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51" r:id="rId2"/>
  </p:sldMasterIdLst>
  <p:notesMasterIdLst>
    <p:notesMasterId r:id="rId52"/>
  </p:notesMasterIdLst>
  <p:handoutMasterIdLst>
    <p:handoutMasterId r:id="rId53"/>
  </p:handoutMasterIdLst>
  <p:sldIdLst>
    <p:sldId id="2124" r:id="rId3"/>
    <p:sldId id="2051" r:id="rId4"/>
    <p:sldId id="2132" r:id="rId5"/>
    <p:sldId id="2133" r:id="rId6"/>
    <p:sldId id="2139" r:id="rId7"/>
    <p:sldId id="556" r:id="rId8"/>
    <p:sldId id="2143" r:id="rId9"/>
    <p:sldId id="2134" r:id="rId10"/>
    <p:sldId id="2141" r:id="rId11"/>
    <p:sldId id="415" r:id="rId12"/>
    <p:sldId id="586" r:id="rId13"/>
    <p:sldId id="2153" r:id="rId14"/>
    <p:sldId id="2146" r:id="rId15"/>
    <p:sldId id="2154" r:id="rId16"/>
    <p:sldId id="2135" r:id="rId17"/>
    <p:sldId id="2142" r:id="rId18"/>
    <p:sldId id="2144" r:id="rId19"/>
    <p:sldId id="580" r:id="rId20"/>
    <p:sldId id="347" r:id="rId21"/>
    <p:sldId id="575" r:id="rId22"/>
    <p:sldId id="2151" r:id="rId23"/>
    <p:sldId id="2147" r:id="rId24"/>
    <p:sldId id="2152" r:id="rId25"/>
    <p:sldId id="2138" r:id="rId26"/>
    <p:sldId id="584" r:id="rId27"/>
    <p:sldId id="585" r:id="rId28"/>
    <p:sldId id="581" r:id="rId29"/>
    <p:sldId id="342" r:id="rId30"/>
    <p:sldId id="2145" r:id="rId31"/>
    <p:sldId id="2123" r:id="rId32"/>
    <p:sldId id="590" r:id="rId33"/>
    <p:sldId id="582" r:id="rId34"/>
    <p:sldId id="2130" r:id="rId35"/>
    <p:sldId id="558" r:id="rId36"/>
    <p:sldId id="361" r:id="rId37"/>
    <p:sldId id="2076" r:id="rId38"/>
    <p:sldId id="2136" r:id="rId39"/>
    <p:sldId id="2137" r:id="rId40"/>
    <p:sldId id="943" r:id="rId41"/>
    <p:sldId id="945" r:id="rId42"/>
    <p:sldId id="946" r:id="rId43"/>
    <p:sldId id="947" r:id="rId44"/>
    <p:sldId id="587" r:id="rId45"/>
    <p:sldId id="419" r:id="rId46"/>
    <p:sldId id="357" r:id="rId47"/>
    <p:sldId id="2112" r:id="rId48"/>
    <p:sldId id="559" r:id="rId49"/>
    <p:sldId id="299" r:id="rId50"/>
    <p:sldId id="94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autoAdjust="0"/>
    <p:restoredTop sz="85020" autoAdjust="0"/>
  </p:normalViewPr>
  <p:slideViewPr>
    <p:cSldViewPr snapToGrid="0" showGuides="1">
      <p:cViewPr varScale="1">
        <p:scale>
          <a:sx n="106" d="100"/>
          <a:sy n="106" d="100"/>
        </p:scale>
        <p:origin x="1272" y="176"/>
      </p:cViewPr>
      <p:guideLst>
        <p:guide orient="horz" pos="1026"/>
        <p:guide pos="234"/>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99" d="100"/>
          <a:sy n="99" d="100"/>
        </p:scale>
        <p:origin x="4272" y="18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12.09.24</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12.09.24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like to thank everyone who has made it here today and who is interested in my presentation</a:t>
            </a:r>
          </a:p>
        </p:txBody>
      </p:sp>
      <p:sp>
        <p:nvSpPr>
          <p:cNvPr id="4" name="Slide Number Placeholder 3"/>
          <p:cNvSpPr>
            <a:spLocks noGrp="1"/>
          </p:cNvSpPr>
          <p:nvPr>
            <p:ph type="sldNum" sz="quarter" idx="5"/>
          </p:nvPr>
        </p:nvSpPr>
        <p:spPr/>
        <p:txBody>
          <a:bodyPr/>
          <a:lstStyle/>
          <a:p>
            <a:fld id="{FF66CAD1-FD47-46B0-9C16-1B81F4E690E0}" type="slidenum">
              <a:rPr lang="de-DE" smtClean="0"/>
              <a:t>1</a:t>
            </a:fld>
            <a:endParaRPr lang="de-DE"/>
          </a:p>
        </p:txBody>
      </p:sp>
    </p:spTree>
    <p:extLst>
      <p:ext uri="{BB962C8B-B14F-4D97-AF65-F5344CB8AC3E}">
        <p14:creationId xmlns:p14="http://schemas.microsoft.com/office/powerpoint/2010/main" val="78289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suicides Germany approximately 9000, worldwide: 700.000</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ffectLst/>
                <a:latin typeface="Times" pitchFamily="2" charset="0"/>
              </a:rPr>
              <a:t>The economic burden of MDD (major depressive </a:t>
            </a:r>
            <a:r>
              <a:rPr lang="en-GB" dirty="0" err="1">
                <a:effectLst/>
                <a:latin typeface="Times" pitchFamily="2" charset="0"/>
              </a:rPr>
              <a:t>dissorder</a:t>
            </a:r>
            <a:r>
              <a:rPr lang="en-GB" dirty="0">
                <a:effectLst/>
                <a:latin typeface="Times" pitchFamily="2" charset="0"/>
              </a:rPr>
              <a:t>) in the United States in the year 2000 was estimated to be 83.1 billion dollars, with 26.1 billion dollars (31%) directly related to medical costs, 5.4 billion dollars (7%) related to suicide, and 51.5 billion dollars (62%) due to workplace costs including absenteeism and reduced productivity </a:t>
            </a:r>
          </a:p>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251112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222222"/>
                </a:solidFill>
                <a:effectLst/>
                <a:latin typeface="-apple-system"/>
              </a:rPr>
              <a:t>Schematic illustrating a compartmental model that describes receptor desensitization and internalization at dopaminergic synapses. The total number of receptors (</a:t>
            </a:r>
            <a:r>
              <a:rPr lang="en-GB" b="0" i="1" u="none" strike="noStrike" dirty="0" err="1">
                <a:solidFill>
                  <a:srgbClr val="222222"/>
                </a:solidFill>
                <a:effectLst/>
                <a:latin typeface="-apple-system"/>
              </a:rPr>
              <a:t>B</a:t>
            </a:r>
            <a:r>
              <a:rPr lang="en-GB" b="0" i="0" u="none" strike="noStrike" baseline="-25000" dirty="0" err="1">
                <a:solidFill>
                  <a:srgbClr val="222222"/>
                </a:solidFill>
                <a:effectLst/>
                <a:latin typeface="-apple-system"/>
              </a:rPr>
              <a:t>max</a:t>
            </a:r>
            <a:r>
              <a:rPr lang="en-GB" b="0" i="0" u="none" strike="noStrike" dirty="0">
                <a:solidFill>
                  <a:srgbClr val="222222"/>
                </a:solidFill>
                <a:effectLst/>
                <a:latin typeface="-apple-system"/>
              </a:rPr>
              <a:t>) is composed of available receptors at the postsynaptic membrane, those bound by an injected agonist, those bound by endogenous dopamine and desensitized/internalized receptors. Occupied receptors are in exchange with free ligand in the synaptic space. Receptors that are occupied by an agonist trigger desensitization and internalization. As externalization mechanisms are known to be very slow, we assume that </a:t>
            </a:r>
            <a:r>
              <a:rPr lang="en-GB" b="0" i="1" u="none" strike="noStrike" dirty="0" err="1">
                <a:solidFill>
                  <a:srgbClr val="222222"/>
                </a:solidFill>
                <a:effectLst/>
                <a:latin typeface="-apple-system"/>
              </a:rPr>
              <a:t>k</a:t>
            </a:r>
            <a:r>
              <a:rPr lang="en-GB" b="0" i="0" u="none" strike="noStrike" baseline="-25000" dirty="0" err="1">
                <a:solidFill>
                  <a:srgbClr val="222222"/>
                </a:solidFill>
                <a:effectLst/>
                <a:latin typeface="-apple-system"/>
              </a:rPr>
              <a:t>ext</a:t>
            </a:r>
            <a:r>
              <a:rPr lang="en-GB" b="0" i="0" u="none" strike="noStrike" dirty="0">
                <a:solidFill>
                  <a:srgbClr val="222222"/>
                </a:solidFill>
                <a:effectLst/>
                <a:latin typeface="-apple-system"/>
              </a:rPr>
              <a:t>=0 for the duration of time courses we </a:t>
            </a:r>
            <a:r>
              <a:rPr lang="en-GB" b="0" i="0" u="none" strike="noStrike" dirty="0" err="1">
                <a:solidFill>
                  <a:srgbClr val="222222"/>
                </a:solidFill>
                <a:effectLst/>
                <a:latin typeface="-apple-system"/>
              </a:rPr>
              <a:t>modeled</a:t>
            </a:r>
            <a:r>
              <a:rPr lang="en-GB" b="0" i="0" u="none" strike="noStrike" dirty="0">
                <a:solidFill>
                  <a:srgbClr val="222222"/>
                </a:solidFill>
                <a:effectLst/>
                <a:latin typeface="-apple-system"/>
              </a:rPr>
              <a:t>. The parameters that determine the PET and fMRI signal changes are highlighted in bold. This shows that PET and fMRI time courses contain complementary information about receptor adaptation mechanisms. </a:t>
            </a:r>
            <a:r>
              <a:rPr lang="en-GB" b="0" i="0" u="none" strike="noStrike" dirty="0" err="1">
                <a:solidFill>
                  <a:srgbClr val="222222"/>
                </a:solidFill>
                <a:effectLst/>
                <a:latin typeface="-apple-system"/>
              </a:rPr>
              <a:t>concentr</a:t>
            </a:r>
            <a:r>
              <a:rPr lang="en-GB" b="0" i="0" u="none" strike="noStrike" dirty="0">
                <a:solidFill>
                  <a:srgbClr val="222222"/>
                </a:solidFill>
                <a:effectLst/>
                <a:latin typeface="-apple-system"/>
              </a:rPr>
              <a:t>., concentration; DA, dopamine; fMRI, functional magnetic resonance imaging; PET, positron emission tomography.</a:t>
            </a:r>
          </a:p>
          <a:p>
            <a:pPr algn="l"/>
            <a:r>
              <a:rPr lang="en-GB" b="0" i="0" u="none" strike="noStrike" dirty="0">
                <a:solidFill>
                  <a:srgbClr val="222222"/>
                </a:solidFill>
                <a:effectLst/>
                <a:latin typeface="-apple-system"/>
              </a:rPr>
              <a:t>Time courses of CBV (dotted line) and occupancy (solid line) resulting from exposure to three different pharmacological challenges in animal M2: (a) the high-affinity agonist quinpirole elicits a very short CBV response, whereas PET occupancy stays elevated for the duration of the experiment. (b) The agonist ropinirole has a lower affinity compared with quinpirole and results in a slightly longer, though still short, CBV response, whereas occupancy peaks at 17.8 min and then starts to decrease. Compared with quinpirole, ropinirole displays a larger </a:t>
            </a:r>
            <a:r>
              <a:rPr lang="en-GB" b="0" i="0" u="none" strike="noStrike" dirty="0" err="1">
                <a:solidFill>
                  <a:srgbClr val="222222"/>
                </a:solidFill>
                <a:effectLst/>
                <a:latin typeface="-apple-system"/>
              </a:rPr>
              <a:t>CBV</a:t>
            </a:r>
            <a:r>
              <a:rPr lang="en-GB" b="0" i="0" u="none" strike="noStrike" baseline="30000" dirty="0" err="1">
                <a:solidFill>
                  <a:srgbClr val="222222"/>
                </a:solidFill>
                <a:effectLst/>
                <a:latin typeface="-apple-system"/>
              </a:rPr>
              <a:t>peak</a:t>
            </a:r>
            <a:r>
              <a:rPr lang="en-GB" b="0" i="0" u="none" strike="noStrike" dirty="0">
                <a:solidFill>
                  <a:srgbClr val="222222"/>
                </a:solidFill>
                <a:effectLst/>
                <a:latin typeface="-apple-system"/>
              </a:rPr>
              <a:t> signal at lower occupancy. (c) The antagonist prochlorperazine shows that CBV and occupancy time courses are matched, and demonstrates that CBV can stay elevated for longer durations in time. The antagonist showed a reversed CBV sign and the largest magnitude compared with the agonists. Overall, the discrepancy in time between CBV and occupancy and diminished CBV magnitude for the agonists suggests that RDI affects both PET and fMRI, and can vary with drug affinity and potency. CBV, cerebral blood volume; fMRI, functional magnetic resonance imaging; GLM, general linear model; PET, positron emission tomography; RDI, receptor desensitization and internalization</a:t>
            </a:r>
          </a:p>
          <a:p>
            <a:pPr algn="l"/>
            <a:r>
              <a:rPr lang="en-GB" b="0" i="0" u="none" strike="noStrike" dirty="0">
                <a:solidFill>
                  <a:srgbClr val="222222"/>
                </a:solidFill>
                <a:effectLst/>
                <a:latin typeface="-apple-system"/>
              </a:rPr>
              <a:t>According to the classical occupancy theory, receptor occupancy by agonist causes a downstream functional response, which can be observed with PET/fMRI. High-affinity agonists are known to cause receptor internalization. The functional hemodynamic response (measured as changes in cerebral blood volume (CBV) in this study) to a D2 agonist can be expressed in terms of changes in receptor occupancies of the agonist (ligand L) and endogenous DA, which is displaced according to the law of mass action. The functional CBV signal can be </a:t>
            </a:r>
            <a:r>
              <a:rPr lang="en-GB" b="0" i="0" u="none" strike="noStrike" dirty="0" err="1">
                <a:solidFill>
                  <a:srgbClr val="222222"/>
                </a:solidFill>
                <a:effectLst/>
                <a:latin typeface="-apple-system"/>
              </a:rPr>
              <a:t>modeled</a:t>
            </a:r>
            <a:r>
              <a:rPr lang="en-GB" b="0" i="0" u="none" strike="noStrike" dirty="0">
                <a:solidFill>
                  <a:srgbClr val="222222"/>
                </a:solidFill>
                <a:effectLst/>
                <a:latin typeface="-apple-system"/>
              </a:rPr>
              <a:t> through a direct coupling relationship with occupancy</a:t>
            </a:r>
          </a:p>
          <a:p>
            <a:r>
              <a:rPr lang="en-GB" dirty="0">
                <a:solidFill>
                  <a:srgbClr val="231F20"/>
                </a:solidFill>
                <a:effectLst/>
                <a:latin typeface="Helvetica" pitchFamily="2" charset="0"/>
              </a:rPr>
              <a:t>Parametric maps showing the results from three injection doses of the agonist quinpirole. All maps show imaging data from two animals, </a:t>
            </a:r>
            <a:r>
              <a:rPr lang="en-GB" dirty="0" err="1">
                <a:solidFill>
                  <a:srgbClr val="231F20"/>
                </a:solidFill>
                <a:effectLst/>
                <a:latin typeface="Helvetica" pitchFamily="2" charset="0"/>
              </a:rPr>
              <a:t>analyzed</a:t>
            </a:r>
            <a:r>
              <a:rPr lang="en-GB" dirty="0">
                <a:solidFill>
                  <a:srgbClr val="231F20"/>
                </a:solidFill>
                <a:effectLst/>
                <a:latin typeface="Helvetica" pitchFamily="2" charset="0"/>
              </a:rPr>
              <a:t> with a mixed-effects model. Upper row: dynamic-binding potential maps (DBPND peak) show that specific binding of the radiotracer [11C]raclopride in caudate and putamen decreases with increasing quinpirole. Lower row: </a:t>
            </a:r>
            <a:r>
              <a:rPr lang="en-GB" dirty="0" err="1">
                <a:solidFill>
                  <a:srgbClr val="231F20"/>
                </a:solidFill>
                <a:effectLst/>
                <a:latin typeface="Helvetica" pitchFamily="2" charset="0"/>
              </a:rPr>
              <a:t>voxelwise</a:t>
            </a:r>
            <a:r>
              <a:rPr lang="en-GB" dirty="0">
                <a:solidFill>
                  <a:srgbClr val="231F20"/>
                </a:solidFill>
                <a:effectLst/>
                <a:latin typeface="Helvetica" pitchFamily="2" charset="0"/>
              </a:rPr>
              <a:t> maps showing %</a:t>
            </a:r>
            <a:r>
              <a:rPr lang="en-GB" dirty="0" err="1">
                <a:solidFill>
                  <a:srgbClr val="231F20"/>
                </a:solidFill>
                <a:effectLst/>
                <a:latin typeface="Helvetica" pitchFamily="2" charset="0"/>
              </a:rPr>
              <a:t>CBVpeak</a:t>
            </a:r>
            <a:r>
              <a:rPr lang="en-GB" dirty="0">
                <a:solidFill>
                  <a:srgbClr val="231F20"/>
                </a:solidFill>
                <a:effectLst/>
                <a:latin typeface="Helvetica" pitchFamily="2" charset="0"/>
              </a:rPr>
              <a:t> changes, windowed by a P-value map with Po0.03. As quinpirole dose increases, the negative CBV signal that is specific to caudate and putamen increases in magnitude. CBV, cerebral blood volume; DBP, </a:t>
            </a:r>
            <a:r>
              <a:rPr lang="en-GB" dirty="0" err="1">
                <a:solidFill>
                  <a:srgbClr val="231F20"/>
                </a:solidFill>
                <a:effectLst/>
                <a:latin typeface="Helvetica" pitchFamily="2" charset="0"/>
              </a:rPr>
              <a:t>dynamicbinding</a:t>
            </a:r>
            <a:r>
              <a:rPr lang="en-GB" dirty="0">
                <a:solidFill>
                  <a:srgbClr val="231F20"/>
                </a:solidFill>
                <a:effectLst/>
                <a:latin typeface="Helvetica" pitchFamily="2" charset="0"/>
              </a:rPr>
              <a:t> potential.</a:t>
            </a:r>
          </a:p>
          <a:p>
            <a:pPr algn="l"/>
            <a:endParaRPr lang="en-GB" b="0" i="0" u="none" strike="noStrike" dirty="0">
              <a:solidFill>
                <a:srgbClr val="222222"/>
              </a:solidFill>
              <a:effectLst/>
              <a:latin typeface="-apple-system"/>
            </a:endParaRPr>
          </a:p>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17</a:t>
            </a:fld>
            <a:endParaRPr lang="de-DE"/>
          </a:p>
        </p:txBody>
      </p:sp>
    </p:spTree>
    <p:extLst>
      <p:ext uri="{BB962C8B-B14F-4D97-AF65-F5344CB8AC3E}">
        <p14:creationId xmlns:p14="http://schemas.microsoft.com/office/powerpoint/2010/main" val="45089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18</a:t>
            </a:fld>
            <a:endParaRPr lang="de-DE"/>
          </a:p>
        </p:txBody>
      </p:sp>
    </p:spTree>
    <p:extLst>
      <p:ext uri="{BB962C8B-B14F-4D97-AF65-F5344CB8AC3E}">
        <p14:creationId xmlns:p14="http://schemas.microsoft.com/office/powerpoint/2010/main" val="3898636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19</a:t>
            </a:fld>
            <a:endParaRPr lang="de-DE"/>
          </a:p>
        </p:txBody>
      </p:sp>
    </p:spTree>
    <p:extLst>
      <p:ext uri="{BB962C8B-B14F-4D97-AF65-F5344CB8AC3E}">
        <p14:creationId xmlns:p14="http://schemas.microsoft.com/office/powerpoint/2010/main" val="168699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20</a:t>
            </a:fld>
            <a:endParaRPr lang="de-DE"/>
          </a:p>
        </p:txBody>
      </p:sp>
    </p:spTree>
    <p:extLst>
      <p:ext uri="{BB962C8B-B14F-4D97-AF65-F5344CB8AC3E}">
        <p14:creationId xmlns:p14="http://schemas.microsoft.com/office/powerpoint/2010/main" val="2223275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21</a:t>
            </a:fld>
            <a:endParaRPr lang="de-DE"/>
          </a:p>
        </p:txBody>
      </p:sp>
    </p:spTree>
    <p:extLst>
      <p:ext uri="{BB962C8B-B14F-4D97-AF65-F5344CB8AC3E}">
        <p14:creationId xmlns:p14="http://schemas.microsoft.com/office/powerpoint/2010/main" val="427208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25</a:t>
            </a:fld>
            <a:endParaRPr lang="de-DE"/>
          </a:p>
        </p:txBody>
      </p:sp>
    </p:spTree>
    <p:extLst>
      <p:ext uri="{BB962C8B-B14F-4D97-AF65-F5344CB8AC3E}">
        <p14:creationId xmlns:p14="http://schemas.microsoft.com/office/powerpoint/2010/main" val="166349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56348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4648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196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tracer principle here </a:t>
            </a:r>
          </a:p>
        </p:txBody>
      </p:sp>
      <p:sp>
        <p:nvSpPr>
          <p:cNvPr id="4" name="Slide Number Placeholder 3"/>
          <p:cNvSpPr>
            <a:spLocks noGrp="1"/>
          </p:cNvSpPr>
          <p:nvPr>
            <p:ph type="sldNum" sz="quarter" idx="5"/>
          </p:nvPr>
        </p:nvSpPr>
        <p:spPr/>
        <p:txBody>
          <a:bodyPr/>
          <a:lstStyle/>
          <a:p>
            <a:fld id="{FF66CAD1-FD47-46B0-9C16-1B81F4E690E0}" type="slidenum">
              <a:rPr lang="de-DE" smtClean="0"/>
              <a:t>2</a:t>
            </a:fld>
            <a:endParaRPr lang="de-DE"/>
          </a:p>
        </p:txBody>
      </p:sp>
    </p:spTree>
    <p:extLst>
      <p:ext uri="{BB962C8B-B14F-4D97-AF65-F5344CB8AC3E}">
        <p14:creationId xmlns:p14="http://schemas.microsoft.com/office/powerpoint/2010/main" val="48787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5387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9444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5478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62298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388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3439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9342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motor cortex was taken as a task-reference region for the analysis because, due to the nature of the MMN elicitation, it is not expected to be activated or show tracer displacements during the MMN task.</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8110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algn="l">
              <a:lnSpc>
                <a:spcPct val="95000"/>
              </a:lnSpc>
              <a:buFont typeface="Arial" panose="020B0604020202020204" pitchFamily="34" charset="0"/>
              <a:buChar char="•"/>
            </a:pPr>
            <a:r>
              <a:rPr lang="en-GB" b="0" i="0" u="none" strike="noStrike" dirty="0">
                <a:solidFill>
                  <a:schemeClr val="tx2"/>
                </a:solidFill>
                <a:effectLst/>
              </a:rPr>
              <a:t>Average number of neurons in the brain = 86 billion</a:t>
            </a:r>
          </a:p>
          <a:p>
            <a:pPr marL="177800" indent="-177800">
              <a:lnSpc>
                <a:spcPct val="95000"/>
              </a:lnSpc>
              <a:buFont typeface="Arial" panose="020B0604020202020204" pitchFamily="34" charset="0"/>
              <a:buChar char="•"/>
            </a:pPr>
            <a:r>
              <a:rPr lang="en-GB" dirty="0">
                <a:solidFill>
                  <a:schemeClr val="tx2"/>
                </a:solidFill>
              </a:rPr>
              <a:t>Average neuron has about 1000 synapses, total number of synapses </a:t>
            </a:r>
            <a:r>
              <a:rPr lang="en-DE" b="0" i="0" u="none" strike="noStrike" dirty="0">
                <a:solidFill>
                  <a:schemeClr val="tx2"/>
                </a:solidFill>
                <a:effectLst/>
              </a:rPr>
              <a:t>~1</a:t>
            </a:r>
            <a:r>
              <a:rPr lang="en-DE" dirty="0">
                <a:solidFill>
                  <a:schemeClr val="tx2"/>
                </a:solidFill>
              </a:rPr>
              <a:t>50</a:t>
            </a:r>
            <a:r>
              <a:rPr lang="en-DE" b="0" i="0" u="none" strike="noStrike" dirty="0">
                <a:solidFill>
                  <a:schemeClr val="tx2"/>
                </a:solidFill>
                <a:effectLst/>
              </a:rPr>
              <a:t>×10</a:t>
            </a:r>
            <a:r>
              <a:rPr lang="en-DE" b="0" i="0" u="none" strike="noStrike" baseline="30000" dirty="0">
                <a:solidFill>
                  <a:schemeClr val="tx2"/>
                </a:solidFill>
                <a:effectLst/>
              </a:rPr>
              <a:t>12  </a:t>
            </a:r>
            <a:r>
              <a:rPr lang="en-DE" sz="1200" b="0" i="0" u="none" strike="noStrike" dirty="0">
                <a:solidFill>
                  <a:schemeClr val="tx2"/>
                </a:solidFill>
                <a:effectLst/>
              </a:rPr>
              <a:t>trillion</a:t>
            </a:r>
            <a:endParaRPr lang="en-DE" b="0" i="0" u="none" strike="noStrike" baseline="30000" dirty="0">
              <a:solidFill>
                <a:schemeClr val="tx2"/>
              </a:solidFill>
              <a:effectLst/>
            </a:endParaRPr>
          </a:p>
          <a:p>
            <a:pPr marL="177800" indent="-177800">
              <a:lnSpc>
                <a:spcPct val="95000"/>
              </a:lnSpc>
              <a:buFont typeface="Arial" panose="020B0604020202020204" pitchFamily="34" charset="0"/>
              <a:buChar char="•"/>
            </a:pPr>
            <a:r>
              <a:rPr lang="en-GB" b="0" i="0" u="none" strike="noStrike" dirty="0">
                <a:solidFill>
                  <a:schemeClr val="tx2"/>
                </a:solidFill>
                <a:effectLst/>
              </a:rPr>
              <a:t>Typical size of synaptic cleft : 100 ×100 × 20 nm</a:t>
            </a:r>
            <a:r>
              <a:rPr lang="en-GB" b="0" i="0" u="none" strike="noStrike" baseline="30000" dirty="0">
                <a:solidFill>
                  <a:schemeClr val="tx2"/>
                </a:solidFill>
                <a:effectLst/>
              </a:rPr>
              <a:t>3 </a:t>
            </a:r>
            <a:endParaRPr lang="en-GB" baseline="30000" dirty="0">
              <a:solidFill>
                <a:schemeClr val="tx2"/>
              </a:solidFill>
            </a:endParaRPr>
          </a:p>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a:t>
            </a:fld>
            <a:endParaRPr lang="de-DE"/>
          </a:p>
        </p:txBody>
      </p:sp>
    </p:spTree>
    <p:extLst>
      <p:ext uri="{BB962C8B-B14F-4D97-AF65-F5344CB8AC3E}">
        <p14:creationId xmlns:p14="http://schemas.microsoft.com/office/powerpoint/2010/main" val="265157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suicides Germany approximately 9000, worldwide: 700.000</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ffectLst/>
                <a:latin typeface="Times" pitchFamily="2" charset="0"/>
              </a:rPr>
              <a:t>The economic burden of MDD (major depressive </a:t>
            </a:r>
            <a:r>
              <a:rPr lang="en-GB" dirty="0" err="1">
                <a:effectLst/>
                <a:latin typeface="Times" pitchFamily="2" charset="0"/>
              </a:rPr>
              <a:t>dissorder</a:t>
            </a:r>
            <a:r>
              <a:rPr lang="en-GB" dirty="0">
                <a:effectLst/>
                <a:latin typeface="Times" pitchFamily="2" charset="0"/>
              </a:rPr>
              <a:t>) in the United States in the year 2000 was estimated to be 83.1 billion dollars, with 26.1 billion dollars (31%) directly related to medical costs, 5.4 billion dollars (7%) related to suicide, and 51.5 billion dollars (62%) due to workplace costs including absenteeism and reduced productivity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effectLst/>
              <a:latin typeface="Times"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4D5156"/>
                </a:solidFill>
                <a:effectLst/>
                <a:latin typeface="Google Sans"/>
              </a:rPr>
              <a:t>The ability of neurons to modify the strength of existing synapses, as well as </a:t>
            </a:r>
            <a:r>
              <a:rPr lang="en-GB" b="0" i="0" u="none" strike="noStrike" dirty="0">
                <a:solidFill>
                  <a:srgbClr val="040C28"/>
                </a:solidFill>
                <a:effectLst/>
                <a:latin typeface="Google Sans"/>
              </a:rPr>
              <a:t>form new synaptic connections</a:t>
            </a:r>
            <a:r>
              <a:rPr lang="en-GB" b="0" i="0" u="none" strike="noStrike" dirty="0">
                <a:solidFill>
                  <a:srgbClr val="4D5156"/>
                </a:solidFill>
                <a:effectLst/>
                <a:latin typeface="Google Sans"/>
              </a:rPr>
              <a:t>, is called neuroplasticity. Defined in this way, neuroplasticity includes changes in strength of mature synaptic connections, as well as the formation and elimination of synapses in adult and developing brains.</a:t>
            </a:r>
            <a:endParaRPr lang="en-GB" dirty="0">
              <a:effectLst/>
              <a:latin typeface="Times" pitchFamily="2" charset="0"/>
            </a:endParaRPr>
          </a:p>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5</a:t>
            </a:fld>
            <a:endParaRPr lang="de-DE"/>
          </a:p>
        </p:txBody>
      </p:sp>
    </p:spTree>
    <p:extLst>
      <p:ext uri="{BB962C8B-B14F-4D97-AF65-F5344CB8AC3E}">
        <p14:creationId xmlns:p14="http://schemas.microsoft.com/office/powerpoint/2010/main" val="3324714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 Can be used to measured the receptor availability under different conditions, for instance before and after pharmacologic or cognitive challenges</a:t>
            </a:r>
          </a:p>
          <a:p>
            <a:r>
              <a:rPr lang="en-GB" dirty="0"/>
              <a:t>fMRI: reflects the oxygen extraction from the blood and is therefore expected to be linked to the activity of neurons by oxygen consumption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EEG: reflects voltage changes resulting from synchronous firing of groups of neurons</a:t>
            </a:r>
          </a:p>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6</a:t>
            </a:fld>
            <a:endParaRPr lang="de-DE"/>
          </a:p>
        </p:txBody>
      </p:sp>
    </p:spTree>
    <p:extLst>
      <p:ext uri="{BB962C8B-B14F-4D97-AF65-F5344CB8AC3E}">
        <p14:creationId xmlns:p14="http://schemas.microsoft.com/office/powerpoint/2010/main" val="156026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201973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10</a:t>
            </a:fld>
            <a:endParaRPr lang="de-DE"/>
          </a:p>
        </p:txBody>
      </p:sp>
    </p:spTree>
    <p:extLst>
      <p:ext uri="{BB962C8B-B14F-4D97-AF65-F5344CB8AC3E}">
        <p14:creationId xmlns:p14="http://schemas.microsoft.com/office/powerpoint/2010/main" val="227199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11</a:t>
            </a:fld>
            <a:endParaRPr lang="de-DE"/>
          </a:p>
        </p:txBody>
      </p:sp>
    </p:spTree>
    <p:extLst>
      <p:ext uri="{BB962C8B-B14F-4D97-AF65-F5344CB8AC3E}">
        <p14:creationId xmlns:p14="http://schemas.microsoft.com/office/powerpoint/2010/main" val="300639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82828"/>
                </a:solidFill>
                <a:effectLst/>
                <a:latin typeface="MuseoSans"/>
              </a:rPr>
              <a:t>Summary of the main putative roles of the isoform synaptic vesicle glycoprotein 2A (SV2A). SV2A participates in a pre-fusion maturation step during vesicular exocytosis; SV2A is involved in neurotransmission </a:t>
            </a:r>
            <a:r>
              <a:rPr lang="en-GB" b="0" i="1" u="none" strike="noStrike" dirty="0">
                <a:solidFill>
                  <a:srgbClr val="282828"/>
                </a:solidFill>
                <a:effectLst/>
                <a:latin typeface="MuseoSans"/>
              </a:rPr>
              <a:t>via </a:t>
            </a:r>
            <a:r>
              <a:rPr lang="en-GB" b="0" i="0" u="none" strike="noStrike" dirty="0">
                <a:solidFill>
                  <a:srgbClr val="282828"/>
                </a:solidFill>
                <a:effectLst/>
                <a:latin typeface="MuseoSans"/>
              </a:rPr>
              <a:t>multiple mechanisms, e.g., by modulating the coupling between calcium entry and neurotransmitter release or by regulating machinery involved in neurotransmitter release; SV2A interacts with extracellular matrix components, e.g., laminin; SV2A interacts with other synaptic vesicle proteins, such as the calcium-sensor </a:t>
            </a:r>
            <a:r>
              <a:rPr lang="en-GB" b="0" i="0" u="none" strike="noStrike" dirty="0" err="1">
                <a:solidFill>
                  <a:srgbClr val="282828"/>
                </a:solidFill>
                <a:effectLst/>
                <a:latin typeface="MuseoSans"/>
              </a:rPr>
              <a:t>synaptotagmin</a:t>
            </a:r>
            <a:r>
              <a:rPr lang="en-GB" b="0" i="0" u="none" strike="noStrike" dirty="0">
                <a:solidFill>
                  <a:srgbClr val="282828"/>
                </a:solidFill>
                <a:effectLst/>
                <a:latin typeface="MuseoSans"/>
              </a:rPr>
              <a:t>. Other SV2A possible functions are reported, for example the transport of galactose, mediation of vesicular entry of neurotoxins, interaction with adenine nucleotides and mitochondrial localization and role as fusion or fission factor.</a:t>
            </a:r>
          </a:p>
          <a:p>
            <a:r>
              <a:rPr lang="en-GB" b="0" i="0" u="none" strike="noStrike" dirty="0">
                <a:solidFill>
                  <a:srgbClr val="282828"/>
                </a:solidFill>
                <a:effectLst/>
                <a:latin typeface="MuseoSans"/>
              </a:rPr>
              <a:t>What does “altered SV2A density” represent? Three possibilities: </a:t>
            </a:r>
            <a:r>
              <a:rPr lang="en-GB" b="1" i="0" u="none" strike="noStrike" dirty="0">
                <a:solidFill>
                  <a:srgbClr val="282828"/>
                </a:solidFill>
                <a:effectLst/>
                <a:latin typeface="MuseoSans"/>
              </a:rPr>
              <a:t>(A)</a:t>
            </a:r>
            <a:r>
              <a:rPr lang="en-GB" b="0" i="0" u="none" strike="noStrike" dirty="0">
                <a:solidFill>
                  <a:srgbClr val="282828"/>
                </a:solidFill>
                <a:effectLst/>
                <a:latin typeface="MuseoSans"/>
              </a:rPr>
              <a:t> Altered synaptic vesicle glycoprotein 2A (SV2A) tracer binding could be associated with changes in “synaptic density” (exemplified as a change in the number of dendritic spines). </a:t>
            </a:r>
            <a:r>
              <a:rPr lang="en-GB" b="1" i="0" u="none" strike="noStrike" dirty="0">
                <a:solidFill>
                  <a:srgbClr val="282828"/>
                </a:solidFill>
                <a:effectLst/>
                <a:latin typeface="MuseoSans"/>
              </a:rPr>
              <a:t>(B)</a:t>
            </a:r>
            <a:r>
              <a:rPr lang="en-GB" b="0" i="0" u="none" strike="noStrike" dirty="0">
                <a:solidFill>
                  <a:srgbClr val="282828"/>
                </a:solidFill>
                <a:effectLst/>
                <a:latin typeface="MuseoSans"/>
              </a:rPr>
              <a:t> Altered SV2A tracer binding could be associated with changes in the number of vesicles in the pre-synaptic terminal, according to the functional state of the synapse, and so with functional properties of the synapses rather than their density. </a:t>
            </a:r>
            <a:r>
              <a:rPr lang="en-GB" b="1" i="0" u="none" strike="noStrike" dirty="0">
                <a:solidFill>
                  <a:srgbClr val="282828"/>
                </a:solidFill>
                <a:effectLst/>
                <a:latin typeface="MuseoSans"/>
              </a:rPr>
              <a:t>(C)</a:t>
            </a:r>
            <a:r>
              <a:rPr lang="en-GB" b="0" i="0" u="none" strike="noStrike" dirty="0">
                <a:solidFill>
                  <a:srgbClr val="282828"/>
                </a:solidFill>
                <a:effectLst/>
                <a:latin typeface="MuseoSans"/>
              </a:rPr>
              <a:t> Altered SV2A tracer binding could be associated with changes in the number of SV2A copies in the vesicles. The number of SV2A copies reached by the tracers and thus </a:t>
            </a:r>
            <a:r>
              <a:rPr lang="en-GB" b="0" i="0" u="none" strike="noStrike" dirty="0" err="1">
                <a:solidFill>
                  <a:srgbClr val="282828"/>
                </a:solidFill>
                <a:effectLst/>
                <a:latin typeface="MuseoSans"/>
              </a:rPr>
              <a:t>labeled</a:t>
            </a:r>
            <a:r>
              <a:rPr lang="en-GB" b="0" i="0" u="none" strike="noStrike" dirty="0">
                <a:solidFill>
                  <a:srgbClr val="282828"/>
                </a:solidFill>
                <a:effectLst/>
                <a:latin typeface="MuseoSans"/>
              </a:rPr>
              <a:t> may also vary. The alternative scenarios </a:t>
            </a:r>
            <a:r>
              <a:rPr lang="en-GB" b="1" i="0" u="none" strike="noStrike" dirty="0">
                <a:solidFill>
                  <a:srgbClr val="282828"/>
                </a:solidFill>
                <a:effectLst/>
                <a:latin typeface="MuseoSans"/>
              </a:rPr>
              <a:t>(B)</a:t>
            </a:r>
            <a:r>
              <a:rPr lang="en-GB" b="0" i="0" u="none" strike="noStrike" dirty="0">
                <a:solidFill>
                  <a:srgbClr val="282828"/>
                </a:solidFill>
                <a:effectLst/>
                <a:latin typeface="MuseoSans"/>
              </a:rPr>
              <a:t> and </a:t>
            </a:r>
            <a:r>
              <a:rPr lang="en-GB" b="1" i="0" u="none" strike="noStrike" dirty="0">
                <a:solidFill>
                  <a:srgbClr val="282828"/>
                </a:solidFill>
                <a:effectLst/>
                <a:latin typeface="MuseoSans"/>
              </a:rPr>
              <a:t>(C)</a:t>
            </a:r>
            <a:r>
              <a:rPr lang="en-GB" b="0" i="0" u="none" strike="noStrike" dirty="0">
                <a:solidFill>
                  <a:srgbClr val="282828"/>
                </a:solidFill>
                <a:effectLst/>
                <a:latin typeface="MuseoSans"/>
              </a:rPr>
              <a:t> do not necessarily implicate a change in the overall synaptic density.</a:t>
            </a:r>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13</a:t>
            </a:fld>
            <a:endParaRPr lang="de-DE"/>
          </a:p>
        </p:txBody>
      </p:sp>
    </p:spTree>
    <p:extLst>
      <p:ext uri="{BB962C8B-B14F-4D97-AF65-F5344CB8AC3E}">
        <p14:creationId xmlns:p14="http://schemas.microsoft.com/office/powerpoint/2010/main" val="3732637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A0BABBA3-207B-428D-8CD0-97794373E0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A0BABBA3-207B-428D-8CD0-97794373E0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Tree>
    <p:extLst>
      <p:ext uri="{BB962C8B-B14F-4D97-AF65-F5344CB8AC3E}">
        <p14:creationId xmlns:p14="http://schemas.microsoft.com/office/powerpoint/2010/main" val="1516809549"/>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7D7831BC-0764-4D94-B436-8046AD2DF0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3">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4203555415"/>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Drag picture to placeholder or click icon to add</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3">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523684871"/>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Drag picture to placeholder or click icon to add</a:t>
            </a:r>
            <a:endParaRPr lang="de-DE" dirty="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59532" y="6423285"/>
            <a:ext cx="2304000" cy="118800"/>
          </a:xfrm>
          <a:blipFill>
            <a:blip r:embed="rId3">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140501515"/>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September 12, 2024</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603366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3" name="Content Placeholder 2"/>
          <p:cNvSpPr>
            <a:spLocks noGrp="1"/>
          </p:cNvSpPr>
          <p:nvPr>
            <p:ph idx="1"/>
          </p:nvPr>
        </p:nvSpPr>
        <p:spPr>
          <a:xfrm>
            <a:off x="371475"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September 12, 2024</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081280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September 12, 2024</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dirty="0"/>
              <a:t>Slide </a:t>
            </a:r>
            <a:fld id="{A52F4D17-1AD6-42D9-B93A-EB002C62F438}" type="slidenum">
              <a:rPr lang="de-DE" smtClean="0"/>
              <a:pPr/>
              <a:t>‹#›</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71475" y="1628775"/>
            <a:ext cx="5437187" cy="3168377"/>
          </a:xfrm>
          <a:solidFill>
            <a:schemeClr val="bg2"/>
          </a:solidFill>
        </p:spPr>
        <p:txBody>
          <a:bodyPr anchor="ctr"/>
          <a:lstStyle>
            <a:lvl1pPr marL="0" indent="0" algn="ctr">
              <a:buNone/>
              <a:defRPr sz="1600">
                <a:solidFill>
                  <a:schemeClr val="tx1"/>
                </a:solidFill>
              </a:defRPr>
            </a:lvl1pPr>
          </a:lstStyle>
          <a:p>
            <a:r>
              <a:rPr lang="de-DE"/>
              <a:t>Drag picture to placeholder or click icon to add</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71475"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Drag picture to placeholder or click icon to add</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071356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September 12, 2024</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dirty="0"/>
              <a:t>Slide </a:t>
            </a:r>
            <a:fld id="{A52F4D17-1AD6-42D9-B93A-EB002C62F438}" type="slidenum">
              <a:rPr lang="de-DE" smtClean="0"/>
              <a:pPr/>
              <a:t>‹#›</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65416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de-DE"/>
              <a:t>September 12, 2024</a:t>
            </a:r>
            <a:endParaRPr lang="de-DE" dirty="0"/>
          </a:p>
        </p:txBody>
      </p:sp>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p:txBody>
          <a:bodyPr/>
          <a:lstStyle/>
          <a:p>
            <a:r>
              <a:rPr lang="de-DE" dirty="0"/>
              <a:t>Slide </a:t>
            </a:r>
            <a:fld id="{A52F4D17-1AD6-42D9-B93A-EB002C62F438}" type="slidenum">
              <a:rPr lang="de-DE" smtClean="0"/>
              <a:pPr/>
              <a:t>‹#›</a:t>
            </a:fld>
            <a:endParaRPr lang="de-DE" dirty="0"/>
          </a:p>
        </p:txBody>
      </p:sp>
    </p:spTree>
    <p:extLst>
      <p:ext uri="{BB962C8B-B14F-4D97-AF65-F5344CB8AC3E}">
        <p14:creationId xmlns:p14="http://schemas.microsoft.com/office/powerpoint/2010/main" val="257531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r>
              <a:rPr lang="de-DE"/>
              <a:t>September 12, 2024</a:t>
            </a:r>
            <a:endParaRPr lang="en-US"/>
          </a:p>
        </p:txBody>
      </p:sp>
      <p:sp>
        <p:nvSpPr>
          <p:cNvPr id="4" name="Fußzeilenplatzhalter 3"/>
          <p:cNvSpPr>
            <a:spLocks noGrp="1"/>
          </p:cNvSpPr>
          <p:nvPr>
            <p:ph type="ftr" sz="quarter" idx="11"/>
          </p:nvPr>
        </p:nvSpPr>
        <p:spPr/>
        <p:txBody>
          <a:bodyPr/>
          <a:lstStyle/>
          <a:p>
            <a:r>
              <a:rPr lang="en-US"/>
              <a:t>Kutsaisi, Georgia</a:t>
            </a:r>
          </a:p>
        </p:txBody>
      </p:sp>
      <p:sp>
        <p:nvSpPr>
          <p:cNvPr id="5" name="Foliennummernplatzhalter 4"/>
          <p:cNvSpPr>
            <a:spLocks noGrp="1"/>
          </p:cNvSpPr>
          <p:nvPr>
            <p:ph type="sldNum" sz="quarter" idx="12"/>
          </p:nvPr>
        </p:nvSpPr>
        <p:spPr/>
        <p:txBody>
          <a:bodyPr/>
          <a:lstStyle/>
          <a:p>
            <a:fld id="{F65B35C8-3478-4234-8ACC-636BA8342226}" type="slidenum">
              <a:rPr lang="en-US" smtClean="0"/>
              <a:t>‹#›</a:t>
            </a:fld>
            <a:endParaRPr lang="en-US"/>
          </a:p>
        </p:txBody>
      </p:sp>
    </p:spTree>
    <p:extLst>
      <p:ext uri="{BB962C8B-B14F-4D97-AF65-F5344CB8AC3E}">
        <p14:creationId xmlns:p14="http://schemas.microsoft.com/office/powerpoint/2010/main" val="49376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7D7831BC-0764-4D94-B436-8046AD2DF0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3">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76444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point">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D34FEA04-4202-8C48-A8F5-1E62EE6E5B58}"/>
              </a:ext>
            </a:extLst>
          </p:cNvPr>
          <p:cNvSpPr txBox="1"/>
          <p:nvPr userDrawn="1"/>
        </p:nvSpPr>
        <p:spPr>
          <a:xfrm>
            <a:off x="10671425" y="6291843"/>
            <a:ext cx="896160" cy="276999"/>
          </a:xfrm>
          <a:prstGeom prst="rect">
            <a:avLst/>
          </a:prstGeom>
          <a:noFill/>
        </p:spPr>
        <p:txBody>
          <a:bodyPr wrap="square" lIns="0" tIns="0" rIns="0" bIns="0" rtlCol="0">
            <a:spAutoFit/>
          </a:bodyPr>
          <a:lstStyle/>
          <a:p>
            <a:pPr algn="r"/>
            <a:r>
              <a:rPr lang="en-GB" sz="1800" b="1" dirty="0">
                <a:solidFill>
                  <a:schemeClr val="accent1">
                    <a:lumMod val="50000"/>
                  </a:schemeClr>
                </a:solidFill>
                <a:latin typeface="Arial" panose="020B0604020202020204" pitchFamily="34" charset="0"/>
                <a:cs typeface="Arial" panose="020B0604020202020204" pitchFamily="34" charset="0"/>
              </a:rPr>
              <a:t>INM-4</a:t>
            </a:r>
            <a:endParaRPr lang="en-GB" sz="1800" b="1" dirty="0"/>
          </a:p>
        </p:txBody>
      </p:sp>
      <p:sp>
        <p:nvSpPr>
          <p:cNvPr id="22" name="Textplatzhalter 21">
            <a:extLst>
              <a:ext uri="{FF2B5EF4-FFF2-40B4-BE49-F238E27FC236}">
                <a16:creationId xmlns:a16="http://schemas.microsoft.com/office/drawing/2014/main" id="{42208E6B-FFE9-BC46-AEAC-034B30F666AC}"/>
              </a:ext>
            </a:extLst>
          </p:cNvPr>
          <p:cNvSpPr>
            <a:spLocks noGrp="1"/>
          </p:cNvSpPr>
          <p:nvPr>
            <p:ph type="body" sz="quarter" idx="14" hasCustomPrompt="1"/>
          </p:nvPr>
        </p:nvSpPr>
        <p:spPr>
          <a:xfrm>
            <a:off x="637118" y="5144471"/>
            <a:ext cx="5219700" cy="974626"/>
          </a:xfrm>
          <a:prstGeom prst="rect">
            <a:avLst/>
          </a:prstGeom>
        </p:spPr>
        <p:txBody>
          <a:bodyPr lIns="0" tIns="0" rIns="0" bIns="0">
            <a:spAutoFit/>
          </a:bodyPr>
          <a:lstStyle>
            <a:lvl1pPr marL="0" indent="0">
              <a:lnSpc>
                <a:spcPts val="1920"/>
              </a:lnSpc>
              <a:spcBef>
                <a:spcPts val="0"/>
              </a:spcBef>
              <a:buFont typeface="Arial" panose="020B0604020202020204" pitchFamily="34" charset="0"/>
              <a:buNone/>
              <a:defRPr sz="1600">
                <a:latin typeface="Arial" panose="020B0604020202020204" pitchFamily="34" charset="0"/>
                <a:cs typeface="Arial" panose="020B0604020202020204" pitchFamily="34" charset="0"/>
              </a:defRPr>
            </a:lvl1pPr>
          </a:lstStyle>
          <a:p>
            <a:pPr lvl="0"/>
            <a:r>
              <a:rPr lang="de-DE" dirty="0"/>
              <a:t>Caption …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a:t>
            </a:r>
            <a:endParaRPr lang="en-GB" dirty="0"/>
          </a:p>
        </p:txBody>
      </p:sp>
      <p:sp>
        <p:nvSpPr>
          <p:cNvPr id="26" name="Textplatzhalter 25">
            <a:extLst>
              <a:ext uri="{FF2B5EF4-FFF2-40B4-BE49-F238E27FC236}">
                <a16:creationId xmlns:a16="http://schemas.microsoft.com/office/drawing/2014/main" id="{A5D81AF7-1AAD-D64F-A7DA-FE606651F7E7}"/>
              </a:ext>
            </a:extLst>
          </p:cNvPr>
          <p:cNvSpPr>
            <a:spLocks noGrp="1"/>
          </p:cNvSpPr>
          <p:nvPr>
            <p:ph type="body" sz="quarter" idx="15" hasCustomPrompt="1"/>
          </p:nvPr>
        </p:nvSpPr>
        <p:spPr>
          <a:xfrm>
            <a:off x="6335184" y="5144471"/>
            <a:ext cx="4783667" cy="192745"/>
          </a:xfrm>
          <a:prstGeom prst="rect">
            <a:avLst/>
          </a:prstGeom>
        </p:spPr>
        <p:txBody>
          <a:bodyPr lIns="0" tIns="0" rIns="0" bIns="0">
            <a:spAutoFit/>
          </a:bodyPr>
          <a:lstStyle>
            <a:lvl1pPr marL="0" indent="0">
              <a:lnSpc>
                <a:spcPts val="1600"/>
              </a:lnSpc>
              <a:spcBef>
                <a:spcPts val="0"/>
              </a:spcBef>
              <a:buNone/>
              <a:defRPr sz="1333">
                <a:latin typeface="Arial" panose="020B0604020202020204" pitchFamily="34" charset="0"/>
                <a:cs typeface="Arial" panose="020B0604020202020204" pitchFamily="34" charset="0"/>
              </a:defRPr>
            </a:lvl1pPr>
          </a:lstStyle>
          <a:p>
            <a:pPr lvl="0"/>
            <a:r>
              <a:rPr lang="de-DE" dirty="0"/>
              <a:t>* </a:t>
            </a:r>
            <a:r>
              <a:rPr lang="de-DE" dirty="0" err="1"/>
              <a:t>further</a:t>
            </a:r>
            <a:r>
              <a:rPr lang="de-DE" dirty="0"/>
              <a:t> </a:t>
            </a:r>
            <a:r>
              <a:rPr lang="de-DE" dirty="0" err="1"/>
              <a:t>description</a:t>
            </a:r>
            <a:r>
              <a:rPr lang="de-DE" dirty="0"/>
              <a:t> </a:t>
            </a:r>
            <a:r>
              <a:rPr lang="de-DE" dirty="0" err="1"/>
              <a:t>details</a:t>
            </a:r>
            <a:r>
              <a:rPr lang="de-DE" dirty="0"/>
              <a:t> / </a:t>
            </a:r>
            <a:r>
              <a:rPr lang="de-DE" dirty="0" err="1"/>
              <a:t>footnote</a:t>
            </a:r>
            <a:endParaRPr lang="en-GB" dirty="0"/>
          </a:p>
        </p:txBody>
      </p:sp>
      <p:sp>
        <p:nvSpPr>
          <p:cNvPr id="3" name="Textplatzhalter 2">
            <a:extLst>
              <a:ext uri="{FF2B5EF4-FFF2-40B4-BE49-F238E27FC236}">
                <a16:creationId xmlns:a16="http://schemas.microsoft.com/office/drawing/2014/main" id="{297527C7-B0CC-0349-8A86-F35D6561B37A}"/>
              </a:ext>
            </a:extLst>
          </p:cNvPr>
          <p:cNvSpPr>
            <a:spLocks noGrp="1"/>
          </p:cNvSpPr>
          <p:nvPr>
            <p:ph type="body" sz="quarter" idx="16" hasCustomPrompt="1"/>
          </p:nvPr>
        </p:nvSpPr>
        <p:spPr>
          <a:xfrm>
            <a:off x="637118" y="1604434"/>
            <a:ext cx="5219700" cy="631541"/>
          </a:xfrm>
          <a:prstGeom prst="rect">
            <a:avLst/>
          </a:prstGeom>
        </p:spPr>
        <p:txBody>
          <a:bodyPr lIns="0" tIns="0" rIns="0" bIns="0">
            <a:spAutoFit/>
          </a:bodyPr>
          <a:lstStyle>
            <a:lvl1pPr marL="167996" marR="0" indent="-167996" algn="l" defTabSz="914377" rtl="0" eaLnBrk="1" fontAlgn="auto" latinLnBrk="0" hangingPunct="1">
              <a:lnSpc>
                <a:spcPts val="2240"/>
              </a:lnSpc>
              <a:spcBef>
                <a:spcPts val="533"/>
              </a:spcBef>
              <a:spcAft>
                <a:spcPts val="0"/>
              </a:spcAft>
              <a:buClrTx/>
              <a:buSzTx/>
              <a:buFont typeface="Wingdings" pitchFamily="2" charset="2"/>
              <a:buChar char="§"/>
              <a:tabLst/>
              <a:defRPr sz="1867">
                <a:latin typeface="Arial" panose="020B0604020202020204" pitchFamily="34" charset="0"/>
                <a:cs typeface="Arial" panose="020B0604020202020204" pitchFamily="34" charset="0"/>
              </a:defRPr>
            </a:lvl1pPr>
            <a:lvl2pPr marL="239994" indent="-239994">
              <a:lnSpc>
                <a:spcPts val="2240"/>
              </a:lnSpc>
              <a:buFont typeface="Wingdings" pitchFamily="2" charset="2"/>
              <a:buNone/>
              <a:defRPr sz="1867">
                <a:latin typeface="Arial" panose="020B0604020202020204" pitchFamily="34" charset="0"/>
                <a:cs typeface="Arial" panose="020B0604020202020204" pitchFamily="34" charset="0"/>
              </a:defRPr>
            </a:lvl2pPr>
            <a:lvl3pPr marL="167996" indent="-167996">
              <a:lnSpc>
                <a:spcPts val="2240"/>
              </a:lnSpc>
              <a:buFont typeface="Wingdings" pitchFamily="2" charset="2"/>
              <a:buChar char="§"/>
              <a:defRPr sz="1867">
                <a:latin typeface="Arial" panose="020B0604020202020204" pitchFamily="34" charset="0"/>
                <a:cs typeface="Arial" panose="020B0604020202020204" pitchFamily="34" charset="0"/>
              </a:defRPr>
            </a:lvl3pPr>
            <a:lvl4pPr marL="167996" indent="-167996">
              <a:lnSpc>
                <a:spcPts val="2240"/>
              </a:lnSpc>
              <a:buFont typeface="Wingdings" pitchFamily="2" charset="2"/>
              <a:buChar char="§"/>
              <a:defRPr sz="1867">
                <a:latin typeface="Arial" panose="020B0604020202020204" pitchFamily="34" charset="0"/>
                <a:cs typeface="Arial" panose="020B0604020202020204" pitchFamily="34" charset="0"/>
              </a:defRPr>
            </a:lvl4pPr>
            <a:lvl5pPr marL="167996" indent="-167996">
              <a:lnSpc>
                <a:spcPts val="2240"/>
              </a:lnSpc>
              <a:buFont typeface="Wingdings" pitchFamily="2" charset="2"/>
              <a:buChar char="§"/>
              <a:defRPr sz="1867">
                <a:latin typeface="Arial" panose="020B0604020202020204" pitchFamily="34" charset="0"/>
                <a:cs typeface="Arial" panose="020B0604020202020204" pitchFamily="34" charset="0"/>
              </a:defRPr>
            </a:lvl5pPr>
          </a:lstStyle>
          <a:p>
            <a:pPr lvl="0"/>
            <a:r>
              <a:rPr lang="de-DE" dirty="0" err="1"/>
              <a:t>Bulletpoints</a:t>
            </a:r>
            <a:r>
              <a:rPr lang="de-DE" dirty="0"/>
              <a:t> / Text</a:t>
            </a:r>
          </a:p>
          <a:p>
            <a:pPr lvl="0"/>
            <a:endParaRPr lang="de-DE" dirty="0"/>
          </a:p>
        </p:txBody>
      </p:sp>
      <p:sp>
        <p:nvSpPr>
          <p:cNvPr id="8" name="Textplatzhalter 5">
            <a:extLst>
              <a:ext uri="{FF2B5EF4-FFF2-40B4-BE49-F238E27FC236}">
                <a16:creationId xmlns:a16="http://schemas.microsoft.com/office/drawing/2014/main" id="{0369A0BB-B7C7-884E-87A2-5CE996F18624}"/>
              </a:ext>
            </a:extLst>
          </p:cNvPr>
          <p:cNvSpPr>
            <a:spLocks noGrp="1"/>
          </p:cNvSpPr>
          <p:nvPr>
            <p:ph type="body" sz="quarter" idx="10" hasCustomPrompt="1"/>
          </p:nvPr>
        </p:nvSpPr>
        <p:spPr>
          <a:xfrm>
            <a:off x="638116" y="357718"/>
            <a:ext cx="7471619" cy="410369"/>
          </a:xfrm>
          <a:prstGeom prst="rect">
            <a:avLst/>
          </a:prstGeom>
        </p:spPr>
        <p:txBody>
          <a:bodyPr lIns="0" tIns="0" rIns="0" bIns="0">
            <a:spAutoFit/>
          </a:bodyPr>
          <a:lstStyle>
            <a:lvl1pPr marL="0" indent="0" algn="l">
              <a:lnSpc>
                <a:spcPts val="3200"/>
              </a:lnSpc>
              <a:spcBef>
                <a:spcPts val="0"/>
              </a:spcBef>
              <a:buNone/>
              <a:defRPr sz="3200" b="1">
                <a:solidFill>
                  <a:schemeClr val="tx2"/>
                </a:solidFill>
                <a:latin typeface="Arial" panose="020B0604020202020204" pitchFamily="34" charset="0"/>
                <a:cs typeface="Arial" panose="020B0604020202020204" pitchFamily="34" charset="0"/>
              </a:defRPr>
            </a:lvl1pPr>
          </a:lstStyle>
          <a:p>
            <a:pPr lvl="0"/>
            <a:r>
              <a:rPr lang="de-DE" dirty="0"/>
              <a:t>Headline</a:t>
            </a:r>
            <a:endParaRPr lang="en-GB" dirty="0"/>
          </a:p>
        </p:txBody>
      </p:sp>
      <p:sp>
        <p:nvSpPr>
          <p:cNvPr id="10" name="Textplatzhalter 8">
            <a:extLst>
              <a:ext uri="{FF2B5EF4-FFF2-40B4-BE49-F238E27FC236}">
                <a16:creationId xmlns:a16="http://schemas.microsoft.com/office/drawing/2014/main" id="{4354AD67-8EFF-5846-901E-D91B08E60124}"/>
              </a:ext>
            </a:extLst>
          </p:cNvPr>
          <p:cNvSpPr>
            <a:spLocks noGrp="1"/>
          </p:cNvSpPr>
          <p:nvPr>
            <p:ph type="body" sz="quarter" idx="11" hasCustomPrompt="1"/>
          </p:nvPr>
        </p:nvSpPr>
        <p:spPr>
          <a:xfrm>
            <a:off x="638116" y="874185"/>
            <a:ext cx="4261064" cy="410369"/>
          </a:xfrm>
          <a:prstGeom prst="rect">
            <a:avLst/>
          </a:prstGeom>
        </p:spPr>
        <p:txBody>
          <a:bodyPr lIns="0" tIns="0" rIns="0" bIns="0">
            <a:spAutoFit/>
          </a:bodyPr>
          <a:lstStyle>
            <a:lvl1pPr marL="0" indent="0" algn="l">
              <a:lnSpc>
                <a:spcPts val="3200"/>
              </a:lnSpc>
              <a:spcBef>
                <a:spcPts val="0"/>
              </a:spcBef>
              <a:buNone/>
              <a:defRPr sz="2667" b="0">
                <a:solidFill>
                  <a:schemeClr val="tx2"/>
                </a:solidFill>
                <a:latin typeface="Arial" panose="020B0604020202020204" pitchFamily="34" charset="0"/>
                <a:cs typeface="Arial" panose="020B0604020202020204" pitchFamily="34" charset="0"/>
              </a:defRPr>
            </a:lvl1pPr>
          </a:lstStyle>
          <a:p>
            <a:pPr lvl="0"/>
            <a:r>
              <a:rPr lang="de-DE" dirty="0" err="1"/>
              <a:t>Subline</a:t>
            </a:r>
            <a:endParaRPr lang="en-GB" dirty="0"/>
          </a:p>
        </p:txBody>
      </p:sp>
      <p:pic>
        <p:nvPicPr>
          <p:cNvPr id="11" name="Grafik 10">
            <a:extLst>
              <a:ext uri="{FF2B5EF4-FFF2-40B4-BE49-F238E27FC236}">
                <a16:creationId xmlns:a16="http://schemas.microsoft.com/office/drawing/2014/main" id="{8735F966-CF70-3C46-8BF9-6FD78B455F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7216" y="6362244"/>
            <a:ext cx="5063067" cy="220133"/>
          </a:xfrm>
          <a:prstGeom prst="rect">
            <a:avLst/>
          </a:prstGeom>
        </p:spPr>
      </p:pic>
      <p:sp>
        <p:nvSpPr>
          <p:cNvPr id="2" name="页脚占位符 1"/>
          <p:cNvSpPr>
            <a:spLocks noGrp="1"/>
          </p:cNvSpPr>
          <p:nvPr>
            <p:ph type="ftr" sz="quarter" idx="17"/>
          </p:nvPr>
        </p:nvSpPr>
        <p:spPr>
          <a:xfrm>
            <a:off x="4038600" y="6356351"/>
            <a:ext cx="4114800" cy="366183"/>
          </a:xfrm>
          <a:prstGeom prst="rect">
            <a:avLst/>
          </a:prstGeom>
        </p:spPr>
        <p:txBody>
          <a:bodyPr/>
          <a:lstStyle/>
          <a:p>
            <a:r>
              <a:rPr lang="en-US"/>
              <a:t>Kutsaisi, Georgia</a:t>
            </a:r>
          </a:p>
        </p:txBody>
      </p:sp>
      <p:sp>
        <p:nvSpPr>
          <p:cNvPr id="14" name="灯片编号占位符 4"/>
          <p:cNvSpPr>
            <a:spLocks noGrp="1"/>
          </p:cNvSpPr>
          <p:nvPr>
            <p:ph type="sldNum" sz="quarter" idx="18"/>
          </p:nvPr>
        </p:nvSpPr>
        <p:spPr>
          <a:xfrm>
            <a:off x="8695008" y="6553303"/>
            <a:ext cx="2743200" cy="366183"/>
          </a:xfrm>
          <a:prstGeom prst="rect">
            <a:avLst/>
          </a:prstGeom>
        </p:spPr>
        <p:txBody>
          <a:bodyPr/>
          <a:lstStyle>
            <a:lvl1pPr algn="r">
              <a:defRPr sz="1400"/>
            </a:lvl1pPr>
          </a:lstStyle>
          <a:p>
            <a:fld id="{C6FB764E-2215-47A1-9E7E-8DA137097155}" type="slidenum">
              <a:rPr lang="en-US" smtClean="0"/>
              <a:pPr/>
              <a:t>‹#›</a:t>
            </a:fld>
            <a:endParaRPr lang="en-US" dirty="0"/>
          </a:p>
        </p:txBody>
      </p:sp>
    </p:spTree>
    <p:extLst>
      <p:ext uri="{BB962C8B-B14F-4D97-AF65-F5344CB8AC3E}">
        <p14:creationId xmlns:p14="http://schemas.microsoft.com/office/powerpoint/2010/main" val="724770963"/>
      </p:ext>
    </p:extLst>
  </p:cSld>
  <p:clrMapOvr>
    <a:masterClrMapping/>
  </p:clrMapOvr>
  <p:extLst>
    <p:ext uri="{DCECCB84-F9BA-43D5-87BE-67443E8EF086}">
      <p15:sldGuideLst xmlns:p15="http://schemas.microsoft.com/office/powerpoint/2012/main">
        <p15:guide id="1" orient="horz" pos="758">
          <p15:clr>
            <a:srgbClr val="FBAE40"/>
          </p15:clr>
        </p15:guide>
        <p15:guide id="2" orient="horz" pos="3072">
          <p15:clr>
            <a:srgbClr val="FBAE40"/>
          </p15:clr>
        </p15:guide>
        <p15:guide id="3" pos="295">
          <p15:clr>
            <a:srgbClr val="FBAE40"/>
          </p15:clr>
        </p15:guide>
        <p15:guide id="4" pos="5465">
          <p15:clr>
            <a:srgbClr val="FBAE40"/>
          </p15:clr>
        </p15:guide>
        <p15:guide id="5" pos="2880">
          <p15:clr>
            <a:srgbClr val="FBAE40"/>
          </p15:clr>
        </p15:guide>
        <p15:guide id="6" pos="2993">
          <p15:clr>
            <a:srgbClr val="FBAE40"/>
          </p15:clr>
        </p15:guide>
        <p15:guide id="7" pos="27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Drag picture to placeholder or click icon to add</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284984"/>
            <a:ext cx="12192000" cy="2628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3">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dirty="0"/>
              <a:t>Drag </a:t>
            </a:r>
            <a:r>
              <a:rPr lang="de-DE" dirty="0" err="1"/>
              <a:t>picture</a:t>
            </a:r>
            <a:r>
              <a:rPr lang="de-DE" dirty="0"/>
              <a:t> </a:t>
            </a:r>
            <a:r>
              <a:rPr lang="de-DE" dirty="0" err="1"/>
              <a:t>to</a:t>
            </a:r>
            <a:r>
              <a:rPr lang="de-DE" dirty="0"/>
              <a:t> </a:t>
            </a:r>
            <a:r>
              <a:rPr lang="de-DE" dirty="0" err="1"/>
              <a:t>placeholder</a:t>
            </a:r>
            <a:r>
              <a:rPr lang="de-DE" dirty="0"/>
              <a:t> </a:t>
            </a:r>
            <a:r>
              <a:rPr lang="de-DE" dirty="0" err="1"/>
              <a:t>or</a:t>
            </a:r>
            <a:r>
              <a:rPr lang="de-DE" dirty="0"/>
              <a:t> </a:t>
            </a:r>
            <a:r>
              <a:rPr lang="de-DE" dirty="0" err="1"/>
              <a:t>click</a:t>
            </a:r>
            <a:r>
              <a:rPr lang="de-DE" dirty="0"/>
              <a:t> </a:t>
            </a:r>
            <a:r>
              <a:rPr lang="de-DE" dirty="0" err="1"/>
              <a:t>icon</a:t>
            </a:r>
            <a:r>
              <a:rPr lang="de-DE" dirty="0"/>
              <a:t> </a:t>
            </a:r>
            <a:r>
              <a:rPr lang="de-DE" dirty="0" err="1"/>
              <a:t>to</a:t>
            </a:r>
            <a:r>
              <a:rPr lang="de-DE" dirty="0"/>
              <a:t> </a:t>
            </a:r>
            <a:r>
              <a:rPr lang="de-DE" dirty="0" err="1"/>
              <a:t>add</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31969"/>
            <a:ext cx="12192000" cy="237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799944"/>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5077770"/>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387344"/>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9788540" y="6648916"/>
            <a:ext cx="2304000" cy="118800"/>
          </a:xfrm>
          <a:blipFill>
            <a:blip r:embed="rId3">
              <a:extLst>
                <a:ext uri="{28A0092B-C50C-407E-A947-70E740481C1C}">
                  <a14:useLocalDpi xmlns:a14="http://schemas.microsoft.com/office/drawing/2010/main"/>
                </a:ext>
              </a:extLst>
            </a:blip>
            <a:stretch>
              <a:fillRect/>
            </a:stretch>
          </a:blipFill>
        </p:spPr>
        <p:txBody>
          <a:bodyPr/>
          <a:lstStyle>
            <a:lvl1pPr marL="0" indent="0">
              <a:buNone/>
              <a:defRPr sz="200">
                <a:solidFill>
                  <a:schemeClr val="bg1"/>
                </a:solidFill>
              </a:defRPr>
            </a:lvl1pPr>
          </a:lstStyle>
          <a:p>
            <a:pPr lvl="0"/>
            <a:r>
              <a:rPr lang="de-DE" dirty="0"/>
              <a:t> </a:t>
            </a:r>
          </a:p>
        </p:txBody>
      </p:sp>
      <p:pic>
        <p:nvPicPr>
          <p:cNvPr id="7" name="Picture 6">
            <a:extLst>
              <a:ext uri="{FF2B5EF4-FFF2-40B4-BE49-F238E27FC236}">
                <a16:creationId xmlns:a16="http://schemas.microsoft.com/office/drawing/2014/main" id="{D6FAFCFD-6809-3A59-0B8E-6EAAA2C2A61B}"/>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273132" y="5973288"/>
            <a:ext cx="1673077" cy="777834"/>
          </a:xfrm>
          <a:prstGeom prst="rect">
            <a:avLst/>
          </a:prstGeom>
        </p:spPr>
      </p:pic>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4" name="Date Placeholder 3">
            <a:extLst>
              <a:ext uri="{FF2B5EF4-FFF2-40B4-BE49-F238E27FC236}">
                <a16:creationId xmlns:a16="http://schemas.microsoft.com/office/drawing/2014/main" id="{9374AFD7-B5E2-9444-AA6E-CABD6B9C8EC1}"/>
              </a:ext>
            </a:extLst>
          </p:cNvPr>
          <p:cNvSpPr>
            <a:spLocks noGrp="1"/>
          </p:cNvSpPr>
          <p:nvPr>
            <p:ph type="dt" sz="half" idx="2"/>
          </p:nvPr>
        </p:nvSpPr>
        <p:spPr>
          <a:xfrm>
            <a:off x="7348330" y="6388747"/>
            <a:ext cx="1600508" cy="221109"/>
          </a:xfrm>
          <a:prstGeom prst="rect">
            <a:avLst/>
          </a:prstGeom>
        </p:spPr>
        <p:txBody>
          <a:bodyPr vert="horz" lIns="0" tIns="0" rIns="0" bIns="0" rtlCol="0" anchor="t" anchorCtr="0">
            <a:noAutofit/>
          </a:bodyPr>
          <a:lstStyle>
            <a:lvl1pPr algn="ctr">
              <a:defRPr sz="1200">
                <a:solidFill>
                  <a:schemeClr val="accent1"/>
                </a:solidFill>
              </a:defRPr>
            </a:lvl1pPr>
          </a:lstStyle>
          <a:p>
            <a:r>
              <a:rPr lang="de-DE"/>
              <a:t>September 12, 2024</a:t>
            </a:r>
            <a:endParaRPr lang="de-DE" dirty="0"/>
          </a:p>
        </p:txBody>
      </p:sp>
      <p:sp>
        <p:nvSpPr>
          <p:cNvPr id="5" name="Slide Number Placeholder 5">
            <a:extLst>
              <a:ext uri="{FF2B5EF4-FFF2-40B4-BE49-F238E27FC236}">
                <a16:creationId xmlns:a16="http://schemas.microsoft.com/office/drawing/2014/main" id="{B42B3A94-E0BA-89AF-5CC0-B6A17D792F64}"/>
              </a:ext>
            </a:extLst>
          </p:cNvPr>
          <p:cNvSpPr>
            <a:spLocks noGrp="1"/>
          </p:cNvSpPr>
          <p:nvPr>
            <p:ph type="sldNum" sz="quarter" idx="4"/>
          </p:nvPr>
        </p:nvSpPr>
        <p:spPr>
          <a:xfrm>
            <a:off x="5646000" y="6389501"/>
            <a:ext cx="900000" cy="219600"/>
          </a:xfrm>
          <a:prstGeom prst="rect">
            <a:avLst/>
          </a:prstGeom>
        </p:spPr>
        <p:txBody>
          <a:bodyPr vert="horz" lIns="0" tIns="0" rIns="0" bIns="0" rtlCol="0" anchor="t" anchorCtr="0">
            <a:noAutofit/>
          </a:bodyPr>
          <a:lstStyle>
            <a:lvl1pPr algn="ctr">
              <a:defRPr sz="1200">
                <a:solidFill>
                  <a:schemeClr val="accent1"/>
                </a:solidFill>
              </a:defRPr>
            </a:lvl1pPr>
          </a:lstStyle>
          <a:p>
            <a:r>
              <a:rPr lang="de-DE" dirty="0"/>
              <a:t>Slide </a:t>
            </a:r>
            <a:fld id="{A52F4D17-1AD6-42D9-B93A-EB002C62F438}" type="slidenum">
              <a:rPr lang="de-DE" smtClean="0"/>
              <a:pPr/>
              <a:t>‹#›</a:t>
            </a:fld>
            <a:r>
              <a:rPr lang="de-DE" dirty="0"/>
              <a:t>/18</a:t>
            </a:r>
          </a:p>
        </p:txBody>
      </p:sp>
      <p:sp>
        <p:nvSpPr>
          <p:cNvPr id="6" name="Footer Placeholder 4">
            <a:extLst>
              <a:ext uri="{FF2B5EF4-FFF2-40B4-BE49-F238E27FC236}">
                <a16:creationId xmlns:a16="http://schemas.microsoft.com/office/drawing/2014/main" id="{38B9549F-E4FC-87AF-8ECF-CC5AA0077155}"/>
              </a:ext>
            </a:extLst>
          </p:cNvPr>
          <p:cNvSpPr>
            <a:spLocks noGrp="1"/>
          </p:cNvSpPr>
          <p:nvPr>
            <p:ph type="ftr" sz="quarter" idx="3"/>
          </p:nvPr>
        </p:nvSpPr>
        <p:spPr>
          <a:xfrm>
            <a:off x="3062861" y="6388625"/>
            <a:ext cx="1466487" cy="221353"/>
          </a:xfrm>
          <a:prstGeom prst="rect">
            <a:avLst/>
          </a:prstGeom>
        </p:spPr>
        <p:txBody>
          <a:bodyPr vert="horz" lIns="91440" tIns="45720" rIns="91440" bIns="45720" rtlCol="0" anchor="ctr"/>
          <a:lstStyle>
            <a:lvl1pPr algn="ctr">
              <a:defRPr sz="1200">
                <a:solidFill>
                  <a:schemeClr val="accent1"/>
                </a:solidFill>
              </a:defRPr>
            </a:lvl1pPr>
          </a:lstStyle>
          <a:p>
            <a:r>
              <a:rPr lang="en-GB"/>
              <a:t>Kutsaisi, Georgia</a:t>
            </a:r>
            <a:endParaRPr lang="en-GB"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3" name="Content Placeholder 2"/>
          <p:cNvSpPr>
            <a:spLocks noGrp="1"/>
          </p:cNvSpPr>
          <p:nvPr>
            <p:ph idx="1"/>
          </p:nvPr>
        </p:nvSpPr>
        <p:spPr>
          <a:xfrm>
            <a:off x="371475"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4" name="Date Placeholder 3">
            <a:extLst>
              <a:ext uri="{FF2B5EF4-FFF2-40B4-BE49-F238E27FC236}">
                <a16:creationId xmlns:a16="http://schemas.microsoft.com/office/drawing/2014/main" id="{67702B9F-8837-856E-B0E3-CD9D5369D237}"/>
              </a:ext>
            </a:extLst>
          </p:cNvPr>
          <p:cNvSpPr>
            <a:spLocks noGrp="1"/>
          </p:cNvSpPr>
          <p:nvPr>
            <p:ph type="dt" sz="half" idx="2"/>
          </p:nvPr>
        </p:nvSpPr>
        <p:spPr>
          <a:xfrm>
            <a:off x="7348330" y="6388747"/>
            <a:ext cx="1600508" cy="221109"/>
          </a:xfrm>
          <a:prstGeom prst="rect">
            <a:avLst/>
          </a:prstGeom>
        </p:spPr>
        <p:txBody>
          <a:bodyPr vert="horz" lIns="0" tIns="0" rIns="0" bIns="0" rtlCol="0" anchor="t" anchorCtr="0">
            <a:noAutofit/>
          </a:bodyPr>
          <a:lstStyle>
            <a:lvl1pPr algn="ctr">
              <a:defRPr sz="1200">
                <a:solidFill>
                  <a:schemeClr val="accent1"/>
                </a:solidFill>
              </a:defRPr>
            </a:lvl1pPr>
          </a:lstStyle>
          <a:p>
            <a:r>
              <a:rPr lang="de-DE"/>
              <a:t>September 12, 2024</a:t>
            </a:r>
            <a:endParaRPr lang="de-DE" dirty="0"/>
          </a:p>
        </p:txBody>
      </p:sp>
      <p:sp>
        <p:nvSpPr>
          <p:cNvPr id="5" name="Slide Number Placeholder 5">
            <a:extLst>
              <a:ext uri="{FF2B5EF4-FFF2-40B4-BE49-F238E27FC236}">
                <a16:creationId xmlns:a16="http://schemas.microsoft.com/office/drawing/2014/main" id="{13940419-A255-0401-8DE0-1543D921DFE0}"/>
              </a:ext>
            </a:extLst>
          </p:cNvPr>
          <p:cNvSpPr>
            <a:spLocks noGrp="1"/>
          </p:cNvSpPr>
          <p:nvPr>
            <p:ph type="sldNum" sz="quarter" idx="4"/>
          </p:nvPr>
        </p:nvSpPr>
        <p:spPr>
          <a:xfrm>
            <a:off x="5646000" y="6389501"/>
            <a:ext cx="900000" cy="219600"/>
          </a:xfrm>
          <a:prstGeom prst="rect">
            <a:avLst/>
          </a:prstGeom>
        </p:spPr>
        <p:txBody>
          <a:bodyPr vert="horz" lIns="0" tIns="0" rIns="0" bIns="0" rtlCol="0" anchor="t" anchorCtr="0">
            <a:noAutofit/>
          </a:bodyPr>
          <a:lstStyle>
            <a:lvl1pPr algn="ctr">
              <a:defRPr sz="1200">
                <a:solidFill>
                  <a:schemeClr val="accent1"/>
                </a:solidFill>
              </a:defRPr>
            </a:lvl1pPr>
          </a:lstStyle>
          <a:p>
            <a:r>
              <a:rPr lang="de-DE" dirty="0"/>
              <a:t>Slide </a:t>
            </a:r>
            <a:fld id="{A52F4D17-1AD6-42D9-B93A-EB002C62F438}" type="slidenum">
              <a:rPr lang="de-DE" smtClean="0"/>
              <a:pPr/>
              <a:t>‹#›</a:t>
            </a:fld>
            <a:r>
              <a:rPr lang="de-DE" dirty="0"/>
              <a:t>/18</a:t>
            </a:r>
          </a:p>
        </p:txBody>
      </p:sp>
      <p:sp>
        <p:nvSpPr>
          <p:cNvPr id="6" name="Footer Placeholder 4">
            <a:extLst>
              <a:ext uri="{FF2B5EF4-FFF2-40B4-BE49-F238E27FC236}">
                <a16:creationId xmlns:a16="http://schemas.microsoft.com/office/drawing/2014/main" id="{2B2EC569-82A2-CBD1-83E2-6E0FF275BDF8}"/>
              </a:ext>
            </a:extLst>
          </p:cNvPr>
          <p:cNvSpPr>
            <a:spLocks noGrp="1"/>
          </p:cNvSpPr>
          <p:nvPr>
            <p:ph type="ftr" sz="quarter" idx="3"/>
          </p:nvPr>
        </p:nvSpPr>
        <p:spPr>
          <a:xfrm>
            <a:off x="3062861" y="6388625"/>
            <a:ext cx="1466487" cy="221353"/>
          </a:xfrm>
          <a:prstGeom prst="rect">
            <a:avLst/>
          </a:prstGeom>
        </p:spPr>
        <p:txBody>
          <a:bodyPr vert="horz" lIns="91440" tIns="45720" rIns="91440" bIns="45720" rtlCol="0" anchor="ctr"/>
          <a:lstStyle>
            <a:lvl1pPr algn="ctr">
              <a:defRPr sz="1200">
                <a:solidFill>
                  <a:schemeClr val="accent1"/>
                </a:solidFill>
              </a:defRPr>
            </a:lvl1pPr>
          </a:lstStyle>
          <a:p>
            <a:r>
              <a:rPr lang="en-GB"/>
              <a:t>Kutsaisi, Georgia</a:t>
            </a:r>
            <a:endParaRPr lang="en-GB"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71475" y="1628775"/>
            <a:ext cx="5437187" cy="3168377"/>
          </a:xfrm>
          <a:solidFill>
            <a:schemeClr val="bg2"/>
          </a:solidFill>
        </p:spPr>
        <p:txBody>
          <a:bodyPr anchor="ctr"/>
          <a:lstStyle>
            <a:lvl1pPr marL="0" indent="0" algn="ctr">
              <a:buNone/>
              <a:defRPr sz="1600">
                <a:solidFill>
                  <a:schemeClr val="tx1"/>
                </a:solidFill>
              </a:defRPr>
            </a:lvl1pPr>
          </a:lstStyle>
          <a:p>
            <a:r>
              <a:rPr lang="de-DE"/>
              <a:t>Drag picture to placeholder or click icon to add</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71475"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Drag picture to placeholder or click icon to add</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3" name="Date Placeholder 3">
            <a:extLst>
              <a:ext uri="{FF2B5EF4-FFF2-40B4-BE49-F238E27FC236}">
                <a16:creationId xmlns:a16="http://schemas.microsoft.com/office/drawing/2014/main" id="{E3DA7A96-4748-4AB0-7004-67874793624E}"/>
              </a:ext>
            </a:extLst>
          </p:cNvPr>
          <p:cNvSpPr>
            <a:spLocks noGrp="1"/>
          </p:cNvSpPr>
          <p:nvPr>
            <p:ph type="dt" sz="half" idx="2"/>
          </p:nvPr>
        </p:nvSpPr>
        <p:spPr>
          <a:xfrm>
            <a:off x="7348330" y="6388747"/>
            <a:ext cx="1600508" cy="221109"/>
          </a:xfrm>
          <a:prstGeom prst="rect">
            <a:avLst/>
          </a:prstGeom>
        </p:spPr>
        <p:txBody>
          <a:bodyPr vert="horz" lIns="0" tIns="0" rIns="0" bIns="0" rtlCol="0" anchor="t" anchorCtr="0">
            <a:noAutofit/>
          </a:bodyPr>
          <a:lstStyle>
            <a:lvl1pPr algn="ctr">
              <a:defRPr sz="1200">
                <a:solidFill>
                  <a:schemeClr val="accent1"/>
                </a:solidFill>
              </a:defRPr>
            </a:lvl1pPr>
          </a:lstStyle>
          <a:p>
            <a:r>
              <a:rPr lang="de-DE"/>
              <a:t>September 12, 2024</a:t>
            </a:r>
            <a:endParaRPr lang="de-DE" dirty="0"/>
          </a:p>
        </p:txBody>
      </p:sp>
      <p:sp>
        <p:nvSpPr>
          <p:cNvPr id="5" name="Slide Number Placeholder 5">
            <a:extLst>
              <a:ext uri="{FF2B5EF4-FFF2-40B4-BE49-F238E27FC236}">
                <a16:creationId xmlns:a16="http://schemas.microsoft.com/office/drawing/2014/main" id="{A9445F65-F8FA-9C88-11C9-3AB72DDB4325}"/>
              </a:ext>
            </a:extLst>
          </p:cNvPr>
          <p:cNvSpPr>
            <a:spLocks noGrp="1"/>
          </p:cNvSpPr>
          <p:nvPr>
            <p:ph type="sldNum" sz="quarter" idx="4"/>
          </p:nvPr>
        </p:nvSpPr>
        <p:spPr>
          <a:xfrm>
            <a:off x="5646000" y="6389501"/>
            <a:ext cx="900000" cy="219600"/>
          </a:xfrm>
          <a:prstGeom prst="rect">
            <a:avLst/>
          </a:prstGeom>
        </p:spPr>
        <p:txBody>
          <a:bodyPr vert="horz" lIns="0" tIns="0" rIns="0" bIns="0" rtlCol="0" anchor="t" anchorCtr="0">
            <a:noAutofit/>
          </a:bodyPr>
          <a:lstStyle>
            <a:lvl1pPr algn="ctr">
              <a:defRPr sz="1200">
                <a:solidFill>
                  <a:schemeClr val="accent1"/>
                </a:solidFill>
              </a:defRPr>
            </a:lvl1pPr>
          </a:lstStyle>
          <a:p>
            <a:r>
              <a:rPr lang="de-DE" dirty="0"/>
              <a:t>Slide </a:t>
            </a:r>
            <a:fld id="{A52F4D17-1AD6-42D9-B93A-EB002C62F438}" type="slidenum">
              <a:rPr lang="de-DE" smtClean="0"/>
              <a:pPr/>
              <a:t>‹#›</a:t>
            </a:fld>
            <a:r>
              <a:rPr lang="de-DE" dirty="0"/>
              <a:t>/18</a:t>
            </a:r>
          </a:p>
        </p:txBody>
      </p:sp>
      <p:sp>
        <p:nvSpPr>
          <p:cNvPr id="8" name="Footer Placeholder 4">
            <a:extLst>
              <a:ext uri="{FF2B5EF4-FFF2-40B4-BE49-F238E27FC236}">
                <a16:creationId xmlns:a16="http://schemas.microsoft.com/office/drawing/2014/main" id="{D752B85F-F85A-A33E-4C8F-FB3C4DBAAB36}"/>
              </a:ext>
            </a:extLst>
          </p:cNvPr>
          <p:cNvSpPr>
            <a:spLocks noGrp="1"/>
          </p:cNvSpPr>
          <p:nvPr>
            <p:ph type="ftr" sz="quarter" idx="3"/>
          </p:nvPr>
        </p:nvSpPr>
        <p:spPr>
          <a:xfrm>
            <a:off x="3062861" y="6388625"/>
            <a:ext cx="1466487" cy="221353"/>
          </a:xfrm>
          <a:prstGeom prst="rect">
            <a:avLst/>
          </a:prstGeom>
        </p:spPr>
        <p:txBody>
          <a:bodyPr vert="horz" lIns="91440" tIns="45720" rIns="91440" bIns="45720" rtlCol="0" anchor="ctr"/>
          <a:lstStyle>
            <a:lvl1pPr algn="ctr">
              <a:defRPr sz="1200">
                <a:solidFill>
                  <a:schemeClr val="accent1"/>
                </a:solidFill>
              </a:defRPr>
            </a:lvl1pPr>
          </a:lstStyle>
          <a:p>
            <a:r>
              <a:rPr lang="en-GB"/>
              <a:t>Kutsaisi, Georgia</a:t>
            </a:r>
            <a:endParaRPr lang="en-GB"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Click to edit Master title style</a:t>
            </a:r>
            <a:endParaRPr lang="en-US"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3" name="Date Placeholder 3">
            <a:extLst>
              <a:ext uri="{FF2B5EF4-FFF2-40B4-BE49-F238E27FC236}">
                <a16:creationId xmlns:a16="http://schemas.microsoft.com/office/drawing/2014/main" id="{08D014B3-87D0-8F02-3487-E681B3E1F0EC}"/>
              </a:ext>
            </a:extLst>
          </p:cNvPr>
          <p:cNvSpPr>
            <a:spLocks noGrp="1"/>
          </p:cNvSpPr>
          <p:nvPr>
            <p:ph type="dt" sz="half" idx="2"/>
          </p:nvPr>
        </p:nvSpPr>
        <p:spPr>
          <a:xfrm>
            <a:off x="7348330" y="6388747"/>
            <a:ext cx="1600508" cy="221109"/>
          </a:xfrm>
          <a:prstGeom prst="rect">
            <a:avLst/>
          </a:prstGeom>
        </p:spPr>
        <p:txBody>
          <a:bodyPr vert="horz" lIns="0" tIns="0" rIns="0" bIns="0" rtlCol="0" anchor="t" anchorCtr="0">
            <a:noAutofit/>
          </a:bodyPr>
          <a:lstStyle>
            <a:lvl1pPr algn="ctr">
              <a:defRPr sz="1200">
                <a:solidFill>
                  <a:schemeClr val="accent1"/>
                </a:solidFill>
              </a:defRPr>
            </a:lvl1pPr>
          </a:lstStyle>
          <a:p>
            <a:r>
              <a:rPr lang="de-DE"/>
              <a:t>September 12, 2024</a:t>
            </a:r>
            <a:endParaRPr lang="de-DE" dirty="0"/>
          </a:p>
        </p:txBody>
      </p:sp>
      <p:sp>
        <p:nvSpPr>
          <p:cNvPr id="4" name="Slide Number Placeholder 5">
            <a:extLst>
              <a:ext uri="{FF2B5EF4-FFF2-40B4-BE49-F238E27FC236}">
                <a16:creationId xmlns:a16="http://schemas.microsoft.com/office/drawing/2014/main" id="{0755BB4C-EC02-2155-5C45-C4548AFC0D80}"/>
              </a:ext>
            </a:extLst>
          </p:cNvPr>
          <p:cNvSpPr>
            <a:spLocks noGrp="1"/>
          </p:cNvSpPr>
          <p:nvPr>
            <p:ph type="sldNum" sz="quarter" idx="4"/>
          </p:nvPr>
        </p:nvSpPr>
        <p:spPr>
          <a:xfrm>
            <a:off x="5646000" y="6389501"/>
            <a:ext cx="900000" cy="219600"/>
          </a:xfrm>
          <a:prstGeom prst="rect">
            <a:avLst/>
          </a:prstGeom>
        </p:spPr>
        <p:txBody>
          <a:bodyPr vert="horz" lIns="0" tIns="0" rIns="0" bIns="0" rtlCol="0" anchor="t" anchorCtr="0">
            <a:noAutofit/>
          </a:bodyPr>
          <a:lstStyle>
            <a:lvl1pPr algn="ctr">
              <a:defRPr sz="1200">
                <a:solidFill>
                  <a:schemeClr val="accent1"/>
                </a:solidFill>
              </a:defRPr>
            </a:lvl1pPr>
          </a:lstStyle>
          <a:p>
            <a:r>
              <a:rPr lang="de-DE" dirty="0"/>
              <a:t>Slide </a:t>
            </a:r>
            <a:fld id="{A52F4D17-1AD6-42D9-B93A-EB002C62F438}" type="slidenum">
              <a:rPr lang="de-DE" smtClean="0"/>
              <a:pPr/>
              <a:t>‹#›</a:t>
            </a:fld>
            <a:r>
              <a:rPr lang="de-DE" dirty="0"/>
              <a:t>/18</a:t>
            </a:r>
          </a:p>
        </p:txBody>
      </p:sp>
      <p:sp>
        <p:nvSpPr>
          <p:cNvPr id="5" name="Footer Placeholder 4">
            <a:extLst>
              <a:ext uri="{FF2B5EF4-FFF2-40B4-BE49-F238E27FC236}">
                <a16:creationId xmlns:a16="http://schemas.microsoft.com/office/drawing/2014/main" id="{1B151EBE-0B69-3AC3-6059-D7DB0E6E2B54}"/>
              </a:ext>
            </a:extLst>
          </p:cNvPr>
          <p:cNvSpPr>
            <a:spLocks noGrp="1"/>
          </p:cNvSpPr>
          <p:nvPr>
            <p:ph type="ftr" sz="quarter" idx="3"/>
          </p:nvPr>
        </p:nvSpPr>
        <p:spPr>
          <a:xfrm>
            <a:off x="3062861" y="6388625"/>
            <a:ext cx="1466487" cy="221353"/>
          </a:xfrm>
          <a:prstGeom prst="rect">
            <a:avLst/>
          </a:prstGeom>
        </p:spPr>
        <p:txBody>
          <a:bodyPr vert="horz" lIns="91440" tIns="45720" rIns="91440" bIns="45720" rtlCol="0" anchor="ctr"/>
          <a:lstStyle>
            <a:lvl1pPr algn="ctr">
              <a:defRPr sz="1200">
                <a:solidFill>
                  <a:schemeClr val="accent1"/>
                </a:solidFill>
              </a:defRPr>
            </a:lvl1pPr>
          </a:lstStyle>
          <a:p>
            <a:r>
              <a:rPr lang="en-GB"/>
              <a:t>Kutsaisi, Georgia</a:t>
            </a:r>
            <a:endParaRPr lang="en-GB"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FE9C1B-1DD9-53CB-9EF1-CB33FE18DA83}"/>
              </a:ext>
            </a:extLst>
          </p:cNvPr>
          <p:cNvSpPr>
            <a:spLocks noGrp="1"/>
          </p:cNvSpPr>
          <p:nvPr>
            <p:ph type="dt" sz="half" idx="2"/>
          </p:nvPr>
        </p:nvSpPr>
        <p:spPr>
          <a:xfrm>
            <a:off x="7348330" y="6388747"/>
            <a:ext cx="1600508" cy="221109"/>
          </a:xfrm>
          <a:prstGeom prst="rect">
            <a:avLst/>
          </a:prstGeom>
        </p:spPr>
        <p:txBody>
          <a:bodyPr vert="horz" lIns="0" tIns="0" rIns="0" bIns="0" rtlCol="0" anchor="t" anchorCtr="0">
            <a:noAutofit/>
          </a:bodyPr>
          <a:lstStyle>
            <a:lvl1pPr algn="ctr">
              <a:defRPr sz="1200">
                <a:solidFill>
                  <a:schemeClr val="accent1"/>
                </a:solidFill>
              </a:defRPr>
            </a:lvl1pPr>
          </a:lstStyle>
          <a:p>
            <a:r>
              <a:rPr lang="de-DE"/>
              <a:t>September 12, 2024</a:t>
            </a:r>
            <a:endParaRPr lang="de-DE" dirty="0"/>
          </a:p>
        </p:txBody>
      </p:sp>
      <p:sp>
        <p:nvSpPr>
          <p:cNvPr id="3" name="Slide Number Placeholder 5">
            <a:extLst>
              <a:ext uri="{FF2B5EF4-FFF2-40B4-BE49-F238E27FC236}">
                <a16:creationId xmlns:a16="http://schemas.microsoft.com/office/drawing/2014/main" id="{CBC4E12B-05AB-F0E0-202A-23C18D364B68}"/>
              </a:ext>
            </a:extLst>
          </p:cNvPr>
          <p:cNvSpPr>
            <a:spLocks noGrp="1"/>
          </p:cNvSpPr>
          <p:nvPr>
            <p:ph type="sldNum" sz="quarter" idx="4"/>
          </p:nvPr>
        </p:nvSpPr>
        <p:spPr>
          <a:xfrm>
            <a:off x="5646000" y="6389501"/>
            <a:ext cx="900000" cy="219600"/>
          </a:xfrm>
          <a:prstGeom prst="rect">
            <a:avLst/>
          </a:prstGeom>
        </p:spPr>
        <p:txBody>
          <a:bodyPr vert="horz" lIns="0" tIns="0" rIns="0" bIns="0" rtlCol="0" anchor="t" anchorCtr="0">
            <a:noAutofit/>
          </a:bodyPr>
          <a:lstStyle>
            <a:lvl1pPr algn="ctr">
              <a:defRPr sz="1200">
                <a:solidFill>
                  <a:schemeClr val="accent1"/>
                </a:solidFill>
              </a:defRPr>
            </a:lvl1pPr>
          </a:lstStyle>
          <a:p>
            <a:r>
              <a:rPr lang="de-DE" dirty="0"/>
              <a:t>Slide </a:t>
            </a:r>
            <a:fld id="{A52F4D17-1AD6-42D9-B93A-EB002C62F438}" type="slidenum">
              <a:rPr lang="de-DE" smtClean="0"/>
              <a:pPr/>
              <a:t>‹#›</a:t>
            </a:fld>
            <a:r>
              <a:rPr lang="de-DE" dirty="0"/>
              <a:t>/18</a:t>
            </a:r>
          </a:p>
        </p:txBody>
      </p:sp>
      <p:sp>
        <p:nvSpPr>
          <p:cNvPr id="4" name="Footer Placeholder 4">
            <a:extLst>
              <a:ext uri="{FF2B5EF4-FFF2-40B4-BE49-F238E27FC236}">
                <a16:creationId xmlns:a16="http://schemas.microsoft.com/office/drawing/2014/main" id="{294F7DF8-0CFA-E2B4-8E5E-EBDAD5120EFF}"/>
              </a:ext>
            </a:extLst>
          </p:cNvPr>
          <p:cNvSpPr>
            <a:spLocks noGrp="1"/>
          </p:cNvSpPr>
          <p:nvPr>
            <p:ph type="ftr" sz="quarter" idx="3"/>
          </p:nvPr>
        </p:nvSpPr>
        <p:spPr>
          <a:xfrm>
            <a:off x="3062861" y="6388625"/>
            <a:ext cx="1466487" cy="221353"/>
          </a:xfrm>
          <a:prstGeom prst="rect">
            <a:avLst/>
          </a:prstGeom>
        </p:spPr>
        <p:txBody>
          <a:bodyPr vert="horz" lIns="91440" tIns="45720" rIns="91440" bIns="45720" rtlCol="0" anchor="ctr"/>
          <a:lstStyle>
            <a:lvl1pPr algn="ctr">
              <a:defRPr sz="1200">
                <a:solidFill>
                  <a:schemeClr val="accent1"/>
                </a:solidFill>
              </a:defRPr>
            </a:lvl1pPr>
          </a:lstStyle>
          <a:p>
            <a:r>
              <a:rPr lang="en-GB"/>
              <a:t>Kutsaisi, Georgia</a:t>
            </a:r>
            <a:endParaRPr lang="en-GB"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4.emf"/><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348330" y="6388747"/>
            <a:ext cx="1600508" cy="221109"/>
          </a:xfrm>
          <a:prstGeom prst="rect">
            <a:avLst/>
          </a:prstGeom>
        </p:spPr>
        <p:txBody>
          <a:bodyPr vert="horz" lIns="0" tIns="0" rIns="0" bIns="0" rtlCol="0" anchor="t" anchorCtr="0">
            <a:noAutofit/>
          </a:bodyPr>
          <a:lstStyle>
            <a:lvl1pPr algn="ctr">
              <a:defRPr sz="1200">
                <a:solidFill>
                  <a:schemeClr val="accent1"/>
                </a:solidFill>
              </a:defRPr>
            </a:lvl1pPr>
          </a:lstStyle>
          <a:p>
            <a:r>
              <a:rPr lang="de-DE"/>
              <a:t>September 12, 2024</a:t>
            </a:r>
            <a:endParaRPr lang="de-DE" dirty="0"/>
          </a:p>
        </p:txBody>
      </p:sp>
      <p:sp>
        <p:nvSpPr>
          <p:cNvPr id="6" name="Slide Number Placeholder 5"/>
          <p:cNvSpPr>
            <a:spLocks noGrp="1"/>
          </p:cNvSpPr>
          <p:nvPr>
            <p:ph type="sldNum" sz="quarter" idx="4"/>
          </p:nvPr>
        </p:nvSpPr>
        <p:spPr>
          <a:xfrm>
            <a:off x="5646000" y="6389501"/>
            <a:ext cx="900000" cy="219600"/>
          </a:xfrm>
          <a:prstGeom prst="rect">
            <a:avLst/>
          </a:prstGeom>
        </p:spPr>
        <p:txBody>
          <a:bodyPr vert="horz" lIns="0" tIns="0" rIns="0" bIns="0" rtlCol="0" anchor="t" anchorCtr="0">
            <a:noAutofit/>
          </a:bodyPr>
          <a:lstStyle>
            <a:lvl1pPr algn="ctr">
              <a:defRPr sz="1200">
                <a:solidFill>
                  <a:schemeClr val="accent1"/>
                </a:solidFill>
              </a:defRPr>
            </a:lvl1pPr>
          </a:lstStyle>
          <a:p>
            <a:r>
              <a:rPr lang="de-DE" dirty="0"/>
              <a:t>Slide </a:t>
            </a:r>
            <a:fld id="{A52F4D17-1AD6-42D9-B93A-EB002C62F438}" type="slidenum">
              <a:rPr lang="de-DE" smtClean="0"/>
              <a:pPr/>
              <a:t>‹#›</a:t>
            </a:fld>
            <a:r>
              <a:rPr lang="de-DE" dirty="0"/>
              <a:t>/18</a:t>
            </a:r>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sp>
        <p:nvSpPr>
          <p:cNvPr id="5" name="Footer Placeholder 4">
            <a:extLst>
              <a:ext uri="{FF2B5EF4-FFF2-40B4-BE49-F238E27FC236}">
                <a16:creationId xmlns:a16="http://schemas.microsoft.com/office/drawing/2014/main" id="{56F97E8A-1499-7851-04E5-747FD1E72471}"/>
              </a:ext>
            </a:extLst>
          </p:cNvPr>
          <p:cNvSpPr>
            <a:spLocks noGrp="1"/>
          </p:cNvSpPr>
          <p:nvPr>
            <p:ph type="ftr" sz="quarter" idx="3"/>
          </p:nvPr>
        </p:nvSpPr>
        <p:spPr>
          <a:xfrm>
            <a:off x="3062861" y="6388625"/>
            <a:ext cx="1466487" cy="221353"/>
          </a:xfrm>
          <a:prstGeom prst="rect">
            <a:avLst/>
          </a:prstGeom>
        </p:spPr>
        <p:txBody>
          <a:bodyPr vert="horz" lIns="91440" tIns="45720" rIns="91440" bIns="45720" rtlCol="0" anchor="ctr"/>
          <a:lstStyle>
            <a:lvl1pPr algn="ctr">
              <a:defRPr sz="1200">
                <a:solidFill>
                  <a:schemeClr val="accent1"/>
                </a:solidFill>
              </a:defRPr>
            </a:lvl1pPr>
          </a:lstStyle>
          <a:p>
            <a:r>
              <a:rPr lang="en-GB"/>
              <a:t>Kutsaisi, Georgia</a:t>
            </a:r>
            <a:endParaRPr lang="en-GB" dirty="0"/>
          </a:p>
        </p:txBody>
      </p:sp>
      <p:sp>
        <p:nvSpPr>
          <p:cNvPr id="9" name="TextBox 8">
            <a:extLst>
              <a:ext uri="{FF2B5EF4-FFF2-40B4-BE49-F238E27FC236}">
                <a16:creationId xmlns:a16="http://schemas.microsoft.com/office/drawing/2014/main" id="{8EE9B6A9-CA90-618F-EB4F-5767C3BFB5A8}"/>
              </a:ext>
            </a:extLst>
          </p:cNvPr>
          <p:cNvSpPr txBox="1"/>
          <p:nvPr userDrawn="1"/>
        </p:nvSpPr>
        <p:spPr>
          <a:xfrm>
            <a:off x="9751168" y="6611779"/>
            <a:ext cx="2440832" cy="246221"/>
          </a:xfrm>
          <a:prstGeom prst="rect">
            <a:avLst/>
          </a:prstGeom>
          <a:solidFill>
            <a:schemeClr val="bg1"/>
          </a:solidFill>
        </p:spPr>
        <p:txBody>
          <a:bodyPr wrap="square">
            <a:spAutoFit/>
          </a:bodyPr>
          <a:lstStyle/>
          <a:p>
            <a:r>
              <a:rPr lang="en-GB" sz="1000" dirty="0">
                <a:solidFill>
                  <a:schemeClr val="accent1"/>
                </a:solidFill>
              </a:rPr>
              <a:t>Member of the Helmholtz Association</a:t>
            </a:r>
          </a:p>
        </p:txBody>
      </p:sp>
      <p:pic>
        <p:nvPicPr>
          <p:cNvPr id="7" name="Picture 6">
            <a:extLst>
              <a:ext uri="{FF2B5EF4-FFF2-40B4-BE49-F238E27FC236}">
                <a16:creationId xmlns:a16="http://schemas.microsoft.com/office/drawing/2014/main" id="{759AA614-4E45-B93D-A365-8448A8CD0D35}"/>
              </a:ext>
            </a:extLst>
          </p:cNvPr>
          <p:cNvPicPr>
            <a:picLocks noChangeAspect="1"/>
          </p:cNvPicPr>
          <p:nvPr userDrawn="1"/>
        </p:nvPicPr>
        <p:blipFill rotWithShape="1">
          <a:blip r:embed="rId12">
            <a:extLst>
              <a:ext uri="{28A0092B-C50C-407E-A947-70E740481C1C}">
                <a14:useLocalDpi xmlns:a14="http://schemas.microsoft.com/office/drawing/2010/main"/>
              </a:ext>
            </a:extLst>
          </a:blip>
          <a:srcRect/>
          <a:stretch/>
        </p:blipFill>
        <p:spPr>
          <a:xfrm>
            <a:off x="273132" y="5973288"/>
            <a:ext cx="1673077" cy="777834"/>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Lst>
  <p:hf hd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a:t>September 12, 2024</a:t>
            </a:r>
            <a:endParaRPr lang="de-DE" dirty="0"/>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accent1"/>
                </a:solidFill>
              </a:defRPr>
            </a:lvl1pPr>
          </a:lstStyle>
          <a:p>
            <a:r>
              <a:rPr lang="de-DE" dirty="0"/>
              <a:t>Slide </a:t>
            </a:r>
            <a:fld id="{A52F4D17-1AD6-42D9-B93A-EB002C62F438}" type="slidenum">
              <a:rPr lang="de-DE" smtClean="0"/>
              <a:pPr/>
              <a:t>‹#›</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9532" y="6424763"/>
            <a:ext cx="2304000" cy="117322"/>
          </a:xfrm>
          <a:prstGeom prst="rect">
            <a:avLst/>
          </a:prstGeom>
        </p:spPr>
      </p:pic>
    </p:spTree>
    <p:extLst>
      <p:ext uri="{BB962C8B-B14F-4D97-AF65-F5344CB8AC3E}">
        <p14:creationId xmlns:p14="http://schemas.microsoft.com/office/powerpoint/2010/main" val="347898357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hd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3" Type="http://schemas.openxmlformats.org/officeDocument/2006/relationships/image" Target="../media/image46.tiff"/><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7.xml"/><Relationship Id="rId16" Type="http://schemas.openxmlformats.org/officeDocument/2006/relationships/image" Target="../media/image49.jpeg"/><Relationship Id="rId1" Type="http://schemas.openxmlformats.org/officeDocument/2006/relationships/slideLayout" Target="../slideLayouts/slideLayout5.xml"/><Relationship Id="rId11" Type="http://schemas.openxmlformats.org/officeDocument/2006/relationships/image" Target="../media/image44.png"/><Relationship Id="rId15" Type="http://schemas.openxmlformats.org/officeDocument/2006/relationships/image" Target="../media/image48.jpeg"/><Relationship Id="rId10" Type="http://schemas.openxmlformats.org/officeDocument/2006/relationships/image" Target="../media/image43.png"/><Relationship Id="rId9" Type="http://schemas.openxmlformats.org/officeDocument/2006/relationships/image" Target="../media/image49.png"/><Relationship Id="rId1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40.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doi.org/10.5281/zenodo.1338296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6.jpeg"/><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8.sv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3" Type="http://schemas.openxmlformats.org/officeDocument/2006/relationships/image" Target="../media/image79.tiff"/><Relationship Id="rId7" Type="http://schemas.openxmlformats.org/officeDocument/2006/relationships/image" Target="../media/image83.tiff"/><Relationship Id="rId12" Type="http://schemas.openxmlformats.org/officeDocument/2006/relationships/image" Target="../media/image88.wmf"/><Relationship Id="rId2" Type="http://schemas.openxmlformats.org/officeDocument/2006/relationships/notesSlide" Target="../notesSlides/notesSlide13.xml"/><Relationship Id="rId16"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7.tiff"/><Relationship Id="rId5" Type="http://schemas.openxmlformats.org/officeDocument/2006/relationships/image" Target="../media/image81.jpeg"/><Relationship Id="rId15" Type="http://schemas.openxmlformats.org/officeDocument/2006/relationships/image" Target="../media/image91.jpe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3.png"/><Relationship Id="rId3"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9.png"/><Relationship Id="rId2" Type="http://schemas.openxmlformats.org/officeDocument/2006/relationships/notesSlide" Target="../notesSlides/notesSlide2.xml"/><Relationship Id="rId20"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0.jpeg"/><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image" Target="../media/image20.png"/><Relationship Id="rId19" Type="http://schemas.openxmlformats.org/officeDocument/2006/relationships/image" Target="../media/image22.png"/><Relationship Id="rId4" Type="http://schemas.openxmlformats.org/officeDocument/2006/relationships/image" Target="../media/image1110.png"/><Relationship Id="rId14" Type="http://schemas.openxmlformats.org/officeDocument/2006/relationships/image" Target="../media/image171.png"/></Relationships>
</file>

<file path=ppt/slides/_rels/slide2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emf"/><Relationship Id="rId7"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hyperlink" Target="https://brushingupscience.com/2020/02/02/the-goldilocks-level-of-abstraction-in-science/#:~:text=Levels%20of%20abstraction&amp;text=Level%200%20is%20the%20star,the%20shifts%20in%20that%20pattern." TargetMode="External"/><Relationship Id="rId7"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02.emf"/><Relationship Id="rId11" Type="http://schemas.openxmlformats.org/officeDocument/2006/relationships/image" Target="../media/image105.png"/><Relationship Id="rId5" Type="http://schemas.openxmlformats.org/officeDocument/2006/relationships/image" Target="../media/image101.emf"/><Relationship Id="rId10" Type="http://schemas.openxmlformats.org/officeDocument/2006/relationships/image" Target="../media/image1040.png"/><Relationship Id="rId4" Type="http://schemas.openxmlformats.org/officeDocument/2006/relationships/image" Target="../media/image100.emf"/><Relationship Id="rId9" Type="http://schemas.openxmlformats.org/officeDocument/2006/relationships/image" Target="../media/image1030.png"/></Relationships>
</file>

<file path=ppt/slides/_rels/slide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 Id="rId4" Type="http://schemas.openxmlformats.org/officeDocument/2006/relationships/image" Target="../media/image109.jp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 Id="rId5" Type="http://schemas.openxmlformats.org/officeDocument/2006/relationships/image" Target="../media/image113.png"/><Relationship Id="rId4"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8" Type="http://schemas.openxmlformats.org/officeDocument/2006/relationships/image" Target="../media/image124.tiff"/><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2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15.emf"/><Relationship Id="rId1" Type="http://schemas.openxmlformats.org/officeDocument/2006/relationships/slideLayout" Target="../slideLayouts/slideLayout8.xml"/><Relationship Id="rId5" Type="http://schemas.openxmlformats.org/officeDocument/2006/relationships/image" Target="../media/image128.jpeg"/><Relationship Id="rId4" Type="http://schemas.openxmlformats.org/officeDocument/2006/relationships/image" Target="../media/image12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132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31.emf"/><Relationship Id="rId11" Type="http://schemas.openxmlformats.org/officeDocument/2006/relationships/image" Target="../media/image131.png"/><Relationship Id="rId5" Type="http://schemas.openxmlformats.org/officeDocument/2006/relationships/image" Target="../media/image1250.png"/><Relationship Id="rId10" Type="http://schemas.openxmlformats.org/officeDocument/2006/relationships/image" Target="../media/image1300.png"/><Relationship Id="rId4" Type="http://schemas.openxmlformats.org/officeDocument/2006/relationships/image" Target="../media/image130.png"/><Relationship Id="rId9" Type="http://schemas.openxmlformats.org/officeDocument/2006/relationships/image" Target="../media/image1290.png"/></Relationships>
</file>

<file path=ppt/slides/_rels/slide3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36.emf"/><Relationship Id="rId4" Type="http://schemas.openxmlformats.org/officeDocument/2006/relationships/image" Target="../media/image135.emf"/></Relationships>
</file>

<file path=ppt/slides/_rels/slide3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39.emf"/><Relationship Id="rId4" Type="http://schemas.openxmlformats.org/officeDocument/2006/relationships/image" Target="../media/image138.emf"/></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73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42.tif"/><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35.xml.rels><?xml version="1.0" encoding="UTF-8" standalone="yes"?>
<Relationships xmlns="http://schemas.openxmlformats.org/package/2006/relationships"><Relationship Id="rId8" Type="http://schemas.openxmlformats.org/officeDocument/2006/relationships/image" Target="../media/image149.tiff"/><Relationship Id="rId3" Type="http://schemas.openxmlformats.org/officeDocument/2006/relationships/image" Target="../media/image144.jpeg"/><Relationship Id="rId7" Type="http://schemas.openxmlformats.org/officeDocument/2006/relationships/image" Target="../media/image148.tif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47.tiff"/><Relationship Id="rId5" Type="http://schemas.openxmlformats.org/officeDocument/2006/relationships/image" Target="../media/image146.tiff"/><Relationship Id="rId10" Type="http://schemas.openxmlformats.org/officeDocument/2006/relationships/image" Target="../media/image880.png"/><Relationship Id="rId4" Type="http://schemas.openxmlformats.org/officeDocument/2006/relationships/image" Target="../media/image145.emf"/><Relationship Id="rId9" Type="http://schemas.openxmlformats.org/officeDocument/2006/relationships/image" Target="../media/image150.tiff"/></Relationships>
</file>

<file path=ppt/slides/_rels/slide36.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53.emf"/><Relationship Id="rId4" Type="http://schemas.openxmlformats.org/officeDocument/2006/relationships/image" Target="../media/image152.emf"/></Relationships>
</file>

<file path=ppt/slides/_rels/slide37.xml.rels><?xml version="1.0" encoding="UTF-8" standalone="yes"?>
<Relationships xmlns="http://schemas.openxmlformats.org/package/2006/relationships"><Relationship Id="rId3" Type="http://schemas.openxmlformats.org/officeDocument/2006/relationships/image" Target="../media/image155.tiff"/><Relationship Id="rId2" Type="http://schemas.openxmlformats.org/officeDocument/2006/relationships/image" Target="../media/image154.tiff"/><Relationship Id="rId1" Type="http://schemas.openxmlformats.org/officeDocument/2006/relationships/slideLayout" Target="../slideLayouts/slideLayout8.xml"/><Relationship Id="rId4" Type="http://schemas.openxmlformats.org/officeDocument/2006/relationships/image" Target="../media/image156.tif"/></Relationships>
</file>

<file path=ppt/slides/_rels/slide3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png"/><Relationship Id="rId1" Type="http://schemas.openxmlformats.org/officeDocument/2006/relationships/slideLayout" Target="../slideLayouts/slideLayout17.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jpeg"/><Relationship Id="rId4" Type="http://schemas.openxmlformats.org/officeDocument/2006/relationships/image" Target="../media/image161.png"/><Relationship Id="rId9" Type="http://schemas.openxmlformats.org/officeDocument/2006/relationships/image" Target="../media/image166.jpeg"/><Relationship Id="rId1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1100.png"/><Relationship Id="rId13" Type="http://schemas.openxmlformats.org/officeDocument/2006/relationships/image" Target="../media/image1150.png"/><Relationship Id="rId18" Type="http://schemas.openxmlformats.org/officeDocument/2006/relationships/image" Target="../media/image1200.png"/><Relationship Id="rId3" Type="http://schemas.openxmlformats.org/officeDocument/2006/relationships/image" Target="../media/image172.png"/><Relationship Id="rId7" Type="http://schemas.openxmlformats.org/officeDocument/2006/relationships/image" Target="../media/image1090.png"/><Relationship Id="rId12" Type="http://schemas.openxmlformats.org/officeDocument/2006/relationships/image" Target="../media/image1140.png"/><Relationship Id="rId17" Type="http://schemas.openxmlformats.org/officeDocument/2006/relationships/image" Target="../media/image1190.png"/><Relationship Id="rId2" Type="http://schemas.openxmlformats.org/officeDocument/2006/relationships/notesSlide" Target="../notesSlides/notesSlide24.xml"/><Relationship Id="rId16" Type="http://schemas.openxmlformats.org/officeDocument/2006/relationships/image" Target="../media/image1180.png"/><Relationship Id="rId20" Type="http://schemas.openxmlformats.org/officeDocument/2006/relationships/image" Target="../media/image1220.png"/><Relationship Id="rId1" Type="http://schemas.openxmlformats.org/officeDocument/2006/relationships/slideLayout" Target="../slideLayouts/slideLayout17.xml"/><Relationship Id="rId6" Type="http://schemas.openxmlformats.org/officeDocument/2006/relationships/image" Target="../media/image1080.png"/><Relationship Id="rId11" Type="http://schemas.openxmlformats.org/officeDocument/2006/relationships/image" Target="../media/image1130.png"/><Relationship Id="rId5" Type="http://schemas.openxmlformats.org/officeDocument/2006/relationships/image" Target="../media/image1070.png"/><Relationship Id="rId15" Type="http://schemas.openxmlformats.org/officeDocument/2006/relationships/image" Target="../media/image1170.png"/><Relationship Id="rId10" Type="http://schemas.openxmlformats.org/officeDocument/2006/relationships/image" Target="../media/image1120.png"/><Relationship Id="rId19" Type="http://schemas.openxmlformats.org/officeDocument/2006/relationships/image" Target="../media/image1210.png"/><Relationship Id="rId4" Type="http://schemas.openxmlformats.org/officeDocument/2006/relationships/image" Target="../media/image173.jpeg"/><Relationship Id="rId9" Type="http://schemas.openxmlformats.org/officeDocument/2006/relationships/image" Target="../media/image1111.png"/><Relationship Id="rId14" Type="http://schemas.openxmlformats.org/officeDocument/2006/relationships/image" Target="../media/image1160.png"/></Relationships>
</file>

<file path=ppt/slides/_rels/slide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7.xml"/><Relationship Id="rId5" Type="http://schemas.openxmlformats.org/officeDocument/2006/relationships/image" Target="../media/image177.png"/><Relationship Id="rId4" Type="http://schemas.openxmlformats.org/officeDocument/2006/relationships/image" Target="../media/image176.jpeg"/></Relationships>
</file>

<file path=ppt/slides/_rels/slide4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1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380.png"/></Relationships>
</file>

<file path=ppt/slides/_rels/slide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8.xml"/><Relationship Id="rId5" Type="http://schemas.openxmlformats.org/officeDocument/2006/relationships/image" Target="../media/image188.png"/><Relationship Id="rId4" Type="http://schemas.openxmlformats.org/officeDocument/2006/relationships/image" Target="../media/image187.png"/></Relationships>
</file>

<file path=ppt/slides/_rels/slide4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5.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png"/></Relationships>
</file>

<file path=ppt/slides/_rels/slide45.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97.png"/><Relationship Id="rId5" Type="http://schemas.openxmlformats.org/officeDocument/2006/relationships/image" Target="../media/image196.svg"/><Relationship Id="rId4" Type="http://schemas.openxmlformats.org/officeDocument/2006/relationships/image" Target="../media/image195.png"/></Relationships>
</file>

<file path=ppt/slides/_rels/slide46.xml.rels><?xml version="1.0" encoding="UTF-8" standalone="yes"?>
<Relationships xmlns="http://schemas.openxmlformats.org/package/2006/relationships"><Relationship Id="rId3" Type="http://schemas.openxmlformats.org/officeDocument/2006/relationships/image" Target="../media/image199.emf"/><Relationship Id="rId7" Type="http://schemas.openxmlformats.org/officeDocument/2006/relationships/image" Target="../media/image202.emf"/><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01.emf"/><Relationship Id="rId5" Type="http://schemas.openxmlformats.org/officeDocument/2006/relationships/image" Target="../media/image200.emf"/><Relationship Id="rId4" Type="http://schemas.openxmlformats.org/officeDocument/2006/relationships/image" Target="../media/image870.png"/></Relationships>
</file>

<file path=ppt/slides/_rels/slide47.xml.rels><?xml version="1.0" encoding="UTF-8" standalone="yes"?>
<Relationships xmlns="http://schemas.openxmlformats.org/package/2006/relationships"><Relationship Id="rId3" Type="http://schemas.openxmlformats.org/officeDocument/2006/relationships/image" Target="../media/image203.t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0.png"/></Relationships>
</file>

<file path=ppt/slides/_rels/slide48.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420.png"/><Relationship Id="rId3" Type="http://schemas.openxmlformats.org/officeDocument/2006/relationships/image" Target="../media/image320.png"/><Relationship Id="rId7" Type="http://schemas.openxmlformats.org/officeDocument/2006/relationships/image" Target="../media/image360.png"/><Relationship Id="rId12" Type="http://schemas.openxmlformats.org/officeDocument/2006/relationships/image" Target="../media/image207.png"/><Relationship Id="rId2" Type="http://schemas.openxmlformats.org/officeDocument/2006/relationships/image" Target="../media/image204.png"/><Relationship Id="rId1" Type="http://schemas.openxmlformats.org/officeDocument/2006/relationships/slideLayout" Target="../slideLayouts/slideLayout5.xml"/><Relationship Id="rId6" Type="http://schemas.openxmlformats.org/officeDocument/2006/relationships/image" Target="../media/image350.png"/><Relationship Id="rId11" Type="http://schemas.openxmlformats.org/officeDocument/2006/relationships/image" Target="../media/image206.png"/><Relationship Id="rId5" Type="http://schemas.openxmlformats.org/officeDocument/2006/relationships/image" Target="../media/image340.png"/><Relationship Id="rId10" Type="http://schemas.openxmlformats.org/officeDocument/2006/relationships/image" Target="../media/image205.png"/><Relationship Id="rId4" Type="http://schemas.openxmlformats.org/officeDocument/2006/relationships/image" Target="../media/image330.png"/><Relationship Id="rId9" Type="http://schemas.openxmlformats.org/officeDocument/2006/relationships/image" Target="../media/image381.png"/><Relationship Id="rId14" Type="http://schemas.openxmlformats.org/officeDocument/2006/relationships/image" Target="../media/image430.png"/></Relationships>
</file>

<file path=ppt/slides/_rels/slide4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5.tiff"/><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tiff"/><Relationship Id="rId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7">
            <a:extLst>
              <a:ext uri="{FF2B5EF4-FFF2-40B4-BE49-F238E27FC236}">
                <a16:creationId xmlns:a16="http://schemas.microsoft.com/office/drawing/2014/main" id="{1F1F54F7-F7F8-4C35-8F9D-AEEDE89CD34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731839" y="3633688"/>
            <a:ext cx="10836000" cy="623404"/>
          </a:xfrm>
        </p:spPr>
        <p:txBody>
          <a:bodyPr/>
          <a:lstStyle/>
          <a:p>
            <a:r>
              <a:rPr lang="en-US" sz="2800" noProof="0" dirty="0"/>
              <a:t>PET and PET/MR in Neuroscience</a:t>
            </a:r>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p:txBody>
          <a:bodyPr/>
          <a:lstStyle/>
          <a:p>
            <a:r>
              <a:rPr lang="en-US" dirty="0"/>
              <a:t>Kutaisi, Georgia, September 12, 2024</a:t>
            </a:r>
            <a:r>
              <a:rPr lang="en-US" noProof="0" dirty="0"/>
              <a:t>  I  </a:t>
            </a:r>
            <a:r>
              <a:rPr lang="en-US" dirty="0"/>
              <a:t>Christoph </a:t>
            </a:r>
            <a:r>
              <a:rPr lang="en-US" dirty="0" err="1"/>
              <a:t>LErche</a:t>
            </a:r>
            <a:endParaRPr lang="en-US" noProof="0" dirty="0"/>
          </a:p>
        </p:txBody>
      </p:sp>
      <p:sp>
        <p:nvSpPr>
          <p:cNvPr id="4" name="Textplatzhalter 3">
            <a:extLst>
              <a:ext uri="{FF2B5EF4-FFF2-40B4-BE49-F238E27FC236}">
                <a16:creationId xmlns:a16="http://schemas.microsoft.com/office/drawing/2014/main" id="{75FFF684-B650-40AA-89A0-80D31734A2EF}"/>
              </a:ext>
            </a:extLst>
          </p:cNvPr>
          <p:cNvSpPr>
            <a:spLocks noGrp="1"/>
          </p:cNvSpPr>
          <p:nvPr>
            <p:ph type="body" sz="quarter" idx="12"/>
          </p:nvPr>
        </p:nvSpPr>
        <p:spPr/>
        <p:txBody>
          <a:bodyPr/>
          <a:lstStyle/>
          <a:p>
            <a:r>
              <a:rPr lang="en-US" noProof="0" dirty="0"/>
              <a:t>Quantitative</a:t>
            </a:r>
            <a:r>
              <a:rPr lang="en-US" dirty="0"/>
              <a:t> Hybrid MR/PET Imaging</a:t>
            </a:r>
            <a:endParaRPr lang="en-US" noProof="0" dirty="0"/>
          </a:p>
        </p:txBody>
      </p:sp>
      <p:sp>
        <p:nvSpPr>
          <p:cNvPr id="10" name="Textplatzhalter 9">
            <a:extLst>
              <a:ext uri="{FF2B5EF4-FFF2-40B4-BE49-F238E27FC236}">
                <a16:creationId xmlns:a16="http://schemas.microsoft.com/office/drawing/2014/main" id="{520D87E3-8281-4D07-A018-037CE982CC2F}"/>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413304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en-GB" sz="3000" cap="none" dirty="0"/>
              <a:t>Simultaneous MR-PET-EEG Imaging – 2</a:t>
            </a:r>
            <a:r>
              <a:rPr lang="en-GB" sz="3000" cap="none" baseline="30000" dirty="0"/>
              <a:t>nd</a:t>
            </a:r>
            <a:r>
              <a:rPr lang="en-GB" sz="3000" cap="none" dirty="0"/>
              <a:t> Generation</a:t>
            </a:r>
          </a:p>
        </p:txBody>
      </p:sp>
      <p:sp>
        <p:nvSpPr>
          <p:cNvPr id="8" name="Textplatzhalter 7">
            <a:extLst>
              <a:ext uri="{FF2B5EF4-FFF2-40B4-BE49-F238E27FC236}">
                <a16:creationId xmlns:a16="http://schemas.microsoft.com/office/drawing/2014/main" id="{CCC45F7D-E3E4-4EF0-9BD2-EAD57B3FDCD1}"/>
              </a:ext>
            </a:extLst>
          </p:cNvPr>
          <p:cNvSpPr>
            <a:spLocks noGrp="1"/>
          </p:cNvSpPr>
          <p:nvPr>
            <p:ph type="body" sz="quarter" idx="15"/>
          </p:nvPr>
        </p:nvSpPr>
        <p:spPr/>
        <p:txBody>
          <a:bodyPr/>
          <a:lstStyle/>
          <a:p>
            <a:r>
              <a:rPr lang="en-GB" dirty="0"/>
              <a:t>A high performance Ultra High-Field MR compatible PET insert for neuroscience</a:t>
            </a:r>
          </a:p>
        </p:txBody>
      </p:sp>
      <p:sp>
        <p:nvSpPr>
          <p:cNvPr id="5" name="TextBox 4">
            <a:extLst>
              <a:ext uri="{FF2B5EF4-FFF2-40B4-BE49-F238E27FC236}">
                <a16:creationId xmlns:a16="http://schemas.microsoft.com/office/drawing/2014/main" id="{B52F0191-F038-6144-874E-B823669CBBB8}"/>
              </a:ext>
            </a:extLst>
          </p:cNvPr>
          <p:cNvSpPr txBox="1"/>
          <p:nvPr/>
        </p:nvSpPr>
        <p:spPr>
          <a:xfrm>
            <a:off x="12518265" y="2215166"/>
            <a:ext cx="184731" cy="443198"/>
          </a:xfrm>
          <a:prstGeom prst="rect">
            <a:avLst/>
          </a:prstGeom>
          <a:noFill/>
        </p:spPr>
        <p:txBody>
          <a:bodyPr wrap="none" rtlCol="0">
            <a:spAutoFit/>
          </a:bodyPr>
          <a:lstStyle/>
          <a:p>
            <a:pPr algn="l">
              <a:lnSpc>
                <a:spcPct val="95000"/>
              </a:lnSpc>
            </a:pPr>
            <a:endParaRPr lang="en-GB" sz="2400" dirty="0" err="1"/>
          </a:p>
        </p:txBody>
      </p:sp>
      <mc:AlternateContent xmlns:mc="http://schemas.openxmlformats.org/markup-compatibility/2006" xmlns:a14="http://schemas.microsoft.com/office/drawing/2010/main">
        <mc:Choice Requires="a14">
          <p:graphicFrame>
            <p:nvGraphicFramePr>
              <p:cNvPr id="6" name="Table 8">
                <a:extLst>
                  <a:ext uri="{FF2B5EF4-FFF2-40B4-BE49-F238E27FC236}">
                    <a16:creationId xmlns:a16="http://schemas.microsoft.com/office/drawing/2014/main" id="{459867DB-C2D8-69FF-D974-15B69F146575}"/>
                  </a:ext>
                </a:extLst>
              </p:cNvPr>
              <p:cNvGraphicFramePr>
                <a:graphicFrameLocks noGrp="1"/>
              </p:cNvGraphicFramePr>
              <p:nvPr>
                <p:extLst>
                  <p:ext uri="{D42A27DB-BD31-4B8C-83A1-F6EECF244321}">
                    <p14:modId xmlns:p14="http://schemas.microsoft.com/office/powerpoint/2010/main" val="3126643733"/>
                  </p:ext>
                </p:extLst>
              </p:nvPr>
            </p:nvGraphicFramePr>
            <p:xfrm>
              <a:off x="7189439" y="2780903"/>
              <a:ext cx="4774319" cy="3032760"/>
            </p:xfrm>
            <a:graphic>
              <a:graphicData uri="http://schemas.openxmlformats.org/drawingml/2006/table">
                <a:tbl>
                  <a:tblPr firstRow="1" bandRow="1">
                    <a:tableStyleId>{0505E3EF-67EA-436B-97B2-0124C06EBD24}</a:tableStyleId>
                  </a:tblPr>
                  <a:tblGrid>
                    <a:gridCol w="2391694">
                      <a:extLst>
                        <a:ext uri="{9D8B030D-6E8A-4147-A177-3AD203B41FA5}">
                          <a16:colId xmlns:a16="http://schemas.microsoft.com/office/drawing/2014/main" val="2626821373"/>
                        </a:ext>
                      </a:extLst>
                    </a:gridCol>
                    <a:gridCol w="2382625">
                      <a:extLst>
                        <a:ext uri="{9D8B030D-6E8A-4147-A177-3AD203B41FA5}">
                          <a16:colId xmlns:a16="http://schemas.microsoft.com/office/drawing/2014/main" val="1079438494"/>
                        </a:ext>
                      </a:extLst>
                    </a:gridCol>
                  </a:tblGrid>
                  <a:tr h="370840">
                    <a:tc gridSpan="2">
                      <a:txBody>
                        <a:bodyPr/>
                        <a:lstStyle/>
                        <a:p>
                          <a:pPr algn="ctr"/>
                          <a:r>
                            <a:rPr lang="en-GB" dirty="0">
                              <a:solidFill>
                                <a:schemeClr val="accent1"/>
                              </a:solidFill>
                            </a:rPr>
                            <a:t>Target performance parameter</a:t>
                          </a:r>
                        </a:p>
                      </a:txBody>
                      <a:tcPr/>
                    </a:tc>
                    <a:tc hMerge="1">
                      <a:txBody>
                        <a:bodyPr/>
                        <a:lstStyle/>
                        <a:p>
                          <a:pPr algn="ctr"/>
                          <a:r>
                            <a:rPr lang="en-GB" dirty="0">
                              <a:solidFill>
                                <a:schemeClr val="accent1"/>
                              </a:solidFill>
                            </a:rPr>
                            <a:t>25 cm</a:t>
                          </a:r>
                        </a:p>
                      </a:txBody>
                      <a:tcPr/>
                    </a:tc>
                    <a:extLst>
                      <a:ext uri="{0D108BD9-81ED-4DB2-BD59-A6C34878D82A}">
                        <a16:rowId xmlns:a16="http://schemas.microsoft.com/office/drawing/2014/main" val="3261724645"/>
                      </a:ext>
                    </a:extLst>
                  </a:tr>
                  <a:tr h="370840">
                    <a:tc>
                      <a:txBody>
                        <a:bodyPr/>
                        <a:lstStyle/>
                        <a:p>
                          <a:pPr algn="ctr"/>
                          <a:r>
                            <a:rPr lang="en-GB" dirty="0">
                              <a:solidFill>
                                <a:schemeClr val="accent1"/>
                              </a:solidFill>
                            </a:rPr>
                            <a:t>Axial FOV</a:t>
                          </a:r>
                        </a:p>
                      </a:txBody>
                      <a:tcPr anchor="ctr"/>
                    </a:tc>
                    <a:tc>
                      <a:txBody>
                        <a:bodyPr/>
                        <a:lstStyle/>
                        <a:p>
                          <a:pPr algn="ctr"/>
                          <a:r>
                            <a:rPr lang="en-GB" i="1" dirty="0">
                              <a:solidFill>
                                <a:schemeClr val="accent1"/>
                              </a:solidFill>
                            </a:rPr>
                            <a:t>25 cm </a:t>
                          </a:r>
                          <a:r>
                            <a:rPr lang="en-GB" i="1" dirty="0">
                              <a:solidFill>
                                <a:schemeClr val="accent3">
                                  <a:lumMod val="50000"/>
                                </a:schemeClr>
                              </a:solidFill>
                            </a:rPr>
                            <a:t>✓</a:t>
                          </a:r>
                        </a:p>
                      </a:txBody>
                      <a:tcPr anchor="ctr"/>
                    </a:tc>
                    <a:extLst>
                      <a:ext uri="{0D108BD9-81ED-4DB2-BD59-A6C34878D82A}">
                        <a16:rowId xmlns:a16="http://schemas.microsoft.com/office/drawing/2014/main" val="1648675334"/>
                      </a:ext>
                    </a:extLst>
                  </a:tr>
                  <a:tr h="370840">
                    <a:tc>
                      <a:txBody>
                        <a:bodyPr/>
                        <a:lstStyle/>
                        <a:p>
                          <a:pPr algn="ctr"/>
                          <a:r>
                            <a:rPr lang="en-GB" dirty="0">
                              <a:solidFill>
                                <a:schemeClr val="accent1"/>
                              </a:solidFill>
                            </a:rPr>
                            <a:t>Sensitivity (point source at centre)</a:t>
                          </a:r>
                        </a:p>
                      </a:txBody>
                      <a:tcPr anchor="ctr"/>
                    </a:tc>
                    <a:tc>
                      <a:txBody>
                        <a:bodyPr/>
                        <a:lstStyle/>
                        <a:p>
                          <a:pPr algn="ct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m:t>
                              </m:r>
                              <m:r>
                                <a:rPr lang="en-US" b="0" i="1" smtClean="0">
                                  <a:solidFill>
                                    <a:schemeClr val="accent1"/>
                                  </a:solidFill>
                                  <a:latin typeface="Cambria Math" panose="02040503050406030204" pitchFamily="18" charset="0"/>
                                  <a:ea typeface="Cambria Math" panose="02040503050406030204" pitchFamily="18" charset="0"/>
                                </a:rPr>
                                <m:t>12 %</m:t>
                              </m:r>
                            </m:oMath>
                          </a14:m>
                          <a:r>
                            <a:rPr lang="en-GB" dirty="0">
                              <a:solidFill>
                                <a:schemeClr val="accent1"/>
                              </a:solidFill>
                            </a:rPr>
                            <a:t> </a:t>
                          </a:r>
                          <a:r>
                            <a:rPr lang="en-GB" i="1" dirty="0">
                              <a:solidFill>
                                <a:schemeClr val="accent3">
                                  <a:lumMod val="50000"/>
                                </a:schemeClr>
                              </a:solidFill>
                            </a:rPr>
                            <a:t>✓</a:t>
                          </a:r>
                          <a:endParaRPr lang="en-GB" dirty="0">
                            <a:solidFill>
                              <a:schemeClr val="accent1"/>
                            </a:solidFill>
                          </a:endParaRPr>
                        </a:p>
                      </a:txBody>
                      <a:tcPr anchor="ctr"/>
                    </a:tc>
                    <a:extLst>
                      <a:ext uri="{0D108BD9-81ED-4DB2-BD59-A6C34878D82A}">
                        <a16:rowId xmlns:a16="http://schemas.microsoft.com/office/drawing/2014/main" val="3496449199"/>
                      </a:ext>
                    </a:extLst>
                  </a:tr>
                  <a:tr h="370840">
                    <a:tc>
                      <a:txBody>
                        <a:bodyPr/>
                        <a:lstStyle/>
                        <a:p>
                          <a:pPr algn="ctr"/>
                          <a:r>
                            <a:rPr lang="en-GB" dirty="0">
                              <a:solidFill>
                                <a:schemeClr val="accent1"/>
                              </a:solidFill>
                            </a:rPr>
                            <a:t>Spatial resolution (entire FOV)</a:t>
                          </a:r>
                        </a:p>
                      </a:txBody>
                      <a:tcPr anchor="ctr"/>
                    </a:tc>
                    <a:tc>
                      <a:txBody>
                        <a:bodyPr/>
                        <a:lstStyle/>
                        <a:p>
                          <a:pPr algn="ct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m:t>
                              </m:r>
                              <m:r>
                                <a:rPr lang="en-US" b="0" i="1" smtClean="0">
                                  <a:solidFill>
                                    <a:schemeClr val="accent1"/>
                                  </a:solidFill>
                                  <a:latin typeface="Cambria Math" panose="02040503050406030204" pitchFamily="18" charset="0"/>
                                  <a:ea typeface="Cambria Math" panose="02040503050406030204" pitchFamily="18" charset="0"/>
                                </a:rPr>
                                <m:t>2 </m:t>
                              </m:r>
                              <m:r>
                                <a:rPr lang="en-US" b="0" i="1" smtClean="0">
                                  <a:solidFill>
                                    <a:schemeClr val="accent1"/>
                                  </a:solidFill>
                                  <a:latin typeface="Cambria Math" panose="02040503050406030204" pitchFamily="18" charset="0"/>
                                  <a:ea typeface="Cambria Math" panose="02040503050406030204" pitchFamily="18" charset="0"/>
                                </a:rPr>
                                <m:t>𝑚𝑚</m:t>
                              </m:r>
                            </m:oMath>
                          </a14:m>
                          <a:r>
                            <a:rPr lang="en-GB" dirty="0">
                              <a:solidFill>
                                <a:schemeClr val="accent1"/>
                              </a:solidFill>
                            </a:rPr>
                            <a:t> </a:t>
                          </a:r>
                          <a:r>
                            <a:rPr lang="en-GB" i="1" dirty="0">
                              <a:solidFill>
                                <a:schemeClr val="accent3">
                                  <a:lumMod val="50000"/>
                                </a:schemeClr>
                              </a:solidFill>
                            </a:rPr>
                            <a:t>✓ </a:t>
                          </a:r>
                          <a:r>
                            <a:rPr lang="en-GB" i="1" dirty="0">
                              <a:solidFill>
                                <a:schemeClr val="accent3">
                                  <a:lumMod val="50000"/>
                                </a:schemeClr>
                              </a:solidFill>
                              <a:latin typeface="Cambria Math" panose="02040503050406030204" pitchFamily="18" charset="0"/>
                              <a:ea typeface="Cambria Math" panose="02040503050406030204" pitchFamily="18" charset="0"/>
                            </a:rPr>
                            <a:t>(1.6 mm)</a:t>
                          </a:r>
                          <a:endParaRPr lang="en-GB" dirty="0">
                            <a:solidFill>
                              <a:schemeClr val="accent1"/>
                            </a:solidFill>
                            <a:latin typeface="Cambria Math" panose="02040503050406030204" pitchFamily="18" charset="0"/>
                            <a:ea typeface="Cambria Math" panose="02040503050406030204" pitchFamily="18" charset="0"/>
                          </a:endParaRPr>
                        </a:p>
                      </a:txBody>
                      <a:tcPr anchor="ctr"/>
                    </a:tc>
                    <a:extLst>
                      <a:ext uri="{0D108BD9-81ED-4DB2-BD59-A6C34878D82A}">
                        <a16:rowId xmlns:a16="http://schemas.microsoft.com/office/drawing/2014/main" val="458997187"/>
                      </a:ext>
                    </a:extLst>
                  </a:tr>
                  <a:tr h="370840">
                    <a:tc>
                      <a:txBody>
                        <a:bodyPr/>
                        <a:lstStyle/>
                        <a:p>
                          <a:pPr algn="ctr"/>
                          <a:r>
                            <a:rPr lang="en-GB" dirty="0">
                              <a:solidFill>
                                <a:schemeClr val="accent1"/>
                              </a:solidFill>
                            </a:rPr>
                            <a:t>Timing resolution</a:t>
                          </a:r>
                        </a:p>
                      </a:txBody>
                      <a:tcPr anchor="ctr"/>
                    </a:tc>
                    <a:tc>
                      <a:txBody>
                        <a:bodyPr/>
                        <a:lstStyle/>
                        <a:p>
                          <a:pPr algn="ct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m:t>
                              </m:r>
                              <m:r>
                                <a:rPr lang="en-US" b="0" i="1" smtClean="0">
                                  <a:solidFill>
                                    <a:schemeClr val="accent1"/>
                                  </a:solidFill>
                                  <a:latin typeface="Cambria Math" panose="02040503050406030204" pitchFamily="18" charset="0"/>
                                  <a:ea typeface="Cambria Math" panose="02040503050406030204" pitchFamily="18" charset="0"/>
                                </a:rPr>
                                <m:t>500 </m:t>
                              </m:r>
                              <m:r>
                                <a:rPr lang="en-US" b="0" i="1" smtClean="0">
                                  <a:solidFill>
                                    <a:schemeClr val="accent1"/>
                                  </a:solidFill>
                                  <a:latin typeface="Cambria Math" panose="02040503050406030204" pitchFamily="18" charset="0"/>
                                  <a:ea typeface="Cambria Math" panose="02040503050406030204" pitchFamily="18" charset="0"/>
                                </a:rPr>
                                <m:t>𝑝𝑠</m:t>
                              </m:r>
                            </m:oMath>
                          </a14:m>
                          <a:r>
                            <a:rPr lang="en-GB" dirty="0">
                              <a:solidFill>
                                <a:schemeClr val="accent1"/>
                              </a:solidFill>
                            </a:rPr>
                            <a:t> (</a:t>
                          </a:r>
                          <a:r>
                            <a:rPr lang="en-GB" i="1" dirty="0">
                              <a:solidFill>
                                <a:schemeClr val="accent1"/>
                              </a:solidFill>
                            </a:rPr>
                            <a:t>✓ </a:t>
                          </a:r>
                          <a:r>
                            <a:rPr lang="en-GB" dirty="0">
                              <a:solidFill>
                                <a:schemeClr val="accent1"/>
                              </a:solidFill>
                            </a:rPr>
                            <a:t>)</a:t>
                          </a:r>
                        </a:p>
                      </a:txBody>
                      <a:tcPr anchor="ctr"/>
                    </a:tc>
                    <a:extLst>
                      <a:ext uri="{0D108BD9-81ED-4DB2-BD59-A6C34878D82A}">
                        <a16:rowId xmlns:a16="http://schemas.microsoft.com/office/drawing/2014/main" val="357825969"/>
                      </a:ext>
                    </a:extLst>
                  </a:tr>
                  <a:tr h="370840">
                    <a:tc>
                      <a:txBody>
                        <a:bodyPr/>
                        <a:lstStyle/>
                        <a:p>
                          <a:pPr algn="ctr"/>
                          <a:r>
                            <a:rPr lang="en-GB" dirty="0">
                              <a:solidFill>
                                <a:schemeClr val="accent1"/>
                              </a:solidFill>
                            </a:rPr>
                            <a:t>MR compatibility</a:t>
                          </a:r>
                        </a:p>
                      </a:txBody>
                      <a:tcPr anchor="ctr"/>
                    </a:tc>
                    <a:tc>
                      <a:txBody>
                        <a:bodyPr/>
                        <a:lstStyle/>
                        <a:p>
                          <a:pPr algn="ctr"/>
                          <a:r>
                            <a:rPr lang="en-GB" i="1" dirty="0">
                              <a:solidFill>
                                <a:schemeClr val="accent1"/>
                              </a:solidFill>
                            </a:rPr>
                            <a:t>3T, 7T &amp; 9.4T, several nuclei </a:t>
                          </a:r>
                          <a:r>
                            <a:rPr lang="en-GB" dirty="0">
                              <a:solidFill>
                                <a:schemeClr val="accent1"/>
                              </a:solidFill>
                            </a:rPr>
                            <a:t>(</a:t>
                          </a:r>
                          <a:r>
                            <a:rPr lang="en-GB" i="1" dirty="0">
                              <a:solidFill>
                                <a:schemeClr val="accent1"/>
                              </a:solidFill>
                            </a:rPr>
                            <a:t>✓ </a:t>
                          </a:r>
                          <a:r>
                            <a:rPr lang="en-GB" dirty="0">
                              <a:solidFill>
                                <a:schemeClr val="accent1"/>
                              </a:solidFill>
                            </a:rPr>
                            <a:t>)</a:t>
                          </a:r>
                          <a:endParaRPr lang="en-GB" i="1" dirty="0">
                            <a:solidFill>
                              <a:schemeClr val="accent1"/>
                            </a:solidFill>
                          </a:endParaRPr>
                        </a:p>
                      </a:txBody>
                      <a:tcPr anchor="ctr"/>
                    </a:tc>
                    <a:extLst>
                      <a:ext uri="{0D108BD9-81ED-4DB2-BD59-A6C34878D82A}">
                        <a16:rowId xmlns:a16="http://schemas.microsoft.com/office/drawing/2014/main" val="1062617627"/>
                      </a:ext>
                    </a:extLst>
                  </a:tr>
                </a:tbl>
              </a:graphicData>
            </a:graphic>
          </p:graphicFrame>
        </mc:Choice>
        <mc:Fallback xmlns="">
          <p:graphicFrame>
            <p:nvGraphicFramePr>
              <p:cNvPr id="6" name="Table 8">
                <a:extLst>
                  <a:ext uri="{FF2B5EF4-FFF2-40B4-BE49-F238E27FC236}">
                    <a16:creationId xmlns:a16="http://schemas.microsoft.com/office/drawing/2014/main" id="{459867DB-C2D8-69FF-D974-15B69F146575}"/>
                  </a:ext>
                </a:extLst>
              </p:cNvPr>
              <p:cNvGraphicFramePr>
                <a:graphicFrameLocks noGrp="1"/>
              </p:cNvGraphicFramePr>
              <p:nvPr>
                <p:extLst>
                  <p:ext uri="{D42A27DB-BD31-4B8C-83A1-F6EECF244321}">
                    <p14:modId xmlns:p14="http://schemas.microsoft.com/office/powerpoint/2010/main" val="3126643733"/>
                  </p:ext>
                </p:extLst>
              </p:nvPr>
            </p:nvGraphicFramePr>
            <p:xfrm>
              <a:off x="7189439" y="2780903"/>
              <a:ext cx="4774319" cy="3032760"/>
            </p:xfrm>
            <a:graphic>
              <a:graphicData uri="http://schemas.openxmlformats.org/drawingml/2006/table">
                <a:tbl>
                  <a:tblPr firstRow="1" bandRow="1">
                    <a:tableStyleId>{0505E3EF-67EA-436B-97B2-0124C06EBD24}</a:tableStyleId>
                  </a:tblPr>
                  <a:tblGrid>
                    <a:gridCol w="2391694">
                      <a:extLst>
                        <a:ext uri="{9D8B030D-6E8A-4147-A177-3AD203B41FA5}">
                          <a16:colId xmlns:a16="http://schemas.microsoft.com/office/drawing/2014/main" val="2626821373"/>
                        </a:ext>
                      </a:extLst>
                    </a:gridCol>
                    <a:gridCol w="2382625">
                      <a:extLst>
                        <a:ext uri="{9D8B030D-6E8A-4147-A177-3AD203B41FA5}">
                          <a16:colId xmlns:a16="http://schemas.microsoft.com/office/drawing/2014/main" val="1079438494"/>
                        </a:ext>
                      </a:extLst>
                    </a:gridCol>
                  </a:tblGrid>
                  <a:tr h="370840">
                    <a:tc gridSpan="2">
                      <a:txBody>
                        <a:bodyPr/>
                        <a:lstStyle/>
                        <a:p>
                          <a:pPr algn="ctr"/>
                          <a:r>
                            <a:rPr lang="en-GB" dirty="0">
                              <a:solidFill>
                                <a:schemeClr val="accent1"/>
                              </a:solidFill>
                            </a:rPr>
                            <a:t>Target performance parameter</a:t>
                          </a:r>
                        </a:p>
                      </a:txBody>
                      <a:tcPr/>
                    </a:tc>
                    <a:tc hMerge="1">
                      <a:txBody>
                        <a:bodyPr/>
                        <a:lstStyle/>
                        <a:p>
                          <a:pPr algn="ctr"/>
                          <a:r>
                            <a:rPr lang="en-GB" dirty="0">
                              <a:solidFill>
                                <a:schemeClr val="accent1"/>
                              </a:solidFill>
                            </a:rPr>
                            <a:t>25 cm</a:t>
                          </a:r>
                        </a:p>
                      </a:txBody>
                      <a:tcPr/>
                    </a:tc>
                    <a:extLst>
                      <a:ext uri="{0D108BD9-81ED-4DB2-BD59-A6C34878D82A}">
                        <a16:rowId xmlns:a16="http://schemas.microsoft.com/office/drawing/2014/main" val="3261724645"/>
                      </a:ext>
                    </a:extLst>
                  </a:tr>
                  <a:tr h="370840">
                    <a:tc>
                      <a:txBody>
                        <a:bodyPr/>
                        <a:lstStyle/>
                        <a:p>
                          <a:pPr algn="ctr"/>
                          <a:r>
                            <a:rPr lang="en-GB" dirty="0">
                              <a:solidFill>
                                <a:schemeClr val="accent1"/>
                              </a:solidFill>
                            </a:rPr>
                            <a:t>Axial FOV</a:t>
                          </a:r>
                        </a:p>
                      </a:txBody>
                      <a:tcPr anchor="ctr"/>
                    </a:tc>
                    <a:tc>
                      <a:txBody>
                        <a:bodyPr/>
                        <a:lstStyle/>
                        <a:p>
                          <a:pPr algn="ctr"/>
                          <a:r>
                            <a:rPr lang="en-GB" i="1" dirty="0">
                              <a:solidFill>
                                <a:schemeClr val="accent1"/>
                              </a:solidFill>
                            </a:rPr>
                            <a:t>25 cm </a:t>
                          </a:r>
                          <a:r>
                            <a:rPr lang="en-GB" i="1" dirty="0">
                              <a:solidFill>
                                <a:schemeClr val="accent3">
                                  <a:lumMod val="50000"/>
                                </a:schemeClr>
                              </a:solidFill>
                            </a:rPr>
                            <a:t>✓</a:t>
                          </a:r>
                        </a:p>
                      </a:txBody>
                      <a:tcPr anchor="ctr"/>
                    </a:tc>
                    <a:extLst>
                      <a:ext uri="{0D108BD9-81ED-4DB2-BD59-A6C34878D82A}">
                        <a16:rowId xmlns:a16="http://schemas.microsoft.com/office/drawing/2014/main" val="1648675334"/>
                      </a:ext>
                    </a:extLst>
                  </a:tr>
                  <a:tr h="640080">
                    <a:tc>
                      <a:txBody>
                        <a:bodyPr/>
                        <a:lstStyle/>
                        <a:p>
                          <a:pPr algn="ctr"/>
                          <a:r>
                            <a:rPr lang="en-GB" dirty="0">
                              <a:solidFill>
                                <a:schemeClr val="accent1"/>
                              </a:solidFill>
                            </a:rPr>
                            <a:t>Sensitivity (point source at centre)</a:t>
                          </a:r>
                        </a:p>
                      </a:txBody>
                      <a:tcPr anchor="ctr"/>
                    </a:tc>
                    <a:tc>
                      <a:txBody>
                        <a:bodyPr/>
                        <a:lstStyle/>
                        <a:p>
                          <a:endParaRPr lang="en-DE"/>
                        </a:p>
                      </a:txBody>
                      <a:tcPr anchor="ctr">
                        <a:blipFill>
                          <a:blip r:embed="rId9"/>
                          <a:stretch>
                            <a:fillRect l="-101064" t="-122000" r="-532" b="-278000"/>
                          </a:stretch>
                        </a:blipFill>
                      </a:tcPr>
                    </a:tc>
                    <a:extLst>
                      <a:ext uri="{0D108BD9-81ED-4DB2-BD59-A6C34878D82A}">
                        <a16:rowId xmlns:a16="http://schemas.microsoft.com/office/drawing/2014/main" val="3496449199"/>
                      </a:ext>
                    </a:extLst>
                  </a:tr>
                  <a:tr h="640080">
                    <a:tc>
                      <a:txBody>
                        <a:bodyPr/>
                        <a:lstStyle/>
                        <a:p>
                          <a:pPr algn="ctr"/>
                          <a:r>
                            <a:rPr lang="en-GB" dirty="0">
                              <a:solidFill>
                                <a:schemeClr val="accent1"/>
                              </a:solidFill>
                            </a:rPr>
                            <a:t>Spatial resolution (entire FOV)</a:t>
                          </a:r>
                        </a:p>
                      </a:txBody>
                      <a:tcPr anchor="ctr"/>
                    </a:tc>
                    <a:tc>
                      <a:txBody>
                        <a:bodyPr/>
                        <a:lstStyle/>
                        <a:p>
                          <a:endParaRPr lang="en-DE"/>
                        </a:p>
                      </a:txBody>
                      <a:tcPr anchor="ctr">
                        <a:blipFill>
                          <a:blip r:embed="rId9"/>
                          <a:stretch>
                            <a:fillRect l="-101064" t="-217647" r="-532" b="-172549"/>
                          </a:stretch>
                        </a:blipFill>
                      </a:tcPr>
                    </a:tc>
                    <a:extLst>
                      <a:ext uri="{0D108BD9-81ED-4DB2-BD59-A6C34878D82A}">
                        <a16:rowId xmlns:a16="http://schemas.microsoft.com/office/drawing/2014/main" val="458997187"/>
                      </a:ext>
                    </a:extLst>
                  </a:tr>
                  <a:tr h="370840">
                    <a:tc>
                      <a:txBody>
                        <a:bodyPr/>
                        <a:lstStyle/>
                        <a:p>
                          <a:pPr algn="ctr"/>
                          <a:r>
                            <a:rPr lang="en-GB" dirty="0">
                              <a:solidFill>
                                <a:schemeClr val="accent1"/>
                              </a:solidFill>
                            </a:rPr>
                            <a:t>Timing resolution</a:t>
                          </a:r>
                        </a:p>
                      </a:txBody>
                      <a:tcPr anchor="ctr"/>
                    </a:tc>
                    <a:tc>
                      <a:txBody>
                        <a:bodyPr/>
                        <a:lstStyle/>
                        <a:p>
                          <a:endParaRPr lang="en-DE"/>
                        </a:p>
                      </a:txBody>
                      <a:tcPr anchor="ctr">
                        <a:blipFill>
                          <a:blip r:embed="rId9"/>
                          <a:stretch>
                            <a:fillRect l="-101064" t="-558621" r="-532" b="-203448"/>
                          </a:stretch>
                        </a:blipFill>
                      </a:tcPr>
                    </a:tc>
                    <a:extLst>
                      <a:ext uri="{0D108BD9-81ED-4DB2-BD59-A6C34878D82A}">
                        <a16:rowId xmlns:a16="http://schemas.microsoft.com/office/drawing/2014/main" val="357825969"/>
                      </a:ext>
                    </a:extLst>
                  </a:tr>
                  <a:tr h="640080">
                    <a:tc>
                      <a:txBody>
                        <a:bodyPr/>
                        <a:lstStyle/>
                        <a:p>
                          <a:pPr algn="ctr"/>
                          <a:r>
                            <a:rPr lang="en-GB" dirty="0">
                              <a:solidFill>
                                <a:schemeClr val="accent1"/>
                              </a:solidFill>
                            </a:rPr>
                            <a:t>MR compatibility</a:t>
                          </a:r>
                        </a:p>
                      </a:txBody>
                      <a:tcPr anchor="ctr"/>
                    </a:tc>
                    <a:tc>
                      <a:txBody>
                        <a:bodyPr/>
                        <a:lstStyle/>
                        <a:p>
                          <a:pPr algn="ctr"/>
                          <a:r>
                            <a:rPr lang="en-GB" i="1" dirty="0">
                              <a:solidFill>
                                <a:schemeClr val="accent1"/>
                              </a:solidFill>
                            </a:rPr>
                            <a:t>3T, 7T &amp; 9.4T, several nuclei </a:t>
                          </a:r>
                          <a:r>
                            <a:rPr lang="en-GB" dirty="0">
                              <a:solidFill>
                                <a:schemeClr val="accent1"/>
                              </a:solidFill>
                            </a:rPr>
                            <a:t>(</a:t>
                          </a:r>
                          <a:r>
                            <a:rPr lang="en-GB" i="1" dirty="0">
                              <a:solidFill>
                                <a:schemeClr val="accent1"/>
                              </a:solidFill>
                            </a:rPr>
                            <a:t>✓ </a:t>
                          </a:r>
                          <a:r>
                            <a:rPr lang="en-GB" dirty="0">
                              <a:solidFill>
                                <a:schemeClr val="accent1"/>
                              </a:solidFill>
                            </a:rPr>
                            <a:t>)</a:t>
                          </a:r>
                          <a:endParaRPr lang="en-GB" i="1" dirty="0">
                            <a:solidFill>
                              <a:schemeClr val="accent1"/>
                            </a:solidFill>
                          </a:endParaRPr>
                        </a:p>
                      </a:txBody>
                      <a:tcPr anchor="ctr"/>
                    </a:tc>
                    <a:extLst>
                      <a:ext uri="{0D108BD9-81ED-4DB2-BD59-A6C34878D82A}">
                        <a16:rowId xmlns:a16="http://schemas.microsoft.com/office/drawing/2014/main" val="1062617627"/>
                      </a:ext>
                    </a:extLst>
                  </a:tr>
                </a:tbl>
              </a:graphicData>
            </a:graphic>
          </p:graphicFrame>
        </mc:Fallback>
      </mc:AlternateContent>
      <p:pic>
        <p:nvPicPr>
          <p:cNvPr id="9" name="Picture 2" descr="\\ww005.siemens.net\meddfsroot\1_MR\1_HQMR\Teams\CRM_Productphotos\28_Terra\Product_Photos\2016_Healthineers design\Rundflug\v3\MAGNETOM_Terra_Rundflug_0025.png">
            <a:extLst>
              <a:ext uri="{FF2B5EF4-FFF2-40B4-BE49-F238E27FC236}">
                <a16:creationId xmlns:a16="http://schemas.microsoft.com/office/drawing/2014/main" id="{61FA7BDC-4D11-897E-4536-C4F6A9C02F09}"/>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436896" y="629886"/>
            <a:ext cx="2396330" cy="18451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751A7DE-22B7-5AAE-F2D7-C888B19EE2BD}"/>
              </a:ext>
            </a:extLst>
          </p:cNvPr>
          <p:cNvSpPr txBox="1"/>
          <p:nvPr/>
        </p:nvSpPr>
        <p:spPr>
          <a:xfrm>
            <a:off x="9300356" y="2380238"/>
            <a:ext cx="2559402" cy="307777"/>
          </a:xfrm>
          <a:prstGeom prst="rect">
            <a:avLst/>
          </a:prstGeom>
          <a:noFill/>
        </p:spPr>
        <p:txBody>
          <a:bodyPr wrap="square">
            <a:spAutoFit/>
          </a:bodyPr>
          <a:lstStyle/>
          <a:p>
            <a:pPr algn="ctr"/>
            <a:r>
              <a:rPr lang="en-GB" sz="1400" dirty="0">
                <a:solidFill>
                  <a:schemeClr val="accent1"/>
                </a:solidFill>
              </a:rPr>
              <a:t>Siemens </a:t>
            </a:r>
            <a:r>
              <a:rPr lang="en-GB" sz="1400" dirty="0" err="1">
                <a:solidFill>
                  <a:schemeClr val="accent1"/>
                </a:solidFill>
              </a:rPr>
              <a:t>Magnetom</a:t>
            </a:r>
            <a:r>
              <a:rPr lang="en-GB" sz="1400" dirty="0">
                <a:solidFill>
                  <a:schemeClr val="accent1"/>
                </a:solidFill>
              </a:rPr>
              <a:t> Terra 7T</a:t>
            </a:r>
          </a:p>
        </p:txBody>
      </p:sp>
      <p:sp>
        <p:nvSpPr>
          <p:cNvPr id="4" name="Date Placeholder 3">
            <a:extLst>
              <a:ext uri="{FF2B5EF4-FFF2-40B4-BE49-F238E27FC236}">
                <a16:creationId xmlns:a16="http://schemas.microsoft.com/office/drawing/2014/main" id="{5AFAD367-23F6-DA62-ACF8-EEF71F6875EB}"/>
              </a:ext>
            </a:extLst>
          </p:cNvPr>
          <p:cNvSpPr>
            <a:spLocks noGrp="1"/>
          </p:cNvSpPr>
          <p:nvPr>
            <p:ph type="dt" sz="half" idx="2"/>
          </p:nvPr>
        </p:nvSpPr>
        <p:spPr>
          <a:xfrm>
            <a:off x="7348330" y="6388747"/>
            <a:ext cx="1600508" cy="221109"/>
          </a:xfrm>
        </p:spPr>
        <p:txBody>
          <a:bodyPr/>
          <a:lstStyle/>
          <a:p>
            <a:r>
              <a:rPr lang="de-DE"/>
              <a:t>September 12, 2024</a:t>
            </a:r>
            <a:endParaRPr lang="de-DE" dirty="0"/>
          </a:p>
        </p:txBody>
      </p:sp>
      <p:grpSp>
        <p:nvGrpSpPr>
          <p:cNvPr id="18" name="Group 17">
            <a:extLst>
              <a:ext uri="{FF2B5EF4-FFF2-40B4-BE49-F238E27FC236}">
                <a16:creationId xmlns:a16="http://schemas.microsoft.com/office/drawing/2014/main" id="{331CC84E-3764-DFEF-93D5-04CF89647745}"/>
              </a:ext>
            </a:extLst>
          </p:cNvPr>
          <p:cNvGrpSpPr/>
          <p:nvPr/>
        </p:nvGrpSpPr>
        <p:grpSpPr>
          <a:xfrm>
            <a:off x="161468" y="1346109"/>
            <a:ext cx="9080504" cy="4906008"/>
            <a:chOff x="161468" y="1346109"/>
            <a:chExt cx="9080504" cy="4906008"/>
          </a:xfrm>
        </p:grpSpPr>
        <p:pic>
          <p:nvPicPr>
            <p:cNvPr id="32" name="Picture 31">
              <a:extLst>
                <a:ext uri="{FF2B5EF4-FFF2-40B4-BE49-F238E27FC236}">
                  <a16:creationId xmlns:a16="http://schemas.microsoft.com/office/drawing/2014/main" id="{09F65B4A-939C-E84A-BF11-729137B7A05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50478" y="1450709"/>
              <a:ext cx="1224136" cy="1181742"/>
            </a:xfrm>
            <a:prstGeom prst="rect">
              <a:avLst/>
            </a:prstGeom>
          </p:spPr>
        </p:pic>
        <p:pic>
          <p:nvPicPr>
            <p:cNvPr id="33" name="Picture 32">
              <a:extLst>
                <a:ext uri="{FF2B5EF4-FFF2-40B4-BE49-F238E27FC236}">
                  <a16:creationId xmlns:a16="http://schemas.microsoft.com/office/drawing/2014/main" id="{DA4333BF-33EF-D645-A994-4D150792D7E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30555" y="5172117"/>
              <a:ext cx="1305341" cy="1080000"/>
            </a:xfrm>
            <a:prstGeom prst="rect">
              <a:avLst/>
            </a:prstGeom>
          </p:spPr>
        </p:pic>
        <p:sp>
          <p:nvSpPr>
            <p:cNvPr id="34" name="Rectangle 33">
              <a:extLst>
                <a:ext uri="{FF2B5EF4-FFF2-40B4-BE49-F238E27FC236}">
                  <a16:creationId xmlns:a16="http://schemas.microsoft.com/office/drawing/2014/main" id="{AEF757D5-B2DE-7C4B-ABC9-EB4AB0C1745C}"/>
                </a:ext>
              </a:extLst>
            </p:cNvPr>
            <p:cNvSpPr/>
            <p:nvPr/>
          </p:nvSpPr>
          <p:spPr>
            <a:xfrm>
              <a:off x="214997" y="1346109"/>
              <a:ext cx="4314351" cy="1034129"/>
            </a:xfrm>
            <a:prstGeom prst="rect">
              <a:avLst/>
            </a:prstGeom>
          </p:spPr>
          <p:txBody>
            <a:bodyPr wrap="square">
              <a:spAutoFit/>
            </a:bodyPr>
            <a:lstStyle/>
            <a:p>
              <a:pPr>
                <a:spcBef>
                  <a:spcPct val="20000"/>
                </a:spcBef>
                <a:defRPr/>
              </a:pPr>
              <a:r>
                <a:rPr lang="en-GB" dirty="0">
                  <a:solidFill>
                    <a:schemeClr val="accent1"/>
                  </a:solidFill>
                  <a:ea typeface="ＭＳ Ｐゴシック" charset="-128"/>
                </a:rPr>
                <a:t>High resolution detectors </a:t>
              </a:r>
            </a:p>
            <a:p>
              <a:pPr>
                <a:spcBef>
                  <a:spcPct val="20000"/>
                </a:spcBef>
                <a:defRPr/>
              </a:pPr>
              <a:r>
                <a:rPr lang="en-GB" dirty="0">
                  <a:solidFill>
                    <a:schemeClr val="bg2">
                      <a:lumMod val="50000"/>
                    </a:schemeClr>
                  </a:solidFill>
                  <a:ea typeface="ＭＳ Ｐゴシック" charset="-128"/>
                </a:rPr>
                <a:t>LSO, 24 mm thickness 3 layers, </a:t>
              </a:r>
            </a:p>
            <a:p>
              <a:pPr>
                <a:spcBef>
                  <a:spcPct val="20000"/>
                </a:spcBef>
                <a:defRPr/>
              </a:pPr>
              <a:r>
                <a:rPr lang="en-GB" dirty="0">
                  <a:solidFill>
                    <a:schemeClr val="bg2">
                      <a:lumMod val="50000"/>
                    </a:schemeClr>
                  </a:solidFill>
                  <a:ea typeface="ＭＳ Ｐゴシック" charset="-128"/>
                </a:rPr>
                <a:t>2 mm pitch, digital SiPMs</a:t>
              </a:r>
            </a:p>
          </p:txBody>
        </p:sp>
        <p:sp>
          <p:nvSpPr>
            <p:cNvPr id="35" name="Rectangle 34">
              <a:extLst>
                <a:ext uri="{FF2B5EF4-FFF2-40B4-BE49-F238E27FC236}">
                  <a16:creationId xmlns:a16="http://schemas.microsoft.com/office/drawing/2014/main" id="{C41C8933-E042-E34F-A34E-E9193E0BD264}"/>
                </a:ext>
              </a:extLst>
            </p:cNvPr>
            <p:cNvSpPr/>
            <p:nvPr/>
          </p:nvSpPr>
          <p:spPr>
            <a:xfrm>
              <a:off x="161469" y="2778554"/>
              <a:ext cx="2846461" cy="978729"/>
            </a:xfrm>
            <a:prstGeom prst="rect">
              <a:avLst/>
            </a:prstGeom>
          </p:spPr>
          <p:txBody>
            <a:bodyPr wrap="square">
              <a:spAutoFit/>
            </a:bodyPr>
            <a:lstStyle/>
            <a:p>
              <a:pPr>
                <a:spcBef>
                  <a:spcPct val="20000"/>
                </a:spcBef>
                <a:defRPr/>
              </a:pPr>
              <a:r>
                <a:rPr lang="en-GB" dirty="0">
                  <a:solidFill>
                    <a:schemeClr val="accent1"/>
                  </a:solidFill>
                  <a:ea typeface="ＭＳ Ｐゴシック" charset="-128"/>
                </a:rPr>
                <a:t>PET Transparent RF Coil</a:t>
              </a:r>
            </a:p>
            <a:p>
              <a:pPr>
                <a:spcBef>
                  <a:spcPct val="20000"/>
                </a:spcBef>
                <a:defRPr/>
              </a:pPr>
              <a:r>
                <a:rPr lang="en-GB" dirty="0">
                  <a:solidFill>
                    <a:schemeClr val="bg2">
                      <a:lumMod val="50000"/>
                    </a:schemeClr>
                  </a:solidFill>
                  <a:ea typeface="ＭＳ Ｐゴシック" charset="-128"/>
                </a:rPr>
                <a:t>8 channel dipole TX/RX array, PET transparent</a:t>
              </a:r>
            </a:p>
          </p:txBody>
        </p:sp>
        <p:sp>
          <p:nvSpPr>
            <p:cNvPr id="36" name="Rectangle 35">
              <a:extLst>
                <a:ext uri="{FF2B5EF4-FFF2-40B4-BE49-F238E27FC236}">
                  <a16:creationId xmlns:a16="http://schemas.microsoft.com/office/drawing/2014/main" id="{9FE2C221-D153-7743-AB85-C076E17C0A09}"/>
                </a:ext>
              </a:extLst>
            </p:cNvPr>
            <p:cNvSpPr/>
            <p:nvPr/>
          </p:nvSpPr>
          <p:spPr>
            <a:xfrm>
              <a:off x="161468" y="5186444"/>
              <a:ext cx="3889009" cy="683264"/>
            </a:xfrm>
            <a:prstGeom prst="rect">
              <a:avLst/>
            </a:prstGeom>
          </p:spPr>
          <p:txBody>
            <a:bodyPr wrap="square">
              <a:spAutoFit/>
            </a:bodyPr>
            <a:lstStyle/>
            <a:p>
              <a:pPr>
                <a:spcBef>
                  <a:spcPct val="20000"/>
                </a:spcBef>
                <a:defRPr/>
              </a:pPr>
              <a:r>
                <a:rPr lang="en-GB" dirty="0">
                  <a:solidFill>
                    <a:schemeClr val="accent1"/>
                  </a:solidFill>
                  <a:ea typeface="ＭＳ Ｐゴシック" charset="-128"/>
                </a:rPr>
                <a:t>Long axial FOV gantry</a:t>
              </a:r>
            </a:p>
            <a:p>
              <a:pPr>
                <a:spcBef>
                  <a:spcPct val="20000"/>
                </a:spcBef>
                <a:defRPr/>
              </a:pPr>
              <a:r>
                <a:rPr lang="en-GB" sz="1700" dirty="0">
                  <a:solidFill>
                    <a:schemeClr val="bg2">
                      <a:lumMod val="50000"/>
                    </a:schemeClr>
                  </a:solidFill>
                  <a:ea typeface="ＭＳ Ｐゴシック" charset="-128"/>
                </a:rPr>
                <a:t>Liquid cooling, suited for neuroscience</a:t>
              </a:r>
            </a:p>
          </p:txBody>
        </p:sp>
        <p:sp>
          <p:nvSpPr>
            <p:cNvPr id="37" name="Rectangle 36">
              <a:extLst>
                <a:ext uri="{FF2B5EF4-FFF2-40B4-BE49-F238E27FC236}">
                  <a16:creationId xmlns:a16="http://schemas.microsoft.com/office/drawing/2014/main" id="{87556D56-1A9A-8F4E-A227-A10FA3BD9993}"/>
                </a:ext>
              </a:extLst>
            </p:cNvPr>
            <p:cNvSpPr/>
            <p:nvPr/>
          </p:nvSpPr>
          <p:spPr>
            <a:xfrm>
              <a:off x="161468" y="4144581"/>
              <a:ext cx="3692685" cy="701731"/>
            </a:xfrm>
            <a:prstGeom prst="rect">
              <a:avLst/>
            </a:prstGeom>
          </p:spPr>
          <p:txBody>
            <a:bodyPr wrap="square">
              <a:spAutoFit/>
            </a:bodyPr>
            <a:lstStyle/>
            <a:p>
              <a:pPr>
                <a:spcBef>
                  <a:spcPct val="20000"/>
                </a:spcBef>
                <a:defRPr/>
              </a:pPr>
              <a:r>
                <a:rPr lang="en-GB" dirty="0">
                  <a:solidFill>
                    <a:schemeClr val="accent1"/>
                  </a:solidFill>
                  <a:ea typeface="ＭＳ Ｐゴシック" charset="-128"/>
                </a:rPr>
                <a:t>UHF MR compatible PET Modules </a:t>
              </a:r>
            </a:p>
            <a:p>
              <a:pPr>
                <a:spcBef>
                  <a:spcPct val="20000"/>
                </a:spcBef>
                <a:defRPr/>
              </a:pPr>
              <a:r>
                <a:rPr lang="en-GB" dirty="0">
                  <a:solidFill>
                    <a:schemeClr val="bg2">
                      <a:lumMod val="50000"/>
                    </a:schemeClr>
                  </a:solidFill>
                  <a:ea typeface="ＭＳ Ｐゴシック" charset="-128"/>
                </a:rPr>
                <a:t>Access to raw data and singles</a:t>
              </a:r>
              <a:endParaRPr lang="en-GB" dirty="0">
                <a:solidFill>
                  <a:schemeClr val="accent1"/>
                </a:solidFill>
                <a:ea typeface="ＭＳ Ｐゴシック" charset="-128"/>
              </a:endParaRPr>
            </a:p>
          </p:txBody>
        </p:sp>
        <p:pic>
          <p:nvPicPr>
            <p:cNvPr id="7" name="Picture 6">
              <a:extLst>
                <a:ext uri="{FF2B5EF4-FFF2-40B4-BE49-F238E27FC236}">
                  <a16:creationId xmlns:a16="http://schemas.microsoft.com/office/drawing/2014/main" id="{3BCFDF3F-D3B3-FA00-E60B-D7BC03C730B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62972" y="3987985"/>
              <a:ext cx="3017849" cy="1080000"/>
            </a:xfrm>
            <a:prstGeom prst="rect">
              <a:avLst/>
            </a:prstGeom>
          </p:spPr>
        </p:pic>
        <p:pic>
          <p:nvPicPr>
            <p:cNvPr id="10" name="Picture 9">
              <a:extLst>
                <a:ext uri="{FF2B5EF4-FFF2-40B4-BE49-F238E27FC236}">
                  <a16:creationId xmlns:a16="http://schemas.microsoft.com/office/drawing/2014/main" id="{8403A7E7-D905-25F8-32B6-A2298E38C05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29926" y="5162286"/>
              <a:ext cx="800470" cy="1080000"/>
            </a:xfrm>
            <a:prstGeom prst="rect">
              <a:avLst/>
            </a:prstGeom>
          </p:spPr>
        </p:pic>
        <p:pic>
          <p:nvPicPr>
            <p:cNvPr id="11" name="Picture 10">
              <a:extLst>
                <a:ext uri="{FF2B5EF4-FFF2-40B4-BE49-F238E27FC236}">
                  <a16:creationId xmlns:a16="http://schemas.microsoft.com/office/drawing/2014/main" id="{2A3DB4F2-1B9D-2D37-1172-52949F87E71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11789" y="2773570"/>
              <a:ext cx="718607" cy="1077910"/>
            </a:xfrm>
            <a:prstGeom prst="rect">
              <a:avLst/>
            </a:prstGeom>
          </p:spPr>
        </p:pic>
        <p:pic>
          <p:nvPicPr>
            <p:cNvPr id="3" name="Picture 2">
              <a:extLst>
                <a:ext uri="{FF2B5EF4-FFF2-40B4-BE49-F238E27FC236}">
                  <a16:creationId xmlns:a16="http://schemas.microsoft.com/office/drawing/2014/main" id="{93C421E8-2C0E-611C-4F93-1BA571C95E2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70884" y="2773903"/>
              <a:ext cx="1619999" cy="1080000"/>
            </a:xfrm>
            <a:prstGeom prst="rect">
              <a:avLst/>
            </a:prstGeom>
          </p:spPr>
        </p:pic>
        <p:sp>
          <p:nvSpPr>
            <p:cNvPr id="14" name="TextBox 13">
              <a:extLst>
                <a:ext uri="{FF2B5EF4-FFF2-40B4-BE49-F238E27FC236}">
                  <a16:creationId xmlns:a16="http://schemas.microsoft.com/office/drawing/2014/main" id="{474070B5-AAA8-E56A-A629-D5E2E73219FD}"/>
                </a:ext>
              </a:extLst>
            </p:cNvPr>
            <p:cNvSpPr txBox="1"/>
            <p:nvPr/>
          </p:nvSpPr>
          <p:spPr>
            <a:xfrm>
              <a:off x="5436942" y="1639139"/>
              <a:ext cx="3805030" cy="560153"/>
            </a:xfrm>
            <a:prstGeom prst="rect">
              <a:avLst/>
            </a:prstGeom>
            <a:noFill/>
          </p:spPr>
          <p:txBody>
            <a:bodyPr wrap="square" rtlCol="0">
              <a:spAutoFit/>
            </a:bodyPr>
            <a:lstStyle/>
            <a:p>
              <a:pPr marL="182563" indent="-182563">
                <a:lnSpc>
                  <a:spcPct val="95000"/>
                </a:lnSpc>
                <a:buFont typeface="Arial" panose="020B0604020202020204" pitchFamily="34" charset="0"/>
                <a:buChar char="•"/>
              </a:pPr>
              <a:r>
                <a:rPr lang="en-GB" sz="1600" dirty="0">
                  <a:solidFill>
                    <a:schemeClr val="accent1"/>
                  </a:solidFill>
                </a:rPr>
                <a:t>Helmholtz Validation Fund HVF 0051</a:t>
              </a:r>
            </a:p>
            <a:p>
              <a:pPr marL="182563" indent="-182563">
                <a:lnSpc>
                  <a:spcPct val="95000"/>
                </a:lnSpc>
                <a:buFont typeface="Arial" panose="020B0604020202020204" pitchFamily="34" charset="0"/>
                <a:buChar char="•"/>
              </a:pPr>
              <a:r>
                <a:rPr lang="en-GB" sz="1600" dirty="0">
                  <a:solidFill>
                    <a:schemeClr val="accent1"/>
                  </a:solidFill>
                </a:rPr>
                <a:t>Innovation Go “BrainPET 7T”</a:t>
              </a:r>
            </a:p>
          </p:txBody>
        </p:sp>
        <p:pic>
          <p:nvPicPr>
            <p:cNvPr id="16" name="Picture 15">
              <a:extLst>
                <a:ext uri="{FF2B5EF4-FFF2-40B4-BE49-F238E27FC236}">
                  <a16:creationId xmlns:a16="http://schemas.microsoft.com/office/drawing/2014/main" id="{16AB5302-4C70-F417-87BC-9B3F00F94E8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5400000">
              <a:off x="5128872" y="3017702"/>
              <a:ext cx="1077910" cy="589646"/>
            </a:xfrm>
            <a:prstGeom prst="rect">
              <a:avLst/>
            </a:prstGeom>
          </p:spPr>
        </p:pic>
      </p:grpSp>
      <p:sp>
        <p:nvSpPr>
          <p:cNvPr id="17" name="Footer Placeholder 8">
            <a:extLst>
              <a:ext uri="{FF2B5EF4-FFF2-40B4-BE49-F238E27FC236}">
                <a16:creationId xmlns:a16="http://schemas.microsoft.com/office/drawing/2014/main" id="{516D0299-3936-C5ED-705E-679FD14BDE26}"/>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12" name="Slide Number Placeholder 4">
            <a:extLst>
              <a:ext uri="{FF2B5EF4-FFF2-40B4-BE49-F238E27FC236}">
                <a16:creationId xmlns:a16="http://schemas.microsoft.com/office/drawing/2014/main" id="{91D25701-154C-350E-49FC-499622082543}"/>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10</a:t>
            </a:fld>
            <a:r>
              <a:rPr lang="de-DE" dirty="0"/>
              <a:t>/20</a:t>
            </a:r>
          </a:p>
        </p:txBody>
      </p:sp>
    </p:spTree>
    <p:extLst>
      <p:ext uri="{BB962C8B-B14F-4D97-AF65-F5344CB8AC3E}">
        <p14:creationId xmlns:p14="http://schemas.microsoft.com/office/powerpoint/2010/main" val="323235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E5CC-466E-8EB1-D9FF-107922F132C2}"/>
              </a:ext>
            </a:extLst>
          </p:cNvPr>
          <p:cNvSpPr>
            <a:spLocks noGrp="1"/>
          </p:cNvSpPr>
          <p:nvPr>
            <p:ph type="title"/>
          </p:nvPr>
        </p:nvSpPr>
        <p:spPr/>
        <p:txBody>
          <a:bodyPr/>
          <a:lstStyle/>
          <a:p>
            <a:r>
              <a:rPr lang="en-GB" cap="none" dirty="0"/>
              <a:t>Brain Phantom Images</a:t>
            </a:r>
          </a:p>
        </p:txBody>
      </p:sp>
      <p:sp>
        <p:nvSpPr>
          <p:cNvPr id="5" name="Text Placeholder 4">
            <a:extLst>
              <a:ext uri="{FF2B5EF4-FFF2-40B4-BE49-F238E27FC236}">
                <a16:creationId xmlns:a16="http://schemas.microsoft.com/office/drawing/2014/main" id="{06B3C766-92AB-0495-2E0D-6A66D462C7DB}"/>
              </a:ext>
            </a:extLst>
          </p:cNvPr>
          <p:cNvSpPr>
            <a:spLocks noGrp="1"/>
          </p:cNvSpPr>
          <p:nvPr>
            <p:ph type="body" sz="quarter" idx="15"/>
          </p:nvPr>
        </p:nvSpPr>
        <p:spPr/>
        <p:txBody>
          <a:bodyPr/>
          <a:lstStyle/>
          <a:p>
            <a:r>
              <a:rPr lang="en-GB" dirty="0"/>
              <a:t>No normalization, no random correction, no scatter correction (but with attenuation correction)</a:t>
            </a:r>
          </a:p>
          <a:p>
            <a:endParaRPr lang="en-GB" dirty="0"/>
          </a:p>
        </p:txBody>
      </p:sp>
      <p:pic>
        <p:nvPicPr>
          <p:cNvPr id="16" name="Picture 15">
            <a:extLst>
              <a:ext uri="{FF2B5EF4-FFF2-40B4-BE49-F238E27FC236}">
                <a16:creationId xmlns:a16="http://schemas.microsoft.com/office/drawing/2014/main" id="{5C3F5E15-11FB-FC7C-0876-B2EC604CAF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902" y="4485503"/>
            <a:ext cx="1696856" cy="1433711"/>
          </a:xfrm>
          <a:prstGeom prst="rect">
            <a:avLst/>
          </a:prstGeom>
        </p:spPr>
      </p:pic>
      <p:pic>
        <p:nvPicPr>
          <p:cNvPr id="18" name="Picture 17">
            <a:extLst>
              <a:ext uri="{FF2B5EF4-FFF2-40B4-BE49-F238E27FC236}">
                <a16:creationId xmlns:a16="http://schemas.microsoft.com/office/drawing/2014/main" id="{513617A6-7589-0AC2-257A-699740B408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50387" y="2183346"/>
            <a:ext cx="1262761" cy="1494500"/>
          </a:xfrm>
          <a:prstGeom prst="rect">
            <a:avLst/>
          </a:prstGeom>
        </p:spPr>
      </p:pic>
      <p:sp>
        <p:nvSpPr>
          <p:cNvPr id="7" name="TextBox 6">
            <a:extLst>
              <a:ext uri="{FF2B5EF4-FFF2-40B4-BE49-F238E27FC236}">
                <a16:creationId xmlns:a16="http://schemas.microsoft.com/office/drawing/2014/main" id="{D26851EC-344D-416C-FF7D-789B36522294}"/>
              </a:ext>
            </a:extLst>
          </p:cNvPr>
          <p:cNvSpPr txBox="1"/>
          <p:nvPr/>
        </p:nvSpPr>
        <p:spPr>
          <a:xfrm>
            <a:off x="431974" y="3720568"/>
            <a:ext cx="2241537" cy="400110"/>
          </a:xfrm>
          <a:prstGeom prst="rect">
            <a:avLst/>
          </a:prstGeom>
          <a:noFill/>
        </p:spPr>
        <p:txBody>
          <a:bodyPr wrap="square">
            <a:spAutoFit/>
          </a:bodyPr>
          <a:lstStyle/>
          <a:p>
            <a:pPr algn="ctr"/>
            <a:r>
              <a:rPr lang="en-GB" sz="1000" b="0" i="0" u="none" strike="noStrike" dirty="0">
                <a:solidFill>
                  <a:schemeClr val="tx1">
                    <a:lumMod val="50000"/>
                    <a:lumOff val="50000"/>
                  </a:schemeClr>
                </a:solidFill>
                <a:effectLst/>
                <a:latin typeface="Arial" panose="020B0604020202020204" pitchFamily="34" charset="0"/>
              </a:rPr>
              <a:t>Iida, </a:t>
            </a:r>
            <a:r>
              <a:rPr lang="en-GB" sz="1000" b="0" i="0" u="none" strike="noStrike" dirty="0" err="1">
                <a:solidFill>
                  <a:schemeClr val="tx1">
                    <a:lumMod val="50000"/>
                    <a:lumOff val="50000"/>
                  </a:schemeClr>
                </a:solidFill>
                <a:effectLst/>
                <a:latin typeface="Arial" panose="020B0604020202020204" pitchFamily="34" charset="0"/>
              </a:rPr>
              <a:t>Hidehiro</a:t>
            </a:r>
            <a:r>
              <a:rPr lang="en-GB" sz="1000" b="0" i="0" u="none" strike="noStrike" dirty="0">
                <a:solidFill>
                  <a:schemeClr val="tx1">
                    <a:lumMod val="50000"/>
                    <a:lumOff val="50000"/>
                  </a:schemeClr>
                </a:solidFill>
                <a:effectLst/>
                <a:latin typeface="Arial" panose="020B0604020202020204" pitchFamily="34" charset="0"/>
              </a:rPr>
              <a:t>, et al. </a:t>
            </a:r>
            <a:r>
              <a:rPr lang="en-GB" sz="1000" b="0" i="1" u="none" strike="noStrike" dirty="0">
                <a:solidFill>
                  <a:schemeClr val="tx1">
                    <a:lumMod val="50000"/>
                    <a:lumOff val="50000"/>
                  </a:schemeClr>
                </a:solidFill>
                <a:effectLst/>
                <a:latin typeface="Arial" panose="020B0604020202020204" pitchFamily="34" charset="0"/>
              </a:rPr>
              <a:t>Annals of nuclear medicine</a:t>
            </a:r>
            <a:r>
              <a:rPr lang="en-GB" sz="1000" b="0" i="0" u="none" strike="noStrike" dirty="0">
                <a:solidFill>
                  <a:schemeClr val="tx1">
                    <a:lumMod val="50000"/>
                    <a:lumOff val="50000"/>
                  </a:schemeClr>
                </a:solidFill>
                <a:effectLst/>
                <a:latin typeface="Arial" panose="020B0604020202020204" pitchFamily="34" charset="0"/>
              </a:rPr>
              <a:t> 27 (2013): 25-36.</a:t>
            </a:r>
            <a:endParaRPr lang="en-GB" sz="1000" dirty="0">
              <a:solidFill>
                <a:schemeClr val="tx1">
                  <a:lumMod val="50000"/>
                  <a:lumOff val="50000"/>
                </a:schemeClr>
              </a:solidFill>
            </a:endParaRPr>
          </a:p>
        </p:txBody>
      </p:sp>
      <p:sp>
        <p:nvSpPr>
          <p:cNvPr id="8" name="TextBox 7">
            <a:extLst>
              <a:ext uri="{FF2B5EF4-FFF2-40B4-BE49-F238E27FC236}">
                <a16:creationId xmlns:a16="http://schemas.microsoft.com/office/drawing/2014/main" id="{62B203A7-B0E2-5434-054F-C2A41D63F12F}"/>
              </a:ext>
            </a:extLst>
          </p:cNvPr>
          <p:cNvSpPr txBox="1"/>
          <p:nvPr/>
        </p:nvSpPr>
        <p:spPr>
          <a:xfrm>
            <a:off x="104081" y="1301566"/>
            <a:ext cx="2897325" cy="881780"/>
          </a:xfrm>
          <a:prstGeom prst="rect">
            <a:avLst/>
          </a:prstGeom>
          <a:noFill/>
        </p:spPr>
        <p:txBody>
          <a:bodyPr wrap="square" rtlCol="0">
            <a:spAutoFit/>
          </a:bodyPr>
          <a:lstStyle/>
          <a:p>
            <a:pPr algn="ctr">
              <a:lnSpc>
                <a:spcPct val="95000"/>
              </a:lnSpc>
            </a:pPr>
            <a:r>
              <a:rPr lang="en-GB" dirty="0">
                <a:solidFill>
                  <a:schemeClr val="accent1"/>
                </a:solidFill>
              </a:rPr>
              <a:t>3D brain phantom with bone &amp; grey matter compartments</a:t>
            </a:r>
          </a:p>
        </p:txBody>
      </p:sp>
      <p:sp>
        <p:nvSpPr>
          <p:cNvPr id="9" name="TextBox 8">
            <a:extLst>
              <a:ext uri="{FF2B5EF4-FFF2-40B4-BE49-F238E27FC236}">
                <a16:creationId xmlns:a16="http://schemas.microsoft.com/office/drawing/2014/main" id="{F4DA068A-E6FA-2BD4-BB0D-9EA445AD05AA}"/>
              </a:ext>
            </a:extLst>
          </p:cNvPr>
          <p:cNvSpPr txBox="1"/>
          <p:nvPr/>
        </p:nvSpPr>
        <p:spPr>
          <a:xfrm>
            <a:off x="795414" y="4123928"/>
            <a:ext cx="1441420" cy="355482"/>
          </a:xfrm>
          <a:prstGeom prst="rect">
            <a:avLst/>
          </a:prstGeom>
          <a:noFill/>
        </p:spPr>
        <p:txBody>
          <a:bodyPr wrap="none" rtlCol="0">
            <a:spAutoFit/>
          </a:bodyPr>
          <a:lstStyle/>
          <a:p>
            <a:pPr algn="ctr">
              <a:lnSpc>
                <a:spcPct val="95000"/>
              </a:lnSpc>
            </a:pPr>
            <a:r>
              <a:rPr lang="en-GB" dirty="0">
                <a:solidFill>
                  <a:schemeClr val="accent1"/>
                </a:solidFill>
              </a:rPr>
              <a:t>Head holder</a:t>
            </a:r>
          </a:p>
        </p:txBody>
      </p:sp>
      <p:sp>
        <p:nvSpPr>
          <p:cNvPr id="20" name="TextBox 19">
            <a:extLst>
              <a:ext uri="{FF2B5EF4-FFF2-40B4-BE49-F238E27FC236}">
                <a16:creationId xmlns:a16="http://schemas.microsoft.com/office/drawing/2014/main" id="{AFF758A7-C959-AAEA-8B96-CABBD1E30F46}"/>
              </a:ext>
            </a:extLst>
          </p:cNvPr>
          <p:cNvSpPr txBox="1"/>
          <p:nvPr/>
        </p:nvSpPr>
        <p:spPr>
          <a:xfrm>
            <a:off x="3115509" y="1449392"/>
            <a:ext cx="8335855" cy="735586"/>
          </a:xfrm>
          <a:prstGeom prst="rect">
            <a:avLst/>
          </a:prstGeom>
          <a:noFill/>
        </p:spPr>
        <p:txBody>
          <a:bodyPr wrap="square" rtlCol="0">
            <a:spAutoFit/>
          </a:bodyPr>
          <a:lstStyle/>
          <a:p>
            <a:pPr algn="ctr">
              <a:lnSpc>
                <a:spcPct val="95000"/>
              </a:lnSpc>
            </a:pPr>
            <a:r>
              <a:rPr lang="en-GB" dirty="0">
                <a:solidFill>
                  <a:schemeClr val="accent1"/>
                </a:solidFill>
              </a:rPr>
              <a:t>Activity: ≈ 45 MBq (avg. act. conc. ≈ 12kBq/ml, </a:t>
            </a:r>
            <a:r>
              <a:rPr lang="en-GB" baseline="30000" dirty="0">
                <a:solidFill>
                  <a:schemeClr val="accent1"/>
                </a:solidFill>
              </a:rPr>
              <a:t>18</a:t>
            </a:r>
            <a:r>
              <a:rPr lang="en-GB" dirty="0">
                <a:solidFill>
                  <a:schemeClr val="accent1"/>
                </a:solidFill>
              </a:rPr>
              <a:t>F), acquisition time: ≈ 270 sec.</a:t>
            </a:r>
          </a:p>
          <a:p>
            <a:pPr algn="ctr">
              <a:lnSpc>
                <a:spcPct val="95000"/>
              </a:lnSpc>
            </a:pPr>
            <a:endParaRPr lang="en-GB" sz="800" dirty="0">
              <a:solidFill>
                <a:schemeClr val="accent1"/>
              </a:solidFill>
            </a:endParaRPr>
          </a:p>
          <a:p>
            <a:pPr algn="ctr">
              <a:lnSpc>
                <a:spcPct val="95000"/>
              </a:lnSpc>
            </a:pPr>
            <a:r>
              <a:rPr lang="en-GB" dirty="0">
                <a:solidFill>
                  <a:schemeClr val="accent1"/>
                </a:solidFill>
              </a:rPr>
              <a:t>Reconstruction with PRESTO*, (ML-EM, 70 iterations, voxel size 0.65</a:t>
            </a:r>
            <a:r>
              <a:rPr lang="en-GB" baseline="30000" dirty="0">
                <a:solidFill>
                  <a:schemeClr val="accent1"/>
                </a:solidFill>
              </a:rPr>
              <a:t>2</a:t>
            </a:r>
            <a:r>
              <a:rPr lang="en-GB" dirty="0">
                <a:solidFill>
                  <a:schemeClr val="accent1"/>
                </a:solidFill>
              </a:rPr>
              <a:t> × 1 mm</a:t>
            </a:r>
            <a:r>
              <a:rPr lang="en-GB" baseline="30000" dirty="0">
                <a:solidFill>
                  <a:schemeClr val="accent1"/>
                </a:solidFill>
              </a:rPr>
              <a:t>3</a:t>
            </a:r>
            <a:r>
              <a:rPr lang="en-GB" dirty="0">
                <a:solidFill>
                  <a:schemeClr val="accent1"/>
                </a:solidFill>
              </a:rPr>
              <a:t>)</a:t>
            </a:r>
          </a:p>
        </p:txBody>
      </p:sp>
      <p:pic>
        <p:nvPicPr>
          <p:cNvPr id="27" name="Picture 26">
            <a:extLst>
              <a:ext uri="{FF2B5EF4-FFF2-40B4-BE49-F238E27FC236}">
                <a16:creationId xmlns:a16="http://schemas.microsoft.com/office/drawing/2014/main" id="{3BF67EC2-385F-6A1A-3006-A064DCD86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4548" y="2216777"/>
            <a:ext cx="8703550" cy="3807803"/>
          </a:xfrm>
          <a:prstGeom prst="rect">
            <a:avLst/>
          </a:prstGeom>
        </p:spPr>
      </p:pic>
      <p:sp>
        <p:nvSpPr>
          <p:cNvPr id="12" name="TextBox 11">
            <a:extLst>
              <a:ext uri="{FF2B5EF4-FFF2-40B4-BE49-F238E27FC236}">
                <a16:creationId xmlns:a16="http://schemas.microsoft.com/office/drawing/2014/main" id="{B856034A-DDD4-8DAD-D2E6-71F0CF2A8031}"/>
              </a:ext>
            </a:extLst>
          </p:cNvPr>
          <p:cNvSpPr txBox="1"/>
          <p:nvPr/>
        </p:nvSpPr>
        <p:spPr>
          <a:xfrm>
            <a:off x="2894888" y="6068061"/>
            <a:ext cx="8667572" cy="246221"/>
          </a:xfrm>
          <a:prstGeom prst="rect">
            <a:avLst/>
          </a:prstGeom>
          <a:noFill/>
        </p:spPr>
        <p:txBody>
          <a:bodyPr wrap="square">
            <a:spAutoFit/>
          </a:bodyPr>
          <a:lstStyle/>
          <a:p>
            <a:r>
              <a:rPr lang="en-GB" sz="1000" b="0" i="0" u="none" strike="noStrike" dirty="0">
                <a:solidFill>
                  <a:schemeClr val="tx1">
                    <a:lumMod val="50000"/>
                    <a:lumOff val="50000"/>
                  </a:schemeClr>
                </a:solidFill>
                <a:effectLst/>
                <a:latin typeface="Arial" panose="020B0604020202020204" pitchFamily="34" charset="0"/>
              </a:rPr>
              <a:t>*J. </a:t>
            </a:r>
            <a:r>
              <a:rPr lang="en-GB" sz="1000" b="0" i="0" u="none" strike="noStrike" dirty="0" err="1">
                <a:solidFill>
                  <a:schemeClr val="tx1">
                    <a:lumMod val="50000"/>
                    <a:lumOff val="50000"/>
                  </a:schemeClr>
                </a:solidFill>
                <a:effectLst/>
                <a:latin typeface="Arial" panose="020B0604020202020204" pitchFamily="34" charset="0"/>
              </a:rPr>
              <a:t>Scheins</a:t>
            </a:r>
            <a:r>
              <a:rPr lang="en-GB" sz="1000" b="0" i="0" u="none" strike="noStrike" dirty="0">
                <a:solidFill>
                  <a:schemeClr val="tx1">
                    <a:lumMod val="50000"/>
                    <a:lumOff val="50000"/>
                  </a:schemeClr>
                </a:solidFill>
                <a:effectLst/>
                <a:latin typeface="Arial" panose="020B0604020202020204" pitchFamily="34" charset="0"/>
              </a:rPr>
              <a:t>, et al., </a:t>
            </a:r>
            <a:r>
              <a:rPr lang="en-GB" sz="1000" b="0" i="1" u="none" strike="noStrike" dirty="0">
                <a:solidFill>
                  <a:schemeClr val="tx1">
                    <a:lumMod val="50000"/>
                    <a:lumOff val="50000"/>
                  </a:schemeClr>
                </a:solidFill>
                <a:effectLst/>
                <a:latin typeface="Arial" panose="020B0604020202020204" pitchFamily="34" charset="0"/>
              </a:rPr>
              <a:t>IEEE transactions on medical imaging</a:t>
            </a:r>
            <a:r>
              <a:rPr lang="en-GB" sz="1000" b="0" i="0" u="none" strike="noStrike" dirty="0">
                <a:solidFill>
                  <a:schemeClr val="tx1">
                    <a:lumMod val="50000"/>
                    <a:lumOff val="50000"/>
                  </a:schemeClr>
                </a:solidFill>
                <a:effectLst/>
                <a:latin typeface="Arial" panose="020B0604020202020204" pitchFamily="34" charset="0"/>
              </a:rPr>
              <a:t> 30.3 (2011): 879-892.</a:t>
            </a:r>
            <a:endParaRPr lang="en-GB" sz="1000" dirty="0">
              <a:solidFill>
                <a:schemeClr val="tx1">
                  <a:lumMod val="50000"/>
                  <a:lumOff val="50000"/>
                </a:schemeClr>
              </a:solidFill>
            </a:endParaRPr>
          </a:p>
        </p:txBody>
      </p:sp>
      <p:sp>
        <p:nvSpPr>
          <p:cNvPr id="10" name="Date Placeholder 3">
            <a:extLst>
              <a:ext uri="{FF2B5EF4-FFF2-40B4-BE49-F238E27FC236}">
                <a16:creationId xmlns:a16="http://schemas.microsoft.com/office/drawing/2014/main" id="{821085A6-F509-6C40-AF0C-2E916B88FFB2}"/>
              </a:ext>
            </a:extLst>
          </p:cNvPr>
          <p:cNvSpPr>
            <a:spLocks noGrp="1"/>
          </p:cNvSpPr>
          <p:nvPr>
            <p:ph type="dt" sz="half" idx="2"/>
          </p:nvPr>
        </p:nvSpPr>
        <p:spPr>
          <a:xfrm>
            <a:off x="7348330" y="6388747"/>
            <a:ext cx="1600508" cy="221109"/>
          </a:xfrm>
        </p:spPr>
        <p:txBody>
          <a:bodyPr/>
          <a:lstStyle/>
          <a:p>
            <a:r>
              <a:rPr lang="de-DE"/>
              <a:t>September 12, 2024</a:t>
            </a:r>
            <a:endParaRPr lang="de-DE" dirty="0"/>
          </a:p>
        </p:txBody>
      </p:sp>
      <p:sp>
        <p:nvSpPr>
          <p:cNvPr id="3" name="Footer Placeholder 8">
            <a:extLst>
              <a:ext uri="{FF2B5EF4-FFF2-40B4-BE49-F238E27FC236}">
                <a16:creationId xmlns:a16="http://schemas.microsoft.com/office/drawing/2014/main" id="{9CA0584F-8CDB-D5E8-84DF-765F2BC88C7C}"/>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6" name="Slide Number Placeholder 4">
            <a:extLst>
              <a:ext uri="{FF2B5EF4-FFF2-40B4-BE49-F238E27FC236}">
                <a16:creationId xmlns:a16="http://schemas.microsoft.com/office/drawing/2014/main" id="{E14C604B-D671-7A42-49B8-E6FEF84CAAEE}"/>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11</a:t>
            </a:fld>
            <a:r>
              <a:rPr lang="de-DE" dirty="0"/>
              <a:t>/20</a:t>
            </a:r>
          </a:p>
        </p:txBody>
      </p:sp>
    </p:spTree>
    <p:extLst>
      <p:ext uri="{BB962C8B-B14F-4D97-AF65-F5344CB8AC3E}">
        <p14:creationId xmlns:p14="http://schemas.microsoft.com/office/powerpoint/2010/main" val="100366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8500-8643-A275-FE59-B02B1587A84A}"/>
              </a:ext>
            </a:extLst>
          </p:cNvPr>
          <p:cNvSpPr>
            <a:spLocks noGrp="1"/>
          </p:cNvSpPr>
          <p:nvPr>
            <p:ph type="title"/>
          </p:nvPr>
        </p:nvSpPr>
        <p:spPr/>
        <p:txBody>
          <a:bodyPr/>
          <a:lstStyle/>
          <a:p>
            <a:r>
              <a:rPr lang="en-GB" dirty="0"/>
              <a:t>First MR images with running </a:t>
            </a:r>
            <a:r>
              <a:rPr lang="en-GB" dirty="0" err="1"/>
              <a:t>BrainPET</a:t>
            </a:r>
            <a:r>
              <a:rPr lang="en-GB" dirty="0"/>
              <a:t> 7T</a:t>
            </a:r>
          </a:p>
        </p:txBody>
      </p:sp>
      <p:sp>
        <p:nvSpPr>
          <p:cNvPr id="3" name="Text Placeholder 2">
            <a:extLst>
              <a:ext uri="{FF2B5EF4-FFF2-40B4-BE49-F238E27FC236}">
                <a16:creationId xmlns:a16="http://schemas.microsoft.com/office/drawing/2014/main" id="{DEEB3C4B-B58D-91E6-C547-29D73C08FE86}"/>
              </a:ext>
            </a:extLst>
          </p:cNvPr>
          <p:cNvSpPr>
            <a:spLocks noGrp="1"/>
          </p:cNvSpPr>
          <p:nvPr>
            <p:ph type="body" sz="quarter" idx="15"/>
          </p:nvPr>
        </p:nvSpPr>
        <p:spPr/>
        <p:txBody>
          <a:bodyPr/>
          <a:lstStyle/>
          <a:p>
            <a:r>
              <a:rPr lang="en-GB" dirty="0"/>
              <a:t>Acquired just last week! </a:t>
            </a:r>
          </a:p>
        </p:txBody>
      </p:sp>
      <p:sp>
        <p:nvSpPr>
          <p:cNvPr id="4" name="Date Placeholder 3">
            <a:extLst>
              <a:ext uri="{FF2B5EF4-FFF2-40B4-BE49-F238E27FC236}">
                <a16:creationId xmlns:a16="http://schemas.microsoft.com/office/drawing/2014/main" id="{823728F2-3956-EF3D-B942-D4684F009712}"/>
              </a:ext>
            </a:extLst>
          </p:cNvPr>
          <p:cNvSpPr>
            <a:spLocks noGrp="1"/>
          </p:cNvSpPr>
          <p:nvPr>
            <p:ph type="dt" sz="half" idx="2"/>
          </p:nvPr>
        </p:nvSpPr>
        <p:spPr/>
        <p:txBody>
          <a:bodyPr/>
          <a:lstStyle/>
          <a:p>
            <a:r>
              <a:rPr lang="de-DE"/>
              <a:t>September 12, 2024</a:t>
            </a:r>
            <a:endParaRPr lang="de-DE" dirty="0"/>
          </a:p>
        </p:txBody>
      </p:sp>
      <p:sp>
        <p:nvSpPr>
          <p:cNvPr id="6" name="Footer Placeholder 5">
            <a:extLst>
              <a:ext uri="{FF2B5EF4-FFF2-40B4-BE49-F238E27FC236}">
                <a16:creationId xmlns:a16="http://schemas.microsoft.com/office/drawing/2014/main" id="{FE23830A-E028-DC28-1077-C3EE5AA055AB}"/>
              </a:ext>
            </a:extLst>
          </p:cNvPr>
          <p:cNvSpPr>
            <a:spLocks noGrp="1"/>
          </p:cNvSpPr>
          <p:nvPr>
            <p:ph type="ftr" sz="quarter" idx="3"/>
          </p:nvPr>
        </p:nvSpPr>
        <p:spPr/>
        <p:txBody>
          <a:bodyPr/>
          <a:lstStyle/>
          <a:p>
            <a:r>
              <a:rPr lang="en-GB" dirty="0"/>
              <a:t>Kutaisi, Georgia</a:t>
            </a:r>
          </a:p>
        </p:txBody>
      </p:sp>
      <p:pic>
        <p:nvPicPr>
          <p:cNvPr id="7" name="Picture 6">
            <a:extLst>
              <a:ext uri="{FF2B5EF4-FFF2-40B4-BE49-F238E27FC236}">
                <a16:creationId xmlns:a16="http://schemas.microsoft.com/office/drawing/2014/main" id="{083D0D7B-B501-EAFF-5804-17F4CC92A4A6}"/>
              </a:ext>
            </a:extLst>
          </p:cNvPr>
          <p:cNvPicPr>
            <a:picLocks noChangeAspect="1"/>
          </p:cNvPicPr>
          <p:nvPr/>
        </p:nvPicPr>
        <p:blipFill>
          <a:blip r:embed="rId2"/>
          <a:stretch>
            <a:fillRect/>
          </a:stretch>
        </p:blipFill>
        <p:spPr>
          <a:xfrm>
            <a:off x="358774" y="2162451"/>
            <a:ext cx="2332871" cy="2533097"/>
          </a:xfrm>
          <a:prstGeom prst="rect">
            <a:avLst/>
          </a:prstGeom>
        </p:spPr>
      </p:pic>
      <p:pic>
        <p:nvPicPr>
          <p:cNvPr id="8" name="Picture 7">
            <a:extLst>
              <a:ext uri="{FF2B5EF4-FFF2-40B4-BE49-F238E27FC236}">
                <a16:creationId xmlns:a16="http://schemas.microsoft.com/office/drawing/2014/main" id="{5738E948-AA4D-731B-9551-0FE8B0EC15DE}"/>
              </a:ext>
            </a:extLst>
          </p:cNvPr>
          <p:cNvPicPr>
            <a:picLocks noChangeAspect="1"/>
          </p:cNvPicPr>
          <p:nvPr/>
        </p:nvPicPr>
        <p:blipFill rotWithShape="1">
          <a:blip r:embed="rId3"/>
          <a:srcRect l="11084" r="18555"/>
          <a:stretch/>
        </p:blipFill>
        <p:spPr>
          <a:xfrm>
            <a:off x="2999582" y="2063566"/>
            <a:ext cx="5292835" cy="3761198"/>
          </a:xfrm>
          <a:prstGeom prst="rect">
            <a:avLst/>
          </a:prstGeom>
        </p:spPr>
      </p:pic>
      <p:pic>
        <p:nvPicPr>
          <p:cNvPr id="9" name="Picture 8">
            <a:extLst>
              <a:ext uri="{FF2B5EF4-FFF2-40B4-BE49-F238E27FC236}">
                <a16:creationId xmlns:a16="http://schemas.microsoft.com/office/drawing/2014/main" id="{C1C303BA-0300-A81F-8269-1402F17CB684}"/>
              </a:ext>
            </a:extLst>
          </p:cNvPr>
          <p:cNvPicPr>
            <a:picLocks noChangeAspect="1"/>
          </p:cNvPicPr>
          <p:nvPr/>
        </p:nvPicPr>
        <p:blipFill>
          <a:blip r:embed="rId4"/>
          <a:stretch>
            <a:fillRect/>
          </a:stretch>
        </p:blipFill>
        <p:spPr>
          <a:xfrm>
            <a:off x="8514661" y="2074219"/>
            <a:ext cx="3293162" cy="3750545"/>
          </a:xfrm>
          <a:prstGeom prst="rect">
            <a:avLst/>
          </a:prstGeom>
        </p:spPr>
      </p:pic>
      <p:pic>
        <p:nvPicPr>
          <p:cNvPr id="10" name="Picture 9">
            <a:extLst>
              <a:ext uri="{FF2B5EF4-FFF2-40B4-BE49-F238E27FC236}">
                <a16:creationId xmlns:a16="http://schemas.microsoft.com/office/drawing/2014/main" id="{F5C1FFA3-0C99-10A1-CE42-529A8CB4C3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86230" y="4790911"/>
            <a:ext cx="992713" cy="1174893"/>
          </a:xfrm>
          <a:prstGeom prst="rect">
            <a:avLst/>
          </a:prstGeom>
        </p:spPr>
      </p:pic>
      <p:sp>
        <p:nvSpPr>
          <p:cNvPr id="11" name="TextBox 10">
            <a:extLst>
              <a:ext uri="{FF2B5EF4-FFF2-40B4-BE49-F238E27FC236}">
                <a16:creationId xmlns:a16="http://schemas.microsoft.com/office/drawing/2014/main" id="{78F24991-186B-DF24-125B-CFDF4AAE46D9}"/>
              </a:ext>
            </a:extLst>
          </p:cNvPr>
          <p:cNvSpPr txBox="1"/>
          <p:nvPr/>
        </p:nvSpPr>
        <p:spPr>
          <a:xfrm>
            <a:off x="246366" y="1413658"/>
            <a:ext cx="2530972" cy="618631"/>
          </a:xfrm>
          <a:prstGeom prst="rect">
            <a:avLst/>
          </a:prstGeom>
          <a:noFill/>
        </p:spPr>
        <p:txBody>
          <a:bodyPr wrap="square" rtlCol="0">
            <a:spAutoFit/>
          </a:bodyPr>
          <a:lstStyle/>
          <a:p>
            <a:pPr algn="ctr">
              <a:lnSpc>
                <a:spcPct val="95000"/>
              </a:lnSpc>
            </a:pPr>
            <a:r>
              <a:rPr lang="en-GB" dirty="0">
                <a:solidFill>
                  <a:schemeClr val="accent1"/>
                </a:solidFill>
              </a:rPr>
              <a:t>Turbo-flash sequence with head phantom</a:t>
            </a:r>
          </a:p>
        </p:txBody>
      </p:sp>
      <p:sp>
        <p:nvSpPr>
          <p:cNvPr id="12" name="TextBox 11">
            <a:extLst>
              <a:ext uri="{FF2B5EF4-FFF2-40B4-BE49-F238E27FC236}">
                <a16:creationId xmlns:a16="http://schemas.microsoft.com/office/drawing/2014/main" id="{70C20DAA-28FF-80D7-1000-D1BB1FD50C77}"/>
              </a:ext>
            </a:extLst>
          </p:cNvPr>
          <p:cNvSpPr txBox="1"/>
          <p:nvPr/>
        </p:nvSpPr>
        <p:spPr>
          <a:xfrm>
            <a:off x="4183366" y="1273768"/>
            <a:ext cx="2530972" cy="618631"/>
          </a:xfrm>
          <a:prstGeom prst="rect">
            <a:avLst/>
          </a:prstGeom>
          <a:noFill/>
        </p:spPr>
        <p:txBody>
          <a:bodyPr wrap="square" rtlCol="0">
            <a:spAutoFit/>
          </a:bodyPr>
          <a:lstStyle/>
          <a:p>
            <a:pPr algn="ctr">
              <a:lnSpc>
                <a:spcPct val="95000"/>
              </a:lnSpc>
            </a:pPr>
            <a:r>
              <a:rPr lang="en-GB" dirty="0">
                <a:solidFill>
                  <a:schemeClr val="accent1"/>
                </a:solidFill>
              </a:rPr>
              <a:t>EPI sequence with head phantom</a:t>
            </a:r>
          </a:p>
        </p:txBody>
      </p:sp>
      <p:sp>
        <p:nvSpPr>
          <p:cNvPr id="13" name="TextBox 12">
            <a:extLst>
              <a:ext uri="{FF2B5EF4-FFF2-40B4-BE49-F238E27FC236}">
                <a16:creationId xmlns:a16="http://schemas.microsoft.com/office/drawing/2014/main" id="{9DA7A39F-A3DE-59CE-247F-6615FD33E6F6}"/>
              </a:ext>
            </a:extLst>
          </p:cNvPr>
          <p:cNvSpPr txBox="1"/>
          <p:nvPr/>
        </p:nvSpPr>
        <p:spPr>
          <a:xfrm>
            <a:off x="8603561" y="1276142"/>
            <a:ext cx="2902639" cy="618631"/>
          </a:xfrm>
          <a:prstGeom prst="rect">
            <a:avLst/>
          </a:prstGeom>
          <a:noFill/>
        </p:spPr>
        <p:txBody>
          <a:bodyPr wrap="square" rtlCol="0">
            <a:spAutoFit/>
          </a:bodyPr>
          <a:lstStyle/>
          <a:p>
            <a:pPr algn="ctr">
              <a:lnSpc>
                <a:spcPct val="95000"/>
              </a:lnSpc>
            </a:pPr>
            <a:r>
              <a:rPr lang="en-GB" dirty="0">
                <a:solidFill>
                  <a:schemeClr val="accent1"/>
                </a:solidFill>
              </a:rPr>
              <a:t>Gradient echo sequence with fruits</a:t>
            </a:r>
          </a:p>
        </p:txBody>
      </p:sp>
      <p:sp>
        <p:nvSpPr>
          <p:cNvPr id="5" name="Slide Number Placeholder 4">
            <a:extLst>
              <a:ext uri="{FF2B5EF4-FFF2-40B4-BE49-F238E27FC236}">
                <a16:creationId xmlns:a16="http://schemas.microsoft.com/office/drawing/2014/main" id="{4970B177-256B-6A69-8DBE-B71FF4F8A030}"/>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12</a:t>
            </a:fld>
            <a:r>
              <a:rPr lang="de-DE" dirty="0"/>
              <a:t>/20</a:t>
            </a:r>
          </a:p>
        </p:txBody>
      </p:sp>
    </p:spTree>
    <p:extLst>
      <p:ext uri="{BB962C8B-B14F-4D97-AF65-F5344CB8AC3E}">
        <p14:creationId xmlns:p14="http://schemas.microsoft.com/office/powerpoint/2010/main" val="2234780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1A58-4303-DE4D-FD0A-26D5EF0CCB98}"/>
              </a:ext>
            </a:extLst>
          </p:cNvPr>
          <p:cNvSpPr>
            <a:spLocks noGrp="1"/>
          </p:cNvSpPr>
          <p:nvPr>
            <p:ph type="title"/>
          </p:nvPr>
        </p:nvSpPr>
        <p:spPr/>
        <p:txBody>
          <a:bodyPr/>
          <a:lstStyle/>
          <a:p>
            <a:r>
              <a:rPr lang="en-GB" dirty="0"/>
              <a:t>Imaging Synaptic Density</a:t>
            </a:r>
          </a:p>
        </p:txBody>
      </p:sp>
      <p:sp>
        <p:nvSpPr>
          <p:cNvPr id="3" name="Text Placeholder 2">
            <a:extLst>
              <a:ext uri="{FF2B5EF4-FFF2-40B4-BE49-F238E27FC236}">
                <a16:creationId xmlns:a16="http://schemas.microsoft.com/office/drawing/2014/main" id="{255DD822-4BB8-F0BF-6EF7-D9542370D876}"/>
              </a:ext>
            </a:extLst>
          </p:cNvPr>
          <p:cNvSpPr>
            <a:spLocks noGrp="1"/>
          </p:cNvSpPr>
          <p:nvPr>
            <p:ph type="body" sz="quarter" idx="15"/>
          </p:nvPr>
        </p:nvSpPr>
        <p:spPr/>
        <p:txBody>
          <a:bodyPr/>
          <a:lstStyle/>
          <a:p>
            <a:r>
              <a:rPr lang="en-GB" dirty="0"/>
              <a:t>Isoform Synaptic Vesicle Glycoprotein 2A (SV2A) Provides Access to Plasticity </a:t>
            </a:r>
          </a:p>
        </p:txBody>
      </p:sp>
      <p:sp>
        <p:nvSpPr>
          <p:cNvPr id="4" name="Date Placeholder 3">
            <a:extLst>
              <a:ext uri="{FF2B5EF4-FFF2-40B4-BE49-F238E27FC236}">
                <a16:creationId xmlns:a16="http://schemas.microsoft.com/office/drawing/2014/main" id="{99E0F868-542B-9267-D5DC-D274B1180E6F}"/>
              </a:ext>
            </a:extLst>
          </p:cNvPr>
          <p:cNvSpPr>
            <a:spLocks noGrp="1"/>
          </p:cNvSpPr>
          <p:nvPr>
            <p:ph type="dt" sz="half" idx="2"/>
          </p:nvPr>
        </p:nvSpPr>
        <p:spPr/>
        <p:txBody>
          <a:bodyPr/>
          <a:lstStyle/>
          <a:p>
            <a:r>
              <a:rPr lang="de-DE"/>
              <a:t>September 12, 2024</a:t>
            </a:r>
            <a:endParaRPr lang="de-DE" dirty="0"/>
          </a:p>
        </p:txBody>
      </p:sp>
      <p:sp>
        <p:nvSpPr>
          <p:cNvPr id="10" name="TextBox 9">
            <a:extLst>
              <a:ext uri="{FF2B5EF4-FFF2-40B4-BE49-F238E27FC236}">
                <a16:creationId xmlns:a16="http://schemas.microsoft.com/office/drawing/2014/main" id="{A92F487B-DB39-31D9-4A6F-5CCDC530C64A}"/>
              </a:ext>
            </a:extLst>
          </p:cNvPr>
          <p:cNvSpPr txBox="1"/>
          <p:nvPr/>
        </p:nvSpPr>
        <p:spPr>
          <a:xfrm>
            <a:off x="1963229" y="6053672"/>
            <a:ext cx="7562164" cy="246221"/>
          </a:xfrm>
          <a:prstGeom prst="rect">
            <a:avLst/>
          </a:prstGeom>
          <a:noFill/>
        </p:spPr>
        <p:txBody>
          <a:bodyPr wrap="square">
            <a:spAutoFit/>
          </a:bodyPr>
          <a:lstStyle/>
          <a:p>
            <a:r>
              <a:rPr lang="en-GB" sz="1000" b="0" i="0" u="none" strike="noStrike" dirty="0">
                <a:solidFill>
                  <a:schemeClr val="tx1">
                    <a:lumMod val="50000"/>
                    <a:lumOff val="50000"/>
                  </a:schemeClr>
                </a:solidFill>
                <a:effectLst/>
                <a:latin typeface="Arial" panose="020B0604020202020204" pitchFamily="34" charset="0"/>
              </a:rPr>
              <a:t>Rossi, Rachele, et al. "Synaptic vesicle glycoprotein 2A: features and functions." </a:t>
            </a:r>
            <a:r>
              <a:rPr lang="en-GB" sz="1000" b="0" i="1" u="none" strike="noStrike" dirty="0">
                <a:solidFill>
                  <a:schemeClr val="tx1">
                    <a:lumMod val="50000"/>
                    <a:lumOff val="50000"/>
                  </a:schemeClr>
                </a:solidFill>
                <a:effectLst/>
                <a:latin typeface="Arial" panose="020B0604020202020204" pitchFamily="34" charset="0"/>
              </a:rPr>
              <a:t>Frontiers in neuroscience</a:t>
            </a:r>
            <a:r>
              <a:rPr lang="en-GB" sz="1000" b="0" i="0" u="none" strike="noStrike" dirty="0">
                <a:solidFill>
                  <a:schemeClr val="tx1">
                    <a:lumMod val="50000"/>
                    <a:lumOff val="50000"/>
                  </a:schemeClr>
                </a:solidFill>
                <a:effectLst/>
                <a:latin typeface="Arial" panose="020B0604020202020204" pitchFamily="34" charset="0"/>
              </a:rPr>
              <a:t> 16 (2022): 864514.</a:t>
            </a:r>
            <a:endParaRPr lang="en-GB" sz="1000" dirty="0">
              <a:solidFill>
                <a:schemeClr val="tx1">
                  <a:lumMod val="50000"/>
                  <a:lumOff val="50000"/>
                </a:schemeClr>
              </a:solidFill>
            </a:endParaRPr>
          </a:p>
        </p:txBody>
      </p:sp>
      <p:grpSp>
        <p:nvGrpSpPr>
          <p:cNvPr id="26" name="Group 25">
            <a:extLst>
              <a:ext uri="{FF2B5EF4-FFF2-40B4-BE49-F238E27FC236}">
                <a16:creationId xmlns:a16="http://schemas.microsoft.com/office/drawing/2014/main" id="{3843D733-82D0-BC69-D2AB-0388DFD2E4BC}"/>
              </a:ext>
            </a:extLst>
          </p:cNvPr>
          <p:cNvGrpSpPr/>
          <p:nvPr/>
        </p:nvGrpSpPr>
        <p:grpSpPr>
          <a:xfrm>
            <a:off x="1963229" y="1527111"/>
            <a:ext cx="4472196" cy="2251832"/>
            <a:chOff x="1291036" y="1586514"/>
            <a:chExt cx="4472196" cy="2251832"/>
          </a:xfrm>
        </p:grpSpPr>
        <p:pic>
          <p:nvPicPr>
            <p:cNvPr id="4105" name="Picture 9">
              <a:extLst>
                <a:ext uri="{FF2B5EF4-FFF2-40B4-BE49-F238E27FC236}">
                  <a16:creationId xmlns:a16="http://schemas.microsoft.com/office/drawing/2014/main" id="{E1AD9FD8-E3FD-A557-6F18-8E875AB6762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931211" y="1631720"/>
              <a:ext cx="2912460" cy="20093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C4E595-89AD-5655-176B-F613A916E95D}"/>
                </a:ext>
              </a:extLst>
            </p:cNvPr>
            <p:cNvSpPr txBox="1"/>
            <p:nvPr/>
          </p:nvSpPr>
          <p:spPr>
            <a:xfrm>
              <a:off x="1291036" y="3349150"/>
              <a:ext cx="1185967" cy="482440"/>
            </a:xfrm>
            <a:prstGeom prst="rect">
              <a:avLst/>
            </a:prstGeom>
            <a:solidFill>
              <a:schemeClr val="bg1"/>
            </a:solidFill>
          </p:spPr>
          <p:txBody>
            <a:bodyPr wrap="square" lIns="0" tIns="0" rIns="0" bIns="0" rtlCol="0">
              <a:spAutoFit/>
            </a:bodyPr>
            <a:lstStyle/>
            <a:p>
              <a:pPr algn="ctr">
                <a:lnSpc>
                  <a:spcPct val="95000"/>
                </a:lnSpc>
              </a:pPr>
              <a:r>
                <a:rPr lang="en-GB" sz="1100" dirty="0">
                  <a:solidFill>
                    <a:schemeClr val="accent1"/>
                  </a:solidFill>
                </a:rPr>
                <a:t>Prefusion during vesicular exocytosis</a:t>
              </a:r>
            </a:p>
          </p:txBody>
        </p:sp>
        <p:sp>
          <p:nvSpPr>
            <p:cNvPr id="15" name="TextBox 14">
              <a:extLst>
                <a:ext uri="{FF2B5EF4-FFF2-40B4-BE49-F238E27FC236}">
                  <a16:creationId xmlns:a16="http://schemas.microsoft.com/office/drawing/2014/main" id="{AC5FAC18-0F8B-3D38-1F1C-09B1295128F4}"/>
                </a:ext>
              </a:extLst>
            </p:cNvPr>
            <p:cNvSpPr txBox="1"/>
            <p:nvPr/>
          </p:nvSpPr>
          <p:spPr>
            <a:xfrm>
              <a:off x="2469878" y="1586514"/>
              <a:ext cx="1986121" cy="175433"/>
            </a:xfrm>
            <a:prstGeom prst="rect">
              <a:avLst/>
            </a:prstGeom>
            <a:solidFill>
              <a:schemeClr val="bg1"/>
            </a:solidFill>
          </p:spPr>
          <p:txBody>
            <a:bodyPr wrap="none" lIns="0" tIns="0" rIns="0" bIns="0" rtlCol="0">
              <a:spAutoFit/>
            </a:bodyPr>
            <a:lstStyle/>
            <a:p>
              <a:pPr algn="l">
                <a:lnSpc>
                  <a:spcPct val="95000"/>
                </a:lnSpc>
              </a:pPr>
              <a:r>
                <a:rPr lang="en-GB" sz="1200" dirty="0">
                  <a:solidFill>
                    <a:schemeClr val="accent1"/>
                  </a:solidFill>
                </a:rPr>
                <a:t>presynaptic synapse terminal</a:t>
              </a:r>
            </a:p>
          </p:txBody>
        </p:sp>
        <p:sp>
          <p:nvSpPr>
            <p:cNvPr id="16" name="TextBox 15">
              <a:extLst>
                <a:ext uri="{FF2B5EF4-FFF2-40B4-BE49-F238E27FC236}">
                  <a16:creationId xmlns:a16="http://schemas.microsoft.com/office/drawing/2014/main" id="{DC675C34-CCA0-A567-8295-16B174D354DF}"/>
                </a:ext>
              </a:extLst>
            </p:cNvPr>
            <p:cNvSpPr txBox="1"/>
            <p:nvPr/>
          </p:nvSpPr>
          <p:spPr>
            <a:xfrm>
              <a:off x="2095246" y="2457170"/>
              <a:ext cx="468077" cy="175433"/>
            </a:xfrm>
            <a:prstGeom prst="rect">
              <a:avLst/>
            </a:prstGeom>
            <a:solidFill>
              <a:schemeClr val="bg1"/>
            </a:solidFill>
          </p:spPr>
          <p:txBody>
            <a:bodyPr wrap="none" lIns="0" tIns="0" rIns="0" bIns="0" rtlCol="0">
              <a:spAutoFit/>
            </a:bodyPr>
            <a:lstStyle/>
            <a:p>
              <a:pPr algn="l">
                <a:lnSpc>
                  <a:spcPct val="95000"/>
                </a:lnSpc>
              </a:pPr>
              <a:r>
                <a:rPr lang="en-GB" sz="1200" dirty="0">
                  <a:solidFill>
                    <a:schemeClr val="accent1"/>
                  </a:solidFill>
                </a:rPr>
                <a:t>vesicle</a:t>
              </a:r>
            </a:p>
          </p:txBody>
        </p:sp>
        <p:sp>
          <p:nvSpPr>
            <p:cNvPr id="17" name="TextBox 16">
              <a:extLst>
                <a:ext uri="{FF2B5EF4-FFF2-40B4-BE49-F238E27FC236}">
                  <a16:creationId xmlns:a16="http://schemas.microsoft.com/office/drawing/2014/main" id="{99566A34-4260-06F8-36A7-0EFA3F788C63}"/>
                </a:ext>
              </a:extLst>
            </p:cNvPr>
            <p:cNvSpPr txBox="1"/>
            <p:nvPr/>
          </p:nvSpPr>
          <p:spPr>
            <a:xfrm>
              <a:off x="3768857" y="1966678"/>
              <a:ext cx="716543" cy="350865"/>
            </a:xfrm>
            <a:prstGeom prst="rect">
              <a:avLst/>
            </a:prstGeom>
            <a:solidFill>
              <a:schemeClr val="bg1"/>
            </a:solidFill>
          </p:spPr>
          <p:txBody>
            <a:bodyPr wrap="none" lIns="0" tIns="0" rIns="0" bIns="0" rtlCol="0">
              <a:spAutoFit/>
            </a:bodyPr>
            <a:lstStyle/>
            <a:p>
              <a:pPr algn="ctr">
                <a:lnSpc>
                  <a:spcPct val="95000"/>
                </a:lnSpc>
              </a:pPr>
              <a:r>
                <a:rPr lang="en-GB" sz="1200" dirty="0">
                  <a:solidFill>
                    <a:schemeClr val="accent1"/>
                  </a:solidFill>
                </a:rPr>
                <a:t>vesicle</a:t>
              </a:r>
            </a:p>
            <a:p>
              <a:pPr algn="ctr">
                <a:lnSpc>
                  <a:spcPct val="95000"/>
                </a:lnSpc>
              </a:pPr>
              <a:r>
                <a:rPr lang="en-GB" sz="1200" dirty="0">
                  <a:solidFill>
                    <a:schemeClr val="accent1"/>
                  </a:solidFill>
                </a:rPr>
                <a:t>exocytosis</a:t>
              </a:r>
            </a:p>
          </p:txBody>
        </p:sp>
        <p:sp>
          <p:nvSpPr>
            <p:cNvPr id="21" name="TextBox 20">
              <a:extLst>
                <a:ext uri="{FF2B5EF4-FFF2-40B4-BE49-F238E27FC236}">
                  <a16:creationId xmlns:a16="http://schemas.microsoft.com/office/drawing/2014/main" id="{822C8FF1-2EEF-F46B-1CD1-2FFC37BDB8BC}"/>
                </a:ext>
              </a:extLst>
            </p:cNvPr>
            <p:cNvSpPr txBox="1"/>
            <p:nvPr/>
          </p:nvSpPr>
          <p:spPr>
            <a:xfrm>
              <a:off x="2563323" y="3028141"/>
              <a:ext cx="527387" cy="175433"/>
            </a:xfrm>
            <a:prstGeom prst="rect">
              <a:avLst/>
            </a:prstGeom>
            <a:solidFill>
              <a:schemeClr val="bg1"/>
            </a:solidFill>
          </p:spPr>
          <p:txBody>
            <a:bodyPr wrap="none" lIns="0" tIns="0" rIns="0" bIns="0" rtlCol="0">
              <a:spAutoFit/>
            </a:bodyPr>
            <a:lstStyle/>
            <a:p>
              <a:pPr algn="ctr">
                <a:lnSpc>
                  <a:spcPct val="95000"/>
                </a:lnSpc>
              </a:pPr>
              <a:r>
                <a:rPr lang="en-GB" sz="1200" dirty="0">
                  <a:solidFill>
                    <a:schemeClr val="accent1"/>
                  </a:solidFill>
                </a:rPr>
                <a:t>docking</a:t>
              </a:r>
            </a:p>
          </p:txBody>
        </p:sp>
        <p:sp>
          <p:nvSpPr>
            <p:cNvPr id="22" name="TextBox 21">
              <a:extLst>
                <a:ext uri="{FF2B5EF4-FFF2-40B4-BE49-F238E27FC236}">
                  <a16:creationId xmlns:a16="http://schemas.microsoft.com/office/drawing/2014/main" id="{6A2CDB1A-5298-0C2B-0350-3960370821F9}"/>
                </a:ext>
              </a:extLst>
            </p:cNvPr>
            <p:cNvSpPr txBox="1"/>
            <p:nvPr/>
          </p:nvSpPr>
          <p:spPr>
            <a:xfrm>
              <a:off x="2429991" y="3355906"/>
              <a:ext cx="1044000" cy="482440"/>
            </a:xfrm>
            <a:prstGeom prst="rect">
              <a:avLst/>
            </a:prstGeom>
            <a:solidFill>
              <a:schemeClr val="bg1"/>
            </a:solidFill>
          </p:spPr>
          <p:txBody>
            <a:bodyPr wrap="square" lIns="0" tIns="0" rIns="0" bIns="0" rtlCol="0">
              <a:spAutoFit/>
            </a:bodyPr>
            <a:lstStyle/>
            <a:p>
              <a:pPr algn="ctr">
                <a:lnSpc>
                  <a:spcPct val="95000"/>
                </a:lnSpc>
              </a:pPr>
              <a:r>
                <a:rPr lang="en-GB" sz="1100" dirty="0">
                  <a:solidFill>
                    <a:schemeClr val="accent1"/>
                  </a:solidFill>
                </a:rPr>
                <a:t>Modulation of neurotransmitter release</a:t>
              </a:r>
            </a:p>
          </p:txBody>
        </p:sp>
        <p:sp>
          <p:nvSpPr>
            <p:cNvPr id="24" name="TextBox 23">
              <a:extLst>
                <a:ext uri="{FF2B5EF4-FFF2-40B4-BE49-F238E27FC236}">
                  <a16:creationId xmlns:a16="http://schemas.microsoft.com/office/drawing/2014/main" id="{4946751F-972D-2E70-292E-C9A6DBF9B360}"/>
                </a:ext>
              </a:extLst>
            </p:cNvPr>
            <p:cNvSpPr txBox="1"/>
            <p:nvPr/>
          </p:nvSpPr>
          <p:spPr>
            <a:xfrm>
              <a:off x="3462938" y="3349150"/>
              <a:ext cx="716544" cy="482440"/>
            </a:xfrm>
            <a:prstGeom prst="rect">
              <a:avLst/>
            </a:prstGeom>
            <a:solidFill>
              <a:schemeClr val="bg1"/>
            </a:solidFill>
          </p:spPr>
          <p:txBody>
            <a:bodyPr wrap="square" lIns="0" tIns="0" rIns="0" bIns="0" rtlCol="0">
              <a:spAutoFit/>
            </a:bodyPr>
            <a:lstStyle/>
            <a:p>
              <a:pPr algn="ctr">
                <a:lnSpc>
                  <a:spcPct val="95000"/>
                </a:lnSpc>
              </a:pPr>
              <a:r>
                <a:rPr lang="en-GB" sz="1100" dirty="0">
                  <a:solidFill>
                    <a:schemeClr val="accent1"/>
                  </a:solidFill>
                </a:rPr>
                <a:t>Interaction with laminin</a:t>
              </a:r>
            </a:p>
          </p:txBody>
        </p:sp>
        <p:sp>
          <p:nvSpPr>
            <p:cNvPr id="25" name="TextBox 24">
              <a:extLst>
                <a:ext uri="{FF2B5EF4-FFF2-40B4-BE49-F238E27FC236}">
                  <a16:creationId xmlns:a16="http://schemas.microsoft.com/office/drawing/2014/main" id="{78382812-286B-BD48-529C-FBA8C4E8C305}"/>
                </a:ext>
              </a:extLst>
            </p:cNvPr>
            <p:cNvSpPr txBox="1"/>
            <p:nvPr/>
          </p:nvSpPr>
          <p:spPr>
            <a:xfrm>
              <a:off x="4208761" y="3335041"/>
              <a:ext cx="1554471" cy="482440"/>
            </a:xfrm>
            <a:prstGeom prst="rect">
              <a:avLst/>
            </a:prstGeom>
            <a:solidFill>
              <a:schemeClr val="bg1"/>
            </a:solidFill>
          </p:spPr>
          <p:txBody>
            <a:bodyPr wrap="square" lIns="0" tIns="0" rIns="0" bIns="0" rtlCol="0">
              <a:spAutoFit/>
            </a:bodyPr>
            <a:lstStyle/>
            <a:p>
              <a:pPr algn="ctr">
                <a:lnSpc>
                  <a:spcPct val="95000"/>
                </a:lnSpc>
              </a:pPr>
              <a:r>
                <a:rPr lang="en-GB" sz="1100" dirty="0">
                  <a:solidFill>
                    <a:schemeClr val="accent1"/>
                  </a:solidFill>
                </a:rPr>
                <a:t>Interaction with other SV proteins, e.g. calcium sensor</a:t>
              </a:r>
            </a:p>
          </p:txBody>
        </p:sp>
      </p:grpSp>
      <p:sp>
        <p:nvSpPr>
          <p:cNvPr id="27" name="TextBox 26">
            <a:extLst>
              <a:ext uri="{FF2B5EF4-FFF2-40B4-BE49-F238E27FC236}">
                <a16:creationId xmlns:a16="http://schemas.microsoft.com/office/drawing/2014/main" id="{05A2C2DA-1ED3-CD61-57EC-1538B54383ED}"/>
              </a:ext>
            </a:extLst>
          </p:cNvPr>
          <p:cNvSpPr txBox="1"/>
          <p:nvPr/>
        </p:nvSpPr>
        <p:spPr>
          <a:xfrm>
            <a:off x="933841" y="1817256"/>
            <a:ext cx="1106485" cy="1144929"/>
          </a:xfrm>
          <a:prstGeom prst="rect">
            <a:avLst/>
          </a:prstGeom>
          <a:noFill/>
        </p:spPr>
        <p:txBody>
          <a:bodyPr wrap="square" rtlCol="0">
            <a:spAutoFit/>
          </a:bodyPr>
          <a:lstStyle/>
          <a:p>
            <a:pPr algn="ctr">
              <a:lnSpc>
                <a:spcPct val="95000"/>
              </a:lnSpc>
            </a:pPr>
            <a:r>
              <a:rPr lang="en-GB" sz="2400" dirty="0">
                <a:solidFill>
                  <a:schemeClr val="accent1"/>
                </a:solidFill>
              </a:rPr>
              <a:t>Roles of SV2A</a:t>
            </a:r>
          </a:p>
        </p:txBody>
      </p:sp>
      <p:grpSp>
        <p:nvGrpSpPr>
          <p:cNvPr id="29" name="Group 28">
            <a:extLst>
              <a:ext uri="{FF2B5EF4-FFF2-40B4-BE49-F238E27FC236}">
                <a16:creationId xmlns:a16="http://schemas.microsoft.com/office/drawing/2014/main" id="{C7C24DCA-7B8F-B937-C2F1-E799BAA730E5}"/>
              </a:ext>
            </a:extLst>
          </p:cNvPr>
          <p:cNvGrpSpPr/>
          <p:nvPr/>
        </p:nvGrpSpPr>
        <p:grpSpPr>
          <a:xfrm>
            <a:off x="254338" y="3800189"/>
            <a:ext cx="6404029" cy="2216183"/>
            <a:chOff x="254338" y="3800189"/>
            <a:chExt cx="6404029" cy="2216183"/>
          </a:xfrm>
        </p:grpSpPr>
        <p:grpSp>
          <p:nvGrpSpPr>
            <p:cNvPr id="23" name="Group 22">
              <a:extLst>
                <a:ext uri="{FF2B5EF4-FFF2-40B4-BE49-F238E27FC236}">
                  <a16:creationId xmlns:a16="http://schemas.microsoft.com/office/drawing/2014/main" id="{D807F942-228D-B59A-9FF0-CBECE3B2A112}"/>
                </a:ext>
              </a:extLst>
            </p:cNvPr>
            <p:cNvGrpSpPr/>
            <p:nvPr/>
          </p:nvGrpSpPr>
          <p:grpSpPr>
            <a:xfrm>
              <a:off x="933841" y="4304173"/>
              <a:ext cx="5724526" cy="1712199"/>
              <a:chOff x="943114" y="3816428"/>
              <a:chExt cx="5724526" cy="1712199"/>
            </a:xfrm>
          </p:grpSpPr>
          <p:pic>
            <p:nvPicPr>
              <p:cNvPr id="4103" name="Picture 7">
                <a:extLst>
                  <a:ext uri="{FF2B5EF4-FFF2-40B4-BE49-F238E27FC236}">
                    <a16:creationId xmlns:a16="http://schemas.microsoft.com/office/drawing/2014/main" id="{2F059ED3-1530-6765-4DA6-ECCF4FE5BF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3115" y="3910405"/>
                <a:ext cx="5724525" cy="16182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F2F32B-5EDB-2E4B-7D6C-46EF4C0AFCC6}"/>
                  </a:ext>
                </a:extLst>
              </p:cNvPr>
              <p:cNvSpPr txBox="1"/>
              <p:nvPr/>
            </p:nvSpPr>
            <p:spPr>
              <a:xfrm>
                <a:off x="943114" y="3816428"/>
                <a:ext cx="1304844" cy="204671"/>
              </a:xfrm>
              <a:prstGeom prst="rect">
                <a:avLst/>
              </a:prstGeom>
              <a:solidFill>
                <a:schemeClr val="bg1"/>
              </a:solidFill>
            </p:spPr>
            <p:txBody>
              <a:bodyPr wrap="none" lIns="0" tIns="0" rIns="0" bIns="0" rtlCol="0">
                <a:spAutoFit/>
              </a:bodyPr>
              <a:lstStyle/>
              <a:p>
                <a:pPr algn="l">
                  <a:lnSpc>
                    <a:spcPct val="95000"/>
                  </a:lnSpc>
                </a:pPr>
                <a:r>
                  <a:rPr lang="en-GB" sz="1400" dirty="0">
                    <a:solidFill>
                      <a:schemeClr val="accent1"/>
                    </a:solidFill>
                  </a:rPr>
                  <a:t>Synaptic density</a:t>
                </a:r>
              </a:p>
            </p:txBody>
          </p:sp>
          <p:sp>
            <p:nvSpPr>
              <p:cNvPr id="12" name="TextBox 11">
                <a:extLst>
                  <a:ext uri="{FF2B5EF4-FFF2-40B4-BE49-F238E27FC236}">
                    <a16:creationId xmlns:a16="http://schemas.microsoft.com/office/drawing/2014/main" id="{D806F206-CB52-72AA-6E7E-EBBF4A47F79A}"/>
                  </a:ext>
                </a:extLst>
              </p:cNvPr>
              <p:cNvSpPr txBox="1"/>
              <p:nvPr/>
            </p:nvSpPr>
            <p:spPr>
              <a:xfrm>
                <a:off x="2655141" y="3816428"/>
                <a:ext cx="1185966" cy="204671"/>
              </a:xfrm>
              <a:prstGeom prst="rect">
                <a:avLst/>
              </a:prstGeom>
              <a:solidFill>
                <a:schemeClr val="bg1"/>
              </a:solidFill>
            </p:spPr>
            <p:txBody>
              <a:bodyPr wrap="none" lIns="0" tIns="0" rIns="0" bIns="0" rtlCol="0">
                <a:spAutoFit/>
              </a:bodyPr>
              <a:lstStyle/>
              <a:p>
                <a:pPr algn="l">
                  <a:lnSpc>
                    <a:spcPct val="95000"/>
                  </a:lnSpc>
                </a:pPr>
                <a:r>
                  <a:rPr lang="en-GB" sz="1400" dirty="0">
                    <a:solidFill>
                      <a:schemeClr val="accent1"/>
                    </a:solidFill>
                  </a:rPr>
                  <a:t>Vesicle density</a:t>
                </a:r>
              </a:p>
            </p:txBody>
          </p:sp>
          <p:sp>
            <p:nvSpPr>
              <p:cNvPr id="13" name="TextBox 12">
                <a:extLst>
                  <a:ext uri="{FF2B5EF4-FFF2-40B4-BE49-F238E27FC236}">
                    <a16:creationId xmlns:a16="http://schemas.microsoft.com/office/drawing/2014/main" id="{3ED282CC-8AE0-6517-14B4-4D183CED202B}"/>
                  </a:ext>
                </a:extLst>
              </p:cNvPr>
              <p:cNvSpPr txBox="1"/>
              <p:nvPr/>
            </p:nvSpPr>
            <p:spPr>
              <a:xfrm>
                <a:off x="4734989" y="3816428"/>
                <a:ext cx="1663661" cy="204671"/>
              </a:xfrm>
              <a:prstGeom prst="rect">
                <a:avLst/>
              </a:prstGeom>
              <a:solidFill>
                <a:schemeClr val="bg1"/>
              </a:solidFill>
            </p:spPr>
            <p:txBody>
              <a:bodyPr wrap="none" lIns="0" tIns="0" rIns="0" bIns="0" rtlCol="0">
                <a:spAutoFit/>
              </a:bodyPr>
              <a:lstStyle/>
              <a:p>
                <a:pPr algn="l">
                  <a:lnSpc>
                    <a:spcPct val="95000"/>
                  </a:lnSpc>
                </a:pPr>
                <a:r>
                  <a:rPr lang="en-GB" sz="1400" dirty="0">
                    <a:solidFill>
                      <a:schemeClr val="accent1"/>
                    </a:solidFill>
                  </a:rPr>
                  <a:t>SV2A protein density</a:t>
                </a:r>
              </a:p>
            </p:txBody>
          </p:sp>
        </p:grpSp>
        <p:sp>
          <p:nvSpPr>
            <p:cNvPr id="28" name="TextBox 27">
              <a:extLst>
                <a:ext uri="{FF2B5EF4-FFF2-40B4-BE49-F238E27FC236}">
                  <a16:creationId xmlns:a16="http://schemas.microsoft.com/office/drawing/2014/main" id="{99A8EFF0-AF45-D55A-D6CA-3F270CB7E060}"/>
                </a:ext>
              </a:extLst>
            </p:cNvPr>
            <p:cNvSpPr txBox="1"/>
            <p:nvPr/>
          </p:nvSpPr>
          <p:spPr>
            <a:xfrm>
              <a:off x="254338" y="3800189"/>
              <a:ext cx="5082159" cy="443198"/>
            </a:xfrm>
            <a:prstGeom prst="rect">
              <a:avLst/>
            </a:prstGeom>
            <a:noFill/>
          </p:spPr>
          <p:txBody>
            <a:bodyPr wrap="square" rtlCol="0">
              <a:spAutoFit/>
            </a:bodyPr>
            <a:lstStyle/>
            <a:p>
              <a:pPr>
                <a:lnSpc>
                  <a:spcPct val="95000"/>
                </a:lnSpc>
              </a:pPr>
              <a:r>
                <a:rPr lang="en-GB" sz="2400" dirty="0">
                  <a:solidFill>
                    <a:schemeClr val="accent1"/>
                  </a:solidFill>
                </a:rPr>
                <a:t>Interpretation of reduced binding</a:t>
              </a:r>
            </a:p>
          </p:txBody>
        </p:sp>
      </p:grpSp>
      <p:grpSp>
        <p:nvGrpSpPr>
          <p:cNvPr id="31" name="Group 30">
            <a:extLst>
              <a:ext uri="{FF2B5EF4-FFF2-40B4-BE49-F238E27FC236}">
                <a16:creationId xmlns:a16="http://schemas.microsoft.com/office/drawing/2014/main" id="{D0D11E82-B843-5F1B-E1E2-2E15A9F1F0EB}"/>
              </a:ext>
            </a:extLst>
          </p:cNvPr>
          <p:cNvGrpSpPr/>
          <p:nvPr/>
        </p:nvGrpSpPr>
        <p:grpSpPr>
          <a:xfrm>
            <a:off x="7133020" y="1288950"/>
            <a:ext cx="4094947" cy="4675114"/>
            <a:chOff x="7133020" y="1288950"/>
            <a:chExt cx="4094947" cy="4675114"/>
          </a:xfrm>
        </p:grpSpPr>
        <p:pic>
          <p:nvPicPr>
            <p:cNvPr id="4100" name="Picture 4" descr="page5image1859388240">
              <a:extLst>
                <a:ext uri="{FF2B5EF4-FFF2-40B4-BE49-F238E27FC236}">
                  <a16:creationId xmlns:a16="http://schemas.microsoft.com/office/drawing/2014/main" id="{95C5AE0D-62C9-2175-12D9-8D706023FD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32656" y="1743911"/>
              <a:ext cx="3495675" cy="34650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74B261-DA2C-DE49-1CAB-637B5B37F870}"/>
                </a:ext>
              </a:extLst>
            </p:cNvPr>
            <p:cNvSpPr txBox="1"/>
            <p:nvPr/>
          </p:nvSpPr>
          <p:spPr>
            <a:xfrm>
              <a:off x="7432656" y="5256178"/>
              <a:ext cx="3495675" cy="707886"/>
            </a:xfrm>
            <a:prstGeom prst="rect">
              <a:avLst/>
            </a:prstGeom>
            <a:noFill/>
          </p:spPr>
          <p:txBody>
            <a:bodyPr wrap="square">
              <a:spAutoFit/>
            </a:bodyPr>
            <a:lstStyle/>
            <a:p>
              <a:r>
                <a:rPr lang="en-GB" sz="1000" b="0" i="0" u="none" strike="noStrike" dirty="0" err="1">
                  <a:solidFill>
                    <a:schemeClr val="tx1">
                      <a:lumMod val="50000"/>
                      <a:lumOff val="50000"/>
                    </a:schemeClr>
                  </a:solidFill>
                  <a:effectLst/>
                  <a:latin typeface="Arial" panose="020B0604020202020204" pitchFamily="34" charset="0"/>
                </a:rPr>
                <a:t>Naganawa</a:t>
              </a:r>
              <a:r>
                <a:rPr lang="en-GB" sz="1000" b="0" i="0" u="none" strike="noStrike" dirty="0">
                  <a:solidFill>
                    <a:schemeClr val="tx1">
                      <a:lumMod val="50000"/>
                      <a:lumOff val="50000"/>
                    </a:schemeClr>
                  </a:solidFill>
                  <a:effectLst/>
                  <a:latin typeface="Arial" panose="020B0604020202020204" pitchFamily="34" charset="0"/>
                </a:rPr>
                <a:t>, Mika, et al. "First-in-human evaluation of 18F-SynVesT-1, a radioligand for PET imaging of synaptic vesicle glycoprotein 2A." </a:t>
              </a:r>
              <a:r>
                <a:rPr lang="en-GB" sz="1000" b="0" i="1" u="none" strike="noStrike" dirty="0">
                  <a:solidFill>
                    <a:schemeClr val="tx1">
                      <a:lumMod val="50000"/>
                      <a:lumOff val="50000"/>
                    </a:schemeClr>
                  </a:solidFill>
                  <a:effectLst/>
                  <a:latin typeface="Arial" panose="020B0604020202020204" pitchFamily="34" charset="0"/>
                </a:rPr>
                <a:t>Journal of Nuclear Medicine</a:t>
              </a:r>
              <a:r>
                <a:rPr lang="en-GB" sz="1000" b="0" i="0" u="none" strike="noStrike" dirty="0">
                  <a:solidFill>
                    <a:schemeClr val="tx1">
                      <a:lumMod val="50000"/>
                      <a:lumOff val="50000"/>
                    </a:schemeClr>
                  </a:solidFill>
                  <a:effectLst/>
                  <a:latin typeface="Arial" panose="020B0604020202020204" pitchFamily="34" charset="0"/>
                </a:rPr>
                <a:t> 62.4 (2021): 561-567.</a:t>
              </a:r>
              <a:endParaRPr lang="en-GB" sz="1000" dirty="0">
                <a:solidFill>
                  <a:schemeClr val="tx1">
                    <a:lumMod val="50000"/>
                    <a:lumOff val="50000"/>
                  </a:schemeClr>
                </a:solidFill>
              </a:endParaRPr>
            </a:p>
          </p:txBody>
        </p:sp>
        <p:sp>
          <p:nvSpPr>
            <p:cNvPr id="30" name="TextBox 29">
              <a:extLst>
                <a:ext uri="{FF2B5EF4-FFF2-40B4-BE49-F238E27FC236}">
                  <a16:creationId xmlns:a16="http://schemas.microsoft.com/office/drawing/2014/main" id="{BE0BAA05-47C0-E1B8-E08F-F921511E1A1C}"/>
                </a:ext>
              </a:extLst>
            </p:cNvPr>
            <p:cNvSpPr txBox="1"/>
            <p:nvPr/>
          </p:nvSpPr>
          <p:spPr>
            <a:xfrm>
              <a:off x="7133020" y="1288950"/>
              <a:ext cx="4094947" cy="443198"/>
            </a:xfrm>
            <a:prstGeom prst="rect">
              <a:avLst/>
            </a:prstGeom>
            <a:noFill/>
          </p:spPr>
          <p:txBody>
            <a:bodyPr wrap="square" rtlCol="0">
              <a:spAutoFit/>
            </a:bodyPr>
            <a:lstStyle/>
            <a:p>
              <a:pPr algn="ctr">
                <a:lnSpc>
                  <a:spcPct val="95000"/>
                </a:lnSpc>
              </a:pPr>
              <a:r>
                <a:rPr lang="en-GB" sz="2400" dirty="0">
                  <a:solidFill>
                    <a:schemeClr val="accent1"/>
                  </a:solidFill>
                </a:rPr>
                <a:t>V</a:t>
              </a:r>
              <a:r>
                <a:rPr lang="en-GB" sz="2400" baseline="-25000" dirty="0">
                  <a:solidFill>
                    <a:schemeClr val="accent1"/>
                  </a:solidFill>
                </a:rPr>
                <a:t>t</a:t>
              </a:r>
              <a:r>
                <a:rPr lang="en-GB" sz="2400" dirty="0">
                  <a:solidFill>
                    <a:schemeClr val="accent1"/>
                  </a:solidFill>
                </a:rPr>
                <a:t> measurements with PET</a:t>
              </a:r>
            </a:p>
          </p:txBody>
        </p:sp>
      </p:grpSp>
      <p:sp>
        <p:nvSpPr>
          <p:cNvPr id="7" name="Footer Placeholder 8">
            <a:extLst>
              <a:ext uri="{FF2B5EF4-FFF2-40B4-BE49-F238E27FC236}">
                <a16:creationId xmlns:a16="http://schemas.microsoft.com/office/drawing/2014/main" id="{D907F792-59F1-2FC6-FD85-479EAAEE0FAC}"/>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TextBox 4">
            <a:extLst>
              <a:ext uri="{FF2B5EF4-FFF2-40B4-BE49-F238E27FC236}">
                <a16:creationId xmlns:a16="http://schemas.microsoft.com/office/drawing/2014/main" id="{97A0EDB0-667A-209A-01C6-B39A1D18618F}"/>
              </a:ext>
            </a:extLst>
          </p:cNvPr>
          <p:cNvSpPr txBox="1"/>
          <p:nvPr/>
        </p:nvSpPr>
        <p:spPr>
          <a:xfrm>
            <a:off x="3121777" y="1816172"/>
            <a:ext cx="724558" cy="350865"/>
          </a:xfrm>
          <a:prstGeom prst="rect">
            <a:avLst/>
          </a:prstGeom>
          <a:solidFill>
            <a:schemeClr val="bg1"/>
          </a:solidFill>
        </p:spPr>
        <p:txBody>
          <a:bodyPr wrap="none" lIns="0" tIns="0" rIns="0" bIns="0" rtlCol="0">
            <a:spAutoFit/>
          </a:bodyPr>
          <a:lstStyle/>
          <a:p>
            <a:pPr algn="ctr">
              <a:lnSpc>
                <a:spcPct val="95000"/>
              </a:lnSpc>
            </a:pPr>
            <a:r>
              <a:rPr lang="en-GB" sz="1200" dirty="0">
                <a:solidFill>
                  <a:schemeClr val="accent1"/>
                </a:solidFill>
              </a:rPr>
              <a:t>pre-fusion</a:t>
            </a:r>
          </a:p>
          <a:p>
            <a:pPr algn="ctr">
              <a:lnSpc>
                <a:spcPct val="95000"/>
              </a:lnSpc>
            </a:pPr>
            <a:r>
              <a:rPr lang="en-GB" sz="1200" dirty="0">
                <a:solidFill>
                  <a:schemeClr val="accent1"/>
                </a:solidFill>
              </a:rPr>
              <a:t>maturation</a:t>
            </a:r>
          </a:p>
        </p:txBody>
      </p:sp>
      <p:sp>
        <p:nvSpPr>
          <p:cNvPr id="9" name="Slide Number Placeholder 4">
            <a:extLst>
              <a:ext uri="{FF2B5EF4-FFF2-40B4-BE49-F238E27FC236}">
                <a16:creationId xmlns:a16="http://schemas.microsoft.com/office/drawing/2014/main" id="{15438F4A-A6A8-0F7C-61A9-FEE926E807CD}"/>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13</a:t>
            </a:fld>
            <a:r>
              <a:rPr lang="de-DE" dirty="0"/>
              <a:t>/20</a:t>
            </a:r>
          </a:p>
        </p:txBody>
      </p:sp>
    </p:spTree>
    <p:extLst>
      <p:ext uri="{BB962C8B-B14F-4D97-AF65-F5344CB8AC3E}">
        <p14:creationId xmlns:p14="http://schemas.microsoft.com/office/powerpoint/2010/main" val="3766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4A92-A72F-4BCF-40F1-0CC5F915A348}"/>
              </a:ext>
            </a:extLst>
          </p:cNvPr>
          <p:cNvSpPr>
            <a:spLocks noGrp="1"/>
          </p:cNvSpPr>
          <p:nvPr>
            <p:ph type="title"/>
          </p:nvPr>
        </p:nvSpPr>
        <p:spPr/>
        <p:txBody>
          <a:bodyPr/>
          <a:lstStyle/>
          <a:p>
            <a:r>
              <a:rPr lang="en-GB" sz="3000" dirty="0"/>
              <a:t>Depression – Example for A multifactorial Disease</a:t>
            </a:r>
          </a:p>
        </p:txBody>
      </p:sp>
      <p:sp>
        <p:nvSpPr>
          <p:cNvPr id="4" name="Date Placeholder 3">
            <a:extLst>
              <a:ext uri="{FF2B5EF4-FFF2-40B4-BE49-F238E27FC236}">
                <a16:creationId xmlns:a16="http://schemas.microsoft.com/office/drawing/2014/main" id="{9625A8A8-0CF8-293D-4131-DFA950701F71}"/>
              </a:ext>
            </a:extLst>
          </p:cNvPr>
          <p:cNvSpPr>
            <a:spLocks noGrp="1"/>
          </p:cNvSpPr>
          <p:nvPr>
            <p:ph type="dt" sz="half" idx="2"/>
          </p:nvPr>
        </p:nvSpPr>
        <p:spPr/>
        <p:txBody>
          <a:bodyPr/>
          <a:lstStyle/>
          <a:p>
            <a:r>
              <a:rPr lang="de-DE"/>
              <a:t>September 12, 2024</a:t>
            </a:r>
            <a:endParaRPr lang="de-DE" dirty="0"/>
          </a:p>
        </p:txBody>
      </p:sp>
      <p:sp>
        <p:nvSpPr>
          <p:cNvPr id="8" name="TextBox 7">
            <a:extLst>
              <a:ext uri="{FF2B5EF4-FFF2-40B4-BE49-F238E27FC236}">
                <a16:creationId xmlns:a16="http://schemas.microsoft.com/office/drawing/2014/main" id="{15535B6E-6092-E6B7-9779-3AD544BEF915}"/>
              </a:ext>
            </a:extLst>
          </p:cNvPr>
          <p:cNvSpPr txBox="1"/>
          <p:nvPr/>
        </p:nvSpPr>
        <p:spPr>
          <a:xfrm>
            <a:off x="1890962" y="5766936"/>
            <a:ext cx="2989580" cy="769441"/>
          </a:xfrm>
          <a:prstGeom prst="rect">
            <a:avLst/>
          </a:prstGeom>
          <a:noFill/>
        </p:spPr>
        <p:txBody>
          <a:bodyPr wrap="square">
            <a:spAutoFit/>
          </a:bodyPr>
          <a:lstStyle/>
          <a:p>
            <a:r>
              <a:rPr lang="en-GB" sz="1100" b="0" i="0" u="none" strike="noStrike" dirty="0">
                <a:solidFill>
                  <a:schemeClr val="tx1">
                    <a:lumMod val="50000"/>
                    <a:lumOff val="50000"/>
                  </a:schemeClr>
                </a:solidFill>
                <a:effectLst/>
                <a:latin typeface="Arial" panose="020B0604020202020204" pitchFamily="34" charset="0"/>
              </a:rPr>
              <a:t>Dean, Jason, and </a:t>
            </a:r>
            <a:r>
              <a:rPr lang="en-GB" sz="1100" b="0" i="0" u="none" strike="noStrike" dirty="0" err="1">
                <a:solidFill>
                  <a:schemeClr val="tx1">
                    <a:lumMod val="50000"/>
                    <a:lumOff val="50000"/>
                  </a:schemeClr>
                </a:solidFill>
                <a:effectLst/>
                <a:latin typeface="Arial" panose="020B0604020202020204" pitchFamily="34" charset="0"/>
              </a:rPr>
              <a:t>Matcheri</a:t>
            </a:r>
            <a:r>
              <a:rPr lang="en-GB" sz="1100" b="0" i="0" u="none" strike="noStrike" dirty="0">
                <a:solidFill>
                  <a:schemeClr val="tx1">
                    <a:lumMod val="50000"/>
                    <a:lumOff val="50000"/>
                  </a:schemeClr>
                </a:solidFill>
                <a:effectLst/>
                <a:latin typeface="Arial" panose="020B0604020202020204" pitchFamily="34" charset="0"/>
              </a:rPr>
              <a:t> </a:t>
            </a:r>
            <a:r>
              <a:rPr lang="en-GB" sz="1100" b="0" i="0" u="none" strike="noStrike" dirty="0" err="1">
                <a:solidFill>
                  <a:schemeClr val="tx1">
                    <a:lumMod val="50000"/>
                    <a:lumOff val="50000"/>
                  </a:schemeClr>
                </a:solidFill>
                <a:effectLst/>
                <a:latin typeface="Arial" panose="020B0604020202020204" pitchFamily="34" charset="0"/>
              </a:rPr>
              <a:t>Keshavan</a:t>
            </a:r>
            <a:r>
              <a:rPr lang="en-GB" sz="1100" b="0" i="0" u="none" strike="noStrike" dirty="0">
                <a:solidFill>
                  <a:schemeClr val="tx1">
                    <a:lumMod val="50000"/>
                    <a:lumOff val="50000"/>
                  </a:schemeClr>
                </a:solidFill>
                <a:effectLst/>
                <a:latin typeface="Arial" panose="020B0604020202020204" pitchFamily="34" charset="0"/>
              </a:rPr>
              <a:t>. "The neurobiology of depression: An integrated view." </a:t>
            </a:r>
            <a:r>
              <a:rPr lang="en-GB" sz="1100" b="0" i="1" u="none" strike="noStrike" dirty="0">
                <a:solidFill>
                  <a:schemeClr val="tx1">
                    <a:lumMod val="50000"/>
                    <a:lumOff val="50000"/>
                  </a:schemeClr>
                </a:solidFill>
                <a:effectLst/>
                <a:latin typeface="Arial" panose="020B0604020202020204" pitchFamily="34" charset="0"/>
              </a:rPr>
              <a:t>Asian journal of psychiatry</a:t>
            </a:r>
            <a:r>
              <a:rPr lang="en-GB" sz="1100" b="0" i="0" u="none" strike="noStrike" dirty="0">
                <a:solidFill>
                  <a:schemeClr val="tx1">
                    <a:lumMod val="50000"/>
                    <a:lumOff val="50000"/>
                  </a:schemeClr>
                </a:solidFill>
                <a:effectLst/>
                <a:latin typeface="Arial" panose="020B0604020202020204" pitchFamily="34" charset="0"/>
              </a:rPr>
              <a:t> 27 (2017): 101-111.</a:t>
            </a:r>
            <a:endParaRPr lang="en-GB" sz="1100" dirty="0">
              <a:solidFill>
                <a:schemeClr val="tx1">
                  <a:lumMod val="50000"/>
                  <a:lumOff val="50000"/>
                </a:schemeClr>
              </a:solidFill>
            </a:endParaRPr>
          </a:p>
        </p:txBody>
      </p:sp>
      <p:sp>
        <p:nvSpPr>
          <p:cNvPr id="24" name="TextBox 23">
            <a:extLst>
              <a:ext uri="{FF2B5EF4-FFF2-40B4-BE49-F238E27FC236}">
                <a16:creationId xmlns:a16="http://schemas.microsoft.com/office/drawing/2014/main" id="{46FCB59D-341E-3EE4-1A23-749BDD139810}"/>
              </a:ext>
            </a:extLst>
          </p:cNvPr>
          <p:cNvSpPr txBox="1"/>
          <p:nvPr/>
        </p:nvSpPr>
        <p:spPr>
          <a:xfrm>
            <a:off x="284506" y="1013390"/>
            <a:ext cx="1452642" cy="443198"/>
          </a:xfrm>
          <a:prstGeom prst="rect">
            <a:avLst/>
          </a:prstGeom>
          <a:noFill/>
        </p:spPr>
        <p:txBody>
          <a:bodyPr wrap="none" rtlCol="0">
            <a:spAutoFit/>
          </a:bodyPr>
          <a:lstStyle/>
          <a:p>
            <a:pPr algn="l">
              <a:lnSpc>
                <a:spcPct val="95000"/>
              </a:lnSpc>
            </a:pPr>
            <a:r>
              <a:rPr lang="en-GB" sz="2400" dirty="0">
                <a:solidFill>
                  <a:schemeClr val="tx1">
                    <a:lumMod val="50000"/>
                    <a:lumOff val="50000"/>
                  </a:schemeClr>
                </a:solidFill>
              </a:rPr>
              <a:t>Aetiology</a:t>
            </a:r>
          </a:p>
        </p:txBody>
      </p:sp>
      <p:sp>
        <p:nvSpPr>
          <p:cNvPr id="26" name="TextBox 25">
            <a:extLst>
              <a:ext uri="{FF2B5EF4-FFF2-40B4-BE49-F238E27FC236}">
                <a16:creationId xmlns:a16="http://schemas.microsoft.com/office/drawing/2014/main" id="{2E480AFD-C326-D5FB-1A60-0319D3B1ACE2}"/>
              </a:ext>
            </a:extLst>
          </p:cNvPr>
          <p:cNvSpPr txBox="1"/>
          <p:nvPr/>
        </p:nvSpPr>
        <p:spPr>
          <a:xfrm>
            <a:off x="284506" y="1985173"/>
            <a:ext cx="1377300" cy="3434210"/>
          </a:xfrm>
          <a:prstGeom prst="rect">
            <a:avLst/>
          </a:prstGeom>
          <a:noFill/>
        </p:spPr>
        <p:txBody>
          <a:bodyPr wrap="none" rtlCol="0">
            <a:spAutoFit/>
          </a:bodyPr>
          <a:lstStyle/>
          <a:p>
            <a:pPr>
              <a:lnSpc>
                <a:spcPct val="250000"/>
              </a:lnSpc>
            </a:pPr>
            <a:r>
              <a:rPr lang="en-GB" dirty="0">
                <a:solidFill>
                  <a:schemeClr val="tx1">
                    <a:lumMod val="50000"/>
                    <a:lumOff val="50000"/>
                  </a:schemeClr>
                </a:solidFill>
              </a:rPr>
              <a:t>Genetics</a:t>
            </a:r>
          </a:p>
          <a:p>
            <a:pPr>
              <a:lnSpc>
                <a:spcPct val="250000"/>
              </a:lnSpc>
            </a:pPr>
            <a:r>
              <a:rPr lang="en-GB" dirty="0">
                <a:solidFill>
                  <a:schemeClr val="tx1">
                    <a:lumMod val="50000"/>
                    <a:lumOff val="50000"/>
                  </a:schemeClr>
                </a:solidFill>
              </a:rPr>
              <a:t>Epigenetics</a:t>
            </a:r>
          </a:p>
          <a:p>
            <a:pPr>
              <a:lnSpc>
                <a:spcPct val="250000"/>
              </a:lnSpc>
            </a:pPr>
            <a:r>
              <a:rPr lang="en-GB" dirty="0">
                <a:solidFill>
                  <a:schemeClr val="tx1">
                    <a:lumMod val="50000"/>
                    <a:lumOff val="50000"/>
                  </a:schemeClr>
                </a:solidFill>
              </a:rPr>
              <a:t>Stress</a:t>
            </a:r>
          </a:p>
          <a:p>
            <a:pPr>
              <a:lnSpc>
                <a:spcPct val="250000"/>
              </a:lnSpc>
            </a:pPr>
            <a:r>
              <a:rPr lang="en-GB" dirty="0">
                <a:solidFill>
                  <a:schemeClr val="tx1">
                    <a:lumMod val="50000"/>
                    <a:lumOff val="50000"/>
                  </a:schemeClr>
                </a:solidFill>
              </a:rPr>
              <a:t>Trauma</a:t>
            </a:r>
          </a:p>
          <a:p>
            <a:pPr>
              <a:lnSpc>
                <a:spcPct val="250000"/>
              </a:lnSpc>
            </a:pPr>
            <a:r>
              <a:rPr lang="en-GB" dirty="0">
                <a:solidFill>
                  <a:schemeClr val="tx1">
                    <a:lumMod val="50000"/>
                    <a:lumOff val="50000"/>
                  </a:schemeClr>
                </a:solidFill>
              </a:rPr>
              <a:t>etc.</a:t>
            </a:r>
          </a:p>
        </p:txBody>
      </p:sp>
      <p:grpSp>
        <p:nvGrpSpPr>
          <p:cNvPr id="3" name="Group 2">
            <a:extLst>
              <a:ext uri="{FF2B5EF4-FFF2-40B4-BE49-F238E27FC236}">
                <a16:creationId xmlns:a16="http://schemas.microsoft.com/office/drawing/2014/main" id="{08CD2DF9-0497-6305-6510-10AA9B6BF6F2}"/>
              </a:ext>
            </a:extLst>
          </p:cNvPr>
          <p:cNvGrpSpPr/>
          <p:nvPr/>
        </p:nvGrpSpPr>
        <p:grpSpPr>
          <a:xfrm>
            <a:off x="1679143" y="1013390"/>
            <a:ext cx="6414933" cy="4780187"/>
            <a:chOff x="1679143" y="1013390"/>
            <a:chExt cx="6414933" cy="4780187"/>
          </a:xfrm>
        </p:grpSpPr>
        <p:sp>
          <p:nvSpPr>
            <p:cNvPr id="10" name="Rounded Rectangle 9">
              <a:extLst>
                <a:ext uri="{FF2B5EF4-FFF2-40B4-BE49-F238E27FC236}">
                  <a16:creationId xmlns:a16="http://schemas.microsoft.com/office/drawing/2014/main" id="{0871F201-CF1A-EF90-0BFC-B42EE19D1C35}"/>
                </a:ext>
              </a:extLst>
            </p:cNvPr>
            <p:cNvSpPr/>
            <p:nvPr/>
          </p:nvSpPr>
          <p:spPr>
            <a:xfrm>
              <a:off x="4260847" y="1472747"/>
              <a:ext cx="2482853" cy="1786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Neurotransmitters</a:t>
              </a:r>
            </a:p>
            <a:p>
              <a:pPr algn="ctr">
                <a:lnSpc>
                  <a:spcPct val="95000"/>
                </a:lnSpc>
              </a:pPr>
              <a:endParaRPr lang="en-GB" sz="500" dirty="0"/>
            </a:p>
            <a:p>
              <a:pPr marL="177800" indent="-177800">
                <a:lnSpc>
                  <a:spcPct val="95000"/>
                </a:lnSpc>
                <a:buFont typeface="Arial" panose="020B0604020202020204" pitchFamily="34" charset="0"/>
                <a:buChar char="•"/>
              </a:pPr>
              <a:r>
                <a:rPr lang="en-GB" sz="1300" dirty="0"/>
                <a:t>5-HT (Serotonin)</a:t>
              </a:r>
            </a:p>
            <a:p>
              <a:pPr marL="177800" indent="-177800">
                <a:lnSpc>
                  <a:spcPct val="95000"/>
                </a:lnSpc>
                <a:buFont typeface="Arial" panose="020B0604020202020204" pitchFamily="34" charset="0"/>
                <a:buChar char="•"/>
              </a:pPr>
              <a:r>
                <a:rPr lang="en-GB" sz="1300" dirty="0"/>
                <a:t>DT (Dopamine)</a:t>
              </a:r>
            </a:p>
            <a:p>
              <a:pPr marL="177800" indent="-177800">
                <a:lnSpc>
                  <a:spcPct val="95000"/>
                </a:lnSpc>
                <a:buFont typeface="Arial" panose="020B0604020202020204" pitchFamily="34" charset="0"/>
                <a:buChar char="•"/>
              </a:pPr>
              <a:r>
                <a:rPr lang="en-GB" sz="1300" dirty="0"/>
                <a:t>NA (Noradrenaline)</a:t>
              </a:r>
            </a:p>
            <a:p>
              <a:pPr marL="177800" indent="-177800">
                <a:lnSpc>
                  <a:spcPct val="95000"/>
                </a:lnSpc>
                <a:buFont typeface="Arial" panose="020B0604020202020204" pitchFamily="34" charset="0"/>
                <a:buChar char="•"/>
              </a:pPr>
              <a:r>
                <a:rPr lang="en-GB" sz="1300" dirty="0"/>
                <a:t>Glu (Glutamate) </a:t>
              </a:r>
            </a:p>
            <a:p>
              <a:pPr marL="177800" indent="-177800">
                <a:lnSpc>
                  <a:spcPct val="95000"/>
                </a:lnSpc>
                <a:buFont typeface="Arial" panose="020B0604020202020204" pitchFamily="34" charset="0"/>
                <a:buChar char="•"/>
              </a:pPr>
              <a:r>
                <a:rPr lang="en-GB" sz="1300" dirty="0"/>
                <a:t>GABA (Gamma Aminobutyric Acid)</a:t>
              </a:r>
            </a:p>
          </p:txBody>
        </p:sp>
        <p:sp>
          <p:nvSpPr>
            <p:cNvPr id="11" name="Rounded Rectangle 10">
              <a:extLst>
                <a:ext uri="{FF2B5EF4-FFF2-40B4-BE49-F238E27FC236}">
                  <a16:creationId xmlns:a16="http://schemas.microsoft.com/office/drawing/2014/main" id="{2D44F801-0922-DFE7-C18B-FE8DEB58DB76}"/>
                </a:ext>
              </a:extLst>
            </p:cNvPr>
            <p:cNvSpPr/>
            <p:nvPr/>
          </p:nvSpPr>
          <p:spPr>
            <a:xfrm>
              <a:off x="6290674" y="3391205"/>
              <a:ext cx="1803402" cy="76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Inflammation</a:t>
              </a:r>
            </a:p>
          </p:txBody>
        </p:sp>
        <p:sp>
          <p:nvSpPr>
            <p:cNvPr id="12" name="Rounded Rectangle 11">
              <a:extLst>
                <a:ext uri="{FF2B5EF4-FFF2-40B4-BE49-F238E27FC236}">
                  <a16:creationId xmlns:a16="http://schemas.microsoft.com/office/drawing/2014/main" id="{39E6E3CA-D344-A26E-DB58-2261BF5F2848}"/>
                </a:ext>
              </a:extLst>
            </p:cNvPr>
            <p:cNvSpPr/>
            <p:nvPr/>
          </p:nvSpPr>
          <p:spPr>
            <a:xfrm>
              <a:off x="2422948" y="3391205"/>
              <a:ext cx="2748703" cy="76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Altered connectivity</a:t>
              </a:r>
            </a:p>
            <a:p>
              <a:pPr algn="ctr">
                <a:lnSpc>
                  <a:spcPct val="95000"/>
                </a:lnSpc>
              </a:pPr>
              <a:r>
                <a:rPr lang="en-GB" sz="1300" dirty="0"/>
                <a:t>(prefrontal cortex – limbic)</a:t>
              </a:r>
            </a:p>
          </p:txBody>
        </p:sp>
        <p:sp>
          <p:nvSpPr>
            <p:cNvPr id="13" name="Rounded Rectangle 12">
              <a:extLst>
                <a:ext uri="{FF2B5EF4-FFF2-40B4-BE49-F238E27FC236}">
                  <a16:creationId xmlns:a16="http://schemas.microsoft.com/office/drawing/2014/main" id="{15E3C760-B773-958F-1224-7C8CF8D9A8C6}"/>
                </a:ext>
              </a:extLst>
            </p:cNvPr>
            <p:cNvSpPr/>
            <p:nvPr/>
          </p:nvSpPr>
          <p:spPr>
            <a:xfrm>
              <a:off x="5988900" y="4752797"/>
              <a:ext cx="2105176" cy="76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Reduced neuroplasticity</a:t>
              </a:r>
            </a:p>
          </p:txBody>
        </p:sp>
        <p:sp>
          <p:nvSpPr>
            <p:cNvPr id="14" name="Rounded Rectangle 13">
              <a:extLst>
                <a:ext uri="{FF2B5EF4-FFF2-40B4-BE49-F238E27FC236}">
                  <a16:creationId xmlns:a16="http://schemas.microsoft.com/office/drawing/2014/main" id="{33718688-B211-F1CD-2E3E-087D6B569C7F}"/>
                </a:ext>
              </a:extLst>
            </p:cNvPr>
            <p:cNvSpPr/>
            <p:nvPr/>
          </p:nvSpPr>
          <p:spPr>
            <a:xfrm>
              <a:off x="2422948" y="4561289"/>
              <a:ext cx="2748703" cy="12322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Hypothalamic-Pituitary-Adrenal axis hyperactivity</a:t>
              </a:r>
            </a:p>
          </p:txBody>
        </p:sp>
        <p:sp>
          <p:nvSpPr>
            <p:cNvPr id="17" name="Left-up Arrow 16">
              <a:extLst>
                <a:ext uri="{FF2B5EF4-FFF2-40B4-BE49-F238E27FC236}">
                  <a16:creationId xmlns:a16="http://schemas.microsoft.com/office/drawing/2014/main" id="{14A8D2C0-D338-7324-3B21-670834ACA509}"/>
                </a:ext>
              </a:extLst>
            </p:cNvPr>
            <p:cNvSpPr/>
            <p:nvPr/>
          </p:nvSpPr>
          <p:spPr>
            <a:xfrm rot="10800000">
              <a:off x="3619500" y="2298556"/>
              <a:ext cx="641347" cy="1089809"/>
            </a:xfrm>
            <a:prstGeom prst="lef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18" name="Left-up Arrow 17">
              <a:extLst>
                <a:ext uri="{FF2B5EF4-FFF2-40B4-BE49-F238E27FC236}">
                  <a16:creationId xmlns:a16="http://schemas.microsoft.com/office/drawing/2014/main" id="{7CF02C8B-C24A-E2CC-26E5-957F6DB3AC85}"/>
                </a:ext>
              </a:extLst>
            </p:cNvPr>
            <p:cNvSpPr/>
            <p:nvPr/>
          </p:nvSpPr>
          <p:spPr>
            <a:xfrm rot="10800000" flipH="1">
              <a:off x="6748248" y="2298556"/>
              <a:ext cx="636800" cy="1089809"/>
            </a:xfrm>
            <a:prstGeom prst="lef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19" name="Left-right Arrow 18">
              <a:extLst>
                <a:ext uri="{FF2B5EF4-FFF2-40B4-BE49-F238E27FC236}">
                  <a16:creationId xmlns:a16="http://schemas.microsoft.com/office/drawing/2014/main" id="{24DEC2FF-9197-FB10-6725-9C050617F479}"/>
                </a:ext>
              </a:extLst>
            </p:cNvPr>
            <p:cNvSpPr/>
            <p:nvPr/>
          </p:nvSpPr>
          <p:spPr>
            <a:xfrm>
              <a:off x="5171651" y="5001167"/>
              <a:ext cx="817249" cy="29748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20" name="Up-down Arrow 19">
              <a:extLst>
                <a:ext uri="{FF2B5EF4-FFF2-40B4-BE49-F238E27FC236}">
                  <a16:creationId xmlns:a16="http://schemas.microsoft.com/office/drawing/2014/main" id="{2A343D89-2D31-0DB1-6376-91260AFFD323}"/>
                </a:ext>
              </a:extLst>
            </p:cNvPr>
            <p:cNvSpPr/>
            <p:nvPr/>
          </p:nvSpPr>
          <p:spPr>
            <a:xfrm>
              <a:off x="7066648" y="4176926"/>
              <a:ext cx="318400" cy="559713"/>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21" name="Up-down Arrow 20">
              <a:extLst>
                <a:ext uri="{FF2B5EF4-FFF2-40B4-BE49-F238E27FC236}">
                  <a16:creationId xmlns:a16="http://schemas.microsoft.com/office/drawing/2014/main" id="{C9096694-0CF1-46AC-CB30-F7F73C6FB320}"/>
                </a:ext>
              </a:extLst>
            </p:cNvPr>
            <p:cNvSpPr/>
            <p:nvPr/>
          </p:nvSpPr>
          <p:spPr>
            <a:xfrm>
              <a:off x="3667125" y="4153205"/>
              <a:ext cx="260348" cy="40524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25" name="TextBox 24">
              <a:extLst>
                <a:ext uri="{FF2B5EF4-FFF2-40B4-BE49-F238E27FC236}">
                  <a16:creationId xmlns:a16="http://schemas.microsoft.com/office/drawing/2014/main" id="{F84B1EA4-0BF7-9511-FD0B-792495BC4D34}"/>
                </a:ext>
              </a:extLst>
            </p:cNvPr>
            <p:cNvSpPr txBox="1"/>
            <p:nvPr/>
          </p:nvSpPr>
          <p:spPr>
            <a:xfrm>
              <a:off x="4301370" y="1013390"/>
              <a:ext cx="2446504" cy="443198"/>
            </a:xfrm>
            <a:prstGeom prst="rect">
              <a:avLst/>
            </a:prstGeom>
            <a:noFill/>
          </p:spPr>
          <p:txBody>
            <a:bodyPr wrap="none" rtlCol="0">
              <a:spAutoFit/>
            </a:bodyPr>
            <a:lstStyle/>
            <a:p>
              <a:pPr algn="l">
                <a:lnSpc>
                  <a:spcPct val="95000"/>
                </a:lnSpc>
              </a:pPr>
              <a:r>
                <a:rPr lang="en-GB" sz="2400" dirty="0">
                  <a:solidFill>
                    <a:schemeClr val="accent1"/>
                  </a:solidFill>
                </a:rPr>
                <a:t>Pathophysiology</a:t>
              </a:r>
            </a:p>
          </p:txBody>
        </p:sp>
        <p:sp>
          <p:nvSpPr>
            <p:cNvPr id="27" name="Right Arrow 26">
              <a:extLst>
                <a:ext uri="{FF2B5EF4-FFF2-40B4-BE49-F238E27FC236}">
                  <a16:creationId xmlns:a16="http://schemas.microsoft.com/office/drawing/2014/main" id="{309B2CD8-8CE6-A5F8-4083-53AD4403C95E}"/>
                </a:ext>
              </a:extLst>
            </p:cNvPr>
            <p:cNvSpPr/>
            <p:nvPr/>
          </p:nvSpPr>
          <p:spPr>
            <a:xfrm>
              <a:off x="1679143" y="2357642"/>
              <a:ext cx="566005" cy="3247683"/>
            </a:xfrm>
            <a:prstGeom prst="rightArrow">
              <a:avLst>
                <a:gd name="adj1" fmla="val 85765"/>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solidFill>
                  <a:schemeClr val="tx1">
                    <a:lumMod val="50000"/>
                    <a:lumOff val="50000"/>
                  </a:schemeClr>
                </a:solidFill>
              </a:endParaRPr>
            </a:p>
          </p:txBody>
        </p:sp>
      </p:grpSp>
      <p:sp>
        <p:nvSpPr>
          <p:cNvPr id="28" name="TextBox 27">
            <a:extLst>
              <a:ext uri="{FF2B5EF4-FFF2-40B4-BE49-F238E27FC236}">
                <a16:creationId xmlns:a16="http://schemas.microsoft.com/office/drawing/2014/main" id="{28F44ABC-9F19-BCB8-9273-A2DC49954264}"/>
              </a:ext>
            </a:extLst>
          </p:cNvPr>
          <p:cNvSpPr txBox="1"/>
          <p:nvPr/>
        </p:nvSpPr>
        <p:spPr>
          <a:xfrm>
            <a:off x="8332470" y="869269"/>
            <a:ext cx="2878456" cy="998735"/>
          </a:xfrm>
          <a:prstGeom prst="rect">
            <a:avLst/>
          </a:prstGeom>
          <a:noFill/>
        </p:spPr>
        <p:txBody>
          <a:bodyPr wrap="square" rtlCol="0">
            <a:spAutoFit/>
          </a:bodyPr>
          <a:lstStyle/>
          <a:p>
            <a:pPr algn="l">
              <a:lnSpc>
                <a:spcPct val="95000"/>
              </a:lnSpc>
            </a:pPr>
            <a:r>
              <a:rPr lang="en-GB" sz="2000" b="1" dirty="0">
                <a:solidFill>
                  <a:schemeClr val="accent1"/>
                </a:solidFill>
              </a:rPr>
              <a:t>Serotonin: </a:t>
            </a:r>
          </a:p>
          <a:p>
            <a:pPr algn="l">
              <a:lnSpc>
                <a:spcPct val="95000"/>
              </a:lnSpc>
            </a:pPr>
            <a:r>
              <a:rPr lang="en-GB" sz="1400" dirty="0">
                <a:solidFill>
                  <a:schemeClr val="accent1"/>
                </a:solidFill>
              </a:rPr>
              <a:t>metabolites are reduced in patients diagnosed with depression</a:t>
            </a:r>
          </a:p>
        </p:txBody>
      </p:sp>
      <p:sp>
        <p:nvSpPr>
          <p:cNvPr id="29" name="TextBox 28">
            <a:extLst>
              <a:ext uri="{FF2B5EF4-FFF2-40B4-BE49-F238E27FC236}">
                <a16:creationId xmlns:a16="http://schemas.microsoft.com/office/drawing/2014/main" id="{8D0B6C14-1538-B49C-465F-A6D35D1D4CF4}"/>
              </a:ext>
            </a:extLst>
          </p:cNvPr>
          <p:cNvSpPr txBox="1"/>
          <p:nvPr/>
        </p:nvSpPr>
        <p:spPr>
          <a:xfrm>
            <a:off x="8332469" y="1946310"/>
            <a:ext cx="2597811" cy="998735"/>
          </a:xfrm>
          <a:prstGeom prst="rect">
            <a:avLst/>
          </a:prstGeom>
          <a:noFill/>
        </p:spPr>
        <p:txBody>
          <a:bodyPr wrap="square" rtlCol="0">
            <a:spAutoFit/>
          </a:bodyPr>
          <a:lstStyle/>
          <a:p>
            <a:pPr algn="l">
              <a:lnSpc>
                <a:spcPct val="95000"/>
              </a:lnSpc>
            </a:pPr>
            <a:r>
              <a:rPr lang="en-GB" sz="2000" b="1" dirty="0">
                <a:solidFill>
                  <a:schemeClr val="accent1"/>
                </a:solidFill>
              </a:rPr>
              <a:t>Dopamine: </a:t>
            </a:r>
          </a:p>
          <a:p>
            <a:pPr algn="l">
              <a:lnSpc>
                <a:spcPct val="95000"/>
              </a:lnSpc>
            </a:pPr>
            <a:r>
              <a:rPr lang="en-GB" sz="1400" dirty="0">
                <a:solidFill>
                  <a:schemeClr val="accent1"/>
                </a:solidFill>
              </a:rPr>
              <a:t>antidepressant agents increase dopamine levels in the brain</a:t>
            </a:r>
          </a:p>
        </p:txBody>
      </p:sp>
      <p:sp>
        <p:nvSpPr>
          <p:cNvPr id="30" name="TextBox 29">
            <a:extLst>
              <a:ext uri="{FF2B5EF4-FFF2-40B4-BE49-F238E27FC236}">
                <a16:creationId xmlns:a16="http://schemas.microsoft.com/office/drawing/2014/main" id="{A4CBBBAC-A584-D009-2CE1-BE18556F42F5}"/>
              </a:ext>
            </a:extLst>
          </p:cNvPr>
          <p:cNvSpPr txBox="1"/>
          <p:nvPr/>
        </p:nvSpPr>
        <p:spPr>
          <a:xfrm>
            <a:off x="8332469" y="4100392"/>
            <a:ext cx="2473511" cy="998735"/>
          </a:xfrm>
          <a:prstGeom prst="rect">
            <a:avLst/>
          </a:prstGeom>
          <a:noFill/>
        </p:spPr>
        <p:txBody>
          <a:bodyPr wrap="square" rtlCol="0">
            <a:spAutoFit/>
          </a:bodyPr>
          <a:lstStyle/>
          <a:p>
            <a:pPr algn="l">
              <a:lnSpc>
                <a:spcPct val="95000"/>
              </a:lnSpc>
            </a:pPr>
            <a:r>
              <a:rPr lang="en-GB" sz="2000" b="1" dirty="0">
                <a:solidFill>
                  <a:schemeClr val="accent1"/>
                </a:solidFill>
              </a:rPr>
              <a:t>Glutamate: </a:t>
            </a:r>
          </a:p>
          <a:p>
            <a:pPr algn="l">
              <a:lnSpc>
                <a:spcPct val="95000"/>
              </a:lnSpc>
            </a:pPr>
            <a:r>
              <a:rPr lang="en-GB" sz="1400" dirty="0">
                <a:solidFill>
                  <a:schemeClr val="accent1"/>
                </a:solidFill>
              </a:rPr>
              <a:t>ketamine (receptor antagonist) acts as fast antidepressant</a:t>
            </a:r>
          </a:p>
        </p:txBody>
      </p:sp>
      <p:sp>
        <p:nvSpPr>
          <p:cNvPr id="31" name="TextBox 30">
            <a:extLst>
              <a:ext uri="{FF2B5EF4-FFF2-40B4-BE49-F238E27FC236}">
                <a16:creationId xmlns:a16="http://schemas.microsoft.com/office/drawing/2014/main" id="{0E7B52E0-56EF-1FE4-B2CB-B9C3085FB1CD}"/>
              </a:ext>
            </a:extLst>
          </p:cNvPr>
          <p:cNvSpPr txBox="1"/>
          <p:nvPr/>
        </p:nvSpPr>
        <p:spPr>
          <a:xfrm>
            <a:off x="8332469" y="3023351"/>
            <a:ext cx="2473511" cy="998735"/>
          </a:xfrm>
          <a:prstGeom prst="rect">
            <a:avLst/>
          </a:prstGeom>
          <a:noFill/>
        </p:spPr>
        <p:txBody>
          <a:bodyPr wrap="square" rtlCol="0">
            <a:spAutoFit/>
          </a:bodyPr>
          <a:lstStyle/>
          <a:p>
            <a:pPr algn="l">
              <a:lnSpc>
                <a:spcPct val="95000"/>
              </a:lnSpc>
            </a:pPr>
            <a:r>
              <a:rPr lang="en-GB" sz="2000" b="1" dirty="0">
                <a:solidFill>
                  <a:schemeClr val="accent1"/>
                </a:solidFill>
              </a:rPr>
              <a:t>Noradrenaline: </a:t>
            </a:r>
          </a:p>
          <a:p>
            <a:pPr algn="l">
              <a:lnSpc>
                <a:spcPct val="95000"/>
              </a:lnSpc>
            </a:pPr>
            <a:r>
              <a:rPr lang="en-GB" sz="1400" dirty="0">
                <a:solidFill>
                  <a:schemeClr val="accent1"/>
                </a:solidFill>
              </a:rPr>
              <a:t>medications that inhibit NA reuptake are effective antidepressants</a:t>
            </a:r>
          </a:p>
        </p:txBody>
      </p:sp>
      <p:sp>
        <p:nvSpPr>
          <p:cNvPr id="35" name="TextBox 34">
            <a:extLst>
              <a:ext uri="{FF2B5EF4-FFF2-40B4-BE49-F238E27FC236}">
                <a16:creationId xmlns:a16="http://schemas.microsoft.com/office/drawing/2014/main" id="{CCC85BFC-7EC4-510C-51B6-C93AB9CE6788}"/>
              </a:ext>
            </a:extLst>
          </p:cNvPr>
          <p:cNvSpPr txBox="1"/>
          <p:nvPr/>
        </p:nvSpPr>
        <p:spPr>
          <a:xfrm>
            <a:off x="8332469" y="5177433"/>
            <a:ext cx="2597812" cy="794064"/>
          </a:xfrm>
          <a:prstGeom prst="rect">
            <a:avLst/>
          </a:prstGeom>
          <a:noFill/>
        </p:spPr>
        <p:txBody>
          <a:bodyPr wrap="square" rtlCol="0">
            <a:spAutoFit/>
          </a:bodyPr>
          <a:lstStyle/>
          <a:p>
            <a:pPr algn="l">
              <a:lnSpc>
                <a:spcPct val="95000"/>
              </a:lnSpc>
            </a:pPr>
            <a:r>
              <a:rPr lang="en-GB" sz="2000" b="1" dirty="0">
                <a:solidFill>
                  <a:schemeClr val="accent1"/>
                </a:solidFill>
              </a:rPr>
              <a:t>GABA: </a:t>
            </a:r>
          </a:p>
          <a:p>
            <a:pPr algn="l">
              <a:lnSpc>
                <a:spcPct val="95000"/>
              </a:lnSpc>
            </a:pPr>
            <a:r>
              <a:rPr lang="en-GB" sz="1400" dirty="0">
                <a:solidFill>
                  <a:schemeClr val="accent1"/>
                </a:solidFill>
              </a:rPr>
              <a:t>mood amenable to drugs targeting at GABA receptors</a:t>
            </a:r>
          </a:p>
        </p:txBody>
      </p:sp>
      <p:sp>
        <p:nvSpPr>
          <p:cNvPr id="37" name="TextBox 36">
            <a:extLst>
              <a:ext uri="{FF2B5EF4-FFF2-40B4-BE49-F238E27FC236}">
                <a16:creationId xmlns:a16="http://schemas.microsoft.com/office/drawing/2014/main" id="{FDA21A5D-6B38-1907-A9F6-6F61EF0998E7}"/>
              </a:ext>
            </a:extLst>
          </p:cNvPr>
          <p:cNvSpPr txBox="1"/>
          <p:nvPr/>
        </p:nvSpPr>
        <p:spPr>
          <a:xfrm>
            <a:off x="4915361" y="5761895"/>
            <a:ext cx="2989580" cy="769441"/>
          </a:xfrm>
          <a:prstGeom prst="rect">
            <a:avLst/>
          </a:prstGeom>
          <a:noFill/>
        </p:spPr>
        <p:txBody>
          <a:bodyPr wrap="square">
            <a:spAutoFit/>
          </a:bodyPr>
          <a:lstStyle/>
          <a:p>
            <a:r>
              <a:rPr lang="en-GB" sz="1100" b="0" i="0" u="none" strike="noStrike" dirty="0" err="1">
                <a:solidFill>
                  <a:schemeClr val="tx1">
                    <a:lumMod val="50000"/>
                    <a:lumOff val="50000"/>
                  </a:schemeClr>
                </a:solidFill>
                <a:effectLst/>
                <a:latin typeface="Arial" panose="020B0604020202020204" pitchFamily="34" charset="0"/>
              </a:rPr>
              <a:t>Möhler</a:t>
            </a:r>
            <a:r>
              <a:rPr lang="en-GB" sz="1100" b="0" i="0" u="none" strike="noStrike" dirty="0">
                <a:solidFill>
                  <a:schemeClr val="tx1">
                    <a:lumMod val="50000"/>
                    <a:lumOff val="50000"/>
                  </a:schemeClr>
                </a:solidFill>
                <a:effectLst/>
                <a:latin typeface="Arial" panose="020B0604020202020204" pitchFamily="34" charset="0"/>
              </a:rPr>
              <a:t>, </a:t>
            </a:r>
            <a:r>
              <a:rPr lang="en-GB" sz="1100" b="0" i="0" u="none" strike="noStrike" dirty="0" err="1">
                <a:solidFill>
                  <a:schemeClr val="tx1">
                    <a:lumMod val="50000"/>
                    <a:lumOff val="50000"/>
                  </a:schemeClr>
                </a:solidFill>
                <a:effectLst/>
                <a:latin typeface="Arial" panose="020B0604020202020204" pitchFamily="34" charset="0"/>
              </a:rPr>
              <a:t>Hanns</a:t>
            </a:r>
            <a:r>
              <a:rPr lang="en-GB" sz="1100" b="0" i="0" u="none" strike="noStrike" dirty="0">
                <a:solidFill>
                  <a:schemeClr val="tx1">
                    <a:lumMod val="50000"/>
                    <a:lumOff val="50000"/>
                  </a:schemeClr>
                </a:solidFill>
                <a:effectLst/>
                <a:latin typeface="Arial" panose="020B0604020202020204" pitchFamily="34" charset="0"/>
              </a:rPr>
              <a:t>. "The GABA system in anxiety and depression and its therapeutic potential." </a:t>
            </a:r>
            <a:r>
              <a:rPr lang="en-GB" sz="1100" b="0" i="1" u="none" strike="noStrike" dirty="0">
                <a:solidFill>
                  <a:schemeClr val="tx1">
                    <a:lumMod val="50000"/>
                    <a:lumOff val="50000"/>
                  </a:schemeClr>
                </a:solidFill>
                <a:effectLst/>
                <a:latin typeface="Arial" panose="020B0604020202020204" pitchFamily="34" charset="0"/>
              </a:rPr>
              <a:t>Neuropharmacology</a:t>
            </a:r>
            <a:r>
              <a:rPr lang="en-GB" sz="1100" b="0" i="0" u="none" strike="noStrike" dirty="0">
                <a:solidFill>
                  <a:schemeClr val="tx1">
                    <a:lumMod val="50000"/>
                    <a:lumOff val="50000"/>
                  </a:schemeClr>
                </a:solidFill>
                <a:effectLst/>
                <a:latin typeface="Arial" panose="020B0604020202020204" pitchFamily="34" charset="0"/>
              </a:rPr>
              <a:t> 62.1 (2012): 42-53.</a:t>
            </a:r>
            <a:endParaRPr lang="en-GB" sz="1100" dirty="0">
              <a:solidFill>
                <a:schemeClr val="tx1">
                  <a:lumMod val="50000"/>
                  <a:lumOff val="50000"/>
                </a:schemeClr>
              </a:solidFill>
            </a:endParaRPr>
          </a:p>
        </p:txBody>
      </p:sp>
      <p:grpSp>
        <p:nvGrpSpPr>
          <p:cNvPr id="7" name="Group 6">
            <a:extLst>
              <a:ext uri="{FF2B5EF4-FFF2-40B4-BE49-F238E27FC236}">
                <a16:creationId xmlns:a16="http://schemas.microsoft.com/office/drawing/2014/main" id="{A386ADF9-7A49-5384-261D-87111474EA27}"/>
              </a:ext>
            </a:extLst>
          </p:cNvPr>
          <p:cNvGrpSpPr/>
          <p:nvPr/>
        </p:nvGrpSpPr>
        <p:grpSpPr>
          <a:xfrm>
            <a:off x="10457512" y="1360316"/>
            <a:ext cx="990600" cy="4275100"/>
            <a:chOff x="10457512" y="1360316"/>
            <a:chExt cx="990600" cy="4275100"/>
          </a:xfrm>
        </p:grpSpPr>
        <p:sp>
          <p:nvSpPr>
            <p:cNvPr id="32" name="Arc 31">
              <a:extLst>
                <a:ext uri="{FF2B5EF4-FFF2-40B4-BE49-F238E27FC236}">
                  <a16:creationId xmlns:a16="http://schemas.microsoft.com/office/drawing/2014/main" id="{69BACD95-048B-314F-378B-C94F3D907E7F}"/>
                </a:ext>
              </a:extLst>
            </p:cNvPr>
            <p:cNvSpPr/>
            <p:nvPr/>
          </p:nvSpPr>
          <p:spPr>
            <a:xfrm>
              <a:off x="10457512" y="1360316"/>
              <a:ext cx="990600" cy="1092200"/>
            </a:xfrm>
            <a:prstGeom prst="arc">
              <a:avLst>
                <a:gd name="adj1" fmla="val 16200000"/>
                <a:gd name="adj2" fmla="val 5400000"/>
              </a:avLst>
            </a:prstGeom>
            <a:ln w="3492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a:extLst>
                <a:ext uri="{FF2B5EF4-FFF2-40B4-BE49-F238E27FC236}">
                  <a16:creationId xmlns:a16="http://schemas.microsoft.com/office/drawing/2014/main" id="{DBBB17DF-E460-0A67-0092-943BAAD63B61}"/>
                </a:ext>
              </a:extLst>
            </p:cNvPr>
            <p:cNvSpPr/>
            <p:nvPr/>
          </p:nvSpPr>
          <p:spPr>
            <a:xfrm>
              <a:off x="10457512" y="2561675"/>
              <a:ext cx="990600" cy="1092200"/>
            </a:xfrm>
            <a:prstGeom prst="arc">
              <a:avLst>
                <a:gd name="adj1" fmla="val 16200000"/>
                <a:gd name="adj2" fmla="val 5400000"/>
              </a:avLst>
            </a:prstGeom>
            <a:ln w="3492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Arc 37">
              <a:extLst>
                <a:ext uri="{FF2B5EF4-FFF2-40B4-BE49-F238E27FC236}">
                  <a16:creationId xmlns:a16="http://schemas.microsoft.com/office/drawing/2014/main" id="{8382A724-2851-7F13-E3DB-14E27B6B49C8}"/>
                </a:ext>
              </a:extLst>
            </p:cNvPr>
            <p:cNvSpPr/>
            <p:nvPr/>
          </p:nvSpPr>
          <p:spPr>
            <a:xfrm>
              <a:off x="10457512" y="4543216"/>
              <a:ext cx="990600" cy="1092200"/>
            </a:xfrm>
            <a:prstGeom prst="arc">
              <a:avLst>
                <a:gd name="adj1" fmla="val 16200000"/>
                <a:gd name="adj2" fmla="val 5400000"/>
              </a:avLst>
            </a:prstGeom>
            <a:ln w="3492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9" name="Footer Placeholder 8">
            <a:extLst>
              <a:ext uri="{FF2B5EF4-FFF2-40B4-BE49-F238E27FC236}">
                <a16:creationId xmlns:a16="http://schemas.microsoft.com/office/drawing/2014/main" id="{CEF0BF6C-A0EC-93C6-3C4C-89F06434562A}"/>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DA9611E0-235F-F2CA-A736-AF1531D93DE5}"/>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14</a:t>
            </a:fld>
            <a:r>
              <a:rPr lang="de-DE" dirty="0"/>
              <a:t>/20</a:t>
            </a:r>
          </a:p>
        </p:txBody>
      </p:sp>
    </p:spTree>
    <p:extLst>
      <p:ext uri="{BB962C8B-B14F-4D97-AF65-F5344CB8AC3E}">
        <p14:creationId xmlns:p14="http://schemas.microsoft.com/office/powerpoint/2010/main" val="14755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7428-19C4-BE22-4E48-8B60D750C6CB}"/>
              </a:ext>
            </a:extLst>
          </p:cNvPr>
          <p:cNvSpPr>
            <a:spLocks noGrp="1"/>
          </p:cNvSpPr>
          <p:nvPr>
            <p:ph type="title"/>
          </p:nvPr>
        </p:nvSpPr>
        <p:spPr/>
        <p:txBody>
          <a:bodyPr/>
          <a:lstStyle/>
          <a:p>
            <a:pPr marL="0" marR="0" lvl="0" indent="0" defTabSz="457200" rtl="0" eaLnBrk="1" fontAlgn="auto" latinLnBrk="0" hangingPunct="1">
              <a:lnSpc>
                <a:spcPct val="95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23D6B"/>
                </a:solidFill>
                <a:effectLst/>
                <a:uLnTx/>
                <a:uFillTx/>
                <a:latin typeface="Arial"/>
                <a:ea typeface="+mn-ea"/>
                <a:cs typeface="+mn-cs"/>
              </a:rPr>
              <a:t>Dual Tracer PET Imaging (Simultaneously)</a:t>
            </a:r>
          </a:p>
        </p:txBody>
      </p:sp>
      <p:sp>
        <p:nvSpPr>
          <p:cNvPr id="3" name="Text Placeholder 2">
            <a:extLst>
              <a:ext uri="{FF2B5EF4-FFF2-40B4-BE49-F238E27FC236}">
                <a16:creationId xmlns:a16="http://schemas.microsoft.com/office/drawing/2014/main" id="{7AD9450D-A820-08B1-F42B-904DE03A9AF3}"/>
              </a:ext>
            </a:extLst>
          </p:cNvPr>
          <p:cNvSpPr>
            <a:spLocks noGrp="1"/>
          </p:cNvSpPr>
          <p:nvPr>
            <p:ph type="body" sz="quarter" idx="15"/>
          </p:nvPr>
        </p:nvSpPr>
        <p:spPr/>
        <p:txBody>
          <a:bodyPr/>
          <a:lstStyle/>
          <a:p>
            <a:r>
              <a:rPr lang="en-GB" dirty="0"/>
              <a:t>Prompt gammas allow for source discrimination of the PET tracer!</a:t>
            </a:r>
          </a:p>
        </p:txBody>
      </p:sp>
      <p:sp>
        <p:nvSpPr>
          <p:cNvPr id="4" name="Date Placeholder 3">
            <a:extLst>
              <a:ext uri="{FF2B5EF4-FFF2-40B4-BE49-F238E27FC236}">
                <a16:creationId xmlns:a16="http://schemas.microsoft.com/office/drawing/2014/main" id="{25C17242-83BB-879D-37C9-23E24CC0F238}"/>
              </a:ext>
            </a:extLst>
          </p:cNvPr>
          <p:cNvSpPr>
            <a:spLocks noGrp="1"/>
          </p:cNvSpPr>
          <p:nvPr>
            <p:ph type="dt" sz="half"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23D6B"/>
                </a:solidFill>
                <a:effectLst/>
                <a:uLnTx/>
                <a:uFillTx/>
                <a:latin typeface="Arial"/>
                <a:ea typeface="+mn-ea"/>
                <a:cs typeface="+mn-cs"/>
              </a:rPr>
              <a:t>September 12, 2024</a:t>
            </a:r>
            <a:endParaRPr kumimoji="0" lang="de-DE" sz="1200" b="0" i="0" u="none" strike="noStrike" kern="1200" cap="none" spc="0" normalizeH="0" baseline="0" noProof="0" dirty="0">
              <a:ln>
                <a:noFill/>
              </a:ln>
              <a:solidFill>
                <a:srgbClr val="023D6B"/>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B7D60E6-EBE5-55E1-C127-46888519F468}"/>
              </a:ext>
            </a:extLst>
          </p:cNvPr>
          <p:cNvGrpSpPr/>
          <p:nvPr/>
        </p:nvGrpSpPr>
        <p:grpSpPr>
          <a:xfrm>
            <a:off x="901722" y="2662805"/>
            <a:ext cx="2103673" cy="1474972"/>
            <a:chOff x="358774" y="1354190"/>
            <a:chExt cx="1654300" cy="1003720"/>
          </a:xfrm>
        </p:grpSpPr>
        <p:cxnSp>
          <p:nvCxnSpPr>
            <p:cNvPr id="8" name="Straight Connector 7">
              <a:extLst>
                <a:ext uri="{FF2B5EF4-FFF2-40B4-BE49-F238E27FC236}">
                  <a16:creationId xmlns:a16="http://schemas.microsoft.com/office/drawing/2014/main" id="{1248905A-895D-6ED2-47F4-A739CA4D1536}"/>
                </a:ext>
              </a:extLst>
            </p:cNvPr>
            <p:cNvCxnSpPr>
              <a:cxnSpLocks/>
            </p:cNvCxnSpPr>
            <p:nvPr/>
          </p:nvCxnSpPr>
          <p:spPr>
            <a:xfrm>
              <a:off x="438172" y="1567857"/>
              <a:ext cx="83736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0BB3255-8CC5-951B-1B08-28AAA4D3DBA4}"/>
                </a:ext>
              </a:extLst>
            </p:cNvPr>
            <p:cNvCxnSpPr>
              <a:cxnSpLocks/>
            </p:cNvCxnSpPr>
            <p:nvPr/>
          </p:nvCxnSpPr>
          <p:spPr>
            <a:xfrm>
              <a:off x="683921" y="1988840"/>
              <a:ext cx="2880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39C59-A4FA-2224-4192-5EC408732774}"/>
                </a:ext>
              </a:extLst>
            </p:cNvPr>
            <p:cNvCxnSpPr>
              <a:cxnSpLocks/>
            </p:cNvCxnSpPr>
            <p:nvPr/>
          </p:nvCxnSpPr>
          <p:spPr>
            <a:xfrm>
              <a:off x="683921" y="2348880"/>
              <a:ext cx="2880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2E8554-D3B3-355B-B916-84DF426E9488}"/>
                </a:ext>
              </a:extLst>
            </p:cNvPr>
            <p:cNvCxnSpPr/>
            <p:nvPr/>
          </p:nvCxnSpPr>
          <p:spPr>
            <a:xfrm>
              <a:off x="623392" y="1567857"/>
              <a:ext cx="216024" cy="420983"/>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D178962-10E9-9ACB-2842-BDD974419535}"/>
                </a:ext>
              </a:extLst>
            </p:cNvPr>
            <p:cNvCxnSpPr>
              <a:cxnSpLocks/>
            </p:cNvCxnSpPr>
            <p:nvPr/>
          </p:nvCxnSpPr>
          <p:spPr>
            <a:xfrm>
              <a:off x="822305" y="2003977"/>
              <a:ext cx="0" cy="35393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1E85EA3-8ABF-9D2D-AF8A-458876DEEDF7}"/>
                </a:ext>
              </a:extLst>
            </p:cNvPr>
            <p:cNvSpPr txBox="1"/>
            <p:nvPr/>
          </p:nvSpPr>
          <p:spPr>
            <a:xfrm>
              <a:off x="683921" y="1606376"/>
              <a:ext cx="1229824" cy="238527"/>
            </a:xfrm>
            <a:prstGeom prst="rect">
              <a:avLst/>
            </a:prstGeom>
            <a:noFill/>
            <a:ln>
              <a:noFill/>
            </a:ln>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Symbol" pitchFamily="2" charset="2"/>
                  <a:ea typeface="+mn-ea"/>
                  <a:cs typeface="+mn-cs"/>
                </a:rPr>
                <a:t>b</a:t>
              </a:r>
              <a:r>
                <a:rPr kumimoji="0" lang="en-GB" sz="1000" b="0" i="0" u="none" strike="noStrike" kern="1200" cap="none" spc="0" normalizeH="0" baseline="30000" noProof="0" dirty="0">
                  <a:ln>
                    <a:noFill/>
                  </a:ln>
                  <a:solidFill>
                    <a:prstClr val="black">
                      <a:lumMod val="50000"/>
                      <a:lumOff val="50000"/>
                    </a:prstClr>
                  </a:solidFill>
                  <a:effectLst/>
                  <a:uLnTx/>
                  <a:uFillTx/>
                  <a:latin typeface="Arial"/>
                  <a:ea typeface="+mn-ea"/>
                  <a:cs typeface="+mn-cs"/>
                </a:rPr>
                <a:t>+</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 2 </a:t>
              </a:r>
              <a:r>
                <a:rPr kumimoji="0" lang="en-GB" sz="1000" b="0" i="0" u="none" strike="noStrike" kern="1200" cap="none" spc="0" normalizeH="0" baseline="0" noProof="0" dirty="0">
                  <a:ln>
                    <a:noFill/>
                  </a:ln>
                  <a:solidFill>
                    <a:prstClr val="black">
                      <a:lumMod val="50000"/>
                      <a:lumOff val="50000"/>
                    </a:prstClr>
                  </a:solidFill>
                  <a:effectLst/>
                  <a:uLnTx/>
                  <a:uFillTx/>
                  <a:latin typeface="Symbol" pitchFamily="2" charset="2"/>
                  <a:ea typeface="+mn-ea"/>
                  <a:cs typeface="+mn-cs"/>
                </a:rPr>
                <a:t>g</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 (511 keV)</a:t>
              </a:r>
              <a:r>
                <a:rPr kumimoji="0" lang="en-GB" sz="1000" b="0" i="0" u="none" strike="noStrike" kern="1200" cap="none" spc="0" normalizeH="0" baseline="0" noProof="0" dirty="0">
                  <a:ln>
                    <a:noFill/>
                  </a:ln>
                  <a:solidFill>
                    <a:prstClr val="black">
                      <a:lumMod val="50000"/>
                      <a:lumOff val="50000"/>
                    </a:prstClr>
                  </a:solidFill>
                  <a:effectLst/>
                  <a:uLnTx/>
                  <a:uFillTx/>
                  <a:latin typeface="Symbol" pitchFamily="2" charset="2"/>
                  <a:ea typeface="+mn-ea"/>
                  <a:cs typeface="+mn-cs"/>
                </a:rPr>
                <a:t> </a:t>
              </a:r>
              <a:endParaRPr kumimoji="0" lang="en-GB" sz="1000" b="0" i="0" u="none" strike="noStrike" kern="1200" cap="none" spc="0" normalizeH="0" baseline="30000" noProof="0" dirty="0">
                <a:ln>
                  <a:noFill/>
                </a:ln>
                <a:solidFill>
                  <a:prstClr val="black">
                    <a:lumMod val="50000"/>
                    <a:lumOff val="50000"/>
                  </a:prstClr>
                </a:solidFill>
                <a:effectLst/>
                <a:uLnTx/>
                <a:uFillTx/>
                <a:latin typeface="Arial"/>
                <a:ea typeface="+mn-ea"/>
                <a:cs typeface="+mn-cs"/>
              </a:endParaRPr>
            </a:p>
          </p:txBody>
        </p:sp>
        <p:sp>
          <p:nvSpPr>
            <p:cNvPr id="14" name="TextBox 13">
              <a:extLst>
                <a:ext uri="{FF2B5EF4-FFF2-40B4-BE49-F238E27FC236}">
                  <a16:creationId xmlns:a16="http://schemas.microsoft.com/office/drawing/2014/main" id="{1F8CC04B-25E4-E55A-A1C9-1BFBE9E8E6E6}"/>
                </a:ext>
              </a:extLst>
            </p:cNvPr>
            <p:cNvSpPr txBox="1"/>
            <p:nvPr/>
          </p:nvSpPr>
          <p:spPr>
            <a:xfrm>
              <a:off x="773632" y="2017406"/>
              <a:ext cx="1239442" cy="335989"/>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23D6B"/>
                  </a:solidFill>
                  <a:effectLst/>
                  <a:uLnTx/>
                  <a:uFillTx/>
                  <a:latin typeface="Symbol" pitchFamily="2" charset="2"/>
                  <a:ea typeface="+mn-ea"/>
                  <a:cs typeface="+mn-cs"/>
                </a:rPr>
                <a:t>g </a:t>
              </a:r>
              <a:r>
                <a:rPr kumimoji="0" lang="en-GB" sz="1000" b="0" i="0" u="none" strike="noStrike" kern="1200" cap="none" spc="0" normalizeH="0" baseline="0" noProof="0" dirty="0">
                  <a:ln>
                    <a:noFill/>
                  </a:ln>
                  <a:solidFill>
                    <a:srgbClr val="023D6B"/>
                  </a:solidFill>
                  <a:effectLst/>
                  <a:uLnTx/>
                  <a:uFillTx/>
                  <a:latin typeface="Arial"/>
                  <a:ea typeface="+mn-ea"/>
                  <a:cs typeface="+mn-cs"/>
                </a:rPr>
                <a:t>(specific energy)</a:t>
              </a:r>
              <a:r>
                <a:rPr kumimoji="0" lang="en-GB" sz="1000" b="0" i="0" u="none" strike="noStrike" kern="1200" cap="none" spc="0" normalizeH="0" baseline="0" noProof="0" dirty="0">
                  <a:ln>
                    <a:noFill/>
                  </a:ln>
                  <a:solidFill>
                    <a:srgbClr val="023D6B"/>
                  </a:solidFill>
                  <a:effectLst/>
                  <a:uLnTx/>
                  <a:uFillTx/>
                  <a:latin typeface="Symbol" pitchFamily="2" charset="2"/>
                  <a:ea typeface="+mn-ea"/>
                  <a:cs typeface="+mn-cs"/>
                </a:rPr>
                <a:t> </a:t>
              </a:r>
              <a:endParaRPr kumimoji="0" lang="en-GB" sz="1000" b="0" i="0" u="none" strike="noStrike" kern="1200" cap="none" spc="0" normalizeH="0" baseline="3000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GB" sz="1000" b="0" i="0" u="none" strike="noStrike" kern="1200" cap="none" spc="0" normalizeH="0" baseline="30000" noProof="0" dirty="0">
                <a:ln>
                  <a:noFill/>
                </a:ln>
                <a:solidFill>
                  <a:srgbClr val="023D6B"/>
                </a:solidFill>
                <a:effectLst/>
                <a:uLnTx/>
                <a:uFillTx/>
                <a:latin typeface="Arial"/>
                <a:ea typeface="+mn-ea"/>
                <a:cs typeface="+mn-cs"/>
              </a:endParaRPr>
            </a:p>
          </p:txBody>
        </p:sp>
        <p:sp>
          <p:nvSpPr>
            <p:cNvPr id="15" name="TextBox 14">
              <a:extLst>
                <a:ext uri="{FF2B5EF4-FFF2-40B4-BE49-F238E27FC236}">
                  <a16:creationId xmlns:a16="http://schemas.microsoft.com/office/drawing/2014/main" id="{0D4591EC-786E-A60E-F24D-C98530E5052A}"/>
                </a:ext>
              </a:extLst>
            </p:cNvPr>
            <p:cNvSpPr txBox="1"/>
            <p:nvPr/>
          </p:nvSpPr>
          <p:spPr>
            <a:xfrm>
              <a:off x="358774" y="1354190"/>
              <a:ext cx="894797" cy="238527"/>
            </a:xfrm>
            <a:prstGeom prst="rect">
              <a:avLst/>
            </a:prstGeom>
            <a:noFill/>
            <a:ln>
              <a:noFill/>
            </a:ln>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PET Nuclide</a:t>
              </a:r>
            </a:p>
          </p:txBody>
        </p:sp>
      </p:grpSp>
      <p:pic>
        <p:nvPicPr>
          <p:cNvPr id="46" name="Picture 45">
            <a:extLst>
              <a:ext uri="{FF2B5EF4-FFF2-40B4-BE49-F238E27FC236}">
                <a16:creationId xmlns:a16="http://schemas.microsoft.com/office/drawing/2014/main" id="{19E86810-7D7D-98CB-48A6-CBD9A36CE90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993360" y="2517911"/>
            <a:ext cx="1762376" cy="1764761"/>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62926A0-66ED-0BFD-0C07-A46375B804A2}"/>
                  </a:ext>
                </a:extLst>
              </p:cNvPr>
              <p:cNvSpPr txBox="1"/>
              <p:nvPr/>
            </p:nvSpPr>
            <p:spPr>
              <a:xfrm>
                <a:off x="2043829" y="2008241"/>
                <a:ext cx="1752275" cy="443198"/>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p>
                      <m:sSupPr>
                        <m:ctrlPr>
                          <a:rPr kumimoji="0" lang="en-GB"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pPr>
                      <m:e>
                        <m:r>
                          <a:rPr kumimoji="0" lang="en-GB"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𝛽</m:t>
                        </m:r>
                      </m:e>
                      <m: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up>
                    </m:sSup>
                    <m:r>
                      <a:rPr kumimoji="0" lang="en-GB"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𝛾</m:t>
                    </m:r>
                  </m:oMath>
                </a14:m>
                <a:r>
                  <a:rPr kumimoji="0" lang="en-GB" sz="2400" b="0" i="0" u="none" strike="noStrike" kern="1200" cap="none" spc="0" normalizeH="0" baseline="0" noProof="0" dirty="0">
                    <a:ln>
                      <a:noFill/>
                    </a:ln>
                    <a:solidFill>
                      <a:srgbClr val="023D6B"/>
                    </a:solidFill>
                    <a:effectLst/>
                    <a:uLnTx/>
                    <a:uFillTx/>
                    <a:latin typeface="Arial"/>
                    <a:ea typeface="+mn-ea"/>
                    <a:cs typeface="+mn-cs"/>
                  </a:rPr>
                  <a:t> emitter</a:t>
                </a:r>
                <a:endParaRPr kumimoji="0" lang="en-GB" sz="2400" b="0" i="0" u="none" strike="noStrike" kern="1200" cap="none" spc="0" normalizeH="0" baseline="0" noProof="0" dirty="0" err="1">
                  <a:ln>
                    <a:noFill/>
                  </a:ln>
                  <a:solidFill>
                    <a:srgbClr val="023D6B"/>
                  </a:solidFill>
                  <a:effectLst/>
                  <a:uLnTx/>
                  <a:uFillTx/>
                  <a:latin typeface="Arial"/>
                  <a:ea typeface="+mn-ea"/>
                  <a:cs typeface="+mn-cs"/>
                </a:endParaRPr>
              </a:p>
            </p:txBody>
          </p:sp>
        </mc:Choice>
        <mc:Fallback xmlns="">
          <p:sp>
            <p:nvSpPr>
              <p:cNvPr id="51" name="TextBox 50">
                <a:extLst>
                  <a:ext uri="{FF2B5EF4-FFF2-40B4-BE49-F238E27FC236}">
                    <a16:creationId xmlns:a16="http://schemas.microsoft.com/office/drawing/2014/main" id="{462926A0-66ED-0BFD-0C07-A46375B804A2}"/>
                  </a:ext>
                </a:extLst>
              </p:cNvPr>
              <p:cNvSpPr txBox="1">
                <a:spLocks noRot="1" noChangeAspect="1" noMove="1" noResize="1" noEditPoints="1" noAdjustHandles="1" noChangeArrowheads="1" noChangeShapeType="1" noTextEdit="1"/>
              </p:cNvSpPr>
              <p:nvPr/>
            </p:nvSpPr>
            <p:spPr>
              <a:xfrm>
                <a:off x="2043829" y="2008241"/>
                <a:ext cx="1752275" cy="443198"/>
              </a:xfrm>
              <a:prstGeom prst="rect">
                <a:avLst/>
              </a:prstGeom>
              <a:blipFill>
                <a:blip r:embed="rId3"/>
                <a:stretch>
                  <a:fillRect l="-2857" t="-11111" r="-4286" b="-30556"/>
                </a:stretch>
              </a:blipFill>
            </p:spPr>
            <p:txBody>
              <a:bodyPr/>
              <a:lstStyle/>
              <a:p>
                <a:r>
                  <a:rPr lang="en-GB">
                    <a:noFill/>
                  </a:rPr>
                  <a:t> </a:t>
                </a:r>
              </a:p>
            </p:txBody>
          </p:sp>
        </mc:Fallback>
      </mc:AlternateContent>
      <p:sp>
        <p:nvSpPr>
          <p:cNvPr id="19" name="TextBox 18">
            <a:extLst>
              <a:ext uri="{FF2B5EF4-FFF2-40B4-BE49-F238E27FC236}">
                <a16:creationId xmlns:a16="http://schemas.microsoft.com/office/drawing/2014/main" id="{055A345E-7A36-A816-ECC5-574E202AE5EC}"/>
              </a:ext>
            </a:extLst>
          </p:cNvPr>
          <p:cNvSpPr txBox="1"/>
          <p:nvPr/>
        </p:nvSpPr>
        <p:spPr>
          <a:xfrm>
            <a:off x="1512926" y="4748247"/>
            <a:ext cx="3064400" cy="355482"/>
          </a:xfrm>
          <a:prstGeom prst="rect">
            <a:avLst/>
          </a:prstGeom>
          <a:noFill/>
        </p:spPr>
        <p:txBody>
          <a:bodyPr wrap="square" rtlCol="0">
            <a:spAutoFit/>
          </a:bodyPr>
          <a:lstStyle/>
          <a:p>
            <a:pPr algn="ctr">
              <a:lnSpc>
                <a:spcPct val="95000"/>
              </a:lnSpc>
            </a:pPr>
            <a:r>
              <a:rPr lang="en-GB" dirty="0">
                <a:solidFill>
                  <a:schemeClr val="accent1"/>
                </a:solidFill>
              </a:rPr>
              <a:t>More details in the next talk! </a:t>
            </a:r>
          </a:p>
        </p:txBody>
      </p:sp>
      <p:sp>
        <p:nvSpPr>
          <p:cNvPr id="16" name="Footer Placeholder 8">
            <a:extLst>
              <a:ext uri="{FF2B5EF4-FFF2-40B4-BE49-F238E27FC236}">
                <a16:creationId xmlns:a16="http://schemas.microsoft.com/office/drawing/2014/main" id="{0D3B7719-CA0D-9237-14BB-2E16BAA7653D}"/>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6" name="TextBox 5">
            <a:extLst>
              <a:ext uri="{FF2B5EF4-FFF2-40B4-BE49-F238E27FC236}">
                <a16:creationId xmlns:a16="http://schemas.microsoft.com/office/drawing/2014/main" id="{D7767807-CCFE-837E-1EF5-9188E4792F06}"/>
              </a:ext>
            </a:extLst>
          </p:cNvPr>
          <p:cNvSpPr txBox="1"/>
          <p:nvPr/>
        </p:nvSpPr>
        <p:spPr>
          <a:xfrm>
            <a:off x="2919966" y="4260227"/>
            <a:ext cx="1962114"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Helvetica" pitchFamily="2" charset="0"/>
                <a:ea typeface="+mn-ea"/>
                <a:cs typeface="+mn-cs"/>
              </a:rPr>
              <a:t>Image with courtesy from </a:t>
            </a:r>
            <a:r>
              <a:rPr kumimoji="0" lang="en-GB" sz="1100" b="0" i="0" u="none" strike="noStrike" kern="1200" cap="none" spc="0" normalizeH="0" baseline="0" noProof="0" dirty="0" err="1">
                <a:ln>
                  <a:noFill/>
                </a:ln>
                <a:solidFill>
                  <a:prstClr val="black">
                    <a:lumMod val="50000"/>
                    <a:lumOff val="50000"/>
                  </a:prstClr>
                </a:solidFill>
                <a:effectLst/>
                <a:uLnTx/>
                <a:uFillTx/>
                <a:latin typeface="Helvetica" pitchFamily="2" charset="0"/>
                <a:ea typeface="+mn-ea"/>
                <a:cs typeface="+mn-cs"/>
              </a:rPr>
              <a:t>D.Niekämper</a:t>
            </a:r>
            <a:r>
              <a:rPr kumimoji="0" lang="en-GB" sz="1100" b="0" i="0" u="none" strike="noStrike" kern="1200" cap="none" spc="0" normalizeH="0" baseline="0" noProof="0" dirty="0">
                <a:ln>
                  <a:noFill/>
                </a:ln>
                <a:solidFill>
                  <a:prstClr val="black">
                    <a:lumMod val="50000"/>
                    <a:lumOff val="50000"/>
                  </a:prstClr>
                </a:solidFill>
                <a:effectLst/>
                <a:uLnTx/>
                <a:uFillTx/>
                <a:latin typeface="Helvetica" pitchFamily="2" charset="0"/>
                <a:ea typeface="+mn-ea"/>
                <a:cs typeface="+mn-cs"/>
              </a:rPr>
              <a:t>, INM-4, FZJ</a:t>
            </a: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D4BF6D76-BAAF-46ED-AC09-BEC53D982201}"/>
              </a:ext>
            </a:extLst>
          </p:cNvPr>
          <p:cNvGrpSpPr/>
          <p:nvPr/>
        </p:nvGrpSpPr>
        <p:grpSpPr>
          <a:xfrm>
            <a:off x="3727932" y="1526647"/>
            <a:ext cx="7139819" cy="4815924"/>
            <a:chOff x="3727932" y="1526647"/>
            <a:chExt cx="7139819" cy="4815924"/>
          </a:xfrm>
        </p:grpSpPr>
        <p:grpSp>
          <p:nvGrpSpPr>
            <p:cNvPr id="20" name="Group 19">
              <a:extLst>
                <a:ext uri="{FF2B5EF4-FFF2-40B4-BE49-F238E27FC236}">
                  <a16:creationId xmlns:a16="http://schemas.microsoft.com/office/drawing/2014/main" id="{40F973B1-AB8F-BFE6-576D-570396A3371B}"/>
                </a:ext>
              </a:extLst>
            </p:cNvPr>
            <p:cNvGrpSpPr/>
            <p:nvPr/>
          </p:nvGrpSpPr>
          <p:grpSpPr>
            <a:xfrm>
              <a:off x="3727932" y="1526647"/>
              <a:ext cx="7139819" cy="4815924"/>
              <a:chOff x="3727932" y="1526647"/>
              <a:chExt cx="7139819" cy="4815924"/>
            </a:xfrm>
          </p:grpSpPr>
          <p:grpSp>
            <p:nvGrpSpPr>
              <p:cNvPr id="54" name="Group 53">
                <a:extLst>
                  <a:ext uri="{FF2B5EF4-FFF2-40B4-BE49-F238E27FC236}">
                    <a16:creationId xmlns:a16="http://schemas.microsoft.com/office/drawing/2014/main" id="{494148B6-DB4D-AA95-1E91-64C342F70D64}"/>
                  </a:ext>
                </a:extLst>
              </p:cNvPr>
              <p:cNvGrpSpPr/>
              <p:nvPr/>
            </p:nvGrpSpPr>
            <p:grpSpPr>
              <a:xfrm>
                <a:off x="5037354" y="2521897"/>
                <a:ext cx="5830397" cy="3564888"/>
                <a:chOff x="111970" y="3105010"/>
                <a:chExt cx="5830397" cy="3564888"/>
              </a:xfrm>
            </p:grpSpPr>
            <p:pic>
              <p:nvPicPr>
                <p:cNvPr id="39" name="Picture 38">
                  <a:extLst>
                    <a:ext uri="{FF2B5EF4-FFF2-40B4-BE49-F238E27FC236}">
                      <a16:creationId xmlns:a16="http://schemas.microsoft.com/office/drawing/2014/main" id="{4D0BC0F4-521F-4C38-4436-13720876295C}"/>
                    </a:ext>
                  </a:extLst>
                </p:cNvPr>
                <p:cNvPicPr>
                  <a:picLocks noChangeAspect="1"/>
                </p:cNvPicPr>
                <p:nvPr/>
              </p:nvPicPr>
              <p:blipFill>
                <a:blip r:embed="rId4"/>
                <a:stretch>
                  <a:fillRect/>
                </a:stretch>
              </p:blipFill>
              <p:spPr>
                <a:xfrm>
                  <a:off x="2087113" y="3105010"/>
                  <a:ext cx="1603987" cy="1440000"/>
                </a:xfrm>
                <a:prstGeom prst="rect">
                  <a:avLst/>
                </a:prstGeom>
              </p:spPr>
            </p:pic>
            <p:pic>
              <p:nvPicPr>
                <p:cNvPr id="40" name="Picture 39">
                  <a:extLst>
                    <a:ext uri="{FF2B5EF4-FFF2-40B4-BE49-F238E27FC236}">
                      <a16:creationId xmlns:a16="http://schemas.microsoft.com/office/drawing/2014/main" id="{724EB732-AFDE-EB4A-B308-F759150D34C9}"/>
                    </a:ext>
                  </a:extLst>
                </p:cNvPr>
                <p:cNvPicPr>
                  <a:picLocks noChangeAspect="1"/>
                </p:cNvPicPr>
                <p:nvPr/>
              </p:nvPicPr>
              <p:blipFill>
                <a:blip r:embed="rId5"/>
                <a:stretch>
                  <a:fillRect/>
                </a:stretch>
              </p:blipFill>
              <p:spPr>
                <a:xfrm>
                  <a:off x="2072198" y="4573975"/>
                  <a:ext cx="1618384" cy="1440000"/>
                </a:xfrm>
                <a:prstGeom prst="rect">
                  <a:avLst/>
                </a:prstGeom>
              </p:spPr>
            </p:pic>
            <p:pic>
              <p:nvPicPr>
                <p:cNvPr id="41" name="Picture 40">
                  <a:extLst>
                    <a:ext uri="{FF2B5EF4-FFF2-40B4-BE49-F238E27FC236}">
                      <a16:creationId xmlns:a16="http://schemas.microsoft.com/office/drawing/2014/main" id="{427A75B9-055D-C739-61D9-3099CD0648BE}"/>
                    </a:ext>
                  </a:extLst>
                </p:cNvPr>
                <p:cNvPicPr>
                  <a:picLocks noChangeAspect="1"/>
                </p:cNvPicPr>
                <p:nvPr/>
              </p:nvPicPr>
              <p:blipFill>
                <a:blip r:embed="rId6"/>
                <a:stretch>
                  <a:fillRect/>
                </a:stretch>
              </p:blipFill>
              <p:spPr>
                <a:xfrm>
                  <a:off x="3799403" y="3119326"/>
                  <a:ext cx="1618384" cy="1440000"/>
                </a:xfrm>
                <a:prstGeom prst="rect">
                  <a:avLst/>
                </a:prstGeom>
              </p:spPr>
            </p:pic>
            <p:pic>
              <p:nvPicPr>
                <p:cNvPr id="42" name="Picture 41">
                  <a:extLst>
                    <a:ext uri="{FF2B5EF4-FFF2-40B4-BE49-F238E27FC236}">
                      <a16:creationId xmlns:a16="http://schemas.microsoft.com/office/drawing/2014/main" id="{D1110E80-B0DB-0D1E-1B8D-E04D92B9AFB1}"/>
                    </a:ext>
                  </a:extLst>
                </p:cNvPr>
                <p:cNvPicPr>
                  <a:picLocks noChangeAspect="1"/>
                </p:cNvPicPr>
                <p:nvPr/>
              </p:nvPicPr>
              <p:blipFill>
                <a:blip r:embed="rId7"/>
                <a:stretch>
                  <a:fillRect/>
                </a:stretch>
              </p:blipFill>
              <p:spPr>
                <a:xfrm>
                  <a:off x="3796104" y="4591453"/>
                  <a:ext cx="1618384" cy="1440000"/>
                </a:xfrm>
                <a:prstGeom prst="rect">
                  <a:avLst/>
                </a:prstGeom>
              </p:spPr>
            </p:pic>
            <p:pic>
              <p:nvPicPr>
                <p:cNvPr id="44" name="Picture 43">
                  <a:extLst>
                    <a:ext uri="{FF2B5EF4-FFF2-40B4-BE49-F238E27FC236}">
                      <a16:creationId xmlns:a16="http://schemas.microsoft.com/office/drawing/2014/main" id="{2CB44A0C-72C8-D052-5B58-A48644F6CFE5}"/>
                    </a:ext>
                  </a:extLst>
                </p:cNvPr>
                <p:cNvPicPr>
                  <a:picLocks noChangeAspect="1"/>
                </p:cNvPicPr>
                <p:nvPr/>
              </p:nvPicPr>
              <p:blipFill>
                <a:blip r:embed="rId8"/>
                <a:stretch>
                  <a:fillRect/>
                </a:stretch>
              </p:blipFill>
              <p:spPr>
                <a:xfrm>
                  <a:off x="376324" y="4362147"/>
                  <a:ext cx="1391120" cy="1391120"/>
                </a:xfrm>
                <a:prstGeom prst="rect">
                  <a:avLst/>
                </a:prstGeom>
              </p:spPr>
            </p:pic>
            <p:sp>
              <p:nvSpPr>
                <p:cNvPr id="52" name="TextBox 51">
                  <a:extLst>
                    <a:ext uri="{FF2B5EF4-FFF2-40B4-BE49-F238E27FC236}">
                      <a16:creationId xmlns:a16="http://schemas.microsoft.com/office/drawing/2014/main" id="{1424D1B1-2BDC-8D15-43C7-E3A69D99E638}"/>
                    </a:ext>
                  </a:extLst>
                </p:cNvPr>
                <p:cNvSpPr txBox="1"/>
                <p:nvPr/>
              </p:nvSpPr>
              <p:spPr>
                <a:xfrm>
                  <a:off x="376324" y="6069734"/>
                  <a:ext cx="5566043"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lumMod val="50000"/>
                          <a:lumOff val="50000"/>
                        </a:prstClr>
                      </a:solidFill>
                      <a:effectLst/>
                      <a:uLnTx/>
                      <a:uFillTx/>
                      <a:latin typeface="Helvetica" pitchFamily="2" charset="0"/>
                      <a:ea typeface="+mn-ea"/>
                      <a:cs typeface="+mn-cs"/>
                    </a:rPr>
                    <a:t>Pfaehler</a:t>
                  </a:r>
                  <a:r>
                    <a:rPr kumimoji="0" lang="en-GB" sz="1100" b="0" i="0" u="none" strike="noStrike" kern="1200" cap="none" spc="0" normalizeH="0" baseline="0" noProof="0" dirty="0">
                      <a:ln>
                        <a:noFill/>
                      </a:ln>
                      <a:solidFill>
                        <a:prstClr val="black">
                          <a:lumMod val="50000"/>
                          <a:lumOff val="50000"/>
                        </a:prstClr>
                      </a:solidFill>
                      <a:effectLst/>
                      <a:uLnTx/>
                      <a:uFillTx/>
                      <a:latin typeface="Helvetica" pitchFamily="2" charset="0"/>
                      <a:ea typeface="+mn-ea"/>
                      <a:cs typeface="+mn-cs"/>
                    </a:rPr>
                    <a:t>, E. (2024). ML-EM based Dual tracer PET image reconstruction with inclusion of prompt gamma attenuation (1.0). </a:t>
                  </a:r>
                  <a:r>
                    <a:rPr kumimoji="0" lang="en-GB" sz="1100" b="0" i="0" u="none" strike="noStrike" kern="1200" cap="none" spc="0" normalizeH="0" baseline="0" noProof="0" dirty="0" err="1">
                      <a:ln>
                        <a:noFill/>
                      </a:ln>
                      <a:solidFill>
                        <a:prstClr val="black">
                          <a:lumMod val="50000"/>
                          <a:lumOff val="50000"/>
                        </a:prstClr>
                      </a:solidFill>
                      <a:effectLst/>
                      <a:uLnTx/>
                      <a:uFillTx/>
                      <a:latin typeface="Helvetica" pitchFamily="2" charset="0"/>
                      <a:ea typeface="+mn-ea"/>
                      <a:cs typeface="+mn-cs"/>
                    </a:rPr>
                    <a:t>Zenodo</a:t>
                  </a:r>
                  <a:r>
                    <a:rPr kumimoji="0" lang="en-GB" sz="1100" b="0" i="0" u="none" strike="noStrike" kern="1200" cap="none" spc="0" normalizeH="0" baseline="0" noProof="0" dirty="0">
                      <a:ln>
                        <a:noFill/>
                      </a:ln>
                      <a:solidFill>
                        <a:prstClr val="black">
                          <a:lumMod val="50000"/>
                          <a:lumOff val="50000"/>
                        </a:prstClr>
                      </a:solidFill>
                      <a:effectLst/>
                      <a:uLnTx/>
                      <a:uFillTx/>
                      <a:latin typeface="Helvetica" pitchFamily="2" charset="0"/>
                      <a:ea typeface="+mn-ea"/>
                      <a:cs typeface="+mn-cs"/>
                    </a:rPr>
                    <a:t>. </a:t>
                  </a:r>
                  <a:r>
                    <a:rPr kumimoji="0" lang="en-GB" sz="1100" b="0" i="0" u="none" strike="noStrike" kern="1200" cap="none" spc="0" normalizeH="0" baseline="0" noProof="0" dirty="0">
                      <a:ln>
                        <a:noFill/>
                      </a:ln>
                      <a:solidFill>
                        <a:prstClr val="black">
                          <a:lumMod val="50000"/>
                          <a:lumOff val="50000"/>
                        </a:prstClr>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https://doi.org/10.5281/zenodo.13382960</a:t>
                  </a:r>
                  <a:r>
                    <a:rPr kumimoji="0" lang="en-GB" sz="1100" b="0" i="0" u="none" strike="noStrike" kern="1200" cap="none" spc="0" normalizeH="0" baseline="0" noProof="0" dirty="0">
                      <a:ln>
                        <a:noFill/>
                      </a:ln>
                      <a:solidFill>
                        <a:prstClr val="black">
                          <a:lumMod val="50000"/>
                          <a:lumOff val="50000"/>
                        </a:prstClr>
                      </a:solidFill>
                      <a:effectLst/>
                      <a:uLnTx/>
                      <a:uFillTx/>
                      <a:latin typeface="Helvetica" pitchFamily="2" charset="0"/>
                      <a:ea typeface="+mn-ea"/>
                      <a:cs typeface="+mn-cs"/>
                    </a:rPr>
                    <a:t> (preprint)</a:t>
                  </a: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53" name="TextBox 52">
                  <a:extLst>
                    <a:ext uri="{FF2B5EF4-FFF2-40B4-BE49-F238E27FC236}">
                      <a16:creationId xmlns:a16="http://schemas.microsoft.com/office/drawing/2014/main" id="{D7D8BAF9-76C6-6E4A-6A0D-8CA87C7CA0B7}"/>
                    </a:ext>
                  </a:extLst>
                </p:cNvPr>
                <p:cNvSpPr txBox="1"/>
                <p:nvPr/>
              </p:nvSpPr>
              <p:spPr>
                <a:xfrm>
                  <a:off x="111970" y="3393602"/>
                  <a:ext cx="1889927" cy="881780"/>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Source distribution</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(simulation)</a:t>
                  </a:r>
                </a:p>
              </p:txBody>
            </p:sp>
          </p:grpSp>
          <p:sp>
            <p:nvSpPr>
              <p:cNvPr id="56" name="TextBox 55">
                <a:extLst>
                  <a:ext uri="{FF2B5EF4-FFF2-40B4-BE49-F238E27FC236}">
                    <a16:creationId xmlns:a16="http://schemas.microsoft.com/office/drawing/2014/main" id="{754567E6-EE70-E998-5D4E-D70FFC3FE461}"/>
                  </a:ext>
                </a:extLst>
              </p:cNvPr>
              <p:cNvSpPr txBox="1"/>
              <p:nvPr/>
            </p:nvSpPr>
            <p:spPr>
              <a:xfrm>
                <a:off x="5590540" y="1526647"/>
                <a:ext cx="4611470"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23D6B"/>
                    </a:solidFill>
                    <a:effectLst/>
                    <a:uLnTx/>
                    <a:uFillTx/>
                    <a:latin typeface="Arial"/>
                    <a:ea typeface="+mn-ea"/>
                    <a:cs typeface="+mn-cs"/>
                  </a:rPr>
                  <a:t>Quantitative reconstruction algorithm (including attenuation):</a:t>
                </a:r>
              </a:p>
            </p:txBody>
          </p:sp>
          <p:cxnSp>
            <p:nvCxnSpPr>
              <p:cNvPr id="17" name="Straight Arrow Connector 16">
                <a:extLst>
                  <a:ext uri="{FF2B5EF4-FFF2-40B4-BE49-F238E27FC236}">
                    <a16:creationId xmlns:a16="http://schemas.microsoft.com/office/drawing/2014/main" id="{FBA8D02C-9A1B-4D52-7E86-6EEABC46CA0D}"/>
                  </a:ext>
                </a:extLst>
              </p:cNvPr>
              <p:cNvCxnSpPr>
                <a:cxnSpLocks/>
              </p:cNvCxnSpPr>
              <p:nvPr/>
            </p:nvCxnSpPr>
            <p:spPr>
              <a:xfrm flipV="1">
                <a:off x="4682848" y="4748247"/>
                <a:ext cx="907692" cy="383864"/>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B40F641-E51C-B4E5-C065-0031FA4BBAE2}"/>
                  </a:ext>
                </a:extLst>
              </p:cNvPr>
              <p:cNvSpPr txBox="1"/>
              <p:nvPr/>
            </p:nvSpPr>
            <p:spPr>
              <a:xfrm>
                <a:off x="3727932" y="5197642"/>
                <a:ext cx="1466487" cy="1144929"/>
              </a:xfrm>
              <a:prstGeom prst="rect">
                <a:avLst/>
              </a:prstGeom>
              <a:noFill/>
            </p:spPr>
            <p:txBody>
              <a:bodyPr wrap="square" rtlCol="0">
                <a:spAutoFit/>
              </a:bodyPr>
              <a:lstStyle/>
              <a:p>
                <a:pPr algn="ctr">
                  <a:lnSpc>
                    <a:spcPct val="95000"/>
                  </a:lnSpc>
                </a:pPr>
                <a:r>
                  <a:rPr lang="en-GB" dirty="0">
                    <a:solidFill>
                      <a:schemeClr val="accent1"/>
                    </a:solidFill>
                  </a:rPr>
                  <a:t>Simulation mimics head including bone</a:t>
                </a:r>
              </a:p>
            </p:txBody>
          </p:sp>
        </p:grpSp>
        <p:sp>
          <p:nvSpPr>
            <p:cNvPr id="22" name="TextBox 21">
              <a:extLst>
                <a:ext uri="{FF2B5EF4-FFF2-40B4-BE49-F238E27FC236}">
                  <a16:creationId xmlns:a16="http://schemas.microsoft.com/office/drawing/2014/main" id="{A69E8F13-FD3C-1155-8AD3-B0EB7E67EB8A}"/>
                </a:ext>
              </a:extLst>
            </p:cNvPr>
            <p:cNvSpPr txBox="1"/>
            <p:nvPr/>
          </p:nvSpPr>
          <p:spPr>
            <a:xfrm>
              <a:off x="7113557" y="2192233"/>
              <a:ext cx="1085554" cy="326243"/>
            </a:xfrm>
            <a:prstGeom prst="rect">
              <a:avLst/>
            </a:prstGeom>
            <a:noFill/>
          </p:spPr>
          <p:txBody>
            <a:bodyPr wrap="none" rtlCol="0">
              <a:spAutoFit/>
            </a:bodyPr>
            <a:lstStyle/>
            <a:p>
              <a:pPr algn="l">
                <a:lnSpc>
                  <a:spcPct val="95000"/>
                </a:lnSpc>
              </a:pPr>
              <a:r>
                <a:rPr lang="en-GB" sz="1600" dirty="0">
                  <a:solidFill>
                    <a:schemeClr val="accent1"/>
                  </a:solidFill>
                </a:rPr>
                <a:t>1 iteration</a:t>
              </a:r>
            </a:p>
          </p:txBody>
        </p:sp>
        <p:sp>
          <p:nvSpPr>
            <p:cNvPr id="23" name="TextBox 22">
              <a:extLst>
                <a:ext uri="{FF2B5EF4-FFF2-40B4-BE49-F238E27FC236}">
                  <a16:creationId xmlns:a16="http://schemas.microsoft.com/office/drawing/2014/main" id="{D1278024-F0AF-1586-27C3-D15D9868AE38}"/>
                </a:ext>
              </a:extLst>
            </p:cNvPr>
            <p:cNvSpPr txBox="1"/>
            <p:nvPr/>
          </p:nvSpPr>
          <p:spPr>
            <a:xfrm>
              <a:off x="8717544" y="2191186"/>
              <a:ext cx="1301959" cy="326243"/>
            </a:xfrm>
            <a:prstGeom prst="rect">
              <a:avLst/>
            </a:prstGeom>
            <a:noFill/>
          </p:spPr>
          <p:txBody>
            <a:bodyPr wrap="none" rtlCol="0">
              <a:spAutoFit/>
            </a:bodyPr>
            <a:lstStyle/>
            <a:p>
              <a:pPr algn="l">
                <a:lnSpc>
                  <a:spcPct val="95000"/>
                </a:lnSpc>
              </a:pPr>
              <a:r>
                <a:rPr lang="en-GB" sz="1600" dirty="0">
                  <a:solidFill>
                    <a:schemeClr val="accent1"/>
                  </a:solidFill>
                </a:rPr>
                <a:t>50 iterations</a:t>
              </a:r>
            </a:p>
          </p:txBody>
        </p:sp>
      </p:grpSp>
      <p:sp>
        <p:nvSpPr>
          <p:cNvPr id="25" name="Slide Number Placeholder 4">
            <a:extLst>
              <a:ext uri="{FF2B5EF4-FFF2-40B4-BE49-F238E27FC236}">
                <a16:creationId xmlns:a16="http://schemas.microsoft.com/office/drawing/2014/main" id="{D6B556C7-B29E-5E17-182C-3F7CB01D449C}"/>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15</a:t>
            </a:fld>
            <a:r>
              <a:rPr lang="de-DE" dirty="0"/>
              <a:t>/20</a:t>
            </a:r>
          </a:p>
        </p:txBody>
      </p:sp>
    </p:spTree>
    <p:extLst>
      <p:ext uri="{BB962C8B-B14F-4D97-AF65-F5344CB8AC3E}">
        <p14:creationId xmlns:p14="http://schemas.microsoft.com/office/powerpoint/2010/main" val="34923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1FF2-EE6D-6073-6CF7-7328EDBE7D50}"/>
              </a:ext>
            </a:extLst>
          </p:cNvPr>
          <p:cNvSpPr>
            <a:spLocks noGrp="1"/>
          </p:cNvSpPr>
          <p:nvPr>
            <p:ph type="title"/>
          </p:nvPr>
        </p:nvSpPr>
        <p:spPr/>
        <p:txBody>
          <a:bodyPr/>
          <a:lstStyle/>
          <a:p>
            <a:r>
              <a:rPr lang="en-GB" dirty="0"/>
              <a:t>Layer-specific detection of brain function at 7T</a:t>
            </a:r>
          </a:p>
        </p:txBody>
      </p:sp>
      <p:pic>
        <p:nvPicPr>
          <p:cNvPr id="7" name="Picture 6">
            <a:extLst>
              <a:ext uri="{FF2B5EF4-FFF2-40B4-BE49-F238E27FC236}">
                <a16:creationId xmlns:a16="http://schemas.microsoft.com/office/drawing/2014/main" id="{163A9F94-2EE8-E4C6-E8D6-262C6F2AC8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48398" y="980728"/>
            <a:ext cx="2151700" cy="3120438"/>
          </a:xfrm>
          <a:prstGeom prst="rect">
            <a:avLst/>
          </a:prstGeom>
        </p:spPr>
      </p:pic>
      <p:sp>
        <p:nvSpPr>
          <p:cNvPr id="8" name="TextBox 7">
            <a:extLst>
              <a:ext uri="{FF2B5EF4-FFF2-40B4-BE49-F238E27FC236}">
                <a16:creationId xmlns:a16="http://schemas.microsoft.com/office/drawing/2014/main" id="{E47D7CEF-16D2-563B-4E8E-9C80267C1BBD}"/>
              </a:ext>
            </a:extLst>
          </p:cNvPr>
          <p:cNvSpPr txBox="1"/>
          <p:nvPr/>
        </p:nvSpPr>
        <p:spPr>
          <a:xfrm>
            <a:off x="6450645" y="2444709"/>
            <a:ext cx="2855770" cy="881780"/>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23D6B"/>
                </a:solidFill>
                <a:effectLst/>
                <a:uLnTx/>
                <a:uFillTx/>
                <a:latin typeface="Arial"/>
                <a:ea typeface="+mn-ea"/>
                <a:cs typeface="+mn-cs"/>
              </a:rPr>
              <a:t>Six cortical layers, </a:t>
            </a:r>
            <a:br>
              <a:rPr kumimoji="0" lang="en-US" sz="1800" b="0" i="0" u="none" strike="noStrike" kern="1200" cap="none" spc="0" normalizeH="0" baseline="0" noProof="0" dirty="0">
                <a:ln>
                  <a:noFill/>
                </a:ln>
                <a:solidFill>
                  <a:srgbClr val="023D6B"/>
                </a:solidFill>
                <a:effectLst/>
                <a:uLnTx/>
                <a:uFillTx/>
                <a:latin typeface="Arial"/>
                <a:ea typeface="+mn-ea"/>
                <a:cs typeface="+mn-cs"/>
              </a:rPr>
            </a:br>
            <a:r>
              <a:rPr kumimoji="0" lang="en-US" sz="1800" b="0" i="0" u="none" strike="noStrike" kern="1200" cap="none" spc="0" normalizeH="0" baseline="0" noProof="0" dirty="0">
                <a:ln>
                  <a:noFill/>
                </a:ln>
                <a:solidFill>
                  <a:srgbClr val="023D6B"/>
                </a:solidFill>
                <a:effectLst/>
                <a:uLnTx/>
                <a:uFillTx/>
                <a:latin typeface="Arial"/>
                <a:ea typeface="+mn-ea"/>
                <a:cs typeface="+mn-cs"/>
              </a:rPr>
              <a:t>each of which has its particular function</a:t>
            </a:r>
            <a:endParaRPr kumimoji="0" lang="en-US" sz="1800" b="0" i="0" u="none" strike="noStrike" kern="1200" cap="none" spc="0" normalizeH="0" baseline="30000" noProof="0" dirty="0">
              <a:ln>
                <a:noFill/>
              </a:ln>
              <a:solidFill>
                <a:srgbClr val="023D6B"/>
              </a:solidFill>
              <a:effectLst/>
              <a:uLnTx/>
              <a:uFillTx/>
              <a:latin typeface="Arial"/>
              <a:ea typeface="+mn-ea"/>
              <a:cs typeface="+mn-cs"/>
            </a:endParaRPr>
          </a:p>
        </p:txBody>
      </p:sp>
      <p:pic>
        <p:nvPicPr>
          <p:cNvPr id="9" name="Picture 8">
            <a:extLst>
              <a:ext uri="{FF2B5EF4-FFF2-40B4-BE49-F238E27FC236}">
                <a16:creationId xmlns:a16="http://schemas.microsoft.com/office/drawing/2014/main" id="{00802F7A-CA56-3384-7D47-7689BE23C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163" y="960653"/>
            <a:ext cx="3131537" cy="4845177"/>
          </a:xfrm>
          <a:prstGeom prst="rect">
            <a:avLst/>
          </a:prstGeom>
        </p:spPr>
      </p:pic>
      <p:pic>
        <p:nvPicPr>
          <p:cNvPr id="10" name="Picture 9">
            <a:extLst>
              <a:ext uri="{FF2B5EF4-FFF2-40B4-BE49-F238E27FC236}">
                <a16:creationId xmlns:a16="http://schemas.microsoft.com/office/drawing/2014/main" id="{0F50D2E6-68FE-B6B6-E1C1-24FE178878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3773" y="960653"/>
            <a:ext cx="2600239" cy="4828418"/>
          </a:xfrm>
          <a:prstGeom prst="rect">
            <a:avLst/>
          </a:prstGeom>
        </p:spPr>
      </p:pic>
      <p:sp>
        <p:nvSpPr>
          <p:cNvPr id="11" name="Left Brace 10">
            <a:extLst>
              <a:ext uri="{FF2B5EF4-FFF2-40B4-BE49-F238E27FC236}">
                <a16:creationId xmlns:a16="http://schemas.microsoft.com/office/drawing/2014/main" id="{CFD2164E-A1AE-CBCB-2E03-2F90E45C8DD3}"/>
              </a:ext>
            </a:extLst>
          </p:cNvPr>
          <p:cNvSpPr/>
          <p:nvPr/>
        </p:nvSpPr>
        <p:spPr>
          <a:xfrm>
            <a:off x="9205207" y="1019288"/>
            <a:ext cx="320159" cy="2992338"/>
          </a:xfrm>
          <a:prstGeom prst="leftBrace">
            <a:avLst>
              <a:gd name="adj1" fmla="val 83935"/>
              <a:gd name="adj2" fmla="val 8407"/>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D2032DFB-A6BD-B694-8C81-88F64ED98D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6729" y="1075788"/>
            <a:ext cx="2173187" cy="1292671"/>
          </a:xfrm>
          <a:prstGeom prst="rect">
            <a:avLst/>
          </a:prstGeom>
        </p:spPr>
      </p:pic>
      <p:sp>
        <p:nvSpPr>
          <p:cNvPr id="13" name="Rectangle 12">
            <a:extLst>
              <a:ext uri="{FF2B5EF4-FFF2-40B4-BE49-F238E27FC236}">
                <a16:creationId xmlns:a16="http://schemas.microsoft.com/office/drawing/2014/main" id="{03981EA6-2FE9-EDBA-0716-3B8CE3E5B189}"/>
              </a:ext>
            </a:extLst>
          </p:cNvPr>
          <p:cNvSpPr/>
          <p:nvPr/>
        </p:nvSpPr>
        <p:spPr>
          <a:xfrm>
            <a:off x="8195893" y="1136284"/>
            <a:ext cx="323045" cy="218664"/>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C48227FB-73A1-987D-987A-67DC8AA9E5E4}"/>
              </a:ext>
            </a:extLst>
          </p:cNvPr>
          <p:cNvSpPr txBox="1"/>
          <p:nvPr/>
        </p:nvSpPr>
        <p:spPr>
          <a:xfrm>
            <a:off x="1968500" y="5891718"/>
            <a:ext cx="4388016"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Yun, </a:t>
            </a:r>
            <a:r>
              <a:rPr kumimoji="0" lang="en-GB"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Seong</a:t>
            </a:r>
            <a:r>
              <a:rPr kumimoji="0" lang="en-GB"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a:t>
            </a:r>
            <a:r>
              <a:rPr kumimoji="0" lang="en-GB"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Dae</a:t>
            </a:r>
            <a:r>
              <a:rPr kumimoji="0" lang="en-GB"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et al. "Mapping of whole‐cerebrum resting‐state networks using ultra‐high resolution acquisition protocols." </a:t>
            </a:r>
            <a:r>
              <a:rPr kumimoji="0" lang="en-GB" sz="11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Human Brain Mapping</a:t>
            </a:r>
            <a:r>
              <a:rPr kumimoji="0" lang="en-GB"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(2022).</a:t>
            </a: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67B7377F-BD05-6141-6F36-CBEBBDA67246}"/>
              </a:ext>
            </a:extLst>
          </p:cNvPr>
          <p:cNvCxnSpPr>
            <a:cxnSpLocks/>
          </p:cNvCxnSpPr>
          <p:nvPr/>
        </p:nvCxnSpPr>
        <p:spPr>
          <a:xfrm>
            <a:off x="8656775" y="1245616"/>
            <a:ext cx="409101" cy="0"/>
          </a:xfrm>
          <a:prstGeom prst="straightConnector1">
            <a:avLst/>
          </a:prstGeom>
          <a:ln w="25400">
            <a:solidFill>
              <a:schemeClr val="accent1"/>
            </a:solidFill>
            <a:headEnd type="triangle"/>
            <a:tailEnd type="triangle" w="med" len="lg"/>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A298CA2-6431-B658-F89B-FD4CE5032CB7}"/>
              </a:ext>
            </a:extLst>
          </p:cNvPr>
          <p:cNvGrpSpPr/>
          <p:nvPr/>
        </p:nvGrpSpPr>
        <p:grpSpPr>
          <a:xfrm>
            <a:off x="6465284" y="3221695"/>
            <a:ext cx="5305965" cy="3448944"/>
            <a:chOff x="102046" y="3246505"/>
            <a:chExt cx="5305965" cy="3448944"/>
          </a:xfrm>
        </p:grpSpPr>
        <p:grpSp>
          <p:nvGrpSpPr>
            <p:cNvPr id="17" name="Group 72">
              <a:extLst>
                <a:ext uri="{FF2B5EF4-FFF2-40B4-BE49-F238E27FC236}">
                  <a16:creationId xmlns:a16="http://schemas.microsoft.com/office/drawing/2014/main" id="{1AD6FFBA-4E1A-202A-7BF3-0F0AAF299D3C}"/>
                </a:ext>
              </a:extLst>
            </p:cNvPr>
            <p:cNvGrpSpPr>
              <a:grpSpLocks noChangeAspect="1"/>
            </p:cNvGrpSpPr>
            <p:nvPr/>
          </p:nvGrpSpPr>
          <p:grpSpPr>
            <a:xfrm>
              <a:off x="3380520" y="4209894"/>
              <a:ext cx="2027491" cy="1891849"/>
              <a:chOff x="8879760" y="9418"/>
              <a:chExt cx="2696759" cy="2516342"/>
            </a:xfrm>
          </p:grpSpPr>
          <p:sp>
            <p:nvSpPr>
              <p:cNvPr id="37" name="CustomShape 73">
                <a:extLst>
                  <a:ext uri="{FF2B5EF4-FFF2-40B4-BE49-F238E27FC236}">
                    <a16:creationId xmlns:a16="http://schemas.microsoft.com/office/drawing/2014/main" id="{E63D31C3-2EF8-0A29-36BC-2D79D7732658}"/>
                  </a:ext>
                </a:extLst>
              </p:cNvPr>
              <p:cNvSpPr/>
              <p:nvPr/>
            </p:nvSpPr>
            <p:spPr>
              <a:xfrm>
                <a:off x="9437040" y="86400"/>
                <a:ext cx="345600" cy="227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0" marR="0" lvl="0" indent="0" algn="ctr" defTabSz="457200" rtl="0" eaLnBrk="1" fontAlgn="auto" latinLnBrk="0" hangingPunct="1">
                  <a:lnSpc>
                    <a:spcPct val="100000"/>
                  </a:lnSpc>
                  <a:spcBef>
                    <a:spcPts val="0"/>
                  </a:spcBef>
                  <a:spcAft>
                    <a:spcPts val="116"/>
                  </a:spcAft>
                  <a:buClrTx/>
                  <a:buSzTx/>
                  <a:buFontTx/>
                  <a:buNone/>
                  <a:tabLst/>
                  <a:defRPr/>
                </a:pPr>
                <a:r>
                  <a:rPr kumimoji="0" lang="en-GB" sz="900" b="1" i="1" u="none" strike="noStrike" kern="1200" cap="none" spc="-1" normalizeH="0" baseline="0" noProof="0">
                    <a:ln>
                      <a:noFill/>
                    </a:ln>
                    <a:solidFill>
                      <a:srgbClr val="FFFFFF"/>
                    </a:solidFill>
                    <a:effectLst/>
                    <a:uLnTx/>
                    <a:uFillTx/>
                    <a:latin typeface="Arial"/>
                    <a:ea typeface="DejaVu Sans"/>
                    <a:cs typeface="+mn-cs"/>
                  </a:rPr>
                  <a:t>RH</a:t>
                </a:r>
                <a:endParaRPr kumimoji="0" lang="en-GB" sz="900" b="0" i="0" u="none" strike="noStrike" kern="1200" cap="none" spc="-1" normalizeH="0" baseline="0" noProof="0">
                  <a:ln>
                    <a:noFill/>
                  </a:ln>
                  <a:solidFill>
                    <a:prstClr val="black"/>
                  </a:solidFill>
                  <a:effectLst/>
                  <a:uLnTx/>
                  <a:uFillTx/>
                  <a:latin typeface="Arial"/>
                  <a:ea typeface="+mn-ea"/>
                  <a:cs typeface="+mn-cs"/>
                </a:endParaRPr>
              </a:p>
            </p:txBody>
          </p:sp>
          <p:pic>
            <p:nvPicPr>
              <p:cNvPr id="38" name="Picture 123">
                <a:extLst>
                  <a:ext uri="{FF2B5EF4-FFF2-40B4-BE49-F238E27FC236}">
                    <a16:creationId xmlns:a16="http://schemas.microsoft.com/office/drawing/2014/main" id="{11EA424C-EF2D-45E2-D70C-BD472FDE056E}"/>
                  </a:ext>
                </a:extLst>
              </p:cNvPr>
              <p:cNvPicPr/>
              <p:nvPr/>
            </p:nvPicPr>
            <p:blipFill>
              <a:blip r:embed="rId6" cstate="screen">
                <a:extLst>
                  <a:ext uri="{28A0092B-C50C-407E-A947-70E740481C1C}">
                    <a14:useLocalDpi xmlns:a14="http://schemas.microsoft.com/office/drawing/2010/main"/>
                  </a:ext>
                </a:extLst>
              </a:blip>
              <a:srcRect/>
              <a:stretch/>
            </p:blipFill>
            <p:spPr>
              <a:xfrm>
                <a:off x="8879760" y="9418"/>
                <a:ext cx="2505961" cy="2328839"/>
              </a:xfrm>
              <a:prstGeom prst="rect">
                <a:avLst/>
              </a:prstGeom>
              <a:ln>
                <a:noFill/>
              </a:ln>
            </p:spPr>
          </p:pic>
          <p:grpSp>
            <p:nvGrpSpPr>
              <p:cNvPr id="39" name="Group 74">
                <a:extLst>
                  <a:ext uri="{FF2B5EF4-FFF2-40B4-BE49-F238E27FC236}">
                    <a16:creationId xmlns:a16="http://schemas.microsoft.com/office/drawing/2014/main" id="{698C8748-4117-E779-3AAB-5772472085C0}"/>
                  </a:ext>
                </a:extLst>
              </p:cNvPr>
              <p:cNvGrpSpPr/>
              <p:nvPr/>
            </p:nvGrpSpPr>
            <p:grpSpPr>
              <a:xfrm>
                <a:off x="8895600" y="209520"/>
                <a:ext cx="2410920" cy="2316240"/>
                <a:chOff x="8895600" y="209520"/>
                <a:chExt cx="2410920" cy="2316240"/>
              </a:xfrm>
            </p:grpSpPr>
            <p:grpSp>
              <p:nvGrpSpPr>
                <p:cNvPr id="64" name="Group 75">
                  <a:extLst>
                    <a:ext uri="{FF2B5EF4-FFF2-40B4-BE49-F238E27FC236}">
                      <a16:creationId xmlns:a16="http://schemas.microsoft.com/office/drawing/2014/main" id="{BF95DA41-7141-082B-DCCA-B36D6CDF69FB}"/>
                    </a:ext>
                  </a:extLst>
                </p:cNvPr>
                <p:cNvGrpSpPr/>
                <p:nvPr/>
              </p:nvGrpSpPr>
              <p:grpSpPr>
                <a:xfrm>
                  <a:off x="8895600" y="707760"/>
                  <a:ext cx="2410920" cy="51480"/>
                  <a:chOff x="8895600" y="707760"/>
                  <a:chExt cx="2410920" cy="51480"/>
                </a:xfrm>
              </p:grpSpPr>
              <p:sp>
                <p:nvSpPr>
                  <p:cNvPr id="68" name="Line 76">
                    <a:extLst>
                      <a:ext uri="{FF2B5EF4-FFF2-40B4-BE49-F238E27FC236}">
                        <a16:creationId xmlns:a16="http://schemas.microsoft.com/office/drawing/2014/main" id="{31EE69D1-EA69-51B0-FCC4-7D6E8B5E687A}"/>
                      </a:ext>
                    </a:extLst>
                  </p:cNvPr>
                  <p:cNvSpPr/>
                  <p:nvPr/>
                </p:nvSpPr>
                <p:spPr>
                  <a:xfrm>
                    <a:off x="8895600" y="707760"/>
                    <a:ext cx="2410920" cy="360"/>
                  </a:xfrm>
                  <a:prstGeom prst="line">
                    <a:avLst/>
                  </a:prstGeom>
                  <a:ln>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Line 77">
                    <a:extLst>
                      <a:ext uri="{FF2B5EF4-FFF2-40B4-BE49-F238E27FC236}">
                        <a16:creationId xmlns:a16="http://schemas.microsoft.com/office/drawing/2014/main" id="{625EBC21-5FD1-BC15-9308-2E35533D49A7}"/>
                      </a:ext>
                    </a:extLst>
                  </p:cNvPr>
                  <p:cNvSpPr/>
                  <p:nvPr/>
                </p:nvSpPr>
                <p:spPr>
                  <a:xfrm>
                    <a:off x="8895600" y="758880"/>
                    <a:ext cx="2410920" cy="360"/>
                  </a:xfrm>
                  <a:prstGeom prst="line">
                    <a:avLst/>
                  </a:prstGeom>
                  <a:ln>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5" name="Group 78">
                  <a:extLst>
                    <a:ext uri="{FF2B5EF4-FFF2-40B4-BE49-F238E27FC236}">
                      <a16:creationId xmlns:a16="http://schemas.microsoft.com/office/drawing/2014/main" id="{5F7BDCDA-6C47-7304-F3CE-9327103104E5}"/>
                    </a:ext>
                  </a:extLst>
                </p:cNvPr>
                <p:cNvGrpSpPr/>
                <p:nvPr/>
              </p:nvGrpSpPr>
              <p:grpSpPr>
                <a:xfrm>
                  <a:off x="9301320" y="209520"/>
                  <a:ext cx="60480" cy="2316240"/>
                  <a:chOff x="9301320" y="209520"/>
                  <a:chExt cx="60480" cy="2316240"/>
                </a:xfrm>
              </p:grpSpPr>
              <p:sp>
                <p:nvSpPr>
                  <p:cNvPr id="66" name="Line 79">
                    <a:extLst>
                      <a:ext uri="{FF2B5EF4-FFF2-40B4-BE49-F238E27FC236}">
                        <a16:creationId xmlns:a16="http://schemas.microsoft.com/office/drawing/2014/main" id="{F1976429-28A2-8358-145C-2BFCD7AEAE23}"/>
                      </a:ext>
                    </a:extLst>
                  </p:cNvPr>
                  <p:cNvSpPr/>
                  <p:nvPr/>
                </p:nvSpPr>
                <p:spPr>
                  <a:xfrm>
                    <a:off x="9358920" y="209520"/>
                    <a:ext cx="2880" cy="2315160"/>
                  </a:xfrm>
                  <a:prstGeom prst="line">
                    <a:avLst/>
                  </a:prstGeom>
                  <a:ln>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Line 80">
                    <a:extLst>
                      <a:ext uri="{FF2B5EF4-FFF2-40B4-BE49-F238E27FC236}">
                        <a16:creationId xmlns:a16="http://schemas.microsoft.com/office/drawing/2014/main" id="{97D6B9C7-EDF3-41A1-C716-4613A5BF10D5}"/>
                      </a:ext>
                    </a:extLst>
                  </p:cNvPr>
                  <p:cNvSpPr/>
                  <p:nvPr/>
                </p:nvSpPr>
                <p:spPr>
                  <a:xfrm flipH="1">
                    <a:off x="9301320" y="209520"/>
                    <a:ext cx="2520" cy="2316240"/>
                  </a:xfrm>
                  <a:prstGeom prst="line">
                    <a:avLst/>
                  </a:prstGeom>
                  <a:ln>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40" name="Group 81">
                <a:extLst>
                  <a:ext uri="{FF2B5EF4-FFF2-40B4-BE49-F238E27FC236}">
                    <a16:creationId xmlns:a16="http://schemas.microsoft.com/office/drawing/2014/main" id="{051994C1-ADCA-B217-CDFB-91CB6E0F903C}"/>
                  </a:ext>
                </a:extLst>
              </p:cNvPr>
              <p:cNvGrpSpPr/>
              <p:nvPr/>
            </p:nvGrpSpPr>
            <p:grpSpPr>
              <a:xfrm>
                <a:off x="8951652" y="705240"/>
                <a:ext cx="1281970" cy="1071720"/>
                <a:chOff x="8951652" y="705240"/>
                <a:chExt cx="1281970" cy="1071720"/>
              </a:xfrm>
            </p:grpSpPr>
            <p:grpSp>
              <p:nvGrpSpPr>
                <p:cNvPr id="43" name="Group 82">
                  <a:extLst>
                    <a:ext uri="{FF2B5EF4-FFF2-40B4-BE49-F238E27FC236}">
                      <a16:creationId xmlns:a16="http://schemas.microsoft.com/office/drawing/2014/main" id="{0D961EF2-20AA-2B87-85E1-ABBD2CFB66ED}"/>
                    </a:ext>
                  </a:extLst>
                </p:cNvPr>
                <p:cNvGrpSpPr/>
                <p:nvPr/>
              </p:nvGrpSpPr>
              <p:grpSpPr>
                <a:xfrm>
                  <a:off x="9200160" y="705240"/>
                  <a:ext cx="259200" cy="627840"/>
                  <a:chOff x="9200160" y="705240"/>
                  <a:chExt cx="259200" cy="627840"/>
                </a:xfrm>
              </p:grpSpPr>
              <p:pic>
                <p:nvPicPr>
                  <p:cNvPr id="48" name="Picture 133">
                    <a:extLst>
                      <a:ext uri="{FF2B5EF4-FFF2-40B4-BE49-F238E27FC236}">
                        <a16:creationId xmlns:a16="http://schemas.microsoft.com/office/drawing/2014/main" id="{066DCE73-ABC2-E38A-113C-A9D33FFF90F8}"/>
                      </a:ext>
                    </a:extLst>
                  </p:cNvPr>
                  <p:cNvPicPr/>
                  <p:nvPr/>
                </p:nvPicPr>
                <p:blipFill>
                  <a:blip r:embed="rId7" cstate="screen">
                    <a:extLst>
                      <a:ext uri="{28A0092B-C50C-407E-A947-70E740481C1C}">
                        <a14:useLocalDpi xmlns:a14="http://schemas.microsoft.com/office/drawing/2010/main"/>
                      </a:ext>
                    </a:extLst>
                  </a:blip>
                  <a:srcRect/>
                  <a:stretch/>
                </p:blipFill>
                <p:spPr>
                  <a:xfrm>
                    <a:off x="9209880" y="1080360"/>
                    <a:ext cx="243000" cy="246240"/>
                  </a:xfrm>
                  <a:prstGeom prst="rect">
                    <a:avLst/>
                  </a:prstGeom>
                  <a:ln w="12600">
                    <a:solidFill>
                      <a:schemeClr val="tx1"/>
                    </a:solidFill>
                    <a:round/>
                  </a:ln>
                </p:spPr>
              </p:pic>
              <p:sp>
                <p:nvSpPr>
                  <p:cNvPr id="49" name="CustomShape 83">
                    <a:extLst>
                      <a:ext uri="{FF2B5EF4-FFF2-40B4-BE49-F238E27FC236}">
                        <a16:creationId xmlns:a16="http://schemas.microsoft.com/office/drawing/2014/main" id="{DCD1CAD8-B5F1-6F4A-C6B0-53549558BF40}"/>
                      </a:ext>
                    </a:extLst>
                  </p:cNvPr>
                  <p:cNvSpPr/>
                  <p:nvPr/>
                </p:nvSpPr>
                <p:spPr>
                  <a:xfrm>
                    <a:off x="9302760" y="705240"/>
                    <a:ext cx="54000" cy="5400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Line 84">
                    <a:extLst>
                      <a:ext uri="{FF2B5EF4-FFF2-40B4-BE49-F238E27FC236}">
                        <a16:creationId xmlns:a16="http://schemas.microsoft.com/office/drawing/2014/main" id="{1EA72966-9A08-79E6-72FE-C5D187C69737}"/>
                      </a:ext>
                    </a:extLst>
                  </p:cNvPr>
                  <p:cNvSpPr/>
                  <p:nvPr/>
                </p:nvSpPr>
                <p:spPr>
                  <a:xfrm flipH="1">
                    <a:off x="9210240" y="766080"/>
                    <a:ext cx="92520" cy="313200"/>
                  </a:xfrm>
                  <a:prstGeom prst="line">
                    <a:avLst/>
                  </a:prstGeom>
                  <a:ln>
                    <a:solidFill>
                      <a:schemeClr val="tx1"/>
                    </a:solidFill>
                    <a:custDash>
                      <a:ds d="4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Line 85">
                    <a:extLst>
                      <a:ext uri="{FF2B5EF4-FFF2-40B4-BE49-F238E27FC236}">
                        <a16:creationId xmlns:a16="http://schemas.microsoft.com/office/drawing/2014/main" id="{DCD09069-9206-E556-EF0E-0995AE3E4472}"/>
                      </a:ext>
                    </a:extLst>
                  </p:cNvPr>
                  <p:cNvSpPr/>
                  <p:nvPr/>
                </p:nvSpPr>
                <p:spPr>
                  <a:xfrm>
                    <a:off x="9349920" y="758880"/>
                    <a:ext cx="95400" cy="317160"/>
                  </a:xfrm>
                  <a:prstGeom prst="line">
                    <a:avLst/>
                  </a:prstGeom>
                  <a:ln>
                    <a:solidFill>
                      <a:schemeClr val="tx1"/>
                    </a:solidFill>
                    <a:custDash>
                      <a:ds d="4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52" name="Group 86">
                    <a:extLst>
                      <a:ext uri="{FF2B5EF4-FFF2-40B4-BE49-F238E27FC236}">
                        <a16:creationId xmlns:a16="http://schemas.microsoft.com/office/drawing/2014/main" id="{15226605-8063-5B49-F2A3-70F73A1EB848}"/>
                      </a:ext>
                    </a:extLst>
                  </p:cNvPr>
                  <p:cNvGrpSpPr/>
                  <p:nvPr/>
                </p:nvGrpSpPr>
                <p:grpSpPr>
                  <a:xfrm>
                    <a:off x="9200160" y="1117080"/>
                    <a:ext cx="259200" cy="179640"/>
                    <a:chOff x="9200160" y="1117080"/>
                    <a:chExt cx="259200" cy="179640"/>
                  </a:xfrm>
                </p:grpSpPr>
                <p:sp>
                  <p:nvSpPr>
                    <p:cNvPr id="59" name="Line 87">
                      <a:extLst>
                        <a:ext uri="{FF2B5EF4-FFF2-40B4-BE49-F238E27FC236}">
                          <a16:creationId xmlns:a16="http://schemas.microsoft.com/office/drawing/2014/main" id="{EBC696A7-345D-6DBD-5410-3012026A2A96}"/>
                        </a:ext>
                      </a:extLst>
                    </p:cNvPr>
                    <p:cNvSpPr/>
                    <p:nvPr/>
                  </p:nvSpPr>
                  <p:spPr>
                    <a:xfrm>
                      <a:off x="9201240" y="1117080"/>
                      <a:ext cx="255960" cy="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Line 88">
                      <a:extLst>
                        <a:ext uri="{FF2B5EF4-FFF2-40B4-BE49-F238E27FC236}">
                          <a16:creationId xmlns:a16="http://schemas.microsoft.com/office/drawing/2014/main" id="{21493891-CD61-8A88-C40E-1C0E84B954DA}"/>
                        </a:ext>
                      </a:extLst>
                    </p:cNvPr>
                    <p:cNvSpPr/>
                    <p:nvPr/>
                  </p:nvSpPr>
                  <p:spPr>
                    <a:xfrm>
                      <a:off x="9203400" y="1160640"/>
                      <a:ext cx="255960" cy="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Line 89">
                      <a:extLst>
                        <a:ext uri="{FF2B5EF4-FFF2-40B4-BE49-F238E27FC236}">
                          <a16:creationId xmlns:a16="http://schemas.microsoft.com/office/drawing/2014/main" id="{1ADAA558-72E2-1E2D-9753-40AF9F50AEF3}"/>
                        </a:ext>
                      </a:extLst>
                    </p:cNvPr>
                    <p:cNvSpPr/>
                    <p:nvPr/>
                  </p:nvSpPr>
                  <p:spPr>
                    <a:xfrm>
                      <a:off x="9203400" y="1205280"/>
                      <a:ext cx="255960" cy="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Line 90">
                      <a:extLst>
                        <a:ext uri="{FF2B5EF4-FFF2-40B4-BE49-F238E27FC236}">
                          <a16:creationId xmlns:a16="http://schemas.microsoft.com/office/drawing/2014/main" id="{2CA7EFC0-2094-96CA-6AAF-B174BE2EEC82}"/>
                        </a:ext>
                      </a:extLst>
                    </p:cNvPr>
                    <p:cNvSpPr/>
                    <p:nvPr/>
                  </p:nvSpPr>
                  <p:spPr>
                    <a:xfrm>
                      <a:off x="9200160" y="1252080"/>
                      <a:ext cx="255960" cy="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Line 91">
                      <a:extLst>
                        <a:ext uri="{FF2B5EF4-FFF2-40B4-BE49-F238E27FC236}">
                          <a16:creationId xmlns:a16="http://schemas.microsoft.com/office/drawing/2014/main" id="{42DB925E-D220-91BB-FDB6-7ABE65677F78}"/>
                        </a:ext>
                      </a:extLst>
                    </p:cNvPr>
                    <p:cNvSpPr/>
                    <p:nvPr/>
                  </p:nvSpPr>
                  <p:spPr>
                    <a:xfrm>
                      <a:off x="9200160" y="1296720"/>
                      <a:ext cx="255960" cy="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3" name="Group 92">
                    <a:extLst>
                      <a:ext uri="{FF2B5EF4-FFF2-40B4-BE49-F238E27FC236}">
                        <a16:creationId xmlns:a16="http://schemas.microsoft.com/office/drawing/2014/main" id="{5227BC5A-3687-B1C3-1848-6BC856FD090C}"/>
                      </a:ext>
                    </a:extLst>
                  </p:cNvPr>
                  <p:cNvGrpSpPr/>
                  <p:nvPr/>
                </p:nvGrpSpPr>
                <p:grpSpPr>
                  <a:xfrm>
                    <a:off x="9232920" y="1073880"/>
                    <a:ext cx="179640" cy="259200"/>
                    <a:chOff x="9232920" y="1073880"/>
                    <a:chExt cx="179640" cy="259200"/>
                  </a:xfrm>
                </p:grpSpPr>
                <p:sp>
                  <p:nvSpPr>
                    <p:cNvPr id="54" name="Line 93">
                      <a:extLst>
                        <a:ext uri="{FF2B5EF4-FFF2-40B4-BE49-F238E27FC236}">
                          <a16:creationId xmlns:a16="http://schemas.microsoft.com/office/drawing/2014/main" id="{861B2505-8D90-448F-95CD-8EE7FEBF6953}"/>
                        </a:ext>
                      </a:extLst>
                    </p:cNvPr>
                    <p:cNvSpPr/>
                    <p:nvPr/>
                  </p:nvSpPr>
                  <p:spPr>
                    <a:xfrm>
                      <a:off x="9412560" y="1074960"/>
                      <a:ext cx="0" cy="25596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Line 94">
                      <a:extLst>
                        <a:ext uri="{FF2B5EF4-FFF2-40B4-BE49-F238E27FC236}">
                          <a16:creationId xmlns:a16="http://schemas.microsoft.com/office/drawing/2014/main" id="{DA968D86-B519-6A2B-42DF-85683E3FA7A3}"/>
                        </a:ext>
                      </a:extLst>
                    </p:cNvPr>
                    <p:cNvSpPr/>
                    <p:nvPr/>
                  </p:nvSpPr>
                  <p:spPr>
                    <a:xfrm>
                      <a:off x="9369360" y="1077120"/>
                      <a:ext cx="0" cy="25596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Line 95">
                      <a:extLst>
                        <a:ext uri="{FF2B5EF4-FFF2-40B4-BE49-F238E27FC236}">
                          <a16:creationId xmlns:a16="http://schemas.microsoft.com/office/drawing/2014/main" id="{B59785C5-7CD6-1EAA-8C2E-5C2D9EE9B6FE}"/>
                        </a:ext>
                      </a:extLst>
                    </p:cNvPr>
                    <p:cNvSpPr/>
                    <p:nvPr/>
                  </p:nvSpPr>
                  <p:spPr>
                    <a:xfrm>
                      <a:off x="9324720" y="1077120"/>
                      <a:ext cx="0" cy="25596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Line 96">
                      <a:extLst>
                        <a:ext uri="{FF2B5EF4-FFF2-40B4-BE49-F238E27FC236}">
                          <a16:creationId xmlns:a16="http://schemas.microsoft.com/office/drawing/2014/main" id="{0F134C1E-0D2B-CEF5-BDAB-585FA718E6EA}"/>
                        </a:ext>
                      </a:extLst>
                    </p:cNvPr>
                    <p:cNvSpPr/>
                    <p:nvPr/>
                  </p:nvSpPr>
                  <p:spPr>
                    <a:xfrm>
                      <a:off x="9277920" y="1073880"/>
                      <a:ext cx="0" cy="25596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Line 97">
                      <a:extLst>
                        <a:ext uri="{FF2B5EF4-FFF2-40B4-BE49-F238E27FC236}">
                          <a16:creationId xmlns:a16="http://schemas.microsoft.com/office/drawing/2014/main" id="{A2999433-763F-C087-2C92-597FA7E6141B}"/>
                        </a:ext>
                      </a:extLst>
                    </p:cNvPr>
                    <p:cNvSpPr/>
                    <p:nvPr/>
                  </p:nvSpPr>
                  <p:spPr>
                    <a:xfrm>
                      <a:off x="9232920" y="1073880"/>
                      <a:ext cx="0" cy="255960"/>
                    </a:xfrm>
                    <a:prstGeom prst="line">
                      <a:avLst/>
                    </a:prstGeom>
                    <a:ln w="6480">
                      <a:solidFill>
                        <a:schemeClr val="tx1"/>
                      </a:solidFill>
                      <a:custDash>
                        <a:ds d="100000" sp="100000"/>
                      </a:custDash>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44" name="CustomShape 98">
                  <a:extLst>
                    <a:ext uri="{FF2B5EF4-FFF2-40B4-BE49-F238E27FC236}">
                      <a16:creationId xmlns:a16="http://schemas.microsoft.com/office/drawing/2014/main" id="{61392BD7-4AE7-6E50-97C9-E116A5100770}"/>
                    </a:ext>
                  </a:extLst>
                </p:cNvPr>
                <p:cNvSpPr/>
                <p:nvPr/>
              </p:nvSpPr>
              <p:spPr>
                <a:xfrm>
                  <a:off x="9473662" y="955260"/>
                  <a:ext cx="75996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 normalizeH="0" baseline="0" noProof="0" dirty="0">
                      <a:ln>
                        <a:noFill/>
                      </a:ln>
                      <a:solidFill>
                        <a:srgbClr val="FFFFFF"/>
                      </a:solidFill>
                      <a:effectLst/>
                      <a:uLnTx/>
                      <a:uFillTx/>
                      <a:latin typeface="Arial"/>
                      <a:ea typeface="DejaVu Sans"/>
                      <a:cs typeface="+mn-cs"/>
                    </a:rPr>
                    <a:t>layers ROI  8</a:t>
                  </a:r>
                  <a:endParaRPr kumimoji="0" lang="en-GB" sz="1000" b="0" i="0" u="none" strike="noStrike" kern="1200" cap="none" spc="-1" normalizeH="0" baseline="0" noProof="0" dirty="0">
                    <a:ln>
                      <a:noFill/>
                    </a:ln>
                    <a:solidFill>
                      <a:prstClr val="black"/>
                    </a:solidFill>
                    <a:effectLst/>
                    <a:uLnTx/>
                    <a:uFillTx/>
                    <a:latin typeface="Arial"/>
                    <a:ea typeface="+mn-ea"/>
                    <a:cs typeface="+mn-cs"/>
                  </a:endParaRPr>
                </a:p>
              </p:txBody>
            </p:sp>
            <p:sp>
              <p:nvSpPr>
                <p:cNvPr id="45" name="CustomShape 99">
                  <a:extLst>
                    <a:ext uri="{FF2B5EF4-FFF2-40B4-BE49-F238E27FC236}">
                      <a16:creationId xmlns:a16="http://schemas.microsoft.com/office/drawing/2014/main" id="{EC30AE6D-AEE7-0B3D-B043-6D2CD8544F7E}"/>
                    </a:ext>
                  </a:extLst>
                </p:cNvPr>
                <p:cNvSpPr/>
                <p:nvPr/>
              </p:nvSpPr>
              <p:spPr>
                <a:xfrm>
                  <a:off x="8951652" y="1382040"/>
                  <a:ext cx="806508"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 normalizeH="0" baseline="0" noProof="0" dirty="0">
                      <a:ln>
                        <a:noFill/>
                      </a:ln>
                      <a:solidFill>
                        <a:srgbClr val="FFFFFF"/>
                      </a:solidFill>
                      <a:effectLst/>
                      <a:uLnTx/>
                      <a:uFillTx/>
                      <a:latin typeface="Arial"/>
                      <a:ea typeface="DejaVu Sans"/>
                      <a:cs typeface="+mn-cs"/>
                    </a:rPr>
                    <a:t>layers</a:t>
                  </a:r>
                  <a:endParaRPr kumimoji="0" lang="en-GB" sz="10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 normalizeH="0" baseline="0" noProof="0" dirty="0">
                      <a:ln>
                        <a:noFill/>
                      </a:ln>
                      <a:solidFill>
                        <a:srgbClr val="FFFFFF"/>
                      </a:solidFill>
                      <a:effectLst/>
                      <a:uLnTx/>
                      <a:uFillTx/>
                      <a:latin typeface="Arial"/>
                      <a:ea typeface="DejaVu Sans"/>
                      <a:cs typeface="+mn-cs"/>
                    </a:rPr>
                    <a:t>ROI 10</a:t>
                  </a:r>
                  <a:endParaRPr kumimoji="0" lang="en-GB" sz="1000" b="0" i="0" u="none" strike="noStrike" kern="1200" cap="none" spc="-1" normalizeH="0" baseline="0" noProof="0" dirty="0">
                    <a:ln>
                      <a:noFill/>
                    </a:ln>
                    <a:solidFill>
                      <a:prstClr val="black"/>
                    </a:solidFill>
                    <a:effectLst/>
                    <a:uLnTx/>
                    <a:uFillTx/>
                    <a:latin typeface="Arial"/>
                    <a:ea typeface="+mn-ea"/>
                    <a:cs typeface="+mn-cs"/>
                  </a:endParaRPr>
                </a:p>
              </p:txBody>
            </p:sp>
            <p:sp>
              <p:nvSpPr>
                <p:cNvPr id="46" name="CustomShape 100">
                  <a:extLst>
                    <a:ext uri="{FF2B5EF4-FFF2-40B4-BE49-F238E27FC236}">
                      <a16:creationId xmlns:a16="http://schemas.microsoft.com/office/drawing/2014/main" id="{BBECE483-DD63-562E-A276-513C6FC43ACD}"/>
                    </a:ext>
                  </a:extLst>
                </p:cNvPr>
                <p:cNvSpPr/>
                <p:nvPr/>
              </p:nvSpPr>
              <p:spPr>
                <a:xfrm>
                  <a:off x="9213839" y="1397833"/>
                  <a:ext cx="220680" cy="360"/>
                </a:xfrm>
                <a:custGeom>
                  <a:avLst/>
                  <a:gdLst/>
                  <a:ahLst/>
                  <a:cxnLst/>
                  <a:rect l="l" t="t" r="r" b="b"/>
                  <a:pathLst>
                    <a:path w="21600" h="21600">
                      <a:moveTo>
                        <a:pt x="0" y="0"/>
                      </a:moveTo>
                      <a:lnTo>
                        <a:pt x="21600" y="21600"/>
                      </a:lnTo>
                    </a:path>
                  </a:pathLst>
                </a:custGeom>
                <a:noFill/>
                <a:ln w="19080">
                  <a:solidFill>
                    <a:schemeClr val="bg1"/>
                  </a:solidFill>
                  <a:tailEnd type="triangle" w="med" len="med"/>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CustomShape 101">
                  <a:extLst>
                    <a:ext uri="{FF2B5EF4-FFF2-40B4-BE49-F238E27FC236}">
                      <a16:creationId xmlns:a16="http://schemas.microsoft.com/office/drawing/2014/main" id="{EAE9C159-5141-342E-384B-8230AB11FE93}"/>
                    </a:ext>
                  </a:extLst>
                </p:cNvPr>
                <p:cNvSpPr/>
                <p:nvPr/>
              </p:nvSpPr>
              <p:spPr>
                <a:xfrm rot="5400000" flipV="1">
                  <a:off x="9424942" y="1207800"/>
                  <a:ext cx="220680" cy="360"/>
                </a:xfrm>
                <a:custGeom>
                  <a:avLst/>
                  <a:gdLst/>
                  <a:ahLst/>
                  <a:cxnLst/>
                  <a:rect l="l" t="t" r="r" b="b"/>
                  <a:pathLst>
                    <a:path w="21600" h="21600">
                      <a:moveTo>
                        <a:pt x="0" y="0"/>
                      </a:moveTo>
                      <a:lnTo>
                        <a:pt x="21600" y="21600"/>
                      </a:lnTo>
                    </a:path>
                  </a:pathLst>
                </a:custGeom>
                <a:noFill/>
                <a:ln w="19080">
                  <a:solidFill>
                    <a:schemeClr val="bg1"/>
                  </a:solidFill>
                  <a:tailEnd type="triangle" w="med" len="med"/>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41" name="Picture 126">
                <a:extLst>
                  <a:ext uri="{FF2B5EF4-FFF2-40B4-BE49-F238E27FC236}">
                    <a16:creationId xmlns:a16="http://schemas.microsoft.com/office/drawing/2014/main" id="{4DDBF2A9-EEEB-F150-EAE4-86DA296A113A}"/>
                  </a:ext>
                </a:extLst>
              </p:cNvPr>
              <p:cNvPicPr/>
              <p:nvPr/>
            </p:nvPicPr>
            <p:blipFill>
              <a:blip r:embed="rId8" cstate="screen">
                <a:extLst>
                  <a:ext uri="{28A0092B-C50C-407E-A947-70E740481C1C}">
                    <a14:useLocalDpi xmlns:a14="http://schemas.microsoft.com/office/drawing/2010/main"/>
                  </a:ext>
                </a:extLst>
              </a:blip>
              <a:srcRect/>
              <a:stretch/>
            </p:blipFill>
            <p:spPr>
              <a:xfrm>
                <a:off x="11355118" y="1055217"/>
                <a:ext cx="221401" cy="1281960"/>
              </a:xfrm>
              <a:prstGeom prst="rect">
                <a:avLst/>
              </a:prstGeom>
              <a:ln>
                <a:solidFill>
                  <a:schemeClr val="tx1"/>
                </a:solidFill>
              </a:ln>
            </p:spPr>
          </p:pic>
          <p:sp>
            <p:nvSpPr>
              <p:cNvPr id="42" name="CustomShape 102">
                <a:extLst>
                  <a:ext uri="{FF2B5EF4-FFF2-40B4-BE49-F238E27FC236}">
                    <a16:creationId xmlns:a16="http://schemas.microsoft.com/office/drawing/2014/main" id="{6227A37A-6B4C-72FB-AE59-9F9399F8527C}"/>
                  </a:ext>
                </a:extLst>
              </p:cNvPr>
              <p:cNvSpPr/>
              <p:nvPr/>
            </p:nvSpPr>
            <p:spPr>
              <a:xfrm rot="16200000">
                <a:off x="10764542" y="1508805"/>
                <a:ext cx="1281960" cy="2577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Arial"/>
                    <a:ea typeface="DejaVu Sans"/>
                    <a:cs typeface="+mn-cs"/>
                  </a:rPr>
                  <a:t>correlation</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B2C55638-DEBA-0F18-6D5D-23D228535783}"/>
                </a:ext>
              </a:extLst>
            </p:cNvPr>
            <p:cNvGrpSpPr/>
            <p:nvPr/>
          </p:nvGrpSpPr>
          <p:grpSpPr>
            <a:xfrm>
              <a:off x="553647" y="3246505"/>
              <a:ext cx="2131750" cy="2354066"/>
              <a:chOff x="8869221" y="2954237"/>
              <a:chExt cx="2220277" cy="2554560"/>
            </a:xfrm>
          </p:grpSpPr>
          <p:sp>
            <p:nvSpPr>
              <p:cNvPr id="29" name="Line 2">
                <a:extLst>
                  <a:ext uri="{FF2B5EF4-FFF2-40B4-BE49-F238E27FC236}">
                    <a16:creationId xmlns:a16="http://schemas.microsoft.com/office/drawing/2014/main" id="{44973D66-13C3-D9C2-7D40-E2F4857C9D81}"/>
                  </a:ext>
                </a:extLst>
              </p:cNvPr>
              <p:cNvSpPr/>
              <p:nvPr/>
            </p:nvSpPr>
            <p:spPr>
              <a:xfrm flipV="1">
                <a:off x="9294201" y="3043517"/>
                <a:ext cx="360" cy="2198160"/>
              </a:xfrm>
              <a:prstGeom prst="line">
                <a:avLst/>
              </a:prstGeom>
              <a:ln w="12600">
                <a:solidFill>
                  <a:schemeClr val="tx1"/>
                </a:solidFill>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CustomShape 3">
                <a:extLst>
                  <a:ext uri="{FF2B5EF4-FFF2-40B4-BE49-F238E27FC236}">
                    <a16:creationId xmlns:a16="http://schemas.microsoft.com/office/drawing/2014/main" id="{199F0CD4-D32C-545A-B9D0-D5A40B1D466D}"/>
                  </a:ext>
                </a:extLst>
              </p:cNvPr>
              <p:cNvSpPr/>
              <p:nvPr/>
            </p:nvSpPr>
            <p:spPr>
              <a:xfrm rot="16200000">
                <a:off x="8259921" y="3868637"/>
                <a:ext cx="1673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2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23D6B"/>
                    </a:solidFill>
                    <a:effectLst/>
                    <a:uLnTx/>
                    <a:uFillTx/>
                    <a:latin typeface="Arial"/>
                    <a:ea typeface="+mn-ea"/>
                    <a:cs typeface="+mn-cs"/>
                  </a:rPr>
                  <a:t>Connectivity</a:t>
                </a:r>
              </a:p>
            </p:txBody>
          </p:sp>
          <p:pic>
            <p:nvPicPr>
              <p:cNvPr id="31" name="Picture 139">
                <a:extLst>
                  <a:ext uri="{FF2B5EF4-FFF2-40B4-BE49-F238E27FC236}">
                    <a16:creationId xmlns:a16="http://schemas.microsoft.com/office/drawing/2014/main" id="{D0897D55-4416-291E-55D9-505557707774}"/>
                  </a:ext>
                </a:extLst>
              </p:cNvPr>
              <p:cNvPicPr/>
              <p:nvPr/>
            </p:nvPicPr>
            <p:blipFill>
              <a:blip r:embed="rId9" cstate="screen">
                <a:extLst>
                  <a:ext uri="{28A0092B-C50C-407E-A947-70E740481C1C}">
                    <a14:useLocalDpi xmlns:a14="http://schemas.microsoft.com/office/drawing/2010/main"/>
                  </a:ext>
                </a:extLst>
              </a:blip>
              <a:srcRect/>
              <a:stretch/>
            </p:blipFill>
            <p:spPr>
              <a:xfrm>
                <a:off x="9382761" y="2954237"/>
                <a:ext cx="1576440" cy="2248200"/>
              </a:xfrm>
              <a:prstGeom prst="rect">
                <a:avLst/>
              </a:prstGeom>
              <a:ln>
                <a:noFill/>
              </a:ln>
            </p:spPr>
          </p:pic>
          <p:sp>
            <p:nvSpPr>
              <p:cNvPr id="32" name="Line 4">
                <a:extLst>
                  <a:ext uri="{FF2B5EF4-FFF2-40B4-BE49-F238E27FC236}">
                    <a16:creationId xmlns:a16="http://schemas.microsoft.com/office/drawing/2014/main" id="{66E33F29-2464-FF45-A148-422B4BFB25AE}"/>
                  </a:ext>
                </a:extLst>
              </p:cNvPr>
              <p:cNvSpPr/>
              <p:nvPr/>
            </p:nvSpPr>
            <p:spPr>
              <a:xfrm>
                <a:off x="9220041" y="5203877"/>
                <a:ext cx="1739160" cy="360"/>
              </a:xfrm>
              <a:prstGeom prst="line">
                <a:avLst/>
              </a:prstGeom>
              <a:ln w="12600">
                <a:solidFill>
                  <a:schemeClr val="tx1"/>
                </a:solidFill>
              </a:ln>
            </p:spPr>
            <p:style>
              <a:lnRef idx="1">
                <a:schemeClr val="accent1"/>
              </a:lnRef>
              <a:fillRef idx="0">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3" name="Group 5">
                <a:extLst>
                  <a:ext uri="{FF2B5EF4-FFF2-40B4-BE49-F238E27FC236}">
                    <a16:creationId xmlns:a16="http://schemas.microsoft.com/office/drawing/2014/main" id="{9F1217C7-34DF-9953-C27C-8C8DD77B2628}"/>
                  </a:ext>
                </a:extLst>
              </p:cNvPr>
              <p:cNvGrpSpPr/>
              <p:nvPr/>
            </p:nvGrpSpPr>
            <p:grpSpPr>
              <a:xfrm>
                <a:off x="9143981" y="4839197"/>
                <a:ext cx="1945517" cy="669600"/>
                <a:chOff x="5044580" y="4516560"/>
                <a:chExt cx="1945517" cy="669600"/>
              </a:xfrm>
            </p:grpSpPr>
            <p:sp>
              <p:nvSpPr>
                <p:cNvPr id="34" name="CustomShape 6">
                  <a:extLst>
                    <a:ext uri="{FF2B5EF4-FFF2-40B4-BE49-F238E27FC236}">
                      <a16:creationId xmlns:a16="http://schemas.microsoft.com/office/drawing/2014/main" id="{B6E7ED4C-CF50-F156-DA74-EB78062DB1F5}"/>
                    </a:ext>
                  </a:extLst>
                </p:cNvPr>
                <p:cNvSpPr/>
                <p:nvPr/>
              </p:nvSpPr>
              <p:spPr>
                <a:xfrm>
                  <a:off x="5044580" y="4516560"/>
                  <a:ext cx="10576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dirty="0">
                      <a:ln>
                        <a:noFill/>
                      </a:ln>
                      <a:solidFill>
                        <a:srgbClr val="023D6B"/>
                      </a:solidFill>
                      <a:effectLst/>
                      <a:uLnTx/>
                      <a:uFillTx/>
                      <a:latin typeface="Arial"/>
                      <a:ea typeface="Noto Sans CJK SC Regular"/>
                      <a:cs typeface="+mn-cs"/>
                    </a:rPr>
                    <a:t>Super</a:t>
                  </a:r>
                  <a:endParaRPr kumimoji="0" lang="en-GB" sz="1000" b="0" i="0" u="none" strike="noStrike" kern="1200" cap="none" spc="-1" normalizeH="0" baseline="0" noProof="0" dirty="0">
                    <a:ln>
                      <a:noFill/>
                    </a:ln>
                    <a:solidFill>
                      <a:srgbClr val="023D6B"/>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dirty="0">
                      <a:ln>
                        <a:noFill/>
                      </a:ln>
                      <a:solidFill>
                        <a:srgbClr val="023D6B"/>
                      </a:solidFill>
                      <a:effectLst/>
                      <a:uLnTx/>
                      <a:uFillTx/>
                      <a:latin typeface="Arial"/>
                      <a:ea typeface="Noto Sans CJK SC Regular"/>
                      <a:cs typeface="+mn-cs"/>
                    </a:rPr>
                    <a:t>(near CSF)</a:t>
                  </a:r>
                  <a:endParaRPr kumimoji="0" lang="en-GB" sz="1000" b="0" i="0" u="none" strike="noStrike" kern="1200" cap="none" spc="-1" normalizeH="0" baseline="0" noProof="0" dirty="0">
                    <a:ln>
                      <a:noFill/>
                    </a:ln>
                    <a:solidFill>
                      <a:srgbClr val="023D6B"/>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2CFCFE51-1081-1682-90B4-DD06394B0B24}"/>
                    </a:ext>
                  </a:extLst>
                </p:cNvPr>
                <p:cNvSpPr/>
                <p:nvPr/>
              </p:nvSpPr>
              <p:spPr>
                <a:xfrm>
                  <a:off x="5960857" y="4516560"/>
                  <a:ext cx="102924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dirty="0">
                      <a:ln>
                        <a:noFill/>
                      </a:ln>
                      <a:solidFill>
                        <a:srgbClr val="023D6B"/>
                      </a:solidFill>
                      <a:effectLst/>
                      <a:uLnTx/>
                      <a:uFillTx/>
                      <a:latin typeface="Arial"/>
                      <a:ea typeface="Noto Sans CJK SC Regular"/>
                      <a:cs typeface="+mn-cs"/>
                    </a:rPr>
                    <a:t>Deep</a:t>
                  </a:r>
                  <a:endParaRPr kumimoji="0" lang="en-GB" sz="1000" b="0" i="0" u="none" strike="noStrike" kern="1200" cap="none" spc="-1" normalizeH="0" baseline="0" noProof="0" dirty="0">
                    <a:ln>
                      <a:noFill/>
                    </a:ln>
                    <a:solidFill>
                      <a:srgbClr val="023D6B"/>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dirty="0">
                      <a:ln>
                        <a:noFill/>
                      </a:ln>
                      <a:solidFill>
                        <a:srgbClr val="023D6B"/>
                      </a:solidFill>
                      <a:effectLst/>
                      <a:uLnTx/>
                      <a:uFillTx/>
                      <a:latin typeface="Arial"/>
                      <a:ea typeface="Noto Sans CJK SC Regular"/>
                      <a:cs typeface="+mn-cs"/>
                    </a:rPr>
                    <a:t>(near WM)</a:t>
                  </a:r>
                  <a:endParaRPr kumimoji="0" lang="en-GB" sz="1000" b="0" i="0" u="none" strike="noStrike" kern="1200" cap="none" spc="-1" normalizeH="0" baseline="0" noProof="0" dirty="0">
                    <a:ln>
                      <a:noFill/>
                    </a:ln>
                    <a:solidFill>
                      <a:srgbClr val="023D6B"/>
                    </a:solidFill>
                    <a:effectLst/>
                    <a:uLnTx/>
                    <a:uFillTx/>
                    <a:latin typeface="Arial"/>
                    <a:ea typeface="+mn-ea"/>
                    <a:cs typeface="+mn-cs"/>
                  </a:endParaRPr>
                </a:p>
              </p:txBody>
            </p:sp>
            <p:sp>
              <p:nvSpPr>
                <p:cNvPr id="36" name="CustomShape 8">
                  <a:extLst>
                    <a:ext uri="{FF2B5EF4-FFF2-40B4-BE49-F238E27FC236}">
                      <a16:creationId xmlns:a16="http://schemas.microsoft.com/office/drawing/2014/main" id="{34289951-C5BE-52F6-528C-94990A642D9A}"/>
                    </a:ext>
                  </a:extLst>
                </p:cNvPr>
                <p:cNvSpPr/>
                <p:nvPr/>
              </p:nvSpPr>
              <p:spPr>
                <a:xfrm>
                  <a:off x="5379480" y="4913280"/>
                  <a:ext cx="132840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1" normalizeH="0" baseline="0" noProof="0" dirty="0">
                      <a:ln>
                        <a:noFill/>
                      </a:ln>
                      <a:solidFill>
                        <a:srgbClr val="023D6B"/>
                      </a:solidFill>
                      <a:effectLst/>
                      <a:uLnTx/>
                      <a:uFillTx/>
                      <a:latin typeface="Arial"/>
                      <a:ea typeface="Noto Sans CJK SC Regular"/>
                      <a:cs typeface="+mn-cs"/>
                    </a:rPr>
                    <a:t>Cortical depth</a:t>
                  </a:r>
                  <a:endParaRPr kumimoji="0" lang="en-GB" sz="1200" b="0" i="0" u="none" strike="noStrike" kern="1200" cap="none" spc="-1" normalizeH="0" baseline="0" noProof="0" dirty="0">
                    <a:ln>
                      <a:noFill/>
                    </a:ln>
                    <a:solidFill>
                      <a:srgbClr val="023D6B"/>
                    </a:solidFill>
                    <a:effectLst/>
                    <a:uLnTx/>
                    <a:uFillTx/>
                    <a:latin typeface="Arial"/>
                    <a:ea typeface="+mn-ea"/>
                    <a:cs typeface="+mn-cs"/>
                  </a:endParaRPr>
                </a:p>
              </p:txBody>
            </p:sp>
          </p:grpSp>
        </p:grpSp>
        <p:grpSp>
          <p:nvGrpSpPr>
            <p:cNvPr id="19" name="Group 18">
              <a:extLst>
                <a:ext uri="{FF2B5EF4-FFF2-40B4-BE49-F238E27FC236}">
                  <a16:creationId xmlns:a16="http://schemas.microsoft.com/office/drawing/2014/main" id="{150C5A3C-7BFF-E1EF-BF9C-87F35E732E9D}"/>
                </a:ext>
              </a:extLst>
            </p:cNvPr>
            <p:cNvGrpSpPr/>
            <p:nvPr/>
          </p:nvGrpSpPr>
          <p:grpSpPr>
            <a:xfrm>
              <a:off x="462577" y="5539404"/>
              <a:ext cx="2679480" cy="591120"/>
              <a:chOff x="9202595" y="2636300"/>
              <a:chExt cx="2679480" cy="591120"/>
            </a:xfrm>
          </p:grpSpPr>
          <p:sp>
            <p:nvSpPr>
              <p:cNvPr id="21" name="CustomShape 9">
                <a:extLst>
                  <a:ext uri="{FF2B5EF4-FFF2-40B4-BE49-F238E27FC236}">
                    <a16:creationId xmlns:a16="http://schemas.microsoft.com/office/drawing/2014/main" id="{A552444C-F8AB-3BEE-A6D2-CD626C88C984}"/>
                  </a:ext>
                </a:extLst>
              </p:cNvPr>
              <p:cNvSpPr/>
              <p:nvPr/>
            </p:nvSpPr>
            <p:spPr>
              <a:xfrm>
                <a:off x="10264235" y="2868140"/>
                <a:ext cx="97920" cy="97920"/>
              </a:xfrm>
              <a:prstGeom prst="rect">
                <a:avLst/>
              </a:prstGeom>
              <a:solidFill>
                <a:srgbClr val="FF7E03"/>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BA6676B0-4DD1-F91B-732B-EC821052193A}"/>
                  </a:ext>
                </a:extLst>
              </p:cNvPr>
              <p:cNvSpPr/>
              <p:nvPr/>
            </p:nvSpPr>
            <p:spPr>
              <a:xfrm>
                <a:off x="10984595" y="2636300"/>
                <a:ext cx="97920" cy="97920"/>
              </a:xfrm>
              <a:prstGeom prst="rect">
                <a:avLst/>
              </a:prstGeom>
              <a:solidFill>
                <a:srgbClr val="FF0505"/>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CustomShape 11">
                <a:extLst>
                  <a:ext uri="{FF2B5EF4-FFF2-40B4-BE49-F238E27FC236}">
                    <a16:creationId xmlns:a16="http://schemas.microsoft.com/office/drawing/2014/main" id="{54CC87C6-FF24-069D-C7CF-45EDC714DF9F}"/>
                  </a:ext>
                </a:extLst>
              </p:cNvPr>
              <p:cNvSpPr/>
              <p:nvPr/>
            </p:nvSpPr>
            <p:spPr>
              <a:xfrm>
                <a:off x="10066955" y="2754020"/>
                <a:ext cx="97920" cy="97920"/>
              </a:xfrm>
              <a:prstGeom prst="rect">
                <a:avLst/>
              </a:prstGeom>
              <a:solidFill>
                <a:srgbClr val="E9F401"/>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CustomShape 12">
                <a:extLst>
                  <a:ext uri="{FF2B5EF4-FFF2-40B4-BE49-F238E27FC236}">
                    <a16:creationId xmlns:a16="http://schemas.microsoft.com/office/drawing/2014/main" id="{CD11B80B-D614-DCE3-AD11-4C0EC1EC7A02}"/>
                  </a:ext>
                </a:extLst>
              </p:cNvPr>
              <p:cNvSpPr/>
              <p:nvPr/>
            </p:nvSpPr>
            <p:spPr>
              <a:xfrm>
                <a:off x="11152355" y="2811260"/>
                <a:ext cx="97920" cy="97920"/>
              </a:xfrm>
              <a:prstGeom prst="rect">
                <a:avLst/>
              </a:prstGeom>
              <a:solidFill>
                <a:srgbClr val="3334F6"/>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CustomShape 13">
                <a:extLst>
                  <a:ext uri="{FF2B5EF4-FFF2-40B4-BE49-F238E27FC236}">
                    <a16:creationId xmlns:a16="http://schemas.microsoft.com/office/drawing/2014/main" id="{E0136563-4D4A-32EC-9BA5-AC43D5C4B8BE}"/>
                  </a:ext>
                </a:extLst>
              </p:cNvPr>
              <p:cNvSpPr/>
              <p:nvPr/>
            </p:nvSpPr>
            <p:spPr>
              <a:xfrm rot="19800000">
                <a:off x="9202595" y="2813420"/>
                <a:ext cx="15336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a:ln>
                      <a:noFill/>
                    </a:ln>
                    <a:solidFill>
                      <a:srgbClr val="023D6B"/>
                    </a:solidFill>
                    <a:effectLst/>
                    <a:uLnTx/>
                    <a:uFillTx/>
                    <a:latin typeface="Arial"/>
                    <a:ea typeface="Noto Sans CJK SC Regular"/>
                    <a:cs typeface="+mn-cs"/>
                  </a:rPr>
                  <a:t>Default Mode</a:t>
                </a:r>
                <a:endParaRPr kumimoji="0" lang="en-GB" sz="1000" b="0" i="0" u="none" strike="noStrike" kern="1200" cap="none" spc="-1" normalizeH="0" baseline="0" noProof="0">
                  <a:ln>
                    <a:noFill/>
                  </a:ln>
                  <a:solidFill>
                    <a:srgbClr val="023D6B"/>
                  </a:solidFill>
                  <a:effectLst/>
                  <a:uLnTx/>
                  <a:uFillTx/>
                  <a:latin typeface="Arial"/>
                  <a:ea typeface="+mn-ea"/>
                  <a:cs typeface="+mn-cs"/>
                </a:endParaRPr>
              </a:p>
            </p:txBody>
          </p:sp>
          <p:sp>
            <p:nvSpPr>
              <p:cNvPr id="26" name="CustomShape 14">
                <a:extLst>
                  <a:ext uri="{FF2B5EF4-FFF2-40B4-BE49-F238E27FC236}">
                    <a16:creationId xmlns:a16="http://schemas.microsoft.com/office/drawing/2014/main" id="{7F3DBC48-5BDA-0B07-A5E6-953B376E798B}"/>
                  </a:ext>
                </a:extLst>
              </p:cNvPr>
              <p:cNvSpPr/>
              <p:nvPr/>
            </p:nvSpPr>
            <p:spPr>
              <a:xfrm rot="19800000">
                <a:off x="9697955" y="2739260"/>
                <a:ext cx="15336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a:ln>
                      <a:noFill/>
                    </a:ln>
                    <a:solidFill>
                      <a:srgbClr val="023D6B"/>
                    </a:solidFill>
                    <a:effectLst/>
                    <a:uLnTx/>
                    <a:uFillTx/>
                    <a:latin typeface="Arial"/>
                    <a:ea typeface="Noto Sans CJK SC Regular"/>
                    <a:cs typeface="+mn-cs"/>
                  </a:rPr>
                  <a:t>Visual</a:t>
                </a:r>
                <a:endParaRPr kumimoji="0" lang="en-GB" sz="1000" b="0" i="0" u="none" strike="noStrike" kern="1200" cap="none" spc="-1" normalizeH="0" baseline="0" noProof="0">
                  <a:ln>
                    <a:noFill/>
                  </a:ln>
                  <a:solidFill>
                    <a:srgbClr val="023D6B"/>
                  </a:solidFill>
                  <a:effectLst/>
                  <a:uLnTx/>
                  <a:uFillTx/>
                  <a:latin typeface="Arial"/>
                  <a:ea typeface="+mn-ea"/>
                  <a:cs typeface="+mn-cs"/>
                </a:endParaRPr>
              </a:p>
            </p:txBody>
          </p:sp>
          <p:sp>
            <p:nvSpPr>
              <p:cNvPr id="27" name="CustomShape 15">
                <a:extLst>
                  <a:ext uri="{FF2B5EF4-FFF2-40B4-BE49-F238E27FC236}">
                    <a16:creationId xmlns:a16="http://schemas.microsoft.com/office/drawing/2014/main" id="{111275AD-FE65-1003-D984-F0E2F5FA2091}"/>
                  </a:ext>
                </a:extLst>
              </p:cNvPr>
              <p:cNvSpPr/>
              <p:nvPr/>
            </p:nvSpPr>
            <p:spPr>
              <a:xfrm rot="19800000">
                <a:off x="9990995" y="2653580"/>
                <a:ext cx="189108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dirty="0">
                    <a:ln>
                      <a:noFill/>
                    </a:ln>
                    <a:solidFill>
                      <a:srgbClr val="023D6B"/>
                    </a:solidFill>
                    <a:effectLst/>
                    <a:uLnTx/>
                    <a:uFillTx/>
                    <a:latin typeface="Arial"/>
                    <a:ea typeface="Noto Sans CJK SC Regular"/>
                    <a:cs typeface="+mn-cs"/>
                  </a:rPr>
                  <a:t>Sensory-Motor</a:t>
                </a:r>
                <a:endParaRPr kumimoji="0" lang="en-GB" sz="1000" b="0" i="0" u="none" strike="noStrike" kern="1200" cap="none" spc="-1" normalizeH="0" baseline="0" noProof="0" dirty="0">
                  <a:ln>
                    <a:noFill/>
                  </a:ln>
                  <a:solidFill>
                    <a:srgbClr val="023D6B"/>
                  </a:solidFill>
                  <a:effectLst/>
                  <a:uLnTx/>
                  <a:uFillTx/>
                  <a:latin typeface="Arial"/>
                  <a:ea typeface="+mn-ea"/>
                  <a:cs typeface="+mn-cs"/>
                </a:endParaRPr>
              </a:p>
            </p:txBody>
          </p:sp>
          <p:sp>
            <p:nvSpPr>
              <p:cNvPr id="28" name="CustomShape 16">
                <a:extLst>
                  <a:ext uri="{FF2B5EF4-FFF2-40B4-BE49-F238E27FC236}">
                    <a16:creationId xmlns:a16="http://schemas.microsoft.com/office/drawing/2014/main" id="{34E19872-3737-97A1-922C-5BCEA605E3C7}"/>
                  </a:ext>
                </a:extLst>
              </p:cNvPr>
              <p:cNvSpPr/>
              <p:nvPr/>
            </p:nvSpPr>
            <p:spPr>
              <a:xfrm rot="19800000">
                <a:off x="10261715" y="2984780"/>
                <a:ext cx="111132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 normalizeH="0" baseline="0" noProof="0" dirty="0">
                    <a:ln>
                      <a:noFill/>
                    </a:ln>
                    <a:solidFill>
                      <a:srgbClr val="023D6B"/>
                    </a:solidFill>
                    <a:effectLst/>
                    <a:uLnTx/>
                    <a:uFillTx/>
                    <a:latin typeface="Arial"/>
                    <a:ea typeface="Noto Sans CJK SC Regular"/>
                    <a:cs typeface="+mn-cs"/>
                  </a:rPr>
                  <a:t>Exec. Control</a:t>
                </a:r>
                <a:endParaRPr kumimoji="0" lang="en-GB" sz="1000" b="0" i="0" u="none" strike="noStrike" kern="1200" cap="none" spc="-1" normalizeH="0" baseline="0" noProof="0" dirty="0">
                  <a:ln>
                    <a:noFill/>
                  </a:ln>
                  <a:solidFill>
                    <a:srgbClr val="023D6B"/>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3128844A-CDEB-38BE-77C2-FFEE5D9290E6}"/>
                </a:ext>
              </a:extLst>
            </p:cNvPr>
            <p:cNvSpPr txBox="1"/>
            <p:nvPr/>
          </p:nvSpPr>
          <p:spPr>
            <a:xfrm>
              <a:off x="102046" y="6233784"/>
              <a:ext cx="327812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Images with courtesy of P. País Roldan and Yun, </a:t>
              </a:r>
              <a:r>
                <a:rPr kumimoji="0" lang="en-GB" sz="12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Seong</a:t>
              </a:r>
              <a:r>
                <a:rPr kumimoji="0" lang="en-GB"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a:t>
              </a:r>
              <a:r>
                <a:rPr kumimoji="0" lang="en-GB" sz="12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Dae</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3" name="Footer Placeholder 8">
            <a:extLst>
              <a:ext uri="{FF2B5EF4-FFF2-40B4-BE49-F238E27FC236}">
                <a16:creationId xmlns:a16="http://schemas.microsoft.com/office/drawing/2014/main" id="{4A86B1F6-23CB-CC5D-EA36-020C07A01220}"/>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78134121-D626-EA40-A05A-E2AA5D8FBB6F}"/>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16</a:t>
            </a:fld>
            <a:r>
              <a:rPr lang="de-DE" dirty="0"/>
              <a:t>/20</a:t>
            </a:r>
          </a:p>
        </p:txBody>
      </p:sp>
    </p:spTree>
    <p:extLst>
      <p:ext uri="{BB962C8B-B14F-4D97-AF65-F5344CB8AC3E}">
        <p14:creationId xmlns:p14="http://schemas.microsoft.com/office/powerpoint/2010/main" val="299929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1A58-4303-DE4D-FD0A-26D5EF0CCB98}"/>
              </a:ext>
            </a:extLst>
          </p:cNvPr>
          <p:cNvSpPr>
            <a:spLocks noGrp="1"/>
          </p:cNvSpPr>
          <p:nvPr>
            <p:ph type="title"/>
          </p:nvPr>
        </p:nvSpPr>
        <p:spPr/>
        <p:txBody>
          <a:bodyPr/>
          <a:lstStyle/>
          <a:p>
            <a:r>
              <a:rPr lang="en-GB" dirty="0"/>
              <a:t>Receptor Internalization</a:t>
            </a:r>
          </a:p>
        </p:txBody>
      </p:sp>
      <p:sp>
        <p:nvSpPr>
          <p:cNvPr id="3" name="Text Placeholder 2">
            <a:extLst>
              <a:ext uri="{FF2B5EF4-FFF2-40B4-BE49-F238E27FC236}">
                <a16:creationId xmlns:a16="http://schemas.microsoft.com/office/drawing/2014/main" id="{255DD822-4BB8-F0BF-6EF7-D9542370D876}"/>
              </a:ext>
            </a:extLst>
          </p:cNvPr>
          <p:cNvSpPr>
            <a:spLocks noGrp="1"/>
          </p:cNvSpPr>
          <p:nvPr>
            <p:ph type="body" sz="quarter" idx="15"/>
          </p:nvPr>
        </p:nvSpPr>
        <p:spPr/>
        <p:txBody>
          <a:bodyPr/>
          <a:lstStyle/>
          <a:p>
            <a:r>
              <a:rPr lang="en-GB" dirty="0"/>
              <a:t>PET and fMRI time courses contain complementary information about receptor adaptation mechanisms</a:t>
            </a:r>
          </a:p>
        </p:txBody>
      </p:sp>
      <p:sp>
        <p:nvSpPr>
          <p:cNvPr id="4" name="Date Placeholder 3">
            <a:extLst>
              <a:ext uri="{FF2B5EF4-FFF2-40B4-BE49-F238E27FC236}">
                <a16:creationId xmlns:a16="http://schemas.microsoft.com/office/drawing/2014/main" id="{99E0F868-542B-9267-D5DC-D274B1180E6F}"/>
              </a:ext>
            </a:extLst>
          </p:cNvPr>
          <p:cNvSpPr>
            <a:spLocks noGrp="1"/>
          </p:cNvSpPr>
          <p:nvPr>
            <p:ph type="dt" sz="half" idx="2"/>
          </p:nvPr>
        </p:nvSpPr>
        <p:spPr/>
        <p:txBody>
          <a:bodyPr/>
          <a:lstStyle/>
          <a:p>
            <a:r>
              <a:rPr lang="de-DE"/>
              <a:t>September 12, 2024</a:t>
            </a:r>
            <a:endParaRPr lang="de-DE" dirty="0"/>
          </a:p>
        </p:txBody>
      </p:sp>
      <p:pic>
        <p:nvPicPr>
          <p:cNvPr id="13" name="Picture 12">
            <a:extLst>
              <a:ext uri="{FF2B5EF4-FFF2-40B4-BE49-F238E27FC236}">
                <a16:creationId xmlns:a16="http://schemas.microsoft.com/office/drawing/2014/main" id="{166C23DE-06AC-7C59-562C-CC4017D8B3D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25973" y="1923495"/>
            <a:ext cx="4661817" cy="2038650"/>
          </a:xfrm>
          <a:prstGeom prst="rect">
            <a:avLst/>
          </a:prstGeom>
        </p:spPr>
      </p:pic>
      <p:sp>
        <p:nvSpPr>
          <p:cNvPr id="15" name="Rectangle 14">
            <a:extLst>
              <a:ext uri="{FF2B5EF4-FFF2-40B4-BE49-F238E27FC236}">
                <a16:creationId xmlns:a16="http://schemas.microsoft.com/office/drawing/2014/main" id="{48C08052-ABB3-9599-4C68-2422F09EB2F2}"/>
              </a:ext>
            </a:extLst>
          </p:cNvPr>
          <p:cNvSpPr/>
          <p:nvPr/>
        </p:nvSpPr>
        <p:spPr>
          <a:xfrm>
            <a:off x="749289" y="5488629"/>
            <a:ext cx="4793522" cy="400110"/>
          </a:xfrm>
          <a:prstGeom prst="rect">
            <a:avLst/>
          </a:prstGeom>
        </p:spPr>
        <p:txBody>
          <a:bodyPr wrap="square">
            <a:spAutoFit/>
          </a:bodyPr>
          <a:lstStyle/>
          <a:p>
            <a:pPr algn="just">
              <a:defRPr/>
            </a:pPr>
            <a:r>
              <a:rPr kumimoji="0" lang="en-US" sz="1000" b="0" i="0" u="none" strike="noStrike" kern="1200" cap="none" spc="0" normalizeH="0" baseline="0" noProof="0" dirty="0">
                <a:ln>
                  <a:noFill/>
                </a:ln>
                <a:solidFill>
                  <a:schemeClr val="tx1">
                    <a:lumMod val="50000"/>
                    <a:lumOff val="50000"/>
                  </a:schemeClr>
                </a:solidFill>
                <a:effectLst/>
                <a:uLnTx/>
                <a:uFillTx/>
                <a:latin typeface="Arial"/>
                <a:ea typeface="+mn-ea"/>
                <a:cs typeface="+mn-cs"/>
              </a:rPr>
              <a:t>Christin Y. </a:t>
            </a:r>
            <a:r>
              <a:rPr lang="en-US" sz="1000" dirty="0">
                <a:solidFill>
                  <a:schemeClr val="tx1">
                    <a:lumMod val="50000"/>
                    <a:lumOff val="50000"/>
                  </a:schemeClr>
                </a:solidFill>
              </a:rPr>
              <a:t>S</a:t>
            </a:r>
            <a:r>
              <a:rPr kumimoji="0" lang="en-US" sz="1000" b="0" i="0" u="none" strike="noStrike" kern="1200" cap="none" spc="0" normalizeH="0" baseline="0" noProof="0" dirty="0">
                <a:ln>
                  <a:noFill/>
                </a:ln>
                <a:solidFill>
                  <a:schemeClr val="tx1">
                    <a:lumMod val="50000"/>
                    <a:lumOff val="50000"/>
                  </a:schemeClr>
                </a:solidFill>
                <a:effectLst/>
                <a:uLnTx/>
                <a:uFillTx/>
                <a:latin typeface="Arial"/>
                <a:ea typeface="+mn-ea"/>
                <a:cs typeface="+mn-cs"/>
              </a:rPr>
              <a:t> </a:t>
            </a:r>
            <a:r>
              <a:rPr kumimoji="0" lang="en-US" sz="1000" b="0" i="0" u="none" strike="noStrike" kern="1200" cap="none" spc="0" normalizeH="0" baseline="0" noProof="0" dirty="0" err="1">
                <a:ln>
                  <a:noFill/>
                </a:ln>
                <a:solidFill>
                  <a:schemeClr val="tx1">
                    <a:lumMod val="50000"/>
                    <a:lumOff val="50000"/>
                  </a:schemeClr>
                </a:solidFill>
                <a:effectLst/>
                <a:uLnTx/>
                <a:uFillTx/>
                <a:latin typeface="Arial"/>
                <a:ea typeface="+mn-ea"/>
                <a:cs typeface="+mn-cs"/>
              </a:rPr>
              <a:t>ander</a:t>
            </a:r>
            <a:r>
              <a:rPr lang="en-US" sz="1000" dirty="0">
                <a:solidFill>
                  <a:schemeClr val="tx1">
                    <a:lumMod val="50000"/>
                    <a:lumOff val="50000"/>
                  </a:schemeClr>
                </a:solidFill>
              </a:rPr>
              <a:t>, Simultaneous PET/fMRI for Imaging Neuroreceptor Dynamics, </a:t>
            </a:r>
            <a:r>
              <a:rPr kumimoji="0" lang="en-US" sz="1000" b="0" i="0" u="none" strike="noStrike" kern="1200" cap="none" spc="0" normalizeH="0" baseline="0" noProof="0" dirty="0">
                <a:ln>
                  <a:noFill/>
                </a:ln>
                <a:solidFill>
                  <a:schemeClr val="tx1">
                    <a:lumMod val="50000"/>
                    <a:lumOff val="50000"/>
                  </a:schemeClr>
                </a:solidFill>
                <a:effectLst/>
                <a:uLnTx/>
                <a:uFillTx/>
                <a:latin typeface="Arial"/>
                <a:ea typeface="+mn-ea"/>
                <a:cs typeface="+mn-cs"/>
              </a:rPr>
              <a:t>PhD Thesis MIT 2014</a:t>
            </a:r>
          </a:p>
        </p:txBody>
      </p:sp>
      <p:sp>
        <p:nvSpPr>
          <p:cNvPr id="18" name="TextBox 17">
            <a:extLst>
              <a:ext uri="{FF2B5EF4-FFF2-40B4-BE49-F238E27FC236}">
                <a16:creationId xmlns:a16="http://schemas.microsoft.com/office/drawing/2014/main" id="{0F313A27-B7D4-984F-AF15-E3CAB8F5A685}"/>
              </a:ext>
            </a:extLst>
          </p:cNvPr>
          <p:cNvSpPr txBox="1"/>
          <p:nvPr/>
        </p:nvSpPr>
        <p:spPr>
          <a:xfrm>
            <a:off x="620761" y="4125222"/>
            <a:ext cx="5050578" cy="1200329"/>
          </a:xfrm>
          <a:prstGeom prst="rect">
            <a:avLst/>
          </a:prstGeom>
          <a:noFill/>
        </p:spPr>
        <p:txBody>
          <a:bodyPr wrap="square">
            <a:spAutoFit/>
          </a:bodyPr>
          <a:lstStyle/>
          <a:p>
            <a:pPr marL="342900" indent="-342900">
              <a:buAutoNum type="arabicPeriod"/>
            </a:pPr>
            <a:r>
              <a:rPr lang="en-GB" b="1" dirty="0">
                <a:solidFill>
                  <a:schemeClr val="accent1"/>
                </a:solidFill>
                <a:effectLst/>
              </a:rPr>
              <a:t>functional hemodynamic response </a:t>
            </a:r>
            <a:r>
              <a:rPr lang="en-GB" b="1" dirty="0">
                <a:solidFill>
                  <a:schemeClr val="accent1"/>
                </a:solidFill>
                <a:effectLst/>
                <a:latin typeface="Symbol" pitchFamily="2" charset="2"/>
              </a:rPr>
              <a:t>D</a:t>
            </a:r>
            <a:r>
              <a:rPr lang="en-GB" b="1" dirty="0">
                <a:solidFill>
                  <a:schemeClr val="accent1"/>
                </a:solidFill>
                <a:effectLst/>
              </a:rPr>
              <a:t>H</a:t>
            </a:r>
            <a:br>
              <a:rPr lang="en-GB" b="1" dirty="0">
                <a:solidFill>
                  <a:schemeClr val="accent1"/>
                </a:solidFill>
                <a:effectLst/>
              </a:rPr>
            </a:br>
            <a:r>
              <a:rPr lang="en-GB" b="1" i="1" dirty="0">
                <a:solidFill>
                  <a:schemeClr val="accent1"/>
                </a:solidFill>
                <a:latin typeface="Symbol" pitchFamily="2" charset="2"/>
              </a:rPr>
              <a:t>D</a:t>
            </a:r>
            <a:r>
              <a:rPr lang="en-GB" b="1" i="1" dirty="0">
                <a:solidFill>
                  <a:schemeClr val="accent1"/>
                </a:solidFill>
              </a:rPr>
              <a:t>H = </a:t>
            </a:r>
            <a:r>
              <a:rPr lang="en-GB" b="1" i="1" dirty="0">
                <a:solidFill>
                  <a:schemeClr val="accent1"/>
                </a:solidFill>
                <a:effectLst/>
              </a:rPr>
              <a:t>f </a:t>
            </a:r>
            <a:r>
              <a:rPr lang="en-GB" b="1" dirty="0">
                <a:solidFill>
                  <a:schemeClr val="accent1"/>
                </a:solidFill>
                <a:effectLst/>
              </a:rPr>
              <a:t>(receptor occupancy) </a:t>
            </a:r>
          </a:p>
          <a:p>
            <a:pPr marL="342900" indent="-342900">
              <a:buFontTx/>
              <a:buAutoNum type="arabicPeriod"/>
            </a:pPr>
            <a:r>
              <a:rPr lang="en-GB" b="1" dirty="0">
                <a:solidFill>
                  <a:schemeClr val="accent1"/>
                </a:solidFill>
                <a:effectLst/>
              </a:rPr>
              <a:t>functional hemodynamic response can be measured with fMRI, e.g. CBV vs. time</a:t>
            </a:r>
            <a:endParaRPr lang="en-GB" b="1" dirty="0">
              <a:solidFill>
                <a:schemeClr val="accent1"/>
              </a:solidFill>
            </a:endParaRPr>
          </a:p>
        </p:txBody>
      </p:sp>
      <p:grpSp>
        <p:nvGrpSpPr>
          <p:cNvPr id="9" name="Group 8">
            <a:extLst>
              <a:ext uri="{FF2B5EF4-FFF2-40B4-BE49-F238E27FC236}">
                <a16:creationId xmlns:a16="http://schemas.microsoft.com/office/drawing/2014/main" id="{079E661C-4D55-FD7D-494F-272042AEA73B}"/>
              </a:ext>
            </a:extLst>
          </p:cNvPr>
          <p:cNvGrpSpPr/>
          <p:nvPr/>
        </p:nvGrpSpPr>
        <p:grpSpPr>
          <a:xfrm>
            <a:off x="6002860" y="1341057"/>
            <a:ext cx="6100035" cy="5047568"/>
            <a:chOff x="6002860" y="1341057"/>
            <a:chExt cx="6100035" cy="5047568"/>
          </a:xfrm>
        </p:grpSpPr>
        <p:pic>
          <p:nvPicPr>
            <p:cNvPr id="5122" name="Picture 2" descr="Figure 3">
              <a:extLst>
                <a:ext uri="{FF2B5EF4-FFF2-40B4-BE49-F238E27FC236}">
                  <a16:creationId xmlns:a16="http://schemas.microsoft.com/office/drawing/2014/main" id="{636E7531-B310-03CB-6BAE-20E1A16552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86242" y="1781768"/>
              <a:ext cx="3501767" cy="21100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063E2D-B14E-7982-3F10-311E5B22487B}"/>
                </a:ext>
              </a:extLst>
            </p:cNvPr>
            <p:cNvSpPr txBox="1"/>
            <p:nvPr/>
          </p:nvSpPr>
          <p:spPr>
            <a:xfrm>
              <a:off x="10796382" y="2997474"/>
              <a:ext cx="1131679" cy="830997"/>
            </a:xfrm>
            <a:prstGeom prst="rect">
              <a:avLst/>
            </a:prstGeom>
            <a:noFill/>
          </p:spPr>
          <p:txBody>
            <a:bodyPr wrap="square">
              <a:spAutoFit/>
            </a:bodyPr>
            <a:lstStyle/>
            <a:p>
              <a:pPr algn="ctr"/>
              <a:r>
                <a:rPr lang="en-GB" sz="1600" b="0" i="0" u="none" strike="noStrike" dirty="0">
                  <a:solidFill>
                    <a:schemeClr val="accent1"/>
                  </a:solidFill>
                  <a:effectLst/>
                  <a:latin typeface="-apple-system"/>
                </a:rPr>
                <a:t>fMRI statistical analysis</a:t>
              </a:r>
              <a:endParaRPr lang="en-GB" sz="1600" dirty="0">
                <a:solidFill>
                  <a:schemeClr val="accent1"/>
                </a:solidFill>
              </a:endParaRPr>
            </a:p>
          </p:txBody>
        </p:sp>
        <p:sp>
          <p:nvSpPr>
            <p:cNvPr id="10" name="TextBox 9">
              <a:extLst>
                <a:ext uri="{FF2B5EF4-FFF2-40B4-BE49-F238E27FC236}">
                  <a16:creationId xmlns:a16="http://schemas.microsoft.com/office/drawing/2014/main" id="{393FBF83-3DE2-B63A-0400-AACDF36F1B36}"/>
                </a:ext>
              </a:extLst>
            </p:cNvPr>
            <p:cNvSpPr txBox="1"/>
            <p:nvPr/>
          </p:nvSpPr>
          <p:spPr>
            <a:xfrm>
              <a:off x="10621547" y="2111823"/>
              <a:ext cx="1481348" cy="830997"/>
            </a:xfrm>
            <a:prstGeom prst="rect">
              <a:avLst/>
            </a:prstGeom>
            <a:noFill/>
          </p:spPr>
          <p:txBody>
            <a:bodyPr wrap="square">
              <a:spAutoFit/>
            </a:bodyPr>
            <a:lstStyle/>
            <a:p>
              <a:pPr algn="ctr"/>
              <a:r>
                <a:rPr lang="en-GB" sz="1600" b="0" i="0" u="none" strike="noStrike" dirty="0">
                  <a:solidFill>
                    <a:schemeClr val="accent1"/>
                  </a:solidFill>
                  <a:effectLst/>
                  <a:latin typeface="-apple-system"/>
                </a:rPr>
                <a:t>PET kinetic modelling results</a:t>
              </a:r>
              <a:endParaRPr lang="en-GB" sz="1600" dirty="0">
                <a:solidFill>
                  <a:schemeClr val="accent1"/>
                </a:solidFill>
              </a:endParaRPr>
            </a:p>
          </p:txBody>
        </p:sp>
        <p:sp>
          <p:nvSpPr>
            <p:cNvPr id="12" name="TextBox 11">
              <a:extLst>
                <a:ext uri="{FF2B5EF4-FFF2-40B4-BE49-F238E27FC236}">
                  <a16:creationId xmlns:a16="http://schemas.microsoft.com/office/drawing/2014/main" id="{CB36EFB7-0CA5-79F0-2833-FD5C61F4547F}"/>
                </a:ext>
              </a:extLst>
            </p:cNvPr>
            <p:cNvSpPr txBox="1"/>
            <p:nvPr/>
          </p:nvSpPr>
          <p:spPr>
            <a:xfrm>
              <a:off x="6002860" y="5834627"/>
              <a:ext cx="3857487" cy="553998"/>
            </a:xfrm>
            <a:prstGeom prst="rect">
              <a:avLst/>
            </a:prstGeom>
            <a:noFill/>
          </p:spPr>
          <p:txBody>
            <a:bodyPr wrap="square">
              <a:spAutoFit/>
            </a:bodyPr>
            <a:lstStyle/>
            <a:p>
              <a:r>
                <a:rPr lang="en-GB" sz="1000" b="0" i="0" u="none" strike="noStrike" dirty="0">
                  <a:solidFill>
                    <a:schemeClr val="tx1">
                      <a:lumMod val="50000"/>
                      <a:lumOff val="50000"/>
                    </a:schemeClr>
                  </a:solidFill>
                  <a:effectLst/>
                  <a:latin typeface="Arial" panose="020B0604020202020204" pitchFamily="34" charset="0"/>
                </a:rPr>
                <a:t>Sander, Christin Y., et al. "Imaging agonist-induced D2/D3 receptor desensitization and internalization in vivo with PET/fMRI." </a:t>
              </a:r>
              <a:r>
                <a:rPr lang="en-GB" sz="1000" b="0" i="1" u="none" strike="noStrike" dirty="0">
                  <a:solidFill>
                    <a:schemeClr val="tx1">
                      <a:lumMod val="50000"/>
                      <a:lumOff val="50000"/>
                    </a:schemeClr>
                  </a:solidFill>
                  <a:effectLst/>
                  <a:latin typeface="Arial" panose="020B0604020202020204" pitchFamily="34" charset="0"/>
                </a:rPr>
                <a:t>Neuropsychopharmacology</a:t>
              </a:r>
              <a:r>
                <a:rPr lang="en-GB" sz="1000" b="0" i="0" u="none" strike="noStrike" dirty="0">
                  <a:solidFill>
                    <a:schemeClr val="tx1">
                      <a:lumMod val="50000"/>
                      <a:lumOff val="50000"/>
                    </a:schemeClr>
                  </a:solidFill>
                  <a:effectLst/>
                  <a:latin typeface="Arial" panose="020B0604020202020204" pitchFamily="34" charset="0"/>
                </a:rPr>
                <a:t> 41.5 (2016): 1427-1436.</a:t>
              </a:r>
              <a:endParaRPr lang="en-GB" sz="1000" dirty="0">
                <a:solidFill>
                  <a:schemeClr val="tx1">
                    <a:lumMod val="50000"/>
                    <a:lumOff val="50000"/>
                  </a:schemeClr>
                </a:solidFill>
              </a:endParaRPr>
            </a:p>
          </p:txBody>
        </p:sp>
        <p:sp>
          <p:nvSpPr>
            <p:cNvPr id="16" name="TextBox 15">
              <a:extLst>
                <a:ext uri="{FF2B5EF4-FFF2-40B4-BE49-F238E27FC236}">
                  <a16:creationId xmlns:a16="http://schemas.microsoft.com/office/drawing/2014/main" id="{0AF3FCA0-FE98-2DBA-89DE-8CC726CE6AB0}"/>
                </a:ext>
              </a:extLst>
            </p:cNvPr>
            <p:cNvSpPr txBox="1"/>
            <p:nvPr/>
          </p:nvSpPr>
          <p:spPr>
            <a:xfrm>
              <a:off x="6527738" y="1341057"/>
              <a:ext cx="4530407" cy="384721"/>
            </a:xfrm>
            <a:prstGeom prst="rect">
              <a:avLst/>
            </a:prstGeom>
            <a:noFill/>
          </p:spPr>
          <p:txBody>
            <a:bodyPr wrap="none" rtlCol="0">
              <a:spAutoFit/>
            </a:bodyPr>
            <a:lstStyle/>
            <a:p>
              <a:pPr algn="l">
                <a:lnSpc>
                  <a:spcPct val="95000"/>
                </a:lnSpc>
              </a:pPr>
              <a:r>
                <a:rPr lang="en-GB" sz="2000" dirty="0">
                  <a:solidFill>
                    <a:schemeClr val="accent1"/>
                  </a:solidFill>
                </a:rPr>
                <a:t>Blocking study in non-human primates</a:t>
              </a:r>
            </a:p>
          </p:txBody>
        </p:sp>
        <p:sp>
          <p:nvSpPr>
            <p:cNvPr id="21" name="Right Brace 20">
              <a:extLst>
                <a:ext uri="{FF2B5EF4-FFF2-40B4-BE49-F238E27FC236}">
                  <a16:creationId xmlns:a16="http://schemas.microsoft.com/office/drawing/2014/main" id="{71DDE6FF-69D4-09BA-4347-B3841E8EFB00}"/>
                </a:ext>
              </a:extLst>
            </p:cNvPr>
            <p:cNvSpPr/>
            <p:nvPr/>
          </p:nvSpPr>
          <p:spPr>
            <a:xfrm>
              <a:off x="10490155" y="2057169"/>
              <a:ext cx="285042" cy="830997"/>
            </a:xfrm>
            <a:prstGeom prst="rightBrace">
              <a:avLst>
                <a:gd name="adj1" fmla="val 49885"/>
                <a:gd name="adj2" fmla="val 50000"/>
              </a:avLst>
            </a:pr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Right Brace 21">
              <a:extLst>
                <a:ext uri="{FF2B5EF4-FFF2-40B4-BE49-F238E27FC236}">
                  <a16:creationId xmlns:a16="http://schemas.microsoft.com/office/drawing/2014/main" id="{DD57BDE3-6298-8AEB-68BA-A669424DAD99}"/>
                </a:ext>
              </a:extLst>
            </p:cNvPr>
            <p:cNvSpPr/>
            <p:nvPr/>
          </p:nvSpPr>
          <p:spPr>
            <a:xfrm>
              <a:off x="10490155" y="3013501"/>
              <a:ext cx="285042" cy="830997"/>
            </a:xfrm>
            <a:prstGeom prst="rightBrace">
              <a:avLst>
                <a:gd name="adj1" fmla="val 49885"/>
                <a:gd name="adj2" fmla="val 50000"/>
              </a:avLst>
            </a:pr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 name="Footer Placeholder 8">
            <a:extLst>
              <a:ext uri="{FF2B5EF4-FFF2-40B4-BE49-F238E27FC236}">
                <a16:creationId xmlns:a16="http://schemas.microsoft.com/office/drawing/2014/main" id="{828FE084-149D-1B43-10A3-211C05B7B4B2}"/>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543785CB-13D9-A43B-139E-2A105E3F8313}"/>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17</a:t>
            </a:fld>
            <a:r>
              <a:rPr lang="de-DE" dirty="0"/>
              <a:t>/20</a:t>
            </a:r>
          </a:p>
        </p:txBody>
      </p:sp>
      <p:pic>
        <p:nvPicPr>
          <p:cNvPr id="5126" name="Picture 6" descr="Figure 5">
            <a:extLst>
              <a:ext uri="{FF2B5EF4-FFF2-40B4-BE49-F238E27FC236}">
                <a16:creationId xmlns:a16="http://schemas.microsoft.com/office/drawing/2014/main" id="{B58C091B-5840-89A6-E9DE-3B004F2E68A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40375"/>
          <a:stretch/>
        </p:blipFill>
        <p:spPr bwMode="auto">
          <a:xfrm>
            <a:off x="8200034" y="4078125"/>
            <a:ext cx="2858111" cy="1755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igure 5">
            <a:extLst>
              <a:ext uri="{FF2B5EF4-FFF2-40B4-BE49-F238E27FC236}">
                <a16:creationId xmlns:a16="http://schemas.microsoft.com/office/drawing/2014/main" id="{2CED7402-0695-4E77-46AE-27004AE4AAB9}"/>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58278"/>
          <a:stretch/>
        </p:blipFill>
        <p:spPr bwMode="auto">
          <a:xfrm>
            <a:off x="6083298" y="4078125"/>
            <a:ext cx="1999944" cy="175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8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fade">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8916-9451-7B50-BA7F-0B60710883D9}"/>
              </a:ext>
            </a:extLst>
          </p:cNvPr>
          <p:cNvSpPr>
            <a:spLocks noGrp="1"/>
          </p:cNvSpPr>
          <p:nvPr>
            <p:ph type="title"/>
          </p:nvPr>
        </p:nvSpPr>
        <p:spPr/>
        <p:txBody>
          <a:bodyPr/>
          <a:lstStyle/>
          <a:p>
            <a:r>
              <a:rPr lang="en-GB" cap="none" dirty="0"/>
              <a:t>Take Home Messages</a:t>
            </a:r>
          </a:p>
        </p:txBody>
      </p:sp>
      <p:grpSp>
        <p:nvGrpSpPr>
          <p:cNvPr id="7" name="Group 6">
            <a:extLst>
              <a:ext uri="{FF2B5EF4-FFF2-40B4-BE49-F238E27FC236}">
                <a16:creationId xmlns:a16="http://schemas.microsoft.com/office/drawing/2014/main" id="{42341A9E-326B-B261-2296-DB7665A0F62A}"/>
              </a:ext>
            </a:extLst>
          </p:cNvPr>
          <p:cNvGrpSpPr/>
          <p:nvPr/>
        </p:nvGrpSpPr>
        <p:grpSpPr>
          <a:xfrm>
            <a:off x="371475" y="1812603"/>
            <a:ext cx="11449050" cy="3284051"/>
            <a:chOff x="371475" y="1016732"/>
            <a:chExt cx="11449050" cy="661633"/>
          </a:xfrm>
        </p:grpSpPr>
        <p:sp>
          <p:nvSpPr>
            <p:cNvPr id="8" name="Rechteck 9">
              <a:extLst>
                <a:ext uri="{FF2B5EF4-FFF2-40B4-BE49-F238E27FC236}">
                  <a16:creationId xmlns:a16="http://schemas.microsoft.com/office/drawing/2014/main" id="{7FB431A7-A7D0-98CE-1B93-006A43DEAAD4}"/>
                </a:ext>
              </a:extLst>
            </p:cNvPr>
            <p:cNvSpPr/>
            <p:nvPr/>
          </p:nvSpPr>
          <p:spPr>
            <a:xfrm>
              <a:off x="371475" y="1016732"/>
              <a:ext cx="11449050" cy="6616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144000" bIns="144000" rtlCol="0" anchor="ctr"/>
            <a:lstStyle/>
            <a:p>
              <a:pPr marL="285750" indent="-285750">
                <a:lnSpc>
                  <a:spcPct val="200000"/>
                </a:lnSpc>
                <a:buFont typeface="Arial" panose="020B0604020202020204" pitchFamily="34" charset="0"/>
                <a:buChar char="•"/>
              </a:pPr>
              <a:r>
                <a:rPr lang="en-GB" b="1" dirty="0">
                  <a:solidFill>
                    <a:schemeClr val="accent1"/>
                  </a:solidFill>
                </a:rPr>
                <a:t>PET Provides Unique Access to Neurotransmission (Chemical Component of Processing)</a:t>
              </a:r>
            </a:p>
            <a:p>
              <a:pPr marL="285750" indent="-285750">
                <a:lnSpc>
                  <a:spcPct val="200000"/>
                </a:lnSpc>
                <a:buFont typeface="Arial" panose="020B0604020202020204" pitchFamily="34" charset="0"/>
                <a:buChar char="•"/>
              </a:pPr>
              <a:r>
                <a:rPr lang="en-GB" b="1" dirty="0">
                  <a:solidFill>
                    <a:schemeClr val="accent1"/>
                  </a:solidFill>
                </a:rPr>
                <a:t>MR Provides (indirect) Unique Access to Neuron Activity </a:t>
              </a:r>
            </a:p>
            <a:p>
              <a:pPr marL="285750" indent="-285750">
                <a:lnSpc>
                  <a:spcPct val="200000"/>
                </a:lnSpc>
                <a:buFont typeface="Arial" panose="020B0604020202020204" pitchFamily="34" charset="0"/>
                <a:buChar char="•"/>
              </a:pPr>
              <a:r>
                <a:rPr lang="en-GB" b="1" dirty="0">
                  <a:solidFill>
                    <a:schemeClr val="accent1"/>
                  </a:solidFill>
                </a:rPr>
                <a:t>MR/PET Together allow Simultaneous Multiparametric Functional Imaging</a:t>
              </a:r>
            </a:p>
            <a:p>
              <a:pPr marL="285750" indent="-285750">
                <a:lnSpc>
                  <a:spcPct val="200000"/>
                </a:lnSpc>
                <a:buFont typeface="Arial" panose="020B0604020202020204" pitchFamily="34" charset="0"/>
                <a:buChar char="•"/>
              </a:pPr>
              <a:r>
                <a:rPr lang="en-GB" b="1" dirty="0">
                  <a:solidFill>
                    <a:schemeClr val="accent1"/>
                  </a:solidFill>
                </a:rPr>
                <a:t>Natural Information Processing in the Brain is Inherently Multiparametric</a:t>
              </a:r>
            </a:p>
            <a:p>
              <a:pPr marL="285750" indent="-285750">
                <a:lnSpc>
                  <a:spcPct val="200000"/>
                </a:lnSpc>
                <a:buFont typeface="Arial" panose="020B0604020202020204" pitchFamily="34" charset="0"/>
                <a:buChar char="•"/>
              </a:pPr>
              <a:r>
                <a:rPr lang="en-GB" b="1" dirty="0">
                  <a:solidFill>
                    <a:schemeClr val="accent1"/>
                  </a:solidFill>
                </a:rPr>
                <a:t>Most Dysfunctions and Diseases of the Brain are Inherently Multifactorial </a:t>
              </a:r>
            </a:p>
          </p:txBody>
        </p:sp>
        <p:pic>
          <p:nvPicPr>
            <p:cNvPr id="9" name="Grafik 10">
              <a:extLst>
                <a:ext uri="{FF2B5EF4-FFF2-40B4-BE49-F238E27FC236}">
                  <a16:creationId xmlns:a16="http://schemas.microsoft.com/office/drawing/2014/main" id="{F43F672A-B664-FAAE-1CD0-48C23DE565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5566" y="1107470"/>
              <a:ext cx="248334" cy="505537"/>
            </a:xfrm>
            <a:prstGeom prst="rect">
              <a:avLst/>
            </a:prstGeom>
          </p:spPr>
        </p:pic>
      </p:grpSp>
      <p:sp>
        <p:nvSpPr>
          <p:cNvPr id="25" name="Date Placeholder 3">
            <a:extLst>
              <a:ext uri="{FF2B5EF4-FFF2-40B4-BE49-F238E27FC236}">
                <a16:creationId xmlns:a16="http://schemas.microsoft.com/office/drawing/2014/main" id="{BB5C9E3A-E335-08F4-466C-A97FA6720388}"/>
              </a:ext>
            </a:extLst>
          </p:cNvPr>
          <p:cNvSpPr>
            <a:spLocks noGrp="1"/>
          </p:cNvSpPr>
          <p:nvPr>
            <p:ph type="dt" sz="half" idx="2"/>
          </p:nvPr>
        </p:nvSpPr>
        <p:spPr>
          <a:xfrm>
            <a:off x="7348330" y="6388747"/>
            <a:ext cx="1600508" cy="221109"/>
          </a:xfrm>
        </p:spPr>
        <p:txBody>
          <a:bodyPr/>
          <a:lstStyle/>
          <a:p>
            <a:r>
              <a:rPr lang="de-DE"/>
              <a:t>September 12, 2024</a:t>
            </a:r>
            <a:endParaRPr lang="de-DE" dirty="0"/>
          </a:p>
        </p:txBody>
      </p:sp>
      <p:sp>
        <p:nvSpPr>
          <p:cNvPr id="3" name="Footer Placeholder 8">
            <a:extLst>
              <a:ext uri="{FF2B5EF4-FFF2-40B4-BE49-F238E27FC236}">
                <a16:creationId xmlns:a16="http://schemas.microsoft.com/office/drawing/2014/main" id="{791056EA-39D8-C80D-75F3-098301352A8D}"/>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6687D5A3-46A5-E926-0743-DDB74E8DDFA4}"/>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18</a:t>
            </a:fld>
            <a:r>
              <a:rPr lang="de-DE" dirty="0"/>
              <a:t>/20</a:t>
            </a:r>
          </a:p>
        </p:txBody>
      </p:sp>
    </p:spTree>
    <p:extLst>
      <p:ext uri="{BB962C8B-B14F-4D97-AF65-F5344CB8AC3E}">
        <p14:creationId xmlns:p14="http://schemas.microsoft.com/office/powerpoint/2010/main" val="406727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5F014-2C36-C74A-BE32-FA7682712F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4309" y="2307724"/>
            <a:ext cx="2032000" cy="622300"/>
          </a:xfrm>
          <a:prstGeom prst="rect">
            <a:avLst/>
          </a:prstGeom>
        </p:spPr>
      </p:pic>
      <p:pic>
        <p:nvPicPr>
          <p:cNvPr id="22" name="图片 3">
            <a:extLst>
              <a:ext uri="{FF2B5EF4-FFF2-40B4-BE49-F238E27FC236}">
                <a16:creationId xmlns:a16="http://schemas.microsoft.com/office/drawing/2014/main" id="{5050B4CE-B9D6-8E48-BD0B-D111DF6B2B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4388" y="1430269"/>
            <a:ext cx="2903944" cy="670103"/>
          </a:xfrm>
          <a:prstGeom prst="rect">
            <a:avLst/>
          </a:prstGeom>
        </p:spPr>
      </p:pic>
      <p:sp>
        <p:nvSpPr>
          <p:cNvPr id="2" name="Title 1"/>
          <p:cNvSpPr>
            <a:spLocks noGrp="1"/>
          </p:cNvSpPr>
          <p:nvPr>
            <p:ph type="title"/>
          </p:nvPr>
        </p:nvSpPr>
        <p:spPr/>
        <p:txBody>
          <a:bodyPr/>
          <a:lstStyle/>
          <a:p>
            <a:r>
              <a:rPr lang="en-GB" cap="none" dirty="0"/>
              <a:t>Acknowledgements &amp; Collaborations</a:t>
            </a:r>
            <a:endParaRPr lang="en-US" cap="none" dirty="0"/>
          </a:p>
        </p:txBody>
      </p:sp>
      <p:sp>
        <p:nvSpPr>
          <p:cNvPr id="8" name="Content Placeholder 1"/>
          <p:cNvSpPr txBox="1">
            <a:spLocks/>
          </p:cNvSpPr>
          <p:nvPr/>
        </p:nvSpPr>
        <p:spPr>
          <a:xfrm>
            <a:off x="7788145" y="1976083"/>
            <a:ext cx="3610744" cy="4104455"/>
          </a:xfrm>
          <a:prstGeom prst="rect">
            <a:avLst/>
          </a:prstGeom>
        </p:spPr>
        <p:txBody>
          <a:bodyPr lIns="0" tIns="0" rIns="0" bIns="0"/>
          <a:lstStyle>
            <a:lvl1pPr marL="0" indent="0" algn="l" defTabSz="914400" rtl="0" eaLnBrk="1" latinLnBrk="0" hangingPunct="1">
              <a:spcBef>
                <a:spcPct val="20000"/>
              </a:spcBef>
              <a:buClr>
                <a:srgbClr val="005B82"/>
              </a:buClr>
              <a:buSzPct val="80000"/>
              <a:buFontTx/>
              <a:buNone/>
              <a:defRPr sz="2200" kern="1200" baseline="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5B82"/>
              </a:buClr>
              <a:buSzPct val="80000"/>
              <a:buFont typeface="Wingdings" pitchFamily="2" charset="2"/>
              <a:buNone/>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5B82"/>
              </a:buClr>
              <a:buSzPct val="80000"/>
              <a:buFont typeface="Wingdings" pitchFamily="2" charset="2"/>
              <a:buChar char="§"/>
              <a:defRPr sz="2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t-PT" dirty="0"/>
          </a:p>
        </p:txBody>
      </p:sp>
      <p:pic>
        <p:nvPicPr>
          <p:cNvPr id="10" name="Picture 9" descr="sie_logo_petrol_rgb.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0692" y="4922470"/>
            <a:ext cx="2340261" cy="371746"/>
          </a:xfrm>
          <a:prstGeom prst="rect">
            <a:avLst/>
          </a:prstGeom>
        </p:spPr>
      </p:pic>
      <p:pic>
        <p:nvPicPr>
          <p:cNvPr id="16" name="Picture 1" descr="G:\Abt. 6.1\Exzellenzinitiative\Zukunftskonzept\2010\Öffentlichkeitsarbeit\Interne Kommunikation\Newsletter\01_2010\Grafiken\RWTH LOGO.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35946" y="2468858"/>
            <a:ext cx="1706790" cy="468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1651E03-37AB-8047-919F-B35144B7D4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40006" y="3144262"/>
            <a:ext cx="1817948" cy="651431"/>
          </a:xfrm>
          <a:prstGeom prst="rect">
            <a:avLst/>
          </a:prstGeom>
        </p:spPr>
      </p:pic>
      <p:pic>
        <p:nvPicPr>
          <p:cNvPr id="24" name="Graphic 23">
            <a:extLst>
              <a:ext uri="{FF2B5EF4-FFF2-40B4-BE49-F238E27FC236}">
                <a16:creationId xmlns:a16="http://schemas.microsoft.com/office/drawing/2014/main" id="{0623E168-4918-D042-81AE-476140EAE8D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19345" y="2399796"/>
            <a:ext cx="1763200" cy="512931"/>
          </a:xfrm>
          <a:prstGeom prst="rect">
            <a:avLst/>
          </a:prstGeom>
        </p:spPr>
      </p:pic>
      <p:sp>
        <p:nvSpPr>
          <p:cNvPr id="26" name="TextBox 25">
            <a:extLst>
              <a:ext uri="{FF2B5EF4-FFF2-40B4-BE49-F238E27FC236}">
                <a16:creationId xmlns:a16="http://schemas.microsoft.com/office/drawing/2014/main" id="{3FAAA68C-6E09-A248-9244-CF52E0561F90}"/>
              </a:ext>
            </a:extLst>
          </p:cNvPr>
          <p:cNvSpPr txBox="1"/>
          <p:nvPr/>
        </p:nvSpPr>
        <p:spPr>
          <a:xfrm>
            <a:off x="1572519" y="3209258"/>
            <a:ext cx="1702261" cy="2109808"/>
          </a:xfrm>
          <a:prstGeom prst="rect">
            <a:avLst/>
          </a:prstGeom>
          <a:noFill/>
        </p:spPr>
        <p:txBody>
          <a:bodyPr wrap="none" rtlCol="0">
            <a:spAutoFit/>
          </a:bodyPr>
          <a:lstStyle/>
          <a:p>
            <a:pPr>
              <a:lnSpc>
                <a:spcPct val="95000"/>
              </a:lnSpc>
            </a:pPr>
            <a:r>
              <a:rPr lang="en-GB" u="sng" dirty="0">
                <a:solidFill>
                  <a:schemeClr val="accent1"/>
                </a:solidFill>
              </a:rPr>
              <a:t>PET Group</a:t>
            </a:r>
            <a:endParaRPr lang="en-GB" sz="1200" dirty="0">
              <a:solidFill>
                <a:schemeClr val="accent1"/>
              </a:solidFill>
            </a:endParaRPr>
          </a:p>
          <a:p>
            <a:pPr>
              <a:lnSpc>
                <a:spcPct val="95000"/>
              </a:lnSpc>
            </a:pPr>
            <a:r>
              <a:rPr lang="en-GB" sz="1200" dirty="0">
                <a:solidFill>
                  <a:schemeClr val="accent1"/>
                </a:solidFill>
              </a:rPr>
              <a:t>Prof. H. Herzog</a:t>
            </a:r>
          </a:p>
          <a:p>
            <a:pPr>
              <a:lnSpc>
                <a:spcPct val="95000"/>
              </a:lnSpc>
            </a:pPr>
            <a:r>
              <a:rPr lang="en-GB" sz="1200" dirty="0" err="1">
                <a:solidFill>
                  <a:schemeClr val="accent1"/>
                </a:solidFill>
              </a:rPr>
              <a:t>Dr.</a:t>
            </a:r>
            <a:r>
              <a:rPr lang="en-GB" sz="1200" dirty="0">
                <a:solidFill>
                  <a:schemeClr val="accent1"/>
                </a:solidFill>
              </a:rPr>
              <a:t> C. </a:t>
            </a:r>
            <a:r>
              <a:rPr lang="en-GB" sz="1200" dirty="0" err="1">
                <a:solidFill>
                  <a:schemeClr val="accent1"/>
                </a:solidFill>
              </a:rPr>
              <a:t>Régio</a:t>
            </a:r>
            <a:r>
              <a:rPr lang="en-GB" sz="1200" dirty="0">
                <a:solidFill>
                  <a:schemeClr val="accent1"/>
                </a:solidFill>
              </a:rPr>
              <a:t> Brambilla</a:t>
            </a:r>
          </a:p>
          <a:p>
            <a:pPr>
              <a:lnSpc>
                <a:spcPct val="95000"/>
              </a:lnSpc>
            </a:pPr>
            <a:r>
              <a:rPr lang="en-GB" sz="1200" dirty="0" err="1">
                <a:solidFill>
                  <a:schemeClr val="accent1"/>
                </a:solidFill>
              </a:rPr>
              <a:t>Dr.</a:t>
            </a:r>
            <a:r>
              <a:rPr lang="en-GB" sz="1200" dirty="0">
                <a:solidFill>
                  <a:schemeClr val="accent1"/>
                </a:solidFill>
              </a:rPr>
              <a:t> C. Li</a:t>
            </a:r>
          </a:p>
          <a:p>
            <a:pPr>
              <a:lnSpc>
                <a:spcPct val="95000"/>
              </a:lnSpc>
            </a:pPr>
            <a:r>
              <a:rPr lang="en-GB" sz="1200" dirty="0" err="1">
                <a:solidFill>
                  <a:schemeClr val="accent1"/>
                </a:solidFill>
              </a:rPr>
              <a:t>Dr.</a:t>
            </a:r>
            <a:r>
              <a:rPr lang="en-GB" sz="1200" dirty="0">
                <a:solidFill>
                  <a:schemeClr val="accent1"/>
                </a:solidFill>
              </a:rPr>
              <a:t> J. </a:t>
            </a:r>
            <a:r>
              <a:rPr lang="en-GB" sz="1200" dirty="0" err="1">
                <a:solidFill>
                  <a:schemeClr val="accent1"/>
                </a:solidFill>
              </a:rPr>
              <a:t>Scheins</a:t>
            </a:r>
            <a:endParaRPr lang="en-GB" sz="1200" dirty="0">
              <a:solidFill>
                <a:schemeClr val="accent1"/>
              </a:solidFill>
            </a:endParaRPr>
          </a:p>
          <a:p>
            <a:pPr>
              <a:lnSpc>
                <a:spcPct val="95000"/>
              </a:lnSpc>
            </a:pPr>
            <a:r>
              <a:rPr lang="en-GB" sz="1200" dirty="0" err="1">
                <a:solidFill>
                  <a:schemeClr val="accent1"/>
                </a:solidFill>
              </a:rPr>
              <a:t>Dr.</a:t>
            </a:r>
            <a:r>
              <a:rPr lang="en-GB" sz="1200" dirty="0">
                <a:solidFill>
                  <a:schemeClr val="accent1"/>
                </a:solidFill>
              </a:rPr>
              <a:t> E. </a:t>
            </a:r>
            <a:r>
              <a:rPr lang="en-GB" sz="1200" dirty="0" err="1">
                <a:solidFill>
                  <a:schemeClr val="accent1"/>
                </a:solidFill>
              </a:rPr>
              <a:t>Pfähler</a:t>
            </a:r>
            <a:endParaRPr lang="en-GB" sz="1200" dirty="0">
              <a:solidFill>
                <a:schemeClr val="accent1"/>
              </a:solidFill>
            </a:endParaRPr>
          </a:p>
          <a:p>
            <a:pPr>
              <a:lnSpc>
                <a:spcPct val="95000"/>
              </a:lnSpc>
            </a:pPr>
            <a:r>
              <a:rPr lang="en-GB" sz="1200" dirty="0" err="1">
                <a:solidFill>
                  <a:schemeClr val="accent1"/>
                </a:solidFill>
              </a:rPr>
              <a:t>Dr.</a:t>
            </a:r>
            <a:r>
              <a:rPr lang="en-GB" sz="1200" dirty="0">
                <a:solidFill>
                  <a:schemeClr val="accent1"/>
                </a:solidFill>
              </a:rPr>
              <a:t> A. Issa</a:t>
            </a:r>
          </a:p>
          <a:p>
            <a:pPr algn="l">
              <a:lnSpc>
                <a:spcPct val="95000"/>
              </a:lnSpc>
            </a:pPr>
            <a:r>
              <a:rPr lang="en-GB" sz="1200" dirty="0" err="1">
                <a:solidFill>
                  <a:schemeClr val="accent1"/>
                </a:solidFill>
              </a:rPr>
              <a:t>Dr.</a:t>
            </a:r>
            <a:r>
              <a:rPr lang="en-GB" sz="1200" dirty="0">
                <a:solidFill>
                  <a:schemeClr val="accent1"/>
                </a:solidFill>
              </a:rPr>
              <a:t> Qi Liu</a:t>
            </a:r>
          </a:p>
          <a:p>
            <a:pPr algn="l">
              <a:lnSpc>
                <a:spcPct val="95000"/>
              </a:lnSpc>
            </a:pPr>
            <a:r>
              <a:rPr lang="en-GB" sz="1200" dirty="0">
                <a:solidFill>
                  <a:schemeClr val="accent1"/>
                </a:solidFill>
              </a:rPr>
              <a:t>H. </a:t>
            </a:r>
            <a:r>
              <a:rPr lang="en-GB" sz="1200" dirty="0" err="1">
                <a:solidFill>
                  <a:schemeClr val="accent1"/>
                </a:solidFill>
              </a:rPr>
              <a:t>Alrukh</a:t>
            </a:r>
            <a:endParaRPr lang="en-GB" sz="1200" dirty="0">
              <a:solidFill>
                <a:schemeClr val="accent1"/>
              </a:solidFill>
            </a:endParaRPr>
          </a:p>
          <a:p>
            <a:pPr algn="l">
              <a:lnSpc>
                <a:spcPct val="95000"/>
              </a:lnSpc>
            </a:pPr>
            <a:r>
              <a:rPr lang="en-GB" sz="1200" dirty="0">
                <a:solidFill>
                  <a:schemeClr val="accent1"/>
                </a:solidFill>
              </a:rPr>
              <a:t>N. </a:t>
            </a:r>
            <a:r>
              <a:rPr lang="en-GB" sz="1200" dirty="0" err="1">
                <a:solidFill>
                  <a:schemeClr val="accent1"/>
                </a:solidFill>
              </a:rPr>
              <a:t>Beriashvili</a:t>
            </a:r>
            <a:endParaRPr lang="en-GB" sz="1200" dirty="0">
              <a:solidFill>
                <a:schemeClr val="accent1"/>
              </a:solidFill>
            </a:endParaRPr>
          </a:p>
          <a:p>
            <a:pPr algn="l">
              <a:lnSpc>
                <a:spcPct val="95000"/>
              </a:lnSpc>
            </a:pPr>
            <a:r>
              <a:rPr lang="en-GB" sz="1200" dirty="0">
                <a:solidFill>
                  <a:schemeClr val="accent1"/>
                </a:solidFill>
              </a:rPr>
              <a:t>D. </a:t>
            </a:r>
            <a:r>
              <a:rPr lang="en-GB" sz="1200" dirty="0" err="1">
                <a:solidFill>
                  <a:schemeClr val="accent1"/>
                </a:solidFill>
              </a:rPr>
              <a:t>Niekämper</a:t>
            </a:r>
            <a:endParaRPr lang="en-GB" sz="1200" dirty="0">
              <a:solidFill>
                <a:schemeClr val="accent1"/>
              </a:solidFill>
            </a:endParaRPr>
          </a:p>
        </p:txBody>
      </p:sp>
      <p:pic>
        <p:nvPicPr>
          <p:cNvPr id="17" name="Grafik 8">
            <a:extLst>
              <a:ext uri="{FF2B5EF4-FFF2-40B4-BE49-F238E27FC236}">
                <a16:creationId xmlns:a16="http://schemas.microsoft.com/office/drawing/2014/main" id="{764843DE-AA1E-994F-80BB-0F94B7BC1F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85203" y="3295554"/>
            <a:ext cx="1156931" cy="578466"/>
          </a:xfrm>
          <a:prstGeom prst="rect">
            <a:avLst/>
          </a:prstGeom>
        </p:spPr>
      </p:pic>
      <p:pic>
        <p:nvPicPr>
          <p:cNvPr id="3" name="Picture 2">
            <a:extLst>
              <a:ext uri="{FF2B5EF4-FFF2-40B4-BE49-F238E27FC236}">
                <a16:creationId xmlns:a16="http://schemas.microsoft.com/office/drawing/2014/main" id="{3CF78345-0287-7A4F-90E5-0A9E3D3E63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48124" y="4584121"/>
            <a:ext cx="726354" cy="726354"/>
          </a:xfrm>
          <a:prstGeom prst="rect">
            <a:avLst/>
          </a:prstGeom>
        </p:spPr>
      </p:pic>
      <p:pic>
        <p:nvPicPr>
          <p:cNvPr id="23" name="Picture 22">
            <a:extLst>
              <a:ext uri="{FF2B5EF4-FFF2-40B4-BE49-F238E27FC236}">
                <a16:creationId xmlns:a16="http://schemas.microsoft.com/office/drawing/2014/main" id="{008A4460-E85D-7943-BAFD-D7DDF6FD3D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71413" y="4033763"/>
            <a:ext cx="2964896" cy="578466"/>
          </a:xfrm>
          <a:prstGeom prst="rect">
            <a:avLst/>
          </a:prstGeom>
        </p:spPr>
      </p:pic>
      <p:pic>
        <p:nvPicPr>
          <p:cNvPr id="5" name="Bild 1" descr="EU_logo.jpg">
            <a:extLst>
              <a:ext uri="{FF2B5EF4-FFF2-40B4-BE49-F238E27FC236}">
                <a16:creationId xmlns:a16="http://schemas.microsoft.com/office/drawing/2014/main" id="{1DE0A957-2F7F-3F1C-9E35-95AA17D2FADB}"/>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5168293" y="3598068"/>
            <a:ext cx="1991219" cy="626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C41B970-68C1-D93B-DCFB-79D5ACA01B9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49929" y="5086198"/>
            <a:ext cx="2280542" cy="663219"/>
          </a:xfrm>
          <a:prstGeom prst="rect">
            <a:avLst/>
          </a:prstGeom>
        </p:spPr>
      </p:pic>
      <p:sp>
        <p:nvSpPr>
          <p:cNvPr id="13" name="TextBox 12">
            <a:extLst>
              <a:ext uri="{FF2B5EF4-FFF2-40B4-BE49-F238E27FC236}">
                <a16:creationId xmlns:a16="http://schemas.microsoft.com/office/drawing/2014/main" id="{57103CB6-75B8-2E89-1059-56141B072F28}"/>
              </a:ext>
            </a:extLst>
          </p:cNvPr>
          <p:cNvSpPr txBox="1"/>
          <p:nvPr/>
        </p:nvSpPr>
        <p:spPr>
          <a:xfrm>
            <a:off x="2040892" y="5368784"/>
            <a:ext cx="2890535" cy="881780"/>
          </a:xfrm>
          <a:prstGeom prst="rect">
            <a:avLst/>
          </a:prstGeom>
          <a:noFill/>
        </p:spPr>
        <p:txBody>
          <a:bodyPr wrap="none" rtlCol="0">
            <a:spAutoFit/>
          </a:bodyPr>
          <a:lstStyle/>
          <a:p>
            <a:pPr algn="l">
              <a:lnSpc>
                <a:spcPct val="95000"/>
              </a:lnSpc>
            </a:pPr>
            <a:r>
              <a:rPr lang="en-GB" u="sng" dirty="0">
                <a:solidFill>
                  <a:schemeClr val="accent1"/>
                </a:solidFill>
              </a:rPr>
              <a:t>Multimodal Imaging Group</a:t>
            </a:r>
          </a:p>
          <a:p>
            <a:pPr>
              <a:lnSpc>
                <a:spcPct val="95000"/>
              </a:lnSpc>
            </a:pPr>
            <a:r>
              <a:rPr lang="en-GB" sz="1200" dirty="0">
                <a:solidFill>
                  <a:schemeClr val="accent1"/>
                </a:solidFill>
              </a:rPr>
              <a:t>Prof. I. Neuner</a:t>
            </a:r>
          </a:p>
          <a:p>
            <a:pPr>
              <a:lnSpc>
                <a:spcPct val="95000"/>
              </a:lnSpc>
            </a:pPr>
            <a:r>
              <a:rPr lang="en-GB" sz="1200" dirty="0" err="1">
                <a:solidFill>
                  <a:schemeClr val="accent1"/>
                </a:solidFill>
              </a:rPr>
              <a:t>Dr.</a:t>
            </a:r>
            <a:r>
              <a:rPr lang="en-GB" sz="1200" dirty="0">
                <a:solidFill>
                  <a:schemeClr val="accent1"/>
                </a:solidFill>
              </a:rPr>
              <a:t> S. </a:t>
            </a:r>
            <a:r>
              <a:rPr lang="en-GB" sz="1200" dirty="0" err="1">
                <a:solidFill>
                  <a:schemeClr val="accent1"/>
                </a:solidFill>
              </a:rPr>
              <a:t>Ramikran</a:t>
            </a:r>
            <a:endParaRPr lang="en-GB" sz="1200" dirty="0">
              <a:solidFill>
                <a:schemeClr val="accent1"/>
              </a:solidFill>
            </a:endParaRPr>
          </a:p>
          <a:p>
            <a:pPr>
              <a:lnSpc>
                <a:spcPct val="95000"/>
              </a:lnSpc>
            </a:pPr>
            <a:r>
              <a:rPr lang="en-GB" sz="1200" dirty="0" err="1">
                <a:solidFill>
                  <a:schemeClr val="accent1"/>
                </a:solidFill>
              </a:rPr>
              <a:t>Dr.</a:t>
            </a:r>
            <a:r>
              <a:rPr lang="en-GB" sz="1200" dirty="0">
                <a:solidFill>
                  <a:schemeClr val="accent1"/>
                </a:solidFill>
              </a:rPr>
              <a:t> R. Rajkumar</a:t>
            </a:r>
          </a:p>
        </p:txBody>
      </p:sp>
      <p:sp>
        <p:nvSpPr>
          <p:cNvPr id="29" name="TextBox 28">
            <a:extLst>
              <a:ext uri="{FF2B5EF4-FFF2-40B4-BE49-F238E27FC236}">
                <a16:creationId xmlns:a16="http://schemas.microsoft.com/office/drawing/2014/main" id="{258DE941-AFF6-9A90-1FD4-09C26B0FAFEE}"/>
              </a:ext>
            </a:extLst>
          </p:cNvPr>
          <p:cNvSpPr txBox="1"/>
          <p:nvPr/>
        </p:nvSpPr>
        <p:spPr>
          <a:xfrm>
            <a:off x="3344228" y="3217625"/>
            <a:ext cx="1429174" cy="1934376"/>
          </a:xfrm>
          <a:prstGeom prst="rect">
            <a:avLst/>
          </a:prstGeom>
          <a:noFill/>
        </p:spPr>
        <p:txBody>
          <a:bodyPr wrap="none" rtlCol="0">
            <a:spAutoFit/>
          </a:bodyPr>
          <a:lstStyle/>
          <a:p>
            <a:pPr algn="l">
              <a:lnSpc>
                <a:spcPct val="95000"/>
              </a:lnSpc>
            </a:pPr>
            <a:r>
              <a:rPr lang="en-GB" u="sng" dirty="0">
                <a:solidFill>
                  <a:schemeClr val="accent1"/>
                </a:solidFill>
              </a:rPr>
              <a:t>MR Group</a:t>
            </a:r>
          </a:p>
          <a:p>
            <a:pPr>
              <a:lnSpc>
                <a:spcPct val="95000"/>
              </a:lnSpc>
            </a:pPr>
            <a:r>
              <a:rPr lang="en-GB" sz="1200" dirty="0">
                <a:solidFill>
                  <a:schemeClr val="accent1"/>
                </a:solidFill>
              </a:rPr>
              <a:t>Prof. N. Jon Shah</a:t>
            </a:r>
          </a:p>
          <a:p>
            <a:pPr>
              <a:lnSpc>
                <a:spcPct val="95000"/>
              </a:lnSpc>
            </a:pPr>
            <a:r>
              <a:rPr lang="en-GB" sz="1200" dirty="0" err="1">
                <a:solidFill>
                  <a:schemeClr val="accent1"/>
                </a:solidFill>
              </a:rPr>
              <a:t>Dr.</a:t>
            </a:r>
            <a:r>
              <a:rPr lang="en-GB" sz="1200" dirty="0">
                <a:solidFill>
                  <a:schemeClr val="accent1"/>
                </a:solidFill>
              </a:rPr>
              <a:t> P. País Roldan</a:t>
            </a:r>
          </a:p>
          <a:p>
            <a:pPr>
              <a:lnSpc>
                <a:spcPct val="95000"/>
              </a:lnSpc>
            </a:pPr>
            <a:r>
              <a:rPr lang="en-GB" sz="1200" dirty="0" err="1">
                <a:solidFill>
                  <a:schemeClr val="accent1"/>
                </a:solidFill>
              </a:rPr>
              <a:t>Dr.</a:t>
            </a:r>
            <a:r>
              <a:rPr lang="en-GB" sz="1200" dirty="0">
                <a:solidFill>
                  <a:schemeClr val="accent1"/>
                </a:solidFill>
              </a:rPr>
              <a:t> S.D. Yun</a:t>
            </a:r>
          </a:p>
          <a:p>
            <a:pPr>
              <a:lnSpc>
                <a:spcPct val="95000"/>
              </a:lnSpc>
            </a:pPr>
            <a:r>
              <a:rPr lang="en-GB" sz="1200" dirty="0" err="1">
                <a:solidFill>
                  <a:schemeClr val="accent1"/>
                </a:solidFill>
              </a:rPr>
              <a:t>Dr.</a:t>
            </a:r>
            <a:r>
              <a:rPr lang="en-GB" sz="1200" dirty="0">
                <a:solidFill>
                  <a:schemeClr val="accent1"/>
                </a:solidFill>
              </a:rPr>
              <a:t> C.H. Choi</a:t>
            </a:r>
          </a:p>
          <a:p>
            <a:pPr>
              <a:lnSpc>
                <a:spcPct val="95000"/>
              </a:lnSpc>
            </a:pPr>
            <a:r>
              <a:rPr lang="en-GB" sz="1200" dirty="0" err="1">
                <a:solidFill>
                  <a:schemeClr val="accent1"/>
                </a:solidFill>
              </a:rPr>
              <a:t>Dr.</a:t>
            </a:r>
            <a:r>
              <a:rPr lang="en-GB" sz="1200" dirty="0">
                <a:solidFill>
                  <a:schemeClr val="accent1"/>
                </a:solidFill>
              </a:rPr>
              <a:t> J. Felder</a:t>
            </a:r>
          </a:p>
          <a:p>
            <a:pPr>
              <a:lnSpc>
                <a:spcPct val="95000"/>
              </a:lnSpc>
            </a:pPr>
            <a:r>
              <a:rPr lang="en-GB" sz="1200" dirty="0" err="1">
                <a:solidFill>
                  <a:schemeClr val="accent1"/>
                </a:solidFill>
              </a:rPr>
              <a:t>Dr.</a:t>
            </a:r>
            <a:r>
              <a:rPr lang="en-GB" sz="1200" dirty="0">
                <a:solidFill>
                  <a:schemeClr val="accent1"/>
                </a:solidFill>
              </a:rPr>
              <a:t> J. Mauler</a:t>
            </a:r>
          </a:p>
          <a:p>
            <a:pPr>
              <a:lnSpc>
                <a:spcPct val="95000"/>
              </a:lnSpc>
            </a:pPr>
            <a:r>
              <a:rPr lang="en-GB" sz="1200" dirty="0" err="1">
                <a:solidFill>
                  <a:schemeClr val="accent1"/>
                </a:solidFill>
              </a:rPr>
              <a:t>Dr.</a:t>
            </a:r>
            <a:r>
              <a:rPr lang="en-GB" sz="1200" dirty="0">
                <a:solidFill>
                  <a:schemeClr val="accent1"/>
                </a:solidFill>
              </a:rPr>
              <a:t> E. </a:t>
            </a:r>
            <a:r>
              <a:rPr lang="en-GB" sz="1200" dirty="0" err="1">
                <a:solidFill>
                  <a:schemeClr val="accent1"/>
                </a:solidFill>
              </a:rPr>
              <a:t>Farrher</a:t>
            </a:r>
            <a:endParaRPr lang="en-GB" sz="1200" dirty="0">
              <a:solidFill>
                <a:schemeClr val="accent1"/>
              </a:solidFill>
            </a:endParaRPr>
          </a:p>
          <a:p>
            <a:pPr>
              <a:lnSpc>
                <a:spcPct val="95000"/>
              </a:lnSpc>
            </a:pPr>
            <a:r>
              <a:rPr lang="en-GB" sz="1200" dirty="0">
                <a:solidFill>
                  <a:schemeClr val="accent1"/>
                </a:solidFill>
              </a:rPr>
              <a:t>S. Schwan</a:t>
            </a:r>
          </a:p>
          <a:p>
            <a:pPr>
              <a:lnSpc>
                <a:spcPct val="95000"/>
              </a:lnSpc>
            </a:pPr>
            <a:endParaRPr lang="en-GB" sz="1200" dirty="0">
              <a:solidFill>
                <a:schemeClr val="accent1"/>
              </a:solidFill>
            </a:endParaRPr>
          </a:p>
        </p:txBody>
      </p:sp>
      <p:sp>
        <p:nvSpPr>
          <p:cNvPr id="30" name="TextBox 29">
            <a:extLst>
              <a:ext uri="{FF2B5EF4-FFF2-40B4-BE49-F238E27FC236}">
                <a16:creationId xmlns:a16="http://schemas.microsoft.com/office/drawing/2014/main" id="{A86B302A-CA77-51B8-1FB3-4B8ABE066A4A}"/>
              </a:ext>
            </a:extLst>
          </p:cNvPr>
          <p:cNvSpPr txBox="1"/>
          <p:nvPr/>
        </p:nvSpPr>
        <p:spPr>
          <a:xfrm>
            <a:off x="102285" y="2912727"/>
            <a:ext cx="1309974" cy="3337837"/>
          </a:xfrm>
          <a:prstGeom prst="rect">
            <a:avLst/>
          </a:prstGeom>
          <a:noFill/>
        </p:spPr>
        <p:txBody>
          <a:bodyPr wrap="none" rtlCol="0">
            <a:spAutoFit/>
          </a:bodyPr>
          <a:lstStyle/>
          <a:p>
            <a:pPr>
              <a:lnSpc>
                <a:spcPct val="95000"/>
              </a:lnSpc>
            </a:pPr>
            <a:r>
              <a:rPr lang="en-GB" u="sng" dirty="0">
                <a:solidFill>
                  <a:schemeClr val="accent1"/>
                </a:solidFill>
              </a:rPr>
              <a:t>Partners</a:t>
            </a:r>
          </a:p>
          <a:p>
            <a:pPr>
              <a:lnSpc>
                <a:spcPct val="95000"/>
              </a:lnSpc>
            </a:pPr>
            <a:r>
              <a:rPr lang="en-GB" sz="1200" dirty="0">
                <a:solidFill>
                  <a:schemeClr val="accent1"/>
                </a:solidFill>
              </a:rPr>
              <a:t>Prof. G. </a:t>
            </a:r>
            <a:r>
              <a:rPr lang="en-GB" sz="1200" dirty="0" err="1">
                <a:solidFill>
                  <a:schemeClr val="accent1"/>
                </a:solidFill>
              </a:rPr>
              <a:t>Natour</a:t>
            </a:r>
            <a:endParaRPr lang="en-GB" sz="1200" dirty="0">
              <a:solidFill>
                <a:schemeClr val="accent1"/>
              </a:solidFill>
            </a:endParaRPr>
          </a:p>
          <a:p>
            <a:pPr>
              <a:lnSpc>
                <a:spcPct val="95000"/>
              </a:lnSpc>
            </a:pPr>
            <a:r>
              <a:rPr lang="en-GB" sz="1200" dirty="0">
                <a:solidFill>
                  <a:schemeClr val="accent1"/>
                </a:solidFill>
              </a:rPr>
              <a:t>Prof. v. </a:t>
            </a:r>
            <a:r>
              <a:rPr lang="en-GB" sz="1200" dirty="0" err="1">
                <a:solidFill>
                  <a:schemeClr val="accent1"/>
                </a:solidFill>
              </a:rPr>
              <a:t>Waasen</a:t>
            </a:r>
            <a:endParaRPr lang="en-GB" sz="1200" dirty="0">
              <a:solidFill>
                <a:schemeClr val="accent1"/>
              </a:solidFill>
            </a:endParaRPr>
          </a:p>
          <a:p>
            <a:pPr>
              <a:lnSpc>
                <a:spcPct val="95000"/>
              </a:lnSpc>
            </a:pPr>
            <a:r>
              <a:rPr lang="en-GB" sz="1200" dirty="0">
                <a:solidFill>
                  <a:schemeClr val="accent1"/>
                </a:solidFill>
              </a:rPr>
              <a:t>Prof. V. Schulz</a:t>
            </a:r>
          </a:p>
          <a:p>
            <a:pPr>
              <a:lnSpc>
                <a:spcPct val="95000"/>
              </a:lnSpc>
            </a:pPr>
            <a:r>
              <a:rPr lang="en-GB" sz="1200" dirty="0">
                <a:solidFill>
                  <a:schemeClr val="accent1"/>
                </a:solidFill>
              </a:rPr>
              <a:t>Prof. G. Egan</a:t>
            </a:r>
          </a:p>
          <a:p>
            <a:pPr>
              <a:lnSpc>
                <a:spcPct val="95000"/>
              </a:lnSpc>
            </a:pPr>
            <a:r>
              <a:rPr lang="en-GB" sz="1200" dirty="0" err="1">
                <a:solidFill>
                  <a:schemeClr val="accent1"/>
                </a:solidFill>
              </a:rPr>
              <a:t>Dr.</a:t>
            </a:r>
            <a:r>
              <a:rPr lang="en-GB" sz="1200" dirty="0">
                <a:solidFill>
                  <a:schemeClr val="accent1"/>
                </a:solidFill>
              </a:rPr>
              <a:t> D. </a:t>
            </a:r>
            <a:r>
              <a:rPr lang="en-GB" sz="1200" dirty="0" err="1">
                <a:solidFill>
                  <a:schemeClr val="accent1"/>
                </a:solidFill>
              </a:rPr>
              <a:t>Schug</a:t>
            </a:r>
            <a:endParaRPr lang="en-GB" sz="1200" dirty="0">
              <a:solidFill>
                <a:schemeClr val="accent1"/>
              </a:solidFill>
            </a:endParaRPr>
          </a:p>
          <a:p>
            <a:pPr>
              <a:lnSpc>
                <a:spcPct val="95000"/>
              </a:lnSpc>
            </a:pPr>
            <a:r>
              <a:rPr lang="en-GB" sz="1200" dirty="0" err="1">
                <a:solidFill>
                  <a:schemeClr val="accent1"/>
                </a:solidFill>
              </a:rPr>
              <a:t>Dr.</a:t>
            </a:r>
            <a:r>
              <a:rPr lang="en-GB" sz="1200" dirty="0">
                <a:solidFill>
                  <a:schemeClr val="accent1"/>
                </a:solidFill>
              </a:rPr>
              <a:t> B. Weissler</a:t>
            </a:r>
          </a:p>
          <a:p>
            <a:pPr>
              <a:lnSpc>
                <a:spcPct val="95000"/>
              </a:lnSpc>
            </a:pPr>
            <a:r>
              <a:rPr lang="en-GB" sz="1200" dirty="0" err="1">
                <a:solidFill>
                  <a:schemeClr val="accent1"/>
                </a:solidFill>
              </a:rPr>
              <a:t>Dr.</a:t>
            </a:r>
            <a:r>
              <a:rPr lang="en-GB" sz="1200" dirty="0">
                <a:solidFill>
                  <a:schemeClr val="accent1"/>
                </a:solidFill>
              </a:rPr>
              <a:t> Z. Chen</a:t>
            </a:r>
          </a:p>
          <a:p>
            <a:pPr>
              <a:lnSpc>
                <a:spcPct val="95000"/>
              </a:lnSpc>
            </a:pPr>
            <a:r>
              <a:rPr lang="en-GB" sz="1200" dirty="0" err="1">
                <a:solidFill>
                  <a:schemeClr val="accent1"/>
                </a:solidFill>
              </a:rPr>
              <a:t>Dr.</a:t>
            </a:r>
            <a:r>
              <a:rPr lang="en-GB" sz="1200" dirty="0">
                <a:solidFill>
                  <a:schemeClr val="accent1"/>
                </a:solidFill>
              </a:rPr>
              <a:t> P. Gebhardt</a:t>
            </a:r>
          </a:p>
          <a:p>
            <a:pPr>
              <a:lnSpc>
                <a:spcPct val="95000"/>
              </a:lnSpc>
            </a:pPr>
            <a:r>
              <a:rPr lang="en-GB" sz="1200" dirty="0" err="1">
                <a:solidFill>
                  <a:schemeClr val="accent1"/>
                </a:solidFill>
              </a:rPr>
              <a:t>Dr.</a:t>
            </a:r>
            <a:r>
              <a:rPr lang="en-GB" sz="1200" dirty="0">
                <a:solidFill>
                  <a:schemeClr val="accent1"/>
                </a:solidFill>
              </a:rPr>
              <a:t> F. Müller</a:t>
            </a:r>
          </a:p>
          <a:p>
            <a:pPr>
              <a:lnSpc>
                <a:spcPct val="95000"/>
              </a:lnSpc>
            </a:pPr>
            <a:r>
              <a:rPr lang="en-GB" sz="1200" dirty="0">
                <a:solidFill>
                  <a:schemeClr val="accent1"/>
                </a:solidFill>
              </a:rPr>
              <a:t>H. </a:t>
            </a:r>
            <a:r>
              <a:rPr lang="en-GB" sz="1200" dirty="0" err="1">
                <a:solidFill>
                  <a:schemeClr val="accent1"/>
                </a:solidFill>
              </a:rPr>
              <a:t>Radermacher</a:t>
            </a:r>
            <a:endParaRPr lang="en-GB" sz="1200" dirty="0">
              <a:solidFill>
                <a:schemeClr val="accent1"/>
              </a:solidFill>
            </a:endParaRPr>
          </a:p>
          <a:p>
            <a:pPr algn="l">
              <a:lnSpc>
                <a:spcPct val="95000"/>
              </a:lnSpc>
            </a:pPr>
            <a:r>
              <a:rPr lang="en-GB" sz="1200" dirty="0">
                <a:solidFill>
                  <a:schemeClr val="accent1"/>
                </a:solidFill>
              </a:rPr>
              <a:t>J. </a:t>
            </a:r>
            <a:r>
              <a:rPr lang="en-GB" sz="1200" dirty="0" err="1">
                <a:solidFill>
                  <a:schemeClr val="accent1"/>
                </a:solidFill>
              </a:rPr>
              <a:t>Colliene</a:t>
            </a:r>
            <a:endParaRPr lang="en-GB" sz="1200" dirty="0">
              <a:solidFill>
                <a:schemeClr val="accent1"/>
              </a:solidFill>
            </a:endParaRPr>
          </a:p>
          <a:p>
            <a:pPr algn="l">
              <a:lnSpc>
                <a:spcPct val="95000"/>
              </a:lnSpc>
            </a:pPr>
            <a:r>
              <a:rPr lang="en-GB" sz="1200" dirty="0">
                <a:solidFill>
                  <a:schemeClr val="accent1"/>
                </a:solidFill>
              </a:rPr>
              <a:t>D. Grunwald</a:t>
            </a:r>
          </a:p>
          <a:p>
            <a:pPr algn="l">
              <a:lnSpc>
                <a:spcPct val="95000"/>
              </a:lnSpc>
            </a:pPr>
            <a:r>
              <a:rPr lang="en-GB" sz="1200" dirty="0">
                <a:solidFill>
                  <a:schemeClr val="accent1"/>
                </a:solidFill>
              </a:rPr>
              <a:t>M. </a:t>
            </a:r>
            <a:r>
              <a:rPr lang="en-GB" sz="1200" dirty="0" err="1">
                <a:solidFill>
                  <a:schemeClr val="accent1"/>
                </a:solidFill>
              </a:rPr>
              <a:t>Lennartz</a:t>
            </a:r>
            <a:endParaRPr lang="en-GB" sz="1200" dirty="0">
              <a:solidFill>
                <a:schemeClr val="accent1"/>
              </a:solidFill>
            </a:endParaRPr>
          </a:p>
          <a:p>
            <a:pPr>
              <a:lnSpc>
                <a:spcPct val="95000"/>
              </a:lnSpc>
            </a:pPr>
            <a:r>
              <a:rPr lang="en-GB" sz="1200" dirty="0">
                <a:solidFill>
                  <a:schemeClr val="accent1"/>
                </a:solidFill>
              </a:rPr>
              <a:t>D. </a:t>
            </a:r>
            <a:r>
              <a:rPr lang="en-GB" sz="1200" dirty="0" err="1">
                <a:solidFill>
                  <a:schemeClr val="accent1"/>
                </a:solidFill>
              </a:rPr>
              <a:t>Arutinov</a:t>
            </a:r>
            <a:endParaRPr lang="en-GB" sz="1200" dirty="0">
              <a:solidFill>
                <a:schemeClr val="accent1"/>
              </a:solidFill>
            </a:endParaRPr>
          </a:p>
          <a:p>
            <a:pPr algn="l">
              <a:lnSpc>
                <a:spcPct val="95000"/>
              </a:lnSpc>
            </a:pPr>
            <a:r>
              <a:rPr lang="en-GB" sz="1200" dirty="0">
                <a:solidFill>
                  <a:schemeClr val="accent1"/>
                </a:solidFill>
              </a:rPr>
              <a:t>R. Heil</a:t>
            </a:r>
          </a:p>
          <a:p>
            <a:pPr algn="l">
              <a:lnSpc>
                <a:spcPct val="95000"/>
              </a:lnSpc>
            </a:pPr>
            <a:r>
              <a:rPr lang="en-GB" sz="1200" dirty="0">
                <a:solidFill>
                  <a:schemeClr val="accent1"/>
                </a:solidFill>
              </a:rPr>
              <a:t>W. Silex</a:t>
            </a:r>
          </a:p>
          <a:p>
            <a:pPr algn="l">
              <a:lnSpc>
                <a:spcPct val="95000"/>
              </a:lnSpc>
            </a:pPr>
            <a:endParaRPr lang="en-GB" sz="1200" dirty="0">
              <a:solidFill>
                <a:schemeClr val="accent1"/>
              </a:solidFill>
            </a:endParaRPr>
          </a:p>
        </p:txBody>
      </p:sp>
      <p:pic>
        <p:nvPicPr>
          <p:cNvPr id="9" name="Content Placeholder 7">
            <a:extLst>
              <a:ext uri="{FF2B5EF4-FFF2-40B4-BE49-F238E27FC236}">
                <a16:creationId xmlns:a16="http://schemas.microsoft.com/office/drawing/2014/main" id="{35E0002B-4CE5-A9D0-EC33-4DE2B79F5099}"/>
              </a:ext>
            </a:extLst>
          </p:cNvPr>
          <p:cNvPicPr>
            <a:picLocks noGrp="1" noChangeAspect="1"/>
          </p:cNvPicPr>
          <p:nvPr>
            <p:ph idx="1"/>
          </p:nvPr>
        </p:nvPicPr>
        <p:blipFill rotWithShape="1">
          <a:blip r:embed="rId15" cstate="screen">
            <a:extLst>
              <a:ext uri="{28A0092B-C50C-407E-A947-70E740481C1C}">
                <a14:useLocalDpi xmlns:a14="http://schemas.microsoft.com/office/drawing/2010/main"/>
              </a:ext>
            </a:extLst>
          </a:blip>
          <a:srcRect/>
          <a:stretch/>
        </p:blipFill>
        <p:spPr>
          <a:xfrm>
            <a:off x="1278295" y="1038863"/>
            <a:ext cx="3017204" cy="1751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5" name="Picture 1" descr="page1image4067859376">
            <a:extLst>
              <a:ext uri="{FF2B5EF4-FFF2-40B4-BE49-F238E27FC236}">
                <a16:creationId xmlns:a16="http://schemas.microsoft.com/office/drawing/2014/main" id="{C9A80D03-E219-607C-6168-D66356A6478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349290" y="4356313"/>
            <a:ext cx="1247070" cy="56659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2C31B14-525D-CDE0-B2FE-D8F3D867DD14}"/>
              </a:ext>
            </a:extLst>
          </p:cNvPr>
          <p:cNvSpPr>
            <a:spLocks noGrp="1"/>
          </p:cNvSpPr>
          <p:nvPr>
            <p:ph type="dt" sz="half" idx="2"/>
          </p:nvPr>
        </p:nvSpPr>
        <p:spPr>
          <a:xfrm>
            <a:off x="7348330" y="6388747"/>
            <a:ext cx="1600508" cy="221109"/>
          </a:xfrm>
        </p:spPr>
        <p:txBody>
          <a:bodyPr/>
          <a:lstStyle/>
          <a:p>
            <a:r>
              <a:rPr lang="de-DE"/>
              <a:t>September 12, 2024</a:t>
            </a:r>
            <a:endParaRPr lang="de-DE" dirty="0"/>
          </a:p>
        </p:txBody>
      </p:sp>
      <p:sp>
        <p:nvSpPr>
          <p:cNvPr id="15" name="Footer Placeholder 8">
            <a:extLst>
              <a:ext uri="{FF2B5EF4-FFF2-40B4-BE49-F238E27FC236}">
                <a16:creationId xmlns:a16="http://schemas.microsoft.com/office/drawing/2014/main" id="{28ADDE7A-D65A-CE91-3166-5C68112D3C42}"/>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11" name="Slide Number Placeholder 4">
            <a:extLst>
              <a:ext uri="{FF2B5EF4-FFF2-40B4-BE49-F238E27FC236}">
                <a16:creationId xmlns:a16="http://schemas.microsoft.com/office/drawing/2014/main" id="{812B3502-58D4-9122-677F-DDAA517A30B2}"/>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19</a:t>
            </a:fld>
            <a:r>
              <a:rPr lang="de-DE" dirty="0"/>
              <a:t>/20</a:t>
            </a:r>
          </a:p>
        </p:txBody>
      </p:sp>
    </p:spTree>
    <p:extLst>
      <p:ext uri="{BB962C8B-B14F-4D97-AF65-F5344CB8AC3E}">
        <p14:creationId xmlns:p14="http://schemas.microsoft.com/office/powerpoint/2010/main" val="404086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7374-7597-57AA-0B1A-97483D4E9A16}"/>
              </a:ext>
            </a:extLst>
          </p:cNvPr>
          <p:cNvSpPr>
            <a:spLocks noGrp="1"/>
          </p:cNvSpPr>
          <p:nvPr>
            <p:ph type="title"/>
          </p:nvPr>
        </p:nvSpPr>
        <p:spPr/>
        <p:txBody>
          <a:bodyPr/>
          <a:lstStyle/>
          <a:p>
            <a:r>
              <a:rPr lang="en-GB" dirty="0"/>
              <a:t>Positron Emission tomography in a Nutshell </a:t>
            </a:r>
          </a:p>
        </p:txBody>
      </p:sp>
      <p:sp>
        <p:nvSpPr>
          <p:cNvPr id="5" name="Text Placeholder 4">
            <a:extLst>
              <a:ext uri="{FF2B5EF4-FFF2-40B4-BE49-F238E27FC236}">
                <a16:creationId xmlns:a16="http://schemas.microsoft.com/office/drawing/2014/main" id="{AC6ADCE2-9713-B37F-0CBE-7938C3D6267F}"/>
              </a:ext>
            </a:extLst>
          </p:cNvPr>
          <p:cNvSpPr>
            <a:spLocks noGrp="1"/>
          </p:cNvSpPr>
          <p:nvPr>
            <p:ph type="body" sz="quarter" idx="15"/>
          </p:nvPr>
        </p:nvSpPr>
        <p:spPr/>
        <p:txBody>
          <a:bodyPr/>
          <a:lstStyle/>
          <a:p>
            <a:r>
              <a:rPr lang="en-GB" dirty="0"/>
              <a:t>Operating Principle of Positron Emission Tomography (PET)</a:t>
            </a:r>
          </a:p>
        </p:txBody>
      </p:sp>
      <p:sp>
        <p:nvSpPr>
          <p:cNvPr id="8" name="Freeform 7">
            <a:extLst>
              <a:ext uri="{FF2B5EF4-FFF2-40B4-BE49-F238E27FC236}">
                <a16:creationId xmlns:a16="http://schemas.microsoft.com/office/drawing/2014/main" id="{C015BF2A-F287-768B-07A1-3021D81C84D4}"/>
              </a:ext>
            </a:extLst>
          </p:cNvPr>
          <p:cNvSpPr/>
          <p:nvPr/>
        </p:nvSpPr>
        <p:spPr>
          <a:xfrm>
            <a:off x="807303" y="1230588"/>
            <a:ext cx="3672746" cy="2987505"/>
          </a:xfrm>
          <a:custGeom>
            <a:avLst/>
            <a:gdLst>
              <a:gd name="connsiteX0" fmla="*/ 1215615 w 3672746"/>
              <a:gd name="connsiteY0" fmla="*/ 2585372 h 2987505"/>
              <a:gd name="connsiteX1" fmla="*/ 847812 w 3672746"/>
              <a:gd name="connsiteY1" fmla="*/ 2907200 h 2987505"/>
              <a:gd name="connsiteX2" fmla="*/ 321649 w 3672746"/>
              <a:gd name="connsiteY2" fmla="*/ 2922525 h 2987505"/>
              <a:gd name="connsiteX3" fmla="*/ 265457 w 3672746"/>
              <a:gd name="connsiteY3" fmla="*/ 2156268 h 2987505"/>
              <a:gd name="connsiteX4" fmla="*/ 250132 w 3672746"/>
              <a:gd name="connsiteY4" fmla="*/ 179325 h 2987505"/>
              <a:gd name="connsiteX5" fmla="*/ 255240 w 3672746"/>
              <a:gd name="connsiteY5" fmla="*/ 82266 h 2987505"/>
              <a:gd name="connsiteX6" fmla="*/ 3672746 w 3672746"/>
              <a:gd name="connsiteY6" fmla="*/ 92482 h 298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746" h="2987505">
                <a:moveTo>
                  <a:pt x="1215615" y="2585372"/>
                </a:moveTo>
                <a:cubicBezTo>
                  <a:pt x="1106210" y="2718190"/>
                  <a:pt x="996806" y="2851008"/>
                  <a:pt x="847812" y="2907200"/>
                </a:cubicBezTo>
                <a:cubicBezTo>
                  <a:pt x="698818" y="2963392"/>
                  <a:pt x="418708" y="3047680"/>
                  <a:pt x="321649" y="2922525"/>
                </a:cubicBezTo>
                <a:cubicBezTo>
                  <a:pt x="224590" y="2797370"/>
                  <a:pt x="277376" y="2613468"/>
                  <a:pt x="265457" y="2156268"/>
                </a:cubicBezTo>
                <a:cubicBezTo>
                  <a:pt x="253537" y="1699068"/>
                  <a:pt x="251835" y="524992"/>
                  <a:pt x="250132" y="179325"/>
                </a:cubicBezTo>
                <a:cubicBezTo>
                  <a:pt x="248429" y="-166342"/>
                  <a:pt x="-315195" y="96740"/>
                  <a:pt x="255240" y="82266"/>
                </a:cubicBezTo>
                <a:cubicBezTo>
                  <a:pt x="825675" y="67792"/>
                  <a:pt x="2249210" y="80137"/>
                  <a:pt x="3672746" y="92482"/>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a:extLst>
              <a:ext uri="{FF2B5EF4-FFF2-40B4-BE49-F238E27FC236}">
                <a16:creationId xmlns:a16="http://schemas.microsoft.com/office/drawing/2014/main" id="{CFC0E3D9-7B96-3D56-4DD6-361656C35376}"/>
              </a:ext>
            </a:extLst>
          </p:cNvPr>
          <p:cNvGrpSpPr/>
          <p:nvPr/>
        </p:nvGrpSpPr>
        <p:grpSpPr>
          <a:xfrm>
            <a:off x="3978596" y="2886824"/>
            <a:ext cx="2127250" cy="1461143"/>
            <a:chOff x="4235450" y="2876550"/>
            <a:chExt cx="2127250" cy="1461143"/>
          </a:xfrm>
        </p:grpSpPr>
        <p:pic>
          <p:nvPicPr>
            <p:cNvPr id="9" name="Picture 8">
              <a:extLst>
                <a:ext uri="{FF2B5EF4-FFF2-40B4-BE49-F238E27FC236}">
                  <a16:creationId xmlns:a16="http://schemas.microsoft.com/office/drawing/2014/main" id="{8AF5EC9B-CA69-6FF4-54AE-A1F38F9F3E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8495" y="3399473"/>
              <a:ext cx="935621" cy="938220"/>
            </a:xfrm>
            <a:prstGeom prst="rect">
              <a:avLst/>
            </a:prstGeom>
          </p:spPr>
        </p:pic>
        <p:sp>
          <p:nvSpPr>
            <p:cNvPr id="30" name="TextBox 29">
              <a:extLst>
                <a:ext uri="{FF2B5EF4-FFF2-40B4-BE49-F238E27FC236}">
                  <a16:creationId xmlns:a16="http://schemas.microsoft.com/office/drawing/2014/main" id="{839289C5-A6F4-F0F1-2969-6F43628FA607}"/>
                </a:ext>
              </a:extLst>
            </p:cNvPr>
            <p:cNvSpPr txBox="1"/>
            <p:nvPr/>
          </p:nvSpPr>
          <p:spPr>
            <a:xfrm>
              <a:off x="4235450" y="2876550"/>
              <a:ext cx="2127250" cy="501676"/>
            </a:xfrm>
            <a:prstGeom prst="rect">
              <a:avLst/>
            </a:prstGeom>
            <a:noFill/>
          </p:spPr>
          <p:txBody>
            <a:bodyPr wrap="square" rtlCol="0">
              <a:spAutoFit/>
            </a:bodyPr>
            <a:lstStyle/>
            <a:p>
              <a:pPr algn="ctr">
                <a:lnSpc>
                  <a:spcPct val="95000"/>
                </a:lnSpc>
              </a:pPr>
              <a:r>
                <a:rPr lang="en-US" sz="1400" dirty="0">
                  <a:solidFill>
                    <a:schemeClr val="accent1"/>
                  </a:solidFill>
                  <a:ea typeface="Cambria Math" panose="02040503050406030204" pitchFamily="18" charset="0"/>
                </a:rPr>
                <a:t>[</a:t>
              </a:r>
              <a:r>
                <a:rPr lang="en-US" sz="1400" baseline="30000" dirty="0">
                  <a:solidFill>
                    <a:schemeClr val="accent1"/>
                  </a:solidFill>
                  <a:ea typeface="Cambria Math" panose="02040503050406030204" pitchFamily="18" charset="0"/>
                </a:rPr>
                <a:t>18</a:t>
              </a:r>
              <a:r>
                <a:rPr lang="en-US" sz="1400" dirty="0">
                  <a:solidFill>
                    <a:schemeClr val="accent1"/>
                  </a:solidFill>
                  <a:ea typeface="Cambria Math" panose="02040503050406030204" pitchFamily="18" charset="0"/>
                </a:rPr>
                <a:t>F]FDG (</a:t>
              </a:r>
              <a:r>
                <a:rPr lang="en-US" sz="1400" dirty="0" err="1">
                  <a:solidFill>
                    <a:schemeClr val="accent1"/>
                  </a:solidFill>
                  <a:ea typeface="Cambria Math" panose="02040503050406030204" pitchFamily="18" charset="0"/>
                </a:rPr>
                <a:t>Flourodeoxyglucose</a:t>
              </a:r>
              <a:r>
                <a:rPr lang="en-US" sz="1400" dirty="0">
                  <a:solidFill>
                    <a:schemeClr val="accent1"/>
                  </a:solidFill>
                  <a:ea typeface="Cambria Math" panose="02040503050406030204" pitchFamily="18" charset="0"/>
                </a:rPr>
                <a:t>)</a:t>
              </a:r>
            </a:p>
          </p:txBody>
        </p:sp>
      </p:grpSp>
      <p:grpSp>
        <p:nvGrpSpPr>
          <p:cNvPr id="27" name="Group 26">
            <a:extLst>
              <a:ext uri="{FF2B5EF4-FFF2-40B4-BE49-F238E27FC236}">
                <a16:creationId xmlns:a16="http://schemas.microsoft.com/office/drawing/2014/main" id="{AF1EE6BE-1303-4C10-43C4-6BA719BA8C0A}"/>
              </a:ext>
            </a:extLst>
          </p:cNvPr>
          <p:cNvGrpSpPr/>
          <p:nvPr/>
        </p:nvGrpSpPr>
        <p:grpSpPr>
          <a:xfrm>
            <a:off x="3801309" y="4177373"/>
            <a:ext cx="3108561" cy="2195180"/>
            <a:chOff x="3801309" y="4177373"/>
            <a:chExt cx="3108561" cy="219518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087B751-A57A-8E3C-F6EC-7B182A268B91}"/>
                    </a:ext>
                  </a:extLst>
                </p:cNvPr>
                <p:cNvSpPr txBox="1"/>
                <p:nvPr/>
              </p:nvSpPr>
              <p:spPr>
                <a:xfrm>
                  <a:off x="5677970" y="5005299"/>
                  <a:ext cx="368299" cy="297004"/>
                </a:xfrm>
                <a:prstGeom prst="rect">
                  <a:avLst/>
                </a:prstGeom>
                <a:noFill/>
              </p:spPr>
              <p:txBody>
                <a:bodyPr wrap="square" rtlCol="0">
                  <a:spAutoFit/>
                </a:bodyPr>
                <a:lstStyle/>
                <a:p>
                  <a:pPr algn="l">
                    <a:lnSpc>
                      <a:spcPct val="95000"/>
                    </a:lnSpc>
                  </a:pPr>
                  <a14:m>
                    <m:oMathPara xmlns:m="http://schemas.openxmlformats.org/officeDocument/2006/math">
                      <m:oMathParaPr>
                        <m:jc m:val="centerGroup"/>
                      </m:oMathParaPr>
                      <m:oMath xmlns:m="http://schemas.openxmlformats.org/officeDocument/2006/math">
                        <m:sSup>
                          <m:sSupPr>
                            <m:ctrlPr>
                              <a:rPr lang="en-US" sz="1400" i="1" smtClean="0">
                                <a:solidFill>
                                  <a:schemeClr val="accent1"/>
                                </a:solidFill>
                                <a:latin typeface="Cambria Math" panose="02040503050406030204" pitchFamily="18" charset="0"/>
                                <a:ea typeface="Cambria Math" panose="02040503050406030204" pitchFamily="18" charset="0"/>
                              </a:rPr>
                            </m:ctrlPr>
                          </m:sSupPr>
                          <m:e>
                            <m:r>
                              <a:rPr lang="en-US" sz="1400" b="0" i="1" smtClean="0">
                                <a:solidFill>
                                  <a:schemeClr val="accent1"/>
                                </a:solidFill>
                                <a:latin typeface="Cambria Math" panose="02040503050406030204" pitchFamily="18" charset="0"/>
                                <a:ea typeface="Cambria Math" panose="02040503050406030204" pitchFamily="18" charset="0"/>
                              </a:rPr>
                              <m:t>𝑒</m:t>
                            </m:r>
                          </m:e>
                          <m:sup>
                            <m:r>
                              <a:rPr lang="en-US" sz="1400" b="0" i="1" smtClean="0">
                                <a:solidFill>
                                  <a:schemeClr val="accent1"/>
                                </a:solidFill>
                                <a:latin typeface="Cambria Math" panose="02040503050406030204" pitchFamily="18" charset="0"/>
                                <a:ea typeface="Cambria Math" panose="02040503050406030204" pitchFamily="18" charset="0"/>
                              </a:rPr>
                              <m:t>−</m:t>
                            </m:r>
                          </m:sup>
                        </m:sSup>
                      </m:oMath>
                    </m:oMathPara>
                  </a14:m>
                  <a:endParaRPr lang="en-US" sz="1400" dirty="0">
                    <a:solidFill>
                      <a:schemeClr val="accent1"/>
                    </a:solidFill>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D087B751-A57A-8E3C-F6EC-7B182A268B91}"/>
                    </a:ext>
                  </a:extLst>
                </p:cNvPr>
                <p:cNvSpPr txBox="1">
                  <a:spLocks noRot="1" noChangeAspect="1" noMove="1" noResize="1" noEditPoints="1" noAdjustHandles="1" noChangeArrowheads="1" noChangeShapeType="1" noTextEdit="1"/>
                </p:cNvSpPr>
                <p:nvPr/>
              </p:nvSpPr>
              <p:spPr>
                <a:xfrm>
                  <a:off x="5677970" y="5005299"/>
                  <a:ext cx="368299" cy="297004"/>
                </a:xfrm>
                <a:prstGeom prst="rect">
                  <a:avLst/>
                </a:prstGeom>
                <a:blipFill>
                  <a:blip r:embed="rId4"/>
                  <a:stretch>
                    <a:fillRect/>
                  </a:stretch>
                </a:blipFill>
              </p:spPr>
              <p:txBody>
                <a:bodyPr/>
                <a:lstStyle/>
                <a:p>
                  <a:r>
                    <a:rPr lang="en-GB">
                      <a:noFill/>
                    </a:rPr>
                    <a:t> </a:t>
                  </a:r>
                </a:p>
              </p:txBody>
            </p:sp>
          </mc:Fallback>
        </mc:AlternateContent>
        <p:grpSp>
          <p:nvGrpSpPr>
            <p:cNvPr id="26" name="Group 25">
              <a:extLst>
                <a:ext uri="{FF2B5EF4-FFF2-40B4-BE49-F238E27FC236}">
                  <a16:creationId xmlns:a16="http://schemas.microsoft.com/office/drawing/2014/main" id="{959C35B8-802F-9805-03A3-0F499D217E02}"/>
                </a:ext>
              </a:extLst>
            </p:cNvPr>
            <p:cNvGrpSpPr/>
            <p:nvPr/>
          </p:nvGrpSpPr>
          <p:grpSpPr>
            <a:xfrm>
              <a:off x="3801309" y="4177373"/>
              <a:ext cx="3108561" cy="2195180"/>
              <a:chOff x="3801309" y="4177373"/>
              <a:chExt cx="3108561" cy="2195180"/>
            </a:xfrm>
          </p:grpSpPr>
          <p:grpSp>
            <p:nvGrpSpPr>
              <p:cNvPr id="40" name="Group 39">
                <a:extLst>
                  <a:ext uri="{FF2B5EF4-FFF2-40B4-BE49-F238E27FC236}">
                    <a16:creationId xmlns:a16="http://schemas.microsoft.com/office/drawing/2014/main" id="{FD867BBA-1B72-4828-DCCA-7037D606544C}"/>
                  </a:ext>
                </a:extLst>
              </p:cNvPr>
              <p:cNvGrpSpPr/>
              <p:nvPr/>
            </p:nvGrpSpPr>
            <p:grpSpPr>
              <a:xfrm>
                <a:off x="3801309" y="4177373"/>
                <a:ext cx="1835385" cy="1337587"/>
                <a:chOff x="4047889" y="4146550"/>
                <a:chExt cx="1835385" cy="1337587"/>
              </a:xfrm>
            </p:grpSpPr>
            <p:pic>
              <p:nvPicPr>
                <p:cNvPr id="11" name="Picture 10">
                  <a:extLst>
                    <a:ext uri="{FF2B5EF4-FFF2-40B4-BE49-F238E27FC236}">
                      <a16:creationId xmlns:a16="http://schemas.microsoft.com/office/drawing/2014/main" id="{8A1BF8A1-16CC-FE0E-3B81-824F04B87AE7}"/>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4047889" y="4607677"/>
                  <a:ext cx="1041339" cy="876460"/>
                </a:xfrm>
                <a:prstGeom prst="rect">
                  <a:avLst/>
                </a:prstGeom>
              </p:spPr>
            </p:pic>
            <p:cxnSp>
              <p:nvCxnSpPr>
                <p:cNvPr id="13" name="Straight Arrow Connector 12">
                  <a:extLst>
                    <a:ext uri="{FF2B5EF4-FFF2-40B4-BE49-F238E27FC236}">
                      <a16:creationId xmlns:a16="http://schemas.microsoft.com/office/drawing/2014/main" id="{0489FA93-44C6-66A9-7F4D-BC82A11A47FE}"/>
                    </a:ext>
                  </a:extLst>
                </p:cNvPr>
                <p:cNvCxnSpPr>
                  <a:cxnSpLocks/>
                </p:cNvCxnSpPr>
                <p:nvPr/>
              </p:nvCxnSpPr>
              <p:spPr>
                <a:xfrm flipH="1">
                  <a:off x="4737100" y="4146550"/>
                  <a:ext cx="279400" cy="539750"/>
                </a:xfrm>
                <a:prstGeom prst="straightConnector1">
                  <a:avLst/>
                </a:prstGeom>
                <a:ln w="34925" cap="rnd">
                  <a:solidFill>
                    <a:schemeClr val="accent1">
                      <a:alpha val="4074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77DF9AF-1082-3E57-1A30-2ADCDAD9BB0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00000" flipH="1" flipV="1">
                  <a:off x="5702595" y="4967163"/>
                  <a:ext cx="180679" cy="180679"/>
                </a:xfrm>
                <a:prstGeom prst="rect">
                  <a:avLst/>
                </a:prstGeom>
              </p:spPr>
            </p:pic>
            <p:cxnSp>
              <p:nvCxnSpPr>
                <p:cNvPr id="15" name="Straight Arrow Connector 14">
                  <a:extLst>
                    <a:ext uri="{FF2B5EF4-FFF2-40B4-BE49-F238E27FC236}">
                      <a16:creationId xmlns:a16="http://schemas.microsoft.com/office/drawing/2014/main" id="{947F66AF-A00E-3690-FD86-3EF8BACD7BD4}"/>
                    </a:ext>
                  </a:extLst>
                </p:cNvPr>
                <p:cNvCxnSpPr>
                  <a:cxnSpLocks/>
                </p:cNvCxnSpPr>
                <p:nvPr/>
              </p:nvCxnSpPr>
              <p:spPr>
                <a:xfrm>
                  <a:off x="5403850" y="4197350"/>
                  <a:ext cx="355501" cy="773072"/>
                </a:xfrm>
                <a:prstGeom prst="straightConnector1">
                  <a:avLst/>
                </a:prstGeom>
                <a:ln w="34925"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EFF3FCD-D8E7-1C5F-E4A1-0BF9A7098BAD}"/>
                        </a:ext>
                      </a:extLst>
                    </p:cNvPr>
                    <p:cNvSpPr txBox="1"/>
                    <p:nvPr/>
                  </p:nvSpPr>
                  <p:spPr>
                    <a:xfrm>
                      <a:off x="5403850" y="4902200"/>
                      <a:ext cx="368299" cy="297004"/>
                    </a:xfrm>
                    <a:prstGeom prst="rect">
                      <a:avLst/>
                    </a:prstGeom>
                    <a:noFill/>
                  </p:spPr>
                  <p:txBody>
                    <a:bodyPr wrap="square" rtlCol="0">
                      <a:spAutoFit/>
                    </a:bodyPr>
                    <a:lstStyle/>
                    <a:p>
                      <a:pPr algn="l">
                        <a:lnSpc>
                          <a:spcPct val="95000"/>
                        </a:lnSpc>
                      </a:pPr>
                      <a14:m>
                        <m:oMathPara xmlns:m="http://schemas.openxmlformats.org/officeDocument/2006/math">
                          <m:oMathParaPr>
                            <m:jc m:val="centerGroup"/>
                          </m:oMathParaPr>
                          <m:oMath xmlns:m="http://schemas.openxmlformats.org/officeDocument/2006/math">
                            <m:sSup>
                              <m:sSupPr>
                                <m:ctrlPr>
                                  <a:rPr lang="en-US" sz="1400" i="1" smtClean="0">
                                    <a:solidFill>
                                      <a:schemeClr val="accent1"/>
                                    </a:solidFill>
                                    <a:latin typeface="Cambria Math" panose="02040503050406030204" pitchFamily="18" charset="0"/>
                                    <a:ea typeface="Cambria Math" panose="02040503050406030204" pitchFamily="18" charset="0"/>
                                  </a:rPr>
                                </m:ctrlPr>
                              </m:sSupPr>
                              <m:e>
                                <m:r>
                                  <a:rPr lang="en-US" sz="1400" b="0" i="1" smtClean="0">
                                    <a:solidFill>
                                      <a:schemeClr val="accent1"/>
                                    </a:solidFill>
                                    <a:latin typeface="Cambria Math" panose="02040503050406030204" pitchFamily="18" charset="0"/>
                                    <a:ea typeface="Cambria Math" panose="02040503050406030204" pitchFamily="18" charset="0"/>
                                  </a:rPr>
                                  <m:t>𝑒</m:t>
                                </m:r>
                              </m:e>
                              <m:sup>
                                <m:r>
                                  <a:rPr lang="en-US" sz="1400" b="0" i="1" smtClean="0">
                                    <a:solidFill>
                                      <a:schemeClr val="accent1"/>
                                    </a:solidFill>
                                    <a:latin typeface="Cambria Math" panose="02040503050406030204" pitchFamily="18" charset="0"/>
                                    <a:ea typeface="Cambria Math" panose="02040503050406030204" pitchFamily="18" charset="0"/>
                                  </a:rPr>
                                  <m:t>+</m:t>
                                </m:r>
                              </m:sup>
                            </m:sSup>
                          </m:oMath>
                        </m:oMathPara>
                      </a14:m>
                      <a:endParaRPr lang="en-US" sz="1400" dirty="0">
                        <a:solidFill>
                          <a:schemeClr val="accent1"/>
                        </a:solidFill>
                        <a:ea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0EFF3FCD-D8E7-1C5F-E4A1-0BF9A7098BAD}"/>
                        </a:ext>
                      </a:extLst>
                    </p:cNvPr>
                    <p:cNvSpPr txBox="1">
                      <a:spLocks noRot="1" noChangeAspect="1" noMove="1" noResize="1" noEditPoints="1" noAdjustHandles="1" noChangeArrowheads="1" noChangeShapeType="1" noTextEdit="1"/>
                    </p:cNvSpPr>
                    <p:nvPr/>
                  </p:nvSpPr>
                  <p:spPr>
                    <a:xfrm>
                      <a:off x="5403850" y="4902200"/>
                      <a:ext cx="368299" cy="297004"/>
                    </a:xfrm>
                    <a:prstGeom prst="rect">
                      <a:avLst/>
                    </a:prstGeom>
                    <a:blipFill>
                      <a:blip r:embed="rId10"/>
                      <a:stretch>
                        <a:fillRect/>
                      </a:stretch>
                    </a:blipFill>
                  </p:spPr>
                  <p:txBody>
                    <a:bodyPr/>
                    <a:lstStyle/>
                    <a:p>
                      <a:r>
                        <a:rPr lang="en-GB">
                          <a:noFill/>
                        </a:rPr>
                        <a:t> </a:t>
                      </a:r>
                    </a:p>
                  </p:txBody>
                </p:sp>
              </mc:Fallback>
            </mc:AlternateContent>
          </p:grpSp>
          <p:grpSp>
            <p:nvGrpSpPr>
              <p:cNvPr id="16" name="Group 15">
                <a:extLst>
                  <a:ext uri="{FF2B5EF4-FFF2-40B4-BE49-F238E27FC236}">
                    <a16:creationId xmlns:a16="http://schemas.microsoft.com/office/drawing/2014/main" id="{15803819-50AD-1A19-2EC9-8C0B1B4F1CDF}"/>
                  </a:ext>
                </a:extLst>
              </p:cNvPr>
              <p:cNvGrpSpPr/>
              <p:nvPr/>
            </p:nvGrpSpPr>
            <p:grpSpPr>
              <a:xfrm rot="5400000">
                <a:off x="5240797" y="5144273"/>
                <a:ext cx="1008185" cy="1075585"/>
                <a:chOff x="5627077" y="4656999"/>
                <a:chExt cx="1008185" cy="1075585"/>
              </a:xfrm>
            </p:grpSpPr>
            <p:pic>
              <p:nvPicPr>
                <p:cNvPr id="6" name="Picture 2" descr="162.700+ Grafiken, lizenzfreie Vektorgrafiken und Clipart zu Atom - iStock  | Molekül, Dna, Chemie">
                  <a:extLst>
                    <a:ext uri="{FF2B5EF4-FFF2-40B4-BE49-F238E27FC236}">
                      <a16:creationId xmlns:a16="http://schemas.microsoft.com/office/drawing/2014/main" id="{FA9A6865-FF13-B2D9-C5A0-4E2656067B36}"/>
                    </a:ext>
                  </a:extLst>
                </p:cNvPr>
                <p:cNvPicPr>
                  <a:picLocks noChangeAspect="1" noChangeArrowheads="1"/>
                </p:cNvPicPr>
                <p:nvPr/>
              </p:nvPicPr>
              <p:blipFill rotWithShape="1">
                <a:blip r:embed="rId11" cstate="print">
                  <a:alphaModFix amt="38000"/>
                  <a:extLst>
                    <a:ext uri="{28A0092B-C50C-407E-A947-70E740481C1C}">
                      <a14:useLocalDpi xmlns:a14="http://schemas.microsoft.com/office/drawing/2010/main"/>
                    </a:ext>
                  </a:extLst>
                </a:blip>
                <a:srcRect/>
                <a:stretch/>
              </p:blipFill>
              <p:spPr bwMode="auto">
                <a:xfrm>
                  <a:off x="5627077" y="4656999"/>
                  <a:ext cx="1008185" cy="10755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A4A77A8-D67B-EE68-8F88-BB382BE85EE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12573">
                  <a:off x="5649719" y="5219160"/>
                  <a:ext cx="178270" cy="178270"/>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925F841-8399-5D31-76FF-4C57AAD67225}"/>
                      </a:ext>
                    </a:extLst>
                  </p:cNvPr>
                  <p:cNvSpPr txBox="1"/>
                  <p:nvPr/>
                </p:nvSpPr>
                <p:spPr>
                  <a:xfrm>
                    <a:off x="5766870" y="4224249"/>
                    <a:ext cx="1047750" cy="297004"/>
                  </a:xfrm>
                  <a:prstGeom prst="rect">
                    <a:avLst/>
                  </a:prstGeom>
                  <a:noFill/>
                </p:spPr>
                <p:txBody>
                  <a:bodyPr wrap="square" rtlCol="0">
                    <a:spAutoFit/>
                  </a:bodyPr>
                  <a:lstStyle/>
                  <a:p>
                    <a:pPr algn="l">
                      <a:lnSpc>
                        <a:spcPct val="95000"/>
                      </a:lnSpc>
                    </a:pP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𝛾</m:t>
                          </m:r>
                          <m:r>
                            <a:rPr lang="en-US" sz="1400" b="0" i="1" smtClean="0">
                              <a:solidFill>
                                <a:schemeClr val="accent1"/>
                              </a:solidFill>
                              <a:latin typeface="Cambria Math" panose="02040503050406030204" pitchFamily="18" charset="0"/>
                              <a:ea typeface="Cambria Math" panose="02040503050406030204" pitchFamily="18" charset="0"/>
                            </a:rPr>
                            <m:t> (511 </m:t>
                          </m:r>
                          <m:r>
                            <a:rPr lang="en-US" sz="1400" b="0" i="1" smtClean="0">
                              <a:solidFill>
                                <a:schemeClr val="accent1"/>
                              </a:solidFill>
                              <a:latin typeface="Cambria Math" panose="02040503050406030204" pitchFamily="18" charset="0"/>
                              <a:ea typeface="Cambria Math" panose="02040503050406030204" pitchFamily="18" charset="0"/>
                            </a:rPr>
                            <m:t>𝑘𝑒𝑉</m:t>
                          </m:r>
                          <m:r>
                            <a:rPr lang="en-US" sz="1400" b="0" i="1" smtClean="0">
                              <a:solidFill>
                                <a:schemeClr val="accent1"/>
                              </a:solidFill>
                              <a:latin typeface="Cambria Math" panose="02040503050406030204" pitchFamily="18" charset="0"/>
                              <a:ea typeface="Cambria Math" panose="02040503050406030204" pitchFamily="18" charset="0"/>
                            </a:rPr>
                            <m:t>)</m:t>
                          </m:r>
                        </m:oMath>
                      </m:oMathPara>
                    </a14:m>
                    <a:endParaRPr lang="en-US" sz="1400" dirty="0">
                      <a:solidFill>
                        <a:schemeClr val="accent1"/>
                      </a:solidFill>
                      <a:ea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8925F841-8399-5D31-76FF-4C57AAD67225}"/>
                      </a:ext>
                    </a:extLst>
                  </p:cNvPr>
                  <p:cNvSpPr txBox="1">
                    <a:spLocks noRot="1" noChangeAspect="1" noMove="1" noResize="1" noEditPoints="1" noAdjustHandles="1" noChangeArrowheads="1" noChangeShapeType="1" noTextEdit="1"/>
                  </p:cNvSpPr>
                  <p:nvPr/>
                </p:nvSpPr>
                <p:spPr>
                  <a:xfrm>
                    <a:off x="5766870" y="4224249"/>
                    <a:ext cx="1047750" cy="297004"/>
                  </a:xfrm>
                  <a:prstGeom prst="rect">
                    <a:avLst/>
                  </a:prstGeom>
                  <a:blipFill>
                    <a:blip r:embed="rId13"/>
                    <a:stretch>
                      <a:fillRect r="-4819" b="-1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45D1972-0502-6928-B843-D7A487933E4B}"/>
                      </a:ext>
                    </a:extLst>
                  </p:cNvPr>
                  <p:cNvSpPr txBox="1"/>
                  <p:nvPr/>
                </p:nvSpPr>
                <p:spPr>
                  <a:xfrm>
                    <a:off x="3893620" y="5894299"/>
                    <a:ext cx="1765300" cy="297004"/>
                  </a:xfrm>
                  <a:prstGeom prst="rect">
                    <a:avLst/>
                  </a:prstGeom>
                  <a:noFill/>
                </p:spPr>
                <p:txBody>
                  <a:bodyPr wrap="square" rtlCol="0">
                    <a:spAutoFit/>
                  </a:bodyPr>
                  <a:lstStyle/>
                  <a:p>
                    <a:pPr algn="l">
                      <a:lnSpc>
                        <a:spcPct val="95000"/>
                      </a:lnSpc>
                    </a:pP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𝛾</m:t>
                          </m:r>
                          <m:r>
                            <a:rPr lang="en-US" sz="1400" b="0" i="1" smtClean="0">
                              <a:solidFill>
                                <a:schemeClr val="accent1"/>
                              </a:solidFill>
                              <a:latin typeface="Cambria Math" panose="02040503050406030204" pitchFamily="18" charset="0"/>
                              <a:ea typeface="Cambria Math" panose="02040503050406030204" pitchFamily="18" charset="0"/>
                            </a:rPr>
                            <m:t> (511 </m:t>
                          </m:r>
                          <m:r>
                            <a:rPr lang="en-US" sz="1400" b="0" i="1" smtClean="0">
                              <a:solidFill>
                                <a:schemeClr val="accent1"/>
                              </a:solidFill>
                              <a:latin typeface="Cambria Math" panose="02040503050406030204" pitchFamily="18" charset="0"/>
                              <a:ea typeface="Cambria Math" panose="02040503050406030204" pitchFamily="18" charset="0"/>
                            </a:rPr>
                            <m:t>𝑘𝑒𝑉</m:t>
                          </m:r>
                          <m:r>
                            <a:rPr lang="en-US" sz="1400" b="0" i="1" smtClean="0">
                              <a:solidFill>
                                <a:schemeClr val="accent1"/>
                              </a:solidFill>
                              <a:latin typeface="Cambria Math" panose="02040503050406030204" pitchFamily="18" charset="0"/>
                              <a:ea typeface="Cambria Math" panose="02040503050406030204" pitchFamily="18" charset="0"/>
                            </a:rPr>
                            <m:t>)</m:t>
                          </m:r>
                        </m:oMath>
                      </m:oMathPara>
                    </a14:m>
                    <a:endParaRPr lang="en-US" sz="1400" dirty="0">
                      <a:solidFill>
                        <a:schemeClr val="accent1"/>
                      </a:solidFill>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E45D1972-0502-6928-B843-D7A487933E4B}"/>
                      </a:ext>
                    </a:extLst>
                  </p:cNvPr>
                  <p:cNvSpPr txBox="1">
                    <a:spLocks noRot="1" noChangeAspect="1" noMove="1" noResize="1" noEditPoints="1" noAdjustHandles="1" noChangeArrowheads="1" noChangeShapeType="1" noTextEdit="1"/>
                  </p:cNvSpPr>
                  <p:nvPr/>
                </p:nvSpPr>
                <p:spPr>
                  <a:xfrm>
                    <a:off x="3893620" y="5894299"/>
                    <a:ext cx="1765300" cy="297004"/>
                  </a:xfrm>
                  <a:prstGeom prst="rect">
                    <a:avLst/>
                  </a:prstGeom>
                  <a:blipFill>
                    <a:blip r:embed="rId14"/>
                    <a:stretch>
                      <a:fillRect b="-16667"/>
                    </a:stretch>
                  </a:blipFill>
                </p:spPr>
                <p:txBody>
                  <a:bodyPr/>
                  <a:lstStyle/>
                  <a:p>
                    <a:r>
                      <a:rPr lang="en-GB">
                        <a:noFill/>
                      </a:rPr>
                      <a:t> </a:t>
                    </a:r>
                  </a:p>
                </p:txBody>
              </p:sp>
            </mc:Fallback>
          </mc:AlternateContent>
          <p:pic>
            <p:nvPicPr>
              <p:cNvPr id="1032" name="Picture 8" descr="Wave Arrow Icons - Free SVG &amp; PNG Wave Arrow Images - Noun Project">
                <a:extLst>
                  <a:ext uri="{FF2B5EF4-FFF2-40B4-BE49-F238E27FC236}">
                    <a16:creationId xmlns:a16="http://schemas.microsoft.com/office/drawing/2014/main" id="{1EAB05FD-49BD-4FB9-D486-C4BE25A3D1E1}"/>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2810513">
                <a:off x="5455721" y="4236951"/>
                <a:ext cx="1117600" cy="1117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Wave Arrow Icons - Free SVG &amp; PNG Wave Arrow Images - Noun Project">
                <a:extLst>
                  <a:ext uri="{FF2B5EF4-FFF2-40B4-BE49-F238E27FC236}">
                    <a16:creationId xmlns:a16="http://schemas.microsoft.com/office/drawing/2014/main" id="{BCF6852E-777F-A912-8918-9C885B382558}"/>
                  </a:ext>
                </a:extLst>
              </p:cNvPr>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13129611" flipH="1">
                <a:off x="4654389" y="5029680"/>
                <a:ext cx="1116000" cy="1116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F576C84-E866-AB41-A6EC-852323299655}"/>
                  </a:ext>
                </a:extLst>
              </p:cNvPr>
              <p:cNvSpPr txBox="1"/>
              <p:nvPr/>
            </p:nvSpPr>
            <p:spPr>
              <a:xfrm>
                <a:off x="6033570" y="5849333"/>
                <a:ext cx="876300" cy="523220"/>
              </a:xfrm>
              <a:prstGeom prst="rect">
                <a:avLst/>
              </a:prstGeom>
              <a:noFill/>
            </p:spPr>
            <p:txBody>
              <a:bodyPr wrap="square">
                <a:spAutoFit/>
              </a:bodyPr>
              <a:lstStyle/>
              <a:p>
                <a:pPr algn="ctr"/>
                <a:r>
                  <a:rPr lang="en-US" sz="1400" dirty="0">
                    <a:solidFill>
                      <a:schemeClr val="accent1"/>
                    </a:solidFill>
                    <a:ea typeface="Cambria Math" panose="02040503050406030204" pitchFamily="18" charset="0"/>
                  </a:rPr>
                  <a:t>Tissue atom</a:t>
                </a:r>
                <a:endParaRPr lang="en-GB" sz="1400" dirty="0"/>
              </a:p>
            </p:txBody>
          </p:sp>
        </p:grpSp>
      </p:grpSp>
      <p:sp>
        <p:nvSpPr>
          <p:cNvPr id="74" name="TextBox 73">
            <a:extLst>
              <a:ext uri="{FF2B5EF4-FFF2-40B4-BE49-F238E27FC236}">
                <a16:creationId xmlns:a16="http://schemas.microsoft.com/office/drawing/2014/main" id="{BB0136FB-425B-6D07-7AD5-71E578518598}"/>
              </a:ext>
            </a:extLst>
          </p:cNvPr>
          <p:cNvSpPr txBox="1"/>
          <p:nvPr/>
        </p:nvSpPr>
        <p:spPr>
          <a:xfrm>
            <a:off x="94782" y="4911876"/>
            <a:ext cx="3871573" cy="1126077"/>
          </a:xfrm>
          <a:prstGeom prst="rect">
            <a:avLst/>
          </a:prstGeom>
          <a:noFill/>
        </p:spPr>
        <p:txBody>
          <a:bodyPr wrap="none" rtlCol="0">
            <a:spAutoFit/>
          </a:bodyPr>
          <a:lstStyle/>
          <a:p>
            <a:pPr algn="l">
              <a:lnSpc>
                <a:spcPct val="110000"/>
              </a:lnSpc>
            </a:pPr>
            <a:r>
              <a:rPr lang="en-GB" b="1" dirty="0">
                <a:solidFill>
                  <a:schemeClr val="accent1"/>
                </a:solidFill>
              </a:rPr>
              <a:t>Tracer Principle:</a:t>
            </a:r>
          </a:p>
          <a:p>
            <a:pPr algn="l">
              <a:lnSpc>
                <a:spcPct val="110000"/>
              </a:lnSpc>
            </a:pPr>
            <a:r>
              <a:rPr lang="en-GB" sz="1600" dirty="0">
                <a:solidFill>
                  <a:schemeClr val="accent1"/>
                </a:solidFill>
              </a:rPr>
              <a:t>concentration of contrast agent very low </a:t>
            </a:r>
          </a:p>
          <a:p>
            <a:pPr algn="l">
              <a:lnSpc>
                <a:spcPct val="110000"/>
              </a:lnSpc>
            </a:pPr>
            <a:r>
              <a:rPr lang="en-GB" sz="1600" dirty="0">
                <a:solidFill>
                  <a:schemeClr val="accent1"/>
                </a:solidFill>
              </a:rPr>
              <a:t>⇒ does not alter biological system</a:t>
            </a:r>
          </a:p>
          <a:p>
            <a:pPr algn="l">
              <a:lnSpc>
                <a:spcPct val="110000"/>
              </a:lnSpc>
            </a:pPr>
            <a:r>
              <a:rPr lang="en-GB" sz="1200" dirty="0">
                <a:solidFill>
                  <a:schemeClr val="accent1"/>
                </a:solidFill>
              </a:rPr>
              <a:t>(Nobel Prize Chemistry, 1943, George De Hevesy)</a:t>
            </a:r>
          </a:p>
        </p:txBody>
      </p:sp>
      <p:grpSp>
        <p:nvGrpSpPr>
          <p:cNvPr id="18" name="Group 17">
            <a:extLst>
              <a:ext uri="{FF2B5EF4-FFF2-40B4-BE49-F238E27FC236}">
                <a16:creationId xmlns:a16="http://schemas.microsoft.com/office/drawing/2014/main" id="{2EAB2B11-39DF-E9CF-315E-27601F286C52}"/>
              </a:ext>
            </a:extLst>
          </p:cNvPr>
          <p:cNvGrpSpPr/>
          <p:nvPr/>
        </p:nvGrpSpPr>
        <p:grpSpPr>
          <a:xfrm>
            <a:off x="6197284" y="1363082"/>
            <a:ext cx="5678005" cy="4567818"/>
            <a:chOff x="6197284" y="1363082"/>
            <a:chExt cx="5678005" cy="4567818"/>
          </a:xfrm>
        </p:grpSpPr>
        <p:grpSp>
          <p:nvGrpSpPr>
            <p:cNvPr id="52" name="Group 51">
              <a:extLst>
                <a:ext uri="{FF2B5EF4-FFF2-40B4-BE49-F238E27FC236}">
                  <a16:creationId xmlns:a16="http://schemas.microsoft.com/office/drawing/2014/main" id="{765955A1-3E56-34F6-56C4-8492AFBF4DB5}"/>
                </a:ext>
              </a:extLst>
            </p:cNvPr>
            <p:cNvGrpSpPr/>
            <p:nvPr/>
          </p:nvGrpSpPr>
          <p:grpSpPr>
            <a:xfrm>
              <a:off x="6197284" y="1363082"/>
              <a:ext cx="5678005" cy="4567818"/>
              <a:chOff x="6197284" y="1363082"/>
              <a:chExt cx="5678005" cy="4567818"/>
            </a:xfrm>
          </p:grpSpPr>
          <p:grpSp>
            <p:nvGrpSpPr>
              <p:cNvPr id="54" name="Group 53">
                <a:extLst>
                  <a:ext uri="{FF2B5EF4-FFF2-40B4-BE49-F238E27FC236}">
                    <a16:creationId xmlns:a16="http://schemas.microsoft.com/office/drawing/2014/main" id="{69BBBF20-E2DC-AB86-6C7C-57FC36339543}"/>
                  </a:ext>
                </a:extLst>
              </p:cNvPr>
              <p:cNvGrpSpPr/>
              <p:nvPr/>
            </p:nvGrpSpPr>
            <p:grpSpPr>
              <a:xfrm>
                <a:off x="6197284" y="1363082"/>
                <a:ext cx="5678005" cy="4567818"/>
                <a:chOff x="6146484" y="1363082"/>
                <a:chExt cx="5678005" cy="4567818"/>
              </a:xfrm>
            </p:grpSpPr>
            <p:sp>
              <p:nvSpPr>
                <p:cNvPr id="66" name="Right Arrow 65">
                  <a:extLst>
                    <a:ext uri="{FF2B5EF4-FFF2-40B4-BE49-F238E27FC236}">
                      <a16:creationId xmlns:a16="http://schemas.microsoft.com/office/drawing/2014/main" id="{B459A227-990F-D753-5AF3-7379477E5734}"/>
                    </a:ext>
                  </a:extLst>
                </p:cNvPr>
                <p:cNvSpPr/>
                <p:nvPr/>
              </p:nvSpPr>
              <p:spPr>
                <a:xfrm>
                  <a:off x="6146484" y="1363082"/>
                  <a:ext cx="2279374" cy="1497495"/>
                </a:xfrm>
                <a:prstGeom prst="rightArrow">
                  <a:avLst>
                    <a:gd name="adj1" fmla="val 67699"/>
                    <a:gd name="adj2" fmla="val 296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 500･10</a:t>
                  </a:r>
                  <a:r>
                    <a:rPr kumimoji="0" lang="en-GB" sz="2400" b="0" i="0" u="none" strike="noStrike" kern="1200" cap="none" spc="0" normalizeH="0" baseline="30000" noProof="0" dirty="0">
                      <a:ln>
                        <a:noFill/>
                      </a:ln>
                      <a:solidFill>
                        <a:prstClr val="white"/>
                      </a:solidFill>
                      <a:effectLst/>
                      <a:uLnTx/>
                      <a:uFillTx/>
                      <a:latin typeface="Arial"/>
                      <a:ea typeface="+mn-ea"/>
                      <a:cs typeface="+mn-cs"/>
                    </a:rPr>
                    <a:t>6</a:t>
                  </a:r>
                </a:p>
                <a:p>
                  <a:pPr marL="0" marR="0" lvl="0" indent="0" algn="ctr" defTabSz="457200" rtl="0" eaLnBrk="1" fontAlgn="auto" latinLnBrk="0" hangingPunct="1">
                    <a:lnSpc>
                      <a:spcPct val="95000"/>
                    </a:lnSpc>
                    <a:spcBef>
                      <a:spcPts val="0"/>
                    </a:spcBef>
                    <a:spcAft>
                      <a:spcPts val="0"/>
                    </a:spcAft>
                    <a:buClrTx/>
                    <a:buSzTx/>
                    <a:buFontTx/>
                    <a:buNone/>
                    <a:tabLst/>
                    <a:defRPr/>
                  </a:pPr>
                  <a:r>
                    <a:rPr lang="en-GB" sz="2300" dirty="0">
                      <a:solidFill>
                        <a:prstClr val="white"/>
                      </a:solidFill>
                      <a:latin typeface="Arial"/>
                    </a:rPr>
                    <a:t>C</a:t>
                  </a:r>
                  <a:r>
                    <a:rPr kumimoji="0" lang="en-GB" sz="2300" b="0" i="0" u="none" strike="noStrike" kern="1200" cap="none" spc="0" normalizeH="0" baseline="0" noProof="0" dirty="0" err="1">
                      <a:ln>
                        <a:noFill/>
                      </a:ln>
                      <a:solidFill>
                        <a:prstClr val="white"/>
                      </a:solidFill>
                      <a:effectLst/>
                      <a:uLnTx/>
                      <a:uFillTx/>
                      <a:latin typeface="Arial"/>
                      <a:ea typeface="+mn-ea"/>
                      <a:cs typeface="+mn-cs"/>
                    </a:rPr>
                    <a:t>oincidences</a:t>
                  </a:r>
                  <a:endParaRPr kumimoji="0" lang="en-GB" sz="23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EF2CD313-4DE7-7CF4-ED46-77C2E6C72416}"/>
                    </a:ext>
                  </a:extLst>
                </p:cNvPr>
                <p:cNvSpPr/>
                <p:nvPr/>
              </p:nvSpPr>
              <p:spPr>
                <a:xfrm>
                  <a:off x="8412606" y="1389586"/>
                  <a:ext cx="2491407" cy="1470992"/>
                </a:xfrm>
                <a:prstGeom prst="rect">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LOR histograms </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or </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Sinograms</a:t>
                  </a:r>
                </a:p>
              </p:txBody>
            </p:sp>
            <p:sp>
              <p:nvSpPr>
                <p:cNvPr id="70" name="Right Arrow 69">
                  <a:extLst>
                    <a:ext uri="{FF2B5EF4-FFF2-40B4-BE49-F238E27FC236}">
                      <a16:creationId xmlns:a16="http://schemas.microsoft.com/office/drawing/2014/main" id="{EE3D9259-25AA-7B6A-F468-4D4ECE8D34C5}"/>
                    </a:ext>
                  </a:extLst>
                </p:cNvPr>
                <p:cNvSpPr/>
                <p:nvPr/>
              </p:nvSpPr>
              <p:spPr>
                <a:xfrm rot="5400000">
                  <a:off x="9398143" y="2342964"/>
                  <a:ext cx="493823" cy="1497495"/>
                </a:xfrm>
                <a:prstGeom prst="rightArrow">
                  <a:avLst>
                    <a:gd name="adj1" fmla="val 67699"/>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3E9140CB-2E38-0BCA-A207-2B2733815650}"/>
                    </a:ext>
                  </a:extLst>
                </p:cNvPr>
                <p:cNvSpPr/>
                <p:nvPr/>
              </p:nvSpPr>
              <p:spPr>
                <a:xfrm>
                  <a:off x="6785935" y="3359888"/>
                  <a:ext cx="5038554" cy="2571012"/>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000" tIns="108000" rtlCol="0" anchor="t" anchorCtr="0"/>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Image reconstruction (ML-EM)</a:t>
                  </a:r>
                  <a:endParaRPr lang="en-GB" sz="2400" dirty="0">
                    <a:solidFill>
                      <a:srgbClr val="023D6B"/>
                    </a:solidFill>
                    <a:latin typeface="Arial"/>
                  </a:endParaRP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(Maximum Likelihood – Expectation Maximisation</a:t>
                  </a:r>
                  <a:r>
                    <a:rPr lang="en-GB" sz="1600" noProof="0" dirty="0">
                      <a:solidFill>
                        <a:srgbClr val="023D6B"/>
                      </a:solidFill>
                      <a:latin typeface="Arial"/>
                    </a:rPr>
                    <a:t>)</a:t>
                  </a:r>
                  <a:endParaRPr kumimoji="0" lang="en-GB" sz="24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ctr" defTabSz="457200" rtl="0" eaLnBrk="1" fontAlgn="auto" latinLnBrk="0" hangingPunct="1">
                    <a:lnSpc>
                      <a:spcPct val="95000"/>
                    </a:lnSpc>
                    <a:spcBef>
                      <a:spcPts val="0"/>
                    </a:spcBef>
                    <a:spcAft>
                      <a:spcPts val="0"/>
                    </a:spcAft>
                    <a:buClrTx/>
                    <a:buSzTx/>
                    <a:buFontTx/>
                    <a:buNone/>
                    <a:tabLst/>
                    <a:defRPr/>
                  </a:pPr>
                  <a:endParaRPr lang="en-GB" sz="2400" dirty="0">
                    <a:solidFill>
                      <a:srgbClr val="023D6B"/>
                    </a:solidFill>
                    <a:latin typeface="Arial"/>
                  </a:endParaRPr>
                </a:p>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23D6B"/>
                    </a:solidFill>
                    <a:effectLst/>
                    <a:uLnTx/>
                    <a:uFillTx/>
                    <a:latin typeface="Arial"/>
                    <a:ea typeface="+mn-ea"/>
                    <a:cs typeface="+mn-cs"/>
                  </a:endParaRPr>
                </a:p>
              </p:txBody>
            </p:sp>
          </p:grpSp>
          <p:grpSp>
            <p:nvGrpSpPr>
              <p:cNvPr id="55" name="Group 54">
                <a:extLst>
                  <a:ext uri="{FF2B5EF4-FFF2-40B4-BE49-F238E27FC236}">
                    <a16:creationId xmlns:a16="http://schemas.microsoft.com/office/drawing/2014/main" id="{AD937C8A-3F6C-1008-36F5-D6A2A968DC06}"/>
                  </a:ext>
                </a:extLst>
              </p:cNvPr>
              <p:cNvGrpSpPr/>
              <p:nvPr/>
            </p:nvGrpSpPr>
            <p:grpSpPr>
              <a:xfrm>
                <a:off x="7055832" y="4121208"/>
                <a:ext cx="4657349" cy="1656495"/>
                <a:chOff x="6825690" y="1813566"/>
                <a:chExt cx="4657349" cy="1656495"/>
              </a:xfrm>
            </p:grpSpPr>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B6A1811-1D41-06CA-3B14-B62DF1DB28CF}"/>
                        </a:ext>
                      </a:extLst>
                    </p:cNvPr>
                    <p:cNvSpPr/>
                    <p:nvPr/>
                  </p:nvSpPr>
                  <p:spPr>
                    <a:xfrm>
                      <a:off x="6867160" y="2349216"/>
                      <a:ext cx="4373218" cy="112084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𝑗</m:t>
                                </m:r>
                              </m:sub>
                              <m: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+1</m:t>
                                </m:r>
                              </m:sup>
                            </m:sSub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sSubSup>
                                  <m:sSubSupPr>
                                    <m:ctrlPr>
                                      <a:rPr kumimoji="0" lang="en-GB"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sub>
                                  <m: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𝑛</m:t>
                                    </m:r>
                                  </m:sup>
                                </m:sSubSup>
                              </m:num>
                              <m:den>
                                <m:nary>
                                  <m:naryPr>
                                    <m:chr m:val="∑"/>
                                    <m:limLoc m:val="subSup"/>
                                    <m:supHide m:val="on"/>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naryPr>
                                  <m:sub>
                                    <m:r>
                                      <m:rPr>
                                        <m:brk m:alnAt="9"/>
                                      </m:r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m:t>
                                    </m:r>
                                  </m:sub>
                                  <m:sup/>
                                  <m:e>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𝜆</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sub>
                                    </m:sSub>
                                  </m:e>
                                </m:nary>
                              </m:den>
                            </m:f>
                            <m:nary>
                              <m:naryPr>
                                <m:chr m:val="∑"/>
                                <m:limLoc m:val="subSup"/>
                                <m:supHide m:val="on"/>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naryPr>
                              <m:sub>
                                <m:r>
                                  <m:rPr>
                                    <m:brk m:alnAt="9"/>
                                  </m:r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m:t>
                                </m:r>
                              </m:sub>
                              <m:sup/>
                              <m:e>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𝜆</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sub>
                                </m:sSub>
                                <m:f>
                                  <m:f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𝑑</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𝑖</m:t>
                                        </m:r>
                                      </m:sub>
                                    </m:sSub>
                                  </m:num>
                                  <m:den>
                                    <m:nary>
                                      <m:naryPr>
                                        <m:chr m:val="∑"/>
                                        <m:limLoc m:val="subSup"/>
                                        <m:supHide m:val="on"/>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naryPr>
                                      <m:sub>
                                        <m:r>
                                          <m:rPr>
                                            <m:brk m:alnAt="9"/>
                                          </m:r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sub>
                                      <m:sup/>
                                      <m:e>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𝜆</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ub>
                                        </m:sSub>
                                        <m:sSubSup>
                                          <m:sSubSupPr>
                                            <m:ctrlPr>
                                              <a:rPr kumimoji="0" lang="en-GB"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ub>
                                          <m: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𝑛</m:t>
                                            </m:r>
                                          </m:sup>
                                        </m:sSubSup>
                                      </m:e>
                                    </m:nary>
                                  </m:den>
                                </m:f>
                              </m:e>
                            </m:nary>
                          </m:oMath>
                        </m:oMathPara>
                      </a14:m>
                      <a:endParaRPr kumimoji="0" lang="en-GB" sz="2400" b="0" i="0" u="none" strike="noStrike" kern="1200" cap="none" spc="0" normalizeH="0" baseline="0" noProof="0" dirty="0" err="1">
                        <a:ln>
                          <a:noFill/>
                        </a:ln>
                        <a:solidFill>
                          <a:srgbClr val="023D6B"/>
                        </a:solidFill>
                        <a:effectLst/>
                        <a:uLnTx/>
                        <a:uFillTx/>
                        <a:latin typeface="Arial"/>
                        <a:ea typeface="+mn-ea"/>
                        <a:cs typeface="+mn-cs"/>
                      </a:endParaRPr>
                    </a:p>
                  </p:txBody>
                </p:sp>
              </mc:Choice>
              <mc:Fallback xmlns="">
                <p:sp>
                  <p:nvSpPr>
                    <p:cNvPr id="58" name="Rectangle 57">
                      <a:extLst>
                        <a:ext uri="{FF2B5EF4-FFF2-40B4-BE49-F238E27FC236}">
                          <a16:creationId xmlns:a16="http://schemas.microsoft.com/office/drawing/2014/main" id="{EB6A1811-1D41-06CA-3B14-B62DF1DB28CF}"/>
                        </a:ext>
                      </a:extLst>
                    </p:cNvPr>
                    <p:cNvSpPr>
                      <a:spLocks noRot="1" noChangeAspect="1" noMove="1" noResize="1" noEditPoints="1" noAdjustHandles="1" noChangeArrowheads="1" noChangeShapeType="1" noTextEdit="1"/>
                    </p:cNvSpPr>
                    <p:nvPr/>
                  </p:nvSpPr>
                  <p:spPr>
                    <a:xfrm>
                      <a:off x="6867160" y="2349216"/>
                      <a:ext cx="4373218" cy="1120845"/>
                    </a:xfrm>
                    <a:prstGeom prst="rect">
                      <a:avLst/>
                    </a:prstGeom>
                    <a:blipFill>
                      <a:blip r:embed="rId17"/>
                      <a:stretch>
                        <a:fillRect t="-103333" b="-155556"/>
                      </a:stretch>
                    </a:blipFill>
                    <a:ln w="28575">
                      <a:noFill/>
                    </a:ln>
                  </p:spPr>
                  <p:txBody>
                    <a:bodyPr/>
                    <a:lstStyle/>
                    <a:p>
                      <a:r>
                        <a:rPr lang="en-GB">
                          <a:noFill/>
                        </a:rPr>
                        <a:t> </a:t>
                      </a:r>
                    </a:p>
                  </p:txBody>
                </p:sp>
              </mc:Fallback>
            </mc:AlternateContent>
            <p:sp>
              <p:nvSpPr>
                <p:cNvPr id="59" name="TextBox 58">
                  <a:extLst>
                    <a:ext uri="{FF2B5EF4-FFF2-40B4-BE49-F238E27FC236}">
                      <a16:creationId xmlns:a16="http://schemas.microsoft.com/office/drawing/2014/main" id="{80448D65-A9D2-A11B-E3F1-7C209DE14B2D}"/>
                    </a:ext>
                  </a:extLst>
                </p:cNvPr>
                <p:cNvSpPr txBox="1"/>
                <p:nvPr/>
              </p:nvSpPr>
              <p:spPr>
                <a:xfrm>
                  <a:off x="8764741" y="2029080"/>
                  <a:ext cx="1319592" cy="501676"/>
                </a:xfrm>
                <a:prstGeom prst="rect">
                  <a:avLst/>
                </a:prstGeom>
                <a:noFill/>
              </p:spPr>
              <p:txBody>
                <a:bodyPr wrap="non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System matrix</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(probability)</a:t>
                  </a:r>
                </a:p>
              </p:txBody>
            </p:sp>
            <p:sp>
              <p:nvSpPr>
                <p:cNvPr id="60" name="TextBox 59">
                  <a:extLst>
                    <a:ext uri="{FF2B5EF4-FFF2-40B4-BE49-F238E27FC236}">
                      <a16:creationId xmlns:a16="http://schemas.microsoft.com/office/drawing/2014/main" id="{FF85AC5D-0174-3EF7-4DD6-1DFE2173C540}"/>
                    </a:ext>
                  </a:extLst>
                </p:cNvPr>
                <p:cNvSpPr txBox="1"/>
                <p:nvPr/>
              </p:nvSpPr>
              <p:spPr>
                <a:xfrm>
                  <a:off x="10084934" y="1952667"/>
                  <a:ext cx="1398105" cy="501676"/>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Coincidence counts in LOR </a:t>
                  </a:r>
                  <a:r>
                    <a:rPr kumimoji="0" lang="en-GB" sz="1400" b="0" i="1" u="none" strike="noStrike" kern="1200" cap="none" spc="0" normalizeH="0" baseline="0" noProof="0" dirty="0" err="1">
                      <a:ln>
                        <a:noFill/>
                      </a:ln>
                      <a:solidFill>
                        <a:srgbClr val="023D6B"/>
                      </a:solidFill>
                      <a:effectLst/>
                      <a:uLnTx/>
                      <a:uFillTx/>
                      <a:latin typeface="Arial"/>
                      <a:ea typeface="+mn-ea"/>
                      <a:cs typeface="+mn-cs"/>
                    </a:rPr>
                    <a:t>i</a:t>
                  </a:r>
                  <a:endParaRPr kumimoji="0" lang="en-GB" sz="1400" b="0" i="1" u="none" strike="noStrike" kern="1200" cap="none" spc="0" normalizeH="0" baseline="0" noProof="0" dirty="0">
                    <a:ln>
                      <a:noFill/>
                    </a:ln>
                    <a:solidFill>
                      <a:srgbClr val="023D6B"/>
                    </a:solidFill>
                    <a:effectLst/>
                    <a:uLnTx/>
                    <a:uFillTx/>
                    <a:latin typeface="Arial"/>
                    <a:ea typeface="+mn-ea"/>
                    <a:cs typeface="+mn-cs"/>
                  </a:endParaRPr>
                </a:p>
              </p:txBody>
            </p:sp>
            <p:sp>
              <p:nvSpPr>
                <p:cNvPr id="61" name="TextBox 60">
                  <a:extLst>
                    <a:ext uri="{FF2B5EF4-FFF2-40B4-BE49-F238E27FC236}">
                      <a16:creationId xmlns:a16="http://schemas.microsoft.com/office/drawing/2014/main" id="{23324576-D8E2-BFC7-A432-8EEDA02D140A}"/>
                    </a:ext>
                  </a:extLst>
                </p:cNvPr>
                <p:cNvSpPr txBox="1"/>
                <p:nvPr/>
              </p:nvSpPr>
              <p:spPr>
                <a:xfrm>
                  <a:off x="6825690" y="1813566"/>
                  <a:ext cx="1159566" cy="706347"/>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Image voxel value </a:t>
                  </a:r>
                  <a:r>
                    <a:rPr kumimoji="0" lang="en-GB" sz="1400" b="0" i="1" u="none" strike="noStrike" kern="1200" cap="none" spc="0" normalizeH="0" baseline="0" noProof="0" dirty="0">
                      <a:ln>
                        <a:noFill/>
                      </a:ln>
                      <a:solidFill>
                        <a:srgbClr val="023D6B"/>
                      </a:solidFill>
                      <a:effectLst/>
                      <a:uLnTx/>
                      <a:uFillTx/>
                      <a:latin typeface="Arial"/>
                      <a:ea typeface="+mn-ea"/>
                      <a:cs typeface="+mn-cs"/>
                    </a:rPr>
                    <a:t>j</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(decays)</a:t>
                  </a:r>
                </a:p>
              </p:txBody>
            </p:sp>
            <p:cxnSp>
              <p:nvCxnSpPr>
                <p:cNvPr id="63" name="Straight Arrow Connector 62">
                  <a:extLst>
                    <a:ext uri="{FF2B5EF4-FFF2-40B4-BE49-F238E27FC236}">
                      <a16:creationId xmlns:a16="http://schemas.microsoft.com/office/drawing/2014/main" id="{7162C3E1-722A-2078-39B9-4C5E624B8E08}"/>
                    </a:ext>
                  </a:extLst>
                </p:cNvPr>
                <p:cNvCxnSpPr>
                  <a:cxnSpLocks/>
                </p:cNvCxnSpPr>
                <p:nvPr/>
              </p:nvCxnSpPr>
              <p:spPr>
                <a:xfrm>
                  <a:off x="9420683" y="2541797"/>
                  <a:ext cx="0" cy="214086"/>
                </a:xfrm>
                <a:prstGeom prst="straightConnector1">
                  <a:avLst/>
                </a:prstGeom>
                <a:ln w="25400">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8619AA1-9A99-066C-437E-15428EC2F956}"/>
                    </a:ext>
                  </a:extLst>
                </p:cNvPr>
                <p:cNvCxnSpPr>
                  <a:cxnSpLocks/>
                </p:cNvCxnSpPr>
                <p:nvPr/>
              </p:nvCxnSpPr>
              <p:spPr>
                <a:xfrm flipH="1">
                  <a:off x="10490306" y="2449816"/>
                  <a:ext cx="90033" cy="189499"/>
                </a:xfrm>
                <a:prstGeom prst="straightConnector1">
                  <a:avLst/>
                </a:prstGeom>
                <a:ln w="25400">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39EEED7-814F-99CE-8766-B23449A5B0A6}"/>
                    </a:ext>
                  </a:extLst>
                </p:cNvPr>
                <p:cNvCxnSpPr>
                  <a:cxnSpLocks/>
                </p:cNvCxnSpPr>
                <p:nvPr/>
              </p:nvCxnSpPr>
              <p:spPr>
                <a:xfrm flipH="1">
                  <a:off x="7046232" y="2541798"/>
                  <a:ext cx="114576" cy="242345"/>
                </a:xfrm>
                <a:prstGeom prst="straightConnector1">
                  <a:avLst/>
                </a:prstGeom>
                <a:ln w="25400">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sp>
          <p:nvSpPr>
            <p:cNvPr id="17" name="TextBox 16">
              <a:extLst>
                <a:ext uri="{FF2B5EF4-FFF2-40B4-BE49-F238E27FC236}">
                  <a16:creationId xmlns:a16="http://schemas.microsoft.com/office/drawing/2014/main" id="{946E4113-63C4-BE9B-A310-FA07F21B3F54}"/>
                </a:ext>
              </a:extLst>
            </p:cNvPr>
            <p:cNvSpPr txBox="1"/>
            <p:nvPr/>
          </p:nvSpPr>
          <p:spPr>
            <a:xfrm>
              <a:off x="6823075" y="5634334"/>
              <a:ext cx="5013325" cy="261610"/>
            </a:xfrm>
            <a:prstGeom prst="rect">
              <a:avLst/>
            </a:prstGeom>
            <a:noFill/>
          </p:spPr>
          <p:txBody>
            <a:bodyPr wrap="square">
              <a:spAutoFit/>
            </a:bodyPr>
            <a:lstStyle/>
            <a:p>
              <a:r>
                <a:rPr lang="en-GB" sz="1100" b="0" i="0" u="none" strike="noStrike" dirty="0" err="1">
                  <a:solidFill>
                    <a:schemeClr val="tx1">
                      <a:lumMod val="50000"/>
                      <a:lumOff val="50000"/>
                    </a:schemeClr>
                  </a:solidFill>
                  <a:effectLst/>
                  <a:latin typeface="Arial" panose="020B0604020202020204" pitchFamily="34" charset="0"/>
                </a:rPr>
                <a:t>Shepp</a:t>
              </a:r>
              <a:r>
                <a:rPr lang="en-GB" sz="1100" b="0" i="0" u="none" strike="noStrike" dirty="0">
                  <a:solidFill>
                    <a:schemeClr val="tx1">
                      <a:lumMod val="50000"/>
                      <a:lumOff val="50000"/>
                    </a:schemeClr>
                  </a:solidFill>
                  <a:effectLst/>
                  <a:latin typeface="Arial" panose="020B0604020202020204" pitchFamily="34" charset="0"/>
                </a:rPr>
                <a:t> and </a:t>
              </a:r>
              <a:r>
                <a:rPr lang="en-GB" sz="1100" b="0" i="0" u="none" strike="noStrike" dirty="0" err="1">
                  <a:solidFill>
                    <a:schemeClr val="tx1">
                      <a:lumMod val="50000"/>
                      <a:lumOff val="50000"/>
                    </a:schemeClr>
                  </a:solidFill>
                  <a:effectLst/>
                  <a:latin typeface="Arial" panose="020B0604020202020204" pitchFamily="34" charset="0"/>
                </a:rPr>
                <a:t>Vardi</a:t>
              </a:r>
              <a:r>
                <a:rPr lang="en-GB" sz="1100" b="0" i="0" u="none" strike="noStrike" dirty="0">
                  <a:solidFill>
                    <a:schemeClr val="tx1">
                      <a:lumMod val="50000"/>
                      <a:lumOff val="50000"/>
                    </a:schemeClr>
                  </a:solidFill>
                  <a:effectLst/>
                  <a:latin typeface="Arial" panose="020B0604020202020204" pitchFamily="34" charset="0"/>
                </a:rPr>
                <a:t>. </a:t>
              </a:r>
              <a:r>
                <a:rPr lang="en-GB" sz="1100" b="0" i="1" u="none" strike="noStrike" dirty="0">
                  <a:solidFill>
                    <a:schemeClr val="tx1">
                      <a:lumMod val="50000"/>
                      <a:lumOff val="50000"/>
                    </a:schemeClr>
                  </a:solidFill>
                  <a:effectLst/>
                  <a:latin typeface="Arial" panose="020B0604020202020204" pitchFamily="34" charset="0"/>
                </a:rPr>
                <a:t>IEEE transactions on medical imaging</a:t>
              </a:r>
              <a:r>
                <a:rPr lang="en-GB" sz="1100" b="0" i="0" u="none" strike="noStrike" dirty="0">
                  <a:solidFill>
                    <a:schemeClr val="tx1">
                      <a:lumMod val="50000"/>
                      <a:lumOff val="50000"/>
                    </a:schemeClr>
                  </a:solidFill>
                  <a:effectLst/>
                  <a:latin typeface="Arial" panose="020B0604020202020204" pitchFamily="34" charset="0"/>
                </a:rPr>
                <a:t> 1.2 (1982): 113-122.</a:t>
              </a:r>
              <a:endParaRPr lang="en-GB" sz="1100" dirty="0">
                <a:solidFill>
                  <a:schemeClr val="tx1">
                    <a:lumMod val="50000"/>
                    <a:lumOff val="50000"/>
                  </a:schemeClr>
                </a:solidFill>
              </a:endParaRPr>
            </a:p>
          </p:txBody>
        </p:sp>
      </p:grpSp>
      <p:grpSp>
        <p:nvGrpSpPr>
          <p:cNvPr id="25" name="Group 24">
            <a:extLst>
              <a:ext uri="{FF2B5EF4-FFF2-40B4-BE49-F238E27FC236}">
                <a16:creationId xmlns:a16="http://schemas.microsoft.com/office/drawing/2014/main" id="{B6F076E1-C010-B845-8389-D02C85F248C5}"/>
              </a:ext>
            </a:extLst>
          </p:cNvPr>
          <p:cNvGrpSpPr/>
          <p:nvPr/>
        </p:nvGrpSpPr>
        <p:grpSpPr>
          <a:xfrm>
            <a:off x="638548" y="1394921"/>
            <a:ext cx="5561157" cy="3618867"/>
            <a:chOff x="638548" y="1394921"/>
            <a:chExt cx="5561157" cy="3618867"/>
          </a:xfrm>
        </p:grpSpPr>
        <p:sp>
          <p:nvSpPr>
            <p:cNvPr id="32" name="Left-right Arrow 31">
              <a:extLst>
                <a:ext uri="{FF2B5EF4-FFF2-40B4-BE49-F238E27FC236}">
                  <a16:creationId xmlns:a16="http://schemas.microsoft.com/office/drawing/2014/main" id="{156AC03D-A61B-FB63-F2E2-78C3FC682DC1}"/>
                </a:ext>
              </a:extLst>
            </p:cNvPr>
            <p:cNvSpPr/>
            <p:nvPr/>
          </p:nvSpPr>
          <p:spPr>
            <a:xfrm>
              <a:off x="2638097" y="3623217"/>
              <a:ext cx="1718146" cy="425927"/>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pic>
          <p:nvPicPr>
            <p:cNvPr id="7" name="Picture 6">
              <a:extLst>
                <a:ext uri="{FF2B5EF4-FFF2-40B4-BE49-F238E27FC236}">
                  <a16:creationId xmlns:a16="http://schemas.microsoft.com/office/drawing/2014/main" id="{06A0DCF6-0A82-0918-A8D2-ED7BD003D9B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76754" y="2316827"/>
              <a:ext cx="2375643" cy="2696961"/>
            </a:xfrm>
            <a:prstGeom prst="rect">
              <a:avLst/>
            </a:prstGeom>
          </p:spPr>
        </p:pic>
        <p:sp>
          <p:nvSpPr>
            <p:cNvPr id="39" name="Rectangle 38">
              <a:extLst>
                <a:ext uri="{FF2B5EF4-FFF2-40B4-BE49-F238E27FC236}">
                  <a16:creationId xmlns:a16="http://schemas.microsoft.com/office/drawing/2014/main" id="{E0C6A366-8EB7-0C6D-C816-D3E8565CD68E}"/>
                </a:ext>
              </a:extLst>
            </p:cNvPr>
            <p:cNvSpPr/>
            <p:nvPr/>
          </p:nvSpPr>
          <p:spPr>
            <a:xfrm>
              <a:off x="638548" y="1547504"/>
              <a:ext cx="3735708" cy="3387104"/>
            </a:xfrm>
            <a:custGeom>
              <a:avLst/>
              <a:gdLst>
                <a:gd name="connsiteX0" fmla="*/ 0 w 809625"/>
                <a:gd name="connsiteY0" fmla="*/ 0 h 657225"/>
                <a:gd name="connsiteX1" fmla="*/ 809625 w 809625"/>
                <a:gd name="connsiteY1" fmla="*/ 0 h 657225"/>
                <a:gd name="connsiteX2" fmla="*/ 809625 w 809625"/>
                <a:gd name="connsiteY2" fmla="*/ 657225 h 657225"/>
                <a:gd name="connsiteX3" fmla="*/ 0 w 809625"/>
                <a:gd name="connsiteY3" fmla="*/ 657225 h 657225"/>
                <a:gd name="connsiteX4" fmla="*/ 0 w 809625"/>
                <a:gd name="connsiteY4" fmla="*/ 0 h 657225"/>
                <a:gd name="connsiteX0" fmla="*/ 809625 w 901065"/>
                <a:gd name="connsiteY0" fmla="*/ 0 h 657225"/>
                <a:gd name="connsiteX1" fmla="*/ 809625 w 901065"/>
                <a:gd name="connsiteY1" fmla="*/ 657225 h 657225"/>
                <a:gd name="connsiteX2" fmla="*/ 0 w 901065"/>
                <a:gd name="connsiteY2" fmla="*/ 657225 h 657225"/>
                <a:gd name="connsiteX3" fmla="*/ 0 w 901065"/>
                <a:gd name="connsiteY3" fmla="*/ 0 h 657225"/>
                <a:gd name="connsiteX4" fmla="*/ 901065 w 901065"/>
                <a:gd name="connsiteY4" fmla="*/ 91440 h 657225"/>
                <a:gd name="connsiteX0" fmla="*/ 809625 w 809625"/>
                <a:gd name="connsiteY0" fmla="*/ 661035 h 1318260"/>
                <a:gd name="connsiteX1" fmla="*/ 809625 w 809625"/>
                <a:gd name="connsiteY1" fmla="*/ 1318260 h 1318260"/>
                <a:gd name="connsiteX2" fmla="*/ 0 w 809625"/>
                <a:gd name="connsiteY2" fmla="*/ 1318260 h 1318260"/>
                <a:gd name="connsiteX3" fmla="*/ 0 w 809625"/>
                <a:gd name="connsiteY3" fmla="*/ 661035 h 1318260"/>
                <a:gd name="connsiteX4" fmla="*/ 450215 w 809625"/>
                <a:gd name="connsiteY4" fmla="*/ 0 h 1318260"/>
                <a:gd name="connsiteX0" fmla="*/ 809625 w 809625"/>
                <a:gd name="connsiteY0" fmla="*/ 661035 h 1318260"/>
                <a:gd name="connsiteX1" fmla="*/ 809625 w 809625"/>
                <a:gd name="connsiteY1" fmla="*/ 1318260 h 1318260"/>
                <a:gd name="connsiteX2" fmla="*/ 0 w 809625"/>
                <a:gd name="connsiteY2" fmla="*/ 1318260 h 1318260"/>
                <a:gd name="connsiteX3" fmla="*/ 0 w 809625"/>
                <a:gd name="connsiteY3" fmla="*/ 661035 h 1318260"/>
                <a:gd name="connsiteX4" fmla="*/ 450215 w 809625"/>
                <a:gd name="connsiteY4" fmla="*/ 0 h 1318260"/>
                <a:gd name="connsiteX0" fmla="*/ 1254125 w 1254125"/>
                <a:gd name="connsiteY0" fmla="*/ 756285 h 1318260"/>
                <a:gd name="connsiteX1" fmla="*/ 809625 w 1254125"/>
                <a:gd name="connsiteY1" fmla="*/ 1318260 h 1318260"/>
                <a:gd name="connsiteX2" fmla="*/ 0 w 1254125"/>
                <a:gd name="connsiteY2" fmla="*/ 1318260 h 1318260"/>
                <a:gd name="connsiteX3" fmla="*/ 0 w 1254125"/>
                <a:gd name="connsiteY3" fmla="*/ 661035 h 1318260"/>
                <a:gd name="connsiteX4" fmla="*/ 450215 w 1254125"/>
                <a:gd name="connsiteY4" fmla="*/ 0 h 1318260"/>
                <a:gd name="connsiteX0" fmla="*/ 1254125 w 1254125"/>
                <a:gd name="connsiteY0" fmla="*/ 756285 h 1318260"/>
                <a:gd name="connsiteX1" fmla="*/ 844550 w 1254125"/>
                <a:gd name="connsiteY1" fmla="*/ 1146810 h 1318260"/>
                <a:gd name="connsiteX2" fmla="*/ 0 w 1254125"/>
                <a:gd name="connsiteY2" fmla="*/ 1318260 h 1318260"/>
                <a:gd name="connsiteX3" fmla="*/ 0 w 1254125"/>
                <a:gd name="connsiteY3" fmla="*/ 661035 h 1318260"/>
                <a:gd name="connsiteX4" fmla="*/ 450215 w 1254125"/>
                <a:gd name="connsiteY4" fmla="*/ 0 h 1318260"/>
                <a:gd name="connsiteX0" fmla="*/ 1254125 w 1254125"/>
                <a:gd name="connsiteY0" fmla="*/ 756285 h 1156335"/>
                <a:gd name="connsiteX1" fmla="*/ 844550 w 1254125"/>
                <a:gd name="connsiteY1" fmla="*/ 1146810 h 1156335"/>
                <a:gd name="connsiteX2" fmla="*/ 53975 w 1254125"/>
                <a:gd name="connsiteY2" fmla="*/ 1156335 h 1156335"/>
                <a:gd name="connsiteX3" fmla="*/ 0 w 1254125"/>
                <a:gd name="connsiteY3" fmla="*/ 661035 h 1156335"/>
                <a:gd name="connsiteX4" fmla="*/ 450215 w 1254125"/>
                <a:gd name="connsiteY4" fmla="*/ 0 h 1156335"/>
                <a:gd name="connsiteX0" fmla="*/ 1254125 w 3628421"/>
                <a:gd name="connsiteY0" fmla="*/ 2505186 h 2905236"/>
                <a:gd name="connsiteX1" fmla="*/ 844550 w 3628421"/>
                <a:gd name="connsiteY1" fmla="*/ 2895711 h 2905236"/>
                <a:gd name="connsiteX2" fmla="*/ 53975 w 3628421"/>
                <a:gd name="connsiteY2" fmla="*/ 2905236 h 2905236"/>
                <a:gd name="connsiteX3" fmla="*/ 0 w 3628421"/>
                <a:gd name="connsiteY3" fmla="*/ 2409936 h 2905236"/>
                <a:gd name="connsiteX4" fmla="*/ 3628421 w 3628421"/>
                <a:gd name="connsiteY4" fmla="*/ 0 h 2905236"/>
                <a:gd name="connsiteX0" fmla="*/ 1200150 w 3574446"/>
                <a:gd name="connsiteY0" fmla="*/ 2687529 h 3087579"/>
                <a:gd name="connsiteX1" fmla="*/ 790575 w 3574446"/>
                <a:gd name="connsiteY1" fmla="*/ 3078054 h 3087579"/>
                <a:gd name="connsiteX2" fmla="*/ 0 w 3574446"/>
                <a:gd name="connsiteY2" fmla="*/ 3087579 h 3087579"/>
                <a:gd name="connsiteX3" fmla="*/ 682872 w 3574446"/>
                <a:gd name="connsiteY3" fmla="*/ 0 h 3087579"/>
                <a:gd name="connsiteX4" fmla="*/ 3574446 w 3574446"/>
                <a:gd name="connsiteY4" fmla="*/ 182343 h 3087579"/>
                <a:gd name="connsiteX0" fmla="*/ 880554 w 3254850"/>
                <a:gd name="connsiteY0" fmla="*/ 2687529 h 3078054"/>
                <a:gd name="connsiteX1" fmla="*/ 470979 w 3254850"/>
                <a:gd name="connsiteY1" fmla="*/ 3078054 h 3078054"/>
                <a:gd name="connsiteX2" fmla="*/ 0 w 3254850"/>
                <a:gd name="connsiteY2" fmla="*/ 3069824 h 3078054"/>
                <a:gd name="connsiteX3" fmla="*/ 363276 w 3254850"/>
                <a:gd name="connsiteY3" fmla="*/ 0 h 3078054"/>
                <a:gd name="connsiteX4" fmla="*/ 3254850 w 3254850"/>
                <a:gd name="connsiteY4" fmla="*/ 182343 h 3078054"/>
                <a:gd name="connsiteX0" fmla="*/ 880554 w 3254850"/>
                <a:gd name="connsiteY0" fmla="*/ 2678651 h 3069176"/>
                <a:gd name="connsiteX1" fmla="*/ 470979 w 3254850"/>
                <a:gd name="connsiteY1" fmla="*/ 3069176 h 3069176"/>
                <a:gd name="connsiteX2" fmla="*/ 0 w 3254850"/>
                <a:gd name="connsiteY2" fmla="*/ 3060946 h 3069176"/>
                <a:gd name="connsiteX3" fmla="*/ 176845 w 3254850"/>
                <a:gd name="connsiteY3" fmla="*/ 0 h 3069176"/>
                <a:gd name="connsiteX4" fmla="*/ 3254850 w 3254850"/>
                <a:gd name="connsiteY4" fmla="*/ 173465 h 3069176"/>
                <a:gd name="connsiteX0" fmla="*/ 765144 w 3139440"/>
                <a:gd name="connsiteY0" fmla="*/ 2678651 h 3078701"/>
                <a:gd name="connsiteX1" fmla="*/ 355569 w 3139440"/>
                <a:gd name="connsiteY1" fmla="*/ 3069176 h 3078701"/>
                <a:gd name="connsiteX2" fmla="*/ 0 w 3139440"/>
                <a:gd name="connsiteY2" fmla="*/ 3078701 h 3078701"/>
                <a:gd name="connsiteX3" fmla="*/ 61435 w 3139440"/>
                <a:gd name="connsiteY3" fmla="*/ 0 h 3078701"/>
                <a:gd name="connsiteX4" fmla="*/ 3139440 w 3139440"/>
                <a:gd name="connsiteY4" fmla="*/ 173465 h 3078701"/>
                <a:gd name="connsiteX0" fmla="*/ 765144 w 3139440"/>
                <a:gd name="connsiteY0" fmla="*/ 2607630 h 3007680"/>
                <a:gd name="connsiteX1" fmla="*/ 355569 w 3139440"/>
                <a:gd name="connsiteY1" fmla="*/ 2998155 h 3007680"/>
                <a:gd name="connsiteX2" fmla="*/ 0 w 3139440"/>
                <a:gd name="connsiteY2" fmla="*/ 3007680 h 3007680"/>
                <a:gd name="connsiteX3" fmla="*/ 43680 w 3139440"/>
                <a:gd name="connsiteY3" fmla="*/ 0 h 3007680"/>
                <a:gd name="connsiteX4" fmla="*/ 3139440 w 3139440"/>
                <a:gd name="connsiteY4" fmla="*/ 102444 h 3007680"/>
                <a:gd name="connsiteX0" fmla="*/ 765144 w 3130562"/>
                <a:gd name="connsiteY0" fmla="*/ 2607630 h 3007680"/>
                <a:gd name="connsiteX1" fmla="*/ 355569 w 3130562"/>
                <a:gd name="connsiteY1" fmla="*/ 2998155 h 3007680"/>
                <a:gd name="connsiteX2" fmla="*/ 0 w 3130562"/>
                <a:gd name="connsiteY2" fmla="*/ 3007680 h 3007680"/>
                <a:gd name="connsiteX3" fmla="*/ 43680 w 3130562"/>
                <a:gd name="connsiteY3" fmla="*/ 0 h 3007680"/>
                <a:gd name="connsiteX4" fmla="*/ 3130562 w 3130562"/>
                <a:gd name="connsiteY4" fmla="*/ 4789 h 3007680"/>
                <a:gd name="connsiteX0" fmla="*/ 765144 w 3130562"/>
                <a:gd name="connsiteY0" fmla="*/ 2607630 h 3007680"/>
                <a:gd name="connsiteX1" fmla="*/ 355569 w 3130562"/>
                <a:gd name="connsiteY1" fmla="*/ 2998155 h 3007680"/>
                <a:gd name="connsiteX2" fmla="*/ 0 w 3130562"/>
                <a:gd name="connsiteY2" fmla="*/ 3007680 h 3007680"/>
                <a:gd name="connsiteX3" fmla="*/ 43680 w 3130562"/>
                <a:gd name="connsiteY3" fmla="*/ 0 h 3007680"/>
                <a:gd name="connsiteX4" fmla="*/ 2900700 w 3130562"/>
                <a:gd name="connsiteY4" fmla="*/ 7631 h 3007680"/>
                <a:gd name="connsiteX5" fmla="*/ 3130562 w 3130562"/>
                <a:gd name="connsiteY5" fmla="*/ 4789 h 3007680"/>
                <a:gd name="connsiteX0" fmla="*/ 765144 w 3130562"/>
                <a:gd name="connsiteY0" fmla="*/ 2607630 h 3007680"/>
                <a:gd name="connsiteX1" fmla="*/ 355569 w 3130562"/>
                <a:gd name="connsiteY1" fmla="*/ 2998155 h 3007680"/>
                <a:gd name="connsiteX2" fmla="*/ 0 w 3130562"/>
                <a:gd name="connsiteY2" fmla="*/ 3007680 h 3007680"/>
                <a:gd name="connsiteX3" fmla="*/ 43680 w 3130562"/>
                <a:gd name="connsiteY3" fmla="*/ 0 h 3007680"/>
                <a:gd name="connsiteX4" fmla="*/ 2601442 w 3130562"/>
                <a:gd name="connsiteY4" fmla="*/ 2089 h 3007680"/>
                <a:gd name="connsiteX5" fmla="*/ 2900700 w 3130562"/>
                <a:gd name="connsiteY5" fmla="*/ 7631 h 3007680"/>
                <a:gd name="connsiteX6" fmla="*/ 3130562 w 3130562"/>
                <a:gd name="connsiteY6" fmla="*/ 4789 h 3007680"/>
                <a:gd name="connsiteX0" fmla="*/ 765144 w 3197063"/>
                <a:gd name="connsiteY0" fmla="*/ 2607630 h 3007680"/>
                <a:gd name="connsiteX1" fmla="*/ 355569 w 3197063"/>
                <a:gd name="connsiteY1" fmla="*/ 2998155 h 3007680"/>
                <a:gd name="connsiteX2" fmla="*/ 0 w 3197063"/>
                <a:gd name="connsiteY2" fmla="*/ 3007680 h 3007680"/>
                <a:gd name="connsiteX3" fmla="*/ 43680 w 3197063"/>
                <a:gd name="connsiteY3" fmla="*/ 0 h 3007680"/>
                <a:gd name="connsiteX4" fmla="*/ 2601442 w 3197063"/>
                <a:gd name="connsiteY4" fmla="*/ 2089 h 3007680"/>
                <a:gd name="connsiteX5" fmla="*/ 2900700 w 3197063"/>
                <a:gd name="connsiteY5" fmla="*/ 7631 h 3007680"/>
                <a:gd name="connsiteX6" fmla="*/ 3197063 w 3197063"/>
                <a:gd name="connsiteY6" fmla="*/ 902563 h 3007680"/>
                <a:gd name="connsiteX0" fmla="*/ 765144 w 3197063"/>
                <a:gd name="connsiteY0" fmla="*/ 2607630 h 3007680"/>
                <a:gd name="connsiteX1" fmla="*/ 355569 w 3197063"/>
                <a:gd name="connsiteY1" fmla="*/ 2998155 h 3007680"/>
                <a:gd name="connsiteX2" fmla="*/ 0 w 3197063"/>
                <a:gd name="connsiteY2" fmla="*/ 3007680 h 3007680"/>
                <a:gd name="connsiteX3" fmla="*/ 43680 w 3197063"/>
                <a:gd name="connsiteY3" fmla="*/ 0 h 3007680"/>
                <a:gd name="connsiteX4" fmla="*/ 2601442 w 3197063"/>
                <a:gd name="connsiteY4" fmla="*/ 2089 h 3007680"/>
                <a:gd name="connsiteX5" fmla="*/ 2884074 w 3197063"/>
                <a:gd name="connsiteY5" fmla="*/ 467602 h 3007680"/>
                <a:gd name="connsiteX6" fmla="*/ 3197063 w 3197063"/>
                <a:gd name="connsiteY6" fmla="*/ 902563 h 3007680"/>
                <a:gd name="connsiteX0" fmla="*/ 765144 w 3197063"/>
                <a:gd name="connsiteY0" fmla="*/ 2616624 h 3016674"/>
                <a:gd name="connsiteX1" fmla="*/ 355569 w 3197063"/>
                <a:gd name="connsiteY1" fmla="*/ 3007149 h 3016674"/>
                <a:gd name="connsiteX2" fmla="*/ 0 w 3197063"/>
                <a:gd name="connsiteY2" fmla="*/ 3016674 h 3016674"/>
                <a:gd name="connsiteX3" fmla="*/ 43680 w 3197063"/>
                <a:gd name="connsiteY3" fmla="*/ 8994 h 3016674"/>
                <a:gd name="connsiteX4" fmla="*/ 2895158 w 3197063"/>
                <a:gd name="connsiteY4" fmla="*/ 0 h 3016674"/>
                <a:gd name="connsiteX5" fmla="*/ 2884074 w 3197063"/>
                <a:gd name="connsiteY5" fmla="*/ 476596 h 3016674"/>
                <a:gd name="connsiteX6" fmla="*/ 3197063 w 3197063"/>
                <a:gd name="connsiteY6" fmla="*/ 911557 h 3016674"/>
                <a:gd name="connsiteX0" fmla="*/ 765144 w 3368859"/>
                <a:gd name="connsiteY0" fmla="*/ 2616624 h 3016674"/>
                <a:gd name="connsiteX1" fmla="*/ 355569 w 3368859"/>
                <a:gd name="connsiteY1" fmla="*/ 3007149 h 3016674"/>
                <a:gd name="connsiteX2" fmla="*/ 0 w 3368859"/>
                <a:gd name="connsiteY2" fmla="*/ 3016674 h 3016674"/>
                <a:gd name="connsiteX3" fmla="*/ 43680 w 3368859"/>
                <a:gd name="connsiteY3" fmla="*/ 8994 h 3016674"/>
                <a:gd name="connsiteX4" fmla="*/ 2895158 w 3368859"/>
                <a:gd name="connsiteY4" fmla="*/ 0 h 3016674"/>
                <a:gd name="connsiteX5" fmla="*/ 2884074 w 3368859"/>
                <a:gd name="connsiteY5" fmla="*/ 476596 h 3016674"/>
                <a:gd name="connsiteX6" fmla="*/ 3368859 w 3368859"/>
                <a:gd name="connsiteY6" fmla="*/ 434960 h 3016674"/>
                <a:gd name="connsiteX0" fmla="*/ 765144 w 3368859"/>
                <a:gd name="connsiteY0" fmla="*/ 2616624 h 3016674"/>
                <a:gd name="connsiteX1" fmla="*/ 355569 w 3368859"/>
                <a:gd name="connsiteY1" fmla="*/ 3007149 h 3016674"/>
                <a:gd name="connsiteX2" fmla="*/ 0 w 3368859"/>
                <a:gd name="connsiteY2" fmla="*/ 3016674 h 3016674"/>
                <a:gd name="connsiteX3" fmla="*/ 43680 w 3368859"/>
                <a:gd name="connsiteY3" fmla="*/ 8994 h 3016674"/>
                <a:gd name="connsiteX4" fmla="*/ 2895158 w 3368859"/>
                <a:gd name="connsiteY4" fmla="*/ 0 h 3016674"/>
                <a:gd name="connsiteX5" fmla="*/ 2884074 w 3368859"/>
                <a:gd name="connsiteY5" fmla="*/ 315883 h 3016674"/>
                <a:gd name="connsiteX6" fmla="*/ 3368859 w 3368859"/>
                <a:gd name="connsiteY6" fmla="*/ 434960 h 3016674"/>
                <a:gd name="connsiteX0" fmla="*/ 765144 w 3368859"/>
                <a:gd name="connsiteY0" fmla="*/ 2616624 h 3016674"/>
                <a:gd name="connsiteX1" fmla="*/ 355569 w 3368859"/>
                <a:gd name="connsiteY1" fmla="*/ 3007149 h 3016674"/>
                <a:gd name="connsiteX2" fmla="*/ 0 w 3368859"/>
                <a:gd name="connsiteY2" fmla="*/ 3016674 h 3016674"/>
                <a:gd name="connsiteX3" fmla="*/ 43680 w 3368859"/>
                <a:gd name="connsiteY3" fmla="*/ 8994 h 3016674"/>
                <a:gd name="connsiteX4" fmla="*/ 2895158 w 3368859"/>
                <a:gd name="connsiteY4" fmla="*/ 0 h 3016674"/>
                <a:gd name="connsiteX5" fmla="*/ 2884074 w 3368859"/>
                <a:gd name="connsiteY5" fmla="*/ 315883 h 3016674"/>
                <a:gd name="connsiteX6" fmla="*/ 3368859 w 3368859"/>
                <a:gd name="connsiteY6" fmla="*/ 329666 h 3016674"/>
                <a:gd name="connsiteX0" fmla="*/ 765799 w 3369514"/>
                <a:gd name="connsiteY0" fmla="*/ 2616624 h 3016674"/>
                <a:gd name="connsiteX1" fmla="*/ 356224 w 3369514"/>
                <a:gd name="connsiteY1" fmla="*/ 3007149 h 3016674"/>
                <a:gd name="connsiteX2" fmla="*/ 655 w 3369514"/>
                <a:gd name="connsiteY2" fmla="*/ 3016674 h 3016674"/>
                <a:gd name="connsiteX3" fmla="*/ 0 w 3369514"/>
                <a:gd name="connsiteY3" fmla="*/ 14536 h 3016674"/>
                <a:gd name="connsiteX4" fmla="*/ 2895813 w 3369514"/>
                <a:gd name="connsiteY4" fmla="*/ 0 h 3016674"/>
                <a:gd name="connsiteX5" fmla="*/ 2884729 w 3369514"/>
                <a:gd name="connsiteY5" fmla="*/ 315883 h 3016674"/>
                <a:gd name="connsiteX6" fmla="*/ 3369514 w 3369514"/>
                <a:gd name="connsiteY6" fmla="*/ 329666 h 3016674"/>
                <a:gd name="connsiteX0" fmla="*/ 765799 w 3369514"/>
                <a:gd name="connsiteY0" fmla="*/ 2618713 h 3018763"/>
                <a:gd name="connsiteX1" fmla="*/ 356224 w 3369514"/>
                <a:gd name="connsiteY1" fmla="*/ 3009238 h 3018763"/>
                <a:gd name="connsiteX2" fmla="*/ 655 w 3369514"/>
                <a:gd name="connsiteY2" fmla="*/ 3018763 h 3018763"/>
                <a:gd name="connsiteX3" fmla="*/ 0 w 3369514"/>
                <a:gd name="connsiteY3" fmla="*/ 0 h 3018763"/>
                <a:gd name="connsiteX4" fmla="*/ 2895813 w 3369514"/>
                <a:gd name="connsiteY4" fmla="*/ 2089 h 3018763"/>
                <a:gd name="connsiteX5" fmla="*/ 2884729 w 3369514"/>
                <a:gd name="connsiteY5" fmla="*/ 317972 h 3018763"/>
                <a:gd name="connsiteX6" fmla="*/ 3369514 w 3369514"/>
                <a:gd name="connsiteY6" fmla="*/ 331755 h 3018763"/>
                <a:gd name="connsiteX0" fmla="*/ 765799 w 3369514"/>
                <a:gd name="connsiteY0" fmla="*/ 2618713 h 3018763"/>
                <a:gd name="connsiteX1" fmla="*/ 356224 w 3369514"/>
                <a:gd name="connsiteY1" fmla="*/ 3009238 h 3018763"/>
                <a:gd name="connsiteX2" fmla="*/ 655 w 3369514"/>
                <a:gd name="connsiteY2" fmla="*/ 3018763 h 3018763"/>
                <a:gd name="connsiteX3" fmla="*/ 0 w 3369514"/>
                <a:gd name="connsiteY3" fmla="*/ 0 h 3018763"/>
                <a:gd name="connsiteX4" fmla="*/ 2873646 w 3369514"/>
                <a:gd name="connsiteY4" fmla="*/ 7631 h 3018763"/>
                <a:gd name="connsiteX5" fmla="*/ 2884729 w 3369514"/>
                <a:gd name="connsiteY5" fmla="*/ 317972 h 3018763"/>
                <a:gd name="connsiteX6" fmla="*/ 3369514 w 3369514"/>
                <a:gd name="connsiteY6" fmla="*/ 331755 h 3018763"/>
                <a:gd name="connsiteX0" fmla="*/ 765799 w 3369514"/>
                <a:gd name="connsiteY0" fmla="*/ 2618713 h 3018763"/>
                <a:gd name="connsiteX1" fmla="*/ 356224 w 3369514"/>
                <a:gd name="connsiteY1" fmla="*/ 3009238 h 3018763"/>
                <a:gd name="connsiteX2" fmla="*/ 655 w 3369514"/>
                <a:gd name="connsiteY2" fmla="*/ 3018763 h 3018763"/>
                <a:gd name="connsiteX3" fmla="*/ 0 w 3369514"/>
                <a:gd name="connsiteY3" fmla="*/ 0 h 3018763"/>
                <a:gd name="connsiteX4" fmla="*/ 2890272 w 3369514"/>
                <a:gd name="connsiteY4" fmla="*/ 2089 h 3018763"/>
                <a:gd name="connsiteX5" fmla="*/ 2884729 w 3369514"/>
                <a:gd name="connsiteY5" fmla="*/ 317972 h 3018763"/>
                <a:gd name="connsiteX6" fmla="*/ 3369514 w 3369514"/>
                <a:gd name="connsiteY6" fmla="*/ 331755 h 3018763"/>
                <a:gd name="connsiteX0" fmla="*/ 765799 w 3369514"/>
                <a:gd name="connsiteY0" fmla="*/ 2618713 h 3018763"/>
                <a:gd name="connsiteX1" fmla="*/ 356224 w 3369514"/>
                <a:gd name="connsiteY1" fmla="*/ 3009238 h 3018763"/>
                <a:gd name="connsiteX2" fmla="*/ 655 w 3369514"/>
                <a:gd name="connsiteY2" fmla="*/ 3018763 h 3018763"/>
                <a:gd name="connsiteX3" fmla="*/ 0 w 3369514"/>
                <a:gd name="connsiteY3" fmla="*/ 0 h 3018763"/>
                <a:gd name="connsiteX4" fmla="*/ 2890272 w 3369514"/>
                <a:gd name="connsiteY4" fmla="*/ 2089 h 3018763"/>
                <a:gd name="connsiteX5" fmla="*/ 3369514 w 3369514"/>
                <a:gd name="connsiteY5" fmla="*/ 331755 h 3018763"/>
                <a:gd name="connsiteX0" fmla="*/ 765799 w 2890272"/>
                <a:gd name="connsiteY0" fmla="*/ 2618713 h 3018763"/>
                <a:gd name="connsiteX1" fmla="*/ 356224 w 2890272"/>
                <a:gd name="connsiteY1" fmla="*/ 3009238 h 3018763"/>
                <a:gd name="connsiteX2" fmla="*/ 655 w 2890272"/>
                <a:gd name="connsiteY2" fmla="*/ 3018763 h 3018763"/>
                <a:gd name="connsiteX3" fmla="*/ 0 w 2890272"/>
                <a:gd name="connsiteY3" fmla="*/ 0 h 3018763"/>
                <a:gd name="connsiteX4" fmla="*/ 2890272 w 2890272"/>
                <a:gd name="connsiteY4" fmla="*/ 2089 h 3018763"/>
                <a:gd name="connsiteX0" fmla="*/ 765799 w 3271272"/>
                <a:gd name="connsiteY0" fmla="*/ 2618713 h 3018763"/>
                <a:gd name="connsiteX1" fmla="*/ 356224 w 3271272"/>
                <a:gd name="connsiteY1" fmla="*/ 3009238 h 3018763"/>
                <a:gd name="connsiteX2" fmla="*/ 655 w 3271272"/>
                <a:gd name="connsiteY2" fmla="*/ 3018763 h 3018763"/>
                <a:gd name="connsiteX3" fmla="*/ 0 w 3271272"/>
                <a:gd name="connsiteY3" fmla="*/ 0 h 3018763"/>
                <a:gd name="connsiteX4" fmla="*/ 3271272 w 3271272"/>
                <a:gd name="connsiteY4" fmla="*/ 2089 h 3018763"/>
                <a:gd name="connsiteX0" fmla="*/ 765799 w 3315722"/>
                <a:gd name="connsiteY0" fmla="*/ 2618713 h 3018763"/>
                <a:gd name="connsiteX1" fmla="*/ 356224 w 3315722"/>
                <a:gd name="connsiteY1" fmla="*/ 3009238 h 3018763"/>
                <a:gd name="connsiteX2" fmla="*/ 655 w 3315722"/>
                <a:gd name="connsiteY2" fmla="*/ 3018763 h 3018763"/>
                <a:gd name="connsiteX3" fmla="*/ 0 w 3315722"/>
                <a:gd name="connsiteY3" fmla="*/ 0 h 3018763"/>
                <a:gd name="connsiteX4" fmla="*/ 3315722 w 3315722"/>
                <a:gd name="connsiteY4" fmla="*/ 2089 h 3018763"/>
                <a:gd name="connsiteX0" fmla="*/ 765799 w 3315722"/>
                <a:gd name="connsiteY0" fmla="*/ 3277931 h 3677981"/>
                <a:gd name="connsiteX1" fmla="*/ 356224 w 3315722"/>
                <a:gd name="connsiteY1" fmla="*/ 3668456 h 3677981"/>
                <a:gd name="connsiteX2" fmla="*/ 655 w 3315722"/>
                <a:gd name="connsiteY2" fmla="*/ 3677981 h 3677981"/>
                <a:gd name="connsiteX3" fmla="*/ 0 w 3315722"/>
                <a:gd name="connsiteY3" fmla="*/ 0 h 3677981"/>
                <a:gd name="connsiteX4" fmla="*/ 3315722 w 3315722"/>
                <a:gd name="connsiteY4" fmla="*/ 661307 h 3677981"/>
                <a:gd name="connsiteX0" fmla="*/ 765799 w 3714443"/>
                <a:gd name="connsiteY0" fmla="*/ 3277931 h 3677981"/>
                <a:gd name="connsiteX1" fmla="*/ 356224 w 3714443"/>
                <a:gd name="connsiteY1" fmla="*/ 3668456 h 3677981"/>
                <a:gd name="connsiteX2" fmla="*/ 655 w 3714443"/>
                <a:gd name="connsiteY2" fmla="*/ 3677981 h 3677981"/>
                <a:gd name="connsiteX3" fmla="*/ 0 w 3714443"/>
                <a:gd name="connsiteY3" fmla="*/ 0 h 3677981"/>
                <a:gd name="connsiteX4" fmla="*/ 3714443 w 3714443"/>
                <a:gd name="connsiteY4" fmla="*/ 7405 h 3677981"/>
                <a:gd name="connsiteX0" fmla="*/ 765799 w 3730392"/>
                <a:gd name="connsiteY0" fmla="*/ 3313056 h 3713106"/>
                <a:gd name="connsiteX1" fmla="*/ 356224 w 3730392"/>
                <a:gd name="connsiteY1" fmla="*/ 3703581 h 3713106"/>
                <a:gd name="connsiteX2" fmla="*/ 655 w 3730392"/>
                <a:gd name="connsiteY2" fmla="*/ 3713106 h 3713106"/>
                <a:gd name="connsiteX3" fmla="*/ 0 w 3730392"/>
                <a:gd name="connsiteY3" fmla="*/ 35125 h 3713106"/>
                <a:gd name="connsiteX4" fmla="*/ 3730392 w 3730392"/>
                <a:gd name="connsiteY4" fmla="*/ 0 h 3713106"/>
                <a:gd name="connsiteX0" fmla="*/ 765799 w 3735708"/>
                <a:gd name="connsiteY0" fmla="*/ 3277931 h 3677981"/>
                <a:gd name="connsiteX1" fmla="*/ 356224 w 3735708"/>
                <a:gd name="connsiteY1" fmla="*/ 3668456 h 3677981"/>
                <a:gd name="connsiteX2" fmla="*/ 655 w 3735708"/>
                <a:gd name="connsiteY2" fmla="*/ 3677981 h 3677981"/>
                <a:gd name="connsiteX3" fmla="*/ 0 w 3735708"/>
                <a:gd name="connsiteY3" fmla="*/ 0 h 3677981"/>
                <a:gd name="connsiteX4" fmla="*/ 3735708 w 3735708"/>
                <a:gd name="connsiteY4" fmla="*/ 2089 h 367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08" h="3677981">
                  <a:moveTo>
                    <a:pt x="765799" y="3277931"/>
                  </a:moveTo>
                  <a:lnTo>
                    <a:pt x="356224" y="3668456"/>
                  </a:lnTo>
                  <a:lnTo>
                    <a:pt x="655" y="3677981"/>
                  </a:lnTo>
                  <a:cubicBezTo>
                    <a:pt x="437" y="2677268"/>
                    <a:pt x="218" y="1000713"/>
                    <a:pt x="0" y="0"/>
                  </a:cubicBezTo>
                  <a:lnTo>
                    <a:pt x="3735708" y="2089"/>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42" name="Triangle 41">
              <a:extLst>
                <a:ext uri="{FF2B5EF4-FFF2-40B4-BE49-F238E27FC236}">
                  <a16:creationId xmlns:a16="http://schemas.microsoft.com/office/drawing/2014/main" id="{C0C779E2-0ABB-8026-8485-1D20DBCDBAB6}"/>
                </a:ext>
              </a:extLst>
            </p:cNvPr>
            <p:cNvSpPr/>
            <p:nvPr/>
          </p:nvSpPr>
          <p:spPr>
            <a:xfrm>
              <a:off x="3147848" y="2679866"/>
              <a:ext cx="1171441" cy="266008"/>
            </a:xfrm>
            <a:custGeom>
              <a:avLst/>
              <a:gdLst>
                <a:gd name="connsiteX0" fmla="*/ 0 w 592974"/>
                <a:gd name="connsiteY0" fmla="*/ 1008611 h 1008611"/>
                <a:gd name="connsiteX1" fmla="*/ 296487 w 592974"/>
                <a:gd name="connsiteY1" fmla="*/ 0 h 1008611"/>
                <a:gd name="connsiteX2" fmla="*/ 592974 w 592974"/>
                <a:gd name="connsiteY2" fmla="*/ 1008611 h 1008611"/>
                <a:gd name="connsiteX3" fmla="*/ 0 w 592974"/>
                <a:gd name="connsiteY3" fmla="*/ 1008611 h 1008611"/>
                <a:gd name="connsiteX0" fmla="*/ 592974 w 684414"/>
                <a:gd name="connsiteY0" fmla="*/ 1008611 h 1100051"/>
                <a:gd name="connsiteX1" fmla="*/ 0 w 684414"/>
                <a:gd name="connsiteY1" fmla="*/ 1008611 h 1100051"/>
                <a:gd name="connsiteX2" fmla="*/ 296487 w 684414"/>
                <a:gd name="connsiteY2" fmla="*/ 0 h 1100051"/>
                <a:gd name="connsiteX3" fmla="*/ 684414 w 684414"/>
                <a:gd name="connsiteY3" fmla="*/ 1100051 h 1100051"/>
                <a:gd name="connsiteX0" fmla="*/ 0 w 939338"/>
                <a:gd name="connsiteY0" fmla="*/ 332510 h 1100051"/>
                <a:gd name="connsiteX1" fmla="*/ 254924 w 939338"/>
                <a:gd name="connsiteY1" fmla="*/ 1008611 h 1100051"/>
                <a:gd name="connsiteX2" fmla="*/ 551411 w 939338"/>
                <a:gd name="connsiteY2" fmla="*/ 0 h 1100051"/>
                <a:gd name="connsiteX3" fmla="*/ 939338 w 939338"/>
                <a:gd name="connsiteY3" fmla="*/ 1100051 h 1100051"/>
                <a:gd name="connsiteX0" fmla="*/ 0 w 1055716"/>
                <a:gd name="connsiteY0" fmla="*/ 293717 h 1100051"/>
                <a:gd name="connsiteX1" fmla="*/ 371302 w 1055716"/>
                <a:gd name="connsiteY1" fmla="*/ 1008611 h 1100051"/>
                <a:gd name="connsiteX2" fmla="*/ 667789 w 1055716"/>
                <a:gd name="connsiteY2" fmla="*/ 0 h 1100051"/>
                <a:gd name="connsiteX3" fmla="*/ 1055716 w 1055716"/>
                <a:gd name="connsiteY3" fmla="*/ 1100051 h 1100051"/>
                <a:gd name="connsiteX0" fmla="*/ 0 w 1055716"/>
                <a:gd name="connsiteY0" fmla="*/ 304801 h 1111135"/>
                <a:gd name="connsiteX1" fmla="*/ 210589 w 1055716"/>
                <a:gd name="connsiteY1" fmla="*/ 0 h 1111135"/>
                <a:gd name="connsiteX2" fmla="*/ 667789 w 1055716"/>
                <a:gd name="connsiteY2" fmla="*/ 11084 h 1111135"/>
                <a:gd name="connsiteX3" fmla="*/ 1055716 w 1055716"/>
                <a:gd name="connsiteY3" fmla="*/ 1111135 h 1111135"/>
                <a:gd name="connsiteX0" fmla="*/ 0 w 1055716"/>
                <a:gd name="connsiteY0" fmla="*/ 293717 h 1100051"/>
                <a:gd name="connsiteX1" fmla="*/ 216131 w 1055716"/>
                <a:gd name="connsiteY1" fmla="*/ 5541 h 1100051"/>
                <a:gd name="connsiteX2" fmla="*/ 667789 w 1055716"/>
                <a:gd name="connsiteY2" fmla="*/ 0 h 1100051"/>
                <a:gd name="connsiteX3" fmla="*/ 1055716 w 1055716"/>
                <a:gd name="connsiteY3" fmla="*/ 1100051 h 1100051"/>
                <a:gd name="connsiteX0" fmla="*/ 0 w 1033548"/>
                <a:gd name="connsiteY0" fmla="*/ 293717 h 293717"/>
                <a:gd name="connsiteX1" fmla="*/ 216131 w 1033548"/>
                <a:gd name="connsiteY1" fmla="*/ 5541 h 293717"/>
                <a:gd name="connsiteX2" fmla="*/ 667789 w 1033548"/>
                <a:gd name="connsiteY2" fmla="*/ 0 h 293717"/>
                <a:gd name="connsiteX3" fmla="*/ 1033548 w 1033548"/>
                <a:gd name="connsiteY3" fmla="*/ 13855 h 293717"/>
                <a:gd name="connsiteX0" fmla="*/ 0 w 1033548"/>
                <a:gd name="connsiteY0" fmla="*/ 293717 h 293717"/>
                <a:gd name="connsiteX1" fmla="*/ 216131 w 1033548"/>
                <a:gd name="connsiteY1" fmla="*/ 5541 h 293717"/>
                <a:gd name="connsiteX2" fmla="*/ 667789 w 1033548"/>
                <a:gd name="connsiteY2" fmla="*/ 0 h 293717"/>
                <a:gd name="connsiteX3" fmla="*/ 1033548 w 1033548"/>
                <a:gd name="connsiteY3" fmla="*/ 13855 h 293717"/>
                <a:gd name="connsiteX0" fmla="*/ 0 w 1033548"/>
                <a:gd name="connsiteY0" fmla="*/ 293717 h 293717"/>
                <a:gd name="connsiteX1" fmla="*/ 249382 w 1033548"/>
                <a:gd name="connsiteY1" fmla="*/ 27708 h 293717"/>
                <a:gd name="connsiteX2" fmla="*/ 667789 w 1033548"/>
                <a:gd name="connsiteY2" fmla="*/ 0 h 293717"/>
                <a:gd name="connsiteX3" fmla="*/ 1033548 w 1033548"/>
                <a:gd name="connsiteY3" fmla="*/ 13855 h 293717"/>
                <a:gd name="connsiteX0" fmla="*/ 0 w 1033548"/>
                <a:gd name="connsiteY0" fmla="*/ 279862 h 279862"/>
                <a:gd name="connsiteX1" fmla="*/ 249382 w 1033548"/>
                <a:gd name="connsiteY1" fmla="*/ 13853 h 279862"/>
                <a:gd name="connsiteX2" fmla="*/ 340822 w 1033548"/>
                <a:gd name="connsiteY2" fmla="*/ 13854 h 279862"/>
                <a:gd name="connsiteX3" fmla="*/ 1033548 w 1033548"/>
                <a:gd name="connsiteY3" fmla="*/ 0 h 279862"/>
                <a:gd name="connsiteX0" fmla="*/ 0 w 662246"/>
                <a:gd name="connsiteY0" fmla="*/ 266009 h 266009"/>
                <a:gd name="connsiteX1" fmla="*/ 249382 w 662246"/>
                <a:gd name="connsiteY1" fmla="*/ 0 h 266009"/>
                <a:gd name="connsiteX2" fmla="*/ 340822 w 662246"/>
                <a:gd name="connsiteY2" fmla="*/ 1 h 266009"/>
                <a:gd name="connsiteX3" fmla="*/ 662246 w 662246"/>
                <a:gd name="connsiteY3" fmla="*/ 8314 h 266009"/>
                <a:gd name="connsiteX0" fmla="*/ 0 w 662246"/>
                <a:gd name="connsiteY0" fmla="*/ 266009 h 266009"/>
                <a:gd name="connsiteX1" fmla="*/ 249382 w 662246"/>
                <a:gd name="connsiteY1" fmla="*/ 0 h 266009"/>
                <a:gd name="connsiteX2" fmla="*/ 248747 w 662246"/>
                <a:gd name="connsiteY2" fmla="*/ 3176 h 266009"/>
                <a:gd name="connsiteX3" fmla="*/ 662246 w 662246"/>
                <a:gd name="connsiteY3" fmla="*/ 8314 h 266009"/>
                <a:gd name="connsiteX0" fmla="*/ 0 w 617796"/>
                <a:gd name="connsiteY0" fmla="*/ 273570 h 273570"/>
                <a:gd name="connsiteX1" fmla="*/ 249382 w 617796"/>
                <a:gd name="connsiteY1" fmla="*/ 7561 h 273570"/>
                <a:gd name="connsiteX2" fmla="*/ 248747 w 617796"/>
                <a:gd name="connsiteY2" fmla="*/ 10737 h 273570"/>
                <a:gd name="connsiteX3" fmla="*/ 617796 w 617796"/>
                <a:gd name="connsiteY3" fmla="*/ 0 h 273570"/>
                <a:gd name="connsiteX0" fmla="*/ 0 w 614621"/>
                <a:gd name="connsiteY0" fmla="*/ 266009 h 266009"/>
                <a:gd name="connsiteX1" fmla="*/ 249382 w 614621"/>
                <a:gd name="connsiteY1" fmla="*/ 0 h 266009"/>
                <a:gd name="connsiteX2" fmla="*/ 248747 w 614621"/>
                <a:gd name="connsiteY2" fmla="*/ 3176 h 266009"/>
                <a:gd name="connsiteX3" fmla="*/ 614621 w 614621"/>
                <a:gd name="connsiteY3" fmla="*/ 5139 h 266009"/>
                <a:gd name="connsiteX0" fmla="*/ 0 w 614621"/>
                <a:gd name="connsiteY0" fmla="*/ 270395 h 270395"/>
                <a:gd name="connsiteX1" fmla="*/ 249382 w 614621"/>
                <a:gd name="connsiteY1" fmla="*/ 4386 h 270395"/>
                <a:gd name="connsiteX2" fmla="*/ 248747 w 614621"/>
                <a:gd name="connsiteY2" fmla="*/ 7562 h 270395"/>
                <a:gd name="connsiteX3" fmla="*/ 614621 w 614621"/>
                <a:gd name="connsiteY3" fmla="*/ 0 h 270395"/>
                <a:gd name="connsiteX0" fmla="*/ 0 w 617796"/>
                <a:gd name="connsiteY0" fmla="*/ 266009 h 266009"/>
                <a:gd name="connsiteX1" fmla="*/ 249382 w 617796"/>
                <a:gd name="connsiteY1" fmla="*/ 0 h 266009"/>
                <a:gd name="connsiteX2" fmla="*/ 248747 w 617796"/>
                <a:gd name="connsiteY2" fmla="*/ 3176 h 266009"/>
                <a:gd name="connsiteX3" fmla="*/ 617796 w 617796"/>
                <a:gd name="connsiteY3" fmla="*/ 1964 h 266009"/>
                <a:gd name="connsiteX0" fmla="*/ 0 w 617796"/>
                <a:gd name="connsiteY0" fmla="*/ 266009 h 266009"/>
                <a:gd name="connsiteX1" fmla="*/ 249382 w 617796"/>
                <a:gd name="connsiteY1" fmla="*/ 0 h 266009"/>
                <a:gd name="connsiteX2" fmla="*/ 255097 w 617796"/>
                <a:gd name="connsiteY2" fmla="*/ 3176 h 266009"/>
                <a:gd name="connsiteX3" fmla="*/ 617796 w 617796"/>
                <a:gd name="connsiteY3" fmla="*/ 1964 h 266009"/>
                <a:gd name="connsiteX0" fmla="*/ 0 w 617796"/>
                <a:gd name="connsiteY0" fmla="*/ 266009 h 266009"/>
                <a:gd name="connsiteX1" fmla="*/ 249382 w 617796"/>
                <a:gd name="connsiteY1" fmla="*/ 0 h 266009"/>
                <a:gd name="connsiteX2" fmla="*/ 309072 w 617796"/>
                <a:gd name="connsiteY2" fmla="*/ 3176 h 266009"/>
                <a:gd name="connsiteX3" fmla="*/ 617796 w 617796"/>
                <a:gd name="connsiteY3" fmla="*/ 1964 h 266009"/>
                <a:gd name="connsiteX0" fmla="*/ 0 w 617796"/>
                <a:gd name="connsiteY0" fmla="*/ 264045 h 264045"/>
                <a:gd name="connsiteX1" fmla="*/ 170007 w 617796"/>
                <a:gd name="connsiteY1" fmla="*/ 83761 h 264045"/>
                <a:gd name="connsiteX2" fmla="*/ 309072 w 617796"/>
                <a:gd name="connsiteY2" fmla="*/ 1212 h 264045"/>
                <a:gd name="connsiteX3" fmla="*/ 617796 w 617796"/>
                <a:gd name="connsiteY3" fmla="*/ 0 h 264045"/>
                <a:gd name="connsiteX0" fmla="*/ 0 w 617796"/>
                <a:gd name="connsiteY0" fmla="*/ 264045 h 264045"/>
                <a:gd name="connsiteX1" fmla="*/ 170007 w 617796"/>
                <a:gd name="connsiteY1" fmla="*/ 83761 h 264045"/>
                <a:gd name="connsiteX2" fmla="*/ 239222 w 617796"/>
                <a:gd name="connsiteY2" fmla="*/ 1212 h 264045"/>
                <a:gd name="connsiteX3" fmla="*/ 617796 w 617796"/>
                <a:gd name="connsiteY3" fmla="*/ 0 h 264045"/>
                <a:gd name="connsiteX0" fmla="*/ 0 w 617796"/>
                <a:gd name="connsiteY0" fmla="*/ 266008 h 266008"/>
                <a:gd name="connsiteX1" fmla="*/ 170007 w 617796"/>
                <a:gd name="connsiteY1" fmla="*/ 85724 h 266008"/>
                <a:gd name="connsiteX2" fmla="*/ 255097 w 617796"/>
                <a:gd name="connsiteY2" fmla="*/ 0 h 266008"/>
                <a:gd name="connsiteX3" fmla="*/ 617796 w 617796"/>
                <a:gd name="connsiteY3" fmla="*/ 1963 h 266008"/>
                <a:gd name="connsiteX0" fmla="*/ 0 w 678121"/>
                <a:gd name="connsiteY0" fmla="*/ 266008 h 266008"/>
                <a:gd name="connsiteX1" fmla="*/ 170007 w 678121"/>
                <a:gd name="connsiteY1" fmla="*/ 85724 h 266008"/>
                <a:gd name="connsiteX2" fmla="*/ 255097 w 678121"/>
                <a:gd name="connsiteY2" fmla="*/ 0 h 266008"/>
                <a:gd name="connsiteX3" fmla="*/ 678121 w 678121"/>
                <a:gd name="connsiteY3" fmla="*/ 1963 h 266008"/>
                <a:gd name="connsiteX0" fmla="*/ 0 w 1034311"/>
                <a:gd name="connsiteY0" fmla="*/ 266008 h 266008"/>
                <a:gd name="connsiteX1" fmla="*/ 170007 w 1034311"/>
                <a:gd name="connsiteY1" fmla="*/ 85724 h 266008"/>
                <a:gd name="connsiteX2" fmla="*/ 255097 w 1034311"/>
                <a:gd name="connsiteY2" fmla="*/ 0 h 266008"/>
                <a:gd name="connsiteX3" fmla="*/ 1034311 w 1034311"/>
                <a:gd name="connsiteY3" fmla="*/ 1963 h 266008"/>
              </a:gdLst>
              <a:ahLst/>
              <a:cxnLst>
                <a:cxn ang="0">
                  <a:pos x="connsiteX0" y="connsiteY0"/>
                </a:cxn>
                <a:cxn ang="0">
                  <a:pos x="connsiteX1" y="connsiteY1"/>
                </a:cxn>
                <a:cxn ang="0">
                  <a:pos x="connsiteX2" y="connsiteY2"/>
                </a:cxn>
                <a:cxn ang="0">
                  <a:pos x="connsiteX3" y="connsiteY3"/>
                </a:cxn>
              </a:cxnLst>
              <a:rect l="l" t="t" r="r" b="b"/>
              <a:pathLst>
                <a:path w="1034311" h="266008">
                  <a:moveTo>
                    <a:pt x="0" y="266008"/>
                  </a:moveTo>
                  <a:lnTo>
                    <a:pt x="170007" y="85724"/>
                  </a:lnTo>
                  <a:lnTo>
                    <a:pt x="255097" y="0"/>
                  </a:lnTo>
                  <a:lnTo>
                    <a:pt x="1034311" y="1963"/>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43" name="Rectangle 42">
              <a:extLst>
                <a:ext uri="{FF2B5EF4-FFF2-40B4-BE49-F238E27FC236}">
                  <a16:creationId xmlns:a16="http://schemas.microsoft.com/office/drawing/2014/main" id="{A577999F-BD4C-C747-77AF-C0D097A9F37C}"/>
                </a:ext>
              </a:extLst>
            </p:cNvPr>
            <p:cNvSpPr/>
            <p:nvPr/>
          </p:nvSpPr>
          <p:spPr>
            <a:xfrm>
              <a:off x="4303742" y="1394921"/>
              <a:ext cx="1895963" cy="141841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400" dirty="0">
                  <a:solidFill>
                    <a:schemeClr val="accent1"/>
                  </a:solidFill>
                </a:rPr>
                <a:t>Coincidence Unit</a:t>
              </a:r>
            </a:p>
          </p:txBody>
        </p:sp>
        <p:sp>
          <p:nvSpPr>
            <p:cNvPr id="46" name="Rectangle 43">
              <a:extLst>
                <a:ext uri="{FF2B5EF4-FFF2-40B4-BE49-F238E27FC236}">
                  <a16:creationId xmlns:a16="http://schemas.microsoft.com/office/drawing/2014/main" id="{C6A24A8B-48F1-1420-2CF5-E58EC2076B38}"/>
                </a:ext>
              </a:extLst>
            </p:cNvPr>
            <p:cNvSpPr/>
            <p:nvPr/>
          </p:nvSpPr>
          <p:spPr>
            <a:xfrm flipH="1">
              <a:off x="3533082" y="2498709"/>
              <a:ext cx="731908" cy="71224"/>
            </a:xfrm>
            <a:custGeom>
              <a:avLst/>
              <a:gdLst>
                <a:gd name="connsiteX0" fmla="*/ 0 w 1068572"/>
                <a:gd name="connsiteY0" fmla="*/ 0 h 680483"/>
                <a:gd name="connsiteX1" fmla="*/ 1068572 w 1068572"/>
                <a:gd name="connsiteY1" fmla="*/ 0 h 680483"/>
                <a:gd name="connsiteX2" fmla="*/ 1068572 w 1068572"/>
                <a:gd name="connsiteY2" fmla="*/ 680483 h 680483"/>
                <a:gd name="connsiteX3" fmla="*/ 0 w 1068572"/>
                <a:gd name="connsiteY3" fmla="*/ 680483 h 680483"/>
                <a:gd name="connsiteX4" fmla="*/ 0 w 1068572"/>
                <a:gd name="connsiteY4" fmla="*/ 0 h 680483"/>
                <a:gd name="connsiteX0" fmla="*/ 1068572 w 1160012"/>
                <a:gd name="connsiteY0" fmla="*/ 680483 h 771923"/>
                <a:gd name="connsiteX1" fmla="*/ 0 w 1160012"/>
                <a:gd name="connsiteY1" fmla="*/ 680483 h 771923"/>
                <a:gd name="connsiteX2" fmla="*/ 0 w 1160012"/>
                <a:gd name="connsiteY2" fmla="*/ 0 h 771923"/>
                <a:gd name="connsiteX3" fmla="*/ 1068572 w 1160012"/>
                <a:gd name="connsiteY3" fmla="*/ 0 h 771923"/>
                <a:gd name="connsiteX4" fmla="*/ 1160012 w 1160012"/>
                <a:gd name="connsiteY4" fmla="*/ 771923 h 771923"/>
                <a:gd name="connsiteX0" fmla="*/ 1068572 w 1160012"/>
                <a:gd name="connsiteY0" fmla="*/ 680483 h 771923"/>
                <a:gd name="connsiteX1" fmla="*/ 0 w 1160012"/>
                <a:gd name="connsiteY1" fmla="*/ 680483 h 771923"/>
                <a:gd name="connsiteX2" fmla="*/ 0 w 1160012"/>
                <a:gd name="connsiteY2" fmla="*/ 0 h 771923"/>
                <a:gd name="connsiteX3" fmla="*/ 1068572 w 1160012"/>
                <a:gd name="connsiteY3" fmla="*/ 0 h 771923"/>
                <a:gd name="connsiteX4" fmla="*/ 1160012 w 1160012"/>
                <a:gd name="connsiteY4" fmla="*/ 771923 h 771923"/>
                <a:gd name="connsiteX0" fmla="*/ 1068572 w 1452407"/>
                <a:gd name="connsiteY0" fmla="*/ 684737 h 684737"/>
                <a:gd name="connsiteX1" fmla="*/ 0 w 1452407"/>
                <a:gd name="connsiteY1" fmla="*/ 684737 h 684737"/>
                <a:gd name="connsiteX2" fmla="*/ 0 w 1452407"/>
                <a:gd name="connsiteY2" fmla="*/ 4254 h 684737"/>
                <a:gd name="connsiteX3" fmla="*/ 1068572 w 1452407"/>
                <a:gd name="connsiteY3" fmla="*/ 4254 h 684737"/>
                <a:gd name="connsiteX4" fmla="*/ 1452407 w 1452407"/>
                <a:gd name="connsiteY4" fmla="*/ 0 h 684737"/>
                <a:gd name="connsiteX0" fmla="*/ 1068572 w 1452407"/>
                <a:gd name="connsiteY0" fmla="*/ 850604 h 850604"/>
                <a:gd name="connsiteX1" fmla="*/ 0 w 1452407"/>
                <a:gd name="connsiteY1" fmla="*/ 850604 h 850604"/>
                <a:gd name="connsiteX2" fmla="*/ 1068572 w 1452407"/>
                <a:gd name="connsiteY2" fmla="*/ 0 h 850604"/>
                <a:gd name="connsiteX3" fmla="*/ 1068572 w 1452407"/>
                <a:gd name="connsiteY3" fmla="*/ 170121 h 850604"/>
                <a:gd name="connsiteX4" fmla="*/ 1452407 w 1452407"/>
                <a:gd name="connsiteY4" fmla="*/ 165867 h 850604"/>
                <a:gd name="connsiteX0" fmla="*/ 260497 w 644332"/>
                <a:gd name="connsiteY0" fmla="*/ 850605 h 850605"/>
                <a:gd name="connsiteX1" fmla="*/ 0 w 644332"/>
                <a:gd name="connsiteY1" fmla="*/ 0 h 850605"/>
                <a:gd name="connsiteX2" fmla="*/ 260497 w 644332"/>
                <a:gd name="connsiteY2" fmla="*/ 1 h 850605"/>
                <a:gd name="connsiteX3" fmla="*/ 260497 w 644332"/>
                <a:gd name="connsiteY3" fmla="*/ 170122 h 850605"/>
                <a:gd name="connsiteX4" fmla="*/ 644332 w 644332"/>
                <a:gd name="connsiteY4" fmla="*/ 165868 h 850605"/>
                <a:gd name="connsiteX0" fmla="*/ 260497 w 644332"/>
                <a:gd name="connsiteY0" fmla="*/ 850605 h 850605"/>
                <a:gd name="connsiteX1" fmla="*/ 180752 w 644332"/>
                <a:gd name="connsiteY1" fmla="*/ 600741 h 850605"/>
                <a:gd name="connsiteX2" fmla="*/ 0 w 644332"/>
                <a:gd name="connsiteY2" fmla="*/ 0 h 850605"/>
                <a:gd name="connsiteX3" fmla="*/ 260497 w 644332"/>
                <a:gd name="connsiteY3" fmla="*/ 1 h 850605"/>
                <a:gd name="connsiteX4" fmla="*/ 260497 w 644332"/>
                <a:gd name="connsiteY4" fmla="*/ 170122 h 850605"/>
                <a:gd name="connsiteX5" fmla="*/ 644332 w 644332"/>
                <a:gd name="connsiteY5" fmla="*/ 165868 h 850605"/>
                <a:gd name="connsiteX0" fmla="*/ 260497 w 644332"/>
                <a:gd name="connsiteY0" fmla="*/ 850605 h 850605"/>
                <a:gd name="connsiteX1" fmla="*/ 21264 w 644332"/>
                <a:gd name="connsiteY1" fmla="*/ 196704 h 850605"/>
                <a:gd name="connsiteX2" fmla="*/ 0 w 644332"/>
                <a:gd name="connsiteY2" fmla="*/ 0 h 850605"/>
                <a:gd name="connsiteX3" fmla="*/ 260497 w 644332"/>
                <a:gd name="connsiteY3" fmla="*/ 1 h 850605"/>
                <a:gd name="connsiteX4" fmla="*/ 260497 w 644332"/>
                <a:gd name="connsiteY4" fmla="*/ 170122 h 850605"/>
                <a:gd name="connsiteX5" fmla="*/ 644332 w 644332"/>
                <a:gd name="connsiteY5" fmla="*/ 165868 h 850605"/>
                <a:gd name="connsiteX0" fmla="*/ 0 w 1282286"/>
                <a:gd name="connsiteY0" fmla="*/ 196702 h 196704"/>
                <a:gd name="connsiteX1" fmla="*/ 659218 w 1282286"/>
                <a:gd name="connsiteY1" fmla="*/ 196704 h 196704"/>
                <a:gd name="connsiteX2" fmla="*/ 637954 w 1282286"/>
                <a:gd name="connsiteY2" fmla="*/ 0 h 196704"/>
                <a:gd name="connsiteX3" fmla="*/ 898451 w 1282286"/>
                <a:gd name="connsiteY3" fmla="*/ 1 h 196704"/>
                <a:gd name="connsiteX4" fmla="*/ 898451 w 1282286"/>
                <a:gd name="connsiteY4" fmla="*/ 170122 h 196704"/>
                <a:gd name="connsiteX5" fmla="*/ 1282286 w 1282286"/>
                <a:gd name="connsiteY5" fmla="*/ 165868 h 196704"/>
                <a:gd name="connsiteX0" fmla="*/ 0 w 1282286"/>
                <a:gd name="connsiteY0" fmla="*/ 196702 h 196702"/>
                <a:gd name="connsiteX1" fmla="*/ 630643 w 1282286"/>
                <a:gd name="connsiteY1" fmla="*/ 168129 h 196702"/>
                <a:gd name="connsiteX2" fmla="*/ 637954 w 1282286"/>
                <a:gd name="connsiteY2" fmla="*/ 0 h 196702"/>
                <a:gd name="connsiteX3" fmla="*/ 898451 w 1282286"/>
                <a:gd name="connsiteY3" fmla="*/ 1 h 196702"/>
                <a:gd name="connsiteX4" fmla="*/ 898451 w 1282286"/>
                <a:gd name="connsiteY4" fmla="*/ 170122 h 196702"/>
                <a:gd name="connsiteX5" fmla="*/ 1282286 w 1282286"/>
                <a:gd name="connsiteY5" fmla="*/ 165868 h 196702"/>
                <a:gd name="connsiteX0" fmla="*/ 0 w 1282286"/>
                <a:gd name="connsiteY0" fmla="*/ 196702 h 196702"/>
                <a:gd name="connsiteX1" fmla="*/ 646518 w 1282286"/>
                <a:gd name="connsiteY1" fmla="*/ 174479 h 196702"/>
                <a:gd name="connsiteX2" fmla="*/ 637954 w 1282286"/>
                <a:gd name="connsiteY2" fmla="*/ 0 h 196702"/>
                <a:gd name="connsiteX3" fmla="*/ 898451 w 1282286"/>
                <a:gd name="connsiteY3" fmla="*/ 1 h 196702"/>
                <a:gd name="connsiteX4" fmla="*/ 898451 w 1282286"/>
                <a:gd name="connsiteY4" fmla="*/ 170122 h 196702"/>
                <a:gd name="connsiteX5" fmla="*/ 1282286 w 1282286"/>
                <a:gd name="connsiteY5" fmla="*/ 165868 h 196702"/>
                <a:gd name="connsiteX0" fmla="*/ 0 w 1282286"/>
                <a:gd name="connsiteY0" fmla="*/ 196702 h 196702"/>
                <a:gd name="connsiteX1" fmla="*/ 633818 w 1282286"/>
                <a:gd name="connsiteY1" fmla="*/ 168129 h 196702"/>
                <a:gd name="connsiteX2" fmla="*/ 637954 w 1282286"/>
                <a:gd name="connsiteY2" fmla="*/ 0 h 196702"/>
                <a:gd name="connsiteX3" fmla="*/ 898451 w 1282286"/>
                <a:gd name="connsiteY3" fmla="*/ 1 h 196702"/>
                <a:gd name="connsiteX4" fmla="*/ 898451 w 1282286"/>
                <a:gd name="connsiteY4" fmla="*/ 170122 h 196702"/>
                <a:gd name="connsiteX5" fmla="*/ 1282286 w 1282286"/>
                <a:gd name="connsiteY5" fmla="*/ 165868 h 196702"/>
                <a:gd name="connsiteX0" fmla="*/ 0 w 850486"/>
                <a:gd name="connsiteY0" fmla="*/ 161777 h 170122"/>
                <a:gd name="connsiteX1" fmla="*/ 202018 w 850486"/>
                <a:gd name="connsiteY1" fmla="*/ 168129 h 170122"/>
                <a:gd name="connsiteX2" fmla="*/ 206154 w 850486"/>
                <a:gd name="connsiteY2" fmla="*/ 0 h 170122"/>
                <a:gd name="connsiteX3" fmla="*/ 466651 w 850486"/>
                <a:gd name="connsiteY3" fmla="*/ 1 h 170122"/>
                <a:gd name="connsiteX4" fmla="*/ 466651 w 850486"/>
                <a:gd name="connsiteY4" fmla="*/ 170122 h 170122"/>
                <a:gd name="connsiteX5" fmla="*/ 850486 w 850486"/>
                <a:gd name="connsiteY5" fmla="*/ 165868 h 170122"/>
                <a:gd name="connsiteX0" fmla="*/ 0 w 860011"/>
                <a:gd name="connsiteY0" fmla="*/ 171302 h 171302"/>
                <a:gd name="connsiteX1" fmla="*/ 211543 w 860011"/>
                <a:gd name="connsiteY1" fmla="*/ 168129 h 171302"/>
                <a:gd name="connsiteX2" fmla="*/ 215679 w 860011"/>
                <a:gd name="connsiteY2" fmla="*/ 0 h 171302"/>
                <a:gd name="connsiteX3" fmla="*/ 476176 w 860011"/>
                <a:gd name="connsiteY3" fmla="*/ 1 h 171302"/>
                <a:gd name="connsiteX4" fmla="*/ 476176 w 860011"/>
                <a:gd name="connsiteY4" fmla="*/ 170122 h 171302"/>
                <a:gd name="connsiteX5" fmla="*/ 860011 w 860011"/>
                <a:gd name="connsiteY5" fmla="*/ 165868 h 171302"/>
                <a:gd name="connsiteX0" fmla="*/ 0 w 860011"/>
                <a:gd name="connsiteY0" fmla="*/ 168127 h 170122"/>
                <a:gd name="connsiteX1" fmla="*/ 211543 w 860011"/>
                <a:gd name="connsiteY1" fmla="*/ 168129 h 170122"/>
                <a:gd name="connsiteX2" fmla="*/ 215679 w 860011"/>
                <a:gd name="connsiteY2" fmla="*/ 0 h 170122"/>
                <a:gd name="connsiteX3" fmla="*/ 476176 w 860011"/>
                <a:gd name="connsiteY3" fmla="*/ 1 h 170122"/>
                <a:gd name="connsiteX4" fmla="*/ 476176 w 860011"/>
                <a:gd name="connsiteY4" fmla="*/ 170122 h 170122"/>
                <a:gd name="connsiteX5" fmla="*/ 860011 w 860011"/>
                <a:gd name="connsiteY5" fmla="*/ 165868 h 170122"/>
                <a:gd name="connsiteX0" fmla="*/ 0 w 860011"/>
                <a:gd name="connsiteY0" fmla="*/ 168127 h 170122"/>
                <a:gd name="connsiteX1" fmla="*/ 214718 w 860011"/>
                <a:gd name="connsiteY1" fmla="*/ 168129 h 170122"/>
                <a:gd name="connsiteX2" fmla="*/ 215679 w 860011"/>
                <a:gd name="connsiteY2" fmla="*/ 0 h 170122"/>
                <a:gd name="connsiteX3" fmla="*/ 476176 w 860011"/>
                <a:gd name="connsiteY3" fmla="*/ 1 h 170122"/>
                <a:gd name="connsiteX4" fmla="*/ 476176 w 860011"/>
                <a:gd name="connsiteY4" fmla="*/ 170122 h 170122"/>
                <a:gd name="connsiteX5" fmla="*/ 860011 w 860011"/>
                <a:gd name="connsiteY5" fmla="*/ 165868 h 170122"/>
                <a:gd name="connsiteX0" fmla="*/ 0 w 1094961"/>
                <a:gd name="connsiteY0" fmla="*/ 168127 h 170122"/>
                <a:gd name="connsiteX1" fmla="*/ 214718 w 1094961"/>
                <a:gd name="connsiteY1" fmla="*/ 168129 h 170122"/>
                <a:gd name="connsiteX2" fmla="*/ 215679 w 1094961"/>
                <a:gd name="connsiteY2" fmla="*/ 0 h 170122"/>
                <a:gd name="connsiteX3" fmla="*/ 476176 w 1094961"/>
                <a:gd name="connsiteY3" fmla="*/ 1 h 170122"/>
                <a:gd name="connsiteX4" fmla="*/ 476176 w 1094961"/>
                <a:gd name="connsiteY4" fmla="*/ 170122 h 170122"/>
                <a:gd name="connsiteX5" fmla="*/ 1094961 w 1094961"/>
                <a:gd name="connsiteY5" fmla="*/ 169043 h 17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61" h="170122">
                  <a:moveTo>
                    <a:pt x="0" y="168127"/>
                  </a:moveTo>
                  <a:lnTo>
                    <a:pt x="214718" y="168129"/>
                  </a:lnTo>
                  <a:cubicBezTo>
                    <a:pt x="215038" y="112086"/>
                    <a:pt x="215359" y="56043"/>
                    <a:pt x="215679" y="0"/>
                  </a:cubicBezTo>
                  <a:lnTo>
                    <a:pt x="476176" y="1"/>
                  </a:lnTo>
                  <a:lnTo>
                    <a:pt x="476176" y="170122"/>
                  </a:lnTo>
                  <a:lnTo>
                    <a:pt x="1094961" y="169043"/>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47" name="Rectangle 43">
              <a:extLst>
                <a:ext uri="{FF2B5EF4-FFF2-40B4-BE49-F238E27FC236}">
                  <a16:creationId xmlns:a16="http://schemas.microsoft.com/office/drawing/2014/main" id="{93D12948-D443-5AC3-B057-7713D4C3877C}"/>
                </a:ext>
              </a:extLst>
            </p:cNvPr>
            <p:cNvSpPr/>
            <p:nvPr/>
          </p:nvSpPr>
          <p:spPr>
            <a:xfrm>
              <a:off x="3507696" y="1596678"/>
              <a:ext cx="731908" cy="71224"/>
            </a:xfrm>
            <a:custGeom>
              <a:avLst/>
              <a:gdLst>
                <a:gd name="connsiteX0" fmla="*/ 0 w 1068572"/>
                <a:gd name="connsiteY0" fmla="*/ 0 h 680483"/>
                <a:gd name="connsiteX1" fmla="*/ 1068572 w 1068572"/>
                <a:gd name="connsiteY1" fmla="*/ 0 h 680483"/>
                <a:gd name="connsiteX2" fmla="*/ 1068572 w 1068572"/>
                <a:gd name="connsiteY2" fmla="*/ 680483 h 680483"/>
                <a:gd name="connsiteX3" fmla="*/ 0 w 1068572"/>
                <a:gd name="connsiteY3" fmla="*/ 680483 h 680483"/>
                <a:gd name="connsiteX4" fmla="*/ 0 w 1068572"/>
                <a:gd name="connsiteY4" fmla="*/ 0 h 680483"/>
                <a:gd name="connsiteX0" fmla="*/ 1068572 w 1160012"/>
                <a:gd name="connsiteY0" fmla="*/ 680483 h 771923"/>
                <a:gd name="connsiteX1" fmla="*/ 0 w 1160012"/>
                <a:gd name="connsiteY1" fmla="*/ 680483 h 771923"/>
                <a:gd name="connsiteX2" fmla="*/ 0 w 1160012"/>
                <a:gd name="connsiteY2" fmla="*/ 0 h 771923"/>
                <a:gd name="connsiteX3" fmla="*/ 1068572 w 1160012"/>
                <a:gd name="connsiteY3" fmla="*/ 0 h 771923"/>
                <a:gd name="connsiteX4" fmla="*/ 1160012 w 1160012"/>
                <a:gd name="connsiteY4" fmla="*/ 771923 h 771923"/>
                <a:gd name="connsiteX0" fmla="*/ 1068572 w 1160012"/>
                <a:gd name="connsiteY0" fmla="*/ 680483 h 771923"/>
                <a:gd name="connsiteX1" fmla="*/ 0 w 1160012"/>
                <a:gd name="connsiteY1" fmla="*/ 680483 h 771923"/>
                <a:gd name="connsiteX2" fmla="*/ 0 w 1160012"/>
                <a:gd name="connsiteY2" fmla="*/ 0 h 771923"/>
                <a:gd name="connsiteX3" fmla="*/ 1068572 w 1160012"/>
                <a:gd name="connsiteY3" fmla="*/ 0 h 771923"/>
                <a:gd name="connsiteX4" fmla="*/ 1160012 w 1160012"/>
                <a:gd name="connsiteY4" fmla="*/ 771923 h 771923"/>
                <a:gd name="connsiteX0" fmla="*/ 1068572 w 1452407"/>
                <a:gd name="connsiteY0" fmla="*/ 684737 h 684737"/>
                <a:gd name="connsiteX1" fmla="*/ 0 w 1452407"/>
                <a:gd name="connsiteY1" fmla="*/ 684737 h 684737"/>
                <a:gd name="connsiteX2" fmla="*/ 0 w 1452407"/>
                <a:gd name="connsiteY2" fmla="*/ 4254 h 684737"/>
                <a:gd name="connsiteX3" fmla="*/ 1068572 w 1452407"/>
                <a:gd name="connsiteY3" fmla="*/ 4254 h 684737"/>
                <a:gd name="connsiteX4" fmla="*/ 1452407 w 1452407"/>
                <a:gd name="connsiteY4" fmla="*/ 0 h 684737"/>
                <a:gd name="connsiteX0" fmla="*/ 1068572 w 1452407"/>
                <a:gd name="connsiteY0" fmla="*/ 850604 h 850604"/>
                <a:gd name="connsiteX1" fmla="*/ 0 w 1452407"/>
                <a:gd name="connsiteY1" fmla="*/ 850604 h 850604"/>
                <a:gd name="connsiteX2" fmla="*/ 1068572 w 1452407"/>
                <a:gd name="connsiteY2" fmla="*/ 0 h 850604"/>
                <a:gd name="connsiteX3" fmla="*/ 1068572 w 1452407"/>
                <a:gd name="connsiteY3" fmla="*/ 170121 h 850604"/>
                <a:gd name="connsiteX4" fmla="*/ 1452407 w 1452407"/>
                <a:gd name="connsiteY4" fmla="*/ 165867 h 850604"/>
                <a:gd name="connsiteX0" fmla="*/ 260497 w 644332"/>
                <a:gd name="connsiteY0" fmla="*/ 850605 h 850605"/>
                <a:gd name="connsiteX1" fmla="*/ 0 w 644332"/>
                <a:gd name="connsiteY1" fmla="*/ 0 h 850605"/>
                <a:gd name="connsiteX2" fmla="*/ 260497 w 644332"/>
                <a:gd name="connsiteY2" fmla="*/ 1 h 850605"/>
                <a:gd name="connsiteX3" fmla="*/ 260497 w 644332"/>
                <a:gd name="connsiteY3" fmla="*/ 170122 h 850605"/>
                <a:gd name="connsiteX4" fmla="*/ 644332 w 644332"/>
                <a:gd name="connsiteY4" fmla="*/ 165868 h 850605"/>
                <a:gd name="connsiteX0" fmla="*/ 260497 w 644332"/>
                <a:gd name="connsiteY0" fmla="*/ 850605 h 850605"/>
                <a:gd name="connsiteX1" fmla="*/ 180752 w 644332"/>
                <a:gd name="connsiteY1" fmla="*/ 600741 h 850605"/>
                <a:gd name="connsiteX2" fmla="*/ 0 w 644332"/>
                <a:gd name="connsiteY2" fmla="*/ 0 h 850605"/>
                <a:gd name="connsiteX3" fmla="*/ 260497 w 644332"/>
                <a:gd name="connsiteY3" fmla="*/ 1 h 850605"/>
                <a:gd name="connsiteX4" fmla="*/ 260497 w 644332"/>
                <a:gd name="connsiteY4" fmla="*/ 170122 h 850605"/>
                <a:gd name="connsiteX5" fmla="*/ 644332 w 644332"/>
                <a:gd name="connsiteY5" fmla="*/ 165868 h 850605"/>
                <a:gd name="connsiteX0" fmla="*/ 260497 w 644332"/>
                <a:gd name="connsiteY0" fmla="*/ 850605 h 850605"/>
                <a:gd name="connsiteX1" fmla="*/ 21264 w 644332"/>
                <a:gd name="connsiteY1" fmla="*/ 196704 h 850605"/>
                <a:gd name="connsiteX2" fmla="*/ 0 w 644332"/>
                <a:gd name="connsiteY2" fmla="*/ 0 h 850605"/>
                <a:gd name="connsiteX3" fmla="*/ 260497 w 644332"/>
                <a:gd name="connsiteY3" fmla="*/ 1 h 850605"/>
                <a:gd name="connsiteX4" fmla="*/ 260497 w 644332"/>
                <a:gd name="connsiteY4" fmla="*/ 170122 h 850605"/>
                <a:gd name="connsiteX5" fmla="*/ 644332 w 644332"/>
                <a:gd name="connsiteY5" fmla="*/ 165868 h 850605"/>
                <a:gd name="connsiteX0" fmla="*/ 0 w 1282286"/>
                <a:gd name="connsiteY0" fmla="*/ 196702 h 196704"/>
                <a:gd name="connsiteX1" fmla="*/ 659218 w 1282286"/>
                <a:gd name="connsiteY1" fmla="*/ 196704 h 196704"/>
                <a:gd name="connsiteX2" fmla="*/ 637954 w 1282286"/>
                <a:gd name="connsiteY2" fmla="*/ 0 h 196704"/>
                <a:gd name="connsiteX3" fmla="*/ 898451 w 1282286"/>
                <a:gd name="connsiteY3" fmla="*/ 1 h 196704"/>
                <a:gd name="connsiteX4" fmla="*/ 898451 w 1282286"/>
                <a:gd name="connsiteY4" fmla="*/ 170122 h 196704"/>
                <a:gd name="connsiteX5" fmla="*/ 1282286 w 1282286"/>
                <a:gd name="connsiteY5" fmla="*/ 165868 h 196704"/>
                <a:gd name="connsiteX0" fmla="*/ 0 w 1282286"/>
                <a:gd name="connsiteY0" fmla="*/ 196702 h 196702"/>
                <a:gd name="connsiteX1" fmla="*/ 630643 w 1282286"/>
                <a:gd name="connsiteY1" fmla="*/ 168129 h 196702"/>
                <a:gd name="connsiteX2" fmla="*/ 637954 w 1282286"/>
                <a:gd name="connsiteY2" fmla="*/ 0 h 196702"/>
                <a:gd name="connsiteX3" fmla="*/ 898451 w 1282286"/>
                <a:gd name="connsiteY3" fmla="*/ 1 h 196702"/>
                <a:gd name="connsiteX4" fmla="*/ 898451 w 1282286"/>
                <a:gd name="connsiteY4" fmla="*/ 170122 h 196702"/>
                <a:gd name="connsiteX5" fmla="*/ 1282286 w 1282286"/>
                <a:gd name="connsiteY5" fmla="*/ 165868 h 196702"/>
                <a:gd name="connsiteX0" fmla="*/ 0 w 1282286"/>
                <a:gd name="connsiteY0" fmla="*/ 196702 h 196702"/>
                <a:gd name="connsiteX1" fmla="*/ 646518 w 1282286"/>
                <a:gd name="connsiteY1" fmla="*/ 174479 h 196702"/>
                <a:gd name="connsiteX2" fmla="*/ 637954 w 1282286"/>
                <a:gd name="connsiteY2" fmla="*/ 0 h 196702"/>
                <a:gd name="connsiteX3" fmla="*/ 898451 w 1282286"/>
                <a:gd name="connsiteY3" fmla="*/ 1 h 196702"/>
                <a:gd name="connsiteX4" fmla="*/ 898451 w 1282286"/>
                <a:gd name="connsiteY4" fmla="*/ 170122 h 196702"/>
                <a:gd name="connsiteX5" fmla="*/ 1282286 w 1282286"/>
                <a:gd name="connsiteY5" fmla="*/ 165868 h 196702"/>
                <a:gd name="connsiteX0" fmla="*/ 0 w 1282286"/>
                <a:gd name="connsiteY0" fmla="*/ 196702 h 196702"/>
                <a:gd name="connsiteX1" fmla="*/ 633818 w 1282286"/>
                <a:gd name="connsiteY1" fmla="*/ 168129 h 196702"/>
                <a:gd name="connsiteX2" fmla="*/ 637954 w 1282286"/>
                <a:gd name="connsiteY2" fmla="*/ 0 h 196702"/>
                <a:gd name="connsiteX3" fmla="*/ 898451 w 1282286"/>
                <a:gd name="connsiteY3" fmla="*/ 1 h 196702"/>
                <a:gd name="connsiteX4" fmla="*/ 898451 w 1282286"/>
                <a:gd name="connsiteY4" fmla="*/ 170122 h 196702"/>
                <a:gd name="connsiteX5" fmla="*/ 1282286 w 1282286"/>
                <a:gd name="connsiteY5" fmla="*/ 165868 h 196702"/>
                <a:gd name="connsiteX0" fmla="*/ 0 w 850486"/>
                <a:gd name="connsiteY0" fmla="*/ 161777 h 170122"/>
                <a:gd name="connsiteX1" fmla="*/ 202018 w 850486"/>
                <a:gd name="connsiteY1" fmla="*/ 168129 h 170122"/>
                <a:gd name="connsiteX2" fmla="*/ 206154 w 850486"/>
                <a:gd name="connsiteY2" fmla="*/ 0 h 170122"/>
                <a:gd name="connsiteX3" fmla="*/ 466651 w 850486"/>
                <a:gd name="connsiteY3" fmla="*/ 1 h 170122"/>
                <a:gd name="connsiteX4" fmla="*/ 466651 w 850486"/>
                <a:gd name="connsiteY4" fmla="*/ 170122 h 170122"/>
                <a:gd name="connsiteX5" fmla="*/ 850486 w 850486"/>
                <a:gd name="connsiteY5" fmla="*/ 165868 h 170122"/>
                <a:gd name="connsiteX0" fmla="*/ 0 w 860011"/>
                <a:gd name="connsiteY0" fmla="*/ 171302 h 171302"/>
                <a:gd name="connsiteX1" fmla="*/ 211543 w 860011"/>
                <a:gd name="connsiteY1" fmla="*/ 168129 h 171302"/>
                <a:gd name="connsiteX2" fmla="*/ 215679 w 860011"/>
                <a:gd name="connsiteY2" fmla="*/ 0 h 171302"/>
                <a:gd name="connsiteX3" fmla="*/ 476176 w 860011"/>
                <a:gd name="connsiteY3" fmla="*/ 1 h 171302"/>
                <a:gd name="connsiteX4" fmla="*/ 476176 w 860011"/>
                <a:gd name="connsiteY4" fmla="*/ 170122 h 171302"/>
                <a:gd name="connsiteX5" fmla="*/ 860011 w 860011"/>
                <a:gd name="connsiteY5" fmla="*/ 165868 h 171302"/>
                <a:gd name="connsiteX0" fmla="*/ 0 w 860011"/>
                <a:gd name="connsiteY0" fmla="*/ 168127 h 170122"/>
                <a:gd name="connsiteX1" fmla="*/ 211543 w 860011"/>
                <a:gd name="connsiteY1" fmla="*/ 168129 h 170122"/>
                <a:gd name="connsiteX2" fmla="*/ 215679 w 860011"/>
                <a:gd name="connsiteY2" fmla="*/ 0 h 170122"/>
                <a:gd name="connsiteX3" fmla="*/ 476176 w 860011"/>
                <a:gd name="connsiteY3" fmla="*/ 1 h 170122"/>
                <a:gd name="connsiteX4" fmla="*/ 476176 w 860011"/>
                <a:gd name="connsiteY4" fmla="*/ 170122 h 170122"/>
                <a:gd name="connsiteX5" fmla="*/ 860011 w 860011"/>
                <a:gd name="connsiteY5" fmla="*/ 165868 h 170122"/>
                <a:gd name="connsiteX0" fmla="*/ 0 w 860011"/>
                <a:gd name="connsiteY0" fmla="*/ 168127 h 170122"/>
                <a:gd name="connsiteX1" fmla="*/ 214718 w 860011"/>
                <a:gd name="connsiteY1" fmla="*/ 168129 h 170122"/>
                <a:gd name="connsiteX2" fmla="*/ 215679 w 860011"/>
                <a:gd name="connsiteY2" fmla="*/ 0 h 170122"/>
                <a:gd name="connsiteX3" fmla="*/ 476176 w 860011"/>
                <a:gd name="connsiteY3" fmla="*/ 1 h 170122"/>
                <a:gd name="connsiteX4" fmla="*/ 476176 w 860011"/>
                <a:gd name="connsiteY4" fmla="*/ 170122 h 170122"/>
                <a:gd name="connsiteX5" fmla="*/ 860011 w 860011"/>
                <a:gd name="connsiteY5" fmla="*/ 165868 h 170122"/>
                <a:gd name="connsiteX0" fmla="*/ 0 w 1094961"/>
                <a:gd name="connsiteY0" fmla="*/ 168127 h 170122"/>
                <a:gd name="connsiteX1" fmla="*/ 214718 w 1094961"/>
                <a:gd name="connsiteY1" fmla="*/ 168129 h 170122"/>
                <a:gd name="connsiteX2" fmla="*/ 215679 w 1094961"/>
                <a:gd name="connsiteY2" fmla="*/ 0 h 170122"/>
                <a:gd name="connsiteX3" fmla="*/ 476176 w 1094961"/>
                <a:gd name="connsiteY3" fmla="*/ 1 h 170122"/>
                <a:gd name="connsiteX4" fmla="*/ 476176 w 1094961"/>
                <a:gd name="connsiteY4" fmla="*/ 170122 h 170122"/>
                <a:gd name="connsiteX5" fmla="*/ 1094961 w 1094961"/>
                <a:gd name="connsiteY5" fmla="*/ 169043 h 17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961" h="170122">
                  <a:moveTo>
                    <a:pt x="0" y="168127"/>
                  </a:moveTo>
                  <a:lnTo>
                    <a:pt x="214718" y="168129"/>
                  </a:lnTo>
                  <a:cubicBezTo>
                    <a:pt x="215038" y="112086"/>
                    <a:pt x="215359" y="56043"/>
                    <a:pt x="215679" y="0"/>
                  </a:cubicBezTo>
                  <a:lnTo>
                    <a:pt x="476176" y="1"/>
                  </a:lnTo>
                  <a:lnTo>
                    <a:pt x="476176" y="170122"/>
                  </a:lnTo>
                  <a:lnTo>
                    <a:pt x="1094961" y="169043"/>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cxnSp>
          <p:nvCxnSpPr>
            <p:cNvPr id="49" name="Straight Connector 48">
              <a:extLst>
                <a:ext uri="{FF2B5EF4-FFF2-40B4-BE49-F238E27FC236}">
                  <a16:creationId xmlns:a16="http://schemas.microsoft.com/office/drawing/2014/main" id="{30A8A4A6-4C39-70B4-5566-3242F0ACD742}"/>
                </a:ext>
              </a:extLst>
            </p:cNvPr>
            <p:cNvCxnSpPr>
              <a:cxnSpLocks/>
            </p:cNvCxnSpPr>
            <p:nvPr/>
          </p:nvCxnSpPr>
          <p:spPr>
            <a:xfrm>
              <a:off x="3649094" y="1690739"/>
              <a:ext cx="0" cy="396509"/>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E648F26-BC37-DD37-412E-D82CD6D34100}"/>
                </a:ext>
              </a:extLst>
            </p:cNvPr>
            <p:cNvCxnSpPr>
              <a:cxnSpLocks/>
            </p:cNvCxnSpPr>
            <p:nvPr/>
          </p:nvCxnSpPr>
          <p:spPr>
            <a:xfrm>
              <a:off x="3944477" y="2116745"/>
              <a:ext cx="0" cy="356055"/>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9017F12-D08E-848A-AF02-37ACDE7CBB90}"/>
                </a:ext>
              </a:extLst>
            </p:cNvPr>
            <p:cNvCxnSpPr>
              <a:cxnSpLocks/>
            </p:cNvCxnSpPr>
            <p:nvPr/>
          </p:nvCxnSpPr>
          <p:spPr>
            <a:xfrm>
              <a:off x="3651030" y="2081348"/>
              <a:ext cx="3176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4CD1798-802F-4CBF-598A-70F80B477A3D}"/>
                </a:ext>
              </a:extLst>
            </p:cNvPr>
            <p:cNvCxnSpPr>
              <a:cxnSpLocks/>
            </p:cNvCxnSpPr>
            <p:nvPr/>
          </p:nvCxnSpPr>
          <p:spPr>
            <a:xfrm>
              <a:off x="3417229" y="2081348"/>
              <a:ext cx="243426"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4F38F3C-D854-E735-5E8F-5016C347E28C}"/>
                </a:ext>
              </a:extLst>
            </p:cNvPr>
            <p:cNvCxnSpPr>
              <a:cxnSpLocks/>
            </p:cNvCxnSpPr>
            <p:nvPr/>
          </p:nvCxnSpPr>
          <p:spPr>
            <a:xfrm flipH="1">
              <a:off x="3934975" y="2082952"/>
              <a:ext cx="325655"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E02F101-2B3D-FB7E-2964-49D513A26125}"/>
                    </a:ext>
                  </a:extLst>
                </p:cNvPr>
                <p:cNvSpPr txBox="1"/>
                <p:nvPr/>
              </p:nvSpPr>
              <p:spPr>
                <a:xfrm>
                  <a:off x="3571422" y="1767239"/>
                  <a:ext cx="467629" cy="355482"/>
                </a:xfrm>
                <a:prstGeom prst="rect">
                  <a:avLst/>
                </a:prstGeom>
                <a:noFill/>
              </p:spPr>
              <p:txBody>
                <a:bodyPr wrap="none" rtlCol="0">
                  <a:spAutoFit/>
                </a:bodyPr>
                <a:lstStyle/>
                <a:p>
                  <a:pPr algn="l">
                    <a:lnSpc>
                      <a:spcPct val="95000"/>
                    </a:lnSpc>
                  </a:pPr>
                  <a14:m>
                    <m:oMathPara xmlns:m="http://schemas.openxmlformats.org/officeDocument/2006/math">
                      <m:oMathParaPr>
                        <m:jc m:val="centerGroup"/>
                      </m:oMathParaPr>
                      <m:oMath xmlns:m="http://schemas.openxmlformats.org/officeDocument/2006/math">
                        <m:r>
                          <m:rPr>
                            <m:sty m:val="p"/>
                          </m:rPr>
                          <a:rPr lang="el-GR" b="0" i="1" smtClean="0">
                            <a:solidFill>
                              <a:schemeClr val="accent1"/>
                            </a:solidFill>
                            <a:latin typeface="Cambria Math" panose="02040503050406030204" pitchFamily="18" charset="0"/>
                            <a:ea typeface="Cambria Math" panose="02040503050406030204" pitchFamily="18" charset="0"/>
                          </a:rPr>
                          <m:t>δ</m:t>
                        </m:r>
                        <m:r>
                          <a:rPr lang="en-US" b="0" i="1" smtClean="0">
                            <a:solidFill>
                              <a:schemeClr val="accent1"/>
                            </a:solidFill>
                            <a:latin typeface="Cambria Math" panose="02040503050406030204" pitchFamily="18" charset="0"/>
                            <a:ea typeface="Cambria Math" panose="02040503050406030204" pitchFamily="18" charset="0"/>
                          </a:rPr>
                          <m:t>𝑡</m:t>
                        </m:r>
                      </m:oMath>
                    </m:oMathPara>
                  </a14:m>
                  <a:endParaRPr lang="en-GB" dirty="0" err="1">
                    <a:solidFill>
                      <a:schemeClr val="accent1"/>
                    </a:solidFill>
                  </a:endParaRPr>
                </a:p>
              </p:txBody>
            </p:sp>
          </mc:Choice>
          <mc:Fallback xmlns="">
            <p:sp>
              <p:nvSpPr>
                <p:cNvPr id="62" name="TextBox 61">
                  <a:extLst>
                    <a:ext uri="{FF2B5EF4-FFF2-40B4-BE49-F238E27FC236}">
                      <a16:creationId xmlns:a16="http://schemas.microsoft.com/office/drawing/2014/main" id="{4E02F101-2B3D-FB7E-2964-49D513A26125}"/>
                    </a:ext>
                  </a:extLst>
                </p:cNvPr>
                <p:cNvSpPr txBox="1">
                  <a:spLocks noRot="1" noChangeAspect="1" noMove="1" noResize="1" noEditPoints="1" noAdjustHandles="1" noChangeArrowheads="1" noChangeShapeType="1" noTextEdit="1"/>
                </p:cNvSpPr>
                <p:nvPr/>
              </p:nvSpPr>
              <p:spPr>
                <a:xfrm>
                  <a:off x="3571422" y="1767239"/>
                  <a:ext cx="467629" cy="355482"/>
                </a:xfrm>
                <a:prstGeom prst="rect">
                  <a:avLst/>
                </a:prstGeom>
                <a:blipFill>
                  <a:blip r:embed="rId19"/>
                  <a:stretch>
                    <a:fillRect/>
                  </a:stretch>
                </a:blipFill>
              </p:spPr>
              <p:txBody>
                <a:bodyPr/>
                <a:lstStyle/>
                <a:p>
                  <a:r>
                    <a:rPr lang="en-GB">
                      <a:noFill/>
                    </a:rPr>
                    <a:t> </a:t>
                  </a:r>
                </a:p>
              </p:txBody>
            </p:sp>
          </mc:Fallback>
        </mc:AlternateContent>
        <p:pic>
          <p:nvPicPr>
            <p:cNvPr id="1026" name="Picture 2" descr="Clock Icon Vector Art, Icons, and Graphics for Free Download">
              <a:extLst>
                <a:ext uri="{FF2B5EF4-FFF2-40B4-BE49-F238E27FC236}">
                  <a16:creationId xmlns:a16="http://schemas.microsoft.com/office/drawing/2014/main" id="{0D48D2DC-78D9-87EF-8393-163C544684BC}"/>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2909318" y="1840869"/>
              <a:ext cx="477078" cy="4896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980AEF-9E4C-41BA-AB8D-454F71B07B57}"/>
                </a:ext>
              </a:extLst>
            </p:cNvPr>
            <p:cNvSpPr txBox="1"/>
            <p:nvPr/>
          </p:nvSpPr>
          <p:spPr>
            <a:xfrm>
              <a:off x="1692916" y="2858212"/>
              <a:ext cx="984483" cy="501676"/>
            </a:xfrm>
            <a:prstGeom prst="rect">
              <a:avLst/>
            </a:prstGeom>
            <a:noFill/>
          </p:spPr>
          <p:txBody>
            <a:bodyPr wrap="square" rtlCol="0">
              <a:spAutoFit/>
            </a:bodyPr>
            <a:lstStyle/>
            <a:p>
              <a:pPr algn="ctr">
                <a:lnSpc>
                  <a:spcPct val="95000"/>
                </a:lnSpc>
              </a:pPr>
              <a:r>
                <a:rPr lang="en-GB" sz="1400" dirty="0">
                  <a:solidFill>
                    <a:srgbClr val="FF0000"/>
                  </a:solidFill>
                </a:rPr>
                <a:t>Line of Response</a:t>
              </a:r>
            </a:p>
          </p:txBody>
        </p:sp>
        <p:sp>
          <p:nvSpPr>
            <p:cNvPr id="19" name="TextBox 18">
              <a:extLst>
                <a:ext uri="{FF2B5EF4-FFF2-40B4-BE49-F238E27FC236}">
                  <a16:creationId xmlns:a16="http://schemas.microsoft.com/office/drawing/2014/main" id="{905AB707-FCAB-D6F1-719A-6FF4CD96320D}"/>
                </a:ext>
              </a:extLst>
            </p:cNvPr>
            <p:cNvSpPr txBox="1"/>
            <p:nvPr/>
          </p:nvSpPr>
          <p:spPr>
            <a:xfrm>
              <a:off x="1677463" y="4012302"/>
              <a:ext cx="984483" cy="297004"/>
            </a:xfrm>
            <a:prstGeom prst="rect">
              <a:avLst/>
            </a:prstGeom>
            <a:noFill/>
          </p:spPr>
          <p:txBody>
            <a:bodyPr wrap="square" rtlCol="0">
              <a:spAutoFit/>
            </a:bodyPr>
            <a:lstStyle/>
            <a:p>
              <a:pPr algn="ctr">
                <a:lnSpc>
                  <a:spcPct val="95000"/>
                </a:lnSpc>
              </a:pPr>
              <a:r>
                <a:rPr lang="en-GB" sz="1400" dirty="0">
                  <a:solidFill>
                    <a:srgbClr val="FF0000"/>
                  </a:solidFill>
                </a:rPr>
                <a:t>(LOR)</a:t>
              </a:r>
            </a:p>
          </p:txBody>
        </p:sp>
      </p:grpSp>
      <p:sp>
        <p:nvSpPr>
          <p:cNvPr id="22" name="Date Placeholder 21">
            <a:extLst>
              <a:ext uri="{FF2B5EF4-FFF2-40B4-BE49-F238E27FC236}">
                <a16:creationId xmlns:a16="http://schemas.microsoft.com/office/drawing/2014/main" id="{A0A08450-08BE-7A0F-47B0-D8D343A1461E}"/>
              </a:ext>
            </a:extLst>
          </p:cNvPr>
          <p:cNvSpPr>
            <a:spLocks noGrp="1"/>
          </p:cNvSpPr>
          <p:nvPr>
            <p:ph type="dt" sz="half" idx="2"/>
          </p:nvPr>
        </p:nvSpPr>
        <p:spPr/>
        <p:txBody>
          <a:bodyPr/>
          <a:lstStyle/>
          <a:p>
            <a:r>
              <a:rPr lang="de-DE"/>
              <a:t>September 12, 2024</a:t>
            </a:r>
            <a:endParaRPr lang="de-DE" dirty="0"/>
          </a:p>
        </p:txBody>
      </p:sp>
      <p:sp>
        <p:nvSpPr>
          <p:cNvPr id="3" name="Footer Placeholder 8">
            <a:extLst>
              <a:ext uri="{FF2B5EF4-FFF2-40B4-BE49-F238E27FC236}">
                <a16:creationId xmlns:a16="http://schemas.microsoft.com/office/drawing/2014/main" id="{9E6B7E6C-81C6-0E9C-38B7-E7D36114DA4D}"/>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24" name="Slide Number Placeholder 4">
            <a:extLst>
              <a:ext uri="{FF2B5EF4-FFF2-40B4-BE49-F238E27FC236}">
                <a16:creationId xmlns:a16="http://schemas.microsoft.com/office/drawing/2014/main" id="{4A285034-8FB8-5F09-D825-8C7D2A11F658}"/>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2</a:t>
            </a:fld>
            <a:r>
              <a:rPr lang="de-DE" dirty="0"/>
              <a:t>/20</a:t>
            </a:r>
          </a:p>
        </p:txBody>
      </p:sp>
    </p:spTree>
    <p:extLst>
      <p:ext uri="{BB962C8B-B14F-4D97-AF65-F5344CB8AC3E}">
        <p14:creationId xmlns:p14="http://schemas.microsoft.com/office/powerpoint/2010/main" val="42128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29A2B68-F767-5ADA-0B0D-CC911AFD0EA7}"/>
              </a:ext>
            </a:extLst>
          </p:cNvPr>
          <p:cNvSpPr txBox="1"/>
          <p:nvPr/>
        </p:nvSpPr>
        <p:spPr>
          <a:xfrm>
            <a:off x="831767" y="2575593"/>
            <a:ext cx="2845009" cy="400110"/>
          </a:xfrm>
          <a:prstGeom prst="rect">
            <a:avLst/>
          </a:prstGeom>
          <a:noFill/>
        </p:spPr>
        <p:txBody>
          <a:bodyPr wrap="square" rtlCol="0">
            <a:spAutoFit/>
          </a:bodyPr>
          <a:lstStyle/>
          <a:p>
            <a:pPr algn="ctr"/>
            <a:r>
              <a:rPr lang="en-GB" sz="2000" b="1" dirty="0">
                <a:solidFill>
                  <a:schemeClr val="accent1"/>
                </a:solidFill>
                <a:latin typeface="Arial" panose="020B0604020202020204" pitchFamily="34" charset="0"/>
                <a:cs typeface="Arial" panose="020B0604020202020204" pitchFamily="34" charset="0"/>
              </a:rPr>
              <a:t>Questions?</a:t>
            </a:r>
          </a:p>
        </p:txBody>
      </p:sp>
      <p:sp>
        <p:nvSpPr>
          <p:cNvPr id="6" name="Textfeld 11">
            <a:extLst>
              <a:ext uri="{FF2B5EF4-FFF2-40B4-BE49-F238E27FC236}">
                <a16:creationId xmlns:a16="http://schemas.microsoft.com/office/drawing/2014/main" id="{1F358440-01B3-3253-EF70-099DB2E98AEE}"/>
              </a:ext>
            </a:extLst>
          </p:cNvPr>
          <p:cNvSpPr txBox="1"/>
          <p:nvPr/>
        </p:nvSpPr>
        <p:spPr>
          <a:xfrm>
            <a:off x="1087850" y="4962018"/>
            <a:ext cx="2218270" cy="830997"/>
          </a:xfrm>
          <a:prstGeom prst="rect">
            <a:avLst/>
          </a:prstGeom>
          <a:noFill/>
        </p:spPr>
        <p:txBody>
          <a:bodyPr wrap="square" lIns="0" tIns="0" rIns="0" bIns="0" rtlCol="0">
            <a:spAutoFit/>
          </a:bodyPr>
          <a:lstStyle/>
          <a:p>
            <a:pPr algn="ctr"/>
            <a:r>
              <a:rPr lang="en-GB" sz="1350" b="1" dirty="0">
                <a:solidFill>
                  <a:schemeClr val="accent1"/>
                </a:solidFill>
                <a:latin typeface="Arial" panose="020B0604020202020204" pitchFamily="34" charset="0"/>
                <a:cs typeface="Arial" panose="020B0604020202020204" pitchFamily="34" charset="0"/>
              </a:rPr>
              <a:t>INM-4</a:t>
            </a:r>
          </a:p>
          <a:p>
            <a:pPr algn="ctr"/>
            <a:r>
              <a:rPr lang="en-GB" sz="1350" b="1" dirty="0">
                <a:solidFill>
                  <a:schemeClr val="accent1"/>
                </a:solidFill>
                <a:latin typeface="Arial" panose="020B0604020202020204" pitchFamily="34" charset="0"/>
                <a:cs typeface="Arial" panose="020B0604020202020204" pitchFamily="34" charset="0"/>
              </a:rPr>
              <a:t>Medical Imaging Physics</a:t>
            </a:r>
          </a:p>
          <a:p>
            <a:pPr algn="ctr"/>
            <a:endParaRPr lang="en-GB" sz="1350" b="1" dirty="0">
              <a:solidFill>
                <a:schemeClr val="accent1"/>
              </a:solidFill>
              <a:latin typeface="Arial" panose="020B0604020202020204" pitchFamily="34" charset="0"/>
              <a:cs typeface="Arial" panose="020B0604020202020204" pitchFamily="34" charset="0"/>
            </a:endParaRPr>
          </a:p>
          <a:p>
            <a:pPr algn="ctr"/>
            <a:r>
              <a:rPr lang="en-GB" sz="1350" b="1" dirty="0" err="1">
                <a:solidFill>
                  <a:schemeClr val="accent1"/>
                </a:solidFill>
                <a:latin typeface="Arial" panose="020B0604020202020204" pitchFamily="34" charset="0"/>
                <a:cs typeface="Arial" panose="020B0604020202020204" pitchFamily="34" charset="0"/>
              </a:rPr>
              <a:t>c.lerche@fz-juelich.de</a:t>
            </a:r>
            <a:endParaRPr lang="en-GB" sz="1350" b="1" dirty="0">
              <a:solidFill>
                <a:schemeClr val="accent1"/>
              </a:solidFill>
            </a:endParaRPr>
          </a:p>
        </p:txBody>
      </p:sp>
      <p:pic>
        <p:nvPicPr>
          <p:cNvPr id="7" name="Grafik 12">
            <a:extLst>
              <a:ext uri="{FF2B5EF4-FFF2-40B4-BE49-F238E27FC236}">
                <a16:creationId xmlns:a16="http://schemas.microsoft.com/office/drawing/2014/main" id="{0EF683BA-AE96-DFFB-8533-6C380618A7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270" t="18112" r="14279" b="15024"/>
          <a:stretch/>
        </p:blipFill>
        <p:spPr>
          <a:xfrm>
            <a:off x="1481019" y="3225472"/>
            <a:ext cx="1507089" cy="1493927"/>
          </a:xfrm>
          <a:prstGeom prst="rect">
            <a:avLst/>
          </a:prstGeom>
        </p:spPr>
      </p:pic>
      <p:pic>
        <p:nvPicPr>
          <p:cNvPr id="16" name="Grafik 3">
            <a:extLst>
              <a:ext uri="{FF2B5EF4-FFF2-40B4-BE49-F238E27FC236}">
                <a16:creationId xmlns:a16="http://schemas.microsoft.com/office/drawing/2014/main" id="{CF1FBC96-EB39-2F0F-CF73-86B9F6F5B2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9742" y="1773"/>
            <a:ext cx="8192258" cy="2268967"/>
          </a:xfrm>
          <a:prstGeom prst="rect">
            <a:avLst/>
          </a:prstGeom>
        </p:spPr>
      </p:pic>
      <p:pic>
        <p:nvPicPr>
          <p:cNvPr id="9" name="Grafik 3">
            <a:extLst>
              <a:ext uri="{FF2B5EF4-FFF2-40B4-BE49-F238E27FC236}">
                <a16:creationId xmlns:a16="http://schemas.microsoft.com/office/drawing/2014/main" id="{6B393B11-61ED-8459-C13F-0F4918A51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686"/>
            <a:ext cx="8192258" cy="2268967"/>
          </a:xfrm>
          <a:prstGeom prst="rect">
            <a:avLst/>
          </a:prstGeom>
        </p:spPr>
      </p:pic>
      <p:pic>
        <p:nvPicPr>
          <p:cNvPr id="14" name="Grafik 8">
            <a:extLst>
              <a:ext uri="{FF2B5EF4-FFF2-40B4-BE49-F238E27FC236}">
                <a16:creationId xmlns:a16="http://schemas.microsoft.com/office/drawing/2014/main" id="{D679F950-F1F6-7D95-62E2-76FA46CAB39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49816" y="-491919"/>
            <a:ext cx="11967594" cy="2449965"/>
          </a:xfrm>
          <a:prstGeom prst="rect">
            <a:avLst/>
          </a:prstGeom>
        </p:spPr>
      </p:pic>
      <p:pic>
        <p:nvPicPr>
          <p:cNvPr id="13" name="Grafik 7">
            <a:extLst>
              <a:ext uri="{FF2B5EF4-FFF2-40B4-BE49-F238E27FC236}">
                <a16:creationId xmlns:a16="http://schemas.microsoft.com/office/drawing/2014/main" id="{B3876E85-6D27-FFCC-C51B-ADF58DF7F10F}"/>
              </a:ext>
            </a:extLst>
          </p:cNvPr>
          <p:cNvPicPr>
            <a:picLocks noChangeAspect="1"/>
          </p:cNvPicPr>
          <p:nvPr/>
        </p:nvPicPr>
        <p:blipFill>
          <a:blip r:embed="rId6" cstate="screen">
            <a:clrChange>
              <a:clrFrom>
                <a:srgbClr val="203864"/>
              </a:clrFrom>
              <a:clrTo>
                <a:srgbClr val="203864">
                  <a:alpha val="0"/>
                </a:srgbClr>
              </a:clrTo>
            </a:clrChange>
            <a:extLst>
              <a:ext uri="{28A0092B-C50C-407E-A947-70E740481C1C}">
                <a14:useLocalDpi xmlns:a14="http://schemas.microsoft.com/office/drawing/2010/main"/>
              </a:ext>
            </a:extLst>
          </a:blip>
          <a:stretch>
            <a:fillRect/>
          </a:stretch>
        </p:blipFill>
        <p:spPr>
          <a:xfrm>
            <a:off x="1038735" y="-36540"/>
            <a:ext cx="8521947" cy="2264189"/>
          </a:xfrm>
          <a:prstGeom prst="rect">
            <a:avLst/>
          </a:prstGeom>
        </p:spPr>
      </p:pic>
      <p:pic>
        <p:nvPicPr>
          <p:cNvPr id="11" name="Grafik 5">
            <a:extLst>
              <a:ext uri="{FF2B5EF4-FFF2-40B4-BE49-F238E27FC236}">
                <a16:creationId xmlns:a16="http://schemas.microsoft.com/office/drawing/2014/main" id="{CD1C06E8-5895-8164-482E-7764B814E758}"/>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35414" y="103051"/>
            <a:ext cx="10929106" cy="1713978"/>
          </a:xfrm>
          <a:prstGeom prst="rect">
            <a:avLst/>
          </a:prstGeom>
        </p:spPr>
      </p:pic>
      <p:pic>
        <p:nvPicPr>
          <p:cNvPr id="10" name="Grafik 4">
            <a:extLst>
              <a:ext uri="{FF2B5EF4-FFF2-40B4-BE49-F238E27FC236}">
                <a16:creationId xmlns:a16="http://schemas.microsoft.com/office/drawing/2014/main" id="{97DD7AC6-4822-39D8-C576-2D8D943F79AD}"/>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1318" y="-14670"/>
            <a:ext cx="10929106" cy="2460222"/>
          </a:xfrm>
          <a:prstGeom prst="rect">
            <a:avLst/>
          </a:prstGeom>
        </p:spPr>
      </p:pic>
      <p:pic>
        <p:nvPicPr>
          <p:cNvPr id="20" name="Picture 19">
            <a:extLst>
              <a:ext uri="{FF2B5EF4-FFF2-40B4-BE49-F238E27FC236}">
                <a16:creationId xmlns:a16="http://schemas.microsoft.com/office/drawing/2014/main" id="{94CD1E66-A3D2-F74A-F3D0-DF5BC20143E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19600" y="2262401"/>
            <a:ext cx="7772400" cy="3578701"/>
          </a:xfrm>
          <a:prstGeom prst="rect">
            <a:avLst/>
          </a:prstGeom>
        </p:spPr>
      </p:pic>
      <p:sp>
        <p:nvSpPr>
          <p:cNvPr id="2" name="Date Placeholder 1">
            <a:extLst>
              <a:ext uri="{FF2B5EF4-FFF2-40B4-BE49-F238E27FC236}">
                <a16:creationId xmlns:a16="http://schemas.microsoft.com/office/drawing/2014/main" id="{A2808634-4831-88F7-B026-379A0C7E467D}"/>
              </a:ext>
            </a:extLst>
          </p:cNvPr>
          <p:cNvSpPr>
            <a:spLocks noGrp="1"/>
          </p:cNvSpPr>
          <p:nvPr>
            <p:ph type="dt" sz="half" idx="2"/>
          </p:nvPr>
        </p:nvSpPr>
        <p:spPr>
          <a:xfrm>
            <a:off x="7348330" y="6388747"/>
            <a:ext cx="1600508" cy="221109"/>
          </a:xfrm>
        </p:spPr>
        <p:txBody>
          <a:bodyPr/>
          <a:lstStyle/>
          <a:p>
            <a:r>
              <a:rPr lang="de-DE"/>
              <a:t>September 12, 2024</a:t>
            </a:r>
            <a:endParaRPr lang="de-DE" dirty="0"/>
          </a:p>
        </p:txBody>
      </p:sp>
      <p:sp>
        <p:nvSpPr>
          <p:cNvPr id="5" name="Slide Number Placeholder 4">
            <a:extLst>
              <a:ext uri="{FF2B5EF4-FFF2-40B4-BE49-F238E27FC236}">
                <a16:creationId xmlns:a16="http://schemas.microsoft.com/office/drawing/2014/main" id="{20D55759-EDCF-180B-82B1-CABCCF998F4E}"/>
              </a:ext>
            </a:extLst>
          </p:cNvPr>
          <p:cNvSpPr>
            <a:spLocks noGrp="1"/>
          </p:cNvSpPr>
          <p:nvPr>
            <p:ph type="sldNum" sz="quarter" idx="4"/>
          </p:nvPr>
        </p:nvSpPr>
        <p:spPr/>
        <p:txBody>
          <a:bodyPr/>
          <a:lstStyle/>
          <a:p>
            <a:r>
              <a:rPr lang="de-DE" dirty="0"/>
              <a:t>Slide </a:t>
            </a:r>
            <a:fld id="{A52F4D17-1AD6-42D9-B93A-EB002C62F438}" type="slidenum">
              <a:rPr lang="de-DE" smtClean="0"/>
              <a:pPr/>
              <a:t>20</a:t>
            </a:fld>
            <a:r>
              <a:rPr lang="de-DE" dirty="0"/>
              <a:t>/20</a:t>
            </a:r>
          </a:p>
          <a:p>
            <a:endParaRPr lang="de-DE" dirty="0"/>
          </a:p>
        </p:txBody>
      </p:sp>
      <p:sp>
        <p:nvSpPr>
          <p:cNvPr id="4" name="Footer Placeholder 8">
            <a:extLst>
              <a:ext uri="{FF2B5EF4-FFF2-40B4-BE49-F238E27FC236}">
                <a16:creationId xmlns:a16="http://schemas.microsoft.com/office/drawing/2014/main" id="{756A5C83-69B4-7047-CCE0-FFF7DDFBA3BD}"/>
              </a:ext>
            </a:extLst>
          </p:cNvPr>
          <p:cNvSpPr>
            <a:spLocks noGrp="1"/>
          </p:cNvSpPr>
          <p:nvPr>
            <p:ph type="ftr" sz="quarter" idx="3"/>
          </p:nvPr>
        </p:nvSpPr>
        <p:spPr>
          <a:xfrm>
            <a:off x="3062861" y="6388625"/>
            <a:ext cx="1466487" cy="221353"/>
          </a:xfrm>
        </p:spPr>
        <p:txBody>
          <a:bodyPr/>
          <a:lstStyle/>
          <a:p>
            <a:r>
              <a:rPr lang="en-GB" dirty="0"/>
              <a:t>Kutaisi, Georgia</a:t>
            </a:r>
          </a:p>
        </p:txBody>
      </p:sp>
    </p:spTree>
    <p:extLst>
      <p:ext uri="{BB962C8B-B14F-4D97-AF65-F5344CB8AC3E}">
        <p14:creationId xmlns:p14="http://schemas.microsoft.com/office/powerpoint/2010/main" val="3335367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1A58-4303-DE4D-FD0A-26D5EF0CCB98}"/>
              </a:ext>
            </a:extLst>
          </p:cNvPr>
          <p:cNvSpPr>
            <a:spLocks noGrp="1"/>
          </p:cNvSpPr>
          <p:nvPr>
            <p:ph type="title"/>
          </p:nvPr>
        </p:nvSpPr>
        <p:spPr/>
        <p:txBody>
          <a:bodyPr/>
          <a:lstStyle/>
          <a:p>
            <a:r>
              <a:rPr lang="en-GB" dirty="0"/>
              <a:t>Artificial Intelligence Is not The new 42</a:t>
            </a:r>
          </a:p>
        </p:txBody>
      </p:sp>
      <p:sp>
        <p:nvSpPr>
          <p:cNvPr id="10" name="TextBox 9">
            <a:extLst>
              <a:ext uri="{FF2B5EF4-FFF2-40B4-BE49-F238E27FC236}">
                <a16:creationId xmlns:a16="http://schemas.microsoft.com/office/drawing/2014/main" id="{35F7C59D-A772-675F-E8CD-642DF5F169D2}"/>
              </a:ext>
            </a:extLst>
          </p:cNvPr>
          <p:cNvSpPr txBox="1"/>
          <p:nvPr/>
        </p:nvSpPr>
        <p:spPr>
          <a:xfrm>
            <a:off x="312736" y="806047"/>
            <a:ext cx="11566527" cy="2782300"/>
          </a:xfrm>
          <a:prstGeom prst="rect">
            <a:avLst/>
          </a:prstGeom>
          <a:noFill/>
        </p:spPr>
        <p:txBody>
          <a:bodyPr wrap="square">
            <a:spAutoFit/>
          </a:bodyPr>
          <a:lstStyle/>
          <a:p>
            <a:pPr algn="l">
              <a:lnSpc>
                <a:spcPct val="95000"/>
              </a:lnSpc>
            </a:pPr>
            <a:r>
              <a:rPr lang="en-GB" sz="1600" dirty="0">
                <a:solidFill>
                  <a:schemeClr val="accent1"/>
                </a:solidFill>
                <a:latin typeface="-apple-system"/>
              </a:rPr>
              <a:t>Wikipedia: Science is a strict systematic discipline that </a:t>
            </a:r>
            <a:r>
              <a:rPr lang="en-GB" sz="1600" b="1" dirty="0">
                <a:solidFill>
                  <a:schemeClr val="accent1"/>
                </a:solidFill>
                <a:latin typeface="-apple-system"/>
              </a:rPr>
              <a:t>builds</a:t>
            </a:r>
            <a:r>
              <a:rPr lang="en-GB" sz="1600" dirty="0">
                <a:solidFill>
                  <a:schemeClr val="accent1"/>
                </a:solidFill>
                <a:latin typeface="-apple-system"/>
              </a:rPr>
              <a:t> and </a:t>
            </a:r>
            <a:r>
              <a:rPr lang="en-GB" sz="1600" b="1" dirty="0">
                <a:solidFill>
                  <a:schemeClr val="accent1"/>
                </a:solidFill>
                <a:latin typeface="-apple-system"/>
              </a:rPr>
              <a:t>organises knowledge </a:t>
            </a:r>
            <a:r>
              <a:rPr lang="en-GB" sz="1600" dirty="0">
                <a:solidFill>
                  <a:schemeClr val="accent1"/>
                </a:solidFill>
                <a:latin typeface="-apple-system"/>
              </a:rPr>
              <a:t>in the form of </a:t>
            </a:r>
            <a:r>
              <a:rPr lang="en-GB" sz="1600" b="1" dirty="0">
                <a:solidFill>
                  <a:schemeClr val="accent1"/>
                </a:solidFill>
                <a:latin typeface="-apple-system"/>
              </a:rPr>
              <a:t>testable hypotheses </a:t>
            </a:r>
            <a:r>
              <a:rPr lang="en-GB" sz="1600" dirty="0">
                <a:solidFill>
                  <a:schemeClr val="accent1"/>
                </a:solidFill>
                <a:latin typeface="-apple-system"/>
              </a:rPr>
              <a:t>and </a:t>
            </a:r>
            <a:r>
              <a:rPr lang="en-GB" sz="1600" b="1" dirty="0">
                <a:solidFill>
                  <a:schemeClr val="accent1"/>
                </a:solidFill>
                <a:latin typeface="-apple-system"/>
              </a:rPr>
              <a:t>predictions about the world</a:t>
            </a:r>
            <a:r>
              <a:rPr lang="en-GB" sz="1600" dirty="0">
                <a:solidFill>
                  <a:schemeClr val="accent1"/>
                </a:solidFill>
                <a:latin typeface="-apple-system"/>
              </a:rPr>
              <a:t>.</a:t>
            </a:r>
          </a:p>
          <a:p>
            <a:pPr algn="l">
              <a:lnSpc>
                <a:spcPct val="95000"/>
              </a:lnSpc>
            </a:pPr>
            <a:endParaRPr lang="en-GB" sz="600" dirty="0">
              <a:solidFill>
                <a:schemeClr val="accent1"/>
              </a:solidFill>
              <a:latin typeface="-apple-system"/>
            </a:endParaRPr>
          </a:p>
          <a:p>
            <a:pPr algn="l">
              <a:lnSpc>
                <a:spcPct val="95000"/>
              </a:lnSpc>
            </a:pPr>
            <a:r>
              <a:rPr lang="en-GB" sz="1600" b="1" dirty="0">
                <a:solidFill>
                  <a:schemeClr val="accent1"/>
                </a:solidFill>
                <a:latin typeface="-apple-system"/>
              </a:rPr>
              <a:t>Science is full of abstractions</a:t>
            </a:r>
            <a:r>
              <a:rPr lang="en-GB" sz="1600" dirty="0">
                <a:solidFill>
                  <a:schemeClr val="accent1"/>
                </a:solidFill>
                <a:latin typeface="-apple-system"/>
              </a:rPr>
              <a:t>. A line plot is an abstraction. A false-colour image is an abstraction. Even scientific notation like 6.0 × 1023 is an abstraction. Abstractions like these are central to science, invoked all the time, and easy to understand.  (</a:t>
            </a:r>
            <a:r>
              <a:rPr lang="en-GB" sz="1600" dirty="0">
                <a:solidFill>
                  <a:schemeClr val="accent1"/>
                </a:solidFill>
                <a:latin typeface="-apple-system"/>
                <a:hlinkClick r:id="rId3"/>
              </a:rPr>
              <a:t>The Goldilocks level of abstraction in science</a:t>
            </a:r>
            <a:r>
              <a:rPr lang="en-GB" sz="1600" dirty="0">
                <a:solidFill>
                  <a:schemeClr val="accent1"/>
                </a:solidFill>
                <a:latin typeface="-apple-system"/>
              </a:rPr>
              <a:t>, Ken Hughes)</a:t>
            </a:r>
          </a:p>
          <a:p>
            <a:pPr algn="l">
              <a:lnSpc>
                <a:spcPct val="95000"/>
              </a:lnSpc>
            </a:pPr>
            <a:endParaRPr lang="en-GB" sz="600" i="0" strike="noStrike" dirty="0">
              <a:solidFill>
                <a:schemeClr val="accent1"/>
              </a:solidFill>
              <a:effectLst/>
              <a:latin typeface="-apple-system"/>
            </a:endParaRPr>
          </a:p>
          <a:p>
            <a:pPr algn="l">
              <a:lnSpc>
                <a:spcPct val="95000"/>
              </a:lnSpc>
            </a:pPr>
            <a:r>
              <a:rPr lang="en-GB" sz="1600" dirty="0">
                <a:solidFill>
                  <a:schemeClr val="accent1"/>
                </a:solidFill>
                <a:latin typeface="-apple-system"/>
              </a:rPr>
              <a:t>Britannica: </a:t>
            </a:r>
            <a:r>
              <a:rPr lang="en-GB" sz="1600" b="1" dirty="0">
                <a:solidFill>
                  <a:schemeClr val="accent1"/>
                </a:solidFill>
                <a:latin typeface="-apple-system"/>
              </a:rPr>
              <a:t>A</a:t>
            </a:r>
            <a:r>
              <a:rPr lang="en-GB" sz="1600" b="1" i="0" strike="noStrike" dirty="0">
                <a:solidFill>
                  <a:schemeClr val="accent1"/>
                </a:solidFill>
                <a:effectLst/>
                <a:latin typeface="-apple-system"/>
              </a:rPr>
              <a:t>bstraction</a:t>
            </a:r>
            <a:r>
              <a:rPr lang="en-GB" sz="1600" i="0" strike="noStrike" dirty="0">
                <a:solidFill>
                  <a:schemeClr val="accent1"/>
                </a:solidFill>
                <a:effectLst/>
                <a:latin typeface="-apple-system"/>
              </a:rPr>
              <a:t>, is the </a:t>
            </a:r>
            <a:r>
              <a:rPr lang="en-GB" sz="1600" b="1" i="0" strike="noStrike" dirty="0">
                <a:solidFill>
                  <a:schemeClr val="accent1"/>
                </a:solidFill>
                <a:effectLst/>
                <a:latin typeface="-apple-system"/>
              </a:rPr>
              <a:t>cognitive process of isolating</a:t>
            </a:r>
            <a:r>
              <a:rPr lang="en-GB" sz="1600" i="0" strike="noStrike" dirty="0">
                <a:solidFill>
                  <a:schemeClr val="accent1"/>
                </a:solidFill>
                <a:effectLst/>
                <a:latin typeface="-apple-system"/>
              </a:rPr>
              <a:t>, or “abstracting,” a </a:t>
            </a:r>
            <a:r>
              <a:rPr lang="en-GB" sz="1600" b="1" i="0" strike="noStrike" dirty="0">
                <a:solidFill>
                  <a:schemeClr val="accent1"/>
                </a:solidFill>
                <a:effectLst/>
                <a:latin typeface="-apple-system"/>
              </a:rPr>
              <a:t>common feature or relationship observed in a number of things</a:t>
            </a:r>
            <a:r>
              <a:rPr lang="en-GB" sz="1600" i="0" strike="noStrike" dirty="0">
                <a:solidFill>
                  <a:schemeClr val="accent1"/>
                </a:solidFill>
                <a:effectLst/>
                <a:latin typeface="-apple-system"/>
              </a:rPr>
              <a:t>, or the product of such a process.</a:t>
            </a:r>
          </a:p>
          <a:p>
            <a:pPr algn="l">
              <a:lnSpc>
                <a:spcPct val="95000"/>
              </a:lnSpc>
            </a:pPr>
            <a:endParaRPr lang="en-GB" sz="600" dirty="0">
              <a:solidFill>
                <a:schemeClr val="accent1"/>
              </a:solidFill>
              <a:latin typeface="-apple-system"/>
            </a:endParaRPr>
          </a:p>
          <a:p>
            <a:pPr algn="l">
              <a:lnSpc>
                <a:spcPct val="95000"/>
              </a:lnSpc>
            </a:pPr>
            <a:r>
              <a:rPr lang="en-GB" sz="1600" i="0" strike="noStrike" dirty="0" err="1">
                <a:solidFill>
                  <a:schemeClr val="accent1"/>
                </a:solidFill>
                <a:effectLst/>
                <a:latin typeface="-apple-system"/>
              </a:rPr>
              <a:t>Sciencecouncil.org</a:t>
            </a:r>
            <a:r>
              <a:rPr lang="en-GB" sz="1600" i="0" strike="noStrike" dirty="0">
                <a:solidFill>
                  <a:schemeClr val="accent1"/>
                </a:solidFill>
                <a:effectLst/>
                <a:latin typeface="-apple-system"/>
              </a:rPr>
              <a:t>: A scientist is someone who systematically gathers and uses research and evidence, to make hypotheses and test them, to gain and share </a:t>
            </a:r>
            <a:r>
              <a:rPr lang="en-GB" sz="1600" b="1" i="0" strike="noStrike" dirty="0">
                <a:solidFill>
                  <a:schemeClr val="accent1"/>
                </a:solidFill>
                <a:effectLst/>
                <a:latin typeface="-apple-system"/>
              </a:rPr>
              <a:t>understanding</a:t>
            </a:r>
            <a:r>
              <a:rPr lang="en-GB" sz="1600" i="0" strike="noStrike" dirty="0">
                <a:solidFill>
                  <a:schemeClr val="accent1"/>
                </a:solidFill>
                <a:effectLst/>
                <a:latin typeface="-apple-system"/>
              </a:rPr>
              <a:t> and knowledge.</a:t>
            </a:r>
          </a:p>
          <a:p>
            <a:pPr algn="l">
              <a:lnSpc>
                <a:spcPct val="95000"/>
              </a:lnSpc>
            </a:pPr>
            <a:endParaRPr lang="en-GB" sz="600" dirty="0">
              <a:solidFill>
                <a:schemeClr val="accent1"/>
              </a:solidFill>
              <a:latin typeface="-apple-system"/>
            </a:endParaRPr>
          </a:p>
          <a:p>
            <a:pPr algn="l">
              <a:lnSpc>
                <a:spcPct val="95000"/>
              </a:lnSpc>
            </a:pPr>
            <a:r>
              <a:rPr lang="en-GB" sz="1600" i="0" strike="noStrike" dirty="0">
                <a:solidFill>
                  <a:schemeClr val="accent1"/>
                </a:solidFill>
                <a:effectLst/>
                <a:latin typeface="-apple-system"/>
              </a:rPr>
              <a:t>Example: Consider an Exponential function (which is an abstract model for Activity of some radioactive source after some time)</a:t>
            </a:r>
          </a:p>
        </p:txBody>
      </p:sp>
      <p:pic>
        <p:nvPicPr>
          <p:cNvPr id="12" name="Picture 11">
            <a:extLst>
              <a:ext uri="{FF2B5EF4-FFF2-40B4-BE49-F238E27FC236}">
                <a16:creationId xmlns:a16="http://schemas.microsoft.com/office/drawing/2014/main" id="{ED7E91E1-3A80-9C66-DBE6-806C835C83A6}"/>
              </a:ext>
            </a:extLst>
          </p:cNvPr>
          <p:cNvPicPr>
            <a:picLocks noChangeAspect="1"/>
          </p:cNvPicPr>
          <p:nvPr/>
        </p:nvPicPr>
        <p:blipFill>
          <a:blip r:embed="rId4"/>
          <a:stretch>
            <a:fillRect/>
          </a:stretch>
        </p:blipFill>
        <p:spPr>
          <a:xfrm>
            <a:off x="371475" y="4252165"/>
            <a:ext cx="2590800" cy="1655233"/>
          </a:xfrm>
          <a:prstGeom prst="rect">
            <a:avLst/>
          </a:prstGeom>
        </p:spPr>
      </p:pic>
      <p:pic>
        <p:nvPicPr>
          <p:cNvPr id="13" name="Picture 12">
            <a:extLst>
              <a:ext uri="{FF2B5EF4-FFF2-40B4-BE49-F238E27FC236}">
                <a16:creationId xmlns:a16="http://schemas.microsoft.com/office/drawing/2014/main" id="{E37C6225-8010-36F1-151D-B161FDF34032}"/>
              </a:ext>
            </a:extLst>
          </p:cNvPr>
          <p:cNvPicPr>
            <a:picLocks noChangeAspect="1"/>
          </p:cNvPicPr>
          <p:nvPr/>
        </p:nvPicPr>
        <p:blipFill>
          <a:blip r:embed="rId5"/>
          <a:stretch>
            <a:fillRect/>
          </a:stretch>
        </p:blipFill>
        <p:spPr>
          <a:xfrm>
            <a:off x="5168119" y="5102169"/>
            <a:ext cx="762000" cy="482600"/>
          </a:xfrm>
          <a:prstGeom prst="rect">
            <a:avLst/>
          </a:prstGeom>
        </p:spPr>
      </p:pic>
      <p:sp>
        <p:nvSpPr>
          <p:cNvPr id="14" name="TextBox 13">
            <a:extLst>
              <a:ext uri="{FF2B5EF4-FFF2-40B4-BE49-F238E27FC236}">
                <a16:creationId xmlns:a16="http://schemas.microsoft.com/office/drawing/2014/main" id="{C16DB334-A866-A0F7-CBCB-346E63EC3C47}"/>
              </a:ext>
            </a:extLst>
          </p:cNvPr>
          <p:cNvSpPr txBox="1"/>
          <p:nvPr/>
        </p:nvSpPr>
        <p:spPr>
          <a:xfrm>
            <a:off x="3231112" y="4437591"/>
            <a:ext cx="2864887" cy="355482"/>
          </a:xfrm>
          <a:prstGeom prst="rect">
            <a:avLst/>
          </a:prstGeom>
          <a:noFill/>
        </p:spPr>
        <p:txBody>
          <a:bodyPr wrap="none" rtlCol="0">
            <a:spAutoFit/>
          </a:bodyPr>
          <a:lstStyle/>
          <a:p>
            <a:pPr algn="l">
              <a:lnSpc>
                <a:spcPct val="95000"/>
              </a:lnSpc>
            </a:pPr>
            <a:r>
              <a:rPr lang="en-GB" dirty="0">
                <a:solidFill>
                  <a:schemeClr val="accent1"/>
                </a:solidFill>
              </a:rPr>
              <a:t>4</a:t>
            </a:r>
            <a:r>
              <a:rPr lang="en-GB" i="1" dirty="0">
                <a:solidFill>
                  <a:schemeClr val="accent1"/>
                </a:solidFill>
              </a:rPr>
              <a:t> layers, 7600 parameters</a:t>
            </a:r>
            <a:endParaRPr lang="en-GB" dirty="0">
              <a:solidFill>
                <a:schemeClr val="accent1"/>
              </a:solidFill>
            </a:endParaRPr>
          </a:p>
        </p:txBody>
      </p:sp>
      <p:pic>
        <p:nvPicPr>
          <p:cNvPr id="15" name="Picture 14">
            <a:extLst>
              <a:ext uri="{FF2B5EF4-FFF2-40B4-BE49-F238E27FC236}">
                <a16:creationId xmlns:a16="http://schemas.microsoft.com/office/drawing/2014/main" id="{76812776-2D28-74AF-1518-61C9B53D862F}"/>
              </a:ext>
            </a:extLst>
          </p:cNvPr>
          <p:cNvPicPr>
            <a:picLocks noChangeAspect="1"/>
          </p:cNvPicPr>
          <p:nvPr/>
        </p:nvPicPr>
        <p:blipFill>
          <a:blip r:embed="rId6"/>
          <a:stretch>
            <a:fillRect/>
          </a:stretch>
        </p:blipFill>
        <p:spPr>
          <a:xfrm>
            <a:off x="9315045" y="4126044"/>
            <a:ext cx="2817869" cy="1823787"/>
          </a:xfrm>
          <a:prstGeom prst="rect">
            <a:avLst/>
          </a:prstGeom>
        </p:spPr>
      </p:pic>
      <p:pic>
        <p:nvPicPr>
          <p:cNvPr id="16" name="Picture 2" descr="10. Neural Networks / Nature of Code">
            <a:extLst>
              <a:ext uri="{FF2B5EF4-FFF2-40B4-BE49-F238E27FC236}">
                <a16:creationId xmlns:a16="http://schemas.microsoft.com/office/drawing/2014/main" id="{29C4FAB9-D47F-0229-25EE-A9398D8408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9438" y="4952256"/>
            <a:ext cx="1775134" cy="9217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54938FB-442C-F5E5-B539-E16685E0F26E}"/>
              </a:ext>
            </a:extLst>
          </p:cNvPr>
          <p:cNvPicPr>
            <a:picLocks noChangeAspect="1"/>
          </p:cNvPicPr>
          <p:nvPr/>
        </p:nvPicPr>
        <p:blipFill>
          <a:blip r:embed="rId8"/>
          <a:stretch>
            <a:fillRect/>
          </a:stretch>
        </p:blipFill>
        <p:spPr>
          <a:xfrm>
            <a:off x="6261882" y="4162426"/>
            <a:ext cx="2736000" cy="17784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9D0C95F-CDE9-535C-8684-81F5D6E8AD38}"/>
                  </a:ext>
                </a:extLst>
              </p:cNvPr>
              <p:cNvSpPr txBox="1"/>
              <p:nvPr/>
            </p:nvSpPr>
            <p:spPr>
              <a:xfrm>
                <a:off x="2732943" y="3552637"/>
                <a:ext cx="3758272" cy="689612"/>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sSub>
                        <m:sSubPr>
                          <m:ctrlPr>
                            <a:rPr lang="en-GB" sz="160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𝑜</m:t>
                          </m:r>
                        </m:e>
                        <m:sub>
                          <m:r>
                            <a:rPr lang="en-US" sz="1600" b="0" i="1" smtClean="0">
                              <a:solidFill>
                                <a:schemeClr val="accent1"/>
                              </a:solidFill>
                              <a:latin typeface="Cambria Math" panose="02040503050406030204" pitchFamily="18" charset="0"/>
                            </a:rPr>
                            <m:t>𝑙</m:t>
                          </m:r>
                        </m:sub>
                      </m:sSub>
                      <m:r>
                        <a:rPr lang="en-US" sz="1600" b="0" i="1" smtClean="0">
                          <a:solidFill>
                            <a:schemeClr val="accent1"/>
                          </a:solidFill>
                          <a:latin typeface="Cambria Math" panose="02040503050406030204" pitchFamily="18" charset="0"/>
                        </a:rPr>
                        <m:t>=</m:t>
                      </m:r>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ea typeface="Cambria Math" panose="02040503050406030204" pitchFamily="18" charset="0"/>
                            </a:rPr>
                            <m:t>𝜑</m:t>
                          </m:r>
                        </m:e>
                        <m:sub>
                          <m:r>
                            <a:rPr lang="en-US" sz="1600" b="0" i="1" smtClean="0">
                              <a:solidFill>
                                <a:schemeClr val="accent1"/>
                              </a:solidFill>
                              <a:latin typeface="Cambria Math" panose="02040503050406030204" pitchFamily="18" charset="0"/>
                            </a:rPr>
                            <m:t>𝑙</m:t>
                          </m:r>
                        </m:sub>
                      </m:sSub>
                      <m:d>
                        <m:dPr>
                          <m:ctrlPr>
                            <a:rPr lang="en-US" sz="1600" b="0" i="1" smtClean="0">
                              <a:solidFill>
                                <a:schemeClr val="accent1"/>
                              </a:solidFill>
                              <a:latin typeface="Cambria Math" panose="02040503050406030204" pitchFamily="18" charset="0"/>
                            </a:rPr>
                          </m:ctrlPr>
                        </m:dPr>
                        <m:e>
                          <m:nary>
                            <m:naryPr>
                              <m:chr m:val="∑"/>
                              <m:supHide m:val="on"/>
                              <m:ctrlPr>
                                <a:rPr lang="en-US" sz="1600" b="0" i="1" smtClean="0">
                                  <a:solidFill>
                                    <a:schemeClr val="accent1"/>
                                  </a:solidFill>
                                  <a:latin typeface="Cambria Math" panose="02040503050406030204" pitchFamily="18" charset="0"/>
                                </a:rPr>
                              </m:ctrlPr>
                            </m:naryPr>
                            <m:sub>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𝑖</m:t>
                                  </m:r>
                                </m:e>
                                <m:sub>
                                  <m:r>
                                    <a:rPr lang="en-US" sz="1600" b="0" i="1" smtClean="0">
                                      <a:solidFill>
                                        <a:schemeClr val="accent1"/>
                                      </a:solidFill>
                                      <a:latin typeface="Cambria Math" panose="02040503050406030204" pitchFamily="18" charset="0"/>
                                    </a:rPr>
                                    <m:t>𝑙</m:t>
                                  </m:r>
                                </m:sub>
                              </m:sSub>
                            </m:sub>
                            <m:sup/>
                            <m:e>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𝑤</m:t>
                                  </m:r>
                                </m:e>
                                <m:sub>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𝑖</m:t>
                                      </m:r>
                                    </m:e>
                                    <m:sub>
                                      <m:r>
                                        <a:rPr lang="en-US" sz="1600" b="0" i="1" smtClean="0">
                                          <a:solidFill>
                                            <a:schemeClr val="accent1"/>
                                          </a:solidFill>
                                          <a:latin typeface="Cambria Math" panose="02040503050406030204" pitchFamily="18" charset="0"/>
                                        </a:rPr>
                                        <m:t>𝑙</m:t>
                                      </m:r>
                                    </m:sub>
                                  </m:sSub>
                                </m:sub>
                              </m:sSub>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𝑥</m:t>
                                  </m:r>
                                </m:e>
                                <m:sub>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𝑖</m:t>
                                      </m:r>
                                    </m:e>
                                    <m:sub>
                                      <m:r>
                                        <a:rPr lang="en-US" sz="1600" b="0" i="1" smtClean="0">
                                          <a:solidFill>
                                            <a:schemeClr val="accent1"/>
                                          </a:solidFill>
                                          <a:latin typeface="Cambria Math" panose="02040503050406030204" pitchFamily="18" charset="0"/>
                                        </a:rPr>
                                        <m:t>𝑙</m:t>
                                      </m:r>
                                    </m:sub>
                                  </m:sSub>
                                </m:sub>
                              </m:sSub>
                            </m:e>
                          </m:nary>
                        </m:e>
                      </m:d>
                      <m:r>
                        <a:rPr lang="en-US" sz="1600" b="0" i="1" smtClean="0">
                          <a:solidFill>
                            <a:schemeClr val="accent1"/>
                          </a:solidFill>
                          <a:latin typeface="Cambria Math" panose="02040503050406030204" pitchFamily="18" charset="0"/>
                        </a:rPr>
                        <m:t>, </m:t>
                      </m:r>
                      <m:r>
                        <a:rPr lang="en-US" sz="1600" b="0" i="1" smtClean="0">
                          <a:solidFill>
                            <a:schemeClr val="accent1"/>
                          </a:solidFill>
                          <a:latin typeface="Cambria Math" panose="02040503050406030204" pitchFamily="18" charset="0"/>
                        </a:rPr>
                        <m:t>𝑜</m:t>
                      </m:r>
                      <m:r>
                        <a:rPr lang="en-US" sz="1600" b="0" i="1" smtClean="0">
                          <a:solidFill>
                            <a:schemeClr val="accent1"/>
                          </a:solidFill>
                          <a:latin typeface="Cambria Math" panose="02040503050406030204" pitchFamily="18" charset="0"/>
                        </a:rPr>
                        <m:t>=</m:t>
                      </m:r>
                      <m:sSub>
                        <m:sSubPr>
                          <m:ctrlPr>
                            <a:rPr lang="en-US" sz="1600" b="0" i="1" smtClean="0">
                              <a:solidFill>
                                <a:schemeClr val="accent1"/>
                              </a:solidFill>
                              <a:latin typeface="Cambria Math" panose="02040503050406030204" pitchFamily="18" charset="0"/>
                            </a:rPr>
                          </m:ctrlPr>
                        </m:sSubPr>
                        <m:e>
                          <m:r>
                            <a:rPr lang="en-US" sz="1600" b="0" i="1" smtClean="0">
                              <a:solidFill>
                                <a:schemeClr val="accent1"/>
                              </a:solidFill>
                              <a:latin typeface="Cambria Math" panose="02040503050406030204" pitchFamily="18" charset="0"/>
                            </a:rPr>
                            <m:t>𝑜</m:t>
                          </m:r>
                        </m:e>
                        <m:sub>
                          <m:r>
                            <a:rPr lang="en-US" sz="1600" b="0" i="1" smtClean="0">
                              <a:solidFill>
                                <a:schemeClr val="accent1"/>
                              </a:solidFill>
                              <a:latin typeface="Cambria Math" panose="02040503050406030204" pitchFamily="18" charset="0"/>
                            </a:rPr>
                            <m:t>1</m:t>
                          </m:r>
                        </m:sub>
                      </m:sSub>
                      <m:r>
                        <a:rPr lang="en-US" sz="1600" b="0" i="1" smtClean="0">
                          <a:solidFill>
                            <a:schemeClr val="accent1"/>
                          </a:solidFill>
                          <a:latin typeface="Cambria Math" panose="02040503050406030204" pitchFamily="18" charset="0"/>
                          <a:ea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𝑜</m:t>
                          </m:r>
                        </m:e>
                        <m:sub>
                          <m:r>
                            <a:rPr lang="en-US" sz="1600" b="0" i="1" smtClean="0">
                              <a:solidFill>
                                <a:schemeClr val="accent1"/>
                              </a:solidFill>
                              <a:latin typeface="Cambria Math" panose="02040503050406030204" pitchFamily="18" charset="0"/>
                            </a:rPr>
                            <m:t>2</m:t>
                          </m:r>
                        </m:sub>
                      </m:sSub>
                      <m:r>
                        <a:rPr lang="en-US" sz="1600" i="1">
                          <a:solidFill>
                            <a:schemeClr val="accent1"/>
                          </a:solidFill>
                          <a:latin typeface="Cambria Math" panose="02040503050406030204" pitchFamily="18" charset="0"/>
                          <a:ea typeface="Cambria Math" panose="02040503050406030204" pitchFamily="18" charset="0"/>
                        </a:rPr>
                        <m:t>∘</m:t>
                      </m:r>
                      <m:r>
                        <a:rPr lang="en-US" sz="1600" b="0" i="1" smtClean="0">
                          <a:solidFill>
                            <a:schemeClr val="accent1"/>
                          </a:solidFill>
                          <a:latin typeface="Cambria Math" panose="02040503050406030204" pitchFamily="18" charset="0"/>
                          <a:ea typeface="Cambria Math" panose="02040503050406030204" pitchFamily="18" charset="0"/>
                        </a:rPr>
                        <m:t>⋯</m:t>
                      </m:r>
                      <m:r>
                        <a:rPr lang="en-US" sz="1600" i="1">
                          <a:solidFill>
                            <a:schemeClr val="accent1"/>
                          </a:solidFill>
                          <a:latin typeface="Cambria Math" panose="02040503050406030204" pitchFamily="18" charset="0"/>
                          <a:ea typeface="Cambria Math" panose="02040503050406030204" pitchFamily="18" charset="0"/>
                        </a:rPr>
                        <m:t>∘</m:t>
                      </m:r>
                      <m:sSub>
                        <m:sSubPr>
                          <m:ctrlPr>
                            <a:rPr lang="en-US" sz="1600" i="1">
                              <a:solidFill>
                                <a:schemeClr val="accent1"/>
                              </a:solidFill>
                              <a:latin typeface="Cambria Math" panose="02040503050406030204" pitchFamily="18" charset="0"/>
                            </a:rPr>
                          </m:ctrlPr>
                        </m:sSubPr>
                        <m:e>
                          <m:r>
                            <a:rPr lang="en-US" sz="1600" i="1">
                              <a:solidFill>
                                <a:schemeClr val="accent1"/>
                              </a:solidFill>
                              <a:latin typeface="Cambria Math" panose="02040503050406030204" pitchFamily="18" charset="0"/>
                            </a:rPr>
                            <m:t>𝑜</m:t>
                          </m:r>
                        </m:e>
                        <m:sub>
                          <m:r>
                            <a:rPr lang="en-US" sz="1600" b="0" i="1" smtClean="0">
                              <a:solidFill>
                                <a:schemeClr val="accent1"/>
                              </a:solidFill>
                              <a:latin typeface="Cambria Math" panose="02040503050406030204" pitchFamily="18" charset="0"/>
                            </a:rPr>
                            <m:t>𝐷</m:t>
                          </m:r>
                        </m:sub>
                      </m:sSub>
                    </m:oMath>
                  </m:oMathPara>
                </a14:m>
                <a:endParaRPr lang="en-GB" sz="1600" dirty="0" err="1">
                  <a:solidFill>
                    <a:schemeClr val="accent1"/>
                  </a:solidFill>
                </a:endParaRPr>
              </a:p>
            </p:txBody>
          </p:sp>
        </mc:Choice>
        <mc:Fallback xmlns="">
          <p:sp>
            <p:nvSpPr>
              <p:cNvPr id="7" name="TextBox 6">
                <a:extLst>
                  <a:ext uri="{FF2B5EF4-FFF2-40B4-BE49-F238E27FC236}">
                    <a16:creationId xmlns:a16="http://schemas.microsoft.com/office/drawing/2014/main" id="{C9D0C95F-CDE9-535C-8684-81F5D6E8AD38}"/>
                  </a:ext>
                </a:extLst>
              </p:cNvPr>
              <p:cNvSpPr txBox="1">
                <a:spLocks noRot="1" noChangeAspect="1" noMove="1" noResize="1" noEditPoints="1" noAdjustHandles="1" noChangeArrowheads="1" noChangeShapeType="1" noTextEdit="1"/>
              </p:cNvSpPr>
              <p:nvPr/>
            </p:nvSpPr>
            <p:spPr>
              <a:xfrm>
                <a:off x="2732943" y="3552637"/>
                <a:ext cx="3758272" cy="689612"/>
              </a:xfrm>
              <a:prstGeom prst="rect">
                <a:avLst/>
              </a:prstGeom>
              <a:blipFill>
                <a:blip r:embed="rId9"/>
                <a:stretch>
                  <a:fillRect t="-123214" b="-1660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D1A2A2E-19CF-A356-3532-64D9DE46AA9F}"/>
                  </a:ext>
                </a:extLst>
              </p:cNvPr>
              <p:cNvSpPr txBox="1"/>
              <p:nvPr/>
            </p:nvSpPr>
            <p:spPr>
              <a:xfrm>
                <a:off x="2499190" y="4670693"/>
                <a:ext cx="609985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ea typeface="Cambria Math" panose="02040503050406030204" pitchFamily="18" charset="0"/>
                            </a:rPr>
                            <m:t>𝜑</m:t>
                          </m:r>
                        </m:e>
                        <m:sub>
                          <m:r>
                            <a:rPr lang="en-US" sz="1800" b="0" i="1" smtClean="0">
                              <a:solidFill>
                                <a:schemeClr val="accent1"/>
                              </a:solidFill>
                              <a:latin typeface="Cambria Math" panose="02040503050406030204" pitchFamily="18" charset="0"/>
                            </a:rPr>
                            <m:t>𝑙</m:t>
                          </m:r>
                        </m:sub>
                      </m:sSub>
                    </m:oMath>
                  </m:oMathPara>
                </a14:m>
                <a:endParaRPr lang="en-GB" dirty="0"/>
              </a:p>
            </p:txBody>
          </p:sp>
        </mc:Choice>
        <mc:Fallback xmlns="">
          <p:sp>
            <p:nvSpPr>
              <p:cNvPr id="9" name="TextBox 8">
                <a:extLst>
                  <a:ext uri="{FF2B5EF4-FFF2-40B4-BE49-F238E27FC236}">
                    <a16:creationId xmlns:a16="http://schemas.microsoft.com/office/drawing/2014/main" id="{3D1A2A2E-19CF-A356-3532-64D9DE46AA9F}"/>
                  </a:ext>
                </a:extLst>
              </p:cNvPr>
              <p:cNvSpPr txBox="1">
                <a:spLocks noRot="1" noChangeAspect="1" noMove="1" noResize="1" noEditPoints="1" noAdjustHandles="1" noChangeArrowheads="1" noChangeShapeType="1" noTextEdit="1"/>
              </p:cNvSpPr>
              <p:nvPr/>
            </p:nvSpPr>
            <p:spPr>
              <a:xfrm>
                <a:off x="2499190" y="4670693"/>
                <a:ext cx="6099858" cy="369332"/>
              </a:xfrm>
              <a:prstGeom prst="rect">
                <a:avLst/>
              </a:prstGeom>
              <a:blipFill>
                <a:blip r:embed="rId10"/>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88DA297-F907-4507-F8A6-9095292CAC0C}"/>
                  </a:ext>
                </a:extLst>
              </p:cNvPr>
              <p:cNvSpPr txBox="1"/>
              <p:nvPr/>
            </p:nvSpPr>
            <p:spPr>
              <a:xfrm>
                <a:off x="2932274" y="5593468"/>
                <a:ext cx="1202734" cy="7996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solidFill>
                                <a:schemeClr val="accent1"/>
                              </a:solidFill>
                              <a:latin typeface="Cambria Math" panose="02040503050406030204" pitchFamily="18" charset="0"/>
                            </a:rPr>
                          </m:ctrlPr>
                        </m:naryPr>
                        <m:sub>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rPr>
                                <m:t>𝑖</m:t>
                              </m:r>
                            </m:e>
                            <m:sub>
                              <m:r>
                                <a:rPr lang="en-US" sz="1800" b="0" i="1" smtClean="0">
                                  <a:solidFill>
                                    <a:schemeClr val="accent1"/>
                                  </a:solidFill>
                                  <a:latin typeface="Cambria Math" panose="02040503050406030204" pitchFamily="18" charset="0"/>
                                </a:rPr>
                                <m:t>𝑙</m:t>
                              </m:r>
                            </m:sub>
                          </m:sSub>
                        </m:sub>
                        <m:sup/>
                        <m:e>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rPr>
                                <m:t>𝑤</m:t>
                              </m:r>
                            </m:e>
                            <m:sub>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rPr>
                                    <m:t>𝑖</m:t>
                                  </m:r>
                                </m:e>
                                <m:sub>
                                  <m:r>
                                    <a:rPr lang="en-US" sz="1800" b="0" i="1" smtClean="0">
                                      <a:solidFill>
                                        <a:schemeClr val="accent1"/>
                                      </a:solidFill>
                                      <a:latin typeface="Cambria Math" panose="02040503050406030204" pitchFamily="18" charset="0"/>
                                    </a:rPr>
                                    <m:t>𝑙</m:t>
                                  </m:r>
                                </m:sub>
                              </m:sSub>
                            </m:sub>
                          </m:sSub>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rPr>
                                <m:t>𝑥</m:t>
                              </m:r>
                            </m:e>
                            <m:sub>
                              <m:sSub>
                                <m:sSubPr>
                                  <m:ctrlPr>
                                    <a:rPr lang="en-US" sz="1800" b="0" i="1" smtClean="0">
                                      <a:solidFill>
                                        <a:schemeClr val="accent1"/>
                                      </a:solidFill>
                                      <a:latin typeface="Cambria Math" panose="02040503050406030204" pitchFamily="18" charset="0"/>
                                    </a:rPr>
                                  </m:ctrlPr>
                                </m:sSubPr>
                                <m:e>
                                  <m:r>
                                    <a:rPr lang="en-US" sz="1800" b="0" i="1" smtClean="0">
                                      <a:solidFill>
                                        <a:schemeClr val="accent1"/>
                                      </a:solidFill>
                                      <a:latin typeface="Cambria Math" panose="02040503050406030204" pitchFamily="18" charset="0"/>
                                    </a:rPr>
                                    <m:t>𝑖</m:t>
                                  </m:r>
                                </m:e>
                                <m:sub>
                                  <m:r>
                                    <a:rPr lang="en-US" sz="1800" b="0" i="1" smtClean="0">
                                      <a:solidFill>
                                        <a:schemeClr val="accent1"/>
                                      </a:solidFill>
                                      <a:latin typeface="Cambria Math" panose="02040503050406030204" pitchFamily="18" charset="0"/>
                                    </a:rPr>
                                    <m:t>𝑙</m:t>
                                  </m:r>
                                </m:sub>
                              </m:sSub>
                            </m:sub>
                          </m:sSub>
                        </m:e>
                      </m:nary>
                    </m:oMath>
                  </m:oMathPara>
                </a14:m>
                <a:endParaRPr lang="en-GB" dirty="0"/>
              </a:p>
            </p:txBody>
          </p:sp>
        </mc:Choice>
        <mc:Fallback xmlns="">
          <p:sp>
            <p:nvSpPr>
              <p:cNvPr id="18" name="TextBox 17">
                <a:extLst>
                  <a:ext uri="{FF2B5EF4-FFF2-40B4-BE49-F238E27FC236}">
                    <a16:creationId xmlns:a16="http://schemas.microsoft.com/office/drawing/2014/main" id="{688DA297-F907-4507-F8A6-9095292CAC0C}"/>
                  </a:ext>
                </a:extLst>
              </p:cNvPr>
              <p:cNvSpPr txBox="1">
                <a:spLocks noRot="1" noChangeAspect="1" noMove="1" noResize="1" noEditPoints="1" noAdjustHandles="1" noChangeArrowheads="1" noChangeShapeType="1" noTextEdit="1"/>
              </p:cNvSpPr>
              <p:nvPr/>
            </p:nvSpPr>
            <p:spPr>
              <a:xfrm>
                <a:off x="2932274" y="5593468"/>
                <a:ext cx="1202734" cy="799642"/>
              </a:xfrm>
              <a:prstGeom prst="rect">
                <a:avLst/>
              </a:prstGeom>
              <a:blipFill>
                <a:blip r:embed="rId11"/>
                <a:stretch>
                  <a:fillRect l="-57292" t="-117188" b="-157813"/>
                </a:stretch>
              </a:blipFill>
            </p:spPr>
            <p:txBody>
              <a:bodyPr/>
              <a:lstStyle/>
              <a:p>
                <a:r>
                  <a:rPr lang="en-GB">
                    <a:noFill/>
                  </a:rPr>
                  <a:t> </a:t>
                </a:r>
              </a:p>
            </p:txBody>
          </p:sp>
        </mc:Fallback>
      </mc:AlternateContent>
    </p:spTree>
    <p:extLst>
      <p:ext uri="{BB962C8B-B14F-4D97-AF65-F5344CB8AC3E}">
        <p14:creationId xmlns:p14="http://schemas.microsoft.com/office/powerpoint/2010/main" val="1874847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1A58-4303-DE4D-FD0A-26D5EF0CCB98}"/>
              </a:ext>
            </a:extLst>
          </p:cNvPr>
          <p:cNvSpPr>
            <a:spLocks noGrp="1"/>
          </p:cNvSpPr>
          <p:nvPr>
            <p:ph type="title"/>
          </p:nvPr>
        </p:nvSpPr>
        <p:spPr/>
        <p:txBody>
          <a:bodyPr/>
          <a:lstStyle/>
          <a:p>
            <a:r>
              <a:rPr lang="en-GB" dirty="0"/>
              <a:t>Neuroimaging an Artificial Intelligence</a:t>
            </a:r>
          </a:p>
        </p:txBody>
      </p:sp>
      <p:sp>
        <p:nvSpPr>
          <p:cNvPr id="3" name="Text Placeholder 2">
            <a:extLst>
              <a:ext uri="{FF2B5EF4-FFF2-40B4-BE49-F238E27FC236}">
                <a16:creationId xmlns:a16="http://schemas.microsoft.com/office/drawing/2014/main" id="{255DD822-4BB8-F0BF-6EF7-D9542370D876}"/>
              </a:ext>
            </a:extLst>
          </p:cNvPr>
          <p:cNvSpPr>
            <a:spLocks noGrp="1"/>
          </p:cNvSpPr>
          <p:nvPr>
            <p:ph type="body" sz="quarter" idx="15"/>
          </p:nvPr>
        </p:nvSpPr>
        <p:spPr/>
        <p:txBody>
          <a:bodyPr/>
          <a:lstStyle/>
          <a:p>
            <a:r>
              <a:rPr lang="en-GB" dirty="0"/>
              <a:t>Need for growing set of image data sets!</a:t>
            </a:r>
          </a:p>
        </p:txBody>
      </p:sp>
      <p:pic>
        <p:nvPicPr>
          <p:cNvPr id="7" name="Picture 6">
            <a:extLst>
              <a:ext uri="{FF2B5EF4-FFF2-40B4-BE49-F238E27FC236}">
                <a16:creationId xmlns:a16="http://schemas.microsoft.com/office/drawing/2014/main" id="{00451714-11AC-7428-0519-0A8CC9A82EE9}"/>
              </a:ext>
            </a:extLst>
          </p:cNvPr>
          <p:cNvPicPr>
            <a:picLocks noChangeAspect="1"/>
          </p:cNvPicPr>
          <p:nvPr/>
        </p:nvPicPr>
        <p:blipFill>
          <a:blip r:embed="rId2"/>
          <a:stretch>
            <a:fillRect/>
          </a:stretch>
        </p:blipFill>
        <p:spPr>
          <a:xfrm>
            <a:off x="5739936" y="3214044"/>
            <a:ext cx="5922504" cy="1984668"/>
          </a:xfrm>
          <a:prstGeom prst="rect">
            <a:avLst/>
          </a:prstGeom>
        </p:spPr>
      </p:pic>
      <p:sp>
        <p:nvSpPr>
          <p:cNvPr id="8" name="TextBox 7">
            <a:extLst>
              <a:ext uri="{FF2B5EF4-FFF2-40B4-BE49-F238E27FC236}">
                <a16:creationId xmlns:a16="http://schemas.microsoft.com/office/drawing/2014/main" id="{C84D8856-634C-B1A1-9FAF-759196FEEC47}"/>
              </a:ext>
            </a:extLst>
          </p:cNvPr>
          <p:cNvSpPr txBox="1"/>
          <p:nvPr/>
        </p:nvSpPr>
        <p:spPr>
          <a:xfrm>
            <a:off x="346465" y="2574086"/>
            <a:ext cx="4946651" cy="2986972"/>
          </a:xfrm>
          <a:prstGeom prst="rect">
            <a:avLst/>
          </a:prstGeom>
          <a:noFill/>
        </p:spPr>
        <p:txBody>
          <a:bodyPr wrap="square" rtlCol="0">
            <a:spAutoFit/>
          </a:bodyPr>
          <a:lstStyle/>
          <a:p>
            <a:pPr algn="l">
              <a:lnSpc>
                <a:spcPct val="95000"/>
              </a:lnSpc>
            </a:pPr>
            <a:r>
              <a:rPr lang="en-GB" b="1" dirty="0">
                <a:solidFill>
                  <a:schemeClr val="accent1"/>
                </a:solidFill>
                <a:latin typeface="-apple-system"/>
              </a:rPr>
              <a:t>Further obstacles to overcome:</a:t>
            </a:r>
          </a:p>
          <a:p>
            <a:pPr algn="l">
              <a:lnSpc>
                <a:spcPct val="95000"/>
              </a:lnSpc>
            </a:pPr>
            <a:endParaRPr lang="en-GB" dirty="0">
              <a:solidFill>
                <a:schemeClr val="accent1"/>
              </a:solidFill>
              <a:latin typeface="-apple-system"/>
            </a:endParaRPr>
          </a:p>
          <a:p>
            <a:pPr marL="342900" indent="-342900" algn="l">
              <a:lnSpc>
                <a:spcPct val="95000"/>
              </a:lnSpc>
              <a:buFont typeface="Arial" panose="020B0604020202020204" pitchFamily="34" charset="0"/>
              <a:buChar char="•"/>
            </a:pPr>
            <a:r>
              <a:rPr lang="en-GB" dirty="0">
                <a:solidFill>
                  <a:schemeClr val="accent1"/>
                </a:solidFill>
                <a:latin typeface="-apple-system"/>
              </a:rPr>
              <a:t>bias is training set: spectrum bias (well defined cohort), image device or imaging condition (e.g. du to legal limitation as radiation protection), labelling errors, lack of understanding </a:t>
            </a:r>
          </a:p>
          <a:p>
            <a:pPr marL="342900" indent="-342900" algn="l">
              <a:lnSpc>
                <a:spcPct val="95000"/>
              </a:lnSpc>
              <a:buFont typeface="Arial" panose="020B0604020202020204" pitchFamily="34" charset="0"/>
              <a:buChar char="•"/>
            </a:pPr>
            <a:r>
              <a:rPr lang="en-GB" dirty="0">
                <a:solidFill>
                  <a:schemeClr val="accent1"/>
                </a:solidFill>
                <a:latin typeface="-apple-system"/>
              </a:rPr>
              <a:t>evaluation metrics: normally performance on benchmark data set,  no superiority testing as required in clinical trials</a:t>
            </a:r>
          </a:p>
          <a:p>
            <a:pPr marL="342900" indent="-342900" algn="l">
              <a:lnSpc>
                <a:spcPct val="95000"/>
              </a:lnSpc>
              <a:buFont typeface="Arial" panose="020B0604020202020204" pitchFamily="34" charset="0"/>
              <a:buChar char="•"/>
            </a:pPr>
            <a:r>
              <a:rPr lang="en-GB" dirty="0">
                <a:solidFill>
                  <a:schemeClr val="accent1"/>
                </a:solidFill>
                <a:latin typeface="-apple-system"/>
              </a:rPr>
              <a:t>robustness to out-of-distribution samples </a:t>
            </a:r>
          </a:p>
        </p:txBody>
      </p:sp>
      <p:sp>
        <p:nvSpPr>
          <p:cNvPr id="10" name="TextBox 9">
            <a:extLst>
              <a:ext uri="{FF2B5EF4-FFF2-40B4-BE49-F238E27FC236}">
                <a16:creationId xmlns:a16="http://schemas.microsoft.com/office/drawing/2014/main" id="{35F7C59D-A772-675F-E8CD-642DF5F169D2}"/>
              </a:ext>
            </a:extLst>
          </p:cNvPr>
          <p:cNvSpPr txBox="1"/>
          <p:nvPr/>
        </p:nvSpPr>
        <p:spPr>
          <a:xfrm>
            <a:off x="312736" y="1570543"/>
            <a:ext cx="11566527" cy="881780"/>
          </a:xfrm>
          <a:prstGeom prst="rect">
            <a:avLst/>
          </a:prstGeom>
          <a:noFill/>
        </p:spPr>
        <p:txBody>
          <a:bodyPr wrap="square">
            <a:spAutoFit/>
          </a:bodyPr>
          <a:lstStyle/>
          <a:p>
            <a:pPr algn="l">
              <a:lnSpc>
                <a:spcPct val="95000"/>
              </a:lnSpc>
            </a:pPr>
            <a:r>
              <a:rPr lang="en-GB" dirty="0">
                <a:solidFill>
                  <a:schemeClr val="accent1"/>
                </a:solidFill>
                <a:latin typeface="-apple-system"/>
              </a:rPr>
              <a:t>A</a:t>
            </a:r>
            <a:r>
              <a:rPr lang="en-GB" sz="1800" i="0" u="none" strike="noStrike" dirty="0">
                <a:solidFill>
                  <a:schemeClr val="accent1"/>
                </a:solidFill>
                <a:effectLst/>
                <a:latin typeface="-apple-system"/>
              </a:rPr>
              <a:t>vailability of large labelled datasets enabled solving difficult ML problems as image recognition with datasets of </a:t>
            </a:r>
            <a:r>
              <a:rPr lang="en-GB" sz="1800" b="1" i="0" strike="noStrike" dirty="0">
                <a:solidFill>
                  <a:schemeClr val="accent1"/>
                </a:solidFill>
                <a:effectLst/>
                <a:latin typeface="-apple-system"/>
              </a:rPr>
              <a:t>millions of images ⬄medical datasets are much smaller, normally of thousands or hundreds </a:t>
            </a:r>
            <a:r>
              <a:rPr lang="en-GB" sz="1800" i="0" strike="noStrike" dirty="0">
                <a:solidFill>
                  <a:schemeClr val="accent1"/>
                </a:solidFill>
                <a:effectLst/>
                <a:latin typeface="-apple-system"/>
              </a:rPr>
              <a:t>or even less (remember the legal limitations!)</a:t>
            </a:r>
          </a:p>
        </p:txBody>
      </p:sp>
    </p:spTree>
    <p:extLst>
      <p:ext uri="{BB962C8B-B14F-4D97-AF65-F5344CB8AC3E}">
        <p14:creationId xmlns:p14="http://schemas.microsoft.com/office/powerpoint/2010/main" val="295174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6D2E-E362-51B0-5747-59DA20850F09}"/>
              </a:ext>
            </a:extLst>
          </p:cNvPr>
          <p:cNvSpPr>
            <a:spLocks noGrp="1"/>
          </p:cNvSpPr>
          <p:nvPr>
            <p:ph type="title"/>
          </p:nvPr>
        </p:nvSpPr>
        <p:spPr/>
        <p:txBody>
          <a:bodyPr/>
          <a:lstStyle/>
          <a:p>
            <a:r>
              <a:rPr lang="en-GB" dirty="0"/>
              <a:t>Some Articles of Interest</a:t>
            </a:r>
          </a:p>
        </p:txBody>
      </p:sp>
      <p:sp>
        <p:nvSpPr>
          <p:cNvPr id="3" name="Text Placeholder 2">
            <a:extLst>
              <a:ext uri="{FF2B5EF4-FFF2-40B4-BE49-F238E27FC236}">
                <a16:creationId xmlns:a16="http://schemas.microsoft.com/office/drawing/2014/main" id="{1498DF9A-96D4-9F66-61DE-2B074C4ADB1A}"/>
              </a:ext>
            </a:extLst>
          </p:cNvPr>
          <p:cNvSpPr>
            <a:spLocks noGrp="1"/>
          </p:cNvSpPr>
          <p:nvPr>
            <p:ph type="body" sz="quarter" idx="15"/>
          </p:nvPr>
        </p:nvSpPr>
        <p:spPr/>
        <p:txBody>
          <a:bodyPr/>
          <a:lstStyle/>
          <a:p>
            <a:endParaRPr lang="en-GB"/>
          </a:p>
        </p:txBody>
      </p:sp>
      <p:pic>
        <p:nvPicPr>
          <p:cNvPr id="7" name="Picture 6">
            <a:extLst>
              <a:ext uri="{FF2B5EF4-FFF2-40B4-BE49-F238E27FC236}">
                <a16:creationId xmlns:a16="http://schemas.microsoft.com/office/drawing/2014/main" id="{F89137DE-C462-3411-45FD-F9D86A8FD9A4}"/>
              </a:ext>
            </a:extLst>
          </p:cNvPr>
          <p:cNvPicPr>
            <a:picLocks noChangeAspect="1"/>
          </p:cNvPicPr>
          <p:nvPr/>
        </p:nvPicPr>
        <p:blipFill>
          <a:blip r:embed="rId2"/>
          <a:stretch>
            <a:fillRect/>
          </a:stretch>
        </p:blipFill>
        <p:spPr>
          <a:xfrm>
            <a:off x="2209800" y="964829"/>
            <a:ext cx="7772400" cy="1871133"/>
          </a:xfrm>
          <a:prstGeom prst="rect">
            <a:avLst/>
          </a:prstGeom>
        </p:spPr>
      </p:pic>
      <p:sp>
        <p:nvSpPr>
          <p:cNvPr id="9" name="TextBox 8">
            <a:extLst>
              <a:ext uri="{FF2B5EF4-FFF2-40B4-BE49-F238E27FC236}">
                <a16:creationId xmlns:a16="http://schemas.microsoft.com/office/drawing/2014/main" id="{760DCB4E-23F0-7A6C-07A6-9F8D059AD55A}"/>
              </a:ext>
            </a:extLst>
          </p:cNvPr>
          <p:cNvSpPr txBox="1"/>
          <p:nvPr/>
        </p:nvSpPr>
        <p:spPr>
          <a:xfrm>
            <a:off x="3046071" y="2862005"/>
            <a:ext cx="6099858" cy="246221"/>
          </a:xfrm>
          <a:prstGeom prst="rect">
            <a:avLst/>
          </a:prstGeom>
          <a:noFill/>
        </p:spPr>
        <p:txBody>
          <a:bodyPr wrap="square">
            <a:spAutoFit/>
          </a:bodyPr>
          <a:lstStyle/>
          <a:p>
            <a:r>
              <a:rPr lang="en-GB" sz="1000" dirty="0">
                <a:solidFill>
                  <a:schemeClr val="tx1">
                    <a:lumMod val="50000"/>
                    <a:lumOff val="50000"/>
                  </a:schemeClr>
                </a:solidFill>
              </a:rPr>
              <a:t>https://</a:t>
            </a:r>
            <a:r>
              <a:rPr lang="en-GB" sz="1000" dirty="0" err="1">
                <a:solidFill>
                  <a:schemeClr val="tx1">
                    <a:lumMod val="50000"/>
                    <a:lumOff val="50000"/>
                  </a:schemeClr>
                </a:solidFill>
              </a:rPr>
              <a:t>spectrum.ieee.org</a:t>
            </a:r>
            <a:r>
              <a:rPr lang="en-GB" sz="1000" dirty="0">
                <a:solidFill>
                  <a:schemeClr val="tx1">
                    <a:lumMod val="50000"/>
                    <a:lumOff val="50000"/>
                  </a:schemeClr>
                </a:solidFill>
              </a:rPr>
              <a:t>/stop-calling-everything-ai-</a:t>
            </a:r>
            <a:r>
              <a:rPr lang="en-GB" sz="1000" dirty="0" err="1">
                <a:solidFill>
                  <a:schemeClr val="tx1">
                    <a:lumMod val="50000"/>
                    <a:lumOff val="50000"/>
                  </a:schemeClr>
                </a:solidFill>
              </a:rPr>
              <a:t>machinelearning</a:t>
            </a:r>
            <a:r>
              <a:rPr lang="en-GB" sz="1000" dirty="0">
                <a:solidFill>
                  <a:schemeClr val="tx1">
                    <a:lumMod val="50000"/>
                    <a:lumOff val="50000"/>
                  </a:schemeClr>
                </a:solidFill>
              </a:rPr>
              <a:t>-pioneer-says</a:t>
            </a:r>
          </a:p>
        </p:txBody>
      </p:sp>
      <p:pic>
        <p:nvPicPr>
          <p:cNvPr id="10" name="Picture 9">
            <a:extLst>
              <a:ext uri="{FF2B5EF4-FFF2-40B4-BE49-F238E27FC236}">
                <a16:creationId xmlns:a16="http://schemas.microsoft.com/office/drawing/2014/main" id="{704F39F1-3243-CA0B-CD04-BF8835946281}"/>
              </a:ext>
            </a:extLst>
          </p:cNvPr>
          <p:cNvPicPr>
            <a:picLocks noChangeAspect="1"/>
          </p:cNvPicPr>
          <p:nvPr/>
        </p:nvPicPr>
        <p:blipFill>
          <a:blip r:embed="rId3"/>
          <a:stretch>
            <a:fillRect/>
          </a:stretch>
        </p:blipFill>
        <p:spPr>
          <a:xfrm>
            <a:off x="184230" y="3293472"/>
            <a:ext cx="5138530" cy="2123359"/>
          </a:xfrm>
          <a:prstGeom prst="rect">
            <a:avLst/>
          </a:prstGeom>
        </p:spPr>
      </p:pic>
      <p:sp>
        <p:nvSpPr>
          <p:cNvPr id="12" name="TextBox 11">
            <a:extLst>
              <a:ext uri="{FF2B5EF4-FFF2-40B4-BE49-F238E27FC236}">
                <a16:creationId xmlns:a16="http://schemas.microsoft.com/office/drawing/2014/main" id="{A443EA37-DC09-77F5-8310-40450CBE0C7A}"/>
              </a:ext>
            </a:extLst>
          </p:cNvPr>
          <p:cNvSpPr txBox="1"/>
          <p:nvPr/>
        </p:nvSpPr>
        <p:spPr>
          <a:xfrm>
            <a:off x="184230" y="5533396"/>
            <a:ext cx="6099858" cy="246221"/>
          </a:xfrm>
          <a:prstGeom prst="rect">
            <a:avLst/>
          </a:prstGeom>
          <a:noFill/>
        </p:spPr>
        <p:txBody>
          <a:bodyPr wrap="square">
            <a:spAutoFit/>
          </a:bodyPr>
          <a:lstStyle/>
          <a:p>
            <a:r>
              <a:rPr lang="en-GB" sz="1000" dirty="0">
                <a:solidFill>
                  <a:schemeClr val="tx1">
                    <a:lumMod val="50000"/>
                    <a:lumOff val="50000"/>
                  </a:schemeClr>
                </a:solidFill>
              </a:rPr>
              <a:t>https://</a:t>
            </a:r>
            <a:r>
              <a:rPr lang="en-GB" sz="1000" dirty="0" err="1">
                <a:solidFill>
                  <a:schemeClr val="tx1">
                    <a:lumMod val="50000"/>
                    <a:lumOff val="50000"/>
                  </a:schemeClr>
                </a:solidFill>
              </a:rPr>
              <a:t>www.inc.com</a:t>
            </a:r>
            <a:r>
              <a:rPr lang="en-GB" sz="1000" dirty="0">
                <a:solidFill>
                  <a:schemeClr val="tx1">
                    <a:lumMod val="50000"/>
                    <a:lumOff val="50000"/>
                  </a:schemeClr>
                </a:solidFill>
              </a:rPr>
              <a:t>/</a:t>
            </a:r>
            <a:r>
              <a:rPr lang="en-GB" sz="1000" dirty="0" err="1">
                <a:solidFill>
                  <a:schemeClr val="tx1">
                    <a:lumMod val="50000"/>
                    <a:lumOff val="50000"/>
                  </a:schemeClr>
                </a:solidFill>
              </a:rPr>
              <a:t>jason-aten</a:t>
            </a:r>
            <a:r>
              <a:rPr lang="en-GB" sz="1000" dirty="0">
                <a:solidFill>
                  <a:schemeClr val="tx1">
                    <a:lumMod val="50000"/>
                    <a:lumOff val="50000"/>
                  </a:schemeClr>
                </a:solidFill>
              </a:rPr>
              <a:t>/stop-calling-everything-ai-its-just-computers-doing-computer-stuff.html</a:t>
            </a:r>
          </a:p>
        </p:txBody>
      </p:sp>
      <p:pic>
        <p:nvPicPr>
          <p:cNvPr id="14" name="Picture 13">
            <a:extLst>
              <a:ext uri="{FF2B5EF4-FFF2-40B4-BE49-F238E27FC236}">
                <a16:creationId xmlns:a16="http://schemas.microsoft.com/office/drawing/2014/main" id="{403287CE-D331-83F3-8C98-9E05614A3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366" y="0"/>
            <a:ext cx="1996633" cy="2662177"/>
          </a:xfrm>
          <a:prstGeom prst="rect">
            <a:avLst/>
          </a:prstGeom>
        </p:spPr>
      </p:pic>
    </p:spTree>
    <p:extLst>
      <p:ext uri="{BB962C8B-B14F-4D97-AF65-F5344CB8AC3E}">
        <p14:creationId xmlns:p14="http://schemas.microsoft.com/office/powerpoint/2010/main" val="2394051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D0EDF-3912-2B7E-5304-D4A96DCD8B68}"/>
              </a:ext>
            </a:extLst>
          </p:cNvPr>
          <p:cNvSpPr>
            <a:spLocks noGrp="1"/>
          </p:cNvSpPr>
          <p:nvPr>
            <p:ph type="title"/>
          </p:nvPr>
        </p:nvSpPr>
        <p:spPr/>
        <p:txBody>
          <a:bodyPr/>
          <a:lstStyle/>
          <a:p>
            <a:r>
              <a:rPr lang="en-US" dirty="0"/>
              <a:t>Clinical PET Application – Neuro-oncology </a:t>
            </a:r>
            <a:endParaRPr lang="en-GB" dirty="0"/>
          </a:p>
        </p:txBody>
      </p:sp>
      <p:sp>
        <p:nvSpPr>
          <p:cNvPr id="3" name="Text Placeholder 2">
            <a:extLst>
              <a:ext uri="{FF2B5EF4-FFF2-40B4-BE49-F238E27FC236}">
                <a16:creationId xmlns:a16="http://schemas.microsoft.com/office/drawing/2014/main" id="{54FE2DD1-C07A-D600-E238-8DEF691EFC3E}"/>
              </a:ext>
            </a:extLst>
          </p:cNvPr>
          <p:cNvSpPr>
            <a:spLocks noGrp="1"/>
          </p:cNvSpPr>
          <p:nvPr>
            <p:ph type="body" sz="quarter" idx="15"/>
          </p:nvPr>
        </p:nvSpPr>
        <p:spPr/>
        <p:txBody>
          <a:bodyPr/>
          <a:lstStyle/>
          <a:p>
            <a:r>
              <a:rPr lang="en-GB" dirty="0"/>
              <a:t>Diagnosis, staging, and therapy planning of (</a:t>
            </a:r>
            <a:r>
              <a:rPr lang="en-US" dirty="0"/>
              <a:t>cerebral) tumors with MRI, [</a:t>
            </a:r>
            <a:r>
              <a:rPr lang="en-GB" baseline="30000" dirty="0"/>
              <a:t>18</a:t>
            </a:r>
            <a:r>
              <a:rPr lang="en-GB" dirty="0"/>
              <a:t>F]FET, and</a:t>
            </a:r>
            <a:r>
              <a:rPr lang="en-US" dirty="0"/>
              <a:t> [</a:t>
            </a:r>
            <a:r>
              <a:rPr lang="en-GB" baseline="30000" dirty="0"/>
              <a:t>18</a:t>
            </a:r>
            <a:r>
              <a:rPr lang="en-GB" dirty="0"/>
              <a:t>F]FDG</a:t>
            </a:r>
            <a:endParaRPr lang="en-US" dirty="0"/>
          </a:p>
          <a:p>
            <a:endParaRPr lang="en-GB" dirty="0"/>
          </a:p>
        </p:txBody>
      </p:sp>
      <p:graphicFrame>
        <p:nvGraphicFramePr>
          <p:cNvPr id="34" name="Table 33">
            <a:extLst>
              <a:ext uri="{FF2B5EF4-FFF2-40B4-BE49-F238E27FC236}">
                <a16:creationId xmlns:a16="http://schemas.microsoft.com/office/drawing/2014/main" id="{17F22383-5CAA-DBB2-F005-F954CB5BBA02}"/>
              </a:ext>
            </a:extLst>
          </p:cNvPr>
          <p:cNvGraphicFramePr>
            <a:graphicFrameLocks noGrp="1"/>
          </p:cNvGraphicFramePr>
          <p:nvPr/>
        </p:nvGraphicFramePr>
        <p:xfrm>
          <a:off x="6918474" y="4499297"/>
          <a:ext cx="4344258" cy="1045698"/>
        </p:xfrm>
        <a:graphic>
          <a:graphicData uri="http://schemas.openxmlformats.org/drawingml/2006/table">
            <a:tbl>
              <a:tblPr firstRow="1" bandRow="1"/>
              <a:tblGrid>
                <a:gridCol w="1233067">
                  <a:extLst>
                    <a:ext uri="{9D8B030D-6E8A-4147-A177-3AD203B41FA5}">
                      <a16:colId xmlns:a16="http://schemas.microsoft.com/office/drawing/2014/main" val="20000"/>
                    </a:ext>
                  </a:extLst>
                </a:gridCol>
                <a:gridCol w="858644">
                  <a:extLst>
                    <a:ext uri="{9D8B030D-6E8A-4147-A177-3AD203B41FA5}">
                      <a16:colId xmlns:a16="http://schemas.microsoft.com/office/drawing/2014/main" val="20001"/>
                    </a:ext>
                  </a:extLst>
                </a:gridCol>
                <a:gridCol w="2252547">
                  <a:extLst>
                    <a:ext uri="{9D8B030D-6E8A-4147-A177-3AD203B41FA5}">
                      <a16:colId xmlns:a16="http://schemas.microsoft.com/office/drawing/2014/main" val="20002"/>
                    </a:ext>
                  </a:extLst>
                </a:gridCol>
              </a:tblGrid>
              <a:tr h="34231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US" sz="1700" dirty="0"/>
                    </a:p>
                  </a:txBody>
                  <a:tcPr marT="42203" marB="4220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23D6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700" dirty="0"/>
                        <a:t>MRI</a:t>
                      </a:r>
                    </a:p>
                  </a:txBody>
                  <a:tcPr marT="42203" marB="4220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23D6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700" dirty="0"/>
                        <a:t>MRI + </a:t>
                      </a:r>
                      <a:r>
                        <a:rPr kumimoji="0" lang="de-DE" altLang="de-DE" sz="1800" b="1" i="0" u="none" strike="noStrike" kern="1200" cap="none" spc="0" normalizeH="0" noProof="0" dirty="0">
                          <a:ln>
                            <a:noFill/>
                          </a:ln>
                          <a:solidFill>
                            <a:prstClr val="white"/>
                          </a:solidFill>
                          <a:effectLst/>
                          <a:uLnTx/>
                          <a:uFillTx/>
                          <a:latin typeface="Arial" charset="0"/>
                          <a:ea typeface="+mn-ea"/>
                          <a:cs typeface="Arial" charset="0"/>
                        </a:rPr>
                        <a:t>[</a:t>
                      </a:r>
                      <a:r>
                        <a:rPr kumimoji="0" lang="de-DE" altLang="de-DE" sz="1800" b="1" i="0" u="none" strike="noStrike" kern="1200" cap="none" spc="0" normalizeH="0" baseline="30000" noProof="0" dirty="0">
                          <a:ln>
                            <a:noFill/>
                          </a:ln>
                          <a:solidFill>
                            <a:prstClr val="white"/>
                          </a:solidFill>
                          <a:effectLst/>
                          <a:uLnTx/>
                          <a:uFillTx/>
                          <a:latin typeface="Arial" charset="0"/>
                          <a:ea typeface="+mn-ea"/>
                          <a:cs typeface="Arial" charset="0"/>
                        </a:rPr>
                        <a:t>18</a:t>
                      </a:r>
                      <a:r>
                        <a:rPr kumimoji="0" lang="de-DE" altLang="de-DE" sz="1800" b="1" i="0" u="none" strike="noStrike" kern="1200" cap="none" spc="0" normalizeH="0" baseline="0" noProof="0" dirty="0">
                          <a:ln>
                            <a:noFill/>
                          </a:ln>
                          <a:solidFill>
                            <a:prstClr val="white"/>
                          </a:solidFill>
                          <a:effectLst/>
                          <a:uLnTx/>
                          <a:uFillTx/>
                          <a:latin typeface="Arial" charset="0"/>
                          <a:ea typeface="+mn-ea"/>
                          <a:cs typeface="Arial" charset="0"/>
                        </a:rPr>
                        <a:t>F]</a:t>
                      </a:r>
                      <a:r>
                        <a:rPr lang="en-US" sz="1700" dirty="0"/>
                        <a:t>FET PET</a:t>
                      </a:r>
                    </a:p>
                  </a:txBody>
                  <a:tcPr marT="42203" marB="4220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10000"/>
                  </a:ext>
                </a:extLst>
              </a:tr>
              <a:tr h="3423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700" b="0" noProof="0" dirty="0">
                          <a:solidFill>
                            <a:schemeClr val="accent1"/>
                          </a:solidFill>
                        </a:rPr>
                        <a:t>Sensitivity</a:t>
                      </a:r>
                    </a:p>
                  </a:txBody>
                  <a:tcPr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BD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b="0" noProof="0">
                          <a:solidFill>
                            <a:schemeClr val="accent1"/>
                          </a:solidFill>
                        </a:rPr>
                        <a:t>96 %</a:t>
                      </a:r>
                    </a:p>
                  </a:txBody>
                  <a:tcPr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BD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b="0" noProof="0">
                          <a:solidFill>
                            <a:schemeClr val="accent1"/>
                          </a:solidFill>
                        </a:rPr>
                        <a:t>93 %</a:t>
                      </a:r>
                    </a:p>
                  </a:txBody>
                  <a:tcPr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BDE3">
                        <a:tint val="40000"/>
                      </a:srgbClr>
                    </a:solidFill>
                  </a:tcPr>
                </a:tc>
                <a:extLst>
                  <a:ext uri="{0D108BD9-81ED-4DB2-BD59-A6C34878D82A}">
                    <a16:rowId xmlns:a16="http://schemas.microsoft.com/office/drawing/2014/main" val="10001"/>
                  </a:ext>
                </a:extLst>
              </a:tr>
              <a:tr h="3423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700" b="0" noProof="0" dirty="0">
                          <a:solidFill>
                            <a:schemeClr val="accent1"/>
                          </a:solidFill>
                        </a:rPr>
                        <a:t>Specificity</a:t>
                      </a:r>
                    </a:p>
                  </a:txBody>
                  <a:tcPr marT="42203" marB="4220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9D25F">
                        <a:lumMod val="7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700" b="0" noProof="0">
                          <a:solidFill>
                            <a:schemeClr val="accent1"/>
                          </a:solidFill>
                        </a:rPr>
                        <a:t>53 %</a:t>
                      </a:r>
                    </a:p>
                  </a:txBody>
                  <a:tcPr marT="42203" marB="4220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9D25F">
                        <a:lumMod val="7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b="0" noProof="0" dirty="0">
                          <a:solidFill>
                            <a:schemeClr val="accent1"/>
                          </a:solidFill>
                        </a:rPr>
                        <a:t>94 %</a:t>
                      </a:r>
                    </a:p>
                  </a:txBody>
                  <a:tcPr marT="42203" marB="4220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9D25F">
                        <a:lumMod val="75000"/>
                      </a:srgbClr>
                    </a:solidFill>
                  </a:tcPr>
                </a:tc>
                <a:extLst>
                  <a:ext uri="{0D108BD9-81ED-4DB2-BD59-A6C34878D82A}">
                    <a16:rowId xmlns:a16="http://schemas.microsoft.com/office/drawing/2014/main" val="10002"/>
                  </a:ext>
                </a:extLst>
              </a:tr>
            </a:tbl>
          </a:graphicData>
        </a:graphic>
      </p:graphicFrame>
      <p:graphicFrame>
        <p:nvGraphicFramePr>
          <p:cNvPr id="35" name="Table 34">
            <a:extLst>
              <a:ext uri="{FF2B5EF4-FFF2-40B4-BE49-F238E27FC236}">
                <a16:creationId xmlns:a16="http://schemas.microsoft.com/office/drawing/2014/main" id="{BEE8F409-8EA6-F2F9-794C-6D014F9923FC}"/>
              </a:ext>
            </a:extLst>
          </p:cNvPr>
          <p:cNvGraphicFramePr>
            <a:graphicFrameLocks noGrp="1"/>
          </p:cNvGraphicFramePr>
          <p:nvPr/>
        </p:nvGraphicFramePr>
        <p:xfrm>
          <a:off x="3367433" y="5071883"/>
          <a:ext cx="2011680" cy="702212"/>
        </p:xfrm>
        <a:graphic>
          <a:graphicData uri="http://schemas.openxmlformats.org/drawingml/2006/table">
            <a:tbl>
              <a:tblPr firstRow="1" bandRow="1"/>
              <a:tblGrid>
                <a:gridCol w="990246">
                  <a:extLst>
                    <a:ext uri="{9D8B030D-6E8A-4147-A177-3AD203B41FA5}">
                      <a16:colId xmlns:a16="http://schemas.microsoft.com/office/drawing/2014/main" val="20001"/>
                    </a:ext>
                  </a:extLst>
                </a:gridCol>
                <a:gridCol w="1021434">
                  <a:extLst>
                    <a:ext uri="{9D8B030D-6E8A-4147-A177-3AD203B41FA5}">
                      <a16:colId xmlns:a16="http://schemas.microsoft.com/office/drawing/2014/main" val="20002"/>
                    </a:ext>
                  </a:extLst>
                </a:gridCol>
              </a:tblGrid>
              <a:tr h="34231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kumimoji="0" lang="de-DE" altLang="de-DE" sz="1600" b="1" i="0" u="none" strike="noStrike" kern="1200" cap="none" spc="0" normalizeH="0" noProof="0" dirty="0">
                          <a:ln>
                            <a:noFill/>
                          </a:ln>
                          <a:solidFill>
                            <a:prstClr val="white"/>
                          </a:solidFill>
                          <a:effectLst/>
                          <a:uLnTx/>
                          <a:uFillTx/>
                          <a:latin typeface="Arial" charset="0"/>
                          <a:ea typeface="+mn-ea"/>
                          <a:cs typeface="Arial" charset="0"/>
                        </a:rPr>
                        <a:t>[</a:t>
                      </a:r>
                      <a:r>
                        <a:rPr kumimoji="0" lang="de-DE" altLang="de-DE" sz="1600" b="1" i="0" u="none" strike="noStrike" kern="1200" cap="none" spc="0" normalizeH="0" baseline="30000" noProof="0" dirty="0">
                          <a:ln>
                            <a:noFill/>
                          </a:ln>
                          <a:solidFill>
                            <a:prstClr val="white"/>
                          </a:solidFill>
                          <a:effectLst/>
                          <a:uLnTx/>
                          <a:uFillTx/>
                          <a:latin typeface="Arial" charset="0"/>
                          <a:ea typeface="+mn-ea"/>
                          <a:cs typeface="Arial" charset="0"/>
                        </a:rPr>
                        <a:t>18</a:t>
                      </a:r>
                      <a:r>
                        <a:rPr kumimoji="0" lang="de-DE" altLang="de-DE" sz="1600" b="1" i="0" u="none" strike="noStrike" kern="1200" cap="none" spc="0" normalizeH="0" baseline="0" noProof="0" dirty="0">
                          <a:ln>
                            <a:noFill/>
                          </a:ln>
                          <a:solidFill>
                            <a:prstClr val="white"/>
                          </a:solidFill>
                          <a:effectLst/>
                          <a:uLnTx/>
                          <a:uFillTx/>
                          <a:latin typeface="Arial" charset="0"/>
                          <a:ea typeface="+mn-ea"/>
                          <a:cs typeface="Arial" charset="0"/>
                        </a:rPr>
                        <a:t>F]</a:t>
                      </a:r>
                      <a:r>
                        <a:rPr lang="en-US" sz="1700" dirty="0"/>
                        <a:t>FDG</a:t>
                      </a:r>
                    </a:p>
                  </a:txBody>
                  <a:tcPr marL="36000" marR="36000" marT="42203" marB="4220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23D6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kumimoji="0" lang="de-DE" altLang="de-DE" sz="1600" b="1" i="0" u="none" strike="noStrike" kern="1200" cap="none" spc="0" normalizeH="0" noProof="0" dirty="0">
                          <a:ln>
                            <a:noFill/>
                          </a:ln>
                          <a:solidFill>
                            <a:prstClr val="white"/>
                          </a:solidFill>
                          <a:effectLst/>
                          <a:uLnTx/>
                          <a:uFillTx/>
                          <a:latin typeface="Arial" charset="0"/>
                          <a:ea typeface="+mn-ea"/>
                          <a:cs typeface="Arial" charset="0"/>
                        </a:rPr>
                        <a:t>[</a:t>
                      </a:r>
                      <a:r>
                        <a:rPr kumimoji="0" lang="de-DE" altLang="de-DE" sz="1600" b="1" i="0" u="none" strike="noStrike" kern="1200" cap="none" spc="0" normalizeH="0" baseline="30000" noProof="0" dirty="0">
                          <a:ln>
                            <a:noFill/>
                          </a:ln>
                          <a:solidFill>
                            <a:prstClr val="white"/>
                          </a:solidFill>
                          <a:effectLst/>
                          <a:uLnTx/>
                          <a:uFillTx/>
                          <a:latin typeface="Arial" charset="0"/>
                          <a:ea typeface="+mn-ea"/>
                          <a:cs typeface="Arial" charset="0"/>
                        </a:rPr>
                        <a:t>18</a:t>
                      </a:r>
                      <a:r>
                        <a:rPr kumimoji="0" lang="de-DE" altLang="de-DE" sz="1600" b="1" i="0" u="none" strike="noStrike" kern="1200" cap="none" spc="0" normalizeH="0" baseline="0" noProof="0" dirty="0">
                          <a:ln>
                            <a:noFill/>
                          </a:ln>
                          <a:solidFill>
                            <a:prstClr val="white"/>
                          </a:solidFill>
                          <a:effectLst/>
                          <a:uLnTx/>
                          <a:uFillTx/>
                          <a:latin typeface="Arial" charset="0"/>
                          <a:ea typeface="+mn-ea"/>
                          <a:cs typeface="Arial" charset="0"/>
                        </a:rPr>
                        <a:t>F]</a:t>
                      </a:r>
                      <a:r>
                        <a:rPr lang="en-US" sz="1700" dirty="0"/>
                        <a:t>FET</a:t>
                      </a:r>
                    </a:p>
                  </a:txBody>
                  <a:tcPr marL="36000" marR="36000" marT="42203" marB="4220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10000"/>
                  </a:ext>
                </a:extLst>
              </a:tr>
              <a:tr h="3423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rgbClr val="023D6B"/>
                          </a:solidFill>
                        </a:rPr>
                        <a:t>35%</a:t>
                      </a:r>
                    </a:p>
                  </a:txBody>
                  <a:tcPr marL="36000" marR="36000"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BD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rgbClr val="023D6B"/>
                          </a:solidFill>
                        </a:rPr>
                        <a:t>86% </a:t>
                      </a:r>
                    </a:p>
                  </a:txBody>
                  <a:tcPr marL="36000" marR="36000" marT="42203" marB="4220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9D25F">
                        <a:lumMod val="75000"/>
                      </a:srgbClr>
                    </a:solidFill>
                  </a:tcPr>
                </a:tc>
                <a:extLst>
                  <a:ext uri="{0D108BD9-81ED-4DB2-BD59-A6C34878D82A}">
                    <a16:rowId xmlns:a16="http://schemas.microsoft.com/office/drawing/2014/main" val="10001"/>
                  </a:ext>
                </a:extLst>
              </a:tr>
            </a:tbl>
          </a:graphicData>
        </a:graphic>
      </p:graphicFrame>
      <p:grpSp>
        <p:nvGrpSpPr>
          <p:cNvPr id="36" name="Group 35">
            <a:extLst>
              <a:ext uri="{FF2B5EF4-FFF2-40B4-BE49-F238E27FC236}">
                <a16:creationId xmlns:a16="http://schemas.microsoft.com/office/drawing/2014/main" id="{E5C44E7C-030F-AA9A-99D2-E5BB17974957}"/>
              </a:ext>
            </a:extLst>
          </p:cNvPr>
          <p:cNvGrpSpPr/>
          <p:nvPr/>
        </p:nvGrpSpPr>
        <p:grpSpPr>
          <a:xfrm>
            <a:off x="353980" y="1366654"/>
            <a:ext cx="5095824" cy="4774664"/>
            <a:chOff x="353980" y="1362900"/>
            <a:chExt cx="5095824" cy="4774664"/>
          </a:xfrm>
        </p:grpSpPr>
        <p:sp>
          <p:nvSpPr>
            <p:cNvPr id="37" name="Rectangle 3">
              <a:extLst>
                <a:ext uri="{FF2B5EF4-FFF2-40B4-BE49-F238E27FC236}">
                  <a16:creationId xmlns:a16="http://schemas.microsoft.com/office/drawing/2014/main" id="{833FB5AA-2456-2CC7-4101-BA127E5EEE4E}"/>
                </a:ext>
              </a:extLst>
            </p:cNvPr>
            <p:cNvSpPr>
              <a:spLocks noChangeArrowheads="1"/>
            </p:cNvSpPr>
            <p:nvPr/>
          </p:nvSpPr>
          <p:spPr bwMode="auto">
            <a:xfrm>
              <a:off x="376211" y="1722940"/>
              <a:ext cx="5060985" cy="2200667"/>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1"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38" name="Text Box 7">
              <a:extLst>
                <a:ext uri="{FF2B5EF4-FFF2-40B4-BE49-F238E27FC236}">
                  <a16:creationId xmlns:a16="http://schemas.microsoft.com/office/drawing/2014/main" id="{19302E9F-CFAD-825C-7E6B-2BB82353F162}"/>
                </a:ext>
              </a:extLst>
            </p:cNvPr>
            <p:cNvSpPr txBox="1">
              <a:spLocks noChangeArrowheads="1"/>
            </p:cNvSpPr>
            <p:nvPr/>
          </p:nvSpPr>
          <p:spPr bwMode="auto">
            <a:xfrm>
              <a:off x="353980" y="2521887"/>
              <a:ext cx="10086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0" cap="none" spc="0" normalizeH="0" baseline="0" noProof="0" dirty="0">
                  <a:ln>
                    <a:noFill/>
                  </a:ln>
                  <a:solidFill>
                    <a:prstClr val="white"/>
                  </a:solidFill>
                  <a:effectLst/>
                  <a:uLnTx/>
                  <a:uFillTx/>
                  <a:latin typeface="Arial" charset="0"/>
                  <a:ea typeface="+mn-ea"/>
                  <a:cs typeface="Arial" charset="0"/>
                </a:rPr>
                <a:t>[</a:t>
              </a:r>
              <a:r>
                <a:rPr kumimoji="0" lang="de-DE" altLang="de-DE" sz="1600" b="0" i="0" u="none" strike="noStrike" kern="0" cap="none" spc="0" normalizeH="0" baseline="30000" noProof="0" dirty="0">
                  <a:ln>
                    <a:noFill/>
                  </a:ln>
                  <a:solidFill>
                    <a:prstClr val="white"/>
                  </a:solidFill>
                  <a:effectLst/>
                  <a:uLnTx/>
                  <a:uFillTx/>
                  <a:latin typeface="Arial" charset="0"/>
                  <a:ea typeface="+mn-ea"/>
                  <a:cs typeface="Arial" charset="0"/>
                </a:rPr>
                <a:t>18</a:t>
              </a:r>
              <a:r>
                <a:rPr kumimoji="0" lang="de-DE" altLang="de-DE" sz="1600" b="0" i="0" u="none" strike="noStrike" kern="0" cap="none" spc="0" normalizeH="0" baseline="0" noProof="0" dirty="0">
                  <a:ln>
                    <a:noFill/>
                  </a:ln>
                  <a:solidFill>
                    <a:prstClr val="white"/>
                  </a:solidFill>
                  <a:effectLst/>
                  <a:uLnTx/>
                  <a:uFillTx/>
                  <a:latin typeface="Arial" charset="0"/>
                  <a:ea typeface="+mn-ea"/>
                  <a:cs typeface="Arial" charset="0"/>
                </a:rPr>
                <a:t>F]FDG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0" cap="none" spc="0" normalizeH="0" baseline="0" noProof="0" dirty="0">
                  <a:ln>
                    <a:noFill/>
                  </a:ln>
                  <a:solidFill>
                    <a:prstClr val="white"/>
                  </a:solidFill>
                  <a:effectLst/>
                  <a:uLnTx/>
                  <a:uFillTx/>
                  <a:latin typeface="Arial" charset="0"/>
                  <a:ea typeface="+mn-ea"/>
                  <a:cs typeface="Arial" charset="0"/>
                </a:rPr>
                <a:t>PET</a:t>
              </a:r>
            </a:p>
          </p:txBody>
        </p:sp>
        <p:sp>
          <p:nvSpPr>
            <p:cNvPr id="39" name="Text Box 13">
              <a:extLst>
                <a:ext uri="{FF2B5EF4-FFF2-40B4-BE49-F238E27FC236}">
                  <a16:creationId xmlns:a16="http://schemas.microsoft.com/office/drawing/2014/main" id="{FFB2D881-2486-6B1B-9EFF-3A0EDB05A5B3}"/>
                </a:ext>
              </a:extLst>
            </p:cNvPr>
            <p:cNvSpPr txBox="1">
              <a:spLocks noChangeArrowheads="1"/>
            </p:cNvSpPr>
            <p:nvPr/>
          </p:nvSpPr>
          <p:spPr bwMode="auto">
            <a:xfrm>
              <a:off x="4487681" y="2542669"/>
              <a:ext cx="96212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0" cap="none" spc="0" normalizeH="0" baseline="0" noProof="0" dirty="0">
                  <a:ln>
                    <a:noFill/>
                  </a:ln>
                  <a:solidFill>
                    <a:prstClr val="white"/>
                  </a:solidFill>
                  <a:effectLst/>
                  <a:uLnTx/>
                  <a:uFillTx/>
                  <a:latin typeface="Arial" charset="0"/>
                  <a:ea typeface="+mn-ea"/>
                  <a:cs typeface="Arial" charset="0"/>
                </a:rPr>
                <a:t>[</a:t>
              </a:r>
              <a:r>
                <a:rPr kumimoji="0" lang="de-DE" altLang="de-DE" sz="1600" b="0" i="0" u="none" strike="noStrike" kern="0" cap="none" spc="0" normalizeH="0" baseline="30000" noProof="0" dirty="0">
                  <a:ln>
                    <a:noFill/>
                  </a:ln>
                  <a:solidFill>
                    <a:prstClr val="white"/>
                  </a:solidFill>
                  <a:effectLst/>
                  <a:uLnTx/>
                  <a:uFillTx/>
                  <a:latin typeface="Arial" charset="0"/>
                  <a:ea typeface="+mn-ea"/>
                  <a:cs typeface="Arial" charset="0"/>
                </a:rPr>
                <a:t>18</a:t>
              </a:r>
              <a:r>
                <a:rPr kumimoji="0" lang="de-DE" altLang="de-DE" sz="1600" b="0" i="0" u="none" strike="noStrike" kern="0" cap="none" spc="0" normalizeH="0" baseline="0" noProof="0" dirty="0">
                  <a:ln>
                    <a:noFill/>
                  </a:ln>
                  <a:solidFill>
                    <a:prstClr val="white"/>
                  </a:solidFill>
                  <a:effectLst/>
                  <a:uLnTx/>
                  <a:uFillTx/>
                  <a:latin typeface="Arial" charset="0"/>
                  <a:ea typeface="+mn-ea"/>
                  <a:cs typeface="Arial" charset="0"/>
                </a:rPr>
                <a:t>F]FET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0" cap="none" spc="0" normalizeH="0" baseline="0" noProof="0" dirty="0">
                  <a:ln>
                    <a:noFill/>
                  </a:ln>
                  <a:solidFill>
                    <a:prstClr val="white"/>
                  </a:solidFill>
                  <a:effectLst/>
                  <a:uLnTx/>
                  <a:uFillTx/>
                  <a:latin typeface="Arial" charset="0"/>
                  <a:ea typeface="+mn-ea"/>
                  <a:cs typeface="Arial" charset="0"/>
                </a:rPr>
                <a:t>PET</a:t>
              </a:r>
            </a:p>
          </p:txBody>
        </p:sp>
        <p:pic>
          <p:nvPicPr>
            <p:cNvPr id="40" name="Picture 3">
              <a:extLst>
                <a:ext uri="{FF2B5EF4-FFF2-40B4-BE49-F238E27FC236}">
                  <a16:creationId xmlns:a16="http://schemas.microsoft.com/office/drawing/2014/main" id="{6D8C92FA-ED32-165C-A4A9-1DBD25530C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1634" y="1931913"/>
              <a:ext cx="1616326" cy="18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 name="Picture 4">
              <a:extLst>
                <a:ext uri="{FF2B5EF4-FFF2-40B4-BE49-F238E27FC236}">
                  <a16:creationId xmlns:a16="http://schemas.microsoft.com/office/drawing/2014/main" id="{9B212929-D314-16E1-0856-DF60E4ED7A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940" y="1927216"/>
              <a:ext cx="1590547" cy="18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2" name="TextBox 41">
              <a:extLst>
                <a:ext uri="{FF2B5EF4-FFF2-40B4-BE49-F238E27FC236}">
                  <a16:creationId xmlns:a16="http://schemas.microsoft.com/office/drawing/2014/main" id="{4613A79E-8F84-3780-C2A3-D77B67E43BEF}"/>
                </a:ext>
              </a:extLst>
            </p:cNvPr>
            <p:cNvSpPr txBox="1"/>
            <p:nvPr/>
          </p:nvSpPr>
          <p:spPr>
            <a:xfrm>
              <a:off x="355429" y="1362900"/>
              <a:ext cx="5081095" cy="446276"/>
            </a:xfrm>
            <a:prstGeom prst="rect">
              <a:avLst/>
            </a:prstGeom>
            <a:solidFill>
              <a:srgbClr val="023D6B"/>
            </a:solidFill>
            <a:ln w="25400">
              <a:solidFill>
                <a:srgbClr val="023D6B"/>
              </a:solidFill>
            </a:ln>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uLnTx/>
                  <a:uFillTx/>
                  <a:latin typeface="Arial"/>
                  <a:ea typeface="+mn-ea"/>
                  <a:cs typeface="+mn-cs"/>
                </a:rPr>
                <a:t>Comparison between FDG and FET</a:t>
              </a:r>
            </a:p>
          </p:txBody>
        </p:sp>
        <p:sp>
          <p:nvSpPr>
            <p:cNvPr id="43" name="Rectangle 42">
              <a:extLst>
                <a:ext uri="{FF2B5EF4-FFF2-40B4-BE49-F238E27FC236}">
                  <a16:creationId xmlns:a16="http://schemas.microsoft.com/office/drawing/2014/main" id="{5429EC96-BAA9-D034-C14D-79D588AE02FE}"/>
                </a:ext>
              </a:extLst>
            </p:cNvPr>
            <p:cNvSpPr/>
            <p:nvPr/>
          </p:nvSpPr>
          <p:spPr>
            <a:xfrm>
              <a:off x="355429" y="1794948"/>
              <a:ext cx="5081095" cy="4342616"/>
            </a:xfrm>
            <a:prstGeom prst="rect">
              <a:avLst/>
            </a:prstGeom>
            <a:noFill/>
            <a:ln w="25400" cap="flat" cmpd="sng" algn="ctr">
              <a:solidFill>
                <a:srgbClr val="023D6B"/>
              </a:solidFill>
              <a:prstDash val="solid"/>
              <a:miter lim="800000"/>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prstClr val="white"/>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0A4F4F05-5931-FEFF-1C1A-A155FB2C3236}"/>
                </a:ext>
              </a:extLst>
            </p:cNvPr>
            <p:cNvGrpSpPr/>
            <p:nvPr/>
          </p:nvGrpSpPr>
          <p:grpSpPr>
            <a:xfrm>
              <a:off x="387926" y="3975725"/>
              <a:ext cx="4862947" cy="2071988"/>
              <a:chOff x="387926" y="3975725"/>
              <a:chExt cx="4862947" cy="2071988"/>
            </a:xfrm>
          </p:grpSpPr>
          <p:sp>
            <p:nvSpPr>
              <p:cNvPr id="45" name="Rectangle 44">
                <a:extLst>
                  <a:ext uri="{FF2B5EF4-FFF2-40B4-BE49-F238E27FC236}">
                    <a16:creationId xmlns:a16="http://schemas.microsoft.com/office/drawing/2014/main" id="{5126584A-4CE1-0D91-3771-8B01E4115576}"/>
                  </a:ext>
                </a:extLst>
              </p:cNvPr>
              <p:cNvSpPr/>
              <p:nvPr/>
            </p:nvSpPr>
            <p:spPr>
              <a:xfrm>
                <a:off x="465716" y="5042590"/>
                <a:ext cx="3312368" cy="718145"/>
              </a:xfrm>
              <a:prstGeom prst="rect">
                <a:avLst/>
              </a:prstGeom>
            </p:spPr>
            <p:txBody>
              <a:bodyPr wrap="square">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altLang="de-DE" sz="1700" b="0" i="0" u="none" strike="noStrike" kern="0" cap="none" spc="0" normalizeH="0" baseline="0" noProof="0" dirty="0">
                    <a:ln>
                      <a:noFill/>
                    </a:ln>
                    <a:solidFill>
                      <a:srgbClr val="023D6B"/>
                    </a:solidFill>
                    <a:effectLst/>
                    <a:uLnTx/>
                    <a:uFillTx/>
                    <a:latin typeface="Arial"/>
                    <a:ea typeface="+mn-ea"/>
                    <a:cs typeface="Times New Roman" pitchFamily="18" charset="0"/>
                  </a:rPr>
                  <a:t>19 high grade glioma (HGG)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altLang="de-DE" sz="1700" b="0" i="0" u="none" strike="noStrike" kern="0" cap="none" spc="0" normalizeH="0" baseline="0" noProof="0" dirty="0">
                    <a:ln>
                      <a:noFill/>
                    </a:ln>
                    <a:solidFill>
                      <a:srgbClr val="023D6B"/>
                    </a:solidFill>
                    <a:effectLst/>
                    <a:uLnTx/>
                    <a:uFillTx/>
                    <a:latin typeface="Arial"/>
                    <a:ea typeface="+mn-ea"/>
                    <a:cs typeface="Times New Roman" pitchFamily="18" charset="0"/>
                  </a:rPr>
                  <a:t>24 low grade glioma (LGG)</a:t>
                </a:r>
              </a:p>
            </p:txBody>
          </p:sp>
          <p:sp>
            <p:nvSpPr>
              <p:cNvPr id="46" name="TextBox 45">
                <a:extLst>
                  <a:ext uri="{FF2B5EF4-FFF2-40B4-BE49-F238E27FC236}">
                    <a16:creationId xmlns:a16="http://schemas.microsoft.com/office/drawing/2014/main" id="{C70A275E-9F32-8639-D504-0062480FD526}"/>
                  </a:ext>
                </a:extLst>
              </p:cNvPr>
              <p:cNvSpPr txBox="1"/>
              <p:nvPr/>
            </p:nvSpPr>
            <p:spPr>
              <a:xfrm>
                <a:off x="387926" y="5779947"/>
                <a:ext cx="4346634" cy="267766"/>
              </a:xfrm>
              <a:prstGeom prst="rect">
                <a:avLst/>
              </a:prstGeom>
              <a:noFill/>
            </p:spPr>
            <p:txBody>
              <a:bodyPr wrap="squar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lumMod val="50000"/>
                        <a:lumOff val="50000"/>
                      </a:srgbClr>
                    </a:solidFill>
                    <a:effectLst/>
                    <a:uLnTx/>
                    <a:uFillTx/>
                    <a:latin typeface="Arial"/>
                    <a:ea typeface="+mn-ea"/>
                    <a:cs typeface="+mn-cs"/>
                  </a:rPr>
                  <a:t>Pauleit</a:t>
                </a:r>
                <a:r>
                  <a:rPr kumimoji="0" lang="en-US" sz="1200" b="0" i="0" u="none" strike="noStrike" kern="0" cap="none" spc="0" normalizeH="0" baseline="0" noProof="0" dirty="0">
                    <a:ln>
                      <a:noFill/>
                    </a:ln>
                    <a:solidFill>
                      <a:srgbClr val="000000">
                        <a:lumMod val="50000"/>
                        <a:lumOff val="50000"/>
                      </a:srgbClr>
                    </a:solidFill>
                    <a:effectLst/>
                    <a:uLnTx/>
                    <a:uFillTx/>
                    <a:latin typeface="Arial"/>
                    <a:ea typeface="+mn-ea"/>
                    <a:cs typeface="+mn-cs"/>
                  </a:rPr>
                  <a:t> et al., </a:t>
                </a:r>
                <a:r>
                  <a:rPr kumimoji="0" lang="en-US" sz="1200" b="0" i="0" u="none" strike="noStrike" kern="0" cap="none" spc="0" normalizeH="0" baseline="0" noProof="0" dirty="0" err="1">
                    <a:ln>
                      <a:noFill/>
                    </a:ln>
                    <a:solidFill>
                      <a:srgbClr val="000000">
                        <a:lumMod val="50000"/>
                        <a:lumOff val="50000"/>
                      </a:srgbClr>
                    </a:solidFill>
                    <a:effectLst/>
                    <a:uLnTx/>
                    <a:uFillTx/>
                    <a:latin typeface="Arial"/>
                    <a:ea typeface="+mn-ea"/>
                    <a:cs typeface="+mn-cs"/>
                  </a:rPr>
                  <a:t>Nucl</a:t>
                </a:r>
                <a:r>
                  <a:rPr kumimoji="0" lang="en-US" sz="1200" b="0" i="0" u="none" strike="noStrike" kern="0" cap="none" spc="0" normalizeH="0" baseline="0" noProof="0" dirty="0">
                    <a:ln>
                      <a:noFill/>
                    </a:ln>
                    <a:solidFill>
                      <a:srgbClr val="000000">
                        <a:lumMod val="50000"/>
                        <a:lumOff val="50000"/>
                      </a:srgbClr>
                    </a:solidFill>
                    <a:effectLst/>
                    <a:uLnTx/>
                    <a:uFillTx/>
                    <a:latin typeface="Arial"/>
                    <a:ea typeface="+mn-ea"/>
                    <a:cs typeface="+mn-cs"/>
                  </a:rPr>
                  <a:t>. Med. Biol. 2009; Vol. 36(7), </a:t>
                </a:r>
                <a:r>
                  <a:rPr kumimoji="0" lang="en-US" sz="1200" b="0" i="0" u="none" strike="noStrike" kern="0" cap="none" spc="0" normalizeH="0" baseline="0" noProof="0" dirty="0" err="1">
                    <a:ln>
                      <a:noFill/>
                    </a:ln>
                    <a:solidFill>
                      <a:srgbClr val="000000">
                        <a:lumMod val="50000"/>
                        <a:lumOff val="50000"/>
                      </a:srgbClr>
                    </a:solidFill>
                    <a:effectLst/>
                    <a:uLnTx/>
                    <a:uFillTx/>
                    <a:latin typeface="Arial"/>
                    <a:ea typeface="+mn-ea"/>
                    <a:cs typeface="+mn-cs"/>
                  </a:rPr>
                  <a:t>pp</a:t>
                </a:r>
                <a:r>
                  <a:rPr kumimoji="0" lang="en-US" sz="1200" b="0" i="0" u="none" strike="noStrike" kern="0" cap="none" spc="0" normalizeH="0" baseline="0" noProof="0" dirty="0">
                    <a:ln>
                      <a:noFill/>
                    </a:ln>
                    <a:solidFill>
                      <a:srgbClr val="000000">
                        <a:lumMod val="50000"/>
                        <a:lumOff val="50000"/>
                      </a:srgbClr>
                    </a:solidFill>
                    <a:effectLst/>
                    <a:uLnTx/>
                    <a:uFillTx/>
                    <a:latin typeface="Arial"/>
                    <a:ea typeface="+mn-ea"/>
                    <a:cs typeface="+mn-cs"/>
                  </a:rPr>
                  <a:t>: 779-87</a:t>
                </a:r>
              </a:p>
            </p:txBody>
          </p:sp>
          <p:sp>
            <p:nvSpPr>
              <p:cNvPr id="47" name="Text Box 17">
                <a:extLst>
                  <a:ext uri="{FF2B5EF4-FFF2-40B4-BE49-F238E27FC236}">
                    <a16:creationId xmlns:a16="http://schemas.microsoft.com/office/drawing/2014/main" id="{BC347657-ED9F-AC9A-FEBC-DC7384CCC63D}"/>
                  </a:ext>
                </a:extLst>
              </p:cNvPr>
              <p:cNvSpPr txBox="1">
                <a:spLocks noChangeArrowheads="1"/>
              </p:cNvSpPr>
              <p:nvPr/>
            </p:nvSpPr>
            <p:spPr bwMode="auto">
              <a:xfrm>
                <a:off x="419088" y="3975725"/>
                <a:ext cx="4693239" cy="392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4332" tIns="42168" rIns="84332" bIns="4216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ct val="50000"/>
                  </a:spcAft>
                  <a:buClrTx/>
                  <a:buSzTx/>
                  <a:buFontTx/>
                  <a:buNone/>
                  <a:tabLst/>
                  <a:defRPr/>
                </a:pPr>
                <a:r>
                  <a:rPr kumimoji="0" lang="en-GB" sz="2000" b="0" i="0" u="none" strike="noStrike" kern="0" cap="none" spc="0" normalizeH="0" baseline="0" noProof="0" dirty="0">
                    <a:ln>
                      <a:noFill/>
                    </a:ln>
                    <a:solidFill>
                      <a:srgbClr val="023D6B"/>
                    </a:solidFill>
                    <a:effectLst/>
                    <a:uLnTx/>
                    <a:uFillTx/>
                    <a:latin typeface="Arial" charset="0"/>
                    <a:ea typeface="ＭＳ Ｐゴシック" charset="0"/>
                  </a:rPr>
                  <a:t>O-(2-[</a:t>
                </a:r>
                <a:r>
                  <a:rPr kumimoji="0" lang="en-GB" sz="2000" b="0" i="0" u="none" strike="noStrike" kern="0" cap="none" spc="0" normalizeH="0" baseline="30000" noProof="0" dirty="0">
                    <a:ln>
                      <a:noFill/>
                    </a:ln>
                    <a:solidFill>
                      <a:srgbClr val="023D6B"/>
                    </a:solidFill>
                    <a:effectLst/>
                    <a:uLnTx/>
                    <a:uFillTx/>
                    <a:latin typeface="Arial" charset="0"/>
                    <a:ea typeface="ＭＳ Ｐゴシック" charset="0"/>
                  </a:rPr>
                  <a:t>18</a:t>
                </a:r>
                <a:r>
                  <a:rPr kumimoji="0" lang="en-GB" sz="2000" b="0" i="0" u="none" strike="noStrike" kern="0" cap="none" spc="0" normalizeH="0" baseline="0" noProof="0" dirty="0">
                    <a:ln>
                      <a:noFill/>
                    </a:ln>
                    <a:solidFill>
                      <a:srgbClr val="023D6B"/>
                    </a:solidFill>
                    <a:effectLst/>
                    <a:uLnTx/>
                    <a:uFillTx/>
                    <a:latin typeface="Arial" charset="0"/>
                    <a:ea typeface="ＭＳ Ｐゴシック" charset="0"/>
                  </a:rPr>
                  <a:t>F]-Fluoroethyl)-L-Tyrosine (FET)</a:t>
                </a:r>
                <a:endParaRPr kumimoji="0" lang="en-GB" sz="1846" b="0" i="0" u="none" strike="noStrike" kern="0" cap="none" spc="0" normalizeH="0" baseline="0" noProof="0" dirty="0">
                  <a:ln>
                    <a:noFill/>
                  </a:ln>
                  <a:solidFill>
                    <a:srgbClr val="005B82"/>
                  </a:solidFill>
                  <a:effectLst/>
                  <a:uLnTx/>
                  <a:uFillTx/>
                  <a:latin typeface="Arial" charset="0"/>
                  <a:ea typeface="ＭＳ Ｐゴシック" charset="0"/>
                  <a:cs typeface="Times New Roman" charset="0"/>
                </a:endParaRPr>
              </a:p>
            </p:txBody>
          </p:sp>
          <p:sp>
            <p:nvSpPr>
              <p:cNvPr id="48" name="Text Box 17">
                <a:extLst>
                  <a:ext uri="{FF2B5EF4-FFF2-40B4-BE49-F238E27FC236}">
                    <a16:creationId xmlns:a16="http://schemas.microsoft.com/office/drawing/2014/main" id="{CD270135-B4E3-8B2B-5510-934801AF16C2}"/>
                  </a:ext>
                </a:extLst>
              </p:cNvPr>
              <p:cNvSpPr txBox="1">
                <a:spLocks noChangeArrowheads="1"/>
              </p:cNvSpPr>
              <p:nvPr/>
            </p:nvSpPr>
            <p:spPr bwMode="auto">
              <a:xfrm>
                <a:off x="391379" y="4298916"/>
                <a:ext cx="4859494" cy="392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4332" tIns="42168" rIns="84332" bIns="4216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ct val="50000"/>
                  </a:spcAft>
                  <a:buClrTx/>
                  <a:buSzTx/>
                  <a:buFontTx/>
                  <a:buNone/>
                  <a:tabLst/>
                  <a:defRPr/>
                </a:pPr>
                <a:r>
                  <a:rPr kumimoji="0" lang="en-GB" sz="2000" b="0" i="0" u="none" strike="noStrike" kern="0" cap="none" spc="0" normalizeH="0" baseline="0" noProof="0" dirty="0">
                    <a:ln>
                      <a:noFill/>
                    </a:ln>
                    <a:solidFill>
                      <a:srgbClr val="023D6B"/>
                    </a:solidFill>
                    <a:effectLst/>
                    <a:uLnTx/>
                    <a:uFillTx/>
                    <a:latin typeface="Arial" charset="0"/>
                    <a:ea typeface="ＭＳ Ｐゴシック" charset="0"/>
                  </a:rPr>
                  <a:t>[</a:t>
                </a:r>
                <a:r>
                  <a:rPr kumimoji="0" lang="en-GB" sz="2000" b="0" i="0" u="none" strike="noStrike" kern="0" cap="none" spc="0" normalizeH="0" baseline="30000" noProof="0" dirty="0">
                    <a:ln>
                      <a:noFill/>
                    </a:ln>
                    <a:solidFill>
                      <a:srgbClr val="023D6B"/>
                    </a:solidFill>
                    <a:effectLst/>
                    <a:uLnTx/>
                    <a:uFillTx/>
                    <a:latin typeface="Arial" charset="0"/>
                    <a:ea typeface="ＭＳ Ｐゴシック" charset="0"/>
                  </a:rPr>
                  <a:t>18</a:t>
                </a:r>
                <a:r>
                  <a:rPr kumimoji="0" lang="en-GB" sz="2000" b="0" i="0" u="none" strike="noStrike" kern="0" cap="none" spc="0" normalizeH="0" baseline="0" noProof="0" dirty="0">
                    <a:ln>
                      <a:noFill/>
                    </a:ln>
                    <a:solidFill>
                      <a:srgbClr val="023D6B"/>
                    </a:solidFill>
                    <a:effectLst/>
                    <a:uLnTx/>
                    <a:uFillTx/>
                    <a:latin typeface="Arial" charset="0"/>
                    <a:ea typeface="ＭＳ Ｐゴシック" charset="0"/>
                  </a:rPr>
                  <a:t>F]-2-Fluor-2-desoxy-D-Glucose (FDG)</a:t>
                </a:r>
                <a:endParaRPr kumimoji="0" lang="en-GB" sz="1846" b="0" i="0" u="none" strike="noStrike" kern="0" cap="none" spc="0" normalizeH="0" baseline="0" noProof="0" dirty="0">
                  <a:ln>
                    <a:noFill/>
                  </a:ln>
                  <a:solidFill>
                    <a:srgbClr val="005B82"/>
                  </a:solidFill>
                  <a:effectLst/>
                  <a:uLnTx/>
                  <a:uFillTx/>
                  <a:latin typeface="Arial" charset="0"/>
                  <a:ea typeface="ＭＳ Ｐゴシック" charset="0"/>
                  <a:cs typeface="Times New Roman" charset="0"/>
                </a:endParaRPr>
              </a:p>
            </p:txBody>
          </p:sp>
        </p:grpSp>
      </p:grpSp>
      <p:grpSp>
        <p:nvGrpSpPr>
          <p:cNvPr id="49" name="Group 48">
            <a:extLst>
              <a:ext uri="{FF2B5EF4-FFF2-40B4-BE49-F238E27FC236}">
                <a16:creationId xmlns:a16="http://schemas.microsoft.com/office/drawing/2014/main" id="{9D4E5CB8-CEEF-334B-1502-102E4BE387AA}"/>
              </a:ext>
            </a:extLst>
          </p:cNvPr>
          <p:cNvGrpSpPr/>
          <p:nvPr/>
        </p:nvGrpSpPr>
        <p:grpSpPr>
          <a:xfrm>
            <a:off x="5755257" y="1346274"/>
            <a:ext cx="6215070" cy="4505886"/>
            <a:chOff x="5755257" y="1346274"/>
            <a:chExt cx="6215070" cy="4505886"/>
          </a:xfrm>
        </p:grpSpPr>
        <p:sp>
          <p:nvSpPr>
            <p:cNvPr id="50" name="TextBox 49">
              <a:extLst>
                <a:ext uri="{FF2B5EF4-FFF2-40B4-BE49-F238E27FC236}">
                  <a16:creationId xmlns:a16="http://schemas.microsoft.com/office/drawing/2014/main" id="{29BECF48-9BC1-8D34-174B-D225837BC002}"/>
                </a:ext>
              </a:extLst>
            </p:cNvPr>
            <p:cNvSpPr txBox="1"/>
            <p:nvPr/>
          </p:nvSpPr>
          <p:spPr>
            <a:xfrm>
              <a:off x="5755257" y="1346274"/>
              <a:ext cx="6148567" cy="794064"/>
            </a:xfrm>
            <a:prstGeom prst="rect">
              <a:avLst/>
            </a:prstGeom>
            <a:solidFill>
              <a:srgbClr val="023D6B"/>
            </a:solidFill>
            <a:ln w="25400">
              <a:solidFill>
                <a:srgbClr val="023D6B"/>
              </a:solidFill>
            </a:ln>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uLnTx/>
                  <a:uFillTx/>
                  <a:latin typeface="Arial"/>
                  <a:ea typeface="+mn-ea"/>
                  <a:cs typeface="+mn-cs"/>
                </a:rPr>
                <a:t>Comparison of MRI and </a:t>
              </a:r>
              <a:r>
                <a:rPr kumimoji="0" lang="de-DE" altLang="de-DE" sz="2400" b="0" i="0" u="none" strike="noStrike" kern="0" cap="none" spc="0" normalizeH="0" baseline="0" noProof="0" dirty="0">
                  <a:ln>
                    <a:noFill/>
                  </a:ln>
                  <a:solidFill>
                    <a:prstClr val="white"/>
                  </a:solidFill>
                  <a:effectLst/>
                  <a:uLnTx/>
                  <a:uFillTx/>
                  <a:latin typeface="Arial"/>
                  <a:ea typeface="+mn-ea"/>
                  <a:cs typeface="Arial" charset="0"/>
                </a:rPr>
                <a:t>[</a:t>
              </a:r>
              <a:r>
                <a:rPr kumimoji="0" lang="de-DE" altLang="de-DE" sz="2400" b="0" i="0" u="none" strike="noStrike" kern="0" cap="none" spc="0" normalizeH="0" baseline="30000" noProof="0" dirty="0">
                  <a:ln>
                    <a:noFill/>
                  </a:ln>
                  <a:solidFill>
                    <a:prstClr val="white"/>
                  </a:solidFill>
                  <a:effectLst/>
                  <a:uLnTx/>
                  <a:uFillTx/>
                  <a:latin typeface="Arial"/>
                  <a:ea typeface="+mn-ea"/>
                  <a:cs typeface="Arial" charset="0"/>
                </a:rPr>
                <a:t>18</a:t>
              </a:r>
              <a:r>
                <a:rPr kumimoji="0" lang="de-DE" altLang="de-DE" sz="2400" b="0" i="0" u="none" strike="noStrike" kern="0" cap="none" spc="0" normalizeH="0" baseline="0" noProof="0" dirty="0">
                  <a:ln>
                    <a:noFill/>
                  </a:ln>
                  <a:solidFill>
                    <a:prstClr val="white"/>
                  </a:solidFill>
                  <a:effectLst/>
                  <a:uLnTx/>
                  <a:uFillTx/>
                  <a:latin typeface="Arial"/>
                  <a:ea typeface="+mn-ea"/>
                  <a:cs typeface="Arial" charset="0"/>
                </a:rPr>
                <a:t>F]</a:t>
              </a:r>
              <a:r>
                <a:rPr kumimoji="0" lang="en-US" sz="2400" b="0" i="0" u="none" strike="noStrike" kern="0" cap="none" spc="0" normalizeH="0" baseline="0" noProof="0" dirty="0">
                  <a:ln>
                    <a:noFill/>
                  </a:ln>
                  <a:solidFill>
                    <a:prstClr val="white">
                      <a:lumMod val="95000"/>
                    </a:prstClr>
                  </a:solidFill>
                  <a:effectLst/>
                  <a:uLnTx/>
                  <a:uFillTx/>
                  <a:latin typeface="Arial"/>
                  <a:ea typeface="+mn-ea"/>
                  <a:cs typeface="+mn-cs"/>
                </a:rPr>
                <a:t>FET PET</a:t>
              </a:r>
            </a:p>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lumMod val="95000"/>
                  </a:prstClr>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20081C3B-2EF4-791D-6B4A-3BB1FC3692C3}"/>
                </a:ext>
              </a:extLst>
            </p:cNvPr>
            <p:cNvSpPr/>
            <p:nvPr/>
          </p:nvSpPr>
          <p:spPr>
            <a:xfrm>
              <a:off x="5765800" y="1772689"/>
              <a:ext cx="6148416" cy="212938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0B635B60-92C3-9C64-0CBA-06847F41C264}"/>
                </a:ext>
              </a:extLst>
            </p:cNvPr>
            <p:cNvSpPr/>
            <p:nvPr/>
          </p:nvSpPr>
          <p:spPr>
            <a:xfrm>
              <a:off x="5755257" y="1778321"/>
              <a:ext cx="6138177" cy="4073839"/>
            </a:xfrm>
            <a:prstGeom prst="rect">
              <a:avLst/>
            </a:prstGeom>
            <a:noFill/>
            <a:ln w="25400" cap="flat" cmpd="sng" algn="ctr">
              <a:solidFill>
                <a:srgbClr val="023D6B"/>
              </a:solidFill>
              <a:prstDash val="solid"/>
              <a:miter lim="800000"/>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prstClr val="white"/>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4FE01F5D-6895-C95B-FCDE-0E85ABEF9B2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794472" y="2028998"/>
              <a:ext cx="2071214" cy="1350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Text Box 18">
              <a:extLst>
                <a:ext uri="{FF2B5EF4-FFF2-40B4-BE49-F238E27FC236}">
                  <a16:creationId xmlns:a16="http://schemas.microsoft.com/office/drawing/2014/main" id="{7E49E78B-4DA2-F2D5-29AE-BF00DC9452E3}"/>
                </a:ext>
              </a:extLst>
            </p:cNvPr>
            <p:cNvSpPr txBox="1">
              <a:spLocks noChangeArrowheads="1"/>
            </p:cNvSpPr>
            <p:nvPr/>
          </p:nvSpPr>
          <p:spPr bwMode="auto">
            <a:xfrm>
              <a:off x="10210868" y="3452569"/>
              <a:ext cx="1413657"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0" cap="none" spc="0" normalizeH="0" baseline="0" noProof="0" dirty="0">
                  <a:ln>
                    <a:noFill/>
                  </a:ln>
                  <a:solidFill>
                    <a:prstClr val="white"/>
                  </a:solidFill>
                  <a:effectLst/>
                  <a:uLnTx/>
                  <a:uFillTx/>
                  <a:latin typeface="Arial" charset="0"/>
                  <a:ea typeface="ＭＳ Ｐゴシック" charset="0"/>
                  <a:cs typeface="Arial" charset="0"/>
                </a:rPr>
                <a:t>[</a:t>
              </a:r>
              <a:r>
                <a:rPr kumimoji="0" lang="de-DE" altLang="de-DE" sz="1600" b="0" i="0" u="none" strike="noStrike" kern="0" cap="none" spc="0" normalizeH="0" baseline="30000" noProof="0" dirty="0">
                  <a:ln>
                    <a:noFill/>
                  </a:ln>
                  <a:solidFill>
                    <a:prstClr val="white"/>
                  </a:solidFill>
                  <a:effectLst/>
                  <a:uLnTx/>
                  <a:uFillTx/>
                  <a:latin typeface="Arial" charset="0"/>
                  <a:ea typeface="ＭＳ Ｐゴシック" charset="0"/>
                  <a:cs typeface="Arial" charset="0"/>
                </a:rPr>
                <a:t>18</a:t>
              </a:r>
              <a:r>
                <a:rPr kumimoji="0" lang="de-DE" altLang="de-DE" sz="1600" b="0" i="0" u="none" strike="noStrike" kern="0" cap="none" spc="0" normalizeH="0" baseline="0" noProof="0" dirty="0">
                  <a:ln>
                    <a:noFill/>
                  </a:ln>
                  <a:solidFill>
                    <a:prstClr val="white"/>
                  </a:solidFill>
                  <a:effectLst/>
                  <a:uLnTx/>
                  <a:uFillTx/>
                  <a:latin typeface="Arial" charset="0"/>
                  <a:ea typeface="ＭＳ Ｐゴシック" charset="0"/>
                  <a:cs typeface="Arial" charset="0"/>
                </a:rPr>
                <a:t>F]</a:t>
              </a:r>
              <a:r>
                <a:rPr kumimoji="0" lang="de-DE" sz="1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FET PET</a:t>
              </a:r>
            </a:p>
          </p:txBody>
        </p:sp>
        <p:sp>
          <p:nvSpPr>
            <p:cNvPr id="55" name="Text Box 15">
              <a:extLst>
                <a:ext uri="{FF2B5EF4-FFF2-40B4-BE49-F238E27FC236}">
                  <a16:creationId xmlns:a16="http://schemas.microsoft.com/office/drawing/2014/main" id="{C8DC795C-64C1-5F0A-F83D-5D304AA4BEE9}"/>
                </a:ext>
              </a:extLst>
            </p:cNvPr>
            <p:cNvSpPr txBox="1">
              <a:spLocks noChangeArrowheads="1"/>
            </p:cNvSpPr>
            <p:nvPr/>
          </p:nvSpPr>
          <p:spPr bwMode="auto">
            <a:xfrm>
              <a:off x="6239696" y="3453445"/>
              <a:ext cx="869149"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T1-MRI</a:t>
              </a:r>
            </a:p>
          </p:txBody>
        </p:sp>
        <p:sp>
          <p:nvSpPr>
            <p:cNvPr id="56" name="Text Box 16">
              <a:extLst>
                <a:ext uri="{FF2B5EF4-FFF2-40B4-BE49-F238E27FC236}">
                  <a16:creationId xmlns:a16="http://schemas.microsoft.com/office/drawing/2014/main" id="{DD68AF06-4DFE-B163-73B0-A2450F2D7650}"/>
                </a:ext>
              </a:extLst>
            </p:cNvPr>
            <p:cNvSpPr txBox="1">
              <a:spLocks noChangeArrowheads="1"/>
            </p:cNvSpPr>
            <p:nvPr/>
          </p:nvSpPr>
          <p:spPr bwMode="auto">
            <a:xfrm>
              <a:off x="8327928" y="3453445"/>
              <a:ext cx="869149"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T2-MRI</a:t>
              </a:r>
            </a:p>
          </p:txBody>
        </p:sp>
        <p:sp>
          <p:nvSpPr>
            <p:cNvPr id="57" name="Rectangle 21">
              <a:extLst>
                <a:ext uri="{FF2B5EF4-FFF2-40B4-BE49-F238E27FC236}">
                  <a16:creationId xmlns:a16="http://schemas.microsoft.com/office/drawing/2014/main" id="{CA60C033-F23A-11DB-BC99-D81C005C2AD4}"/>
                </a:ext>
              </a:extLst>
            </p:cNvPr>
            <p:cNvSpPr>
              <a:spLocks noChangeArrowheads="1"/>
            </p:cNvSpPr>
            <p:nvPr/>
          </p:nvSpPr>
          <p:spPr bwMode="auto">
            <a:xfrm>
              <a:off x="5831694" y="5525616"/>
              <a:ext cx="3421201" cy="269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4332" tIns="42168" rIns="84332" bIns="4216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a:ln>
                    <a:noFill/>
                  </a:ln>
                  <a:solidFill>
                    <a:srgbClr val="000000">
                      <a:lumMod val="50000"/>
                      <a:lumOff val="50000"/>
                    </a:srgbClr>
                  </a:solidFill>
                  <a:effectLst/>
                  <a:uLnTx/>
                  <a:uFillTx/>
                  <a:latin typeface="Arial"/>
                  <a:ea typeface="+mn-ea"/>
                  <a:cs typeface="+mn-cs"/>
                </a:rPr>
                <a:t>Pauleit</a:t>
              </a:r>
              <a:r>
                <a:rPr kumimoji="0" lang="en-GB" sz="1200" b="0" i="0" u="none" strike="noStrike" kern="0" cap="none" spc="0" normalizeH="0" baseline="0" noProof="0" dirty="0">
                  <a:ln>
                    <a:noFill/>
                  </a:ln>
                  <a:solidFill>
                    <a:srgbClr val="000000">
                      <a:lumMod val="50000"/>
                      <a:lumOff val="50000"/>
                    </a:srgbClr>
                  </a:solidFill>
                  <a:effectLst/>
                  <a:uLnTx/>
                  <a:uFillTx/>
                  <a:latin typeface="Arial"/>
                  <a:ea typeface="+mn-ea"/>
                  <a:cs typeface="+mn-cs"/>
                </a:rPr>
                <a:t>, Dirk, et al. </a:t>
              </a:r>
              <a:r>
                <a:rPr kumimoji="0" lang="en-GB" sz="1200" b="0" i="1" u="none" strike="noStrike" kern="0" cap="none" spc="0" normalizeH="0" baseline="0" noProof="0" dirty="0">
                  <a:ln>
                    <a:noFill/>
                  </a:ln>
                  <a:solidFill>
                    <a:srgbClr val="000000">
                      <a:lumMod val="50000"/>
                      <a:lumOff val="50000"/>
                    </a:srgbClr>
                  </a:solidFill>
                  <a:effectLst/>
                  <a:uLnTx/>
                  <a:uFillTx/>
                  <a:latin typeface="Arial"/>
                  <a:ea typeface="+mn-ea"/>
                  <a:cs typeface="+mn-cs"/>
                </a:rPr>
                <a:t>Brain</a:t>
              </a:r>
              <a:r>
                <a:rPr kumimoji="0" lang="en-GB" sz="1200" b="0" i="0" u="none" strike="noStrike" kern="0" cap="none" spc="0" normalizeH="0" baseline="0" noProof="0" dirty="0">
                  <a:ln>
                    <a:noFill/>
                  </a:ln>
                  <a:solidFill>
                    <a:srgbClr val="000000">
                      <a:lumMod val="50000"/>
                      <a:lumOff val="50000"/>
                    </a:srgbClr>
                  </a:solidFill>
                  <a:effectLst/>
                  <a:uLnTx/>
                  <a:uFillTx/>
                  <a:latin typeface="Arial"/>
                  <a:ea typeface="+mn-ea"/>
                  <a:cs typeface="+mn-cs"/>
                </a:rPr>
                <a:t> 128.3 (2005): 678-687.</a:t>
              </a:r>
              <a:endParaRPr kumimoji="0" lang="de-DE" sz="1200" b="0" i="0" u="none" strike="noStrike" kern="0" cap="none" spc="0" normalizeH="0" baseline="0" noProof="0" dirty="0">
                <a:ln>
                  <a:noFill/>
                </a:ln>
                <a:solidFill>
                  <a:srgbClr val="000000">
                    <a:lumMod val="50000"/>
                    <a:lumOff val="50000"/>
                  </a:srgbClr>
                </a:solidFill>
                <a:effectLst/>
                <a:uLnTx/>
                <a:uFillTx/>
                <a:latin typeface="Arial"/>
                <a:ea typeface="+mn-ea"/>
                <a:cs typeface="+mn-cs"/>
              </a:endParaRPr>
            </a:p>
          </p:txBody>
        </p:sp>
        <p:sp>
          <p:nvSpPr>
            <p:cNvPr id="58" name="TextBox 57">
              <a:extLst>
                <a:ext uri="{FF2B5EF4-FFF2-40B4-BE49-F238E27FC236}">
                  <a16:creationId xmlns:a16="http://schemas.microsoft.com/office/drawing/2014/main" id="{6936F1F1-8745-E29B-A8AE-04DA136A739E}"/>
                </a:ext>
              </a:extLst>
            </p:cNvPr>
            <p:cNvSpPr txBox="1"/>
            <p:nvPr/>
          </p:nvSpPr>
          <p:spPr>
            <a:xfrm>
              <a:off x="5874327" y="40478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23D6B"/>
                  </a:solidFill>
                  <a:effectLst/>
                  <a:uLnTx/>
                  <a:uFillTx/>
                  <a:latin typeface="Arial"/>
                  <a:ea typeface="+mn-ea"/>
                  <a:cs typeface="+mn-cs"/>
                </a:rPr>
                <a:t>Increased specificity with PET </a:t>
              </a: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pic>
          <p:nvPicPr>
            <p:cNvPr id="59" name="Picture 58">
              <a:extLst>
                <a:ext uri="{FF2B5EF4-FFF2-40B4-BE49-F238E27FC236}">
                  <a16:creationId xmlns:a16="http://schemas.microsoft.com/office/drawing/2014/main" id="{07538966-0A36-B179-2984-70A0CEA6BB3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5735" t="9937" r="3618" b="53342"/>
            <a:stretch/>
          </p:blipFill>
          <p:spPr bwMode="auto">
            <a:xfrm>
              <a:off x="5888335" y="1973890"/>
              <a:ext cx="3888711" cy="132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0" name="TextBox 59">
            <a:extLst>
              <a:ext uri="{FF2B5EF4-FFF2-40B4-BE49-F238E27FC236}">
                <a16:creationId xmlns:a16="http://schemas.microsoft.com/office/drawing/2014/main" id="{E8ED16B7-9598-AFD9-9B21-436F7581B63D}"/>
              </a:ext>
            </a:extLst>
          </p:cNvPr>
          <p:cNvSpPr txBox="1"/>
          <p:nvPr/>
        </p:nvSpPr>
        <p:spPr>
          <a:xfrm>
            <a:off x="776382" y="4679688"/>
            <a:ext cx="42606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23D6B"/>
                </a:solidFill>
                <a:effectLst/>
                <a:uLnTx/>
                <a:uFillTx/>
                <a:latin typeface="Arial"/>
                <a:ea typeface="+mn-ea"/>
                <a:cs typeface="Times New Roman" pitchFamily="18" charset="0"/>
              </a:rPr>
              <a:t>cases with increased uptake in tumors:</a:t>
            </a: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4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C731-2571-A172-23C0-62D73F7085CE}"/>
              </a:ext>
            </a:extLst>
          </p:cNvPr>
          <p:cNvSpPr>
            <a:spLocks noGrp="1"/>
          </p:cNvSpPr>
          <p:nvPr>
            <p:ph type="title"/>
          </p:nvPr>
        </p:nvSpPr>
        <p:spPr/>
        <p:txBody>
          <a:bodyPr/>
          <a:lstStyle/>
          <a:p>
            <a:r>
              <a:rPr lang="en-GB" cap="none" dirty="0"/>
              <a:t>Noise Equivalent Count Rate</a:t>
            </a:r>
          </a:p>
        </p:txBody>
      </p:sp>
      <p:sp>
        <p:nvSpPr>
          <p:cNvPr id="5" name="Text Placeholder 4">
            <a:extLst>
              <a:ext uri="{FF2B5EF4-FFF2-40B4-BE49-F238E27FC236}">
                <a16:creationId xmlns:a16="http://schemas.microsoft.com/office/drawing/2014/main" id="{4ECB215B-6918-E6F9-0E6D-B62E62661CCB}"/>
              </a:ext>
            </a:extLst>
          </p:cNvPr>
          <p:cNvSpPr>
            <a:spLocks noGrp="1"/>
          </p:cNvSpPr>
          <p:nvPr>
            <p:ph type="body" sz="quarter" idx="15"/>
          </p:nvPr>
        </p:nvSpPr>
        <p:spPr/>
        <p:txBody>
          <a:bodyPr/>
          <a:lstStyle/>
          <a:p>
            <a:r>
              <a:rPr lang="en-GB" dirty="0"/>
              <a:t>Adapted NEMA: Phantom diameter 15 cm, length 40 cm</a:t>
            </a:r>
          </a:p>
        </p:txBody>
      </p:sp>
      <p:graphicFrame>
        <p:nvGraphicFramePr>
          <p:cNvPr id="8" name="Table 7">
            <a:extLst>
              <a:ext uri="{FF2B5EF4-FFF2-40B4-BE49-F238E27FC236}">
                <a16:creationId xmlns:a16="http://schemas.microsoft.com/office/drawing/2014/main" id="{E0450FAA-32D7-AE29-D6E6-4B0BAA0541B5}"/>
              </a:ext>
            </a:extLst>
          </p:cNvPr>
          <p:cNvGraphicFramePr>
            <a:graphicFrameLocks noGrp="1"/>
          </p:cNvGraphicFramePr>
          <p:nvPr/>
        </p:nvGraphicFramePr>
        <p:xfrm>
          <a:off x="5388429" y="2200299"/>
          <a:ext cx="6564085" cy="2614506"/>
        </p:xfrm>
        <a:graphic>
          <a:graphicData uri="http://schemas.openxmlformats.org/drawingml/2006/table">
            <a:tbl>
              <a:tblPr firstRow="1" bandRow="1">
                <a:tableStyleId>{5940675A-B579-460E-94D1-54222C63F5DA}</a:tableStyleId>
              </a:tblPr>
              <a:tblGrid>
                <a:gridCol w="2024742">
                  <a:extLst>
                    <a:ext uri="{9D8B030D-6E8A-4147-A177-3AD203B41FA5}">
                      <a16:colId xmlns:a16="http://schemas.microsoft.com/office/drawing/2014/main" val="2699033191"/>
                    </a:ext>
                  </a:extLst>
                </a:gridCol>
                <a:gridCol w="968829">
                  <a:extLst>
                    <a:ext uri="{9D8B030D-6E8A-4147-A177-3AD203B41FA5}">
                      <a16:colId xmlns:a16="http://schemas.microsoft.com/office/drawing/2014/main" val="4155173704"/>
                    </a:ext>
                  </a:extLst>
                </a:gridCol>
                <a:gridCol w="685800">
                  <a:extLst>
                    <a:ext uri="{9D8B030D-6E8A-4147-A177-3AD203B41FA5}">
                      <a16:colId xmlns:a16="http://schemas.microsoft.com/office/drawing/2014/main" val="1782069724"/>
                    </a:ext>
                  </a:extLst>
                </a:gridCol>
                <a:gridCol w="957943">
                  <a:extLst>
                    <a:ext uri="{9D8B030D-6E8A-4147-A177-3AD203B41FA5}">
                      <a16:colId xmlns:a16="http://schemas.microsoft.com/office/drawing/2014/main" val="679113727"/>
                    </a:ext>
                  </a:extLst>
                </a:gridCol>
                <a:gridCol w="1240971">
                  <a:extLst>
                    <a:ext uri="{9D8B030D-6E8A-4147-A177-3AD203B41FA5}">
                      <a16:colId xmlns:a16="http://schemas.microsoft.com/office/drawing/2014/main" val="3118123775"/>
                    </a:ext>
                  </a:extLst>
                </a:gridCol>
                <a:gridCol w="685800">
                  <a:extLst>
                    <a:ext uri="{9D8B030D-6E8A-4147-A177-3AD203B41FA5}">
                      <a16:colId xmlns:a16="http://schemas.microsoft.com/office/drawing/2014/main" val="4162353734"/>
                    </a:ext>
                  </a:extLst>
                </a:gridCol>
              </a:tblGrid>
              <a:tr h="328506">
                <a:tc>
                  <a:txBody>
                    <a:bodyPr/>
                    <a:lstStyle/>
                    <a:p>
                      <a:endParaRPr lang="en-GB" sz="1400" dirty="0">
                        <a:solidFill>
                          <a:schemeClr val="accent1"/>
                        </a:solidFill>
                      </a:endParaRPr>
                    </a:p>
                  </a:txBody>
                  <a:tcPr anchor="ctr"/>
                </a:tc>
                <a:tc>
                  <a:txBody>
                    <a:bodyPr/>
                    <a:lstStyle/>
                    <a:p>
                      <a:pPr algn="ctr"/>
                      <a:r>
                        <a:rPr lang="en-GB" sz="1400" baseline="0" dirty="0">
                          <a:solidFill>
                            <a:schemeClr val="accent1"/>
                          </a:solidFill>
                        </a:rPr>
                        <a:t>Phantom</a:t>
                      </a:r>
                    </a:p>
                  </a:txBody>
                  <a:tcPr anchor="ctr"/>
                </a:tc>
                <a:tc>
                  <a:txBody>
                    <a:bodyPr/>
                    <a:lstStyle/>
                    <a:p>
                      <a:pPr algn="ctr"/>
                      <a:r>
                        <a:rPr lang="en-GB" sz="1400" baseline="0" dirty="0" err="1">
                          <a:solidFill>
                            <a:schemeClr val="accent1"/>
                          </a:solidFill>
                        </a:rPr>
                        <a:t>aFOV</a:t>
                      </a:r>
                      <a:endParaRPr lang="en-GB" sz="1400" baseline="0" dirty="0">
                        <a:solidFill>
                          <a:schemeClr val="accent1"/>
                        </a:solidFill>
                      </a:endParaRPr>
                    </a:p>
                  </a:txBody>
                  <a:tcPr anchor="ctr"/>
                </a:tc>
                <a:tc>
                  <a:txBody>
                    <a:bodyPr/>
                    <a:lstStyle/>
                    <a:p>
                      <a:pPr algn="ctr"/>
                      <a:r>
                        <a:rPr lang="en-GB" sz="1400" baseline="0" dirty="0">
                          <a:solidFill>
                            <a:schemeClr val="accent1"/>
                          </a:solidFill>
                        </a:rPr>
                        <a:t>CTR</a:t>
                      </a:r>
                    </a:p>
                  </a:txBody>
                  <a:tcPr anchor="ctr"/>
                </a:tc>
                <a:tc>
                  <a:txBody>
                    <a:bodyPr/>
                    <a:lstStyle/>
                    <a:p>
                      <a:pPr algn="ctr"/>
                      <a:r>
                        <a:rPr lang="en-GB" sz="1400" dirty="0" err="1">
                          <a:solidFill>
                            <a:schemeClr val="accent1"/>
                          </a:solidFill>
                        </a:rPr>
                        <a:t>NECR</a:t>
                      </a:r>
                      <a:r>
                        <a:rPr lang="en-GB" sz="1400" baseline="-25000" dirty="0" err="1">
                          <a:solidFill>
                            <a:schemeClr val="accent1"/>
                          </a:solidFill>
                        </a:rPr>
                        <a:t>Peak</a:t>
                      </a:r>
                      <a:endParaRPr lang="en-GB" sz="1400" baseline="-25000" dirty="0">
                        <a:solidFill>
                          <a:schemeClr val="accent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SF</a:t>
                      </a:r>
                      <a:endParaRPr lang="en-GB" sz="1400" baseline="-25000" dirty="0">
                        <a:solidFill>
                          <a:schemeClr val="accent1"/>
                        </a:solidFill>
                      </a:endParaRPr>
                    </a:p>
                  </a:txBody>
                  <a:tcPr anchor="ctr"/>
                </a:tc>
                <a:extLst>
                  <a:ext uri="{0D108BD9-81ED-4DB2-BD59-A6C34878D82A}">
                    <a16:rowId xmlns:a16="http://schemas.microsoft.com/office/drawing/2014/main" val="148736404"/>
                  </a:ext>
                </a:extLst>
              </a:tr>
              <a:tr h="0">
                <a:tc>
                  <a:txBody>
                    <a:bodyPr/>
                    <a:lstStyle/>
                    <a:p>
                      <a:pPr algn="ctr"/>
                      <a:r>
                        <a:rPr lang="en-GB" sz="1400" dirty="0">
                          <a:solidFill>
                            <a:schemeClr val="accent1"/>
                          </a:solidFill>
                        </a:rPr>
                        <a:t>BrainPET 7T</a:t>
                      </a:r>
                    </a:p>
                    <a:p>
                      <a:pPr algn="ctr"/>
                      <a:r>
                        <a:rPr lang="en-GB" sz="1400" baseline="0" dirty="0">
                          <a:solidFill>
                            <a:schemeClr val="accent1"/>
                          </a:solidFill>
                        </a:rPr>
                        <a:t>(this system)</a:t>
                      </a:r>
                    </a:p>
                  </a:txBody>
                  <a:tcPr anchor="ctr">
                    <a:solidFill>
                      <a:schemeClr val="accent2"/>
                    </a:solidFill>
                  </a:tcPr>
                </a:tc>
                <a:tc>
                  <a:txBody>
                    <a:bodyPr/>
                    <a:lstStyle/>
                    <a:p>
                      <a:pPr algn="ctr"/>
                      <a:r>
                        <a:rPr lang="en-GB" sz="1400" dirty="0">
                          <a:solidFill>
                            <a:schemeClr val="accent1"/>
                          </a:solidFill>
                        </a:rPr>
                        <a:t>40 cm</a:t>
                      </a:r>
                    </a:p>
                    <a:p>
                      <a:pPr algn="ctr"/>
                      <a:r>
                        <a:rPr lang="en-GB" sz="1400" dirty="0">
                          <a:solidFill>
                            <a:schemeClr val="accent1"/>
                          </a:solidFill>
                        </a:rPr>
                        <a:t>15cm ∅</a:t>
                      </a:r>
                    </a:p>
                  </a:txBody>
                  <a:tcPr anchor="ctr">
                    <a:solidFill>
                      <a:schemeClr val="accent2"/>
                    </a:solidFill>
                  </a:tcPr>
                </a:tc>
                <a:tc>
                  <a:txBody>
                    <a:bodyPr/>
                    <a:lstStyle/>
                    <a:p>
                      <a:pPr algn="ctr"/>
                      <a:r>
                        <a:rPr lang="en-GB" sz="1400" dirty="0">
                          <a:solidFill>
                            <a:schemeClr val="accent1"/>
                          </a:solidFill>
                        </a:rPr>
                        <a:t>24.8 cm</a:t>
                      </a:r>
                    </a:p>
                  </a:txBody>
                  <a:tcPr anchor="ctr">
                    <a:solidFill>
                      <a:schemeClr val="accent2"/>
                    </a:solidFill>
                  </a:tcPr>
                </a:tc>
                <a:tc>
                  <a:txBody>
                    <a:bodyPr/>
                    <a:lstStyle/>
                    <a:p>
                      <a:pPr algn="ctr"/>
                      <a:r>
                        <a:rPr lang="en-GB" sz="1400" dirty="0">
                          <a:solidFill>
                            <a:schemeClr val="accent1"/>
                          </a:solidFill>
                        </a:rPr>
                        <a:t>currently 780 ps</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414 </a:t>
                      </a:r>
                      <a:r>
                        <a:rPr lang="en-GB" sz="1400" dirty="0" err="1">
                          <a:solidFill>
                            <a:schemeClr val="accent1"/>
                          </a:solidFill>
                        </a:rPr>
                        <a:t>kcps</a:t>
                      </a:r>
                      <a:r>
                        <a:rPr lang="en-GB" sz="1400" dirty="0">
                          <a:solidFill>
                            <a:schemeClr val="accent1"/>
                          </a:solidFill>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12. </a:t>
                      </a:r>
                      <a:r>
                        <a:rPr lang="en-GB" sz="1400" dirty="0" err="1">
                          <a:solidFill>
                            <a:schemeClr val="accent1"/>
                          </a:solidFill>
                        </a:rPr>
                        <a:t>kBq</a:t>
                      </a:r>
                      <a:r>
                        <a:rPr lang="en-GB" sz="1400" dirty="0">
                          <a:solidFill>
                            <a:schemeClr val="accent1"/>
                          </a:solidFill>
                        </a:rPr>
                        <a:t>/ml</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24%</a:t>
                      </a:r>
                    </a:p>
                  </a:txBody>
                  <a:tcPr anchor="ctr">
                    <a:solidFill>
                      <a:schemeClr val="accent2"/>
                    </a:solidFill>
                  </a:tcPr>
                </a:tc>
                <a:extLst>
                  <a:ext uri="{0D108BD9-81ED-4DB2-BD59-A6C34878D82A}">
                    <a16:rowId xmlns:a16="http://schemas.microsoft.com/office/drawing/2014/main" val="130175192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BrainPET 3T</a:t>
                      </a:r>
                      <a:r>
                        <a:rPr lang="en-GB" sz="1400" baseline="30000" dirty="0">
                          <a:solidFill>
                            <a:schemeClr val="accent1"/>
                          </a:solidFill>
                        </a:rPr>
                        <a:t>1</a:t>
                      </a:r>
                      <a:endParaRPr lang="en-GB" sz="1400" dirty="0">
                        <a:solidFill>
                          <a:schemeClr val="accent1"/>
                        </a:solidFill>
                      </a:endParaRPr>
                    </a:p>
                  </a:txBody>
                  <a:tcPr anchor="ctr">
                    <a:solidFill>
                      <a:schemeClr val="bg1">
                        <a:lumMod val="85000"/>
                      </a:schemeClr>
                    </a:solidFill>
                  </a:tcPr>
                </a:tc>
                <a:tc>
                  <a:txBody>
                    <a:bodyPr/>
                    <a:lstStyle/>
                    <a:p>
                      <a:pPr algn="ctr"/>
                      <a:r>
                        <a:rPr lang="en-GB" sz="1400" dirty="0">
                          <a:solidFill>
                            <a:schemeClr val="accent1"/>
                          </a:solidFill>
                        </a:rPr>
                        <a:t>70 cm</a:t>
                      </a:r>
                    </a:p>
                    <a:p>
                      <a:pPr algn="ctr"/>
                      <a:r>
                        <a:rPr lang="en-GB" sz="1400" dirty="0">
                          <a:solidFill>
                            <a:schemeClr val="accent1"/>
                          </a:solidFill>
                        </a:rPr>
                        <a:t>20cm ∅</a:t>
                      </a:r>
                    </a:p>
                  </a:txBody>
                  <a:tcPr anchor="ctr">
                    <a:solidFill>
                      <a:schemeClr val="bg1">
                        <a:lumMod val="85000"/>
                      </a:schemeClr>
                    </a:solidFill>
                  </a:tcPr>
                </a:tc>
                <a:tc>
                  <a:txBody>
                    <a:bodyPr/>
                    <a:lstStyle/>
                    <a:p>
                      <a:pPr algn="ctr"/>
                      <a:r>
                        <a:rPr lang="en-GB" sz="1400" dirty="0">
                          <a:solidFill>
                            <a:schemeClr val="accent1"/>
                          </a:solidFill>
                        </a:rPr>
                        <a:t>19.2 cm </a:t>
                      </a:r>
                    </a:p>
                  </a:txBody>
                  <a:tcPr anchor="ctr">
                    <a:solidFill>
                      <a:schemeClr val="bg1">
                        <a:lumMod val="85000"/>
                      </a:schemeClr>
                    </a:solidFill>
                  </a:tcPr>
                </a:tc>
                <a:tc>
                  <a:txBody>
                    <a:bodyPr/>
                    <a:lstStyle/>
                    <a:p>
                      <a:pPr algn="ctr"/>
                      <a:r>
                        <a:rPr lang="en-GB" sz="1400" dirty="0">
                          <a:solidFill>
                            <a:schemeClr val="accent1"/>
                          </a:solidFill>
                        </a:rPr>
                        <a:t>3 – 6 ns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31 </a:t>
                      </a:r>
                      <a:r>
                        <a:rPr lang="en-GB" sz="1400" dirty="0" err="1">
                          <a:solidFill>
                            <a:schemeClr val="accent1"/>
                          </a:solidFill>
                        </a:rPr>
                        <a:t>kcps</a:t>
                      </a:r>
                      <a:r>
                        <a:rPr lang="en-GB" sz="1400" dirty="0">
                          <a:solidFill>
                            <a:schemeClr val="accent1"/>
                          </a:solidFill>
                        </a:rPr>
                        <a:t> @ 7.4kBq/ml</a:t>
                      </a:r>
                    </a:p>
                  </a:txBody>
                  <a:tcPr anchor="ctr">
                    <a:solidFill>
                      <a:schemeClr val="bg1">
                        <a:lumMod val="85000"/>
                      </a:schemeClr>
                    </a:solidFill>
                  </a:tcPr>
                </a:tc>
                <a:tc>
                  <a:txBody>
                    <a:bodyPr/>
                    <a:lstStyle/>
                    <a:p>
                      <a:pPr algn="ctr"/>
                      <a:r>
                        <a:rPr lang="en-GB" sz="1400" dirty="0">
                          <a:solidFill>
                            <a:schemeClr val="accent1"/>
                          </a:solidFill>
                        </a:rPr>
                        <a:t>38-42%</a:t>
                      </a:r>
                    </a:p>
                  </a:txBody>
                  <a:tcPr anchor="ctr">
                    <a:solidFill>
                      <a:schemeClr val="bg1">
                        <a:lumMod val="85000"/>
                      </a:schemeClr>
                    </a:solidFill>
                  </a:tcPr>
                </a:tc>
                <a:extLst>
                  <a:ext uri="{0D108BD9-81ED-4DB2-BD59-A6C34878D82A}">
                    <a16:rowId xmlns:a16="http://schemas.microsoft.com/office/drawing/2014/main" val="2217052712"/>
                  </a:ext>
                </a:extLst>
              </a:tr>
              <a:tr h="370840">
                <a:tc>
                  <a:txBody>
                    <a:bodyPr/>
                    <a:lstStyle/>
                    <a:p>
                      <a:pPr algn="ctr"/>
                      <a:r>
                        <a:rPr lang="en-GB" sz="1400" dirty="0">
                          <a:solidFill>
                            <a:schemeClr val="accent1"/>
                          </a:solidFill>
                        </a:rPr>
                        <a:t>NeuroExplorer</a:t>
                      </a:r>
                      <a:r>
                        <a:rPr lang="en-GB" sz="1400" baseline="30000" dirty="0">
                          <a:solidFill>
                            <a:schemeClr val="accent1"/>
                          </a:solidFill>
                        </a:rPr>
                        <a:t>2</a:t>
                      </a:r>
                    </a:p>
                  </a:txBody>
                  <a:tcPr anchor="ctr">
                    <a:solidFill>
                      <a:schemeClr val="bg1">
                        <a:lumMod val="85000"/>
                      </a:schemeClr>
                    </a:solidFill>
                  </a:tcPr>
                </a:tc>
                <a:tc>
                  <a:txBody>
                    <a:bodyPr/>
                    <a:lstStyle/>
                    <a:p>
                      <a:pPr algn="ctr"/>
                      <a:r>
                        <a:rPr lang="en-GB" sz="1400" dirty="0">
                          <a:solidFill>
                            <a:schemeClr val="accent1"/>
                          </a:solidFill>
                        </a:rPr>
                        <a:t>70 cm</a:t>
                      </a:r>
                    </a:p>
                    <a:p>
                      <a:pPr algn="ctr"/>
                      <a:r>
                        <a:rPr lang="en-GB" sz="1400" dirty="0">
                          <a:solidFill>
                            <a:schemeClr val="accent1"/>
                          </a:solidFill>
                        </a:rPr>
                        <a:t>20cm ∅</a:t>
                      </a:r>
                      <a:r>
                        <a:rPr lang="en-GB" sz="1400" baseline="30000" dirty="0">
                          <a:solidFill>
                            <a:schemeClr val="accent1"/>
                          </a:solidFill>
                        </a:rPr>
                        <a:t>5</a:t>
                      </a:r>
                    </a:p>
                  </a:txBody>
                  <a:tcPr anchor="ctr">
                    <a:solidFill>
                      <a:schemeClr val="bg1">
                        <a:lumMod val="85000"/>
                      </a:schemeClr>
                    </a:solidFill>
                  </a:tcPr>
                </a:tc>
                <a:tc>
                  <a:txBody>
                    <a:bodyPr/>
                    <a:lstStyle/>
                    <a:p>
                      <a:pPr algn="ctr"/>
                      <a:r>
                        <a:rPr lang="en-GB" sz="1400" dirty="0">
                          <a:solidFill>
                            <a:schemeClr val="accent1"/>
                          </a:solidFill>
                        </a:rPr>
                        <a:t>49.5 cm</a:t>
                      </a:r>
                    </a:p>
                  </a:txBody>
                  <a:tcPr anchor="ctr">
                    <a:solidFill>
                      <a:schemeClr val="bg1">
                        <a:lumMod val="85000"/>
                      </a:schemeClr>
                    </a:solidFill>
                  </a:tcPr>
                </a:tc>
                <a:tc>
                  <a:txBody>
                    <a:bodyPr/>
                    <a:lstStyle/>
                    <a:p>
                      <a:pPr algn="ctr"/>
                      <a:r>
                        <a:rPr lang="en-GB" sz="1400" dirty="0">
                          <a:solidFill>
                            <a:schemeClr val="accent1"/>
                          </a:solidFill>
                        </a:rPr>
                        <a:t>236 ps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1.3 </a:t>
                      </a:r>
                      <a:r>
                        <a:rPr lang="en-GB" sz="1400" dirty="0" err="1">
                          <a:solidFill>
                            <a:schemeClr val="accent1"/>
                          </a:solidFill>
                        </a:rPr>
                        <a:t>Mcps</a:t>
                      </a:r>
                      <a:r>
                        <a:rPr lang="en-GB" sz="1400" dirty="0">
                          <a:solidFill>
                            <a:schemeClr val="accent1"/>
                          </a:solidFill>
                        </a:rPr>
                        <a:t> @ 58kBq/ml</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35%</a:t>
                      </a:r>
                    </a:p>
                  </a:txBody>
                  <a:tcPr anchor="ctr">
                    <a:solidFill>
                      <a:schemeClr val="bg1">
                        <a:lumMod val="85000"/>
                      </a:schemeClr>
                    </a:solidFill>
                  </a:tcPr>
                </a:tc>
                <a:extLst>
                  <a:ext uri="{0D108BD9-81ED-4DB2-BD59-A6C34878D82A}">
                    <a16:rowId xmlns:a16="http://schemas.microsoft.com/office/drawing/2014/main" val="1632666821"/>
                  </a:ext>
                </a:extLst>
              </a:tr>
              <a:tr h="370840">
                <a:tc>
                  <a:txBody>
                    <a:bodyPr/>
                    <a:lstStyle/>
                    <a:p>
                      <a:pPr algn="ctr"/>
                      <a:r>
                        <a:rPr lang="en-GB" sz="1400" dirty="0">
                          <a:solidFill>
                            <a:schemeClr val="accent1"/>
                          </a:solidFill>
                        </a:rPr>
                        <a:t>Brain PET insert for 7T (FPGA-only digitization, SNUCM)</a:t>
                      </a:r>
                      <a:r>
                        <a:rPr lang="en-GB" sz="1400" baseline="30000" dirty="0">
                          <a:solidFill>
                            <a:schemeClr val="accent1"/>
                          </a:solidFill>
                        </a:rPr>
                        <a:t>3,4</a:t>
                      </a:r>
                    </a:p>
                  </a:txBody>
                  <a:tcPr anchor="ctr">
                    <a:solidFill>
                      <a:schemeClr val="bg1">
                        <a:lumMod val="85000"/>
                      </a:schemeClr>
                    </a:solidFill>
                  </a:tcPr>
                </a:tc>
                <a:tc>
                  <a:txBody>
                    <a:bodyPr/>
                    <a:lstStyle/>
                    <a:p>
                      <a:pPr algn="ctr"/>
                      <a:r>
                        <a:rPr lang="en-GB" sz="1400" dirty="0">
                          <a:solidFill>
                            <a:schemeClr val="accent1"/>
                          </a:solidFill>
                        </a:rPr>
                        <a:t>70 cm</a:t>
                      </a:r>
                    </a:p>
                    <a:p>
                      <a:pPr algn="ctr"/>
                      <a:r>
                        <a:rPr lang="en-GB" sz="1400" dirty="0">
                          <a:solidFill>
                            <a:schemeClr val="accent1"/>
                          </a:solidFill>
                        </a:rPr>
                        <a:t>20cm ∅</a:t>
                      </a:r>
                    </a:p>
                  </a:txBody>
                  <a:tcPr anchor="ctr">
                    <a:solidFill>
                      <a:schemeClr val="bg1">
                        <a:lumMod val="85000"/>
                      </a:schemeClr>
                    </a:solidFill>
                  </a:tcPr>
                </a:tc>
                <a:tc>
                  <a:txBody>
                    <a:bodyPr/>
                    <a:lstStyle/>
                    <a:p>
                      <a:pPr algn="ctr"/>
                      <a:r>
                        <a:rPr lang="en-GB" sz="1400" dirty="0">
                          <a:solidFill>
                            <a:schemeClr val="accent1"/>
                          </a:solidFill>
                        </a:rPr>
                        <a:t>16.7 cm</a:t>
                      </a:r>
                    </a:p>
                  </a:txBody>
                  <a:tcPr anchor="ctr">
                    <a:solidFill>
                      <a:schemeClr val="bg1">
                        <a:lumMod val="85000"/>
                      </a:schemeClr>
                    </a:solidFill>
                  </a:tcPr>
                </a:tc>
                <a:tc>
                  <a:txBody>
                    <a:bodyPr/>
                    <a:lstStyle/>
                    <a:p>
                      <a:pPr algn="ctr"/>
                      <a:r>
                        <a:rPr lang="en-GB" sz="1400" dirty="0">
                          <a:solidFill>
                            <a:schemeClr val="accent1"/>
                          </a:solidFill>
                        </a:rPr>
                        <a:t>1.2 ns</a:t>
                      </a:r>
                      <a:endParaRPr lang="en-GB" sz="1400" baseline="30000" dirty="0">
                        <a:solidFill>
                          <a:schemeClr val="accent1"/>
                        </a:solidFill>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12 </a:t>
                      </a:r>
                      <a:r>
                        <a:rPr lang="en-GB" sz="1400" dirty="0" err="1">
                          <a:solidFill>
                            <a:schemeClr val="accent1"/>
                          </a:solidFill>
                        </a:rPr>
                        <a:t>kcps</a:t>
                      </a:r>
                      <a:r>
                        <a:rPr lang="en-GB" sz="1400" dirty="0">
                          <a:solidFill>
                            <a:schemeClr val="accent1"/>
                          </a:solidFill>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2 </a:t>
                      </a:r>
                      <a:r>
                        <a:rPr lang="en-GB" sz="1400" dirty="0" err="1">
                          <a:solidFill>
                            <a:schemeClr val="accent1"/>
                          </a:solidFill>
                        </a:rPr>
                        <a:t>kBq</a:t>
                      </a:r>
                      <a:r>
                        <a:rPr lang="en-GB" sz="1400" dirty="0">
                          <a:solidFill>
                            <a:schemeClr val="accent1"/>
                          </a:solidFill>
                        </a:rPr>
                        <a:t>/ml</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57%</a:t>
                      </a:r>
                    </a:p>
                  </a:txBody>
                  <a:tcPr anchor="ctr">
                    <a:solidFill>
                      <a:schemeClr val="bg1">
                        <a:lumMod val="85000"/>
                      </a:schemeClr>
                    </a:solidFill>
                  </a:tcPr>
                </a:tc>
                <a:extLst>
                  <a:ext uri="{0D108BD9-81ED-4DB2-BD59-A6C34878D82A}">
                    <a16:rowId xmlns:a16="http://schemas.microsoft.com/office/drawing/2014/main" val="2972903280"/>
                  </a:ext>
                </a:extLst>
              </a:tr>
            </a:tbl>
          </a:graphicData>
        </a:graphic>
      </p:graphicFrame>
      <p:pic>
        <p:nvPicPr>
          <p:cNvPr id="10" name="Picture 9">
            <a:extLst>
              <a:ext uri="{FF2B5EF4-FFF2-40B4-BE49-F238E27FC236}">
                <a16:creationId xmlns:a16="http://schemas.microsoft.com/office/drawing/2014/main" id="{2A55B19F-105D-3D74-BA90-70A384F932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232" y="2209808"/>
            <a:ext cx="4990234" cy="3881293"/>
          </a:xfrm>
          <a:prstGeom prst="rect">
            <a:avLst/>
          </a:prstGeom>
        </p:spPr>
      </p:pic>
      <p:sp>
        <p:nvSpPr>
          <p:cNvPr id="16" name="TextBox 15">
            <a:extLst>
              <a:ext uri="{FF2B5EF4-FFF2-40B4-BE49-F238E27FC236}">
                <a16:creationId xmlns:a16="http://schemas.microsoft.com/office/drawing/2014/main" id="{F48DB442-F11B-C9D2-2FB2-0A4C6260FB1A}"/>
              </a:ext>
            </a:extLst>
          </p:cNvPr>
          <p:cNvSpPr txBox="1"/>
          <p:nvPr/>
        </p:nvSpPr>
        <p:spPr>
          <a:xfrm>
            <a:off x="5323114" y="4878966"/>
            <a:ext cx="6683830" cy="1169551"/>
          </a:xfrm>
          <a:prstGeom prst="rect">
            <a:avLst/>
          </a:prstGeom>
          <a:noFill/>
        </p:spPr>
        <p:txBody>
          <a:bodyPr wrap="square">
            <a:spAutoFit/>
          </a:bodyPr>
          <a:lstStyle/>
          <a:p>
            <a:r>
              <a:rPr lang="en-GB" sz="1000" b="0" i="0" u="none" strike="noStrike" baseline="30000" dirty="0">
                <a:solidFill>
                  <a:schemeClr val="tx1">
                    <a:lumMod val="50000"/>
                    <a:lumOff val="50000"/>
                  </a:schemeClr>
                </a:solidFill>
                <a:effectLst/>
                <a:latin typeface="Arial" panose="020B0604020202020204" pitchFamily="34" charset="0"/>
              </a:rPr>
              <a:t>1</a:t>
            </a:r>
            <a:r>
              <a:rPr lang="en-GB" sz="1000" b="0" i="0" u="none" strike="noStrike" dirty="0">
                <a:solidFill>
                  <a:schemeClr val="tx1">
                    <a:lumMod val="50000"/>
                    <a:lumOff val="50000"/>
                  </a:schemeClr>
                </a:solidFill>
                <a:effectLst/>
                <a:latin typeface="Arial" panose="020B0604020202020204" pitchFamily="34" charset="0"/>
              </a:rPr>
              <a:t>Kolb, Armin, et al. </a:t>
            </a:r>
            <a:r>
              <a:rPr lang="en-GB" sz="1000" b="0" i="1" u="none" strike="noStrike" dirty="0">
                <a:solidFill>
                  <a:schemeClr val="tx1">
                    <a:lumMod val="50000"/>
                    <a:lumOff val="50000"/>
                  </a:schemeClr>
                </a:solidFill>
                <a:effectLst/>
                <a:latin typeface="Arial" panose="020B0604020202020204" pitchFamily="34" charset="0"/>
              </a:rPr>
              <a:t>European radiology</a:t>
            </a:r>
            <a:r>
              <a:rPr lang="en-GB" sz="1000" b="0" i="0" u="none" strike="noStrike" dirty="0">
                <a:solidFill>
                  <a:schemeClr val="tx1">
                    <a:lumMod val="50000"/>
                    <a:lumOff val="50000"/>
                  </a:schemeClr>
                </a:solidFill>
                <a:effectLst/>
                <a:latin typeface="Arial" panose="020B0604020202020204" pitchFamily="34" charset="0"/>
              </a:rPr>
              <a:t> 22 (2012): 1776-1788.</a:t>
            </a:r>
          </a:p>
          <a:p>
            <a:r>
              <a:rPr lang="en-GB" sz="1000" baseline="30000" dirty="0">
                <a:solidFill>
                  <a:schemeClr val="tx1">
                    <a:lumMod val="50000"/>
                    <a:lumOff val="50000"/>
                  </a:schemeClr>
                </a:solidFill>
              </a:rPr>
              <a:t>2</a:t>
            </a:r>
            <a:r>
              <a:rPr lang="en-GB" sz="1000" dirty="0">
                <a:solidFill>
                  <a:schemeClr val="tx1">
                    <a:lumMod val="50000"/>
                    <a:lumOff val="50000"/>
                  </a:schemeClr>
                </a:solidFill>
              </a:rPr>
              <a:t>Li, </a:t>
            </a:r>
            <a:r>
              <a:rPr lang="en-GB" sz="1000" dirty="0" err="1">
                <a:solidFill>
                  <a:schemeClr val="tx1">
                    <a:lumMod val="50000"/>
                    <a:lumOff val="50000"/>
                  </a:schemeClr>
                </a:solidFill>
              </a:rPr>
              <a:t>Hongdi</a:t>
            </a:r>
            <a:r>
              <a:rPr lang="en-GB" sz="1000" dirty="0">
                <a:solidFill>
                  <a:schemeClr val="tx1">
                    <a:lumMod val="50000"/>
                    <a:lumOff val="50000"/>
                  </a:schemeClr>
                </a:solidFill>
              </a:rPr>
              <a:t>, et al. "Performance Evaluation of a Next-generation Human Brain PET Imager: the </a:t>
            </a:r>
            <a:r>
              <a:rPr lang="en-GB" sz="1000" dirty="0" err="1">
                <a:solidFill>
                  <a:schemeClr val="tx1">
                    <a:lumMod val="50000"/>
                    <a:lumOff val="50000"/>
                  </a:schemeClr>
                </a:solidFill>
              </a:rPr>
              <a:t>NeuroEXPLORER</a:t>
            </a:r>
            <a:r>
              <a:rPr lang="en-GB" sz="1000" dirty="0">
                <a:solidFill>
                  <a:schemeClr val="tx1">
                    <a:lumMod val="50000"/>
                    <a:lumOff val="50000"/>
                  </a:schemeClr>
                </a:solidFill>
              </a:rPr>
              <a:t>." (Soc Nuclear Med 2023): P801-P801.</a:t>
            </a:r>
          </a:p>
          <a:p>
            <a:r>
              <a:rPr lang="en-GB" sz="1000" baseline="30000" dirty="0">
                <a:solidFill>
                  <a:schemeClr val="tx1">
                    <a:lumMod val="50000"/>
                    <a:lumOff val="50000"/>
                  </a:schemeClr>
                </a:solidFill>
              </a:rPr>
              <a:t>3</a:t>
            </a:r>
            <a:r>
              <a:rPr lang="en-GB" sz="1000" b="0" i="0" u="none" strike="noStrike" dirty="0">
                <a:solidFill>
                  <a:schemeClr val="tx1">
                    <a:lumMod val="50000"/>
                    <a:lumOff val="50000"/>
                  </a:schemeClr>
                </a:solidFill>
                <a:effectLst/>
                <a:latin typeface="Arial" panose="020B0604020202020204" pitchFamily="34" charset="0"/>
              </a:rPr>
              <a:t>Park, </a:t>
            </a:r>
            <a:r>
              <a:rPr lang="en-GB" sz="1000" b="0" i="0" u="none" strike="noStrike" dirty="0" err="1">
                <a:solidFill>
                  <a:schemeClr val="tx1">
                    <a:lumMod val="50000"/>
                    <a:lumOff val="50000"/>
                  </a:schemeClr>
                </a:solidFill>
                <a:effectLst/>
                <a:latin typeface="Arial" panose="020B0604020202020204" pitchFamily="34" charset="0"/>
              </a:rPr>
              <a:t>Haewook</a:t>
            </a:r>
            <a:r>
              <a:rPr lang="en-GB" sz="1000" b="0" i="0" u="none" strike="noStrike" dirty="0">
                <a:solidFill>
                  <a:schemeClr val="tx1">
                    <a:lumMod val="50000"/>
                    <a:lumOff val="50000"/>
                  </a:schemeClr>
                </a:solidFill>
                <a:effectLst/>
                <a:latin typeface="Arial" panose="020B0604020202020204" pitchFamily="34" charset="0"/>
              </a:rPr>
              <a:t>, et al. "NEMA Performance Evaluation of Long Axial Field-of-View Brain PET Insert with 7T MRI Compatibility." (Soc Nuclear Med 2020): 12-12.</a:t>
            </a:r>
          </a:p>
          <a:p>
            <a:r>
              <a:rPr lang="en-GB" sz="1000" baseline="30000" dirty="0">
                <a:solidFill>
                  <a:schemeClr val="tx1">
                    <a:lumMod val="50000"/>
                    <a:lumOff val="50000"/>
                  </a:schemeClr>
                </a:solidFill>
              </a:rPr>
              <a:t>4</a:t>
            </a:r>
            <a:r>
              <a:rPr lang="en-GB" sz="1000" dirty="0">
                <a:solidFill>
                  <a:schemeClr val="tx1">
                    <a:lumMod val="50000"/>
                    <a:lumOff val="50000"/>
                  </a:schemeClr>
                </a:solidFill>
              </a:rPr>
              <a:t>Won, Jun Yeon, et al.  IEEE Transactions on Medical Imaging 40.6 (2021): 1579-1590.</a:t>
            </a:r>
          </a:p>
          <a:p>
            <a:r>
              <a:rPr lang="en-GB" sz="1000" baseline="30000" dirty="0">
                <a:solidFill>
                  <a:schemeClr val="tx1">
                    <a:lumMod val="50000"/>
                    <a:lumOff val="50000"/>
                  </a:schemeClr>
                </a:solidFill>
              </a:rPr>
              <a:t>5</a:t>
            </a:r>
            <a:r>
              <a:rPr lang="en-GB" sz="1000" dirty="0">
                <a:solidFill>
                  <a:schemeClr val="tx1">
                    <a:lumMod val="50000"/>
                    <a:lumOff val="50000"/>
                  </a:schemeClr>
                </a:solidFill>
              </a:rPr>
              <a:t>Private communication</a:t>
            </a:r>
          </a:p>
        </p:txBody>
      </p:sp>
      <p:sp>
        <p:nvSpPr>
          <p:cNvPr id="7" name="TextBox 6">
            <a:extLst>
              <a:ext uri="{FF2B5EF4-FFF2-40B4-BE49-F238E27FC236}">
                <a16:creationId xmlns:a16="http://schemas.microsoft.com/office/drawing/2014/main" id="{87266EBA-9987-0201-C05D-378E2591A2A6}"/>
              </a:ext>
            </a:extLst>
          </p:cNvPr>
          <p:cNvSpPr txBox="1"/>
          <p:nvPr/>
        </p:nvSpPr>
        <p:spPr>
          <a:xfrm>
            <a:off x="446009" y="1610756"/>
            <a:ext cx="4749916" cy="355482"/>
          </a:xfrm>
          <a:prstGeom prst="rect">
            <a:avLst/>
          </a:prstGeom>
          <a:noFill/>
        </p:spPr>
        <p:txBody>
          <a:bodyPr wrap="square" rtlCol="0">
            <a:spAutoFit/>
          </a:bodyPr>
          <a:lstStyle/>
          <a:p>
            <a:pPr algn="ctr">
              <a:lnSpc>
                <a:spcPct val="95000"/>
              </a:lnSpc>
            </a:pPr>
            <a:r>
              <a:rPr lang="en-GB" dirty="0">
                <a:solidFill>
                  <a:schemeClr val="accent1"/>
                </a:solidFill>
              </a:rPr>
              <a:t>Start activity: ≈ 110 MBq (</a:t>
            </a:r>
            <a:r>
              <a:rPr lang="en-GB" baseline="30000" dirty="0">
                <a:solidFill>
                  <a:schemeClr val="accent1"/>
                </a:solidFill>
              </a:rPr>
              <a:t>11</a:t>
            </a:r>
            <a:r>
              <a:rPr lang="en-GB" dirty="0">
                <a:solidFill>
                  <a:schemeClr val="accent1"/>
                </a:solidFill>
              </a:rPr>
              <a:t>C)</a:t>
            </a:r>
          </a:p>
        </p:txBody>
      </p:sp>
      <p:sp>
        <p:nvSpPr>
          <p:cNvPr id="9" name="TextBox 8">
            <a:extLst>
              <a:ext uri="{FF2B5EF4-FFF2-40B4-BE49-F238E27FC236}">
                <a16:creationId xmlns:a16="http://schemas.microsoft.com/office/drawing/2014/main" id="{B66CD5F4-3532-3B49-3510-1211F895A577}"/>
              </a:ext>
            </a:extLst>
          </p:cNvPr>
          <p:cNvSpPr txBox="1"/>
          <p:nvPr/>
        </p:nvSpPr>
        <p:spPr>
          <a:xfrm>
            <a:off x="5512954" y="1648652"/>
            <a:ext cx="6404317" cy="355482"/>
          </a:xfrm>
          <a:prstGeom prst="rect">
            <a:avLst/>
          </a:prstGeom>
          <a:noFill/>
        </p:spPr>
        <p:txBody>
          <a:bodyPr wrap="none" rtlCol="0">
            <a:spAutoFit/>
          </a:bodyPr>
          <a:lstStyle/>
          <a:p>
            <a:pPr algn="ctr">
              <a:lnSpc>
                <a:spcPct val="95000"/>
              </a:lnSpc>
            </a:pPr>
            <a:r>
              <a:rPr lang="en-GB" dirty="0">
                <a:solidFill>
                  <a:schemeClr val="accent1"/>
                </a:solidFill>
              </a:rPr>
              <a:t>Comparison to other systems for neuroscientific applications</a:t>
            </a:r>
          </a:p>
        </p:txBody>
      </p:sp>
    </p:spTree>
    <p:extLst>
      <p:ext uri="{BB962C8B-B14F-4D97-AF65-F5344CB8AC3E}">
        <p14:creationId xmlns:p14="http://schemas.microsoft.com/office/powerpoint/2010/main" val="237636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FF4D-A344-D71C-7618-3335C13DEC5E}"/>
              </a:ext>
            </a:extLst>
          </p:cNvPr>
          <p:cNvSpPr>
            <a:spLocks noGrp="1"/>
          </p:cNvSpPr>
          <p:nvPr>
            <p:ph type="title"/>
          </p:nvPr>
        </p:nvSpPr>
        <p:spPr/>
        <p:txBody>
          <a:bodyPr/>
          <a:lstStyle/>
          <a:p>
            <a:r>
              <a:rPr lang="en-GB" cap="none" dirty="0"/>
              <a:t>Sensitivity with RF Coil</a:t>
            </a:r>
          </a:p>
        </p:txBody>
      </p:sp>
      <p:sp>
        <p:nvSpPr>
          <p:cNvPr id="5" name="Text Placeholder 4">
            <a:extLst>
              <a:ext uri="{FF2B5EF4-FFF2-40B4-BE49-F238E27FC236}">
                <a16:creationId xmlns:a16="http://schemas.microsoft.com/office/drawing/2014/main" id="{C2CC4EE7-17C8-BEC2-892D-3DDB258A0269}"/>
              </a:ext>
            </a:extLst>
          </p:cNvPr>
          <p:cNvSpPr>
            <a:spLocks noGrp="1"/>
          </p:cNvSpPr>
          <p:nvPr>
            <p:ph type="body" sz="quarter" idx="15"/>
          </p:nvPr>
        </p:nvSpPr>
        <p:spPr/>
        <p:txBody>
          <a:bodyPr/>
          <a:lstStyle/>
          <a:p>
            <a:r>
              <a:rPr lang="en-GB" dirty="0"/>
              <a:t>NEMA: </a:t>
            </a:r>
            <a:r>
              <a:rPr lang="en-GB" dirty="0">
                <a:solidFill>
                  <a:schemeClr val="accent1"/>
                </a:solidFill>
              </a:rPr>
              <a:t>70 cm long capillary, 1-5 aluminium sleeves</a:t>
            </a:r>
          </a:p>
          <a:p>
            <a:endParaRPr lang="en-GB" dirty="0"/>
          </a:p>
        </p:txBody>
      </p:sp>
      <p:grpSp>
        <p:nvGrpSpPr>
          <p:cNvPr id="9" name="Group 8">
            <a:extLst>
              <a:ext uri="{FF2B5EF4-FFF2-40B4-BE49-F238E27FC236}">
                <a16:creationId xmlns:a16="http://schemas.microsoft.com/office/drawing/2014/main" id="{DA30602C-B9C7-3900-B54A-7678D119DD2E}"/>
              </a:ext>
            </a:extLst>
          </p:cNvPr>
          <p:cNvGrpSpPr/>
          <p:nvPr/>
        </p:nvGrpSpPr>
        <p:grpSpPr>
          <a:xfrm>
            <a:off x="-37578" y="2167225"/>
            <a:ext cx="6506626" cy="3873510"/>
            <a:chOff x="0" y="1950590"/>
            <a:chExt cx="6506626" cy="3873510"/>
          </a:xfrm>
        </p:grpSpPr>
        <p:pic>
          <p:nvPicPr>
            <p:cNvPr id="10" name="Picture 9">
              <a:extLst>
                <a:ext uri="{FF2B5EF4-FFF2-40B4-BE49-F238E27FC236}">
                  <a16:creationId xmlns:a16="http://schemas.microsoft.com/office/drawing/2014/main" id="{336EE5BB-4B0E-3C71-05A7-7E963726A9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50590"/>
              <a:ext cx="6506626" cy="3873510"/>
            </a:xfrm>
            <a:prstGeom prst="rect">
              <a:avLst/>
            </a:prstGeom>
          </p:spPr>
        </p:pic>
        <p:sp>
          <p:nvSpPr>
            <p:cNvPr id="11" name="TextBox 10">
              <a:extLst>
                <a:ext uri="{FF2B5EF4-FFF2-40B4-BE49-F238E27FC236}">
                  <a16:creationId xmlns:a16="http://schemas.microsoft.com/office/drawing/2014/main" id="{97266537-596F-8F72-3CCE-68C0816A312F}"/>
                </a:ext>
              </a:extLst>
            </p:cNvPr>
            <p:cNvSpPr txBox="1"/>
            <p:nvPr/>
          </p:nvSpPr>
          <p:spPr>
            <a:xfrm>
              <a:off x="4272606" y="2063566"/>
              <a:ext cx="1035476" cy="443198"/>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11.1%</a:t>
              </a:r>
            </a:p>
          </p:txBody>
        </p:sp>
        <p:cxnSp>
          <p:nvCxnSpPr>
            <p:cNvPr id="12" name="Straight Arrow Connector 11">
              <a:extLst>
                <a:ext uri="{FF2B5EF4-FFF2-40B4-BE49-F238E27FC236}">
                  <a16:creationId xmlns:a16="http://schemas.microsoft.com/office/drawing/2014/main" id="{A44E1F0D-2B7D-AE94-15A0-63EE051B1CA6}"/>
                </a:ext>
              </a:extLst>
            </p:cNvPr>
            <p:cNvCxnSpPr>
              <a:cxnSpLocks/>
              <a:stCxn id="11" idx="1"/>
            </p:cNvCxnSpPr>
            <p:nvPr/>
          </p:nvCxnSpPr>
          <p:spPr>
            <a:xfrm flipH="1">
              <a:off x="3607588" y="2285165"/>
              <a:ext cx="66501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C678D0F-8F15-3890-F92A-E017FEDA0616}"/>
                </a:ext>
              </a:extLst>
            </p:cNvPr>
            <p:cNvSpPr txBox="1"/>
            <p:nvPr/>
          </p:nvSpPr>
          <p:spPr>
            <a:xfrm>
              <a:off x="5003424" y="3060829"/>
              <a:ext cx="886781" cy="443198"/>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3.8%</a:t>
              </a:r>
            </a:p>
          </p:txBody>
        </p:sp>
        <p:cxnSp>
          <p:nvCxnSpPr>
            <p:cNvPr id="14" name="Straight Arrow Connector 13">
              <a:extLst>
                <a:ext uri="{FF2B5EF4-FFF2-40B4-BE49-F238E27FC236}">
                  <a16:creationId xmlns:a16="http://schemas.microsoft.com/office/drawing/2014/main" id="{801CBCE0-0EFF-8A95-84D5-5B29C0CFDF5A}"/>
                </a:ext>
              </a:extLst>
            </p:cNvPr>
            <p:cNvCxnSpPr>
              <a:cxnSpLocks/>
              <a:stCxn id="13" idx="1"/>
            </p:cNvCxnSpPr>
            <p:nvPr/>
          </p:nvCxnSpPr>
          <p:spPr>
            <a:xfrm flipH="1">
              <a:off x="3604780" y="3282428"/>
              <a:ext cx="1398644"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6" name="Table 15">
            <a:extLst>
              <a:ext uri="{FF2B5EF4-FFF2-40B4-BE49-F238E27FC236}">
                <a16:creationId xmlns:a16="http://schemas.microsoft.com/office/drawing/2014/main" id="{B0B292E1-C6AE-04C7-BDDE-61E7A50F8F0F}"/>
              </a:ext>
            </a:extLst>
          </p:cNvPr>
          <p:cNvGraphicFramePr>
            <a:graphicFrameLocks noGrp="1"/>
          </p:cNvGraphicFramePr>
          <p:nvPr/>
        </p:nvGraphicFramePr>
        <p:xfrm>
          <a:off x="5870961" y="2190470"/>
          <a:ext cx="6136158" cy="3005840"/>
        </p:xfrm>
        <a:graphic>
          <a:graphicData uri="http://schemas.openxmlformats.org/drawingml/2006/table">
            <a:tbl>
              <a:tblPr firstRow="1" bandRow="1">
                <a:tableStyleId>{5940675A-B579-460E-94D1-54222C63F5DA}</a:tableStyleId>
              </a:tblPr>
              <a:tblGrid>
                <a:gridCol w="1939895">
                  <a:extLst>
                    <a:ext uri="{9D8B030D-6E8A-4147-A177-3AD203B41FA5}">
                      <a16:colId xmlns:a16="http://schemas.microsoft.com/office/drawing/2014/main" val="2699033191"/>
                    </a:ext>
                  </a:extLst>
                </a:gridCol>
                <a:gridCol w="683664">
                  <a:extLst>
                    <a:ext uri="{9D8B030D-6E8A-4147-A177-3AD203B41FA5}">
                      <a16:colId xmlns:a16="http://schemas.microsoft.com/office/drawing/2014/main" val="4155173704"/>
                    </a:ext>
                  </a:extLst>
                </a:gridCol>
                <a:gridCol w="555476">
                  <a:extLst>
                    <a:ext uri="{9D8B030D-6E8A-4147-A177-3AD203B41FA5}">
                      <a16:colId xmlns:a16="http://schemas.microsoft.com/office/drawing/2014/main" val="506938267"/>
                    </a:ext>
                  </a:extLst>
                </a:gridCol>
                <a:gridCol w="1042587">
                  <a:extLst>
                    <a:ext uri="{9D8B030D-6E8A-4147-A177-3AD203B41FA5}">
                      <a16:colId xmlns:a16="http://schemas.microsoft.com/office/drawing/2014/main" val="2864471882"/>
                    </a:ext>
                  </a:extLst>
                </a:gridCol>
                <a:gridCol w="922946">
                  <a:extLst>
                    <a:ext uri="{9D8B030D-6E8A-4147-A177-3AD203B41FA5}">
                      <a16:colId xmlns:a16="http://schemas.microsoft.com/office/drawing/2014/main" val="1325130304"/>
                    </a:ext>
                  </a:extLst>
                </a:gridCol>
                <a:gridCol w="991590">
                  <a:extLst>
                    <a:ext uri="{9D8B030D-6E8A-4147-A177-3AD203B41FA5}">
                      <a16:colId xmlns:a16="http://schemas.microsoft.com/office/drawing/2014/main" val="3118123775"/>
                    </a:ext>
                  </a:extLst>
                </a:gridCol>
              </a:tblGrid>
              <a:tr h="568580">
                <a:tc>
                  <a:txBody>
                    <a:bodyPr/>
                    <a:lstStyle/>
                    <a:p>
                      <a:pPr algn="ctr"/>
                      <a:endParaRPr lang="en-GB" sz="1400" dirty="0">
                        <a:solidFill>
                          <a:schemeClr val="accent1"/>
                        </a:solidFill>
                      </a:endParaRPr>
                    </a:p>
                  </a:txBody>
                  <a:tcPr anchor="ctr"/>
                </a:tc>
                <a:tc>
                  <a:txBody>
                    <a:bodyPr/>
                    <a:lstStyle/>
                    <a:p>
                      <a:pPr algn="ctr"/>
                      <a:r>
                        <a:rPr lang="en-GB" sz="1400" baseline="0" dirty="0" err="1">
                          <a:solidFill>
                            <a:schemeClr val="accent1"/>
                          </a:solidFill>
                        </a:rPr>
                        <a:t>aFOV</a:t>
                      </a:r>
                      <a:endParaRPr lang="en-GB" sz="1400" baseline="0" dirty="0">
                        <a:solidFill>
                          <a:schemeClr val="accent1"/>
                        </a:solidFill>
                      </a:endParaRPr>
                    </a:p>
                  </a:txBody>
                  <a:tcPr anchor="ctr"/>
                </a:tc>
                <a:tc>
                  <a:txBody>
                    <a:bodyPr/>
                    <a:lstStyle/>
                    <a:p>
                      <a:pPr algn="ctr"/>
                      <a:r>
                        <a:rPr lang="en-GB" sz="1400" baseline="0" dirty="0">
                          <a:solidFill>
                            <a:schemeClr val="accent1"/>
                          </a:solidFill>
                        </a:rPr>
                        <a:t>∅</a:t>
                      </a:r>
                    </a:p>
                  </a:txBody>
                  <a:tcPr anchor="ctr"/>
                </a:tc>
                <a:tc>
                  <a:txBody>
                    <a:bodyPr/>
                    <a:lstStyle/>
                    <a:p>
                      <a:pPr algn="ctr"/>
                      <a:r>
                        <a:rPr lang="en-GB" sz="1400" baseline="0" dirty="0">
                          <a:solidFill>
                            <a:schemeClr val="accent1"/>
                          </a:solidFill>
                        </a:rPr>
                        <a:t>Scintillator thickness</a:t>
                      </a:r>
                    </a:p>
                  </a:txBody>
                  <a:tcPr anchor="ctr"/>
                </a:tc>
                <a:tc>
                  <a:txBody>
                    <a:bodyPr/>
                    <a:lstStyle/>
                    <a:p>
                      <a:pPr algn="ctr"/>
                      <a:r>
                        <a:rPr lang="en-GB" sz="1400" baseline="0" dirty="0">
                          <a:solidFill>
                            <a:schemeClr val="accent1"/>
                          </a:solidFill>
                        </a:rPr>
                        <a:t>Energy window</a:t>
                      </a:r>
                    </a:p>
                  </a:txBody>
                  <a:tcPr anchor="ctr"/>
                </a:tc>
                <a:tc>
                  <a:txBody>
                    <a:bodyPr/>
                    <a:lstStyle/>
                    <a:p>
                      <a:pPr algn="ctr"/>
                      <a:r>
                        <a:rPr lang="en-GB" sz="1400" dirty="0">
                          <a:solidFill>
                            <a:schemeClr val="accent1"/>
                          </a:solidFill>
                        </a:rPr>
                        <a:t>Sensitivity at centre</a:t>
                      </a:r>
                      <a:endParaRPr lang="en-GB" sz="1400" baseline="-25000" dirty="0">
                        <a:solidFill>
                          <a:schemeClr val="accent1"/>
                        </a:solidFill>
                      </a:endParaRPr>
                    </a:p>
                  </a:txBody>
                  <a:tcPr anchor="ctr"/>
                </a:tc>
                <a:extLst>
                  <a:ext uri="{0D108BD9-81ED-4DB2-BD59-A6C34878D82A}">
                    <a16:rowId xmlns:a16="http://schemas.microsoft.com/office/drawing/2014/main" val="148736404"/>
                  </a:ext>
                </a:extLst>
              </a:tr>
              <a:tr h="568580">
                <a:tc>
                  <a:txBody>
                    <a:bodyPr/>
                    <a:lstStyle/>
                    <a:p>
                      <a:pPr algn="ctr"/>
                      <a:r>
                        <a:rPr lang="en-GB" sz="1400" dirty="0">
                          <a:solidFill>
                            <a:schemeClr val="accent1"/>
                          </a:solidFill>
                        </a:rPr>
                        <a:t>BrainPET 7T</a:t>
                      </a:r>
                    </a:p>
                    <a:p>
                      <a:pPr algn="ctr"/>
                      <a:r>
                        <a:rPr lang="en-GB" sz="1400" baseline="0" dirty="0">
                          <a:solidFill>
                            <a:schemeClr val="accent1"/>
                          </a:solidFill>
                        </a:rPr>
                        <a:t>(this system)</a:t>
                      </a:r>
                    </a:p>
                  </a:txBody>
                  <a:tcPr anchor="ctr">
                    <a:solidFill>
                      <a:schemeClr val="accent2"/>
                    </a:solidFill>
                  </a:tcPr>
                </a:tc>
                <a:tc>
                  <a:txBody>
                    <a:bodyPr/>
                    <a:lstStyle/>
                    <a:p>
                      <a:pPr algn="ctr"/>
                      <a:r>
                        <a:rPr lang="en-GB" sz="1400" dirty="0">
                          <a:solidFill>
                            <a:schemeClr val="accent1"/>
                          </a:solidFill>
                        </a:rPr>
                        <a:t>24.8 cm</a:t>
                      </a:r>
                    </a:p>
                  </a:txBody>
                  <a:tcPr anchor="ctr">
                    <a:solidFill>
                      <a:schemeClr val="accent2"/>
                    </a:solidFill>
                  </a:tcPr>
                </a:tc>
                <a:tc>
                  <a:txBody>
                    <a:bodyPr/>
                    <a:lstStyle/>
                    <a:p>
                      <a:pPr algn="ctr"/>
                      <a:r>
                        <a:rPr lang="en-GB" sz="1400" dirty="0">
                          <a:solidFill>
                            <a:schemeClr val="accent1"/>
                          </a:solidFill>
                        </a:rPr>
                        <a:t>39 cm </a:t>
                      </a:r>
                    </a:p>
                  </a:txBody>
                  <a:tcPr anchor="ctr">
                    <a:solidFill>
                      <a:schemeClr val="accent2"/>
                    </a:solidFill>
                  </a:tcPr>
                </a:tc>
                <a:tc>
                  <a:txBody>
                    <a:bodyPr/>
                    <a:lstStyle/>
                    <a:p>
                      <a:pPr algn="ctr"/>
                      <a:r>
                        <a:rPr lang="en-GB" sz="1400" dirty="0">
                          <a:solidFill>
                            <a:schemeClr val="accent1"/>
                          </a:solidFill>
                        </a:rPr>
                        <a:t>2.4 cm</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420-650 keV</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57.2 </a:t>
                      </a:r>
                      <a:r>
                        <a:rPr lang="en-GB" sz="1400" dirty="0" err="1">
                          <a:solidFill>
                            <a:schemeClr val="accent1"/>
                          </a:solidFill>
                        </a:rPr>
                        <a:t>kcps</a:t>
                      </a:r>
                      <a:r>
                        <a:rPr lang="en-GB" sz="1400" dirty="0">
                          <a:solidFill>
                            <a:schemeClr val="accent1"/>
                          </a:solidFill>
                        </a:rPr>
                        <a:t>/MBq</a:t>
                      </a:r>
                    </a:p>
                  </a:txBody>
                  <a:tcPr anchor="ctr">
                    <a:solidFill>
                      <a:schemeClr val="accent2"/>
                    </a:solidFill>
                  </a:tcPr>
                </a:tc>
                <a:extLst>
                  <a:ext uri="{0D108BD9-81ED-4DB2-BD59-A6C34878D82A}">
                    <a16:rowId xmlns:a16="http://schemas.microsoft.com/office/drawing/2014/main" val="2182187568"/>
                  </a:ext>
                </a:extLst>
              </a:tr>
              <a:tr h="5685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BrainPET 3T</a:t>
                      </a:r>
                    </a:p>
                  </a:txBody>
                  <a:tcPr anchor="ctr">
                    <a:solidFill>
                      <a:schemeClr val="bg1">
                        <a:lumMod val="85000"/>
                      </a:schemeClr>
                    </a:solidFill>
                  </a:tcPr>
                </a:tc>
                <a:tc>
                  <a:txBody>
                    <a:bodyPr/>
                    <a:lstStyle/>
                    <a:p>
                      <a:pPr algn="ctr"/>
                      <a:r>
                        <a:rPr lang="en-GB" sz="1400" dirty="0">
                          <a:solidFill>
                            <a:schemeClr val="accent1"/>
                          </a:solidFill>
                        </a:rPr>
                        <a:t>19.2 cm </a:t>
                      </a:r>
                    </a:p>
                  </a:txBody>
                  <a:tcPr anchor="ctr">
                    <a:solidFill>
                      <a:schemeClr val="bg1">
                        <a:lumMod val="85000"/>
                      </a:schemeClr>
                    </a:solidFill>
                  </a:tcPr>
                </a:tc>
                <a:tc>
                  <a:txBody>
                    <a:bodyPr/>
                    <a:lstStyle/>
                    <a:p>
                      <a:pPr algn="ctr"/>
                      <a:r>
                        <a:rPr lang="en-GB" sz="1400" dirty="0">
                          <a:solidFill>
                            <a:schemeClr val="accent1"/>
                          </a:solidFill>
                        </a:rPr>
                        <a:t>39 cm</a:t>
                      </a:r>
                    </a:p>
                  </a:txBody>
                  <a:tcPr anchor="ctr">
                    <a:solidFill>
                      <a:schemeClr val="bg1">
                        <a:lumMod val="85000"/>
                      </a:schemeClr>
                    </a:solidFill>
                  </a:tcPr>
                </a:tc>
                <a:tc>
                  <a:txBody>
                    <a:bodyPr/>
                    <a:lstStyle/>
                    <a:p>
                      <a:pPr algn="ctr"/>
                      <a:r>
                        <a:rPr lang="en-GB" sz="1400" dirty="0">
                          <a:solidFill>
                            <a:schemeClr val="accent1"/>
                          </a:solidFill>
                        </a:rPr>
                        <a:t>2 cm </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420-650 keV</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20.5 </a:t>
                      </a:r>
                      <a:r>
                        <a:rPr lang="en-GB" sz="1400" dirty="0" err="1">
                          <a:solidFill>
                            <a:schemeClr val="accent1"/>
                          </a:solidFill>
                        </a:rPr>
                        <a:t>kcps</a:t>
                      </a:r>
                      <a:r>
                        <a:rPr lang="en-GB" sz="1400" dirty="0">
                          <a:solidFill>
                            <a:schemeClr val="accent1"/>
                          </a:solidFill>
                        </a:rPr>
                        <a:t>/MBq</a:t>
                      </a:r>
                    </a:p>
                  </a:txBody>
                  <a:tcPr anchor="ctr">
                    <a:solidFill>
                      <a:schemeClr val="bg1">
                        <a:lumMod val="85000"/>
                      </a:schemeClr>
                    </a:solidFill>
                  </a:tcPr>
                </a:tc>
                <a:extLst>
                  <a:ext uri="{0D108BD9-81ED-4DB2-BD59-A6C34878D82A}">
                    <a16:rowId xmlns:a16="http://schemas.microsoft.com/office/drawing/2014/main" val="2217052712"/>
                  </a:ext>
                </a:extLst>
              </a:tr>
              <a:tr h="568580">
                <a:tc>
                  <a:txBody>
                    <a:bodyPr/>
                    <a:lstStyle/>
                    <a:p>
                      <a:pPr algn="ctr"/>
                      <a:r>
                        <a:rPr lang="en-GB" sz="1400" dirty="0">
                          <a:solidFill>
                            <a:schemeClr val="accent1"/>
                          </a:solidFill>
                        </a:rPr>
                        <a:t>NeuroExplorer</a:t>
                      </a:r>
                      <a:r>
                        <a:rPr lang="en-GB" sz="1400" baseline="30000" dirty="0">
                          <a:solidFill>
                            <a:schemeClr val="accent1"/>
                          </a:solidFill>
                        </a:rPr>
                        <a:t>1</a:t>
                      </a:r>
                    </a:p>
                  </a:txBody>
                  <a:tcPr anchor="ctr">
                    <a:solidFill>
                      <a:schemeClr val="bg1">
                        <a:lumMod val="85000"/>
                      </a:schemeClr>
                    </a:solidFill>
                  </a:tcPr>
                </a:tc>
                <a:tc>
                  <a:txBody>
                    <a:bodyPr/>
                    <a:lstStyle/>
                    <a:p>
                      <a:pPr algn="ctr"/>
                      <a:r>
                        <a:rPr lang="en-GB" sz="1400" dirty="0">
                          <a:solidFill>
                            <a:schemeClr val="accent1"/>
                          </a:solidFill>
                        </a:rPr>
                        <a:t>49.5 cm</a:t>
                      </a:r>
                    </a:p>
                  </a:txBody>
                  <a:tcPr anchor="ctr">
                    <a:solidFill>
                      <a:schemeClr val="bg1">
                        <a:lumMod val="85000"/>
                      </a:schemeClr>
                    </a:solidFill>
                  </a:tcPr>
                </a:tc>
                <a:tc>
                  <a:txBody>
                    <a:bodyPr/>
                    <a:lstStyle/>
                    <a:p>
                      <a:pPr algn="ctr"/>
                      <a:r>
                        <a:rPr lang="en-GB" sz="1400" dirty="0">
                          <a:solidFill>
                            <a:schemeClr val="accent1"/>
                          </a:solidFill>
                        </a:rPr>
                        <a:t>52.4 cm</a:t>
                      </a:r>
                    </a:p>
                  </a:txBody>
                  <a:tcPr anchor="ctr">
                    <a:solidFill>
                      <a:schemeClr val="bg1">
                        <a:lumMod val="85000"/>
                      </a:schemeClr>
                    </a:solidFill>
                  </a:tcPr>
                </a:tc>
                <a:tc>
                  <a:txBody>
                    <a:bodyPr/>
                    <a:lstStyle/>
                    <a:p>
                      <a:pPr algn="ctr"/>
                      <a:r>
                        <a:rPr lang="en-GB" sz="1400" dirty="0">
                          <a:solidFill>
                            <a:schemeClr val="accent1"/>
                          </a:solidFill>
                        </a:rPr>
                        <a:t>2 cm </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1"/>
                          </a:solidFill>
                          <a:effectLst/>
                          <a:uLnTx/>
                          <a:uFillTx/>
                          <a:latin typeface="Arial"/>
                          <a:ea typeface="+mn-ea"/>
                          <a:cs typeface="+mn-cs"/>
                        </a:rPr>
                        <a:t>unknown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1"/>
                          </a:solidFill>
                          <a:effectLst/>
                          <a:uLnTx/>
                          <a:uFillTx/>
                          <a:latin typeface="Arial"/>
                          <a:ea typeface="+mn-ea"/>
                          <a:cs typeface="+mn-cs"/>
                        </a:rPr>
                        <a:t>46.0 </a:t>
                      </a:r>
                      <a:r>
                        <a:rPr kumimoji="0" lang="en-GB" sz="1400" b="0" i="0" u="none" strike="noStrike" kern="1200" cap="none" spc="0" normalizeH="0" baseline="0" noProof="0" dirty="0" err="1">
                          <a:ln>
                            <a:noFill/>
                          </a:ln>
                          <a:solidFill>
                            <a:schemeClr val="accent1"/>
                          </a:solidFill>
                          <a:effectLst/>
                          <a:uLnTx/>
                          <a:uFillTx/>
                          <a:latin typeface="Arial"/>
                          <a:ea typeface="+mn-ea"/>
                          <a:cs typeface="+mn-cs"/>
                        </a:rPr>
                        <a:t>kcps</a:t>
                      </a:r>
                      <a:r>
                        <a:rPr kumimoji="0" lang="en-GB" sz="1400" b="0" i="0" u="none" strike="noStrike" kern="1200" cap="none" spc="0" normalizeH="0" baseline="0" noProof="0" dirty="0">
                          <a:ln>
                            <a:noFill/>
                          </a:ln>
                          <a:solidFill>
                            <a:schemeClr val="accent1"/>
                          </a:solidFill>
                          <a:effectLst/>
                          <a:uLnTx/>
                          <a:uFillTx/>
                          <a:latin typeface="Arial"/>
                          <a:ea typeface="+mn-ea"/>
                          <a:cs typeface="+mn-cs"/>
                        </a:rPr>
                        <a:t>/MBq</a:t>
                      </a:r>
                    </a:p>
                  </a:txBody>
                  <a:tcPr anchor="ctr">
                    <a:solidFill>
                      <a:schemeClr val="bg1">
                        <a:lumMod val="85000"/>
                      </a:schemeClr>
                    </a:solidFill>
                  </a:tcPr>
                </a:tc>
                <a:extLst>
                  <a:ext uri="{0D108BD9-81ED-4DB2-BD59-A6C34878D82A}">
                    <a16:rowId xmlns:a16="http://schemas.microsoft.com/office/drawing/2014/main" val="1632666821"/>
                  </a:ext>
                </a:extLst>
              </a:tr>
              <a:tr h="568580">
                <a:tc>
                  <a:txBody>
                    <a:bodyPr/>
                    <a:lstStyle/>
                    <a:p>
                      <a:pPr algn="ctr"/>
                      <a:r>
                        <a:rPr lang="en-GB" sz="1400" dirty="0">
                          <a:solidFill>
                            <a:schemeClr val="accent1"/>
                          </a:solidFill>
                        </a:rPr>
                        <a:t>Brain PET insert for 7T (FPGA-only digitization, SNUCM)</a:t>
                      </a:r>
                      <a:r>
                        <a:rPr lang="en-GB" sz="1400" baseline="30000" dirty="0">
                          <a:solidFill>
                            <a:schemeClr val="accent1"/>
                          </a:solidFill>
                        </a:rPr>
                        <a:t>2</a:t>
                      </a:r>
                    </a:p>
                  </a:txBody>
                  <a:tcPr anchor="ctr">
                    <a:solidFill>
                      <a:schemeClr val="bg1">
                        <a:lumMod val="85000"/>
                      </a:schemeClr>
                    </a:solidFill>
                  </a:tcPr>
                </a:tc>
                <a:tc>
                  <a:txBody>
                    <a:bodyPr/>
                    <a:lstStyle/>
                    <a:p>
                      <a:pPr algn="ctr"/>
                      <a:r>
                        <a:rPr lang="en-GB" sz="1400" dirty="0">
                          <a:solidFill>
                            <a:schemeClr val="accent1"/>
                          </a:solidFill>
                        </a:rPr>
                        <a:t>16.7 cm</a:t>
                      </a:r>
                    </a:p>
                  </a:txBody>
                  <a:tcPr anchor="ctr">
                    <a:solidFill>
                      <a:schemeClr val="bg1">
                        <a:lumMod val="85000"/>
                      </a:schemeClr>
                    </a:solidFill>
                  </a:tcPr>
                </a:tc>
                <a:tc>
                  <a:txBody>
                    <a:bodyPr/>
                    <a:lstStyle/>
                    <a:p>
                      <a:pPr algn="ctr"/>
                      <a:r>
                        <a:rPr lang="en-GB" sz="1400" dirty="0">
                          <a:solidFill>
                            <a:schemeClr val="accent1"/>
                          </a:solidFill>
                        </a:rPr>
                        <a:t>33 cm</a:t>
                      </a:r>
                    </a:p>
                  </a:txBody>
                  <a:tcPr anchor="ctr">
                    <a:solidFill>
                      <a:schemeClr val="bg1">
                        <a:lumMod val="85000"/>
                      </a:schemeClr>
                    </a:solidFill>
                  </a:tcPr>
                </a:tc>
                <a:tc>
                  <a:txBody>
                    <a:bodyPr/>
                    <a:lstStyle/>
                    <a:p>
                      <a:pPr algn="ctr"/>
                      <a:r>
                        <a:rPr lang="en-GB" sz="1400" dirty="0">
                          <a:solidFill>
                            <a:schemeClr val="accent1"/>
                          </a:solidFill>
                        </a:rPr>
                        <a:t>2 cm</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450-650 keV</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18.9 </a:t>
                      </a:r>
                      <a:r>
                        <a:rPr lang="en-GB" sz="1400" dirty="0" err="1">
                          <a:solidFill>
                            <a:schemeClr val="accent1"/>
                          </a:solidFill>
                        </a:rPr>
                        <a:t>kcps</a:t>
                      </a:r>
                      <a:r>
                        <a:rPr lang="en-GB" sz="1400" dirty="0">
                          <a:solidFill>
                            <a:schemeClr val="accent1"/>
                          </a:solidFill>
                        </a:rPr>
                        <a:t>/MBq</a:t>
                      </a:r>
                    </a:p>
                  </a:txBody>
                  <a:tcPr anchor="ctr">
                    <a:solidFill>
                      <a:schemeClr val="bg1">
                        <a:lumMod val="85000"/>
                      </a:schemeClr>
                    </a:solidFill>
                  </a:tcPr>
                </a:tc>
                <a:extLst>
                  <a:ext uri="{0D108BD9-81ED-4DB2-BD59-A6C34878D82A}">
                    <a16:rowId xmlns:a16="http://schemas.microsoft.com/office/drawing/2014/main" val="2972903280"/>
                  </a:ext>
                </a:extLst>
              </a:tr>
            </a:tbl>
          </a:graphicData>
        </a:graphic>
      </p:graphicFrame>
      <p:sp>
        <p:nvSpPr>
          <p:cNvPr id="17" name="TextBox 16">
            <a:extLst>
              <a:ext uri="{FF2B5EF4-FFF2-40B4-BE49-F238E27FC236}">
                <a16:creationId xmlns:a16="http://schemas.microsoft.com/office/drawing/2014/main" id="{39C9E0C4-C3FA-1426-5BA1-F04F3290B576}"/>
              </a:ext>
            </a:extLst>
          </p:cNvPr>
          <p:cNvSpPr txBox="1"/>
          <p:nvPr/>
        </p:nvSpPr>
        <p:spPr>
          <a:xfrm>
            <a:off x="6814437" y="5338565"/>
            <a:ext cx="5192682"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lumMod val="50000"/>
                    <a:lumOff val="50000"/>
                  </a:prstClr>
                </a:solidFill>
                <a:effectLst/>
                <a:uLnTx/>
                <a:uFillTx/>
                <a:latin typeface="Arial"/>
                <a:ea typeface="+mn-ea"/>
                <a:cs typeface="+mn-cs"/>
              </a:rPr>
              <a:t>1</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Li,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Hongdi</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 et al. "Performance Characteristics of the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NeuroEXPLORER</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 a Next-Generation Human Brain PET/CT Imager." Journal of Nuclear Medicine (2024).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lumMod val="50000"/>
                    <a:lumOff val="50000"/>
                  </a:prstClr>
                </a:solidFill>
                <a:effectLst/>
                <a:uLnTx/>
                <a:uFillTx/>
                <a:latin typeface="Arial"/>
                <a:ea typeface="+mn-ea"/>
                <a:cs typeface="+mn-cs"/>
              </a:rPr>
              <a:t>2</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Won, Jun Yeon, et al.  IEEE Transactions on Medical Imaging 40.6 (2021): 1579-1590.</a:t>
            </a:r>
          </a:p>
        </p:txBody>
      </p:sp>
      <p:sp>
        <p:nvSpPr>
          <p:cNvPr id="8" name="TextBox 7">
            <a:extLst>
              <a:ext uri="{FF2B5EF4-FFF2-40B4-BE49-F238E27FC236}">
                <a16:creationId xmlns:a16="http://schemas.microsoft.com/office/drawing/2014/main" id="{60ED49DD-FB22-E551-7A63-5EBA4F704E9F}"/>
              </a:ext>
            </a:extLst>
          </p:cNvPr>
          <p:cNvSpPr txBox="1"/>
          <p:nvPr/>
        </p:nvSpPr>
        <p:spPr>
          <a:xfrm>
            <a:off x="1117701" y="1437794"/>
            <a:ext cx="4749916"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Activity: ≈ 15 MBq (</a:t>
            </a:r>
            <a:r>
              <a:rPr kumimoji="0" lang="en-GB" sz="1800" b="0" i="0" u="none" strike="noStrike" kern="1200" cap="none" spc="0" normalizeH="0" baseline="30000" noProof="0" dirty="0">
                <a:ln>
                  <a:noFill/>
                </a:ln>
                <a:solidFill>
                  <a:srgbClr val="023D6B"/>
                </a:solidFill>
                <a:effectLst/>
                <a:uLnTx/>
                <a:uFillTx/>
                <a:latin typeface="Arial"/>
                <a:ea typeface="+mn-ea"/>
                <a:cs typeface="+mn-cs"/>
              </a:rPr>
              <a:t>18</a:t>
            </a:r>
            <a:r>
              <a:rPr kumimoji="0" lang="en-GB" sz="1800" b="0" i="0" u="none" strike="noStrike" kern="1200" cap="none" spc="0" normalizeH="0" baseline="0" noProof="0" dirty="0">
                <a:ln>
                  <a:noFill/>
                </a:ln>
                <a:solidFill>
                  <a:srgbClr val="023D6B"/>
                </a:solidFill>
                <a:effectLst/>
                <a:uLnTx/>
                <a:uFillTx/>
                <a:latin typeface="Arial"/>
                <a:ea typeface="+mn-ea"/>
                <a:cs typeface="+mn-cs"/>
              </a:rPr>
              <a:t>F), </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acquisition times: ≈ 90 seconds</a:t>
            </a:r>
          </a:p>
        </p:txBody>
      </p:sp>
      <p:sp>
        <p:nvSpPr>
          <p:cNvPr id="3" name="TextBox 2">
            <a:extLst>
              <a:ext uri="{FF2B5EF4-FFF2-40B4-BE49-F238E27FC236}">
                <a16:creationId xmlns:a16="http://schemas.microsoft.com/office/drawing/2014/main" id="{3F879F45-7248-A7A5-0547-6ACDA1C73AB8}"/>
              </a:ext>
            </a:extLst>
          </p:cNvPr>
          <p:cNvSpPr txBox="1"/>
          <p:nvPr/>
        </p:nvSpPr>
        <p:spPr>
          <a:xfrm>
            <a:off x="5736881" y="1692733"/>
            <a:ext cx="6404317" cy="355482"/>
          </a:xfrm>
          <a:prstGeom prst="rect">
            <a:avLst/>
          </a:prstGeom>
          <a:noFill/>
        </p:spPr>
        <p:txBody>
          <a:bodyPr wrap="non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Comparison to other systems for neuroscientific applications</a:t>
            </a:r>
          </a:p>
        </p:txBody>
      </p:sp>
      <p:pic>
        <p:nvPicPr>
          <p:cNvPr id="1026" name="Picture 2">
            <a:extLst>
              <a:ext uri="{FF2B5EF4-FFF2-40B4-BE49-F238E27FC236}">
                <a16:creationId xmlns:a16="http://schemas.microsoft.com/office/drawing/2014/main" id="{5E0737A4-C98C-4416-21A8-5C548BE495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6361" y="424935"/>
            <a:ext cx="4286948" cy="11253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0A7DCB-CB0C-8C12-D7F0-74D3CCE13068}"/>
              </a:ext>
            </a:extLst>
          </p:cNvPr>
          <p:cNvSpPr txBox="1"/>
          <p:nvPr/>
        </p:nvSpPr>
        <p:spPr>
          <a:xfrm>
            <a:off x="6175479" y="753742"/>
            <a:ext cx="1580882" cy="326243"/>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NeuroExplorer</a:t>
            </a:r>
            <a:r>
              <a:rPr kumimoji="0" lang="en-GB" sz="1600" b="0" i="0" u="none" strike="noStrike" kern="1200" cap="none" spc="0" normalizeH="0" baseline="30000" noProof="0" dirty="0">
                <a:ln>
                  <a:noFill/>
                </a:ln>
                <a:solidFill>
                  <a:srgbClr val="023D6B"/>
                </a:solidFill>
                <a:effectLst/>
                <a:uLnTx/>
                <a:uFillTx/>
                <a:latin typeface="Arial"/>
                <a:ea typeface="+mn-ea"/>
                <a:cs typeface="+mn-cs"/>
              </a:rPr>
              <a:t>1</a:t>
            </a:r>
          </a:p>
        </p:txBody>
      </p:sp>
    </p:spTree>
    <p:extLst>
      <p:ext uri="{BB962C8B-B14F-4D97-AF65-F5344CB8AC3E}">
        <p14:creationId xmlns:p14="http://schemas.microsoft.com/office/powerpoint/2010/main" val="252113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05812-560D-E9BA-4B5F-DFD04BB9A6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3991" y="1985467"/>
            <a:ext cx="3657600" cy="3657600"/>
          </a:xfrm>
          <a:prstGeom prst="rect">
            <a:avLst/>
          </a:prstGeom>
        </p:spPr>
      </p:pic>
      <p:sp>
        <p:nvSpPr>
          <p:cNvPr id="2" name="Title 1">
            <a:extLst>
              <a:ext uri="{FF2B5EF4-FFF2-40B4-BE49-F238E27FC236}">
                <a16:creationId xmlns:a16="http://schemas.microsoft.com/office/drawing/2014/main" id="{3E6A942F-3E55-6C90-E0C3-8DD40A007D40}"/>
              </a:ext>
            </a:extLst>
          </p:cNvPr>
          <p:cNvSpPr>
            <a:spLocks noGrp="1"/>
          </p:cNvSpPr>
          <p:nvPr>
            <p:ph type="title"/>
          </p:nvPr>
        </p:nvSpPr>
        <p:spPr/>
        <p:txBody>
          <a:bodyPr/>
          <a:lstStyle/>
          <a:p>
            <a:r>
              <a:rPr lang="en-GB" cap="none" dirty="0"/>
              <a:t>Spatial Resolution (Without Corrections!)</a:t>
            </a:r>
          </a:p>
        </p:txBody>
      </p:sp>
      <p:sp>
        <p:nvSpPr>
          <p:cNvPr id="5" name="Text Placeholder 4">
            <a:extLst>
              <a:ext uri="{FF2B5EF4-FFF2-40B4-BE49-F238E27FC236}">
                <a16:creationId xmlns:a16="http://schemas.microsoft.com/office/drawing/2014/main" id="{7BE448A0-597C-2912-9280-D17D715F585D}"/>
              </a:ext>
            </a:extLst>
          </p:cNvPr>
          <p:cNvSpPr>
            <a:spLocks noGrp="1"/>
          </p:cNvSpPr>
          <p:nvPr>
            <p:ph type="body" sz="quarter" idx="15"/>
          </p:nvPr>
        </p:nvSpPr>
        <p:spPr/>
        <p:txBody>
          <a:bodyPr/>
          <a:lstStyle/>
          <a:p>
            <a:r>
              <a:rPr lang="en-GB" dirty="0"/>
              <a:t>No normalization, no random correction, no attenuation correction, no scatter correction</a:t>
            </a:r>
          </a:p>
        </p:txBody>
      </p:sp>
      <p:graphicFrame>
        <p:nvGraphicFramePr>
          <p:cNvPr id="49" name="Table 48">
            <a:extLst>
              <a:ext uri="{FF2B5EF4-FFF2-40B4-BE49-F238E27FC236}">
                <a16:creationId xmlns:a16="http://schemas.microsoft.com/office/drawing/2014/main" id="{D0FC96DD-FF46-60D7-BA2B-2D357B862D89}"/>
              </a:ext>
            </a:extLst>
          </p:cNvPr>
          <p:cNvGraphicFramePr>
            <a:graphicFrameLocks noGrp="1"/>
          </p:cNvGraphicFramePr>
          <p:nvPr/>
        </p:nvGraphicFramePr>
        <p:xfrm>
          <a:off x="6665720" y="1835585"/>
          <a:ext cx="5460766" cy="3429000"/>
        </p:xfrm>
        <a:graphic>
          <a:graphicData uri="http://schemas.openxmlformats.org/drawingml/2006/table">
            <a:tbl>
              <a:tblPr firstRow="1" bandRow="1">
                <a:tableStyleId>{5940675A-B579-460E-94D1-54222C63F5DA}</a:tableStyleId>
              </a:tblPr>
              <a:tblGrid>
                <a:gridCol w="1375873">
                  <a:extLst>
                    <a:ext uri="{9D8B030D-6E8A-4147-A177-3AD203B41FA5}">
                      <a16:colId xmlns:a16="http://schemas.microsoft.com/office/drawing/2014/main" val="2699033191"/>
                    </a:ext>
                  </a:extLst>
                </a:gridCol>
                <a:gridCol w="1268662">
                  <a:extLst>
                    <a:ext uri="{9D8B030D-6E8A-4147-A177-3AD203B41FA5}">
                      <a16:colId xmlns:a16="http://schemas.microsoft.com/office/drawing/2014/main" val="4155173704"/>
                    </a:ext>
                  </a:extLst>
                </a:gridCol>
                <a:gridCol w="855023">
                  <a:extLst>
                    <a:ext uri="{9D8B030D-6E8A-4147-A177-3AD203B41FA5}">
                      <a16:colId xmlns:a16="http://schemas.microsoft.com/office/drawing/2014/main" val="2347784256"/>
                    </a:ext>
                  </a:extLst>
                </a:gridCol>
                <a:gridCol w="938151">
                  <a:extLst>
                    <a:ext uri="{9D8B030D-6E8A-4147-A177-3AD203B41FA5}">
                      <a16:colId xmlns:a16="http://schemas.microsoft.com/office/drawing/2014/main" val="3118123775"/>
                    </a:ext>
                  </a:extLst>
                </a:gridCol>
                <a:gridCol w="1023057">
                  <a:extLst>
                    <a:ext uri="{9D8B030D-6E8A-4147-A177-3AD203B41FA5}">
                      <a16:colId xmlns:a16="http://schemas.microsoft.com/office/drawing/2014/main" val="4162353734"/>
                    </a:ext>
                  </a:extLst>
                </a:gridCol>
              </a:tblGrid>
              <a:tr h="328506">
                <a:tc>
                  <a:txBody>
                    <a:bodyPr/>
                    <a:lstStyle/>
                    <a:p>
                      <a:endParaRPr lang="en-GB" sz="1300" dirty="0">
                        <a:solidFill>
                          <a:schemeClr val="accent1"/>
                        </a:solidFill>
                      </a:endParaRPr>
                    </a:p>
                  </a:txBody>
                  <a:tcPr anchor="ctr"/>
                </a:tc>
                <a:tc>
                  <a:txBody>
                    <a:bodyPr/>
                    <a:lstStyle/>
                    <a:p>
                      <a:pPr algn="ctr"/>
                      <a:r>
                        <a:rPr lang="en-GB" sz="1300" baseline="0" dirty="0">
                          <a:solidFill>
                            <a:schemeClr val="accent1"/>
                          </a:solidFill>
                        </a:rPr>
                        <a:t>Crystal footprint &amp; length </a:t>
                      </a:r>
                      <a:r>
                        <a:rPr lang="en-GB" sz="1300" dirty="0">
                          <a:solidFill>
                            <a:schemeClr val="accent1"/>
                          </a:solidFill>
                        </a:rPr>
                        <a:t>(mm</a:t>
                      </a:r>
                      <a:r>
                        <a:rPr lang="en-GB" sz="1300" baseline="30000" dirty="0">
                          <a:solidFill>
                            <a:schemeClr val="accent1"/>
                          </a:solidFill>
                        </a:rPr>
                        <a:t>3</a:t>
                      </a:r>
                      <a:r>
                        <a:rPr lang="en-GB" sz="1300" baseline="0" dirty="0">
                          <a:solidFill>
                            <a:schemeClr val="accent1"/>
                          </a:solidFill>
                        </a:rPr>
                        <a:t>)</a:t>
                      </a:r>
                    </a:p>
                  </a:txBody>
                  <a:tcPr anchor="ctr"/>
                </a:tc>
                <a:tc>
                  <a:txBody>
                    <a:bodyPr/>
                    <a:lstStyle/>
                    <a:p>
                      <a:pPr algn="ctr"/>
                      <a:r>
                        <a:rPr lang="en-GB" sz="1300" baseline="0" dirty="0">
                          <a:solidFill>
                            <a:schemeClr val="accent1"/>
                          </a:solidFill>
                        </a:rPr>
                        <a:t>Crystals,</a:t>
                      </a:r>
                    </a:p>
                    <a:p>
                      <a:pPr algn="ctr"/>
                      <a:r>
                        <a:rPr lang="en-GB" sz="1200" baseline="0">
                          <a:solidFill>
                            <a:schemeClr val="accent1"/>
                          </a:solidFill>
                        </a:rPr>
                        <a:t>APDs / SiPMs</a:t>
                      </a:r>
                      <a:endParaRPr lang="en-GB" sz="1200" baseline="0" dirty="0">
                        <a:solidFill>
                          <a:schemeClr val="accent1"/>
                        </a:solidFill>
                      </a:endParaRPr>
                    </a:p>
                  </a:txBody>
                  <a:tcPr anchor="ctr"/>
                </a:tc>
                <a:tc>
                  <a:txBody>
                    <a:bodyPr/>
                    <a:lstStyle/>
                    <a:p>
                      <a:pPr algn="ctr"/>
                      <a:r>
                        <a:rPr lang="en-GB" sz="1300" baseline="0" dirty="0">
                          <a:solidFill>
                            <a:schemeClr val="accent1"/>
                          </a:solidFill>
                        </a:rPr>
                        <a:t>DOI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resolution</a:t>
                      </a:r>
                      <a:endParaRPr lang="en-GB" sz="1300" baseline="-25000" dirty="0">
                        <a:solidFill>
                          <a:schemeClr val="accent1"/>
                        </a:solidFill>
                      </a:endParaRPr>
                    </a:p>
                  </a:txBody>
                  <a:tcPr anchor="ctr"/>
                </a:tc>
                <a:extLst>
                  <a:ext uri="{0D108BD9-81ED-4DB2-BD59-A6C34878D82A}">
                    <a16:rowId xmlns:a16="http://schemas.microsoft.com/office/drawing/2014/main" val="148736404"/>
                  </a:ext>
                </a:extLst>
              </a:tr>
              <a:tr h="0">
                <a:tc>
                  <a:txBody>
                    <a:bodyPr/>
                    <a:lstStyle/>
                    <a:p>
                      <a:pPr algn="ctr"/>
                      <a:r>
                        <a:rPr lang="en-GB" sz="1300" dirty="0">
                          <a:solidFill>
                            <a:schemeClr val="accent1"/>
                          </a:solidFill>
                        </a:rPr>
                        <a:t>BrainPET 7T</a:t>
                      </a:r>
                    </a:p>
                    <a:p>
                      <a:pPr algn="ctr"/>
                      <a:r>
                        <a:rPr lang="en-GB" sz="1300" baseline="0" dirty="0">
                          <a:solidFill>
                            <a:schemeClr val="accent1"/>
                          </a:solidFill>
                        </a:rPr>
                        <a:t>(this system)</a:t>
                      </a:r>
                    </a:p>
                  </a:txBody>
                  <a:tcPr anchor="ctr">
                    <a:solidFill>
                      <a:schemeClr val="accent2"/>
                    </a:solidFill>
                  </a:tcPr>
                </a:tc>
                <a:tc>
                  <a:txBody>
                    <a:bodyPr/>
                    <a:lstStyle/>
                    <a:p>
                      <a:pPr algn="ctr"/>
                      <a:r>
                        <a:rPr lang="en-GB" sz="1300" dirty="0">
                          <a:solidFill>
                            <a:schemeClr val="accent1"/>
                          </a:solidFill>
                        </a:rPr>
                        <a:t>2.0</a:t>
                      </a:r>
                      <a:r>
                        <a:rPr lang="en-GB" sz="1300" baseline="30000" dirty="0">
                          <a:solidFill>
                            <a:schemeClr val="accent1"/>
                          </a:solidFill>
                        </a:rPr>
                        <a:t>2</a:t>
                      </a:r>
                      <a:r>
                        <a:rPr lang="en-GB" sz="1300" dirty="0">
                          <a:solidFill>
                            <a:schemeClr val="accent1"/>
                          </a:solidFill>
                        </a:rPr>
                        <a:t>×24</a:t>
                      </a:r>
                      <a:endParaRPr lang="en-GB" sz="1300" baseline="0" dirty="0">
                        <a:solidFill>
                          <a:schemeClr val="accent1"/>
                        </a:solidFill>
                      </a:endParaRPr>
                    </a:p>
                  </a:txBody>
                  <a:tcPr anchor="ctr">
                    <a:solidFill>
                      <a:schemeClr val="accent2"/>
                    </a:solidFill>
                  </a:tcPr>
                </a:tc>
                <a:tc>
                  <a:txBody>
                    <a:bodyPr/>
                    <a:lstStyle/>
                    <a:p>
                      <a:pPr algn="ctr"/>
                      <a:r>
                        <a:rPr lang="en-GB" sz="1300" baseline="0" dirty="0">
                          <a:solidFill>
                            <a:schemeClr val="accent1"/>
                          </a:solidFill>
                        </a:rPr>
                        <a:t>196080</a:t>
                      </a:r>
                    </a:p>
                    <a:p>
                      <a:pPr algn="ctr"/>
                      <a:r>
                        <a:rPr lang="en-GB" sz="1300" baseline="0" dirty="0">
                          <a:solidFill>
                            <a:schemeClr val="accent1"/>
                          </a:solidFill>
                        </a:rPr>
                        <a:t>17280</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3-layer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7/8/9 mm</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1.8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(1.6 mm?)</a:t>
                      </a:r>
                    </a:p>
                  </a:txBody>
                  <a:tcPr anchor="ctr">
                    <a:solidFill>
                      <a:schemeClr val="accent2"/>
                    </a:solidFill>
                  </a:tcPr>
                </a:tc>
                <a:extLst>
                  <a:ext uri="{0D108BD9-81ED-4DB2-BD59-A6C34878D82A}">
                    <a16:rowId xmlns:a16="http://schemas.microsoft.com/office/drawing/2014/main" val="341384990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BrainPET 3T</a:t>
                      </a:r>
                      <a:r>
                        <a:rPr lang="en-GB" sz="1300" baseline="30000" dirty="0">
                          <a:solidFill>
                            <a:schemeClr val="accent1"/>
                          </a:solidFill>
                        </a:rPr>
                        <a:t>1</a:t>
                      </a:r>
                      <a:endParaRPr lang="en-GB" sz="1300" dirty="0">
                        <a:solidFill>
                          <a:schemeClr val="accent1"/>
                        </a:solidFill>
                      </a:endParaRPr>
                    </a:p>
                  </a:txBody>
                  <a:tcPr anchor="ctr">
                    <a:solidFill>
                      <a:schemeClr val="bg1">
                        <a:lumMod val="85000"/>
                      </a:schemeClr>
                    </a:solidFill>
                  </a:tcPr>
                </a:tc>
                <a:tc>
                  <a:txBody>
                    <a:bodyPr/>
                    <a:lstStyle/>
                    <a:p>
                      <a:pPr algn="ctr"/>
                      <a:r>
                        <a:rPr lang="en-GB" sz="1300" dirty="0">
                          <a:solidFill>
                            <a:schemeClr val="accent1"/>
                          </a:solidFill>
                        </a:rPr>
                        <a:t>2.5</a:t>
                      </a:r>
                      <a:r>
                        <a:rPr lang="en-GB" sz="1300" baseline="30000" dirty="0">
                          <a:solidFill>
                            <a:schemeClr val="accent1"/>
                          </a:solidFill>
                        </a:rPr>
                        <a:t>2</a:t>
                      </a:r>
                      <a:r>
                        <a:rPr lang="en-GB" sz="1300" dirty="0">
                          <a:solidFill>
                            <a:schemeClr val="accent1"/>
                          </a:solidFill>
                        </a:rPr>
                        <a:t>×20</a:t>
                      </a:r>
                      <a:endParaRPr lang="en-GB" sz="1300" baseline="30000" dirty="0">
                        <a:solidFill>
                          <a:schemeClr val="accent1"/>
                        </a:solidFill>
                      </a:endParaRPr>
                    </a:p>
                  </a:txBody>
                  <a:tcPr anchor="ctr">
                    <a:solidFill>
                      <a:schemeClr val="bg1">
                        <a:lumMod val="85000"/>
                      </a:schemeClr>
                    </a:solidFill>
                  </a:tcPr>
                </a:tc>
                <a:tc>
                  <a:txBody>
                    <a:bodyPr/>
                    <a:lstStyle/>
                    <a:p>
                      <a:pPr algn="ctr"/>
                      <a:r>
                        <a:rPr lang="en-GB" sz="1300" baseline="0" dirty="0">
                          <a:solidFill>
                            <a:schemeClr val="accent1"/>
                          </a:solidFill>
                        </a:rPr>
                        <a:t>27648</a:t>
                      </a:r>
                    </a:p>
                    <a:p>
                      <a:pPr algn="ctr"/>
                      <a:r>
                        <a:rPr lang="en-GB" sz="1300" baseline="0" dirty="0">
                          <a:solidFill>
                            <a:schemeClr val="accent1"/>
                          </a:solidFill>
                        </a:rPr>
                        <a:t>1728</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No</a:t>
                      </a:r>
                    </a:p>
                  </a:txBody>
                  <a:tcPr anchor="ctr">
                    <a:solidFill>
                      <a:schemeClr val="bg1">
                        <a:lumMod val="85000"/>
                      </a:schemeClr>
                    </a:solidFill>
                  </a:tcPr>
                </a:tc>
                <a:tc>
                  <a:txBody>
                    <a:bodyPr/>
                    <a:lstStyle/>
                    <a:p>
                      <a:pPr algn="ctr"/>
                      <a:r>
                        <a:rPr lang="en-GB" sz="1300" dirty="0">
                          <a:solidFill>
                            <a:schemeClr val="accent1"/>
                          </a:solidFill>
                        </a:rPr>
                        <a:t>2.5 - 5 mm</a:t>
                      </a:r>
                    </a:p>
                  </a:txBody>
                  <a:tcPr anchor="ctr">
                    <a:solidFill>
                      <a:schemeClr val="bg1">
                        <a:lumMod val="85000"/>
                      </a:schemeClr>
                    </a:solidFill>
                  </a:tcPr>
                </a:tc>
                <a:extLst>
                  <a:ext uri="{0D108BD9-81ED-4DB2-BD59-A6C34878D82A}">
                    <a16:rowId xmlns:a16="http://schemas.microsoft.com/office/drawing/2014/main" val="2217052712"/>
                  </a:ext>
                </a:extLst>
              </a:tr>
              <a:tr h="370840">
                <a:tc>
                  <a:txBody>
                    <a:bodyPr/>
                    <a:lstStyle/>
                    <a:p>
                      <a:pPr algn="ctr"/>
                      <a:r>
                        <a:rPr lang="en-GB" sz="1300" dirty="0">
                          <a:solidFill>
                            <a:schemeClr val="accent1"/>
                          </a:solidFill>
                        </a:rPr>
                        <a:t>NeuroExplorer</a:t>
                      </a:r>
                      <a:r>
                        <a:rPr lang="en-GB" sz="1300" baseline="30000" dirty="0">
                          <a:solidFill>
                            <a:schemeClr val="accent1"/>
                          </a:solidFill>
                        </a:rPr>
                        <a:t>2</a:t>
                      </a:r>
                    </a:p>
                  </a:txBody>
                  <a:tcPr anchor="ctr">
                    <a:solidFill>
                      <a:schemeClr val="bg1">
                        <a:lumMod val="85000"/>
                      </a:schemeClr>
                    </a:solidFill>
                  </a:tcPr>
                </a:tc>
                <a:tc>
                  <a:txBody>
                    <a:bodyPr/>
                    <a:lstStyle/>
                    <a:p>
                      <a:pPr algn="ctr"/>
                      <a:r>
                        <a:rPr lang="en-GB" sz="1300" dirty="0">
                          <a:solidFill>
                            <a:schemeClr val="accent1"/>
                          </a:solidFill>
                        </a:rPr>
                        <a:t>1.56×3.07×20</a:t>
                      </a:r>
                      <a:endParaRPr lang="en-GB" sz="1300" baseline="30000" dirty="0">
                        <a:solidFill>
                          <a:schemeClr val="accent1"/>
                        </a:solidFill>
                      </a:endParaRPr>
                    </a:p>
                  </a:txBody>
                  <a:tcPr anchor="ctr">
                    <a:solidFill>
                      <a:schemeClr val="bg1">
                        <a:lumMod val="85000"/>
                      </a:schemeClr>
                    </a:solidFill>
                  </a:tcPr>
                </a:tc>
                <a:tc>
                  <a:txBody>
                    <a:bodyPr/>
                    <a:lstStyle/>
                    <a:p>
                      <a:pPr algn="ctr"/>
                      <a:r>
                        <a:rPr lang="en-GB" sz="1300" baseline="0" dirty="0">
                          <a:solidFill>
                            <a:schemeClr val="accent1"/>
                          </a:solidFill>
                        </a:rPr>
                        <a:t>131328</a:t>
                      </a:r>
                    </a:p>
                    <a:p>
                      <a:pPr algn="ctr"/>
                      <a:r>
                        <a:rPr lang="en-GB" sz="1300" baseline="0" dirty="0">
                          <a:solidFill>
                            <a:schemeClr val="accent1"/>
                          </a:solidFill>
                        </a:rPr>
                        <a:t>65664</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light sharing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 3 mm</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1.6 mm</a:t>
                      </a:r>
                    </a:p>
                  </a:txBody>
                  <a:tcPr anchor="ctr">
                    <a:solidFill>
                      <a:schemeClr val="bg1">
                        <a:lumMod val="85000"/>
                      </a:schemeClr>
                    </a:solidFill>
                  </a:tcPr>
                </a:tc>
                <a:extLst>
                  <a:ext uri="{0D108BD9-81ED-4DB2-BD59-A6C34878D82A}">
                    <a16:rowId xmlns:a16="http://schemas.microsoft.com/office/drawing/2014/main" val="1632666821"/>
                  </a:ext>
                </a:extLst>
              </a:tr>
              <a:tr h="370840">
                <a:tc>
                  <a:txBody>
                    <a:bodyPr/>
                    <a:lstStyle/>
                    <a:p>
                      <a:pPr algn="ctr"/>
                      <a:r>
                        <a:rPr lang="en-GB" sz="1300" dirty="0">
                          <a:solidFill>
                            <a:schemeClr val="accent1"/>
                          </a:solidFill>
                        </a:rPr>
                        <a:t>Brain PET insert for 7T (FPGA-only digitization, SNUCM)</a:t>
                      </a:r>
                      <a:r>
                        <a:rPr lang="en-GB" sz="1300" baseline="30000" dirty="0">
                          <a:solidFill>
                            <a:schemeClr val="accent1"/>
                          </a:solidFill>
                        </a:rPr>
                        <a:t>3</a:t>
                      </a:r>
                    </a:p>
                  </a:txBody>
                  <a:tcPr anchor="ctr">
                    <a:solidFill>
                      <a:schemeClr val="bg1">
                        <a:lumMod val="85000"/>
                      </a:schemeClr>
                    </a:solidFill>
                  </a:tcPr>
                </a:tc>
                <a:tc>
                  <a:txBody>
                    <a:bodyPr/>
                    <a:lstStyle/>
                    <a:p>
                      <a:pPr algn="ctr"/>
                      <a:r>
                        <a:rPr lang="en-GB" sz="1300" dirty="0">
                          <a:solidFill>
                            <a:schemeClr val="accent1"/>
                          </a:solidFill>
                        </a:rPr>
                        <a:t>2.09</a:t>
                      </a:r>
                      <a:r>
                        <a:rPr lang="en-GB" sz="1300" baseline="30000" dirty="0">
                          <a:solidFill>
                            <a:schemeClr val="accent1"/>
                          </a:solidFill>
                        </a:rPr>
                        <a:t>2</a:t>
                      </a:r>
                      <a:r>
                        <a:rPr lang="en-GB" sz="1300" dirty="0">
                          <a:solidFill>
                            <a:schemeClr val="accent1"/>
                          </a:solidFill>
                        </a:rPr>
                        <a:t>×20</a:t>
                      </a:r>
                      <a:endParaRPr lang="en-GB" sz="1300" baseline="0" dirty="0">
                        <a:solidFill>
                          <a:schemeClr val="accent1"/>
                        </a:solidFill>
                      </a:endParaRPr>
                    </a:p>
                  </a:txBody>
                  <a:tcPr anchor="ctr">
                    <a:solidFill>
                      <a:schemeClr val="bg1">
                        <a:lumMod val="85000"/>
                      </a:schemeClr>
                    </a:solidFill>
                  </a:tcPr>
                </a:tc>
                <a:tc>
                  <a:txBody>
                    <a:bodyPr/>
                    <a:lstStyle/>
                    <a:p>
                      <a:pPr algn="ctr"/>
                      <a:r>
                        <a:rPr lang="en-GB" sz="1300" baseline="0" dirty="0">
                          <a:solidFill>
                            <a:schemeClr val="accent1"/>
                          </a:solidFill>
                        </a:rPr>
                        <a:t>31225</a:t>
                      </a:r>
                    </a:p>
                    <a:p>
                      <a:pPr algn="ctr"/>
                      <a:r>
                        <a:rPr lang="en-GB" sz="1300" baseline="0" dirty="0">
                          <a:solidFill>
                            <a:schemeClr val="accent1"/>
                          </a:solidFill>
                        </a:rPr>
                        <a:t>13824</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2-layer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accent1"/>
                          </a:solidFill>
                        </a:rPr>
                        <a:t>8/12 mm</a:t>
                      </a:r>
                    </a:p>
                  </a:txBody>
                  <a:tcPr anchor="ctr">
                    <a:solidFill>
                      <a:schemeClr val="bg1">
                        <a:lumMod val="85000"/>
                      </a:schemeClr>
                    </a:solidFill>
                  </a:tcPr>
                </a:tc>
                <a:tc>
                  <a:txBody>
                    <a:bodyPr/>
                    <a:lstStyle/>
                    <a:p>
                      <a:pPr algn="ctr"/>
                      <a:r>
                        <a:rPr lang="en-GB" sz="1300" dirty="0">
                          <a:solidFill>
                            <a:schemeClr val="accent1"/>
                          </a:solidFill>
                        </a:rPr>
                        <a:t>2.5 - 4 mm</a:t>
                      </a:r>
                    </a:p>
                  </a:txBody>
                  <a:tcPr anchor="ctr">
                    <a:solidFill>
                      <a:schemeClr val="bg1">
                        <a:lumMod val="85000"/>
                      </a:schemeClr>
                    </a:solidFill>
                  </a:tcPr>
                </a:tc>
                <a:extLst>
                  <a:ext uri="{0D108BD9-81ED-4DB2-BD59-A6C34878D82A}">
                    <a16:rowId xmlns:a16="http://schemas.microsoft.com/office/drawing/2014/main" val="2972903280"/>
                  </a:ext>
                </a:extLst>
              </a:tr>
            </a:tbl>
          </a:graphicData>
        </a:graphic>
      </p:graphicFrame>
      <p:sp>
        <p:nvSpPr>
          <p:cNvPr id="60" name="TextBox 59">
            <a:extLst>
              <a:ext uri="{FF2B5EF4-FFF2-40B4-BE49-F238E27FC236}">
                <a16:creationId xmlns:a16="http://schemas.microsoft.com/office/drawing/2014/main" id="{E737A6EB-EB8D-34EB-D6DC-F8102A3A1864}"/>
              </a:ext>
            </a:extLst>
          </p:cNvPr>
          <p:cNvSpPr txBox="1"/>
          <p:nvPr/>
        </p:nvSpPr>
        <p:spPr>
          <a:xfrm>
            <a:off x="-153729" y="1405805"/>
            <a:ext cx="3136209" cy="108824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23D6B"/>
                </a:solidFill>
                <a:effectLst/>
                <a:uLnTx/>
                <a:uFillTx/>
                <a:latin typeface="Arial"/>
                <a:ea typeface="+mn-ea"/>
                <a:cs typeface="+mn-cs"/>
              </a:rPr>
              <a:t>Activity: ≈ 22 MBq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23D6B"/>
                </a:solidFill>
                <a:effectLst/>
                <a:uLnTx/>
                <a:uFillTx/>
                <a:latin typeface="Arial"/>
                <a:ea typeface="+mn-ea"/>
                <a:cs typeface="+mn-cs"/>
              </a:rPr>
              <a:t>(avg. act. conc. ≈ 40 </a:t>
            </a:r>
            <a:r>
              <a:rPr kumimoji="0" lang="en-GB" sz="1500" b="0" i="0" u="none" strike="noStrike" kern="1200" cap="none" spc="0" normalizeH="0" baseline="0" noProof="0" dirty="0" err="1">
                <a:ln>
                  <a:noFill/>
                </a:ln>
                <a:solidFill>
                  <a:srgbClr val="023D6B"/>
                </a:solidFill>
                <a:effectLst/>
                <a:uLnTx/>
                <a:uFillTx/>
                <a:latin typeface="Arial"/>
                <a:ea typeface="+mn-ea"/>
                <a:cs typeface="+mn-cs"/>
              </a:rPr>
              <a:t>kBq</a:t>
            </a:r>
            <a:r>
              <a:rPr kumimoji="0" lang="en-GB" sz="1500" b="0" i="0" u="none" strike="noStrike" kern="1200" cap="none" spc="0" normalizeH="0" baseline="0" noProof="0" dirty="0">
                <a:ln>
                  <a:noFill/>
                </a:ln>
                <a:solidFill>
                  <a:srgbClr val="023D6B"/>
                </a:solidFill>
                <a:effectLst/>
                <a:uLnTx/>
                <a:uFillTx/>
                <a:latin typeface="Arial"/>
                <a:ea typeface="+mn-ea"/>
                <a:cs typeface="+mn-cs"/>
              </a:rPr>
              <a:t>/ml,</a:t>
            </a:r>
            <a:r>
              <a:rPr kumimoji="0" lang="en-GB" sz="1500" b="0" i="0" u="none" strike="noStrike" kern="1200" cap="none" spc="0" normalizeH="0" baseline="30000" noProof="0" dirty="0">
                <a:ln>
                  <a:noFill/>
                </a:ln>
                <a:solidFill>
                  <a:srgbClr val="023D6B"/>
                </a:solidFill>
                <a:effectLst/>
                <a:uLnTx/>
                <a:uFillTx/>
                <a:latin typeface="Arial"/>
                <a:ea typeface="+mn-ea"/>
                <a:cs typeface="+mn-cs"/>
              </a:rPr>
              <a:t>18</a:t>
            </a:r>
            <a:r>
              <a:rPr kumimoji="0" lang="en-GB" sz="1500" b="0" i="0" u="none" strike="noStrike" kern="1200" cap="none" spc="0" normalizeH="0" baseline="0" noProof="0" dirty="0">
                <a:ln>
                  <a:noFill/>
                </a:ln>
                <a:solidFill>
                  <a:srgbClr val="023D6B"/>
                </a:solidFill>
                <a:effectLst/>
                <a:uLnTx/>
                <a:uFillTx/>
                <a:latin typeface="Arial"/>
                <a:ea typeface="+mn-ea"/>
                <a:cs typeface="+mn-cs"/>
              </a:rPr>
              <a:t>F)</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23D6B"/>
                </a:solidFill>
                <a:effectLst/>
                <a:uLnTx/>
                <a:uFillTx/>
                <a:latin typeface="Arial"/>
                <a:ea typeface="+mn-ea"/>
                <a:cs typeface="+mn-cs"/>
              </a:rPr>
              <a:t>acquisition times: ≈ 2 min.</a:t>
            </a:r>
          </a:p>
        </p:txBody>
      </p:sp>
      <p:sp>
        <p:nvSpPr>
          <p:cNvPr id="61" name="TextBox 60">
            <a:extLst>
              <a:ext uri="{FF2B5EF4-FFF2-40B4-BE49-F238E27FC236}">
                <a16:creationId xmlns:a16="http://schemas.microsoft.com/office/drawing/2014/main" id="{4D1B7F8E-B2EB-30BC-FA36-4BBCAAEE16FB}"/>
              </a:ext>
            </a:extLst>
          </p:cNvPr>
          <p:cNvSpPr txBox="1"/>
          <p:nvPr/>
        </p:nvSpPr>
        <p:spPr>
          <a:xfrm>
            <a:off x="6614443" y="5286211"/>
            <a:ext cx="5460763" cy="9694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30000" noProof="0" dirty="0">
                <a:ln>
                  <a:noFill/>
                </a:ln>
                <a:solidFill>
                  <a:prstClr val="black">
                    <a:lumMod val="50000"/>
                    <a:lumOff val="50000"/>
                  </a:prstClr>
                </a:solidFill>
                <a:effectLst/>
                <a:uLnTx/>
                <a:uFillTx/>
                <a:latin typeface="Arial" panose="020B0604020202020204" pitchFamily="34" charset="0"/>
                <a:ea typeface="+mn-ea"/>
                <a:cs typeface="+mn-cs"/>
              </a:rPr>
              <a:t>1</a:t>
            </a:r>
            <a:r>
              <a:rPr kumimoji="0" lang="en-GB" sz="95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Kolb, Armin, et al. </a:t>
            </a:r>
            <a:r>
              <a:rPr kumimoji="0" lang="en-GB" sz="9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European radiology</a:t>
            </a:r>
            <a:r>
              <a:rPr kumimoji="0" lang="en-GB" sz="95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22 (2012): 1776-1788.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30000" noProof="0" dirty="0">
                <a:ln>
                  <a:noFill/>
                </a:ln>
                <a:solidFill>
                  <a:prstClr val="black">
                    <a:lumMod val="50000"/>
                    <a:lumOff val="50000"/>
                  </a:prstClr>
                </a:solidFill>
                <a:effectLst/>
                <a:uLnTx/>
                <a:uFillTx/>
                <a:latin typeface="Arial"/>
                <a:ea typeface="+mn-ea"/>
                <a:cs typeface="+mn-cs"/>
              </a:rPr>
              <a:t>2</a:t>
            </a:r>
            <a:r>
              <a:rPr kumimoji="0" lang="en-GB" sz="950" b="0" i="0" u="none" strike="noStrike" kern="1200" cap="none" spc="0" normalizeH="0" baseline="0" noProof="0" dirty="0">
                <a:ln>
                  <a:noFill/>
                </a:ln>
                <a:solidFill>
                  <a:prstClr val="black">
                    <a:lumMod val="50000"/>
                    <a:lumOff val="50000"/>
                  </a:prstClr>
                </a:solidFill>
                <a:effectLst/>
                <a:uLnTx/>
                <a:uFillTx/>
                <a:latin typeface="Arial"/>
                <a:ea typeface="+mn-ea"/>
                <a:cs typeface="+mn-cs"/>
              </a:rPr>
              <a:t>Li, </a:t>
            </a:r>
            <a:r>
              <a:rPr kumimoji="0" lang="en-GB" sz="95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Hongdi</a:t>
            </a:r>
            <a:r>
              <a:rPr kumimoji="0" lang="en-GB" sz="950" b="0" i="0" u="none" strike="noStrike" kern="1200" cap="none" spc="0" normalizeH="0" baseline="0" noProof="0" dirty="0">
                <a:ln>
                  <a:noFill/>
                </a:ln>
                <a:solidFill>
                  <a:prstClr val="black">
                    <a:lumMod val="50000"/>
                    <a:lumOff val="50000"/>
                  </a:prstClr>
                </a:solidFill>
                <a:effectLst/>
                <a:uLnTx/>
                <a:uFillTx/>
                <a:latin typeface="Arial"/>
                <a:ea typeface="+mn-ea"/>
                <a:cs typeface="+mn-cs"/>
              </a:rPr>
              <a:t>, et al. "Performance Evaluation of a Next-generation Human Brain PET Imager: the </a:t>
            </a:r>
            <a:r>
              <a:rPr kumimoji="0" lang="en-GB" sz="95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NeuroEXPLORER</a:t>
            </a:r>
            <a:r>
              <a:rPr kumimoji="0" lang="en-GB" sz="950" b="0" i="0" u="none" strike="noStrike" kern="1200" cap="none" spc="0" normalizeH="0" baseline="0" noProof="0" dirty="0">
                <a:ln>
                  <a:noFill/>
                </a:ln>
                <a:solidFill>
                  <a:prstClr val="black">
                    <a:lumMod val="50000"/>
                    <a:lumOff val="50000"/>
                  </a:prstClr>
                </a:solidFill>
                <a:effectLst/>
                <a:uLnTx/>
                <a:uFillTx/>
                <a:latin typeface="Arial"/>
                <a:ea typeface="+mn-ea"/>
                <a:cs typeface="+mn-cs"/>
              </a:rPr>
              <a:t>." (Soc Nuclear Med 2023): P801-P801.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30000" noProof="0" dirty="0">
                <a:ln>
                  <a:noFill/>
                </a:ln>
                <a:solidFill>
                  <a:prstClr val="black">
                    <a:lumMod val="50000"/>
                    <a:lumOff val="50000"/>
                  </a:prstClr>
                </a:solidFill>
                <a:effectLst/>
                <a:uLnTx/>
                <a:uFillTx/>
                <a:latin typeface="Arial"/>
                <a:ea typeface="+mn-ea"/>
                <a:cs typeface="+mn-cs"/>
              </a:rPr>
              <a:t>3</a:t>
            </a:r>
            <a:r>
              <a:rPr kumimoji="0" lang="en-GB" sz="95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Park, </a:t>
            </a:r>
            <a:r>
              <a:rPr kumimoji="0" lang="en-GB" sz="95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Haewook</a:t>
            </a:r>
            <a:r>
              <a:rPr kumimoji="0" lang="en-GB" sz="95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et al. "NEMA Performance Evaluation of Long Axial Field-of-View Brain PET Insert with 7T MRI Compatibility."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(Soc Nuclear Med 2020): 12-12.</a:t>
            </a:r>
            <a:endParaRPr kumimoji="0" lang="en-GB" sz="95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A7880886-6BF7-09D3-9709-CA5E43395307}"/>
              </a:ext>
            </a:extLst>
          </p:cNvPr>
          <p:cNvGrpSpPr/>
          <p:nvPr/>
        </p:nvGrpSpPr>
        <p:grpSpPr>
          <a:xfrm>
            <a:off x="173621" y="2623050"/>
            <a:ext cx="2231817" cy="3124124"/>
            <a:chOff x="404359" y="3110165"/>
            <a:chExt cx="2231817" cy="3124124"/>
          </a:xfrm>
        </p:grpSpPr>
        <p:grpSp>
          <p:nvGrpSpPr>
            <p:cNvPr id="46" name="Group 45">
              <a:extLst>
                <a:ext uri="{FF2B5EF4-FFF2-40B4-BE49-F238E27FC236}">
                  <a16:creationId xmlns:a16="http://schemas.microsoft.com/office/drawing/2014/main" id="{A0E0E0B0-E219-71EE-AF3B-0AD103351977}"/>
                </a:ext>
              </a:extLst>
            </p:cNvPr>
            <p:cNvGrpSpPr/>
            <p:nvPr/>
          </p:nvGrpSpPr>
          <p:grpSpPr>
            <a:xfrm>
              <a:off x="404359" y="3110165"/>
              <a:ext cx="2231817" cy="2928758"/>
              <a:chOff x="386952" y="2990620"/>
              <a:chExt cx="2231817" cy="2928758"/>
            </a:xfrm>
          </p:grpSpPr>
          <p:pic>
            <p:nvPicPr>
              <p:cNvPr id="22" name="Picture 21">
                <a:extLst>
                  <a:ext uri="{FF2B5EF4-FFF2-40B4-BE49-F238E27FC236}">
                    <a16:creationId xmlns:a16="http://schemas.microsoft.com/office/drawing/2014/main" id="{D7904E0C-31ED-0A8F-511E-895942842C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995" y="3152837"/>
                <a:ext cx="1891296" cy="1879650"/>
              </a:xfrm>
              <a:prstGeom prst="rect">
                <a:avLst/>
              </a:prstGeom>
            </p:spPr>
          </p:pic>
          <p:sp>
            <p:nvSpPr>
              <p:cNvPr id="23" name="TextBox 22">
                <a:extLst>
                  <a:ext uri="{FF2B5EF4-FFF2-40B4-BE49-F238E27FC236}">
                    <a16:creationId xmlns:a16="http://schemas.microsoft.com/office/drawing/2014/main" id="{30D50D6B-D081-9E8B-C364-B7CCCE718BF5}"/>
                  </a:ext>
                </a:extLst>
              </p:cNvPr>
              <p:cNvSpPr txBox="1"/>
              <p:nvPr/>
            </p:nvSpPr>
            <p:spPr>
              <a:xfrm rot="18310516">
                <a:off x="307431" y="3358444"/>
                <a:ext cx="780983"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2.0 mm</a:t>
                </a:r>
              </a:p>
            </p:txBody>
          </p:sp>
          <p:sp>
            <p:nvSpPr>
              <p:cNvPr id="24" name="TextBox 23">
                <a:extLst>
                  <a:ext uri="{FF2B5EF4-FFF2-40B4-BE49-F238E27FC236}">
                    <a16:creationId xmlns:a16="http://schemas.microsoft.com/office/drawing/2014/main" id="{E064134E-0986-2B91-771B-6930BBFF1AA4}"/>
                  </a:ext>
                </a:extLst>
              </p:cNvPr>
              <p:cNvSpPr txBox="1"/>
              <p:nvPr/>
            </p:nvSpPr>
            <p:spPr>
              <a:xfrm rot="383911">
                <a:off x="1334378" y="2990620"/>
                <a:ext cx="780983"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1.8 mm</a:t>
                </a:r>
              </a:p>
            </p:txBody>
          </p:sp>
          <p:sp>
            <p:nvSpPr>
              <p:cNvPr id="25" name="TextBox 24">
                <a:extLst>
                  <a:ext uri="{FF2B5EF4-FFF2-40B4-BE49-F238E27FC236}">
                    <a16:creationId xmlns:a16="http://schemas.microsoft.com/office/drawing/2014/main" id="{72A9D854-4392-8AB8-2181-134E91EE047C}"/>
                  </a:ext>
                </a:extLst>
              </p:cNvPr>
              <p:cNvSpPr txBox="1"/>
              <p:nvPr/>
            </p:nvSpPr>
            <p:spPr>
              <a:xfrm rot="4033491">
                <a:off x="2079775" y="3545006"/>
                <a:ext cx="780983"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1.6 mm</a:t>
                </a:r>
              </a:p>
            </p:txBody>
          </p:sp>
          <p:sp>
            <p:nvSpPr>
              <p:cNvPr id="27" name="TextBox 26">
                <a:extLst>
                  <a:ext uri="{FF2B5EF4-FFF2-40B4-BE49-F238E27FC236}">
                    <a16:creationId xmlns:a16="http://schemas.microsoft.com/office/drawing/2014/main" id="{AA07C100-14EC-A43B-A621-A0373F343583}"/>
                  </a:ext>
                </a:extLst>
              </p:cNvPr>
              <p:cNvSpPr txBox="1"/>
              <p:nvPr/>
            </p:nvSpPr>
            <p:spPr>
              <a:xfrm rot="524084">
                <a:off x="1004995" y="4910586"/>
                <a:ext cx="780983"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1.2 mm</a:t>
                </a:r>
              </a:p>
            </p:txBody>
          </p:sp>
          <p:cxnSp>
            <p:nvCxnSpPr>
              <p:cNvPr id="32" name="Straight Arrow Connector 31">
                <a:extLst>
                  <a:ext uri="{FF2B5EF4-FFF2-40B4-BE49-F238E27FC236}">
                    <a16:creationId xmlns:a16="http://schemas.microsoft.com/office/drawing/2014/main" id="{BB8D94C2-DF8A-DD1C-173F-26B632072535}"/>
                  </a:ext>
                </a:extLst>
              </p:cNvPr>
              <p:cNvCxnSpPr>
                <a:cxnSpLocks/>
              </p:cNvCxnSpPr>
              <p:nvPr/>
            </p:nvCxnSpPr>
            <p:spPr>
              <a:xfrm>
                <a:off x="741805" y="5799458"/>
                <a:ext cx="1597892" cy="0"/>
              </a:xfrm>
              <a:prstGeom prst="straightConnector1">
                <a:avLst/>
              </a:prstGeom>
              <a:ln w="2857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915525C-9BCE-CAF8-A385-086157B83639}"/>
                  </a:ext>
                </a:extLst>
              </p:cNvPr>
              <p:cNvCxnSpPr>
                <a:cxnSpLocks/>
              </p:cNvCxnSpPr>
              <p:nvPr/>
            </p:nvCxnSpPr>
            <p:spPr>
              <a:xfrm flipV="1">
                <a:off x="2332577" y="4092662"/>
                <a:ext cx="0" cy="1809151"/>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0F18E97-C78F-B1B3-5A13-26E052915919}"/>
                  </a:ext>
                </a:extLst>
              </p:cNvPr>
              <p:cNvCxnSpPr>
                <a:cxnSpLocks/>
              </p:cNvCxnSpPr>
              <p:nvPr/>
            </p:nvCxnSpPr>
            <p:spPr>
              <a:xfrm flipV="1">
                <a:off x="737496" y="4101210"/>
                <a:ext cx="0" cy="1818168"/>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E320967-2D66-6EF8-B662-FA13A6354040}"/>
                  </a:ext>
                </a:extLst>
              </p:cNvPr>
              <p:cNvSpPr txBox="1"/>
              <p:nvPr/>
            </p:nvSpPr>
            <p:spPr>
              <a:xfrm>
                <a:off x="1261780" y="5502454"/>
                <a:ext cx="572593"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7 cm</a:t>
                </a:r>
              </a:p>
            </p:txBody>
          </p:sp>
          <p:sp>
            <p:nvSpPr>
              <p:cNvPr id="48" name="TextBox 47">
                <a:extLst>
                  <a:ext uri="{FF2B5EF4-FFF2-40B4-BE49-F238E27FC236}">
                    <a16:creationId xmlns:a16="http://schemas.microsoft.com/office/drawing/2014/main" id="{52D74784-C848-E629-91A5-CB613B6342AF}"/>
                  </a:ext>
                </a:extLst>
              </p:cNvPr>
              <p:cNvSpPr txBox="1"/>
              <p:nvPr/>
            </p:nvSpPr>
            <p:spPr>
              <a:xfrm rot="4047500">
                <a:off x="144962" y="4314456"/>
                <a:ext cx="780983"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1.0 mm</a:t>
                </a:r>
              </a:p>
            </p:txBody>
          </p:sp>
          <p:sp>
            <p:nvSpPr>
              <p:cNvPr id="26" name="TextBox 25">
                <a:extLst>
                  <a:ext uri="{FF2B5EF4-FFF2-40B4-BE49-F238E27FC236}">
                    <a16:creationId xmlns:a16="http://schemas.microsoft.com/office/drawing/2014/main" id="{DCFE49EC-6625-4A84-7E16-8B376ADF0DEC}"/>
                  </a:ext>
                </a:extLst>
              </p:cNvPr>
              <p:cNvSpPr txBox="1"/>
              <p:nvPr/>
            </p:nvSpPr>
            <p:spPr>
              <a:xfrm rot="18654197">
                <a:off x="1989433" y="4545770"/>
                <a:ext cx="780983" cy="297004"/>
              </a:xfrm>
              <a:prstGeom prst="rect">
                <a:avLst/>
              </a:prstGeom>
              <a:solidFill>
                <a:schemeClr val="bg1"/>
              </a:solid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1.4 mm</a:t>
                </a:r>
              </a:p>
            </p:txBody>
          </p:sp>
        </p:grpSp>
        <p:sp>
          <p:nvSpPr>
            <p:cNvPr id="7" name="TextBox 6">
              <a:extLst>
                <a:ext uri="{FF2B5EF4-FFF2-40B4-BE49-F238E27FC236}">
                  <a16:creationId xmlns:a16="http://schemas.microsoft.com/office/drawing/2014/main" id="{B79C5A5B-080B-99C0-D6CF-07CBEE51123B}"/>
                </a:ext>
              </a:extLst>
            </p:cNvPr>
            <p:cNvSpPr txBox="1"/>
            <p:nvPr/>
          </p:nvSpPr>
          <p:spPr>
            <a:xfrm>
              <a:off x="821640" y="5937285"/>
              <a:ext cx="1426994"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(length: 6.6 cm)</a:t>
              </a:r>
            </a:p>
          </p:txBody>
        </p:sp>
      </p:grpSp>
      <p:grpSp>
        <p:nvGrpSpPr>
          <p:cNvPr id="40" name="Group 39">
            <a:extLst>
              <a:ext uri="{FF2B5EF4-FFF2-40B4-BE49-F238E27FC236}">
                <a16:creationId xmlns:a16="http://schemas.microsoft.com/office/drawing/2014/main" id="{12892A22-DCD7-8B69-192A-CCE41F0A2A38}"/>
              </a:ext>
            </a:extLst>
          </p:cNvPr>
          <p:cNvGrpSpPr/>
          <p:nvPr/>
        </p:nvGrpSpPr>
        <p:grpSpPr>
          <a:xfrm>
            <a:off x="1994017" y="1263761"/>
            <a:ext cx="4731524" cy="5067612"/>
            <a:chOff x="1994017" y="1263761"/>
            <a:chExt cx="4731524" cy="5067612"/>
          </a:xfrm>
        </p:grpSpPr>
        <p:grpSp>
          <p:nvGrpSpPr>
            <p:cNvPr id="6" name="Group 5">
              <a:extLst>
                <a:ext uri="{FF2B5EF4-FFF2-40B4-BE49-F238E27FC236}">
                  <a16:creationId xmlns:a16="http://schemas.microsoft.com/office/drawing/2014/main" id="{6F08BFA1-91E3-4A60-0AA1-BCD3329BC8DC}"/>
                </a:ext>
              </a:extLst>
            </p:cNvPr>
            <p:cNvGrpSpPr/>
            <p:nvPr/>
          </p:nvGrpSpPr>
          <p:grpSpPr>
            <a:xfrm>
              <a:off x="2506753" y="1263761"/>
              <a:ext cx="4040238" cy="3922446"/>
              <a:chOff x="3096414" y="1144120"/>
              <a:chExt cx="4040238" cy="3922446"/>
            </a:xfrm>
          </p:grpSpPr>
          <p:grpSp>
            <p:nvGrpSpPr>
              <p:cNvPr id="68" name="Group 67">
                <a:extLst>
                  <a:ext uri="{FF2B5EF4-FFF2-40B4-BE49-F238E27FC236}">
                    <a16:creationId xmlns:a16="http://schemas.microsoft.com/office/drawing/2014/main" id="{09ACA5A6-B105-84FF-4977-70FEDC2F2F68}"/>
                  </a:ext>
                </a:extLst>
              </p:cNvPr>
              <p:cNvGrpSpPr/>
              <p:nvPr/>
            </p:nvGrpSpPr>
            <p:grpSpPr>
              <a:xfrm>
                <a:off x="3096414" y="1144120"/>
                <a:ext cx="4040238" cy="3922446"/>
                <a:chOff x="3096414" y="1144120"/>
                <a:chExt cx="4040238" cy="3922446"/>
              </a:xfrm>
            </p:grpSpPr>
            <p:grpSp>
              <p:nvGrpSpPr>
                <p:cNvPr id="50" name="Group 49">
                  <a:extLst>
                    <a:ext uri="{FF2B5EF4-FFF2-40B4-BE49-F238E27FC236}">
                      <a16:creationId xmlns:a16="http://schemas.microsoft.com/office/drawing/2014/main" id="{D80E4CC1-D132-9DC9-B7C0-40CC2B40BF35}"/>
                    </a:ext>
                  </a:extLst>
                </p:cNvPr>
                <p:cNvGrpSpPr/>
                <p:nvPr/>
              </p:nvGrpSpPr>
              <p:grpSpPr>
                <a:xfrm>
                  <a:off x="3829232" y="1515629"/>
                  <a:ext cx="3021013" cy="364026"/>
                  <a:chOff x="3646737" y="1222131"/>
                  <a:chExt cx="3021013" cy="364026"/>
                </a:xfrm>
              </p:grpSpPr>
              <p:sp>
                <p:nvSpPr>
                  <p:cNvPr id="29" name="TextBox 28">
                    <a:extLst>
                      <a:ext uri="{FF2B5EF4-FFF2-40B4-BE49-F238E27FC236}">
                        <a16:creationId xmlns:a16="http://schemas.microsoft.com/office/drawing/2014/main" id="{F4382F20-902D-399A-B7E2-1631731D85E4}"/>
                      </a:ext>
                    </a:extLst>
                  </p:cNvPr>
                  <p:cNvSpPr txBox="1"/>
                  <p:nvPr/>
                </p:nvSpPr>
                <p:spPr>
                  <a:xfrm>
                    <a:off x="3646737" y="1222131"/>
                    <a:ext cx="1133644"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Isocentre</a:t>
                    </a:r>
                  </a:p>
                </p:txBody>
              </p:sp>
              <p:sp>
                <p:nvSpPr>
                  <p:cNvPr id="30" name="TextBox 29">
                    <a:extLst>
                      <a:ext uri="{FF2B5EF4-FFF2-40B4-BE49-F238E27FC236}">
                        <a16:creationId xmlns:a16="http://schemas.microsoft.com/office/drawing/2014/main" id="{F67592EA-2356-A7BE-6179-58D800A57C78}"/>
                      </a:ext>
                    </a:extLst>
                  </p:cNvPr>
                  <p:cNvSpPr txBox="1"/>
                  <p:nvPr/>
                </p:nvSpPr>
                <p:spPr>
                  <a:xfrm>
                    <a:off x="5461329" y="1230675"/>
                    <a:ext cx="1206421"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Off-centre</a:t>
                    </a:r>
                  </a:p>
                </p:txBody>
              </p:sp>
            </p:grpSp>
            <p:cxnSp>
              <p:nvCxnSpPr>
                <p:cNvPr id="52" name="Straight Arrow Connector 51">
                  <a:extLst>
                    <a:ext uri="{FF2B5EF4-FFF2-40B4-BE49-F238E27FC236}">
                      <a16:creationId xmlns:a16="http://schemas.microsoft.com/office/drawing/2014/main" id="{0C00B59C-17E4-3825-EB94-54DCEAC4BFD3}"/>
                    </a:ext>
                  </a:extLst>
                </p:cNvPr>
                <p:cNvCxnSpPr>
                  <a:cxnSpLocks/>
                </p:cNvCxnSpPr>
                <p:nvPr/>
              </p:nvCxnSpPr>
              <p:spPr>
                <a:xfrm>
                  <a:off x="5606042" y="1529698"/>
                  <a:ext cx="0" cy="58111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B7B4B68-BA78-40E0-E563-0662DBFE8AF5}"/>
                    </a:ext>
                  </a:extLst>
                </p:cNvPr>
                <p:cNvSpPr txBox="1"/>
                <p:nvPr/>
              </p:nvSpPr>
              <p:spPr>
                <a:xfrm>
                  <a:off x="4308634" y="1144120"/>
                  <a:ext cx="2828018"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 ≈ 10 cm from isocentre</a:t>
                  </a:r>
                </a:p>
              </p:txBody>
            </p:sp>
            <p:sp>
              <p:nvSpPr>
                <p:cNvPr id="58" name="TextBox 57">
                  <a:extLst>
                    <a:ext uri="{FF2B5EF4-FFF2-40B4-BE49-F238E27FC236}">
                      <a16:creationId xmlns:a16="http://schemas.microsoft.com/office/drawing/2014/main" id="{DC465B69-C13B-0DCD-737E-4B452378FF21}"/>
                    </a:ext>
                  </a:extLst>
                </p:cNvPr>
                <p:cNvSpPr txBox="1"/>
                <p:nvPr/>
              </p:nvSpPr>
              <p:spPr>
                <a:xfrm rot="16200000">
                  <a:off x="2611436" y="2656414"/>
                  <a:ext cx="1351652"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Single slice</a:t>
                  </a:r>
                </a:p>
              </p:txBody>
            </p:sp>
            <p:sp>
              <p:nvSpPr>
                <p:cNvPr id="59" name="TextBox 58">
                  <a:extLst>
                    <a:ext uri="{FF2B5EF4-FFF2-40B4-BE49-F238E27FC236}">
                      <a16:creationId xmlns:a16="http://schemas.microsoft.com/office/drawing/2014/main" id="{25D14EDA-75AC-035D-68D7-D675F254C660}"/>
                    </a:ext>
                  </a:extLst>
                </p:cNvPr>
                <p:cNvSpPr txBox="1"/>
                <p:nvPr/>
              </p:nvSpPr>
              <p:spPr>
                <a:xfrm rot="16200000">
                  <a:off x="2765041" y="4379712"/>
                  <a:ext cx="1018227"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average</a:t>
                  </a:r>
                </a:p>
              </p:txBody>
            </p:sp>
          </p:grpSp>
          <p:cxnSp>
            <p:nvCxnSpPr>
              <p:cNvPr id="64" name="Straight Arrow Connector 63">
                <a:extLst>
                  <a:ext uri="{FF2B5EF4-FFF2-40B4-BE49-F238E27FC236}">
                    <a16:creationId xmlns:a16="http://schemas.microsoft.com/office/drawing/2014/main" id="{61E3BAEA-3808-5DDB-6722-600AAE1B2F6D}"/>
                  </a:ext>
                </a:extLst>
              </p:cNvPr>
              <p:cNvCxnSpPr>
                <a:cxnSpLocks/>
              </p:cNvCxnSpPr>
              <p:nvPr/>
            </p:nvCxnSpPr>
            <p:spPr>
              <a:xfrm flipH="1">
                <a:off x="5309785" y="2154103"/>
                <a:ext cx="945738" cy="0"/>
              </a:xfrm>
              <a:prstGeom prst="straightConnector1">
                <a:avLst/>
              </a:prstGeom>
              <a:ln w="38100">
                <a:solidFill>
                  <a:schemeClr val="accent4">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A6C297DD-3D8D-E739-5560-76D84134740C}"/>
                </a:ext>
              </a:extLst>
            </p:cNvPr>
            <p:cNvSpPr txBox="1"/>
            <p:nvPr/>
          </p:nvSpPr>
          <p:spPr>
            <a:xfrm>
              <a:off x="2786059" y="5629237"/>
              <a:ext cx="3939482" cy="472437"/>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23D6B"/>
                  </a:solidFill>
                  <a:effectLst/>
                  <a:uLnTx/>
                  <a:uFillTx/>
                  <a:latin typeface="Arial"/>
                  <a:ea typeface="+mn-ea"/>
                  <a:cs typeface="+mn-cs"/>
                </a:rPr>
                <a:t>Reconstruction with PRESTO</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23D6B"/>
                  </a:solidFill>
                  <a:effectLst/>
                  <a:uLnTx/>
                  <a:uFillTx/>
                  <a:latin typeface="Arial"/>
                  <a:ea typeface="+mn-ea"/>
                  <a:cs typeface="+mn-cs"/>
                </a:rPr>
                <a:t>(ML-EM, 120 iterations, voxel size 0.65</a:t>
              </a:r>
              <a:r>
                <a:rPr kumimoji="0" lang="en-GB" sz="1300" b="0" i="0" u="none" strike="noStrike" kern="1200" cap="none" spc="0" normalizeH="0" baseline="30000" noProof="0" dirty="0">
                  <a:ln>
                    <a:noFill/>
                  </a:ln>
                  <a:solidFill>
                    <a:srgbClr val="023D6B"/>
                  </a:solidFill>
                  <a:effectLst/>
                  <a:uLnTx/>
                  <a:uFillTx/>
                  <a:latin typeface="Arial"/>
                  <a:ea typeface="+mn-ea"/>
                  <a:cs typeface="+mn-cs"/>
                </a:rPr>
                <a:t>2</a:t>
              </a:r>
              <a:r>
                <a:rPr kumimoji="0" lang="en-GB" sz="1300" b="0" i="0" u="none" strike="noStrike" kern="1200" cap="none" spc="0" normalizeH="0" baseline="0" noProof="0" dirty="0">
                  <a:ln>
                    <a:noFill/>
                  </a:ln>
                  <a:solidFill>
                    <a:srgbClr val="023D6B"/>
                  </a:solidFill>
                  <a:effectLst/>
                  <a:uLnTx/>
                  <a:uFillTx/>
                  <a:latin typeface="Arial"/>
                  <a:ea typeface="+mn-ea"/>
                  <a:cs typeface="+mn-cs"/>
                </a:rPr>
                <a:t> × 1 mm</a:t>
              </a:r>
              <a:r>
                <a:rPr kumimoji="0" lang="en-GB" sz="1300" b="0" i="0" u="none" strike="noStrike" kern="1200" cap="none" spc="0" normalizeH="0" baseline="30000" noProof="0" dirty="0">
                  <a:ln>
                    <a:noFill/>
                  </a:ln>
                  <a:solidFill>
                    <a:srgbClr val="023D6B"/>
                  </a:solidFill>
                  <a:effectLst/>
                  <a:uLnTx/>
                  <a:uFillTx/>
                  <a:latin typeface="Arial"/>
                  <a:ea typeface="+mn-ea"/>
                  <a:cs typeface="+mn-cs"/>
                </a:rPr>
                <a:t>3</a:t>
              </a:r>
              <a:r>
                <a:rPr kumimoji="0" lang="en-GB" sz="1300" b="0" i="0" u="none" strike="noStrike" kern="1200" cap="none" spc="0" normalizeH="0" baseline="0" noProof="0" dirty="0">
                  <a:ln>
                    <a:noFill/>
                  </a:ln>
                  <a:solidFill>
                    <a:srgbClr val="023D6B"/>
                  </a:solidFill>
                  <a:effectLst/>
                  <a:uLnTx/>
                  <a:uFillTx/>
                  <a:latin typeface="Arial"/>
                  <a:ea typeface="+mn-ea"/>
                  <a:cs typeface="+mn-cs"/>
                </a:rPr>
                <a:t>)</a:t>
              </a:r>
            </a:p>
          </p:txBody>
        </p:sp>
        <p:sp>
          <p:nvSpPr>
            <p:cNvPr id="39" name="TextBox 38">
              <a:extLst>
                <a:ext uri="{FF2B5EF4-FFF2-40B4-BE49-F238E27FC236}">
                  <a16:creationId xmlns:a16="http://schemas.microsoft.com/office/drawing/2014/main" id="{B7351DC4-1516-B95C-776D-0D357D7FB219}"/>
                </a:ext>
              </a:extLst>
            </p:cNvPr>
            <p:cNvSpPr txBox="1"/>
            <p:nvPr/>
          </p:nvSpPr>
          <p:spPr>
            <a:xfrm>
              <a:off x="1994017" y="6085152"/>
              <a:ext cx="4693778"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*J.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Scheins</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et al., </a:t>
              </a:r>
              <a:r>
                <a:rPr kumimoji="0" lang="en-GB" sz="10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IEEE transactions on medical imaging</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30.3 (2011): 879-892.</a:t>
              </a:r>
              <a:endPar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grpSp>
      <p:sp>
        <p:nvSpPr>
          <p:cNvPr id="3" name="TextBox 2">
            <a:extLst>
              <a:ext uri="{FF2B5EF4-FFF2-40B4-BE49-F238E27FC236}">
                <a16:creationId xmlns:a16="http://schemas.microsoft.com/office/drawing/2014/main" id="{CF57F5C9-A314-58B1-1E24-F37B05D65E76}"/>
              </a:ext>
            </a:extLst>
          </p:cNvPr>
          <p:cNvSpPr txBox="1"/>
          <p:nvPr/>
        </p:nvSpPr>
        <p:spPr>
          <a:xfrm>
            <a:off x="6819239" y="1245882"/>
            <a:ext cx="5133275"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Comparison to other systems for neuroscientific applications</a:t>
            </a:r>
          </a:p>
        </p:txBody>
      </p:sp>
    </p:spTree>
    <p:extLst>
      <p:ext uri="{BB962C8B-B14F-4D97-AF65-F5344CB8AC3E}">
        <p14:creationId xmlns:p14="http://schemas.microsoft.com/office/powerpoint/2010/main" val="17439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7646-6AD6-C246-AF39-DA2434003424}"/>
              </a:ext>
            </a:extLst>
          </p:cNvPr>
          <p:cNvSpPr>
            <a:spLocks noGrp="1"/>
          </p:cNvSpPr>
          <p:nvPr>
            <p:ph type="title"/>
          </p:nvPr>
        </p:nvSpPr>
        <p:spPr/>
        <p:txBody>
          <a:bodyPr/>
          <a:lstStyle/>
          <a:p>
            <a:r>
              <a:rPr lang="en-GB" sz="3100" cap="none" dirty="0"/>
              <a:t>BrainPET 7T – Ultra High-Field MR Compatible Components</a:t>
            </a:r>
          </a:p>
        </p:txBody>
      </p:sp>
      <p:sp>
        <p:nvSpPr>
          <p:cNvPr id="6" name="Text Placeholder 5">
            <a:extLst>
              <a:ext uri="{FF2B5EF4-FFF2-40B4-BE49-F238E27FC236}">
                <a16:creationId xmlns:a16="http://schemas.microsoft.com/office/drawing/2014/main" id="{E23C02B5-479D-2745-9652-4547FCE163CD}"/>
              </a:ext>
            </a:extLst>
          </p:cNvPr>
          <p:cNvSpPr>
            <a:spLocks noGrp="1"/>
          </p:cNvSpPr>
          <p:nvPr>
            <p:ph type="body" sz="quarter" idx="15"/>
          </p:nvPr>
        </p:nvSpPr>
        <p:spPr/>
        <p:txBody>
          <a:bodyPr/>
          <a:lstStyle/>
          <a:p>
            <a:endParaRPr lang="en-GB" dirty="0"/>
          </a:p>
        </p:txBody>
      </p:sp>
      <p:grpSp>
        <p:nvGrpSpPr>
          <p:cNvPr id="51" name="Group 50">
            <a:extLst>
              <a:ext uri="{FF2B5EF4-FFF2-40B4-BE49-F238E27FC236}">
                <a16:creationId xmlns:a16="http://schemas.microsoft.com/office/drawing/2014/main" id="{7FCDBD1A-3611-C04F-8A68-2805E317AA01}"/>
              </a:ext>
            </a:extLst>
          </p:cNvPr>
          <p:cNvGrpSpPr/>
          <p:nvPr/>
        </p:nvGrpSpPr>
        <p:grpSpPr>
          <a:xfrm>
            <a:off x="947428" y="935919"/>
            <a:ext cx="6259830" cy="1555564"/>
            <a:chOff x="1294903" y="1323636"/>
            <a:chExt cx="6259830" cy="1555564"/>
          </a:xfrm>
        </p:grpSpPr>
        <p:pic>
          <p:nvPicPr>
            <p:cNvPr id="9" name="Grafik 10">
              <a:extLst>
                <a:ext uri="{FF2B5EF4-FFF2-40B4-BE49-F238E27FC236}">
                  <a16:creationId xmlns:a16="http://schemas.microsoft.com/office/drawing/2014/main" id="{1E794B12-6E70-7141-BAF4-56FC73719F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0716710">
              <a:off x="1294903" y="1323636"/>
              <a:ext cx="4033172" cy="1555564"/>
            </a:xfrm>
            <a:prstGeom prst="rect">
              <a:avLst/>
            </a:prstGeom>
          </p:spPr>
        </p:pic>
        <p:cxnSp>
          <p:nvCxnSpPr>
            <p:cNvPr id="16" name="Straight Arrow Connector 15">
              <a:extLst>
                <a:ext uri="{FF2B5EF4-FFF2-40B4-BE49-F238E27FC236}">
                  <a16:creationId xmlns:a16="http://schemas.microsoft.com/office/drawing/2014/main" id="{090CE480-4389-7B4B-88E4-3CDDF77ECD59}"/>
                </a:ext>
              </a:extLst>
            </p:cNvPr>
            <p:cNvCxnSpPr>
              <a:cxnSpLocks/>
            </p:cNvCxnSpPr>
            <p:nvPr/>
          </p:nvCxnSpPr>
          <p:spPr>
            <a:xfrm flipH="1">
              <a:off x="4470805" y="1844799"/>
              <a:ext cx="1061423" cy="28805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BA90FCA-DDAE-D64B-8947-30DD8CF7B795}"/>
                </a:ext>
              </a:extLst>
            </p:cNvPr>
            <p:cNvSpPr txBox="1"/>
            <p:nvPr/>
          </p:nvSpPr>
          <p:spPr>
            <a:xfrm>
              <a:off x="5023448" y="1492715"/>
              <a:ext cx="2531285" cy="560153"/>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Heat sink with minimized eddy currents</a:t>
              </a:r>
            </a:p>
          </p:txBody>
        </p:sp>
      </p:grpSp>
      <p:grpSp>
        <p:nvGrpSpPr>
          <p:cNvPr id="49" name="Group 48">
            <a:extLst>
              <a:ext uri="{FF2B5EF4-FFF2-40B4-BE49-F238E27FC236}">
                <a16:creationId xmlns:a16="http://schemas.microsoft.com/office/drawing/2014/main" id="{228E63B2-CC57-C644-B329-F80DC242766F}"/>
              </a:ext>
            </a:extLst>
          </p:cNvPr>
          <p:cNvGrpSpPr/>
          <p:nvPr/>
        </p:nvGrpSpPr>
        <p:grpSpPr>
          <a:xfrm>
            <a:off x="6351389" y="872716"/>
            <a:ext cx="5278554" cy="1674795"/>
            <a:chOff x="5789658" y="1547233"/>
            <a:chExt cx="5278554" cy="1674795"/>
          </a:xfrm>
        </p:grpSpPr>
        <p:pic>
          <p:nvPicPr>
            <p:cNvPr id="13" name="Grafik 18">
              <a:extLst>
                <a:ext uri="{FF2B5EF4-FFF2-40B4-BE49-F238E27FC236}">
                  <a16:creationId xmlns:a16="http://schemas.microsoft.com/office/drawing/2014/main" id="{BA4225CC-5252-124D-BF85-9BC515DC2D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863336">
              <a:off x="7930376" y="1547233"/>
              <a:ext cx="3137836" cy="1674795"/>
            </a:xfrm>
            <a:prstGeom prst="rect">
              <a:avLst/>
            </a:prstGeom>
          </p:spPr>
        </p:pic>
        <p:cxnSp>
          <p:nvCxnSpPr>
            <p:cNvPr id="29" name="Straight Arrow Connector 28">
              <a:extLst>
                <a:ext uri="{FF2B5EF4-FFF2-40B4-BE49-F238E27FC236}">
                  <a16:creationId xmlns:a16="http://schemas.microsoft.com/office/drawing/2014/main" id="{E2C25278-4669-6D40-998C-043FD7C44891}"/>
                </a:ext>
              </a:extLst>
            </p:cNvPr>
            <p:cNvCxnSpPr>
              <a:cxnSpLocks/>
            </p:cNvCxnSpPr>
            <p:nvPr/>
          </p:nvCxnSpPr>
          <p:spPr>
            <a:xfrm>
              <a:off x="7686746" y="2635680"/>
              <a:ext cx="34756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79A7F5E-E8C0-B94A-9E51-F9A5B5B4A5E5}"/>
                </a:ext>
              </a:extLst>
            </p:cNvPr>
            <p:cNvSpPr txBox="1"/>
            <p:nvPr/>
          </p:nvSpPr>
          <p:spPr>
            <a:xfrm>
              <a:off x="5789658" y="2445032"/>
              <a:ext cx="2215162" cy="560153"/>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Heat sink for acquisition electronics</a:t>
              </a:r>
            </a:p>
          </p:txBody>
        </p:sp>
      </p:grpSp>
      <p:sp>
        <p:nvSpPr>
          <p:cNvPr id="3" name="Rectangle 2">
            <a:extLst>
              <a:ext uri="{FF2B5EF4-FFF2-40B4-BE49-F238E27FC236}">
                <a16:creationId xmlns:a16="http://schemas.microsoft.com/office/drawing/2014/main" id="{2AF7D3F2-A759-8F47-B5DA-7CCE1557B317}"/>
              </a:ext>
            </a:extLst>
          </p:cNvPr>
          <p:cNvSpPr/>
          <p:nvPr/>
        </p:nvSpPr>
        <p:spPr>
          <a:xfrm>
            <a:off x="185637" y="5319750"/>
            <a:ext cx="272261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50000"/>
                    <a:lumOff val="50000"/>
                  </a:prstClr>
                </a:solidFill>
                <a:effectLst/>
                <a:uLnTx/>
                <a:uFillTx/>
                <a:latin typeface="Arial"/>
                <a:ea typeface="+mn-ea"/>
                <a:cs typeface="+mn-cs"/>
              </a:rPr>
              <a:t>Image curtesy by RWTH Aachen &amp; Hyperion Imaging Systems GmbH</a:t>
            </a:r>
          </a:p>
        </p:txBody>
      </p:sp>
      <p:grpSp>
        <p:nvGrpSpPr>
          <p:cNvPr id="64" name="Group 63">
            <a:extLst>
              <a:ext uri="{FF2B5EF4-FFF2-40B4-BE49-F238E27FC236}">
                <a16:creationId xmlns:a16="http://schemas.microsoft.com/office/drawing/2014/main" id="{9AD66D7A-50B4-0131-D9C6-B06A08FAB167}"/>
              </a:ext>
            </a:extLst>
          </p:cNvPr>
          <p:cNvGrpSpPr/>
          <p:nvPr/>
        </p:nvGrpSpPr>
        <p:grpSpPr>
          <a:xfrm>
            <a:off x="2998744" y="2207242"/>
            <a:ext cx="8389844" cy="1604744"/>
            <a:chOff x="2998744" y="2420888"/>
            <a:chExt cx="8389844" cy="1604744"/>
          </a:xfrm>
        </p:grpSpPr>
        <p:grpSp>
          <p:nvGrpSpPr>
            <p:cNvPr id="48" name="Group 47">
              <a:extLst>
                <a:ext uri="{FF2B5EF4-FFF2-40B4-BE49-F238E27FC236}">
                  <a16:creationId xmlns:a16="http://schemas.microsoft.com/office/drawing/2014/main" id="{1940C283-5A3D-5F41-8AC7-F02BD5875F93}"/>
                </a:ext>
              </a:extLst>
            </p:cNvPr>
            <p:cNvGrpSpPr/>
            <p:nvPr/>
          </p:nvGrpSpPr>
          <p:grpSpPr>
            <a:xfrm>
              <a:off x="5015880" y="3140968"/>
              <a:ext cx="6372708" cy="884664"/>
              <a:chOff x="5015880" y="3609020"/>
              <a:chExt cx="6372708" cy="884664"/>
            </a:xfrm>
          </p:grpSpPr>
          <p:pic>
            <p:nvPicPr>
              <p:cNvPr id="19" name="Picture 17">
                <a:extLst>
                  <a:ext uri="{FF2B5EF4-FFF2-40B4-BE49-F238E27FC236}">
                    <a16:creationId xmlns:a16="http://schemas.microsoft.com/office/drawing/2014/main" id="{B58784B4-7702-F942-B803-370DC77AB8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5880" y="3609020"/>
                <a:ext cx="4428493" cy="884664"/>
              </a:xfrm>
              <a:prstGeom prst="rect">
                <a:avLst/>
              </a:prstGeom>
              <a:effectLst>
                <a:outerShdw blurRad="50800" dist="38100" dir="8100000" algn="tr" rotWithShape="0">
                  <a:prstClr val="black">
                    <a:alpha val="29000"/>
                  </a:prstClr>
                </a:outerShdw>
              </a:effectLst>
            </p:spPr>
          </p:pic>
          <p:sp>
            <p:nvSpPr>
              <p:cNvPr id="22" name="TextBox 21">
                <a:extLst>
                  <a:ext uri="{FF2B5EF4-FFF2-40B4-BE49-F238E27FC236}">
                    <a16:creationId xmlns:a16="http://schemas.microsoft.com/office/drawing/2014/main" id="{A0603C0B-7EAD-6C4C-B66B-64516146250E}"/>
                  </a:ext>
                </a:extLst>
              </p:cNvPr>
              <p:cNvSpPr txBox="1"/>
              <p:nvPr/>
            </p:nvSpPr>
            <p:spPr>
              <a:xfrm>
                <a:off x="10092444" y="3609020"/>
                <a:ext cx="1296144" cy="794064"/>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Hyperion readout electronics </a:t>
                </a:r>
              </a:p>
            </p:txBody>
          </p:sp>
          <p:cxnSp>
            <p:nvCxnSpPr>
              <p:cNvPr id="23" name="Straight Arrow Connector 22">
                <a:extLst>
                  <a:ext uri="{FF2B5EF4-FFF2-40B4-BE49-F238E27FC236}">
                    <a16:creationId xmlns:a16="http://schemas.microsoft.com/office/drawing/2014/main" id="{93E69831-DB6F-4545-911F-6A6178A9ED7E}"/>
                  </a:ext>
                </a:extLst>
              </p:cNvPr>
              <p:cNvCxnSpPr>
                <a:cxnSpLocks/>
                <a:stCxn id="22" idx="1"/>
                <a:endCxn id="19" idx="3"/>
              </p:cNvCxnSpPr>
              <p:nvPr/>
            </p:nvCxnSpPr>
            <p:spPr>
              <a:xfrm flipH="1">
                <a:off x="9444373" y="4006052"/>
                <a:ext cx="648071" cy="453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F83E962-BA38-C549-AED6-FD2AA20EC3D5}"/>
                </a:ext>
              </a:extLst>
            </p:cNvPr>
            <p:cNvGrpSpPr/>
            <p:nvPr/>
          </p:nvGrpSpPr>
          <p:grpSpPr>
            <a:xfrm>
              <a:off x="3827748" y="2420888"/>
              <a:ext cx="2436404" cy="1462102"/>
              <a:chOff x="3827748" y="2888940"/>
              <a:chExt cx="2436404" cy="1462102"/>
            </a:xfrm>
          </p:grpSpPr>
          <p:pic>
            <p:nvPicPr>
              <p:cNvPr id="20" name="Content Placeholder 11">
                <a:extLst>
                  <a:ext uri="{FF2B5EF4-FFF2-40B4-BE49-F238E27FC236}">
                    <a16:creationId xmlns:a16="http://schemas.microsoft.com/office/drawing/2014/main" id="{43782E5A-1376-2B40-A6AD-49C572FDC7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07768" y="3717032"/>
                <a:ext cx="769077" cy="634010"/>
              </a:xfrm>
              <a:prstGeom prst="rect">
                <a:avLst/>
              </a:prstGeom>
              <a:effectLst>
                <a:outerShdw blurRad="50800" dist="38100" dir="8100000" algn="tr" rotWithShape="0">
                  <a:prstClr val="black">
                    <a:alpha val="26000"/>
                  </a:prstClr>
                </a:outerShdw>
              </a:effectLst>
            </p:spPr>
          </p:pic>
          <p:cxnSp>
            <p:nvCxnSpPr>
              <p:cNvPr id="32" name="Straight Arrow Connector 31">
                <a:extLst>
                  <a:ext uri="{FF2B5EF4-FFF2-40B4-BE49-F238E27FC236}">
                    <a16:creationId xmlns:a16="http://schemas.microsoft.com/office/drawing/2014/main" id="{2039D16F-C9F3-FC4A-B43C-4348C921E0F6}"/>
                  </a:ext>
                </a:extLst>
              </p:cNvPr>
              <p:cNvCxnSpPr>
                <a:cxnSpLocks/>
              </p:cNvCxnSpPr>
              <p:nvPr/>
            </p:nvCxnSpPr>
            <p:spPr>
              <a:xfrm>
                <a:off x="5123892" y="3465004"/>
                <a:ext cx="360040" cy="25202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A93A7EA-53B9-8D41-B539-B0321CC5245A}"/>
                  </a:ext>
                </a:extLst>
              </p:cNvPr>
              <p:cNvSpPr txBox="1"/>
              <p:nvPr/>
            </p:nvSpPr>
            <p:spPr>
              <a:xfrm>
                <a:off x="3827748" y="2888940"/>
                <a:ext cx="2436404" cy="560153"/>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12×12 </a:t>
                </a:r>
                <a:r>
                  <a:rPr kumimoji="0" lang="en-GB" sz="1600" b="0" i="0" u="none" strike="noStrike" kern="1200" cap="none" spc="0" normalizeH="0" baseline="0" noProof="0" dirty="0" err="1">
                    <a:ln>
                      <a:noFill/>
                    </a:ln>
                    <a:solidFill>
                      <a:srgbClr val="023D6B"/>
                    </a:solidFill>
                    <a:effectLst/>
                    <a:uLnTx/>
                    <a:uFillTx/>
                    <a:latin typeface="Arial"/>
                    <a:ea typeface="+mn-ea"/>
                    <a:cs typeface="+mn-cs"/>
                  </a:rPr>
                  <a:t>dSiPM</a:t>
                </a:r>
                <a:r>
                  <a:rPr kumimoji="0" lang="en-GB" sz="1600" b="0" i="0" u="none" strike="noStrike" kern="1200" cap="none" spc="0" normalizeH="0" baseline="0" noProof="0" dirty="0">
                    <a:ln>
                      <a:noFill/>
                    </a:ln>
                    <a:solidFill>
                      <a:srgbClr val="023D6B"/>
                    </a:solidFill>
                    <a:effectLst/>
                    <a:uLnTx/>
                    <a:uFillTx/>
                    <a:latin typeface="Arial"/>
                    <a:ea typeface="+mn-ea"/>
                    <a:cs typeface="+mn-cs"/>
                  </a:rPr>
                  <a:t> array with steering electronics</a:t>
                </a:r>
              </a:p>
            </p:txBody>
          </p:sp>
          <p:cxnSp>
            <p:nvCxnSpPr>
              <p:cNvPr id="44" name="Straight Arrow Connector 43">
                <a:extLst>
                  <a:ext uri="{FF2B5EF4-FFF2-40B4-BE49-F238E27FC236}">
                    <a16:creationId xmlns:a16="http://schemas.microsoft.com/office/drawing/2014/main" id="{4FA3CDFF-B032-F446-969C-E3EB53F1F9B2}"/>
                  </a:ext>
                </a:extLst>
              </p:cNvPr>
              <p:cNvCxnSpPr>
                <a:cxnSpLocks/>
              </p:cNvCxnSpPr>
              <p:nvPr/>
            </p:nvCxnSpPr>
            <p:spPr>
              <a:xfrm flipH="1">
                <a:off x="4691844" y="3465004"/>
                <a:ext cx="432048" cy="28803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70E2FB17-71C2-956B-7D0F-59EF491119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8744" y="3248980"/>
              <a:ext cx="912710" cy="634010"/>
            </a:xfrm>
            <a:prstGeom prst="rect">
              <a:avLst/>
            </a:prstGeom>
            <a:effectLst>
              <a:outerShdw blurRad="50800" dist="38100" dir="8100000" algn="tr" rotWithShape="0">
                <a:prstClr val="black">
                  <a:alpha val="26000"/>
                </a:prstClr>
              </a:outerShdw>
            </a:effectLst>
          </p:spPr>
        </p:pic>
      </p:grpSp>
      <p:grpSp>
        <p:nvGrpSpPr>
          <p:cNvPr id="46" name="Group 45">
            <a:extLst>
              <a:ext uri="{FF2B5EF4-FFF2-40B4-BE49-F238E27FC236}">
                <a16:creationId xmlns:a16="http://schemas.microsoft.com/office/drawing/2014/main" id="{D07415C8-E6EC-9F5A-C510-C222709EF47C}"/>
              </a:ext>
            </a:extLst>
          </p:cNvPr>
          <p:cNvGrpSpPr/>
          <p:nvPr/>
        </p:nvGrpSpPr>
        <p:grpSpPr>
          <a:xfrm>
            <a:off x="1102659" y="1846863"/>
            <a:ext cx="2472018" cy="673883"/>
            <a:chOff x="1102659" y="1846863"/>
            <a:chExt cx="2472018" cy="673883"/>
          </a:xfrm>
        </p:grpSpPr>
        <p:cxnSp>
          <p:nvCxnSpPr>
            <p:cNvPr id="27" name="Straight Connector 26">
              <a:extLst>
                <a:ext uri="{FF2B5EF4-FFF2-40B4-BE49-F238E27FC236}">
                  <a16:creationId xmlns:a16="http://schemas.microsoft.com/office/drawing/2014/main" id="{AD60B25D-19EC-6DA9-A06E-F201B8EC0DD7}"/>
                </a:ext>
              </a:extLst>
            </p:cNvPr>
            <p:cNvCxnSpPr>
              <a:cxnSpLocks/>
            </p:cNvCxnSpPr>
            <p:nvPr/>
          </p:nvCxnSpPr>
          <p:spPr>
            <a:xfrm>
              <a:off x="1102659" y="1846863"/>
              <a:ext cx="0" cy="540000"/>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9C1414-CF0A-514A-1F81-A7B105087375}"/>
                </a:ext>
              </a:extLst>
            </p:cNvPr>
            <p:cNvCxnSpPr>
              <a:cxnSpLocks/>
            </p:cNvCxnSpPr>
            <p:nvPr/>
          </p:nvCxnSpPr>
          <p:spPr>
            <a:xfrm>
              <a:off x="3574677" y="1846863"/>
              <a:ext cx="0" cy="574025"/>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63C9350-2943-30F7-9479-B5A8C6A92FB2}"/>
                </a:ext>
              </a:extLst>
            </p:cNvPr>
            <p:cNvCxnSpPr>
              <a:cxnSpLocks/>
            </p:cNvCxnSpPr>
            <p:nvPr/>
          </p:nvCxnSpPr>
          <p:spPr>
            <a:xfrm>
              <a:off x="1102659" y="2265829"/>
              <a:ext cx="2454088" cy="64839"/>
            </a:xfrm>
            <a:prstGeom prst="straightConnector1">
              <a:avLst/>
            </a:prstGeom>
            <a:ln w="127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91A3542-89A4-2707-A747-9C117CE85E07}"/>
                </a:ext>
              </a:extLst>
            </p:cNvPr>
            <p:cNvSpPr txBox="1"/>
            <p:nvPr/>
          </p:nvSpPr>
          <p:spPr>
            <a:xfrm rot="60000">
              <a:off x="2005347" y="2252980"/>
              <a:ext cx="739305" cy="26776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248 mm</a:t>
              </a:r>
            </a:p>
          </p:txBody>
        </p:sp>
      </p:grpSp>
      <p:grpSp>
        <p:nvGrpSpPr>
          <p:cNvPr id="43" name="Group 42">
            <a:extLst>
              <a:ext uri="{FF2B5EF4-FFF2-40B4-BE49-F238E27FC236}">
                <a16:creationId xmlns:a16="http://schemas.microsoft.com/office/drawing/2014/main" id="{B669DA7A-5FB0-877E-4BF9-B39FB18DAF18}"/>
              </a:ext>
            </a:extLst>
          </p:cNvPr>
          <p:cNvGrpSpPr/>
          <p:nvPr/>
        </p:nvGrpSpPr>
        <p:grpSpPr>
          <a:xfrm>
            <a:off x="2910375" y="3827584"/>
            <a:ext cx="8403434" cy="2145926"/>
            <a:chOff x="2910375" y="3827584"/>
            <a:chExt cx="8403434" cy="2145926"/>
          </a:xfrm>
        </p:grpSpPr>
        <p:grpSp>
          <p:nvGrpSpPr>
            <p:cNvPr id="63" name="Group 62">
              <a:extLst>
                <a:ext uri="{FF2B5EF4-FFF2-40B4-BE49-F238E27FC236}">
                  <a16:creationId xmlns:a16="http://schemas.microsoft.com/office/drawing/2014/main" id="{CC03598B-B491-862E-CDA1-41EBECE57105}"/>
                </a:ext>
              </a:extLst>
            </p:cNvPr>
            <p:cNvGrpSpPr/>
            <p:nvPr/>
          </p:nvGrpSpPr>
          <p:grpSpPr>
            <a:xfrm>
              <a:off x="2910375" y="3827584"/>
              <a:ext cx="8403434" cy="2041104"/>
              <a:chOff x="2910375" y="4041231"/>
              <a:chExt cx="8403434" cy="2041104"/>
            </a:xfrm>
          </p:grpSpPr>
          <p:sp>
            <p:nvSpPr>
              <p:cNvPr id="11" name="TextBox 10">
                <a:extLst>
                  <a:ext uri="{FF2B5EF4-FFF2-40B4-BE49-F238E27FC236}">
                    <a16:creationId xmlns:a16="http://schemas.microsoft.com/office/drawing/2014/main" id="{F2DC64DF-F2EA-5E45-B32C-417B17B91A83}"/>
                  </a:ext>
                </a:extLst>
              </p:cNvPr>
              <p:cNvSpPr txBox="1"/>
              <p:nvPr/>
            </p:nvSpPr>
            <p:spPr>
              <a:xfrm>
                <a:off x="8816009" y="4781879"/>
                <a:ext cx="2497800" cy="326243"/>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RF Blocking feed-troughs</a:t>
                </a:r>
              </a:p>
            </p:txBody>
          </p:sp>
          <p:pic>
            <p:nvPicPr>
              <p:cNvPr id="4" name="Picture 3">
                <a:extLst>
                  <a:ext uri="{FF2B5EF4-FFF2-40B4-BE49-F238E27FC236}">
                    <a16:creationId xmlns:a16="http://schemas.microsoft.com/office/drawing/2014/main" id="{80521144-4C02-2D38-3E82-3F168827ED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10375" y="4041231"/>
                <a:ext cx="5732579" cy="1819407"/>
              </a:xfrm>
              <a:prstGeom prst="rect">
                <a:avLst/>
              </a:prstGeom>
            </p:spPr>
          </p:pic>
          <p:cxnSp>
            <p:nvCxnSpPr>
              <p:cNvPr id="14" name="Straight Arrow Connector 13">
                <a:extLst>
                  <a:ext uri="{FF2B5EF4-FFF2-40B4-BE49-F238E27FC236}">
                    <a16:creationId xmlns:a16="http://schemas.microsoft.com/office/drawing/2014/main" id="{883AB585-2255-E0C4-D93D-A06C76E17E82}"/>
                  </a:ext>
                </a:extLst>
              </p:cNvPr>
              <p:cNvCxnSpPr>
                <a:cxnSpLocks/>
              </p:cNvCxnSpPr>
              <p:nvPr/>
            </p:nvCxnSpPr>
            <p:spPr>
              <a:xfrm flipH="1" flipV="1">
                <a:off x="7500156" y="5501449"/>
                <a:ext cx="700894" cy="434663"/>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2FF1F53-4631-E637-8EC0-587394E4FB80}"/>
                  </a:ext>
                </a:extLst>
              </p:cNvPr>
              <p:cNvSpPr txBox="1"/>
              <p:nvPr/>
            </p:nvSpPr>
            <p:spPr>
              <a:xfrm>
                <a:off x="8187415" y="5756092"/>
                <a:ext cx="2188420" cy="326243"/>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Carbon Fibre Housing</a:t>
                </a:r>
              </a:p>
            </p:txBody>
          </p:sp>
          <p:cxnSp>
            <p:nvCxnSpPr>
              <p:cNvPr id="8" name="Straight Arrow Connector 7">
                <a:extLst>
                  <a:ext uri="{FF2B5EF4-FFF2-40B4-BE49-F238E27FC236}">
                    <a16:creationId xmlns:a16="http://schemas.microsoft.com/office/drawing/2014/main" id="{384AC7E2-A08F-214B-A5BC-2856D3685149}"/>
                  </a:ext>
                </a:extLst>
              </p:cNvPr>
              <p:cNvCxnSpPr>
                <a:cxnSpLocks/>
              </p:cNvCxnSpPr>
              <p:nvPr/>
            </p:nvCxnSpPr>
            <p:spPr>
              <a:xfrm flipH="1">
                <a:off x="7752184" y="4961899"/>
                <a:ext cx="1099829" cy="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8CE147A-9B76-B943-CDC3-753EABA123BE}"/>
                  </a:ext>
                </a:extLst>
              </p:cNvPr>
              <p:cNvSpPr txBox="1"/>
              <p:nvPr/>
            </p:nvSpPr>
            <p:spPr>
              <a:xfrm>
                <a:off x="8814588" y="5146294"/>
                <a:ext cx="1435008" cy="326243"/>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Liquid cooling</a:t>
                </a:r>
              </a:p>
            </p:txBody>
          </p:sp>
          <p:cxnSp>
            <p:nvCxnSpPr>
              <p:cNvPr id="26" name="Straight Arrow Connector 25">
                <a:extLst>
                  <a:ext uri="{FF2B5EF4-FFF2-40B4-BE49-F238E27FC236}">
                    <a16:creationId xmlns:a16="http://schemas.microsoft.com/office/drawing/2014/main" id="{63F8D687-C73E-E1A8-76E0-C3BC47A9281C}"/>
                  </a:ext>
                </a:extLst>
              </p:cNvPr>
              <p:cNvCxnSpPr>
                <a:cxnSpLocks/>
              </p:cNvCxnSpPr>
              <p:nvPr/>
            </p:nvCxnSpPr>
            <p:spPr>
              <a:xfrm flipH="1">
                <a:off x="8111215" y="5309416"/>
                <a:ext cx="722352" cy="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9A82D8D9-7A46-1880-BD10-7D50D142BE94}"/>
                </a:ext>
              </a:extLst>
            </p:cNvPr>
            <p:cNvGrpSpPr/>
            <p:nvPr/>
          </p:nvGrpSpPr>
          <p:grpSpPr>
            <a:xfrm>
              <a:off x="3183831" y="5331152"/>
              <a:ext cx="4314202" cy="642358"/>
              <a:chOff x="3183831" y="5331152"/>
              <a:chExt cx="4314202" cy="642358"/>
            </a:xfrm>
          </p:grpSpPr>
          <p:cxnSp>
            <p:nvCxnSpPr>
              <p:cNvPr id="65" name="Straight Connector 64">
                <a:extLst>
                  <a:ext uri="{FF2B5EF4-FFF2-40B4-BE49-F238E27FC236}">
                    <a16:creationId xmlns:a16="http://schemas.microsoft.com/office/drawing/2014/main" id="{26F48ABC-8059-568A-5470-10C4E0B16355}"/>
                  </a:ext>
                </a:extLst>
              </p:cNvPr>
              <p:cNvCxnSpPr>
                <a:cxnSpLocks/>
              </p:cNvCxnSpPr>
              <p:nvPr/>
            </p:nvCxnSpPr>
            <p:spPr>
              <a:xfrm>
                <a:off x="3183831" y="5460763"/>
                <a:ext cx="0" cy="512747"/>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5B90BE0-5A00-BA75-B425-8EB72D9E38CF}"/>
                  </a:ext>
                </a:extLst>
              </p:cNvPr>
              <p:cNvCxnSpPr>
                <a:cxnSpLocks/>
              </p:cNvCxnSpPr>
              <p:nvPr/>
            </p:nvCxnSpPr>
            <p:spPr>
              <a:xfrm>
                <a:off x="7498033" y="5331152"/>
                <a:ext cx="0" cy="59108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100ED45-3922-AB73-8D25-A01BAD434936}"/>
                  </a:ext>
                </a:extLst>
              </p:cNvPr>
              <p:cNvCxnSpPr>
                <a:cxnSpLocks/>
              </p:cNvCxnSpPr>
              <p:nvPr/>
            </p:nvCxnSpPr>
            <p:spPr>
              <a:xfrm flipV="1">
                <a:off x="3203500" y="5794049"/>
                <a:ext cx="4248433" cy="76681"/>
              </a:xfrm>
              <a:prstGeom prst="straightConnector1">
                <a:avLst/>
              </a:prstGeom>
              <a:ln w="127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B8FC964-157C-1407-A0D9-04519DE1CE1B}"/>
                  </a:ext>
                </a:extLst>
              </p:cNvPr>
              <p:cNvSpPr txBox="1"/>
              <p:nvPr/>
            </p:nvSpPr>
            <p:spPr>
              <a:xfrm rot="-60000">
                <a:off x="5131685" y="5618597"/>
                <a:ext cx="739305" cy="26776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850 mm</a:t>
                </a:r>
              </a:p>
            </p:txBody>
          </p:sp>
        </p:grpSp>
      </p:grpSp>
      <p:grpSp>
        <p:nvGrpSpPr>
          <p:cNvPr id="42" name="Group 41">
            <a:extLst>
              <a:ext uri="{FF2B5EF4-FFF2-40B4-BE49-F238E27FC236}">
                <a16:creationId xmlns:a16="http://schemas.microsoft.com/office/drawing/2014/main" id="{74A37911-B738-D748-C891-7F58064660EA}"/>
              </a:ext>
            </a:extLst>
          </p:cNvPr>
          <p:cNvGrpSpPr/>
          <p:nvPr/>
        </p:nvGrpSpPr>
        <p:grpSpPr>
          <a:xfrm>
            <a:off x="358788" y="2128170"/>
            <a:ext cx="1823430" cy="3126140"/>
            <a:chOff x="358788" y="2498562"/>
            <a:chExt cx="1823430" cy="3126140"/>
          </a:xfrm>
        </p:grpSpPr>
        <p:grpSp>
          <p:nvGrpSpPr>
            <p:cNvPr id="52" name="Group 51">
              <a:extLst>
                <a:ext uri="{FF2B5EF4-FFF2-40B4-BE49-F238E27FC236}">
                  <a16:creationId xmlns:a16="http://schemas.microsoft.com/office/drawing/2014/main" id="{730386DA-579E-2044-B19A-8918911E8FFB}"/>
                </a:ext>
              </a:extLst>
            </p:cNvPr>
            <p:cNvGrpSpPr/>
            <p:nvPr/>
          </p:nvGrpSpPr>
          <p:grpSpPr>
            <a:xfrm>
              <a:off x="358788" y="3484191"/>
              <a:ext cx="1656184" cy="1890735"/>
              <a:chOff x="358788" y="3269335"/>
              <a:chExt cx="1656184" cy="1890735"/>
            </a:xfrm>
          </p:grpSpPr>
          <p:pic>
            <p:nvPicPr>
              <p:cNvPr id="21" name="Picture 20">
                <a:extLst>
                  <a:ext uri="{FF2B5EF4-FFF2-40B4-BE49-F238E27FC236}">
                    <a16:creationId xmlns:a16="http://schemas.microsoft.com/office/drawing/2014/main" id="{26FEC3F6-9F41-F249-9559-B867B33906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7680" y="3897052"/>
                <a:ext cx="1161711" cy="1263018"/>
              </a:xfrm>
              <a:prstGeom prst="rect">
                <a:avLst/>
              </a:prstGeom>
            </p:spPr>
          </p:pic>
          <p:sp>
            <p:nvSpPr>
              <p:cNvPr id="37" name="TextBox 36">
                <a:extLst>
                  <a:ext uri="{FF2B5EF4-FFF2-40B4-BE49-F238E27FC236}">
                    <a16:creationId xmlns:a16="http://schemas.microsoft.com/office/drawing/2014/main" id="{44B20C9B-8E5E-2B42-A7F9-2F025F186E1A}"/>
                  </a:ext>
                </a:extLst>
              </p:cNvPr>
              <p:cNvSpPr txBox="1"/>
              <p:nvPr/>
            </p:nvSpPr>
            <p:spPr>
              <a:xfrm>
                <a:off x="358788" y="3269335"/>
                <a:ext cx="1656184" cy="560153"/>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Scintillation detector</a:t>
                </a:r>
              </a:p>
            </p:txBody>
          </p:sp>
        </p:grpSp>
        <p:grpSp>
          <p:nvGrpSpPr>
            <p:cNvPr id="62" name="Group 61">
              <a:extLst>
                <a:ext uri="{FF2B5EF4-FFF2-40B4-BE49-F238E27FC236}">
                  <a16:creationId xmlns:a16="http://schemas.microsoft.com/office/drawing/2014/main" id="{D07823E1-C8FB-E725-17BD-278174F01EBA}"/>
                </a:ext>
              </a:extLst>
            </p:cNvPr>
            <p:cNvGrpSpPr/>
            <p:nvPr/>
          </p:nvGrpSpPr>
          <p:grpSpPr>
            <a:xfrm>
              <a:off x="1194464" y="4994597"/>
              <a:ext cx="987754" cy="630105"/>
              <a:chOff x="1194464" y="4311689"/>
              <a:chExt cx="987754" cy="630105"/>
            </a:xfrm>
          </p:grpSpPr>
          <p:cxnSp>
            <p:nvCxnSpPr>
              <p:cNvPr id="47" name="Straight Connector 46">
                <a:extLst>
                  <a:ext uri="{FF2B5EF4-FFF2-40B4-BE49-F238E27FC236}">
                    <a16:creationId xmlns:a16="http://schemas.microsoft.com/office/drawing/2014/main" id="{7CEBB78E-BC6C-A340-60C5-65B844C0EB3F}"/>
                  </a:ext>
                </a:extLst>
              </p:cNvPr>
              <p:cNvCxnSpPr>
                <a:cxnSpLocks/>
              </p:cNvCxnSpPr>
              <p:nvPr/>
            </p:nvCxnSpPr>
            <p:spPr>
              <a:xfrm>
                <a:off x="1194464" y="4701856"/>
                <a:ext cx="264542" cy="239938"/>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B0387-6683-5815-CEFF-DCBD00C094F0}"/>
                  </a:ext>
                </a:extLst>
              </p:cNvPr>
              <p:cNvCxnSpPr>
                <a:cxnSpLocks/>
              </p:cNvCxnSpPr>
              <p:nvPr/>
            </p:nvCxnSpPr>
            <p:spPr>
              <a:xfrm>
                <a:off x="1818133" y="4311689"/>
                <a:ext cx="252714" cy="206523"/>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6E8BD8B-438F-C297-8269-573280CCFAB9}"/>
                  </a:ext>
                </a:extLst>
              </p:cNvPr>
              <p:cNvCxnSpPr>
                <a:cxnSpLocks/>
              </p:cNvCxnSpPr>
              <p:nvPr/>
            </p:nvCxnSpPr>
            <p:spPr>
              <a:xfrm flipV="1">
                <a:off x="1376083" y="4457700"/>
                <a:ext cx="587188" cy="387723"/>
              </a:xfrm>
              <a:prstGeom prst="straightConnector1">
                <a:avLst/>
              </a:prstGeom>
              <a:ln w="127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32B622B-2D2D-8971-4A3A-970FCC414B1D}"/>
                  </a:ext>
                </a:extLst>
              </p:cNvPr>
              <p:cNvSpPr txBox="1"/>
              <p:nvPr/>
            </p:nvSpPr>
            <p:spPr>
              <a:xfrm>
                <a:off x="1527872" y="4610698"/>
                <a:ext cx="654346" cy="26776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49 mm</a:t>
                </a:r>
              </a:p>
            </p:txBody>
          </p:sp>
        </p:grpSp>
        <p:cxnSp>
          <p:nvCxnSpPr>
            <p:cNvPr id="12" name="Straight Arrow Connector 11">
              <a:extLst>
                <a:ext uri="{FF2B5EF4-FFF2-40B4-BE49-F238E27FC236}">
                  <a16:creationId xmlns:a16="http://schemas.microsoft.com/office/drawing/2014/main" id="{06866C3F-5803-9619-FAF7-2A14F321989B}"/>
                </a:ext>
              </a:extLst>
            </p:cNvPr>
            <p:cNvCxnSpPr>
              <a:cxnSpLocks/>
              <a:stCxn id="37" idx="0"/>
            </p:cNvCxnSpPr>
            <p:nvPr/>
          </p:nvCxnSpPr>
          <p:spPr>
            <a:xfrm flipV="1">
              <a:off x="1186880" y="2498562"/>
              <a:ext cx="188343" cy="98562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7C92D0D-A9C8-7C33-9D84-8A78C81AE3D9}"/>
                </a:ext>
              </a:extLst>
            </p:cNvPr>
            <p:cNvCxnSpPr>
              <a:cxnSpLocks/>
              <a:stCxn id="37" idx="0"/>
            </p:cNvCxnSpPr>
            <p:nvPr/>
          </p:nvCxnSpPr>
          <p:spPr>
            <a:xfrm flipV="1">
              <a:off x="1186880" y="2514270"/>
              <a:ext cx="619169" cy="96992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39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FF4D-A344-D71C-7618-3335C13DEC5E}"/>
              </a:ext>
            </a:extLst>
          </p:cNvPr>
          <p:cNvSpPr>
            <a:spLocks noGrp="1"/>
          </p:cNvSpPr>
          <p:nvPr>
            <p:ph type="title"/>
          </p:nvPr>
        </p:nvSpPr>
        <p:spPr/>
        <p:txBody>
          <a:bodyPr/>
          <a:lstStyle/>
          <a:p>
            <a:r>
              <a:rPr lang="en-GB" cap="none" dirty="0"/>
              <a:t>Sensitivity with RF Coil</a:t>
            </a:r>
          </a:p>
        </p:txBody>
      </p:sp>
      <p:sp>
        <p:nvSpPr>
          <p:cNvPr id="5" name="Text Placeholder 4">
            <a:extLst>
              <a:ext uri="{FF2B5EF4-FFF2-40B4-BE49-F238E27FC236}">
                <a16:creationId xmlns:a16="http://schemas.microsoft.com/office/drawing/2014/main" id="{C2CC4EE7-17C8-BEC2-892D-3DDB258A0269}"/>
              </a:ext>
            </a:extLst>
          </p:cNvPr>
          <p:cNvSpPr>
            <a:spLocks noGrp="1"/>
          </p:cNvSpPr>
          <p:nvPr>
            <p:ph type="body" sz="quarter" idx="15"/>
          </p:nvPr>
        </p:nvSpPr>
        <p:spPr/>
        <p:txBody>
          <a:bodyPr/>
          <a:lstStyle/>
          <a:p>
            <a:r>
              <a:rPr lang="en-GB" dirty="0"/>
              <a:t>NEMA: </a:t>
            </a:r>
            <a:r>
              <a:rPr lang="en-GB" dirty="0">
                <a:solidFill>
                  <a:schemeClr val="accent1"/>
                </a:solidFill>
              </a:rPr>
              <a:t>70 cm long capillary, 1-5 aluminium sleeves</a:t>
            </a:r>
          </a:p>
          <a:p>
            <a:endParaRPr lang="en-GB" dirty="0"/>
          </a:p>
        </p:txBody>
      </p:sp>
      <p:grpSp>
        <p:nvGrpSpPr>
          <p:cNvPr id="9" name="Group 8">
            <a:extLst>
              <a:ext uri="{FF2B5EF4-FFF2-40B4-BE49-F238E27FC236}">
                <a16:creationId xmlns:a16="http://schemas.microsoft.com/office/drawing/2014/main" id="{DA30602C-B9C7-3900-B54A-7678D119DD2E}"/>
              </a:ext>
            </a:extLst>
          </p:cNvPr>
          <p:cNvGrpSpPr/>
          <p:nvPr/>
        </p:nvGrpSpPr>
        <p:grpSpPr>
          <a:xfrm>
            <a:off x="-37578" y="2167225"/>
            <a:ext cx="6506626" cy="3873510"/>
            <a:chOff x="0" y="1950590"/>
            <a:chExt cx="6506626" cy="3873510"/>
          </a:xfrm>
        </p:grpSpPr>
        <p:pic>
          <p:nvPicPr>
            <p:cNvPr id="10" name="Picture 9">
              <a:extLst>
                <a:ext uri="{FF2B5EF4-FFF2-40B4-BE49-F238E27FC236}">
                  <a16:creationId xmlns:a16="http://schemas.microsoft.com/office/drawing/2014/main" id="{336EE5BB-4B0E-3C71-05A7-7E963726A9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50590"/>
              <a:ext cx="6506626" cy="3873510"/>
            </a:xfrm>
            <a:prstGeom prst="rect">
              <a:avLst/>
            </a:prstGeom>
          </p:spPr>
        </p:pic>
        <p:sp>
          <p:nvSpPr>
            <p:cNvPr id="11" name="TextBox 10">
              <a:extLst>
                <a:ext uri="{FF2B5EF4-FFF2-40B4-BE49-F238E27FC236}">
                  <a16:creationId xmlns:a16="http://schemas.microsoft.com/office/drawing/2014/main" id="{97266537-596F-8F72-3CCE-68C0816A312F}"/>
                </a:ext>
              </a:extLst>
            </p:cNvPr>
            <p:cNvSpPr txBox="1"/>
            <p:nvPr/>
          </p:nvSpPr>
          <p:spPr>
            <a:xfrm>
              <a:off x="4272606" y="2063566"/>
              <a:ext cx="1035476" cy="443198"/>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11.1%</a:t>
              </a:r>
            </a:p>
          </p:txBody>
        </p:sp>
        <p:cxnSp>
          <p:nvCxnSpPr>
            <p:cNvPr id="12" name="Straight Arrow Connector 11">
              <a:extLst>
                <a:ext uri="{FF2B5EF4-FFF2-40B4-BE49-F238E27FC236}">
                  <a16:creationId xmlns:a16="http://schemas.microsoft.com/office/drawing/2014/main" id="{A44E1F0D-2B7D-AE94-15A0-63EE051B1CA6}"/>
                </a:ext>
              </a:extLst>
            </p:cNvPr>
            <p:cNvCxnSpPr>
              <a:cxnSpLocks/>
              <a:stCxn id="11" idx="1"/>
            </p:cNvCxnSpPr>
            <p:nvPr/>
          </p:nvCxnSpPr>
          <p:spPr>
            <a:xfrm flipH="1">
              <a:off x="3607588" y="2285165"/>
              <a:ext cx="66501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C678D0F-8F15-3890-F92A-E017FEDA0616}"/>
                </a:ext>
              </a:extLst>
            </p:cNvPr>
            <p:cNvSpPr txBox="1"/>
            <p:nvPr/>
          </p:nvSpPr>
          <p:spPr>
            <a:xfrm>
              <a:off x="5003424" y="3060829"/>
              <a:ext cx="886781" cy="443198"/>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3D6B"/>
                  </a:solidFill>
                  <a:effectLst/>
                  <a:uLnTx/>
                  <a:uFillTx/>
                  <a:latin typeface="Arial"/>
                  <a:ea typeface="+mn-ea"/>
                  <a:cs typeface="+mn-cs"/>
                </a:rPr>
                <a:t>3.8%</a:t>
              </a:r>
            </a:p>
          </p:txBody>
        </p:sp>
        <p:cxnSp>
          <p:nvCxnSpPr>
            <p:cNvPr id="14" name="Straight Arrow Connector 13">
              <a:extLst>
                <a:ext uri="{FF2B5EF4-FFF2-40B4-BE49-F238E27FC236}">
                  <a16:creationId xmlns:a16="http://schemas.microsoft.com/office/drawing/2014/main" id="{801CBCE0-0EFF-8A95-84D5-5B29C0CFDF5A}"/>
                </a:ext>
              </a:extLst>
            </p:cNvPr>
            <p:cNvCxnSpPr>
              <a:cxnSpLocks/>
              <a:stCxn id="13" idx="1"/>
            </p:cNvCxnSpPr>
            <p:nvPr/>
          </p:nvCxnSpPr>
          <p:spPr>
            <a:xfrm flipH="1">
              <a:off x="3604780" y="3282428"/>
              <a:ext cx="1398644"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6" name="Table 15">
            <a:extLst>
              <a:ext uri="{FF2B5EF4-FFF2-40B4-BE49-F238E27FC236}">
                <a16:creationId xmlns:a16="http://schemas.microsoft.com/office/drawing/2014/main" id="{B0B292E1-C6AE-04C7-BDDE-61E7A50F8F0F}"/>
              </a:ext>
            </a:extLst>
          </p:cNvPr>
          <p:cNvGraphicFramePr>
            <a:graphicFrameLocks noGrp="1"/>
          </p:cNvGraphicFramePr>
          <p:nvPr/>
        </p:nvGraphicFramePr>
        <p:xfrm>
          <a:off x="5870961" y="2190470"/>
          <a:ext cx="6136158" cy="3005840"/>
        </p:xfrm>
        <a:graphic>
          <a:graphicData uri="http://schemas.openxmlformats.org/drawingml/2006/table">
            <a:tbl>
              <a:tblPr firstRow="1" bandRow="1">
                <a:tableStyleId>{5940675A-B579-460E-94D1-54222C63F5DA}</a:tableStyleId>
              </a:tblPr>
              <a:tblGrid>
                <a:gridCol w="1939895">
                  <a:extLst>
                    <a:ext uri="{9D8B030D-6E8A-4147-A177-3AD203B41FA5}">
                      <a16:colId xmlns:a16="http://schemas.microsoft.com/office/drawing/2014/main" val="2699033191"/>
                    </a:ext>
                  </a:extLst>
                </a:gridCol>
                <a:gridCol w="683664">
                  <a:extLst>
                    <a:ext uri="{9D8B030D-6E8A-4147-A177-3AD203B41FA5}">
                      <a16:colId xmlns:a16="http://schemas.microsoft.com/office/drawing/2014/main" val="4155173704"/>
                    </a:ext>
                  </a:extLst>
                </a:gridCol>
                <a:gridCol w="555476">
                  <a:extLst>
                    <a:ext uri="{9D8B030D-6E8A-4147-A177-3AD203B41FA5}">
                      <a16:colId xmlns:a16="http://schemas.microsoft.com/office/drawing/2014/main" val="506938267"/>
                    </a:ext>
                  </a:extLst>
                </a:gridCol>
                <a:gridCol w="1042587">
                  <a:extLst>
                    <a:ext uri="{9D8B030D-6E8A-4147-A177-3AD203B41FA5}">
                      <a16:colId xmlns:a16="http://schemas.microsoft.com/office/drawing/2014/main" val="2864471882"/>
                    </a:ext>
                  </a:extLst>
                </a:gridCol>
                <a:gridCol w="922946">
                  <a:extLst>
                    <a:ext uri="{9D8B030D-6E8A-4147-A177-3AD203B41FA5}">
                      <a16:colId xmlns:a16="http://schemas.microsoft.com/office/drawing/2014/main" val="1325130304"/>
                    </a:ext>
                  </a:extLst>
                </a:gridCol>
                <a:gridCol w="991590">
                  <a:extLst>
                    <a:ext uri="{9D8B030D-6E8A-4147-A177-3AD203B41FA5}">
                      <a16:colId xmlns:a16="http://schemas.microsoft.com/office/drawing/2014/main" val="3118123775"/>
                    </a:ext>
                  </a:extLst>
                </a:gridCol>
              </a:tblGrid>
              <a:tr h="568580">
                <a:tc>
                  <a:txBody>
                    <a:bodyPr/>
                    <a:lstStyle/>
                    <a:p>
                      <a:pPr algn="ctr"/>
                      <a:endParaRPr lang="en-GB" sz="1400" dirty="0">
                        <a:solidFill>
                          <a:schemeClr val="accent1"/>
                        </a:solidFill>
                      </a:endParaRPr>
                    </a:p>
                  </a:txBody>
                  <a:tcPr anchor="ctr"/>
                </a:tc>
                <a:tc>
                  <a:txBody>
                    <a:bodyPr/>
                    <a:lstStyle/>
                    <a:p>
                      <a:pPr algn="ctr"/>
                      <a:r>
                        <a:rPr lang="en-GB" sz="1400" baseline="0" dirty="0" err="1">
                          <a:solidFill>
                            <a:schemeClr val="accent1"/>
                          </a:solidFill>
                        </a:rPr>
                        <a:t>aFOV</a:t>
                      </a:r>
                      <a:endParaRPr lang="en-GB" sz="1400" baseline="0" dirty="0">
                        <a:solidFill>
                          <a:schemeClr val="accent1"/>
                        </a:solidFill>
                      </a:endParaRPr>
                    </a:p>
                  </a:txBody>
                  <a:tcPr anchor="ctr"/>
                </a:tc>
                <a:tc>
                  <a:txBody>
                    <a:bodyPr/>
                    <a:lstStyle/>
                    <a:p>
                      <a:pPr algn="ctr"/>
                      <a:r>
                        <a:rPr lang="en-GB" sz="1400" baseline="0" dirty="0">
                          <a:solidFill>
                            <a:schemeClr val="accent1"/>
                          </a:solidFill>
                        </a:rPr>
                        <a:t>∅</a:t>
                      </a:r>
                    </a:p>
                  </a:txBody>
                  <a:tcPr anchor="ctr"/>
                </a:tc>
                <a:tc>
                  <a:txBody>
                    <a:bodyPr/>
                    <a:lstStyle/>
                    <a:p>
                      <a:pPr algn="ctr"/>
                      <a:r>
                        <a:rPr lang="en-GB" sz="1400" baseline="0" dirty="0">
                          <a:solidFill>
                            <a:schemeClr val="accent1"/>
                          </a:solidFill>
                        </a:rPr>
                        <a:t>Scintillator thickness</a:t>
                      </a:r>
                    </a:p>
                  </a:txBody>
                  <a:tcPr anchor="ctr"/>
                </a:tc>
                <a:tc>
                  <a:txBody>
                    <a:bodyPr/>
                    <a:lstStyle/>
                    <a:p>
                      <a:pPr algn="ctr"/>
                      <a:r>
                        <a:rPr lang="en-GB" sz="1400" baseline="0" dirty="0">
                          <a:solidFill>
                            <a:schemeClr val="accent1"/>
                          </a:solidFill>
                        </a:rPr>
                        <a:t>Energy window</a:t>
                      </a:r>
                    </a:p>
                  </a:txBody>
                  <a:tcPr anchor="ctr"/>
                </a:tc>
                <a:tc>
                  <a:txBody>
                    <a:bodyPr/>
                    <a:lstStyle/>
                    <a:p>
                      <a:pPr algn="ctr"/>
                      <a:r>
                        <a:rPr lang="en-GB" sz="1400" dirty="0">
                          <a:solidFill>
                            <a:schemeClr val="accent1"/>
                          </a:solidFill>
                        </a:rPr>
                        <a:t>Sensitivity at centre</a:t>
                      </a:r>
                      <a:endParaRPr lang="en-GB" sz="1400" baseline="-25000" dirty="0">
                        <a:solidFill>
                          <a:schemeClr val="accent1"/>
                        </a:solidFill>
                      </a:endParaRPr>
                    </a:p>
                  </a:txBody>
                  <a:tcPr anchor="ctr"/>
                </a:tc>
                <a:extLst>
                  <a:ext uri="{0D108BD9-81ED-4DB2-BD59-A6C34878D82A}">
                    <a16:rowId xmlns:a16="http://schemas.microsoft.com/office/drawing/2014/main" val="148736404"/>
                  </a:ext>
                </a:extLst>
              </a:tr>
              <a:tr h="568580">
                <a:tc>
                  <a:txBody>
                    <a:bodyPr/>
                    <a:lstStyle/>
                    <a:p>
                      <a:pPr algn="ctr"/>
                      <a:r>
                        <a:rPr lang="en-GB" sz="1400" dirty="0">
                          <a:solidFill>
                            <a:schemeClr val="accent1"/>
                          </a:solidFill>
                        </a:rPr>
                        <a:t>BrainPET 7T</a:t>
                      </a:r>
                    </a:p>
                    <a:p>
                      <a:pPr algn="ctr"/>
                      <a:r>
                        <a:rPr lang="en-GB" sz="1400" baseline="0" dirty="0">
                          <a:solidFill>
                            <a:schemeClr val="accent1"/>
                          </a:solidFill>
                        </a:rPr>
                        <a:t>(this system)</a:t>
                      </a:r>
                    </a:p>
                  </a:txBody>
                  <a:tcPr anchor="ctr">
                    <a:solidFill>
                      <a:schemeClr val="accent2"/>
                    </a:solidFill>
                  </a:tcPr>
                </a:tc>
                <a:tc>
                  <a:txBody>
                    <a:bodyPr/>
                    <a:lstStyle/>
                    <a:p>
                      <a:pPr algn="ctr"/>
                      <a:r>
                        <a:rPr lang="en-GB" sz="1400" dirty="0">
                          <a:solidFill>
                            <a:schemeClr val="accent1"/>
                          </a:solidFill>
                        </a:rPr>
                        <a:t>24.8 cm</a:t>
                      </a:r>
                    </a:p>
                  </a:txBody>
                  <a:tcPr anchor="ctr">
                    <a:solidFill>
                      <a:schemeClr val="accent2"/>
                    </a:solidFill>
                  </a:tcPr>
                </a:tc>
                <a:tc>
                  <a:txBody>
                    <a:bodyPr/>
                    <a:lstStyle/>
                    <a:p>
                      <a:pPr algn="ctr"/>
                      <a:r>
                        <a:rPr lang="en-GB" sz="1400" dirty="0">
                          <a:solidFill>
                            <a:schemeClr val="accent1"/>
                          </a:solidFill>
                        </a:rPr>
                        <a:t>39 cm </a:t>
                      </a:r>
                    </a:p>
                  </a:txBody>
                  <a:tcPr anchor="ctr">
                    <a:solidFill>
                      <a:schemeClr val="accent2"/>
                    </a:solidFill>
                  </a:tcPr>
                </a:tc>
                <a:tc>
                  <a:txBody>
                    <a:bodyPr/>
                    <a:lstStyle/>
                    <a:p>
                      <a:pPr algn="ctr"/>
                      <a:r>
                        <a:rPr lang="en-GB" sz="1400" dirty="0">
                          <a:solidFill>
                            <a:schemeClr val="accent1"/>
                          </a:solidFill>
                        </a:rPr>
                        <a:t>2.4 cm</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420-650 keV</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57.2 </a:t>
                      </a:r>
                      <a:r>
                        <a:rPr lang="en-GB" sz="1400" dirty="0" err="1">
                          <a:solidFill>
                            <a:schemeClr val="accent1"/>
                          </a:solidFill>
                        </a:rPr>
                        <a:t>kcps</a:t>
                      </a:r>
                      <a:r>
                        <a:rPr lang="en-GB" sz="1400" dirty="0">
                          <a:solidFill>
                            <a:schemeClr val="accent1"/>
                          </a:solidFill>
                        </a:rPr>
                        <a:t>/MBq</a:t>
                      </a:r>
                    </a:p>
                  </a:txBody>
                  <a:tcPr anchor="ctr">
                    <a:solidFill>
                      <a:schemeClr val="accent2"/>
                    </a:solidFill>
                  </a:tcPr>
                </a:tc>
                <a:extLst>
                  <a:ext uri="{0D108BD9-81ED-4DB2-BD59-A6C34878D82A}">
                    <a16:rowId xmlns:a16="http://schemas.microsoft.com/office/drawing/2014/main" val="2182187568"/>
                  </a:ext>
                </a:extLst>
              </a:tr>
              <a:tr h="5685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BrainPET 3T</a:t>
                      </a:r>
                    </a:p>
                  </a:txBody>
                  <a:tcPr anchor="ctr">
                    <a:solidFill>
                      <a:schemeClr val="bg1">
                        <a:lumMod val="85000"/>
                      </a:schemeClr>
                    </a:solidFill>
                  </a:tcPr>
                </a:tc>
                <a:tc>
                  <a:txBody>
                    <a:bodyPr/>
                    <a:lstStyle/>
                    <a:p>
                      <a:pPr algn="ctr"/>
                      <a:r>
                        <a:rPr lang="en-GB" sz="1400" dirty="0">
                          <a:solidFill>
                            <a:schemeClr val="accent1"/>
                          </a:solidFill>
                        </a:rPr>
                        <a:t>19.2 cm </a:t>
                      </a:r>
                    </a:p>
                  </a:txBody>
                  <a:tcPr anchor="ctr">
                    <a:solidFill>
                      <a:schemeClr val="bg1">
                        <a:lumMod val="85000"/>
                      </a:schemeClr>
                    </a:solidFill>
                  </a:tcPr>
                </a:tc>
                <a:tc>
                  <a:txBody>
                    <a:bodyPr/>
                    <a:lstStyle/>
                    <a:p>
                      <a:pPr algn="ctr"/>
                      <a:r>
                        <a:rPr lang="en-GB" sz="1400" dirty="0">
                          <a:solidFill>
                            <a:schemeClr val="accent1"/>
                          </a:solidFill>
                        </a:rPr>
                        <a:t>39 cm</a:t>
                      </a:r>
                    </a:p>
                  </a:txBody>
                  <a:tcPr anchor="ctr">
                    <a:solidFill>
                      <a:schemeClr val="bg1">
                        <a:lumMod val="85000"/>
                      </a:schemeClr>
                    </a:solidFill>
                  </a:tcPr>
                </a:tc>
                <a:tc>
                  <a:txBody>
                    <a:bodyPr/>
                    <a:lstStyle/>
                    <a:p>
                      <a:pPr algn="ctr"/>
                      <a:r>
                        <a:rPr lang="en-GB" sz="1400" dirty="0">
                          <a:solidFill>
                            <a:schemeClr val="accent1"/>
                          </a:solidFill>
                        </a:rPr>
                        <a:t>2 cm </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420-650 keV</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20.5 </a:t>
                      </a:r>
                      <a:r>
                        <a:rPr lang="en-GB" sz="1400" dirty="0" err="1">
                          <a:solidFill>
                            <a:schemeClr val="accent1"/>
                          </a:solidFill>
                        </a:rPr>
                        <a:t>kcps</a:t>
                      </a:r>
                      <a:r>
                        <a:rPr lang="en-GB" sz="1400" dirty="0">
                          <a:solidFill>
                            <a:schemeClr val="accent1"/>
                          </a:solidFill>
                        </a:rPr>
                        <a:t>/MBq</a:t>
                      </a:r>
                    </a:p>
                  </a:txBody>
                  <a:tcPr anchor="ctr">
                    <a:solidFill>
                      <a:schemeClr val="bg1">
                        <a:lumMod val="85000"/>
                      </a:schemeClr>
                    </a:solidFill>
                  </a:tcPr>
                </a:tc>
                <a:extLst>
                  <a:ext uri="{0D108BD9-81ED-4DB2-BD59-A6C34878D82A}">
                    <a16:rowId xmlns:a16="http://schemas.microsoft.com/office/drawing/2014/main" val="2217052712"/>
                  </a:ext>
                </a:extLst>
              </a:tr>
              <a:tr h="568580">
                <a:tc>
                  <a:txBody>
                    <a:bodyPr/>
                    <a:lstStyle/>
                    <a:p>
                      <a:pPr algn="ctr"/>
                      <a:r>
                        <a:rPr lang="en-GB" sz="1400" dirty="0">
                          <a:solidFill>
                            <a:schemeClr val="accent1"/>
                          </a:solidFill>
                        </a:rPr>
                        <a:t>NeuroExplorer</a:t>
                      </a:r>
                      <a:r>
                        <a:rPr lang="en-GB" sz="1400" baseline="30000" dirty="0">
                          <a:solidFill>
                            <a:schemeClr val="accent1"/>
                          </a:solidFill>
                        </a:rPr>
                        <a:t>1</a:t>
                      </a:r>
                    </a:p>
                  </a:txBody>
                  <a:tcPr anchor="ctr">
                    <a:solidFill>
                      <a:schemeClr val="bg1">
                        <a:lumMod val="85000"/>
                      </a:schemeClr>
                    </a:solidFill>
                  </a:tcPr>
                </a:tc>
                <a:tc>
                  <a:txBody>
                    <a:bodyPr/>
                    <a:lstStyle/>
                    <a:p>
                      <a:pPr algn="ctr"/>
                      <a:r>
                        <a:rPr lang="en-GB" sz="1400" dirty="0">
                          <a:solidFill>
                            <a:schemeClr val="accent1"/>
                          </a:solidFill>
                        </a:rPr>
                        <a:t>49.5 cm</a:t>
                      </a:r>
                    </a:p>
                  </a:txBody>
                  <a:tcPr anchor="ctr">
                    <a:solidFill>
                      <a:schemeClr val="bg1">
                        <a:lumMod val="85000"/>
                      </a:schemeClr>
                    </a:solidFill>
                  </a:tcPr>
                </a:tc>
                <a:tc>
                  <a:txBody>
                    <a:bodyPr/>
                    <a:lstStyle/>
                    <a:p>
                      <a:pPr algn="ctr"/>
                      <a:r>
                        <a:rPr lang="en-GB" sz="1400" dirty="0">
                          <a:solidFill>
                            <a:schemeClr val="accent1"/>
                          </a:solidFill>
                        </a:rPr>
                        <a:t>52.4 cm</a:t>
                      </a:r>
                    </a:p>
                  </a:txBody>
                  <a:tcPr anchor="ctr">
                    <a:solidFill>
                      <a:schemeClr val="bg1">
                        <a:lumMod val="85000"/>
                      </a:schemeClr>
                    </a:solidFill>
                  </a:tcPr>
                </a:tc>
                <a:tc>
                  <a:txBody>
                    <a:bodyPr/>
                    <a:lstStyle/>
                    <a:p>
                      <a:pPr algn="ctr"/>
                      <a:r>
                        <a:rPr lang="en-GB" sz="1400" dirty="0">
                          <a:solidFill>
                            <a:schemeClr val="accent1"/>
                          </a:solidFill>
                        </a:rPr>
                        <a:t>2 cm </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1"/>
                          </a:solidFill>
                          <a:effectLst/>
                          <a:uLnTx/>
                          <a:uFillTx/>
                          <a:latin typeface="Arial"/>
                          <a:ea typeface="+mn-ea"/>
                          <a:cs typeface="+mn-cs"/>
                        </a:rPr>
                        <a:t>unknown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1"/>
                          </a:solidFill>
                          <a:effectLst/>
                          <a:uLnTx/>
                          <a:uFillTx/>
                          <a:latin typeface="Arial"/>
                          <a:ea typeface="+mn-ea"/>
                          <a:cs typeface="+mn-cs"/>
                        </a:rPr>
                        <a:t>46.0 </a:t>
                      </a:r>
                      <a:r>
                        <a:rPr kumimoji="0" lang="en-GB" sz="1400" b="0" i="0" u="none" strike="noStrike" kern="1200" cap="none" spc="0" normalizeH="0" baseline="0" noProof="0" dirty="0" err="1">
                          <a:ln>
                            <a:noFill/>
                          </a:ln>
                          <a:solidFill>
                            <a:schemeClr val="accent1"/>
                          </a:solidFill>
                          <a:effectLst/>
                          <a:uLnTx/>
                          <a:uFillTx/>
                          <a:latin typeface="Arial"/>
                          <a:ea typeface="+mn-ea"/>
                          <a:cs typeface="+mn-cs"/>
                        </a:rPr>
                        <a:t>kcps</a:t>
                      </a:r>
                      <a:r>
                        <a:rPr kumimoji="0" lang="en-GB" sz="1400" b="0" i="0" u="none" strike="noStrike" kern="1200" cap="none" spc="0" normalizeH="0" baseline="0" noProof="0" dirty="0">
                          <a:ln>
                            <a:noFill/>
                          </a:ln>
                          <a:solidFill>
                            <a:schemeClr val="accent1"/>
                          </a:solidFill>
                          <a:effectLst/>
                          <a:uLnTx/>
                          <a:uFillTx/>
                          <a:latin typeface="Arial"/>
                          <a:ea typeface="+mn-ea"/>
                          <a:cs typeface="+mn-cs"/>
                        </a:rPr>
                        <a:t>/MBq</a:t>
                      </a:r>
                    </a:p>
                  </a:txBody>
                  <a:tcPr anchor="ctr">
                    <a:solidFill>
                      <a:schemeClr val="bg1">
                        <a:lumMod val="85000"/>
                      </a:schemeClr>
                    </a:solidFill>
                  </a:tcPr>
                </a:tc>
                <a:extLst>
                  <a:ext uri="{0D108BD9-81ED-4DB2-BD59-A6C34878D82A}">
                    <a16:rowId xmlns:a16="http://schemas.microsoft.com/office/drawing/2014/main" val="1632666821"/>
                  </a:ext>
                </a:extLst>
              </a:tr>
              <a:tr h="568580">
                <a:tc>
                  <a:txBody>
                    <a:bodyPr/>
                    <a:lstStyle/>
                    <a:p>
                      <a:pPr algn="ctr"/>
                      <a:r>
                        <a:rPr lang="en-GB" sz="1400" dirty="0">
                          <a:solidFill>
                            <a:schemeClr val="accent1"/>
                          </a:solidFill>
                        </a:rPr>
                        <a:t>Brain PET insert for 7T (FPGA-only digitization, SNUCM)</a:t>
                      </a:r>
                      <a:r>
                        <a:rPr lang="en-GB" sz="1400" baseline="30000" dirty="0">
                          <a:solidFill>
                            <a:schemeClr val="accent1"/>
                          </a:solidFill>
                        </a:rPr>
                        <a:t>2</a:t>
                      </a:r>
                    </a:p>
                  </a:txBody>
                  <a:tcPr anchor="ctr">
                    <a:solidFill>
                      <a:schemeClr val="bg1">
                        <a:lumMod val="85000"/>
                      </a:schemeClr>
                    </a:solidFill>
                  </a:tcPr>
                </a:tc>
                <a:tc>
                  <a:txBody>
                    <a:bodyPr/>
                    <a:lstStyle/>
                    <a:p>
                      <a:pPr algn="ctr"/>
                      <a:r>
                        <a:rPr lang="en-GB" sz="1400" dirty="0">
                          <a:solidFill>
                            <a:schemeClr val="accent1"/>
                          </a:solidFill>
                        </a:rPr>
                        <a:t>16.7 cm</a:t>
                      </a:r>
                    </a:p>
                  </a:txBody>
                  <a:tcPr anchor="ctr">
                    <a:solidFill>
                      <a:schemeClr val="bg1">
                        <a:lumMod val="85000"/>
                      </a:schemeClr>
                    </a:solidFill>
                  </a:tcPr>
                </a:tc>
                <a:tc>
                  <a:txBody>
                    <a:bodyPr/>
                    <a:lstStyle/>
                    <a:p>
                      <a:pPr algn="ctr"/>
                      <a:r>
                        <a:rPr lang="en-GB" sz="1400" dirty="0">
                          <a:solidFill>
                            <a:schemeClr val="accent1"/>
                          </a:solidFill>
                        </a:rPr>
                        <a:t>33 cm</a:t>
                      </a:r>
                    </a:p>
                  </a:txBody>
                  <a:tcPr anchor="ctr">
                    <a:solidFill>
                      <a:schemeClr val="bg1">
                        <a:lumMod val="85000"/>
                      </a:schemeClr>
                    </a:solidFill>
                  </a:tcPr>
                </a:tc>
                <a:tc>
                  <a:txBody>
                    <a:bodyPr/>
                    <a:lstStyle/>
                    <a:p>
                      <a:pPr algn="ctr"/>
                      <a:r>
                        <a:rPr lang="en-GB" sz="1400" dirty="0">
                          <a:solidFill>
                            <a:schemeClr val="accent1"/>
                          </a:solidFill>
                        </a:rPr>
                        <a:t>2 cm</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450-650 keV</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rPr>
                        <a:t>18.9 </a:t>
                      </a:r>
                      <a:r>
                        <a:rPr lang="en-GB" sz="1400" dirty="0" err="1">
                          <a:solidFill>
                            <a:schemeClr val="accent1"/>
                          </a:solidFill>
                        </a:rPr>
                        <a:t>kcps</a:t>
                      </a:r>
                      <a:r>
                        <a:rPr lang="en-GB" sz="1400" dirty="0">
                          <a:solidFill>
                            <a:schemeClr val="accent1"/>
                          </a:solidFill>
                        </a:rPr>
                        <a:t>/MBq</a:t>
                      </a:r>
                    </a:p>
                  </a:txBody>
                  <a:tcPr anchor="ctr">
                    <a:solidFill>
                      <a:schemeClr val="bg1">
                        <a:lumMod val="85000"/>
                      </a:schemeClr>
                    </a:solidFill>
                  </a:tcPr>
                </a:tc>
                <a:extLst>
                  <a:ext uri="{0D108BD9-81ED-4DB2-BD59-A6C34878D82A}">
                    <a16:rowId xmlns:a16="http://schemas.microsoft.com/office/drawing/2014/main" val="2972903280"/>
                  </a:ext>
                </a:extLst>
              </a:tr>
            </a:tbl>
          </a:graphicData>
        </a:graphic>
      </p:graphicFrame>
      <p:sp>
        <p:nvSpPr>
          <p:cNvPr id="17" name="TextBox 16">
            <a:extLst>
              <a:ext uri="{FF2B5EF4-FFF2-40B4-BE49-F238E27FC236}">
                <a16:creationId xmlns:a16="http://schemas.microsoft.com/office/drawing/2014/main" id="{39C9E0C4-C3FA-1426-5BA1-F04F3290B576}"/>
              </a:ext>
            </a:extLst>
          </p:cNvPr>
          <p:cNvSpPr txBox="1"/>
          <p:nvPr/>
        </p:nvSpPr>
        <p:spPr>
          <a:xfrm>
            <a:off x="6814159" y="5402015"/>
            <a:ext cx="5192682"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lumMod val="50000"/>
                    <a:lumOff val="50000"/>
                  </a:prstClr>
                </a:solidFill>
                <a:effectLst/>
                <a:uLnTx/>
                <a:uFillTx/>
                <a:latin typeface="Arial"/>
                <a:ea typeface="+mn-ea"/>
                <a:cs typeface="+mn-cs"/>
              </a:rPr>
              <a:t>1</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Li,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Hongdi</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 et al. "Performance Evaluation of a Next-generation Human Brain PET Imager: the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NeuroEXPLORER</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 (Soc Nuclear Med 2023): P801-P801.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lumMod val="50000"/>
                    <a:lumOff val="50000"/>
                  </a:prstClr>
                </a:solidFill>
                <a:effectLst/>
                <a:uLnTx/>
                <a:uFillTx/>
                <a:latin typeface="Arial"/>
                <a:ea typeface="+mn-ea"/>
                <a:cs typeface="+mn-cs"/>
              </a:rPr>
              <a:t>2</a:t>
            </a:r>
            <a:r>
              <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Won, Jun Yeon, et al.  IEEE Transactions on Medical Imaging 40.6 (2021): 1579-1590.</a:t>
            </a:r>
          </a:p>
        </p:txBody>
      </p:sp>
      <p:sp>
        <p:nvSpPr>
          <p:cNvPr id="8" name="TextBox 7">
            <a:extLst>
              <a:ext uri="{FF2B5EF4-FFF2-40B4-BE49-F238E27FC236}">
                <a16:creationId xmlns:a16="http://schemas.microsoft.com/office/drawing/2014/main" id="{60ED49DD-FB22-E551-7A63-5EBA4F704E9F}"/>
              </a:ext>
            </a:extLst>
          </p:cNvPr>
          <p:cNvSpPr txBox="1"/>
          <p:nvPr/>
        </p:nvSpPr>
        <p:spPr>
          <a:xfrm>
            <a:off x="1117701" y="1437794"/>
            <a:ext cx="4749916"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Activity: ≈ 15 MBq (</a:t>
            </a:r>
            <a:r>
              <a:rPr kumimoji="0" lang="en-GB" sz="1800" b="0" i="0" u="none" strike="noStrike" kern="1200" cap="none" spc="0" normalizeH="0" baseline="30000" noProof="0" dirty="0">
                <a:ln>
                  <a:noFill/>
                </a:ln>
                <a:solidFill>
                  <a:srgbClr val="023D6B"/>
                </a:solidFill>
                <a:effectLst/>
                <a:uLnTx/>
                <a:uFillTx/>
                <a:latin typeface="Arial"/>
                <a:ea typeface="+mn-ea"/>
                <a:cs typeface="+mn-cs"/>
              </a:rPr>
              <a:t>18</a:t>
            </a:r>
            <a:r>
              <a:rPr kumimoji="0" lang="en-GB" sz="1800" b="0" i="0" u="none" strike="noStrike" kern="1200" cap="none" spc="0" normalizeH="0" baseline="0" noProof="0" dirty="0">
                <a:ln>
                  <a:noFill/>
                </a:ln>
                <a:solidFill>
                  <a:srgbClr val="023D6B"/>
                </a:solidFill>
                <a:effectLst/>
                <a:uLnTx/>
                <a:uFillTx/>
                <a:latin typeface="Arial"/>
                <a:ea typeface="+mn-ea"/>
                <a:cs typeface="+mn-cs"/>
              </a:rPr>
              <a:t>F), </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acquisition times: ≈ 90 seconds</a:t>
            </a:r>
          </a:p>
        </p:txBody>
      </p:sp>
      <p:sp>
        <p:nvSpPr>
          <p:cNvPr id="3" name="TextBox 2">
            <a:extLst>
              <a:ext uri="{FF2B5EF4-FFF2-40B4-BE49-F238E27FC236}">
                <a16:creationId xmlns:a16="http://schemas.microsoft.com/office/drawing/2014/main" id="{3F879F45-7248-A7A5-0547-6ACDA1C73AB8}"/>
              </a:ext>
            </a:extLst>
          </p:cNvPr>
          <p:cNvSpPr txBox="1"/>
          <p:nvPr/>
        </p:nvSpPr>
        <p:spPr>
          <a:xfrm>
            <a:off x="5736881" y="1692733"/>
            <a:ext cx="6404317" cy="355482"/>
          </a:xfrm>
          <a:prstGeom prst="rect">
            <a:avLst/>
          </a:prstGeom>
          <a:noFill/>
        </p:spPr>
        <p:txBody>
          <a:bodyPr wrap="non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Comparison to other systems for neuroscientific applications</a:t>
            </a:r>
          </a:p>
        </p:txBody>
      </p:sp>
      <p:grpSp>
        <p:nvGrpSpPr>
          <p:cNvPr id="21" name="Group 20">
            <a:extLst>
              <a:ext uri="{FF2B5EF4-FFF2-40B4-BE49-F238E27FC236}">
                <a16:creationId xmlns:a16="http://schemas.microsoft.com/office/drawing/2014/main" id="{502DDFEA-A0F7-30B1-8D26-D1145B050060}"/>
              </a:ext>
            </a:extLst>
          </p:cNvPr>
          <p:cNvGrpSpPr/>
          <p:nvPr/>
        </p:nvGrpSpPr>
        <p:grpSpPr>
          <a:xfrm>
            <a:off x="6080527" y="34300"/>
            <a:ext cx="5973966" cy="1658433"/>
            <a:chOff x="6047593" y="2743232"/>
            <a:chExt cx="5973966" cy="1658433"/>
          </a:xfrm>
        </p:grpSpPr>
        <p:grpSp>
          <p:nvGrpSpPr>
            <p:cNvPr id="24" name="Group 23">
              <a:extLst>
                <a:ext uri="{FF2B5EF4-FFF2-40B4-BE49-F238E27FC236}">
                  <a16:creationId xmlns:a16="http://schemas.microsoft.com/office/drawing/2014/main" id="{533A87D8-5DC1-66DC-5855-1BA22F75AD97}"/>
                </a:ext>
              </a:extLst>
            </p:cNvPr>
            <p:cNvGrpSpPr/>
            <p:nvPr/>
          </p:nvGrpSpPr>
          <p:grpSpPr>
            <a:xfrm>
              <a:off x="8850080" y="2743232"/>
              <a:ext cx="3171479" cy="1658433"/>
              <a:chOff x="8714206" y="3146983"/>
              <a:chExt cx="3171479" cy="1658433"/>
            </a:xfrm>
          </p:grpSpPr>
          <p:pic>
            <p:nvPicPr>
              <p:cNvPr id="32" name="Picture 31">
                <a:extLst>
                  <a:ext uri="{FF2B5EF4-FFF2-40B4-BE49-F238E27FC236}">
                    <a16:creationId xmlns:a16="http://schemas.microsoft.com/office/drawing/2014/main" id="{36E06454-6DFE-9FFA-D0A2-9E0253E5CB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14206" y="3146983"/>
                <a:ext cx="1897778" cy="971662"/>
              </a:xfrm>
              <a:prstGeom prst="rect">
                <a:avLst/>
              </a:prstGeom>
            </p:spPr>
          </p:pic>
          <p:pic>
            <p:nvPicPr>
              <p:cNvPr id="33" name="Picture 32">
                <a:extLst>
                  <a:ext uri="{FF2B5EF4-FFF2-40B4-BE49-F238E27FC236}">
                    <a16:creationId xmlns:a16="http://schemas.microsoft.com/office/drawing/2014/main" id="{D2838531-CD30-4F41-BFF1-15DEEEB7FB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23327" y="4038714"/>
                <a:ext cx="1897778" cy="766702"/>
              </a:xfrm>
              <a:prstGeom prst="rect">
                <a:avLst/>
              </a:prstGeom>
            </p:spPr>
          </p:pic>
          <p:sp>
            <p:nvSpPr>
              <p:cNvPr id="34" name="TextBox 33">
                <a:extLst>
                  <a:ext uri="{FF2B5EF4-FFF2-40B4-BE49-F238E27FC236}">
                    <a16:creationId xmlns:a16="http://schemas.microsoft.com/office/drawing/2014/main" id="{2555B1CA-ADBD-B241-7125-088F8B3C4AE9}"/>
                  </a:ext>
                </a:extLst>
              </p:cNvPr>
              <p:cNvSpPr txBox="1"/>
              <p:nvPr/>
            </p:nvSpPr>
            <p:spPr>
              <a:xfrm>
                <a:off x="10653783" y="3351026"/>
                <a:ext cx="1231902"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Transmission scan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with </a:t>
                </a:r>
                <a:r>
                  <a:rPr kumimoji="0" lang="en-GB" sz="1400" b="0" i="0" u="none" strike="noStrike" kern="1200" cap="none" spc="0" normalizeH="0" baseline="30000" noProof="0" dirty="0">
                    <a:ln>
                      <a:noFill/>
                    </a:ln>
                    <a:solidFill>
                      <a:srgbClr val="023D6B"/>
                    </a:solidFill>
                    <a:effectLst/>
                    <a:uLnTx/>
                    <a:uFillTx/>
                    <a:latin typeface="Arial"/>
                    <a:ea typeface="+mn-ea"/>
                    <a:cs typeface="+mn-cs"/>
                  </a:rPr>
                  <a:t>68</a:t>
                </a:r>
                <a:r>
                  <a:rPr kumimoji="0" lang="en-GB" sz="1400" b="0" i="0" u="none" strike="noStrike" kern="1200" cap="none" spc="0" normalizeH="0" baseline="0" noProof="0" dirty="0">
                    <a:ln>
                      <a:noFill/>
                    </a:ln>
                    <a:solidFill>
                      <a:srgbClr val="023D6B"/>
                    </a:solidFill>
                    <a:effectLst/>
                    <a:uLnTx/>
                    <a:uFillTx/>
                    <a:latin typeface="Arial"/>
                    <a:ea typeface="+mn-ea"/>
                    <a:cs typeface="+mn-cs"/>
                  </a:rPr>
                  <a:t>Ge line source</a:t>
                </a:r>
              </a:p>
            </p:txBody>
          </p:sp>
        </p:grpSp>
        <p:pic>
          <p:nvPicPr>
            <p:cNvPr id="29" name="Picture 28">
              <a:extLst>
                <a:ext uri="{FF2B5EF4-FFF2-40B4-BE49-F238E27FC236}">
                  <a16:creationId xmlns:a16="http://schemas.microsoft.com/office/drawing/2014/main" id="{308497BC-E1B1-0821-0187-D78C79D19E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82904" y="2782072"/>
              <a:ext cx="873986" cy="1477329"/>
            </a:xfrm>
            <a:prstGeom prst="rect">
              <a:avLst/>
            </a:prstGeom>
          </p:spPr>
        </p:pic>
        <p:sp>
          <p:nvSpPr>
            <p:cNvPr id="27" name="TextBox 26">
              <a:extLst>
                <a:ext uri="{FF2B5EF4-FFF2-40B4-BE49-F238E27FC236}">
                  <a16:creationId xmlns:a16="http://schemas.microsoft.com/office/drawing/2014/main" id="{3F48E037-F7EF-A97B-73A6-AEEC5926C950}"/>
                </a:ext>
              </a:extLst>
            </p:cNvPr>
            <p:cNvSpPr txBox="1"/>
            <p:nvPr/>
          </p:nvSpPr>
          <p:spPr>
            <a:xfrm>
              <a:off x="6047593" y="3247924"/>
              <a:ext cx="1852982"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PET optimized TX/RX coil</a:t>
              </a:r>
            </a:p>
          </p:txBody>
        </p:sp>
      </p:grpSp>
    </p:spTree>
    <p:extLst>
      <p:ext uri="{BB962C8B-B14F-4D97-AF65-F5344CB8AC3E}">
        <p14:creationId xmlns:p14="http://schemas.microsoft.com/office/powerpoint/2010/main" val="43819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5DA6-2B2E-2AF3-4995-5685D0C361E6}"/>
              </a:ext>
            </a:extLst>
          </p:cNvPr>
          <p:cNvSpPr>
            <a:spLocks noGrp="1"/>
          </p:cNvSpPr>
          <p:nvPr>
            <p:ph type="title"/>
          </p:nvPr>
        </p:nvSpPr>
        <p:spPr/>
        <p:txBody>
          <a:bodyPr/>
          <a:lstStyle/>
          <a:p>
            <a:r>
              <a:rPr lang="en-GB" dirty="0"/>
              <a:t>Simplified Receptor Occupancy Theory</a:t>
            </a:r>
          </a:p>
        </p:txBody>
      </p:sp>
      <p:sp>
        <p:nvSpPr>
          <p:cNvPr id="3" name="Text Placeholder 2">
            <a:extLst>
              <a:ext uri="{FF2B5EF4-FFF2-40B4-BE49-F238E27FC236}">
                <a16:creationId xmlns:a16="http://schemas.microsoft.com/office/drawing/2014/main" id="{60F5DC10-0518-B03D-90F0-29672F71F3B1}"/>
              </a:ext>
            </a:extLst>
          </p:cNvPr>
          <p:cNvSpPr>
            <a:spLocks noGrp="1"/>
          </p:cNvSpPr>
          <p:nvPr>
            <p:ph type="body" sz="quarter" idx="15"/>
          </p:nvPr>
        </p:nvSpPr>
        <p:spPr/>
        <p:txBody>
          <a:bodyPr/>
          <a:lstStyle/>
          <a:p>
            <a:r>
              <a:rPr lang="en-GB" dirty="0"/>
              <a:t>Competition between (reversible) tracer and endogenous neurotransmitter release</a:t>
            </a:r>
          </a:p>
          <a:p>
            <a:endParaRPr lang="en-GB" dirty="0"/>
          </a:p>
        </p:txBody>
      </p:sp>
      <p:sp>
        <p:nvSpPr>
          <p:cNvPr id="4" name="Date Placeholder 3">
            <a:extLst>
              <a:ext uri="{FF2B5EF4-FFF2-40B4-BE49-F238E27FC236}">
                <a16:creationId xmlns:a16="http://schemas.microsoft.com/office/drawing/2014/main" id="{BF8A03EA-B129-0B80-371D-CFAFC42FDE40}"/>
              </a:ext>
            </a:extLst>
          </p:cNvPr>
          <p:cNvSpPr>
            <a:spLocks noGrp="1"/>
          </p:cNvSpPr>
          <p:nvPr>
            <p:ph type="dt" sz="half" idx="2"/>
          </p:nvPr>
        </p:nvSpPr>
        <p:spPr/>
        <p:txBody>
          <a:bodyPr/>
          <a:lstStyle/>
          <a:p>
            <a:r>
              <a:rPr lang="de-DE"/>
              <a:t>September 12, 2024</a:t>
            </a:r>
            <a:endParaRPr lang="de-DE" dirty="0"/>
          </a:p>
        </p:txBody>
      </p:sp>
      <p:grpSp>
        <p:nvGrpSpPr>
          <p:cNvPr id="209" name="Group 208">
            <a:extLst>
              <a:ext uri="{FF2B5EF4-FFF2-40B4-BE49-F238E27FC236}">
                <a16:creationId xmlns:a16="http://schemas.microsoft.com/office/drawing/2014/main" id="{66571111-DCF8-9B5F-0895-BE19F9D73F08}"/>
              </a:ext>
            </a:extLst>
          </p:cNvPr>
          <p:cNvGrpSpPr/>
          <p:nvPr/>
        </p:nvGrpSpPr>
        <p:grpSpPr>
          <a:xfrm>
            <a:off x="3231803" y="2011902"/>
            <a:ext cx="8594437" cy="3906843"/>
            <a:chOff x="3231803" y="2011902"/>
            <a:chExt cx="8594437" cy="3906843"/>
          </a:xfrm>
        </p:grpSpPr>
        <p:sp>
          <p:nvSpPr>
            <p:cNvPr id="210" name="TextBox 209">
              <a:extLst>
                <a:ext uri="{FF2B5EF4-FFF2-40B4-BE49-F238E27FC236}">
                  <a16:creationId xmlns:a16="http://schemas.microsoft.com/office/drawing/2014/main" id="{531267ED-2D9F-97B0-C1AB-67C1E14A7B47}"/>
                </a:ext>
              </a:extLst>
            </p:cNvPr>
            <p:cNvSpPr txBox="1"/>
            <p:nvPr/>
          </p:nvSpPr>
          <p:spPr>
            <a:xfrm>
              <a:off x="3231803" y="4621896"/>
              <a:ext cx="1317812" cy="501676"/>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rPr>
                <a:t>Bound activity concentration</a:t>
              </a:r>
            </a:p>
          </p:txBody>
        </p:sp>
        <p:grpSp>
          <p:nvGrpSpPr>
            <p:cNvPr id="211" name="Group 210">
              <a:extLst>
                <a:ext uri="{FF2B5EF4-FFF2-40B4-BE49-F238E27FC236}">
                  <a16:creationId xmlns:a16="http://schemas.microsoft.com/office/drawing/2014/main" id="{8CCF9643-459B-23C7-2CC4-096F09F4DBC2}"/>
                </a:ext>
              </a:extLst>
            </p:cNvPr>
            <p:cNvGrpSpPr/>
            <p:nvPr/>
          </p:nvGrpSpPr>
          <p:grpSpPr>
            <a:xfrm>
              <a:off x="4514181" y="2011902"/>
              <a:ext cx="3432674" cy="2506663"/>
              <a:chOff x="4158537" y="1412490"/>
              <a:chExt cx="3432674" cy="2506663"/>
            </a:xfrm>
          </p:grpSpPr>
          <p:sp>
            <p:nvSpPr>
              <p:cNvPr id="217" name="Right Triangle 216">
                <a:extLst>
                  <a:ext uri="{FF2B5EF4-FFF2-40B4-BE49-F238E27FC236}">
                    <a16:creationId xmlns:a16="http://schemas.microsoft.com/office/drawing/2014/main" id="{7BE96F90-AB5E-857B-7AFD-1655DD1ABA78}"/>
                  </a:ext>
                </a:extLst>
              </p:cNvPr>
              <p:cNvSpPr/>
              <p:nvPr/>
            </p:nvSpPr>
            <p:spPr>
              <a:xfrm rot="18908364">
                <a:off x="4387212" y="2900172"/>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218" name="Group 217">
                <a:extLst>
                  <a:ext uri="{FF2B5EF4-FFF2-40B4-BE49-F238E27FC236}">
                    <a16:creationId xmlns:a16="http://schemas.microsoft.com/office/drawing/2014/main" id="{113A64F7-5F5A-C70F-D960-38BEC06BD7B7}"/>
                  </a:ext>
                </a:extLst>
              </p:cNvPr>
              <p:cNvGrpSpPr/>
              <p:nvPr/>
            </p:nvGrpSpPr>
            <p:grpSpPr>
              <a:xfrm>
                <a:off x="4213624" y="2948098"/>
                <a:ext cx="3120050" cy="529393"/>
                <a:chOff x="476835" y="3467303"/>
                <a:chExt cx="3120050" cy="529393"/>
              </a:xfrm>
            </p:grpSpPr>
            <p:sp>
              <p:nvSpPr>
                <p:cNvPr id="236" name="Rectangle 235">
                  <a:extLst>
                    <a:ext uri="{FF2B5EF4-FFF2-40B4-BE49-F238E27FC236}">
                      <a16:creationId xmlns:a16="http://schemas.microsoft.com/office/drawing/2014/main" id="{2AD1C328-3011-E3E1-52FA-4259002468FA}"/>
                    </a:ext>
                  </a:extLst>
                </p:cNvPr>
                <p:cNvSpPr/>
                <p:nvPr/>
              </p:nvSpPr>
              <p:spPr>
                <a:xfrm>
                  <a:off x="476835" y="3831506"/>
                  <a:ext cx="3120050" cy="165190"/>
                </a:xfrm>
                <a:prstGeom prst="rect">
                  <a:avLst/>
                </a:prstGeom>
                <a:solidFill>
                  <a:srgbClr val="ADBD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37" name="Half-frame 236">
                  <a:extLst>
                    <a:ext uri="{FF2B5EF4-FFF2-40B4-BE49-F238E27FC236}">
                      <a16:creationId xmlns:a16="http://schemas.microsoft.com/office/drawing/2014/main" id="{8DAC50F9-7B30-4D42-12E3-0E1082438391}"/>
                    </a:ext>
                  </a:extLst>
                </p:cNvPr>
                <p:cNvSpPr/>
                <p:nvPr/>
              </p:nvSpPr>
              <p:spPr>
                <a:xfrm rot="13500000">
                  <a:off x="613707"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38" name="Half-frame 237">
                  <a:extLst>
                    <a:ext uri="{FF2B5EF4-FFF2-40B4-BE49-F238E27FC236}">
                      <a16:creationId xmlns:a16="http://schemas.microsoft.com/office/drawing/2014/main" id="{941B49AF-A90B-F91C-BEF1-9EFF5E053EEA}"/>
                    </a:ext>
                  </a:extLst>
                </p:cNvPr>
                <p:cNvSpPr/>
                <p:nvPr/>
              </p:nvSpPr>
              <p:spPr>
                <a:xfrm rot="13500000">
                  <a:off x="1227600"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39" name="Half-frame 238">
                  <a:extLst>
                    <a:ext uri="{FF2B5EF4-FFF2-40B4-BE49-F238E27FC236}">
                      <a16:creationId xmlns:a16="http://schemas.microsoft.com/office/drawing/2014/main" id="{3B69B59A-160D-3579-ECB8-0D8F8017504F}"/>
                    </a:ext>
                  </a:extLst>
                </p:cNvPr>
                <p:cNvSpPr/>
                <p:nvPr/>
              </p:nvSpPr>
              <p:spPr>
                <a:xfrm rot="13500000">
                  <a:off x="1841493"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40" name="Half-frame 239">
                  <a:extLst>
                    <a:ext uri="{FF2B5EF4-FFF2-40B4-BE49-F238E27FC236}">
                      <a16:creationId xmlns:a16="http://schemas.microsoft.com/office/drawing/2014/main" id="{13492588-AC61-179D-8B47-0036AE3EA907}"/>
                    </a:ext>
                  </a:extLst>
                </p:cNvPr>
                <p:cNvSpPr/>
                <p:nvPr/>
              </p:nvSpPr>
              <p:spPr>
                <a:xfrm rot="13500000">
                  <a:off x="2455386"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41" name="Half-frame 240">
                  <a:extLst>
                    <a:ext uri="{FF2B5EF4-FFF2-40B4-BE49-F238E27FC236}">
                      <a16:creationId xmlns:a16="http://schemas.microsoft.com/office/drawing/2014/main" id="{A7A70A3A-8F80-83F6-3508-1D36FC594DDE}"/>
                    </a:ext>
                  </a:extLst>
                </p:cNvPr>
                <p:cNvSpPr/>
                <p:nvPr/>
              </p:nvSpPr>
              <p:spPr>
                <a:xfrm rot="13500000">
                  <a:off x="3069279"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grpSp>
          <p:sp>
            <p:nvSpPr>
              <p:cNvPr id="219" name="Right Triangle 218">
                <a:extLst>
                  <a:ext uri="{FF2B5EF4-FFF2-40B4-BE49-F238E27FC236}">
                    <a16:creationId xmlns:a16="http://schemas.microsoft.com/office/drawing/2014/main" id="{B078971A-756B-7F67-50A4-2A98A96A3E7C}"/>
                  </a:ext>
                </a:extLst>
              </p:cNvPr>
              <p:cNvSpPr/>
              <p:nvPr/>
            </p:nvSpPr>
            <p:spPr>
              <a:xfrm rot="18908364">
                <a:off x="4614843" y="1879007"/>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20" name="Right Triangle 219">
                <a:extLst>
                  <a:ext uri="{FF2B5EF4-FFF2-40B4-BE49-F238E27FC236}">
                    <a16:creationId xmlns:a16="http://schemas.microsoft.com/office/drawing/2014/main" id="{60078878-50D3-B3C0-E724-4AC2EB0A06B8}"/>
                  </a:ext>
                </a:extLst>
              </p:cNvPr>
              <p:cNvSpPr/>
              <p:nvPr/>
            </p:nvSpPr>
            <p:spPr>
              <a:xfrm rot="18908364">
                <a:off x="5788134" y="1886761"/>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21" name="Diamond 220">
                <a:extLst>
                  <a:ext uri="{FF2B5EF4-FFF2-40B4-BE49-F238E27FC236}">
                    <a16:creationId xmlns:a16="http://schemas.microsoft.com/office/drawing/2014/main" id="{7B6C67DB-C3BE-FE17-D6DE-92785213AACD}"/>
                  </a:ext>
                </a:extLst>
              </p:cNvPr>
              <p:cNvSpPr/>
              <p:nvPr/>
            </p:nvSpPr>
            <p:spPr>
              <a:xfrm>
                <a:off x="5083600" y="2124886"/>
                <a:ext cx="360000" cy="360000"/>
              </a:xfrm>
              <a:prstGeom prst="diamond">
                <a:avLst/>
              </a:prstGeom>
              <a:solidFill>
                <a:srgbClr val="EB5F73">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22" name="Right Triangle 221">
                <a:extLst>
                  <a:ext uri="{FF2B5EF4-FFF2-40B4-BE49-F238E27FC236}">
                    <a16:creationId xmlns:a16="http://schemas.microsoft.com/office/drawing/2014/main" id="{8F902E6E-CF67-F28D-F5FF-AE4E60761A99}"/>
                  </a:ext>
                </a:extLst>
              </p:cNvPr>
              <p:cNvSpPr/>
              <p:nvPr/>
            </p:nvSpPr>
            <p:spPr>
              <a:xfrm rot="18908364">
                <a:off x="6173180" y="2414947"/>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23" name="Diamond 222">
                <a:extLst>
                  <a:ext uri="{FF2B5EF4-FFF2-40B4-BE49-F238E27FC236}">
                    <a16:creationId xmlns:a16="http://schemas.microsoft.com/office/drawing/2014/main" id="{4B7C31F5-6551-052E-9DE3-9B95463849A0}"/>
                  </a:ext>
                </a:extLst>
              </p:cNvPr>
              <p:cNvSpPr/>
              <p:nvPr/>
            </p:nvSpPr>
            <p:spPr>
              <a:xfrm>
                <a:off x="6790978" y="2333582"/>
                <a:ext cx="360000" cy="360000"/>
              </a:xfrm>
              <a:prstGeom prst="diamond">
                <a:avLst/>
              </a:prstGeom>
              <a:solidFill>
                <a:srgbClr val="EB5F73">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24" name="Right Triangle 223">
                <a:extLst>
                  <a:ext uri="{FF2B5EF4-FFF2-40B4-BE49-F238E27FC236}">
                    <a16:creationId xmlns:a16="http://schemas.microsoft.com/office/drawing/2014/main" id="{F2EB9CBD-BF33-25C2-E98D-5316602B85A8}"/>
                  </a:ext>
                </a:extLst>
              </p:cNvPr>
              <p:cNvSpPr/>
              <p:nvPr/>
            </p:nvSpPr>
            <p:spPr>
              <a:xfrm rot="18908364">
                <a:off x="6226743" y="2904465"/>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25" name="Diamond 224">
                <a:extLst>
                  <a:ext uri="{FF2B5EF4-FFF2-40B4-BE49-F238E27FC236}">
                    <a16:creationId xmlns:a16="http://schemas.microsoft.com/office/drawing/2014/main" id="{B0E57874-2261-9EDF-2BE0-CE5E18FF1904}"/>
                  </a:ext>
                </a:extLst>
              </p:cNvPr>
              <p:cNvSpPr/>
              <p:nvPr/>
            </p:nvSpPr>
            <p:spPr>
              <a:xfrm>
                <a:off x="5582761" y="2897989"/>
                <a:ext cx="360000" cy="360000"/>
              </a:xfrm>
              <a:prstGeom prst="diamond">
                <a:avLst/>
              </a:prstGeom>
              <a:solidFill>
                <a:srgbClr val="EB5F73">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26" name="TextBox 225">
                <a:extLst>
                  <a:ext uri="{FF2B5EF4-FFF2-40B4-BE49-F238E27FC236}">
                    <a16:creationId xmlns:a16="http://schemas.microsoft.com/office/drawing/2014/main" id="{20BAC516-89EE-7E5F-211E-C7ED6F8756EE}"/>
                  </a:ext>
                </a:extLst>
              </p:cNvPr>
              <p:cNvSpPr txBox="1"/>
              <p:nvPr/>
            </p:nvSpPr>
            <p:spPr>
              <a:xfrm>
                <a:off x="6231244" y="3592910"/>
                <a:ext cx="1119217" cy="326243"/>
              </a:xfrm>
              <a:prstGeom prst="rect">
                <a:avLst/>
              </a:prstGeom>
              <a:noFill/>
            </p:spPr>
            <p:txBody>
              <a:bodyPr wrap="squar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Receptors</a:t>
                </a:r>
              </a:p>
            </p:txBody>
          </p:sp>
          <p:sp>
            <p:nvSpPr>
              <p:cNvPr id="227" name="TextBox 226">
                <a:extLst>
                  <a:ext uri="{FF2B5EF4-FFF2-40B4-BE49-F238E27FC236}">
                    <a16:creationId xmlns:a16="http://schemas.microsoft.com/office/drawing/2014/main" id="{8DBBC94A-6343-DDA5-D2EE-02EB1BA90293}"/>
                  </a:ext>
                </a:extLst>
              </p:cNvPr>
              <p:cNvSpPr txBox="1"/>
              <p:nvPr/>
            </p:nvSpPr>
            <p:spPr>
              <a:xfrm>
                <a:off x="4495544" y="1463439"/>
                <a:ext cx="1713931"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Neurotransmitter</a:t>
                </a:r>
              </a:p>
            </p:txBody>
          </p:sp>
          <p:sp>
            <p:nvSpPr>
              <p:cNvPr id="228" name="TextBox 227">
                <a:extLst>
                  <a:ext uri="{FF2B5EF4-FFF2-40B4-BE49-F238E27FC236}">
                    <a16:creationId xmlns:a16="http://schemas.microsoft.com/office/drawing/2014/main" id="{21602B95-1CA5-A6A2-606E-BDFF98254E39}"/>
                  </a:ext>
                </a:extLst>
              </p:cNvPr>
              <p:cNvSpPr txBox="1"/>
              <p:nvPr/>
            </p:nvSpPr>
            <p:spPr>
              <a:xfrm>
                <a:off x="6327724" y="1412490"/>
                <a:ext cx="1263487" cy="560153"/>
              </a:xfrm>
              <a:prstGeom prst="rect">
                <a:avLst/>
              </a:prstGeom>
              <a:noFill/>
            </p:spPr>
            <p:txBody>
              <a:bodyPr wrap="non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Radioligand</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(tracer)</a:t>
                </a:r>
              </a:p>
            </p:txBody>
          </p:sp>
          <p:cxnSp>
            <p:nvCxnSpPr>
              <p:cNvPr id="229" name="Straight Arrow Connector 228">
                <a:extLst>
                  <a:ext uri="{FF2B5EF4-FFF2-40B4-BE49-F238E27FC236}">
                    <a16:creationId xmlns:a16="http://schemas.microsoft.com/office/drawing/2014/main" id="{3F2888CF-4500-A486-782B-EE5461E230FB}"/>
                  </a:ext>
                </a:extLst>
              </p:cNvPr>
              <p:cNvCxnSpPr>
                <a:cxnSpLocks/>
              </p:cNvCxnSpPr>
              <p:nvPr/>
            </p:nvCxnSpPr>
            <p:spPr>
              <a:xfrm flipH="1" flipV="1">
                <a:off x="6544638" y="3411020"/>
                <a:ext cx="125924" cy="242399"/>
              </a:xfrm>
              <a:prstGeom prst="straightConnector1">
                <a:avLst/>
              </a:prstGeom>
              <a:noFill/>
              <a:ln w="25400" cap="flat" cmpd="sng" algn="ctr">
                <a:solidFill>
                  <a:srgbClr val="B9D25F">
                    <a:lumMod val="50000"/>
                  </a:srgbClr>
                </a:solidFill>
                <a:prstDash val="solid"/>
                <a:miter lim="800000"/>
                <a:tailEnd type="triangle"/>
              </a:ln>
              <a:effectLst/>
            </p:spPr>
          </p:cxnSp>
          <p:cxnSp>
            <p:nvCxnSpPr>
              <p:cNvPr id="230" name="Straight Arrow Connector 229">
                <a:extLst>
                  <a:ext uri="{FF2B5EF4-FFF2-40B4-BE49-F238E27FC236}">
                    <a16:creationId xmlns:a16="http://schemas.microsoft.com/office/drawing/2014/main" id="{C18F5BB5-8C06-3EAA-4942-655A3E24993B}"/>
                  </a:ext>
                </a:extLst>
              </p:cNvPr>
              <p:cNvCxnSpPr>
                <a:cxnSpLocks/>
              </p:cNvCxnSpPr>
              <p:nvPr/>
            </p:nvCxnSpPr>
            <p:spPr>
              <a:xfrm flipV="1">
                <a:off x="6871855" y="3403599"/>
                <a:ext cx="110837" cy="249383"/>
              </a:xfrm>
              <a:prstGeom prst="straightConnector1">
                <a:avLst/>
              </a:prstGeom>
              <a:noFill/>
              <a:ln w="25400" cap="flat" cmpd="sng" algn="ctr">
                <a:solidFill>
                  <a:srgbClr val="B9D25F">
                    <a:lumMod val="50000"/>
                  </a:srgbClr>
                </a:solidFill>
                <a:prstDash val="solid"/>
                <a:miter lim="800000"/>
                <a:tailEnd type="triangle"/>
              </a:ln>
              <a:effectLst/>
            </p:spPr>
          </p:cxnSp>
          <p:cxnSp>
            <p:nvCxnSpPr>
              <p:cNvPr id="231" name="Straight Arrow Connector 230">
                <a:extLst>
                  <a:ext uri="{FF2B5EF4-FFF2-40B4-BE49-F238E27FC236}">
                    <a16:creationId xmlns:a16="http://schemas.microsoft.com/office/drawing/2014/main" id="{7A8F120B-CDF3-3C79-02C5-0B81DD6B28FF}"/>
                  </a:ext>
                </a:extLst>
              </p:cNvPr>
              <p:cNvCxnSpPr>
                <a:cxnSpLocks/>
              </p:cNvCxnSpPr>
              <p:nvPr/>
            </p:nvCxnSpPr>
            <p:spPr>
              <a:xfrm>
                <a:off x="5727282" y="1744493"/>
                <a:ext cx="144966" cy="245327"/>
              </a:xfrm>
              <a:prstGeom prst="straightConnector1">
                <a:avLst/>
              </a:prstGeom>
              <a:noFill/>
              <a:ln w="25400" cap="flat" cmpd="sng" algn="ctr">
                <a:solidFill>
                  <a:srgbClr val="FAB45A"/>
                </a:solidFill>
                <a:prstDash val="solid"/>
                <a:miter lim="800000"/>
                <a:tailEnd type="triangle"/>
              </a:ln>
              <a:effectLst/>
            </p:spPr>
          </p:cxnSp>
          <p:cxnSp>
            <p:nvCxnSpPr>
              <p:cNvPr id="232" name="Straight Arrow Connector 231">
                <a:extLst>
                  <a:ext uri="{FF2B5EF4-FFF2-40B4-BE49-F238E27FC236}">
                    <a16:creationId xmlns:a16="http://schemas.microsoft.com/office/drawing/2014/main" id="{031C8BE9-76DF-1373-F1A3-AA6610477954}"/>
                  </a:ext>
                </a:extLst>
              </p:cNvPr>
              <p:cNvCxnSpPr>
                <a:cxnSpLocks/>
              </p:cNvCxnSpPr>
              <p:nvPr/>
            </p:nvCxnSpPr>
            <p:spPr>
              <a:xfrm flipH="1">
                <a:off x="4840760" y="1745077"/>
                <a:ext cx="177214" cy="211289"/>
              </a:xfrm>
              <a:prstGeom prst="straightConnector1">
                <a:avLst/>
              </a:prstGeom>
              <a:noFill/>
              <a:ln w="25400" cap="flat" cmpd="sng" algn="ctr">
                <a:solidFill>
                  <a:srgbClr val="FFC000"/>
                </a:solidFill>
                <a:prstDash val="solid"/>
                <a:miter lim="800000"/>
                <a:tailEnd type="triangle"/>
              </a:ln>
              <a:effectLst/>
            </p:spPr>
          </p:cxnSp>
          <p:cxnSp>
            <p:nvCxnSpPr>
              <p:cNvPr id="233" name="Straight Arrow Connector 232">
                <a:extLst>
                  <a:ext uri="{FF2B5EF4-FFF2-40B4-BE49-F238E27FC236}">
                    <a16:creationId xmlns:a16="http://schemas.microsoft.com/office/drawing/2014/main" id="{8B12744D-F7F8-1186-839A-4D0EAEE5A9DF}"/>
                  </a:ext>
                </a:extLst>
              </p:cNvPr>
              <p:cNvCxnSpPr>
                <a:cxnSpLocks/>
                <a:stCxn id="228" idx="2"/>
              </p:cNvCxnSpPr>
              <p:nvPr/>
            </p:nvCxnSpPr>
            <p:spPr>
              <a:xfrm>
                <a:off x="6959468" y="1972643"/>
                <a:ext cx="23952" cy="290381"/>
              </a:xfrm>
              <a:prstGeom prst="straightConnector1">
                <a:avLst/>
              </a:prstGeom>
              <a:noFill/>
              <a:ln w="25400" cap="flat" cmpd="sng" algn="ctr">
                <a:solidFill>
                  <a:srgbClr val="C00000"/>
                </a:solidFill>
                <a:prstDash val="solid"/>
                <a:miter lim="800000"/>
                <a:tailEnd type="triangle"/>
              </a:ln>
              <a:effectLst/>
            </p:spPr>
          </p:cxnSp>
          <p:sp>
            <p:nvSpPr>
              <p:cNvPr id="234" name="TextBox 233">
                <a:extLst>
                  <a:ext uri="{FF2B5EF4-FFF2-40B4-BE49-F238E27FC236}">
                    <a16:creationId xmlns:a16="http://schemas.microsoft.com/office/drawing/2014/main" id="{FFF7F2E8-B826-AA94-D677-293F15D5A22D}"/>
                  </a:ext>
                </a:extLst>
              </p:cNvPr>
              <p:cNvSpPr txBox="1"/>
              <p:nvPr/>
            </p:nvSpPr>
            <p:spPr>
              <a:xfrm>
                <a:off x="4158537" y="2598061"/>
                <a:ext cx="1369286"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Synaptic gap</a:t>
                </a:r>
              </a:p>
            </p:txBody>
          </p:sp>
          <p:sp>
            <p:nvSpPr>
              <p:cNvPr id="235" name="TextBox 234">
                <a:extLst>
                  <a:ext uri="{FF2B5EF4-FFF2-40B4-BE49-F238E27FC236}">
                    <a16:creationId xmlns:a16="http://schemas.microsoft.com/office/drawing/2014/main" id="{59CDE17A-189C-E65A-60B3-D1BE043E544B}"/>
                  </a:ext>
                </a:extLst>
              </p:cNvPr>
              <p:cNvSpPr txBox="1"/>
              <p:nvPr/>
            </p:nvSpPr>
            <p:spPr>
              <a:xfrm>
                <a:off x="4177122" y="3503167"/>
                <a:ext cx="2042547"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Postsynaptic neuron</a:t>
                </a:r>
              </a:p>
            </p:txBody>
          </p:sp>
        </p:grpSp>
        <p:cxnSp>
          <p:nvCxnSpPr>
            <p:cNvPr id="212" name="Straight Arrow Connector 211">
              <a:extLst>
                <a:ext uri="{FF2B5EF4-FFF2-40B4-BE49-F238E27FC236}">
                  <a16:creationId xmlns:a16="http://schemas.microsoft.com/office/drawing/2014/main" id="{FA983422-E767-E9E7-29DD-9E2988E64338}"/>
                </a:ext>
              </a:extLst>
            </p:cNvPr>
            <p:cNvCxnSpPr>
              <a:cxnSpLocks/>
            </p:cNvCxnSpPr>
            <p:nvPr/>
          </p:nvCxnSpPr>
          <p:spPr>
            <a:xfrm flipV="1">
              <a:off x="4614307" y="4581835"/>
              <a:ext cx="0" cy="995082"/>
            </a:xfrm>
            <a:prstGeom prst="straightConnector1">
              <a:avLst/>
            </a:prstGeom>
            <a:noFill/>
            <a:ln w="38100" cap="rnd" cmpd="sng" algn="ctr">
              <a:solidFill>
                <a:srgbClr val="023D6B"/>
              </a:solidFill>
              <a:prstDash val="solid"/>
              <a:miter lim="800000"/>
              <a:tailEnd type="triangle" w="med" len="lg"/>
            </a:ln>
            <a:effectLst/>
          </p:spPr>
        </p:cxnSp>
        <p:cxnSp>
          <p:nvCxnSpPr>
            <p:cNvPr id="213" name="Straight Arrow Connector 212">
              <a:extLst>
                <a:ext uri="{FF2B5EF4-FFF2-40B4-BE49-F238E27FC236}">
                  <a16:creationId xmlns:a16="http://schemas.microsoft.com/office/drawing/2014/main" id="{D3E19F64-A4DA-B183-E827-44203969F0D0}"/>
                </a:ext>
              </a:extLst>
            </p:cNvPr>
            <p:cNvCxnSpPr>
              <a:cxnSpLocks/>
            </p:cNvCxnSpPr>
            <p:nvPr/>
          </p:nvCxnSpPr>
          <p:spPr>
            <a:xfrm>
              <a:off x="4616588" y="5585882"/>
              <a:ext cx="7209652" cy="0"/>
            </a:xfrm>
            <a:prstGeom prst="straightConnector1">
              <a:avLst/>
            </a:prstGeom>
            <a:noFill/>
            <a:ln w="38100" cap="rnd" cmpd="sng" algn="ctr">
              <a:solidFill>
                <a:srgbClr val="023D6B"/>
              </a:solidFill>
              <a:prstDash val="solid"/>
              <a:miter lim="800000"/>
              <a:tailEnd type="triangle" w="med" len="lg"/>
            </a:ln>
            <a:effectLst/>
          </p:spPr>
        </p:cxnSp>
        <p:sp>
          <p:nvSpPr>
            <p:cNvPr id="214" name="TextBox 213">
              <a:extLst>
                <a:ext uri="{FF2B5EF4-FFF2-40B4-BE49-F238E27FC236}">
                  <a16:creationId xmlns:a16="http://schemas.microsoft.com/office/drawing/2014/main" id="{D3974A62-D59A-7A40-AFD8-0426B75E4C84}"/>
                </a:ext>
              </a:extLst>
            </p:cNvPr>
            <p:cNvSpPr txBox="1"/>
            <p:nvPr/>
          </p:nvSpPr>
          <p:spPr>
            <a:xfrm>
              <a:off x="10278696" y="5621741"/>
              <a:ext cx="1317812" cy="297004"/>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rPr>
                <a:t>Time</a:t>
              </a:r>
            </a:p>
          </p:txBody>
        </p:sp>
        <p:cxnSp>
          <p:nvCxnSpPr>
            <p:cNvPr id="215" name="Straight Connector 214">
              <a:extLst>
                <a:ext uri="{FF2B5EF4-FFF2-40B4-BE49-F238E27FC236}">
                  <a16:creationId xmlns:a16="http://schemas.microsoft.com/office/drawing/2014/main" id="{48602686-4962-0546-A4F0-48FBFD18CD3D}"/>
                </a:ext>
              </a:extLst>
            </p:cNvPr>
            <p:cNvCxnSpPr>
              <a:cxnSpLocks/>
            </p:cNvCxnSpPr>
            <p:nvPr/>
          </p:nvCxnSpPr>
          <p:spPr>
            <a:xfrm>
              <a:off x="4626397" y="4858774"/>
              <a:ext cx="3596223" cy="0"/>
            </a:xfrm>
            <a:prstGeom prst="line">
              <a:avLst/>
            </a:prstGeom>
            <a:noFill/>
            <a:ln w="25400" cap="flat" cmpd="sng" algn="ctr">
              <a:solidFill>
                <a:srgbClr val="023D6B"/>
              </a:solidFill>
              <a:prstDash val="lgDashDot"/>
              <a:miter lim="800000"/>
            </a:ln>
            <a:effectLst/>
          </p:spPr>
        </p:cxnSp>
        <p:sp>
          <p:nvSpPr>
            <p:cNvPr id="216" name="TextBox 215">
              <a:extLst>
                <a:ext uri="{FF2B5EF4-FFF2-40B4-BE49-F238E27FC236}">
                  <a16:creationId xmlns:a16="http://schemas.microsoft.com/office/drawing/2014/main" id="{D2C08F30-A089-E13F-560C-9912BCFEA644}"/>
                </a:ext>
              </a:extLst>
            </p:cNvPr>
            <p:cNvSpPr txBox="1"/>
            <p:nvPr/>
          </p:nvSpPr>
          <p:spPr>
            <a:xfrm>
              <a:off x="5052228" y="4903637"/>
              <a:ext cx="2340705" cy="326243"/>
            </a:xfrm>
            <a:prstGeom prst="rect">
              <a:avLst/>
            </a:prstGeom>
            <a:noFill/>
          </p:spPr>
          <p:txBody>
            <a:bodyPr wrap="non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Base-line (steady state)</a:t>
              </a:r>
            </a:p>
          </p:txBody>
        </p:sp>
      </p:grpSp>
      <p:grpSp>
        <p:nvGrpSpPr>
          <p:cNvPr id="242" name="Group 241">
            <a:extLst>
              <a:ext uri="{FF2B5EF4-FFF2-40B4-BE49-F238E27FC236}">
                <a16:creationId xmlns:a16="http://schemas.microsoft.com/office/drawing/2014/main" id="{3E0FCB41-E0AF-A3F2-3499-EB36E22BA290}"/>
              </a:ext>
            </a:extLst>
          </p:cNvPr>
          <p:cNvGrpSpPr/>
          <p:nvPr/>
        </p:nvGrpSpPr>
        <p:grpSpPr>
          <a:xfrm>
            <a:off x="6519863" y="1323839"/>
            <a:ext cx="5420360" cy="4003553"/>
            <a:chOff x="6519863" y="1323839"/>
            <a:chExt cx="5420360" cy="4003553"/>
          </a:xfrm>
        </p:grpSpPr>
        <p:cxnSp>
          <p:nvCxnSpPr>
            <p:cNvPr id="243" name="Straight Connector 242">
              <a:extLst>
                <a:ext uri="{FF2B5EF4-FFF2-40B4-BE49-F238E27FC236}">
                  <a16:creationId xmlns:a16="http://schemas.microsoft.com/office/drawing/2014/main" id="{6458BB31-8E3A-3B6D-7D2C-5CBFB8713BC9}"/>
                </a:ext>
              </a:extLst>
            </p:cNvPr>
            <p:cNvCxnSpPr>
              <a:cxnSpLocks/>
            </p:cNvCxnSpPr>
            <p:nvPr/>
          </p:nvCxnSpPr>
          <p:spPr>
            <a:xfrm>
              <a:off x="8220436" y="2247254"/>
              <a:ext cx="0" cy="2494649"/>
            </a:xfrm>
            <a:prstGeom prst="line">
              <a:avLst/>
            </a:prstGeom>
            <a:noFill/>
            <a:ln w="25400" cap="flat" cmpd="sng" algn="ctr">
              <a:solidFill>
                <a:srgbClr val="AF82B9">
                  <a:lumMod val="75000"/>
                </a:srgbClr>
              </a:solidFill>
              <a:prstDash val="sysDot"/>
              <a:miter lim="800000"/>
              <a:headEnd type="none" w="med" len="lg"/>
              <a:tailEnd type="triangle" w="med" len="lg"/>
            </a:ln>
            <a:effectLst/>
          </p:spPr>
        </p:cxnSp>
        <p:sp>
          <p:nvSpPr>
            <p:cNvPr id="244" name="Right Triangle 243">
              <a:extLst>
                <a:ext uri="{FF2B5EF4-FFF2-40B4-BE49-F238E27FC236}">
                  <a16:creationId xmlns:a16="http://schemas.microsoft.com/office/drawing/2014/main" id="{568001E1-23D8-BC57-3A2E-A8C8B8746AAF}"/>
                </a:ext>
              </a:extLst>
            </p:cNvPr>
            <p:cNvSpPr/>
            <p:nvPr/>
          </p:nvSpPr>
          <p:spPr>
            <a:xfrm rot="18908364">
              <a:off x="9793392" y="3471558"/>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45" name="Right Triangle 244">
              <a:extLst>
                <a:ext uri="{FF2B5EF4-FFF2-40B4-BE49-F238E27FC236}">
                  <a16:creationId xmlns:a16="http://schemas.microsoft.com/office/drawing/2014/main" id="{B6602E7B-E5D0-6615-0AA7-FFAFE842A2BF}"/>
                </a:ext>
              </a:extLst>
            </p:cNvPr>
            <p:cNvSpPr/>
            <p:nvPr/>
          </p:nvSpPr>
          <p:spPr>
            <a:xfrm rot="18908364">
              <a:off x="8590235" y="2781748"/>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46" name="Right Triangle 245">
              <a:extLst>
                <a:ext uri="{FF2B5EF4-FFF2-40B4-BE49-F238E27FC236}">
                  <a16:creationId xmlns:a16="http://schemas.microsoft.com/office/drawing/2014/main" id="{48EA750B-47D7-BC4E-166F-86D927BBE4FF}"/>
                </a:ext>
              </a:extLst>
            </p:cNvPr>
            <p:cNvSpPr/>
            <p:nvPr/>
          </p:nvSpPr>
          <p:spPr>
            <a:xfrm rot="18908364">
              <a:off x="10034023" y="2918105"/>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247" name="Group 246">
              <a:extLst>
                <a:ext uri="{FF2B5EF4-FFF2-40B4-BE49-F238E27FC236}">
                  <a16:creationId xmlns:a16="http://schemas.microsoft.com/office/drawing/2014/main" id="{E7E09AEF-69B6-303D-D4AB-653ECD0D4A0F}"/>
                </a:ext>
              </a:extLst>
            </p:cNvPr>
            <p:cNvGrpSpPr/>
            <p:nvPr/>
          </p:nvGrpSpPr>
          <p:grpSpPr>
            <a:xfrm>
              <a:off x="8337309" y="1984074"/>
              <a:ext cx="3432674" cy="2506663"/>
              <a:chOff x="4158537" y="1412490"/>
              <a:chExt cx="3432674" cy="2506663"/>
            </a:xfrm>
          </p:grpSpPr>
          <p:sp>
            <p:nvSpPr>
              <p:cNvPr id="253" name="Right Triangle 252">
                <a:extLst>
                  <a:ext uri="{FF2B5EF4-FFF2-40B4-BE49-F238E27FC236}">
                    <a16:creationId xmlns:a16="http://schemas.microsoft.com/office/drawing/2014/main" id="{64652795-394B-09A4-3F02-9368EC6C520F}"/>
                  </a:ext>
                </a:extLst>
              </p:cNvPr>
              <p:cNvSpPr/>
              <p:nvPr/>
            </p:nvSpPr>
            <p:spPr>
              <a:xfrm rot="18908364">
                <a:off x="4387212" y="2900172"/>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254" name="Group 253">
                <a:extLst>
                  <a:ext uri="{FF2B5EF4-FFF2-40B4-BE49-F238E27FC236}">
                    <a16:creationId xmlns:a16="http://schemas.microsoft.com/office/drawing/2014/main" id="{41115628-C6F7-70CC-5FF9-F5FA1DA2C8FB}"/>
                  </a:ext>
                </a:extLst>
              </p:cNvPr>
              <p:cNvGrpSpPr/>
              <p:nvPr/>
            </p:nvGrpSpPr>
            <p:grpSpPr>
              <a:xfrm>
                <a:off x="4213624" y="2948098"/>
                <a:ext cx="3120050" cy="529393"/>
                <a:chOff x="476835" y="3467303"/>
                <a:chExt cx="3120050" cy="529393"/>
              </a:xfrm>
            </p:grpSpPr>
            <p:sp>
              <p:nvSpPr>
                <p:cNvPr id="271" name="Rectangle 270">
                  <a:extLst>
                    <a:ext uri="{FF2B5EF4-FFF2-40B4-BE49-F238E27FC236}">
                      <a16:creationId xmlns:a16="http://schemas.microsoft.com/office/drawing/2014/main" id="{34991B00-FDC6-436D-1457-6FA66044F310}"/>
                    </a:ext>
                  </a:extLst>
                </p:cNvPr>
                <p:cNvSpPr/>
                <p:nvPr/>
              </p:nvSpPr>
              <p:spPr>
                <a:xfrm>
                  <a:off x="476835" y="3831506"/>
                  <a:ext cx="3120050" cy="165190"/>
                </a:xfrm>
                <a:prstGeom prst="rect">
                  <a:avLst/>
                </a:prstGeom>
                <a:solidFill>
                  <a:srgbClr val="ADBD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72" name="Half-frame 271">
                  <a:extLst>
                    <a:ext uri="{FF2B5EF4-FFF2-40B4-BE49-F238E27FC236}">
                      <a16:creationId xmlns:a16="http://schemas.microsoft.com/office/drawing/2014/main" id="{796C345A-2F4F-A689-D3B2-9FBE8C903B9E}"/>
                    </a:ext>
                  </a:extLst>
                </p:cNvPr>
                <p:cNvSpPr/>
                <p:nvPr/>
              </p:nvSpPr>
              <p:spPr>
                <a:xfrm rot="13500000">
                  <a:off x="613707"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73" name="Half-frame 272">
                  <a:extLst>
                    <a:ext uri="{FF2B5EF4-FFF2-40B4-BE49-F238E27FC236}">
                      <a16:creationId xmlns:a16="http://schemas.microsoft.com/office/drawing/2014/main" id="{18EAA561-0DD0-5430-DA62-C689148A186A}"/>
                    </a:ext>
                  </a:extLst>
                </p:cNvPr>
                <p:cNvSpPr/>
                <p:nvPr/>
              </p:nvSpPr>
              <p:spPr>
                <a:xfrm rot="13500000">
                  <a:off x="1227600"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74" name="Half-frame 273">
                  <a:extLst>
                    <a:ext uri="{FF2B5EF4-FFF2-40B4-BE49-F238E27FC236}">
                      <a16:creationId xmlns:a16="http://schemas.microsoft.com/office/drawing/2014/main" id="{CB508E2E-6026-3737-CD94-C74034D96F51}"/>
                    </a:ext>
                  </a:extLst>
                </p:cNvPr>
                <p:cNvSpPr/>
                <p:nvPr/>
              </p:nvSpPr>
              <p:spPr>
                <a:xfrm rot="13500000">
                  <a:off x="1841493"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75" name="Half-frame 274">
                  <a:extLst>
                    <a:ext uri="{FF2B5EF4-FFF2-40B4-BE49-F238E27FC236}">
                      <a16:creationId xmlns:a16="http://schemas.microsoft.com/office/drawing/2014/main" id="{E2A8ECF9-AAA9-85D6-3039-FDEF606B935B}"/>
                    </a:ext>
                  </a:extLst>
                </p:cNvPr>
                <p:cNvSpPr/>
                <p:nvPr/>
              </p:nvSpPr>
              <p:spPr>
                <a:xfrm rot="13500000">
                  <a:off x="2455386"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76" name="Half-frame 275">
                  <a:extLst>
                    <a:ext uri="{FF2B5EF4-FFF2-40B4-BE49-F238E27FC236}">
                      <a16:creationId xmlns:a16="http://schemas.microsoft.com/office/drawing/2014/main" id="{712BAB6B-A652-5317-F8FA-F9188D103C9D}"/>
                    </a:ext>
                  </a:extLst>
                </p:cNvPr>
                <p:cNvSpPr/>
                <p:nvPr/>
              </p:nvSpPr>
              <p:spPr>
                <a:xfrm rot="13500000">
                  <a:off x="3069279"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grpSp>
          <p:sp>
            <p:nvSpPr>
              <p:cNvPr id="255" name="Right Triangle 254">
                <a:extLst>
                  <a:ext uri="{FF2B5EF4-FFF2-40B4-BE49-F238E27FC236}">
                    <a16:creationId xmlns:a16="http://schemas.microsoft.com/office/drawing/2014/main" id="{663255A0-29FF-063E-22FC-B41B63077C35}"/>
                  </a:ext>
                </a:extLst>
              </p:cNvPr>
              <p:cNvSpPr/>
              <p:nvPr/>
            </p:nvSpPr>
            <p:spPr>
              <a:xfrm rot="18908364">
                <a:off x="4614843" y="1879007"/>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56" name="Right Triangle 255">
                <a:extLst>
                  <a:ext uri="{FF2B5EF4-FFF2-40B4-BE49-F238E27FC236}">
                    <a16:creationId xmlns:a16="http://schemas.microsoft.com/office/drawing/2014/main" id="{C64DEE0C-E09F-CA2F-4E79-2E75863C509B}"/>
                  </a:ext>
                </a:extLst>
              </p:cNvPr>
              <p:cNvSpPr/>
              <p:nvPr/>
            </p:nvSpPr>
            <p:spPr>
              <a:xfrm rot="18908364">
                <a:off x="5788134" y="1886761"/>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57" name="Diamond 256">
                <a:extLst>
                  <a:ext uri="{FF2B5EF4-FFF2-40B4-BE49-F238E27FC236}">
                    <a16:creationId xmlns:a16="http://schemas.microsoft.com/office/drawing/2014/main" id="{77A05412-9953-2291-A131-3D08FD51F7CB}"/>
                  </a:ext>
                </a:extLst>
              </p:cNvPr>
              <p:cNvSpPr/>
              <p:nvPr/>
            </p:nvSpPr>
            <p:spPr>
              <a:xfrm>
                <a:off x="5147769" y="2189054"/>
                <a:ext cx="360000" cy="360000"/>
              </a:xfrm>
              <a:prstGeom prst="diamond">
                <a:avLst/>
              </a:prstGeom>
              <a:solidFill>
                <a:srgbClr val="EB5F73">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58" name="Right Triangle 257">
                <a:extLst>
                  <a:ext uri="{FF2B5EF4-FFF2-40B4-BE49-F238E27FC236}">
                    <a16:creationId xmlns:a16="http://schemas.microsoft.com/office/drawing/2014/main" id="{526D360A-0FE7-1E08-4098-4C29A1360503}"/>
                  </a:ext>
                </a:extLst>
              </p:cNvPr>
              <p:cNvSpPr/>
              <p:nvPr/>
            </p:nvSpPr>
            <p:spPr>
              <a:xfrm rot="18908364">
                <a:off x="6486001" y="2551305"/>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59" name="Diamond 258">
                <a:extLst>
                  <a:ext uri="{FF2B5EF4-FFF2-40B4-BE49-F238E27FC236}">
                    <a16:creationId xmlns:a16="http://schemas.microsoft.com/office/drawing/2014/main" id="{05DF8C30-3ED4-3E1E-2FD4-112D843405B9}"/>
                  </a:ext>
                </a:extLst>
              </p:cNvPr>
              <p:cNvSpPr/>
              <p:nvPr/>
            </p:nvSpPr>
            <p:spPr>
              <a:xfrm>
                <a:off x="6790978" y="2333582"/>
                <a:ext cx="360000" cy="360000"/>
              </a:xfrm>
              <a:prstGeom prst="diamond">
                <a:avLst/>
              </a:prstGeom>
              <a:solidFill>
                <a:srgbClr val="EB5F73">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60" name="Right Triangle 259">
                <a:extLst>
                  <a:ext uri="{FF2B5EF4-FFF2-40B4-BE49-F238E27FC236}">
                    <a16:creationId xmlns:a16="http://schemas.microsoft.com/office/drawing/2014/main" id="{1337FC48-0845-9AE8-8E79-4F57FE239290}"/>
                  </a:ext>
                </a:extLst>
              </p:cNvPr>
              <p:cNvSpPr/>
              <p:nvPr/>
            </p:nvSpPr>
            <p:spPr>
              <a:xfrm rot="18908364">
                <a:off x="6226743" y="2904465"/>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61" name="TextBox 260">
                <a:extLst>
                  <a:ext uri="{FF2B5EF4-FFF2-40B4-BE49-F238E27FC236}">
                    <a16:creationId xmlns:a16="http://schemas.microsoft.com/office/drawing/2014/main" id="{0D917319-A653-DF13-9E1D-9F6B945CC2C4}"/>
                  </a:ext>
                </a:extLst>
              </p:cNvPr>
              <p:cNvSpPr txBox="1"/>
              <p:nvPr/>
            </p:nvSpPr>
            <p:spPr>
              <a:xfrm>
                <a:off x="6231244" y="3592910"/>
                <a:ext cx="1119217" cy="326243"/>
              </a:xfrm>
              <a:prstGeom prst="rect">
                <a:avLst/>
              </a:prstGeom>
              <a:noFill/>
            </p:spPr>
            <p:txBody>
              <a:bodyPr wrap="squar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Receptors</a:t>
                </a:r>
              </a:p>
            </p:txBody>
          </p:sp>
          <p:sp>
            <p:nvSpPr>
              <p:cNvPr id="262" name="TextBox 261">
                <a:extLst>
                  <a:ext uri="{FF2B5EF4-FFF2-40B4-BE49-F238E27FC236}">
                    <a16:creationId xmlns:a16="http://schemas.microsoft.com/office/drawing/2014/main" id="{B1BE794C-D12B-7A90-2444-110F5DA03C92}"/>
                  </a:ext>
                </a:extLst>
              </p:cNvPr>
              <p:cNvSpPr txBox="1"/>
              <p:nvPr/>
            </p:nvSpPr>
            <p:spPr>
              <a:xfrm>
                <a:off x="4495544" y="1463439"/>
                <a:ext cx="1713931"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Neurotransmitter</a:t>
                </a:r>
              </a:p>
            </p:txBody>
          </p:sp>
          <p:sp>
            <p:nvSpPr>
              <p:cNvPr id="263" name="TextBox 262">
                <a:extLst>
                  <a:ext uri="{FF2B5EF4-FFF2-40B4-BE49-F238E27FC236}">
                    <a16:creationId xmlns:a16="http://schemas.microsoft.com/office/drawing/2014/main" id="{8983B70D-1A88-7987-F486-53D14E61030A}"/>
                  </a:ext>
                </a:extLst>
              </p:cNvPr>
              <p:cNvSpPr txBox="1"/>
              <p:nvPr/>
            </p:nvSpPr>
            <p:spPr>
              <a:xfrm>
                <a:off x="6327724" y="1412490"/>
                <a:ext cx="1263487" cy="560153"/>
              </a:xfrm>
              <a:prstGeom prst="rect">
                <a:avLst/>
              </a:prstGeom>
              <a:noFill/>
            </p:spPr>
            <p:txBody>
              <a:bodyPr wrap="non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Radioligand</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(tracer)</a:t>
                </a:r>
              </a:p>
            </p:txBody>
          </p:sp>
          <p:cxnSp>
            <p:nvCxnSpPr>
              <p:cNvPr id="264" name="Straight Arrow Connector 263">
                <a:extLst>
                  <a:ext uri="{FF2B5EF4-FFF2-40B4-BE49-F238E27FC236}">
                    <a16:creationId xmlns:a16="http://schemas.microsoft.com/office/drawing/2014/main" id="{490A659A-14B5-6458-F1C1-169B0E251967}"/>
                  </a:ext>
                </a:extLst>
              </p:cNvPr>
              <p:cNvCxnSpPr>
                <a:cxnSpLocks/>
              </p:cNvCxnSpPr>
              <p:nvPr/>
            </p:nvCxnSpPr>
            <p:spPr>
              <a:xfrm flipH="1" flipV="1">
                <a:off x="6544638" y="3411020"/>
                <a:ext cx="125924" cy="242399"/>
              </a:xfrm>
              <a:prstGeom prst="straightConnector1">
                <a:avLst/>
              </a:prstGeom>
              <a:noFill/>
              <a:ln w="25400" cap="flat" cmpd="sng" algn="ctr">
                <a:solidFill>
                  <a:srgbClr val="B9D25F">
                    <a:lumMod val="50000"/>
                  </a:srgbClr>
                </a:solidFill>
                <a:prstDash val="solid"/>
                <a:miter lim="800000"/>
                <a:tailEnd type="triangle"/>
              </a:ln>
              <a:effectLst/>
            </p:spPr>
          </p:cxnSp>
          <p:cxnSp>
            <p:nvCxnSpPr>
              <p:cNvPr id="265" name="Straight Arrow Connector 264">
                <a:extLst>
                  <a:ext uri="{FF2B5EF4-FFF2-40B4-BE49-F238E27FC236}">
                    <a16:creationId xmlns:a16="http://schemas.microsoft.com/office/drawing/2014/main" id="{9781ED86-E894-5EFD-25BF-31F628C0082E}"/>
                  </a:ext>
                </a:extLst>
              </p:cNvPr>
              <p:cNvCxnSpPr>
                <a:cxnSpLocks/>
              </p:cNvCxnSpPr>
              <p:nvPr/>
            </p:nvCxnSpPr>
            <p:spPr>
              <a:xfrm flipV="1">
                <a:off x="6871855" y="3403599"/>
                <a:ext cx="110837" cy="249383"/>
              </a:xfrm>
              <a:prstGeom prst="straightConnector1">
                <a:avLst/>
              </a:prstGeom>
              <a:noFill/>
              <a:ln w="25400" cap="flat" cmpd="sng" algn="ctr">
                <a:solidFill>
                  <a:srgbClr val="B9D25F">
                    <a:lumMod val="50000"/>
                  </a:srgbClr>
                </a:solidFill>
                <a:prstDash val="solid"/>
                <a:miter lim="800000"/>
                <a:tailEnd type="triangle"/>
              </a:ln>
              <a:effectLst/>
            </p:spPr>
          </p:cxnSp>
          <p:cxnSp>
            <p:nvCxnSpPr>
              <p:cNvPr id="266" name="Straight Arrow Connector 265">
                <a:extLst>
                  <a:ext uri="{FF2B5EF4-FFF2-40B4-BE49-F238E27FC236}">
                    <a16:creationId xmlns:a16="http://schemas.microsoft.com/office/drawing/2014/main" id="{A1D445A4-28F9-7919-C96A-F1238A95B6FA}"/>
                  </a:ext>
                </a:extLst>
              </p:cNvPr>
              <p:cNvCxnSpPr>
                <a:cxnSpLocks/>
              </p:cNvCxnSpPr>
              <p:nvPr/>
            </p:nvCxnSpPr>
            <p:spPr>
              <a:xfrm>
                <a:off x="5727282" y="1744493"/>
                <a:ext cx="144966" cy="245327"/>
              </a:xfrm>
              <a:prstGeom prst="straightConnector1">
                <a:avLst/>
              </a:prstGeom>
              <a:noFill/>
              <a:ln w="25400" cap="flat" cmpd="sng" algn="ctr">
                <a:solidFill>
                  <a:srgbClr val="FAB45A"/>
                </a:solidFill>
                <a:prstDash val="solid"/>
                <a:miter lim="800000"/>
                <a:tailEnd type="triangle"/>
              </a:ln>
              <a:effectLst/>
            </p:spPr>
          </p:cxnSp>
          <p:cxnSp>
            <p:nvCxnSpPr>
              <p:cNvPr id="267" name="Straight Arrow Connector 266">
                <a:extLst>
                  <a:ext uri="{FF2B5EF4-FFF2-40B4-BE49-F238E27FC236}">
                    <a16:creationId xmlns:a16="http://schemas.microsoft.com/office/drawing/2014/main" id="{4E6597E0-FD7D-72CE-981A-1B32CAB67D9D}"/>
                  </a:ext>
                </a:extLst>
              </p:cNvPr>
              <p:cNvCxnSpPr>
                <a:cxnSpLocks/>
              </p:cNvCxnSpPr>
              <p:nvPr/>
            </p:nvCxnSpPr>
            <p:spPr>
              <a:xfrm flipH="1">
                <a:off x="4840760" y="1745077"/>
                <a:ext cx="177214" cy="211289"/>
              </a:xfrm>
              <a:prstGeom prst="straightConnector1">
                <a:avLst/>
              </a:prstGeom>
              <a:noFill/>
              <a:ln w="25400" cap="flat" cmpd="sng" algn="ctr">
                <a:solidFill>
                  <a:srgbClr val="FFC000"/>
                </a:solidFill>
                <a:prstDash val="solid"/>
                <a:miter lim="800000"/>
                <a:tailEnd type="triangle"/>
              </a:ln>
              <a:effectLst/>
            </p:spPr>
          </p:cxnSp>
          <p:cxnSp>
            <p:nvCxnSpPr>
              <p:cNvPr id="268" name="Straight Arrow Connector 267">
                <a:extLst>
                  <a:ext uri="{FF2B5EF4-FFF2-40B4-BE49-F238E27FC236}">
                    <a16:creationId xmlns:a16="http://schemas.microsoft.com/office/drawing/2014/main" id="{00102338-EFCD-D457-9405-9988B4EAD951}"/>
                  </a:ext>
                </a:extLst>
              </p:cNvPr>
              <p:cNvCxnSpPr>
                <a:cxnSpLocks/>
                <a:stCxn id="263" idx="2"/>
              </p:cNvCxnSpPr>
              <p:nvPr/>
            </p:nvCxnSpPr>
            <p:spPr>
              <a:xfrm>
                <a:off x="6959468" y="1972643"/>
                <a:ext cx="23952" cy="290381"/>
              </a:xfrm>
              <a:prstGeom prst="straightConnector1">
                <a:avLst/>
              </a:prstGeom>
              <a:noFill/>
              <a:ln w="25400" cap="flat" cmpd="sng" algn="ctr">
                <a:solidFill>
                  <a:srgbClr val="C00000"/>
                </a:solidFill>
                <a:prstDash val="solid"/>
                <a:miter lim="800000"/>
                <a:tailEnd type="triangle"/>
              </a:ln>
              <a:effectLst/>
            </p:spPr>
          </p:cxnSp>
          <p:sp>
            <p:nvSpPr>
              <p:cNvPr id="269" name="TextBox 268">
                <a:extLst>
                  <a:ext uri="{FF2B5EF4-FFF2-40B4-BE49-F238E27FC236}">
                    <a16:creationId xmlns:a16="http://schemas.microsoft.com/office/drawing/2014/main" id="{0BC4BBE4-6DFA-A6FF-05DA-B300ABF68DEF}"/>
                  </a:ext>
                </a:extLst>
              </p:cNvPr>
              <p:cNvSpPr txBox="1"/>
              <p:nvPr/>
            </p:nvSpPr>
            <p:spPr>
              <a:xfrm>
                <a:off x="4158537" y="2598061"/>
                <a:ext cx="1369286"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Synaptic gap</a:t>
                </a:r>
              </a:p>
            </p:txBody>
          </p:sp>
          <p:sp>
            <p:nvSpPr>
              <p:cNvPr id="270" name="TextBox 269">
                <a:extLst>
                  <a:ext uri="{FF2B5EF4-FFF2-40B4-BE49-F238E27FC236}">
                    <a16:creationId xmlns:a16="http://schemas.microsoft.com/office/drawing/2014/main" id="{F9A5A59A-7F45-2CA5-E3FB-0537F9F7DC47}"/>
                  </a:ext>
                </a:extLst>
              </p:cNvPr>
              <p:cNvSpPr txBox="1"/>
              <p:nvPr/>
            </p:nvSpPr>
            <p:spPr>
              <a:xfrm>
                <a:off x="4177122" y="3503167"/>
                <a:ext cx="2042547"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lumMod val="50000"/>
                      </a:srgbClr>
                    </a:solidFill>
                    <a:effectLst/>
                    <a:uLnTx/>
                    <a:uFillTx/>
                  </a:rPr>
                  <a:t>Postsynaptic neuron</a:t>
                </a:r>
              </a:p>
            </p:txBody>
          </p:sp>
        </p:grpSp>
        <p:cxnSp>
          <p:nvCxnSpPr>
            <p:cNvPr id="248" name="Straight Connector 247">
              <a:extLst>
                <a:ext uri="{FF2B5EF4-FFF2-40B4-BE49-F238E27FC236}">
                  <a16:creationId xmlns:a16="http://schemas.microsoft.com/office/drawing/2014/main" id="{20F12908-C03C-502C-E4FD-4512923B4C1A}"/>
                </a:ext>
              </a:extLst>
            </p:cNvPr>
            <p:cNvCxnSpPr>
              <a:cxnSpLocks/>
            </p:cNvCxnSpPr>
            <p:nvPr/>
          </p:nvCxnSpPr>
          <p:spPr>
            <a:xfrm>
              <a:off x="8240953" y="5327392"/>
              <a:ext cx="3554807" cy="0"/>
            </a:xfrm>
            <a:prstGeom prst="line">
              <a:avLst/>
            </a:prstGeom>
            <a:noFill/>
            <a:ln w="25400" cap="flat" cmpd="sng" algn="ctr">
              <a:solidFill>
                <a:srgbClr val="023D6B"/>
              </a:solidFill>
              <a:prstDash val="lgDashDot"/>
              <a:miter lim="800000"/>
            </a:ln>
            <a:effectLst/>
          </p:spPr>
        </p:cxnSp>
        <p:sp>
          <p:nvSpPr>
            <p:cNvPr id="249" name="Left Brace 248">
              <a:extLst>
                <a:ext uri="{FF2B5EF4-FFF2-40B4-BE49-F238E27FC236}">
                  <a16:creationId xmlns:a16="http://schemas.microsoft.com/office/drawing/2014/main" id="{359FCF31-1717-5584-C9D4-D8B6E00A8063}"/>
                </a:ext>
              </a:extLst>
            </p:cNvPr>
            <p:cNvSpPr/>
            <p:nvPr/>
          </p:nvSpPr>
          <p:spPr>
            <a:xfrm rot="16200000">
              <a:off x="8048899" y="338723"/>
              <a:ext cx="328067" cy="3386140"/>
            </a:xfrm>
            <a:prstGeom prst="leftBrace">
              <a:avLst>
                <a:gd name="adj1" fmla="val 62477"/>
                <a:gd name="adj2" fmla="val 50000"/>
              </a:avLst>
            </a:prstGeom>
            <a:noFill/>
            <a:ln w="25400" cap="flat" cmpd="sng" algn="ctr">
              <a:solidFill>
                <a:srgbClr val="AF82B9">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250" name="Down Arrow 249">
              <a:extLst>
                <a:ext uri="{FF2B5EF4-FFF2-40B4-BE49-F238E27FC236}">
                  <a16:creationId xmlns:a16="http://schemas.microsoft.com/office/drawing/2014/main" id="{8E8E0E93-D35D-2C70-2FD9-B1D226CCE256}"/>
                </a:ext>
              </a:extLst>
            </p:cNvPr>
            <p:cNvSpPr/>
            <p:nvPr/>
          </p:nvSpPr>
          <p:spPr>
            <a:xfrm>
              <a:off x="8241735" y="4878363"/>
              <a:ext cx="284849" cy="372979"/>
            </a:xfrm>
            <a:prstGeom prst="downArrow">
              <a:avLst/>
            </a:prstGeom>
            <a:solidFill>
              <a:srgbClr val="023D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51" name="Rounded Rectangle 250">
              <a:extLst>
                <a:ext uri="{FF2B5EF4-FFF2-40B4-BE49-F238E27FC236}">
                  <a16:creationId xmlns:a16="http://schemas.microsoft.com/office/drawing/2014/main" id="{9B75BF49-634F-5289-D16C-A531C62C64C1}"/>
                </a:ext>
              </a:extLst>
            </p:cNvPr>
            <p:cNvSpPr/>
            <p:nvPr/>
          </p:nvSpPr>
          <p:spPr>
            <a:xfrm>
              <a:off x="6557962" y="1323839"/>
              <a:ext cx="3295650" cy="648511"/>
            </a:xfrm>
            <a:prstGeom prst="roundRect">
              <a:avLst>
                <a:gd name="adj" fmla="val 24932"/>
              </a:avLst>
            </a:prstGeom>
            <a:solidFill>
              <a:srgbClr val="AF82B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lumMod val="95000"/>
                    </a:srgbClr>
                  </a:solidFill>
                  <a:effectLst/>
                  <a:uLnTx/>
                  <a:uFillTx/>
                  <a:latin typeface="Arial"/>
                  <a:ea typeface="+mn-ea"/>
                  <a:cs typeface="+mn-cs"/>
                </a:rPr>
                <a:t>Endogenous neurotransmitter release (cognitive task)</a:t>
              </a:r>
            </a:p>
          </p:txBody>
        </p:sp>
        <p:sp>
          <p:nvSpPr>
            <p:cNvPr id="252" name="TextBox 251">
              <a:extLst>
                <a:ext uri="{FF2B5EF4-FFF2-40B4-BE49-F238E27FC236}">
                  <a16:creationId xmlns:a16="http://schemas.microsoft.com/office/drawing/2014/main" id="{5043F57E-3352-9D55-A3EE-FE93778C75B8}"/>
                </a:ext>
              </a:extLst>
            </p:cNvPr>
            <p:cNvSpPr txBox="1"/>
            <p:nvPr/>
          </p:nvSpPr>
          <p:spPr>
            <a:xfrm>
              <a:off x="8462989" y="4878975"/>
              <a:ext cx="3477234" cy="326243"/>
            </a:xfrm>
            <a:prstGeom prst="rect">
              <a:avLst/>
            </a:prstGeom>
            <a:noFill/>
          </p:spPr>
          <p:txBody>
            <a:bodyPr wrap="non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 Displacement of reversible tracer</a:t>
              </a:r>
            </a:p>
          </p:txBody>
        </p:sp>
      </p:grpSp>
      <p:sp>
        <p:nvSpPr>
          <p:cNvPr id="7" name="Footer Placeholder 8">
            <a:extLst>
              <a:ext uri="{FF2B5EF4-FFF2-40B4-BE49-F238E27FC236}">
                <a16:creationId xmlns:a16="http://schemas.microsoft.com/office/drawing/2014/main" id="{37F760BD-855D-CDE2-B712-A6F63C376804}"/>
              </a:ext>
            </a:extLst>
          </p:cNvPr>
          <p:cNvSpPr>
            <a:spLocks noGrp="1"/>
          </p:cNvSpPr>
          <p:nvPr>
            <p:ph type="ftr" sz="quarter" idx="3"/>
          </p:nvPr>
        </p:nvSpPr>
        <p:spPr>
          <a:xfrm>
            <a:off x="3062861" y="6388625"/>
            <a:ext cx="1466487" cy="221353"/>
          </a:xfrm>
        </p:spPr>
        <p:txBody>
          <a:bodyPr/>
          <a:lstStyle/>
          <a:p>
            <a:r>
              <a:rPr lang="en-GB" dirty="0"/>
              <a:t>Kutaisi, Georgia</a:t>
            </a:r>
          </a:p>
        </p:txBody>
      </p:sp>
      <p:grpSp>
        <p:nvGrpSpPr>
          <p:cNvPr id="18" name="Group 17">
            <a:extLst>
              <a:ext uri="{FF2B5EF4-FFF2-40B4-BE49-F238E27FC236}">
                <a16:creationId xmlns:a16="http://schemas.microsoft.com/office/drawing/2014/main" id="{E9B1EDDE-F1D5-1173-533B-42C3DAA65CF1}"/>
              </a:ext>
            </a:extLst>
          </p:cNvPr>
          <p:cNvGrpSpPr/>
          <p:nvPr/>
        </p:nvGrpSpPr>
        <p:grpSpPr>
          <a:xfrm>
            <a:off x="287575" y="2656414"/>
            <a:ext cx="4123555" cy="2828880"/>
            <a:chOff x="287575" y="2656414"/>
            <a:chExt cx="4123555" cy="2828880"/>
          </a:xfrm>
        </p:grpSpPr>
        <p:sp>
          <p:nvSpPr>
            <p:cNvPr id="188" name="Right Triangle 187">
              <a:extLst>
                <a:ext uri="{FF2B5EF4-FFF2-40B4-BE49-F238E27FC236}">
                  <a16:creationId xmlns:a16="http://schemas.microsoft.com/office/drawing/2014/main" id="{2F695242-702D-1631-118B-80317F9BC009}"/>
                </a:ext>
              </a:extLst>
            </p:cNvPr>
            <p:cNvSpPr/>
            <p:nvPr/>
          </p:nvSpPr>
          <p:spPr>
            <a:xfrm rot="18908364">
              <a:off x="524241" y="3485985"/>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189" name="Group 188">
              <a:extLst>
                <a:ext uri="{FF2B5EF4-FFF2-40B4-BE49-F238E27FC236}">
                  <a16:creationId xmlns:a16="http://schemas.microsoft.com/office/drawing/2014/main" id="{72C6C12B-75F3-BC47-C506-BC8ABDBF5BAB}"/>
                </a:ext>
              </a:extLst>
            </p:cNvPr>
            <p:cNvGrpSpPr/>
            <p:nvPr/>
          </p:nvGrpSpPr>
          <p:grpSpPr>
            <a:xfrm>
              <a:off x="350652" y="3533911"/>
              <a:ext cx="3689481" cy="538027"/>
              <a:chOff x="476834" y="3467303"/>
              <a:chExt cx="3689481" cy="538027"/>
            </a:xfrm>
          </p:grpSpPr>
          <p:sp>
            <p:nvSpPr>
              <p:cNvPr id="202" name="Rectangle 201">
                <a:extLst>
                  <a:ext uri="{FF2B5EF4-FFF2-40B4-BE49-F238E27FC236}">
                    <a16:creationId xmlns:a16="http://schemas.microsoft.com/office/drawing/2014/main" id="{8A8609DE-9361-57AF-5D9B-E087052FA06D}"/>
                  </a:ext>
                </a:extLst>
              </p:cNvPr>
              <p:cNvSpPr/>
              <p:nvPr/>
            </p:nvSpPr>
            <p:spPr>
              <a:xfrm>
                <a:off x="476834" y="3831506"/>
                <a:ext cx="3689481" cy="173824"/>
              </a:xfrm>
              <a:prstGeom prst="rect">
                <a:avLst/>
              </a:prstGeom>
              <a:solidFill>
                <a:srgbClr val="ADBD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03" name="Half-frame 202">
                <a:extLst>
                  <a:ext uri="{FF2B5EF4-FFF2-40B4-BE49-F238E27FC236}">
                    <a16:creationId xmlns:a16="http://schemas.microsoft.com/office/drawing/2014/main" id="{26270953-3C7F-6A47-F07F-80654A045F49}"/>
                  </a:ext>
                </a:extLst>
              </p:cNvPr>
              <p:cNvSpPr/>
              <p:nvPr/>
            </p:nvSpPr>
            <p:spPr>
              <a:xfrm rot="13500000">
                <a:off x="613707"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04" name="Half-frame 203">
                <a:extLst>
                  <a:ext uri="{FF2B5EF4-FFF2-40B4-BE49-F238E27FC236}">
                    <a16:creationId xmlns:a16="http://schemas.microsoft.com/office/drawing/2014/main" id="{A4DDDDE6-8B5C-B1B3-F763-83DA35BD2349}"/>
                  </a:ext>
                </a:extLst>
              </p:cNvPr>
              <p:cNvSpPr/>
              <p:nvPr/>
            </p:nvSpPr>
            <p:spPr>
              <a:xfrm rot="13500000">
                <a:off x="1227600"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05" name="Half-frame 204">
                <a:extLst>
                  <a:ext uri="{FF2B5EF4-FFF2-40B4-BE49-F238E27FC236}">
                    <a16:creationId xmlns:a16="http://schemas.microsoft.com/office/drawing/2014/main" id="{05442E8B-BBA6-DD80-8042-CDB6A3EB3006}"/>
                  </a:ext>
                </a:extLst>
              </p:cNvPr>
              <p:cNvSpPr/>
              <p:nvPr/>
            </p:nvSpPr>
            <p:spPr>
              <a:xfrm rot="13500000">
                <a:off x="1841493"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06" name="Half-frame 205">
                <a:extLst>
                  <a:ext uri="{FF2B5EF4-FFF2-40B4-BE49-F238E27FC236}">
                    <a16:creationId xmlns:a16="http://schemas.microsoft.com/office/drawing/2014/main" id="{05FCCDDF-E7B6-ACE7-6D35-D480ABEFBEAE}"/>
                  </a:ext>
                </a:extLst>
              </p:cNvPr>
              <p:cNvSpPr/>
              <p:nvPr/>
            </p:nvSpPr>
            <p:spPr>
              <a:xfrm rot="13500000">
                <a:off x="2455386"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07" name="Half-frame 206">
                <a:extLst>
                  <a:ext uri="{FF2B5EF4-FFF2-40B4-BE49-F238E27FC236}">
                    <a16:creationId xmlns:a16="http://schemas.microsoft.com/office/drawing/2014/main" id="{3DC73CEE-48CB-6251-8BB7-D38627AE18AF}"/>
                  </a:ext>
                </a:extLst>
              </p:cNvPr>
              <p:cNvSpPr/>
              <p:nvPr/>
            </p:nvSpPr>
            <p:spPr>
              <a:xfrm rot="13500000">
                <a:off x="3069279"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08" name="Half-frame 207">
                <a:extLst>
                  <a:ext uri="{FF2B5EF4-FFF2-40B4-BE49-F238E27FC236}">
                    <a16:creationId xmlns:a16="http://schemas.microsoft.com/office/drawing/2014/main" id="{BB6CD231-C26B-126C-8692-78952C4CF54D}"/>
                  </a:ext>
                </a:extLst>
              </p:cNvPr>
              <p:cNvSpPr/>
              <p:nvPr/>
            </p:nvSpPr>
            <p:spPr>
              <a:xfrm rot="13500000">
                <a:off x="3683172" y="3467303"/>
                <a:ext cx="360000" cy="360000"/>
              </a:xfrm>
              <a:prstGeom prst="halfFrame">
                <a:avLst>
                  <a:gd name="adj1" fmla="val 22594"/>
                  <a:gd name="adj2" fmla="val 20891"/>
                </a:avLst>
              </a:prstGeom>
              <a:solidFill>
                <a:srgbClr val="B9D25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000000"/>
                  </a:solidFill>
                  <a:effectLst/>
                  <a:uLnTx/>
                  <a:uFillTx/>
                  <a:latin typeface="Arial"/>
                  <a:ea typeface="+mn-ea"/>
                  <a:cs typeface="+mn-cs"/>
                </a:endParaRPr>
              </a:p>
            </p:txBody>
          </p:sp>
        </p:grpSp>
        <p:sp>
          <p:nvSpPr>
            <p:cNvPr id="190" name="Right Triangle 189">
              <a:extLst>
                <a:ext uri="{FF2B5EF4-FFF2-40B4-BE49-F238E27FC236}">
                  <a16:creationId xmlns:a16="http://schemas.microsoft.com/office/drawing/2014/main" id="{066EE962-2853-AC1E-B67D-E26F8A00CC82}"/>
                </a:ext>
              </a:extLst>
            </p:cNvPr>
            <p:cNvSpPr/>
            <p:nvPr/>
          </p:nvSpPr>
          <p:spPr>
            <a:xfrm rot="18908364">
              <a:off x="1834522" y="3071982"/>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191" name="Right Triangle 190">
              <a:extLst>
                <a:ext uri="{FF2B5EF4-FFF2-40B4-BE49-F238E27FC236}">
                  <a16:creationId xmlns:a16="http://schemas.microsoft.com/office/drawing/2014/main" id="{4BCAB828-468E-F3C6-6C81-40EC25E5DC4E}"/>
                </a:ext>
              </a:extLst>
            </p:cNvPr>
            <p:cNvSpPr/>
            <p:nvPr/>
          </p:nvSpPr>
          <p:spPr>
            <a:xfrm rot="18908364">
              <a:off x="3007813" y="3079736"/>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192" name="Right Triangle 191">
              <a:extLst>
                <a:ext uri="{FF2B5EF4-FFF2-40B4-BE49-F238E27FC236}">
                  <a16:creationId xmlns:a16="http://schemas.microsoft.com/office/drawing/2014/main" id="{3B14DC24-1329-BC4E-A79C-FE4D64AAAE30}"/>
                </a:ext>
              </a:extLst>
            </p:cNvPr>
            <p:cNvSpPr/>
            <p:nvPr/>
          </p:nvSpPr>
          <p:spPr>
            <a:xfrm rot="18908364">
              <a:off x="3537907" y="2895243"/>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193" name="Right Triangle 192">
              <a:extLst>
                <a:ext uri="{FF2B5EF4-FFF2-40B4-BE49-F238E27FC236}">
                  <a16:creationId xmlns:a16="http://schemas.microsoft.com/office/drawing/2014/main" id="{4222AE5B-DE91-7A46-DF47-AB67F6D56C60}"/>
                </a:ext>
              </a:extLst>
            </p:cNvPr>
            <p:cNvSpPr/>
            <p:nvPr/>
          </p:nvSpPr>
          <p:spPr>
            <a:xfrm rot="18908364">
              <a:off x="2363772" y="3490278"/>
              <a:ext cx="288000" cy="288000"/>
            </a:xfrm>
            <a:prstGeom prst="rtTriangl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194" name="TextBox 193">
              <a:extLst>
                <a:ext uri="{FF2B5EF4-FFF2-40B4-BE49-F238E27FC236}">
                  <a16:creationId xmlns:a16="http://schemas.microsoft.com/office/drawing/2014/main" id="{F92D4637-143C-3A43-6A25-B50E920323A6}"/>
                </a:ext>
              </a:extLst>
            </p:cNvPr>
            <p:cNvSpPr txBox="1"/>
            <p:nvPr/>
          </p:nvSpPr>
          <p:spPr>
            <a:xfrm>
              <a:off x="2944093" y="4179190"/>
              <a:ext cx="1119217"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Receptors</a:t>
              </a:r>
            </a:p>
          </p:txBody>
        </p:sp>
        <p:sp>
          <p:nvSpPr>
            <p:cNvPr id="195" name="TextBox 194">
              <a:extLst>
                <a:ext uri="{FF2B5EF4-FFF2-40B4-BE49-F238E27FC236}">
                  <a16:creationId xmlns:a16="http://schemas.microsoft.com/office/drawing/2014/main" id="{81FE9978-4487-0AE1-AFE9-EE1557173557}"/>
                </a:ext>
              </a:extLst>
            </p:cNvPr>
            <p:cNvSpPr txBox="1"/>
            <p:nvPr/>
          </p:nvSpPr>
          <p:spPr>
            <a:xfrm>
              <a:off x="1715223" y="2656414"/>
              <a:ext cx="1713931"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Neurotransmitter</a:t>
              </a:r>
            </a:p>
          </p:txBody>
        </p:sp>
        <p:cxnSp>
          <p:nvCxnSpPr>
            <p:cNvPr id="196" name="Straight Arrow Connector 195">
              <a:extLst>
                <a:ext uri="{FF2B5EF4-FFF2-40B4-BE49-F238E27FC236}">
                  <a16:creationId xmlns:a16="http://schemas.microsoft.com/office/drawing/2014/main" id="{B5833899-C48D-ADC5-457A-1D732D64C21D}"/>
                </a:ext>
              </a:extLst>
            </p:cNvPr>
            <p:cNvCxnSpPr/>
            <p:nvPr/>
          </p:nvCxnSpPr>
          <p:spPr>
            <a:xfrm flipH="1" flipV="1">
              <a:off x="3191306" y="3986262"/>
              <a:ext cx="150541" cy="211873"/>
            </a:xfrm>
            <a:prstGeom prst="straightConnector1">
              <a:avLst/>
            </a:prstGeom>
            <a:noFill/>
            <a:ln w="25400" cap="flat" cmpd="sng" algn="ctr">
              <a:solidFill>
                <a:srgbClr val="B9D25F">
                  <a:lumMod val="50000"/>
                </a:srgbClr>
              </a:solidFill>
              <a:prstDash val="solid"/>
              <a:miter lim="800000"/>
              <a:tailEnd type="triangle"/>
            </a:ln>
            <a:effectLst/>
          </p:spPr>
        </p:cxnSp>
        <p:cxnSp>
          <p:nvCxnSpPr>
            <p:cNvPr id="197" name="Straight Arrow Connector 196">
              <a:extLst>
                <a:ext uri="{FF2B5EF4-FFF2-40B4-BE49-F238E27FC236}">
                  <a16:creationId xmlns:a16="http://schemas.microsoft.com/office/drawing/2014/main" id="{DAB10D6D-EB08-A6ED-780D-0E9B94E89304}"/>
                </a:ext>
              </a:extLst>
            </p:cNvPr>
            <p:cNvCxnSpPr>
              <a:cxnSpLocks/>
            </p:cNvCxnSpPr>
            <p:nvPr/>
          </p:nvCxnSpPr>
          <p:spPr>
            <a:xfrm flipV="1">
              <a:off x="3592912" y="4008564"/>
              <a:ext cx="139228" cy="204080"/>
            </a:xfrm>
            <a:prstGeom prst="straightConnector1">
              <a:avLst/>
            </a:prstGeom>
            <a:noFill/>
            <a:ln w="25400" cap="flat" cmpd="sng" algn="ctr">
              <a:solidFill>
                <a:srgbClr val="B9D25F">
                  <a:lumMod val="50000"/>
                </a:srgbClr>
              </a:solidFill>
              <a:prstDash val="solid"/>
              <a:miter lim="800000"/>
              <a:tailEnd type="triangle"/>
            </a:ln>
            <a:effectLst/>
          </p:spPr>
        </p:cxnSp>
        <p:cxnSp>
          <p:nvCxnSpPr>
            <p:cNvPr id="198" name="Straight Arrow Connector 197">
              <a:extLst>
                <a:ext uri="{FF2B5EF4-FFF2-40B4-BE49-F238E27FC236}">
                  <a16:creationId xmlns:a16="http://schemas.microsoft.com/office/drawing/2014/main" id="{7B113822-D4FA-7D7C-0BDF-DF77C51EB297}"/>
                </a:ext>
              </a:extLst>
            </p:cNvPr>
            <p:cNvCxnSpPr>
              <a:cxnSpLocks/>
            </p:cNvCxnSpPr>
            <p:nvPr/>
          </p:nvCxnSpPr>
          <p:spPr>
            <a:xfrm>
              <a:off x="2946961" y="2937468"/>
              <a:ext cx="144966" cy="245327"/>
            </a:xfrm>
            <a:prstGeom prst="straightConnector1">
              <a:avLst/>
            </a:prstGeom>
            <a:noFill/>
            <a:ln w="25400" cap="flat" cmpd="sng" algn="ctr">
              <a:solidFill>
                <a:srgbClr val="FAB45A"/>
              </a:solidFill>
              <a:prstDash val="solid"/>
              <a:miter lim="800000"/>
              <a:tailEnd type="triangle"/>
            </a:ln>
            <a:effectLst/>
          </p:spPr>
        </p:cxnSp>
        <p:cxnSp>
          <p:nvCxnSpPr>
            <p:cNvPr id="199" name="Straight Arrow Connector 198">
              <a:extLst>
                <a:ext uri="{FF2B5EF4-FFF2-40B4-BE49-F238E27FC236}">
                  <a16:creationId xmlns:a16="http://schemas.microsoft.com/office/drawing/2014/main" id="{41F72988-A09C-A809-F847-0561F31AB9BC}"/>
                </a:ext>
              </a:extLst>
            </p:cNvPr>
            <p:cNvCxnSpPr>
              <a:cxnSpLocks/>
            </p:cNvCxnSpPr>
            <p:nvPr/>
          </p:nvCxnSpPr>
          <p:spPr>
            <a:xfrm flipH="1">
              <a:off x="2060439" y="2938052"/>
              <a:ext cx="177214" cy="211289"/>
            </a:xfrm>
            <a:prstGeom prst="straightConnector1">
              <a:avLst/>
            </a:prstGeom>
            <a:noFill/>
            <a:ln w="25400" cap="flat" cmpd="sng" algn="ctr">
              <a:solidFill>
                <a:srgbClr val="FFC000"/>
              </a:solidFill>
              <a:prstDash val="solid"/>
              <a:miter lim="800000"/>
              <a:tailEnd type="triangle"/>
            </a:ln>
            <a:effectLst/>
          </p:spPr>
        </p:cxnSp>
        <p:sp>
          <p:nvSpPr>
            <p:cNvPr id="200" name="TextBox 199">
              <a:extLst>
                <a:ext uri="{FF2B5EF4-FFF2-40B4-BE49-F238E27FC236}">
                  <a16:creationId xmlns:a16="http://schemas.microsoft.com/office/drawing/2014/main" id="{FF90021C-60FA-59D7-E295-B9C8E053DEBD}"/>
                </a:ext>
              </a:extLst>
            </p:cNvPr>
            <p:cNvSpPr txBox="1"/>
            <p:nvPr/>
          </p:nvSpPr>
          <p:spPr>
            <a:xfrm>
              <a:off x="295566" y="3183874"/>
              <a:ext cx="1369286"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Synaptic gap</a:t>
              </a:r>
            </a:p>
          </p:txBody>
        </p:sp>
        <p:sp>
          <p:nvSpPr>
            <p:cNvPr id="201" name="TextBox 200">
              <a:extLst>
                <a:ext uri="{FF2B5EF4-FFF2-40B4-BE49-F238E27FC236}">
                  <a16:creationId xmlns:a16="http://schemas.microsoft.com/office/drawing/2014/main" id="{E58C4AB0-0FE9-210B-2AD0-3C8CE459C8E5}"/>
                </a:ext>
              </a:extLst>
            </p:cNvPr>
            <p:cNvSpPr txBox="1"/>
            <p:nvPr/>
          </p:nvSpPr>
          <p:spPr>
            <a:xfrm>
              <a:off x="314151" y="4088980"/>
              <a:ext cx="2042547" cy="326243"/>
            </a:xfrm>
            <a:prstGeom prst="rect">
              <a:avLst/>
            </a:prstGeom>
            <a:noFill/>
          </p:spPr>
          <p:txBody>
            <a:bodyPr wrap="non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Postsynaptic neuron</a:t>
              </a:r>
            </a:p>
          </p:txBody>
        </p:sp>
        <p:cxnSp>
          <p:nvCxnSpPr>
            <p:cNvPr id="8" name="Straight Arrow Connector 7">
              <a:extLst>
                <a:ext uri="{FF2B5EF4-FFF2-40B4-BE49-F238E27FC236}">
                  <a16:creationId xmlns:a16="http://schemas.microsoft.com/office/drawing/2014/main" id="{3DBBEA27-9D0A-824A-0EF4-6757B7695601}"/>
                </a:ext>
              </a:extLst>
            </p:cNvPr>
            <p:cNvCxnSpPr>
              <a:cxnSpLocks/>
            </p:cNvCxnSpPr>
            <p:nvPr/>
          </p:nvCxnSpPr>
          <p:spPr>
            <a:xfrm flipH="1">
              <a:off x="310133" y="4514390"/>
              <a:ext cx="3659475" cy="8085"/>
            </a:xfrm>
            <a:prstGeom prst="straightConnector1">
              <a:avLst/>
            </a:prstGeom>
            <a:ln w="2857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A8FF98-E741-8838-3221-9918779B1105}"/>
                </a:ext>
              </a:extLst>
            </p:cNvPr>
            <p:cNvSpPr txBox="1"/>
            <p:nvPr/>
          </p:nvSpPr>
          <p:spPr>
            <a:xfrm rot="16200000">
              <a:off x="3820455" y="3414854"/>
              <a:ext cx="825867" cy="355482"/>
            </a:xfrm>
            <a:prstGeom prst="rect">
              <a:avLst/>
            </a:prstGeom>
            <a:noFill/>
          </p:spPr>
          <p:txBody>
            <a:bodyPr wrap="none" rtlCol="0">
              <a:spAutoFit/>
            </a:bodyPr>
            <a:lstStyle/>
            <a:p>
              <a:pPr algn="l">
                <a:lnSpc>
                  <a:spcPct val="95000"/>
                </a:lnSpc>
              </a:pPr>
              <a:r>
                <a:rPr lang="en-GB" dirty="0">
                  <a:solidFill>
                    <a:schemeClr val="accent1"/>
                  </a:solidFill>
                </a:rPr>
                <a:t>20 nm</a:t>
              </a:r>
            </a:p>
          </p:txBody>
        </p:sp>
        <p:sp>
          <p:nvSpPr>
            <p:cNvPr id="10" name="TextBox 9">
              <a:extLst>
                <a:ext uri="{FF2B5EF4-FFF2-40B4-BE49-F238E27FC236}">
                  <a16:creationId xmlns:a16="http://schemas.microsoft.com/office/drawing/2014/main" id="{A57593B9-E711-312D-2AA3-21133FE56488}"/>
                </a:ext>
              </a:extLst>
            </p:cNvPr>
            <p:cNvSpPr txBox="1"/>
            <p:nvPr/>
          </p:nvSpPr>
          <p:spPr>
            <a:xfrm>
              <a:off x="901547" y="4568585"/>
              <a:ext cx="1558440" cy="355482"/>
            </a:xfrm>
            <a:prstGeom prst="rect">
              <a:avLst/>
            </a:prstGeom>
            <a:noFill/>
          </p:spPr>
          <p:txBody>
            <a:bodyPr wrap="none" rtlCol="0">
              <a:spAutoFit/>
            </a:bodyPr>
            <a:lstStyle/>
            <a:p>
              <a:pPr algn="l">
                <a:lnSpc>
                  <a:spcPct val="95000"/>
                </a:lnSpc>
              </a:pPr>
              <a:r>
                <a:rPr lang="en-GB" dirty="0">
                  <a:solidFill>
                    <a:schemeClr val="accent1"/>
                  </a:solidFill>
                </a:rPr>
                <a:t>100×100 nm</a:t>
              </a:r>
              <a:r>
                <a:rPr lang="en-GB" baseline="30000" dirty="0">
                  <a:solidFill>
                    <a:schemeClr val="accent1"/>
                  </a:solidFill>
                </a:rPr>
                <a:t>2</a:t>
              </a:r>
            </a:p>
          </p:txBody>
        </p:sp>
        <p:sp>
          <p:nvSpPr>
            <p:cNvPr id="11" name="TextBox 10">
              <a:extLst>
                <a:ext uri="{FF2B5EF4-FFF2-40B4-BE49-F238E27FC236}">
                  <a16:creationId xmlns:a16="http://schemas.microsoft.com/office/drawing/2014/main" id="{E7630A18-3B2B-765E-9374-18BB15868B30}"/>
                </a:ext>
              </a:extLst>
            </p:cNvPr>
            <p:cNvSpPr txBox="1"/>
            <p:nvPr/>
          </p:nvSpPr>
          <p:spPr>
            <a:xfrm>
              <a:off x="287575" y="4925141"/>
              <a:ext cx="2702027" cy="560153"/>
            </a:xfrm>
            <a:prstGeom prst="rect">
              <a:avLst/>
            </a:prstGeom>
            <a:noFill/>
          </p:spPr>
          <p:txBody>
            <a:bodyPr wrap="square" rtlCol="0">
              <a:spAutoFit/>
            </a:bodyPr>
            <a:lstStyle/>
            <a:p>
              <a:pPr algn="l">
                <a:lnSpc>
                  <a:spcPct val="95000"/>
                </a:lnSpc>
              </a:pPr>
              <a:r>
                <a:rPr lang="en-GB" sz="1600" dirty="0">
                  <a:solidFill>
                    <a:schemeClr val="accent1"/>
                  </a:solidFill>
                </a:rPr>
                <a:t>total number of synapses in the brain: </a:t>
              </a:r>
              <a:r>
                <a:rPr lang="en-DE" sz="1600" b="0" i="0" u="none" strike="noStrike" dirty="0">
                  <a:solidFill>
                    <a:schemeClr val="accent1"/>
                  </a:solidFill>
                  <a:effectLst/>
                </a:rPr>
                <a:t>~1</a:t>
              </a:r>
              <a:r>
                <a:rPr lang="en-DE" sz="1600" dirty="0">
                  <a:solidFill>
                    <a:schemeClr val="accent1"/>
                  </a:solidFill>
                </a:rPr>
                <a:t>50</a:t>
              </a:r>
              <a:r>
                <a:rPr lang="en-DE" sz="1600" b="0" i="0" u="none" strike="noStrike" dirty="0">
                  <a:solidFill>
                    <a:schemeClr val="accent1"/>
                  </a:solidFill>
                  <a:effectLst/>
                </a:rPr>
                <a:t>×10</a:t>
              </a:r>
              <a:r>
                <a:rPr lang="en-DE" sz="1600" b="0" i="0" u="none" strike="noStrike" baseline="30000" dirty="0">
                  <a:solidFill>
                    <a:schemeClr val="accent1"/>
                  </a:solidFill>
                  <a:effectLst/>
                </a:rPr>
                <a:t>12</a:t>
              </a:r>
              <a:endParaRPr lang="en-GB" sz="2400" dirty="0" err="1">
                <a:solidFill>
                  <a:schemeClr val="accent1"/>
                </a:solidFill>
              </a:endParaRPr>
            </a:p>
          </p:txBody>
        </p:sp>
        <p:cxnSp>
          <p:nvCxnSpPr>
            <p:cNvPr id="13" name="Straight Arrow Connector 12">
              <a:extLst>
                <a:ext uri="{FF2B5EF4-FFF2-40B4-BE49-F238E27FC236}">
                  <a16:creationId xmlns:a16="http://schemas.microsoft.com/office/drawing/2014/main" id="{DA49334A-0EB4-EA35-4951-B6590AC47B49}"/>
                </a:ext>
              </a:extLst>
            </p:cNvPr>
            <p:cNvCxnSpPr>
              <a:cxnSpLocks/>
            </p:cNvCxnSpPr>
            <p:nvPr/>
          </p:nvCxnSpPr>
          <p:spPr>
            <a:xfrm>
              <a:off x="4038517" y="3292994"/>
              <a:ext cx="0" cy="564041"/>
            </a:xfrm>
            <a:prstGeom prst="straightConnector1">
              <a:avLst/>
            </a:prstGeom>
            <a:ln w="2857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976C4108-99EF-BEB1-2C8D-CB3DD785E3EE}"/>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3</a:t>
            </a:fld>
            <a:r>
              <a:rPr lang="de-DE" dirty="0"/>
              <a:t>/20</a:t>
            </a:r>
          </a:p>
        </p:txBody>
      </p:sp>
    </p:spTree>
    <p:extLst>
      <p:ext uri="{BB962C8B-B14F-4D97-AF65-F5344CB8AC3E}">
        <p14:creationId xmlns:p14="http://schemas.microsoft.com/office/powerpoint/2010/main" val="133588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B0DB-DD5D-024F-A941-75FFF5856713}"/>
              </a:ext>
            </a:extLst>
          </p:cNvPr>
          <p:cNvSpPr>
            <a:spLocks noGrp="1"/>
          </p:cNvSpPr>
          <p:nvPr>
            <p:ph type="title"/>
          </p:nvPr>
        </p:nvSpPr>
        <p:spPr/>
        <p:txBody>
          <a:bodyPr/>
          <a:lstStyle/>
          <a:p>
            <a:r>
              <a:rPr lang="en-GB" sz="2900" cap="none" dirty="0"/>
              <a:t>Scintillation Detector with DOI</a:t>
            </a:r>
          </a:p>
        </p:txBody>
      </p:sp>
      <p:grpSp>
        <p:nvGrpSpPr>
          <p:cNvPr id="55" name="Group 54">
            <a:extLst>
              <a:ext uri="{FF2B5EF4-FFF2-40B4-BE49-F238E27FC236}">
                <a16:creationId xmlns:a16="http://schemas.microsoft.com/office/drawing/2014/main" id="{B933451A-F7E1-5542-6555-73509C161CDC}"/>
              </a:ext>
            </a:extLst>
          </p:cNvPr>
          <p:cNvGrpSpPr/>
          <p:nvPr/>
        </p:nvGrpSpPr>
        <p:grpSpPr>
          <a:xfrm>
            <a:off x="142503" y="876300"/>
            <a:ext cx="11678022" cy="4936019"/>
            <a:chOff x="142503" y="876300"/>
            <a:chExt cx="11678022" cy="4936019"/>
          </a:xfrm>
        </p:grpSpPr>
        <p:grpSp>
          <p:nvGrpSpPr>
            <p:cNvPr id="5" name="Group 4">
              <a:extLst>
                <a:ext uri="{FF2B5EF4-FFF2-40B4-BE49-F238E27FC236}">
                  <a16:creationId xmlns:a16="http://schemas.microsoft.com/office/drawing/2014/main" id="{C7236CF5-D0EA-6840-AE80-AB85381750DF}"/>
                </a:ext>
              </a:extLst>
            </p:cNvPr>
            <p:cNvGrpSpPr/>
            <p:nvPr/>
          </p:nvGrpSpPr>
          <p:grpSpPr>
            <a:xfrm>
              <a:off x="3333465" y="1920831"/>
              <a:ext cx="1406154" cy="1152128"/>
              <a:chOff x="3107668" y="2024844"/>
              <a:chExt cx="1406154" cy="1152128"/>
            </a:xfrm>
          </p:grpSpPr>
          <p:sp>
            <p:nvSpPr>
              <p:cNvPr id="30" name="TextBox 29">
                <a:extLst>
                  <a:ext uri="{FF2B5EF4-FFF2-40B4-BE49-F238E27FC236}">
                    <a16:creationId xmlns:a16="http://schemas.microsoft.com/office/drawing/2014/main" id="{2C622159-C0A8-A24B-9E3F-18714E259F88}"/>
                  </a:ext>
                </a:extLst>
              </p:cNvPr>
              <p:cNvSpPr txBox="1"/>
              <p:nvPr/>
            </p:nvSpPr>
            <p:spPr>
              <a:xfrm>
                <a:off x="3107668" y="2276872"/>
                <a:ext cx="1406154" cy="326243"/>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ADBDE3">
                        <a:lumMod val="50000"/>
                      </a:srgbClr>
                    </a:solidFill>
                    <a:effectLst/>
                    <a:uLnTx/>
                    <a:uFillTx/>
                    <a:latin typeface="Arial"/>
                    <a:ea typeface="+mn-ea"/>
                    <a:cs typeface="+mn-cs"/>
                  </a:rPr>
                  <a:t>Bottom Layer</a:t>
                </a:r>
              </a:p>
            </p:txBody>
          </p:sp>
          <p:cxnSp>
            <p:nvCxnSpPr>
              <p:cNvPr id="38" name="Straight Arrow Connector 37">
                <a:extLst>
                  <a:ext uri="{FF2B5EF4-FFF2-40B4-BE49-F238E27FC236}">
                    <a16:creationId xmlns:a16="http://schemas.microsoft.com/office/drawing/2014/main" id="{D786A2EE-C81F-084B-8B6E-80293242495B}"/>
                  </a:ext>
                </a:extLst>
              </p:cNvPr>
              <p:cNvCxnSpPr>
                <a:cxnSpLocks/>
                <a:stCxn id="30" idx="0"/>
              </p:cNvCxnSpPr>
              <p:nvPr/>
            </p:nvCxnSpPr>
            <p:spPr>
              <a:xfrm flipV="1">
                <a:off x="3810745" y="2024844"/>
                <a:ext cx="418091" cy="25202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7090B79-3F51-204D-AABA-EC3ABABF0502}"/>
                  </a:ext>
                </a:extLst>
              </p:cNvPr>
              <p:cNvCxnSpPr>
                <a:cxnSpLocks/>
              </p:cNvCxnSpPr>
              <p:nvPr/>
            </p:nvCxnSpPr>
            <p:spPr>
              <a:xfrm>
                <a:off x="3863752" y="2738746"/>
                <a:ext cx="576064" cy="43822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93CED4C-1A9F-BEB7-C9AF-8C353BB9CDD1}"/>
                </a:ext>
              </a:extLst>
            </p:cNvPr>
            <p:cNvGrpSpPr/>
            <p:nvPr/>
          </p:nvGrpSpPr>
          <p:grpSpPr>
            <a:xfrm>
              <a:off x="142503" y="876300"/>
              <a:ext cx="11678022" cy="4936019"/>
              <a:chOff x="142503" y="876300"/>
              <a:chExt cx="11678022" cy="4936019"/>
            </a:xfrm>
          </p:grpSpPr>
          <p:pic>
            <p:nvPicPr>
              <p:cNvPr id="28" name="Picture 27">
                <a:extLst>
                  <a:ext uri="{FF2B5EF4-FFF2-40B4-BE49-F238E27FC236}">
                    <a16:creationId xmlns:a16="http://schemas.microsoft.com/office/drawing/2014/main" id="{932B47C5-075D-5047-B3D2-BFDFB47441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1577" y="2532899"/>
                <a:ext cx="2110048" cy="2772308"/>
              </a:xfrm>
              <a:prstGeom prst="rect">
                <a:avLst/>
              </a:prstGeom>
            </p:spPr>
          </p:pic>
          <p:grpSp>
            <p:nvGrpSpPr>
              <p:cNvPr id="29" name="Group 28">
                <a:extLst>
                  <a:ext uri="{FF2B5EF4-FFF2-40B4-BE49-F238E27FC236}">
                    <a16:creationId xmlns:a16="http://schemas.microsoft.com/office/drawing/2014/main" id="{82DA2423-9542-317B-E4E6-A18A3A334589}"/>
                  </a:ext>
                </a:extLst>
              </p:cNvPr>
              <p:cNvGrpSpPr/>
              <p:nvPr/>
            </p:nvGrpSpPr>
            <p:grpSpPr>
              <a:xfrm>
                <a:off x="609975" y="1380771"/>
                <a:ext cx="4235658" cy="2304256"/>
                <a:chOff x="609975" y="1380771"/>
                <a:chExt cx="4235658" cy="2304256"/>
              </a:xfrm>
            </p:grpSpPr>
            <p:grpSp>
              <p:nvGrpSpPr>
                <p:cNvPr id="4" name="Group 3">
                  <a:extLst>
                    <a:ext uri="{FF2B5EF4-FFF2-40B4-BE49-F238E27FC236}">
                      <a16:creationId xmlns:a16="http://schemas.microsoft.com/office/drawing/2014/main" id="{B0161040-1042-7A42-8DB5-E3C5AA893043}"/>
                    </a:ext>
                  </a:extLst>
                </p:cNvPr>
                <p:cNvGrpSpPr/>
                <p:nvPr/>
              </p:nvGrpSpPr>
              <p:grpSpPr>
                <a:xfrm>
                  <a:off x="1893305" y="1632799"/>
                  <a:ext cx="2952328" cy="1872208"/>
                  <a:chOff x="1667508" y="1736812"/>
                  <a:chExt cx="2952328" cy="1872208"/>
                </a:xfrm>
              </p:grpSpPr>
              <p:sp>
                <p:nvSpPr>
                  <p:cNvPr id="31" name="TextBox 30">
                    <a:extLst>
                      <a:ext uri="{FF2B5EF4-FFF2-40B4-BE49-F238E27FC236}">
                        <a16:creationId xmlns:a16="http://schemas.microsoft.com/office/drawing/2014/main" id="{C871ED1E-600E-A346-A3E0-C1B008314160}"/>
                      </a:ext>
                    </a:extLst>
                  </p:cNvPr>
                  <p:cNvSpPr txBox="1"/>
                  <p:nvPr/>
                </p:nvSpPr>
                <p:spPr>
                  <a:xfrm>
                    <a:off x="1667508" y="2276872"/>
                    <a:ext cx="1358064" cy="326243"/>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ADBDE3">
                            <a:lumMod val="75000"/>
                          </a:srgbClr>
                        </a:solidFill>
                        <a:effectLst/>
                        <a:uLnTx/>
                        <a:uFillTx/>
                        <a:latin typeface="Arial"/>
                        <a:ea typeface="+mn-ea"/>
                        <a:cs typeface="+mn-cs"/>
                      </a:rPr>
                      <a:t>Middle Layer</a:t>
                    </a:r>
                  </a:p>
                </p:txBody>
              </p:sp>
              <p:cxnSp>
                <p:nvCxnSpPr>
                  <p:cNvPr id="35" name="Straight Arrow Connector 34">
                    <a:extLst>
                      <a:ext uri="{FF2B5EF4-FFF2-40B4-BE49-F238E27FC236}">
                        <a16:creationId xmlns:a16="http://schemas.microsoft.com/office/drawing/2014/main" id="{66576293-B9C7-024C-960C-D91277AB83EA}"/>
                      </a:ext>
                    </a:extLst>
                  </p:cNvPr>
                  <p:cNvCxnSpPr>
                    <a:cxnSpLocks/>
                    <a:stCxn id="31" idx="0"/>
                  </p:cNvCxnSpPr>
                  <p:nvPr/>
                </p:nvCxnSpPr>
                <p:spPr>
                  <a:xfrm flipV="1">
                    <a:off x="2346540" y="1736812"/>
                    <a:ext cx="1877252" cy="54006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31ECB38-3797-CB40-AACC-50FEADD47D56}"/>
                      </a:ext>
                    </a:extLst>
                  </p:cNvPr>
                  <p:cNvCxnSpPr>
                    <a:cxnSpLocks/>
                  </p:cNvCxnSpPr>
                  <p:nvPr/>
                </p:nvCxnSpPr>
                <p:spPr>
                  <a:xfrm>
                    <a:off x="2315580" y="2708920"/>
                    <a:ext cx="2304256" cy="90010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D31DDC30-3CF9-5140-A426-E086DFC2C722}"/>
                    </a:ext>
                  </a:extLst>
                </p:cNvPr>
                <p:cNvSpPr txBox="1"/>
                <p:nvPr/>
              </p:nvSpPr>
              <p:spPr>
                <a:xfrm>
                  <a:off x="609975" y="2136855"/>
                  <a:ext cx="1085233" cy="326243"/>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lumMod val="40000"/>
                          <a:lumOff val="60000"/>
                        </a:srgbClr>
                      </a:solidFill>
                      <a:effectLst/>
                      <a:uLnTx/>
                      <a:uFillTx/>
                      <a:latin typeface="Arial"/>
                      <a:ea typeface="+mn-ea"/>
                      <a:cs typeface="+mn-cs"/>
                    </a:rPr>
                    <a:t>Top Layer</a:t>
                  </a:r>
                </a:p>
              </p:txBody>
            </p:sp>
            <p:cxnSp>
              <p:nvCxnSpPr>
                <p:cNvPr id="34" name="Straight Arrow Connector 33">
                  <a:extLst>
                    <a:ext uri="{FF2B5EF4-FFF2-40B4-BE49-F238E27FC236}">
                      <a16:creationId xmlns:a16="http://schemas.microsoft.com/office/drawing/2014/main" id="{6271E4EF-FA6D-F643-9BFF-482C07AC52CD}"/>
                    </a:ext>
                  </a:extLst>
                </p:cNvPr>
                <p:cNvCxnSpPr/>
                <p:nvPr/>
              </p:nvCxnSpPr>
              <p:spPr>
                <a:xfrm flipV="1">
                  <a:off x="1389249" y="1380771"/>
                  <a:ext cx="3168352" cy="68407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C8988C8-432F-AE4E-98CF-253C792602D3}"/>
                    </a:ext>
                  </a:extLst>
                </p:cNvPr>
                <p:cNvCxnSpPr>
                  <a:cxnSpLocks/>
                </p:cNvCxnSpPr>
                <p:nvPr/>
              </p:nvCxnSpPr>
              <p:spPr>
                <a:xfrm>
                  <a:off x="1425253" y="2496895"/>
                  <a:ext cx="3240360" cy="118813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60DD54AA-739D-F94A-9403-C1B3A3421861}"/>
                  </a:ext>
                </a:extLst>
              </p:cNvPr>
              <p:cNvSpPr/>
              <p:nvPr/>
            </p:nvSpPr>
            <p:spPr>
              <a:xfrm>
                <a:off x="142503" y="1552604"/>
                <a:ext cx="2873829" cy="400110"/>
              </a:xfrm>
              <a:prstGeom prst="rect">
                <a:avLst/>
              </a:prstGeom>
            </p:spPr>
            <p:txBody>
              <a:bodyPr wrap="square">
                <a:spAutoFit/>
              </a:bodyPr>
              <a:lstStyle/>
              <a:p>
                <a:pPr marL="9525" marR="0" lvl="0" indent="-9525" algn="l" defTabSz="4572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lumMod val="50000"/>
                        <a:lumOff val="50000"/>
                      </a:prstClr>
                    </a:solidFill>
                    <a:effectLst/>
                    <a:uLnTx/>
                    <a:uFillTx/>
                    <a:latin typeface="Arial"/>
                    <a:ea typeface="+mn-ea"/>
                    <a:cs typeface="+mn-cs"/>
                  </a:rPr>
                  <a:t>M. Ito, et al. , 2007 IEEE NSS-MIC  Conference Record. Vol. 6. IEEE, 2007.</a:t>
                </a:r>
              </a:p>
            </p:txBody>
          </p:sp>
          <p:sp>
            <p:nvSpPr>
              <p:cNvPr id="9" name="TextBox 8">
                <a:extLst>
                  <a:ext uri="{FF2B5EF4-FFF2-40B4-BE49-F238E27FC236}">
                    <a16:creationId xmlns:a16="http://schemas.microsoft.com/office/drawing/2014/main" id="{FD032319-14FD-2902-2337-2D7D430D5A01}"/>
                  </a:ext>
                </a:extLst>
              </p:cNvPr>
              <p:cNvSpPr txBox="1"/>
              <p:nvPr/>
            </p:nvSpPr>
            <p:spPr>
              <a:xfrm>
                <a:off x="4384670" y="5412209"/>
                <a:ext cx="743585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Lenz, </a:t>
                </a:r>
                <a:r>
                  <a:rPr kumimoji="0" lang="en-GB" sz="10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mn-cs"/>
                  </a:rPr>
                  <a:t>Mirjam</a:t>
                </a:r>
                <a:r>
                  <a:rPr kumimoji="0" lang="en-GB"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a:t>
                </a:r>
                <a:r>
                  <a:rPr kumimoji="0" lang="en-GB" sz="10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Design and characterisation of an MRI compatible human brain PET insert by means of simulation and experimental studies</a:t>
                </a:r>
                <a:r>
                  <a:rPr kumimoji="0" lang="en-GB"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PhD Thesis, 2021.</a:t>
                </a:r>
                <a:endParaRPr kumimoji="0" lang="en-GB" sz="10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9E637875-1EE7-F769-52A9-7BD8F06EC7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9744" y="1003615"/>
                <a:ext cx="2140137" cy="1538223"/>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1BA56CB-49BA-BCDE-988C-22F61939CC4C}"/>
                      </a:ext>
                    </a:extLst>
                  </p:cNvPr>
                  <p:cNvSpPr txBox="1"/>
                  <p:nvPr/>
                </p:nvSpPr>
                <p:spPr>
                  <a:xfrm>
                    <a:off x="203201" y="876300"/>
                    <a:ext cx="3258456" cy="727059"/>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each layer shifted by </a:t>
                    </a:r>
                    <a14:m>
                      <m:oMath xmlns:m="http://schemas.openxmlformats.org/officeDocument/2006/math">
                        <m:f>
                          <m:fPr>
                            <m:ctrlPr>
                              <a:rPr kumimoji="0" lang="en-GB"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2</m:t>
                            </m:r>
                          </m:den>
                        </m:f>
                      </m:oMath>
                    </a14:m>
                    <a:r>
                      <a:rPr kumimoji="0" lang="en-GB" sz="1800" b="0" i="0" u="none" strike="noStrike" kern="1200" cap="none" spc="0" normalizeH="0" baseline="0" noProof="0" dirty="0">
                        <a:ln>
                          <a:noFill/>
                        </a:ln>
                        <a:solidFill>
                          <a:srgbClr val="023D6B"/>
                        </a:solidFill>
                        <a:effectLst/>
                        <a:uLnTx/>
                        <a:uFillTx/>
                        <a:latin typeface="Arial"/>
                        <a:ea typeface="+mn-ea"/>
                        <a:cs typeface="+mn-cs"/>
                      </a:rPr>
                      <a:t> pixel pitch along x or y direction</a:t>
                    </a:r>
                  </a:p>
                </p:txBody>
              </p:sp>
            </mc:Choice>
            <mc:Fallback xmlns="">
              <p:sp>
                <p:nvSpPr>
                  <p:cNvPr id="44" name="TextBox 43">
                    <a:extLst>
                      <a:ext uri="{FF2B5EF4-FFF2-40B4-BE49-F238E27FC236}">
                        <a16:creationId xmlns:a16="http://schemas.microsoft.com/office/drawing/2014/main" id="{61BA56CB-49BA-BCDE-988C-22F61939CC4C}"/>
                      </a:ext>
                    </a:extLst>
                  </p:cNvPr>
                  <p:cNvSpPr txBox="1">
                    <a:spLocks noRot="1" noChangeAspect="1" noMove="1" noResize="1" noEditPoints="1" noAdjustHandles="1" noChangeArrowheads="1" noChangeShapeType="1" noTextEdit="1"/>
                  </p:cNvSpPr>
                  <p:nvPr/>
                </p:nvSpPr>
                <p:spPr>
                  <a:xfrm>
                    <a:off x="203201" y="876300"/>
                    <a:ext cx="3258456" cy="727059"/>
                  </a:xfrm>
                  <a:prstGeom prst="rect">
                    <a:avLst/>
                  </a:prstGeom>
                  <a:blipFill>
                    <a:blip r:embed="rId5"/>
                    <a:stretch>
                      <a:fillRect l="-1163" t="-1724" b="-10345"/>
                    </a:stretch>
                  </a:blipFill>
                </p:spPr>
                <p:txBody>
                  <a:bodyPr/>
                  <a:lstStyle/>
                  <a:p>
                    <a:r>
                      <a:rPr lang="en-GB">
                        <a:noFill/>
                      </a:rPr>
                      <a:t> </a:t>
                    </a:r>
                  </a:p>
                </p:txBody>
              </p:sp>
            </mc:Fallback>
          </mc:AlternateContent>
        </p:grpSp>
      </p:grpSp>
      <p:grpSp>
        <p:nvGrpSpPr>
          <p:cNvPr id="47" name="Group 46">
            <a:extLst>
              <a:ext uri="{FF2B5EF4-FFF2-40B4-BE49-F238E27FC236}">
                <a16:creationId xmlns:a16="http://schemas.microsoft.com/office/drawing/2014/main" id="{D18C88FA-940C-0B2B-F1CE-BE637F34C981}"/>
              </a:ext>
            </a:extLst>
          </p:cNvPr>
          <p:cNvGrpSpPr/>
          <p:nvPr/>
        </p:nvGrpSpPr>
        <p:grpSpPr>
          <a:xfrm>
            <a:off x="5195902" y="213645"/>
            <a:ext cx="6542953" cy="5231990"/>
            <a:chOff x="5195902" y="213645"/>
            <a:chExt cx="6542953" cy="5231990"/>
          </a:xfrm>
        </p:grpSpPr>
        <p:grpSp>
          <p:nvGrpSpPr>
            <p:cNvPr id="20" name="Group 19">
              <a:extLst>
                <a:ext uri="{FF2B5EF4-FFF2-40B4-BE49-F238E27FC236}">
                  <a16:creationId xmlns:a16="http://schemas.microsoft.com/office/drawing/2014/main" id="{94919278-8526-A91E-BE40-B87B2EEC2747}"/>
                </a:ext>
              </a:extLst>
            </p:cNvPr>
            <p:cNvGrpSpPr/>
            <p:nvPr/>
          </p:nvGrpSpPr>
          <p:grpSpPr>
            <a:xfrm>
              <a:off x="5195902" y="213645"/>
              <a:ext cx="6542953" cy="5231990"/>
              <a:chOff x="5195902" y="213645"/>
              <a:chExt cx="6542953" cy="5231990"/>
            </a:xfrm>
          </p:grpSpPr>
          <p:pic>
            <p:nvPicPr>
              <p:cNvPr id="21" name="Picture 20">
                <a:extLst>
                  <a:ext uri="{FF2B5EF4-FFF2-40B4-BE49-F238E27FC236}">
                    <a16:creationId xmlns:a16="http://schemas.microsoft.com/office/drawing/2014/main" id="{A1BE2A55-B4A5-71F5-BD7A-5F8746B2229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3496" t="35534" r="50585" b="57698"/>
              <a:stretch/>
            </p:blipFill>
            <p:spPr>
              <a:xfrm>
                <a:off x="9981489" y="213645"/>
                <a:ext cx="1222048" cy="1184385"/>
              </a:xfrm>
              <a:prstGeom prst="rect">
                <a:avLst/>
              </a:prstGeom>
            </p:spPr>
          </p:pic>
          <p:sp>
            <p:nvSpPr>
              <p:cNvPr id="22" name="Rectangle 21">
                <a:extLst>
                  <a:ext uri="{FF2B5EF4-FFF2-40B4-BE49-F238E27FC236}">
                    <a16:creationId xmlns:a16="http://schemas.microsoft.com/office/drawing/2014/main" id="{BEFB1740-2819-599B-8833-D17AD99DA62C}"/>
                  </a:ext>
                </a:extLst>
              </p:cNvPr>
              <p:cNvSpPr/>
              <p:nvPr/>
            </p:nvSpPr>
            <p:spPr>
              <a:xfrm>
                <a:off x="9972853" y="222191"/>
                <a:ext cx="1213592" cy="1145135"/>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D19DB2CF-3101-F1FA-A4BE-E73B0D5446C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64827" y="1380770"/>
                <a:ext cx="4874028" cy="4064865"/>
              </a:xfrm>
              <a:prstGeom prst="rect">
                <a:avLst/>
              </a:prstGeom>
            </p:spPr>
          </p:pic>
          <p:grpSp>
            <p:nvGrpSpPr>
              <p:cNvPr id="33" name="Group 32">
                <a:extLst>
                  <a:ext uri="{FF2B5EF4-FFF2-40B4-BE49-F238E27FC236}">
                    <a16:creationId xmlns:a16="http://schemas.microsoft.com/office/drawing/2014/main" id="{92D4B211-0F1A-789F-1050-19285D2AC7F6}"/>
                  </a:ext>
                </a:extLst>
              </p:cNvPr>
              <p:cNvGrpSpPr/>
              <p:nvPr/>
            </p:nvGrpSpPr>
            <p:grpSpPr>
              <a:xfrm>
                <a:off x="5195902" y="2902115"/>
                <a:ext cx="4149403" cy="1249774"/>
                <a:chOff x="8817523" y="7689052"/>
                <a:chExt cx="14283293" cy="4426747"/>
              </a:xfrm>
            </p:grpSpPr>
            <p:sp>
              <p:nvSpPr>
                <p:cNvPr id="39" name="Rectangle 38">
                  <a:extLst>
                    <a:ext uri="{FF2B5EF4-FFF2-40B4-BE49-F238E27FC236}">
                      <a16:creationId xmlns:a16="http://schemas.microsoft.com/office/drawing/2014/main" id="{80287F92-E875-317D-B024-58E7CC0B213F}"/>
                    </a:ext>
                  </a:extLst>
                </p:cNvPr>
                <p:cNvSpPr/>
                <p:nvPr/>
              </p:nvSpPr>
              <p:spPr>
                <a:xfrm>
                  <a:off x="8817523" y="8915400"/>
                  <a:ext cx="3115724" cy="320039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E5D0F46-E319-8231-D04B-933476AFA671}"/>
                    </a:ext>
                  </a:extLst>
                </p:cNvPr>
                <p:cNvSpPr/>
                <p:nvPr/>
              </p:nvSpPr>
              <p:spPr>
                <a:xfrm>
                  <a:off x="21824135" y="7689052"/>
                  <a:ext cx="1276681" cy="132431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2" name="Straight Arrow Connector 41">
                  <a:extLst>
                    <a:ext uri="{FF2B5EF4-FFF2-40B4-BE49-F238E27FC236}">
                      <a16:creationId xmlns:a16="http://schemas.microsoft.com/office/drawing/2014/main" id="{0A4EE45F-B4D9-1621-C451-AAE588FAF18D}"/>
                    </a:ext>
                  </a:extLst>
                </p:cNvPr>
                <p:cNvCxnSpPr>
                  <a:cxnSpLocks/>
                  <a:stCxn id="39" idx="3"/>
                  <a:endCxn id="41" idx="1"/>
                </p:cNvCxnSpPr>
                <p:nvPr/>
              </p:nvCxnSpPr>
              <p:spPr>
                <a:xfrm flipV="1">
                  <a:off x="11933247" y="8351212"/>
                  <a:ext cx="9890888" cy="2164388"/>
                </a:xfrm>
                <a:prstGeom prst="straightConnector1">
                  <a:avLst/>
                </a:prstGeom>
                <a:ln w="57150">
                  <a:solidFill>
                    <a:schemeClr val="accent5"/>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19B35F8E-3DFE-0AC5-FF40-486F7A6DA0ED}"/>
                  </a:ext>
                </a:extLst>
              </p:cNvPr>
              <p:cNvCxnSpPr>
                <a:cxnSpLocks/>
              </p:cNvCxnSpPr>
              <p:nvPr/>
            </p:nvCxnSpPr>
            <p:spPr>
              <a:xfrm flipH="1">
                <a:off x="8973084" y="256374"/>
                <a:ext cx="991312" cy="2649195"/>
              </a:xfrm>
              <a:prstGeom prst="line">
                <a:avLst/>
              </a:prstGeom>
              <a:ln w="4762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2CF4053-17F7-D3AF-5851-E0976C1C5838}"/>
                  </a:ext>
                </a:extLst>
              </p:cNvPr>
              <p:cNvCxnSpPr>
                <a:cxnSpLocks/>
              </p:cNvCxnSpPr>
              <p:nvPr/>
            </p:nvCxnSpPr>
            <p:spPr>
              <a:xfrm flipH="1">
                <a:off x="9349099" y="1375873"/>
                <a:ext cx="1845892" cy="1905712"/>
              </a:xfrm>
              <a:prstGeom prst="line">
                <a:avLst/>
              </a:prstGeom>
              <a:ln w="47625" cap="rnd">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B9F7F56A-C590-EA25-CC84-67C81F109843}"/>
                </a:ext>
              </a:extLst>
            </p:cNvPr>
            <p:cNvSpPr txBox="1"/>
            <p:nvPr/>
          </p:nvSpPr>
          <p:spPr>
            <a:xfrm>
              <a:off x="6870701" y="787400"/>
              <a:ext cx="2794000"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23D6B"/>
                  </a:solidFill>
                  <a:effectLst/>
                  <a:uLnTx/>
                  <a:uFillTx/>
                  <a:latin typeface="Arial"/>
                  <a:ea typeface="+mn-ea"/>
                  <a:cs typeface="+mn-cs"/>
                </a:rPr>
                <a:t>Flood map (irradiation of entire detector)</a:t>
              </a:r>
              <a:endParaRPr kumimoji="0" lang="en-GB" sz="1800" b="0" i="0" u="none" strike="noStrike" kern="1200" cap="none" spc="0" normalizeH="0" baseline="0" noProof="0" dirty="0">
                <a:ln>
                  <a:noFill/>
                </a:ln>
                <a:solidFill>
                  <a:srgbClr val="023D6B"/>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1B710513-7197-F37C-FA6A-AF80045ED264}"/>
              </a:ext>
            </a:extLst>
          </p:cNvPr>
          <p:cNvGrpSpPr/>
          <p:nvPr/>
        </p:nvGrpSpPr>
        <p:grpSpPr>
          <a:xfrm>
            <a:off x="34975" y="2825194"/>
            <a:ext cx="4450483" cy="3158188"/>
            <a:chOff x="5260118" y="1376405"/>
            <a:chExt cx="4450483" cy="3158188"/>
          </a:xfrm>
        </p:grpSpPr>
        <p:pic>
          <p:nvPicPr>
            <p:cNvPr id="18" name="Picture 17">
              <a:extLst>
                <a:ext uri="{FF2B5EF4-FFF2-40B4-BE49-F238E27FC236}">
                  <a16:creationId xmlns:a16="http://schemas.microsoft.com/office/drawing/2014/main" id="{BE3A06CC-D1E5-4A61-7051-2F6058ACDB8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60118" y="1376405"/>
              <a:ext cx="2160876" cy="242558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FD33478-AD45-4DC7-59CB-82BBF926A4AF}"/>
                    </a:ext>
                  </a:extLst>
                </p:cNvPr>
                <p:cNvSpPr txBox="1"/>
                <p:nvPr/>
              </p:nvSpPr>
              <p:spPr>
                <a:xfrm>
                  <a:off x="6057140" y="3577104"/>
                  <a:ext cx="924933" cy="47147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m:t>
                            </m:r>
                            <m:r>
                              <a:rPr kumimoji="0" lang="de-DE"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r>
                              <a:rPr kumimoji="0" lang="de-DE"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𝑗</m:t>
                            </m:r>
                          </m:sub>
                        </m:sSub>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oMath>
                    </m:oMathPara>
                  </a14:m>
                  <a:endParaRPr kumimoji="0" lang="en-GB" sz="2400" b="0" i="0" u="none" strike="noStrike" kern="1200" cap="none" spc="0" normalizeH="0" baseline="0" noProof="0" dirty="0" err="1">
                    <a:ln>
                      <a:noFill/>
                    </a:ln>
                    <a:solidFill>
                      <a:srgbClr val="023D6B"/>
                    </a:solidFill>
                    <a:effectLst/>
                    <a:uLnTx/>
                    <a:uFillTx/>
                    <a:latin typeface="Arial"/>
                    <a:ea typeface="+mn-ea"/>
                    <a:cs typeface="+mn-cs"/>
                  </a:endParaRPr>
                </a:p>
              </p:txBody>
            </p:sp>
          </mc:Choice>
          <mc:Fallback xmlns="">
            <p:sp>
              <p:nvSpPr>
                <p:cNvPr id="19" name="TextBox 18">
                  <a:extLst>
                    <a:ext uri="{FF2B5EF4-FFF2-40B4-BE49-F238E27FC236}">
                      <a16:creationId xmlns:a16="http://schemas.microsoft.com/office/drawing/2014/main" id="{FFD33478-AD45-4DC7-59CB-82BBF926A4AF}"/>
                    </a:ext>
                  </a:extLst>
                </p:cNvPr>
                <p:cNvSpPr txBox="1">
                  <a:spLocks noRot="1" noChangeAspect="1" noMove="1" noResize="1" noEditPoints="1" noAdjustHandles="1" noChangeArrowheads="1" noChangeShapeType="1" noTextEdit="1"/>
                </p:cNvSpPr>
                <p:nvPr/>
              </p:nvSpPr>
              <p:spPr>
                <a:xfrm>
                  <a:off x="6057140" y="3577104"/>
                  <a:ext cx="924933" cy="471476"/>
                </a:xfrm>
                <a:prstGeom prst="rect">
                  <a:avLst/>
                </a:prstGeom>
                <a:blipFill>
                  <a:blip r:embed="rId9"/>
                  <a:stretch>
                    <a:fillRect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EC957DD3-E49B-99CB-D3CE-2DC39ECC8834}"/>
                    </a:ext>
                  </a:extLst>
                </p:cNvPr>
                <p:cNvSpPr/>
                <p:nvPr/>
              </p:nvSpPr>
              <p:spPr>
                <a:xfrm>
                  <a:off x="7635063" y="2004639"/>
                  <a:ext cx="1581459" cy="874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𝐸</m:t>
                            </m:r>
                          </m:e>
                          <m:sub>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𝛾</m:t>
                            </m:r>
                          </m:sub>
                        </m:s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nary>
                          <m:naryPr>
                            <m:chr m:val="∑"/>
                            <m:supHide m:val="on"/>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𝑞</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Sub>
                          </m:e>
                        </m:nary>
                      </m:oMath>
                    </m:oMathPara>
                  </a14:m>
                  <a:endParaRPr kumimoji="0" lang="en-GB" sz="2000" b="0" i="0" u="none" strike="noStrike" kern="1200" cap="none" spc="0" normalizeH="0" baseline="0" noProof="0" dirty="0">
                    <a:ln>
                      <a:noFill/>
                    </a:ln>
                    <a:solidFill>
                      <a:srgbClr val="023D6B"/>
                    </a:solidFill>
                    <a:effectLst/>
                    <a:uLnTx/>
                    <a:uFillTx/>
                    <a:latin typeface="Arial"/>
                    <a:ea typeface="+mn-ea"/>
                    <a:cs typeface="+mn-cs"/>
                  </a:endParaRPr>
                </a:p>
              </p:txBody>
            </p:sp>
          </mc:Choice>
          <mc:Fallback xmlns="">
            <p:sp>
              <p:nvSpPr>
                <p:cNvPr id="24" name="Rectangle 23">
                  <a:extLst>
                    <a:ext uri="{FF2B5EF4-FFF2-40B4-BE49-F238E27FC236}">
                      <a16:creationId xmlns:a16="http://schemas.microsoft.com/office/drawing/2014/main" id="{EC957DD3-E49B-99CB-D3CE-2DC39ECC8834}"/>
                    </a:ext>
                  </a:extLst>
                </p:cNvPr>
                <p:cNvSpPr>
                  <a:spLocks noRot="1" noChangeAspect="1" noMove="1" noResize="1" noEditPoints="1" noAdjustHandles="1" noChangeArrowheads="1" noChangeShapeType="1" noTextEdit="1"/>
                </p:cNvSpPr>
                <p:nvPr/>
              </p:nvSpPr>
              <p:spPr>
                <a:xfrm>
                  <a:off x="7635063" y="2004639"/>
                  <a:ext cx="1581459" cy="874085"/>
                </a:xfrm>
                <a:prstGeom prst="rect">
                  <a:avLst/>
                </a:prstGeom>
                <a:blipFill>
                  <a:blip r:embed="rId10"/>
                  <a:stretch>
                    <a:fillRect l="-15079" t="-121739" r="-7143" b="-16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9BAB09E-9E3B-FB66-A58A-EAF367BFC9CA}"/>
                    </a:ext>
                  </a:extLst>
                </p:cNvPr>
                <p:cNvSpPr/>
                <p:nvPr/>
              </p:nvSpPr>
              <p:spPr>
                <a:xfrm>
                  <a:off x="7259481" y="2795084"/>
                  <a:ext cx="2451120" cy="874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dPr>
                          <m:e>
                            <m:sSub>
                              <m:sSubPr>
                                <m:ctrlP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𝑋</m:t>
                                </m:r>
                              </m:e>
                              <m:sub>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𝛾</m:t>
                                </m:r>
                              </m:sub>
                            </m:sSub>
                          </m:e>
                        </m:d>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1</m:t>
                            </m:r>
                          </m:num>
                          <m:den>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𝛾</m:t>
                                </m:r>
                              </m:sub>
                            </m:sSub>
                          </m:den>
                        </m:f>
                        <m:nary>
                          <m:naryPr>
                            <m:chr m:val="∑"/>
                            <m:supHide m:val="on"/>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𝑥</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Sub>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𝑞</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Sub>
                          </m:e>
                        </m:nary>
                      </m:oMath>
                    </m:oMathPara>
                  </a14:m>
                  <a:endParaRPr kumimoji="0" lang="en-GB" sz="2000" b="0" i="0" u="none" strike="noStrike" kern="1200" cap="none" spc="0" normalizeH="0" baseline="0" noProof="0" dirty="0">
                    <a:ln>
                      <a:noFill/>
                    </a:ln>
                    <a:solidFill>
                      <a:srgbClr val="023D6B"/>
                    </a:solidFill>
                    <a:effectLst/>
                    <a:uLnTx/>
                    <a:uFillTx/>
                    <a:latin typeface="Arial"/>
                    <a:ea typeface="+mn-ea"/>
                    <a:cs typeface="+mn-cs"/>
                  </a:endParaRPr>
                </a:p>
              </p:txBody>
            </p:sp>
          </mc:Choice>
          <mc:Fallback xmlns="">
            <p:sp>
              <p:nvSpPr>
                <p:cNvPr id="25" name="Rectangle 24">
                  <a:extLst>
                    <a:ext uri="{FF2B5EF4-FFF2-40B4-BE49-F238E27FC236}">
                      <a16:creationId xmlns:a16="http://schemas.microsoft.com/office/drawing/2014/main" id="{19BAB09E-9E3B-FB66-A58A-EAF367BFC9CA}"/>
                    </a:ext>
                  </a:extLst>
                </p:cNvPr>
                <p:cNvSpPr>
                  <a:spLocks noRot="1" noChangeAspect="1" noMove="1" noResize="1" noEditPoints="1" noAdjustHandles="1" noChangeArrowheads="1" noChangeShapeType="1" noTextEdit="1"/>
                </p:cNvSpPr>
                <p:nvPr/>
              </p:nvSpPr>
              <p:spPr>
                <a:xfrm>
                  <a:off x="7259481" y="2795084"/>
                  <a:ext cx="2451120" cy="874085"/>
                </a:xfrm>
                <a:prstGeom prst="rect">
                  <a:avLst/>
                </a:prstGeom>
                <a:blipFill>
                  <a:blip r:embed="rId11"/>
                  <a:stretch>
                    <a:fillRect t="-120000" b="-16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30A968CF-43F8-216E-B772-6ADA7D089A4E}"/>
                    </a:ext>
                  </a:extLst>
                </p:cNvPr>
                <p:cNvSpPr/>
                <p:nvPr/>
              </p:nvSpPr>
              <p:spPr>
                <a:xfrm>
                  <a:off x="7257192" y="3660508"/>
                  <a:ext cx="2411878" cy="874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dPr>
                          <m:e>
                            <m:sSub>
                              <m:sSubPr>
                                <m:ctrlP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𝑌</m:t>
                                </m:r>
                              </m:e>
                              <m:sub>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𝛾</m:t>
                                </m:r>
                              </m:sub>
                            </m:sSub>
                          </m:e>
                        </m:d>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1</m:t>
                            </m:r>
                          </m:num>
                          <m:den>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𝛾</m:t>
                                </m:r>
                              </m:sub>
                            </m:sSub>
                          </m:den>
                        </m:f>
                        <m:nary>
                          <m:naryPr>
                            <m:chr m:val="∑"/>
                            <m:supHide m:val="on"/>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up/>
                          <m:e>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𝑦</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Sub>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𝑞</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𝑖</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r>
                                  <a:rPr kumimoji="0" lang="de-DE"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sub>
                            </m:sSub>
                          </m:e>
                        </m:nary>
                      </m:oMath>
                    </m:oMathPara>
                  </a14:m>
                  <a:endParaRPr kumimoji="0" lang="en-GB" sz="2000" b="0" i="0" u="none" strike="noStrike" kern="1200" cap="none" spc="0" normalizeH="0" baseline="0" noProof="0" dirty="0">
                    <a:ln>
                      <a:noFill/>
                    </a:ln>
                    <a:solidFill>
                      <a:srgbClr val="023D6B"/>
                    </a:solidFill>
                    <a:effectLst/>
                    <a:uLnTx/>
                    <a:uFillTx/>
                    <a:latin typeface="Arial"/>
                    <a:ea typeface="+mn-ea"/>
                    <a:cs typeface="+mn-cs"/>
                  </a:endParaRPr>
                </a:p>
              </p:txBody>
            </p:sp>
          </mc:Choice>
          <mc:Fallback xmlns="">
            <p:sp>
              <p:nvSpPr>
                <p:cNvPr id="26" name="Rectangle 25">
                  <a:extLst>
                    <a:ext uri="{FF2B5EF4-FFF2-40B4-BE49-F238E27FC236}">
                      <a16:creationId xmlns:a16="http://schemas.microsoft.com/office/drawing/2014/main" id="{30A968CF-43F8-216E-B772-6ADA7D089A4E}"/>
                    </a:ext>
                  </a:extLst>
                </p:cNvPr>
                <p:cNvSpPr>
                  <a:spLocks noRot="1" noChangeAspect="1" noMove="1" noResize="1" noEditPoints="1" noAdjustHandles="1" noChangeArrowheads="1" noChangeShapeType="1" noTextEdit="1"/>
                </p:cNvSpPr>
                <p:nvPr/>
              </p:nvSpPr>
              <p:spPr>
                <a:xfrm>
                  <a:off x="7257192" y="3660508"/>
                  <a:ext cx="2411878" cy="874085"/>
                </a:xfrm>
                <a:prstGeom prst="rect">
                  <a:avLst/>
                </a:prstGeom>
                <a:blipFill>
                  <a:blip r:embed="rId12"/>
                  <a:stretch>
                    <a:fillRect t="-120000" b="-162857"/>
                  </a:stretch>
                </a:blipFill>
              </p:spPr>
              <p:txBody>
                <a:bodyPr/>
                <a:lstStyle/>
                <a:p>
                  <a:r>
                    <a:rPr lang="en-GB">
                      <a:noFill/>
                    </a:rPr>
                    <a:t> </a:t>
                  </a:r>
                </a:p>
              </p:txBody>
            </p:sp>
          </mc:Fallback>
        </mc:AlternateContent>
      </p:grpSp>
    </p:spTree>
    <p:extLst>
      <p:ext uri="{BB962C8B-B14F-4D97-AF65-F5344CB8AC3E}">
        <p14:creationId xmlns:p14="http://schemas.microsoft.com/office/powerpoint/2010/main" val="141121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F4CB-C7BC-B0E0-54A9-2EE121F66BA2}"/>
              </a:ext>
            </a:extLst>
          </p:cNvPr>
          <p:cNvSpPr>
            <a:spLocks noGrp="1"/>
          </p:cNvSpPr>
          <p:nvPr>
            <p:ph type="title"/>
          </p:nvPr>
        </p:nvSpPr>
        <p:spPr/>
        <p:txBody>
          <a:bodyPr/>
          <a:lstStyle/>
          <a:p>
            <a:r>
              <a:rPr lang="en-GB" cap="none" dirty="0"/>
              <a:t>Positioning Performance (Single Block)</a:t>
            </a:r>
          </a:p>
        </p:txBody>
      </p:sp>
      <p:pic>
        <p:nvPicPr>
          <p:cNvPr id="7" name="Picture 6">
            <a:extLst>
              <a:ext uri="{FF2B5EF4-FFF2-40B4-BE49-F238E27FC236}">
                <a16:creationId xmlns:a16="http://schemas.microsoft.com/office/drawing/2014/main" id="{9A900798-3898-EEEE-3C4F-DF65FE530E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670" t="13219" r="55916" b="42766"/>
          <a:stretch/>
        </p:blipFill>
        <p:spPr>
          <a:xfrm>
            <a:off x="2723200" y="1454476"/>
            <a:ext cx="3218171" cy="2599859"/>
          </a:xfrm>
          <a:prstGeom prst="rect">
            <a:avLst/>
          </a:prstGeom>
        </p:spPr>
      </p:pic>
      <p:sp>
        <p:nvSpPr>
          <p:cNvPr id="11" name="TextBox 10">
            <a:extLst>
              <a:ext uri="{FF2B5EF4-FFF2-40B4-BE49-F238E27FC236}">
                <a16:creationId xmlns:a16="http://schemas.microsoft.com/office/drawing/2014/main" id="{2A6B950D-0D37-F525-1E02-E7AC926EDA71}"/>
              </a:ext>
            </a:extLst>
          </p:cNvPr>
          <p:cNvSpPr txBox="1"/>
          <p:nvPr/>
        </p:nvSpPr>
        <p:spPr>
          <a:xfrm>
            <a:off x="227123" y="1988096"/>
            <a:ext cx="2627729" cy="1130309"/>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23D6B"/>
                </a:solidFill>
                <a:effectLst/>
                <a:uLnTx/>
                <a:uFillTx/>
                <a:latin typeface="Arial"/>
                <a:ea typeface="+mn-ea"/>
                <a:cs typeface="+mn-cs"/>
              </a:rPr>
              <a:t>COG positions</a:t>
            </a:r>
            <a:r>
              <a:rPr kumimoji="0" lang="en-GB" sz="1800" b="0" i="0" u="none" strike="noStrike" kern="1200" cap="none" spc="0" normalizeH="0" baseline="0" noProof="0" dirty="0">
                <a:ln>
                  <a:noFill/>
                </a:ln>
                <a:solidFill>
                  <a:srgbClr val="023D6B"/>
                </a:solidFill>
                <a:effectLst/>
                <a:uLnTx/>
                <a:uFillTx/>
                <a:latin typeface="Arial"/>
                <a:ea typeface="+mn-ea"/>
                <a:cs typeface="+mn-cs"/>
              </a:rPr>
              <a:t>: </a:t>
            </a: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GB" sz="500" b="0" i="0" u="none" strike="noStrike" kern="1200" cap="none" spc="0" normalizeH="0" baseline="0" noProof="0" dirty="0">
              <a:ln>
                <a:noFill/>
              </a:ln>
              <a:solidFill>
                <a:srgbClr val="023D6B"/>
              </a:solidFill>
              <a:effectLst/>
              <a:uLnTx/>
              <a:uFillTx/>
              <a:latin typeface="Arial"/>
              <a:ea typeface="+mn-ea"/>
              <a:cs typeface="+mn-cs"/>
            </a:endParaRPr>
          </a:p>
          <a:p>
            <a:pPr marL="182563" marR="0" lvl="0" indent="-182563"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singles full 3x3 neighbourhood, (SiPM)</a:t>
            </a:r>
          </a:p>
          <a:p>
            <a:pPr marL="182563" marR="0" lvl="0" indent="-182563"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no energy filter</a:t>
            </a:r>
          </a:p>
        </p:txBody>
      </p:sp>
      <p:sp>
        <p:nvSpPr>
          <p:cNvPr id="12" name="TextBox 11">
            <a:extLst>
              <a:ext uri="{FF2B5EF4-FFF2-40B4-BE49-F238E27FC236}">
                <a16:creationId xmlns:a16="http://schemas.microsoft.com/office/drawing/2014/main" id="{3B709939-854F-E375-04C5-340CEA21BA8F}"/>
              </a:ext>
            </a:extLst>
          </p:cNvPr>
          <p:cNvSpPr txBox="1"/>
          <p:nvPr/>
        </p:nvSpPr>
        <p:spPr>
          <a:xfrm>
            <a:off x="6096000" y="1829422"/>
            <a:ext cx="2566520" cy="1861279"/>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23D6B"/>
                </a:solidFill>
                <a:effectLst/>
                <a:uLnTx/>
                <a:uFillTx/>
                <a:latin typeface="Arial"/>
                <a:ea typeface="+mn-ea"/>
                <a:cs typeface="+mn-cs"/>
              </a:rPr>
              <a:t>Signal distributions (avalanche counts)</a:t>
            </a:r>
            <a:r>
              <a:rPr kumimoji="0" lang="en-GB" sz="1800" b="0" i="0" u="none" strike="noStrike" kern="1200" cap="none" spc="0" normalizeH="0" baseline="0" noProof="0" dirty="0">
                <a:ln>
                  <a:noFill/>
                </a:ln>
                <a:solidFill>
                  <a:srgbClr val="023D6B"/>
                </a:solidFill>
                <a:effectLst/>
                <a:uLnTx/>
                <a:uFillTx/>
                <a:latin typeface="Arial"/>
                <a:ea typeface="+mn-ea"/>
                <a:cs typeface="+mn-cs"/>
              </a:rPr>
              <a:t>: </a:t>
            </a: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GB" sz="500" b="0" i="0" u="none" strike="noStrike" kern="1200" cap="none" spc="0" normalizeH="0" baseline="0" noProof="0" dirty="0">
              <a:ln>
                <a:noFill/>
              </a:ln>
              <a:solidFill>
                <a:srgbClr val="023D6B"/>
              </a:solidFill>
              <a:effectLst/>
              <a:uLnTx/>
              <a:uFillTx/>
              <a:latin typeface="Arial"/>
              <a:ea typeface="+mn-ea"/>
              <a:cs typeface="+mn-cs"/>
            </a:endParaRPr>
          </a:p>
          <a:p>
            <a:pPr marL="182563" marR="0" lvl="0" indent="-182563"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singles, full 3x3 SiPM neighbourhood, (SiPM)</a:t>
            </a:r>
          </a:p>
          <a:p>
            <a:pPr marL="182563" marR="0" lvl="0" indent="-182563"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only photopeak events</a:t>
            </a:r>
          </a:p>
          <a:p>
            <a:pPr marL="182563" marR="0" lvl="0" indent="-182563"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script for automatic extraction</a:t>
            </a:r>
          </a:p>
        </p:txBody>
      </p:sp>
      <p:grpSp>
        <p:nvGrpSpPr>
          <p:cNvPr id="16" name="Group 15">
            <a:extLst>
              <a:ext uri="{FF2B5EF4-FFF2-40B4-BE49-F238E27FC236}">
                <a16:creationId xmlns:a16="http://schemas.microsoft.com/office/drawing/2014/main" id="{26A2ECD0-C20F-B64A-124B-0D3B9EBA8341}"/>
              </a:ext>
            </a:extLst>
          </p:cNvPr>
          <p:cNvGrpSpPr/>
          <p:nvPr/>
        </p:nvGrpSpPr>
        <p:grpSpPr>
          <a:xfrm>
            <a:off x="8662520" y="1101852"/>
            <a:ext cx="3358488" cy="3122854"/>
            <a:chOff x="8553663" y="1101852"/>
            <a:chExt cx="3358488" cy="3122854"/>
          </a:xfrm>
        </p:grpSpPr>
        <p:pic>
          <p:nvPicPr>
            <p:cNvPr id="10" name="Picture 9">
              <a:extLst>
                <a:ext uri="{FF2B5EF4-FFF2-40B4-BE49-F238E27FC236}">
                  <a16:creationId xmlns:a16="http://schemas.microsoft.com/office/drawing/2014/main" id="{90D7BA2A-B294-DC09-C06D-A64B08E8B5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4011" t="3400" r="4813" b="7028"/>
            <a:stretch/>
          </p:blipFill>
          <p:spPr>
            <a:xfrm>
              <a:off x="8821429" y="1267613"/>
              <a:ext cx="3090722" cy="2689327"/>
            </a:xfrm>
            <a:prstGeom prst="rect">
              <a:avLst/>
            </a:prstGeom>
          </p:spPr>
        </p:pic>
        <p:sp>
          <p:nvSpPr>
            <p:cNvPr id="13" name="Rectangle 12">
              <a:extLst>
                <a:ext uri="{FF2B5EF4-FFF2-40B4-BE49-F238E27FC236}">
                  <a16:creationId xmlns:a16="http://schemas.microsoft.com/office/drawing/2014/main" id="{61C5D865-0F05-F7F2-05DC-C56717FA0B84}"/>
                </a:ext>
              </a:extLst>
            </p:cNvPr>
            <p:cNvSpPr/>
            <p:nvPr/>
          </p:nvSpPr>
          <p:spPr>
            <a:xfrm>
              <a:off x="8954617" y="1101852"/>
              <a:ext cx="2442725" cy="37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FC416770-C7F8-BCE1-580F-7693B19BCEE5}"/>
                </a:ext>
              </a:extLst>
            </p:cNvPr>
            <p:cNvSpPr txBox="1"/>
            <p:nvPr/>
          </p:nvSpPr>
          <p:spPr>
            <a:xfrm>
              <a:off x="9695719" y="3956940"/>
              <a:ext cx="960519" cy="26776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23D6B"/>
                  </a:solidFill>
                  <a:effectLst/>
                  <a:uLnTx/>
                  <a:uFillTx/>
                  <a:latin typeface="Arial"/>
                  <a:ea typeface="+mn-ea"/>
                  <a:cs typeface="+mn-cs"/>
                </a:rPr>
                <a:t>SiPM index</a:t>
              </a:r>
            </a:p>
          </p:txBody>
        </p:sp>
        <p:sp>
          <p:nvSpPr>
            <p:cNvPr id="15" name="TextBox 14">
              <a:extLst>
                <a:ext uri="{FF2B5EF4-FFF2-40B4-BE49-F238E27FC236}">
                  <a16:creationId xmlns:a16="http://schemas.microsoft.com/office/drawing/2014/main" id="{8DBF18E0-7C30-8237-8E96-E59027CF3485}"/>
                </a:ext>
              </a:extLst>
            </p:cNvPr>
            <p:cNvSpPr txBox="1"/>
            <p:nvPr/>
          </p:nvSpPr>
          <p:spPr>
            <a:xfrm rot="16200000">
              <a:off x="7824970" y="2568977"/>
              <a:ext cx="1725152" cy="26776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23D6B"/>
                  </a:solidFill>
                  <a:effectLst/>
                  <a:uLnTx/>
                  <a:uFillTx/>
                  <a:latin typeface="Arial"/>
                  <a:ea typeface="+mn-ea"/>
                  <a:cs typeface="+mn-cs"/>
                </a:rPr>
                <a:t>Scintillation pixel index</a:t>
              </a:r>
            </a:p>
          </p:txBody>
        </p:sp>
      </p:grpSp>
      <p:sp>
        <p:nvSpPr>
          <p:cNvPr id="5" name="Text Placeholder 4">
            <a:extLst>
              <a:ext uri="{FF2B5EF4-FFF2-40B4-BE49-F238E27FC236}">
                <a16:creationId xmlns:a16="http://schemas.microsoft.com/office/drawing/2014/main" id="{03C01C88-A370-3450-798C-7F4E9CF7672D}"/>
              </a:ext>
            </a:extLst>
          </p:cNvPr>
          <p:cNvSpPr>
            <a:spLocks noGrp="1"/>
          </p:cNvSpPr>
          <p:nvPr>
            <p:ph type="body" sz="quarter" idx="15"/>
          </p:nvPr>
        </p:nvSpPr>
        <p:spPr/>
        <p:txBody>
          <a:bodyPr/>
          <a:lstStyle/>
          <a:p>
            <a:r>
              <a:rPr lang="en-GB" dirty="0"/>
              <a:t>Centre of gravity (</a:t>
            </a:r>
            <a:r>
              <a:rPr lang="en-GB" dirty="0" err="1"/>
              <a:t>CoG</a:t>
            </a:r>
            <a:r>
              <a:rPr lang="en-GB" dirty="0"/>
              <a:t>) and Maximum Likelihood Positioning, acquisition with </a:t>
            </a:r>
            <a:r>
              <a:rPr lang="en-GB" sz="1800" baseline="30000" dirty="0">
                <a:solidFill>
                  <a:schemeClr val="accent1"/>
                </a:solidFill>
              </a:rPr>
              <a:t>68</a:t>
            </a:r>
            <a:r>
              <a:rPr lang="en-GB" sz="1800" dirty="0">
                <a:solidFill>
                  <a:schemeClr val="accent1"/>
                </a:solidFill>
              </a:rPr>
              <a:t>Ge line source</a:t>
            </a:r>
          </a:p>
          <a:p>
            <a:endParaRPr lang="en-GB" dirty="0"/>
          </a:p>
        </p:txBody>
      </p:sp>
      <p:grpSp>
        <p:nvGrpSpPr>
          <p:cNvPr id="25" name="Group 24">
            <a:extLst>
              <a:ext uri="{FF2B5EF4-FFF2-40B4-BE49-F238E27FC236}">
                <a16:creationId xmlns:a16="http://schemas.microsoft.com/office/drawing/2014/main" id="{CD07D460-B586-1870-31A1-040DB8606891}"/>
              </a:ext>
            </a:extLst>
          </p:cNvPr>
          <p:cNvGrpSpPr/>
          <p:nvPr/>
        </p:nvGrpSpPr>
        <p:grpSpPr>
          <a:xfrm>
            <a:off x="86925" y="3953716"/>
            <a:ext cx="10466150" cy="2666690"/>
            <a:chOff x="86925" y="3953716"/>
            <a:chExt cx="10466150" cy="2666690"/>
          </a:xfrm>
        </p:grpSpPr>
        <p:sp>
          <p:nvSpPr>
            <p:cNvPr id="17" name="TextBox 16">
              <a:extLst>
                <a:ext uri="{FF2B5EF4-FFF2-40B4-BE49-F238E27FC236}">
                  <a16:creationId xmlns:a16="http://schemas.microsoft.com/office/drawing/2014/main" id="{D191D672-EA87-888D-1070-A79A9A46FE0D}"/>
                </a:ext>
              </a:extLst>
            </p:cNvPr>
            <p:cNvSpPr txBox="1"/>
            <p:nvPr/>
          </p:nvSpPr>
          <p:spPr>
            <a:xfrm>
              <a:off x="86925" y="4654126"/>
              <a:ext cx="2627729" cy="1159548"/>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23D6B"/>
                  </a:solidFill>
                  <a:effectLst/>
                  <a:uLnTx/>
                  <a:uFillTx/>
                  <a:latin typeface="Arial"/>
                  <a:ea typeface="+mn-ea"/>
                  <a:cs typeface="+mn-cs"/>
                </a:rPr>
                <a:t>Scintillation </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23D6B"/>
                  </a:solidFill>
                  <a:effectLst/>
                  <a:uLnTx/>
                  <a:uFillTx/>
                  <a:latin typeface="Arial"/>
                  <a:ea typeface="+mn-ea"/>
                  <a:cs typeface="+mn-cs"/>
                </a:rPr>
                <a:t>pixel counts</a:t>
              </a:r>
              <a:r>
                <a:rPr kumimoji="0" lang="en-GB" sz="1800" b="0" i="0" u="none" strike="noStrike" kern="1200" cap="none" spc="0" normalizeH="0" baseline="0" noProof="0" dirty="0">
                  <a:ln>
                    <a:noFill/>
                  </a:ln>
                  <a:solidFill>
                    <a:srgbClr val="023D6B"/>
                  </a:solidFill>
                  <a:effectLst/>
                  <a:uLnTx/>
                  <a:uFillTx/>
                  <a:latin typeface="Arial"/>
                  <a:ea typeface="+mn-ea"/>
                  <a:cs typeface="+mn-cs"/>
                </a:rPr>
                <a:t>: </a:t>
              </a: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GB" sz="500" b="0" i="0" u="none" strike="noStrike" kern="1200" cap="none" spc="0" normalizeH="0" baseline="0" noProof="0" dirty="0">
                <a:ln>
                  <a:noFill/>
                </a:ln>
                <a:solidFill>
                  <a:srgbClr val="023D6B"/>
                </a:solidFill>
                <a:effectLst/>
                <a:uLnTx/>
                <a:uFillTx/>
                <a:latin typeface="Arial"/>
                <a:ea typeface="+mn-ea"/>
                <a:cs typeface="+mn-cs"/>
              </a:endParaRPr>
            </a:p>
            <a:p>
              <a:pPr marL="182563" marR="0" lvl="0" indent="-182563"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all singles</a:t>
              </a:r>
            </a:p>
            <a:p>
              <a:pPr marL="182563" marR="0" lvl="0" indent="-182563"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only photopeak events</a:t>
              </a:r>
            </a:p>
          </p:txBody>
        </p:sp>
        <p:grpSp>
          <p:nvGrpSpPr>
            <p:cNvPr id="23" name="Group 22">
              <a:extLst>
                <a:ext uri="{FF2B5EF4-FFF2-40B4-BE49-F238E27FC236}">
                  <a16:creationId xmlns:a16="http://schemas.microsoft.com/office/drawing/2014/main" id="{84372BD9-0E0F-3DAD-5AF6-165942433C15}"/>
                </a:ext>
              </a:extLst>
            </p:cNvPr>
            <p:cNvGrpSpPr/>
            <p:nvPr/>
          </p:nvGrpSpPr>
          <p:grpSpPr>
            <a:xfrm>
              <a:off x="2457654" y="3953716"/>
              <a:ext cx="7061212" cy="430085"/>
              <a:chOff x="2457654" y="3953716"/>
              <a:chExt cx="7061212" cy="430085"/>
            </a:xfrm>
          </p:grpSpPr>
          <p:sp>
            <p:nvSpPr>
              <p:cNvPr id="18" name="TextBox 17">
                <a:extLst>
                  <a:ext uri="{FF2B5EF4-FFF2-40B4-BE49-F238E27FC236}">
                    <a16:creationId xmlns:a16="http://schemas.microsoft.com/office/drawing/2014/main" id="{0B221F53-F2B6-E72A-06F8-85BF58253592}"/>
                  </a:ext>
                </a:extLst>
              </p:cNvPr>
              <p:cNvSpPr txBox="1"/>
              <p:nvPr/>
            </p:nvSpPr>
            <p:spPr>
              <a:xfrm>
                <a:off x="2457654" y="4058333"/>
                <a:ext cx="2230098" cy="282385"/>
              </a:xfrm>
              <a:prstGeom prst="rect">
                <a:avLst/>
              </a:prstGeom>
              <a:solidFill>
                <a:schemeClr val="bg1"/>
              </a:solid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23D6B"/>
                    </a:solidFill>
                    <a:effectLst/>
                    <a:uLnTx/>
                    <a:uFillTx/>
                    <a:latin typeface="Arial"/>
                    <a:ea typeface="+mn-ea"/>
                    <a:cs typeface="+mn-cs"/>
                  </a:rPr>
                  <a:t>1</a:t>
                </a:r>
                <a:r>
                  <a:rPr kumimoji="0" lang="en-GB" sz="1300" b="0" i="0" u="none" strike="noStrike" kern="1200" cap="none" spc="0" normalizeH="0" baseline="30000" noProof="0" dirty="0">
                    <a:ln>
                      <a:noFill/>
                    </a:ln>
                    <a:solidFill>
                      <a:srgbClr val="023D6B"/>
                    </a:solidFill>
                    <a:effectLst/>
                    <a:uLnTx/>
                    <a:uFillTx/>
                    <a:latin typeface="Arial"/>
                    <a:ea typeface="+mn-ea"/>
                    <a:cs typeface="+mn-cs"/>
                  </a:rPr>
                  <a:t>st</a:t>
                </a:r>
                <a:r>
                  <a:rPr kumimoji="0" lang="en-GB" sz="1300" b="0" i="0" u="none" strike="noStrike" kern="1200" cap="none" spc="0" normalizeH="0" baseline="0" noProof="0" dirty="0">
                    <a:ln>
                      <a:noFill/>
                    </a:ln>
                    <a:solidFill>
                      <a:srgbClr val="023D6B"/>
                    </a:solidFill>
                    <a:effectLst/>
                    <a:uLnTx/>
                    <a:uFillTx/>
                    <a:latin typeface="Arial"/>
                    <a:ea typeface="+mn-ea"/>
                    <a:cs typeface="+mn-cs"/>
                  </a:rPr>
                  <a:t> layer (coupled to SiPMs)</a:t>
                </a:r>
              </a:p>
            </p:txBody>
          </p:sp>
          <p:sp>
            <p:nvSpPr>
              <p:cNvPr id="20" name="Rectangle 19">
                <a:extLst>
                  <a:ext uri="{FF2B5EF4-FFF2-40B4-BE49-F238E27FC236}">
                    <a16:creationId xmlns:a16="http://schemas.microsoft.com/office/drawing/2014/main" id="{27A432FC-E5D4-EB4F-5A50-F18E50149AA9}"/>
                  </a:ext>
                </a:extLst>
              </p:cNvPr>
              <p:cNvSpPr/>
              <p:nvPr/>
            </p:nvSpPr>
            <p:spPr>
              <a:xfrm>
                <a:off x="5606667" y="3956940"/>
                <a:ext cx="1301477" cy="426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2377336-8F34-7552-F18B-471F8D933C99}"/>
                  </a:ext>
                </a:extLst>
              </p:cNvPr>
              <p:cNvSpPr txBox="1"/>
              <p:nvPr/>
            </p:nvSpPr>
            <p:spPr>
              <a:xfrm>
                <a:off x="5526275" y="4054335"/>
                <a:ext cx="1462260" cy="282385"/>
              </a:xfrm>
              <a:prstGeom prst="rect">
                <a:avLst/>
              </a:prstGeom>
              <a:solidFill>
                <a:schemeClr val="bg1"/>
              </a:solid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23D6B"/>
                    </a:solidFill>
                    <a:effectLst/>
                    <a:uLnTx/>
                    <a:uFillTx/>
                    <a:latin typeface="Arial"/>
                    <a:ea typeface="+mn-ea"/>
                    <a:cs typeface="+mn-cs"/>
                  </a:rPr>
                  <a:t>2</a:t>
                </a:r>
                <a:r>
                  <a:rPr kumimoji="0" lang="en-GB" sz="1300" b="0" i="0" u="none" strike="noStrike" kern="1200" cap="none" spc="0" normalizeH="0" baseline="30000" noProof="0" dirty="0">
                    <a:ln>
                      <a:noFill/>
                    </a:ln>
                    <a:solidFill>
                      <a:srgbClr val="023D6B"/>
                    </a:solidFill>
                    <a:effectLst/>
                    <a:uLnTx/>
                    <a:uFillTx/>
                    <a:latin typeface="Arial"/>
                    <a:ea typeface="+mn-ea"/>
                    <a:cs typeface="+mn-cs"/>
                  </a:rPr>
                  <a:t>nd</a:t>
                </a:r>
                <a:r>
                  <a:rPr kumimoji="0" lang="en-GB" sz="1300" b="0" i="0" u="none" strike="noStrike" kern="1200" cap="none" spc="0" normalizeH="0" baseline="0" noProof="0" dirty="0">
                    <a:ln>
                      <a:noFill/>
                    </a:ln>
                    <a:solidFill>
                      <a:srgbClr val="023D6B"/>
                    </a:solidFill>
                    <a:effectLst/>
                    <a:uLnTx/>
                    <a:uFillTx/>
                    <a:latin typeface="Arial"/>
                    <a:ea typeface="+mn-ea"/>
                    <a:cs typeface="+mn-cs"/>
                  </a:rPr>
                  <a:t> layer (middle)</a:t>
                </a:r>
              </a:p>
            </p:txBody>
          </p:sp>
          <p:sp>
            <p:nvSpPr>
              <p:cNvPr id="21" name="Rectangle 20">
                <a:extLst>
                  <a:ext uri="{FF2B5EF4-FFF2-40B4-BE49-F238E27FC236}">
                    <a16:creationId xmlns:a16="http://schemas.microsoft.com/office/drawing/2014/main" id="{D2ABF4A4-13B5-E109-EF0E-3972BC4977F2}"/>
                  </a:ext>
                </a:extLst>
              </p:cNvPr>
              <p:cNvSpPr/>
              <p:nvPr/>
            </p:nvSpPr>
            <p:spPr>
              <a:xfrm>
                <a:off x="8187065" y="3953716"/>
                <a:ext cx="1301477" cy="426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ACC853E4-FB20-1314-6F27-6CFB04E3E389}"/>
                  </a:ext>
                </a:extLst>
              </p:cNvPr>
              <p:cNvSpPr txBox="1"/>
              <p:nvPr/>
            </p:nvSpPr>
            <p:spPr>
              <a:xfrm>
                <a:off x="8156739" y="4049518"/>
                <a:ext cx="1362127" cy="282385"/>
              </a:xfrm>
              <a:prstGeom prst="rect">
                <a:avLst/>
              </a:prstGeom>
              <a:solidFill>
                <a:schemeClr val="bg1"/>
              </a:solid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300" b="0" i="0" u="none" strike="noStrike" kern="1200" cap="none" spc="0" normalizeH="0" baseline="30000" noProof="0" dirty="0">
                    <a:ln>
                      <a:noFill/>
                    </a:ln>
                    <a:solidFill>
                      <a:srgbClr val="023D6B"/>
                    </a:solidFill>
                    <a:effectLst/>
                    <a:uLnTx/>
                    <a:uFillTx/>
                    <a:latin typeface="Arial"/>
                    <a:ea typeface="+mn-ea"/>
                    <a:cs typeface="+mn-cs"/>
                  </a:rPr>
                  <a:t>3rd</a:t>
                </a:r>
                <a:r>
                  <a:rPr kumimoji="0" lang="en-GB" sz="1300" b="0" i="0" u="none" strike="noStrike" kern="1200" cap="none" spc="0" normalizeH="0" baseline="0" noProof="0" dirty="0">
                    <a:ln>
                      <a:noFill/>
                    </a:ln>
                    <a:solidFill>
                      <a:srgbClr val="023D6B"/>
                    </a:solidFill>
                    <a:effectLst/>
                    <a:uLnTx/>
                    <a:uFillTx/>
                    <a:latin typeface="Arial"/>
                    <a:ea typeface="+mn-ea"/>
                    <a:cs typeface="+mn-cs"/>
                  </a:rPr>
                  <a:t> layer (upper)</a:t>
                </a:r>
              </a:p>
            </p:txBody>
          </p:sp>
        </p:grpSp>
        <p:pic>
          <p:nvPicPr>
            <p:cNvPr id="8" name="Picture 7">
              <a:extLst>
                <a:ext uri="{FF2B5EF4-FFF2-40B4-BE49-F238E27FC236}">
                  <a16:creationId xmlns:a16="http://schemas.microsoft.com/office/drawing/2014/main" id="{D900BF11-B50F-AB13-94C9-2134B03199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74692" y="4166891"/>
              <a:ext cx="8178383" cy="2453515"/>
            </a:xfrm>
            <a:prstGeom prst="rect">
              <a:avLst/>
            </a:prstGeom>
          </p:spPr>
        </p:pic>
      </p:grpSp>
    </p:spTree>
    <p:extLst>
      <p:ext uri="{BB962C8B-B14F-4D97-AF65-F5344CB8AC3E}">
        <p14:creationId xmlns:p14="http://schemas.microsoft.com/office/powerpoint/2010/main" val="210170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75F5-E634-D32E-EE20-8FF7FA3E52A0}"/>
              </a:ext>
            </a:extLst>
          </p:cNvPr>
          <p:cNvSpPr>
            <a:spLocks noGrp="1"/>
          </p:cNvSpPr>
          <p:nvPr>
            <p:ph type="title"/>
          </p:nvPr>
        </p:nvSpPr>
        <p:spPr/>
        <p:txBody>
          <a:bodyPr/>
          <a:lstStyle/>
          <a:p>
            <a:r>
              <a:rPr lang="en-GB" cap="none" dirty="0"/>
              <a:t>Energy Resolution</a:t>
            </a:r>
          </a:p>
        </p:txBody>
      </p:sp>
      <p:sp>
        <p:nvSpPr>
          <p:cNvPr id="5" name="Text Placeholder 4">
            <a:extLst>
              <a:ext uri="{FF2B5EF4-FFF2-40B4-BE49-F238E27FC236}">
                <a16:creationId xmlns:a16="http://schemas.microsoft.com/office/drawing/2014/main" id="{1C7E10AB-F5B9-6D80-3AB2-8199EFBFC613}"/>
              </a:ext>
            </a:extLst>
          </p:cNvPr>
          <p:cNvSpPr>
            <a:spLocks noGrp="1"/>
          </p:cNvSpPr>
          <p:nvPr>
            <p:ph type="body" sz="quarter" idx="15"/>
          </p:nvPr>
        </p:nvSpPr>
        <p:spPr/>
        <p:txBody>
          <a:bodyPr/>
          <a:lstStyle/>
          <a:p>
            <a:r>
              <a:rPr lang="en-GB" dirty="0"/>
              <a:t>(and Timing Resolution)</a:t>
            </a:r>
          </a:p>
        </p:txBody>
      </p:sp>
      <p:grpSp>
        <p:nvGrpSpPr>
          <p:cNvPr id="23" name="Group 22">
            <a:extLst>
              <a:ext uri="{FF2B5EF4-FFF2-40B4-BE49-F238E27FC236}">
                <a16:creationId xmlns:a16="http://schemas.microsoft.com/office/drawing/2014/main" id="{58C582B6-12B3-DF4C-AE1B-03B92B3A9BDA}"/>
              </a:ext>
            </a:extLst>
          </p:cNvPr>
          <p:cNvGrpSpPr/>
          <p:nvPr/>
        </p:nvGrpSpPr>
        <p:grpSpPr>
          <a:xfrm>
            <a:off x="515998" y="3976436"/>
            <a:ext cx="4325893" cy="2283217"/>
            <a:chOff x="515998" y="3976436"/>
            <a:chExt cx="4325893" cy="2283217"/>
          </a:xfrm>
        </p:grpSpPr>
        <p:pic>
          <p:nvPicPr>
            <p:cNvPr id="16" name="Picture 15">
              <a:extLst>
                <a:ext uri="{FF2B5EF4-FFF2-40B4-BE49-F238E27FC236}">
                  <a16:creationId xmlns:a16="http://schemas.microsoft.com/office/drawing/2014/main" id="{D575BABB-96B2-7A70-4D87-B7FE3B14DE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998" y="3976436"/>
              <a:ext cx="4288478" cy="2283217"/>
            </a:xfrm>
            <a:prstGeom prst="rect">
              <a:avLst/>
            </a:prstGeom>
          </p:spPr>
        </p:pic>
        <p:sp>
          <p:nvSpPr>
            <p:cNvPr id="17" name="TextBox 16">
              <a:extLst>
                <a:ext uri="{FF2B5EF4-FFF2-40B4-BE49-F238E27FC236}">
                  <a16:creationId xmlns:a16="http://schemas.microsoft.com/office/drawing/2014/main" id="{D51B4546-89DF-668C-BDB2-DDF603A05C9B}"/>
                </a:ext>
              </a:extLst>
            </p:cNvPr>
            <p:cNvSpPr txBox="1"/>
            <p:nvPr/>
          </p:nvSpPr>
          <p:spPr>
            <a:xfrm>
              <a:off x="2422813" y="4242269"/>
              <a:ext cx="2419078" cy="1115690"/>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A93B">
                      <a:lumMod val="75000"/>
                    </a:srgbClr>
                  </a:solidFill>
                  <a:effectLst/>
                  <a:uLnTx/>
                  <a:uFillTx/>
                  <a:latin typeface="Arial"/>
                  <a:ea typeface="+mn-ea"/>
                  <a:cs typeface="+mn-cs"/>
                </a:rPr>
                <a:t>Energy res.: 13% FWHM</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A93B">
                      <a:lumMod val="75000"/>
                    </a:srgbClr>
                  </a:solidFill>
                  <a:effectLst/>
                  <a:uLnTx/>
                  <a:uFillTx/>
                  <a:latin typeface="Arial"/>
                  <a:ea typeface="+mn-ea"/>
                  <a:cs typeface="+mn-cs"/>
                </a:rPr>
                <a:t>Peak position: 509.2 keV</a:t>
              </a:r>
            </a:p>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0A93B">
                    <a:lumMod val="75000"/>
                  </a:srgbClr>
                </a:solidFill>
                <a:effectLst/>
                <a:uLnTx/>
                <a:uFillTx/>
                <a:latin typeface="Arial"/>
                <a:ea typeface="+mn-ea"/>
                <a:cs typeface="+mn-cs"/>
              </a:endParaRP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(system wide, measured with </a:t>
              </a:r>
              <a:r>
                <a:rPr kumimoji="0" lang="en-GB" sz="1400" b="0" i="0" u="none" strike="noStrike" kern="1200" cap="none" spc="0" normalizeH="0" baseline="30000" noProof="0" dirty="0">
                  <a:ln>
                    <a:noFill/>
                  </a:ln>
                  <a:solidFill>
                    <a:srgbClr val="023D6B"/>
                  </a:solidFill>
                  <a:effectLst/>
                  <a:uLnTx/>
                  <a:uFillTx/>
                  <a:latin typeface="Arial"/>
                  <a:ea typeface="+mn-ea"/>
                  <a:cs typeface="+mn-cs"/>
                </a:rPr>
                <a:t>68</a:t>
              </a:r>
              <a:r>
                <a:rPr kumimoji="0" lang="en-GB" sz="1400" b="0" i="0" u="none" strike="noStrike" kern="1200" cap="none" spc="0" normalizeH="0" baseline="0" noProof="0" dirty="0">
                  <a:ln>
                    <a:noFill/>
                  </a:ln>
                  <a:solidFill>
                    <a:srgbClr val="023D6B"/>
                  </a:solidFill>
                  <a:effectLst/>
                  <a:uLnTx/>
                  <a:uFillTx/>
                  <a:latin typeface="Arial"/>
                  <a:ea typeface="+mn-ea"/>
                  <a:cs typeface="+mn-cs"/>
                </a:rPr>
                <a:t>Ge Line source)</a:t>
              </a:r>
            </a:p>
          </p:txBody>
        </p:sp>
      </p:grpSp>
      <p:grpSp>
        <p:nvGrpSpPr>
          <p:cNvPr id="19" name="Group 18">
            <a:extLst>
              <a:ext uri="{FF2B5EF4-FFF2-40B4-BE49-F238E27FC236}">
                <a16:creationId xmlns:a16="http://schemas.microsoft.com/office/drawing/2014/main" id="{9FF85DE3-B708-2533-B225-C12F107067F7}"/>
              </a:ext>
            </a:extLst>
          </p:cNvPr>
          <p:cNvGrpSpPr/>
          <p:nvPr/>
        </p:nvGrpSpPr>
        <p:grpSpPr>
          <a:xfrm>
            <a:off x="498152" y="1296123"/>
            <a:ext cx="11111345" cy="2485489"/>
            <a:chOff x="498152" y="1437639"/>
            <a:chExt cx="11111345" cy="2485489"/>
          </a:xfrm>
        </p:grpSpPr>
        <p:pic>
          <p:nvPicPr>
            <p:cNvPr id="6" name="Picture 5">
              <a:extLst>
                <a:ext uri="{FF2B5EF4-FFF2-40B4-BE49-F238E27FC236}">
                  <a16:creationId xmlns:a16="http://schemas.microsoft.com/office/drawing/2014/main" id="{A85BA816-C1EB-C89B-AD9C-0CA4F295D5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58" t="58124" r="1864" b="3106"/>
            <a:stretch/>
          </p:blipFill>
          <p:spPr>
            <a:xfrm>
              <a:off x="498152" y="1635517"/>
              <a:ext cx="11111345" cy="1793483"/>
            </a:xfrm>
            <a:prstGeom prst="rect">
              <a:avLst/>
            </a:prstGeom>
          </p:spPr>
        </p:pic>
        <p:sp>
          <p:nvSpPr>
            <p:cNvPr id="7" name="Right Brace 6">
              <a:extLst>
                <a:ext uri="{FF2B5EF4-FFF2-40B4-BE49-F238E27FC236}">
                  <a16:creationId xmlns:a16="http://schemas.microsoft.com/office/drawing/2014/main" id="{DC6FBD14-16EE-1EB2-F9DA-486DF954C73D}"/>
                </a:ext>
              </a:extLst>
            </p:cNvPr>
            <p:cNvSpPr/>
            <p:nvPr/>
          </p:nvSpPr>
          <p:spPr>
            <a:xfrm rot="5400000">
              <a:off x="2923343" y="1579727"/>
              <a:ext cx="304800" cy="3532295"/>
            </a:xfrm>
            <a:prstGeom prst="rightBrace">
              <a:avLst>
                <a:gd name="adj1" fmla="val 24371"/>
                <a:gd name="adj2" fmla="val 50000"/>
              </a:avLst>
            </a:pr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ight Brace 7">
              <a:extLst>
                <a:ext uri="{FF2B5EF4-FFF2-40B4-BE49-F238E27FC236}">
                  <a16:creationId xmlns:a16="http://schemas.microsoft.com/office/drawing/2014/main" id="{603DACA8-03E8-8F06-8303-2F082B99245A}"/>
                </a:ext>
              </a:extLst>
            </p:cNvPr>
            <p:cNvSpPr/>
            <p:nvPr/>
          </p:nvSpPr>
          <p:spPr>
            <a:xfrm rot="5400000">
              <a:off x="6349014" y="1686965"/>
              <a:ext cx="304802" cy="3317822"/>
            </a:xfrm>
            <a:prstGeom prst="rightBrace">
              <a:avLst>
                <a:gd name="adj1" fmla="val 24371"/>
                <a:gd name="adj2" fmla="val 50000"/>
              </a:avLst>
            </a:pr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ight Brace 8">
              <a:extLst>
                <a:ext uri="{FF2B5EF4-FFF2-40B4-BE49-F238E27FC236}">
                  <a16:creationId xmlns:a16="http://schemas.microsoft.com/office/drawing/2014/main" id="{DDC272A0-1053-D761-A373-B42A522A58E6}"/>
                </a:ext>
              </a:extLst>
            </p:cNvPr>
            <p:cNvSpPr/>
            <p:nvPr/>
          </p:nvSpPr>
          <p:spPr>
            <a:xfrm rot="5400000">
              <a:off x="9580723" y="1773691"/>
              <a:ext cx="304801" cy="3144369"/>
            </a:xfrm>
            <a:prstGeom prst="rightBrace">
              <a:avLst>
                <a:gd name="adj1" fmla="val 24371"/>
                <a:gd name="adj2" fmla="val 50000"/>
              </a:avLst>
            </a:pr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66AFA9F9-554B-4733-1086-EC26411171DA}"/>
                </a:ext>
              </a:extLst>
            </p:cNvPr>
            <p:cNvSpPr txBox="1"/>
            <p:nvPr/>
          </p:nvSpPr>
          <p:spPr>
            <a:xfrm>
              <a:off x="1410598" y="3498275"/>
              <a:ext cx="3393878"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3D6B"/>
                  </a:solidFill>
                  <a:effectLst/>
                  <a:uLnTx/>
                  <a:uFillTx/>
                  <a:latin typeface="Arial"/>
                  <a:ea typeface="+mn-ea"/>
                  <a:cs typeface="+mn-cs"/>
                </a:rPr>
                <a:t>1</a:t>
              </a:r>
              <a:r>
                <a:rPr kumimoji="0" lang="en-GB" sz="2000" b="0" i="0" u="none" strike="noStrike" kern="1200" cap="none" spc="0" normalizeH="0" baseline="30000" noProof="0" dirty="0">
                  <a:ln>
                    <a:noFill/>
                  </a:ln>
                  <a:solidFill>
                    <a:srgbClr val="023D6B"/>
                  </a:solidFill>
                  <a:effectLst/>
                  <a:uLnTx/>
                  <a:uFillTx/>
                  <a:latin typeface="Arial"/>
                  <a:ea typeface="+mn-ea"/>
                  <a:cs typeface="+mn-cs"/>
                </a:rPr>
                <a:t>st</a:t>
              </a:r>
              <a:r>
                <a:rPr kumimoji="0" lang="en-GB" sz="2000" b="0" i="0" u="none" strike="noStrike" kern="1200" cap="none" spc="0" normalizeH="0" baseline="0" noProof="0" dirty="0">
                  <a:ln>
                    <a:noFill/>
                  </a:ln>
                  <a:solidFill>
                    <a:srgbClr val="023D6B"/>
                  </a:solidFill>
                  <a:effectLst/>
                  <a:uLnTx/>
                  <a:uFillTx/>
                  <a:latin typeface="Arial"/>
                  <a:ea typeface="+mn-ea"/>
                  <a:cs typeface="+mn-cs"/>
                </a:rPr>
                <a:t> layer (coupled to SiPMs)</a:t>
              </a:r>
            </a:p>
          </p:txBody>
        </p:sp>
        <p:sp>
          <p:nvSpPr>
            <p:cNvPr id="11" name="TextBox 10">
              <a:extLst>
                <a:ext uri="{FF2B5EF4-FFF2-40B4-BE49-F238E27FC236}">
                  <a16:creationId xmlns:a16="http://schemas.microsoft.com/office/drawing/2014/main" id="{EB050312-67D8-3BF1-8094-17D805A2F4F2}"/>
                </a:ext>
              </a:extLst>
            </p:cNvPr>
            <p:cNvSpPr txBox="1"/>
            <p:nvPr/>
          </p:nvSpPr>
          <p:spPr>
            <a:xfrm>
              <a:off x="5227357" y="3498275"/>
              <a:ext cx="2210862"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3D6B"/>
                  </a:solidFill>
                  <a:effectLst/>
                  <a:uLnTx/>
                  <a:uFillTx/>
                  <a:latin typeface="Arial"/>
                  <a:ea typeface="+mn-ea"/>
                  <a:cs typeface="+mn-cs"/>
                </a:rPr>
                <a:t>2</a:t>
              </a:r>
              <a:r>
                <a:rPr kumimoji="0" lang="en-GB" sz="2000" b="0" i="0" u="none" strike="noStrike" kern="1200" cap="none" spc="0" normalizeH="0" baseline="30000" noProof="0" dirty="0">
                  <a:ln>
                    <a:noFill/>
                  </a:ln>
                  <a:solidFill>
                    <a:srgbClr val="023D6B"/>
                  </a:solidFill>
                  <a:effectLst/>
                  <a:uLnTx/>
                  <a:uFillTx/>
                  <a:latin typeface="Arial"/>
                  <a:ea typeface="+mn-ea"/>
                  <a:cs typeface="+mn-cs"/>
                </a:rPr>
                <a:t>nd</a:t>
              </a:r>
              <a:r>
                <a:rPr kumimoji="0" lang="en-GB" sz="2000" b="0" i="0" u="none" strike="noStrike" kern="1200" cap="none" spc="0" normalizeH="0" baseline="0" noProof="0" dirty="0">
                  <a:ln>
                    <a:noFill/>
                  </a:ln>
                  <a:solidFill>
                    <a:srgbClr val="023D6B"/>
                  </a:solidFill>
                  <a:effectLst/>
                  <a:uLnTx/>
                  <a:uFillTx/>
                  <a:latin typeface="Arial"/>
                  <a:ea typeface="+mn-ea"/>
                  <a:cs typeface="+mn-cs"/>
                </a:rPr>
                <a:t> layer (middle) </a:t>
              </a:r>
            </a:p>
          </p:txBody>
        </p:sp>
        <p:sp>
          <p:nvSpPr>
            <p:cNvPr id="12" name="TextBox 11">
              <a:extLst>
                <a:ext uri="{FF2B5EF4-FFF2-40B4-BE49-F238E27FC236}">
                  <a16:creationId xmlns:a16="http://schemas.microsoft.com/office/drawing/2014/main" id="{53428AD7-4F5E-A12F-361F-95533C340810}"/>
                </a:ext>
              </a:extLst>
            </p:cNvPr>
            <p:cNvSpPr txBox="1"/>
            <p:nvPr/>
          </p:nvSpPr>
          <p:spPr>
            <a:xfrm>
              <a:off x="8570540" y="3538407"/>
              <a:ext cx="2073003"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3D6B"/>
                  </a:solidFill>
                  <a:effectLst/>
                  <a:uLnTx/>
                  <a:uFillTx/>
                  <a:latin typeface="Arial"/>
                  <a:ea typeface="+mn-ea"/>
                  <a:cs typeface="+mn-cs"/>
                </a:rPr>
                <a:t>3</a:t>
              </a:r>
              <a:r>
                <a:rPr kumimoji="0" lang="en-GB" sz="2000" b="0" i="0" u="none" strike="noStrike" kern="1200" cap="none" spc="0" normalizeH="0" baseline="30000" noProof="0" dirty="0">
                  <a:ln>
                    <a:noFill/>
                  </a:ln>
                  <a:solidFill>
                    <a:srgbClr val="023D6B"/>
                  </a:solidFill>
                  <a:effectLst/>
                  <a:uLnTx/>
                  <a:uFillTx/>
                  <a:latin typeface="Arial"/>
                  <a:ea typeface="+mn-ea"/>
                  <a:cs typeface="+mn-cs"/>
                </a:rPr>
                <a:t>rd</a:t>
              </a:r>
              <a:r>
                <a:rPr kumimoji="0" lang="en-GB" sz="2000" b="0" i="0" u="none" strike="noStrike" kern="1200" cap="none" spc="0" normalizeH="0" baseline="0" noProof="0" dirty="0">
                  <a:ln>
                    <a:noFill/>
                  </a:ln>
                  <a:solidFill>
                    <a:srgbClr val="023D6B"/>
                  </a:solidFill>
                  <a:effectLst/>
                  <a:uLnTx/>
                  <a:uFillTx/>
                  <a:latin typeface="Arial"/>
                  <a:ea typeface="+mn-ea"/>
                  <a:cs typeface="+mn-cs"/>
                </a:rPr>
                <a:t> layer (upper) </a:t>
              </a:r>
            </a:p>
          </p:txBody>
        </p:sp>
        <p:sp>
          <p:nvSpPr>
            <p:cNvPr id="18" name="TextBox 17">
              <a:extLst>
                <a:ext uri="{FF2B5EF4-FFF2-40B4-BE49-F238E27FC236}">
                  <a16:creationId xmlns:a16="http://schemas.microsoft.com/office/drawing/2014/main" id="{D903C38E-8A3E-EEF1-093C-EC3E19D40806}"/>
                </a:ext>
              </a:extLst>
            </p:cNvPr>
            <p:cNvSpPr txBox="1"/>
            <p:nvPr/>
          </p:nvSpPr>
          <p:spPr>
            <a:xfrm>
              <a:off x="3075743" y="1437639"/>
              <a:ext cx="6724918"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3D6B"/>
                  </a:solidFill>
                  <a:effectLst/>
                  <a:uLnTx/>
                  <a:uFillTx/>
                  <a:latin typeface="Arial"/>
                  <a:ea typeface="+mn-ea"/>
                  <a:cs typeface="+mn-cs"/>
                </a:rPr>
                <a:t>Photopeak positions (avalanches) of single detector block</a:t>
              </a:r>
            </a:p>
          </p:txBody>
        </p:sp>
      </p:grpSp>
      <p:grpSp>
        <p:nvGrpSpPr>
          <p:cNvPr id="22" name="Group 21">
            <a:extLst>
              <a:ext uri="{FF2B5EF4-FFF2-40B4-BE49-F238E27FC236}">
                <a16:creationId xmlns:a16="http://schemas.microsoft.com/office/drawing/2014/main" id="{C002F7CD-86FB-804B-2415-0CA0ECD20FA6}"/>
              </a:ext>
            </a:extLst>
          </p:cNvPr>
          <p:cNvGrpSpPr/>
          <p:nvPr/>
        </p:nvGrpSpPr>
        <p:grpSpPr>
          <a:xfrm>
            <a:off x="5404447" y="3976436"/>
            <a:ext cx="6403376" cy="2042241"/>
            <a:chOff x="5404447" y="3976436"/>
            <a:chExt cx="6403376" cy="2042241"/>
          </a:xfrm>
        </p:grpSpPr>
        <p:pic>
          <p:nvPicPr>
            <p:cNvPr id="20" name="Picture 19">
              <a:extLst>
                <a:ext uri="{FF2B5EF4-FFF2-40B4-BE49-F238E27FC236}">
                  <a16:creationId xmlns:a16="http://schemas.microsoft.com/office/drawing/2014/main" id="{1E9F9295-0DDA-57CE-E6B6-FF777069C9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04447" y="3976436"/>
              <a:ext cx="3903752" cy="2042241"/>
            </a:xfrm>
            <a:prstGeom prst="rect">
              <a:avLst/>
            </a:prstGeom>
          </p:spPr>
        </p:pic>
        <p:sp>
          <p:nvSpPr>
            <p:cNvPr id="21" name="TextBox 20">
              <a:extLst>
                <a:ext uri="{FF2B5EF4-FFF2-40B4-BE49-F238E27FC236}">
                  <a16:creationId xmlns:a16="http://schemas.microsoft.com/office/drawing/2014/main" id="{1F1EEA50-9C85-5C88-5F5A-784A3AD475BF}"/>
                </a:ext>
              </a:extLst>
            </p:cNvPr>
            <p:cNvSpPr txBox="1"/>
            <p:nvPr/>
          </p:nvSpPr>
          <p:spPr>
            <a:xfrm>
              <a:off x="9388745" y="4139933"/>
              <a:ext cx="2419078" cy="132036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A93B">
                      <a:lumMod val="75000"/>
                    </a:srgbClr>
                  </a:solidFill>
                  <a:effectLst/>
                  <a:uLnTx/>
                  <a:uFillTx/>
                  <a:latin typeface="Arial"/>
                  <a:ea typeface="+mn-ea"/>
                  <a:cs typeface="+mn-cs"/>
                </a:rPr>
                <a:t>CRT: 780ps (FWHM)</a:t>
              </a:r>
            </a:p>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(system wide, measured with </a:t>
              </a:r>
              <a:r>
                <a:rPr kumimoji="0" lang="en-GB" sz="1400" b="0" i="0" u="none" strike="noStrike" kern="1200" cap="none" spc="0" normalizeH="0" baseline="30000" noProof="0" dirty="0">
                  <a:ln>
                    <a:noFill/>
                  </a:ln>
                  <a:solidFill>
                    <a:srgbClr val="023D6B"/>
                  </a:solidFill>
                  <a:effectLst/>
                  <a:uLnTx/>
                  <a:uFillTx/>
                  <a:latin typeface="Arial"/>
                  <a:ea typeface="+mn-ea"/>
                  <a:cs typeface="+mn-cs"/>
                </a:rPr>
                <a:t>68</a:t>
              </a:r>
              <a:r>
                <a:rPr kumimoji="0" lang="en-GB" sz="1400" b="0" i="0" u="none" strike="noStrike" kern="1200" cap="none" spc="0" normalizeH="0" baseline="0" noProof="0" dirty="0">
                  <a:ln>
                    <a:noFill/>
                  </a:ln>
                  <a:solidFill>
                    <a:srgbClr val="023D6B"/>
                  </a:solidFill>
                  <a:effectLst/>
                  <a:uLnTx/>
                  <a:uFillTx/>
                  <a:latin typeface="Arial"/>
                  <a:ea typeface="+mn-ea"/>
                  <a:cs typeface="+mn-cs"/>
                </a:rPr>
                <a:t>Ge line source, </a:t>
              </a:r>
              <a:r>
                <a:rPr kumimoji="0" lang="en-GB" sz="1400" b="0" i="0" u="none" strike="noStrike" kern="1200" cap="none" spc="0" normalizeH="0" baseline="0" noProof="0" dirty="0">
                  <a:ln>
                    <a:noFill/>
                  </a:ln>
                  <a:solidFill>
                    <a:srgbClr val="FF8C0C">
                      <a:lumMod val="75000"/>
                    </a:srgbClr>
                  </a:solidFill>
                  <a:effectLst/>
                  <a:uLnTx/>
                  <a:uFillTx/>
                  <a:latin typeface="Arial"/>
                  <a:ea typeface="+mn-ea"/>
                  <a:cs typeface="+mn-cs"/>
                </a:rPr>
                <a:t>skew correction between blocks, but not between SiPMs</a:t>
              </a:r>
              <a:r>
                <a:rPr kumimoji="0" lang="en-GB" sz="1400" b="0" i="0" u="none" strike="noStrike" kern="1200" cap="none" spc="0" normalizeH="0" baseline="0" noProof="0" dirty="0">
                  <a:ln>
                    <a:noFill/>
                  </a:ln>
                  <a:solidFill>
                    <a:srgbClr val="023D6B"/>
                  </a:solidFill>
                  <a:effectLst/>
                  <a:uLnTx/>
                  <a:uFillTx/>
                  <a:latin typeface="Arial"/>
                  <a:ea typeface="+mn-ea"/>
                  <a:cs typeface="+mn-cs"/>
                </a:rPr>
                <a:t>)</a:t>
              </a:r>
            </a:p>
          </p:txBody>
        </p:sp>
      </p:grpSp>
      <p:sp>
        <p:nvSpPr>
          <p:cNvPr id="13" name="TextBox 12">
            <a:extLst>
              <a:ext uri="{FF2B5EF4-FFF2-40B4-BE49-F238E27FC236}">
                <a16:creationId xmlns:a16="http://schemas.microsoft.com/office/drawing/2014/main" id="{51667304-8FA1-5203-0F04-19726A44BCB3}"/>
              </a:ext>
            </a:extLst>
          </p:cNvPr>
          <p:cNvSpPr txBox="1"/>
          <p:nvPr/>
        </p:nvSpPr>
        <p:spPr>
          <a:xfrm>
            <a:off x="5477854" y="2905571"/>
            <a:ext cx="1643399" cy="267766"/>
          </a:xfrm>
          <a:prstGeom prst="rect">
            <a:avLst/>
          </a:prstGeom>
          <a:solidFill>
            <a:schemeClr val="bg1"/>
          </a:solid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23D6B"/>
                </a:solidFill>
                <a:effectLst/>
                <a:uLnTx/>
                <a:uFillTx/>
                <a:latin typeface="Arial"/>
                <a:ea typeface="+mn-ea"/>
                <a:cs typeface="+mn-cs"/>
              </a:rPr>
              <a:t>Scintillation crystal ID</a:t>
            </a:r>
          </a:p>
        </p:txBody>
      </p:sp>
      <p:sp>
        <p:nvSpPr>
          <p:cNvPr id="24" name="TextBox 23">
            <a:extLst>
              <a:ext uri="{FF2B5EF4-FFF2-40B4-BE49-F238E27FC236}">
                <a16:creationId xmlns:a16="http://schemas.microsoft.com/office/drawing/2014/main" id="{0E188483-98F5-7C03-4A4F-9B02F8663B28}"/>
              </a:ext>
            </a:extLst>
          </p:cNvPr>
          <p:cNvSpPr txBox="1"/>
          <p:nvPr/>
        </p:nvSpPr>
        <p:spPr>
          <a:xfrm rot="16200000">
            <a:off x="-110589" y="2049241"/>
            <a:ext cx="1499376" cy="44319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23D6B"/>
                </a:solidFill>
                <a:effectLst/>
                <a:uLnTx/>
                <a:uFillTx/>
                <a:latin typeface="Arial"/>
                <a:ea typeface="+mn-ea"/>
                <a:cs typeface="+mn-cs"/>
              </a:rPr>
              <a:t>Photopeak position [avalanches]</a:t>
            </a:r>
          </a:p>
        </p:txBody>
      </p:sp>
    </p:spTree>
    <p:extLst>
      <p:ext uri="{BB962C8B-B14F-4D97-AF65-F5344CB8AC3E}">
        <p14:creationId xmlns:p14="http://schemas.microsoft.com/office/powerpoint/2010/main" val="382602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4231-8320-BE41-E9A4-83FA3F29A0D9}"/>
              </a:ext>
            </a:extLst>
          </p:cNvPr>
          <p:cNvSpPr>
            <a:spLocks noGrp="1"/>
          </p:cNvSpPr>
          <p:nvPr>
            <p:ph type="title"/>
          </p:nvPr>
        </p:nvSpPr>
        <p:spPr/>
        <p:txBody>
          <a:bodyPr/>
          <a:lstStyle/>
          <a:p>
            <a:r>
              <a:rPr lang="en-GB" dirty="0"/>
              <a:t>Aim: Improve Quantitation Accuracy</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A2C6EDB2-FAEE-A30F-84AF-6F90FBF4CC69}"/>
                  </a:ext>
                </a:extLst>
              </p:cNvPr>
              <p:cNvSpPr>
                <a:spLocks noGrp="1"/>
              </p:cNvSpPr>
              <p:nvPr>
                <p:ph type="body" sz="quarter" idx="15"/>
              </p:nvPr>
            </p:nvSpPr>
            <p:spPr/>
            <p:txBody>
              <a:bodyPr/>
              <a:lstStyle/>
              <a:p>
                <a:r>
                  <a:rPr lang="en-GB" dirty="0"/>
                  <a:t>Target: Reduce quantitation errors caused by data correction to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 1%</a:t>
                </a:r>
              </a:p>
            </p:txBody>
          </p:sp>
        </mc:Choice>
        <mc:Fallback xmlns="">
          <p:sp>
            <p:nvSpPr>
              <p:cNvPr id="6" name="Text Placeholder 5">
                <a:extLst>
                  <a:ext uri="{FF2B5EF4-FFF2-40B4-BE49-F238E27FC236}">
                    <a16:creationId xmlns:a16="http://schemas.microsoft.com/office/drawing/2014/main" id="{A2C6EDB2-FAEE-A30F-84AF-6F90FBF4CC69}"/>
                  </a:ext>
                </a:extLst>
              </p:cNvPr>
              <p:cNvSpPr>
                <a:spLocks noGrp="1" noRot="1" noChangeAspect="1" noMove="1" noResize="1" noEditPoints="1" noAdjustHandles="1" noChangeArrowheads="1" noChangeShapeType="1" noTextEdit="1"/>
              </p:cNvSpPr>
              <p:nvPr>
                <p:ph type="body" sz="quarter" idx="15"/>
              </p:nvPr>
            </p:nvSpPr>
            <p:spPr>
              <a:blipFill>
                <a:blip r:embed="rId2"/>
                <a:stretch>
                  <a:fillRect l="-1330" t="-11905"/>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2407F37A-EB89-5FBF-B9E6-3431CBB10C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579" y="1448780"/>
            <a:ext cx="3843723" cy="4372033"/>
          </a:xfrm>
          <a:prstGeom prst="rect">
            <a:avLst/>
          </a:prstGeom>
        </p:spPr>
      </p:pic>
      <p:sp>
        <p:nvSpPr>
          <p:cNvPr id="9" name="TextBox 8">
            <a:extLst>
              <a:ext uri="{FF2B5EF4-FFF2-40B4-BE49-F238E27FC236}">
                <a16:creationId xmlns:a16="http://schemas.microsoft.com/office/drawing/2014/main" id="{E6E5E8E6-C549-157E-CA8D-308B8531E023}"/>
              </a:ext>
            </a:extLst>
          </p:cNvPr>
          <p:cNvSpPr txBox="1"/>
          <p:nvPr/>
        </p:nvSpPr>
        <p:spPr>
          <a:xfrm rot="16200000">
            <a:off x="-1623965" y="3661981"/>
            <a:ext cx="3843723" cy="530915"/>
          </a:xfrm>
          <a:prstGeom prst="rect">
            <a:avLst/>
          </a:prstGeom>
          <a:noFill/>
        </p:spPr>
        <p:txBody>
          <a:bodyPr wrap="square" rtlCol="0">
            <a:spAutoFit/>
          </a:bodyPr>
          <a:lstStyle/>
          <a:p>
            <a:pPr algn="l">
              <a:lnSpc>
                <a:spcPct val="95000"/>
              </a:lnSpc>
            </a:pPr>
            <a:r>
              <a:rPr lang="en-GB" sz="1000" b="0" i="0" u="none" strike="noStrike" dirty="0" err="1">
                <a:solidFill>
                  <a:schemeClr val="tx1">
                    <a:lumMod val="50000"/>
                    <a:lumOff val="50000"/>
                  </a:schemeClr>
                </a:solidFill>
                <a:effectLst/>
                <a:latin typeface="Arial" panose="020B0604020202020204" pitchFamily="34" charset="0"/>
              </a:rPr>
              <a:t>Boellaard</a:t>
            </a:r>
            <a:r>
              <a:rPr lang="en-GB" sz="1000" b="0" i="0" u="none" strike="noStrike" dirty="0">
                <a:solidFill>
                  <a:schemeClr val="tx1">
                    <a:lumMod val="50000"/>
                    <a:lumOff val="50000"/>
                  </a:schemeClr>
                </a:solidFill>
                <a:effectLst/>
                <a:latin typeface="Arial" panose="020B0604020202020204" pitchFamily="34" charset="0"/>
              </a:rPr>
              <a:t>, Ronald. "Standards for PET image acquisition and quantitative data analysis." </a:t>
            </a:r>
            <a:r>
              <a:rPr lang="en-GB" sz="1000" b="0" i="1" u="none" strike="noStrike" dirty="0">
                <a:solidFill>
                  <a:schemeClr val="tx1">
                    <a:lumMod val="50000"/>
                    <a:lumOff val="50000"/>
                  </a:schemeClr>
                </a:solidFill>
                <a:effectLst/>
                <a:latin typeface="Arial" panose="020B0604020202020204" pitchFamily="34" charset="0"/>
              </a:rPr>
              <a:t>Journal of nuclear medicine</a:t>
            </a:r>
            <a:r>
              <a:rPr lang="en-GB" sz="1000" b="0" i="0" u="none" strike="noStrike" dirty="0">
                <a:solidFill>
                  <a:schemeClr val="tx1">
                    <a:lumMod val="50000"/>
                    <a:lumOff val="50000"/>
                  </a:schemeClr>
                </a:solidFill>
                <a:effectLst/>
                <a:latin typeface="Arial" panose="020B0604020202020204" pitchFamily="34" charset="0"/>
              </a:rPr>
              <a:t> 50.Suppl 1 (2009): 11S-20S.</a:t>
            </a:r>
            <a:endParaRPr lang="en-GB" sz="1000" dirty="0">
              <a:solidFill>
                <a:schemeClr val="tx1">
                  <a:lumMod val="50000"/>
                  <a:lumOff val="50000"/>
                </a:schemeClr>
              </a:solidFill>
            </a:endParaRPr>
          </a:p>
        </p:txBody>
      </p:sp>
      <p:sp>
        <p:nvSpPr>
          <p:cNvPr id="10" name="Right Brace 9">
            <a:extLst>
              <a:ext uri="{FF2B5EF4-FFF2-40B4-BE49-F238E27FC236}">
                <a16:creationId xmlns:a16="http://schemas.microsoft.com/office/drawing/2014/main" id="{0D2DF797-D1DE-57B3-5721-74A98160A745}"/>
              </a:ext>
            </a:extLst>
          </p:cNvPr>
          <p:cNvSpPr/>
          <p:nvPr/>
        </p:nvSpPr>
        <p:spPr>
          <a:xfrm>
            <a:off x="4542107" y="1468692"/>
            <a:ext cx="419724" cy="4362076"/>
          </a:xfrm>
          <a:prstGeom prst="rightBrace">
            <a:avLst>
              <a:gd name="adj1" fmla="val 72619"/>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11" name="TextBox 10">
            <a:extLst>
              <a:ext uri="{FF2B5EF4-FFF2-40B4-BE49-F238E27FC236}">
                <a16:creationId xmlns:a16="http://schemas.microsoft.com/office/drawing/2014/main" id="{DB880E2B-9D07-047C-75E1-FABAD8DE7E69}"/>
              </a:ext>
            </a:extLst>
          </p:cNvPr>
          <p:cNvSpPr txBox="1"/>
          <p:nvPr/>
        </p:nvSpPr>
        <p:spPr>
          <a:xfrm>
            <a:off x="4982197" y="2901833"/>
            <a:ext cx="2021235" cy="1495794"/>
          </a:xfrm>
          <a:prstGeom prst="rect">
            <a:avLst/>
          </a:prstGeom>
          <a:noFill/>
        </p:spPr>
        <p:txBody>
          <a:bodyPr wrap="square" rtlCol="0">
            <a:spAutoFit/>
          </a:bodyPr>
          <a:lstStyle/>
          <a:p>
            <a:pPr algn="ctr">
              <a:lnSpc>
                <a:spcPct val="95000"/>
              </a:lnSpc>
            </a:pPr>
            <a:r>
              <a:rPr lang="en-GB" sz="2400" dirty="0">
                <a:solidFill>
                  <a:schemeClr val="accent1"/>
                </a:solidFill>
              </a:rPr>
              <a:t>Quantitation errors of up to 50% (FDG, SUV)</a:t>
            </a:r>
          </a:p>
        </p:txBody>
      </p:sp>
      <p:grpSp>
        <p:nvGrpSpPr>
          <p:cNvPr id="16" name="Group 15">
            <a:extLst>
              <a:ext uri="{FF2B5EF4-FFF2-40B4-BE49-F238E27FC236}">
                <a16:creationId xmlns:a16="http://schemas.microsoft.com/office/drawing/2014/main" id="{FBB66BA4-75D3-0FF9-E240-051AB2535682}"/>
              </a:ext>
            </a:extLst>
          </p:cNvPr>
          <p:cNvGrpSpPr/>
          <p:nvPr/>
        </p:nvGrpSpPr>
        <p:grpSpPr>
          <a:xfrm>
            <a:off x="7230171" y="2365576"/>
            <a:ext cx="4590354" cy="2470633"/>
            <a:chOff x="7230171" y="2365576"/>
            <a:chExt cx="4590354" cy="2470633"/>
          </a:xfrm>
        </p:grpSpPr>
        <p:sp>
          <p:nvSpPr>
            <p:cNvPr id="12" name="TextBox 11">
              <a:extLst>
                <a:ext uri="{FF2B5EF4-FFF2-40B4-BE49-F238E27FC236}">
                  <a16:creationId xmlns:a16="http://schemas.microsoft.com/office/drawing/2014/main" id="{81011E42-0B65-DC16-3BE4-9B4A044F250C}"/>
                </a:ext>
              </a:extLst>
            </p:cNvPr>
            <p:cNvSpPr txBox="1"/>
            <p:nvPr/>
          </p:nvSpPr>
          <p:spPr>
            <a:xfrm>
              <a:off x="7234114" y="2901833"/>
              <a:ext cx="4586411" cy="1934376"/>
            </a:xfrm>
            <a:prstGeom prst="rect">
              <a:avLst/>
            </a:prstGeom>
            <a:noFill/>
          </p:spPr>
          <p:txBody>
            <a:bodyPr wrap="square" rtlCol="0">
              <a:spAutoFit/>
            </a:bodyPr>
            <a:lstStyle/>
            <a:p>
              <a:pPr marL="142875" indent="-142875" algn="l">
                <a:lnSpc>
                  <a:spcPct val="95000"/>
                </a:lnSpc>
                <a:buFont typeface="Arial" panose="020B0604020202020204" pitchFamily="34" charset="0"/>
                <a:buChar char="•"/>
              </a:pPr>
              <a:r>
                <a:rPr lang="en-GB" dirty="0">
                  <a:solidFill>
                    <a:schemeClr val="accent1"/>
                  </a:solidFill>
                </a:rPr>
                <a:t>reconstruction bias at low counts (~20%)</a:t>
              </a:r>
            </a:p>
            <a:p>
              <a:pPr marL="142875" indent="-142875" algn="l">
                <a:lnSpc>
                  <a:spcPct val="95000"/>
                </a:lnSpc>
                <a:buFont typeface="Arial" panose="020B0604020202020204" pitchFamily="34" charset="0"/>
                <a:buChar char="•"/>
              </a:pPr>
              <a:r>
                <a:rPr lang="en-GB" dirty="0">
                  <a:solidFill>
                    <a:schemeClr val="accent1"/>
                  </a:solidFill>
                </a:rPr>
                <a:t>Dead time correction method (~7%)</a:t>
              </a:r>
            </a:p>
            <a:p>
              <a:pPr marL="142875" indent="-142875" algn="l">
                <a:lnSpc>
                  <a:spcPct val="95000"/>
                </a:lnSpc>
                <a:buFont typeface="Arial" panose="020B0604020202020204" pitchFamily="34" charset="0"/>
                <a:buChar char="•"/>
              </a:pPr>
              <a:r>
                <a:rPr lang="en-GB" dirty="0">
                  <a:solidFill>
                    <a:schemeClr val="accent1"/>
                  </a:solidFill>
                </a:rPr>
                <a:t>Attenuation based on conventional (polychromatic) CT (~5%)</a:t>
              </a:r>
            </a:p>
            <a:p>
              <a:pPr marL="142875" indent="-142875" algn="l">
                <a:lnSpc>
                  <a:spcPct val="95000"/>
                </a:lnSpc>
                <a:buFont typeface="Arial" panose="020B0604020202020204" pitchFamily="34" charset="0"/>
                <a:buChar char="•"/>
              </a:pPr>
              <a:r>
                <a:rPr lang="en-GB" dirty="0">
                  <a:solidFill>
                    <a:schemeClr val="accent1"/>
                  </a:solidFill>
                </a:rPr>
                <a:t>Single Scatter Correction (~ 15%)</a:t>
              </a:r>
            </a:p>
            <a:p>
              <a:pPr marL="142875" indent="-142875" algn="l">
                <a:lnSpc>
                  <a:spcPct val="95000"/>
                </a:lnSpc>
                <a:buFont typeface="Arial" panose="020B0604020202020204" pitchFamily="34" charset="0"/>
                <a:buChar char="•"/>
              </a:pPr>
              <a:r>
                <a:rPr lang="en-GB" dirty="0">
                  <a:solidFill>
                    <a:schemeClr val="accent1"/>
                  </a:solidFill>
                </a:rPr>
                <a:t>Triple Random/Prompt gamma contamination (~3%)</a:t>
              </a:r>
            </a:p>
          </p:txBody>
        </p:sp>
        <p:sp>
          <p:nvSpPr>
            <p:cNvPr id="15" name="TextBox 14">
              <a:extLst>
                <a:ext uri="{FF2B5EF4-FFF2-40B4-BE49-F238E27FC236}">
                  <a16:creationId xmlns:a16="http://schemas.microsoft.com/office/drawing/2014/main" id="{2812BC39-6B28-9DAF-1D0F-BE8CA16B91F8}"/>
                </a:ext>
              </a:extLst>
            </p:cNvPr>
            <p:cNvSpPr txBox="1"/>
            <p:nvPr/>
          </p:nvSpPr>
          <p:spPr>
            <a:xfrm>
              <a:off x="7230171" y="2365576"/>
              <a:ext cx="3850913" cy="355482"/>
            </a:xfrm>
            <a:prstGeom prst="rect">
              <a:avLst/>
            </a:prstGeom>
            <a:noFill/>
          </p:spPr>
          <p:txBody>
            <a:bodyPr wrap="square">
              <a:spAutoFit/>
            </a:bodyPr>
            <a:lstStyle/>
            <a:p>
              <a:pPr algn="l">
                <a:lnSpc>
                  <a:spcPct val="95000"/>
                </a:lnSpc>
              </a:pPr>
              <a:r>
                <a:rPr lang="en-GB" sz="1800" b="1" dirty="0">
                  <a:solidFill>
                    <a:schemeClr val="accent1"/>
                  </a:solidFill>
                </a:rPr>
                <a:t>Not considered in this study:</a:t>
              </a:r>
            </a:p>
          </p:txBody>
        </p:sp>
      </p:grpSp>
    </p:spTree>
    <p:extLst>
      <p:ext uri="{BB962C8B-B14F-4D97-AF65-F5344CB8AC3E}">
        <p14:creationId xmlns:p14="http://schemas.microsoft.com/office/powerpoint/2010/main" val="198533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43A2-531C-BEE7-D52D-0D238EE99E05}"/>
              </a:ext>
            </a:extLst>
          </p:cNvPr>
          <p:cNvSpPr>
            <a:spLocks noGrp="1"/>
          </p:cNvSpPr>
          <p:nvPr>
            <p:ph type="title"/>
          </p:nvPr>
        </p:nvSpPr>
        <p:spPr/>
        <p:txBody>
          <a:bodyPr/>
          <a:lstStyle/>
          <a:p>
            <a:r>
              <a:rPr lang="en-GB" sz="2600" dirty="0"/>
              <a:t>PET - Challenge ML-EM reconstruction Bias at low counts</a:t>
            </a:r>
          </a:p>
        </p:txBody>
      </p:sp>
      <p:pic>
        <p:nvPicPr>
          <p:cNvPr id="28" name="Picture 27">
            <a:extLst>
              <a:ext uri="{FF2B5EF4-FFF2-40B4-BE49-F238E27FC236}">
                <a16:creationId xmlns:a16="http://schemas.microsoft.com/office/drawing/2014/main" id="{B7E342A0-1D36-2252-3028-F2F615C50C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80979" y="775164"/>
            <a:ext cx="2133600" cy="1892300"/>
          </a:xfrm>
          <a:prstGeom prst="rect">
            <a:avLst/>
          </a:prstGeom>
        </p:spPr>
      </p:pic>
      <p:pic>
        <p:nvPicPr>
          <p:cNvPr id="10" name="Imagem 6" descr="Gráfico, Gráfico de dispersão&#10;&#10;Descrição gerada automaticamente">
            <a:extLst>
              <a:ext uri="{FF2B5EF4-FFF2-40B4-BE49-F238E27FC236}">
                <a16:creationId xmlns:a16="http://schemas.microsoft.com/office/drawing/2014/main" id="{A0D85E6D-AB3C-32D6-6A3B-7E9CEF47CD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89" r="10432" b="5082"/>
          <a:stretch/>
        </p:blipFill>
        <p:spPr>
          <a:xfrm>
            <a:off x="169462" y="908324"/>
            <a:ext cx="6056568" cy="5473004"/>
          </a:xfrm>
          <a:prstGeom prst="rect">
            <a:avLst/>
          </a:prstGeom>
        </p:spPr>
      </p:pic>
      <p:cxnSp>
        <p:nvCxnSpPr>
          <p:cNvPr id="11" name="Straight Arrow Connector 10">
            <a:extLst>
              <a:ext uri="{FF2B5EF4-FFF2-40B4-BE49-F238E27FC236}">
                <a16:creationId xmlns:a16="http://schemas.microsoft.com/office/drawing/2014/main" id="{77DCF76F-83E1-F554-6CA1-35BDBEBFF3E6}"/>
              </a:ext>
            </a:extLst>
          </p:cNvPr>
          <p:cNvCxnSpPr>
            <a:cxnSpLocks/>
          </p:cNvCxnSpPr>
          <p:nvPr/>
        </p:nvCxnSpPr>
        <p:spPr>
          <a:xfrm flipH="1">
            <a:off x="5556314" y="1305118"/>
            <a:ext cx="1753900" cy="999997"/>
          </a:xfrm>
          <a:prstGeom prst="straightConnector1">
            <a:avLst/>
          </a:prstGeom>
          <a:ln w="28575">
            <a:solidFill>
              <a:srgbClr val="FF339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E48169-2178-A428-41BF-21C070827744}"/>
              </a:ext>
            </a:extLst>
          </p:cNvPr>
          <p:cNvCxnSpPr>
            <a:cxnSpLocks/>
          </p:cNvCxnSpPr>
          <p:nvPr/>
        </p:nvCxnSpPr>
        <p:spPr>
          <a:xfrm flipH="1">
            <a:off x="5710397" y="2199532"/>
            <a:ext cx="1216819" cy="2012573"/>
          </a:xfrm>
          <a:prstGeom prst="straightConnector1">
            <a:avLst/>
          </a:prstGeom>
          <a:ln w="28575">
            <a:solidFill>
              <a:srgbClr val="27F13F"/>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97659D3-9D2F-2C7A-734B-BE703B36B992}"/>
              </a:ext>
            </a:extLst>
          </p:cNvPr>
          <p:cNvGrpSpPr/>
          <p:nvPr/>
        </p:nvGrpSpPr>
        <p:grpSpPr>
          <a:xfrm>
            <a:off x="4087349" y="1268760"/>
            <a:ext cx="8076122" cy="4636911"/>
            <a:chOff x="4087349" y="1268760"/>
            <a:chExt cx="8076122" cy="4636911"/>
          </a:xfrm>
        </p:grpSpPr>
        <p:pic>
          <p:nvPicPr>
            <p:cNvPr id="7" name="Imagem 1" descr="Gráfico, Gráfico de linhas&#10;&#10;Descrição gerada automaticamente">
              <a:extLst>
                <a:ext uri="{FF2B5EF4-FFF2-40B4-BE49-F238E27FC236}">
                  <a16:creationId xmlns:a16="http://schemas.microsoft.com/office/drawing/2014/main" id="{A48EEF05-AE79-57BB-255F-53442A9201BD}"/>
                </a:ext>
              </a:extLst>
            </p:cNvPr>
            <p:cNvPicPr/>
            <p:nvPr/>
          </p:nvPicPr>
          <p:blipFill>
            <a:blip r:embed="rId4">
              <a:extLst>
                <a:ext uri="{28A0092B-C50C-407E-A947-70E740481C1C}">
                  <a14:useLocalDpi xmlns:a14="http://schemas.microsoft.com/office/drawing/2010/main"/>
                </a:ext>
              </a:extLst>
            </a:blip>
            <a:stretch>
              <a:fillRect/>
            </a:stretch>
          </p:blipFill>
          <p:spPr>
            <a:xfrm>
              <a:off x="7352114" y="2528900"/>
              <a:ext cx="4811357" cy="3069083"/>
            </a:xfrm>
            <a:prstGeom prst="rect">
              <a:avLst/>
            </a:prstGeom>
          </p:spPr>
        </p:pic>
        <p:cxnSp>
          <p:nvCxnSpPr>
            <p:cNvPr id="8" name="Straight Arrow Connector 7">
              <a:extLst>
                <a:ext uri="{FF2B5EF4-FFF2-40B4-BE49-F238E27FC236}">
                  <a16:creationId xmlns:a16="http://schemas.microsoft.com/office/drawing/2014/main" id="{61BF4A16-A777-A4C3-E9D8-9E27E5FAC4AF}"/>
                </a:ext>
              </a:extLst>
            </p:cNvPr>
            <p:cNvCxnSpPr>
              <a:cxnSpLocks/>
            </p:cNvCxnSpPr>
            <p:nvPr/>
          </p:nvCxnSpPr>
          <p:spPr>
            <a:xfrm>
              <a:off x="7035007" y="2276872"/>
              <a:ext cx="3637902" cy="2108017"/>
            </a:xfrm>
            <a:prstGeom prst="straightConnector1">
              <a:avLst/>
            </a:prstGeom>
            <a:ln w="28575">
              <a:solidFill>
                <a:srgbClr val="66FF3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9C165B9-739C-CDCD-78B0-033862168A6E}"/>
                </a:ext>
              </a:extLst>
            </p:cNvPr>
            <p:cNvCxnSpPr>
              <a:cxnSpLocks/>
            </p:cNvCxnSpPr>
            <p:nvPr/>
          </p:nvCxnSpPr>
          <p:spPr>
            <a:xfrm>
              <a:off x="7358932" y="1268760"/>
              <a:ext cx="4253950" cy="3470265"/>
            </a:xfrm>
            <a:prstGeom prst="straightConnector1">
              <a:avLst/>
            </a:prstGeom>
            <a:ln w="28575">
              <a:solidFill>
                <a:srgbClr val="FF3399"/>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4" name="Agrupar 19">
              <a:extLst>
                <a:ext uri="{FF2B5EF4-FFF2-40B4-BE49-F238E27FC236}">
                  <a16:creationId xmlns:a16="http://schemas.microsoft.com/office/drawing/2014/main" id="{571026BE-E30C-ADD1-79C5-B61B3C6A097D}"/>
                </a:ext>
              </a:extLst>
            </p:cNvPr>
            <p:cNvGrpSpPr/>
            <p:nvPr/>
          </p:nvGrpSpPr>
          <p:grpSpPr>
            <a:xfrm>
              <a:off x="4087349" y="2412753"/>
              <a:ext cx="1930365" cy="294048"/>
              <a:chOff x="4087349" y="2412753"/>
              <a:chExt cx="1930365" cy="294048"/>
            </a:xfrm>
          </p:grpSpPr>
          <p:sp>
            <p:nvSpPr>
              <p:cNvPr id="15" name="Elipse 2">
                <a:extLst>
                  <a:ext uri="{FF2B5EF4-FFF2-40B4-BE49-F238E27FC236}">
                    <a16:creationId xmlns:a16="http://schemas.microsoft.com/office/drawing/2014/main" id="{E5377129-433F-DA2A-01CC-90FB2147F0DE}"/>
                  </a:ext>
                </a:extLst>
              </p:cNvPr>
              <p:cNvSpPr/>
              <p:nvPr/>
            </p:nvSpPr>
            <p:spPr>
              <a:xfrm>
                <a:off x="4087349" y="2412753"/>
                <a:ext cx="84829" cy="91937"/>
              </a:xfrm>
              <a:prstGeom prst="ellipse">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6" name="Elipse 13">
                <a:extLst>
                  <a:ext uri="{FF2B5EF4-FFF2-40B4-BE49-F238E27FC236}">
                    <a16:creationId xmlns:a16="http://schemas.microsoft.com/office/drawing/2014/main" id="{B08595BB-0B65-0086-4B3C-9612333EC22A}"/>
                  </a:ext>
                </a:extLst>
              </p:cNvPr>
              <p:cNvSpPr/>
              <p:nvPr/>
            </p:nvSpPr>
            <p:spPr>
              <a:xfrm>
                <a:off x="4463564" y="2468977"/>
                <a:ext cx="84829" cy="91937"/>
              </a:xfrm>
              <a:prstGeom prst="ellipse">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7" name="Elipse 14">
                <a:extLst>
                  <a:ext uri="{FF2B5EF4-FFF2-40B4-BE49-F238E27FC236}">
                    <a16:creationId xmlns:a16="http://schemas.microsoft.com/office/drawing/2014/main" id="{EDD9CF41-4331-ABB2-06F6-735849B083DA}"/>
                  </a:ext>
                </a:extLst>
              </p:cNvPr>
              <p:cNvSpPr/>
              <p:nvPr/>
            </p:nvSpPr>
            <p:spPr>
              <a:xfrm>
                <a:off x="4824657" y="2504690"/>
                <a:ext cx="84829" cy="91937"/>
              </a:xfrm>
              <a:prstGeom prst="ellipse">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8" name="Elipse 15">
                <a:extLst>
                  <a:ext uri="{FF2B5EF4-FFF2-40B4-BE49-F238E27FC236}">
                    <a16:creationId xmlns:a16="http://schemas.microsoft.com/office/drawing/2014/main" id="{4E393DA4-C1A2-741B-589E-AF1F1FBC5E1D}"/>
                  </a:ext>
                </a:extLst>
              </p:cNvPr>
              <p:cNvSpPr/>
              <p:nvPr/>
            </p:nvSpPr>
            <p:spPr>
              <a:xfrm>
                <a:off x="5197098" y="2543648"/>
                <a:ext cx="84829" cy="91937"/>
              </a:xfrm>
              <a:prstGeom prst="ellipse">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19" name="Elipse 17">
                <a:extLst>
                  <a:ext uri="{FF2B5EF4-FFF2-40B4-BE49-F238E27FC236}">
                    <a16:creationId xmlns:a16="http://schemas.microsoft.com/office/drawing/2014/main" id="{89BE22AC-C7B0-A8A0-EACA-FAB956469E31}"/>
                  </a:ext>
                </a:extLst>
              </p:cNvPr>
              <p:cNvSpPr/>
              <p:nvPr/>
            </p:nvSpPr>
            <p:spPr>
              <a:xfrm>
                <a:off x="5560444" y="2570721"/>
                <a:ext cx="84829" cy="91937"/>
              </a:xfrm>
              <a:prstGeom prst="ellipse">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0" name="Elipse 18">
                <a:extLst>
                  <a:ext uri="{FF2B5EF4-FFF2-40B4-BE49-F238E27FC236}">
                    <a16:creationId xmlns:a16="http://schemas.microsoft.com/office/drawing/2014/main" id="{FE078E73-C3BB-E1E2-66FC-50BF2E294789}"/>
                  </a:ext>
                </a:extLst>
              </p:cNvPr>
              <p:cNvSpPr/>
              <p:nvPr/>
            </p:nvSpPr>
            <p:spPr>
              <a:xfrm>
                <a:off x="5932885" y="2614864"/>
                <a:ext cx="84829" cy="91937"/>
              </a:xfrm>
              <a:prstGeom prst="ellipse">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grpSp>
        <p:grpSp>
          <p:nvGrpSpPr>
            <p:cNvPr id="21" name="Agrupar 30">
              <a:extLst>
                <a:ext uri="{FF2B5EF4-FFF2-40B4-BE49-F238E27FC236}">
                  <a16:creationId xmlns:a16="http://schemas.microsoft.com/office/drawing/2014/main" id="{A00BA27B-E2A1-C53E-A76D-A90BFAC6392D}"/>
                </a:ext>
              </a:extLst>
            </p:cNvPr>
            <p:cNvGrpSpPr/>
            <p:nvPr/>
          </p:nvGrpSpPr>
          <p:grpSpPr>
            <a:xfrm>
              <a:off x="4096108" y="4013027"/>
              <a:ext cx="1921606" cy="326767"/>
              <a:chOff x="4091999" y="4012298"/>
              <a:chExt cx="1921606" cy="326767"/>
            </a:xfrm>
          </p:grpSpPr>
          <p:sp>
            <p:nvSpPr>
              <p:cNvPr id="22" name="Retângulo 20">
                <a:extLst>
                  <a:ext uri="{FF2B5EF4-FFF2-40B4-BE49-F238E27FC236}">
                    <a16:creationId xmlns:a16="http://schemas.microsoft.com/office/drawing/2014/main" id="{EB6A404D-EDB0-4F87-0502-18F92E2C0E6A}"/>
                  </a:ext>
                </a:extLst>
              </p:cNvPr>
              <p:cNvSpPr/>
              <p:nvPr/>
            </p:nvSpPr>
            <p:spPr>
              <a:xfrm>
                <a:off x="4091999" y="4247128"/>
                <a:ext cx="80179" cy="91937"/>
              </a:xfrm>
              <a:prstGeom prst="rect">
                <a:avLst/>
              </a:prstGeom>
              <a:solidFill>
                <a:srgbClr val="27F13F"/>
              </a:solidFill>
              <a:ln>
                <a:solidFill>
                  <a:srgbClr val="27F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3" name="Retângulo 21">
                <a:extLst>
                  <a:ext uri="{FF2B5EF4-FFF2-40B4-BE49-F238E27FC236}">
                    <a16:creationId xmlns:a16="http://schemas.microsoft.com/office/drawing/2014/main" id="{88411279-7596-E3D4-F888-88D3CF7BCB8D}"/>
                  </a:ext>
                </a:extLst>
              </p:cNvPr>
              <p:cNvSpPr/>
              <p:nvPr/>
            </p:nvSpPr>
            <p:spPr>
              <a:xfrm>
                <a:off x="4452051" y="4182051"/>
                <a:ext cx="80179" cy="91937"/>
              </a:xfrm>
              <a:prstGeom prst="rect">
                <a:avLst/>
              </a:prstGeom>
              <a:solidFill>
                <a:srgbClr val="27F13F"/>
              </a:solidFill>
              <a:ln>
                <a:solidFill>
                  <a:srgbClr val="27F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4" name="Retângulo 22">
                <a:extLst>
                  <a:ext uri="{FF2B5EF4-FFF2-40B4-BE49-F238E27FC236}">
                    <a16:creationId xmlns:a16="http://schemas.microsoft.com/office/drawing/2014/main" id="{B3B17E80-F754-1FC2-34B1-2FF5E7812C6B}"/>
                  </a:ext>
                </a:extLst>
              </p:cNvPr>
              <p:cNvSpPr/>
              <p:nvPr/>
            </p:nvSpPr>
            <p:spPr>
              <a:xfrm>
                <a:off x="4825198" y="4145210"/>
                <a:ext cx="80179" cy="91937"/>
              </a:xfrm>
              <a:prstGeom prst="rect">
                <a:avLst/>
              </a:prstGeom>
              <a:solidFill>
                <a:srgbClr val="27F13F"/>
              </a:solidFill>
              <a:ln>
                <a:solidFill>
                  <a:srgbClr val="27F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5" name="Retângulo 23">
                <a:extLst>
                  <a:ext uri="{FF2B5EF4-FFF2-40B4-BE49-F238E27FC236}">
                    <a16:creationId xmlns:a16="http://schemas.microsoft.com/office/drawing/2014/main" id="{79668D74-0CB0-C54D-A8B6-612E68792ECC}"/>
                  </a:ext>
                </a:extLst>
              </p:cNvPr>
              <p:cNvSpPr/>
              <p:nvPr/>
            </p:nvSpPr>
            <p:spPr>
              <a:xfrm>
                <a:off x="5192455" y="4099241"/>
                <a:ext cx="80179" cy="91937"/>
              </a:xfrm>
              <a:prstGeom prst="rect">
                <a:avLst/>
              </a:prstGeom>
              <a:solidFill>
                <a:srgbClr val="27F13F"/>
              </a:solidFill>
              <a:ln>
                <a:solidFill>
                  <a:srgbClr val="27F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6" name="Retângulo 24">
                <a:extLst>
                  <a:ext uri="{FF2B5EF4-FFF2-40B4-BE49-F238E27FC236}">
                    <a16:creationId xmlns:a16="http://schemas.microsoft.com/office/drawing/2014/main" id="{6E2828E5-65AD-1E0B-85D1-79F8F0B68436}"/>
                  </a:ext>
                </a:extLst>
              </p:cNvPr>
              <p:cNvSpPr/>
              <p:nvPr/>
            </p:nvSpPr>
            <p:spPr>
              <a:xfrm>
                <a:off x="5557967" y="4058267"/>
                <a:ext cx="80179" cy="91937"/>
              </a:xfrm>
              <a:prstGeom prst="rect">
                <a:avLst/>
              </a:prstGeom>
              <a:solidFill>
                <a:srgbClr val="27F13F"/>
              </a:solidFill>
              <a:ln>
                <a:solidFill>
                  <a:srgbClr val="27F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7" name="Retângulo 26">
                <a:extLst>
                  <a:ext uri="{FF2B5EF4-FFF2-40B4-BE49-F238E27FC236}">
                    <a16:creationId xmlns:a16="http://schemas.microsoft.com/office/drawing/2014/main" id="{AC57087E-712B-460D-965E-7B092ECAE8C9}"/>
                  </a:ext>
                </a:extLst>
              </p:cNvPr>
              <p:cNvSpPr/>
              <p:nvPr/>
            </p:nvSpPr>
            <p:spPr>
              <a:xfrm>
                <a:off x="5933426" y="4012298"/>
                <a:ext cx="80179" cy="91937"/>
              </a:xfrm>
              <a:prstGeom prst="rect">
                <a:avLst/>
              </a:prstGeom>
              <a:solidFill>
                <a:srgbClr val="27F13F"/>
              </a:solidFill>
              <a:ln>
                <a:solidFill>
                  <a:srgbClr val="27F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6DFD58C1-E294-CC1A-CED2-8A426700812A}"/>
                </a:ext>
              </a:extLst>
            </p:cNvPr>
            <p:cNvSpPr txBox="1"/>
            <p:nvPr/>
          </p:nvSpPr>
          <p:spPr>
            <a:xfrm>
              <a:off x="7788188" y="5567117"/>
              <a:ext cx="414448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Reilhac</a:t>
              </a:r>
              <a:r>
                <a:rPr kumimoji="0" lang="en-GB"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a:t>
              </a:r>
              <a:r>
                <a:rPr kumimoji="0" lang="en-GB"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Anthonin</a:t>
              </a:r>
              <a:r>
                <a:rPr kumimoji="0" lang="en-GB"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et al. "Simulation-based evaluation of OSEM iterative reconstruction methods in dynamic brain PET studies." </a:t>
              </a:r>
              <a:r>
                <a:rPr kumimoji="0" lang="en-GB" sz="8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Neuroimage</a:t>
              </a:r>
              <a:r>
                <a:rPr kumimoji="0" lang="en-GB"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39.1 (2008): 359-368.</a:t>
              </a:r>
              <a:endParaRPr kumimoji="0" lang="en-GB" sz="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grpSp>
    </p:spTree>
    <p:extLst>
      <p:ext uri="{BB962C8B-B14F-4D97-AF65-F5344CB8AC3E}">
        <p14:creationId xmlns:p14="http://schemas.microsoft.com/office/powerpoint/2010/main" val="89450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6491-5064-E633-39BA-19025E21EFA4}"/>
              </a:ext>
            </a:extLst>
          </p:cNvPr>
          <p:cNvSpPr>
            <a:spLocks noGrp="1"/>
          </p:cNvSpPr>
          <p:nvPr>
            <p:ph type="title"/>
          </p:nvPr>
        </p:nvSpPr>
        <p:spPr/>
        <p:txBody>
          <a:bodyPr/>
          <a:lstStyle/>
          <a:p>
            <a:r>
              <a:rPr lang="en-GB" dirty="0"/>
              <a:t>PET - Challenge Me-EM reconstruction Bias</a:t>
            </a:r>
          </a:p>
        </p:txBody>
      </p:sp>
      <p:sp>
        <p:nvSpPr>
          <p:cNvPr id="4" name="Text Placeholder 3">
            <a:extLst>
              <a:ext uri="{FF2B5EF4-FFF2-40B4-BE49-F238E27FC236}">
                <a16:creationId xmlns:a16="http://schemas.microsoft.com/office/drawing/2014/main" id="{5C900DFF-576F-7ECF-DE9A-2217FBF2AEA7}"/>
              </a:ext>
            </a:extLst>
          </p:cNvPr>
          <p:cNvSpPr>
            <a:spLocks noGrp="1"/>
          </p:cNvSpPr>
          <p:nvPr>
            <p:ph type="body" sz="quarter" idx="15"/>
          </p:nvPr>
        </p:nvSpPr>
        <p:spPr/>
        <p:txBody>
          <a:bodyPr/>
          <a:lstStyle/>
          <a:p>
            <a:r>
              <a:rPr lang="en-GB" dirty="0"/>
              <a:t>Validation of constant true coincidences count framing scheme</a:t>
            </a:r>
          </a:p>
          <a:p>
            <a:endParaRPr lang="en-GB" dirty="0"/>
          </a:p>
        </p:txBody>
      </p:sp>
      <p:pic>
        <p:nvPicPr>
          <p:cNvPr id="5" name="Picture 53">
            <a:extLst>
              <a:ext uri="{FF2B5EF4-FFF2-40B4-BE49-F238E27FC236}">
                <a16:creationId xmlns:a16="http://schemas.microsoft.com/office/drawing/2014/main" id="{97B7E710-50EF-B1BA-1FE5-F40235988C73}"/>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408" y="3184146"/>
            <a:ext cx="1516154" cy="1345359"/>
          </a:xfrm>
          <a:prstGeom prst="rect">
            <a:avLst/>
          </a:prstGeom>
          <a:noFill/>
          <a:ln>
            <a:noFill/>
          </a:ln>
        </p:spPr>
      </p:pic>
      <p:pic>
        <p:nvPicPr>
          <p:cNvPr id="6" name="Picture 10">
            <a:extLst>
              <a:ext uri="{FF2B5EF4-FFF2-40B4-BE49-F238E27FC236}">
                <a16:creationId xmlns:a16="http://schemas.microsoft.com/office/drawing/2014/main" id="{18D50BF9-5921-DF62-591D-F1F6009DEE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0367"/>
          <a:stretch/>
        </p:blipFill>
        <p:spPr>
          <a:xfrm flipH="1">
            <a:off x="1092861" y="5227537"/>
            <a:ext cx="885645" cy="749336"/>
          </a:xfrm>
          <a:prstGeom prst="rect">
            <a:avLst/>
          </a:prstGeom>
        </p:spPr>
      </p:pic>
      <p:sp>
        <p:nvSpPr>
          <p:cNvPr id="7" name="TextBox 6">
            <a:extLst>
              <a:ext uri="{FF2B5EF4-FFF2-40B4-BE49-F238E27FC236}">
                <a16:creationId xmlns:a16="http://schemas.microsoft.com/office/drawing/2014/main" id="{1D33476B-375C-0A5A-7893-065C6DE62AFA}"/>
              </a:ext>
            </a:extLst>
          </p:cNvPr>
          <p:cNvSpPr txBox="1"/>
          <p:nvPr/>
        </p:nvSpPr>
        <p:spPr>
          <a:xfrm>
            <a:off x="517909" y="1447314"/>
            <a:ext cx="2034284" cy="881780"/>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Decay experiment with hot sphere phantom</a:t>
            </a:r>
          </a:p>
        </p:txBody>
      </p:sp>
      <p:cxnSp>
        <p:nvCxnSpPr>
          <p:cNvPr id="8" name="Straight Arrow Connector 7">
            <a:extLst>
              <a:ext uri="{FF2B5EF4-FFF2-40B4-BE49-F238E27FC236}">
                <a16:creationId xmlns:a16="http://schemas.microsoft.com/office/drawing/2014/main" id="{48928969-E151-C430-FC79-31B1B68CF33F}"/>
              </a:ext>
            </a:extLst>
          </p:cNvPr>
          <p:cNvCxnSpPr>
            <a:cxnSpLocks/>
          </p:cNvCxnSpPr>
          <p:nvPr/>
        </p:nvCxnSpPr>
        <p:spPr>
          <a:xfrm flipV="1">
            <a:off x="1442584" y="2330891"/>
            <a:ext cx="0" cy="1828801"/>
          </a:xfrm>
          <a:prstGeom prst="straightConnector1">
            <a:avLst/>
          </a:prstGeom>
          <a:ln w="31750">
            <a:solidFill>
              <a:schemeClr val="accent4">
                <a:lumMod val="7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29C1968-DCC5-A6ED-5034-2B8032437369}"/>
              </a:ext>
            </a:extLst>
          </p:cNvPr>
          <p:cNvCxnSpPr>
            <a:cxnSpLocks/>
          </p:cNvCxnSpPr>
          <p:nvPr/>
        </p:nvCxnSpPr>
        <p:spPr>
          <a:xfrm flipH="1" flipV="1">
            <a:off x="1463133" y="2329094"/>
            <a:ext cx="523982" cy="1512098"/>
          </a:xfrm>
          <a:prstGeom prst="straightConnector1">
            <a:avLst/>
          </a:prstGeom>
          <a:ln w="31750">
            <a:solidFill>
              <a:schemeClr val="accent4">
                <a:lumMod val="7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0F3A9D8-94AA-CB43-9F44-17CF1AF89FD7}"/>
              </a:ext>
            </a:extLst>
          </p:cNvPr>
          <p:cNvCxnSpPr>
            <a:cxnSpLocks/>
          </p:cNvCxnSpPr>
          <p:nvPr/>
        </p:nvCxnSpPr>
        <p:spPr>
          <a:xfrm flipH="1" flipV="1">
            <a:off x="1401488" y="4529561"/>
            <a:ext cx="92467" cy="955497"/>
          </a:xfrm>
          <a:prstGeom prst="straightConnector1">
            <a:avLst/>
          </a:prstGeom>
          <a:ln w="31750">
            <a:solidFill>
              <a:schemeClr val="accent4">
                <a:lumMod val="7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E2EC0F-B264-CF51-C078-5551B480A6E6}"/>
              </a:ext>
            </a:extLst>
          </p:cNvPr>
          <p:cNvCxnSpPr>
            <a:cxnSpLocks/>
          </p:cNvCxnSpPr>
          <p:nvPr/>
        </p:nvCxnSpPr>
        <p:spPr>
          <a:xfrm flipV="1">
            <a:off x="1730931" y="4402848"/>
            <a:ext cx="253429" cy="1339063"/>
          </a:xfrm>
          <a:prstGeom prst="straightConnector1">
            <a:avLst/>
          </a:prstGeom>
          <a:ln w="31750">
            <a:solidFill>
              <a:schemeClr val="accent4">
                <a:lumMod val="7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4A94381-D54F-ABC8-1602-DA18FD85324C}"/>
              </a:ext>
            </a:extLst>
          </p:cNvPr>
          <p:cNvSpPr txBox="1"/>
          <p:nvPr/>
        </p:nvSpPr>
        <p:spPr>
          <a:xfrm>
            <a:off x="517909" y="2433633"/>
            <a:ext cx="914402" cy="501676"/>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Hot (test) ROI</a:t>
            </a:r>
          </a:p>
        </p:txBody>
      </p:sp>
      <p:sp>
        <p:nvSpPr>
          <p:cNvPr id="13" name="TextBox 12">
            <a:extLst>
              <a:ext uri="{FF2B5EF4-FFF2-40B4-BE49-F238E27FC236}">
                <a16:creationId xmlns:a16="http://schemas.microsoft.com/office/drawing/2014/main" id="{C85D30A4-8717-36FF-D4CE-076EBBCFE555}"/>
              </a:ext>
            </a:extLst>
          </p:cNvPr>
          <p:cNvSpPr txBox="1"/>
          <p:nvPr/>
        </p:nvSpPr>
        <p:spPr>
          <a:xfrm>
            <a:off x="1523065" y="2421646"/>
            <a:ext cx="1059951" cy="501676"/>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Warm (ref) ROI</a:t>
            </a:r>
          </a:p>
        </p:txBody>
      </p:sp>
      <p:sp>
        <p:nvSpPr>
          <p:cNvPr id="14" name="TextBox 13">
            <a:extLst>
              <a:ext uri="{FF2B5EF4-FFF2-40B4-BE49-F238E27FC236}">
                <a16:creationId xmlns:a16="http://schemas.microsoft.com/office/drawing/2014/main" id="{F46F691F-C5A3-7A17-01B3-F9B60E46DE2D}"/>
              </a:ext>
            </a:extLst>
          </p:cNvPr>
          <p:cNvSpPr txBox="1"/>
          <p:nvPr/>
        </p:nvSpPr>
        <p:spPr>
          <a:xfrm>
            <a:off x="517909" y="4610042"/>
            <a:ext cx="912690" cy="501676"/>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Hot (test) ROI</a:t>
            </a:r>
          </a:p>
        </p:txBody>
      </p:sp>
      <p:sp>
        <p:nvSpPr>
          <p:cNvPr id="15" name="TextBox 14">
            <a:extLst>
              <a:ext uri="{FF2B5EF4-FFF2-40B4-BE49-F238E27FC236}">
                <a16:creationId xmlns:a16="http://schemas.microsoft.com/office/drawing/2014/main" id="{A41F41C1-C42B-0E61-E343-C40DA2992E51}"/>
              </a:ext>
            </a:extLst>
          </p:cNvPr>
          <p:cNvSpPr txBox="1"/>
          <p:nvPr/>
        </p:nvSpPr>
        <p:spPr>
          <a:xfrm>
            <a:off x="1789822" y="4680249"/>
            <a:ext cx="948647" cy="501676"/>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Warm (ref) ROI</a:t>
            </a:r>
          </a:p>
        </p:txBody>
      </p:sp>
      <p:grpSp>
        <p:nvGrpSpPr>
          <p:cNvPr id="62" name="Group 61">
            <a:extLst>
              <a:ext uri="{FF2B5EF4-FFF2-40B4-BE49-F238E27FC236}">
                <a16:creationId xmlns:a16="http://schemas.microsoft.com/office/drawing/2014/main" id="{7390A871-7D6B-2AC1-87CC-423989A511E8}"/>
              </a:ext>
            </a:extLst>
          </p:cNvPr>
          <p:cNvGrpSpPr/>
          <p:nvPr/>
        </p:nvGrpSpPr>
        <p:grpSpPr>
          <a:xfrm>
            <a:off x="2156113" y="1267335"/>
            <a:ext cx="6385898" cy="2766402"/>
            <a:chOff x="1810874" y="1267335"/>
            <a:chExt cx="6385898" cy="2766402"/>
          </a:xfrm>
        </p:grpSpPr>
        <p:pic>
          <p:nvPicPr>
            <p:cNvPr id="32" name="Picture 77">
              <a:extLst>
                <a:ext uri="{FF2B5EF4-FFF2-40B4-BE49-F238E27FC236}">
                  <a16:creationId xmlns:a16="http://schemas.microsoft.com/office/drawing/2014/main" id="{0D9E7F39-64F0-9EB9-A383-031E9B5291A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50671" y="1859461"/>
              <a:ext cx="2188729" cy="2021586"/>
            </a:xfrm>
            <a:prstGeom prst="rect">
              <a:avLst/>
            </a:prstGeom>
            <a:noFill/>
            <a:ln>
              <a:noFill/>
            </a:ln>
          </p:spPr>
        </p:pic>
        <p:pic>
          <p:nvPicPr>
            <p:cNvPr id="33" name="Picture 109">
              <a:extLst>
                <a:ext uri="{FF2B5EF4-FFF2-40B4-BE49-F238E27FC236}">
                  <a16:creationId xmlns:a16="http://schemas.microsoft.com/office/drawing/2014/main" id="{020C3632-CC0E-2E32-4F3E-53BDB61EB27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27"/>
            <a:stretch/>
          </p:blipFill>
          <p:spPr bwMode="auto">
            <a:xfrm>
              <a:off x="5431122" y="2129071"/>
              <a:ext cx="2765650" cy="1904666"/>
            </a:xfrm>
            <a:prstGeom prst="rect">
              <a:avLst/>
            </a:prstGeom>
            <a:noFill/>
            <a:ln>
              <a:noFill/>
            </a:ln>
          </p:spPr>
        </p:pic>
        <p:sp>
          <p:nvSpPr>
            <p:cNvPr id="35" name="TextBox 34">
              <a:extLst>
                <a:ext uri="{FF2B5EF4-FFF2-40B4-BE49-F238E27FC236}">
                  <a16:creationId xmlns:a16="http://schemas.microsoft.com/office/drawing/2014/main" id="{FD2B582A-172A-E4BC-FAC2-0FF8D7C06D96}"/>
                </a:ext>
              </a:extLst>
            </p:cNvPr>
            <p:cNvSpPr txBox="1"/>
            <p:nvPr/>
          </p:nvSpPr>
          <p:spPr>
            <a:xfrm>
              <a:off x="5702892" y="1325089"/>
              <a:ext cx="2416046"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Activity Concentration</a:t>
              </a:r>
            </a:p>
          </p:txBody>
        </p:sp>
        <p:cxnSp>
          <p:nvCxnSpPr>
            <p:cNvPr id="36" name="Straight Connector 35">
              <a:extLst>
                <a:ext uri="{FF2B5EF4-FFF2-40B4-BE49-F238E27FC236}">
                  <a16:creationId xmlns:a16="http://schemas.microsoft.com/office/drawing/2014/main" id="{A6962363-9A2C-022A-E1B1-A99FEEA7AC10}"/>
                </a:ext>
              </a:extLst>
            </p:cNvPr>
            <p:cNvCxnSpPr>
              <a:cxnSpLocks/>
            </p:cNvCxnSpPr>
            <p:nvPr/>
          </p:nvCxnSpPr>
          <p:spPr>
            <a:xfrm>
              <a:off x="3480793" y="2859103"/>
              <a:ext cx="4638145" cy="0"/>
            </a:xfrm>
            <a:prstGeom prst="line">
              <a:avLst/>
            </a:prstGeom>
            <a:ln w="22225" cmpd="sng">
              <a:solidFill>
                <a:schemeClr val="accent3">
                  <a:lumMod val="75000"/>
                  <a:alpha val="74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DBE891-2D5C-8B80-96B2-329C5B64A5B3}"/>
                </a:ext>
              </a:extLst>
            </p:cNvPr>
            <p:cNvSpPr txBox="1"/>
            <p:nvPr/>
          </p:nvSpPr>
          <p:spPr>
            <a:xfrm>
              <a:off x="3751937" y="2889588"/>
              <a:ext cx="1526380" cy="25314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0A93B">
                      <a:lumMod val="75000"/>
                    </a:srgbClr>
                  </a:solidFill>
                  <a:effectLst/>
                  <a:uLnTx/>
                  <a:uFillTx/>
                  <a:latin typeface="Arial"/>
                  <a:ea typeface="+mn-ea"/>
                  <a:cs typeface="+mn-cs"/>
                </a:rPr>
                <a:t>Expected behaviour</a:t>
              </a:r>
            </a:p>
          </p:txBody>
        </p:sp>
        <p:sp>
          <p:nvSpPr>
            <p:cNvPr id="40" name="TextBox 39">
              <a:extLst>
                <a:ext uri="{FF2B5EF4-FFF2-40B4-BE49-F238E27FC236}">
                  <a16:creationId xmlns:a16="http://schemas.microsoft.com/office/drawing/2014/main" id="{17B1AA5D-B0F9-64C1-3756-F41CBB78D1B9}"/>
                </a:ext>
              </a:extLst>
            </p:cNvPr>
            <p:cNvSpPr txBox="1"/>
            <p:nvPr/>
          </p:nvSpPr>
          <p:spPr>
            <a:xfrm>
              <a:off x="5871459" y="1710743"/>
              <a:ext cx="2218877" cy="443198"/>
            </a:xfrm>
            <a:prstGeom prst="rect">
              <a:avLst/>
            </a:prstGeom>
            <a:noFill/>
          </p:spPr>
          <p:txBody>
            <a:bodyPr wrap="non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23D6B"/>
                  </a:solidFill>
                  <a:effectLst/>
                  <a:uLnTx/>
                  <a:uFillTx/>
                  <a:latin typeface="Arial"/>
                  <a:ea typeface="+mn-ea"/>
                  <a:cs typeface="+mn-cs"/>
                </a:rPr>
                <a:t>T4 = 4</a:t>
              </a:r>
              <a:r>
                <a:rPr kumimoji="0" lang="en-GB" sz="1200" b="0" i="0" u="none" strike="noStrike" kern="1200" cap="none" spc="0" normalizeH="0" baseline="30000" noProof="0" dirty="0">
                  <a:ln>
                    <a:noFill/>
                  </a:ln>
                  <a:solidFill>
                    <a:srgbClr val="023D6B"/>
                  </a:solidFill>
                  <a:effectLst/>
                  <a:uLnTx/>
                  <a:uFillTx/>
                  <a:latin typeface="Arial"/>
                  <a:ea typeface="+mn-ea"/>
                  <a:cs typeface="+mn-cs"/>
                </a:rPr>
                <a:t>th</a:t>
              </a:r>
              <a:r>
                <a:rPr kumimoji="0" lang="en-GB" sz="1200" b="0" i="0" u="none" strike="noStrike" kern="1200" cap="none" spc="0" normalizeH="0" baseline="0" noProof="0" dirty="0">
                  <a:ln>
                    <a:noFill/>
                  </a:ln>
                  <a:solidFill>
                    <a:srgbClr val="023D6B"/>
                  </a:solidFill>
                  <a:effectLst/>
                  <a:uLnTx/>
                  <a:uFillTx/>
                  <a:latin typeface="Arial"/>
                  <a:ea typeface="+mn-ea"/>
                  <a:cs typeface="+mn-cs"/>
                </a:rPr>
                <a:t> half-life of </a:t>
              </a:r>
              <a:r>
                <a:rPr kumimoji="0" lang="en-GB" sz="1200" b="0" i="0" u="none" strike="noStrike" kern="1200" cap="none" spc="0" normalizeH="0" baseline="30000" noProof="0" dirty="0">
                  <a:ln>
                    <a:noFill/>
                  </a:ln>
                  <a:solidFill>
                    <a:srgbClr val="023D6B"/>
                  </a:solidFill>
                  <a:effectLst/>
                  <a:uLnTx/>
                  <a:uFillTx/>
                  <a:latin typeface="Arial"/>
                  <a:ea typeface="+mn-ea"/>
                  <a:cs typeface="+mn-cs"/>
                </a:rPr>
                <a:t>11</a:t>
              </a:r>
              <a:r>
                <a:rPr kumimoji="0" lang="en-GB" sz="1200" b="0" i="0" u="none" strike="noStrike" kern="1200" cap="none" spc="0" normalizeH="0" baseline="0" noProof="0" dirty="0">
                  <a:ln>
                    <a:noFill/>
                  </a:ln>
                  <a:solidFill>
                    <a:srgbClr val="023D6B"/>
                  </a:solidFill>
                  <a:effectLst/>
                  <a:uLnTx/>
                  <a:uFillTx/>
                  <a:latin typeface="Arial"/>
                  <a:ea typeface="+mn-ea"/>
                  <a:cs typeface="+mn-cs"/>
                </a:rPr>
                <a:t>C </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23D6B"/>
                  </a:solidFill>
                  <a:effectLst/>
                  <a:uLnTx/>
                  <a:uFillTx/>
                  <a:latin typeface="Arial"/>
                  <a:ea typeface="+mn-ea"/>
                  <a:cs typeface="+mn-cs"/>
                </a:rPr>
                <a:t>(≈ 60 min </a:t>
              </a:r>
              <a:r>
                <a:rPr kumimoji="0" lang="en-GB" sz="1200" b="0" i="0" u="none" strike="noStrike" kern="1200" cap="none" spc="0" normalizeH="0" baseline="0" noProof="0" dirty="0" err="1">
                  <a:ln>
                    <a:noFill/>
                  </a:ln>
                  <a:solidFill>
                    <a:srgbClr val="023D6B"/>
                  </a:solidFill>
                  <a:effectLst/>
                  <a:uLnTx/>
                  <a:uFillTx/>
                  <a:latin typeface="Arial"/>
                  <a:ea typeface="+mn-ea"/>
                  <a:cs typeface="+mn-cs"/>
                </a:rPr>
                <a:t>p.i</a:t>
              </a:r>
              <a:r>
                <a:rPr kumimoji="0" lang="en-GB" sz="1200" b="0" i="0" u="none" strike="noStrike" kern="1200" cap="none" spc="0" normalizeH="0" baseline="0" noProof="0" dirty="0">
                  <a:ln>
                    <a:noFill/>
                  </a:ln>
                  <a:solidFill>
                    <a:srgbClr val="023D6B"/>
                  </a:solidFill>
                  <a:effectLst/>
                  <a:uLnTx/>
                  <a:uFillTx/>
                  <a:latin typeface="Arial"/>
                  <a:ea typeface="+mn-ea"/>
                  <a:cs typeface="+mn-cs"/>
                </a:rPr>
                <a:t> to ≈ 80 min. </a:t>
              </a:r>
              <a:r>
                <a:rPr kumimoji="0" lang="en-GB" sz="1200" b="0" i="0" u="none" strike="noStrike" kern="1200" cap="none" spc="0" normalizeH="0" baseline="0" noProof="0" dirty="0" err="1">
                  <a:ln>
                    <a:noFill/>
                  </a:ln>
                  <a:solidFill>
                    <a:srgbClr val="023D6B"/>
                  </a:solidFill>
                  <a:effectLst/>
                  <a:uLnTx/>
                  <a:uFillTx/>
                  <a:latin typeface="Arial"/>
                  <a:ea typeface="+mn-ea"/>
                  <a:cs typeface="+mn-cs"/>
                </a:rPr>
                <a:t>p.i.</a:t>
              </a:r>
              <a:r>
                <a:rPr kumimoji="0" lang="en-GB" sz="1200" b="0" i="0" u="none" strike="noStrike" kern="1200" cap="none" spc="0" normalizeH="0" baseline="0" noProof="0" dirty="0">
                  <a:ln>
                    <a:noFill/>
                  </a:ln>
                  <a:solidFill>
                    <a:srgbClr val="023D6B"/>
                  </a:solidFill>
                  <a:effectLst/>
                  <a:uLnTx/>
                  <a:uFillTx/>
                  <a:latin typeface="Arial"/>
                  <a:ea typeface="+mn-ea"/>
                  <a:cs typeface="+mn-cs"/>
                </a:rPr>
                <a:t>) </a:t>
              </a:r>
            </a:p>
          </p:txBody>
        </p:sp>
        <p:cxnSp>
          <p:nvCxnSpPr>
            <p:cNvPr id="41" name="Straight Arrow Connector 40">
              <a:extLst>
                <a:ext uri="{FF2B5EF4-FFF2-40B4-BE49-F238E27FC236}">
                  <a16:creationId xmlns:a16="http://schemas.microsoft.com/office/drawing/2014/main" id="{35A27EE0-6CBA-8A18-2B4B-12E6B09A9AD7}"/>
                </a:ext>
              </a:extLst>
            </p:cNvPr>
            <p:cNvCxnSpPr>
              <a:cxnSpLocks/>
            </p:cNvCxnSpPr>
            <p:nvPr/>
          </p:nvCxnSpPr>
          <p:spPr>
            <a:xfrm flipV="1">
              <a:off x="6230891" y="2123274"/>
              <a:ext cx="72065" cy="470427"/>
            </a:xfrm>
            <a:prstGeom prst="straightConnector1">
              <a:avLst/>
            </a:prstGeom>
            <a:ln w="31750">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735A34E-A48C-BD73-35E1-2CE15792017B}"/>
                </a:ext>
              </a:extLst>
            </p:cNvPr>
            <p:cNvCxnSpPr>
              <a:cxnSpLocks/>
            </p:cNvCxnSpPr>
            <p:nvPr/>
          </p:nvCxnSpPr>
          <p:spPr>
            <a:xfrm flipV="1">
              <a:off x="1810874" y="2959941"/>
              <a:ext cx="1223325" cy="969072"/>
            </a:xfrm>
            <a:prstGeom prst="straightConnector1">
              <a:avLst/>
            </a:prstGeom>
            <a:ln w="31750">
              <a:solidFill>
                <a:schemeClr val="accent4">
                  <a:lumMod val="7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5B193E0-3917-C6DB-6963-18AC79BF4331}"/>
                </a:ext>
              </a:extLst>
            </p:cNvPr>
            <p:cNvCxnSpPr>
              <a:cxnSpLocks/>
              <a:endCxn id="25" idx="2"/>
            </p:cNvCxnSpPr>
            <p:nvPr/>
          </p:nvCxnSpPr>
          <p:spPr>
            <a:xfrm flipH="1" flipV="1">
              <a:off x="4375541" y="1564339"/>
              <a:ext cx="485707" cy="264950"/>
            </a:xfrm>
            <a:prstGeom prst="straightConnector1">
              <a:avLst/>
            </a:prstGeom>
            <a:ln w="25400">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AFABFD5-22DF-C99E-66C1-007C15EF032A}"/>
                </a:ext>
              </a:extLst>
            </p:cNvPr>
            <p:cNvSpPr txBox="1"/>
            <p:nvPr/>
          </p:nvSpPr>
          <p:spPr>
            <a:xfrm>
              <a:off x="3164312" y="1267335"/>
              <a:ext cx="2422458"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Reconstruction frame length</a:t>
              </a:r>
            </a:p>
          </p:txBody>
        </p:sp>
        <p:cxnSp>
          <p:nvCxnSpPr>
            <p:cNvPr id="26" name="Straight Arrow Connector 25">
              <a:extLst>
                <a:ext uri="{FF2B5EF4-FFF2-40B4-BE49-F238E27FC236}">
                  <a16:creationId xmlns:a16="http://schemas.microsoft.com/office/drawing/2014/main" id="{88338682-43AB-FBEF-B43D-32EA700D6725}"/>
                </a:ext>
              </a:extLst>
            </p:cNvPr>
            <p:cNvCxnSpPr>
              <a:cxnSpLocks/>
              <a:endCxn id="25" idx="2"/>
            </p:cNvCxnSpPr>
            <p:nvPr/>
          </p:nvCxnSpPr>
          <p:spPr>
            <a:xfrm flipV="1">
              <a:off x="3707392" y="1564339"/>
              <a:ext cx="668149" cy="290776"/>
            </a:xfrm>
            <a:prstGeom prst="straightConnector1">
              <a:avLst/>
            </a:prstGeom>
            <a:ln w="25400">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D49F035-8FE2-5390-91E6-1031992BE5D4}"/>
                </a:ext>
              </a:extLst>
            </p:cNvPr>
            <p:cNvCxnSpPr>
              <a:cxnSpLocks/>
              <a:endCxn id="25" idx="2"/>
            </p:cNvCxnSpPr>
            <p:nvPr/>
          </p:nvCxnSpPr>
          <p:spPr>
            <a:xfrm flipV="1">
              <a:off x="4331583" y="1564339"/>
              <a:ext cx="43958" cy="319722"/>
            </a:xfrm>
            <a:prstGeom prst="straightConnector1">
              <a:avLst/>
            </a:prstGeom>
            <a:ln w="25400">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A468D80F-DC5C-9C6C-DB28-3711B6139109}"/>
              </a:ext>
            </a:extLst>
          </p:cNvPr>
          <p:cNvSpPr txBox="1"/>
          <p:nvPr/>
        </p:nvSpPr>
        <p:spPr>
          <a:xfrm>
            <a:off x="9246685" y="5146504"/>
            <a:ext cx="2428767" cy="677108"/>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lumMod val="50000"/>
                    <a:lumOff val="50000"/>
                  </a:prstClr>
                </a:solidFill>
                <a:effectLst/>
                <a:uLnTx/>
                <a:uFillTx/>
                <a:latin typeface="Arial"/>
                <a:ea typeface="+mn-ea"/>
                <a:cs typeface="+mn-cs"/>
              </a:rPr>
              <a:t>C. </a:t>
            </a:r>
            <a:r>
              <a:rPr kumimoji="0" lang="en-GB" sz="800" b="0" i="0" u="none" strike="noStrike" kern="1200" cap="none" spc="0" normalizeH="0" baseline="0" noProof="0" dirty="0" err="1">
                <a:ln>
                  <a:noFill/>
                </a:ln>
                <a:solidFill>
                  <a:prstClr val="black">
                    <a:lumMod val="50000"/>
                    <a:lumOff val="50000"/>
                  </a:prstClr>
                </a:solidFill>
                <a:effectLst/>
                <a:uLnTx/>
                <a:uFillTx/>
                <a:latin typeface="Arial"/>
                <a:ea typeface="+mn-ea"/>
                <a:cs typeface="+mn-cs"/>
              </a:rPr>
              <a:t>Régio</a:t>
            </a:r>
            <a:r>
              <a:rPr kumimoji="0" lang="en-GB" sz="800" b="0" i="0" u="none" strike="noStrike" kern="1200" cap="none" spc="0" normalizeH="0" baseline="0" noProof="0" dirty="0">
                <a:ln>
                  <a:noFill/>
                </a:ln>
                <a:solidFill>
                  <a:prstClr val="black">
                    <a:lumMod val="50000"/>
                    <a:lumOff val="50000"/>
                  </a:prstClr>
                </a:solidFill>
                <a:effectLst/>
                <a:uLnTx/>
                <a:uFillTx/>
                <a:latin typeface="Arial"/>
                <a:ea typeface="+mn-ea"/>
                <a:cs typeface="+mn-cs"/>
              </a:rPr>
              <a:t> Brambilla, et al. "Bias evaluation and reduction in 3D OP-OSEM reconstruction in dynamic equilibrium PET studies with 11C-labeled for binding potential analysis." </a:t>
            </a:r>
            <a:r>
              <a:rPr kumimoji="0" lang="en-GB" sz="800" b="0" i="1" u="none" strike="noStrike" kern="1200" cap="none" spc="0" normalizeH="0" baseline="0" noProof="0" dirty="0" err="1">
                <a:ln>
                  <a:noFill/>
                </a:ln>
                <a:solidFill>
                  <a:prstClr val="black">
                    <a:lumMod val="50000"/>
                    <a:lumOff val="50000"/>
                  </a:prstClr>
                </a:solidFill>
                <a:effectLst/>
                <a:uLnTx/>
                <a:uFillTx/>
                <a:latin typeface="Arial"/>
                <a:ea typeface="+mn-ea"/>
                <a:cs typeface="+mn-cs"/>
              </a:rPr>
              <a:t>Plos</a:t>
            </a:r>
            <a:r>
              <a:rPr kumimoji="0" lang="en-GB" sz="800" b="0" i="1" u="none" strike="noStrike" kern="1200" cap="none" spc="0" normalizeH="0" baseline="0" noProof="0" dirty="0">
                <a:ln>
                  <a:noFill/>
                </a:ln>
                <a:solidFill>
                  <a:prstClr val="black">
                    <a:lumMod val="50000"/>
                    <a:lumOff val="50000"/>
                  </a:prstClr>
                </a:solidFill>
                <a:effectLst/>
                <a:uLnTx/>
                <a:uFillTx/>
                <a:latin typeface="Arial"/>
                <a:ea typeface="+mn-ea"/>
                <a:cs typeface="+mn-cs"/>
              </a:rPr>
              <a:t> one</a:t>
            </a:r>
            <a:r>
              <a:rPr kumimoji="0" lang="en-GB" sz="800" b="0" i="0" u="none" strike="noStrike" kern="1200" cap="none" spc="0" normalizeH="0" baseline="0" noProof="0" dirty="0">
                <a:ln>
                  <a:noFill/>
                </a:ln>
                <a:solidFill>
                  <a:prstClr val="black">
                    <a:lumMod val="50000"/>
                    <a:lumOff val="50000"/>
                  </a:prstClr>
                </a:solidFill>
                <a:effectLst/>
                <a:uLnTx/>
                <a:uFillTx/>
                <a:latin typeface="Arial"/>
                <a:ea typeface="+mn-ea"/>
                <a:cs typeface="+mn-cs"/>
              </a:rPr>
              <a:t> 16.1 (2021): e0245580.</a:t>
            </a:r>
          </a:p>
        </p:txBody>
      </p:sp>
      <p:grpSp>
        <p:nvGrpSpPr>
          <p:cNvPr id="66" name="Group 65">
            <a:extLst>
              <a:ext uri="{FF2B5EF4-FFF2-40B4-BE49-F238E27FC236}">
                <a16:creationId xmlns:a16="http://schemas.microsoft.com/office/drawing/2014/main" id="{A13803C6-8DFD-C46E-A208-773C59F2849B}"/>
              </a:ext>
            </a:extLst>
          </p:cNvPr>
          <p:cNvGrpSpPr/>
          <p:nvPr/>
        </p:nvGrpSpPr>
        <p:grpSpPr>
          <a:xfrm>
            <a:off x="1546513" y="3930867"/>
            <a:ext cx="7018408" cy="2254348"/>
            <a:chOff x="1201274" y="3930867"/>
            <a:chExt cx="7018408" cy="2254348"/>
          </a:xfrm>
        </p:grpSpPr>
        <p:pic>
          <p:nvPicPr>
            <p:cNvPr id="31" name="Picture 86">
              <a:extLst>
                <a:ext uri="{FF2B5EF4-FFF2-40B4-BE49-F238E27FC236}">
                  <a16:creationId xmlns:a16="http://schemas.microsoft.com/office/drawing/2014/main" id="{17764A5A-944B-6183-5C6B-1B43DDC25BA5}"/>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51652" y="3930867"/>
              <a:ext cx="2195052" cy="2149923"/>
            </a:xfrm>
            <a:prstGeom prst="rect">
              <a:avLst/>
            </a:prstGeom>
            <a:noFill/>
            <a:ln>
              <a:noFill/>
            </a:ln>
          </p:spPr>
        </p:pic>
        <p:pic>
          <p:nvPicPr>
            <p:cNvPr id="34" name="Picture 109">
              <a:extLst>
                <a:ext uri="{FF2B5EF4-FFF2-40B4-BE49-F238E27FC236}">
                  <a16:creationId xmlns:a16="http://schemas.microsoft.com/office/drawing/2014/main" id="{C3D8534C-4B7A-5809-8381-BDAA02198CB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5447682" y="4287996"/>
              <a:ext cx="2772000" cy="1897219"/>
            </a:xfrm>
            <a:prstGeom prst="rect">
              <a:avLst/>
            </a:prstGeom>
            <a:noFill/>
            <a:ln>
              <a:noFill/>
            </a:ln>
          </p:spPr>
        </p:pic>
        <p:cxnSp>
          <p:nvCxnSpPr>
            <p:cNvPr id="30" name="Straight Arrow Connector 29">
              <a:extLst>
                <a:ext uri="{FF2B5EF4-FFF2-40B4-BE49-F238E27FC236}">
                  <a16:creationId xmlns:a16="http://schemas.microsoft.com/office/drawing/2014/main" id="{E7BB8B7B-42E6-235C-8561-775E8BAD6FCD}"/>
                </a:ext>
              </a:extLst>
            </p:cNvPr>
            <p:cNvCxnSpPr>
              <a:cxnSpLocks/>
            </p:cNvCxnSpPr>
            <p:nvPr/>
          </p:nvCxnSpPr>
          <p:spPr>
            <a:xfrm>
              <a:off x="1201274" y="4304511"/>
              <a:ext cx="1716368" cy="653976"/>
            </a:xfrm>
            <a:prstGeom prst="straightConnector1">
              <a:avLst/>
            </a:prstGeom>
            <a:ln w="31750">
              <a:solidFill>
                <a:schemeClr val="accent4">
                  <a:lumMod val="7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B29BD0D-E453-C05B-8A04-33F3DCDDEB9F}"/>
                </a:ext>
              </a:extLst>
            </p:cNvPr>
            <p:cNvCxnSpPr>
              <a:cxnSpLocks/>
            </p:cNvCxnSpPr>
            <p:nvPr/>
          </p:nvCxnSpPr>
          <p:spPr>
            <a:xfrm>
              <a:off x="3480793" y="4998451"/>
              <a:ext cx="4638145" cy="0"/>
            </a:xfrm>
            <a:prstGeom prst="line">
              <a:avLst/>
            </a:prstGeom>
            <a:ln w="22225" cmpd="sng">
              <a:solidFill>
                <a:schemeClr val="accent3">
                  <a:lumMod val="75000"/>
                  <a:alpha val="74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6FEBE65-B20D-F421-2449-AD4C02FFC2F6}"/>
                </a:ext>
              </a:extLst>
            </p:cNvPr>
            <p:cNvSpPr txBox="1"/>
            <p:nvPr/>
          </p:nvSpPr>
          <p:spPr>
            <a:xfrm>
              <a:off x="3728234" y="5045788"/>
              <a:ext cx="1526380" cy="25314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0A93B">
                      <a:lumMod val="75000"/>
                    </a:srgbClr>
                  </a:solidFill>
                  <a:effectLst/>
                  <a:uLnTx/>
                  <a:uFillTx/>
                  <a:latin typeface="Arial"/>
                  <a:ea typeface="+mn-ea"/>
                  <a:cs typeface="+mn-cs"/>
                </a:rPr>
                <a:t>Expected behaviour</a:t>
              </a:r>
            </a:p>
          </p:txBody>
        </p:sp>
      </p:grpSp>
      <p:grpSp>
        <p:nvGrpSpPr>
          <p:cNvPr id="65" name="Group 64">
            <a:extLst>
              <a:ext uri="{FF2B5EF4-FFF2-40B4-BE49-F238E27FC236}">
                <a16:creationId xmlns:a16="http://schemas.microsoft.com/office/drawing/2014/main" id="{078F3403-425E-A42C-507E-842F40E0E51D}"/>
              </a:ext>
            </a:extLst>
          </p:cNvPr>
          <p:cNvGrpSpPr/>
          <p:nvPr/>
        </p:nvGrpSpPr>
        <p:grpSpPr>
          <a:xfrm>
            <a:off x="9297595" y="2712336"/>
            <a:ext cx="2095088" cy="2144883"/>
            <a:chOff x="9796824" y="3674817"/>
            <a:chExt cx="2095088" cy="2144883"/>
          </a:xfrm>
        </p:grpSpPr>
        <p:pic>
          <p:nvPicPr>
            <p:cNvPr id="18" name="Picture 108">
              <a:extLst>
                <a:ext uri="{FF2B5EF4-FFF2-40B4-BE49-F238E27FC236}">
                  <a16:creationId xmlns:a16="http://schemas.microsoft.com/office/drawing/2014/main" id="{9AA38E3F-7165-37EC-C672-ECC083D8478A}"/>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96824" y="4129699"/>
              <a:ext cx="2095088" cy="1690001"/>
            </a:xfrm>
            <a:prstGeom prst="rect">
              <a:avLst/>
            </a:prstGeom>
            <a:noFill/>
            <a:ln>
              <a:noFill/>
            </a:ln>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8189B94-F872-008A-21F0-8E53B99682AD}"/>
                    </a:ext>
                  </a:extLst>
                </p:cNvPr>
                <p:cNvSpPr/>
                <p:nvPr/>
              </p:nvSpPr>
              <p:spPr>
                <a:xfrm>
                  <a:off x="10668627" y="3674817"/>
                  <a:ext cx="77944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𝐵𝑃</m:t>
                            </m:r>
                          </m:e>
                          <m:sub>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𝑁𝐷</m:t>
                            </m:r>
                          </m:sub>
                        </m:sSub>
                      </m:oMath>
                    </m:oMathPara>
                  </a14:m>
                  <a:endParaRPr kumimoji="0" lang="en-GB" sz="1800" b="0" i="0" u="none" strike="noStrike" kern="1200" cap="none" spc="0" normalizeH="0" baseline="0" noProof="0" dirty="0">
                    <a:ln>
                      <a:noFill/>
                    </a:ln>
                    <a:solidFill>
                      <a:srgbClr val="023D6B"/>
                    </a:solidFill>
                    <a:effectLst/>
                    <a:uLnTx/>
                    <a:uFillTx/>
                    <a:latin typeface="Arial"/>
                    <a:ea typeface="+mn-ea"/>
                    <a:cs typeface="+mn-cs"/>
                  </a:endParaRPr>
                </a:p>
              </p:txBody>
            </p:sp>
          </mc:Choice>
          <mc:Fallback xmlns="">
            <p:sp>
              <p:nvSpPr>
                <p:cNvPr id="19" name="Rectangle 18">
                  <a:extLst>
                    <a:ext uri="{FF2B5EF4-FFF2-40B4-BE49-F238E27FC236}">
                      <a16:creationId xmlns:a16="http://schemas.microsoft.com/office/drawing/2014/main" id="{68189B94-F872-008A-21F0-8E53B99682AD}"/>
                    </a:ext>
                  </a:extLst>
                </p:cNvPr>
                <p:cNvSpPr>
                  <a:spLocks noRot="1" noChangeAspect="1" noMove="1" noResize="1" noEditPoints="1" noAdjustHandles="1" noChangeArrowheads="1" noChangeShapeType="1" noTextEdit="1"/>
                </p:cNvSpPr>
                <p:nvPr/>
              </p:nvSpPr>
              <p:spPr>
                <a:xfrm>
                  <a:off x="10668627" y="3674817"/>
                  <a:ext cx="779444" cy="369332"/>
                </a:xfrm>
                <a:prstGeom prst="rect">
                  <a:avLst/>
                </a:prstGeom>
                <a:blipFill>
                  <a:blip r:embed="rId10"/>
                  <a:stretch>
                    <a:fillRect/>
                  </a:stretch>
                </a:blipFill>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3A30164D-3C29-B2CB-0379-FDAF9EAC8520}"/>
                </a:ext>
              </a:extLst>
            </p:cNvPr>
            <p:cNvCxnSpPr>
              <a:cxnSpLocks/>
            </p:cNvCxnSpPr>
            <p:nvPr/>
          </p:nvCxnSpPr>
          <p:spPr>
            <a:xfrm>
              <a:off x="10198359" y="4833241"/>
              <a:ext cx="1693553" cy="0"/>
            </a:xfrm>
            <a:prstGeom prst="line">
              <a:avLst/>
            </a:prstGeom>
            <a:ln w="22225" cmpd="sng">
              <a:solidFill>
                <a:schemeClr val="accent3">
                  <a:lumMod val="75000"/>
                  <a:alpha val="74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147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BBBCE-4DAF-4CB3-6D03-BFB16623938F}"/>
              </a:ext>
            </a:extLst>
          </p:cNvPr>
          <p:cNvSpPr>
            <a:spLocks noGrp="1"/>
          </p:cNvSpPr>
          <p:nvPr>
            <p:ph type="title"/>
          </p:nvPr>
        </p:nvSpPr>
        <p:spPr/>
        <p:txBody>
          <a:bodyPr/>
          <a:lstStyle/>
          <a:p>
            <a:r>
              <a:rPr lang="en-GB" dirty="0"/>
              <a:t>Image Reconstruction Bias at low counts</a:t>
            </a:r>
          </a:p>
        </p:txBody>
      </p:sp>
      <p:sp>
        <p:nvSpPr>
          <p:cNvPr id="6" name="Text Placeholder 5">
            <a:extLst>
              <a:ext uri="{FF2B5EF4-FFF2-40B4-BE49-F238E27FC236}">
                <a16:creationId xmlns:a16="http://schemas.microsoft.com/office/drawing/2014/main" id="{9D65F434-554B-B191-5D60-66DF262AC487}"/>
              </a:ext>
            </a:extLst>
          </p:cNvPr>
          <p:cNvSpPr>
            <a:spLocks noGrp="1"/>
          </p:cNvSpPr>
          <p:nvPr>
            <p:ph type="body" sz="quarter" idx="15"/>
          </p:nvPr>
        </p:nvSpPr>
        <p:spPr/>
        <p:txBody>
          <a:bodyPr/>
          <a:lstStyle/>
          <a:p>
            <a:r>
              <a:rPr lang="en-GB" dirty="0"/>
              <a:t>Problem of Iterative Image Reconstruction methods, e.g. Maximum Likelihood Expectation Maximisation</a:t>
            </a:r>
          </a:p>
        </p:txBody>
      </p:sp>
      <p:pic>
        <p:nvPicPr>
          <p:cNvPr id="9" name="Picture 8">
            <a:extLst>
              <a:ext uri="{FF2B5EF4-FFF2-40B4-BE49-F238E27FC236}">
                <a16:creationId xmlns:a16="http://schemas.microsoft.com/office/drawing/2014/main" id="{41FC2C64-81F9-9776-0899-6D2E9D8D4A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691" y="1820300"/>
            <a:ext cx="5715000" cy="1866900"/>
          </a:xfrm>
          <a:prstGeom prst="rect">
            <a:avLst/>
          </a:prstGeom>
        </p:spPr>
      </p:pic>
      <p:sp>
        <p:nvSpPr>
          <p:cNvPr id="13" name="TextBox 12">
            <a:extLst>
              <a:ext uri="{FF2B5EF4-FFF2-40B4-BE49-F238E27FC236}">
                <a16:creationId xmlns:a16="http://schemas.microsoft.com/office/drawing/2014/main" id="{F0ABEF92-3B07-B9D4-F6CB-5CBA413F7488}"/>
              </a:ext>
            </a:extLst>
          </p:cNvPr>
          <p:cNvSpPr txBox="1"/>
          <p:nvPr/>
        </p:nvSpPr>
        <p:spPr>
          <a:xfrm>
            <a:off x="1903116" y="2225537"/>
            <a:ext cx="1090107"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Volunteer 1</a:t>
            </a:r>
          </a:p>
        </p:txBody>
      </p:sp>
      <p:sp>
        <p:nvSpPr>
          <p:cNvPr id="16" name="TextBox 15">
            <a:extLst>
              <a:ext uri="{FF2B5EF4-FFF2-40B4-BE49-F238E27FC236}">
                <a16:creationId xmlns:a16="http://schemas.microsoft.com/office/drawing/2014/main" id="{74EECE9E-BED5-611C-BE91-F1B7ED5415FC}"/>
              </a:ext>
            </a:extLst>
          </p:cNvPr>
          <p:cNvSpPr txBox="1"/>
          <p:nvPr/>
        </p:nvSpPr>
        <p:spPr>
          <a:xfrm>
            <a:off x="1164207" y="2899791"/>
            <a:ext cx="1090107"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C000"/>
                </a:solidFill>
                <a:effectLst/>
                <a:uLnTx/>
                <a:uFillTx/>
                <a:latin typeface="Arial"/>
                <a:ea typeface="+mn-ea"/>
                <a:cs typeface="+mn-cs"/>
              </a:rPr>
              <a:t>Volunteer 2</a:t>
            </a:r>
          </a:p>
        </p:txBody>
      </p:sp>
      <p:grpSp>
        <p:nvGrpSpPr>
          <p:cNvPr id="11" name="Group 10">
            <a:extLst>
              <a:ext uri="{FF2B5EF4-FFF2-40B4-BE49-F238E27FC236}">
                <a16:creationId xmlns:a16="http://schemas.microsoft.com/office/drawing/2014/main" id="{2892B0BB-C828-2E0D-ADE1-50BA16854F4B}"/>
              </a:ext>
            </a:extLst>
          </p:cNvPr>
          <p:cNvGrpSpPr/>
          <p:nvPr/>
        </p:nvGrpSpPr>
        <p:grpSpPr>
          <a:xfrm>
            <a:off x="231302" y="3617097"/>
            <a:ext cx="5858973" cy="2430783"/>
            <a:chOff x="231302" y="3842565"/>
            <a:chExt cx="5858973" cy="2430783"/>
          </a:xfrm>
        </p:grpSpPr>
        <p:sp>
          <p:nvSpPr>
            <p:cNvPr id="18" name="Rectangle 17">
              <a:extLst>
                <a:ext uri="{FF2B5EF4-FFF2-40B4-BE49-F238E27FC236}">
                  <a16:creationId xmlns:a16="http://schemas.microsoft.com/office/drawing/2014/main" id="{EBDB39FB-4629-184C-D181-3DA500FB7E57}"/>
                </a:ext>
              </a:extLst>
            </p:cNvPr>
            <p:cNvSpPr/>
            <p:nvPr/>
          </p:nvSpPr>
          <p:spPr>
            <a:xfrm>
              <a:off x="4959230" y="4375987"/>
              <a:ext cx="487393" cy="10783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3E26657B-B32E-654A-26A0-95C8E6604D31}"/>
                </a:ext>
              </a:extLst>
            </p:cNvPr>
            <p:cNvSpPr/>
            <p:nvPr/>
          </p:nvSpPr>
          <p:spPr>
            <a:xfrm>
              <a:off x="4408577" y="4386052"/>
              <a:ext cx="386751" cy="10639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C14DF49-9D9E-5AF1-3625-76A0CB9F484E}"/>
                </a:ext>
              </a:extLst>
            </p:cNvPr>
            <p:cNvSpPr/>
            <p:nvPr/>
          </p:nvSpPr>
          <p:spPr>
            <a:xfrm>
              <a:off x="3216694" y="4378865"/>
              <a:ext cx="392501" cy="10754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34163895-0260-0E9D-5EB5-5F060026CB84}"/>
                </a:ext>
              </a:extLst>
            </p:cNvPr>
            <p:cNvSpPr/>
            <p:nvPr/>
          </p:nvSpPr>
          <p:spPr>
            <a:xfrm>
              <a:off x="3958565" y="4375989"/>
              <a:ext cx="316302" cy="10754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E26570B6-E75D-1AA6-B9EA-91B3135565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581" y="4274238"/>
              <a:ext cx="5801694" cy="1443171"/>
            </a:xfrm>
            <a:prstGeom prst="rect">
              <a:avLst/>
            </a:prstGeom>
            <a:ln>
              <a:noFill/>
            </a:ln>
          </p:spPr>
        </p:pic>
        <p:cxnSp>
          <p:nvCxnSpPr>
            <p:cNvPr id="28" name="Straight Arrow Connector 27">
              <a:extLst>
                <a:ext uri="{FF2B5EF4-FFF2-40B4-BE49-F238E27FC236}">
                  <a16:creationId xmlns:a16="http://schemas.microsoft.com/office/drawing/2014/main" id="{A138FF5B-0A90-6804-6A91-8321A95C858E}"/>
                </a:ext>
              </a:extLst>
            </p:cNvPr>
            <p:cNvCxnSpPr>
              <a:cxnSpLocks/>
            </p:cNvCxnSpPr>
            <p:nvPr/>
          </p:nvCxnSpPr>
          <p:spPr>
            <a:xfrm flipV="1">
              <a:off x="4355381" y="5484483"/>
              <a:ext cx="0" cy="23291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902CC1C-D994-3A5A-9A35-92332D9159BC}"/>
                </a:ext>
              </a:extLst>
            </p:cNvPr>
            <p:cNvSpPr txBox="1"/>
            <p:nvPr/>
          </p:nvSpPr>
          <p:spPr>
            <a:xfrm>
              <a:off x="4238925" y="5708770"/>
              <a:ext cx="761747"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discard</a:t>
              </a:r>
            </a:p>
          </p:txBody>
        </p:sp>
        <p:cxnSp>
          <p:nvCxnSpPr>
            <p:cNvPr id="32" name="Straight Arrow Connector 31">
              <a:extLst>
                <a:ext uri="{FF2B5EF4-FFF2-40B4-BE49-F238E27FC236}">
                  <a16:creationId xmlns:a16="http://schemas.microsoft.com/office/drawing/2014/main" id="{931F7A7C-6555-E4EF-3E0B-8ADC83B58DED}"/>
                </a:ext>
              </a:extLst>
            </p:cNvPr>
            <p:cNvCxnSpPr>
              <a:cxnSpLocks/>
            </p:cNvCxnSpPr>
            <p:nvPr/>
          </p:nvCxnSpPr>
          <p:spPr>
            <a:xfrm flipV="1">
              <a:off x="4887343" y="5485921"/>
              <a:ext cx="0" cy="23291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FC4EC47-490A-9CEF-FC71-277498EF03C4}"/>
                </a:ext>
              </a:extLst>
            </p:cNvPr>
            <p:cNvCxnSpPr>
              <a:cxnSpLocks/>
            </p:cNvCxnSpPr>
            <p:nvPr/>
          </p:nvCxnSpPr>
          <p:spPr>
            <a:xfrm flipV="1">
              <a:off x="3783162" y="5490234"/>
              <a:ext cx="0" cy="23291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22DADF9-50BE-9041-1A9E-4058791CEA9B}"/>
                </a:ext>
              </a:extLst>
            </p:cNvPr>
            <p:cNvSpPr txBox="1"/>
            <p:nvPr/>
          </p:nvSpPr>
          <p:spPr>
            <a:xfrm>
              <a:off x="3403600" y="5697268"/>
              <a:ext cx="761747"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discard</a:t>
              </a:r>
            </a:p>
          </p:txBody>
        </p:sp>
        <p:sp>
          <p:nvSpPr>
            <p:cNvPr id="36" name="TextBox 35">
              <a:extLst>
                <a:ext uri="{FF2B5EF4-FFF2-40B4-BE49-F238E27FC236}">
                  <a16:creationId xmlns:a16="http://schemas.microsoft.com/office/drawing/2014/main" id="{2CEDBE7D-622B-2371-91F4-931090A96C71}"/>
                </a:ext>
              </a:extLst>
            </p:cNvPr>
            <p:cNvSpPr txBox="1"/>
            <p:nvPr/>
          </p:nvSpPr>
          <p:spPr>
            <a:xfrm>
              <a:off x="3390419" y="3862442"/>
              <a:ext cx="950260"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Task start</a:t>
              </a:r>
            </a:p>
          </p:txBody>
        </p:sp>
        <p:cxnSp>
          <p:nvCxnSpPr>
            <p:cNvPr id="38" name="Straight Arrow Connector 37">
              <a:extLst>
                <a:ext uri="{FF2B5EF4-FFF2-40B4-BE49-F238E27FC236}">
                  <a16:creationId xmlns:a16="http://schemas.microsoft.com/office/drawing/2014/main" id="{D3753864-DBD9-1F18-7AB8-89CC5A0BE1B8}"/>
                </a:ext>
              </a:extLst>
            </p:cNvPr>
            <p:cNvCxnSpPr>
              <a:cxnSpLocks/>
              <a:stCxn id="36" idx="2"/>
            </p:cNvCxnSpPr>
            <p:nvPr/>
          </p:nvCxnSpPr>
          <p:spPr>
            <a:xfrm>
              <a:off x="3865549" y="4159446"/>
              <a:ext cx="0" cy="207602"/>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110B50B-34AA-6CA4-D284-1023FF7E443D}"/>
                </a:ext>
              </a:extLst>
            </p:cNvPr>
            <p:cNvSpPr txBox="1"/>
            <p:nvPr/>
          </p:nvSpPr>
          <p:spPr>
            <a:xfrm>
              <a:off x="2204349" y="3842565"/>
              <a:ext cx="851515"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baseline</a:t>
              </a:r>
            </a:p>
          </p:txBody>
        </p:sp>
        <p:cxnSp>
          <p:nvCxnSpPr>
            <p:cNvPr id="44" name="Straight Arrow Connector 43">
              <a:extLst>
                <a:ext uri="{FF2B5EF4-FFF2-40B4-BE49-F238E27FC236}">
                  <a16:creationId xmlns:a16="http://schemas.microsoft.com/office/drawing/2014/main" id="{D1F3BE9F-459D-1874-C6B7-944861E92E03}"/>
                </a:ext>
              </a:extLst>
            </p:cNvPr>
            <p:cNvCxnSpPr>
              <a:cxnSpLocks/>
              <a:endCxn id="17" idx="0"/>
            </p:cNvCxnSpPr>
            <p:nvPr/>
          </p:nvCxnSpPr>
          <p:spPr>
            <a:xfrm>
              <a:off x="2970179" y="4085617"/>
              <a:ext cx="219249" cy="188621"/>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AFA561C-C397-D060-BC52-6697236F0A0C}"/>
                </a:ext>
              </a:extLst>
            </p:cNvPr>
            <p:cNvCxnSpPr>
              <a:cxnSpLocks/>
            </p:cNvCxnSpPr>
            <p:nvPr/>
          </p:nvCxnSpPr>
          <p:spPr>
            <a:xfrm flipV="1">
              <a:off x="1686128" y="5551251"/>
              <a:ext cx="194553" cy="31777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9D69D1C-CD9F-3C2E-9A23-B4E26AE1A469}"/>
                </a:ext>
              </a:extLst>
            </p:cNvPr>
            <p:cNvSpPr txBox="1"/>
            <p:nvPr/>
          </p:nvSpPr>
          <p:spPr>
            <a:xfrm>
              <a:off x="231302" y="5976344"/>
              <a:ext cx="5386411"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Maintain true coincidence count in reconstruction frames constant</a:t>
              </a:r>
            </a:p>
          </p:txBody>
        </p:sp>
      </p:grpSp>
      <p:grpSp>
        <p:nvGrpSpPr>
          <p:cNvPr id="5" name="Group 4">
            <a:extLst>
              <a:ext uri="{FF2B5EF4-FFF2-40B4-BE49-F238E27FC236}">
                <a16:creationId xmlns:a16="http://schemas.microsoft.com/office/drawing/2014/main" id="{4D71A720-AAB9-1BEE-694C-6A70991E1E99}"/>
              </a:ext>
            </a:extLst>
          </p:cNvPr>
          <p:cNvGrpSpPr/>
          <p:nvPr/>
        </p:nvGrpSpPr>
        <p:grpSpPr>
          <a:xfrm>
            <a:off x="6427749" y="1433376"/>
            <a:ext cx="5396820" cy="4433659"/>
            <a:chOff x="6427749" y="1433376"/>
            <a:chExt cx="5396820" cy="4433659"/>
          </a:xfrm>
        </p:grpSpPr>
        <p:pic>
          <p:nvPicPr>
            <p:cNvPr id="7" name="Picture 6">
              <a:extLst>
                <a:ext uri="{FF2B5EF4-FFF2-40B4-BE49-F238E27FC236}">
                  <a16:creationId xmlns:a16="http://schemas.microsoft.com/office/drawing/2014/main" id="{26492242-C953-941D-A152-5491166C3A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27749" y="1433376"/>
              <a:ext cx="5262503" cy="4433659"/>
            </a:xfrm>
            <a:prstGeom prst="rect">
              <a:avLst/>
            </a:prstGeom>
          </p:spPr>
        </p:pic>
        <p:sp>
          <p:nvSpPr>
            <p:cNvPr id="4" name="TextBox 3">
              <a:extLst>
                <a:ext uri="{FF2B5EF4-FFF2-40B4-BE49-F238E27FC236}">
                  <a16:creationId xmlns:a16="http://schemas.microsoft.com/office/drawing/2014/main" id="{A5050934-1FFA-0526-5762-4725C13E528E}"/>
                </a:ext>
              </a:extLst>
            </p:cNvPr>
            <p:cNvSpPr txBox="1"/>
            <p:nvPr/>
          </p:nvSpPr>
          <p:spPr>
            <a:xfrm>
              <a:off x="8404964" y="4509370"/>
              <a:ext cx="3419605" cy="794064"/>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accent1"/>
                  </a:solidFill>
                  <a:effectLst/>
                  <a:uLnTx/>
                  <a:uFillTx/>
                  <a:latin typeface="Arial"/>
                  <a:ea typeface="+mn-ea"/>
                  <a:cs typeface="+mn-cs"/>
                </a:rPr>
                <a:t>Count rate levels for different subjects in same study ([</a:t>
              </a:r>
              <a:r>
                <a:rPr kumimoji="0" lang="en-GB" sz="1600" b="0" i="0" u="none" strike="noStrike" kern="1200" cap="none" spc="0" normalizeH="0" baseline="30000" noProof="0" dirty="0">
                  <a:ln>
                    <a:noFill/>
                  </a:ln>
                  <a:solidFill>
                    <a:schemeClr val="accent1"/>
                  </a:solidFill>
                  <a:effectLst/>
                  <a:uLnTx/>
                  <a:uFillTx/>
                  <a:latin typeface="Arial"/>
                  <a:ea typeface="+mn-ea"/>
                  <a:cs typeface="+mn-cs"/>
                </a:rPr>
                <a:t>11</a:t>
              </a:r>
              <a:r>
                <a:rPr kumimoji="0" lang="en-GB" sz="1600" b="0" i="0" u="none" strike="noStrike" kern="1200" cap="none" spc="0" normalizeH="0" baseline="0" noProof="0" dirty="0">
                  <a:ln>
                    <a:noFill/>
                  </a:ln>
                  <a:solidFill>
                    <a:schemeClr val="accent1"/>
                  </a:solidFill>
                  <a:effectLst/>
                  <a:uLnTx/>
                  <a:uFillTx/>
                  <a:latin typeface="Arial"/>
                  <a:ea typeface="+mn-ea"/>
                  <a:cs typeface="+mn-cs"/>
                </a:rPr>
                <a:t>C]ABP688 for mGluR5 binding)</a:t>
              </a:r>
            </a:p>
          </p:txBody>
        </p:sp>
      </p:grpSp>
    </p:spTree>
    <p:extLst>
      <p:ext uri="{BB962C8B-B14F-4D97-AF65-F5344CB8AC3E}">
        <p14:creationId xmlns:p14="http://schemas.microsoft.com/office/powerpoint/2010/main" val="396126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328B-0EF7-76F2-2252-5061A2657018}"/>
              </a:ext>
            </a:extLst>
          </p:cNvPr>
          <p:cNvSpPr>
            <a:spLocks noGrp="1"/>
          </p:cNvSpPr>
          <p:nvPr>
            <p:ph type="title"/>
          </p:nvPr>
        </p:nvSpPr>
        <p:spPr/>
        <p:txBody>
          <a:bodyPr/>
          <a:lstStyle/>
          <a:p>
            <a:r>
              <a:rPr kumimoji="0" lang="en-GB" b="1" i="0" u="none" strike="noStrike" kern="1200" cap="all" spc="100" normalizeH="0" baseline="0" noProof="0" dirty="0">
                <a:ln>
                  <a:noFill/>
                </a:ln>
                <a:solidFill>
                  <a:srgbClr val="023D6B"/>
                </a:solidFill>
                <a:effectLst/>
                <a:uLnTx/>
                <a:uFillTx/>
                <a:latin typeface="Arial"/>
                <a:ea typeface="+mj-ea"/>
                <a:cs typeface="+mj-cs"/>
              </a:rPr>
              <a:t>Controlling bias with constant counts</a:t>
            </a:r>
            <a:endParaRPr lang="en-GB" dirty="0"/>
          </a:p>
        </p:txBody>
      </p:sp>
      <p:sp>
        <p:nvSpPr>
          <p:cNvPr id="3" name="Text Placeholder 2">
            <a:extLst>
              <a:ext uri="{FF2B5EF4-FFF2-40B4-BE49-F238E27FC236}">
                <a16:creationId xmlns:a16="http://schemas.microsoft.com/office/drawing/2014/main" id="{72093097-C29F-7519-6CA2-4BCCC33AE77A}"/>
              </a:ext>
            </a:extLst>
          </p:cNvPr>
          <p:cNvSpPr>
            <a:spLocks noGrp="1"/>
          </p:cNvSpPr>
          <p:nvPr>
            <p:ph type="body" sz="quarter" idx="15"/>
          </p:nvPr>
        </p:nvSpPr>
        <p:spPr/>
        <p:txBody>
          <a:bodyPr/>
          <a:lstStyle/>
          <a:p>
            <a:r>
              <a:rPr lang="en-GB" dirty="0"/>
              <a:t>Comparison smokers/non-smokers (healthy control group of SZ study)</a:t>
            </a:r>
          </a:p>
          <a:p>
            <a:endParaRPr lang="en-GB" dirty="0"/>
          </a:p>
        </p:txBody>
      </p:sp>
      <p:pic>
        <p:nvPicPr>
          <p:cNvPr id="7" name="Picture 6">
            <a:extLst>
              <a:ext uri="{FF2B5EF4-FFF2-40B4-BE49-F238E27FC236}">
                <a16:creationId xmlns:a16="http://schemas.microsoft.com/office/drawing/2014/main" id="{CAB99570-A002-CA36-18A5-30BFB05FC81B}"/>
              </a:ext>
            </a:extLst>
          </p:cNvPr>
          <p:cNvPicPr/>
          <p:nvPr/>
        </p:nvPicPr>
        <p:blipFill rotWithShape="1">
          <a:blip r:embed="rId2" cstate="screen">
            <a:extLst>
              <a:ext uri="{28A0092B-C50C-407E-A947-70E740481C1C}">
                <a14:useLocalDpi xmlns:a14="http://schemas.microsoft.com/office/drawing/2010/main"/>
              </a:ext>
            </a:extLst>
          </a:blip>
          <a:srcRect l="50553" t="52593" r="1155" b="64"/>
          <a:stretch/>
        </p:blipFill>
        <p:spPr>
          <a:xfrm>
            <a:off x="3784437" y="2392470"/>
            <a:ext cx="2736303" cy="1924027"/>
          </a:xfrm>
          <a:prstGeom prst="rect">
            <a:avLst/>
          </a:prstGeom>
        </p:spPr>
      </p:pic>
      <p:pic>
        <p:nvPicPr>
          <p:cNvPr id="8" name="Picture 7">
            <a:extLst>
              <a:ext uri="{FF2B5EF4-FFF2-40B4-BE49-F238E27FC236}">
                <a16:creationId xmlns:a16="http://schemas.microsoft.com/office/drawing/2014/main" id="{FD7150C3-AD01-C358-77B7-FA59DC0AD5AA}"/>
              </a:ext>
            </a:extLst>
          </p:cNvPr>
          <p:cNvPicPr/>
          <p:nvPr/>
        </p:nvPicPr>
        <p:blipFill rotWithShape="1">
          <a:blip r:embed="rId2" cstate="screen">
            <a:extLst>
              <a:ext uri="{28A0092B-C50C-407E-A947-70E740481C1C}">
                <a14:useLocalDpi xmlns:a14="http://schemas.microsoft.com/office/drawing/2010/main"/>
              </a:ext>
            </a:extLst>
          </a:blip>
          <a:srcRect t="3932" r="50635" b="50000"/>
          <a:stretch/>
        </p:blipFill>
        <p:spPr>
          <a:xfrm>
            <a:off x="835873" y="2418380"/>
            <a:ext cx="2797049" cy="1872208"/>
          </a:xfrm>
          <a:prstGeom prst="rect">
            <a:avLst/>
          </a:prstGeom>
        </p:spPr>
      </p:pic>
      <p:sp>
        <p:nvSpPr>
          <p:cNvPr id="9" name="TextBox 8">
            <a:extLst>
              <a:ext uri="{FF2B5EF4-FFF2-40B4-BE49-F238E27FC236}">
                <a16:creationId xmlns:a16="http://schemas.microsoft.com/office/drawing/2014/main" id="{07D4A39E-2C9A-2E62-087A-792903CE24A2}"/>
              </a:ext>
            </a:extLst>
          </p:cNvPr>
          <p:cNvSpPr txBox="1"/>
          <p:nvPr/>
        </p:nvSpPr>
        <p:spPr>
          <a:xfrm>
            <a:off x="371475" y="5504910"/>
            <a:ext cx="6490283" cy="297004"/>
          </a:xfrm>
          <a:prstGeom prst="rect">
            <a:avLst/>
          </a:prstGeom>
          <a:solidFill>
            <a:schemeClr val="bg1"/>
          </a:solid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With courtesy of C. Regio Brambilla, INM-4, </a:t>
            </a:r>
            <a:r>
              <a:rPr kumimoji="0" lang="en-US" sz="1400" b="0" i="0" u="none" strike="noStrike" kern="1200" cap="none" spc="0" normalizeH="0" baseline="0" noProof="0" dirty="0">
                <a:ln>
                  <a:noFill/>
                </a:ln>
                <a:solidFill>
                  <a:srgbClr val="023D6B"/>
                </a:solidFill>
                <a:effectLst/>
                <a:uLnTx/>
                <a:uFillTx/>
                <a:latin typeface="Arial"/>
                <a:ea typeface="+mn-ea"/>
                <a:cs typeface="+mn-cs"/>
              </a:rPr>
              <a:t>Forschungszentrum Juelich GmbH </a:t>
            </a:r>
            <a:endParaRPr kumimoji="0" lang="en-GB" sz="1400" b="0" i="0" u="none" strike="noStrike" kern="1200" cap="none" spc="0" normalizeH="0" baseline="0" noProof="0" dirty="0">
              <a:ln>
                <a:noFill/>
              </a:ln>
              <a:solidFill>
                <a:srgbClr val="023D6B"/>
              </a:solidFill>
              <a:effectLst/>
              <a:uLnTx/>
              <a:uFillTx/>
              <a:latin typeface="Arial"/>
              <a:ea typeface="+mn-ea"/>
              <a:cs typeface="+mn-cs"/>
            </a:endParaRPr>
          </a:p>
        </p:txBody>
      </p:sp>
      <p:sp>
        <p:nvSpPr>
          <p:cNvPr id="10" name="TextBox 9">
            <a:extLst>
              <a:ext uri="{FF2B5EF4-FFF2-40B4-BE49-F238E27FC236}">
                <a16:creationId xmlns:a16="http://schemas.microsoft.com/office/drawing/2014/main" id="{1DB87FBC-3E95-486B-F0FC-4900C2934991}"/>
              </a:ext>
            </a:extLst>
          </p:cNvPr>
          <p:cNvSpPr txBox="1"/>
          <p:nvPr/>
        </p:nvSpPr>
        <p:spPr>
          <a:xfrm>
            <a:off x="1112334" y="4250909"/>
            <a:ext cx="2545890"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3D6B"/>
                </a:solidFill>
                <a:effectLst/>
                <a:uLnTx/>
                <a:uFillTx/>
                <a:latin typeface="Arial"/>
                <a:ea typeface="+mn-ea"/>
                <a:cs typeface="+mn-cs"/>
              </a:rPr>
              <a:t>Const. 2 min. frames</a:t>
            </a:r>
          </a:p>
        </p:txBody>
      </p:sp>
      <p:sp>
        <p:nvSpPr>
          <p:cNvPr id="11" name="TextBox 10">
            <a:extLst>
              <a:ext uri="{FF2B5EF4-FFF2-40B4-BE49-F238E27FC236}">
                <a16:creationId xmlns:a16="http://schemas.microsoft.com/office/drawing/2014/main" id="{D1CBBD19-571B-AEAC-D47A-E78BBC564161}"/>
              </a:ext>
            </a:extLst>
          </p:cNvPr>
          <p:cNvSpPr txBox="1"/>
          <p:nvPr/>
        </p:nvSpPr>
        <p:spPr>
          <a:xfrm>
            <a:off x="3725754" y="4250343"/>
            <a:ext cx="2916598" cy="677108"/>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3D6B"/>
                </a:solidFill>
                <a:effectLst/>
                <a:uLnTx/>
                <a:uFillTx/>
                <a:latin typeface="Arial"/>
                <a:ea typeface="+mn-ea"/>
                <a:cs typeface="+mn-cs"/>
              </a:rPr>
              <a:t>Const. true coincidence </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3D6B"/>
                </a:solidFill>
                <a:effectLst/>
                <a:uLnTx/>
                <a:uFillTx/>
                <a:latin typeface="Arial"/>
                <a:ea typeface="+mn-ea"/>
                <a:cs typeface="+mn-cs"/>
              </a:rPr>
              <a:t>counts scheme!</a:t>
            </a:r>
          </a:p>
        </p:txBody>
      </p:sp>
      <p:sp>
        <p:nvSpPr>
          <p:cNvPr id="12" name="TextBox 11">
            <a:extLst>
              <a:ext uri="{FF2B5EF4-FFF2-40B4-BE49-F238E27FC236}">
                <a16:creationId xmlns:a16="http://schemas.microsoft.com/office/drawing/2014/main" id="{FD0AD6E9-7C67-10AA-59D6-FBBA5ECC5B9E}"/>
              </a:ext>
            </a:extLst>
          </p:cNvPr>
          <p:cNvSpPr txBox="1"/>
          <p:nvPr/>
        </p:nvSpPr>
        <p:spPr>
          <a:xfrm>
            <a:off x="1479601" y="2087394"/>
            <a:ext cx="4754635"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constant </a:t>
            </a:r>
            <a:r>
              <a:rPr kumimoji="0" lang="en-GB" sz="1800" b="0" i="0" u="none" strike="noStrike" kern="1200" cap="none" spc="0" normalizeH="0" baseline="30000" noProof="0" dirty="0">
                <a:ln>
                  <a:noFill/>
                </a:ln>
                <a:solidFill>
                  <a:srgbClr val="023D6B"/>
                </a:solidFill>
                <a:effectLst/>
                <a:uLnTx/>
                <a:uFillTx/>
                <a:latin typeface="Arial"/>
                <a:ea typeface="+mn-ea"/>
                <a:cs typeface="+mn-cs"/>
              </a:rPr>
              <a:t>11</a:t>
            </a:r>
            <a:r>
              <a:rPr kumimoji="0" lang="en-GB" sz="1800" b="0" i="0" u="none" strike="noStrike" kern="1200" cap="none" spc="0" normalizeH="0" baseline="0" noProof="0" dirty="0">
                <a:ln>
                  <a:noFill/>
                </a:ln>
                <a:solidFill>
                  <a:srgbClr val="023D6B"/>
                </a:solidFill>
                <a:effectLst/>
                <a:uLnTx/>
                <a:uFillTx/>
                <a:latin typeface="Arial"/>
                <a:ea typeface="+mn-ea"/>
                <a:cs typeface="+mn-cs"/>
              </a:rPr>
              <a:t>C concentration (decay corrected)</a:t>
            </a:r>
          </a:p>
        </p:txBody>
      </p:sp>
      <p:sp>
        <p:nvSpPr>
          <p:cNvPr id="13" name="TextBox 12">
            <a:extLst>
              <a:ext uri="{FF2B5EF4-FFF2-40B4-BE49-F238E27FC236}">
                <a16:creationId xmlns:a16="http://schemas.microsoft.com/office/drawing/2014/main" id="{E3FAD086-F0C8-3C9B-2028-DD9E84F68C34}"/>
              </a:ext>
            </a:extLst>
          </p:cNvPr>
          <p:cNvSpPr txBox="1"/>
          <p:nvPr/>
        </p:nvSpPr>
        <p:spPr>
          <a:xfrm>
            <a:off x="2587196" y="2663259"/>
            <a:ext cx="989373" cy="443198"/>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rial"/>
                <a:ea typeface="+mn-ea"/>
                <a:cs typeface="+mn-cs"/>
              </a:rPr>
              <a:t>-20 %</a:t>
            </a:r>
          </a:p>
        </p:txBody>
      </p:sp>
      <p:sp>
        <p:nvSpPr>
          <p:cNvPr id="14" name="TextBox 13">
            <a:extLst>
              <a:ext uri="{FF2B5EF4-FFF2-40B4-BE49-F238E27FC236}">
                <a16:creationId xmlns:a16="http://schemas.microsoft.com/office/drawing/2014/main" id="{ABC783CF-75C5-E825-C46A-78D8D95F8E9C}"/>
              </a:ext>
            </a:extLst>
          </p:cNvPr>
          <p:cNvSpPr txBox="1"/>
          <p:nvPr/>
        </p:nvSpPr>
        <p:spPr>
          <a:xfrm>
            <a:off x="5502464" y="2649132"/>
            <a:ext cx="817853" cy="443198"/>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0A93B"/>
                </a:solidFill>
                <a:effectLst/>
                <a:uLnTx/>
                <a:uFillTx/>
                <a:latin typeface="Arial"/>
                <a:ea typeface="+mn-ea"/>
                <a:cs typeface="+mn-cs"/>
              </a:rPr>
              <a:t>-2 %</a:t>
            </a:r>
          </a:p>
        </p:txBody>
      </p:sp>
      <p:sp>
        <p:nvSpPr>
          <p:cNvPr id="15" name="TextBox 14">
            <a:extLst>
              <a:ext uri="{FF2B5EF4-FFF2-40B4-BE49-F238E27FC236}">
                <a16:creationId xmlns:a16="http://schemas.microsoft.com/office/drawing/2014/main" id="{FFEAF377-A645-43ED-713B-6B994048F891}"/>
              </a:ext>
            </a:extLst>
          </p:cNvPr>
          <p:cNvSpPr txBox="1"/>
          <p:nvPr/>
        </p:nvSpPr>
        <p:spPr>
          <a:xfrm>
            <a:off x="1061213" y="5061859"/>
            <a:ext cx="457111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mn-cs"/>
              </a:rPr>
              <a:t>Régio</a:t>
            </a:r>
            <a:r>
              <a:rPr kumimoji="0" lang="en-GB"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mn-cs"/>
              </a:rPr>
              <a:t> Brambilla, et al. </a:t>
            </a:r>
            <a:r>
              <a:rPr kumimoji="0" lang="en-GB" sz="1200" b="0" i="1"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mn-cs"/>
              </a:rPr>
              <a:t>Plos</a:t>
            </a:r>
            <a:r>
              <a:rPr kumimoji="0" lang="en-GB" sz="12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mn-cs"/>
              </a:rPr>
              <a:t> one</a:t>
            </a:r>
            <a:r>
              <a:rPr kumimoji="0" lang="en-GB"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mn-cs"/>
              </a:rPr>
              <a:t> 16.1 (2021): e0245580.</a:t>
            </a:r>
            <a:endParaRPr kumimoji="0" lang="en-GB" sz="12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91FD6AF0-C646-BEFE-2B04-BE5EE2857DC9}"/>
              </a:ext>
            </a:extLst>
          </p:cNvPr>
          <p:cNvGrpSpPr/>
          <p:nvPr/>
        </p:nvGrpSpPr>
        <p:grpSpPr>
          <a:xfrm>
            <a:off x="6887239" y="1359500"/>
            <a:ext cx="5063756" cy="4532066"/>
            <a:chOff x="6887239" y="1359500"/>
            <a:chExt cx="5063756" cy="4532066"/>
          </a:xfrm>
        </p:grpSpPr>
        <p:grpSp>
          <p:nvGrpSpPr>
            <p:cNvPr id="17" name="Group 16">
              <a:extLst>
                <a:ext uri="{FF2B5EF4-FFF2-40B4-BE49-F238E27FC236}">
                  <a16:creationId xmlns:a16="http://schemas.microsoft.com/office/drawing/2014/main" id="{E5CF1306-1794-AB39-C7AF-FC474D26E71A}"/>
                </a:ext>
              </a:extLst>
            </p:cNvPr>
            <p:cNvGrpSpPr/>
            <p:nvPr/>
          </p:nvGrpSpPr>
          <p:grpSpPr>
            <a:xfrm>
              <a:off x="7979797" y="1359500"/>
              <a:ext cx="3421811" cy="2081841"/>
              <a:chOff x="4625946" y="1607487"/>
              <a:chExt cx="3421811" cy="2081841"/>
            </a:xfrm>
          </p:grpSpPr>
          <p:pic>
            <p:nvPicPr>
              <p:cNvPr id="22" name="Picture 123" descr="Chart&#10;&#10;Description automatically generated">
                <a:extLst>
                  <a:ext uri="{FF2B5EF4-FFF2-40B4-BE49-F238E27FC236}">
                    <a16:creationId xmlns:a16="http://schemas.microsoft.com/office/drawing/2014/main" id="{44EFCCA1-23B3-6145-F18A-E5E7EC1CA4DB}"/>
                  </a:ext>
                </a:extLst>
              </p:cNvPr>
              <p:cNvPicPr/>
              <p:nvPr/>
            </p:nvPicPr>
            <p:blipFill rotWithShape="1">
              <a:blip r:embed="rId3" cstate="print">
                <a:extLst>
                  <a:ext uri="{28A0092B-C50C-407E-A947-70E740481C1C}">
                    <a14:useLocalDpi xmlns:a14="http://schemas.microsoft.com/office/drawing/2010/main"/>
                  </a:ext>
                </a:extLst>
              </a:blip>
              <a:srcRect l="2122" t="3345" r="11745" b="8373"/>
              <a:stretch/>
            </p:blipFill>
            <p:spPr bwMode="auto">
              <a:xfrm>
                <a:off x="4625946" y="1607487"/>
                <a:ext cx="3421811" cy="2081841"/>
              </a:xfrm>
              <a:prstGeom prst="rect">
                <a:avLst/>
              </a:prstGeom>
              <a:ln>
                <a:noFill/>
              </a:ln>
              <a:extLst>
                <a:ext uri="{53640926-AAD7-44D8-BBD7-CCE9431645EC}">
                  <a14:shadowObscured xmlns:a14="http://schemas.microsoft.com/office/drawing/2010/main"/>
                </a:ext>
              </a:extLst>
            </p:spPr>
          </p:pic>
          <p:sp>
            <p:nvSpPr>
              <p:cNvPr id="23" name="CaixaDeTexto 11">
                <a:extLst>
                  <a:ext uri="{FF2B5EF4-FFF2-40B4-BE49-F238E27FC236}">
                    <a16:creationId xmlns:a16="http://schemas.microsoft.com/office/drawing/2014/main" id="{0B5E4754-248B-4C08-D616-04E3447A0A03}"/>
                  </a:ext>
                </a:extLst>
              </p:cNvPr>
              <p:cNvSpPr txBox="1"/>
              <p:nvPr/>
            </p:nvSpPr>
            <p:spPr>
              <a:xfrm>
                <a:off x="4972816" y="1693723"/>
                <a:ext cx="2014393" cy="356238"/>
              </a:xfrm>
              <a:prstGeom prst="rect">
                <a:avLst/>
              </a:prstGeom>
              <a:solidFill>
                <a:schemeClr val="bg1"/>
              </a:solidFill>
            </p:spPr>
            <p:txBody>
              <a:bodyPr wrap="square" lIns="0" tIns="0" rIns="0" bIns="108000">
                <a:spAutoFit/>
              </a:bodyPr>
              <a:lstStyle/>
              <a:p>
                <a:pPr marL="49213" marR="0" lvl="0" indent="0" algn="just" defTabSz="457200" rtl="0" eaLnBrk="1" fontAlgn="auto" latinLnBrk="0" hangingPunct="1">
                  <a:lnSpc>
                    <a:spcPct val="150000"/>
                  </a:lnSpc>
                  <a:spcBef>
                    <a:spcPts val="0"/>
                  </a:spcBef>
                  <a:spcAft>
                    <a:spcPts val="800"/>
                  </a:spcAft>
                  <a:buClrTx/>
                  <a:buSzTx/>
                  <a:buFontTx/>
                  <a:buNone/>
                  <a:tabLst>
                    <a:tab pos="285750" algn="l"/>
                  </a:tabLst>
                  <a:defRPr/>
                </a:pPr>
                <a:r>
                  <a:rPr kumimoji="0" lang="en-US" sz="1200" b="0" i="0" u="none" strike="noStrike" kern="1200" cap="none" spc="0" normalizeH="0" baseline="0" noProof="0" dirty="0">
                    <a:ln>
                      <a:noFill/>
                    </a:ln>
                    <a:solidFill>
                      <a:srgbClr val="023D6B"/>
                    </a:solidFill>
                    <a:effectLst/>
                    <a:uLnTx/>
                    <a:uFillTx/>
                    <a:latin typeface="Arial" panose="020B0604020202020204" pitchFamily="34" charset="0"/>
                    <a:ea typeface="Calibri" panose="020F0502020204030204" pitchFamily="34" charset="0"/>
                    <a:cs typeface="Times New Roman" panose="02020603050405020304" pitchFamily="18" charset="0"/>
                  </a:rPr>
                  <a:t>F</a:t>
                </a:r>
                <a:r>
                  <a:rPr kumimoji="0" lang="en-US" sz="1200" b="0" i="0" u="none" strike="noStrike" kern="1200" cap="none" spc="0" normalizeH="0" baseline="-25000" noProof="0" dirty="0">
                    <a:ln>
                      <a:noFill/>
                    </a:ln>
                    <a:solidFill>
                      <a:srgbClr val="023D6B"/>
                    </a:solidFill>
                    <a:effectLst/>
                    <a:uLnTx/>
                    <a:uFillTx/>
                    <a:latin typeface="Arial" panose="020B0604020202020204" pitchFamily="34" charset="0"/>
                    <a:ea typeface="Calibri" panose="020F0502020204030204" pitchFamily="34" charset="0"/>
                    <a:cs typeface="Times New Roman" panose="02020603050405020304" pitchFamily="18" charset="0"/>
                  </a:rPr>
                  <a:t>(27,1)</a:t>
                </a:r>
                <a:r>
                  <a:rPr kumimoji="0" lang="en-US" sz="1200" b="0" i="0" u="none" strike="noStrike" kern="1200" cap="none" spc="0" normalizeH="0" baseline="0" noProof="0" dirty="0">
                    <a:ln>
                      <a:noFill/>
                    </a:ln>
                    <a:solidFill>
                      <a:srgbClr val="023D6B"/>
                    </a:solidFill>
                    <a:effectLst/>
                    <a:uLnTx/>
                    <a:uFillTx/>
                    <a:latin typeface="Arial" panose="020B0604020202020204" pitchFamily="34" charset="0"/>
                    <a:ea typeface="Calibri" panose="020F0502020204030204" pitchFamily="34" charset="0"/>
                    <a:cs typeface="Times New Roman" panose="02020603050405020304" pitchFamily="18" charset="0"/>
                  </a:rPr>
                  <a:t> = 15.50 and p = 0.001</a:t>
                </a:r>
                <a:endParaRPr kumimoji="0" lang="en-US" sz="1100" b="0" i="0" u="none" strike="noStrike" kern="1200" cap="none" spc="0" normalizeH="0" baseline="0" noProof="0" dirty="0">
                  <a:ln>
                    <a:noFill/>
                  </a:ln>
                  <a:solidFill>
                    <a:srgbClr val="023D6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B1963F57-D872-0572-6C3B-4ED8819D8990}"/>
                </a:ext>
              </a:extLst>
            </p:cNvPr>
            <p:cNvGrpSpPr/>
            <p:nvPr/>
          </p:nvGrpSpPr>
          <p:grpSpPr>
            <a:xfrm>
              <a:off x="7944128" y="3503822"/>
              <a:ext cx="3473571" cy="2081841"/>
              <a:chOff x="4620193" y="3914738"/>
              <a:chExt cx="3473571" cy="2081841"/>
            </a:xfrm>
          </p:grpSpPr>
          <p:pic>
            <p:nvPicPr>
              <p:cNvPr id="20" name="Picture 117" descr="Chart, bar chart&#10;&#10;Description automatically generated">
                <a:extLst>
                  <a:ext uri="{FF2B5EF4-FFF2-40B4-BE49-F238E27FC236}">
                    <a16:creationId xmlns:a16="http://schemas.microsoft.com/office/drawing/2014/main" id="{AF1032D5-B06E-9391-3339-25C72C30F187}"/>
                  </a:ext>
                </a:extLst>
              </p:cNvPr>
              <p:cNvPicPr/>
              <p:nvPr/>
            </p:nvPicPr>
            <p:blipFill rotWithShape="1">
              <a:blip r:embed="rId4" cstate="print">
                <a:extLst>
                  <a:ext uri="{28A0092B-C50C-407E-A947-70E740481C1C}">
                    <a14:useLocalDpi xmlns:a14="http://schemas.microsoft.com/office/drawing/2010/main"/>
                  </a:ext>
                </a:extLst>
              </a:blip>
              <a:srcRect l="2162" b="2241"/>
              <a:stretch/>
            </p:blipFill>
            <p:spPr bwMode="auto">
              <a:xfrm>
                <a:off x="4620193" y="3914738"/>
                <a:ext cx="3473571" cy="2081841"/>
              </a:xfrm>
              <a:prstGeom prst="rect">
                <a:avLst/>
              </a:prstGeom>
              <a:ln>
                <a:noFill/>
              </a:ln>
              <a:extLst>
                <a:ext uri="{53640926-AAD7-44D8-BBD7-CCE9431645EC}">
                  <a14:shadowObscured xmlns:a14="http://schemas.microsoft.com/office/drawing/2010/main"/>
                </a:ext>
              </a:extLst>
            </p:spPr>
          </p:pic>
          <p:sp>
            <p:nvSpPr>
              <p:cNvPr id="21" name="CaixaDeTexto 13">
                <a:extLst>
                  <a:ext uri="{FF2B5EF4-FFF2-40B4-BE49-F238E27FC236}">
                    <a16:creationId xmlns:a16="http://schemas.microsoft.com/office/drawing/2014/main" id="{F4DDE179-FF48-9783-CC73-36162193EBBC}"/>
                  </a:ext>
                </a:extLst>
              </p:cNvPr>
              <p:cNvSpPr txBox="1"/>
              <p:nvPr/>
            </p:nvSpPr>
            <p:spPr>
              <a:xfrm>
                <a:off x="5039139" y="4045911"/>
                <a:ext cx="1948070" cy="356238"/>
              </a:xfrm>
              <a:prstGeom prst="rect">
                <a:avLst/>
              </a:prstGeom>
              <a:solidFill>
                <a:schemeClr val="bg1"/>
              </a:solidFill>
            </p:spPr>
            <p:txBody>
              <a:bodyPr wrap="square" lIns="0" tIns="0" rIns="0" bIns="108000">
                <a:spAutoFit/>
              </a:bodyPr>
              <a:lstStyle/>
              <a:p>
                <a:pPr marL="185738" marR="0" lvl="0" indent="0" algn="l" defTabSz="457200" rtl="0" eaLnBrk="1" fontAlgn="auto" latinLnBrk="0" hangingPunct="1">
                  <a:lnSpc>
                    <a:spcPct val="150000"/>
                  </a:lnSpc>
                  <a:spcBef>
                    <a:spcPts val="0"/>
                  </a:spcBef>
                  <a:spcAft>
                    <a:spcPts val="800"/>
                  </a:spcAft>
                  <a:buClrTx/>
                  <a:buSzTx/>
                  <a:buFontTx/>
                  <a:buNone/>
                  <a:tabLst>
                    <a:tab pos="176213" algn="l"/>
                  </a:tabLst>
                  <a:defRPr/>
                </a:pPr>
                <a:r>
                  <a:rPr kumimoji="0" lang="en-US" sz="1200" b="0" i="0" u="none" strike="noStrike" kern="1200" cap="none" spc="0" normalizeH="0" baseline="0" noProof="0" dirty="0">
                    <a:ln>
                      <a:noFill/>
                    </a:ln>
                    <a:solidFill>
                      <a:srgbClr val="023D6B"/>
                    </a:solidFill>
                    <a:effectLst/>
                    <a:uLnTx/>
                    <a:uFillTx/>
                    <a:latin typeface="Arial" panose="020B0604020202020204" pitchFamily="34" charset="0"/>
                    <a:ea typeface="Calibri" panose="020F0502020204030204" pitchFamily="34" charset="0"/>
                    <a:cs typeface="Times New Roman" panose="02020603050405020304" pitchFamily="18" charset="0"/>
                  </a:rPr>
                  <a:t>F</a:t>
                </a:r>
                <a:r>
                  <a:rPr kumimoji="0" lang="en-US" sz="1200" b="0" i="0" u="none" strike="noStrike" kern="1200" cap="none" spc="0" normalizeH="0" baseline="-25000" noProof="0" dirty="0">
                    <a:ln>
                      <a:noFill/>
                    </a:ln>
                    <a:solidFill>
                      <a:srgbClr val="023D6B"/>
                    </a:solidFill>
                    <a:effectLst/>
                    <a:uLnTx/>
                    <a:uFillTx/>
                    <a:latin typeface="Arial" panose="020B0604020202020204" pitchFamily="34" charset="0"/>
                    <a:ea typeface="Calibri" panose="020F0502020204030204" pitchFamily="34" charset="0"/>
                    <a:cs typeface="Times New Roman" panose="02020603050405020304" pitchFamily="18" charset="0"/>
                  </a:rPr>
                  <a:t>(30,1)</a:t>
                </a:r>
                <a:r>
                  <a:rPr kumimoji="0" lang="en-US" sz="1200" b="0" i="0" u="none" strike="noStrike" kern="1200" cap="none" spc="0" normalizeH="0" baseline="0" noProof="0" dirty="0">
                    <a:ln>
                      <a:noFill/>
                    </a:ln>
                    <a:solidFill>
                      <a:srgbClr val="023D6B"/>
                    </a:solidFill>
                    <a:effectLst/>
                    <a:uLnTx/>
                    <a:uFillTx/>
                    <a:latin typeface="Arial" panose="020B0604020202020204" pitchFamily="34" charset="0"/>
                    <a:ea typeface="Calibri" panose="020F0502020204030204" pitchFamily="34" charset="0"/>
                    <a:cs typeface="Times New Roman" panose="02020603050405020304" pitchFamily="18" charset="0"/>
                  </a:rPr>
                  <a:t> = 74.72, p &lt; 0.001</a:t>
                </a:r>
                <a:endParaRPr kumimoji="0" lang="en-US" sz="1100" b="0" i="0" u="none" strike="noStrike" kern="1200" cap="none" spc="0" normalizeH="0" baseline="0" noProof="0" dirty="0">
                  <a:ln>
                    <a:noFill/>
                  </a:ln>
                  <a:solidFill>
                    <a:srgbClr val="023D6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id="{BAE1D06A-A043-8743-465F-F30ECC4B88F9}"/>
                </a:ext>
              </a:extLst>
            </p:cNvPr>
            <p:cNvSpPr txBox="1"/>
            <p:nvPr/>
          </p:nvSpPr>
          <p:spPr>
            <a:xfrm>
              <a:off x="6887239" y="5614567"/>
              <a:ext cx="5063756"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mn-cs"/>
                </a:rPr>
                <a:t>Régio</a:t>
              </a:r>
              <a:r>
                <a:rPr kumimoji="0" lang="en-GB"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mn-cs"/>
                </a:rPr>
                <a:t> Brambilla, et al. </a:t>
              </a:r>
              <a:r>
                <a:rPr kumimoji="0" lang="en-GB" sz="1200" b="0" i="1"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mn-cs"/>
                </a:rPr>
                <a:t>Translational Psychiatry</a:t>
              </a:r>
              <a:r>
                <a:rPr kumimoji="0" lang="en-GB"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mn-cs"/>
                </a:rPr>
                <a:t> 12.1 (2022): 6.</a:t>
              </a:r>
              <a:endParaRPr kumimoji="0" lang="en-GB" sz="12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grpSp>
    </p:spTree>
    <p:extLst>
      <p:ext uri="{BB962C8B-B14F-4D97-AF65-F5344CB8AC3E}">
        <p14:creationId xmlns:p14="http://schemas.microsoft.com/office/powerpoint/2010/main" val="406751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8250-749A-0152-A7E4-9473A432589D}"/>
              </a:ext>
            </a:extLst>
          </p:cNvPr>
          <p:cNvSpPr>
            <a:spLocks noGrp="1"/>
          </p:cNvSpPr>
          <p:nvPr>
            <p:ph type="title"/>
          </p:nvPr>
        </p:nvSpPr>
        <p:spPr/>
        <p:txBody>
          <a:bodyPr/>
          <a:lstStyle/>
          <a:p>
            <a:r>
              <a:rPr lang="en-GB" dirty="0"/>
              <a:t>Improved Dead Time Correction (Block pair-wise)</a:t>
            </a:r>
          </a:p>
        </p:txBody>
      </p:sp>
      <p:sp>
        <p:nvSpPr>
          <p:cNvPr id="3" name="Text Placeholder 2">
            <a:extLst>
              <a:ext uri="{FF2B5EF4-FFF2-40B4-BE49-F238E27FC236}">
                <a16:creationId xmlns:a16="http://schemas.microsoft.com/office/drawing/2014/main" id="{6A3E9696-D7DC-0F1A-C9F5-FE863233BDCC}"/>
              </a:ext>
            </a:extLst>
          </p:cNvPr>
          <p:cNvSpPr>
            <a:spLocks noGrp="1"/>
          </p:cNvSpPr>
          <p:nvPr>
            <p:ph type="body" sz="quarter" idx="15"/>
          </p:nvPr>
        </p:nvSpPr>
        <p:spPr/>
        <p:txBody>
          <a:bodyPr/>
          <a:lstStyle/>
          <a:p>
            <a:endParaRPr lang="en-GB"/>
          </a:p>
        </p:txBody>
      </p:sp>
      <p:pic>
        <p:nvPicPr>
          <p:cNvPr id="7" name="Picture 2" descr="Figure 2.">
            <a:extLst>
              <a:ext uri="{FF2B5EF4-FFF2-40B4-BE49-F238E27FC236}">
                <a16:creationId xmlns:a16="http://schemas.microsoft.com/office/drawing/2014/main" id="{4FC769B1-23DF-91A7-FC4F-5CF8A7B2790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567" y="2541679"/>
            <a:ext cx="5346836" cy="25155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0D9545-095E-BCBE-3E4F-53D30E45A8CF}"/>
              </a:ext>
            </a:extLst>
          </p:cNvPr>
          <p:cNvSpPr txBox="1"/>
          <p:nvPr/>
        </p:nvSpPr>
        <p:spPr>
          <a:xfrm>
            <a:off x="450000" y="5234362"/>
            <a:ext cx="60960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Issa,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Ahlam</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Said Mohamad, et al. "A detector block-pairwise dead time correction method for improved quantitation with a dedicated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BrainPET</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scanner." </a:t>
            </a:r>
            <a:r>
              <a:rPr kumimoji="0" lang="en-GB" sz="10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Physics in Medicine &amp; Biology</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67.23 (2022): 235004.</a:t>
            </a:r>
            <a:endPar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pic>
        <p:nvPicPr>
          <p:cNvPr id="9" name="Picture 2" descr="Figure 6.">
            <a:extLst>
              <a:ext uri="{FF2B5EF4-FFF2-40B4-BE49-F238E27FC236}">
                <a16:creationId xmlns:a16="http://schemas.microsoft.com/office/drawing/2014/main" id="{BBEDB8D9-E011-A88D-3AB4-97592A8042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1256" y="870887"/>
            <a:ext cx="4714568" cy="496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2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7A9A-2A0E-EEA7-F25F-B19E4F747727}"/>
              </a:ext>
            </a:extLst>
          </p:cNvPr>
          <p:cNvSpPr>
            <a:spLocks noGrp="1"/>
          </p:cNvSpPr>
          <p:nvPr>
            <p:ph type="title"/>
          </p:nvPr>
        </p:nvSpPr>
        <p:spPr/>
        <p:txBody>
          <a:bodyPr/>
          <a:lstStyle/>
          <a:p>
            <a:r>
              <a:rPr lang="en-GB" sz="3000" dirty="0"/>
              <a:t>Positron Range Correction (Chong Li, HCOC-Fellow)</a:t>
            </a:r>
          </a:p>
        </p:txBody>
      </p:sp>
      <p:sp>
        <p:nvSpPr>
          <p:cNvPr id="5" name="Text Placeholder 4">
            <a:extLst>
              <a:ext uri="{FF2B5EF4-FFF2-40B4-BE49-F238E27FC236}">
                <a16:creationId xmlns:a16="http://schemas.microsoft.com/office/drawing/2014/main" id="{AA8467B0-96C7-6476-D650-937B20307D91}"/>
              </a:ext>
            </a:extLst>
          </p:cNvPr>
          <p:cNvSpPr>
            <a:spLocks noGrp="1"/>
          </p:cNvSpPr>
          <p:nvPr>
            <p:ph type="body" sz="quarter" idx="15"/>
          </p:nvPr>
        </p:nvSpPr>
        <p:spPr/>
        <p:txBody>
          <a:bodyPr/>
          <a:lstStyle/>
          <a:p>
            <a:r>
              <a:rPr lang="en-US" altLang="zh-CN" sz="1800" dirty="0">
                <a:latin typeface="Arial" panose="020B0604020202020204" pitchFamily="34" charset="0"/>
                <a:cs typeface="Arial" panose="020B0604020202020204" pitchFamily="34" charset="0"/>
              </a:rPr>
              <a:t>Relevant for non-standard positron emitters and systems with hig</a:t>
            </a:r>
            <a:r>
              <a:rPr lang="en-US" altLang="zh-CN" dirty="0">
                <a:latin typeface="Arial" panose="020B0604020202020204" pitchFamily="34" charset="0"/>
                <a:cs typeface="Arial" panose="020B0604020202020204" pitchFamily="34" charset="0"/>
              </a:rPr>
              <a:t>h spatial resolution</a:t>
            </a:r>
            <a:endParaRPr lang="en-US" sz="1800" dirty="0">
              <a:latin typeface="Arial" panose="020B0604020202020204" pitchFamily="34" charset="0"/>
              <a:cs typeface="Arial" panose="020B0604020202020204" pitchFamily="34" charset="0"/>
            </a:endParaRPr>
          </a:p>
          <a:p>
            <a:endParaRPr lang="en-GB" dirty="0"/>
          </a:p>
        </p:txBody>
      </p:sp>
      <p:sp>
        <p:nvSpPr>
          <p:cNvPr id="17" name="矩形 17">
            <a:extLst>
              <a:ext uri="{FF2B5EF4-FFF2-40B4-BE49-F238E27FC236}">
                <a16:creationId xmlns:a16="http://schemas.microsoft.com/office/drawing/2014/main" id="{F42589D0-9D83-0BB6-BE9A-8FC88E623680}"/>
              </a:ext>
            </a:extLst>
          </p:cNvPr>
          <p:cNvSpPr/>
          <p:nvPr/>
        </p:nvSpPr>
        <p:spPr>
          <a:xfrm>
            <a:off x="4981447" y="1322750"/>
            <a:ext cx="6837260" cy="12373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18" name="组合 34">
            <a:extLst>
              <a:ext uri="{FF2B5EF4-FFF2-40B4-BE49-F238E27FC236}">
                <a16:creationId xmlns:a16="http://schemas.microsoft.com/office/drawing/2014/main" id="{CC5C0CC3-E856-3B7D-425C-EA51A9204113}"/>
              </a:ext>
            </a:extLst>
          </p:cNvPr>
          <p:cNvGrpSpPr/>
          <p:nvPr/>
        </p:nvGrpSpPr>
        <p:grpSpPr>
          <a:xfrm>
            <a:off x="4981446" y="4149080"/>
            <a:ext cx="6815275" cy="1701603"/>
            <a:chOff x="3815130" y="3085114"/>
            <a:chExt cx="4946621" cy="1276202"/>
          </a:xfrm>
        </p:grpSpPr>
        <p:pic>
          <p:nvPicPr>
            <p:cNvPr id="19" name="图片 29">
              <a:extLst>
                <a:ext uri="{FF2B5EF4-FFF2-40B4-BE49-F238E27FC236}">
                  <a16:creationId xmlns:a16="http://schemas.microsoft.com/office/drawing/2014/main" id="{9E9BEACA-68AF-F895-17A8-4DC8E9658E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5130" y="3127900"/>
              <a:ext cx="4880408" cy="777038"/>
            </a:xfrm>
            <a:prstGeom prst="rect">
              <a:avLst/>
            </a:prstGeom>
            <a:ln>
              <a:noFill/>
            </a:ln>
          </p:spPr>
        </p:pic>
        <p:pic>
          <p:nvPicPr>
            <p:cNvPr id="20" name="图片 30">
              <a:extLst>
                <a:ext uri="{FF2B5EF4-FFF2-40B4-BE49-F238E27FC236}">
                  <a16:creationId xmlns:a16="http://schemas.microsoft.com/office/drawing/2014/main" id="{40CEC881-374D-3E7A-AA47-E68814B2BD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3244" y="3947724"/>
              <a:ext cx="4842294" cy="370806"/>
            </a:xfrm>
            <a:prstGeom prst="rect">
              <a:avLst/>
            </a:prstGeom>
            <a:ln>
              <a:noFill/>
            </a:ln>
          </p:spPr>
        </p:pic>
        <p:sp>
          <p:nvSpPr>
            <p:cNvPr id="21" name="矩形 31">
              <a:extLst>
                <a:ext uri="{FF2B5EF4-FFF2-40B4-BE49-F238E27FC236}">
                  <a16:creationId xmlns:a16="http://schemas.microsoft.com/office/drawing/2014/main" id="{FA211A7C-FD66-E7DF-CB3D-CFED1F8BFE2E}"/>
                </a:ext>
              </a:extLst>
            </p:cNvPr>
            <p:cNvSpPr/>
            <p:nvPr/>
          </p:nvSpPr>
          <p:spPr>
            <a:xfrm>
              <a:off x="3815130" y="3085114"/>
              <a:ext cx="4946621" cy="1276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22" name="直接连接符 32">
              <a:extLst>
                <a:ext uri="{FF2B5EF4-FFF2-40B4-BE49-F238E27FC236}">
                  <a16:creationId xmlns:a16="http://schemas.microsoft.com/office/drawing/2014/main" id="{09A687B6-2B93-22A3-ED00-DBADD23912C4}"/>
                </a:ext>
              </a:extLst>
            </p:cNvPr>
            <p:cNvCxnSpPr/>
            <p:nvPr/>
          </p:nvCxnSpPr>
          <p:spPr>
            <a:xfrm flipV="1">
              <a:off x="3853244" y="4296107"/>
              <a:ext cx="2055893" cy="2"/>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组合 40">
            <a:extLst>
              <a:ext uri="{FF2B5EF4-FFF2-40B4-BE49-F238E27FC236}">
                <a16:creationId xmlns:a16="http://schemas.microsoft.com/office/drawing/2014/main" id="{003F6149-1BD7-B9D0-D509-5C9148BBB9D5}"/>
              </a:ext>
            </a:extLst>
          </p:cNvPr>
          <p:cNvGrpSpPr/>
          <p:nvPr/>
        </p:nvGrpSpPr>
        <p:grpSpPr>
          <a:xfrm>
            <a:off x="4981447" y="2632312"/>
            <a:ext cx="6839199" cy="1326392"/>
            <a:chOff x="3695361" y="2617121"/>
            <a:chExt cx="5066390" cy="994794"/>
          </a:xfrm>
        </p:grpSpPr>
        <p:pic>
          <p:nvPicPr>
            <p:cNvPr id="24" name="图片 35">
              <a:extLst>
                <a:ext uri="{FF2B5EF4-FFF2-40B4-BE49-F238E27FC236}">
                  <a16:creationId xmlns:a16="http://schemas.microsoft.com/office/drawing/2014/main" id="{5CC8F13C-A477-C1AA-0B66-6D435840FD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46438" y="2623385"/>
              <a:ext cx="5009904" cy="584510"/>
            </a:xfrm>
            <a:prstGeom prst="rect">
              <a:avLst/>
            </a:prstGeom>
          </p:spPr>
        </p:pic>
        <p:pic>
          <p:nvPicPr>
            <p:cNvPr id="25" name="图片 36">
              <a:extLst>
                <a:ext uri="{FF2B5EF4-FFF2-40B4-BE49-F238E27FC236}">
                  <a16:creationId xmlns:a16="http://schemas.microsoft.com/office/drawing/2014/main" id="{D3868418-E0BC-1E6A-9ED1-3DE68AE5B6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5130" y="3170187"/>
              <a:ext cx="4361366" cy="441728"/>
            </a:xfrm>
            <a:prstGeom prst="rect">
              <a:avLst/>
            </a:prstGeom>
          </p:spPr>
        </p:pic>
        <p:sp>
          <p:nvSpPr>
            <p:cNvPr id="26" name="矩形 37">
              <a:extLst>
                <a:ext uri="{FF2B5EF4-FFF2-40B4-BE49-F238E27FC236}">
                  <a16:creationId xmlns:a16="http://schemas.microsoft.com/office/drawing/2014/main" id="{CECB75AE-AB4C-8FD0-2F0E-CB92DE231538}"/>
                </a:ext>
              </a:extLst>
            </p:cNvPr>
            <p:cNvSpPr/>
            <p:nvPr/>
          </p:nvSpPr>
          <p:spPr>
            <a:xfrm>
              <a:off x="3695361" y="2617121"/>
              <a:ext cx="5066390" cy="9947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27" name="直接连接符 38">
              <a:extLst>
                <a:ext uri="{FF2B5EF4-FFF2-40B4-BE49-F238E27FC236}">
                  <a16:creationId xmlns:a16="http://schemas.microsoft.com/office/drawing/2014/main" id="{EC7092A5-7474-3047-9470-E76768FB9327}"/>
                </a:ext>
              </a:extLst>
            </p:cNvPr>
            <p:cNvCxnSpPr/>
            <p:nvPr/>
          </p:nvCxnSpPr>
          <p:spPr>
            <a:xfrm flipV="1">
              <a:off x="5769403" y="3552675"/>
              <a:ext cx="2407093" cy="2"/>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pic>
        <p:nvPicPr>
          <p:cNvPr id="28" name="图片 3">
            <a:extLst>
              <a:ext uri="{FF2B5EF4-FFF2-40B4-BE49-F238E27FC236}">
                <a16:creationId xmlns:a16="http://schemas.microsoft.com/office/drawing/2014/main" id="{D56F9F6D-0838-C63A-301B-54C1BA18F0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31361" y="1397816"/>
            <a:ext cx="6694952" cy="983555"/>
          </a:xfrm>
          <a:prstGeom prst="rect">
            <a:avLst/>
          </a:prstGeom>
        </p:spPr>
      </p:pic>
      <p:pic>
        <p:nvPicPr>
          <p:cNvPr id="29" name="图片 9">
            <a:extLst>
              <a:ext uri="{FF2B5EF4-FFF2-40B4-BE49-F238E27FC236}">
                <a16:creationId xmlns:a16="http://schemas.microsoft.com/office/drawing/2014/main" id="{99E5213F-5F98-7277-AFDE-A878BD0114A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8550" y="4164122"/>
            <a:ext cx="3609684" cy="1875253"/>
          </a:xfrm>
          <a:prstGeom prst="rect">
            <a:avLst/>
          </a:prstGeom>
        </p:spPr>
      </p:pic>
      <p:pic>
        <p:nvPicPr>
          <p:cNvPr id="30" name="图片 7">
            <a:extLst>
              <a:ext uri="{FF2B5EF4-FFF2-40B4-BE49-F238E27FC236}">
                <a16:creationId xmlns:a16="http://schemas.microsoft.com/office/drawing/2014/main" id="{4098876D-97EE-8290-9871-8E18AB2DA2F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65282" y="2663535"/>
            <a:ext cx="1088385" cy="1176679"/>
          </a:xfrm>
          <a:prstGeom prst="rect">
            <a:avLst/>
          </a:prstGeom>
        </p:spPr>
      </p:pic>
      <p:pic>
        <p:nvPicPr>
          <p:cNvPr id="31" name="图片 6">
            <a:extLst>
              <a:ext uri="{FF2B5EF4-FFF2-40B4-BE49-F238E27FC236}">
                <a16:creationId xmlns:a16="http://schemas.microsoft.com/office/drawing/2014/main" id="{8B40D316-FD37-DA12-B99F-2E978DD105B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25336" y="1338085"/>
            <a:ext cx="1128331" cy="1209104"/>
          </a:xfrm>
          <a:prstGeom prst="rect">
            <a:avLst/>
          </a:prstGeom>
        </p:spPr>
      </p:pic>
      <p:pic>
        <p:nvPicPr>
          <p:cNvPr id="32" name="图片 8">
            <a:extLst>
              <a:ext uri="{FF2B5EF4-FFF2-40B4-BE49-F238E27FC236}">
                <a16:creationId xmlns:a16="http://schemas.microsoft.com/office/drawing/2014/main" id="{9CB7268D-6CC6-D21C-55DF-4459005E9D5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60723" y="2014031"/>
            <a:ext cx="928635" cy="1040141"/>
          </a:xfrm>
          <a:prstGeom prst="rect">
            <a:avLst/>
          </a:prstGeom>
        </p:spPr>
      </p:pic>
      <p:pic>
        <p:nvPicPr>
          <p:cNvPr id="33" name="图片 23">
            <a:extLst>
              <a:ext uri="{FF2B5EF4-FFF2-40B4-BE49-F238E27FC236}">
                <a16:creationId xmlns:a16="http://schemas.microsoft.com/office/drawing/2014/main" id="{CE33DD33-59AC-6E17-F1A2-FAEFE2EFB67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797419" y="1228501"/>
            <a:ext cx="784503" cy="616012"/>
          </a:xfrm>
          <a:prstGeom prst="rect">
            <a:avLst/>
          </a:prstGeom>
        </p:spPr>
      </p:pic>
      <p:pic>
        <p:nvPicPr>
          <p:cNvPr id="34" name="图片 24">
            <a:extLst>
              <a:ext uri="{FF2B5EF4-FFF2-40B4-BE49-F238E27FC236}">
                <a16:creationId xmlns:a16="http://schemas.microsoft.com/office/drawing/2014/main" id="{A324B854-12BF-580C-3423-C0EE4586E81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585635" y="3288006"/>
            <a:ext cx="927887" cy="491908"/>
          </a:xfrm>
          <a:prstGeom prst="rect">
            <a:avLst/>
          </a:prstGeom>
        </p:spPr>
      </p:pic>
      <p:pic>
        <p:nvPicPr>
          <p:cNvPr id="35" name="图片 25">
            <a:extLst>
              <a:ext uri="{FF2B5EF4-FFF2-40B4-BE49-F238E27FC236}">
                <a16:creationId xmlns:a16="http://schemas.microsoft.com/office/drawing/2014/main" id="{0DDCF4BA-DEA6-F7B6-6058-B018B026CB5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87195" y="2380802"/>
            <a:ext cx="649837" cy="402001"/>
          </a:xfrm>
          <a:prstGeom prst="rect">
            <a:avLst/>
          </a:prstGeom>
        </p:spPr>
      </p:pic>
      <p:sp>
        <p:nvSpPr>
          <p:cNvPr id="36" name="文本框 21">
            <a:extLst>
              <a:ext uri="{FF2B5EF4-FFF2-40B4-BE49-F238E27FC236}">
                <a16:creationId xmlns:a16="http://schemas.microsoft.com/office/drawing/2014/main" id="{4E3F6BDB-6149-268F-678B-EF3C97338E19}"/>
              </a:ext>
            </a:extLst>
          </p:cNvPr>
          <p:cNvSpPr txBox="1"/>
          <p:nvPr/>
        </p:nvSpPr>
        <p:spPr>
          <a:xfrm>
            <a:off x="1833280" y="1652671"/>
            <a:ext cx="69923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 mm</a:t>
            </a:r>
          </a:p>
        </p:txBody>
      </p:sp>
      <p:sp>
        <p:nvSpPr>
          <p:cNvPr id="37" name="文本框 22">
            <a:extLst>
              <a:ext uri="{FF2B5EF4-FFF2-40B4-BE49-F238E27FC236}">
                <a16:creationId xmlns:a16="http://schemas.microsoft.com/office/drawing/2014/main" id="{CEFE8EF4-6C04-6CF9-235E-1E6253E097B9}"/>
              </a:ext>
            </a:extLst>
          </p:cNvPr>
          <p:cNvSpPr txBox="1"/>
          <p:nvPr/>
        </p:nvSpPr>
        <p:spPr>
          <a:xfrm>
            <a:off x="1704863" y="3672214"/>
            <a:ext cx="8770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 mm</a:t>
            </a:r>
          </a:p>
        </p:txBody>
      </p:sp>
      <p:sp>
        <p:nvSpPr>
          <p:cNvPr id="38" name="文本框 20">
            <a:extLst>
              <a:ext uri="{FF2B5EF4-FFF2-40B4-BE49-F238E27FC236}">
                <a16:creationId xmlns:a16="http://schemas.microsoft.com/office/drawing/2014/main" id="{D77DD5F1-A039-0C60-CF94-63A5E7334EDB}"/>
              </a:ext>
            </a:extLst>
          </p:cNvPr>
          <p:cNvSpPr txBox="1"/>
          <p:nvPr/>
        </p:nvSpPr>
        <p:spPr>
          <a:xfrm>
            <a:off x="399125" y="2798934"/>
            <a:ext cx="90441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mm</a:t>
            </a:r>
          </a:p>
        </p:txBody>
      </p:sp>
      <p:sp>
        <p:nvSpPr>
          <p:cNvPr id="39" name="文本框 33">
            <a:extLst>
              <a:ext uri="{FF2B5EF4-FFF2-40B4-BE49-F238E27FC236}">
                <a16:creationId xmlns:a16="http://schemas.microsoft.com/office/drawing/2014/main" id="{11ED1C14-0526-CA60-826F-E10705F38027}"/>
              </a:ext>
            </a:extLst>
          </p:cNvPr>
          <p:cNvSpPr txBox="1"/>
          <p:nvPr/>
        </p:nvSpPr>
        <p:spPr>
          <a:xfrm>
            <a:off x="197142" y="3121037"/>
            <a:ext cx="13626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Maximum </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range human tissue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矩形 40">
            <a:extLst>
              <a:ext uri="{FF2B5EF4-FFF2-40B4-BE49-F238E27FC236}">
                <a16:creationId xmlns:a16="http://schemas.microsoft.com/office/drawing/2014/main" id="{943DC380-FFED-DC56-F949-22FE00C8F38B}"/>
              </a:ext>
            </a:extLst>
          </p:cNvPr>
          <p:cNvSpPr/>
          <p:nvPr/>
        </p:nvSpPr>
        <p:spPr>
          <a:xfrm>
            <a:off x="337073" y="6056463"/>
            <a:ext cx="3931775"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a:ea typeface="+mn-ea"/>
                <a:cs typeface="+mn-cs"/>
              </a:rPr>
              <a:t>Shah, N Jon et al.  </a:t>
            </a:r>
            <a:r>
              <a:rPr kumimoji="0" lang="en-US" sz="1000" b="0" i="1" u="none" strike="noStrike" kern="1200" cap="none" spc="0" normalizeH="0" baseline="0" noProof="0" dirty="0" err="1">
                <a:ln>
                  <a:noFill/>
                </a:ln>
                <a:solidFill>
                  <a:prstClr val="white">
                    <a:lumMod val="50000"/>
                  </a:prstClr>
                </a:solidFill>
                <a:effectLst/>
                <a:uLnTx/>
                <a:uFillTx/>
                <a:latin typeface="Arial"/>
                <a:ea typeface="+mn-ea"/>
                <a:cs typeface="+mn-cs"/>
              </a:rPr>
              <a:t>PloS</a:t>
            </a:r>
            <a:r>
              <a:rPr kumimoji="0" lang="en-US" sz="1000" b="0" i="1" u="none" strike="noStrike" kern="1200" cap="none" spc="0" normalizeH="0" baseline="0" noProof="0" dirty="0">
                <a:ln>
                  <a:noFill/>
                </a:ln>
                <a:solidFill>
                  <a:prstClr val="white">
                    <a:lumMod val="50000"/>
                  </a:prstClr>
                </a:solidFill>
                <a:effectLst/>
                <a:uLnTx/>
                <a:uFillTx/>
                <a:latin typeface="Arial"/>
                <a:ea typeface="+mn-ea"/>
                <a:cs typeface="+mn-cs"/>
              </a:rPr>
              <a:t> one</a:t>
            </a:r>
            <a:r>
              <a:rPr kumimoji="0" lang="en-US" sz="1000" b="0" i="0" u="none" strike="noStrike" kern="1200" cap="none" spc="0" normalizeH="0" baseline="0" noProof="0" dirty="0">
                <a:ln>
                  <a:noFill/>
                </a:ln>
                <a:solidFill>
                  <a:prstClr val="white">
                    <a:lumMod val="50000"/>
                  </a:prstClr>
                </a:solidFill>
                <a:effectLst/>
                <a:uLnTx/>
                <a:uFillTx/>
                <a:latin typeface="Arial"/>
                <a:ea typeface="+mn-ea"/>
                <a:cs typeface="+mn-cs"/>
              </a:rPr>
              <a:t>, </a:t>
            </a:r>
            <a:r>
              <a:rPr kumimoji="0" lang="en-US" sz="1000" b="0" i="1" u="none" strike="noStrike" kern="1200" cap="none" spc="0" normalizeH="0" baseline="0" noProof="0" dirty="0">
                <a:ln>
                  <a:noFill/>
                </a:ln>
                <a:solidFill>
                  <a:prstClr val="white">
                    <a:lumMod val="50000"/>
                  </a:prstClr>
                </a:solidFill>
                <a:effectLst/>
                <a:uLnTx/>
                <a:uFillTx/>
                <a:latin typeface="Arial"/>
                <a:ea typeface="+mn-ea"/>
                <a:cs typeface="+mn-cs"/>
              </a:rPr>
              <a:t>9</a:t>
            </a:r>
            <a:r>
              <a:rPr kumimoji="0" lang="en-US" sz="1000" b="0" i="0" u="none" strike="noStrike" kern="1200" cap="none" spc="0" normalizeH="0" baseline="0" noProof="0" dirty="0">
                <a:ln>
                  <a:noFill/>
                </a:ln>
                <a:solidFill>
                  <a:prstClr val="white">
                    <a:lumMod val="50000"/>
                  </a:prstClr>
                </a:solidFill>
                <a:effectLst/>
                <a:uLnTx/>
                <a:uFillTx/>
                <a:latin typeface="Arial"/>
                <a:ea typeface="+mn-ea"/>
                <a:cs typeface="+mn-cs"/>
              </a:rPr>
              <a:t>(4), 2014</a:t>
            </a:r>
          </a:p>
        </p:txBody>
      </p:sp>
      <p:sp>
        <p:nvSpPr>
          <p:cNvPr id="9" name="Rounded Rectangle 8">
            <a:extLst>
              <a:ext uri="{FF2B5EF4-FFF2-40B4-BE49-F238E27FC236}">
                <a16:creationId xmlns:a16="http://schemas.microsoft.com/office/drawing/2014/main" id="{8D3C634C-90EF-E13D-FA26-7B183646E62E}"/>
              </a:ext>
            </a:extLst>
          </p:cNvPr>
          <p:cNvSpPr/>
          <p:nvPr/>
        </p:nvSpPr>
        <p:spPr>
          <a:xfrm rot="878104">
            <a:off x="10536273" y="1852668"/>
            <a:ext cx="1208824" cy="563869"/>
          </a:xfrm>
          <a:prstGeom prst="roundRect">
            <a:avLst>
              <a:gd name="adj" fmla="val 50000"/>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Arial"/>
                <a:ea typeface="+mn-ea"/>
                <a:cs typeface="+mn-cs"/>
              </a:rPr>
              <a:t>1.6mm</a:t>
            </a:r>
          </a:p>
        </p:txBody>
      </p:sp>
      <p:pic>
        <p:nvPicPr>
          <p:cNvPr id="10" name="Picture 9">
            <a:extLst>
              <a:ext uri="{FF2B5EF4-FFF2-40B4-BE49-F238E27FC236}">
                <a16:creationId xmlns:a16="http://schemas.microsoft.com/office/drawing/2014/main" id="{3254176E-B7E5-4EFC-9F32-0920B404CE3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73921" y="1375260"/>
            <a:ext cx="754847" cy="893375"/>
          </a:xfrm>
          <a:prstGeom prst="rect">
            <a:avLst/>
          </a:prstGeom>
        </p:spPr>
      </p:pic>
    </p:spTree>
    <p:extLst>
      <p:ext uri="{BB962C8B-B14F-4D97-AF65-F5344CB8AC3E}">
        <p14:creationId xmlns:p14="http://schemas.microsoft.com/office/powerpoint/2010/main" val="329234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26CB-E509-F75A-7F9C-E0A391C5819F}"/>
              </a:ext>
            </a:extLst>
          </p:cNvPr>
          <p:cNvSpPr>
            <a:spLocks noGrp="1"/>
          </p:cNvSpPr>
          <p:nvPr>
            <p:ph type="title"/>
          </p:nvPr>
        </p:nvSpPr>
        <p:spPr/>
        <p:txBody>
          <a:bodyPr/>
          <a:lstStyle/>
          <a:p>
            <a:r>
              <a:rPr lang="en-US" dirty="0"/>
              <a:t>PET Application – Neurology/Neuroscience</a:t>
            </a:r>
            <a:endParaRPr lang="en-GB" dirty="0"/>
          </a:p>
        </p:txBody>
      </p:sp>
      <p:sp>
        <p:nvSpPr>
          <p:cNvPr id="3" name="Text Placeholder 2">
            <a:extLst>
              <a:ext uri="{FF2B5EF4-FFF2-40B4-BE49-F238E27FC236}">
                <a16:creationId xmlns:a16="http://schemas.microsoft.com/office/drawing/2014/main" id="{8E5EA4EC-5F0C-CB2C-4AEC-D2FC6FB68B0D}"/>
              </a:ext>
            </a:extLst>
          </p:cNvPr>
          <p:cNvSpPr>
            <a:spLocks noGrp="1"/>
          </p:cNvSpPr>
          <p:nvPr>
            <p:ph type="body" sz="quarter" idx="15"/>
          </p:nvPr>
        </p:nvSpPr>
        <p:spPr/>
        <p:txBody>
          <a:bodyPr/>
          <a:lstStyle/>
          <a:p>
            <a:r>
              <a:rPr lang="en-GB" dirty="0"/>
              <a:t>Imaging neurotransmitters, neuroreceptors, metabolites, and neuroreceptor occupation</a:t>
            </a:r>
          </a:p>
        </p:txBody>
      </p:sp>
      <p:sp>
        <p:nvSpPr>
          <p:cNvPr id="4" name="Date Placeholder 3">
            <a:extLst>
              <a:ext uri="{FF2B5EF4-FFF2-40B4-BE49-F238E27FC236}">
                <a16:creationId xmlns:a16="http://schemas.microsoft.com/office/drawing/2014/main" id="{AB9E9CE0-BDD5-49DF-16A8-DF3F6351F0E8}"/>
              </a:ext>
            </a:extLst>
          </p:cNvPr>
          <p:cNvSpPr>
            <a:spLocks noGrp="1"/>
          </p:cNvSpPr>
          <p:nvPr>
            <p:ph type="dt" sz="half" idx="2"/>
          </p:nvPr>
        </p:nvSpPr>
        <p:spPr/>
        <p:txBody>
          <a:bodyPr/>
          <a:lstStyle/>
          <a:p>
            <a:r>
              <a:rPr lang="de-DE"/>
              <a:t>September 12, 2024</a:t>
            </a:r>
            <a:endParaRPr lang="de-DE" dirty="0"/>
          </a:p>
        </p:txBody>
      </p:sp>
      <p:sp>
        <p:nvSpPr>
          <p:cNvPr id="33" name="Rounded Rectangle 32">
            <a:extLst>
              <a:ext uri="{FF2B5EF4-FFF2-40B4-BE49-F238E27FC236}">
                <a16:creationId xmlns:a16="http://schemas.microsoft.com/office/drawing/2014/main" id="{56483E06-8724-536A-635C-33391246C0BA}"/>
              </a:ext>
            </a:extLst>
          </p:cNvPr>
          <p:cNvSpPr/>
          <p:nvPr/>
        </p:nvSpPr>
        <p:spPr>
          <a:xfrm>
            <a:off x="2410695" y="1639712"/>
            <a:ext cx="7647710" cy="4127500"/>
          </a:xfrm>
          <a:prstGeom prst="roundRect">
            <a:avLst>
              <a:gd name="adj" fmla="val 7521"/>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04BB6AED-7D7B-2781-B0EA-3E28C4A381EB}"/>
              </a:ext>
            </a:extLst>
          </p:cNvPr>
          <p:cNvGrpSpPr/>
          <p:nvPr/>
        </p:nvGrpSpPr>
        <p:grpSpPr>
          <a:xfrm>
            <a:off x="6380839" y="3887610"/>
            <a:ext cx="3614836" cy="1746858"/>
            <a:chOff x="6380839" y="3887610"/>
            <a:chExt cx="3614836" cy="1746858"/>
          </a:xfrm>
        </p:grpSpPr>
        <p:pic>
          <p:nvPicPr>
            <p:cNvPr id="35" name="Picture 1" descr="CC2BP011F_BI&amp;HR_3D">
              <a:extLst>
                <a:ext uri="{FF2B5EF4-FFF2-40B4-BE49-F238E27FC236}">
                  <a16:creationId xmlns:a16="http://schemas.microsoft.com/office/drawing/2014/main" id="{FCB263C1-5B18-6854-7BFC-962BD74EC6D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380839" y="4380231"/>
              <a:ext cx="3614836" cy="125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Box 35">
              <a:extLst>
                <a:ext uri="{FF2B5EF4-FFF2-40B4-BE49-F238E27FC236}">
                  <a16:creationId xmlns:a16="http://schemas.microsoft.com/office/drawing/2014/main" id="{E7EBA30A-72F7-65D4-52D5-FED03B25A8C6}"/>
                </a:ext>
              </a:extLst>
            </p:cNvPr>
            <p:cNvSpPr txBox="1"/>
            <p:nvPr/>
          </p:nvSpPr>
          <p:spPr>
            <a:xfrm>
              <a:off x="6692689" y="3887610"/>
              <a:ext cx="3111500" cy="443198"/>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rPr>
                <a:t>[</a:t>
              </a:r>
              <a:r>
                <a:rPr kumimoji="0" lang="en-GB" sz="2400" b="0" i="0" u="none" strike="noStrike" kern="0" cap="none" spc="0" normalizeH="0" baseline="30000" noProof="0" dirty="0">
                  <a:ln>
                    <a:noFill/>
                  </a:ln>
                  <a:solidFill>
                    <a:srgbClr val="FFFFFF"/>
                  </a:solidFill>
                  <a:effectLst/>
                  <a:uLnTx/>
                  <a:uFillTx/>
                </a:rPr>
                <a:t>18</a:t>
              </a:r>
              <a:r>
                <a:rPr kumimoji="0" lang="en-GB" sz="2400" b="0" i="0" u="none" strike="noStrike" kern="0" cap="none" spc="0" normalizeH="0" baseline="0" noProof="0" dirty="0">
                  <a:ln>
                    <a:noFill/>
                  </a:ln>
                  <a:solidFill>
                    <a:srgbClr val="FFFFFF"/>
                  </a:solidFill>
                  <a:effectLst/>
                  <a:uLnTx/>
                  <a:uFillTx/>
                </a:rPr>
                <a:t>F]FDG (glucose)</a:t>
              </a:r>
            </a:p>
          </p:txBody>
        </p:sp>
      </p:grpSp>
      <p:grpSp>
        <p:nvGrpSpPr>
          <p:cNvPr id="37" name="Group 36">
            <a:extLst>
              <a:ext uri="{FF2B5EF4-FFF2-40B4-BE49-F238E27FC236}">
                <a16:creationId xmlns:a16="http://schemas.microsoft.com/office/drawing/2014/main" id="{34CAE6C4-C842-9B11-2D94-181D473E49CD}"/>
              </a:ext>
            </a:extLst>
          </p:cNvPr>
          <p:cNvGrpSpPr/>
          <p:nvPr/>
        </p:nvGrpSpPr>
        <p:grpSpPr>
          <a:xfrm>
            <a:off x="2450993" y="3881004"/>
            <a:ext cx="3675600" cy="1729105"/>
            <a:chOff x="2450993" y="3881004"/>
            <a:chExt cx="3675600" cy="1729105"/>
          </a:xfrm>
        </p:grpSpPr>
        <p:pic>
          <p:nvPicPr>
            <p:cNvPr id="38" name="Picture 2" descr="DF1BN011F-BI_&amp; _ZO1rsl2DF1_11_3D">
              <a:extLst>
                <a:ext uri="{FF2B5EF4-FFF2-40B4-BE49-F238E27FC236}">
                  <a16:creationId xmlns:a16="http://schemas.microsoft.com/office/drawing/2014/main" id="{DA6573CA-05C8-DA9A-F40F-209F0F27FC6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450993" y="4314224"/>
              <a:ext cx="3675600" cy="1295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a:extLst>
                <a:ext uri="{FF2B5EF4-FFF2-40B4-BE49-F238E27FC236}">
                  <a16:creationId xmlns:a16="http://schemas.microsoft.com/office/drawing/2014/main" id="{E08932E3-84F2-80C1-60FD-693807C17B14}"/>
                </a:ext>
              </a:extLst>
            </p:cNvPr>
            <p:cNvSpPr txBox="1"/>
            <p:nvPr/>
          </p:nvSpPr>
          <p:spPr>
            <a:xfrm>
              <a:off x="2860043" y="3881004"/>
              <a:ext cx="2857500" cy="443198"/>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rPr>
                <a:t>[</a:t>
              </a:r>
              <a:r>
                <a:rPr kumimoji="0" lang="en-GB" sz="2400" b="0" i="0" u="none" strike="noStrike" kern="0" cap="none" spc="0" normalizeH="0" baseline="30000" noProof="0" dirty="0">
                  <a:ln>
                    <a:noFill/>
                  </a:ln>
                  <a:solidFill>
                    <a:srgbClr val="FFFFFF"/>
                  </a:solidFill>
                  <a:effectLst/>
                  <a:uLnTx/>
                  <a:uFillTx/>
                </a:rPr>
                <a:t>11</a:t>
              </a:r>
              <a:r>
                <a:rPr kumimoji="0" lang="en-GB" sz="2400" b="0" i="0" u="none" strike="noStrike" kern="0" cap="none" spc="0" normalizeH="0" baseline="0" noProof="0" dirty="0">
                  <a:ln>
                    <a:noFill/>
                  </a:ln>
                  <a:solidFill>
                    <a:srgbClr val="FFFFFF"/>
                  </a:solidFill>
                  <a:effectLst/>
                  <a:uLnTx/>
                  <a:uFillTx/>
                </a:rPr>
                <a:t>C]FMZ (GABA</a:t>
              </a:r>
              <a:r>
                <a:rPr kumimoji="0" lang="en-GB" sz="2400" b="0" i="0" u="none" strike="noStrike" kern="0" cap="none" spc="0" normalizeH="0" baseline="-25000" noProof="0" dirty="0">
                  <a:ln>
                    <a:noFill/>
                  </a:ln>
                  <a:solidFill>
                    <a:srgbClr val="FFFFFF"/>
                  </a:solidFill>
                  <a:effectLst/>
                  <a:uLnTx/>
                  <a:uFillTx/>
                </a:rPr>
                <a:t>A</a:t>
              </a:r>
              <a:r>
                <a:rPr kumimoji="0" lang="en-GB" sz="2400" b="0" i="0" u="none" strike="noStrike" kern="0" cap="none" spc="0" normalizeH="0" baseline="0" noProof="0" dirty="0">
                  <a:ln>
                    <a:noFill/>
                  </a:ln>
                  <a:solidFill>
                    <a:srgbClr val="FFFFFF"/>
                  </a:solidFill>
                  <a:effectLst/>
                  <a:uLnTx/>
                  <a:uFillTx/>
                </a:rPr>
                <a:t>)  </a:t>
              </a:r>
            </a:p>
          </p:txBody>
        </p:sp>
      </p:grpSp>
      <p:grpSp>
        <p:nvGrpSpPr>
          <p:cNvPr id="40" name="Group 39">
            <a:extLst>
              <a:ext uri="{FF2B5EF4-FFF2-40B4-BE49-F238E27FC236}">
                <a16:creationId xmlns:a16="http://schemas.microsoft.com/office/drawing/2014/main" id="{EFD4F957-812C-5E7D-B1C5-F8B1625CBCC4}"/>
              </a:ext>
            </a:extLst>
          </p:cNvPr>
          <p:cNvGrpSpPr/>
          <p:nvPr/>
        </p:nvGrpSpPr>
        <p:grpSpPr>
          <a:xfrm>
            <a:off x="6530729" y="1772037"/>
            <a:ext cx="3351775" cy="1738395"/>
            <a:chOff x="6530729" y="1772037"/>
            <a:chExt cx="3351775" cy="1738395"/>
          </a:xfrm>
        </p:grpSpPr>
        <p:pic>
          <p:nvPicPr>
            <p:cNvPr id="41" name="Picture 1" descr="FP2CP001F_BI&amp;HR_3D">
              <a:extLst>
                <a:ext uri="{FF2B5EF4-FFF2-40B4-BE49-F238E27FC236}">
                  <a16:creationId xmlns:a16="http://schemas.microsoft.com/office/drawing/2014/main" id="{3CB6ADC9-F365-DEF2-788B-129C3E9F6A2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44058" y="2214432"/>
              <a:ext cx="3231340" cy="12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5971320B-8632-58BC-4424-BFC3A15C7AD1}"/>
                </a:ext>
              </a:extLst>
            </p:cNvPr>
            <p:cNvSpPr/>
            <p:nvPr/>
          </p:nvSpPr>
          <p:spPr>
            <a:xfrm>
              <a:off x="6530729" y="1772037"/>
              <a:ext cx="335177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rPr>
                <a:t>[</a:t>
              </a:r>
              <a:r>
                <a:rPr kumimoji="0" lang="de-DE" sz="2400" b="0" i="0" u="none" strike="noStrike" kern="0" cap="none" spc="0" normalizeH="0" baseline="30000" noProof="0" dirty="0">
                  <a:ln>
                    <a:noFill/>
                  </a:ln>
                  <a:solidFill>
                    <a:srgbClr val="FFFFFF"/>
                  </a:solidFill>
                  <a:effectLst/>
                  <a:uLnTx/>
                  <a:uFillTx/>
                </a:rPr>
                <a:t>18</a:t>
              </a:r>
              <a:r>
                <a:rPr kumimoji="0" lang="de-DE" sz="2400" b="0" i="0" u="none" strike="noStrike" kern="0" cap="none" spc="0" normalizeH="0" baseline="0" noProof="0" dirty="0">
                  <a:ln>
                    <a:noFill/>
                  </a:ln>
                  <a:solidFill>
                    <a:srgbClr val="FFFFFF"/>
                  </a:solidFill>
                  <a:effectLst/>
                  <a:uLnTx/>
                  <a:uFillTx/>
                </a:rPr>
                <a:t>F]</a:t>
              </a:r>
              <a:r>
                <a:rPr kumimoji="0" lang="de-DE" sz="2400" b="0" i="0" u="none" strike="noStrike" kern="0" cap="none" spc="0" normalizeH="0" baseline="0" noProof="0" dirty="0" err="1">
                  <a:ln>
                    <a:noFill/>
                  </a:ln>
                  <a:solidFill>
                    <a:srgbClr val="FFFFFF"/>
                  </a:solidFill>
                  <a:effectLst/>
                  <a:uLnTx/>
                  <a:uFillTx/>
                </a:rPr>
                <a:t>Fallypride</a:t>
              </a:r>
              <a:r>
                <a:rPr kumimoji="0" lang="de-DE" sz="2400" b="0" i="0" u="none" strike="noStrike" kern="0" cap="none" spc="0" normalizeH="0" baseline="0" noProof="0" dirty="0">
                  <a:ln>
                    <a:noFill/>
                  </a:ln>
                  <a:solidFill>
                    <a:srgbClr val="FFFFFF"/>
                  </a:solidFill>
                  <a:effectLst/>
                  <a:uLnTx/>
                  <a:uFillTx/>
                </a:rPr>
                <a:t> (D</a:t>
              </a:r>
              <a:r>
                <a:rPr kumimoji="0" lang="de-DE" sz="2400" b="0" i="0" u="none" strike="noStrike" kern="0" cap="none" spc="0" normalizeH="0" baseline="-25000" noProof="0" dirty="0">
                  <a:ln>
                    <a:noFill/>
                  </a:ln>
                  <a:solidFill>
                    <a:srgbClr val="FFFFFF"/>
                  </a:solidFill>
                  <a:effectLst/>
                  <a:uLnTx/>
                  <a:uFillTx/>
                </a:rPr>
                <a:t>1</a:t>
              </a:r>
              <a:r>
                <a:rPr kumimoji="0" lang="de-DE" sz="2400" b="0" i="0" u="none" strike="noStrike" kern="0" cap="none" spc="0" normalizeH="0" baseline="0" noProof="0" dirty="0">
                  <a:ln>
                    <a:noFill/>
                  </a:ln>
                  <a:solidFill>
                    <a:srgbClr val="FFFFFF"/>
                  </a:solidFill>
                  <a:effectLst/>
                  <a:uLnTx/>
                  <a:uFillTx/>
                </a:rPr>
                <a:t>/D</a:t>
              </a:r>
              <a:r>
                <a:rPr kumimoji="0" lang="de-DE" sz="2400" b="0" i="0" u="none" strike="noStrike" kern="0" cap="none" spc="0" normalizeH="0" baseline="-25000" noProof="0" dirty="0">
                  <a:ln>
                    <a:noFill/>
                  </a:ln>
                  <a:solidFill>
                    <a:srgbClr val="FFFFFF"/>
                  </a:solidFill>
                  <a:effectLst/>
                  <a:uLnTx/>
                  <a:uFillTx/>
                </a:rPr>
                <a:t>2</a:t>
              </a:r>
              <a:r>
                <a:rPr kumimoji="0" lang="de-DE" sz="2400" b="0" i="0" u="none" strike="noStrike" kern="0" cap="none" spc="0" normalizeH="0" baseline="0" noProof="0" dirty="0">
                  <a:ln>
                    <a:noFill/>
                  </a:ln>
                  <a:solidFill>
                    <a:srgbClr val="FFFFFF"/>
                  </a:solidFill>
                  <a:effectLst/>
                  <a:uLnTx/>
                  <a:uFillTx/>
                </a:rPr>
                <a:t>) </a:t>
              </a:r>
              <a:endParaRPr kumimoji="0" lang="en-GB" sz="2400" b="0" i="0" u="none" strike="noStrike" kern="0" cap="none" spc="0" normalizeH="0" baseline="0" noProof="0" dirty="0">
                <a:ln>
                  <a:noFill/>
                </a:ln>
                <a:solidFill>
                  <a:srgbClr val="FFFFFF"/>
                </a:solidFill>
                <a:effectLst/>
                <a:uLnTx/>
                <a:uFillTx/>
              </a:endParaRPr>
            </a:p>
          </p:txBody>
        </p:sp>
      </p:grpSp>
      <p:grpSp>
        <p:nvGrpSpPr>
          <p:cNvPr id="43" name="Group 42">
            <a:extLst>
              <a:ext uri="{FF2B5EF4-FFF2-40B4-BE49-F238E27FC236}">
                <a16:creationId xmlns:a16="http://schemas.microsoft.com/office/drawing/2014/main" id="{F4E7AA92-502A-0244-88E7-DDE9E77C1063}"/>
              </a:ext>
            </a:extLst>
          </p:cNvPr>
          <p:cNvGrpSpPr/>
          <p:nvPr/>
        </p:nvGrpSpPr>
        <p:grpSpPr>
          <a:xfrm>
            <a:off x="2555243" y="1810455"/>
            <a:ext cx="3730621" cy="1874945"/>
            <a:chOff x="2555243" y="1810455"/>
            <a:chExt cx="3730621" cy="1874945"/>
          </a:xfrm>
        </p:grpSpPr>
        <p:sp>
          <p:nvSpPr>
            <p:cNvPr id="44" name="TextBox 43">
              <a:extLst>
                <a:ext uri="{FF2B5EF4-FFF2-40B4-BE49-F238E27FC236}">
                  <a16:creationId xmlns:a16="http://schemas.microsoft.com/office/drawing/2014/main" id="{4E74716F-B6EC-95BC-9A05-72C138C5211E}"/>
                </a:ext>
              </a:extLst>
            </p:cNvPr>
            <p:cNvSpPr txBox="1"/>
            <p:nvPr/>
          </p:nvSpPr>
          <p:spPr>
            <a:xfrm>
              <a:off x="2555243" y="1810455"/>
              <a:ext cx="3467100" cy="443198"/>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rPr>
                <a:t>[</a:t>
              </a:r>
              <a:r>
                <a:rPr kumimoji="0" lang="en-GB" sz="2400" b="0" i="0" u="none" strike="noStrike" kern="0" cap="none" spc="0" normalizeH="0" baseline="30000" noProof="0" dirty="0">
                  <a:ln>
                    <a:noFill/>
                  </a:ln>
                  <a:solidFill>
                    <a:srgbClr val="FFFFFF"/>
                  </a:solidFill>
                  <a:effectLst/>
                  <a:uLnTx/>
                  <a:uFillTx/>
                </a:rPr>
                <a:t>11</a:t>
              </a:r>
              <a:r>
                <a:rPr kumimoji="0" lang="en-GB" sz="2400" b="0" i="0" u="none" strike="noStrike" kern="0" cap="none" spc="0" normalizeH="0" baseline="0" noProof="0" dirty="0">
                  <a:ln>
                    <a:noFill/>
                  </a:ln>
                  <a:solidFill>
                    <a:srgbClr val="FFFFFF"/>
                  </a:solidFill>
                  <a:effectLst/>
                  <a:uLnTx/>
                  <a:uFillTx/>
                </a:rPr>
                <a:t>C]ABP688 (mGluR5)</a:t>
              </a:r>
            </a:p>
          </p:txBody>
        </p:sp>
        <p:pic>
          <p:nvPicPr>
            <p:cNvPr id="45" name="Picture 2" descr="figure 1">
              <a:extLst>
                <a:ext uri="{FF2B5EF4-FFF2-40B4-BE49-F238E27FC236}">
                  <a16:creationId xmlns:a16="http://schemas.microsoft.com/office/drawing/2014/main" id="{F4D6E784-6E3B-1C38-1E4F-1CAC9AD6A94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594397" y="2304927"/>
              <a:ext cx="903112" cy="111361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igure 1">
              <a:extLst>
                <a:ext uri="{FF2B5EF4-FFF2-40B4-BE49-F238E27FC236}">
                  <a16:creationId xmlns:a16="http://schemas.microsoft.com/office/drawing/2014/main" id="{107D5F7B-C0DD-88C0-2592-7132407FC8C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599107" y="2410177"/>
              <a:ext cx="1190465" cy="9031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igure 1">
              <a:extLst>
                <a:ext uri="{FF2B5EF4-FFF2-40B4-BE49-F238E27FC236}">
                  <a16:creationId xmlns:a16="http://schemas.microsoft.com/office/drawing/2014/main" id="{7DB48DE8-4109-9B24-7A27-A1DF852596B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835548" y="2342445"/>
              <a:ext cx="1089072" cy="98936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26AE21A8-B4BF-47A4-EF3E-B7BA14AFFACF}"/>
                </a:ext>
              </a:extLst>
            </p:cNvPr>
            <p:cNvSpPr txBox="1"/>
            <p:nvPr/>
          </p:nvSpPr>
          <p:spPr>
            <a:xfrm>
              <a:off x="3452353" y="3223735"/>
              <a:ext cx="2833511"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lumMod val="85000"/>
                    </a:srgbClr>
                  </a:solidFill>
                  <a:effectLst/>
                  <a:uLnTx/>
                  <a:uFillTx/>
                </a:rPr>
                <a:t>Kim, Song E., et al. </a:t>
              </a:r>
              <a:r>
                <a:rPr kumimoji="0" lang="en-GB" sz="1200" b="0" i="1" u="none" strike="noStrike" kern="0" cap="none" spc="0" normalizeH="0" baseline="0" noProof="0" dirty="0">
                  <a:ln>
                    <a:noFill/>
                  </a:ln>
                  <a:solidFill>
                    <a:srgbClr val="FFFFFF">
                      <a:lumMod val="85000"/>
                    </a:srgbClr>
                  </a:solidFill>
                  <a:effectLst/>
                  <a:uLnTx/>
                  <a:uFillTx/>
                </a:rPr>
                <a:t>Brain Structure and Function</a:t>
              </a:r>
              <a:r>
                <a:rPr kumimoji="0" lang="en-GB" sz="1200" b="0" i="0" u="none" strike="noStrike" kern="0" cap="none" spc="0" normalizeH="0" baseline="0" noProof="0" dirty="0">
                  <a:ln>
                    <a:noFill/>
                  </a:ln>
                  <a:solidFill>
                    <a:srgbClr val="FFFFFF">
                      <a:lumMod val="85000"/>
                    </a:srgbClr>
                  </a:solidFill>
                  <a:effectLst/>
                  <a:uLnTx/>
                  <a:uFillTx/>
                </a:rPr>
                <a:t> 225 (2020): 1805-1816.</a:t>
              </a:r>
            </a:p>
          </p:txBody>
        </p:sp>
      </p:grpSp>
      <p:sp>
        <p:nvSpPr>
          <p:cNvPr id="49" name="TextBox 48">
            <a:extLst>
              <a:ext uri="{FF2B5EF4-FFF2-40B4-BE49-F238E27FC236}">
                <a16:creationId xmlns:a16="http://schemas.microsoft.com/office/drawing/2014/main" id="{255140C2-33B5-980E-6821-913636DA5561}"/>
              </a:ext>
            </a:extLst>
          </p:cNvPr>
          <p:cNvSpPr txBox="1"/>
          <p:nvPr/>
        </p:nvSpPr>
        <p:spPr>
          <a:xfrm>
            <a:off x="73378" y="1821577"/>
            <a:ext cx="1670755" cy="1525033"/>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23D6B"/>
                </a:solidFill>
                <a:effectLst/>
                <a:uLnTx/>
                <a:uFillTx/>
              </a:rPr>
              <a:t>Glutamate</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most abundant excitatory neurotransmitter in the human brain </a:t>
            </a:r>
          </a:p>
        </p:txBody>
      </p:sp>
      <p:sp>
        <p:nvSpPr>
          <p:cNvPr id="50" name="TextBox 49">
            <a:extLst>
              <a:ext uri="{FF2B5EF4-FFF2-40B4-BE49-F238E27FC236}">
                <a16:creationId xmlns:a16="http://schemas.microsoft.com/office/drawing/2014/main" id="{876E03BD-BB99-EEB2-3DBB-3BBFB9BF2DED}"/>
              </a:ext>
            </a:extLst>
          </p:cNvPr>
          <p:cNvSpPr txBox="1"/>
          <p:nvPr/>
        </p:nvSpPr>
        <p:spPr>
          <a:xfrm>
            <a:off x="73378" y="3968046"/>
            <a:ext cx="1670755" cy="1525033"/>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23D6B"/>
                </a:solidFill>
                <a:effectLst/>
                <a:uLnTx/>
                <a:uFillTx/>
              </a:rPr>
              <a:t>GABA</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most abundant inhibitory neurotransmitter in the human brain </a:t>
            </a:r>
          </a:p>
        </p:txBody>
      </p:sp>
      <p:sp>
        <p:nvSpPr>
          <p:cNvPr id="51" name="TextBox 50">
            <a:extLst>
              <a:ext uri="{FF2B5EF4-FFF2-40B4-BE49-F238E27FC236}">
                <a16:creationId xmlns:a16="http://schemas.microsoft.com/office/drawing/2014/main" id="{0AD14243-FCB4-ADE9-67FD-B2D28B9B356D}"/>
              </a:ext>
            </a:extLst>
          </p:cNvPr>
          <p:cNvSpPr txBox="1"/>
          <p:nvPr/>
        </p:nvSpPr>
        <p:spPr>
          <a:xfrm>
            <a:off x="10521245" y="1704622"/>
            <a:ext cx="1670755" cy="1758943"/>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23D6B"/>
                </a:solidFill>
                <a:effectLst/>
                <a:uLnTx/>
                <a:uFillTx/>
              </a:rPr>
              <a:t>Dopamine</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relevant in addiction, reward, Parkinson's disease and others </a:t>
            </a:r>
          </a:p>
        </p:txBody>
      </p:sp>
      <p:sp>
        <p:nvSpPr>
          <p:cNvPr id="52" name="TextBox 51">
            <a:extLst>
              <a:ext uri="{FF2B5EF4-FFF2-40B4-BE49-F238E27FC236}">
                <a16:creationId xmlns:a16="http://schemas.microsoft.com/office/drawing/2014/main" id="{327CA7EC-67F6-A84D-12BD-8FDDE118820D}"/>
              </a:ext>
            </a:extLst>
          </p:cNvPr>
          <p:cNvSpPr txBox="1"/>
          <p:nvPr/>
        </p:nvSpPr>
        <p:spPr>
          <a:xfrm>
            <a:off x="10521245" y="4318911"/>
            <a:ext cx="1670755" cy="823302"/>
          </a:xfrm>
          <a:prstGeom prst="rect">
            <a:avLst/>
          </a:prstGeom>
          <a:noFill/>
        </p:spPr>
        <p:txBody>
          <a:bodyPr wrap="square" rtlCol="0">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23D6B"/>
                </a:solidFill>
                <a:effectLst/>
                <a:uLnTx/>
                <a:uFillTx/>
              </a:rPr>
              <a:t>Glucose</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23D6B"/>
                </a:solidFill>
                <a:effectLst/>
                <a:uLnTx/>
                <a:uFillTx/>
              </a:rPr>
              <a:t>Brain energy metabolism</a:t>
            </a:r>
          </a:p>
        </p:txBody>
      </p:sp>
      <p:sp>
        <p:nvSpPr>
          <p:cNvPr id="53" name="Left-right Arrow 52">
            <a:extLst>
              <a:ext uri="{FF2B5EF4-FFF2-40B4-BE49-F238E27FC236}">
                <a16:creationId xmlns:a16="http://schemas.microsoft.com/office/drawing/2014/main" id="{6C8C2A16-C900-9315-CF43-7C1CCB60AEB7}"/>
              </a:ext>
            </a:extLst>
          </p:cNvPr>
          <p:cNvSpPr/>
          <p:nvPr/>
        </p:nvSpPr>
        <p:spPr>
          <a:xfrm>
            <a:off x="10145121" y="2284938"/>
            <a:ext cx="541867" cy="598311"/>
          </a:xfrm>
          <a:prstGeom prst="leftRightArrow">
            <a:avLst>
              <a:gd name="adj1" fmla="val 50000"/>
              <a:gd name="adj2" fmla="val 31132"/>
            </a:avLst>
          </a:prstGeom>
          <a:solidFill>
            <a:srgbClr val="023D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54" name="Left-right Arrow 53">
            <a:extLst>
              <a:ext uri="{FF2B5EF4-FFF2-40B4-BE49-F238E27FC236}">
                <a16:creationId xmlns:a16="http://schemas.microsoft.com/office/drawing/2014/main" id="{47D33244-00BF-F86A-9B4B-42D009B66BB1}"/>
              </a:ext>
            </a:extLst>
          </p:cNvPr>
          <p:cNvSpPr/>
          <p:nvPr/>
        </p:nvSpPr>
        <p:spPr>
          <a:xfrm>
            <a:off x="1749269" y="2284938"/>
            <a:ext cx="541867" cy="598311"/>
          </a:xfrm>
          <a:prstGeom prst="leftRightArrow">
            <a:avLst>
              <a:gd name="adj1" fmla="val 50000"/>
              <a:gd name="adj2" fmla="val 31132"/>
            </a:avLst>
          </a:prstGeom>
          <a:solidFill>
            <a:srgbClr val="023D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55" name="Left-right Arrow 54">
            <a:extLst>
              <a:ext uri="{FF2B5EF4-FFF2-40B4-BE49-F238E27FC236}">
                <a16:creationId xmlns:a16="http://schemas.microsoft.com/office/drawing/2014/main" id="{B3003CDD-E03A-23A3-ED95-2C04CD25402C}"/>
              </a:ext>
            </a:extLst>
          </p:cNvPr>
          <p:cNvSpPr/>
          <p:nvPr/>
        </p:nvSpPr>
        <p:spPr>
          <a:xfrm>
            <a:off x="10145121" y="4431407"/>
            <a:ext cx="541867" cy="598311"/>
          </a:xfrm>
          <a:prstGeom prst="leftRightArrow">
            <a:avLst>
              <a:gd name="adj1" fmla="val 50000"/>
              <a:gd name="adj2" fmla="val 31132"/>
            </a:avLst>
          </a:prstGeom>
          <a:solidFill>
            <a:srgbClr val="023D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56" name="Left-right Arrow 55">
            <a:extLst>
              <a:ext uri="{FF2B5EF4-FFF2-40B4-BE49-F238E27FC236}">
                <a16:creationId xmlns:a16="http://schemas.microsoft.com/office/drawing/2014/main" id="{6D939724-D6BD-EB2A-B74D-6921361B48F4}"/>
              </a:ext>
            </a:extLst>
          </p:cNvPr>
          <p:cNvSpPr/>
          <p:nvPr/>
        </p:nvSpPr>
        <p:spPr>
          <a:xfrm>
            <a:off x="1749269" y="4431407"/>
            <a:ext cx="541867" cy="598311"/>
          </a:xfrm>
          <a:prstGeom prst="leftRightArrow">
            <a:avLst>
              <a:gd name="adj1" fmla="val 50000"/>
              <a:gd name="adj2" fmla="val 31132"/>
            </a:avLst>
          </a:prstGeom>
          <a:solidFill>
            <a:srgbClr val="023D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57" name="TextBox 56">
            <a:extLst>
              <a:ext uri="{FF2B5EF4-FFF2-40B4-BE49-F238E27FC236}">
                <a16:creationId xmlns:a16="http://schemas.microsoft.com/office/drawing/2014/main" id="{E5ED473A-BBB3-3C9C-8592-E910828EA5FD}"/>
              </a:ext>
            </a:extLst>
          </p:cNvPr>
          <p:cNvSpPr txBox="1"/>
          <p:nvPr/>
        </p:nvSpPr>
        <p:spPr>
          <a:xfrm>
            <a:off x="2687781" y="5821279"/>
            <a:ext cx="3172691"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rPr>
              <a:t>GABA: </a:t>
            </a:r>
            <a:r>
              <a:rPr kumimoji="0" lang="en-GB" sz="1400" b="0" i="0" u="none" strike="noStrike" kern="0" cap="none" spc="0" normalizeH="0" baseline="0" noProof="0" dirty="0">
                <a:ln>
                  <a:noFill/>
                </a:ln>
                <a:solidFill>
                  <a:srgbClr val="023D6B"/>
                </a:solidFill>
                <a:effectLst/>
                <a:uLnTx/>
                <a:uFillTx/>
                <a:latin typeface="Symbol" pitchFamily="2" charset="2"/>
              </a:rPr>
              <a:t>g</a:t>
            </a:r>
            <a:r>
              <a:rPr kumimoji="0" lang="en-GB" sz="1400" b="0" i="0" u="none" strike="noStrike" kern="0" cap="none" spc="0" normalizeH="0" baseline="0" noProof="0" dirty="0">
                <a:ln>
                  <a:noFill/>
                </a:ln>
                <a:solidFill>
                  <a:srgbClr val="023D6B"/>
                </a:solidFill>
                <a:effectLst/>
                <a:uLnTx/>
                <a:uFillTx/>
              </a:rPr>
              <a:t>-Aminobutyric acid</a:t>
            </a:r>
          </a:p>
        </p:txBody>
      </p:sp>
      <p:sp>
        <p:nvSpPr>
          <p:cNvPr id="58" name="TextBox 57">
            <a:extLst>
              <a:ext uri="{FF2B5EF4-FFF2-40B4-BE49-F238E27FC236}">
                <a16:creationId xmlns:a16="http://schemas.microsoft.com/office/drawing/2014/main" id="{4F0B2F91-69E5-1D67-2FAD-964E394EACA4}"/>
              </a:ext>
            </a:extLst>
          </p:cNvPr>
          <p:cNvSpPr txBox="1"/>
          <p:nvPr/>
        </p:nvSpPr>
        <p:spPr>
          <a:xfrm>
            <a:off x="2590800" y="1346262"/>
            <a:ext cx="4904509"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rPr>
              <a:t>mGluR5: Metabotropic glutamate receptor 5</a:t>
            </a:r>
          </a:p>
        </p:txBody>
      </p:sp>
      <p:sp>
        <p:nvSpPr>
          <p:cNvPr id="7" name="Footer Placeholder 8">
            <a:extLst>
              <a:ext uri="{FF2B5EF4-FFF2-40B4-BE49-F238E27FC236}">
                <a16:creationId xmlns:a16="http://schemas.microsoft.com/office/drawing/2014/main" id="{949AE0D0-9F95-0968-5AAB-DD0785A1099A}"/>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B4CA40C8-58ED-CC56-48A8-3BE6E3A687EF}"/>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4</a:t>
            </a:fld>
            <a:r>
              <a:rPr lang="de-DE" dirty="0"/>
              <a:t>/20</a:t>
            </a:r>
          </a:p>
        </p:txBody>
      </p:sp>
    </p:spTree>
    <p:extLst>
      <p:ext uri="{BB962C8B-B14F-4D97-AF65-F5344CB8AC3E}">
        <p14:creationId xmlns:p14="http://schemas.microsoft.com/office/powerpoint/2010/main" val="10157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animBg="1"/>
      <p:bldP spid="55" grpId="0" animBg="1"/>
      <p:bldP spid="56" grpId="0" animBg="1"/>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3D1D5-2280-891A-7EB3-B53552C7143C}"/>
              </a:ext>
            </a:extLst>
          </p:cNvPr>
          <p:cNvSpPr>
            <a:spLocks noGrp="1"/>
          </p:cNvSpPr>
          <p:nvPr>
            <p:ph type="title"/>
          </p:nvPr>
        </p:nvSpPr>
        <p:spPr/>
        <p:txBody>
          <a:bodyPr/>
          <a:lstStyle/>
          <a:p>
            <a:r>
              <a:rPr lang="en-GB" dirty="0"/>
              <a:t>Positron Range Correction - Approach</a:t>
            </a:r>
          </a:p>
        </p:txBody>
      </p:sp>
      <p:sp>
        <p:nvSpPr>
          <p:cNvPr id="5" name="Text Placeholder 4">
            <a:extLst>
              <a:ext uri="{FF2B5EF4-FFF2-40B4-BE49-F238E27FC236}">
                <a16:creationId xmlns:a16="http://schemas.microsoft.com/office/drawing/2014/main" id="{2E81D1EE-409A-8AB9-217A-F50F97E8C0E0}"/>
              </a:ext>
            </a:extLst>
          </p:cNvPr>
          <p:cNvSpPr>
            <a:spLocks noGrp="1"/>
          </p:cNvSpPr>
          <p:nvPr>
            <p:ph type="body" sz="quarter" idx="15"/>
          </p:nvPr>
        </p:nvSpPr>
        <p:spPr/>
        <p:txBody>
          <a:bodyPr/>
          <a:lstStyle/>
          <a:p>
            <a:r>
              <a:rPr lang="en-GB" dirty="0"/>
              <a:t>Fast raytracing method</a:t>
            </a:r>
          </a:p>
        </p:txBody>
      </p:sp>
      <p:pic>
        <p:nvPicPr>
          <p:cNvPr id="57" name="图片 43">
            <a:extLst>
              <a:ext uri="{FF2B5EF4-FFF2-40B4-BE49-F238E27FC236}">
                <a16:creationId xmlns:a16="http://schemas.microsoft.com/office/drawing/2014/main" id="{7EB3FC8B-073B-F97E-CAB8-12E2EB5C8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4572" y="1393580"/>
            <a:ext cx="5397781" cy="1151213"/>
          </a:xfrm>
          <a:prstGeom prst="rect">
            <a:avLst/>
          </a:prstGeom>
        </p:spPr>
      </p:pic>
      <p:sp>
        <p:nvSpPr>
          <p:cNvPr id="58" name="TextBox 57">
            <a:extLst>
              <a:ext uri="{FF2B5EF4-FFF2-40B4-BE49-F238E27FC236}">
                <a16:creationId xmlns:a16="http://schemas.microsoft.com/office/drawing/2014/main" id="{6CBE609F-D6FE-A90F-DE04-AAEBA0BBFB0F}"/>
              </a:ext>
            </a:extLst>
          </p:cNvPr>
          <p:cNvSpPr txBox="1"/>
          <p:nvPr/>
        </p:nvSpPr>
        <p:spPr>
          <a:xfrm>
            <a:off x="3830061" y="2291896"/>
            <a:ext cx="3661580" cy="384721"/>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a:ea typeface="+mn-ea"/>
                <a:cs typeface="+mn-cs"/>
              </a:rPr>
              <a:t>Slow down is random process!</a:t>
            </a:r>
          </a:p>
        </p:txBody>
      </p:sp>
      <p:sp>
        <p:nvSpPr>
          <p:cNvPr id="59" name="TextBox 58">
            <a:extLst>
              <a:ext uri="{FF2B5EF4-FFF2-40B4-BE49-F238E27FC236}">
                <a16:creationId xmlns:a16="http://schemas.microsoft.com/office/drawing/2014/main" id="{16F3061C-6D64-0732-B446-929EFEF8AF65}"/>
              </a:ext>
            </a:extLst>
          </p:cNvPr>
          <p:cNvSpPr txBox="1"/>
          <p:nvPr/>
        </p:nvSpPr>
        <p:spPr>
          <a:xfrm>
            <a:off x="293893" y="5828183"/>
            <a:ext cx="690007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Li, Chong, et al. "Fast 3D kernel computation method for positron range correction in PET." </a:t>
            </a:r>
            <a:r>
              <a:rPr kumimoji="0" lang="en-GB" sz="12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Physics in Medicine &amp; Biology</a:t>
            </a:r>
            <a:r>
              <a:rPr kumimoji="0" lang="en-GB"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68.2 (2023): 025004.</a:t>
            </a:r>
            <a:endParaRPr kumimoji="0" lang="en-GB" sz="12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40" name="Picture 2">
            <a:extLst>
              <a:ext uri="{FF2B5EF4-FFF2-40B4-BE49-F238E27FC236}">
                <a16:creationId xmlns:a16="http://schemas.microsoft.com/office/drawing/2014/main" id="{AE49422E-435A-570B-04C9-CBAA26EC60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4875" y="909423"/>
            <a:ext cx="5499171" cy="202137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52A92AF-9AD1-8811-78F5-FE1547795108}"/>
              </a:ext>
            </a:extLst>
          </p:cNvPr>
          <p:cNvSpPr txBox="1"/>
          <p:nvPr/>
        </p:nvSpPr>
        <p:spPr>
          <a:xfrm>
            <a:off x="292526" y="1392760"/>
            <a:ext cx="3189816" cy="881780"/>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Account for random process in heterogeneous media with applied magnetic field</a:t>
            </a:r>
          </a:p>
        </p:txBody>
      </p:sp>
      <p:grpSp>
        <p:nvGrpSpPr>
          <p:cNvPr id="1038" name="Group 1037">
            <a:extLst>
              <a:ext uri="{FF2B5EF4-FFF2-40B4-BE49-F238E27FC236}">
                <a16:creationId xmlns:a16="http://schemas.microsoft.com/office/drawing/2014/main" id="{59B31F37-4048-4D1B-7512-D5A467078C74}"/>
              </a:ext>
            </a:extLst>
          </p:cNvPr>
          <p:cNvGrpSpPr/>
          <p:nvPr/>
        </p:nvGrpSpPr>
        <p:grpSpPr>
          <a:xfrm>
            <a:off x="90225" y="4435441"/>
            <a:ext cx="9228023" cy="1322891"/>
            <a:chOff x="90225" y="4435441"/>
            <a:chExt cx="9228023" cy="1322891"/>
          </a:xfrm>
        </p:grpSpPr>
        <p:sp>
          <p:nvSpPr>
            <p:cNvPr id="54" name="TextBox 53">
              <a:extLst>
                <a:ext uri="{FF2B5EF4-FFF2-40B4-BE49-F238E27FC236}">
                  <a16:creationId xmlns:a16="http://schemas.microsoft.com/office/drawing/2014/main" id="{313A4AFD-5A82-64FA-A099-92AB0D50F4DD}"/>
                </a:ext>
              </a:extLst>
            </p:cNvPr>
            <p:cNvSpPr txBox="1"/>
            <p:nvPr/>
          </p:nvSpPr>
          <p:spPr>
            <a:xfrm>
              <a:off x="3736761" y="5359188"/>
              <a:ext cx="603050" cy="238527"/>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23D6B"/>
                  </a:solidFill>
                  <a:effectLst/>
                  <a:uLnTx/>
                  <a:uFillTx/>
                  <a:latin typeface="Cambria Math" panose="02040503050406030204" pitchFamily="18" charset="0"/>
                  <a:ea typeface="Cambria Math" panose="02040503050406030204" pitchFamily="18" charset="0"/>
                  <a:cs typeface="+mn-cs"/>
                </a:rPr>
                <a:t>511keV</a:t>
              </a:r>
            </a:p>
          </p:txBody>
        </p:sp>
        <p:grpSp>
          <p:nvGrpSpPr>
            <p:cNvPr id="1036" name="Group 1035">
              <a:extLst>
                <a:ext uri="{FF2B5EF4-FFF2-40B4-BE49-F238E27FC236}">
                  <a16:creationId xmlns:a16="http://schemas.microsoft.com/office/drawing/2014/main" id="{CC86A5BE-4248-FD92-7B02-689AC463EDF0}"/>
                </a:ext>
              </a:extLst>
            </p:cNvPr>
            <p:cNvGrpSpPr/>
            <p:nvPr/>
          </p:nvGrpSpPr>
          <p:grpSpPr>
            <a:xfrm>
              <a:off x="90225" y="4435441"/>
              <a:ext cx="9228023" cy="1322891"/>
              <a:chOff x="90225" y="4435441"/>
              <a:chExt cx="9228023" cy="1322891"/>
            </a:xfrm>
          </p:grpSpPr>
          <p:sp>
            <p:nvSpPr>
              <p:cNvPr id="15" name="文本框 33">
                <a:extLst>
                  <a:ext uri="{FF2B5EF4-FFF2-40B4-BE49-F238E27FC236}">
                    <a16:creationId xmlns:a16="http://schemas.microsoft.com/office/drawing/2014/main" id="{72D61710-6941-B174-A2D6-E7806E7219F3}"/>
                  </a:ext>
                </a:extLst>
              </p:cNvPr>
              <p:cNvSpPr txBox="1"/>
              <p:nvPr/>
            </p:nvSpPr>
            <p:spPr>
              <a:xfrm>
                <a:off x="90225" y="4435441"/>
                <a:ext cx="87200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3D6B">
                        <a:lumMod val="75000"/>
                      </a:srgbClr>
                    </a:solidFill>
                    <a:effectLst/>
                    <a:uLnTx/>
                    <a:uFillTx/>
                    <a:latin typeface="Arial" panose="020B0604020202020204" pitchFamily="34" charset="0"/>
                    <a:ea typeface="+mn-ea"/>
                    <a:cs typeface="Arial" panose="020B0604020202020204" pitchFamily="34" charset="0"/>
                  </a:rPr>
                  <a:t>Tissue dependency </a:t>
                </a:r>
                <a:r>
                  <a:rPr kumimoji="0" lang="en-US" altLang="zh-CN" sz="1600" b="0" i="0" u="none" strike="noStrike" kern="1200" cap="none" spc="0" normalizeH="0" baseline="0" noProof="0" dirty="0">
                    <a:ln>
                      <a:noFill/>
                    </a:ln>
                    <a:solidFill>
                      <a:srgbClr val="023D6B">
                        <a:lumMod val="75000"/>
                      </a:srgbClr>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23D6B">
                        <a:lumMod val="75000"/>
                      </a:srgbClr>
                    </a:solidFill>
                    <a:effectLst/>
                    <a:uLnTx/>
                    <a:uFillTx/>
                    <a:latin typeface="Arial" panose="020B0604020202020204" pitchFamily="34" charset="0"/>
                    <a:ea typeface="+mn-ea"/>
                    <a:cs typeface="Arial" panose="020B0604020202020204" pitchFamily="34" charset="0"/>
                  </a:rPr>
                  <a:t> </a:t>
                </a:r>
                <a:r>
                  <a:rPr kumimoji="0" lang="en-US" altLang="zh-CN" sz="1600" b="0" i="0" u="none" strike="noStrike" kern="1200" cap="none" spc="0" normalizeH="0" baseline="0" noProof="0" dirty="0">
                    <a:ln>
                      <a:noFill/>
                    </a:ln>
                    <a:solidFill>
                      <a:srgbClr val="023D6B">
                        <a:lumMod val="75000"/>
                      </a:srgbClr>
                    </a:solidFill>
                    <a:effectLst/>
                    <a:uLnTx/>
                    <a:uFillTx/>
                    <a:latin typeface="Arial" panose="020B0604020202020204" pitchFamily="34" charset="0"/>
                    <a:ea typeface="+mn-ea"/>
                    <a:cs typeface="Arial" panose="020B0604020202020204" pitchFamily="34" charset="0"/>
                  </a:rPr>
                  <a:t>A</a:t>
                </a:r>
                <a:r>
                  <a:rPr kumimoji="0" lang="en-US" sz="1600" b="0" i="0" u="none" strike="noStrike" kern="1200" cap="none" spc="0" normalizeH="0" baseline="0" noProof="0" dirty="0">
                    <a:ln>
                      <a:noFill/>
                    </a:ln>
                    <a:solidFill>
                      <a:srgbClr val="023D6B">
                        <a:lumMod val="75000"/>
                      </a:srgbClr>
                    </a:solidFill>
                    <a:effectLst/>
                    <a:uLnTx/>
                    <a:uFillTx/>
                    <a:latin typeface="Arial" panose="020B0604020202020204" pitchFamily="34" charset="0"/>
                    <a:ea typeface="+mn-ea"/>
                    <a:cs typeface="Arial" panose="020B0604020202020204" pitchFamily="34" charset="0"/>
                  </a:rPr>
                  <a:t>ttenuation coefficient µ of 511 keV gamma photon:</a:t>
                </a:r>
              </a:p>
            </p:txBody>
          </p:sp>
          <p:cxnSp>
            <p:nvCxnSpPr>
              <p:cNvPr id="29" name="直接箭头连接符 67">
                <a:extLst>
                  <a:ext uri="{FF2B5EF4-FFF2-40B4-BE49-F238E27FC236}">
                    <a16:creationId xmlns:a16="http://schemas.microsoft.com/office/drawing/2014/main" id="{086D0DFF-4E75-9615-0992-C3524F3EABC5}"/>
                  </a:ext>
                </a:extLst>
              </p:cNvPr>
              <p:cNvCxnSpPr/>
              <p:nvPr/>
            </p:nvCxnSpPr>
            <p:spPr>
              <a:xfrm>
                <a:off x="1274985" y="5344203"/>
                <a:ext cx="3370884" cy="0"/>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矩形 74">
                    <a:extLst>
                      <a:ext uri="{FF2B5EF4-FFF2-40B4-BE49-F238E27FC236}">
                        <a16:creationId xmlns:a16="http://schemas.microsoft.com/office/drawing/2014/main" id="{FDFE607F-F55F-7E13-3CF3-393E6F9D0EFB}"/>
                      </a:ext>
                    </a:extLst>
                  </p:cNvPr>
                  <p:cNvSpPr/>
                  <p:nvPr/>
                </p:nvSpPr>
                <p:spPr>
                  <a:xfrm>
                    <a:off x="1225829" y="5433948"/>
                    <a:ext cx="3541162" cy="32438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𝑡𝑜𝑡</m:t>
                              </m:r>
                            </m:sub>
                          </m:sSub>
                          <m:r>
                            <a:rPr kumimoji="0" lang="en-US" sz="14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𝑝h</m:t>
                              </m:r>
                            </m:sub>
                          </m:sSub>
                          <m:r>
                            <a:rPr kumimoji="0" lang="en-US" sz="14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𝑐𝑜h</m:t>
                              </m:r>
                            </m:sub>
                          </m:sSub>
                          <m:r>
                            <a:rPr kumimoji="0" lang="en-US" sz="14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𝑖𝑛𝑐𝑜h</m:t>
                              </m:r>
                            </m:sub>
                          </m:sSub>
                          <m:r>
                            <a:rPr kumimoji="0" lang="en-US" sz="14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𝑝𝑎𝑖𝑟</m:t>
                              </m:r>
                            </m:sub>
                          </m:sSub>
                          <m:r>
                            <a:rPr kumimoji="0" lang="en-US" sz="1400" b="0" i="0"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𝜎</m:t>
                              </m:r>
                            </m:e>
                            <m:sub>
                              <m:r>
                                <a:rPr kumimoji="0" lang="en-US" sz="1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𝑖𝑛𝑐𝑜h</m:t>
                              </m:r>
                            </m:sub>
                          </m:sSub>
                        </m:oMath>
                      </m:oMathPara>
                    </a14:m>
                    <a:endParaRPr kumimoji="0" lang="en-US" sz="14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mc:Choice>
            <mc:Fallback xmlns="">
              <p:sp>
                <p:nvSpPr>
                  <p:cNvPr id="33" name="矩形 74">
                    <a:extLst>
                      <a:ext uri="{FF2B5EF4-FFF2-40B4-BE49-F238E27FC236}">
                        <a16:creationId xmlns:a16="http://schemas.microsoft.com/office/drawing/2014/main" id="{FDFE607F-F55F-7E13-3CF3-393E6F9D0EFB}"/>
                      </a:ext>
                    </a:extLst>
                  </p:cNvPr>
                  <p:cNvSpPr>
                    <a:spLocks noRot="1" noChangeAspect="1" noMove="1" noResize="1" noEditPoints="1" noAdjustHandles="1" noChangeArrowheads="1" noChangeShapeType="1" noTextEdit="1"/>
                  </p:cNvSpPr>
                  <p:nvPr/>
                </p:nvSpPr>
                <p:spPr>
                  <a:xfrm>
                    <a:off x="1225829" y="5433948"/>
                    <a:ext cx="3541162" cy="324384"/>
                  </a:xfrm>
                  <a:prstGeom prst="rect">
                    <a:avLst/>
                  </a:prstGeom>
                  <a:blipFill>
                    <a:blip r:embed="rId5"/>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矩形 3">
                    <a:extLst>
                      <a:ext uri="{FF2B5EF4-FFF2-40B4-BE49-F238E27FC236}">
                        <a16:creationId xmlns:a16="http://schemas.microsoft.com/office/drawing/2014/main" id="{0BE519F7-EAFA-8EEF-5D85-A8BC80A18F4C}"/>
                      </a:ext>
                    </a:extLst>
                  </p:cNvPr>
                  <p:cNvSpPr/>
                  <p:nvPr/>
                </p:nvSpPr>
                <p:spPr>
                  <a:xfrm>
                    <a:off x="1849290" y="4900605"/>
                    <a:ext cx="2024400" cy="35836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SupPr>
                            <m:e>
                              <m: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𝜎</m:t>
                              </m:r>
                            </m:e>
                            <m:sub>
                              <m: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𝑖𝑛𝑐𝑜h</m:t>
                              </m:r>
                            </m:sub>
                            <m:sup>
                              <m: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𝐴𝑡𝑜𝑚</m:t>
                              </m:r>
                            </m:sup>
                          </m:sSubSup>
                          <m:r>
                            <a:rPr kumimoji="0" lang="en-US" sz="16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𝑍</m:t>
                          </m:r>
                          <m:sSubSup>
                            <m:sSubSupPr>
                              <m:ctrlP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SupPr>
                            <m:e>
                              <m:acc>
                                <m:accPr>
                                  <m:chr m:val="̃"/>
                                  <m:ctrlP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𝜎</m:t>
                                  </m:r>
                                </m:e>
                              </m:acc>
                            </m:e>
                            <m:sub>
                              <m: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𝑖𝑛𝑐𝑜h</m:t>
                              </m:r>
                            </m:sub>
                            <m:sup>
                              <m:r>
                                <a:rPr kumimoji="0" lang="en-US" sz="16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𝐸𝑙𝑒𝑐𝑡𝑟𝑜𝑛</m:t>
                              </m:r>
                            </m:sup>
                          </m:sSubSup>
                        </m:oMath>
                      </m:oMathPara>
                    </a14:m>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p:txBody>
              </p:sp>
            </mc:Choice>
            <mc:Fallback xmlns="">
              <p:sp>
                <p:nvSpPr>
                  <p:cNvPr id="34" name="矩形 3">
                    <a:extLst>
                      <a:ext uri="{FF2B5EF4-FFF2-40B4-BE49-F238E27FC236}">
                        <a16:creationId xmlns:a16="http://schemas.microsoft.com/office/drawing/2014/main" id="{0BE519F7-EAFA-8EEF-5D85-A8BC80A18F4C}"/>
                      </a:ext>
                    </a:extLst>
                  </p:cNvPr>
                  <p:cNvSpPr>
                    <a:spLocks noRot="1" noChangeAspect="1" noMove="1" noResize="1" noEditPoints="1" noAdjustHandles="1" noChangeArrowheads="1" noChangeShapeType="1" noTextEdit="1"/>
                  </p:cNvSpPr>
                  <p:nvPr/>
                </p:nvSpPr>
                <p:spPr>
                  <a:xfrm>
                    <a:off x="1849290" y="4900605"/>
                    <a:ext cx="2024400" cy="358368"/>
                  </a:xfrm>
                  <a:prstGeom prst="rect">
                    <a:avLst/>
                  </a:prstGeom>
                  <a:blipFill>
                    <a:blip r:embed="rId6"/>
                    <a:stretch>
                      <a:fillRect/>
                    </a:stretch>
                  </a:blipFill>
                </p:spPr>
                <p:txBody>
                  <a:bodyPr/>
                  <a:lstStyle/>
                  <a:p>
                    <a:r>
                      <a:rPr lang="en-GB">
                        <a:noFill/>
                      </a:rPr>
                      <a:t> </a:t>
                    </a:r>
                  </a:p>
                </p:txBody>
              </p:sp>
            </mc:Fallback>
          </mc:AlternateContent>
          <p:sp>
            <p:nvSpPr>
              <p:cNvPr id="46" name="文本框 24">
                <a:extLst>
                  <a:ext uri="{FF2B5EF4-FFF2-40B4-BE49-F238E27FC236}">
                    <a16:creationId xmlns:a16="http://schemas.microsoft.com/office/drawing/2014/main" id="{AB39AF15-1E17-5E87-BE5C-95A35E6EAC68}"/>
                  </a:ext>
                </a:extLst>
              </p:cNvPr>
              <p:cNvSpPr txBox="1"/>
              <p:nvPr/>
            </p:nvSpPr>
            <p:spPr>
              <a:xfrm>
                <a:off x="6908378" y="4875779"/>
                <a:ext cx="2103525" cy="2974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Tissue types and location</a:t>
                </a:r>
              </a:p>
            </p:txBody>
          </p:sp>
          <p:cxnSp>
            <p:nvCxnSpPr>
              <p:cNvPr id="51" name="直接箭头连接符 22">
                <a:extLst>
                  <a:ext uri="{FF2B5EF4-FFF2-40B4-BE49-F238E27FC236}">
                    <a16:creationId xmlns:a16="http://schemas.microsoft.com/office/drawing/2014/main" id="{430CA356-32CA-96A4-479C-D672B42398C7}"/>
                  </a:ext>
                </a:extLst>
              </p:cNvPr>
              <p:cNvCxnSpPr>
                <a:cxnSpLocks/>
              </p:cNvCxnSpPr>
              <p:nvPr/>
            </p:nvCxnSpPr>
            <p:spPr>
              <a:xfrm flipH="1">
                <a:off x="6201114" y="5351512"/>
                <a:ext cx="382401" cy="9795"/>
              </a:xfrm>
              <a:prstGeom prst="straightConnector1">
                <a:avLst/>
              </a:prstGeom>
              <a:ln w="25400">
                <a:headEnd type="triangle" w="med" len="lg"/>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矩形 74">
                    <a:extLst>
                      <a:ext uri="{FF2B5EF4-FFF2-40B4-BE49-F238E27FC236}">
                        <a16:creationId xmlns:a16="http://schemas.microsoft.com/office/drawing/2014/main" id="{E2098EBF-0337-8842-5B80-D887136CB045}"/>
                      </a:ext>
                    </a:extLst>
                  </p:cNvPr>
                  <p:cNvSpPr/>
                  <p:nvPr/>
                </p:nvSpPr>
                <p:spPr>
                  <a:xfrm>
                    <a:off x="177950" y="5045691"/>
                    <a:ext cx="1062791" cy="6116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𝜇</m:t>
                              </m:r>
                            </m:num>
                            <m:den>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𝜌</m:t>
                              </m:r>
                            </m:den>
                          </m:f>
                          <m:r>
                            <a:rPr kumimoji="0" lang="en-US" sz="18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𝜎</m:t>
                                  </m:r>
                                </m:e>
                                <m:sub>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𝑡𝑜𝑡</m:t>
                                  </m:r>
                                </m:sub>
                              </m:sSub>
                            </m:num>
                            <m:den>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𝐴</m:t>
                              </m:r>
                            </m:den>
                          </m:f>
                        </m:oMath>
                      </m:oMathPara>
                    </a14:m>
                    <a:endParaRPr kumimoji="0" lang="en-US" sz="18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mc:Choice>
            <mc:Fallback xmlns="">
              <p:sp>
                <p:nvSpPr>
                  <p:cNvPr id="47" name="矩形 74">
                    <a:extLst>
                      <a:ext uri="{FF2B5EF4-FFF2-40B4-BE49-F238E27FC236}">
                        <a16:creationId xmlns:a16="http://schemas.microsoft.com/office/drawing/2014/main" id="{E2098EBF-0337-8842-5B80-D887136CB045}"/>
                      </a:ext>
                    </a:extLst>
                  </p:cNvPr>
                  <p:cNvSpPr>
                    <a:spLocks noRot="1" noChangeAspect="1" noMove="1" noResize="1" noEditPoints="1" noAdjustHandles="1" noChangeArrowheads="1" noChangeShapeType="1" noTextEdit="1"/>
                  </p:cNvSpPr>
                  <p:nvPr/>
                </p:nvSpPr>
                <p:spPr>
                  <a:xfrm>
                    <a:off x="177950" y="5045691"/>
                    <a:ext cx="1062791" cy="611642"/>
                  </a:xfrm>
                  <a:prstGeom prst="rect">
                    <a:avLst/>
                  </a:prstGeom>
                  <a:blipFill>
                    <a:blip r:embed="rId7"/>
                    <a:stretch>
                      <a:fillRect b="-122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矩形 74">
                    <a:extLst>
                      <a:ext uri="{FF2B5EF4-FFF2-40B4-BE49-F238E27FC236}">
                        <a16:creationId xmlns:a16="http://schemas.microsoft.com/office/drawing/2014/main" id="{AEE0D1A8-AA4A-F728-A4D1-F332B64CCD2A}"/>
                      </a:ext>
                    </a:extLst>
                  </p:cNvPr>
                  <p:cNvSpPr/>
                  <p:nvPr/>
                </p:nvSpPr>
                <p:spPr>
                  <a:xfrm>
                    <a:off x="4789501" y="5018608"/>
                    <a:ext cx="1459182" cy="6578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𝜇</m:t>
                              </m:r>
                            </m:num>
                            <m:den>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𝜌</m:t>
                              </m:r>
                            </m:den>
                          </m:f>
                          <m:r>
                            <a:rPr kumimoji="0" lang="en-US" sz="18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𝑍</m:t>
                              </m:r>
                            </m:num>
                            <m:den>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𝐴</m:t>
                              </m:r>
                            </m:den>
                          </m:f>
                          <m:f>
                            <m:fPr>
                              <m:ctrlP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𝜎</m:t>
                                      </m:r>
                                    </m:e>
                                  </m:acc>
                                </m:e>
                                <m:sub>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𝑖𝑛𝑐𝑜h</m:t>
                                  </m:r>
                                </m:sub>
                              </m:sSub>
                            </m:num>
                            <m:den>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𝑢</m:t>
                              </m:r>
                            </m:den>
                          </m:f>
                        </m:oMath>
                      </m:oMathPara>
                    </a14:m>
                    <a:endParaRPr kumimoji="0" lang="en-US" sz="18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mc:Choice>
            <mc:Fallback xmlns="">
              <p:sp>
                <p:nvSpPr>
                  <p:cNvPr id="48" name="矩形 74">
                    <a:extLst>
                      <a:ext uri="{FF2B5EF4-FFF2-40B4-BE49-F238E27FC236}">
                        <a16:creationId xmlns:a16="http://schemas.microsoft.com/office/drawing/2014/main" id="{AEE0D1A8-AA4A-F728-A4D1-F332B64CCD2A}"/>
                      </a:ext>
                    </a:extLst>
                  </p:cNvPr>
                  <p:cNvSpPr>
                    <a:spLocks noRot="1" noChangeAspect="1" noMove="1" noResize="1" noEditPoints="1" noAdjustHandles="1" noChangeArrowheads="1" noChangeShapeType="1" noTextEdit="1"/>
                  </p:cNvSpPr>
                  <p:nvPr/>
                </p:nvSpPr>
                <p:spPr>
                  <a:xfrm>
                    <a:off x="4789501" y="5018608"/>
                    <a:ext cx="1459182" cy="657872"/>
                  </a:xfrm>
                  <a:prstGeom prst="rect">
                    <a:avLst/>
                  </a:prstGeom>
                  <a:blipFill>
                    <a:blip r:embed="rId8"/>
                    <a:stretch>
                      <a:fillRect b="-57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矩形 74">
                    <a:extLst>
                      <a:ext uri="{FF2B5EF4-FFF2-40B4-BE49-F238E27FC236}">
                        <a16:creationId xmlns:a16="http://schemas.microsoft.com/office/drawing/2014/main" id="{8F0FD761-FF64-E150-4219-F2E1EAC768D3}"/>
                      </a:ext>
                    </a:extLst>
                  </p:cNvPr>
                  <p:cNvSpPr/>
                  <p:nvPr/>
                </p:nvSpPr>
                <p:spPr>
                  <a:xfrm>
                    <a:off x="6681821" y="5142593"/>
                    <a:ext cx="263642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𝑇</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𝑖𝑠𝑠𝑢𝑒</m:t>
                              </m:r>
                            </m:sub>
                          </m:sSub>
                          <m:r>
                            <a:rPr kumimoji="0" lang="en-US" sz="20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𝑟</m:t>
                              </m:r>
                            </m:sub>
                          </m:s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𝑊𝑎𝑡𝑒𝑟</m:t>
                              </m:r>
                            </m:sub>
                          </m:sSub>
                        </m:oMath>
                      </m:oMathPara>
                    </a14:m>
                    <a:endParaRPr kumimoji="0" lang="en-US" sz="20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mc:Choice>
            <mc:Fallback xmlns="">
              <p:sp>
                <p:nvSpPr>
                  <p:cNvPr id="56" name="矩形 74">
                    <a:extLst>
                      <a:ext uri="{FF2B5EF4-FFF2-40B4-BE49-F238E27FC236}">
                        <a16:creationId xmlns:a16="http://schemas.microsoft.com/office/drawing/2014/main" id="{8F0FD761-FF64-E150-4219-F2E1EAC768D3}"/>
                      </a:ext>
                    </a:extLst>
                  </p:cNvPr>
                  <p:cNvSpPr>
                    <a:spLocks noRot="1" noChangeAspect="1" noMove="1" noResize="1" noEditPoints="1" noAdjustHandles="1" noChangeArrowheads="1" noChangeShapeType="1" noTextEdit="1"/>
                  </p:cNvSpPr>
                  <p:nvPr/>
                </p:nvSpPr>
                <p:spPr>
                  <a:xfrm>
                    <a:off x="6681821" y="5142593"/>
                    <a:ext cx="2636427" cy="400110"/>
                  </a:xfrm>
                  <a:prstGeom prst="rect">
                    <a:avLst/>
                  </a:prstGeom>
                  <a:blipFill>
                    <a:blip r:embed="rId9"/>
                    <a:stretch>
                      <a:fillRect b="-18750"/>
                    </a:stretch>
                  </a:blipFill>
                </p:spPr>
                <p:txBody>
                  <a:bodyPr/>
                  <a:lstStyle/>
                  <a:p>
                    <a:r>
                      <a:rPr lang="en-GB">
                        <a:noFill/>
                      </a:rPr>
                      <a:t> </a:t>
                    </a:r>
                  </a:p>
                </p:txBody>
              </p:sp>
            </mc:Fallback>
          </mc:AlternateContent>
        </p:grpSp>
      </p:grpSp>
      <p:grpSp>
        <p:nvGrpSpPr>
          <p:cNvPr id="1035" name="Group 1034">
            <a:extLst>
              <a:ext uri="{FF2B5EF4-FFF2-40B4-BE49-F238E27FC236}">
                <a16:creationId xmlns:a16="http://schemas.microsoft.com/office/drawing/2014/main" id="{812C2F50-8250-DC95-C169-3CB6305C1836}"/>
              </a:ext>
            </a:extLst>
          </p:cNvPr>
          <p:cNvGrpSpPr/>
          <p:nvPr/>
        </p:nvGrpSpPr>
        <p:grpSpPr>
          <a:xfrm>
            <a:off x="112219" y="133902"/>
            <a:ext cx="12079781" cy="3994156"/>
            <a:chOff x="112219" y="133902"/>
            <a:chExt cx="12079781" cy="3994156"/>
          </a:xfrm>
        </p:grpSpPr>
        <p:sp>
          <p:nvSpPr>
            <p:cNvPr id="6" name="文本框 15">
              <a:extLst>
                <a:ext uri="{FF2B5EF4-FFF2-40B4-BE49-F238E27FC236}">
                  <a16:creationId xmlns:a16="http://schemas.microsoft.com/office/drawing/2014/main" id="{22B09F23-2DDF-B427-47D0-F3BB198385F0}"/>
                </a:ext>
              </a:extLst>
            </p:cNvPr>
            <p:cNvSpPr txBox="1"/>
            <p:nvPr/>
          </p:nvSpPr>
          <p:spPr>
            <a:xfrm>
              <a:off x="133802" y="2910782"/>
              <a:ext cx="55270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3D6B">
                      <a:lumMod val="75000"/>
                    </a:srgbClr>
                  </a:solidFill>
                  <a:effectLst/>
                  <a:uLnTx/>
                  <a:uFillTx/>
                  <a:latin typeface="Arial" panose="020B0604020202020204" pitchFamily="34" charset="0"/>
                  <a:ea typeface="+mn-ea"/>
                  <a:cs typeface="Arial" panose="020B0604020202020204" pitchFamily="34" charset="0"/>
                </a:rPr>
                <a:t>Linear stopping power:</a:t>
              </a:r>
              <a:endParaRPr kumimoji="0" lang="en-US" sz="1600" b="0" i="0" u="none" strike="noStrike" kern="1200" cap="none" spc="0" normalizeH="0" baseline="0" noProof="0" dirty="0">
                <a:ln>
                  <a:noFill/>
                </a:ln>
                <a:solidFill>
                  <a:srgbClr val="023D6B">
                    <a:lumMod val="75000"/>
                  </a:srgbClr>
                </a:solidFill>
                <a:effectLst/>
                <a:uLnTx/>
                <a:uFillTx/>
                <a:latin typeface="Arial"/>
                <a:ea typeface="+mn-ea"/>
                <a:cs typeface="+mn-cs"/>
              </a:endParaRPr>
            </a:p>
          </p:txBody>
        </p:sp>
        <p:cxnSp>
          <p:nvCxnSpPr>
            <p:cNvPr id="55" name="直接箭头连接符 22">
              <a:extLst>
                <a:ext uri="{FF2B5EF4-FFF2-40B4-BE49-F238E27FC236}">
                  <a16:creationId xmlns:a16="http://schemas.microsoft.com/office/drawing/2014/main" id="{9B5642DC-2481-93A9-D8C3-4AB9955FA28E}"/>
                </a:ext>
              </a:extLst>
            </p:cNvPr>
            <p:cNvCxnSpPr>
              <a:cxnSpLocks/>
            </p:cNvCxnSpPr>
            <p:nvPr/>
          </p:nvCxnSpPr>
          <p:spPr>
            <a:xfrm flipH="1" flipV="1">
              <a:off x="6269255" y="3703171"/>
              <a:ext cx="423574" cy="505"/>
            </a:xfrm>
            <a:prstGeom prst="straightConnector1">
              <a:avLst/>
            </a:prstGeom>
            <a:ln w="25400">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1031" name="Group 1030">
              <a:extLst>
                <a:ext uri="{FF2B5EF4-FFF2-40B4-BE49-F238E27FC236}">
                  <a16:creationId xmlns:a16="http://schemas.microsoft.com/office/drawing/2014/main" id="{4413991E-E5F0-6882-7B74-08BA762E22DC}"/>
                </a:ext>
              </a:extLst>
            </p:cNvPr>
            <p:cNvGrpSpPr/>
            <p:nvPr/>
          </p:nvGrpSpPr>
          <p:grpSpPr>
            <a:xfrm>
              <a:off x="9488685" y="133902"/>
              <a:ext cx="2703315" cy="3078235"/>
              <a:chOff x="9488685" y="28317"/>
              <a:chExt cx="2703315" cy="3078235"/>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7EF7728F-A321-62E5-8B51-C4B03803FD24}"/>
                      </a:ext>
                    </a:extLst>
                  </p:cNvPr>
                  <p:cNvSpPr txBox="1"/>
                  <p:nvPr/>
                </p:nvSpPr>
                <p:spPr>
                  <a:xfrm>
                    <a:off x="9592050" y="1844942"/>
                    <a:ext cx="38299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𝜎</m:t>
                          </m:r>
                        </m:oMath>
                      </m:oMathPara>
                    </a14:m>
                    <a:endParaRPr kumimoji="0" lang="en-GB"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61" name="TextBox 60">
                    <a:extLst>
                      <a:ext uri="{FF2B5EF4-FFF2-40B4-BE49-F238E27FC236}">
                        <a16:creationId xmlns:a16="http://schemas.microsoft.com/office/drawing/2014/main" id="{7EF7728F-A321-62E5-8B51-C4B03803FD24}"/>
                      </a:ext>
                    </a:extLst>
                  </p:cNvPr>
                  <p:cNvSpPr txBox="1">
                    <a:spLocks noRot="1" noChangeAspect="1" noMove="1" noResize="1" noEditPoints="1" noAdjustHandles="1" noChangeArrowheads="1" noChangeShapeType="1" noTextEdit="1"/>
                  </p:cNvSpPr>
                  <p:nvPr/>
                </p:nvSpPr>
                <p:spPr>
                  <a:xfrm>
                    <a:off x="9592050" y="1844942"/>
                    <a:ext cx="382995"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F9CEBBD-57F5-F926-E01B-4D9CEA498724}"/>
                      </a:ext>
                    </a:extLst>
                  </p:cNvPr>
                  <p:cNvSpPr txBox="1"/>
                  <p:nvPr/>
                </p:nvSpPr>
                <p:spPr>
                  <a:xfrm>
                    <a:off x="9592049" y="1599854"/>
                    <a:ext cx="38299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𝑢</m:t>
                          </m:r>
                        </m:oMath>
                      </m:oMathPara>
                    </a14:m>
                    <a:endParaRPr kumimoji="0" lang="en-GB"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62" name="TextBox 61">
                    <a:extLst>
                      <a:ext uri="{FF2B5EF4-FFF2-40B4-BE49-F238E27FC236}">
                        <a16:creationId xmlns:a16="http://schemas.microsoft.com/office/drawing/2014/main" id="{0F9CEBBD-57F5-F926-E01B-4D9CEA498724}"/>
                      </a:ext>
                    </a:extLst>
                  </p:cNvPr>
                  <p:cNvSpPr txBox="1">
                    <a:spLocks noRot="1" noChangeAspect="1" noMove="1" noResize="1" noEditPoints="1" noAdjustHandles="1" noChangeArrowheads="1" noChangeShapeType="1" noTextEdit="1"/>
                  </p:cNvSpPr>
                  <p:nvPr/>
                </p:nvSpPr>
                <p:spPr>
                  <a:xfrm>
                    <a:off x="9592049" y="1599854"/>
                    <a:ext cx="382995"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2FFCB1A-E8D5-2497-F3F5-1216F4A6E12B}"/>
                      </a:ext>
                    </a:extLst>
                  </p:cNvPr>
                  <p:cNvSpPr txBox="1"/>
                  <p:nvPr/>
                </p:nvSpPr>
                <p:spPr>
                  <a:xfrm>
                    <a:off x="9590203" y="1332289"/>
                    <a:ext cx="38299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𝛿</m:t>
                          </m:r>
                        </m:oMath>
                      </m:oMathPara>
                    </a14:m>
                    <a:endParaRPr kumimoji="0" lang="en-GB"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63" name="TextBox 62">
                    <a:extLst>
                      <a:ext uri="{FF2B5EF4-FFF2-40B4-BE49-F238E27FC236}">
                        <a16:creationId xmlns:a16="http://schemas.microsoft.com/office/drawing/2014/main" id="{F2FFCB1A-E8D5-2497-F3F5-1216F4A6E12B}"/>
                      </a:ext>
                    </a:extLst>
                  </p:cNvPr>
                  <p:cNvSpPr txBox="1">
                    <a:spLocks noRot="1" noChangeAspect="1" noMove="1" noResize="1" noEditPoints="1" noAdjustHandles="1" noChangeArrowheads="1" noChangeShapeType="1" noTextEdit="1"/>
                  </p:cNvSpPr>
                  <p:nvPr/>
                </p:nvSpPr>
                <p:spPr>
                  <a:xfrm>
                    <a:off x="9590203" y="1332289"/>
                    <a:ext cx="382995" cy="369332"/>
                  </a:xfrm>
                  <a:prstGeom prst="rect">
                    <a:avLst/>
                  </a:prstGeom>
                  <a:blipFill>
                    <a:blip r:embed="rId12"/>
                    <a:stretch>
                      <a:fillRect/>
                    </a:stretch>
                  </a:blipFill>
                </p:spPr>
                <p:txBody>
                  <a:bodyPr/>
                  <a:lstStyle/>
                  <a:p>
                    <a:r>
                      <a:rPr lang="en-GB">
                        <a:noFill/>
                      </a:rPr>
                      <a:t> </a:t>
                    </a:r>
                  </a:p>
                </p:txBody>
              </p:sp>
            </mc:Fallback>
          </mc:AlternateContent>
          <p:grpSp>
            <p:nvGrpSpPr>
              <p:cNvPr id="1030" name="Group 1029">
                <a:extLst>
                  <a:ext uri="{FF2B5EF4-FFF2-40B4-BE49-F238E27FC236}">
                    <a16:creationId xmlns:a16="http://schemas.microsoft.com/office/drawing/2014/main" id="{C08EC15F-534B-112B-8EA6-E651CF4E71B1}"/>
                  </a:ext>
                </a:extLst>
              </p:cNvPr>
              <p:cNvGrpSpPr/>
              <p:nvPr/>
            </p:nvGrpSpPr>
            <p:grpSpPr>
              <a:xfrm>
                <a:off x="9605627" y="276430"/>
                <a:ext cx="2586373" cy="2830122"/>
                <a:chOff x="9605627" y="276430"/>
                <a:chExt cx="2586373" cy="2830122"/>
              </a:xfrm>
            </p:grpSpPr>
            <p:sp>
              <p:nvSpPr>
                <p:cNvPr id="14" name="矩形 26">
                  <a:extLst>
                    <a:ext uri="{FF2B5EF4-FFF2-40B4-BE49-F238E27FC236}">
                      <a16:creationId xmlns:a16="http://schemas.microsoft.com/office/drawing/2014/main" id="{80B43326-DAC0-6E6B-8C27-09CA9E06936A}"/>
                    </a:ext>
                  </a:extLst>
                </p:cNvPr>
                <p:cNvSpPr/>
                <p:nvPr/>
              </p:nvSpPr>
              <p:spPr>
                <a:xfrm>
                  <a:off x="9855480" y="334714"/>
                  <a:ext cx="185460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velocities of positron</a:t>
                  </a:r>
                </a:p>
              </p:txBody>
            </p:sp>
            <p:sp>
              <p:nvSpPr>
                <p:cNvPr id="17" name="矩形 39">
                  <a:extLst>
                    <a:ext uri="{FF2B5EF4-FFF2-40B4-BE49-F238E27FC236}">
                      <a16:creationId xmlns:a16="http://schemas.microsoft.com/office/drawing/2014/main" id="{E08A03E4-A43C-A803-07A7-A066F7B4DD4C}"/>
                    </a:ext>
                  </a:extLst>
                </p:cNvPr>
                <p:cNvSpPr/>
                <p:nvPr/>
              </p:nvSpPr>
              <p:spPr>
                <a:xfrm>
                  <a:off x="9855480" y="861891"/>
                  <a:ext cx="177342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electron rest energy</a:t>
                  </a:r>
                  <a:endPar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18" name="矩形 40">
                  <a:extLst>
                    <a:ext uri="{FF2B5EF4-FFF2-40B4-BE49-F238E27FC236}">
                      <a16:creationId xmlns:a16="http://schemas.microsoft.com/office/drawing/2014/main" id="{BDF14C8B-A052-14A2-C355-3E95A4F9C659}"/>
                    </a:ext>
                  </a:extLst>
                </p:cNvPr>
                <p:cNvSpPr/>
                <p:nvPr/>
              </p:nvSpPr>
              <p:spPr>
                <a:xfrm>
                  <a:off x="9845313" y="1100647"/>
                  <a:ext cx="212744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mean excitation energy   </a:t>
                  </a:r>
                  <a:endPar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19" name="矩形 41">
                  <a:extLst>
                    <a:ext uri="{FF2B5EF4-FFF2-40B4-BE49-F238E27FC236}">
                      <a16:creationId xmlns:a16="http://schemas.microsoft.com/office/drawing/2014/main" id="{DA52BF02-F6B8-A713-3965-4DB36C74FD9F}"/>
                    </a:ext>
                  </a:extLst>
                </p:cNvPr>
                <p:cNvSpPr/>
                <p:nvPr/>
              </p:nvSpPr>
              <p:spPr>
                <a:xfrm>
                  <a:off x="9845313" y="1382801"/>
                  <a:ext cx="200056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density-effect correction</a:t>
                  </a:r>
                  <a:endPar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20" name="矩形 44">
                  <a:extLst>
                    <a:ext uri="{FF2B5EF4-FFF2-40B4-BE49-F238E27FC236}">
                      <a16:creationId xmlns:a16="http://schemas.microsoft.com/office/drawing/2014/main" id="{80EBC129-E72E-59D5-11B5-781614000338}"/>
                    </a:ext>
                  </a:extLst>
                </p:cNvPr>
                <p:cNvSpPr/>
                <p:nvPr/>
              </p:nvSpPr>
              <p:spPr>
                <a:xfrm>
                  <a:off x="9855480" y="604417"/>
                  <a:ext cx="156301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velocities of light</a:t>
                  </a:r>
                </a:p>
              </p:txBody>
            </p:sp>
            <p:sp>
              <p:nvSpPr>
                <p:cNvPr id="24" name="矩形 51">
                  <a:extLst>
                    <a:ext uri="{FF2B5EF4-FFF2-40B4-BE49-F238E27FC236}">
                      <a16:creationId xmlns:a16="http://schemas.microsoft.com/office/drawing/2014/main" id="{68EA1A4E-8002-9E38-90D6-E321244A8ED7}"/>
                    </a:ext>
                  </a:extLst>
                </p:cNvPr>
                <p:cNvSpPr/>
                <p:nvPr/>
              </p:nvSpPr>
              <p:spPr>
                <a:xfrm>
                  <a:off x="9849032" y="1906223"/>
                  <a:ext cx="2342968" cy="120032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cross section of total (tot), atomic photo-effect (</a:t>
                  </a:r>
                  <a:r>
                    <a:rPr kumimoji="0" lang="en-US" altLang="zh-CN" sz="1200" b="0" i="0" u="none" strike="noStrike" kern="100" cap="none" spc="0" normalizeH="0" baseline="0" noProof="0" dirty="0" err="1">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ph</a:t>
                  </a: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Rayleigh (</a:t>
                  </a:r>
                  <a:r>
                    <a:rPr kumimoji="0" lang="en-US" altLang="zh-CN" sz="1200" b="0" i="0" u="none" strike="noStrike" kern="100" cap="none" spc="0" normalizeH="0" baseline="0" noProof="0" dirty="0" err="1">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coh</a:t>
                  </a: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scattering, Compton (</a:t>
                  </a:r>
                  <a:r>
                    <a:rPr kumimoji="0" lang="en-US" altLang="zh-CN" sz="1200" b="0" i="0" u="none" strike="noStrike" kern="100" cap="none" spc="0" normalizeH="0" baseline="0" noProof="0" dirty="0" err="1">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incoh</a:t>
                  </a: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scattering, and electron-positron production (pair)</a:t>
                  </a:r>
                  <a:endPar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26" name="矩形 57">
                  <a:extLst>
                    <a:ext uri="{FF2B5EF4-FFF2-40B4-BE49-F238E27FC236}">
                      <a16:creationId xmlns:a16="http://schemas.microsoft.com/office/drawing/2014/main" id="{14EDF5C2-4142-FC99-6E7C-D59F938E6764}"/>
                    </a:ext>
                  </a:extLst>
                </p:cNvPr>
                <p:cNvSpPr/>
                <p:nvPr/>
              </p:nvSpPr>
              <p:spPr>
                <a:xfrm>
                  <a:off x="9849033" y="1649557"/>
                  <a:ext cx="199684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lumMod val="50000"/>
                          <a:lumOff val="50000"/>
                        </a:prstClr>
                      </a:solidFill>
                      <a:effectLst/>
                      <a:uLnTx/>
                      <a:uFillTx/>
                      <a:latin typeface="Arial"/>
                      <a:ea typeface="宋体" panose="02010600030101010101" pitchFamily="2" charset="-122"/>
                      <a:cs typeface="Times New Roman" panose="02020603050405020304" pitchFamily="18" charset="0"/>
                    </a:rPr>
                    <a:t>— atomic mass unit</a:t>
                  </a:r>
                  <a:endPar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024" name="TextBox 1023">
                      <a:extLst>
                        <a:ext uri="{FF2B5EF4-FFF2-40B4-BE49-F238E27FC236}">
                          <a16:creationId xmlns:a16="http://schemas.microsoft.com/office/drawing/2014/main" id="{45F5768D-66C2-8032-6FF8-92438DCB1C9E}"/>
                        </a:ext>
                      </a:extLst>
                    </p:cNvPr>
                    <p:cNvSpPr txBox="1"/>
                    <p:nvPr/>
                  </p:nvSpPr>
                  <p:spPr>
                    <a:xfrm>
                      <a:off x="9623585" y="537916"/>
                      <a:ext cx="38299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𝑐</m:t>
                            </m:r>
                          </m:oMath>
                        </m:oMathPara>
                      </a14:m>
                      <a:endParaRPr kumimoji="0" lang="en-GB"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1024" name="TextBox 1023">
                      <a:extLst>
                        <a:ext uri="{FF2B5EF4-FFF2-40B4-BE49-F238E27FC236}">
                          <a16:creationId xmlns:a16="http://schemas.microsoft.com/office/drawing/2014/main" id="{45F5768D-66C2-8032-6FF8-92438DCB1C9E}"/>
                        </a:ext>
                      </a:extLst>
                    </p:cNvPr>
                    <p:cNvSpPr txBox="1">
                      <a:spLocks noRot="1" noChangeAspect="1" noMove="1" noResize="1" noEditPoints="1" noAdjustHandles="1" noChangeArrowheads="1" noChangeShapeType="1" noTextEdit="1"/>
                    </p:cNvSpPr>
                    <p:nvPr/>
                  </p:nvSpPr>
                  <p:spPr>
                    <a:xfrm>
                      <a:off x="9623585" y="537916"/>
                      <a:ext cx="382995"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5" name="TextBox 1024">
                      <a:extLst>
                        <a:ext uri="{FF2B5EF4-FFF2-40B4-BE49-F238E27FC236}">
                          <a16:creationId xmlns:a16="http://schemas.microsoft.com/office/drawing/2014/main" id="{1B145C17-A257-79E6-8438-1A3C38586097}"/>
                        </a:ext>
                      </a:extLst>
                    </p:cNvPr>
                    <p:cNvSpPr txBox="1"/>
                    <p:nvPr/>
                  </p:nvSpPr>
                  <p:spPr>
                    <a:xfrm>
                      <a:off x="9605627" y="1058464"/>
                      <a:ext cx="38299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I</m:t>
                            </m:r>
                          </m:oMath>
                        </m:oMathPara>
                      </a14:m>
                      <a:endParaRPr kumimoji="0" lang="en-GB"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1025" name="TextBox 1024">
                      <a:extLst>
                        <a:ext uri="{FF2B5EF4-FFF2-40B4-BE49-F238E27FC236}">
                          <a16:creationId xmlns:a16="http://schemas.microsoft.com/office/drawing/2014/main" id="{1B145C17-A257-79E6-8438-1A3C38586097}"/>
                        </a:ext>
                      </a:extLst>
                    </p:cNvPr>
                    <p:cNvSpPr txBox="1">
                      <a:spLocks noRot="1" noChangeAspect="1" noMove="1" noResize="1" noEditPoints="1" noAdjustHandles="1" noChangeArrowheads="1" noChangeShapeType="1" noTextEdit="1"/>
                    </p:cNvSpPr>
                    <p:nvPr/>
                  </p:nvSpPr>
                  <p:spPr>
                    <a:xfrm>
                      <a:off x="9605627" y="1058464"/>
                      <a:ext cx="38299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F0CC64D2-EE4A-CD66-B1DB-C5089DF8A3AB}"/>
                        </a:ext>
                      </a:extLst>
                    </p:cNvPr>
                    <p:cNvSpPr txBox="1"/>
                    <p:nvPr/>
                  </p:nvSpPr>
                  <p:spPr>
                    <a:xfrm>
                      <a:off x="9626202" y="276430"/>
                      <a:ext cx="38299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𝜈</m:t>
                            </m:r>
                          </m:oMath>
                        </m:oMathPara>
                      </a14:m>
                      <a:endParaRPr kumimoji="0" lang="en-GB"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1027" name="TextBox 1026">
                      <a:extLst>
                        <a:ext uri="{FF2B5EF4-FFF2-40B4-BE49-F238E27FC236}">
                          <a16:creationId xmlns:a16="http://schemas.microsoft.com/office/drawing/2014/main" id="{F0CC64D2-EE4A-CD66-B1DB-C5089DF8A3AB}"/>
                        </a:ext>
                      </a:extLst>
                    </p:cNvPr>
                    <p:cNvSpPr txBox="1">
                      <a:spLocks noRot="1" noChangeAspect="1" noMove="1" noResize="1" noEditPoints="1" noAdjustHandles="1" noChangeArrowheads="1" noChangeShapeType="1" noTextEdit="1"/>
                    </p:cNvSpPr>
                    <p:nvPr/>
                  </p:nvSpPr>
                  <p:spPr>
                    <a:xfrm>
                      <a:off x="9626202" y="276430"/>
                      <a:ext cx="382995"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AE499556-A8F5-FF3C-6844-D393DEFC6793}"/>
                      </a:ext>
                    </a:extLst>
                  </p:cNvPr>
                  <p:cNvSpPr txBox="1"/>
                  <p:nvPr/>
                </p:nvSpPr>
                <p:spPr>
                  <a:xfrm>
                    <a:off x="9563885" y="799675"/>
                    <a:ext cx="38299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𝑚</m:t>
                              </m:r>
                            </m:e>
                            <m:sub>
                              <m:r>
                                <a:rPr kumimoji="0" lang="en-US" sz="18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𝑒</m:t>
                              </m:r>
                            </m:sub>
                          </m:sSub>
                        </m:oMath>
                      </m:oMathPara>
                    </a14:m>
                    <a:endParaRPr kumimoji="0" lang="en-GB"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1028" name="TextBox 1027">
                    <a:extLst>
                      <a:ext uri="{FF2B5EF4-FFF2-40B4-BE49-F238E27FC236}">
                        <a16:creationId xmlns:a16="http://schemas.microsoft.com/office/drawing/2014/main" id="{AE499556-A8F5-FF3C-6844-D393DEFC6793}"/>
                      </a:ext>
                    </a:extLst>
                  </p:cNvPr>
                  <p:cNvSpPr txBox="1">
                    <a:spLocks noRot="1" noChangeAspect="1" noMove="1" noResize="1" noEditPoints="1" noAdjustHandles="1" noChangeArrowheads="1" noChangeShapeType="1" noTextEdit="1"/>
                  </p:cNvSpPr>
                  <p:nvPr/>
                </p:nvSpPr>
                <p:spPr>
                  <a:xfrm>
                    <a:off x="9563885" y="799675"/>
                    <a:ext cx="382995" cy="369332"/>
                  </a:xfrm>
                  <a:prstGeom prst="rect">
                    <a:avLst/>
                  </a:prstGeom>
                  <a:blipFill>
                    <a:blip r:embed="rId16"/>
                    <a:stretch>
                      <a:fillRect r="-64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E898989C-5DBF-5711-95C7-64B0660FF280}"/>
                      </a:ext>
                    </a:extLst>
                  </p:cNvPr>
                  <p:cNvSpPr txBox="1"/>
                  <p:nvPr/>
                </p:nvSpPr>
                <p:spPr>
                  <a:xfrm>
                    <a:off x="9488685" y="28317"/>
                    <a:ext cx="1563012" cy="3231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𝜏</m:t>
                          </m:r>
                          <m: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m:t>
                          </m:r>
                          <m:f>
                            <m:fPr>
                              <m:type m:val="lin"/>
                              <m:ctrlP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fPr>
                            <m:num>
                              <m: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𝐸</m:t>
                              </m:r>
                            </m:num>
                            <m:den>
                              <m:sSub>
                                <m:sSubPr>
                                  <m:ctrlP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sSubPr>
                                <m:e>
                                  <m: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𝑚</m:t>
                                  </m:r>
                                </m:e>
                                <m:sub>
                                  <m: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𝑒</m:t>
                                  </m:r>
                                </m:sub>
                              </m:sSub>
                              <m:sSup>
                                <m:sSupPr>
                                  <m:ctrlP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sSupPr>
                                <m:e>
                                  <m: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𝑐</m:t>
                                  </m:r>
                                </m:e>
                                <m:sup>
                                  <m:r>
                                    <a:rPr kumimoji="0" lang="en-US" sz="15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2</m:t>
                                  </m:r>
                                </m:sup>
                              </m:sSup>
                            </m:den>
                          </m:f>
                        </m:oMath>
                      </m:oMathPara>
                    </a14:m>
                    <a:endParaRPr kumimoji="0" lang="en-GB" sz="15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Choice>
            <mc:Fallback xmlns="">
              <p:sp>
                <p:nvSpPr>
                  <p:cNvPr id="1029" name="TextBox 1028">
                    <a:extLst>
                      <a:ext uri="{FF2B5EF4-FFF2-40B4-BE49-F238E27FC236}">
                        <a16:creationId xmlns:a16="http://schemas.microsoft.com/office/drawing/2014/main" id="{E898989C-5DBF-5711-95C7-64B0660FF280}"/>
                      </a:ext>
                    </a:extLst>
                  </p:cNvPr>
                  <p:cNvSpPr txBox="1">
                    <a:spLocks noRot="1" noChangeAspect="1" noMove="1" noResize="1" noEditPoints="1" noAdjustHandles="1" noChangeArrowheads="1" noChangeShapeType="1" noTextEdit="1"/>
                  </p:cNvSpPr>
                  <p:nvPr/>
                </p:nvSpPr>
                <p:spPr>
                  <a:xfrm>
                    <a:off x="9488685" y="28317"/>
                    <a:ext cx="1563012" cy="323165"/>
                  </a:xfrm>
                  <a:prstGeom prst="rect">
                    <a:avLst/>
                  </a:prstGeom>
                  <a:blipFill>
                    <a:blip r:embed="rId17"/>
                    <a:stretch>
                      <a:fillRect t="-103846" b="-17692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32" name="矩形 74">
                  <a:extLst>
                    <a:ext uri="{FF2B5EF4-FFF2-40B4-BE49-F238E27FC236}">
                      <a16:creationId xmlns:a16="http://schemas.microsoft.com/office/drawing/2014/main" id="{8F513B65-1C13-7815-F81D-3A9293FF49C4}"/>
                    </a:ext>
                  </a:extLst>
                </p:cNvPr>
                <p:cNvSpPr/>
                <p:nvPr/>
              </p:nvSpPr>
              <p:spPr>
                <a:xfrm>
                  <a:off x="112219" y="3332736"/>
                  <a:ext cx="6233117" cy="78752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𝑓</m:t>
                        </m:r>
                        <m:d>
                          <m:d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𝐸</m:t>
                            </m:r>
                          </m:e>
                        </m:d>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𝑑𝐸</m:t>
                            </m:r>
                          </m:num>
                          <m:den>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𝑑𝑠</m:t>
                            </m:r>
                          </m:den>
                        </m:f>
                        <m:r>
                          <a:rPr kumimoji="0" lang="en-US" sz="20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0.1535</m:t>
                            </m:r>
                          </m:num>
                          <m:den>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𝜌</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𝛽</m:t>
                                </m:r>
                              </m:e>
                              <m:sup>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2</m:t>
                                </m:r>
                              </m:sup>
                            </m:sSup>
                          </m:den>
                        </m:f>
                        <m:f>
                          <m:f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𝑍</m:t>
                            </m:r>
                          </m:num>
                          <m:den>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𝐴</m:t>
                            </m:r>
                          </m:den>
                        </m:f>
                        <m:d>
                          <m:dPr>
                            <m:begChr m:val="{"/>
                            <m:endChr m:val="}"/>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ln</m:t>
                            </m:r>
                            <m:d>
                              <m:dPr>
                                <m:begChr m:val="["/>
                                <m:endChr m:val="]"/>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sSup>
                                      <m:sSup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𝜏</m:t>
                                        </m:r>
                                      </m:e>
                                      <m:sup>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𝜏</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+2)</m:t>
                                    </m:r>
                                  </m:num>
                                  <m:den>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2</m:t>
                                    </m:r>
                                    <m:sSup>
                                      <m:sSup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f>
                                          <m:fPr>
                                            <m:type m:val="lin"/>
                                            <m:ctrlP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𝐼</m:t>
                                            </m:r>
                                          </m:num>
                                          <m:den>
                                            <m:sSub>
                                              <m:sSubPr>
                                                <m:ctrlP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𝑚</m:t>
                                                </m:r>
                                              </m:e>
                                              <m:sub>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𝑑</m:t>
                                                </m:r>
                                              </m:sub>
                                            </m:sSub>
                                            <m:sSup>
                                              <m:sSupPr>
                                                <m:ctrlP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𝑐</m:t>
                                                </m:r>
                                              </m:e>
                                              <m:sup>
                                                <m:r>
                                                  <a:rPr kumimoji="0" lang="en-US" sz="20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2</m:t>
                                                </m:r>
                                              </m:sup>
                                            </m:sSup>
                                          </m:den>
                                        </m:f>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e>
                                      <m:sup>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2</m:t>
                                        </m:r>
                                      </m:sup>
                                    </m:sSup>
                                  </m:den>
                                </m:f>
                              </m:e>
                            </m:d>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𝐹</m:t>
                                </m:r>
                              </m:e>
                              <m:sup>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up>
                            </m:sSup>
                            <m:d>
                              <m:d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𝜏</m:t>
                                </m:r>
                              </m:e>
                            </m:d>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𝛿</m:t>
                            </m:r>
                          </m:e>
                        </m:d>
                      </m:oMath>
                    </m:oMathPara>
                  </a14:m>
                  <a:endParaRPr kumimoji="0" lang="en-US" sz="20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mc:Choice>
          <mc:Fallback xmlns="">
            <p:sp>
              <p:nvSpPr>
                <p:cNvPr id="1032" name="矩形 74">
                  <a:extLst>
                    <a:ext uri="{FF2B5EF4-FFF2-40B4-BE49-F238E27FC236}">
                      <a16:creationId xmlns:a16="http://schemas.microsoft.com/office/drawing/2014/main" id="{8F513B65-1C13-7815-F81D-3A9293FF49C4}"/>
                    </a:ext>
                  </a:extLst>
                </p:cNvPr>
                <p:cNvSpPr>
                  <a:spLocks noRot="1" noChangeAspect="1" noMove="1" noResize="1" noEditPoints="1" noAdjustHandles="1" noChangeArrowheads="1" noChangeShapeType="1" noTextEdit="1"/>
                </p:cNvSpPr>
                <p:nvPr/>
              </p:nvSpPr>
              <p:spPr>
                <a:xfrm>
                  <a:off x="112219" y="3332736"/>
                  <a:ext cx="6233117" cy="787523"/>
                </a:xfrm>
                <a:prstGeom prst="rect">
                  <a:avLst/>
                </a:prstGeom>
                <a:blipFill>
                  <a:blip r:embed="rId18"/>
                  <a:stretch>
                    <a:fillRect l="-407" t="-12698" b="-888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3" name="矩形 74">
                  <a:extLst>
                    <a:ext uri="{FF2B5EF4-FFF2-40B4-BE49-F238E27FC236}">
                      <a16:creationId xmlns:a16="http://schemas.microsoft.com/office/drawing/2014/main" id="{63AD2901-A811-1681-179C-922CC69CE476}"/>
                    </a:ext>
                  </a:extLst>
                </p:cNvPr>
                <p:cNvSpPr/>
                <p:nvPr/>
              </p:nvSpPr>
              <p:spPr>
                <a:xfrm>
                  <a:off x="6676373" y="3305461"/>
                  <a:ext cx="2633991" cy="8225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nary>
                          <m:nary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naryPr>
                          <m:sub>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𝐸</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1</m:t>
                                </m:r>
                              </m:sub>
                            </m:sSub>
                          </m:sub>
                          <m:sup>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𝐸</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2</m:t>
                                </m:r>
                              </m:sub>
                            </m:sSub>
                          </m:sup>
                          <m:e>
                            <m:f>
                              <m:f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−1</m:t>
                                </m:r>
                              </m:num>
                              <m:den>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𝑓</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𝐸</m:t>
                                </m:r>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den>
                            </m:f>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𝑑𝐸</m:t>
                            </m:r>
                          </m:e>
                        </m:nary>
                        <m:r>
                          <a:rPr kumimoji="0" lang="en-US" sz="20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nary>
                          <m:nary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naryPr>
                          <m:sub>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𝑆</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1</m:t>
                                </m:r>
                              </m:sub>
                            </m:sSub>
                          </m:sub>
                          <m:sup>
                            <m:sSub>
                              <m:sSubPr>
                                <m:ctrlP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𝑆</m:t>
                                </m:r>
                              </m:e>
                              <m:sub>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2</m:t>
                                </m:r>
                              </m:sub>
                            </m:sSub>
                          </m:sup>
                          <m:e>
                            <m:r>
                              <a:rPr kumimoji="0" lang="en-US" sz="20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𝑑𝑆</m:t>
                            </m:r>
                          </m:e>
                        </m:nary>
                      </m:oMath>
                    </m:oMathPara>
                  </a14:m>
                  <a:endParaRPr kumimoji="0" lang="en-US" sz="20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mc:Choice>
          <mc:Fallback xmlns="">
            <p:sp>
              <p:nvSpPr>
                <p:cNvPr id="1033" name="矩形 74">
                  <a:extLst>
                    <a:ext uri="{FF2B5EF4-FFF2-40B4-BE49-F238E27FC236}">
                      <a16:creationId xmlns:a16="http://schemas.microsoft.com/office/drawing/2014/main" id="{63AD2901-A811-1681-179C-922CC69CE476}"/>
                    </a:ext>
                  </a:extLst>
                </p:cNvPr>
                <p:cNvSpPr>
                  <a:spLocks noRot="1" noChangeAspect="1" noMove="1" noResize="1" noEditPoints="1" noAdjustHandles="1" noChangeArrowheads="1" noChangeShapeType="1" noTextEdit="1"/>
                </p:cNvSpPr>
                <p:nvPr/>
              </p:nvSpPr>
              <p:spPr>
                <a:xfrm>
                  <a:off x="6676373" y="3305461"/>
                  <a:ext cx="2633991" cy="822597"/>
                </a:xfrm>
                <a:prstGeom prst="rect">
                  <a:avLst/>
                </a:prstGeom>
                <a:blipFill>
                  <a:blip r:embed="rId19"/>
                  <a:stretch>
                    <a:fillRect l="-37981" t="-147692" r="-8654" b="-218462"/>
                  </a:stretch>
                </a:blipFill>
              </p:spPr>
              <p:txBody>
                <a:bodyPr/>
                <a:lstStyle/>
                <a:p>
                  <a:r>
                    <a:rPr lang="en-GB">
                      <a:noFill/>
                    </a:rPr>
                    <a:t> </a:t>
                  </a:r>
                </a:p>
              </p:txBody>
            </p:sp>
          </mc:Fallback>
        </mc:AlternateContent>
      </p:grpSp>
      <p:grpSp>
        <p:nvGrpSpPr>
          <p:cNvPr id="1037" name="Group 1036">
            <a:extLst>
              <a:ext uri="{FF2B5EF4-FFF2-40B4-BE49-F238E27FC236}">
                <a16:creationId xmlns:a16="http://schemas.microsoft.com/office/drawing/2014/main" id="{37D61492-EFF7-276A-60B7-9809FEC23071}"/>
              </a:ext>
            </a:extLst>
          </p:cNvPr>
          <p:cNvGrpSpPr/>
          <p:nvPr/>
        </p:nvGrpSpPr>
        <p:grpSpPr>
          <a:xfrm>
            <a:off x="9213574" y="3445971"/>
            <a:ext cx="2939930" cy="2223944"/>
            <a:chOff x="9213574" y="3445971"/>
            <a:chExt cx="2939930" cy="2223944"/>
          </a:xfrm>
        </p:grpSpPr>
        <p:sp>
          <p:nvSpPr>
            <p:cNvPr id="3" name="Right Brace 2">
              <a:extLst>
                <a:ext uri="{FF2B5EF4-FFF2-40B4-BE49-F238E27FC236}">
                  <a16:creationId xmlns:a16="http://schemas.microsoft.com/office/drawing/2014/main" id="{AB194839-A923-ACF8-6AF9-DA91B4973CA3}"/>
                </a:ext>
              </a:extLst>
            </p:cNvPr>
            <p:cNvSpPr/>
            <p:nvPr/>
          </p:nvSpPr>
          <p:spPr>
            <a:xfrm>
              <a:off x="9213574" y="3445971"/>
              <a:ext cx="357809" cy="2223944"/>
            </a:xfrm>
            <a:prstGeom prst="rightBrace">
              <a:avLst>
                <a:gd name="adj1" fmla="val 80555"/>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034" name="矩形 74">
                  <a:extLst>
                    <a:ext uri="{FF2B5EF4-FFF2-40B4-BE49-F238E27FC236}">
                      <a16:creationId xmlns:a16="http://schemas.microsoft.com/office/drawing/2014/main" id="{1FA245C7-F150-0AB7-D188-626883A6DF02}"/>
                    </a:ext>
                  </a:extLst>
                </p:cNvPr>
                <p:cNvSpPr/>
                <p:nvPr/>
              </p:nvSpPr>
              <p:spPr>
                <a:xfrm>
                  <a:off x="9605627" y="4353786"/>
                  <a:ext cx="254787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𝑓</m:t>
                        </m:r>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𝐸</m:t>
                        </m:r>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r>
                          <a:rPr kumimoji="0" lang="en-US" sz="1800" b="0" i="0"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𝜇</m:t>
                            </m:r>
                          </m:e>
                          <m:sub>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𝑟</m:t>
                            </m:r>
                          </m:sub>
                        </m:sSub>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 </m:t>
                        </m:r>
                        <m:sSub>
                          <m:sSubPr>
                            <m:ctrlP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𝑓</m:t>
                            </m:r>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𝐸</m:t>
                            </m:r>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e>
                          <m:sub>
                            <m:r>
                              <a:rPr kumimoji="0" lang="en-US" sz="18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𝑊𝑎𝑡𝑒𝑟</m:t>
                            </m:r>
                          </m:sub>
                        </m:sSub>
                      </m:oMath>
                    </m:oMathPara>
                  </a14:m>
                  <a:endParaRPr kumimoji="0" lang="en-US" sz="18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mc:Choice>
          <mc:Fallback xmlns="">
            <p:sp>
              <p:nvSpPr>
                <p:cNvPr id="1034" name="矩形 74">
                  <a:extLst>
                    <a:ext uri="{FF2B5EF4-FFF2-40B4-BE49-F238E27FC236}">
                      <a16:creationId xmlns:a16="http://schemas.microsoft.com/office/drawing/2014/main" id="{1FA245C7-F150-0AB7-D188-626883A6DF02}"/>
                    </a:ext>
                  </a:extLst>
                </p:cNvPr>
                <p:cNvSpPr>
                  <a:spLocks noRot="1" noChangeAspect="1" noMove="1" noResize="1" noEditPoints="1" noAdjustHandles="1" noChangeArrowheads="1" noChangeShapeType="1" noTextEdit="1"/>
                </p:cNvSpPr>
                <p:nvPr/>
              </p:nvSpPr>
              <p:spPr>
                <a:xfrm>
                  <a:off x="9605627" y="4353786"/>
                  <a:ext cx="2547877" cy="369332"/>
                </a:xfrm>
                <a:prstGeom prst="rect">
                  <a:avLst/>
                </a:prstGeom>
                <a:blipFill>
                  <a:blip r:embed="rId20"/>
                  <a:stretch>
                    <a:fillRect l="-495" b="-20000"/>
                  </a:stretch>
                </a:blipFill>
              </p:spPr>
              <p:txBody>
                <a:bodyPr/>
                <a:lstStyle/>
                <a:p>
                  <a:r>
                    <a:rPr lang="en-GB">
                      <a:noFill/>
                    </a:rPr>
                    <a:t> </a:t>
                  </a:r>
                </a:p>
              </p:txBody>
            </p:sp>
          </mc:Fallback>
        </mc:AlternateContent>
      </p:grpSp>
    </p:spTree>
    <p:extLst>
      <p:ext uri="{BB962C8B-B14F-4D97-AF65-F5344CB8AC3E}">
        <p14:creationId xmlns:p14="http://schemas.microsoft.com/office/powerpoint/2010/main" val="16413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500"/>
                                        <p:tgtEl>
                                          <p:spTgt spid="10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fade">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7"/>
                                        </p:tgtEl>
                                        <p:attrNameLst>
                                          <p:attrName>style.visibility</p:attrName>
                                        </p:attrNameLst>
                                      </p:cBhvr>
                                      <p:to>
                                        <p:strVal val="visible"/>
                                      </p:to>
                                    </p:set>
                                    <p:animEffect transition="in" filter="fade">
                                      <p:cBhvr>
                                        <p:cTn id="17"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DEC5-E2BD-7966-038E-A56C7BE1D27C}"/>
              </a:ext>
            </a:extLst>
          </p:cNvPr>
          <p:cNvSpPr>
            <a:spLocks noGrp="1"/>
          </p:cNvSpPr>
          <p:nvPr>
            <p:ph type="title"/>
          </p:nvPr>
        </p:nvSpPr>
        <p:spPr/>
        <p:txBody>
          <a:bodyPr/>
          <a:lstStyle/>
          <a:p>
            <a:r>
              <a:rPr lang="en-GB" sz="3000" dirty="0"/>
              <a:t>Results – Annihilation probabilities in Test Voxels</a:t>
            </a:r>
          </a:p>
        </p:txBody>
      </p:sp>
      <p:sp>
        <p:nvSpPr>
          <p:cNvPr id="5" name="Text Placeholder 4">
            <a:extLst>
              <a:ext uri="{FF2B5EF4-FFF2-40B4-BE49-F238E27FC236}">
                <a16:creationId xmlns:a16="http://schemas.microsoft.com/office/drawing/2014/main" id="{88B86866-0264-376E-B66B-3AA1B90C91D2}"/>
              </a:ext>
            </a:extLst>
          </p:cNvPr>
          <p:cNvSpPr>
            <a:spLocks noGrp="1"/>
          </p:cNvSpPr>
          <p:nvPr>
            <p:ph type="body" sz="quarter" idx="15"/>
          </p:nvPr>
        </p:nvSpPr>
        <p:spPr/>
        <p:txBody>
          <a:bodyPr/>
          <a:lstStyle/>
          <a:p>
            <a:endParaRPr lang="en-GB" dirty="0"/>
          </a:p>
        </p:txBody>
      </p:sp>
      <p:pic>
        <p:nvPicPr>
          <p:cNvPr id="6" name="图片 67">
            <a:extLst>
              <a:ext uri="{FF2B5EF4-FFF2-40B4-BE49-F238E27FC236}">
                <a16:creationId xmlns:a16="http://schemas.microsoft.com/office/drawing/2014/main" id="{22BED7F7-8902-763B-83DA-265C509833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528" y="2600721"/>
            <a:ext cx="5481769" cy="3305263"/>
          </a:xfrm>
          <a:prstGeom prst="rect">
            <a:avLst/>
          </a:prstGeom>
        </p:spPr>
      </p:pic>
      <p:pic>
        <p:nvPicPr>
          <p:cNvPr id="7" name="图片 68">
            <a:extLst>
              <a:ext uri="{FF2B5EF4-FFF2-40B4-BE49-F238E27FC236}">
                <a16:creationId xmlns:a16="http://schemas.microsoft.com/office/drawing/2014/main" id="{F256608B-5676-3E9C-390E-A43E1C8D22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752" y="2600721"/>
            <a:ext cx="5481768" cy="3305263"/>
          </a:xfrm>
          <a:prstGeom prst="rect">
            <a:avLst/>
          </a:prstGeom>
        </p:spPr>
      </p:pic>
      <p:sp>
        <p:nvSpPr>
          <p:cNvPr id="8" name="文本框 69">
            <a:extLst>
              <a:ext uri="{FF2B5EF4-FFF2-40B4-BE49-F238E27FC236}">
                <a16:creationId xmlns:a16="http://schemas.microsoft.com/office/drawing/2014/main" id="{BF55636E-A4B2-8FB1-2C72-3ADB875EBDC9}"/>
              </a:ext>
            </a:extLst>
          </p:cNvPr>
          <p:cNvSpPr txBox="1"/>
          <p:nvPr/>
        </p:nvSpPr>
        <p:spPr>
          <a:xfrm>
            <a:off x="2745184" y="2182009"/>
            <a:ext cx="562975" cy="4205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30000" noProof="0" dirty="0">
                <a:ln>
                  <a:noFill/>
                </a:ln>
                <a:solidFill>
                  <a:srgbClr val="023D6B"/>
                </a:solidFill>
                <a:effectLst/>
                <a:uLnTx/>
                <a:uFillTx/>
                <a:latin typeface="Arial" panose="020B0604020202020204" pitchFamily="34" charset="0"/>
                <a:ea typeface="+mn-ea"/>
                <a:cs typeface="Arial" panose="020B0604020202020204" pitchFamily="34" charset="0"/>
              </a:rPr>
              <a:t>120</a:t>
            </a:r>
            <a:r>
              <a:rPr kumimoji="0" lang="en-US" sz="2133" b="1"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I</a:t>
            </a:r>
          </a:p>
        </p:txBody>
      </p:sp>
      <p:sp>
        <p:nvSpPr>
          <p:cNvPr id="9" name="文本框 70">
            <a:extLst>
              <a:ext uri="{FF2B5EF4-FFF2-40B4-BE49-F238E27FC236}">
                <a16:creationId xmlns:a16="http://schemas.microsoft.com/office/drawing/2014/main" id="{7CC73F02-9038-ADE1-F4C4-CE3ED2EE5E23}"/>
              </a:ext>
            </a:extLst>
          </p:cNvPr>
          <p:cNvSpPr txBox="1"/>
          <p:nvPr/>
        </p:nvSpPr>
        <p:spPr>
          <a:xfrm>
            <a:off x="8850693" y="2122561"/>
            <a:ext cx="553357" cy="4205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30000" noProof="0" dirty="0">
                <a:ln>
                  <a:noFill/>
                </a:ln>
                <a:solidFill>
                  <a:srgbClr val="023D6B"/>
                </a:solidFill>
                <a:effectLst/>
                <a:uLnTx/>
                <a:uFillTx/>
                <a:latin typeface="Arial" panose="020B0604020202020204" pitchFamily="34" charset="0"/>
                <a:ea typeface="+mn-ea"/>
                <a:cs typeface="Arial" panose="020B0604020202020204" pitchFamily="34" charset="0"/>
              </a:rPr>
              <a:t>18</a:t>
            </a:r>
            <a:r>
              <a:rPr kumimoji="0" lang="en-US" altLang="zh-CN" sz="2133" b="1"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F</a:t>
            </a:r>
            <a:endParaRPr kumimoji="0" lang="en-US" sz="2133" b="1"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p:cxnSp>
        <p:nvCxnSpPr>
          <p:cNvPr id="10" name="直接连接符 72">
            <a:extLst>
              <a:ext uri="{FF2B5EF4-FFF2-40B4-BE49-F238E27FC236}">
                <a16:creationId xmlns:a16="http://schemas.microsoft.com/office/drawing/2014/main" id="{488B0245-13FE-D49A-21C7-F238AF5FB58E}"/>
              </a:ext>
            </a:extLst>
          </p:cNvPr>
          <p:cNvCxnSpPr/>
          <p:nvPr/>
        </p:nvCxnSpPr>
        <p:spPr>
          <a:xfrm>
            <a:off x="6312358" y="2400188"/>
            <a:ext cx="0" cy="3457663"/>
          </a:xfrm>
          <a:prstGeom prst="line">
            <a:avLst/>
          </a:prstGeom>
          <a:ln w="12700">
            <a:prstDash val="dash"/>
          </a:ln>
        </p:spPr>
        <p:style>
          <a:lnRef idx="1">
            <a:schemeClr val="dk1"/>
          </a:lnRef>
          <a:fillRef idx="0">
            <a:schemeClr val="dk1"/>
          </a:fillRef>
          <a:effectRef idx="0">
            <a:schemeClr val="dk1"/>
          </a:effectRef>
          <a:fontRef idx="minor">
            <a:schemeClr val="tx1"/>
          </a:fontRef>
        </p:style>
      </p:cxnSp>
      <p:graphicFrame>
        <p:nvGraphicFramePr>
          <p:cNvPr id="11" name="表格 76">
            <a:extLst>
              <a:ext uri="{FF2B5EF4-FFF2-40B4-BE49-F238E27FC236}">
                <a16:creationId xmlns:a16="http://schemas.microsoft.com/office/drawing/2014/main" id="{B392685D-30FC-B678-0A2A-B4801F58EF65}"/>
              </a:ext>
            </a:extLst>
          </p:cNvPr>
          <p:cNvGraphicFramePr>
            <a:graphicFrameLocks noGrp="1"/>
          </p:cNvGraphicFramePr>
          <p:nvPr/>
        </p:nvGraphicFramePr>
        <p:xfrm>
          <a:off x="271081" y="1352911"/>
          <a:ext cx="11719323" cy="487680"/>
        </p:xfrm>
        <a:graphic>
          <a:graphicData uri="http://schemas.openxmlformats.org/drawingml/2006/table">
            <a:tbl>
              <a:tblPr firstRow="1" bandRow="1">
                <a:tableStyleId>{5C22544A-7EE6-4342-B048-85BDC9FD1C3A}</a:tableStyleId>
              </a:tblPr>
              <a:tblGrid>
                <a:gridCol w="355131">
                  <a:extLst>
                    <a:ext uri="{9D8B030D-6E8A-4147-A177-3AD203B41FA5}">
                      <a16:colId xmlns:a16="http://schemas.microsoft.com/office/drawing/2014/main" val="2385597125"/>
                    </a:ext>
                  </a:extLst>
                </a:gridCol>
                <a:gridCol w="355131">
                  <a:extLst>
                    <a:ext uri="{9D8B030D-6E8A-4147-A177-3AD203B41FA5}">
                      <a16:colId xmlns:a16="http://schemas.microsoft.com/office/drawing/2014/main" val="4159692702"/>
                    </a:ext>
                  </a:extLst>
                </a:gridCol>
                <a:gridCol w="355131">
                  <a:extLst>
                    <a:ext uri="{9D8B030D-6E8A-4147-A177-3AD203B41FA5}">
                      <a16:colId xmlns:a16="http://schemas.microsoft.com/office/drawing/2014/main" val="48224876"/>
                    </a:ext>
                  </a:extLst>
                </a:gridCol>
                <a:gridCol w="355131">
                  <a:extLst>
                    <a:ext uri="{9D8B030D-6E8A-4147-A177-3AD203B41FA5}">
                      <a16:colId xmlns:a16="http://schemas.microsoft.com/office/drawing/2014/main" val="446150002"/>
                    </a:ext>
                  </a:extLst>
                </a:gridCol>
                <a:gridCol w="355131">
                  <a:extLst>
                    <a:ext uri="{9D8B030D-6E8A-4147-A177-3AD203B41FA5}">
                      <a16:colId xmlns:a16="http://schemas.microsoft.com/office/drawing/2014/main" val="765341273"/>
                    </a:ext>
                  </a:extLst>
                </a:gridCol>
                <a:gridCol w="355131">
                  <a:extLst>
                    <a:ext uri="{9D8B030D-6E8A-4147-A177-3AD203B41FA5}">
                      <a16:colId xmlns:a16="http://schemas.microsoft.com/office/drawing/2014/main" val="3724241559"/>
                    </a:ext>
                  </a:extLst>
                </a:gridCol>
                <a:gridCol w="355131">
                  <a:extLst>
                    <a:ext uri="{9D8B030D-6E8A-4147-A177-3AD203B41FA5}">
                      <a16:colId xmlns:a16="http://schemas.microsoft.com/office/drawing/2014/main" val="790372021"/>
                    </a:ext>
                  </a:extLst>
                </a:gridCol>
                <a:gridCol w="355131">
                  <a:extLst>
                    <a:ext uri="{9D8B030D-6E8A-4147-A177-3AD203B41FA5}">
                      <a16:colId xmlns:a16="http://schemas.microsoft.com/office/drawing/2014/main" val="827319977"/>
                    </a:ext>
                  </a:extLst>
                </a:gridCol>
                <a:gridCol w="355131">
                  <a:extLst>
                    <a:ext uri="{9D8B030D-6E8A-4147-A177-3AD203B41FA5}">
                      <a16:colId xmlns:a16="http://schemas.microsoft.com/office/drawing/2014/main" val="2073421446"/>
                    </a:ext>
                  </a:extLst>
                </a:gridCol>
                <a:gridCol w="355131">
                  <a:extLst>
                    <a:ext uri="{9D8B030D-6E8A-4147-A177-3AD203B41FA5}">
                      <a16:colId xmlns:a16="http://schemas.microsoft.com/office/drawing/2014/main" val="2750219496"/>
                    </a:ext>
                  </a:extLst>
                </a:gridCol>
                <a:gridCol w="355131">
                  <a:extLst>
                    <a:ext uri="{9D8B030D-6E8A-4147-A177-3AD203B41FA5}">
                      <a16:colId xmlns:a16="http://schemas.microsoft.com/office/drawing/2014/main" val="286762414"/>
                    </a:ext>
                  </a:extLst>
                </a:gridCol>
                <a:gridCol w="355131">
                  <a:extLst>
                    <a:ext uri="{9D8B030D-6E8A-4147-A177-3AD203B41FA5}">
                      <a16:colId xmlns:a16="http://schemas.microsoft.com/office/drawing/2014/main" val="3675759732"/>
                    </a:ext>
                  </a:extLst>
                </a:gridCol>
                <a:gridCol w="355131">
                  <a:extLst>
                    <a:ext uri="{9D8B030D-6E8A-4147-A177-3AD203B41FA5}">
                      <a16:colId xmlns:a16="http://schemas.microsoft.com/office/drawing/2014/main" val="3179450772"/>
                    </a:ext>
                  </a:extLst>
                </a:gridCol>
                <a:gridCol w="355131">
                  <a:extLst>
                    <a:ext uri="{9D8B030D-6E8A-4147-A177-3AD203B41FA5}">
                      <a16:colId xmlns:a16="http://schemas.microsoft.com/office/drawing/2014/main" val="3017514612"/>
                    </a:ext>
                  </a:extLst>
                </a:gridCol>
                <a:gridCol w="355131">
                  <a:extLst>
                    <a:ext uri="{9D8B030D-6E8A-4147-A177-3AD203B41FA5}">
                      <a16:colId xmlns:a16="http://schemas.microsoft.com/office/drawing/2014/main" val="3494101782"/>
                    </a:ext>
                  </a:extLst>
                </a:gridCol>
                <a:gridCol w="355131">
                  <a:extLst>
                    <a:ext uri="{9D8B030D-6E8A-4147-A177-3AD203B41FA5}">
                      <a16:colId xmlns:a16="http://schemas.microsoft.com/office/drawing/2014/main" val="4197341110"/>
                    </a:ext>
                  </a:extLst>
                </a:gridCol>
                <a:gridCol w="355131">
                  <a:extLst>
                    <a:ext uri="{9D8B030D-6E8A-4147-A177-3AD203B41FA5}">
                      <a16:colId xmlns:a16="http://schemas.microsoft.com/office/drawing/2014/main" val="789629990"/>
                    </a:ext>
                  </a:extLst>
                </a:gridCol>
                <a:gridCol w="355131">
                  <a:extLst>
                    <a:ext uri="{9D8B030D-6E8A-4147-A177-3AD203B41FA5}">
                      <a16:colId xmlns:a16="http://schemas.microsoft.com/office/drawing/2014/main" val="824870425"/>
                    </a:ext>
                  </a:extLst>
                </a:gridCol>
                <a:gridCol w="355131">
                  <a:extLst>
                    <a:ext uri="{9D8B030D-6E8A-4147-A177-3AD203B41FA5}">
                      <a16:colId xmlns:a16="http://schemas.microsoft.com/office/drawing/2014/main" val="1858560119"/>
                    </a:ext>
                  </a:extLst>
                </a:gridCol>
                <a:gridCol w="355131">
                  <a:extLst>
                    <a:ext uri="{9D8B030D-6E8A-4147-A177-3AD203B41FA5}">
                      <a16:colId xmlns:a16="http://schemas.microsoft.com/office/drawing/2014/main" val="1417194301"/>
                    </a:ext>
                  </a:extLst>
                </a:gridCol>
                <a:gridCol w="355131">
                  <a:extLst>
                    <a:ext uri="{9D8B030D-6E8A-4147-A177-3AD203B41FA5}">
                      <a16:colId xmlns:a16="http://schemas.microsoft.com/office/drawing/2014/main" val="2673134100"/>
                    </a:ext>
                  </a:extLst>
                </a:gridCol>
                <a:gridCol w="355131">
                  <a:extLst>
                    <a:ext uri="{9D8B030D-6E8A-4147-A177-3AD203B41FA5}">
                      <a16:colId xmlns:a16="http://schemas.microsoft.com/office/drawing/2014/main" val="206627816"/>
                    </a:ext>
                  </a:extLst>
                </a:gridCol>
                <a:gridCol w="355131">
                  <a:extLst>
                    <a:ext uri="{9D8B030D-6E8A-4147-A177-3AD203B41FA5}">
                      <a16:colId xmlns:a16="http://schemas.microsoft.com/office/drawing/2014/main" val="582730158"/>
                    </a:ext>
                  </a:extLst>
                </a:gridCol>
                <a:gridCol w="355131">
                  <a:extLst>
                    <a:ext uri="{9D8B030D-6E8A-4147-A177-3AD203B41FA5}">
                      <a16:colId xmlns:a16="http://schemas.microsoft.com/office/drawing/2014/main" val="198734740"/>
                    </a:ext>
                  </a:extLst>
                </a:gridCol>
                <a:gridCol w="355131">
                  <a:extLst>
                    <a:ext uri="{9D8B030D-6E8A-4147-A177-3AD203B41FA5}">
                      <a16:colId xmlns:a16="http://schemas.microsoft.com/office/drawing/2014/main" val="782153644"/>
                    </a:ext>
                  </a:extLst>
                </a:gridCol>
                <a:gridCol w="355131">
                  <a:extLst>
                    <a:ext uri="{9D8B030D-6E8A-4147-A177-3AD203B41FA5}">
                      <a16:colId xmlns:a16="http://schemas.microsoft.com/office/drawing/2014/main" val="1205935343"/>
                    </a:ext>
                  </a:extLst>
                </a:gridCol>
                <a:gridCol w="355131">
                  <a:extLst>
                    <a:ext uri="{9D8B030D-6E8A-4147-A177-3AD203B41FA5}">
                      <a16:colId xmlns:a16="http://schemas.microsoft.com/office/drawing/2014/main" val="4061036970"/>
                    </a:ext>
                  </a:extLst>
                </a:gridCol>
                <a:gridCol w="355131">
                  <a:extLst>
                    <a:ext uri="{9D8B030D-6E8A-4147-A177-3AD203B41FA5}">
                      <a16:colId xmlns:a16="http://schemas.microsoft.com/office/drawing/2014/main" val="1140163015"/>
                    </a:ext>
                  </a:extLst>
                </a:gridCol>
                <a:gridCol w="355131">
                  <a:extLst>
                    <a:ext uri="{9D8B030D-6E8A-4147-A177-3AD203B41FA5}">
                      <a16:colId xmlns:a16="http://schemas.microsoft.com/office/drawing/2014/main" val="416634069"/>
                    </a:ext>
                  </a:extLst>
                </a:gridCol>
                <a:gridCol w="355131">
                  <a:extLst>
                    <a:ext uri="{9D8B030D-6E8A-4147-A177-3AD203B41FA5}">
                      <a16:colId xmlns:a16="http://schemas.microsoft.com/office/drawing/2014/main" val="3858366892"/>
                    </a:ext>
                  </a:extLst>
                </a:gridCol>
                <a:gridCol w="355131">
                  <a:extLst>
                    <a:ext uri="{9D8B030D-6E8A-4147-A177-3AD203B41FA5}">
                      <a16:colId xmlns:a16="http://schemas.microsoft.com/office/drawing/2014/main" val="1996091861"/>
                    </a:ext>
                  </a:extLst>
                </a:gridCol>
                <a:gridCol w="355131">
                  <a:extLst>
                    <a:ext uri="{9D8B030D-6E8A-4147-A177-3AD203B41FA5}">
                      <a16:colId xmlns:a16="http://schemas.microsoft.com/office/drawing/2014/main" val="1538143717"/>
                    </a:ext>
                  </a:extLst>
                </a:gridCol>
                <a:gridCol w="355131">
                  <a:extLst>
                    <a:ext uri="{9D8B030D-6E8A-4147-A177-3AD203B41FA5}">
                      <a16:colId xmlns:a16="http://schemas.microsoft.com/office/drawing/2014/main" val="2424280088"/>
                    </a:ext>
                  </a:extLst>
                </a:gridCol>
              </a:tblGrid>
              <a:tr h="487680">
                <a:tc>
                  <a:txBody>
                    <a:bodyPr/>
                    <a:lstStyle/>
                    <a:p>
                      <a:endParaRPr lang="en-US" sz="24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b="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430634"/>
                  </a:ext>
                </a:extLst>
              </a:tr>
            </a:tbl>
          </a:graphicData>
        </a:graphic>
      </p:graphicFrame>
      <p:sp>
        <p:nvSpPr>
          <p:cNvPr id="13" name="矩形 82">
            <a:extLst>
              <a:ext uri="{FF2B5EF4-FFF2-40B4-BE49-F238E27FC236}">
                <a16:creationId xmlns:a16="http://schemas.microsoft.com/office/drawing/2014/main" id="{558BA041-582C-FFC8-AEF1-08B225DD041C}"/>
              </a:ext>
            </a:extLst>
          </p:cNvPr>
          <p:cNvSpPr/>
          <p:nvPr/>
        </p:nvSpPr>
        <p:spPr>
          <a:xfrm>
            <a:off x="183336" y="1339181"/>
            <a:ext cx="696821"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3D6B"/>
                </a:solidFill>
                <a:effectLst/>
                <a:uLnTx/>
                <a:uFillTx/>
                <a:latin typeface="Arial"/>
                <a:ea typeface="+mn-ea"/>
                <a:cs typeface="+mn-cs"/>
              </a:rPr>
              <a:t> </a:t>
            </a:r>
            <a:r>
              <a:rPr kumimoji="0" lang="en-150" sz="2000" b="0" i="0" u="none" strike="noStrike" kern="1200" cap="none" spc="0" normalizeH="0" baseline="0" noProof="0" dirty="0">
                <a:ln>
                  <a:noFill/>
                </a:ln>
                <a:solidFill>
                  <a:srgbClr val="023D6B"/>
                </a:solidFill>
                <a:effectLst/>
                <a:uLnTx/>
                <a:uFillTx/>
                <a:latin typeface="Arial"/>
                <a:ea typeface="+mn-ea"/>
                <a:cs typeface="+mn-cs"/>
              </a:rPr>
              <a:t>1</a:t>
            </a:r>
          </a:p>
        </p:txBody>
      </p:sp>
      <p:sp>
        <p:nvSpPr>
          <p:cNvPr id="14" name="矩形 83">
            <a:extLst>
              <a:ext uri="{FF2B5EF4-FFF2-40B4-BE49-F238E27FC236}">
                <a16:creationId xmlns:a16="http://schemas.microsoft.com/office/drawing/2014/main" id="{5A7FD7E2-C74B-F4F7-5404-E5D40AC58807}"/>
              </a:ext>
            </a:extLst>
          </p:cNvPr>
          <p:cNvSpPr/>
          <p:nvPr/>
        </p:nvSpPr>
        <p:spPr>
          <a:xfrm>
            <a:off x="11598226" y="1389503"/>
            <a:ext cx="47000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150" sz="2000" b="0" i="0" u="none" strike="noStrike" kern="1200" cap="none" spc="0" normalizeH="0" baseline="0" noProof="0" dirty="0">
                <a:ln>
                  <a:noFill/>
                </a:ln>
                <a:solidFill>
                  <a:srgbClr val="023D6B"/>
                </a:solidFill>
                <a:effectLst/>
                <a:uLnTx/>
                <a:uFillTx/>
                <a:latin typeface="Arial"/>
                <a:ea typeface="+mn-ea"/>
                <a:cs typeface="+mn-cs"/>
              </a:rPr>
              <a:t>33</a:t>
            </a:r>
          </a:p>
        </p:txBody>
      </p:sp>
      <p:sp>
        <p:nvSpPr>
          <p:cNvPr id="15" name="矩形 84">
            <a:extLst>
              <a:ext uri="{FF2B5EF4-FFF2-40B4-BE49-F238E27FC236}">
                <a16:creationId xmlns:a16="http://schemas.microsoft.com/office/drawing/2014/main" id="{BD2021E3-EB1C-A92A-EA1E-4B41363B59A2}"/>
              </a:ext>
            </a:extLst>
          </p:cNvPr>
          <p:cNvSpPr/>
          <p:nvPr/>
        </p:nvSpPr>
        <p:spPr>
          <a:xfrm>
            <a:off x="6219276" y="1380943"/>
            <a:ext cx="52770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150" sz="2000" b="0" i="0" u="none" strike="noStrike" kern="1200" cap="none" spc="0" normalizeH="0" baseline="0" noProof="0">
                <a:ln>
                  <a:noFill/>
                </a:ln>
                <a:solidFill>
                  <a:srgbClr val="023D6B"/>
                </a:solidFill>
                <a:effectLst/>
                <a:uLnTx/>
                <a:uFillTx/>
                <a:latin typeface="Arial"/>
                <a:ea typeface="+mn-ea"/>
                <a:cs typeface="+mn-cs"/>
              </a:rPr>
              <a:t>1</a:t>
            </a:r>
            <a:r>
              <a:rPr kumimoji="0" lang="en-US" sz="2000" b="0" i="0" u="none" strike="noStrike" kern="1200" cap="none" spc="0" normalizeH="0" baseline="0" noProof="0" dirty="0">
                <a:ln>
                  <a:noFill/>
                </a:ln>
                <a:solidFill>
                  <a:srgbClr val="023D6B"/>
                </a:solidFill>
                <a:effectLst/>
                <a:uLnTx/>
                <a:uFillTx/>
                <a:latin typeface="Arial"/>
                <a:ea typeface="+mn-ea"/>
                <a:cs typeface="+mn-cs"/>
              </a:rPr>
              <a:t>8</a:t>
            </a:r>
            <a:endParaRPr kumimoji="0" lang="en-150" sz="2000" b="0" i="0" u="none" strike="noStrike" kern="1200" cap="none" spc="0" normalizeH="0" baseline="0" noProof="0" dirty="0">
              <a:ln>
                <a:noFill/>
              </a:ln>
              <a:solidFill>
                <a:srgbClr val="023D6B"/>
              </a:solidFill>
              <a:effectLst/>
              <a:uLnTx/>
              <a:uFillTx/>
              <a:latin typeface="Arial"/>
              <a:ea typeface="+mn-ea"/>
              <a:cs typeface="+mn-cs"/>
            </a:endParaRPr>
          </a:p>
        </p:txBody>
      </p:sp>
      <p:sp>
        <p:nvSpPr>
          <p:cNvPr id="16" name="文本框 85">
            <a:extLst>
              <a:ext uri="{FF2B5EF4-FFF2-40B4-BE49-F238E27FC236}">
                <a16:creationId xmlns:a16="http://schemas.microsoft.com/office/drawing/2014/main" id="{7ED34169-D2AB-D9B0-92E7-358434723A89}"/>
              </a:ext>
            </a:extLst>
          </p:cNvPr>
          <p:cNvSpPr txBox="1"/>
          <p:nvPr/>
        </p:nvSpPr>
        <p:spPr>
          <a:xfrm>
            <a:off x="2320431" y="971590"/>
            <a:ext cx="239039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23D6B"/>
                </a:solidFill>
                <a:effectLst/>
                <a:uLnTx/>
                <a:uFillTx/>
                <a:latin typeface="Arial" panose="020B0604020202020204" pitchFamily="34" charset="0"/>
                <a:ea typeface="+mn-ea"/>
                <a:cs typeface="Arial" panose="020B0604020202020204" pitchFamily="34" charset="0"/>
              </a:rPr>
              <a:t>120</a:t>
            </a:r>
            <a:r>
              <a:rPr kumimoji="0" lang="en-US"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I </a:t>
            </a:r>
            <a:r>
              <a:rPr kumimoji="0" lang="en-150"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a:t>
            </a:r>
            <a:r>
              <a:rPr kumimoji="0" lang="en-US"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 water / </a:t>
            </a:r>
            <a:r>
              <a:rPr kumimoji="0" lang="en-US" altLang="zh-CN" sz="1600" b="0" i="0" u="none" strike="noStrike" kern="1200" cap="none" spc="0" normalizeH="0" baseline="30000" noProof="0" dirty="0">
                <a:ln>
                  <a:noFill/>
                </a:ln>
                <a:solidFill>
                  <a:srgbClr val="023D6B"/>
                </a:solidFill>
                <a:effectLst/>
                <a:uLnTx/>
                <a:uFillTx/>
                <a:latin typeface="Arial" panose="020B0604020202020204" pitchFamily="34" charset="0"/>
                <a:ea typeface="+mn-ea"/>
                <a:cs typeface="Arial" panose="020B0604020202020204" pitchFamily="34" charset="0"/>
              </a:rPr>
              <a:t>18</a:t>
            </a:r>
            <a:r>
              <a:rPr kumimoji="0" lang="en-US"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F </a:t>
            </a:r>
            <a:r>
              <a:rPr kumimoji="0" lang="en-150"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a:t>
            </a:r>
            <a:r>
              <a:rPr kumimoji="0" lang="en-US"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 Lung </a:t>
            </a:r>
            <a:endParaRPr kumimoji="0" lang="en-US"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p:sp>
        <p:nvSpPr>
          <p:cNvPr id="17" name="文本框 86">
            <a:extLst>
              <a:ext uri="{FF2B5EF4-FFF2-40B4-BE49-F238E27FC236}">
                <a16:creationId xmlns:a16="http://schemas.microsoft.com/office/drawing/2014/main" id="{AAB9BCB6-E59B-3AC9-FD55-6C8A514D9CDB}"/>
              </a:ext>
            </a:extLst>
          </p:cNvPr>
          <p:cNvSpPr txBox="1"/>
          <p:nvPr/>
        </p:nvSpPr>
        <p:spPr>
          <a:xfrm>
            <a:off x="7500156" y="962491"/>
            <a:ext cx="239039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23D6B"/>
                </a:solidFill>
                <a:effectLst/>
                <a:uLnTx/>
                <a:uFillTx/>
                <a:latin typeface="Arial" panose="020B0604020202020204" pitchFamily="34" charset="0"/>
                <a:ea typeface="+mn-ea"/>
                <a:cs typeface="Arial" panose="020B0604020202020204" pitchFamily="34" charset="0"/>
              </a:rPr>
              <a:t>120</a:t>
            </a:r>
            <a:r>
              <a:rPr kumimoji="0" lang="en-US"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I </a:t>
            </a:r>
            <a:r>
              <a:rPr kumimoji="0" lang="en-150"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a:t>
            </a:r>
            <a:r>
              <a:rPr kumimoji="0" lang="en-US"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 bone / </a:t>
            </a:r>
            <a:r>
              <a:rPr kumimoji="0" lang="en-US" altLang="zh-CN" sz="1600" b="0" i="0" u="none" strike="noStrike" kern="1200" cap="none" spc="0" normalizeH="0" baseline="30000" noProof="0" dirty="0">
                <a:ln>
                  <a:noFill/>
                </a:ln>
                <a:solidFill>
                  <a:srgbClr val="023D6B"/>
                </a:solidFill>
                <a:effectLst/>
                <a:uLnTx/>
                <a:uFillTx/>
                <a:latin typeface="Arial" panose="020B0604020202020204" pitchFamily="34" charset="0"/>
                <a:ea typeface="+mn-ea"/>
                <a:cs typeface="Arial" panose="020B0604020202020204" pitchFamily="34" charset="0"/>
              </a:rPr>
              <a:t>18</a:t>
            </a:r>
            <a:r>
              <a:rPr kumimoji="0" lang="en-US"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F </a:t>
            </a:r>
            <a:r>
              <a:rPr kumimoji="0" lang="en-150"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a:t>
            </a:r>
            <a:r>
              <a:rPr kumimoji="0" lang="en-US" altLang="zh-CN"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 water </a:t>
            </a:r>
            <a:endParaRPr kumimoji="0" lang="en-US"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endParaRPr>
          </a:p>
        </p:txBody>
      </p:sp>
      <p:cxnSp>
        <p:nvCxnSpPr>
          <p:cNvPr id="18" name="直接连接符 88">
            <a:extLst>
              <a:ext uri="{FF2B5EF4-FFF2-40B4-BE49-F238E27FC236}">
                <a16:creationId xmlns:a16="http://schemas.microsoft.com/office/drawing/2014/main" id="{36B8E324-DBB2-1B16-E05A-0CDDC97F0998}"/>
              </a:ext>
            </a:extLst>
          </p:cNvPr>
          <p:cNvCxnSpPr/>
          <p:nvPr/>
        </p:nvCxnSpPr>
        <p:spPr>
          <a:xfrm flipV="1">
            <a:off x="6309987" y="1124744"/>
            <a:ext cx="0" cy="874244"/>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9" name="文本框 89">
            <a:extLst>
              <a:ext uri="{FF2B5EF4-FFF2-40B4-BE49-F238E27FC236}">
                <a16:creationId xmlns:a16="http://schemas.microsoft.com/office/drawing/2014/main" id="{F15FF673-EE7C-152C-6A17-22F77982D789}"/>
              </a:ext>
            </a:extLst>
          </p:cNvPr>
          <p:cNvSpPr txBox="1"/>
          <p:nvPr/>
        </p:nvSpPr>
        <p:spPr>
          <a:xfrm>
            <a:off x="6283591" y="1926403"/>
            <a:ext cx="169187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Tissue boundary</a:t>
            </a:r>
          </a:p>
        </p:txBody>
      </p:sp>
      <p:sp>
        <p:nvSpPr>
          <p:cNvPr id="20" name="爆炸形 1 91">
            <a:extLst>
              <a:ext uri="{FF2B5EF4-FFF2-40B4-BE49-F238E27FC236}">
                <a16:creationId xmlns:a16="http://schemas.microsoft.com/office/drawing/2014/main" id="{16D3C6CB-A49B-ABCB-5F33-668764871321}"/>
              </a:ext>
            </a:extLst>
          </p:cNvPr>
          <p:cNvSpPr/>
          <p:nvPr/>
        </p:nvSpPr>
        <p:spPr>
          <a:xfrm>
            <a:off x="6066667" y="1449467"/>
            <a:ext cx="139908" cy="184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00000"/>
              </a:solidFill>
              <a:effectLst/>
              <a:uLnTx/>
              <a:uFillTx/>
              <a:latin typeface="Arial"/>
              <a:ea typeface="+mn-ea"/>
              <a:cs typeface="+mn-cs"/>
            </a:endParaRPr>
          </a:p>
        </p:txBody>
      </p:sp>
      <p:sp>
        <p:nvSpPr>
          <p:cNvPr id="21" name="文本框 92">
            <a:extLst>
              <a:ext uri="{FF2B5EF4-FFF2-40B4-BE49-F238E27FC236}">
                <a16:creationId xmlns:a16="http://schemas.microsoft.com/office/drawing/2014/main" id="{DC59141F-256C-79DB-6F3C-EAF6195E4522}"/>
              </a:ext>
            </a:extLst>
          </p:cNvPr>
          <p:cNvSpPr txBox="1"/>
          <p:nvPr/>
        </p:nvSpPr>
        <p:spPr>
          <a:xfrm>
            <a:off x="4369131" y="1900982"/>
            <a:ext cx="16225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Positron emitter</a:t>
            </a:r>
          </a:p>
        </p:txBody>
      </p:sp>
      <p:cxnSp>
        <p:nvCxnSpPr>
          <p:cNvPr id="22" name="直接箭头连接符 94">
            <a:extLst>
              <a:ext uri="{FF2B5EF4-FFF2-40B4-BE49-F238E27FC236}">
                <a16:creationId xmlns:a16="http://schemas.microsoft.com/office/drawing/2014/main" id="{866D760C-71D8-1E50-A205-59D90BC2A8F1}"/>
              </a:ext>
            </a:extLst>
          </p:cNvPr>
          <p:cNvCxnSpPr/>
          <p:nvPr/>
        </p:nvCxnSpPr>
        <p:spPr>
          <a:xfrm flipH="1">
            <a:off x="5863752" y="1612604"/>
            <a:ext cx="224851" cy="403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75">
            <a:extLst>
              <a:ext uri="{FF2B5EF4-FFF2-40B4-BE49-F238E27FC236}">
                <a16:creationId xmlns:a16="http://schemas.microsoft.com/office/drawing/2014/main" id="{17EE154B-1FAA-E16B-473F-9AFE06F469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326" y="3369183"/>
            <a:ext cx="565505" cy="1450527"/>
          </a:xfrm>
          <a:prstGeom prst="rect">
            <a:avLst/>
          </a:prstGeom>
        </p:spPr>
      </p:pic>
      <p:sp>
        <p:nvSpPr>
          <p:cNvPr id="24" name="TextBox 23">
            <a:extLst>
              <a:ext uri="{FF2B5EF4-FFF2-40B4-BE49-F238E27FC236}">
                <a16:creationId xmlns:a16="http://schemas.microsoft.com/office/drawing/2014/main" id="{8D43F662-9BA0-17DC-3730-A7698FFFBCEA}"/>
              </a:ext>
            </a:extLst>
          </p:cNvPr>
          <p:cNvSpPr txBox="1"/>
          <p:nvPr/>
        </p:nvSpPr>
        <p:spPr>
          <a:xfrm>
            <a:off x="271081" y="2216533"/>
            <a:ext cx="941283"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Geant4</a:t>
            </a:r>
          </a:p>
        </p:txBody>
      </p:sp>
      <p:sp>
        <p:nvSpPr>
          <p:cNvPr id="25" name="TextBox 24">
            <a:extLst>
              <a:ext uri="{FF2B5EF4-FFF2-40B4-BE49-F238E27FC236}">
                <a16:creationId xmlns:a16="http://schemas.microsoft.com/office/drawing/2014/main" id="{DC373A1B-FA4C-2BD1-AED8-40099569243C}"/>
              </a:ext>
            </a:extLst>
          </p:cNvPr>
          <p:cNvSpPr txBox="1"/>
          <p:nvPr/>
        </p:nvSpPr>
        <p:spPr>
          <a:xfrm>
            <a:off x="304896" y="5857851"/>
            <a:ext cx="2005677"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Proposed method</a:t>
            </a:r>
          </a:p>
        </p:txBody>
      </p:sp>
      <p:sp>
        <p:nvSpPr>
          <p:cNvPr id="27" name="TextBox 26">
            <a:extLst>
              <a:ext uri="{FF2B5EF4-FFF2-40B4-BE49-F238E27FC236}">
                <a16:creationId xmlns:a16="http://schemas.microsoft.com/office/drawing/2014/main" id="{885645AB-BED0-9E12-8FCB-89C7CD2E62C4}"/>
              </a:ext>
            </a:extLst>
          </p:cNvPr>
          <p:cNvSpPr txBox="1"/>
          <p:nvPr/>
        </p:nvSpPr>
        <p:spPr>
          <a:xfrm>
            <a:off x="2645961" y="5901425"/>
            <a:ext cx="690007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Li, Chong, et al. "Fast 3D kernel computation method for positron range correction in PET." </a:t>
            </a:r>
            <a:r>
              <a:rPr kumimoji="0" lang="en-GB" sz="12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Physics in Medicine &amp; Biology</a:t>
            </a:r>
            <a:r>
              <a:rPr kumimoji="0" lang="en-GB"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68.2 (2023): 025004.</a:t>
            </a:r>
            <a:endParaRPr kumimoji="0" lang="en-GB" sz="12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337380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3F54-7A9B-A7FB-CC60-D343882C1A81}"/>
              </a:ext>
            </a:extLst>
          </p:cNvPr>
          <p:cNvSpPr>
            <a:spLocks noGrp="1"/>
          </p:cNvSpPr>
          <p:nvPr>
            <p:ph type="title"/>
          </p:nvPr>
        </p:nvSpPr>
        <p:spPr/>
        <p:txBody>
          <a:bodyPr/>
          <a:lstStyle/>
          <a:p>
            <a:r>
              <a:rPr lang="en-GB" sz="3200" dirty="0"/>
              <a:t>Results – Uncertainties</a:t>
            </a:r>
            <a:endParaRPr lang="en-GB" dirty="0"/>
          </a:p>
        </p:txBody>
      </p:sp>
      <p:sp>
        <p:nvSpPr>
          <p:cNvPr id="5" name="Text Placeholder 4">
            <a:extLst>
              <a:ext uri="{FF2B5EF4-FFF2-40B4-BE49-F238E27FC236}">
                <a16:creationId xmlns:a16="http://schemas.microsoft.com/office/drawing/2014/main" id="{98922167-CCEE-9C05-6FDC-682FDCE09450}"/>
              </a:ext>
            </a:extLst>
          </p:cNvPr>
          <p:cNvSpPr>
            <a:spLocks noGrp="1"/>
          </p:cNvSpPr>
          <p:nvPr>
            <p:ph type="body" sz="quarter" idx="15"/>
          </p:nvPr>
        </p:nvSpPr>
        <p:spPr/>
        <p:txBody>
          <a:bodyPr/>
          <a:lstStyle/>
          <a:p>
            <a:endParaRPr lang="en-GB"/>
          </a:p>
        </p:txBody>
      </p:sp>
      <p:pic>
        <p:nvPicPr>
          <p:cNvPr id="6" name="图片 17">
            <a:extLst>
              <a:ext uri="{FF2B5EF4-FFF2-40B4-BE49-F238E27FC236}">
                <a16:creationId xmlns:a16="http://schemas.microsoft.com/office/drawing/2014/main" id="{69414806-179C-4EB3-A6D2-17D3116279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75404" y="1267557"/>
            <a:ext cx="2406381" cy="20007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0">
            <a:extLst>
              <a:ext uri="{FF2B5EF4-FFF2-40B4-BE49-F238E27FC236}">
                <a16:creationId xmlns:a16="http://schemas.microsoft.com/office/drawing/2014/main" id="{1DFEBDBE-6ED0-3810-36CA-A65D874960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12257" y="1195507"/>
            <a:ext cx="2404700" cy="200053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25">
            <a:extLst>
              <a:ext uri="{FF2B5EF4-FFF2-40B4-BE49-F238E27FC236}">
                <a16:creationId xmlns:a16="http://schemas.microsoft.com/office/drawing/2014/main" id="{29682093-8581-74AB-86E4-04FCBC823D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3712" y="1206348"/>
            <a:ext cx="2448772" cy="2000712"/>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42">
            <a:extLst>
              <a:ext uri="{FF2B5EF4-FFF2-40B4-BE49-F238E27FC236}">
                <a16:creationId xmlns:a16="http://schemas.microsoft.com/office/drawing/2014/main" id="{2690F438-317C-F422-7FC9-BB97CC26B0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44260" y="5391555"/>
            <a:ext cx="3128433" cy="67098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2">
            <a:extLst>
              <a:ext uri="{FF2B5EF4-FFF2-40B4-BE49-F238E27FC236}">
                <a16:creationId xmlns:a16="http://schemas.microsoft.com/office/drawing/2014/main" id="{2A07A958-9D67-2ADA-2DFE-C19695FCAF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27400" y="3333149"/>
            <a:ext cx="2389557" cy="2000712"/>
          </a:xfrm>
          <a:prstGeom prst="rect">
            <a:avLst/>
          </a:prstGeom>
        </p:spPr>
      </p:pic>
      <p:pic>
        <p:nvPicPr>
          <p:cNvPr id="11" name="图片 14">
            <a:extLst>
              <a:ext uri="{FF2B5EF4-FFF2-40B4-BE49-F238E27FC236}">
                <a16:creationId xmlns:a16="http://schemas.microsoft.com/office/drawing/2014/main" id="{D5BFF9B8-4BFC-E1D1-30DA-0D1B005E9F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82035" y="3333149"/>
            <a:ext cx="2389556" cy="2000712"/>
          </a:xfrm>
          <a:prstGeom prst="rect">
            <a:avLst/>
          </a:prstGeom>
        </p:spPr>
      </p:pic>
      <p:pic>
        <p:nvPicPr>
          <p:cNvPr id="12" name="图片 16">
            <a:extLst>
              <a:ext uri="{FF2B5EF4-FFF2-40B4-BE49-F238E27FC236}">
                <a16:creationId xmlns:a16="http://schemas.microsoft.com/office/drawing/2014/main" id="{D944FD50-B767-0D83-6576-6DC2C18C8F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61372" y="3290883"/>
            <a:ext cx="2408385" cy="2000711"/>
          </a:xfrm>
          <a:prstGeom prst="rect">
            <a:avLst/>
          </a:prstGeom>
        </p:spPr>
      </p:pic>
      <p:cxnSp>
        <p:nvCxnSpPr>
          <p:cNvPr id="13" name="直接连接符 18">
            <a:extLst>
              <a:ext uri="{FF2B5EF4-FFF2-40B4-BE49-F238E27FC236}">
                <a16:creationId xmlns:a16="http://schemas.microsoft.com/office/drawing/2014/main" id="{EE20FAD7-C6A9-52A0-3B59-3C434764392A}"/>
              </a:ext>
            </a:extLst>
          </p:cNvPr>
          <p:cNvCxnSpPr/>
          <p:nvPr/>
        </p:nvCxnSpPr>
        <p:spPr>
          <a:xfrm>
            <a:off x="6127325" y="1206348"/>
            <a:ext cx="0" cy="3999221"/>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直接连接符 24">
            <a:extLst>
              <a:ext uri="{FF2B5EF4-FFF2-40B4-BE49-F238E27FC236}">
                <a16:creationId xmlns:a16="http://schemas.microsoft.com/office/drawing/2014/main" id="{F0A3AA03-6DBE-CA48-9FFD-B6D68C932727}"/>
              </a:ext>
            </a:extLst>
          </p:cNvPr>
          <p:cNvCxnSpPr/>
          <p:nvPr/>
        </p:nvCxnSpPr>
        <p:spPr>
          <a:xfrm>
            <a:off x="8872693" y="1231908"/>
            <a:ext cx="0" cy="3973661"/>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矩形 20">
                <a:extLst>
                  <a:ext uri="{FF2B5EF4-FFF2-40B4-BE49-F238E27FC236}">
                    <a16:creationId xmlns:a16="http://schemas.microsoft.com/office/drawing/2014/main" id="{8E8760E7-7C9E-5488-5958-B6EA4136648E}"/>
                  </a:ext>
                </a:extLst>
              </p:cNvPr>
              <p:cNvSpPr/>
              <p:nvPr/>
            </p:nvSpPr>
            <p:spPr>
              <a:xfrm>
                <a:off x="293205" y="2803239"/>
                <a:ext cx="2898229"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23D6B"/>
                    </a:solidFill>
                    <a:effectLst/>
                    <a:uLnTx/>
                    <a:uFillTx/>
                    <a:latin typeface="Arial" panose="020B0604020202020204" pitchFamily="34" charset="0"/>
                    <a:ea typeface="宋体" panose="02010600030101010101" pitchFamily="2" charset="-122"/>
                    <a:cs typeface="+mn-cs"/>
                  </a:rPr>
                  <a:t>Relevant relative differences of annihilation probabilities </a:t>
                </a:r>
                <a14:m>
                  <m:oMath xmlns:m="http://schemas.openxmlformats.org/officeDocument/2006/math">
                    <m:r>
                      <a:rPr kumimoji="0" lang="en-GB" sz="16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oMath>
                </a14:m>
                <a:r>
                  <a:rPr kumimoji="0" lang="en-GB" sz="1600" b="0" i="0" u="none" strike="noStrike" kern="1200" cap="none" spc="0" normalizeH="0" baseline="0" noProof="0" dirty="0">
                    <a:ln>
                      <a:noFill/>
                    </a:ln>
                    <a:solidFill>
                      <a:srgbClr val="023D6B"/>
                    </a:solidFill>
                    <a:effectLst/>
                    <a:uLnTx/>
                    <a:uFillTx/>
                    <a:latin typeface="Arial" panose="020B0604020202020204" pitchFamily="34" charset="0"/>
                    <a:ea typeface="宋体" panose="02010600030101010101" pitchFamily="2" charset="-122"/>
                    <a:cs typeface="+mn-cs"/>
                  </a:rPr>
                  <a:t> 20%</a:t>
                </a:r>
              </a:p>
            </p:txBody>
          </p:sp>
        </mc:Choice>
        <mc:Fallback xmlns="">
          <p:sp>
            <p:nvSpPr>
              <p:cNvPr id="15" name="矩形 20">
                <a:extLst>
                  <a:ext uri="{FF2B5EF4-FFF2-40B4-BE49-F238E27FC236}">
                    <a16:creationId xmlns:a16="http://schemas.microsoft.com/office/drawing/2014/main" id="{8E8760E7-7C9E-5488-5958-B6EA4136648E}"/>
                  </a:ext>
                </a:extLst>
              </p:cNvPr>
              <p:cNvSpPr>
                <a:spLocks noRot="1" noChangeAspect="1" noMove="1" noResize="1" noEditPoints="1" noAdjustHandles="1" noChangeArrowheads="1" noChangeShapeType="1" noTextEdit="1"/>
              </p:cNvSpPr>
              <p:nvPr/>
            </p:nvSpPr>
            <p:spPr>
              <a:xfrm>
                <a:off x="293205" y="2803239"/>
                <a:ext cx="2898229" cy="830997"/>
              </a:xfrm>
              <a:prstGeom prst="rect">
                <a:avLst/>
              </a:prstGeom>
              <a:blipFill>
                <a:blip r:embed="rId9"/>
                <a:stretch>
                  <a:fillRect l="-1310" t="-1493" b="-7463"/>
                </a:stretch>
              </a:blipFill>
            </p:spPr>
            <p:txBody>
              <a:bodyPr/>
              <a:lstStyle/>
              <a:p>
                <a:r>
                  <a:rPr lang="en-GB">
                    <a:noFill/>
                  </a:rPr>
                  <a:t> </a:t>
                </a:r>
              </a:p>
            </p:txBody>
          </p:sp>
        </mc:Fallback>
      </mc:AlternateContent>
      <p:cxnSp>
        <p:nvCxnSpPr>
          <p:cNvPr id="17" name="直接箭头连接符 5">
            <a:extLst>
              <a:ext uri="{FF2B5EF4-FFF2-40B4-BE49-F238E27FC236}">
                <a16:creationId xmlns:a16="http://schemas.microsoft.com/office/drawing/2014/main" id="{D87BF464-5770-4830-8C91-49DD973E42B6}"/>
              </a:ext>
            </a:extLst>
          </p:cNvPr>
          <p:cNvCxnSpPr/>
          <p:nvPr/>
        </p:nvCxnSpPr>
        <p:spPr>
          <a:xfrm flipH="1">
            <a:off x="5091969" y="4167810"/>
            <a:ext cx="461383" cy="260157"/>
          </a:xfrm>
          <a:prstGeom prst="straightConnector1">
            <a:avLst/>
          </a:prstGeom>
          <a:ln>
            <a:prstDash val="sysDash"/>
            <a:tailEnd type="stealth" w="sm" len="sm"/>
          </a:ln>
        </p:spPr>
        <p:style>
          <a:lnRef idx="1">
            <a:schemeClr val="accent1"/>
          </a:lnRef>
          <a:fillRef idx="0">
            <a:schemeClr val="accent1"/>
          </a:fillRef>
          <a:effectRef idx="0">
            <a:schemeClr val="accent1"/>
          </a:effectRef>
          <a:fontRef idx="minor">
            <a:schemeClr val="tx1"/>
          </a:fontRef>
        </p:style>
      </p:cxnSp>
      <p:cxnSp>
        <p:nvCxnSpPr>
          <p:cNvPr id="18" name="直接箭头连接符 21">
            <a:extLst>
              <a:ext uri="{FF2B5EF4-FFF2-40B4-BE49-F238E27FC236}">
                <a16:creationId xmlns:a16="http://schemas.microsoft.com/office/drawing/2014/main" id="{C2C2C359-B08A-704C-0CB3-FFCB830AAEF7}"/>
              </a:ext>
            </a:extLst>
          </p:cNvPr>
          <p:cNvCxnSpPr/>
          <p:nvPr/>
        </p:nvCxnSpPr>
        <p:spPr>
          <a:xfrm flipH="1">
            <a:off x="5058300" y="4167810"/>
            <a:ext cx="495052" cy="744293"/>
          </a:xfrm>
          <a:prstGeom prst="straightConnector1">
            <a:avLst/>
          </a:prstGeom>
          <a:ln>
            <a:prstDash val="sysDash"/>
            <a:tailEnd type="stealth" w="sm" len="sm"/>
          </a:ln>
        </p:spPr>
        <p:style>
          <a:lnRef idx="1">
            <a:schemeClr val="accent1"/>
          </a:lnRef>
          <a:fillRef idx="0">
            <a:schemeClr val="accent1"/>
          </a:fillRef>
          <a:effectRef idx="0">
            <a:schemeClr val="accent1"/>
          </a:effectRef>
          <a:fontRef idx="minor">
            <a:schemeClr val="tx1"/>
          </a:fontRef>
        </p:style>
      </p:cxnSp>
      <p:sp>
        <p:nvSpPr>
          <p:cNvPr id="19" name="矩形 25">
            <a:extLst>
              <a:ext uri="{FF2B5EF4-FFF2-40B4-BE49-F238E27FC236}">
                <a16:creationId xmlns:a16="http://schemas.microsoft.com/office/drawing/2014/main" id="{06E10CFA-F4EE-443B-8CAE-92C1F37414C5}"/>
              </a:ext>
            </a:extLst>
          </p:cNvPr>
          <p:cNvSpPr/>
          <p:nvPr/>
        </p:nvSpPr>
        <p:spPr>
          <a:xfrm>
            <a:off x="5091969" y="3726336"/>
            <a:ext cx="867923" cy="4207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voxel in water</a:t>
            </a:r>
          </a:p>
        </p:txBody>
      </p:sp>
    </p:spTree>
    <p:extLst>
      <p:ext uri="{BB962C8B-B14F-4D97-AF65-F5344CB8AC3E}">
        <p14:creationId xmlns:p14="http://schemas.microsoft.com/office/powerpoint/2010/main" val="3408009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AE3D7-45DB-66C0-EBB0-57EE21E41753}"/>
              </a:ext>
            </a:extLst>
          </p:cNvPr>
          <p:cNvSpPr>
            <a:spLocks noGrp="1"/>
          </p:cNvSpPr>
          <p:nvPr>
            <p:ph type="title"/>
          </p:nvPr>
        </p:nvSpPr>
        <p:spPr/>
        <p:txBody>
          <a:bodyPr/>
          <a:lstStyle/>
          <a:p>
            <a:r>
              <a:rPr lang="en-GB" dirty="0"/>
              <a:t>CT Attenuation Template</a:t>
            </a:r>
          </a:p>
        </p:txBody>
      </p:sp>
      <p:sp>
        <p:nvSpPr>
          <p:cNvPr id="5" name="Text Placeholder 4">
            <a:extLst>
              <a:ext uri="{FF2B5EF4-FFF2-40B4-BE49-F238E27FC236}">
                <a16:creationId xmlns:a16="http://schemas.microsoft.com/office/drawing/2014/main" id="{7775F974-FDF6-9590-C2A8-DA8E78D12DE3}"/>
              </a:ext>
            </a:extLst>
          </p:cNvPr>
          <p:cNvSpPr>
            <a:spLocks noGrp="1"/>
          </p:cNvSpPr>
          <p:nvPr>
            <p:ph type="body" sz="quarter" idx="15"/>
          </p:nvPr>
        </p:nvSpPr>
        <p:spPr/>
        <p:txBody>
          <a:bodyPr/>
          <a:lstStyle/>
          <a:p>
            <a:r>
              <a:rPr lang="en-GB" sz="1600" dirty="0"/>
              <a:t>Using newest Photon Counting (PC) CT technology for lowest Bias and potential bone quantification improvement</a:t>
            </a:r>
          </a:p>
        </p:txBody>
      </p:sp>
      <p:sp>
        <p:nvSpPr>
          <p:cNvPr id="17" name="TextBox 16">
            <a:extLst>
              <a:ext uri="{FF2B5EF4-FFF2-40B4-BE49-F238E27FC236}">
                <a16:creationId xmlns:a16="http://schemas.microsoft.com/office/drawing/2014/main" id="{6A1C1DC5-2F6D-FD95-B951-0D2749CD1F39}"/>
              </a:ext>
            </a:extLst>
          </p:cNvPr>
          <p:cNvSpPr txBox="1"/>
          <p:nvPr/>
        </p:nvSpPr>
        <p:spPr>
          <a:xfrm>
            <a:off x="861455" y="1768143"/>
            <a:ext cx="2392001" cy="443198"/>
          </a:xfrm>
          <a:prstGeom prst="rect">
            <a:avLst/>
          </a:prstGeom>
          <a:noFill/>
        </p:spPr>
        <p:txBody>
          <a:bodyPr wrap="none" rtlCol="0">
            <a:spAutoFit/>
          </a:bodyPr>
          <a:lstStyle/>
          <a:p>
            <a:pPr algn="l">
              <a:lnSpc>
                <a:spcPct val="95000"/>
              </a:lnSpc>
            </a:pPr>
            <a:r>
              <a:rPr lang="en-GB" sz="2400" dirty="0">
                <a:solidFill>
                  <a:schemeClr val="accent1"/>
                </a:solidFill>
              </a:rPr>
              <a:t>Siemens PC CT</a:t>
            </a:r>
          </a:p>
        </p:txBody>
      </p:sp>
      <p:pic>
        <p:nvPicPr>
          <p:cNvPr id="3" name="Picture 2">
            <a:extLst>
              <a:ext uri="{FF2B5EF4-FFF2-40B4-BE49-F238E27FC236}">
                <a16:creationId xmlns:a16="http://schemas.microsoft.com/office/drawing/2014/main" id="{34A7C655-26DB-8FAE-FEEA-78B9223D03B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61455" y="2273968"/>
            <a:ext cx="2409577" cy="1791894"/>
          </a:xfrm>
          <a:prstGeom prst="rect">
            <a:avLst/>
          </a:prstGeom>
        </p:spPr>
      </p:pic>
      <p:grpSp>
        <p:nvGrpSpPr>
          <p:cNvPr id="21" name="Group 20">
            <a:extLst>
              <a:ext uri="{FF2B5EF4-FFF2-40B4-BE49-F238E27FC236}">
                <a16:creationId xmlns:a16="http://schemas.microsoft.com/office/drawing/2014/main" id="{6966C1E3-14F1-9E2B-AAB9-A57D3158ABCF}"/>
              </a:ext>
            </a:extLst>
          </p:cNvPr>
          <p:cNvGrpSpPr/>
          <p:nvPr/>
        </p:nvGrpSpPr>
        <p:grpSpPr>
          <a:xfrm>
            <a:off x="379279" y="4037871"/>
            <a:ext cx="3167558" cy="2186523"/>
            <a:chOff x="379279" y="4037871"/>
            <a:chExt cx="3167558" cy="2186523"/>
          </a:xfrm>
        </p:grpSpPr>
        <p:pic>
          <p:nvPicPr>
            <p:cNvPr id="16" name="Picture 15">
              <a:extLst>
                <a:ext uri="{FF2B5EF4-FFF2-40B4-BE49-F238E27FC236}">
                  <a16:creationId xmlns:a16="http://schemas.microsoft.com/office/drawing/2014/main" id="{B853C587-7830-4805-90A9-E5F2E8C4FE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557" y="4746829"/>
              <a:ext cx="2082163" cy="1477565"/>
            </a:xfrm>
            <a:prstGeom prst="rect">
              <a:avLst/>
            </a:prstGeom>
          </p:spPr>
        </p:pic>
        <p:sp>
          <p:nvSpPr>
            <p:cNvPr id="4" name="TextBox 3">
              <a:extLst>
                <a:ext uri="{FF2B5EF4-FFF2-40B4-BE49-F238E27FC236}">
                  <a16:creationId xmlns:a16="http://schemas.microsoft.com/office/drawing/2014/main" id="{3605DC69-7A48-4297-3316-1C05D7C0CAD7}"/>
                </a:ext>
              </a:extLst>
            </p:cNvPr>
            <p:cNvSpPr txBox="1"/>
            <p:nvPr/>
          </p:nvSpPr>
          <p:spPr>
            <a:xfrm>
              <a:off x="379279" y="4037871"/>
              <a:ext cx="3167558" cy="646331"/>
            </a:xfrm>
            <a:prstGeom prst="rect">
              <a:avLst/>
            </a:prstGeom>
            <a:noFill/>
          </p:spPr>
          <p:txBody>
            <a:bodyPr wrap="square" rtlCol="0">
              <a:spAutoFit/>
            </a:bodyPr>
            <a:lstStyle/>
            <a:p>
              <a:pPr algn="ctr"/>
              <a:r>
                <a:rPr lang="en-GB" dirty="0">
                  <a:solidFill>
                    <a:schemeClr val="accent1"/>
                  </a:solidFill>
                </a:rPr>
                <a:t>Electron density phantom for HU to µ conversion  </a:t>
              </a:r>
            </a:p>
          </p:txBody>
        </p:sp>
      </p:grpSp>
      <p:sp>
        <p:nvSpPr>
          <p:cNvPr id="25" name="TextBox 24">
            <a:extLst>
              <a:ext uri="{FF2B5EF4-FFF2-40B4-BE49-F238E27FC236}">
                <a16:creationId xmlns:a16="http://schemas.microsoft.com/office/drawing/2014/main" id="{40AD078F-CCAC-FEBF-CD34-DBE38DCE6DBE}"/>
              </a:ext>
            </a:extLst>
          </p:cNvPr>
          <p:cNvSpPr txBox="1"/>
          <p:nvPr/>
        </p:nvSpPr>
        <p:spPr>
          <a:xfrm>
            <a:off x="1139162" y="1338961"/>
            <a:ext cx="9913676" cy="384721"/>
          </a:xfrm>
          <a:prstGeom prst="rect">
            <a:avLst/>
          </a:prstGeom>
          <a:noFill/>
        </p:spPr>
        <p:txBody>
          <a:bodyPr wrap="none" rtlCol="0">
            <a:spAutoFit/>
          </a:bodyPr>
          <a:lstStyle/>
          <a:p>
            <a:pPr algn="l">
              <a:lnSpc>
                <a:spcPct val="95000"/>
              </a:lnSpc>
            </a:pPr>
            <a:r>
              <a:rPr lang="en-GB" sz="2000" dirty="0">
                <a:solidFill>
                  <a:schemeClr val="accent1"/>
                </a:solidFill>
              </a:rPr>
              <a:t>Use virtual monochromatic CT ⇒ avoid scaling from polychromatic average to 511keV</a:t>
            </a:r>
          </a:p>
        </p:txBody>
      </p:sp>
      <p:grpSp>
        <p:nvGrpSpPr>
          <p:cNvPr id="34" name="Group 33">
            <a:extLst>
              <a:ext uri="{FF2B5EF4-FFF2-40B4-BE49-F238E27FC236}">
                <a16:creationId xmlns:a16="http://schemas.microsoft.com/office/drawing/2014/main" id="{63B0E3C0-9B9D-4709-1FB8-FC34076E6D14}"/>
              </a:ext>
            </a:extLst>
          </p:cNvPr>
          <p:cNvGrpSpPr/>
          <p:nvPr/>
        </p:nvGrpSpPr>
        <p:grpSpPr>
          <a:xfrm>
            <a:off x="3753208" y="1997692"/>
            <a:ext cx="7455887" cy="4222404"/>
            <a:chOff x="3753208" y="1997692"/>
            <a:chExt cx="7455887" cy="4222404"/>
          </a:xfrm>
        </p:grpSpPr>
        <p:pic>
          <p:nvPicPr>
            <p:cNvPr id="7" name="Picture 6">
              <a:extLst>
                <a:ext uri="{FF2B5EF4-FFF2-40B4-BE49-F238E27FC236}">
                  <a16:creationId xmlns:a16="http://schemas.microsoft.com/office/drawing/2014/main" id="{E72EC0F8-16A7-8167-142C-2F0C82F8AB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1461" y="3141345"/>
              <a:ext cx="2183998" cy="2734745"/>
            </a:xfrm>
            <a:prstGeom prst="rect">
              <a:avLst/>
            </a:prstGeom>
          </p:spPr>
        </p:pic>
        <p:pic>
          <p:nvPicPr>
            <p:cNvPr id="8" name="Picture 7">
              <a:extLst>
                <a:ext uri="{FF2B5EF4-FFF2-40B4-BE49-F238E27FC236}">
                  <a16:creationId xmlns:a16="http://schemas.microsoft.com/office/drawing/2014/main" id="{D3881BD6-21CE-4FAB-99B4-A9BF8F0CDD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93448" y="3135920"/>
              <a:ext cx="2192664" cy="2745597"/>
            </a:xfrm>
            <a:prstGeom prst="rect">
              <a:avLst/>
            </a:prstGeom>
          </p:spPr>
        </p:pic>
        <p:cxnSp>
          <p:nvCxnSpPr>
            <p:cNvPr id="9" name="Straight Arrow Connector 8">
              <a:extLst>
                <a:ext uri="{FF2B5EF4-FFF2-40B4-BE49-F238E27FC236}">
                  <a16:creationId xmlns:a16="http://schemas.microsoft.com/office/drawing/2014/main" id="{F1933323-86BE-2EB6-4FE7-3CEFDDECF233}"/>
                </a:ext>
              </a:extLst>
            </p:cNvPr>
            <p:cNvCxnSpPr>
              <a:cxnSpLocks/>
            </p:cNvCxnSpPr>
            <p:nvPr/>
          </p:nvCxnSpPr>
          <p:spPr>
            <a:xfrm>
              <a:off x="5377759" y="3009015"/>
              <a:ext cx="186083" cy="140898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48497F-5B8F-05DD-E594-056FEFD358EC}"/>
                </a:ext>
              </a:extLst>
            </p:cNvPr>
            <p:cNvSpPr txBox="1"/>
            <p:nvPr/>
          </p:nvSpPr>
          <p:spPr>
            <a:xfrm>
              <a:off x="5059823" y="2660079"/>
              <a:ext cx="3711272" cy="369332"/>
            </a:xfrm>
            <a:prstGeom prst="rect">
              <a:avLst/>
            </a:prstGeom>
            <a:noFill/>
          </p:spPr>
          <p:txBody>
            <a:bodyPr wrap="none" rtlCol="0">
              <a:spAutoFit/>
            </a:bodyPr>
            <a:lstStyle/>
            <a:p>
              <a:r>
                <a:rPr lang="en-GB" dirty="0">
                  <a:solidFill>
                    <a:schemeClr val="accent1"/>
                  </a:solidFill>
                </a:rPr>
                <a:t>Blood vessels with iodinated blood</a:t>
              </a:r>
            </a:p>
          </p:txBody>
        </p:sp>
        <p:sp>
          <p:nvSpPr>
            <p:cNvPr id="13" name="TextBox 12">
              <a:extLst>
                <a:ext uri="{FF2B5EF4-FFF2-40B4-BE49-F238E27FC236}">
                  <a16:creationId xmlns:a16="http://schemas.microsoft.com/office/drawing/2014/main" id="{DA23F83E-F110-1FB5-7F75-6F98E3895EDD}"/>
                </a:ext>
              </a:extLst>
            </p:cNvPr>
            <p:cNvSpPr txBox="1"/>
            <p:nvPr/>
          </p:nvSpPr>
          <p:spPr>
            <a:xfrm>
              <a:off x="4543832" y="5850764"/>
              <a:ext cx="2604239" cy="369332"/>
            </a:xfrm>
            <a:prstGeom prst="rect">
              <a:avLst/>
            </a:prstGeom>
            <a:noFill/>
          </p:spPr>
          <p:txBody>
            <a:bodyPr wrap="none" rtlCol="0">
              <a:spAutoFit/>
            </a:bodyPr>
            <a:lstStyle/>
            <a:p>
              <a:r>
                <a:rPr lang="en-GB" dirty="0">
                  <a:solidFill>
                    <a:schemeClr val="accent1"/>
                  </a:solidFill>
                </a:rPr>
                <a:t>Native CT angiography </a:t>
              </a:r>
            </a:p>
          </p:txBody>
        </p:sp>
        <p:sp>
          <p:nvSpPr>
            <p:cNvPr id="14" name="TextBox 13">
              <a:extLst>
                <a:ext uri="{FF2B5EF4-FFF2-40B4-BE49-F238E27FC236}">
                  <a16:creationId xmlns:a16="http://schemas.microsoft.com/office/drawing/2014/main" id="{64866168-D335-65A5-7921-FA4BF162755F}"/>
                </a:ext>
              </a:extLst>
            </p:cNvPr>
            <p:cNvSpPr txBox="1"/>
            <p:nvPr/>
          </p:nvSpPr>
          <p:spPr>
            <a:xfrm>
              <a:off x="6992104" y="5850764"/>
              <a:ext cx="2873544" cy="369332"/>
            </a:xfrm>
            <a:prstGeom prst="rect">
              <a:avLst/>
            </a:prstGeom>
            <a:noFill/>
          </p:spPr>
          <p:txBody>
            <a:bodyPr wrap="none" rtlCol="0">
              <a:spAutoFit/>
            </a:bodyPr>
            <a:lstStyle/>
            <a:p>
              <a:r>
                <a:rPr lang="en-GB" dirty="0">
                  <a:solidFill>
                    <a:schemeClr val="accent1"/>
                  </a:solidFill>
                </a:rPr>
                <a:t>Virtual non-contrast image</a:t>
              </a:r>
            </a:p>
          </p:txBody>
        </p:sp>
        <p:cxnSp>
          <p:nvCxnSpPr>
            <p:cNvPr id="30" name="Straight Arrow Connector 29">
              <a:extLst>
                <a:ext uri="{FF2B5EF4-FFF2-40B4-BE49-F238E27FC236}">
                  <a16:creationId xmlns:a16="http://schemas.microsoft.com/office/drawing/2014/main" id="{CC7E2939-DADC-A761-3145-19210839EBAB}"/>
                </a:ext>
              </a:extLst>
            </p:cNvPr>
            <p:cNvCxnSpPr>
              <a:cxnSpLocks/>
            </p:cNvCxnSpPr>
            <p:nvPr/>
          </p:nvCxnSpPr>
          <p:spPr>
            <a:xfrm>
              <a:off x="5947223" y="3019351"/>
              <a:ext cx="186083" cy="140898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7FAEA4D-F5F7-EFC6-B3BA-FCAB8EE80E07}"/>
                </a:ext>
              </a:extLst>
            </p:cNvPr>
            <p:cNvCxnSpPr>
              <a:cxnSpLocks/>
            </p:cNvCxnSpPr>
            <p:nvPr/>
          </p:nvCxnSpPr>
          <p:spPr>
            <a:xfrm>
              <a:off x="6229259" y="3019351"/>
              <a:ext cx="235595" cy="152555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34D52C9-C42F-F692-5C1B-79C5E0A00076}"/>
                </a:ext>
              </a:extLst>
            </p:cNvPr>
            <p:cNvSpPr txBox="1"/>
            <p:nvPr/>
          </p:nvSpPr>
          <p:spPr>
            <a:xfrm>
              <a:off x="3753208" y="1997692"/>
              <a:ext cx="7455887" cy="646331"/>
            </a:xfrm>
            <a:prstGeom prst="rect">
              <a:avLst/>
            </a:prstGeom>
            <a:noFill/>
          </p:spPr>
          <p:txBody>
            <a:bodyPr wrap="none" rtlCol="0">
              <a:spAutoFit/>
            </a:bodyPr>
            <a:lstStyle/>
            <a:p>
              <a:r>
                <a:rPr lang="en-GB" dirty="0">
                  <a:solidFill>
                    <a:schemeClr val="accent3">
                      <a:lumMod val="75000"/>
                    </a:schemeClr>
                  </a:solidFill>
                </a:rPr>
                <a:t>Extra: Material decomposition allows to suppress iodine contrast agent!</a:t>
              </a:r>
            </a:p>
            <a:p>
              <a:r>
                <a:rPr lang="en-GB" sz="1800" dirty="0">
                  <a:solidFill>
                    <a:schemeClr val="accent3">
                      <a:lumMod val="75000"/>
                    </a:schemeClr>
                  </a:solidFill>
                </a:rPr>
                <a:t>⇒ Scans of entire head at high dose (lower bias) possible</a:t>
              </a:r>
              <a:endParaRPr lang="en-GB" dirty="0">
                <a:solidFill>
                  <a:schemeClr val="accent3">
                    <a:lumMod val="75000"/>
                  </a:schemeClr>
                </a:solidFill>
              </a:endParaRPr>
            </a:p>
          </p:txBody>
        </p:sp>
      </p:grpSp>
    </p:spTree>
    <p:extLst>
      <p:ext uri="{BB962C8B-B14F-4D97-AF65-F5344CB8AC3E}">
        <p14:creationId xmlns:p14="http://schemas.microsoft.com/office/powerpoint/2010/main" val="120795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EE2C-4D7F-6144-85AF-35D99DA63C5C}"/>
              </a:ext>
            </a:extLst>
          </p:cNvPr>
          <p:cNvSpPr>
            <a:spLocks noGrp="1"/>
          </p:cNvSpPr>
          <p:nvPr>
            <p:ph type="title"/>
          </p:nvPr>
        </p:nvSpPr>
        <p:spPr/>
        <p:txBody>
          <a:bodyPr/>
          <a:lstStyle/>
          <a:p>
            <a:r>
              <a:rPr lang="en-GB" dirty="0"/>
              <a:t>Scatter Correction - Motivation</a:t>
            </a:r>
          </a:p>
        </p:txBody>
      </p:sp>
      <p:pic>
        <p:nvPicPr>
          <p:cNvPr id="4101" name="Picture 5" descr="page10image2078636768">
            <a:extLst>
              <a:ext uri="{FF2B5EF4-FFF2-40B4-BE49-F238E27FC236}">
                <a16:creationId xmlns:a16="http://schemas.microsoft.com/office/drawing/2014/main" id="{A3317FD1-4E3E-6B41-847E-75CD26114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39951413"/>
            <a:ext cx="1005818" cy="4571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B1505C1-E50C-A34B-836B-9B854F4B9F15}"/>
              </a:ext>
            </a:extLst>
          </p:cNvPr>
          <p:cNvGrpSpPr/>
          <p:nvPr/>
        </p:nvGrpSpPr>
        <p:grpSpPr>
          <a:xfrm>
            <a:off x="704315" y="850174"/>
            <a:ext cx="3744416" cy="5450542"/>
            <a:chOff x="6312024" y="2492896"/>
            <a:chExt cx="3744416" cy="5450542"/>
          </a:xfrm>
        </p:grpSpPr>
        <p:pic>
          <p:nvPicPr>
            <p:cNvPr id="4103" name="Picture 7" descr="page10image2078602960">
              <a:extLst>
                <a:ext uri="{FF2B5EF4-FFF2-40B4-BE49-F238E27FC236}">
                  <a16:creationId xmlns:a16="http://schemas.microsoft.com/office/drawing/2014/main" id="{8F6AF61E-4921-8E42-8D96-71DE146E87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73537" y="5013176"/>
              <a:ext cx="2077374" cy="17844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A83371-6A46-5146-9BA8-98AA43737EEB}"/>
                </a:ext>
              </a:extLst>
            </p:cNvPr>
            <p:cNvSpPr/>
            <p:nvPr/>
          </p:nvSpPr>
          <p:spPr>
            <a:xfrm>
              <a:off x="6312024" y="7389440"/>
              <a:ext cx="3600400"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Ma, Bo, et al. "Scatter correction based on GPU-accelerated Full Monte Carlo simulation for Brain PET/MRI." </a:t>
              </a:r>
              <a:r>
                <a:rPr kumimoji="0" lang="en-GB" sz="10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IEEE transactions on medical imaging</a:t>
              </a:r>
              <a:r>
                <a:rPr kumimoji="0" lang="en-GB"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 39.1 (2019): 140-151.</a:t>
              </a:r>
              <a:endParaRPr kumimoji="0" lang="en-GB" sz="10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18" name="Picture 7" descr="page10image2078602960">
              <a:extLst>
                <a:ext uri="{FF2B5EF4-FFF2-40B4-BE49-F238E27FC236}">
                  <a16:creationId xmlns:a16="http://schemas.microsoft.com/office/drawing/2014/main" id="{5E86DACA-D797-8E43-9BD9-4408E02748D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07510" y="3509145"/>
              <a:ext cx="3009428" cy="15760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34E0D96-7D61-5F40-B8F1-A26A80EBC93A}"/>
                </a:ext>
              </a:extLst>
            </p:cNvPr>
            <p:cNvSpPr txBox="1"/>
            <p:nvPr/>
          </p:nvSpPr>
          <p:spPr>
            <a:xfrm>
              <a:off x="6456040" y="2492896"/>
              <a:ext cx="3600400"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Improved Monte Carlo Simulation (MC) Scatter correction</a:t>
              </a:r>
            </a:p>
          </p:txBody>
        </p:sp>
        <p:sp>
          <p:nvSpPr>
            <p:cNvPr id="25" name="TextBox 24">
              <a:extLst>
                <a:ext uri="{FF2B5EF4-FFF2-40B4-BE49-F238E27FC236}">
                  <a16:creationId xmlns:a16="http://schemas.microsoft.com/office/drawing/2014/main" id="{A9C48AE2-7908-554C-A887-7E0A0D484CF1}"/>
                </a:ext>
              </a:extLst>
            </p:cNvPr>
            <p:cNvSpPr txBox="1"/>
            <p:nvPr/>
          </p:nvSpPr>
          <p:spPr>
            <a:xfrm>
              <a:off x="6744072" y="6813376"/>
              <a:ext cx="2880320" cy="618631"/>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Arial"/>
                  <a:ea typeface="+mn-ea"/>
                  <a:cs typeface="+mn-cs"/>
                </a:rPr>
                <a:t>High performance computation required </a:t>
              </a:r>
            </a:p>
          </p:txBody>
        </p:sp>
        <p:sp>
          <p:nvSpPr>
            <p:cNvPr id="34" name="TextBox 33">
              <a:extLst>
                <a:ext uri="{FF2B5EF4-FFF2-40B4-BE49-F238E27FC236}">
                  <a16:creationId xmlns:a16="http://schemas.microsoft.com/office/drawing/2014/main" id="{AC2063D9-65D7-AB4E-91EB-4A0A92AE8668}"/>
                </a:ext>
              </a:extLst>
            </p:cNvPr>
            <p:cNvSpPr txBox="1"/>
            <p:nvPr/>
          </p:nvSpPr>
          <p:spPr>
            <a:xfrm>
              <a:off x="7752184" y="3131996"/>
              <a:ext cx="921791"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FET-PET</a:t>
              </a:r>
            </a:p>
          </p:txBody>
        </p:sp>
      </p:grpSp>
      <p:grpSp>
        <p:nvGrpSpPr>
          <p:cNvPr id="5" name="Group 4">
            <a:extLst>
              <a:ext uri="{FF2B5EF4-FFF2-40B4-BE49-F238E27FC236}">
                <a16:creationId xmlns:a16="http://schemas.microsoft.com/office/drawing/2014/main" id="{E4458941-5FB0-93F4-941C-EEA7E3662A3F}"/>
              </a:ext>
            </a:extLst>
          </p:cNvPr>
          <p:cNvGrpSpPr/>
          <p:nvPr/>
        </p:nvGrpSpPr>
        <p:grpSpPr>
          <a:xfrm>
            <a:off x="6420038" y="988619"/>
            <a:ext cx="5052570" cy="2546140"/>
            <a:chOff x="7139430" y="3277708"/>
            <a:chExt cx="5052570" cy="2546140"/>
          </a:xfrm>
        </p:grpSpPr>
        <p:grpSp>
          <p:nvGrpSpPr>
            <p:cNvPr id="6" name="Group 5">
              <a:extLst>
                <a:ext uri="{FF2B5EF4-FFF2-40B4-BE49-F238E27FC236}">
                  <a16:creationId xmlns:a16="http://schemas.microsoft.com/office/drawing/2014/main" id="{4E648BCF-5364-1A76-C7C2-E491E5B26803}"/>
                </a:ext>
              </a:extLst>
            </p:cNvPr>
            <p:cNvGrpSpPr>
              <a:grpSpLocks noChangeAspect="1"/>
            </p:cNvGrpSpPr>
            <p:nvPr/>
          </p:nvGrpSpPr>
          <p:grpSpPr>
            <a:xfrm>
              <a:off x="7587798" y="3277708"/>
              <a:ext cx="2611972" cy="1660122"/>
              <a:chOff x="7896200" y="3795668"/>
              <a:chExt cx="3173023" cy="2016716"/>
            </a:xfrm>
          </p:grpSpPr>
          <p:pic>
            <p:nvPicPr>
              <p:cNvPr id="16" name="Picture 2">
                <a:extLst>
                  <a:ext uri="{FF2B5EF4-FFF2-40B4-BE49-F238E27FC236}">
                    <a16:creationId xmlns:a16="http://schemas.microsoft.com/office/drawing/2014/main" id="{7154884D-6BF3-72CA-B827-908823485FE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896200" y="3795668"/>
                <a:ext cx="3173023" cy="104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11F215F6-CB46-4319-B8F7-8DDA49028A4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96200" y="4812701"/>
                <a:ext cx="3173023" cy="99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
              <a:extLst>
                <a:ext uri="{FF2B5EF4-FFF2-40B4-BE49-F238E27FC236}">
                  <a16:creationId xmlns:a16="http://schemas.microsoft.com/office/drawing/2014/main" id="{486DD677-3F9B-708E-5622-3EAF5135813D}"/>
                </a:ext>
              </a:extLst>
            </p:cNvPr>
            <p:cNvSpPr txBox="1">
              <a:spLocks noChangeArrowheads="1"/>
            </p:cNvSpPr>
            <p:nvPr/>
          </p:nvSpPr>
          <p:spPr bwMode="auto">
            <a:xfrm>
              <a:off x="10416480" y="3356992"/>
              <a:ext cx="1050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ES" sz="14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F</a:t>
              </a:r>
              <a:r>
                <a:rPr kumimoji="0" lang="en-GB" altLang="en-ES" sz="1400" b="0" i="0" u="none" strike="noStrike" kern="1200" cap="none" spc="0" normalizeH="0" baseline="30000" noProof="0" dirty="0">
                  <a:ln>
                    <a:noFill/>
                  </a:ln>
                  <a:solidFill>
                    <a:srgbClr val="023D6B"/>
                  </a:solidFill>
                  <a:effectLst/>
                  <a:uLnTx/>
                  <a:uFillTx/>
                  <a:latin typeface="Arial" panose="020B0604020202020204" pitchFamily="34" charset="0"/>
                  <a:ea typeface="+mn-ea"/>
                  <a:cs typeface="Arial" panose="020B0604020202020204" pitchFamily="34" charset="0"/>
                </a:rPr>
                <a:t>18</a:t>
              </a:r>
              <a:r>
                <a:rPr kumimoji="0" lang="en-GB" altLang="en-ES" sz="14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-FET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ES" sz="14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distribution</a:t>
              </a:r>
            </a:p>
          </p:txBody>
        </p:sp>
        <p:sp>
          <p:nvSpPr>
            <p:cNvPr id="14" name="TextBox 5">
              <a:extLst>
                <a:ext uri="{FF2B5EF4-FFF2-40B4-BE49-F238E27FC236}">
                  <a16:creationId xmlns:a16="http://schemas.microsoft.com/office/drawing/2014/main" id="{5E8255CA-B474-36FF-F0D1-026B3F45D12F}"/>
                </a:ext>
              </a:extLst>
            </p:cNvPr>
            <p:cNvSpPr txBox="1">
              <a:spLocks noChangeArrowheads="1"/>
            </p:cNvSpPr>
            <p:nvPr/>
          </p:nvSpPr>
          <p:spPr bwMode="auto">
            <a:xfrm>
              <a:off x="10416480" y="4077072"/>
              <a:ext cx="13885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ES" sz="14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simulated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ES" sz="14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positions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ES" sz="1400" b="0" i="0" u="none" strike="noStrike" kern="1200" cap="none" spc="0" normalizeH="0" baseline="0" noProof="0" dirty="0">
                  <a:ln>
                    <a:noFill/>
                  </a:ln>
                  <a:solidFill>
                    <a:srgbClr val="023D6B"/>
                  </a:solidFill>
                  <a:effectLst/>
                  <a:uLnTx/>
                  <a:uFillTx/>
                  <a:latin typeface="Arial" panose="020B0604020202020204" pitchFamily="34" charset="0"/>
                  <a:ea typeface="+mn-ea"/>
                  <a:cs typeface="Arial" panose="020B0604020202020204" pitchFamily="34" charset="0"/>
                </a:rPr>
                <a:t>scatter vertices</a:t>
              </a:r>
            </a:p>
          </p:txBody>
        </p:sp>
        <p:sp>
          <p:nvSpPr>
            <p:cNvPr id="15" name="TextBox 14">
              <a:extLst>
                <a:ext uri="{FF2B5EF4-FFF2-40B4-BE49-F238E27FC236}">
                  <a16:creationId xmlns:a16="http://schemas.microsoft.com/office/drawing/2014/main" id="{4BF51F4F-0938-657C-A4CA-B59ADA6C7757}"/>
                </a:ext>
              </a:extLst>
            </p:cNvPr>
            <p:cNvSpPr txBox="1"/>
            <p:nvPr/>
          </p:nvSpPr>
          <p:spPr>
            <a:xfrm>
              <a:off x="7139430" y="5085184"/>
              <a:ext cx="5052570"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3D6B"/>
                  </a:solidFill>
                  <a:effectLst/>
                  <a:uLnTx/>
                  <a:uFillTx/>
                  <a:latin typeface="Arial"/>
                  <a:ea typeface="+mn-ea"/>
                  <a:cs typeface="+mn-cs"/>
                </a:rPr>
                <a:t>preliminary GPU-based simulations running (single GPU):</a:t>
              </a:r>
            </a:p>
            <a:p>
              <a:pPr marL="411163" marR="0" lvl="1" indent="-317500" algn="l" defTabSz="457200" rtl="0" eaLnBrk="1" fontAlgn="auto" latinLnBrk="0" hangingPunct="1">
                <a:lnSpc>
                  <a:spcPct val="100000"/>
                </a:lnSpc>
                <a:spcBef>
                  <a:spcPts val="0"/>
                </a:spcBef>
                <a:spcAft>
                  <a:spcPts val="0"/>
                </a:spcAft>
                <a:buClrTx/>
                <a:buSzTx/>
                <a:buFont typeface="Symbol" pitchFamily="2" charset="2"/>
                <a:buChar char="-"/>
                <a:tabLst/>
                <a:defRPr/>
              </a:pPr>
              <a:r>
                <a:rPr kumimoji="0" lang="en-US" sz="1400" b="1" i="0" u="none" strike="noStrike" kern="1200" cap="none" spc="0" normalizeH="0" baseline="0" noProof="0" dirty="0">
                  <a:ln>
                    <a:noFill/>
                  </a:ln>
                  <a:solidFill>
                    <a:srgbClr val="023D6B"/>
                  </a:solidFill>
                  <a:effectLst/>
                  <a:uLnTx/>
                  <a:uFillTx/>
                  <a:latin typeface="Arial"/>
                  <a:ea typeface="+mn-ea"/>
                  <a:cs typeface="+mn-cs"/>
                </a:rPr>
                <a:t>throughput/€ ≈ &gt;10 better </a:t>
              </a:r>
              <a:r>
                <a:rPr kumimoji="0" lang="en-US" sz="1400" b="0" i="0" u="none" strike="noStrike" kern="1200" cap="none" spc="0" normalizeH="0" baseline="0" noProof="0" dirty="0">
                  <a:ln>
                    <a:noFill/>
                  </a:ln>
                  <a:solidFill>
                    <a:srgbClr val="023D6B"/>
                  </a:solidFill>
                  <a:effectLst/>
                  <a:uLnTx/>
                  <a:uFillTx/>
                  <a:latin typeface="Arial"/>
                  <a:ea typeface="+mn-ea"/>
                  <a:cs typeface="+mn-cs"/>
                </a:rPr>
                <a:t>for GPU vs. CPU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3D6B"/>
                  </a:solidFill>
                  <a:effectLst/>
                  <a:uLnTx/>
                  <a:uFillTx/>
                  <a:latin typeface="Arial"/>
                  <a:ea typeface="+mn-ea"/>
                  <a:cs typeface="+mn-cs"/>
                </a:rPr>
                <a:t>full MC scatter simulation expected time ≈ &lt;120 s./frame</a:t>
              </a:r>
            </a:p>
          </p:txBody>
        </p:sp>
      </p:grpSp>
      <p:sp>
        <p:nvSpPr>
          <p:cNvPr id="19" name="TextBox 18">
            <a:extLst>
              <a:ext uri="{FF2B5EF4-FFF2-40B4-BE49-F238E27FC236}">
                <a16:creationId xmlns:a16="http://schemas.microsoft.com/office/drawing/2014/main" id="{908732B2-B8D2-829E-2DB0-111B940B17E5}"/>
              </a:ext>
            </a:extLst>
          </p:cNvPr>
          <p:cNvSpPr txBox="1"/>
          <p:nvPr/>
        </p:nvSpPr>
        <p:spPr>
          <a:xfrm>
            <a:off x="6164977" y="3838823"/>
            <a:ext cx="5936458" cy="1934376"/>
          </a:xfrm>
          <a:prstGeom prst="rect">
            <a:avLst/>
          </a:prstGeom>
          <a:noFill/>
        </p:spPr>
        <p:txBody>
          <a:bodyPr wrap="square" rtlCol="0">
            <a:spAutoFit/>
          </a:bodyPr>
          <a:lstStyle/>
          <a:p>
            <a:pPr marL="180975" marR="0" lvl="0" indent="-180975"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23D6B"/>
                </a:solidFill>
                <a:effectLst/>
                <a:uLnTx/>
                <a:uFillTx/>
                <a:latin typeface="Arial"/>
                <a:ea typeface="+mn-ea"/>
                <a:cs typeface="+mn-cs"/>
              </a:rPr>
              <a:t>Comparing GPU vs. GATE CPU single thread provides reported acceleration factors of 400-800 (e.g. Ma </a:t>
            </a:r>
            <a:r>
              <a:rPr kumimoji="0" lang="en-US" sz="1400" b="0" i="0" u="none" strike="noStrike" kern="1200" cap="none" spc="0" normalizeH="0" baseline="0" noProof="0" dirty="0" err="1">
                <a:ln>
                  <a:noFill/>
                </a:ln>
                <a:solidFill>
                  <a:srgbClr val="023D6B"/>
                </a:solidFill>
                <a:effectLst/>
                <a:uLnTx/>
                <a:uFillTx/>
                <a:latin typeface="Arial"/>
                <a:ea typeface="+mn-ea"/>
                <a:cs typeface="+mn-cs"/>
              </a:rPr>
              <a:t>et.al</a:t>
            </a:r>
            <a:r>
              <a:rPr kumimoji="0" lang="en-US" sz="1400" b="0" i="0" u="none" strike="noStrike" kern="1200" cap="none" spc="0" normalizeH="0" baseline="0" noProof="0" dirty="0">
                <a:ln>
                  <a:noFill/>
                </a:ln>
                <a:solidFill>
                  <a:srgbClr val="023D6B"/>
                </a:solidFill>
                <a:effectLst/>
                <a:uLnTx/>
                <a:uFillTx/>
                <a:latin typeface="Arial"/>
                <a:ea typeface="+mn-ea"/>
                <a:cs typeface="+mn-cs"/>
              </a:rPr>
              <a:t>, 2020, TMI)</a:t>
            </a: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23D6B"/>
              </a:solidFill>
              <a:effectLst/>
              <a:uLnTx/>
              <a:uFillTx/>
              <a:latin typeface="Arial"/>
              <a:ea typeface="+mn-ea"/>
              <a:cs typeface="+mn-cs"/>
            </a:endParaRPr>
          </a:p>
          <a:p>
            <a:pPr marL="180975" marR="0" lvl="0" indent="-180975"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23D6B"/>
                </a:solidFill>
                <a:effectLst/>
                <a:uLnTx/>
                <a:uFillTx/>
                <a:latin typeface="Arial"/>
                <a:ea typeface="+mn-ea"/>
                <a:cs typeface="+mn-cs"/>
              </a:rPr>
              <a:t>PPS approx. </a:t>
            </a:r>
            <a:r>
              <a:rPr kumimoji="0" lang="en-US" sz="1400" b="1" i="0" u="none" strike="noStrike" kern="1200" cap="none" spc="0" normalizeH="0" baseline="0" noProof="0" dirty="0">
                <a:ln>
                  <a:noFill/>
                </a:ln>
                <a:solidFill>
                  <a:srgbClr val="023D6B"/>
                </a:solidFill>
                <a:effectLst/>
                <a:uLnTx/>
                <a:uFillTx/>
                <a:latin typeface="Arial"/>
                <a:ea typeface="+mn-ea"/>
                <a:cs typeface="+mn-cs"/>
              </a:rPr>
              <a:t>20x faster </a:t>
            </a:r>
            <a:r>
              <a:rPr kumimoji="0" lang="en-US" sz="1400" b="0" i="0" u="none" strike="noStrike" kern="1200" cap="none" spc="0" normalizeH="0" baseline="0" noProof="0" dirty="0">
                <a:ln>
                  <a:noFill/>
                </a:ln>
                <a:solidFill>
                  <a:srgbClr val="023D6B"/>
                </a:solidFill>
                <a:effectLst/>
                <a:uLnTx/>
                <a:uFillTx/>
                <a:latin typeface="Arial"/>
                <a:ea typeface="+mn-ea"/>
                <a:cs typeface="+mn-cs"/>
              </a:rPr>
              <a:t>than GATE (both single thread)</a:t>
            </a: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23D6B"/>
              </a:solidFill>
              <a:effectLst/>
              <a:uLnTx/>
              <a:uFillTx/>
              <a:latin typeface="Arial"/>
              <a:ea typeface="+mn-ea"/>
              <a:cs typeface="+mn-cs"/>
            </a:endParaRPr>
          </a:p>
          <a:p>
            <a:pPr marL="180975" marR="0" lvl="0" indent="-180975"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23D6B"/>
                </a:solidFill>
                <a:effectLst/>
                <a:uLnTx/>
                <a:uFillTx/>
                <a:latin typeface="Arial"/>
                <a:ea typeface="+mn-ea"/>
                <a:cs typeface="+mn-cs"/>
              </a:rPr>
              <a:t>PPS on high-end machine (96 threads) provides acceleration factors of</a:t>
            </a: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3D6B"/>
                </a:solidFill>
                <a:effectLst/>
                <a:uLnTx/>
                <a:uFillTx/>
                <a:latin typeface="Arial"/>
                <a:ea typeface="+mn-ea"/>
                <a:cs typeface="+mn-cs"/>
              </a:rPr>
              <a:t>1600 without multiplexing   (2x faster than GPU wo multiplexing)</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3D6B"/>
                </a:solidFill>
                <a:effectLst/>
                <a:uLnTx/>
                <a:uFillTx/>
                <a:latin typeface="Arial"/>
                <a:ea typeface="+mn-ea"/>
                <a:cs typeface="+mn-cs"/>
              </a:rPr>
              <a:t>24000 with multiplexing         (30x faster than GPU wo multiplexing) </a:t>
            </a:r>
          </a:p>
        </p:txBody>
      </p:sp>
    </p:spTree>
    <p:extLst>
      <p:ext uri="{BB962C8B-B14F-4D97-AF65-F5344CB8AC3E}">
        <p14:creationId xmlns:p14="http://schemas.microsoft.com/office/powerpoint/2010/main" val="3979167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A7C5-F17B-FCED-92D5-4C4EB7BE3430}"/>
              </a:ext>
            </a:extLst>
          </p:cNvPr>
          <p:cNvSpPr>
            <a:spLocks noGrp="1"/>
          </p:cNvSpPr>
          <p:nvPr>
            <p:ph type="title"/>
          </p:nvPr>
        </p:nvSpPr>
        <p:spPr/>
        <p:txBody>
          <a:bodyPr/>
          <a:lstStyle/>
          <a:p>
            <a:r>
              <a:rPr lang="en-GB" dirty="0"/>
              <a:t>MR-PET Compatibility </a:t>
            </a:r>
          </a:p>
        </p:txBody>
      </p:sp>
      <p:sp>
        <p:nvSpPr>
          <p:cNvPr id="4" name="Text Placeholder 3">
            <a:extLst>
              <a:ext uri="{FF2B5EF4-FFF2-40B4-BE49-F238E27FC236}">
                <a16:creationId xmlns:a16="http://schemas.microsoft.com/office/drawing/2014/main" id="{49BCBB0E-15B2-BBC3-9185-9A6627739820}"/>
              </a:ext>
            </a:extLst>
          </p:cNvPr>
          <p:cNvSpPr>
            <a:spLocks noGrp="1"/>
          </p:cNvSpPr>
          <p:nvPr>
            <p:ph type="body" sz="quarter" idx="15"/>
          </p:nvPr>
        </p:nvSpPr>
        <p:spPr/>
        <p:txBody>
          <a:bodyPr/>
          <a:lstStyle/>
          <a:p>
            <a:r>
              <a:rPr lang="en-GB" dirty="0"/>
              <a:t>Electromagnetic issues (actually all solved)</a:t>
            </a:r>
          </a:p>
          <a:p>
            <a:endParaRPr lang="en-GB" dirty="0"/>
          </a:p>
        </p:txBody>
      </p:sp>
      <p:pic>
        <p:nvPicPr>
          <p:cNvPr id="7" name="Picture 3">
            <a:extLst>
              <a:ext uri="{FF2B5EF4-FFF2-40B4-BE49-F238E27FC236}">
                <a16:creationId xmlns:a16="http://schemas.microsoft.com/office/drawing/2014/main" id="{106C4C2B-6D2A-7894-9283-74F75BB7A23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17182" y="166513"/>
            <a:ext cx="3096344" cy="2223222"/>
          </a:xfrm>
          <a:prstGeom prst="rect">
            <a:avLst/>
          </a:prstGeom>
          <a:noFill/>
          <a:ln w="9525">
            <a:noFill/>
            <a:miter lim="800000"/>
            <a:headEnd/>
            <a:tailEnd/>
          </a:ln>
        </p:spPr>
      </p:pic>
      <p:grpSp>
        <p:nvGrpSpPr>
          <p:cNvPr id="8" name="Group 7">
            <a:extLst>
              <a:ext uri="{FF2B5EF4-FFF2-40B4-BE49-F238E27FC236}">
                <a16:creationId xmlns:a16="http://schemas.microsoft.com/office/drawing/2014/main" id="{BCAAB9D0-F7DC-444D-1BDF-7D9CBAFD0C25}"/>
              </a:ext>
            </a:extLst>
          </p:cNvPr>
          <p:cNvGrpSpPr/>
          <p:nvPr/>
        </p:nvGrpSpPr>
        <p:grpSpPr>
          <a:xfrm>
            <a:off x="384177" y="1340767"/>
            <a:ext cx="6858481" cy="845703"/>
            <a:chOff x="-635766" y="1412776"/>
            <a:chExt cx="5807892" cy="1008112"/>
          </a:xfrm>
        </p:grpSpPr>
        <p:sp>
          <p:nvSpPr>
            <p:cNvPr id="9" name="Rechteck 14">
              <a:extLst>
                <a:ext uri="{FF2B5EF4-FFF2-40B4-BE49-F238E27FC236}">
                  <a16:creationId xmlns:a16="http://schemas.microsoft.com/office/drawing/2014/main" id="{D46F7456-2FE7-7069-A600-FE12A52B7DAE}"/>
                </a:ext>
              </a:extLst>
            </p:cNvPr>
            <p:cNvSpPr/>
            <p:nvPr/>
          </p:nvSpPr>
          <p:spPr>
            <a:xfrm>
              <a:off x="-635766" y="1412776"/>
              <a:ext cx="5807892"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144000" bIns="14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B82"/>
                  </a:solidFill>
                  <a:effectLst/>
                  <a:uLnTx/>
                  <a:uFillTx/>
                  <a:latin typeface="Arial"/>
                  <a:ea typeface="+mn-ea"/>
                  <a:cs typeface="+mn-cs"/>
                </a:rPr>
                <a:t>RF Transmit power: kW range ⇨ Requires RF shielding to assure correct working of PET components. </a:t>
              </a:r>
            </a:p>
          </p:txBody>
        </p:sp>
        <p:pic>
          <p:nvPicPr>
            <p:cNvPr id="10" name="Grafik 17">
              <a:extLst>
                <a:ext uri="{FF2B5EF4-FFF2-40B4-BE49-F238E27FC236}">
                  <a16:creationId xmlns:a16="http://schemas.microsoft.com/office/drawing/2014/main" id="{0C4CFDE7-7833-4379-C3F5-767D3FE1500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4564" y="1482317"/>
              <a:ext cx="284792" cy="853281"/>
            </a:xfrm>
            <a:prstGeom prst="rect">
              <a:avLst/>
            </a:prstGeom>
          </p:spPr>
        </p:pic>
      </p:grpSp>
      <p:grpSp>
        <p:nvGrpSpPr>
          <p:cNvPr id="11" name="Group 10">
            <a:extLst>
              <a:ext uri="{FF2B5EF4-FFF2-40B4-BE49-F238E27FC236}">
                <a16:creationId xmlns:a16="http://schemas.microsoft.com/office/drawing/2014/main" id="{7E00D51A-00BC-BD96-8F2E-C075813BF4A2}"/>
              </a:ext>
            </a:extLst>
          </p:cNvPr>
          <p:cNvGrpSpPr/>
          <p:nvPr/>
        </p:nvGrpSpPr>
        <p:grpSpPr>
          <a:xfrm>
            <a:off x="7675433" y="2129451"/>
            <a:ext cx="3685612" cy="2553064"/>
            <a:chOff x="5408445" y="620688"/>
            <a:chExt cx="3685612" cy="2553064"/>
          </a:xfrm>
        </p:grpSpPr>
        <p:grpSp>
          <p:nvGrpSpPr>
            <p:cNvPr id="12" name="Group 11">
              <a:extLst>
                <a:ext uri="{FF2B5EF4-FFF2-40B4-BE49-F238E27FC236}">
                  <a16:creationId xmlns:a16="http://schemas.microsoft.com/office/drawing/2014/main" id="{948F3FF4-618A-9D03-272A-8970182410A1}"/>
                </a:ext>
              </a:extLst>
            </p:cNvPr>
            <p:cNvGrpSpPr/>
            <p:nvPr/>
          </p:nvGrpSpPr>
          <p:grpSpPr>
            <a:xfrm>
              <a:off x="5408445" y="704148"/>
              <a:ext cx="2803585" cy="2469604"/>
              <a:chOff x="4559417" y="1331932"/>
              <a:chExt cx="2803585" cy="2469604"/>
            </a:xfrm>
          </p:grpSpPr>
          <p:pic>
            <p:nvPicPr>
              <p:cNvPr id="20" name="Picture 19">
                <a:extLst>
                  <a:ext uri="{FF2B5EF4-FFF2-40B4-BE49-F238E27FC236}">
                    <a16:creationId xmlns:a16="http://schemas.microsoft.com/office/drawing/2014/main" id="{FC7E9285-36E1-69D6-CF2E-3CD07C70C7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9417" y="1331932"/>
                <a:ext cx="2687139" cy="2349450"/>
              </a:xfrm>
              <a:prstGeom prst="rect">
                <a:avLst/>
              </a:prstGeom>
            </p:spPr>
          </p:pic>
          <p:sp>
            <p:nvSpPr>
              <p:cNvPr id="21" name="TextBox 20">
                <a:extLst>
                  <a:ext uri="{FF2B5EF4-FFF2-40B4-BE49-F238E27FC236}">
                    <a16:creationId xmlns:a16="http://schemas.microsoft.com/office/drawing/2014/main" id="{CCD66BC3-5ACE-B253-DD6C-68FDC18268F3}"/>
                  </a:ext>
                </a:extLst>
              </p:cNvPr>
              <p:cNvSpPr txBox="1"/>
              <p:nvPr/>
            </p:nvSpPr>
            <p:spPr>
              <a:xfrm>
                <a:off x="5014908" y="3545056"/>
                <a:ext cx="184731" cy="25648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25000" noProof="0" dirty="0">
                  <a:ln>
                    <a:noFill/>
                  </a:ln>
                  <a:solidFill>
                    <a:srgbClr val="005B82"/>
                  </a:solidFill>
                  <a:effectLst/>
                  <a:uLnTx/>
                  <a:uFillTx/>
                  <a:latin typeface="Arial"/>
                  <a:ea typeface="+mn-ea"/>
                  <a:cs typeface="+mn-cs"/>
                </a:endParaRPr>
              </a:p>
            </p:txBody>
          </p:sp>
          <p:cxnSp>
            <p:nvCxnSpPr>
              <p:cNvPr id="22" name="Straight Arrow Connector 21">
                <a:extLst>
                  <a:ext uri="{FF2B5EF4-FFF2-40B4-BE49-F238E27FC236}">
                    <a16:creationId xmlns:a16="http://schemas.microsoft.com/office/drawing/2014/main" id="{804FC7AB-5904-55DB-5713-7B7301448AD2}"/>
                  </a:ext>
                </a:extLst>
              </p:cNvPr>
              <p:cNvCxnSpPr/>
              <p:nvPr/>
            </p:nvCxnSpPr>
            <p:spPr>
              <a:xfrm flipV="1">
                <a:off x="5129843" y="2858171"/>
                <a:ext cx="1997714" cy="713444"/>
              </a:xfrm>
              <a:prstGeom prst="straightConnector1">
                <a:avLst/>
              </a:prstGeom>
              <a:ln w="3175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07193C7-D82D-AFAD-8794-BA7E3ED693B3}"/>
                  </a:ext>
                </a:extLst>
              </p:cNvPr>
              <p:cNvCxnSpPr/>
              <p:nvPr/>
            </p:nvCxnSpPr>
            <p:spPr>
              <a:xfrm flipV="1">
                <a:off x="6863574" y="2910745"/>
                <a:ext cx="499428" cy="228304"/>
              </a:xfrm>
              <a:prstGeom prst="straightConnector1">
                <a:avLst/>
              </a:prstGeom>
              <a:ln>
                <a:solidFill>
                  <a:srgbClr val="FF0000"/>
                </a:solidFill>
                <a:headEnd type="triangle" w="med" len="lg"/>
                <a:tailEnd type="triangle" w="med"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5C0EED15-4A90-A529-D79C-44FDCFDE7A7A}"/>
                </a:ext>
              </a:extLst>
            </p:cNvPr>
            <p:cNvGrpSpPr/>
            <p:nvPr/>
          </p:nvGrpSpPr>
          <p:grpSpPr>
            <a:xfrm>
              <a:off x="6876256" y="620688"/>
              <a:ext cx="2217801" cy="2371706"/>
              <a:chOff x="6876256" y="620688"/>
              <a:chExt cx="2217801" cy="2371706"/>
            </a:xfrm>
          </p:grpSpPr>
          <p:sp>
            <p:nvSpPr>
              <p:cNvPr id="14" name="TextBox 13">
                <a:extLst>
                  <a:ext uri="{FF2B5EF4-FFF2-40B4-BE49-F238E27FC236}">
                    <a16:creationId xmlns:a16="http://schemas.microsoft.com/office/drawing/2014/main" id="{E7900EA1-DBAC-5B59-CFE8-D7D2341F3A97}"/>
                  </a:ext>
                </a:extLst>
              </p:cNvPr>
              <p:cNvSpPr txBox="1"/>
              <p:nvPr/>
            </p:nvSpPr>
            <p:spPr>
              <a:xfrm>
                <a:off x="8172400" y="620688"/>
                <a:ext cx="89647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B82"/>
                    </a:solidFill>
                    <a:effectLst/>
                    <a:uLnTx/>
                    <a:uFillTx/>
                    <a:latin typeface="Arial"/>
                    <a:ea typeface="+mn-ea"/>
                    <a:cs typeface="+mn-cs"/>
                  </a:rPr>
                  <a:t>PET Cassette with RF shielding</a:t>
                </a:r>
                <a:endParaRPr kumimoji="0" lang="en-US" sz="1400" b="0" i="0" u="none" strike="noStrike" kern="1200" cap="none" spc="0" normalizeH="0" baseline="-25000" noProof="0" dirty="0">
                  <a:ln>
                    <a:noFill/>
                  </a:ln>
                  <a:solidFill>
                    <a:srgbClr val="005B82"/>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0574AE68-C5FF-B997-CC0E-B9A603AF6FB0}"/>
                  </a:ext>
                </a:extLst>
              </p:cNvPr>
              <p:cNvCxnSpPr/>
              <p:nvPr/>
            </p:nvCxnSpPr>
            <p:spPr>
              <a:xfrm flipH="1">
                <a:off x="7548505" y="1143283"/>
                <a:ext cx="627674" cy="533315"/>
              </a:xfrm>
              <a:prstGeom prst="straightConnector1">
                <a:avLst/>
              </a:prstGeom>
              <a:ln w="31750">
                <a:solidFill>
                  <a:schemeClr val="tx2"/>
                </a:solidFill>
                <a:tailEnd type="triangle" w="med"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0589FD0-7118-7B30-EF98-EDF41BD8D4FF}"/>
                  </a:ext>
                </a:extLst>
              </p:cNvPr>
              <p:cNvSpPr txBox="1"/>
              <p:nvPr/>
            </p:nvSpPr>
            <p:spPr>
              <a:xfrm>
                <a:off x="8197584" y="1707365"/>
                <a:ext cx="89647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B82"/>
                    </a:solidFill>
                    <a:effectLst/>
                    <a:uLnTx/>
                    <a:uFillTx/>
                    <a:latin typeface="Arial"/>
                    <a:ea typeface="+mn-ea"/>
                    <a:cs typeface="+mn-cs"/>
                  </a:rPr>
                  <a:t>Eddy currents</a:t>
                </a:r>
                <a:endParaRPr kumimoji="0" lang="en-US" sz="1400" b="0" i="0" u="none" strike="noStrike" kern="1200" cap="none" spc="0" normalizeH="0" baseline="-25000" noProof="0" dirty="0">
                  <a:ln>
                    <a:noFill/>
                  </a:ln>
                  <a:solidFill>
                    <a:srgbClr val="005B82"/>
                  </a:solidFill>
                  <a:effectLst/>
                  <a:uLnTx/>
                  <a:uFillTx/>
                  <a:latin typeface="Arial"/>
                  <a:ea typeface="+mn-ea"/>
                  <a:cs typeface="+mn-cs"/>
                </a:endParaRPr>
              </a:p>
            </p:txBody>
          </p:sp>
          <p:cxnSp>
            <p:nvCxnSpPr>
              <p:cNvPr id="17" name="Straight Arrow Connector 16">
                <a:extLst>
                  <a:ext uri="{FF2B5EF4-FFF2-40B4-BE49-F238E27FC236}">
                    <a16:creationId xmlns:a16="http://schemas.microsoft.com/office/drawing/2014/main" id="{7F625C92-9161-6B0B-BAB9-9A093BA844B4}"/>
                  </a:ext>
                </a:extLst>
              </p:cNvPr>
              <p:cNvCxnSpPr>
                <a:stCxn id="16" idx="1"/>
              </p:cNvCxnSpPr>
              <p:nvPr/>
            </p:nvCxnSpPr>
            <p:spPr>
              <a:xfrm flipH="1" flipV="1">
                <a:off x="7955182" y="1876364"/>
                <a:ext cx="242402" cy="92611"/>
              </a:xfrm>
              <a:prstGeom prst="straightConnector1">
                <a:avLst/>
              </a:prstGeom>
              <a:ln w="31750">
                <a:solidFill>
                  <a:schemeClr val="tx2"/>
                </a:solidFill>
                <a:tailEnd type="triangle" w="med"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7B3565B-3861-C6EE-5E05-502CBCC0454F}"/>
                  </a:ext>
                </a:extLst>
              </p:cNvPr>
              <p:cNvSpPr txBox="1"/>
              <p:nvPr/>
            </p:nvSpPr>
            <p:spPr>
              <a:xfrm>
                <a:off x="6876256" y="2636912"/>
                <a:ext cx="423514"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a:ea typeface="+mn-ea"/>
                    <a:cs typeface="+mn-cs"/>
                  </a:rPr>
                  <a:t>B</a:t>
                </a:r>
                <a:r>
                  <a:rPr kumimoji="0" lang="en-GB" sz="1800" b="0" i="0" u="none" strike="noStrike" kern="1200" cap="none" spc="0" normalizeH="0" baseline="-25000" noProof="0" dirty="0">
                    <a:ln>
                      <a:noFill/>
                    </a:ln>
                    <a:solidFill>
                      <a:srgbClr val="FF0000"/>
                    </a:solidFill>
                    <a:effectLst/>
                    <a:uLnTx/>
                    <a:uFillTx/>
                    <a:latin typeface="Arial"/>
                    <a:ea typeface="+mn-ea"/>
                    <a:cs typeface="+mn-cs"/>
                  </a:rPr>
                  <a:t>0</a:t>
                </a:r>
              </a:p>
            </p:txBody>
          </p:sp>
          <p:sp>
            <p:nvSpPr>
              <p:cNvPr id="19" name="TextBox 18">
                <a:extLst>
                  <a:ext uri="{FF2B5EF4-FFF2-40B4-BE49-F238E27FC236}">
                    <a16:creationId xmlns:a16="http://schemas.microsoft.com/office/drawing/2014/main" id="{4692E912-A57C-1070-A7D2-909F09459117}"/>
                  </a:ext>
                </a:extLst>
              </p:cNvPr>
              <p:cNvSpPr txBox="1"/>
              <p:nvPr/>
            </p:nvSpPr>
            <p:spPr>
              <a:xfrm>
                <a:off x="7596336" y="2492896"/>
                <a:ext cx="1199174"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a:ea typeface="+mn-ea"/>
                    <a:cs typeface="+mn-cs"/>
                  </a:rPr>
                  <a:t>G</a:t>
                </a:r>
                <a:r>
                  <a:rPr kumimoji="0" lang="en-GB" sz="1800" b="0" i="0" u="none" strike="noStrike" kern="1200" cap="none" spc="0" normalizeH="0" baseline="-25000" noProof="0" dirty="0">
                    <a:ln>
                      <a:noFill/>
                    </a:ln>
                    <a:solidFill>
                      <a:srgbClr val="FF0000"/>
                    </a:solidFill>
                    <a:effectLst/>
                    <a:uLnTx/>
                    <a:uFillTx/>
                    <a:latin typeface="Arial"/>
                    <a:ea typeface="+mn-ea"/>
                    <a:cs typeface="+mn-cs"/>
                  </a:rPr>
                  <a:t>x</a:t>
                </a:r>
                <a:r>
                  <a:rPr kumimoji="0" lang="en-GB" sz="1800" b="0" i="0" u="none" strike="noStrike" kern="1200" cap="none" spc="0" normalizeH="0" baseline="0" noProof="0" dirty="0">
                    <a:ln>
                      <a:noFill/>
                    </a:ln>
                    <a:solidFill>
                      <a:srgbClr val="FF0000"/>
                    </a:solidFill>
                    <a:effectLst/>
                    <a:uLnTx/>
                    <a:uFillTx/>
                    <a:latin typeface="Arial"/>
                    <a:ea typeface="+mn-ea"/>
                    <a:cs typeface="+mn-cs"/>
                  </a:rPr>
                  <a:t>, </a:t>
                </a:r>
                <a:r>
                  <a:rPr kumimoji="0" lang="en-GB" sz="1800" b="0" i="0" u="none" strike="noStrike" kern="1200" cap="none" spc="0" normalizeH="0" baseline="0" noProof="0" dirty="0" err="1">
                    <a:ln>
                      <a:noFill/>
                    </a:ln>
                    <a:solidFill>
                      <a:srgbClr val="FF0000"/>
                    </a:solidFill>
                    <a:effectLst/>
                    <a:uLnTx/>
                    <a:uFillTx/>
                    <a:latin typeface="Arial"/>
                    <a:ea typeface="+mn-ea"/>
                    <a:cs typeface="+mn-cs"/>
                  </a:rPr>
                  <a:t>G</a:t>
                </a:r>
                <a:r>
                  <a:rPr kumimoji="0" lang="en-GB" sz="1800" b="0" i="0" u="none" strike="noStrike" kern="1200" cap="none" spc="0" normalizeH="0" baseline="-25000" noProof="0" dirty="0" err="1">
                    <a:ln>
                      <a:noFill/>
                    </a:ln>
                    <a:solidFill>
                      <a:srgbClr val="FF0000"/>
                    </a:solidFill>
                    <a:effectLst/>
                    <a:uLnTx/>
                    <a:uFillTx/>
                    <a:latin typeface="Arial"/>
                    <a:ea typeface="+mn-ea"/>
                    <a:cs typeface="+mn-cs"/>
                  </a:rPr>
                  <a:t>y</a:t>
                </a:r>
                <a:r>
                  <a:rPr kumimoji="0" lang="en-GB" sz="1800" b="0" i="0" u="none" strike="noStrike" kern="1200" cap="none" spc="0" normalizeH="0" baseline="0" noProof="0" dirty="0">
                    <a:ln>
                      <a:noFill/>
                    </a:ln>
                    <a:solidFill>
                      <a:srgbClr val="FF0000"/>
                    </a:solidFill>
                    <a:effectLst/>
                    <a:uLnTx/>
                    <a:uFillTx/>
                    <a:latin typeface="Arial"/>
                    <a:ea typeface="+mn-ea"/>
                    <a:cs typeface="+mn-cs"/>
                  </a:rPr>
                  <a:t>, </a:t>
                </a:r>
                <a:r>
                  <a:rPr kumimoji="0" lang="en-GB" sz="1800" b="0" i="0" u="none" strike="noStrike" kern="1200" cap="none" spc="0" normalizeH="0" baseline="0" noProof="0" dirty="0" err="1">
                    <a:ln>
                      <a:noFill/>
                    </a:ln>
                    <a:solidFill>
                      <a:srgbClr val="FF0000"/>
                    </a:solidFill>
                    <a:effectLst/>
                    <a:uLnTx/>
                    <a:uFillTx/>
                    <a:latin typeface="Arial"/>
                    <a:ea typeface="+mn-ea"/>
                    <a:cs typeface="+mn-cs"/>
                  </a:rPr>
                  <a:t>G</a:t>
                </a:r>
                <a:r>
                  <a:rPr kumimoji="0" lang="en-GB" sz="1800" b="0" i="0" u="none" strike="noStrike" kern="1200" cap="none" spc="0" normalizeH="0" baseline="-25000" noProof="0" dirty="0" err="1">
                    <a:ln>
                      <a:noFill/>
                    </a:ln>
                    <a:solidFill>
                      <a:srgbClr val="FF0000"/>
                    </a:solidFill>
                    <a:effectLst/>
                    <a:uLnTx/>
                    <a:uFillTx/>
                    <a:latin typeface="Arial"/>
                    <a:ea typeface="+mn-ea"/>
                    <a:cs typeface="+mn-cs"/>
                  </a:rPr>
                  <a:t>z</a:t>
                </a:r>
                <a:endParaRPr kumimoji="0" lang="en-GB" sz="1800" b="0" i="0" u="none" strike="noStrike" kern="1200" cap="none" spc="0" normalizeH="0" baseline="-25000" noProof="0" dirty="0">
                  <a:ln>
                    <a:noFill/>
                  </a:ln>
                  <a:solidFill>
                    <a:srgbClr val="FF0000"/>
                  </a:solidFill>
                  <a:effectLst/>
                  <a:uLnTx/>
                  <a:uFillTx/>
                  <a:latin typeface="Arial"/>
                  <a:ea typeface="+mn-ea"/>
                  <a:cs typeface="+mn-cs"/>
                </a:endParaRPr>
              </a:p>
            </p:txBody>
          </p:sp>
        </p:grpSp>
      </p:grpSp>
      <p:grpSp>
        <p:nvGrpSpPr>
          <p:cNvPr id="24" name="Group 23">
            <a:extLst>
              <a:ext uri="{FF2B5EF4-FFF2-40B4-BE49-F238E27FC236}">
                <a16:creationId xmlns:a16="http://schemas.microsoft.com/office/drawing/2014/main" id="{97716D4C-4ABC-15C7-8976-4A19B80EE3A5}"/>
              </a:ext>
            </a:extLst>
          </p:cNvPr>
          <p:cNvGrpSpPr/>
          <p:nvPr/>
        </p:nvGrpSpPr>
        <p:grpSpPr>
          <a:xfrm>
            <a:off x="371475" y="2258479"/>
            <a:ext cx="6871183" cy="1224136"/>
            <a:chOff x="-648469" y="2492896"/>
            <a:chExt cx="5820595" cy="1224136"/>
          </a:xfrm>
        </p:grpSpPr>
        <p:sp>
          <p:nvSpPr>
            <p:cNvPr id="25" name="Rechteck 14">
              <a:extLst>
                <a:ext uri="{FF2B5EF4-FFF2-40B4-BE49-F238E27FC236}">
                  <a16:creationId xmlns:a16="http://schemas.microsoft.com/office/drawing/2014/main" id="{B7753086-75F3-45BE-AAE1-EA13DB6C209D}"/>
                </a:ext>
              </a:extLst>
            </p:cNvPr>
            <p:cNvSpPr/>
            <p:nvPr/>
          </p:nvSpPr>
          <p:spPr>
            <a:xfrm>
              <a:off x="-648469" y="2492896"/>
              <a:ext cx="5820595" cy="1224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144000" bIns="14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B82"/>
                  </a:solidFill>
                  <a:effectLst/>
                  <a:uLnTx/>
                  <a:uFillTx/>
                  <a:latin typeface="Arial"/>
                  <a:ea typeface="+mn-ea"/>
                  <a:cs typeface="+mn-cs"/>
                </a:rPr>
                <a:t>Varying B</a:t>
              </a:r>
              <a:r>
                <a:rPr kumimoji="0" lang="en-US" sz="1800" b="0" i="0" u="none" strike="noStrike" kern="1200" cap="none" spc="0" normalizeH="0" baseline="-25000" noProof="0" dirty="0">
                  <a:ln>
                    <a:noFill/>
                  </a:ln>
                  <a:solidFill>
                    <a:srgbClr val="005B82"/>
                  </a:solidFill>
                  <a:effectLst/>
                  <a:uLnTx/>
                  <a:uFillTx/>
                  <a:latin typeface="Arial"/>
                  <a:ea typeface="+mn-ea"/>
                  <a:cs typeface="+mn-cs"/>
                </a:rPr>
                <a:t> </a:t>
              </a:r>
              <a:r>
                <a:rPr kumimoji="0" lang="en-US" sz="1800" b="0" i="0" u="none" strike="noStrike" kern="1200" cap="none" spc="0" normalizeH="0" baseline="0" noProof="0" dirty="0">
                  <a:ln>
                    <a:noFill/>
                  </a:ln>
                  <a:solidFill>
                    <a:srgbClr val="005B82"/>
                  </a:solidFill>
                  <a:effectLst/>
                  <a:uLnTx/>
                  <a:uFillTx/>
                  <a:latin typeface="Arial"/>
                  <a:ea typeface="+mn-ea"/>
                  <a:cs typeface="+mn-cs"/>
                </a:rPr>
                <a:t>(B</a:t>
              </a:r>
              <a:r>
                <a:rPr kumimoji="0" lang="en-US" sz="1800" b="0" i="0" u="none" strike="noStrike" kern="1200" cap="none" spc="0" normalizeH="0" baseline="-25000" noProof="0" dirty="0">
                  <a:ln>
                    <a:noFill/>
                  </a:ln>
                  <a:solidFill>
                    <a:srgbClr val="005B82"/>
                  </a:solidFill>
                  <a:effectLst/>
                  <a:uLnTx/>
                  <a:uFillTx/>
                  <a:latin typeface="Arial"/>
                  <a:ea typeface="+mn-ea"/>
                  <a:cs typeface="+mn-cs"/>
                </a:rPr>
                <a:t>0</a:t>
              </a:r>
              <a:r>
                <a:rPr kumimoji="0" lang="en-US" sz="1800" b="0" i="0" u="none" strike="noStrike" kern="1200" cap="none" spc="0" normalizeH="0" baseline="0" noProof="0" dirty="0">
                  <a:ln>
                    <a:noFill/>
                  </a:ln>
                  <a:solidFill>
                    <a:srgbClr val="005B82"/>
                  </a:solidFill>
                  <a:effectLst/>
                  <a:uLnTx/>
                  <a:uFillTx/>
                  <a:latin typeface="Arial"/>
                  <a:ea typeface="+mn-ea"/>
                  <a:cs typeface="+mn-cs"/>
                </a:rPr>
                <a:t>+(</a:t>
              </a:r>
              <a:r>
                <a:rPr kumimoji="0" lang="en-US" sz="1800" b="0" i="0" u="none" strike="noStrike" kern="1200" cap="none" spc="0" normalizeH="0" baseline="0" noProof="0" dirty="0" err="1">
                  <a:ln>
                    <a:noFill/>
                  </a:ln>
                  <a:solidFill>
                    <a:srgbClr val="005B82"/>
                  </a:solidFill>
                  <a:effectLst/>
                  <a:uLnTx/>
                  <a:uFillTx/>
                  <a:latin typeface="Arial"/>
                  <a:ea typeface="+mn-ea"/>
                  <a:cs typeface="+mn-cs"/>
                </a:rPr>
                <a:t>G</a:t>
              </a:r>
              <a:r>
                <a:rPr kumimoji="0" lang="en-US" sz="1800" b="0" i="0" u="none" strike="noStrike" kern="1200" cap="none" spc="0" normalizeH="0" baseline="-25000" noProof="0" dirty="0" err="1">
                  <a:ln>
                    <a:noFill/>
                  </a:ln>
                  <a:solidFill>
                    <a:srgbClr val="005B82"/>
                  </a:solidFill>
                  <a:effectLst/>
                  <a:uLnTx/>
                  <a:uFillTx/>
                  <a:latin typeface="Arial"/>
                  <a:ea typeface="+mn-ea"/>
                  <a:cs typeface="+mn-cs"/>
                </a:rPr>
                <a:t>x</a:t>
              </a:r>
              <a:r>
                <a:rPr kumimoji="0" lang="en-US" sz="1800" b="0" i="0" u="none" strike="noStrike" kern="1200" cap="none" spc="0" normalizeH="0" baseline="0" noProof="0" dirty="0" err="1">
                  <a:ln>
                    <a:noFill/>
                  </a:ln>
                  <a:solidFill>
                    <a:srgbClr val="005B82"/>
                  </a:solidFill>
                  <a:effectLst/>
                  <a:uLnTx/>
                  <a:uFillTx/>
                  <a:latin typeface="Arial"/>
                  <a:ea typeface="+mn-ea"/>
                  <a:cs typeface="+mn-cs"/>
                </a:rPr>
                <a:t>,G</a:t>
              </a:r>
              <a:r>
                <a:rPr kumimoji="0" lang="en-US" sz="1800" b="0" i="0" u="none" strike="noStrike" kern="1200" cap="none" spc="0" normalizeH="0" baseline="-25000" noProof="0" dirty="0" err="1">
                  <a:ln>
                    <a:noFill/>
                  </a:ln>
                  <a:solidFill>
                    <a:srgbClr val="005B82"/>
                  </a:solidFill>
                  <a:effectLst/>
                  <a:uLnTx/>
                  <a:uFillTx/>
                  <a:latin typeface="Arial"/>
                  <a:ea typeface="+mn-ea"/>
                  <a:cs typeface="+mn-cs"/>
                </a:rPr>
                <a:t>y</a:t>
              </a:r>
              <a:r>
                <a:rPr kumimoji="0" lang="en-US" sz="1800" b="0" i="0" u="none" strike="noStrike" kern="1200" cap="none" spc="0" normalizeH="0" baseline="0" noProof="0" dirty="0" err="1">
                  <a:ln>
                    <a:noFill/>
                  </a:ln>
                  <a:solidFill>
                    <a:srgbClr val="005B82"/>
                  </a:solidFill>
                  <a:effectLst/>
                  <a:uLnTx/>
                  <a:uFillTx/>
                  <a:latin typeface="Arial"/>
                  <a:ea typeface="+mn-ea"/>
                  <a:cs typeface="+mn-cs"/>
                </a:rPr>
                <a:t>,G</a:t>
              </a:r>
              <a:r>
                <a:rPr kumimoji="0" lang="en-US" sz="1800" b="0" i="0" u="none" strike="noStrike" kern="1200" cap="none" spc="0" normalizeH="0" baseline="-25000" noProof="0" dirty="0" err="1">
                  <a:ln>
                    <a:noFill/>
                  </a:ln>
                  <a:solidFill>
                    <a:srgbClr val="005B82"/>
                  </a:solidFill>
                  <a:effectLst/>
                  <a:uLnTx/>
                  <a:uFillTx/>
                  <a:latin typeface="Arial"/>
                  <a:ea typeface="+mn-ea"/>
                  <a:cs typeface="+mn-cs"/>
                </a:rPr>
                <a:t>z</a:t>
              </a:r>
              <a:r>
                <a:rPr kumimoji="0" lang="en-US" sz="1800" b="0" i="0" u="none" strike="noStrike" kern="1200" cap="none" spc="0" normalizeH="0" baseline="0" noProof="0" dirty="0">
                  <a:ln>
                    <a:noFill/>
                  </a:ln>
                  <a:solidFill>
                    <a:srgbClr val="005B82"/>
                  </a:solidFill>
                  <a:effectLst/>
                  <a:uLnTx/>
                  <a:uFillTx/>
                  <a:latin typeface="Arial"/>
                  <a:ea typeface="+mn-ea"/>
                  <a:cs typeface="+mn-cs"/>
                </a:rPr>
                <a:t>)) ⇨ Eddy currents ⇨ Distorts gradient fields (spatial encoding!)</a:t>
              </a:r>
              <a:r>
                <a:rPr kumimoji="0" lang="en-US" sz="1800" b="0" i="0" u="none" strike="noStrike" kern="1200" cap="none" spc="0" normalizeH="0" baseline="-25000" noProof="0" dirty="0">
                  <a:ln>
                    <a:noFill/>
                  </a:ln>
                  <a:solidFill>
                    <a:srgbClr val="005B82"/>
                  </a:solidFill>
                  <a:effectLst/>
                  <a:uLnTx/>
                  <a:uFillTx/>
                  <a:latin typeface="Arial"/>
                  <a:ea typeface="+mn-ea"/>
                  <a:cs typeface="+mn-cs"/>
                </a:rPr>
                <a:t> </a:t>
              </a:r>
              <a:r>
                <a:rPr kumimoji="0" lang="en-US" sz="1800" b="0" i="0" u="none" strike="noStrike" kern="1200" cap="none" spc="0" normalizeH="0" baseline="0" noProof="0" dirty="0">
                  <a:ln>
                    <a:noFill/>
                  </a:ln>
                  <a:solidFill>
                    <a:srgbClr val="005B82"/>
                  </a:solidFill>
                  <a:effectLst/>
                  <a:uLnTx/>
                  <a:uFillTx/>
                  <a:latin typeface="Arial"/>
                  <a:ea typeface="+mn-ea"/>
                  <a:cs typeface="+mn-cs"/>
                </a:rPr>
                <a:t>⇨ affects advanced applications like MRS.</a:t>
              </a:r>
              <a:endParaRPr kumimoji="0" lang="en-US" sz="1800" b="0" i="0" u="none" strike="noStrike" kern="1200" cap="none" spc="0" normalizeH="0" baseline="-25000" noProof="0" dirty="0">
                <a:ln>
                  <a:noFill/>
                </a:ln>
                <a:solidFill>
                  <a:srgbClr val="005B82"/>
                </a:solidFill>
                <a:effectLst/>
                <a:uLnTx/>
                <a:uFillTx/>
                <a:latin typeface="Arial"/>
                <a:ea typeface="+mn-ea"/>
                <a:cs typeface="+mn-cs"/>
              </a:endParaRPr>
            </a:p>
          </p:txBody>
        </p:sp>
        <p:pic>
          <p:nvPicPr>
            <p:cNvPr id="26" name="Grafik 17">
              <a:extLst>
                <a:ext uri="{FF2B5EF4-FFF2-40B4-BE49-F238E27FC236}">
                  <a16:creationId xmlns:a16="http://schemas.microsoft.com/office/drawing/2014/main" id="{03806D8B-C90B-6A9F-01E4-11E177F981E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5790" y="2564904"/>
              <a:ext cx="284214" cy="1080120"/>
            </a:xfrm>
            <a:prstGeom prst="rect">
              <a:avLst/>
            </a:prstGeom>
          </p:spPr>
        </p:pic>
      </p:grpSp>
      <p:pic>
        <p:nvPicPr>
          <p:cNvPr id="27" name="Picture 26">
            <a:extLst>
              <a:ext uri="{FF2B5EF4-FFF2-40B4-BE49-F238E27FC236}">
                <a16:creationId xmlns:a16="http://schemas.microsoft.com/office/drawing/2014/main" id="{254A754C-40B1-FAC2-795B-1253C199E0F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24192" y="4608447"/>
            <a:ext cx="3744099" cy="1296144"/>
          </a:xfrm>
          <a:prstGeom prst="rect">
            <a:avLst/>
          </a:prstGeom>
        </p:spPr>
      </p:pic>
      <p:grpSp>
        <p:nvGrpSpPr>
          <p:cNvPr id="28" name="Group 27">
            <a:extLst>
              <a:ext uri="{FF2B5EF4-FFF2-40B4-BE49-F238E27FC236}">
                <a16:creationId xmlns:a16="http://schemas.microsoft.com/office/drawing/2014/main" id="{2D4F54A7-98FC-729C-5FA3-FB634B25A8C8}"/>
              </a:ext>
            </a:extLst>
          </p:cNvPr>
          <p:cNvGrpSpPr/>
          <p:nvPr/>
        </p:nvGrpSpPr>
        <p:grpSpPr>
          <a:xfrm>
            <a:off x="371475" y="3554623"/>
            <a:ext cx="6871183" cy="1728192"/>
            <a:chOff x="-648468" y="3789040"/>
            <a:chExt cx="5820594" cy="1728192"/>
          </a:xfrm>
        </p:grpSpPr>
        <mc:AlternateContent xmlns:mc="http://schemas.openxmlformats.org/markup-compatibility/2006" xmlns:a14="http://schemas.microsoft.com/office/drawing/2010/main">
          <mc:Choice Requires="a14">
            <p:sp>
              <p:nvSpPr>
                <p:cNvPr id="29" name="Rechteck 14">
                  <a:extLst>
                    <a:ext uri="{FF2B5EF4-FFF2-40B4-BE49-F238E27FC236}">
                      <a16:creationId xmlns:a16="http://schemas.microsoft.com/office/drawing/2014/main" id="{88508DEF-BB21-4404-A678-8B385D18310E}"/>
                    </a:ext>
                  </a:extLst>
                </p:cNvPr>
                <p:cNvSpPr/>
                <p:nvPr/>
              </p:nvSpPr>
              <p:spPr>
                <a:xfrm>
                  <a:off x="-648468" y="3789040"/>
                  <a:ext cx="5820594" cy="1728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144000" bIns="14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B82"/>
                      </a:solidFill>
                      <a:effectLst/>
                      <a:uLnTx/>
                      <a:uFillTx/>
                      <a:latin typeface="Arial"/>
                      <a:ea typeface="+mn-ea"/>
                      <a:cs typeface="+mn-cs"/>
                    </a:rPr>
                    <a:t>RF Interference: </a:t>
                  </a:r>
                  <a14:m>
                    <m:oMath xmlns:m="http://schemas.openxmlformats.org/officeDocument/2006/math">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mn-ea"/>
                          <a:cs typeface="+mn-cs"/>
                        </a:rPr>
                        <m:t>𝑈</m:t>
                      </m:r>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mn-ea"/>
                          <a:cs typeface="+mn-cs"/>
                        </a:rPr>
                        <m:t>=</m:t>
                      </m:r>
                      <m:nary>
                        <m:naryPr>
                          <m:chr m:val="∮"/>
                          <m:ctrlP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mn-ea"/>
                              <a:cs typeface="+mn-cs"/>
                            </a:rPr>
                          </m:ctrlPr>
                        </m:naryPr>
                        <m:sub>
                          <m:r>
                            <m:rPr>
                              <m:brk m:alnAt="23"/>
                            </m:rP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m:t>
                          </m:r>
                          <m:r>
                            <m:rPr>
                              <m:sty m:val="p"/>
                              <m:brk m:alnAt="23"/>
                            </m:rPr>
                            <a:rPr kumimoji="0" lang="el-GR"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Ω</m:t>
                          </m:r>
                        </m:sub>
                        <m:sup>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mn-ea"/>
                              <a:cs typeface="+mn-cs"/>
                            </a:rPr>
                            <m:t> </m:t>
                          </m:r>
                        </m:sup>
                        <m:e>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mn-ea"/>
                              <a:cs typeface="+mn-cs"/>
                            </a:rPr>
                            <m:t>𝐸</m:t>
                          </m:r>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m:t>
                          </m:r>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𝑑𝑙</m:t>
                          </m:r>
                        </m:e>
                      </m:nary>
                    </m:oMath>
                  </a14:m>
                  <a:r>
                    <a:rPr kumimoji="0" lang="en-US" sz="1800" b="0" i="0" u="none" strike="noStrike" kern="1200" cap="none" spc="0" normalizeH="0" baseline="0" noProof="0" dirty="0">
                      <a:ln>
                        <a:noFill/>
                      </a:ln>
                      <a:solidFill>
                        <a:srgbClr val="005B82"/>
                      </a:solidFill>
                      <a:effectLst/>
                      <a:uLnTx/>
                      <a:uFillTx/>
                      <a:latin typeface="Arial"/>
                      <a:ea typeface="+mn-ea"/>
                      <a:cs typeface="+mn-cs"/>
                    </a:rPr>
                    <a:t> =</a:t>
                  </a:r>
                  <a:r>
                    <a:rPr kumimoji="0" lang="de-DE" sz="1800" b="0" i="0" u="none" strike="noStrike" kern="1200" cap="none" spc="0" normalizeH="0" baseline="0" noProof="0" dirty="0">
                      <a:ln>
                        <a:noFill/>
                      </a:ln>
                      <a:solidFill>
                        <a:srgbClr val="005B82"/>
                      </a:solidFill>
                      <a:effectLst/>
                      <a:uLnTx/>
                      <a:uFillTx/>
                      <a:latin typeface="Arial"/>
                      <a:ea typeface="+mn-ea"/>
                      <a:cs typeface="+mn-cs"/>
                    </a:rPr>
                    <a:t> </a:t>
                  </a:r>
                  <a14:m>
                    <m:oMath xmlns:m="http://schemas.openxmlformats.org/officeDocument/2006/math">
                      <m:nary>
                        <m:naryPr>
                          <m:chr m:val="∮"/>
                          <m:ctrlPr>
                            <a:rPr kumimoji="0" lang="de-DE" sz="1800" b="0" i="1" u="none" strike="noStrike" kern="1200" cap="none" spc="0" normalizeH="0" baseline="0" noProof="0">
                              <a:ln>
                                <a:noFill/>
                              </a:ln>
                              <a:solidFill>
                                <a:srgbClr val="005B82"/>
                              </a:solidFill>
                              <a:effectLst/>
                              <a:uLnTx/>
                              <a:uFillTx/>
                              <a:latin typeface="Cambria Math" panose="02040503050406030204" pitchFamily="18" charset="0"/>
                              <a:ea typeface="+mn-ea"/>
                              <a:cs typeface="+mn-cs"/>
                            </a:rPr>
                          </m:ctrlPr>
                        </m:naryPr>
                        <m:sub>
                          <m:r>
                            <m:rPr>
                              <m:brk m:alnAt="23"/>
                            </m:rPr>
                            <a:rPr kumimoji="0" lang="de-DE" sz="1800" b="0" i="1" u="none" strike="noStrike" kern="1200" cap="none" spc="0" normalizeH="0" baseline="0" noProof="0">
                              <a:ln>
                                <a:noFill/>
                              </a:ln>
                              <a:solidFill>
                                <a:srgbClr val="005B82"/>
                              </a:solidFill>
                              <a:effectLst/>
                              <a:uLnTx/>
                              <a:uFillTx/>
                              <a:latin typeface="Cambria Math" panose="02040503050406030204" pitchFamily="18" charset="0"/>
                              <a:ea typeface="Cambria Math" panose="02040503050406030204" pitchFamily="18" charset="0"/>
                              <a:cs typeface="+mn-cs"/>
                            </a:rPr>
                            <m:t>𝜕</m:t>
                          </m:r>
                          <m:r>
                            <m:rPr>
                              <m:sty m:val="p"/>
                              <m:brk m:alnAt="23"/>
                            </m:rPr>
                            <a:rPr kumimoji="0" lang="el-GR" sz="1800" b="0" i="1" u="none" strike="noStrike" kern="1200" cap="none" spc="0" normalizeH="0" baseline="0" noProof="0">
                              <a:ln>
                                <a:noFill/>
                              </a:ln>
                              <a:solidFill>
                                <a:srgbClr val="005B82"/>
                              </a:solidFill>
                              <a:effectLst/>
                              <a:uLnTx/>
                              <a:uFillTx/>
                              <a:latin typeface="Cambria Math" panose="02040503050406030204" pitchFamily="18" charset="0"/>
                              <a:ea typeface="Cambria Math" panose="02040503050406030204" pitchFamily="18" charset="0"/>
                              <a:cs typeface="+mn-cs"/>
                            </a:rPr>
                            <m:t>Ω</m:t>
                          </m:r>
                        </m:sub>
                        <m:sup>
                          <m:r>
                            <a:rPr kumimoji="0" lang="de-DE" sz="1800" b="0" i="1" u="none" strike="noStrike" kern="1200" cap="none" spc="0" normalizeH="0" baseline="0" noProof="0">
                              <a:ln>
                                <a:noFill/>
                              </a:ln>
                              <a:solidFill>
                                <a:srgbClr val="005B82"/>
                              </a:solidFill>
                              <a:effectLst/>
                              <a:uLnTx/>
                              <a:uFillTx/>
                              <a:latin typeface="Cambria Math" panose="02040503050406030204" pitchFamily="18" charset="0"/>
                              <a:ea typeface="+mn-ea"/>
                              <a:cs typeface="+mn-cs"/>
                            </a:rPr>
                            <m:t> </m:t>
                          </m:r>
                        </m:sup>
                        <m:e>
                          <m:f>
                            <m:fPr>
                              <m:ctrlP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mn-ea"/>
                                  <a:cs typeface="+mn-cs"/>
                                </a:rPr>
                              </m:ctrlPr>
                            </m:fPr>
                            <m:num>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m:t>
                              </m:r>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𝐵</m:t>
                              </m:r>
                            </m:num>
                            <m:den>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m:t>
                              </m:r>
                              <m:r>
                                <a:rPr kumimoji="0" lang="de-DE"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𝑡</m:t>
                              </m:r>
                            </m:den>
                          </m:f>
                          <m:r>
                            <a:rPr kumimoji="0" lang="de-DE" sz="1800" b="0" i="1" u="none" strike="noStrike" kern="1200" cap="none" spc="0" normalizeH="0" baseline="0" noProof="0">
                              <a:ln>
                                <a:noFill/>
                              </a:ln>
                              <a:solidFill>
                                <a:srgbClr val="005B82"/>
                              </a:solidFill>
                              <a:effectLst/>
                              <a:uLnTx/>
                              <a:uFillTx/>
                              <a:latin typeface="Cambria Math" panose="02040503050406030204" pitchFamily="18" charset="0"/>
                              <a:ea typeface="Cambria Math" panose="02040503050406030204" pitchFamily="18" charset="0"/>
                              <a:cs typeface="+mn-cs"/>
                            </a:rPr>
                            <m:t>∙</m:t>
                          </m:r>
                          <m:r>
                            <a:rPr kumimoji="0" lang="de-DE" sz="1800" b="0" i="1" u="none" strike="noStrike" kern="1200" cap="none" spc="0" normalizeH="0" baseline="0" noProof="0">
                              <a:ln>
                                <a:noFill/>
                              </a:ln>
                              <a:solidFill>
                                <a:srgbClr val="005B82"/>
                              </a:solidFill>
                              <a:effectLst/>
                              <a:uLnTx/>
                              <a:uFillTx/>
                              <a:latin typeface="Cambria Math" panose="02040503050406030204" pitchFamily="18" charset="0"/>
                              <a:ea typeface="Cambria Math" panose="02040503050406030204" pitchFamily="18" charset="0"/>
                              <a:cs typeface="+mn-cs"/>
                            </a:rPr>
                            <m:t>𝑑</m:t>
                          </m:r>
                          <m:r>
                            <m:rPr>
                              <m:sty m:val="p"/>
                            </m:rPr>
                            <a:rPr kumimoji="0" lang="el-GR" sz="1800" b="0" i="1" u="none" strike="noStrike" kern="1200" cap="none" spc="0" normalizeH="0" baseline="0" noProof="0" smtClean="0">
                              <a:ln>
                                <a:noFill/>
                              </a:ln>
                              <a:solidFill>
                                <a:srgbClr val="005B82"/>
                              </a:solidFill>
                              <a:effectLst/>
                              <a:uLnTx/>
                              <a:uFillTx/>
                              <a:latin typeface="Cambria Math" panose="02040503050406030204" pitchFamily="18" charset="0"/>
                              <a:ea typeface="Cambria Math" panose="02040503050406030204" pitchFamily="18" charset="0"/>
                              <a:cs typeface="+mn-cs"/>
                            </a:rPr>
                            <m:t>Ω</m:t>
                          </m:r>
                        </m:e>
                      </m:nary>
                    </m:oMath>
                  </a14:m>
                  <a:r>
                    <a:rPr kumimoji="0" lang="en-US" sz="1800" b="0" i="0" u="none" strike="noStrike" kern="1200" cap="none" spc="0" normalizeH="0" baseline="0" noProof="0" dirty="0">
                      <a:ln>
                        <a:noFill/>
                      </a:ln>
                      <a:solidFill>
                        <a:srgbClr val="005B82"/>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5B82"/>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B82"/>
                      </a:solidFill>
                      <a:effectLst/>
                      <a:uLnTx/>
                      <a:uFillTx/>
                      <a:latin typeface="Arial"/>
                      <a:ea typeface="+mn-ea"/>
                      <a:cs typeface="+mn-cs"/>
                    </a:rPr>
                    <a:t>⇨ shielding -60 dB, Tx power 1 kW leads to 1mA • 1V behind shield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B82"/>
                      </a:solidFill>
                      <a:effectLst/>
                      <a:uLnTx/>
                      <a:uFillTx/>
                      <a:latin typeface="Arial"/>
                      <a:ea typeface="+mn-ea"/>
                      <a:cs typeface="+mn-cs"/>
                    </a:rPr>
                    <a:t>⇨ G strength 15mT/100µs, 1cm</a:t>
                  </a:r>
                  <a:r>
                    <a:rPr kumimoji="0" lang="en-US" sz="1800" b="0" i="0" u="none" strike="noStrike" kern="1200" cap="none" spc="0" normalizeH="0" baseline="30000" noProof="0" dirty="0">
                      <a:ln>
                        <a:noFill/>
                      </a:ln>
                      <a:solidFill>
                        <a:srgbClr val="005B82"/>
                      </a:solidFill>
                      <a:effectLst/>
                      <a:uLnTx/>
                      <a:uFillTx/>
                      <a:latin typeface="Arial"/>
                      <a:ea typeface="+mn-ea"/>
                      <a:cs typeface="+mn-cs"/>
                    </a:rPr>
                    <a:t>2 </a:t>
                  </a:r>
                  <a:r>
                    <a:rPr kumimoji="0" lang="en-US" sz="1800" b="0" i="0" u="none" strike="noStrike" kern="1200" cap="none" spc="0" normalizeH="0" baseline="0" noProof="0" dirty="0">
                      <a:ln>
                        <a:noFill/>
                      </a:ln>
                      <a:solidFill>
                        <a:srgbClr val="005B82"/>
                      </a:solidFill>
                      <a:effectLst/>
                      <a:uLnTx/>
                      <a:uFillTx/>
                      <a:latin typeface="Arial"/>
                      <a:ea typeface="+mn-ea"/>
                      <a:cs typeface="+mn-cs"/>
                    </a:rPr>
                    <a:t>enclosed area leads to 150 mV noise.</a:t>
                  </a:r>
                </a:p>
              </p:txBody>
            </p:sp>
          </mc:Choice>
          <mc:Fallback xmlns="">
            <p:sp>
              <p:nvSpPr>
                <p:cNvPr id="29" name="Rechteck 14">
                  <a:extLst>
                    <a:ext uri="{FF2B5EF4-FFF2-40B4-BE49-F238E27FC236}">
                      <a16:creationId xmlns:a16="http://schemas.microsoft.com/office/drawing/2014/main" id="{88508DEF-BB21-4404-A678-8B385D18310E}"/>
                    </a:ext>
                  </a:extLst>
                </p:cNvPr>
                <p:cNvSpPr>
                  <a:spLocks noRot="1" noChangeAspect="1" noMove="1" noResize="1" noEditPoints="1" noAdjustHandles="1" noChangeArrowheads="1" noChangeShapeType="1" noTextEdit="1"/>
                </p:cNvSpPr>
                <p:nvPr/>
              </p:nvSpPr>
              <p:spPr>
                <a:xfrm>
                  <a:off x="-648468" y="3789040"/>
                  <a:ext cx="5820594" cy="1728192"/>
                </a:xfrm>
                <a:prstGeom prst="rect">
                  <a:avLst/>
                </a:prstGeom>
                <a:blipFill>
                  <a:blip r:embed="rId8"/>
                  <a:stretch>
                    <a:fillRect t="-25362" r="-1476" b="-5072"/>
                  </a:stretch>
                </a:blipFill>
                <a:ln>
                  <a:noFill/>
                </a:ln>
              </p:spPr>
              <p:txBody>
                <a:bodyPr/>
                <a:lstStyle/>
                <a:p>
                  <a:r>
                    <a:rPr lang="en-GB">
                      <a:noFill/>
                    </a:rPr>
                    <a:t> </a:t>
                  </a:r>
                </a:p>
              </p:txBody>
            </p:sp>
          </mc:Fallback>
        </mc:AlternateContent>
        <p:pic>
          <p:nvPicPr>
            <p:cNvPr id="30" name="Grafik 17">
              <a:extLst>
                <a:ext uri="{FF2B5EF4-FFF2-40B4-BE49-F238E27FC236}">
                  <a16:creationId xmlns:a16="http://schemas.microsoft.com/office/drawing/2014/main" id="{31379EF6-FF1F-F6ED-8A82-B0A9BA6DB64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6462" y="3893702"/>
              <a:ext cx="284887" cy="1479021"/>
            </a:xfrm>
            <a:prstGeom prst="rect">
              <a:avLst/>
            </a:prstGeom>
          </p:spPr>
        </p:pic>
      </p:grpSp>
      <p:grpSp>
        <p:nvGrpSpPr>
          <p:cNvPr id="32" name="Group 31">
            <a:extLst>
              <a:ext uri="{FF2B5EF4-FFF2-40B4-BE49-F238E27FC236}">
                <a16:creationId xmlns:a16="http://schemas.microsoft.com/office/drawing/2014/main" id="{9CEDFBD1-E541-1BD2-DD99-A3B902C4D891}"/>
              </a:ext>
            </a:extLst>
          </p:cNvPr>
          <p:cNvGrpSpPr/>
          <p:nvPr/>
        </p:nvGrpSpPr>
        <p:grpSpPr>
          <a:xfrm>
            <a:off x="371476" y="5354823"/>
            <a:ext cx="6876652" cy="810481"/>
            <a:chOff x="-648468" y="5589240"/>
            <a:chExt cx="5820594" cy="1008112"/>
          </a:xfrm>
        </p:grpSpPr>
        <p:sp>
          <p:nvSpPr>
            <p:cNvPr id="33" name="Rechteck 14">
              <a:extLst>
                <a:ext uri="{FF2B5EF4-FFF2-40B4-BE49-F238E27FC236}">
                  <a16:creationId xmlns:a16="http://schemas.microsoft.com/office/drawing/2014/main" id="{8E5FF03D-D9CF-0916-2584-1A97ED7CD5F7}"/>
                </a:ext>
              </a:extLst>
            </p:cNvPr>
            <p:cNvSpPr/>
            <p:nvPr/>
          </p:nvSpPr>
          <p:spPr>
            <a:xfrm>
              <a:off x="-648468" y="5589240"/>
              <a:ext cx="5820594" cy="100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144000" bIns="144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B82"/>
                  </a:solidFill>
                  <a:effectLst/>
                  <a:uLnTx/>
                  <a:uFillTx/>
                  <a:latin typeface="Arial"/>
                  <a:ea typeface="+mn-ea"/>
                  <a:cs typeface="+mn-cs"/>
                </a:rPr>
                <a:t>RF Rx coil signal: µV without resonance, mV with resonance ⇨ no clocks close to 𝜔</a:t>
              </a:r>
              <a:r>
                <a:rPr kumimoji="0" lang="en-US" sz="1800" b="0" i="0" u="none" strike="noStrike" kern="1200" cap="none" spc="0" normalizeH="0" baseline="-25000" noProof="0" dirty="0">
                  <a:ln>
                    <a:noFill/>
                  </a:ln>
                  <a:solidFill>
                    <a:srgbClr val="005B82"/>
                  </a:solidFill>
                  <a:effectLst/>
                  <a:uLnTx/>
                  <a:uFillTx/>
                  <a:latin typeface="Arial"/>
                  <a:ea typeface="+mn-ea"/>
                  <a:cs typeface="+mn-cs"/>
                </a:rPr>
                <a:t>0</a:t>
              </a:r>
              <a:r>
                <a:rPr kumimoji="0" lang="en-US" sz="1800" b="0" i="0" u="none" strike="noStrike" kern="1200" cap="none" spc="0" normalizeH="0" baseline="0" noProof="0" dirty="0">
                  <a:ln>
                    <a:noFill/>
                  </a:ln>
                  <a:solidFill>
                    <a:srgbClr val="005B82"/>
                  </a:solidFill>
                  <a:effectLst/>
                  <a:uLnTx/>
                  <a:uFillTx/>
                  <a:latin typeface="Arial"/>
                  <a:ea typeface="+mn-ea"/>
                  <a:cs typeface="+mn-cs"/>
                </a:rPr>
                <a:t>, low noise power supplies.</a:t>
              </a:r>
            </a:p>
          </p:txBody>
        </p:sp>
        <p:pic>
          <p:nvPicPr>
            <p:cNvPr id="34" name="Grafik 17">
              <a:extLst>
                <a:ext uri="{FF2B5EF4-FFF2-40B4-BE49-F238E27FC236}">
                  <a16:creationId xmlns:a16="http://schemas.microsoft.com/office/drawing/2014/main" id="{ECE7B942-8A2A-9132-48D9-812825AB1B7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4564" y="5666656"/>
              <a:ext cx="282649" cy="853282"/>
            </a:xfrm>
            <a:prstGeom prst="rect">
              <a:avLst/>
            </a:prstGeom>
          </p:spPr>
        </p:pic>
      </p:grpSp>
    </p:spTree>
    <p:extLst>
      <p:ext uri="{BB962C8B-B14F-4D97-AF65-F5344CB8AC3E}">
        <p14:creationId xmlns:p14="http://schemas.microsoft.com/office/powerpoint/2010/main" val="722826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FF30-4EF5-89F3-BF88-E05608E1C544}"/>
              </a:ext>
            </a:extLst>
          </p:cNvPr>
          <p:cNvSpPr>
            <a:spLocks noGrp="1"/>
          </p:cNvSpPr>
          <p:nvPr>
            <p:ph type="title"/>
          </p:nvPr>
        </p:nvSpPr>
        <p:spPr/>
        <p:txBody>
          <a:bodyPr/>
          <a:lstStyle/>
          <a:p>
            <a:r>
              <a:rPr lang="en-GB" dirty="0"/>
              <a:t>Image Reconstruction Bias at low counts</a:t>
            </a:r>
          </a:p>
        </p:txBody>
      </p:sp>
      <p:sp>
        <p:nvSpPr>
          <p:cNvPr id="6" name="Text Placeholder 5">
            <a:extLst>
              <a:ext uri="{FF2B5EF4-FFF2-40B4-BE49-F238E27FC236}">
                <a16:creationId xmlns:a16="http://schemas.microsoft.com/office/drawing/2014/main" id="{3A1F6198-D029-F037-9F27-A243128CE5F8}"/>
              </a:ext>
            </a:extLst>
          </p:cNvPr>
          <p:cNvSpPr>
            <a:spLocks noGrp="1"/>
          </p:cNvSpPr>
          <p:nvPr>
            <p:ph type="body" sz="quarter" idx="15"/>
          </p:nvPr>
        </p:nvSpPr>
        <p:spPr/>
        <p:txBody>
          <a:bodyPr/>
          <a:lstStyle/>
          <a:p>
            <a:r>
              <a:rPr lang="en-GB" dirty="0"/>
              <a:t>Problem of Iterative Image Reconstruction methods, e.g. Maximum Likelihood Expectation Maximisation</a:t>
            </a:r>
          </a:p>
        </p:txBody>
      </p:sp>
      <p:pic>
        <p:nvPicPr>
          <p:cNvPr id="11" name="Picture 10">
            <a:extLst>
              <a:ext uri="{FF2B5EF4-FFF2-40B4-BE49-F238E27FC236}">
                <a16:creationId xmlns:a16="http://schemas.microsoft.com/office/drawing/2014/main" id="{1DC6BAC2-B7A1-9294-01CC-0A1D1863CF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499" y="1808632"/>
            <a:ext cx="5850467" cy="1415813"/>
          </a:xfrm>
          <a:prstGeom prst="rect">
            <a:avLst/>
          </a:prstGeom>
        </p:spPr>
      </p:pic>
      <p:grpSp>
        <p:nvGrpSpPr>
          <p:cNvPr id="34" name="Group 33">
            <a:extLst>
              <a:ext uri="{FF2B5EF4-FFF2-40B4-BE49-F238E27FC236}">
                <a16:creationId xmlns:a16="http://schemas.microsoft.com/office/drawing/2014/main" id="{7C5551A4-F74D-4541-189A-736576E46469}"/>
              </a:ext>
            </a:extLst>
          </p:cNvPr>
          <p:cNvGrpSpPr/>
          <p:nvPr/>
        </p:nvGrpSpPr>
        <p:grpSpPr>
          <a:xfrm>
            <a:off x="6571390" y="1590233"/>
            <a:ext cx="5057737" cy="2399792"/>
            <a:chOff x="6571390" y="1590233"/>
            <a:chExt cx="5057737" cy="2399792"/>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4BF2D29-99A8-4F88-C5D1-7651B3042B0E}"/>
                    </a:ext>
                  </a:extLst>
                </p:cNvPr>
                <p:cNvSpPr/>
                <p:nvPr/>
              </p:nvSpPr>
              <p:spPr>
                <a:xfrm>
                  <a:off x="6867160" y="2266560"/>
                  <a:ext cx="4373218" cy="1120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𝑗</m:t>
                            </m:r>
                          </m:sub>
                          <m: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+1</m:t>
                            </m:r>
                          </m:sup>
                        </m:sSub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fPr>
                          <m:num>
                            <m:sSubSup>
                              <m:sSubSupPr>
                                <m:ctrlPr>
                                  <a:rPr kumimoji="0" lang="en-GB"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sub>
                              <m: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𝑛</m:t>
                                </m:r>
                              </m:sup>
                            </m:sSubSup>
                          </m:num>
                          <m:den>
                            <m:nary>
                              <m:naryPr>
                                <m:chr m:val="∑"/>
                                <m:limLoc m:val="subSup"/>
                                <m:supHide m:val="on"/>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naryPr>
                              <m:sub>
                                <m:r>
                                  <m:rPr>
                                    <m:brk m:alnAt="9"/>
                                  </m:r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m:t>
                                </m:r>
                              </m:sub>
                              <m:sup/>
                              <m:e>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𝜆</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sub>
                                </m:sSub>
                              </m:e>
                            </m:nary>
                          </m:den>
                        </m:f>
                        <m:nary>
                          <m:naryPr>
                            <m:chr m:val="∑"/>
                            <m:limLoc m:val="subSup"/>
                            <m:supHide m:val="on"/>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ctrlPr>
                          </m:naryPr>
                          <m:sub>
                            <m:r>
                              <m:rPr>
                                <m:brk m:alnAt="9"/>
                              </m:r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𝑖</m:t>
                            </m:r>
                          </m:sub>
                          <m:sup/>
                          <m:e>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𝜆</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sub>
                            </m:sSub>
                            <m:f>
                              <m:f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𝑑</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𝑖</m:t>
                                    </m:r>
                                  </m:sub>
                                </m:sSub>
                              </m:num>
                              <m:den>
                                <m:nary>
                                  <m:naryPr>
                                    <m:chr m:val="∑"/>
                                    <m:limLoc m:val="subSup"/>
                                    <m:supHide m:val="on"/>
                                    <m:ctrl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ctrlPr>
                                  </m:naryPr>
                                  <m:sub>
                                    <m:r>
                                      <m:rPr>
                                        <m:brk m:alnAt="9"/>
                                      </m:rP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𝑗</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Cambria Math" panose="02040503050406030204" pitchFamily="18" charset="0"/>
                                        <a:cs typeface="+mn-cs"/>
                                      </a:rPr>
                                      <m:t>′</m:t>
                                    </m:r>
                                  </m:sub>
                                  <m:sup/>
                                  <m:e>
                                    <m:sSub>
                                      <m:sSubPr>
                                        <m:ctrlP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Cambria Math" panose="02040503050406030204" pitchFamily="18" charset="0"/>
                                            <a:cs typeface="+mn-cs"/>
                                          </a:rPr>
                                          <m:t>𝜆</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ub>
                                    </m:sSub>
                                    <m:sSubSup>
                                      <m:sSubSupPr>
                                        <m:ctrlPr>
                                          <a:rPr kumimoji="0" lang="en-GB"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a:ln>
                                              <a:noFill/>
                                            </a:ln>
                                            <a:solidFill>
                                              <a:srgbClr val="023D6B"/>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m:t>
                                        </m:r>
                                      </m:sub>
                                      <m:sup>
                                        <m:r>
                                          <a:rPr kumimoji="0" lang="en-US" sz="2400" b="0" i="1" u="none" strike="noStrike" kern="1200" cap="none" spc="0" normalizeH="0" baseline="0" noProof="0" smtClean="0">
                                            <a:ln>
                                              <a:noFill/>
                                            </a:ln>
                                            <a:solidFill>
                                              <a:srgbClr val="023D6B"/>
                                            </a:solidFill>
                                            <a:effectLst/>
                                            <a:uLnTx/>
                                            <a:uFillTx/>
                                            <a:latin typeface="Cambria Math" panose="02040503050406030204" pitchFamily="18" charset="0"/>
                                            <a:ea typeface="+mn-ea"/>
                                            <a:cs typeface="+mn-cs"/>
                                          </a:rPr>
                                          <m:t>𝑛</m:t>
                                        </m:r>
                                      </m:sup>
                                    </m:sSubSup>
                                  </m:e>
                                </m:nary>
                              </m:den>
                            </m:f>
                          </m:e>
                        </m:nary>
                      </m:oMath>
                    </m:oMathPara>
                  </a14:m>
                  <a:endParaRPr kumimoji="0" lang="en-GB" sz="2400" b="0" i="0" u="none" strike="noStrike" kern="1200" cap="none" spc="0" normalizeH="0" baseline="0" noProof="0" dirty="0" err="1">
                    <a:ln>
                      <a:noFill/>
                    </a:ln>
                    <a:solidFill>
                      <a:srgbClr val="023D6B"/>
                    </a:solidFill>
                    <a:effectLst/>
                    <a:uLnTx/>
                    <a:uFillTx/>
                    <a:latin typeface="Arial"/>
                    <a:ea typeface="+mn-ea"/>
                    <a:cs typeface="+mn-cs"/>
                  </a:endParaRPr>
                </a:p>
              </p:txBody>
            </p:sp>
          </mc:Choice>
          <mc:Fallback xmlns="">
            <p:sp>
              <p:nvSpPr>
                <p:cNvPr id="12" name="Rectangle 11">
                  <a:extLst>
                    <a:ext uri="{FF2B5EF4-FFF2-40B4-BE49-F238E27FC236}">
                      <a16:creationId xmlns:a16="http://schemas.microsoft.com/office/drawing/2014/main" id="{14BF2D29-99A8-4F88-C5D1-7651B3042B0E}"/>
                    </a:ext>
                  </a:extLst>
                </p:cNvPr>
                <p:cNvSpPr>
                  <a:spLocks noRot="1" noChangeAspect="1" noMove="1" noResize="1" noEditPoints="1" noAdjustHandles="1" noChangeArrowheads="1" noChangeShapeType="1" noTextEdit="1"/>
                </p:cNvSpPr>
                <p:nvPr/>
              </p:nvSpPr>
              <p:spPr>
                <a:xfrm>
                  <a:off x="6867160" y="2266560"/>
                  <a:ext cx="4373218" cy="1120845"/>
                </a:xfrm>
                <a:prstGeom prst="rect">
                  <a:avLst/>
                </a:prstGeom>
                <a:blipFill>
                  <a:blip r:embed="rId4"/>
                  <a:stretch>
                    <a:fillRect t="-105618" b="-158427"/>
                  </a:stretch>
                </a:blipFill>
                <a:ln w="28575">
                  <a:noFill/>
                </a:ln>
              </p:spPr>
              <p:txBody>
                <a:bodyPr/>
                <a:lstStyle/>
                <a:p>
                  <a:r>
                    <a:rPr lang="en-GB">
                      <a:noFill/>
                    </a:rPr>
                    <a:t> </a:t>
                  </a:r>
                </a:p>
              </p:txBody>
            </p:sp>
          </mc:Fallback>
        </mc:AlternateContent>
        <p:sp>
          <p:nvSpPr>
            <p:cNvPr id="13" name="TextBox 12">
              <a:extLst>
                <a:ext uri="{FF2B5EF4-FFF2-40B4-BE49-F238E27FC236}">
                  <a16:creationId xmlns:a16="http://schemas.microsoft.com/office/drawing/2014/main" id="{6526337C-FEF2-6A8A-90D4-04E024080423}"/>
                </a:ext>
              </a:extLst>
            </p:cNvPr>
            <p:cNvSpPr txBox="1"/>
            <p:nvPr/>
          </p:nvSpPr>
          <p:spPr>
            <a:xfrm>
              <a:off x="8770151" y="1762461"/>
              <a:ext cx="1319592" cy="501676"/>
            </a:xfrm>
            <a:prstGeom prst="rect">
              <a:avLst/>
            </a:prstGeom>
            <a:noFill/>
          </p:spPr>
          <p:txBody>
            <a:bodyPr wrap="non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System matrix</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(probability)</a:t>
              </a:r>
            </a:p>
          </p:txBody>
        </p:sp>
        <p:sp>
          <p:nvSpPr>
            <p:cNvPr id="14" name="TextBox 13">
              <a:extLst>
                <a:ext uri="{FF2B5EF4-FFF2-40B4-BE49-F238E27FC236}">
                  <a16:creationId xmlns:a16="http://schemas.microsoft.com/office/drawing/2014/main" id="{A3DC4ED0-594A-9222-D374-34C4DD5C3E35}"/>
                </a:ext>
              </a:extLst>
            </p:cNvPr>
            <p:cNvSpPr txBox="1"/>
            <p:nvPr/>
          </p:nvSpPr>
          <p:spPr>
            <a:xfrm>
              <a:off x="10231022" y="1621121"/>
              <a:ext cx="1398105" cy="501676"/>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Coincidence counts in LOR </a:t>
              </a:r>
              <a:r>
                <a:rPr kumimoji="0" lang="en-GB" sz="1400" b="0" i="0" u="none" strike="noStrike" kern="1200" cap="none" spc="0" normalizeH="0" baseline="0" noProof="0" dirty="0" err="1">
                  <a:ln>
                    <a:noFill/>
                  </a:ln>
                  <a:solidFill>
                    <a:srgbClr val="023D6B"/>
                  </a:solidFill>
                  <a:effectLst/>
                  <a:uLnTx/>
                  <a:uFillTx/>
                  <a:latin typeface="Arial"/>
                  <a:ea typeface="+mn-ea"/>
                  <a:cs typeface="+mn-cs"/>
                </a:rPr>
                <a:t>i</a:t>
              </a:r>
              <a:endParaRPr kumimoji="0" lang="en-GB" sz="1400" b="0" i="0" u="none" strike="noStrike" kern="1200" cap="none" spc="0" normalizeH="0" baseline="0" noProof="0" dirty="0">
                <a:ln>
                  <a:noFill/>
                </a:ln>
                <a:solidFill>
                  <a:srgbClr val="023D6B"/>
                </a:solidFill>
                <a:effectLst/>
                <a:uLnTx/>
                <a:uFillTx/>
                <a:latin typeface="Arial"/>
                <a:ea typeface="+mn-ea"/>
                <a:cs typeface="+mn-cs"/>
              </a:endParaRPr>
            </a:p>
          </p:txBody>
        </p:sp>
        <p:sp>
          <p:nvSpPr>
            <p:cNvPr id="15" name="TextBox 14">
              <a:extLst>
                <a:ext uri="{FF2B5EF4-FFF2-40B4-BE49-F238E27FC236}">
                  <a16:creationId xmlns:a16="http://schemas.microsoft.com/office/drawing/2014/main" id="{F2B88BC9-7275-D6F2-3E2A-A50AA0D8BB3F}"/>
                </a:ext>
              </a:extLst>
            </p:cNvPr>
            <p:cNvSpPr txBox="1"/>
            <p:nvPr/>
          </p:nvSpPr>
          <p:spPr>
            <a:xfrm>
              <a:off x="6571390" y="1590233"/>
              <a:ext cx="1159566" cy="706347"/>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Image voxel value j</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(decays)</a:t>
              </a:r>
            </a:p>
          </p:txBody>
        </p:sp>
        <p:cxnSp>
          <p:nvCxnSpPr>
            <p:cNvPr id="16" name="Straight Arrow Connector 15">
              <a:extLst>
                <a:ext uri="{FF2B5EF4-FFF2-40B4-BE49-F238E27FC236}">
                  <a16:creationId xmlns:a16="http://schemas.microsoft.com/office/drawing/2014/main" id="{82AD5725-BD1A-435B-5A53-22AEE2FF4EDE}"/>
                </a:ext>
              </a:extLst>
            </p:cNvPr>
            <p:cNvCxnSpPr/>
            <p:nvPr/>
          </p:nvCxnSpPr>
          <p:spPr>
            <a:xfrm>
              <a:off x="9442326" y="2331322"/>
              <a:ext cx="0" cy="282388"/>
            </a:xfrm>
            <a:prstGeom prst="straightConnector1">
              <a:avLst/>
            </a:prstGeom>
            <a:ln w="25400">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D1C072-8411-B925-565F-201B26D74EBC}"/>
                </a:ext>
              </a:extLst>
            </p:cNvPr>
            <p:cNvCxnSpPr>
              <a:cxnSpLocks/>
            </p:cNvCxnSpPr>
            <p:nvPr/>
          </p:nvCxnSpPr>
          <p:spPr>
            <a:xfrm flipH="1">
              <a:off x="10506537" y="2151965"/>
              <a:ext cx="148107" cy="264017"/>
            </a:xfrm>
            <a:prstGeom prst="straightConnector1">
              <a:avLst/>
            </a:prstGeom>
            <a:ln w="25400">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58D6133-2772-E8D3-75D4-F0D1DC22A1B3}"/>
                </a:ext>
              </a:extLst>
            </p:cNvPr>
            <p:cNvCxnSpPr/>
            <p:nvPr/>
          </p:nvCxnSpPr>
          <p:spPr>
            <a:xfrm>
              <a:off x="7121982" y="2316297"/>
              <a:ext cx="0" cy="282388"/>
            </a:xfrm>
            <a:prstGeom prst="straightConnector1">
              <a:avLst/>
            </a:prstGeom>
            <a:ln w="25400">
              <a:solidFill>
                <a:schemeClr val="tx1">
                  <a:lumMod val="50000"/>
                  <a:lumOff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9" name="Left Brace 18">
              <a:extLst>
                <a:ext uri="{FF2B5EF4-FFF2-40B4-BE49-F238E27FC236}">
                  <a16:creationId xmlns:a16="http://schemas.microsoft.com/office/drawing/2014/main" id="{80C883D8-BB3A-E203-2C91-D98FE7B35BA2}"/>
                </a:ext>
              </a:extLst>
            </p:cNvPr>
            <p:cNvSpPr/>
            <p:nvPr/>
          </p:nvSpPr>
          <p:spPr>
            <a:xfrm rot="16200000">
              <a:off x="9331887" y="1830062"/>
              <a:ext cx="252919" cy="3258765"/>
            </a:xfrm>
            <a:prstGeom prst="leftBrace">
              <a:avLst>
                <a:gd name="adj1" fmla="val 104487"/>
                <a:gd name="adj2" fmla="val 50000"/>
              </a:avLst>
            </a:prstGeom>
            <a:noFill/>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23D6B"/>
                </a:solidFill>
                <a:effectLst/>
                <a:uLnTx/>
                <a:uFillTx/>
                <a:latin typeface="Arial"/>
                <a:ea typeface="+mn-ea"/>
                <a:cs typeface="+mn-cs"/>
              </a:endParaRPr>
            </a:p>
          </p:txBody>
        </p:sp>
        <p:sp>
          <p:nvSpPr>
            <p:cNvPr id="20" name="TextBox 19">
              <a:extLst>
                <a:ext uri="{FF2B5EF4-FFF2-40B4-BE49-F238E27FC236}">
                  <a16:creationId xmlns:a16="http://schemas.microsoft.com/office/drawing/2014/main" id="{A09EE468-3A65-DECE-3A48-3745FA140628}"/>
                </a:ext>
              </a:extLst>
            </p:cNvPr>
            <p:cNvSpPr txBox="1"/>
            <p:nvPr/>
          </p:nvSpPr>
          <p:spPr>
            <a:xfrm>
              <a:off x="7410676" y="3634543"/>
              <a:ext cx="4198585"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Always positive (due to Poisson nature)</a:t>
              </a:r>
            </a:p>
          </p:txBody>
        </p:sp>
      </p:grpSp>
      <p:sp>
        <p:nvSpPr>
          <p:cNvPr id="21" name="TextBox 20">
            <a:extLst>
              <a:ext uri="{FF2B5EF4-FFF2-40B4-BE49-F238E27FC236}">
                <a16:creationId xmlns:a16="http://schemas.microsoft.com/office/drawing/2014/main" id="{3292A27E-558D-754F-C968-9F906395243A}"/>
              </a:ext>
            </a:extLst>
          </p:cNvPr>
          <p:cNvSpPr txBox="1"/>
          <p:nvPr/>
        </p:nvSpPr>
        <p:spPr>
          <a:xfrm>
            <a:off x="1747243" y="1391640"/>
            <a:ext cx="2787943" cy="355482"/>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3D6B"/>
                </a:solidFill>
                <a:effectLst/>
                <a:uLnTx/>
                <a:uFillTx/>
                <a:latin typeface="Arial"/>
                <a:ea typeface="+mn-ea"/>
                <a:cs typeface="+mn-cs"/>
              </a:rPr>
              <a:t>All detected coincidences</a:t>
            </a:r>
          </a:p>
        </p:txBody>
      </p:sp>
      <p:pic>
        <p:nvPicPr>
          <p:cNvPr id="27" name="Picture 26">
            <a:extLst>
              <a:ext uri="{FF2B5EF4-FFF2-40B4-BE49-F238E27FC236}">
                <a16:creationId xmlns:a16="http://schemas.microsoft.com/office/drawing/2014/main" id="{C94E2148-6271-0CC0-8038-BB2024AE2F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121" y="3362031"/>
            <a:ext cx="5419112" cy="1595627"/>
          </a:xfrm>
          <a:prstGeom prst="rect">
            <a:avLst/>
          </a:prstGeom>
        </p:spPr>
      </p:pic>
      <p:cxnSp>
        <p:nvCxnSpPr>
          <p:cNvPr id="30" name="Straight Connector 29">
            <a:extLst>
              <a:ext uri="{FF2B5EF4-FFF2-40B4-BE49-F238E27FC236}">
                <a16:creationId xmlns:a16="http://schemas.microsoft.com/office/drawing/2014/main" id="{1A7A358A-1AE6-8466-1349-954981E8D4D2}"/>
              </a:ext>
            </a:extLst>
          </p:cNvPr>
          <p:cNvCxnSpPr>
            <a:cxnSpLocks/>
          </p:cNvCxnSpPr>
          <p:nvPr/>
        </p:nvCxnSpPr>
        <p:spPr>
          <a:xfrm>
            <a:off x="3226566" y="3709164"/>
            <a:ext cx="2142067" cy="0"/>
          </a:xfrm>
          <a:prstGeom prst="line">
            <a:avLst/>
          </a:prstGeom>
          <a:ln w="12700">
            <a:solidFill>
              <a:schemeClr val="tx1">
                <a:lumMod val="50000"/>
                <a:lumOff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32" name="Left Brace 31">
            <a:extLst>
              <a:ext uri="{FF2B5EF4-FFF2-40B4-BE49-F238E27FC236}">
                <a16:creationId xmlns:a16="http://schemas.microsoft.com/office/drawing/2014/main" id="{FB385A7E-AD7D-F62E-0E7B-7BDE283E2757}"/>
              </a:ext>
            </a:extLst>
          </p:cNvPr>
          <p:cNvSpPr/>
          <p:nvPr/>
        </p:nvSpPr>
        <p:spPr>
          <a:xfrm rot="10800000">
            <a:off x="5487242" y="3463132"/>
            <a:ext cx="143934" cy="262467"/>
          </a:xfrm>
          <a:prstGeom prst="leftBrace">
            <a:avLst>
              <a:gd name="adj1" fmla="val 24549"/>
              <a:gd name="adj2" fmla="val 50000"/>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TextBox 32">
            <a:extLst>
              <a:ext uri="{FF2B5EF4-FFF2-40B4-BE49-F238E27FC236}">
                <a16:creationId xmlns:a16="http://schemas.microsoft.com/office/drawing/2014/main" id="{83917D0F-E68A-86C8-8377-54DCE8080470}"/>
              </a:ext>
            </a:extLst>
          </p:cNvPr>
          <p:cNvSpPr txBox="1"/>
          <p:nvPr/>
        </p:nvSpPr>
        <p:spPr>
          <a:xfrm>
            <a:off x="5586888" y="3356744"/>
            <a:ext cx="1714243" cy="501676"/>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Reconstruction Bias at low counts</a:t>
            </a:r>
          </a:p>
        </p:txBody>
      </p:sp>
      <p:cxnSp>
        <p:nvCxnSpPr>
          <p:cNvPr id="57" name="Straight Connector 56">
            <a:extLst>
              <a:ext uri="{FF2B5EF4-FFF2-40B4-BE49-F238E27FC236}">
                <a16:creationId xmlns:a16="http://schemas.microsoft.com/office/drawing/2014/main" id="{83DEDD8A-3ED9-22BF-5271-5B3422D61F8A}"/>
              </a:ext>
            </a:extLst>
          </p:cNvPr>
          <p:cNvCxnSpPr>
            <a:cxnSpLocks/>
          </p:cNvCxnSpPr>
          <p:nvPr/>
        </p:nvCxnSpPr>
        <p:spPr>
          <a:xfrm>
            <a:off x="2771335" y="5594057"/>
            <a:ext cx="3418450" cy="0"/>
          </a:xfrm>
          <a:prstGeom prst="line">
            <a:avLst/>
          </a:prstGeom>
          <a:noFill/>
          <a:ln w="19050" cap="flat" cmpd="sng" algn="ctr">
            <a:solidFill>
              <a:srgbClr val="FFFFFF">
                <a:lumMod val="50000"/>
              </a:srgbClr>
            </a:solidFill>
            <a:prstDash val="lgDash"/>
            <a:miter lim="800000"/>
          </a:ln>
          <a:effectLst/>
        </p:spPr>
      </p:cxnSp>
      <p:sp>
        <p:nvSpPr>
          <p:cNvPr id="59" name="TextBox 58">
            <a:extLst>
              <a:ext uri="{FF2B5EF4-FFF2-40B4-BE49-F238E27FC236}">
                <a16:creationId xmlns:a16="http://schemas.microsoft.com/office/drawing/2014/main" id="{9532B3D0-9C1A-5CF3-853C-D1FAA05F9D8C}"/>
              </a:ext>
            </a:extLst>
          </p:cNvPr>
          <p:cNvSpPr txBox="1"/>
          <p:nvPr/>
        </p:nvSpPr>
        <p:spPr>
          <a:xfrm rot="16200000">
            <a:off x="-209613" y="5203642"/>
            <a:ext cx="1258526" cy="501676"/>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Activity concentration</a:t>
            </a:r>
          </a:p>
        </p:txBody>
      </p:sp>
      <p:sp>
        <p:nvSpPr>
          <p:cNvPr id="60" name="TextBox 59">
            <a:extLst>
              <a:ext uri="{FF2B5EF4-FFF2-40B4-BE49-F238E27FC236}">
                <a16:creationId xmlns:a16="http://schemas.microsoft.com/office/drawing/2014/main" id="{ACE40E4C-2EAA-B289-1DFE-D667DC4E8CCE}"/>
              </a:ext>
            </a:extLst>
          </p:cNvPr>
          <p:cNvSpPr txBox="1"/>
          <p:nvPr/>
        </p:nvSpPr>
        <p:spPr>
          <a:xfrm>
            <a:off x="6188426" y="5339249"/>
            <a:ext cx="1042367" cy="501676"/>
          </a:xfrm>
          <a:prstGeom prst="rect">
            <a:avLst/>
          </a:prstGeom>
          <a:noFill/>
        </p:spPr>
        <p:txBody>
          <a:bodyPr wrap="squar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Ligand equilibrium</a:t>
            </a:r>
          </a:p>
        </p:txBody>
      </p:sp>
      <p:pic>
        <p:nvPicPr>
          <p:cNvPr id="63" name="Picture 62">
            <a:extLst>
              <a:ext uri="{FF2B5EF4-FFF2-40B4-BE49-F238E27FC236}">
                <a16:creationId xmlns:a16="http://schemas.microsoft.com/office/drawing/2014/main" id="{78194468-0CBB-BCA6-F7B3-42195E9DDDD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4124" y="5093734"/>
            <a:ext cx="5282781" cy="973541"/>
          </a:xfrm>
          <a:prstGeom prst="rect">
            <a:avLst/>
          </a:prstGeom>
        </p:spPr>
      </p:pic>
      <p:sp>
        <p:nvSpPr>
          <p:cNvPr id="64" name="Down Arrow 63">
            <a:extLst>
              <a:ext uri="{FF2B5EF4-FFF2-40B4-BE49-F238E27FC236}">
                <a16:creationId xmlns:a16="http://schemas.microsoft.com/office/drawing/2014/main" id="{75183CFA-8D89-7D86-67EC-9D2354CADBED}"/>
              </a:ext>
            </a:extLst>
          </p:cNvPr>
          <p:cNvSpPr/>
          <p:nvPr/>
        </p:nvSpPr>
        <p:spPr>
          <a:xfrm>
            <a:off x="4126770" y="5133511"/>
            <a:ext cx="231010" cy="350882"/>
          </a:xfrm>
          <a:prstGeom prst="downArrow">
            <a:avLst/>
          </a:prstGeom>
          <a:solidFill>
            <a:srgbClr val="023D6B"/>
          </a:solidFill>
          <a:ln w="12700" cap="flat" cmpd="sng" algn="ctr">
            <a:solidFill>
              <a:srgbClr val="023D6B"/>
            </a:solidFill>
            <a:prstDash val="solid"/>
            <a:miter lim="800000"/>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65" name="TextBox 64">
            <a:extLst>
              <a:ext uri="{FF2B5EF4-FFF2-40B4-BE49-F238E27FC236}">
                <a16:creationId xmlns:a16="http://schemas.microsoft.com/office/drawing/2014/main" id="{1601A914-1FD5-AC42-DA8A-DF7DCBD0D8C0}"/>
              </a:ext>
            </a:extLst>
          </p:cNvPr>
          <p:cNvSpPr txBox="1"/>
          <p:nvPr/>
        </p:nvSpPr>
        <p:spPr>
          <a:xfrm>
            <a:off x="3579319" y="4621631"/>
            <a:ext cx="2185214" cy="501676"/>
          </a:xfrm>
          <a:prstGeom prst="rect">
            <a:avLst/>
          </a:prstGeom>
          <a:noFill/>
        </p:spPr>
        <p:txBody>
          <a:bodyPr wrap="non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Pharmacologic challenge</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Cognitive task</a:t>
            </a:r>
          </a:p>
        </p:txBody>
      </p:sp>
      <p:pic>
        <p:nvPicPr>
          <p:cNvPr id="72" name="Picture 71">
            <a:extLst>
              <a:ext uri="{FF2B5EF4-FFF2-40B4-BE49-F238E27FC236}">
                <a16:creationId xmlns:a16="http://schemas.microsoft.com/office/drawing/2014/main" id="{D614BDAE-EF63-048C-63EB-365F2561C68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93475" y="4061655"/>
            <a:ext cx="4445000" cy="2082800"/>
          </a:xfrm>
          <a:prstGeom prst="rect">
            <a:avLst/>
          </a:prstGeom>
        </p:spPr>
      </p:pic>
    </p:spTree>
    <p:extLst>
      <p:ext uri="{BB962C8B-B14F-4D97-AF65-F5344CB8AC3E}">
        <p14:creationId xmlns:p14="http://schemas.microsoft.com/office/powerpoint/2010/main" val="2802956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25CD-75FD-E5CB-BCB3-4AC346A7B0C3}"/>
              </a:ext>
            </a:extLst>
          </p:cNvPr>
          <p:cNvSpPr>
            <a:spLocks noGrp="1"/>
          </p:cNvSpPr>
          <p:nvPr>
            <p:ph type="title"/>
          </p:nvPr>
        </p:nvSpPr>
        <p:spPr/>
        <p:txBody>
          <a:bodyPr/>
          <a:lstStyle/>
          <a:p>
            <a:r>
              <a:rPr lang="en-GB" dirty="0"/>
              <a:t>PET - Task Effect Analysis of [</a:t>
            </a:r>
            <a:r>
              <a:rPr lang="en-GB" baseline="30000" dirty="0"/>
              <a:t>11</a:t>
            </a:r>
            <a:r>
              <a:rPr lang="en-GB" dirty="0"/>
              <a:t>C]ABP688 PET </a:t>
            </a:r>
          </a:p>
        </p:txBody>
      </p:sp>
      <p:sp>
        <p:nvSpPr>
          <p:cNvPr id="5" name="Text Placeholder 4">
            <a:extLst>
              <a:ext uri="{FF2B5EF4-FFF2-40B4-BE49-F238E27FC236}">
                <a16:creationId xmlns:a16="http://schemas.microsoft.com/office/drawing/2014/main" id="{4D39D4C3-DB20-8E47-24B7-DC55F818C57A}"/>
              </a:ext>
            </a:extLst>
          </p:cNvPr>
          <p:cNvSpPr>
            <a:spLocks noGrp="1"/>
          </p:cNvSpPr>
          <p:nvPr>
            <p:ph type="body" sz="quarter" idx="15"/>
          </p:nvPr>
        </p:nvSpPr>
        <p:spPr/>
        <p:txBody>
          <a:bodyPr/>
          <a:lstStyle/>
          <a:p>
            <a:r>
              <a:rPr lang="en-GB" dirty="0"/>
              <a:t>Healthy control subjects, bolus-infusion protocol + MNN Task + comparing against Motor Cortex </a:t>
            </a:r>
          </a:p>
        </p:txBody>
      </p:sp>
      <p:pic>
        <p:nvPicPr>
          <p:cNvPr id="6" name="Picture 165" descr="Chart, scatter chart&#10;&#10;Description automatically generated">
            <a:extLst>
              <a:ext uri="{FF2B5EF4-FFF2-40B4-BE49-F238E27FC236}">
                <a16:creationId xmlns:a16="http://schemas.microsoft.com/office/drawing/2014/main" id="{03D83892-13C5-93E4-BA40-31A04B37DF0F}"/>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8733" t="2424" r="874" b="5147"/>
          <a:stretch/>
        </p:blipFill>
        <p:spPr bwMode="auto">
          <a:xfrm>
            <a:off x="360860" y="1340768"/>
            <a:ext cx="6300701" cy="4858827"/>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E7CA045D-B7AC-B440-0E9D-039D9EF27D1F}"/>
              </a:ext>
            </a:extLst>
          </p:cNvPr>
          <p:cNvSpPr/>
          <p:nvPr/>
        </p:nvSpPr>
        <p:spPr>
          <a:xfrm>
            <a:off x="3380949" y="4068699"/>
            <a:ext cx="2088925" cy="381606"/>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black">
                  <a:lumMod val="65000"/>
                  <a:lumOff val="35000"/>
                </a:prstClr>
              </a:solidFill>
              <a:effectLst/>
              <a:uLnTx/>
              <a:uFillTx/>
              <a:latin typeface="Arial"/>
              <a:ea typeface="+mn-ea"/>
              <a:cs typeface="+mn-cs"/>
            </a:endParaRPr>
          </a:p>
        </p:txBody>
      </p:sp>
      <p:cxnSp>
        <p:nvCxnSpPr>
          <p:cNvPr id="8" name="Straight Arrow Connector 7">
            <a:extLst>
              <a:ext uri="{FF2B5EF4-FFF2-40B4-BE49-F238E27FC236}">
                <a16:creationId xmlns:a16="http://schemas.microsoft.com/office/drawing/2014/main" id="{AA6254FA-14A2-5DC1-3D94-09754C0A98FE}"/>
              </a:ext>
            </a:extLst>
          </p:cNvPr>
          <p:cNvCxnSpPr>
            <a:cxnSpLocks/>
          </p:cNvCxnSpPr>
          <p:nvPr/>
        </p:nvCxnSpPr>
        <p:spPr>
          <a:xfrm>
            <a:off x="3643441" y="2322596"/>
            <a:ext cx="1889599" cy="410993"/>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3593251-57FE-4B3B-9E11-096314834AEB}"/>
              </a:ext>
            </a:extLst>
          </p:cNvPr>
          <p:cNvCxnSpPr>
            <a:cxnSpLocks/>
          </p:cNvCxnSpPr>
          <p:nvPr/>
        </p:nvCxnSpPr>
        <p:spPr>
          <a:xfrm>
            <a:off x="3643441" y="2947817"/>
            <a:ext cx="1889599" cy="379838"/>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7EA947-4E2F-8C07-8349-B881B73DEB0F}"/>
              </a:ext>
            </a:extLst>
          </p:cNvPr>
          <p:cNvCxnSpPr>
            <a:cxnSpLocks/>
          </p:cNvCxnSpPr>
          <p:nvPr/>
        </p:nvCxnSpPr>
        <p:spPr>
          <a:xfrm>
            <a:off x="3643441" y="3770181"/>
            <a:ext cx="1973654" cy="46589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aixaDeTexto 5">
            <a:extLst>
              <a:ext uri="{FF2B5EF4-FFF2-40B4-BE49-F238E27FC236}">
                <a16:creationId xmlns:a16="http://schemas.microsoft.com/office/drawing/2014/main" id="{C51F8C55-9A70-0946-E8AA-A50745F3CEF3}"/>
              </a:ext>
            </a:extLst>
          </p:cNvPr>
          <p:cNvSpPr txBox="1"/>
          <p:nvPr/>
        </p:nvSpPr>
        <p:spPr>
          <a:xfrm>
            <a:off x="3168823" y="4580853"/>
            <a:ext cx="2448272" cy="689228"/>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Task control region</a:t>
            </a:r>
          </a:p>
          <a:p>
            <a:pPr marL="0" marR="0" lvl="0" indent="0" algn="ctr" defTabSz="457200" rtl="0" eaLnBrk="1" fontAlgn="auto" latinLnBrk="0" hangingPunct="1">
              <a:lnSpc>
                <a:spcPct val="107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no effects expected</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CEB03CF-9212-80D5-7B75-7C9C128B471D}"/>
              </a:ext>
            </a:extLst>
          </p:cNvPr>
          <p:cNvSpPr txBox="1"/>
          <p:nvPr/>
        </p:nvSpPr>
        <p:spPr>
          <a:xfrm>
            <a:off x="6178290" y="5325039"/>
            <a:ext cx="531831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C. </a:t>
            </a:r>
            <a:r>
              <a:rPr kumimoji="0" lang="en-GB" sz="12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Régio</a:t>
            </a:r>
            <a:r>
              <a:rPr kumimoji="0" lang="en-GB"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Brambilla, et al. "mGluR5 binding changes during a mismatch negativity task in a multimodal protocol with [</a:t>
            </a:r>
            <a:r>
              <a:rPr kumimoji="0" lang="en-GB" sz="1200" b="0" i="0" u="none" strike="noStrike" kern="1200" cap="none" spc="0" normalizeH="0" baseline="30000" noProof="0" dirty="0">
                <a:ln>
                  <a:noFill/>
                </a:ln>
                <a:solidFill>
                  <a:prstClr val="black">
                    <a:lumMod val="50000"/>
                    <a:lumOff val="50000"/>
                  </a:prstClr>
                </a:solidFill>
                <a:effectLst/>
                <a:uLnTx/>
                <a:uFillTx/>
                <a:latin typeface="Arial" panose="020B0604020202020204" pitchFamily="34" charset="0"/>
                <a:ea typeface="+mn-ea"/>
                <a:cs typeface="+mn-cs"/>
              </a:rPr>
              <a:t>11</a:t>
            </a:r>
            <a:r>
              <a:rPr kumimoji="0" lang="en-GB"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C] ABP688 PET/MR-EEG." </a:t>
            </a:r>
            <a:r>
              <a:rPr kumimoji="0" lang="en-GB"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Translational Psychiatry</a:t>
            </a:r>
            <a:r>
              <a:rPr kumimoji="0" lang="en-GB"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12.1 (2022): 1-10.</a:t>
            </a:r>
            <a:endParaRPr kumimoji="0" lang="en-GB" sz="12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mc:AlternateContent xmlns:mc="http://schemas.openxmlformats.org/markup-compatibility/2006" xmlns:a14="http://schemas.microsoft.com/office/drawing/2010/main">
        <mc:Choice Requires="a14">
          <p:graphicFrame>
            <p:nvGraphicFramePr>
              <p:cNvPr id="18" name="Table 19">
                <a:extLst>
                  <a:ext uri="{FF2B5EF4-FFF2-40B4-BE49-F238E27FC236}">
                    <a16:creationId xmlns:a16="http://schemas.microsoft.com/office/drawing/2014/main" id="{C68B1D3F-8037-9BDC-53DB-C8AB78125E97}"/>
                  </a:ext>
                </a:extLst>
              </p:cNvPr>
              <p:cNvGraphicFramePr>
                <a:graphicFrameLocks noGrp="1"/>
              </p:cNvGraphicFramePr>
              <p:nvPr/>
            </p:nvGraphicFramePr>
            <p:xfrm>
              <a:off x="7526129" y="2528092"/>
              <a:ext cx="4392489" cy="2123440"/>
            </p:xfrm>
            <a:graphic>
              <a:graphicData uri="http://schemas.openxmlformats.org/drawingml/2006/table">
                <a:tbl>
                  <a:tblPr firstRow="1" bandRow="1">
                    <a:tableStyleId>{5C22544A-7EE6-4342-B048-85BDC9FD1C3A}</a:tableStyleId>
                  </a:tblPr>
                  <a:tblGrid>
                    <a:gridCol w="1122497">
                      <a:extLst>
                        <a:ext uri="{9D8B030D-6E8A-4147-A177-3AD203B41FA5}">
                          <a16:colId xmlns:a16="http://schemas.microsoft.com/office/drawing/2014/main" val="2903643577"/>
                        </a:ext>
                      </a:extLst>
                    </a:gridCol>
                    <a:gridCol w="1836813">
                      <a:extLst>
                        <a:ext uri="{9D8B030D-6E8A-4147-A177-3AD203B41FA5}">
                          <a16:colId xmlns:a16="http://schemas.microsoft.com/office/drawing/2014/main" val="1857275183"/>
                        </a:ext>
                      </a:extLst>
                    </a:gridCol>
                    <a:gridCol w="1433179">
                      <a:extLst>
                        <a:ext uri="{9D8B030D-6E8A-4147-A177-3AD203B41FA5}">
                          <a16:colId xmlns:a16="http://schemas.microsoft.com/office/drawing/2014/main" val="649094613"/>
                        </a:ext>
                      </a:extLst>
                    </a:gridCol>
                  </a:tblGrid>
                  <a:tr h="0">
                    <a:tc>
                      <a:txBody>
                        <a:bodyPr/>
                        <a:lstStyle/>
                        <a:p>
                          <a:pPr algn="ctr"/>
                          <a:r>
                            <a:rPr lang="en-GB" dirty="0"/>
                            <a:t>p-value</a:t>
                          </a:r>
                        </a:p>
                      </a:txBody>
                      <a:tcPr anchor="ctr"/>
                    </a:tc>
                    <a:tc>
                      <a:txBody>
                        <a:bodyPr/>
                        <a:lstStyle/>
                        <a:p>
                          <a:pPr algn="ctr"/>
                          <a:r>
                            <a:rPr lang="en-GB" dirty="0"/>
                            <a:t>Effect size (Kendall’s W)</a:t>
                          </a:r>
                        </a:p>
                      </a:txBody>
                      <a:tcPr anchor="ctr"/>
                    </a:tc>
                    <a:tc>
                      <a:txBody>
                        <a:bodyPr/>
                        <a:lstStyle/>
                        <a:p>
                          <a:pPr algn="ct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𝚫</m:t>
                                  </m:r>
                                  <m:r>
                                    <a:rPr lang="en-US" b="1" i="1" smtClean="0">
                                      <a:latin typeface="Cambria Math" panose="02040503050406030204" pitchFamily="18" charset="0"/>
                                      <a:ea typeface="Cambria Math" panose="02040503050406030204" pitchFamily="18" charset="0"/>
                                    </a:rPr>
                                    <m:t>𝑩</m:t>
                                  </m:r>
                                </m:e>
                                <m:sub>
                                  <m:r>
                                    <a:rPr lang="en-US" b="1" i="1" smtClean="0">
                                      <a:latin typeface="Cambria Math" panose="02040503050406030204" pitchFamily="18" charset="0"/>
                                    </a:rPr>
                                    <m:t>𝑵𝑫</m:t>
                                  </m:r>
                                </m:sub>
                              </m:sSub>
                              <m:r>
                                <a:rPr lang="en-US" b="1" i="1" smtClean="0">
                                  <a:latin typeface="Cambria Math" panose="02040503050406030204" pitchFamily="18" charset="0"/>
                                </a:rPr>
                                <m:t> [%]</m:t>
                              </m:r>
                            </m:oMath>
                          </a14:m>
                          <a:r>
                            <a:rPr lang="en-GB" dirty="0"/>
                            <a:t> </a:t>
                          </a:r>
                        </a:p>
                      </a:txBody>
                      <a:tcPr anchor="ctr"/>
                    </a:tc>
                    <a:extLst>
                      <a:ext uri="{0D108BD9-81ED-4DB2-BD59-A6C34878D82A}">
                        <a16:rowId xmlns:a16="http://schemas.microsoft.com/office/drawing/2014/main" val="1509372536"/>
                      </a:ext>
                    </a:extLst>
                  </a:tr>
                  <a:tr h="370840">
                    <a:tc>
                      <a:txBody>
                        <a:bodyPr/>
                        <a:lstStyle/>
                        <a:p>
                          <a:pPr algn="ctr"/>
                          <a:r>
                            <a:rPr lang="en-GB" dirty="0">
                              <a:solidFill>
                                <a:schemeClr val="accent1"/>
                              </a:solidFill>
                            </a:rPr>
                            <a:t>0.001</a:t>
                          </a:r>
                        </a:p>
                      </a:txBody>
                      <a:tcPr anchor="ctr"/>
                    </a:tc>
                    <a:tc>
                      <a:txBody>
                        <a:bodyPr/>
                        <a:lstStyle/>
                        <a:p>
                          <a:pPr algn="ctr"/>
                          <a:r>
                            <a:rPr lang="en-GB" dirty="0">
                              <a:solidFill>
                                <a:schemeClr val="accent1"/>
                              </a:solidFill>
                            </a:rPr>
                            <a:t>0.255</a:t>
                          </a:r>
                        </a:p>
                      </a:txBody>
                      <a:tcPr anchor="ctr"/>
                    </a:tc>
                    <a:tc>
                      <a:txBody>
                        <a:bodyPr/>
                        <a:lstStyle/>
                        <a:p>
                          <a:pPr algn="ctr"/>
                          <a:r>
                            <a:rPr lang="en-ES" sz="1800" b="0" i="0" u="none" strike="noStrike" kern="1200" dirty="0">
                              <a:solidFill>
                                <a:schemeClr val="accent1"/>
                              </a:solidFill>
                              <a:effectLst/>
                              <a:latin typeface="+mn-lt"/>
                              <a:ea typeface="+mn-ea"/>
                              <a:cs typeface="+mn-cs"/>
                            </a:rPr>
                            <a:t>-6 ± 2 </a:t>
                          </a:r>
                          <a:endParaRPr lang="en-GB" dirty="0">
                            <a:solidFill>
                              <a:schemeClr val="accent1"/>
                            </a:solidFill>
                          </a:endParaRPr>
                        </a:p>
                      </a:txBody>
                      <a:tcPr anchor="ctr"/>
                    </a:tc>
                    <a:extLst>
                      <a:ext uri="{0D108BD9-81ED-4DB2-BD59-A6C34878D82A}">
                        <a16:rowId xmlns:a16="http://schemas.microsoft.com/office/drawing/2014/main" val="22159881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0.001</a:t>
                          </a:r>
                        </a:p>
                      </a:txBody>
                      <a:tcPr anchor="ctr"/>
                    </a:tc>
                    <a:tc>
                      <a:txBody>
                        <a:bodyPr/>
                        <a:lstStyle/>
                        <a:p>
                          <a:pPr algn="ctr"/>
                          <a:r>
                            <a:rPr lang="en-GB" dirty="0">
                              <a:solidFill>
                                <a:schemeClr val="accent1"/>
                              </a:solidFill>
                            </a:rPr>
                            <a:t>0.347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ES" sz="1800" b="0" i="0" u="none" strike="noStrike" kern="1200" dirty="0">
                              <a:solidFill>
                                <a:schemeClr val="accent1"/>
                              </a:solidFill>
                              <a:effectLst/>
                              <a:latin typeface="+mn-lt"/>
                              <a:ea typeface="+mn-ea"/>
                              <a:cs typeface="+mn-cs"/>
                            </a:rPr>
                            <a:t>-11 ± 6 </a:t>
                          </a:r>
                          <a:endParaRPr lang="en-GB" dirty="0">
                            <a:solidFill>
                              <a:schemeClr val="accent1"/>
                            </a:solidFill>
                          </a:endParaRPr>
                        </a:p>
                      </a:txBody>
                      <a:tcPr anchor="ctr"/>
                    </a:tc>
                    <a:extLst>
                      <a:ext uri="{0D108BD9-81ED-4DB2-BD59-A6C34878D82A}">
                        <a16:rowId xmlns:a16="http://schemas.microsoft.com/office/drawing/2014/main" val="4585923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0.001</a:t>
                          </a:r>
                        </a:p>
                      </a:txBody>
                      <a:tcPr anchor="ctr"/>
                    </a:tc>
                    <a:tc>
                      <a:txBody>
                        <a:bodyPr/>
                        <a:lstStyle/>
                        <a:p>
                          <a:pPr algn="ctr"/>
                          <a:r>
                            <a:rPr lang="en-GB" dirty="0">
                              <a:solidFill>
                                <a:schemeClr val="accent1"/>
                              </a:solidFill>
                            </a:rPr>
                            <a:t>0.307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ES" sz="1800" b="0" i="0" u="none" strike="noStrike" kern="1200" dirty="0">
                              <a:solidFill>
                                <a:schemeClr val="accent1"/>
                              </a:solidFill>
                              <a:effectLst/>
                              <a:latin typeface="+mn-lt"/>
                              <a:ea typeface="+mn-ea"/>
                              <a:cs typeface="+mn-cs"/>
                            </a:rPr>
                            <a:t>-7 ± 3</a:t>
                          </a:r>
                          <a:endParaRPr lang="en-GB" dirty="0">
                            <a:solidFill>
                              <a:schemeClr val="accent1"/>
                            </a:solidFill>
                          </a:endParaRPr>
                        </a:p>
                      </a:txBody>
                      <a:tcPr anchor="ctr"/>
                    </a:tc>
                    <a:extLst>
                      <a:ext uri="{0D108BD9-81ED-4DB2-BD59-A6C34878D82A}">
                        <a16:rowId xmlns:a16="http://schemas.microsoft.com/office/drawing/2014/main" val="37925441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50000"/>
                                  <a:lumOff val="50000"/>
                                </a:schemeClr>
                              </a:solidFill>
                            </a:rPr>
                            <a:t>0.193</a:t>
                          </a:r>
                        </a:p>
                      </a:txBody>
                      <a:tcPr anchor="ctr"/>
                    </a:tc>
                    <a:tc>
                      <a:txBody>
                        <a:bodyPr/>
                        <a:lstStyle/>
                        <a:p>
                          <a:pPr algn="ctr"/>
                          <a:r>
                            <a:rPr lang="en-GB" dirty="0">
                              <a:solidFill>
                                <a:schemeClr val="tx1">
                                  <a:lumMod val="50000"/>
                                  <a:lumOff val="50000"/>
                                </a:schemeClr>
                              </a:solidFill>
                            </a:rPr>
                            <a:t>0.035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50000"/>
                                  <a:lumOff val="50000"/>
                                </a:schemeClr>
                              </a:solidFill>
                            </a:rPr>
                            <a:t>-</a:t>
                          </a:r>
                        </a:p>
                      </a:txBody>
                      <a:tcPr anchor="ctr"/>
                    </a:tc>
                    <a:extLst>
                      <a:ext uri="{0D108BD9-81ED-4DB2-BD59-A6C34878D82A}">
                        <a16:rowId xmlns:a16="http://schemas.microsoft.com/office/drawing/2014/main" val="1315680811"/>
                      </a:ext>
                    </a:extLst>
                  </a:tr>
                </a:tbl>
              </a:graphicData>
            </a:graphic>
          </p:graphicFrame>
        </mc:Choice>
        <mc:Fallback xmlns="">
          <p:graphicFrame>
            <p:nvGraphicFramePr>
              <p:cNvPr id="18" name="Table 19">
                <a:extLst>
                  <a:ext uri="{FF2B5EF4-FFF2-40B4-BE49-F238E27FC236}">
                    <a16:creationId xmlns:a16="http://schemas.microsoft.com/office/drawing/2014/main" id="{C68B1D3F-8037-9BDC-53DB-C8AB78125E97}"/>
                  </a:ext>
                </a:extLst>
              </p:cNvPr>
              <p:cNvGraphicFramePr>
                <a:graphicFrameLocks noGrp="1"/>
              </p:cNvGraphicFramePr>
              <p:nvPr>
                <p:extLst>
                  <p:ext uri="{D42A27DB-BD31-4B8C-83A1-F6EECF244321}">
                    <p14:modId xmlns:p14="http://schemas.microsoft.com/office/powerpoint/2010/main" val="138715630"/>
                  </p:ext>
                </p:extLst>
              </p:nvPr>
            </p:nvGraphicFramePr>
            <p:xfrm>
              <a:off x="7526129" y="2528092"/>
              <a:ext cx="4392489" cy="2123440"/>
            </p:xfrm>
            <a:graphic>
              <a:graphicData uri="http://schemas.openxmlformats.org/drawingml/2006/table">
                <a:tbl>
                  <a:tblPr firstRow="1" bandRow="1">
                    <a:tableStyleId>{5C22544A-7EE6-4342-B048-85BDC9FD1C3A}</a:tableStyleId>
                  </a:tblPr>
                  <a:tblGrid>
                    <a:gridCol w="1122497">
                      <a:extLst>
                        <a:ext uri="{9D8B030D-6E8A-4147-A177-3AD203B41FA5}">
                          <a16:colId xmlns:a16="http://schemas.microsoft.com/office/drawing/2014/main" val="2903643577"/>
                        </a:ext>
                      </a:extLst>
                    </a:gridCol>
                    <a:gridCol w="1836813">
                      <a:extLst>
                        <a:ext uri="{9D8B030D-6E8A-4147-A177-3AD203B41FA5}">
                          <a16:colId xmlns:a16="http://schemas.microsoft.com/office/drawing/2014/main" val="1857275183"/>
                        </a:ext>
                      </a:extLst>
                    </a:gridCol>
                    <a:gridCol w="1433179">
                      <a:extLst>
                        <a:ext uri="{9D8B030D-6E8A-4147-A177-3AD203B41FA5}">
                          <a16:colId xmlns:a16="http://schemas.microsoft.com/office/drawing/2014/main" val="649094613"/>
                        </a:ext>
                      </a:extLst>
                    </a:gridCol>
                  </a:tblGrid>
                  <a:tr h="640080">
                    <a:tc>
                      <a:txBody>
                        <a:bodyPr/>
                        <a:lstStyle/>
                        <a:p>
                          <a:pPr algn="ctr"/>
                          <a:r>
                            <a:rPr lang="en-GB" dirty="0"/>
                            <a:t>p-value</a:t>
                          </a:r>
                        </a:p>
                      </a:txBody>
                      <a:tcPr anchor="ctr"/>
                    </a:tc>
                    <a:tc>
                      <a:txBody>
                        <a:bodyPr/>
                        <a:lstStyle/>
                        <a:p>
                          <a:pPr algn="ctr"/>
                          <a:r>
                            <a:rPr lang="en-GB" dirty="0"/>
                            <a:t>Effect size (Kendall’s W)</a:t>
                          </a:r>
                        </a:p>
                      </a:txBody>
                      <a:tcPr anchor="ctr"/>
                    </a:tc>
                    <a:tc>
                      <a:txBody>
                        <a:bodyPr/>
                        <a:lstStyle/>
                        <a:p>
                          <a:endParaRPr lang="en-ES"/>
                        </a:p>
                      </a:txBody>
                      <a:tcPr anchor="ctr">
                        <a:blipFill>
                          <a:blip r:embed="rId4"/>
                          <a:stretch>
                            <a:fillRect l="-207965" t="-5882" r="-1770" b="-243137"/>
                          </a:stretch>
                        </a:blipFill>
                      </a:tcPr>
                    </a:tc>
                    <a:extLst>
                      <a:ext uri="{0D108BD9-81ED-4DB2-BD59-A6C34878D82A}">
                        <a16:rowId xmlns:a16="http://schemas.microsoft.com/office/drawing/2014/main" val="1509372536"/>
                      </a:ext>
                    </a:extLst>
                  </a:tr>
                  <a:tr h="370840">
                    <a:tc>
                      <a:txBody>
                        <a:bodyPr/>
                        <a:lstStyle/>
                        <a:p>
                          <a:pPr algn="ctr"/>
                          <a:r>
                            <a:rPr lang="en-GB" dirty="0">
                              <a:solidFill>
                                <a:schemeClr val="accent1"/>
                              </a:solidFill>
                            </a:rPr>
                            <a:t>0.001</a:t>
                          </a:r>
                        </a:p>
                      </a:txBody>
                      <a:tcPr anchor="ctr"/>
                    </a:tc>
                    <a:tc>
                      <a:txBody>
                        <a:bodyPr/>
                        <a:lstStyle/>
                        <a:p>
                          <a:pPr algn="ctr"/>
                          <a:r>
                            <a:rPr lang="en-GB" dirty="0">
                              <a:solidFill>
                                <a:schemeClr val="accent1"/>
                              </a:solidFill>
                            </a:rPr>
                            <a:t>0.255</a:t>
                          </a:r>
                        </a:p>
                      </a:txBody>
                      <a:tcPr anchor="ctr"/>
                    </a:tc>
                    <a:tc>
                      <a:txBody>
                        <a:bodyPr/>
                        <a:lstStyle/>
                        <a:p>
                          <a:pPr algn="ctr"/>
                          <a:r>
                            <a:rPr lang="en-ES" sz="1800" b="0" i="0" u="none" strike="noStrike" kern="1200" dirty="0">
                              <a:solidFill>
                                <a:schemeClr val="accent1"/>
                              </a:solidFill>
                              <a:effectLst/>
                              <a:latin typeface="+mn-lt"/>
                              <a:ea typeface="+mn-ea"/>
                              <a:cs typeface="+mn-cs"/>
                            </a:rPr>
                            <a:t>-6 ± 2 </a:t>
                          </a:r>
                          <a:endParaRPr lang="en-GB" dirty="0">
                            <a:solidFill>
                              <a:schemeClr val="accent1"/>
                            </a:solidFill>
                          </a:endParaRPr>
                        </a:p>
                      </a:txBody>
                      <a:tcPr anchor="ctr"/>
                    </a:tc>
                    <a:extLst>
                      <a:ext uri="{0D108BD9-81ED-4DB2-BD59-A6C34878D82A}">
                        <a16:rowId xmlns:a16="http://schemas.microsoft.com/office/drawing/2014/main" val="22159881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0.001</a:t>
                          </a:r>
                        </a:p>
                      </a:txBody>
                      <a:tcPr anchor="ctr"/>
                    </a:tc>
                    <a:tc>
                      <a:txBody>
                        <a:bodyPr/>
                        <a:lstStyle/>
                        <a:p>
                          <a:pPr algn="ctr"/>
                          <a:r>
                            <a:rPr lang="en-GB" dirty="0">
                              <a:solidFill>
                                <a:schemeClr val="accent1"/>
                              </a:solidFill>
                            </a:rPr>
                            <a:t>0.347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ES" sz="1800" b="0" i="0" u="none" strike="noStrike" kern="1200" dirty="0">
                              <a:solidFill>
                                <a:schemeClr val="accent1"/>
                              </a:solidFill>
                              <a:effectLst/>
                              <a:latin typeface="+mn-lt"/>
                              <a:ea typeface="+mn-ea"/>
                              <a:cs typeface="+mn-cs"/>
                            </a:rPr>
                            <a:t>-11 ± 6 </a:t>
                          </a:r>
                          <a:endParaRPr lang="en-GB" dirty="0">
                            <a:solidFill>
                              <a:schemeClr val="accent1"/>
                            </a:solidFill>
                          </a:endParaRPr>
                        </a:p>
                      </a:txBody>
                      <a:tcPr anchor="ctr"/>
                    </a:tc>
                    <a:extLst>
                      <a:ext uri="{0D108BD9-81ED-4DB2-BD59-A6C34878D82A}">
                        <a16:rowId xmlns:a16="http://schemas.microsoft.com/office/drawing/2014/main" val="4585923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0.001</a:t>
                          </a:r>
                        </a:p>
                      </a:txBody>
                      <a:tcPr anchor="ctr"/>
                    </a:tc>
                    <a:tc>
                      <a:txBody>
                        <a:bodyPr/>
                        <a:lstStyle/>
                        <a:p>
                          <a:pPr algn="ctr"/>
                          <a:r>
                            <a:rPr lang="en-GB" dirty="0">
                              <a:solidFill>
                                <a:schemeClr val="accent1"/>
                              </a:solidFill>
                            </a:rPr>
                            <a:t>0.307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ES" sz="1800" b="0" i="0" u="none" strike="noStrike" kern="1200" dirty="0">
                              <a:solidFill>
                                <a:schemeClr val="accent1"/>
                              </a:solidFill>
                              <a:effectLst/>
                              <a:latin typeface="+mn-lt"/>
                              <a:ea typeface="+mn-ea"/>
                              <a:cs typeface="+mn-cs"/>
                            </a:rPr>
                            <a:t>-7 ± 3</a:t>
                          </a:r>
                          <a:endParaRPr lang="en-GB" dirty="0">
                            <a:solidFill>
                              <a:schemeClr val="accent1"/>
                            </a:solidFill>
                          </a:endParaRPr>
                        </a:p>
                      </a:txBody>
                      <a:tcPr anchor="ctr"/>
                    </a:tc>
                    <a:extLst>
                      <a:ext uri="{0D108BD9-81ED-4DB2-BD59-A6C34878D82A}">
                        <a16:rowId xmlns:a16="http://schemas.microsoft.com/office/drawing/2014/main" val="37925441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50000"/>
                                  <a:lumOff val="50000"/>
                                </a:schemeClr>
                              </a:solidFill>
                            </a:rPr>
                            <a:t>0.193</a:t>
                          </a:r>
                        </a:p>
                      </a:txBody>
                      <a:tcPr anchor="ctr"/>
                    </a:tc>
                    <a:tc>
                      <a:txBody>
                        <a:bodyPr/>
                        <a:lstStyle/>
                        <a:p>
                          <a:pPr algn="ctr"/>
                          <a:r>
                            <a:rPr lang="en-GB" dirty="0">
                              <a:solidFill>
                                <a:schemeClr val="tx1">
                                  <a:lumMod val="50000"/>
                                  <a:lumOff val="50000"/>
                                </a:schemeClr>
                              </a:solidFill>
                            </a:rPr>
                            <a:t>0.035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lumMod val="50000"/>
                                  <a:lumOff val="50000"/>
                                </a:schemeClr>
                              </a:solidFill>
                            </a:rPr>
                            <a:t>-</a:t>
                          </a:r>
                        </a:p>
                      </a:txBody>
                      <a:tcPr anchor="ctr"/>
                    </a:tc>
                    <a:extLst>
                      <a:ext uri="{0D108BD9-81ED-4DB2-BD59-A6C34878D82A}">
                        <a16:rowId xmlns:a16="http://schemas.microsoft.com/office/drawing/2014/main" val="1315680811"/>
                      </a:ext>
                    </a:extLst>
                  </a:tr>
                </a:tbl>
              </a:graphicData>
            </a:graphic>
          </p:graphicFrame>
        </mc:Fallback>
      </mc:AlternateContent>
      <p:cxnSp>
        <p:nvCxnSpPr>
          <p:cNvPr id="21" name="Straight Arrow Connector 20">
            <a:extLst>
              <a:ext uri="{FF2B5EF4-FFF2-40B4-BE49-F238E27FC236}">
                <a16:creationId xmlns:a16="http://schemas.microsoft.com/office/drawing/2014/main" id="{1D96D9FA-FEA2-DC69-1BE4-3FF9587814EF}"/>
              </a:ext>
            </a:extLst>
          </p:cNvPr>
          <p:cNvCxnSpPr>
            <a:cxnSpLocks/>
          </p:cNvCxnSpPr>
          <p:nvPr/>
        </p:nvCxnSpPr>
        <p:spPr>
          <a:xfrm>
            <a:off x="5818290" y="2852936"/>
            <a:ext cx="1501846" cy="474719"/>
          </a:xfrm>
          <a:prstGeom prst="straightConnector1">
            <a:avLst/>
          </a:prstGeom>
          <a:ln w="3492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5EC28EC-CE79-4422-840A-F7DB5F45D81C}"/>
              </a:ext>
            </a:extLst>
          </p:cNvPr>
          <p:cNvCxnSpPr>
            <a:cxnSpLocks/>
          </p:cNvCxnSpPr>
          <p:nvPr/>
        </p:nvCxnSpPr>
        <p:spPr>
          <a:xfrm>
            <a:off x="5739033" y="3429000"/>
            <a:ext cx="1509095" cy="300637"/>
          </a:xfrm>
          <a:prstGeom prst="straightConnector1">
            <a:avLst/>
          </a:prstGeom>
          <a:ln w="3492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476304-87B6-E421-3F01-01C90EC03B37}"/>
              </a:ext>
            </a:extLst>
          </p:cNvPr>
          <p:cNvCxnSpPr>
            <a:cxnSpLocks/>
          </p:cNvCxnSpPr>
          <p:nvPr/>
        </p:nvCxnSpPr>
        <p:spPr>
          <a:xfrm flipV="1">
            <a:off x="5739033" y="4131619"/>
            <a:ext cx="1581103" cy="104458"/>
          </a:xfrm>
          <a:prstGeom prst="straightConnector1">
            <a:avLst/>
          </a:prstGeom>
          <a:ln w="3492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2E9E30-CA30-2C30-36EF-BE267755E57B}"/>
              </a:ext>
            </a:extLst>
          </p:cNvPr>
          <p:cNvCxnSpPr>
            <a:cxnSpLocks/>
          </p:cNvCxnSpPr>
          <p:nvPr/>
        </p:nvCxnSpPr>
        <p:spPr>
          <a:xfrm flipV="1">
            <a:off x="5469874" y="4500865"/>
            <a:ext cx="1858967" cy="324160"/>
          </a:xfrm>
          <a:prstGeom prst="straightConnector1">
            <a:avLst/>
          </a:prstGeom>
          <a:ln w="34925">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53D07F3-EF9B-5F1C-8716-1F4A2E414CDC}"/>
              </a:ext>
            </a:extLst>
          </p:cNvPr>
          <p:cNvSpPr/>
          <p:nvPr/>
        </p:nvSpPr>
        <p:spPr>
          <a:xfrm>
            <a:off x="4953722" y="2385721"/>
            <a:ext cx="579318" cy="2265811"/>
          </a:xfrm>
          <a:prstGeom prst="rect">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98772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BDFB-EC39-9C4E-B70F-07F447877FBB}"/>
              </a:ext>
            </a:extLst>
          </p:cNvPr>
          <p:cNvSpPr>
            <a:spLocks noGrp="1"/>
          </p:cNvSpPr>
          <p:nvPr>
            <p:ph type="title"/>
          </p:nvPr>
        </p:nvSpPr>
        <p:spPr/>
        <p:txBody>
          <a:bodyPr/>
          <a:lstStyle/>
          <a:p>
            <a:r>
              <a:rPr lang="en-US" cap="none" dirty="0"/>
              <a:t>Positioning Method (Maximum Likelihood)</a:t>
            </a:r>
            <a:endParaRPr lang="en-GB" cap="none" dirty="0"/>
          </a:p>
        </p:txBody>
      </p:sp>
      <p:sp>
        <p:nvSpPr>
          <p:cNvPr id="6" name="Text Placeholder 5">
            <a:extLst>
              <a:ext uri="{FF2B5EF4-FFF2-40B4-BE49-F238E27FC236}">
                <a16:creationId xmlns:a16="http://schemas.microsoft.com/office/drawing/2014/main" id="{87426DF6-6D2A-7D49-B6AF-646A6D07F97E}"/>
              </a:ext>
            </a:extLst>
          </p:cNvPr>
          <p:cNvSpPr>
            <a:spLocks noGrp="1"/>
          </p:cNvSpPr>
          <p:nvPr>
            <p:ph type="body" sz="quarter" idx="15"/>
          </p:nvPr>
        </p:nvSpPr>
        <p:spPr/>
        <p:txBody>
          <a:bodyPr/>
          <a:lstStyle/>
          <a:p>
            <a:r>
              <a:rPr lang="en-GB" dirty="0"/>
              <a:t>Combined algorithm for determining hit scintillator pixel and calibrated energy</a:t>
            </a:r>
          </a:p>
        </p:txBody>
      </p:sp>
      <p:grpSp>
        <p:nvGrpSpPr>
          <p:cNvPr id="34" name="Group 33">
            <a:extLst>
              <a:ext uri="{FF2B5EF4-FFF2-40B4-BE49-F238E27FC236}">
                <a16:creationId xmlns:a16="http://schemas.microsoft.com/office/drawing/2014/main" id="{9A139D2D-2324-F4D4-9F51-3FF68863B484}"/>
              </a:ext>
            </a:extLst>
          </p:cNvPr>
          <p:cNvGrpSpPr/>
          <p:nvPr/>
        </p:nvGrpSpPr>
        <p:grpSpPr>
          <a:xfrm>
            <a:off x="24752" y="2010455"/>
            <a:ext cx="5793538" cy="3640621"/>
            <a:chOff x="24752" y="2476623"/>
            <a:chExt cx="5793538" cy="3640621"/>
          </a:xfrm>
        </p:grpSpPr>
        <p:pic>
          <p:nvPicPr>
            <p:cNvPr id="12" name="Picture 11">
              <a:extLst>
                <a:ext uri="{FF2B5EF4-FFF2-40B4-BE49-F238E27FC236}">
                  <a16:creationId xmlns:a16="http://schemas.microsoft.com/office/drawing/2014/main" id="{FCD42F54-2698-6A40-B824-C82897E1BE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52" y="2566503"/>
              <a:ext cx="2731967" cy="3291393"/>
            </a:xfrm>
            <a:prstGeom prst="rect">
              <a:avLst/>
            </a:prstGeom>
          </p:spPr>
        </p:pic>
        <p:grpSp>
          <p:nvGrpSpPr>
            <p:cNvPr id="29" name="Group 28">
              <a:extLst>
                <a:ext uri="{FF2B5EF4-FFF2-40B4-BE49-F238E27FC236}">
                  <a16:creationId xmlns:a16="http://schemas.microsoft.com/office/drawing/2014/main" id="{C07C2B49-79E7-9DAF-1A66-7588AB55C873}"/>
                </a:ext>
              </a:extLst>
            </p:cNvPr>
            <p:cNvGrpSpPr/>
            <p:nvPr/>
          </p:nvGrpSpPr>
          <p:grpSpPr>
            <a:xfrm>
              <a:off x="1634248" y="5471191"/>
              <a:ext cx="3270970" cy="646053"/>
              <a:chOff x="1634248" y="5471191"/>
              <a:chExt cx="3270970" cy="646053"/>
            </a:xfrm>
          </p:grpSpPr>
          <p:sp>
            <p:nvSpPr>
              <p:cNvPr id="24" name="Freeform 23">
                <a:extLst>
                  <a:ext uri="{FF2B5EF4-FFF2-40B4-BE49-F238E27FC236}">
                    <a16:creationId xmlns:a16="http://schemas.microsoft.com/office/drawing/2014/main" id="{C8C52C46-7F4B-684B-82DD-B58A99A03868}"/>
                  </a:ext>
                </a:extLst>
              </p:cNvPr>
              <p:cNvSpPr/>
              <p:nvPr/>
            </p:nvSpPr>
            <p:spPr>
              <a:xfrm flipV="1">
                <a:off x="1634248" y="5471191"/>
                <a:ext cx="968814" cy="373028"/>
              </a:xfrm>
              <a:custGeom>
                <a:avLst/>
                <a:gdLst>
                  <a:gd name="connsiteX0" fmla="*/ 0 w 778387"/>
                  <a:gd name="connsiteY0" fmla="*/ 532606 h 532606"/>
                  <a:gd name="connsiteX1" fmla="*/ 335935 w 778387"/>
                  <a:gd name="connsiteY1" fmla="*/ 0 h 532606"/>
                  <a:gd name="connsiteX2" fmla="*/ 778387 w 778387"/>
                  <a:gd name="connsiteY2" fmla="*/ 0 h 532606"/>
                </a:gdLst>
                <a:ahLst/>
                <a:cxnLst>
                  <a:cxn ang="0">
                    <a:pos x="connsiteX0" y="connsiteY0"/>
                  </a:cxn>
                  <a:cxn ang="0">
                    <a:pos x="connsiteX1" y="connsiteY1"/>
                  </a:cxn>
                  <a:cxn ang="0">
                    <a:pos x="connsiteX2" y="connsiteY2"/>
                  </a:cxn>
                </a:cxnLst>
                <a:rect l="l" t="t" r="r" b="b"/>
                <a:pathLst>
                  <a:path w="778387" h="532606">
                    <a:moveTo>
                      <a:pt x="0" y="532606"/>
                    </a:moveTo>
                    <a:lnTo>
                      <a:pt x="335935" y="0"/>
                    </a:lnTo>
                    <a:lnTo>
                      <a:pt x="778387" y="0"/>
                    </a:lnTo>
                  </a:path>
                </a:pathLst>
              </a:custGeom>
              <a:ln w="15875">
                <a:solidFill>
                  <a:srgbClr val="000000"/>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3F260AE-15BE-CF40-BE3D-9B9517B9E3D7}"/>
                      </a:ext>
                    </a:extLst>
                  </p:cNvPr>
                  <p:cNvSpPr txBox="1"/>
                  <p:nvPr/>
                </p:nvSpPr>
                <p:spPr>
                  <a:xfrm>
                    <a:off x="2590161" y="5584982"/>
                    <a:ext cx="2315057" cy="532262"/>
                  </a:xfrm>
                  <a:prstGeom prst="rect">
                    <a:avLst/>
                  </a:prstGeom>
                  <a:noFill/>
                </p:spPr>
                <p:txBody>
                  <a:bodyPr wrap="square" rtlCol="0">
                    <a:spAutoFit/>
                  </a:bodyPr>
                  <a:lstStyle/>
                  <a:p>
                    <a:pPr>
                      <a:lnSpc>
                        <a:spcPct val="95000"/>
                      </a:lnSpc>
                    </a:pPr>
                    <a14:m>
                      <m:oMath xmlns:m="http://schemas.openxmlformats.org/officeDocument/2006/math">
                        <m:sSub>
                          <m:sSubPr>
                            <m:ctrlPr>
                              <a:rPr lang="de-DE" sz="1400" i="1" smtClean="0">
                                <a:solidFill>
                                  <a:schemeClr val="accent1"/>
                                </a:solidFill>
                                <a:latin typeface="Cambria Math" panose="02040503050406030204" pitchFamily="18" charset="0"/>
                                <a:ea typeface="Cambria Math" panose="02040503050406030204" pitchFamily="18" charset="0"/>
                              </a:rPr>
                            </m:ctrlPr>
                          </m:sSubPr>
                          <m:e>
                            <m:r>
                              <a:rPr lang="de-DE" sz="1400" i="1">
                                <a:solidFill>
                                  <a:schemeClr val="accent1"/>
                                </a:solidFill>
                                <a:latin typeface="Cambria Math" panose="02040503050406030204" pitchFamily="18" charset="0"/>
                                <a:ea typeface="Cambria Math" panose="02040503050406030204" pitchFamily="18" charset="0"/>
                              </a:rPr>
                              <m:t>𝑁</m:t>
                            </m:r>
                          </m:e>
                          <m:sub>
                            <m:r>
                              <a:rPr lang="de-DE" sz="1400" i="1">
                                <a:solidFill>
                                  <a:schemeClr val="accent1"/>
                                </a:solidFill>
                                <a:latin typeface="Cambria Math" panose="02040503050406030204" pitchFamily="18" charset="0"/>
                                <a:ea typeface="Cambria Math" panose="02040503050406030204" pitchFamily="18" charset="0"/>
                              </a:rPr>
                              <m:t>𝑞</m:t>
                            </m:r>
                          </m:sub>
                        </m:sSub>
                      </m:oMath>
                    </a14:m>
                    <a:r>
                      <a:rPr lang="en-GB" sz="1400" dirty="0">
                        <a:solidFill>
                          <a:schemeClr val="accent1"/>
                        </a:solidFill>
                      </a:rPr>
                      <a:t> detected charges </a:t>
                    </a:r>
                    <a14:m>
                      <m:oMath xmlns:m="http://schemas.openxmlformats.org/officeDocument/2006/math">
                        <m:d>
                          <m:dPr>
                            <m:begChr m:val="{"/>
                            <m:endChr m:val="}"/>
                            <m:ctrlPr>
                              <a:rPr lang="de-DE" sz="1400" i="1">
                                <a:solidFill>
                                  <a:schemeClr val="accent1"/>
                                </a:solidFill>
                                <a:latin typeface="Cambria Math" panose="02040503050406030204" pitchFamily="18" charset="0"/>
                                <a:ea typeface="Cambria Math" panose="02040503050406030204" pitchFamily="18" charset="0"/>
                              </a:rPr>
                            </m:ctrlPr>
                          </m:dPr>
                          <m:e>
                            <m:sSub>
                              <m:sSubPr>
                                <m:ctrlPr>
                                  <a:rPr lang="de-DE" sz="1400" i="1">
                                    <a:solidFill>
                                      <a:schemeClr val="accent1"/>
                                    </a:solidFill>
                                    <a:latin typeface="Cambria Math" panose="02040503050406030204" pitchFamily="18" charset="0"/>
                                    <a:ea typeface="Cambria Math" panose="02040503050406030204" pitchFamily="18" charset="0"/>
                                  </a:rPr>
                                </m:ctrlPr>
                              </m:sSubPr>
                              <m:e>
                                <m:r>
                                  <a:rPr lang="de-DE" sz="1400" i="1">
                                    <a:solidFill>
                                      <a:schemeClr val="accent1"/>
                                    </a:solidFill>
                                    <a:latin typeface="Cambria Math" panose="02040503050406030204" pitchFamily="18" charset="0"/>
                                    <a:ea typeface="Cambria Math" panose="02040503050406030204" pitchFamily="18" charset="0"/>
                                  </a:rPr>
                                  <m:t>𝑞</m:t>
                                </m:r>
                              </m:e>
                              <m:sub>
                                <m:r>
                                  <a:rPr lang="de-DE" sz="1400" i="1">
                                    <a:solidFill>
                                      <a:schemeClr val="accent1"/>
                                    </a:solidFill>
                                    <a:latin typeface="Cambria Math" panose="02040503050406030204" pitchFamily="18" charset="0"/>
                                    <a:ea typeface="Cambria Math" panose="02040503050406030204" pitchFamily="18" charset="0"/>
                                  </a:rPr>
                                  <m:t>𝑗</m:t>
                                </m:r>
                              </m:sub>
                            </m:sSub>
                          </m:e>
                        </m:d>
                      </m:oMath>
                    </a14:m>
                    <a:r>
                      <a:rPr lang="en-GB" sz="1400" dirty="0">
                        <a:solidFill>
                          <a:schemeClr val="accent1"/>
                        </a:solidFill>
                      </a:rPr>
                      <a:t> i.e. triggered SiPM</a:t>
                    </a:r>
                  </a:p>
                </p:txBody>
              </p:sp>
            </mc:Choice>
            <mc:Fallback xmlns="">
              <p:sp>
                <p:nvSpPr>
                  <p:cNvPr id="25" name="TextBox 24">
                    <a:extLst>
                      <a:ext uri="{FF2B5EF4-FFF2-40B4-BE49-F238E27FC236}">
                        <a16:creationId xmlns:a16="http://schemas.microsoft.com/office/drawing/2014/main" id="{E3F260AE-15BE-CF40-BE3D-9B9517B9E3D7}"/>
                      </a:ext>
                    </a:extLst>
                  </p:cNvPr>
                  <p:cNvSpPr txBox="1">
                    <a:spLocks noRot="1" noChangeAspect="1" noMove="1" noResize="1" noEditPoints="1" noAdjustHandles="1" noChangeArrowheads="1" noChangeShapeType="1" noTextEdit="1"/>
                  </p:cNvSpPr>
                  <p:nvPr/>
                </p:nvSpPr>
                <p:spPr>
                  <a:xfrm>
                    <a:off x="2590161" y="5584982"/>
                    <a:ext cx="2315057" cy="532262"/>
                  </a:xfrm>
                  <a:prstGeom prst="rect">
                    <a:avLst/>
                  </a:prstGeom>
                  <a:blipFill>
                    <a:blip r:embed="rId3"/>
                    <a:stretch>
                      <a:fillRect l="-1093" t="-2381" b="-11905"/>
                    </a:stretch>
                  </a:blipFill>
                </p:spPr>
                <p:txBody>
                  <a:bodyPr/>
                  <a:lstStyle/>
                  <a:p>
                    <a:r>
                      <a:rPr lang="en-GB">
                        <a:noFill/>
                      </a:rPr>
                      <a:t> </a:t>
                    </a:r>
                  </a:p>
                </p:txBody>
              </p:sp>
            </mc:Fallback>
          </mc:AlternateContent>
        </p:grpSp>
        <p:grpSp>
          <p:nvGrpSpPr>
            <p:cNvPr id="19" name="Group 18">
              <a:extLst>
                <a:ext uri="{FF2B5EF4-FFF2-40B4-BE49-F238E27FC236}">
                  <a16:creationId xmlns:a16="http://schemas.microsoft.com/office/drawing/2014/main" id="{DDF5BB3A-7DD7-88BD-6153-622CAF94F043}"/>
                </a:ext>
              </a:extLst>
            </p:cNvPr>
            <p:cNvGrpSpPr/>
            <p:nvPr/>
          </p:nvGrpSpPr>
          <p:grpSpPr>
            <a:xfrm>
              <a:off x="1634248" y="2476623"/>
              <a:ext cx="3399499" cy="720219"/>
              <a:chOff x="1937189" y="1968746"/>
              <a:chExt cx="3399499" cy="720219"/>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4C4886C-7176-7145-8EE8-012C77B8DB7B}"/>
                      </a:ext>
                    </a:extLst>
                  </p:cNvPr>
                  <p:cNvSpPr txBox="1"/>
                  <p:nvPr/>
                </p:nvSpPr>
                <p:spPr>
                  <a:xfrm>
                    <a:off x="2534144" y="1968746"/>
                    <a:ext cx="2802544" cy="501676"/>
                  </a:xfrm>
                  <a:prstGeom prst="rect">
                    <a:avLst/>
                  </a:prstGeom>
                  <a:noFill/>
                </p:spPr>
                <p:txBody>
                  <a:bodyPr wrap="square" rtlCol="0">
                    <a:spAutoFit/>
                  </a:bodyPr>
                  <a:lstStyle/>
                  <a:p>
                    <a:pPr>
                      <a:lnSpc>
                        <a:spcPct val="95000"/>
                      </a:lnSpc>
                    </a:pPr>
                    <a:r>
                      <a:rPr lang="en-US" sz="1400" dirty="0">
                        <a:solidFill>
                          <a:schemeClr val="accent1"/>
                        </a:solidFill>
                        <a:ea typeface="Cambria Math" panose="02040503050406030204" pitchFamily="18" charset="0"/>
                      </a:rPr>
                      <a:t>Scintillating pixel and </a:t>
                    </a:r>
                  </a:p>
                  <a:p>
                    <a:pPr>
                      <a:lnSpc>
                        <a:spcPct val="95000"/>
                      </a:lnSpc>
                    </a:pPr>
                    <a14:m>
                      <m:oMath xmlns:m="http://schemas.openxmlformats.org/officeDocument/2006/math">
                        <m:acc>
                          <m:accPr>
                            <m:chr m:val="̂"/>
                            <m:ctrlPr>
                              <a:rPr lang="en-US" sz="1400" i="1">
                                <a:solidFill>
                                  <a:schemeClr val="accent1"/>
                                </a:solidFill>
                                <a:latin typeface="Cambria Math" panose="02040503050406030204" pitchFamily="18" charset="0"/>
                                <a:ea typeface="Cambria Math" panose="02040503050406030204" pitchFamily="18" charset="0"/>
                              </a:rPr>
                            </m:ctrlPr>
                          </m:accPr>
                          <m:e>
                            <m:r>
                              <a:rPr lang="en-US" sz="1400" i="1">
                                <a:solidFill>
                                  <a:schemeClr val="accent1"/>
                                </a:solidFill>
                                <a:latin typeface="Cambria Math" panose="02040503050406030204" pitchFamily="18" charset="0"/>
                                <a:ea typeface="Cambria Math" panose="02040503050406030204" pitchFamily="18" charset="0"/>
                              </a:rPr>
                              <m:t>𝑖</m:t>
                            </m:r>
                          </m:e>
                        </m:acc>
                      </m:oMath>
                    </a14:m>
                    <a:r>
                      <a:rPr lang="en-US" sz="1400" dirty="0">
                        <a:solidFill>
                          <a:schemeClr val="accent1"/>
                        </a:solidFill>
                      </a:rPr>
                      <a:t> </a:t>
                    </a:r>
                    <a14:m>
                      <m:oMath xmlns:m="http://schemas.openxmlformats.org/officeDocument/2006/math">
                        <m:r>
                          <m:rPr>
                            <m:nor/>
                          </m:rPr>
                          <a:rPr lang="de-DE" sz="1400">
                            <a:solidFill>
                              <a:schemeClr val="accent1"/>
                            </a:solidFill>
                            <a:latin typeface="Cambria Math" panose="02040503050406030204" pitchFamily="18" charset="0"/>
                            <a:ea typeface="Cambria Math" panose="02040503050406030204" pitchFamily="18" charset="0"/>
                          </a:rPr>
                          <m:t>(</m:t>
                        </m:r>
                        <m:r>
                          <m:rPr>
                            <m:nor/>
                          </m:rPr>
                          <a:rPr lang="en-US" sz="1400">
                            <a:solidFill>
                              <a:schemeClr val="accent1"/>
                            </a:solidFill>
                          </a:rPr>
                          <m:t>most</m:t>
                        </m:r>
                        <m:r>
                          <m:rPr>
                            <m:nor/>
                          </m:rPr>
                          <a:rPr lang="en-US" sz="1400">
                            <a:solidFill>
                              <a:schemeClr val="accent1"/>
                            </a:solidFill>
                          </a:rPr>
                          <m:t> </m:t>
                        </m:r>
                        <m:r>
                          <m:rPr>
                            <m:nor/>
                          </m:rPr>
                          <a:rPr lang="en-US" sz="1400">
                            <a:solidFill>
                              <a:schemeClr val="accent1"/>
                            </a:solidFill>
                          </a:rPr>
                          <m:t>likely</m:t>
                        </m:r>
                        <m:r>
                          <m:rPr>
                            <m:nor/>
                          </m:rPr>
                          <a:rPr lang="en-US" sz="1400">
                            <a:solidFill>
                              <a:schemeClr val="accent1"/>
                            </a:solidFill>
                          </a:rPr>
                          <m:t> </m:t>
                        </m:r>
                        <m:r>
                          <m:rPr>
                            <m:nor/>
                          </m:rPr>
                          <a:rPr lang="de-DE" sz="1400">
                            <a:solidFill>
                              <a:schemeClr val="accent1"/>
                            </a:solidFill>
                          </a:rPr>
                          <m:t>scintillating</m:t>
                        </m:r>
                        <m:r>
                          <m:rPr>
                            <m:nor/>
                          </m:rPr>
                          <a:rPr lang="de-DE" sz="1400">
                            <a:solidFill>
                              <a:schemeClr val="accent1"/>
                            </a:solidFill>
                          </a:rPr>
                          <m:t> </m:t>
                        </m:r>
                        <m:r>
                          <m:rPr>
                            <m:nor/>
                          </m:rPr>
                          <a:rPr lang="en-US" sz="1400">
                            <a:solidFill>
                              <a:schemeClr val="accent1"/>
                            </a:solidFill>
                          </a:rPr>
                          <m:t>pixel</m:t>
                        </m:r>
                        <m:r>
                          <m:rPr>
                            <m:nor/>
                          </m:rPr>
                          <a:rPr lang="de-DE" sz="1400">
                            <a:solidFill>
                              <a:schemeClr val="accent1"/>
                            </a:solidFill>
                          </a:rPr>
                          <m:t>)</m:t>
                        </m:r>
                      </m:oMath>
                    </a14:m>
                    <a:endParaRPr lang="en-US" sz="1400" dirty="0">
                      <a:solidFill>
                        <a:schemeClr val="accent1"/>
                      </a:solidFill>
                    </a:endParaRPr>
                  </a:p>
                </p:txBody>
              </p:sp>
            </mc:Choice>
            <mc:Fallback xmlns="">
              <p:sp>
                <p:nvSpPr>
                  <p:cNvPr id="28" name="TextBox 27">
                    <a:extLst>
                      <a:ext uri="{FF2B5EF4-FFF2-40B4-BE49-F238E27FC236}">
                        <a16:creationId xmlns:a16="http://schemas.microsoft.com/office/drawing/2014/main" id="{44C4886C-7176-7145-8EE8-012C77B8DB7B}"/>
                      </a:ext>
                    </a:extLst>
                  </p:cNvPr>
                  <p:cNvSpPr txBox="1">
                    <a:spLocks noRot="1" noChangeAspect="1" noMove="1" noResize="1" noEditPoints="1" noAdjustHandles="1" noChangeArrowheads="1" noChangeShapeType="1" noTextEdit="1"/>
                  </p:cNvSpPr>
                  <p:nvPr/>
                </p:nvSpPr>
                <p:spPr>
                  <a:xfrm>
                    <a:off x="2534144" y="1968746"/>
                    <a:ext cx="2802544" cy="501676"/>
                  </a:xfrm>
                  <a:prstGeom prst="rect">
                    <a:avLst/>
                  </a:prstGeom>
                  <a:blipFill>
                    <a:blip r:embed="rId4"/>
                    <a:stretch>
                      <a:fillRect l="-450" t="-5000" b="-10000"/>
                    </a:stretch>
                  </a:blipFill>
                </p:spPr>
                <p:txBody>
                  <a:bodyPr/>
                  <a:lstStyle/>
                  <a:p>
                    <a:r>
                      <a:rPr lang="en-GB">
                        <a:noFill/>
                      </a:rPr>
                      <a:t> </a:t>
                    </a:r>
                  </a:p>
                </p:txBody>
              </p:sp>
            </mc:Fallback>
          </mc:AlternateContent>
          <p:sp>
            <p:nvSpPr>
              <p:cNvPr id="30" name="Freeform 29">
                <a:extLst>
                  <a:ext uri="{FF2B5EF4-FFF2-40B4-BE49-F238E27FC236}">
                    <a16:creationId xmlns:a16="http://schemas.microsoft.com/office/drawing/2014/main" id="{AF281DC8-93BB-A645-8B48-FE60D386E5C9}"/>
                  </a:ext>
                </a:extLst>
              </p:cNvPr>
              <p:cNvSpPr/>
              <p:nvPr/>
            </p:nvSpPr>
            <p:spPr>
              <a:xfrm>
                <a:off x="1937189" y="2115390"/>
                <a:ext cx="596955" cy="573575"/>
              </a:xfrm>
              <a:custGeom>
                <a:avLst/>
                <a:gdLst>
                  <a:gd name="connsiteX0" fmla="*/ 0 w 778387"/>
                  <a:gd name="connsiteY0" fmla="*/ 532606 h 532606"/>
                  <a:gd name="connsiteX1" fmla="*/ 335935 w 778387"/>
                  <a:gd name="connsiteY1" fmla="*/ 0 h 532606"/>
                  <a:gd name="connsiteX2" fmla="*/ 778387 w 778387"/>
                  <a:gd name="connsiteY2" fmla="*/ 0 h 532606"/>
                </a:gdLst>
                <a:ahLst/>
                <a:cxnLst>
                  <a:cxn ang="0">
                    <a:pos x="connsiteX0" y="connsiteY0"/>
                  </a:cxn>
                  <a:cxn ang="0">
                    <a:pos x="connsiteX1" y="connsiteY1"/>
                  </a:cxn>
                  <a:cxn ang="0">
                    <a:pos x="connsiteX2" y="connsiteY2"/>
                  </a:cxn>
                </a:cxnLst>
                <a:rect l="l" t="t" r="r" b="b"/>
                <a:pathLst>
                  <a:path w="778387" h="532606">
                    <a:moveTo>
                      <a:pt x="0" y="532606"/>
                    </a:moveTo>
                    <a:lnTo>
                      <a:pt x="335935" y="0"/>
                    </a:lnTo>
                    <a:lnTo>
                      <a:pt x="778387" y="0"/>
                    </a:lnTo>
                  </a:path>
                </a:pathLst>
              </a:custGeom>
              <a:ln w="15875">
                <a:solidFill>
                  <a:srgbClr val="000000"/>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0A4461D-23FE-F361-994B-1AFA238BDB65}"/>
                </a:ext>
              </a:extLst>
            </p:cNvPr>
            <p:cNvGrpSpPr/>
            <p:nvPr/>
          </p:nvGrpSpPr>
          <p:grpSpPr>
            <a:xfrm>
              <a:off x="2401034" y="3477179"/>
              <a:ext cx="2722840" cy="300595"/>
              <a:chOff x="3027377" y="3645282"/>
              <a:chExt cx="2722840" cy="300595"/>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9709C5A-0021-4B44-BD50-968967F89913}"/>
                      </a:ext>
                    </a:extLst>
                  </p:cNvPr>
                  <p:cNvSpPr txBox="1"/>
                  <p:nvPr/>
                </p:nvSpPr>
                <p:spPr>
                  <a:xfrm>
                    <a:off x="3631880" y="3645282"/>
                    <a:ext cx="2118337" cy="300595"/>
                  </a:xfrm>
                  <a:prstGeom prst="rect">
                    <a:avLst/>
                  </a:prstGeom>
                  <a:noFill/>
                </p:spPr>
                <p:txBody>
                  <a:bodyPr wrap="none" rtlCol="0">
                    <a:spAutoFit/>
                  </a:bodyPr>
                  <a:lstStyle/>
                  <a:p>
                    <a:pPr>
                      <a:lnSpc>
                        <a:spcPct val="95000"/>
                      </a:lnSpc>
                    </a:pPr>
                    <a14:m>
                      <m:oMath xmlns:m="http://schemas.openxmlformats.org/officeDocument/2006/math">
                        <m:sSup>
                          <m:sSupPr>
                            <m:ctrlPr>
                              <a:rPr lang="de-DE" sz="1400" b="0" i="1" smtClean="0">
                                <a:solidFill>
                                  <a:schemeClr val="accent1"/>
                                </a:solidFill>
                                <a:latin typeface="Cambria Math" panose="02040503050406030204" pitchFamily="18" charset="0"/>
                                <a:ea typeface="Cambria Math" panose="02040503050406030204" pitchFamily="18" charset="0"/>
                              </a:rPr>
                            </m:ctrlPr>
                          </m:sSupPr>
                          <m:e>
                            <m:r>
                              <a:rPr lang="de-DE" sz="1400" b="0" i="1" smtClean="0">
                                <a:solidFill>
                                  <a:schemeClr val="accent1"/>
                                </a:solidFill>
                                <a:latin typeface="Cambria Math" panose="02040503050406030204" pitchFamily="18" charset="0"/>
                                <a:ea typeface="Cambria Math" panose="02040503050406030204" pitchFamily="18" charset="0"/>
                              </a:rPr>
                              <m:t>𝑖</m:t>
                            </m:r>
                          </m:e>
                          <m:sup>
                            <m:r>
                              <a:rPr lang="de-DE" sz="1400" b="0" i="1" smtClean="0">
                                <a:solidFill>
                                  <a:schemeClr val="accent1"/>
                                </a:solidFill>
                                <a:latin typeface="Cambria Math" panose="02040503050406030204" pitchFamily="18" charset="0"/>
                                <a:ea typeface="Cambria Math" panose="02040503050406030204" pitchFamily="18" charset="0"/>
                              </a:rPr>
                              <m:t>𝑡h</m:t>
                            </m:r>
                          </m:sup>
                        </m:sSup>
                      </m:oMath>
                    </a14:m>
                    <a:r>
                      <a:rPr lang="en-GB" sz="1400" dirty="0">
                        <a:solidFill>
                          <a:schemeClr val="accent1"/>
                        </a:solidFill>
                      </a:rPr>
                      <a:t> scintillator array pixel</a:t>
                    </a:r>
                  </a:p>
                </p:txBody>
              </p:sp>
            </mc:Choice>
            <mc:Fallback xmlns="">
              <p:sp>
                <p:nvSpPr>
                  <p:cNvPr id="27" name="TextBox 26">
                    <a:extLst>
                      <a:ext uri="{FF2B5EF4-FFF2-40B4-BE49-F238E27FC236}">
                        <a16:creationId xmlns:a16="http://schemas.microsoft.com/office/drawing/2014/main" id="{F9709C5A-0021-4B44-BD50-968967F89913}"/>
                      </a:ext>
                    </a:extLst>
                  </p:cNvPr>
                  <p:cNvSpPr txBox="1">
                    <a:spLocks noRot="1" noChangeAspect="1" noMove="1" noResize="1" noEditPoints="1" noAdjustHandles="1" noChangeArrowheads="1" noChangeShapeType="1" noTextEdit="1"/>
                  </p:cNvSpPr>
                  <p:nvPr/>
                </p:nvSpPr>
                <p:spPr>
                  <a:xfrm>
                    <a:off x="3631880" y="3645282"/>
                    <a:ext cx="2118337" cy="300595"/>
                  </a:xfrm>
                  <a:prstGeom prst="rect">
                    <a:avLst/>
                  </a:prstGeom>
                  <a:blipFill>
                    <a:blip r:embed="rId5"/>
                    <a:stretch>
                      <a:fillRect t="-8333" b="-20833"/>
                    </a:stretch>
                  </a:blipFill>
                </p:spPr>
                <p:txBody>
                  <a:bodyPr/>
                  <a:lstStyle/>
                  <a:p>
                    <a:r>
                      <a:rPr lang="en-GB">
                        <a:noFill/>
                      </a:rPr>
                      <a:t> </a:t>
                    </a:r>
                  </a:p>
                </p:txBody>
              </p:sp>
            </mc:Fallback>
          </mc:AlternateContent>
          <p:sp>
            <p:nvSpPr>
              <p:cNvPr id="31" name="Freeform 30">
                <a:extLst>
                  <a:ext uri="{FF2B5EF4-FFF2-40B4-BE49-F238E27FC236}">
                    <a16:creationId xmlns:a16="http://schemas.microsoft.com/office/drawing/2014/main" id="{47C34CA6-AECB-D94D-B509-0EB4161CAB36}"/>
                  </a:ext>
                </a:extLst>
              </p:cNvPr>
              <p:cNvSpPr/>
              <p:nvPr/>
            </p:nvSpPr>
            <p:spPr>
              <a:xfrm flipV="1">
                <a:off x="3027377" y="3645282"/>
                <a:ext cx="635313" cy="149583"/>
              </a:xfrm>
              <a:custGeom>
                <a:avLst/>
                <a:gdLst>
                  <a:gd name="connsiteX0" fmla="*/ 0 w 778387"/>
                  <a:gd name="connsiteY0" fmla="*/ 532606 h 532606"/>
                  <a:gd name="connsiteX1" fmla="*/ 335935 w 778387"/>
                  <a:gd name="connsiteY1" fmla="*/ 0 h 532606"/>
                  <a:gd name="connsiteX2" fmla="*/ 778387 w 778387"/>
                  <a:gd name="connsiteY2" fmla="*/ 0 h 532606"/>
                </a:gdLst>
                <a:ahLst/>
                <a:cxnLst>
                  <a:cxn ang="0">
                    <a:pos x="connsiteX0" y="connsiteY0"/>
                  </a:cxn>
                  <a:cxn ang="0">
                    <a:pos x="connsiteX1" y="connsiteY1"/>
                  </a:cxn>
                  <a:cxn ang="0">
                    <a:pos x="connsiteX2" y="connsiteY2"/>
                  </a:cxn>
                </a:cxnLst>
                <a:rect l="l" t="t" r="r" b="b"/>
                <a:pathLst>
                  <a:path w="778387" h="532606">
                    <a:moveTo>
                      <a:pt x="0" y="532606"/>
                    </a:moveTo>
                    <a:lnTo>
                      <a:pt x="335935" y="0"/>
                    </a:lnTo>
                    <a:lnTo>
                      <a:pt x="778387" y="0"/>
                    </a:lnTo>
                  </a:path>
                </a:pathLst>
              </a:custGeom>
              <a:ln w="15875">
                <a:solidFill>
                  <a:srgbClr val="000000"/>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F763BD5-C267-6448-A553-EA7E55F03E54}"/>
                </a:ext>
              </a:extLst>
            </p:cNvPr>
            <p:cNvGrpSpPr/>
            <p:nvPr/>
          </p:nvGrpSpPr>
          <p:grpSpPr>
            <a:xfrm>
              <a:off x="2231203" y="4525001"/>
              <a:ext cx="3587087" cy="540533"/>
              <a:chOff x="2583691" y="4328186"/>
              <a:chExt cx="3587087" cy="540533"/>
            </a:xfrm>
          </p:grpSpPr>
          <p:sp>
            <p:nvSpPr>
              <p:cNvPr id="23" name="Freeform 22">
                <a:extLst>
                  <a:ext uri="{FF2B5EF4-FFF2-40B4-BE49-F238E27FC236}">
                    <a16:creationId xmlns:a16="http://schemas.microsoft.com/office/drawing/2014/main" id="{330ACAFE-06C0-1D4D-B424-38A7240481AD}"/>
                  </a:ext>
                </a:extLst>
              </p:cNvPr>
              <p:cNvSpPr/>
              <p:nvPr/>
            </p:nvSpPr>
            <p:spPr>
              <a:xfrm flipV="1">
                <a:off x="2583691" y="4428062"/>
                <a:ext cx="635313" cy="149583"/>
              </a:xfrm>
              <a:custGeom>
                <a:avLst/>
                <a:gdLst>
                  <a:gd name="connsiteX0" fmla="*/ 0 w 778387"/>
                  <a:gd name="connsiteY0" fmla="*/ 532606 h 532606"/>
                  <a:gd name="connsiteX1" fmla="*/ 335935 w 778387"/>
                  <a:gd name="connsiteY1" fmla="*/ 0 h 532606"/>
                  <a:gd name="connsiteX2" fmla="*/ 778387 w 778387"/>
                  <a:gd name="connsiteY2" fmla="*/ 0 h 532606"/>
                </a:gdLst>
                <a:ahLst/>
                <a:cxnLst>
                  <a:cxn ang="0">
                    <a:pos x="connsiteX0" y="connsiteY0"/>
                  </a:cxn>
                  <a:cxn ang="0">
                    <a:pos x="connsiteX1" y="connsiteY1"/>
                  </a:cxn>
                  <a:cxn ang="0">
                    <a:pos x="connsiteX2" y="connsiteY2"/>
                  </a:cxn>
                </a:cxnLst>
                <a:rect l="l" t="t" r="r" b="b"/>
                <a:pathLst>
                  <a:path w="778387" h="532606">
                    <a:moveTo>
                      <a:pt x="0" y="532606"/>
                    </a:moveTo>
                    <a:lnTo>
                      <a:pt x="335935" y="0"/>
                    </a:lnTo>
                    <a:lnTo>
                      <a:pt x="778387" y="0"/>
                    </a:lnTo>
                  </a:path>
                </a:pathLst>
              </a:custGeom>
              <a:ln w="15875">
                <a:solidFill>
                  <a:srgbClr val="000000"/>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3D39525F-91F0-DC44-86D8-2DB981AD8BD5}"/>
                      </a:ext>
                    </a:extLst>
                  </p:cNvPr>
                  <p:cNvSpPr/>
                  <p:nvPr/>
                </p:nvSpPr>
                <p:spPr>
                  <a:xfrm>
                    <a:off x="3216028" y="4328186"/>
                    <a:ext cx="2954750" cy="540533"/>
                  </a:xfrm>
                  <a:prstGeom prst="rect">
                    <a:avLst/>
                  </a:prstGeom>
                </p:spPr>
                <p:txBody>
                  <a:bodyPr wrap="square">
                    <a:spAutoFit/>
                  </a:bodyPr>
                  <a:lstStyle/>
                  <a:p>
                    <a14:m>
                      <m:oMath xmlns:m="http://schemas.openxmlformats.org/officeDocument/2006/math">
                        <m:sSub>
                          <m:sSubPr>
                            <m:ctrlPr>
                              <a:rPr lang="de-DE" sz="1400" i="1" smtClean="0">
                                <a:solidFill>
                                  <a:schemeClr val="accent1"/>
                                </a:solidFill>
                                <a:latin typeface="Cambria Math" panose="02040503050406030204" pitchFamily="18" charset="0"/>
                                <a:ea typeface="Cambria Math" panose="02040503050406030204" pitchFamily="18" charset="0"/>
                              </a:rPr>
                            </m:ctrlPr>
                          </m:sSubPr>
                          <m:e>
                            <m:r>
                              <a:rPr lang="de-DE" sz="1400" i="1">
                                <a:solidFill>
                                  <a:schemeClr val="accent1"/>
                                </a:solidFill>
                                <a:latin typeface="Cambria Math" panose="02040503050406030204" pitchFamily="18" charset="0"/>
                                <a:ea typeface="Cambria Math" panose="02040503050406030204" pitchFamily="18" charset="0"/>
                              </a:rPr>
                              <m:t>𝑝</m:t>
                            </m:r>
                          </m:e>
                          <m:sub>
                            <m:r>
                              <a:rPr lang="de-DE" sz="1400" i="1">
                                <a:solidFill>
                                  <a:schemeClr val="accent1"/>
                                </a:solidFill>
                                <a:latin typeface="Cambria Math" panose="02040503050406030204" pitchFamily="18" charset="0"/>
                                <a:ea typeface="Cambria Math" panose="02040503050406030204" pitchFamily="18" charset="0"/>
                              </a:rPr>
                              <m:t>𝑖</m:t>
                            </m:r>
                            <m:r>
                              <a:rPr lang="de-DE" sz="1400" i="1">
                                <a:solidFill>
                                  <a:schemeClr val="accent1"/>
                                </a:solidFill>
                                <a:latin typeface="Cambria Math" panose="02040503050406030204" pitchFamily="18" charset="0"/>
                                <a:ea typeface="Cambria Math" panose="02040503050406030204" pitchFamily="18" charset="0"/>
                              </a:rPr>
                              <m:t>,</m:t>
                            </m:r>
                            <m:r>
                              <a:rPr lang="de-DE" sz="1400" i="1">
                                <a:solidFill>
                                  <a:schemeClr val="accent1"/>
                                </a:solidFill>
                                <a:latin typeface="Cambria Math" panose="02040503050406030204" pitchFamily="18" charset="0"/>
                                <a:ea typeface="Cambria Math" panose="02040503050406030204" pitchFamily="18" charset="0"/>
                              </a:rPr>
                              <m:t>𝑗</m:t>
                            </m:r>
                          </m:sub>
                        </m:sSub>
                      </m:oMath>
                    </a14:m>
                    <a:r>
                      <a:rPr lang="en-GB" sz="1400" dirty="0">
                        <a:solidFill>
                          <a:schemeClr val="accent1"/>
                        </a:solidFill>
                      </a:rPr>
                      <a:t>: probability for detecting light from scintillator pixel </a:t>
                    </a:r>
                    <a14:m>
                      <m:oMath xmlns:m="http://schemas.openxmlformats.org/officeDocument/2006/math">
                        <m:r>
                          <a:rPr lang="de-DE" sz="1400" i="1">
                            <a:solidFill>
                              <a:schemeClr val="accent1"/>
                            </a:solidFill>
                            <a:latin typeface="Cambria Math" panose="02040503050406030204" pitchFamily="18" charset="0"/>
                            <a:ea typeface="Cambria Math" panose="02040503050406030204" pitchFamily="18" charset="0"/>
                          </a:rPr>
                          <m:t>𝑖</m:t>
                        </m:r>
                      </m:oMath>
                    </a14:m>
                    <a:r>
                      <a:rPr lang="en-GB" sz="1400" dirty="0">
                        <a:solidFill>
                          <a:schemeClr val="accent1"/>
                        </a:solidFill>
                      </a:rPr>
                      <a:t> in SiPM </a:t>
                    </a:r>
                    <a14:m>
                      <m:oMath xmlns:m="http://schemas.openxmlformats.org/officeDocument/2006/math">
                        <m:r>
                          <a:rPr lang="de-DE" sz="1400" b="0" i="1" smtClean="0">
                            <a:solidFill>
                              <a:schemeClr val="accent1"/>
                            </a:solidFill>
                            <a:latin typeface="Cambria Math" panose="02040503050406030204" pitchFamily="18" charset="0"/>
                          </a:rPr>
                          <m:t>𝑗</m:t>
                        </m:r>
                      </m:oMath>
                    </a14:m>
                    <a:r>
                      <a:rPr lang="en-GB" sz="1400" dirty="0">
                        <a:solidFill>
                          <a:schemeClr val="accent1"/>
                        </a:solidFill>
                      </a:rPr>
                      <a:t> </a:t>
                    </a:r>
                  </a:p>
                </p:txBody>
              </p:sp>
            </mc:Choice>
            <mc:Fallback xmlns="">
              <p:sp>
                <p:nvSpPr>
                  <p:cNvPr id="33" name="Rectangle 32">
                    <a:extLst>
                      <a:ext uri="{FF2B5EF4-FFF2-40B4-BE49-F238E27FC236}">
                        <a16:creationId xmlns:a16="http://schemas.microsoft.com/office/drawing/2014/main" id="{3D39525F-91F0-DC44-86D8-2DB981AD8BD5}"/>
                      </a:ext>
                    </a:extLst>
                  </p:cNvPr>
                  <p:cNvSpPr>
                    <a:spLocks noRot="1" noChangeAspect="1" noMove="1" noResize="1" noEditPoints="1" noAdjustHandles="1" noChangeArrowheads="1" noChangeShapeType="1" noTextEdit="1"/>
                  </p:cNvSpPr>
                  <p:nvPr/>
                </p:nvSpPr>
                <p:spPr>
                  <a:xfrm>
                    <a:off x="3216028" y="4328186"/>
                    <a:ext cx="2954750" cy="540533"/>
                  </a:xfrm>
                  <a:prstGeom prst="rect">
                    <a:avLst/>
                  </a:prstGeom>
                  <a:blipFill>
                    <a:blip r:embed="rId6"/>
                    <a:stretch>
                      <a:fillRect l="-429" t="-4651" b="-11628"/>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C08E9568-D124-DC97-68C4-80F0AA401ABC}"/>
                </a:ext>
              </a:extLst>
            </p:cNvPr>
            <p:cNvGrpSpPr/>
            <p:nvPr/>
          </p:nvGrpSpPr>
          <p:grpSpPr>
            <a:xfrm>
              <a:off x="2028655" y="4823422"/>
              <a:ext cx="3005092" cy="670650"/>
              <a:chOff x="2407109" y="4626607"/>
              <a:chExt cx="3005092" cy="670650"/>
            </a:xfrm>
          </p:grpSpPr>
          <p:sp>
            <p:nvSpPr>
              <p:cNvPr id="26" name="TextBox 25">
                <a:extLst>
                  <a:ext uri="{FF2B5EF4-FFF2-40B4-BE49-F238E27FC236}">
                    <a16:creationId xmlns:a16="http://schemas.microsoft.com/office/drawing/2014/main" id="{38D60F80-7B60-7844-BC1C-7B760B1AD223}"/>
                  </a:ext>
                </a:extLst>
              </p:cNvPr>
              <p:cNvSpPr txBox="1"/>
              <p:nvPr/>
            </p:nvSpPr>
            <p:spPr>
              <a:xfrm>
                <a:off x="3097144" y="5000253"/>
                <a:ext cx="2315057" cy="297004"/>
              </a:xfrm>
              <a:prstGeom prst="rect">
                <a:avLst/>
              </a:prstGeom>
              <a:noFill/>
            </p:spPr>
            <p:txBody>
              <a:bodyPr wrap="none" rtlCol="0">
                <a:spAutoFit/>
              </a:bodyPr>
              <a:lstStyle/>
              <a:p>
                <a:pPr>
                  <a:lnSpc>
                    <a:spcPct val="95000"/>
                  </a:lnSpc>
                </a:pPr>
                <a:r>
                  <a:rPr lang="en-GB" sz="1400" dirty="0">
                    <a:solidFill>
                      <a:schemeClr val="accent1"/>
                    </a:solidFill>
                  </a:rPr>
                  <a:t>Photodetector pixel (SiPM)</a:t>
                </a:r>
              </a:p>
            </p:txBody>
          </p:sp>
          <p:sp>
            <p:nvSpPr>
              <p:cNvPr id="35" name="Freeform 34">
                <a:extLst>
                  <a:ext uri="{FF2B5EF4-FFF2-40B4-BE49-F238E27FC236}">
                    <a16:creationId xmlns:a16="http://schemas.microsoft.com/office/drawing/2014/main" id="{A6341CA6-B76A-F342-85A8-D7E85DF12DCF}"/>
                  </a:ext>
                </a:extLst>
              </p:cNvPr>
              <p:cNvSpPr/>
              <p:nvPr/>
            </p:nvSpPr>
            <p:spPr>
              <a:xfrm flipV="1">
                <a:off x="2407109" y="4626607"/>
                <a:ext cx="712838" cy="502212"/>
              </a:xfrm>
              <a:custGeom>
                <a:avLst/>
                <a:gdLst>
                  <a:gd name="connsiteX0" fmla="*/ 0 w 778387"/>
                  <a:gd name="connsiteY0" fmla="*/ 532606 h 532606"/>
                  <a:gd name="connsiteX1" fmla="*/ 335935 w 778387"/>
                  <a:gd name="connsiteY1" fmla="*/ 0 h 532606"/>
                  <a:gd name="connsiteX2" fmla="*/ 778387 w 778387"/>
                  <a:gd name="connsiteY2" fmla="*/ 0 h 532606"/>
                </a:gdLst>
                <a:ahLst/>
                <a:cxnLst>
                  <a:cxn ang="0">
                    <a:pos x="connsiteX0" y="connsiteY0"/>
                  </a:cxn>
                  <a:cxn ang="0">
                    <a:pos x="connsiteX1" y="connsiteY1"/>
                  </a:cxn>
                  <a:cxn ang="0">
                    <a:pos x="connsiteX2" y="connsiteY2"/>
                  </a:cxn>
                </a:cxnLst>
                <a:rect l="l" t="t" r="r" b="b"/>
                <a:pathLst>
                  <a:path w="778387" h="532606">
                    <a:moveTo>
                      <a:pt x="0" y="532606"/>
                    </a:moveTo>
                    <a:lnTo>
                      <a:pt x="335935" y="0"/>
                    </a:lnTo>
                    <a:lnTo>
                      <a:pt x="778387" y="0"/>
                    </a:lnTo>
                  </a:path>
                </a:pathLst>
              </a:custGeom>
              <a:ln w="15875">
                <a:solidFill>
                  <a:srgbClr val="000000"/>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86B3E91F-1843-7149-862B-71A4160A4EAA}"/>
              </a:ext>
            </a:extLst>
          </p:cNvPr>
          <p:cNvGrpSpPr/>
          <p:nvPr/>
        </p:nvGrpSpPr>
        <p:grpSpPr>
          <a:xfrm>
            <a:off x="6538290" y="1471809"/>
            <a:ext cx="4445385" cy="2092346"/>
            <a:chOff x="7519267" y="1867202"/>
            <a:chExt cx="4445385" cy="2092346"/>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96FC956-2D0D-1641-96E1-BF8B654E4EC9}"/>
                    </a:ext>
                  </a:extLst>
                </p:cNvPr>
                <p:cNvSpPr txBox="1"/>
                <p:nvPr/>
              </p:nvSpPr>
              <p:spPr>
                <a:xfrm>
                  <a:off x="8044540" y="2689600"/>
                  <a:ext cx="3394839" cy="750911"/>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de-DE" sz="1500" b="0" i="1" smtClean="0">
                            <a:solidFill>
                              <a:schemeClr val="accent1"/>
                            </a:solidFill>
                            <a:latin typeface="Cambria Math" panose="02040503050406030204" pitchFamily="18" charset="0"/>
                            <a:ea typeface="Cambria Math" panose="02040503050406030204" pitchFamily="18" charset="0"/>
                          </a:rPr>
                          <m:t>ℒ</m:t>
                        </m:r>
                        <m:d>
                          <m:dPr>
                            <m:ctrlPr>
                              <a:rPr lang="de-DE" sz="1500" b="0" i="1" smtClean="0">
                                <a:solidFill>
                                  <a:schemeClr val="accent1"/>
                                </a:solidFill>
                                <a:latin typeface="Cambria Math" panose="02040503050406030204" pitchFamily="18" charset="0"/>
                                <a:ea typeface="Cambria Math" panose="02040503050406030204" pitchFamily="18" charset="0"/>
                              </a:rPr>
                            </m:ctrlPr>
                          </m:dPr>
                          <m:e>
                            <m:r>
                              <a:rPr lang="de-DE" sz="1500" b="0" i="1" smtClean="0">
                                <a:solidFill>
                                  <a:schemeClr val="accent1"/>
                                </a:solidFill>
                                <a:latin typeface="Cambria Math" panose="02040503050406030204" pitchFamily="18" charset="0"/>
                                <a:ea typeface="Cambria Math" panose="02040503050406030204" pitchFamily="18" charset="0"/>
                              </a:rPr>
                              <m:t>𝑖</m:t>
                            </m:r>
                            <m:r>
                              <a:rPr lang="de-DE" sz="1500" b="0" i="1" smtClean="0">
                                <a:solidFill>
                                  <a:schemeClr val="accent1"/>
                                </a:solidFill>
                                <a:latin typeface="Cambria Math" panose="02040503050406030204" pitchFamily="18" charset="0"/>
                                <a:ea typeface="Cambria Math" panose="02040503050406030204" pitchFamily="18" charset="0"/>
                              </a:rPr>
                              <m:t>,</m:t>
                            </m:r>
                            <m:r>
                              <a:rPr lang="de-DE" sz="1500" b="0" i="1" smtClean="0">
                                <a:solidFill>
                                  <a:schemeClr val="accent1"/>
                                </a:solidFill>
                                <a:latin typeface="Cambria Math" panose="02040503050406030204" pitchFamily="18" charset="0"/>
                                <a:ea typeface="Cambria Math" panose="02040503050406030204" pitchFamily="18" charset="0"/>
                              </a:rPr>
                              <m:t>𝑄</m:t>
                            </m:r>
                            <m:r>
                              <a:rPr lang="de-DE" sz="1500" b="0"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sz="1500" b="0" i="1" smtClean="0">
                                    <a:solidFill>
                                      <a:schemeClr val="accent1"/>
                                    </a:solidFill>
                                    <a:latin typeface="Cambria Math" panose="02040503050406030204" pitchFamily="18" charset="0"/>
                                    <a:ea typeface="Cambria Math" panose="02040503050406030204" pitchFamily="18" charset="0"/>
                                  </a:rPr>
                                </m:ctrlPr>
                              </m:dPr>
                              <m:e>
                                <m:sSub>
                                  <m:sSubPr>
                                    <m:ctrlPr>
                                      <a:rPr lang="de-DE" sz="1500" b="0" i="1" smtClean="0">
                                        <a:solidFill>
                                          <a:schemeClr val="accent1"/>
                                        </a:solidFill>
                                        <a:latin typeface="Cambria Math" panose="02040503050406030204" pitchFamily="18" charset="0"/>
                                        <a:ea typeface="Cambria Math" panose="02040503050406030204" pitchFamily="18" charset="0"/>
                                      </a:rPr>
                                    </m:ctrlPr>
                                  </m:sSubPr>
                                  <m:e>
                                    <m:r>
                                      <a:rPr lang="de-DE" sz="1500" b="0" i="1" smtClean="0">
                                        <a:solidFill>
                                          <a:schemeClr val="accent1"/>
                                        </a:solidFill>
                                        <a:latin typeface="Cambria Math" panose="02040503050406030204" pitchFamily="18" charset="0"/>
                                        <a:ea typeface="Cambria Math" panose="02040503050406030204" pitchFamily="18" charset="0"/>
                                      </a:rPr>
                                      <m:t>𝑞</m:t>
                                    </m:r>
                                  </m:e>
                                  <m:sub>
                                    <m:r>
                                      <a:rPr lang="de-DE" sz="1500" b="0" i="1" smtClean="0">
                                        <a:solidFill>
                                          <a:schemeClr val="accent1"/>
                                        </a:solidFill>
                                        <a:latin typeface="Cambria Math" panose="02040503050406030204" pitchFamily="18" charset="0"/>
                                        <a:ea typeface="Cambria Math" panose="02040503050406030204" pitchFamily="18" charset="0"/>
                                      </a:rPr>
                                      <m:t>𝑗</m:t>
                                    </m:r>
                                  </m:sub>
                                </m:sSub>
                              </m:e>
                            </m:d>
                          </m:e>
                        </m:d>
                        <m:r>
                          <a:rPr lang="de-DE" sz="1500" b="0" i="1" smtClean="0">
                            <a:solidFill>
                              <a:schemeClr val="accent1"/>
                            </a:solidFill>
                            <a:latin typeface="Cambria Math" panose="02040503050406030204" pitchFamily="18" charset="0"/>
                            <a:ea typeface="Cambria Math" panose="02040503050406030204" pitchFamily="18" charset="0"/>
                          </a:rPr>
                          <m:t>=</m:t>
                        </m:r>
                        <m:nary>
                          <m:naryPr>
                            <m:chr m:val="∑"/>
                            <m:ctrlPr>
                              <a:rPr lang="de-DE" sz="1500" b="0" i="1" smtClean="0">
                                <a:solidFill>
                                  <a:schemeClr val="accent1"/>
                                </a:solidFill>
                                <a:latin typeface="Cambria Math" panose="02040503050406030204" pitchFamily="18" charset="0"/>
                                <a:ea typeface="Cambria Math" panose="02040503050406030204" pitchFamily="18" charset="0"/>
                              </a:rPr>
                            </m:ctrlPr>
                          </m:naryPr>
                          <m:sub>
                            <m:r>
                              <m:rPr>
                                <m:brk m:alnAt="23"/>
                              </m:rPr>
                              <a:rPr lang="de-DE" sz="1500" b="0" i="1" smtClean="0">
                                <a:solidFill>
                                  <a:schemeClr val="accent1"/>
                                </a:solidFill>
                                <a:latin typeface="Cambria Math" panose="02040503050406030204" pitchFamily="18" charset="0"/>
                                <a:ea typeface="Cambria Math" panose="02040503050406030204" pitchFamily="18" charset="0"/>
                              </a:rPr>
                              <m:t>𝑗</m:t>
                            </m:r>
                          </m:sub>
                          <m:sup>
                            <m:sSub>
                              <m:sSubPr>
                                <m:ctrlPr>
                                  <a:rPr lang="de-DE" sz="1500" b="0" i="1" smtClean="0">
                                    <a:solidFill>
                                      <a:schemeClr val="accent1"/>
                                    </a:solidFill>
                                    <a:latin typeface="Cambria Math" panose="02040503050406030204" pitchFamily="18" charset="0"/>
                                    <a:ea typeface="Cambria Math" panose="02040503050406030204" pitchFamily="18" charset="0"/>
                                  </a:rPr>
                                </m:ctrlPr>
                              </m:sSubPr>
                              <m:e>
                                <m:r>
                                  <a:rPr lang="de-DE" sz="1500" b="0" i="1" smtClean="0">
                                    <a:solidFill>
                                      <a:schemeClr val="accent1"/>
                                    </a:solidFill>
                                    <a:latin typeface="Cambria Math" panose="02040503050406030204" pitchFamily="18" charset="0"/>
                                    <a:ea typeface="Cambria Math" panose="02040503050406030204" pitchFamily="18" charset="0"/>
                                  </a:rPr>
                                  <m:t>𝑁</m:t>
                                </m:r>
                              </m:e>
                              <m:sub>
                                <m:r>
                                  <a:rPr lang="de-DE" sz="1500" b="0" i="1" smtClean="0">
                                    <a:solidFill>
                                      <a:schemeClr val="accent1"/>
                                    </a:solidFill>
                                    <a:latin typeface="Cambria Math" panose="02040503050406030204" pitchFamily="18" charset="0"/>
                                    <a:ea typeface="Cambria Math" panose="02040503050406030204" pitchFamily="18" charset="0"/>
                                  </a:rPr>
                                  <m:t>𝑞</m:t>
                                </m:r>
                              </m:sub>
                            </m:sSub>
                          </m:sup>
                          <m:e>
                            <m:sSub>
                              <m:sSubPr>
                                <m:ctrlPr>
                                  <a:rPr lang="de-DE" sz="1500" b="0" i="1" smtClean="0">
                                    <a:solidFill>
                                      <a:schemeClr val="accent1"/>
                                    </a:solidFill>
                                    <a:latin typeface="Cambria Math" panose="02040503050406030204" pitchFamily="18" charset="0"/>
                                    <a:ea typeface="Cambria Math" panose="02040503050406030204" pitchFamily="18" charset="0"/>
                                  </a:rPr>
                                </m:ctrlPr>
                              </m:sSubPr>
                              <m:e>
                                <m:r>
                                  <a:rPr lang="de-DE" sz="1500" b="0" i="1" smtClean="0">
                                    <a:solidFill>
                                      <a:schemeClr val="accent1"/>
                                    </a:solidFill>
                                    <a:latin typeface="Cambria Math" panose="02040503050406030204" pitchFamily="18" charset="0"/>
                                    <a:ea typeface="Cambria Math" panose="02040503050406030204" pitchFamily="18" charset="0"/>
                                  </a:rPr>
                                  <m:t>𝑞</m:t>
                                </m:r>
                              </m:e>
                              <m:sub>
                                <m:r>
                                  <a:rPr lang="de-DE" sz="1500" b="0" i="1" smtClean="0">
                                    <a:solidFill>
                                      <a:schemeClr val="accent1"/>
                                    </a:solidFill>
                                    <a:latin typeface="Cambria Math" panose="02040503050406030204" pitchFamily="18" charset="0"/>
                                    <a:ea typeface="Cambria Math" panose="02040503050406030204" pitchFamily="18" charset="0"/>
                                  </a:rPr>
                                  <m:t>𝑗</m:t>
                                </m:r>
                              </m:sub>
                            </m:sSub>
                            <m:r>
                              <a:rPr lang="de-DE" sz="1500" b="0" i="1" smtClean="0">
                                <a:solidFill>
                                  <a:schemeClr val="accent1"/>
                                </a:solidFill>
                                <a:latin typeface="Cambria Math" panose="02040503050406030204" pitchFamily="18" charset="0"/>
                                <a:ea typeface="Cambria Math" panose="02040503050406030204" pitchFamily="18" charset="0"/>
                              </a:rPr>
                              <m:t>𝑙𝑜𝑔</m:t>
                            </m:r>
                            <m:d>
                              <m:dPr>
                                <m:ctrlPr>
                                  <a:rPr lang="de-DE" sz="1500" b="0" i="1" smtClean="0">
                                    <a:solidFill>
                                      <a:schemeClr val="accent1"/>
                                    </a:solidFill>
                                    <a:latin typeface="Cambria Math" panose="02040503050406030204" pitchFamily="18" charset="0"/>
                                    <a:ea typeface="Cambria Math" panose="02040503050406030204" pitchFamily="18" charset="0"/>
                                  </a:rPr>
                                </m:ctrlPr>
                              </m:dPr>
                              <m:e>
                                <m:sSub>
                                  <m:sSubPr>
                                    <m:ctrlPr>
                                      <a:rPr lang="de-DE" sz="1500" b="0" i="1" smtClean="0">
                                        <a:solidFill>
                                          <a:schemeClr val="accent1"/>
                                        </a:solidFill>
                                        <a:latin typeface="Cambria Math" panose="02040503050406030204" pitchFamily="18" charset="0"/>
                                        <a:ea typeface="Cambria Math" panose="02040503050406030204" pitchFamily="18" charset="0"/>
                                      </a:rPr>
                                    </m:ctrlPr>
                                  </m:sSubPr>
                                  <m:e>
                                    <m:r>
                                      <a:rPr lang="de-DE" sz="1500" b="0" i="1" smtClean="0">
                                        <a:solidFill>
                                          <a:schemeClr val="accent1"/>
                                        </a:solidFill>
                                        <a:latin typeface="Cambria Math" panose="02040503050406030204" pitchFamily="18" charset="0"/>
                                        <a:ea typeface="Cambria Math" panose="02040503050406030204" pitchFamily="18" charset="0"/>
                                      </a:rPr>
                                      <m:t>𝑝</m:t>
                                    </m:r>
                                  </m:e>
                                  <m:sub>
                                    <m:r>
                                      <a:rPr lang="de-DE" sz="1500" b="0" i="1" smtClean="0">
                                        <a:solidFill>
                                          <a:schemeClr val="accent1"/>
                                        </a:solidFill>
                                        <a:latin typeface="Cambria Math" panose="02040503050406030204" pitchFamily="18" charset="0"/>
                                        <a:ea typeface="Cambria Math" panose="02040503050406030204" pitchFamily="18" charset="0"/>
                                      </a:rPr>
                                      <m:t>𝑖</m:t>
                                    </m:r>
                                    <m:r>
                                      <a:rPr lang="de-DE" sz="1500" b="0" i="1" smtClean="0">
                                        <a:solidFill>
                                          <a:schemeClr val="accent1"/>
                                        </a:solidFill>
                                        <a:latin typeface="Cambria Math" panose="02040503050406030204" pitchFamily="18" charset="0"/>
                                        <a:ea typeface="Cambria Math" panose="02040503050406030204" pitchFamily="18" charset="0"/>
                                      </a:rPr>
                                      <m:t>,</m:t>
                                    </m:r>
                                    <m:r>
                                      <a:rPr lang="de-DE" sz="1500" b="0" i="1" smtClean="0">
                                        <a:solidFill>
                                          <a:schemeClr val="accent1"/>
                                        </a:solidFill>
                                        <a:latin typeface="Cambria Math" panose="02040503050406030204" pitchFamily="18" charset="0"/>
                                        <a:ea typeface="Cambria Math" panose="02040503050406030204" pitchFamily="18" charset="0"/>
                                      </a:rPr>
                                      <m:t>𝑗</m:t>
                                    </m:r>
                                  </m:sub>
                                </m:sSub>
                                <m:r>
                                  <a:rPr lang="de-DE" sz="1500" b="0" i="1" smtClean="0">
                                    <a:solidFill>
                                      <a:schemeClr val="accent1"/>
                                    </a:solidFill>
                                    <a:latin typeface="Cambria Math" panose="02040503050406030204" pitchFamily="18" charset="0"/>
                                    <a:ea typeface="Cambria Math" panose="02040503050406030204" pitchFamily="18" charset="0"/>
                                  </a:rPr>
                                  <m:t>𝑄</m:t>
                                </m:r>
                              </m:e>
                            </m:d>
                            <m:r>
                              <a:rPr lang="de-DE" sz="1500" b="0" i="1" smtClean="0">
                                <a:solidFill>
                                  <a:schemeClr val="accent1"/>
                                </a:solidFill>
                                <a:latin typeface="Cambria Math" panose="02040503050406030204" pitchFamily="18" charset="0"/>
                                <a:ea typeface="Cambria Math" panose="02040503050406030204" pitchFamily="18" charset="0"/>
                              </a:rPr>
                              <m:t>−</m:t>
                            </m:r>
                            <m:sSub>
                              <m:sSubPr>
                                <m:ctrlPr>
                                  <a:rPr lang="de-DE" sz="1500" i="1">
                                    <a:solidFill>
                                      <a:schemeClr val="accent1"/>
                                    </a:solidFill>
                                    <a:latin typeface="Cambria Math" panose="02040503050406030204" pitchFamily="18" charset="0"/>
                                    <a:ea typeface="Cambria Math" panose="02040503050406030204" pitchFamily="18" charset="0"/>
                                  </a:rPr>
                                </m:ctrlPr>
                              </m:sSubPr>
                              <m:e>
                                <m:r>
                                  <a:rPr lang="de-DE" sz="1500" i="1">
                                    <a:solidFill>
                                      <a:schemeClr val="accent1"/>
                                    </a:solidFill>
                                    <a:latin typeface="Cambria Math" panose="02040503050406030204" pitchFamily="18" charset="0"/>
                                    <a:ea typeface="Cambria Math" panose="02040503050406030204" pitchFamily="18" charset="0"/>
                                  </a:rPr>
                                  <m:t>𝑝</m:t>
                                </m:r>
                              </m:e>
                              <m:sub>
                                <m:r>
                                  <a:rPr lang="de-DE" sz="1500" i="1">
                                    <a:solidFill>
                                      <a:schemeClr val="accent1"/>
                                    </a:solidFill>
                                    <a:latin typeface="Cambria Math" panose="02040503050406030204" pitchFamily="18" charset="0"/>
                                    <a:ea typeface="Cambria Math" panose="02040503050406030204" pitchFamily="18" charset="0"/>
                                  </a:rPr>
                                  <m:t>𝑖</m:t>
                                </m:r>
                                <m:r>
                                  <a:rPr lang="de-DE" sz="1500" i="1">
                                    <a:solidFill>
                                      <a:schemeClr val="accent1"/>
                                    </a:solidFill>
                                    <a:latin typeface="Cambria Math" panose="02040503050406030204" pitchFamily="18" charset="0"/>
                                    <a:ea typeface="Cambria Math" panose="02040503050406030204" pitchFamily="18" charset="0"/>
                                  </a:rPr>
                                  <m:t>,</m:t>
                                </m:r>
                                <m:r>
                                  <a:rPr lang="de-DE" sz="1500" i="1">
                                    <a:solidFill>
                                      <a:schemeClr val="accent1"/>
                                    </a:solidFill>
                                    <a:latin typeface="Cambria Math" panose="02040503050406030204" pitchFamily="18" charset="0"/>
                                    <a:ea typeface="Cambria Math" panose="02040503050406030204" pitchFamily="18" charset="0"/>
                                  </a:rPr>
                                  <m:t>𝑗</m:t>
                                </m:r>
                              </m:sub>
                            </m:sSub>
                            <m:r>
                              <a:rPr lang="de-DE" sz="1500" b="0" i="1" smtClean="0">
                                <a:solidFill>
                                  <a:schemeClr val="accent1"/>
                                </a:solidFill>
                                <a:latin typeface="Cambria Math" panose="02040503050406030204" pitchFamily="18" charset="0"/>
                                <a:ea typeface="Cambria Math" panose="02040503050406030204" pitchFamily="18" charset="0"/>
                              </a:rPr>
                              <m:t>𝑄</m:t>
                            </m:r>
                          </m:e>
                        </m:nary>
                      </m:oMath>
                    </m:oMathPara>
                  </a14:m>
                  <a:endParaRPr lang="en-GB" sz="1500" dirty="0" err="1">
                    <a:solidFill>
                      <a:schemeClr val="accent1"/>
                    </a:solidFill>
                  </a:endParaRPr>
                </a:p>
              </p:txBody>
            </p:sp>
          </mc:Choice>
          <mc:Fallback xmlns="">
            <p:sp>
              <p:nvSpPr>
                <p:cNvPr id="7" name="TextBox 6">
                  <a:extLst>
                    <a:ext uri="{FF2B5EF4-FFF2-40B4-BE49-F238E27FC236}">
                      <a16:creationId xmlns:a16="http://schemas.microsoft.com/office/drawing/2014/main" id="{D96FC956-2D0D-1641-96E1-BF8B654E4EC9}"/>
                    </a:ext>
                  </a:extLst>
                </p:cNvPr>
                <p:cNvSpPr txBox="1">
                  <a:spLocks noRot="1" noChangeAspect="1" noMove="1" noResize="1" noEditPoints="1" noAdjustHandles="1" noChangeArrowheads="1" noChangeShapeType="1" noTextEdit="1"/>
                </p:cNvSpPr>
                <p:nvPr/>
              </p:nvSpPr>
              <p:spPr>
                <a:xfrm>
                  <a:off x="8044540" y="2689600"/>
                  <a:ext cx="3394839" cy="750911"/>
                </a:xfrm>
                <a:prstGeom prst="rect">
                  <a:avLst/>
                </a:prstGeom>
                <a:blipFill>
                  <a:blip r:embed="rId7"/>
                  <a:stretch>
                    <a:fillRect t="-93443" b="-1426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ADDF819-3444-064A-91EA-01CA8BD62CCC}"/>
                    </a:ext>
                  </a:extLst>
                </p:cNvPr>
                <p:cNvSpPr txBox="1"/>
                <p:nvPr/>
              </p:nvSpPr>
              <p:spPr>
                <a:xfrm>
                  <a:off x="9196874" y="1942223"/>
                  <a:ext cx="1090170" cy="750911"/>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de-DE" sz="1500" b="0" i="1" smtClean="0">
                            <a:solidFill>
                              <a:schemeClr val="accent1"/>
                            </a:solidFill>
                            <a:latin typeface="Cambria Math" panose="02040503050406030204" pitchFamily="18" charset="0"/>
                            <a:ea typeface="Cambria Math" panose="02040503050406030204" pitchFamily="18" charset="0"/>
                          </a:rPr>
                          <m:t>𝑄</m:t>
                        </m:r>
                        <m:r>
                          <a:rPr lang="de-DE" sz="1500" b="0" i="1" smtClean="0">
                            <a:solidFill>
                              <a:schemeClr val="accent1"/>
                            </a:solidFill>
                            <a:latin typeface="Cambria Math" panose="02040503050406030204" pitchFamily="18" charset="0"/>
                            <a:ea typeface="Cambria Math" panose="02040503050406030204" pitchFamily="18" charset="0"/>
                          </a:rPr>
                          <m:t>=</m:t>
                        </m:r>
                        <m:nary>
                          <m:naryPr>
                            <m:chr m:val="∑"/>
                            <m:ctrlPr>
                              <a:rPr lang="de-DE" sz="1500" b="0" i="1" smtClean="0">
                                <a:solidFill>
                                  <a:schemeClr val="accent1"/>
                                </a:solidFill>
                                <a:latin typeface="Cambria Math" panose="02040503050406030204" pitchFamily="18" charset="0"/>
                                <a:ea typeface="Cambria Math" panose="02040503050406030204" pitchFamily="18" charset="0"/>
                              </a:rPr>
                            </m:ctrlPr>
                          </m:naryPr>
                          <m:sub>
                            <m:r>
                              <m:rPr>
                                <m:brk m:alnAt="23"/>
                              </m:rPr>
                              <a:rPr lang="de-DE" sz="1500" b="0" i="1" smtClean="0">
                                <a:solidFill>
                                  <a:schemeClr val="accent1"/>
                                </a:solidFill>
                                <a:latin typeface="Cambria Math" panose="02040503050406030204" pitchFamily="18" charset="0"/>
                                <a:ea typeface="Cambria Math" panose="02040503050406030204" pitchFamily="18" charset="0"/>
                              </a:rPr>
                              <m:t>𝑗</m:t>
                            </m:r>
                          </m:sub>
                          <m:sup>
                            <m:sSub>
                              <m:sSubPr>
                                <m:ctrlPr>
                                  <a:rPr lang="de-DE" sz="1500" b="0" i="1" smtClean="0">
                                    <a:solidFill>
                                      <a:schemeClr val="accent1"/>
                                    </a:solidFill>
                                    <a:latin typeface="Cambria Math" panose="02040503050406030204" pitchFamily="18" charset="0"/>
                                    <a:ea typeface="Cambria Math" panose="02040503050406030204" pitchFamily="18" charset="0"/>
                                  </a:rPr>
                                </m:ctrlPr>
                              </m:sSubPr>
                              <m:e>
                                <m:r>
                                  <a:rPr lang="de-DE" sz="1500" b="0" i="1" smtClean="0">
                                    <a:solidFill>
                                      <a:schemeClr val="accent1"/>
                                    </a:solidFill>
                                    <a:latin typeface="Cambria Math" panose="02040503050406030204" pitchFamily="18" charset="0"/>
                                    <a:ea typeface="Cambria Math" panose="02040503050406030204" pitchFamily="18" charset="0"/>
                                  </a:rPr>
                                  <m:t>𝑁</m:t>
                                </m:r>
                              </m:e>
                              <m:sub>
                                <m:r>
                                  <a:rPr lang="de-DE" sz="1500" b="0" i="1" smtClean="0">
                                    <a:solidFill>
                                      <a:schemeClr val="accent1"/>
                                    </a:solidFill>
                                    <a:latin typeface="Cambria Math" panose="02040503050406030204" pitchFamily="18" charset="0"/>
                                    <a:ea typeface="Cambria Math" panose="02040503050406030204" pitchFamily="18" charset="0"/>
                                  </a:rPr>
                                  <m:t>𝑞</m:t>
                                </m:r>
                              </m:sub>
                            </m:sSub>
                          </m:sup>
                          <m:e>
                            <m:sSub>
                              <m:sSubPr>
                                <m:ctrlPr>
                                  <a:rPr lang="de-DE" sz="1500" b="0" i="1" smtClean="0">
                                    <a:solidFill>
                                      <a:schemeClr val="accent1"/>
                                    </a:solidFill>
                                    <a:latin typeface="Cambria Math" panose="02040503050406030204" pitchFamily="18" charset="0"/>
                                    <a:ea typeface="Cambria Math" panose="02040503050406030204" pitchFamily="18" charset="0"/>
                                  </a:rPr>
                                </m:ctrlPr>
                              </m:sSubPr>
                              <m:e>
                                <m:r>
                                  <a:rPr lang="de-DE" sz="1500" b="0" i="1" smtClean="0">
                                    <a:solidFill>
                                      <a:schemeClr val="accent1"/>
                                    </a:solidFill>
                                    <a:latin typeface="Cambria Math" panose="02040503050406030204" pitchFamily="18" charset="0"/>
                                    <a:ea typeface="Cambria Math" panose="02040503050406030204" pitchFamily="18" charset="0"/>
                                  </a:rPr>
                                  <m:t>𝑞</m:t>
                                </m:r>
                              </m:e>
                              <m:sub>
                                <m:r>
                                  <a:rPr lang="de-DE" sz="1500" b="0" i="1" smtClean="0">
                                    <a:solidFill>
                                      <a:schemeClr val="accent1"/>
                                    </a:solidFill>
                                    <a:latin typeface="Cambria Math" panose="02040503050406030204" pitchFamily="18" charset="0"/>
                                    <a:ea typeface="Cambria Math" panose="02040503050406030204" pitchFamily="18" charset="0"/>
                                  </a:rPr>
                                  <m:t>𝑗</m:t>
                                </m:r>
                              </m:sub>
                            </m:sSub>
                          </m:e>
                        </m:nary>
                      </m:oMath>
                    </m:oMathPara>
                  </a14:m>
                  <a:endParaRPr lang="en-GB" sz="1500" dirty="0" err="1">
                    <a:solidFill>
                      <a:schemeClr val="accent1"/>
                    </a:solidFill>
                  </a:endParaRPr>
                </a:p>
              </p:txBody>
            </p:sp>
          </mc:Choice>
          <mc:Fallback xmlns="">
            <p:sp>
              <p:nvSpPr>
                <p:cNvPr id="9" name="TextBox 8">
                  <a:extLst>
                    <a:ext uri="{FF2B5EF4-FFF2-40B4-BE49-F238E27FC236}">
                      <a16:creationId xmlns:a16="http://schemas.microsoft.com/office/drawing/2014/main" id="{8ADDF819-3444-064A-91EA-01CA8BD62CCC}"/>
                    </a:ext>
                  </a:extLst>
                </p:cNvPr>
                <p:cNvSpPr txBox="1">
                  <a:spLocks noRot="1" noChangeAspect="1" noMove="1" noResize="1" noEditPoints="1" noAdjustHandles="1" noChangeArrowheads="1" noChangeShapeType="1" noTextEdit="1"/>
                </p:cNvSpPr>
                <p:nvPr/>
              </p:nvSpPr>
              <p:spPr>
                <a:xfrm>
                  <a:off x="9196874" y="1942223"/>
                  <a:ext cx="1090170" cy="750911"/>
                </a:xfrm>
                <a:prstGeom prst="rect">
                  <a:avLst/>
                </a:prstGeom>
                <a:blipFill>
                  <a:blip r:embed="rId8"/>
                  <a:stretch>
                    <a:fillRect l="-22093" t="-93333" r="-15116" b="-14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3D932A6-664E-5C44-AB2D-E6F1224E00A0}"/>
                    </a:ext>
                  </a:extLst>
                </p:cNvPr>
                <p:cNvSpPr txBox="1"/>
                <p:nvPr/>
              </p:nvSpPr>
              <p:spPr>
                <a:xfrm>
                  <a:off x="8643902" y="3440265"/>
                  <a:ext cx="2196114" cy="433324"/>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acc>
                          <m:accPr>
                            <m:chr m:val="̂"/>
                            <m:ctrlPr>
                              <a:rPr lang="de-DE" sz="1500" b="0" i="1" smtClean="0">
                                <a:solidFill>
                                  <a:schemeClr val="accent1"/>
                                </a:solidFill>
                                <a:latin typeface="Cambria Math" panose="02040503050406030204" pitchFamily="18" charset="0"/>
                                <a:ea typeface="Cambria Math" panose="02040503050406030204" pitchFamily="18" charset="0"/>
                              </a:rPr>
                            </m:ctrlPr>
                          </m:accPr>
                          <m:e>
                            <m:r>
                              <a:rPr lang="de-DE" sz="1500" b="0" i="1" smtClean="0">
                                <a:solidFill>
                                  <a:schemeClr val="accent1"/>
                                </a:solidFill>
                                <a:latin typeface="Cambria Math" panose="02040503050406030204" pitchFamily="18" charset="0"/>
                                <a:ea typeface="Cambria Math" panose="02040503050406030204" pitchFamily="18" charset="0"/>
                              </a:rPr>
                              <m:t>𝑖</m:t>
                            </m:r>
                          </m:e>
                        </m:acc>
                        <m:r>
                          <a:rPr lang="de-DE" sz="1500" b="0" i="1" smtClean="0">
                            <a:solidFill>
                              <a:schemeClr val="accent1"/>
                            </a:solidFill>
                            <a:latin typeface="Cambria Math" panose="02040503050406030204" pitchFamily="18" charset="0"/>
                            <a:ea typeface="Cambria Math" panose="02040503050406030204" pitchFamily="18" charset="0"/>
                          </a:rPr>
                          <m:t>=</m:t>
                        </m:r>
                        <m:func>
                          <m:funcPr>
                            <m:ctrlPr>
                              <a:rPr lang="de-DE" sz="1500" b="0" i="1" smtClean="0">
                                <a:solidFill>
                                  <a:schemeClr val="accent1"/>
                                </a:solidFill>
                                <a:latin typeface="Cambria Math" panose="02040503050406030204" pitchFamily="18" charset="0"/>
                                <a:ea typeface="Cambria Math" panose="02040503050406030204" pitchFamily="18" charset="0"/>
                              </a:rPr>
                            </m:ctrlPr>
                          </m:funcPr>
                          <m:fName>
                            <m:limLow>
                              <m:limLowPr>
                                <m:ctrlPr>
                                  <a:rPr lang="de-DE" sz="1500" b="0" i="1" smtClean="0">
                                    <a:solidFill>
                                      <a:schemeClr val="accent1"/>
                                    </a:solidFill>
                                    <a:latin typeface="Cambria Math" panose="02040503050406030204" pitchFamily="18" charset="0"/>
                                    <a:ea typeface="Cambria Math" panose="02040503050406030204" pitchFamily="18" charset="0"/>
                                  </a:rPr>
                                </m:ctrlPr>
                              </m:limLowPr>
                              <m:e>
                                <m:r>
                                  <m:rPr>
                                    <m:sty m:val="p"/>
                                  </m:rPr>
                                  <a:rPr lang="de-DE" sz="1500" b="0" i="0" smtClean="0">
                                    <a:solidFill>
                                      <a:schemeClr val="accent1"/>
                                    </a:solidFill>
                                    <a:latin typeface="Cambria Math" panose="02040503050406030204" pitchFamily="18" charset="0"/>
                                    <a:ea typeface="Cambria Math" panose="02040503050406030204" pitchFamily="18" charset="0"/>
                                  </a:rPr>
                                  <m:t>arg</m:t>
                                </m:r>
                                <m:r>
                                  <a:rPr lang="de-DE" sz="1500" b="0" i="0" smtClean="0">
                                    <a:solidFill>
                                      <a:schemeClr val="accent1"/>
                                    </a:solidFill>
                                    <a:latin typeface="Cambria Math" panose="02040503050406030204" pitchFamily="18" charset="0"/>
                                    <a:ea typeface="Cambria Math" panose="02040503050406030204" pitchFamily="18" charset="0"/>
                                  </a:rPr>
                                  <m:t> </m:t>
                                </m:r>
                                <m:r>
                                  <m:rPr>
                                    <m:sty m:val="p"/>
                                  </m:rPr>
                                  <a:rPr lang="de-DE" sz="1500" b="0" i="0" smtClean="0">
                                    <a:solidFill>
                                      <a:schemeClr val="accent1"/>
                                    </a:solidFill>
                                    <a:latin typeface="Cambria Math" panose="02040503050406030204" pitchFamily="18" charset="0"/>
                                    <a:ea typeface="Cambria Math" panose="02040503050406030204" pitchFamily="18" charset="0"/>
                                  </a:rPr>
                                  <m:t>max</m:t>
                                </m:r>
                              </m:e>
                              <m:lim>
                                <m:r>
                                  <a:rPr lang="de-DE" sz="1500" b="0" i="1" smtClean="0">
                                    <a:solidFill>
                                      <a:schemeClr val="accent1"/>
                                    </a:solidFill>
                                    <a:latin typeface="Cambria Math" panose="02040503050406030204" pitchFamily="18" charset="0"/>
                                    <a:ea typeface="Cambria Math" panose="02040503050406030204" pitchFamily="18" charset="0"/>
                                  </a:rPr>
                                  <m:t>𝑖</m:t>
                                </m:r>
                              </m:lim>
                            </m:limLow>
                          </m:fName>
                          <m:e>
                            <m:r>
                              <a:rPr lang="de-DE" sz="1500" i="1">
                                <a:solidFill>
                                  <a:schemeClr val="accent1"/>
                                </a:solidFill>
                                <a:latin typeface="Cambria Math" panose="02040503050406030204" pitchFamily="18" charset="0"/>
                                <a:ea typeface="Cambria Math" panose="02040503050406030204" pitchFamily="18" charset="0"/>
                              </a:rPr>
                              <m:t>ℒ</m:t>
                            </m:r>
                            <m:d>
                              <m:dPr>
                                <m:ctrlPr>
                                  <a:rPr lang="de-DE" sz="1500" i="1">
                                    <a:solidFill>
                                      <a:schemeClr val="accent1"/>
                                    </a:solidFill>
                                    <a:latin typeface="Cambria Math" panose="02040503050406030204" pitchFamily="18" charset="0"/>
                                    <a:ea typeface="Cambria Math" panose="02040503050406030204" pitchFamily="18" charset="0"/>
                                  </a:rPr>
                                </m:ctrlPr>
                              </m:dPr>
                              <m:e>
                                <m:r>
                                  <a:rPr lang="de-DE" sz="1500" i="1">
                                    <a:solidFill>
                                      <a:schemeClr val="accent1"/>
                                    </a:solidFill>
                                    <a:latin typeface="Cambria Math" panose="02040503050406030204" pitchFamily="18" charset="0"/>
                                    <a:ea typeface="Cambria Math" panose="02040503050406030204" pitchFamily="18" charset="0"/>
                                  </a:rPr>
                                  <m:t>𝑖</m:t>
                                </m:r>
                                <m:r>
                                  <a:rPr lang="de-DE" sz="1500" i="1">
                                    <a:solidFill>
                                      <a:schemeClr val="accent1"/>
                                    </a:solidFill>
                                    <a:latin typeface="Cambria Math" panose="02040503050406030204" pitchFamily="18" charset="0"/>
                                    <a:ea typeface="Cambria Math" panose="02040503050406030204" pitchFamily="18" charset="0"/>
                                  </a:rPr>
                                  <m:t>,</m:t>
                                </m:r>
                                <m:r>
                                  <a:rPr lang="de-DE" sz="1500" i="1">
                                    <a:solidFill>
                                      <a:schemeClr val="accent1"/>
                                    </a:solidFill>
                                    <a:latin typeface="Cambria Math" panose="02040503050406030204" pitchFamily="18" charset="0"/>
                                    <a:ea typeface="Cambria Math" panose="02040503050406030204" pitchFamily="18" charset="0"/>
                                  </a:rPr>
                                  <m:t>𝑄</m:t>
                                </m:r>
                                <m:r>
                                  <a:rPr lang="de-DE" sz="1500" i="1">
                                    <a:solidFill>
                                      <a:schemeClr val="accent1"/>
                                    </a:solidFill>
                                    <a:latin typeface="Cambria Math" panose="02040503050406030204" pitchFamily="18" charset="0"/>
                                    <a:ea typeface="Cambria Math" panose="02040503050406030204" pitchFamily="18" charset="0"/>
                                  </a:rPr>
                                  <m:t>|</m:t>
                                </m:r>
                                <m:d>
                                  <m:dPr>
                                    <m:begChr m:val="{"/>
                                    <m:endChr m:val="}"/>
                                    <m:ctrlPr>
                                      <a:rPr lang="de-DE" sz="1500" i="1">
                                        <a:solidFill>
                                          <a:schemeClr val="accent1"/>
                                        </a:solidFill>
                                        <a:latin typeface="Cambria Math" panose="02040503050406030204" pitchFamily="18" charset="0"/>
                                        <a:ea typeface="Cambria Math" panose="02040503050406030204" pitchFamily="18" charset="0"/>
                                      </a:rPr>
                                    </m:ctrlPr>
                                  </m:dPr>
                                  <m:e>
                                    <m:sSub>
                                      <m:sSubPr>
                                        <m:ctrlPr>
                                          <a:rPr lang="de-DE" sz="1500" i="1">
                                            <a:solidFill>
                                              <a:schemeClr val="accent1"/>
                                            </a:solidFill>
                                            <a:latin typeface="Cambria Math" panose="02040503050406030204" pitchFamily="18" charset="0"/>
                                            <a:ea typeface="Cambria Math" panose="02040503050406030204" pitchFamily="18" charset="0"/>
                                          </a:rPr>
                                        </m:ctrlPr>
                                      </m:sSubPr>
                                      <m:e>
                                        <m:r>
                                          <a:rPr lang="de-DE" sz="1500" i="1">
                                            <a:solidFill>
                                              <a:schemeClr val="accent1"/>
                                            </a:solidFill>
                                            <a:latin typeface="Cambria Math" panose="02040503050406030204" pitchFamily="18" charset="0"/>
                                            <a:ea typeface="Cambria Math" panose="02040503050406030204" pitchFamily="18" charset="0"/>
                                          </a:rPr>
                                          <m:t>𝑞</m:t>
                                        </m:r>
                                      </m:e>
                                      <m:sub>
                                        <m:r>
                                          <a:rPr lang="de-DE" sz="1500" i="1">
                                            <a:solidFill>
                                              <a:schemeClr val="accent1"/>
                                            </a:solidFill>
                                            <a:latin typeface="Cambria Math" panose="02040503050406030204" pitchFamily="18" charset="0"/>
                                            <a:ea typeface="Cambria Math" panose="02040503050406030204" pitchFamily="18" charset="0"/>
                                          </a:rPr>
                                          <m:t>𝑗</m:t>
                                        </m:r>
                                      </m:sub>
                                    </m:sSub>
                                  </m:e>
                                </m:d>
                              </m:e>
                            </m:d>
                          </m:e>
                        </m:func>
                      </m:oMath>
                    </m:oMathPara>
                  </a14:m>
                  <a:endParaRPr lang="en-GB" sz="1500" dirty="0" err="1">
                    <a:solidFill>
                      <a:schemeClr val="accent1"/>
                    </a:solidFill>
                  </a:endParaRPr>
                </a:p>
              </p:txBody>
            </p:sp>
          </mc:Choice>
          <mc:Fallback xmlns="">
            <p:sp>
              <p:nvSpPr>
                <p:cNvPr id="11" name="TextBox 10">
                  <a:extLst>
                    <a:ext uri="{FF2B5EF4-FFF2-40B4-BE49-F238E27FC236}">
                      <a16:creationId xmlns:a16="http://schemas.microsoft.com/office/drawing/2014/main" id="{C3D932A6-664E-5C44-AB2D-E6F1224E00A0}"/>
                    </a:ext>
                  </a:extLst>
                </p:cNvPr>
                <p:cNvSpPr txBox="1">
                  <a:spLocks noRot="1" noChangeAspect="1" noMove="1" noResize="1" noEditPoints="1" noAdjustHandles="1" noChangeArrowheads="1" noChangeShapeType="1" noTextEdit="1"/>
                </p:cNvSpPr>
                <p:nvPr/>
              </p:nvSpPr>
              <p:spPr>
                <a:xfrm>
                  <a:off x="8643902" y="3440265"/>
                  <a:ext cx="2196114" cy="433324"/>
                </a:xfrm>
                <a:prstGeom prst="rect">
                  <a:avLst/>
                </a:prstGeom>
                <a:blipFill>
                  <a:blip r:embed="rId9"/>
                  <a:stretch>
                    <a:fillRect/>
                  </a:stretch>
                </a:blipFill>
              </p:spPr>
              <p:txBody>
                <a:bodyPr/>
                <a:lstStyle/>
                <a:p>
                  <a:r>
                    <a:rPr lang="en-GB">
                      <a:noFill/>
                    </a:rPr>
                    <a:t> </a:t>
                  </a:r>
                </a:p>
              </p:txBody>
            </p:sp>
          </mc:Fallback>
        </mc:AlternateContent>
        <p:sp>
          <p:nvSpPr>
            <p:cNvPr id="36" name="Rounded Rectangle 35">
              <a:extLst>
                <a:ext uri="{FF2B5EF4-FFF2-40B4-BE49-F238E27FC236}">
                  <a16:creationId xmlns:a16="http://schemas.microsoft.com/office/drawing/2014/main" id="{839F6868-1BF8-E344-BECF-5F6C6C676F33}"/>
                </a:ext>
              </a:extLst>
            </p:cNvPr>
            <p:cNvSpPr/>
            <p:nvPr/>
          </p:nvSpPr>
          <p:spPr>
            <a:xfrm>
              <a:off x="7519267" y="1867202"/>
              <a:ext cx="4445385" cy="209234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grpSp>
      <p:grpSp>
        <p:nvGrpSpPr>
          <p:cNvPr id="39" name="Group 38">
            <a:extLst>
              <a:ext uri="{FF2B5EF4-FFF2-40B4-BE49-F238E27FC236}">
                <a16:creationId xmlns:a16="http://schemas.microsoft.com/office/drawing/2014/main" id="{C33131BC-BB8F-D383-174B-0F415FFF86E1}"/>
              </a:ext>
            </a:extLst>
          </p:cNvPr>
          <p:cNvGrpSpPr/>
          <p:nvPr/>
        </p:nvGrpSpPr>
        <p:grpSpPr>
          <a:xfrm>
            <a:off x="5767534" y="3680633"/>
            <a:ext cx="5645244" cy="2301452"/>
            <a:chOff x="5767534" y="3680633"/>
            <a:chExt cx="5645244" cy="2301452"/>
          </a:xfrm>
        </p:grpSpPr>
        <p:pic>
          <p:nvPicPr>
            <p:cNvPr id="13" name="Picture 12" descr="eventraw.png">
              <a:extLst>
                <a:ext uri="{FF2B5EF4-FFF2-40B4-BE49-F238E27FC236}">
                  <a16:creationId xmlns:a16="http://schemas.microsoft.com/office/drawing/2014/main" id="{B5062F03-9FC0-2465-E118-E533EB1FF46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67534" y="4172759"/>
              <a:ext cx="1777098"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9" descr="liklyvals.png">
              <a:extLst>
                <a:ext uri="{FF2B5EF4-FFF2-40B4-BE49-F238E27FC236}">
                  <a16:creationId xmlns:a16="http://schemas.microsoft.com/office/drawing/2014/main" id="{8790B1C3-DD16-5519-B84C-6A072B31E140}"/>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31629" y="4172148"/>
              <a:ext cx="1770292"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7" descr="probdist.png">
              <a:extLst>
                <a:ext uri="{FF2B5EF4-FFF2-40B4-BE49-F238E27FC236}">
                  <a16:creationId xmlns:a16="http://schemas.microsoft.com/office/drawing/2014/main" id="{92D25D14-223C-F1D8-427C-E13867CCA221}"/>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69853" y="4182085"/>
              <a:ext cx="1777098"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CE2337C4-7A18-1CC0-5138-7779F312698B}"/>
                </a:ext>
              </a:extLst>
            </p:cNvPr>
            <p:cNvSpPr txBox="1"/>
            <p:nvPr/>
          </p:nvSpPr>
          <p:spPr>
            <a:xfrm>
              <a:off x="5969853" y="3680633"/>
              <a:ext cx="1614301" cy="461665"/>
            </a:xfrm>
            <a:prstGeom prst="rect">
              <a:avLst/>
            </a:prstGeom>
            <a:noFill/>
          </p:spPr>
          <p:txBody>
            <a:bodyPr wrap="square" rtlCol="0">
              <a:spAutoFit/>
            </a:bodyPr>
            <a:lstStyle/>
            <a:p>
              <a:pPr algn="ctr"/>
              <a:r>
                <a:rPr lang="en-US" sz="1200" dirty="0">
                  <a:solidFill>
                    <a:schemeClr val="accent1"/>
                  </a:solidFill>
                </a:rPr>
                <a:t>Measured charge distribution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131D3E0-BA60-A653-E283-F7BD13B971B5}"/>
                    </a:ext>
                  </a:extLst>
                </p:cNvPr>
                <p:cNvSpPr txBox="1"/>
                <p:nvPr/>
              </p:nvSpPr>
              <p:spPr>
                <a:xfrm>
                  <a:off x="7880349" y="3680633"/>
                  <a:ext cx="1521572" cy="461665"/>
                </a:xfrm>
                <a:prstGeom prst="rect">
                  <a:avLst/>
                </a:prstGeom>
                <a:noFill/>
              </p:spPr>
              <p:txBody>
                <a:bodyPr wrap="square" rtlCol="0">
                  <a:spAutoFit/>
                </a:bodyPr>
                <a:lstStyle/>
                <a:p>
                  <a:pPr algn="ctr"/>
                  <a:r>
                    <a:rPr lang="en-US" sz="1200" dirty="0">
                      <a:solidFill>
                        <a:schemeClr val="accent1"/>
                      </a:solidFill>
                    </a:rPr>
                    <a:t>Likelihood </a:t>
                  </a:r>
                  <a14:m>
                    <m:oMath xmlns:m="http://schemas.openxmlformats.org/officeDocument/2006/math">
                      <m:r>
                        <a:rPr lang="de-DE" sz="1200" b="0" i="1" smtClean="0">
                          <a:solidFill>
                            <a:schemeClr val="accent1"/>
                          </a:solidFill>
                          <a:latin typeface="Cambria Math" panose="02040503050406030204" pitchFamily="18" charset="0"/>
                          <a:ea typeface="Cambria Math" panose="02040503050406030204" pitchFamily="18" charset="0"/>
                        </a:rPr>
                        <m:t>ℒ</m:t>
                      </m:r>
                      <m:r>
                        <a:rPr lang="de-DE" sz="1200" b="0" i="1" smtClean="0">
                          <a:solidFill>
                            <a:schemeClr val="accent1"/>
                          </a:solidFill>
                          <a:latin typeface="Cambria Math" panose="02040503050406030204" pitchFamily="18" charset="0"/>
                          <a:ea typeface="Cambria Math" panose="02040503050406030204" pitchFamily="18" charset="0"/>
                        </a:rPr>
                        <m:t> </m:t>
                      </m:r>
                    </m:oMath>
                  </a14:m>
                  <a:r>
                    <a:rPr lang="en-US" sz="1200" dirty="0">
                      <a:solidFill>
                        <a:schemeClr val="accent1"/>
                      </a:solidFill>
                    </a:rPr>
                    <a:t> values for all crystals</a:t>
                  </a:r>
                </a:p>
              </p:txBody>
            </p:sp>
          </mc:Choice>
          <mc:Fallback xmlns="">
            <p:sp>
              <p:nvSpPr>
                <p:cNvPr id="17" name="TextBox 16">
                  <a:extLst>
                    <a:ext uri="{FF2B5EF4-FFF2-40B4-BE49-F238E27FC236}">
                      <a16:creationId xmlns:a16="http://schemas.microsoft.com/office/drawing/2014/main" id="{1131D3E0-BA60-A653-E283-F7BD13B971B5}"/>
                    </a:ext>
                  </a:extLst>
                </p:cNvPr>
                <p:cNvSpPr txBox="1">
                  <a:spLocks noRot="1" noChangeAspect="1" noMove="1" noResize="1" noEditPoints="1" noAdjustHandles="1" noChangeArrowheads="1" noChangeShapeType="1" noTextEdit="1"/>
                </p:cNvSpPr>
                <p:nvPr/>
              </p:nvSpPr>
              <p:spPr>
                <a:xfrm>
                  <a:off x="7880349" y="3680633"/>
                  <a:ext cx="1521572" cy="461665"/>
                </a:xfrm>
                <a:prstGeom prst="rect">
                  <a:avLst/>
                </a:prstGeom>
                <a:blipFill>
                  <a:blip r:embed="rId13"/>
                  <a:stretch>
                    <a:fillRect r="-2479" b="-78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4C0568-CF2F-4DED-41DD-E09E8474D41B}"/>
                    </a:ext>
                  </a:extLst>
                </p:cNvPr>
                <p:cNvSpPr txBox="1"/>
                <p:nvPr/>
              </p:nvSpPr>
              <p:spPr>
                <a:xfrm>
                  <a:off x="9698116" y="3680633"/>
                  <a:ext cx="1714662" cy="461665"/>
                </a:xfrm>
                <a:prstGeom prst="rect">
                  <a:avLst/>
                </a:prstGeom>
                <a:noFill/>
              </p:spPr>
              <p:txBody>
                <a:bodyPr wrap="square" rtlCol="0">
                  <a:spAutoFit/>
                </a:bodyPr>
                <a:lstStyle/>
                <a:p>
                  <a:pPr algn="ctr"/>
                  <a:r>
                    <a:rPr lang="en-US" sz="1200" dirty="0">
                      <a:solidFill>
                        <a:schemeClr val="accent1"/>
                      </a:solidFill>
                    </a:rPr>
                    <a:t>Charge distribution with highest </a:t>
                  </a:r>
                  <a14:m>
                    <m:oMath xmlns:m="http://schemas.openxmlformats.org/officeDocument/2006/math">
                      <m:r>
                        <a:rPr lang="de-DE" sz="1200" b="0" i="1" smtClean="0">
                          <a:solidFill>
                            <a:schemeClr val="accent1"/>
                          </a:solidFill>
                          <a:latin typeface="Cambria Math" panose="02040503050406030204" pitchFamily="18" charset="0"/>
                          <a:ea typeface="Cambria Math" panose="02040503050406030204" pitchFamily="18" charset="0"/>
                        </a:rPr>
                        <m:t>ℒ</m:t>
                      </m:r>
                    </m:oMath>
                  </a14:m>
                  <a:endParaRPr lang="en-US" sz="1200" dirty="0">
                    <a:solidFill>
                      <a:schemeClr val="accent1"/>
                    </a:solidFill>
                  </a:endParaRPr>
                </a:p>
              </p:txBody>
            </p:sp>
          </mc:Choice>
          <mc:Fallback xmlns="">
            <p:sp>
              <p:nvSpPr>
                <p:cNvPr id="18" name="TextBox 17">
                  <a:extLst>
                    <a:ext uri="{FF2B5EF4-FFF2-40B4-BE49-F238E27FC236}">
                      <a16:creationId xmlns:a16="http://schemas.microsoft.com/office/drawing/2014/main" id="{8E4C0568-CF2F-4DED-41DD-E09E8474D41B}"/>
                    </a:ext>
                  </a:extLst>
                </p:cNvPr>
                <p:cNvSpPr txBox="1">
                  <a:spLocks noRot="1" noChangeAspect="1" noMove="1" noResize="1" noEditPoints="1" noAdjustHandles="1" noChangeArrowheads="1" noChangeShapeType="1" noTextEdit="1"/>
                </p:cNvSpPr>
                <p:nvPr/>
              </p:nvSpPr>
              <p:spPr>
                <a:xfrm>
                  <a:off x="9698116" y="3680633"/>
                  <a:ext cx="1714662" cy="461665"/>
                </a:xfrm>
                <a:prstGeom prst="rect">
                  <a:avLst/>
                </a:prstGeom>
                <a:blipFill>
                  <a:blip r:embed="rId14"/>
                  <a:stretch>
                    <a:fillRect b="-7895"/>
                  </a:stretch>
                </a:blipFill>
              </p:spPr>
              <p:txBody>
                <a:bodyPr/>
                <a:lstStyle/>
                <a:p>
                  <a:r>
                    <a:rPr lang="en-GB">
                      <a:noFill/>
                    </a:rPr>
                    <a:t> </a:t>
                  </a:r>
                </a:p>
              </p:txBody>
            </p:sp>
          </mc:Fallback>
        </mc:AlternateContent>
      </p:grpSp>
      <p:sp>
        <p:nvSpPr>
          <p:cNvPr id="37" name="Rectangle 36">
            <a:extLst>
              <a:ext uri="{FF2B5EF4-FFF2-40B4-BE49-F238E27FC236}">
                <a16:creationId xmlns:a16="http://schemas.microsoft.com/office/drawing/2014/main" id="{521ABA83-BEC3-C027-4623-8392525CB5B5}"/>
              </a:ext>
            </a:extLst>
          </p:cNvPr>
          <p:cNvSpPr/>
          <p:nvPr/>
        </p:nvSpPr>
        <p:spPr>
          <a:xfrm>
            <a:off x="353519" y="5720475"/>
            <a:ext cx="4390680" cy="261610"/>
          </a:xfrm>
          <a:prstGeom prst="rect">
            <a:avLst/>
          </a:prstGeom>
        </p:spPr>
        <p:txBody>
          <a:bodyPr wrap="square">
            <a:spAutoFit/>
          </a:bodyPr>
          <a:lstStyle/>
          <a:p>
            <a:r>
              <a:rPr lang="en" sz="1100" dirty="0">
                <a:solidFill>
                  <a:schemeClr val="tx1">
                    <a:lumMod val="50000"/>
                    <a:lumOff val="50000"/>
                  </a:schemeClr>
                </a:solidFill>
                <a:latin typeface="Arial" panose="020B0604020202020204" pitchFamily="34" charset="0"/>
              </a:rPr>
              <a:t>C. Lerche et al., </a:t>
            </a:r>
            <a:r>
              <a:rPr lang="en" sz="1100" i="1" dirty="0">
                <a:solidFill>
                  <a:schemeClr val="tx1">
                    <a:lumMod val="50000"/>
                    <a:lumOff val="50000"/>
                  </a:schemeClr>
                </a:solidFill>
                <a:latin typeface="Arial" panose="020B0604020202020204" pitchFamily="34" charset="0"/>
              </a:rPr>
              <a:t>Physics in Medicine &amp; Biology</a:t>
            </a:r>
            <a:r>
              <a:rPr lang="en" sz="1100" dirty="0">
                <a:solidFill>
                  <a:schemeClr val="tx1">
                    <a:lumMod val="50000"/>
                    <a:lumOff val="50000"/>
                  </a:schemeClr>
                </a:solidFill>
                <a:latin typeface="Arial" panose="020B0604020202020204" pitchFamily="34" charset="0"/>
              </a:rPr>
              <a:t> 61.4 (2016): 1650.</a:t>
            </a:r>
            <a:endParaRPr lang="en-GB" sz="1100" dirty="0">
              <a:solidFill>
                <a:schemeClr val="tx1">
                  <a:lumMod val="50000"/>
                  <a:lumOff val="50000"/>
                </a:schemeClr>
              </a:solidFill>
            </a:endParaRPr>
          </a:p>
        </p:txBody>
      </p:sp>
    </p:spTree>
    <p:extLst>
      <p:ext uri="{BB962C8B-B14F-4D97-AF65-F5344CB8AC3E}">
        <p14:creationId xmlns:p14="http://schemas.microsoft.com/office/powerpoint/2010/main" val="120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3074-84A9-E079-69BB-30A74072BC80}"/>
              </a:ext>
            </a:extLst>
          </p:cNvPr>
          <p:cNvSpPr>
            <a:spLocks noGrp="1"/>
          </p:cNvSpPr>
          <p:nvPr>
            <p:ph type="title"/>
          </p:nvPr>
        </p:nvSpPr>
        <p:spPr/>
        <p:txBody>
          <a:bodyPr/>
          <a:lstStyle/>
          <a:p>
            <a:r>
              <a:rPr lang="en-GB" dirty="0"/>
              <a:t>Current Work (DFG proposal in Evaluation)</a:t>
            </a:r>
          </a:p>
        </p:txBody>
      </p:sp>
      <p:sp>
        <p:nvSpPr>
          <p:cNvPr id="5" name="Text Placeholder 4">
            <a:extLst>
              <a:ext uri="{FF2B5EF4-FFF2-40B4-BE49-F238E27FC236}">
                <a16:creationId xmlns:a16="http://schemas.microsoft.com/office/drawing/2014/main" id="{6DB5DED0-FE8C-E0C6-5A3E-616ED3EC9E6A}"/>
              </a:ext>
            </a:extLst>
          </p:cNvPr>
          <p:cNvSpPr>
            <a:spLocks noGrp="1"/>
          </p:cNvSpPr>
          <p:nvPr>
            <p:ph type="body" sz="quarter" idx="15"/>
          </p:nvPr>
        </p:nvSpPr>
        <p:spPr/>
        <p:txBody>
          <a:bodyPr/>
          <a:lstStyle/>
          <a:p>
            <a:r>
              <a:rPr lang="en-GB" dirty="0"/>
              <a:t>Implementation of B</a:t>
            </a:r>
            <a:r>
              <a:rPr lang="en-GB" baseline="-25000" dirty="0"/>
              <a:t>0</a:t>
            </a:r>
            <a:r>
              <a:rPr lang="en-GB" dirty="0"/>
              <a:t> Field</a:t>
            </a:r>
          </a:p>
        </p:txBody>
      </p:sp>
      <p:pic>
        <p:nvPicPr>
          <p:cNvPr id="6" name="图片 4">
            <a:extLst>
              <a:ext uri="{FF2B5EF4-FFF2-40B4-BE49-F238E27FC236}">
                <a16:creationId xmlns:a16="http://schemas.microsoft.com/office/drawing/2014/main" id="{42A16224-B13E-DF8E-B50B-0B8EEA9642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400" y="1683272"/>
            <a:ext cx="8439788" cy="4463563"/>
          </a:xfrm>
          <a:prstGeom prst="rect">
            <a:avLst/>
          </a:prstGeom>
        </p:spPr>
      </p:pic>
      <p:sp>
        <p:nvSpPr>
          <p:cNvPr id="8" name="文本框 6">
            <a:extLst>
              <a:ext uri="{FF2B5EF4-FFF2-40B4-BE49-F238E27FC236}">
                <a16:creationId xmlns:a16="http://schemas.microsoft.com/office/drawing/2014/main" id="{0C9A32AF-54A9-653B-7B9E-133C45421D5F}"/>
              </a:ext>
            </a:extLst>
          </p:cNvPr>
          <p:cNvSpPr txBox="1"/>
          <p:nvPr/>
        </p:nvSpPr>
        <p:spPr>
          <a:xfrm>
            <a:off x="9014621" y="2063566"/>
            <a:ext cx="2777320" cy="2139047"/>
          </a:xfrm>
          <a:prstGeom prst="rect">
            <a:avLst/>
          </a:prstGeom>
          <a:noFill/>
        </p:spPr>
        <p:txBody>
          <a:bodyPr wrap="square" rtlCol="0">
            <a:spAutoFit/>
          </a:bodyPr>
          <a:lstStyle/>
          <a:p>
            <a:pPr marL="342900" marR="0" lvl="0" indent="-34290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23D6B"/>
                </a:solidFill>
                <a:effectLst/>
                <a:uLnTx/>
                <a:uFillTx/>
                <a:latin typeface="Arial"/>
                <a:ea typeface="+mn-ea"/>
                <a:cs typeface="+mn-cs"/>
              </a:rPr>
              <a:t>Compression along the vertical direction</a:t>
            </a:r>
          </a:p>
          <a:p>
            <a:pPr marL="342900" marR="0" lvl="0" indent="-34290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023D6B"/>
              </a:solidFill>
              <a:effectLst/>
              <a:uLnTx/>
              <a:uFillTx/>
              <a:latin typeface="Arial"/>
              <a:ea typeface="+mn-ea"/>
              <a:cs typeface="+mn-cs"/>
            </a:endParaRPr>
          </a:p>
          <a:p>
            <a:pPr marL="342900" marR="0" lvl="0" indent="-34290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23D6B"/>
                </a:solidFill>
                <a:effectLst/>
                <a:uLnTx/>
                <a:uFillTx/>
                <a:latin typeface="Arial"/>
                <a:ea typeface="+mn-ea"/>
                <a:cs typeface="+mn-cs"/>
              </a:rPr>
              <a:t>Larger compression for high energy isotopes</a:t>
            </a:r>
          </a:p>
        </p:txBody>
      </p:sp>
      <p:sp>
        <p:nvSpPr>
          <p:cNvPr id="9" name="TextBox 16">
            <a:extLst>
              <a:ext uri="{FF2B5EF4-FFF2-40B4-BE49-F238E27FC236}">
                <a16:creationId xmlns:a16="http://schemas.microsoft.com/office/drawing/2014/main" id="{6C57DAA7-C99F-653B-1C41-AFE0BD1F9FC4}"/>
              </a:ext>
            </a:extLst>
          </p:cNvPr>
          <p:cNvSpPr txBox="1"/>
          <p:nvPr/>
        </p:nvSpPr>
        <p:spPr>
          <a:xfrm>
            <a:off x="1634006" y="1283180"/>
            <a:ext cx="60370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30000" noProof="0" dirty="0">
                <a:ln>
                  <a:noFill/>
                </a:ln>
                <a:solidFill>
                  <a:srgbClr val="023D6B"/>
                </a:solidFill>
                <a:effectLst/>
                <a:uLnTx/>
                <a:uFillTx/>
                <a:latin typeface="Times New Roman" panose="02020603050405020304" pitchFamily="18" charset="0"/>
                <a:ea typeface="+mn-ea"/>
                <a:cs typeface="Times New Roman" panose="02020603050405020304" pitchFamily="18" charset="0"/>
              </a:rPr>
              <a:t>18</a:t>
            </a:r>
            <a:r>
              <a:rPr kumimoji="0" lang="en-US" altLang="zh-CN" sz="2400" b="0" i="0" u="none" strike="noStrike" kern="1200" cap="none" spc="0" normalizeH="0" baseline="0" noProof="0" dirty="0">
                <a:ln>
                  <a:noFill/>
                </a:ln>
                <a:solidFill>
                  <a:srgbClr val="023D6B"/>
                </a:solidFill>
                <a:effectLst/>
                <a:uLnTx/>
                <a:uFillTx/>
                <a:latin typeface="Times New Roman" panose="02020603050405020304" pitchFamily="18" charset="0"/>
                <a:ea typeface="+mn-ea"/>
                <a:cs typeface="Times New Roman" panose="02020603050405020304" pitchFamily="18" charset="0"/>
              </a:rPr>
              <a:t>F</a:t>
            </a:r>
            <a:endParaRPr kumimoji="0" lang="zh-CN" altLang="en-US" sz="2400" b="0" i="0" u="none" strike="noStrike" kern="1200" cap="none" spc="0" normalizeH="0" baseline="0" noProof="0" dirty="0">
              <a:ln>
                <a:noFill/>
              </a:ln>
              <a:solidFill>
                <a:srgbClr val="023D6B"/>
              </a:solidFill>
              <a:effectLst/>
              <a:uLnTx/>
              <a:uFillTx/>
              <a:latin typeface="Times New Roman" panose="02020603050405020304" pitchFamily="18" charset="0"/>
              <a:ea typeface="+mn-ea"/>
              <a:cs typeface="Times New Roman" panose="02020603050405020304" pitchFamily="18" charset="0"/>
            </a:endParaRPr>
          </a:p>
        </p:txBody>
      </p:sp>
      <p:sp>
        <p:nvSpPr>
          <p:cNvPr id="10" name="TextBox 17">
            <a:extLst>
              <a:ext uri="{FF2B5EF4-FFF2-40B4-BE49-F238E27FC236}">
                <a16:creationId xmlns:a16="http://schemas.microsoft.com/office/drawing/2014/main" id="{60B72F3B-8BFB-45EB-F182-83744FD65EEF}"/>
              </a:ext>
            </a:extLst>
          </p:cNvPr>
          <p:cNvSpPr txBox="1"/>
          <p:nvPr/>
        </p:nvSpPr>
        <p:spPr>
          <a:xfrm>
            <a:off x="4571217" y="1217946"/>
            <a:ext cx="8053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30000" noProof="0" dirty="0">
                <a:ln>
                  <a:noFill/>
                </a:ln>
                <a:solidFill>
                  <a:srgbClr val="023D6B"/>
                </a:solidFill>
                <a:effectLst/>
                <a:uLnTx/>
                <a:uFillTx/>
                <a:latin typeface="Times New Roman" panose="02020603050405020304" pitchFamily="18" charset="0"/>
                <a:ea typeface="+mn-ea"/>
                <a:cs typeface="Times New Roman" panose="02020603050405020304" pitchFamily="18" charset="0"/>
              </a:rPr>
              <a:t>68</a:t>
            </a:r>
            <a:r>
              <a:rPr kumimoji="0" lang="en-US" altLang="zh-CN" sz="2400" b="0" i="0" u="none" strike="noStrike" kern="1200" cap="none" spc="0" normalizeH="0" baseline="0" noProof="0" dirty="0">
                <a:ln>
                  <a:noFill/>
                </a:ln>
                <a:solidFill>
                  <a:srgbClr val="023D6B"/>
                </a:solidFill>
                <a:effectLst/>
                <a:uLnTx/>
                <a:uFillTx/>
                <a:latin typeface="Times New Roman" panose="02020603050405020304" pitchFamily="18" charset="0"/>
                <a:ea typeface="+mn-ea"/>
                <a:cs typeface="Times New Roman" panose="02020603050405020304" pitchFamily="18" charset="0"/>
              </a:rPr>
              <a:t>Ga</a:t>
            </a:r>
            <a:endParaRPr kumimoji="0" lang="zh-CN" altLang="en-US" sz="2400" b="0" i="0" u="none" strike="noStrike" kern="1200" cap="none" spc="0" normalizeH="0" baseline="0" noProof="0" dirty="0">
              <a:ln>
                <a:noFill/>
              </a:ln>
              <a:solidFill>
                <a:srgbClr val="023D6B"/>
              </a:solidFill>
              <a:effectLst/>
              <a:uLnTx/>
              <a:uFillTx/>
              <a:latin typeface="Times New Roman" panose="02020603050405020304" pitchFamily="18" charset="0"/>
              <a:ea typeface="+mn-ea"/>
              <a:cs typeface="Times New Roman" panose="02020603050405020304" pitchFamily="18" charset="0"/>
            </a:endParaRPr>
          </a:p>
        </p:txBody>
      </p:sp>
      <p:sp>
        <p:nvSpPr>
          <p:cNvPr id="11" name="TextBox 18">
            <a:extLst>
              <a:ext uri="{FF2B5EF4-FFF2-40B4-BE49-F238E27FC236}">
                <a16:creationId xmlns:a16="http://schemas.microsoft.com/office/drawing/2014/main" id="{46C1D284-D4B8-39C1-E1B7-3304900BBDFC}"/>
              </a:ext>
            </a:extLst>
          </p:cNvPr>
          <p:cNvSpPr txBox="1"/>
          <p:nvPr/>
        </p:nvSpPr>
        <p:spPr>
          <a:xfrm>
            <a:off x="7402676" y="1186816"/>
            <a:ext cx="8053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30000" noProof="0" dirty="0">
                <a:ln>
                  <a:noFill/>
                </a:ln>
                <a:solidFill>
                  <a:srgbClr val="023D6B"/>
                </a:solidFill>
                <a:effectLst/>
                <a:uLnTx/>
                <a:uFillTx/>
                <a:latin typeface="Times New Roman" panose="02020603050405020304" pitchFamily="18" charset="0"/>
                <a:ea typeface="+mn-ea"/>
                <a:cs typeface="Times New Roman" panose="02020603050405020304" pitchFamily="18" charset="0"/>
              </a:rPr>
              <a:t>82</a:t>
            </a:r>
            <a:r>
              <a:rPr kumimoji="0" lang="en-US" altLang="zh-CN" sz="2400" b="0" i="0" u="none" strike="noStrike" kern="1200" cap="none" spc="0" normalizeH="0" baseline="0" noProof="0" dirty="0">
                <a:ln>
                  <a:noFill/>
                </a:ln>
                <a:solidFill>
                  <a:srgbClr val="023D6B"/>
                </a:solidFill>
                <a:effectLst/>
                <a:uLnTx/>
                <a:uFillTx/>
                <a:latin typeface="Times New Roman" panose="02020603050405020304" pitchFamily="18" charset="0"/>
                <a:ea typeface="+mn-ea"/>
                <a:cs typeface="Times New Roman" panose="02020603050405020304" pitchFamily="18" charset="0"/>
              </a:rPr>
              <a:t>Rb</a:t>
            </a:r>
            <a:endParaRPr kumimoji="0" lang="zh-CN" altLang="en-US" sz="2400" b="0" i="0" u="none" strike="noStrike" kern="1200" cap="none" spc="0" normalizeH="0" baseline="0" noProof="0" dirty="0">
              <a:ln>
                <a:noFill/>
              </a:ln>
              <a:solidFill>
                <a:srgbClr val="023D6B"/>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0A60B0C-43F3-F60E-647A-7FFB8D54AF94}"/>
              </a:ext>
            </a:extLst>
          </p:cNvPr>
          <p:cNvSpPr txBox="1"/>
          <p:nvPr/>
        </p:nvSpPr>
        <p:spPr>
          <a:xfrm>
            <a:off x="191344" y="6084323"/>
            <a:ext cx="2433680"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50000"/>
                  </a:prstClr>
                </a:solidFill>
                <a:effectLst/>
                <a:uLnTx/>
                <a:uFillTx/>
                <a:latin typeface="Arial"/>
                <a:ea typeface="+mn-ea"/>
                <a:cs typeface="+mn-cs"/>
              </a:rPr>
              <a:t>Image with Courtesy of C. Li</a:t>
            </a:r>
          </a:p>
        </p:txBody>
      </p:sp>
    </p:spTree>
    <p:extLst>
      <p:ext uri="{BB962C8B-B14F-4D97-AF65-F5344CB8AC3E}">
        <p14:creationId xmlns:p14="http://schemas.microsoft.com/office/powerpoint/2010/main" val="301098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4A92-A72F-4BCF-40F1-0CC5F915A348}"/>
              </a:ext>
            </a:extLst>
          </p:cNvPr>
          <p:cNvSpPr>
            <a:spLocks noGrp="1"/>
          </p:cNvSpPr>
          <p:nvPr>
            <p:ph type="title"/>
          </p:nvPr>
        </p:nvSpPr>
        <p:spPr/>
        <p:txBody>
          <a:bodyPr/>
          <a:lstStyle/>
          <a:p>
            <a:r>
              <a:rPr lang="en-GB" sz="3000" dirty="0"/>
              <a:t>Depression – Example for A multifactorial Disease</a:t>
            </a:r>
          </a:p>
        </p:txBody>
      </p:sp>
      <p:sp>
        <p:nvSpPr>
          <p:cNvPr id="4" name="Date Placeholder 3">
            <a:extLst>
              <a:ext uri="{FF2B5EF4-FFF2-40B4-BE49-F238E27FC236}">
                <a16:creationId xmlns:a16="http://schemas.microsoft.com/office/drawing/2014/main" id="{9625A8A8-0CF8-293D-4131-DFA950701F71}"/>
              </a:ext>
            </a:extLst>
          </p:cNvPr>
          <p:cNvSpPr>
            <a:spLocks noGrp="1"/>
          </p:cNvSpPr>
          <p:nvPr>
            <p:ph type="dt" sz="half" idx="2"/>
          </p:nvPr>
        </p:nvSpPr>
        <p:spPr/>
        <p:txBody>
          <a:bodyPr/>
          <a:lstStyle/>
          <a:p>
            <a:r>
              <a:rPr lang="de-DE"/>
              <a:t>September 12, 2024</a:t>
            </a:r>
            <a:endParaRPr lang="de-DE" dirty="0"/>
          </a:p>
        </p:txBody>
      </p:sp>
      <p:sp>
        <p:nvSpPr>
          <p:cNvPr id="8" name="TextBox 7">
            <a:extLst>
              <a:ext uri="{FF2B5EF4-FFF2-40B4-BE49-F238E27FC236}">
                <a16:creationId xmlns:a16="http://schemas.microsoft.com/office/drawing/2014/main" id="{15535B6E-6092-E6B7-9779-3AD544BEF915}"/>
              </a:ext>
            </a:extLst>
          </p:cNvPr>
          <p:cNvSpPr txBox="1"/>
          <p:nvPr/>
        </p:nvSpPr>
        <p:spPr>
          <a:xfrm>
            <a:off x="2693292" y="5837890"/>
            <a:ext cx="4655038" cy="430887"/>
          </a:xfrm>
          <a:prstGeom prst="rect">
            <a:avLst/>
          </a:prstGeom>
          <a:noFill/>
        </p:spPr>
        <p:txBody>
          <a:bodyPr wrap="square">
            <a:spAutoFit/>
          </a:bodyPr>
          <a:lstStyle/>
          <a:p>
            <a:r>
              <a:rPr lang="en-GB" sz="1100" b="0" i="0" u="none" strike="noStrike" dirty="0">
                <a:solidFill>
                  <a:schemeClr val="tx1">
                    <a:lumMod val="50000"/>
                    <a:lumOff val="50000"/>
                  </a:schemeClr>
                </a:solidFill>
                <a:effectLst/>
                <a:latin typeface="Arial" panose="020B0604020202020204" pitchFamily="34" charset="0"/>
              </a:rPr>
              <a:t>Dean, Jason, and </a:t>
            </a:r>
            <a:r>
              <a:rPr lang="en-GB" sz="1100" b="0" i="0" u="none" strike="noStrike" dirty="0" err="1">
                <a:solidFill>
                  <a:schemeClr val="tx1">
                    <a:lumMod val="50000"/>
                    <a:lumOff val="50000"/>
                  </a:schemeClr>
                </a:solidFill>
                <a:effectLst/>
                <a:latin typeface="Arial" panose="020B0604020202020204" pitchFamily="34" charset="0"/>
              </a:rPr>
              <a:t>Matcheri</a:t>
            </a:r>
            <a:r>
              <a:rPr lang="en-GB" sz="1100" b="0" i="0" u="none" strike="noStrike" dirty="0">
                <a:solidFill>
                  <a:schemeClr val="tx1">
                    <a:lumMod val="50000"/>
                    <a:lumOff val="50000"/>
                  </a:schemeClr>
                </a:solidFill>
                <a:effectLst/>
                <a:latin typeface="Arial" panose="020B0604020202020204" pitchFamily="34" charset="0"/>
              </a:rPr>
              <a:t> </a:t>
            </a:r>
            <a:r>
              <a:rPr lang="en-GB" sz="1100" b="0" i="0" u="none" strike="noStrike" dirty="0" err="1">
                <a:solidFill>
                  <a:schemeClr val="tx1">
                    <a:lumMod val="50000"/>
                    <a:lumOff val="50000"/>
                  </a:schemeClr>
                </a:solidFill>
                <a:effectLst/>
                <a:latin typeface="Arial" panose="020B0604020202020204" pitchFamily="34" charset="0"/>
              </a:rPr>
              <a:t>Keshavan</a:t>
            </a:r>
            <a:r>
              <a:rPr lang="en-GB" sz="1100" b="0" i="0" u="none" strike="noStrike" dirty="0">
                <a:solidFill>
                  <a:schemeClr val="tx1">
                    <a:lumMod val="50000"/>
                    <a:lumOff val="50000"/>
                  </a:schemeClr>
                </a:solidFill>
                <a:effectLst/>
                <a:latin typeface="Arial" panose="020B0604020202020204" pitchFamily="34" charset="0"/>
              </a:rPr>
              <a:t>. "The neurobiology of depression: An integrated view." </a:t>
            </a:r>
            <a:r>
              <a:rPr lang="en-GB" sz="1100" b="0" i="1" u="none" strike="noStrike" dirty="0">
                <a:solidFill>
                  <a:schemeClr val="tx1">
                    <a:lumMod val="50000"/>
                    <a:lumOff val="50000"/>
                  </a:schemeClr>
                </a:solidFill>
                <a:effectLst/>
                <a:latin typeface="Arial" panose="020B0604020202020204" pitchFamily="34" charset="0"/>
              </a:rPr>
              <a:t>Asian journal of psychiatry</a:t>
            </a:r>
            <a:r>
              <a:rPr lang="en-GB" sz="1100" b="0" i="0" u="none" strike="noStrike" dirty="0">
                <a:solidFill>
                  <a:schemeClr val="tx1">
                    <a:lumMod val="50000"/>
                    <a:lumOff val="50000"/>
                  </a:schemeClr>
                </a:solidFill>
                <a:effectLst/>
                <a:latin typeface="Arial" panose="020B0604020202020204" pitchFamily="34" charset="0"/>
              </a:rPr>
              <a:t> 27 (2017): 101-111.</a:t>
            </a:r>
            <a:endParaRPr lang="en-GB" sz="1100" dirty="0">
              <a:solidFill>
                <a:schemeClr val="tx1">
                  <a:lumMod val="50000"/>
                  <a:lumOff val="50000"/>
                </a:schemeClr>
              </a:solidFill>
            </a:endParaRPr>
          </a:p>
        </p:txBody>
      </p:sp>
      <p:sp>
        <p:nvSpPr>
          <p:cNvPr id="24" name="TextBox 23">
            <a:extLst>
              <a:ext uri="{FF2B5EF4-FFF2-40B4-BE49-F238E27FC236}">
                <a16:creationId xmlns:a16="http://schemas.microsoft.com/office/drawing/2014/main" id="{46FCB59D-341E-3EE4-1A23-749BDD139810}"/>
              </a:ext>
            </a:extLst>
          </p:cNvPr>
          <p:cNvSpPr txBox="1"/>
          <p:nvPr/>
        </p:nvSpPr>
        <p:spPr>
          <a:xfrm>
            <a:off x="1240650" y="1296815"/>
            <a:ext cx="1452642" cy="443198"/>
          </a:xfrm>
          <a:prstGeom prst="rect">
            <a:avLst/>
          </a:prstGeom>
          <a:noFill/>
        </p:spPr>
        <p:txBody>
          <a:bodyPr wrap="none" rtlCol="0">
            <a:spAutoFit/>
          </a:bodyPr>
          <a:lstStyle/>
          <a:p>
            <a:pPr algn="l">
              <a:lnSpc>
                <a:spcPct val="95000"/>
              </a:lnSpc>
            </a:pPr>
            <a:r>
              <a:rPr lang="en-GB" sz="2400" dirty="0">
                <a:solidFill>
                  <a:schemeClr val="tx1">
                    <a:lumMod val="50000"/>
                    <a:lumOff val="50000"/>
                  </a:schemeClr>
                </a:solidFill>
              </a:rPr>
              <a:t>Aetiology</a:t>
            </a:r>
          </a:p>
        </p:txBody>
      </p:sp>
      <p:sp>
        <p:nvSpPr>
          <p:cNvPr id="26" name="TextBox 25">
            <a:extLst>
              <a:ext uri="{FF2B5EF4-FFF2-40B4-BE49-F238E27FC236}">
                <a16:creationId xmlns:a16="http://schemas.microsoft.com/office/drawing/2014/main" id="{2E480AFD-C326-D5FB-1A60-0319D3B1ACE2}"/>
              </a:ext>
            </a:extLst>
          </p:cNvPr>
          <p:cNvSpPr txBox="1"/>
          <p:nvPr/>
        </p:nvSpPr>
        <p:spPr>
          <a:xfrm>
            <a:off x="1335731" y="2190684"/>
            <a:ext cx="1377300" cy="3434210"/>
          </a:xfrm>
          <a:prstGeom prst="rect">
            <a:avLst/>
          </a:prstGeom>
          <a:noFill/>
        </p:spPr>
        <p:txBody>
          <a:bodyPr wrap="none" rtlCol="0">
            <a:spAutoFit/>
          </a:bodyPr>
          <a:lstStyle/>
          <a:p>
            <a:pPr>
              <a:lnSpc>
                <a:spcPct val="250000"/>
              </a:lnSpc>
            </a:pPr>
            <a:r>
              <a:rPr lang="en-GB" dirty="0">
                <a:solidFill>
                  <a:schemeClr val="tx1">
                    <a:lumMod val="50000"/>
                    <a:lumOff val="50000"/>
                  </a:schemeClr>
                </a:solidFill>
              </a:rPr>
              <a:t>Genetics</a:t>
            </a:r>
          </a:p>
          <a:p>
            <a:pPr>
              <a:lnSpc>
                <a:spcPct val="250000"/>
              </a:lnSpc>
            </a:pPr>
            <a:r>
              <a:rPr lang="en-GB" dirty="0">
                <a:solidFill>
                  <a:schemeClr val="tx1">
                    <a:lumMod val="50000"/>
                    <a:lumOff val="50000"/>
                  </a:schemeClr>
                </a:solidFill>
              </a:rPr>
              <a:t>Epigenetics</a:t>
            </a:r>
          </a:p>
          <a:p>
            <a:pPr>
              <a:lnSpc>
                <a:spcPct val="250000"/>
              </a:lnSpc>
            </a:pPr>
            <a:r>
              <a:rPr lang="en-GB" dirty="0">
                <a:solidFill>
                  <a:schemeClr val="tx1">
                    <a:lumMod val="50000"/>
                    <a:lumOff val="50000"/>
                  </a:schemeClr>
                </a:solidFill>
              </a:rPr>
              <a:t>Stress</a:t>
            </a:r>
          </a:p>
          <a:p>
            <a:pPr>
              <a:lnSpc>
                <a:spcPct val="250000"/>
              </a:lnSpc>
            </a:pPr>
            <a:r>
              <a:rPr lang="en-GB" dirty="0">
                <a:solidFill>
                  <a:schemeClr val="tx1">
                    <a:lumMod val="50000"/>
                    <a:lumOff val="50000"/>
                  </a:schemeClr>
                </a:solidFill>
              </a:rPr>
              <a:t>Trauma</a:t>
            </a:r>
          </a:p>
          <a:p>
            <a:pPr>
              <a:lnSpc>
                <a:spcPct val="250000"/>
              </a:lnSpc>
            </a:pPr>
            <a:r>
              <a:rPr lang="en-GB" dirty="0">
                <a:solidFill>
                  <a:schemeClr val="tx1">
                    <a:lumMod val="50000"/>
                    <a:lumOff val="50000"/>
                  </a:schemeClr>
                </a:solidFill>
              </a:rPr>
              <a:t>etc.</a:t>
            </a:r>
          </a:p>
        </p:txBody>
      </p:sp>
      <p:grpSp>
        <p:nvGrpSpPr>
          <p:cNvPr id="3" name="Group 2">
            <a:extLst>
              <a:ext uri="{FF2B5EF4-FFF2-40B4-BE49-F238E27FC236}">
                <a16:creationId xmlns:a16="http://schemas.microsoft.com/office/drawing/2014/main" id="{08CD2DF9-0497-6305-6510-10AA9B6BF6F2}"/>
              </a:ext>
            </a:extLst>
          </p:cNvPr>
          <p:cNvGrpSpPr/>
          <p:nvPr/>
        </p:nvGrpSpPr>
        <p:grpSpPr>
          <a:xfrm>
            <a:off x="3385752" y="981708"/>
            <a:ext cx="6414933" cy="4780187"/>
            <a:chOff x="1679143" y="1013390"/>
            <a:chExt cx="6414933" cy="4780187"/>
          </a:xfrm>
        </p:grpSpPr>
        <p:sp>
          <p:nvSpPr>
            <p:cNvPr id="10" name="Rounded Rectangle 9">
              <a:extLst>
                <a:ext uri="{FF2B5EF4-FFF2-40B4-BE49-F238E27FC236}">
                  <a16:creationId xmlns:a16="http://schemas.microsoft.com/office/drawing/2014/main" id="{0871F201-CF1A-EF90-0BFC-B42EE19D1C35}"/>
                </a:ext>
              </a:extLst>
            </p:cNvPr>
            <p:cNvSpPr/>
            <p:nvPr/>
          </p:nvSpPr>
          <p:spPr>
            <a:xfrm>
              <a:off x="4260847" y="1472747"/>
              <a:ext cx="2482853" cy="1786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Neurotransmitters</a:t>
              </a:r>
            </a:p>
            <a:p>
              <a:pPr algn="ctr">
                <a:lnSpc>
                  <a:spcPct val="95000"/>
                </a:lnSpc>
              </a:pPr>
              <a:endParaRPr lang="en-GB" sz="500" dirty="0"/>
            </a:p>
            <a:p>
              <a:pPr marL="177800" indent="-177800">
                <a:lnSpc>
                  <a:spcPct val="95000"/>
                </a:lnSpc>
                <a:buFont typeface="Arial" panose="020B0604020202020204" pitchFamily="34" charset="0"/>
                <a:buChar char="•"/>
              </a:pPr>
              <a:r>
                <a:rPr lang="en-GB" sz="1300" dirty="0"/>
                <a:t>5-HT (Serotonin)</a:t>
              </a:r>
            </a:p>
            <a:p>
              <a:pPr marL="177800" indent="-177800">
                <a:lnSpc>
                  <a:spcPct val="95000"/>
                </a:lnSpc>
                <a:buFont typeface="Arial" panose="020B0604020202020204" pitchFamily="34" charset="0"/>
                <a:buChar char="•"/>
              </a:pPr>
              <a:r>
                <a:rPr lang="en-GB" sz="1300" dirty="0"/>
                <a:t>DT (Dopamine)</a:t>
              </a:r>
            </a:p>
            <a:p>
              <a:pPr marL="177800" indent="-177800">
                <a:lnSpc>
                  <a:spcPct val="95000"/>
                </a:lnSpc>
                <a:buFont typeface="Arial" panose="020B0604020202020204" pitchFamily="34" charset="0"/>
                <a:buChar char="•"/>
              </a:pPr>
              <a:r>
                <a:rPr lang="en-GB" sz="1300" dirty="0"/>
                <a:t>NA (Noradrenaline)</a:t>
              </a:r>
            </a:p>
            <a:p>
              <a:pPr marL="177800" indent="-177800">
                <a:lnSpc>
                  <a:spcPct val="95000"/>
                </a:lnSpc>
                <a:buFont typeface="Arial" panose="020B0604020202020204" pitchFamily="34" charset="0"/>
                <a:buChar char="•"/>
              </a:pPr>
              <a:r>
                <a:rPr lang="en-GB" sz="1300" dirty="0"/>
                <a:t>Glu (Glutamate) </a:t>
              </a:r>
            </a:p>
            <a:p>
              <a:pPr marL="177800" indent="-177800">
                <a:lnSpc>
                  <a:spcPct val="95000"/>
                </a:lnSpc>
                <a:buFont typeface="Arial" panose="020B0604020202020204" pitchFamily="34" charset="0"/>
                <a:buChar char="•"/>
              </a:pPr>
              <a:r>
                <a:rPr lang="en-GB" sz="1300" dirty="0"/>
                <a:t>GABA (Gamma Aminobutyric Acid)</a:t>
              </a:r>
            </a:p>
          </p:txBody>
        </p:sp>
        <p:sp>
          <p:nvSpPr>
            <p:cNvPr id="11" name="Rounded Rectangle 10">
              <a:extLst>
                <a:ext uri="{FF2B5EF4-FFF2-40B4-BE49-F238E27FC236}">
                  <a16:creationId xmlns:a16="http://schemas.microsoft.com/office/drawing/2014/main" id="{2D44F801-0922-DFE7-C18B-FE8DEB58DB76}"/>
                </a:ext>
              </a:extLst>
            </p:cNvPr>
            <p:cNvSpPr/>
            <p:nvPr/>
          </p:nvSpPr>
          <p:spPr>
            <a:xfrm>
              <a:off x="6290674" y="3391205"/>
              <a:ext cx="1803402" cy="76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Inflammation</a:t>
              </a:r>
            </a:p>
          </p:txBody>
        </p:sp>
        <p:sp>
          <p:nvSpPr>
            <p:cNvPr id="12" name="Rounded Rectangle 11">
              <a:extLst>
                <a:ext uri="{FF2B5EF4-FFF2-40B4-BE49-F238E27FC236}">
                  <a16:creationId xmlns:a16="http://schemas.microsoft.com/office/drawing/2014/main" id="{39E6E3CA-D344-A26E-DB58-2261BF5F2848}"/>
                </a:ext>
              </a:extLst>
            </p:cNvPr>
            <p:cNvSpPr/>
            <p:nvPr/>
          </p:nvSpPr>
          <p:spPr>
            <a:xfrm>
              <a:off x="2422948" y="3391205"/>
              <a:ext cx="2748703" cy="76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Altered connectivity</a:t>
              </a:r>
            </a:p>
            <a:p>
              <a:pPr algn="ctr">
                <a:lnSpc>
                  <a:spcPct val="95000"/>
                </a:lnSpc>
              </a:pPr>
              <a:r>
                <a:rPr lang="en-GB" sz="1300" dirty="0"/>
                <a:t>(prefrontal cortex – limbic)</a:t>
              </a:r>
            </a:p>
          </p:txBody>
        </p:sp>
        <p:sp>
          <p:nvSpPr>
            <p:cNvPr id="13" name="Rounded Rectangle 12">
              <a:extLst>
                <a:ext uri="{FF2B5EF4-FFF2-40B4-BE49-F238E27FC236}">
                  <a16:creationId xmlns:a16="http://schemas.microsoft.com/office/drawing/2014/main" id="{15E3C760-B773-958F-1224-7C8CF8D9A8C6}"/>
                </a:ext>
              </a:extLst>
            </p:cNvPr>
            <p:cNvSpPr/>
            <p:nvPr/>
          </p:nvSpPr>
          <p:spPr>
            <a:xfrm>
              <a:off x="5988900" y="4752797"/>
              <a:ext cx="2105176" cy="76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Reduced neuroplasticity</a:t>
              </a:r>
            </a:p>
          </p:txBody>
        </p:sp>
        <p:sp>
          <p:nvSpPr>
            <p:cNvPr id="14" name="Rounded Rectangle 13">
              <a:extLst>
                <a:ext uri="{FF2B5EF4-FFF2-40B4-BE49-F238E27FC236}">
                  <a16:creationId xmlns:a16="http://schemas.microsoft.com/office/drawing/2014/main" id="{33718688-B211-F1CD-2E3E-087D6B569C7F}"/>
                </a:ext>
              </a:extLst>
            </p:cNvPr>
            <p:cNvSpPr/>
            <p:nvPr/>
          </p:nvSpPr>
          <p:spPr>
            <a:xfrm>
              <a:off x="2422948" y="4561289"/>
              <a:ext cx="2748703" cy="12322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2000" dirty="0"/>
                <a:t>Hypothalamic-Pituitary-Adrenal axis hyperactivity</a:t>
              </a:r>
            </a:p>
          </p:txBody>
        </p:sp>
        <p:sp>
          <p:nvSpPr>
            <p:cNvPr id="17" name="Left-up Arrow 16">
              <a:extLst>
                <a:ext uri="{FF2B5EF4-FFF2-40B4-BE49-F238E27FC236}">
                  <a16:creationId xmlns:a16="http://schemas.microsoft.com/office/drawing/2014/main" id="{14A8D2C0-D338-7324-3B21-670834ACA509}"/>
                </a:ext>
              </a:extLst>
            </p:cNvPr>
            <p:cNvSpPr/>
            <p:nvPr/>
          </p:nvSpPr>
          <p:spPr>
            <a:xfrm rot="10800000">
              <a:off x="3619500" y="2298556"/>
              <a:ext cx="641347" cy="1089809"/>
            </a:xfrm>
            <a:prstGeom prst="lef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18" name="Left-up Arrow 17">
              <a:extLst>
                <a:ext uri="{FF2B5EF4-FFF2-40B4-BE49-F238E27FC236}">
                  <a16:creationId xmlns:a16="http://schemas.microsoft.com/office/drawing/2014/main" id="{7CF02C8B-C24A-E2CC-26E5-957F6DB3AC85}"/>
                </a:ext>
              </a:extLst>
            </p:cNvPr>
            <p:cNvSpPr/>
            <p:nvPr/>
          </p:nvSpPr>
          <p:spPr>
            <a:xfrm rot="10800000" flipH="1">
              <a:off x="6748248" y="2298556"/>
              <a:ext cx="636800" cy="1089809"/>
            </a:xfrm>
            <a:prstGeom prst="lef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19" name="Left-right Arrow 18">
              <a:extLst>
                <a:ext uri="{FF2B5EF4-FFF2-40B4-BE49-F238E27FC236}">
                  <a16:creationId xmlns:a16="http://schemas.microsoft.com/office/drawing/2014/main" id="{24DEC2FF-9197-FB10-6725-9C050617F479}"/>
                </a:ext>
              </a:extLst>
            </p:cNvPr>
            <p:cNvSpPr/>
            <p:nvPr/>
          </p:nvSpPr>
          <p:spPr>
            <a:xfrm>
              <a:off x="5171651" y="5001167"/>
              <a:ext cx="817249" cy="29748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20" name="Up-down Arrow 19">
              <a:extLst>
                <a:ext uri="{FF2B5EF4-FFF2-40B4-BE49-F238E27FC236}">
                  <a16:creationId xmlns:a16="http://schemas.microsoft.com/office/drawing/2014/main" id="{2A343D89-2D31-0DB1-6376-91260AFFD323}"/>
                </a:ext>
              </a:extLst>
            </p:cNvPr>
            <p:cNvSpPr/>
            <p:nvPr/>
          </p:nvSpPr>
          <p:spPr>
            <a:xfrm>
              <a:off x="7066648" y="4176926"/>
              <a:ext cx="318400" cy="559713"/>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21" name="Up-down Arrow 20">
              <a:extLst>
                <a:ext uri="{FF2B5EF4-FFF2-40B4-BE49-F238E27FC236}">
                  <a16:creationId xmlns:a16="http://schemas.microsoft.com/office/drawing/2014/main" id="{C9096694-0CF1-46AC-CB30-F7F73C6FB320}"/>
                </a:ext>
              </a:extLst>
            </p:cNvPr>
            <p:cNvSpPr/>
            <p:nvPr/>
          </p:nvSpPr>
          <p:spPr>
            <a:xfrm>
              <a:off x="3667125" y="4153205"/>
              <a:ext cx="260348" cy="40524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25" name="TextBox 24">
              <a:extLst>
                <a:ext uri="{FF2B5EF4-FFF2-40B4-BE49-F238E27FC236}">
                  <a16:creationId xmlns:a16="http://schemas.microsoft.com/office/drawing/2014/main" id="{F84B1EA4-0BF7-9511-FD0B-792495BC4D34}"/>
                </a:ext>
              </a:extLst>
            </p:cNvPr>
            <p:cNvSpPr txBox="1"/>
            <p:nvPr/>
          </p:nvSpPr>
          <p:spPr>
            <a:xfrm>
              <a:off x="4301370" y="1013390"/>
              <a:ext cx="2446504" cy="443198"/>
            </a:xfrm>
            <a:prstGeom prst="rect">
              <a:avLst/>
            </a:prstGeom>
            <a:noFill/>
          </p:spPr>
          <p:txBody>
            <a:bodyPr wrap="none" rtlCol="0">
              <a:spAutoFit/>
            </a:bodyPr>
            <a:lstStyle/>
            <a:p>
              <a:pPr algn="l">
                <a:lnSpc>
                  <a:spcPct val="95000"/>
                </a:lnSpc>
              </a:pPr>
              <a:r>
                <a:rPr lang="en-GB" sz="2400" dirty="0">
                  <a:solidFill>
                    <a:schemeClr val="accent1"/>
                  </a:solidFill>
                </a:rPr>
                <a:t>Pathophysiology</a:t>
              </a:r>
            </a:p>
          </p:txBody>
        </p:sp>
        <p:sp>
          <p:nvSpPr>
            <p:cNvPr id="27" name="Right Arrow 26">
              <a:extLst>
                <a:ext uri="{FF2B5EF4-FFF2-40B4-BE49-F238E27FC236}">
                  <a16:creationId xmlns:a16="http://schemas.microsoft.com/office/drawing/2014/main" id="{309B2CD8-8CE6-A5F8-4083-53AD4403C95E}"/>
                </a:ext>
              </a:extLst>
            </p:cNvPr>
            <p:cNvSpPr/>
            <p:nvPr/>
          </p:nvSpPr>
          <p:spPr>
            <a:xfrm>
              <a:off x="1679143" y="2357642"/>
              <a:ext cx="566005" cy="3247683"/>
            </a:xfrm>
            <a:prstGeom prst="rightArrow">
              <a:avLst>
                <a:gd name="adj1" fmla="val 85765"/>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solidFill>
                  <a:schemeClr val="tx1">
                    <a:lumMod val="50000"/>
                    <a:lumOff val="50000"/>
                  </a:schemeClr>
                </a:solidFill>
              </a:endParaRPr>
            </a:p>
          </p:txBody>
        </p:sp>
      </p:grpSp>
      <p:sp>
        <p:nvSpPr>
          <p:cNvPr id="37" name="TextBox 36">
            <a:extLst>
              <a:ext uri="{FF2B5EF4-FFF2-40B4-BE49-F238E27FC236}">
                <a16:creationId xmlns:a16="http://schemas.microsoft.com/office/drawing/2014/main" id="{FDA21A5D-6B38-1907-A9F6-6F61EF0998E7}"/>
              </a:ext>
            </a:extLst>
          </p:cNvPr>
          <p:cNvSpPr txBox="1"/>
          <p:nvPr/>
        </p:nvSpPr>
        <p:spPr>
          <a:xfrm>
            <a:off x="7623571" y="5516041"/>
            <a:ext cx="4354227" cy="430887"/>
          </a:xfrm>
          <a:prstGeom prst="rect">
            <a:avLst/>
          </a:prstGeom>
          <a:noFill/>
        </p:spPr>
        <p:txBody>
          <a:bodyPr wrap="square">
            <a:spAutoFit/>
          </a:bodyPr>
          <a:lstStyle/>
          <a:p>
            <a:r>
              <a:rPr lang="en-GB" sz="1100" b="0" i="0" u="none" strike="noStrike" dirty="0" err="1">
                <a:solidFill>
                  <a:schemeClr val="tx1">
                    <a:lumMod val="50000"/>
                    <a:lumOff val="50000"/>
                  </a:schemeClr>
                </a:solidFill>
                <a:effectLst/>
                <a:latin typeface="Arial" panose="020B0604020202020204" pitchFamily="34" charset="0"/>
              </a:rPr>
              <a:t>Möhler</a:t>
            </a:r>
            <a:r>
              <a:rPr lang="en-GB" sz="1100" b="0" i="0" u="none" strike="noStrike" dirty="0">
                <a:solidFill>
                  <a:schemeClr val="tx1">
                    <a:lumMod val="50000"/>
                    <a:lumOff val="50000"/>
                  </a:schemeClr>
                </a:solidFill>
                <a:effectLst/>
                <a:latin typeface="Arial" panose="020B0604020202020204" pitchFamily="34" charset="0"/>
              </a:rPr>
              <a:t>, </a:t>
            </a:r>
            <a:r>
              <a:rPr lang="en-GB" sz="1100" b="0" i="0" u="none" strike="noStrike" dirty="0" err="1">
                <a:solidFill>
                  <a:schemeClr val="tx1">
                    <a:lumMod val="50000"/>
                    <a:lumOff val="50000"/>
                  </a:schemeClr>
                </a:solidFill>
                <a:effectLst/>
                <a:latin typeface="Arial" panose="020B0604020202020204" pitchFamily="34" charset="0"/>
              </a:rPr>
              <a:t>Hanns</a:t>
            </a:r>
            <a:r>
              <a:rPr lang="en-GB" sz="1100" b="0" i="0" u="none" strike="noStrike" dirty="0">
                <a:solidFill>
                  <a:schemeClr val="tx1">
                    <a:lumMod val="50000"/>
                    <a:lumOff val="50000"/>
                  </a:schemeClr>
                </a:solidFill>
                <a:effectLst/>
                <a:latin typeface="Arial" panose="020B0604020202020204" pitchFamily="34" charset="0"/>
              </a:rPr>
              <a:t>. "The GABA system in anxiety and depression and its therapeutic potential." </a:t>
            </a:r>
            <a:r>
              <a:rPr lang="en-GB" sz="1100" b="0" i="1" u="none" strike="noStrike" dirty="0">
                <a:solidFill>
                  <a:schemeClr val="tx1">
                    <a:lumMod val="50000"/>
                    <a:lumOff val="50000"/>
                  </a:schemeClr>
                </a:solidFill>
                <a:effectLst/>
                <a:latin typeface="Arial" panose="020B0604020202020204" pitchFamily="34" charset="0"/>
              </a:rPr>
              <a:t>Neuropharmacology</a:t>
            </a:r>
            <a:r>
              <a:rPr lang="en-GB" sz="1100" b="0" i="0" u="none" strike="noStrike" dirty="0">
                <a:solidFill>
                  <a:schemeClr val="tx1">
                    <a:lumMod val="50000"/>
                    <a:lumOff val="50000"/>
                  </a:schemeClr>
                </a:solidFill>
                <a:effectLst/>
                <a:latin typeface="Arial" panose="020B0604020202020204" pitchFamily="34" charset="0"/>
              </a:rPr>
              <a:t> 62.1 (2012): 42-53.</a:t>
            </a:r>
            <a:endParaRPr lang="en-GB" sz="1100" dirty="0">
              <a:solidFill>
                <a:schemeClr val="tx1">
                  <a:lumMod val="50000"/>
                  <a:lumOff val="50000"/>
                </a:schemeClr>
              </a:solidFill>
            </a:endParaRPr>
          </a:p>
        </p:txBody>
      </p:sp>
      <p:sp>
        <p:nvSpPr>
          <p:cNvPr id="9" name="Footer Placeholder 8">
            <a:extLst>
              <a:ext uri="{FF2B5EF4-FFF2-40B4-BE49-F238E27FC236}">
                <a16:creationId xmlns:a16="http://schemas.microsoft.com/office/drawing/2014/main" id="{CEF0BF6C-A0EC-93C6-3C4C-89F06434562A}"/>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A6BC0B9E-D066-26EB-D39E-1FA052FFF9EB}"/>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5</a:t>
            </a:fld>
            <a:r>
              <a:rPr lang="de-DE" dirty="0"/>
              <a:t>/20</a:t>
            </a:r>
          </a:p>
        </p:txBody>
      </p:sp>
    </p:spTree>
    <p:extLst>
      <p:ext uri="{BB962C8B-B14F-4D97-AF65-F5344CB8AC3E}">
        <p14:creationId xmlns:p14="http://schemas.microsoft.com/office/powerpoint/2010/main" val="73458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58E9-B572-4994-74CA-ACBC0CF43F97}"/>
              </a:ext>
            </a:extLst>
          </p:cNvPr>
          <p:cNvSpPr>
            <a:spLocks noGrp="1"/>
          </p:cNvSpPr>
          <p:nvPr>
            <p:ph type="title"/>
          </p:nvPr>
        </p:nvSpPr>
        <p:spPr/>
        <p:txBody>
          <a:bodyPr/>
          <a:lstStyle/>
          <a:p>
            <a:r>
              <a:rPr lang="en-GB" sz="2600" cap="none" dirty="0"/>
              <a:t>Combining Imaging of the Parts of Cerebral Communication</a:t>
            </a:r>
          </a:p>
        </p:txBody>
      </p:sp>
      <p:sp>
        <p:nvSpPr>
          <p:cNvPr id="4" name="Text Placeholder 3">
            <a:extLst>
              <a:ext uri="{FF2B5EF4-FFF2-40B4-BE49-F238E27FC236}">
                <a16:creationId xmlns:a16="http://schemas.microsoft.com/office/drawing/2014/main" id="{0391F429-D780-246A-A4F4-0F352D4C52DD}"/>
              </a:ext>
            </a:extLst>
          </p:cNvPr>
          <p:cNvSpPr>
            <a:spLocks noGrp="1"/>
          </p:cNvSpPr>
          <p:nvPr>
            <p:ph type="body" sz="quarter" idx="15"/>
          </p:nvPr>
        </p:nvSpPr>
        <p:spPr/>
        <p:txBody>
          <a:bodyPr/>
          <a:lstStyle/>
          <a:p>
            <a:r>
              <a:rPr lang="en-GB" dirty="0"/>
              <a:t>Functional MRI, PET and EEG</a:t>
            </a:r>
          </a:p>
        </p:txBody>
      </p:sp>
      <p:grpSp>
        <p:nvGrpSpPr>
          <p:cNvPr id="26" name="Group 25">
            <a:extLst>
              <a:ext uri="{FF2B5EF4-FFF2-40B4-BE49-F238E27FC236}">
                <a16:creationId xmlns:a16="http://schemas.microsoft.com/office/drawing/2014/main" id="{BD77AE8A-007D-79CC-954A-E6374D0B3B5B}"/>
              </a:ext>
            </a:extLst>
          </p:cNvPr>
          <p:cNvGrpSpPr/>
          <p:nvPr/>
        </p:nvGrpSpPr>
        <p:grpSpPr>
          <a:xfrm>
            <a:off x="21731" y="1403299"/>
            <a:ext cx="4955617" cy="4642695"/>
            <a:chOff x="21731" y="1403299"/>
            <a:chExt cx="4955617" cy="4642695"/>
          </a:xfrm>
        </p:grpSpPr>
        <p:grpSp>
          <p:nvGrpSpPr>
            <p:cNvPr id="45" name="Group 44">
              <a:extLst>
                <a:ext uri="{FF2B5EF4-FFF2-40B4-BE49-F238E27FC236}">
                  <a16:creationId xmlns:a16="http://schemas.microsoft.com/office/drawing/2014/main" id="{5AF86D3D-E3D8-A253-F8B5-251B13730BA0}"/>
                </a:ext>
              </a:extLst>
            </p:cNvPr>
            <p:cNvGrpSpPr/>
            <p:nvPr/>
          </p:nvGrpSpPr>
          <p:grpSpPr>
            <a:xfrm>
              <a:off x="21731" y="2508902"/>
              <a:ext cx="3906675" cy="3537092"/>
              <a:chOff x="7345790" y="1543840"/>
              <a:chExt cx="3906675" cy="3537092"/>
            </a:xfrm>
          </p:grpSpPr>
          <p:sp>
            <p:nvSpPr>
              <p:cNvPr id="22" name="Rectangle 21">
                <a:extLst>
                  <a:ext uri="{FF2B5EF4-FFF2-40B4-BE49-F238E27FC236}">
                    <a16:creationId xmlns:a16="http://schemas.microsoft.com/office/drawing/2014/main" id="{F9CD0FE3-278C-DE68-A902-51884468502D}"/>
                  </a:ext>
                </a:extLst>
              </p:cNvPr>
              <p:cNvSpPr/>
              <p:nvPr/>
            </p:nvSpPr>
            <p:spPr>
              <a:xfrm>
                <a:off x="7505425" y="1543840"/>
                <a:ext cx="3480761" cy="369332"/>
              </a:xfrm>
              <a:prstGeom prst="rect">
                <a:avLst/>
              </a:prstGeom>
            </p:spPr>
            <p:txBody>
              <a:bodyPr wrap="none">
                <a:spAutoFit/>
              </a:bodyPr>
              <a:lstStyle/>
              <a:p>
                <a:pPr defTabSz="909339"/>
                <a:r>
                  <a:rPr lang="en-US" dirty="0">
                    <a:solidFill>
                      <a:schemeClr val="accent1"/>
                    </a:solidFill>
                  </a:rPr>
                  <a:t>Domain of  fMRI (BOLD Effect) </a:t>
                </a:r>
              </a:p>
            </p:txBody>
          </p:sp>
          <p:sp>
            <p:nvSpPr>
              <p:cNvPr id="27" name="TextBox 26">
                <a:extLst>
                  <a:ext uri="{FF2B5EF4-FFF2-40B4-BE49-F238E27FC236}">
                    <a16:creationId xmlns:a16="http://schemas.microsoft.com/office/drawing/2014/main" id="{34592DB1-DBDC-EA49-D1A4-87F51BC88506}"/>
                  </a:ext>
                </a:extLst>
              </p:cNvPr>
              <p:cNvSpPr txBox="1"/>
              <p:nvPr/>
            </p:nvSpPr>
            <p:spPr>
              <a:xfrm>
                <a:off x="7345790" y="4742378"/>
                <a:ext cx="3906675" cy="338554"/>
              </a:xfrm>
              <a:prstGeom prst="rect">
                <a:avLst/>
              </a:prstGeom>
              <a:noFill/>
            </p:spPr>
            <p:txBody>
              <a:bodyPr wrap="square">
                <a:spAutoFit/>
              </a:bodyPr>
              <a:lstStyle/>
              <a:p>
                <a:r>
                  <a:rPr lang="en-GB" sz="800" dirty="0">
                    <a:solidFill>
                      <a:schemeClr val="tx1">
                        <a:lumMod val="65000"/>
                        <a:lumOff val="35000"/>
                      </a:schemeClr>
                    </a:solidFill>
                  </a:rPr>
                  <a:t>Image adapted from https://</a:t>
                </a:r>
                <a:r>
                  <a:rPr lang="en-GB" sz="800" dirty="0" err="1">
                    <a:solidFill>
                      <a:schemeClr val="tx1">
                        <a:lumMod val="65000"/>
                        <a:lumOff val="35000"/>
                      </a:schemeClr>
                    </a:solidFill>
                  </a:rPr>
                  <a:t>www.cognitivefxusa.com</a:t>
                </a:r>
                <a:r>
                  <a:rPr lang="en-GB" sz="800" dirty="0">
                    <a:solidFill>
                      <a:schemeClr val="tx1">
                        <a:lumMod val="65000"/>
                        <a:lumOff val="35000"/>
                      </a:schemeClr>
                    </a:solidFill>
                  </a:rPr>
                  <a:t>/blog/neurovascular-coupling-the-secret-to-recovering-from-a-concussion</a:t>
                </a:r>
              </a:p>
            </p:txBody>
          </p:sp>
          <p:grpSp>
            <p:nvGrpSpPr>
              <p:cNvPr id="29" name="Group 28">
                <a:extLst>
                  <a:ext uri="{FF2B5EF4-FFF2-40B4-BE49-F238E27FC236}">
                    <a16:creationId xmlns:a16="http://schemas.microsoft.com/office/drawing/2014/main" id="{EAC68BC1-0FA1-5B65-B77D-0AC8CB9A7EC9}"/>
                  </a:ext>
                </a:extLst>
              </p:cNvPr>
              <p:cNvGrpSpPr/>
              <p:nvPr/>
            </p:nvGrpSpPr>
            <p:grpSpPr>
              <a:xfrm>
                <a:off x="7540684" y="1939221"/>
                <a:ext cx="2702587" cy="2755900"/>
                <a:chOff x="7540141" y="2965937"/>
                <a:chExt cx="2702587" cy="2755900"/>
              </a:xfrm>
            </p:grpSpPr>
            <p:pic>
              <p:nvPicPr>
                <p:cNvPr id="25" name="Picture 2">
                  <a:extLst>
                    <a:ext uri="{FF2B5EF4-FFF2-40B4-BE49-F238E27FC236}">
                      <a16:creationId xmlns:a16="http://schemas.microsoft.com/office/drawing/2014/main" id="{639C975A-8B42-6C4E-4DEF-791C9292C4C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40141" y="2965937"/>
                  <a:ext cx="2702587" cy="27559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5341F13-CA96-22B9-6ABE-AA2A71609999}"/>
                    </a:ext>
                  </a:extLst>
                </p:cNvPr>
                <p:cNvSpPr/>
                <p:nvPr/>
              </p:nvSpPr>
              <p:spPr>
                <a:xfrm>
                  <a:off x="7924519" y="3337793"/>
                  <a:ext cx="474982" cy="669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grpSp>
          <p:sp>
            <p:nvSpPr>
              <p:cNvPr id="30" name="TextBox 29">
                <a:extLst>
                  <a:ext uri="{FF2B5EF4-FFF2-40B4-BE49-F238E27FC236}">
                    <a16:creationId xmlns:a16="http://schemas.microsoft.com/office/drawing/2014/main" id="{8BDE3ED5-9784-9767-CC00-0A2E931713B8}"/>
                  </a:ext>
                </a:extLst>
              </p:cNvPr>
              <p:cNvSpPr txBox="1"/>
              <p:nvPr/>
            </p:nvSpPr>
            <p:spPr>
              <a:xfrm>
                <a:off x="8457421" y="2180518"/>
                <a:ext cx="816336" cy="261610"/>
              </a:xfrm>
              <a:prstGeom prst="rect">
                <a:avLst/>
              </a:prstGeom>
              <a:noFill/>
            </p:spPr>
            <p:txBody>
              <a:bodyPr wrap="square" rtlCol="0">
                <a:spAutoFit/>
              </a:bodyPr>
              <a:lstStyle/>
              <a:p>
                <a:pPr algn="ctr"/>
                <a:r>
                  <a:rPr lang="en-US" sz="1100" dirty="0">
                    <a:solidFill>
                      <a:schemeClr val="accent1"/>
                    </a:solidFill>
                  </a:rPr>
                  <a:t>Neuron</a:t>
                </a:r>
              </a:p>
            </p:txBody>
          </p:sp>
          <p:sp>
            <p:nvSpPr>
              <p:cNvPr id="31" name="TextBox 30">
                <a:extLst>
                  <a:ext uri="{FF2B5EF4-FFF2-40B4-BE49-F238E27FC236}">
                    <a16:creationId xmlns:a16="http://schemas.microsoft.com/office/drawing/2014/main" id="{B19598B2-1951-7183-6F38-BC2BDD13A134}"/>
                  </a:ext>
                </a:extLst>
              </p:cNvPr>
              <p:cNvSpPr txBox="1"/>
              <p:nvPr/>
            </p:nvSpPr>
            <p:spPr>
              <a:xfrm>
                <a:off x="8158354" y="3553382"/>
                <a:ext cx="816336" cy="261610"/>
              </a:xfrm>
              <a:prstGeom prst="rect">
                <a:avLst/>
              </a:prstGeom>
              <a:noFill/>
            </p:spPr>
            <p:txBody>
              <a:bodyPr wrap="square" rtlCol="0">
                <a:spAutoFit/>
              </a:bodyPr>
              <a:lstStyle/>
              <a:p>
                <a:pPr algn="ctr"/>
                <a:r>
                  <a:rPr lang="en-US" sz="1100" dirty="0">
                    <a:solidFill>
                      <a:schemeClr val="accent1"/>
                    </a:solidFill>
                  </a:rPr>
                  <a:t>Astrocyte</a:t>
                </a:r>
              </a:p>
            </p:txBody>
          </p:sp>
          <p:sp>
            <p:nvSpPr>
              <p:cNvPr id="32" name="TextBox 31">
                <a:extLst>
                  <a:ext uri="{FF2B5EF4-FFF2-40B4-BE49-F238E27FC236}">
                    <a16:creationId xmlns:a16="http://schemas.microsoft.com/office/drawing/2014/main" id="{E02CC3F1-832E-0590-5977-E022D952B31D}"/>
                  </a:ext>
                </a:extLst>
              </p:cNvPr>
              <p:cNvSpPr txBox="1"/>
              <p:nvPr/>
            </p:nvSpPr>
            <p:spPr>
              <a:xfrm>
                <a:off x="8172569" y="4578063"/>
                <a:ext cx="1223665" cy="261610"/>
              </a:xfrm>
              <a:prstGeom prst="rect">
                <a:avLst/>
              </a:prstGeom>
              <a:noFill/>
            </p:spPr>
            <p:txBody>
              <a:bodyPr wrap="square" rtlCol="0">
                <a:spAutoFit/>
              </a:bodyPr>
              <a:lstStyle/>
              <a:p>
                <a:pPr algn="ctr"/>
                <a:r>
                  <a:rPr lang="en-US" sz="1100" dirty="0">
                    <a:solidFill>
                      <a:schemeClr val="accent1"/>
                    </a:solidFill>
                  </a:rPr>
                  <a:t>Blood vessel</a:t>
                </a:r>
              </a:p>
            </p:txBody>
          </p:sp>
          <p:sp>
            <p:nvSpPr>
              <p:cNvPr id="33" name="TextBox 32">
                <a:extLst>
                  <a:ext uri="{FF2B5EF4-FFF2-40B4-BE49-F238E27FC236}">
                    <a16:creationId xmlns:a16="http://schemas.microsoft.com/office/drawing/2014/main" id="{AE5E2080-BC93-D0F5-D134-DFDBFF528CA9}"/>
                  </a:ext>
                </a:extLst>
              </p:cNvPr>
              <p:cNvSpPr txBox="1"/>
              <p:nvPr/>
            </p:nvSpPr>
            <p:spPr>
              <a:xfrm>
                <a:off x="9726770" y="2811983"/>
                <a:ext cx="1223665" cy="430887"/>
              </a:xfrm>
              <a:prstGeom prst="rect">
                <a:avLst/>
              </a:prstGeom>
              <a:noFill/>
            </p:spPr>
            <p:txBody>
              <a:bodyPr wrap="square" rtlCol="0">
                <a:spAutoFit/>
              </a:bodyPr>
              <a:lstStyle/>
              <a:p>
                <a:pPr algn="ctr"/>
                <a:r>
                  <a:rPr lang="en-US" sz="1100" dirty="0">
                    <a:solidFill>
                      <a:schemeClr val="accent1"/>
                    </a:solidFill>
                  </a:rPr>
                  <a:t>Neurovascular coupling</a:t>
                </a:r>
              </a:p>
            </p:txBody>
          </p:sp>
          <p:pic>
            <p:nvPicPr>
              <p:cNvPr id="20" name="Picture 46" descr="Negative_ana_trans_uncorr">
                <a:extLst>
                  <a:ext uri="{FF2B5EF4-FFF2-40B4-BE49-F238E27FC236}">
                    <a16:creationId xmlns:a16="http://schemas.microsoft.com/office/drawing/2014/main" id="{43091F1B-A527-EC73-7F9E-29EB284B6B7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4024" y="1973416"/>
                <a:ext cx="1055003" cy="1204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Arc 33">
                <a:extLst>
                  <a:ext uri="{FF2B5EF4-FFF2-40B4-BE49-F238E27FC236}">
                    <a16:creationId xmlns:a16="http://schemas.microsoft.com/office/drawing/2014/main" id="{48268F2C-D911-3690-4F29-F53E60AF6EE0}"/>
                  </a:ext>
                </a:extLst>
              </p:cNvPr>
              <p:cNvSpPr/>
              <p:nvPr/>
            </p:nvSpPr>
            <p:spPr>
              <a:xfrm rot="3928075">
                <a:off x="8951044" y="2958347"/>
                <a:ext cx="1027556" cy="1044704"/>
              </a:xfrm>
              <a:prstGeom prst="arc">
                <a:avLst>
                  <a:gd name="adj1" fmla="val 15839793"/>
                  <a:gd name="adj2" fmla="val 0"/>
                </a:avLst>
              </a:prstGeom>
              <a:ln w="28575">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E467AEEE-1E22-65DC-84DC-F200A034C06A}"/>
                  </a:ext>
                </a:extLst>
              </p:cNvPr>
              <p:cNvSpPr txBox="1"/>
              <p:nvPr/>
            </p:nvSpPr>
            <p:spPr>
              <a:xfrm>
                <a:off x="9772627" y="3780081"/>
                <a:ext cx="1223665" cy="430887"/>
              </a:xfrm>
              <a:prstGeom prst="rect">
                <a:avLst/>
              </a:prstGeom>
              <a:noFill/>
            </p:spPr>
            <p:txBody>
              <a:bodyPr wrap="square" rtlCol="0">
                <a:spAutoFit/>
              </a:bodyPr>
              <a:lstStyle/>
              <a:p>
                <a:pPr algn="ctr"/>
                <a:r>
                  <a:rPr lang="en-US" sz="1100" dirty="0">
                    <a:solidFill>
                      <a:schemeClr val="accent1"/>
                    </a:solidFill>
                  </a:rPr>
                  <a:t>Hemodynamic response</a:t>
                </a:r>
              </a:p>
            </p:txBody>
          </p:sp>
        </p:grpSp>
        <p:cxnSp>
          <p:nvCxnSpPr>
            <p:cNvPr id="55" name="Straight Arrow Connector 54">
              <a:extLst>
                <a:ext uri="{FF2B5EF4-FFF2-40B4-BE49-F238E27FC236}">
                  <a16:creationId xmlns:a16="http://schemas.microsoft.com/office/drawing/2014/main" id="{CDE151E6-D225-388A-EED0-BE73F4B88A4E}"/>
                </a:ext>
              </a:extLst>
            </p:cNvPr>
            <p:cNvCxnSpPr>
              <a:cxnSpLocks/>
            </p:cNvCxnSpPr>
            <p:nvPr/>
          </p:nvCxnSpPr>
          <p:spPr>
            <a:xfrm flipV="1">
              <a:off x="3576052" y="2148054"/>
              <a:ext cx="1401296" cy="579008"/>
            </a:xfrm>
            <a:prstGeom prst="straightConnector1">
              <a:avLst/>
            </a:prstGeom>
            <a:ln w="50800">
              <a:solidFill>
                <a:srgbClr val="A9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2063" name="Rounded Rectangle 2062">
              <a:extLst>
                <a:ext uri="{FF2B5EF4-FFF2-40B4-BE49-F238E27FC236}">
                  <a16:creationId xmlns:a16="http://schemas.microsoft.com/office/drawing/2014/main" id="{A1A12834-4456-EC28-F995-A933569E8E68}"/>
                </a:ext>
              </a:extLst>
            </p:cNvPr>
            <p:cNvSpPr/>
            <p:nvPr/>
          </p:nvSpPr>
          <p:spPr>
            <a:xfrm>
              <a:off x="297372" y="1403299"/>
              <a:ext cx="3919986" cy="10023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Systemic level</a:t>
              </a:r>
            </a:p>
            <a:p>
              <a:pPr algn="ctr"/>
              <a:r>
                <a:rPr lang="en-US" dirty="0">
                  <a:solidFill>
                    <a:schemeClr val="bg1">
                      <a:lumMod val="95000"/>
                    </a:schemeClr>
                  </a:solidFill>
                </a:rPr>
                <a:t> Analysis of centers of cerebral data processing</a:t>
              </a:r>
            </a:p>
          </p:txBody>
        </p:sp>
      </p:grpSp>
      <p:grpSp>
        <p:nvGrpSpPr>
          <p:cNvPr id="21" name="Group 20">
            <a:extLst>
              <a:ext uri="{FF2B5EF4-FFF2-40B4-BE49-F238E27FC236}">
                <a16:creationId xmlns:a16="http://schemas.microsoft.com/office/drawing/2014/main" id="{28CB94FF-F1CC-0DB1-0E23-3B5B498F22D0}"/>
              </a:ext>
            </a:extLst>
          </p:cNvPr>
          <p:cNvGrpSpPr/>
          <p:nvPr/>
        </p:nvGrpSpPr>
        <p:grpSpPr>
          <a:xfrm>
            <a:off x="6691435" y="999656"/>
            <a:ext cx="5468758" cy="5013002"/>
            <a:chOff x="6691435" y="999656"/>
            <a:chExt cx="5468758" cy="5013002"/>
          </a:xfrm>
        </p:grpSpPr>
        <p:grpSp>
          <p:nvGrpSpPr>
            <p:cNvPr id="37" name="Group 36">
              <a:extLst>
                <a:ext uri="{FF2B5EF4-FFF2-40B4-BE49-F238E27FC236}">
                  <a16:creationId xmlns:a16="http://schemas.microsoft.com/office/drawing/2014/main" id="{C6D36B95-5974-BCDD-8544-39A16D7D457A}"/>
                </a:ext>
              </a:extLst>
            </p:cNvPr>
            <p:cNvGrpSpPr/>
            <p:nvPr/>
          </p:nvGrpSpPr>
          <p:grpSpPr>
            <a:xfrm>
              <a:off x="8823684" y="2047655"/>
              <a:ext cx="3336509" cy="3965003"/>
              <a:chOff x="1540394" y="154050"/>
              <a:chExt cx="3336509" cy="3965003"/>
            </a:xfrm>
          </p:grpSpPr>
          <p:pic>
            <p:nvPicPr>
              <p:cNvPr id="5" name="Grafik 22">
                <a:extLst>
                  <a:ext uri="{FF2B5EF4-FFF2-40B4-BE49-F238E27FC236}">
                    <a16:creationId xmlns:a16="http://schemas.microsoft.com/office/drawing/2014/main" id="{2D804FB1-02E6-B554-4D41-E3ED0401C4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750840" y="903226"/>
                <a:ext cx="1080673" cy="1270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364F346-B3D3-336C-D5F3-84A01993AD48}"/>
                  </a:ext>
                </a:extLst>
              </p:cNvPr>
              <p:cNvSpPr/>
              <p:nvPr/>
            </p:nvSpPr>
            <p:spPr>
              <a:xfrm>
                <a:off x="1540394" y="154050"/>
                <a:ext cx="3299498" cy="646331"/>
              </a:xfrm>
              <a:prstGeom prst="rect">
                <a:avLst/>
              </a:prstGeom>
            </p:spPr>
            <p:txBody>
              <a:bodyPr wrap="square">
                <a:spAutoFit/>
              </a:bodyPr>
              <a:lstStyle/>
              <a:p>
                <a:pPr algn="ctr" defTabSz="909339"/>
                <a:r>
                  <a:rPr lang="en-US" dirty="0">
                    <a:solidFill>
                      <a:schemeClr val="accent1"/>
                    </a:solidFill>
                  </a:rPr>
                  <a:t>Domain of PET</a:t>
                </a:r>
              </a:p>
              <a:p>
                <a:pPr algn="ctr" defTabSz="909339"/>
                <a:r>
                  <a:rPr lang="en-US" dirty="0">
                    <a:solidFill>
                      <a:schemeClr val="accent1"/>
                    </a:solidFill>
                  </a:rPr>
                  <a:t> (Receptor density/occupancy)</a:t>
                </a:r>
              </a:p>
            </p:txBody>
          </p:sp>
          <p:pic>
            <p:nvPicPr>
              <p:cNvPr id="9" name="Picture 8">
                <a:extLst>
                  <a:ext uri="{FF2B5EF4-FFF2-40B4-BE49-F238E27FC236}">
                    <a16:creationId xmlns:a16="http://schemas.microsoft.com/office/drawing/2014/main" id="{6FEBB9D7-7E1A-C589-68A1-730639C5CE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0460" y="2343754"/>
                <a:ext cx="1762971" cy="1775299"/>
              </a:xfrm>
              <a:prstGeom prst="rect">
                <a:avLst/>
              </a:prstGeom>
            </p:spPr>
          </p:pic>
          <p:sp>
            <p:nvSpPr>
              <p:cNvPr id="10" name="TextBox 9">
                <a:extLst>
                  <a:ext uri="{FF2B5EF4-FFF2-40B4-BE49-F238E27FC236}">
                    <a16:creationId xmlns:a16="http://schemas.microsoft.com/office/drawing/2014/main" id="{4399F09C-4B33-1578-EBEA-5A10AE168E19}"/>
                  </a:ext>
                </a:extLst>
              </p:cNvPr>
              <p:cNvSpPr txBox="1"/>
              <p:nvPr/>
            </p:nvSpPr>
            <p:spPr>
              <a:xfrm>
                <a:off x="1906280" y="2265078"/>
                <a:ext cx="1224136" cy="261610"/>
              </a:xfrm>
              <a:prstGeom prst="rect">
                <a:avLst/>
              </a:prstGeom>
              <a:noFill/>
            </p:spPr>
            <p:txBody>
              <a:bodyPr wrap="square" rtlCol="0">
                <a:spAutoFit/>
              </a:bodyPr>
              <a:lstStyle/>
              <a:p>
                <a:r>
                  <a:rPr lang="en-US" sz="1100" dirty="0">
                    <a:solidFill>
                      <a:schemeClr val="accent1"/>
                    </a:solidFill>
                  </a:rPr>
                  <a:t>Neurotransmitter</a:t>
                </a:r>
              </a:p>
            </p:txBody>
          </p:sp>
          <p:sp>
            <p:nvSpPr>
              <p:cNvPr id="11" name="TextBox 10">
                <a:extLst>
                  <a:ext uri="{FF2B5EF4-FFF2-40B4-BE49-F238E27FC236}">
                    <a16:creationId xmlns:a16="http://schemas.microsoft.com/office/drawing/2014/main" id="{0DAD7BCB-CFC9-D532-C645-4A6992AD5268}"/>
                  </a:ext>
                </a:extLst>
              </p:cNvPr>
              <p:cNvSpPr txBox="1"/>
              <p:nvPr/>
            </p:nvSpPr>
            <p:spPr>
              <a:xfrm>
                <a:off x="3652767" y="2497654"/>
                <a:ext cx="1224136" cy="430887"/>
              </a:xfrm>
              <a:prstGeom prst="rect">
                <a:avLst/>
              </a:prstGeom>
              <a:noFill/>
            </p:spPr>
            <p:txBody>
              <a:bodyPr wrap="square" rtlCol="0">
                <a:spAutoFit/>
              </a:bodyPr>
              <a:lstStyle/>
              <a:p>
                <a:r>
                  <a:rPr lang="en-US" sz="1100" dirty="0">
                    <a:solidFill>
                      <a:schemeClr val="accent1"/>
                    </a:solidFill>
                  </a:rPr>
                  <a:t>Neurotransmitter</a:t>
                </a:r>
              </a:p>
              <a:p>
                <a:pPr algn="ctr"/>
                <a:r>
                  <a:rPr lang="en-US" sz="1100" dirty="0">
                    <a:solidFill>
                      <a:schemeClr val="accent1"/>
                    </a:solidFill>
                  </a:rPr>
                  <a:t>transporter</a:t>
                </a:r>
              </a:p>
            </p:txBody>
          </p:sp>
          <p:sp>
            <p:nvSpPr>
              <p:cNvPr id="12" name="TextBox 11">
                <a:extLst>
                  <a:ext uri="{FF2B5EF4-FFF2-40B4-BE49-F238E27FC236}">
                    <a16:creationId xmlns:a16="http://schemas.microsoft.com/office/drawing/2014/main" id="{1166063C-8389-8FF0-61CD-460C830CDE8D}"/>
                  </a:ext>
                </a:extLst>
              </p:cNvPr>
              <p:cNvSpPr txBox="1"/>
              <p:nvPr/>
            </p:nvSpPr>
            <p:spPr>
              <a:xfrm>
                <a:off x="4048036" y="3600440"/>
                <a:ext cx="792088" cy="261610"/>
              </a:xfrm>
              <a:prstGeom prst="rect">
                <a:avLst/>
              </a:prstGeom>
              <a:noFill/>
            </p:spPr>
            <p:txBody>
              <a:bodyPr wrap="square" rtlCol="0">
                <a:spAutoFit/>
              </a:bodyPr>
              <a:lstStyle/>
              <a:p>
                <a:r>
                  <a:rPr lang="en-US" sz="1100" dirty="0">
                    <a:solidFill>
                      <a:schemeClr val="accent1"/>
                    </a:solidFill>
                  </a:rPr>
                  <a:t>Receptor</a:t>
                </a:r>
              </a:p>
            </p:txBody>
          </p:sp>
          <p:sp>
            <p:nvSpPr>
              <p:cNvPr id="13" name="TextBox 12">
                <a:extLst>
                  <a:ext uri="{FF2B5EF4-FFF2-40B4-BE49-F238E27FC236}">
                    <a16:creationId xmlns:a16="http://schemas.microsoft.com/office/drawing/2014/main" id="{DA716989-1E3C-8DC3-C1C3-84944AE273C1}"/>
                  </a:ext>
                </a:extLst>
              </p:cNvPr>
              <p:cNvSpPr txBox="1"/>
              <p:nvPr/>
            </p:nvSpPr>
            <p:spPr>
              <a:xfrm>
                <a:off x="2008728" y="2745399"/>
                <a:ext cx="792088" cy="430887"/>
              </a:xfrm>
              <a:prstGeom prst="rect">
                <a:avLst/>
              </a:prstGeom>
              <a:noFill/>
            </p:spPr>
            <p:txBody>
              <a:bodyPr wrap="square" rtlCol="0">
                <a:spAutoFit/>
              </a:bodyPr>
              <a:lstStyle/>
              <a:p>
                <a:pPr algn="ctr"/>
                <a:r>
                  <a:rPr lang="en-US" sz="1100" dirty="0">
                    <a:solidFill>
                      <a:schemeClr val="accent1"/>
                    </a:solidFill>
                  </a:rPr>
                  <a:t>Synaptic vesicle</a:t>
                </a:r>
              </a:p>
            </p:txBody>
          </p:sp>
          <p:sp>
            <p:nvSpPr>
              <p:cNvPr id="14" name="TextBox 13">
                <a:extLst>
                  <a:ext uri="{FF2B5EF4-FFF2-40B4-BE49-F238E27FC236}">
                    <a16:creationId xmlns:a16="http://schemas.microsoft.com/office/drawing/2014/main" id="{00C86DE3-2FEB-054F-F7BC-2B99D96FB347}"/>
                  </a:ext>
                </a:extLst>
              </p:cNvPr>
              <p:cNvSpPr txBox="1"/>
              <p:nvPr/>
            </p:nvSpPr>
            <p:spPr>
              <a:xfrm>
                <a:off x="2028337" y="3195591"/>
                <a:ext cx="785439" cy="600164"/>
              </a:xfrm>
              <a:prstGeom prst="rect">
                <a:avLst/>
              </a:prstGeom>
              <a:noFill/>
            </p:spPr>
            <p:txBody>
              <a:bodyPr wrap="square" rtlCol="0">
                <a:spAutoFit/>
              </a:bodyPr>
              <a:lstStyle/>
              <a:p>
                <a:pPr algn="ctr"/>
                <a:r>
                  <a:rPr lang="en-US" sz="1100" dirty="0">
                    <a:solidFill>
                      <a:schemeClr val="accent1"/>
                    </a:solidFill>
                  </a:rPr>
                  <a:t>Voltage-</a:t>
                </a:r>
              </a:p>
              <a:p>
                <a:pPr algn="ctr"/>
                <a:r>
                  <a:rPr lang="en-US" sz="1100" dirty="0">
                    <a:solidFill>
                      <a:schemeClr val="accent1"/>
                    </a:solidFill>
                  </a:rPr>
                  <a:t>gated</a:t>
                </a:r>
              </a:p>
              <a:p>
                <a:pPr algn="ctr"/>
                <a:r>
                  <a:rPr lang="en-US" sz="1100" dirty="0">
                    <a:solidFill>
                      <a:schemeClr val="accent1"/>
                    </a:solidFill>
                  </a:rPr>
                  <a:t>channel</a:t>
                </a:r>
              </a:p>
            </p:txBody>
          </p:sp>
          <p:sp>
            <p:nvSpPr>
              <p:cNvPr id="15" name="TextBox 14">
                <a:extLst>
                  <a:ext uri="{FF2B5EF4-FFF2-40B4-BE49-F238E27FC236}">
                    <a16:creationId xmlns:a16="http://schemas.microsoft.com/office/drawing/2014/main" id="{42FD1E24-8DFB-2014-B026-3FBE18F9E599}"/>
                  </a:ext>
                </a:extLst>
              </p:cNvPr>
              <p:cNvSpPr txBox="1"/>
              <p:nvPr/>
            </p:nvSpPr>
            <p:spPr>
              <a:xfrm>
                <a:off x="1786278" y="3761218"/>
                <a:ext cx="1023398" cy="261610"/>
              </a:xfrm>
              <a:prstGeom prst="rect">
                <a:avLst/>
              </a:prstGeom>
              <a:noFill/>
            </p:spPr>
            <p:txBody>
              <a:bodyPr wrap="square" rtlCol="0">
                <a:spAutoFit/>
              </a:bodyPr>
              <a:lstStyle/>
              <a:p>
                <a:r>
                  <a:rPr lang="en-US" sz="1100" dirty="0">
                    <a:solidFill>
                      <a:schemeClr val="accent1"/>
                    </a:solidFill>
                  </a:rPr>
                  <a:t>post synapse</a:t>
                </a:r>
              </a:p>
            </p:txBody>
          </p:sp>
          <p:sp>
            <p:nvSpPr>
              <p:cNvPr id="17" name="TextBox 16">
                <a:extLst>
                  <a:ext uri="{FF2B5EF4-FFF2-40B4-BE49-F238E27FC236}">
                    <a16:creationId xmlns:a16="http://schemas.microsoft.com/office/drawing/2014/main" id="{CA197CE3-CF1E-A911-3849-30B5A11468CE}"/>
                  </a:ext>
                </a:extLst>
              </p:cNvPr>
              <p:cNvSpPr txBox="1"/>
              <p:nvPr/>
            </p:nvSpPr>
            <p:spPr>
              <a:xfrm>
                <a:off x="3283297" y="2273443"/>
                <a:ext cx="1139080" cy="261610"/>
              </a:xfrm>
              <a:prstGeom prst="rect">
                <a:avLst/>
              </a:prstGeom>
              <a:noFill/>
            </p:spPr>
            <p:txBody>
              <a:bodyPr wrap="square" rtlCol="0">
                <a:spAutoFit/>
              </a:bodyPr>
              <a:lstStyle/>
              <a:p>
                <a:pPr algn="ctr"/>
                <a:r>
                  <a:rPr lang="en-US" sz="1100" dirty="0">
                    <a:solidFill>
                      <a:schemeClr val="accent1"/>
                    </a:solidFill>
                  </a:rPr>
                  <a:t>Axon terminal</a:t>
                </a:r>
              </a:p>
            </p:txBody>
          </p:sp>
          <p:sp>
            <p:nvSpPr>
              <p:cNvPr id="18" name="TextBox 17">
                <a:extLst>
                  <a:ext uri="{FF2B5EF4-FFF2-40B4-BE49-F238E27FC236}">
                    <a16:creationId xmlns:a16="http://schemas.microsoft.com/office/drawing/2014/main" id="{3D2007D0-F2E1-D626-0E52-C892A4088BBE}"/>
                  </a:ext>
                </a:extLst>
              </p:cNvPr>
              <p:cNvSpPr txBox="1"/>
              <p:nvPr/>
            </p:nvSpPr>
            <p:spPr>
              <a:xfrm>
                <a:off x="3915451" y="3284222"/>
                <a:ext cx="951461" cy="430887"/>
              </a:xfrm>
              <a:prstGeom prst="rect">
                <a:avLst/>
              </a:prstGeom>
              <a:noFill/>
            </p:spPr>
            <p:txBody>
              <a:bodyPr wrap="square" rtlCol="0">
                <a:spAutoFit/>
              </a:bodyPr>
              <a:lstStyle/>
              <a:p>
                <a:pPr algn="ctr"/>
                <a:r>
                  <a:rPr lang="en-US" sz="1100" dirty="0">
                    <a:solidFill>
                      <a:schemeClr val="accent1"/>
                    </a:solidFill>
                  </a:rPr>
                  <a:t>Synaptic cleft</a:t>
                </a:r>
              </a:p>
            </p:txBody>
          </p:sp>
          <p:sp>
            <p:nvSpPr>
              <p:cNvPr id="19" name="TextBox 18">
                <a:extLst>
                  <a:ext uri="{FF2B5EF4-FFF2-40B4-BE49-F238E27FC236}">
                    <a16:creationId xmlns:a16="http://schemas.microsoft.com/office/drawing/2014/main" id="{A144B35A-F3AB-1251-695B-0DA1D6906BC3}"/>
                  </a:ext>
                </a:extLst>
              </p:cNvPr>
              <p:cNvSpPr txBox="1"/>
              <p:nvPr/>
            </p:nvSpPr>
            <p:spPr>
              <a:xfrm>
                <a:off x="3104645" y="2978207"/>
                <a:ext cx="734496" cy="261610"/>
              </a:xfrm>
              <a:prstGeom prst="rect">
                <a:avLst/>
              </a:prstGeom>
              <a:noFill/>
            </p:spPr>
            <p:txBody>
              <a:bodyPr wrap="none" rtlCol="0">
                <a:spAutoFit/>
              </a:bodyPr>
              <a:lstStyle/>
              <a:p>
                <a:r>
                  <a:rPr lang="en-US" sz="1100" dirty="0">
                    <a:solidFill>
                      <a:schemeClr val="accent1"/>
                    </a:solidFill>
                  </a:rPr>
                  <a:t>Synapse</a:t>
                </a:r>
              </a:p>
            </p:txBody>
          </p:sp>
        </p:grpSp>
        <p:cxnSp>
          <p:nvCxnSpPr>
            <p:cNvPr id="56" name="Straight Arrow Connector 55">
              <a:extLst>
                <a:ext uri="{FF2B5EF4-FFF2-40B4-BE49-F238E27FC236}">
                  <a16:creationId xmlns:a16="http://schemas.microsoft.com/office/drawing/2014/main" id="{D0442541-2287-81DA-9573-26449F29156B}"/>
                </a:ext>
              </a:extLst>
            </p:cNvPr>
            <p:cNvCxnSpPr>
              <a:cxnSpLocks/>
            </p:cNvCxnSpPr>
            <p:nvPr/>
          </p:nvCxnSpPr>
          <p:spPr>
            <a:xfrm flipH="1" flipV="1">
              <a:off x="6691435" y="1864681"/>
              <a:ext cx="1948731" cy="518906"/>
            </a:xfrm>
            <a:prstGeom prst="straightConnector1">
              <a:avLst/>
            </a:prstGeom>
            <a:ln w="50800">
              <a:solidFill>
                <a:srgbClr val="A9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2064" name="Rounded Rectangle 2063">
              <a:extLst>
                <a:ext uri="{FF2B5EF4-FFF2-40B4-BE49-F238E27FC236}">
                  <a16:creationId xmlns:a16="http://schemas.microsoft.com/office/drawing/2014/main" id="{B71B4390-E028-0C1B-8568-FEA5E0DCF691}"/>
                </a:ext>
              </a:extLst>
            </p:cNvPr>
            <p:cNvSpPr/>
            <p:nvPr/>
          </p:nvSpPr>
          <p:spPr>
            <a:xfrm>
              <a:off x="7674069" y="999656"/>
              <a:ext cx="3495283" cy="9620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Molecular level</a:t>
              </a:r>
            </a:p>
            <a:p>
              <a:pPr algn="ctr"/>
              <a:r>
                <a:rPr lang="en-US" dirty="0">
                  <a:solidFill>
                    <a:schemeClr val="bg1">
                      <a:lumMod val="95000"/>
                    </a:schemeClr>
                  </a:solidFill>
                </a:rPr>
                <a:t>Analysis of chemical neurotransmission</a:t>
              </a:r>
            </a:p>
          </p:txBody>
        </p:sp>
      </p:grpSp>
      <p:grpSp>
        <p:nvGrpSpPr>
          <p:cNvPr id="16" name="Group 15">
            <a:extLst>
              <a:ext uri="{FF2B5EF4-FFF2-40B4-BE49-F238E27FC236}">
                <a16:creationId xmlns:a16="http://schemas.microsoft.com/office/drawing/2014/main" id="{B0357DC3-0566-9313-8F1D-AC12968ABE6B}"/>
              </a:ext>
            </a:extLst>
          </p:cNvPr>
          <p:cNvGrpSpPr/>
          <p:nvPr/>
        </p:nvGrpSpPr>
        <p:grpSpPr>
          <a:xfrm>
            <a:off x="3612469" y="2527418"/>
            <a:ext cx="5223882" cy="4271690"/>
            <a:chOff x="3612469" y="2527418"/>
            <a:chExt cx="5223882" cy="4271690"/>
          </a:xfrm>
        </p:grpSpPr>
        <p:grpSp>
          <p:nvGrpSpPr>
            <p:cNvPr id="60" name="Group 59">
              <a:extLst>
                <a:ext uri="{FF2B5EF4-FFF2-40B4-BE49-F238E27FC236}">
                  <a16:creationId xmlns:a16="http://schemas.microsoft.com/office/drawing/2014/main" id="{1EF61D3E-0A50-DED0-2CB7-347B787AEFAA}"/>
                </a:ext>
              </a:extLst>
            </p:cNvPr>
            <p:cNvGrpSpPr/>
            <p:nvPr/>
          </p:nvGrpSpPr>
          <p:grpSpPr>
            <a:xfrm>
              <a:off x="3612469" y="3883102"/>
              <a:ext cx="4948274" cy="2916006"/>
              <a:chOff x="4806178" y="3869629"/>
              <a:chExt cx="4948274" cy="2916006"/>
            </a:xfrm>
          </p:grpSpPr>
          <p:pic>
            <p:nvPicPr>
              <p:cNvPr id="47" name="Picture 46">
                <a:extLst>
                  <a:ext uri="{FF2B5EF4-FFF2-40B4-BE49-F238E27FC236}">
                    <a16:creationId xmlns:a16="http://schemas.microsoft.com/office/drawing/2014/main" id="{41CA0009-DCFC-B819-B678-CFA8FA8596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3055" y="3914736"/>
                <a:ext cx="2541397" cy="841230"/>
              </a:xfrm>
              <a:prstGeom prst="rect">
                <a:avLst/>
              </a:prstGeom>
            </p:spPr>
          </p:pic>
          <p:grpSp>
            <p:nvGrpSpPr>
              <p:cNvPr id="58" name="Group 57">
                <a:extLst>
                  <a:ext uri="{FF2B5EF4-FFF2-40B4-BE49-F238E27FC236}">
                    <a16:creationId xmlns:a16="http://schemas.microsoft.com/office/drawing/2014/main" id="{7BA0D46E-F3A6-C2B3-27F2-D3FD68B5E208}"/>
                  </a:ext>
                </a:extLst>
              </p:cNvPr>
              <p:cNvGrpSpPr/>
              <p:nvPr/>
            </p:nvGrpSpPr>
            <p:grpSpPr>
              <a:xfrm>
                <a:off x="4806178" y="3869629"/>
                <a:ext cx="4892846" cy="2916006"/>
                <a:chOff x="3751075" y="3478003"/>
                <a:chExt cx="4892846" cy="2916006"/>
              </a:xfrm>
            </p:grpSpPr>
            <p:grpSp>
              <p:nvGrpSpPr>
                <p:cNvPr id="52" name="Group 51">
                  <a:extLst>
                    <a:ext uri="{FF2B5EF4-FFF2-40B4-BE49-F238E27FC236}">
                      <a16:creationId xmlns:a16="http://schemas.microsoft.com/office/drawing/2014/main" id="{6178900C-B152-60B8-FC8A-06DC0F81B732}"/>
                    </a:ext>
                  </a:extLst>
                </p:cNvPr>
                <p:cNvGrpSpPr/>
                <p:nvPr/>
              </p:nvGrpSpPr>
              <p:grpSpPr>
                <a:xfrm>
                  <a:off x="3751075" y="4130337"/>
                  <a:ext cx="4892846" cy="2263672"/>
                  <a:chOff x="6263317" y="3395571"/>
                  <a:chExt cx="4892846" cy="2263672"/>
                </a:xfrm>
              </p:grpSpPr>
              <p:pic>
                <p:nvPicPr>
                  <p:cNvPr id="2050" name="Picture 2" descr="Details are in the caption following the image">
                    <a:extLst>
                      <a:ext uri="{FF2B5EF4-FFF2-40B4-BE49-F238E27FC236}">
                        <a16:creationId xmlns:a16="http://schemas.microsoft.com/office/drawing/2014/main" id="{6F548B91-9501-7BD2-592B-CEB24756A24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783282" y="3614373"/>
                    <a:ext cx="1810388" cy="157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12image160883296">
                    <a:extLst>
                      <a:ext uri="{FF2B5EF4-FFF2-40B4-BE49-F238E27FC236}">
                        <a16:creationId xmlns:a16="http://schemas.microsoft.com/office/drawing/2014/main" id="{A0BC66C5-02E9-927D-83ED-CE6E44993EF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688142" y="3779363"/>
                    <a:ext cx="2445334" cy="1710603"/>
                  </a:xfrm>
                  <a:prstGeom prst="rect">
                    <a:avLst/>
                  </a:prstGeom>
                  <a:noFill/>
                  <a:extLst>
                    <a:ext uri="{909E8E84-426E-40DD-AFC4-6F175D3DCCD1}">
                      <a14:hiddenFill xmlns:a14="http://schemas.microsoft.com/office/drawing/2010/main">
                        <a:solidFill>
                          <a:srgbClr val="FFFFFF"/>
                        </a:solidFill>
                      </a14:hiddenFill>
                    </a:ext>
                  </a:extLst>
                </p:spPr>
              </p:pic>
              <p:sp>
                <p:nvSpPr>
                  <p:cNvPr id="46" name="Freeform 45">
                    <a:extLst>
                      <a:ext uri="{FF2B5EF4-FFF2-40B4-BE49-F238E27FC236}">
                        <a16:creationId xmlns:a16="http://schemas.microsoft.com/office/drawing/2014/main" id="{6B44609C-2B04-69BB-9A70-CF66B45780D9}"/>
                      </a:ext>
                    </a:extLst>
                  </p:cNvPr>
                  <p:cNvSpPr/>
                  <p:nvPr/>
                </p:nvSpPr>
                <p:spPr>
                  <a:xfrm>
                    <a:off x="8622021" y="3774410"/>
                    <a:ext cx="2534142" cy="1673492"/>
                  </a:xfrm>
                  <a:custGeom>
                    <a:avLst/>
                    <a:gdLst>
                      <a:gd name="connsiteX0" fmla="*/ 0 w 2593571"/>
                      <a:gd name="connsiteY0" fmla="*/ 0 h 2003367"/>
                      <a:gd name="connsiteX1" fmla="*/ 2585258 w 2593571"/>
                      <a:gd name="connsiteY1" fmla="*/ 174567 h 2003367"/>
                      <a:gd name="connsiteX2" fmla="*/ 2593571 w 2593571"/>
                      <a:gd name="connsiteY2" fmla="*/ 1953491 h 2003367"/>
                      <a:gd name="connsiteX3" fmla="*/ 266007 w 2593571"/>
                      <a:gd name="connsiteY3" fmla="*/ 2003367 h 2003367"/>
                      <a:gd name="connsiteX4" fmla="*/ 0 w 2593571"/>
                      <a:gd name="connsiteY4" fmla="*/ 0 h 2003367"/>
                      <a:gd name="connsiteX0" fmla="*/ 0 w 2626822"/>
                      <a:gd name="connsiteY0" fmla="*/ 224444 h 1828800"/>
                      <a:gd name="connsiteX1" fmla="*/ 2618509 w 2626822"/>
                      <a:gd name="connsiteY1" fmla="*/ 0 h 1828800"/>
                      <a:gd name="connsiteX2" fmla="*/ 2626822 w 2626822"/>
                      <a:gd name="connsiteY2" fmla="*/ 1778924 h 1828800"/>
                      <a:gd name="connsiteX3" fmla="*/ 299258 w 2626822"/>
                      <a:gd name="connsiteY3" fmla="*/ 1828800 h 1828800"/>
                      <a:gd name="connsiteX4" fmla="*/ 0 w 2626822"/>
                      <a:gd name="connsiteY4" fmla="*/ 224444 h 1828800"/>
                      <a:gd name="connsiteX0" fmla="*/ 24938 w 2651760"/>
                      <a:gd name="connsiteY0" fmla="*/ 224444 h 1778924"/>
                      <a:gd name="connsiteX1" fmla="*/ 2643447 w 2651760"/>
                      <a:gd name="connsiteY1" fmla="*/ 0 h 1778924"/>
                      <a:gd name="connsiteX2" fmla="*/ 2651760 w 2651760"/>
                      <a:gd name="connsiteY2" fmla="*/ 1778924 h 1778924"/>
                      <a:gd name="connsiteX3" fmla="*/ 0 w 2651760"/>
                      <a:gd name="connsiteY3" fmla="*/ 1371600 h 1778924"/>
                      <a:gd name="connsiteX4" fmla="*/ 24938 w 2651760"/>
                      <a:gd name="connsiteY4" fmla="*/ 224444 h 1778924"/>
                      <a:gd name="connsiteX0" fmla="*/ 24938 w 2643447"/>
                      <a:gd name="connsiteY0" fmla="*/ 224444 h 1862051"/>
                      <a:gd name="connsiteX1" fmla="*/ 2643447 w 2643447"/>
                      <a:gd name="connsiteY1" fmla="*/ 0 h 1862051"/>
                      <a:gd name="connsiteX2" fmla="*/ 2618509 w 2643447"/>
                      <a:gd name="connsiteY2" fmla="*/ 1862051 h 1862051"/>
                      <a:gd name="connsiteX3" fmla="*/ 0 w 2643447"/>
                      <a:gd name="connsiteY3" fmla="*/ 1371600 h 1862051"/>
                      <a:gd name="connsiteX4" fmla="*/ 24938 w 2643447"/>
                      <a:gd name="connsiteY4" fmla="*/ 224444 h 1862051"/>
                      <a:gd name="connsiteX0" fmla="*/ 24938 w 2618509"/>
                      <a:gd name="connsiteY0" fmla="*/ 266007 h 1903614"/>
                      <a:gd name="connsiteX1" fmla="*/ 2601883 w 2618509"/>
                      <a:gd name="connsiteY1" fmla="*/ 0 h 1903614"/>
                      <a:gd name="connsiteX2" fmla="*/ 2618509 w 2618509"/>
                      <a:gd name="connsiteY2" fmla="*/ 1903614 h 1903614"/>
                      <a:gd name="connsiteX3" fmla="*/ 0 w 2618509"/>
                      <a:gd name="connsiteY3" fmla="*/ 1413163 h 1903614"/>
                      <a:gd name="connsiteX4" fmla="*/ 24938 w 2618509"/>
                      <a:gd name="connsiteY4" fmla="*/ 266007 h 1903614"/>
                      <a:gd name="connsiteX0" fmla="*/ 24938 w 2618509"/>
                      <a:gd name="connsiteY0" fmla="*/ 266007 h 1903614"/>
                      <a:gd name="connsiteX1" fmla="*/ 432263 w 2618509"/>
                      <a:gd name="connsiteY1" fmla="*/ 216130 h 1903614"/>
                      <a:gd name="connsiteX2" fmla="*/ 2601883 w 2618509"/>
                      <a:gd name="connsiteY2" fmla="*/ 0 h 1903614"/>
                      <a:gd name="connsiteX3" fmla="*/ 2618509 w 2618509"/>
                      <a:gd name="connsiteY3" fmla="*/ 1903614 h 1903614"/>
                      <a:gd name="connsiteX4" fmla="*/ 0 w 2618509"/>
                      <a:gd name="connsiteY4" fmla="*/ 1413163 h 1903614"/>
                      <a:gd name="connsiteX5" fmla="*/ 24938 w 2618509"/>
                      <a:gd name="connsiteY5" fmla="*/ 266007 h 1903614"/>
                      <a:gd name="connsiteX0" fmla="*/ 24938 w 2618509"/>
                      <a:gd name="connsiteY0" fmla="*/ 266007 h 1903614"/>
                      <a:gd name="connsiteX1" fmla="*/ 432263 w 2618509"/>
                      <a:gd name="connsiteY1" fmla="*/ 216130 h 1903614"/>
                      <a:gd name="connsiteX2" fmla="*/ 2601883 w 2618509"/>
                      <a:gd name="connsiteY2" fmla="*/ 0 h 1903614"/>
                      <a:gd name="connsiteX3" fmla="*/ 2618509 w 2618509"/>
                      <a:gd name="connsiteY3" fmla="*/ 1903614 h 1903614"/>
                      <a:gd name="connsiteX4" fmla="*/ 440575 w 2618509"/>
                      <a:gd name="connsiteY4" fmla="*/ 1487977 h 1903614"/>
                      <a:gd name="connsiteX5" fmla="*/ 0 w 2618509"/>
                      <a:gd name="connsiteY5" fmla="*/ 1413163 h 1903614"/>
                      <a:gd name="connsiteX6" fmla="*/ 24938 w 2618509"/>
                      <a:gd name="connsiteY6" fmla="*/ 266007 h 1903614"/>
                      <a:gd name="connsiteX0" fmla="*/ 24938 w 2618509"/>
                      <a:gd name="connsiteY0" fmla="*/ 266007 h 1903614"/>
                      <a:gd name="connsiteX1" fmla="*/ 423950 w 2618509"/>
                      <a:gd name="connsiteY1" fmla="*/ 149628 h 1903614"/>
                      <a:gd name="connsiteX2" fmla="*/ 2601883 w 2618509"/>
                      <a:gd name="connsiteY2" fmla="*/ 0 h 1903614"/>
                      <a:gd name="connsiteX3" fmla="*/ 2618509 w 2618509"/>
                      <a:gd name="connsiteY3" fmla="*/ 1903614 h 1903614"/>
                      <a:gd name="connsiteX4" fmla="*/ 440575 w 2618509"/>
                      <a:gd name="connsiteY4" fmla="*/ 1487977 h 1903614"/>
                      <a:gd name="connsiteX5" fmla="*/ 0 w 2618509"/>
                      <a:gd name="connsiteY5" fmla="*/ 1413163 h 1903614"/>
                      <a:gd name="connsiteX6" fmla="*/ 24938 w 2618509"/>
                      <a:gd name="connsiteY6" fmla="*/ 266007 h 1903614"/>
                      <a:gd name="connsiteX0" fmla="*/ 24938 w 2618509"/>
                      <a:gd name="connsiteY0" fmla="*/ 266007 h 1903614"/>
                      <a:gd name="connsiteX1" fmla="*/ 423950 w 2618509"/>
                      <a:gd name="connsiteY1" fmla="*/ 149628 h 1903614"/>
                      <a:gd name="connsiteX2" fmla="*/ 2601883 w 2618509"/>
                      <a:gd name="connsiteY2" fmla="*/ 0 h 1903614"/>
                      <a:gd name="connsiteX3" fmla="*/ 2618509 w 2618509"/>
                      <a:gd name="connsiteY3" fmla="*/ 1903614 h 1903614"/>
                      <a:gd name="connsiteX4" fmla="*/ 532015 w 2618509"/>
                      <a:gd name="connsiteY4" fmla="*/ 1853737 h 1903614"/>
                      <a:gd name="connsiteX5" fmla="*/ 0 w 2618509"/>
                      <a:gd name="connsiteY5" fmla="*/ 1413163 h 1903614"/>
                      <a:gd name="connsiteX6" fmla="*/ 24938 w 2618509"/>
                      <a:gd name="connsiteY6" fmla="*/ 266007 h 1903614"/>
                      <a:gd name="connsiteX0" fmla="*/ 24938 w 2610196"/>
                      <a:gd name="connsiteY0" fmla="*/ 266007 h 1853737"/>
                      <a:gd name="connsiteX1" fmla="*/ 423950 w 2610196"/>
                      <a:gd name="connsiteY1" fmla="*/ 149628 h 1853737"/>
                      <a:gd name="connsiteX2" fmla="*/ 2601883 w 2610196"/>
                      <a:gd name="connsiteY2" fmla="*/ 0 h 1853737"/>
                      <a:gd name="connsiteX3" fmla="*/ 2610196 w 2610196"/>
                      <a:gd name="connsiteY3" fmla="*/ 1803861 h 1853737"/>
                      <a:gd name="connsiteX4" fmla="*/ 532015 w 2610196"/>
                      <a:gd name="connsiteY4" fmla="*/ 1853737 h 1853737"/>
                      <a:gd name="connsiteX5" fmla="*/ 0 w 2610196"/>
                      <a:gd name="connsiteY5" fmla="*/ 1413163 h 1853737"/>
                      <a:gd name="connsiteX6" fmla="*/ 24938 w 2610196"/>
                      <a:gd name="connsiteY6" fmla="*/ 266007 h 1853737"/>
                      <a:gd name="connsiteX0" fmla="*/ 24938 w 2610196"/>
                      <a:gd name="connsiteY0" fmla="*/ 266007 h 1812174"/>
                      <a:gd name="connsiteX1" fmla="*/ 423950 w 2610196"/>
                      <a:gd name="connsiteY1" fmla="*/ 149628 h 1812174"/>
                      <a:gd name="connsiteX2" fmla="*/ 2601883 w 2610196"/>
                      <a:gd name="connsiteY2" fmla="*/ 0 h 1812174"/>
                      <a:gd name="connsiteX3" fmla="*/ 2610196 w 2610196"/>
                      <a:gd name="connsiteY3" fmla="*/ 1803861 h 1812174"/>
                      <a:gd name="connsiteX4" fmla="*/ 1504604 w 2610196"/>
                      <a:gd name="connsiteY4" fmla="*/ 1812174 h 1812174"/>
                      <a:gd name="connsiteX5" fmla="*/ 0 w 2610196"/>
                      <a:gd name="connsiteY5" fmla="*/ 1413163 h 1812174"/>
                      <a:gd name="connsiteX6" fmla="*/ 24938 w 2610196"/>
                      <a:gd name="connsiteY6" fmla="*/ 266007 h 1812174"/>
                      <a:gd name="connsiteX0" fmla="*/ 24938 w 2610196"/>
                      <a:gd name="connsiteY0" fmla="*/ 174567 h 1720734"/>
                      <a:gd name="connsiteX1" fmla="*/ 423950 w 2610196"/>
                      <a:gd name="connsiteY1" fmla="*/ 58188 h 1720734"/>
                      <a:gd name="connsiteX2" fmla="*/ 2593570 w 2610196"/>
                      <a:gd name="connsiteY2" fmla="*/ 0 h 1720734"/>
                      <a:gd name="connsiteX3" fmla="*/ 2610196 w 2610196"/>
                      <a:gd name="connsiteY3" fmla="*/ 1712421 h 1720734"/>
                      <a:gd name="connsiteX4" fmla="*/ 1504604 w 2610196"/>
                      <a:gd name="connsiteY4" fmla="*/ 1720734 h 1720734"/>
                      <a:gd name="connsiteX5" fmla="*/ 0 w 2610196"/>
                      <a:gd name="connsiteY5" fmla="*/ 1321723 h 1720734"/>
                      <a:gd name="connsiteX6" fmla="*/ 24938 w 2610196"/>
                      <a:gd name="connsiteY6" fmla="*/ 174567 h 1720734"/>
                      <a:gd name="connsiteX0" fmla="*/ 24938 w 2610196"/>
                      <a:gd name="connsiteY0" fmla="*/ 174567 h 1720734"/>
                      <a:gd name="connsiteX1" fmla="*/ 1321724 w 2610196"/>
                      <a:gd name="connsiteY1" fmla="*/ 33250 h 1720734"/>
                      <a:gd name="connsiteX2" fmla="*/ 2593570 w 2610196"/>
                      <a:gd name="connsiteY2" fmla="*/ 0 h 1720734"/>
                      <a:gd name="connsiteX3" fmla="*/ 2610196 w 2610196"/>
                      <a:gd name="connsiteY3" fmla="*/ 1712421 h 1720734"/>
                      <a:gd name="connsiteX4" fmla="*/ 1504604 w 2610196"/>
                      <a:gd name="connsiteY4" fmla="*/ 1720734 h 1720734"/>
                      <a:gd name="connsiteX5" fmla="*/ 0 w 2610196"/>
                      <a:gd name="connsiteY5" fmla="*/ 1321723 h 1720734"/>
                      <a:gd name="connsiteX6" fmla="*/ 24938 w 2610196"/>
                      <a:gd name="connsiteY6" fmla="*/ 174567 h 1720734"/>
                      <a:gd name="connsiteX0" fmla="*/ 0 w 2585258"/>
                      <a:gd name="connsiteY0" fmla="*/ 174567 h 1720734"/>
                      <a:gd name="connsiteX1" fmla="*/ 1296786 w 2585258"/>
                      <a:gd name="connsiteY1" fmla="*/ 33250 h 1720734"/>
                      <a:gd name="connsiteX2" fmla="*/ 2568632 w 2585258"/>
                      <a:gd name="connsiteY2" fmla="*/ 0 h 1720734"/>
                      <a:gd name="connsiteX3" fmla="*/ 2585258 w 2585258"/>
                      <a:gd name="connsiteY3" fmla="*/ 1712421 h 1720734"/>
                      <a:gd name="connsiteX4" fmla="*/ 1479666 w 2585258"/>
                      <a:gd name="connsiteY4" fmla="*/ 1720734 h 1720734"/>
                      <a:gd name="connsiteX5" fmla="*/ 0 w 2585258"/>
                      <a:gd name="connsiteY5" fmla="*/ 1330035 h 1720734"/>
                      <a:gd name="connsiteX6" fmla="*/ 0 w 2585258"/>
                      <a:gd name="connsiteY6" fmla="*/ 174567 h 1720734"/>
                      <a:gd name="connsiteX0" fmla="*/ 0 w 2585258"/>
                      <a:gd name="connsiteY0" fmla="*/ 146170 h 1692337"/>
                      <a:gd name="connsiteX1" fmla="*/ 1296786 w 2585258"/>
                      <a:gd name="connsiteY1" fmla="*/ 4853 h 1692337"/>
                      <a:gd name="connsiteX2" fmla="*/ 2540235 w 2585258"/>
                      <a:gd name="connsiteY2" fmla="*/ 0 h 1692337"/>
                      <a:gd name="connsiteX3" fmla="*/ 2585258 w 2585258"/>
                      <a:gd name="connsiteY3" fmla="*/ 1684024 h 1692337"/>
                      <a:gd name="connsiteX4" fmla="*/ 1479666 w 2585258"/>
                      <a:gd name="connsiteY4" fmla="*/ 1692337 h 1692337"/>
                      <a:gd name="connsiteX5" fmla="*/ 0 w 2585258"/>
                      <a:gd name="connsiteY5" fmla="*/ 1301638 h 1692337"/>
                      <a:gd name="connsiteX6" fmla="*/ 0 w 2585258"/>
                      <a:gd name="connsiteY6" fmla="*/ 146170 h 1692337"/>
                      <a:gd name="connsiteX0" fmla="*/ 0 w 2540235"/>
                      <a:gd name="connsiteY0" fmla="*/ 146170 h 1692337"/>
                      <a:gd name="connsiteX1" fmla="*/ 1296786 w 2540235"/>
                      <a:gd name="connsiteY1" fmla="*/ 4853 h 1692337"/>
                      <a:gd name="connsiteX2" fmla="*/ 2540235 w 2540235"/>
                      <a:gd name="connsiteY2" fmla="*/ 0 h 1692337"/>
                      <a:gd name="connsiteX3" fmla="*/ 2534142 w 2540235"/>
                      <a:gd name="connsiteY3" fmla="*/ 1678345 h 1692337"/>
                      <a:gd name="connsiteX4" fmla="*/ 1479666 w 2540235"/>
                      <a:gd name="connsiteY4" fmla="*/ 1692337 h 1692337"/>
                      <a:gd name="connsiteX5" fmla="*/ 0 w 2540235"/>
                      <a:gd name="connsiteY5" fmla="*/ 1301638 h 1692337"/>
                      <a:gd name="connsiteX6" fmla="*/ 0 w 2540235"/>
                      <a:gd name="connsiteY6" fmla="*/ 146170 h 1692337"/>
                      <a:gd name="connsiteX0" fmla="*/ 0 w 2534142"/>
                      <a:gd name="connsiteY0" fmla="*/ 141317 h 1687484"/>
                      <a:gd name="connsiteX1" fmla="*/ 1296786 w 2534142"/>
                      <a:gd name="connsiteY1" fmla="*/ 0 h 1687484"/>
                      <a:gd name="connsiteX2" fmla="*/ 2528876 w 2534142"/>
                      <a:gd name="connsiteY2" fmla="*/ 826 h 1687484"/>
                      <a:gd name="connsiteX3" fmla="*/ 2534142 w 2534142"/>
                      <a:gd name="connsiteY3" fmla="*/ 1673492 h 1687484"/>
                      <a:gd name="connsiteX4" fmla="*/ 1479666 w 2534142"/>
                      <a:gd name="connsiteY4" fmla="*/ 1687484 h 1687484"/>
                      <a:gd name="connsiteX5" fmla="*/ 0 w 2534142"/>
                      <a:gd name="connsiteY5" fmla="*/ 1296785 h 1687484"/>
                      <a:gd name="connsiteX6" fmla="*/ 0 w 2534142"/>
                      <a:gd name="connsiteY6" fmla="*/ 141317 h 1687484"/>
                      <a:gd name="connsiteX0" fmla="*/ 0 w 2534142"/>
                      <a:gd name="connsiteY0" fmla="*/ 141317 h 1673492"/>
                      <a:gd name="connsiteX1" fmla="*/ 1296786 w 2534142"/>
                      <a:gd name="connsiteY1" fmla="*/ 0 h 1673492"/>
                      <a:gd name="connsiteX2" fmla="*/ 2528876 w 2534142"/>
                      <a:gd name="connsiteY2" fmla="*/ 826 h 1673492"/>
                      <a:gd name="connsiteX3" fmla="*/ 2534142 w 2534142"/>
                      <a:gd name="connsiteY3" fmla="*/ 1673492 h 1673492"/>
                      <a:gd name="connsiteX4" fmla="*/ 1479666 w 2534142"/>
                      <a:gd name="connsiteY4" fmla="*/ 1670445 h 1673492"/>
                      <a:gd name="connsiteX5" fmla="*/ 0 w 2534142"/>
                      <a:gd name="connsiteY5" fmla="*/ 1296785 h 1673492"/>
                      <a:gd name="connsiteX6" fmla="*/ 0 w 2534142"/>
                      <a:gd name="connsiteY6" fmla="*/ 141317 h 167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4142" h="1673492">
                        <a:moveTo>
                          <a:pt x="0" y="141317"/>
                        </a:moveTo>
                        <a:lnTo>
                          <a:pt x="1296786" y="0"/>
                        </a:lnTo>
                        <a:lnTo>
                          <a:pt x="2528876" y="826"/>
                        </a:lnTo>
                        <a:cubicBezTo>
                          <a:pt x="2530631" y="558381"/>
                          <a:pt x="2532387" y="1115937"/>
                          <a:pt x="2534142" y="1673492"/>
                        </a:cubicBezTo>
                        <a:lnTo>
                          <a:pt x="1479666" y="1670445"/>
                        </a:lnTo>
                        <a:lnTo>
                          <a:pt x="0" y="1296785"/>
                        </a:lnTo>
                        <a:lnTo>
                          <a:pt x="0" y="141317"/>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48" name="TextBox 47">
                    <a:extLst>
                      <a:ext uri="{FF2B5EF4-FFF2-40B4-BE49-F238E27FC236}">
                        <a16:creationId xmlns:a16="http://schemas.microsoft.com/office/drawing/2014/main" id="{61697CCC-AEBD-6CD8-91B8-A58C61C0867C}"/>
                      </a:ext>
                    </a:extLst>
                  </p:cNvPr>
                  <p:cNvSpPr txBox="1"/>
                  <p:nvPr/>
                </p:nvSpPr>
                <p:spPr>
                  <a:xfrm>
                    <a:off x="6453809" y="3533613"/>
                    <a:ext cx="880449" cy="261610"/>
                  </a:xfrm>
                  <a:prstGeom prst="rect">
                    <a:avLst/>
                  </a:prstGeom>
                  <a:noFill/>
                </p:spPr>
                <p:txBody>
                  <a:bodyPr wrap="square" rtlCol="0">
                    <a:spAutoFit/>
                  </a:bodyPr>
                  <a:lstStyle/>
                  <a:p>
                    <a:r>
                      <a:rPr lang="en-US" sz="1100" dirty="0">
                        <a:solidFill>
                          <a:schemeClr val="accent1"/>
                        </a:solidFill>
                      </a:rPr>
                      <a:t>Electrode</a:t>
                    </a:r>
                  </a:p>
                </p:txBody>
              </p:sp>
              <p:sp>
                <p:nvSpPr>
                  <p:cNvPr id="49" name="TextBox 48">
                    <a:extLst>
                      <a:ext uri="{FF2B5EF4-FFF2-40B4-BE49-F238E27FC236}">
                        <a16:creationId xmlns:a16="http://schemas.microsoft.com/office/drawing/2014/main" id="{9A8CF7C9-9608-4793-0998-D6203D54AD64}"/>
                      </a:ext>
                    </a:extLst>
                  </p:cNvPr>
                  <p:cNvSpPr txBox="1"/>
                  <p:nvPr/>
                </p:nvSpPr>
                <p:spPr>
                  <a:xfrm>
                    <a:off x="6593430" y="4966631"/>
                    <a:ext cx="601209" cy="261610"/>
                  </a:xfrm>
                  <a:prstGeom prst="rect">
                    <a:avLst/>
                  </a:prstGeom>
                  <a:noFill/>
                </p:spPr>
                <p:txBody>
                  <a:bodyPr wrap="square" rtlCol="0">
                    <a:spAutoFit/>
                  </a:bodyPr>
                  <a:lstStyle/>
                  <a:p>
                    <a:r>
                      <a:rPr lang="en-US" sz="1100" dirty="0">
                        <a:solidFill>
                          <a:schemeClr val="accent1"/>
                        </a:solidFill>
                      </a:rPr>
                      <a:t>Cortex</a:t>
                    </a:r>
                  </a:p>
                </p:txBody>
              </p:sp>
              <p:sp>
                <p:nvSpPr>
                  <p:cNvPr id="50" name="TextBox 49">
                    <a:extLst>
                      <a:ext uri="{FF2B5EF4-FFF2-40B4-BE49-F238E27FC236}">
                        <a16:creationId xmlns:a16="http://schemas.microsoft.com/office/drawing/2014/main" id="{2BFB41A6-49EE-70D1-A8F7-55FE1E87FD85}"/>
                      </a:ext>
                    </a:extLst>
                  </p:cNvPr>
                  <p:cNvSpPr txBox="1"/>
                  <p:nvPr/>
                </p:nvSpPr>
                <p:spPr>
                  <a:xfrm>
                    <a:off x="7351753" y="3395571"/>
                    <a:ext cx="1162565" cy="261610"/>
                  </a:xfrm>
                  <a:prstGeom prst="rect">
                    <a:avLst/>
                  </a:prstGeom>
                  <a:noFill/>
                </p:spPr>
                <p:txBody>
                  <a:bodyPr wrap="square" rtlCol="0">
                    <a:spAutoFit/>
                  </a:bodyPr>
                  <a:lstStyle/>
                  <a:p>
                    <a:r>
                      <a:rPr lang="en-US" sz="1100" dirty="0">
                        <a:solidFill>
                          <a:schemeClr val="accent1"/>
                        </a:solidFill>
                      </a:rPr>
                      <a:t>Electrical field</a:t>
                    </a:r>
                  </a:p>
                </p:txBody>
              </p:sp>
              <p:sp>
                <p:nvSpPr>
                  <p:cNvPr id="51" name="TextBox 50">
                    <a:extLst>
                      <a:ext uri="{FF2B5EF4-FFF2-40B4-BE49-F238E27FC236}">
                        <a16:creationId xmlns:a16="http://schemas.microsoft.com/office/drawing/2014/main" id="{3812FA73-29F7-6569-4138-FEA012882F45}"/>
                      </a:ext>
                    </a:extLst>
                  </p:cNvPr>
                  <p:cNvSpPr txBox="1"/>
                  <p:nvPr/>
                </p:nvSpPr>
                <p:spPr>
                  <a:xfrm>
                    <a:off x="8402457" y="3646082"/>
                    <a:ext cx="846728" cy="261610"/>
                  </a:xfrm>
                  <a:prstGeom prst="rect">
                    <a:avLst/>
                  </a:prstGeom>
                  <a:noFill/>
                </p:spPr>
                <p:txBody>
                  <a:bodyPr wrap="square" rtlCol="0">
                    <a:spAutoFit/>
                  </a:bodyPr>
                  <a:lstStyle/>
                  <a:p>
                    <a:r>
                      <a:rPr lang="en-US" sz="1100" dirty="0">
                        <a:solidFill>
                          <a:schemeClr val="accent1"/>
                        </a:solidFill>
                      </a:rPr>
                      <a:t>Cranium</a:t>
                    </a:r>
                  </a:p>
                </p:txBody>
              </p:sp>
              <p:sp>
                <p:nvSpPr>
                  <p:cNvPr id="41" name="TextBox 40">
                    <a:extLst>
                      <a:ext uri="{FF2B5EF4-FFF2-40B4-BE49-F238E27FC236}">
                        <a16:creationId xmlns:a16="http://schemas.microsoft.com/office/drawing/2014/main" id="{1F942454-44FB-B704-7564-D14723ABC3D4}"/>
                      </a:ext>
                    </a:extLst>
                  </p:cNvPr>
                  <p:cNvSpPr txBox="1"/>
                  <p:nvPr/>
                </p:nvSpPr>
                <p:spPr>
                  <a:xfrm>
                    <a:off x="6263317" y="5197578"/>
                    <a:ext cx="3833004" cy="461665"/>
                  </a:xfrm>
                  <a:prstGeom prst="rect">
                    <a:avLst/>
                  </a:prstGeom>
                  <a:noFill/>
                </p:spPr>
                <p:txBody>
                  <a:bodyPr wrap="square">
                    <a:spAutoFit/>
                  </a:bodyPr>
                  <a:lstStyle/>
                  <a:p>
                    <a:r>
                      <a:rPr lang="en-GB" sz="800" dirty="0">
                        <a:solidFill>
                          <a:schemeClr val="tx1">
                            <a:lumMod val="65000"/>
                            <a:lumOff val="35000"/>
                          </a:schemeClr>
                        </a:solidFill>
                        <a:latin typeface="Arial" panose="020B0604020202020204" pitchFamily="34" charset="0"/>
                      </a:rPr>
                      <a:t>Image adapted from </a:t>
                    </a:r>
                    <a:r>
                      <a:rPr lang="en-GB" sz="800" b="0" i="0" u="none" strike="noStrike" dirty="0">
                        <a:solidFill>
                          <a:schemeClr val="tx1">
                            <a:lumMod val="65000"/>
                            <a:lumOff val="35000"/>
                          </a:schemeClr>
                        </a:solidFill>
                        <a:effectLst/>
                        <a:latin typeface="Arial" panose="020B0604020202020204" pitchFamily="34" charset="0"/>
                      </a:rPr>
                      <a:t>S. </a:t>
                    </a:r>
                    <a:r>
                      <a:rPr lang="en-GB" sz="800" dirty="0" err="1">
                        <a:solidFill>
                          <a:schemeClr val="tx1">
                            <a:lumMod val="65000"/>
                            <a:lumOff val="35000"/>
                          </a:schemeClr>
                        </a:solidFill>
                        <a:latin typeface="Arial" panose="020B0604020202020204" pitchFamily="34" charset="0"/>
                      </a:rPr>
                      <a:t>Beniczky</a:t>
                    </a:r>
                    <a:r>
                      <a:rPr lang="en-GB" sz="800" dirty="0">
                        <a:solidFill>
                          <a:schemeClr val="tx1">
                            <a:lumMod val="65000"/>
                            <a:lumOff val="35000"/>
                          </a:schemeClr>
                        </a:solidFill>
                        <a:latin typeface="Arial" panose="020B0604020202020204" pitchFamily="34" charset="0"/>
                      </a:rPr>
                      <a:t>, et </a:t>
                    </a:r>
                    <a:r>
                      <a:rPr lang="en-GB" sz="800" b="0" i="0" u="none" strike="noStrike" dirty="0">
                        <a:solidFill>
                          <a:schemeClr val="tx1">
                            <a:lumMod val="65000"/>
                            <a:lumOff val="35000"/>
                          </a:schemeClr>
                        </a:solidFill>
                        <a:effectLst/>
                        <a:latin typeface="Arial" panose="020B0604020202020204" pitchFamily="34" charset="0"/>
                      </a:rPr>
                      <a:t>al. </a:t>
                    </a:r>
                    <a:r>
                      <a:rPr lang="en-GB" sz="800" b="0" i="1" u="none" strike="noStrike" dirty="0">
                        <a:solidFill>
                          <a:schemeClr val="tx1">
                            <a:lumMod val="65000"/>
                            <a:lumOff val="35000"/>
                          </a:schemeClr>
                        </a:solidFill>
                        <a:effectLst/>
                        <a:latin typeface="Arial" panose="020B0604020202020204" pitchFamily="34" charset="0"/>
                      </a:rPr>
                      <a:t>Epileptic Disorders</a:t>
                    </a:r>
                  </a:p>
                  <a:p>
                    <a:r>
                      <a:rPr lang="en-GB" sz="800" b="0" i="0" u="none" strike="noStrike" dirty="0">
                        <a:solidFill>
                          <a:schemeClr val="tx1">
                            <a:lumMod val="65000"/>
                            <a:lumOff val="35000"/>
                          </a:schemeClr>
                        </a:solidFill>
                        <a:effectLst/>
                        <a:latin typeface="Arial" panose="020B0604020202020204" pitchFamily="34" charset="0"/>
                      </a:rPr>
                      <a:t>22.6 (2020): 697-715</a:t>
                    </a:r>
                    <a:r>
                      <a:rPr lang="en-GB" sz="800" dirty="0">
                        <a:solidFill>
                          <a:schemeClr val="tx1">
                            <a:lumMod val="65000"/>
                            <a:lumOff val="35000"/>
                          </a:schemeClr>
                        </a:solidFill>
                        <a:latin typeface="Arial" panose="020B0604020202020204" pitchFamily="34" charset="0"/>
                      </a:rPr>
                      <a:t> and </a:t>
                    </a:r>
                    <a:r>
                      <a:rPr lang="en-GB" sz="800" dirty="0">
                        <a:solidFill>
                          <a:schemeClr val="tx1">
                            <a:lumMod val="65000"/>
                            <a:lumOff val="35000"/>
                          </a:schemeClr>
                        </a:solidFill>
                        <a:latin typeface="Arial" panose="020B0604020202020204" pitchFamily="34" charset="0"/>
                        <a:cs typeface="Arial" panose="020B0604020202020204" pitchFamily="34" charset="0"/>
                      </a:rPr>
                      <a:t>L. </a:t>
                    </a:r>
                    <a:r>
                      <a:rPr lang="en-GB" sz="800" dirty="0" err="1">
                        <a:solidFill>
                          <a:schemeClr val="tx1">
                            <a:lumMod val="65000"/>
                            <a:lumOff val="35000"/>
                          </a:schemeClr>
                        </a:solidFill>
                        <a:latin typeface="Arial" panose="020B0604020202020204" pitchFamily="34" charset="0"/>
                        <a:cs typeface="Arial" panose="020B0604020202020204" pitchFamily="34" charset="0"/>
                      </a:rPr>
                      <a:t>Peicha</a:t>
                    </a:r>
                    <a:r>
                      <a:rPr lang="en-GB" sz="800" dirty="0">
                        <a:solidFill>
                          <a:schemeClr val="tx1">
                            <a:lumMod val="65000"/>
                            <a:lumOff val="35000"/>
                          </a:schemeClr>
                        </a:solidFill>
                        <a:latin typeface="Arial" panose="020B0604020202020204" pitchFamily="34" charset="0"/>
                        <a:cs typeface="Arial" panose="020B0604020202020204" pitchFamily="34" charset="0"/>
                      </a:rPr>
                      <a:t>, “Movement Decoding from EEG: </a:t>
                    </a:r>
                  </a:p>
                  <a:p>
                    <a:r>
                      <a:rPr lang="en-GB" sz="800" dirty="0">
                        <a:solidFill>
                          <a:schemeClr val="tx1">
                            <a:lumMod val="65000"/>
                            <a:lumOff val="35000"/>
                          </a:schemeClr>
                        </a:solidFill>
                        <a:latin typeface="Arial" panose="020B0604020202020204" pitchFamily="34" charset="0"/>
                        <a:cs typeface="Arial" panose="020B0604020202020204" pitchFamily="34" charset="0"/>
                      </a:rPr>
                      <a:t>Target or Direction?”, MSc. Thesis, Institute of Neural Engineering, Graz, (2017) </a:t>
                    </a:r>
                    <a:r>
                      <a:rPr lang="en-GB" sz="800" dirty="0">
                        <a:solidFill>
                          <a:schemeClr val="tx1">
                            <a:lumMod val="65000"/>
                            <a:lumOff val="35000"/>
                          </a:schemeClr>
                        </a:solidFill>
                        <a:latin typeface="Arial" panose="020B0604020202020204" pitchFamily="34" charset="0"/>
                      </a:rPr>
                      <a:t> </a:t>
                    </a:r>
                    <a:endParaRPr lang="en-GB" sz="800" dirty="0">
                      <a:solidFill>
                        <a:schemeClr val="tx1">
                          <a:lumMod val="65000"/>
                          <a:lumOff val="35000"/>
                        </a:schemeClr>
                      </a:solidFill>
                    </a:endParaRPr>
                  </a:p>
                </p:txBody>
              </p:sp>
            </p:grpSp>
            <p:sp>
              <p:nvSpPr>
                <p:cNvPr id="53" name="Rectangle 52">
                  <a:extLst>
                    <a:ext uri="{FF2B5EF4-FFF2-40B4-BE49-F238E27FC236}">
                      <a16:creationId xmlns:a16="http://schemas.microsoft.com/office/drawing/2014/main" id="{54F6EE29-D655-C146-E09C-35A4840DF83D}"/>
                    </a:ext>
                  </a:extLst>
                </p:cNvPr>
                <p:cNvSpPr/>
                <p:nvPr/>
              </p:nvSpPr>
              <p:spPr>
                <a:xfrm>
                  <a:off x="4062710" y="3478003"/>
                  <a:ext cx="2159566" cy="646331"/>
                </a:xfrm>
                <a:prstGeom prst="rect">
                  <a:avLst/>
                </a:prstGeom>
              </p:spPr>
              <p:txBody>
                <a:bodyPr wrap="none">
                  <a:spAutoFit/>
                </a:bodyPr>
                <a:lstStyle/>
                <a:p>
                  <a:pPr algn="ctr" defTabSz="909339"/>
                  <a:r>
                    <a:rPr lang="en-US" dirty="0">
                      <a:solidFill>
                        <a:schemeClr val="accent1"/>
                      </a:solidFill>
                    </a:rPr>
                    <a:t>Domain of EEG </a:t>
                  </a:r>
                </a:p>
                <a:p>
                  <a:pPr algn="ctr" defTabSz="909339"/>
                  <a:r>
                    <a:rPr lang="en-US" dirty="0">
                      <a:solidFill>
                        <a:schemeClr val="accent1"/>
                      </a:solidFill>
                    </a:rPr>
                    <a:t>(Evoked potentials)</a:t>
                  </a:r>
                </a:p>
              </p:txBody>
            </p:sp>
          </p:grpSp>
        </p:grpSp>
        <p:cxnSp>
          <p:nvCxnSpPr>
            <p:cNvPr id="63" name="Straight Arrow Connector 62">
              <a:extLst>
                <a:ext uri="{FF2B5EF4-FFF2-40B4-BE49-F238E27FC236}">
                  <a16:creationId xmlns:a16="http://schemas.microsoft.com/office/drawing/2014/main" id="{390AC386-90FA-88D7-2A58-149E71706A4E}"/>
                </a:ext>
              </a:extLst>
            </p:cNvPr>
            <p:cNvCxnSpPr>
              <a:cxnSpLocks/>
            </p:cNvCxnSpPr>
            <p:nvPr/>
          </p:nvCxnSpPr>
          <p:spPr>
            <a:xfrm flipV="1">
              <a:off x="4534436" y="2527418"/>
              <a:ext cx="737810" cy="1322404"/>
            </a:xfrm>
            <a:prstGeom prst="straightConnector1">
              <a:avLst/>
            </a:prstGeom>
            <a:ln w="50800">
              <a:solidFill>
                <a:srgbClr val="A9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2065" name="Rounded Rectangle 2064">
              <a:extLst>
                <a:ext uri="{FF2B5EF4-FFF2-40B4-BE49-F238E27FC236}">
                  <a16:creationId xmlns:a16="http://schemas.microsoft.com/office/drawing/2014/main" id="{E8918E24-A991-4602-F126-8E6E2011A537}"/>
                </a:ext>
              </a:extLst>
            </p:cNvPr>
            <p:cNvSpPr/>
            <p:nvPr/>
          </p:nvSpPr>
          <p:spPr>
            <a:xfrm>
              <a:off x="5335838" y="2709017"/>
              <a:ext cx="3500513" cy="1011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Electrical level</a:t>
              </a:r>
            </a:p>
            <a:p>
              <a:pPr algn="ctr"/>
              <a:r>
                <a:rPr lang="en-US" dirty="0">
                  <a:solidFill>
                    <a:schemeClr val="bg1">
                      <a:lumMod val="95000"/>
                    </a:schemeClr>
                  </a:solidFill>
                </a:rPr>
                <a:t>Analysis of temporal signatures of neurotransmission</a:t>
              </a:r>
            </a:p>
          </p:txBody>
        </p:sp>
      </p:grpSp>
      <p:pic>
        <p:nvPicPr>
          <p:cNvPr id="8" name="Picture 7">
            <a:extLst>
              <a:ext uri="{FF2B5EF4-FFF2-40B4-BE49-F238E27FC236}">
                <a16:creationId xmlns:a16="http://schemas.microsoft.com/office/drawing/2014/main" id="{055AC3BF-3C87-55C9-4EF6-6F4A919038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33540" y="910104"/>
            <a:ext cx="1704675" cy="1511884"/>
          </a:xfrm>
          <a:prstGeom prst="rect">
            <a:avLst/>
          </a:prstGeom>
        </p:spPr>
      </p:pic>
    </p:spTree>
    <p:extLst>
      <p:ext uri="{BB962C8B-B14F-4D97-AF65-F5344CB8AC3E}">
        <p14:creationId xmlns:p14="http://schemas.microsoft.com/office/powerpoint/2010/main" val="146968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6CE30-F0CC-69CC-3F55-07BCC0F44FD8}"/>
              </a:ext>
            </a:extLst>
          </p:cNvPr>
          <p:cNvSpPr>
            <a:spLocks noGrp="1"/>
          </p:cNvSpPr>
          <p:nvPr>
            <p:ph type="title"/>
          </p:nvPr>
        </p:nvSpPr>
        <p:spPr/>
        <p:txBody>
          <a:bodyPr/>
          <a:lstStyle/>
          <a:p>
            <a:r>
              <a:rPr lang="en-GB" dirty="0"/>
              <a:t>Advanced MRI Methods</a:t>
            </a:r>
          </a:p>
        </p:txBody>
      </p:sp>
      <p:sp>
        <p:nvSpPr>
          <p:cNvPr id="3" name="Text Placeholder 2">
            <a:extLst>
              <a:ext uri="{FF2B5EF4-FFF2-40B4-BE49-F238E27FC236}">
                <a16:creationId xmlns:a16="http://schemas.microsoft.com/office/drawing/2014/main" id="{FB608FE0-4DB7-6430-E1E9-A7BC8C033E45}"/>
              </a:ext>
            </a:extLst>
          </p:cNvPr>
          <p:cNvSpPr>
            <a:spLocks noGrp="1"/>
          </p:cNvSpPr>
          <p:nvPr>
            <p:ph type="body" sz="quarter" idx="15"/>
          </p:nvPr>
        </p:nvSpPr>
        <p:spPr/>
        <p:txBody>
          <a:bodyPr/>
          <a:lstStyle/>
          <a:p>
            <a:r>
              <a:rPr lang="en-GB" dirty="0"/>
              <a:t>functional MRI, Spectroscopy, and X-Nuclei Imaging</a:t>
            </a:r>
          </a:p>
        </p:txBody>
      </p:sp>
      <p:sp>
        <p:nvSpPr>
          <p:cNvPr id="4" name="Date Placeholder 3">
            <a:extLst>
              <a:ext uri="{FF2B5EF4-FFF2-40B4-BE49-F238E27FC236}">
                <a16:creationId xmlns:a16="http://schemas.microsoft.com/office/drawing/2014/main" id="{71882D89-FD6C-FD5C-E7E1-AC2DB57A6DC2}"/>
              </a:ext>
            </a:extLst>
          </p:cNvPr>
          <p:cNvSpPr>
            <a:spLocks noGrp="1"/>
          </p:cNvSpPr>
          <p:nvPr>
            <p:ph type="dt" sz="half" idx="2"/>
          </p:nvPr>
        </p:nvSpPr>
        <p:spPr/>
        <p:txBody>
          <a:bodyPr/>
          <a:lstStyle/>
          <a:p>
            <a:r>
              <a:rPr lang="de-DE"/>
              <a:t>September 12, 2024</a:t>
            </a:r>
            <a:endParaRPr lang="de-DE" dirty="0"/>
          </a:p>
        </p:txBody>
      </p:sp>
      <p:grpSp>
        <p:nvGrpSpPr>
          <p:cNvPr id="14" name="Group 13">
            <a:extLst>
              <a:ext uri="{FF2B5EF4-FFF2-40B4-BE49-F238E27FC236}">
                <a16:creationId xmlns:a16="http://schemas.microsoft.com/office/drawing/2014/main" id="{2D6B1C62-3DE5-1141-C00C-415C6DAE46F1}"/>
              </a:ext>
            </a:extLst>
          </p:cNvPr>
          <p:cNvGrpSpPr/>
          <p:nvPr/>
        </p:nvGrpSpPr>
        <p:grpSpPr>
          <a:xfrm>
            <a:off x="8663845" y="1349951"/>
            <a:ext cx="2892522" cy="2795341"/>
            <a:chOff x="506364" y="2223356"/>
            <a:chExt cx="2892522" cy="2795341"/>
          </a:xfrm>
        </p:grpSpPr>
        <p:sp>
          <p:nvSpPr>
            <p:cNvPr id="31" name="Rectangle 30">
              <a:extLst>
                <a:ext uri="{FF2B5EF4-FFF2-40B4-BE49-F238E27FC236}">
                  <a16:creationId xmlns:a16="http://schemas.microsoft.com/office/drawing/2014/main" id="{323C0CB3-72CD-2D21-F40D-7D858C18CD75}"/>
                </a:ext>
              </a:extLst>
            </p:cNvPr>
            <p:cNvSpPr/>
            <p:nvPr/>
          </p:nvSpPr>
          <p:spPr>
            <a:xfrm>
              <a:off x="895551" y="4757086"/>
              <a:ext cx="2014500" cy="26161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chemeClr val="tx1">
                      <a:lumMod val="50000"/>
                      <a:lumOff val="50000"/>
                    </a:schemeClr>
                  </a:solidFill>
                  <a:effectLst/>
                  <a:uLnTx/>
                  <a:uFillTx/>
                </a:rPr>
                <a:t>Madelin, et al. JMRI, 2013</a:t>
              </a:r>
            </a:p>
          </p:txBody>
        </p:sp>
        <p:sp>
          <p:nvSpPr>
            <p:cNvPr id="36" name="Rectangle 35">
              <a:extLst>
                <a:ext uri="{FF2B5EF4-FFF2-40B4-BE49-F238E27FC236}">
                  <a16:creationId xmlns:a16="http://schemas.microsoft.com/office/drawing/2014/main" id="{33010BE0-2DFE-FA59-C072-1B8A2D5B2835}"/>
                </a:ext>
              </a:extLst>
            </p:cNvPr>
            <p:cNvSpPr/>
            <p:nvPr/>
          </p:nvSpPr>
          <p:spPr>
            <a:xfrm>
              <a:off x="587707" y="2617178"/>
              <a:ext cx="2630189" cy="33855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a:ln>
                    <a:noFill/>
                  </a:ln>
                  <a:solidFill>
                    <a:srgbClr val="023D6B"/>
                  </a:solidFill>
                  <a:effectLst/>
                  <a:uLnTx/>
                  <a:uFillTx/>
                  <a:cs typeface="Arial Hebrew Scholar" pitchFamily="2" charset="-79"/>
                </a:rPr>
                <a:t>Example: Sodium Imaging </a:t>
              </a:r>
              <a:endParaRPr kumimoji="0" lang="en-GB" sz="1600" i="0" u="none" strike="noStrike" kern="0" cap="none" spc="0" normalizeH="0" baseline="0" noProof="0" dirty="0">
                <a:ln>
                  <a:noFill/>
                </a:ln>
                <a:solidFill>
                  <a:srgbClr val="023D6B"/>
                </a:solidFill>
                <a:effectLst/>
                <a:uLnTx/>
                <a:uFillTx/>
              </a:endParaRPr>
            </a:p>
          </p:txBody>
        </p:sp>
        <p:sp>
          <p:nvSpPr>
            <p:cNvPr id="37" name="TextBox 36">
              <a:extLst>
                <a:ext uri="{FF2B5EF4-FFF2-40B4-BE49-F238E27FC236}">
                  <a16:creationId xmlns:a16="http://schemas.microsoft.com/office/drawing/2014/main" id="{7E11E6DC-B2BB-43A0-8E50-DBD5D2103FC5}"/>
                </a:ext>
              </a:extLst>
            </p:cNvPr>
            <p:cNvSpPr txBox="1"/>
            <p:nvPr/>
          </p:nvSpPr>
          <p:spPr>
            <a:xfrm>
              <a:off x="525071" y="2223356"/>
              <a:ext cx="2867516" cy="384721"/>
            </a:xfrm>
            <a:prstGeom prst="rect">
              <a:avLst/>
            </a:prstGeom>
            <a:noFill/>
          </p:spPr>
          <p:txBody>
            <a:bodyPr wrap="none" rtlCol="0">
              <a:spAutoFit/>
            </a:bodyPr>
            <a:lstStyle/>
            <a:p>
              <a:pPr algn="l">
                <a:lnSpc>
                  <a:spcPct val="95000"/>
                </a:lnSpc>
              </a:pPr>
              <a:r>
                <a:rPr lang="en-GB" sz="2000" b="1" dirty="0">
                  <a:solidFill>
                    <a:schemeClr val="accent1"/>
                  </a:solidFill>
                </a:rPr>
                <a:t>Nuclei </a:t>
              </a:r>
              <a:r>
                <a:rPr lang="en-GB" sz="2000" b="1" baseline="30000" dirty="0">
                  <a:solidFill>
                    <a:schemeClr val="accent1"/>
                  </a:solidFill>
                </a:rPr>
                <a:t>23</a:t>
              </a:r>
              <a:r>
                <a:rPr lang="en-GB" sz="2000" b="1" dirty="0">
                  <a:solidFill>
                    <a:schemeClr val="accent1"/>
                  </a:solidFill>
                </a:rPr>
                <a:t>Na, </a:t>
              </a:r>
              <a:r>
                <a:rPr lang="en-GB" sz="2000" b="1" baseline="30000" dirty="0">
                  <a:solidFill>
                    <a:schemeClr val="accent1"/>
                  </a:solidFill>
                </a:rPr>
                <a:t>31</a:t>
              </a:r>
              <a:r>
                <a:rPr lang="en-GB" sz="2000" b="1" dirty="0">
                  <a:solidFill>
                    <a:schemeClr val="accent1"/>
                  </a:solidFill>
                </a:rPr>
                <a:t>P, </a:t>
              </a:r>
              <a:r>
                <a:rPr lang="en-GB" sz="2000" b="1" baseline="30000" dirty="0">
                  <a:solidFill>
                    <a:schemeClr val="accent1"/>
                  </a:solidFill>
                </a:rPr>
                <a:t>19</a:t>
              </a:r>
              <a:r>
                <a:rPr lang="en-GB" sz="2000" b="1" dirty="0">
                  <a:solidFill>
                    <a:schemeClr val="accent1"/>
                  </a:solidFill>
                </a:rPr>
                <a:t>F, …</a:t>
              </a:r>
            </a:p>
          </p:txBody>
        </p:sp>
        <p:grpSp>
          <p:nvGrpSpPr>
            <p:cNvPr id="40" name="Group 39">
              <a:extLst>
                <a:ext uri="{FF2B5EF4-FFF2-40B4-BE49-F238E27FC236}">
                  <a16:creationId xmlns:a16="http://schemas.microsoft.com/office/drawing/2014/main" id="{2A0C20C8-5E7C-0AB8-7129-04FFA58A58C1}"/>
                </a:ext>
              </a:extLst>
            </p:cNvPr>
            <p:cNvGrpSpPr/>
            <p:nvPr/>
          </p:nvGrpSpPr>
          <p:grpSpPr>
            <a:xfrm>
              <a:off x="506364" y="3009474"/>
              <a:ext cx="2892522" cy="1659458"/>
              <a:chOff x="1181389" y="2277290"/>
              <a:chExt cx="2892522" cy="1659458"/>
            </a:xfrm>
          </p:grpSpPr>
          <p:grpSp>
            <p:nvGrpSpPr>
              <p:cNvPr id="32" name="Group 31">
                <a:extLst>
                  <a:ext uri="{FF2B5EF4-FFF2-40B4-BE49-F238E27FC236}">
                    <a16:creationId xmlns:a16="http://schemas.microsoft.com/office/drawing/2014/main" id="{DE7E3EF4-0F42-E5A7-86D4-718ECEC040D6}"/>
                  </a:ext>
                </a:extLst>
              </p:cNvPr>
              <p:cNvGrpSpPr/>
              <p:nvPr/>
            </p:nvGrpSpPr>
            <p:grpSpPr>
              <a:xfrm>
                <a:off x="1181389" y="2277290"/>
                <a:ext cx="1461824" cy="1659458"/>
                <a:chOff x="7315201" y="1678675"/>
                <a:chExt cx="1461824" cy="1659458"/>
              </a:xfrm>
            </p:grpSpPr>
            <p:pic>
              <p:nvPicPr>
                <p:cNvPr id="33" name="Picture 32">
                  <a:extLst>
                    <a:ext uri="{FF2B5EF4-FFF2-40B4-BE49-F238E27FC236}">
                      <a16:creationId xmlns:a16="http://schemas.microsoft.com/office/drawing/2014/main" id="{4924A98F-116F-6262-034A-71667B4673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15201" y="1678675"/>
                  <a:ext cx="1461824" cy="1659458"/>
                </a:xfrm>
                <a:prstGeom prst="rect">
                  <a:avLst/>
                </a:prstGeom>
              </p:spPr>
            </p:pic>
            <p:sp>
              <p:nvSpPr>
                <p:cNvPr id="35" name="Rectangle 34">
                  <a:extLst>
                    <a:ext uri="{FF2B5EF4-FFF2-40B4-BE49-F238E27FC236}">
                      <a16:creationId xmlns:a16="http://schemas.microsoft.com/office/drawing/2014/main" id="{56494CAB-716E-1549-F0AE-239551CFC73E}"/>
                    </a:ext>
                  </a:extLst>
                </p:cNvPr>
                <p:cNvSpPr/>
                <p:nvPr/>
              </p:nvSpPr>
              <p:spPr>
                <a:xfrm>
                  <a:off x="7359978" y="2952929"/>
                  <a:ext cx="239666" cy="374650"/>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ysClr val="windowText" lastClr="000000"/>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DAA66EED-17CF-AA6F-AF18-2418574ADF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12087" y="2277290"/>
                <a:ext cx="1461824" cy="1659458"/>
              </a:xfrm>
              <a:prstGeom prst="rect">
                <a:avLst/>
              </a:prstGeom>
            </p:spPr>
          </p:pic>
          <p:sp>
            <p:nvSpPr>
              <p:cNvPr id="39" name="Rectangle 38">
                <a:extLst>
                  <a:ext uri="{FF2B5EF4-FFF2-40B4-BE49-F238E27FC236}">
                    <a16:creationId xmlns:a16="http://schemas.microsoft.com/office/drawing/2014/main" id="{5C9E4769-2CD0-421D-5FBA-3E69C799A1FA}"/>
                  </a:ext>
                </a:extLst>
              </p:cNvPr>
              <p:cNvSpPr/>
              <p:nvPr/>
            </p:nvSpPr>
            <p:spPr>
              <a:xfrm>
                <a:off x="2513221" y="3551544"/>
                <a:ext cx="321528" cy="374650"/>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GB" sz="2400" b="0" i="0" u="none" strike="noStrike" kern="0" cap="none" spc="0" normalizeH="0" baseline="0" noProof="0" dirty="0" err="1">
                  <a:ln>
                    <a:noFill/>
                  </a:ln>
                  <a:solidFill>
                    <a:sysClr val="windowText" lastClr="000000"/>
                  </a:solidFill>
                  <a:effectLst/>
                  <a:uLnTx/>
                  <a:uFillTx/>
                  <a:latin typeface="Arial"/>
                  <a:ea typeface="+mn-ea"/>
                  <a:cs typeface="+mn-cs"/>
                </a:endParaRPr>
              </a:p>
            </p:txBody>
          </p:sp>
        </p:grpSp>
      </p:grpSp>
      <p:grpSp>
        <p:nvGrpSpPr>
          <p:cNvPr id="8" name="Group 7">
            <a:extLst>
              <a:ext uri="{FF2B5EF4-FFF2-40B4-BE49-F238E27FC236}">
                <a16:creationId xmlns:a16="http://schemas.microsoft.com/office/drawing/2014/main" id="{802FE19D-C724-ABD6-7082-E5EC84D17D41}"/>
              </a:ext>
            </a:extLst>
          </p:cNvPr>
          <p:cNvGrpSpPr/>
          <p:nvPr/>
        </p:nvGrpSpPr>
        <p:grpSpPr>
          <a:xfrm>
            <a:off x="3618835" y="1349951"/>
            <a:ext cx="4673305" cy="4932154"/>
            <a:chOff x="4119809" y="1349951"/>
            <a:chExt cx="4673305" cy="4932154"/>
          </a:xfrm>
        </p:grpSpPr>
        <p:pic>
          <p:nvPicPr>
            <p:cNvPr id="12" name="Picture 11" descr="steam_semi-laser_7T.png">
              <a:extLst>
                <a:ext uri="{FF2B5EF4-FFF2-40B4-BE49-F238E27FC236}">
                  <a16:creationId xmlns:a16="http://schemas.microsoft.com/office/drawing/2014/main" id="{842DDD39-40A9-C7F4-385A-457A36A0AB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23939" y="4151110"/>
              <a:ext cx="3563721" cy="1877849"/>
            </a:xfrm>
            <a:prstGeom prst="rect">
              <a:avLst/>
            </a:prstGeom>
          </p:spPr>
        </p:pic>
        <p:sp>
          <p:nvSpPr>
            <p:cNvPr id="13" name="TextBox 12">
              <a:extLst>
                <a:ext uri="{FF2B5EF4-FFF2-40B4-BE49-F238E27FC236}">
                  <a16:creationId xmlns:a16="http://schemas.microsoft.com/office/drawing/2014/main" id="{6F5C08E6-5C81-98D6-E62C-052BA4D2C435}"/>
                </a:ext>
              </a:extLst>
            </p:cNvPr>
            <p:cNvSpPr txBox="1"/>
            <p:nvPr/>
          </p:nvSpPr>
          <p:spPr>
            <a:xfrm>
              <a:off x="4146519" y="6028959"/>
              <a:ext cx="4646595" cy="253146"/>
            </a:xfrm>
            <a:prstGeom prst="rect">
              <a:avLst/>
            </a:prstGeom>
            <a:solidFill>
              <a:schemeClr val="bg1"/>
            </a:solidFill>
          </p:spPr>
          <p:txBody>
            <a:bodyPr wrap="square" rtlCol="0">
              <a:spAutoFit/>
            </a:bodyPr>
            <a:lstStyle/>
            <a:p>
              <a:pPr>
                <a:lnSpc>
                  <a:spcPct val="95000"/>
                </a:lnSpc>
              </a:pPr>
              <a:r>
                <a:rPr lang="en-GB" sz="1100" dirty="0">
                  <a:solidFill>
                    <a:schemeClr val="tx1">
                      <a:lumMod val="50000"/>
                      <a:lumOff val="50000"/>
                    </a:schemeClr>
                  </a:solidFill>
                </a:rPr>
                <a:t>With courtesy of </a:t>
              </a:r>
              <a:r>
                <a:rPr lang="en-GB" sz="1100" dirty="0" err="1">
                  <a:solidFill>
                    <a:schemeClr val="tx1">
                      <a:lumMod val="50000"/>
                      <a:lumOff val="50000"/>
                    </a:schemeClr>
                  </a:solidFill>
                </a:rPr>
                <a:t>E.Farherr</a:t>
              </a:r>
              <a:r>
                <a:rPr lang="en-GB" sz="1100" dirty="0">
                  <a:solidFill>
                    <a:schemeClr val="tx1">
                      <a:lumMod val="50000"/>
                      <a:lumOff val="50000"/>
                    </a:schemeClr>
                  </a:solidFill>
                </a:rPr>
                <a:t>, INM-4, </a:t>
              </a:r>
              <a:r>
                <a:rPr lang="en-US" sz="1100" dirty="0">
                  <a:solidFill>
                    <a:schemeClr val="tx1">
                      <a:lumMod val="50000"/>
                      <a:lumOff val="50000"/>
                    </a:schemeClr>
                  </a:solidFill>
                </a:rPr>
                <a:t>Forschungszentrum Juelich GmbH </a:t>
              </a:r>
              <a:endParaRPr lang="en-GB" sz="1100" dirty="0">
                <a:solidFill>
                  <a:schemeClr val="tx1">
                    <a:lumMod val="50000"/>
                    <a:lumOff val="50000"/>
                  </a:schemeClr>
                </a:solidFill>
              </a:endParaRPr>
            </a:p>
          </p:txBody>
        </p:sp>
        <p:grpSp>
          <p:nvGrpSpPr>
            <p:cNvPr id="41" name="Group 40">
              <a:extLst>
                <a:ext uri="{FF2B5EF4-FFF2-40B4-BE49-F238E27FC236}">
                  <a16:creationId xmlns:a16="http://schemas.microsoft.com/office/drawing/2014/main" id="{A9D9A4E5-4256-B262-00BE-3D9C34001B14}"/>
                </a:ext>
              </a:extLst>
            </p:cNvPr>
            <p:cNvGrpSpPr/>
            <p:nvPr/>
          </p:nvGrpSpPr>
          <p:grpSpPr>
            <a:xfrm>
              <a:off x="4119809" y="1798992"/>
              <a:ext cx="4312217" cy="2387135"/>
              <a:chOff x="4071702" y="1648949"/>
              <a:chExt cx="4312217" cy="2387135"/>
            </a:xfrm>
          </p:grpSpPr>
          <p:grpSp>
            <p:nvGrpSpPr>
              <p:cNvPr id="19" name="Gruppieren 6">
                <a:extLst>
                  <a:ext uri="{FF2B5EF4-FFF2-40B4-BE49-F238E27FC236}">
                    <a16:creationId xmlns:a16="http://schemas.microsoft.com/office/drawing/2014/main" id="{28314409-6744-7AC1-4CB5-8AA7221579E4}"/>
                  </a:ext>
                </a:extLst>
              </p:cNvPr>
              <p:cNvGrpSpPr/>
              <p:nvPr/>
            </p:nvGrpSpPr>
            <p:grpSpPr>
              <a:xfrm>
                <a:off x="4172777" y="1648949"/>
                <a:ext cx="4211142" cy="2287798"/>
                <a:chOff x="342671" y="1942154"/>
                <a:chExt cx="5722902" cy="2287798"/>
              </a:xfrm>
            </p:grpSpPr>
            <p:sp>
              <p:nvSpPr>
                <p:cNvPr id="20" name="Rechteck 10">
                  <a:extLst>
                    <a:ext uri="{FF2B5EF4-FFF2-40B4-BE49-F238E27FC236}">
                      <a16:creationId xmlns:a16="http://schemas.microsoft.com/office/drawing/2014/main" id="{0310E37A-B524-16CE-E2D6-5C0AB15BFC2E}"/>
                    </a:ext>
                  </a:extLst>
                </p:cNvPr>
                <p:cNvSpPr/>
                <p:nvPr/>
              </p:nvSpPr>
              <p:spPr>
                <a:xfrm>
                  <a:off x="342671" y="1942154"/>
                  <a:ext cx="2728800" cy="2017689"/>
                </a:xfrm>
                <a:prstGeom prst="rect">
                  <a:avLst/>
                </a:prstGeom>
                <a:solidFill>
                  <a:srgbClr val="EBEBEB"/>
                </a:solidFill>
                <a:ln w="12700" cap="flat" cmpd="sng" algn="ctr">
                  <a:noFill/>
                  <a:prstDash val="solid"/>
                  <a:miter lim="800000"/>
                </a:ln>
                <a:effectLst/>
              </p:spPr>
              <p:txBody>
                <a:bodyPr lIns="144000" tIns="144000" rIns="144000" bIns="14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700" b="0" i="0" strike="noStrike" kern="0" cap="none" spc="0" normalizeH="0" baseline="0" noProof="0" dirty="0">
                      <a:ln>
                        <a:noFill/>
                      </a:ln>
                      <a:solidFill>
                        <a:srgbClr val="023D6B"/>
                      </a:solidFill>
                      <a:effectLst/>
                      <a:uLnTx/>
                      <a:uFillTx/>
                      <a:latin typeface="Arial"/>
                      <a:ea typeface="+mn-ea"/>
                      <a:cs typeface="+mn-cs"/>
                    </a:rPr>
                    <a:t>Energy metabolism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srgbClr val="023D6B"/>
                    </a:solidFill>
                    <a:effectLst/>
                    <a:uLnTx/>
                    <a:uFillTx/>
                    <a:latin typeface="Arial"/>
                    <a:ea typeface="+mn-ea"/>
                    <a:cs typeface="+mn-cs"/>
                  </a:endParaRP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3D6B"/>
                      </a:solidFill>
                      <a:effectLst/>
                      <a:uLnTx/>
                      <a:uFillTx/>
                      <a:latin typeface="Arial"/>
                      <a:ea typeface="+mn-ea"/>
                      <a:cs typeface="+mn-cs"/>
                    </a:rPr>
                    <a:t>Glucose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3D6B"/>
                      </a:solidFill>
                      <a:effectLst/>
                      <a:uLnTx/>
                      <a:uFillTx/>
                      <a:latin typeface="Arial"/>
                      <a:ea typeface="+mn-ea"/>
                      <a:cs typeface="+mn-cs"/>
                    </a:rPr>
                    <a:t>Lactate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3D6B"/>
                      </a:solidFill>
                      <a:effectLst/>
                      <a:uLnTx/>
                      <a:uFillTx/>
                      <a:latin typeface="Arial"/>
                      <a:ea typeface="+mn-ea"/>
                      <a:cs typeface="+mn-cs"/>
                    </a:rPr>
                    <a:t>Alanine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3D6B"/>
                      </a:solidFill>
                      <a:effectLst/>
                      <a:uLnTx/>
                      <a:uFillTx/>
                      <a:latin typeface="Arial"/>
                      <a:ea typeface="+mn-ea"/>
                      <a:cs typeface="+mn-cs"/>
                    </a:rPr>
                    <a:t>Phosphocreatine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23D6B"/>
                      </a:solidFill>
                      <a:effectLst/>
                      <a:uLnTx/>
                      <a:uFillTx/>
                      <a:latin typeface="Arial"/>
                      <a:ea typeface="+mn-ea"/>
                      <a:cs typeface="+mn-cs"/>
                    </a:rPr>
                    <a:t>Creatine</a:t>
                  </a:r>
                </a:p>
                <a:p>
                  <a:pPr marL="0" marR="0" lvl="0" indent="0" defTabSz="914400" eaLnBrk="1" fontAlgn="auto" latinLnBrk="0" hangingPunct="1">
                    <a:lnSpc>
                      <a:spcPct val="110000"/>
                    </a:lnSpc>
                    <a:spcBef>
                      <a:spcPts val="0"/>
                    </a:spcBef>
                    <a:spcAft>
                      <a:spcPts val="1200"/>
                    </a:spcAft>
                    <a:buClrTx/>
                    <a:buSzTx/>
                    <a:buFontTx/>
                    <a:buNone/>
                    <a:tabLst/>
                    <a:defRPr/>
                  </a:pPr>
                  <a:endParaRPr kumimoji="0" lang="pt-BR" sz="1800" b="0" i="0" u="none" strike="noStrike" kern="0" cap="none" spc="0" normalizeH="0" baseline="0" noProof="0" dirty="0" err="1">
                    <a:ln>
                      <a:noFill/>
                    </a:ln>
                    <a:solidFill>
                      <a:srgbClr val="000000"/>
                    </a:solidFill>
                    <a:effectLst/>
                    <a:uLnTx/>
                    <a:uFillTx/>
                    <a:latin typeface="Arial"/>
                    <a:ea typeface="+mn-ea"/>
                    <a:cs typeface="+mn-cs"/>
                  </a:endParaRPr>
                </a:p>
              </p:txBody>
            </p:sp>
            <p:sp>
              <p:nvSpPr>
                <p:cNvPr id="23" name="Rechteck 14">
                  <a:extLst>
                    <a:ext uri="{FF2B5EF4-FFF2-40B4-BE49-F238E27FC236}">
                      <a16:creationId xmlns:a16="http://schemas.microsoft.com/office/drawing/2014/main" id="{48912D73-1280-3FBC-3D77-2F7F5D77D6F7}"/>
                    </a:ext>
                  </a:extLst>
                </p:cNvPr>
                <p:cNvSpPr/>
                <p:nvPr/>
              </p:nvSpPr>
              <p:spPr>
                <a:xfrm>
                  <a:off x="3336773" y="1942154"/>
                  <a:ext cx="2728800" cy="2287798"/>
                </a:xfrm>
                <a:prstGeom prst="rect">
                  <a:avLst/>
                </a:prstGeom>
                <a:solidFill>
                  <a:srgbClr val="EBEBEB"/>
                </a:solidFill>
                <a:ln w="12700" cap="flat" cmpd="sng" algn="ctr">
                  <a:noFill/>
                  <a:prstDash val="solid"/>
                  <a:miter lim="800000"/>
                </a:ln>
                <a:effectLst/>
              </p:spPr>
              <p:txBody>
                <a:bodyPr lIns="144000" tIns="144000" rIns="144000" bIns="14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700" b="0" i="0" strike="noStrike" kern="0" cap="none" spc="0" normalizeH="0" baseline="0" noProof="0" dirty="0">
                      <a:ln>
                        <a:noFill/>
                      </a:ln>
                      <a:solidFill>
                        <a:srgbClr val="023D6B"/>
                      </a:solidFill>
                      <a:effectLst/>
                      <a:uLnTx/>
                      <a:uFillTx/>
                      <a:latin typeface="Arial"/>
                      <a:ea typeface="+mn-ea"/>
                      <a:cs typeface="+mn-cs"/>
                    </a:rPr>
                    <a:t>Neurotransmitters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srgbClr val="023D6B"/>
                    </a:solidFill>
                    <a:effectLst/>
                    <a:uLnTx/>
                    <a:uFillTx/>
                    <a:latin typeface="Arial"/>
                    <a:ea typeface="+mn-ea"/>
                    <a:cs typeface="+mn-cs"/>
                  </a:endParaRP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Glutamate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Glutamine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GABA</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Aspartate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Glycine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Serine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023D6B"/>
                      </a:solidFill>
                      <a:effectLst/>
                      <a:uLnTx/>
                      <a:uFillTx/>
                      <a:latin typeface="Arial"/>
                      <a:ea typeface="+mn-ea"/>
                      <a:cs typeface="+mn-cs"/>
                    </a:rPr>
                    <a:t>N-</a:t>
                  </a:r>
                  <a:r>
                    <a:rPr kumimoji="0" lang="en-GB" sz="1400" b="0" i="0" u="none" strike="noStrike" kern="0" cap="none" spc="0" normalizeH="0" baseline="0" noProof="0" dirty="0" err="1">
                      <a:ln>
                        <a:noFill/>
                      </a:ln>
                      <a:solidFill>
                        <a:srgbClr val="023D6B"/>
                      </a:solidFill>
                      <a:effectLst/>
                      <a:uLnTx/>
                      <a:uFillTx/>
                      <a:latin typeface="Arial"/>
                      <a:ea typeface="+mn-ea"/>
                      <a:cs typeface="+mn-cs"/>
                    </a:rPr>
                    <a:t>acetylaspartate</a:t>
                  </a:r>
                  <a:r>
                    <a:rPr kumimoji="0" lang="en-GB" sz="1400" b="0" i="0" u="none" strike="noStrike" kern="0" cap="none" spc="0" normalizeH="0" baseline="0" noProof="0" dirty="0">
                      <a:ln>
                        <a:noFill/>
                      </a:ln>
                      <a:solidFill>
                        <a:srgbClr val="023D6B"/>
                      </a:solidFill>
                      <a:effectLst/>
                      <a:uLnTx/>
                      <a:uFillTx/>
                      <a:latin typeface="Arial"/>
                      <a:ea typeface="+mn-ea"/>
                      <a:cs typeface="+mn-cs"/>
                    </a:rPr>
                    <a:t>-glutamate</a:t>
                  </a:r>
                </a:p>
                <a:p>
                  <a:pPr marL="136525" marR="0" lvl="0" indent="-1365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err="1">
                    <a:ln>
                      <a:noFill/>
                    </a:ln>
                    <a:solidFill>
                      <a:srgbClr val="023D6B"/>
                    </a:solidFill>
                    <a:effectLst/>
                    <a:uLnTx/>
                    <a:uFillTx/>
                    <a:latin typeface="Arial"/>
                    <a:ea typeface="+mn-ea"/>
                    <a:cs typeface="+mn-cs"/>
                  </a:endParaRPr>
                </a:p>
              </p:txBody>
            </p:sp>
          </p:grpSp>
          <p:sp>
            <p:nvSpPr>
              <p:cNvPr id="24" name="Rectangle 23">
                <a:extLst>
                  <a:ext uri="{FF2B5EF4-FFF2-40B4-BE49-F238E27FC236}">
                    <a16:creationId xmlns:a16="http://schemas.microsoft.com/office/drawing/2014/main" id="{61D124AD-AF2A-393A-E6C9-59EEDCFCD514}"/>
                  </a:ext>
                </a:extLst>
              </p:cNvPr>
              <p:cNvSpPr/>
              <p:nvPr/>
            </p:nvSpPr>
            <p:spPr>
              <a:xfrm>
                <a:off x="4071702" y="3697530"/>
                <a:ext cx="2304256" cy="338554"/>
              </a:xfrm>
              <a:prstGeom prst="rect">
                <a:avLst/>
              </a:prstGeom>
            </p:spPr>
            <p:txBody>
              <a:bodyPr wrap="square">
                <a:spAutoFit/>
              </a:bodyPr>
              <a:lstStyle/>
              <a:p>
                <a:r>
                  <a:rPr lang="is-IS" sz="1600" baseline="30000" dirty="0">
                    <a:solidFill>
                      <a:schemeClr val="tx1">
                        <a:lumMod val="50000"/>
                        <a:lumOff val="50000"/>
                      </a:schemeClr>
                    </a:solidFill>
                    <a:cs typeface="Times New Roman" panose="02020603050405020304" pitchFamily="18" charset="0"/>
                  </a:rPr>
                  <a:t>NeuroImage 168 (2018) 181–198</a:t>
                </a:r>
                <a:endParaRPr lang="en-US" sz="1600" dirty="0">
                  <a:solidFill>
                    <a:schemeClr val="tx1">
                      <a:lumMod val="50000"/>
                      <a:lumOff val="50000"/>
                    </a:schemeClr>
                  </a:solidFill>
                  <a:cs typeface="Times New Roman" panose="02020603050405020304" pitchFamily="18" charset="0"/>
                </a:endParaRPr>
              </a:p>
            </p:txBody>
          </p:sp>
        </p:grpSp>
        <p:sp>
          <p:nvSpPr>
            <p:cNvPr id="42" name="TextBox 41">
              <a:extLst>
                <a:ext uri="{FF2B5EF4-FFF2-40B4-BE49-F238E27FC236}">
                  <a16:creationId xmlns:a16="http://schemas.microsoft.com/office/drawing/2014/main" id="{EE50ADCC-4D84-6BAA-94BE-183AE3F74B02}"/>
                </a:ext>
              </a:extLst>
            </p:cNvPr>
            <p:cNvSpPr txBox="1"/>
            <p:nvPr/>
          </p:nvSpPr>
          <p:spPr>
            <a:xfrm>
              <a:off x="5646000" y="1349951"/>
              <a:ext cx="1423788" cy="384721"/>
            </a:xfrm>
            <a:prstGeom prst="rect">
              <a:avLst/>
            </a:prstGeom>
            <a:noFill/>
          </p:spPr>
          <p:txBody>
            <a:bodyPr wrap="none" rtlCol="0">
              <a:spAutoFit/>
            </a:bodyPr>
            <a:lstStyle/>
            <a:p>
              <a:pPr algn="l">
                <a:lnSpc>
                  <a:spcPct val="95000"/>
                </a:lnSpc>
              </a:pPr>
              <a:r>
                <a:rPr lang="en-GB" sz="2000" b="1" dirty="0">
                  <a:solidFill>
                    <a:schemeClr val="accent1"/>
                  </a:solidFill>
                </a:rPr>
                <a:t>MRS at 7T</a:t>
              </a:r>
            </a:p>
          </p:txBody>
        </p:sp>
      </p:grpSp>
      <p:grpSp>
        <p:nvGrpSpPr>
          <p:cNvPr id="6" name="Group 5">
            <a:extLst>
              <a:ext uri="{FF2B5EF4-FFF2-40B4-BE49-F238E27FC236}">
                <a16:creationId xmlns:a16="http://schemas.microsoft.com/office/drawing/2014/main" id="{32C00A0D-BC15-CD6F-861E-DEAF73AFACBF}"/>
              </a:ext>
            </a:extLst>
          </p:cNvPr>
          <p:cNvGrpSpPr/>
          <p:nvPr/>
        </p:nvGrpSpPr>
        <p:grpSpPr>
          <a:xfrm>
            <a:off x="801613" y="1349951"/>
            <a:ext cx="2419371" cy="3588931"/>
            <a:chOff x="8581895" y="886405"/>
            <a:chExt cx="2419371" cy="3588931"/>
          </a:xfrm>
        </p:grpSpPr>
        <p:pic>
          <p:nvPicPr>
            <p:cNvPr id="7" name="Picture 6">
              <a:extLst>
                <a:ext uri="{FF2B5EF4-FFF2-40B4-BE49-F238E27FC236}">
                  <a16:creationId xmlns:a16="http://schemas.microsoft.com/office/drawing/2014/main" id="{12F22CB4-5FDB-221B-145D-AAF77A6A8D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357" r="4648"/>
            <a:stretch/>
          </p:blipFill>
          <p:spPr>
            <a:xfrm>
              <a:off x="8694610" y="2116010"/>
              <a:ext cx="2251587" cy="1917700"/>
            </a:xfrm>
            <a:prstGeom prst="rect">
              <a:avLst/>
            </a:prstGeom>
          </p:spPr>
        </p:pic>
        <p:sp>
          <p:nvSpPr>
            <p:cNvPr id="9" name="TextBox 8">
              <a:extLst>
                <a:ext uri="{FF2B5EF4-FFF2-40B4-BE49-F238E27FC236}">
                  <a16:creationId xmlns:a16="http://schemas.microsoft.com/office/drawing/2014/main" id="{3B207B9E-2890-6B22-2159-FBDDD40D2C69}"/>
                </a:ext>
              </a:extLst>
            </p:cNvPr>
            <p:cNvSpPr txBox="1"/>
            <p:nvPr/>
          </p:nvSpPr>
          <p:spPr>
            <a:xfrm>
              <a:off x="8639539" y="1762622"/>
              <a:ext cx="2361727" cy="501676"/>
            </a:xfrm>
            <a:prstGeom prst="rect">
              <a:avLst/>
            </a:prstGeom>
            <a:noFill/>
          </p:spPr>
          <p:txBody>
            <a:bodyPr wrap="squar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1400" i="0" u="none" strike="noStrike" kern="0" cap="none" spc="0" normalizeH="0" baseline="0" noProof="0" dirty="0">
                  <a:ln>
                    <a:noFill/>
                  </a:ln>
                  <a:solidFill>
                    <a:srgbClr val="023D6B"/>
                  </a:solidFill>
                  <a:effectLst/>
                  <a:uLnTx/>
                  <a:uFillTx/>
                </a:rPr>
                <a:t>Finger tapping study @ 7T</a:t>
              </a:r>
            </a:p>
            <a:p>
              <a:pPr marL="0" marR="0" lvl="0" indent="0" defTabSz="914400" eaLnBrk="1" fontAlgn="auto" latinLnBrk="0" hangingPunct="1">
                <a:lnSpc>
                  <a:spcPct val="95000"/>
                </a:lnSpc>
                <a:spcBef>
                  <a:spcPts val="0"/>
                </a:spcBef>
                <a:spcAft>
                  <a:spcPts val="0"/>
                </a:spcAft>
                <a:buClrTx/>
                <a:buSzTx/>
                <a:buFontTx/>
                <a:buNone/>
                <a:tabLst/>
                <a:defRPr/>
              </a:pPr>
              <a:endParaRPr kumimoji="0" lang="en-GB" sz="1400" i="0" u="none" strike="noStrike" kern="0" cap="none" spc="0" normalizeH="0" baseline="0" noProof="0" dirty="0">
                <a:ln>
                  <a:noFill/>
                </a:ln>
                <a:solidFill>
                  <a:srgbClr val="023D6B"/>
                </a:solidFill>
                <a:effectLst/>
                <a:uLnTx/>
                <a:uFillTx/>
              </a:endParaRPr>
            </a:p>
          </p:txBody>
        </p:sp>
        <p:sp>
          <p:nvSpPr>
            <p:cNvPr id="11" name="TextBox 10">
              <a:extLst>
                <a:ext uri="{FF2B5EF4-FFF2-40B4-BE49-F238E27FC236}">
                  <a16:creationId xmlns:a16="http://schemas.microsoft.com/office/drawing/2014/main" id="{144D592E-7026-0237-3E73-EB466331476D}"/>
                </a:ext>
              </a:extLst>
            </p:cNvPr>
            <p:cNvSpPr txBox="1"/>
            <p:nvPr/>
          </p:nvSpPr>
          <p:spPr>
            <a:xfrm>
              <a:off x="8581895" y="4119854"/>
              <a:ext cx="2341615" cy="355482"/>
            </a:xfrm>
            <a:prstGeom prst="rect">
              <a:avLst/>
            </a:prstGeom>
            <a:noFill/>
          </p:spPr>
          <p:txBody>
            <a:bodyPr wrap="square" rtlCol="0">
              <a:spAutoFit/>
            </a:bodyPr>
            <a:lstStyle/>
            <a:p>
              <a:pPr marL="0" marR="0" lvl="0" indent="0" defTabSz="914400" eaLnBrk="1" fontAlgn="auto" latinLnBrk="0" hangingPunct="1">
                <a:lnSpc>
                  <a:spcPct val="95000"/>
                </a:lnSpc>
                <a:spcBef>
                  <a:spcPts val="0"/>
                </a:spcBef>
                <a:spcAft>
                  <a:spcPts val="0"/>
                </a:spcAft>
                <a:buClrTx/>
                <a:buSzTx/>
                <a:buFontTx/>
                <a:buNone/>
                <a:tabLst/>
                <a:defRPr/>
              </a:pPr>
              <a:r>
                <a:rPr kumimoji="0" lang="en-GB" sz="900" b="0" i="0" u="none" strike="noStrike" kern="0" cap="none" spc="0" normalizeH="0" baseline="0" noProof="0" dirty="0">
                  <a:ln>
                    <a:noFill/>
                  </a:ln>
                  <a:solidFill>
                    <a:schemeClr val="tx1">
                      <a:lumMod val="50000"/>
                      <a:lumOff val="50000"/>
                    </a:schemeClr>
                  </a:solidFill>
                  <a:effectLst/>
                  <a:uLnTx/>
                  <a:uFillTx/>
                </a:rPr>
                <a:t>Image courtesy of P. País Roldan, </a:t>
              </a:r>
              <a:r>
                <a:rPr kumimoji="0" lang="en-US" sz="900" b="0" i="0" u="none" strike="noStrike" kern="0" cap="none" spc="0" normalizeH="0" baseline="0" noProof="0" dirty="0">
                  <a:ln>
                    <a:noFill/>
                  </a:ln>
                  <a:solidFill>
                    <a:schemeClr val="tx1">
                      <a:lumMod val="50000"/>
                      <a:lumOff val="50000"/>
                    </a:schemeClr>
                  </a:solidFill>
                  <a:effectLst/>
                  <a:uLnTx/>
                  <a:uFillTx/>
                </a:rPr>
                <a:t>INM-4, Forschungszentrum Juelich GmbH </a:t>
              </a:r>
            </a:p>
          </p:txBody>
        </p:sp>
        <p:sp>
          <p:nvSpPr>
            <p:cNvPr id="43" name="TextBox 42">
              <a:extLst>
                <a:ext uri="{FF2B5EF4-FFF2-40B4-BE49-F238E27FC236}">
                  <a16:creationId xmlns:a16="http://schemas.microsoft.com/office/drawing/2014/main" id="{19DAC789-321D-BE92-6350-369618A82C60}"/>
                </a:ext>
              </a:extLst>
            </p:cNvPr>
            <p:cNvSpPr txBox="1"/>
            <p:nvPr/>
          </p:nvSpPr>
          <p:spPr>
            <a:xfrm>
              <a:off x="9116523" y="886405"/>
              <a:ext cx="1407758" cy="384721"/>
            </a:xfrm>
            <a:prstGeom prst="rect">
              <a:avLst/>
            </a:prstGeom>
            <a:noFill/>
          </p:spPr>
          <p:txBody>
            <a:bodyPr wrap="none" rtlCol="0">
              <a:spAutoFit/>
            </a:bodyPr>
            <a:lstStyle/>
            <a:p>
              <a:pPr algn="l">
                <a:lnSpc>
                  <a:spcPct val="95000"/>
                </a:lnSpc>
              </a:pPr>
              <a:r>
                <a:rPr lang="en-GB" sz="2000" b="1" dirty="0">
                  <a:solidFill>
                    <a:schemeClr val="accent1"/>
                  </a:solidFill>
                </a:rPr>
                <a:t>fMRI at 7T</a:t>
              </a:r>
            </a:p>
          </p:txBody>
        </p:sp>
      </p:grpSp>
      <p:sp>
        <p:nvSpPr>
          <p:cNvPr id="44" name="TextBox 43">
            <a:extLst>
              <a:ext uri="{FF2B5EF4-FFF2-40B4-BE49-F238E27FC236}">
                <a16:creationId xmlns:a16="http://schemas.microsoft.com/office/drawing/2014/main" id="{332508AC-00C1-AD34-BF6F-BFFCE2350444}"/>
              </a:ext>
            </a:extLst>
          </p:cNvPr>
          <p:cNvSpPr txBox="1"/>
          <p:nvPr/>
        </p:nvSpPr>
        <p:spPr>
          <a:xfrm>
            <a:off x="8367859" y="4206467"/>
            <a:ext cx="3484495" cy="1612749"/>
          </a:xfrm>
          <a:prstGeom prst="rect">
            <a:avLst/>
          </a:prstGeom>
          <a:noFill/>
        </p:spPr>
        <p:txBody>
          <a:bodyPr wrap="square" rtlCol="0">
            <a:spAutoFit/>
          </a:bodyPr>
          <a:lstStyle/>
          <a:p>
            <a:pPr algn="l">
              <a:lnSpc>
                <a:spcPct val="95000"/>
              </a:lnSpc>
            </a:pPr>
            <a:r>
              <a:rPr lang="en-GB" sz="2000" b="1" dirty="0">
                <a:solidFill>
                  <a:schemeClr val="accent1"/>
                </a:solidFill>
              </a:rPr>
              <a:t>Others:</a:t>
            </a:r>
          </a:p>
          <a:p>
            <a:pPr marL="180975" indent="-180975" algn="l">
              <a:lnSpc>
                <a:spcPct val="95000"/>
              </a:lnSpc>
              <a:buFont typeface="Arial" panose="020B0604020202020204" pitchFamily="34" charset="0"/>
              <a:buChar char="•"/>
            </a:pPr>
            <a:r>
              <a:rPr lang="en-GB" sz="1400" dirty="0">
                <a:solidFill>
                  <a:schemeClr val="accent1"/>
                </a:solidFill>
              </a:rPr>
              <a:t>Structural imaging with excellent spatial resolution and soft tissue contrast</a:t>
            </a:r>
          </a:p>
          <a:p>
            <a:pPr marL="180975" indent="-180975" algn="l">
              <a:lnSpc>
                <a:spcPct val="95000"/>
              </a:lnSpc>
              <a:buFont typeface="Arial" panose="020B0604020202020204" pitchFamily="34" charset="0"/>
              <a:buChar char="•"/>
            </a:pPr>
            <a:r>
              <a:rPr lang="en-GB" sz="1400" dirty="0">
                <a:solidFill>
                  <a:schemeClr val="accent1"/>
                </a:solidFill>
              </a:rPr>
              <a:t>Vessel imaging</a:t>
            </a:r>
          </a:p>
          <a:p>
            <a:pPr marL="180975" indent="-180975" algn="l">
              <a:lnSpc>
                <a:spcPct val="95000"/>
              </a:lnSpc>
              <a:buFont typeface="Arial" panose="020B0604020202020204" pitchFamily="34" charset="0"/>
              <a:buChar char="•"/>
            </a:pPr>
            <a:r>
              <a:rPr lang="en-GB" sz="1400" dirty="0">
                <a:solidFill>
                  <a:schemeClr val="accent1"/>
                </a:solidFill>
              </a:rPr>
              <a:t>Perfusion weighted imaging</a:t>
            </a:r>
          </a:p>
          <a:p>
            <a:pPr marL="180975" indent="-180975" algn="l">
              <a:lnSpc>
                <a:spcPct val="95000"/>
              </a:lnSpc>
              <a:buFont typeface="Arial" panose="020B0604020202020204" pitchFamily="34" charset="0"/>
              <a:buChar char="•"/>
            </a:pPr>
            <a:r>
              <a:rPr lang="en-GB" sz="1400" dirty="0">
                <a:solidFill>
                  <a:schemeClr val="accent1"/>
                </a:solidFill>
              </a:rPr>
              <a:t>Diffusion weighted imaging </a:t>
            </a:r>
            <a:br>
              <a:rPr lang="en-GB" sz="1400" dirty="0">
                <a:solidFill>
                  <a:schemeClr val="accent1"/>
                </a:solidFill>
              </a:rPr>
            </a:br>
            <a:r>
              <a:rPr lang="en-GB" sz="1400" dirty="0">
                <a:solidFill>
                  <a:schemeClr val="accent1"/>
                </a:solidFill>
              </a:rPr>
              <a:t>(tractography)</a:t>
            </a:r>
          </a:p>
        </p:txBody>
      </p:sp>
      <p:sp>
        <p:nvSpPr>
          <p:cNvPr id="15" name="Footer Placeholder 8">
            <a:extLst>
              <a:ext uri="{FF2B5EF4-FFF2-40B4-BE49-F238E27FC236}">
                <a16:creationId xmlns:a16="http://schemas.microsoft.com/office/drawing/2014/main" id="{BB543A30-9DD7-7562-33E3-7E9FE2FB75C3}"/>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6D6838C4-35DF-D256-C47E-BF13C5D418A9}"/>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7</a:t>
            </a:fld>
            <a:r>
              <a:rPr lang="de-DE" dirty="0"/>
              <a:t>/20</a:t>
            </a:r>
          </a:p>
        </p:txBody>
      </p:sp>
    </p:spTree>
    <p:extLst>
      <p:ext uri="{BB962C8B-B14F-4D97-AF65-F5344CB8AC3E}">
        <p14:creationId xmlns:p14="http://schemas.microsoft.com/office/powerpoint/2010/main" val="246454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041B-CB89-EEAA-74C2-8B5A252FDB19}"/>
              </a:ext>
            </a:extLst>
          </p:cNvPr>
          <p:cNvSpPr>
            <a:spLocks noGrp="1"/>
          </p:cNvSpPr>
          <p:nvPr>
            <p:ph type="title"/>
          </p:nvPr>
        </p:nvSpPr>
        <p:spPr/>
        <p:txBody>
          <a:bodyPr/>
          <a:lstStyle/>
          <a:p>
            <a:r>
              <a:rPr lang="en-GB" sz="3200" dirty="0"/>
              <a:t>Typical Multimodal MR/PET/EEG Study Protocol</a:t>
            </a:r>
            <a:endParaRPr lang="en-GB" dirty="0"/>
          </a:p>
        </p:txBody>
      </p:sp>
      <p:sp>
        <p:nvSpPr>
          <p:cNvPr id="3" name="Text Placeholder 2">
            <a:extLst>
              <a:ext uri="{FF2B5EF4-FFF2-40B4-BE49-F238E27FC236}">
                <a16:creationId xmlns:a16="http://schemas.microsoft.com/office/drawing/2014/main" id="{451862BE-985C-9B93-CAFE-239A8188E9CD}"/>
              </a:ext>
            </a:extLst>
          </p:cNvPr>
          <p:cNvSpPr>
            <a:spLocks noGrp="1"/>
          </p:cNvSpPr>
          <p:nvPr>
            <p:ph type="body" sz="quarter" idx="15"/>
          </p:nvPr>
        </p:nvSpPr>
        <p:spPr/>
        <p:txBody>
          <a:bodyPr/>
          <a:lstStyle/>
          <a:p>
            <a:r>
              <a:rPr lang="en-GB" dirty="0"/>
              <a:t>[</a:t>
            </a:r>
            <a:r>
              <a:rPr lang="en-GB" baseline="30000" dirty="0"/>
              <a:t>11</a:t>
            </a:r>
            <a:r>
              <a:rPr lang="en-GB" dirty="0"/>
              <a:t>C]ABP688 PET + fMRI (Resting state vs. task) + EEG (Event related potentials) + MRS</a:t>
            </a:r>
          </a:p>
        </p:txBody>
      </p:sp>
      <p:sp>
        <p:nvSpPr>
          <p:cNvPr id="4" name="Date Placeholder 3">
            <a:extLst>
              <a:ext uri="{FF2B5EF4-FFF2-40B4-BE49-F238E27FC236}">
                <a16:creationId xmlns:a16="http://schemas.microsoft.com/office/drawing/2014/main" id="{DF0BBFC3-CE7B-0F13-B158-55DE14581C3A}"/>
              </a:ext>
            </a:extLst>
          </p:cNvPr>
          <p:cNvSpPr>
            <a:spLocks noGrp="1"/>
          </p:cNvSpPr>
          <p:nvPr>
            <p:ph type="dt" sz="half" idx="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23D6B"/>
                </a:solidFill>
                <a:effectLst/>
                <a:uLnTx/>
                <a:uFillTx/>
                <a:latin typeface="Arial"/>
                <a:ea typeface="+mn-ea"/>
                <a:cs typeface="+mn-cs"/>
              </a:rPr>
              <a:t>September 12, 2024</a:t>
            </a:r>
            <a:endParaRPr kumimoji="0" lang="de-DE" sz="1200" b="0" i="0" u="none" strike="noStrike" kern="1200" cap="none" spc="0" normalizeH="0" baseline="0" noProof="0" dirty="0">
              <a:ln>
                <a:noFill/>
              </a:ln>
              <a:solidFill>
                <a:srgbClr val="023D6B"/>
              </a:solidFill>
              <a:effectLst/>
              <a:uLnTx/>
              <a:uFillTx/>
              <a:latin typeface="Arial"/>
              <a:ea typeface="+mn-ea"/>
              <a:cs typeface="+mn-cs"/>
            </a:endParaRPr>
          </a:p>
        </p:txBody>
      </p:sp>
      <p:pic>
        <p:nvPicPr>
          <p:cNvPr id="7" name="Picture 59" descr="Graphical user interface&#10;&#10;Description automatically generated">
            <a:extLst>
              <a:ext uri="{FF2B5EF4-FFF2-40B4-BE49-F238E27FC236}">
                <a16:creationId xmlns:a16="http://schemas.microsoft.com/office/drawing/2014/main" id="{0EEF1254-B618-941D-F39F-68C39A5E86D1}"/>
              </a:ext>
            </a:extLst>
          </p:cNvPr>
          <p:cNvPicPr/>
          <p:nvPr/>
        </p:nvPicPr>
        <p:blipFill>
          <a:blip r:embed="rId2">
            <a:extLst>
              <a:ext uri="{28A0092B-C50C-407E-A947-70E740481C1C}">
                <a14:useLocalDpi xmlns:a14="http://schemas.microsoft.com/office/drawing/2010/main"/>
              </a:ext>
            </a:extLst>
          </a:blip>
          <a:stretch>
            <a:fillRect/>
          </a:stretch>
        </p:blipFill>
        <p:spPr>
          <a:xfrm>
            <a:off x="271338" y="1290477"/>
            <a:ext cx="8479798" cy="4573662"/>
          </a:xfrm>
          <a:prstGeom prst="rect">
            <a:avLst/>
          </a:prstGeom>
        </p:spPr>
      </p:pic>
      <p:sp>
        <p:nvSpPr>
          <p:cNvPr id="8" name="TextBox 7">
            <a:extLst>
              <a:ext uri="{FF2B5EF4-FFF2-40B4-BE49-F238E27FC236}">
                <a16:creationId xmlns:a16="http://schemas.microsoft.com/office/drawing/2014/main" id="{A1A2E9DD-A291-20CE-439F-696EB3D366C4}"/>
              </a:ext>
            </a:extLst>
          </p:cNvPr>
          <p:cNvSpPr txBox="1"/>
          <p:nvPr/>
        </p:nvSpPr>
        <p:spPr>
          <a:xfrm>
            <a:off x="144499" y="5201023"/>
            <a:ext cx="2884870"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C.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Régio</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Brambilla, et al. "mGluR5 binding changes during a mismatch negativity task in a multimodal protocol with [</a:t>
            </a:r>
            <a:r>
              <a:rPr kumimoji="0" lang="en-GB" sz="1000" b="0" i="0" u="none" strike="noStrike" kern="1200" cap="none" spc="0" normalizeH="0" baseline="30000" noProof="0" dirty="0">
                <a:ln>
                  <a:noFill/>
                </a:ln>
                <a:solidFill>
                  <a:prstClr val="black">
                    <a:lumMod val="50000"/>
                    <a:lumOff val="50000"/>
                  </a:prstClr>
                </a:solidFill>
                <a:effectLst/>
                <a:uLnTx/>
                <a:uFillTx/>
                <a:latin typeface="Arial" panose="020B0604020202020204" pitchFamily="34" charset="0"/>
                <a:ea typeface="+mn-ea"/>
                <a:cs typeface="+mn-cs"/>
              </a:rPr>
              <a:t>11</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C] ABP688 PET/MR-EEG." </a:t>
            </a:r>
            <a:r>
              <a:rPr kumimoji="0" lang="en-GB" sz="10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Translational Psychiatry</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12.1 (2022): 1-10.</a:t>
            </a:r>
            <a:endPar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1895CDEB-D2F4-C35E-BDDF-2C10CD2AD205}"/>
              </a:ext>
            </a:extLst>
          </p:cNvPr>
          <p:cNvSpPr txBox="1"/>
          <p:nvPr/>
        </p:nvSpPr>
        <p:spPr>
          <a:xfrm>
            <a:off x="5213131" y="5823264"/>
            <a:ext cx="3765003"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L. Orth, “Multimodal Metabolic Imaging Using Single Voxel MRS, DTI and [11C]ABP688 PET in Schizophrenic Patients”, Master Thesis, Research Centre Jülich GmbH, Germany</a:t>
            </a:r>
            <a:endPar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6D658DC5-1A57-0A66-5414-B9FD01B702ED}"/>
              </a:ext>
            </a:extLst>
          </p:cNvPr>
          <p:cNvGrpSpPr/>
          <p:nvPr/>
        </p:nvGrpSpPr>
        <p:grpSpPr>
          <a:xfrm>
            <a:off x="8839516" y="1484817"/>
            <a:ext cx="3387789" cy="4444240"/>
            <a:chOff x="8839516" y="1484817"/>
            <a:chExt cx="3387789" cy="4444240"/>
          </a:xfrm>
        </p:grpSpPr>
        <p:pic>
          <p:nvPicPr>
            <p:cNvPr id="11" name="Picture 10">
              <a:extLst>
                <a:ext uri="{FF2B5EF4-FFF2-40B4-BE49-F238E27FC236}">
                  <a16:creationId xmlns:a16="http://schemas.microsoft.com/office/drawing/2014/main" id="{3A83402A-3CDB-9C85-8A02-31CC03E55E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5219" y="1484817"/>
              <a:ext cx="1260140" cy="1309461"/>
            </a:xfrm>
            <a:prstGeom prst="rect">
              <a:avLst/>
            </a:prstGeom>
            <a:ln>
              <a:solidFill>
                <a:srgbClr val="002060"/>
              </a:solidFill>
            </a:ln>
          </p:spPr>
        </p:pic>
        <p:pic>
          <p:nvPicPr>
            <p:cNvPr id="12" name="Picture 2">
              <a:extLst>
                <a:ext uri="{FF2B5EF4-FFF2-40B4-BE49-F238E27FC236}">
                  <a16:creationId xmlns:a16="http://schemas.microsoft.com/office/drawing/2014/main" id="{047526B9-D919-5878-88BB-2EAC70E24F8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9990" y="3598630"/>
              <a:ext cx="2946902" cy="16683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4B779E-9EB9-6753-ADF2-6F75C34E9EF2}"/>
                </a:ext>
              </a:extLst>
            </p:cNvPr>
            <p:cNvSpPr txBox="1"/>
            <p:nvPr/>
          </p:nvSpPr>
          <p:spPr>
            <a:xfrm>
              <a:off x="8839516" y="5375059"/>
              <a:ext cx="3190189"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Del Guerra, Alberto, et al. "TRIMAGE: A dedicated </a:t>
              </a:r>
              <a:r>
                <a:rPr kumimoji="0" lang="en-GB" sz="10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trimodality</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(PET/MR/EEG) imaging tool for schizophrenia." </a:t>
              </a:r>
              <a:r>
                <a:rPr kumimoji="0" lang="en-GB" sz="10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European psychiatry</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50 (2018): 7-20.</a:t>
              </a:r>
              <a:endParaRPr kumimoji="0" lang="en-GB" sz="10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cxnSp>
          <p:nvCxnSpPr>
            <p:cNvPr id="14" name="Straight Arrow Connector 13">
              <a:extLst>
                <a:ext uri="{FF2B5EF4-FFF2-40B4-BE49-F238E27FC236}">
                  <a16:creationId xmlns:a16="http://schemas.microsoft.com/office/drawing/2014/main" id="{C3992014-6529-97D8-3611-22E10526F4C1}"/>
                </a:ext>
              </a:extLst>
            </p:cNvPr>
            <p:cNvCxnSpPr>
              <a:cxnSpLocks/>
            </p:cNvCxnSpPr>
            <p:nvPr/>
          </p:nvCxnSpPr>
          <p:spPr>
            <a:xfrm>
              <a:off x="9987789" y="3361037"/>
              <a:ext cx="241040" cy="22176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99F29E-B0B4-CAAE-E300-705ADF9BAF8B}"/>
                </a:ext>
              </a:extLst>
            </p:cNvPr>
            <p:cNvSpPr txBox="1"/>
            <p:nvPr/>
          </p:nvSpPr>
          <p:spPr>
            <a:xfrm>
              <a:off x="9118210" y="3073113"/>
              <a:ext cx="1097748" cy="501676"/>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Challenge</a:t>
              </a:r>
            </a:p>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(tone)</a:t>
              </a:r>
            </a:p>
          </p:txBody>
        </p:sp>
        <p:cxnSp>
          <p:nvCxnSpPr>
            <p:cNvPr id="16" name="Straight Connector 15">
              <a:extLst>
                <a:ext uri="{FF2B5EF4-FFF2-40B4-BE49-F238E27FC236}">
                  <a16:creationId xmlns:a16="http://schemas.microsoft.com/office/drawing/2014/main" id="{9E2A7166-3E83-F6F6-1E81-97414DD0DFF9}"/>
                </a:ext>
              </a:extLst>
            </p:cNvPr>
            <p:cNvCxnSpPr/>
            <p:nvPr/>
          </p:nvCxnSpPr>
          <p:spPr>
            <a:xfrm>
              <a:off x="10236075" y="3594473"/>
              <a:ext cx="0" cy="160655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5ED01D9-FB22-6273-156C-49DED3D21C6B}"/>
                </a:ext>
              </a:extLst>
            </p:cNvPr>
            <p:cNvSpPr txBox="1"/>
            <p:nvPr/>
          </p:nvSpPr>
          <p:spPr>
            <a:xfrm>
              <a:off x="9116380" y="3628182"/>
              <a:ext cx="1277914"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standard tone</a:t>
              </a:r>
            </a:p>
          </p:txBody>
        </p:sp>
        <p:sp>
          <p:nvSpPr>
            <p:cNvPr id="18" name="TextBox 17">
              <a:extLst>
                <a:ext uri="{FF2B5EF4-FFF2-40B4-BE49-F238E27FC236}">
                  <a16:creationId xmlns:a16="http://schemas.microsoft.com/office/drawing/2014/main" id="{A14B57EF-BE14-D230-B879-D1D44712CE98}"/>
                </a:ext>
              </a:extLst>
            </p:cNvPr>
            <p:cNvSpPr txBox="1"/>
            <p:nvPr/>
          </p:nvSpPr>
          <p:spPr>
            <a:xfrm>
              <a:off x="9119555" y="4501307"/>
              <a:ext cx="1159292"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deviant tone</a:t>
              </a:r>
            </a:p>
          </p:txBody>
        </p:sp>
        <p:sp>
          <p:nvSpPr>
            <p:cNvPr id="19" name="TextBox 18">
              <a:extLst>
                <a:ext uri="{FF2B5EF4-FFF2-40B4-BE49-F238E27FC236}">
                  <a16:creationId xmlns:a16="http://schemas.microsoft.com/office/drawing/2014/main" id="{32794BA1-46F2-297A-CC54-3955A1D88449}"/>
                </a:ext>
              </a:extLst>
            </p:cNvPr>
            <p:cNvSpPr txBox="1"/>
            <p:nvPr/>
          </p:nvSpPr>
          <p:spPr>
            <a:xfrm rot="16200000">
              <a:off x="8580922" y="4772370"/>
              <a:ext cx="831959" cy="146194"/>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23D6B"/>
                  </a:solidFill>
                  <a:effectLst/>
                  <a:uLnTx/>
                  <a:uFillTx/>
                  <a:latin typeface="Arial"/>
                  <a:ea typeface="+mn-ea"/>
                  <a:cs typeface="+mn-cs"/>
                </a:rPr>
                <a:t>Amplitude [µV]</a:t>
              </a:r>
            </a:p>
          </p:txBody>
        </p:sp>
        <p:sp>
          <p:nvSpPr>
            <p:cNvPr id="20" name="TextBox 19">
              <a:extLst>
                <a:ext uri="{FF2B5EF4-FFF2-40B4-BE49-F238E27FC236}">
                  <a16:creationId xmlns:a16="http://schemas.microsoft.com/office/drawing/2014/main" id="{B0CCE5B3-9E3F-E175-D8F8-DD37ED126030}"/>
                </a:ext>
              </a:extLst>
            </p:cNvPr>
            <p:cNvSpPr txBox="1"/>
            <p:nvPr/>
          </p:nvSpPr>
          <p:spPr>
            <a:xfrm rot="16200000">
              <a:off x="8562308" y="3905668"/>
              <a:ext cx="831959" cy="146194"/>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23D6B"/>
                  </a:solidFill>
                  <a:effectLst/>
                  <a:uLnTx/>
                  <a:uFillTx/>
                  <a:latin typeface="Arial"/>
                  <a:ea typeface="+mn-ea"/>
                  <a:cs typeface="+mn-cs"/>
                </a:rPr>
                <a:t>Amplitude [µV]</a:t>
              </a:r>
            </a:p>
          </p:txBody>
        </p:sp>
        <p:sp>
          <p:nvSpPr>
            <p:cNvPr id="21" name="TextBox 20">
              <a:extLst>
                <a:ext uri="{FF2B5EF4-FFF2-40B4-BE49-F238E27FC236}">
                  <a16:creationId xmlns:a16="http://schemas.microsoft.com/office/drawing/2014/main" id="{D4C22711-DDBE-5187-FB7A-BB055A60026B}"/>
                </a:ext>
              </a:extLst>
            </p:cNvPr>
            <p:cNvSpPr txBox="1"/>
            <p:nvPr/>
          </p:nvSpPr>
          <p:spPr>
            <a:xfrm>
              <a:off x="10282916" y="5217936"/>
              <a:ext cx="519373" cy="146194"/>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23D6B"/>
                  </a:solidFill>
                  <a:effectLst/>
                  <a:uLnTx/>
                  <a:uFillTx/>
                  <a:latin typeface="Arial"/>
                  <a:ea typeface="+mn-ea"/>
                  <a:cs typeface="+mn-cs"/>
                </a:rPr>
                <a:t>time [</a:t>
              </a:r>
              <a:r>
                <a:rPr kumimoji="0" lang="en-GB" sz="1000" b="0" i="0" u="none" strike="noStrike" kern="1200" cap="none" spc="0" normalizeH="0" baseline="0" noProof="0" dirty="0" err="1">
                  <a:ln>
                    <a:noFill/>
                  </a:ln>
                  <a:solidFill>
                    <a:srgbClr val="023D6B"/>
                  </a:solidFill>
                  <a:effectLst/>
                  <a:uLnTx/>
                  <a:uFillTx/>
                  <a:latin typeface="Arial"/>
                  <a:ea typeface="+mn-ea"/>
                  <a:cs typeface="+mn-cs"/>
                </a:rPr>
                <a:t>ms</a:t>
              </a:r>
              <a:r>
                <a:rPr kumimoji="0" lang="en-GB" sz="1000" b="0" i="0" u="none" strike="noStrike" kern="1200" cap="none" spc="0" normalizeH="0" baseline="0" noProof="0" dirty="0">
                  <a:ln>
                    <a:noFill/>
                  </a:ln>
                  <a:solidFill>
                    <a:srgbClr val="023D6B"/>
                  </a:solidFill>
                  <a:effectLst/>
                  <a:uLnTx/>
                  <a:uFillTx/>
                  <a:latin typeface="Arial"/>
                  <a:ea typeface="+mn-ea"/>
                  <a:cs typeface="+mn-cs"/>
                </a:rPr>
                <a:t>]</a:t>
              </a:r>
            </a:p>
          </p:txBody>
        </p:sp>
        <p:sp>
          <p:nvSpPr>
            <p:cNvPr id="22" name="TextBox 21">
              <a:extLst>
                <a:ext uri="{FF2B5EF4-FFF2-40B4-BE49-F238E27FC236}">
                  <a16:creationId xmlns:a16="http://schemas.microsoft.com/office/drawing/2014/main" id="{6B48557C-0F99-A62A-93DD-1FA3E9635A09}"/>
                </a:ext>
              </a:extLst>
            </p:cNvPr>
            <p:cNvSpPr txBox="1"/>
            <p:nvPr/>
          </p:nvSpPr>
          <p:spPr>
            <a:xfrm>
              <a:off x="10878859" y="3244288"/>
              <a:ext cx="1348446"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Arial"/>
                  <a:ea typeface="+mn-ea"/>
                  <a:cs typeface="+mn-cs"/>
                </a:rPr>
                <a:t>healthy control</a:t>
              </a:r>
            </a:p>
          </p:txBody>
        </p:sp>
        <p:sp>
          <p:nvSpPr>
            <p:cNvPr id="23" name="TextBox 22">
              <a:extLst>
                <a:ext uri="{FF2B5EF4-FFF2-40B4-BE49-F238E27FC236}">
                  <a16:creationId xmlns:a16="http://schemas.microsoft.com/office/drawing/2014/main" id="{4B640FF2-A226-FA7F-3256-AD6942D13112}"/>
                </a:ext>
              </a:extLst>
            </p:cNvPr>
            <p:cNvSpPr txBox="1"/>
            <p:nvPr/>
          </p:nvSpPr>
          <p:spPr>
            <a:xfrm>
              <a:off x="10166910" y="2896185"/>
              <a:ext cx="1866217"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8C0C">
                      <a:lumMod val="75000"/>
                    </a:srgbClr>
                  </a:solidFill>
                  <a:effectLst/>
                  <a:uLnTx/>
                  <a:uFillTx/>
                  <a:latin typeface="Arial"/>
                  <a:ea typeface="+mn-ea"/>
                  <a:cs typeface="+mn-cs"/>
                </a:rPr>
                <a:t>schizophrenic patient</a:t>
              </a:r>
            </a:p>
          </p:txBody>
        </p:sp>
        <p:cxnSp>
          <p:nvCxnSpPr>
            <p:cNvPr id="24" name="Straight Arrow Connector 23">
              <a:extLst>
                <a:ext uri="{FF2B5EF4-FFF2-40B4-BE49-F238E27FC236}">
                  <a16:creationId xmlns:a16="http://schemas.microsoft.com/office/drawing/2014/main" id="{1A820221-B0D0-FEBA-5AB9-B12488141D09}"/>
                </a:ext>
              </a:extLst>
            </p:cNvPr>
            <p:cNvCxnSpPr>
              <a:cxnSpLocks/>
            </p:cNvCxnSpPr>
            <p:nvPr/>
          </p:nvCxnSpPr>
          <p:spPr>
            <a:xfrm>
              <a:off x="10676238" y="3170391"/>
              <a:ext cx="70610" cy="716692"/>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83FE9A-29AD-DA2E-3F98-47EA3AE1555D}"/>
                </a:ext>
              </a:extLst>
            </p:cNvPr>
            <p:cNvCxnSpPr>
              <a:cxnSpLocks/>
            </p:cNvCxnSpPr>
            <p:nvPr/>
          </p:nvCxnSpPr>
          <p:spPr>
            <a:xfrm flipH="1">
              <a:off x="11128731" y="3505788"/>
              <a:ext cx="55899" cy="49839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Footer Placeholder 8">
            <a:extLst>
              <a:ext uri="{FF2B5EF4-FFF2-40B4-BE49-F238E27FC236}">
                <a16:creationId xmlns:a16="http://schemas.microsoft.com/office/drawing/2014/main" id="{D4FD1A24-FDDA-816E-1A33-ED27D8120229}"/>
              </a:ext>
            </a:extLst>
          </p:cNvPr>
          <p:cNvSpPr>
            <a:spLocks noGrp="1"/>
          </p:cNvSpPr>
          <p:nvPr>
            <p:ph type="ftr" sz="quarter" idx="3"/>
          </p:nvPr>
        </p:nvSpPr>
        <p:spPr>
          <a:xfrm>
            <a:off x="3062861" y="6388625"/>
            <a:ext cx="1466487" cy="221353"/>
          </a:xfrm>
        </p:spPr>
        <p:txBody>
          <a:bodyPr/>
          <a:lstStyle/>
          <a:p>
            <a:r>
              <a:rPr lang="en-GB" dirty="0"/>
              <a:t>Kutaisi, Georgia</a:t>
            </a:r>
          </a:p>
        </p:txBody>
      </p:sp>
      <p:sp>
        <p:nvSpPr>
          <p:cNvPr id="5" name="Slide Number Placeholder 4">
            <a:extLst>
              <a:ext uri="{FF2B5EF4-FFF2-40B4-BE49-F238E27FC236}">
                <a16:creationId xmlns:a16="http://schemas.microsoft.com/office/drawing/2014/main" id="{6E1592F6-E4DB-099B-2CE4-519E354F6556}"/>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8</a:t>
            </a:fld>
            <a:r>
              <a:rPr lang="de-DE" dirty="0"/>
              <a:t>/20</a:t>
            </a:r>
          </a:p>
        </p:txBody>
      </p:sp>
    </p:spTree>
    <p:extLst>
      <p:ext uri="{BB962C8B-B14F-4D97-AF65-F5344CB8AC3E}">
        <p14:creationId xmlns:p14="http://schemas.microsoft.com/office/powerpoint/2010/main" val="370163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20C3E5C-9CBE-6BAE-E14C-A08C088940F1}"/>
              </a:ext>
            </a:extLst>
          </p:cNvPr>
          <p:cNvSpPr>
            <a:spLocks noGrp="1"/>
          </p:cNvSpPr>
          <p:nvPr>
            <p:ph type="ftr" sz="quarter" idx="3"/>
          </p:nvPr>
        </p:nvSpPr>
        <p:spPr/>
        <p:txBody>
          <a:bodyPr/>
          <a:lstStyle/>
          <a:p>
            <a:r>
              <a:rPr lang="en-GB" dirty="0"/>
              <a:t>Kutaisi, Georgia</a:t>
            </a:r>
          </a:p>
        </p:txBody>
      </p:sp>
      <p:grpSp>
        <p:nvGrpSpPr>
          <p:cNvPr id="17" name="Group 16">
            <a:extLst>
              <a:ext uri="{FF2B5EF4-FFF2-40B4-BE49-F238E27FC236}">
                <a16:creationId xmlns:a16="http://schemas.microsoft.com/office/drawing/2014/main" id="{A6FB2480-8C53-1A6D-6DFD-40B49B057F78}"/>
              </a:ext>
            </a:extLst>
          </p:cNvPr>
          <p:cNvGrpSpPr/>
          <p:nvPr/>
        </p:nvGrpSpPr>
        <p:grpSpPr>
          <a:xfrm>
            <a:off x="0" y="543014"/>
            <a:ext cx="5972175" cy="5857786"/>
            <a:chOff x="0" y="543014"/>
            <a:chExt cx="5972175" cy="5857786"/>
          </a:xfrm>
        </p:grpSpPr>
        <p:pic>
          <p:nvPicPr>
            <p:cNvPr id="18" name="Picture 17">
              <a:extLst>
                <a:ext uri="{FF2B5EF4-FFF2-40B4-BE49-F238E27FC236}">
                  <a16:creationId xmlns:a16="http://schemas.microsoft.com/office/drawing/2014/main" id="{F55F2978-DA47-79DD-1CAF-1D608873864E}"/>
                </a:ext>
              </a:extLst>
            </p:cNvPr>
            <p:cNvPicPr>
              <a:picLocks noChangeAspect="1"/>
            </p:cNvPicPr>
            <p:nvPr/>
          </p:nvPicPr>
          <p:blipFill>
            <a:blip r:embed="rId2">
              <a:alphaModFix amt="38000"/>
            </a:blip>
            <a:stretch>
              <a:fillRect/>
            </a:stretch>
          </p:blipFill>
          <p:spPr>
            <a:xfrm>
              <a:off x="0" y="543014"/>
              <a:ext cx="5803296" cy="5857786"/>
            </a:xfrm>
            <a:prstGeom prst="rect">
              <a:avLst/>
            </a:prstGeom>
          </p:spPr>
        </p:pic>
        <p:pic>
          <p:nvPicPr>
            <p:cNvPr id="19" name="Picture 708" descr="Hirn3009_20100301_Session_D_0520">
              <a:extLst>
                <a:ext uri="{FF2B5EF4-FFF2-40B4-BE49-F238E27FC236}">
                  <a16:creationId xmlns:a16="http://schemas.microsoft.com/office/drawing/2014/main" id="{2FE70840-2BBB-558E-ABAB-660749F884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39191" y="2253896"/>
              <a:ext cx="2140527" cy="24094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ED5A109-79F8-B3AD-93C8-F0BDB1F73756}"/>
                </a:ext>
              </a:extLst>
            </p:cNvPr>
            <p:cNvSpPr txBox="1"/>
            <p:nvPr/>
          </p:nvSpPr>
          <p:spPr>
            <a:xfrm>
              <a:off x="2617436" y="4855226"/>
              <a:ext cx="821059"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13,5 cm</a:t>
              </a:r>
            </a:p>
          </p:txBody>
        </p:sp>
        <p:cxnSp>
          <p:nvCxnSpPr>
            <p:cNvPr id="21" name="Straight Arrow Connector 20">
              <a:extLst>
                <a:ext uri="{FF2B5EF4-FFF2-40B4-BE49-F238E27FC236}">
                  <a16:creationId xmlns:a16="http://schemas.microsoft.com/office/drawing/2014/main" id="{8841F3A4-1B99-3743-BB08-43B48E581411}"/>
                </a:ext>
              </a:extLst>
            </p:cNvPr>
            <p:cNvCxnSpPr>
              <a:cxnSpLocks/>
            </p:cNvCxnSpPr>
            <p:nvPr/>
          </p:nvCxnSpPr>
          <p:spPr>
            <a:xfrm>
              <a:off x="1818409" y="4794418"/>
              <a:ext cx="2158148" cy="0"/>
            </a:xfrm>
            <a:prstGeom prst="straightConnector1">
              <a:avLst/>
            </a:prstGeom>
            <a:ln w="31750">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7D32455-4050-BF10-CBED-5716E1EB32AE}"/>
                </a:ext>
              </a:extLst>
            </p:cNvPr>
            <p:cNvCxnSpPr>
              <a:cxnSpLocks/>
            </p:cNvCxnSpPr>
            <p:nvPr/>
          </p:nvCxnSpPr>
          <p:spPr>
            <a:xfrm flipV="1">
              <a:off x="4175060" y="2244436"/>
              <a:ext cx="0" cy="2401599"/>
            </a:xfrm>
            <a:prstGeom prst="straightConnector1">
              <a:avLst/>
            </a:prstGeom>
            <a:ln w="31750">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6C7B65F-C004-2AFD-40A7-FAB9B32C4235}"/>
                </a:ext>
              </a:extLst>
            </p:cNvPr>
            <p:cNvSpPr txBox="1"/>
            <p:nvPr/>
          </p:nvSpPr>
          <p:spPr>
            <a:xfrm rot="16200000">
              <a:off x="4028387" y="3259940"/>
              <a:ext cx="821059" cy="297004"/>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15,5 cm</a:t>
              </a:r>
            </a:p>
          </p:txBody>
        </p:sp>
        <p:sp>
          <p:nvSpPr>
            <p:cNvPr id="24" name="Oval 23">
              <a:extLst>
                <a:ext uri="{FF2B5EF4-FFF2-40B4-BE49-F238E27FC236}">
                  <a16:creationId xmlns:a16="http://schemas.microsoft.com/office/drawing/2014/main" id="{7F8C22FC-E5A8-6F30-6410-582B76DAA337}"/>
                </a:ext>
              </a:extLst>
            </p:cNvPr>
            <p:cNvSpPr/>
            <p:nvPr/>
          </p:nvSpPr>
          <p:spPr>
            <a:xfrm flipH="1">
              <a:off x="2828925" y="2139833"/>
              <a:ext cx="595320" cy="5033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5" name="Freeform 24">
              <a:extLst>
                <a:ext uri="{FF2B5EF4-FFF2-40B4-BE49-F238E27FC236}">
                  <a16:creationId xmlns:a16="http://schemas.microsoft.com/office/drawing/2014/main" id="{937E47A7-F7BD-390B-9AF8-01EFC1A3302D}"/>
                </a:ext>
              </a:extLst>
            </p:cNvPr>
            <p:cNvSpPr/>
            <p:nvPr/>
          </p:nvSpPr>
          <p:spPr>
            <a:xfrm flipV="1">
              <a:off x="3436144" y="2418444"/>
              <a:ext cx="2536031" cy="629556"/>
            </a:xfrm>
            <a:custGeom>
              <a:avLst/>
              <a:gdLst>
                <a:gd name="connsiteX0" fmla="*/ 0 w 2548647"/>
                <a:gd name="connsiteY0" fmla="*/ 380815 h 819036"/>
                <a:gd name="connsiteX1" fmla="*/ 1303507 w 2548647"/>
                <a:gd name="connsiteY1" fmla="*/ 11164 h 819036"/>
                <a:gd name="connsiteX2" fmla="*/ 2081720 w 2548647"/>
                <a:gd name="connsiteY2" fmla="*/ 760194 h 819036"/>
                <a:gd name="connsiteX3" fmla="*/ 2548647 w 2548647"/>
                <a:gd name="connsiteY3" fmla="*/ 769922 h 819036"/>
                <a:gd name="connsiteX4" fmla="*/ 2548647 w 2548647"/>
                <a:gd name="connsiteY4" fmla="*/ 769922 h 819036"/>
                <a:gd name="connsiteX0" fmla="*/ 0 w 2548647"/>
                <a:gd name="connsiteY0" fmla="*/ 153166 h 571156"/>
                <a:gd name="connsiteX1" fmla="*/ 1264914 w 2548647"/>
                <a:gd name="connsiteY1" fmla="*/ 57576 h 571156"/>
                <a:gd name="connsiteX2" fmla="*/ 2081720 w 2548647"/>
                <a:gd name="connsiteY2" fmla="*/ 532545 h 571156"/>
                <a:gd name="connsiteX3" fmla="*/ 2548647 w 2548647"/>
                <a:gd name="connsiteY3" fmla="*/ 542273 h 571156"/>
                <a:gd name="connsiteX4" fmla="*/ 2548647 w 2548647"/>
                <a:gd name="connsiteY4" fmla="*/ 542273 h 571156"/>
                <a:gd name="connsiteX0" fmla="*/ 0 w 2548647"/>
                <a:gd name="connsiteY0" fmla="*/ 110273 h 528263"/>
                <a:gd name="connsiteX1" fmla="*/ 1264914 w 2548647"/>
                <a:gd name="connsiteY1" fmla="*/ 14683 h 528263"/>
                <a:gd name="connsiteX2" fmla="*/ 2081720 w 2548647"/>
                <a:gd name="connsiteY2" fmla="*/ 489652 h 528263"/>
                <a:gd name="connsiteX3" fmla="*/ 2548647 w 2548647"/>
                <a:gd name="connsiteY3" fmla="*/ 499380 h 528263"/>
                <a:gd name="connsiteX4" fmla="*/ 2548647 w 2548647"/>
                <a:gd name="connsiteY4" fmla="*/ 499380 h 528263"/>
                <a:gd name="connsiteX0" fmla="*/ 0 w 2583234"/>
                <a:gd name="connsiteY0" fmla="*/ 110273 h 527783"/>
                <a:gd name="connsiteX1" fmla="*/ 1264914 w 2583234"/>
                <a:gd name="connsiteY1" fmla="*/ 14683 h 527783"/>
                <a:gd name="connsiteX2" fmla="*/ 2081720 w 2583234"/>
                <a:gd name="connsiteY2" fmla="*/ 489652 h 527783"/>
                <a:gd name="connsiteX3" fmla="*/ 2548647 w 2583234"/>
                <a:gd name="connsiteY3" fmla="*/ 499380 h 527783"/>
                <a:gd name="connsiteX4" fmla="*/ 2548647 w 2583234"/>
                <a:gd name="connsiteY4" fmla="*/ 501210 h 527783"/>
                <a:gd name="connsiteX0" fmla="*/ 0 w 2564407"/>
                <a:gd name="connsiteY0" fmla="*/ 110273 h 526034"/>
                <a:gd name="connsiteX1" fmla="*/ 1264914 w 2564407"/>
                <a:gd name="connsiteY1" fmla="*/ 14683 h 526034"/>
                <a:gd name="connsiteX2" fmla="*/ 2081720 w 2564407"/>
                <a:gd name="connsiteY2" fmla="*/ 489652 h 526034"/>
                <a:gd name="connsiteX3" fmla="*/ 2335889 w 2564407"/>
                <a:gd name="connsiteY3" fmla="*/ 494265 h 526034"/>
                <a:gd name="connsiteX4" fmla="*/ 2548647 w 2564407"/>
                <a:gd name="connsiteY4" fmla="*/ 499380 h 526034"/>
                <a:gd name="connsiteX5" fmla="*/ 2548647 w 2564407"/>
                <a:gd name="connsiteY5" fmla="*/ 501210 h 526034"/>
                <a:gd name="connsiteX0" fmla="*/ 0 w 2564407"/>
                <a:gd name="connsiteY0" fmla="*/ 110273 h 526034"/>
                <a:gd name="connsiteX1" fmla="*/ 1264914 w 2564407"/>
                <a:gd name="connsiteY1" fmla="*/ 14683 h 526034"/>
                <a:gd name="connsiteX2" fmla="*/ 2081720 w 2564407"/>
                <a:gd name="connsiteY2" fmla="*/ 489652 h 526034"/>
                <a:gd name="connsiteX3" fmla="*/ 2335889 w 2564407"/>
                <a:gd name="connsiteY3" fmla="*/ 494265 h 526034"/>
                <a:gd name="connsiteX4" fmla="*/ 2548647 w 2564407"/>
                <a:gd name="connsiteY4" fmla="*/ 499380 h 526034"/>
                <a:gd name="connsiteX5" fmla="*/ 2548647 w 2564407"/>
                <a:gd name="connsiteY5" fmla="*/ 501210 h 526034"/>
                <a:gd name="connsiteX0" fmla="*/ 0 w 2564407"/>
                <a:gd name="connsiteY0" fmla="*/ 110273 h 525613"/>
                <a:gd name="connsiteX1" fmla="*/ 1264914 w 2564407"/>
                <a:gd name="connsiteY1" fmla="*/ 14683 h 525613"/>
                <a:gd name="connsiteX2" fmla="*/ 2081720 w 2564407"/>
                <a:gd name="connsiteY2" fmla="*/ 489652 h 525613"/>
                <a:gd name="connsiteX3" fmla="*/ 2335889 w 2564407"/>
                <a:gd name="connsiteY3" fmla="*/ 494265 h 525613"/>
                <a:gd name="connsiteX4" fmla="*/ 2548647 w 2564407"/>
                <a:gd name="connsiteY4" fmla="*/ 499380 h 525613"/>
                <a:gd name="connsiteX5" fmla="*/ 2548647 w 2564407"/>
                <a:gd name="connsiteY5" fmla="*/ 501210 h 525613"/>
                <a:gd name="connsiteX0" fmla="*/ 0 w 2564407"/>
                <a:gd name="connsiteY0" fmla="*/ 110537 h 501474"/>
                <a:gd name="connsiteX1" fmla="*/ 1264914 w 2564407"/>
                <a:gd name="connsiteY1" fmla="*/ 14947 h 501474"/>
                <a:gd name="connsiteX2" fmla="*/ 2335889 w 2564407"/>
                <a:gd name="connsiteY2" fmla="*/ 494529 h 501474"/>
                <a:gd name="connsiteX3" fmla="*/ 2548647 w 2564407"/>
                <a:gd name="connsiteY3" fmla="*/ 499644 h 501474"/>
                <a:gd name="connsiteX4" fmla="*/ 2548647 w 2564407"/>
                <a:gd name="connsiteY4" fmla="*/ 501474 h 501474"/>
                <a:gd name="connsiteX0" fmla="*/ 0 w 2576304"/>
                <a:gd name="connsiteY0" fmla="*/ 110537 h 501474"/>
                <a:gd name="connsiteX1" fmla="*/ 1264914 w 2576304"/>
                <a:gd name="connsiteY1" fmla="*/ 14947 h 501474"/>
                <a:gd name="connsiteX2" fmla="*/ 2175289 w 2576304"/>
                <a:gd name="connsiteY2" fmla="*/ 494529 h 501474"/>
                <a:gd name="connsiteX3" fmla="*/ 2548647 w 2576304"/>
                <a:gd name="connsiteY3" fmla="*/ 499644 h 501474"/>
                <a:gd name="connsiteX4" fmla="*/ 2548647 w 2576304"/>
                <a:gd name="connsiteY4" fmla="*/ 501474 h 501474"/>
                <a:gd name="connsiteX0" fmla="*/ 0 w 2576303"/>
                <a:gd name="connsiteY0" fmla="*/ 110537 h 510939"/>
                <a:gd name="connsiteX1" fmla="*/ 1264914 w 2576303"/>
                <a:gd name="connsiteY1" fmla="*/ 14947 h 510939"/>
                <a:gd name="connsiteX2" fmla="*/ 2175289 w 2576303"/>
                <a:gd name="connsiteY2" fmla="*/ 494529 h 510939"/>
                <a:gd name="connsiteX3" fmla="*/ 2548647 w 2576303"/>
                <a:gd name="connsiteY3" fmla="*/ 499644 h 510939"/>
                <a:gd name="connsiteX4" fmla="*/ 2548647 w 2576303"/>
                <a:gd name="connsiteY4" fmla="*/ 501474 h 510939"/>
                <a:gd name="connsiteX0" fmla="*/ 0 w 2579103"/>
                <a:gd name="connsiteY0" fmla="*/ 107859 h 501377"/>
                <a:gd name="connsiteX1" fmla="*/ 1264914 w 2579103"/>
                <a:gd name="connsiteY1" fmla="*/ 12269 h 501377"/>
                <a:gd name="connsiteX2" fmla="*/ 2137500 w 2579103"/>
                <a:gd name="connsiteY2" fmla="*/ 444279 h 501377"/>
                <a:gd name="connsiteX3" fmla="*/ 2548647 w 2579103"/>
                <a:gd name="connsiteY3" fmla="*/ 496966 h 501377"/>
                <a:gd name="connsiteX4" fmla="*/ 2548647 w 2579103"/>
                <a:gd name="connsiteY4" fmla="*/ 498796 h 501377"/>
                <a:gd name="connsiteX0" fmla="*/ 0 w 2579102"/>
                <a:gd name="connsiteY0" fmla="*/ 98928 h 492446"/>
                <a:gd name="connsiteX1" fmla="*/ 1264914 w 2579102"/>
                <a:gd name="connsiteY1" fmla="*/ 3338 h 492446"/>
                <a:gd name="connsiteX2" fmla="*/ 2137500 w 2579102"/>
                <a:gd name="connsiteY2" fmla="*/ 435348 h 492446"/>
                <a:gd name="connsiteX3" fmla="*/ 2548647 w 2579102"/>
                <a:gd name="connsiteY3" fmla="*/ 488035 h 492446"/>
                <a:gd name="connsiteX4" fmla="*/ 2548647 w 2579102"/>
                <a:gd name="connsiteY4" fmla="*/ 489865 h 492446"/>
                <a:gd name="connsiteX0" fmla="*/ 0 w 3285981"/>
                <a:gd name="connsiteY0" fmla="*/ 391627 h 829435"/>
                <a:gd name="connsiteX1" fmla="*/ 1264914 w 3285981"/>
                <a:gd name="connsiteY1" fmla="*/ 296037 h 829435"/>
                <a:gd name="connsiteX2" fmla="*/ 2137500 w 3285981"/>
                <a:gd name="connsiteY2" fmla="*/ 728047 h 829435"/>
                <a:gd name="connsiteX3" fmla="*/ 2548647 w 3285981"/>
                <a:gd name="connsiteY3" fmla="*/ 780734 h 829435"/>
                <a:gd name="connsiteX4" fmla="*/ 3285981 w 3285981"/>
                <a:gd name="connsiteY4" fmla="*/ 0 h 829435"/>
                <a:gd name="connsiteX0" fmla="*/ 0 w 3285981"/>
                <a:gd name="connsiteY0" fmla="*/ 406857 h 744765"/>
                <a:gd name="connsiteX1" fmla="*/ 1264914 w 3285981"/>
                <a:gd name="connsiteY1" fmla="*/ 311267 h 744765"/>
                <a:gd name="connsiteX2" fmla="*/ 2137500 w 3285981"/>
                <a:gd name="connsiteY2" fmla="*/ 743277 h 744765"/>
                <a:gd name="connsiteX3" fmla="*/ 2268460 w 3285981"/>
                <a:gd name="connsiteY3" fmla="*/ 76235 h 744765"/>
                <a:gd name="connsiteX4" fmla="*/ 3285981 w 3285981"/>
                <a:gd name="connsiteY4" fmla="*/ 15230 h 744765"/>
                <a:gd name="connsiteX0" fmla="*/ 0 w 3285981"/>
                <a:gd name="connsiteY0" fmla="*/ 391636 h 391729"/>
                <a:gd name="connsiteX1" fmla="*/ 1264914 w 3285981"/>
                <a:gd name="connsiteY1" fmla="*/ 296046 h 391729"/>
                <a:gd name="connsiteX2" fmla="*/ 1768832 w 3285981"/>
                <a:gd name="connsiteY2" fmla="*/ 168267 h 391729"/>
                <a:gd name="connsiteX3" fmla="*/ 2268460 w 3285981"/>
                <a:gd name="connsiteY3" fmla="*/ 61014 h 391729"/>
                <a:gd name="connsiteX4" fmla="*/ 3285981 w 3285981"/>
                <a:gd name="connsiteY4" fmla="*/ 9 h 391729"/>
                <a:gd name="connsiteX0" fmla="*/ 0 w 3285981"/>
                <a:gd name="connsiteY0" fmla="*/ 391648 h 391777"/>
                <a:gd name="connsiteX1" fmla="*/ 1264914 w 3285981"/>
                <a:gd name="connsiteY1" fmla="*/ 296058 h 391777"/>
                <a:gd name="connsiteX2" fmla="*/ 2268460 w 3285981"/>
                <a:gd name="connsiteY2" fmla="*/ 61026 h 391777"/>
                <a:gd name="connsiteX3" fmla="*/ 3285981 w 3285981"/>
                <a:gd name="connsiteY3" fmla="*/ 21 h 391777"/>
                <a:gd name="connsiteX0" fmla="*/ 0 w 4059325"/>
                <a:gd name="connsiteY0" fmla="*/ 228254 h 301269"/>
                <a:gd name="connsiteX1" fmla="*/ 2038258 w 4059325"/>
                <a:gd name="connsiteY1" fmla="*/ 296058 h 301269"/>
                <a:gd name="connsiteX2" fmla="*/ 3041804 w 4059325"/>
                <a:gd name="connsiteY2" fmla="*/ 61026 h 301269"/>
                <a:gd name="connsiteX3" fmla="*/ 4059325 w 4059325"/>
                <a:gd name="connsiteY3" fmla="*/ 21 h 301269"/>
                <a:gd name="connsiteX0" fmla="*/ 0 w 4073807"/>
                <a:gd name="connsiteY0" fmla="*/ 222644 h 300756"/>
                <a:gd name="connsiteX1" fmla="*/ 2052740 w 4073807"/>
                <a:gd name="connsiteY1" fmla="*/ 296058 h 300756"/>
                <a:gd name="connsiteX2" fmla="*/ 3056286 w 4073807"/>
                <a:gd name="connsiteY2" fmla="*/ 61026 h 300756"/>
                <a:gd name="connsiteX3" fmla="*/ 4073807 w 4073807"/>
                <a:gd name="connsiteY3" fmla="*/ 21 h 300756"/>
                <a:gd name="connsiteX0" fmla="*/ 0 w 4073807"/>
                <a:gd name="connsiteY0" fmla="*/ 224660 h 224689"/>
                <a:gd name="connsiteX1" fmla="*/ 1191074 w 4073807"/>
                <a:gd name="connsiteY1" fmla="*/ 3574 h 224689"/>
                <a:gd name="connsiteX2" fmla="*/ 3056286 w 4073807"/>
                <a:gd name="connsiteY2" fmla="*/ 63042 h 224689"/>
                <a:gd name="connsiteX3" fmla="*/ 4073807 w 4073807"/>
                <a:gd name="connsiteY3" fmla="*/ 2037 h 224689"/>
                <a:gd name="connsiteX0" fmla="*/ 0 w 4073807"/>
                <a:gd name="connsiteY0" fmla="*/ 287490 h 287522"/>
                <a:gd name="connsiteX1" fmla="*/ 1191074 w 4073807"/>
                <a:gd name="connsiteY1" fmla="*/ 66404 h 287522"/>
                <a:gd name="connsiteX2" fmla="*/ 3049044 w 4073807"/>
                <a:gd name="connsiteY2" fmla="*/ 13682 h 287522"/>
                <a:gd name="connsiteX3" fmla="*/ 4073807 w 4073807"/>
                <a:gd name="connsiteY3" fmla="*/ 64867 h 287522"/>
                <a:gd name="connsiteX0" fmla="*/ 0 w 4073807"/>
                <a:gd name="connsiteY0" fmla="*/ 273808 h 273840"/>
                <a:gd name="connsiteX1" fmla="*/ 1191074 w 4073807"/>
                <a:gd name="connsiteY1" fmla="*/ 52722 h 273840"/>
                <a:gd name="connsiteX2" fmla="*/ 3049044 w 4073807"/>
                <a:gd name="connsiteY2" fmla="*/ 0 h 273840"/>
                <a:gd name="connsiteX3" fmla="*/ 4073807 w 4073807"/>
                <a:gd name="connsiteY3" fmla="*/ 51185 h 273840"/>
                <a:gd name="connsiteX0" fmla="*/ 0 w 4073807"/>
                <a:gd name="connsiteY0" fmla="*/ 296377 h 296409"/>
                <a:gd name="connsiteX1" fmla="*/ 1191074 w 4073807"/>
                <a:gd name="connsiteY1" fmla="*/ 75291 h 296409"/>
                <a:gd name="connsiteX2" fmla="*/ 3049044 w 4073807"/>
                <a:gd name="connsiteY2" fmla="*/ 22569 h 296409"/>
                <a:gd name="connsiteX3" fmla="*/ 4073807 w 4073807"/>
                <a:gd name="connsiteY3" fmla="*/ 73754 h 296409"/>
                <a:gd name="connsiteX0" fmla="*/ 0 w 4073807"/>
                <a:gd name="connsiteY0" fmla="*/ 302507 h 302539"/>
                <a:gd name="connsiteX1" fmla="*/ 1191074 w 4073807"/>
                <a:gd name="connsiteY1" fmla="*/ 81421 h 302539"/>
                <a:gd name="connsiteX2" fmla="*/ 3049044 w 4073807"/>
                <a:gd name="connsiteY2" fmla="*/ 28699 h 302539"/>
                <a:gd name="connsiteX3" fmla="*/ 4073807 w 4073807"/>
                <a:gd name="connsiteY3" fmla="*/ 79884 h 302539"/>
                <a:gd name="connsiteX0" fmla="*/ 0 w 4073807"/>
                <a:gd name="connsiteY0" fmla="*/ 319457 h 319510"/>
                <a:gd name="connsiteX1" fmla="*/ 1191074 w 4073807"/>
                <a:gd name="connsiteY1" fmla="*/ 98371 h 319510"/>
                <a:gd name="connsiteX2" fmla="*/ 3049044 w 4073807"/>
                <a:gd name="connsiteY2" fmla="*/ 45649 h 319510"/>
                <a:gd name="connsiteX3" fmla="*/ 4073807 w 4073807"/>
                <a:gd name="connsiteY3" fmla="*/ 96834 h 319510"/>
                <a:gd name="connsiteX0" fmla="*/ 0 w 4073807"/>
                <a:gd name="connsiteY0" fmla="*/ 325448 h 325501"/>
                <a:gd name="connsiteX1" fmla="*/ 1191074 w 4073807"/>
                <a:gd name="connsiteY1" fmla="*/ 104362 h 325501"/>
                <a:gd name="connsiteX2" fmla="*/ 3049044 w 4073807"/>
                <a:gd name="connsiteY2" fmla="*/ 51640 h 325501"/>
                <a:gd name="connsiteX3" fmla="*/ 4073807 w 4073807"/>
                <a:gd name="connsiteY3" fmla="*/ 102825 h 325501"/>
                <a:gd name="connsiteX0" fmla="*/ 0 w 4073807"/>
                <a:gd name="connsiteY0" fmla="*/ 325448 h 325501"/>
                <a:gd name="connsiteX1" fmla="*/ 1191074 w 4073807"/>
                <a:gd name="connsiteY1" fmla="*/ 104362 h 325501"/>
                <a:gd name="connsiteX2" fmla="*/ 3049044 w 4073807"/>
                <a:gd name="connsiteY2" fmla="*/ 51640 h 325501"/>
                <a:gd name="connsiteX3" fmla="*/ 4073807 w 4073807"/>
                <a:gd name="connsiteY3" fmla="*/ 102825 h 325501"/>
              </a:gdLst>
              <a:ahLst/>
              <a:cxnLst>
                <a:cxn ang="0">
                  <a:pos x="connsiteX0" y="connsiteY0"/>
                </a:cxn>
                <a:cxn ang="0">
                  <a:pos x="connsiteX1" y="connsiteY1"/>
                </a:cxn>
                <a:cxn ang="0">
                  <a:pos x="connsiteX2" y="connsiteY2"/>
                </a:cxn>
                <a:cxn ang="0">
                  <a:pos x="connsiteX3" y="connsiteY3"/>
                </a:cxn>
              </a:cxnLst>
              <a:rect l="l" t="t" r="r" b="b"/>
              <a:pathLst>
                <a:path w="4073807" h="325501">
                  <a:moveTo>
                    <a:pt x="0" y="325448"/>
                  </a:moveTo>
                  <a:cubicBezTo>
                    <a:pt x="761287" y="328256"/>
                    <a:pt x="726345" y="220116"/>
                    <a:pt x="1191074" y="104362"/>
                  </a:cubicBezTo>
                  <a:cubicBezTo>
                    <a:pt x="1655803" y="-11392"/>
                    <a:pt x="2466010" y="-33650"/>
                    <a:pt x="3049044" y="51640"/>
                  </a:cubicBezTo>
                  <a:cubicBezTo>
                    <a:pt x="3726209" y="150953"/>
                    <a:pt x="4073807" y="102215"/>
                    <a:pt x="4073807" y="102825"/>
                  </a:cubicBezTo>
                </a:path>
              </a:pathLst>
            </a:custGeom>
            <a:noFill/>
            <a:ln w="28575">
              <a:solidFill>
                <a:srgbClr val="C00000"/>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A2828F89-B0FB-3C05-7B5D-ECF8E0467B37}"/>
                </a:ext>
              </a:extLst>
            </p:cNvPr>
            <p:cNvSpPr txBox="1"/>
            <p:nvPr/>
          </p:nvSpPr>
          <p:spPr>
            <a:xfrm rot="16200000">
              <a:off x="63970" y="3112980"/>
              <a:ext cx="2575725" cy="530915"/>
            </a:xfrm>
            <a:prstGeom prst="rect">
              <a:avLst/>
            </a:prstGeom>
            <a:noFill/>
          </p:spPr>
          <p:txBody>
            <a:bodyPr wrap="squar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23D6B"/>
                  </a:solidFill>
                  <a:effectLst/>
                  <a:uLnTx/>
                  <a:uFillTx/>
                  <a:latin typeface="Arial"/>
                  <a:ea typeface="+mn-ea"/>
                  <a:cs typeface="+mn-cs"/>
                </a:rPr>
                <a:t>Image courtesy of Markus </a:t>
              </a:r>
              <a:r>
                <a:rPr kumimoji="0" lang="en-GB" sz="1000" b="0" i="0" u="none" strike="noStrike" kern="1200" cap="none" spc="0" normalizeH="0" baseline="0" noProof="0" dirty="0" err="1">
                  <a:ln>
                    <a:noFill/>
                  </a:ln>
                  <a:solidFill>
                    <a:srgbClr val="023D6B"/>
                  </a:solidFill>
                  <a:effectLst/>
                  <a:uLnTx/>
                  <a:uFillTx/>
                  <a:latin typeface="Arial"/>
                  <a:ea typeface="+mn-ea"/>
                  <a:cs typeface="+mn-cs"/>
                </a:rPr>
                <a:t>Axer</a:t>
              </a:r>
              <a:r>
                <a:rPr kumimoji="0" lang="en-GB" sz="1000" b="0" i="0" u="none" strike="noStrike" kern="1200" cap="none" spc="0" normalizeH="0" baseline="0" noProof="0" dirty="0">
                  <a:ln>
                    <a:noFill/>
                  </a:ln>
                  <a:solidFill>
                    <a:srgbClr val="023D6B"/>
                  </a:solidFill>
                  <a:effectLst/>
                  <a:uLnTx/>
                  <a:uFillTx/>
                  <a:latin typeface="Arial"/>
                  <a:ea typeface="+mn-ea"/>
                  <a:cs typeface="+mn-cs"/>
                </a:rPr>
                <a:t>, </a:t>
              </a:r>
              <a:br>
                <a:rPr kumimoji="0" lang="en-GB" sz="1000" b="0" i="0" u="none" strike="noStrike" kern="1200" cap="none" spc="0" normalizeH="0" baseline="0" noProof="0" dirty="0">
                  <a:ln>
                    <a:noFill/>
                  </a:ln>
                  <a:solidFill>
                    <a:srgbClr val="023D6B"/>
                  </a:solidFill>
                  <a:effectLst/>
                  <a:uLnTx/>
                  <a:uFillTx/>
                  <a:latin typeface="Arial"/>
                  <a:ea typeface="+mn-ea"/>
                  <a:cs typeface="+mn-cs"/>
                </a:rPr>
              </a:br>
              <a:r>
                <a:rPr kumimoji="0" lang="en-US" sz="1000" b="0" i="0" u="none" strike="noStrike" kern="1200" cap="none" spc="0" normalizeH="0" baseline="0" noProof="0" dirty="0">
                  <a:ln>
                    <a:noFill/>
                  </a:ln>
                  <a:solidFill>
                    <a:srgbClr val="023D6B"/>
                  </a:solidFill>
                  <a:effectLst/>
                  <a:uLnTx/>
                  <a:uFillTx/>
                  <a:latin typeface="Arial"/>
                  <a:ea typeface="+mn-ea"/>
                  <a:cs typeface="+mn-cs"/>
                </a:rPr>
                <a:t>Institute of Neuroscience and Medicine 1, </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23D6B"/>
                  </a:solidFill>
                  <a:effectLst/>
                  <a:uLnTx/>
                  <a:uFillTx/>
                  <a:latin typeface="Arial"/>
                  <a:ea typeface="+mn-ea"/>
                  <a:cs typeface="+mn-cs"/>
                </a:rPr>
                <a:t>Forschungszentrum Juelich GmbH</a:t>
              </a:r>
              <a:endParaRPr kumimoji="0" lang="en-GB" sz="1000" b="0" i="0" u="none" strike="noStrike" kern="1200" cap="none" spc="0" normalizeH="0" baseline="0" noProof="0" dirty="0">
                <a:ln>
                  <a:noFill/>
                </a:ln>
                <a:solidFill>
                  <a:srgbClr val="023D6B"/>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8AC781EF-80FC-01CE-459F-541FC37E4E24}"/>
              </a:ext>
            </a:extLst>
          </p:cNvPr>
          <p:cNvGrpSpPr/>
          <p:nvPr/>
        </p:nvGrpSpPr>
        <p:grpSpPr>
          <a:xfrm>
            <a:off x="5359818" y="2288810"/>
            <a:ext cx="3969356" cy="3467650"/>
            <a:chOff x="5359818" y="1944040"/>
            <a:chExt cx="3969356" cy="3467650"/>
          </a:xfrm>
        </p:grpSpPr>
        <p:pic>
          <p:nvPicPr>
            <p:cNvPr id="28" name="Picture 27">
              <a:extLst>
                <a:ext uri="{FF2B5EF4-FFF2-40B4-BE49-F238E27FC236}">
                  <a16:creationId xmlns:a16="http://schemas.microsoft.com/office/drawing/2014/main" id="{D18AB5E0-9752-5C17-4948-CB1EEDC66A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50894" y="1944040"/>
              <a:ext cx="3159654" cy="2366260"/>
            </a:xfrm>
            <a:prstGeom prst="rect">
              <a:avLst/>
            </a:prstGeom>
          </p:spPr>
        </p:pic>
        <p:sp>
          <p:nvSpPr>
            <p:cNvPr id="29" name="Left Brace 28">
              <a:extLst>
                <a:ext uri="{FF2B5EF4-FFF2-40B4-BE49-F238E27FC236}">
                  <a16:creationId xmlns:a16="http://schemas.microsoft.com/office/drawing/2014/main" id="{364B02E2-22EE-B8B3-66D1-6656A679198C}"/>
                </a:ext>
              </a:extLst>
            </p:cNvPr>
            <p:cNvSpPr/>
            <p:nvPr/>
          </p:nvSpPr>
          <p:spPr>
            <a:xfrm rot="16200000">
              <a:off x="7293102" y="3250453"/>
              <a:ext cx="389468" cy="2630312"/>
            </a:xfrm>
            <a:prstGeom prst="leftBrace">
              <a:avLst>
                <a:gd name="adj1" fmla="val 57262"/>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TextBox 29">
              <a:extLst>
                <a:ext uri="{FF2B5EF4-FFF2-40B4-BE49-F238E27FC236}">
                  <a16:creationId xmlns:a16="http://schemas.microsoft.com/office/drawing/2014/main" id="{B2200328-61B7-B3D4-8F7F-548167915C9B}"/>
                </a:ext>
              </a:extLst>
            </p:cNvPr>
            <p:cNvSpPr txBox="1"/>
            <p:nvPr/>
          </p:nvSpPr>
          <p:spPr>
            <a:xfrm>
              <a:off x="5359818" y="4910014"/>
              <a:ext cx="3969356" cy="501676"/>
            </a:xfrm>
            <a:prstGeom prst="rect">
              <a:avLst/>
            </a:prstGeom>
            <a:noFill/>
          </p:spPr>
          <p:txBody>
            <a:bodyPr wrap="none" rtlCol="0">
              <a:spAutoFit/>
            </a:bodyPr>
            <a:lstStyle/>
            <a:p>
              <a:pPr algn="ctr">
                <a:lnSpc>
                  <a:spcPct val="95000"/>
                </a:lnSpc>
              </a:pPr>
              <a:r>
                <a:rPr lang="en-GB" sz="1400" dirty="0">
                  <a:solidFill>
                    <a:schemeClr val="accent1"/>
                  </a:solidFill>
                </a:rPr>
                <a:t>Minimize Partial Volume Effect:</a:t>
              </a:r>
            </a:p>
            <a:p>
              <a:pPr algn="ctr">
                <a:lnSpc>
                  <a:spcPct val="95000"/>
                </a:lnSpc>
              </a:pPr>
              <a:r>
                <a:rPr lang="en-GB" sz="1400" dirty="0">
                  <a:solidFill>
                    <a:schemeClr val="accent1"/>
                  </a:solidFill>
                </a:rPr>
                <a:t>2 FWHM (spatial resolution) ≲ imaged structure</a:t>
              </a:r>
            </a:p>
          </p:txBody>
        </p:sp>
      </p:grpSp>
      <p:grpSp>
        <p:nvGrpSpPr>
          <p:cNvPr id="42" name="Group 41">
            <a:extLst>
              <a:ext uri="{FF2B5EF4-FFF2-40B4-BE49-F238E27FC236}">
                <a16:creationId xmlns:a16="http://schemas.microsoft.com/office/drawing/2014/main" id="{67BE4585-2CF2-86A1-E252-698ADBAB5B7E}"/>
              </a:ext>
            </a:extLst>
          </p:cNvPr>
          <p:cNvGrpSpPr/>
          <p:nvPr/>
        </p:nvGrpSpPr>
        <p:grpSpPr>
          <a:xfrm>
            <a:off x="6547555" y="791351"/>
            <a:ext cx="5746044" cy="4971523"/>
            <a:chOff x="6547555" y="791351"/>
            <a:chExt cx="5746044" cy="4971523"/>
          </a:xfrm>
        </p:grpSpPr>
        <p:pic>
          <p:nvPicPr>
            <p:cNvPr id="43" name="Picture 42">
              <a:extLst>
                <a:ext uri="{FF2B5EF4-FFF2-40B4-BE49-F238E27FC236}">
                  <a16:creationId xmlns:a16="http://schemas.microsoft.com/office/drawing/2014/main" id="{C2275211-E237-C43D-B426-7824975359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3233" y="1571625"/>
              <a:ext cx="2547234" cy="3465157"/>
            </a:xfrm>
            <a:prstGeom prst="rect">
              <a:avLst/>
            </a:prstGeom>
          </p:spPr>
        </p:pic>
        <p:sp>
          <p:nvSpPr>
            <p:cNvPr id="44" name="TextBox 43">
              <a:extLst>
                <a:ext uri="{FF2B5EF4-FFF2-40B4-BE49-F238E27FC236}">
                  <a16:creationId xmlns:a16="http://schemas.microsoft.com/office/drawing/2014/main" id="{F16FCC37-7C40-DAE4-2302-7942B58BE6E7}"/>
                </a:ext>
              </a:extLst>
            </p:cNvPr>
            <p:cNvSpPr txBox="1"/>
            <p:nvPr/>
          </p:nvSpPr>
          <p:spPr>
            <a:xfrm>
              <a:off x="9285620" y="5115004"/>
              <a:ext cx="2601580" cy="647870"/>
            </a:xfrm>
            <a:prstGeom prst="rect">
              <a:avLst/>
            </a:prstGeom>
            <a:noFill/>
          </p:spPr>
          <p:txBody>
            <a:bodyPr wrap="square" rtlCol="0">
              <a:sp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23D6B"/>
                  </a:solidFill>
                  <a:effectLst/>
                  <a:uLnTx/>
                  <a:uFillTx/>
                  <a:latin typeface="Arial"/>
                  <a:ea typeface="+mn-ea"/>
                  <a:cs typeface="+mn-cs"/>
                </a:rPr>
                <a:t>Autoradiography</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 sz="1200" b="0" i="0" u="none" strike="noStrike" kern="1200" cap="none" spc="0" normalizeH="0" baseline="0" noProof="0" dirty="0">
                  <a:ln>
                    <a:noFill/>
                  </a:ln>
                  <a:solidFill>
                    <a:schemeClr val="tx1">
                      <a:lumMod val="50000"/>
                      <a:lumOff val="50000"/>
                    </a:schemeClr>
                  </a:solidFill>
                  <a:effectLst/>
                  <a:uLnTx/>
                  <a:uFillTx/>
                  <a:latin typeface="Arial"/>
                  <a:ea typeface="+mn-ea"/>
                  <a:cs typeface="+mn-cs"/>
                </a:rPr>
                <a:t>Zilles et al., Nature Reviews Neuroscience 11.2 (2010): 139.</a:t>
              </a:r>
            </a:p>
          </p:txBody>
        </p:sp>
        <p:sp>
          <p:nvSpPr>
            <p:cNvPr id="45" name="TextBox 44">
              <a:extLst>
                <a:ext uri="{FF2B5EF4-FFF2-40B4-BE49-F238E27FC236}">
                  <a16:creationId xmlns:a16="http://schemas.microsoft.com/office/drawing/2014/main" id="{1BDBC024-308D-A985-28E3-6361CA1885DE}"/>
                </a:ext>
              </a:extLst>
            </p:cNvPr>
            <p:cNvSpPr txBox="1"/>
            <p:nvPr/>
          </p:nvSpPr>
          <p:spPr>
            <a:xfrm>
              <a:off x="6547555" y="903111"/>
              <a:ext cx="1986845" cy="881780"/>
            </a:xfrm>
            <a:prstGeom prst="rect">
              <a:avLst/>
            </a:prstGeom>
            <a:noFill/>
          </p:spPr>
          <p:txBody>
            <a:bodyPr wrap="square" rtlCol="0">
              <a:spAutoFit/>
            </a:bodyPr>
            <a:lstStyle/>
            <a:p>
              <a:pPr algn="ctr">
                <a:lnSpc>
                  <a:spcPct val="95000"/>
                </a:lnSpc>
              </a:pPr>
              <a:r>
                <a:rPr lang="en-GB" dirty="0">
                  <a:solidFill>
                    <a:schemeClr val="accent1"/>
                  </a:solidFill>
                </a:rPr>
                <a:t>Receptors mainly located in cortex </a:t>
              </a:r>
              <a:br>
                <a:rPr lang="en-GB" dirty="0">
                  <a:solidFill>
                    <a:schemeClr val="accent1"/>
                  </a:solidFill>
                </a:rPr>
              </a:br>
              <a:r>
                <a:rPr lang="en-GB" dirty="0">
                  <a:solidFill>
                    <a:schemeClr val="accent1"/>
                  </a:solidFill>
                </a:rPr>
                <a:t>(grey matter) </a:t>
              </a:r>
            </a:p>
          </p:txBody>
        </p:sp>
        <p:cxnSp>
          <p:nvCxnSpPr>
            <p:cNvPr id="46" name="Straight Arrow Connector 45">
              <a:extLst>
                <a:ext uri="{FF2B5EF4-FFF2-40B4-BE49-F238E27FC236}">
                  <a16:creationId xmlns:a16="http://schemas.microsoft.com/office/drawing/2014/main" id="{EA4A243B-9B0A-16B9-3292-4F9B98194AA7}"/>
                </a:ext>
              </a:extLst>
            </p:cNvPr>
            <p:cNvCxnSpPr/>
            <p:nvPr/>
          </p:nvCxnSpPr>
          <p:spPr>
            <a:xfrm>
              <a:off x="8647289" y="1569156"/>
              <a:ext cx="1049867" cy="835377"/>
            </a:xfrm>
            <a:prstGeom prst="straightConnector1">
              <a:avLst/>
            </a:prstGeom>
            <a:ln w="508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4E4C6F5-EC06-1F09-F28A-443721BD4287}"/>
                </a:ext>
              </a:extLst>
            </p:cNvPr>
            <p:cNvSpPr txBox="1"/>
            <p:nvPr/>
          </p:nvSpPr>
          <p:spPr>
            <a:xfrm>
              <a:off x="8884355" y="791351"/>
              <a:ext cx="3409244" cy="757130"/>
            </a:xfrm>
            <a:prstGeom prst="rect">
              <a:avLst/>
            </a:prstGeom>
            <a:noFill/>
          </p:spPr>
          <p:txBody>
            <a:bodyPr wrap="square">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023D6B"/>
                  </a:solidFill>
                  <a:effectLst/>
                  <a:uLnTx/>
                  <a:uFillTx/>
                  <a:latin typeface="Arial"/>
                  <a:ea typeface="+mn-ea"/>
                  <a:cs typeface="+mn-cs"/>
                </a:rPr>
                <a:t>Cholinergic muscarinic M2 receptors in human brain (coronal sections)</a:t>
              </a:r>
            </a:p>
          </p:txBody>
        </p:sp>
      </p:grpSp>
      <p:sp>
        <p:nvSpPr>
          <p:cNvPr id="2" name="Title 1">
            <a:extLst>
              <a:ext uri="{FF2B5EF4-FFF2-40B4-BE49-F238E27FC236}">
                <a16:creationId xmlns:a16="http://schemas.microsoft.com/office/drawing/2014/main" id="{5F6A80ED-BED2-256C-39D7-F492EC3BC7AB}"/>
              </a:ext>
            </a:extLst>
          </p:cNvPr>
          <p:cNvSpPr>
            <a:spLocks noGrp="1"/>
          </p:cNvSpPr>
          <p:nvPr>
            <p:ph type="title"/>
          </p:nvPr>
        </p:nvSpPr>
        <p:spPr/>
        <p:txBody>
          <a:bodyPr/>
          <a:lstStyle/>
          <a:p>
            <a:r>
              <a:rPr lang="en-GB" dirty="0"/>
              <a:t>Spatial Resolution And Sensitivity for Brain PET</a:t>
            </a:r>
          </a:p>
        </p:txBody>
      </p:sp>
      <p:sp>
        <p:nvSpPr>
          <p:cNvPr id="3" name="Text Placeholder 2">
            <a:extLst>
              <a:ext uri="{FF2B5EF4-FFF2-40B4-BE49-F238E27FC236}">
                <a16:creationId xmlns:a16="http://schemas.microsoft.com/office/drawing/2014/main" id="{62E7877A-647B-EB70-EB0B-A52EEF5B1FFB}"/>
              </a:ext>
            </a:extLst>
          </p:cNvPr>
          <p:cNvSpPr>
            <a:spLocks noGrp="1"/>
          </p:cNvSpPr>
          <p:nvPr>
            <p:ph type="body" sz="quarter" idx="15"/>
          </p:nvPr>
        </p:nvSpPr>
        <p:spPr/>
        <p:txBody>
          <a:bodyPr/>
          <a:lstStyle/>
          <a:p>
            <a:r>
              <a:rPr lang="en-GB" dirty="0"/>
              <a:t>Requirement for new Development</a:t>
            </a:r>
          </a:p>
          <a:p>
            <a:endParaRPr lang="en-GB" dirty="0"/>
          </a:p>
        </p:txBody>
      </p:sp>
      <p:sp>
        <p:nvSpPr>
          <p:cNvPr id="5" name="Slide Number Placeholder 4">
            <a:extLst>
              <a:ext uri="{FF2B5EF4-FFF2-40B4-BE49-F238E27FC236}">
                <a16:creationId xmlns:a16="http://schemas.microsoft.com/office/drawing/2014/main" id="{D841E9AC-9870-E412-1CD6-16CCEB27E42F}"/>
              </a:ext>
            </a:extLst>
          </p:cNvPr>
          <p:cNvSpPr>
            <a:spLocks noGrp="1"/>
          </p:cNvSpPr>
          <p:nvPr>
            <p:ph type="sldNum" sz="quarter" idx="4"/>
          </p:nvPr>
        </p:nvSpPr>
        <p:spPr>
          <a:xfrm>
            <a:off x="5646000" y="6389501"/>
            <a:ext cx="900000" cy="219600"/>
          </a:xfrm>
        </p:spPr>
        <p:txBody>
          <a:bodyPr/>
          <a:lstStyle/>
          <a:p>
            <a:r>
              <a:rPr lang="de-DE" dirty="0"/>
              <a:t>Slide </a:t>
            </a:r>
            <a:fld id="{A52F4D17-1AD6-42D9-B93A-EB002C62F438}" type="slidenum">
              <a:rPr lang="de-DE" smtClean="0"/>
              <a:pPr/>
              <a:t>9</a:t>
            </a:fld>
            <a:r>
              <a:rPr lang="de-DE" dirty="0"/>
              <a:t>/20</a:t>
            </a:r>
          </a:p>
        </p:txBody>
      </p:sp>
    </p:spTree>
    <p:extLst>
      <p:ext uri="{BB962C8B-B14F-4D97-AF65-F5344CB8AC3E}">
        <p14:creationId xmlns:p14="http://schemas.microsoft.com/office/powerpoint/2010/main" val="11566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ainPET-7T-Application-1-draft-27Jul2018">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2.xml><?xml version="1.0" encoding="utf-8"?>
<a:theme xmlns:a="http://schemas.openxmlformats.org/drawingml/2006/main" name="3_BrainPET-7T-Application-1-draft-27Jul2018">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22430</TotalTime>
  <Words>6563</Words>
  <Application>Microsoft Macintosh PowerPoint</Application>
  <PresentationFormat>Widescreen</PresentationFormat>
  <Paragraphs>1000</Paragraphs>
  <Slides>49</Slides>
  <Notes>27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49</vt:i4>
      </vt:variant>
    </vt:vector>
  </HeadingPairs>
  <TitlesOfParts>
    <vt:vector size="62" baseType="lpstr">
      <vt:lpstr>-apple-system</vt:lpstr>
      <vt:lpstr>Arial</vt:lpstr>
      <vt:lpstr>Calibri</vt:lpstr>
      <vt:lpstr>Cambria Math</vt:lpstr>
      <vt:lpstr>Google Sans</vt:lpstr>
      <vt:lpstr>Helvetica</vt:lpstr>
      <vt:lpstr>MuseoSans</vt:lpstr>
      <vt:lpstr>Symbol</vt:lpstr>
      <vt:lpstr>Times</vt:lpstr>
      <vt:lpstr>Times New Roman</vt:lpstr>
      <vt:lpstr>Wingdings</vt:lpstr>
      <vt:lpstr>BrainPET-7T-Application-1-draft-27Jul2018</vt:lpstr>
      <vt:lpstr>3_BrainPET-7T-Application-1-draft-27Jul2018</vt:lpstr>
      <vt:lpstr>PET and PET/MR in Neuroscience</vt:lpstr>
      <vt:lpstr>Positron Emission tomography in a Nutshell </vt:lpstr>
      <vt:lpstr>Simplified Receptor Occupancy Theory</vt:lpstr>
      <vt:lpstr>PET Application – Neurology/Neuroscience</vt:lpstr>
      <vt:lpstr>Depression – Example for A multifactorial Disease</vt:lpstr>
      <vt:lpstr>Combining Imaging of the Parts of Cerebral Communication</vt:lpstr>
      <vt:lpstr>Advanced MRI Methods</vt:lpstr>
      <vt:lpstr>Typical Multimodal MR/PET/EEG Study Protocol</vt:lpstr>
      <vt:lpstr>Spatial Resolution And Sensitivity for Brain PET</vt:lpstr>
      <vt:lpstr>Simultaneous MR-PET-EEG Imaging – 2nd Generation</vt:lpstr>
      <vt:lpstr>Brain Phantom Images</vt:lpstr>
      <vt:lpstr>First MR images with running BrainPET 7T</vt:lpstr>
      <vt:lpstr>Imaging Synaptic Density</vt:lpstr>
      <vt:lpstr>Depression – Example for A multifactorial Disease</vt:lpstr>
      <vt:lpstr>Dual Tracer PET Imaging (Simultaneously)</vt:lpstr>
      <vt:lpstr>Layer-specific detection of brain function at 7T</vt:lpstr>
      <vt:lpstr>Receptor Internalization</vt:lpstr>
      <vt:lpstr>Take Home Messages</vt:lpstr>
      <vt:lpstr>Acknowledgements &amp; Collaborations</vt:lpstr>
      <vt:lpstr>PowerPoint Presentation</vt:lpstr>
      <vt:lpstr>Artificial Intelligence Is not The new 42</vt:lpstr>
      <vt:lpstr>Neuroimaging an Artificial Intelligence</vt:lpstr>
      <vt:lpstr>Some Articles of Interest</vt:lpstr>
      <vt:lpstr>Clinical PET Application – Neuro-oncology </vt:lpstr>
      <vt:lpstr>Noise Equivalent Count Rate</vt:lpstr>
      <vt:lpstr>Sensitivity with RF Coil</vt:lpstr>
      <vt:lpstr>Spatial Resolution (Without Corrections!)</vt:lpstr>
      <vt:lpstr>BrainPET 7T – Ultra High-Field MR Compatible Components</vt:lpstr>
      <vt:lpstr>Sensitivity with RF Coil</vt:lpstr>
      <vt:lpstr>Scintillation Detector with DOI</vt:lpstr>
      <vt:lpstr>Positioning Performance (Single Block)</vt:lpstr>
      <vt:lpstr>Energy Resolution</vt:lpstr>
      <vt:lpstr>Aim: Improve Quantitation Accuracy</vt:lpstr>
      <vt:lpstr>PET - Challenge ML-EM reconstruction Bias at low counts</vt:lpstr>
      <vt:lpstr>PET - Challenge Me-EM reconstruction Bias</vt:lpstr>
      <vt:lpstr>Image Reconstruction Bias at low counts</vt:lpstr>
      <vt:lpstr>Controlling bias with constant counts</vt:lpstr>
      <vt:lpstr>Improved Dead Time Correction (Block pair-wise)</vt:lpstr>
      <vt:lpstr>Positron Range Correction (Chong Li, HCOC-Fellow)</vt:lpstr>
      <vt:lpstr>Positron Range Correction - Approach</vt:lpstr>
      <vt:lpstr>Results – Annihilation probabilities in Test Voxels</vt:lpstr>
      <vt:lpstr>Results – Uncertainties</vt:lpstr>
      <vt:lpstr>CT Attenuation Template</vt:lpstr>
      <vt:lpstr>Scatter Correction - Motivation</vt:lpstr>
      <vt:lpstr>MR-PET Compatibility </vt:lpstr>
      <vt:lpstr>Image Reconstruction Bias at low counts</vt:lpstr>
      <vt:lpstr>PET - Task Effect Analysis of [11C]ABP688 PET </vt:lpstr>
      <vt:lpstr>Positioning Method (Maximum Likelihood)</vt:lpstr>
      <vt:lpstr>Current Work (DFG proposal in Evaluation)</vt:lpstr>
    </vt:vector>
  </TitlesOfParts>
  <Company>Jülich Forschungszentrum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Jülich Forschungszentrum</dc:creator>
  <cp:lastModifiedBy>Christoph Lerche</cp:lastModifiedBy>
  <cp:revision>1206</cp:revision>
  <cp:lastPrinted>2018-08-31T15:51:22Z</cp:lastPrinted>
  <dcterms:created xsi:type="dcterms:W3CDTF">2017-11-11T19:42:13Z</dcterms:created>
  <dcterms:modified xsi:type="dcterms:W3CDTF">2024-09-12T08:00:32Z</dcterms:modified>
</cp:coreProperties>
</file>