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2A_6E3331A5.xml" ContentType="application/vnd.ms-powerpoint.comments+xml"/>
  <Override PartName="/ppt/notesSlides/notesSlide25.xml" ContentType="application/vnd.openxmlformats-officedocument.presentationml.notesSlide+xml"/>
  <Override PartName="/ppt/comments/modernComment_12B_6393FB18.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handoutMasterIdLst>
    <p:handoutMasterId r:id="rId40"/>
  </p:handoutMasterIdLst>
  <p:sldIdLst>
    <p:sldId id="265" r:id="rId2"/>
    <p:sldId id="362" r:id="rId3"/>
    <p:sldId id="394" r:id="rId4"/>
    <p:sldId id="395" r:id="rId5"/>
    <p:sldId id="396" r:id="rId6"/>
    <p:sldId id="296" r:id="rId7"/>
    <p:sldId id="367" r:id="rId8"/>
    <p:sldId id="374" r:id="rId9"/>
    <p:sldId id="271" r:id="rId10"/>
    <p:sldId id="315" r:id="rId11"/>
    <p:sldId id="324" r:id="rId12"/>
    <p:sldId id="384" r:id="rId13"/>
    <p:sldId id="386" r:id="rId14"/>
    <p:sldId id="385" r:id="rId15"/>
    <p:sldId id="376" r:id="rId16"/>
    <p:sldId id="398" r:id="rId17"/>
    <p:sldId id="328" r:id="rId18"/>
    <p:sldId id="294" r:id="rId19"/>
    <p:sldId id="387" r:id="rId20"/>
    <p:sldId id="352" r:id="rId21"/>
    <p:sldId id="340" r:id="rId22"/>
    <p:sldId id="332" r:id="rId23"/>
    <p:sldId id="334" r:id="rId24"/>
    <p:sldId id="369" r:id="rId25"/>
    <p:sldId id="400" r:id="rId26"/>
    <p:sldId id="366" r:id="rId27"/>
    <p:sldId id="266" r:id="rId28"/>
    <p:sldId id="305" r:id="rId29"/>
    <p:sldId id="327" r:id="rId30"/>
    <p:sldId id="397" r:id="rId31"/>
    <p:sldId id="301" r:id="rId32"/>
    <p:sldId id="298" r:id="rId33"/>
    <p:sldId id="299" r:id="rId34"/>
    <p:sldId id="323" r:id="rId35"/>
    <p:sldId id="329" r:id="rId36"/>
    <p:sldId id="335" r:id="rId37"/>
    <p:sldId id="399" r:id="rId38"/>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6" userDrawn="1">
          <p15:clr>
            <a:srgbClr val="A4A3A4"/>
          </p15:clr>
        </p15:guide>
        <p15:guide id="2" pos="22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guide id="3" orient="horz" pos="3128">
          <p15:clr>
            <a:srgbClr val="A4A3A4"/>
          </p15:clr>
        </p15:guide>
        <p15:guide id="4" pos="214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B2FD63-2788-CCC9-2D33-CFB3AA625461}" name="Khundadze, Nana" initials="NK" userId="S::n.khundadze@fz-juelich.de::502ea567-880d-4e03-a053-3cc4456f530c" providerId="AD"/>
  <p188:author id="{C2F93599-239B-BB81-EECF-A361105538A4}" name="Küppers, Christoph" initials="KC" userId="S::c.kueppers@fz-juelich.de::aa9c5fee-36ea-4c2b-b213-68f922670bd0" providerId="AD"/>
  <p188:author id="{52CCCABB-7DCD-F3EA-01C0-8C73E42E5B46}" name="Chris K" initials="CK" userId="527cf191836b7486" providerId="Windows Live"/>
  <p188:author id="{0F941EF3-C4C5-BC00-5068-CD41F82C2697}" name="Gensch, Iulia" initials="GI" userId="S::i.gensch@fz-juelich.de::77585dc5-6596-4780-b57d-44e693c34be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Gensch, Iulia" initials="ig"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D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91498" autoAdjust="0"/>
  </p:normalViewPr>
  <p:slideViewPr>
    <p:cSldViewPr showGuides="1">
      <p:cViewPr varScale="1">
        <p:scale>
          <a:sx n="59" d="100"/>
          <a:sy n="59" d="100"/>
        </p:scale>
        <p:origin x="1580" y="48"/>
      </p:cViewPr>
      <p:guideLst>
        <p:guide orient="horz" pos="1026"/>
        <p:guide pos="22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121" d="100"/>
          <a:sy n="121" d="100"/>
        </p:scale>
        <p:origin x="4938" y="114"/>
      </p:cViewPr>
      <p:guideLst>
        <p:guide orient="horz" pos="2880"/>
        <p:guide pos="2160"/>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commentAuthors" Target="commentAuthors.xml"/></Relationships>
</file>

<file path=ppt/comments/modernComment_12A_6E3331A5.xml><?xml version="1.0" encoding="utf-8"?>
<p188:cmLst xmlns:a="http://schemas.openxmlformats.org/drawingml/2006/main" xmlns:r="http://schemas.openxmlformats.org/officeDocument/2006/relationships" xmlns:p188="http://schemas.microsoft.com/office/powerpoint/2018/8/main">
  <p188:cm id="{8649A2C7-0CF9-453E-B45A-9DBCB328CBDD}" authorId="{0F941EF3-C4C5-BC00-5068-CD41F82C2697}" created="2023-02-03T13:36:44.599">
    <pc:sldMkLst xmlns:pc="http://schemas.microsoft.com/office/powerpoint/2013/main/command">
      <pc:docMk/>
      <pc:sldMk cId="1848848805" sldId="298"/>
    </pc:sldMkLst>
    <p188:txBody>
      <a:bodyPr/>
      <a:lstStyle/>
      <a:p>
        <a:r>
          <a:rPr lang="de-DE"/>
          <a:t>ist das l-limonen? wuerde eintragen</a:t>
        </a:r>
      </a:p>
    </p188:txBody>
  </p188:cm>
</p188:cmLst>
</file>

<file path=ppt/comments/modernComment_12B_6393FB18.xml><?xml version="1.0" encoding="utf-8"?>
<p188:cmLst xmlns:a="http://schemas.openxmlformats.org/drawingml/2006/main" xmlns:r="http://schemas.openxmlformats.org/officeDocument/2006/relationships" xmlns:p188="http://schemas.microsoft.com/office/powerpoint/2018/8/main">
  <p188:cm id="{EA86E78F-5FFA-4D8D-B8EA-D077B0C7EF4E}" authorId="{52CCCABB-7DCD-F3EA-01C0-8C73E42E5B46}" created="2023-02-01T19:58:38.030">
    <ac:deMkLst xmlns:ac="http://schemas.microsoft.com/office/drawing/2013/main/command">
      <pc:docMk xmlns:pc="http://schemas.microsoft.com/office/powerpoint/2013/main/command"/>
      <pc:sldMk xmlns:pc="http://schemas.microsoft.com/office/powerpoint/2013/main/command" cId="1670642456" sldId="299"/>
      <ac:picMk id="18" creationId="{C4F8A224-FF7D-2E6A-F7DA-F9639E1DC0E3}"/>
    </ac:deMkLst>
    <p188:txBody>
      <a:bodyPr/>
      <a:lstStyle/>
      <a:p>
        <a:r>
          <a:rPr lang="de-DE"/>
          <a:t>Ist das Diagram gut genug?</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E1389CC-567B-462D-9606-5A6D48725E1D}"/>
              </a:ext>
            </a:extLst>
          </p:cNvPr>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32223E6-8DEC-4459-8B52-D06E9BD3DAD0}"/>
              </a:ext>
            </a:extLst>
          </p:cNvPr>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ADE9E86A-6679-4EC8-847C-9F954F45BF68}" type="datetimeFigureOut">
              <a:rPr lang="de-DE" smtClean="0"/>
              <a:t>12.09.2024</a:t>
            </a:fld>
            <a:endParaRPr lang="de-DE"/>
          </a:p>
        </p:txBody>
      </p:sp>
      <p:sp>
        <p:nvSpPr>
          <p:cNvPr id="4" name="Fußzeilenplatzhalter 3">
            <a:extLst>
              <a:ext uri="{FF2B5EF4-FFF2-40B4-BE49-F238E27FC236}">
                <a16:creationId xmlns:a16="http://schemas.microsoft.com/office/drawing/2014/main" id="{DDE09F90-192B-4C21-A710-7EFC4BA93B86}"/>
              </a:ext>
            </a:extLst>
          </p:cNvPr>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77B6243-ABD9-472E-9641-6E7B2B863DE2}"/>
              </a:ext>
            </a:extLst>
          </p:cNvPr>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2748E8B7-5326-4A3E-8AE4-83D3CDA8A9FC}" type="slidenum">
              <a:rPr lang="de-DE" smtClean="0"/>
              <a:t>‹#›</a:t>
            </a:fld>
            <a:endParaRPr lang="de-DE"/>
          </a:p>
        </p:txBody>
      </p:sp>
    </p:spTree>
    <p:extLst>
      <p:ext uri="{BB962C8B-B14F-4D97-AF65-F5344CB8AC3E}">
        <p14:creationId xmlns:p14="http://schemas.microsoft.com/office/powerpoint/2010/main" val="946575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E313C419-10E8-4216-A6CC-B7C8A23909AD}" type="datetimeFigureOut">
              <a:rPr lang="de-DE" smtClean="0"/>
              <a:t>12.09.2024</a:t>
            </a:fld>
            <a:endParaRPr lang="de-DE"/>
          </a:p>
        </p:txBody>
      </p:sp>
      <p:sp>
        <p:nvSpPr>
          <p:cNvPr id="4" name="Folienbildplatzhalter 3"/>
          <p:cNvSpPr>
            <a:spLocks noGrp="1" noRot="1" noChangeAspect="1"/>
          </p:cNvSpPr>
          <p:nvPr>
            <p:ph type="sldImg" idx="2"/>
          </p:nvPr>
        </p:nvSpPr>
        <p:spPr>
          <a:xfrm>
            <a:off x="1163638" y="1241425"/>
            <a:ext cx="4467225" cy="3351213"/>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FF66CAD1-FD47-46B0-9C16-1B81F4E690E0}" type="slidenum">
              <a:rPr lang="de-DE" smtClean="0"/>
              <a:t>‹#›</a:t>
            </a:fld>
            <a:endParaRPr lang="de-DE"/>
          </a:p>
        </p:txBody>
      </p:sp>
    </p:spTree>
    <p:extLst>
      <p:ext uri="{BB962C8B-B14F-4D97-AF65-F5344CB8AC3E}">
        <p14:creationId xmlns:p14="http://schemas.microsoft.com/office/powerpoint/2010/main" val="901325447"/>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6CAD1-FD47-46B0-9C16-1B81F4E690E0}" type="slidenum">
              <a:rPr lang="de-DE" smtClean="0"/>
              <a:t>1</a:t>
            </a:fld>
            <a:endParaRPr lang="de-DE"/>
          </a:p>
        </p:txBody>
      </p:sp>
    </p:spTree>
    <p:extLst>
      <p:ext uri="{BB962C8B-B14F-4D97-AF65-F5344CB8AC3E}">
        <p14:creationId xmlns:p14="http://schemas.microsoft.com/office/powerpoint/2010/main" val="118862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15000"/>
              </a:lnSpc>
              <a:spcBef>
                <a:spcPts val="240"/>
              </a:spcBef>
              <a:spcAft>
                <a:spcPts val="10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FF66CAD1-FD47-46B0-9C16-1B81F4E690E0}" type="slidenum">
              <a:rPr lang="de-DE" smtClean="0"/>
              <a:t>14</a:t>
            </a:fld>
            <a:endParaRPr lang="de-DE"/>
          </a:p>
        </p:txBody>
      </p:sp>
    </p:spTree>
    <p:extLst>
      <p:ext uri="{BB962C8B-B14F-4D97-AF65-F5344CB8AC3E}">
        <p14:creationId xmlns:p14="http://schemas.microsoft.com/office/powerpoint/2010/main" val="550007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800" dirty="0"/>
              <a:t>Latitude</a:t>
            </a:r>
          </a:p>
        </p:txBody>
      </p:sp>
      <p:sp>
        <p:nvSpPr>
          <p:cNvPr id="4" name="Slide Number Placeholder 3"/>
          <p:cNvSpPr>
            <a:spLocks noGrp="1"/>
          </p:cNvSpPr>
          <p:nvPr>
            <p:ph type="sldNum" sz="quarter" idx="10"/>
          </p:nvPr>
        </p:nvSpPr>
        <p:spPr/>
        <p:txBody>
          <a:bodyPr/>
          <a:lstStyle/>
          <a:p>
            <a:fld id="{FF66CAD1-FD47-46B0-9C16-1B81F4E690E0}" type="slidenum">
              <a:rPr lang="de-DE" smtClean="0"/>
              <a:t>15</a:t>
            </a:fld>
            <a:endParaRPr lang="de-DE"/>
          </a:p>
        </p:txBody>
      </p:sp>
    </p:spTree>
    <p:extLst>
      <p:ext uri="{BB962C8B-B14F-4D97-AF65-F5344CB8AC3E}">
        <p14:creationId xmlns:p14="http://schemas.microsoft.com/office/powerpoint/2010/main" val="1965361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sz="1800" dirty="0"/>
          </a:p>
        </p:txBody>
      </p:sp>
      <p:sp>
        <p:nvSpPr>
          <p:cNvPr id="4" name="Slide Number Placeholder 3"/>
          <p:cNvSpPr>
            <a:spLocks noGrp="1"/>
          </p:cNvSpPr>
          <p:nvPr>
            <p:ph type="sldNum" sz="quarter" idx="10"/>
          </p:nvPr>
        </p:nvSpPr>
        <p:spPr/>
        <p:txBody>
          <a:bodyPr/>
          <a:lstStyle/>
          <a:p>
            <a:fld id="{FF66CAD1-FD47-46B0-9C16-1B81F4E690E0}" type="slidenum">
              <a:rPr lang="de-DE" smtClean="0"/>
              <a:t>16</a:t>
            </a:fld>
            <a:endParaRPr lang="de-DE"/>
          </a:p>
        </p:txBody>
      </p:sp>
    </p:spTree>
    <p:extLst>
      <p:ext uri="{BB962C8B-B14F-4D97-AF65-F5344CB8AC3E}">
        <p14:creationId xmlns:p14="http://schemas.microsoft.com/office/powerpoint/2010/main" val="96940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Enrichment in C13</a:t>
            </a:r>
          </a:p>
        </p:txBody>
      </p:sp>
      <p:sp>
        <p:nvSpPr>
          <p:cNvPr id="4" name="Foliennummernplatzhalter 3"/>
          <p:cNvSpPr>
            <a:spLocks noGrp="1"/>
          </p:cNvSpPr>
          <p:nvPr>
            <p:ph type="sldNum" sz="quarter" idx="5"/>
          </p:nvPr>
        </p:nvSpPr>
        <p:spPr/>
        <p:txBody>
          <a:bodyPr/>
          <a:lstStyle/>
          <a:p>
            <a:fld id="{FF66CAD1-FD47-46B0-9C16-1B81F4E690E0}" type="slidenum">
              <a:rPr lang="de-DE" smtClean="0"/>
              <a:t>19</a:t>
            </a:fld>
            <a:endParaRPr lang="de-DE"/>
          </a:p>
        </p:txBody>
      </p:sp>
    </p:spTree>
    <p:extLst>
      <p:ext uri="{BB962C8B-B14F-4D97-AF65-F5344CB8AC3E}">
        <p14:creationId xmlns:p14="http://schemas.microsoft.com/office/powerpoint/2010/main" val="3288051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de-DE" dirty="0"/>
          </a:p>
        </p:txBody>
      </p:sp>
      <p:sp>
        <p:nvSpPr>
          <p:cNvPr id="4" name="Foliennummernplatzhalter 3"/>
          <p:cNvSpPr>
            <a:spLocks noGrp="1"/>
          </p:cNvSpPr>
          <p:nvPr>
            <p:ph type="sldNum" sz="quarter" idx="5"/>
          </p:nvPr>
        </p:nvSpPr>
        <p:spPr/>
        <p:txBody>
          <a:bodyPr/>
          <a:lstStyle/>
          <a:p>
            <a:fld id="{FF66CAD1-FD47-46B0-9C16-1B81F4E690E0}" type="slidenum">
              <a:rPr lang="de-DE" smtClean="0"/>
              <a:t>20</a:t>
            </a:fld>
            <a:endParaRPr lang="de-DE"/>
          </a:p>
        </p:txBody>
      </p:sp>
    </p:spTree>
    <p:extLst>
      <p:ext uri="{BB962C8B-B14F-4D97-AF65-F5344CB8AC3E}">
        <p14:creationId xmlns:p14="http://schemas.microsoft.com/office/powerpoint/2010/main" val="2729880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pPr>
                  <a:lnSpc>
                    <a:spcPct val="115000"/>
                  </a:lnSpc>
                  <a:spcAft>
                    <a:spcPts val="1000"/>
                  </a:spcAft>
                </a:pPr>
                <a:endParaRPr lang="de-DE" dirty="0"/>
              </a:p>
            </p:txBody>
          </p:sp>
        </mc:Choice>
        <mc:Fallback xmlns="">
          <p:sp>
            <p:nvSpPr>
              <p:cNvPr id="3" name="Notizenplatzhalter 2"/>
              <p:cNvSpPr>
                <a:spLocks noGrp="1"/>
              </p:cNvSpPr>
              <p:nvPr>
                <p:ph type="body" idx="1"/>
              </p:nvPr>
            </p:nvSpPr>
            <p:spPr/>
            <p:txBody>
              <a:bodyPr/>
              <a:lstStyle/>
              <a:p>
                <a:pPr>
                  <a:lnSpc>
                    <a:spcPct val="115000"/>
                  </a:lnSpc>
                  <a:spcAft>
                    <a:spcPts val="10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 illustrate the Rayleigh fractionation, I’ve picked a plot from the Irei et al. study on the toluene oxidation by OH.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 is toluene and Y is OH. The isotopes of interest are C-12 and C-13.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 You see the </a:t>
                </a:r>
                <a:r>
                  <a:rPr lang="en-US" sz="1800" i="0">
                    <a:effectLst/>
                    <a:latin typeface="Cambria Math" panose="02040503050406030204" pitchFamily="18" charset="0"/>
                    <a:ea typeface="Calibri" panose="020F0502020204030204" pitchFamily="34" charset="0"/>
                    <a:cs typeface="Times New Roman" panose="02020603050405020304" pitchFamily="18" charset="0"/>
                  </a:rPr>
                  <a:t>δ</a:t>
                </a:r>
                <a:r>
                  <a:rPr lang="de-DE" sz="1800" i="0">
                    <a:effectLst/>
                    <a:latin typeface="Cambria Math" panose="02040503050406030204" pitchFamily="18" charset="0"/>
                    <a:ea typeface="Calibri" panose="020F0502020204030204" pitchFamily="34" charset="0"/>
                    <a:cs typeface="Times New Roman" panose="02020603050405020304" pitchFamily="18" charset="0"/>
                  </a:rPr>
                  <a:t>^</a:t>
                </a:r>
                <a:r>
                  <a:rPr lang="en-US" sz="1800" i="0">
                    <a:effectLst/>
                    <a:latin typeface="Cambria Math" panose="02040503050406030204" pitchFamily="18" charset="0"/>
                    <a:ea typeface="Calibri" panose="020F0502020204030204" pitchFamily="34" charset="0"/>
                    <a:cs typeface="Times New Roman" panose="02020603050405020304" pitchFamily="18" charset="0"/>
                  </a:rPr>
                  <a:t>13</a:t>
                </a:r>
                <a:r>
                  <a:rPr lang="en-US" sz="1800" dirty="0">
                    <a:effectLst/>
                    <a:latin typeface="Times New Roman" panose="02020603050405020304" pitchFamily="18" charset="0"/>
                    <a:ea typeface="Times New Roman" panose="02020603050405020304" pitchFamily="18" charset="0"/>
                  </a:rPr>
                  <a:t>C</a:t>
                </a:r>
                <a:r>
                  <a:rPr lang="en-US" sz="1800" dirty="0">
                    <a:effectLst/>
                    <a:latin typeface="Times New Roman" panose="02020603050405020304" pitchFamily="18" charset="0"/>
                    <a:ea typeface="Calibri" panose="020F0502020204030204" pitchFamily="34" charset="0"/>
                  </a:rPr>
                  <a:t> evolution of toluene and the formed secondary particulate organic matter as a function of fraction of toluene during   several oxidation experiments. The lines describe the calculated values, the symbols the observations. Since C-12 reacts slightly faster than C-13, toluene becomes enriched in C-13. At the reaction beginning, the products are depleted in C-13. Due to the further fractionation, the product delta value increases, too, reaching in the end the initial value of reactant.</a:t>
                </a:r>
                <a:r>
                  <a:rPr lang="en-US" sz="1800" dirty="0">
                    <a:solidFill>
                      <a:srgbClr val="000000"/>
                    </a:solidFill>
                    <a:effectLst/>
                    <a:latin typeface="Times New Roman" panose="02020603050405020304" pitchFamily="18" charset="0"/>
                    <a:ea typeface="Calibri" panose="020F0502020204030204" pitchFamily="34" charset="0"/>
                  </a:rPr>
                  <a:t> A comparison of </a:t>
                </a:r>
                <a:r>
                  <a:rPr lang="en-US" sz="1800" dirty="0">
                    <a:effectLst/>
                    <a:latin typeface="Times New Roman" panose="02020603050405020304" pitchFamily="18" charset="0"/>
                    <a:ea typeface="Calibri" panose="020F0502020204030204" pitchFamily="34" charset="0"/>
                  </a:rPr>
                  <a:t>predicted </a:t>
                </a:r>
                <a:r>
                  <a:rPr lang="en-US" sz="1800" dirty="0">
                    <a:effectLst/>
                    <a:latin typeface="Times New Roman" panose="02020603050405020304" pitchFamily="18" charset="0"/>
                    <a:ea typeface="Times New Roman" panose="02020603050405020304" pitchFamily="18" charset="0"/>
                  </a:rPr>
                  <a:t>and observed </a:t>
                </a:r>
                <a:r>
                  <a:rPr lang="en-US" sz="1800" i="0">
                    <a:effectLst/>
                    <a:latin typeface="Cambria Math" panose="02040503050406030204" pitchFamily="18" charset="0"/>
                    <a:ea typeface="Calibri" panose="020F0502020204030204" pitchFamily="34" charset="0"/>
                    <a:cs typeface="Times New Roman" panose="02020603050405020304" pitchFamily="18" charset="0"/>
                  </a:rPr>
                  <a:t>δ</a:t>
                </a:r>
                <a:r>
                  <a:rPr lang="de-DE" sz="1800" i="0">
                    <a:effectLst/>
                    <a:latin typeface="Cambria Math" panose="02040503050406030204" pitchFamily="18" charset="0"/>
                    <a:ea typeface="Calibri" panose="020F0502020204030204" pitchFamily="34" charset="0"/>
                    <a:cs typeface="Times New Roman" panose="02020603050405020304" pitchFamily="18" charset="0"/>
                  </a:rPr>
                  <a:t>^</a:t>
                </a:r>
                <a:r>
                  <a:rPr lang="en-US" sz="1800" i="0">
                    <a:effectLst/>
                    <a:latin typeface="Cambria Math" panose="02040503050406030204" pitchFamily="18" charset="0"/>
                    <a:ea typeface="Calibri" panose="020F0502020204030204" pitchFamily="34" charset="0"/>
                    <a:cs typeface="Times New Roman" panose="02020603050405020304" pitchFamily="18" charset="0"/>
                  </a:rPr>
                  <a:t>13</a:t>
                </a:r>
                <a:r>
                  <a:rPr lang="en-US" sz="1800" dirty="0">
                    <a:effectLst/>
                    <a:latin typeface="Times New Roman" panose="02020603050405020304" pitchFamily="18" charset="0"/>
                    <a:ea typeface="Times New Roman" panose="02020603050405020304" pitchFamily="18" charset="0"/>
                  </a:rPr>
                  <a:t>C</a:t>
                </a:r>
                <a:r>
                  <a:rPr lang="en-US" sz="1800" dirty="0">
                    <a:effectLst/>
                    <a:latin typeface="Times New Roman" panose="02020603050405020304" pitchFamily="18" charset="0"/>
                    <a:ea typeface="Calibri" panose="020F0502020204030204" pitchFamily="34" charset="0"/>
                  </a:rPr>
                  <a:t> for toluene  and the sum of all products clearly demonstrates a perfect agreement. </a:t>
                </a:r>
                <a:r>
                  <a:rPr lang="en-US" sz="1800" dirty="0">
                    <a:solidFill>
                      <a:srgbClr val="000000"/>
                    </a:solidFill>
                    <a:effectLst/>
                    <a:latin typeface="Times New Roman" panose="02020603050405020304" pitchFamily="18" charset="0"/>
                    <a:ea typeface="Calibri" panose="020F0502020204030204" pitchFamily="34" charset="0"/>
                  </a:rPr>
                  <a:t>This demonstrates that the carbon fractionation occurred in the initial reaction step</a:t>
                </a:r>
                <a:endParaRPr lang="de-DE" dirty="0"/>
              </a:p>
            </p:txBody>
          </p:sp>
        </mc:Fallback>
      </mc:AlternateContent>
      <p:sp>
        <p:nvSpPr>
          <p:cNvPr id="4" name="Foliennummernplatzhalter 3"/>
          <p:cNvSpPr>
            <a:spLocks noGrp="1"/>
          </p:cNvSpPr>
          <p:nvPr>
            <p:ph type="sldNum" sz="quarter" idx="5"/>
          </p:nvPr>
        </p:nvSpPr>
        <p:spPr/>
        <p:txBody>
          <a:bodyPr/>
          <a:lstStyle/>
          <a:p>
            <a:fld id="{FF66CAD1-FD47-46B0-9C16-1B81F4E690E0}" type="slidenum">
              <a:rPr lang="de-DE" smtClean="0"/>
              <a:t>21</a:t>
            </a:fld>
            <a:endParaRPr lang="de-DE"/>
          </a:p>
        </p:txBody>
      </p:sp>
    </p:spTree>
    <p:extLst>
      <p:ext uri="{BB962C8B-B14F-4D97-AF65-F5344CB8AC3E}">
        <p14:creationId xmlns:p14="http://schemas.microsoft.com/office/powerpoint/2010/main" val="135878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latin typeface="Cambria Math" panose="02040503050406030204" pitchFamily="18" charset="0"/>
              <a:ea typeface="Cambria Math" panose="02040503050406030204" pitchFamily="18" charset="0"/>
            </a:endParaRPr>
          </a:p>
        </p:txBody>
      </p:sp>
      <p:sp>
        <p:nvSpPr>
          <p:cNvPr id="4" name="Slide Number Placeholder 3"/>
          <p:cNvSpPr>
            <a:spLocks noGrp="1"/>
          </p:cNvSpPr>
          <p:nvPr>
            <p:ph type="sldNum" sz="quarter" idx="10"/>
          </p:nvPr>
        </p:nvSpPr>
        <p:spPr/>
        <p:txBody>
          <a:bodyPr/>
          <a:lstStyle/>
          <a:p>
            <a:fld id="{E6D97C32-0F4A-40F6-B67C-728988A86F3C}" type="slidenum">
              <a:rPr lang="de-DE" smtClean="0"/>
              <a:t>22</a:t>
            </a:fld>
            <a:endParaRPr lang="de-DE"/>
          </a:p>
        </p:txBody>
      </p:sp>
    </p:spTree>
    <p:extLst>
      <p:ext uri="{BB962C8B-B14F-4D97-AF65-F5344CB8AC3E}">
        <p14:creationId xmlns:p14="http://schemas.microsoft.com/office/powerpoint/2010/main" val="3344914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Finally, isotopic measurements make possible differentiating among first- and later-generation products.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Fiseha et al. measured</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 temporal evolution of isotope ratios in products of </a:t>
            </a: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β</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-pinene ozonolysis. Nopinone shows the expected increasing trend for a first-generation product. Contrarily, acetone, which likely arises during the stepwise thermal desorption of high molecular weight compounds, becomes lighter during the reaction, which is an evidence that these compounds belong to later generations.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endParaRPr lang="en-US" dirty="0">
              <a:latin typeface="Cambria Math" panose="02040503050406030204" pitchFamily="18" charset="0"/>
              <a:ea typeface="Cambria Math" panose="02040503050406030204" pitchFamily="18" charset="0"/>
            </a:endParaRPr>
          </a:p>
        </p:txBody>
      </p:sp>
      <p:sp>
        <p:nvSpPr>
          <p:cNvPr id="4" name="Slide Number Placeholder 3"/>
          <p:cNvSpPr>
            <a:spLocks noGrp="1"/>
          </p:cNvSpPr>
          <p:nvPr>
            <p:ph type="sldNum" sz="quarter" idx="10"/>
          </p:nvPr>
        </p:nvSpPr>
        <p:spPr/>
        <p:txBody>
          <a:bodyPr/>
          <a:lstStyle/>
          <a:p>
            <a:fld id="{E6D97C32-0F4A-40F6-B67C-728988A86F3C}" type="slidenum">
              <a:rPr lang="de-DE" smtClean="0"/>
              <a:t>23</a:t>
            </a:fld>
            <a:endParaRPr lang="de-DE"/>
          </a:p>
        </p:txBody>
      </p:sp>
    </p:spTree>
    <p:extLst>
      <p:ext uri="{BB962C8B-B14F-4D97-AF65-F5344CB8AC3E}">
        <p14:creationId xmlns:p14="http://schemas.microsoft.com/office/powerpoint/2010/main" val="2500113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de-DE" sz="1200" dirty="0">
                <a:solidFill>
                  <a:srgbClr val="002060"/>
                </a:solidFill>
              </a:rPr>
              <a:t>Rtx-1301</a:t>
            </a:r>
          </a:p>
          <a:p>
            <a:pPr marL="0" indent="0">
              <a:buNone/>
            </a:pPr>
            <a:r>
              <a:rPr lang="de-DE" sz="1200" dirty="0">
                <a:solidFill>
                  <a:srgbClr val="002060"/>
                </a:solidFill>
              </a:rPr>
              <a:t> Rtx-1701 </a:t>
            </a:r>
          </a:p>
          <a:p>
            <a:pPr algn="just">
              <a:lnSpc>
                <a:spcPct val="115000"/>
              </a:lnSpc>
              <a:spcAft>
                <a:spcPts val="10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Since our goal is to optimally separate complex mixtures, we plan to use 2D-GC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We intend to test different GC column pairs to cover a broad range of selectivity. Therefore, we introduce an additional cryotrap between the columns. The additional cryo-trapping unit allow for detailed investigations of different time intervals of the reaction. Fractions of the first column eluent, containing targeted analytes will be focused on this interface, to be injected onto the second column for a base line separation. GC operating conditions such as the temperature program and GC-column used will be optimized.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GC is equipped with two columns with different polarities. The first very low polar column, which is connected to the FID, helps us to determine the retention times of the compounds of interests. The second column should improve resolution and selectivity for the polar compounds.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Slide Number Placeholder 3"/>
          <p:cNvSpPr>
            <a:spLocks noGrp="1"/>
          </p:cNvSpPr>
          <p:nvPr>
            <p:ph type="sldNum" sz="quarter" idx="10"/>
          </p:nvPr>
        </p:nvSpPr>
        <p:spPr/>
        <p:txBody>
          <a:bodyPr/>
          <a:lstStyle/>
          <a:p>
            <a:fld id="{FF66CAD1-FD47-46B0-9C16-1B81F4E690E0}" type="slidenum">
              <a:rPr lang="de-DE" smtClean="0"/>
              <a:t>24</a:t>
            </a:fld>
            <a:endParaRPr lang="de-DE"/>
          </a:p>
        </p:txBody>
      </p:sp>
    </p:spTree>
    <p:extLst>
      <p:ext uri="{BB962C8B-B14F-4D97-AF65-F5344CB8AC3E}">
        <p14:creationId xmlns:p14="http://schemas.microsoft.com/office/powerpoint/2010/main" val="3017487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26</a:t>
            </a:fld>
            <a:endParaRPr lang="de-DE"/>
          </a:p>
        </p:txBody>
      </p:sp>
    </p:spTree>
    <p:extLst>
      <p:ext uri="{BB962C8B-B14F-4D97-AF65-F5344CB8AC3E}">
        <p14:creationId xmlns:p14="http://schemas.microsoft.com/office/powerpoint/2010/main" val="3338741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800" dirty="0">
              <a:solidFill>
                <a:srgbClr val="000000"/>
              </a:solidFill>
              <a:effectLst/>
              <a:latin typeface="Cambria" panose="02040503050406030204" pitchFamily="18" charset="0"/>
              <a:ea typeface="Calibri" panose="020F0502020204030204" pitchFamily="34" charset="0"/>
              <a:cs typeface="Cambria" panose="02040503050406030204" pitchFamily="18" charset="0"/>
            </a:endParaRPr>
          </a:p>
        </p:txBody>
      </p:sp>
      <p:sp>
        <p:nvSpPr>
          <p:cNvPr id="4" name="Foliennummernplatzhalter 3"/>
          <p:cNvSpPr>
            <a:spLocks noGrp="1"/>
          </p:cNvSpPr>
          <p:nvPr>
            <p:ph type="sldNum" sz="quarter" idx="5"/>
          </p:nvPr>
        </p:nvSpPr>
        <p:spPr/>
        <p:txBody>
          <a:bodyPr/>
          <a:lstStyle/>
          <a:p>
            <a:fld id="{FF66CAD1-FD47-46B0-9C16-1B81F4E690E0}" type="slidenum">
              <a:rPr lang="de-DE" smtClean="0"/>
              <a:t>2</a:t>
            </a:fld>
            <a:endParaRPr lang="de-DE"/>
          </a:p>
        </p:txBody>
      </p:sp>
    </p:spTree>
    <p:extLst>
      <p:ext uri="{BB962C8B-B14F-4D97-AF65-F5344CB8AC3E}">
        <p14:creationId xmlns:p14="http://schemas.microsoft.com/office/powerpoint/2010/main" val="2277579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28</a:t>
            </a:fld>
            <a:endParaRPr lang="de-DE"/>
          </a:p>
        </p:txBody>
      </p:sp>
    </p:spTree>
    <p:extLst>
      <p:ext uri="{BB962C8B-B14F-4D97-AF65-F5344CB8AC3E}">
        <p14:creationId xmlns:p14="http://schemas.microsoft.com/office/powerpoint/2010/main" val="3562761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GR" dirty="0"/>
              <a:t>δ13</a:t>
            </a:r>
            <a:r>
              <a:rPr lang="de-DE" dirty="0"/>
              <a:t>C [‰]</a:t>
            </a:r>
          </a:p>
        </p:txBody>
      </p:sp>
      <p:sp>
        <p:nvSpPr>
          <p:cNvPr id="4" name="Foliennummernplatzhalter 3"/>
          <p:cNvSpPr>
            <a:spLocks noGrp="1"/>
          </p:cNvSpPr>
          <p:nvPr>
            <p:ph type="sldNum" sz="quarter" idx="5"/>
          </p:nvPr>
        </p:nvSpPr>
        <p:spPr/>
        <p:txBody>
          <a:bodyPr/>
          <a:lstStyle/>
          <a:p>
            <a:fld id="{FF66CAD1-FD47-46B0-9C16-1B81F4E690E0}" type="slidenum">
              <a:rPr lang="de-DE" smtClean="0"/>
              <a:t>29</a:t>
            </a:fld>
            <a:endParaRPr lang="de-DE"/>
          </a:p>
        </p:txBody>
      </p:sp>
    </p:spTree>
    <p:extLst>
      <p:ext uri="{BB962C8B-B14F-4D97-AF65-F5344CB8AC3E}">
        <p14:creationId xmlns:p14="http://schemas.microsoft.com/office/powerpoint/2010/main" val="3687115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15000"/>
              </a:lnSpc>
              <a:spcBef>
                <a:spcPts val="240"/>
              </a:spcBef>
              <a:spcAft>
                <a:spcPts val="10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FF66CAD1-FD47-46B0-9C16-1B81F4E690E0}" type="slidenum">
              <a:rPr lang="de-DE" smtClean="0"/>
              <a:t>30</a:t>
            </a:fld>
            <a:endParaRPr lang="de-DE"/>
          </a:p>
        </p:txBody>
      </p:sp>
    </p:spTree>
    <p:extLst>
      <p:ext uri="{BB962C8B-B14F-4D97-AF65-F5344CB8AC3E}">
        <p14:creationId xmlns:p14="http://schemas.microsoft.com/office/powerpoint/2010/main" val="2839140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enlarge</a:t>
            </a:r>
            <a:endParaRPr lang="de-DE" dirty="0"/>
          </a:p>
        </p:txBody>
      </p:sp>
      <p:sp>
        <p:nvSpPr>
          <p:cNvPr id="4" name="Foliennummernplatzhalter 3"/>
          <p:cNvSpPr>
            <a:spLocks noGrp="1"/>
          </p:cNvSpPr>
          <p:nvPr>
            <p:ph type="sldNum" sz="quarter" idx="10"/>
          </p:nvPr>
        </p:nvSpPr>
        <p:spPr/>
        <p:txBody>
          <a:bodyPr/>
          <a:lstStyle/>
          <a:p>
            <a:fld id="{FF66CAD1-FD47-46B0-9C16-1B81F4E690E0}" type="slidenum">
              <a:rPr lang="de-DE" smtClean="0"/>
              <a:t>31</a:t>
            </a:fld>
            <a:endParaRPr lang="de-DE"/>
          </a:p>
        </p:txBody>
      </p:sp>
    </p:spTree>
    <p:extLst>
      <p:ext uri="{BB962C8B-B14F-4D97-AF65-F5344CB8AC3E}">
        <p14:creationId xmlns:p14="http://schemas.microsoft.com/office/powerpoint/2010/main" val="236975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enlarge</a:t>
            </a:r>
            <a:endParaRPr lang="de-DE" dirty="0"/>
          </a:p>
        </p:txBody>
      </p:sp>
      <p:sp>
        <p:nvSpPr>
          <p:cNvPr id="4" name="Foliennummernplatzhalter 3"/>
          <p:cNvSpPr>
            <a:spLocks noGrp="1"/>
          </p:cNvSpPr>
          <p:nvPr>
            <p:ph type="sldNum" sz="quarter" idx="10"/>
          </p:nvPr>
        </p:nvSpPr>
        <p:spPr/>
        <p:txBody>
          <a:bodyPr/>
          <a:lstStyle/>
          <a:p>
            <a:fld id="{FF66CAD1-FD47-46B0-9C16-1B81F4E690E0}" type="slidenum">
              <a:rPr lang="de-DE" smtClean="0"/>
              <a:t>32</a:t>
            </a:fld>
            <a:endParaRPr lang="de-DE"/>
          </a:p>
        </p:txBody>
      </p:sp>
    </p:spTree>
    <p:extLst>
      <p:ext uri="{BB962C8B-B14F-4D97-AF65-F5344CB8AC3E}">
        <p14:creationId xmlns:p14="http://schemas.microsoft.com/office/powerpoint/2010/main" val="72961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enlarge</a:t>
            </a:r>
            <a:endParaRPr lang="de-DE" dirty="0"/>
          </a:p>
        </p:txBody>
      </p:sp>
      <p:sp>
        <p:nvSpPr>
          <p:cNvPr id="4" name="Foliennummernplatzhalter 3"/>
          <p:cNvSpPr>
            <a:spLocks noGrp="1"/>
          </p:cNvSpPr>
          <p:nvPr>
            <p:ph type="sldNum" sz="quarter" idx="10"/>
          </p:nvPr>
        </p:nvSpPr>
        <p:spPr/>
        <p:txBody>
          <a:bodyPr/>
          <a:lstStyle/>
          <a:p>
            <a:fld id="{FF66CAD1-FD47-46B0-9C16-1B81F4E690E0}" type="slidenum">
              <a:rPr lang="de-DE" smtClean="0"/>
              <a:t>33</a:t>
            </a:fld>
            <a:endParaRPr lang="de-DE"/>
          </a:p>
        </p:txBody>
      </p:sp>
    </p:spTree>
    <p:extLst>
      <p:ext uri="{BB962C8B-B14F-4D97-AF65-F5344CB8AC3E}">
        <p14:creationId xmlns:p14="http://schemas.microsoft.com/office/powerpoint/2010/main" val="146251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800" dirty="0">
              <a:solidFill>
                <a:srgbClr val="000000"/>
              </a:solidFill>
              <a:effectLst/>
              <a:latin typeface="Cambria" panose="02040503050406030204" pitchFamily="18" charset="0"/>
              <a:ea typeface="Calibri" panose="020F0502020204030204" pitchFamily="34" charset="0"/>
              <a:cs typeface="Cambria" panose="02040503050406030204" pitchFamily="18" charset="0"/>
            </a:endParaRPr>
          </a:p>
        </p:txBody>
      </p:sp>
      <p:sp>
        <p:nvSpPr>
          <p:cNvPr id="4" name="Foliennummernplatzhalter 3"/>
          <p:cNvSpPr>
            <a:spLocks noGrp="1"/>
          </p:cNvSpPr>
          <p:nvPr>
            <p:ph type="sldNum" sz="quarter" idx="5"/>
          </p:nvPr>
        </p:nvSpPr>
        <p:spPr/>
        <p:txBody>
          <a:bodyPr/>
          <a:lstStyle/>
          <a:p>
            <a:fld id="{FF66CAD1-FD47-46B0-9C16-1B81F4E690E0}" type="slidenum">
              <a:rPr lang="de-DE" smtClean="0"/>
              <a:t>3</a:t>
            </a:fld>
            <a:endParaRPr lang="de-DE"/>
          </a:p>
        </p:txBody>
      </p:sp>
    </p:spTree>
    <p:extLst>
      <p:ext uri="{BB962C8B-B14F-4D97-AF65-F5344CB8AC3E}">
        <p14:creationId xmlns:p14="http://schemas.microsoft.com/office/powerpoint/2010/main" val="4005465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F66CAD1-FD47-46B0-9C16-1B81F4E690E0}" type="slidenum">
              <a:rPr lang="de-DE" smtClean="0"/>
              <a:t>5</a:t>
            </a:fld>
            <a:endParaRPr lang="de-DE"/>
          </a:p>
        </p:txBody>
      </p:sp>
    </p:spTree>
    <p:extLst>
      <p:ext uri="{BB962C8B-B14F-4D97-AF65-F5344CB8AC3E}">
        <p14:creationId xmlns:p14="http://schemas.microsoft.com/office/powerpoint/2010/main" val="3485206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15000"/>
              </a:lnSpc>
              <a:spcAft>
                <a:spcPts val="1000"/>
              </a:spcAft>
              <a:buNone/>
            </a:pPr>
            <a:r>
              <a:rPr lang="en-US" dirty="0"/>
              <a:t>Limonene in the atmosphere</a:t>
            </a:r>
          </a:p>
        </p:txBody>
      </p:sp>
      <p:sp>
        <p:nvSpPr>
          <p:cNvPr id="4" name="Slide Number Placeholder 3"/>
          <p:cNvSpPr>
            <a:spLocks noGrp="1"/>
          </p:cNvSpPr>
          <p:nvPr>
            <p:ph type="sldNum" sz="quarter" idx="10"/>
          </p:nvPr>
        </p:nvSpPr>
        <p:spPr/>
        <p:txBody>
          <a:bodyPr/>
          <a:lstStyle/>
          <a:p>
            <a:fld id="{E6D97C32-0F4A-40F6-B67C-728988A86F3C}" type="slidenum">
              <a:rPr lang="de-DE" smtClean="0"/>
              <a:t>6</a:t>
            </a:fld>
            <a:endParaRPr lang="de-DE"/>
          </a:p>
        </p:txBody>
      </p:sp>
    </p:spTree>
    <p:extLst>
      <p:ext uri="{BB962C8B-B14F-4D97-AF65-F5344CB8AC3E}">
        <p14:creationId xmlns:p14="http://schemas.microsoft.com/office/powerpoint/2010/main" val="3562761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7</a:t>
            </a:fld>
            <a:endParaRPr lang="de-DE"/>
          </a:p>
        </p:txBody>
      </p:sp>
    </p:spTree>
    <p:extLst>
      <p:ext uri="{BB962C8B-B14F-4D97-AF65-F5344CB8AC3E}">
        <p14:creationId xmlns:p14="http://schemas.microsoft.com/office/powerpoint/2010/main" val="3883132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Aft>
                <a:spcPts val="1000"/>
              </a:spcAft>
              <a:buNone/>
            </a:pP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6D97C32-0F4A-40F6-B67C-728988A86F3C}" type="slidenum">
              <a:rPr lang="de-DE" smtClean="0"/>
              <a:t>8</a:t>
            </a:fld>
            <a:endParaRPr lang="de-DE"/>
          </a:p>
        </p:txBody>
      </p:sp>
    </p:spTree>
    <p:extLst>
      <p:ext uri="{BB962C8B-B14F-4D97-AF65-F5344CB8AC3E}">
        <p14:creationId xmlns:p14="http://schemas.microsoft.com/office/powerpoint/2010/main" val="3225327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de-DE" dirty="0"/>
          </a:p>
        </p:txBody>
      </p:sp>
      <p:sp>
        <p:nvSpPr>
          <p:cNvPr id="4" name="Foliennummernplatzhalter 3"/>
          <p:cNvSpPr>
            <a:spLocks noGrp="1"/>
          </p:cNvSpPr>
          <p:nvPr>
            <p:ph type="sldNum" sz="quarter" idx="10"/>
          </p:nvPr>
        </p:nvSpPr>
        <p:spPr/>
        <p:txBody>
          <a:bodyPr/>
          <a:lstStyle/>
          <a:p>
            <a:fld id="{FF66CAD1-FD47-46B0-9C16-1B81F4E690E0}" type="slidenum">
              <a:rPr lang="de-DE" smtClean="0"/>
              <a:t>9</a:t>
            </a:fld>
            <a:endParaRPr lang="de-DE"/>
          </a:p>
        </p:txBody>
      </p:sp>
    </p:spTree>
    <p:extLst>
      <p:ext uri="{BB962C8B-B14F-4D97-AF65-F5344CB8AC3E}">
        <p14:creationId xmlns:p14="http://schemas.microsoft.com/office/powerpoint/2010/main" val="938042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F66CAD1-FD47-46B0-9C16-1B81F4E690E0}" type="slidenum">
              <a:rPr lang="de-DE" smtClean="0"/>
              <a:t>12</a:t>
            </a:fld>
            <a:endParaRPr lang="de-DE"/>
          </a:p>
        </p:txBody>
      </p:sp>
    </p:spTree>
    <p:extLst>
      <p:ext uri="{BB962C8B-B14F-4D97-AF65-F5344CB8AC3E}">
        <p14:creationId xmlns:p14="http://schemas.microsoft.com/office/powerpoint/2010/main" val="2312491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4715"/>
            <a:ext cx="9144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ctrTitle" hasCustomPrompt="1"/>
          </p:nvPr>
        </p:nvSpPr>
        <p:spPr>
          <a:xfrm>
            <a:off x="719137" y="537344"/>
            <a:ext cx="7705725" cy="623404"/>
          </a:xfrm>
        </p:spPr>
        <p:txBody>
          <a:bodyPr anchor="t"/>
          <a:lstStyle>
            <a:lvl1pPr algn="l">
              <a:lnSpc>
                <a:spcPct val="114000"/>
              </a:lnSpc>
              <a:spcBef>
                <a:spcPts val="0"/>
              </a:spcBef>
              <a:defRPr sz="3200" spc="0" baseline="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19137" y="2444192"/>
            <a:ext cx="77057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19137" y="1088740"/>
            <a:ext cx="77057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en-US" noProof="0" dirty="0"/>
              <a:t>Subline</a:t>
            </a:r>
          </a:p>
        </p:txBody>
      </p:sp>
      <p:sp>
        <p:nvSpPr>
          <p:cNvPr id="9" name="Textplatzhalter 4">
            <a:extLst>
              <a:ext uri="{FF2B5EF4-FFF2-40B4-BE49-F238E27FC236}">
                <a16:creationId xmlns:a16="http://schemas.microsoft.com/office/drawing/2014/main" id="{DC15E2CB-FE35-41B2-9C4C-4679F547552F}"/>
              </a:ext>
            </a:extLst>
          </p:cNvPr>
          <p:cNvSpPr>
            <a:spLocks noGrp="1"/>
          </p:cNvSpPr>
          <p:nvPr>
            <p:ph type="body" sz="quarter" idx="13" hasCustomPrompt="1"/>
          </p:nvPr>
        </p:nvSpPr>
        <p:spPr>
          <a:xfrm>
            <a:off x="359532" y="6423285"/>
            <a:ext cx="2304000" cy="90000"/>
          </a:xfrm>
          <a:blipFill>
            <a:blip r:embed="rId2"/>
            <a:stretch>
              <a:fillRect/>
            </a:stretch>
          </a:blipFill>
        </p:spPr>
        <p:txBody>
          <a:bodyPr/>
          <a:lstStyle>
            <a:lvl1pPr marL="0" indent="0">
              <a:buNone/>
              <a:defRPr sz="200">
                <a:solidFill>
                  <a:schemeClr val="bg1"/>
                </a:solidFill>
              </a:defRPr>
            </a:lvl1pPr>
          </a:lstStyle>
          <a:p>
            <a:pPr lvl="0"/>
            <a:r>
              <a:rPr lang="en-US" noProof="0"/>
              <a:t> </a:t>
            </a:r>
          </a:p>
        </p:txBody>
      </p:sp>
      <p:pic>
        <p:nvPicPr>
          <p:cNvPr id="10" name="Grafik 9">
            <a:extLst>
              <a:ext uri="{FF2B5EF4-FFF2-40B4-BE49-F238E27FC236}">
                <a16:creationId xmlns:a16="http://schemas.microsoft.com/office/drawing/2014/main" id="{9261CF04-8600-4D27-A32A-58BDC5EC7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02488" y="6005352"/>
            <a:ext cx="1881980" cy="548854"/>
          </a:xfrm>
          <a:prstGeom prst="rect">
            <a:avLst/>
          </a:prstGeom>
        </p:spPr>
      </p:pic>
    </p:spTree>
    <p:extLst>
      <p:ext uri="{BB962C8B-B14F-4D97-AF65-F5344CB8AC3E}">
        <p14:creationId xmlns:p14="http://schemas.microsoft.com/office/powerpoint/2010/main" val="4195520137"/>
      </p:ext>
    </p:extLst>
  </p:cSld>
  <p:clrMapOvr>
    <a:masterClrMapping/>
  </p:clrMapOvr>
  <p:extLst>
    <p:ext uri="{DCECCB84-F9BA-43D5-87BE-67443E8EF086}">
      <p15:sldGuideLst xmlns:p15="http://schemas.microsoft.com/office/powerpoint/2012/main">
        <p15:guide id="1" pos="453" userDrawn="1">
          <p15:clr>
            <a:srgbClr val="FBAE40"/>
          </p15:clr>
        </p15:guide>
        <p15:guide id="2" pos="530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720000" y="1988840"/>
            <a:ext cx="8075240" cy="4104455"/>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a:t>Hier steht Blindtext zu einem Thema mit Einleitung und folgenden Aufzählungspunkten:</a:t>
            </a:r>
          </a:p>
          <a:p>
            <a:pPr marL="342900" indent="-342900">
              <a:buFont typeface="Wingdings" pitchFamily="2" charset="2"/>
              <a:buChar char="§"/>
            </a:pPr>
            <a:r>
              <a:rPr lang="de-DE" dirty="0" err="1"/>
              <a:t>Consectetuer</a:t>
            </a:r>
            <a:r>
              <a:rPr lang="de-DE" dirty="0"/>
              <a:t> </a:t>
            </a:r>
            <a:r>
              <a:rPr lang="de-DE" dirty="0" err="1"/>
              <a:t>adipiscing</a:t>
            </a:r>
            <a:r>
              <a:rPr lang="de-DE" dirty="0"/>
              <a:t> </a:t>
            </a: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nibh</a:t>
            </a:r>
            <a:br>
              <a:rPr lang="de-DE" dirty="0"/>
            </a:br>
            <a:r>
              <a:rPr lang="de-DE" dirty="0" err="1"/>
              <a:t>tincidunt</a:t>
            </a:r>
            <a:r>
              <a:rPr lang="de-DE" dirty="0"/>
              <a:t> </a:t>
            </a:r>
            <a:r>
              <a:rPr lang="de-DE" dirty="0" err="1"/>
              <a:t>ut</a:t>
            </a:r>
            <a:r>
              <a:rPr lang="de-DE" dirty="0"/>
              <a:t> </a:t>
            </a:r>
            <a:r>
              <a:rPr lang="de-DE" dirty="0" err="1"/>
              <a:t>laoreet</a:t>
            </a:r>
            <a:r>
              <a:rPr lang="de-DE" dirty="0"/>
              <a:t> </a:t>
            </a:r>
            <a:r>
              <a:rPr lang="de-DE" dirty="0" err="1"/>
              <a:t>dolore</a:t>
            </a:r>
            <a:r>
              <a:rPr lang="de-DE" dirty="0"/>
              <a:t> magna </a:t>
            </a:r>
            <a:r>
              <a:rPr lang="de-DE" dirty="0" err="1"/>
              <a:t>aliquam</a:t>
            </a:r>
            <a:r>
              <a:rPr lang="de-DE" dirty="0"/>
              <a:t> </a:t>
            </a:r>
            <a:r>
              <a:rPr lang="de-DE" dirty="0" err="1"/>
              <a:t>erat</a:t>
            </a:r>
            <a:r>
              <a:rPr lang="de-DE" dirty="0"/>
              <a:t>.</a:t>
            </a:r>
          </a:p>
          <a:p>
            <a:pPr marL="342900" indent="-342900">
              <a:buFont typeface="Wingdings" pitchFamily="2" charset="2"/>
              <a:buChar char="§"/>
            </a:pPr>
            <a:r>
              <a:rPr lang="de-DE" dirty="0" err="1"/>
              <a:t>Consectetuer</a:t>
            </a:r>
            <a:r>
              <a:rPr lang="de-DE" dirty="0"/>
              <a:t> </a:t>
            </a:r>
            <a:r>
              <a:rPr lang="de-DE" dirty="0" err="1"/>
              <a:t>adipiscing</a:t>
            </a:r>
            <a:r>
              <a:rPr lang="de-DE" dirty="0"/>
              <a:t> </a:t>
            </a: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tincidunt</a:t>
            </a:r>
            <a:r>
              <a:rPr lang="de-DE" dirty="0"/>
              <a:t> </a:t>
            </a:r>
            <a:br>
              <a:rPr lang="de-DE" dirty="0"/>
            </a:br>
            <a:r>
              <a:rPr lang="de-DE" dirty="0" err="1"/>
              <a:t>ut</a:t>
            </a:r>
            <a:r>
              <a:rPr lang="de-DE" dirty="0"/>
              <a:t> </a:t>
            </a:r>
            <a:r>
              <a:rPr lang="de-DE" dirty="0" err="1"/>
              <a:t>laoreet</a:t>
            </a:r>
            <a:r>
              <a:rPr lang="de-DE" dirty="0"/>
              <a:t> </a:t>
            </a:r>
            <a:r>
              <a:rPr lang="de-DE" dirty="0" err="1"/>
              <a:t>dolore</a:t>
            </a:r>
            <a:r>
              <a:rPr lang="de-DE" dirty="0"/>
              <a:t> magna </a:t>
            </a:r>
            <a:r>
              <a:rPr lang="de-DE" dirty="0" err="1"/>
              <a:t>aliquam</a:t>
            </a:r>
            <a:r>
              <a:rPr lang="de-DE" dirty="0"/>
              <a:t> </a:t>
            </a:r>
            <a:r>
              <a:rPr lang="de-DE" dirty="0" err="1"/>
              <a:t>erat</a:t>
            </a:r>
            <a:r>
              <a:rPr lang="de-DE" dirty="0"/>
              <a:t>. </a:t>
            </a:r>
            <a:r>
              <a:rPr lang="de-DE" dirty="0" err="1"/>
              <a:t>Consectetuer</a:t>
            </a:r>
            <a:r>
              <a:rPr lang="de-DE" dirty="0"/>
              <a:t> </a:t>
            </a:r>
            <a:r>
              <a:rPr lang="de-DE" dirty="0" err="1"/>
              <a:t>adipiscing</a:t>
            </a:r>
            <a:br>
              <a:rPr lang="de-DE" dirty="0"/>
            </a:b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nibh</a:t>
            </a:r>
            <a:r>
              <a:rPr lang="de-DE" dirty="0"/>
              <a:t> </a:t>
            </a:r>
            <a:r>
              <a:rPr lang="de-DE" dirty="0" err="1"/>
              <a:t>euismod</a:t>
            </a:r>
            <a:r>
              <a:rPr lang="de-DE" dirty="0"/>
              <a:t> </a:t>
            </a:r>
            <a:r>
              <a:rPr lang="de-DE" dirty="0" err="1"/>
              <a:t>tincidunt</a:t>
            </a:r>
            <a:r>
              <a:rPr lang="de-DE" dirty="0"/>
              <a:t> </a:t>
            </a:r>
            <a:r>
              <a:rPr lang="de-DE" dirty="0" err="1"/>
              <a:t>ut</a:t>
            </a:r>
            <a:r>
              <a:rPr lang="de-DE" dirty="0"/>
              <a:t> </a:t>
            </a:r>
            <a:r>
              <a:rPr lang="de-DE" dirty="0" err="1"/>
              <a:t>laoreet</a:t>
            </a:r>
            <a:r>
              <a:rPr lang="de-DE" dirty="0"/>
              <a:t> </a:t>
            </a:r>
            <a:br>
              <a:rPr lang="de-DE" dirty="0"/>
            </a:br>
            <a:r>
              <a:rPr lang="de-DE" dirty="0" err="1"/>
              <a:t>dolore</a:t>
            </a:r>
            <a:r>
              <a:rPr lang="de-DE" dirty="0"/>
              <a:t> magna </a:t>
            </a:r>
            <a:r>
              <a:rPr lang="de-DE" dirty="0" err="1"/>
              <a:t>aliquam</a:t>
            </a:r>
            <a:r>
              <a:rPr lang="de-DE" dirty="0"/>
              <a:t> </a:t>
            </a:r>
            <a:r>
              <a:rPr lang="de-DE" dirty="0" err="1"/>
              <a:t>erat</a:t>
            </a:r>
            <a:r>
              <a:rPr lang="de-DE" dirty="0"/>
              <a:t>. 	</a:t>
            </a:r>
          </a:p>
        </p:txBody>
      </p:sp>
      <p:sp>
        <p:nvSpPr>
          <p:cNvPr id="4" name="Datumsplatzhalter 3"/>
          <p:cNvSpPr>
            <a:spLocks noGrp="1"/>
          </p:cNvSpPr>
          <p:nvPr>
            <p:ph type="dt" sz="half" idx="10"/>
          </p:nvPr>
        </p:nvSpPr>
        <p:spPr/>
        <p:txBody>
          <a:bodyPr/>
          <a:lstStyle/>
          <a:p>
            <a:fld id="{31B56AEF-35B4-43AE-9A3F-FBFB3D6BED1E}" type="datetime4">
              <a:rPr lang="de-DE" smtClean="0"/>
              <a:t>12. September 2024</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p:txBody>
          <a:bodyPr/>
          <a:lstStyle/>
          <a:p>
            <a:fld id="{7EB9AEA1-3281-46F0-9EDB-48FF2E5FF267}" type="slidenum">
              <a:rPr lang="de-DE" smtClean="0"/>
              <a:t>‹#›</a:t>
            </a:fld>
            <a:endParaRPr lang="de-DE"/>
          </a:p>
        </p:txBody>
      </p:sp>
      <p:sp>
        <p:nvSpPr>
          <p:cNvPr id="7" name="Inhaltsplatzhalter 2"/>
          <p:cNvSpPr>
            <a:spLocks noGrp="1"/>
          </p:cNvSpPr>
          <p:nvPr>
            <p:ph idx="17" hasCustomPrompt="1"/>
          </p:nvPr>
        </p:nvSpPr>
        <p:spPr>
          <a:xfrm>
            <a:off x="720000" y="1152000"/>
            <a:ext cx="7488832" cy="576064"/>
          </a:xfrm>
          <a:prstGeom prst="rect">
            <a:avLst/>
          </a:prstGeom>
        </p:spPr>
        <p:txBody>
          <a:bodyPr lIns="0" tIns="0" rIns="0" bIns="0"/>
          <a:lstStyle>
            <a:lvl1pPr marL="0" indent="0">
              <a:buClr>
                <a:srgbClr val="005B82"/>
              </a:buClr>
              <a:buSzPct val="80000"/>
              <a:buFontTx/>
              <a:buNone/>
              <a:defRPr sz="2800" b="1" baseline="0">
                <a:solidFill>
                  <a:srgbClr val="005B82"/>
                </a:solidFill>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a:t>Musterpräsentation</a:t>
            </a:r>
          </a:p>
        </p:txBody>
      </p:sp>
    </p:spTree>
    <p:extLst>
      <p:ext uri="{BB962C8B-B14F-4D97-AF65-F5344CB8AC3E}">
        <p14:creationId xmlns:p14="http://schemas.microsoft.com/office/powerpoint/2010/main" val="2752257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70000" y="324000"/>
            <a:ext cx="8586788"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3" name="Content Placeholder 2"/>
          <p:cNvSpPr>
            <a:spLocks noGrp="1"/>
          </p:cNvSpPr>
          <p:nvPr>
            <p:ph idx="1"/>
          </p:nvPr>
        </p:nvSpPr>
        <p:spPr>
          <a:xfrm>
            <a:off x="270000" y="1563144"/>
            <a:ext cx="8586788" cy="4214255"/>
          </a:xfrm>
        </p:spPr>
        <p:txBody>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noProof="0"/>
              <a:t>00 Month 2018</a:t>
            </a:r>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938786"/>
            <a:ext cx="8586787" cy="509994"/>
          </a:xfrm>
        </p:spPr>
        <p:txBody>
          <a:bodyPr/>
          <a:lstStyle>
            <a:lvl1pPr marL="0" indent="0">
              <a:lnSpc>
                <a:spcPct val="114000"/>
              </a:lnSpc>
              <a:spcAft>
                <a:spcPts val="0"/>
              </a:spcAft>
              <a:buNone/>
              <a:defRPr sz="1350" b="1">
                <a:solidFill>
                  <a:schemeClr val="tx2"/>
                </a:solidFill>
              </a:defRPr>
            </a:lvl1pPr>
          </a:lstStyle>
          <a:p>
            <a:pPr lvl="0"/>
            <a:r>
              <a:rPr lang="en-US" noProof="0" dirty="0"/>
              <a:t>Subline</a:t>
            </a:r>
          </a:p>
        </p:txBody>
      </p:sp>
      <p:sp>
        <p:nvSpPr>
          <p:cNvPr id="4" name="Foliennummernplatzhalter 3">
            <a:extLst>
              <a:ext uri="{FF2B5EF4-FFF2-40B4-BE49-F238E27FC236}">
                <a16:creationId xmlns:a16="http://schemas.microsoft.com/office/drawing/2014/main" id="{4F581D6B-1739-4E95-A7A3-5B7B04BE533F}"/>
              </a:ext>
            </a:extLst>
          </p:cNvPr>
          <p:cNvSpPr>
            <a:spLocks noGrp="1"/>
          </p:cNvSpPr>
          <p:nvPr>
            <p:ph type="sldNum" sz="quarter" idx="16"/>
          </p:nvPr>
        </p:nvSpPr>
        <p:spPr/>
        <p:txBody>
          <a:bodyPr/>
          <a:lstStyle/>
          <a:p>
            <a:r>
              <a:rPr lang="en-US"/>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1875675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70000" y="324000"/>
            <a:ext cx="8586788"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3" name="Content Placeholder 2"/>
          <p:cNvSpPr>
            <a:spLocks noGrp="1"/>
          </p:cNvSpPr>
          <p:nvPr>
            <p:ph idx="1"/>
          </p:nvPr>
        </p:nvSpPr>
        <p:spPr>
          <a:xfrm>
            <a:off x="270000" y="1563144"/>
            <a:ext cx="8586788" cy="4214255"/>
          </a:xfrm>
        </p:spPr>
        <p:txBody>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noProof="0"/>
              <a:t>00 Month 2018</a:t>
            </a:r>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938786"/>
            <a:ext cx="8586787" cy="509994"/>
          </a:xfrm>
        </p:spPr>
        <p:txBody>
          <a:bodyPr/>
          <a:lstStyle>
            <a:lvl1pPr marL="0" indent="0">
              <a:lnSpc>
                <a:spcPct val="114000"/>
              </a:lnSpc>
              <a:spcAft>
                <a:spcPts val="0"/>
              </a:spcAft>
              <a:buNone/>
              <a:defRPr sz="1350" b="1">
                <a:solidFill>
                  <a:schemeClr val="tx2"/>
                </a:solidFill>
              </a:defRPr>
            </a:lvl1pPr>
          </a:lstStyle>
          <a:p>
            <a:pPr lvl="0"/>
            <a:r>
              <a:rPr lang="en-US" noProof="0" dirty="0"/>
              <a:t>Subline</a:t>
            </a:r>
          </a:p>
        </p:txBody>
      </p:sp>
      <p:sp>
        <p:nvSpPr>
          <p:cNvPr id="4" name="Foliennummernplatzhalter 3">
            <a:extLst>
              <a:ext uri="{FF2B5EF4-FFF2-40B4-BE49-F238E27FC236}">
                <a16:creationId xmlns:a16="http://schemas.microsoft.com/office/drawing/2014/main" id="{4F581D6B-1739-4E95-A7A3-5B7B04BE533F}"/>
              </a:ext>
            </a:extLst>
          </p:cNvPr>
          <p:cNvSpPr>
            <a:spLocks noGrp="1"/>
          </p:cNvSpPr>
          <p:nvPr>
            <p:ph type="sldNum" sz="quarter" idx="16"/>
          </p:nvPr>
        </p:nvSpPr>
        <p:spPr/>
        <p:txBody>
          <a:bodyPr/>
          <a:lstStyle/>
          <a:p>
            <a:r>
              <a:rPr lang="en-US"/>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3635763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70000" y="324000"/>
            <a:ext cx="8586788"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3" name="Content Placeholder 2"/>
          <p:cNvSpPr>
            <a:spLocks noGrp="1"/>
          </p:cNvSpPr>
          <p:nvPr>
            <p:ph idx="1"/>
          </p:nvPr>
        </p:nvSpPr>
        <p:spPr>
          <a:xfrm>
            <a:off x="270000" y="1563144"/>
            <a:ext cx="8586788" cy="4214255"/>
          </a:xfrm>
        </p:spPr>
        <p:txBody>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noProof="0"/>
              <a:t>00 Month 2018</a:t>
            </a:r>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938786"/>
            <a:ext cx="8586787" cy="509994"/>
          </a:xfrm>
        </p:spPr>
        <p:txBody>
          <a:bodyPr/>
          <a:lstStyle>
            <a:lvl1pPr marL="0" indent="0">
              <a:lnSpc>
                <a:spcPct val="114000"/>
              </a:lnSpc>
              <a:spcAft>
                <a:spcPts val="0"/>
              </a:spcAft>
              <a:buNone/>
              <a:defRPr sz="1350" b="1">
                <a:solidFill>
                  <a:schemeClr val="tx2"/>
                </a:solidFill>
              </a:defRPr>
            </a:lvl1pPr>
          </a:lstStyle>
          <a:p>
            <a:pPr lvl="0"/>
            <a:r>
              <a:rPr lang="en-US" noProof="0" dirty="0"/>
              <a:t>Subline</a:t>
            </a:r>
          </a:p>
        </p:txBody>
      </p:sp>
      <p:sp>
        <p:nvSpPr>
          <p:cNvPr id="4" name="Foliennummernplatzhalter 3">
            <a:extLst>
              <a:ext uri="{FF2B5EF4-FFF2-40B4-BE49-F238E27FC236}">
                <a16:creationId xmlns:a16="http://schemas.microsoft.com/office/drawing/2014/main" id="{4F581D6B-1739-4E95-A7A3-5B7B04BE533F}"/>
              </a:ext>
            </a:extLst>
          </p:cNvPr>
          <p:cNvSpPr>
            <a:spLocks noGrp="1"/>
          </p:cNvSpPr>
          <p:nvPr>
            <p:ph type="sldNum" sz="quarter" idx="16"/>
          </p:nvPr>
        </p:nvSpPr>
        <p:spPr/>
        <p:txBody>
          <a:bodyPr/>
          <a:lstStyle/>
          <a:p>
            <a:r>
              <a:rPr lang="en-US"/>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3060537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70000" y="324000"/>
            <a:ext cx="8586788"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3" name="Content Placeholder 2"/>
          <p:cNvSpPr>
            <a:spLocks noGrp="1"/>
          </p:cNvSpPr>
          <p:nvPr>
            <p:ph idx="1"/>
          </p:nvPr>
        </p:nvSpPr>
        <p:spPr>
          <a:xfrm>
            <a:off x="270000" y="1563144"/>
            <a:ext cx="8586788" cy="4214255"/>
          </a:xfrm>
        </p:spPr>
        <p:txBody>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noProof="0"/>
              <a:t>00 Month 2018</a:t>
            </a:r>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938786"/>
            <a:ext cx="8586787" cy="509994"/>
          </a:xfrm>
        </p:spPr>
        <p:txBody>
          <a:bodyPr/>
          <a:lstStyle>
            <a:lvl1pPr marL="0" indent="0">
              <a:lnSpc>
                <a:spcPct val="114000"/>
              </a:lnSpc>
              <a:spcAft>
                <a:spcPts val="0"/>
              </a:spcAft>
              <a:buNone/>
              <a:defRPr sz="1350" b="1">
                <a:solidFill>
                  <a:schemeClr val="tx2"/>
                </a:solidFill>
              </a:defRPr>
            </a:lvl1pPr>
          </a:lstStyle>
          <a:p>
            <a:pPr lvl="0"/>
            <a:r>
              <a:rPr lang="en-US" noProof="0" dirty="0"/>
              <a:t>Subline</a:t>
            </a:r>
          </a:p>
        </p:txBody>
      </p:sp>
      <p:sp>
        <p:nvSpPr>
          <p:cNvPr id="4" name="Foliennummernplatzhalter 3">
            <a:extLst>
              <a:ext uri="{FF2B5EF4-FFF2-40B4-BE49-F238E27FC236}">
                <a16:creationId xmlns:a16="http://schemas.microsoft.com/office/drawing/2014/main" id="{4F581D6B-1739-4E95-A7A3-5B7B04BE533F}"/>
              </a:ext>
            </a:extLst>
          </p:cNvPr>
          <p:cNvSpPr>
            <a:spLocks noGrp="1"/>
          </p:cNvSpPr>
          <p:nvPr>
            <p:ph type="sldNum" sz="quarter" idx="16"/>
          </p:nvPr>
        </p:nvSpPr>
        <p:spPr/>
        <p:txBody>
          <a:bodyPr/>
          <a:lstStyle/>
          <a:p>
            <a:r>
              <a:rPr lang="en-US"/>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2856959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70000" y="324000"/>
            <a:ext cx="8586788"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3" name="Content Placeholder 2"/>
          <p:cNvSpPr>
            <a:spLocks noGrp="1"/>
          </p:cNvSpPr>
          <p:nvPr>
            <p:ph idx="1"/>
          </p:nvPr>
        </p:nvSpPr>
        <p:spPr>
          <a:xfrm>
            <a:off x="270000" y="1563144"/>
            <a:ext cx="8586788" cy="4214255"/>
          </a:xfrm>
        </p:spPr>
        <p:txBody>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noProof="0"/>
              <a:t>00 Month 2018</a:t>
            </a:r>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938786"/>
            <a:ext cx="8586787" cy="509994"/>
          </a:xfrm>
        </p:spPr>
        <p:txBody>
          <a:bodyPr/>
          <a:lstStyle>
            <a:lvl1pPr marL="0" indent="0">
              <a:lnSpc>
                <a:spcPct val="114000"/>
              </a:lnSpc>
              <a:spcAft>
                <a:spcPts val="0"/>
              </a:spcAft>
              <a:buNone/>
              <a:defRPr sz="1350" b="1">
                <a:solidFill>
                  <a:schemeClr val="tx2"/>
                </a:solidFill>
              </a:defRPr>
            </a:lvl1pPr>
          </a:lstStyle>
          <a:p>
            <a:pPr lvl="0"/>
            <a:r>
              <a:rPr lang="en-US" noProof="0" dirty="0"/>
              <a:t>Subline</a:t>
            </a:r>
          </a:p>
        </p:txBody>
      </p:sp>
      <p:sp>
        <p:nvSpPr>
          <p:cNvPr id="4" name="Foliennummernplatzhalter 3">
            <a:extLst>
              <a:ext uri="{FF2B5EF4-FFF2-40B4-BE49-F238E27FC236}">
                <a16:creationId xmlns:a16="http://schemas.microsoft.com/office/drawing/2014/main" id="{4F581D6B-1739-4E95-A7A3-5B7B04BE533F}"/>
              </a:ext>
            </a:extLst>
          </p:cNvPr>
          <p:cNvSpPr>
            <a:spLocks noGrp="1"/>
          </p:cNvSpPr>
          <p:nvPr>
            <p:ph type="sldNum" sz="quarter" idx="16"/>
          </p:nvPr>
        </p:nvSpPr>
        <p:spPr/>
        <p:txBody>
          <a:bodyPr/>
          <a:lstStyle/>
          <a:p>
            <a:r>
              <a:rPr lang="en-US"/>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421002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70000" y="324000"/>
            <a:ext cx="8586788"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3" name="Content Placeholder 2"/>
          <p:cNvSpPr>
            <a:spLocks noGrp="1"/>
          </p:cNvSpPr>
          <p:nvPr>
            <p:ph idx="1"/>
          </p:nvPr>
        </p:nvSpPr>
        <p:spPr>
          <a:xfrm>
            <a:off x="270000" y="1563144"/>
            <a:ext cx="8586788" cy="4214255"/>
          </a:xfrm>
        </p:spPr>
        <p:txBody>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noProof="0"/>
              <a:t>00 Month 2018</a:t>
            </a:r>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938786"/>
            <a:ext cx="8586787" cy="509994"/>
          </a:xfrm>
        </p:spPr>
        <p:txBody>
          <a:bodyPr/>
          <a:lstStyle>
            <a:lvl1pPr marL="0" indent="0">
              <a:lnSpc>
                <a:spcPct val="114000"/>
              </a:lnSpc>
              <a:spcAft>
                <a:spcPts val="0"/>
              </a:spcAft>
              <a:buNone/>
              <a:defRPr sz="1350" b="1">
                <a:solidFill>
                  <a:schemeClr val="tx2"/>
                </a:solidFill>
              </a:defRPr>
            </a:lvl1pPr>
          </a:lstStyle>
          <a:p>
            <a:pPr lvl="0"/>
            <a:r>
              <a:rPr lang="en-US" noProof="0" dirty="0"/>
              <a:t>Subline</a:t>
            </a:r>
          </a:p>
        </p:txBody>
      </p:sp>
      <p:sp>
        <p:nvSpPr>
          <p:cNvPr id="4" name="Foliennummernplatzhalter 3">
            <a:extLst>
              <a:ext uri="{FF2B5EF4-FFF2-40B4-BE49-F238E27FC236}">
                <a16:creationId xmlns:a16="http://schemas.microsoft.com/office/drawing/2014/main" id="{4F581D6B-1739-4E95-A7A3-5B7B04BE533F}"/>
              </a:ext>
            </a:extLst>
          </p:cNvPr>
          <p:cNvSpPr>
            <a:spLocks noGrp="1"/>
          </p:cNvSpPr>
          <p:nvPr>
            <p:ph type="sldNum" sz="quarter" idx="16"/>
          </p:nvPr>
        </p:nvSpPr>
        <p:spPr/>
        <p:txBody>
          <a:bodyPr/>
          <a:lstStyle/>
          <a:p>
            <a:r>
              <a:rPr lang="en-US"/>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4010089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70000" y="324000"/>
            <a:ext cx="8586788"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3" name="Content Placeholder 2"/>
          <p:cNvSpPr>
            <a:spLocks noGrp="1"/>
          </p:cNvSpPr>
          <p:nvPr>
            <p:ph idx="1"/>
          </p:nvPr>
        </p:nvSpPr>
        <p:spPr>
          <a:xfrm>
            <a:off x="270000" y="1563144"/>
            <a:ext cx="8586788" cy="4214255"/>
          </a:xfrm>
        </p:spPr>
        <p:txBody>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noProof="0"/>
              <a:t>00 Month 2018</a:t>
            </a:r>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938786"/>
            <a:ext cx="8586787" cy="509994"/>
          </a:xfrm>
        </p:spPr>
        <p:txBody>
          <a:bodyPr/>
          <a:lstStyle>
            <a:lvl1pPr marL="0" indent="0">
              <a:lnSpc>
                <a:spcPct val="114000"/>
              </a:lnSpc>
              <a:spcAft>
                <a:spcPts val="0"/>
              </a:spcAft>
              <a:buNone/>
              <a:defRPr sz="1350" b="1">
                <a:solidFill>
                  <a:schemeClr val="tx2"/>
                </a:solidFill>
              </a:defRPr>
            </a:lvl1pPr>
          </a:lstStyle>
          <a:p>
            <a:pPr lvl="0"/>
            <a:r>
              <a:rPr lang="en-US" noProof="0" dirty="0"/>
              <a:t>Subline</a:t>
            </a:r>
          </a:p>
        </p:txBody>
      </p:sp>
      <p:sp>
        <p:nvSpPr>
          <p:cNvPr id="4" name="Foliennummernplatzhalter 3">
            <a:extLst>
              <a:ext uri="{FF2B5EF4-FFF2-40B4-BE49-F238E27FC236}">
                <a16:creationId xmlns:a16="http://schemas.microsoft.com/office/drawing/2014/main" id="{4F581D6B-1739-4E95-A7A3-5B7B04BE533F}"/>
              </a:ext>
            </a:extLst>
          </p:cNvPr>
          <p:cNvSpPr>
            <a:spLocks noGrp="1"/>
          </p:cNvSpPr>
          <p:nvPr>
            <p:ph type="sldNum" sz="quarter" idx="16"/>
          </p:nvPr>
        </p:nvSpPr>
        <p:spPr/>
        <p:txBody>
          <a:bodyPr/>
          <a:lstStyle/>
          <a:p>
            <a:r>
              <a:rPr lang="en-US"/>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4176283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70000" y="324000"/>
            <a:ext cx="8586788"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3" name="Content Placeholder 2"/>
          <p:cNvSpPr>
            <a:spLocks noGrp="1"/>
          </p:cNvSpPr>
          <p:nvPr>
            <p:ph idx="1"/>
          </p:nvPr>
        </p:nvSpPr>
        <p:spPr>
          <a:xfrm>
            <a:off x="270000" y="1563144"/>
            <a:ext cx="8586788" cy="4214255"/>
          </a:xfrm>
        </p:spPr>
        <p:txBody>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noProof="0"/>
              <a:t>00 Month 2018</a:t>
            </a:r>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938786"/>
            <a:ext cx="8586787" cy="509994"/>
          </a:xfrm>
        </p:spPr>
        <p:txBody>
          <a:bodyPr/>
          <a:lstStyle>
            <a:lvl1pPr marL="0" indent="0">
              <a:lnSpc>
                <a:spcPct val="114000"/>
              </a:lnSpc>
              <a:spcAft>
                <a:spcPts val="0"/>
              </a:spcAft>
              <a:buNone/>
              <a:defRPr sz="1350" b="1">
                <a:solidFill>
                  <a:schemeClr val="tx2"/>
                </a:solidFill>
              </a:defRPr>
            </a:lvl1pPr>
          </a:lstStyle>
          <a:p>
            <a:pPr lvl="0"/>
            <a:r>
              <a:rPr lang="en-US" noProof="0" dirty="0"/>
              <a:t>Subline</a:t>
            </a:r>
          </a:p>
        </p:txBody>
      </p:sp>
      <p:sp>
        <p:nvSpPr>
          <p:cNvPr id="4" name="Foliennummernplatzhalter 3">
            <a:extLst>
              <a:ext uri="{FF2B5EF4-FFF2-40B4-BE49-F238E27FC236}">
                <a16:creationId xmlns:a16="http://schemas.microsoft.com/office/drawing/2014/main" id="{4F581D6B-1739-4E95-A7A3-5B7B04BE533F}"/>
              </a:ext>
            </a:extLst>
          </p:cNvPr>
          <p:cNvSpPr>
            <a:spLocks noGrp="1"/>
          </p:cNvSpPr>
          <p:nvPr>
            <p:ph type="sldNum" sz="quarter" idx="16"/>
          </p:nvPr>
        </p:nvSpPr>
        <p:spPr/>
        <p:txBody>
          <a:bodyPr/>
          <a:lstStyle/>
          <a:p>
            <a:r>
              <a:rPr lang="en-US"/>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3352500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70000" y="324000"/>
            <a:ext cx="8586788"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3" name="Content Placeholder 2"/>
          <p:cNvSpPr>
            <a:spLocks noGrp="1"/>
          </p:cNvSpPr>
          <p:nvPr>
            <p:ph idx="1"/>
          </p:nvPr>
        </p:nvSpPr>
        <p:spPr>
          <a:xfrm>
            <a:off x="270000" y="1563144"/>
            <a:ext cx="8586788" cy="4214255"/>
          </a:xfrm>
        </p:spPr>
        <p:txBody>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noProof="0"/>
              <a:t>00 Month 2018</a:t>
            </a:r>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938786"/>
            <a:ext cx="8586787" cy="509994"/>
          </a:xfrm>
        </p:spPr>
        <p:txBody>
          <a:bodyPr/>
          <a:lstStyle>
            <a:lvl1pPr marL="0" indent="0">
              <a:lnSpc>
                <a:spcPct val="114000"/>
              </a:lnSpc>
              <a:spcAft>
                <a:spcPts val="0"/>
              </a:spcAft>
              <a:buNone/>
              <a:defRPr sz="1350" b="1">
                <a:solidFill>
                  <a:schemeClr val="tx2"/>
                </a:solidFill>
              </a:defRPr>
            </a:lvl1pPr>
          </a:lstStyle>
          <a:p>
            <a:pPr lvl="0"/>
            <a:r>
              <a:rPr lang="en-US" noProof="0" dirty="0"/>
              <a:t>Subline</a:t>
            </a:r>
          </a:p>
        </p:txBody>
      </p:sp>
      <p:sp>
        <p:nvSpPr>
          <p:cNvPr id="4" name="Foliennummernplatzhalter 3">
            <a:extLst>
              <a:ext uri="{FF2B5EF4-FFF2-40B4-BE49-F238E27FC236}">
                <a16:creationId xmlns:a16="http://schemas.microsoft.com/office/drawing/2014/main" id="{4F581D6B-1739-4E95-A7A3-5B7B04BE533F}"/>
              </a:ext>
            </a:extLst>
          </p:cNvPr>
          <p:cNvSpPr>
            <a:spLocks noGrp="1"/>
          </p:cNvSpPr>
          <p:nvPr>
            <p:ph type="sldNum" sz="quarter" idx="16"/>
          </p:nvPr>
        </p:nvSpPr>
        <p:spPr/>
        <p:txBody>
          <a:bodyPr/>
          <a:lstStyle/>
          <a:p>
            <a:r>
              <a:rPr lang="en-US"/>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3948495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9144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ctrTitle" hasCustomPrompt="1"/>
          </p:nvPr>
        </p:nvSpPr>
        <p:spPr>
          <a:xfrm>
            <a:off x="719138" y="537344"/>
            <a:ext cx="7705724" cy="623404"/>
          </a:xfrm>
        </p:spPr>
        <p:txBody>
          <a:bodyPr anchor="t"/>
          <a:lstStyle>
            <a:lvl1pPr algn="l">
              <a:lnSpc>
                <a:spcPct val="114000"/>
              </a:lnSpc>
              <a:defRPr sz="3200" spc="0" baseline="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19137" y="2660216"/>
            <a:ext cx="77057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19137" y="1160748"/>
            <a:ext cx="7705726" cy="1361802"/>
          </a:xfrm>
        </p:spPr>
        <p:txBody>
          <a:bodyPr/>
          <a:lstStyle>
            <a:lvl1pPr marL="0" indent="0">
              <a:lnSpc>
                <a:spcPct val="113000"/>
              </a:lnSpc>
              <a:spcBef>
                <a:spcPts val="0"/>
              </a:spcBef>
              <a:spcAft>
                <a:spcPts val="0"/>
              </a:spcAft>
              <a:buNone/>
              <a:defRPr sz="1800" b="1" cap="none" spc="0" baseline="0">
                <a:solidFill>
                  <a:schemeClr val="accent2"/>
                </a:solidFill>
              </a:defRPr>
            </a:lvl1pPr>
          </a:lstStyle>
          <a:p>
            <a:pPr lvl="0"/>
            <a:r>
              <a:rPr lang="en-US" noProof="0" dirty="0"/>
              <a:t>Subline</a:t>
            </a:r>
          </a:p>
        </p:txBody>
      </p:sp>
      <p:pic>
        <p:nvPicPr>
          <p:cNvPr id="10" name="Grafik 9">
            <a:extLst>
              <a:ext uri="{FF2B5EF4-FFF2-40B4-BE49-F238E27FC236}">
                <a16:creationId xmlns:a16="http://schemas.microsoft.com/office/drawing/2014/main" id="{05A5BA46-025C-436B-9A80-CB512831CC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2488" y="6005352"/>
            <a:ext cx="1881980" cy="548854"/>
          </a:xfrm>
          <a:prstGeom prst="rect">
            <a:avLst/>
          </a:prstGeom>
        </p:spPr>
      </p:pic>
      <p:sp>
        <p:nvSpPr>
          <p:cNvPr id="11" name="Textplatzhalter 4">
            <a:extLst>
              <a:ext uri="{FF2B5EF4-FFF2-40B4-BE49-F238E27FC236}">
                <a16:creationId xmlns:a16="http://schemas.microsoft.com/office/drawing/2014/main" id="{8F8EE7F0-8372-4AD2-9D64-4F3514C26B7B}"/>
              </a:ext>
            </a:extLst>
          </p:cNvPr>
          <p:cNvSpPr>
            <a:spLocks noGrp="1"/>
          </p:cNvSpPr>
          <p:nvPr>
            <p:ph type="body" sz="quarter" idx="13" hasCustomPrompt="1"/>
          </p:nvPr>
        </p:nvSpPr>
        <p:spPr>
          <a:xfrm>
            <a:off x="359532" y="6423285"/>
            <a:ext cx="2304000" cy="90000"/>
          </a:xfrm>
          <a:blipFill>
            <a:blip r:embed="rId3"/>
            <a:stretch>
              <a:fillRect/>
            </a:stretch>
          </a:blipFill>
        </p:spPr>
        <p:txBody>
          <a:bodyPr vert="horz" lIns="0" tIns="0" rIns="0" bIns="0" rtlCol="0" anchor="t" anchorCtr="0">
            <a:noAutofit/>
          </a:bodyPr>
          <a:lstStyle>
            <a:lvl1pPr>
              <a:defRPr lang="de-DE" sz="200" dirty="0">
                <a:solidFill>
                  <a:schemeClr val="bg1"/>
                </a:solidFill>
              </a:defRPr>
            </a:lvl1pPr>
          </a:lstStyle>
          <a:p>
            <a:pPr marL="0" lvl="0" indent="0">
              <a:buNone/>
            </a:pPr>
            <a:r>
              <a:rPr lang="en-US" noProof="0"/>
              <a:t> </a:t>
            </a:r>
          </a:p>
        </p:txBody>
      </p:sp>
    </p:spTree>
    <p:extLst>
      <p:ext uri="{BB962C8B-B14F-4D97-AF65-F5344CB8AC3E}">
        <p14:creationId xmlns:p14="http://schemas.microsoft.com/office/powerpoint/2010/main" val="2389604393"/>
      </p:ext>
    </p:extLst>
  </p:cSld>
  <p:clrMapOvr>
    <a:masterClrMapping/>
  </p:clrMapOvr>
  <p:extLst>
    <p:ext uri="{DCECCB84-F9BA-43D5-87BE-67443E8EF086}">
      <p15:sldGuideLst xmlns:p15="http://schemas.microsoft.com/office/powerpoint/2012/main">
        <p15:guide id="1" pos="453">
          <p15:clr>
            <a:srgbClr val="FBAE40"/>
          </p15:clr>
        </p15:guide>
        <p15:guide id="2" pos="530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70000" y="324000"/>
            <a:ext cx="8586788"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3" name="Content Placeholder 2"/>
          <p:cNvSpPr>
            <a:spLocks noGrp="1"/>
          </p:cNvSpPr>
          <p:nvPr>
            <p:ph idx="1"/>
          </p:nvPr>
        </p:nvSpPr>
        <p:spPr>
          <a:xfrm>
            <a:off x="270000" y="1563144"/>
            <a:ext cx="8586788" cy="4214255"/>
          </a:xfrm>
        </p:spPr>
        <p:txBody>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noProof="0"/>
              <a:t>00 Month 2018</a:t>
            </a:r>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269081" y="938786"/>
            <a:ext cx="8586787" cy="509994"/>
          </a:xfrm>
        </p:spPr>
        <p:txBody>
          <a:bodyPr/>
          <a:lstStyle>
            <a:lvl1pPr marL="0" indent="0">
              <a:lnSpc>
                <a:spcPct val="114000"/>
              </a:lnSpc>
              <a:spcAft>
                <a:spcPts val="0"/>
              </a:spcAft>
              <a:buNone/>
              <a:defRPr sz="1350" b="1">
                <a:solidFill>
                  <a:schemeClr val="tx2"/>
                </a:solidFill>
              </a:defRPr>
            </a:lvl1pPr>
          </a:lstStyle>
          <a:p>
            <a:pPr lvl="0"/>
            <a:r>
              <a:rPr lang="en-US" noProof="0" dirty="0"/>
              <a:t>Subline</a:t>
            </a:r>
          </a:p>
        </p:txBody>
      </p:sp>
      <p:sp>
        <p:nvSpPr>
          <p:cNvPr id="4" name="Foliennummernplatzhalter 3">
            <a:extLst>
              <a:ext uri="{FF2B5EF4-FFF2-40B4-BE49-F238E27FC236}">
                <a16:creationId xmlns:a16="http://schemas.microsoft.com/office/drawing/2014/main" id="{4F581D6B-1739-4E95-A7A3-5B7B04BE533F}"/>
              </a:ext>
            </a:extLst>
          </p:cNvPr>
          <p:cNvSpPr>
            <a:spLocks noGrp="1"/>
          </p:cNvSpPr>
          <p:nvPr>
            <p:ph type="sldNum" sz="quarter" idx="16"/>
          </p:nvPr>
        </p:nvSpPr>
        <p:spPr/>
        <p:txBody>
          <a:bodyPr/>
          <a:lstStyle/>
          <a:p>
            <a:r>
              <a:rPr lang="en-US"/>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879999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58775" y="341312"/>
            <a:ext cx="8426450" cy="308768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8999"/>
            <a:ext cx="9144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ctrTitle" hasCustomPrompt="1"/>
          </p:nvPr>
        </p:nvSpPr>
        <p:spPr>
          <a:xfrm>
            <a:off x="719137" y="3633688"/>
            <a:ext cx="7705725" cy="623404"/>
          </a:xfrm>
        </p:spPr>
        <p:txBody>
          <a:bodyPr anchor="t"/>
          <a:lstStyle>
            <a:lvl1pPr algn="l">
              <a:lnSpc>
                <a:spcPct val="114000"/>
              </a:lnSpc>
              <a:spcBef>
                <a:spcPts val="0"/>
              </a:spcBef>
              <a:defRPr sz="3200" spc="0" baseline="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19137" y="4970822"/>
            <a:ext cx="77057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19137" y="4185084"/>
            <a:ext cx="77057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en-US" noProof="0" dirty="0"/>
              <a:t>Subline</a:t>
            </a:r>
          </a:p>
        </p:txBody>
      </p:sp>
      <p:pic>
        <p:nvPicPr>
          <p:cNvPr id="10" name="Grafik 9">
            <a:extLst>
              <a:ext uri="{FF2B5EF4-FFF2-40B4-BE49-F238E27FC236}">
                <a16:creationId xmlns:a16="http://schemas.microsoft.com/office/drawing/2014/main" id="{CCA27721-1E41-417D-8DF5-46DDCB2333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2488" y="6005352"/>
            <a:ext cx="1881980" cy="548854"/>
          </a:xfrm>
          <a:prstGeom prst="rect">
            <a:avLst/>
          </a:prstGeom>
        </p:spPr>
      </p:pic>
      <p:sp>
        <p:nvSpPr>
          <p:cNvPr id="11" name="Textplatzhalter 4">
            <a:extLst>
              <a:ext uri="{FF2B5EF4-FFF2-40B4-BE49-F238E27FC236}">
                <a16:creationId xmlns:a16="http://schemas.microsoft.com/office/drawing/2014/main" id="{D9A45DC4-1F08-4D94-9B1D-CF530DF4BB54}"/>
              </a:ext>
            </a:extLst>
          </p:cNvPr>
          <p:cNvSpPr>
            <a:spLocks noGrp="1"/>
          </p:cNvSpPr>
          <p:nvPr>
            <p:ph type="body" sz="quarter" idx="14" hasCustomPrompt="1"/>
          </p:nvPr>
        </p:nvSpPr>
        <p:spPr>
          <a:xfrm>
            <a:off x="359532" y="6423285"/>
            <a:ext cx="2304000" cy="90000"/>
          </a:xfrm>
          <a:blipFill>
            <a:blip r:embed="rId3"/>
            <a:stretch>
              <a:fillRect/>
            </a:stretch>
          </a:blipFill>
        </p:spPr>
        <p:txBody>
          <a:bodyPr vert="horz" lIns="0" tIns="0" rIns="0" bIns="0" rtlCol="0" anchor="t" anchorCtr="0">
            <a:noAutofit/>
          </a:bodyPr>
          <a:lstStyle>
            <a:lvl1pPr>
              <a:defRPr lang="de-DE" sz="200" dirty="0">
                <a:solidFill>
                  <a:schemeClr val="bg1"/>
                </a:solidFill>
              </a:defRPr>
            </a:lvl1pPr>
          </a:lstStyle>
          <a:p>
            <a:pPr marL="0" lvl="0" indent="0">
              <a:buNone/>
            </a:pPr>
            <a:r>
              <a:rPr lang="en-US" noProof="0"/>
              <a:t> </a:t>
            </a:r>
          </a:p>
        </p:txBody>
      </p:sp>
    </p:spTree>
    <p:extLst>
      <p:ext uri="{BB962C8B-B14F-4D97-AF65-F5344CB8AC3E}">
        <p14:creationId xmlns:p14="http://schemas.microsoft.com/office/powerpoint/2010/main" val="2073494238"/>
      </p:ext>
    </p:extLst>
  </p:cSld>
  <p:clrMapOvr>
    <a:masterClrMapping/>
  </p:clrMapOvr>
  <p:extLst>
    <p:ext uri="{DCECCB84-F9BA-43D5-87BE-67443E8EF086}">
      <p15:sldGuideLst xmlns:p15="http://schemas.microsoft.com/office/powerpoint/2012/main">
        <p15:guide id="1" pos="453">
          <p15:clr>
            <a:srgbClr val="FBAE40"/>
          </p15:clr>
        </p15:guide>
        <p15:guide id="2" pos="530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4">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8999"/>
            <a:ext cx="9144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58775" y="341312"/>
            <a:ext cx="8426450" cy="308768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dirty="0"/>
          </a:p>
        </p:txBody>
      </p:sp>
      <p:sp>
        <p:nvSpPr>
          <p:cNvPr id="2" name="Title 1"/>
          <p:cNvSpPr>
            <a:spLocks noGrp="1"/>
          </p:cNvSpPr>
          <p:nvPr>
            <p:ph type="ctrTitle" hasCustomPrompt="1"/>
          </p:nvPr>
        </p:nvSpPr>
        <p:spPr>
          <a:xfrm>
            <a:off x="719138" y="3633688"/>
            <a:ext cx="7705724" cy="623404"/>
          </a:xfrm>
        </p:spPr>
        <p:txBody>
          <a:bodyPr anchor="t"/>
          <a:lstStyle>
            <a:lvl1pPr algn="l">
              <a:lnSpc>
                <a:spcPct val="114000"/>
              </a:lnSpc>
              <a:spcBef>
                <a:spcPts val="0"/>
              </a:spcBef>
              <a:defRPr sz="320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19137" y="4911514"/>
            <a:ext cx="77057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19137" y="4250010"/>
            <a:ext cx="77057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2"/>
                </a:solidFill>
              </a:defRPr>
            </a:lvl1pPr>
          </a:lstStyle>
          <a:p>
            <a:pPr marL="228600" lvl="0" indent="-228600">
              <a:lnSpc>
                <a:spcPct val="100000"/>
              </a:lnSpc>
              <a:spcBef>
                <a:spcPts val="0"/>
              </a:spcBef>
            </a:pPr>
            <a:r>
              <a:rPr lang="en-US" noProof="0" dirty="0"/>
              <a:t>Subline</a:t>
            </a:r>
          </a:p>
        </p:txBody>
      </p:sp>
      <p:pic>
        <p:nvPicPr>
          <p:cNvPr id="10" name="Grafik 9">
            <a:extLst>
              <a:ext uri="{FF2B5EF4-FFF2-40B4-BE49-F238E27FC236}">
                <a16:creationId xmlns:a16="http://schemas.microsoft.com/office/drawing/2014/main" id="{638BB4E3-787B-47B4-88F3-9120850BA7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2488" y="6005352"/>
            <a:ext cx="1881980" cy="548854"/>
          </a:xfrm>
          <a:prstGeom prst="rect">
            <a:avLst/>
          </a:prstGeom>
        </p:spPr>
      </p:pic>
      <p:sp>
        <p:nvSpPr>
          <p:cNvPr id="11" name="Textplatzhalter 4">
            <a:extLst>
              <a:ext uri="{FF2B5EF4-FFF2-40B4-BE49-F238E27FC236}">
                <a16:creationId xmlns:a16="http://schemas.microsoft.com/office/drawing/2014/main" id="{6C0541F1-A415-46B8-A4AB-03EBF2975CDE}"/>
              </a:ext>
            </a:extLst>
          </p:cNvPr>
          <p:cNvSpPr>
            <a:spLocks noGrp="1"/>
          </p:cNvSpPr>
          <p:nvPr>
            <p:ph type="body" sz="quarter" idx="14" hasCustomPrompt="1"/>
          </p:nvPr>
        </p:nvSpPr>
        <p:spPr>
          <a:xfrm>
            <a:off x="359532" y="6423285"/>
            <a:ext cx="2304000" cy="90000"/>
          </a:xfrm>
          <a:blipFill>
            <a:blip r:embed="rId3"/>
            <a:stretch>
              <a:fillRect/>
            </a:stretch>
          </a:blipFill>
        </p:spPr>
        <p:txBody>
          <a:bodyPr vert="horz" lIns="0" tIns="0" rIns="0" bIns="0" rtlCol="0" anchor="t" anchorCtr="0">
            <a:noAutofit/>
          </a:bodyPr>
          <a:lstStyle>
            <a:lvl1pPr>
              <a:defRPr lang="de-DE" sz="200" dirty="0">
                <a:solidFill>
                  <a:schemeClr val="bg1"/>
                </a:solidFill>
              </a:defRPr>
            </a:lvl1pPr>
          </a:lstStyle>
          <a:p>
            <a:pPr marL="0" lvl="0" indent="0">
              <a:buNone/>
            </a:pPr>
            <a:r>
              <a:rPr lang="en-US" noProof="0"/>
              <a:t> </a:t>
            </a:r>
          </a:p>
        </p:txBody>
      </p:sp>
    </p:spTree>
    <p:extLst>
      <p:ext uri="{BB962C8B-B14F-4D97-AF65-F5344CB8AC3E}">
        <p14:creationId xmlns:p14="http://schemas.microsoft.com/office/powerpoint/2010/main" val="1128135991"/>
      </p:ext>
    </p:extLst>
  </p:cSld>
  <p:clrMapOvr>
    <a:masterClrMapping/>
  </p:clrMapOvr>
  <p:extLst>
    <p:ext uri="{DCECCB84-F9BA-43D5-87BE-67443E8EF086}">
      <p15:sldGuideLst xmlns:p15="http://schemas.microsoft.com/office/powerpoint/2012/main">
        <p15:guide id="1" pos="453">
          <p15:clr>
            <a:srgbClr val="FBAE40"/>
          </p15:clr>
        </p15:guide>
        <p15:guide id="2" pos="53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noProof="0"/>
              <a:t>Titelmasterformat durch Klicken bearbeiten</a:t>
            </a:r>
            <a:endParaRPr lang="en-US" noProof="0"/>
          </a:p>
        </p:txBody>
      </p:sp>
      <p:sp>
        <p:nvSpPr>
          <p:cNvPr id="3" name="Content Placeholder 2"/>
          <p:cNvSpPr>
            <a:spLocks noGrp="1"/>
          </p:cNvSpPr>
          <p:nvPr>
            <p:ph idx="1"/>
          </p:nvPr>
        </p:nvSpPr>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1" name="Textplatzhalter 10">
            <a:extLst>
              <a:ext uri="{FF2B5EF4-FFF2-40B4-BE49-F238E27FC236}">
                <a16:creationId xmlns:a16="http://schemas.microsoft.com/office/drawing/2014/main" id="{1657B79E-8199-4451-A0F9-E82023AB3F0C}"/>
              </a:ext>
            </a:extLst>
          </p:cNvPr>
          <p:cNvSpPr>
            <a:spLocks noGrp="1"/>
          </p:cNvSpPr>
          <p:nvPr>
            <p:ph type="body" sz="quarter" idx="12" hasCustomPrompt="1"/>
          </p:nvPr>
        </p:nvSpPr>
        <p:spPr>
          <a:xfrm>
            <a:off x="358775" y="938786"/>
            <a:ext cx="8424672" cy="509994"/>
          </a:xfrm>
        </p:spPr>
        <p:txBody>
          <a:bodyPr/>
          <a:lstStyle>
            <a:lvl1pPr marL="0" indent="0">
              <a:lnSpc>
                <a:spcPct val="114000"/>
              </a:lnSpc>
              <a:spcAft>
                <a:spcPts val="0"/>
              </a:spcAft>
              <a:buNone/>
              <a:defRPr sz="1800" b="1">
                <a:solidFill>
                  <a:schemeClr val="accent1"/>
                </a:solidFill>
              </a:defRPr>
            </a:lvl1pPr>
          </a:lstStyle>
          <a:p>
            <a:pPr lvl="0"/>
            <a:r>
              <a:rPr lang="en-US" noProof="0"/>
              <a:t>Subline</a:t>
            </a:r>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noProof="0" dirty="0"/>
              <a:t>00 Month 2018</a:t>
            </a:r>
          </a:p>
        </p:txBody>
      </p:sp>
      <p:sp>
        <p:nvSpPr>
          <p:cNvPr id="4" name="Foliennummernplatzhalter 3">
            <a:extLst>
              <a:ext uri="{FF2B5EF4-FFF2-40B4-BE49-F238E27FC236}">
                <a16:creationId xmlns:a16="http://schemas.microsoft.com/office/drawing/2014/main" id="{10D015E3-1500-4467-838A-D43DFB399374}"/>
              </a:ext>
            </a:extLst>
          </p:cNvPr>
          <p:cNvSpPr>
            <a:spLocks noGrp="1"/>
          </p:cNvSpPr>
          <p:nvPr>
            <p:ph type="sldNum" sz="quarter" idx="14"/>
          </p:nvPr>
        </p:nvSpPr>
        <p:spPr/>
        <p:txBody>
          <a:bodyPr/>
          <a:lstStyle/>
          <a:p>
            <a:r>
              <a:rPr lang="en-US" dirty="0"/>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121020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a:p>
        </p:txBody>
      </p:sp>
      <p:sp>
        <p:nvSpPr>
          <p:cNvPr id="3" name="Content Placeholder 2"/>
          <p:cNvSpPr>
            <a:spLocks noGrp="1"/>
          </p:cNvSpPr>
          <p:nvPr>
            <p:ph idx="1"/>
          </p:nvPr>
        </p:nvSpPr>
        <p:spPr>
          <a:xfrm>
            <a:off x="358775" y="1578310"/>
            <a:ext cx="84264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noProof="0" dirty="0"/>
              <a:t>00 Month 2018</a:t>
            </a:r>
          </a:p>
        </p:txBody>
      </p:sp>
      <p:sp>
        <p:nvSpPr>
          <p:cNvPr id="7" name="Textplatzhalter 10">
            <a:extLst>
              <a:ext uri="{FF2B5EF4-FFF2-40B4-BE49-F238E27FC236}">
                <a16:creationId xmlns:a16="http://schemas.microsoft.com/office/drawing/2014/main" id="{F86E38AD-6ACC-4BA6-A4EE-B3E932DD22EF}"/>
              </a:ext>
            </a:extLst>
          </p:cNvPr>
          <p:cNvSpPr>
            <a:spLocks noGrp="1"/>
          </p:cNvSpPr>
          <p:nvPr>
            <p:ph type="body" sz="quarter" idx="12" hasCustomPrompt="1"/>
          </p:nvPr>
        </p:nvSpPr>
        <p:spPr>
          <a:xfrm>
            <a:off x="358775" y="938786"/>
            <a:ext cx="8424672" cy="509994"/>
          </a:xfrm>
        </p:spPr>
        <p:txBody>
          <a:bodyPr/>
          <a:lstStyle>
            <a:lvl1pPr marL="0" indent="0">
              <a:lnSpc>
                <a:spcPct val="114000"/>
              </a:lnSpc>
              <a:spcAft>
                <a:spcPts val="0"/>
              </a:spcAft>
              <a:buNone/>
              <a:defRPr sz="1800" b="1">
                <a:solidFill>
                  <a:schemeClr val="accent1"/>
                </a:solidFill>
              </a:defRPr>
            </a:lvl1pPr>
          </a:lstStyle>
          <a:p>
            <a:pPr lvl="0"/>
            <a:r>
              <a:rPr lang="en-US" noProof="0"/>
              <a:t>Subline</a:t>
            </a:r>
          </a:p>
        </p:txBody>
      </p:sp>
      <p:sp>
        <p:nvSpPr>
          <p:cNvPr id="4" name="Foliennummernplatzhalter 3">
            <a:extLst>
              <a:ext uri="{FF2B5EF4-FFF2-40B4-BE49-F238E27FC236}">
                <a16:creationId xmlns:a16="http://schemas.microsoft.com/office/drawing/2014/main" id="{AF875563-0529-42C2-9984-E5F23A7465D6}"/>
              </a:ext>
            </a:extLst>
          </p:cNvPr>
          <p:cNvSpPr>
            <a:spLocks noGrp="1"/>
          </p:cNvSpPr>
          <p:nvPr>
            <p:ph type="sldNum" sz="quarter" idx="14"/>
          </p:nvPr>
        </p:nvSpPr>
        <p:spPr/>
        <p:txBody>
          <a:bodyPr/>
          <a:lstStyle/>
          <a:p>
            <a:r>
              <a:rPr lang="en-US" dirty="0"/>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743926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r>
              <a:rPr lang="en-US" noProof="0" dirty="0"/>
              <a:t>00 Month 2018</a:t>
            </a:r>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58775" y="1628774"/>
            <a:ext cx="3925888" cy="316837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dirty="0"/>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58775" y="4900254"/>
            <a:ext cx="3925888" cy="868722"/>
          </a:xfrm>
        </p:spPr>
        <p:txBody>
          <a:bodyPr/>
          <a:lstStyle>
            <a:lvl1pPr marL="0" indent="0">
              <a:lnSpc>
                <a:spcPct val="114000"/>
              </a:lnSpc>
              <a:spcAft>
                <a:spcPts val="0"/>
              </a:spcAft>
              <a:buNone/>
              <a:defRPr sz="1800"/>
            </a:lvl1pPr>
          </a:lstStyle>
          <a:p>
            <a:pPr lvl="0"/>
            <a:r>
              <a:rPr lang="en-US" noProof="0" dirty="0"/>
              <a:t>Caption</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4857559" y="1628774"/>
            <a:ext cx="3927666" cy="316837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dirty="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4857559" y="4900254"/>
            <a:ext cx="3927666" cy="868722"/>
          </a:xfrm>
        </p:spPr>
        <p:txBody>
          <a:bodyPr/>
          <a:lstStyle>
            <a:lvl1pPr marL="0" indent="0">
              <a:lnSpc>
                <a:spcPct val="114000"/>
              </a:lnSpc>
              <a:spcAft>
                <a:spcPts val="0"/>
              </a:spcAft>
              <a:buNone/>
              <a:defRPr sz="1800"/>
            </a:lvl1pPr>
          </a:lstStyle>
          <a:p>
            <a:pPr lvl="0"/>
            <a:r>
              <a:rPr lang="en-US" noProof="0" dirty="0"/>
              <a:t>Caption</a:t>
            </a:r>
          </a:p>
        </p:txBody>
      </p:sp>
      <p:sp>
        <p:nvSpPr>
          <p:cNvPr id="13" name="Textplatzhalter 10">
            <a:extLst>
              <a:ext uri="{FF2B5EF4-FFF2-40B4-BE49-F238E27FC236}">
                <a16:creationId xmlns:a16="http://schemas.microsoft.com/office/drawing/2014/main" id="{4DDBDFEF-0700-4FD7-BDE1-FAD27F1C03CF}"/>
              </a:ext>
            </a:extLst>
          </p:cNvPr>
          <p:cNvSpPr>
            <a:spLocks noGrp="1"/>
          </p:cNvSpPr>
          <p:nvPr>
            <p:ph type="body" sz="quarter" idx="12" hasCustomPrompt="1"/>
          </p:nvPr>
        </p:nvSpPr>
        <p:spPr>
          <a:xfrm>
            <a:off x="358775" y="938786"/>
            <a:ext cx="8424672" cy="509994"/>
          </a:xfrm>
        </p:spPr>
        <p:txBody>
          <a:bodyPr/>
          <a:lstStyle>
            <a:lvl1pPr marL="0" indent="0">
              <a:lnSpc>
                <a:spcPct val="114000"/>
              </a:lnSpc>
              <a:spcAft>
                <a:spcPts val="0"/>
              </a:spcAft>
              <a:buNone/>
              <a:defRPr sz="1800" b="1">
                <a:solidFill>
                  <a:schemeClr val="accent1"/>
                </a:solidFill>
              </a:defRPr>
            </a:lvl1pPr>
          </a:lstStyle>
          <a:p>
            <a:pPr lvl="0"/>
            <a:r>
              <a:rPr lang="en-US" noProof="0"/>
              <a:t>Subline</a:t>
            </a:r>
          </a:p>
        </p:txBody>
      </p:sp>
      <p:sp>
        <p:nvSpPr>
          <p:cNvPr id="3" name="Foliennummernplatzhalter 2">
            <a:extLst>
              <a:ext uri="{FF2B5EF4-FFF2-40B4-BE49-F238E27FC236}">
                <a16:creationId xmlns:a16="http://schemas.microsoft.com/office/drawing/2014/main" id="{828A205A-812B-4C2C-A158-F2D3E2D15575}"/>
              </a:ext>
            </a:extLst>
          </p:cNvPr>
          <p:cNvSpPr>
            <a:spLocks noGrp="1"/>
          </p:cNvSpPr>
          <p:nvPr>
            <p:ph type="sldNum" sz="quarter" idx="17"/>
          </p:nvPr>
        </p:nvSpPr>
        <p:spPr/>
        <p:txBody>
          <a:bodyPr/>
          <a:lstStyle/>
          <a:p>
            <a:r>
              <a:rPr lang="en-US" dirty="0"/>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370165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r>
              <a:rPr lang="en-US" noProof="0" dirty="0"/>
              <a:t>00 Month 2018</a:t>
            </a:r>
          </a:p>
        </p:txBody>
      </p:sp>
      <p:sp>
        <p:nvSpPr>
          <p:cNvPr id="9" name="Textplatzhalter 10">
            <a:extLst>
              <a:ext uri="{FF2B5EF4-FFF2-40B4-BE49-F238E27FC236}">
                <a16:creationId xmlns:a16="http://schemas.microsoft.com/office/drawing/2014/main" id="{69A04336-9297-4D3E-8FB4-C1D6EA074C75}"/>
              </a:ext>
            </a:extLst>
          </p:cNvPr>
          <p:cNvSpPr>
            <a:spLocks noGrp="1"/>
          </p:cNvSpPr>
          <p:nvPr>
            <p:ph type="body" sz="quarter" idx="12" hasCustomPrompt="1"/>
          </p:nvPr>
        </p:nvSpPr>
        <p:spPr>
          <a:xfrm>
            <a:off x="358775" y="938786"/>
            <a:ext cx="8424672" cy="509994"/>
          </a:xfrm>
        </p:spPr>
        <p:txBody>
          <a:bodyPr/>
          <a:lstStyle>
            <a:lvl1pPr marL="0" indent="0">
              <a:lnSpc>
                <a:spcPct val="114000"/>
              </a:lnSpc>
              <a:spcAft>
                <a:spcPts val="0"/>
              </a:spcAft>
              <a:buNone/>
              <a:defRPr sz="1800" b="1">
                <a:solidFill>
                  <a:schemeClr val="accent1"/>
                </a:solidFill>
              </a:defRPr>
            </a:lvl1pPr>
          </a:lstStyle>
          <a:p>
            <a:pPr lvl="0"/>
            <a:r>
              <a:rPr lang="en-US" noProof="0"/>
              <a:t>Subline</a:t>
            </a:r>
          </a:p>
        </p:txBody>
      </p:sp>
      <p:sp>
        <p:nvSpPr>
          <p:cNvPr id="3" name="Foliennummernplatzhalter 2">
            <a:extLst>
              <a:ext uri="{FF2B5EF4-FFF2-40B4-BE49-F238E27FC236}">
                <a16:creationId xmlns:a16="http://schemas.microsoft.com/office/drawing/2014/main" id="{5897E41C-A88B-47B0-B79C-28D81C4A9E70}"/>
              </a:ext>
            </a:extLst>
          </p:cNvPr>
          <p:cNvSpPr>
            <a:spLocks noGrp="1"/>
          </p:cNvSpPr>
          <p:nvPr>
            <p:ph type="sldNum" sz="quarter" idx="13"/>
          </p:nvPr>
        </p:nvSpPr>
        <p:spPr/>
        <p:txBody>
          <a:bodyPr/>
          <a:lstStyle/>
          <a:p>
            <a:r>
              <a:rPr lang="en-US" dirty="0"/>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261187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1A9D9CA0-0D3A-430F-A273-E4F9DC8D4FCA}"/>
              </a:ext>
            </a:extLst>
          </p:cNvPr>
          <p:cNvSpPr>
            <a:spLocks noGrp="1"/>
          </p:cNvSpPr>
          <p:nvPr>
            <p:ph type="dt" sz="half" idx="10"/>
          </p:nvPr>
        </p:nvSpPr>
        <p:spPr/>
        <p:txBody>
          <a:bodyPr/>
          <a:lstStyle/>
          <a:p>
            <a:r>
              <a:rPr lang="en-US" noProof="0" dirty="0"/>
              <a:t>00 Month 2018</a:t>
            </a:r>
          </a:p>
        </p:txBody>
      </p:sp>
      <p:sp>
        <p:nvSpPr>
          <p:cNvPr id="2" name="Foliennummernplatzhalter 1">
            <a:extLst>
              <a:ext uri="{FF2B5EF4-FFF2-40B4-BE49-F238E27FC236}">
                <a16:creationId xmlns:a16="http://schemas.microsoft.com/office/drawing/2014/main" id="{65B6F71C-5F68-4765-9167-2DF971FD58B4}"/>
              </a:ext>
            </a:extLst>
          </p:cNvPr>
          <p:cNvSpPr>
            <a:spLocks noGrp="1"/>
          </p:cNvSpPr>
          <p:nvPr>
            <p:ph type="sldNum" sz="quarter" idx="11"/>
          </p:nvPr>
        </p:nvSpPr>
        <p:spPr/>
        <p:txBody>
          <a:bodyPr/>
          <a:lstStyle/>
          <a:p>
            <a:r>
              <a:rPr lang="en-US" dirty="0"/>
              <a:t>Page </a:t>
            </a:r>
            <a:fld id="{A52F4D17-1AD6-42D9-B93A-EB002C62F438}" type="slidenum">
              <a:rPr lang="en-US" smtClean="0"/>
              <a:pPr/>
              <a:t>‹#›</a:t>
            </a:fld>
            <a:endParaRPr lang="en-US" noProof="0" dirty="0"/>
          </a:p>
        </p:txBody>
      </p:sp>
    </p:spTree>
    <p:extLst>
      <p:ext uri="{BB962C8B-B14F-4D97-AF65-F5344CB8AC3E}">
        <p14:creationId xmlns:p14="http://schemas.microsoft.com/office/powerpoint/2010/main" val="10631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8775" y="1563142"/>
            <a:ext cx="8424672" cy="4214255"/>
          </a:xfrm>
          <a:prstGeom prst="rect">
            <a:avLst/>
          </a:prstGeom>
        </p:spPr>
        <p:txBody>
          <a:bodyPr vert="horz" lIns="0" tIns="0" rIns="0" bIns="0" rtlCol="0" anchor="t" anchorCtr="0">
            <a:noAutofit/>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4" name="Date Placeholder 3"/>
          <p:cNvSpPr>
            <a:spLocks noGrp="1"/>
          </p:cNvSpPr>
          <p:nvPr>
            <p:ph type="dt" sz="half" idx="2"/>
          </p:nvPr>
        </p:nvSpPr>
        <p:spPr>
          <a:xfrm>
            <a:off x="3707904" y="6381328"/>
            <a:ext cx="1549996" cy="221109"/>
          </a:xfrm>
          <a:prstGeom prst="rect">
            <a:avLst/>
          </a:prstGeom>
        </p:spPr>
        <p:txBody>
          <a:bodyPr vert="horz" lIns="0" tIns="0" rIns="0" bIns="0" rtlCol="0" anchor="t" anchorCtr="0">
            <a:noAutofit/>
          </a:bodyPr>
          <a:lstStyle>
            <a:lvl1pPr algn="l">
              <a:defRPr sz="1200">
                <a:solidFill>
                  <a:schemeClr val="accent1"/>
                </a:solidFill>
              </a:defRPr>
            </a:lvl1pPr>
          </a:lstStyle>
          <a:p>
            <a:r>
              <a:rPr lang="en-US" noProof="0" dirty="0"/>
              <a:t>00 Month 2018</a:t>
            </a:r>
          </a:p>
        </p:txBody>
      </p:sp>
      <p:sp>
        <p:nvSpPr>
          <p:cNvPr id="6" name="Slide Number Placeholder 5"/>
          <p:cNvSpPr>
            <a:spLocks noGrp="1"/>
          </p:cNvSpPr>
          <p:nvPr>
            <p:ph type="sldNum" sz="quarter" idx="4"/>
          </p:nvPr>
        </p:nvSpPr>
        <p:spPr>
          <a:xfrm>
            <a:off x="5400092" y="6381328"/>
            <a:ext cx="1006544" cy="221109"/>
          </a:xfrm>
          <a:prstGeom prst="rect">
            <a:avLst/>
          </a:prstGeom>
        </p:spPr>
        <p:txBody>
          <a:bodyPr vert="horz" lIns="0" tIns="0" rIns="0" bIns="0" rtlCol="0" anchor="t" anchorCtr="0">
            <a:noAutofit/>
          </a:bodyPr>
          <a:lstStyle>
            <a:lvl1pPr algn="l">
              <a:defRPr sz="1200">
                <a:solidFill>
                  <a:schemeClr val="accent1"/>
                </a:solidFill>
              </a:defRPr>
            </a:lvl1pPr>
          </a:lstStyle>
          <a:p>
            <a:r>
              <a:rPr lang="en-US" dirty="0"/>
              <a:t>Page </a:t>
            </a:r>
            <a:fld id="{A52F4D17-1AD6-42D9-B93A-EB002C62F438}" type="slidenum">
              <a:rPr lang="en-US" smtClean="0"/>
              <a:pPr/>
              <a:t>‹#›</a:t>
            </a:fld>
            <a:endParaRPr lang="en-US" noProof="0" dirty="0"/>
          </a:p>
        </p:txBody>
      </p:sp>
      <p:sp>
        <p:nvSpPr>
          <p:cNvPr id="2" name="Title Placeholder 1"/>
          <p:cNvSpPr>
            <a:spLocks noGrp="1"/>
          </p:cNvSpPr>
          <p:nvPr>
            <p:ph type="title"/>
          </p:nvPr>
        </p:nvSpPr>
        <p:spPr>
          <a:xfrm>
            <a:off x="359663" y="322022"/>
            <a:ext cx="8425562" cy="1126758"/>
          </a:xfrm>
          <a:prstGeom prst="rect">
            <a:avLst/>
          </a:prstGeom>
        </p:spPr>
        <p:txBody>
          <a:bodyPr vert="horz" lIns="0" tIns="0" rIns="0" bIns="0" rtlCol="0" anchor="t" anchorCtr="0">
            <a:noAutofit/>
          </a:bodyPr>
          <a:lstStyle/>
          <a:p>
            <a:r>
              <a:rPr lang="en-US" noProof="0"/>
              <a:t>Mastertitelformat bearbeiten</a:t>
            </a:r>
          </a:p>
        </p:txBody>
      </p:sp>
      <p:pic>
        <p:nvPicPr>
          <p:cNvPr id="11" name="Grafik 10">
            <a:extLst>
              <a:ext uri="{FF2B5EF4-FFF2-40B4-BE49-F238E27FC236}">
                <a16:creationId xmlns:a16="http://schemas.microsoft.com/office/drawing/2014/main" id="{1F2B40BD-2E84-45F1-85D7-C908895E91A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02488" y="6005352"/>
            <a:ext cx="1881980" cy="548854"/>
          </a:xfrm>
          <a:prstGeom prst="rect">
            <a:avLst/>
          </a:prstGeom>
        </p:spPr>
      </p:pic>
      <p:pic>
        <p:nvPicPr>
          <p:cNvPr id="8" name="Grafik 7">
            <a:extLst>
              <a:ext uri="{FF2B5EF4-FFF2-40B4-BE49-F238E27FC236}">
                <a16:creationId xmlns:a16="http://schemas.microsoft.com/office/drawing/2014/main" id="{EB6CB968-4FF1-45BC-BA3C-E1CAF26A678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59532" y="6424763"/>
            <a:ext cx="2303553" cy="91462"/>
          </a:xfrm>
          <a:prstGeom prst="rect">
            <a:avLst/>
          </a:prstGeom>
        </p:spPr>
      </p:pic>
    </p:spTree>
    <p:extLst>
      <p:ext uri="{BB962C8B-B14F-4D97-AF65-F5344CB8AC3E}">
        <p14:creationId xmlns:p14="http://schemas.microsoft.com/office/powerpoint/2010/main" val="3822747736"/>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1" r:id="rId4"/>
    <p:sldLayoutId id="2147483662" r:id="rId5"/>
    <p:sldLayoutId id="2147483672" r:id="rId6"/>
    <p:sldLayoutId id="2147483673" r:id="rId7"/>
    <p:sldLayoutId id="2147483666" r:id="rId8"/>
    <p:sldLayoutId id="2147483667" r:id="rId9"/>
    <p:sldLayoutId id="2147483675" r:id="rId10"/>
    <p:sldLayoutId id="2147483677" r:id="rId11"/>
    <p:sldLayoutId id="2147483678"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Lst>
  <p:hf hdr="0" ftr="0"/>
  <p:txStyles>
    <p:titleStyle>
      <a:lvl1pPr algn="l" defTabSz="914400" rtl="0" eaLnBrk="1" latinLnBrk="0" hangingPunct="1">
        <a:lnSpc>
          <a:spcPct val="114000"/>
        </a:lnSpc>
        <a:spcBef>
          <a:spcPct val="0"/>
        </a:spcBef>
        <a:buNone/>
        <a:defRPr sz="3200" b="1" kern="1200" cap="all" spc="0" baseline="0">
          <a:solidFill>
            <a:schemeClr val="accent1"/>
          </a:solidFill>
          <a:latin typeface="+mj-lt"/>
          <a:ea typeface="+mj-ea"/>
          <a:cs typeface="+mj-cs"/>
        </a:defRPr>
      </a:lvl1pPr>
    </p:titleStyle>
    <p:bodyStyle>
      <a:lvl1pPr marL="228600" indent="-22860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userDrawn="1">
          <p15:clr>
            <a:srgbClr val="F26B43"/>
          </p15:clr>
        </p15:guide>
        <p15:guide id="2" pos="226" userDrawn="1">
          <p15:clr>
            <a:srgbClr val="F26B43"/>
          </p15:clr>
        </p15:guide>
        <p15:guide id="3" pos="5534" userDrawn="1">
          <p15:clr>
            <a:srgbClr val="F26B43"/>
          </p15:clr>
        </p15:guide>
        <p15:guide id="4" orient="horz" pos="278" userDrawn="1">
          <p15:clr>
            <a:srgbClr val="F26B43"/>
          </p15:clr>
        </p15:guide>
        <p15:guide id="6" pos="2699" userDrawn="1">
          <p15:clr>
            <a:srgbClr val="F26B43"/>
          </p15:clr>
        </p15:guide>
        <p15:guide id="7" pos="3061" userDrawn="1">
          <p15:clr>
            <a:srgbClr val="F26B43"/>
          </p15:clr>
        </p15:guide>
        <p15:guide id="8" orient="horz" pos="36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2.png"/><Relationship Id="rId7" Type="http://schemas.openxmlformats.org/officeDocument/2006/relationships/image" Target="../media/image25.jpg"/><Relationship Id="rId12" Type="http://schemas.openxmlformats.org/officeDocument/2006/relationships/image" Target="../media/image33.png"/><Relationship Id="rId2" Type="http://schemas.openxmlformats.org/officeDocument/2006/relationships/image" Target="../media/image11.jpg"/><Relationship Id="rId1" Type="http://schemas.openxmlformats.org/officeDocument/2006/relationships/slideLayout" Target="../slideLayouts/slideLayout16.xml"/><Relationship Id="rId6" Type="http://schemas.openxmlformats.org/officeDocument/2006/relationships/image" Target="../media/image24.jpg"/><Relationship Id="rId11" Type="http://schemas.openxmlformats.org/officeDocument/2006/relationships/image" Target="../media/image32.png"/><Relationship Id="rId5" Type="http://schemas.openxmlformats.org/officeDocument/2006/relationships/image" Target="../media/image29.jpeg"/><Relationship Id="rId10" Type="http://schemas.openxmlformats.org/officeDocument/2006/relationships/image" Target="../media/image31.png"/><Relationship Id="rId4" Type="http://schemas.openxmlformats.org/officeDocument/2006/relationships/image" Target="../media/image20.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40.PNG"/><Relationship Id="rId7" Type="http://schemas.openxmlformats.org/officeDocument/2006/relationships/image" Target="../media/image150.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12A_6E3331A5.xm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microsoft.com/office/2018/10/relationships/comments" Target="../comments/modernComment_12B_6393FB18.xm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0.svg"/><Relationship Id="rId2" Type="http://schemas.openxmlformats.org/officeDocument/2006/relationships/image" Target="../media/image66.png"/><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19.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6.png"/><Relationship Id="rId1" Type="http://schemas.openxmlformats.org/officeDocument/2006/relationships/slideLayout" Target="../slideLayouts/slideLayout20.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A64521-ED94-4240-8AD4-6C3D7A90E715}"/>
              </a:ext>
            </a:extLst>
          </p:cNvPr>
          <p:cNvSpPr>
            <a:spLocks noGrp="1"/>
          </p:cNvSpPr>
          <p:nvPr>
            <p:ph type="ctrTitle"/>
          </p:nvPr>
        </p:nvSpPr>
        <p:spPr>
          <a:xfrm>
            <a:off x="359532" y="3322352"/>
            <a:ext cx="8784468" cy="1127460"/>
          </a:xfrm>
        </p:spPr>
        <p:txBody>
          <a:bodyPr/>
          <a:lstStyle/>
          <a:p>
            <a:r>
              <a:rPr lang="en-US" sz="2400" b="0" dirty="0"/>
              <a:t>Climate research at FZJ and perspectives at TSU</a:t>
            </a:r>
            <a:br>
              <a:rPr lang="en-US" sz="2400" b="0" dirty="0"/>
            </a:br>
            <a:r>
              <a:rPr lang="en-US" sz="2000" b="0" dirty="0"/>
              <a:t>Is urban air pollution now coming from the broom closet</a:t>
            </a:r>
            <a:r>
              <a:rPr lang="en-US" sz="2400" b="0" dirty="0"/>
              <a:t>?</a:t>
            </a:r>
            <a:br>
              <a:rPr lang="en-US" sz="2400" b="0" dirty="0"/>
            </a:br>
            <a:endParaRPr lang="en-US" sz="2400" noProof="0" dirty="0"/>
          </a:p>
        </p:txBody>
      </p:sp>
      <p:sp>
        <p:nvSpPr>
          <p:cNvPr id="3" name="Untertitel 2">
            <a:extLst>
              <a:ext uri="{FF2B5EF4-FFF2-40B4-BE49-F238E27FC236}">
                <a16:creationId xmlns:a16="http://schemas.microsoft.com/office/drawing/2014/main" id="{C693119F-69DD-4BF5-B78E-98C0144F5F54}"/>
              </a:ext>
            </a:extLst>
          </p:cNvPr>
          <p:cNvSpPr>
            <a:spLocks noGrp="1"/>
          </p:cNvSpPr>
          <p:nvPr>
            <p:ph type="subTitle" idx="1"/>
          </p:nvPr>
        </p:nvSpPr>
        <p:spPr>
          <a:xfrm>
            <a:off x="404214" y="4725144"/>
            <a:ext cx="7705725" cy="516756"/>
          </a:xfrm>
        </p:spPr>
        <p:txBody>
          <a:bodyPr/>
          <a:lstStyle/>
          <a:p>
            <a:r>
              <a:rPr lang="en-US" noProof="0" dirty="0"/>
              <a:t>nana khundadze</a:t>
            </a:r>
          </a:p>
        </p:txBody>
      </p:sp>
      <p:sp>
        <p:nvSpPr>
          <p:cNvPr id="8" name="Textplatzhalter 7">
            <a:extLst>
              <a:ext uri="{FF2B5EF4-FFF2-40B4-BE49-F238E27FC236}">
                <a16:creationId xmlns:a16="http://schemas.microsoft.com/office/drawing/2014/main" id="{AC7B26FD-955C-4981-B640-C424E7FA89D9}"/>
              </a:ext>
            </a:extLst>
          </p:cNvPr>
          <p:cNvSpPr>
            <a:spLocks noGrp="1"/>
          </p:cNvSpPr>
          <p:nvPr>
            <p:ph type="body" sz="quarter" idx="13"/>
          </p:nvPr>
        </p:nvSpPr>
        <p:spPr/>
        <p:txBody>
          <a:bodyPr/>
          <a:lstStyle/>
          <a:p>
            <a:endParaRPr lang="en-US" dirty="0"/>
          </a:p>
        </p:txBody>
      </p:sp>
      <p:pic>
        <p:nvPicPr>
          <p:cNvPr id="5" name="Grafik 4" descr="Ein Bild, das Kreis, Kunst enthält.&#10;&#10;Automatisch generierte Beschreibung">
            <a:extLst>
              <a:ext uri="{FF2B5EF4-FFF2-40B4-BE49-F238E27FC236}">
                <a16:creationId xmlns:a16="http://schemas.microsoft.com/office/drawing/2014/main" id="{2F276202-2F49-B027-C7A0-DB084E68D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36096" y="5445224"/>
            <a:ext cx="1332109" cy="1340768"/>
          </a:xfrm>
          <a:prstGeom prst="rect">
            <a:avLst/>
          </a:prstGeom>
        </p:spPr>
      </p:pic>
      <p:pic>
        <p:nvPicPr>
          <p:cNvPr id="6" name="Picture 5" descr="A person with glasses looking at the camera&#10;&#10;Description automatically generated">
            <a:extLst>
              <a:ext uri="{FF2B5EF4-FFF2-40B4-BE49-F238E27FC236}">
                <a16:creationId xmlns:a16="http://schemas.microsoft.com/office/drawing/2014/main" id="{55B0BFF9-A69C-03F6-B65F-0CC386665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732836"/>
            <a:ext cx="985369" cy="1255998"/>
          </a:xfrm>
          <a:prstGeom prst="rect">
            <a:avLst/>
          </a:prstGeom>
        </p:spPr>
      </p:pic>
    </p:spTree>
    <p:extLst>
      <p:ext uri="{BB962C8B-B14F-4D97-AF65-F5344CB8AC3E}">
        <p14:creationId xmlns:p14="http://schemas.microsoft.com/office/powerpoint/2010/main" val="1638378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a:xfrm>
            <a:off x="179512" y="311197"/>
            <a:ext cx="9414568" cy="1124780"/>
          </a:xfrm>
        </p:spPr>
        <p:txBody>
          <a:bodyPr/>
          <a:lstStyle/>
          <a:p>
            <a:r>
              <a:rPr lang="en-US" sz="2800" noProof="0" dirty="0">
                <a:solidFill>
                  <a:srgbClr val="002060"/>
                </a:solidFill>
              </a:rPr>
              <a:t>TD-2DGC-IRMS Measurement technique</a:t>
            </a:r>
          </a:p>
        </p:txBody>
      </p:sp>
      <p:sp>
        <p:nvSpPr>
          <p:cNvPr id="3" name="Datumsplatzhalter 2">
            <a:extLst>
              <a:ext uri="{FF2B5EF4-FFF2-40B4-BE49-F238E27FC236}">
                <a16:creationId xmlns:a16="http://schemas.microsoft.com/office/drawing/2014/main" id="{E9BBE13A-652D-45D5-B3D8-82A75A19F727}"/>
              </a:ext>
            </a:extLst>
          </p:cNvPr>
          <p:cNvSpPr>
            <a:spLocks noGrp="1"/>
          </p:cNvSpPr>
          <p:nvPr>
            <p:ph type="dt" sz="half" idx="13"/>
          </p:nvPr>
        </p:nvSpPr>
        <p:spPr/>
        <p:txBody>
          <a:bodyPr/>
          <a:lstStyle/>
          <a:p>
            <a:pPr>
              <a:spcAft>
                <a:spcPts val="600"/>
              </a:spcAft>
            </a:pPr>
            <a:r>
              <a:rPr lang="en-US" kern="1200" dirty="0">
                <a:latin typeface="+mn-lt"/>
                <a:ea typeface="+mn-ea"/>
                <a:cs typeface="+mn-cs"/>
              </a:rPr>
              <a:t>12 Sept 2024</a:t>
            </a:r>
          </a:p>
        </p:txBody>
      </p:sp>
      <p:sp>
        <p:nvSpPr>
          <p:cNvPr id="4" name="Foliennummernplatzhalter 3">
            <a:extLst>
              <a:ext uri="{FF2B5EF4-FFF2-40B4-BE49-F238E27FC236}">
                <a16:creationId xmlns:a16="http://schemas.microsoft.com/office/drawing/2014/main" id="{5DC516BF-C995-4C15-B38E-5F4B775E169F}"/>
              </a:ext>
            </a:extLst>
          </p:cNvPr>
          <p:cNvSpPr>
            <a:spLocks noGrp="1"/>
          </p:cNvSpPr>
          <p:nvPr>
            <p:ph type="sldNum" sz="quarter" idx="16"/>
          </p:nvPr>
        </p:nvSpPr>
        <p:spPr/>
        <p:txBody>
          <a:bodyPr/>
          <a:lstStyle/>
          <a:p>
            <a:r>
              <a:rPr lang="en-US"/>
              <a:t>Page </a:t>
            </a:r>
            <a:fld id="{A52F4D17-1AD6-42D9-B93A-EB002C62F438}" type="slidenum">
              <a:rPr lang="en-US" smtClean="0"/>
              <a:pPr/>
              <a:t>10</a:t>
            </a:fld>
            <a:endParaRPr lang="en-US" noProof="0" dirty="0"/>
          </a:p>
        </p:txBody>
      </p:sp>
      <p:pic>
        <p:nvPicPr>
          <p:cNvPr id="9" name="Grafik 8">
            <a:extLst>
              <a:ext uri="{FF2B5EF4-FFF2-40B4-BE49-F238E27FC236}">
                <a16:creationId xmlns:a16="http://schemas.microsoft.com/office/drawing/2014/main" id="{B4E6EF74-2A3D-1D9B-F313-780FDE48E6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9562" y="1682538"/>
            <a:ext cx="7731732" cy="4266741"/>
          </a:xfrm>
          <a:prstGeom prst="rect">
            <a:avLst/>
          </a:prstGeom>
          <a:noFill/>
        </p:spPr>
      </p:pic>
      <p:sp>
        <p:nvSpPr>
          <p:cNvPr id="11" name="Rechteck 10">
            <a:extLst>
              <a:ext uri="{FF2B5EF4-FFF2-40B4-BE49-F238E27FC236}">
                <a16:creationId xmlns:a16="http://schemas.microsoft.com/office/drawing/2014/main" id="{98B97536-0F82-FA12-09D6-0E68BB3B73C0}"/>
              </a:ext>
            </a:extLst>
          </p:cNvPr>
          <p:cNvSpPr/>
          <p:nvPr/>
        </p:nvSpPr>
        <p:spPr>
          <a:xfrm>
            <a:off x="782706" y="2342592"/>
            <a:ext cx="1485038" cy="4383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3" name="Rechteck 12">
            <a:extLst>
              <a:ext uri="{FF2B5EF4-FFF2-40B4-BE49-F238E27FC236}">
                <a16:creationId xmlns:a16="http://schemas.microsoft.com/office/drawing/2014/main" id="{ABA65374-E0B5-84C2-76DE-85B35DD35C50}"/>
              </a:ext>
            </a:extLst>
          </p:cNvPr>
          <p:cNvSpPr/>
          <p:nvPr/>
        </p:nvSpPr>
        <p:spPr>
          <a:xfrm>
            <a:off x="2956256" y="2949700"/>
            <a:ext cx="2695863" cy="17034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5708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a:xfrm>
            <a:off x="323528" y="255563"/>
            <a:ext cx="7884778" cy="1124780"/>
          </a:xfrm>
        </p:spPr>
        <p:txBody>
          <a:bodyPr/>
          <a:lstStyle/>
          <a:p>
            <a:r>
              <a:rPr lang="en-US" sz="2800" dirty="0">
                <a:solidFill>
                  <a:srgbClr val="002060"/>
                </a:solidFill>
              </a:rPr>
              <a:t>Quality Control of the </a:t>
            </a:r>
            <a:br>
              <a:rPr lang="en-US" sz="2800" dirty="0">
                <a:solidFill>
                  <a:srgbClr val="002060"/>
                </a:solidFill>
              </a:rPr>
            </a:br>
            <a:r>
              <a:rPr lang="en-US" sz="2800" dirty="0">
                <a:solidFill>
                  <a:srgbClr val="002060"/>
                </a:solidFill>
              </a:rPr>
              <a:t>Heart Cut TD-2DGC-IRMS measurements</a:t>
            </a:r>
            <a:endParaRPr lang="en-US" sz="2800" noProof="0" dirty="0">
              <a:solidFill>
                <a:srgbClr val="002060"/>
              </a:solidFill>
            </a:endParaRPr>
          </a:p>
        </p:txBody>
      </p:sp>
      <p:sp>
        <p:nvSpPr>
          <p:cNvPr id="3" name="Datumsplatzhalter 2">
            <a:extLst>
              <a:ext uri="{FF2B5EF4-FFF2-40B4-BE49-F238E27FC236}">
                <a16:creationId xmlns:a16="http://schemas.microsoft.com/office/drawing/2014/main" id="{E9BBE13A-652D-45D5-B3D8-82A75A19F727}"/>
              </a:ext>
            </a:extLst>
          </p:cNvPr>
          <p:cNvSpPr>
            <a:spLocks noGrp="1"/>
          </p:cNvSpPr>
          <p:nvPr>
            <p:ph type="dt" sz="half" idx="13"/>
          </p:nvPr>
        </p:nvSpPr>
        <p:spPr/>
        <p:txBody>
          <a:bodyPr/>
          <a:lstStyle/>
          <a:p>
            <a:pPr>
              <a:spcAft>
                <a:spcPts val="600"/>
              </a:spcAft>
            </a:pPr>
            <a:r>
              <a:rPr lang="en-US" kern="1200" dirty="0">
                <a:latin typeface="+mn-lt"/>
                <a:ea typeface="+mn-ea"/>
                <a:cs typeface="+mn-cs"/>
              </a:rPr>
              <a:t>12 Sept 2024</a:t>
            </a:r>
          </a:p>
        </p:txBody>
      </p:sp>
      <p:sp>
        <p:nvSpPr>
          <p:cNvPr id="4" name="Foliennummernplatzhalter 3">
            <a:extLst>
              <a:ext uri="{FF2B5EF4-FFF2-40B4-BE49-F238E27FC236}">
                <a16:creationId xmlns:a16="http://schemas.microsoft.com/office/drawing/2014/main" id="{5DC516BF-C995-4C15-B38E-5F4B775E169F}"/>
              </a:ext>
            </a:extLst>
          </p:cNvPr>
          <p:cNvSpPr>
            <a:spLocks noGrp="1"/>
          </p:cNvSpPr>
          <p:nvPr>
            <p:ph type="sldNum" sz="quarter" idx="16"/>
          </p:nvPr>
        </p:nvSpPr>
        <p:spPr/>
        <p:txBody>
          <a:bodyPr/>
          <a:lstStyle/>
          <a:p>
            <a:r>
              <a:rPr lang="en-US"/>
              <a:t>Page </a:t>
            </a:r>
            <a:fld id="{A52F4D17-1AD6-42D9-B93A-EB002C62F438}" type="slidenum">
              <a:rPr lang="en-US" smtClean="0"/>
              <a:pPr/>
              <a:t>11</a:t>
            </a:fld>
            <a:endParaRPr lang="en-US" noProof="0" dirty="0"/>
          </a:p>
        </p:txBody>
      </p:sp>
      <p:graphicFrame>
        <p:nvGraphicFramePr>
          <p:cNvPr id="6" name="Tabelle 5">
            <a:extLst>
              <a:ext uri="{FF2B5EF4-FFF2-40B4-BE49-F238E27FC236}">
                <a16:creationId xmlns:a16="http://schemas.microsoft.com/office/drawing/2014/main" id="{28DC8AB1-5B96-A502-0CCD-96B58AA2D1DC}"/>
              </a:ext>
            </a:extLst>
          </p:cNvPr>
          <p:cNvGraphicFramePr>
            <a:graphicFrameLocks noGrp="1"/>
          </p:cNvGraphicFramePr>
          <p:nvPr>
            <p:extLst>
              <p:ext uri="{D42A27DB-BD31-4B8C-83A1-F6EECF244321}">
                <p14:modId xmlns:p14="http://schemas.microsoft.com/office/powerpoint/2010/main" val="2852539056"/>
              </p:ext>
            </p:extLst>
          </p:nvPr>
        </p:nvGraphicFramePr>
        <p:xfrm>
          <a:off x="611560" y="1486880"/>
          <a:ext cx="6840759" cy="3884239"/>
        </p:xfrm>
        <a:graphic>
          <a:graphicData uri="http://schemas.openxmlformats.org/drawingml/2006/table">
            <a:tbl>
              <a:tblPr firstRow="1" firstCol="1" bandRow="1">
                <a:tableStyleId>{5940675A-B579-460E-94D1-54222C63F5DA}</a:tableStyleId>
              </a:tblPr>
              <a:tblGrid>
                <a:gridCol w="2279733">
                  <a:extLst>
                    <a:ext uri="{9D8B030D-6E8A-4147-A177-3AD203B41FA5}">
                      <a16:colId xmlns:a16="http://schemas.microsoft.com/office/drawing/2014/main" val="2777923128"/>
                    </a:ext>
                  </a:extLst>
                </a:gridCol>
                <a:gridCol w="2400787">
                  <a:extLst>
                    <a:ext uri="{9D8B030D-6E8A-4147-A177-3AD203B41FA5}">
                      <a16:colId xmlns:a16="http://schemas.microsoft.com/office/drawing/2014/main" val="4012147932"/>
                    </a:ext>
                  </a:extLst>
                </a:gridCol>
                <a:gridCol w="2160239">
                  <a:extLst>
                    <a:ext uri="{9D8B030D-6E8A-4147-A177-3AD203B41FA5}">
                      <a16:colId xmlns:a16="http://schemas.microsoft.com/office/drawing/2014/main" val="2547941670"/>
                    </a:ext>
                  </a:extLst>
                </a:gridCol>
              </a:tblGrid>
              <a:tr h="981134">
                <a:tc rowSpan="2">
                  <a:txBody>
                    <a:bodyPr/>
                    <a:lstStyle/>
                    <a:p>
                      <a:pPr algn="ctr">
                        <a:lnSpc>
                          <a:spcPct val="150000"/>
                        </a:lnSpc>
                        <a:spcAft>
                          <a:spcPts val="1000"/>
                        </a:spcAft>
                      </a:pPr>
                      <a:r>
                        <a:rPr lang="en-US" sz="2400" b="1" kern="100" dirty="0">
                          <a:effectLst/>
                          <a:latin typeface="Times New Roman" panose="02020603050405020304" pitchFamily="18" charset="0"/>
                          <a:cs typeface="Times New Roman" panose="02020603050405020304" pitchFamily="18" charset="0"/>
                        </a:rPr>
                        <a:t>Compound</a:t>
                      </a:r>
                    </a:p>
                    <a:p>
                      <a:pPr algn="ctr">
                        <a:lnSpc>
                          <a:spcPct val="150000"/>
                        </a:lnSpc>
                        <a:spcAft>
                          <a:spcPts val="1000"/>
                        </a:spcAft>
                      </a:pPr>
                      <a:r>
                        <a:rPr lang="en-US" sz="2400" kern="100" dirty="0">
                          <a:effectLst/>
                          <a:latin typeface="Times New Roman" panose="02020603050405020304" pitchFamily="18" charset="0"/>
                          <a:cs typeface="Times New Roman" panose="02020603050405020304" pitchFamily="18" charset="0"/>
                        </a:rPr>
                        <a:t> </a:t>
                      </a:r>
                      <a:endParaRPr lang="de-DE"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gridSpan="2">
                  <a:txBody>
                    <a:bodyPr/>
                    <a:lstStyle/>
                    <a:p>
                      <a:pPr algn="ctr">
                        <a:lnSpc>
                          <a:spcPct val="150000"/>
                        </a:lnSpc>
                        <a:spcAft>
                          <a:spcPts val="1000"/>
                        </a:spcAft>
                      </a:pPr>
                      <a:r>
                        <a:rPr lang="en-US" sz="2400" b="1" kern="100" dirty="0">
                          <a:effectLst/>
                          <a:latin typeface="Times New Roman" panose="02020603050405020304" pitchFamily="18" charset="0"/>
                          <a:cs typeface="Times New Roman" panose="02020603050405020304" pitchFamily="18" charset="0"/>
                        </a:rPr>
                        <a:t>δ </a:t>
                      </a:r>
                      <a:r>
                        <a:rPr lang="en-US" sz="2400" b="1" kern="100" baseline="30000" dirty="0">
                          <a:effectLst/>
                          <a:latin typeface="Times New Roman" panose="02020603050405020304" pitchFamily="18" charset="0"/>
                          <a:cs typeface="Times New Roman" panose="02020603050405020304" pitchFamily="18" charset="0"/>
                        </a:rPr>
                        <a:t>13</a:t>
                      </a:r>
                      <a:r>
                        <a:rPr lang="en-US" sz="2400" b="1" kern="100" dirty="0">
                          <a:effectLst/>
                          <a:latin typeface="Times New Roman" panose="02020603050405020304" pitchFamily="18" charset="0"/>
                          <a:cs typeface="Times New Roman" panose="02020603050405020304" pitchFamily="18" charset="0"/>
                        </a:rPr>
                        <a:t>C (‰) /Method</a:t>
                      </a:r>
                      <a:endParaRPr lang="de-DE"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de-DE"/>
                    </a:p>
                  </a:txBody>
                  <a:tcPr/>
                </a:tc>
                <a:extLst>
                  <a:ext uri="{0D108BD9-81ED-4DB2-BD59-A6C34878D82A}">
                    <a16:rowId xmlns:a16="http://schemas.microsoft.com/office/drawing/2014/main" val="3591084107"/>
                  </a:ext>
                </a:extLst>
              </a:tr>
              <a:tr h="891735">
                <a:tc vMerge="1">
                  <a:txBody>
                    <a:bodyPr/>
                    <a:lstStyle/>
                    <a:p>
                      <a:endParaRPr dirty="0"/>
                    </a:p>
                  </a:txBody>
                  <a:tcPr marL="68580" marR="68580" marT="0" marB="0"/>
                </a:tc>
                <a:tc>
                  <a:txBody>
                    <a:bodyPr/>
                    <a:lstStyle/>
                    <a:p>
                      <a:pPr algn="ctr">
                        <a:lnSpc>
                          <a:spcPct val="150000"/>
                        </a:lnSpc>
                        <a:spcAft>
                          <a:spcPts val="1000"/>
                        </a:spcAft>
                      </a:pPr>
                      <a:r>
                        <a:rPr lang="en-US" sz="2400" b="1" kern="100" dirty="0">
                          <a:effectLst/>
                          <a:latin typeface="Times New Roman" panose="02020603050405020304" pitchFamily="18" charset="0"/>
                          <a:cs typeface="Times New Roman" panose="02020603050405020304" pitchFamily="18" charset="0"/>
                        </a:rPr>
                        <a:t>TD-2DGC-IRMS</a:t>
                      </a:r>
                      <a:r>
                        <a:rPr lang="en-US" sz="2400" kern="100" dirty="0">
                          <a:effectLst/>
                          <a:latin typeface="Times New Roman" panose="02020603050405020304" pitchFamily="18" charset="0"/>
                          <a:cs typeface="Times New Roman" panose="02020603050405020304" pitchFamily="18" charset="0"/>
                        </a:rPr>
                        <a:t> (n=25)</a:t>
                      </a:r>
                      <a:endParaRPr lang="de-DE"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1000"/>
                        </a:spcAft>
                      </a:pPr>
                      <a:r>
                        <a:rPr lang="en-US" sz="2400" b="1" kern="100" dirty="0">
                          <a:effectLst/>
                          <a:latin typeface="Times New Roman" panose="02020603050405020304" pitchFamily="18" charset="0"/>
                          <a:cs typeface="Times New Roman" panose="02020603050405020304" pitchFamily="18" charset="0"/>
                        </a:rPr>
                        <a:t>EA-</a:t>
                      </a:r>
                      <a:r>
                        <a:rPr lang="en-US" sz="2400" b="1" kern="100" dirty="0" err="1">
                          <a:effectLst/>
                          <a:latin typeface="Times New Roman" panose="02020603050405020304" pitchFamily="18" charset="0"/>
                          <a:cs typeface="Times New Roman" panose="02020603050405020304" pitchFamily="18" charset="0"/>
                        </a:rPr>
                        <a:t>IRMS</a:t>
                      </a:r>
                      <a:r>
                        <a:rPr lang="en-US" sz="2400" b="1" kern="100" dirty="0">
                          <a:effectLst/>
                          <a:latin typeface="Times New Roman" panose="02020603050405020304" pitchFamily="18" charset="0"/>
                          <a:cs typeface="Times New Roman" panose="02020603050405020304" pitchFamily="18" charset="0"/>
                        </a:rPr>
                        <a:t>  </a:t>
                      </a:r>
                      <a:r>
                        <a:rPr lang="en-US" sz="2400" kern="100" dirty="0">
                          <a:effectLst/>
                          <a:latin typeface="Times New Roman" panose="02020603050405020304" pitchFamily="18" charset="0"/>
                          <a:cs typeface="Times New Roman" panose="02020603050405020304" pitchFamily="18" charset="0"/>
                        </a:rPr>
                        <a:t>  (n=8)</a:t>
                      </a:r>
                      <a:endParaRPr lang="de-DE"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201470342"/>
                  </a:ext>
                </a:extLst>
              </a:tr>
              <a:tr h="981134">
                <a:tc>
                  <a:txBody>
                    <a:bodyPr/>
                    <a:lstStyle/>
                    <a:p>
                      <a:pPr algn="ctr">
                        <a:lnSpc>
                          <a:spcPct val="150000"/>
                        </a:lnSpc>
                        <a:spcAft>
                          <a:spcPts val="1000"/>
                        </a:spcAft>
                      </a:pPr>
                      <a:r>
                        <a:rPr lang="en-US" sz="2400" kern="100">
                          <a:effectLst/>
                          <a:latin typeface="Times New Roman" panose="02020603050405020304" pitchFamily="18" charset="0"/>
                          <a:cs typeface="Times New Roman" panose="02020603050405020304" pitchFamily="18" charset="0"/>
                        </a:rPr>
                        <a:t>(-)-limonene</a:t>
                      </a:r>
                      <a:endParaRPr lang="de-DE"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1000"/>
                        </a:spcAft>
                      </a:pPr>
                      <a:r>
                        <a:rPr lang="en-US" sz="2400" kern="100" dirty="0">
                          <a:effectLst/>
                          <a:latin typeface="Times New Roman" panose="02020603050405020304" pitchFamily="18" charset="0"/>
                          <a:cs typeface="Times New Roman" panose="02020603050405020304" pitchFamily="18" charset="0"/>
                        </a:rPr>
                        <a:t>-33,0 ± 0,5</a:t>
                      </a:r>
                      <a:endParaRPr lang="de-DE"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1000"/>
                        </a:spcAft>
                      </a:pPr>
                      <a:r>
                        <a:rPr lang="en-US" sz="2400" kern="100" dirty="0">
                          <a:effectLst/>
                          <a:latin typeface="Times New Roman" panose="02020603050405020304" pitchFamily="18" charset="0"/>
                          <a:cs typeface="Times New Roman" panose="02020603050405020304" pitchFamily="18" charset="0"/>
                        </a:rPr>
                        <a:t>-33,7 ± 0,1</a:t>
                      </a:r>
                      <a:endParaRPr lang="de-DE"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825673702"/>
                  </a:ext>
                </a:extLst>
              </a:tr>
              <a:tr h="890413">
                <a:tc>
                  <a:txBody>
                    <a:bodyPr/>
                    <a:lstStyle/>
                    <a:p>
                      <a:pPr algn="ctr">
                        <a:lnSpc>
                          <a:spcPct val="150000"/>
                        </a:lnSpc>
                        <a:spcAft>
                          <a:spcPts val="1000"/>
                        </a:spcAft>
                      </a:pPr>
                      <a:r>
                        <a:rPr lang="en-US" sz="2400" kern="100">
                          <a:effectLst/>
                          <a:latin typeface="Times New Roman" panose="02020603050405020304" pitchFamily="18" charset="0"/>
                          <a:cs typeface="Times New Roman" panose="02020603050405020304" pitchFamily="18" charset="0"/>
                        </a:rPr>
                        <a:t>(+)-limonene</a:t>
                      </a:r>
                      <a:endParaRPr lang="de-DE"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1000"/>
                        </a:spcAft>
                      </a:pPr>
                      <a:r>
                        <a:rPr lang="en-US" sz="2400" kern="100" dirty="0">
                          <a:effectLst/>
                          <a:latin typeface="Times New Roman" panose="02020603050405020304" pitchFamily="18" charset="0"/>
                          <a:cs typeface="Times New Roman" panose="02020603050405020304" pitchFamily="18" charset="0"/>
                        </a:rPr>
                        <a:t>-30,0 ± 0,7</a:t>
                      </a:r>
                      <a:endParaRPr lang="de-DE"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1000"/>
                        </a:spcAft>
                      </a:pPr>
                      <a:r>
                        <a:rPr lang="en-US" sz="2400" kern="100" dirty="0">
                          <a:effectLst/>
                          <a:latin typeface="Times New Roman" panose="02020603050405020304" pitchFamily="18" charset="0"/>
                          <a:cs typeface="Times New Roman" panose="02020603050405020304" pitchFamily="18" charset="0"/>
                        </a:rPr>
                        <a:t>-30,2 ± 0,1</a:t>
                      </a:r>
                      <a:endParaRPr lang="de-DE"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954451594"/>
                  </a:ext>
                </a:extLst>
              </a:tr>
            </a:tbl>
          </a:graphicData>
        </a:graphic>
      </p:graphicFrame>
    </p:spTree>
    <p:extLst>
      <p:ext uri="{BB962C8B-B14F-4D97-AF65-F5344CB8AC3E}">
        <p14:creationId xmlns:p14="http://schemas.microsoft.com/office/powerpoint/2010/main" val="2770986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a:xfrm>
            <a:off x="107504" y="226946"/>
            <a:ext cx="8425562" cy="658706"/>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cap="none" dirty="0">
                <a:solidFill>
                  <a:srgbClr val="002060"/>
                </a:solidFill>
                <a:latin typeface="Arial"/>
                <a:ea typeface="+mn-ea"/>
                <a:cs typeface="+mn-cs"/>
              </a:rPr>
              <a:t>Standard samples for method development</a:t>
            </a:r>
            <a:endParaRPr kumimoji="0" lang="de-DE" sz="3200" b="1" i="0" u="none" strike="noStrike" kern="1200" cap="none" spc="0" normalizeH="0" baseline="0" noProof="0" dirty="0">
              <a:ln>
                <a:noFill/>
              </a:ln>
              <a:solidFill>
                <a:srgbClr val="002060"/>
              </a:solidFill>
              <a:effectLst/>
              <a:uLnTx/>
              <a:uFillTx/>
              <a:latin typeface="Arial"/>
              <a:ea typeface="+mn-ea"/>
              <a:cs typeface="+mn-cs"/>
            </a:endParaRPr>
          </a:p>
        </p:txBody>
      </p:sp>
      <p:sp>
        <p:nvSpPr>
          <p:cNvPr id="9" name="Foliennummernplatzhalter 8">
            <a:extLst>
              <a:ext uri="{FF2B5EF4-FFF2-40B4-BE49-F238E27FC236}">
                <a16:creationId xmlns:a16="http://schemas.microsoft.com/office/drawing/2014/main" id="{44314ED7-3F30-426A-93BF-8E5196D208D0}"/>
              </a:ext>
            </a:extLst>
          </p:cNvPr>
          <p:cNvSpPr>
            <a:spLocks noGrp="1"/>
          </p:cNvSpPr>
          <p:nvPr>
            <p:ph type="sldNum" sz="quarter" idx="14"/>
          </p:nvPr>
        </p:nvSpPr>
        <p:spPr/>
        <p:txBody>
          <a:bodyPr/>
          <a:lstStyle/>
          <a:p>
            <a:r>
              <a:rPr lang="en-US" dirty="0"/>
              <a:t>Page </a:t>
            </a:r>
            <a:fld id="{A52F4D17-1AD6-42D9-B93A-EB002C62F438}" type="slidenum">
              <a:rPr lang="en-US" smtClean="0"/>
              <a:pPr/>
              <a:t>12</a:t>
            </a:fld>
            <a:endParaRPr lang="en-US" noProof="0" dirty="0"/>
          </a:p>
        </p:txBody>
      </p:sp>
      <p:pic>
        <p:nvPicPr>
          <p:cNvPr id="65" name="Grafik 64">
            <a:extLst>
              <a:ext uri="{FF2B5EF4-FFF2-40B4-BE49-F238E27FC236}">
                <a16:creationId xmlns:a16="http://schemas.microsoft.com/office/drawing/2014/main" id="{11452529-3777-3EEE-62F8-99FD785D9B7E}"/>
              </a:ext>
            </a:extLst>
          </p:cNvPr>
          <p:cNvPicPr>
            <a:picLocks noChangeAspect="1"/>
          </p:cNvPicPr>
          <p:nvPr/>
        </p:nvPicPr>
        <p:blipFill>
          <a:blip r:embed="rId3"/>
          <a:stretch>
            <a:fillRect/>
          </a:stretch>
        </p:blipFill>
        <p:spPr>
          <a:xfrm>
            <a:off x="5220072" y="3847085"/>
            <a:ext cx="3797249" cy="2009403"/>
          </a:xfrm>
          <a:prstGeom prst="rect">
            <a:avLst/>
          </a:prstGeom>
        </p:spPr>
      </p:pic>
      <p:pic>
        <p:nvPicPr>
          <p:cNvPr id="67" name="Grafik 66" descr="Ein Bild, das drinnen, Küchengerät enthält.&#10;&#10;Automatisch generierte Beschreibung">
            <a:extLst>
              <a:ext uri="{FF2B5EF4-FFF2-40B4-BE49-F238E27FC236}">
                <a16:creationId xmlns:a16="http://schemas.microsoft.com/office/drawing/2014/main" id="{B5C614F6-7EF7-1804-534F-EE1C991B2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1382546"/>
            <a:ext cx="4625654" cy="3469241"/>
          </a:xfrm>
          <a:prstGeom prst="rect">
            <a:avLst/>
          </a:prstGeom>
          <a:ln>
            <a:noFill/>
          </a:ln>
          <a:effectLst>
            <a:outerShdw blurRad="292100" dist="139700" dir="2700000" algn="tl" rotWithShape="0">
              <a:srgbClr val="333333">
                <a:alpha val="65000"/>
              </a:srgbClr>
            </a:outerShdw>
          </a:effectLst>
        </p:spPr>
      </p:pic>
      <p:sp>
        <p:nvSpPr>
          <p:cNvPr id="5" name="Textfeld 4">
            <a:extLst>
              <a:ext uri="{FF2B5EF4-FFF2-40B4-BE49-F238E27FC236}">
                <a16:creationId xmlns:a16="http://schemas.microsoft.com/office/drawing/2014/main" id="{50199C7F-8372-8F0E-F894-CC59806EAB97}"/>
              </a:ext>
            </a:extLst>
          </p:cNvPr>
          <p:cNvSpPr txBox="1"/>
          <p:nvPr/>
        </p:nvSpPr>
        <p:spPr>
          <a:xfrm>
            <a:off x="3851920" y="6353382"/>
            <a:ext cx="4588328" cy="246221"/>
          </a:xfrm>
          <a:prstGeom prst="rect">
            <a:avLst/>
          </a:prstGeom>
          <a:noFill/>
        </p:spPr>
        <p:txBody>
          <a:bodyPr wrap="square">
            <a:spAutoFit/>
          </a:bodyPr>
          <a:lstStyle/>
          <a:p>
            <a:pPr>
              <a:spcAft>
                <a:spcPts val="600"/>
              </a:spcAft>
            </a:pPr>
            <a:r>
              <a:rPr lang="en-US" sz="1000" kern="1200" dirty="0">
                <a:latin typeface="+mn-lt"/>
                <a:ea typeface="+mn-ea"/>
                <a:cs typeface="+mn-cs"/>
              </a:rPr>
              <a:t>12 Sept 2024</a:t>
            </a:r>
          </a:p>
        </p:txBody>
      </p:sp>
      <p:pic>
        <p:nvPicPr>
          <p:cNvPr id="19" name="图片 18">
            <a:extLst>
              <a:ext uri="{FF2B5EF4-FFF2-40B4-BE49-F238E27FC236}">
                <a16:creationId xmlns:a16="http://schemas.microsoft.com/office/drawing/2014/main" id="{22AC2B19-94D2-9F1F-66E3-4BE3312D0369}"/>
              </a:ext>
            </a:extLst>
          </p:cNvPr>
          <p:cNvPicPr>
            <a:picLocks noChangeAspect="1"/>
          </p:cNvPicPr>
          <p:nvPr/>
        </p:nvPicPr>
        <p:blipFill>
          <a:blip r:embed="rId5"/>
          <a:stretch>
            <a:fillRect/>
          </a:stretch>
        </p:blipFill>
        <p:spPr>
          <a:xfrm>
            <a:off x="5508104" y="1801366"/>
            <a:ext cx="2238091" cy="1315801"/>
          </a:xfrm>
          <a:prstGeom prst="rect">
            <a:avLst/>
          </a:prstGeom>
        </p:spPr>
      </p:pic>
    </p:spTree>
    <p:extLst>
      <p:ext uri="{BB962C8B-B14F-4D97-AF65-F5344CB8AC3E}">
        <p14:creationId xmlns:p14="http://schemas.microsoft.com/office/powerpoint/2010/main" val="3002340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E9BBE13A-652D-45D5-B3D8-82A75A19F727}"/>
              </a:ext>
            </a:extLst>
          </p:cNvPr>
          <p:cNvSpPr>
            <a:spLocks noGrp="1"/>
          </p:cNvSpPr>
          <p:nvPr>
            <p:ph type="dt" sz="half" idx="13"/>
          </p:nvPr>
        </p:nvSpPr>
        <p:spPr/>
        <p:txBody>
          <a:bodyPr/>
          <a:lstStyle/>
          <a:p>
            <a:pPr>
              <a:spcAft>
                <a:spcPts val="600"/>
              </a:spcAft>
            </a:pPr>
            <a:r>
              <a:rPr lang="en-US" kern="1200" dirty="0">
                <a:latin typeface="+mn-lt"/>
                <a:ea typeface="+mn-ea"/>
                <a:cs typeface="+mn-cs"/>
              </a:rPr>
              <a:t>12 Sept 2024</a:t>
            </a:r>
          </a:p>
        </p:txBody>
      </p:sp>
      <p:sp>
        <p:nvSpPr>
          <p:cNvPr id="4" name="Foliennummernplatzhalter 3">
            <a:extLst>
              <a:ext uri="{FF2B5EF4-FFF2-40B4-BE49-F238E27FC236}">
                <a16:creationId xmlns:a16="http://schemas.microsoft.com/office/drawing/2014/main" id="{5DC516BF-C995-4C15-B38E-5F4B775E169F}"/>
              </a:ext>
            </a:extLst>
          </p:cNvPr>
          <p:cNvSpPr>
            <a:spLocks noGrp="1"/>
          </p:cNvSpPr>
          <p:nvPr>
            <p:ph type="sldNum" sz="quarter" idx="16"/>
          </p:nvPr>
        </p:nvSpPr>
        <p:spPr/>
        <p:txBody>
          <a:bodyPr/>
          <a:lstStyle/>
          <a:p>
            <a:r>
              <a:rPr lang="en-US"/>
              <a:t>Page </a:t>
            </a:r>
            <a:fld id="{A52F4D17-1AD6-42D9-B93A-EB002C62F438}" type="slidenum">
              <a:rPr lang="en-US" smtClean="0"/>
              <a:pPr/>
              <a:t>13</a:t>
            </a:fld>
            <a:endParaRPr lang="en-US" noProof="0" dirty="0"/>
          </a:p>
        </p:txBody>
      </p:sp>
      <p:grpSp>
        <p:nvGrpSpPr>
          <p:cNvPr id="7" name="Gruppieren 6">
            <a:extLst>
              <a:ext uri="{FF2B5EF4-FFF2-40B4-BE49-F238E27FC236}">
                <a16:creationId xmlns:a16="http://schemas.microsoft.com/office/drawing/2014/main" id="{C35818EA-62EC-7B13-F54F-B53B71DCEBF3}"/>
              </a:ext>
            </a:extLst>
          </p:cNvPr>
          <p:cNvGrpSpPr/>
          <p:nvPr/>
        </p:nvGrpSpPr>
        <p:grpSpPr>
          <a:xfrm>
            <a:off x="1907704" y="4581128"/>
            <a:ext cx="6219564" cy="1477083"/>
            <a:chOff x="724143" y="2580278"/>
            <a:chExt cx="7517517" cy="1676130"/>
          </a:xfrm>
        </p:grpSpPr>
        <p:sp>
          <p:nvSpPr>
            <p:cNvPr id="8" name="Ellipse 7">
              <a:extLst>
                <a:ext uri="{FF2B5EF4-FFF2-40B4-BE49-F238E27FC236}">
                  <a16:creationId xmlns:a16="http://schemas.microsoft.com/office/drawing/2014/main" id="{7532F8E1-3944-DBC4-CCA3-DEDA35968D3F}"/>
                </a:ext>
              </a:extLst>
            </p:cNvPr>
            <p:cNvSpPr/>
            <p:nvPr/>
          </p:nvSpPr>
          <p:spPr>
            <a:xfrm>
              <a:off x="2378508" y="2896741"/>
              <a:ext cx="2415613" cy="1325748"/>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grpSp>
          <p:nvGrpSpPr>
            <p:cNvPr id="9" name="Gruppieren 8">
              <a:extLst>
                <a:ext uri="{FF2B5EF4-FFF2-40B4-BE49-F238E27FC236}">
                  <a16:creationId xmlns:a16="http://schemas.microsoft.com/office/drawing/2014/main" id="{02B40D9B-044A-16DD-8D7B-EDA7BD256EAA}"/>
                </a:ext>
              </a:extLst>
            </p:cNvPr>
            <p:cNvGrpSpPr/>
            <p:nvPr/>
          </p:nvGrpSpPr>
          <p:grpSpPr>
            <a:xfrm>
              <a:off x="724143" y="2580278"/>
              <a:ext cx="7517517" cy="1377352"/>
              <a:chOff x="347419" y="2108580"/>
              <a:chExt cx="9899238" cy="1275480"/>
            </a:xfrm>
          </p:grpSpPr>
          <p:sp>
            <p:nvSpPr>
              <p:cNvPr id="11" name="Rechteck: abgerundete Ecken 10">
                <a:extLst>
                  <a:ext uri="{FF2B5EF4-FFF2-40B4-BE49-F238E27FC236}">
                    <a16:creationId xmlns:a16="http://schemas.microsoft.com/office/drawing/2014/main" id="{05821C71-1267-98E4-5B83-356FDDB7E3C4}"/>
                  </a:ext>
                </a:extLst>
              </p:cNvPr>
              <p:cNvSpPr/>
              <p:nvPr/>
            </p:nvSpPr>
            <p:spPr>
              <a:xfrm>
                <a:off x="2873017" y="2663953"/>
                <a:ext cx="2441876" cy="67810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12" name="Rechteck 11">
                <a:extLst>
                  <a:ext uri="{FF2B5EF4-FFF2-40B4-BE49-F238E27FC236}">
                    <a16:creationId xmlns:a16="http://schemas.microsoft.com/office/drawing/2014/main" id="{8BB07BE8-F13C-0F04-0B7F-45F4F92BED21}"/>
                  </a:ext>
                </a:extLst>
              </p:cNvPr>
              <p:cNvSpPr/>
              <p:nvPr/>
            </p:nvSpPr>
            <p:spPr>
              <a:xfrm>
                <a:off x="8469673" y="2641964"/>
                <a:ext cx="1776984" cy="1371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3" name="Rechteck 12">
                <a:extLst>
                  <a:ext uri="{FF2B5EF4-FFF2-40B4-BE49-F238E27FC236}">
                    <a16:creationId xmlns:a16="http://schemas.microsoft.com/office/drawing/2014/main" id="{BAB5BBBC-2679-3141-D6B4-F58AC12520B5}"/>
                  </a:ext>
                </a:extLst>
              </p:cNvPr>
              <p:cNvSpPr/>
              <p:nvPr/>
            </p:nvSpPr>
            <p:spPr>
              <a:xfrm>
                <a:off x="7239295" y="2664777"/>
                <a:ext cx="1311496" cy="1424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Rechteck 13">
                <a:extLst>
                  <a:ext uri="{FF2B5EF4-FFF2-40B4-BE49-F238E27FC236}">
                    <a16:creationId xmlns:a16="http://schemas.microsoft.com/office/drawing/2014/main" id="{58959F20-D6E5-0AE2-0089-BD855800B3F6}"/>
                  </a:ext>
                </a:extLst>
              </p:cNvPr>
              <p:cNvSpPr/>
              <p:nvPr/>
            </p:nvSpPr>
            <p:spPr>
              <a:xfrm>
                <a:off x="5233360" y="2647188"/>
                <a:ext cx="491915" cy="1715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Rechteck 14">
                <a:extLst>
                  <a:ext uri="{FF2B5EF4-FFF2-40B4-BE49-F238E27FC236}">
                    <a16:creationId xmlns:a16="http://schemas.microsoft.com/office/drawing/2014/main" id="{54D143FE-1A7D-A56B-5148-37240F2467D3}"/>
                  </a:ext>
                </a:extLst>
              </p:cNvPr>
              <p:cNvSpPr/>
              <p:nvPr/>
            </p:nvSpPr>
            <p:spPr>
              <a:xfrm>
                <a:off x="5439898" y="2672055"/>
                <a:ext cx="1776984" cy="1371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Rechteck 15">
                <a:extLst>
                  <a:ext uri="{FF2B5EF4-FFF2-40B4-BE49-F238E27FC236}">
                    <a16:creationId xmlns:a16="http://schemas.microsoft.com/office/drawing/2014/main" id="{77168F72-28DA-5EBD-5E55-BEA789883ECD}"/>
                  </a:ext>
                </a:extLst>
              </p:cNvPr>
              <p:cNvSpPr/>
              <p:nvPr/>
            </p:nvSpPr>
            <p:spPr>
              <a:xfrm rot="5400000">
                <a:off x="5551745" y="2622321"/>
                <a:ext cx="246888" cy="19603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7" name="Ellipse 16">
                <a:extLst>
                  <a:ext uri="{FF2B5EF4-FFF2-40B4-BE49-F238E27FC236}">
                    <a16:creationId xmlns:a16="http://schemas.microsoft.com/office/drawing/2014/main" id="{4D702B93-8583-A395-FD74-8C4F4BABFE0C}"/>
                  </a:ext>
                </a:extLst>
              </p:cNvPr>
              <p:cNvSpPr/>
              <p:nvPr/>
            </p:nvSpPr>
            <p:spPr>
              <a:xfrm>
                <a:off x="5877376" y="2530155"/>
                <a:ext cx="301752" cy="3566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8" name="Multiplikationszeichen 17">
                <a:extLst>
                  <a:ext uri="{FF2B5EF4-FFF2-40B4-BE49-F238E27FC236}">
                    <a16:creationId xmlns:a16="http://schemas.microsoft.com/office/drawing/2014/main" id="{86AAC8F8-1008-DAF1-8BDE-2F4256E3936B}"/>
                  </a:ext>
                </a:extLst>
              </p:cNvPr>
              <p:cNvSpPr/>
              <p:nvPr/>
            </p:nvSpPr>
            <p:spPr>
              <a:xfrm>
                <a:off x="5871338" y="2539467"/>
                <a:ext cx="329184" cy="338328"/>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9" name="Rechteck 18">
                <a:extLst>
                  <a:ext uri="{FF2B5EF4-FFF2-40B4-BE49-F238E27FC236}">
                    <a16:creationId xmlns:a16="http://schemas.microsoft.com/office/drawing/2014/main" id="{F8D8CAA6-DC5E-51A1-3D4C-AEFDEF2B72DC}"/>
                  </a:ext>
                </a:extLst>
              </p:cNvPr>
              <p:cNvSpPr/>
              <p:nvPr/>
            </p:nvSpPr>
            <p:spPr>
              <a:xfrm rot="5400000">
                <a:off x="4040631" y="2406627"/>
                <a:ext cx="307931" cy="1960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0" name="Rechteck 19">
                <a:extLst>
                  <a:ext uri="{FF2B5EF4-FFF2-40B4-BE49-F238E27FC236}">
                    <a16:creationId xmlns:a16="http://schemas.microsoft.com/office/drawing/2014/main" id="{2953C64A-72A1-A3D0-64D9-7DFD05825938}"/>
                  </a:ext>
                </a:extLst>
              </p:cNvPr>
              <p:cNvSpPr/>
              <p:nvPr/>
            </p:nvSpPr>
            <p:spPr>
              <a:xfrm>
                <a:off x="4071152" y="2264593"/>
                <a:ext cx="246888" cy="19603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Textfeld 20">
                <a:extLst>
                  <a:ext uri="{FF2B5EF4-FFF2-40B4-BE49-F238E27FC236}">
                    <a16:creationId xmlns:a16="http://schemas.microsoft.com/office/drawing/2014/main" id="{7F153CE0-0CF9-920B-9657-9C14F0A2D03C}"/>
                  </a:ext>
                </a:extLst>
              </p:cNvPr>
              <p:cNvSpPr txBox="1"/>
              <p:nvPr/>
            </p:nvSpPr>
            <p:spPr>
              <a:xfrm>
                <a:off x="5532153" y="2108580"/>
                <a:ext cx="986882" cy="363848"/>
              </a:xfrm>
              <a:prstGeom prst="rect">
                <a:avLst/>
              </a:prstGeom>
              <a:noFill/>
            </p:spPr>
            <p:txBody>
              <a:bodyPr wrap="square" rtlCol="0">
                <a:spAutoFit/>
              </a:bodyPr>
              <a:lstStyle/>
              <a:p>
                <a:pPr algn="ctr"/>
                <a:r>
                  <a:rPr lang="de-DE" sz="825" dirty="0"/>
                  <a:t>ON/OFF Ventil</a:t>
                </a:r>
              </a:p>
            </p:txBody>
          </p:sp>
          <p:sp>
            <p:nvSpPr>
              <p:cNvPr id="22" name="Pfeil: nach rechts 21">
                <a:extLst>
                  <a:ext uri="{FF2B5EF4-FFF2-40B4-BE49-F238E27FC236}">
                    <a16:creationId xmlns:a16="http://schemas.microsoft.com/office/drawing/2014/main" id="{EEE33BDC-8B43-3DEC-8D39-C64228084A7F}"/>
                  </a:ext>
                </a:extLst>
              </p:cNvPr>
              <p:cNvSpPr/>
              <p:nvPr/>
            </p:nvSpPr>
            <p:spPr>
              <a:xfrm>
                <a:off x="4931976" y="2647824"/>
                <a:ext cx="456253" cy="137160"/>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Pfeil: nach rechts 22">
                <a:extLst>
                  <a:ext uri="{FF2B5EF4-FFF2-40B4-BE49-F238E27FC236}">
                    <a16:creationId xmlns:a16="http://schemas.microsoft.com/office/drawing/2014/main" id="{883AD809-F038-0EB7-ADAD-59A586FFC265}"/>
                  </a:ext>
                </a:extLst>
              </p:cNvPr>
              <p:cNvSpPr/>
              <p:nvPr/>
            </p:nvSpPr>
            <p:spPr>
              <a:xfrm>
                <a:off x="6641223" y="2664388"/>
                <a:ext cx="456253" cy="137160"/>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hteck 23">
                <a:extLst>
                  <a:ext uri="{FF2B5EF4-FFF2-40B4-BE49-F238E27FC236}">
                    <a16:creationId xmlns:a16="http://schemas.microsoft.com/office/drawing/2014/main" id="{F3A6D36F-C53B-8280-8EE1-1A1B9C4E5BBD}"/>
                  </a:ext>
                </a:extLst>
              </p:cNvPr>
              <p:cNvSpPr/>
              <p:nvPr/>
            </p:nvSpPr>
            <p:spPr>
              <a:xfrm rot="16200000">
                <a:off x="7104135" y="2623044"/>
                <a:ext cx="246888" cy="1960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Rechteck 24">
                <a:extLst>
                  <a:ext uri="{FF2B5EF4-FFF2-40B4-BE49-F238E27FC236}">
                    <a16:creationId xmlns:a16="http://schemas.microsoft.com/office/drawing/2014/main" id="{69050749-8EC2-612B-D781-8A394BE676C4}"/>
                  </a:ext>
                </a:extLst>
              </p:cNvPr>
              <p:cNvSpPr/>
              <p:nvPr/>
            </p:nvSpPr>
            <p:spPr>
              <a:xfrm rot="16200000">
                <a:off x="8449760" y="2612742"/>
                <a:ext cx="246888" cy="1960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Pfeil: nach rechts 25">
                <a:extLst>
                  <a:ext uri="{FF2B5EF4-FFF2-40B4-BE49-F238E27FC236}">
                    <a16:creationId xmlns:a16="http://schemas.microsoft.com/office/drawing/2014/main" id="{9EE6CD2D-8553-CF65-C9DC-8B5B8B9230FC}"/>
                  </a:ext>
                </a:extLst>
              </p:cNvPr>
              <p:cNvSpPr/>
              <p:nvPr/>
            </p:nvSpPr>
            <p:spPr>
              <a:xfrm>
                <a:off x="9035292" y="2643901"/>
                <a:ext cx="456253" cy="137160"/>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Textfeld 26">
                <a:extLst>
                  <a:ext uri="{FF2B5EF4-FFF2-40B4-BE49-F238E27FC236}">
                    <a16:creationId xmlns:a16="http://schemas.microsoft.com/office/drawing/2014/main" id="{E42DCADD-9A5B-D291-3A20-857B15B3017B}"/>
                  </a:ext>
                </a:extLst>
              </p:cNvPr>
              <p:cNvSpPr txBox="1"/>
              <p:nvPr/>
            </p:nvSpPr>
            <p:spPr>
              <a:xfrm>
                <a:off x="7097474" y="2860499"/>
                <a:ext cx="1776982" cy="266822"/>
              </a:xfrm>
              <a:prstGeom prst="rect">
                <a:avLst/>
              </a:prstGeom>
              <a:noFill/>
            </p:spPr>
            <p:txBody>
              <a:bodyPr wrap="square" rtlCol="0">
                <a:spAutoFit/>
              </a:bodyPr>
              <a:lstStyle/>
              <a:p>
                <a:r>
                  <a:rPr lang="de-DE" sz="1050" dirty="0"/>
                  <a:t>TENAX Tube</a:t>
                </a:r>
              </a:p>
            </p:txBody>
          </p:sp>
          <p:sp>
            <p:nvSpPr>
              <p:cNvPr id="28" name="Rechteck 27">
                <a:extLst>
                  <a:ext uri="{FF2B5EF4-FFF2-40B4-BE49-F238E27FC236}">
                    <a16:creationId xmlns:a16="http://schemas.microsoft.com/office/drawing/2014/main" id="{5CC6196A-6299-FDF6-EB93-1B2CB7500BF9}"/>
                  </a:ext>
                </a:extLst>
              </p:cNvPr>
              <p:cNvSpPr/>
              <p:nvPr/>
            </p:nvSpPr>
            <p:spPr>
              <a:xfrm>
                <a:off x="7610044" y="2684797"/>
                <a:ext cx="612648" cy="1116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nvGrpSpPr>
              <p:cNvPr id="29" name="Gruppieren 28">
                <a:extLst>
                  <a:ext uri="{FF2B5EF4-FFF2-40B4-BE49-F238E27FC236}">
                    <a16:creationId xmlns:a16="http://schemas.microsoft.com/office/drawing/2014/main" id="{9FAE8BB0-FDAB-1D1A-FD99-1DB2802B650B}"/>
                  </a:ext>
                </a:extLst>
              </p:cNvPr>
              <p:cNvGrpSpPr/>
              <p:nvPr/>
            </p:nvGrpSpPr>
            <p:grpSpPr>
              <a:xfrm>
                <a:off x="347419" y="2458401"/>
                <a:ext cx="2534558" cy="925659"/>
                <a:chOff x="256926" y="2276339"/>
                <a:chExt cx="2534558" cy="925659"/>
              </a:xfrm>
            </p:grpSpPr>
            <p:sp>
              <p:nvSpPr>
                <p:cNvPr id="31" name="Rechteck 30">
                  <a:extLst>
                    <a:ext uri="{FF2B5EF4-FFF2-40B4-BE49-F238E27FC236}">
                      <a16:creationId xmlns:a16="http://schemas.microsoft.com/office/drawing/2014/main" id="{1D22C869-0DBD-E122-3581-9E7F2CD8629D}"/>
                    </a:ext>
                  </a:extLst>
                </p:cNvPr>
                <p:cNvSpPr/>
                <p:nvPr/>
              </p:nvSpPr>
              <p:spPr>
                <a:xfrm>
                  <a:off x="2218424" y="2836647"/>
                  <a:ext cx="573060" cy="1625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32" name="Gerader Verbinder 31">
                  <a:extLst>
                    <a:ext uri="{FF2B5EF4-FFF2-40B4-BE49-F238E27FC236}">
                      <a16:creationId xmlns:a16="http://schemas.microsoft.com/office/drawing/2014/main" id="{FD9127A6-9BB7-34E1-FF93-4CF8688A341E}"/>
                    </a:ext>
                  </a:extLst>
                </p:cNvPr>
                <p:cNvCxnSpPr>
                  <a:cxnSpLocks/>
                  <a:stCxn id="31" idx="1"/>
                  <a:endCxn id="31" idx="1"/>
                </p:cNvCxnSpPr>
                <p:nvPr/>
              </p:nvCxnSpPr>
              <p:spPr>
                <a:xfrm>
                  <a:off x="2218424" y="2917940"/>
                  <a:ext cx="0" cy="0"/>
                </a:xfrm>
                <a:prstGeom prst="line">
                  <a:avLst/>
                </a:prstGeom>
              </p:spPr>
              <p:style>
                <a:lnRef idx="1">
                  <a:schemeClr val="dk1"/>
                </a:lnRef>
                <a:fillRef idx="0">
                  <a:schemeClr val="dk1"/>
                </a:fillRef>
                <a:effectRef idx="0">
                  <a:schemeClr val="dk1"/>
                </a:effectRef>
                <a:fontRef idx="minor">
                  <a:schemeClr val="tx1"/>
                </a:fontRef>
              </p:style>
            </p:cxnSp>
            <p:sp>
              <p:nvSpPr>
                <p:cNvPr id="33" name="Rechteck 32">
                  <a:extLst>
                    <a:ext uri="{FF2B5EF4-FFF2-40B4-BE49-F238E27FC236}">
                      <a16:creationId xmlns:a16="http://schemas.microsoft.com/office/drawing/2014/main" id="{1D1E5477-EDC8-A6DC-9D0A-B3BFDB9D858F}"/>
                    </a:ext>
                  </a:extLst>
                </p:cNvPr>
                <p:cNvSpPr/>
                <p:nvPr/>
              </p:nvSpPr>
              <p:spPr>
                <a:xfrm>
                  <a:off x="854815" y="2843784"/>
                  <a:ext cx="1776984" cy="1371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4" name="Rechteck 33">
                  <a:extLst>
                    <a:ext uri="{FF2B5EF4-FFF2-40B4-BE49-F238E27FC236}">
                      <a16:creationId xmlns:a16="http://schemas.microsoft.com/office/drawing/2014/main" id="{C1CE47C8-A3AB-685D-7096-B9BC89132ABE}"/>
                    </a:ext>
                  </a:extLst>
                </p:cNvPr>
                <p:cNvSpPr/>
                <p:nvPr/>
              </p:nvSpPr>
              <p:spPr>
                <a:xfrm rot="5400000">
                  <a:off x="2148172" y="2805201"/>
                  <a:ext cx="246888" cy="19603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5" name="Ellipse 34">
                  <a:extLst>
                    <a:ext uri="{FF2B5EF4-FFF2-40B4-BE49-F238E27FC236}">
                      <a16:creationId xmlns:a16="http://schemas.microsoft.com/office/drawing/2014/main" id="{DC024040-837F-0B8C-3F19-157C6C7DC312}"/>
                    </a:ext>
                  </a:extLst>
                </p:cNvPr>
                <p:cNvSpPr/>
                <p:nvPr/>
              </p:nvSpPr>
              <p:spPr>
                <a:xfrm>
                  <a:off x="1772182" y="2734056"/>
                  <a:ext cx="301752" cy="3566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Multiplikationszeichen 35">
                  <a:extLst>
                    <a:ext uri="{FF2B5EF4-FFF2-40B4-BE49-F238E27FC236}">
                      <a16:creationId xmlns:a16="http://schemas.microsoft.com/office/drawing/2014/main" id="{8EA037F7-6F9C-95D1-BCE2-6C785FC80968}"/>
                    </a:ext>
                  </a:extLst>
                </p:cNvPr>
                <p:cNvSpPr/>
                <p:nvPr/>
              </p:nvSpPr>
              <p:spPr>
                <a:xfrm>
                  <a:off x="1758158" y="2732968"/>
                  <a:ext cx="329184" cy="338328"/>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7" name="Textfeld 36">
                  <a:extLst>
                    <a:ext uri="{FF2B5EF4-FFF2-40B4-BE49-F238E27FC236}">
                      <a16:creationId xmlns:a16="http://schemas.microsoft.com/office/drawing/2014/main" id="{F10FA15D-EAA3-C44A-F61F-79A5A5F841F6}"/>
                    </a:ext>
                  </a:extLst>
                </p:cNvPr>
                <p:cNvSpPr txBox="1"/>
                <p:nvPr/>
              </p:nvSpPr>
              <p:spPr>
                <a:xfrm>
                  <a:off x="1416464" y="2276339"/>
                  <a:ext cx="986882" cy="363848"/>
                </a:xfrm>
                <a:prstGeom prst="rect">
                  <a:avLst/>
                </a:prstGeom>
                <a:noFill/>
              </p:spPr>
              <p:txBody>
                <a:bodyPr wrap="square" rtlCol="0">
                  <a:spAutoFit/>
                </a:bodyPr>
                <a:lstStyle/>
                <a:p>
                  <a:pPr algn="ctr"/>
                  <a:r>
                    <a:rPr lang="de-DE" sz="825" dirty="0"/>
                    <a:t>ON/OFF Ventil</a:t>
                  </a:r>
                </a:p>
              </p:txBody>
            </p:sp>
            <p:sp>
              <p:nvSpPr>
                <p:cNvPr id="38" name="Pfeil: nach rechts 37">
                  <a:extLst>
                    <a:ext uri="{FF2B5EF4-FFF2-40B4-BE49-F238E27FC236}">
                      <a16:creationId xmlns:a16="http://schemas.microsoft.com/office/drawing/2014/main" id="{E13F491E-9C81-6A8B-5C5E-64200A588EEA}"/>
                    </a:ext>
                  </a:extLst>
                </p:cNvPr>
                <p:cNvSpPr/>
                <p:nvPr/>
              </p:nvSpPr>
              <p:spPr>
                <a:xfrm>
                  <a:off x="343046" y="2843784"/>
                  <a:ext cx="456253" cy="137160"/>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9" name="Textfeld 38">
                  <a:extLst>
                    <a:ext uri="{FF2B5EF4-FFF2-40B4-BE49-F238E27FC236}">
                      <a16:creationId xmlns:a16="http://schemas.microsoft.com/office/drawing/2014/main" id="{9203DE51-7F21-46AF-8A0B-AC04E6B7C25E}"/>
                    </a:ext>
                  </a:extLst>
                </p:cNvPr>
                <p:cNvSpPr txBox="1"/>
                <p:nvPr/>
              </p:nvSpPr>
              <p:spPr>
                <a:xfrm>
                  <a:off x="256926" y="3007946"/>
                  <a:ext cx="1701674" cy="194052"/>
                </a:xfrm>
                <a:prstGeom prst="rect">
                  <a:avLst/>
                </a:prstGeom>
                <a:noFill/>
              </p:spPr>
              <p:txBody>
                <a:bodyPr wrap="square" rtlCol="0">
                  <a:spAutoFit/>
                </a:bodyPr>
                <a:lstStyle/>
                <a:p>
                  <a:r>
                    <a:rPr lang="de-DE" sz="600" dirty="0" err="1"/>
                    <a:t>Synth</a:t>
                  </a:r>
                  <a:r>
                    <a:rPr lang="de-DE" sz="600" dirty="0"/>
                    <a:t> Air</a:t>
                  </a:r>
                </a:p>
              </p:txBody>
            </p:sp>
          </p:grpSp>
          <p:sp>
            <p:nvSpPr>
              <p:cNvPr id="30" name="Pfeil: nach rechts 29">
                <a:extLst>
                  <a:ext uri="{FF2B5EF4-FFF2-40B4-BE49-F238E27FC236}">
                    <a16:creationId xmlns:a16="http://schemas.microsoft.com/office/drawing/2014/main" id="{006D3B58-FC1C-D5ED-DE0A-AFE985222BBA}"/>
                  </a:ext>
                </a:extLst>
              </p:cNvPr>
              <p:cNvSpPr/>
              <p:nvPr/>
            </p:nvSpPr>
            <p:spPr>
              <a:xfrm>
                <a:off x="2791908" y="3025411"/>
                <a:ext cx="456253" cy="137160"/>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
          <p:nvSpPr>
            <p:cNvPr id="10" name="Textfeld 9">
              <a:extLst>
                <a:ext uri="{FF2B5EF4-FFF2-40B4-BE49-F238E27FC236}">
                  <a16:creationId xmlns:a16="http://schemas.microsoft.com/office/drawing/2014/main" id="{F97A7085-BF37-8D46-0D99-F1A506669A2F}"/>
                </a:ext>
              </a:extLst>
            </p:cNvPr>
            <p:cNvSpPr txBox="1"/>
            <p:nvPr/>
          </p:nvSpPr>
          <p:spPr>
            <a:xfrm>
              <a:off x="3217901" y="3853022"/>
              <a:ext cx="1265002" cy="403386"/>
            </a:xfrm>
            <a:prstGeom prst="rect">
              <a:avLst/>
            </a:prstGeom>
            <a:noFill/>
          </p:spPr>
          <p:txBody>
            <a:bodyPr wrap="square" rtlCol="0">
              <a:spAutoFit/>
            </a:bodyPr>
            <a:lstStyle/>
            <a:p>
              <a:pPr algn="l">
                <a:lnSpc>
                  <a:spcPct val="95000"/>
                </a:lnSpc>
              </a:pPr>
              <a:r>
                <a:rPr lang="de-DE" dirty="0"/>
                <a:t>90°C</a:t>
              </a:r>
            </a:p>
          </p:txBody>
        </p:sp>
      </p:grpSp>
      <p:pic>
        <p:nvPicPr>
          <p:cNvPr id="40" name="Grafik 39" descr="Ein Bild, das Gerät enthält.&#10;&#10;Automatisch generierte Beschreibung">
            <a:extLst>
              <a:ext uri="{FF2B5EF4-FFF2-40B4-BE49-F238E27FC236}">
                <a16:creationId xmlns:a16="http://schemas.microsoft.com/office/drawing/2014/main" id="{9FB7C6FD-11AC-7608-AD1B-7CF284DBB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129432"/>
            <a:ext cx="7066948" cy="2848163"/>
          </a:xfrm>
          <a:prstGeom prst="rect">
            <a:avLst/>
          </a:prstGeom>
          <a:ln>
            <a:noFill/>
          </a:ln>
          <a:effectLst>
            <a:outerShdw blurRad="292100" dist="139700" dir="2700000" algn="tl" rotWithShape="0">
              <a:srgbClr val="333333">
                <a:alpha val="65000"/>
              </a:srgbClr>
            </a:outerShdw>
          </a:effectLst>
        </p:spPr>
      </p:pic>
      <p:sp>
        <p:nvSpPr>
          <p:cNvPr id="41" name="Textfeld 40">
            <a:extLst>
              <a:ext uri="{FF2B5EF4-FFF2-40B4-BE49-F238E27FC236}">
                <a16:creationId xmlns:a16="http://schemas.microsoft.com/office/drawing/2014/main" id="{6BFBE923-57E3-ACB2-153A-62F30BCB22FA}"/>
              </a:ext>
            </a:extLst>
          </p:cNvPr>
          <p:cNvSpPr txBox="1"/>
          <p:nvPr/>
        </p:nvSpPr>
        <p:spPr>
          <a:xfrm>
            <a:off x="323528" y="247728"/>
            <a:ext cx="8708537" cy="523220"/>
          </a:xfrm>
          <a:prstGeom prst="rect">
            <a:avLst/>
          </a:prstGeom>
          <a:noFill/>
        </p:spPr>
        <p:txBody>
          <a:bodyPr wrap="square">
            <a:spAutoFit/>
          </a:bodyPr>
          <a:lstStyle/>
          <a:p>
            <a:r>
              <a:rPr lang="de-DE" sz="2800" b="1" cap="none" dirty="0">
                <a:solidFill>
                  <a:srgbClr val="002060"/>
                </a:solidFill>
                <a:latin typeface="Arial"/>
                <a:ea typeface="+mn-ea"/>
                <a:cs typeface="+mn-cs"/>
              </a:rPr>
              <a:t>Sampling </a:t>
            </a:r>
            <a:r>
              <a:rPr lang="de-DE" sz="2800" b="1" cap="none" dirty="0" err="1">
                <a:solidFill>
                  <a:srgbClr val="002060"/>
                </a:solidFill>
                <a:latin typeface="Arial"/>
                <a:ea typeface="+mn-ea"/>
                <a:cs typeface="+mn-cs"/>
              </a:rPr>
              <a:t>VCP</a:t>
            </a:r>
            <a:r>
              <a:rPr lang="de-DE" sz="2800" b="1" cap="none" dirty="0">
                <a:solidFill>
                  <a:srgbClr val="002060"/>
                </a:solidFill>
                <a:latin typeface="Arial"/>
                <a:ea typeface="+mn-ea"/>
                <a:cs typeface="+mn-cs"/>
              </a:rPr>
              <a:t> </a:t>
            </a:r>
            <a:r>
              <a:rPr lang="de-DE" sz="2800" b="1" cap="none" dirty="0" err="1">
                <a:solidFill>
                  <a:srgbClr val="002060"/>
                </a:solidFill>
                <a:latin typeface="Arial"/>
                <a:ea typeface="+mn-ea"/>
                <a:cs typeface="+mn-cs"/>
              </a:rPr>
              <a:t>limonene</a:t>
            </a:r>
            <a:r>
              <a:rPr lang="de-DE" sz="2800" b="1" cap="none" dirty="0">
                <a:solidFill>
                  <a:srgbClr val="002060"/>
                </a:solidFill>
                <a:latin typeface="Arial"/>
                <a:ea typeface="+mn-ea"/>
                <a:cs typeface="+mn-cs"/>
              </a:rPr>
              <a:t> </a:t>
            </a:r>
            <a:r>
              <a:rPr lang="de-DE" sz="2800" b="1" cap="none" dirty="0" err="1">
                <a:solidFill>
                  <a:srgbClr val="002060"/>
                </a:solidFill>
                <a:latin typeface="Arial"/>
                <a:ea typeface="+mn-ea"/>
                <a:cs typeface="+mn-cs"/>
              </a:rPr>
              <a:t>from</a:t>
            </a:r>
            <a:r>
              <a:rPr lang="de-DE" sz="2800" b="1" cap="none" dirty="0">
                <a:solidFill>
                  <a:srgbClr val="002060"/>
                </a:solidFill>
                <a:latin typeface="Arial"/>
                <a:ea typeface="+mn-ea"/>
                <a:cs typeface="+mn-cs"/>
              </a:rPr>
              <a:t> gas </a:t>
            </a:r>
            <a:r>
              <a:rPr lang="de-DE" sz="2800" b="1" cap="none" dirty="0" err="1">
                <a:solidFill>
                  <a:srgbClr val="002060"/>
                </a:solidFill>
                <a:latin typeface="Arial"/>
                <a:ea typeface="+mn-ea"/>
                <a:cs typeface="+mn-cs"/>
              </a:rPr>
              <a:t>mouse</a:t>
            </a:r>
            <a:endParaRPr lang="de-DE" sz="2800" b="1" dirty="0"/>
          </a:p>
        </p:txBody>
      </p:sp>
    </p:spTree>
    <p:extLst>
      <p:ext uri="{BB962C8B-B14F-4D97-AF65-F5344CB8AC3E}">
        <p14:creationId xmlns:p14="http://schemas.microsoft.com/office/powerpoint/2010/main" val="1238024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a:xfrm>
            <a:off x="107504" y="265062"/>
            <a:ext cx="8460809" cy="658706"/>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2800" cap="none" dirty="0">
                <a:solidFill>
                  <a:srgbClr val="002060"/>
                </a:solidFill>
                <a:latin typeface="Arial"/>
                <a:ea typeface="+mn-ea"/>
                <a:cs typeface="+mn-cs"/>
              </a:rPr>
              <a:t>Sampling of real plant emissions at SAPHIR PLUS</a:t>
            </a:r>
            <a:endParaRPr kumimoji="0" lang="de-DE" sz="2800" b="1" i="0" u="none" strike="noStrike" kern="1200" cap="none" spc="0" normalizeH="0" baseline="0" noProof="0" dirty="0">
              <a:ln>
                <a:noFill/>
              </a:ln>
              <a:solidFill>
                <a:srgbClr val="002060"/>
              </a:solidFill>
              <a:effectLst/>
              <a:uLnTx/>
              <a:uFillTx/>
              <a:latin typeface="Arial"/>
              <a:ea typeface="+mn-ea"/>
              <a:cs typeface="+mn-cs"/>
            </a:endParaRPr>
          </a:p>
        </p:txBody>
      </p:sp>
      <p:sp>
        <p:nvSpPr>
          <p:cNvPr id="9" name="Foliennummernplatzhalter 8">
            <a:extLst>
              <a:ext uri="{FF2B5EF4-FFF2-40B4-BE49-F238E27FC236}">
                <a16:creationId xmlns:a16="http://schemas.microsoft.com/office/drawing/2014/main" id="{44314ED7-3F30-426A-93BF-8E5196D208D0}"/>
              </a:ext>
            </a:extLst>
          </p:cNvPr>
          <p:cNvSpPr>
            <a:spLocks noGrp="1"/>
          </p:cNvSpPr>
          <p:nvPr>
            <p:ph type="sldNum" sz="quarter" idx="14"/>
          </p:nvPr>
        </p:nvSpPr>
        <p:spPr/>
        <p:txBody>
          <a:bodyPr/>
          <a:lstStyle/>
          <a:p>
            <a:r>
              <a:rPr lang="en-US" dirty="0"/>
              <a:t>Page </a:t>
            </a:r>
            <a:fld id="{A52F4D17-1AD6-42D9-B93A-EB002C62F438}" type="slidenum">
              <a:rPr lang="en-US" smtClean="0"/>
              <a:pPr/>
              <a:t>14</a:t>
            </a:fld>
            <a:endParaRPr lang="en-US" noProof="0" dirty="0"/>
          </a:p>
        </p:txBody>
      </p:sp>
      <p:pic>
        <p:nvPicPr>
          <p:cNvPr id="5" name="Grafik 4">
            <a:extLst>
              <a:ext uri="{FF2B5EF4-FFF2-40B4-BE49-F238E27FC236}">
                <a16:creationId xmlns:a16="http://schemas.microsoft.com/office/drawing/2014/main" id="{B379BB04-1C4B-0E54-76D3-058D9040E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635" y="1658104"/>
            <a:ext cx="3061559" cy="2660641"/>
          </a:xfrm>
          <a:prstGeom prst="rect">
            <a:avLst/>
          </a:prstGeom>
          <a:ln>
            <a:noFill/>
          </a:ln>
          <a:effectLst>
            <a:outerShdw blurRad="292100" dist="139700" dir="2700000" algn="tl" rotWithShape="0">
              <a:srgbClr val="333333">
                <a:alpha val="65000"/>
              </a:srgbClr>
            </a:outerShdw>
          </a:effectLst>
        </p:spPr>
      </p:pic>
      <p:sp>
        <p:nvSpPr>
          <p:cNvPr id="3" name="Textfeld 2">
            <a:extLst>
              <a:ext uri="{FF2B5EF4-FFF2-40B4-BE49-F238E27FC236}">
                <a16:creationId xmlns:a16="http://schemas.microsoft.com/office/drawing/2014/main" id="{AAF3D4ED-3983-C4FA-63E8-E5FB3EE4B1EE}"/>
              </a:ext>
            </a:extLst>
          </p:cNvPr>
          <p:cNvSpPr txBox="1"/>
          <p:nvPr/>
        </p:nvSpPr>
        <p:spPr>
          <a:xfrm>
            <a:off x="5467882" y="4581132"/>
            <a:ext cx="3660094" cy="1174168"/>
          </a:xfrm>
          <a:prstGeom prst="rect">
            <a:avLst/>
          </a:prstGeom>
          <a:noFill/>
        </p:spPr>
        <p:txBody>
          <a:bodyPr wrap="square" rtlCol="0">
            <a:spAutoFit/>
          </a:bodyPr>
          <a:lstStyle/>
          <a:p>
            <a:pPr algn="l">
              <a:lnSpc>
                <a:spcPct val="95000"/>
              </a:lnSpc>
            </a:pPr>
            <a:r>
              <a:rPr lang="de-DE" dirty="0">
                <a:solidFill>
                  <a:srgbClr val="002060"/>
                </a:solidFill>
              </a:rPr>
              <a:t>Sampling Flow Control by MFC</a:t>
            </a:r>
          </a:p>
          <a:p>
            <a:pPr marL="342900" indent="-342900" algn="l">
              <a:lnSpc>
                <a:spcPct val="95000"/>
              </a:lnSpc>
              <a:buFont typeface="Arial" panose="020B0604020202020204" pitchFamily="34" charset="0"/>
              <a:buChar char="•"/>
            </a:pPr>
            <a:endParaRPr lang="de-DE" sz="1400" dirty="0"/>
          </a:p>
          <a:p>
            <a:pPr marL="342900" indent="-342900" algn="l">
              <a:lnSpc>
                <a:spcPct val="95000"/>
              </a:lnSpc>
              <a:buFont typeface="Arial" panose="020B0604020202020204" pitchFamily="34" charset="0"/>
              <a:buChar char="•"/>
            </a:pPr>
            <a:endParaRPr lang="de-DE" sz="1400" dirty="0"/>
          </a:p>
          <a:p>
            <a:pPr marL="342900" indent="-342900" algn="l">
              <a:lnSpc>
                <a:spcPct val="95000"/>
              </a:lnSpc>
              <a:buFont typeface="Arial" panose="020B0604020202020204" pitchFamily="34" charset="0"/>
              <a:buChar char="•"/>
            </a:pPr>
            <a:endParaRPr lang="de-DE" sz="1400" dirty="0"/>
          </a:p>
          <a:p>
            <a:pPr marL="342900" indent="-342900" algn="l">
              <a:lnSpc>
                <a:spcPct val="95000"/>
              </a:lnSpc>
              <a:buFont typeface="Arial" panose="020B0604020202020204" pitchFamily="34" charset="0"/>
              <a:buChar char="•"/>
            </a:pPr>
            <a:endParaRPr lang="de-DE" sz="1400" dirty="0"/>
          </a:p>
        </p:txBody>
      </p:sp>
      <p:sp>
        <p:nvSpPr>
          <p:cNvPr id="4" name="Ellipse 3">
            <a:extLst>
              <a:ext uri="{FF2B5EF4-FFF2-40B4-BE49-F238E27FC236}">
                <a16:creationId xmlns:a16="http://schemas.microsoft.com/office/drawing/2014/main" id="{41186CF5-89B6-FDB5-B6E5-8EEC718E8A8B}"/>
              </a:ext>
            </a:extLst>
          </p:cNvPr>
          <p:cNvSpPr/>
          <p:nvPr/>
        </p:nvSpPr>
        <p:spPr>
          <a:xfrm>
            <a:off x="6406636" y="3323265"/>
            <a:ext cx="1140382" cy="6480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7" name="Ellipse 6">
            <a:extLst>
              <a:ext uri="{FF2B5EF4-FFF2-40B4-BE49-F238E27FC236}">
                <a16:creationId xmlns:a16="http://schemas.microsoft.com/office/drawing/2014/main" id="{20BD29AE-15AC-5C3D-C1A6-7087D02ED8CF}"/>
              </a:ext>
            </a:extLst>
          </p:cNvPr>
          <p:cNvSpPr/>
          <p:nvPr/>
        </p:nvSpPr>
        <p:spPr>
          <a:xfrm>
            <a:off x="6406636" y="2037853"/>
            <a:ext cx="1140382" cy="6480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2" name="Textfeld 11">
            <a:extLst>
              <a:ext uri="{FF2B5EF4-FFF2-40B4-BE49-F238E27FC236}">
                <a16:creationId xmlns:a16="http://schemas.microsoft.com/office/drawing/2014/main" id="{1D096524-37DC-DE99-F0C1-E2C59DC91B04}"/>
              </a:ext>
            </a:extLst>
          </p:cNvPr>
          <p:cNvSpPr txBox="1"/>
          <p:nvPr/>
        </p:nvSpPr>
        <p:spPr>
          <a:xfrm>
            <a:off x="3824626" y="6355365"/>
            <a:ext cx="4572000" cy="246221"/>
          </a:xfrm>
          <a:prstGeom prst="rect">
            <a:avLst/>
          </a:prstGeom>
          <a:noFill/>
        </p:spPr>
        <p:txBody>
          <a:bodyPr wrap="square">
            <a:spAutoFit/>
          </a:bodyPr>
          <a:lstStyle/>
          <a:p>
            <a:pPr>
              <a:spcAft>
                <a:spcPts val="600"/>
              </a:spcAft>
            </a:pPr>
            <a:r>
              <a:rPr lang="en-US" sz="1000" kern="1200" dirty="0">
                <a:latin typeface="+mn-lt"/>
                <a:ea typeface="+mn-ea"/>
                <a:cs typeface="+mn-cs"/>
              </a:rPr>
              <a:t>12 Sept 2024</a:t>
            </a:r>
          </a:p>
        </p:txBody>
      </p:sp>
      <p:sp>
        <p:nvSpPr>
          <p:cNvPr id="13" name="Textfeld 12">
            <a:extLst>
              <a:ext uri="{FF2B5EF4-FFF2-40B4-BE49-F238E27FC236}">
                <a16:creationId xmlns:a16="http://schemas.microsoft.com/office/drawing/2014/main" id="{F30BFC9D-53F7-FBF8-B8C3-FD64304A66DE}"/>
              </a:ext>
            </a:extLst>
          </p:cNvPr>
          <p:cNvSpPr txBox="1"/>
          <p:nvPr/>
        </p:nvSpPr>
        <p:spPr>
          <a:xfrm>
            <a:off x="5603277" y="5108485"/>
            <a:ext cx="3660094" cy="1174168"/>
          </a:xfrm>
          <a:prstGeom prst="rect">
            <a:avLst/>
          </a:prstGeom>
          <a:noFill/>
        </p:spPr>
        <p:txBody>
          <a:bodyPr wrap="square" rtlCol="0">
            <a:spAutoFit/>
          </a:bodyPr>
          <a:lstStyle/>
          <a:p>
            <a:pPr algn="l">
              <a:lnSpc>
                <a:spcPct val="95000"/>
              </a:lnSpc>
            </a:pPr>
            <a:r>
              <a:rPr lang="de-DE" dirty="0">
                <a:solidFill>
                  <a:srgbClr val="002060"/>
                </a:solidFill>
              </a:rPr>
              <a:t>Quick Sample Change</a:t>
            </a:r>
          </a:p>
          <a:p>
            <a:pPr marL="342900" indent="-342900" algn="l">
              <a:lnSpc>
                <a:spcPct val="95000"/>
              </a:lnSpc>
              <a:buFont typeface="Arial" panose="020B0604020202020204" pitchFamily="34" charset="0"/>
              <a:buChar char="•"/>
            </a:pPr>
            <a:endParaRPr lang="de-DE" sz="1400" dirty="0"/>
          </a:p>
          <a:p>
            <a:pPr marL="342900" indent="-342900" algn="l">
              <a:lnSpc>
                <a:spcPct val="95000"/>
              </a:lnSpc>
              <a:buFont typeface="Arial" panose="020B0604020202020204" pitchFamily="34" charset="0"/>
              <a:buChar char="•"/>
            </a:pPr>
            <a:endParaRPr lang="de-DE" sz="1400" dirty="0"/>
          </a:p>
          <a:p>
            <a:pPr marL="342900" indent="-342900" algn="l">
              <a:lnSpc>
                <a:spcPct val="95000"/>
              </a:lnSpc>
              <a:buFont typeface="Arial" panose="020B0604020202020204" pitchFamily="34" charset="0"/>
              <a:buChar char="•"/>
            </a:pPr>
            <a:endParaRPr lang="de-DE" sz="1400" dirty="0"/>
          </a:p>
          <a:p>
            <a:pPr marL="342900" indent="-342900" algn="l">
              <a:lnSpc>
                <a:spcPct val="95000"/>
              </a:lnSpc>
              <a:buFont typeface="Arial" panose="020B0604020202020204" pitchFamily="34" charset="0"/>
              <a:buChar char="•"/>
            </a:pPr>
            <a:endParaRPr lang="de-DE" sz="1400" dirty="0"/>
          </a:p>
        </p:txBody>
      </p:sp>
      <p:pic>
        <p:nvPicPr>
          <p:cNvPr id="14" name="Picture 2">
            <a:extLst>
              <a:ext uri="{FF2B5EF4-FFF2-40B4-BE49-F238E27FC236}">
                <a16:creationId xmlns:a16="http://schemas.microsoft.com/office/drawing/2014/main" id="{48CA0744-4F9D-AD05-0ED3-B5730CD68B9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6124" y="1709180"/>
            <a:ext cx="5166159" cy="290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683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84E8224-1636-4096-A099-8F56F03F7274}"/>
              </a:ext>
            </a:extLst>
          </p:cNvPr>
          <p:cNvSpPr>
            <a:spLocks noGrp="1"/>
          </p:cNvSpPr>
          <p:nvPr>
            <p:ph type="dt" sz="half" idx="13"/>
          </p:nvPr>
        </p:nvSpPr>
        <p:spPr>
          <a:xfrm>
            <a:off x="3905014" y="6381328"/>
            <a:ext cx="1333972" cy="221109"/>
          </a:xfrm>
        </p:spPr>
        <p:txBody>
          <a:bodyPr/>
          <a:lstStyle/>
          <a:p>
            <a:pPr>
              <a:spcAft>
                <a:spcPts val="600"/>
              </a:spcAft>
            </a:pPr>
            <a:r>
              <a:rPr lang="en-US" kern="1200" dirty="0">
                <a:latin typeface="+mn-lt"/>
                <a:ea typeface="+mn-ea"/>
                <a:cs typeface="+mn-cs"/>
              </a:rPr>
              <a:t>12 Sept 2024</a:t>
            </a:r>
          </a:p>
        </p:txBody>
      </p:sp>
      <p:sp>
        <p:nvSpPr>
          <p:cNvPr id="5" name="Foliennummernplatzhalter 4">
            <a:extLst>
              <a:ext uri="{FF2B5EF4-FFF2-40B4-BE49-F238E27FC236}">
                <a16:creationId xmlns:a16="http://schemas.microsoft.com/office/drawing/2014/main" id="{00831F5E-8F2C-48DE-AE67-B3641DF9249F}"/>
              </a:ext>
            </a:extLst>
          </p:cNvPr>
          <p:cNvSpPr>
            <a:spLocks noGrp="1"/>
          </p:cNvSpPr>
          <p:nvPr>
            <p:ph type="sldNum" sz="quarter" idx="14"/>
          </p:nvPr>
        </p:nvSpPr>
        <p:spPr/>
        <p:txBody>
          <a:bodyPr/>
          <a:lstStyle/>
          <a:p>
            <a:r>
              <a:rPr lang="en-US" dirty="0"/>
              <a:t>Page </a:t>
            </a:r>
            <a:fld id="{A52F4D17-1AD6-42D9-B93A-EB002C62F438}" type="slidenum">
              <a:rPr lang="en-US" smtClean="0"/>
              <a:pPr/>
              <a:t>15</a:t>
            </a:fld>
            <a:endParaRPr lang="en-US" noProof="0" dirty="0"/>
          </a:p>
        </p:txBody>
      </p:sp>
      <p:sp>
        <p:nvSpPr>
          <p:cNvPr id="12" name="Rectangle 11"/>
          <p:cNvSpPr/>
          <p:nvPr/>
        </p:nvSpPr>
        <p:spPr>
          <a:xfrm>
            <a:off x="224716" y="260648"/>
            <a:ext cx="1664238" cy="584775"/>
          </a:xfrm>
          <a:prstGeom prst="rect">
            <a:avLst/>
          </a:prstGeom>
        </p:spPr>
        <p:txBody>
          <a:bodyPr wrap="none">
            <a:spAutoFit/>
          </a:bodyPr>
          <a:lstStyle/>
          <a:p>
            <a:r>
              <a:rPr lang="de-DE" sz="3200" b="1" dirty="0">
                <a:solidFill>
                  <a:srgbClr val="002060"/>
                </a:solidFill>
                <a:latin typeface="+mj-lt"/>
              </a:rPr>
              <a:t>Results</a:t>
            </a:r>
            <a:endParaRPr lang="en-US" sz="3200" b="1" dirty="0">
              <a:solidFill>
                <a:srgbClr val="002060"/>
              </a:solidFill>
              <a:latin typeface="+mj-lt"/>
            </a:endParaRPr>
          </a:p>
        </p:txBody>
      </p:sp>
      <p:pic>
        <p:nvPicPr>
          <p:cNvPr id="7" name="Grafik 6">
            <a:extLst>
              <a:ext uri="{FF2B5EF4-FFF2-40B4-BE49-F238E27FC236}">
                <a16:creationId xmlns:a16="http://schemas.microsoft.com/office/drawing/2014/main" id="{530D7BB9-ADEA-A693-514D-1D15BA85C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8367"/>
            <a:ext cx="9144000" cy="3881266"/>
          </a:xfrm>
          <a:prstGeom prst="rect">
            <a:avLst/>
          </a:prstGeom>
        </p:spPr>
      </p:pic>
      <p:sp>
        <p:nvSpPr>
          <p:cNvPr id="9" name="Textfeld 8">
            <a:extLst>
              <a:ext uri="{FF2B5EF4-FFF2-40B4-BE49-F238E27FC236}">
                <a16:creationId xmlns:a16="http://schemas.microsoft.com/office/drawing/2014/main" id="{DE75CACB-D6CC-B9FB-EDA1-79F4EF14781D}"/>
              </a:ext>
            </a:extLst>
          </p:cNvPr>
          <p:cNvSpPr txBox="1"/>
          <p:nvPr/>
        </p:nvSpPr>
        <p:spPr>
          <a:xfrm>
            <a:off x="645282" y="5369633"/>
            <a:ext cx="4572000" cy="338554"/>
          </a:xfrm>
          <a:prstGeom prst="rect">
            <a:avLst/>
          </a:prstGeom>
          <a:noFill/>
        </p:spPr>
        <p:txBody>
          <a:bodyPr wrap="square">
            <a:spAutoFit/>
          </a:bodyPr>
          <a:lstStyle/>
          <a:p>
            <a:r>
              <a:rPr lang="de-DE" sz="1600" dirty="0"/>
              <a:t>Essential oils</a:t>
            </a:r>
          </a:p>
        </p:txBody>
      </p:sp>
      <p:sp>
        <p:nvSpPr>
          <p:cNvPr id="11" name="Textfeld 10">
            <a:extLst>
              <a:ext uri="{FF2B5EF4-FFF2-40B4-BE49-F238E27FC236}">
                <a16:creationId xmlns:a16="http://schemas.microsoft.com/office/drawing/2014/main" id="{CF9EB528-6E40-8105-8D8C-E31114D10FAA}"/>
              </a:ext>
            </a:extLst>
          </p:cNvPr>
          <p:cNvSpPr txBox="1"/>
          <p:nvPr/>
        </p:nvSpPr>
        <p:spPr>
          <a:xfrm>
            <a:off x="3905014" y="5403356"/>
            <a:ext cx="1781944" cy="338554"/>
          </a:xfrm>
          <a:prstGeom prst="rect">
            <a:avLst/>
          </a:prstGeom>
          <a:noFill/>
        </p:spPr>
        <p:txBody>
          <a:bodyPr wrap="square">
            <a:spAutoFit/>
          </a:bodyPr>
          <a:lstStyle/>
          <a:p>
            <a:r>
              <a:rPr lang="de-DE" sz="1600" dirty="0"/>
              <a:t>Care products</a:t>
            </a:r>
          </a:p>
        </p:txBody>
      </p:sp>
      <p:sp>
        <p:nvSpPr>
          <p:cNvPr id="14" name="Textfeld 13">
            <a:extLst>
              <a:ext uri="{FF2B5EF4-FFF2-40B4-BE49-F238E27FC236}">
                <a16:creationId xmlns:a16="http://schemas.microsoft.com/office/drawing/2014/main" id="{6560C3BD-E0B5-B4E6-F1A5-8CA3FE3E26BE}"/>
              </a:ext>
            </a:extLst>
          </p:cNvPr>
          <p:cNvSpPr txBox="1"/>
          <p:nvPr/>
        </p:nvSpPr>
        <p:spPr>
          <a:xfrm>
            <a:off x="7535012" y="5403356"/>
            <a:ext cx="917848" cy="338554"/>
          </a:xfrm>
          <a:prstGeom prst="rect">
            <a:avLst/>
          </a:prstGeom>
          <a:noFill/>
        </p:spPr>
        <p:txBody>
          <a:bodyPr wrap="square">
            <a:spAutoFit/>
          </a:bodyPr>
          <a:lstStyle/>
          <a:p>
            <a:r>
              <a:rPr lang="de-DE" sz="1600" dirty="0"/>
              <a:t>Trees</a:t>
            </a:r>
          </a:p>
        </p:txBody>
      </p:sp>
      <p:sp>
        <p:nvSpPr>
          <p:cNvPr id="3" name="Textfeld 2">
            <a:extLst>
              <a:ext uri="{FF2B5EF4-FFF2-40B4-BE49-F238E27FC236}">
                <a16:creationId xmlns:a16="http://schemas.microsoft.com/office/drawing/2014/main" id="{50649E77-3157-9DE2-C385-005F53C7D4DB}"/>
              </a:ext>
            </a:extLst>
          </p:cNvPr>
          <p:cNvSpPr txBox="1"/>
          <p:nvPr/>
        </p:nvSpPr>
        <p:spPr>
          <a:xfrm>
            <a:off x="1331364" y="4806648"/>
            <a:ext cx="4572000" cy="276999"/>
          </a:xfrm>
          <a:prstGeom prst="rect">
            <a:avLst/>
          </a:prstGeom>
          <a:noFill/>
        </p:spPr>
        <p:txBody>
          <a:bodyPr wrap="square">
            <a:spAutoFit/>
          </a:bodyPr>
          <a:lstStyle/>
          <a:p>
            <a:r>
              <a:rPr lang="de-DE" sz="1200" dirty="0"/>
              <a:t>Latitude</a:t>
            </a:r>
          </a:p>
        </p:txBody>
      </p:sp>
    </p:spTree>
    <p:extLst>
      <p:ext uri="{BB962C8B-B14F-4D97-AF65-F5344CB8AC3E}">
        <p14:creationId xmlns:p14="http://schemas.microsoft.com/office/powerpoint/2010/main" val="3626040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84E8224-1636-4096-A099-8F56F03F7274}"/>
              </a:ext>
            </a:extLst>
          </p:cNvPr>
          <p:cNvSpPr>
            <a:spLocks noGrp="1"/>
          </p:cNvSpPr>
          <p:nvPr>
            <p:ph type="dt" sz="half" idx="13"/>
          </p:nvPr>
        </p:nvSpPr>
        <p:spPr>
          <a:xfrm>
            <a:off x="3905014" y="6381328"/>
            <a:ext cx="1333972" cy="221109"/>
          </a:xfrm>
        </p:spPr>
        <p:txBody>
          <a:bodyPr/>
          <a:lstStyle/>
          <a:p>
            <a:pPr>
              <a:spcAft>
                <a:spcPts val="600"/>
              </a:spcAft>
            </a:pPr>
            <a:r>
              <a:rPr lang="en-US" kern="1200" dirty="0">
                <a:latin typeface="+mn-lt"/>
                <a:ea typeface="+mn-ea"/>
                <a:cs typeface="+mn-cs"/>
              </a:rPr>
              <a:t>12 Sept 2024</a:t>
            </a:r>
          </a:p>
        </p:txBody>
      </p:sp>
      <p:sp>
        <p:nvSpPr>
          <p:cNvPr id="5" name="Foliennummernplatzhalter 4">
            <a:extLst>
              <a:ext uri="{FF2B5EF4-FFF2-40B4-BE49-F238E27FC236}">
                <a16:creationId xmlns:a16="http://schemas.microsoft.com/office/drawing/2014/main" id="{00831F5E-8F2C-48DE-AE67-B3641DF9249F}"/>
              </a:ext>
            </a:extLst>
          </p:cNvPr>
          <p:cNvSpPr>
            <a:spLocks noGrp="1"/>
          </p:cNvSpPr>
          <p:nvPr>
            <p:ph type="sldNum" sz="quarter" idx="14"/>
          </p:nvPr>
        </p:nvSpPr>
        <p:spPr/>
        <p:txBody>
          <a:bodyPr/>
          <a:lstStyle/>
          <a:p>
            <a:r>
              <a:rPr lang="en-US"/>
              <a:t>Page </a:t>
            </a:r>
            <a:fld id="{A52F4D17-1AD6-42D9-B93A-EB002C62F438}" type="slidenum">
              <a:rPr lang="en-US" smtClean="0"/>
              <a:pPr/>
              <a:t>16</a:t>
            </a:fld>
            <a:endParaRPr lang="en-US" noProof="0" dirty="0"/>
          </a:p>
        </p:txBody>
      </p:sp>
      <p:sp>
        <p:nvSpPr>
          <p:cNvPr id="12" name="Rectangle 11"/>
          <p:cNvSpPr/>
          <p:nvPr/>
        </p:nvSpPr>
        <p:spPr>
          <a:xfrm>
            <a:off x="224716" y="260648"/>
            <a:ext cx="6014788" cy="584775"/>
          </a:xfrm>
          <a:prstGeom prst="rect">
            <a:avLst/>
          </a:prstGeom>
        </p:spPr>
        <p:txBody>
          <a:bodyPr wrap="none">
            <a:spAutoFit/>
          </a:bodyPr>
          <a:lstStyle/>
          <a:p>
            <a:r>
              <a:rPr lang="de-DE" sz="3200" b="1">
                <a:solidFill>
                  <a:srgbClr val="002060"/>
                </a:solidFill>
                <a:latin typeface="+mj-lt"/>
              </a:rPr>
              <a:t>Results – emission from trees</a:t>
            </a:r>
            <a:endParaRPr lang="en-US" sz="3200" b="1" dirty="0">
              <a:solidFill>
                <a:srgbClr val="002060"/>
              </a:solidFill>
              <a:latin typeface="+mj-lt"/>
            </a:endParaRPr>
          </a:p>
        </p:txBody>
      </p:sp>
      <p:sp>
        <p:nvSpPr>
          <p:cNvPr id="8" name="Textfeld 7">
            <a:extLst>
              <a:ext uri="{FF2B5EF4-FFF2-40B4-BE49-F238E27FC236}">
                <a16:creationId xmlns:a16="http://schemas.microsoft.com/office/drawing/2014/main" id="{E3781DD7-4E08-EAF5-96E2-C86746ACE309}"/>
              </a:ext>
            </a:extLst>
          </p:cNvPr>
          <p:cNvSpPr txBox="1"/>
          <p:nvPr/>
        </p:nvSpPr>
        <p:spPr>
          <a:xfrm>
            <a:off x="-304494" y="4996333"/>
            <a:ext cx="9124966" cy="861774"/>
          </a:xfrm>
          <a:prstGeom prst="rect">
            <a:avLst/>
          </a:prstGeom>
          <a:noFill/>
        </p:spPr>
        <p:txBody>
          <a:bodyPr wrap="square">
            <a:spAutoFit/>
          </a:bodyPr>
          <a:lstStyle/>
          <a:p>
            <a:pPr marL="742950" lvl="1" indent="-285750">
              <a:buFont typeface="Arial" panose="020B0604020202020204" pitchFamily="34" charset="0"/>
              <a:buChar char="•"/>
            </a:pPr>
            <a:r>
              <a:rPr lang="en-US" sz="1600" dirty="0">
                <a:solidFill>
                  <a:srgbClr val="002060"/>
                </a:solidFill>
                <a:ea typeface="Calibri" panose="020F0502020204030204" pitchFamily="34" charset="0"/>
                <a:cs typeface="Times New Roman" panose="02020603050405020304" pitchFamily="18" charset="0"/>
              </a:rPr>
              <a:t>I</a:t>
            </a:r>
            <a:r>
              <a:rPr lang="en-US" sz="1600" dirty="0">
                <a:solidFill>
                  <a:srgbClr val="002060"/>
                </a:solidFill>
                <a:effectLst/>
                <a:ea typeface="Calibri" panose="020F0502020204030204" pitchFamily="34" charset="0"/>
                <a:cs typeface="Times New Roman" panose="02020603050405020304" pitchFamily="18" charset="0"/>
              </a:rPr>
              <a:t>sotopic ratios of isoprene emissions  - o</a:t>
            </a:r>
            <a:r>
              <a:rPr lang="en-US" sz="1600" dirty="0">
                <a:solidFill>
                  <a:srgbClr val="002060"/>
                </a:solidFill>
                <a:ea typeface="Calibri" panose="020F0502020204030204" pitchFamily="34" charset="0"/>
                <a:cs typeface="Times New Roman" panose="02020603050405020304" pitchFamily="18" charset="0"/>
              </a:rPr>
              <a:t>nly one study (Sharkey et.al 1991) – 2 </a:t>
            </a:r>
            <a:r>
              <a:rPr lang="en-US" sz="1600" dirty="0">
                <a:solidFill>
                  <a:srgbClr val="002060"/>
                </a:solidFill>
                <a:latin typeface="Times New Roman" panose="02020603050405020304" pitchFamily="18" charset="0"/>
                <a:cs typeface="Times New Roman" panose="02020603050405020304" pitchFamily="18" charset="0"/>
              </a:rPr>
              <a:t>‰</a:t>
            </a:r>
            <a:r>
              <a:rPr lang="en-US" sz="1600" dirty="0">
                <a:solidFill>
                  <a:srgbClr val="002060"/>
                </a:solidFill>
                <a:ea typeface="Calibri" panose="020F0502020204030204" pitchFamily="34" charset="0"/>
                <a:cs typeface="Times New Roman" panose="02020603050405020304" pitchFamily="18" charset="0"/>
              </a:rPr>
              <a:t> more negative than plant material</a:t>
            </a:r>
          </a:p>
          <a:p>
            <a:pPr marL="742950" lvl="1" indent="-285750">
              <a:buFont typeface="Arial" panose="020B0604020202020204" pitchFamily="34" charset="0"/>
              <a:buChar char="•"/>
            </a:pPr>
            <a:r>
              <a:rPr lang="en-US" sz="1600" dirty="0">
                <a:solidFill>
                  <a:srgbClr val="002060"/>
                </a:solidFill>
                <a:latin typeface="+mj-lt"/>
                <a:ea typeface="Calibri" panose="020F0502020204030204" pitchFamily="34" charset="0"/>
                <a:cs typeface="Times New Roman" panose="02020603050405020304" pitchFamily="18" charset="0"/>
              </a:rPr>
              <a:t>I</a:t>
            </a:r>
            <a:r>
              <a:rPr lang="en-US" sz="1600" dirty="0">
                <a:solidFill>
                  <a:srgbClr val="002060"/>
                </a:solidFill>
                <a:effectLst/>
                <a:latin typeface="+mj-lt"/>
                <a:ea typeface="Calibri" panose="020F0502020204030204" pitchFamily="34" charset="0"/>
                <a:cs typeface="Times New Roman" panose="02020603050405020304" pitchFamily="18" charset="0"/>
              </a:rPr>
              <a:t>sotopic ratios of bulk plant material of conifer wood from -27.3 to - 24.4 per mil </a:t>
            </a:r>
            <a:endParaRPr lang="en-US" sz="1100" dirty="0">
              <a:solidFill>
                <a:srgbClr val="002060"/>
              </a:solidFill>
              <a:effectLst/>
              <a:latin typeface="+mj-lt"/>
              <a:ea typeface="Calibri" panose="020F0502020204030204" pitchFamily="34" charset="0"/>
              <a:cs typeface="Times New Roman" panose="02020603050405020304" pitchFamily="18" charset="0"/>
            </a:endParaRPr>
          </a:p>
        </p:txBody>
      </p:sp>
      <p:pic>
        <p:nvPicPr>
          <p:cNvPr id="6" name="Grafik 5">
            <a:extLst>
              <a:ext uri="{FF2B5EF4-FFF2-40B4-BE49-F238E27FC236}">
                <a16:creationId xmlns:a16="http://schemas.microsoft.com/office/drawing/2014/main" id="{F0410C5B-D91B-9C75-270F-17BD475AD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143100"/>
            <a:ext cx="5384127" cy="3555555"/>
          </a:xfrm>
          <a:prstGeom prst="rect">
            <a:avLst/>
          </a:prstGeom>
        </p:spPr>
      </p:pic>
    </p:spTree>
    <p:extLst>
      <p:ext uri="{BB962C8B-B14F-4D97-AF65-F5344CB8AC3E}">
        <p14:creationId xmlns:p14="http://schemas.microsoft.com/office/powerpoint/2010/main" val="3770556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ieren 20">
            <a:extLst>
              <a:ext uri="{FF2B5EF4-FFF2-40B4-BE49-F238E27FC236}">
                <a16:creationId xmlns:a16="http://schemas.microsoft.com/office/drawing/2014/main" id="{A02B9A1C-49F9-30EB-931E-9C6F531D327C}"/>
              </a:ext>
            </a:extLst>
          </p:cNvPr>
          <p:cNvGrpSpPr/>
          <p:nvPr/>
        </p:nvGrpSpPr>
        <p:grpSpPr>
          <a:xfrm>
            <a:off x="4204881" y="3465905"/>
            <a:ext cx="1961507" cy="1989256"/>
            <a:chOff x="923925" y="1544150"/>
            <a:chExt cx="3648075" cy="3429070"/>
          </a:xfrm>
        </p:grpSpPr>
        <p:pic>
          <p:nvPicPr>
            <p:cNvPr id="19" name="Grafik 18" descr="Ein Bild, das Himmel, Baum, Wolke, Cartoon enthält.&#10;&#10;Automatisch generierte Beschreibung">
              <a:extLst>
                <a:ext uri="{FF2B5EF4-FFF2-40B4-BE49-F238E27FC236}">
                  <a16:creationId xmlns:a16="http://schemas.microsoft.com/office/drawing/2014/main" id="{D13CA3BA-D260-EFAD-A4E5-AABDE9E6D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25" y="2410995"/>
              <a:ext cx="3648075" cy="2562225"/>
            </a:xfrm>
            <a:prstGeom prst="rect">
              <a:avLst/>
            </a:prstGeom>
          </p:spPr>
        </p:pic>
        <p:pic>
          <p:nvPicPr>
            <p:cNvPr id="20" name="Grafik 19">
              <a:extLst>
                <a:ext uri="{FF2B5EF4-FFF2-40B4-BE49-F238E27FC236}">
                  <a16:creationId xmlns:a16="http://schemas.microsoft.com/office/drawing/2014/main" id="{01967888-DD0B-89F9-A287-7812B867F3EB}"/>
                </a:ext>
              </a:extLst>
            </p:cNvPr>
            <p:cNvPicPr>
              <a:picLocks noChangeAspect="1"/>
            </p:cNvPicPr>
            <p:nvPr/>
          </p:nvPicPr>
          <p:blipFill>
            <a:blip r:embed="rId3"/>
            <a:stretch>
              <a:fillRect/>
            </a:stretch>
          </p:blipFill>
          <p:spPr>
            <a:xfrm>
              <a:off x="2208743" y="1544150"/>
              <a:ext cx="1078437" cy="1308783"/>
            </a:xfrm>
            <a:prstGeom prst="rect">
              <a:avLst/>
            </a:prstGeom>
          </p:spPr>
        </p:pic>
      </p:grpSp>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a:xfrm>
            <a:off x="128070" y="99607"/>
            <a:ext cx="8586788" cy="1124780"/>
          </a:xfrm>
        </p:spPr>
        <p:txBody>
          <a:bodyPr/>
          <a:lstStyle/>
          <a:p>
            <a:r>
              <a:rPr lang="en-US" dirty="0">
                <a:solidFill>
                  <a:srgbClr val="002060"/>
                </a:solidFill>
              </a:rPr>
              <a:t>summary</a:t>
            </a:r>
            <a:endParaRPr lang="en-US" noProof="0" dirty="0">
              <a:solidFill>
                <a:srgbClr val="002060"/>
              </a:solidFill>
            </a:endParaRPr>
          </a:p>
        </p:txBody>
      </p:sp>
      <p:sp>
        <p:nvSpPr>
          <p:cNvPr id="3" name="Datumsplatzhalter 2">
            <a:extLst>
              <a:ext uri="{FF2B5EF4-FFF2-40B4-BE49-F238E27FC236}">
                <a16:creationId xmlns:a16="http://schemas.microsoft.com/office/drawing/2014/main" id="{E9BBE13A-652D-45D5-B3D8-82A75A19F727}"/>
              </a:ext>
            </a:extLst>
          </p:cNvPr>
          <p:cNvSpPr>
            <a:spLocks noGrp="1"/>
          </p:cNvSpPr>
          <p:nvPr>
            <p:ph type="dt" sz="half" idx="13"/>
          </p:nvPr>
        </p:nvSpPr>
        <p:spPr>
          <a:xfrm>
            <a:off x="3797002" y="6352099"/>
            <a:ext cx="1549996" cy="350488"/>
          </a:xfrm>
        </p:spPr>
        <p:txBody>
          <a:bodyPr/>
          <a:lstStyle/>
          <a:p>
            <a:pPr>
              <a:spcAft>
                <a:spcPts val="600"/>
              </a:spcAft>
            </a:pPr>
            <a:r>
              <a:rPr lang="en-US" kern="1200" dirty="0">
                <a:latin typeface="+mn-lt"/>
                <a:ea typeface="+mn-ea"/>
                <a:cs typeface="+mn-cs"/>
              </a:rPr>
              <a:t>12 Sept 2024</a:t>
            </a:r>
          </a:p>
        </p:txBody>
      </p:sp>
      <p:sp>
        <p:nvSpPr>
          <p:cNvPr id="4" name="Foliennummernplatzhalter 3">
            <a:extLst>
              <a:ext uri="{FF2B5EF4-FFF2-40B4-BE49-F238E27FC236}">
                <a16:creationId xmlns:a16="http://schemas.microsoft.com/office/drawing/2014/main" id="{5DC516BF-C995-4C15-B38E-5F4B775E169F}"/>
              </a:ext>
            </a:extLst>
          </p:cNvPr>
          <p:cNvSpPr>
            <a:spLocks noGrp="1"/>
          </p:cNvSpPr>
          <p:nvPr>
            <p:ph type="sldNum" sz="quarter" idx="16"/>
          </p:nvPr>
        </p:nvSpPr>
        <p:spPr/>
        <p:txBody>
          <a:bodyPr/>
          <a:lstStyle/>
          <a:p>
            <a:r>
              <a:rPr lang="en-US"/>
              <a:t>Page </a:t>
            </a:r>
            <a:fld id="{A52F4D17-1AD6-42D9-B93A-EB002C62F438}" type="slidenum">
              <a:rPr lang="en-US" smtClean="0"/>
              <a:pPr/>
              <a:t>17</a:t>
            </a:fld>
            <a:endParaRPr lang="en-US" noProof="0" dirty="0"/>
          </a:p>
        </p:txBody>
      </p:sp>
      <p:pic>
        <p:nvPicPr>
          <p:cNvPr id="40" name="Grafik 39">
            <a:extLst>
              <a:ext uri="{FF2B5EF4-FFF2-40B4-BE49-F238E27FC236}">
                <a16:creationId xmlns:a16="http://schemas.microsoft.com/office/drawing/2014/main" id="{403D85DD-6BAB-3C70-6863-B2D8136EC2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3736" y="3678927"/>
            <a:ext cx="3882911" cy="1817178"/>
          </a:xfrm>
          <a:prstGeom prst="rect">
            <a:avLst/>
          </a:prstGeom>
          <a:noFill/>
        </p:spPr>
      </p:pic>
      <p:pic>
        <p:nvPicPr>
          <p:cNvPr id="41" name="Grafik 40" descr="Ein Bild, das Gerät enthält.&#10;&#10;Automatisch generierte Beschreibung">
            <a:extLst>
              <a:ext uri="{FF2B5EF4-FFF2-40B4-BE49-F238E27FC236}">
                <a16:creationId xmlns:a16="http://schemas.microsoft.com/office/drawing/2014/main" id="{500F7EA1-B90F-2358-08A1-7AC8EA74C3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5209" y="1835079"/>
            <a:ext cx="1224136" cy="918102"/>
          </a:xfrm>
          <a:prstGeom prst="rect">
            <a:avLst/>
          </a:prstGeom>
          <a:effectLst>
            <a:softEdge rad="292100"/>
          </a:effectLst>
        </p:spPr>
      </p:pic>
      <p:grpSp>
        <p:nvGrpSpPr>
          <p:cNvPr id="42" name="Gruppieren 41">
            <a:extLst>
              <a:ext uri="{FF2B5EF4-FFF2-40B4-BE49-F238E27FC236}">
                <a16:creationId xmlns:a16="http://schemas.microsoft.com/office/drawing/2014/main" id="{4ECDB07D-8554-EA71-59E9-66071C09B3D3}"/>
              </a:ext>
            </a:extLst>
          </p:cNvPr>
          <p:cNvGrpSpPr/>
          <p:nvPr/>
        </p:nvGrpSpPr>
        <p:grpSpPr>
          <a:xfrm>
            <a:off x="1272389" y="1494792"/>
            <a:ext cx="1945226" cy="1496175"/>
            <a:chOff x="-163203" y="1103444"/>
            <a:chExt cx="2083328" cy="1710234"/>
          </a:xfrm>
        </p:grpSpPr>
        <p:pic>
          <p:nvPicPr>
            <p:cNvPr id="43" name="Grafik 42" descr="Ein Bild, das Gerät enthält.&#10;&#10;Automatisch generierte Beschreibung">
              <a:extLst>
                <a:ext uri="{FF2B5EF4-FFF2-40B4-BE49-F238E27FC236}">
                  <a16:creationId xmlns:a16="http://schemas.microsoft.com/office/drawing/2014/main" id="{E3480C57-FD75-4230-3BC4-0405361159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36" y="1595644"/>
              <a:ext cx="1378448" cy="555550"/>
            </a:xfrm>
            <a:prstGeom prst="rect">
              <a:avLst/>
            </a:prstGeom>
            <a:effectLst>
              <a:softEdge rad="0"/>
            </a:effectLst>
          </p:spPr>
        </p:pic>
        <p:pic>
          <p:nvPicPr>
            <p:cNvPr id="44" name="Grafik 43">
              <a:extLst>
                <a:ext uri="{FF2B5EF4-FFF2-40B4-BE49-F238E27FC236}">
                  <a16:creationId xmlns:a16="http://schemas.microsoft.com/office/drawing/2014/main" id="{8771C013-873E-6232-1E99-FE7E7D1FC3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184" y="2036800"/>
              <a:ext cx="893941" cy="776878"/>
            </a:xfrm>
            <a:prstGeom prst="rect">
              <a:avLst/>
            </a:prstGeom>
            <a:effectLst>
              <a:softEdge rad="0"/>
            </a:effectLst>
          </p:spPr>
        </p:pic>
        <p:pic>
          <p:nvPicPr>
            <p:cNvPr id="45" name="Grafik 44" descr="Ein Bild, das drinnen, Küchengerät enthält.&#10;&#10;Automatisch generierte Beschreibung">
              <a:extLst>
                <a:ext uri="{FF2B5EF4-FFF2-40B4-BE49-F238E27FC236}">
                  <a16:creationId xmlns:a16="http://schemas.microsoft.com/office/drawing/2014/main" id="{4CC433EB-2904-10F6-E3FC-0C503D52E5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203" y="1103444"/>
              <a:ext cx="893941" cy="670456"/>
            </a:xfrm>
            <a:prstGeom prst="rect">
              <a:avLst/>
            </a:prstGeom>
            <a:effectLst>
              <a:softEdge rad="0"/>
            </a:effectLst>
          </p:spPr>
        </p:pic>
      </p:grpSp>
      <p:cxnSp>
        <p:nvCxnSpPr>
          <p:cNvPr id="48" name="Gerade Verbindung mit Pfeil 47">
            <a:extLst>
              <a:ext uri="{FF2B5EF4-FFF2-40B4-BE49-F238E27FC236}">
                <a16:creationId xmlns:a16="http://schemas.microsoft.com/office/drawing/2014/main" id="{5D31E2C8-6CEB-6EC2-31EB-49A53880D980}"/>
              </a:ext>
            </a:extLst>
          </p:cNvPr>
          <p:cNvCxnSpPr>
            <a:cxnSpLocks/>
          </p:cNvCxnSpPr>
          <p:nvPr/>
        </p:nvCxnSpPr>
        <p:spPr>
          <a:xfrm>
            <a:off x="629562" y="2751382"/>
            <a:ext cx="270030" cy="10088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Rechteck 48">
            <a:extLst>
              <a:ext uri="{FF2B5EF4-FFF2-40B4-BE49-F238E27FC236}">
                <a16:creationId xmlns:a16="http://schemas.microsoft.com/office/drawing/2014/main" id="{6699A6BA-684D-420A-0DE2-BFA699474C95}"/>
              </a:ext>
            </a:extLst>
          </p:cNvPr>
          <p:cNvSpPr/>
          <p:nvPr/>
        </p:nvSpPr>
        <p:spPr>
          <a:xfrm>
            <a:off x="719947" y="3918032"/>
            <a:ext cx="416919" cy="25569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0" name="Rechteck 49">
            <a:extLst>
              <a:ext uri="{FF2B5EF4-FFF2-40B4-BE49-F238E27FC236}">
                <a16:creationId xmlns:a16="http://schemas.microsoft.com/office/drawing/2014/main" id="{98AE8B17-ED59-9116-61E0-C01AB58E9303}"/>
              </a:ext>
            </a:extLst>
          </p:cNvPr>
          <p:cNvSpPr/>
          <p:nvPr/>
        </p:nvSpPr>
        <p:spPr>
          <a:xfrm>
            <a:off x="1527758" y="4182852"/>
            <a:ext cx="1296144" cy="82831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52" name="Gerade Verbindung mit Pfeil 51">
            <a:extLst>
              <a:ext uri="{FF2B5EF4-FFF2-40B4-BE49-F238E27FC236}">
                <a16:creationId xmlns:a16="http://schemas.microsoft.com/office/drawing/2014/main" id="{F27959E2-837F-768B-FC6C-A331535BEFAC}"/>
              </a:ext>
            </a:extLst>
          </p:cNvPr>
          <p:cNvCxnSpPr>
            <a:cxnSpLocks/>
            <a:stCxn id="45" idx="1"/>
          </p:cNvCxnSpPr>
          <p:nvPr/>
        </p:nvCxnSpPr>
        <p:spPr>
          <a:xfrm flipH="1">
            <a:off x="846484" y="1788062"/>
            <a:ext cx="425906" cy="3290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Rechteck 53">
            <a:extLst>
              <a:ext uri="{FF2B5EF4-FFF2-40B4-BE49-F238E27FC236}">
                <a16:creationId xmlns:a16="http://schemas.microsoft.com/office/drawing/2014/main" id="{2A920689-1A97-1E11-63D2-E2165332015C}"/>
              </a:ext>
            </a:extLst>
          </p:cNvPr>
          <p:cNvSpPr/>
          <p:nvPr/>
        </p:nvSpPr>
        <p:spPr>
          <a:xfrm>
            <a:off x="283736" y="5575366"/>
            <a:ext cx="3724838" cy="414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9000" tIns="108000" bIns="108000" rtlCol="0" anchor="t"/>
          <a:lstStyle/>
          <a:p>
            <a:pPr marL="1688"/>
            <a:r>
              <a:rPr lang="en-US" sz="1200" dirty="0">
                <a:solidFill>
                  <a:schemeClr val="tx1"/>
                </a:solidFill>
              </a:rPr>
              <a:t>TD-2DGC-IRMS method development</a:t>
            </a:r>
            <a:endParaRPr lang="en-GB" sz="1200" dirty="0">
              <a:solidFill>
                <a:schemeClr val="tx1"/>
              </a:solidFill>
            </a:endParaRPr>
          </a:p>
        </p:txBody>
      </p:sp>
      <p:sp>
        <p:nvSpPr>
          <p:cNvPr id="55" name="Rechteck 54">
            <a:extLst>
              <a:ext uri="{FF2B5EF4-FFF2-40B4-BE49-F238E27FC236}">
                <a16:creationId xmlns:a16="http://schemas.microsoft.com/office/drawing/2014/main" id="{5B0F38AF-31E1-4217-CE67-A1FA3CAA90DC}"/>
              </a:ext>
            </a:extLst>
          </p:cNvPr>
          <p:cNvSpPr/>
          <p:nvPr/>
        </p:nvSpPr>
        <p:spPr>
          <a:xfrm>
            <a:off x="1902750" y="810002"/>
            <a:ext cx="1733647" cy="566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9000" tIns="108000" bIns="108000" rtlCol="0" anchor="t"/>
          <a:lstStyle/>
          <a:p>
            <a:pPr>
              <a:lnSpc>
                <a:spcPct val="110000"/>
              </a:lnSpc>
            </a:pPr>
            <a:r>
              <a:rPr lang="en-GB" sz="1350" dirty="0">
                <a:solidFill>
                  <a:schemeClr val="tx1"/>
                </a:solidFill>
              </a:rPr>
              <a:t>Sampling </a:t>
            </a:r>
          </a:p>
          <a:p>
            <a:pPr>
              <a:lnSpc>
                <a:spcPct val="110000"/>
              </a:lnSpc>
            </a:pPr>
            <a:r>
              <a:rPr lang="en-GB" sz="1350" dirty="0">
                <a:solidFill>
                  <a:schemeClr val="tx1"/>
                </a:solidFill>
              </a:rPr>
              <a:t>methodology </a:t>
            </a:r>
          </a:p>
          <a:p>
            <a:pPr>
              <a:lnSpc>
                <a:spcPct val="110000"/>
              </a:lnSpc>
            </a:pPr>
            <a:r>
              <a:rPr lang="en-GB" sz="1350" dirty="0">
                <a:solidFill>
                  <a:schemeClr val="tx1"/>
                </a:solidFill>
              </a:rPr>
              <a:t>development</a:t>
            </a:r>
            <a:endParaRPr lang="pt-BR" sz="1350" dirty="0">
              <a:solidFill>
                <a:schemeClr val="tx1"/>
              </a:solidFill>
            </a:endParaRPr>
          </a:p>
        </p:txBody>
      </p:sp>
      <p:sp>
        <p:nvSpPr>
          <p:cNvPr id="56" name="Rechteck 55">
            <a:extLst>
              <a:ext uri="{FF2B5EF4-FFF2-40B4-BE49-F238E27FC236}">
                <a16:creationId xmlns:a16="http://schemas.microsoft.com/office/drawing/2014/main" id="{A6D11101-16FD-F6BB-7999-00D17DEE667C}"/>
              </a:ext>
            </a:extLst>
          </p:cNvPr>
          <p:cNvSpPr/>
          <p:nvPr/>
        </p:nvSpPr>
        <p:spPr>
          <a:xfrm>
            <a:off x="6092413" y="5043587"/>
            <a:ext cx="2867089" cy="595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9000" tIns="108000" bIns="108000" rtlCol="0" anchor="t"/>
          <a:lstStyle/>
          <a:p>
            <a:pPr marL="1688"/>
            <a:r>
              <a:rPr lang="de-DE" sz="1350" dirty="0">
                <a:solidFill>
                  <a:schemeClr val="tx1"/>
                </a:solidFill>
              </a:rPr>
              <a:t>L</a:t>
            </a:r>
            <a:r>
              <a:rPr lang="de-DE" sz="1350">
                <a:solidFill>
                  <a:schemeClr val="tx1"/>
                </a:solidFill>
              </a:rPr>
              <a:t>imonene </a:t>
            </a:r>
            <a:r>
              <a:rPr lang="de-DE" sz="1350" dirty="0">
                <a:solidFill>
                  <a:schemeClr val="tx1"/>
                </a:solidFill>
              </a:rPr>
              <a:t>in </a:t>
            </a:r>
            <a:r>
              <a:rPr lang="de-DE" sz="1350" dirty="0" err="1">
                <a:solidFill>
                  <a:schemeClr val="tx1"/>
                </a:solidFill>
              </a:rPr>
              <a:t>biogenic</a:t>
            </a:r>
            <a:r>
              <a:rPr lang="de-DE" sz="1350" dirty="0">
                <a:solidFill>
                  <a:schemeClr val="tx1"/>
                </a:solidFill>
              </a:rPr>
              <a:t> emissions </a:t>
            </a:r>
            <a:r>
              <a:rPr lang="de-DE" sz="1350" dirty="0" err="1">
                <a:solidFill>
                  <a:schemeClr val="tx1"/>
                </a:solidFill>
              </a:rPr>
              <a:t>lighter</a:t>
            </a:r>
            <a:r>
              <a:rPr lang="de-DE" sz="1350" dirty="0">
                <a:solidFill>
                  <a:schemeClr val="tx1"/>
                </a:solidFill>
              </a:rPr>
              <a:t> </a:t>
            </a:r>
            <a:r>
              <a:rPr lang="de-DE" sz="1350" dirty="0" err="1">
                <a:solidFill>
                  <a:schemeClr val="tx1"/>
                </a:solidFill>
              </a:rPr>
              <a:t>than</a:t>
            </a:r>
            <a:r>
              <a:rPr lang="de-DE" sz="1350" dirty="0">
                <a:solidFill>
                  <a:schemeClr val="tx1"/>
                </a:solidFill>
              </a:rPr>
              <a:t> plant material</a:t>
            </a:r>
            <a:endParaRPr lang="pt-BR" sz="1350" dirty="0">
              <a:solidFill>
                <a:schemeClr val="tx1"/>
              </a:solidFill>
            </a:endParaRPr>
          </a:p>
        </p:txBody>
      </p:sp>
      <p:pic>
        <p:nvPicPr>
          <p:cNvPr id="57" name="Grafik 56" descr="Ein Bild, das Grafiken enthält.&#10;&#10;Automatisch generierte Beschreibung">
            <a:extLst>
              <a:ext uri="{FF2B5EF4-FFF2-40B4-BE49-F238E27FC236}">
                <a16:creationId xmlns:a16="http://schemas.microsoft.com/office/drawing/2014/main" id="{D277E47A-E640-B3F0-300D-5613DC7513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9182" y="1580817"/>
            <a:ext cx="414488" cy="414488"/>
          </a:xfrm>
          <a:prstGeom prst="rect">
            <a:avLst/>
          </a:prstGeom>
        </p:spPr>
      </p:pic>
      <p:pic>
        <p:nvPicPr>
          <p:cNvPr id="58" name="Grafik 57" descr="Ein Bild, das Grafiken enthält.&#10;&#10;Automatisch generierte Beschreibung">
            <a:extLst>
              <a:ext uri="{FF2B5EF4-FFF2-40B4-BE49-F238E27FC236}">
                <a16:creationId xmlns:a16="http://schemas.microsoft.com/office/drawing/2014/main" id="{F5D7E103-1ADC-99F2-1D0B-CD30F4A4DC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9153" y="5524228"/>
            <a:ext cx="414488" cy="414488"/>
          </a:xfrm>
          <a:prstGeom prst="rect">
            <a:avLst/>
          </a:prstGeom>
        </p:spPr>
      </p:pic>
      <p:pic>
        <p:nvPicPr>
          <p:cNvPr id="59" name="Grafik 58" descr="Ein Bild, das Grafiken enthält.&#10;&#10;Automatisch generierte Beschreibung">
            <a:extLst>
              <a:ext uri="{FF2B5EF4-FFF2-40B4-BE49-F238E27FC236}">
                <a16:creationId xmlns:a16="http://schemas.microsoft.com/office/drawing/2014/main" id="{4257014E-8DB8-CF48-26D4-A73FB280A3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5987" y="562174"/>
            <a:ext cx="414488" cy="414488"/>
          </a:xfrm>
          <a:prstGeom prst="rect">
            <a:avLst/>
          </a:prstGeom>
        </p:spPr>
      </p:pic>
      <p:pic>
        <p:nvPicPr>
          <p:cNvPr id="6" name="Grafik 5" descr="Ein Bild, das Text, Diagramm, Screenshot, Reihe enthält.&#10;&#10;Automatisch generierte Beschreibung">
            <a:extLst>
              <a:ext uri="{FF2B5EF4-FFF2-40B4-BE49-F238E27FC236}">
                <a16:creationId xmlns:a16="http://schemas.microsoft.com/office/drawing/2014/main" id="{EB7B1FFE-58A5-B26C-848F-E4AE87815A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2711" y="1293642"/>
            <a:ext cx="2395268" cy="1788872"/>
          </a:xfrm>
          <a:prstGeom prst="rect">
            <a:avLst/>
          </a:prstGeom>
        </p:spPr>
      </p:pic>
      <p:sp>
        <p:nvSpPr>
          <p:cNvPr id="8" name="Textfeld 7">
            <a:extLst>
              <a:ext uri="{FF2B5EF4-FFF2-40B4-BE49-F238E27FC236}">
                <a16:creationId xmlns:a16="http://schemas.microsoft.com/office/drawing/2014/main" id="{EBBB0810-54BA-8706-19FB-89DB7CA288CC}"/>
              </a:ext>
            </a:extLst>
          </p:cNvPr>
          <p:cNvSpPr txBox="1"/>
          <p:nvPr/>
        </p:nvSpPr>
        <p:spPr>
          <a:xfrm>
            <a:off x="5680350" y="3025575"/>
            <a:ext cx="2772308" cy="5078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lang="de-DE" altLang="de-DE" sz="1350" dirty="0">
                <a:latin typeface="Arial" panose="020B0604020202020204" pitchFamily="34" charset="0"/>
              </a:rPr>
              <a:t>H</a:t>
            </a:r>
            <a:r>
              <a:rPr kumimoji="0" lang="de-DE" altLang="de-DE" sz="1350" b="0" i="0" u="none" strike="noStrike" cap="none" normalizeH="0" baseline="0" dirty="0">
                <a:ln>
                  <a:noFill/>
                </a:ln>
                <a:effectLst/>
                <a:latin typeface="Arial" panose="020B0604020202020204" pitchFamily="34" charset="0"/>
              </a:rPr>
              <a:t>igher </a:t>
            </a:r>
            <a:r>
              <a:rPr kumimoji="0" lang="de-DE" altLang="de-DE" sz="1350" b="0" i="0" u="none" strike="noStrike" cap="none" normalizeH="0" baseline="0" dirty="0">
                <a:ln>
                  <a:noFill/>
                </a:ln>
                <a:effectLst/>
                <a:latin typeface="Symbol" panose="05050102010706020507" pitchFamily="18" charset="2"/>
              </a:rPr>
              <a:t>d</a:t>
            </a:r>
            <a:r>
              <a:rPr kumimoji="0" lang="de-DE" altLang="de-DE" sz="1350" b="0" i="0" u="none" strike="noStrike" cap="none" normalizeH="0" baseline="30000" dirty="0">
                <a:ln>
                  <a:noFill/>
                </a:ln>
                <a:effectLst/>
                <a:latin typeface="Arial" panose="020B0604020202020204" pitchFamily="34" charset="0"/>
              </a:rPr>
              <a:t>13</a:t>
            </a:r>
            <a:r>
              <a:rPr kumimoji="0" lang="de-DE" altLang="de-DE" sz="1350" b="0" i="0" u="none" strike="noStrike" cap="none" normalizeH="0" baseline="0" dirty="0">
                <a:ln>
                  <a:noFill/>
                </a:ln>
                <a:effectLst/>
                <a:latin typeface="Arial" panose="020B0604020202020204" pitchFamily="34" charset="0"/>
              </a:rPr>
              <a:t>C values – </a:t>
            </a:r>
          </a:p>
          <a:p>
            <a:pPr marL="0" marR="0" lvl="0" indent="0" algn="l" defTabSz="914400" rtl="0" eaLnBrk="0" fontAlgn="base" latinLnBrk="0" hangingPunct="0">
              <a:lnSpc>
                <a:spcPct val="100000"/>
              </a:lnSpc>
              <a:spcBef>
                <a:spcPct val="0"/>
              </a:spcBef>
              <a:spcAft>
                <a:spcPct val="0"/>
              </a:spcAft>
              <a:buClrTx/>
              <a:buSzTx/>
              <a:tabLst/>
            </a:pPr>
            <a:r>
              <a:rPr kumimoji="0" lang="de-DE" altLang="de-DE" sz="1350" b="0" i="0" u="none" strike="noStrike" cap="none" normalizeH="0" baseline="0" dirty="0" err="1">
                <a:ln>
                  <a:noFill/>
                </a:ln>
                <a:effectLst/>
                <a:latin typeface="Arial" panose="020B0604020202020204" pitchFamily="34" charset="0"/>
              </a:rPr>
              <a:t>reactions</a:t>
            </a:r>
            <a:r>
              <a:rPr kumimoji="0" lang="de-DE" altLang="de-DE" sz="1350" b="0" i="0" u="none" strike="noStrike" cap="none" normalizeH="0" baseline="0" dirty="0">
                <a:ln>
                  <a:noFill/>
                </a:ln>
                <a:effectLst/>
                <a:latin typeface="Arial" panose="020B0604020202020204" pitchFamily="34" charset="0"/>
              </a:rPr>
              <a:t> </a:t>
            </a:r>
            <a:r>
              <a:rPr kumimoji="0" lang="de-DE" altLang="de-DE" sz="1350" b="0" i="0" u="none" strike="noStrike" cap="none" normalizeH="0" baseline="0" dirty="0" err="1">
                <a:ln>
                  <a:noFill/>
                </a:ln>
                <a:effectLst/>
                <a:latin typeface="Arial" panose="020B0604020202020204" pitchFamily="34" charset="0"/>
              </a:rPr>
              <a:t>by</a:t>
            </a:r>
            <a:r>
              <a:rPr kumimoji="0" lang="de-DE" altLang="de-DE" sz="1350" b="0" i="0" u="none" strike="noStrike" cap="none" normalizeH="0" baseline="0" dirty="0">
                <a:ln>
                  <a:noFill/>
                </a:ln>
                <a:effectLst/>
                <a:latin typeface="Arial" panose="020B0604020202020204" pitchFamily="34" charset="0"/>
              </a:rPr>
              <a:t> </a:t>
            </a:r>
            <a:r>
              <a:rPr kumimoji="0" lang="de-DE" altLang="de-DE" sz="1350" b="0" i="0" u="none" strike="noStrike" cap="none" normalizeH="0" baseline="0" dirty="0" err="1">
                <a:ln>
                  <a:noFill/>
                </a:ln>
                <a:effectLst/>
                <a:latin typeface="Arial" panose="020B0604020202020204" pitchFamily="34" charset="0"/>
              </a:rPr>
              <a:t>industrial</a:t>
            </a:r>
            <a:r>
              <a:rPr kumimoji="0" lang="de-DE" altLang="de-DE" sz="1350" b="0" i="0" u="none" strike="noStrike" cap="none" normalizeH="0" baseline="0" dirty="0">
                <a:ln>
                  <a:noFill/>
                </a:ln>
                <a:effectLst/>
                <a:latin typeface="Arial" panose="020B0604020202020204" pitchFamily="34" charset="0"/>
              </a:rPr>
              <a:t> </a:t>
            </a:r>
            <a:r>
              <a:rPr kumimoji="0" lang="de-DE" altLang="de-DE" sz="1350" b="0" i="0" u="none" strike="noStrike" cap="none" normalizeH="0" baseline="0" dirty="0" err="1">
                <a:ln>
                  <a:noFill/>
                </a:ln>
                <a:effectLst/>
                <a:latin typeface="Arial" panose="020B0604020202020204" pitchFamily="34" charset="0"/>
              </a:rPr>
              <a:t>processing</a:t>
            </a:r>
            <a:endParaRPr kumimoji="0" lang="de-DE" altLang="de-DE" sz="1800" b="0" i="0" u="none" strike="noStrike" cap="none" normalizeH="0" baseline="0" dirty="0">
              <a:ln>
                <a:noFill/>
              </a:ln>
              <a:solidFill>
                <a:srgbClr val="002060"/>
              </a:solidFill>
              <a:effectLst/>
              <a:latin typeface="Arial" panose="020B0604020202020204" pitchFamily="34" charset="0"/>
            </a:endParaRPr>
          </a:p>
        </p:txBody>
      </p:sp>
      <p:pic>
        <p:nvPicPr>
          <p:cNvPr id="9" name="Grafik 8" descr="Ein Bild, das Grafiken enthält.&#10;&#10;Automatisch generierte Beschreibung">
            <a:extLst>
              <a:ext uri="{FF2B5EF4-FFF2-40B4-BE49-F238E27FC236}">
                <a16:creationId xmlns:a16="http://schemas.microsoft.com/office/drawing/2014/main" id="{26FD571F-B7BD-E340-F66D-7259004329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32312" y="1317756"/>
            <a:ext cx="414488" cy="414488"/>
          </a:xfrm>
          <a:prstGeom prst="rect">
            <a:avLst/>
          </a:prstGeom>
        </p:spPr>
      </p:pic>
      <p:pic>
        <p:nvPicPr>
          <p:cNvPr id="11" name="Grafik 10" descr="Ein Bild, das Text, Diagramm, Screenshot, Reihe enthält.&#10;&#10;Automatisch generierte Beschreibung">
            <a:extLst>
              <a:ext uri="{FF2B5EF4-FFF2-40B4-BE49-F238E27FC236}">
                <a16:creationId xmlns:a16="http://schemas.microsoft.com/office/drawing/2014/main" id="{231270BD-F85F-6616-EF97-875671302F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09021" y="3631370"/>
            <a:ext cx="1885225" cy="1407953"/>
          </a:xfrm>
          <a:prstGeom prst="rect">
            <a:avLst/>
          </a:prstGeom>
        </p:spPr>
      </p:pic>
      <p:grpSp>
        <p:nvGrpSpPr>
          <p:cNvPr id="7" name="Gruppieren 6">
            <a:extLst>
              <a:ext uri="{FF2B5EF4-FFF2-40B4-BE49-F238E27FC236}">
                <a16:creationId xmlns:a16="http://schemas.microsoft.com/office/drawing/2014/main" id="{0E3F4104-847F-278B-9382-3FA349BE072F}"/>
              </a:ext>
            </a:extLst>
          </p:cNvPr>
          <p:cNvGrpSpPr/>
          <p:nvPr/>
        </p:nvGrpSpPr>
        <p:grpSpPr>
          <a:xfrm>
            <a:off x="3953255" y="1254980"/>
            <a:ext cx="2475887" cy="1416233"/>
            <a:chOff x="81434" y="1445357"/>
            <a:chExt cx="7478390" cy="4325250"/>
          </a:xfrm>
        </p:grpSpPr>
        <p:pic>
          <p:nvPicPr>
            <p:cNvPr id="10" name="Grafik 9">
              <a:extLst>
                <a:ext uri="{FF2B5EF4-FFF2-40B4-BE49-F238E27FC236}">
                  <a16:creationId xmlns:a16="http://schemas.microsoft.com/office/drawing/2014/main" id="{F429F56F-E097-C68F-C04A-9F8A34C85B0E}"/>
                </a:ext>
              </a:extLst>
            </p:cNvPr>
            <p:cNvPicPr>
              <a:picLocks noChangeAspect="1"/>
            </p:cNvPicPr>
            <p:nvPr/>
          </p:nvPicPr>
          <p:blipFill>
            <a:blip r:embed="rId12"/>
            <a:stretch>
              <a:fillRect/>
            </a:stretch>
          </p:blipFill>
          <p:spPr>
            <a:xfrm>
              <a:off x="827584" y="1445357"/>
              <a:ext cx="6732240" cy="4325250"/>
            </a:xfrm>
            <a:prstGeom prst="rect">
              <a:avLst/>
            </a:prstGeom>
          </p:spPr>
        </p:pic>
        <p:sp>
          <p:nvSpPr>
            <p:cNvPr id="12" name="Textfeld 11">
              <a:extLst>
                <a:ext uri="{FF2B5EF4-FFF2-40B4-BE49-F238E27FC236}">
                  <a16:creationId xmlns:a16="http://schemas.microsoft.com/office/drawing/2014/main" id="{D457662A-0FC1-B4E0-D50B-FDD3C84D9A42}"/>
                </a:ext>
              </a:extLst>
            </p:cNvPr>
            <p:cNvSpPr txBox="1"/>
            <p:nvPr/>
          </p:nvSpPr>
          <p:spPr>
            <a:xfrm rot="16200000">
              <a:off x="-489155" y="2959153"/>
              <a:ext cx="1791923" cy="650746"/>
            </a:xfrm>
            <a:prstGeom prst="rect">
              <a:avLst/>
            </a:prstGeom>
            <a:noFill/>
          </p:spPr>
          <p:txBody>
            <a:bodyPr wrap="square">
              <a:spAutoFit/>
            </a:bodyPr>
            <a:lstStyle/>
            <a:p>
              <a:r>
                <a:rPr lang="de-DE" sz="800" b="1" dirty="0" err="1">
                  <a:latin typeface="Symbol" panose="05050102010706020507" pitchFamily="18" charset="2"/>
                </a:rPr>
                <a:t>d</a:t>
              </a:r>
              <a:r>
                <a:rPr lang="de-DE" sz="800" b="1" baseline="30000" dirty="0" err="1"/>
                <a:t>13</a:t>
              </a:r>
              <a:r>
                <a:rPr lang="de-DE" sz="800" b="1" dirty="0" err="1"/>
                <a:t>C</a:t>
              </a:r>
              <a:r>
                <a:rPr lang="de-DE" sz="800" b="1" dirty="0"/>
                <a:t> / ‰</a:t>
              </a:r>
            </a:p>
          </p:txBody>
        </p:sp>
      </p:grpSp>
      <p:sp>
        <p:nvSpPr>
          <p:cNvPr id="14" name="Textfeld 13">
            <a:extLst>
              <a:ext uri="{FF2B5EF4-FFF2-40B4-BE49-F238E27FC236}">
                <a16:creationId xmlns:a16="http://schemas.microsoft.com/office/drawing/2014/main" id="{8B33FD0A-1E56-F1D9-4973-BD1B3FBF46E2}"/>
              </a:ext>
            </a:extLst>
          </p:cNvPr>
          <p:cNvSpPr txBox="1"/>
          <p:nvPr/>
        </p:nvSpPr>
        <p:spPr>
          <a:xfrm>
            <a:off x="5008902" y="2626267"/>
            <a:ext cx="1170384" cy="215444"/>
          </a:xfrm>
          <a:prstGeom prst="rect">
            <a:avLst/>
          </a:prstGeom>
          <a:noFill/>
        </p:spPr>
        <p:txBody>
          <a:bodyPr wrap="square">
            <a:spAutoFit/>
          </a:bodyPr>
          <a:lstStyle/>
          <a:p>
            <a:r>
              <a:rPr lang="de-DE" sz="800" b="1" dirty="0"/>
              <a:t>Latitude</a:t>
            </a:r>
          </a:p>
        </p:txBody>
      </p:sp>
      <p:sp>
        <p:nvSpPr>
          <p:cNvPr id="17" name="Rechteck 16">
            <a:extLst>
              <a:ext uri="{FF2B5EF4-FFF2-40B4-BE49-F238E27FC236}">
                <a16:creationId xmlns:a16="http://schemas.microsoft.com/office/drawing/2014/main" id="{5FAF035C-FD8D-F580-BCF5-237BD2A31B97}"/>
              </a:ext>
            </a:extLst>
          </p:cNvPr>
          <p:cNvSpPr/>
          <p:nvPr/>
        </p:nvSpPr>
        <p:spPr>
          <a:xfrm>
            <a:off x="3963177" y="238678"/>
            <a:ext cx="4489481" cy="566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9000" tIns="108000" bIns="108000" rtlCol="0" anchor="t"/>
          <a:lstStyle/>
          <a:p>
            <a:pPr>
              <a:lnSpc>
                <a:spcPct val="110000"/>
              </a:lnSpc>
            </a:pPr>
            <a:r>
              <a:rPr lang="en-US" sz="1350" dirty="0" err="1">
                <a:solidFill>
                  <a:schemeClr val="tx1"/>
                </a:solidFill>
                <a:latin typeface="Symbol" panose="05050102010706020507" pitchFamily="18" charset="2"/>
              </a:rPr>
              <a:t>d</a:t>
            </a:r>
            <a:r>
              <a:rPr lang="en-US" sz="1350" baseline="30000" dirty="0" err="1">
                <a:solidFill>
                  <a:schemeClr val="tx1"/>
                </a:solidFill>
              </a:rPr>
              <a:t>13</a:t>
            </a:r>
            <a:r>
              <a:rPr lang="en-US" sz="1350" dirty="0" err="1">
                <a:solidFill>
                  <a:schemeClr val="tx1"/>
                </a:solidFill>
              </a:rPr>
              <a:t>C</a:t>
            </a:r>
            <a:r>
              <a:rPr lang="en-US" sz="1350" dirty="0">
                <a:solidFill>
                  <a:schemeClr val="tx1"/>
                </a:solidFill>
              </a:rPr>
              <a:t> measurements of biogenic vs. VCP limonene </a:t>
            </a:r>
          </a:p>
        </p:txBody>
      </p:sp>
    </p:spTree>
    <p:extLst>
      <p:ext uri="{BB962C8B-B14F-4D97-AF65-F5344CB8AC3E}">
        <p14:creationId xmlns:p14="http://schemas.microsoft.com/office/powerpoint/2010/main" val="135778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4" grpId="0" animBg="1"/>
      <p:bldP spid="55" grpId="0"/>
      <p:bldP spid="56" grpId="0"/>
      <p:bldP spid="8" grpId="0"/>
      <p:bldP spid="14"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636912"/>
            <a:ext cx="8425562" cy="859011"/>
          </a:xfrm>
        </p:spPr>
        <p:txBody>
          <a:bodyPr/>
          <a:lstStyle/>
          <a:p>
            <a:r>
              <a:rPr lang="de-DE" dirty="0"/>
              <a:t>Thank you for your kind attention</a:t>
            </a:r>
          </a:p>
        </p:txBody>
      </p:sp>
      <p:sp>
        <p:nvSpPr>
          <p:cNvPr id="4" name="Datumsplatzhalter 3"/>
          <p:cNvSpPr>
            <a:spLocks noGrp="1"/>
          </p:cNvSpPr>
          <p:nvPr>
            <p:ph type="dt" sz="half" idx="13"/>
          </p:nvPr>
        </p:nvSpPr>
        <p:spPr>
          <a:xfrm>
            <a:off x="3707904" y="6381328"/>
            <a:ext cx="1549996" cy="221109"/>
          </a:xfrm>
        </p:spPr>
        <p:txBody>
          <a:bodyPr/>
          <a:lstStyle/>
          <a:p>
            <a:pPr>
              <a:spcAft>
                <a:spcPts val="600"/>
              </a:spcAft>
            </a:pPr>
            <a:r>
              <a:rPr lang="en-US" kern="1200" dirty="0">
                <a:latin typeface="+mn-lt"/>
                <a:ea typeface="+mn-ea"/>
                <a:cs typeface="+mn-cs"/>
              </a:rPr>
              <a:t>12 Sept 2024</a:t>
            </a:r>
          </a:p>
        </p:txBody>
      </p:sp>
      <p:sp>
        <p:nvSpPr>
          <p:cNvPr id="6" name="Foliennummernplatzhalter 5"/>
          <p:cNvSpPr>
            <a:spLocks noGrp="1"/>
          </p:cNvSpPr>
          <p:nvPr>
            <p:ph type="sldNum" sz="quarter" idx="14"/>
          </p:nvPr>
        </p:nvSpPr>
        <p:spPr/>
        <p:txBody>
          <a:bodyPr/>
          <a:lstStyle/>
          <a:p>
            <a:r>
              <a:rPr lang="en-US" dirty="0"/>
              <a:t>Page </a:t>
            </a:r>
            <a:fld id="{A52F4D17-1AD6-42D9-B93A-EB002C62F438}" type="slidenum">
              <a:rPr lang="en-US" smtClean="0"/>
              <a:pPr/>
              <a:t>18</a:t>
            </a:fld>
            <a:endParaRPr lang="en-US" noProof="0" dirty="0"/>
          </a:p>
        </p:txBody>
      </p:sp>
    </p:spTree>
    <p:extLst>
      <p:ext uri="{BB962C8B-B14F-4D97-AF65-F5344CB8AC3E}">
        <p14:creationId xmlns:p14="http://schemas.microsoft.com/office/powerpoint/2010/main" val="3834903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43E66FE-BBBC-EAE4-4625-FAF56BF7B454}"/>
              </a:ext>
            </a:extLst>
          </p:cNvPr>
          <p:cNvSpPr>
            <a:spLocks noGrp="1"/>
          </p:cNvSpPr>
          <p:nvPr>
            <p:ph type="dt" sz="half" idx="10"/>
          </p:nvPr>
        </p:nvSpPr>
        <p:spPr/>
        <p:txBody>
          <a:bodyPr/>
          <a:lstStyle/>
          <a:p>
            <a:pPr>
              <a:spcAft>
                <a:spcPts val="600"/>
              </a:spcAft>
            </a:pPr>
            <a:r>
              <a:rPr lang="en-US" kern="1200" dirty="0">
                <a:latin typeface="+mn-lt"/>
                <a:ea typeface="+mn-ea"/>
                <a:cs typeface="+mn-cs"/>
              </a:rPr>
              <a:t>12 Sept 2024</a:t>
            </a:r>
          </a:p>
        </p:txBody>
      </p:sp>
      <p:sp>
        <p:nvSpPr>
          <p:cNvPr id="3" name="Foliennummernplatzhalter 2">
            <a:extLst>
              <a:ext uri="{FF2B5EF4-FFF2-40B4-BE49-F238E27FC236}">
                <a16:creationId xmlns:a16="http://schemas.microsoft.com/office/drawing/2014/main" id="{FC7B2AB8-DBF0-ECD5-17A2-8E0CD5EB5A86}"/>
              </a:ext>
            </a:extLst>
          </p:cNvPr>
          <p:cNvSpPr>
            <a:spLocks noGrp="1"/>
          </p:cNvSpPr>
          <p:nvPr>
            <p:ph type="sldNum" sz="quarter" idx="11"/>
          </p:nvPr>
        </p:nvSpPr>
        <p:spPr/>
        <p:txBody>
          <a:bodyPr/>
          <a:lstStyle/>
          <a:p>
            <a:r>
              <a:rPr lang="en-US"/>
              <a:t>Page </a:t>
            </a:r>
            <a:fld id="{A52F4D17-1AD6-42D9-B93A-EB002C62F438}" type="slidenum">
              <a:rPr lang="en-US" smtClean="0"/>
              <a:pPr/>
              <a:t>19</a:t>
            </a:fld>
            <a:endParaRPr lang="en-US" noProof="0" dirty="0"/>
          </a:p>
        </p:txBody>
      </p:sp>
      <p:sp>
        <p:nvSpPr>
          <p:cNvPr id="5" name="Textfeld 4">
            <a:extLst>
              <a:ext uri="{FF2B5EF4-FFF2-40B4-BE49-F238E27FC236}">
                <a16:creationId xmlns:a16="http://schemas.microsoft.com/office/drawing/2014/main" id="{EFF1169B-4F96-27BC-4077-B24C9BB56B01}"/>
              </a:ext>
            </a:extLst>
          </p:cNvPr>
          <p:cNvSpPr txBox="1"/>
          <p:nvPr/>
        </p:nvSpPr>
        <p:spPr>
          <a:xfrm>
            <a:off x="0" y="255563"/>
            <a:ext cx="9036496" cy="461665"/>
          </a:xfrm>
          <a:prstGeom prst="rect">
            <a:avLst/>
          </a:prstGeom>
          <a:noFill/>
        </p:spPr>
        <p:txBody>
          <a:bodyPr wrap="square">
            <a:spAutoFit/>
          </a:bodyPr>
          <a:lstStyle/>
          <a:p>
            <a:r>
              <a:rPr lang="de-DE" sz="2400" b="1" dirty="0">
                <a:solidFill>
                  <a:srgbClr val="002060"/>
                </a:solidFill>
              </a:rPr>
              <a:t>Steps for production of </a:t>
            </a:r>
            <a:r>
              <a:rPr lang="de-DE" sz="2400" b="1" dirty="0" err="1">
                <a:solidFill>
                  <a:srgbClr val="002060"/>
                </a:solidFill>
              </a:rPr>
              <a:t>industrial</a:t>
            </a:r>
            <a:r>
              <a:rPr lang="de-DE" sz="2400" b="1" dirty="0">
                <a:solidFill>
                  <a:srgbClr val="002060"/>
                </a:solidFill>
              </a:rPr>
              <a:t> limonene</a:t>
            </a:r>
          </a:p>
        </p:txBody>
      </p:sp>
      <p:sp>
        <p:nvSpPr>
          <p:cNvPr id="8" name="Textfeld 7">
            <a:extLst>
              <a:ext uri="{FF2B5EF4-FFF2-40B4-BE49-F238E27FC236}">
                <a16:creationId xmlns:a16="http://schemas.microsoft.com/office/drawing/2014/main" id="{FF636CE8-9EB1-FC51-90A0-894B94F28859}"/>
              </a:ext>
            </a:extLst>
          </p:cNvPr>
          <p:cNvSpPr txBox="1"/>
          <p:nvPr/>
        </p:nvSpPr>
        <p:spPr>
          <a:xfrm>
            <a:off x="80392" y="1671189"/>
            <a:ext cx="2209292" cy="646331"/>
          </a:xfrm>
          <a:prstGeom prst="rect">
            <a:avLst/>
          </a:prstGeom>
          <a:noFill/>
        </p:spPr>
        <p:txBody>
          <a:bodyPr wrap="square">
            <a:spAutoFit/>
          </a:bodyPr>
          <a:lstStyle/>
          <a:p>
            <a:r>
              <a:rPr lang="de-DE" dirty="0"/>
              <a:t>Collecting of  Citrus peels  and waste</a:t>
            </a:r>
          </a:p>
        </p:txBody>
      </p:sp>
      <p:sp>
        <p:nvSpPr>
          <p:cNvPr id="9" name="Pfeil: nach rechts 8">
            <a:extLst>
              <a:ext uri="{FF2B5EF4-FFF2-40B4-BE49-F238E27FC236}">
                <a16:creationId xmlns:a16="http://schemas.microsoft.com/office/drawing/2014/main" id="{FAC932C7-6021-8B4F-2955-D9FA9D61B2FA}"/>
              </a:ext>
            </a:extLst>
          </p:cNvPr>
          <p:cNvSpPr/>
          <p:nvPr/>
        </p:nvSpPr>
        <p:spPr>
          <a:xfrm>
            <a:off x="2363260" y="1944007"/>
            <a:ext cx="936104" cy="22110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1" name="Textfeld 10">
            <a:extLst>
              <a:ext uri="{FF2B5EF4-FFF2-40B4-BE49-F238E27FC236}">
                <a16:creationId xmlns:a16="http://schemas.microsoft.com/office/drawing/2014/main" id="{49850419-7161-282D-5280-65F56AF5BE9C}"/>
              </a:ext>
            </a:extLst>
          </p:cNvPr>
          <p:cNvSpPr txBox="1"/>
          <p:nvPr/>
        </p:nvSpPr>
        <p:spPr>
          <a:xfrm>
            <a:off x="3373480" y="1671189"/>
            <a:ext cx="2648664" cy="1477328"/>
          </a:xfrm>
          <a:prstGeom prst="rect">
            <a:avLst/>
          </a:prstGeom>
          <a:noFill/>
        </p:spPr>
        <p:txBody>
          <a:bodyPr wrap="square">
            <a:spAutoFit/>
          </a:bodyPr>
          <a:lstStyle/>
          <a:p>
            <a:r>
              <a:rPr lang="de-DE" dirty="0"/>
              <a:t>Ectraction</a:t>
            </a:r>
          </a:p>
          <a:p>
            <a:pPr marL="285750" indent="-285750">
              <a:buFontTx/>
              <a:buChar char="-"/>
            </a:pPr>
            <a:r>
              <a:rPr lang="de-DE" dirty="0"/>
              <a:t>Cold </a:t>
            </a:r>
            <a:r>
              <a:rPr lang="de-DE" dirty="0" err="1"/>
              <a:t>pressing</a:t>
            </a:r>
            <a:endParaRPr lang="de-DE" dirty="0"/>
          </a:p>
          <a:p>
            <a:pPr marL="285750" indent="-285750">
              <a:buFontTx/>
              <a:buChar char="-"/>
            </a:pPr>
            <a:r>
              <a:rPr lang="de-DE" dirty="0" err="1"/>
              <a:t>Distilation</a:t>
            </a:r>
            <a:endParaRPr lang="de-DE" dirty="0"/>
          </a:p>
          <a:p>
            <a:pPr marL="285750" indent="-285750">
              <a:buFontTx/>
              <a:buChar char="-"/>
            </a:pPr>
            <a:r>
              <a:rPr lang="de-DE" dirty="0"/>
              <a:t>Solvent </a:t>
            </a:r>
            <a:r>
              <a:rPr lang="de-DE" dirty="0" err="1"/>
              <a:t>exctraction</a:t>
            </a:r>
            <a:endParaRPr lang="de-DE" dirty="0"/>
          </a:p>
          <a:p>
            <a:pPr marL="285750" indent="-285750">
              <a:buFontTx/>
              <a:buChar char="-"/>
            </a:pPr>
            <a:endParaRPr lang="de-DE" dirty="0"/>
          </a:p>
        </p:txBody>
      </p:sp>
      <p:sp>
        <p:nvSpPr>
          <p:cNvPr id="12" name="Pfeil: nach rechts 11">
            <a:extLst>
              <a:ext uri="{FF2B5EF4-FFF2-40B4-BE49-F238E27FC236}">
                <a16:creationId xmlns:a16="http://schemas.microsoft.com/office/drawing/2014/main" id="{4678118F-54A5-A7D0-BE43-FCAA885B64AF}"/>
              </a:ext>
            </a:extLst>
          </p:cNvPr>
          <p:cNvSpPr/>
          <p:nvPr/>
        </p:nvSpPr>
        <p:spPr>
          <a:xfrm>
            <a:off x="5628208" y="1944006"/>
            <a:ext cx="936104" cy="22110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4" name="Textfeld 13">
            <a:extLst>
              <a:ext uri="{FF2B5EF4-FFF2-40B4-BE49-F238E27FC236}">
                <a16:creationId xmlns:a16="http://schemas.microsoft.com/office/drawing/2014/main" id="{3B5D9CD0-474F-9F8B-16E2-499AD27B181E}"/>
              </a:ext>
            </a:extLst>
          </p:cNvPr>
          <p:cNvSpPr txBox="1"/>
          <p:nvPr/>
        </p:nvSpPr>
        <p:spPr>
          <a:xfrm>
            <a:off x="6564312" y="1622932"/>
            <a:ext cx="4622800" cy="369332"/>
          </a:xfrm>
          <a:prstGeom prst="rect">
            <a:avLst/>
          </a:prstGeom>
          <a:noFill/>
        </p:spPr>
        <p:txBody>
          <a:bodyPr wrap="square">
            <a:spAutoFit/>
          </a:bodyPr>
          <a:lstStyle/>
          <a:p>
            <a:r>
              <a:rPr lang="de-DE" dirty="0" err="1"/>
              <a:t>Purification</a:t>
            </a:r>
            <a:r>
              <a:rPr lang="de-DE" dirty="0"/>
              <a:t> and </a:t>
            </a:r>
            <a:r>
              <a:rPr lang="de-DE" dirty="0" err="1"/>
              <a:t>isolation</a:t>
            </a:r>
            <a:endParaRPr lang="de-DE" dirty="0"/>
          </a:p>
        </p:txBody>
      </p:sp>
      <p:sp>
        <p:nvSpPr>
          <p:cNvPr id="15" name="Pfeil: nach rechts 14">
            <a:extLst>
              <a:ext uri="{FF2B5EF4-FFF2-40B4-BE49-F238E27FC236}">
                <a16:creationId xmlns:a16="http://schemas.microsoft.com/office/drawing/2014/main" id="{258A193F-DD16-6815-1D8E-DF4D5279E926}"/>
              </a:ext>
            </a:extLst>
          </p:cNvPr>
          <p:cNvSpPr/>
          <p:nvPr/>
        </p:nvSpPr>
        <p:spPr>
          <a:xfrm rot="5400000">
            <a:off x="7022815" y="3037964"/>
            <a:ext cx="936104" cy="22110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7" name="Textfeld 16">
            <a:extLst>
              <a:ext uri="{FF2B5EF4-FFF2-40B4-BE49-F238E27FC236}">
                <a16:creationId xmlns:a16="http://schemas.microsoft.com/office/drawing/2014/main" id="{5B35D3D1-402F-4061-D376-867EFC5768D0}"/>
              </a:ext>
            </a:extLst>
          </p:cNvPr>
          <p:cNvSpPr txBox="1"/>
          <p:nvPr/>
        </p:nvSpPr>
        <p:spPr>
          <a:xfrm>
            <a:off x="6732240" y="3935441"/>
            <a:ext cx="5645150" cy="369332"/>
          </a:xfrm>
          <a:prstGeom prst="rect">
            <a:avLst/>
          </a:prstGeom>
          <a:noFill/>
        </p:spPr>
        <p:txBody>
          <a:bodyPr wrap="square">
            <a:spAutoFit/>
          </a:bodyPr>
          <a:lstStyle/>
          <a:p>
            <a:r>
              <a:rPr lang="de-DE" dirty="0"/>
              <a:t>Concentration</a:t>
            </a:r>
          </a:p>
        </p:txBody>
      </p:sp>
      <p:sp>
        <p:nvSpPr>
          <p:cNvPr id="18" name="Pfeil: nach rechts 17">
            <a:extLst>
              <a:ext uri="{FF2B5EF4-FFF2-40B4-BE49-F238E27FC236}">
                <a16:creationId xmlns:a16="http://schemas.microsoft.com/office/drawing/2014/main" id="{ED7E4B0B-481C-B601-3DA7-D8CCD9F7894F}"/>
              </a:ext>
            </a:extLst>
          </p:cNvPr>
          <p:cNvSpPr/>
          <p:nvPr/>
        </p:nvSpPr>
        <p:spPr>
          <a:xfrm rot="10800000">
            <a:off x="5554092" y="4009552"/>
            <a:ext cx="936104" cy="22110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20" name="Textfeld 19">
            <a:extLst>
              <a:ext uri="{FF2B5EF4-FFF2-40B4-BE49-F238E27FC236}">
                <a16:creationId xmlns:a16="http://schemas.microsoft.com/office/drawing/2014/main" id="{C7086C96-80DD-CF8E-4F1E-C0B78F7C6A1C}"/>
              </a:ext>
            </a:extLst>
          </p:cNvPr>
          <p:cNvSpPr txBox="1"/>
          <p:nvPr/>
        </p:nvSpPr>
        <p:spPr>
          <a:xfrm>
            <a:off x="2507183" y="3896009"/>
            <a:ext cx="6242050" cy="369332"/>
          </a:xfrm>
          <a:prstGeom prst="rect">
            <a:avLst/>
          </a:prstGeom>
          <a:noFill/>
        </p:spPr>
        <p:txBody>
          <a:bodyPr wrap="square">
            <a:spAutoFit/>
          </a:bodyPr>
          <a:lstStyle/>
          <a:p>
            <a:r>
              <a:rPr lang="de-DE" dirty="0"/>
              <a:t>Formulation and packiging</a:t>
            </a:r>
          </a:p>
        </p:txBody>
      </p:sp>
      <p:cxnSp>
        <p:nvCxnSpPr>
          <p:cNvPr id="22" name="Gerade Verbindung mit Pfeil 21">
            <a:extLst>
              <a:ext uri="{FF2B5EF4-FFF2-40B4-BE49-F238E27FC236}">
                <a16:creationId xmlns:a16="http://schemas.microsoft.com/office/drawing/2014/main" id="{7F36CAFF-26BD-D4BF-64A8-EF72F7233E9B}"/>
              </a:ext>
            </a:extLst>
          </p:cNvPr>
          <p:cNvCxnSpPr/>
          <p:nvPr/>
        </p:nvCxnSpPr>
        <p:spPr>
          <a:xfrm>
            <a:off x="2748768" y="5517232"/>
            <a:ext cx="1031620"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7C21202F-F5A1-D051-CCC8-55A9AE79E35E}"/>
              </a:ext>
            </a:extLst>
          </p:cNvPr>
          <p:cNvSpPr txBox="1"/>
          <p:nvPr/>
        </p:nvSpPr>
        <p:spPr>
          <a:xfrm>
            <a:off x="54114" y="5343896"/>
            <a:ext cx="2453069" cy="369332"/>
          </a:xfrm>
          <a:prstGeom prst="rect">
            <a:avLst/>
          </a:prstGeom>
          <a:noFill/>
        </p:spPr>
        <p:txBody>
          <a:bodyPr wrap="square">
            <a:spAutoFit/>
          </a:bodyPr>
          <a:lstStyle/>
          <a:p>
            <a:pPr marL="285750" indent="-285750">
              <a:buFont typeface="Wingdings" panose="05000000000000000000" pitchFamily="2" charset="2"/>
              <a:buChar char="Ø"/>
            </a:pPr>
            <a:r>
              <a:rPr lang="de-DE" dirty="0"/>
              <a:t>Chemical reactions  </a:t>
            </a:r>
          </a:p>
        </p:txBody>
      </p:sp>
      <p:sp>
        <p:nvSpPr>
          <p:cNvPr id="26" name="Textfeld 25">
            <a:extLst>
              <a:ext uri="{FF2B5EF4-FFF2-40B4-BE49-F238E27FC236}">
                <a16:creationId xmlns:a16="http://schemas.microsoft.com/office/drawing/2014/main" id="{50AE8DB6-37ED-730D-39B1-57B42D193B75}"/>
              </a:ext>
            </a:extLst>
          </p:cNvPr>
          <p:cNvSpPr txBox="1"/>
          <p:nvPr/>
        </p:nvSpPr>
        <p:spPr>
          <a:xfrm>
            <a:off x="3955530" y="5332566"/>
            <a:ext cx="2534666" cy="369332"/>
          </a:xfrm>
          <a:prstGeom prst="rect">
            <a:avLst/>
          </a:prstGeom>
          <a:noFill/>
        </p:spPr>
        <p:txBody>
          <a:bodyPr wrap="square">
            <a:spAutoFit/>
          </a:bodyPr>
          <a:lstStyle/>
          <a:p>
            <a:r>
              <a:rPr lang="de-DE" dirty="0"/>
              <a:t>Enrichment in C13</a:t>
            </a:r>
          </a:p>
        </p:txBody>
      </p:sp>
    </p:spTree>
    <p:extLst>
      <p:ext uri="{BB962C8B-B14F-4D97-AF65-F5344CB8AC3E}">
        <p14:creationId xmlns:p14="http://schemas.microsoft.com/office/powerpoint/2010/main" val="2600437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BEF9E15-0A12-E160-7B2E-482CB7DF76EE}"/>
              </a:ext>
            </a:extLst>
          </p:cNvPr>
          <p:cNvSpPr txBox="1"/>
          <p:nvPr/>
        </p:nvSpPr>
        <p:spPr>
          <a:xfrm>
            <a:off x="179512" y="221111"/>
            <a:ext cx="8425562" cy="817423"/>
          </a:xfrm>
          <a:prstGeom prst="rect">
            <a:avLst/>
          </a:prstGeom>
        </p:spPr>
        <p:txBody>
          <a:bodyPr vert="horz" lIns="0" tIns="0" rIns="0" bIns="0" rtlCol="0" anchor="t" anchorCtr="0">
            <a:normAutofit/>
          </a:bodyPr>
          <a:lstStyle/>
          <a:p>
            <a:pPr algn="l"/>
            <a:r>
              <a:rPr lang="en-US" altLang="zh-CN" sz="2800" b="1" dirty="0">
                <a:solidFill>
                  <a:srgbClr val="002060"/>
                </a:solidFill>
                <a:latin typeface="Arial" panose="020B0604020202020204" pitchFamily="34" charset="0"/>
                <a:cs typeface="Arial" panose="020B0604020202020204" pitchFamily="34" charset="0"/>
              </a:rPr>
              <a:t>VOCs: impact on air quality</a:t>
            </a:r>
            <a:endParaRPr lang="en-US" altLang="zh-CN" sz="2800" b="1" dirty="0">
              <a:solidFill>
                <a:srgbClr val="002060"/>
              </a:solidFill>
              <a:cs typeface="Times New Roman" panose="02020603050405020304" pitchFamily="18" charset="0"/>
            </a:endParaRPr>
          </a:p>
        </p:txBody>
      </p:sp>
      <p:sp>
        <p:nvSpPr>
          <p:cNvPr id="2" name="Datumsplatzhalter 1">
            <a:extLst>
              <a:ext uri="{FF2B5EF4-FFF2-40B4-BE49-F238E27FC236}">
                <a16:creationId xmlns:a16="http://schemas.microsoft.com/office/drawing/2014/main" id="{BFC06511-F5EE-4ABB-2F9B-E58CF2612A25}"/>
              </a:ext>
            </a:extLst>
          </p:cNvPr>
          <p:cNvSpPr>
            <a:spLocks noGrp="1"/>
          </p:cNvSpPr>
          <p:nvPr>
            <p:ph type="dt" sz="half" idx="13"/>
          </p:nvPr>
        </p:nvSpPr>
        <p:spPr>
          <a:xfrm>
            <a:off x="3707904" y="6381328"/>
            <a:ext cx="1549996" cy="221109"/>
          </a:xfrm>
        </p:spPr>
        <p:txBody>
          <a:bodyPr vert="horz" lIns="0" tIns="0" rIns="0" bIns="0" rtlCol="0" anchor="t" anchorCtr="0">
            <a:normAutofit/>
          </a:bodyPr>
          <a:lstStyle/>
          <a:p>
            <a:pPr>
              <a:spcAft>
                <a:spcPts val="600"/>
              </a:spcAft>
            </a:pPr>
            <a:r>
              <a:rPr lang="en-US" kern="1200" dirty="0">
                <a:latin typeface="+mn-lt"/>
                <a:ea typeface="+mn-ea"/>
                <a:cs typeface="+mn-cs"/>
              </a:rPr>
              <a:t>12 Sept 2024</a:t>
            </a:r>
          </a:p>
        </p:txBody>
      </p:sp>
      <p:sp>
        <p:nvSpPr>
          <p:cNvPr id="3" name="Foliennummernplatzhalter 2">
            <a:extLst>
              <a:ext uri="{FF2B5EF4-FFF2-40B4-BE49-F238E27FC236}">
                <a16:creationId xmlns:a16="http://schemas.microsoft.com/office/drawing/2014/main" id="{78999170-4109-5602-8C05-AC0A715DDF55}"/>
              </a:ext>
            </a:extLst>
          </p:cNvPr>
          <p:cNvSpPr>
            <a:spLocks noGrp="1"/>
          </p:cNvSpPr>
          <p:nvPr>
            <p:ph type="sldNum" sz="quarter" idx="14"/>
          </p:nvPr>
        </p:nvSpPr>
        <p:spPr>
          <a:xfrm>
            <a:off x="5400092" y="6381328"/>
            <a:ext cx="1006544" cy="221109"/>
          </a:xfrm>
        </p:spPr>
        <p:txBody>
          <a:bodyPr vert="horz" lIns="0" tIns="0" rIns="0" bIns="0" rtlCol="0" anchor="t" anchorCtr="0">
            <a:normAutofit/>
          </a:bodyPr>
          <a:lstStyle/>
          <a:p>
            <a:pPr>
              <a:spcAft>
                <a:spcPts val="600"/>
              </a:spcAft>
            </a:pPr>
            <a:r>
              <a:rPr lang="en-US"/>
              <a:t>Page </a:t>
            </a:r>
            <a:fld id="{A52F4D17-1AD6-42D9-B93A-EB002C62F438}" type="slidenum">
              <a:rPr lang="en-US" smtClean="0"/>
              <a:pPr>
                <a:spcAft>
                  <a:spcPts val="600"/>
                </a:spcAft>
              </a:pPr>
              <a:t>2</a:t>
            </a:fld>
            <a:endParaRPr lang="en-US" noProof="0"/>
          </a:p>
        </p:txBody>
      </p:sp>
      <p:grpSp>
        <p:nvGrpSpPr>
          <p:cNvPr id="4" name="Gruppieren 3">
            <a:extLst>
              <a:ext uri="{FF2B5EF4-FFF2-40B4-BE49-F238E27FC236}">
                <a16:creationId xmlns:a16="http://schemas.microsoft.com/office/drawing/2014/main" id="{CC2F1BA2-056F-5A1D-EFDA-086C4652964D}"/>
              </a:ext>
            </a:extLst>
          </p:cNvPr>
          <p:cNvGrpSpPr/>
          <p:nvPr/>
        </p:nvGrpSpPr>
        <p:grpSpPr>
          <a:xfrm>
            <a:off x="179512" y="1412776"/>
            <a:ext cx="8712968" cy="4464496"/>
            <a:chOff x="439625" y="855323"/>
            <a:chExt cx="8264750" cy="5195908"/>
          </a:xfrm>
        </p:grpSpPr>
        <p:grpSp>
          <p:nvGrpSpPr>
            <p:cNvPr id="5" name="Gruppieren 4">
              <a:extLst>
                <a:ext uri="{FF2B5EF4-FFF2-40B4-BE49-F238E27FC236}">
                  <a16:creationId xmlns:a16="http://schemas.microsoft.com/office/drawing/2014/main" id="{B928C485-1380-F5C6-ACF4-5FB4B2B13E72}"/>
                </a:ext>
              </a:extLst>
            </p:cNvPr>
            <p:cNvGrpSpPr/>
            <p:nvPr/>
          </p:nvGrpSpPr>
          <p:grpSpPr>
            <a:xfrm>
              <a:off x="439625" y="855323"/>
              <a:ext cx="8264750" cy="4705350"/>
              <a:chOff x="577206" y="1102890"/>
              <a:chExt cx="8264750" cy="4705350"/>
            </a:xfrm>
          </p:grpSpPr>
          <p:pic>
            <p:nvPicPr>
              <p:cNvPr id="10" name="Picture 20" descr="OH_Spurengas_Kreis_farbe">
                <a:extLst>
                  <a:ext uri="{FF2B5EF4-FFF2-40B4-BE49-F238E27FC236}">
                    <a16:creationId xmlns:a16="http://schemas.microsoft.com/office/drawing/2014/main" id="{9723E1DA-1FE7-99F9-6E36-187E1D7A2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102890"/>
                <a:ext cx="5940425" cy="4705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0">
                <a:extLst>
                  <a:ext uri="{FF2B5EF4-FFF2-40B4-BE49-F238E27FC236}">
                    <a16:creationId xmlns:a16="http://schemas.microsoft.com/office/drawing/2014/main" id="{3A0867FE-59E5-3E39-1A47-71D02CC39DAD}"/>
                  </a:ext>
                </a:extLst>
              </p:cNvPr>
              <p:cNvSpPr txBox="1">
                <a:spLocks noChangeArrowheads="1"/>
              </p:cNvSpPr>
              <p:nvPr/>
            </p:nvSpPr>
            <p:spPr bwMode="auto">
              <a:xfrm rot="20723779">
                <a:off x="6301141" y="1409778"/>
                <a:ext cx="2540815" cy="830997"/>
              </a:xfrm>
              <a:prstGeom prst="rect">
                <a:avLst/>
              </a:prstGeom>
              <a:noFill/>
              <a:ln>
                <a:noFill/>
              </a:ln>
              <a:effectLst/>
            </p:spPr>
            <p:txBody>
              <a:bodyPr wrap="square">
                <a:spAutoFit/>
              </a:bodyPr>
              <a:lstStyle/>
              <a:p>
                <a:pPr defTabSz="457200"/>
                <a:r>
                  <a:rPr lang="en-GB" altLang="de-DE" sz="1600" b="1" dirty="0">
                    <a:solidFill>
                      <a:prstClr val="black"/>
                    </a:solidFill>
                    <a:latin typeface="Arial" panose="020B0604020202020204" pitchFamily="34" charset="0"/>
                    <a:cs typeface="Arial" panose="020B0604020202020204" pitchFamily="34" charset="0"/>
                  </a:rPr>
                  <a:t>Short-lived </a:t>
                </a:r>
              </a:p>
              <a:p>
                <a:pPr defTabSz="457200"/>
                <a:r>
                  <a:rPr lang="en-GB" altLang="de-DE" sz="1600" b="1" dirty="0">
                    <a:solidFill>
                      <a:prstClr val="black"/>
                    </a:solidFill>
                    <a:latin typeface="Arial" panose="020B0604020202020204" pitchFamily="34" charset="0"/>
                    <a:cs typeface="Arial" panose="020B0604020202020204" pitchFamily="34" charset="0"/>
                  </a:rPr>
                  <a:t>greenhouse </a:t>
                </a:r>
              </a:p>
              <a:p>
                <a:pPr defTabSz="457200"/>
                <a:r>
                  <a:rPr lang="en-GB" altLang="de-DE" sz="1600" b="1" dirty="0">
                    <a:solidFill>
                      <a:prstClr val="black"/>
                    </a:solidFill>
                    <a:latin typeface="Arial" panose="020B0604020202020204" pitchFamily="34" charset="0"/>
                    <a:cs typeface="Arial" panose="020B0604020202020204" pitchFamily="34" charset="0"/>
                  </a:rPr>
                  <a:t>gases</a:t>
                </a:r>
              </a:p>
            </p:txBody>
          </p:sp>
          <p:grpSp>
            <p:nvGrpSpPr>
              <p:cNvPr id="12" name="Group 15">
                <a:extLst>
                  <a:ext uri="{FF2B5EF4-FFF2-40B4-BE49-F238E27FC236}">
                    <a16:creationId xmlns:a16="http://schemas.microsoft.com/office/drawing/2014/main" id="{CF3F7A3E-280B-C6F1-4717-87B89BCD616C}"/>
                  </a:ext>
                </a:extLst>
              </p:cNvPr>
              <p:cNvGrpSpPr>
                <a:grpSpLocks/>
              </p:cNvGrpSpPr>
              <p:nvPr/>
            </p:nvGrpSpPr>
            <p:grpSpPr bwMode="auto">
              <a:xfrm>
                <a:off x="3531915" y="1251249"/>
                <a:ext cx="1509713" cy="844550"/>
                <a:chOff x="-476" y="174"/>
                <a:chExt cx="951" cy="532"/>
              </a:xfrm>
            </p:grpSpPr>
            <p:sp>
              <p:nvSpPr>
                <p:cNvPr id="24" name="Rectangle 16">
                  <a:extLst>
                    <a:ext uri="{FF2B5EF4-FFF2-40B4-BE49-F238E27FC236}">
                      <a16:creationId xmlns:a16="http://schemas.microsoft.com/office/drawing/2014/main" id="{EFB658D9-28D0-17F1-6CC9-EB4660A7D486}"/>
                    </a:ext>
                  </a:extLst>
                </p:cNvPr>
                <p:cNvSpPr>
                  <a:spLocks noChangeArrowheads="1"/>
                </p:cNvSpPr>
                <p:nvPr/>
              </p:nvSpPr>
              <p:spPr bwMode="auto">
                <a:xfrm>
                  <a:off x="-476" y="244"/>
                  <a:ext cx="951" cy="4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GB" sz="1600" dirty="0">
                    <a:solidFill>
                      <a:prstClr val="black"/>
                    </a:solidFill>
                    <a:latin typeface="Arial" panose="020B0604020202020204" pitchFamily="34" charset="0"/>
                    <a:cs typeface="Arial" panose="020B0604020202020204" pitchFamily="34" charset="0"/>
                  </a:endParaRPr>
                </a:p>
              </p:txBody>
            </p:sp>
            <p:sp>
              <p:nvSpPr>
                <p:cNvPr id="25" name="Text Box 17">
                  <a:extLst>
                    <a:ext uri="{FF2B5EF4-FFF2-40B4-BE49-F238E27FC236}">
                      <a16:creationId xmlns:a16="http://schemas.microsoft.com/office/drawing/2014/main" id="{1EBFFFA2-7B48-0CF7-8124-327C66E1410D}"/>
                    </a:ext>
                  </a:extLst>
                </p:cNvPr>
                <p:cNvSpPr txBox="1">
                  <a:spLocks noChangeArrowheads="1"/>
                </p:cNvSpPr>
                <p:nvPr/>
              </p:nvSpPr>
              <p:spPr bwMode="auto">
                <a:xfrm>
                  <a:off x="-395" y="174"/>
                  <a:ext cx="72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a:r>
                    <a:rPr lang="en-GB" altLang="de-DE" sz="1600" b="1" dirty="0">
                      <a:solidFill>
                        <a:prstClr val="black"/>
                      </a:solidFill>
                      <a:latin typeface="Arial" panose="020B0604020202020204" pitchFamily="34" charset="0"/>
                      <a:cs typeface="Arial" panose="020B0604020202020204" pitchFamily="34" charset="0"/>
                    </a:rPr>
                    <a:t>Oxidation</a:t>
                  </a:r>
                </a:p>
                <a:p>
                  <a:pPr algn="ctr" defTabSz="457200"/>
                  <a:r>
                    <a:rPr lang="en-GB" altLang="de-DE" sz="1600" b="1" dirty="0">
                      <a:solidFill>
                        <a:prstClr val="black"/>
                      </a:solidFill>
                      <a:latin typeface="Arial" panose="020B0604020202020204" pitchFamily="34" charset="0"/>
                      <a:cs typeface="Arial" panose="020B0604020202020204" pitchFamily="34" charset="0"/>
                    </a:rPr>
                    <a:t>chemistry</a:t>
                  </a:r>
                </a:p>
              </p:txBody>
            </p:sp>
          </p:grpSp>
          <p:sp>
            <p:nvSpPr>
              <p:cNvPr id="13" name="Text Box 14">
                <a:extLst>
                  <a:ext uri="{FF2B5EF4-FFF2-40B4-BE49-F238E27FC236}">
                    <a16:creationId xmlns:a16="http://schemas.microsoft.com/office/drawing/2014/main" id="{69B133CD-B574-C368-7A98-927AD7950F0B}"/>
                  </a:ext>
                </a:extLst>
              </p:cNvPr>
              <p:cNvSpPr txBox="1">
                <a:spLocks noChangeArrowheads="1"/>
              </p:cNvSpPr>
              <p:nvPr/>
            </p:nvSpPr>
            <p:spPr bwMode="auto">
              <a:xfrm>
                <a:off x="6314675" y="3431709"/>
                <a:ext cx="13805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GB" altLang="de-DE" sz="1600" b="1" dirty="0" err="1">
                    <a:solidFill>
                      <a:prstClr val="black"/>
                    </a:solidFill>
                    <a:latin typeface="Arial" panose="020B0604020202020204" pitchFamily="34" charset="0"/>
                    <a:cs typeface="Arial" panose="020B0604020202020204" pitchFamily="34" charset="0"/>
                  </a:rPr>
                  <a:t>O</a:t>
                </a:r>
                <a:r>
                  <a:rPr lang="en-GB" altLang="de-DE" sz="1600" b="1" baseline="-25000" dirty="0" err="1">
                    <a:solidFill>
                      <a:prstClr val="black"/>
                    </a:solidFill>
                    <a:latin typeface="Arial" panose="020B0604020202020204" pitchFamily="34" charset="0"/>
                    <a:cs typeface="Arial" panose="020B0604020202020204" pitchFamily="34" charset="0"/>
                  </a:rPr>
                  <a:t>3</a:t>
                </a:r>
                <a:r>
                  <a:rPr lang="en-GB" altLang="de-DE" sz="1600" b="1" dirty="0">
                    <a:solidFill>
                      <a:prstClr val="black"/>
                    </a:solidFill>
                    <a:latin typeface="Arial" panose="020B0604020202020204" pitchFamily="34" charset="0"/>
                    <a:cs typeface="Arial" panose="020B0604020202020204" pitchFamily="34" charset="0"/>
                  </a:rPr>
                  <a:t>, particles</a:t>
                </a:r>
                <a:endParaRPr lang="en-GB" altLang="de-DE" sz="1600" b="1" baseline="-25000" dirty="0">
                  <a:solidFill>
                    <a:prstClr val="black"/>
                  </a:solidFill>
                  <a:latin typeface="Arial" panose="020B0604020202020204" pitchFamily="34" charset="0"/>
                  <a:cs typeface="Arial" panose="020B0604020202020204" pitchFamily="34" charset="0"/>
                </a:endParaRPr>
              </a:p>
            </p:txBody>
          </p:sp>
          <p:sp>
            <p:nvSpPr>
              <p:cNvPr id="14" name="Text Box 6">
                <a:extLst>
                  <a:ext uri="{FF2B5EF4-FFF2-40B4-BE49-F238E27FC236}">
                    <a16:creationId xmlns:a16="http://schemas.microsoft.com/office/drawing/2014/main" id="{FA4E5EDD-F328-F3C8-80A3-0C77800933CD}"/>
                  </a:ext>
                </a:extLst>
              </p:cNvPr>
              <p:cNvSpPr txBox="1">
                <a:spLocks noChangeArrowheads="1"/>
              </p:cNvSpPr>
              <p:nvPr/>
            </p:nvSpPr>
            <p:spPr bwMode="auto">
              <a:xfrm>
                <a:off x="577206" y="3447013"/>
                <a:ext cx="25234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GB" altLang="de-DE" sz="1600" b="1" dirty="0">
                    <a:solidFill>
                      <a:prstClr val="black"/>
                    </a:solidFill>
                    <a:latin typeface="Arial" panose="020B0604020202020204" pitchFamily="34" charset="0"/>
                    <a:cs typeface="Arial" panose="020B0604020202020204" pitchFamily="34" charset="0"/>
                  </a:rPr>
                  <a:t>CO, </a:t>
                </a:r>
                <a:r>
                  <a:rPr lang="en-GB" altLang="de-DE" sz="1600" b="1" dirty="0" err="1">
                    <a:solidFill>
                      <a:prstClr val="black"/>
                    </a:solidFill>
                    <a:latin typeface="Arial" panose="020B0604020202020204" pitchFamily="34" charset="0"/>
                    <a:cs typeface="Arial" panose="020B0604020202020204" pitchFamily="34" charset="0"/>
                  </a:rPr>
                  <a:t>CH</a:t>
                </a:r>
                <a:r>
                  <a:rPr lang="en-GB" altLang="de-DE" sz="1600" b="1" baseline="-25000" dirty="0" err="1">
                    <a:solidFill>
                      <a:prstClr val="black"/>
                    </a:solidFill>
                    <a:latin typeface="Arial" panose="020B0604020202020204" pitchFamily="34" charset="0"/>
                    <a:cs typeface="Arial" panose="020B0604020202020204" pitchFamily="34" charset="0"/>
                  </a:rPr>
                  <a:t>4</a:t>
                </a:r>
                <a:r>
                  <a:rPr lang="en-GB" altLang="de-DE" sz="1600" b="1" dirty="0">
                    <a:solidFill>
                      <a:prstClr val="black"/>
                    </a:solidFill>
                    <a:latin typeface="Arial" panose="020B0604020202020204" pitchFamily="34" charset="0"/>
                    <a:cs typeface="Arial" panose="020B0604020202020204" pitchFamily="34" charset="0"/>
                  </a:rPr>
                  <a:t>, NO</a:t>
                </a:r>
                <a:r>
                  <a:rPr lang="en-GB" altLang="de-DE" sz="1600" b="1" baseline="-25000" dirty="0">
                    <a:solidFill>
                      <a:prstClr val="black"/>
                    </a:solidFill>
                    <a:latin typeface="Arial" panose="020B0604020202020204" pitchFamily="34" charset="0"/>
                    <a:cs typeface="Arial" panose="020B0604020202020204" pitchFamily="34" charset="0"/>
                  </a:rPr>
                  <a:t>x</a:t>
                </a:r>
                <a:r>
                  <a:rPr lang="en-GB" altLang="de-DE" sz="1600" b="1" dirty="0">
                    <a:solidFill>
                      <a:prstClr val="black"/>
                    </a:solidFill>
                    <a:latin typeface="Arial" panose="020B0604020202020204" pitchFamily="34" charset="0"/>
                    <a:cs typeface="Arial" panose="020B0604020202020204" pitchFamily="34" charset="0"/>
                  </a:rPr>
                  <a:t>, </a:t>
                </a:r>
                <a:r>
                  <a:rPr lang="en-GB" altLang="de-DE" sz="1600" b="1" dirty="0" err="1">
                    <a:solidFill>
                      <a:prstClr val="black"/>
                    </a:solidFill>
                    <a:latin typeface="Arial" panose="020B0604020202020204" pitchFamily="34" charset="0"/>
                    <a:cs typeface="Arial" panose="020B0604020202020204" pitchFamily="34" charset="0"/>
                  </a:rPr>
                  <a:t>SO</a:t>
                </a:r>
                <a:r>
                  <a:rPr lang="en-GB" altLang="de-DE" sz="1600" b="1" baseline="-25000" dirty="0" err="1">
                    <a:solidFill>
                      <a:prstClr val="black"/>
                    </a:solidFill>
                    <a:latin typeface="Arial" panose="020B0604020202020204" pitchFamily="34" charset="0"/>
                    <a:cs typeface="Arial" panose="020B0604020202020204" pitchFamily="34" charset="0"/>
                  </a:rPr>
                  <a:t>2</a:t>
                </a:r>
                <a:r>
                  <a:rPr lang="en-GB" altLang="de-DE" sz="1600" b="1" dirty="0">
                    <a:solidFill>
                      <a:prstClr val="black"/>
                    </a:solidFill>
                    <a:latin typeface="Arial" panose="020B0604020202020204" pitchFamily="34" charset="0"/>
                    <a:cs typeface="Arial" panose="020B0604020202020204" pitchFamily="34" charset="0"/>
                  </a:rPr>
                  <a:t>, VOC</a:t>
                </a:r>
              </a:p>
            </p:txBody>
          </p:sp>
          <p:sp>
            <p:nvSpPr>
              <p:cNvPr id="15" name="Textfeld 14">
                <a:extLst>
                  <a:ext uri="{FF2B5EF4-FFF2-40B4-BE49-F238E27FC236}">
                    <a16:creationId xmlns:a16="http://schemas.microsoft.com/office/drawing/2014/main" id="{0D0E9476-7663-B5CB-DD90-56B947C6487D}"/>
                  </a:ext>
                </a:extLst>
              </p:cNvPr>
              <p:cNvSpPr txBox="1"/>
              <p:nvPr/>
            </p:nvSpPr>
            <p:spPr>
              <a:xfrm>
                <a:off x="3919677" y="1737746"/>
                <a:ext cx="665567" cy="369332"/>
              </a:xfrm>
              <a:prstGeom prst="rect">
                <a:avLst/>
              </a:prstGeom>
              <a:noFill/>
            </p:spPr>
            <p:txBody>
              <a:bodyPr wrap="none" rtlCol="0">
                <a:spAutoFit/>
              </a:bodyPr>
              <a:lstStyle/>
              <a:p>
                <a:pPr defTabSz="457200"/>
                <a:r>
                  <a:rPr lang="en-GB" b="1" dirty="0">
                    <a:solidFill>
                      <a:prstClr val="black"/>
                    </a:solidFill>
                    <a:latin typeface="Arial"/>
                  </a:rPr>
                  <a:t>+OH</a:t>
                </a:r>
                <a:endParaRPr lang="en-GB" b="1" baseline="-25000" dirty="0">
                  <a:solidFill>
                    <a:prstClr val="black"/>
                  </a:solidFill>
                  <a:latin typeface="Arial"/>
                </a:endParaRPr>
              </a:p>
            </p:txBody>
          </p:sp>
          <p:sp>
            <p:nvSpPr>
              <p:cNvPr id="16" name="Text Box 6">
                <a:extLst>
                  <a:ext uri="{FF2B5EF4-FFF2-40B4-BE49-F238E27FC236}">
                    <a16:creationId xmlns:a16="http://schemas.microsoft.com/office/drawing/2014/main" id="{0863B1E2-CD4C-D4E7-0188-C955026480B8}"/>
                  </a:ext>
                </a:extLst>
              </p:cNvPr>
              <p:cNvSpPr txBox="1">
                <a:spLocks noChangeArrowheads="1"/>
              </p:cNvSpPr>
              <p:nvPr/>
            </p:nvSpPr>
            <p:spPr bwMode="auto">
              <a:xfrm rot="17888533">
                <a:off x="2030819" y="2290201"/>
                <a:ext cx="13163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a:r>
                  <a:rPr lang="en-GB" altLang="de-DE" sz="1600" b="1" dirty="0">
                    <a:solidFill>
                      <a:prstClr val="black"/>
                    </a:solidFill>
                    <a:latin typeface="Arial" panose="020B0604020202020204" pitchFamily="34" charset="0"/>
                    <a:cs typeface="Arial" panose="020B0604020202020204" pitchFamily="34" charset="0"/>
                  </a:rPr>
                  <a:t>Primary air </a:t>
                </a:r>
              </a:p>
              <a:p>
                <a:pPr algn="ctr" defTabSz="457200"/>
                <a:r>
                  <a:rPr lang="en-GB" altLang="de-DE" sz="1600" b="1" dirty="0">
                    <a:solidFill>
                      <a:prstClr val="black"/>
                    </a:solidFill>
                    <a:latin typeface="Arial" panose="020B0604020202020204" pitchFamily="34" charset="0"/>
                    <a:cs typeface="Arial" panose="020B0604020202020204" pitchFamily="34" charset="0"/>
                  </a:rPr>
                  <a:t>pollution</a:t>
                </a:r>
              </a:p>
            </p:txBody>
          </p:sp>
          <p:sp>
            <p:nvSpPr>
              <p:cNvPr id="18" name="Text Box 6">
                <a:extLst>
                  <a:ext uri="{FF2B5EF4-FFF2-40B4-BE49-F238E27FC236}">
                    <a16:creationId xmlns:a16="http://schemas.microsoft.com/office/drawing/2014/main" id="{4B470FA8-3CD1-C65D-402F-75F4DEE9DD9A}"/>
                  </a:ext>
                </a:extLst>
              </p:cNvPr>
              <p:cNvSpPr txBox="1">
                <a:spLocks noChangeArrowheads="1"/>
              </p:cNvSpPr>
              <p:nvPr/>
            </p:nvSpPr>
            <p:spPr bwMode="auto">
              <a:xfrm rot="3554832">
                <a:off x="5096617" y="2538352"/>
                <a:ext cx="159851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a:r>
                  <a:rPr lang="en-GB" altLang="de-DE" sz="1600" b="1" dirty="0">
                    <a:solidFill>
                      <a:prstClr val="black"/>
                    </a:solidFill>
                    <a:latin typeface="Arial" panose="020B0604020202020204" pitchFamily="34" charset="0"/>
                    <a:cs typeface="Arial" panose="020B0604020202020204" pitchFamily="34" charset="0"/>
                  </a:rPr>
                  <a:t>Secondary air </a:t>
                </a:r>
              </a:p>
              <a:p>
                <a:pPr algn="ctr" defTabSz="457200"/>
                <a:r>
                  <a:rPr lang="en-GB" altLang="de-DE" sz="1600" b="1" dirty="0">
                    <a:solidFill>
                      <a:prstClr val="black"/>
                    </a:solidFill>
                    <a:latin typeface="Arial" panose="020B0604020202020204" pitchFamily="34" charset="0"/>
                    <a:cs typeface="Arial" panose="020B0604020202020204" pitchFamily="34" charset="0"/>
                  </a:rPr>
                  <a:t>pollution</a:t>
                </a:r>
              </a:p>
            </p:txBody>
          </p:sp>
          <p:sp>
            <p:nvSpPr>
              <p:cNvPr id="19" name="Pfeil: nach rechts 4">
                <a:extLst>
                  <a:ext uri="{FF2B5EF4-FFF2-40B4-BE49-F238E27FC236}">
                    <a16:creationId xmlns:a16="http://schemas.microsoft.com/office/drawing/2014/main" id="{2C11887B-1E0C-3EA2-9A4E-E9822AF7E763}"/>
                  </a:ext>
                </a:extLst>
              </p:cNvPr>
              <p:cNvSpPr/>
              <p:nvPr/>
            </p:nvSpPr>
            <p:spPr>
              <a:xfrm>
                <a:off x="5593937" y="1130508"/>
                <a:ext cx="2297108" cy="1327388"/>
              </a:xfrm>
              <a:custGeom>
                <a:avLst/>
                <a:gdLst>
                  <a:gd name="connsiteX0" fmla="*/ 0 w 3507971"/>
                  <a:gd name="connsiteY0" fmla="*/ 384377 h 1537509"/>
                  <a:gd name="connsiteX1" fmla="*/ 2853100 w 3507971"/>
                  <a:gd name="connsiteY1" fmla="*/ 384377 h 1537509"/>
                  <a:gd name="connsiteX2" fmla="*/ 2853100 w 3507971"/>
                  <a:gd name="connsiteY2" fmla="*/ 0 h 1537509"/>
                  <a:gd name="connsiteX3" fmla="*/ 3507971 w 3507971"/>
                  <a:gd name="connsiteY3" fmla="*/ 768755 h 1537509"/>
                  <a:gd name="connsiteX4" fmla="*/ 2853100 w 3507971"/>
                  <a:gd name="connsiteY4" fmla="*/ 1537509 h 1537509"/>
                  <a:gd name="connsiteX5" fmla="*/ 2853100 w 3507971"/>
                  <a:gd name="connsiteY5" fmla="*/ 1153132 h 1537509"/>
                  <a:gd name="connsiteX6" fmla="*/ 0 w 3507971"/>
                  <a:gd name="connsiteY6" fmla="*/ 1153132 h 1537509"/>
                  <a:gd name="connsiteX7" fmla="*/ 0 w 3507971"/>
                  <a:gd name="connsiteY7" fmla="*/ 384377 h 1537509"/>
                  <a:gd name="connsiteX0" fmla="*/ 0 w 3524596"/>
                  <a:gd name="connsiteY0" fmla="*/ 384377 h 1537509"/>
                  <a:gd name="connsiteX1" fmla="*/ 2853100 w 3524596"/>
                  <a:gd name="connsiteY1" fmla="*/ 384377 h 1537509"/>
                  <a:gd name="connsiteX2" fmla="*/ 2853100 w 3524596"/>
                  <a:gd name="connsiteY2" fmla="*/ 0 h 1537509"/>
                  <a:gd name="connsiteX3" fmla="*/ 3524596 w 3524596"/>
                  <a:gd name="connsiteY3" fmla="*/ 785381 h 1537509"/>
                  <a:gd name="connsiteX4" fmla="*/ 2853100 w 3524596"/>
                  <a:gd name="connsiteY4" fmla="*/ 1537509 h 1537509"/>
                  <a:gd name="connsiteX5" fmla="*/ 2853100 w 3524596"/>
                  <a:gd name="connsiteY5" fmla="*/ 1153132 h 1537509"/>
                  <a:gd name="connsiteX6" fmla="*/ 0 w 3524596"/>
                  <a:gd name="connsiteY6" fmla="*/ 1153132 h 1537509"/>
                  <a:gd name="connsiteX7" fmla="*/ 0 w 3524596"/>
                  <a:gd name="connsiteY7" fmla="*/ 384377 h 1537509"/>
                  <a:gd name="connsiteX0" fmla="*/ 0 w 3557847"/>
                  <a:gd name="connsiteY0" fmla="*/ 384377 h 1537509"/>
                  <a:gd name="connsiteX1" fmla="*/ 2886351 w 3557847"/>
                  <a:gd name="connsiteY1" fmla="*/ 384377 h 1537509"/>
                  <a:gd name="connsiteX2" fmla="*/ 2886351 w 3557847"/>
                  <a:gd name="connsiteY2" fmla="*/ 0 h 1537509"/>
                  <a:gd name="connsiteX3" fmla="*/ 3557847 w 3557847"/>
                  <a:gd name="connsiteY3" fmla="*/ 785381 h 1537509"/>
                  <a:gd name="connsiteX4" fmla="*/ 2886351 w 3557847"/>
                  <a:gd name="connsiteY4" fmla="*/ 1537509 h 1537509"/>
                  <a:gd name="connsiteX5" fmla="*/ 2886351 w 3557847"/>
                  <a:gd name="connsiteY5" fmla="*/ 1153132 h 1537509"/>
                  <a:gd name="connsiteX6" fmla="*/ 33251 w 3557847"/>
                  <a:gd name="connsiteY6" fmla="*/ 1153132 h 1537509"/>
                  <a:gd name="connsiteX7" fmla="*/ 0 w 3557847"/>
                  <a:gd name="connsiteY7" fmla="*/ 384377 h 1537509"/>
                  <a:gd name="connsiteX0" fmla="*/ 0 w 3557847"/>
                  <a:gd name="connsiteY0" fmla="*/ 384377 h 1537509"/>
                  <a:gd name="connsiteX1" fmla="*/ 2886351 w 3557847"/>
                  <a:gd name="connsiteY1" fmla="*/ 384377 h 1537509"/>
                  <a:gd name="connsiteX2" fmla="*/ 2886351 w 3557847"/>
                  <a:gd name="connsiteY2" fmla="*/ 0 h 1537509"/>
                  <a:gd name="connsiteX3" fmla="*/ 3557847 w 3557847"/>
                  <a:gd name="connsiteY3" fmla="*/ 785381 h 1537509"/>
                  <a:gd name="connsiteX4" fmla="*/ 2886351 w 3557847"/>
                  <a:gd name="connsiteY4" fmla="*/ 1537509 h 1537509"/>
                  <a:gd name="connsiteX5" fmla="*/ 2886351 w 3557847"/>
                  <a:gd name="connsiteY5" fmla="*/ 1153132 h 1537509"/>
                  <a:gd name="connsiteX6" fmla="*/ 7125 w 3557847"/>
                  <a:gd name="connsiteY6" fmla="*/ 1146601 h 1537509"/>
                  <a:gd name="connsiteX7" fmla="*/ 0 w 3557847"/>
                  <a:gd name="connsiteY7" fmla="*/ 384377 h 1537509"/>
                  <a:gd name="connsiteX0" fmla="*/ 0 w 3557847"/>
                  <a:gd name="connsiteY0" fmla="*/ 384377 h 1537509"/>
                  <a:gd name="connsiteX1" fmla="*/ 2886351 w 3557847"/>
                  <a:gd name="connsiteY1" fmla="*/ 384377 h 1537509"/>
                  <a:gd name="connsiteX2" fmla="*/ 2886351 w 3557847"/>
                  <a:gd name="connsiteY2" fmla="*/ 0 h 1537509"/>
                  <a:gd name="connsiteX3" fmla="*/ 3557847 w 3557847"/>
                  <a:gd name="connsiteY3" fmla="*/ 785381 h 1537509"/>
                  <a:gd name="connsiteX4" fmla="*/ 2886351 w 3557847"/>
                  <a:gd name="connsiteY4" fmla="*/ 1537509 h 1537509"/>
                  <a:gd name="connsiteX5" fmla="*/ 2886351 w 3557847"/>
                  <a:gd name="connsiteY5" fmla="*/ 1153132 h 1537509"/>
                  <a:gd name="connsiteX6" fmla="*/ 7125 w 3557847"/>
                  <a:gd name="connsiteY6" fmla="*/ 1146601 h 1537509"/>
                  <a:gd name="connsiteX7" fmla="*/ 0 w 3557847"/>
                  <a:gd name="connsiteY7" fmla="*/ 384377 h 1537509"/>
                  <a:gd name="connsiteX0" fmla="*/ 0 w 3557847"/>
                  <a:gd name="connsiteY0" fmla="*/ 384377 h 1537509"/>
                  <a:gd name="connsiteX1" fmla="*/ 1230878 w 3557847"/>
                  <a:gd name="connsiteY1" fmla="*/ 710738 h 1537509"/>
                  <a:gd name="connsiteX2" fmla="*/ 2886351 w 3557847"/>
                  <a:gd name="connsiteY2" fmla="*/ 384377 h 1537509"/>
                  <a:gd name="connsiteX3" fmla="*/ 2886351 w 3557847"/>
                  <a:gd name="connsiteY3" fmla="*/ 0 h 1537509"/>
                  <a:gd name="connsiteX4" fmla="*/ 3557847 w 3557847"/>
                  <a:gd name="connsiteY4" fmla="*/ 785381 h 1537509"/>
                  <a:gd name="connsiteX5" fmla="*/ 2886351 w 3557847"/>
                  <a:gd name="connsiteY5" fmla="*/ 1537509 h 1537509"/>
                  <a:gd name="connsiteX6" fmla="*/ 2886351 w 3557847"/>
                  <a:gd name="connsiteY6" fmla="*/ 1153132 h 1537509"/>
                  <a:gd name="connsiteX7" fmla="*/ 7125 w 3557847"/>
                  <a:gd name="connsiteY7" fmla="*/ 1146601 h 1537509"/>
                  <a:gd name="connsiteX8" fmla="*/ 0 w 3557847"/>
                  <a:gd name="connsiteY8" fmla="*/ 384377 h 1537509"/>
                  <a:gd name="connsiteX0" fmla="*/ 0 w 3557847"/>
                  <a:gd name="connsiteY0" fmla="*/ 384377 h 1537509"/>
                  <a:gd name="connsiteX1" fmla="*/ 1230878 w 3557847"/>
                  <a:gd name="connsiteY1" fmla="*/ 710738 h 1537509"/>
                  <a:gd name="connsiteX2" fmla="*/ 2886351 w 3557847"/>
                  <a:gd name="connsiteY2" fmla="*/ 384377 h 1537509"/>
                  <a:gd name="connsiteX3" fmla="*/ 2886351 w 3557847"/>
                  <a:gd name="connsiteY3" fmla="*/ 0 h 1537509"/>
                  <a:gd name="connsiteX4" fmla="*/ 3557847 w 3557847"/>
                  <a:gd name="connsiteY4" fmla="*/ 785381 h 1537509"/>
                  <a:gd name="connsiteX5" fmla="*/ 2886351 w 3557847"/>
                  <a:gd name="connsiteY5" fmla="*/ 1537509 h 1537509"/>
                  <a:gd name="connsiteX6" fmla="*/ 2886351 w 3557847"/>
                  <a:gd name="connsiteY6" fmla="*/ 1153132 h 1537509"/>
                  <a:gd name="connsiteX7" fmla="*/ 7125 w 3557847"/>
                  <a:gd name="connsiteY7" fmla="*/ 1146601 h 1537509"/>
                  <a:gd name="connsiteX8" fmla="*/ 0 w 3557847"/>
                  <a:gd name="connsiteY8" fmla="*/ 384377 h 1537509"/>
                  <a:gd name="connsiteX0" fmla="*/ 0 w 3557847"/>
                  <a:gd name="connsiteY0" fmla="*/ 384377 h 1537509"/>
                  <a:gd name="connsiteX1" fmla="*/ 1230878 w 3557847"/>
                  <a:gd name="connsiteY1" fmla="*/ 710738 h 1537509"/>
                  <a:gd name="connsiteX2" fmla="*/ 2886351 w 3557847"/>
                  <a:gd name="connsiteY2" fmla="*/ 384377 h 1537509"/>
                  <a:gd name="connsiteX3" fmla="*/ 2886351 w 3557847"/>
                  <a:gd name="connsiteY3" fmla="*/ 0 h 1537509"/>
                  <a:gd name="connsiteX4" fmla="*/ 3557847 w 3557847"/>
                  <a:gd name="connsiteY4" fmla="*/ 785381 h 1537509"/>
                  <a:gd name="connsiteX5" fmla="*/ 2886351 w 3557847"/>
                  <a:gd name="connsiteY5" fmla="*/ 1537509 h 1537509"/>
                  <a:gd name="connsiteX6" fmla="*/ 2886351 w 3557847"/>
                  <a:gd name="connsiteY6" fmla="*/ 1153132 h 1537509"/>
                  <a:gd name="connsiteX7" fmla="*/ 1296192 w 3557847"/>
                  <a:gd name="connsiteY7" fmla="*/ 1396538 h 1537509"/>
                  <a:gd name="connsiteX8" fmla="*/ 7125 w 3557847"/>
                  <a:gd name="connsiteY8" fmla="*/ 1146601 h 1537509"/>
                  <a:gd name="connsiteX9" fmla="*/ 0 w 3557847"/>
                  <a:gd name="connsiteY9" fmla="*/ 384377 h 1537509"/>
                  <a:gd name="connsiteX0" fmla="*/ 0 w 3557847"/>
                  <a:gd name="connsiteY0" fmla="*/ 358251 h 1511383"/>
                  <a:gd name="connsiteX1" fmla="*/ 1230878 w 3557847"/>
                  <a:gd name="connsiteY1" fmla="*/ 684612 h 1511383"/>
                  <a:gd name="connsiteX2" fmla="*/ 2886351 w 3557847"/>
                  <a:gd name="connsiteY2" fmla="*/ 358251 h 1511383"/>
                  <a:gd name="connsiteX3" fmla="*/ 2670813 w 3557847"/>
                  <a:gd name="connsiteY3" fmla="*/ 0 h 1511383"/>
                  <a:gd name="connsiteX4" fmla="*/ 3557847 w 3557847"/>
                  <a:gd name="connsiteY4" fmla="*/ 759255 h 1511383"/>
                  <a:gd name="connsiteX5" fmla="*/ 2886351 w 3557847"/>
                  <a:gd name="connsiteY5" fmla="*/ 1511383 h 1511383"/>
                  <a:gd name="connsiteX6" fmla="*/ 2886351 w 3557847"/>
                  <a:gd name="connsiteY6" fmla="*/ 1127006 h 1511383"/>
                  <a:gd name="connsiteX7" fmla="*/ 1296192 w 3557847"/>
                  <a:gd name="connsiteY7" fmla="*/ 1370412 h 1511383"/>
                  <a:gd name="connsiteX8" fmla="*/ 7125 w 3557847"/>
                  <a:gd name="connsiteY8" fmla="*/ 1120475 h 1511383"/>
                  <a:gd name="connsiteX9" fmla="*/ 0 w 3557847"/>
                  <a:gd name="connsiteY9" fmla="*/ 358251 h 1511383"/>
                  <a:gd name="connsiteX0" fmla="*/ 0 w 3557847"/>
                  <a:gd name="connsiteY0" fmla="*/ 358251 h 1465663"/>
                  <a:gd name="connsiteX1" fmla="*/ 1230878 w 3557847"/>
                  <a:gd name="connsiteY1" fmla="*/ 684612 h 1465663"/>
                  <a:gd name="connsiteX2" fmla="*/ 2886351 w 3557847"/>
                  <a:gd name="connsiteY2" fmla="*/ 358251 h 1465663"/>
                  <a:gd name="connsiteX3" fmla="*/ 2670813 w 3557847"/>
                  <a:gd name="connsiteY3" fmla="*/ 0 h 1465663"/>
                  <a:gd name="connsiteX4" fmla="*/ 3557847 w 3557847"/>
                  <a:gd name="connsiteY4" fmla="*/ 759255 h 1465663"/>
                  <a:gd name="connsiteX5" fmla="*/ 3108420 w 3557847"/>
                  <a:gd name="connsiteY5" fmla="*/ 1465663 h 1465663"/>
                  <a:gd name="connsiteX6" fmla="*/ 2886351 w 3557847"/>
                  <a:gd name="connsiteY6" fmla="*/ 1127006 h 1465663"/>
                  <a:gd name="connsiteX7" fmla="*/ 1296192 w 3557847"/>
                  <a:gd name="connsiteY7" fmla="*/ 1370412 h 1465663"/>
                  <a:gd name="connsiteX8" fmla="*/ 7125 w 3557847"/>
                  <a:gd name="connsiteY8" fmla="*/ 1120475 h 1465663"/>
                  <a:gd name="connsiteX9" fmla="*/ 0 w 3557847"/>
                  <a:gd name="connsiteY9" fmla="*/ 358251 h 1465663"/>
                  <a:gd name="connsiteX0" fmla="*/ 0 w 3329247"/>
                  <a:gd name="connsiteY0" fmla="*/ 358251 h 1465663"/>
                  <a:gd name="connsiteX1" fmla="*/ 1230878 w 3329247"/>
                  <a:gd name="connsiteY1" fmla="*/ 684612 h 1465663"/>
                  <a:gd name="connsiteX2" fmla="*/ 2886351 w 3329247"/>
                  <a:gd name="connsiteY2" fmla="*/ 358251 h 1465663"/>
                  <a:gd name="connsiteX3" fmla="*/ 2670813 w 3329247"/>
                  <a:gd name="connsiteY3" fmla="*/ 0 h 1465663"/>
                  <a:gd name="connsiteX4" fmla="*/ 3329247 w 3329247"/>
                  <a:gd name="connsiteY4" fmla="*/ 452278 h 1465663"/>
                  <a:gd name="connsiteX5" fmla="*/ 3108420 w 3329247"/>
                  <a:gd name="connsiteY5" fmla="*/ 1465663 h 1465663"/>
                  <a:gd name="connsiteX6" fmla="*/ 2886351 w 3329247"/>
                  <a:gd name="connsiteY6" fmla="*/ 1127006 h 1465663"/>
                  <a:gd name="connsiteX7" fmla="*/ 1296192 w 3329247"/>
                  <a:gd name="connsiteY7" fmla="*/ 1370412 h 1465663"/>
                  <a:gd name="connsiteX8" fmla="*/ 7125 w 3329247"/>
                  <a:gd name="connsiteY8" fmla="*/ 1120475 h 1465663"/>
                  <a:gd name="connsiteX9" fmla="*/ 0 w 3329247"/>
                  <a:gd name="connsiteY9" fmla="*/ 358251 h 1465663"/>
                  <a:gd name="connsiteX0" fmla="*/ 0 w 3329247"/>
                  <a:gd name="connsiteY0" fmla="*/ 358251 h 1465663"/>
                  <a:gd name="connsiteX1" fmla="*/ 1230878 w 3329247"/>
                  <a:gd name="connsiteY1" fmla="*/ 684612 h 1465663"/>
                  <a:gd name="connsiteX2" fmla="*/ 2886351 w 3329247"/>
                  <a:gd name="connsiteY2" fmla="*/ 358251 h 1465663"/>
                  <a:gd name="connsiteX3" fmla="*/ 2670813 w 3329247"/>
                  <a:gd name="connsiteY3" fmla="*/ 0 h 1465663"/>
                  <a:gd name="connsiteX4" fmla="*/ 3329247 w 3329247"/>
                  <a:gd name="connsiteY4" fmla="*/ 452278 h 1465663"/>
                  <a:gd name="connsiteX5" fmla="*/ 3108420 w 3329247"/>
                  <a:gd name="connsiteY5" fmla="*/ 1465663 h 1465663"/>
                  <a:gd name="connsiteX6" fmla="*/ 2951665 w 3329247"/>
                  <a:gd name="connsiteY6" fmla="*/ 1081286 h 1465663"/>
                  <a:gd name="connsiteX7" fmla="*/ 1296192 w 3329247"/>
                  <a:gd name="connsiteY7" fmla="*/ 1370412 h 1465663"/>
                  <a:gd name="connsiteX8" fmla="*/ 7125 w 3329247"/>
                  <a:gd name="connsiteY8" fmla="*/ 1120475 h 1465663"/>
                  <a:gd name="connsiteX9" fmla="*/ 0 w 3329247"/>
                  <a:gd name="connsiteY9" fmla="*/ 358251 h 1465663"/>
                  <a:gd name="connsiteX0" fmla="*/ 0 w 3329247"/>
                  <a:gd name="connsiteY0" fmla="*/ 358251 h 1465663"/>
                  <a:gd name="connsiteX1" fmla="*/ 1230878 w 3329247"/>
                  <a:gd name="connsiteY1" fmla="*/ 684612 h 1465663"/>
                  <a:gd name="connsiteX2" fmla="*/ 2886351 w 3329247"/>
                  <a:gd name="connsiteY2" fmla="*/ 358251 h 1465663"/>
                  <a:gd name="connsiteX3" fmla="*/ 2670813 w 3329247"/>
                  <a:gd name="connsiteY3" fmla="*/ 0 h 1465663"/>
                  <a:gd name="connsiteX4" fmla="*/ 3329247 w 3329247"/>
                  <a:gd name="connsiteY4" fmla="*/ 452278 h 1465663"/>
                  <a:gd name="connsiteX5" fmla="*/ 3108420 w 3329247"/>
                  <a:gd name="connsiteY5" fmla="*/ 1465663 h 1465663"/>
                  <a:gd name="connsiteX6" fmla="*/ 2951665 w 3329247"/>
                  <a:gd name="connsiteY6" fmla="*/ 1081286 h 1465663"/>
                  <a:gd name="connsiteX7" fmla="*/ 1296192 w 3329247"/>
                  <a:gd name="connsiteY7" fmla="*/ 1370412 h 1465663"/>
                  <a:gd name="connsiteX8" fmla="*/ 7125 w 3329247"/>
                  <a:gd name="connsiteY8" fmla="*/ 1120475 h 1465663"/>
                  <a:gd name="connsiteX9" fmla="*/ 0 w 3329247"/>
                  <a:gd name="connsiteY9" fmla="*/ 358251 h 1465663"/>
                  <a:gd name="connsiteX0" fmla="*/ 0 w 3329247"/>
                  <a:gd name="connsiteY0" fmla="*/ 358251 h 1465663"/>
                  <a:gd name="connsiteX1" fmla="*/ 1230878 w 3329247"/>
                  <a:gd name="connsiteY1" fmla="*/ 684612 h 1465663"/>
                  <a:gd name="connsiteX2" fmla="*/ 2814505 w 3329247"/>
                  <a:gd name="connsiteY2" fmla="*/ 371314 h 1465663"/>
                  <a:gd name="connsiteX3" fmla="*/ 2670813 w 3329247"/>
                  <a:gd name="connsiteY3" fmla="*/ 0 h 1465663"/>
                  <a:gd name="connsiteX4" fmla="*/ 3329247 w 3329247"/>
                  <a:gd name="connsiteY4" fmla="*/ 452278 h 1465663"/>
                  <a:gd name="connsiteX5" fmla="*/ 3108420 w 3329247"/>
                  <a:gd name="connsiteY5" fmla="*/ 1465663 h 1465663"/>
                  <a:gd name="connsiteX6" fmla="*/ 2951665 w 3329247"/>
                  <a:gd name="connsiteY6" fmla="*/ 1081286 h 1465663"/>
                  <a:gd name="connsiteX7" fmla="*/ 1296192 w 3329247"/>
                  <a:gd name="connsiteY7" fmla="*/ 1370412 h 1465663"/>
                  <a:gd name="connsiteX8" fmla="*/ 7125 w 3329247"/>
                  <a:gd name="connsiteY8" fmla="*/ 1120475 h 1465663"/>
                  <a:gd name="connsiteX9" fmla="*/ 0 w 3329247"/>
                  <a:gd name="connsiteY9" fmla="*/ 358251 h 1465663"/>
                  <a:gd name="connsiteX0" fmla="*/ 188818 w 3322122"/>
                  <a:gd name="connsiteY0" fmla="*/ 430096 h 1465663"/>
                  <a:gd name="connsiteX1" fmla="*/ 1223753 w 3322122"/>
                  <a:gd name="connsiteY1" fmla="*/ 684612 h 1465663"/>
                  <a:gd name="connsiteX2" fmla="*/ 2807380 w 3322122"/>
                  <a:gd name="connsiteY2" fmla="*/ 371314 h 1465663"/>
                  <a:gd name="connsiteX3" fmla="*/ 2663688 w 3322122"/>
                  <a:gd name="connsiteY3" fmla="*/ 0 h 1465663"/>
                  <a:gd name="connsiteX4" fmla="*/ 3322122 w 3322122"/>
                  <a:gd name="connsiteY4" fmla="*/ 452278 h 1465663"/>
                  <a:gd name="connsiteX5" fmla="*/ 3101295 w 3322122"/>
                  <a:gd name="connsiteY5" fmla="*/ 1465663 h 1465663"/>
                  <a:gd name="connsiteX6" fmla="*/ 2944540 w 3322122"/>
                  <a:gd name="connsiteY6" fmla="*/ 1081286 h 1465663"/>
                  <a:gd name="connsiteX7" fmla="*/ 1289067 w 3322122"/>
                  <a:gd name="connsiteY7" fmla="*/ 1370412 h 1465663"/>
                  <a:gd name="connsiteX8" fmla="*/ 0 w 3322122"/>
                  <a:gd name="connsiteY8" fmla="*/ 1120475 h 1465663"/>
                  <a:gd name="connsiteX9" fmla="*/ 188818 w 3322122"/>
                  <a:gd name="connsiteY9" fmla="*/ 430096 h 1465663"/>
                  <a:gd name="connsiteX0" fmla="*/ 188818 w 3322122"/>
                  <a:gd name="connsiteY0" fmla="*/ 430096 h 1465663"/>
                  <a:gd name="connsiteX1" fmla="*/ 1223753 w 3322122"/>
                  <a:gd name="connsiteY1" fmla="*/ 684612 h 1465663"/>
                  <a:gd name="connsiteX2" fmla="*/ 2807380 w 3322122"/>
                  <a:gd name="connsiteY2" fmla="*/ 371314 h 1465663"/>
                  <a:gd name="connsiteX3" fmla="*/ 2663688 w 3322122"/>
                  <a:gd name="connsiteY3" fmla="*/ 0 h 1465663"/>
                  <a:gd name="connsiteX4" fmla="*/ 3322122 w 3322122"/>
                  <a:gd name="connsiteY4" fmla="*/ 452278 h 1465663"/>
                  <a:gd name="connsiteX5" fmla="*/ 3101295 w 3322122"/>
                  <a:gd name="connsiteY5" fmla="*/ 1465663 h 1465663"/>
                  <a:gd name="connsiteX6" fmla="*/ 2944540 w 3322122"/>
                  <a:gd name="connsiteY6" fmla="*/ 1081286 h 1465663"/>
                  <a:gd name="connsiteX7" fmla="*/ 1289067 w 3322122"/>
                  <a:gd name="connsiteY7" fmla="*/ 1370412 h 1465663"/>
                  <a:gd name="connsiteX8" fmla="*/ 0 w 3322122"/>
                  <a:gd name="connsiteY8" fmla="*/ 1120475 h 1465663"/>
                  <a:gd name="connsiteX9" fmla="*/ 188818 w 3322122"/>
                  <a:gd name="connsiteY9" fmla="*/ 430096 h 1465663"/>
                  <a:gd name="connsiteX0" fmla="*/ 188818 w 3322122"/>
                  <a:gd name="connsiteY0" fmla="*/ 430096 h 1465663"/>
                  <a:gd name="connsiteX1" fmla="*/ 1498073 w 3322122"/>
                  <a:gd name="connsiteY1" fmla="*/ 717269 h 1465663"/>
                  <a:gd name="connsiteX2" fmla="*/ 2807380 w 3322122"/>
                  <a:gd name="connsiteY2" fmla="*/ 371314 h 1465663"/>
                  <a:gd name="connsiteX3" fmla="*/ 2663688 w 3322122"/>
                  <a:gd name="connsiteY3" fmla="*/ 0 h 1465663"/>
                  <a:gd name="connsiteX4" fmla="*/ 3322122 w 3322122"/>
                  <a:gd name="connsiteY4" fmla="*/ 452278 h 1465663"/>
                  <a:gd name="connsiteX5" fmla="*/ 3101295 w 3322122"/>
                  <a:gd name="connsiteY5" fmla="*/ 1465663 h 1465663"/>
                  <a:gd name="connsiteX6" fmla="*/ 2944540 w 3322122"/>
                  <a:gd name="connsiteY6" fmla="*/ 1081286 h 1465663"/>
                  <a:gd name="connsiteX7" fmla="*/ 1289067 w 3322122"/>
                  <a:gd name="connsiteY7" fmla="*/ 1370412 h 1465663"/>
                  <a:gd name="connsiteX8" fmla="*/ 0 w 3322122"/>
                  <a:gd name="connsiteY8" fmla="*/ 1120475 h 1465663"/>
                  <a:gd name="connsiteX9" fmla="*/ 188818 w 3322122"/>
                  <a:gd name="connsiteY9" fmla="*/ 430096 h 1465663"/>
                  <a:gd name="connsiteX0" fmla="*/ 188818 w 3322122"/>
                  <a:gd name="connsiteY0" fmla="*/ 430096 h 1465663"/>
                  <a:gd name="connsiteX1" fmla="*/ 1498073 w 3322122"/>
                  <a:gd name="connsiteY1" fmla="*/ 717269 h 1465663"/>
                  <a:gd name="connsiteX2" fmla="*/ 2807380 w 3322122"/>
                  <a:gd name="connsiteY2" fmla="*/ 371314 h 1465663"/>
                  <a:gd name="connsiteX3" fmla="*/ 2663688 w 3322122"/>
                  <a:gd name="connsiteY3" fmla="*/ 0 h 1465663"/>
                  <a:gd name="connsiteX4" fmla="*/ 3322122 w 3322122"/>
                  <a:gd name="connsiteY4" fmla="*/ 452278 h 1465663"/>
                  <a:gd name="connsiteX5" fmla="*/ 3101295 w 3322122"/>
                  <a:gd name="connsiteY5" fmla="*/ 1465663 h 1465663"/>
                  <a:gd name="connsiteX6" fmla="*/ 2944540 w 3322122"/>
                  <a:gd name="connsiteY6" fmla="*/ 1081286 h 1465663"/>
                  <a:gd name="connsiteX7" fmla="*/ 1458884 w 3322122"/>
                  <a:gd name="connsiteY7" fmla="*/ 1396538 h 1465663"/>
                  <a:gd name="connsiteX8" fmla="*/ 0 w 3322122"/>
                  <a:gd name="connsiteY8" fmla="*/ 1120475 h 1465663"/>
                  <a:gd name="connsiteX9" fmla="*/ 188818 w 3322122"/>
                  <a:gd name="connsiteY9" fmla="*/ 430096 h 1465663"/>
                  <a:gd name="connsiteX0" fmla="*/ 188818 w 3322122"/>
                  <a:gd name="connsiteY0" fmla="*/ 430096 h 1465663"/>
                  <a:gd name="connsiteX1" fmla="*/ 1498073 w 3322122"/>
                  <a:gd name="connsiteY1" fmla="*/ 717269 h 1465663"/>
                  <a:gd name="connsiteX2" fmla="*/ 2752359 w 3322122"/>
                  <a:gd name="connsiteY2" fmla="*/ 390908 h 1465663"/>
                  <a:gd name="connsiteX3" fmla="*/ 2663688 w 3322122"/>
                  <a:gd name="connsiteY3" fmla="*/ 0 h 1465663"/>
                  <a:gd name="connsiteX4" fmla="*/ 3322122 w 3322122"/>
                  <a:gd name="connsiteY4" fmla="*/ 452278 h 1465663"/>
                  <a:gd name="connsiteX5" fmla="*/ 3101295 w 3322122"/>
                  <a:gd name="connsiteY5" fmla="*/ 1465663 h 1465663"/>
                  <a:gd name="connsiteX6" fmla="*/ 2944540 w 3322122"/>
                  <a:gd name="connsiteY6" fmla="*/ 1081286 h 1465663"/>
                  <a:gd name="connsiteX7" fmla="*/ 1458884 w 3322122"/>
                  <a:gd name="connsiteY7" fmla="*/ 1396538 h 1465663"/>
                  <a:gd name="connsiteX8" fmla="*/ 0 w 3322122"/>
                  <a:gd name="connsiteY8" fmla="*/ 1120475 h 1465663"/>
                  <a:gd name="connsiteX9" fmla="*/ 188818 w 3322122"/>
                  <a:gd name="connsiteY9" fmla="*/ 430096 h 1465663"/>
                  <a:gd name="connsiteX0" fmla="*/ 188818 w 3322122"/>
                  <a:gd name="connsiteY0" fmla="*/ 430096 h 1465663"/>
                  <a:gd name="connsiteX1" fmla="*/ 1498073 w 3322122"/>
                  <a:gd name="connsiteY1" fmla="*/ 717269 h 1465663"/>
                  <a:gd name="connsiteX2" fmla="*/ 2752359 w 3322122"/>
                  <a:gd name="connsiteY2" fmla="*/ 390908 h 1465663"/>
                  <a:gd name="connsiteX3" fmla="*/ 2663688 w 3322122"/>
                  <a:gd name="connsiteY3" fmla="*/ 0 h 1465663"/>
                  <a:gd name="connsiteX4" fmla="*/ 3322122 w 3322122"/>
                  <a:gd name="connsiteY4" fmla="*/ 550250 h 1465663"/>
                  <a:gd name="connsiteX5" fmla="*/ 3101295 w 3322122"/>
                  <a:gd name="connsiteY5" fmla="*/ 1465663 h 1465663"/>
                  <a:gd name="connsiteX6" fmla="*/ 2944540 w 3322122"/>
                  <a:gd name="connsiteY6" fmla="*/ 1081286 h 1465663"/>
                  <a:gd name="connsiteX7" fmla="*/ 1458884 w 3322122"/>
                  <a:gd name="connsiteY7" fmla="*/ 1396538 h 1465663"/>
                  <a:gd name="connsiteX8" fmla="*/ 0 w 3322122"/>
                  <a:gd name="connsiteY8" fmla="*/ 1120475 h 1465663"/>
                  <a:gd name="connsiteX9" fmla="*/ 188818 w 3322122"/>
                  <a:gd name="connsiteY9" fmla="*/ 430096 h 1465663"/>
                  <a:gd name="connsiteX0" fmla="*/ 0 w 3934117"/>
                  <a:gd name="connsiteY0" fmla="*/ 498058 h 1465663"/>
                  <a:gd name="connsiteX1" fmla="*/ 2110068 w 3934117"/>
                  <a:gd name="connsiteY1" fmla="*/ 717269 h 1465663"/>
                  <a:gd name="connsiteX2" fmla="*/ 3364354 w 3934117"/>
                  <a:gd name="connsiteY2" fmla="*/ 390908 h 1465663"/>
                  <a:gd name="connsiteX3" fmla="*/ 3275683 w 3934117"/>
                  <a:gd name="connsiteY3" fmla="*/ 0 h 1465663"/>
                  <a:gd name="connsiteX4" fmla="*/ 3934117 w 3934117"/>
                  <a:gd name="connsiteY4" fmla="*/ 550250 h 1465663"/>
                  <a:gd name="connsiteX5" fmla="*/ 3713290 w 3934117"/>
                  <a:gd name="connsiteY5" fmla="*/ 1465663 h 1465663"/>
                  <a:gd name="connsiteX6" fmla="*/ 3556535 w 3934117"/>
                  <a:gd name="connsiteY6" fmla="*/ 1081286 h 1465663"/>
                  <a:gd name="connsiteX7" fmla="*/ 2070879 w 3934117"/>
                  <a:gd name="connsiteY7" fmla="*/ 1396538 h 1465663"/>
                  <a:gd name="connsiteX8" fmla="*/ 611995 w 3934117"/>
                  <a:gd name="connsiteY8" fmla="*/ 1120475 h 1465663"/>
                  <a:gd name="connsiteX9" fmla="*/ 0 w 3934117"/>
                  <a:gd name="connsiteY9" fmla="*/ 498058 h 1465663"/>
                  <a:gd name="connsiteX0" fmla="*/ 0 w 3934117"/>
                  <a:gd name="connsiteY0" fmla="*/ 498058 h 1465663"/>
                  <a:gd name="connsiteX1" fmla="*/ 2110068 w 3934117"/>
                  <a:gd name="connsiteY1" fmla="*/ 717269 h 1465663"/>
                  <a:gd name="connsiteX2" fmla="*/ 3364354 w 3934117"/>
                  <a:gd name="connsiteY2" fmla="*/ 390908 h 1465663"/>
                  <a:gd name="connsiteX3" fmla="*/ 3275683 w 3934117"/>
                  <a:gd name="connsiteY3" fmla="*/ 0 h 1465663"/>
                  <a:gd name="connsiteX4" fmla="*/ 3934117 w 3934117"/>
                  <a:gd name="connsiteY4" fmla="*/ 550250 h 1465663"/>
                  <a:gd name="connsiteX5" fmla="*/ 3713290 w 3934117"/>
                  <a:gd name="connsiteY5" fmla="*/ 1465663 h 1465663"/>
                  <a:gd name="connsiteX6" fmla="*/ 3556535 w 3934117"/>
                  <a:gd name="connsiteY6" fmla="*/ 1081286 h 1465663"/>
                  <a:gd name="connsiteX7" fmla="*/ 2070879 w 3934117"/>
                  <a:gd name="connsiteY7" fmla="*/ 1396538 h 1465663"/>
                  <a:gd name="connsiteX8" fmla="*/ 1232345 w 3934117"/>
                  <a:gd name="connsiteY8" fmla="*/ 1058692 h 1465663"/>
                  <a:gd name="connsiteX9" fmla="*/ 0 w 3934117"/>
                  <a:gd name="connsiteY9" fmla="*/ 498058 h 1465663"/>
                  <a:gd name="connsiteX0" fmla="*/ 0 w 3934117"/>
                  <a:gd name="connsiteY0" fmla="*/ 498058 h 1465663"/>
                  <a:gd name="connsiteX1" fmla="*/ 2110068 w 3934117"/>
                  <a:gd name="connsiteY1" fmla="*/ 717269 h 1465663"/>
                  <a:gd name="connsiteX2" fmla="*/ 3364354 w 3934117"/>
                  <a:gd name="connsiteY2" fmla="*/ 390908 h 1465663"/>
                  <a:gd name="connsiteX3" fmla="*/ 3275683 w 3934117"/>
                  <a:gd name="connsiteY3" fmla="*/ 0 h 1465663"/>
                  <a:gd name="connsiteX4" fmla="*/ 3934117 w 3934117"/>
                  <a:gd name="connsiteY4" fmla="*/ 550250 h 1465663"/>
                  <a:gd name="connsiteX5" fmla="*/ 3713290 w 3934117"/>
                  <a:gd name="connsiteY5" fmla="*/ 1465663 h 1465663"/>
                  <a:gd name="connsiteX6" fmla="*/ 3556535 w 3934117"/>
                  <a:gd name="connsiteY6" fmla="*/ 1081286 h 1465663"/>
                  <a:gd name="connsiteX7" fmla="*/ 2070879 w 3934117"/>
                  <a:gd name="connsiteY7" fmla="*/ 1396538 h 1465663"/>
                  <a:gd name="connsiteX8" fmla="*/ 1288740 w 3934117"/>
                  <a:gd name="connsiteY8" fmla="*/ 1095762 h 1465663"/>
                  <a:gd name="connsiteX9" fmla="*/ 0 w 3934117"/>
                  <a:gd name="connsiteY9" fmla="*/ 498058 h 1465663"/>
                  <a:gd name="connsiteX0" fmla="*/ 0 w 3934117"/>
                  <a:gd name="connsiteY0" fmla="*/ 498058 h 1465663"/>
                  <a:gd name="connsiteX1" fmla="*/ 2110068 w 3934117"/>
                  <a:gd name="connsiteY1" fmla="*/ 717269 h 1465663"/>
                  <a:gd name="connsiteX2" fmla="*/ 3364354 w 3934117"/>
                  <a:gd name="connsiteY2" fmla="*/ 390908 h 1465663"/>
                  <a:gd name="connsiteX3" fmla="*/ 3275683 w 3934117"/>
                  <a:gd name="connsiteY3" fmla="*/ 0 h 1465663"/>
                  <a:gd name="connsiteX4" fmla="*/ 3934117 w 3934117"/>
                  <a:gd name="connsiteY4" fmla="*/ 550250 h 1465663"/>
                  <a:gd name="connsiteX5" fmla="*/ 3713290 w 3934117"/>
                  <a:gd name="connsiteY5" fmla="*/ 1465663 h 1465663"/>
                  <a:gd name="connsiteX6" fmla="*/ 3556535 w 3934117"/>
                  <a:gd name="connsiteY6" fmla="*/ 1081286 h 1465663"/>
                  <a:gd name="connsiteX7" fmla="*/ 2070879 w 3934117"/>
                  <a:gd name="connsiteY7" fmla="*/ 1396538 h 1465663"/>
                  <a:gd name="connsiteX8" fmla="*/ 1288740 w 3934117"/>
                  <a:gd name="connsiteY8" fmla="*/ 1095762 h 1465663"/>
                  <a:gd name="connsiteX9" fmla="*/ 0 w 3934117"/>
                  <a:gd name="connsiteY9" fmla="*/ 498058 h 1465663"/>
                  <a:gd name="connsiteX0" fmla="*/ 0 w 3934117"/>
                  <a:gd name="connsiteY0" fmla="*/ 498058 h 1465663"/>
                  <a:gd name="connsiteX1" fmla="*/ 2110068 w 3934117"/>
                  <a:gd name="connsiteY1" fmla="*/ 717269 h 1465663"/>
                  <a:gd name="connsiteX2" fmla="*/ 3364354 w 3934117"/>
                  <a:gd name="connsiteY2" fmla="*/ 390908 h 1465663"/>
                  <a:gd name="connsiteX3" fmla="*/ 3275683 w 3934117"/>
                  <a:gd name="connsiteY3" fmla="*/ 0 h 1465663"/>
                  <a:gd name="connsiteX4" fmla="*/ 3934117 w 3934117"/>
                  <a:gd name="connsiteY4" fmla="*/ 550250 h 1465663"/>
                  <a:gd name="connsiteX5" fmla="*/ 3713290 w 3934117"/>
                  <a:gd name="connsiteY5" fmla="*/ 1465663 h 1465663"/>
                  <a:gd name="connsiteX6" fmla="*/ 3556535 w 3934117"/>
                  <a:gd name="connsiteY6" fmla="*/ 1081286 h 1465663"/>
                  <a:gd name="connsiteX7" fmla="*/ 2082157 w 3934117"/>
                  <a:gd name="connsiteY7" fmla="*/ 1384181 h 1465663"/>
                  <a:gd name="connsiteX8" fmla="*/ 1288740 w 3934117"/>
                  <a:gd name="connsiteY8" fmla="*/ 1095762 h 1465663"/>
                  <a:gd name="connsiteX9" fmla="*/ 0 w 3934117"/>
                  <a:gd name="connsiteY9" fmla="*/ 498058 h 1465663"/>
                  <a:gd name="connsiteX0" fmla="*/ 0 w 3934117"/>
                  <a:gd name="connsiteY0" fmla="*/ 498058 h 1465663"/>
                  <a:gd name="connsiteX1" fmla="*/ 2110068 w 3934117"/>
                  <a:gd name="connsiteY1" fmla="*/ 717269 h 1465663"/>
                  <a:gd name="connsiteX2" fmla="*/ 3364354 w 3934117"/>
                  <a:gd name="connsiteY2" fmla="*/ 390908 h 1465663"/>
                  <a:gd name="connsiteX3" fmla="*/ 3275683 w 3934117"/>
                  <a:gd name="connsiteY3" fmla="*/ 0 h 1465663"/>
                  <a:gd name="connsiteX4" fmla="*/ 3934117 w 3934117"/>
                  <a:gd name="connsiteY4" fmla="*/ 550250 h 1465663"/>
                  <a:gd name="connsiteX5" fmla="*/ 3713290 w 3934117"/>
                  <a:gd name="connsiteY5" fmla="*/ 1465663 h 1465663"/>
                  <a:gd name="connsiteX6" fmla="*/ 3556535 w 3934117"/>
                  <a:gd name="connsiteY6" fmla="*/ 1081286 h 1465663"/>
                  <a:gd name="connsiteX7" fmla="*/ 2082157 w 3934117"/>
                  <a:gd name="connsiteY7" fmla="*/ 1384181 h 1465663"/>
                  <a:gd name="connsiteX8" fmla="*/ 1288740 w 3934117"/>
                  <a:gd name="connsiteY8" fmla="*/ 1095762 h 1465663"/>
                  <a:gd name="connsiteX9" fmla="*/ 0 w 3934117"/>
                  <a:gd name="connsiteY9" fmla="*/ 498058 h 1465663"/>
                  <a:gd name="connsiteX0" fmla="*/ 0 w 3934117"/>
                  <a:gd name="connsiteY0" fmla="*/ 498058 h 1465663"/>
                  <a:gd name="connsiteX1" fmla="*/ 2110068 w 3934117"/>
                  <a:gd name="connsiteY1" fmla="*/ 717269 h 1465663"/>
                  <a:gd name="connsiteX2" fmla="*/ 3364354 w 3934117"/>
                  <a:gd name="connsiteY2" fmla="*/ 390908 h 1465663"/>
                  <a:gd name="connsiteX3" fmla="*/ 3275683 w 3934117"/>
                  <a:gd name="connsiteY3" fmla="*/ 0 h 1465663"/>
                  <a:gd name="connsiteX4" fmla="*/ 3934117 w 3934117"/>
                  <a:gd name="connsiteY4" fmla="*/ 550250 h 1465663"/>
                  <a:gd name="connsiteX5" fmla="*/ 3713290 w 3934117"/>
                  <a:gd name="connsiteY5" fmla="*/ 1465663 h 1465663"/>
                  <a:gd name="connsiteX6" fmla="*/ 3556535 w 3934117"/>
                  <a:gd name="connsiteY6" fmla="*/ 1081286 h 1465663"/>
                  <a:gd name="connsiteX7" fmla="*/ 2082157 w 3934117"/>
                  <a:gd name="connsiteY7" fmla="*/ 1384181 h 1465663"/>
                  <a:gd name="connsiteX8" fmla="*/ 1288740 w 3934117"/>
                  <a:gd name="connsiteY8" fmla="*/ 1095762 h 1465663"/>
                  <a:gd name="connsiteX9" fmla="*/ 0 w 3934117"/>
                  <a:gd name="connsiteY9" fmla="*/ 498058 h 1465663"/>
                  <a:gd name="connsiteX0" fmla="*/ 0 w 3934117"/>
                  <a:gd name="connsiteY0" fmla="*/ 498058 h 1467014"/>
                  <a:gd name="connsiteX1" fmla="*/ 2110068 w 3934117"/>
                  <a:gd name="connsiteY1" fmla="*/ 717269 h 1467014"/>
                  <a:gd name="connsiteX2" fmla="*/ 3364354 w 3934117"/>
                  <a:gd name="connsiteY2" fmla="*/ 390908 h 1467014"/>
                  <a:gd name="connsiteX3" fmla="*/ 3275683 w 3934117"/>
                  <a:gd name="connsiteY3" fmla="*/ 0 h 1467014"/>
                  <a:gd name="connsiteX4" fmla="*/ 3934117 w 3934117"/>
                  <a:gd name="connsiteY4" fmla="*/ 550250 h 1467014"/>
                  <a:gd name="connsiteX5" fmla="*/ 3713290 w 3934117"/>
                  <a:gd name="connsiteY5" fmla="*/ 1465663 h 1467014"/>
                  <a:gd name="connsiteX6" fmla="*/ 3556535 w 3934117"/>
                  <a:gd name="connsiteY6" fmla="*/ 1081286 h 1467014"/>
                  <a:gd name="connsiteX7" fmla="*/ 2082157 w 3934117"/>
                  <a:gd name="connsiteY7" fmla="*/ 1384181 h 1467014"/>
                  <a:gd name="connsiteX8" fmla="*/ 1006764 w 3934117"/>
                  <a:gd name="connsiteY8" fmla="*/ 1145189 h 1467014"/>
                  <a:gd name="connsiteX9" fmla="*/ 0 w 3934117"/>
                  <a:gd name="connsiteY9" fmla="*/ 498058 h 1467014"/>
                  <a:gd name="connsiteX0" fmla="*/ 0 w 3934117"/>
                  <a:gd name="connsiteY0" fmla="*/ 498058 h 1465663"/>
                  <a:gd name="connsiteX1" fmla="*/ 2110068 w 3934117"/>
                  <a:gd name="connsiteY1" fmla="*/ 717269 h 1465663"/>
                  <a:gd name="connsiteX2" fmla="*/ 3364354 w 3934117"/>
                  <a:gd name="connsiteY2" fmla="*/ 390908 h 1465663"/>
                  <a:gd name="connsiteX3" fmla="*/ 3275683 w 3934117"/>
                  <a:gd name="connsiteY3" fmla="*/ 0 h 1465663"/>
                  <a:gd name="connsiteX4" fmla="*/ 3934117 w 3934117"/>
                  <a:gd name="connsiteY4" fmla="*/ 550250 h 1465663"/>
                  <a:gd name="connsiteX5" fmla="*/ 3713290 w 3934117"/>
                  <a:gd name="connsiteY5" fmla="*/ 1465663 h 1465663"/>
                  <a:gd name="connsiteX6" fmla="*/ 3556535 w 3934117"/>
                  <a:gd name="connsiteY6" fmla="*/ 1081286 h 1465663"/>
                  <a:gd name="connsiteX7" fmla="*/ 2082157 w 3934117"/>
                  <a:gd name="connsiteY7" fmla="*/ 1384181 h 1465663"/>
                  <a:gd name="connsiteX8" fmla="*/ 1006764 w 3934117"/>
                  <a:gd name="connsiteY8" fmla="*/ 1145189 h 1465663"/>
                  <a:gd name="connsiteX9" fmla="*/ 1001379 w 3934117"/>
                  <a:gd name="connsiteY9" fmla="*/ 1152854 h 1465663"/>
                  <a:gd name="connsiteX10" fmla="*/ 0 w 3934117"/>
                  <a:gd name="connsiteY10" fmla="*/ 498058 h 1465663"/>
                  <a:gd name="connsiteX0" fmla="*/ 0 w 3934117"/>
                  <a:gd name="connsiteY0" fmla="*/ 498058 h 1465663"/>
                  <a:gd name="connsiteX1" fmla="*/ 2110068 w 3934117"/>
                  <a:gd name="connsiteY1" fmla="*/ 717269 h 1465663"/>
                  <a:gd name="connsiteX2" fmla="*/ 3364354 w 3934117"/>
                  <a:gd name="connsiteY2" fmla="*/ 390908 h 1465663"/>
                  <a:gd name="connsiteX3" fmla="*/ 3275683 w 3934117"/>
                  <a:gd name="connsiteY3" fmla="*/ 0 h 1465663"/>
                  <a:gd name="connsiteX4" fmla="*/ 3934117 w 3934117"/>
                  <a:gd name="connsiteY4" fmla="*/ 550250 h 1465663"/>
                  <a:gd name="connsiteX5" fmla="*/ 3713290 w 3934117"/>
                  <a:gd name="connsiteY5" fmla="*/ 1465663 h 1465663"/>
                  <a:gd name="connsiteX6" fmla="*/ 3556535 w 3934117"/>
                  <a:gd name="connsiteY6" fmla="*/ 1081286 h 1465663"/>
                  <a:gd name="connsiteX7" fmla="*/ 2082157 w 3934117"/>
                  <a:gd name="connsiteY7" fmla="*/ 1384181 h 1465663"/>
                  <a:gd name="connsiteX8" fmla="*/ 1006764 w 3934117"/>
                  <a:gd name="connsiteY8" fmla="*/ 1145189 h 1465663"/>
                  <a:gd name="connsiteX9" fmla="*/ 1294635 w 3934117"/>
                  <a:gd name="connsiteY9" fmla="*/ 1369097 h 1465663"/>
                  <a:gd name="connsiteX10" fmla="*/ 0 w 3934117"/>
                  <a:gd name="connsiteY10" fmla="*/ 498058 h 1465663"/>
                  <a:gd name="connsiteX0" fmla="*/ 0 w 3934117"/>
                  <a:gd name="connsiteY0" fmla="*/ 498058 h 1465663"/>
                  <a:gd name="connsiteX1" fmla="*/ 2110068 w 3934117"/>
                  <a:gd name="connsiteY1" fmla="*/ 717269 h 1465663"/>
                  <a:gd name="connsiteX2" fmla="*/ 3364354 w 3934117"/>
                  <a:gd name="connsiteY2" fmla="*/ 390908 h 1465663"/>
                  <a:gd name="connsiteX3" fmla="*/ 3275683 w 3934117"/>
                  <a:gd name="connsiteY3" fmla="*/ 0 h 1465663"/>
                  <a:gd name="connsiteX4" fmla="*/ 3934117 w 3934117"/>
                  <a:gd name="connsiteY4" fmla="*/ 550250 h 1465663"/>
                  <a:gd name="connsiteX5" fmla="*/ 3713290 w 3934117"/>
                  <a:gd name="connsiteY5" fmla="*/ 1465663 h 1465663"/>
                  <a:gd name="connsiteX6" fmla="*/ 3556535 w 3934117"/>
                  <a:gd name="connsiteY6" fmla="*/ 1081286 h 1465663"/>
                  <a:gd name="connsiteX7" fmla="*/ 2082157 w 3934117"/>
                  <a:gd name="connsiteY7" fmla="*/ 1384181 h 1465663"/>
                  <a:gd name="connsiteX8" fmla="*/ 1288742 w 3934117"/>
                  <a:gd name="connsiteY8" fmla="*/ 1361432 h 1465663"/>
                  <a:gd name="connsiteX9" fmla="*/ 1294635 w 3934117"/>
                  <a:gd name="connsiteY9" fmla="*/ 1369097 h 1465663"/>
                  <a:gd name="connsiteX10" fmla="*/ 0 w 3934117"/>
                  <a:gd name="connsiteY10" fmla="*/ 498058 h 1465663"/>
                  <a:gd name="connsiteX0" fmla="*/ 0 w 3889000"/>
                  <a:gd name="connsiteY0" fmla="*/ 516594 h 1465663"/>
                  <a:gd name="connsiteX1" fmla="*/ 2064951 w 3889000"/>
                  <a:gd name="connsiteY1" fmla="*/ 717269 h 1465663"/>
                  <a:gd name="connsiteX2" fmla="*/ 3319237 w 3889000"/>
                  <a:gd name="connsiteY2" fmla="*/ 390908 h 1465663"/>
                  <a:gd name="connsiteX3" fmla="*/ 3230566 w 3889000"/>
                  <a:gd name="connsiteY3" fmla="*/ 0 h 1465663"/>
                  <a:gd name="connsiteX4" fmla="*/ 3889000 w 3889000"/>
                  <a:gd name="connsiteY4" fmla="*/ 550250 h 1465663"/>
                  <a:gd name="connsiteX5" fmla="*/ 3668173 w 3889000"/>
                  <a:gd name="connsiteY5" fmla="*/ 1465663 h 1465663"/>
                  <a:gd name="connsiteX6" fmla="*/ 3511418 w 3889000"/>
                  <a:gd name="connsiteY6" fmla="*/ 1081286 h 1465663"/>
                  <a:gd name="connsiteX7" fmla="*/ 2037040 w 3889000"/>
                  <a:gd name="connsiteY7" fmla="*/ 1384181 h 1465663"/>
                  <a:gd name="connsiteX8" fmla="*/ 1243625 w 3889000"/>
                  <a:gd name="connsiteY8" fmla="*/ 1361432 h 1465663"/>
                  <a:gd name="connsiteX9" fmla="*/ 1249518 w 3889000"/>
                  <a:gd name="connsiteY9" fmla="*/ 1369097 h 1465663"/>
                  <a:gd name="connsiteX10" fmla="*/ 0 w 3889000"/>
                  <a:gd name="connsiteY10" fmla="*/ 516594 h 1465663"/>
                  <a:gd name="connsiteX0" fmla="*/ 0 w 3889000"/>
                  <a:gd name="connsiteY0" fmla="*/ 516594 h 1465663"/>
                  <a:gd name="connsiteX1" fmla="*/ 2189021 w 3889000"/>
                  <a:gd name="connsiteY1" fmla="*/ 624593 h 1465663"/>
                  <a:gd name="connsiteX2" fmla="*/ 3319237 w 3889000"/>
                  <a:gd name="connsiteY2" fmla="*/ 390908 h 1465663"/>
                  <a:gd name="connsiteX3" fmla="*/ 3230566 w 3889000"/>
                  <a:gd name="connsiteY3" fmla="*/ 0 h 1465663"/>
                  <a:gd name="connsiteX4" fmla="*/ 3889000 w 3889000"/>
                  <a:gd name="connsiteY4" fmla="*/ 550250 h 1465663"/>
                  <a:gd name="connsiteX5" fmla="*/ 3668173 w 3889000"/>
                  <a:gd name="connsiteY5" fmla="*/ 1465663 h 1465663"/>
                  <a:gd name="connsiteX6" fmla="*/ 3511418 w 3889000"/>
                  <a:gd name="connsiteY6" fmla="*/ 1081286 h 1465663"/>
                  <a:gd name="connsiteX7" fmla="*/ 2037040 w 3889000"/>
                  <a:gd name="connsiteY7" fmla="*/ 1384181 h 1465663"/>
                  <a:gd name="connsiteX8" fmla="*/ 1243625 w 3889000"/>
                  <a:gd name="connsiteY8" fmla="*/ 1361432 h 1465663"/>
                  <a:gd name="connsiteX9" fmla="*/ 1249518 w 3889000"/>
                  <a:gd name="connsiteY9" fmla="*/ 1369097 h 1465663"/>
                  <a:gd name="connsiteX10" fmla="*/ 0 w 3889000"/>
                  <a:gd name="connsiteY10" fmla="*/ 516594 h 1465663"/>
                  <a:gd name="connsiteX0" fmla="*/ 0 w 3889000"/>
                  <a:gd name="connsiteY0" fmla="*/ 436275 h 1385344"/>
                  <a:gd name="connsiteX1" fmla="*/ 2189021 w 3889000"/>
                  <a:gd name="connsiteY1" fmla="*/ 544274 h 1385344"/>
                  <a:gd name="connsiteX2" fmla="*/ 3319237 w 3889000"/>
                  <a:gd name="connsiteY2" fmla="*/ 310589 h 1385344"/>
                  <a:gd name="connsiteX3" fmla="*/ 3004984 w 3889000"/>
                  <a:gd name="connsiteY3" fmla="*/ 0 h 1385344"/>
                  <a:gd name="connsiteX4" fmla="*/ 3889000 w 3889000"/>
                  <a:gd name="connsiteY4" fmla="*/ 469931 h 1385344"/>
                  <a:gd name="connsiteX5" fmla="*/ 3668173 w 3889000"/>
                  <a:gd name="connsiteY5" fmla="*/ 1385344 h 1385344"/>
                  <a:gd name="connsiteX6" fmla="*/ 3511418 w 3889000"/>
                  <a:gd name="connsiteY6" fmla="*/ 1000967 h 1385344"/>
                  <a:gd name="connsiteX7" fmla="*/ 2037040 w 3889000"/>
                  <a:gd name="connsiteY7" fmla="*/ 1303862 h 1385344"/>
                  <a:gd name="connsiteX8" fmla="*/ 1243625 w 3889000"/>
                  <a:gd name="connsiteY8" fmla="*/ 1281113 h 1385344"/>
                  <a:gd name="connsiteX9" fmla="*/ 1249518 w 3889000"/>
                  <a:gd name="connsiteY9" fmla="*/ 1288778 h 1385344"/>
                  <a:gd name="connsiteX10" fmla="*/ 0 w 3889000"/>
                  <a:gd name="connsiteY10" fmla="*/ 436275 h 1385344"/>
                  <a:gd name="connsiteX0" fmla="*/ 0 w 3889000"/>
                  <a:gd name="connsiteY0" fmla="*/ 436275 h 1335917"/>
                  <a:gd name="connsiteX1" fmla="*/ 2189021 w 3889000"/>
                  <a:gd name="connsiteY1" fmla="*/ 544274 h 1335917"/>
                  <a:gd name="connsiteX2" fmla="*/ 3319237 w 3889000"/>
                  <a:gd name="connsiteY2" fmla="*/ 310589 h 1335917"/>
                  <a:gd name="connsiteX3" fmla="*/ 3004984 w 3889000"/>
                  <a:gd name="connsiteY3" fmla="*/ 0 h 1335917"/>
                  <a:gd name="connsiteX4" fmla="*/ 3889000 w 3889000"/>
                  <a:gd name="connsiteY4" fmla="*/ 469931 h 1335917"/>
                  <a:gd name="connsiteX5" fmla="*/ 3871195 w 3889000"/>
                  <a:gd name="connsiteY5" fmla="*/ 1335917 h 1335917"/>
                  <a:gd name="connsiteX6" fmla="*/ 3511418 w 3889000"/>
                  <a:gd name="connsiteY6" fmla="*/ 1000967 h 1335917"/>
                  <a:gd name="connsiteX7" fmla="*/ 2037040 w 3889000"/>
                  <a:gd name="connsiteY7" fmla="*/ 1303862 h 1335917"/>
                  <a:gd name="connsiteX8" fmla="*/ 1243625 w 3889000"/>
                  <a:gd name="connsiteY8" fmla="*/ 1281113 h 1335917"/>
                  <a:gd name="connsiteX9" fmla="*/ 1249518 w 3889000"/>
                  <a:gd name="connsiteY9" fmla="*/ 1288778 h 1335917"/>
                  <a:gd name="connsiteX10" fmla="*/ 0 w 3889000"/>
                  <a:gd name="connsiteY10" fmla="*/ 436275 h 1335917"/>
                  <a:gd name="connsiteX0" fmla="*/ 0 w 3889000"/>
                  <a:gd name="connsiteY0" fmla="*/ 436275 h 1335917"/>
                  <a:gd name="connsiteX1" fmla="*/ 2189021 w 3889000"/>
                  <a:gd name="connsiteY1" fmla="*/ 544274 h 1335917"/>
                  <a:gd name="connsiteX2" fmla="*/ 3319237 w 3889000"/>
                  <a:gd name="connsiteY2" fmla="*/ 310589 h 1335917"/>
                  <a:gd name="connsiteX3" fmla="*/ 3004984 w 3889000"/>
                  <a:gd name="connsiteY3" fmla="*/ 0 h 1335917"/>
                  <a:gd name="connsiteX4" fmla="*/ 3889000 w 3889000"/>
                  <a:gd name="connsiteY4" fmla="*/ 469931 h 1335917"/>
                  <a:gd name="connsiteX5" fmla="*/ 3871195 w 3889000"/>
                  <a:gd name="connsiteY5" fmla="*/ 1335917 h 1335917"/>
                  <a:gd name="connsiteX6" fmla="*/ 3804675 w 3889000"/>
                  <a:gd name="connsiteY6" fmla="*/ 1000967 h 1335917"/>
                  <a:gd name="connsiteX7" fmla="*/ 2037040 w 3889000"/>
                  <a:gd name="connsiteY7" fmla="*/ 1303862 h 1335917"/>
                  <a:gd name="connsiteX8" fmla="*/ 1243625 w 3889000"/>
                  <a:gd name="connsiteY8" fmla="*/ 1281113 h 1335917"/>
                  <a:gd name="connsiteX9" fmla="*/ 1249518 w 3889000"/>
                  <a:gd name="connsiteY9" fmla="*/ 1288778 h 1335917"/>
                  <a:gd name="connsiteX10" fmla="*/ 0 w 3889000"/>
                  <a:gd name="connsiteY10" fmla="*/ 436275 h 1335917"/>
                  <a:gd name="connsiteX0" fmla="*/ 0 w 4051660"/>
                  <a:gd name="connsiteY0" fmla="*/ 436275 h 1327388"/>
                  <a:gd name="connsiteX1" fmla="*/ 2189021 w 4051660"/>
                  <a:gd name="connsiteY1" fmla="*/ 544274 h 1327388"/>
                  <a:gd name="connsiteX2" fmla="*/ 3319237 w 4051660"/>
                  <a:gd name="connsiteY2" fmla="*/ 310589 h 1327388"/>
                  <a:gd name="connsiteX3" fmla="*/ 3004984 w 4051660"/>
                  <a:gd name="connsiteY3" fmla="*/ 0 h 1327388"/>
                  <a:gd name="connsiteX4" fmla="*/ 3889000 w 4051660"/>
                  <a:gd name="connsiteY4" fmla="*/ 469931 h 1327388"/>
                  <a:gd name="connsiteX5" fmla="*/ 4051660 w 4051660"/>
                  <a:gd name="connsiteY5" fmla="*/ 1181457 h 1327388"/>
                  <a:gd name="connsiteX6" fmla="*/ 3804675 w 4051660"/>
                  <a:gd name="connsiteY6" fmla="*/ 1000967 h 1327388"/>
                  <a:gd name="connsiteX7" fmla="*/ 2037040 w 4051660"/>
                  <a:gd name="connsiteY7" fmla="*/ 1303862 h 1327388"/>
                  <a:gd name="connsiteX8" fmla="*/ 1243625 w 4051660"/>
                  <a:gd name="connsiteY8" fmla="*/ 1281113 h 1327388"/>
                  <a:gd name="connsiteX9" fmla="*/ 1249518 w 4051660"/>
                  <a:gd name="connsiteY9" fmla="*/ 1288778 h 1327388"/>
                  <a:gd name="connsiteX10" fmla="*/ 0 w 4051660"/>
                  <a:gd name="connsiteY10" fmla="*/ 436275 h 1327388"/>
                  <a:gd name="connsiteX0" fmla="*/ 0 w 4193534"/>
                  <a:gd name="connsiteY0" fmla="*/ 436275 h 1327388"/>
                  <a:gd name="connsiteX1" fmla="*/ 2189021 w 4193534"/>
                  <a:gd name="connsiteY1" fmla="*/ 544274 h 1327388"/>
                  <a:gd name="connsiteX2" fmla="*/ 3319237 w 4193534"/>
                  <a:gd name="connsiteY2" fmla="*/ 310589 h 1327388"/>
                  <a:gd name="connsiteX3" fmla="*/ 3004984 w 4193534"/>
                  <a:gd name="connsiteY3" fmla="*/ 0 h 1327388"/>
                  <a:gd name="connsiteX4" fmla="*/ 4193534 w 4193534"/>
                  <a:gd name="connsiteY4" fmla="*/ 451396 h 1327388"/>
                  <a:gd name="connsiteX5" fmla="*/ 4051660 w 4193534"/>
                  <a:gd name="connsiteY5" fmla="*/ 1181457 h 1327388"/>
                  <a:gd name="connsiteX6" fmla="*/ 3804675 w 4193534"/>
                  <a:gd name="connsiteY6" fmla="*/ 1000967 h 1327388"/>
                  <a:gd name="connsiteX7" fmla="*/ 2037040 w 4193534"/>
                  <a:gd name="connsiteY7" fmla="*/ 1303862 h 1327388"/>
                  <a:gd name="connsiteX8" fmla="*/ 1243625 w 4193534"/>
                  <a:gd name="connsiteY8" fmla="*/ 1281113 h 1327388"/>
                  <a:gd name="connsiteX9" fmla="*/ 1249518 w 4193534"/>
                  <a:gd name="connsiteY9" fmla="*/ 1288778 h 1327388"/>
                  <a:gd name="connsiteX10" fmla="*/ 0 w 4193534"/>
                  <a:gd name="connsiteY10" fmla="*/ 436275 h 1327388"/>
                  <a:gd name="connsiteX0" fmla="*/ 0 w 4193534"/>
                  <a:gd name="connsiteY0" fmla="*/ 436275 h 1327388"/>
                  <a:gd name="connsiteX1" fmla="*/ 2189021 w 4193534"/>
                  <a:gd name="connsiteY1" fmla="*/ 544274 h 1327388"/>
                  <a:gd name="connsiteX2" fmla="*/ 3319237 w 4193534"/>
                  <a:gd name="connsiteY2" fmla="*/ 310589 h 1327388"/>
                  <a:gd name="connsiteX3" fmla="*/ 3004984 w 4193534"/>
                  <a:gd name="connsiteY3" fmla="*/ 0 h 1327388"/>
                  <a:gd name="connsiteX4" fmla="*/ 4193534 w 4193534"/>
                  <a:gd name="connsiteY4" fmla="*/ 451396 h 1327388"/>
                  <a:gd name="connsiteX5" fmla="*/ 4119334 w 4193534"/>
                  <a:gd name="connsiteY5" fmla="*/ 1212349 h 1327388"/>
                  <a:gd name="connsiteX6" fmla="*/ 3804675 w 4193534"/>
                  <a:gd name="connsiteY6" fmla="*/ 1000967 h 1327388"/>
                  <a:gd name="connsiteX7" fmla="*/ 2037040 w 4193534"/>
                  <a:gd name="connsiteY7" fmla="*/ 1303862 h 1327388"/>
                  <a:gd name="connsiteX8" fmla="*/ 1243625 w 4193534"/>
                  <a:gd name="connsiteY8" fmla="*/ 1281113 h 1327388"/>
                  <a:gd name="connsiteX9" fmla="*/ 1249518 w 4193534"/>
                  <a:gd name="connsiteY9" fmla="*/ 1288778 h 1327388"/>
                  <a:gd name="connsiteX10" fmla="*/ 0 w 4193534"/>
                  <a:gd name="connsiteY10" fmla="*/ 436275 h 1327388"/>
                  <a:gd name="connsiteX0" fmla="*/ 0 w 4193534"/>
                  <a:gd name="connsiteY0" fmla="*/ 436275 h 1327388"/>
                  <a:gd name="connsiteX1" fmla="*/ 2189021 w 4193534"/>
                  <a:gd name="connsiteY1" fmla="*/ 544274 h 1327388"/>
                  <a:gd name="connsiteX2" fmla="*/ 3319237 w 4193534"/>
                  <a:gd name="connsiteY2" fmla="*/ 310589 h 1327388"/>
                  <a:gd name="connsiteX3" fmla="*/ 3004984 w 4193534"/>
                  <a:gd name="connsiteY3" fmla="*/ 0 h 1327388"/>
                  <a:gd name="connsiteX4" fmla="*/ 4193534 w 4193534"/>
                  <a:gd name="connsiteY4" fmla="*/ 451396 h 1327388"/>
                  <a:gd name="connsiteX5" fmla="*/ 4108055 w 4193534"/>
                  <a:gd name="connsiteY5" fmla="*/ 1274133 h 1327388"/>
                  <a:gd name="connsiteX6" fmla="*/ 3804675 w 4193534"/>
                  <a:gd name="connsiteY6" fmla="*/ 1000967 h 1327388"/>
                  <a:gd name="connsiteX7" fmla="*/ 2037040 w 4193534"/>
                  <a:gd name="connsiteY7" fmla="*/ 1303862 h 1327388"/>
                  <a:gd name="connsiteX8" fmla="*/ 1243625 w 4193534"/>
                  <a:gd name="connsiteY8" fmla="*/ 1281113 h 1327388"/>
                  <a:gd name="connsiteX9" fmla="*/ 1249518 w 4193534"/>
                  <a:gd name="connsiteY9" fmla="*/ 1288778 h 1327388"/>
                  <a:gd name="connsiteX10" fmla="*/ 0 w 4193534"/>
                  <a:gd name="connsiteY10" fmla="*/ 436275 h 132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3534" h="1327388">
                    <a:moveTo>
                      <a:pt x="0" y="436275"/>
                    </a:moveTo>
                    <a:cubicBezTo>
                      <a:pt x="517467" y="563533"/>
                      <a:pt x="1707963" y="544274"/>
                      <a:pt x="2189021" y="544274"/>
                    </a:cubicBezTo>
                    <a:cubicBezTo>
                      <a:pt x="2670079" y="544274"/>
                      <a:pt x="3031351" y="371351"/>
                      <a:pt x="3319237" y="310589"/>
                    </a:cubicBezTo>
                    <a:lnTo>
                      <a:pt x="3004984" y="0"/>
                    </a:lnTo>
                    <a:lnTo>
                      <a:pt x="4193534" y="451396"/>
                    </a:lnTo>
                    <a:lnTo>
                      <a:pt x="4108055" y="1274133"/>
                    </a:lnTo>
                    <a:lnTo>
                      <a:pt x="3804675" y="1000967"/>
                    </a:lnTo>
                    <a:cubicBezTo>
                      <a:pt x="3532820" y="987387"/>
                      <a:pt x="2463882" y="1257171"/>
                      <a:pt x="2037040" y="1303862"/>
                    </a:cubicBezTo>
                    <a:cubicBezTo>
                      <a:pt x="1610198" y="1350553"/>
                      <a:pt x="1423755" y="1319668"/>
                      <a:pt x="1243625" y="1281113"/>
                    </a:cubicBezTo>
                    <a:lnTo>
                      <a:pt x="1249518" y="1288778"/>
                    </a:lnTo>
                    <a:lnTo>
                      <a:pt x="0" y="436275"/>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de-DE">
                  <a:solidFill>
                    <a:prstClr val="white"/>
                  </a:solidFill>
                  <a:latin typeface="Arial"/>
                </a:endParaRPr>
              </a:p>
            </p:txBody>
          </p:sp>
          <p:sp>
            <p:nvSpPr>
              <p:cNvPr id="20" name="Mond 19">
                <a:extLst>
                  <a:ext uri="{FF2B5EF4-FFF2-40B4-BE49-F238E27FC236}">
                    <a16:creationId xmlns:a16="http://schemas.microsoft.com/office/drawing/2014/main" id="{DAA9355E-A19A-1899-7F5A-41A24571FBD6}"/>
                  </a:ext>
                </a:extLst>
              </p:cNvPr>
              <p:cNvSpPr/>
              <p:nvPr/>
            </p:nvSpPr>
            <p:spPr>
              <a:xfrm rot="8647660">
                <a:off x="5938189" y="1443279"/>
                <a:ext cx="101234" cy="1264613"/>
              </a:xfrm>
              <a:prstGeom prst="moon">
                <a:avLst>
                  <a:gd name="adj" fmla="val 4945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95000"/>
                  </a:lnSpc>
                </a:pPr>
                <a:endParaRPr lang="de-DE" sz="2400" dirty="0" err="1">
                  <a:solidFill>
                    <a:prstClr val="white"/>
                  </a:solidFill>
                  <a:latin typeface="Arial"/>
                </a:endParaRPr>
              </a:p>
            </p:txBody>
          </p:sp>
          <p:sp>
            <p:nvSpPr>
              <p:cNvPr id="21" name="Textfeld 20">
                <a:extLst>
                  <a:ext uri="{FF2B5EF4-FFF2-40B4-BE49-F238E27FC236}">
                    <a16:creationId xmlns:a16="http://schemas.microsoft.com/office/drawing/2014/main" id="{7001FD83-DA89-B32A-AE1E-024C9CA5A8E7}"/>
                  </a:ext>
                </a:extLst>
              </p:cNvPr>
              <p:cNvSpPr txBox="1"/>
              <p:nvPr/>
            </p:nvSpPr>
            <p:spPr>
              <a:xfrm>
                <a:off x="6129625" y="1104852"/>
                <a:ext cx="1039278" cy="369332"/>
              </a:xfrm>
              <a:prstGeom prst="rect">
                <a:avLst/>
              </a:prstGeom>
              <a:noFill/>
            </p:spPr>
            <p:txBody>
              <a:bodyPr wrap="square">
                <a:spAutoFit/>
              </a:bodyPr>
              <a:lstStyle/>
              <a:p>
                <a:pPr defTabSz="457200"/>
                <a:r>
                  <a:rPr lang="en-GB" altLang="de-DE" b="1" dirty="0" err="1">
                    <a:solidFill>
                      <a:prstClr val="black"/>
                    </a:solidFill>
                    <a:latin typeface="Arial" panose="020B0604020202020204" pitchFamily="34" charset="0"/>
                    <a:cs typeface="Arial" panose="020B0604020202020204" pitchFamily="34" charset="0"/>
                  </a:rPr>
                  <a:t>O</a:t>
                </a:r>
                <a:r>
                  <a:rPr lang="en-GB" altLang="de-DE" b="1" baseline="-25000" dirty="0" err="1">
                    <a:solidFill>
                      <a:prstClr val="black"/>
                    </a:solidFill>
                    <a:latin typeface="Arial" panose="020B0604020202020204" pitchFamily="34" charset="0"/>
                    <a:cs typeface="Arial" panose="020B0604020202020204" pitchFamily="34" charset="0"/>
                  </a:rPr>
                  <a:t>3</a:t>
                </a:r>
                <a:r>
                  <a:rPr lang="en-GB" altLang="de-DE" b="1" dirty="0">
                    <a:solidFill>
                      <a:prstClr val="black"/>
                    </a:solidFill>
                    <a:latin typeface="Arial" panose="020B0604020202020204" pitchFamily="34" charset="0"/>
                    <a:cs typeface="Arial" panose="020B0604020202020204" pitchFamily="34" charset="0"/>
                  </a:rPr>
                  <a:t>, </a:t>
                </a:r>
                <a:r>
                  <a:rPr lang="en-GB" altLang="de-DE" b="1" dirty="0" err="1">
                    <a:solidFill>
                      <a:prstClr val="black"/>
                    </a:solidFill>
                    <a:latin typeface="Arial" panose="020B0604020202020204" pitchFamily="34" charset="0"/>
                    <a:cs typeface="Arial" panose="020B0604020202020204" pitchFamily="34" charset="0"/>
                  </a:rPr>
                  <a:t>CH</a:t>
                </a:r>
                <a:r>
                  <a:rPr lang="en-GB" altLang="de-DE" b="1" baseline="-25000" dirty="0" err="1">
                    <a:solidFill>
                      <a:prstClr val="black"/>
                    </a:solidFill>
                    <a:latin typeface="Arial" panose="020B0604020202020204" pitchFamily="34" charset="0"/>
                    <a:cs typeface="Arial" panose="020B0604020202020204" pitchFamily="34" charset="0"/>
                  </a:rPr>
                  <a:t>4</a:t>
                </a:r>
                <a:endParaRPr lang="en-GB" altLang="de-DE" b="1" baseline="-25000" dirty="0">
                  <a:solidFill>
                    <a:srgbClr val="000099"/>
                  </a:solidFill>
                  <a:latin typeface="Arial" panose="020B0604020202020204" pitchFamily="34" charset="0"/>
                  <a:cs typeface="Arial" panose="020B0604020202020204" pitchFamily="34" charset="0"/>
                </a:endParaRPr>
              </a:p>
            </p:txBody>
          </p:sp>
          <p:sp>
            <p:nvSpPr>
              <p:cNvPr id="22" name="Ellipse 21">
                <a:extLst>
                  <a:ext uri="{FF2B5EF4-FFF2-40B4-BE49-F238E27FC236}">
                    <a16:creationId xmlns:a16="http://schemas.microsoft.com/office/drawing/2014/main" id="{CC591756-C6A1-CA33-8469-F803C95EE354}"/>
                  </a:ext>
                </a:extLst>
              </p:cNvPr>
              <p:cNvSpPr/>
              <p:nvPr/>
            </p:nvSpPr>
            <p:spPr>
              <a:xfrm>
                <a:off x="6696545" y="3977933"/>
                <a:ext cx="1944216" cy="108012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95000"/>
                  </a:lnSpc>
                </a:pPr>
                <a:endParaRPr lang="de-DE" sz="2400" dirty="0" err="1">
                  <a:solidFill>
                    <a:prstClr val="white"/>
                  </a:solidFill>
                  <a:latin typeface="Arial"/>
                </a:endParaRPr>
              </a:p>
            </p:txBody>
          </p:sp>
          <p:sp>
            <p:nvSpPr>
              <p:cNvPr id="23" name="Text Box 14">
                <a:extLst>
                  <a:ext uri="{FF2B5EF4-FFF2-40B4-BE49-F238E27FC236}">
                    <a16:creationId xmlns:a16="http://schemas.microsoft.com/office/drawing/2014/main" id="{51AF543C-8FFB-6E76-41EA-00D7B5285080}"/>
                  </a:ext>
                </a:extLst>
              </p:cNvPr>
              <p:cNvSpPr txBox="1">
                <a:spLocks noChangeArrowheads="1"/>
              </p:cNvSpPr>
              <p:nvPr/>
            </p:nvSpPr>
            <p:spPr bwMode="auto">
              <a:xfrm>
                <a:off x="6851040" y="4216840"/>
                <a:ext cx="16882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GB" altLang="de-DE" sz="3200" b="1" dirty="0">
                    <a:solidFill>
                      <a:prstClr val="white"/>
                    </a:solidFill>
                    <a:latin typeface="Arial" panose="020B0604020202020204" pitchFamily="34" charset="0"/>
                    <a:cs typeface="Arial" panose="020B0604020202020204" pitchFamily="34" charset="0"/>
                  </a:rPr>
                  <a:t>SMOG !</a:t>
                </a:r>
                <a:endParaRPr lang="en-GB" altLang="de-DE" sz="3200" b="1" baseline="-25000" dirty="0">
                  <a:solidFill>
                    <a:prstClr val="white"/>
                  </a:solidFill>
                  <a:latin typeface="Arial" panose="020B0604020202020204" pitchFamily="34" charset="0"/>
                  <a:cs typeface="Arial" panose="020B0604020202020204" pitchFamily="34" charset="0"/>
                </a:endParaRPr>
              </a:p>
            </p:txBody>
          </p:sp>
        </p:grpSp>
        <p:sp>
          <p:nvSpPr>
            <p:cNvPr id="6" name="AutoShape 15">
              <a:extLst>
                <a:ext uri="{FF2B5EF4-FFF2-40B4-BE49-F238E27FC236}">
                  <a16:creationId xmlns:a16="http://schemas.microsoft.com/office/drawing/2014/main" id="{B52B2DA0-4C25-7F3B-CC10-8857AA8021BE}"/>
                </a:ext>
              </a:extLst>
            </p:cNvPr>
            <p:cNvSpPr>
              <a:spLocks noChangeArrowheads="1"/>
            </p:cNvSpPr>
            <p:nvPr/>
          </p:nvSpPr>
          <p:spPr bwMode="auto">
            <a:xfrm rot="20885630">
              <a:off x="2226205" y="893918"/>
              <a:ext cx="661292" cy="661716"/>
            </a:xfrm>
            <a:prstGeom prst="sun">
              <a:avLst>
                <a:gd name="adj" fmla="val 25000"/>
              </a:avLst>
            </a:prstGeom>
            <a:solidFill>
              <a:srgbClr val="FFFF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GB" sz="1600" dirty="0">
                <a:solidFill>
                  <a:prstClr val="black"/>
                </a:solidFill>
                <a:latin typeface="Arial" panose="020B0604020202020204" pitchFamily="34" charset="0"/>
                <a:cs typeface="Arial" panose="020B0604020202020204" pitchFamily="34" charset="0"/>
              </a:endParaRPr>
            </a:p>
          </p:txBody>
        </p:sp>
        <p:sp>
          <p:nvSpPr>
            <p:cNvPr id="8" name="Text Box 4">
              <a:extLst>
                <a:ext uri="{FF2B5EF4-FFF2-40B4-BE49-F238E27FC236}">
                  <a16:creationId xmlns:a16="http://schemas.microsoft.com/office/drawing/2014/main" id="{F4339C7E-BC01-6FC2-1722-B9A8C633F69E}"/>
                </a:ext>
              </a:extLst>
            </p:cNvPr>
            <p:cNvSpPr txBox="1">
              <a:spLocks noChangeArrowheads="1"/>
            </p:cNvSpPr>
            <p:nvPr/>
          </p:nvSpPr>
          <p:spPr bwMode="auto">
            <a:xfrm>
              <a:off x="1450531" y="5466456"/>
              <a:ext cx="268214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a:r>
                <a:rPr lang="en-GB" altLang="de-DE" sz="1600" b="1" dirty="0">
                  <a:solidFill>
                    <a:prstClr val="black"/>
                  </a:solidFill>
                  <a:latin typeface="Arial" panose="020B0604020202020204" pitchFamily="34" charset="0"/>
                  <a:cs typeface="Arial" panose="020B0604020202020204" pitchFamily="34" charset="0"/>
                </a:rPr>
                <a:t>Emissions: </a:t>
              </a:r>
            </a:p>
            <a:p>
              <a:pPr algn="ctr" defTabSz="457200"/>
              <a:r>
                <a:rPr lang="en-GB" altLang="de-DE" sz="1600" b="1" dirty="0">
                  <a:solidFill>
                    <a:srgbClr val="FF0000"/>
                  </a:solidFill>
                  <a:latin typeface="Arial" panose="020B0604020202020204" pitchFamily="34" charset="0"/>
                  <a:cs typeface="Arial" panose="020B0604020202020204" pitchFamily="34" charset="0"/>
                </a:rPr>
                <a:t>anthropogenic </a:t>
              </a:r>
              <a:r>
                <a:rPr lang="en-GB" altLang="de-DE" sz="1600" b="1" dirty="0">
                  <a:solidFill>
                    <a:prstClr val="black"/>
                  </a:solidFill>
                  <a:latin typeface="Arial" panose="020B0604020202020204" pitchFamily="34" charset="0"/>
                  <a:cs typeface="Arial" panose="020B0604020202020204" pitchFamily="34" charset="0"/>
                </a:rPr>
                <a:t>/ </a:t>
              </a:r>
              <a:r>
                <a:rPr lang="en-GB" altLang="de-DE" sz="1600" b="1" dirty="0">
                  <a:solidFill>
                    <a:srgbClr val="92D050"/>
                  </a:solidFill>
                  <a:latin typeface="Arial" panose="020B0604020202020204" pitchFamily="34" charset="0"/>
                  <a:cs typeface="Arial" panose="020B0604020202020204" pitchFamily="34" charset="0"/>
                </a:rPr>
                <a:t>biogenic</a:t>
              </a:r>
              <a:r>
                <a:rPr lang="en-GB" altLang="de-DE" sz="1600" b="1" dirty="0">
                  <a:solidFill>
                    <a:prstClr val="black"/>
                  </a:solidFill>
                  <a:latin typeface="Arial" panose="020B0604020202020204" pitchFamily="34" charset="0"/>
                  <a:cs typeface="Arial" panose="020B0604020202020204" pitchFamily="34" charset="0"/>
                </a:rPr>
                <a:t> </a:t>
              </a:r>
              <a:endParaRPr lang="en-GB" altLang="de-DE" sz="1600" b="1" dirty="0">
                <a:solidFill>
                  <a:srgbClr val="FF0000"/>
                </a:solidFill>
                <a:latin typeface="Arial" panose="020B0604020202020204" pitchFamily="34" charset="0"/>
                <a:cs typeface="Arial" panose="020B0604020202020204" pitchFamily="34" charset="0"/>
              </a:endParaRPr>
            </a:p>
          </p:txBody>
        </p:sp>
        <p:sp>
          <p:nvSpPr>
            <p:cNvPr id="9" name="Text Box 5">
              <a:extLst>
                <a:ext uri="{FF2B5EF4-FFF2-40B4-BE49-F238E27FC236}">
                  <a16:creationId xmlns:a16="http://schemas.microsoft.com/office/drawing/2014/main" id="{66610006-1062-BE09-8ABA-BE3E748502C2}"/>
                </a:ext>
              </a:extLst>
            </p:cNvPr>
            <p:cNvSpPr txBox="1">
              <a:spLocks noChangeArrowheads="1"/>
            </p:cNvSpPr>
            <p:nvPr/>
          </p:nvSpPr>
          <p:spPr bwMode="auto">
            <a:xfrm>
              <a:off x="4997925" y="5435268"/>
              <a:ext cx="23583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GB" altLang="de-DE" sz="1600" dirty="0">
                  <a:solidFill>
                    <a:prstClr val="black"/>
                  </a:solidFill>
                  <a:latin typeface="Arial" panose="020B0604020202020204" pitchFamily="34" charset="0"/>
                  <a:cs typeface="Arial" panose="020B0604020202020204" pitchFamily="34" charset="0"/>
                </a:rPr>
                <a:t>Deposition/Acidification/</a:t>
              </a:r>
            </a:p>
            <a:p>
              <a:pPr defTabSz="457200"/>
              <a:r>
                <a:rPr lang="en-GB" altLang="de-DE" sz="1600" dirty="0">
                  <a:solidFill>
                    <a:prstClr val="black"/>
                  </a:solidFill>
                  <a:latin typeface="Arial" panose="020B0604020202020204" pitchFamily="34" charset="0"/>
                  <a:cs typeface="Arial" panose="020B0604020202020204" pitchFamily="34" charset="0"/>
                </a:rPr>
                <a:t>Eutrophication </a:t>
              </a:r>
            </a:p>
          </p:txBody>
        </p:sp>
      </p:grpSp>
    </p:spTree>
    <p:extLst>
      <p:ext uri="{BB962C8B-B14F-4D97-AF65-F5344CB8AC3E}">
        <p14:creationId xmlns:p14="http://schemas.microsoft.com/office/powerpoint/2010/main" val="156555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0E02095-4CE3-46C6-80E3-FD2162C06E3C}"/>
              </a:ext>
            </a:extLst>
          </p:cNvPr>
          <p:cNvSpPr>
            <a:spLocks noGrp="1"/>
          </p:cNvSpPr>
          <p:nvPr>
            <p:ph type="sldNum" sz="quarter" idx="11"/>
          </p:nvPr>
        </p:nvSpPr>
        <p:spPr>
          <a:xfrm>
            <a:off x="6375714" y="6338504"/>
            <a:ext cx="1006544" cy="221109"/>
          </a:xfrm>
        </p:spPr>
        <p:txBody>
          <a:bodyPr/>
          <a:lstStyle/>
          <a:p>
            <a:fld id="{A52F4D17-1AD6-42D9-B93A-EB002C62F438}" type="slidenum">
              <a:rPr lang="en-US" smtClean="0"/>
              <a:pPr/>
              <a:t>20</a:t>
            </a:fld>
            <a:endParaRPr lang="en-US" noProof="0" dirty="0"/>
          </a:p>
        </p:txBody>
      </p:sp>
      <p:pic>
        <p:nvPicPr>
          <p:cNvPr id="5" name="Grafik 4" descr="Ein Bild, das Text, Himmel, Antenne enthält.&#10;&#10;Automatisch generierte Beschreibung">
            <a:extLst>
              <a:ext uri="{FF2B5EF4-FFF2-40B4-BE49-F238E27FC236}">
                <a16:creationId xmlns:a16="http://schemas.microsoft.com/office/drawing/2014/main" id="{3F534D25-5DC2-4177-9746-B119A42C04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65" y="1229126"/>
            <a:ext cx="3321367" cy="1152128"/>
          </a:xfrm>
          <a:prstGeom prst="rect">
            <a:avLst/>
          </a:prstGeom>
        </p:spPr>
      </p:pic>
      <p:sp>
        <p:nvSpPr>
          <p:cNvPr id="6" name="Rechteck 5">
            <a:extLst>
              <a:ext uri="{FF2B5EF4-FFF2-40B4-BE49-F238E27FC236}">
                <a16:creationId xmlns:a16="http://schemas.microsoft.com/office/drawing/2014/main" id="{FEB48990-3BE5-48C3-B825-753F780C6B4D}"/>
              </a:ext>
            </a:extLst>
          </p:cNvPr>
          <p:cNvSpPr/>
          <p:nvPr/>
        </p:nvSpPr>
        <p:spPr>
          <a:xfrm>
            <a:off x="73847" y="2491504"/>
            <a:ext cx="4708340" cy="523220"/>
          </a:xfrm>
          <a:prstGeom prst="rect">
            <a:avLst/>
          </a:prstGeom>
        </p:spPr>
        <p:txBody>
          <a:bodyPr wrap="none">
            <a:spAutoFit/>
          </a:bodyPr>
          <a:lstStyle/>
          <a:p>
            <a:r>
              <a:rPr lang="en-US" sz="2800" dirty="0">
                <a:solidFill>
                  <a:srgbClr val="002060"/>
                </a:solidFill>
                <a:latin typeface="Times New Roman" panose="02020603050405020304" pitchFamily="18" charset="0"/>
                <a:cs typeface="Times New Roman" panose="02020603050405020304" pitchFamily="18" charset="0"/>
              </a:rPr>
              <a:t>Pseudo first order reaction rate</a:t>
            </a:r>
            <a:r>
              <a:rPr lang="en-US" sz="2800" dirty="0">
                <a:latin typeface="Times New Roman" panose="02020603050405020304" pitchFamily="18" charset="0"/>
                <a:cs typeface="Times New Roman" panose="02020603050405020304" pitchFamily="18" charset="0"/>
              </a:rPr>
              <a:t>:</a:t>
            </a:r>
            <a:endParaRPr lang="de-DE" sz="2800" dirty="0">
              <a:latin typeface="Times New Roman" panose="02020603050405020304" pitchFamily="18" charset="0"/>
              <a:cs typeface="Times New Roman" panose="02020603050405020304" pitchFamily="18" charset="0"/>
            </a:endParaRPr>
          </a:p>
        </p:txBody>
      </p:sp>
      <p:pic>
        <p:nvPicPr>
          <p:cNvPr id="8" name="Grafik 7">
            <a:extLst>
              <a:ext uri="{FF2B5EF4-FFF2-40B4-BE49-F238E27FC236}">
                <a16:creationId xmlns:a16="http://schemas.microsoft.com/office/drawing/2014/main" id="{17FB84FE-E698-4E8F-8A85-3DE024443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73652"/>
            <a:ext cx="4532039" cy="1008112"/>
          </a:xfrm>
          <a:prstGeom prst="rect">
            <a:avLst/>
          </a:prstGeom>
        </p:spPr>
      </p:pic>
      <p:pic>
        <p:nvPicPr>
          <p:cNvPr id="10" name="Grafik 9" descr="Ein Bild, das Antenne enthält.&#10;&#10;Automatisch generierte Beschreibung">
            <a:extLst>
              <a:ext uri="{FF2B5EF4-FFF2-40B4-BE49-F238E27FC236}">
                <a16:creationId xmlns:a16="http://schemas.microsoft.com/office/drawing/2014/main" id="{A7BD9192-9441-4EA0-BE3B-94FE85592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4" y="4715803"/>
            <a:ext cx="4685327" cy="1008112"/>
          </a:xfrm>
          <a:prstGeom prst="rect">
            <a:avLst/>
          </a:prstGeom>
        </p:spPr>
      </p:pic>
      <p:sp>
        <p:nvSpPr>
          <p:cNvPr id="19" name="Rechteck 18">
            <a:extLst>
              <a:ext uri="{FF2B5EF4-FFF2-40B4-BE49-F238E27FC236}">
                <a16:creationId xmlns:a16="http://schemas.microsoft.com/office/drawing/2014/main" id="{80852B59-918D-4279-B9BE-84A209360741}"/>
              </a:ext>
            </a:extLst>
          </p:cNvPr>
          <p:cNvSpPr/>
          <p:nvPr/>
        </p:nvSpPr>
        <p:spPr>
          <a:xfrm>
            <a:off x="4108096" y="3920562"/>
            <a:ext cx="720080" cy="461665"/>
          </a:xfrm>
          <a:prstGeom prst="rect">
            <a:avLst/>
          </a:prstGeom>
        </p:spPr>
        <p:txBody>
          <a:bodyPr wrap="square">
            <a:spAutoFit/>
          </a:bodyPr>
          <a:lstStyle/>
          <a:p>
            <a:r>
              <a:rPr lang="de-DE" sz="2400" dirty="0"/>
              <a:t>(1)</a:t>
            </a:r>
          </a:p>
        </p:txBody>
      </p:sp>
      <p:sp>
        <p:nvSpPr>
          <p:cNvPr id="20" name="Rechteck 19">
            <a:extLst>
              <a:ext uri="{FF2B5EF4-FFF2-40B4-BE49-F238E27FC236}">
                <a16:creationId xmlns:a16="http://schemas.microsoft.com/office/drawing/2014/main" id="{CBA9672B-3D10-4525-9DBF-FE0138FC7507}"/>
              </a:ext>
            </a:extLst>
          </p:cNvPr>
          <p:cNvSpPr/>
          <p:nvPr/>
        </p:nvSpPr>
        <p:spPr>
          <a:xfrm>
            <a:off x="4108096" y="4889964"/>
            <a:ext cx="561372" cy="461665"/>
          </a:xfrm>
          <a:prstGeom prst="rect">
            <a:avLst/>
          </a:prstGeom>
        </p:spPr>
        <p:txBody>
          <a:bodyPr wrap="none">
            <a:spAutoFit/>
          </a:bodyPr>
          <a:lstStyle/>
          <a:p>
            <a:r>
              <a:rPr lang="de-DE" sz="2400" dirty="0"/>
              <a:t>(2)</a:t>
            </a:r>
          </a:p>
        </p:txBody>
      </p:sp>
      <p:sp>
        <p:nvSpPr>
          <p:cNvPr id="4" name="Rechteck 3">
            <a:extLst>
              <a:ext uri="{FF2B5EF4-FFF2-40B4-BE49-F238E27FC236}">
                <a16:creationId xmlns:a16="http://schemas.microsoft.com/office/drawing/2014/main" id="{7165EBF1-0AF0-4E95-9DFC-CFF79BC6749C}"/>
              </a:ext>
            </a:extLst>
          </p:cNvPr>
          <p:cNvSpPr/>
          <p:nvPr/>
        </p:nvSpPr>
        <p:spPr>
          <a:xfrm>
            <a:off x="229759" y="235783"/>
            <a:ext cx="4575291" cy="584775"/>
          </a:xfrm>
          <a:prstGeom prst="rect">
            <a:avLst/>
          </a:prstGeom>
        </p:spPr>
        <p:txBody>
          <a:bodyPr wrap="none">
            <a:spAutoFit/>
          </a:bodyPr>
          <a:lstStyle/>
          <a:p>
            <a:r>
              <a:rPr lang="de-DE" sz="3200" b="1" dirty="0">
                <a:solidFill>
                  <a:schemeClr val="accent1"/>
                </a:solidFill>
                <a:cs typeface="Times New Roman" panose="02020603050405020304" pitchFamily="18" charset="0"/>
              </a:rPr>
              <a:t>Isotopic Fractionation </a:t>
            </a:r>
          </a:p>
        </p:txBody>
      </p:sp>
      <p:sp>
        <p:nvSpPr>
          <p:cNvPr id="7" name="Ellipse 6">
            <a:extLst>
              <a:ext uri="{FF2B5EF4-FFF2-40B4-BE49-F238E27FC236}">
                <a16:creationId xmlns:a16="http://schemas.microsoft.com/office/drawing/2014/main" id="{27A7EC4F-0C7C-46BD-8DB7-D008E073DDC3}"/>
              </a:ext>
            </a:extLst>
          </p:cNvPr>
          <p:cNvSpPr/>
          <p:nvPr/>
        </p:nvSpPr>
        <p:spPr>
          <a:xfrm>
            <a:off x="755576" y="3850926"/>
            <a:ext cx="720080" cy="660676"/>
          </a:xfrm>
          <a:prstGeom prst="ellipse">
            <a:avLst/>
          </a:prstGeom>
          <a:noFill/>
          <a:ln w="38100">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noFill/>
            </a:endParaRPr>
          </a:p>
        </p:txBody>
      </p:sp>
      <p:grpSp>
        <p:nvGrpSpPr>
          <p:cNvPr id="13" name="Gruppieren 12">
            <a:extLst>
              <a:ext uri="{FF2B5EF4-FFF2-40B4-BE49-F238E27FC236}">
                <a16:creationId xmlns:a16="http://schemas.microsoft.com/office/drawing/2014/main" id="{888DBE48-B800-4B9E-9196-1DEF9F81DE5E}"/>
              </a:ext>
            </a:extLst>
          </p:cNvPr>
          <p:cNvGrpSpPr/>
          <p:nvPr/>
        </p:nvGrpSpPr>
        <p:grpSpPr>
          <a:xfrm>
            <a:off x="5223866" y="3116824"/>
            <a:ext cx="3599410" cy="1625264"/>
            <a:chOff x="5543324" y="3256500"/>
            <a:chExt cx="3599410" cy="1625264"/>
          </a:xfrm>
        </p:grpSpPr>
        <p:pic>
          <p:nvPicPr>
            <p:cNvPr id="12" name="Grafik 11">
              <a:extLst>
                <a:ext uri="{FF2B5EF4-FFF2-40B4-BE49-F238E27FC236}">
                  <a16:creationId xmlns:a16="http://schemas.microsoft.com/office/drawing/2014/main" id="{8CB341DB-B22E-4B22-BB14-1B980D8A6F3B}"/>
                </a:ext>
              </a:extLst>
            </p:cNvPr>
            <p:cNvPicPr>
              <a:picLocks noChangeAspect="1"/>
            </p:cNvPicPr>
            <p:nvPr/>
          </p:nvPicPr>
          <p:blipFill>
            <a:blip r:embed="rId6"/>
            <a:stretch>
              <a:fillRect/>
            </a:stretch>
          </p:blipFill>
          <p:spPr>
            <a:xfrm>
              <a:off x="5748891" y="3256500"/>
              <a:ext cx="3393843" cy="1625264"/>
            </a:xfrm>
            <a:prstGeom prst="rect">
              <a:avLst/>
            </a:prstGeom>
          </p:spPr>
        </p:pic>
        <p:sp>
          <p:nvSpPr>
            <p:cNvPr id="16" name="Ellipse 15">
              <a:extLst>
                <a:ext uri="{FF2B5EF4-FFF2-40B4-BE49-F238E27FC236}">
                  <a16:creationId xmlns:a16="http://schemas.microsoft.com/office/drawing/2014/main" id="{F76385E9-E87B-4106-91CD-5B26A2F9F237}"/>
                </a:ext>
              </a:extLst>
            </p:cNvPr>
            <p:cNvSpPr/>
            <p:nvPr/>
          </p:nvSpPr>
          <p:spPr>
            <a:xfrm>
              <a:off x="5543324" y="3738794"/>
              <a:ext cx="720080" cy="660676"/>
            </a:xfrm>
            <a:prstGeom prst="ellipse">
              <a:avLst/>
            </a:prstGeom>
            <a:noFill/>
            <a:ln w="38100">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noFill/>
              </a:endParaRPr>
            </a:p>
          </p:txBody>
        </p:sp>
      </p:grpSp>
      <p:sp>
        <p:nvSpPr>
          <p:cNvPr id="21" name="Ellipse 20">
            <a:extLst>
              <a:ext uri="{FF2B5EF4-FFF2-40B4-BE49-F238E27FC236}">
                <a16:creationId xmlns:a16="http://schemas.microsoft.com/office/drawing/2014/main" id="{338151C8-49B6-410A-BBA1-A3F5332A1B4F}"/>
              </a:ext>
            </a:extLst>
          </p:cNvPr>
          <p:cNvSpPr/>
          <p:nvPr/>
        </p:nvSpPr>
        <p:spPr>
          <a:xfrm>
            <a:off x="2007873" y="4880133"/>
            <a:ext cx="720080" cy="660676"/>
          </a:xfrm>
          <a:prstGeom prst="ellipse">
            <a:avLst/>
          </a:prstGeom>
          <a:noFill/>
          <a:ln w="38100">
            <a:solidFill>
              <a:srgbClr val="023D6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noFill/>
            </a:endParaRPr>
          </a:p>
        </p:txBody>
      </p:sp>
      <p:grpSp>
        <p:nvGrpSpPr>
          <p:cNvPr id="17" name="Gruppieren 16">
            <a:extLst>
              <a:ext uri="{FF2B5EF4-FFF2-40B4-BE49-F238E27FC236}">
                <a16:creationId xmlns:a16="http://schemas.microsoft.com/office/drawing/2014/main" id="{C7F4C501-B9A4-4F9A-96D7-F26366114A20}"/>
              </a:ext>
            </a:extLst>
          </p:cNvPr>
          <p:cNvGrpSpPr/>
          <p:nvPr/>
        </p:nvGrpSpPr>
        <p:grpSpPr>
          <a:xfrm>
            <a:off x="5183527" y="4974450"/>
            <a:ext cx="1606102" cy="1078171"/>
            <a:chOff x="5243338" y="5070794"/>
            <a:chExt cx="1606102" cy="1078171"/>
          </a:xfrm>
        </p:grpSpPr>
        <p:pic>
          <p:nvPicPr>
            <p:cNvPr id="15" name="Grafik 14">
              <a:extLst>
                <a:ext uri="{FF2B5EF4-FFF2-40B4-BE49-F238E27FC236}">
                  <a16:creationId xmlns:a16="http://schemas.microsoft.com/office/drawing/2014/main" id="{85BDE71D-9D2F-40CD-BF84-0B7091CAC675}"/>
                </a:ext>
              </a:extLst>
            </p:cNvPr>
            <p:cNvPicPr>
              <a:picLocks noChangeAspect="1"/>
            </p:cNvPicPr>
            <p:nvPr/>
          </p:nvPicPr>
          <p:blipFill>
            <a:blip r:embed="rId7"/>
            <a:stretch>
              <a:fillRect/>
            </a:stretch>
          </p:blipFill>
          <p:spPr>
            <a:xfrm>
              <a:off x="5243338" y="5070794"/>
              <a:ext cx="1606102" cy="1078171"/>
            </a:xfrm>
            <a:prstGeom prst="rect">
              <a:avLst/>
            </a:prstGeom>
          </p:spPr>
        </p:pic>
        <p:sp>
          <p:nvSpPr>
            <p:cNvPr id="22" name="Ellipse 21">
              <a:extLst>
                <a:ext uri="{FF2B5EF4-FFF2-40B4-BE49-F238E27FC236}">
                  <a16:creationId xmlns:a16="http://schemas.microsoft.com/office/drawing/2014/main" id="{CF18E044-CBB0-4697-A5C3-90A3F09ADBB4}"/>
                </a:ext>
              </a:extLst>
            </p:cNvPr>
            <p:cNvSpPr/>
            <p:nvPr/>
          </p:nvSpPr>
          <p:spPr>
            <a:xfrm>
              <a:off x="5262824" y="5254737"/>
              <a:ext cx="720080" cy="660676"/>
            </a:xfrm>
            <a:prstGeom prst="ellipse">
              <a:avLst/>
            </a:prstGeom>
            <a:noFill/>
            <a:ln w="38100">
              <a:solidFill>
                <a:srgbClr val="023D6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noFill/>
              </a:endParaRPr>
            </a:p>
          </p:txBody>
        </p:sp>
      </p:grpSp>
      <p:sp>
        <p:nvSpPr>
          <p:cNvPr id="9" name="Rechteck 8">
            <a:extLst>
              <a:ext uri="{FF2B5EF4-FFF2-40B4-BE49-F238E27FC236}">
                <a16:creationId xmlns:a16="http://schemas.microsoft.com/office/drawing/2014/main" id="{2DA29FF1-84B3-4A6D-9100-4655702E5325}"/>
              </a:ext>
            </a:extLst>
          </p:cNvPr>
          <p:cNvSpPr/>
          <p:nvPr/>
        </p:nvSpPr>
        <p:spPr>
          <a:xfrm>
            <a:off x="6732240" y="5944999"/>
            <a:ext cx="2411760" cy="825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2" name="Rechteck 1">
            <a:extLst>
              <a:ext uri="{FF2B5EF4-FFF2-40B4-BE49-F238E27FC236}">
                <a16:creationId xmlns:a16="http://schemas.microsoft.com/office/drawing/2014/main" id="{E022DA6D-2250-4D0A-A83D-0BD9B4788774}"/>
              </a:ext>
            </a:extLst>
          </p:cNvPr>
          <p:cNvSpPr/>
          <p:nvPr/>
        </p:nvSpPr>
        <p:spPr>
          <a:xfrm>
            <a:off x="1868343" y="1412776"/>
            <a:ext cx="1628023" cy="419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23" name="Textfeld 22">
            <a:extLst>
              <a:ext uri="{FF2B5EF4-FFF2-40B4-BE49-F238E27FC236}">
                <a16:creationId xmlns:a16="http://schemas.microsoft.com/office/drawing/2014/main" id="{8DC05186-B783-4A09-A090-88448E913065}"/>
              </a:ext>
            </a:extLst>
          </p:cNvPr>
          <p:cNvSpPr txBox="1"/>
          <p:nvPr/>
        </p:nvSpPr>
        <p:spPr>
          <a:xfrm>
            <a:off x="1991102" y="1335457"/>
            <a:ext cx="4606724" cy="461665"/>
          </a:xfrm>
          <a:prstGeom prst="rect">
            <a:avLst/>
          </a:prstGeom>
          <a:noFill/>
        </p:spPr>
        <p:txBody>
          <a:bodyPr wrap="square">
            <a:spAutoFit/>
          </a:bodyPr>
          <a:lstStyle/>
          <a:p>
            <a:r>
              <a:rPr lang="de-DE" sz="2400" dirty="0">
                <a:solidFill>
                  <a:srgbClr val="002060"/>
                </a:solidFill>
              </a:rPr>
              <a:t>Products</a:t>
            </a:r>
          </a:p>
        </p:txBody>
      </p:sp>
      <p:sp>
        <p:nvSpPr>
          <p:cNvPr id="24" name="Rechteck 23">
            <a:extLst>
              <a:ext uri="{FF2B5EF4-FFF2-40B4-BE49-F238E27FC236}">
                <a16:creationId xmlns:a16="http://schemas.microsoft.com/office/drawing/2014/main" id="{D179AE15-391A-45FD-95C4-1FA87ED3BE10}"/>
              </a:ext>
            </a:extLst>
          </p:cNvPr>
          <p:cNvSpPr/>
          <p:nvPr/>
        </p:nvSpPr>
        <p:spPr>
          <a:xfrm>
            <a:off x="2007873" y="1831316"/>
            <a:ext cx="1628023" cy="419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25" name="Textfeld 24">
            <a:extLst>
              <a:ext uri="{FF2B5EF4-FFF2-40B4-BE49-F238E27FC236}">
                <a16:creationId xmlns:a16="http://schemas.microsoft.com/office/drawing/2014/main" id="{A7DD5A0B-62E9-456D-A666-C9FE76CFFB8E}"/>
              </a:ext>
            </a:extLst>
          </p:cNvPr>
          <p:cNvSpPr txBox="1"/>
          <p:nvPr/>
        </p:nvSpPr>
        <p:spPr>
          <a:xfrm>
            <a:off x="2009850" y="1787770"/>
            <a:ext cx="4606724" cy="461665"/>
          </a:xfrm>
          <a:prstGeom prst="rect">
            <a:avLst/>
          </a:prstGeom>
          <a:noFill/>
        </p:spPr>
        <p:txBody>
          <a:bodyPr wrap="square">
            <a:spAutoFit/>
          </a:bodyPr>
          <a:lstStyle/>
          <a:p>
            <a:r>
              <a:rPr lang="de-DE" sz="2400" dirty="0">
                <a:solidFill>
                  <a:srgbClr val="002060"/>
                </a:solidFill>
              </a:rPr>
              <a:t>Products</a:t>
            </a:r>
          </a:p>
        </p:txBody>
      </p:sp>
    </p:spTree>
    <p:extLst>
      <p:ext uri="{BB962C8B-B14F-4D97-AF65-F5344CB8AC3E}">
        <p14:creationId xmlns:p14="http://schemas.microsoft.com/office/powerpoint/2010/main" val="309747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122D995-8A42-45BE-9485-1C1E713FB6A4}"/>
              </a:ext>
            </a:extLst>
          </p:cNvPr>
          <p:cNvSpPr>
            <a:spLocks noGrp="1"/>
          </p:cNvSpPr>
          <p:nvPr>
            <p:ph type="dt" sz="half" idx="10"/>
          </p:nvPr>
        </p:nvSpPr>
        <p:spPr/>
        <p:txBody>
          <a:bodyPr/>
          <a:lstStyle/>
          <a:p>
            <a:pPr>
              <a:spcAft>
                <a:spcPts val="600"/>
              </a:spcAft>
            </a:pPr>
            <a:r>
              <a:rPr lang="en-US" kern="1200" dirty="0">
                <a:latin typeface="+mn-lt"/>
                <a:ea typeface="+mn-ea"/>
                <a:cs typeface="+mn-cs"/>
              </a:rPr>
              <a:t>12 Sept 2024</a:t>
            </a:r>
          </a:p>
        </p:txBody>
      </p:sp>
      <p:sp>
        <p:nvSpPr>
          <p:cNvPr id="3" name="Foliennummernplatzhalter 2">
            <a:extLst>
              <a:ext uri="{FF2B5EF4-FFF2-40B4-BE49-F238E27FC236}">
                <a16:creationId xmlns:a16="http://schemas.microsoft.com/office/drawing/2014/main" id="{77127046-BAE8-4641-A362-401BACF272A0}"/>
              </a:ext>
            </a:extLst>
          </p:cNvPr>
          <p:cNvSpPr>
            <a:spLocks noGrp="1"/>
          </p:cNvSpPr>
          <p:nvPr>
            <p:ph type="sldNum" sz="quarter" idx="11"/>
          </p:nvPr>
        </p:nvSpPr>
        <p:spPr/>
        <p:txBody>
          <a:bodyPr/>
          <a:lstStyle/>
          <a:p>
            <a:r>
              <a:rPr lang="en-US"/>
              <a:t>Page </a:t>
            </a:r>
            <a:fld id="{A52F4D17-1AD6-42D9-B93A-EB002C62F438}" type="slidenum">
              <a:rPr lang="en-US" smtClean="0"/>
              <a:pPr/>
              <a:t>21</a:t>
            </a:fld>
            <a:endParaRPr lang="en-US" noProof="0" dirty="0"/>
          </a:p>
        </p:txBody>
      </p:sp>
      <p:sp>
        <p:nvSpPr>
          <p:cNvPr id="4" name="Rechteck 3">
            <a:extLst>
              <a:ext uri="{FF2B5EF4-FFF2-40B4-BE49-F238E27FC236}">
                <a16:creationId xmlns:a16="http://schemas.microsoft.com/office/drawing/2014/main" id="{2B4AF194-177B-44E7-9396-A55B2F6058F2}"/>
              </a:ext>
            </a:extLst>
          </p:cNvPr>
          <p:cNvSpPr/>
          <p:nvPr/>
        </p:nvSpPr>
        <p:spPr>
          <a:xfrm>
            <a:off x="1300839" y="2451631"/>
            <a:ext cx="1661544" cy="369332"/>
          </a:xfrm>
          <a:prstGeom prst="rect">
            <a:avLst/>
          </a:prstGeom>
        </p:spPr>
        <p:txBody>
          <a:bodyPr wrap="none">
            <a:spAutoFit/>
          </a:bodyPr>
          <a:lstStyle/>
          <a:p>
            <a:pPr algn="r"/>
            <a:r>
              <a:rPr lang="de-DE" b="1" dirty="0">
                <a:latin typeface="Arial" pitchFamily="34" charset="0"/>
                <a:cs typeface="Arial" pitchFamily="34" charset="0"/>
              </a:rPr>
              <a:t>Toluene + OH</a:t>
            </a:r>
            <a:endParaRPr lang="en-US" b="1" dirty="0">
              <a:latin typeface="Arial" pitchFamily="34" charset="0"/>
              <a:cs typeface="Arial" pitchFamily="34" charset="0"/>
            </a:endParaRPr>
          </a:p>
        </p:txBody>
      </p:sp>
      <p:pic>
        <p:nvPicPr>
          <p:cNvPr id="6" name="Picture 1">
            <a:extLst>
              <a:ext uri="{FF2B5EF4-FFF2-40B4-BE49-F238E27FC236}">
                <a16:creationId xmlns:a16="http://schemas.microsoft.com/office/drawing/2014/main" id="{5968C993-B8C2-4DF1-8CB2-ED65EA85B301}"/>
              </a:ext>
            </a:extLst>
          </p:cNvPr>
          <p:cNvPicPr>
            <a:picLocks noChangeAspect="1"/>
          </p:cNvPicPr>
          <p:nvPr/>
        </p:nvPicPr>
        <p:blipFill rotWithShape="1">
          <a:blip r:embed="rId3">
            <a:extLst>
              <a:ext uri="{28A0092B-C50C-407E-A947-70E740481C1C}">
                <a14:useLocalDpi xmlns:a14="http://schemas.microsoft.com/office/drawing/2010/main" val="0"/>
              </a:ext>
            </a:extLst>
          </a:blip>
          <a:srcRect r="1060"/>
          <a:stretch/>
        </p:blipFill>
        <p:spPr>
          <a:xfrm>
            <a:off x="22625" y="2746148"/>
            <a:ext cx="4504650" cy="3216723"/>
          </a:xfrm>
          <a:prstGeom prst="rect">
            <a:avLst/>
          </a:prstGeom>
        </p:spPr>
      </p:pic>
      <p:sp>
        <p:nvSpPr>
          <p:cNvPr id="7" name="Rechteck 6">
            <a:extLst>
              <a:ext uri="{FF2B5EF4-FFF2-40B4-BE49-F238E27FC236}">
                <a16:creationId xmlns:a16="http://schemas.microsoft.com/office/drawing/2014/main" id="{CFBB9318-B644-4B2D-9090-7A885E02AFEF}"/>
              </a:ext>
            </a:extLst>
          </p:cNvPr>
          <p:cNvSpPr/>
          <p:nvPr/>
        </p:nvSpPr>
        <p:spPr>
          <a:xfrm>
            <a:off x="323528" y="5913337"/>
            <a:ext cx="1114408" cy="261610"/>
          </a:xfrm>
          <a:prstGeom prst="rect">
            <a:avLst/>
          </a:prstGeom>
        </p:spPr>
        <p:txBody>
          <a:bodyPr wrap="none">
            <a:spAutoFit/>
          </a:bodyPr>
          <a:lstStyle/>
          <a:p>
            <a:pPr algn="r"/>
            <a:r>
              <a:rPr lang="de-DE" sz="1100" dirty="0">
                <a:latin typeface="Arial" pitchFamily="34" charset="0"/>
                <a:cs typeface="Arial" pitchFamily="34" charset="0"/>
              </a:rPr>
              <a:t>Irei </a:t>
            </a:r>
            <a:r>
              <a:rPr lang="de-DE" sz="1100" i="1" dirty="0">
                <a:latin typeface="Arial" pitchFamily="34" charset="0"/>
                <a:cs typeface="Arial" pitchFamily="34" charset="0"/>
              </a:rPr>
              <a:t>et al.</a:t>
            </a:r>
            <a:r>
              <a:rPr lang="de-DE" sz="1100" dirty="0">
                <a:latin typeface="Arial" pitchFamily="34" charset="0"/>
                <a:cs typeface="Arial" pitchFamily="34" charset="0"/>
              </a:rPr>
              <a:t>, 2011</a:t>
            </a:r>
            <a:endParaRPr lang="en-US" sz="1100" dirty="0">
              <a:latin typeface="Arial" pitchFamily="34" charset="0"/>
              <a:cs typeface="Arial" pitchFamily="34" charset="0"/>
            </a:endParaRPr>
          </a:p>
        </p:txBody>
      </p:sp>
      <p:sp>
        <p:nvSpPr>
          <p:cNvPr id="10" name="Rechteck 9">
            <a:extLst>
              <a:ext uri="{FF2B5EF4-FFF2-40B4-BE49-F238E27FC236}">
                <a16:creationId xmlns:a16="http://schemas.microsoft.com/office/drawing/2014/main" id="{E8AB43FB-F1A1-41D3-B9EE-CDB3EB41175E}"/>
              </a:ext>
            </a:extLst>
          </p:cNvPr>
          <p:cNvSpPr/>
          <p:nvPr/>
        </p:nvSpPr>
        <p:spPr>
          <a:xfrm>
            <a:off x="485511" y="1164058"/>
            <a:ext cx="2448272" cy="1080120"/>
          </a:xfrm>
          <a:prstGeom prst="rect">
            <a:avLst/>
          </a:prstGeom>
          <a:solidFill>
            <a:schemeClr val="bg1"/>
          </a:solid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1" name="Rechteck 10">
            <a:extLst>
              <a:ext uri="{FF2B5EF4-FFF2-40B4-BE49-F238E27FC236}">
                <a16:creationId xmlns:a16="http://schemas.microsoft.com/office/drawing/2014/main" id="{308266BF-2E85-41FF-9AFB-097713F28A5F}"/>
              </a:ext>
            </a:extLst>
          </p:cNvPr>
          <p:cNvSpPr/>
          <p:nvPr/>
        </p:nvSpPr>
        <p:spPr>
          <a:xfrm>
            <a:off x="542178" y="1263024"/>
            <a:ext cx="35137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X</a:t>
            </a:r>
            <a:endParaRPr lang="de-DE" dirty="0">
              <a:latin typeface="Times New Roman" panose="02020603050405020304" pitchFamily="18" charset="0"/>
              <a:cs typeface="Times New Roman" panose="02020603050405020304" pitchFamily="18" charset="0"/>
            </a:endParaRPr>
          </a:p>
        </p:txBody>
      </p:sp>
      <p:cxnSp>
        <p:nvCxnSpPr>
          <p:cNvPr id="12" name="Gerade Verbindung mit Pfeil 11">
            <a:extLst>
              <a:ext uri="{FF2B5EF4-FFF2-40B4-BE49-F238E27FC236}">
                <a16:creationId xmlns:a16="http://schemas.microsoft.com/office/drawing/2014/main" id="{8DC52BE9-3B1D-4264-8902-2629F3DC40F0}"/>
              </a:ext>
            </a:extLst>
          </p:cNvPr>
          <p:cNvCxnSpPr/>
          <p:nvPr/>
        </p:nvCxnSpPr>
        <p:spPr>
          <a:xfrm>
            <a:off x="880732" y="1447690"/>
            <a:ext cx="659599"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6B3DC3D2-6C57-4BB5-8612-83D109AEF363}"/>
              </a:ext>
            </a:extLst>
          </p:cNvPr>
          <p:cNvSpPr/>
          <p:nvPr/>
        </p:nvSpPr>
        <p:spPr>
          <a:xfrm>
            <a:off x="1632766" y="1263024"/>
            <a:ext cx="925190"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Toluene</a:t>
            </a:r>
          </a:p>
        </p:txBody>
      </p:sp>
      <p:sp>
        <p:nvSpPr>
          <p:cNvPr id="14" name="Rechteck 13">
            <a:extLst>
              <a:ext uri="{FF2B5EF4-FFF2-40B4-BE49-F238E27FC236}">
                <a16:creationId xmlns:a16="http://schemas.microsoft.com/office/drawing/2014/main" id="{B82F4785-56D0-4E74-AB1D-41865588A99B}"/>
              </a:ext>
            </a:extLst>
          </p:cNvPr>
          <p:cNvSpPr/>
          <p:nvPr/>
        </p:nvSpPr>
        <p:spPr>
          <a:xfrm>
            <a:off x="542178" y="1764995"/>
            <a:ext cx="35137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Y</a:t>
            </a:r>
          </a:p>
        </p:txBody>
      </p:sp>
      <p:cxnSp>
        <p:nvCxnSpPr>
          <p:cNvPr id="15" name="Gerade Verbindung mit Pfeil 14">
            <a:extLst>
              <a:ext uri="{FF2B5EF4-FFF2-40B4-BE49-F238E27FC236}">
                <a16:creationId xmlns:a16="http://schemas.microsoft.com/office/drawing/2014/main" id="{4237F161-D670-44B0-A6AF-06D610E39FD3}"/>
              </a:ext>
            </a:extLst>
          </p:cNvPr>
          <p:cNvCxnSpPr/>
          <p:nvPr/>
        </p:nvCxnSpPr>
        <p:spPr>
          <a:xfrm>
            <a:off x="831202" y="1949661"/>
            <a:ext cx="659599"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7D639E55-CE27-4542-8E23-91C3F1365FD0}"/>
              </a:ext>
            </a:extLst>
          </p:cNvPr>
          <p:cNvSpPr/>
          <p:nvPr/>
        </p:nvSpPr>
        <p:spPr>
          <a:xfrm>
            <a:off x="1607049" y="1764995"/>
            <a:ext cx="639919" cy="369332"/>
          </a:xfrm>
          <a:prstGeom prst="rect">
            <a:avLst/>
          </a:prstGeom>
        </p:spPr>
        <p:txBody>
          <a:bodyPr wrap="none">
            <a:spAutoFit/>
          </a:bodyPr>
          <a:lstStyle/>
          <a:p>
            <a:r>
              <a:rPr lang="en-US"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OH</a:t>
            </a:r>
          </a:p>
        </p:txBody>
      </p:sp>
      <p:sp>
        <p:nvSpPr>
          <p:cNvPr id="17" name="Rechteck 16">
            <a:extLst>
              <a:ext uri="{FF2B5EF4-FFF2-40B4-BE49-F238E27FC236}">
                <a16:creationId xmlns:a16="http://schemas.microsoft.com/office/drawing/2014/main" id="{1FB5EBDF-8327-4382-A428-589DABC3EC95}"/>
              </a:ext>
            </a:extLst>
          </p:cNvPr>
          <p:cNvSpPr/>
          <p:nvPr/>
        </p:nvSpPr>
        <p:spPr>
          <a:xfrm>
            <a:off x="200864" y="209799"/>
            <a:ext cx="7361311" cy="584775"/>
          </a:xfrm>
          <a:prstGeom prst="rect">
            <a:avLst/>
          </a:prstGeom>
        </p:spPr>
        <p:txBody>
          <a:bodyPr wrap="none">
            <a:spAutoFit/>
          </a:bodyPr>
          <a:lstStyle/>
          <a:p>
            <a:r>
              <a:rPr lang="de-DE" sz="3200" b="1" dirty="0">
                <a:solidFill>
                  <a:schemeClr val="accent1"/>
                </a:solidFill>
                <a:cs typeface="Times New Roman" panose="02020603050405020304" pitchFamily="18" charset="0"/>
              </a:rPr>
              <a:t>Changing of </a:t>
            </a:r>
            <a:r>
              <a:rPr lang="el-GR" sz="3200" b="1" i="1" dirty="0">
                <a:solidFill>
                  <a:schemeClr val="accent1"/>
                </a:solidFill>
                <a:cs typeface="Times New Roman" panose="02020603050405020304" pitchFamily="18" charset="0"/>
              </a:rPr>
              <a:t>δ</a:t>
            </a:r>
            <a:r>
              <a:rPr lang="de-DE" sz="3200" b="1" baseline="30000" dirty="0">
                <a:solidFill>
                  <a:schemeClr val="accent1"/>
                </a:solidFill>
                <a:cs typeface="Times New Roman" panose="02020603050405020304" pitchFamily="18" charset="0"/>
              </a:rPr>
              <a:t>13</a:t>
            </a:r>
            <a:r>
              <a:rPr lang="de-DE" sz="3200" b="1" i="1" dirty="0">
                <a:solidFill>
                  <a:schemeClr val="accent1"/>
                </a:solidFill>
                <a:cs typeface="Times New Roman" panose="02020603050405020304" pitchFamily="18" charset="0"/>
              </a:rPr>
              <a:t>C </a:t>
            </a:r>
            <a:r>
              <a:rPr lang="de-DE" sz="3200" b="1" dirty="0">
                <a:solidFill>
                  <a:schemeClr val="accent1"/>
                </a:solidFill>
                <a:cs typeface="Times New Roman" panose="02020603050405020304" pitchFamily="18" charset="0"/>
              </a:rPr>
              <a:t>during the reaction</a:t>
            </a:r>
            <a:endParaRPr lang="en-US" sz="3200" b="1" baseline="-25000" dirty="0">
              <a:solidFill>
                <a:schemeClr val="accent1"/>
              </a:solidFill>
              <a:cs typeface="Times New Roman" panose="02020603050405020304" pitchFamily="18" charset="0"/>
            </a:endParaRPr>
          </a:p>
        </p:txBody>
      </p:sp>
      <p:cxnSp>
        <p:nvCxnSpPr>
          <p:cNvPr id="19" name="Gerade Verbindung mit Pfeil 18">
            <a:extLst>
              <a:ext uri="{FF2B5EF4-FFF2-40B4-BE49-F238E27FC236}">
                <a16:creationId xmlns:a16="http://schemas.microsoft.com/office/drawing/2014/main" id="{4E3AC763-86A9-46FF-8197-824541D00639}"/>
              </a:ext>
            </a:extLst>
          </p:cNvPr>
          <p:cNvCxnSpPr/>
          <p:nvPr/>
        </p:nvCxnSpPr>
        <p:spPr>
          <a:xfrm flipV="1">
            <a:off x="6012160" y="1164058"/>
            <a:ext cx="0" cy="4353174"/>
          </a:xfrm>
          <a:prstGeom prst="straightConnector1">
            <a:avLst/>
          </a:prstGeom>
          <a:ln w="47625">
            <a:solidFill>
              <a:schemeClr val="tx1">
                <a:alpha val="8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80C6FA7D-1053-48AE-ABDF-43E286E2001B}"/>
              </a:ext>
            </a:extLst>
          </p:cNvPr>
          <p:cNvCxnSpPr/>
          <p:nvPr/>
        </p:nvCxnSpPr>
        <p:spPr>
          <a:xfrm flipV="1">
            <a:off x="7380312" y="1164058"/>
            <a:ext cx="0" cy="4353174"/>
          </a:xfrm>
          <a:prstGeom prst="straightConnector1">
            <a:avLst/>
          </a:prstGeom>
          <a:ln w="47625">
            <a:solidFill>
              <a:schemeClr val="tx1">
                <a:alpha val="83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EDEA2D19-FFC1-4C2F-A0A2-12CE5E7B53BE}"/>
              </a:ext>
            </a:extLst>
          </p:cNvPr>
          <p:cNvSpPr/>
          <p:nvPr/>
        </p:nvSpPr>
        <p:spPr>
          <a:xfrm>
            <a:off x="5287459" y="1078358"/>
            <a:ext cx="611065" cy="369332"/>
          </a:xfrm>
          <a:prstGeom prst="rect">
            <a:avLst/>
          </a:prstGeom>
        </p:spPr>
        <p:txBody>
          <a:bodyPr wrap="none">
            <a:spAutoFit/>
          </a:bodyPr>
          <a:lstStyle/>
          <a:p>
            <a:r>
              <a:rPr lang="el-GR" b="1" i="1" dirty="0">
                <a:latin typeface="Times New Roman" panose="02020603050405020304" pitchFamily="18" charset="0"/>
                <a:cs typeface="Times New Roman" panose="02020603050405020304" pitchFamily="18" charset="0"/>
              </a:rPr>
              <a:t>δ</a:t>
            </a:r>
            <a:r>
              <a:rPr lang="de-DE" b="1" baseline="30000" dirty="0">
                <a:latin typeface="Times New Roman" panose="02020603050405020304" pitchFamily="18" charset="0"/>
                <a:cs typeface="Times New Roman" panose="02020603050405020304" pitchFamily="18" charset="0"/>
              </a:rPr>
              <a:t>13</a:t>
            </a:r>
            <a:r>
              <a:rPr lang="de-DE" b="1" i="1" dirty="0">
                <a:latin typeface="Times New Roman" panose="02020603050405020304" pitchFamily="18" charset="0"/>
                <a:cs typeface="Times New Roman" panose="02020603050405020304" pitchFamily="18" charset="0"/>
              </a:rPr>
              <a:t>C</a:t>
            </a:r>
            <a:endParaRPr lang="en-US" b="1" baseline="-25000" dirty="0">
              <a:latin typeface="Times New Roman" panose="02020603050405020304" pitchFamily="18" charset="0"/>
              <a:cs typeface="Times New Roman" panose="02020603050405020304" pitchFamily="18" charset="0"/>
            </a:endParaRPr>
          </a:p>
        </p:txBody>
      </p:sp>
      <p:sp>
        <p:nvSpPr>
          <p:cNvPr id="22" name="Rechteck 21">
            <a:extLst>
              <a:ext uri="{FF2B5EF4-FFF2-40B4-BE49-F238E27FC236}">
                <a16:creationId xmlns:a16="http://schemas.microsoft.com/office/drawing/2014/main" id="{F522783F-1A3D-42B1-B45F-CE68CEEB0A94}"/>
              </a:ext>
            </a:extLst>
          </p:cNvPr>
          <p:cNvSpPr/>
          <p:nvPr/>
        </p:nvSpPr>
        <p:spPr>
          <a:xfrm>
            <a:off x="7411974" y="1078358"/>
            <a:ext cx="611065" cy="369332"/>
          </a:xfrm>
          <a:prstGeom prst="rect">
            <a:avLst/>
          </a:prstGeom>
        </p:spPr>
        <p:txBody>
          <a:bodyPr wrap="none">
            <a:spAutoFit/>
          </a:bodyPr>
          <a:lstStyle/>
          <a:p>
            <a:r>
              <a:rPr lang="el-GR" b="1" i="1" dirty="0">
                <a:solidFill>
                  <a:schemeClr val="tx2"/>
                </a:solidFill>
                <a:latin typeface="Times New Roman" panose="02020603050405020304" pitchFamily="18" charset="0"/>
                <a:cs typeface="Times New Roman" panose="02020603050405020304" pitchFamily="18" charset="0"/>
              </a:rPr>
              <a:t>δ</a:t>
            </a:r>
            <a:r>
              <a:rPr lang="de-DE" b="1" baseline="30000" dirty="0">
                <a:solidFill>
                  <a:schemeClr val="tx2"/>
                </a:solidFill>
                <a:latin typeface="Times New Roman" panose="02020603050405020304" pitchFamily="18" charset="0"/>
                <a:cs typeface="Times New Roman" panose="02020603050405020304" pitchFamily="18" charset="0"/>
              </a:rPr>
              <a:t>13</a:t>
            </a:r>
            <a:r>
              <a:rPr lang="de-DE" b="1" i="1" dirty="0">
                <a:solidFill>
                  <a:schemeClr val="tx2"/>
                </a:solidFill>
                <a:latin typeface="Times New Roman" panose="02020603050405020304" pitchFamily="18" charset="0"/>
                <a:cs typeface="Times New Roman" panose="02020603050405020304" pitchFamily="18" charset="0"/>
              </a:rPr>
              <a:t>C</a:t>
            </a:r>
            <a:endParaRPr lang="en-US" b="1" baseline="-25000" dirty="0">
              <a:solidFill>
                <a:schemeClr val="tx2"/>
              </a:solidFill>
              <a:latin typeface="Times New Roman" panose="02020603050405020304" pitchFamily="18" charset="0"/>
              <a:cs typeface="Times New Roman" panose="02020603050405020304" pitchFamily="18" charset="0"/>
            </a:endParaRPr>
          </a:p>
        </p:txBody>
      </p:sp>
      <p:sp>
        <p:nvSpPr>
          <p:cNvPr id="23" name="Oval 8">
            <a:extLst>
              <a:ext uri="{FF2B5EF4-FFF2-40B4-BE49-F238E27FC236}">
                <a16:creationId xmlns:a16="http://schemas.microsoft.com/office/drawing/2014/main" id="{F48236CB-DE57-4B31-A09F-7DDB7FD7D98E}"/>
              </a:ext>
            </a:extLst>
          </p:cNvPr>
          <p:cNvSpPr/>
          <p:nvPr/>
        </p:nvSpPr>
        <p:spPr>
          <a:xfrm>
            <a:off x="5904148" y="2273619"/>
            <a:ext cx="216024"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8">
            <a:extLst>
              <a:ext uri="{FF2B5EF4-FFF2-40B4-BE49-F238E27FC236}">
                <a16:creationId xmlns:a16="http://schemas.microsoft.com/office/drawing/2014/main" id="{35F91A00-69E6-4075-A770-1444D3195A24}"/>
              </a:ext>
            </a:extLst>
          </p:cNvPr>
          <p:cNvSpPr/>
          <p:nvPr/>
        </p:nvSpPr>
        <p:spPr>
          <a:xfrm>
            <a:off x="5904148" y="4005064"/>
            <a:ext cx="216024"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hteck 24">
            <a:extLst>
              <a:ext uri="{FF2B5EF4-FFF2-40B4-BE49-F238E27FC236}">
                <a16:creationId xmlns:a16="http://schemas.microsoft.com/office/drawing/2014/main" id="{50E3DC2F-A244-4385-9098-FC489399C679}"/>
              </a:ext>
            </a:extLst>
          </p:cNvPr>
          <p:cNvSpPr/>
          <p:nvPr/>
        </p:nvSpPr>
        <p:spPr>
          <a:xfrm>
            <a:off x="4913959" y="2082299"/>
            <a:ext cx="984565" cy="369332"/>
          </a:xfrm>
          <a:prstGeom prst="rect">
            <a:avLst/>
          </a:prstGeom>
        </p:spPr>
        <p:txBody>
          <a:bodyPr wrap="none">
            <a:spAutoFit/>
          </a:bodyPr>
          <a:lstStyle/>
          <a:p>
            <a:r>
              <a:rPr lang="el-GR" b="1" i="1" dirty="0">
                <a:latin typeface="Times New Roman" panose="02020603050405020304" pitchFamily="18" charset="0"/>
                <a:cs typeface="Times New Roman" panose="02020603050405020304" pitchFamily="18" charset="0"/>
              </a:rPr>
              <a:t>δ</a:t>
            </a:r>
            <a:r>
              <a:rPr lang="de-DE" b="1" baseline="30000" dirty="0">
                <a:latin typeface="Times New Roman" panose="02020603050405020304" pitchFamily="18" charset="0"/>
                <a:cs typeface="Times New Roman" panose="02020603050405020304" pitchFamily="18" charset="0"/>
              </a:rPr>
              <a:t>13</a:t>
            </a:r>
            <a:r>
              <a:rPr lang="de-DE" b="1" i="1" dirty="0">
                <a:latin typeface="Times New Roman" panose="02020603050405020304" pitchFamily="18" charset="0"/>
                <a:cs typeface="Times New Roman" panose="02020603050405020304" pitchFamily="18" charset="0"/>
              </a:rPr>
              <a:t>C</a:t>
            </a:r>
            <a:r>
              <a:rPr lang="de-DE" b="1" i="1" baseline="-25000" dirty="0">
                <a:latin typeface="Times New Roman" panose="02020603050405020304" pitchFamily="18" charset="0"/>
                <a:cs typeface="Times New Roman" panose="02020603050405020304" pitchFamily="18" charset="0"/>
              </a:rPr>
              <a:t>t </a:t>
            </a:r>
            <a:r>
              <a:rPr lang="de-DE" b="1" baseline="-25000" dirty="0">
                <a:latin typeface="Times New Roman" panose="02020603050405020304" pitchFamily="18" charset="0"/>
                <a:cs typeface="Times New Roman" panose="02020603050405020304" pitchFamily="18" charset="0"/>
              </a:rPr>
              <a:t>&gt;&gt; 0</a:t>
            </a:r>
            <a:endParaRPr lang="en-US" b="1" baseline="-25000" dirty="0">
              <a:latin typeface="Times New Roman" panose="02020603050405020304" pitchFamily="18" charset="0"/>
              <a:cs typeface="Times New Roman" panose="02020603050405020304" pitchFamily="18" charset="0"/>
            </a:endParaRPr>
          </a:p>
        </p:txBody>
      </p:sp>
      <p:sp>
        <p:nvSpPr>
          <p:cNvPr id="26" name="Rechteck 25">
            <a:extLst>
              <a:ext uri="{FF2B5EF4-FFF2-40B4-BE49-F238E27FC236}">
                <a16:creationId xmlns:a16="http://schemas.microsoft.com/office/drawing/2014/main" id="{4F445525-1867-4321-B28E-2811574E81D8}"/>
              </a:ext>
            </a:extLst>
          </p:cNvPr>
          <p:cNvSpPr/>
          <p:nvPr/>
        </p:nvSpPr>
        <p:spPr>
          <a:xfrm>
            <a:off x="5030690" y="3790157"/>
            <a:ext cx="896399" cy="369332"/>
          </a:xfrm>
          <a:prstGeom prst="rect">
            <a:avLst/>
          </a:prstGeom>
        </p:spPr>
        <p:txBody>
          <a:bodyPr wrap="none">
            <a:spAutoFit/>
          </a:bodyPr>
          <a:lstStyle/>
          <a:p>
            <a:r>
              <a:rPr lang="el-GR" b="1" i="1" dirty="0">
                <a:latin typeface="Times New Roman" panose="02020603050405020304" pitchFamily="18" charset="0"/>
                <a:cs typeface="Times New Roman" panose="02020603050405020304" pitchFamily="18" charset="0"/>
              </a:rPr>
              <a:t>δ</a:t>
            </a:r>
            <a:r>
              <a:rPr lang="de-DE" b="1" baseline="30000" dirty="0">
                <a:latin typeface="Times New Roman" panose="02020603050405020304" pitchFamily="18" charset="0"/>
                <a:cs typeface="Times New Roman" panose="02020603050405020304" pitchFamily="18" charset="0"/>
              </a:rPr>
              <a:t>13</a:t>
            </a:r>
            <a:r>
              <a:rPr lang="de-DE" b="1" i="1" dirty="0">
                <a:latin typeface="Times New Roman" panose="02020603050405020304" pitchFamily="18" charset="0"/>
                <a:cs typeface="Times New Roman" panose="02020603050405020304" pitchFamily="18" charset="0"/>
              </a:rPr>
              <a:t>C</a:t>
            </a:r>
            <a:r>
              <a:rPr lang="de-DE" b="1" i="1" baseline="-25000" dirty="0">
                <a:latin typeface="Times New Roman" panose="02020603050405020304" pitchFamily="18" charset="0"/>
                <a:cs typeface="Times New Roman" panose="02020603050405020304" pitchFamily="18" charset="0"/>
              </a:rPr>
              <a:t>t </a:t>
            </a:r>
            <a:r>
              <a:rPr lang="de-DE" b="1" baseline="-25000" dirty="0">
                <a:latin typeface="Times New Roman" panose="02020603050405020304" pitchFamily="18" charset="0"/>
                <a:cs typeface="Times New Roman" panose="02020603050405020304" pitchFamily="18" charset="0"/>
              </a:rPr>
              <a:t>= 0</a:t>
            </a:r>
            <a:endParaRPr lang="en-US" b="1" baseline="-25000" dirty="0">
              <a:latin typeface="Times New Roman" panose="02020603050405020304" pitchFamily="18" charset="0"/>
              <a:cs typeface="Times New Roman" panose="02020603050405020304" pitchFamily="18" charset="0"/>
            </a:endParaRPr>
          </a:p>
        </p:txBody>
      </p:sp>
      <p:cxnSp>
        <p:nvCxnSpPr>
          <p:cNvPr id="27" name="Straight Connector 11">
            <a:extLst>
              <a:ext uri="{FF2B5EF4-FFF2-40B4-BE49-F238E27FC236}">
                <a16:creationId xmlns:a16="http://schemas.microsoft.com/office/drawing/2014/main" id="{894E04B4-89CF-4459-BF61-25D9E30C6FA9}"/>
              </a:ext>
            </a:extLst>
          </p:cNvPr>
          <p:cNvCxnSpPr>
            <a:cxnSpLocks/>
          </p:cNvCxnSpPr>
          <p:nvPr/>
        </p:nvCxnSpPr>
        <p:spPr>
          <a:xfrm>
            <a:off x="6228184" y="4050582"/>
            <a:ext cx="1008112" cy="0"/>
          </a:xfrm>
          <a:prstGeom prst="line">
            <a:avLst/>
          </a:prstGeom>
          <a:ln w="19050">
            <a:solidFill>
              <a:srgbClr val="660066"/>
            </a:solidFill>
            <a:prstDash val="dash"/>
          </a:ln>
        </p:spPr>
        <p:style>
          <a:lnRef idx="1">
            <a:schemeClr val="accent1"/>
          </a:lnRef>
          <a:fillRef idx="0">
            <a:schemeClr val="accent1"/>
          </a:fillRef>
          <a:effectRef idx="0">
            <a:schemeClr val="accent1"/>
          </a:effectRef>
          <a:fontRef idx="minor">
            <a:schemeClr val="tx1"/>
          </a:fontRef>
        </p:style>
      </p:cxnSp>
      <p:sp>
        <p:nvSpPr>
          <p:cNvPr id="29" name="Oval 8">
            <a:extLst>
              <a:ext uri="{FF2B5EF4-FFF2-40B4-BE49-F238E27FC236}">
                <a16:creationId xmlns:a16="http://schemas.microsoft.com/office/drawing/2014/main" id="{2F131328-474A-4E4A-AD21-6036022B48C1}"/>
              </a:ext>
            </a:extLst>
          </p:cNvPr>
          <p:cNvSpPr/>
          <p:nvPr/>
        </p:nvSpPr>
        <p:spPr>
          <a:xfrm>
            <a:off x="7303962" y="4005064"/>
            <a:ext cx="216024"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8">
            <a:extLst>
              <a:ext uri="{FF2B5EF4-FFF2-40B4-BE49-F238E27FC236}">
                <a16:creationId xmlns:a16="http://schemas.microsoft.com/office/drawing/2014/main" id="{24E456BF-F4A2-4F75-BA39-30A6677EC0F3}"/>
              </a:ext>
            </a:extLst>
          </p:cNvPr>
          <p:cNvSpPr/>
          <p:nvPr/>
        </p:nvSpPr>
        <p:spPr>
          <a:xfrm>
            <a:off x="7272300" y="4834230"/>
            <a:ext cx="216024"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Left Brace 14">
            <a:extLst>
              <a:ext uri="{FF2B5EF4-FFF2-40B4-BE49-F238E27FC236}">
                <a16:creationId xmlns:a16="http://schemas.microsoft.com/office/drawing/2014/main" id="{40A64B48-9F0F-40A5-B41C-A297A1CA2793}"/>
              </a:ext>
            </a:extLst>
          </p:cNvPr>
          <p:cNvSpPr/>
          <p:nvPr/>
        </p:nvSpPr>
        <p:spPr>
          <a:xfrm>
            <a:off x="7070106" y="4066621"/>
            <a:ext cx="190624" cy="781962"/>
          </a:xfrm>
          <a:prstGeom prst="leftBrace">
            <a:avLst>
              <a:gd name="adj1" fmla="val 31761"/>
              <a:gd name="adj2" fmla="val 50000"/>
            </a:avLst>
          </a:prstGeom>
          <a:ln>
            <a:solidFill>
              <a:srgbClr val="66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echteck 31">
            <a:extLst>
              <a:ext uri="{FF2B5EF4-FFF2-40B4-BE49-F238E27FC236}">
                <a16:creationId xmlns:a16="http://schemas.microsoft.com/office/drawing/2014/main" id="{7391EEF7-C93F-4AFD-8086-FB59A31D84F9}"/>
              </a:ext>
            </a:extLst>
          </p:cNvPr>
          <p:cNvSpPr/>
          <p:nvPr/>
        </p:nvSpPr>
        <p:spPr>
          <a:xfrm>
            <a:off x="6484248" y="4288325"/>
            <a:ext cx="561372" cy="338554"/>
          </a:xfrm>
          <a:prstGeom prst="rect">
            <a:avLst/>
          </a:prstGeom>
        </p:spPr>
        <p:txBody>
          <a:bodyPr wrap="none">
            <a:spAutoFit/>
          </a:bodyPr>
          <a:lstStyle/>
          <a:p>
            <a:r>
              <a:rPr lang="de-DE" sz="1600" b="1" dirty="0">
                <a:solidFill>
                  <a:srgbClr val="660066"/>
                </a:solidFill>
                <a:latin typeface="Times New Roman" panose="02020603050405020304" pitchFamily="18" charset="0"/>
                <a:cs typeface="Times New Roman" panose="02020603050405020304" pitchFamily="18" charset="0"/>
              </a:rPr>
              <a:t>KIE</a:t>
            </a:r>
            <a:endParaRPr lang="en-US" sz="1600" b="1" dirty="0">
              <a:solidFill>
                <a:srgbClr val="660066"/>
              </a:solidFill>
              <a:latin typeface="Times New Roman" panose="02020603050405020304" pitchFamily="18" charset="0"/>
              <a:cs typeface="Times New Roman" panose="02020603050405020304" pitchFamily="18" charset="0"/>
            </a:endParaRPr>
          </a:p>
        </p:txBody>
      </p:sp>
      <p:sp>
        <p:nvSpPr>
          <p:cNvPr id="33" name="Rechteck 32">
            <a:extLst>
              <a:ext uri="{FF2B5EF4-FFF2-40B4-BE49-F238E27FC236}">
                <a16:creationId xmlns:a16="http://schemas.microsoft.com/office/drawing/2014/main" id="{879522B2-C8A3-4171-A4D5-AC3773AEA7F5}"/>
              </a:ext>
            </a:extLst>
          </p:cNvPr>
          <p:cNvSpPr/>
          <p:nvPr/>
        </p:nvSpPr>
        <p:spPr>
          <a:xfrm>
            <a:off x="7511871" y="3865283"/>
            <a:ext cx="984565" cy="369332"/>
          </a:xfrm>
          <a:prstGeom prst="rect">
            <a:avLst/>
          </a:prstGeom>
        </p:spPr>
        <p:txBody>
          <a:bodyPr wrap="none">
            <a:spAutoFit/>
          </a:bodyPr>
          <a:lstStyle/>
          <a:p>
            <a:r>
              <a:rPr lang="el-GR" b="1" i="1" dirty="0">
                <a:solidFill>
                  <a:schemeClr val="tx2"/>
                </a:solidFill>
                <a:latin typeface="Times New Roman" panose="02020603050405020304" pitchFamily="18" charset="0"/>
                <a:cs typeface="Times New Roman" panose="02020603050405020304" pitchFamily="18" charset="0"/>
              </a:rPr>
              <a:t>δ</a:t>
            </a:r>
            <a:r>
              <a:rPr lang="de-DE" b="1" baseline="30000" dirty="0">
                <a:solidFill>
                  <a:schemeClr val="tx2"/>
                </a:solidFill>
                <a:latin typeface="Times New Roman" panose="02020603050405020304" pitchFamily="18" charset="0"/>
                <a:cs typeface="Times New Roman" panose="02020603050405020304" pitchFamily="18" charset="0"/>
              </a:rPr>
              <a:t>13</a:t>
            </a:r>
            <a:r>
              <a:rPr lang="de-DE" b="1" i="1" dirty="0">
                <a:solidFill>
                  <a:schemeClr val="tx2"/>
                </a:solidFill>
                <a:latin typeface="Times New Roman" panose="02020603050405020304" pitchFamily="18" charset="0"/>
                <a:cs typeface="Times New Roman" panose="02020603050405020304" pitchFamily="18" charset="0"/>
              </a:rPr>
              <a:t>C</a:t>
            </a:r>
            <a:r>
              <a:rPr lang="de-DE" b="1" i="1" baseline="-25000" dirty="0">
                <a:solidFill>
                  <a:schemeClr val="tx2"/>
                </a:solidFill>
                <a:latin typeface="Times New Roman" panose="02020603050405020304" pitchFamily="18" charset="0"/>
                <a:cs typeface="Times New Roman" panose="02020603050405020304" pitchFamily="18" charset="0"/>
              </a:rPr>
              <a:t>t </a:t>
            </a:r>
            <a:r>
              <a:rPr lang="de-DE" b="1" baseline="-25000" dirty="0">
                <a:solidFill>
                  <a:schemeClr val="tx2"/>
                </a:solidFill>
                <a:latin typeface="Times New Roman" panose="02020603050405020304" pitchFamily="18" charset="0"/>
                <a:cs typeface="Times New Roman" panose="02020603050405020304" pitchFamily="18" charset="0"/>
              </a:rPr>
              <a:t>&gt;&gt; 0</a:t>
            </a:r>
            <a:endParaRPr lang="en-US" b="1" baseline="-25000" dirty="0">
              <a:solidFill>
                <a:schemeClr val="tx2"/>
              </a:solidFill>
              <a:latin typeface="Times New Roman" panose="02020603050405020304" pitchFamily="18" charset="0"/>
              <a:cs typeface="Times New Roman" panose="02020603050405020304" pitchFamily="18" charset="0"/>
            </a:endParaRPr>
          </a:p>
        </p:txBody>
      </p:sp>
      <p:sp>
        <p:nvSpPr>
          <p:cNvPr id="34" name="Rechteck 33">
            <a:extLst>
              <a:ext uri="{FF2B5EF4-FFF2-40B4-BE49-F238E27FC236}">
                <a16:creationId xmlns:a16="http://schemas.microsoft.com/office/drawing/2014/main" id="{F575900E-85DC-435E-A8C0-099482DB06F9}"/>
              </a:ext>
            </a:extLst>
          </p:cNvPr>
          <p:cNvSpPr/>
          <p:nvPr/>
        </p:nvSpPr>
        <p:spPr>
          <a:xfrm>
            <a:off x="7456663" y="4685568"/>
            <a:ext cx="896399" cy="369332"/>
          </a:xfrm>
          <a:prstGeom prst="rect">
            <a:avLst/>
          </a:prstGeom>
        </p:spPr>
        <p:txBody>
          <a:bodyPr wrap="none">
            <a:spAutoFit/>
          </a:bodyPr>
          <a:lstStyle/>
          <a:p>
            <a:r>
              <a:rPr lang="el-GR" b="1" i="1" dirty="0">
                <a:solidFill>
                  <a:schemeClr val="tx2"/>
                </a:solidFill>
                <a:latin typeface="Times New Roman" panose="02020603050405020304" pitchFamily="18" charset="0"/>
                <a:cs typeface="Times New Roman" panose="02020603050405020304" pitchFamily="18" charset="0"/>
              </a:rPr>
              <a:t>δ</a:t>
            </a:r>
            <a:r>
              <a:rPr lang="de-DE" b="1" baseline="30000" dirty="0">
                <a:solidFill>
                  <a:schemeClr val="tx2"/>
                </a:solidFill>
                <a:latin typeface="Times New Roman" panose="02020603050405020304" pitchFamily="18" charset="0"/>
                <a:cs typeface="Times New Roman" panose="02020603050405020304" pitchFamily="18" charset="0"/>
              </a:rPr>
              <a:t>13</a:t>
            </a:r>
            <a:r>
              <a:rPr lang="de-DE" b="1" i="1" dirty="0">
                <a:solidFill>
                  <a:schemeClr val="tx2"/>
                </a:solidFill>
                <a:latin typeface="Times New Roman" panose="02020603050405020304" pitchFamily="18" charset="0"/>
                <a:cs typeface="Times New Roman" panose="02020603050405020304" pitchFamily="18" charset="0"/>
              </a:rPr>
              <a:t>C</a:t>
            </a:r>
            <a:r>
              <a:rPr lang="de-DE" b="1" i="1" baseline="-25000" dirty="0">
                <a:solidFill>
                  <a:schemeClr val="tx2"/>
                </a:solidFill>
                <a:latin typeface="Times New Roman" panose="02020603050405020304" pitchFamily="18" charset="0"/>
                <a:cs typeface="Times New Roman" panose="02020603050405020304" pitchFamily="18" charset="0"/>
              </a:rPr>
              <a:t>t </a:t>
            </a:r>
            <a:r>
              <a:rPr lang="de-DE" b="1" baseline="-25000" dirty="0">
                <a:solidFill>
                  <a:schemeClr val="tx2"/>
                </a:solidFill>
                <a:latin typeface="Times New Roman" panose="02020603050405020304" pitchFamily="18" charset="0"/>
                <a:cs typeface="Times New Roman" panose="02020603050405020304" pitchFamily="18" charset="0"/>
              </a:rPr>
              <a:t>&gt; 0</a:t>
            </a:r>
            <a:endParaRPr lang="en-US" b="1" baseline="-25000" dirty="0">
              <a:solidFill>
                <a:schemeClr val="tx2"/>
              </a:solidFill>
              <a:latin typeface="Times New Roman" panose="02020603050405020304" pitchFamily="18" charset="0"/>
              <a:cs typeface="Times New Roman" panose="02020603050405020304" pitchFamily="18" charset="0"/>
            </a:endParaRPr>
          </a:p>
        </p:txBody>
      </p:sp>
      <p:sp>
        <p:nvSpPr>
          <p:cNvPr id="35" name="Rechteck 34">
            <a:extLst>
              <a:ext uri="{FF2B5EF4-FFF2-40B4-BE49-F238E27FC236}">
                <a16:creationId xmlns:a16="http://schemas.microsoft.com/office/drawing/2014/main" id="{41034052-CFDE-4733-90BC-B4BDDC103F3D}"/>
              </a:ext>
            </a:extLst>
          </p:cNvPr>
          <p:cNvSpPr/>
          <p:nvPr/>
        </p:nvSpPr>
        <p:spPr>
          <a:xfrm>
            <a:off x="7070106" y="5505853"/>
            <a:ext cx="813043" cy="307777"/>
          </a:xfrm>
          <a:prstGeom prst="rect">
            <a:avLst/>
          </a:prstGeom>
        </p:spPr>
        <p:txBody>
          <a:bodyPr wrap="none">
            <a:spAutoFit/>
          </a:bodyPr>
          <a:lstStyle/>
          <a:p>
            <a:r>
              <a:rPr lang="de-DE" sz="1400" dirty="0">
                <a:latin typeface="Times New Roman" panose="02020603050405020304" pitchFamily="18" charset="0"/>
                <a:cs typeface="Times New Roman" panose="02020603050405020304" pitchFamily="18" charset="0"/>
              </a:rPr>
              <a:t>Products</a:t>
            </a:r>
          </a:p>
        </p:txBody>
      </p:sp>
      <p:sp>
        <p:nvSpPr>
          <p:cNvPr id="36" name="Rechteck 35">
            <a:extLst>
              <a:ext uri="{FF2B5EF4-FFF2-40B4-BE49-F238E27FC236}">
                <a16:creationId xmlns:a16="http://schemas.microsoft.com/office/drawing/2014/main" id="{6A44213E-5618-4C6C-9FB9-9593FEEEBA87}"/>
              </a:ext>
            </a:extLst>
          </p:cNvPr>
          <p:cNvSpPr/>
          <p:nvPr/>
        </p:nvSpPr>
        <p:spPr>
          <a:xfrm>
            <a:off x="5592991" y="5505853"/>
            <a:ext cx="885179" cy="307777"/>
          </a:xfrm>
          <a:prstGeom prst="rect">
            <a:avLst/>
          </a:prstGeom>
        </p:spPr>
        <p:txBody>
          <a:bodyPr wrap="none">
            <a:spAutoFit/>
          </a:bodyPr>
          <a:lstStyle/>
          <a:p>
            <a:r>
              <a:rPr lang="de-DE" sz="1400" dirty="0">
                <a:latin typeface="Times New Roman" panose="02020603050405020304" pitchFamily="18" charset="0"/>
                <a:cs typeface="Times New Roman" panose="02020603050405020304" pitchFamily="18" charset="0"/>
              </a:rPr>
              <a:t>Reactants</a:t>
            </a:r>
          </a:p>
        </p:txBody>
      </p:sp>
    </p:spTree>
    <p:extLst>
      <p:ext uri="{BB962C8B-B14F-4D97-AF65-F5344CB8AC3E}">
        <p14:creationId xmlns:p14="http://schemas.microsoft.com/office/powerpoint/2010/main" val="121056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2E323ED3-65E6-4F4D-A5E1-C806D5141D4A}"/>
              </a:ext>
            </a:extLst>
          </p:cNvPr>
          <p:cNvSpPr/>
          <p:nvPr/>
        </p:nvSpPr>
        <p:spPr>
          <a:xfrm>
            <a:off x="6282444" y="4282530"/>
            <a:ext cx="2195736" cy="101856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3" name="Datumsplatzhalter 2"/>
          <p:cNvSpPr>
            <a:spLocks noGrp="1"/>
          </p:cNvSpPr>
          <p:nvPr>
            <p:ph type="dt" sz="half" idx="10"/>
          </p:nvPr>
        </p:nvSpPr>
        <p:spPr>
          <a:xfrm>
            <a:off x="3779912" y="6453336"/>
            <a:ext cx="1549996" cy="221109"/>
          </a:xfrm>
        </p:spPr>
        <p:txBody>
          <a:bodyPr/>
          <a:lstStyle/>
          <a:p>
            <a:pPr>
              <a:spcAft>
                <a:spcPts val="600"/>
              </a:spcAft>
            </a:pPr>
            <a:r>
              <a:rPr lang="en-US" kern="1200" dirty="0">
                <a:latin typeface="+mn-lt"/>
                <a:ea typeface="+mn-ea"/>
                <a:cs typeface="+mn-cs"/>
              </a:rPr>
              <a:t>12 Sept 2024</a:t>
            </a:r>
          </a:p>
          <a:p>
            <a:endParaRPr lang="de-DE" dirty="0"/>
          </a:p>
        </p:txBody>
      </p:sp>
      <p:sp>
        <p:nvSpPr>
          <p:cNvPr id="5" name="Foliennummernplatzhalter 4"/>
          <p:cNvSpPr>
            <a:spLocks noGrp="1"/>
          </p:cNvSpPr>
          <p:nvPr>
            <p:ph type="sldNum" sz="quarter" idx="12"/>
          </p:nvPr>
        </p:nvSpPr>
        <p:spPr/>
        <p:txBody>
          <a:bodyPr/>
          <a:lstStyle/>
          <a:p>
            <a:fld id="{7EB9AEA1-3281-46F0-9EDB-48FF2E5FF267}" type="slidenum">
              <a:rPr lang="de-DE" smtClean="0"/>
              <a:t>22</a:t>
            </a:fld>
            <a:endParaRPr lang="de-DE"/>
          </a:p>
        </p:txBody>
      </p:sp>
      <p:sp>
        <p:nvSpPr>
          <p:cNvPr id="8" name="Inhaltsplatzhalter 7"/>
          <p:cNvSpPr>
            <a:spLocks noGrp="1"/>
          </p:cNvSpPr>
          <p:nvPr>
            <p:ph idx="17"/>
          </p:nvPr>
        </p:nvSpPr>
        <p:spPr>
          <a:xfrm>
            <a:off x="231080" y="275330"/>
            <a:ext cx="8424936" cy="576064"/>
          </a:xfrm>
        </p:spPr>
        <p:txBody>
          <a:bodyPr/>
          <a:lstStyle/>
          <a:p>
            <a:r>
              <a:rPr lang="de-DE" sz="3200" dirty="0">
                <a:solidFill>
                  <a:schemeClr val="accent1"/>
                </a:solidFill>
                <a:latin typeface="+mn-lt"/>
                <a:cs typeface="Times New Roman" panose="02020603050405020304" pitchFamily="18" charset="0"/>
              </a:rPr>
              <a:t>Compound Specific Isotopic Analyses </a:t>
            </a:r>
          </a:p>
        </p:txBody>
      </p:sp>
      <p:sp>
        <p:nvSpPr>
          <p:cNvPr id="9" name="Freeform 8"/>
          <p:cNvSpPr/>
          <p:nvPr/>
        </p:nvSpPr>
        <p:spPr>
          <a:xfrm>
            <a:off x="1530036" y="5495453"/>
            <a:ext cx="1032095" cy="425513"/>
          </a:xfrm>
          <a:custGeom>
            <a:avLst/>
            <a:gdLst>
              <a:gd name="connsiteX0" fmla="*/ 1032095 w 1032095"/>
              <a:gd name="connsiteY0" fmla="*/ 0 h 425513"/>
              <a:gd name="connsiteX1" fmla="*/ 1013988 w 1032095"/>
              <a:gd name="connsiteY1" fmla="*/ 45268 h 425513"/>
              <a:gd name="connsiteX2" fmla="*/ 986827 w 1032095"/>
              <a:gd name="connsiteY2" fmla="*/ 54321 h 425513"/>
              <a:gd name="connsiteX3" fmla="*/ 950614 w 1032095"/>
              <a:gd name="connsiteY3" fmla="*/ 63375 h 425513"/>
              <a:gd name="connsiteX4" fmla="*/ 869132 w 1032095"/>
              <a:gd name="connsiteY4" fmla="*/ 90535 h 425513"/>
              <a:gd name="connsiteX5" fmla="*/ 316871 w 1032095"/>
              <a:gd name="connsiteY5" fmla="*/ 108642 h 425513"/>
              <a:gd name="connsiteX6" fmla="*/ 253497 w 1032095"/>
              <a:gd name="connsiteY6" fmla="*/ 117696 h 425513"/>
              <a:gd name="connsiteX7" fmla="*/ 181069 w 1032095"/>
              <a:gd name="connsiteY7" fmla="*/ 153909 h 425513"/>
              <a:gd name="connsiteX8" fmla="*/ 153909 w 1032095"/>
              <a:gd name="connsiteY8" fmla="*/ 162963 h 425513"/>
              <a:gd name="connsiteX9" fmla="*/ 117695 w 1032095"/>
              <a:gd name="connsiteY9" fmla="*/ 199177 h 425513"/>
              <a:gd name="connsiteX10" fmla="*/ 99588 w 1032095"/>
              <a:gd name="connsiteY10" fmla="*/ 235391 h 425513"/>
              <a:gd name="connsiteX11" fmla="*/ 81481 w 1032095"/>
              <a:gd name="connsiteY11" fmla="*/ 262551 h 425513"/>
              <a:gd name="connsiteX12" fmla="*/ 54320 w 1032095"/>
              <a:gd name="connsiteY12" fmla="*/ 316872 h 425513"/>
              <a:gd name="connsiteX13" fmla="*/ 45267 w 1032095"/>
              <a:gd name="connsiteY13" fmla="*/ 344032 h 425513"/>
              <a:gd name="connsiteX14" fmla="*/ 27160 w 1032095"/>
              <a:gd name="connsiteY14" fmla="*/ 425513 h 425513"/>
              <a:gd name="connsiteX15" fmla="*/ 0 w 1032095"/>
              <a:gd name="connsiteY15" fmla="*/ 334979 h 425513"/>
              <a:gd name="connsiteX16" fmla="*/ 9053 w 1032095"/>
              <a:gd name="connsiteY16" fmla="*/ 362139 h 425513"/>
              <a:gd name="connsiteX17" fmla="*/ 27160 w 1032095"/>
              <a:gd name="connsiteY17" fmla="*/ 389299 h 425513"/>
              <a:gd name="connsiteX18" fmla="*/ 36214 w 1032095"/>
              <a:gd name="connsiteY18" fmla="*/ 416460 h 425513"/>
              <a:gd name="connsiteX19" fmla="*/ 280657 w 1032095"/>
              <a:gd name="connsiteY19" fmla="*/ 416460 h 4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2095" h="425513">
                <a:moveTo>
                  <a:pt x="1032095" y="0"/>
                </a:moveTo>
                <a:cubicBezTo>
                  <a:pt x="1026059" y="15089"/>
                  <a:pt x="1024392" y="32783"/>
                  <a:pt x="1013988" y="45268"/>
                </a:cubicBezTo>
                <a:cubicBezTo>
                  <a:pt x="1007878" y="52599"/>
                  <a:pt x="996003" y="51699"/>
                  <a:pt x="986827" y="54321"/>
                </a:cubicBezTo>
                <a:cubicBezTo>
                  <a:pt x="974863" y="57739"/>
                  <a:pt x="962264" y="59006"/>
                  <a:pt x="950614" y="63375"/>
                </a:cubicBezTo>
                <a:cubicBezTo>
                  <a:pt x="905741" y="80203"/>
                  <a:pt x="921813" y="88140"/>
                  <a:pt x="869132" y="90535"/>
                </a:cubicBezTo>
                <a:cubicBezTo>
                  <a:pt x="685136" y="98898"/>
                  <a:pt x="500958" y="102606"/>
                  <a:pt x="316871" y="108642"/>
                </a:cubicBezTo>
                <a:cubicBezTo>
                  <a:pt x="295746" y="111660"/>
                  <a:pt x="274199" y="112521"/>
                  <a:pt x="253497" y="117696"/>
                </a:cubicBezTo>
                <a:cubicBezTo>
                  <a:pt x="190838" y="133361"/>
                  <a:pt x="226631" y="131127"/>
                  <a:pt x="181069" y="153909"/>
                </a:cubicBezTo>
                <a:cubicBezTo>
                  <a:pt x="172533" y="158177"/>
                  <a:pt x="162962" y="159945"/>
                  <a:pt x="153909" y="162963"/>
                </a:cubicBezTo>
                <a:cubicBezTo>
                  <a:pt x="141838" y="175034"/>
                  <a:pt x="127938" y="185520"/>
                  <a:pt x="117695" y="199177"/>
                </a:cubicBezTo>
                <a:cubicBezTo>
                  <a:pt x="109597" y="209974"/>
                  <a:pt x="106284" y="223673"/>
                  <a:pt x="99588" y="235391"/>
                </a:cubicBezTo>
                <a:cubicBezTo>
                  <a:pt x="94190" y="244838"/>
                  <a:pt x="86347" y="252819"/>
                  <a:pt x="81481" y="262551"/>
                </a:cubicBezTo>
                <a:cubicBezTo>
                  <a:pt x="43994" y="337522"/>
                  <a:pt x="106216" y="239027"/>
                  <a:pt x="54320" y="316872"/>
                </a:cubicBezTo>
                <a:cubicBezTo>
                  <a:pt x="51302" y="325925"/>
                  <a:pt x="47889" y="334856"/>
                  <a:pt x="45267" y="344032"/>
                </a:cubicBezTo>
                <a:cubicBezTo>
                  <a:pt x="36746" y="373858"/>
                  <a:pt x="33382" y="394406"/>
                  <a:pt x="27160" y="425513"/>
                </a:cubicBezTo>
                <a:cubicBezTo>
                  <a:pt x="26105" y="422348"/>
                  <a:pt x="0" y="348665"/>
                  <a:pt x="0" y="334979"/>
                </a:cubicBezTo>
                <a:cubicBezTo>
                  <a:pt x="0" y="325436"/>
                  <a:pt x="4785" y="353603"/>
                  <a:pt x="9053" y="362139"/>
                </a:cubicBezTo>
                <a:cubicBezTo>
                  <a:pt x="13919" y="371871"/>
                  <a:pt x="22294" y="379567"/>
                  <a:pt x="27160" y="389299"/>
                </a:cubicBezTo>
                <a:cubicBezTo>
                  <a:pt x="31428" y="397835"/>
                  <a:pt x="26725" y="415443"/>
                  <a:pt x="36214" y="416460"/>
                </a:cubicBezTo>
                <a:cubicBezTo>
                  <a:pt x="117231" y="425141"/>
                  <a:pt x="199176" y="416460"/>
                  <a:pt x="280657" y="41646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B1D6E10D-A147-4DF2-A673-37AA39E68FB5}"/>
              </a:ext>
            </a:extLst>
          </p:cNvPr>
          <p:cNvSpPr/>
          <p:nvPr/>
        </p:nvSpPr>
        <p:spPr>
          <a:xfrm>
            <a:off x="1331640" y="2348880"/>
            <a:ext cx="151216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pic>
        <p:nvPicPr>
          <p:cNvPr id="4" name="Grafik 3">
            <a:extLst>
              <a:ext uri="{FF2B5EF4-FFF2-40B4-BE49-F238E27FC236}">
                <a16:creationId xmlns:a16="http://schemas.microsoft.com/office/drawing/2014/main" id="{DBB9F4B7-8CC6-4E1A-9A6B-35D1BCEF3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56" y="1137748"/>
            <a:ext cx="3905084" cy="2168302"/>
          </a:xfrm>
          <a:prstGeom prst="rect">
            <a:avLst/>
          </a:prstGeom>
        </p:spPr>
      </p:pic>
      <p:pic>
        <p:nvPicPr>
          <p:cNvPr id="11" name="Grafik 10">
            <a:extLst>
              <a:ext uri="{FF2B5EF4-FFF2-40B4-BE49-F238E27FC236}">
                <a16:creationId xmlns:a16="http://schemas.microsoft.com/office/drawing/2014/main" id="{1D5F006C-97FF-4EDD-9BDE-788FA91B3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7" y="3600300"/>
            <a:ext cx="3925231" cy="2634491"/>
          </a:xfrm>
          <a:prstGeom prst="rect">
            <a:avLst/>
          </a:prstGeom>
        </p:spPr>
      </p:pic>
      <p:pic>
        <p:nvPicPr>
          <p:cNvPr id="14" name="Grafik 13">
            <a:extLst>
              <a:ext uri="{FF2B5EF4-FFF2-40B4-BE49-F238E27FC236}">
                <a16:creationId xmlns:a16="http://schemas.microsoft.com/office/drawing/2014/main" id="{BDBA2DAF-9839-4074-AF9E-D433AF0650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8462" y="964044"/>
            <a:ext cx="3910270" cy="2399483"/>
          </a:xfrm>
          <a:prstGeom prst="rect">
            <a:avLst/>
          </a:prstGeom>
        </p:spPr>
      </p:pic>
      <p:sp>
        <p:nvSpPr>
          <p:cNvPr id="15" name="Rechteck 14">
            <a:extLst>
              <a:ext uri="{FF2B5EF4-FFF2-40B4-BE49-F238E27FC236}">
                <a16:creationId xmlns:a16="http://schemas.microsoft.com/office/drawing/2014/main" id="{1000A577-03E4-477D-829A-10395C8EB2B6}"/>
              </a:ext>
            </a:extLst>
          </p:cNvPr>
          <p:cNvSpPr/>
          <p:nvPr/>
        </p:nvSpPr>
        <p:spPr>
          <a:xfrm>
            <a:off x="3555474" y="1201912"/>
            <a:ext cx="1180131" cy="523220"/>
          </a:xfrm>
          <a:prstGeom prst="rect">
            <a:avLst/>
          </a:prstGeom>
        </p:spPr>
        <p:txBody>
          <a:bodyPr wrap="none">
            <a:spAutoFit/>
          </a:bodyPr>
          <a:lstStyle/>
          <a:p>
            <a:r>
              <a:rPr lang="en-US" sz="1400" dirty="0"/>
              <a:t>OH addition </a:t>
            </a:r>
          </a:p>
          <a:p>
            <a:r>
              <a:rPr lang="en-US" sz="1400" dirty="0"/>
              <a:t>channel</a:t>
            </a:r>
          </a:p>
        </p:txBody>
      </p:sp>
      <p:cxnSp>
        <p:nvCxnSpPr>
          <p:cNvPr id="17" name="Gerade Verbindung mit Pfeil 16">
            <a:extLst>
              <a:ext uri="{FF2B5EF4-FFF2-40B4-BE49-F238E27FC236}">
                <a16:creationId xmlns:a16="http://schemas.microsoft.com/office/drawing/2014/main" id="{AB355E58-1091-4F40-BD5B-2B5F57CFCA6B}"/>
              </a:ext>
            </a:extLst>
          </p:cNvPr>
          <p:cNvCxnSpPr>
            <a:cxnSpLocks/>
          </p:cNvCxnSpPr>
          <p:nvPr/>
        </p:nvCxnSpPr>
        <p:spPr>
          <a:xfrm flipH="1">
            <a:off x="2843808" y="1431998"/>
            <a:ext cx="612000"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CF4164C7-C12A-4754-BF4D-48BF10BD5522}"/>
              </a:ext>
            </a:extLst>
          </p:cNvPr>
          <p:cNvSpPr/>
          <p:nvPr/>
        </p:nvSpPr>
        <p:spPr>
          <a:xfrm>
            <a:off x="144399" y="4500411"/>
            <a:ext cx="1199239" cy="523220"/>
          </a:xfrm>
          <a:prstGeom prst="rect">
            <a:avLst/>
          </a:prstGeom>
        </p:spPr>
        <p:txBody>
          <a:bodyPr wrap="none">
            <a:spAutoFit/>
          </a:bodyPr>
          <a:lstStyle/>
          <a:p>
            <a:r>
              <a:rPr lang="de-DE" sz="1400" dirty="0">
                <a:latin typeface="NimbusSanL-Regu"/>
              </a:rPr>
              <a:t>H abstraction </a:t>
            </a:r>
          </a:p>
          <a:p>
            <a:r>
              <a:rPr lang="de-DE" sz="1400" dirty="0">
                <a:latin typeface="NimbusSanL-Regu"/>
              </a:rPr>
              <a:t>channel</a:t>
            </a:r>
            <a:endParaRPr lang="de-DE" sz="1400" dirty="0"/>
          </a:p>
        </p:txBody>
      </p:sp>
      <p:cxnSp>
        <p:nvCxnSpPr>
          <p:cNvPr id="21" name="Gerade Verbindung mit Pfeil 20">
            <a:extLst>
              <a:ext uri="{FF2B5EF4-FFF2-40B4-BE49-F238E27FC236}">
                <a16:creationId xmlns:a16="http://schemas.microsoft.com/office/drawing/2014/main" id="{4E27F3BA-2D1A-4463-B73B-9AD5AF2BB164}"/>
              </a:ext>
            </a:extLst>
          </p:cNvPr>
          <p:cNvCxnSpPr/>
          <p:nvPr/>
        </p:nvCxnSpPr>
        <p:spPr>
          <a:xfrm>
            <a:off x="1343638" y="4761338"/>
            <a:ext cx="64171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hteck 21">
                <a:extLst>
                  <a:ext uri="{FF2B5EF4-FFF2-40B4-BE49-F238E27FC236}">
                    <a16:creationId xmlns:a16="http://schemas.microsoft.com/office/drawing/2014/main" id="{55C1ED5C-0C2D-47F8-AA0E-5E3605D2E20F}"/>
                  </a:ext>
                </a:extLst>
              </p:cNvPr>
              <p:cNvSpPr/>
              <p:nvPr/>
            </p:nvSpPr>
            <p:spPr>
              <a:xfrm>
                <a:off x="6602471" y="4401548"/>
                <a:ext cx="1555682"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m:rPr>
                            <m:nor/>
                          </m:rPr>
                          <a:rPr lang="en-US" dirty="0">
                            <a:latin typeface="Cambria Math" panose="02040503050406030204" pitchFamily="18" charset="0"/>
                            <a:ea typeface="Cambria Math" panose="02040503050406030204" pitchFamily="18" charset="0"/>
                          </a:rPr>
                          <m:t>ℇ</m:t>
                        </m:r>
                      </m:e>
                      <m:sub>
                        <m:r>
                          <a:rPr lang="de-DE" i="1">
                            <a:latin typeface="Cambria Math" panose="02040503050406030204" pitchFamily="18" charset="0"/>
                            <a:ea typeface="Cambria Math" panose="02040503050406030204" pitchFamily="18" charset="0"/>
                          </a:rPr>
                          <m:t>𝑎𝑑𝑑</m:t>
                        </m:r>
                      </m:sub>
                    </m:sSub>
                    <m:r>
                      <a:rPr lang="de-DE" i="1">
                        <a:latin typeface="Cambria Math" panose="02040503050406030204" pitchFamily="18" charset="0"/>
                        <a:ea typeface="Cambria Math" panose="02040503050406030204" pitchFamily="18" charset="0"/>
                      </a:rPr>
                      <m:t> </m:t>
                    </m:r>
                  </m:oMath>
                </a14:m>
                <a:r>
                  <a:rPr lang="en-US" dirty="0">
                    <a:latin typeface="Cambria Math" panose="02040503050406030204" pitchFamily="18" charset="0"/>
                    <a:ea typeface="Cambria Math" panose="02040503050406030204" pitchFamily="18" charset="0"/>
                  </a:rPr>
                  <a:t>=</a:t>
                </a:r>
                <a:r>
                  <a:rPr lang="en-US" dirty="0"/>
                  <a:t>6.31‰</a:t>
                </a:r>
              </a:p>
            </p:txBody>
          </p:sp>
        </mc:Choice>
        <mc:Fallback xmlns="">
          <p:sp>
            <p:nvSpPr>
              <p:cNvPr id="22" name="Rechteck 21">
                <a:extLst>
                  <a:ext uri="{FF2B5EF4-FFF2-40B4-BE49-F238E27FC236}">
                    <a16:creationId xmlns:a16="http://schemas.microsoft.com/office/drawing/2014/main" id="{55C1ED5C-0C2D-47F8-AA0E-5E3605D2E20F}"/>
                  </a:ext>
                </a:extLst>
              </p:cNvPr>
              <p:cNvSpPr>
                <a:spLocks noRot="1" noChangeAspect="1" noMove="1" noResize="1" noEditPoints="1" noAdjustHandles="1" noChangeArrowheads="1" noChangeShapeType="1" noTextEdit="1"/>
              </p:cNvSpPr>
              <p:nvPr/>
            </p:nvSpPr>
            <p:spPr>
              <a:xfrm>
                <a:off x="6602471" y="4401548"/>
                <a:ext cx="1555682" cy="369332"/>
              </a:xfrm>
              <a:prstGeom prst="rect">
                <a:avLst/>
              </a:prstGeom>
              <a:blipFill>
                <a:blip r:embed="rId6"/>
                <a:stretch>
                  <a:fillRect t="-9836" r="-3922" b="-2459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Rechteck 23">
                <a:extLst>
                  <a:ext uri="{FF2B5EF4-FFF2-40B4-BE49-F238E27FC236}">
                    <a16:creationId xmlns:a16="http://schemas.microsoft.com/office/drawing/2014/main" id="{A00D39E8-6F0D-467E-B373-D4C8F3BA40EE}"/>
                  </a:ext>
                </a:extLst>
              </p:cNvPr>
              <p:cNvSpPr/>
              <p:nvPr/>
            </p:nvSpPr>
            <p:spPr>
              <a:xfrm>
                <a:off x="6602471" y="4791814"/>
                <a:ext cx="1505733"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m:rPr>
                            <m:nor/>
                          </m:rPr>
                          <a:rPr lang="en-US" dirty="0">
                            <a:latin typeface="Cambria Math" panose="02040503050406030204" pitchFamily="18" charset="0"/>
                            <a:ea typeface="Cambria Math" panose="02040503050406030204" pitchFamily="18" charset="0"/>
                          </a:rPr>
                          <m:t>ℇ</m:t>
                        </m:r>
                      </m:e>
                      <m:sub>
                        <m:r>
                          <a:rPr lang="de-DE" b="0" i="1" dirty="0" smtClean="0">
                            <a:latin typeface="Cambria Math" panose="02040503050406030204" pitchFamily="18" charset="0"/>
                            <a:ea typeface="Cambria Math" panose="02040503050406030204" pitchFamily="18" charset="0"/>
                          </a:rPr>
                          <m:t>𝑎𝑏𝑠</m:t>
                        </m:r>
                      </m:sub>
                    </m:sSub>
                    <m:r>
                      <a:rPr lang="de-DE" i="1">
                        <a:latin typeface="Cambria Math" panose="02040503050406030204" pitchFamily="18" charset="0"/>
                        <a:ea typeface="Cambria Math" panose="02040503050406030204" pitchFamily="18" charset="0"/>
                      </a:rPr>
                      <m:t> </m:t>
                    </m:r>
                  </m:oMath>
                </a14:m>
                <a:r>
                  <a:rPr lang="en-US" dirty="0">
                    <a:latin typeface="Cambria Math" panose="02040503050406030204" pitchFamily="18" charset="0"/>
                    <a:ea typeface="Cambria Math" panose="02040503050406030204" pitchFamily="18" charset="0"/>
                  </a:rPr>
                  <a:t>=2.67</a:t>
                </a:r>
                <a:r>
                  <a:rPr lang="en-US" dirty="0"/>
                  <a:t>‰</a:t>
                </a:r>
              </a:p>
            </p:txBody>
          </p:sp>
        </mc:Choice>
        <mc:Fallback xmlns="">
          <p:sp>
            <p:nvSpPr>
              <p:cNvPr id="24" name="Rechteck 23">
                <a:extLst>
                  <a:ext uri="{FF2B5EF4-FFF2-40B4-BE49-F238E27FC236}">
                    <a16:creationId xmlns:a16="http://schemas.microsoft.com/office/drawing/2014/main" id="{A00D39E8-6F0D-467E-B373-D4C8F3BA40EE}"/>
                  </a:ext>
                </a:extLst>
              </p:cNvPr>
              <p:cNvSpPr>
                <a:spLocks noRot="1" noChangeAspect="1" noMove="1" noResize="1" noEditPoints="1" noAdjustHandles="1" noChangeArrowheads="1" noChangeShapeType="1" noTextEdit="1"/>
              </p:cNvSpPr>
              <p:nvPr/>
            </p:nvSpPr>
            <p:spPr>
              <a:xfrm>
                <a:off x="6602471" y="4791814"/>
                <a:ext cx="1505733" cy="369332"/>
              </a:xfrm>
              <a:prstGeom prst="rect">
                <a:avLst/>
              </a:prstGeom>
              <a:blipFill>
                <a:blip r:embed="rId7"/>
                <a:stretch>
                  <a:fillRect t="-9836" r="-4049" b="-2459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Rechteck 25">
                <a:extLst>
                  <a:ext uri="{FF2B5EF4-FFF2-40B4-BE49-F238E27FC236}">
                    <a16:creationId xmlns:a16="http://schemas.microsoft.com/office/drawing/2014/main" id="{EAE1976F-0286-4810-8929-AC30C063306B}"/>
                  </a:ext>
                </a:extLst>
              </p:cNvPr>
              <p:cNvSpPr/>
              <p:nvPr/>
            </p:nvSpPr>
            <p:spPr>
              <a:xfrm>
                <a:off x="5080213" y="3136773"/>
                <a:ext cx="1403398" cy="338554"/>
              </a:xfrm>
              <a:prstGeom prst="rect">
                <a:avLst/>
              </a:prstGeom>
            </p:spPr>
            <p:txBody>
              <a:bodyPr wrap="none">
                <a:spAutoFit/>
              </a:bodyPr>
              <a:lstStyle/>
              <a:p>
                <a14:m>
                  <m:oMath xmlns:m="http://schemas.openxmlformats.org/officeDocument/2006/math">
                    <m:sSub>
                      <m:sSubPr>
                        <m:ctrlPr>
                          <a:rPr lang="en-US" sz="1600" i="1" smtClean="0">
                            <a:solidFill>
                              <a:schemeClr val="bg1"/>
                            </a:solidFill>
                            <a:latin typeface="Cambria Math" panose="02040503050406030204" pitchFamily="18" charset="0"/>
                            <a:ea typeface="Cambria Math" panose="02040503050406030204" pitchFamily="18" charset="0"/>
                          </a:rPr>
                        </m:ctrlPr>
                      </m:sSubPr>
                      <m:e>
                        <m:r>
                          <m:rPr>
                            <m:nor/>
                          </m:rPr>
                          <a:rPr lang="en-US" sz="1600" dirty="0">
                            <a:solidFill>
                              <a:schemeClr val="bg1"/>
                            </a:solidFill>
                            <a:latin typeface="Cambria Math" panose="02040503050406030204" pitchFamily="18" charset="0"/>
                            <a:ea typeface="Cambria Math" panose="02040503050406030204" pitchFamily="18" charset="0"/>
                          </a:rPr>
                          <m:t>ℇ</m:t>
                        </m:r>
                      </m:e>
                      <m:sub>
                        <m:r>
                          <a:rPr lang="de-DE" sz="1600" i="1">
                            <a:solidFill>
                              <a:schemeClr val="bg1"/>
                            </a:solidFill>
                            <a:latin typeface="Cambria Math" panose="02040503050406030204" pitchFamily="18" charset="0"/>
                            <a:ea typeface="Cambria Math" panose="02040503050406030204" pitchFamily="18" charset="0"/>
                          </a:rPr>
                          <m:t>𝑎𝑑𝑑</m:t>
                        </m:r>
                      </m:sub>
                    </m:sSub>
                    <m:r>
                      <a:rPr lang="de-DE" sz="1600" i="1">
                        <a:solidFill>
                          <a:schemeClr val="bg1"/>
                        </a:solidFill>
                        <a:latin typeface="Cambria Math" panose="02040503050406030204" pitchFamily="18" charset="0"/>
                        <a:ea typeface="Cambria Math" panose="02040503050406030204" pitchFamily="18" charset="0"/>
                      </a:rPr>
                      <m:t> </m:t>
                    </m:r>
                  </m:oMath>
                </a14:m>
                <a:r>
                  <a:rPr lang="en-US" sz="1600" dirty="0">
                    <a:solidFill>
                      <a:schemeClr val="bg1"/>
                    </a:solidFill>
                    <a:latin typeface="Cambria Math" panose="02040503050406030204" pitchFamily="18" charset="0"/>
                    <a:ea typeface="Cambria Math" panose="02040503050406030204" pitchFamily="18" charset="0"/>
                  </a:rPr>
                  <a:t>=</a:t>
                </a:r>
                <a:r>
                  <a:rPr lang="en-US" sz="1600" dirty="0">
                    <a:solidFill>
                      <a:schemeClr val="bg1"/>
                    </a:solidFill>
                  </a:rPr>
                  <a:t>6.31‰</a:t>
                </a:r>
                <a:endParaRPr lang="de-DE" sz="1600" dirty="0"/>
              </a:p>
            </p:txBody>
          </p:sp>
        </mc:Choice>
        <mc:Fallback xmlns="">
          <p:sp>
            <p:nvSpPr>
              <p:cNvPr id="26" name="Rechteck 25">
                <a:extLst>
                  <a:ext uri="{FF2B5EF4-FFF2-40B4-BE49-F238E27FC236}">
                    <a16:creationId xmlns:a16="http://schemas.microsoft.com/office/drawing/2014/main" id="{EAE1976F-0286-4810-8929-AC30C063306B}"/>
                  </a:ext>
                </a:extLst>
              </p:cNvPr>
              <p:cNvSpPr>
                <a:spLocks noRot="1" noChangeAspect="1" noMove="1" noResize="1" noEditPoints="1" noAdjustHandles="1" noChangeArrowheads="1" noChangeShapeType="1" noTextEdit="1"/>
              </p:cNvSpPr>
              <p:nvPr/>
            </p:nvSpPr>
            <p:spPr>
              <a:xfrm>
                <a:off x="5080213" y="3136773"/>
                <a:ext cx="1403398" cy="338554"/>
              </a:xfrm>
              <a:prstGeom prst="rect">
                <a:avLst/>
              </a:prstGeom>
              <a:blipFill>
                <a:blip r:embed="rId8"/>
                <a:stretch>
                  <a:fillRect t="-7273" b="-23636"/>
                </a:stretch>
              </a:blipFill>
            </p:spPr>
            <p:txBody>
              <a:bodyPr/>
              <a:lstStyle/>
              <a:p>
                <a:r>
                  <a:rPr lang="de-DE">
                    <a:noFill/>
                  </a:rPr>
                  <a:t> </a:t>
                </a:r>
              </a:p>
            </p:txBody>
          </p:sp>
        </mc:Fallback>
      </mc:AlternateContent>
    </p:spTree>
    <p:extLst>
      <p:ext uri="{BB962C8B-B14F-4D97-AF65-F5344CB8AC3E}">
        <p14:creationId xmlns:p14="http://schemas.microsoft.com/office/powerpoint/2010/main" val="2133815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5ED76B1D-8CD1-4E76-89F9-1DA70355EC31}"/>
              </a:ext>
            </a:extLst>
          </p:cNvPr>
          <p:cNvSpPr/>
          <p:nvPr/>
        </p:nvSpPr>
        <p:spPr>
          <a:xfrm>
            <a:off x="5693222" y="4520901"/>
            <a:ext cx="2889395" cy="1400065"/>
          </a:xfrm>
          <a:prstGeom prst="rect">
            <a:avLst/>
          </a:prstGeom>
          <a:solidFill>
            <a:schemeClr val="bg1"/>
          </a:solid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3" name="Datumsplatzhalter 2"/>
          <p:cNvSpPr>
            <a:spLocks noGrp="1"/>
          </p:cNvSpPr>
          <p:nvPr>
            <p:ph type="dt" sz="half" idx="10"/>
          </p:nvPr>
        </p:nvSpPr>
        <p:spPr>
          <a:xfrm>
            <a:off x="3779912" y="6453336"/>
            <a:ext cx="1549996" cy="221109"/>
          </a:xfrm>
        </p:spPr>
        <p:txBody>
          <a:bodyPr/>
          <a:lstStyle/>
          <a:p>
            <a:pPr>
              <a:spcAft>
                <a:spcPts val="600"/>
              </a:spcAft>
            </a:pPr>
            <a:r>
              <a:rPr lang="en-US" kern="1200" dirty="0">
                <a:latin typeface="+mn-lt"/>
                <a:ea typeface="+mn-ea"/>
                <a:cs typeface="+mn-cs"/>
              </a:rPr>
              <a:t>12 Sept 2024</a:t>
            </a:r>
          </a:p>
          <a:p>
            <a:endParaRPr lang="de-DE" dirty="0"/>
          </a:p>
        </p:txBody>
      </p:sp>
      <p:sp>
        <p:nvSpPr>
          <p:cNvPr id="5" name="Foliennummernplatzhalter 4"/>
          <p:cNvSpPr>
            <a:spLocks noGrp="1"/>
          </p:cNvSpPr>
          <p:nvPr>
            <p:ph type="sldNum" sz="quarter" idx="12"/>
          </p:nvPr>
        </p:nvSpPr>
        <p:spPr/>
        <p:txBody>
          <a:bodyPr/>
          <a:lstStyle/>
          <a:p>
            <a:fld id="{7EB9AEA1-3281-46F0-9EDB-48FF2E5FF267}" type="slidenum">
              <a:rPr lang="de-DE" smtClean="0"/>
              <a:t>23</a:t>
            </a:fld>
            <a:endParaRPr lang="de-DE"/>
          </a:p>
        </p:txBody>
      </p:sp>
      <p:sp>
        <p:nvSpPr>
          <p:cNvPr id="8" name="Inhaltsplatzhalter 7"/>
          <p:cNvSpPr>
            <a:spLocks noGrp="1"/>
          </p:cNvSpPr>
          <p:nvPr>
            <p:ph idx="17"/>
          </p:nvPr>
        </p:nvSpPr>
        <p:spPr>
          <a:xfrm>
            <a:off x="323528" y="260648"/>
            <a:ext cx="8424936" cy="576064"/>
          </a:xfrm>
        </p:spPr>
        <p:txBody>
          <a:bodyPr/>
          <a:lstStyle/>
          <a:p>
            <a:r>
              <a:rPr lang="de-DE" sz="3200" dirty="0">
                <a:solidFill>
                  <a:schemeClr val="accent1"/>
                </a:solidFill>
                <a:latin typeface="+mn-lt"/>
                <a:cs typeface="Times New Roman" panose="02020603050405020304" pitchFamily="18" charset="0"/>
              </a:rPr>
              <a:t>First- vs. Later-Generation Products</a:t>
            </a:r>
          </a:p>
        </p:txBody>
      </p:sp>
      <p:sp>
        <p:nvSpPr>
          <p:cNvPr id="9" name="Freeform 8"/>
          <p:cNvSpPr/>
          <p:nvPr/>
        </p:nvSpPr>
        <p:spPr>
          <a:xfrm>
            <a:off x="1530036" y="5495453"/>
            <a:ext cx="1032095" cy="425513"/>
          </a:xfrm>
          <a:custGeom>
            <a:avLst/>
            <a:gdLst>
              <a:gd name="connsiteX0" fmla="*/ 1032095 w 1032095"/>
              <a:gd name="connsiteY0" fmla="*/ 0 h 425513"/>
              <a:gd name="connsiteX1" fmla="*/ 1013988 w 1032095"/>
              <a:gd name="connsiteY1" fmla="*/ 45268 h 425513"/>
              <a:gd name="connsiteX2" fmla="*/ 986827 w 1032095"/>
              <a:gd name="connsiteY2" fmla="*/ 54321 h 425513"/>
              <a:gd name="connsiteX3" fmla="*/ 950614 w 1032095"/>
              <a:gd name="connsiteY3" fmla="*/ 63375 h 425513"/>
              <a:gd name="connsiteX4" fmla="*/ 869132 w 1032095"/>
              <a:gd name="connsiteY4" fmla="*/ 90535 h 425513"/>
              <a:gd name="connsiteX5" fmla="*/ 316871 w 1032095"/>
              <a:gd name="connsiteY5" fmla="*/ 108642 h 425513"/>
              <a:gd name="connsiteX6" fmla="*/ 253497 w 1032095"/>
              <a:gd name="connsiteY6" fmla="*/ 117696 h 425513"/>
              <a:gd name="connsiteX7" fmla="*/ 181069 w 1032095"/>
              <a:gd name="connsiteY7" fmla="*/ 153909 h 425513"/>
              <a:gd name="connsiteX8" fmla="*/ 153909 w 1032095"/>
              <a:gd name="connsiteY8" fmla="*/ 162963 h 425513"/>
              <a:gd name="connsiteX9" fmla="*/ 117695 w 1032095"/>
              <a:gd name="connsiteY9" fmla="*/ 199177 h 425513"/>
              <a:gd name="connsiteX10" fmla="*/ 99588 w 1032095"/>
              <a:gd name="connsiteY10" fmla="*/ 235391 h 425513"/>
              <a:gd name="connsiteX11" fmla="*/ 81481 w 1032095"/>
              <a:gd name="connsiteY11" fmla="*/ 262551 h 425513"/>
              <a:gd name="connsiteX12" fmla="*/ 54320 w 1032095"/>
              <a:gd name="connsiteY12" fmla="*/ 316872 h 425513"/>
              <a:gd name="connsiteX13" fmla="*/ 45267 w 1032095"/>
              <a:gd name="connsiteY13" fmla="*/ 344032 h 425513"/>
              <a:gd name="connsiteX14" fmla="*/ 27160 w 1032095"/>
              <a:gd name="connsiteY14" fmla="*/ 425513 h 425513"/>
              <a:gd name="connsiteX15" fmla="*/ 0 w 1032095"/>
              <a:gd name="connsiteY15" fmla="*/ 334979 h 425513"/>
              <a:gd name="connsiteX16" fmla="*/ 9053 w 1032095"/>
              <a:gd name="connsiteY16" fmla="*/ 362139 h 425513"/>
              <a:gd name="connsiteX17" fmla="*/ 27160 w 1032095"/>
              <a:gd name="connsiteY17" fmla="*/ 389299 h 425513"/>
              <a:gd name="connsiteX18" fmla="*/ 36214 w 1032095"/>
              <a:gd name="connsiteY18" fmla="*/ 416460 h 425513"/>
              <a:gd name="connsiteX19" fmla="*/ 280657 w 1032095"/>
              <a:gd name="connsiteY19" fmla="*/ 416460 h 4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2095" h="425513">
                <a:moveTo>
                  <a:pt x="1032095" y="0"/>
                </a:moveTo>
                <a:cubicBezTo>
                  <a:pt x="1026059" y="15089"/>
                  <a:pt x="1024392" y="32783"/>
                  <a:pt x="1013988" y="45268"/>
                </a:cubicBezTo>
                <a:cubicBezTo>
                  <a:pt x="1007878" y="52599"/>
                  <a:pt x="996003" y="51699"/>
                  <a:pt x="986827" y="54321"/>
                </a:cubicBezTo>
                <a:cubicBezTo>
                  <a:pt x="974863" y="57739"/>
                  <a:pt x="962264" y="59006"/>
                  <a:pt x="950614" y="63375"/>
                </a:cubicBezTo>
                <a:cubicBezTo>
                  <a:pt x="905741" y="80203"/>
                  <a:pt x="921813" y="88140"/>
                  <a:pt x="869132" y="90535"/>
                </a:cubicBezTo>
                <a:cubicBezTo>
                  <a:pt x="685136" y="98898"/>
                  <a:pt x="500958" y="102606"/>
                  <a:pt x="316871" y="108642"/>
                </a:cubicBezTo>
                <a:cubicBezTo>
                  <a:pt x="295746" y="111660"/>
                  <a:pt x="274199" y="112521"/>
                  <a:pt x="253497" y="117696"/>
                </a:cubicBezTo>
                <a:cubicBezTo>
                  <a:pt x="190838" y="133361"/>
                  <a:pt x="226631" y="131127"/>
                  <a:pt x="181069" y="153909"/>
                </a:cubicBezTo>
                <a:cubicBezTo>
                  <a:pt x="172533" y="158177"/>
                  <a:pt x="162962" y="159945"/>
                  <a:pt x="153909" y="162963"/>
                </a:cubicBezTo>
                <a:cubicBezTo>
                  <a:pt x="141838" y="175034"/>
                  <a:pt x="127938" y="185520"/>
                  <a:pt x="117695" y="199177"/>
                </a:cubicBezTo>
                <a:cubicBezTo>
                  <a:pt x="109597" y="209974"/>
                  <a:pt x="106284" y="223673"/>
                  <a:pt x="99588" y="235391"/>
                </a:cubicBezTo>
                <a:cubicBezTo>
                  <a:pt x="94190" y="244838"/>
                  <a:pt x="86347" y="252819"/>
                  <a:pt x="81481" y="262551"/>
                </a:cubicBezTo>
                <a:cubicBezTo>
                  <a:pt x="43994" y="337522"/>
                  <a:pt x="106216" y="239027"/>
                  <a:pt x="54320" y="316872"/>
                </a:cubicBezTo>
                <a:cubicBezTo>
                  <a:pt x="51302" y="325925"/>
                  <a:pt x="47889" y="334856"/>
                  <a:pt x="45267" y="344032"/>
                </a:cubicBezTo>
                <a:cubicBezTo>
                  <a:pt x="36746" y="373858"/>
                  <a:pt x="33382" y="394406"/>
                  <a:pt x="27160" y="425513"/>
                </a:cubicBezTo>
                <a:cubicBezTo>
                  <a:pt x="26105" y="422348"/>
                  <a:pt x="0" y="348665"/>
                  <a:pt x="0" y="334979"/>
                </a:cubicBezTo>
                <a:cubicBezTo>
                  <a:pt x="0" y="325436"/>
                  <a:pt x="4785" y="353603"/>
                  <a:pt x="9053" y="362139"/>
                </a:cubicBezTo>
                <a:cubicBezTo>
                  <a:pt x="13919" y="371871"/>
                  <a:pt x="22294" y="379567"/>
                  <a:pt x="27160" y="389299"/>
                </a:cubicBezTo>
                <a:cubicBezTo>
                  <a:pt x="31428" y="397835"/>
                  <a:pt x="26725" y="415443"/>
                  <a:pt x="36214" y="416460"/>
                </a:cubicBezTo>
                <a:cubicBezTo>
                  <a:pt x="117231" y="425141"/>
                  <a:pt x="199176" y="416460"/>
                  <a:pt x="280657" y="41646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B1D6E10D-A147-4DF2-A673-37AA39E68FB5}"/>
              </a:ext>
            </a:extLst>
          </p:cNvPr>
          <p:cNvSpPr/>
          <p:nvPr/>
        </p:nvSpPr>
        <p:spPr>
          <a:xfrm>
            <a:off x="1331640" y="2348880"/>
            <a:ext cx="151216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mc:AlternateContent xmlns:mc="http://schemas.openxmlformats.org/markup-compatibility/2006" xmlns:a14="http://schemas.microsoft.com/office/drawing/2010/main">
        <mc:Choice Requires="a14">
          <p:sp>
            <p:nvSpPr>
              <p:cNvPr id="26" name="Rechteck 25">
                <a:extLst>
                  <a:ext uri="{FF2B5EF4-FFF2-40B4-BE49-F238E27FC236}">
                    <a16:creationId xmlns:a16="http://schemas.microsoft.com/office/drawing/2014/main" id="{EAE1976F-0286-4810-8929-AC30C063306B}"/>
                  </a:ext>
                </a:extLst>
              </p:cNvPr>
              <p:cNvSpPr/>
              <p:nvPr/>
            </p:nvSpPr>
            <p:spPr>
              <a:xfrm>
                <a:off x="5080213" y="3136773"/>
                <a:ext cx="1403398" cy="338554"/>
              </a:xfrm>
              <a:prstGeom prst="rect">
                <a:avLst/>
              </a:prstGeom>
            </p:spPr>
            <p:txBody>
              <a:bodyPr wrap="none">
                <a:spAutoFit/>
              </a:bodyPr>
              <a:lstStyle/>
              <a:p>
                <a14:m>
                  <m:oMath xmlns:m="http://schemas.openxmlformats.org/officeDocument/2006/math">
                    <m:sSub>
                      <m:sSubPr>
                        <m:ctrlPr>
                          <a:rPr lang="en-US" sz="1600" i="1" smtClean="0">
                            <a:solidFill>
                              <a:schemeClr val="bg1"/>
                            </a:solidFill>
                            <a:latin typeface="Cambria Math" panose="02040503050406030204" pitchFamily="18" charset="0"/>
                            <a:ea typeface="Cambria Math" panose="02040503050406030204" pitchFamily="18" charset="0"/>
                          </a:rPr>
                        </m:ctrlPr>
                      </m:sSubPr>
                      <m:e>
                        <m:r>
                          <m:rPr>
                            <m:nor/>
                          </m:rPr>
                          <a:rPr lang="en-US" sz="1600" dirty="0">
                            <a:solidFill>
                              <a:schemeClr val="bg1"/>
                            </a:solidFill>
                            <a:latin typeface="Cambria Math" panose="02040503050406030204" pitchFamily="18" charset="0"/>
                            <a:ea typeface="Cambria Math" panose="02040503050406030204" pitchFamily="18" charset="0"/>
                          </a:rPr>
                          <m:t>ℇ</m:t>
                        </m:r>
                      </m:e>
                      <m:sub>
                        <m:r>
                          <a:rPr lang="de-DE" sz="1600" i="1">
                            <a:solidFill>
                              <a:schemeClr val="bg1"/>
                            </a:solidFill>
                            <a:latin typeface="Cambria Math" panose="02040503050406030204" pitchFamily="18" charset="0"/>
                            <a:ea typeface="Cambria Math" panose="02040503050406030204" pitchFamily="18" charset="0"/>
                          </a:rPr>
                          <m:t>𝑎𝑑𝑑</m:t>
                        </m:r>
                      </m:sub>
                    </m:sSub>
                    <m:r>
                      <a:rPr lang="de-DE" sz="1600" i="1">
                        <a:solidFill>
                          <a:schemeClr val="bg1"/>
                        </a:solidFill>
                        <a:latin typeface="Cambria Math" panose="02040503050406030204" pitchFamily="18" charset="0"/>
                        <a:ea typeface="Cambria Math" panose="02040503050406030204" pitchFamily="18" charset="0"/>
                      </a:rPr>
                      <m:t> </m:t>
                    </m:r>
                  </m:oMath>
                </a14:m>
                <a:r>
                  <a:rPr lang="en-US" sz="1600" dirty="0">
                    <a:solidFill>
                      <a:schemeClr val="bg1"/>
                    </a:solidFill>
                    <a:latin typeface="Cambria Math" panose="02040503050406030204" pitchFamily="18" charset="0"/>
                    <a:ea typeface="Cambria Math" panose="02040503050406030204" pitchFamily="18" charset="0"/>
                  </a:rPr>
                  <a:t>=</a:t>
                </a:r>
                <a:r>
                  <a:rPr lang="en-US" sz="1600" dirty="0">
                    <a:solidFill>
                      <a:schemeClr val="bg1"/>
                    </a:solidFill>
                  </a:rPr>
                  <a:t>6.31‰</a:t>
                </a:r>
                <a:endParaRPr lang="de-DE" sz="1600" dirty="0"/>
              </a:p>
            </p:txBody>
          </p:sp>
        </mc:Choice>
        <mc:Fallback xmlns="">
          <p:sp>
            <p:nvSpPr>
              <p:cNvPr id="26" name="Rechteck 25">
                <a:extLst>
                  <a:ext uri="{FF2B5EF4-FFF2-40B4-BE49-F238E27FC236}">
                    <a16:creationId xmlns:a16="http://schemas.microsoft.com/office/drawing/2014/main" id="{EAE1976F-0286-4810-8929-AC30C063306B}"/>
                  </a:ext>
                </a:extLst>
              </p:cNvPr>
              <p:cNvSpPr>
                <a:spLocks noRot="1" noChangeAspect="1" noMove="1" noResize="1" noEditPoints="1" noAdjustHandles="1" noChangeArrowheads="1" noChangeShapeType="1" noTextEdit="1"/>
              </p:cNvSpPr>
              <p:nvPr/>
            </p:nvSpPr>
            <p:spPr>
              <a:xfrm>
                <a:off x="5080213" y="3136773"/>
                <a:ext cx="1403398" cy="338554"/>
              </a:xfrm>
              <a:prstGeom prst="rect">
                <a:avLst/>
              </a:prstGeom>
              <a:blipFill>
                <a:blip r:embed="rId3"/>
                <a:stretch>
                  <a:fillRect t="-7273" b="-23636"/>
                </a:stretch>
              </a:blipFill>
            </p:spPr>
            <p:txBody>
              <a:bodyPr/>
              <a:lstStyle/>
              <a:p>
                <a:r>
                  <a:rPr lang="de-DE">
                    <a:noFill/>
                  </a:rPr>
                  <a:t> </a:t>
                </a:r>
              </a:p>
            </p:txBody>
          </p:sp>
        </mc:Fallback>
      </mc:AlternateContent>
      <p:pic>
        <p:nvPicPr>
          <p:cNvPr id="6" name="Grafik 5">
            <a:extLst>
              <a:ext uri="{FF2B5EF4-FFF2-40B4-BE49-F238E27FC236}">
                <a16:creationId xmlns:a16="http://schemas.microsoft.com/office/drawing/2014/main" id="{543F89D4-7BD8-48F3-A9F4-76AB1E6B3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74703"/>
            <a:ext cx="6048672" cy="2885836"/>
          </a:xfrm>
          <a:prstGeom prst="rect">
            <a:avLst/>
          </a:prstGeom>
        </p:spPr>
      </p:pic>
      <p:sp>
        <p:nvSpPr>
          <p:cNvPr id="7" name="Rechteck 6">
            <a:extLst>
              <a:ext uri="{FF2B5EF4-FFF2-40B4-BE49-F238E27FC236}">
                <a16:creationId xmlns:a16="http://schemas.microsoft.com/office/drawing/2014/main" id="{1867ED96-9380-42FE-BEAB-0FD775CE7932}"/>
              </a:ext>
            </a:extLst>
          </p:cNvPr>
          <p:cNvSpPr/>
          <p:nvPr/>
        </p:nvSpPr>
        <p:spPr>
          <a:xfrm>
            <a:off x="5720944" y="4676250"/>
            <a:ext cx="2980561" cy="1200329"/>
          </a:xfrm>
          <a:prstGeom prst="rect">
            <a:avLst/>
          </a:prstGeom>
        </p:spPr>
        <p:txBody>
          <a:bodyPr wrap="square">
            <a:spAutoFit/>
          </a:bodyPr>
          <a:lstStyle/>
          <a:p>
            <a:r>
              <a:rPr lang="de-DE" dirty="0">
                <a:latin typeface="Times New Roman" panose="02020603050405020304" pitchFamily="18" charset="0"/>
                <a:cs typeface="Times New Roman" panose="02020603050405020304" pitchFamily="18" charset="0"/>
              </a:rPr>
              <a:t>- Nopinone -first-generation</a:t>
            </a:r>
          </a:p>
          <a:p>
            <a:r>
              <a:rPr lang="de-DE" dirty="0">
                <a:latin typeface="Times New Roman" panose="02020603050405020304" pitchFamily="18" charset="0"/>
                <a:cs typeface="Times New Roman" panose="02020603050405020304" pitchFamily="18" charset="0"/>
              </a:rPr>
              <a:t>product</a:t>
            </a:r>
          </a:p>
          <a:p>
            <a:r>
              <a:rPr lang="de-DE" dirty="0">
                <a:latin typeface="Times New Roman" panose="02020603050405020304" pitchFamily="18" charset="0"/>
                <a:cs typeface="Times New Roman" panose="02020603050405020304" pitchFamily="18" charset="0"/>
              </a:rPr>
              <a:t>- Acetone -  later-generation products</a:t>
            </a:r>
          </a:p>
        </p:txBody>
      </p:sp>
      <p:sp>
        <p:nvSpPr>
          <p:cNvPr id="12" name="Rechteck 11">
            <a:extLst>
              <a:ext uri="{FF2B5EF4-FFF2-40B4-BE49-F238E27FC236}">
                <a16:creationId xmlns:a16="http://schemas.microsoft.com/office/drawing/2014/main" id="{E330E262-FCBA-428F-AA91-A4868F60CAF5}"/>
              </a:ext>
            </a:extLst>
          </p:cNvPr>
          <p:cNvSpPr/>
          <p:nvPr/>
        </p:nvSpPr>
        <p:spPr>
          <a:xfrm>
            <a:off x="376322" y="4387987"/>
            <a:ext cx="2307427" cy="369332"/>
          </a:xfrm>
          <a:prstGeom prst="rect">
            <a:avLst/>
          </a:prstGeom>
        </p:spPr>
        <p:txBody>
          <a:bodyPr wrap="none">
            <a:spAutoFit/>
          </a:bodyPr>
          <a:lstStyle/>
          <a:p>
            <a:r>
              <a:rPr lang="da-DK" dirty="0">
                <a:solidFill>
                  <a:srgbClr val="810000"/>
                </a:solidFill>
                <a:latin typeface="NimbusSanL-Regu"/>
              </a:rPr>
              <a:t>Fisseha et al. JGR 2009</a:t>
            </a:r>
            <a:endParaRPr lang="de-DE" dirty="0"/>
          </a:p>
        </p:txBody>
      </p:sp>
    </p:spTree>
    <p:extLst>
      <p:ext uri="{BB962C8B-B14F-4D97-AF65-F5344CB8AC3E}">
        <p14:creationId xmlns:p14="http://schemas.microsoft.com/office/powerpoint/2010/main" val="2483693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419872" y="6381327"/>
            <a:ext cx="1549996" cy="221109"/>
          </a:xfrm>
        </p:spPr>
        <p:txBody>
          <a:bodyPr/>
          <a:lstStyle/>
          <a:p>
            <a:pPr>
              <a:spcAft>
                <a:spcPts val="600"/>
              </a:spcAft>
            </a:pPr>
            <a:r>
              <a:rPr lang="en-US" kern="1200" dirty="0">
                <a:latin typeface="+mn-lt"/>
                <a:ea typeface="+mn-ea"/>
                <a:cs typeface="+mn-cs"/>
              </a:rPr>
              <a:t>12 Sept 2024</a:t>
            </a:r>
          </a:p>
        </p:txBody>
      </p:sp>
      <p:sp>
        <p:nvSpPr>
          <p:cNvPr id="3" name="Slide Number Placeholder 2"/>
          <p:cNvSpPr>
            <a:spLocks noGrp="1"/>
          </p:cNvSpPr>
          <p:nvPr>
            <p:ph type="sldNum" sz="quarter" idx="11"/>
          </p:nvPr>
        </p:nvSpPr>
        <p:spPr/>
        <p:txBody>
          <a:bodyPr/>
          <a:lstStyle/>
          <a:p>
            <a:r>
              <a:rPr lang="en-US" dirty="0"/>
              <a:t>Page </a:t>
            </a:r>
            <a:fld id="{A52F4D17-1AD6-42D9-B93A-EB002C62F438}" type="slidenum">
              <a:rPr lang="en-US" smtClean="0"/>
              <a:pPr/>
              <a:t>24</a:t>
            </a:fld>
            <a:endParaRPr lang="en-US" noProof="0" dirty="0"/>
          </a:p>
        </p:txBody>
      </p:sp>
      <p:sp>
        <p:nvSpPr>
          <p:cNvPr id="5" name="Rectangle 4"/>
          <p:cNvSpPr/>
          <p:nvPr/>
        </p:nvSpPr>
        <p:spPr>
          <a:xfrm>
            <a:off x="107504" y="188640"/>
            <a:ext cx="8928992" cy="646331"/>
          </a:xfrm>
          <a:prstGeom prst="rect">
            <a:avLst/>
          </a:prstGeom>
        </p:spPr>
        <p:txBody>
          <a:bodyPr wrap="square">
            <a:spAutoFit/>
          </a:bodyPr>
          <a:lstStyle/>
          <a:p>
            <a:r>
              <a:rPr lang="en-US" dirty="0">
                <a:solidFill>
                  <a:srgbClr val="002060"/>
                </a:solidFill>
              </a:rPr>
              <a:t>Thermal Desorption - Gas Chromatography - Isotope Ratio Mass Spectrometry </a:t>
            </a:r>
            <a:br>
              <a:rPr lang="en-US" dirty="0">
                <a:solidFill>
                  <a:srgbClr val="002060"/>
                </a:solidFill>
              </a:rPr>
            </a:br>
            <a:r>
              <a:rPr lang="en-US" dirty="0">
                <a:solidFill>
                  <a:srgbClr val="002060"/>
                </a:solidFill>
              </a:rPr>
              <a:t>(TD-GC-IRMS) with temperature-controlled reaction chamber </a:t>
            </a:r>
          </a:p>
        </p:txBody>
      </p:sp>
      <p:sp>
        <p:nvSpPr>
          <p:cNvPr id="7" name="Rectangle 6"/>
          <p:cNvSpPr/>
          <p:nvPr/>
        </p:nvSpPr>
        <p:spPr>
          <a:xfrm>
            <a:off x="4644008" y="2132856"/>
            <a:ext cx="201622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160767"/>
            <a:ext cx="4128407" cy="309630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1412775"/>
            <a:ext cx="4541605" cy="3406203"/>
          </a:xfrm>
          <a:prstGeom prst="rect">
            <a:avLst/>
          </a:prstGeom>
        </p:spPr>
      </p:pic>
    </p:spTree>
    <p:extLst>
      <p:ext uri="{BB962C8B-B14F-4D97-AF65-F5344CB8AC3E}">
        <p14:creationId xmlns:p14="http://schemas.microsoft.com/office/powerpoint/2010/main" val="3747962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CBE15E6-7946-BEB4-25CE-73F4AC29E6EC}"/>
              </a:ext>
            </a:extLst>
          </p:cNvPr>
          <p:cNvSpPr>
            <a:spLocks noGrp="1"/>
          </p:cNvSpPr>
          <p:nvPr>
            <p:ph type="dt" sz="half" idx="10"/>
          </p:nvPr>
        </p:nvSpPr>
        <p:spPr/>
        <p:txBody>
          <a:bodyPr/>
          <a:lstStyle/>
          <a:p>
            <a:pPr>
              <a:spcAft>
                <a:spcPts val="600"/>
              </a:spcAft>
            </a:pPr>
            <a:r>
              <a:rPr lang="en-US" kern="1200" dirty="0">
                <a:latin typeface="+mn-lt"/>
                <a:ea typeface="+mn-ea"/>
                <a:cs typeface="+mn-cs"/>
              </a:rPr>
              <a:t>12 Sept 2024</a:t>
            </a:r>
          </a:p>
        </p:txBody>
      </p:sp>
      <p:sp>
        <p:nvSpPr>
          <p:cNvPr id="3" name="Foliennummernplatzhalter 2">
            <a:extLst>
              <a:ext uri="{FF2B5EF4-FFF2-40B4-BE49-F238E27FC236}">
                <a16:creationId xmlns:a16="http://schemas.microsoft.com/office/drawing/2014/main" id="{E72D58BA-8E96-9AF8-5FA6-B9CD4A90064A}"/>
              </a:ext>
            </a:extLst>
          </p:cNvPr>
          <p:cNvSpPr>
            <a:spLocks noGrp="1"/>
          </p:cNvSpPr>
          <p:nvPr>
            <p:ph type="sldNum" sz="quarter" idx="11"/>
          </p:nvPr>
        </p:nvSpPr>
        <p:spPr/>
        <p:txBody>
          <a:bodyPr/>
          <a:lstStyle/>
          <a:p>
            <a:r>
              <a:rPr lang="en-US"/>
              <a:t>Page </a:t>
            </a:r>
            <a:fld id="{A52F4D17-1AD6-42D9-B93A-EB002C62F438}" type="slidenum">
              <a:rPr lang="en-US" smtClean="0"/>
              <a:pPr/>
              <a:t>25</a:t>
            </a:fld>
            <a:endParaRPr lang="en-US" noProof="0" dirty="0"/>
          </a:p>
        </p:txBody>
      </p:sp>
      <p:pic>
        <p:nvPicPr>
          <p:cNvPr id="5" name="Grafik 4">
            <a:extLst>
              <a:ext uri="{FF2B5EF4-FFF2-40B4-BE49-F238E27FC236}">
                <a16:creationId xmlns:a16="http://schemas.microsoft.com/office/drawing/2014/main" id="{EAABA660-93FE-F2F4-E7E0-C95ECFC34B50}"/>
              </a:ext>
            </a:extLst>
          </p:cNvPr>
          <p:cNvPicPr>
            <a:picLocks noChangeAspect="1"/>
          </p:cNvPicPr>
          <p:nvPr/>
        </p:nvPicPr>
        <p:blipFill>
          <a:blip r:embed="rId2"/>
          <a:stretch>
            <a:fillRect/>
          </a:stretch>
        </p:blipFill>
        <p:spPr>
          <a:xfrm>
            <a:off x="0" y="1262391"/>
            <a:ext cx="9144000" cy="4333217"/>
          </a:xfrm>
          <a:prstGeom prst="rect">
            <a:avLst/>
          </a:prstGeom>
        </p:spPr>
      </p:pic>
    </p:spTree>
    <p:extLst>
      <p:ext uri="{BB962C8B-B14F-4D97-AF65-F5344CB8AC3E}">
        <p14:creationId xmlns:p14="http://schemas.microsoft.com/office/powerpoint/2010/main" val="2582866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3779912" y="6453336"/>
            <a:ext cx="1549996" cy="221109"/>
          </a:xfrm>
        </p:spPr>
        <p:txBody>
          <a:bodyPr/>
          <a:lstStyle/>
          <a:p>
            <a:pPr>
              <a:spcAft>
                <a:spcPts val="600"/>
              </a:spcAft>
            </a:pPr>
            <a:r>
              <a:rPr lang="en-US" kern="1200" dirty="0">
                <a:latin typeface="+mn-lt"/>
                <a:ea typeface="+mn-ea"/>
                <a:cs typeface="+mn-cs"/>
              </a:rPr>
              <a:t>12 Sept 2024</a:t>
            </a:r>
          </a:p>
        </p:txBody>
      </p:sp>
      <p:sp>
        <p:nvSpPr>
          <p:cNvPr id="5" name="Foliennummernplatzhalter 4"/>
          <p:cNvSpPr>
            <a:spLocks noGrp="1"/>
          </p:cNvSpPr>
          <p:nvPr>
            <p:ph type="sldNum" sz="quarter" idx="12"/>
          </p:nvPr>
        </p:nvSpPr>
        <p:spPr/>
        <p:txBody>
          <a:bodyPr/>
          <a:lstStyle/>
          <a:p>
            <a:fld id="{7EB9AEA1-3281-46F0-9EDB-48FF2E5FF267}" type="slidenum">
              <a:rPr lang="de-DE" smtClean="0"/>
              <a:t>26</a:t>
            </a:fld>
            <a:endParaRPr lang="de-DE"/>
          </a:p>
        </p:txBody>
      </p:sp>
      <p:sp>
        <p:nvSpPr>
          <p:cNvPr id="8" name="Inhaltsplatzhalter 7"/>
          <p:cNvSpPr>
            <a:spLocks noGrp="1"/>
          </p:cNvSpPr>
          <p:nvPr>
            <p:ph idx="17"/>
          </p:nvPr>
        </p:nvSpPr>
        <p:spPr>
          <a:xfrm>
            <a:off x="323528" y="260648"/>
            <a:ext cx="7488832" cy="576064"/>
          </a:xfrm>
        </p:spPr>
        <p:txBody>
          <a:bodyPr/>
          <a:lstStyle/>
          <a:p>
            <a:r>
              <a:rPr lang="de-DE" dirty="0">
                <a:solidFill>
                  <a:srgbClr val="002060"/>
                </a:solidFill>
              </a:rPr>
              <a:t>Isotopic fractionation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980728"/>
            <a:ext cx="7560840" cy="4602250"/>
          </a:xfrm>
          <a:prstGeom prst="rect">
            <a:avLst/>
          </a:prstGeom>
        </p:spPr>
      </p:pic>
      <p:sp>
        <p:nvSpPr>
          <p:cNvPr id="9" name="Freeform 8"/>
          <p:cNvSpPr/>
          <p:nvPr/>
        </p:nvSpPr>
        <p:spPr>
          <a:xfrm>
            <a:off x="1530036" y="5495453"/>
            <a:ext cx="1032095" cy="425513"/>
          </a:xfrm>
          <a:custGeom>
            <a:avLst/>
            <a:gdLst>
              <a:gd name="connsiteX0" fmla="*/ 1032095 w 1032095"/>
              <a:gd name="connsiteY0" fmla="*/ 0 h 425513"/>
              <a:gd name="connsiteX1" fmla="*/ 1013988 w 1032095"/>
              <a:gd name="connsiteY1" fmla="*/ 45268 h 425513"/>
              <a:gd name="connsiteX2" fmla="*/ 986827 w 1032095"/>
              <a:gd name="connsiteY2" fmla="*/ 54321 h 425513"/>
              <a:gd name="connsiteX3" fmla="*/ 950614 w 1032095"/>
              <a:gd name="connsiteY3" fmla="*/ 63375 h 425513"/>
              <a:gd name="connsiteX4" fmla="*/ 869132 w 1032095"/>
              <a:gd name="connsiteY4" fmla="*/ 90535 h 425513"/>
              <a:gd name="connsiteX5" fmla="*/ 316871 w 1032095"/>
              <a:gd name="connsiteY5" fmla="*/ 108642 h 425513"/>
              <a:gd name="connsiteX6" fmla="*/ 253497 w 1032095"/>
              <a:gd name="connsiteY6" fmla="*/ 117696 h 425513"/>
              <a:gd name="connsiteX7" fmla="*/ 181069 w 1032095"/>
              <a:gd name="connsiteY7" fmla="*/ 153909 h 425513"/>
              <a:gd name="connsiteX8" fmla="*/ 153909 w 1032095"/>
              <a:gd name="connsiteY8" fmla="*/ 162963 h 425513"/>
              <a:gd name="connsiteX9" fmla="*/ 117695 w 1032095"/>
              <a:gd name="connsiteY9" fmla="*/ 199177 h 425513"/>
              <a:gd name="connsiteX10" fmla="*/ 99588 w 1032095"/>
              <a:gd name="connsiteY10" fmla="*/ 235391 h 425513"/>
              <a:gd name="connsiteX11" fmla="*/ 81481 w 1032095"/>
              <a:gd name="connsiteY11" fmla="*/ 262551 h 425513"/>
              <a:gd name="connsiteX12" fmla="*/ 54320 w 1032095"/>
              <a:gd name="connsiteY12" fmla="*/ 316872 h 425513"/>
              <a:gd name="connsiteX13" fmla="*/ 45267 w 1032095"/>
              <a:gd name="connsiteY13" fmla="*/ 344032 h 425513"/>
              <a:gd name="connsiteX14" fmla="*/ 27160 w 1032095"/>
              <a:gd name="connsiteY14" fmla="*/ 425513 h 425513"/>
              <a:gd name="connsiteX15" fmla="*/ 0 w 1032095"/>
              <a:gd name="connsiteY15" fmla="*/ 334979 h 425513"/>
              <a:gd name="connsiteX16" fmla="*/ 9053 w 1032095"/>
              <a:gd name="connsiteY16" fmla="*/ 362139 h 425513"/>
              <a:gd name="connsiteX17" fmla="*/ 27160 w 1032095"/>
              <a:gd name="connsiteY17" fmla="*/ 389299 h 425513"/>
              <a:gd name="connsiteX18" fmla="*/ 36214 w 1032095"/>
              <a:gd name="connsiteY18" fmla="*/ 416460 h 425513"/>
              <a:gd name="connsiteX19" fmla="*/ 280657 w 1032095"/>
              <a:gd name="connsiteY19" fmla="*/ 416460 h 4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2095" h="425513">
                <a:moveTo>
                  <a:pt x="1032095" y="0"/>
                </a:moveTo>
                <a:cubicBezTo>
                  <a:pt x="1026059" y="15089"/>
                  <a:pt x="1024392" y="32783"/>
                  <a:pt x="1013988" y="45268"/>
                </a:cubicBezTo>
                <a:cubicBezTo>
                  <a:pt x="1007878" y="52599"/>
                  <a:pt x="996003" y="51699"/>
                  <a:pt x="986827" y="54321"/>
                </a:cubicBezTo>
                <a:cubicBezTo>
                  <a:pt x="974863" y="57739"/>
                  <a:pt x="962264" y="59006"/>
                  <a:pt x="950614" y="63375"/>
                </a:cubicBezTo>
                <a:cubicBezTo>
                  <a:pt x="905741" y="80203"/>
                  <a:pt x="921813" y="88140"/>
                  <a:pt x="869132" y="90535"/>
                </a:cubicBezTo>
                <a:cubicBezTo>
                  <a:pt x="685136" y="98898"/>
                  <a:pt x="500958" y="102606"/>
                  <a:pt x="316871" y="108642"/>
                </a:cubicBezTo>
                <a:cubicBezTo>
                  <a:pt x="295746" y="111660"/>
                  <a:pt x="274199" y="112521"/>
                  <a:pt x="253497" y="117696"/>
                </a:cubicBezTo>
                <a:cubicBezTo>
                  <a:pt x="190838" y="133361"/>
                  <a:pt x="226631" y="131127"/>
                  <a:pt x="181069" y="153909"/>
                </a:cubicBezTo>
                <a:cubicBezTo>
                  <a:pt x="172533" y="158177"/>
                  <a:pt x="162962" y="159945"/>
                  <a:pt x="153909" y="162963"/>
                </a:cubicBezTo>
                <a:cubicBezTo>
                  <a:pt x="141838" y="175034"/>
                  <a:pt x="127938" y="185520"/>
                  <a:pt x="117695" y="199177"/>
                </a:cubicBezTo>
                <a:cubicBezTo>
                  <a:pt x="109597" y="209974"/>
                  <a:pt x="106284" y="223673"/>
                  <a:pt x="99588" y="235391"/>
                </a:cubicBezTo>
                <a:cubicBezTo>
                  <a:pt x="94190" y="244838"/>
                  <a:pt x="86347" y="252819"/>
                  <a:pt x="81481" y="262551"/>
                </a:cubicBezTo>
                <a:cubicBezTo>
                  <a:pt x="43994" y="337522"/>
                  <a:pt x="106216" y="239027"/>
                  <a:pt x="54320" y="316872"/>
                </a:cubicBezTo>
                <a:cubicBezTo>
                  <a:pt x="51302" y="325925"/>
                  <a:pt x="47889" y="334856"/>
                  <a:pt x="45267" y="344032"/>
                </a:cubicBezTo>
                <a:cubicBezTo>
                  <a:pt x="36746" y="373858"/>
                  <a:pt x="33382" y="394406"/>
                  <a:pt x="27160" y="425513"/>
                </a:cubicBezTo>
                <a:cubicBezTo>
                  <a:pt x="26105" y="422348"/>
                  <a:pt x="0" y="348665"/>
                  <a:pt x="0" y="334979"/>
                </a:cubicBezTo>
                <a:cubicBezTo>
                  <a:pt x="0" y="325436"/>
                  <a:pt x="4785" y="353603"/>
                  <a:pt x="9053" y="362139"/>
                </a:cubicBezTo>
                <a:cubicBezTo>
                  <a:pt x="13919" y="371871"/>
                  <a:pt x="22294" y="379567"/>
                  <a:pt x="27160" y="389299"/>
                </a:cubicBezTo>
                <a:cubicBezTo>
                  <a:pt x="31428" y="397835"/>
                  <a:pt x="26725" y="415443"/>
                  <a:pt x="36214" y="416460"/>
                </a:cubicBezTo>
                <a:cubicBezTo>
                  <a:pt x="117231" y="425141"/>
                  <a:pt x="199176" y="416460"/>
                  <a:pt x="280657" y="41646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299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84E8224-1636-4096-A099-8F56F03F7274}"/>
              </a:ext>
            </a:extLst>
          </p:cNvPr>
          <p:cNvSpPr>
            <a:spLocks noGrp="1"/>
          </p:cNvSpPr>
          <p:nvPr>
            <p:ph type="dt" sz="half" idx="13"/>
          </p:nvPr>
        </p:nvSpPr>
        <p:spPr/>
        <p:txBody>
          <a:bodyPr/>
          <a:lstStyle/>
          <a:p>
            <a:pPr>
              <a:spcAft>
                <a:spcPts val="600"/>
              </a:spcAft>
            </a:pPr>
            <a:r>
              <a:rPr lang="en-US" kern="1200" dirty="0">
                <a:latin typeface="+mn-lt"/>
                <a:ea typeface="+mn-ea"/>
                <a:cs typeface="+mn-cs"/>
              </a:rPr>
              <a:t>12 Sept 2024</a:t>
            </a:r>
          </a:p>
        </p:txBody>
      </p:sp>
      <p:sp>
        <p:nvSpPr>
          <p:cNvPr id="5" name="Foliennummernplatzhalter 4">
            <a:extLst>
              <a:ext uri="{FF2B5EF4-FFF2-40B4-BE49-F238E27FC236}">
                <a16:creationId xmlns:a16="http://schemas.microsoft.com/office/drawing/2014/main" id="{00831F5E-8F2C-48DE-AE67-B3641DF9249F}"/>
              </a:ext>
            </a:extLst>
          </p:cNvPr>
          <p:cNvSpPr>
            <a:spLocks noGrp="1"/>
          </p:cNvSpPr>
          <p:nvPr>
            <p:ph type="sldNum" sz="quarter" idx="14"/>
          </p:nvPr>
        </p:nvSpPr>
        <p:spPr/>
        <p:txBody>
          <a:bodyPr/>
          <a:lstStyle/>
          <a:p>
            <a:r>
              <a:rPr lang="en-US" dirty="0"/>
              <a:t>Page </a:t>
            </a:r>
            <a:fld id="{A52F4D17-1AD6-42D9-B93A-EB002C62F438}" type="slidenum">
              <a:rPr lang="en-US" smtClean="0"/>
              <a:pPr/>
              <a:t>27</a:t>
            </a:fld>
            <a:endParaRPr lang="en-US" noProof="0" dirty="0"/>
          </a:p>
        </p:txBody>
      </p:sp>
      <p:sp>
        <p:nvSpPr>
          <p:cNvPr id="7" name="Inhaltsplatzhalter 7"/>
          <p:cNvSpPr>
            <a:spLocks noGrp="1"/>
          </p:cNvSpPr>
          <p:nvPr>
            <p:ph idx="4294967295"/>
          </p:nvPr>
        </p:nvSpPr>
        <p:spPr>
          <a:xfrm>
            <a:off x="395536" y="332656"/>
            <a:ext cx="7488832" cy="576064"/>
          </a:xfrm>
          <a:prstGeom prst="rect">
            <a:avLst/>
          </a:prstGeom>
        </p:spPr>
        <p:txBody>
          <a:bodyPr/>
          <a:lstStyle/>
          <a:p>
            <a:pPr marL="0" indent="0">
              <a:buNone/>
            </a:pPr>
            <a:r>
              <a:rPr lang="de-DE" sz="2800" b="1" dirty="0">
                <a:solidFill>
                  <a:srgbClr val="002060"/>
                </a:solidFill>
              </a:rPr>
              <a:t>Kinetic Isotope Effect (KIE)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44" y="1498254"/>
            <a:ext cx="4270546" cy="291729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1398" y="2924944"/>
            <a:ext cx="4266567" cy="2981207"/>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6372200" y="476672"/>
                <a:ext cx="1800200" cy="6766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de-DE" sz="2000" b="0" i="0" smtClean="0">
                          <a:latin typeface="Times New Roman" pitchFamily="18" charset="0"/>
                          <a:cs typeface="Times New Roman" pitchFamily="18" charset="0"/>
                        </a:rPr>
                        <m:t>KIE</m:t>
                      </m:r>
                      <m:r>
                        <m:rPr>
                          <m:nor/>
                        </m:rPr>
                        <a:rPr lang="de-DE" sz="2000" b="0" i="0" smtClean="0">
                          <a:latin typeface="Times New Roman" pitchFamily="18" charset="0"/>
                          <a:cs typeface="Times New Roman" pitchFamily="18" charset="0"/>
                        </a:rPr>
                        <m:t> = </m:t>
                      </m:r>
                      <m:f>
                        <m:fPr>
                          <m:ctrlPr>
                            <a:rPr lang="de-DE" sz="2000" b="0" i="1" smtClean="0">
                              <a:latin typeface="Cambria Math" panose="02040503050406030204" pitchFamily="18" charset="0"/>
                            </a:rPr>
                          </m:ctrlPr>
                        </m:fPr>
                        <m:num>
                          <m:r>
                            <m:rPr>
                              <m:nor/>
                            </m:rPr>
                            <a:rPr lang="de-DE" sz="2000" b="0" i="0" baseline="30000" smtClean="0">
                              <a:latin typeface="Times New Roman" pitchFamily="18" charset="0"/>
                              <a:cs typeface="Times New Roman" pitchFamily="18" charset="0"/>
                            </a:rPr>
                            <m:t>12</m:t>
                          </m:r>
                          <m:r>
                            <m:rPr>
                              <m:nor/>
                            </m:rPr>
                            <a:rPr lang="de-DE" sz="2000" b="0" i="1" smtClean="0">
                              <a:latin typeface="Times New Roman" pitchFamily="18" charset="0"/>
                              <a:cs typeface="Times New Roman" pitchFamily="18" charset="0"/>
                            </a:rPr>
                            <m:t>k</m:t>
                          </m:r>
                        </m:num>
                        <m:den>
                          <m:r>
                            <m:rPr>
                              <m:nor/>
                            </m:rPr>
                            <a:rPr lang="de-DE" sz="2000" b="0" i="0" baseline="30000" smtClean="0">
                              <a:latin typeface="Times New Roman" pitchFamily="18" charset="0"/>
                              <a:cs typeface="Times New Roman" pitchFamily="18" charset="0"/>
                            </a:rPr>
                            <m:t>13</m:t>
                          </m:r>
                          <m:r>
                            <m:rPr>
                              <m:nor/>
                            </m:rPr>
                            <a:rPr lang="de-DE" sz="2000" b="0" i="1" smtClean="0">
                              <a:latin typeface="Times New Roman" pitchFamily="18" charset="0"/>
                              <a:cs typeface="Times New Roman" pitchFamily="18" charset="0"/>
                            </a:rPr>
                            <m:t>k</m:t>
                          </m:r>
                        </m:den>
                      </m:f>
                      <m:r>
                        <m:rPr>
                          <m:nor/>
                        </m:rPr>
                        <a:rPr lang="de-DE" sz="2000" b="0" i="0" smtClean="0">
                          <a:latin typeface="Times New Roman" pitchFamily="18" charset="0"/>
                          <a:cs typeface="Times New Roman" pitchFamily="18" charset="0"/>
                        </a:rPr>
                        <m:t> </m:t>
                      </m:r>
                    </m:oMath>
                  </m:oMathPara>
                </a14:m>
                <a:endParaRPr lang="en-US" dirty="0">
                  <a:latin typeface="Times New Roman" pitchFamily="18" charset="0"/>
                  <a:cs typeface="Times New Roman"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372200" y="476672"/>
                <a:ext cx="1800200" cy="676660"/>
              </a:xfrm>
              <a:prstGeom prst="rect">
                <a:avLst/>
              </a:prstGeom>
              <a:blipFill rotWithShape="1">
                <a:blip r:embed="rId4"/>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048" y="2095167"/>
            <a:ext cx="3530781" cy="654084"/>
          </a:xfrm>
          <a:prstGeom prst="rect">
            <a:avLst/>
          </a:prstGeom>
        </p:spPr>
      </p:pic>
      <p:sp>
        <p:nvSpPr>
          <p:cNvPr id="9" name="Rectangle 8"/>
          <p:cNvSpPr/>
          <p:nvPr/>
        </p:nvSpPr>
        <p:spPr>
          <a:xfrm>
            <a:off x="632022" y="4509120"/>
            <a:ext cx="1996059" cy="307777"/>
          </a:xfrm>
          <a:prstGeom prst="rect">
            <a:avLst/>
          </a:prstGeom>
        </p:spPr>
        <p:txBody>
          <a:bodyPr wrap="none">
            <a:spAutoFit/>
          </a:bodyPr>
          <a:lstStyle/>
          <a:p>
            <a:r>
              <a:rPr lang="en-US" sz="1400" dirty="0"/>
              <a:t>Piansawan et al., 2017</a:t>
            </a:r>
          </a:p>
        </p:txBody>
      </p:sp>
      <p:sp>
        <p:nvSpPr>
          <p:cNvPr id="10" name="Rectangle 9"/>
          <p:cNvSpPr/>
          <p:nvPr/>
        </p:nvSpPr>
        <p:spPr>
          <a:xfrm>
            <a:off x="5004048" y="5789241"/>
            <a:ext cx="1996059" cy="307777"/>
          </a:xfrm>
          <a:prstGeom prst="rect">
            <a:avLst/>
          </a:prstGeom>
        </p:spPr>
        <p:txBody>
          <a:bodyPr wrap="none">
            <a:spAutoFit/>
          </a:bodyPr>
          <a:lstStyle/>
          <a:p>
            <a:r>
              <a:rPr lang="en-US" sz="1400" dirty="0"/>
              <a:t>Piansawan et al., 2017</a:t>
            </a:r>
          </a:p>
        </p:txBody>
      </p:sp>
    </p:spTree>
    <p:extLst>
      <p:ext uri="{BB962C8B-B14F-4D97-AF65-F5344CB8AC3E}">
        <p14:creationId xmlns:p14="http://schemas.microsoft.com/office/powerpoint/2010/main" val="2673382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3779912" y="6453336"/>
            <a:ext cx="1549996" cy="221109"/>
          </a:xfrm>
        </p:spPr>
        <p:txBody>
          <a:bodyPr/>
          <a:lstStyle/>
          <a:p>
            <a:pPr>
              <a:spcAft>
                <a:spcPts val="600"/>
              </a:spcAft>
            </a:pPr>
            <a:r>
              <a:rPr lang="en-US" kern="1200" dirty="0">
                <a:latin typeface="+mn-lt"/>
                <a:ea typeface="+mn-ea"/>
                <a:cs typeface="+mn-cs"/>
              </a:rPr>
              <a:t>12 Sept 2024</a:t>
            </a:r>
          </a:p>
        </p:txBody>
      </p:sp>
      <p:sp>
        <p:nvSpPr>
          <p:cNvPr id="5" name="Foliennummernplatzhalter 4"/>
          <p:cNvSpPr>
            <a:spLocks noGrp="1"/>
          </p:cNvSpPr>
          <p:nvPr>
            <p:ph type="sldNum" sz="quarter" idx="12"/>
          </p:nvPr>
        </p:nvSpPr>
        <p:spPr/>
        <p:txBody>
          <a:bodyPr/>
          <a:lstStyle/>
          <a:p>
            <a:fld id="{7EB9AEA1-3281-46F0-9EDB-48FF2E5FF267}" type="slidenum">
              <a:rPr lang="de-DE" smtClean="0"/>
              <a:t>28</a:t>
            </a:fld>
            <a:endParaRPr lang="de-DE"/>
          </a:p>
        </p:txBody>
      </p:sp>
      <p:sp>
        <p:nvSpPr>
          <p:cNvPr id="8" name="Inhaltsplatzhalter 7"/>
          <p:cNvSpPr>
            <a:spLocks noGrp="1"/>
          </p:cNvSpPr>
          <p:nvPr>
            <p:ph idx="17"/>
          </p:nvPr>
        </p:nvSpPr>
        <p:spPr>
          <a:xfrm>
            <a:off x="323528" y="260648"/>
            <a:ext cx="7488832" cy="576064"/>
          </a:xfrm>
        </p:spPr>
        <p:txBody>
          <a:bodyPr/>
          <a:lstStyle/>
          <a:p>
            <a:r>
              <a:rPr lang="de-DE" dirty="0">
                <a:solidFill>
                  <a:srgbClr val="002060"/>
                </a:solidFill>
              </a:rPr>
              <a:t>Isotopic fractionation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980728"/>
            <a:ext cx="7560840" cy="4602250"/>
          </a:xfrm>
          <a:prstGeom prst="rect">
            <a:avLst/>
          </a:prstGeom>
        </p:spPr>
      </p:pic>
      <p:pic>
        <p:nvPicPr>
          <p:cNvPr id="6" name="Content Placeholder 5"/>
          <p:cNvPicPr>
            <a:picLocks noChangeAspect="1"/>
          </p:cNvPicPr>
          <p:nvPr/>
        </p:nvPicPr>
        <p:blipFill rotWithShape="1">
          <a:blip r:embed="rId4">
            <a:extLst>
              <a:ext uri="{28A0092B-C50C-407E-A947-70E740481C1C}">
                <a14:useLocalDpi xmlns:a14="http://schemas.microsoft.com/office/drawing/2010/main" val="0"/>
              </a:ext>
            </a:extLst>
          </a:blip>
          <a:srcRect b="90956"/>
          <a:stretch/>
        </p:blipFill>
        <p:spPr>
          <a:xfrm>
            <a:off x="179512" y="5877272"/>
            <a:ext cx="6552728" cy="460338"/>
          </a:xfrm>
          <a:prstGeom prst="rect">
            <a:avLst/>
          </a:prstGeom>
          <a:ln w="38100">
            <a:solidFill>
              <a:srgbClr val="00B050"/>
            </a:solidFill>
          </a:ln>
        </p:spPr>
      </p:pic>
      <p:sp>
        <p:nvSpPr>
          <p:cNvPr id="9" name="Freeform 8"/>
          <p:cNvSpPr/>
          <p:nvPr/>
        </p:nvSpPr>
        <p:spPr>
          <a:xfrm>
            <a:off x="1530036" y="5495453"/>
            <a:ext cx="1032095" cy="425513"/>
          </a:xfrm>
          <a:custGeom>
            <a:avLst/>
            <a:gdLst>
              <a:gd name="connsiteX0" fmla="*/ 1032095 w 1032095"/>
              <a:gd name="connsiteY0" fmla="*/ 0 h 425513"/>
              <a:gd name="connsiteX1" fmla="*/ 1013988 w 1032095"/>
              <a:gd name="connsiteY1" fmla="*/ 45268 h 425513"/>
              <a:gd name="connsiteX2" fmla="*/ 986827 w 1032095"/>
              <a:gd name="connsiteY2" fmla="*/ 54321 h 425513"/>
              <a:gd name="connsiteX3" fmla="*/ 950614 w 1032095"/>
              <a:gd name="connsiteY3" fmla="*/ 63375 h 425513"/>
              <a:gd name="connsiteX4" fmla="*/ 869132 w 1032095"/>
              <a:gd name="connsiteY4" fmla="*/ 90535 h 425513"/>
              <a:gd name="connsiteX5" fmla="*/ 316871 w 1032095"/>
              <a:gd name="connsiteY5" fmla="*/ 108642 h 425513"/>
              <a:gd name="connsiteX6" fmla="*/ 253497 w 1032095"/>
              <a:gd name="connsiteY6" fmla="*/ 117696 h 425513"/>
              <a:gd name="connsiteX7" fmla="*/ 181069 w 1032095"/>
              <a:gd name="connsiteY7" fmla="*/ 153909 h 425513"/>
              <a:gd name="connsiteX8" fmla="*/ 153909 w 1032095"/>
              <a:gd name="connsiteY8" fmla="*/ 162963 h 425513"/>
              <a:gd name="connsiteX9" fmla="*/ 117695 w 1032095"/>
              <a:gd name="connsiteY9" fmla="*/ 199177 h 425513"/>
              <a:gd name="connsiteX10" fmla="*/ 99588 w 1032095"/>
              <a:gd name="connsiteY10" fmla="*/ 235391 h 425513"/>
              <a:gd name="connsiteX11" fmla="*/ 81481 w 1032095"/>
              <a:gd name="connsiteY11" fmla="*/ 262551 h 425513"/>
              <a:gd name="connsiteX12" fmla="*/ 54320 w 1032095"/>
              <a:gd name="connsiteY12" fmla="*/ 316872 h 425513"/>
              <a:gd name="connsiteX13" fmla="*/ 45267 w 1032095"/>
              <a:gd name="connsiteY13" fmla="*/ 344032 h 425513"/>
              <a:gd name="connsiteX14" fmla="*/ 27160 w 1032095"/>
              <a:gd name="connsiteY14" fmla="*/ 425513 h 425513"/>
              <a:gd name="connsiteX15" fmla="*/ 0 w 1032095"/>
              <a:gd name="connsiteY15" fmla="*/ 334979 h 425513"/>
              <a:gd name="connsiteX16" fmla="*/ 9053 w 1032095"/>
              <a:gd name="connsiteY16" fmla="*/ 362139 h 425513"/>
              <a:gd name="connsiteX17" fmla="*/ 27160 w 1032095"/>
              <a:gd name="connsiteY17" fmla="*/ 389299 h 425513"/>
              <a:gd name="connsiteX18" fmla="*/ 36214 w 1032095"/>
              <a:gd name="connsiteY18" fmla="*/ 416460 h 425513"/>
              <a:gd name="connsiteX19" fmla="*/ 280657 w 1032095"/>
              <a:gd name="connsiteY19" fmla="*/ 416460 h 4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2095" h="425513">
                <a:moveTo>
                  <a:pt x="1032095" y="0"/>
                </a:moveTo>
                <a:cubicBezTo>
                  <a:pt x="1026059" y="15089"/>
                  <a:pt x="1024392" y="32783"/>
                  <a:pt x="1013988" y="45268"/>
                </a:cubicBezTo>
                <a:cubicBezTo>
                  <a:pt x="1007878" y="52599"/>
                  <a:pt x="996003" y="51699"/>
                  <a:pt x="986827" y="54321"/>
                </a:cubicBezTo>
                <a:cubicBezTo>
                  <a:pt x="974863" y="57739"/>
                  <a:pt x="962264" y="59006"/>
                  <a:pt x="950614" y="63375"/>
                </a:cubicBezTo>
                <a:cubicBezTo>
                  <a:pt x="905741" y="80203"/>
                  <a:pt x="921813" y="88140"/>
                  <a:pt x="869132" y="90535"/>
                </a:cubicBezTo>
                <a:cubicBezTo>
                  <a:pt x="685136" y="98898"/>
                  <a:pt x="500958" y="102606"/>
                  <a:pt x="316871" y="108642"/>
                </a:cubicBezTo>
                <a:cubicBezTo>
                  <a:pt x="295746" y="111660"/>
                  <a:pt x="274199" y="112521"/>
                  <a:pt x="253497" y="117696"/>
                </a:cubicBezTo>
                <a:cubicBezTo>
                  <a:pt x="190838" y="133361"/>
                  <a:pt x="226631" y="131127"/>
                  <a:pt x="181069" y="153909"/>
                </a:cubicBezTo>
                <a:cubicBezTo>
                  <a:pt x="172533" y="158177"/>
                  <a:pt x="162962" y="159945"/>
                  <a:pt x="153909" y="162963"/>
                </a:cubicBezTo>
                <a:cubicBezTo>
                  <a:pt x="141838" y="175034"/>
                  <a:pt x="127938" y="185520"/>
                  <a:pt x="117695" y="199177"/>
                </a:cubicBezTo>
                <a:cubicBezTo>
                  <a:pt x="109597" y="209974"/>
                  <a:pt x="106284" y="223673"/>
                  <a:pt x="99588" y="235391"/>
                </a:cubicBezTo>
                <a:cubicBezTo>
                  <a:pt x="94190" y="244838"/>
                  <a:pt x="86347" y="252819"/>
                  <a:pt x="81481" y="262551"/>
                </a:cubicBezTo>
                <a:cubicBezTo>
                  <a:pt x="43994" y="337522"/>
                  <a:pt x="106216" y="239027"/>
                  <a:pt x="54320" y="316872"/>
                </a:cubicBezTo>
                <a:cubicBezTo>
                  <a:pt x="51302" y="325925"/>
                  <a:pt x="47889" y="334856"/>
                  <a:pt x="45267" y="344032"/>
                </a:cubicBezTo>
                <a:cubicBezTo>
                  <a:pt x="36746" y="373858"/>
                  <a:pt x="33382" y="394406"/>
                  <a:pt x="27160" y="425513"/>
                </a:cubicBezTo>
                <a:cubicBezTo>
                  <a:pt x="26105" y="422348"/>
                  <a:pt x="0" y="348665"/>
                  <a:pt x="0" y="334979"/>
                </a:cubicBezTo>
                <a:cubicBezTo>
                  <a:pt x="0" y="325436"/>
                  <a:pt x="4785" y="353603"/>
                  <a:pt x="9053" y="362139"/>
                </a:cubicBezTo>
                <a:cubicBezTo>
                  <a:pt x="13919" y="371871"/>
                  <a:pt x="22294" y="379567"/>
                  <a:pt x="27160" y="389299"/>
                </a:cubicBezTo>
                <a:cubicBezTo>
                  <a:pt x="31428" y="397835"/>
                  <a:pt x="26725" y="415443"/>
                  <a:pt x="36214" y="416460"/>
                </a:cubicBezTo>
                <a:cubicBezTo>
                  <a:pt x="117231" y="425141"/>
                  <a:pt x="199176" y="416460"/>
                  <a:pt x="280657" y="41646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402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p:txBody>
          <a:bodyPr/>
          <a:lstStyle/>
          <a:p>
            <a:r>
              <a:rPr lang="de-DE" sz="3200" b="1" cap="none" dirty="0">
                <a:solidFill>
                  <a:srgbClr val="002060"/>
                </a:solidFill>
                <a:latin typeface="Arial"/>
                <a:ea typeface="+mn-ea"/>
                <a:cs typeface="+mn-cs"/>
              </a:rPr>
              <a:t>First results</a:t>
            </a:r>
            <a:endParaRPr lang="de-DE" sz="3200" b="1" dirty="0"/>
          </a:p>
        </p:txBody>
      </p:sp>
      <p:sp>
        <p:nvSpPr>
          <p:cNvPr id="3" name="Datumsplatzhalter 2">
            <a:extLst>
              <a:ext uri="{FF2B5EF4-FFF2-40B4-BE49-F238E27FC236}">
                <a16:creationId xmlns:a16="http://schemas.microsoft.com/office/drawing/2014/main" id="{E9BBE13A-652D-45D5-B3D8-82A75A19F727}"/>
              </a:ext>
            </a:extLst>
          </p:cNvPr>
          <p:cNvSpPr>
            <a:spLocks noGrp="1"/>
          </p:cNvSpPr>
          <p:nvPr>
            <p:ph type="dt" sz="half" idx="13"/>
          </p:nvPr>
        </p:nvSpPr>
        <p:spPr/>
        <p:txBody>
          <a:bodyPr/>
          <a:lstStyle/>
          <a:p>
            <a:pPr>
              <a:spcAft>
                <a:spcPts val="600"/>
              </a:spcAft>
            </a:pPr>
            <a:r>
              <a:rPr lang="en-US" kern="1200" dirty="0">
                <a:latin typeface="+mn-lt"/>
                <a:ea typeface="+mn-ea"/>
                <a:cs typeface="+mn-cs"/>
              </a:rPr>
              <a:t>12 Sept 2024</a:t>
            </a:r>
          </a:p>
        </p:txBody>
      </p:sp>
      <p:sp>
        <p:nvSpPr>
          <p:cNvPr id="4" name="Foliennummernplatzhalter 3">
            <a:extLst>
              <a:ext uri="{FF2B5EF4-FFF2-40B4-BE49-F238E27FC236}">
                <a16:creationId xmlns:a16="http://schemas.microsoft.com/office/drawing/2014/main" id="{5DC516BF-C995-4C15-B38E-5F4B775E169F}"/>
              </a:ext>
            </a:extLst>
          </p:cNvPr>
          <p:cNvSpPr>
            <a:spLocks noGrp="1"/>
          </p:cNvSpPr>
          <p:nvPr>
            <p:ph type="sldNum" sz="quarter" idx="16"/>
          </p:nvPr>
        </p:nvSpPr>
        <p:spPr/>
        <p:txBody>
          <a:bodyPr/>
          <a:lstStyle/>
          <a:p>
            <a:r>
              <a:rPr lang="en-US"/>
              <a:t>Page </a:t>
            </a:r>
            <a:fld id="{A52F4D17-1AD6-42D9-B93A-EB002C62F438}" type="slidenum">
              <a:rPr lang="en-US" smtClean="0"/>
              <a:pPr/>
              <a:t>29</a:t>
            </a:fld>
            <a:endParaRPr lang="en-US" noProof="0" dirty="0"/>
          </a:p>
        </p:txBody>
      </p:sp>
      <p:pic>
        <p:nvPicPr>
          <p:cNvPr id="10" name="Grafik 9">
            <a:extLst>
              <a:ext uri="{FF2B5EF4-FFF2-40B4-BE49-F238E27FC236}">
                <a16:creationId xmlns:a16="http://schemas.microsoft.com/office/drawing/2014/main" id="{F73DC478-38AD-15BD-C6E0-C2078E5F100C}"/>
              </a:ext>
            </a:extLst>
          </p:cNvPr>
          <p:cNvPicPr>
            <a:picLocks noChangeAspect="1"/>
          </p:cNvPicPr>
          <p:nvPr/>
        </p:nvPicPr>
        <p:blipFill>
          <a:blip r:embed="rId3"/>
          <a:stretch>
            <a:fillRect/>
          </a:stretch>
        </p:blipFill>
        <p:spPr>
          <a:xfrm>
            <a:off x="269366" y="3776082"/>
            <a:ext cx="6431075" cy="2262308"/>
          </a:xfrm>
          <a:prstGeom prst="rect">
            <a:avLst/>
          </a:prstGeom>
        </p:spPr>
      </p:pic>
      <p:pic>
        <p:nvPicPr>
          <p:cNvPr id="12" name="Grafik 11">
            <a:extLst>
              <a:ext uri="{FF2B5EF4-FFF2-40B4-BE49-F238E27FC236}">
                <a16:creationId xmlns:a16="http://schemas.microsoft.com/office/drawing/2014/main" id="{C51ED629-E948-154B-56EA-A1D99701315A}"/>
              </a:ext>
            </a:extLst>
          </p:cNvPr>
          <p:cNvPicPr>
            <a:picLocks noChangeAspect="1"/>
          </p:cNvPicPr>
          <p:nvPr/>
        </p:nvPicPr>
        <p:blipFill>
          <a:blip r:embed="rId4"/>
          <a:stretch>
            <a:fillRect/>
          </a:stretch>
        </p:blipFill>
        <p:spPr>
          <a:xfrm>
            <a:off x="269365" y="1246443"/>
            <a:ext cx="6431076" cy="2067058"/>
          </a:xfrm>
          <a:prstGeom prst="rect">
            <a:avLst/>
          </a:prstGeom>
        </p:spPr>
      </p:pic>
      <p:sp>
        <p:nvSpPr>
          <p:cNvPr id="13" name="Textfeld 12">
            <a:extLst>
              <a:ext uri="{FF2B5EF4-FFF2-40B4-BE49-F238E27FC236}">
                <a16:creationId xmlns:a16="http://schemas.microsoft.com/office/drawing/2014/main" id="{FE33E191-6881-86F6-F217-9E9F61D36F27}"/>
              </a:ext>
            </a:extLst>
          </p:cNvPr>
          <p:cNvSpPr txBox="1"/>
          <p:nvPr/>
        </p:nvSpPr>
        <p:spPr>
          <a:xfrm>
            <a:off x="5400092" y="4427519"/>
            <a:ext cx="1774100" cy="245837"/>
          </a:xfrm>
          <a:prstGeom prst="rect">
            <a:avLst/>
          </a:prstGeom>
          <a:noFill/>
        </p:spPr>
        <p:txBody>
          <a:bodyPr wrap="square" rtlCol="0">
            <a:spAutoFit/>
          </a:bodyPr>
          <a:lstStyle/>
          <a:p>
            <a:pPr algn="l">
              <a:lnSpc>
                <a:spcPct val="95000"/>
              </a:lnSpc>
            </a:pPr>
            <a:r>
              <a:rPr lang="de-DE" sz="1050" dirty="0"/>
              <a:t>(-)-Limonene</a:t>
            </a:r>
          </a:p>
        </p:txBody>
      </p:sp>
      <p:sp>
        <p:nvSpPr>
          <p:cNvPr id="14" name="Textfeld 13">
            <a:extLst>
              <a:ext uri="{FF2B5EF4-FFF2-40B4-BE49-F238E27FC236}">
                <a16:creationId xmlns:a16="http://schemas.microsoft.com/office/drawing/2014/main" id="{ABF92E93-A0F6-E5AE-0C77-96DED74DD5E7}"/>
              </a:ext>
            </a:extLst>
          </p:cNvPr>
          <p:cNvSpPr txBox="1"/>
          <p:nvPr/>
        </p:nvSpPr>
        <p:spPr>
          <a:xfrm>
            <a:off x="5534204" y="1834970"/>
            <a:ext cx="1774100" cy="245837"/>
          </a:xfrm>
          <a:prstGeom prst="rect">
            <a:avLst/>
          </a:prstGeom>
          <a:noFill/>
        </p:spPr>
        <p:txBody>
          <a:bodyPr wrap="square" rtlCol="0">
            <a:spAutoFit/>
          </a:bodyPr>
          <a:lstStyle/>
          <a:p>
            <a:pPr algn="l">
              <a:lnSpc>
                <a:spcPct val="95000"/>
              </a:lnSpc>
            </a:pPr>
            <a:r>
              <a:rPr lang="de-DE" sz="1050" dirty="0"/>
              <a:t>(+)-Limonene</a:t>
            </a:r>
          </a:p>
        </p:txBody>
      </p:sp>
      <p:sp>
        <p:nvSpPr>
          <p:cNvPr id="15" name="Rechteck 14">
            <a:extLst>
              <a:ext uri="{FF2B5EF4-FFF2-40B4-BE49-F238E27FC236}">
                <a16:creationId xmlns:a16="http://schemas.microsoft.com/office/drawing/2014/main" id="{66006569-1FEA-E702-B679-C43F75DDF179}"/>
              </a:ext>
            </a:extLst>
          </p:cNvPr>
          <p:cNvSpPr/>
          <p:nvPr/>
        </p:nvSpPr>
        <p:spPr>
          <a:xfrm rot="5400000">
            <a:off x="5680760" y="2527399"/>
            <a:ext cx="902188" cy="2195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Rechteck 15">
            <a:extLst>
              <a:ext uri="{FF2B5EF4-FFF2-40B4-BE49-F238E27FC236}">
                <a16:creationId xmlns:a16="http://schemas.microsoft.com/office/drawing/2014/main" id="{651BDCF2-D13B-C06D-B788-D488BCB0E9AC}"/>
              </a:ext>
            </a:extLst>
          </p:cNvPr>
          <p:cNvSpPr/>
          <p:nvPr/>
        </p:nvSpPr>
        <p:spPr>
          <a:xfrm rot="5400000">
            <a:off x="5393385" y="5136812"/>
            <a:ext cx="1019958" cy="2872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7" name="Rechteck 16">
            <a:extLst>
              <a:ext uri="{FF2B5EF4-FFF2-40B4-BE49-F238E27FC236}">
                <a16:creationId xmlns:a16="http://schemas.microsoft.com/office/drawing/2014/main" id="{2F068C88-583A-5030-5555-75AD155C1034}"/>
              </a:ext>
            </a:extLst>
          </p:cNvPr>
          <p:cNvSpPr/>
          <p:nvPr/>
        </p:nvSpPr>
        <p:spPr>
          <a:xfrm>
            <a:off x="7308304" y="1246443"/>
            <a:ext cx="1565696" cy="1985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08000" bIns="108000" rtlCol="0" anchor="t"/>
          <a:lstStyle/>
          <a:p>
            <a:pPr algn="ctr">
              <a:lnSpc>
                <a:spcPct val="95000"/>
              </a:lnSpc>
            </a:pPr>
            <a:endPar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95000"/>
              </a:lnSpc>
            </a:pPr>
            <a:r>
              <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Chromatogram of rush shower scrub sample from </a:t>
            </a:r>
          </a:p>
          <a:p>
            <a:pPr algn="ctr">
              <a:lnSpc>
                <a:spcPct val="95000"/>
              </a:lnSpc>
            </a:pPr>
            <a:r>
              <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gas mouse</a:t>
            </a:r>
            <a:endParaRPr lang="de-DE" sz="1350" dirty="0" err="1">
              <a:solidFill>
                <a:schemeClr val="tx1"/>
              </a:solidFill>
            </a:endParaRPr>
          </a:p>
        </p:txBody>
      </p:sp>
      <p:sp>
        <p:nvSpPr>
          <p:cNvPr id="18" name="Rechteck 17">
            <a:extLst>
              <a:ext uri="{FF2B5EF4-FFF2-40B4-BE49-F238E27FC236}">
                <a16:creationId xmlns:a16="http://schemas.microsoft.com/office/drawing/2014/main" id="{0BD6D09B-403F-E516-7AB7-2939C534F4B5}"/>
              </a:ext>
            </a:extLst>
          </p:cNvPr>
          <p:cNvSpPr/>
          <p:nvPr/>
        </p:nvSpPr>
        <p:spPr>
          <a:xfrm>
            <a:off x="7308304" y="3855570"/>
            <a:ext cx="1548484" cy="1925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08000" bIns="108000" rtlCol="0" anchor="t"/>
          <a:lstStyle/>
          <a:p>
            <a:pPr algn="ctr">
              <a:lnSpc>
                <a:spcPct val="95000"/>
              </a:lnSpc>
            </a:pPr>
            <a:endPar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95000"/>
              </a:lnSpc>
            </a:pPr>
            <a:r>
              <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Chromatogram of </a:t>
            </a:r>
          </a:p>
          <a:p>
            <a:pPr algn="ctr">
              <a:lnSpc>
                <a:spcPct val="95000"/>
              </a:lnSpc>
            </a:pPr>
            <a:r>
              <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spruce sample from </a:t>
            </a:r>
          </a:p>
          <a:p>
            <a:pPr algn="ctr">
              <a:lnSpc>
                <a:spcPct val="95000"/>
              </a:lnSpc>
            </a:pPr>
            <a:r>
              <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Saphir Plus</a:t>
            </a:r>
            <a:endParaRPr lang="de-DE" sz="1350" dirty="0" err="1">
              <a:solidFill>
                <a:schemeClr val="tx1"/>
              </a:solidFill>
            </a:endParaRPr>
          </a:p>
        </p:txBody>
      </p:sp>
      <p:pic>
        <p:nvPicPr>
          <p:cNvPr id="19" name="Grafik 18">
            <a:extLst>
              <a:ext uri="{FF2B5EF4-FFF2-40B4-BE49-F238E27FC236}">
                <a16:creationId xmlns:a16="http://schemas.microsoft.com/office/drawing/2014/main" id="{268684E1-8EDF-919B-8ECB-7978E6A4BB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47527" y="1917161"/>
            <a:ext cx="385678" cy="785130"/>
          </a:xfrm>
          <a:prstGeom prst="rect">
            <a:avLst/>
          </a:prstGeom>
        </p:spPr>
      </p:pic>
      <p:pic>
        <p:nvPicPr>
          <p:cNvPr id="20" name="Grafik 19">
            <a:extLst>
              <a:ext uri="{FF2B5EF4-FFF2-40B4-BE49-F238E27FC236}">
                <a16:creationId xmlns:a16="http://schemas.microsoft.com/office/drawing/2014/main" id="{FA27EAD0-3C66-43B4-E5E1-E442A90630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9186" y="4593494"/>
            <a:ext cx="385678" cy="785130"/>
          </a:xfrm>
          <a:prstGeom prst="rect">
            <a:avLst/>
          </a:prstGeom>
        </p:spPr>
      </p:pic>
      <p:pic>
        <p:nvPicPr>
          <p:cNvPr id="11" name="Grafik 10">
            <a:extLst>
              <a:ext uri="{FF2B5EF4-FFF2-40B4-BE49-F238E27FC236}">
                <a16:creationId xmlns:a16="http://schemas.microsoft.com/office/drawing/2014/main" id="{90FBBBB2-2061-3001-E830-28BDDA7B2549}"/>
              </a:ext>
            </a:extLst>
          </p:cNvPr>
          <p:cNvPicPr>
            <a:picLocks noChangeAspect="1"/>
          </p:cNvPicPr>
          <p:nvPr/>
        </p:nvPicPr>
        <p:blipFill>
          <a:blip r:embed="rId7"/>
          <a:stretch>
            <a:fillRect/>
          </a:stretch>
        </p:blipFill>
        <p:spPr>
          <a:xfrm>
            <a:off x="5288981" y="4063697"/>
            <a:ext cx="1228581" cy="384707"/>
          </a:xfrm>
          <a:prstGeom prst="rect">
            <a:avLst/>
          </a:prstGeom>
        </p:spPr>
      </p:pic>
      <p:pic>
        <p:nvPicPr>
          <p:cNvPr id="22" name="Grafik 21">
            <a:extLst>
              <a:ext uri="{FF2B5EF4-FFF2-40B4-BE49-F238E27FC236}">
                <a16:creationId xmlns:a16="http://schemas.microsoft.com/office/drawing/2014/main" id="{B7BED5BA-BBA3-4090-307B-4186CA32962C}"/>
              </a:ext>
            </a:extLst>
          </p:cNvPr>
          <p:cNvPicPr>
            <a:picLocks noChangeAspect="1"/>
          </p:cNvPicPr>
          <p:nvPr/>
        </p:nvPicPr>
        <p:blipFill>
          <a:blip r:embed="rId8"/>
          <a:stretch>
            <a:fillRect/>
          </a:stretch>
        </p:blipFill>
        <p:spPr>
          <a:xfrm>
            <a:off x="5400092" y="1443042"/>
            <a:ext cx="1228581" cy="381057"/>
          </a:xfrm>
          <a:prstGeom prst="rect">
            <a:avLst/>
          </a:prstGeom>
        </p:spPr>
      </p:pic>
    </p:spTree>
    <p:extLst>
      <p:ext uri="{BB962C8B-B14F-4D97-AF65-F5344CB8AC3E}">
        <p14:creationId xmlns:p14="http://schemas.microsoft.com/office/powerpoint/2010/main" val="176104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BEF9E15-0A12-E160-7B2E-482CB7DF76EE}"/>
              </a:ext>
            </a:extLst>
          </p:cNvPr>
          <p:cNvSpPr txBox="1"/>
          <p:nvPr/>
        </p:nvSpPr>
        <p:spPr>
          <a:xfrm>
            <a:off x="180241" y="118259"/>
            <a:ext cx="8425562" cy="1126758"/>
          </a:xfrm>
          <a:prstGeom prst="rect">
            <a:avLst/>
          </a:prstGeom>
        </p:spPr>
        <p:txBody>
          <a:bodyPr vert="horz" lIns="0" tIns="0" rIns="0" bIns="0" rtlCol="0" anchor="t" anchorCtr="0">
            <a:normAutofit/>
          </a:bodyPr>
          <a:lstStyle/>
          <a:p>
            <a:pPr defTabSz="914400">
              <a:lnSpc>
                <a:spcPct val="114000"/>
              </a:lnSpc>
              <a:spcBef>
                <a:spcPct val="0"/>
              </a:spcBef>
              <a:spcAft>
                <a:spcPts val="600"/>
              </a:spcAft>
            </a:pPr>
            <a:r>
              <a:rPr lang="en-US" altLang="zh-CN" sz="2800" b="1" dirty="0">
                <a:solidFill>
                  <a:srgbClr val="002060"/>
                </a:solidFill>
                <a:cs typeface="Arial" panose="020B0604020202020204" pitchFamily="34" charset="0"/>
              </a:rPr>
              <a:t>Traffic-related VOC reduction</a:t>
            </a:r>
            <a:endParaRPr lang="en-US" altLang="zh-CN" sz="2800" b="1" dirty="0">
              <a:solidFill>
                <a:srgbClr val="002060"/>
              </a:solidFill>
              <a:cs typeface="Times New Roman" panose="02020603050405020304" pitchFamily="18" charset="0"/>
            </a:endParaRPr>
          </a:p>
          <a:p>
            <a:pPr defTabSz="914400">
              <a:lnSpc>
                <a:spcPct val="114000"/>
              </a:lnSpc>
              <a:spcBef>
                <a:spcPct val="0"/>
              </a:spcBef>
              <a:spcAft>
                <a:spcPts val="600"/>
              </a:spcAft>
            </a:pPr>
            <a:endParaRPr lang="en-US" sz="2800" b="1" cap="all" dirty="0">
              <a:solidFill>
                <a:schemeClr val="accent1"/>
              </a:solidFill>
              <a:latin typeface="+mj-lt"/>
              <a:ea typeface="+mj-ea"/>
              <a:cs typeface="+mj-cs"/>
            </a:endParaRPr>
          </a:p>
        </p:txBody>
      </p:sp>
      <p:sp>
        <p:nvSpPr>
          <p:cNvPr id="2" name="Datumsplatzhalter 1">
            <a:extLst>
              <a:ext uri="{FF2B5EF4-FFF2-40B4-BE49-F238E27FC236}">
                <a16:creationId xmlns:a16="http://schemas.microsoft.com/office/drawing/2014/main" id="{BFC06511-F5EE-4ABB-2F9B-E58CF2612A25}"/>
              </a:ext>
            </a:extLst>
          </p:cNvPr>
          <p:cNvSpPr>
            <a:spLocks noGrp="1"/>
          </p:cNvSpPr>
          <p:nvPr>
            <p:ph type="dt" sz="half" idx="13"/>
          </p:nvPr>
        </p:nvSpPr>
        <p:spPr>
          <a:xfrm>
            <a:off x="3707904" y="6381328"/>
            <a:ext cx="1549996" cy="221109"/>
          </a:xfrm>
        </p:spPr>
        <p:txBody>
          <a:bodyPr vert="horz" lIns="0" tIns="0" rIns="0" bIns="0" rtlCol="0" anchor="t" anchorCtr="0">
            <a:normAutofit/>
          </a:bodyPr>
          <a:lstStyle/>
          <a:p>
            <a:pPr>
              <a:spcAft>
                <a:spcPts val="600"/>
              </a:spcAft>
            </a:pPr>
            <a:r>
              <a:rPr lang="en-US" kern="1200" dirty="0">
                <a:latin typeface="+mn-lt"/>
                <a:ea typeface="+mn-ea"/>
                <a:cs typeface="+mn-cs"/>
              </a:rPr>
              <a:t>12 Sept 2024</a:t>
            </a:r>
          </a:p>
        </p:txBody>
      </p:sp>
      <p:sp>
        <p:nvSpPr>
          <p:cNvPr id="3" name="Foliennummernplatzhalter 2">
            <a:extLst>
              <a:ext uri="{FF2B5EF4-FFF2-40B4-BE49-F238E27FC236}">
                <a16:creationId xmlns:a16="http://schemas.microsoft.com/office/drawing/2014/main" id="{78999170-4109-5602-8C05-AC0A715DDF55}"/>
              </a:ext>
            </a:extLst>
          </p:cNvPr>
          <p:cNvSpPr>
            <a:spLocks noGrp="1"/>
          </p:cNvSpPr>
          <p:nvPr>
            <p:ph type="sldNum" sz="quarter" idx="14"/>
          </p:nvPr>
        </p:nvSpPr>
        <p:spPr>
          <a:xfrm>
            <a:off x="5400092" y="6381328"/>
            <a:ext cx="1006544" cy="221109"/>
          </a:xfrm>
        </p:spPr>
        <p:txBody>
          <a:bodyPr vert="horz" lIns="0" tIns="0" rIns="0" bIns="0" rtlCol="0" anchor="t" anchorCtr="0">
            <a:normAutofit/>
          </a:bodyPr>
          <a:lstStyle/>
          <a:p>
            <a:pPr>
              <a:spcAft>
                <a:spcPts val="600"/>
              </a:spcAft>
            </a:pPr>
            <a:r>
              <a:rPr lang="en-US"/>
              <a:t>Page </a:t>
            </a:r>
            <a:fld id="{A52F4D17-1AD6-42D9-B93A-EB002C62F438}" type="slidenum">
              <a:rPr lang="en-US" smtClean="0"/>
              <a:pPr>
                <a:spcAft>
                  <a:spcPts val="600"/>
                </a:spcAft>
              </a:pPr>
              <a:t>3</a:t>
            </a:fld>
            <a:endParaRPr lang="en-US" noProof="0"/>
          </a:p>
        </p:txBody>
      </p:sp>
      <p:pic>
        <p:nvPicPr>
          <p:cNvPr id="5" name="Grafik 4" descr="Ein Bild, das Text, Computer, Screenshot, Website enthält.&#10;&#10;Automatisch generierte Beschreibung">
            <a:extLst>
              <a:ext uri="{FF2B5EF4-FFF2-40B4-BE49-F238E27FC236}">
                <a16:creationId xmlns:a16="http://schemas.microsoft.com/office/drawing/2014/main" id="{ABCA8E25-C0F3-D3DB-AE8E-74EE9A623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752" y="988339"/>
            <a:ext cx="5540807" cy="4330675"/>
          </a:xfrm>
          <a:prstGeom prst="rect">
            <a:avLst/>
          </a:prstGeom>
        </p:spPr>
      </p:pic>
      <p:pic>
        <p:nvPicPr>
          <p:cNvPr id="25" name="图片 2">
            <a:extLst>
              <a:ext uri="{FF2B5EF4-FFF2-40B4-BE49-F238E27FC236}">
                <a16:creationId xmlns:a16="http://schemas.microsoft.com/office/drawing/2014/main" id="{F854617A-B75A-6129-5465-0A82EF5410D8}"/>
              </a:ext>
            </a:extLst>
          </p:cNvPr>
          <p:cNvPicPr>
            <a:picLocks noChangeAspect="1"/>
          </p:cNvPicPr>
          <p:nvPr/>
        </p:nvPicPr>
        <p:blipFill>
          <a:blip r:embed="rId4"/>
          <a:stretch>
            <a:fillRect/>
          </a:stretch>
        </p:blipFill>
        <p:spPr>
          <a:xfrm>
            <a:off x="5454741" y="2114418"/>
            <a:ext cx="3276477" cy="1360686"/>
          </a:xfrm>
          <a:prstGeom prst="rect">
            <a:avLst/>
          </a:prstGeom>
        </p:spPr>
      </p:pic>
      <p:sp>
        <p:nvSpPr>
          <p:cNvPr id="17" name="Content Placeholder 2">
            <a:extLst>
              <a:ext uri="{FF2B5EF4-FFF2-40B4-BE49-F238E27FC236}">
                <a16:creationId xmlns:a16="http://schemas.microsoft.com/office/drawing/2014/main" id="{B1DC07D7-D4DE-4609-6732-51D2EB759B40}"/>
              </a:ext>
            </a:extLst>
          </p:cNvPr>
          <p:cNvSpPr>
            <a:spLocks noGrp="1"/>
          </p:cNvSpPr>
          <p:nvPr>
            <p:ph idx="1"/>
          </p:nvPr>
        </p:nvSpPr>
        <p:spPr>
          <a:xfrm>
            <a:off x="6256129" y="1851833"/>
            <a:ext cx="2349674" cy="230590"/>
          </a:xfrm>
        </p:spPr>
        <p:txBody>
          <a:bodyPr>
            <a:normAutofit/>
          </a:bodyPr>
          <a:lstStyle/>
          <a:p>
            <a:pPr marL="0" indent="0">
              <a:buNone/>
            </a:pPr>
            <a:r>
              <a:rPr lang="en-US" sz="1200" b="1" dirty="0" err="1">
                <a:latin typeface="Arial" panose="020B0604020202020204" pitchFamily="34" charset="0"/>
                <a:cs typeface="Arial" panose="020B0604020202020204" pitchFamily="34" charset="0"/>
              </a:rPr>
              <a:t>Mcdonalds</a:t>
            </a:r>
            <a:r>
              <a:rPr lang="en-US" sz="1200" b="1" dirty="0">
                <a:latin typeface="Arial" panose="020B0604020202020204" pitchFamily="34" charset="0"/>
                <a:cs typeface="Arial" panose="020B0604020202020204" pitchFamily="34" charset="0"/>
              </a:rPr>
              <a:t>  et al., 2018, Science</a:t>
            </a:r>
          </a:p>
        </p:txBody>
      </p:sp>
      <p:grpSp>
        <p:nvGrpSpPr>
          <p:cNvPr id="6" name="Gruppieren 5">
            <a:extLst>
              <a:ext uri="{FF2B5EF4-FFF2-40B4-BE49-F238E27FC236}">
                <a16:creationId xmlns:a16="http://schemas.microsoft.com/office/drawing/2014/main" id="{CB3BE67E-2C82-B4FB-5E2E-E6DF0CDC1043}"/>
              </a:ext>
            </a:extLst>
          </p:cNvPr>
          <p:cNvGrpSpPr/>
          <p:nvPr/>
        </p:nvGrpSpPr>
        <p:grpSpPr>
          <a:xfrm>
            <a:off x="180240" y="908720"/>
            <a:ext cx="1927266" cy="1981238"/>
            <a:chOff x="5625357" y="607722"/>
            <a:chExt cx="3315244" cy="3675731"/>
          </a:xfrm>
        </p:grpSpPr>
        <p:pic>
          <p:nvPicPr>
            <p:cNvPr id="8" name="图片 21">
              <a:extLst>
                <a:ext uri="{FF2B5EF4-FFF2-40B4-BE49-F238E27FC236}">
                  <a16:creationId xmlns:a16="http://schemas.microsoft.com/office/drawing/2014/main" id="{D308F6DA-C4D7-7D05-50D5-F66837950451}"/>
                </a:ext>
              </a:extLst>
            </p:cNvPr>
            <p:cNvPicPr>
              <a:picLocks noChangeAspect="1"/>
            </p:cNvPicPr>
            <p:nvPr/>
          </p:nvPicPr>
          <p:blipFill>
            <a:blip r:embed="rId5"/>
            <a:stretch>
              <a:fillRect/>
            </a:stretch>
          </p:blipFill>
          <p:spPr>
            <a:xfrm>
              <a:off x="6025371" y="3854956"/>
              <a:ext cx="1464926" cy="428497"/>
            </a:xfrm>
            <a:prstGeom prst="rect">
              <a:avLst/>
            </a:prstGeom>
          </p:spPr>
        </p:pic>
        <p:pic>
          <p:nvPicPr>
            <p:cNvPr id="9" name="图片 22">
              <a:extLst>
                <a:ext uri="{FF2B5EF4-FFF2-40B4-BE49-F238E27FC236}">
                  <a16:creationId xmlns:a16="http://schemas.microsoft.com/office/drawing/2014/main" id="{717FD4EE-D147-F47E-87BB-32C3C4E246CF}"/>
                </a:ext>
              </a:extLst>
            </p:cNvPr>
            <p:cNvPicPr>
              <a:picLocks noChangeAspect="1"/>
            </p:cNvPicPr>
            <p:nvPr/>
          </p:nvPicPr>
          <p:blipFill>
            <a:blip r:embed="rId6"/>
            <a:stretch>
              <a:fillRect/>
            </a:stretch>
          </p:blipFill>
          <p:spPr>
            <a:xfrm>
              <a:off x="5828533" y="1386938"/>
              <a:ext cx="3112068" cy="2415847"/>
            </a:xfrm>
            <a:prstGeom prst="rect">
              <a:avLst/>
            </a:prstGeom>
          </p:spPr>
        </p:pic>
        <p:sp>
          <p:nvSpPr>
            <p:cNvPr id="10" name="矩形 24">
              <a:extLst>
                <a:ext uri="{FF2B5EF4-FFF2-40B4-BE49-F238E27FC236}">
                  <a16:creationId xmlns:a16="http://schemas.microsoft.com/office/drawing/2014/main" id="{730BEE45-6535-5F5E-D562-6DA3ED449A74}"/>
                </a:ext>
              </a:extLst>
            </p:cNvPr>
            <p:cNvSpPr/>
            <p:nvPr/>
          </p:nvSpPr>
          <p:spPr>
            <a:xfrm>
              <a:off x="5625357" y="607722"/>
              <a:ext cx="3315242" cy="856513"/>
            </a:xfrm>
            <a:prstGeom prst="rect">
              <a:avLst/>
            </a:prstGeom>
          </p:spPr>
          <p:txBody>
            <a:bodyPr wrap="square">
              <a:spAutoFit/>
            </a:bodyPr>
            <a:lstStyle/>
            <a:p>
              <a:r>
                <a:rPr lang="en-US" altLang="zh-CN" sz="1200" b="1" dirty="0">
                  <a:latin typeface="Arial" panose="020B0604020202020204" pitchFamily="34" charset="0"/>
                  <a:cs typeface="Arial" panose="020B0604020202020204" pitchFamily="34" charset="0"/>
                </a:rPr>
                <a:t>Emission Trends in the South Coast Air Basin</a:t>
              </a:r>
              <a:endParaRPr lang="zh-CN" altLang="en-US" sz="1200" b="1" dirty="0">
                <a:latin typeface="Arial" panose="020B0604020202020204" pitchFamily="34" charset="0"/>
                <a:cs typeface="Arial" panose="020B0604020202020204" pitchFamily="34" charset="0"/>
              </a:endParaRPr>
            </a:p>
          </p:txBody>
        </p:sp>
      </p:grpSp>
      <p:pic>
        <p:nvPicPr>
          <p:cNvPr id="11" name="图片 19">
            <a:extLst>
              <a:ext uri="{FF2B5EF4-FFF2-40B4-BE49-F238E27FC236}">
                <a16:creationId xmlns:a16="http://schemas.microsoft.com/office/drawing/2014/main" id="{9EBA2458-B04C-499A-BE21-556C5A0BC867}"/>
              </a:ext>
            </a:extLst>
          </p:cNvPr>
          <p:cNvPicPr>
            <a:picLocks noChangeAspect="1"/>
          </p:cNvPicPr>
          <p:nvPr/>
        </p:nvPicPr>
        <p:blipFill>
          <a:blip r:embed="rId7"/>
          <a:stretch>
            <a:fillRect/>
          </a:stretch>
        </p:blipFill>
        <p:spPr>
          <a:xfrm>
            <a:off x="180240" y="3120696"/>
            <a:ext cx="3030987" cy="2952328"/>
          </a:xfrm>
          <a:prstGeom prst="rect">
            <a:avLst/>
          </a:prstGeom>
        </p:spPr>
      </p:pic>
      <p:sp>
        <p:nvSpPr>
          <p:cNvPr id="12" name="文本框 20">
            <a:extLst>
              <a:ext uri="{FF2B5EF4-FFF2-40B4-BE49-F238E27FC236}">
                <a16:creationId xmlns:a16="http://schemas.microsoft.com/office/drawing/2014/main" id="{80ADCF44-09A7-EE08-8F1F-73D94AA3DB7E}"/>
              </a:ext>
            </a:extLst>
          </p:cNvPr>
          <p:cNvSpPr txBox="1"/>
          <p:nvPr/>
        </p:nvSpPr>
        <p:spPr>
          <a:xfrm>
            <a:off x="569806" y="6089521"/>
            <a:ext cx="1770514" cy="276999"/>
          </a:xfrm>
          <a:prstGeom prst="rect">
            <a:avLst/>
          </a:prstGeom>
          <a:noFill/>
        </p:spPr>
        <p:txBody>
          <a:bodyPr wrap="square">
            <a:spAutoFit/>
          </a:bodyPr>
          <a:lstStyle/>
          <a:p>
            <a:r>
              <a:rPr lang="zh-CN" altLang="en-US" sz="1200" b="1" dirty="0">
                <a:latin typeface="Arial" panose="020B0604020202020204" pitchFamily="34" charset="0"/>
                <a:cs typeface="Arial" panose="020B0604020202020204" pitchFamily="34" charset="0"/>
              </a:rPr>
              <a:t>Parrish et al., (2016)</a:t>
            </a:r>
          </a:p>
        </p:txBody>
      </p:sp>
      <p:grpSp>
        <p:nvGrpSpPr>
          <p:cNvPr id="13" name="Gruppieren 12">
            <a:extLst>
              <a:ext uri="{FF2B5EF4-FFF2-40B4-BE49-F238E27FC236}">
                <a16:creationId xmlns:a16="http://schemas.microsoft.com/office/drawing/2014/main" id="{2CD0D7E5-9D5D-D10B-9841-75E19325D9C3}"/>
              </a:ext>
            </a:extLst>
          </p:cNvPr>
          <p:cNvGrpSpPr/>
          <p:nvPr/>
        </p:nvGrpSpPr>
        <p:grpSpPr>
          <a:xfrm>
            <a:off x="243704" y="1282617"/>
            <a:ext cx="1809153" cy="1561237"/>
            <a:chOff x="5828533" y="1386938"/>
            <a:chExt cx="3112068" cy="2896515"/>
          </a:xfrm>
        </p:grpSpPr>
        <p:pic>
          <p:nvPicPr>
            <p:cNvPr id="14" name="图片 21">
              <a:extLst>
                <a:ext uri="{FF2B5EF4-FFF2-40B4-BE49-F238E27FC236}">
                  <a16:creationId xmlns:a16="http://schemas.microsoft.com/office/drawing/2014/main" id="{93AD9BFE-F538-4695-9CA1-F7F0BF420609}"/>
                </a:ext>
              </a:extLst>
            </p:cNvPr>
            <p:cNvPicPr>
              <a:picLocks noChangeAspect="1"/>
            </p:cNvPicPr>
            <p:nvPr/>
          </p:nvPicPr>
          <p:blipFill>
            <a:blip r:embed="rId5"/>
            <a:stretch>
              <a:fillRect/>
            </a:stretch>
          </p:blipFill>
          <p:spPr>
            <a:xfrm>
              <a:off x="6025371" y="3854956"/>
              <a:ext cx="1464926" cy="428497"/>
            </a:xfrm>
            <a:prstGeom prst="rect">
              <a:avLst/>
            </a:prstGeom>
          </p:spPr>
        </p:pic>
        <p:pic>
          <p:nvPicPr>
            <p:cNvPr id="15" name="图片 22">
              <a:extLst>
                <a:ext uri="{FF2B5EF4-FFF2-40B4-BE49-F238E27FC236}">
                  <a16:creationId xmlns:a16="http://schemas.microsoft.com/office/drawing/2014/main" id="{5BFD1A70-7A7B-4584-4CDE-F2FDCE2D0142}"/>
                </a:ext>
              </a:extLst>
            </p:cNvPr>
            <p:cNvPicPr>
              <a:picLocks noChangeAspect="1"/>
            </p:cNvPicPr>
            <p:nvPr/>
          </p:nvPicPr>
          <p:blipFill>
            <a:blip r:embed="rId6"/>
            <a:stretch>
              <a:fillRect/>
            </a:stretch>
          </p:blipFill>
          <p:spPr>
            <a:xfrm>
              <a:off x="5828533" y="1386938"/>
              <a:ext cx="3112068" cy="2415847"/>
            </a:xfrm>
            <a:prstGeom prst="rect">
              <a:avLst/>
            </a:prstGeom>
          </p:spPr>
        </p:pic>
      </p:grpSp>
    </p:spTree>
    <p:extLst>
      <p:ext uri="{BB962C8B-B14F-4D97-AF65-F5344CB8AC3E}">
        <p14:creationId xmlns:p14="http://schemas.microsoft.com/office/powerpoint/2010/main" val="194280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a:xfrm>
            <a:off x="359662" y="322022"/>
            <a:ext cx="8460809" cy="658706"/>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2800" cap="none" dirty="0">
                <a:solidFill>
                  <a:srgbClr val="002060"/>
                </a:solidFill>
                <a:latin typeface="Arial"/>
                <a:ea typeface="+mn-ea"/>
                <a:cs typeface="+mn-cs"/>
              </a:rPr>
              <a:t>Sampling of real plant </a:t>
            </a:r>
            <a:r>
              <a:rPr lang="de-DE" sz="2800" cap="none" dirty="0" err="1">
                <a:solidFill>
                  <a:srgbClr val="002060"/>
                </a:solidFill>
                <a:latin typeface="Arial"/>
                <a:ea typeface="+mn-ea"/>
                <a:cs typeface="+mn-cs"/>
              </a:rPr>
              <a:t>emissions</a:t>
            </a:r>
            <a:r>
              <a:rPr lang="de-DE" sz="2800" cap="none" dirty="0">
                <a:solidFill>
                  <a:srgbClr val="002060"/>
                </a:solidFill>
                <a:latin typeface="Arial"/>
                <a:ea typeface="+mn-ea"/>
                <a:cs typeface="+mn-cs"/>
              </a:rPr>
              <a:t> at SAPHIR PLUS</a:t>
            </a:r>
            <a:endParaRPr kumimoji="0" lang="de-DE" sz="2800" b="1" i="0" u="none" strike="noStrike" kern="1200" cap="none" spc="0" normalizeH="0" baseline="0" noProof="0" dirty="0">
              <a:ln>
                <a:noFill/>
              </a:ln>
              <a:solidFill>
                <a:srgbClr val="002060"/>
              </a:solidFill>
              <a:effectLst/>
              <a:uLnTx/>
              <a:uFillTx/>
              <a:latin typeface="Arial"/>
              <a:ea typeface="+mn-ea"/>
              <a:cs typeface="+mn-cs"/>
            </a:endParaRPr>
          </a:p>
        </p:txBody>
      </p:sp>
      <p:sp>
        <p:nvSpPr>
          <p:cNvPr id="9" name="Foliennummernplatzhalter 8">
            <a:extLst>
              <a:ext uri="{FF2B5EF4-FFF2-40B4-BE49-F238E27FC236}">
                <a16:creationId xmlns:a16="http://schemas.microsoft.com/office/drawing/2014/main" id="{44314ED7-3F30-426A-93BF-8E5196D208D0}"/>
              </a:ext>
            </a:extLst>
          </p:cNvPr>
          <p:cNvSpPr>
            <a:spLocks noGrp="1"/>
          </p:cNvSpPr>
          <p:nvPr>
            <p:ph type="sldNum" sz="quarter" idx="14"/>
          </p:nvPr>
        </p:nvSpPr>
        <p:spPr/>
        <p:txBody>
          <a:bodyPr/>
          <a:lstStyle/>
          <a:p>
            <a:r>
              <a:rPr lang="en-US" dirty="0"/>
              <a:t>Page </a:t>
            </a:r>
            <a:fld id="{A52F4D17-1AD6-42D9-B93A-EB002C62F438}" type="slidenum">
              <a:rPr lang="en-US" smtClean="0"/>
              <a:pPr/>
              <a:t>30</a:t>
            </a:fld>
            <a:endParaRPr lang="en-US" noProof="0" dirty="0"/>
          </a:p>
        </p:txBody>
      </p:sp>
      <p:sp>
        <p:nvSpPr>
          <p:cNvPr id="12" name="Textfeld 11">
            <a:extLst>
              <a:ext uri="{FF2B5EF4-FFF2-40B4-BE49-F238E27FC236}">
                <a16:creationId xmlns:a16="http://schemas.microsoft.com/office/drawing/2014/main" id="{1D096524-37DC-DE99-F0C1-E2C59DC91B04}"/>
              </a:ext>
            </a:extLst>
          </p:cNvPr>
          <p:cNvSpPr txBox="1"/>
          <p:nvPr/>
        </p:nvSpPr>
        <p:spPr>
          <a:xfrm>
            <a:off x="3851920" y="6345810"/>
            <a:ext cx="4572000" cy="246221"/>
          </a:xfrm>
          <a:prstGeom prst="rect">
            <a:avLst/>
          </a:prstGeom>
          <a:noFill/>
        </p:spPr>
        <p:txBody>
          <a:bodyPr wrap="square">
            <a:spAutoFit/>
          </a:bodyPr>
          <a:lstStyle/>
          <a:p>
            <a:pPr>
              <a:spcAft>
                <a:spcPts val="600"/>
              </a:spcAft>
            </a:pPr>
            <a:r>
              <a:rPr lang="en-US" sz="1000" kern="1200" dirty="0">
                <a:latin typeface="+mn-lt"/>
                <a:ea typeface="+mn-ea"/>
                <a:cs typeface="+mn-cs"/>
              </a:rPr>
              <a:t>12 Sept 2024</a:t>
            </a:r>
          </a:p>
        </p:txBody>
      </p:sp>
      <p:pic>
        <p:nvPicPr>
          <p:cNvPr id="6" name="Grafik 5">
            <a:extLst>
              <a:ext uri="{FF2B5EF4-FFF2-40B4-BE49-F238E27FC236}">
                <a16:creationId xmlns:a16="http://schemas.microsoft.com/office/drawing/2014/main" id="{11E50C0B-958F-F39A-1213-8E9C4901AE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7664" y="846817"/>
            <a:ext cx="5380126" cy="5164365"/>
          </a:xfrm>
          <a:prstGeom prst="rect">
            <a:avLst/>
          </a:prstGeom>
        </p:spPr>
      </p:pic>
    </p:spTree>
    <p:extLst>
      <p:ext uri="{BB962C8B-B14F-4D97-AF65-F5344CB8AC3E}">
        <p14:creationId xmlns:p14="http://schemas.microsoft.com/office/powerpoint/2010/main" val="2875320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a:xfrm>
            <a:off x="359663" y="322022"/>
            <a:ext cx="8425562" cy="658706"/>
          </a:xfrm>
        </p:spPr>
        <p:txBody>
          <a:bodyPr/>
          <a:lstStyle/>
          <a:p>
            <a:r>
              <a:rPr lang="en-GB" dirty="0"/>
              <a:t>method Adaption – 2DGC – heart cut </a:t>
            </a:r>
            <a:endParaRPr lang="en-US" noProof="0" dirty="0"/>
          </a:p>
        </p:txBody>
      </p:sp>
      <p:sp>
        <p:nvSpPr>
          <p:cNvPr id="6" name="Datumsplatzhalter 5">
            <a:extLst>
              <a:ext uri="{FF2B5EF4-FFF2-40B4-BE49-F238E27FC236}">
                <a16:creationId xmlns:a16="http://schemas.microsoft.com/office/drawing/2014/main" id="{2DB5CD8B-8070-4D98-BB1E-59331A2A32DB}"/>
              </a:ext>
            </a:extLst>
          </p:cNvPr>
          <p:cNvSpPr>
            <a:spLocks noGrp="1"/>
          </p:cNvSpPr>
          <p:nvPr>
            <p:ph type="dt" sz="half" idx="13"/>
          </p:nvPr>
        </p:nvSpPr>
        <p:spPr>
          <a:xfrm>
            <a:off x="3452262" y="6381328"/>
            <a:ext cx="1805638" cy="221109"/>
          </a:xfrm>
        </p:spPr>
        <p:txBody>
          <a:bodyPr/>
          <a:lstStyle/>
          <a:p>
            <a:pPr>
              <a:spcAft>
                <a:spcPts val="600"/>
              </a:spcAft>
            </a:pPr>
            <a:r>
              <a:rPr lang="en-US" kern="1200" dirty="0">
                <a:latin typeface="+mn-lt"/>
                <a:ea typeface="+mn-ea"/>
                <a:cs typeface="+mn-cs"/>
              </a:rPr>
              <a:t>12 Sept 2024</a:t>
            </a:r>
          </a:p>
        </p:txBody>
      </p:sp>
      <p:sp>
        <p:nvSpPr>
          <p:cNvPr id="9" name="Foliennummernplatzhalter 8">
            <a:extLst>
              <a:ext uri="{FF2B5EF4-FFF2-40B4-BE49-F238E27FC236}">
                <a16:creationId xmlns:a16="http://schemas.microsoft.com/office/drawing/2014/main" id="{44314ED7-3F30-426A-93BF-8E5196D208D0}"/>
              </a:ext>
            </a:extLst>
          </p:cNvPr>
          <p:cNvSpPr>
            <a:spLocks noGrp="1"/>
          </p:cNvSpPr>
          <p:nvPr>
            <p:ph type="sldNum" sz="quarter" idx="14"/>
          </p:nvPr>
        </p:nvSpPr>
        <p:spPr/>
        <p:txBody>
          <a:bodyPr/>
          <a:lstStyle/>
          <a:p>
            <a:r>
              <a:rPr lang="en-US" dirty="0"/>
              <a:t>Page </a:t>
            </a:r>
            <a:fld id="{A52F4D17-1AD6-42D9-B93A-EB002C62F438}" type="slidenum">
              <a:rPr lang="en-US" smtClean="0"/>
              <a:pPr/>
              <a:t>31</a:t>
            </a:fld>
            <a:endParaRPr lang="en-US" noProof="0" dirty="0"/>
          </a:p>
        </p:txBody>
      </p:sp>
      <p:pic>
        <p:nvPicPr>
          <p:cNvPr id="5" name="Grafik 4">
            <a:extLst>
              <a:ext uri="{FF2B5EF4-FFF2-40B4-BE49-F238E27FC236}">
                <a16:creationId xmlns:a16="http://schemas.microsoft.com/office/drawing/2014/main" id="{CBD91F7C-DF95-1936-D2B1-CE2F68C4CB11}"/>
              </a:ext>
            </a:extLst>
          </p:cNvPr>
          <p:cNvPicPr>
            <a:picLocks noChangeAspect="1"/>
          </p:cNvPicPr>
          <p:nvPr/>
        </p:nvPicPr>
        <p:blipFill>
          <a:blip r:embed="rId3"/>
          <a:stretch>
            <a:fillRect/>
          </a:stretch>
        </p:blipFill>
        <p:spPr>
          <a:xfrm>
            <a:off x="374012" y="1186427"/>
            <a:ext cx="3909956" cy="1933552"/>
          </a:xfrm>
          <a:prstGeom prst="rect">
            <a:avLst/>
          </a:prstGeom>
        </p:spPr>
      </p:pic>
      <p:sp>
        <p:nvSpPr>
          <p:cNvPr id="37" name="Textfeld 36">
            <a:extLst>
              <a:ext uri="{FF2B5EF4-FFF2-40B4-BE49-F238E27FC236}">
                <a16:creationId xmlns:a16="http://schemas.microsoft.com/office/drawing/2014/main" id="{257BC22F-991F-B05B-B52F-1BF11E604CD1}"/>
              </a:ext>
            </a:extLst>
          </p:cNvPr>
          <p:cNvSpPr txBox="1"/>
          <p:nvPr/>
        </p:nvSpPr>
        <p:spPr>
          <a:xfrm>
            <a:off x="251520" y="844938"/>
            <a:ext cx="2016224" cy="297004"/>
          </a:xfrm>
          <a:prstGeom prst="rect">
            <a:avLst/>
          </a:prstGeom>
          <a:noFill/>
        </p:spPr>
        <p:txBody>
          <a:bodyPr wrap="square" rtlCol="0">
            <a:spAutoFit/>
          </a:bodyPr>
          <a:lstStyle/>
          <a:p>
            <a:pPr algn="l">
              <a:lnSpc>
                <a:spcPct val="95000"/>
              </a:lnSpc>
            </a:pPr>
            <a:r>
              <a:rPr lang="de-DE" sz="1400" b="1" dirty="0"/>
              <a:t>1) Transfer</a:t>
            </a:r>
          </a:p>
        </p:txBody>
      </p:sp>
      <p:sp>
        <p:nvSpPr>
          <p:cNvPr id="80" name="Textfeld 79">
            <a:extLst>
              <a:ext uri="{FF2B5EF4-FFF2-40B4-BE49-F238E27FC236}">
                <a16:creationId xmlns:a16="http://schemas.microsoft.com/office/drawing/2014/main" id="{57FA05FB-FEF7-658E-E1D5-90EE2F971A20}"/>
              </a:ext>
            </a:extLst>
          </p:cNvPr>
          <p:cNvSpPr txBox="1"/>
          <p:nvPr/>
        </p:nvSpPr>
        <p:spPr>
          <a:xfrm>
            <a:off x="4644008" y="844938"/>
            <a:ext cx="2016224" cy="297004"/>
          </a:xfrm>
          <a:prstGeom prst="rect">
            <a:avLst/>
          </a:prstGeom>
          <a:noFill/>
        </p:spPr>
        <p:txBody>
          <a:bodyPr wrap="square" rtlCol="0">
            <a:spAutoFit/>
          </a:bodyPr>
          <a:lstStyle/>
          <a:p>
            <a:pPr algn="l">
              <a:lnSpc>
                <a:spcPct val="95000"/>
              </a:lnSpc>
            </a:pPr>
            <a:r>
              <a:rPr lang="de-DE" sz="1400" b="1" dirty="0"/>
              <a:t>2) </a:t>
            </a:r>
            <a:r>
              <a:rPr lang="de-DE" sz="1400" b="1" dirty="0" err="1"/>
              <a:t>Trapping</a:t>
            </a:r>
            <a:endParaRPr lang="de-DE" sz="1400" b="1" dirty="0"/>
          </a:p>
        </p:txBody>
      </p:sp>
      <p:sp>
        <p:nvSpPr>
          <p:cNvPr id="81" name="Textfeld 80">
            <a:extLst>
              <a:ext uri="{FF2B5EF4-FFF2-40B4-BE49-F238E27FC236}">
                <a16:creationId xmlns:a16="http://schemas.microsoft.com/office/drawing/2014/main" id="{82419B70-0B99-60F8-9B99-8416F142980F}"/>
              </a:ext>
            </a:extLst>
          </p:cNvPr>
          <p:cNvSpPr txBox="1"/>
          <p:nvPr/>
        </p:nvSpPr>
        <p:spPr>
          <a:xfrm>
            <a:off x="251520" y="3155728"/>
            <a:ext cx="2016224" cy="297004"/>
          </a:xfrm>
          <a:prstGeom prst="rect">
            <a:avLst/>
          </a:prstGeom>
          <a:noFill/>
        </p:spPr>
        <p:txBody>
          <a:bodyPr wrap="square" rtlCol="0">
            <a:spAutoFit/>
          </a:bodyPr>
          <a:lstStyle/>
          <a:p>
            <a:pPr algn="l">
              <a:lnSpc>
                <a:spcPct val="95000"/>
              </a:lnSpc>
            </a:pPr>
            <a:r>
              <a:rPr lang="de-DE" sz="1400" b="1" dirty="0"/>
              <a:t>3) </a:t>
            </a:r>
            <a:r>
              <a:rPr lang="de-DE" sz="1400" b="1" dirty="0" err="1"/>
              <a:t>Sepparation</a:t>
            </a:r>
            <a:endParaRPr lang="de-DE" sz="1400" b="1" dirty="0"/>
          </a:p>
        </p:txBody>
      </p:sp>
      <p:pic>
        <p:nvPicPr>
          <p:cNvPr id="82" name="Grafik 81">
            <a:extLst>
              <a:ext uri="{FF2B5EF4-FFF2-40B4-BE49-F238E27FC236}">
                <a16:creationId xmlns:a16="http://schemas.microsoft.com/office/drawing/2014/main" id="{80684C88-47A5-928D-1841-24AD8F77E758}"/>
              </a:ext>
            </a:extLst>
          </p:cNvPr>
          <p:cNvPicPr>
            <a:picLocks noChangeAspect="1"/>
          </p:cNvPicPr>
          <p:nvPr/>
        </p:nvPicPr>
        <p:blipFill>
          <a:blip r:embed="rId4"/>
          <a:stretch>
            <a:fillRect/>
          </a:stretch>
        </p:blipFill>
        <p:spPr>
          <a:xfrm>
            <a:off x="4654150" y="1207901"/>
            <a:ext cx="3909957" cy="1927765"/>
          </a:xfrm>
          <a:prstGeom prst="rect">
            <a:avLst/>
          </a:prstGeom>
        </p:spPr>
      </p:pic>
      <p:pic>
        <p:nvPicPr>
          <p:cNvPr id="83" name="Grafik 82">
            <a:extLst>
              <a:ext uri="{FF2B5EF4-FFF2-40B4-BE49-F238E27FC236}">
                <a16:creationId xmlns:a16="http://schemas.microsoft.com/office/drawing/2014/main" id="{702A9079-00B5-17A7-5B69-2CC4123F79BC}"/>
              </a:ext>
            </a:extLst>
          </p:cNvPr>
          <p:cNvPicPr>
            <a:picLocks noChangeAspect="1"/>
          </p:cNvPicPr>
          <p:nvPr/>
        </p:nvPicPr>
        <p:blipFill>
          <a:blip r:embed="rId5"/>
          <a:stretch>
            <a:fillRect/>
          </a:stretch>
        </p:blipFill>
        <p:spPr>
          <a:xfrm>
            <a:off x="359663" y="3538753"/>
            <a:ext cx="3924305" cy="1927765"/>
          </a:xfrm>
          <a:prstGeom prst="rect">
            <a:avLst/>
          </a:prstGeom>
        </p:spPr>
      </p:pic>
      <p:sp>
        <p:nvSpPr>
          <p:cNvPr id="89" name="Textfeld 88">
            <a:extLst>
              <a:ext uri="{FF2B5EF4-FFF2-40B4-BE49-F238E27FC236}">
                <a16:creationId xmlns:a16="http://schemas.microsoft.com/office/drawing/2014/main" id="{F5F158F8-6EFF-CE8D-B43A-2F402D321FE0}"/>
              </a:ext>
            </a:extLst>
          </p:cNvPr>
          <p:cNvSpPr txBox="1"/>
          <p:nvPr/>
        </p:nvSpPr>
        <p:spPr>
          <a:xfrm>
            <a:off x="5326563" y="5829558"/>
            <a:ext cx="1512168" cy="267766"/>
          </a:xfrm>
          <a:prstGeom prst="rect">
            <a:avLst/>
          </a:prstGeom>
          <a:noFill/>
        </p:spPr>
        <p:txBody>
          <a:bodyPr wrap="square" rtlCol="0">
            <a:spAutoFit/>
          </a:bodyPr>
          <a:lstStyle/>
          <a:p>
            <a:pPr algn="l">
              <a:lnSpc>
                <a:spcPct val="95000"/>
              </a:lnSpc>
            </a:pPr>
            <a:r>
              <a:rPr lang="de-DE" sz="1200" dirty="0" err="1"/>
              <a:t>Trapping</a:t>
            </a:r>
            <a:endParaRPr lang="de-DE" sz="1200" dirty="0"/>
          </a:p>
        </p:txBody>
      </p:sp>
      <p:pic>
        <p:nvPicPr>
          <p:cNvPr id="4" name="Grafik 3">
            <a:extLst>
              <a:ext uri="{FF2B5EF4-FFF2-40B4-BE49-F238E27FC236}">
                <a16:creationId xmlns:a16="http://schemas.microsoft.com/office/drawing/2014/main" id="{B6849DA0-3A87-ADCD-A365-DB8C774A7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8833" y="3456992"/>
            <a:ext cx="4442797" cy="2127212"/>
          </a:xfrm>
          <a:prstGeom prst="rect">
            <a:avLst/>
          </a:prstGeom>
        </p:spPr>
      </p:pic>
      <p:sp>
        <p:nvSpPr>
          <p:cNvPr id="3" name="Textfeld 2">
            <a:extLst>
              <a:ext uri="{FF2B5EF4-FFF2-40B4-BE49-F238E27FC236}">
                <a16:creationId xmlns:a16="http://schemas.microsoft.com/office/drawing/2014/main" id="{DFA55B7B-90F7-2621-DD60-D279E9B23D60}"/>
              </a:ext>
            </a:extLst>
          </p:cNvPr>
          <p:cNvSpPr txBox="1"/>
          <p:nvPr/>
        </p:nvSpPr>
        <p:spPr>
          <a:xfrm>
            <a:off x="4355081" y="3155728"/>
            <a:ext cx="1942964" cy="297004"/>
          </a:xfrm>
          <a:prstGeom prst="rect">
            <a:avLst/>
          </a:prstGeom>
          <a:noFill/>
        </p:spPr>
        <p:txBody>
          <a:bodyPr wrap="square" rtlCol="0">
            <a:spAutoFit/>
          </a:bodyPr>
          <a:lstStyle/>
          <a:p>
            <a:pPr algn="l">
              <a:lnSpc>
                <a:spcPct val="95000"/>
              </a:lnSpc>
            </a:pPr>
            <a:r>
              <a:rPr lang="de-DE" sz="1400" b="1" dirty="0"/>
              <a:t>RT Limonene</a:t>
            </a:r>
          </a:p>
        </p:txBody>
      </p:sp>
      <p:sp>
        <p:nvSpPr>
          <p:cNvPr id="85" name="Textfeld 84">
            <a:extLst>
              <a:ext uri="{FF2B5EF4-FFF2-40B4-BE49-F238E27FC236}">
                <a16:creationId xmlns:a16="http://schemas.microsoft.com/office/drawing/2014/main" id="{9CB61ED4-DB84-527F-D604-4091B706DEDF}"/>
              </a:ext>
            </a:extLst>
          </p:cNvPr>
          <p:cNvSpPr txBox="1"/>
          <p:nvPr/>
        </p:nvSpPr>
        <p:spPr>
          <a:xfrm>
            <a:off x="4415938" y="3126796"/>
            <a:ext cx="2016224" cy="297004"/>
          </a:xfrm>
          <a:prstGeom prst="rect">
            <a:avLst/>
          </a:prstGeom>
          <a:solidFill>
            <a:schemeClr val="bg1"/>
          </a:solidFill>
        </p:spPr>
        <p:txBody>
          <a:bodyPr wrap="square" rtlCol="0">
            <a:spAutoFit/>
          </a:bodyPr>
          <a:lstStyle/>
          <a:p>
            <a:pPr algn="l">
              <a:lnSpc>
                <a:spcPct val="95000"/>
              </a:lnSpc>
            </a:pPr>
            <a:r>
              <a:rPr lang="de-DE" sz="1400" b="1" dirty="0"/>
              <a:t>FID </a:t>
            </a:r>
            <a:r>
              <a:rPr lang="de-DE" sz="1400" b="1" dirty="0" err="1"/>
              <a:t>Chormatogram</a:t>
            </a:r>
            <a:endParaRPr lang="de-DE" sz="1400" b="1" dirty="0"/>
          </a:p>
        </p:txBody>
      </p:sp>
      <p:sp>
        <p:nvSpPr>
          <p:cNvPr id="7" name="Textfeld 6">
            <a:extLst>
              <a:ext uri="{FF2B5EF4-FFF2-40B4-BE49-F238E27FC236}">
                <a16:creationId xmlns:a16="http://schemas.microsoft.com/office/drawing/2014/main" id="{DF2144CD-D42D-9B9C-0B86-8F0DE4C546A4}"/>
              </a:ext>
            </a:extLst>
          </p:cNvPr>
          <p:cNvSpPr txBox="1"/>
          <p:nvPr/>
        </p:nvSpPr>
        <p:spPr>
          <a:xfrm>
            <a:off x="5696880" y="3596624"/>
            <a:ext cx="2448272" cy="223907"/>
          </a:xfrm>
          <a:prstGeom prst="rect">
            <a:avLst/>
          </a:prstGeom>
          <a:noFill/>
        </p:spPr>
        <p:txBody>
          <a:bodyPr wrap="square" rtlCol="0">
            <a:spAutoFit/>
          </a:bodyPr>
          <a:lstStyle/>
          <a:p>
            <a:pPr algn="l">
              <a:lnSpc>
                <a:spcPct val="95000"/>
              </a:lnSpc>
            </a:pPr>
            <a:r>
              <a:rPr lang="de-DE" sz="900" dirty="0"/>
              <a:t>-(-)Limonene Standard</a:t>
            </a:r>
          </a:p>
        </p:txBody>
      </p:sp>
      <p:pic>
        <p:nvPicPr>
          <p:cNvPr id="84" name="Grafik 83">
            <a:extLst>
              <a:ext uri="{FF2B5EF4-FFF2-40B4-BE49-F238E27FC236}">
                <a16:creationId xmlns:a16="http://schemas.microsoft.com/office/drawing/2014/main" id="{7AAC4837-365E-F275-C4D2-680FCC77E8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0719" y="3418066"/>
            <a:ext cx="4641436" cy="2151802"/>
          </a:xfrm>
          <a:prstGeom prst="rect">
            <a:avLst/>
          </a:prstGeom>
        </p:spPr>
      </p:pic>
      <p:sp>
        <p:nvSpPr>
          <p:cNvPr id="87" name="Textfeld 86">
            <a:extLst>
              <a:ext uri="{FF2B5EF4-FFF2-40B4-BE49-F238E27FC236}">
                <a16:creationId xmlns:a16="http://schemas.microsoft.com/office/drawing/2014/main" id="{5FE04F77-A8CE-F9E2-70C0-81B8C94FFA9B}"/>
              </a:ext>
            </a:extLst>
          </p:cNvPr>
          <p:cNvSpPr txBox="1"/>
          <p:nvPr/>
        </p:nvSpPr>
        <p:spPr>
          <a:xfrm>
            <a:off x="4667966" y="3885028"/>
            <a:ext cx="1512168" cy="267766"/>
          </a:xfrm>
          <a:prstGeom prst="rect">
            <a:avLst/>
          </a:prstGeom>
          <a:noFill/>
        </p:spPr>
        <p:txBody>
          <a:bodyPr wrap="square" rtlCol="0">
            <a:spAutoFit/>
          </a:bodyPr>
          <a:lstStyle/>
          <a:p>
            <a:pPr algn="l">
              <a:lnSpc>
                <a:spcPct val="95000"/>
              </a:lnSpc>
            </a:pPr>
            <a:r>
              <a:rPr lang="de-DE" sz="1200" dirty="0"/>
              <a:t>Transfer</a:t>
            </a:r>
          </a:p>
        </p:txBody>
      </p:sp>
      <p:sp>
        <p:nvSpPr>
          <p:cNvPr id="86" name="Geschweifte Klammer rechts 85">
            <a:extLst>
              <a:ext uri="{FF2B5EF4-FFF2-40B4-BE49-F238E27FC236}">
                <a16:creationId xmlns:a16="http://schemas.microsoft.com/office/drawing/2014/main" id="{6E0BF380-EA71-E21C-8391-3EC0CFC7C1C8}"/>
              </a:ext>
            </a:extLst>
          </p:cNvPr>
          <p:cNvSpPr/>
          <p:nvPr/>
        </p:nvSpPr>
        <p:spPr>
          <a:xfrm rot="16200000">
            <a:off x="4517810" y="4162296"/>
            <a:ext cx="1047730" cy="1057400"/>
          </a:xfrm>
          <a:prstGeom prst="rightBrace">
            <a:avLst>
              <a:gd name="adj1" fmla="val 8333"/>
              <a:gd name="adj2" fmla="val 4999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8" name="Geschweifte Klammer rechts 87">
            <a:extLst>
              <a:ext uri="{FF2B5EF4-FFF2-40B4-BE49-F238E27FC236}">
                <a16:creationId xmlns:a16="http://schemas.microsoft.com/office/drawing/2014/main" id="{2CE733EF-675B-60D1-B44F-686A63A65336}"/>
              </a:ext>
            </a:extLst>
          </p:cNvPr>
          <p:cNvSpPr/>
          <p:nvPr/>
        </p:nvSpPr>
        <p:spPr>
          <a:xfrm rot="5400000">
            <a:off x="5414927" y="5375516"/>
            <a:ext cx="615153" cy="288029"/>
          </a:xfrm>
          <a:prstGeom prst="rightBrace">
            <a:avLst>
              <a:gd name="adj1" fmla="val 8333"/>
              <a:gd name="adj2" fmla="val 4911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0" name="Geschweifte Klammer rechts 89">
            <a:extLst>
              <a:ext uri="{FF2B5EF4-FFF2-40B4-BE49-F238E27FC236}">
                <a16:creationId xmlns:a16="http://schemas.microsoft.com/office/drawing/2014/main" id="{9A8C92C0-388F-AC05-EA5D-189C6B03C66F}"/>
              </a:ext>
            </a:extLst>
          </p:cNvPr>
          <p:cNvSpPr/>
          <p:nvPr/>
        </p:nvSpPr>
        <p:spPr>
          <a:xfrm rot="16200000">
            <a:off x="6948099" y="3090620"/>
            <a:ext cx="1047730" cy="3200382"/>
          </a:xfrm>
          <a:prstGeom prst="rightBrace">
            <a:avLst>
              <a:gd name="adj1" fmla="val 8333"/>
              <a:gd name="adj2" fmla="val 4999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1" name="Textfeld 90">
            <a:extLst>
              <a:ext uri="{FF2B5EF4-FFF2-40B4-BE49-F238E27FC236}">
                <a16:creationId xmlns:a16="http://schemas.microsoft.com/office/drawing/2014/main" id="{C151C1C5-E577-E62A-360A-6FA7526961C9}"/>
              </a:ext>
            </a:extLst>
          </p:cNvPr>
          <p:cNvSpPr txBox="1"/>
          <p:nvPr/>
        </p:nvSpPr>
        <p:spPr>
          <a:xfrm>
            <a:off x="7051939" y="3879716"/>
            <a:ext cx="1512168" cy="267766"/>
          </a:xfrm>
          <a:prstGeom prst="rect">
            <a:avLst/>
          </a:prstGeom>
          <a:noFill/>
        </p:spPr>
        <p:txBody>
          <a:bodyPr wrap="square" rtlCol="0">
            <a:spAutoFit/>
          </a:bodyPr>
          <a:lstStyle/>
          <a:p>
            <a:pPr algn="l">
              <a:lnSpc>
                <a:spcPct val="95000"/>
              </a:lnSpc>
            </a:pPr>
            <a:r>
              <a:rPr lang="de-DE" sz="1200" dirty="0" err="1"/>
              <a:t>Sepparation</a:t>
            </a:r>
            <a:endParaRPr lang="de-DE" sz="1200" dirty="0"/>
          </a:p>
        </p:txBody>
      </p:sp>
      <p:sp>
        <p:nvSpPr>
          <p:cNvPr id="8" name="Rechteck 7">
            <a:extLst>
              <a:ext uri="{FF2B5EF4-FFF2-40B4-BE49-F238E27FC236}">
                <a16:creationId xmlns:a16="http://schemas.microsoft.com/office/drawing/2014/main" id="{E319CDF9-4F29-A755-E610-F9915A61775F}"/>
              </a:ext>
            </a:extLst>
          </p:cNvPr>
          <p:cNvSpPr/>
          <p:nvPr/>
        </p:nvSpPr>
        <p:spPr>
          <a:xfrm>
            <a:off x="1907704" y="2717484"/>
            <a:ext cx="576064" cy="297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0" name="Rechteck 9">
            <a:extLst>
              <a:ext uri="{FF2B5EF4-FFF2-40B4-BE49-F238E27FC236}">
                <a16:creationId xmlns:a16="http://schemas.microsoft.com/office/drawing/2014/main" id="{746341A2-74B2-8F33-B8A7-AAEAC70FBC56}"/>
              </a:ext>
            </a:extLst>
          </p:cNvPr>
          <p:cNvSpPr/>
          <p:nvPr/>
        </p:nvSpPr>
        <p:spPr>
          <a:xfrm>
            <a:off x="1907704" y="5078071"/>
            <a:ext cx="576064" cy="267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1" name="Rechteck 10">
            <a:extLst>
              <a:ext uri="{FF2B5EF4-FFF2-40B4-BE49-F238E27FC236}">
                <a16:creationId xmlns:a16="http://schemas.microsoft.com/office/drawing/2014/main" id="{ECEDF6EC-447A-D05A-21F4-5469DB7200B7}"/>
              </a:ext>
            </a:extLst>
          </p:cNvPr>
          <p:cNvSpPr/>
          <p:nvPr/>
        </p:nvSpPr>
        <p:spPr>
          <a:xfrm>
            <a:off x="6167192" y="2726456"/>
            <a:ext cx="57606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Tree>
    <p:extLst>
      <p:ext uri="{BB962C8B-B14F-4D97-AF65-F5344CB8AC3E}">
        <p14:creationId xmlns:p14="http://schemas.microsoft.com/office/powerpoint/2010/main" val="32023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85" grpId="0" animBg="1"/>
      <p:bldP spid="87" grpId="0"/>
      <p:bldP spid="86" grpId="0" animBg="1"/>
      <p:bldP spid="88" grpId="0" animBg="1"/>
      <p:bldP spid="90" grpId="0" animBg="1"/>
      <p:bldP spid="9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a:xfrm>
            <a:off x="359663" y="322022"/>
            <a:ext cx="8425562" cy="658706"/>
          </a:xfrm>
        </p:spPr>
        <p:txBody>
          <a:bodyPr/>
          <a:lstStyle/>
          <a:p>
            <a:r>
              <a:rPr lang="en-GB" dirty="0"/>
              <a:t>Results </a:t>
            </a:r>
            <a:r>
              <a:rPr lang="en-GB" dirty="0" err="1"/>
              <a:t>Limonen</a:t>
            </a:r>
            <a:r>
              <a:rPr lang="en-GB" dirty="0"/>
              <a:t> Standard</a:t>
            </a:r>
            <a:endParaRPr lang="en-US" noProof="0" dirty="0"/>
          </a:p>
        </p:txBody>
      </p:sp>
      <p:sp>
        <p:nvSpPr>
          <p:cNvPr id="6" name="Datumsplatzhalter 5">
            <a:extLst>
              <a:ext uri="{FF2B5EF4-FFF2-40B4-BE49-F238E27FC236}">
                <a16:creationId xmlns:a16="http://schemas.microsoft.com/office/drawing/2014/main" id="{2DB5CD8B-8070-4D98-BB1E-59331A2A32DB}"/>
              </a:ext>
            </a:extLst>
          </p:cNvPr>
          <p:cNvSpPr>
            <a:spLocks noGrp="1"/>
          </p:cNvSpPr>
          <p:nvPr>
            <p:ph type="dt" sz="half" idx="13"/>
          </p:nvPr>
        </p:nvSpPr>
        <p:spPr>
          <a:xfrm>
            <a:off x="3452262" y="6381328"/>
            <a:ext cx="1805638" cy="221109"/>
          </a:xfrm>
        </p:spPr>
        <p:txBody>
          <a:bodyPr/>
          <a:lstStyle/>
          <a:p>
            <a:pPr>
              <a:spcAft>
                <a:spcPts val="600"/>
              </a:spcAft>
            </a:pPr>
            <a:r>
              <a:rPr lang="en-US" kern="1200" dirty="0">
                <a:latin typeface="+mn-lt"/>
                <a:ea typeface="+mn-ea"/>
                <a:cs typeface="+mn-cs"/>
              </a:rPr>
              <a:t>12 Sept 2024</a:t>
            </a:r>
          </a:p>
        </p:txBody>
      </p:sp>
      <p:sp>
        <p:nvSpPr>
          <p:cNvPr id="9" name="Foliennummernplatzhalter 8">
            <a:extLst>
              <a:ext uri="{FF2B5EF4-FFF2-40B4-BE49-F238E27FC236}">
                <a16:creationId xmlns:a16="http://schemas.microsoft.com/office/drawing/2014/main" id="{44314ED7-3F30-426A-93BF-8E5196D208D0}"/>
              </a:ext>
            </a:extLst>
          </p:cNvPr>
          <p:cNvSpPr>
            <a:spLocks noGrp="1"/>
          </p:cNvSpPr>
          <p:nvPr>
            <p:ph type="sldNum" sz="quarter" idx="14"/>
          </p:nvPr>
        </p:nvSpPr>
        <p:spPr/>
        <p:txBody>
          <a:bodyPr/>
          <a:lstStyle/>
          <a:p>
            <a:r>
              <a:rPr lang="en-US" dirty="0"/>
              <a:t>Page </a:t>
            </a:r>
            <a:fld id="{A52F4D17-1AD6-42D9-B93A-EB002C62F438}" type="slidenum">
              <a:rPr lang="en-US" smtClean="0"/>
              <a:pPr/>
              <a:t>32</a:t>
            </a:fld>
            <a:endParaRPr lang="en-US" noProof="0" dirty="0"/>
          </a:p>
        </p:txBody>
      </p:sp>
      <p:sp>
        <p:nvSpPr>
          <p:cNvPr id="11" name="Textfeld 10">
            <a:extLst>
              <a:ext uri="{FF2B5EF4-FFF2-40B4-BE49-F238E27FC236}">
                <a16:creationId xmlns:a16="http://schemas.microsoft.com/office/drawing/2014/main" id="{B8174BC6-711C-85E9-7BF4-AA4423A65870}"/>
              </a:ext>
            </a:extLst>
          </p:cNvPr>
          <p:cNvSpPr txBox="1"/>
          <p:nvPr/>
        </p:nvSpPr>
        <p:spPr>
          <a:xfrm>
            <a:off x="467544" y="1892590"/>
            <a:ext cx="1908212" cy="267766"/>
          </a:xfrm>
          <a:prstGeom prst="rect">
            <a:avLst/>
          </a:prstGeom>
          <a:noFill/>
        </p:spPr>
        <p:txBody>
          <a:bodyPr wrap="square" rtlCol="0">
            <a:spAutoFit/>
          </a:bodyPr>
          <a:lstStyle/>
          <a:p>
            <a:pPr>
              <a:lnSpc>
                <a:spcPct val="95000"/>
              </a:lnSpc>
            </a:pPr>
            <a:r>
              <a:rPr lang="de-DE" sz="1200" b="1" dirty="0"/>
              <a:t>IRMS </a:t>
            </a:r>
            <a:r>
              <a:rPr lang="de-DE" sz="1200" b="1" dirty="0" err="1"/>
              <a:t>Chromatogram</a:t>
            </a:r>
            <a:r>
              <a:rPr lang="de-DE" sz="1200" b="1" dirty="0"/>
              <a:t> </a:t>
            </a:r>
          </a:p>
        </p:txBody>
      </p:sp>
      <p:pic>
        <p:nvPicPr>
          <p:cNvPr id="8" name="Grafik 7">
            <a:extLst>
              <a:ext uri="{FF2B5EF4-FFF2-40B4-BE49-F238E27FC236}">
                <a16:creationId xmlns:a16="http://schemas.microsoft.com/office/drawing/2014/main" id="{6DC80837-9500-FABB-C5BA-E655C5189EAD}"/>
              </a:ext>
            </a:extLst>
          </p:cNvPr>
          <p:cNvPicPr>
            <a:picLocks noChangeAspect="1"/>
          </p:cNvPicPr>
          <p:nvPr/>
        </p:nvPicPr>
        <p:blipFill>
          <a:blip r:embed="rId4"/>
          <a:stretch>
            <a:fillRect/>
          </a:stretch>
        </p:blipFill>
        <p:spPr>
          <a:xfrm>
            <a:off x="542542" y="2259850"/>
            <a:ext cx="7326452" cy="2825334"/>
          </a:xfrm>
          <a:prstGeom prst="rect">
            <a:avLst/>
          </a:prstGeom>
        </p:spPr>
      </p:pic>
      <p:sp>
        <p:nvSpPr>
          <p:cNvPr id="13" name="Textfeld 12">
            <a:extLst>
              <a:ext uri="{FF2B5EF4-FFF2-40B4-BE49-F238E27FC236}">
                <a16:creationId xmlns:a16="http://schemas.microsoft.com/office/drawing/2014/main" id="{3B4C4DC4-C315-6FC4-C41B-BEF353D6CEB7}"/>
              </a:ext>
            </a:extLst>
          </p:cNvPr>
          <p:cNvSpPr txBox="1"/>
          <p:nvPr/>
        </p:nvSpPr>
        <p:spPr>
          <a:xfrm>
            <a:off x="6877013" y="2825117"/>
            <a:ext cx="1908212" cy="223907"/>
          </a:xfrm>
          <a:prstGeom prst="rect">
            <a:avLst/>
          </a:prstGeom>
          <a:noFill/>
        </p:spPr>
        <p:txBody>
          <a:bodyPr wrap="square" rtlCol="0">
            <a:spAutoFit/>
          </a:bodyPr>
          <a:lstStyle/>
          <a:p>
            <a:pPr>
              <a:lnSpc>
                <a:spcPct val="95000"/>
              </a:lnSpc>
            </a:pPr>
            <a:r>
              <a:rPr lang="de-DE" sz="900" dirty="0" err="1"/>
              <a:t>Ref</a:t>
            </a:r>
            <a:r>
              <a:rPr lang="de-DE" sz="900" dirty="0"/>
              <a:t>. Peaks</a:t>
            </a:r>
          </a:p>
        </p:txBody>
      </p:sp>
      <p:sp>
        <p:nvSpPr>
          <p:cNvPr id="12" name="Textfeld 11">
            <a:extLst>
              <a:ext uri="{FF2B5EF4-FFF2-40B4-BE49-F238E27FC236}">
                <a16:creationId xmlns:a16="http://schemas.microsoft.com/office/drawing/2014/main" id="{5E4B479D-9E41-EA62-A2F0-F9A8D5AD1C4F}"/>
              </a:ext>
            </a:extLst>
          </p:cNvPr>
          <p:cNvSpPr txBox="1"/>
          <p:nvPr/>
        </p:nvSpPr>
        <p:spPr>
          <a:xfrm>
            <a:off x="2846706" y="2876979"/>
            <a:ext cx="1908212" cy="223907"/>
          </a:xfrm>
          <a:prstGeom prst="rect">
            <a:avLst/>
          </a:prstGeom>
          <a:noFill/>
        </p:spPr>
        <p:txBody>
          <a:bodyPr wrap="square" rtlCol="0">
            <a:spAutoFit/>
          </a:bodyPr>
          <a:lstStyle/>
          <a:p>
            <a:pPr>
              <a:lnSpc>
                <a:spcPct val="95000"/>
              </a:lnSpc>
            </a:pPr>
            <a:r>
              <a:rPr lang="de-DE" sz="900" dirty="0" err="1"/>
              <a:t>Ref</a:t>
            </a:r>
            <a:r>
              <a:rPr lang="de-DE" sz="900" dirty="0"/>
              <a:t>. Peaks</a:t>
            </a:r>
          </a:p>
        </p:txBody>
      </p:sp>
      <p:sp>
        <p:nvSpPr>
          <p:cNvPr id="4" name="Textfeld 3">
            <a:extLst>
              <a:ext uri="{FF2B5EF4-FFF2-40B4-BE49-F238E27FC236}">
                <a16:creationId xmlns:a16="http://schemas.microsoft.com/office/drawing/2014/main" id="{94ECD0B3-E135-2E09-0B47-7E897DE1AA74}"/>
              </a:ext>
            </a:extLst>
          </p:cNvPr>
          <p:cNvSpPr txBox="1"/>
          <p:nvPr/>
        </p:nvSpPr>
        <p:spPr>
          <a:xfrm>
            <a:off x="4355081" y="3082619"/>
            <a:ext cx="2448272" cy="223907"/>
          </a:xfrm>
          <a:prstGeom prst="rect">
            <a:avLst/>
          </a:prstGeom>
          <a:noFill/>
        </p:spPr>
        <p:txBody>
          <a:bodyPr wrap="square" rtlCol="0">
            <a:spAutoFit/>
          </a:bodyPr>
          <a:lstStyle/>
          <a:p>
            <a:pPr algn="l">
              <a:lnSpc>
                <a:spcPct val="95000"/>
              </a:lnSpc>
            </a:pPr>
            <a:r>
              <a:rPr lang="de-DE" sz="900" dirty="0"/>
              <a:t>-(-)Limonene -26,47</a:t>
            </a:r>
            <a:r>
              <a:rPr lang="de-DE" sz="900" dirty="0">
                <a:latin typeface="Arial" panose="020B0604020202020204" pitchFamily="34" charset="0"/>
                <a:cs typeface="Arial" panose="020B0604020202020204" pitchFamily="34" charset="0"/>
              </a:rPr>
              <a:t>‰</a:t>
            </a:r>
            <a:endParaRPr lang="de-DE" sz="900" dirty="0"/>
          </a:p>
        </p:txBody>
      </p:sp>
    </p:spTree>
    <p:extLst>
      <p:ext uri="{BB962C8B-B14F-4D97-AF65-F5344CB8AC3E}">
        <p14:creationId xmlns:p14="http://schemas.microsoft.com/office/powerpoint/2010/main" val="1848848805"/>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a:xfrm>
            <a:off x="359663" y="322022"/>
            <a:ext cx="8425562" cy="658706"/>
          </a:xfrm>
        </p:spPr>
        <p:txBody>
          <a:bodyPr/>
          <a:lstStyle/>
          <a:p>
            <a:r>
              <a:rPr lang="en-GB" dirty="0"/>
              <a:t>Results Dishwashing liquid</a:t>
            </a:r>
            <a:endParaRPr lang="en-US" noProof="0" dirty="0"/>
          </a:p>
        </p:txBody>
      </p:sp>
      <p:sp>
        <p:nvSpPr>
          <p:cNvPr id="6" name="Datumsplatzhalter 5">
            <a:extLst>
              <a:ext uri="{FF2B5EF4-FFF2-40B4-BE49-F238E27FC236}">
                <a16:creationId xmlns:a16="http://schemas.microsoft.com/office/drawing/2014/main" id="{2DB5CD8B-8070-4D98-BB1E-59331A2A32DB}"/>
              </a:ext>
            </a:extLst>
          </p:cNvPr>
          <p:cNvSpPr>
            <a:spLocks noGrp="1"/>
          </p:cNvSpPr>
          <p:nvPr>
            <p:ph type="dt" sz="half" idx="13"/>
          </p:nvPr>
        </p:nvSpPr>
        <p:spPr>
          <a:xfrm>
            <a:off x="3452262" y="6381328"/>
            <a:ext cx="1805638" cy="221109"/>
          </a:xfrm>
        </p:spPr>
        <p:txBody>
          <a:bodyPr/>
          <a:lstStyle/>
          <a:p>
            <a:r>
              <a:rPr lang="en-US" noProof="0" dirty="0"/>
              <a:t>c</a:t>
            </a:r>
            <a:r>
              <a:rPr lang="en-US" kern="1200" dirty="0">
                <a:latin typeface="+mn-lt"/>
                <a:ea typeface="+mn-ea"/>
                <a:cs typeface="+mn-cs"/>
              </a:rPr>
              <a:t>12 Sept 2024</a:t>
            </a:r>
          </a:p>
          <a:p>
            <a:endParaRPr lang="en-US" noProof="0" dirty="0"/>
          </a:p>
        </p:txBody>
      </p:sp>
      <p:sp>
        <p:nvSpPr>
          <p:cNvPr id="9" name="Foliennummernplatzhalter 8">
            <a:extLst>
              <a:ext uri="{FF2B5EF4-FFF2-40B4-BE49-F238E27FC236}">
                <a16:creationId xmlns:a16="http://schemas.microsoft.com/office/drawing/2014/main" id="{44314ED7-3F30-426A-93BF-8E5196D208D0}"/>
              </a:ext>
            </a:extLst>
          </p:cNvPr>
          <p:cNvSpPr>
            <a:spLocks noGrp="1"/>
          </p:cNvSpPr>
          <p:nvPr>
            <p:ph type="sldNum" sz="quarter" idx="14"/>
          </p:nvPr>
        </p:nvSpPr>
        <p:spPr/>
        <p:txBody>
          <a:bodyPr/>
          <a:lstStyle/>
          <a:p>
            <a:r>
              <a:rPr lang="en-US" dirty="0"/>
              <a:t>Page </a:t>
            </a:r>
            <a:fld id="{A52F4D17-1AD6-42D9-B93A-EB002C62F438}" type="slidenum">
              <a:rPr lang="en-US" smtClean="0"/>
              <a:pPr/>
              <a:t>33</a:t>
            </a:fld>
            <a:endParaRPr lang="en-US" noProof="0" dirty="0"/>
          </a:p>
        </p:txBody>
      </p:sp>
      <p:pic>
        <p:nvPicPr>
          <p:cNvPr id="7" name="Grafik 6">
            <a:extLst>
              <a:ext uri="{FF2B5EF4-FFF2-40B4-BE49-F238E27FC236}">
                <a16:creationId xmlns:a16="http://schemas.microsoft.com/office/drawing/2014/main" id="{AFE90966-5B32-7724-A7F7-42F9B50EC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382" y="3437438"/>
            <a:ext cx="5119585" cy="2151802"/>
          </a:xfrm>
          <a:prstGeom prst="rect">
            <a:avLst/>
          </a:prstGeom>
        </p:spPr>
      </p:pic>
      <p:sp>
        <p:nvSpPr>
          <p:cNvPr id="11" name="Rechteck 10">
            <a:extLst>
              <a:ext uri="{FF2B5EF4-FFF2-40B4-BE49-F238E27FC236}">
                <a16:creationId xmlns:a16="http://schemas.microsoft.com/office/drawing/2014/main" id="{4324BAFB-99CD-9FF4-5D0C-DD2A79E6E0B0}"/>
              </a:ext>
            </a:extLst>
          </p:cNvPr>
          <p:cNvSpPr/>
          <p:nvPr/>
        </p:nvSpPr>
        <p:spPr>
          <a:xfrm>
            <a:off x="2699792" y="5517232"/>
            <a:ext cx="43204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2" name="Rechteck 11">
            <a:extLst>
              <a:ext uri="{FF2B5EF4-FFF2-40B4-BE49-F238E27FC236}">
                <a16:creationId xmlns:a16="http://schemas.microsoft.com/office/drawing/2014/main" id="{B789F0CB-2CC4-FA4A-DB12-1DDE59842CD7}"/>
              </a:ext>
            </a:extLst>
          </p:cNvPr>
          <p:cNvSpPr/>
          <p:nvPr/>
        </p:nvSpPr>
        <p:spPr>
          <a:xfrm>
            <a:off x="1259632" y="5373216"/>
            <a:ext cx="7200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3" name="Rechteck 12">
            <a:extLst>
              <a:ext uri="{FF2B5EF4-FFF2-40B4-BE49-F238E27FC236}">
                <a16:creationId xmlns:a16="http://schemas.microsoft.com/office/drawing/2014/main" id="{B6D969AC-8062-D1EC-BF33-F7830AA067C7}"/>
              </a:ext>
            </a:extLst>
          </p:cNvPr>
          <p:cNvSpPr/>
          <p:nvPr/>
        </p:nvSpPr>
        <p:spPr>
          <a:xfrm>
            <a:off x="2195736" y="5105449"/>
            <a:ext cx="288032" cy="26776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cxnSp>
        <p:nvCxnSpPr>
          <p:cNvPr id="15" name="Gerade Verbindung mit Pfeil 14">
            <a:extLst>
              <a:ext uri="{FF2B5EF4-FFF2-40B4-BE49-F238E27FC236}">
                <a16:creationId xmlns:a16="http://schemas.microsoft.com/office/drawing/2014/main" id="{D8AFB575-6EBC-4AB6-7C1D-F762ECB1E1B7}"/>
              </a:ext>
            </a:extLst>
          </p:cNvPr>
          <p:cNvCxnSpPr>
            <a:cxnSpLocks/>
          </p:cNvCxnSpPr>
          <p:nvPr/>
        </p:nvCxnSpPr>
        <p:spPr>
          <a:xfrm>
            <a:off x="1789438" y="4156229"/>
            <a:ext cx="478306" cy="8821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3FFE26A3-35C4-6846-8148-2A9A084140BC}"/>
              </a:ext>
            </a:extLst>
          </p:cNvPr>
          <p:cNvSpPr txBox="1"/>
          <p:nvPr/>
        </p:nvSpPr>
        <p:spPr>
          <a:xfrm>
            <a:off x="1259632" y="3809306"/>
            <a:ext cx="1440160" cy="267766"/>
          </a:xfrm>
          <a:prstGeom prst="rect">
            <a:avLst/>
          </a:prstGeom>
          <a:noFill/>
        </p:spPr>
        <p:txBody>
          <a:bodyPr wrap="square" rtlCol="0">
            <a:spAutoFit/>
          </a:bodyPr>
          <a:lstStyle/>
          <a:p>
            <a:pPr algn="l">
              <a:lnSpc>
                <a:spcPct val="95000"/>
              </a:lnSpc>
            </a:pPr>
            <a:r>
              <a:rPr lang="de-DE" sz="1200" dirty="0" err="1"/>
              <a:t>cutting</a:t>
            </a:r>
            <a:r>
              <a:rPr lang="de-DE" sz="1200" dirty="0"/>
              <a:t> </a:t>
            </a:r>
            <a:r>
              <a:rPr lang="de-DE" sz="1200" dirty="0" err="1"/>
              <a:t>window</a:t>
            </a:r>
            <a:endParaRPr lang="de-DE" sz="1200" dirty="0"/>
          </a:p>
        </p:txBody>
      </p:sp>
      <p:pic>
        <p:nvPicPr>
          <p:cNvPr id="18" name="Grafik 17">
            <a:extLst>
              <a:ext uri="{FF2B5EF4-FFF2-40B4-BE49-F238E27FC236}">
                <a16:creationId xmlns:a16="http://schemas.microsoft.com/office/drawing/2014/main" id="{C4F8A224-FF7D-2E6A-F7DA-F9639E1DC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469" y="1122081"/>
            <a:ext cx="5119585" cy="1946879"/>
          </a:xfrm>
          <a:prstGeom prst="rect">
            <a:avLst/>
          </a:prstGeom>
        </p:spPr>
      </p:pic>
      <p:sp>
        <p:nvSpPr>
          <p:cNvPr id="4" name="Textfeld 3">
            <a:extLst>
              <a:ext uri="{FF2B5EF4-FFF2-40B4-BE49-F238E27FC236}">
                <a16:creationId xmlns:a16="http://schemas.microsoft.com/office/drawing/2014/main" id="{94ECD0B3-E135-2E09-0B47-7E897DE1AA74}"/>
              </a:ext>
            </a:extLst>
          </p:cNvPr>
          <p:cNvSpPr txBox="1"/>
          <p:nvPr/>
        </p:nvSpPr>
        <p:spPr>
          <a:xfrm>
            <a:off x="3563888" y="1764933"/>
            <a:ext cx="2448272" cy="223907"/>
          </a:xfrm>
          <a:prstGeom prst="rect">
            <a:avLst/>
          </a:prstGeom>
          <a:noFill/>
        </p:spPr>
        <p:txBody>
          <a:bodyPr wrap="square" rtlCol="0">
            <a:spAutoFit/>
          </a:bodyPr>
          <a:lstStyle/>
          <a:p>
            <a:pPr algn="l">
              <a:lnSpc>
                <a:spcPct val="95000"/>
              </a:lnSpc>
            </a:pPr>
            <a:r>
              <a:rPr lang="de-DE" sz="900" dirty="0"/>
              <a:t>Limonene -28,66</a:t>
            </a:r>
            <a:r>
              <a:rPr lang="de-DE" sz="900" dirty="0">
                <a:latin typeface="Arial" panose="020B0604020202020204" pitchFamily="34" charset="0"/>
                <a:cs typeface="Arial" panose="020B0604020202020204" pitchFamily="34" charset="0"/>
              </a:rPr>
              <a:t>‰</a:t>
            </a:r>
            <a:endParaRPr lang="de-DE" sz="900" dirty="0"/>
          </a:p>
        </p:txBody>
      </p:sp>
      <p:sp>
        <p:nvSpPr>
          <p:cNvPr id="17" name="Rechteck 16">
            <a:extLst>
              <a:ext uri="{FF2B5EF4-FFF2-40B4-BE49-F238E27FC236}">
                <a16:creationId xmlns:a16="http://schemas.microsoft.com/office/drawing/2014/main" id="{247B87F0-523E-862A-E571-8D2C259BCE57}"/>
              </a:ext>
            </a:extLst>
          </p:cNvPr>
          <p:cNvSpPr/>
          <p:nvPr/>
        </p:nvSpPr>
        <p:spPr>
          <a:xfrm>
            <a:off x="3419872" y="1896950"/>
            <a:ext cx="648072" cy="9210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20" name="Textfeld 19">
            <a:extLst>
              <a:ext uri="{FF2B5EF4-FFF2-40B4-BE49-F238E27FC236}">
                <a16:creationId xmlns:a16="http://schemas.microsoft.com/office/drawing/2014/main" id="{139E4794-E562-DF21-C985-9655E7E0E4BE}"/>
              </a:ext>
            </a:extLst>
          </p:cNvPr>
          <p:cNvSpPr txBox="1"/>
          <p:nvPr/>
        </p:nvSpPr>
        <p:spPr>
          <a:xfrm>
            <a:off x="791580" y="846844"/>
            <a:ext cx="1908212" cy="267766"/>
          </a:xfrm>
          <a:prstGeom prst="rect">
            <a:avLst/>
          </a:prstGeom>
          <a:noFill/>
        </p:spPr>
        <p:txBody>
          <a:bodyPr wrap="square" rtlCol="0">
            <a:spAutoFit/>
          </a:bodyPr>
          <a:lstStyle/>
          <a:p>
            <a:pPr>
              <a:lnSpc>
                <a:spcPct val="95000"/>
              </a:lnSpc>
            </a:pPr>
            <a:r>
              <a:rPr lang="de-DE" sz="1200" b="1" dirty="0"/>
              <a:t>IRMS </a:t>
            </a:r>
            <a:r>
              <a:rPr lang="de-DE" sz="1200" b="1" dirty="0" err="1"/>
              <a:t>Chromatogram</a:t>
            </a:r>
            <a:r>
              <a:rPr lang="de-DE" sz="1200" b="1" dirty="0"/>
              <a:t> </a:t>
            </a:r>
          </a:p>
        </p:txBody>
      </p:sp>
      <p:sp>
        <p:nvSpPr>
          <p:cNvPr id="22" name="Textfeld 21">
            <a:extLst>
              <a:ext uri="{FF2B5EF4-FFF2-40B4-BE49-F238E27FC236}">
                <a16:creationId xmlns:a16="http://schemas.microsoft.com/office/drawing/2014/main" id="{62261B35-9E4A-EBB3-323E-A9EE5A5389B8}"/>
              </a:ext>
            </a:extLst>
          </p:cNvPr>
          <p:cNvSpPr txBox="1"/>
          <p:nvPr/>
        </p:nvSpPr>
        <p:spPr>
          <a:xfrm>
            <a:off x="791580" y="3161234"/>
            <a:ext cx="1620180" cy="267766"/>
          </a:xfrm>
          <a:prstGeom prst="rect">
            <a:avLst/>
          </a:prstGeom>
          <a:noFill/>
        </p:spPr>
        <p:txBody>
          <a:bodyPr wrap="square" rtlCol="0">
            <a:spAutoFit/>
          </a:bodyPr>
          <a:lstStyle/>
          <a:p>
            <a:pPr>
              <a:lnSpc>
                <a:spcPct val="95000"/>
              </a:lnSpc>
            </a:pPr>
            <a:r>
              <a:rPr lang="de-DE" sz="1200" b="1" dirty="0"/>
              <a:t>FID </a:t>
            </a:r>
            <a:r>
              <a:rPr lang="de-DE" sz="1200" b="1" dirty="0" err="1"/>
              <a:t>Chromatogram</a:t>
            </a:r>
            <a:endParaRPr lang="de-DE" sz="1200" b="1" dirty="0"/>
          </a:p>
        </p:txBody>
      </p:sp>
      <p:sp>
        <p:nvSpPr>
          <p:cNvPr id="3" name="Textfeld 2">
            <a:extLst>
              <a:ext uri="{FF2B5EF4-FFF2-40B4-BE49-F238E27FC236}">
                <a16:creationId xmlns:a16="http://schemas.microsoft.com/office/drawing/2014/main" id="{D727EAF5-8584-D313-6E8C-A7EDB102EFFD}"/>
              </a:ext>
            </a:extLst>
          </p:cNvPr>
          <p:cNvSpPr txBox="1"/>
          <p:nvPr/>
        </p:nvSpPr>
        <p:spPr>
          <a:xfrm>
            <a:off x="3059832" y="1863151"/>
            <a:ext cx="2448272" cy="223907"/>
          </a:xfrm>
          <a:prstGeom prst="rect">
            <a:avLst/>
          </a:prstGeom>
          <a:noFill/>
        </p:spPr>
        <p:txBody>
          <a:bodyPr wrap="square" rtlCol="0">
            <a:spAutoFit/>
          </a:bodyPr>
          <a:lstStyle/>
          <a:p>
            <a:pPr algn="l">
              <a:lnSpc>
                <a:spcPct val="95000"/>
              </a:lnSpc>
            </a:pPr>
            <a:r>
              <a:rPr lang="el-GR" sz="900" dirty="0"/>
              <a:t>β</a:t>
            </a:r>
            <a:r>
              <a:rPr lang="de-DE" sz="900" dirty="0"/>
              <a:t>-</a:t>
            </a:r>
            <a:r>
              <a:rPr lang="de-DE" sz="900" dirty="0" err="1"/>
              <a:t>Pinen</a:t>
            </a:r>
            <a:endParaRPr lang="de-DE" sz="900" dirty="0"/>
          </a:p>
        </p:txBody>
      </p:sp>
    </p:spTree>
    <p:extLst>
      <p:ext uri="{BB962C8B-B14F-4D97-AF65-F5344CB8AC3E}">
        <p14:creationId xmlns:p14="http://schemas.microsoft.com/office/powerpoint/2010/main" val="167064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animBg="1"/>
    </p:bldLst>
  </p:timing>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p:txBody>
          <a:bodyPr/>
          <a:lstStyle/>
          <a:p>
            <a:r>
              <a:rPr lang="en-GB" dirty="0"/>
              <a:t>Results Limonene Standard</a:t>
            </a:r>
            <a:endParaRPr lang="en-US" noProof="0" dirty="0"/>
          </a:p>
        </p:txBody>
      </p:sp>
      <p:sp>
        <p:nvSpPr>
          <p:cNvPr id="3" name="Datumsplatzhalter 2">
            <a:extLst>
              <a:ext uri="{FF2B5EF4-FFF2-40B4-BE49-F238E27FC236}">
                <a16:creationId xmlns:a16="http://schemas.microsoft.com/office/drawing/2014/main" id="{E9BBE13A-652D-45D5-B3D8-82A75A19F727}"/>
              </a:ext>
            </a:extLst>
          </p:cNvPr>
          <p:cNvSpPr>
            <a:spLocks noGrp="1"/>
          </p:cNvSpPr>
          <p:nvPr>
            <p:ph type="dt" sz="half" idx="13"/>
          </p:nvPr>
        </p:nvSpPr>
        <p:spPr/>
        <p:txBody>
          <a:bodyPr/>
          <a:lstStyle/>
          <a:p>
            <a:pPr>
              <a:spcAft>
                <a:spcPts val="600"/>
              </a:spcAft>
            </a:pPr>
            <a:r>
              <a:rPr lang="en-US" kern="1200" dirty="0">
                <a:latin typeface="+mn-lt"/>
                <a:ea typeface="+mn-ea"/>
                <a:cs typeface="+mn-cs"/>
              </a:rPr>
              <a:t>12 Sept 2024</a:t>
            </a:r>
          </a:p>
        </p:txBody>
      </p:sp>
      <p:sp>
        <p:nvSpPr>
          <p:cNvPr id="4" name="Foliennummernplatzhalter 3">
            <a:extLst>
              <a:ext uri="{FF2B5EF4-FFF2-40B4-BE49-F238E27FC236}">
                <a16:creationId xmlns:a16="http://schemas.microsoft.com/office/drawing/2014/main" id="{5DC516BF-C995-4C15-B38E-5F4B775E169F}"/>
              </a:ext>
            </a:extLst>
          </p:cNvPr>
          <p:cNvSpPr>
            <a:spLocks noGrp="1"/>
          </p:cNvSpPr>
          <p:nvPr>
            <p:ph type="sldNum" sz="quarter" idx="16"/>
          </p:nvPr>
        </p:nvSpPr>
        <p:spPr/>
        <p:txBody>
          <a:bodyPr/>
          <a:lstStyle/>
          <a:p>
            <a:r>
              <a:rPr lang="en-US"/>
              <a:t>Page </a:t>
            </a:r>
            <a:fld id="{A52F4D17-1AD6-42D9-B93A-EB002C62F438}" type="slidenum">
              <a:rPr lang="en-US" smtClean="0"/>
              <a:pPr/>
              <a:t>34</a:t>
            </a:fld>
            <a:endParaRPr lang="en-US" noProof="0" dirty="0"/>
          </a:p>
        </p:txBody>
      </p:sp>
      <p:pic>
        <p:nvPicPr>
          <p:cNvPr id="5" name="Picture 2" descr="Zuyd Hogeschool">
            <a:extLst>
              <a:ext uri="{FF2B5EF4-FFF2-40B4-BE49-F238E27FC236}">
                <a16:creationId xmlns:a16="http://schemas.microsoft.com/office/drawing/2014/main" id="{E566CF18-8EA4-4D64-E12C-ABBBD7D4B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671" y="5276071"/>
            <a:ext cx="595648" cy="595648"/>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E6C5A2E3-16D0-8C4C-2BDF-B062DB4F5CE0}"/>
              </a:ext>
            </a:extLst>
          </p:cNvPr>
          <p:cNvPicPr>
            <a:picLocks noChangeAspect="1"/>
          </p:cNvPicPr>
          <p:nvPr/>
        </p:nvPicPr>
        <p:blipFill>
          <a:blip r:embed="rId3"/>
          <a:stretch>
            <a:fillRect/>
          </a:stretch>
        </p:blipFill>
        <p:spPr>
          <a:xfrm>
            <a:off x="312363" y="1819979"/>
            <a:ext cx="4907709" cy="1080538"/>
          </a:xfrm>
          <a:prstGeom prst="rect">
            <a:avLst/>
          </a:prstGeom>
        </p:spPr>
      </p:pic>
      <p:pic>
        <p:nvPicPr>
          <p:cNvPr id="8" name="Grafik 7">
            <a:extLst>
              <a:ext uri="{FF2B5EF4-FFF2-40B4-BE49-F238E27FC236}">
                <a16:creationId xmlns:a16="http://schemas.microsoft.com/office/drawing/2014/main" id="{79E441A0-8D49-282A-C235-DC2B7BC0065F}"/>
              </a:ext>
            </a:extLst>
          </p:cNvPr>
          <p:cNvPicPr>
            <a:picLocks noChangeAspect="1"/>
          </p:cNvPicPr>
          <p:nvPr/>
        </p:nvPicPr>
        <p:blipFill>
          <a:blip r:embed="rId4"/>
          <a:stretch>
            <a:fillRect/>
          </a:stretch>
        </p:blipFill>
        <p:spPr>
          <a:xfrm>
            <a:off x="302862" y="2977756"/>
            <a:ext cx="4917210" cy="1060888"/>
          </a:xfrm>
          <a:prstGeom prst="rect">
            <a:avLst/>
          </a:prstGeom>
        </p:spPr>
      </p:pic>
      <p:pic>
        <p:nvPicPr>
          <p:cNvPr id="9" name="Grafik 8">
            <a:extLst>
              <a:ext uri="{FF2B5EF4-FFF2-40B4-BE49-F238E27FC236}">
                <a16:creationId xmlns:a16="http://schemas.microsoft.com/office/drawing/2014/main" id="{A0F56691-10CF-641D-6A2C-77F57AD60D4C}"/>
              </a:ext>
            </a:extLst>
          </p:cNvPr>
          <p:cNvPicPr>
            <a:picLocks noChangeAspect="1"/>
          </p:cNvPicPr>
          <p:nvPr/>
        </p:nvPicPr>
        <p:blipFill>
          <a:blip r:embed="rId5"/>
          <a:stretch>
            <a:fillRect/>
          </a:stretch>
        </p:blipFill>
        <p:spPr>
          <a:xfrm>
            <a:off x="298160" y="4130813"/>
            <a:ext cx="4917210" cy="1060888"/>
          </a:xfrm>
          <a:prstGeom prst="rect">
            <a:avLst/>
          </a:prstGeom>
        </p:spPr>
      </p:pic>
      <p:sp>
        <p:nvSpPr>
          <p:cNvPr id="10" name="Textfeld 9">
            <a:extLst>
              <a:ext uri="{FF2B5EF4-FFF2-40B4-BE49-F238E27FC236}">
                <a16:creationId xmlns:a16="http://schemas.microsoft.com/office/drawing/2014/main" id="{F1CAD937-D70D-BDE7-4681-3E48F80948A3}"/>
              </a:ext>
            </a:extLst>
          </p:cNvPr>
          <p:cNvSpPr txBox="1"/>
          <p:nvPr/>
        </p:nvSpPr>
        <p:spPr>
          <a:xfrm>
            <a:off x="2843808" y="2045670"/>
            <a:ext cx="1836204" cy="245837"/>
          </a:xfrm>
          <a:prstGeom prst="rect">
            <a:avLst/>
          </a:prstGeom>
          <a:noFill/>
        </p:spPr>
        <p:txBody>
          <a:bodyPr wrap="square" rtlCol="0">
            <a:spAutoFit/>
          </a:bodyPr>
          <a:lstStyle/>
          <a:p>
            <a:pPr algn="l">
              <a:lnSpc>
                <a:spcPct val="95000"/>
              </a:lnSpc>
            </a:pPr>
            <a:r>
              <a:rPr lang="de-DE" sz="1050" dirty="0"/>
              <a:t>(-)-Limonene</a:t>
            </a:r>
          </a:p>
        </p:txBody>
      </p:sp>
      <p:sp>
        <p:nvSpPr>
          <p:cNvPr id="13" name="Textfeld 12">
            <a:extLst>
              <a:ext uri="{FF2B5EF4-FFF2-40B4-BE49-F238E27FC236}">
                <a16:creationId xmlns:a16="http://schemas.microsoft.com/office/drawing/2014/main" id="{86F407FA-C087-AB65-AD44-26BF6C32C854}"/>
              </a:ext>
            </a:extLst>
          </p:cNvPr>
          <p:cNvSpPr txBox="1"/>
          <p:nvPr/>
        </p:nvSpPr>
        <p:spPr>
          <a:xfrm>
            <a:off x="3012055" y="3104536"/>
            <a:ext cx="1836204" cy="245837"/>
          </a:xfrm>
          <a:prstGeom prst="rect">
            <a:avLst/>
          </a:prstGeom>
          <a:noFill/>
        </p:spPr>
        <p:txBody>
          <a:bodyPr wrap="square" rtlCol="0">
            <a:spAutoFit/>
          </a:bodyPr>
          <a:lstStyle/>
          <a:p>
            <a:pPr algn="l">
              <a:lnSpc>
                <a:spcPct val="95000"/>
              </a:lnSpc>
            </a:pPr>
            <a:r>
              <a:rPr lang="de-DE" sz="1050" dirty="0"/>
              <a:t>(+)-Limonene</a:t>
            </a:r>
          </a:p>
        </p:txBody>
      </p:sp>
      <p:sp>
        <p:nvSpPr>
          <p:cNvPr id="23" name="Textfeld 22">
            <a:extLst>
              <a:ext uri="{FF2B5EF4-FFF2-40B4-BE49-F238E27FC236}">
                <a16:creationId xmlns:a16="http://schemas.microsoft.com/office/drawing/2014/main" id="{B8D40DD3-312E-650B-30AD-373F1056B288}"/>
              </a:ext>
            </a:extLst>
          </p:cNvPr>
          <p:cNvSpPr txBox="1"/>
          <p:nvPr/>
        </p:nvSpPr>
        <p:spPr>
          <a:xfrm>
            <a:off x="2002278" y="3355285"/>
            <a:ext cx="1836204" cy="245837"/>
          </a:xfrm>
          <a:prstGeom prst="rect">
            <a:avLst/>
          </a:prstGeom>
          <a:noFill/>
        </p:spPr>
        <p:txBody>
          <a:bodyPr wrap="square" rtlCol="0">
            <a:spAutoFit/>
          </a:bodyPr>
          <a:lstStyle/>
          <a:p>
            <a:pPr algn="l">
              <a:lnSpc>
                <a:spcPct val="95000"/>
              </a:lnSpc>
            </a:pPr>
            <a:r>
              <a:rPr lang="de-DE" sz="1050" dirty="0"/>
              <a:t>(-)-Limonene</a:t>
            </a:r>
          </a:p>
        </p:txBody>
      </p:sp>
      <p:sp>
        <p:nvSpPr>
          <p:cNvPr id="26" name="Textfeld 25">
            <a:extLst>
              <a:ext uri="{FF2B5EF4-FFF2-40B4-BE49-F238E27FC236}">
                <a16:creationId xmlns:a16="http://schemas.microsoft.com/office/drawing/2014/main" id="{F8D44902-A5FD-DAB1-2CD6-8BB46F218C1F}"/>
              </a:ext>
            </a:extLst>
          </p:cNvPr>
          <p:cNvSpPr txBox="1"/>
          <p:nvPr/>
        </p:nvSpPr>
        <p:spPr>
          <a:xfrm>
            <a:off x="3645291" y="4753247"/>
            <a:ext cx="1836204" cy="245837"/>
          </a:xfrm>
          <a:prstGeom prst="rect">
            <a:avLst/>
          </a:prstGeom>
          <a:noFill/>
        </p:spPr>
        <p:txBody>
          <a:bodyPr wrap="square" rtlCol="0">
            <a:spAutoFit/>
          </a:bodyPr>
          <a:lstStyle/>
          <a:p>
            <a:pPr algn="l">
              <a:lnSpc>
                <a:spcPct val="95000"/>
              </a:lnSpc>
            </a:pPr>
            <a:r>
              <a:rPr lang="de-DE" sz="1050" dirty="0"/>
              <a:t>(-)-Limonene</a:t>
            </a:r>
          </a:p>
        </p:txBody>
      </p:sp>
      <p:sp>
        <p:nvSpPr>
          <p:cNvPr id="27" name="Textfeld 26">
            <a:extLst>
              <a:ext uri="{FF2B5EF4-FFF2-40B4-BE49-F238E27FC236}">
                <a16:creationId xmlns:a16="http://schemas.microsoft.com/office/drawing/2014/main" id="{E781448F-6CD2-121C-7604-165FBE791580}"/>
              </a:ext>
            </a:extLst>
          </p:cNvPr>
          <p:cNvSpPr txBox="1"/>
          <p:nvPr/>
        </p:nvSpPr>
        <p:spPr>
          <a:xfrm>
            <a:off x="3994840" y="4153040"/>
            <a:ext cx="1137107" cy="245837"/>
          </a:xfrm>
          <a:prstGeom prst="rect">
            <a:avLst/>
          </a:prstGeom>
          <a:noFill/>
        </p:spPr>
        <p:txBody>
          <a:bodyPr wrap="square" rtlCol="0">
            <a:spAutoFit/>
          </a:bodyPr>
          <a:lstStyle/>
          <a:p>
            <a:pPr algn="l">
              <a:lnSpc>
                <a:spcPct val="95000"/>
              </a:lnSpc>
            </a:pPr>
            <a:r>
              <a:rPr lang="de-DE" sz="1050" dirty="0"/>
              <a:t>(+)-Limonene</a:t>
            </a:r>
          </a:p>
        </p:txBody>
      </p:sp>
      <p:cxnSp>
        <p:nvCxnSpPr>
          <p:cNvPr id="29" name="Gerade Verbindung mit Pfeil 28">
            <a:extLst>
              <a:ext uri="{FF2B5EF4-FFF2-40B4-BE49-F238E27FC236}">
                <a16:creationId xmlns:a16="http://schemas.microsoft.com/office/drawing/2014/main" id="{5923968E-B227-72F9-3F58-0D9B050C7973}"/>
              </a:ext>
            </a:extLst>
          </p:cNvPr>
          <p:cNvCxnSpPr/>
          <p:nvPr/>
        </p:nvCxnSpPr>
        <p:spPr>
          <a:xfrm>
            <a:off x="4680012" y="4375793"/>
            <a:ext cx="0" cy="3845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1" name="Grafik 30">
            <a:extLst>
              <a:ext uri="{FF2B5EF4-FFF2-40B4-BE49-F238E27FC236}">
                <a16:creationId xmlns:a16="http://schemas.microsoft.com/office/drawing/2014/main" id="{499E99A5-0CAD-344D-10BA-D94849A38E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74455" y="3153192"/>
            <a:ext cx="385678" cy="785130"/>
          </a:xfrm>
          <a:prstGeom prst="rect">
            <a:avLst/>
          </a:prstGeom>
        </p:spPr>
      </p:pic>
      <p:pic>
        <p:nvPicPr>
          <p:cNvPr id="32" name="Grafik 31">
            <a:extLst>
              <a:ext uri="{FF2B5EF4-FFF2-40B4-BE49-F238E27FC236}">
                <a16:creationId xmlns:a16="http://schemas.microsoft.com/office/drawing/2014/main" id="{93E28CEA-ECBF-2168-BF96-A6D04090FF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74455" y="1939035"/>
            <a:ext cx="385678" cy="785130"/>
          </a:xfrm>
          <a:prstGeom prst="rect">
            <a:avLst/>
          </a:prstGeom>
        </p:spPr>
      </p:pic>
      <p:sp>
        <p:nvSpPr>
          <p:cNvPr id="33" name="Rechteck 32">
            <a:extLst>
              <a:ext uri="{FF2B5EF4-FFF2-40B4-BE49-F238E27FC236}">
                <a16:creationId xmlns:a16="http://schemas.microsoft.com/office/drawing/2014/main" id="{EBD164A5-2A5B-2ED0-BFC4-8174700249B5}"/>
              </a:ext>
            </a:extLst>
          </p:cNvPr>
          <p:cNvSpPr/>
          <p:nvPr/>
        </p:nvSpPr>
        <p:spPr>
          <a:xfrm>
            <a:off x="5866474" y="1819979"/>
            <a:ext cx="3133319" cy="1080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08000" bIns="108000" rtlCol="0" anchor="t"/>
          <a:lstStyle/>
          <a:p>
            <a:pPr algn="ctr">
              <a:lnSpc>
                <a:spcPct val="95000"/>
              </a:lnSpc>
            </a:pPr>
            <a:r>
              <a:rPr lang="en-GB" sz="1500" b="1" dirty="0">
                <a:solidFill>
                  <a:schemeClr val="tx1"/>
                </a:solidFill>
              </a:rPr>
              <a:t>Col 2 </a:t>
            </a:r>
          </a:p>
          <a:p>
            <a:pPr algn="ctr">
              <a:lnSpc>
                <a:spcPct val="95000"/>
              </a:lnSpc>
            </a:pPr>
            <a:r>
              <a:rPr lang="en-GB" sz="1500" b="1" dirty="0">
                <a:solidFill>
                  <a:schemeClr val="tx1"/>
                </a:solidFill>
              </a:rPr>
              <a:t> </a:t>
            </a:r>
            <a:r>
              <a:rPr lang="en-GB" sz="1350" b="1" dirty="0">
                <a:solidFill>
                  <a:schemeClr val="tx1"/>
                </a:solidFill>
              </a:rPr>
              <a:t>RTX 1701</a:t>
            </a:r>
          </a:p>
          <a:p>
            <a:pPr algn="ctr">
              <a:lnSpc>
                <a:spcPct val="95000"/>
              </a:lnSpc>
            </a:pPr>
            <a:r>
              <a:rPr lang="en-GB" sz="1350" dirty="0">
                <a:solidFill>
                  <a:schemeClr val="tx1"/>
                </a:solidFill>
              </a:rPr>
              <a:t>30 m length, 0.32 mm </a:t>
            </a:r>
            <a:r>
              <a:rPr lang="en-GB" sz="1350" dirty="0" err="1">
                <a:solidFill>
                  <a:schemeClr val="tx1"/>
                </a:solidFill>
              </a:rPr>
              <a:t>i.d.</a:t>
            </a:r>
            <a:r>
              <a:rPr lang="en-GB" sz="1350" dirty="0">
                <a:solidFill>
                  <a:schemeClr val="tx1"/>
                </a:solidFill>
              </a:rPr>
              <a:t>, </a:t>
            </a:r>
          </a:p>
          <a:p>
            <a:pPr algn="ctr">
              <a:lnSpc>
                <a:spcPct val="95000"/>
              </a:lnSpc>
            </a:pPr>
            <a:r>
              <a:rPr lang="en-GB" sz="1350" dirty="0">
                <a:solidFill>
                  <a:schemeClr val="tx1"/>
                </a:solidFill>
              </a:rPr>
              <a:t>0.25 </a:t>
            </a:r>
            <a:r>
              <a:rPr lang="en-GB" sz="1350" dirty="0" err="1">
                <a:solidFill>
                  <a:schemeClr val="tx1"/>
                </a:solidFill>
              </a:rPr>
              <a:t>μm</a:t>
            </a:r>
            <a:r>
              <a:rPr lang="en-GB" sz="1350" dirty="0">
                <a:solidFill>
                  <a:schemeClr val="tx1"/>
                </a:solidFill>
              </a:rPr>
              <a:t> film thickness) </a:t>
            </a:r>
            <a:endParaRPr lang="de-DE" sz="1350" dirty="0" err="1">
              <a:solidFill>
                <a:schemeClr val="tx1"/>
              </a:solidFill>
            </a:endParaRPr>
          </a:p>
        </p:txBody>
      </p:sp>
      <p:pic>
        <p:nvPicPr>
          <p:cNvPr id="34" name="Grafik 33">
            <a:extLst>
              <a:ext uri="{FF2B5EF4-FFF2-40B4-BE49-F238E27FC236}">
                <a16:creationId xmlns:a16="http://schemas.microsoft.com/office/drawing/2014/main" id="{31F0A465-C3D8-610E-D0E2-BC084307BD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74454" y="4268691"/>
            <a:ext cx="385678" cy="785130"/>
          </a:xfrm>
          <a:prstGeom prst="rect">
            <a:avLst/>
          </a:prstGeom>
        </p:spPr>
      </p:pic>
      <p:sp>
        <p:nvSpPr>
          <p:cNvPr id="35" name="Rechteck 34">
            <a:extLst>
              <a:ext uri="{FF2B5EF4-FFF2-40B4-BE49-F238E27FC236}">
                <a16:creationId xmlns:a16="http://schemas.microsoft.com/office/drawing/2014/main" id="{030EF532-0B49-5D1B-F883-ED9E69F2F320}"/>
              </a:ext>
            </a:extLst>
          </p:cNvPr>
          <p:cNvSpPr/>
          <p:nvPr/>
        </p:nvSpPr>
        <p:spPr>
          <a:xfrm>
            <a:off x="5866474" y="2977756"/>
            <a:ext cx="3133319" cy="1060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08000" bIns="108000" rtlCol="0" anchor="t"/>
          <a:lstStyle/>
          <a:p>
            <a:pPr algn="ctr">
              <a:lnSpc>
                <a:spcPct val="95000"/>
              </a:lnSpc>
            </a:pPr>
            <a:r>
              <a:rPr lang="en-GB" b="1" dirty="0">
                <a:solidFill>
                  <a:schemeClr val="tx1"/>
                </a:solidFill>
              </a:rPr>
              <a:t>Col 2 </a:t>
            </a:r>
          </a:p>
          <a:p>
            <a:pPr algn="ctr">
              <a:lnSpc>
                <a:spcPct val="95000"/>
              </a:lnSpc>
            </a:pPr>
            <a:r>
              <a:rPr lang="en-GB" sz="1500" b="1" dirty="0" err="1">
                <a:solidFill>
                  <a:schemeClr val="tx1"/>
                </a:solidFill>
              </a:rPr>
              <a:t>Supelco</a:t>
            </a:r>
            <a:r>
              <a:rPr lang="en-GB" sz="1500" b="1" dirty="0">
                <a:solidFill>
                  <a:schemeClr val="tx1"/>
                </a:solidFill>
              </a:rPr>
              <a:t> </a:t>
            </a:r>
            <a:r>
              <a:rPr lang="en-GB" sz="1500" b="1" dirty="0" err="1">
                <a:solidFill>
                  <a:schemeClr val="tx1"/>
                </a:solidFill>
              </a:rPr>
              <a:t>Astec</a:t>
            </a:r>
            <a:r>
              <a:rPr lang="en-GB" sz="1500" b="1" dirty="0">
                <a:solidFill>
                  <a:schemeClr val="tx1"/>
                </a:solidFill>
              </a:rPr>
              <a:t> </a:t>
            </a:r>
            <a:r>
              <a:rPr lang="en-GB" sz="1500" b="1" dirty="0" err="1">
                <a:solidFill>
                  <a:schemeClr val="tx1"/>
                </a:solidFill>
              </a:rPr>
              <a:t>Chiraldex</a:t>
            </a:r>
            <a:r>
              <a:rPr lang="en-GB" sz="1500" b="1" dirty="0">
                <a:solidFill>
                  <a:schemeClr val="tx1"/>
                </a:solidFill>
              </a:rPr>
              <a:t> B-PM</a:t>
            </a:r>
          </a:p>
          <a:p>
            <a:pPr algn="ctr">
              <a:lnSpc>
                <a:spcPct val="95000"/>
              </a:lnSpc>
            </a:pPr>
            <a:r>
              <a:rPr lang="en-GB" sz="1500" dirty="0">
                <a:solidFill>
                  <a:schemeClr val="tx1"/>
                </a:solidFill>
              </a:rPr>
              <a:t>30 m length, 0.25mm </a:t>
            </a:r>
            <a:r>
              <a:rPr lang="en-GB" sz="1500" dirty="0" err="1">
                <a:solidFill>
                  <a:schemeClr val="tx1"/>
                </a:solidFill>
              </a:rPr>
              <a:t>i.d.</a:t>
            </a:r>
            <a:r>
              <a:rPr lang="en-GB" sz="1500" dirty="0">
                <a:solidFill>
                  <a:schemeClr val="tx1"/>
                </a:solidFill>
              </a:rPr>
              <a:t>, </a:t>
            </a:r>
          </a:p>
          <a:p>
            <a:pPr algn="ctr">
              <a:lnSpc>
                <a:spcPct val="95000"/>
              </a:lnSpc>
            </a:pPr>
            <a:r>
              <a:rPr lang="en-GB" sz="1500" dirty="0">
                <a:solidFill>
                  <a:schemeClr val="tx1"/>
                </a:solidFill>
              </a:rPr>
              <a:t>0.12 </a:t>
            </a:r>
            <a:r>
              <a:rPr lang="en-GB" sz="1500" dirty="0" err="1">
                <a:solidFill>
                  <a:schemeClr val="tx1"/>
                </a:solidFill>
              </a:rPr>
              <a:t>μm</a:t>
            </a:r>
            <a:r>
              <a:rPr lang="en-GB" sz="1500" dirty="0">
                <a:solidFill>
                  <a:schemeClr val="tx1"/>
                </a:solidFill>
              </a:rPr>
              <a:t> film thickness</a:t>
            </a:r>
            <a:endParaRPr lang="de-DE" sz="1500" dirty="0" err="1">
              <a:solidFill>
                <a:schemeClr val="tx1"/>
              </a:solidFill>
            </a:endParaRPr>
          </a:p>
        </p:txBody>
      </p:sp>
      <p:sp>
        <p:nvSpPr>
          <p:cNvPr id="36" name="Rechteck 35">
            <a:extLst>
              <a:ext uri="{FF2B5EF4-FFF2-40B4-BE49-F238E27FC236}">
                <a16:creationId xmlns:a16="http://schemas.microsoft.com/office/drawing/2014/main" id="{98E68EE9-0404-C3AC-976A-55357A1BA209}"/>
              </a:ext>
            </a:extLst>
          </p:cNvPr>
          <p:cNvSpPr/>
          <p:nvPr/>
        </p:nvSpPr>
        <p:spPr>
          <a:xfrm>
            <a:off x="5866474" y="4126914"/>
            <a:ext cx="3133319" cy="1060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08000" bIns="108000" rtlCol="0" anchor="t"/>
          <a:lstStyle/>
          <a:p>
            <a:pPr algn="ctr">
              <a:lnSpc>
                <a:spcPct val="95000"/>
              </a:lnSpc>
            </a:pPr>
            <a:r>
              <a:rPr lang="en-GB" b="1" dirty="0">
                <a:solidFill>
                  <a:schemeClr val="tx1"/>
                </a:solidFill>
              </a:rPr>
              <a:t>Col 2 </a:t>
            </a:r>
          </a:p>
          <a:p>
            <a:pPr algn="ctr">
              <a:lnSpc>
                <a:spcPct val="95000"/>
              </a:lnSpc>
            </a:pPr>
            <a:r>
              <a:rPr lang="en-GB" sz="1500" b="1" dirty="0" err="1">
                <a:solidFill>
                  <a:schemeClr val="tx1"/>
                </a:solidFill>
              </a:rPr>
              <a:t>Supelco</a:t>
            </a:r>
            <a:r>
              <a:rPr lang="en-GB" sz="1500" b="1" dirty="0">
                <a:solidFill>
                  <a:schemeClr val="tx1"/>
                </a:solidFill>
              </a:rPr>
              <a:t> </a:t>
            </a:r>
            <a:r>
              <a:rPr lang="en-GB" sz="1500" b="1" dirty="0" err="1">
                <a:solidFill>
                  <a:schemeClr val="tx1"/>
                </a:solidFill>
              </a:rPr>
              <a:t>Astec</a:t>
            </a:r>
            <a:r>
              <a:rPr lang="en-GB" sz="1500" b="1" dirty="0">
                <a:solidFill>
                  <a:schemeClr val="tx1"/>
                </a:solidFill>
              </a:rPr>
              <a:t> </a:t>
            </a:r>
            <a:r>
              <a:rPr lang="en-GB" sz="1500" b="1" dirty="0" err="1">
                <a:solidFill>
                  <a:schemeClr val="tx1"/>
                </a:solidFill>
              </a:rPr>
              <a:t>Chiraldex</a:t>
            </a:r>
            <a:r>
              <a:rPr lang="en-GB" sz="1500" b="1" dirty="0">
                <a:solidFill>
                  <a:schemeClr val="tx1"/>
                </a:solidFill>
              </a:rPr>
              <a:t> B-DM</a:t>
            </a:r>
          </a:p>
          <a:p>
            <a:pPr algn="ctr">
              <a:lnSpc>
                <a:spcPct val="95000"/>
              </a:lnSpc>
            </a:pPr>
            <a:r>
              <a:rPr lang="en-GB" sz="1500" dirty="0">
                <a:solidFill>
                  <a:schemeClr val="tx1"/>
                </a:solidFill>
              </a:rPr>
              <a:t>50 m length, 0.25mm </a:t>
            </a:r>
            <a:r>
              <a:rPr lang="en-GB" sz="1500" dirty="0" err="1">
                <a:solidFill>
                  <a:schemeClr val="tx1"/>
                </a:solidFill>
              </a:rPr>
              <a:t>i.d.</a:t>
            </a:r>
            <a:r>
              <a:rPr lang="en-GB" sz="1500" dirty="0">
                <a:solidFill>
                  <a:schemeClr val="tx1"/>
                </a:solidFill>
              </a:rPr>
              <a:t>,</a:t>
            </a:r>
          </a:p>
          <a:p>
            <a:pPr algn="ctr">
              <a:lnSpc>
                <a:spcPct val="95000"/>
              </a:lnSpc>
            </a:pPr>
            <a:r>
              <a:rPr lang="en-GB" sz="1500" dirty="0">
                <a:solidFill>
                  <a:schemeClr val="tx1"/>
                </a:solidFill>
              </a:rPr>
              <a:t>0.12 </a:t>
            </a:r>
            <a:r>
              <a:rPr lang="en-GB" sz="1500" dirty="0" err="1">
                <a:solidFill>
                  <a:schemeClr val="tx1"/>
                </a:solidFill>
              </a:rPr>
              <a:t>μm</a:t>
            </a:r>
            <a:r>
              <a:rPr lang="en-GB" sz="1500" dirty="0">
                <a:solidFill>
                  <a:schemeClr val="tx1"/>
                </a:solidFill>
              </a:rPr>
              <a:t> film thickness</a:t>
            </a:r>
            <a:endParaRPr lang="de-DE" sz="1500" dirty="0" err="1">
              <a:solidFill>
                <a:schemeClr val="tx1"/>
              </a:solidFill>
            </a:endParaRPr>
          </a:p>
        </p:txBody>
      </p:sp>
    </p:spTree>
    <p:extLst>
      <p:ext uri="{BB962C8B-B14F-4D97-AF65-F5344CB8AC3E}">
        <p14:creationId xmlns:p14="http://schemas.microsoft.com/office/powerpoint/2010/main" val="191288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p:txBody>
          <a:bodyPr/>
          <a:lstStyle/>
          <a:p>
            <a:r>
              <a:rPr lang="en-US" dirty="0"/>
              <a:t>appendices</a:t>
            </a:r>
            <a:endParaRPr lang="en-US" noProof="0" dirty="0"/>
          </a:p>
        </p:txBody>
      </p:sp>
      <p:sp>
        <p:nvSpPr>
          <p:cNvPr id="3" name="Datumsplatzhalter 2">
            <a:extLst>
              <a:ext uri="{FF2B5EF4-FFF2-40B4-BE49-F238E27FC236}">
                <a16:creationId xmlns:a16="http://schemas.microsoft.com/office/drawing/2014/main" id="{E9BBE13A-652D-45D5-B3D8-82A75A19F727}"/>
              </a:ext>
            </a:extLst>
          </p:cNvPr>
          <p:cNvSpPr>
            <a:spLocks noGrp="1"/>
          </p:cNvSpPr>
          <p:nvPr>
            <p:ph type="dt" sz="half" idx="13"/>
          </p:nvPr>
        </p:nvSpPr>
        <p:spPr/>
        <p:txBody>
          <a:bodyPr/>
          <a:lstStyle/>
          <a:p>
            <a:pPr>
              <a:spcAft>
                <a:spcPts val="600"/>
              </a:spcAft>
            </a:pPr>
            <a:r>
              <a:rPr lang="en-US" kern="1200" dirty="0">
                <a:latin typeface="+mn-lt"/>
                <a:ea typeface="+mn-ea"/>
                <a:cs typeface="+mn-cs"/>
              </a:rPr>
              <a:t>12 Sept 2024</a:t>
            </a:r>
          </a:p>
        </p:txBody>
      </p:sp>
      <p:sp>
        <p:nvSpPr>
          <p:cNvPr id="4" name="Foliennummernplatzhalter 3">
            <a:extLst>
              <a:ext uri="{FF2B5EF4-FFF2-40B4-BE49-F238E27FC236}">
                <a16:creationId xmlns:a16="http://schemas.microsoft.com/office/drawing/2014/main" id="{5DC516BF-C995-4C15-B38E-5F4B775E169F}"/>
              </a:ext>
            </a:extLst>
          </p:cNvPr>
          <p:cNvSpPr>
            <a:spLocks noGrp="1"/>
          </p:cNvSpPr>
          <p:nvPr>
            <p:ph type="sldNum" sz="quarter" idx="16"/>
          </p:nvPr>
        </p:nvSpPr>
        <p:spPr/>
        <p:txBody>
          <a:bodyPr/>
          <a:lstStyle/>
          <a:p>
            <a:r>
              <a:rPr lang="en-US"/>
              <a:t>Page </a:t>
            </a:r>
            <a:fld id="{A52F4D17-1AD6-42D9-B93A-EB002C62F438}" type="slidenum">
              <a:rPr lang="en-US" smtClean="0"/>
              <a:pPr/>
              <a:t>35</a:t>
            </a:fld>
            <a:endParaRPr lang="en-US" noProof="0" dirty="0"/>
          </a:p>
        </p:txBody>
      </p:sp>
      <p:pic>
        <p:nvPicPr>
          <p:cNvPr id="5" name="Picture 2" descr="Zuyd Hogeschool">
            <a:extLst>
              <a:ext uri="{FF2B5EF4-FFF2-40B4-BE49-F238E27FC236}">
                <a16:creationId xmlns:a16="http://schemas.microsoft.com/office/drawing/2014/main" id="{E566CF18-8EA4-4D64-E12C-ABBBD7D4B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671" y="5276071"/>
            <a:ext cx="595648" cy="595648"/>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7008B84A-C1F3-5363-F945-CADE0F8CD8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1790" y="1808820"/>
            <a:ext cx="3223328" cy="3051948"/>
          </a:xfrm>
          <a:prstGeom prst="rect">
            <a:avLst/>
          </a:prstGeom>
          <a:noFill/>
        </p:spPr>
      </p:pic>
    </p:spTree>
    <p:extLst>
      <p:ext uri="{BB962C8B-B14F-4D97-AF65-F5344CB8AC3E}">
        <p14:creationId xmlns:p14="http://schemas.microsoft.com/office/powerpoint/2010/main" val="97746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p:txBody>
          <a:bodyPr/>
          <a:lstStyle/>
          <a:p>
            <a:r>
              <a:rPr lang="en-US" dirty="0"/>
              <a:t>appendices</a:t>
            </a:r>
            <a:endParaRPr lang="en-US" noProof="0" dirty="0"/>
          </a:p>
        </p:txBody>
      </p:sp>
      <p:sp>
        <p:nvSpPr>
          <p:cNvPr id="3" name="Datumsplatzhalter 2">
            <a:extLst>
              <a:ext uri="{FF2B5EF4-FFF2-40B4-BE49-F238E27FC236}">
                <a16:creationId xmlns:a16="http://schemas.microsoft.com/office/drawing/2014/main" id="{E9BBE13A-652D-45D5-B3D8-82A75A19F727}"/>
              </a:ext>
            </a:extLst>
          </p:cNvPr>
          <p:cNvSpPr>
            <a:spLocks noGrp="1"/>
          </p:cNvSpPr>
          <p:nvPr>
            <p:ph type="dt" sz="half" idx="13"/>
          </p:nvPr>
        </p:nvSpPr>
        <p:spPr/>
        <p:txBody>
          <a:bodyPr/>
          <a:lstStyle/>
          <a:p>
            <a:pPr>
              <a:spcAft>
                <a:spcPts val="600"/>
              </a:spcAft>
            </a:pPr>
            <a:r>
              <a:rPr lang="en-US" kern="1200" dirty="0">
                <a:latin typeface="+mn-lt"/>
                <a:ea typeface="+mn-ea"/>
                <a:cs typeface="+mn-cs"/>
              </a:rPr>
              <a:t>12 Sept 2024</a:t>
            </a:r>
          </a:p>
        </p:txBody>
      </p:sp>
      <p:sp>
        <p:nvSpPr>
          <p:cNvPr id="4" name="Foliennummernplatzhalter 3">
            <a:extLst>
              <a:ext uri="{FF2B5EF4-FFF2-40B4-BE49-F238E27FC236}">
                <a16:creationId xmlns:a16="http://schemas.microsoft.com/office/drawing/2014/main" id="{5DC516BF-C995-4C15-B38E-5F4B775E169F}"/>
              </a:ext>
            </a:extLst>
          </p:cNvPr>
          <p:cNvSpPr>
            <a:spLocks noGrp="1"/>
          </p:cNvSpPr>
          <p:nvPr>
            <p:ph type="sldNum" sz="quarter" idx="16"/>
          </p:nvPr>
        </p:nvSpPr>
        <p:spPr/>
        <p:txBody>
          <a:bodyPr/>
          <a:lstStyle/>
          <a:p>
            <a:r>
              <a:rPr lang="en-US"/>
              <a:t>Page </a:t>
            </a:r>
            <a:fld id="{A52F4D17-1AD6-42D9-B93A-EB002C62F438}" type="slidenum">
              <a:rPr lang="en-US" smtClean="0"/>
              <a:pPr/>
              <a:t>36</a:t>
            </a:fld>
            <a:endParaRPr lang="en-US" noProof="0" dirty="0"/>
          </a:p>
        </p:txBody>
      </p:sp>
      <p:pic>
        <p:nvPicPr>
          <p:cNvPr id="5" name="Picture 2" descr="Zuyd Hogeschool">
            <a:extLst>
              <a:ext uri="{FF2B5EF4-FFF2-40B4-BE49-F238E27FC236}">
                <a16:creationId xmlns:a16="http://schemas.microsoft.com/office/drawing/2014/main" id="{E566CF18-8EA4-4D64-E12C-ABBBD7D4B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671" y="5276071"/>
            <a:ext cx="595648" cy="595648"/>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Ein Bild, das Text, Diagramm, Reihe, Screenshot enthält.&#10;&#10;Automatisch generierte Beschreibung">
            <a:extLst>
              <a:ext uri="{FF2B5EF4-FFF2-40B4-BE49-F238E27FC236}">
                <a16:creationId xmlns:a16="http://schemas.microsoft.com/office/drawing/2014/main" id="{C217E8F7-510B-56AB-B329-EC2FBBF7313A}"/>
              </a:ext>
            </a:extLst>
          </p:cNvPr>
          <p:cNvPicPr>
            <a:picLocks noChangeAspect="1"/>
          </p:cNvPicPr>
          <p:nvPr/>
        </p:nvPicPr>
        <p:blipFill>
          <a:blip r:embed="rId3"/>
          <a:stretch>
            <a:fillRect/>
          </a:stretch>
        </p:blipFill>
        <p:spPr>
          <a:xfrm>
            <a:off x="333716" y="1687311"/>
            <a:ext cx="4184809" cy="1531790"/>
          </a:xfrm>
          <a:prstGeom prst="rect">
            <a:avLst/>
          </a:prstGeom>
        </p:spPr>
      </p:pic>
      <p:pic>
        <p:nvPicPr>
          <p:cNvPr id="7" name="Grafik 6" descr="Ein Bild, das Text, Reihe, Diagramm, Schrift enthält.&#10;&#10;Automatisch generierte Beschreibung">
            <a:extLst>
              <a:ext uri="{FF2B5EF4-FFF2-40B4-BE49-F238E27FC236}">
                <a16:creationId xmlns:a16="http://schemas.microsoft.com/office/drawing/2014/main" id="{7DD4C647-3D2D-836B-E064-C8CC9CB08EDC}"/>
              </a:ext>
            </a:extLst>
          </p:cNvPr>
          <p:cNvPicPr>
            <a:picLocks noChangeAspect="1"/>
          </p:cNvPicPr>
          <p:nvPr/>
        </p:nvPicPr>
        <p:blipFill>
          <a:blip r:embed="rId4"/>
          <a:stretch>
            <a:fillRect/>
          </a:stretch>
        </p:blipFill>
        <p:spPr>
          <a:xfrm>
            <a:off x="333716" y="3422634"/>
            <a:ext cx="4184809" cy="1531790"/>
          </a:xfrm>
          <a:prstGeom prst="rect">
            <a:avLst/>
          </a:prstGeom>
        </p:spPr>
      </p:pic>
      <p:sp>
        <p:nvSpPr>
          <p:cNvPr id="8" name="Rechteck 7">
            <a:extLst>
              <a:ext uri="{FF2B5EF4-FFF2-40B4-BE49-F238E27FC236}">
                <a16:creationId xmlns:a16="http://schemas.microsoft.com/office/drawing/2014/main" id="{C58D651B-052B-5A7A-8003-8758C61821C5}"/>
              </a:ext>
            </a:extLst>
          </p:cNvPr>
          <p:cNvSpPr/>
          <p:nvPr/>
        </p:nvSpPr>
        <p:spPr>
          <a:xfrm>
            <a:off x="6136592" y="1687311"/>
            <a:ext cx="1404156" cy="15317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08000" bIns="108000" rtlCol="0" anchor="t"/>
          <a:lstStyle/>
          <a:p>
            <a:pPr algn="ctr">
              <a:lnSpc>
                <a:spcPct val="95000"/>
              </a:lnSpc>
            </a:pPr>
            <a:endPar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95000"/>
              </a:lnSpc>
            </a:pPr>
            <a:r>
              <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overlay MSD-chromatogram heart cutting GC window 8.0 min to 14.0 min</a:t>
            </a:r>
            <a:endParaRPr lang="de-DE" sz="1350" dirty="0" err="1">
              <a:solidFill>
                <a:schemeClr val="tx1"/>
              </a:solidFill>
            </a:endParaRPr>
          </a:p>
        </p:txBody>
      </p:sp>
      <p:sp>
        <p:nvSpPr>
          <p:cNvPr id="9" name="Rechteck 8">
            <a:extLst>
              <a:ext uri="{FF2B5EF4-FFF2-40B4-BE49-F238E27FC236}">
                <a16:creationId xmlns:a16="http://schemas.microsoft.com/office/drawing/2014/main" id="{C11BF510-0C6E-A2D8-7E15-57153FA0925E}"/>
              </a:ext>
            </a:extLst>
          </p:cNvPr>
          <p:cNvSpPr/>
          <p:nvPr/>
        </p:nvSpPr>
        <p:spPr>
          <a:xfrm>
            <a:off x="6136592" y="3430194"/>
            <a:ext cx="1404156" cy="1524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08000" bIns="108000" rtlCol="0" anchor="t"/>
          <a:lstStyle/>
          <a:p>
            <a:pPr algn="ctr">
              <a:lnSpc>
                <a:spcPct val="95000"/>
              </a:lnSpc>
            </a:pPr>
            <a:endPar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95000"/>
              </a:lnSpc>
            </a:pPr>
            <a:r>
              <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overlay MSD-chromatogram heart cutting GC window 9.8 min to 12.0 min</a:t>
            </a:r>
            <a:endParaRPr lang="de-DE" sz="1350" dirty="0" err="1">
              <a:solidFill>
                <a:schemeClr val="tx1"/>
              </a:solidFill>
            </a:endParaRPr>
          </a:p>
        </p:txBody>
      </p:sp>
      <p:pic>
        <p:nvPicPr>
          <p:cNvPr id="10" name="Grafik 9">
            <a:extLst>
              <a:ext uri="{FF2B5EF4-FFF2-40B4-BE49-F238E27FC236}">
                <a16:creationId xmlns:a16="http://schemas.microsoft.com/office/drawing/2014/main" id="{9F5FE8F7-36BC-370C-2DB0-47BB602FE9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34719" y="2060641"/>
            <a:ext cx="385678" cy="785130"/>
          </a:xfrm>
          <a:prstGeom prst="rect">
            <a:avLst/>
          </a:prstGeom>
        </p:spPr>
      </p:pic>
      <p:pic>
        <p:nvPicPr>
          <p:cNvPr id="11" name="Grafik 10">
            <a:extLst>
              <a:ext uri="{FF2B5EF4-FFF2-40B4-BE49-F238E27FC236}">
                <a16:creationId xmlns:a16="http://schemas.microsoft.com/office/drawing/2014/main" id="{4AED3BE4-40B9-1B7C-0BD7-1EDB74C11A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34719" y="3795964"/>
            <a:ext cx="385678" cy="785130"/>
          </a:xfrm>
          <a:prstGeom prst="rect">
            <a:avLst/>
          </a:prstGeom>
        </p:spPr>
      </p:pic>
    </p:spTree>
    <p:extLst>
      <p:ext uri="{BB962C8B-B14F-4D97-AF65-F5344CB8AC3E}">
        <p14:creationId xmlns:p14="http://schemas.microsoft.com/office/powerpoint/2010/main" val="3683749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p:txBody>
          <a:bodyPr/>
          <a:lstStyle/>
          <a:p>
            <a:r>
              <a:rPr lang="en-US" dirty="0"/>
              <a:t>appendices</a:t>
            </a:r>
            <a:endParaRPr lang="en-US" noProof="0" dirty="0"/>
          </a:p>
        </p:txBody>
      </p:sp>
      <p:sp>
        <p:nvSpPr>
          <p:cNvPr id="3" name="Datumsplatzhalter 2">
            <a:extLst>
              <a:ext uri="{FF2B5EF4-FFF2-40B4-BE49-F238E27FC236}">
                <a16:creationId xmlns:a16="http://schemas.microsoft.com/office/drawing/2014/main" id="{E9BBE13A-652D-45D5-B3D8-82A75A19F727}"/>
              </a:ext>
            </a:extLst>
          </p:cNvPr>
          <p:cNvSpPr>
            <a:spLocks noGrp="1"/>
          </p:cNvSpPr>
          <p:nvPr>
            <p:ph type="dt" sz="half" idx="13"/>
          </p:nvPr>
        </p:nvSpPr>
        <p:spPr/>
        <p:txBody>
          <a:bodyPr/>
          <a:lstStyle/>
          <a:p>
            <a:pPr>
              <a:spcAft>
                <a:spcPts val="600"/>
              </a:spcAft>
            </a:pPr>
            <a:r>
              <a:rPr lang="en-US" kern="1200" dirty="0">
                <a:latin typeface="+mn-lt"/>
                <a:ea typeface="+mn-ea"/>
                <a:cs typeface="+mn-cs"/>
              </a:rPr>
              <a:t>12 Sept 2024</a:t>
            </a:r>
          </a:p>
        </p:txBody>
      </p:sp>
      <p:sp>
        <p:nvSpPr>
          <p:cNvPr id="4" name="Foliennummernplatzhalter 3">
            <a:extLst>
              <a:ext uri="{FF2B5EF4-FFF2-40B4-BE49-F238E27FC236}">
                <a16:creationId xmlns:a16="http://schemas.microsoft.com/office/drawing/2014/main" id="{5DC516BF-C995-4C15-B38E-5F4B775E169F}"/>
              </a:ext>
            </a:extLst>
          </p:cNvPr>
          <p:cNvSpPr>
            <a:spLocks noGrp="1"/>
          </p:cNvSpPr>
          <p:nvPr>
            <p:ph type="sldNum" sz="quarter" idx="16"/>
          </p:nvPr>
        </p:nvSpPr>
        <p:spPr/>
        <p:txBody>
          <a:bodyPr/>
          <a:lstStyle/>
          <a:p>
            <a:r>
              <a:rPr lang="en-US"/>
              <a:t>Page </a:t>
            </a:r>
            <a:fld id="{A52F4D17-1AD6-42D9-B93A-EB002C62F438}" type="slidenum">
              <a:rPr lang="en-US" smtClean="0"/>
              <a:pPr/>
              <a:t>37</a:t>
            </a:fld>
            <a:endParaRPr lang="en-US" noProof="0" dirty="0"/>
          </a:p>
        </p:txBody>
      </p:sp>
      <p:pic>
        <p:nvPicPr>
          <p:cNvPr id="5" name="Picture 2" descr="Zuyd Hogeschool">
            <a:extLst>
              <a:ext uri="{FF2B5EF4-FFF2-40B4-BE49-F238E27FC236}">
                <a16:creationId xmlns:a16="http://schemas.microsoft.com/office/drawing/2014/main" id="{E566CF18-8EA4-4D64-E12C-ABBBD7D4B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671" y="5276071"/>
            <a:ext cx="595648" cy="595648"/>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a:extLst>
              <a:ext uri="{FF2B5EF4-FFF2-40B4-BE49-F238E27FC236}">
                <a16:creationId xmlns:a16="http://schemas.microsoft.com/office/drawing/2014/main" id="{F707CB65-1A39-5700-F7AB-3349AAC33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255" y="3519742"/>
            <a:ext cx="5018415" cy="1637450"/>
          </a:xfrm>
          <a:prstGeom prst="rect">
            <a:avLst/>
          </a:prstGeom>
        </p:spPr>
      </p:pic>
      <p:sp>
        <p:nvSpPr>
          <p:cNvPr id="14" name="Rechteck 13">
            <a:extLst>
              <a:ext uri="{FF2B5EF4-FFF2-40B4-BE49-F238E27FC236}">
                <a16:creationId xmlns:a16="http://schemas.microsoft.com/office/drawing/2014/main" id="{2932F840-9217-1424-1575-4A2E81562B6A}"/>
              </a:ext>
            </a:extLst>
          </p:cNvPr>
          <p:cNvSpPr/>
          <p:nvPr/>
        </p:nvSpPr>
        <p:spPr>
          <a:xfrm>
            <a:off x="3086091" y="4789042"/>
            <a:ext cx="282340" cy="2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cxnSp>
        <p:nvCxnSpPr>
          <p:cNvPr id="15" name="Gerade Verbindung mit Pfeil 14">
            <a:extLst>
              <a:ext uri="{FF2B5EF4-FFF2-40B4-BE49-F238E27FC236}">
                <a16:creationId xmlns:a16="http://schemas.microsoft.com/office/drawing/2014/main" id="{85A4687A-BE3F-B79A-B675-3E9D8019ECC4}"/>
              </a:ext>
            </a:extLst>
          </p:cNvPr>
          <p:cNvCxnSpPr>
            <a:cxnSpLocks/>
          </p:cNvCxnSpPr>
          <p:nvPr/>
        </p:nvCxnSpPr>
        <p:spPr>
          <a:xfrm>
            <a:off x="2687821" y="4066717"/>
            <a:ext cx="468854" cy="6713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C3017F59-529E-4700-BB42-C10D2DA16293}"/>
              </a:ext>
            </a:extLst>
          </p:cNvPr>
          <p:cNvSpPr txBox="1"/>
          <p:nvPr/>
        </p:nvSpPr>
        <p:spPr>
          <a:xfrm>
            <a:off x="2168485" y="3802721"/>
            <a:ext cx="1411700" cy="223907"/>
          </a:xfrm>
          <a:prstGeom prst="rect">
            <a:avLst/>
          </a:prstGeom>
          <a:noFill/>
        </p:spPr>
        <p:txBody>
          <a:bodyPr wrap="square" rtlCol="0">
            <a:spAutoFit/>
          </a:bodyPr>
          <a:lstStyle/>
          <a:p>
            <a:pPr algn="l">
              <a:lnSpc>
                <a:spcPct val="95000"/>
              </a:lnSpc>
            </a:pPr>
            <a:r>
              <a:rPr lang="de-DE" sz="900" dirty="0" err="1"/>
              <a:t>cutting</a:t>
            </a:r>
            <a:r>
              <a:rPr lang="de-DE" sz="900" dirty="0"/>
              <a:t> </a:t>
            </a:r>
            <a:r>
              <a:rPr lang="de-DE" sz="900" dirty="0" err="1"/>
              <a:t>window</a:t>
            </a:r>
            <a:endParaRPr lang="de-DE" sz="900" dirty="0"/>
          </a:p>
        </p:txBody>
      </p:sp>
      <p:pic>
        <p:nvPicPr>
          <p:cNvPr id="17" name="Grafik 16">
            <a:extLst>
              <a:ext uri="{FF2B5EF4-FFF2-40B4-BE49-F238E27FC236}">
                <a16:creationId xmlns:a16="http://schemas.microsoft.com/office/drawing/2014/main" id="{364280C5-A2B4-EDFF-3139-743EE7A786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577" y="1757833"/>
            <a:ext cx="5018415" cy="1481510"/>
          </a:xfrm>
          <a:prstGeom prst="rect">
            <a:avLst/>
          </a:prstGeom>
        </p:spPr>
      </p:pic>
      <p:sp>
        <p:nvSpPr>
          <p:cNvPr id="18" name="Textfeld 17">
            <a:extLst>
              <a:ext uri="{FF2B5EF4-FFF2-40B4-BE49-F238E27FC236}">
                <a16:creationId xmlns:a16="http://schemas.microsoft.com/office/drawing/2014/main" id="{1DBED234-9D43-81A2-8942-EC26E4CB7C0A}"/>
              </a:ext>
            </a:extLst>
          </p:cNvPr>
          <p:cNvSpPr txBox="1"/>
          <p:nvPr/>
        </p:nvSpPr>
        <p:spPr>
          <a:xfrm>
            <a:off x="4427206" y="2178494"/>
            <a:ext cx="2399891" cy="191014"/>
          </a:xfrm>
          <a:prstGeom prst="rect">
            <a:avLst/>
          </a:prstGeom>
          <a:noFill/>
        </p:spPr>
        <p:txBody>
          <a:bodyPr wrap="square" rtlCol="0">
            <a:spAutoFit/>
          </a:bodyPr>
          <a:lstStyle/>
          <a:p>
            <a:pPr algn="l">
              <a:lnSpc>
                <a:spcPct val="95000"/>
              </a:lnSpc>
            </a:pPr>
            <a:r>
              <a:rPr lang="de-DE" sz="675" dirty="0"/>
              <a:t>Limonene -28,660</a:t>
            </a:r>
            <a:r>
              <a:rPr lang="de-DE" sz="675" dirty="0">
                <a:latin typeface="Arial" panose="020B0604020202020204" pitchFamily="34" charset="0"/>
                <a:cs typeface="Arial" panose="020B0604020202020204" pitchFamily="34" charset="0"/>
              </a:rPr>
              <a:t>‰</a:t>
            </a:r>
            <a:endParaRPr lang="de-DE" sz="675" dirty="0"/>
          </a:p>
        </p:txBody>
      </p:sp>
      <p:sp>
        <p:nvSpPr>
          <p:cNvPr id="19" name="Rechteck 18">
            <a:extLst>
              <a:ext uri="{FF2B5EF4-FFF2-40B4-BE49-F238E27FC236}">
                <a16:creationId xmlns:a16="http://schemas.microsoft.com/office/drawing/2014/main" id="{3B93D090-E07D-4E85-3F36-E3B6DE5E167B}"/>
              </a:ext>
            </a:extLst>
          </p:cNvPr>
          <p:cNvSpPr/>
          <p:nvPr/>
        </p:nvSpPr>
        <p:spPr>
          <a:xfrm>
            <a:off x="4286036" y="2347482"/>
            <a:ext cx="635265" cy="700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20" name="Textfeld 19">
            <a:extLst>
              <a:ext uri="{FF2B5EF4-FFF2-40B4-BE49-F238E27FC236}">
                <a16:creationId xmlns:a16="http://schemas.microsoft.com/office/drawing/2014/main" id="{92741CAF-2A7F-249B-26AB-276790E54C37}"/>
              </a:ext>
            </a:extLst>
          </p:cNvPr>
          <p:cNvSpPr txBox="1"/>
          <p:nvPr/>
        </p:nvSpPr>
        <p:spPr>
          <a:xfrm>
            <a:off x="1709682" y="1548386"/>
            <a:ext cx="1870503" cy="223907"/>
          </a:xfrm>
          <a:prstGeom prst="rect">
            <a:avLst/>
          </a:prstGeom>
          <a:noFill/>
        </p:spPr>
        <p:txBody>
          <a:bodyPr wrap="square" rtlCol="0">
            <a:spAutoFit/>
          </a:bodyPr>
          <a:lstStyle/>
          <a:p>
            <a:pPr>
              <a:lnSpc>
                <a:spcPct val="95000"/>
              </a:lnSpc>
            </a:pPr>
            <a:r>
              <a:rPr lang="de-DE" sz="900" b="1" dirty="0"/>
              <a:t>IRMS </a:t>
            </a:r>
            <a:r>
              <a:rPr lang="de-DE" sz="900" b="1" dirty="0" err="1"/>
              <a:t>Chromatogram</a:t>
            </a:r>
            <a:r>
              <a:rPr lang="de-DE" sz="900" b="1" dirty="0"/>
              <a:t> </a:t>
            </a:r>
          </a:p>
        </p:txBody>
      </p:sp>
      <p:sp>
        <p:nvSpPr>
          <p:cNvPr id="21" name="Textfeld 20">
            <a:extLst>
              <a:ext uri="{FF2B5EF4-FFF2-40B4-BE49-F238E27FC236}">
                <a16:creationId xmlns:a16="http://schemas.microsoft.com/office/drawing/2014/main" id="{42C11B0B-5EFA-AE80-4EFC-C2D5DF6EF860}"/>
              </a:ext>
            </a:extLst>
          </p:cNvPr>
          <p:cNvSpPr txBox="1"/>
          <p:nvPr/>
        </p:nvSpPr>
        <p:spPr>
          <a:xfrm>
            <a:off x="1709683" y="3309560"/>
            <a:ext cx="1588163" cy="223907"/>
          </a:xfrm>
          <a:prstGeom prst="rect">
            <a:avLst/>
          </a:prstGeom>
          <a:noFill/>
        </p:spPr>
        <p:txBody>
          <a:bodyPr wrap="square" rtlCol="0">
            <a:spAutoFit/>
          </a:bodyPr>
          <a:lstStyle/>
          <a:p>
            <a:pPr>
              <a:lnSpc>
                <a:spcPct val="95000"/>
              </a:lnSpc>
            </a:pPr>
            <a:r>
              <a:rPr lang="de-DE" sz="900" b="1" dirty="0"/>
              <a:t>FID </a:t>
            </a:r>
            <a:r>
              <a:rPr lang="de-DE" sz="900" b="1" dirty="0" err="1"/>
              <a:t>Chromatogram</a:t>
            </a:r>
            <a:endParaRPr lang="de-DE" sz="900" b="1" dirty="0"/>
          </a:p>
        </p:txBody>
      </p:sp>
      <p:sp>
        <p:nvSpPr>
          <p:cNvPr id="22" name="Textfeld 21">
            <a:extLst>
              <a:ext uri="{FF2B5EF4-FFF2-40B4-BE49-F238E27FC236}">
                <a16:creationId xmlns:a16="http://schemas.microsoft.com/office/drawing/2014/main" id="{2503338D-E1BA-D9FF-3653-179B1AA3EBD4}"/>
              </a:ext>
            </a:extLst>
          </p:cNvPr>
          <p:cNvSpPr txBox="1"/>
          <p:nvPr/>
        </p:nvSpPr>
        <p:spPr>
          <a:xfrm>
            <a:off x="3923929" y="2178494"/>
            <a:ext cx="2399891" cy="191014"/>
          </a:xfrm>
          <a:prstGeom prst="rect">
            <a:avLst/>
          </a:prstGeom>
          <a:noFill/>
        </p:spPr>
        <p:txBody>
          <a:bodyPr wrap="square" rtlCol="0">
            <a:spAutoFit/>
          </a:bodyPr>
          <a:lstStyle/>
          <a:p>
            <a:pPr algn="l">
              <a:lnSpc>
                <a:spcPct val="95000"/>
              </a:lnSpc>
            </a:pPr>
            <a:r>
              <a:rPr lang="el-GR" sz="675" dirty="0"/>
              <a:t>β</a:t>
            </a:r>
            <a:r>
              <a:rPr lang="de-DE" sz="675" dirty="0"/>
              <a:t>-</a:t>
            </a:r>
            <a:r>
              <a:rPr lang="de-DE" sz="675" dirty="0" err="1"/>
              <a:t>Pinen</a:t>
            </a:r>
            <a:endParaRPr lang="de-DE" sz="675" dirty="0"/>
          </a:p>
        </p:txBody>
      </p:sp>
    </p:spTree>
    <p:extLst>
      <p:ext uri="{BB962C8B-B14F-4D97-AF65-F5344CB8AC3E}">
        <p14:creationId xmlns:p14="http://schemas.microsoft.com/office/powerpoint/2010/main" val="3005481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a:xfrm>
            <a:off x="120056" y="138295"/>
            <a:ext cx="8586788" cy="1124780"/>
          </a:xfrm>
        </p:spPr>
        <p:txBody>
          <a:bodyPr/>
          <a:lstStyle/>
          <a:p>
            <a:pPr algn="l"/>
            <a:r>
              <a:rPr lang="en-US" altLang="zh-CN" sz="2800" b="1" dirty="0">
                <a:solidFill>
                  <a:srgbClr val="002060"/>
                </a:solidFill>
                <a:latin typeface="Arial" panose="020B0604020202020204" pitchFamily="34" charset="0"/>
                <a:cs typeface="Arial" panose="020B0604020202020204" pitchFamily="34" charset="0"/>
              </a:rPr>
              <a:t>limonene</a:t>
            </a:r>
            <a:endParaRPr lang="en-US" altLang="zh-CN" sz="2800" b="1" dirty="0">
              <a:solidFill>
                <a:srgbClr val="002060"/>
              </a:solidFill>
              <a:cs typeface="Times New Roman" panose="02020603050405020304" pitchFamily="18" charset="0"/>
            </a:endParaRPr>
          </a:p>
        </p:txBody>
      </p:sp>
      <p:sp>
        <p:nvSpPr>
          <p:cNvPr id="4" name="Foliennummernplatzhalter 3">
            <a:extLst>
              <a:ext uri="{FF2B5EF4-FFF2-40B4-BE49-F238E27FC236}">
                <a16:creationId xmlns:a16="http://schemas.microsoft.com/office/drawing/2014/main" id="{5DC516BF-C995-4C15-B38E-5F4B775E169F}"/>
              </a:ext>
            </a:extLst>
          </p:cNvPr>
          <p:cNvSpPr>
            <a:spLocks noGrp="1"/>
          </p:cNvSpPr>
          <p:nvPr>
            <p:ph type="sldNum" sz="quarter" idx="16"/>
          </p:nvPr>
        </p:nvSpPr>
        <p:spPr/>
        <p:txBody>
          <a:bodyPr/>
          <a:lstStyle/>
          <a:p>
            <a:r>
              <a:rPr lang="en-US"/>
              <a:t>Page </a:t>
            </a:r>
            <a:fld id="{A52F4D17-1AD6-42D9-B93A-EB002C62F438}" type="slidenum">
              <a:rPr lang="en-US" smtClean="0"/>
              <a:pPr/>
              <a:t>4</a:t>
            </a:fld>
            <a:endParaRPr lang="en-US" noProof="0" dirty="0"/>
          </a:p>
        </p:txBody>
      </p:sp>
      <p:pic>
        <p:nvPicPr>
          <p:cNvPr id="13" name="Grafik 12" descr="Ein Bild, das Himmel, Baum, Wolke, Cartoon enthält.&#10;&#10;Automatisch generierte Beschreibung">
            <a:extLst>
              <a:ext uri="{FF2B5EF4-FFF2-40B4-BE49-F238E27FC236}">
                <a16:creationId xmlns:a16="http://schemas.microsoft.com/office/drawing/2014/main" id="{8E53295D-0800-07F6-8CB3-44AA4D71F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25" y="2410995"/>
            <a:ext cx="3648075" cy="2562225"/>
          </a:xfrm>
          <a:prstGeom prst="rect">
            <a:avLst/>
          </a:prstGeom>
        </p:spPr>
      </p:pic>
      <p:pic>
        <p:nvPicPr>
          <p:cNvPr id="14" name="Grafik 13">
            <a:extLst>
              <a:ext uri="{FF2B5EF4-FFF2-40B4-BE49-F238E27FC236}">
                <a16:creationId xmlns:a16="http://schemas.microsoft.com/office/drawing/2014/main" id="{25861BCC-B230-5A50-399E-107334711E27}"/>
              </a:ext>
            </a:extLst>
          </p:cNvPr>
          <p:cNvPicPr>
            <a:picLocks noChangeAspect="1"/>
          </p:cNvPicPr>
          <p:nvPr/>
        </p:nvPicPr>
        <p:blipFill>
          <a:blip r:embed="rId3"/>
          <a:stretch>
            <a:fillRect/>
          </a:stretch>
        </p:blipFill>
        <p:spPr>
          <a:xfrm>
            <a:off x="2208743" y="1544150"/>
            <a:ext cx="1078437" cy="1308783"/>
          </a:xfrm>
          <a:prstGeom prst="rect">
            <a:avLst/>
          </a:prstGeom>
        </p:spPr>
      </p:pic>
      <p:pic>
        <p:nvPicPr>
          <p:cNvPr id="3" name="Grafik 2">
            <a:extLst>
              <a:ext uri="{FF2B5EF4-FFF2-40B4-BE49-F238E27FC236}">
                <a16:creationId xmlns:a16="http://schemas.microsoft.com/office/drawing/2014/main" id="{E1963F6E-CF8A-10DA-F082-7FB305CED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9979" y="611066"/>
            <a:ext cx="3522040" cy="2884859"/>
          </a:xfrm>
          <a:prstGeom prst="rect">
            <a:avLst/>
          </a:prstGeom>
        </p:spPr>
      </p:pic>
      <p:sp>
        <p:nvSpPr>
          <p:cNvPr id="5" name="Textfeld 4">
            <a:extLst>
              <a:ext uri="{FF2B5EF4-FFF2-40B4-BE49-F238E27FC236}">
                <a16:creationId xmlns:a16="http://schemas.microsoft.com/office/drawing/2014/main" id="{0690409C-AF59-25E0-C966-B9B44526E86D}"/>
              </a:ext>
            </a:extLst>
          </p:cNvPr>
          <p:cNvSpPr txBox="1"/>
          <p:nvPr/>
        </p:nvSpPr>
        <p:spPr>
          <a:xfrm>
            <a:off x="4893338" y="3401931"/>
            <a:ext cx="2242922" cy="289695"/>
          </a:xfrm>
          <a:prstGeom prst="rect">
            <a:avLst/>
          </a:prstGeom>
          <a:noFill/>
        </p:spPr>
        <p:txBody>
          <a:bodyPr wrap="none" rtlCol="0">
            <a:spAutoFit/>
          </a:bodyPr>
          <a:lstStyle/>
          <a:p>
            <a:pPr algn="l">
              <a:lnSpc>
                <a:spcPct val="95000"/>
              </a:lnSpc>
            </a:pPr>
            <a:r>
              <a:rPr lang="de-DE" sz="1350" dirty="0"/>
              <a:t>Coggon et al., PNAS2021</a:t>
            </a:r>
          </a:p>
        </p:txBody>
      </p:sp>
      <p:pic>
        <p:nvPicPr>
          <p:cNvPr id="6" name="图片 1">
            <a:extLst>
              <a:ext uri="{FF2B5EF4-FFF2-40B4-BE49-F238E27FC236}">
                <a16:creationId xmlns:a16="http://schemas.microsoft.com/office/drawing/2014/main" id="{CFD4C8BB-72D2-3D13-D180-C330BEB8CA21}"/>
              </a:ext>
            </a:extLst>
          </p:cNvPr>
          <p:cNvPicPr>
            <a:picLocks noChangeAspect="1"/>
          </p:cNvPicPr>
          <p:nvPr/>
        </p:nvPicPr>
        <p:blipFill>
          <a:blip r:embed="rId5"/>
          <a:stretch>
            <a:fillRect/>
          </a:stretch>
        </p:blipFill>
        <p:spPr>
          <a:xfrm>
            <a:off x="6344744" y="3776608"/>
            <a:ext cx="2548187" cy="2055301"/>
          </a:xfrm>
          <a:prstGeom prst="rect">
            <a:avLst/>
          </a:prstGeom>
        </p:spPr>
      </p:pic>
      <p:sp>
        <p:nvSpPr>
          <p:cNvPr id="8" name="Textfeld 7">
            <a:extLst>
              <a:ext uri="{FF2B5EF4-FFF2-40B4-BE49-F238E27FC236}">
                <a16:creationId xmlns:a16="http://schemas.microsoft.com/office/drawing/2014/main" id="{EE7A707E-B40C-8F0A-4B80-9E1DB8914807}"/>
              </a:ext>
            </a:extLst>
          </p:cNvPr>
          <p:cNvSpPr txBox="1"/>
          <p:nvPr/>
        </p:nvSpPr>
        <p:spPr>
          <a:xfrm>
            <a:off x="6069919" y="5785966"/>
            <a:ext cx="4624086" cy="300082"/>
          </a:xfrm>
          <a:prstGeom prst="rect">
            <a:avLst/>
          </a:prstGeom>
          <a:noFill/>
        </p:spPr>
        <p:txBody>
          <a:bodyPr wrap="square">
            <a:spAutoFit/>
          </a:bodyPr>
          <a:lstStyle/>
          <a:p>
            <a:pPr marL="0" indent="0">
              <a:buNone/>
            </a:pPr>
            <a:r>
              <a:rPr lang="en-US" sz="1350" dirty="0" err="1">
                <a:latin typeface="Arial" panose="020B0604020202020204" pitchFamily="34" charset="0"/>
                <a:cs typeface="Arial" panose="020B0604020202020204" pitchFamily="34" charset="0"/>
              </a:rPr>
              <a:t>Gkatzelis</a:t>
            </a:r>
            <a:r>
              <a:rPr lang="en-US" sz="1350" dirty="0">
                <a:latin typeface="Arial" panose="020B0604020202020204" pitchFamily="34" charset="0"/>
                <a:cs typeface="Arial" panose="020B0604020202020204" pitchFamily="34" charset="0"/>
              </a:rPr>
              <a:t> et al., 2020, ES&amp;T</a:t>
            </a:r>
          </a:p>
        </p:txBody>
      </p:sp>
      <p:sp>
        <p:nvSpPr>
          <p:cNvPr id="9" name="Textfeld 8">
            <a:extLst>
              <a:ext uri="{FF2B5EF4-FFF2-40B4-BE49-F238E27FC236}">
                <a16:creationId xmlns:a16="http://schemas.microsoft.com/office/drawing/2014/main" id="{FB17D8A1-399E-58CA-27F9-E031826BF8DE}"/>
              </a:ext>
            </a:extLst>
          </p:cNvPr>
          <p:cNvSpPr txBox="1"/>
          <p:nvPr/>
        </p:nvSpPr>
        <p:spPr>
          <a:xfrm>
            <a:off x="3981022" y="6325438"/>
            <a:ext cx="1181956" cy="276999"/>
          </a:xfrm>
          <a:prstGeom prst="rect">
            <a:avLst/>
          </a:prstGeom>
          <a:noFill/>
        </p:spPr>
        <p:txBody>
          <a:bodyPr wrap="square">
            <a:spAutoFit/>
          </a:bodyPr>
          <a:lstStyle/>
          <a:p>
            <a:pPr>
              <a:spcAft>
                <a:spcPts val="600"/>
              </a:spcAft>
            </a:pPr>
            <a:r>
              <a:rPr lang="en-US" sz="1200" kern="1200" dirty="0">
                <a:solidFill>
                  <a:srgbClr val="023D6B"/>
                </a:solidFill>
                <a:latin typeface="+mn-lt"/>
                <a:ea typeface="+mn-ea"/>
                <a:cs typeface="+mn-cs"/>
              </a:rPr>
              <a:t>12 Sept 2024</a:t>
            </a:r>
          </a:p>
        </p:txBody>
      </p:sp>
    </p:spTree>
    <p:extLst>
      <p:ext uri="{BB962C8B-B14F-4D97-AF65-F5344CB8AC3E}">
        <p14:creationId xmlns:p14="http://schemas.microsoft.com/office/powerpoint/2010/main" val="1640870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a:xfrm>
            <a:off x="120056" y="138295"/>
            <a:ext cx="8586788" cy="554401"/>
          </a:xfrm>
        </p:spPr>
        <p:txBody>
          <a:bodyPr/>
          <a:lstStyle/>
          <a:p>
            <a:pPr algn="l"/>
            <a:r>
              <a:rPr lang="en-US" altLang="zh-CN" sz="2800" b="1" dirty="0">
                <a:solidFill>
                  <a:srgbClr val="002060"/>
                </a:solidFill>
                <a:latin typeface="Arial" panose="020B0604020202020204" pitchFamily="34" charset="0"/>
                <a:cs typeface="Arial" panose="020B0604020202020204" pitchFamily="34" charset="0"/>
              </a:rPr>
              <a:t>Biogenic vs. vcp limonene</a:t>
            </a:r>
            <a:endParaRPr lang="en-US" altLang="zh-CN" sz="2800" b="1" dirty="0">
              <a:solidFill>
                <a:srgbClr val="002060"/>
              </a:solidFill>
              <a:cs typeface="Times New Roman" panose="02020603050405020304" pitchFamily="18" charset="0"/>
            </a:endParaRPr>
          </a:p>
        </p:txBody>
      </p:sp>
      <p:sp>
        <p:nvSpPr>
          <p:cNvPr id="4" name="Foliennummernplatzhalter 3">
            <a:extLst>
              <a:ext uri="{FF2B5EF4-FFF2-40B4-BE49-F238E27FC236}">
                <a16:creationId xmlns:a16="http://schemas.microsoft.com/office/drawing/2014/main" id="{5DC516BF-C995-4C15-B38E-5F4B775E169F}"/>
              </a:ext>
            </a:extLst>
          </p:cNvPr>
          <p:cNvSpPr>
            <a:spLocks noGrp="1"/>
          </p:cNvSpPr>
          <p:nvPr>
            <p:ph type="sldNum" sz="quarter" idx="16"/>
          </p:nvPr>
        </p:nvSpPr>
        <p:spPr/>
        <p:txBody>
          <a:bodyPr/>
          <a:lstStyle/>
          <a:p>
            <a:r>
              <a:rPr lang="en-US"/>
              <a:t>Page </a:t>
            </a:r>
            <a:fld id="{A52F4D17-1AD6-42D9-B93A-EB002C62F438}" type="slidenum">
              <a:rPr lang="en-US" smtClean="0"/>
              <a:pPr/>
              <a:t>5</a:t>
            </a:fld>
            <a:endParaRPr lang="en-US" noProof="0" dirty="0"/>
          </a:p>
        </p:txBody>
      </p:sp>
      <p:sp>
        <p:nvSpPr>
          <p:cNvPr id="31" name="Textfeld 30">
            <a:extLst>
              <a:ext uri="{FF2B5EF4-FFF2-40B4-BE49-F238E27FC236}">
                <a16:creationId xmlns:a16="http://schemas.microsoft.com/office/drawing/2014/main" id="{3240907A-4625-D880-ED3C-FC96638A74CF}"/>
              </a:ext>
            </a:extLst>
          </p:cNvPr>
          <p:cNvSpPr txBox="1"/>
          <p:nvPr/>
        </p:nvSpPr>
        <p:spPr>
          <a:xfrm>
            <a:off x="5173260" y="3015356"/>
            <a:ext cx="3143156" cy="461665"/>
          </a:xfrm>
          <a:prstGeom prst="rect">
            <a:avLst/>
          </a:prstGeom>
          <a:noFill/>
        </p:spPr>
        <p:txBody>
          <a:bodyPr wrap="square">
            <a:spAutoFit/>
          </a:bodyPr>
          <a:lstStyle/>
          <a:p>
            <a:r>
              <a:rPr lang="en-US" altLang="zh-CN" sz="2400" b="1" dirty="0">
                <a:solidFill>
                  <a:srgbClr val="FF0000"/>
                </a:solidFill>
                <a:latin typeface="Arial" panose="020B0604020202020204" pitchFamily="34" charset="0"/>
                <a:ea typeface="Tahoma" panose="020B0604030504040204" pitchFamily="34" charset="0"/>
                <a:cs typeface="Arial" panose="020B0604020202020204" pitchFamily="34" charset="0"/>
              </a:rPr>
              <a:t>+ Stable Isotopes ?</a:t>
            </a:r>
          </a:p>
        </p:txBody>
      </p:sp>
      <p:graphicFrame>
        <p:nvGraphicFramePr>
          <p:cNvPr id="3" name="Tabelle 17">
            <a:extLst>
              <a:ext uri="{FF2B5EF4-FFF2-40B4-BE49-F238E27FC236}">
                <a16:creationId xmlns:a16="http://schemas.microsoft.com/office/drawing/2014/main" id="{A5D59373-EB70-3BA6-46FD-7E810F056CEB}"/>
              </a:ext>
            </a:extLst>
          </p:cNvPr>
          <p:cNvGraphicFramePr>
            <a:graphicFrameLocks noGrp="1"/>
          </p:cNvGraphicFramePr>
          <p:nvPr>
            <p:extLst>
              <p:ext uri="{D42A27DB-BD31-4B8C-83A1-F6EECF244321}">
                <p14:modId xmlns:p14="http://schemas.microsoft.com/office/powerpoint/2010/main" val="2126703716"/>
              </p:ext>
            </p:extLst>
          </p:nvPr>
        </p:nvGraphicFramePr>
        <p:xfrm>
          <a:off x="546825" y="4472958"/>
          <a:ext cx="3339498" cy="1059180"/>
        </p:xfrm>
        <a:graphic>
          <a:graphicData uri="http://schemas.openxmlformats.org/drawingml/2006/table">
            <a:tbl>
              <a:tblPr firstRow="1" bandRow="1">
                <a:tableStyleId>{5C22544A-7EE6-4342-B048-85BDC9FD1C3A}</a:tableStyleId>
              </a:tblPr>
              <a:tblGrid>
                <a:gridCol w="1669749">
                  <a:extLst>
                    <a:ext uri="{9D8B030D-6E8A-4147-A177-3AD203B41FA5}">
                      <a16:colId xmlns:a16="http://schemas.microsoft.com/office/drawing/2014/main" val="1451336095"/>
                    </a:ext>
                  </a:extLst>
                </a:gridCol>
                <a:gridCol w="1669749">
                  <a:extLst>
                    <a:ext uri="{9D8B030D-6E8A-4147-A177-3AD203B41FA5}">
                      <a16:colId xmlns:a16="http://schemas.microsoft.com/office/drawing/2014/main" val="3311088936"/>
                    </a:ext>
                  </a:extLst>
                </a:gridCol>
              </a:tblGrid>
              <a:tr h="278130">
                <a:tc>
                  <a:txBody>
                    <a:bodyPr/>
                    <a:lstStyle/>
                    <a:p>
                      <a:pPr algn="ctr"/>
                      <a:r>
                        <a:rPr lang="de-DE" sz="1400" dirty="0">
                          <a:solidFill>
                            <a:schemeClr val="tx1"/>
                          </a:solidFill>
                        </a:rPr>
                        <a:t>(+) Limonene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solidFill>
                            <a:schemeClr val="tx1"/>
                          </a:solidFill>
                        </a:rPr>
                        <a:t>(-) Limonene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2400031"/>
                  </a:ext>
                </a:extLst>
              </a:tr>
              <a:tr h="480060">
                <a:tc>
                  <a:txBody>
                    <a:bodyPr/>
                    <a:lstStyle/>
                    <a:p>
                      <a:pPr algn="ctr"/>
                      <a:r>
                        <a:rPr lang="de-DE" sz="1400" dirty="0">
                          <a:solidFill>
                            <a:schemeClr val="tx1"/>
                          </a:solidFill>
                        </a:rPr>
                        <a:t>shampoos, shower gels, scrubs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400" dirty="0">
                          <a:solidFill>
                            <a:schemeClr val="tx1"/>
                          </a:solidFill>
                        </a:rPr>
                        <a:t>slash, loblolly pine oils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287248"/>
                  </a:ext>
                </a:extLst>
              </a:tr>
              <a:tr h="278130">
                <a:tc>
                  <a:txBody>
                    <a:bodyPr/>
                    <a:lstStyle/>
                    <a:p>
                      <a:pPr algn="ctr"/>
                      <a:r>
                        <a:rPr lang="de-DE" sz="1400" dirty="0">
                          <a:solidFill>
                            <a:schemeClr val="tx1"/>
                          </a:solidFill>
                        </a:rPr>
                        <a:t>96-99%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400" dirty="0">
                          <a:solidFill>
                            <a:schemeClr val="tx1"/>
                          </a:solidFill>
                        </a:rPr>
                        <a:t>~100%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7526769"/>
                  </a:ext>
                </a:extLst>
              </a:tr>
            </a:tbl>
          </a:graphicData>
        </a:graphic>
      </p:graphicFrame>
      <p:sp>
        <p:nvSpPr>
          <p:cNvPr id="5" name="Textfeld 4">
            <a:extLst>
              <a:ext uri="{FF2B5EF4-FFF2-40B4-BE49-F238E27FC236}">
                <a16:creationId xmlns:a16="http://schemas.microsoft.com/office/drawing/2014/main" id="{6FC00D29-AF65-6387-3088-609AD3679754}"/>
              </a:ext>
            </a:extLst>
          </p:cNvPr>
          <p:cNvSpPr txBox="1"/>
          <p:nvPr/>
        </p:nvSpPr>
        <p:spPr>
          <a:xfrm>
            <a:off x="481214" y="5656827"/>
            <a:ext cx="3402629" cy="253916"/>
          </a:xfrm>
          <a:prstGeom prst="rect">
            <a:avLst/>
          </a:prstGeom>
          <a:noFill/>
        </p:spPr>
        <p:txBody>
          <a:bodyPr wrap="square">
            <a:spAutoFit/>
          </a:bodyPr>
          <a:lstStyle/>
          <a:p>
            <a:r>
              <a:rPr lang="en-US" sz="1050" dirty="0"/>
              <a:t>courtesy Shan Gu (Celia Faiola group, UCIrvine)</a:t>
            </a:r>
          </a:p>
        </p:txBody>
      </p:sp>
      <p:sp>
        <p:nvSpPr>
          <p:cNvPr id="7" name="Textfeld 6">
            <a:extLst>
              <a:ext uri="{FF2B5EF4-FFF2-40B4-BE49-F238E27FC236}">
                <a16:creationId xmlns:a16="http://schemas.microsoft.com/office/drawing/2014/main" id="{AF465AA9-2F59-AB10-886C-F849F599F723}"/>
              </a:ext>
            </a:extLst>
          </p:cNvPr>
          <p:cNvSpPr txBox="1"/>
          <p:nvPr/>
        </p:nvSpPr>
        <p:spPr>
          <a:xfrm>
            <a:off x="639233" y="1567368"/>
            <a:ext cx="3154682" cy="461665"/>
          </a:xfrm>
          <a:prstGeom prst="rect">
            <a:avLst/>
          </a:prstGeom>
          <a:noFill/>
        </p:spPr>
        <p:txBody>
          <a:bodyPr wrap="square">
            <a:spAutoFit/>
          </a:bodyPr>
          <a:lstStyle/>
          <a:p>
            <a:r>
              <a:rPr lang="en-US" altLang="zh-CN" sz="2400" b="1" dirty="0">
                <a:latin typeface="Arial" panose="020B0604020202020204" pitchFamily="34" charset="0"/>
                <a:ea typeface="Tahoma" panose="020B0604030504040204" pitchFamily="34" charset="0"/>
                <a:cs typeface="Arial" panose="020B0604020202020204" pitchFamily="34" charset="0"/>
              </a:rPr>
              <a:t>Enantiomer studies</a:t>
            </a:r>
            <a:endParaRPr lang="en-US" altLang="zh-CN" sz="1800" b="1" dirty="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9" name="Textfeld 8">
            <a:extLst>
              <a:ext uri="{FF2B5EF4-FFF2-40B4-BE49-F238E27FC236}">
                <a16:creationId xmlns:a16="http://schemas.microsoft.com/office/drawing/2014/main" id="{93F9EC82-9695-98BE-9D0B-158A164E5C30}"/>
              </a:ext>
            </a:extLst>
          </p:cNvPr>
          <p:cNvSpPr txBox="1"/>
          <p:nvPr/>
        </p:nvSpPr>
        <p:spPr>
          <a:xfrm>
            <a:off x="168776" y="1044705"/>
            <a:ext cx="8806448" cy="369332"/>
          </a:xfrm>
          <a:prstGeom prst="rect">
            <a:avLst/>
          </a:prstGeom>
          <a:noFill/>
        </p:spPr>
        <p:txBody>
          <a:bodyPr wrap="square">
            <a:spAutoFit/>
          </a:bodyPr>
          <a:lstStyle/>
          <a:p>
            <a:r>
              <a:rPr lang="en-US" altLang="zh-CN" dirty="0">
                <a:solidFill>
                  <a:srgbClr val="FF0000"/>
                </a:solidFill>
                <a:latin typeface="Arial" panose="020B0604020202020204" pitchFamily="34" charset="0"/>
                <a:cs typeface="Arial" panose="020B0604020202020204" pitchFamily="34" charset="0"/>
              </a:rPr>
              <a:t>- Q</a:t>
            </a:r>
            <a:r>
              <a:rPr lang="en-US" altLang="zh-CN" sz="1800" dirty="0">
                <a:solidFill>
                  <a:srgbClr val="FF0000"/>
                </a:solidFill>
                <a:latin typeface="Arial" panose="020B0604020202020204" pitchFamily="34" charset="0"/>
                <a:cs typeface="Arial" panose="020B0604020202020204" pitchFamily="34" charset="0"/>
              </a:rPr>
              <a:t>uantitatively</a:t>
            </a:r>
            <a:r>
              <a:rPr lang="en-US" altLang="zh-CN" sz="1800" dirty="0">
                <a:latin typeface="Arial" panose="020B0604020202020204" pitchFamily="34" charset="0"/>
                <a:cs typeface="Arial" panose="020B0604020202020204" pitchFamily="34" charset="0"/>
              </a:rPr>
              <a:t> estimate of the relative contribution from biogenic vs. VCP sources</a:t>
            </a:r>
            <a:endParaRPr lang="de-DE" dirty="0"/>
          </a:p>
        </p:txBody>
      </p:sp>
      <p:pic>
        <p:nvPicPr>
          <p:cNvPr id="10" name="Grafik 9" descr="Ein Bild, das Diagramm, Entwurf, Design, Origami enthält.&#10;&#10;Automatisch generierte Beschreibung">
            <a:extLst>
              <a:ext uri="{FF2B5EF4-FFF2-40B4-BE49-F238E27FC236}">
                <a16:creationId xmlns:a16="http://schemas.microsoft.com/office/drawing/2014/main" id="{837CC087-9FB1-EFEB-4478-478BF8D4A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2508088"/>
            <a:ext cx="2440999" cy="1820698"/>
          </a:xfrm>
          <a:prstGeom prst="rect">
            <a:avLst/>
          </a:prstGeom>
        </p:spPr>
      </p:pic>
      <p:sp>
        <p:nvSpPr>
          <p:cNvPr id="12" name="Textfeld 11">
            <a:extLst>
              <a:ext uri="{FF2B5EF4-FFF2-40B4-BE49-F238E27FC236}">
                <a16:creationId xmlns:a16="http://schemas.microsoft.com/office/drawing/2014/main" id="{10CB7541-1E56-5055-C5F0-4EB289BFFF15}"/>
              </a:ext>
            </a:extLst>
          </p:cNvPr>
          <p:cNvSpPr txBox="1"/>
          <p:nvPr/>
        </p:nvSpPr>
        <p:spPr>
          <a:xfrm>
            <a:off x="3556615" y="6381328"/>
            <a:ext cx="4624086" cy="276999"/>
          </a:xfrm>
          <a:prstGeom prst="rect">
            <a:avLst/>
          </a:prstGeom>
          <a:noFill/>
        </p:spPr>
        <p:txBody>
          <a:bodyPr wrap="square">
            <a:spAutoFit/>
          </a:bodyPr>
          <a:lstStyle/>
          <a:p>
            <a:pPr>
              <a:spcAft>
                <a:spcPts val="600"/>
              </a:spcAft>
            </a:pPr>
            <a:r>
              <a:rPr lang="en-US" sz="1200" kern="1200" dirty="0">
                <a:solidFill>
                  <a:srgbClr val="023D6B"/>
                </a:solidFill>
                <a:latin typeface="+mn-lt"/>
                <a:ea typeface="+mn-ea"/>
                <a:cs typeface="+mn-cs"/>
              </a:rPr>
              <a:t>12 Sept 2024</a:t>
            </a:r>
          </a:p>
        </p:txBody>
      </p:sp>
    </p:spTree>
    <p:extLst>
      <p:ext uri="{BB962C8B-B14F-4D97-AF65-F5344CB8AC3E}">
        <p14:creationId xmlns:p14="http://schemas.microsoft.com/office/powerpoint/2010/main" val="79792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3779912" y="6453336"/>
            <a:ext cx="1549996" cy="221109"/>
          </a:xfrm>
        </p:spPr>
        <p:txBody>
          <a:bodyPr/>
          <a:lstStyle/>
          <a:p>
            <a:pPr>
              <a:spcAft>
                <a:spcPts val="600"/>
              </a:spcAft>
            </a:pPr>
            <a:r>
              <a:rPr lang="en-US" kern="1200" dirty="0">
                <a:latin typeface="+mn-lt"/>
                <a:ea typeface="+mn-ea"/>
                <a:cs typeface="+mn-cs"/>
              </a:rPr>
              <a:t>12 Sept 2024</a:t>
            </a:r>
          </a:p>
        </p:txBody>
      </p:sp>
      <p:sp>
        <p:nvSpPr>
          <p:cNvPr id="5" name="Foliennummernplatzhalter 4"/>
          <p:cNvSpPr>
            <a:spLocks noGrp="1"/>
          </p:cNvSpPr>
          <p:nvPr>
            <p:ph type="sldNum" sz="quarter" idx="12"/>
          </p:nvPr>
        </p:nvSpPr>
        <p:spPr/>
        <p:txBody>
          <a:bodyPr/>
          <a:lstStyle/>
          <a:p>
            <a:fld id="{7EB9AEA1-3281-46F0-9EDB-48FF2E5FF267}" type="slidenum">
              <a:rPr lang="de-DE" smtClean="0"/>
              <a:t>6</a:t>
            </a:fld>
            <a:endParaRPr lang="de-DE"/>
          </a:p>
        </p:txBody>
      </p:sp>
      <p:sp>
        <p:nvSpPr>
          <p:cNvPr id="8" name="Inhaltsplatzhalter 7"/>
          <p:cNvSpPr>
            <a:spLocks noGrp="1"/>
          </p:cNvSpPr>
          <p:nvPr>
            <p:ph idx="17"/>
          </p:nvPr>
        </p:nvSpPr>
        <p:spPr>
          <a:xfrm>
            <a:off x="146111" y="216076"/>
            <a:ext cx="7488832" cy="576064"/>
          </a:xfrm>
        </p:spPr>
        <p:txBody>
          <a:bodyPr/>
          <a:lstStyle/>
          <a:p>
            <a:r>
              <a:rPr lang="de-DE" dirty="0">
                <a:solidFill>
                  <a:srgbClr val="002060"/>
                </a:solidFill>
              </a:rPr>
              <a:t>Isotopic signature of the sources</a:t>
            </a:r>
          </a:p>
        </p:txBody>
      </p:sp>
      <p:sp>
        <p:nvSpPr>
          <p:cNvPr id="9" name="Freeform 8"/>
          <p:cNvSpPr/>
          <p:nvPr/>
        </p:nvSpPr>
        <p:spPr>
          <a:xfrm>
            <a:off x="1530036" y="5495453"/>
            <a:ext cx="1032095" cy="425513"/>
          </a:xfrm>
          <a:custGeom>
            <a:avLst/>
            <a:gdLst>
              <a:gd name="connsiteX0" fmla="*/ 1032095 w 1032095"/>
              <a:gd name="connsiteY0" fmla="*/ 0 h 425513"/>
              <a:gd name="connsiteX1" fmla="*/ 1013988 w 1032095"/>
              <a:gd name="connsiteY1" fmla="*/ 45268 h 425513"/>
              <a:gd name="connsiteX2" fmla="*/ 986827 w 1032095"/>
              <a:gd name="connsiteY2" fmla="*/ 54321 h 425513"/>
              <a:gd name="connsiteX3" fmla="*/ 950614 w 1032095"/>
              <a:gd name="connsiteY3" fmla="*/ 63375 h 425513"/>
              <a:gd name="connsiteX4" fmla="*/ 869132 w 1032095"/>
              <a:gd name="connsiteY4" fmla="*/ 90535 h 425513"/>
              <a:gd name="connsiteX5" fmla="*/ 316871 w 1032095"/>
              <a:gd name="connsiteY5" fmla="*/ 108642 h 425513"/>
              <a:gd name="connsiteX6" fmla="*/ 253497 w 1032095"/>
              <a:gd name="connsiteY6" fmla="*/ 117696 h 425513"/>
              <a:gd name="connsiteX7" fmla="*/ 181069 w 1032095"/>
              <a:gd name="connsiteY7" fmla="*/ 153909 h 425513"/>
              <a:gd name="connsiteX8" fmla="*/ 153909 w 1032095"/>
              <a:gd name="connsiteY8" fmla="*/ 162963 h 425513"/>
              <a:gd name="connsiteX9" fmla="*/ 117695 w 1032095"/>
              <a:gd name="connsiteY9" fmla="*/ 199177 h 425513"/>
              <a:gd name="connsiteX10" fmla="*/ 99588 w 1032095"/>
              <a:gd name="connsiteY10" fmla="*/ 235391 h 425513"/>
              <a:gd name="connsiteX11" fmla="*/ 81481 w 1032095"/>
              <a:gd name="connsiteY11" fmla="*/ 262551 h 425513"/>
              <a:gd name="connsiteX12" fmla="*/ 54320 w 1032095"/>
              <a:gd name="connsiteY12" fmla="*/ 316872 h 425513"/>
              <a:gd name="connsiteX13" fmla="*/ 45267 w 1032095"/>
              <a:gd name="connsiteY13" fmla="*/ 344032 h 425513"/>
              <a:gd name="connsiteX14" fmla="*/ 27160 w 1032095"/>
              <a:gd name="connsiteY14" fmla="*/ 425513 h 425513"/>
              <a:gd name="connsiteX15" fmla="*/ 0 w 1032095"/>
              <a:gd name="connsiteY15" fmla="*/ 334979 h 425513"/>
              <a:gd name="connsiteX16" fmla="*/ 9053 w 1032095"/>
              <a:gd name="connsiteY16" fmla="*/ 362139 h 425513"/>
              <a:gd name="connsiteX17" fmla="*/ 27160 w 1032095"/>
              <a:gd name="connsiteY17" fmla="*/ 389299 h 425513"/>
              <a:gd name="connsiteX18" fmla="*/ 36214 w 1032095"/>
              <a:gd name="connsiteY18" fmla="*/ 416460 h 425513"/>
              <a:gd name="connsiteX19" fmla="*/ 280657 w 1032095"/>
              <a:gd name="connsiteY19" fmla="*/ 416460 h 4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2095" h="425513">
                <a:moveTo>
                  <a:pt x="1032095" y="0"/>
                </a:moveTo>
                <a:cubicBezTo>
                  <a:pt x="1026059" y="15089"/>
                  <a:pt x="1024392" y="32783"/>
                  <a:pt x="1013988" y="45268"/>
                </a:cubicBezTo>
                <a:cubicBezTo>
                  <a:pt x="1007878" y="52599"/>
                  <a:pt x="996003" y="51699"/>
                  <a:pt x="986827" y="54321"/>
                </a:cubicBezTo>
                <a:cubicBezTo>
                  <a:pt x="974863" y="57739"/>
                  <a:pt x="962264" y="59006"/>
                  <a:pt x="950614" y="63375"/>
                </a:cubicBezTo>
                <a:cubicBezTo>
                  <a:pt x="905741" y="80203"/>
                  <a:pt x="921813" y="88140"/>
                  <a:pt x="869132" y="90535"/>
                </a:cubicBezTo>
                <a:cubicBezTo>
                  <a:pt x="685136" y="98898"/>
                  <a:pt x="500958" y="102606"/>
                  <a:pt x="316871" y="108642"/>
                </a:cubicBezTo>
                <a:cubicBezTo>
                  <a:pt x="295746" y="111660"/>
                  <a:pt x="274199" y="112521"/>
                  <a:pt x="253497" y="117696"/>
                </a:cubicBezTo>
                <a:cubicBezTo>
                  <a:pt x="190838" y="133361"/>
                  <a:pt x="226631" y="131127"/>
                  <a:pt x="181069" y="153909"/>
                </a:cubicBezTo>
                <a:cubicBezTo>
                  <a:pt x="172533" y="158177"/>
                  <a:pt x="162962" y="159945"/>
                  <a:pt x="153909" y="162963"/>
                </a:cubicBezTo>
                <a:cubicBezTo>
                  <a:pt x="141838" y="175034"/>
                  <a:pt x="127938" y="185520"/>
                  <a:pt x="117695" y="199177"/>
                </a:cubicBezTo>
                <a:cubicBezTo>
                  <a:pt x="109597" y="209974"/>
                  <a:pt x="106284" y="223673"/>
                  <a:pt x="99588" y="235391"/>
                </a:cubicBezTo>
                <a:cubicBezTo>
                  <a:pt x="94190" y="244838"/>
                  <a:pt x="86347" y="252819"/>
                  <a:pt x="81481" y="262551"/>
                </a:cubicBezTo>
                <a:cubicBezTo>
                  <a:pt x="43994" y="337522"/>
                  <a:pt x="106216" y="239027"/>
                  <a:pt x="54320" y="316872"/>
                </a:cubicBezTo>
                <a:cubicBezTo>
                  <a:pt x="51302" y="325925"/>
                  <a:pt x="47889" y="334856"/>
                  <a:pt x="45267" y="344032"/>
                </a:cubicBezTo>
                <a:cubicBezTo>
                  <a:pt x="36746" y="373858"/>
                  <a:pt x="33382" y="394406"/>
                  <a:pt x="27160" y="425513"/>
                </a:cubicBezTo>
                <a:cubicBezTo>
                  <a:pt x="26105" y="422348"/>
                  <a:pt x="0" y="348665"/>
                  <a:pt x="0" y="334979"/>
                </a:cubicBezTo>
                <a:cubicBezTo>
                  <a:pt x="0" y="325436"/>
                  <a:pt x="4785" y="353603"/>
                  <a:pt x="9053" y="362139"/>
                </a:cubicBezTo>
                <a:cubicBezTo>
                  <a:pt x="13919" y="371871"/>
                  <a:pt x="22294" y="379567"/>
                  <a:pt x="27160" y="389299"/>
                </a:cubicBezTo>
                <a:cubicBezTo>
                  <a:pt x="31428" y="397835"/>
                  <a:pt x="26725" y="415443"/>
                  <a:pt x="36214" y="416460"/>
                </a:cubicBezTo>
                <a:cubicBezTo>
                  <a:pt x="117231" y="425141"/>
                  <a:pt x="199176" y="416460"/>
                  <a:pt x="280657" y="41646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DE6512BE-39A9-2AC0-72E3-89E432A497CF}"/>
              </a:ext>
            </a:extLst>
          </p:cNvPr>
          <p:cNvSpPr/>
          <p:nvPr/>
        </p:nvSpPr>
        <p:spPr>
          <a:xfrm>
            <a:off x="971600" y="1772816"/>
            <a:ext cx="187220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pic>
        <p:nvPicPr>
          <p:cNvPr id="12" name="Grafik 11" descr="Ein Bild, das Text, Baum, Screenshot, Design enthält.&#10;&#10;Automatisch generierte Beschreibung">
            <a:extLst>
              <a:ext uri="{FF2B5EF4-FFF2-40B4-BE49-F238E27FC236}">
                <a16:creationId xmlns:a16="http://schemas.microsoft.com/office/drawing/2014/main" id="{542772B2-1A38-70BF-8878-48D60099F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17" y="1080080"/>
            <a:ext cx="6894590" cy="4916368"/>
          </a:xfrm>
          <a:prstGeom prst="rect">
            <a:avLst/>
          </a:prstGeom>
        </p:spPr>
      </p:pic>
    </p:spTree>
    <p:extLst>
      <p:ext uri="{BB962C8B-B14F-4D97-AF65-F5344CB8AC3E}">
        <p14:creationId xmlns:p14="http://schemas.microsoft.com/office/powerpoint/2010/main" val="782345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3779912" y="6453336"/>
            <a:ext cx="1549996" cy="221109"/>
          </a:xfrm>
        </p:spPr>
        <p:txBody>
          <a:bodyPr/>
          <a:lstStyle/>
          <a:p>
            <a:pPr>
              <a:spcAft>
                <a:spcPts val="600"/>
              </a:spcAft>
            </a:pPr>
            <a:r>
              <a:rPr lang="en-US" kern="1200" dirty="0">
                <a:latin typeface="+mn-lt"/>
                <a:ea typeface="+mn-ea"/>
                <a:cs typeface="+mn-cs"/>
              </a:rPr>
              <a:t>12 Sept 2024</a:t>
            </a:r>
          </a:p>
        </p:txBody>
      </p:sp>
      <p:sp>
        <p:nvSpPr>
          <p:cNvPr id="5" name="Foliennummernplatzhalter 4"/>
          <p:cNvSpPr>
            <a:spLocks noGrp="1"/>
          </p:cNvSpPr>
          <p:nvPr>
            <p:ph type="sldNum" sz="quarter" idx="12"/>
          </p:nvPr>
        </p:nvSpPr>
        <p:spPr/>
        <p:txBody>
          <a:bodyPr/>
          <a:lstStyle/>
          <a:p>
            <a:fld id="{7EB9AEA1-3281-46F0-9EDB-48FF2E5FF267}" type="slidenum">
              <a:rPr lang="de-DE" smtClean="0"/>
              <a:t>7</a:t>
            </a:fld>
            <a:endParaRPr lang="de-DE"/>
          </a:p>
        </p:txBody>
      </p:sp>
      <p:sp>
        <p:nvSpPr>
          <p:cNvPr id="8" name="Inhaltsplatzhalter 7"/>
          <p:cNvSpPr>
            <a:spLocks noGrp="1"/>
          </p:cNvSpPr>
          <p:nvPr>
            <p:ph idx="17"/>
          </p:nvPr>
        </p:nvSpPr>
        <p:spPr>
          <a:xfrm>
            <a:off x="179512" y="255563"/>
            <a:ext cx="8352928" cy="576064"/>
          </a:xfrm>
        </p:spPr>
        <p:txBody>
          <a:bodyPr/>
          <a:lstStyle/>
          <a:p>
            <a:r>
              <a:rPr lang="de-DE" dirty="0">
                <a:solidFill>
                  <a:srgbClr val="002060"/>
                </a:solidFill>
              </a:rPr>
              <a:t>Specific isotopic fractionation during reaction</a:t>
            </a:r>
          </a:p>
        </p:txBody>
      </p:sp>
      <p:sp>
        <p:nvSpPr>
          <p:cNvPr id="9" name="Freeform 8"/>
          <p:cNvSpPr/>
          <p:nvPr/>
        </p:nvSpPr>
        <p:spPr>
          <a:xfrm>
            <a:off x="1530036" y="5495453"/>
            <a:ext cx="1032095" cy="425513"/>
          </a:xfrm>
          <a:custGeom>
            <a:avLst/>
            <a:gdLst>
              <a:gd name="connsiteX0" fmla="*/ 1032095 w 1032095"/>
              <a:gd name="connsiteY0" fmla="*/ 0 h 425513"/>
              <a:gd name="connsiteX1" fmla="*/ 1013988 w 1032095"/>
              <a:gd name="connsiteY1" fmla="*/ 45268 h 425513"/>
              <a:gd name="connsiteX2" fmla="*/ 986827 w 1032095"/>
              <a:gd name="connsiteY2" fmla="*/ 54321 h 425513"/>
              <a:gd name="connsiteX3" fmla="*/ 950614 w 1032095"/>
              <a:gd name="connsiteY3" fmla="*/ 63375 h 425513"/>
              <a:gd name="connsiteX4" fmla="*/ 869132 w 1032095"/>
              <a:gd name="connsiteY4" fmla="*/ 90535 h 425513"/>
              <a:gd name="connsiteX5" fmla="*/ 316871 w 1032095"/>
              <a:gd name="connsiteY5" fmla="*/ 108642 h 425513"/>
              <a:gd name="connsiteX6" fmla="*/ 253497 w 1032095"/>
              <a:gd name="connsiteY6" fmla="*/ 117696 h 425513"/>
              <a:gd name="connsiteX7" fmla="*/ 181069 w 1032095"/>
              <a:gd name="connsiteY7" fmla="*/ 153909 h 425513"/>
              <a:gd name="connsiteX8" fmla="*/ 153909 w 1032095"/>
              <a:gd name="connsiteY8" fmla="*/ 162963 h 425513"/>
              <a:gd name="connsiteX9" fmla="*/ 117695 w 1032095"/>
              <a:gd name="connsiteY9" fmla="*/ 199177 h 425513"/>
              <a:gd name="connsiteX10" fmla="*/ 99588 w 1032095"/>
              <a:gd name="connsiteY10" fmla="*/ 235391 h 425513"/>
              <a:gd name="connsiteX11" fmla="*/ 81481 w 1032095"/>
              <a:gd name="connsiteY11" fmla="*/ 262551 h 425513"/>
              <a:gd name="connsiteX12" fmla="*/ 54320 w 1032095"/>
              <a:gd name="connsiteY12" fmla="*/ 316872 h 425513"/>
              <a:gd name="connsiteX13" fmla="*/ 45267 w 1032095"/>
              <a:gd name="connsiteY13" fmla="*/ 344032 h 425513"/>
              <a:gd name="connsiteX14" fmla="*/ 27160 w 1032095"/>
              <a:gd name="connsiteY14" fmla="*/ 425513 h 425513"/>
              <a:gd name="connsiteX15" fmla="*/ 0 w 1032095"/>
              <a:gd name="connsiteY15" fmla="*/ 334979 h 425513"/>
              <a:gd name="connsiteX16" fmla="*/ 9053 w 1032095"/>
              <a:gd name="connsiteY16" fmla="*/ 362139 h 425513"/>
              <a:gd name="connsiteX17" fmla="*/ 27160 w 1032095"/>
              <a:gd name="connsiteY17" fmla="*/ 389299 h 425513"/>
              <a:gd name="connsiteX18" fmla="*/ 36214 w 1032095"/>
              <a:gd name="connsiteY18" fmla="*/ 416460 h 425513"/>
              <a:gd name="connsiteX19" fmla="*/ 280657 w 1032095"/>
              <a:gd name="connsiteY19" fmla="*/ 416460 h 4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2095" h="425513">
                <a:moveTo>
                  <a:pt x="1032095" y="0"/>
                </a:moveTo>
                <a:cubicBezTo>
                  <a:pt x="1026059" y="15089"/>
                  <a:pt x="1024392" y="32783"/>
                  <a:pt x="1013988" y="45268"/>
                </a:cubicBezTo>
                <a:cubicBezTo>
                  <a:pt x="1007878" y="52599"/>
                  <a:pt x="996003" y="51699"/>
                  <a:pt x="986827" y="54321"/>
                </a:cubicBezTo>
                <a:cubicBezTo>
                  <a:pt x="974863" y="57739"/>
                  <a:pt x="962264" y="59006"/>
                  <a:pt x="950614" y="63375"/>
                </a:cubicBezTo>
                <a:cubicBezTo>
                  <a:pt x="905741" y="80203"/>
                  <a:pt x="921813" y="88140"/>
                  <a:pt x="869132" y="90535"/>
                </a:cubicBezTo>
                <a:cubicBezTo>
                  <a:pt x="685136" y="98898"/>
                  <a:pt x="500958" y="102606"/>
                  <a:pt x="316871" y="108642"/>
                </a:cubicBezTo>
                <a:cubicBezTo>
                  <a:pt x="295746" y="111660"/>
                  <a:pt x="274199" y="112521"/>
                  <a:pt x="253497" y="117696"/>
                </a:cubicBezTo>
                <a:cubicBezTo>
                  <a:pt x="190838" y="133361"/>
                  <a:pt x="226631" y="131127"/>
                  <a:pt x="181069" y="153909"/>
                </a:cubicBezTo>
                <a:cubicBezTo>
                  <a:pt x="172533" y="158177"/>
                  <a:pt x="162962" y="159945"/>
                  <a:pt x="153909" y="162963"/>
                </a:cubicBezTo>
                <a:cubicBezTo>
                  <a:pt x="141838" y="175034"/>
                  <a:pt x="127938" y="185520"/>
                  <a:pt x="117695" y="199177"/>
                </a:cubicBezTo>
                <a:cubicBezTo>
                  <a:pt x="109597" y="209974"/>
                  <a:pt x="106284" y="223673"/>
                  <a:pt x="99588" y="235391"/>
                </a:cubicBezTo>
                <a:cubicBezTo>
                  <a:pt x="94190" y="244838"/>
                  <a:pt x="86347" y="252819"/>
                  <a:pt x="81481" y="262551"/>
                </a:cubicBezTo>
                <a:cubicBezTo>
                  <a:pt x="43994" y="337522"/>
                  <a:pt x="106216" y="239027"/>
                  <a:pt x="54320" y="316872"/>
                </a:cubicBezTo>
                <a:cubicBezTo>
                  <a:pt x="51302" y="325925"/>
                  <a:pt x="47889" y="334856"/>
                  <a:pt x="45267" y="344032"/>
                </a:cubicBezTo>
                <a:cubicBezTo>
                  <a:pt x="36746" y="373858"/>
                  <a:pt x="33382" y="394406"/>
                  <a:pt x="27160" y="425513"/>
                </a:cubicBezTo>
                <a:cubicBezTo>
                  <a:pt x="26105" y="422348"/>
                  <a:pt x="0" y="348665"/>
                  <a:pt x="0" y="334979"/>
                </a:cubicBezTo>
                <a:cubicBezTo>
                  <a:pt x="0" y="325436"/>
                  <a:pt x="4785" y="353603"/>
                  <a:pt x="9053" y="362139"/>
                </a:cubicBezTo>
                <a:cubicBezTo>
                  <a:pt x="13919" y="371871"/>
                  <a:pt x="22294" y="379567"/>
                  <a:pt x="27160" y="389299"/>
                </a:cubicBezTo>
                <a:cubicBezTo>
                  <a:pt x="31428" y="397835"/>
                  <a:pt x="26725" y="415443"/>
                  <a:pt x="36214" y="416460"/>
                </a:cubicBezTo>
                <a:cubicBezTo>
                  <a:pt x="117231" y="425141"/>
                  <a:pt x="199176" y="416460"/>
                  <a:pt x="280657" y="41646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Ein Bild, das Text, Diagramm, Screenshot enthält.&#10;&#10;Automatisch generierte Beschreibung">
            <a:extLst>
              <a:ext uri="{FF2B5EF4-FFF2-40B4-BE49-F238E27FC236}">
                <a16:creationId xmlns:a16="http://schemas.microsoft.com/office/drawing/2014/main" id="{DF7B66DA-F1B7-378E-0C16-8FAFA763D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556792"/>
            <a:ext cx="6480720" cy="4621248"/>
          </a:xfrm>
          <a:prstGeom prst="rect">
            <a:avLst/>
          </a:prstGeom>
        </p:spPr>
      </p:pic>
    </p:spTree>
    <p:extLst>
      <p:ext uri="{BB962C8B-B14F-4D97-AF65-F5344CB8AC3E}">
        <p14:creationId xmlns:p14="http://schemas.microsoft.com/office/powerpoint/2010/main" val="744888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3779912" y="6453336"/>
            <a:ext cx="1549996" cy="221109"/>
          </a:xfrm>
        </p:spPr>
        <p:txBody>
          <a:bodyPr/>
          <a:lstStyle/>
          <a:p>
            <a:pPr>
              <a:spcAft>
                <a:spcPts val="600"/>
              </a:spcAft>
            </a:pPr>
            <a:r>
              <a:rPr lang="en-US" kern="1200" dirty="0">
                <a:latin typeface="+mn-lt"/>
                <a:ea typeface="+mn-ea"/>
                <a:cs typeface="+mn-cs"/>
              </a:rPr>
              <a:t>12 Sept 2024</a:t>
            </a:r>
          </a:p>
        </p:txBody>
      </p:sp>
      <p:sp>
        <p:nvSpPr>
          <p:cNvPr id="5" name="Foliennummernplatzhalter 4"/>
          <p:cNvSpPr>
            <a:spLocks noGrp="1"/>
          </p:cNvSpPr>
          <p:nvPr>
            <p:ph type="sldNum" sz="quarter" idx="12"/>
          </p:nvPr>
        </p:nvSpPr>
        <p:spPr/>
        <p:txBody>
          <a:bodyPr/>
          <a:lstStyle/>
          <a:p>
            <a:fld id="{7EB9AEA1-3281-46F0-9EDB-48FF2E5FF267}" type="slidenum">
              <a:rPr lang="de-DE" smtClean="0"/>
              <a:t>8</a:t>
            </a:fld>
            <a:endParaRPr lang="de-DE"/>
          </a:p>
        </p:txBody>
      </p:sp>
      <p:sp>
        <p:nvSpPr>
          <p:cNvPr id="8" name="Inhaltsplatzhalter 7"/>
          <p:cNvSpPr>
            <a:spLocks noGrp="1"/>
          </p:cNvSpPr>
          <p:nvPr>
            <p:ph idx="17"/>
          </p:nvPr>
        </p:nvSpPr>
        <p:spPr>
          <a:xfrm>
            <a:off x="251520" y="174090"/>
            <a:ext cx="7488832" cy="576064"/>
          </a:xfrm>
        </p:spPr>
        <p:txBody>
          <a:bodyPr/>
          <a:lstStyle/>
          <a:p>
            <a:r>
              <a:rPr lang="de-DE" dirty="0">
                <a:solidFill>
                  <a:srgbClr val="002060"/>
                </a:solidFill>
              </a:rPr>
              <a:t>Isotopic hydrocarbon clock</a:t>
            </a:r>
          </a:p>
        </p:txBody>
      </p:sp>
      <p:sp>
        <p:nvSpPr>
          <p:cNvPr id="9" name="Freeform 8"/>
          <p:cNvSpPr/>
          <p:nvPr/>
        </p:nvSpPr>
        <p:spPr>
          <a:xfrm>
            <a:off x="1530036" y="5495453"/>
            <a:ext cx="1032095" cy="425513"/>
          </a:xfrm>
          <a:custGeom>
            <a:avLst/>
            <a:gdLst>
              <a:gd name="connsiteX0" fmla="*/ 1032095 w 1032095"/>
              <a:gd name="connsiteY0" fmla="*/ 0 h 425513"/>
              <a:gd name="connsiteX1" fmla="*/ 1013988 w 1032095"/>
              <a:gd name="connsiteY1" fmla="*/ 45268 h 425513"/>
              <a:gd name="connsiteX2" fmla="*/ 986827 w 1032095"/>
              <a:gd name="connsiteY2" fmla="*/ 54321 h 425513"/>
              <a:gd name="connsiteX3" fmla="*/ 950614 w 1032095"/>
              <a:gd name="connsiteY3" fmla="*/ 63375 h 425513"/>
              <a:gd name="connsiteX4" fmla="*/ 869132 w 1032095"/>
              <a:gd name="connsiteY4" fmla="*/ 90535 h 425513"/>
              <a:gd name="connsiteX5" fmla="*/ 316871 w 1032095"/>
              <a:gd name="connsiteY5" fmla="*/ 108642 h 425513"/>
              <a:gd name="connsiteX6" fmla="*/ 253497 w 1032095"/>
              <a:gd name="connsiteY6" fmla="*/ 117696 h 425513"/>
              <a:gd name="connsiteX7" fmla="*/ 181069 w 1032095"/>
              <a:gd name="connsiteY7" fmla="*/ 153909 h 425513"/>
              <a:gd name="connsiteX8" fmla="*/ 153909 w 1032095"/>
              <a:gd name="connsiteY8" fmla="*/ 162963 h 425513"/>
              <a:gd name="connsiteX9" fmla="*/ 117695 w 1032095"/>
              <a:gd name="connsiteY9" fmla="*/ 199177 h 425513"/>
              <a:gd name="connsiteX10" fmla="*/ 99588 w 1032095"/>
              <a:gd name="connsiteY10" fmla="*/ 235391 h 425513"/>
              <a:gd name="connsiteX11" fmla="*/ 81481 w 1032095"/>
              <a:gd name="connsiteY11" fmla="*/ 262551 h 425513"/>
              <a:gd name="connsiteX12" fmla="*/ 54320 w 1032095"/>
              <a:gd name="connsiteY12" fmla="*/ 316872 h 425513"/>
              <a:gd name="connsiteX13" fmla="*/ 45267 w 1032095"/>
              <a:gd name="connsiteY13" fmla="*/ 344032 h 425513"/>
              <a:gd name="connsiteX14" fmla="*/ 27160 w 1032095"/>
              <a:gd name="connsiteY14" fmla="*/ 425513 h 425513"/>
              <a:gd name="connsiteX15" fmla="*/ 0 w 1032095"/>
              <a:gd name="connsiteY15" fmla="*/ 334979 h 425513"/>
              <a:gd name="connsiteX16" fmla="*/ 9053 w 1032095"/>
              <a:gd name="connsiteY16" fmla="*/ 362139 h 425513"/>
              <a:gd name="connsiteX17" fmla="*/ 27160 w 1032095"/>
              <a:gd name="connsiteY17" fmla="*/ 389299 h 425513"/>
              <a:gd name="connsiteX18" fmla="*/ 36214 w 1032095"/>
              <a:gd name="connsiteY18" fmla="*/ 416460 h 425513"/>
              <a:gd name="connsiteX19" fmla="*/ 280657 w 1032095"/>
              <a:gd name="connsiteY19" fmla="*/ 416460 h 4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2095" h="425513">
                <a:moveTo>
                  <a:pt x="1032095" y="0"/>
                </a:moveTo>
                <a:cubicBezTo>
                  <a:pt x="1026059" y="15089"/>
                  <a:pt x="1024392" y="32783"/>
                  <a:pt x="1013988" y="45268"/>
                </a:cubicBezTo>
                <a:cubicBezTo>
                  <a:pt x="1007878" y="52599"/>
                  <a:pt x="996003" y="51699"/>
                  <a:pt x="986827" y="54321"/>
                </a:cubicBezTo>
                <a:cubicBezTo>
                  <a:pt x="974863" y="57739"/>
                  <a:pt x="962264" y="59006"/>
                  <a:pt x="950614" y="63375"/>
                </a:cubicBezTo>
                <a:cubicBezTo>
                  <a:pt x="905741" y="80203"/>
                  <a:pt x="921813" y="88140"/>
                  <a:pt x="869132" y="90535"/>
                </a:cubicBezTo>
                <a:cubicBezTo>
                  <a:pt x="685136" y="98898"/>
                  <a:pt x="500958" y="102606"/>
                  <a:pt x="316871" y="108642"/>
                </a:cubicBezTo>
                <a:cubicBezTo>
                  <a:pt x="295746" y="111660"/>
                  <a:pt x="274199" y="112521"/>
                  <a:pt x="253497" y="117696"/>
                </a:cubicBezTo>
                <a:cubicBezTo>
                  <a:pt x="190838" y="133361"/>
                  <a:pt x="226631" y="131127"/>
                  <a:pt x="181069" y="153909"/>
                </a:cubicBezTo>
                <a:cubicBezTo>
                  <a:pt x="172533" y="158177"/>
                  <a:pt x="162962" y="159945"/>
                  <a:pt x="153909" y="162963"/>
                </a:cubicBezTo>
                <a:cubicBezTo>
                  <a:pt x="141838" y="175034"/>
                  <a:pt x="127938" y="185520"/>
                  <a:pt x="117695" y="199177"/>
                </a:cubicBezTo>
                <a:cubicBezTo>
                  <a:pt x="109597" y="209974"/>
                  <a:pt x="106284" y="223673"/>
                  <a:pt x="99588" y="235391"/>
                </a:cubicBezTo>
                <a:cubicBezTo>
                  <a:pt x="94190" y="244838"/>
                  <a:pt x="86347" y="252819"/>
                  <a:pt x="81481" y="262551"/>
                </a:cubicBezTo>
                <a:cubicBezTo>
                  <a:pt x="43994" y="337522"/>
                  <a:pt x="106216" y="239027"/>
                  <a:pt x="54320" y="316872"/>
                </a:cubicBezTo>
                <a:cubicBezTo>
                  <a:pt x="51302" y="325925"/>
                  <a:pt x="47889" y="334856"/>
                  <a:pt x="45267" y="344032"/>
                </a:cubicBezTo>
                <a:cubicBezTo>
                  <a:pt x="36746" y="373858"/>
                  <a:pt x="33382" y="394406"/>
                  <a:pt x="27160" y="425513"/>
                </a:cubicBezTo>
                <a:cubicBezTo>
                  <a:pt x="26105" y="422348"/>
                  <a:pt x="0" y="348665"/>
                  <a:pt x="0" y="334979"/>
                </a:cubicBezTo>
                <a:cubicBezTo>
                  <a:pt x="0" y="325436"/>
                  <a:pt x="4785" y="353603"/>
                  <a:pt x="9053" y="362139"/>
                </a:cubicBezTo>
                <a:cubicBezTo>
                  <a:pt x="13919" y="371871"/>
                  <a:pt x="22294" y="379567"/>
                  <a:pt x="27160" y="389299"/>
                </a:cubicBezTo>
                <a:cubicBezTo>
                  <a:pt x="31428" y="397835"/>
                  <a:pt x="26725" y="415443"/>
                  <a:pt x="36214" y="416460"/>
                </a:cubicBezTo>
                <a:cubicBezTo>
                  <a:pt x="117231" y="425141"/>
                  <a:pt x="199176" y="416460"/>
                  <a:pt x="280657" y="41646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Ein Bild, das Text, Screenshot, Diagramm enthält.&#10;&#10;Automatisch generierte Beschreibung">
            <a:extLst>
              <a:ext uri="{FF2B5EF4-FFF2-40B4-BE49-F238E27FC236}">
                <a16:creationId xmlns:a16="http://schemas.microsoft.com/office/drawing/2014/main" id="{8E47F15D-9B53-FB2A-3C63-4AA1842EF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9" y="1340768"/>
            <a:ext cx="6793608" cy="4844360"/>
          </a:xfrm>
          <a:prstGeom prst="rect">
            <a:avLst/>
          </a:prstGeom>
        </p:spPr>
      </p:pic>
    </p:spTree>
    <p:extLst>
      <p:ext uri="{BB962C8B-B14F-4D97-AF65-F5344CB8AC3E}">
        <p14:creationId xmlns:p14="http://schemas.microsoft.com/office/powerpoint/2010/main" val="2963891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6619C-3393-4C40-A047-6B5873621800}"/>
              </a:ext>
            </a:extLst>
          </p:cNvPr>
          <p:cNvSpPr>
            <a:spLocks noGrp="1"/>
          </p:cNvSpPr>
          <p:nvPr>
            <p:ph type="title"/>
          </p:nvPr>
        </p:nvSpPr>
        <p:spPr/>
        <p:txBody>
          <a:bodyPr/>
          <a:lstStyle/>
          <a:p>
            <a:r>
              <a:rPr lang="de-DE" sz="2800" cap="none" dirty="0">
                <a:solidFill>
                  <a:srgbClr val="002060"/>
                </a:solidFill>
                <a:latin typeface="Arial"/>
                <a:ea typeface="+mn-ea"/>
                <a:cs typeface="+mn-cs"/>
              </a:rPr>
              <a:t>Objectives</a:t>
            </a:r>
            <a:endParaRPr lang="en-US" sz="2800" noProof="0" dirty="0"/>
          </a:p>
        </p:txBody>
      </p:sp>
      <p:sp>
        <p:nvSpPr>
          <p:cNvPr id="6" name="Datumsplatzhalter 5">
            <a:extLst>
              <a:ext uri="{FF2B5EF4-FFF2-40B4-BE49-F238E27FC236}">
                <a16:creationId xmlns:a16="http://schemas.microsoft.com/office/drawing/2014/main" id="{2DB5CD8B-8070-4D98-BB1E-59331A2A32DB}"/>
              </a:ext>
            </a:extLst>
          </p:cNvPr>
          <p:cNvSpPr>
            <a:spLocks noGrp="1"/>
          </p:cNvSpPr>
          <p:nvPr>
            <p:ph type="dt" sz="half" idx="13"/>
          </p:nvPr>
        </p:nvSpPr>
        <p:spPr/>
        <p:txBody>
          <a:bodyPr/>
          <a:lstStyle/>
          <a:p>
            <a:pPr>
              <a:spcAft>
                <a:spcPts val="600"/>
              </a:spcAft>
            </a:pPr>
            <a:r>
              <a:rPr lang="en-US" kern="1200" dirty="0">
                <a:latin typeface="+mn-lt"/>
                <a:ea typeface="+mn-ea"/>
                <a:cs typeface="+mn-cs"/>
              </a:rPr>
              <a:t>12 Sept 2024</a:t>
            </a:r>
          </a:p>
        </p:txBody>
      </p:sp>
      <p:sp>
        <p:nvSpPr>
          <p:cNvPr id="9" name="Foliennummernplatzhalter 8">
            <a:extLst>
              <a:ext uri="{FF2B5EF4-FFF2-40B4-BE49-F238E27FC236}">
                <a16:creationId xmlns:a16="http://schemas.microsoft.com/office/drawing/2014/main" id="{44314ED7-3F30-426A-93BF-8E5196D208D0}"/>
              </a:ext>
            </a:extLst>
          </p:cNvPr>
          <p:cNvSpPr>
            <a:spLocks noGrp="1"/>
          </p:cNvSpPr>
          <p:nvPr>
            <p:ph type="sldNum" sz="quarter" idx="14"/>
          </p:nvPr>
        </p:nvSpPr>
        <p:spPr/>
        <p:txBody>
          <a:bodyPr/>
          <a:lstStyle/>
          <a:p>
            <a:r>
              <a:rPr lang="en-US" dirty="0"/>
              <a:t>Page </a:t>
            </a:r>
            <a:fld id="{A52F4D17-1AD6-42D9-B93A-EB002C62F438}" type="slidenum">
              <a:rPr lang="en-US" smtClean="0"/>
              <a:pPr/>
              <a:t>9</a:t>
            </a:fld>
            <a:endParaRPr lang="en-US" noProof="0" dirty="0"/>
          </a:p>
        </p:txBody>
      </p:sp>
      <p:sp>
        <p:nvSpPr>
          <p:cNvPr id="4" name="Rectangle 3"/>
          <p:cNvSpPr/>
          <p:nvPr/>
        </p:nvSpPr>
        <p:spPr>
          <a:xfrm>
            <a:off x="358378" y="1314088"/>
            <a:ext cx="7120157" cy="764761"/>
          </a:xfrm>
          <a:prstGeom prst="rect">
            <a:avLst/>
          </a:prstGeom>
        </p:spPr>
        <p:txBody>
          <a:bodyPr wrap="square">
            <a:spAutoFit/>
          </a:bodyPr>
          <a:lstStyle/>
          <a:p>
            <a:pPr>
              <a:lnSpc>
                <a:spcPct val="114000"/>
              </a:lnSpc>
            </a:pPr>
            <a:r>
              <a:rPr lang="en-US" sz="2000" b="1" i="0" u="none" strike="noStrike" baseline="0" dirty="0">
                <a:solidFill>
                  <a:srgbClr val="002060"/>
                </a:solidFill>
              </a:rPr>
              <a:t>Analyze source specific stable carbon isotope ratios of </a:t>
            </a:r>
          </a:p>
          <a:p>
            <a:pPr>
              <a:lnSpc>
                <a:spcPct val="114000"/>
              </a:lnSpc>
            </a:pPr>
            <a:r>
              <a:rPr lang="en-US" sz="2000" b="1" i="0" u="none" strike="noStrike" baseline="0" dirty="0">
                <a:solidFill>
                  <a:srgbClr val="002060"/>
                </a:solidFill>
              </a:rPr>
              <a:t>biogenic and VCP limonene</a:t>
            </a:r>
            <a:endParaRPr lang="en-US" sz="2400" b="1" strike="sngStrike" dirty="0">
              <a:solidFill>
                <a:srgbClr val="002060"/>
              </a:solidFill>
            </a:endParaRPr>
          </a:p>
        </p:txBody>
      </p:sp>
      <p:sp>
        <p:nvSpPr>
          <p:cNvPr id="7" name="Rectangle 6"/>
          <p:cNvSpPr/>
          <p:nvPr/>
        </p:nvSpPr>
        <p:spPr>
          <a:xfrm>
            <a:off x="259999" y="2564904"/>
            <a:ext cx="8560300" cy="2276008"/>
          </a:xfrm>
          <a:prstGeom prst="rect">
            <a:avLst/>
          </a:prstGeom>
        </p:spPr>
        <p:txBody>
          <a:bodyPr wrap="square">
            <a:spAutoFit/>
          </a:bodyPr>
          <a:lstStyle/>
          <a:p>
            <a:pPr marL="742950" lvl="1" indent="-285750">
              <a:lnSpc>
                <a:spcPct val="114000"/>
              </a:lnSpc>
              <a:buFont typeface="Wingdings" panose="05000000000000000000" pitchFamily="2" charset="2"/>
              <a:buChar char="Ø"/>
            </a:pPr>
            <a:r>
              <a:rPr lang="en-US" dirty="0">
                <a:solidFill>
                  <a:srgbClr val="002060"/>
                </a:solidFill>
              </a:rPr>
              <a:t>Methodology d</a:t>
            </a:r>
            <a:r>
              <a:rPr lang="en-US" sz="1800" dirty="0">
                <a:solidFill>
                  <a:srgbClr val="002060"/>
                </a:solidFill>
              </a:rPr>
              <a:t>evelopment for sampling limonene emissions from care and cleaning products as well as from trees in a simulation plant chamber</a:t>
            </a:r>
            <a:endParaRPr lang="en-GB" dirty="0">
              <a:solidFill>
                <a:srgbClr val="002060"/>
              </a:solidFill>
            </a:endParaRPr>
          </a:p>
          <a:p>
            <a:pPr lvl="1">
              <a:lnSpc>
                <a:spcPct val="114000"/>
              </a:lnSpc>
            </a:pPr>
            <a:endParaRPr lang="en-US" dirty="0">
              <a:solidFill>
                <a:srgbClr val="002060"/>
              </a:solidFill>
            </a:endParaRPr>
          </a:p>
          <a:p>
            <a:pPr marL="742950" lvl="1" indent="-285750">
              <a:lnSpc>
                <a:spcPct val="114000"/>
              </a:lnSpc>
              <a:buFont typeface="Wingdings" panose="05000000000000000000" pitchFamily="2" charset="2"/>
              <a:buChar char="Ø"/>
            </a:pPr>
            <a:r>
              <a:rPr lang="en-US" dirty="0">
                <a:solidFill>
                  <a:srgbClr val="002060"/>
                </a:solidFill>
              </a:rPr>
              <a:t>TD-2D-GC-IRMS method development for limonene </a:t>
            </a:r>
            <a:r>
              <a:rPr lang="en-US" dirty="0">
                <a:solidFill>
                  <a:srgbClr val="002060"/>
                </a:solidFill>
                <a:latin typeface="Symbol" panose="05050102010706020507" pitchFamily="18" charset="2"/>
              </a:rPr>
              <a:t>d</a:t>
            </a:r>
            <a:r>
              <a:rPr lang="en-US" baseline="30000" dirty="0">
                <a:solidFill>
                  <a:srgbClr val="002060"/>
                </a:solidFill>
              </a:rPr>
              <a:t>13</a:t>
            </a:r>
            <a:r>
              <a:rPr lang="en-US" dirty="0">
                <a:solidFill>
                  <a:srgbClr val="002060"/>
                </a:solidFill>
              </a:rPr>
              <a:t>C measurements </a:t>
            </a:r>
            <a:r>
              <a:rPr lang="en-GB" dirty="0">
                <a:solidFill>
                  <a:srgbClr val="002060"/>
                </a:solidFill>
              </a:rPr>
              <a:t>(limonene standards)</a:t>
            </a:r>
          </a:p>
          <a:p>
            <a:pPr marL="800100" lvl="1" indent="-342900">
              <a:lnSpc>
                <a:spcPct val="114000"/>
              </a:lnSpc>
              <a:buBlip>
                <a:blip r:embed="rId3"/>
              </a:buBlip>
            </a:pPr>
            <a:endParaRPr lang="en-US" dirty="0">
              <a:solidFill>
                <a:srgbClr val="002060"/>
              </a:solidFill>
              <a:cs typeface="Arial" panose="020B0604020202020204" pitchFamily="34" charset="0"/>
            </a:endParaRPr>
          </a:p>
          <a:p>
            <a:pPr marL="742950" lvl="1" indent="-285750">
              <a:lnSpc>
                <a:spcPct val="114000"/>
              </a:lnSpc>
              <a:buFont typeface="Wingdings" panose="05000000000000000000" pitchFamily="2" charset="2"/>
              <a:buChar char="Ø"/>
            </a:pPr>
            <a:r>
              <a:rPr lang="en-GB" dirty="0">
                <a:solidFill>
                  <a:srgbClr val="002060"/>
                </a:solidFill>
              </a:rPr>
              <a:t>C</a:t>
            </a:r>
            <a:r>
              <a:rPr lang="en-GB" sz="1800" dirty="0">
                <a:solidFill>
                  <a:srgbClr val="002060"/>
                </a:solidFill>
              </a:rPr>
              <a:t>ompound s</a:t>
            </a:r>
            <a:r>
              <a:rPr lang="en-GB" dirty="0">
                <a:solidFill>
                  <a:srgbClr val="002060"/>
                </a:solidFill>
              </a:rPr>
              <a:t>pecific </a:t>
            </a:r>
            <a:r>
              <a:rPr lang="en-US" dirty="0">
                <a:solidFill>
                  <a:srgbClr val="002060"/>
                </a:solidFill>
                <a:latin typeface="Symbol" panose="05050102010706020507" pitchFamily="18" charset="2"/>
              </a:rPr>
              <a:t>d</a:t>
            </a:r>
            <a:r>
              <a:rPr lang="en-US" baseline="30000" dirty="0">
                <a:solidFill>
                  <a:srgbClr val="002060"/>
                </a:solidFill>
              </a:rPr>
              <a:t>13</a:t>
            </a:r>
            <a:r>
              <a:rPr lang="en-US" dirty="0">
                <a:solidFill>
                  <a:srgbClr val="002060"/>
                </a:solidFill>
              </a:rPr>
              <a:t>C measurements of biogenic vs. VCP limonene </a:t>
            </a:r>
            <a:endParaRPr lang="de-DE" sz="2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6988268"/>
      </p:ext>
    </p:extLst>
  </p:cSld>
  <p:clrMapOvr>
    <a:masterClrMapping/>
  </p:clrMapOvr>
</p:sld>
</file>

<file path=ppt/theme/theme1.xml><?xml version="1.0" encoding="utf-8"?>
<a:theme xmlns:a="http://schemas.openxmlformats.org/drawingml/2006/main" name="2018-02-28_ppt_4x3">
  <a:themeElements>
    <a:clrScheme name="Benutzerdefiniert 292">
      <a:dk1>
        <a:sysClr val="windowText" lastClr="000000"/>
      </a:dk1>
      <a:lt1>
        <a:sysClr val="window" lastClr="FFFFFF"/>
      </a:lt1>
      <a:dk2>
        <a:srgbClr val="6D268E"/>
      </a:dk2>
      <a:lt2>
        <a:srgbClr val="EBEBEB"/>
      </a:lt2>
      <a:accent1>
        <a:srgbClr val="023D6B"/>
      </a:accent1>
      <a:accent2>
        <a:srgbClr val="ADBDE3"/>
      </a:accent2>
      <a:accent3>
        <a:srgbClr val="30A93B"/>
      </a:accent3>
      <a:accent4>
        <a:srgbClr val="FFE900"/>
      </a:accent4>
      <a:accent5>
        <a:srgbClr val="FF8C0C"/>
      </a:accent5>
      <a:accent6>
        <a:srgbClr val="DF0F44"/>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uelich_PowerPoint_4x3_en.potx" id="{94F3CE95-886E-4500-85C6-66D41CAFA932}" vid="{1C733800-F81F-4A99-B170-E0BCA8082695}"/>
    </a:ext>
  </a:extLst>
</a:theme>
</file>

<file path=ppt/theme/theme2.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2018-02-28_ppt_4x3</Template>
  <TotalTime>0</TotalTime>
  <Words>1247</Words>
  <Application>Microsoft Office PowerPoint</Application>
  <PresentationFormat>On-screen Show (4:3)</PresentationFormat>
  <Paragraphs>323</Paragraphs>
  <Slides>37</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Cambria</vt:lpstr>
      <vt:lpstr>Cambria Math</vt:lpstr>
      <vt:lpstr>NimbusSanL-Regu</vt:lpstr>
      <vt:lpstr>Symbol</vt:lpstr>
      <vt:lpstr>Times New Roman</vt:lpstr>
      <vt:lpstr>Wingdings</vt:lpstr>
      <vt:lpstr>2018-02-28_ppt_4x3</vt:lpstr>
      <vt:lpstr>Climate research at FZJ and perspectives at TSU Is urban air pollution now coming from the broom closet? </vt:lpstr>
      <vt:lpstr>PowerPoint Presentation</vt:lpstr>
      <vt:lpstr>PowerPoint Presentation</vt:lpstr>
      <vt:lpstr>limonene</vt:lpstr>
      <vt:lpstr>Biogenic vs. vcp limonene</vt:lpstr>
      <vt:lpstr>PowerPoint Presentation</vt:lpstr>
      <vt:lpstr>PowerPoint Presentation</vt:lpstr>
      <vt:lpstr>PowerPoint Presentation</vt:lpstr>
      <vt:lpstr>Objectives</vt:lpstr>
      <vt:lpstr>TD-2DGC-IRMS Measurement technique</vt:lpstr>
      <vt:lpstr>Quality Control of the  Heart Cut TD-2DGC-IRMS measurements</vt:lpstr>
      <vt:lpstr>Standard samples for method development</vt:lpstr>
      <vt:lpstr>PowerPoint Presentation</vt:lpstr>
      <vt:lpstr>Sampling of real plant emissions at SAPHIR PLUS</vt:lpstr>
      <vt:lpstr>PowerPoint Presentation</vt:lpstr>
      <vt:lpstr>PowerPoint Presentation</vt:lpstr>
      <vt:lpstr>summary</vt:lpstr>
      <vt:lpstr>Thank you for your kind attention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results</vt:lpstr>
      <vt:lpstr>Sampling of real plant emissions at SAPHIR PLUS</vt:lpstr>
      <vt:lpstr>method Adaption – 2DGC – heart cut </vt:lpstr>
      <vt:lpstr>Results Limonen Standard</vt:lpstr>
      <vt:lpstr>Results Dishwashing liquid</vt:lpstr>
      <vt:lpstr>Results Limonene Standard</vt:lpstr>
      <vt:lpstr>appendices</vt:lpstr>
      <vt:lpstr>appendices</vt:lpstr>
      <vt:lpstr>appendices</vt:lpstr>
    </vt:vector>
  </TitlesOfParts>
  <Company>Forschungszentrum Jülich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of presentation</dc:title>
  <dc:creator>Prakt1 Het</dc:creator>
  <cp:lastModifiedBy>Wegener, Robert</cp:lastModifiedBy>
  <cp:revision>396</cp:revision>
  <cp:lastPrinted>2023-04-03T07:31:09Z</cp:lastPrinted>
  <dcterms:created xsi:type="dcterms:W3CDTF">2019-05-07T09:32:22Z</dcterms:created>
  <dcterms:modified xsi:type="dcterms:W3CDTF">2024-09-12T10:47:24Z</dcterms:modified>
</cp:coreProperties>
</file>