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6" r:id="rId3"/>
    <p:sldId id="280" r:id="rId4"/>
    <p:sldId id="285" r:id="rId5"/>
    <p:sldId id="281" r:id="rId6"/>
    <p:sldId id="286" r:id="rId7"/>
    <p:sldId id="287" r:id="rId8"/>
    <p:sldId id="292" r:id="rId9"/>
    <p:sldId id="293" r:id="rId10"/>
    <p:sldId id="294" r:id="rId11"/>
    <p:sldId id="298" r:id="rId12"/>
    <p:sldId id="279" r:id="rId13"/>
    <p:sldId id="282" r:id="rId14"/>
    <p:sldId id="288" r:id="rId15"/>
    <p:sldId id="291" r:id="rId16"/>
    <p:sldId id="278" r:id="rId17"/>
    <p:sldId id="283" r:id="rId18"/>
    <p:sldId id="299" r:id="rId19"/>
    <p:sldId id="290" r:id="rId20"/>
    <p:sldId id="289" r:id="rId21"/>
    <p:sldId id="29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FE349C"/>
    <a:srgbClr val="FE349D"/>
    <a:srgbClr val="049C9C"/>
    <a:srgbClr val="3A71B1"/>
    <a:srgbClr val="3A6F8A"/>
    <a:srgbClr val="4D7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99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1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71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59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81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1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96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36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04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96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12BC-BE1E-4949-9453-B2F58098E95C}" type="datetimeFigureOut">
              <a:rPr lang="de-DE" smtClean="0"/>
              <a:t>07.09.2024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17" y="182644"/>
            <a:ext cx="10406547" cy="640402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8939"/>
            <a:ext cx="12193057" cy="6858594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1524000" y="563555"/>
            <a:ext cx="9144000" cy="2387600"/>
          </a:xfrm>
        </p:spPr>
        <p:txBody>
          <a:bodyPr/>
          <a:lstStyle/>
          <a:p>
            <a:r>
              <a:rPr lang="de-DE" b="1" dirty="0" smtClean="0">
                <a:solidFill>
                  <a:srgbClr val="3A71B1"/>
                </a:solidFill>
              </a:rPr>
              <a:t>GGSB´24 Science Fest</a:t>
            </a:r>
            <a:endParaRPr lang="de-DE" b="1" dirty="0">
              <a:solidFill>
                <a:srgbClr val="3A71B1"/>
              </a:solidFill>
            </a:endParaRPr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1524000" y="3216686"/>
            <a:ext cx="9144000" cy="1655762"/>
          </a:xfrm>
        </p:spPr>
        <p:txBody>
          <a:bodyPr/>
          <a:lstStyle/>
          <a:p>
            <a:r>
              <a:rPr lang="de-DE" dirty="0" smtClean="0">
                <a:solidFill>
                  <a:srgbClr val="3A71B1"/>
                </a:solidFill>
              </a:rPr>
              <a:t>20 Year </a:t>
            </a:r>
            <a:r>
              <a:rPr lang="de-DE" dirty="0" err="1" smtClean="0">
                <a:solidFill>
                  <a:srgbClr val="3A71B1"/>
                </a:solidFill>
              </a:rPr>
              <a:t>Anniversary</a:t>
            </a:r>
            <a:r>
              <a:rPr lang="de-DE" dirty="0" smtClean="0">
                <a:solidFill>
                  <a:srgbClr val="3A71B1"/>
                </a:solidFill>
              </a:rPr>
              <a:t> of </a:t>
            </a:r>
            <a:r>
              <a:rPr lang="de-DE" dirty="0" err="1" smtClean="0">
                <a:solidFill>
                  <a:srgbClr val="3A71B1"/>
                </a:solidFill>
              </a:rPr>
              <a:t>the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b="1" dirty="0" err="1" smtClean="0">
                <a:solidFill>
                  <a:srgbClr val="3A71B1"/>
                </a:solidFill>
              </a:rPr>
              <a:t>Georgian</a:t>
            </a:r>
            <a:r>
              <a:rPr lang="de-DE" b="1" dirty="0" smtClean="0">
                <a:solidFill>
                  <a:srgbClr val="3A71B1"/>
                </a:solidFill>
              </a:rPr>
              <a:t>-German Science Bridge</a:t>
            </a:r>
          </a:p>
          <a:p>
            <a:endParaRPr lang="de-DE" b="1" dirty="0">
              <a:solidFill>
                <a:srgbClr val="3A71B1"/>
              </a:solidFill>
            </a:endParaRPr>
          </a:p>
          <a:p>
            <a:r>
              <a:rPr lang="de-DE" dirty="0" smtClean="0">
                <a:solidFill>
                  <a:srgbClr val="3A71B1"/>
                </a:solidFill>
              </a:rPr>
              <a:t>Hans Ströher</a:t>
            </a:r>
          </a:p>
          <a:p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15871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29248" y="246888"/>
            <a:ext cx="2346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WASA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654240" y="832104"/>
            <a:ext cx="6890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Which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bound</a:t>
            </a:r>
            <a:r>
              <a:rPr lang="de-DE" sz="2000" b="1" dirty="0" smtClean="0">
                <a:solidFill>
                  <a:srgbClr val="3A71B1"/>
                </a:solidFill>
              </a:rPr>
              <a:t>-quark </a:t>
            </a:r>
            <a:r>
              <a:rPr lang="de-DE" sz="2000" b="1" dirty="0" err="1" smtClean="0">
                <a:solidFill>
                  <a:srgbClr val="3A71B1"/>
                </a:solidFill>
              </a:rPr>
              <a:t>states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are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realized</a:t>
            </a:r>
            <a:r>
              <a:rPr lang="de-DE" sz="2000" dirty="0" smtClean="0">
                <a:solidFill>
                  <a:srgbClr val="3A71B1"/>
                </a:solidFill>
              </a:rPr>
              <a:t> in Nature? - </a:t>
            </a:r>
            <a:r>
              <a:rPr lang="de-DE" sz="2000" b="1" dirty="0" smtClean="0">
                <a:solidFill>
                  <a:srgbClr val="3A71B1"/>
                </a:solidFill>
              </a:rPr>
              <a:t>Experiments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74" y="1613365"/>
            <a:ext cx="7547697" cy="39506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82747" y="5726369"/>
            <a:ext cx="6645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C00000"/>
                </a:solidFill>
              </a:rPr>
              <a:t>Many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systematic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investigations</a:t>
            </a:r>
            <a:r>
              <a:rPr lang="de-DE" sz="2000" b="1" dirty="0" smtClean="0">
                <a:solidFill>
                  <a:srgbClr val="C00000"/>
                </a:solidFill>
              </a:rPr>
              <a:t> at COSY </a:t>
            </a:r>
            <a:r>
              <a:rPr lang="de-DE" sz="2000" dirty="0" smtClean="0">
                <a:solidFill>
                  <a:srgbClr val="C00000"/>
                </a:solidFill>
              </a:rPr>
              <a:t>(also </a:t>
            </a:r>
            <a:r>
              <a:rPr lang="de-DE" sz="2000" dirty="0" err="1" smtClean="0">
                <a:solidFill>
                  <a:srgbClr val="C00000"/>
                </a:solidFill>
              </a:rPr>
              <a:t>other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detectors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045531" y="3380508"/>
            <a:ext cx="397163" cy="39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2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29248" y="246888"/>
            <a:ext cx="2346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WASA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8"/>
          <a:stretch/>
        </p:blipFill>
        <p:spPr>
          <a:xfrm>
            <a:off x="6179124" y="3664781"/>
            <a:ext cx="4675586" cy="15814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80070" y="832104"/>
            <a:ext cx="6438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Which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bound</a:t>
            </a:r>
            <a:r>
              <a:rPr lang="de-DE" sz="2000" b="1" dirty="0" smtClean="0">
                <a:solidFill>
                  <a:srgbClr val="3A71B1"/>
                </a:solidFill>
              </a:rPr>
              <a:t>-quark </a:t>
            </a:r>
            <a:r>
              <a:rPr lang="de-DE" sz="2000" b="1" dirty="0" err="1" smtClean="0">
                <a:solidFill>
                  <a:srgbClr val="3A71B1"/>
                </a:solidFill>
              </a:rPr>
              <a:t>states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are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realized</a:t>
            </a:r>
            <a:r>
              <a:rPr lang="de-DE" sz="2000" dirty="0" smtClean="0">
                <a:solidFill>
                  <a:srgbClr val="3A71B1"/>
                </a:solidFill>
              </a:rPr>
              <a:t> in Nature? - </a:t>
            </a:r>
            <a:r>
              <a:rPr lang="de-DE" sz="2000" b="1" dirty="0" err="1" smtClean="0">
                <a:solidFill>
                  <a:srgbClr val="3A71B1"/>
                </a:solidFill>
              </a:rPr>
              <a:t>Results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59437" y="5726369"/>
            <a:ext cx="809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Major </a:t>
            </a:r>
            <a:r>
              <a:rPr lang="de-DE" sz="2000" dirty="0" err="1" smtClean="0">
                <a:solidFill>
                  <a:srgbClr val="C00000"/>
                </a:solidFill>
              </a:rPr>
              <a:t>project</a:t>
            </a:r>
            <a:r>
              <a:rPr lang="de-DE" sz="2000" dirty="0" smtClean="0">
                <a:solidFill>
                  <a:srgbClr val="C00000"/>
                </a:solidFill>
              </a:rPr>
              <a:t> at IKP (FZJ); </a:t>
            </a:r>
            <a:r>
              <a:rPr lang="de-DE" sz="2000" dirty="0" err="1">
                <a:solidFill>
                  <a:srgbClr val="C00000"/>
                </a:solidFill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</a:rPr>
              <a:t>rom</a:t>
            </a:r>
            <a:r>
              <a:rPr lang="de-DE" sz="2000" dirty="0" smtClean="0">
                <a:solidFill>
                  <a:srgbClr val="C00000"/>
                </a:solidFill>
              </a:rPr>
              <a:t> Georgia </a:t>
            </a:r>
            <a:r>
              <a:rPr lang="de-DE" sz="2000" dirty="0" err="1">
                <a:solidFill>
                  <a:srgbClr val="C00000"/>
                </a:solidFill>
              </a:rPr>
              <a:t>o</a:t>
            </a:r>
            <a:r>
              <a:rPr lang="de-DE" sz="2000" dirty="0" err="1" smtClean="0">
                <a:solidFill>
                  <a:srgbClr val="C00000"/>
                </a:solidFill>
              </a:rPr>
              <a:t>nly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Irakli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Keshelashvili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involved</a:t>
            </a:r>
            <a:r>
              <a:rPr lang="de-DE" sz="2000" dirty="0" smtClean="0">
                <a:solidFill>
                  <a:srgbClr val="C00000"/>
                </a:solidFill>
              </a:rPr>
              <a:t> …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4" y="1928345"/>
            <a:ext cx="5040000" cy="33852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4" y="1987099"/>
            <a:ext cx="4676037" cy="163387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75107" y="3695190"/>
            <a:ext cx="1945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bg1"/>
                </a:solidFill>
              </a:rPr>
              <a:t>Molecule</a:t>
            </a:r>
            <a:r>
              <a:rPr lang="de-DE" sz="1400" dirty="0" smtClean="0">
                <a:solidFill>
                  <a:schemeClr val="bg1"/>
                </a:solidFill>
              </a:rPr>
              <a:t> vs. </a:t>
            </a:r>
            <a:r>
              <a:rPr lang="de-DE" sz="1400" dirty="0" err="1" smtClean="0">
                <a:solidFill>
                  <a:schemeClr val="bg1"/>
                </a:solidFill>
              </a:rPr>
              <a:t>hexaquark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597" r="4031" b="50360"/>
          <a:stretch/>
        </p:blipFill>
        <p:spPr>
          <a:xfrm>
            <a:off x="0" y="-1243915"/>
            <a:ext cx="12192000" cy="86734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00763" y="246888"/>
            <a:ext cx="30033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PAX </a:t>
            </a:r>
            <a:r>
              <a:rPr lang="de-DE" sz="2000" b="1" dirty="0" err="1" smtClean="0">
                <a:solidFill>
                  <a:srgbClr val="3A71B1"/>
                </a:solidFill>
              </a:rPr>
              <a:t>Detector</a:t>
            </a:r>
            <a:r>
              <a:rPr lang="de-DE" sz="2000" b="1" dirty="0" smtClean="0">
                <a:solidFill>
                  <a:srgbClr val="3A71B1"/>
                </a:solidFill>
              </a:rPr>
              <a:t> in COSY-Ring</a:t>
            </a:r>
            <a:endParaRPr lang="de-DE" sz="2000" b="1" dirty="0">
              <a:solidFill>
                <a:srgbClr val="3A7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802368" y="246888"/>
            <a:ext cx="6001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PAX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86388" y="832104"/>
            <a:ext cx="7826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can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one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produce</a:t>
            </a:r>
            <a:r>
              <a:rPr lang="de-DE" sz="2000" dirty="0" smtClean="0">
                <a:solidFill>
                  <a:srgbClr val="3A71B1"/>
                </a:solidFill>
              </a:rPr>
              <a:t> (a beam of) </a:t>
            </a:r>
            <a:r>
              <a:rPr lang="de-DE" sz="2000" i="1" dirty="0" err="1" smtClean="0">
                <a:solidFill>
                  <a:srgbClr val="3A71B1"/>
                </a:solidFill>
              </a:rPr>
              <a:t>polarized</a:t>
            </a:r>
            <a:r>
              <a:rPr lang="de-DE" sz="2000" dirty="0" smtClean="0">
                <a:solidFill>
                  <a:srgbClr val="3A71B1"/>
                </a:solidFill>
              </a:rPr>
              <a:t> anti-protons?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Background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6" name="Picture 21" descr="http://inspirehep.net/record/1206324/files/figures_introduction_nucleon_picture.png"/>
          <p:cNvPicPr>
            <a:picLocks noChangeAspect="1" noChangeArrowheads="1"/>
          </p:cNvPicPr>
          <p:nvPr/>
        </p:nvPicPr>
        <p:blipFill rotWithShape="1">
          <a:blip r:embed="rId2"/>
          <a:srcRect l="4864" r="60321"/>
          <a:stretch/>
        </p:blipFill>
        <p:spPr bwMode="auto">
          <a:xfrm>
            <a:off x="832104" y="1595056"/>
            <a:ext cx="3105008" cy="37008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feld 1"/>
          <p:cNvSpPr txBox="1"/>
          <p:nvPr/>
        </p:nvSpPr>
        <p:spPr>
          <a:xfrm>
            <a:off x="1737411" y="4884420"/>
            <a:ext cx="129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Spin;</a:t>
            </a:r>
          </a:p>
          <a:p>
            <a:pPr algn="ctr"/>
            <a:r>
              <a:rPr lang="de-DE" dirty="0" err="1"/>
              <a:t>p</a:t>
            </a:r>
            <a:r>
              <a:rPr lang="de-DE" dirty="0" err="1" smtClean="0"/>
              <a:t>olarization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098" y="1420194"/>
            <a:ext cx="2170364" cy="40176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193286" y="2192208"/>
            <a:ext cx="9519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Proton</a:t>
            </a:r>
          </a:p>
          <a:p>
            <a:pPr algn="ctr"/>
            <a:r>
              <a:rPr lang="de-DE" dirty="0" smtClean="0"/>
              <a:t>(</a:t>
            </a:r>
            <a:r>
              <a:rPr lang="de-DE" dirty="0" err="1" smtClean="0"/>
              <a:t>quarks</a:t>
            </a:r>
            <a:r>
              <a:rPr lang="de-DE" dirty="0" smtClean="0"/>
              <a:t>)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r>
              <a:rPr lang="de-DE" dirty="0" smtClean="0"/>
              <a:t>Anti-</a:t>
            </a:r>
          </a:p>
          <a:p>
            <a:pPr algn="ctr"/>
            <a:r>
              <a:rPr lang="de-DE" dirty="0" smtClean="0"/>
              <a:t>Proton</a:t>
            </a:r>
          </a:p>
          <a:p>
            <a:pPr algn="ctr"/>
            <a:r>
              <a:rPr lang="de-DE" dirty="0" smtClean="0"/>
              <a:t>(anti-</a:t>
            </a:r>
          </a:p>
          <a:p>
            <a:pPr algn="ctr"/>
            <a:r>
              <a:rPr lang="de-DE" dirty="0" err="1"/>
              <a:t>q</a:t>
            </a:r>
            <a:r>
              <a:rPr lang="de-DE" dirty="0" err="1" smtClean="0"/>
              <a:t>uarks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223350" y="5726369"/>
            <a:ext cx="576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Annihilation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with</a:t>
            </a:r>
            <a:r>
              <a:rPr lang="de-DE" sz="2000" dirty="0" smtClean="0">
                <a:solidFill>
                  <a:srgbClr val="C00000"/>
                </a:solidFill>
              </a:rPr>
              <a:t> matter </a:t>
            </a:r>
            <a:r>
              <a:rPr lang="de-DE" sz="2000" dirty="0" err="1" smtClean="0">
                <a:solidFill>
                  <a:srgbClr val="C00000"/>
                </a:solidFill>
              </a:rPr>
              <a:t>makes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this</a:t>
            </a:r>
            <a:r>
              <a:rPr lang="de-DE" sz="2000" dirty="0" smtClean="0">
                <a:solidFill>
                  <a:srgbClr val="C00000"/>
                </a:solidFill>
              </a:rPr>
              <a:t> a </a:t>
            </a:r>
            <a:r>
              <a:rPr lang="de-DE" sz="2000" b="1" dirty="0" err="1" smtClean="0">
                <a:solidFill>
                  <a:srgbClr val="C00000"/>
                </a:solidFill>
              </a:rPr>
              <a:t>nontrivial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task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endParaRPr lang="de-DE" sz="2000" b="1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680128" y="4881372"/>
            <a:ext cx="3374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Contact</a:t>
            </a:r>
            <a:r>
              <a:rPr lang="de-DE" dirty="0" smtClean="0"/>
              <a:t> of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anti-proton</a:t>
            </a:r>
          </a:p>
          <a:p>
            <a:pPr algn="ctr"/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Destruction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ym typeface="Wingdings" panose="05000000000000000000" pitchFamily="2" charset="2"/>
              </a:rPr>
              <a:t>annihilation</a:t>
            </a:r>
            <a:r>
              <a:rPr lang="de-DE" dirty="0" smtClean="0">
                <a:sym typeface="Wingdings" panose="05000000000000000000" pitchFamily="2" charset="2"/>
              </a:rPr>
              <a:t>)</a:t>
            </a:r>
            <a:endParaRPr lang="de-DE" dirty="0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507" y="1600064"/>
            <a:ext cx="3993226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802368" y="246888"/>
            <a:ext cx="6001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PAX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30557" y="832104"/>
            <a:ext cx="613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can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one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produce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i="1" dirty="0" err="1" smtClean="0">
                <a:solidFill>
                  <a:srgbClr val="3A71B1"/>
                </a:solidFill>
              </a:rPr>
              <a:t>polarized</a:t>
            </a:r>
            <a:r>
              <a:rPr lang="de-DE" sz="2000" dirty="0" smtClean="0">
                <a:solidFill>
                  <a:srgbClr val="3A71B1"/>
                </a:solidFill>
              </a:rPr>
              <a:t> anti-protons?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3A71B1"/>
                </a:solidFill>
                <a:sym typeface="Wingdings" panose="05000000000000000000" pitchFamily="2" charset="2"/>
              </a:rPr>
              <a:t>Method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23350" y="5726369"/>
            <a:ext cx="576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Annihilation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with</a:t>
            </a:r>
            <a:r>
              <a:rPr lang="de-DE" sz="2000" dirty="0" smtClean="0">
                <a:solidFill>
                  <a:srgbClr val="C00000"/>
                </a:solidFill>
              </a:rPr>
              <a:t> matter </a:t>
            </a:r>
            <a:r>
              <a:rPr lang="de-DE" sz="2000" dirty="0" err="1" smtClean="0">
                <a:solidFill>
                  <a:srgbClr val="C00000"/>
                </a:solidFill>
              </a:rPr>
              <a:t>makes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this</a:t>
            </a:r>
            <a:r>
              <a:rPr lang="de-DE" sz="2000" dirty="0" smtClean="0">
                <a:solidFill>
                  <a:srgbClr val="C00000"/>
                </a:solidFill>
              </a:rPr>
              <a:t> a </a:t>
            </a:r>
            <a:r>
              <a:rPr lang="de-DE" sz="2000" b="1" dirty="0" err="1" smtClean="0">
                <a:solidFill>
                  <a:srgbClr val="C00000"/>
                </a:solidFill>
              </a:rPr>
              <a:t>nontrivial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task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endParaRPr lang="de-DE" sz="2000" b="1" dirty="0">
              <a:solidFill>
                <a:srgbClr val="C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3817" r="1173"/>
          <a:stretch/>
        </p:blipFill>
        <p:spPr>
          <a:xfrm>
            <a:off x="1197864" y="2399854"/>
            <a:ext cx="2706624" cy="1431140"/>
          </a:xfrm>
          <a:prstGeom prst="rect">
            <a:avLst/>
          </a:prstGeom>
        </p:spPr>
      </p:pic>
      <p:sp>
        <p:nvSpPr>
          <p:cNvPr id="22" name="Textfeld 3"/>
          <p:cNvSpPr txBox="1">
            <a:spLocks noChangeArrowheads="1"/>
          </p:cNvSpPr>
          <p:nvPr/>
        </p:nvSpPr>
        <p:spPr bwMode="auto">
          <a:xfrm>
            <a:off x="1395549" y="3940047"/>
            <a:ext cx="24609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 dirty="0" smtClean="0"/>
              <a:t>Beam of </a:t>
            </a:r>
            <a:r>
              <a:rPr lang="de-DE" altLang="de-DE" sz="1800" dirty="0" err="1" smtClean="0"/>
              <a:t>particles</a:t>
            </a:r>
            <a:r>
              <a:rPr lang="de-DE" altLang="de-DE" sz="1800" dirty="0" smtClean="0"/>
              <a:t>,</a:t>
            </a:r>
          </a:p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 dirty="0" err="1"/>
              <a:t>s</a:t>
            </a:r>
            <a:r>
              <a:rPr lang="de-DE" altLang="de-DE" sz="1800" dirty="0" err="1" smtClean="0"/>
              <a:t>eparated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into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spin</a:t>
            </a:r>
            <a:endParaRPr lang="de-DE" altLang="de-DE" sz="1800" dirty="0" smtClean="0"/>
          </a:p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 dirty="0" smtClean="0">
                <a:solidFill>
                  <a:srgbClr val="C00000"/>
                </a:solidFill>
              </a:rPr>
              <a:t>„</a:t>
            </a:r>
            <a:r>
              <a:rPr lang="de-DE" altLang="de-DE" sz="1800" dirty="0" err="1" smtClean="0">
                <a:solidFill>
                  <a:srgbClr val="C00000"/>
                </a:solidFill>
              </a:rPr>
              <a:t>up</a:t>
            </a:r>
            <a:r>
              <a:rPr lang="de-DE" altLang="de-DE" sz="1800" dirty="0" smtClean="0">
                <a:solidFill>
                  <a:srgbClr val="C00000"/>
                </a:solidFill>
              </a:rPr>
              <a:t>“ (+)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smtClean="0">
                <a:solidFill>
                  <a:srgbClr val="C00000"/>
                </a:solidFill>
              </a:rPr>
              <a:t>„down“ (-)</a:t>
            </a:r>
            <a:endParaRPr lang="de-DE" altLang="de-DE" sz="1800" dirty="0">
              <a:solidFill>
                <a:srgbClr val="C00000"/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700" y="1725028"/>
            <a:ext cx="2664183" cy="3225064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67" y="1734172"/>
            <a:ext cx="2694666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802368" y="246888"/>
            <a:ext cx="6001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PAX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76211" y="832104"/>
            <a:ext cx="6046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can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one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produce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i="1" dirty="0" err="1" smtClean="0">
                <a:solidFill>
                  <a:srgbClr val="3A71B1"/>
                </a:solidFill>
              </a:rPr>
              <a:t>polarized</a:t>
            </a:r>
            <a:r>
              <a:rPr lang="de-DE" sz="2000" dirty="0" smtClean="0">
                <a:solidFill>
                  <a:srgbClr val="3A71B1"/>
                </a:solidFill>
              </a:rPr>
              <a:t> anti-protons?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3A71B1"/>
                </a:solidFill>
                <a:sym typeface="Wingdings" panose="05000000000000000000" pitchFamily="2" charset="2"/>
              </a:rPr>
              <a:t>Results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87624" y="2443353"/>
            <a:ext cx="286495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>
                <a:solidFill>
                  <a:srgbClr val="3A71B1"/>
                </a:solidFill>
              </a:rPr>
              <a:t>Collaborators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from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i="1" dirty="0" smtClean="0">
                <a:solidFill>
                  <a:srgbClr val="3A71B1"/>
                </a:solidFill>
              </a:rPr>
              <a:t>Georgia</a:t>
            </a:r>
            <a:r>
              <a:rPr lang="de-DE" dirty="0" smtClean="0">
                <a:solidFill>
                  <a:srgbClr val="3A71B1"/>
                </a:solidFill>
              </a:rPr>
              <a:t>:</a:t>
            </a:r>
          </a:p>
          <a:p>
            <a:endParaRPr lang="de-DE" sz="900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D. </a:t>
            </a:r>
            <a:r>
              <a:rPr lang="de-DE" dirty="0" err="1" smtClean="0">
                <a:solidFill>
                  <a:srgbClr val="3A71B1"/>
                </a:solidFill>
              </a:rPr>
              <a:t>Chiladze</a:t>
            </a:r>
            <a:r>
              <a:rPr lang="de-DE" dirty="0">
                <a:solidFill>
                  <a:srgbClr val="3A71B1"/>
                </a:solidFill>
              </a:rPr>
              <a:t>, A. </a:t>
            </a:r>
            <a:r>
              <a:rPr lang="de-DE" dirty="0" err="1">
                <a:solidFill>
                  <a:srgbClr val="3A71B1"/>
                </a:solidFill>
              </a:rPr>
              <a:t>Garishvili</a:t>
            </a:r>
            <a:r>
              <a:rPr lang="de-DE" dirty="0">
                <a:solidFill>
                  <a:srgbClr val="3A71B1"/>
                </a:solidFill>
              </a:rPr>
              <a:t>, </a:t>
            </a:r>
            <a:endParaRPr lang="de-DE" dirty="0" smtClean="0">
              <a:solidFill>
                <a:srgbClr val="3A71B1"/>
              </a:solidFill>
            </a:endParaRPr>
          </a:p>
          <a:p>
            <a:pPr marL="342900" indent="-342900">
              <a:buAutoNum type="alphaUcPeriod"/>
            </a:pPr>
            <a:r>
              <a:rPr lang="de-DE" dirty="0" err="1" smtClean="0">
                <a:solidFill>
                  <a:srgbClr val="3A71B1"/>
                </a:solidFill>
              </a:rPr>
              <a:t>Kacharava</a:t>
            </a:r>
            <a:r>
              <a:rPr lang="de-DE" dirty="0" smtClean="0">
                <a:solidFill>
                  <a:srgbClr val="3A71B1"/>
                </a:solidFill>
              </a:rPr>
              <a:t>, N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Lomidze</a:t>
            </a:r>
            <a:r>
              <a:rPr lang="de-DE" dirty="0" smtClean="0">
                <a:solidFill>
                  <a:srgbClr val="3A71B1"/>
                </a:solidFill>
              </a:rPr>
              <a:t>,</a:t>
            </a:r>
            <a:r>
              <a:rPr lang="de-DE" dirty="0">
                <a:solidFill>
                  <a:srgbClr val="3A71B1"/>
                </a:solidFill>
              </a:rPr>
              <a:t> </a:t>
            </a:r>
          </a:p>
          <a:p>
            <a:r>
              <a:rPr lang="de-DE" dirty="0" smtClean="0">
                <a:solidFill>
                  <a:srgbClr val="3A71B1"/>
                </a:solidFill>
              </a:rPr>
              <a:t>G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Macharashvili</a:t>
            </a:r>
            <a:r>
              <a:rPr lang="de-DE" dirty="0" smtClean="0">
                <a:solidFill>
                  <a:srgbClr val="3A71B1"/>
                </a:solidFill>
              </a:rPr>
              <a:t>, D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Mched</a:t>
            </a:r>
            <a:r>
              <a:rPr lang="de-DE" dirty="0" smtClean="0">
                <a:solidFill>
                  <a:srgbClr val="3A71B1"/>
                </a:solidFill>
              </a:rPr>
              <a:t>-</a:t>
            </a:r>
          </a:p>
          <a:p>
            <a:r>
              <a:rPr lang="de-DE" dirty="0" err="1" smtClean="0">
                <a:solidFill>
                  <a:srgbClr val="3A71B1"/>
                </a:solidFill>
              </a:rPr>
              <a:t>lishvili</a:t>
            </a:r>
            <a:r>
              <a:rPr lang="de-DE" dirty="0">
                <a:solidFill>
                  <a:srgbClr val="3A71B1"/>
                </a:solidFill>
              </a:rPr>
              <a:t>, </a:t>
            </a:r>
            <a:r>
              <a:rPr lang="de-DE" dirty="0" smtClean="0">
                <a:solidFill>
                  <a:srgbClr val="3A71B1"/>
                </a:solidFill>
              </a:rPr>
              <a:t>M. </a:t>
            </a:r>
            <a:r>
              <a:rPr lang="de-DE" dirty="0" err="1" smtClean="0">
                <a:solidFill>
                  <a:srgbClr val="3A71B1"/>
                </a:solidFill>
              </a:rPr>
              <a:t>Nioradze</a:t>
            </a:r>
            <a:r>
              <a:rPr lang="de-DE" dirty="0" smtClean="0">
                <a:solidFill>
                  <a:srgbClr val="3A71B1"/>
                </a:solidFill>
              </a:rPr>
              <a:t>, D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Sher</a:t>
            </a:r>
            <a:r>
              <a:rPr lang="de-DE" dirty="0" smtClean="0">
                <a:solidFill>
                  <a:srgbClr val="3A71B1"/>
                </a:solidFill>
              </a:rPr>
              <a:t>-</a:t>
            </a:r>
          </a:p>
          <a:p>
            <a:r>
              <a:rPr lang="de-DE" dirty="0" err="1" smtClean="0">
                <a:solidFill>
                  <a:srgbClr val="3A71B1"/>
                </a:solidFill>
              </a:rPr>
              <a:t>gelashvili</a:t>
            </a:r>
            <a:r>
              <a:rPr lang="de-DE" dirty="0" smtClean="0">
                <a:solidFill>
                  <a:srgbClr val="3A71B1"/>
                </a:solidFill>
              </a:rPr>
              <a:t>, M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>
                <a:solidFill>
                  <a:srgbClr val="3A71B1"/>
                </a:solidFill>
              </a:rPr>
              <a:t>Tabidze</a:t>
            </a:r>
            <a:endParaRPr lang="de-DE" dirty="0">
              <a:solidFill>
                <a:srgbClr val="3A71B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68676" y="5726369"/>
            <a:ext cx="427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C00000"/>
                </a:solidFill>
              </a:rPr>
              <a:t>C</a:t>
            </a:r>
            <a:r>
              <a:rPr lang="de-DE" sz="2000" dirty="0" err="1" smtClean="0">
                <a:solidFill>
                  <a:srgbClr val="C00000"/>
                </a:solidFill>
              </a:rPr>
              <a:t>ontributions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GGSB</a:t>
            </a:r>
            <a:r>
              <a:rPr lang="de-DE" sz="2000" dirty="0" smtClean="0">
                <a:solidFill>
                  <a:srgbClr val="C00000"/>
                </a:solidFill>
              </a:rPr>
              <a:t> (IKP - HEPI-TSU)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873" y="1648225"/>
            <a:ext cx="2762022" cy="20093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7002" t="2015" r="7111"/>
          <a:stretch/>
        </p:blipFill>
        <p:spPr>
          <a:xfrm>
            <a:off x="471048" y="2262907"/>
            <a:ext cx="4017818" cy="22892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9020000">
            <a:off x="9476508" y="2152174"/>
            <a:ext cx="151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Spin-flip</a:t>
            </a: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Doesn´t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work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22" y="3736561"/>
            <a:ext cx="2972413" cy="16297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873" y="3657596"/>
            <a:ext cx="2999941" cy="20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" y="-1207009"/>
            <a:ext cx="12192000" cy="914308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51730" y="246888"/>
            <a:ext cx="27013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 Device </a:t>
            </a:r>
            <a:r>
              <a:rPr lang="de-DE" sz="2000" b="1" dirty="0" err="1" smtClean="0">
                <a:solidFill>
                  <a:srgbClr val="3A71B1"/>
                </a:solidFill>
              </a:rPr>
              <a:t>inside</a:t>
            </a:r>
            <a:r>
              <a:rPr lang="de-DE" sz="2000" b="1" dirty="0" smtClean="0">
                <a:solidFill>
                  <a:srgbClr val="3A71B1"/>
                </a:solidFill>
              </a:rPr>
              <a:t> COSY</a:t>
            </a:r>
            <a:endParaRPr lang="de-DE" sz="2000" b="1" dirty="0">
              <a:solidFill>
                <a:srgbClr val="3A7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789671" y="246888"/>
            <a:ext cx="625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67988" y="832104"/>
            <a:ext cx="806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did</a:t>
            </a:r>
            <a:r>
              <a:rPr lang="de-DE" sz="2000" dirty="0" smtClean="0">
                <a:solidFill>
                  <a:srgbClr val="3A71B1"/>
                </a:solidFill>
              </a:rPr>
              <a:t> matter </a:t>
            </a:r>
            <a:r>
              <a:rPr lang="de-DE" sz="2000" dirty="0" err="1" smtClean="0">
                <a:solidFill>
                  <a:srgbClr val="3A71B1"/>
                </a:solidFill>
              </a:rPr>
              <a:t>win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over</a:t>
            </a:r>
            <a:r>
              <a:rPr lang="de-DE" sz="2000" dirty="0" smtClean="0">
                <a:solidFill>
                  <a:srgbClr val="3A71B1"/>
                </a:solidFill>
              </a:rPr>
              <a:t> anti-matter? </a:t>
            </a:r>
            <a:r>
              <a:rPr lang="de-DE" sz="2000" dirty="0" err="1" smtClean="0">
                <a:solidFill>
                  <a:srgbClr val="3A71B1"/>
                </a:solidFill>
              </a:rPr>
              <a:t>What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is</a:t>
            </a:r>
            <a:r>
              <a:rPr lang="de-DE" sz="2000" dirty="0" smtClean="0">
                <a:solidFill>
                  <a:srgbClr val="3A71B1"/>
                </a:solidFill>
              </a:rPr>
              <a:t> Dark Matter?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Background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6484" y="1976147"/>
            <a:ext cx="2545773" cy="258733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light !</a:t>
            </a:r>
          </a:p>
        </p:txBody>
      </p:sp>
      <p:pic>
        <p:nvPicPr>
          <p:cNvPr id="6" name="Picture 8" descr="https://theday.co.uk/rails/active_storage/blobs/eyJfcmFpbHMiOnsibWVzc2FnZSI6IkJBaEpJaWt3TnpZd05qVTJOaTAxWTJFM0xUUTBNMkV0T1RSallTMDJOREE0WkRCbE5UTmtOakVHT2daRlZBPT0iLCJleHAiOm51bGwsInB1ciI6ImJsb2JfaWQifX0=--16c72783b48573e3232e201d636605b15d42ccf3/-images-stories-2011-2011-04-270411_antimat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8" t="47215" r="16111" b="12122"/>
          <a:stretch/>
        </p:blipFill>
        <p:spPr bwMode="auto">
          <a:xfrm>
            <a:off x="7796484" y="1974689"/>
            <a:ext cx="2545773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1747813" y="1612209"/>
            <a:ext cx="8712968" cy="3600400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 descr="https://theday.co.uk/rails/active_storage/blobs/eyJfcmFpbHMiOnsibWVzc2FnZSI6IkJBaEpJaWt3TnpZd05qVTJOaTAxWTJFM0xUUTBNMkV0T1RSallTMDJOREE0WkRCbE5UTmtOakVHT2daRlZBPT0iLCJleHAiOm51bGwsInB1ciI6ImJsb2JfaWQifX0=--16c72783b48573e3232e201d636605b15d42ccf3/-images-stories-2011-2011-04-270411_antimat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51595" r="82045" b="30931"/>
          <a:stretch/>
        </p:blipFill>
        <p:spPr bwMode="auto">
          <a:xfrm>
            <a:off x="1963836" y="2706618"/>
            <a:ext cx="1194955" cy="11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heday.co.uk/rails/active_storage/blobs/eyJfcmFpbHMiOnsibWVzc2FnZSI6IkJBaEpJaWt3TnpZd05qVTJOaTAxWTJFM0xUUTBNMkV0T1RSallTMDJOREE0WkRCbE5UTmtOakVHT2daRlZBPT0iLCJleHAiOm51bGwsInB1ciI6ImJsb2JfaWQifX0=--16c72783b48573e3232e201d636605b15d42ccf3/-images-stories-2011-2011-04-270411_antimat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t="15568" r="64591" b="56996"/>
          <a:stretch/>
        </p:blipFill>
        <p:spPr bwMode="auto">
          <a:xfrm>
            <a:off x="3407294" y="2389064"/>
            <a:ext cx="1796902" cy="17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theday.co.uk/rails/active_storage/blobs/eyJfcmFpbHMiOnsibWVzc2FnZSI6IkJBaEpJaWt3TnpZd05qVTJOaTAxWTJFM0xUUTBNMkV0T1RSallTMDJOREE0WkRCbE5UTmtOakVHT2daRlZBPT0iLCJleHAiOm51bGwsInB1ciI6ImJsb2JfaWQifX0=--16c72783b48573e3232e201d636605b15d42ccf3/-images-stories-2011-2011-04-270411_antimat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0" t="8639" r="16522" b="59026"/>
          <a:stretch/>
        </p:blipFill>
        <p:spPr bwMode="auto">
          <a:xfrm>
            <a:off x="5420220" y="2233830"/>
            <a:ext cx="21717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930181" y="1615348"/>
            <a:ext cx="12266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latin typeface="Arial"/>
              </a:rPr>
              <a:t>Big Bang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655079" y="1612208"/>
            <a:ext cx="8695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latin typeface="Arial"/>
              </a:rPr>
              <a:t>Today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567464" y="4358260"/>
            <a:ext cx="1492716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dirty="0" err="1" smtClean="0">
                <a:solidFill>
                  <a:srgbClr val="3E6B8E"/>
                </a:solidFill>
                <a:latin typeface="Arial"/>
              </a:rPr>
              <a:t>Equal</a:t>
            </a:r>
            <a:r>
              <a:rPr lang="de-DE" dirty="0" smtClean="0">
                <a:solidFill>
                  <a:srgbClr val="3E6B8E"/>
                </a:solidFill>
                <a:latin typeface="Arial"/>
              </a:rPr>
              <a:t> #´s of</a:t>
            </a:r>
          </a:p>
          <a:p>
            <a:pPr algn="ctr" defTabSz="457200">
              <a:lnSpc>
                <a:spcPct val="95000"/>
              </a:lnSpc>
            </a:pPr>
            <a:r>
              <a:rPr lang="de-DE" dirty="0" err="1">
                <a:solidFill>
                  <a:srgbClr val="3E6B8E"/>
                </a:solidFill>
                <a:latin typeface="Arial"/>
              </a:rPr>
              <a:t>p</a:t>
            </a:r>
            <a:r>
              <a:rPr lang="de-DE" dirty="0" err="1" smtClean="0">
                <a:solidFill>
                  <a:srgbClr val="3E6B8E"/>
                </a:solidFill>
                <a:latin typeface="Arial"/>
              </a:rPr>
              <a:t>articles</a:t>
            </a:r>
            <a:r>
              <a:rPr lang="de-DE" dirty="0" smtClean="0">
                <a:solidFill>
                  <a:srgbClr val="3E6B8E"/>
                </a:solidFill>
                <a:latin typeface="Arial"/>
              </a:rPr>
              <a:t> &amp;</a:t>
            </a:r>
          </a:p>
          <a:p>
            <a:pPr algn="ctr" defTabSz="457200">
              <a:lnSpc>
                <a:spcPct val="95000"/>
              </a:lnSpc>
            </a:pPr>
            <a:r>
              <a:rPr lang="de-DE" dirty="0">
                <a:solidFill>
                  <a:srgbClr val="3E6B8E"/>
                </a:solidFill>
                <a:latin typeface="Arial"/>
              </a:rPr>
              <a:t>a</a:t>
            </a:r>
            <a:r>
              <a:rPr lang="de-DE" dirty="0" smtClean="0">
                <a:solidFill>
                  <a:srgbClr val="3E6B8E"/>
                </a:solidFill>
                <a:latin typeface="Arial"/>
              </a:rPr>
              <a:t>nti-</a:t>
            </a:r>
            <a:r>
              <a:rPr lang="de-DE" dirty="0" err="1" smtClean="0">
                <a:solidFill>
                  <a:srgbClr val="3E6B8E"/>
                </a:solidFill>
                <a:latin typeface="Arial"/>
              </a:rPr>
              <a:t>particles</a:t>
            </a:r>
            <a:endParaRPr lang="de-DE" dirty="0" smtClean="0">
              <a:solidFill>
                <a:srgbClr val="3E6B8E"/>
              </a:solidFill>
              <a:latin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737576" y="4625150"/>
            <a:ext cx="1441420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Annihilation</a:t>
            </a:r>
          </a:p>
          <a:p>
            <a:pPr algn="ctr" defTabSz="457200">
              <a:lnSpc>
                <a:spcPct val="95000"/>
              </a:lnSpc>
            </a:pPr>
            <a:r>
              <a:rPr lang="de-DE" dirty="0" err="1">
                <a:solidFill>
                  <a:srgbClr val="023D6B"/>
                </a:solidFill>
                <a:latin typeface="Arial"/>
              </a:rPr>
              <a:t>i</a:t>
            </a:r>
            <a:r>
              <a:rPr lang="de-DE" dirty="0" err="1" smtClean="0">
                <a:solidFill>
                  <a:srgbClr val="023D6B"/>
                </a:solidFill>
                <a:latin typeface="Arial"/>
              </a:rPr>
              <a:t>nto</a:t>
            </a:r>
            <a:r>
              <a:rPr lang="de-DE" dirty="0" smtClean="0">
                <a:solidFill>
                  <a:srgbClr val="023D6B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23D6B"/>
                </a:solidFill>
                <a:latin typeface="Arial"/>
              </a:rPr>
              <a:t>photons</a:t>
            </a:r>
            <a:endParaRPr lang="de-DE" dirty="0" smtClean="0">
              <a:solidFill>
                <a:srgbClr val="023D6B"/>
              </a:solidFill>
              <a:latin typeface="Arial"/>
            </a:endParaRPr>
          </a:p>
        </p:txBody>
      </p:sp>
      <p:cxnSp>
        <p:nvCxnSpPr>
          <p:cNvPr id="16" name="Gerade Verbindung mit Pfeil 15"/>
          <p:cNvCxnSpPr>
            <a:stCxn id="11" idx="3"/>
          </p:cNvCxnSpPr>
          <p:nvPr/>
        </p:nvCxnSpPr>
        <p:spPr>
          <a:xfrm flipV="1">
            <a:off x="3156799" y="1804568"/>
            <a:ext cx="5431773" cy="3141"/>
          </a:xfrm>
          <a:prstGeom prst="straightConnector1">
            <a:avLst/>
          </a:prstGeom>
          <a:noFill/>
          <a:ln w="28575" cap="flat" cmpd="sng" algn="ctr">
            <a:solidFill>
              <a:srgbClr val="023D6B"/>
            </a:solidFill>
            <a:prstDash val="solid"/>
            <a:miter lim="800000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7658535" y="4626153"/>
            <a:ext cx="281365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b="1" dirty="0" smtClean="0">
                <a:solidFill>
                  <a:srgbClr val="023D6B"/>
                </a:solidFill>
                <a:latin typeface="Arial"/>
              </a:rPr>
              <a:t>But: </a:t>
            </a:r>
            <a:r>
              <a:rPr lang="de-DE" dirty="0">
                <a:solidFill>
                  <a:srgbClr val="023D6B"/>
                </a:solidFill>
                <a:latin typeface="Arial"/>
              </a:rPr>
              <a:t>M</a:t>
            </a:r>
            <a:r>
              <a:rPr lang="de-DE" dirty="0" smtClean="0">
                <a:solidFill>
                  <a:srgbClr val="023D6B"/>
                </a:solidFill>
                <a:latin typeface="Arial"/>
              </a:rPr>
              <a:t>atter – </a:t>
            </a:r>
            <a:r>
              <a:rPr lang="de-DE" dirty="0" err="1" smtClean="0">
                <a:solidFill>
                  <a:srgbClr val="023D6B"/>
                </a:solidFill>
                <a:latin typeface="Arial"/>
              </a:rPr>
              <a:t>only</a:t>
            </a:r>
            <a:r>
              <a:rPr lang="de-DE" dirty="0" smtClean="0">
                <a:solidFill>
                  <a:srgbClr val="023D6B"/>
                </a:solidFill>
                <a:latin typeface="Arial"/>
              </a:rPr>
              <a:t> Matter,</a:t>
            </a:r>
          </a:p>
          <a:p>
            <a:pPr algn="ctr" defTabSz="457200">
              <a:lnSpc>
                <a:spcPct val="95000"/>
              </a:lnSpc>
            </a:pPr>
            <a:r>
              <a:rPr lang="de-DE" dirty="0" err="1" smtClean="0">
                <a:solidFill>
                  <a:srgbClr val="023D6B"/>
                </a:solidFill>
                <a:latin typeface="Arial"/>
              </a:rPr>
              <a:t>no</a:t>
            </a:r>
            <a:r>
              <a:rPr lang="de-DE" dirty="0" smtClean="0">
                <a:solidFill>
                  <a:srgbClr val="023D6B"/>
                </a:solidFill>
                <a:latin typeface="Arial"/>
              </a:rPr>
              <a:t> Anti-matter</a:t>
            </a:r>
          </a:p>
        </p:txBody>
      </p:sp>
      <p:pic>
        <p:nvPicPr>
          <p:cNvPr id="18" name="Picture 6" descr="Bildergebnis für particle antiparti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89" b="-7482"/>
          <a:stretch/>
        </p:blipFill>
        <p:spPr bwMode="auto">
          <a:xfrm>
            <a:off x="3414334" y="2393905"/>
            <a:ext cx="1789862" cy="1745673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19" name="Picture 2" descr="Ähnliches Fo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0"/>
          <a:stretch/>
        </p:blipFill>
        <p:spPr bwMode="auto">
          <a:xfrm>
            <a:off x="5420220" y="2249888"/>
            <a:ext cx="2161992" cy="20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642" y="1629460"/>
            <a:ext cx="3655797" cy="396314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544704" y="5726369"/>
            <a:ext cx="312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The Puzzle of </a:t>
            </a:r>
            <a:r>
              <a:rPr lang="de-DE" sz="2000" b="1" dirty="0" err="1" smtClean="0">
                <a:solidFill>
                  <a:srgbClr val="C00000"/>
                </a:solidFill>
              </a:rPr>
              <a:t>our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Existence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endParaRPr lang="de-D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/>
      <p:bldP spid="15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789671" y="246888"/>
            <a:ext cx="625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34743" y="832104"/>
            <a:ext cx="8129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did</a:t>
            </a:r>
            <a:r>
              <a:rPr lang="de-DE" sz="2000" dirty="0" smtClean="0">
                <a:solidFill>
                  <a:srgbClr val="3A71B1"/>
                </a:solidFill>
              </a:rPr>
              <a:t> matter </a:t>
            </a:r>
            <a:r>
              <a:rPr lang="de-DE" sz="2000" dirty="0" err="1" smtClean="0">
                <a:solidFill>
                  <a:srgbClr val="3A71B1"/>
                </a:solidFill>
              </a:rPr>
              <a:t>win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over</a:t>
            </a:r>
            <a:r>
              <a:rPr lang="de-DE" sz="2000" dirty="0" smtClean="0">
                <a:solidFill>
                  <a:srgbClr val="3A71B1"/>
                </a:solidFill>
              </a:rPr>
              <a:t> anti-matter? </a:t>
            </a:r>
            <a:r>
              <a:rPr lang="de-DE" sz="2000" dirty="0" err="1" smtClean="0">
                <a:solidFill>
                  <a:srgbClr val="3A71B1"/>
                </a:solidFill>
              </a:rPr>
              <a:t>What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is</a:t>
            </a:r>
            <a:r>
              <a:rPr lang="de-DE" sz="2000" dirty="0" smtClean="0">
                <a:solidFill>
                  <a:srgbClr val="3A71B1"/>
                </a:solidFill>
              </a:rPr>
              <a:t> Dark Matter?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Experiments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49931" y="5726369"/>
            <a:ext cx="831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Search </a:t>
            </a:r>
            <a:r>
              <a:rPr lang="de-DE" sz="2000" dirty="0" err="1" smtClean="0">
                <a:solidFill>
                  <a:srgbClr val="C00000"/>
                </a:solidFill>
              </a:rPr>
              <a:t>for</a:t>
            </a:r>
            <a:r>
              <a:rPr lang="de-DE" sz="2000" dirty="0" smtClean="0">
                <a:solidFill>
                  <a:srgbClr val="C00000"/>
                </a:solidFill>
              </a:rPr>
              <a:t> (</a:t>
            </a:r>
            <a:r>
              <a:rPr lang="de-DE" sz="2000" dirty="0" err="1" smtClean="0">
                <a:solidFill>
                  <a:srgbClr val="C00000"/>
                </a:solidFill>
              </a:rPr>
              <a:t>static</a:t>
            </a:r>
            <a:r>
              <a:rPr lang="de-DE" sz="2000" dirty="0" smtClean="0">
                <a:solidFill>
                  <a:srgbClr val="C00000"/>
                </a:solidFill>
              </a:rPr>
              <a:t> / </a:t>
            </a:r>
            <a:r>
              <a:rPr lang="de-DE" sz="2000" dirty="0" err="1" smtClean="0">
                <a:solidFill>
                  <a:srgbClr val="C00000"/>
                </a:solidFill>
              </a:rPr>
              <a:t>oscillating</a:t>
            </a:r>
            <a:r>
              <a:rPr lang="de-DE" sz="2000" dirty="0" smtClean="0">
                <a:solidFill>
                  <a:srgbClr val="C00000"/>
                </a:solidFill>
              </a:rPr>
              <a:t>) </a:t>
            </a:r>
            <a:r>
              <a:rPr lang="de-DE" sz="2000" b="1" dirty="0" err="1" smtClean="0">
                <a:solidFill>
                  <a:srgbClr val="C00000"/>
                </a:solidFill>
              </a:rPr>
              <a:t>Electric</a:t>
            </a:r>
            <a:r>
              <a:rPr lang="de-DE" sz="2000" b="1" dirty="0" smtClean="0">
                <a:solidFill>
                  <a:srgbClr val="C00000"/>
                </a:solidFill>
              </a:rPr>
              <a:t> Dipole Moments </a:t>
            </a:r>
            <a:r>
              <a:rPr lang="de-DE" sz="2000" dirty="0" smtClean="0">
                <a:solidFill>
                  <a:srgbClr val="C00000"/>
                </a:solidFill>
              </a:rPr>
              <a:t>(EDM) at </a:t>
            </a:r>
            <a:r>
              <a:rPr lang="de-DE" sz="2000" dirty="0" err="1" smtClean="0">
                <a:solidFill>
                  <a:srgbClr val="C00000"/>
                </a:solidFill>
              </a:rPr>
              <a:t>storage</a:t>
            </a:r>
            <a:r>
              <a:rPr lang="de-DE" sz="2000" dirty="0" smtClean="0">
                <a:solidFill>
                  <a:srgbClr val="C00000"/>
                </a:solidFill>
              </a:rPr>
              <a:t> rings</a:t>
            </a:r>
            <a:endParaRPr lang="de-DE" sz="2000" i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79" y="1824437"/>
            <a:ext cx="6585999" cy="31724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21482" y="3071747"/>
            <a:ext cx="1314784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5000"/>
              </a:lnSpc>
            </a:pPr>
            <a:r>
              <a:rPr lang="de-DE" sz="1600" b="1" dirty="0" smtClean="0">
                <a:solidFill>
                  <a:prstClr val="black"/>
                </a:solidFill>
                <a:latin typeface="Arial"/>
              </a:rPr>
              <a:t>Polarimeter</a:t>
            </a:r>
          </a:p>
          <a:p>
            <a:pPr algn="ctr" defTabSz="457200">
              <a:lnSpc>
                <a:spcPct val="95000"/>
              </a:lnSpc>
            </a:pPr>
            <a:r>
              <a:rPr lang="de-DE" sz="1600" dirty="0" err="1">
                <a:solidFill>
                  <a:prstClr val="black"/>
                </a:solidFill>
                <a:latin typeface="Arial"/>
              </a:rPr>
              <a:t>t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o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observe</a:t>
            </a:r>
            <a:endParaRPr lang="de-DE" sz="1600" dirty="0" smtClean="0">
              <a:solidFill>
                <a:prstClr val="black"/>
              </a:solidFill>
              <a:latin typeface="Arial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1600" dirty="0" err="1">
                <a:solidFill>
                  <a:prstClr val="black"/>
                </a:solidFill>
                <a:latin typeface="Arial"/>
              </a:rPr>
              <a:t>t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he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vertical</a:t>
            </a:r>
            <a:endParaRPr lang="de-DE" sz="1600" dirty="0">
              <a:solidFill>
                <a:prstClr val="black"/>
              </a:solidFill>
              <a:latin typeface="Arial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1600" dirty="0" err="1">
                <a:solidFill>
                  <a:prstClr val="black"/>
                </a:solidFill>
                <a:latin typeface="Arial"/>
              </a:rPr>
              <a:t>p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olarization</a:t>
            </a:r>
            <a:endParaRPr lang="de-DE" sz="1600" dirty="0" smtClean="0">
              <a:solidFill>
                <a:prstClr val="black"/>
              </a:solidFill>
              <a:latin typeface="Arial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build-up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ctr" defTabSz="457200">
              <a:lnSpc>
                <a:spcPct val="95000"/>
              </a:lnSpc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d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ue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to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EDM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8503419" y="3819852"/>
            <a:ext cx="464136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00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789671" y="246888"/>
            <a:ext cx="625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34743" y="832104"/>
            <a:ext cx="8129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did</a:t>
            </a:r>
            <a:r>
              <a:rPr lang="de-DE" sz="2000" dirty="0" smtClean="0">
                <a:solidFill>
                  <a:srgbClr val="3A71B1"/>
                </a:solidFill>
              </a:rPr>
              <a:t> matter </a:t>
            </a:r>
            <a:r>
              <a:rPr lang="de-DE" sz="2000" dirty="0" err="1" smtClean="0">
                <a:solidFill>
                  <a:srgbClr val="3A71B1"/>
                </a:solidFill>
              </a:rPr>
              <a:t>win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over</a:t>
            </a:r>
            <a:r>
              <a:rPr lang="de-DE" sz="2000" dirty="0" smtClean="0">
                <a:solidFill>
                  <a:srgbClr val="3A71B1"/>
                </a:solidFill>
              </a:rPr>
              <a:t> anti-matter? </a:t>
            </a:r>
            <a:r>
              <a:rPr lang="de-DE" sz="2000" dirty="0" err="1" smtClean="0">
                <a:solidFill>
                  <a:srgbClr val="3A71B1"/>
                </a:solidFill>
              </a:rPr>
              <a:t>What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is</a:t>
            </a:r>
            <a:r>
              <a:rPr lang="de-DE" sz="2000" dirty="0" smtClean="0">
                <a:solidFill>
                  <a:srgbClr val="3A71B1"/>
                </a:solidFill>
              </a:rPr>
              <a:t> Dark Matter?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Experiments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900" y="1725097"/>
            <a:ext cx="5478399" cy="34357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8252" y="5726369"/>
            <a:ext cx="7174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Major </a:t>
            </a:r>
            <a:r>
              <a:rPr lang="de-DE" sz="2000" dirty="0" err="1" smtClean="0">
                <a:solidFill>
                  <a:srgbClr val="C00000"/>
                </a:solidFill>
              </a:rPr>
              <a:t>hardware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contributions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GGSB</a:t>
            </a:r>
            <a:r>
              <a:rPr lang="de-DE" sz="2000" dirty="0" smtClean="0">
                <a:solidFill>
                  <a:srgbClr val="C00000"/>
                </a:solidFill>
              </a:rPr>
              <a:t> (IKP - HEPI-TSU, AUG): </a:t>
            </a:r>
            <a:r>
              <a:rPr lang="de-DE" sz="2000" i="1" dirty="0" err="1" smtClean="0">
                <a:solidFill>
                  <a:srgbClr val="C00000"/>
                </a:solidFill>
              </a:rPr>
              <a:t>JePo</a:t>
            </a:r>
            <a:endParaRPr lang="de-DE" sz="2000" i="1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1" y="1660976"/>
            <a:ext cx="4770119" cy="34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3073"/>
            <a:ext cx="14630400" cy="9753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7807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The Quest </a:t>
            </a:r>
            <a:r>
              <a:rPr lang="de-DE" b="1" dirty="0" err="1" smtClean="0">
                <a:solidFill>
                  <a:schemeClr val="bg1"/>
                </a:solidFill>
              </a:rPr>
              <a:t>to</a:t>
            </a:r>
            <a:r>
              <a:rPr lang="de-DE" b="1" dirty="0" smtClean="0">
                <a:solidFill>
                  <a:schemeClr val="bg1"/>
                </a:solidFill>
              </a:rPr>
              <a:t/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(</a:t>
            </a:r>
            <a:r>
              <a:rPr lang="de-DE" b="1" dirty="0" err="1" smtClean="0">
                <a:solidFill>
                  <a:schemeClr val="bg1"/>
                </a:solidFill>
              </a:rPr>
              <a:t>better</a:t>
            </a:r>
            <a:r>
              <a:rPr lang="de-DE" b="1" dirty="0" smtClean="0">
                <a:solidFill>
                  <a:schemeClr val="bg1"/>
                </a:solidFill>
              </a:rPr>
              <a:t>) </a:t>
            </a:r>
            <a:r>
              <a:rPr lang="de-DE" b="1" dirty="0" err="1" smtClean="0">
                <a:solidFill>
                  <a:schemeClr val="bg1"/>
                </a:solidFill>
              </a:rPr>
              <a:t>understand</a:t>
            </a:r>
            <a:r>
              <a:rPr lang="de-DE" b="1" dirty="0" smtClean="0">
                <a:solidFill>
                  <a:schemeClr val="bg1"/>
                </a:solidFill>
              </a:rPr>
              <a:t/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err="1" smtClean="0">
                <a:solidFill>
                  <a:schemeClr val="bg1"/>
                </a:solidFill>
              </a:rPr>
              <a:t>the</a:t>
            </a:r>
            <a:r>
              <a:rPr lang="de-DE" b="1" dirty="0" smtClean="0">
                <a:solidFill>
                  <a:schemeClr val="bg1"/>
                </a:solidFill>
              </a:rPr>
              <a:t> World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571302"/>
            <a:ext cx="9144000" cy="1655762"/>
          </a:xfrm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What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achieved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within</a:t>
            </a:r>
            <a:r>
              <a:rPr lang="de-DE" dirty="0" smtClean="0">
                <a:solidFill>
                  <a:schemeClr val="bg1"/>
                </a:solidFill>
              </a:rPr>
              <a:t> GGSB in fundamental </a:t>
            </a:r>
            <a:r>
              <a:rPr lang="de-DE" dirty="0" err="1" smtClean="0">
                <a:solidFill>
                  <a:schemeClr val="bg1"/>
                </a:solidFill>
              </a:rPr>
              <a:t>research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b="1" dirty="0" smtClean="0">
              <a:solidFill>
                <a:schemeClr val="bg1"/>
              </a:solidFill>
            </a:endParaRPr>
          </a:p>
          <a:p>
            <a:endParaRPr lang="de-DE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789671" y="246888"/>
            <a:ext cx="625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326746" y="832104"/>
            <a:ext cx="754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did</a:t>
            </a:r>
            <a:r>
              <a:rPr lang="de-DE" sz="2000" dirty="0" smtClean="0">
                <a:solidFill>
                  <a:srgbClr val="3A71B1"/>
                </a:solidFill>
              </a:rPr>
              <a:t> matter </a:t>
            </a:r>
            <a:r>
              <a:rPr lang="de-DE" sz="2000" dirty="0" err="1" smtClean="0">
                <a:solidFill>
                  <a:srgbClr val="3A71B1"/>
                </a:solidFill>
              </a:rPr>
              <a:t>win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over</a:t>
            </a:r>
            <a:r>
              <a:rPr lang="de-DE" sz="2000" dirty="0" smtClean="0">
                <a:solidFill>
                  <a:srgbClr val="3A71B1"/>
                </a:solidFill>
              </a:rPr>
              <a:t> anti-matter? </a:t>
            </a:r>
            <a:r>
              <a:rPr lang="de-DE" sz="2000" dirty="0" err="1" smtClean="0">
                <a:solidFill>
                  <a:srgbClr val="3A71B1"/>
                </a:solidFill>
              </a:rPr>
              <a:t>What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is</a:t>
            </a:r>
            <a:r>
              <a:rPr lang="de-DE" sz="2000" dirty="0" smtClean="0">
                <a:solidFill>
                  <a:srgbClr val="3A71B1"/>
                </a:solidFill>
              </a:rPr>
              <a:t> Dark Matter?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3A71B1"/>
                </a:solidFill>
                <a:sym typeface="Wingdings" panose="05000000000000000000" pitchFamily="2" charset="2"/>
              </a:rPr>
              <a:t>Results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93963" y="1865376"/>
            <a:ext cx="534146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3A71B1"/>
                </a:solidFill>
              </a:rPr>
              <a:t>Mariam </a:t>
            </a:r>
            <a:r>
              <a:rPr lang="de-DE" b="1" dirty="0" err="1" smtClean="0">
                <a:solidFill>
                  <a:srgbClr val="3A71B1"/>
                </a:solidFill>
              </a:rPr>
              <a:t>Abuladze</a:t>
            </a:r>
            <a:r>
              <a:rPr lang="de-DE" dirty="0" smtClean="0">
                <a:solidFill>
                  <a:srgbClr val="3A71B1"/>
                </a:solidFill>
              </a:rPr>
              <a:t>, Master Thesis, AUG, 2019</a:t>
            </a:r>
            <a:endParaRPr lang="de-DE" b="1" dirty="0">
              <a:solidFill>
                <a:srgbClr val="3A71B1"/>
              </a:solidFill>
            </a:endParaRPr>
          </a:p>
          <a:p>
            <a:r>
              <a:rPr lang="de-DE" b="1" dirty="0" err="1" smtClean="0">
                <a:solidFill>
                  <a:srgbClr val="3A71B1"/>
                </a:solidFill>
              </a:rPr>
              <a:t>Zara</a:t>
            </a:r>
            <a:r>
              <a:rPr lang="de-DE" b="1" dirty="0" smtClean="0">
                <a:solidFill>
                  <a:srgbClr val="3A71B1"/>
                </a:solidFill>
              </a:rPr>
              <a:t> </a:t>
            </a:r>
            <a:r>
              <a:rPr lang="de-DE" b="1" dirty="0" err="1" smtClean="0">
                <a:solidFill>
                  <a:srgbClr val="3A71B1"/>
                </a:solidFill>
              </a:rPr>
              <a:t>Bagdasarian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</a:p>
          <a:p>
            <a:r>
              <a:rPr lang="de-DE" dirty="0">
                <a:solidFill>
                  <a:srgbClr val="3A71B1"/>
                </a:solidFill>
              </a:rPr>
              <a:t>	</a:t>
            </a:r>
            <a:r>
              <a:rPr lang="en-US" dirty="0">
                <a:solidFill>
                  <a:srgbClr val="3A71B1"/>
                </a:solidFill>
              </a:rPr>
              <a:t>Phys. Rev. ST </a:t>
            </a:r>
            <a:r>
              <a:rPr lang="en-US" dirty="0" err="1">
                <a:solidFill>
                  <a:srgbClr val="3A71B1"/>
                </a:solidFill>
              </a:rPr>
              <a:t>Accel</a:t>
            </a:r>
            <a:r>
              <a:rPr lang="en-US" dirty="0">
                <a:solidFill>
                  <a:srgbClr val="3A71B1"/>
                </a:solidFill>
              </a:rPr>
              <a:t>. Beams 17, 052803 (</a:t>
            </a:r>
            <a:r>
              <a:rPr lang="en-US" dirty="0" smtClean="0">
                <a:solidFill>
                  <a:srgbClr val="3A71B1"/>
                </a:solidFill>
              </a:rPr>
              <a:t>2014)</a:t>
            </a:r>
          </a:p>
          <a:p>
            <a:r>
              <a:rPr lang="en-US" dirty="0">
                <a:solidFill>
                  <a:srgbClr val="3A71B1"/>
                </a:solidFill>
              </a:rPr>
              <a:t>	Eur. Phys. J. A 56 </a:t>
            </a:r>
            <a:r>
              <a:rPr lang="en-US" dirty="0" smtClean="0">
                <a:solidFill>
                  <a:srgbClr val="3A71B1"/>
                </a:solidFill>
              </a:rPr>
              <a:t>(</a:t>
            </a:r>
            <a:r>
              <a:rPr lang="en-US" dirty="0">
                <a:solidFill>
                  <a:srgbClr val="3A71B1"/>
                </a:solidFill>
              </a:rPr>
              <a:t>2020) </a:t>
            </a:r>
            <a:r>
              <a:rPr lang="en-US" dirty="0" smtClean="0">
                <a:solidFill>
                  <a:srgbClr val="3A71B1"/>
                </a:solidFill>
              </a:rPr>
              <a:t>211</a:t>
            </a:r>
          </a:p>
          <a:p>
            <a:r>
              <a:rPr lang="de-DE" b="1" dirty="0" err="1" smtClean="0">
                <a:solidFill>
                  <a:srgbClr val="3A71B1"/>
                </a:solidFill>
              </a:rPr>
              <a:t>Otari</a:t>
            </a:r>
            <a:r>
              <a:rPr lang="de-DE" b="1" dirty="0" smtClean="0">
                <a:solidFill>
                  <a:srgbClr val="3A71B1"/>
                </a:solidFill>
              </a:rPr>
              <a:t> </a:t>
            </a:r>
            <a:r>
              <a:rPr lang="de-DE" b="1" dirty="0" err="1" smtClean="0">
                <a:solidFill>
                  <a:srgbClr val="3A71B1"/>
                </a:solidFill>
              </a:rPr>
              <a:t>Javakhishvili</a:t>
            </a:r>
            <a:r>
              <a:rPr lang="de-DE" dirty="0" smtClean="0">
                <a:solidFill>
                  <a:srgbClr val="3A71B1"/>
                </a:solidFill>
              </a:rPr>
              <a:t>,</a:t>
            </a:r>
            <a:r>
              <a:rPr lang="de-DE" b="1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PhD</a:t>
            </a:r>
            <a:r>
              <a:rPr lang="de-DE" dirty="0" smtClean="0">
                <a:solidFill>
                  <a:srgbClr val="3A71B1"/>
                </a:solidFill>
              </a:rPr>
              <a:t> Thesis, AUG, 2022</a:t>
            </a:r>
          </a:p>
          <a:p>
            <a:r>
              <a:rPr lang="de-DE" b="1" dirty="0">
                <a:solidFill>
                  <a:srgbClr val="3A71B1"/>
                </a:solidFill>
              </a:rPr>
              <a:t>	</a:t>
            </a:r>
            <a:r>
              <a:rPr lang="pl-PL" dirty="0" smtClean="0">
                <a:solidFill>
                  <a:srgbClr val="3A71B1"/>
                </a:solidFill>
              </a:rPr>
              <a:t>N</a:t>
            </a:r>
            <a:r>
              <a:rPr lang="de-DE" dirty="0" err="1" smtClean="0">
                <a:solidFill>
                  <a:srgbClr val="3A71B1"/>
                </a:solidFill>
              </a:rPr>
              <a:t>ucl</a:t>
            </a:r>
            <a:r>
              <a:rPr lang="de-DE" dirty="0" smtClean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Instr</a:t>
            </a:r>
            <a:r>
              <a:rPr lang="de-DE" dirty="0" smtClean="0">
                <a:solidFill>
                  <a:srgbClr val="3A71B1"/>
                </a:solidFill>
              </a:rPr>
              <a:t>. Meth.</a:t>
            </a:r>
            <a:r>
              <a:rPr lang="pl-PL" dirty="0" smtClean="0">
                <a:solidFill>
                  <a:srgbClr val="3A71B1"/>
                </a:solidFill>
              </a:rPr>
              <a:t> A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pl-PL" dirty="0" smtClean="0">
                <a:solidFill>
                  <a:srgbClr val="3A71B1"/>
                </a:solidFill>
              </a:rPr>
              <a:t>977 </a:t>
            </a:r>
            <a:r>
              <a:rPr lang="pl-PL" dirty="0">
                <a:solidFill>
                  <a:srgbClr val="3A71B1"/>
                </a:solidFill>
              </a:rPr>
              <a:t>(2020) </a:t>
            </a:r>
            <a:r>
              <a:rPr lang="pl-PL" dirty="0" smtClean="0">
                <a:solidFill>
                  <a:srgbClr val="3A71B1"/>
                </a:solidFill>
              </a:rPr>
              <a:t>164337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	</a:t>
            </a:r>
            <a:r>
              <a:rPr lang="de-DE" dirty="0" smtClean="0">
                <a:solidFill>
                  <a:srgbClr val="3A71B1"/>
                </a:solidFill>
              </a:rPr>
              <a:t>Jour. of </a:t>
            </a:r>
            <a:r>
              <a:rPr lang="de-DE" dirty="0" err="1" smtClean="0">
                <a:solidFill>
                  <a:srgbClr val="3A71B1"/>
                </a:solidFill>
              </a:rPr>
              <a:t>Instr</a:t>
            </a:r>
            <a:r>
              <a:rPr lang="de-DE" dirty="0" smtClean="0">
                <a:solidFill>
                  <a:srgbClr val="3A71B1"/>
                </a:solidFill>
              </a:rPr>
              <a:t>. </a:t>
            </a:r>
            <a:r>
              <a:rPr lang="de-DE" dirty="0">
                <a:solidFill>
                  <a:srgbClr val="3A71B1"/>
                </a:solidFill>
              </a:rPr>
              <a:t>15, P12005 (2020</a:t>
            </a:r>
            <a:r>
              <a:rPr lang="de-DE" dirty="0" smtClean="0">
                <a:solidFill>
                  <a:srgbClr val="3A71B1"/>
                </a:solidFill>
              </a:rPr>
              <a:t>)</a:t>
            </a:r>
          </a:p>
          <a:p>
            <a:endParaRPr lang="de-DE" dirty="0">
              <a:solidFill>
                <a:srgbClr val="3A71B1"/>
              </a:solidFill>
            </a:endParaRPr>
          </a:p>
          <a:p>
            <a:r>
              <a:rPr lang="de-DE" dirty="0" smtClean="0">
                <a:solidFill>
                  <a:srgbClr val="3A71B1"/>
                </a:solidFill>
              </a:rPr>
              <a:t>Further </a:t>
            </a:r>
            <a:r>
              <a:rPr lang="de-DE" i="1" dirty="0" err="1" smtClean="0">
                <a:solidFill>
                  <a:srgbClr val="3A71B1"/>
                </a:solidFill>
              </a:rPr>
              <a:t>collaborators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from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i="1" dirty="0" smtClean="0">
                <a:solidFill>
                  <a:srgbClr val="3A71B1"/>
                </a:solidFill>
              </a:rPr>
              <a:t>Georgia</a:t>
            </a:r>
            <a:r>
              <a:rPr lang="de-DE" dirty="0" smtClean="0">
                <a:solidFill>
                  <a:srgbClr val="3A71B1"/>
                </a:solidFill>
              </a:rPr>
              <a:t>:</a:t>
            </a:r>
          </a:p>
          <a:p>
            <a:endParaRPr lang="de-DE" sz="900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D. </a:t>
            </a:r>
            <a:r>
              <a:rPr lang="de-DE" dirty="0" err="1" smtClean="0">
                <a:solidFill>
                  <a:srgbClr val="3A71B1"/>
                </a:solidFill>
              </a:rPr>
              <a:t>Chiladze</a:t>
            </a:r>
            <a:r>
              <a:rPr lang="de-DE" dirty="0">
                <a:solidFill>
                  <a:srgbClr val="3A71B1"/>
                </a:solidFill>
              </a:rPr>
              <a:t>, M. </a:t>
            </a:r>
            <a:r>
              <a:rPr lang="de-DE" dirty="0" err="1" smtClean="0">
                <a:solidFill>
                  <a:srgbClr val="3A71B1"/>
                </a:solidFill>
              </a:rPr>
              <a:t>Gagoshidze</a:t>
            </a:r>
            <a:r>
              <a:rPr lang="de-DE" dirty="0" smtClean="0">
                <a:solidFill>
                  <a:srgbClr val="3A71B1"/>
                </a:solidFill>
              </a:rPr>
              <a:t>, A. </a:t>
            </a:r>
            <a:r>
              <a:rPr lang="de-DE" dirty="0" err="1" smtClean="0">
                <a:solidFill>
                  <a:srgbClr val="3A71B1"/>
                </a:solidFill>
              </a:rPr>
              <a:t>Kacharava</a:t>
            </a:r>
            <a:r>
              <a:rPr lang="de-DE" dirty="0" smtClean="0">
                <a:solidFill>
                  <a:srgbClr val="3A71B1"/>
                </a:solidFill>
              </a:rPr>
              <a:t>, I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Keshe</a:t>
            </a:r>
            <a:r>
              <a:rPr lang="de-DE" dirty="0" smtClean="0">
                <a:solidFill>
                  <a:srgbClr val="3A71B1"/>
                </a:solidFill>
              </a:rPr>
              <a:t>-</a:t>
            </a:r>
          </a:p>
          <a:p>
            <a:r>
              <a:rPr lang="de-DE" dirty="0" err="1" smtClean="0">
                <a:solidFill>
                  <a:srgbClr val="3A71B1"/>
                </a:solidFill>
              </a:rPr>
              <a:t>lashvili</a:t>
            </a:r>
            <a:r>
              <a:rPr lang="de-DE" dirty="0">
                <a:solidFill>
                  <a:srgbClr val="3A71B1"/>
                </a:solidFill>
              </a:rPr>
              <a:t>, </a:t>
            </a:r>
            <a:r>
              <a:rPr lang="de-DE" dirty="0" smtClean="0">
                <a:solidFill>
                  <a:srgbClr val="3A71B1"/>
                </a:solidFill>
              </a:rPr>
              <a:t>N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Lomidze</a:t>
            </a:r>
            <a:r>
              <a:rPr lang="de-DE" dirty="0" smtClean="0">
                <a:solidFill>
                  <a:srgbClr val="3A71B1"/>
                </a:solidFill>
              </a:rPr>
              <a:t>,</a:t>
            </a:r>
            <a:r>
              <a:rPr lang="de-DE" dirty="0">
                <a:solidFill>
                  <a:srgbClr val="3A71B1"/>
                </a:solidFill>
              </a:rPr>
              <a:t> </a:t>
            </a:r>
            <a:r>
              <a:rPr lang="de-DE" dirty="0" smtClean="0">
                <a:solidFill>
                  <a:srgbClr val="3A71B1"/>
                </a:solidFill>
              </a:rPr>
              <a:t>G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Macharashvili</a:t>
            </a:r>
            <a:r>
              <a:rPr lang="de-DE" dirty="0" smtClean="0">
                <a:solidFill>
                  <a:srgbClr val="3A71B1"/>
                </a:solidFill>
              </a:rPr>
              <a:t>, D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Mchedlishvili</a:t>
            </a:r>
            <a:r>
              <a:rPr lang="de-DE" dirty="0">
                <a:solidFill>
                  <a:srgbClr val="3A71B1"/>
                </a:solidFill>
              </a:rPr>
              <a:t>, 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 smtClean="0">
                <a:solidFill>
                  <a:srgbClr val="3A71B1"/>
                </a:solidFill>
              </a:rPr>
              <a:t>Z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Metreveli</a:t>
            </a:r>
            <a:r>
              <a:rPr lang="de-DE" dirty="0" smtClean="0">
                <a:solidFill>
                  <a:srgbClr val="3A71B1"/>
                </a:solidFill>
              </a:rPr>
              <a:t>, D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 smtClean="0">
                <a:solidFill>
                  <a:srgbClr val="3A71B1"/>
                </a:solidFill>
              </a:rPr>
              <a:t>Shergelashvili</a:t>
            </a:r>
            <a:r>
              <a:rPr lang="de-DE" dirty="0" smtClean="0">
                <a:solidFill>
                  <a:srgbClr val="3A71B1"/>
                </a:solidFill>
              </a:rPr>
              <a:t>, M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>
                <a:solidFill>
                  <a:srgbClr val="3A71B1"/>
                </a:solidFill>
              </a:rPr>
              <a:t>Tabidze</a:t>
            </a:r>
            <a:endParaRPr lang="de-DE" dirty="0">
              <a:solidFill>
                <a:srgbClr val="3A71B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r="7616" b="9327"/>
          <a:stretch/>
        </p:blipFill>
        <p:spPr>
          <a:xfrm>
            <a:off x="859536" y="3496983"/>
            <a:ext cx="1382400" cy="128219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345142" y="5726369"/>
            <a:ext cx="552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Major </a:t>
            </a:r>
            <a:r>
              <a:rPr lang="de-DE" sz="2000" dirty="0" err="1" smtClean="0">
                <a:solidFill>
                  <a:srgbClr val="C00000"/>
                </a:solidFill>
              </a:rPr>
              <a:t>contributions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GGSB</a:t>
            </a:r>
            <a:r>
              <a:rPr lang="de-DE" sz="2000" dirty="0" smtClean="0">
                <a:solidFill>
                  <a:srgbClr val="C00000"/>
                </a:solidFill>
              </a:rPr>
              <a:t> (IKP - HEPI-TSU, AUG)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58955" t="18080" r="8172" b="40047"/>
          <a:stretch/>
        </p:blipFill>
        <p:spPr>
          <a:xfrm>
            <a:off x="859537" y="2115139"/>
            <a:ext cx="1380744" cy="14104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491" y="2032000"/>
            <a:ext cx="3107497" cy="246610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047292" y="246888"/>
            <a:ext cx="21102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smtClean="0">
                <a:solidFill>
                  <a:srgbClr val="3A71B1"/>
                </a:solidFill>
              </a:rPr>
              <a:t>20 </a:t>
            </a:r>
            <a:r>
              <a:rPr lang="de-DE" sz="2000" b="1" dirty="0" err="1">
                <a:solidFill>
                  <a:srgbClr val="3A71B1"/>
                </a:solidFill>
              </a:rPr>
              <a:t>y</a:t>
            </a:r>
            <a:r>
              <a:rPr lang="de-DE" sz="2000" b="1" dirty="0" err="1" smtClean="0">
                <a:solidFill>
                  <a:srgbClr val="3A71B1"/>
                </a:solidFill>
              </a:rPr>
              <a:t>ears</a:t>
            </a:r>
            <a:r>
              <a:rPr lang="de-DE" sz="2000" b="1" dirty="0" smtClean="0">
                <a:solidFill>
                  <a:srgbClr val="3A71B1"/>
                </a:solidFill>
              </a:rPr>
              <a:t> on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384327" y="4594510"/>
            <a:ext cx="178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Proof-of </a:t>
            </a:r>
            <a:r>
              <a:rPr lang="de-DE" sz="1600" dirty="0" err="1" smtClean="0"/>
              <a:t>principle</a:t>
            </a:r>
            <a:endParaRPr lang="de-DE" sz="1600" dirty="0" smtClean="0"/>
          </a:p>
          <a:p>
            <a:pPr algn="ctr"/>
            <a:r>
              <a:rPr lang="de-DE" sz="1600" dirty="0" err="1" smtClean="0"/>
              <a:t>experiment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endParaRPr lang="de-DE" sz="1600" dirty="0" smtClean="0"/>
          </a:p>
          <a:p>
            <a:pPr algn="ctr"/>
            <a:r>
              <a:rPr lang="de-DE" sz="1600" dirty="0" smtClean="0"/>
              <a:t>Dark Matter </a:t>
            </a:r>
            <a:r>
              <a:rPr lang="de-DE" sz="1600" dirty="0" err="1" smtClean="0"/>
              <a:t>search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2818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5366"/>
            <a:ext cx="14630400" cy="9753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89671" y="246888"/>
            <a:ext cx="625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JEDI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95" y="956437"/>
            <a:ext cx="5761219" cy="288365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047292" y="246888"/>
            <a:ext cx="21102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smtClean="0">
                <a:solidFill>
                  <a:srgbClr val="3A71B1"/>
                </a:solidFill>
              </a:rPr>
              <a:t>20 </a:t>
            </a:r>
            <a:r>
              <a:rPr lang="de-DE" sz="2000" b="1" dirty="0" err="1">
                <a:solidFill>
                  <a:srgbClr val="3A71B1"/>
                </a:solidFill>
              </a:rPr>
              <a:t>y</a:t>
            </a:r>
            <a:r>
              <a:rPr lang="de-DE" sz="2000" b="1" dirty="0" err="1" smtClean="0">
                <a:solidFill>
                  <a:srgbClr val="3A71B1"/>
                </a:solidFill>
              </a:rPr>
              <a:t>ears</a:t>
            </a:r>
            <a:r>
              <a:rPr lang="de-DE" sz="2000" b="1" dirty="0" smtClean="0">
                <a:solidFill>
                  <a:srgbClr val="3A71B1"/>
                </a:solidFill>
              </a:rPr>
              <a:t> on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336" y="4149315"/>
            <a:ext cx="1371719" cy="137171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2" r="19227" b="46351"/>
          <a:stretch/>
        </p:blipFill>
        <p:spPr>
          <a:xfrm>
            <a:off x="4091232" y="4149318"/>
            <a:ext cx="1659118" cy="136536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483295" y="5033552"/>
            <a:ext cx="1589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17375E"/>
                </a:solidFill>
              </a:rPr>
              <a:t>Mikheil</a:t>
            </a:r>
            <a:r>
              <a:rPr lang="de-DE" sz="1600" dirty="0" smtClean="0">
                <a:solidFill>
                  <a:srgbClr val="17375E"/>
                </a:solidFill>
              </a:rPr>
              <a:t> </a:t>
            </a:r>
            <a:r>
              <a:rPr lang="de-DE" sz="1600" dirty="0" err="1" smtClean="0">
                <a:solidFill>
                  <a:srgbClr val="17375E"/>
                </a:solidFill>
              </a:rPr>
              <a:t>Nioradze</a:t>
            </a:r>
            <a:endParaRPr lang="de-DE" sz="1600" dirty="0" smtClean="0">
              <a:solidFill>
                <a:srgbClr val="17375E"/>
              </a:solidFill>
            </a:endParaRPr>
          </a:p>
          <a:p>
            <a:pPr algn="ctr"/>
            <a:r>
              <a:rPr lang="de-DE" sz="1600" dirty="0" smtClean="0">
                <a:solidFill>
                  <a:srgbClr val="17375E"/>
                </a:solidFill>
              </a:rPr>
              <a:t>HEPI-TSU</a:t>
            </a:r>
            <a:endParaRPr lang="de-DE" sz="1600" dirty="0">
              <a:solidFill>
                <a:srgbClr val="17375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52847" y="5027336"/>
            <a:ext cx="1787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17375E"/>
                </a:solidFill>
              </a:rPr>
              <a:t>David </a:t>
            </a:r>
            <a:r>
              <a:rPr lang="de-DE" sz="1600" dirty="0" err="1" smtClean="0">
                <a:solidFill>
                  <a:srgbClr val="17375E"/>
                </a:solidFill>
              </a:rPr>
              <a:t>Mchedlishvili</a:t>
            </a:r>
            <a:endParaRPr lang="de-DE" sz="1600" dirty="0" smtClean="0">
              <a:solidFill>
                <a:srgbClr val="17375E"/>
              </a:solidFill>
            </a:endParaRPr>
          </a:p>
          <a:p>
            <a:pPr algn="ctr"/>
            <a:r>
              <a:rPr lang="de-DE" sz="1600" dirty="0" err="1" smtClean="0">
                <a:solidFill>
                  <a:srgbClr val="17375E"/>
                </a:solidFill>
              </a:rPr>
              <a:t>SMART|EDM_Lab</a:t>
            </a:r>
            <a:endParaRPr lang="de-DE" sz="1600" dirty="0">
              <a:solidFill>
                <a:srgbClr val="17375E"/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5958391" y="4669118"/>
            <a:ext cx="374466" cy="37707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430" y="464377"/>
            <a:ext cx="2651990" cy="85961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014221" y="5726369"/>
            <a:ext cx="618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Fundamental </a:t>
            </a:r>
            <a:r>
              <a:rPr lang="de-DE" sz="2000" b="1" dirty="0" err="1" smtClean="0">
                <a:solidFill>
                  <a:srgbClr val="C00000"/>
                </a:solidFill>
              </a:rPr>
              <a:t>research</a:t>
            </a:r>
            <a:r>
              <a:rPr lang="de-DE" sz="2000" b="1" dirty="0" smtClean="0">
                <a:solidFill>
                  <a:srgbClr val="C00000"/>
                </a:solidFill>
              </a:rPr>
              <a:t>: a </a:t>
            </a:r>
            <a:r>
              <a:rPr lang="de-DE" sz="2000" b="1" dirty="0" err="1" smtClean="0">
                <a:solidFill>
                  <a:srgbClr val="C00000"/>
                </a:solidFill>
              </a:rPr>
              <a:t>scientific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success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story</a:t>
            </a:r>
            <a:r>
              <a:rPr lang="de-DE" sz="2000" b="1" dirty="0" smtClean="0">
                <a:solidFill>
                  <a:srgbClr val="C00000"/>
                </a:solidFill>
              </a:rPr>
              <a:t> of GGSB</a:t>
            </a:r>
            <a:endParaRPr lang="de-D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952" cy="68769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4581144" y="45720"/>
            <a:ext cx="439826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703320" y="4864608"/>
            <a:ext cx="3282696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164500" y="246888"/>
            <a:ext cx="4429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COSY – Cooler Synchrotron Storage Ring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4" y="3300984"/>
            <a:ext cx="3598164" cy="35478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614" y="-663"/>
            <a:ext cx="4204179" cy="331079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663440" y="3621024"/>
            <a:ext cx="585216" cy="39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374136" y="2688336"/>
            <a:ext cx="585216" cy="39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870448" y="3639312"/>
            <a:ext cx="987552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373368" y="3346704"/>
            <a:ext cx="493776" cy="310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251192" y="4014216"/>
            <a:ext cx="356616" cy="15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057901" y="5102352"/>
            <a:ext cx="3838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3A71B1"/>
                </a:solidFill>
              </a:rPr>
              <a:t>ANKE	</a:t>
            </a:r>
            <a:r>
              <a:rPr lang="de-DE" dirty="0" err="1" smtClean="0">
                <a:solidFill>
                  <a:srgbClr val="3A71B1"/>
                </a:solidFill>
              </a:rPr>
              <a:t>Nucleon-nucleon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interaction</a:t>
            </a:r>
            <a:endParaRPr lang="de-DE" dirty="0">
              <a:solidFill>
                <a:srgbClr val="3A71B1"/>
              </a:solidFill>
            </a:endParaRPr>
          </a:p>
          <a:p>
            <a:r>
              <a:rPr lang="de-DE" b="1" dirty="0" smtClean="0">
                <a:solidFill>
                  <a:srgbClr val="3A71B1"/>
                </a:solidFill>
              </a:rPr>
              <a:t>WASA	</a:t>
            </a:r>
            <a:r>
              <a:rPr lang="de-DE" dirty="0" err="1" smtClean="0">
                <a:solidFill>
                  <a:srgbClr val="3A71B1"/>
                </a:solidFill>
              </a:rPr>
              <a:t>Exotic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bound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quark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systems</a:t>
            </a:r>
            <a:endParaRPr lang="de-DE" dirty="0">
              <a:solidFill>
                <a:srgbClr val="3A71B1"/>
              </a:solidFill>
            </a:endParaRPr>
          </a:p>
          <a:p>
            <a:r>
              <a:rPr lang="de-DE" b="1" dirty="0" smtClean="0">
                <a:solidFill>
                  <a:srgbClr val="3A71B1"/>
                </a:solidFill>
              </a:rPr>
              <a:t>PAX	</a:t>
            </a:r>
            <a:r>
              <a:rPr lang="de-DE" dirty="0" err="1" smtClean="0">
                <a:solidFill>
                  <a:srgbClr val="3A71B1"/>
                </a:solidFill>
              </a:rPr>
              <a:t>Polarization</a:t>
            </a:r>
            <a:r>
              <a:rPr lang="de-DE" dirty="0" smtClean="0">
                <a:solidFill>
                  <a:srgbClr val="3A71B1"/>
                </a:solidFill>
              </a:rPr>
              <a:t> of anti-protons</a:t>
            </a:r>
          </a:p>
          <a:p>
            <a:r>
              <a:rPr lang="de-DE" b="1" dirty="0" smtClean="0">
                <a:solidFill>
                  <a:srgbClr val="3A71B1"/>
                </a:solidFill>
              </a:rPr>
              <a:t>JEDI</a:t>
            </a:r>
            <a:r>
              <a:rPr lang="de-DE" sz="900" dirty="0" smtClean="0">
                <a:solidFill>
                  <a:srgbClr val="3A71B1"/>
                </a:solidFill>
              </a:rPr>
              <a:t> </a:t>
            </a:r>
            <a:r>
              <a:rPr lang="de-DE" dirty="0" smtClean="0">
                <a:solidFill>
                  <a:srgbClr val="3A71B1"/>
                </a:solidFill>
              </a:rPr>
              <a:t>        	</a:t>
            </a:r>
            <a:r>
              <a:rPr lang="de-DE" dirty="0" err="1" smtClean="0">
                <a:solidFill>
                  <a:srgbClr val="3A71B1"/>
                </a:solidFill>
              </a:rPr>
              <a:t>Electric</a:t>
            </a:r>
            <a:r>
              <a:rPr lang="de-DE" dirty="0" smtClean="0">
                <a:solidFill>
                  <a:srgbClr val="3A71B1"/>
                </a:solidFill>
              </a:rPr>
              <a:t> Dipole Moments</a:t>
            </a:r>
            <a:endParaRPr lang="de-DE" dirty="0">
              <a:solidFill>
                <a:srgbClr val="3A71B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124952" y="3346704"/>
            <a:ext cx="297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Decommissioned</a:t>
            </a:r>
            <a:r>
              <a:rPr lang="de-DE" dirty="0" smtClean="0">
                <a:solidFill>
                  <a:schemeClr val="bg1"/>
                </a:solidFill>
              </a:rPr>
              <a:t> end of 2023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1739" r="6075" b="24199"/>
          <a:stretch/>
        </p:blipFill>
        <p:spPr bwMode="auto">
          <a:xfrm>
            <a:off x="-182880" y="-2112365"/>
            <a:ext cx="12374880" cy="1108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50984"/>
            <a:ext cx="12191999" cy="1259070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930467" y="246888"/>
            <a:ext cx="23439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ANKE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59320" y="246888"/>
            <a:ext cx="22862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ANKE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93109" y="832104"/>
            <a:ext cx="8812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do </a:t>
            </a:r>
            <a:r>
              <a:rPr lang="de-DE" sz="2000" b="1" dirty="0" err="1" smtClean="0">
                <a:solidFill>
                  <a:srgbClr val="3A71B1"/>
                </a:solidFill>
              </a:rPr>
              <a:t>protons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and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neutrons</a:t>
            </a:r>
            <a:r>
              <a:rPr lang="de-DE" sz="2000" dirty="0" smtClean="0">
                <a:solidFill>
                  <a:srgbClr val="3A71B1"/>
                </a:solidFill>
              </a:rPr>
              <a:t> (</a:t>
            </a:r>
            <a:r>
              <a:rPr lang="de-DE" sz="2000" dirty="0" err="1" smtClean="0">
                <a:solidFill>
                  <a:srgbClr val="3A71B1"/>
                </a:solidFill>
              </a:rPr>
              <a:t>nucleons</a:t>
            </a:r>
            <a:r>
              <a:rPr lang="de-DE" sz="2000" dirty="0" smtClean="0">
                <a:solidFill>
                  <a:srgbClr val="3A71B1"/>
                </a:solidFill>
              </a:rPr>
              <a:t>) </a:t>
            </a:r>
            <a:r>
              <a:rPr lang="de-DE" sz="2000" dirty="0" err="1" smtClean="0">
                <a:solidFill>
                  <a:srgbClr val="3A71B1"/>
                </a:solidFill>
              </a:rPr>
              <a:t>interact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with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each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other</a:t>
            </a:r>
            <a:r>
              <a:rPr lang="de-DE" sz="2000" dirty="0" smtClean="0">
                <a:solidFill>
                  <a:srgbClr val="3A71B1"/>
                </a:solidFill>
              </a:rPr>
              <a:t>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Background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" y="1600200"/>
            <a:ext cx="2428875" cy="36957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46993" y="5726369"/>
            <a:ext cx="1051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Interaction </a:t>
            </a:r>
            <a:r>
              <a:rPr lang="de-DE" sz="2000" dirty="0" err="1" smtClean="0">
                <a:solidFill>
                  <a:srgbClr val="C00000"/>
                </a:solidFill>
              </a:rPr>
              <a:t>is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very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complex</a:t>
            </a:r>
            <a:r>
              <a:rPr lang="de-DE" sz="2000" dirty="0" smtClean="0">
                <a:solidFill>
                  <a:srgbClr val="C00000"/>
                </a:solidFill>
              </a:rPr>
              <a:t> – </a:t>
            </a:r>
            <a:r>
              <a:rPr lang="de-DE" sz="2000" dirty="0" err="1" smtClean="0">
                <a:solidFill>
                  <a:srgbClr val="C00000"/>
                </a:solidFill>
              </a:rPr>
              <a:t>phenomenology</a:t>
            </a:r>
            <a:r>
              <a:rPr lang="de-DE" sz="2000" dirty="0" smtClean="0">
                <a:solidFill>
                  <a:srgbClr val="C00000"/>
                </a:solidFill>
              </a:rPr>
              <a:t> (</a:t>
            </a:r>
            <a:r>
              <a:rPr lang="de-DE" sz="2000" dirty="0" err="1" smtClean="0">
                <a:solidFill>
                  <a:srgbClr val="C00000"/>
                </a:solidFill>
              </a:rPr>
              <a:t>meson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exchange</a:t>
            </a:r>
            <a:r>
              <a:rPr lang="de-DE" sz="2000" dirty="0" smtClean="0">
                <a:solidFill>
                  <a:srgbClr val="C00000"/>
                </a:solidFill>
              </a:rPr>
              <a:t>); </a:t>
            </a:r>
            <a:r>
              <a:rPr lang="de-DE" sz="2000" b="1" dirty="0" err="1" smtClean="0">
                <a:solidFill>
                  <a:srgbClr val="C00000"/>
                </a:solidFill>
              </a:rPr>
              <a:t>no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fundamental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theory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exists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yet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7381"/>
          <a:stretch/>
        </p:blipFill>
        <p:spPr>
          <a:xfrm>
            <a:off x="7260336" y="1595056"/>
            <a:ext cx="4087368" cy="37008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010510" y="479145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Spin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1" b="2605"/>
          <a:stretch/>
        </p:blipFill>
        <p:spPr>
          <a:xfrm>
            <a:off x="3764253" y="1617174"/>
            <a:ext cx="3142590" cy="3582900"/>
          </a:xfrm>
          <a:prstGeom prst="rect">
            <a:avLst/>
          </a:prstGeom>
        </p:spPr>
      </p:pic>
      <p:sp>
        <p:nvSpPr>
          <p:cNvPr id="8" name="Pfeil nach unten 7"/>
          <p:cNvSpPr/>
          <p:nvPr/>
        </p:nvSpPr>
        <p:spPr>
          <a:xfrm>
            <a:off x="4959320" y="1758509"/>
            <a:ext cx="665018" cy="3441565"/>
          </a:xfrm>
          <a:prstGeom prst="downArrow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145795" y="4722700"/>
            <a:ext cx="29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710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59320" y="246888"/>
            <a:ext cx="22862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ANKE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74288" y="832104"/>
            <a:ext cx="885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do </a:t>
            </a:r>
            <a:r>
              <a:rPr lang="de-DE" sz="2000" b="1" dirty="0" err="1" smtClean="0">
                <a:solidFill>
                  <a:srgbClr val="3A71B1"/>
                </a:solidFill>
              </a:rPr>
              <a:t>protons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and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neutrons</a:t>
            </a:r>
            <a:r>
              <a:rPr lang="de-DE" sz="2000" dirty="0" smtClean="0">
                <a:solidFill>
                  <a:srgbClr val="3A71B1"/>
                </a:solidFill>
              </a:rPr>
              <a:t> (</a:t>
            </a:r>
            <a:r>
              <a:rPr lang="de-DE" sz="2000" dirty="0" err="1" smtClean="0">
                <a:solidFill>
                  <a:srgbClr val="3A71B1"/>
                </a:solidFill>
              </a:rPr>
              <a:t>nucleons</a:t>
            </a:r>
            <a:r>
              <a:rPr lang="de-DE" sz="2000" dirty="0" smtClean="0">
                <a:solidFill>
                  <a:srgbClr val="3A71B1"/>
                </a:solidFill>
              </a:rPr>
              <a:t>) </a:t>
            </a:r>
            <a:r>
              <a:rPr lang="de-DE" sz="2000" dirty="0" err="1" smtClean="0">
                <a:solidFill>
                  <a:srgbClr val="3A71B1"/>
                </a:solidFill>
              </a:rPr>
              <a:t>interact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with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each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other</a:t>
            </a:r>
            <a:r>
              <a:rPr lang="de-DE" sz="2000" dirty="0" smtClean="0">
                <a:solidFill>
                  <a:srgbClr val="3A71B1"/>
                </a:solidFill>
              </a:rPr>
              <a:t>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Experiments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82747" y="5726369"/>
            <a:ext cx="6645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C00000"/>
                </a:solidFill>
              </a:rPr>
              <a:t>Many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systematic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investigations</a:t>
            </a:r>
            <a:r>
              <a:rPr lang="de-DE" sz="2000" b="1" dirty="0" smtClean="0">
                <a:solidFill>
                  <a:srgbClr val="C00000"/>
                </a:solidFill>
              </a:rPr>
              <a:t> at COSY </a:t>
            </a:r>
            <a:r>
              <a:rPr lang="de-DE" sz="2000" dirty="0" smtClean="0">
                <a:solidFill>
                  <a:srgbClr val="C00000"/>
                </a:solidFill>
              </a:rPr>
              <a:t>(also </a:t>
            </a:r>
            <a:r>
              <a:rPr lang="de-DE" sz="2000" dirty="0" err="1" smtClean="0">
                <a:solidFill>
                  <a:srgbClr val="C00000"/>
                </a:solidFill>
              </a:rPr>
              <a:t>other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detectors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3" y="1236162"/>
            <a:ext cx="7629890" cy="449020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033819" y="3205018"/>
            <a:ext cx="397163" cy="39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3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59320" y="246888"/>
            <a:ext cx="22862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ANKE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3953" y="832104"/>
            <a:ext cx="8251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How</a:t>
            </a:r>
            <a:r>
              <a:rPr lang="de-DE" sz="2000" dirty="0" smtClean="0">
                <a:solidFill>
                  <a:srgbClr val="3A71B1"/>
                </a:solidFill>
              </a:rPr>
              <a:t> do </a:t>
            </a:r>
            <a:r>
              <a:rPr lang="de-DE" sz="2000" b="1" dirty="0" err="1" smtClean="0">
                <a:solidFill>
                  <a:srgbClr val="3A71B1"/>
                </a:solidFill>
              </a:rPr>
              <a:t>protons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and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neutrons</a:t>
            </a:r>
            <a:r>
              <a:rPr lang="de-DE" sz="2000" dirty="0" smtClean="0">
                <a:solidFill>
                  <a:srgbClr val="3A71B1"/>
                </a:solidFill>
              </a:rPr>
              <a:t> (</a:t>
            </a:r>
            <a:r>
              <a:rPr lang="de-DE" sz="2000" dirty="0" err="1" smtClean="0">
                <a:solidFill>
                  <a:srgbClr val="3A71B1"/>
                </a:solidFill>
              </a:rPr>
              <a:t>nucleons</a:t>
            </a:r>
            <a:r>
              <a:rPr lang="de-DE" sz="2000" dirty="0" smtClean="0">
                <a:solidFill>
                  <a:srgbClr val="3A71B1"/>
                </a:solidFill>
              </a:rPr>
              <a:t>) </a:t>
            </a:r>
            <a:r>
              <a:rPr lang="de-DE" sz="2000" dirty="0" err="1" smtClean="0">
                <a:solidFill>
                  <a:srgbClr val="3A71B1"/>
                </a:solidFill>
              </a:rPr>
              <a:t>interact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with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each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other</a:t>
            </a:r>
            <a:r>
              <a:rPr lang="de-DE" sz="2000" dirty="0" smtClean="0">
                <a:solidFill>
                  <a:srgbClr val="3A71B1"/>
                </a:solidFill>
              </a:rPr>
              <a:t>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3A71B1"/>
                </a:solidFill>
                <a:sym typeface="Wingdings" panose="05000000000000000000" pitchFamily="2" charset="2"/>
              </a:rPr>
              <a:t>Results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40318" y="5726369"/>
            <a:ext cx="4930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</a:rPr>
              <a:t>Major </a:t>
            </a:r>
            <a:r>
              <a:rPr lang="de-DE" sz="2000" dirty="0" err="1" smtClean="0">
                <a:solidFill>
                  <a:srgbClr val="C00000"/>
                </a:solidFill>
              </a:rPr>
              <a:t>contributions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GGSB</a:t>
            </a:r>
            <a:r>
              <a:rPr lang="de-DE" sz="2000" dirty="0" smtClean="0">
                <a:solidFill>
                  <a:srgbClr val="C00000"/>
                </a:solidFill>
              </a:rPr>
              <a:t> (IKP - HEPI-TSU)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06040" y="1380744"/>
            <a:ext cx="686559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3A71B1"/>
                </a:solidFill>
              </a:rPr>
              <a:t>David </a:t>
            </a:r>
            <a:r>
              <a:rPr lang="de-DE" b="1" dirty="0" err="1" smtClean="0">
                <a:solidFill>
                  <a:srgbClr val="3A71B1"/>
                </a:solidFill>
              </a:rPr>
              <a:t>Chiladze</a:t>
            </a:r>
            <a:r>
              <a:rPr lang="de-DE" dirty="0" smtClean="0">
                <a:solidFill>
                  <a:srgbClr val="3A71B1"/>
                </a:solidFill>
              </a:rPr>
              <a:t>, </a:t>
            </a:r>
            <a:r>
              <a:rPr lang="de-DE" dirty="0" err="1" smtClean="0">
                <a:solidFill>
                  <a:srgbClr val="3A71B1"/>
                </a:solidFill>
              </a:rPr>
              <a:t>PhD</a:t>
            </a:r>
            <a:r>
              <a:rPr lang="de-DE" dirty="0" smtClean="0">
                <a:solidFill>
                  <a:srgbClr val="3A71B1"/>
                </a:solidFill>
              </a:rPr>
              <a:t> Thesis, TSU, 2008</a:t>
            </a:r>
          </a:p>
          <a:p>
            <a:r>
              <a:rPr lang="de-DE" dirty="0">
                <a:solidFill>
                  <a:srgbClr val="3A71B1"/>
                </a:solidFill>
              </a:rPr>
              <a:t>	Phys. </a:t>
            </a:r>
            <a:r>
              <a:rPr lang="de-DE" dirty="0" err="1">
                <a:solidFill>
                  <a:srgbClr val="3A71B1"/>
                </a:solidFill>
              </a:rPr>
              <a:t>Rev</a:t>
            </a:r>
            <a:r>
              <a:rPr lang="de-DE" dirty="0">
                <a:solidFill>
                  <a:srgbClr val="3A71B1"/>
                </a:solidFill>
              </a:rPr>
              <a:t>. ST-AB, 9, 050101 (2006)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	PLB 637, 170-175 (2006)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	</a:t>
            </a:r>
            <a:r>
              <a:rPr lang="de-DE" dirty="0" smtClean="0">
                <a:solidFill>
                  <a:srgbClr val="3A71B1"/>
                </a:solidFill>
              </a:rPr>
              <a:t>Eur</a:t>
            </a:r>
            <a:r>
              <a:rPr lang="de-DE" dirty="0">
                <a:solidFill>
                  <a:srgbClr val="3A71B1"/>
                </a:solidFill>
              </a:rPr>
              <a:t>. Phys. J. A40, 23 (2009) 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b="1" dirty="0" smtClean="0">
                <a:solidFill>
                  <a:srgbClr val="3A71B1"/>
                </a:solidFill>
              </a:rPr>
              <a:t>David </a:t>
            </a:r>
            <a:r>
              <a:rPr lang="de-DE" b="1" dirty="0" err="1" smtClean="0">
                <a:solidFill>
                  <a:srgbClr val="3A71B1"/>
                </a:solidFill>
              </a:rPr>
              <a:t>Mchedlishvili</a:t>
            </a:r>
            <a:r>
              <a:rPr lang="de-DE" dirty="0" smtClean="0">
                <a:solidFill>
                  <a:srgbClr val="3A71B1"/>
                </a:solidFill>
              </a:rPr>
              <a:t>, </a:t>
            </a:r>
            <a:r>
              <a:rPr lang="de-DE" dirty="0" err="1" smtClean="0">
                <a:solidFill>
                  <a:srgbClr val="3A71B1"/>
                </a:solidFill>
              </a:rPr>
              <a:t>PhD</a:t>
            </a:r>
            <a:r>
              <a:rPr lang="de-DE" dirty="0" smtClean="0">
                <a:solidFill>
                  <a:srgbClr val="3A71B1"/>
                </a:solidFill>
              </a:rPr>
              <a:t> Thesis, TSU, 2013</a:t>
            </a:r>
          </a:p>
          <a:p>
            <a:r>
              <a:rPr lang="de-DE" dirty="0">
                <a:solidFill>
                  <a:srgbClr val="3A71B1"/>
                </a:solidFill>
              </a:rPr>
              <a:t>	Phys. </a:t>
            </a:r>
            <a:r>
              <a:rPr lang="de-DE" dirty="0" err="1">
                <a:solidFill>
                  <a:srgbClr val="3A71B1"/>
                </a:solidFill>
              </a:rPr>
              <a:t>Lett</a:t>
            </a:r>
            <a:r>
              <a:rPr lang="de-DE" dirty="0">
                <a:solidFill>
                  <a:srgbClr val="3A71B1"/>
                </a:solidFill>
              </a:rPr>
              <a:t>. B 726, 145 (2013) 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	Eur. Phys. J. A 49 (2013), </a:t>
            </a:r>
            <a:r>
              <a:rPr lang="de-DE" dirty="0" smtClean="0">
                <a:solidFill>
                  <a:srgbClr val="3A71B1"/>
                </a:solidFill>
              </a:rPr>
              <a:t>49</a:t>
            </a:r>
          </a:p>
          <a:p>
            <a:r>
              <a:rPr lang="de-DE" dirty="0">
                <a:solidFill>
                  <a:srgbClr val="3A71B1"/>
                </a:solidFill>
              </a:rPr>
              <a:t>	Phys. </a:t>
            </a:r>
            <a:r>
              <a:rPr lang="de-DE" dirty="0" err="1">
                <a:solidFill>
                  <a:srgbClr val="3A71B1"/>
                </a:solidFill>
              </a:rPr>
              <a:t>Lett</a:t>
            </a:r>
            <a:r>
              <a:rPr lang="de-DE" dirty="0">
                <a:solidFill>
                  <a:srgbClr val="3A71B1"/>
                </a:solidFill>
              </a:rPr>
              <a:t>. B 755, 92-96, (2016) 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	</a:t>
            </a:r>
            <a:r>
              <a:rPr lang="en-US" dirty="0">
                <a:solidFill>
                  <a:srgbClr val="3A71B1"/>
                </a:solidFill>
              </a:rPr>
              <a:t>Nuclear Physics A 977, 14-22 (2018) </a:t>
            </a:r>
            <a:endParaRPr lang="de-DE" dirty="0" smtClean="0">
              <a:solidFill>
                <a:srgbClr val="3A71B1"/>
              </a:solidFill>
            </a:endParaRPr>
          </a:p>
          <a:p>
            <a:r>
              <a:rPr lang="de-DE" b="1" dirty="0" err="1" smtClean="0">
                <a:solidFill>
                  <a:srgbClr val="3A71B1"/>
                </a:solidFill>
              </a:rPr>
              <a:t>Zara</a:t>
            </a:r>
            <a:r>
              <a:rPr lang="de-DE" b="1" dirty="0" smtClean="0">
                <a:solidFill>
                  <a:srgbClr val="3A71B1"/>
                </a:solidFill>
              </a:rPr>
              <a:t> </a:t>
            </a:r>
            <a:r>
              <a:rPr lang="de-DE" b="1" dirty="0" err="1" smtClean="0">
                <a:solidFill>
                  <a:srgbClr val="3A71B1"/>
                </a:solidFill>
              </a:rPr>
              <a:t>Bagdasarian</a:t>
            </a:r>
            <a:r>
              <a:rPr lang="de-DE" dirty="0" smtClean="0">
                <a:solidFill>
                  <a:srgbClr val="3A71B1"/>
                </a:solidFill>
              </a:rPr>
              <a:t>, </a:t>
            </a:r>
            <a:r>
              <a:rPr lang="de-DE" dirty="0" err="1" smtClean="0">
                <a:solidFill>
                  <a:srgbClr val="3A71B1"/>
                </a:solidFill>
              </a:rPr>
              <a:t>PhD</a:t>
            </a:r>
            <a:r>
              <a:rPr lang="de-DE" dirty="0" smtClean="0">
                <a:solidFill>
                  <a:srgbClr val="3A71B1"/>
                </a:solidFill>
              </a:rPr>
              <a:t> Thesis, Cologne/TSU, 2016</a:t>
            </a:r>
          </a:p>
          <a:p>
            <a:r>
              <a:rPr lang="de-DE" dirty="0">
                <a:solidFill>
                  <a:srgbClr val="3A71B1"/>
                </a:solidFill>
              </a:rPr>
              <a:t>	Phys. </a:t>
            </a:r>
            <a:r>
              <a:rPr lang="de-DE" dirty="0" err="1">
                <a:solidFill>
                  <a:srgbClr val="3A71B1"/>
                </a:solidFill>
              </a:rPr>
              <a:t>Lett</a:t>
            </a:r>
            <a:r>
              <a:rPr lang="de-DE" dirty="0">
                <a:solidFill>
                  <a:srgbClr val="3A71B1"/>
                </a:solidFill>
              </a:rPr>
              <a:t>. B 739, 152 (2014) </a:t>
            </a:r>
            <a:endParaRPr lang="de-DE" dirty="0" smtClean="0">
              <a:solidFill>
                <a:srgbClr val="3A71B1"/>
              </a:solidFill>
            </a:endParaRPr>
          </a:p>
          <a:p>
            <a:endParaRPr lang="de-DE" dirty="0">
              <a:solidFill>
                <a:srgbClr val="3A71B1"/>
              </a:solidFill>
            </a:endParaRPr>
          </a:p>
          <a:p>
            <a:r>
              <a:rPr lang="de-DE" dirty="0">
                <a:solidFill>
                  <a:srgbClr val="3A71B1"/>
                </a:solidFill>
              </a:rPr>
              <a:t>Further </a:t>
            </a:r>
            <a:r>
              <a:rPr lang="de-DE" i="1" dirty="0" err="1">
                <a:solidFill>
                  <a:srgbClr val="3A71B1"/>
                </a:solidFill>
              </a:rPr>
              <a:t>co-authors</a:t>
            </a:r>
            <a:r>
              <a:rPr lang="de-DE" dirty="0">
                <a:solidFill>
                  <a:srgbClr val="3A71B1"/>
                </a:solidFill>
              </a:rPr>
              <a:t> </a:t>
            </a:r>
            <a:r>
              <a:rPr lang="de-DE" dirty="0" err="1">
                <a:solidFill>
                  <a:srgbClr val="3A71B1"/>
                </a:solidFill>
              </a:rPr>
              <a:t>from</a:t>
            </a:r>
            <a:r>
              <a:rPr lang="de-DE" dirty="0">
                <a:solidFill>
                  <a:srgbClr val="3A71B1"/>
                </a:solidFill>
              </a:rPr>
              <a:t> </a:t>
            </a:r>
            <a:r>
              <a:rPr lang="de-DE" i="1" dirty="0">
                <a:solidFill>
                  <a:srgbClr val="3A71B1"/>
                </a:solidFill>
              </a:rPr>
              <a:t>Georgia</a:t>
            </a:r>
            <a:r>
              <a:rPr lang="de-DE" dirty="0">
                <a:solidFill>
                  <a:srgbClr val="3A71B1"/>
                </a:solidFill>
              </a:rPr>
              <a:t>:</a:t>
            </a:r>
          </a:p>
          <a:p>
            <a:r>
              <a:rPr lang="de-DE" dirty="0">
                <a:solidFill>
                  <a:srgbClr val="3A71B1"/>
                </a:solidFill>
              </a:rPr>
              <a:t>D. </a:t>
            </a:r>
            <a:r>
              <a:rPr lang="de-DE" dirty="0" err="1">
                <a:solidFill>
                  <a:srgbClr val="3A71B1"/>
                </a:solidFill>
              </a:rPr>
              <a:t>Chiladze</a:t>
            </a:r>
            <a:r>
              <a:rPr lang="de-DE" dirty="0">
                <a:solidFill>
                  <a:srgbClr val="3A71B1"/>
                </a:solidFill>
              </a:rPr>
              <a:t>, A. </a:t>
            </a:r>
            <a:r>
              <a:rPr lang="de-DE" dirty="0" err="1">
                <a:solidFill>
                  <a:srgbClr val="3A71B1"/>
                </a:solidFill>
              </a:rPr>
              <a:t>Kacharava</a:t>
            </a:r>
            <a:r>
              <a:rPr lang="de-DE" dirty="0">
                <a:solidFill>
                  <a:srgbClr val="3A71B1"/>
                </a:solidFill>
              </a:rPr>
              <a:t>, I. </a:t>
            </a:r>
            <a:r>
              <a:rPr lang="de-DE" dirty="0" err="1">
                <a:solidFill>
                  <a:srgbClr val="3A71B1"/>
                </a:solidFill>
              </a:rPr>
              <a:t>Keshelashvili</a:t>
            </a:r>
            <a:r>
              <a:rPr lang="de-DE" dirty="0">
                <a:solidFill>
                  <a:srgbClr val="3A71B1"/>
                </a:solidFill>
              </a:rPr>
              <a:t>, N. </a:t>
            </a:r>
            <a:r>
              <a:rPr lang="de-DE" dirty="0" err="1">
                <a:solidFill>
                  <a:srgbClr val="3A71B1"/>
                </a:solidFill>
              </a:rPr>
              <a:t>Lomidze</a:t>
            </a:r>
            <a:r>
              <a:rPr lang="de-DE" dirty="0">
                <a:solidFill>
                  <a:srgbClr val="3A71B1"/>
                </a:solidFill>
              </a:rPr>
              <a:t>, G. </a:t>
            </a:r>
            <a:r>
              <a:rPr lang="de-DE" dirty="0" err="1">
                <a:solidFill>
                  <a:srgbClr val="3A71B1"/>
                </a:solidFill>
              </a:rPr>
              <a:t>Macharashvili</a:t>
            </a:r>
            <a:r>
              <a:rPr lang="de-DE" dirty="0">
                <a:solidFill>
                  <a:srgbClr val="3A71B1"/>
                </a:solidFill>
              </a:rPr>
              <a:t>,</a:t>
            </a:r>
          </a:p>
          <a:p>
            <a:r>
              <a:rPr lang="de-DE" dirty="0">
                <a:solidFill>
                  <a:srgbClr val="3A71B1"/>
                </a:solidFill>
              </a:rPr>
              <a:t>D. </a:t>
            </a:r>
            <a:r>
              <a:rPr lang="de-DE" dirty="0" err="1">
                <a:solidFill>
                  <a:srgbClr val="3A71B1"/>
                </a:solidFill>
              </a:rPr>
              <a:t>Mchedlishvili</a:t>
            </a:r>
            <a:r>
              <a:rPr lang="de-DE" dirty="0">
                <a:solidFill>
                  <a:srgbClr val="3A71B1"/>
                </a:solidFill>
              </a:rPr>
              <a:t>, </a:t>
            </a:r>
            <a:r>
              <a:rPr lang="de-DE" dirty="0" smtClean="0">
                <a:solidFill>
                  <a:srgbClr val="3A71B1"/>
                </a:solidFill>
              </a:rPr>
              <a:t>M. </a:t>
            </a:r>
            <a:r>
              <a:rPr lang="de-DE" dirty="0" err="1" smtClean="0">
                <a:solidFill>
                  <a:srgbClr val="3A71B1"/>
                </a:solidFill>
              </a:rPr>
              <a:t>Nioradze</a:t>
            </a:r>
            <a:r>
              <a:rPr lang="de-DE" dirty="0" smtClean="0">
                <a:solidFill>
                  <a:srgbClr val="3A71B1"/>
                </a:solidFill>
              </a:rPr>
              <a:t>, D</a:t>
            </a:r>
            <a:r>
              <a:rPr lang="de-DE" dirty="0">
                <a:solidFill>
                  <a:srgbClr val="3A71B1"/>
                </a:solidFill>
              </a:rPr>
              <a:t>. </a:t>
            </a:r>
            <a:r>
              <a:rPr lang="de-DE" dirty="0" err="1">
                <a:solidFill>
                  <a:srgbClr val="3A71B1"/>
                </a:solidFill>
              </a:rPr>
              <a:t>Shergelashvili</a:t>
            </a:r>
            <a:r>
              <a:rPr lang="de-DE" dirty="0">
                <a:solidFill>
                  <a:srgbClr val="3A71B1"/>
                </a:solidFill>
              </a:rPr>
              <a:t>, M. </a:t>
            </a:r>
            <a:r>
              <a:rPr lang="de-DE" dirty="0" err="1">
                <a:solidFill>
                  <a:srgbClr val="3A71B1"/>
                </a:solidFill>
              </a:rPr>
              <a:t>Tabidze</a:t>
            </a:r>
            <a:endParaRPr lang="de-DE" dirty="0">
              <a:solidFill>
                <a:srgbClr val="3A71B1"/>
              </a:solidFill>
            </a:endParaRPr>
          </a:p>
          <a:p>
            <a:endParaRPr lang="de-DE" dirty="0">
              <a:solidFill>
                <a:srgbClr val="3A71B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6" y="4150034"/>
            <a:ext cx="1380744" cy="13800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" y="2779776"/>
            <a:ext cx="1370258" cy="13702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3600" t="26907" r="14399"/>
          <a:stretch/>
        </p:blipFill>
        <p:spPr>
          <a:xfrm>
            <a:off x="859536" y="1463039"/>
            <a:ext cx="1371600" cy="1392417"/>
          </a:xfrm>
          <a:prstGeom prst="rect">
            <a:avLst/>
          </a:prstGeom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056" y="1380745"/>
            <a:ext cx="2515515" cy="35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9532"/>
          <a:stretch/>
        </p:blipFill>
        <p:spPr>
          <a:xfrm>
            <a:off x="5791610" y="-18289"/>
            <a:ext cx="6400390" cy="693412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7"/>
          <a:stretch/>
        </p:blipFill>
        <p:spPr>
          <a:xfrm>
            <a:off x="0" y="0"/>
            <a:ext cx="5791610" cy="6858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929248" y="246888"/>
            <a:ext cx="2346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WASA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929248" y="246888"/>
            <a:ext cx="2346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WASA </a:t>
            </a:r>
            <a:r>
              <a:rPr lang="de-DE" sz="2000" b="1" dirty="0" err="1" smtClean="0">
                <a:solidFill>
                  <a:srgbClr val="3A71B1"/>
                </a:solidFill>
              </a:rPr>
              <a:t>Spectrometer</a:t>
            </a:r>
            <a:endParaRPr lang="de-DE" sz="2000" b="1" dirty="0">
              <a:solidFill>
                <a:srgbClr val="3A71B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72550" y="832104"/>
            <a:ext cx="7053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3A71B1"/>
                </a:solidFill>
              </a:rPr>
              <a:t>Which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b="1" dirty="0" err="1" smtClean="0">
                <a:solidFill>
                  <a:srgbClr val="3A71B1"/>
                </a:solidFill>
              </a:rPr>
              <a:t>bound</a:t>
            </a:r>
            <a:r>
              <a:rPr lang="de-DE" sz="2000" b="1" dirty="0" smtClean="0">
                <a:solidFill>
                  <a:srgbClr val="3A71B1"/>
                </a:solidFill>
              </a:rPr>
              <a:t>-quark </a:t>
            </a:r>
            <a:r>
              <a:rPr lang="de-DE" sz="2000" b="1" dirty="0" err="1" smtClean="0">
                <a:solidFill>
                  <a:srgbClr val="3A71B1"/>
                </a:solidFill>
              </a:rPr>
              <a:t>states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are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r>
              <a:rPr lang="de-DE" sz="2000" dirty="0" err="1" smtClean="0">
                <a:solidFill>
                  <a:srgbClr val="3A71B1"/>
                </a:solidFill>
              </a:rPr>
              <a:t>realized</a:t>
            </a:r>
            <a:r>
              <a:rPr lang="de-DE" sz="2000" dirty="0" smtClean="0">
                <a:solidFill>
                  <a:srgbClr val="3A71B1"/>
                </a:solidFill>
              </a:rPr>
              <a:t> in Nature? </a:t>
            </a:r>
            <a:r>
              <a:rPr lang="de-DE" sz="2000" dirty="0" smtClean="0">
                <a:solidFill>
                  <a:srgbClr val="3A71B1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3A71B1"/>
                </a:solidFill>
                <a:sym typeface="Wingdings" panose="05000000000000000000" pitchFamily="2" charset="2"/>
              </a:rPr>
              <a:t>Background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  <a:endParaRPr lang="de-DE" sz="2000" b="1" dirty="0">
              <a:solidFill>
                <a:srgbClr val="3A71B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b="11055"/>
          <a:stretch/>
        </p:blipFill>
        <p:spPr>
          <a:xfrm>
            <a:off x="5357673" y="1416368"/>
            <a:ext cx="5888208" cy="35550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0370" y="5726369"/>
            <a:ext cx="1189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C00000"/>
                </a:solidFill>
              </a:rPr>
              <a:t>Could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there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other</a:t>
            </a:r>
            <a:r>
              <a:rPr lang="de-DE" sz="2000" dirty="0" smtClean="0">
                <a:solidFill>
                  <a:srgbClr val="C00000"/>
                </a:solidFill>
              </a:rPr>
              <a:t>, e.g. </a:t>
            </a:r>
            <a:r>
              <a:rPr lang="de-DE" sz="2000" b="1" dirty="0" err="1" smtClean="0">
                <a:solidFill>
                  <a:srgbClr val="C00000"/>
                </a:solidFill>
              </a:rPr>
              <a:t>meson</a:t>
            </a:r>
            <a:r>
              <a:rPr lang="de-DE" sz="2000" b="1" dirty="0" smtClean="0">
                <a:solidFill>
                  <a:srgbClr val="C00000"/>
                </a:solidFill>
              </a:rPr>
              <a:t>-meson</a:t>
            </a:r>
            <a:r>
              <a:rPr lang="de-DE" sz="2000" dirty="0" smtClean="0">
                <a:solidFill>
                  <a:srgbClr val="C00000"/>
                </a:solidFill>
              </a:rPr>
              <a:t> (</a:t>
            </a:r>
            <a:r>
              <a:rPr lang="de-DE" sz="2000" i="1" dirty="0" err="1" smtClean="0">
                <a:solidFill>
                  <a:srgbClr val="C00000"/>
                </a:solidFill>
              </a:rPr>
              <a:t>tetraquark</a:t>
            </a:r>
            <a:r>
              <a:rPr lang="de-DE" sz="2000" dirty="0" smtClean="0">
                <a:solidFill>
                  <a:srgbClr val="C00000"/>
                </a:solidFill>
              </a:rPr>
              <a:t>), </a:t>
            </a:r>
            <a:r>
              <a:rPr lang="de-DE" sz="2000" b="1" dirty="0" err="1" smtClean="0">
                <a:solidFill>
                  <a:srgbClr val="C00000"/>
                </a:solidFill>
              </a:rPr>
              <a:t>meson</a:t>
            </a:r>
            <a:r>
              <a:rPr lang="de-DE" sz="2000" b="1" dirty="0" smtClean="0">
                <a:solidFill>
                  <a:srgbClr val="C00000"/>
                </a:solidFill>
              </a:rPr>
              <a:t>-baryon</a:t>
            </a:r>
            <a:r>
              <a:rPr lang="de-DE" sz="2000" dirty="0" smtClean="0">
                <a:solidFill>
                  <a:srgbClr val="C00000"/>
                </a:solidFill>
              </a:rPr>
              <a:t> (</a:t>
            </a:r>
            <a:r>
              <a:rPr lang="de-DE" sz="2000" i="1" dirty="0" err="1" smtClean="0">
                <a:solidFill>
                  <a:srgbClr val="C00000"/>
                </a:solidFill>
              </a:rPr>
              <a:t>pentaquark</a:t>
            </a:r>
            <a:r>
              <a:rPr lang="de-DE" sz="2000" dirty="0" smtClean="0">
                <a:solidFill>
                  <a:srgbClr val="C00000"/>
                </a:solidFill>
              </a:rPr>
              <a:t>), </a:t>
            </a:r>
            <a:r>
              <a:rPr lang="de-DE" sz="2000" b="1" dirty="0" err="1" smtClean="0">
                <a:solidFill>
                  <a:srgbClr val="C00000"/>
                </a:solidFill>
              </a:rPr>
              <a:t>baryon</a:t>
            </a:r>
            <a:r>
              <a:rPr lang="de-DE" sz="2000" b="1" dirty="0" smtClean="0">
                <a:solidFill>
                  <a:srgbClr val="C00000"/>
                </a:solidFill>
              </a:rPr>
              <a:t>-baryon</a:t>
            </a:r>
            <a:r>
              <a:rPr lang="de-DE" sz="2000" dirty="0" smtClean="0">
                <a:solidFill>
                  <a:srgbClr val="C00000"/>
                </a:solidFill>
              </a:rPr>
              <a:t> (</a:t>
            </a:r>
            <a:r>
              <a:rPr lang="de-DE" sz="2000" i="1" dirty="0" err="1" smtClean="0">
                <a:solidFill>
                  <a:srgbClr val="C00000"/>
                </a:solidFill>
              </a:rPr>
              <a:t>hexaquark</a:t>
            </a:r>
            <a:r>
              <a:rPr lang="de-DE" sz="2000" dirty="0" smtClean="0">
                <a:solidFill>
                  <a:srgbClr val="C00000"/>
                </a:solidFill>
              </a:rPr>
              <a:t>)?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83257" y="492935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pion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9226611" y="4929354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proton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723660" y="1369017"/>
            <a:ext cx="408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Protons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of </a:t>
            </a:r>
            <a:r>
              <a:rPr lang="de-DE" i="1" dirty="0" err="1" smtClean="0"/>
              <a:t>quarks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060" y="2637793"/>
            <a:ext cx="1897439" cy="142905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14467" y="4677087"/>
            <a:ext cx="208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Proton (</a:t>
            </a:r>
            <a:r>
              <a:rPr lang="de-DE" dirty="0" err="1" smtClean="0"/>
              <a:t>uud</a:t>
            </a:r>
            <a:r>
              <a:rPr lang="de-DE" dirty="0" smtClean="0"/>
              <a:t>)</a:t>
            </a:r>
          </a:p>
          <a:p>
            <a:pPr algn="ctr"/>
            <a:r>
              <a:rPr lang="de-DE" dirty="0" smtClean="0"/>
              <a:t>6 </a:t>
            </a:r>
            <a:r>
              <a:rPr lang="de-DE" dirty="0" err="1" smtClean="0"/>
              <a:t>quarks</a:t>
            </a:r>
            <a:r>
              <a:rPr lang="de-DE" dirty="0" smtClean="0"/>
              <a:t>: </a:t>
            </a:r>
            <a:r>
              <a:rPr lang="de-DE" dirty="0" err="1" smtClean="0"/>
              <a:t>u,d,c,s,t,b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36" y="1784115"/>
            <a:ext cx="3096000" cy="3096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997278" y="3713439"/>
            <a:ext cx="560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</a:rPr>
              <a:t>color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Microsoft Office PowerPoint</Application>
  <PresentationFormat>Breitbild</PresentationFormat>
  <Paragraphs>145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Wingdings</vt:lpstr>
      <vt:lpstr>Office</vt:lpstr>
      <vt:lpstr>GGSB´24 Science Fest</vt:lpstr>
      <vt:lpstr>The Quest to (better) understand the World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GGSB´24 Science Fest</dc:title>
  <dc:creator>Stroeher</dc:creator>
  <cp:lastModifiedBy>Stroeher</cp:lastModifiedBy>
  <cp:revision>167</cp:revision>
  <dcterms:created xsi:type="dcterms:W3CDTF">2024-03-13T13:29:25Z</dcterms:created>
  <dcterms:modified xsi:type="dcterms:W3CDTF">2024-09-07T13:52:57Z</dcterms:modified>
</cp:coreProperties>
</file>