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9"/>
  </p:notesMasterIdLst>
  <p:handoutMasterIdLst>
    <p:handoutMasterId r:id="rId40"/>
  </p:handoutMasterIdLst>
  <p:sldIdLst>
    <p:sldId id="256" r:id="rId2"/>
    <p:sldId id="297" r:id="rId3"/>
    <p:sldId id="257" r:id="rId4"/>
    <p:sldId id="311" r:id="rId5"/>
    <p:sldId id="312" r:id="rId6"/>
    <p:sldId id="298" r:id="rId7"/>
    <p:sldId id="261" r:id="rId8"/>
    <p:sldId id="299" r:id="rId9"/>
    <p:sldId id="264" r:id="rId10"/>
    <p:sldId id="260" r:id="rId11"/>
    <p:sldId id="263" r:id="rId12"/>
    <p:sldId id="300" r:id="rId13"/>
    <p:sldId id="265" r:id="rId14"/>
    <p:sldId id="301" r:id="rId15"/>
    <p:sldId id="302" r:id="rId16"/>
    <p:sldId id="304" r:id="rId17"/>
    <p:sldId id="303" r:id="rId18"/>
    <p:sldId id="305" r:id="rId19"/>
    <p:sldId id="306" r:id="rId20"/>
    <p:sldId id="274" r:id="rId21"/>
    <p:sldId id="275" r:id="rId22"/>
    <p:sldId id="276" r:id="rId23"/>
    <p:sldId id="277" r:id="rId24"/>
    <p:sldId id="291" r:id="rId25"/>
    <p:sldId id="279" r:id="rId26"/>
    <p:sldId id="280" r:id="rId27"/>
    <p:sldId id="282" r:id="rId28"/>
    <p:sldId id="281" r:id="rId29"/>
    <p:sldId id="285" r:id="rId30"/>
    <p:sldId id="307" r:id="rId31"/>
    <p:sldId id="262" r:id="rId32"/>
    <p:sldId id="296" r:id="rId33"/>
    <p:sldId id="287" r:id="rId34"/>
    <p:sldId id="308" r:id="rId35"/>
    <p:sldId id="309" r:id="rId36"/>
    <p:sldId id="288" r:id="rId37"/>
    <p:sldId id="25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43" userDrawn="1">
          <p15:clr>
            <a:srgbClr val="A4A3A4"/>
          </p15:clr>
        </p15:guide>
        <p15:guide id="3"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chi Okropiridze" initials="DO" lastIdx="1" clrIdx="0">
    <p:extLst>
      <p:ext uri="{19B8F6BF-5375-455C-9EA6-DF929625EA0E}">
        <p15:presenceInfo xmlns:p15="http://schemas.microsoft.com/office/powerpoint/2012/main" userId="52ea97bd39a2dd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353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DF224E-1A5F-47EC-BDD9-2834A6C8575C}" v="53" dt="2024-09-13T10:05:52.464"/>
    <p1510:client id="{EDA5F675-24A2-46FC-9F21-235776C34251}" v="1" dt="2024-09-11T20:27:23.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4543"/>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7C0A7C-C67F-4004-9668-7CA17A6AEB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07DB69-B061-4D16-BFD4-2E6FB27216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E6B712-9AFA-425D-A155-9A2373461EDF}" type="datetimeFigureOut">
              <a:rPr lang="en-US" smtClean="0"/>
              <a:t>9/13/2024</a:t>
            </a:fld>
            <a:endParaRPr lang="en-US"/>
          </a:p>
        </p:txBody>
      </p:sp>
      <p:sp>
        <p:nvSpPr>
          <p:cNvPr id="4" name="Footer Placeholder 3">
            <a:extLst>
              <a:ext uri="{FF2B5EF4-FFF2-40B4-BE49-F238E27FC236}">
                <a16:creationId xmlns:a16="http://schemas.microsoft.com/office/drawing/2014/main" id="{160503D7-0F80-4C5B-B046-4CD6D35755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4B386E-97A2-4948-BAA0-213F3119A6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ED4A77-0671-447C-A140-333C608B4317}" type="slidenum">
              <a:rPr lang="en-US" smtClean="0"/>
              <a:t>‹#›</a:t>
            </a:fld>
            <a:endParaRPr lang="en-US"/>
          </a:p>
        </p:txBody>
      </p:sp>
    </p:spTree>
    <p:extLst>
      <p:ext uri="{BB962C8B-B14F-4D97-AF65-F5344CB8AC3E}">
        <p14:creationId xmlns:p14="http://schemas.microsoft.com/office/powerpoint/2010/main" val="40030576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4DE93-668A-4E64-8B59-C21292A03302}"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04CCC-4E56-4990-AF2A-E9025B2DCD56}" type="slidenum">
              <a:rPr lang="en-US" smtClean="0"/>
              <a:t>‹#›</a:t>
            </a:fld>
            <a:endParaRPr lang="en-US"/>
          </a:p>
        </p:txBody>
      </p:sp>
    </p:spTree>
    <p:extLst>
      <p:ext uri="{BB962C8B-B14F-4D97-AF65-F5344CB8AC3E}">
        <p14:creationId xmlns:p14="http://schemas.microsoft.com/office/powerpoint/2010/main" val="11891863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a:t>
            </a:fld>
            <a:endParaRPr lang="en-US"/>
          </a:p>
        </p:txBody>
      </p:sp>
      <p:sp>
        <p:nvSpPr>
          <p:cNvPr id="5" name="Footer Placeholder 4">
            <a:extLst>
              <a:ext uri="{FF2B5EF4-FFF2-40B4-BE49-F238E27FC236}">
                <a16:creationId xmlns:a16="http://schemas.microsoft.com/office/drawing/2014/main" id="{07C4CFCE-C2F4-485E-940B-7C0CEA5D16D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022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10</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56160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11</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814278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12</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1224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13</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18856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14</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1912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15</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71145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16</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12222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17</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27724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18</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98099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19</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8116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7159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20</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2725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21</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06448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22</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95059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23</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5738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24</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39611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25</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7635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26</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42398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27</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3156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28</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94870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29</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4142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47003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30</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13704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31</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067795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32</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59460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33</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26269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34</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16708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35</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90928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36</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24914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asdasd</a:t>
            </a:r>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37</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9376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High Pressure in Heavy-Ion </a:t>
            </a:r>
            <a:r>
              <a:rPr lang="en-US" err="1"/>
              <a:t>Collisions:In</a:t>
            </a:r>
            <a:r>
              <a:rPr lang="en-US"/>
              <a:t> heavy-ion collisions, such as those studied at the Large Hadron Collider (LHC) or RHIC, high pressure occurs when two nuclei collide at nearly the speed of light, generating an incredibly dense and hot </a:t>
            </a:r>
            <a:r>
              <a:rPr lang="en-US" err="1"/>
              <a:t>environment.During</a:t>
            </a:r>
            <a:r>
              <a:rPr lang="en-US"/>
              <a:t> these collisions, the energy deposited in the collision zone is extremely high, leading to tremendous pressure </a:t>
            </a:r>
            <a:r>
              <a:rPr lang="en-US" err="1"/>
              <a:t>gradients.These</a:t>
            </a:r>
            <a:r>
              <a:rPr lang="en-US"/>
              <a:t> pressures are on the order of </a:t>
            </a:r>
            <a:r>
              <a:rPr lang="en-US" err="1"/>
              <a:t>gigapascals</a:t>
            </a:r>
            <a:r>
              <a:rPr lang="en-US"/>
              <a:t> (</a:t>
            </a:r>
            <a:r>
              <a:rPr lang="en-US" err="1"/>
              <a:t>GPa</a:t>
            </a:r>
            <a:r>
              <a:rPr lang="en-US"/>
              <a:t>) or even higher, far beyond anything experienced in ordinary matter. In terms of energy, the pressure is linked to the energy density (measured in GeV/fm³, where 1 GeV = 10⁹ electron volts, and 1 fm³ is a cubic </a:t>
            </a:r>
            <a:r>
              <a:rPr lang="en-US" err="1"/>
              <a:t>femtometer</a:t>
            </a:r>
            <a:r>
              <a:rPr lang="en-US"/>
              <a:t>,  meters).</a:t>
            </a:r>
          </a:p>
          <a:p>
            <a:pPr marL="228600" indent="-228600">
              <a:buFont typeface="+mj-lt"/>
              <a:buAutoNum type="arabicPeriod"/>
            </a:pPr>
            <a:endParaRPr lang="en-US"/>
          </a:p>
          <a:p>
            <a:pPr marL="228600" indent="-228600">
              <a:buFont typeface="+mj-lt"/>
              <a:buAutoNum type="arabicPeriod"/>
            </a:pPr>
            <a:r>
              <a:rPr lang="en-US"/>
              <a:t>High Temperature → Particle </a:t>
            </a:r>
            <a:r>
              <a:rPr lang="en-US" err="1"/>
              <a:t>Energy:Temperature</a:t>
            </a:r>
            <a:r>
              <a:rPr lang="en-US"/>
              <a:t> in a QCD system (or in general physics) refers to the average kinetic energy of the particles in the system. This can be expressed in </a:t>
            </a:r>
            <a:r>
              <a:rPr lang="en-US" err="1"/>
              <a:t>either:Kelvin</a:t>
            </a:r>
            <a:r>
              <a:rPr lang="en-US"/>
              <a:t> (K), which is the standard unit for temperature in thermodynamics, </a:t>
            </a:r>
            <a:r>
              <a:rPr lang="en-US" err="1"/>
              <a:t>orMeV</a:t>
            </a:r>
            <a:r>
              <a:rPr lang="en-US"/>
              <a:t> (Mega-electron volts), which is commonly used in particle physics to describe the energy scale of subatomic </a:t>
            </a:r>
            <a:r>
              <a:rPr lang="en-US" err="1"/>
              <a:t>particles.In</a:t>
            </a:r>
            <a:r>
              <a:rPr lang="en-US"/>
              <a:t> high-energy physics (like in quark-gluon plasma or nuclear collisions), temperature is often expressed in MeV because we are dealing with extremely high temperatures (on the order of  K) where it is more practical to use energy </a:t>
            </a:r>
            <a:r>
              <a:rPr lang="en-US" err="1"/>
              <a:t>units.For</a:t>
            </a:r>
            <a:r>
              <a:rPr lang="en-US"/>
              <a:t> example, the critical temperature for quark-gluon plasma formation is around 150–170 MeV, which corresponds to several trillion Kelvin.\text{1 MeV} \</a:t>
            </a:r>
            <a:r>
              <a:rPr lang="en-US" err="1"/>
              <a:t>approx</a:t>
            </a:r>
            <a:r>
              <a:rPr lang="en-US"/>
              <a:t> 1.16 \times 10^{10} \text{ Kelvin (K)}High temperature means the particles have high kinetic energy. This temperature reflects the average energy per particle in the system, which determines how energetic the quarks, gluons, and hadrons </a:t>
            </a:r>
            <a:r>
              <a:rPr lang="en-US" err="1"/>
              <a:t>are.Summary:High</a:t>
            </a:r>
            <a:r>
              <a:rPr lang="en-US"/>
              <a:t> pressure in a QCD system means high energy density, where a large amount of energy is packed into a small region, creating strong </a:t>
            </a:r>
            <a:r>
              <a:rPr lang="en-US" err="1"/>
              <a:t>interactions.High</a:t>
            </a:r>
            <a:r>
              <a:rPr lang="en-US"/>
              <a:t> temperature reflects the average kinetic energy of particles, and is expressed in either Kelvins (K) or MeV. Higher temperature means particles are moving faster and have more </a:t>
            </a:r>
            <a:r>
              <a:rPr lang="en-US" err="1"/>
              <a:t>energy.In</a:t>
            </a:r>
            <a:r>
              <a:rPr lang="en-US"/>
              <a:t> particle </a:t>
            </a:r>
            <a:r>
              <a:rPr lang="en-US" err="1"/>
              <a:t>physics:High</a:t>
            </a:r>
            <a:r>
              <a:rPr lang="en-US"/>
              <a:t> energy density (pressure) relates to how much energy is packed into a </a:t>
            </a:r>
            <a:r>
              <a:rPr lang="en-US" err="1"/>
              <a:t>volume.High</a:t>
            </a:r>
            <a:r>
              <a:rPr lang="en-US"/>
              <a:t> temperature is the average energy per particle, expressed in MeV for practical purposes in high-energy physics.</a:t>
            </a:r>
          </a:p>
        </p:txBody>
      </p:sp>
      <p:sp>
        <p:nvSpPr>
          <p:cNvPr id="4" name="Slide Number Placeholder 3"/>
          <p:cNvSpPr>
            <a:spLocks noGrp="1"/>
          </p:cNvSpPr>
          <p:nvPr>
            <p:ph type="sldNum" sz="quarter" idx="5"/>
          </p:nvPr>
        </p:nvSpPr>
        <p:spPr/>
        <p:txBody>
          <a:bodyPr/>
          <a:lstStyle/>
          <a:p>
            <a:fld id="{88104CCC-4E56-4990-AF2A-E9025B2DCD56}" type="slidenum">
              <a:rPr lang="en-US" smtClean="0"/>
              <a:t>4</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1897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1. Collective </a:t>
            </a:r>
            <a:r>
              <a:rPr lang="en-US" err="1"/>
              <a:t>Flow:Collective</a:t>
            </a:r>
            <a:r>
              <a:rPr lang="en-US"/>
              <a:t> flow is not necessarily unidirectional, but rather it describes the coordinated motion of particles that emerge from a high-energy collision, moving in a preferred pattern based on the pressure gradients in the </a:t>
            </a:r>
            <a:r>
              <a:rPr lang="en-US" err="1"/>
              <a:t>system.Elliptic</a:t>
            </a:r>
            <a:r>
              <a:rPr lang="en-US"/>
              <a:t> flow (for example) is not purely unidirectional, but reflects how particles tend to move more in certain directions due to the anisotropic shape (the almond-shaped overlap region) created in a non-central </a:t>
            </a:r>
            <a:r>
              <a:rPr lang="en-US" err="1"/>
              <a:t>collision.There</a:t>
            </a:r>
            <a:r>
              <a:rPr lang="en-US"/>
              <a:t> are different types of </a:t>
            </a:r>
            <a:r>
              <a:rPr lang="en-US" err="1"/>
              <a:t>flow:Radial</a:t>
            </a:r>
            <a:r>
              <a:rPr lang="en-US"/>
              <a:t> flow: Particles move outward in all directions from the collision </a:t>
            </a:r>
            <a:r>
              <a:rPr lang="en-US" err="1"/>
              <a:t>center.Elliptic</a:t>
            </a:r>
            <a:r>
              <a:rPr lang="en-US"/>
              <a:t> flow: Particles show preferential movement along the short axis of the overlap </a:t>
            </a:r>
            <a:r>
              <a:rPr lang="en-US" err="1"/>
              <a:t>region.Directed</a:t>
            </a:r>
            <a:r>
              <a:rPr lang="en-US"/>
              <a:t> flow: Particles move sideways relative to the beam, influenced by the initial momentum of the colliding </a:t>
            </a:r>
            <a:r>
              <a:rPr lang="en-US" err="1"/>
              <a:t>nuclei.In</a:t>
            </a:r>
            <a:r>
              <a:rPr lang="en-US"/>
              <a:t> short, collective flow is about the pattern of particle motion after a collision, driven by the conditions and geometry of the collision, rather than a simple unidirectional movement.2. Collision </a:t>
            </a:r>
            <a:r>
              <a:rPr lang="en-US" err="1"/>
              <a:t>Centrality:Collision</a:t>
            </a:r>
            <a:r>
              <a:rPr lang="en-US"/>
              <a:t> centrality describes the degree of overlap between the two colliding </a:t>
            </a:r>
            <a:r>
              <a:rPr lang="en-US" err="1"/>
              <a:t>nuclei.Central</a:t>
            </a:r>
            <a:r>
              <a:rPr lang="en-US"/>
              <a:t> collisions (small impact parameter): The nuclei collide nearly head-on, resulting in maximum overlap of the </a:t>
            </a:r>
            <a:r>
              <a:rPr lang="en-US" err="1"/>
              <a:t>nuclei.Peripheral</a:t>
            </a:r>
            <a:r>
              <a:rPr lang="en-US"/>
              <a:t> collisions (large impact parameter): The nuclei collide more at the edges, resulting in less </a:t>
            </a:r>
            <a:r>
              <a:rPr lang="en-US" err="1"/>
              <a:t>overlap.Centrality</a:t>
            </a:r>
            <a:r>
              <a:rPr lang="en-US"/>
              <a:t> is often represented as a percentage:0% centrality means the most central collision (maximum overlap).100% centrality means the most peripheral collision (least overlap).3. Relationship Between Centrality and </a:t>
            </a:r>
            <a:r>
              <a:rPr lang="en-US" err="1"/>
              <a:t>Multiplicity:Yes</a:t>
            </a:r>
            <a:r>
              <a:rPr lang="en-US"/>
              <a:t>, if the centrality is close to 0%, meaning the collision is almost perfectly head-on, this typically results in the highest multiplicity of produced particles (including neutrons).In central collisions, a large number of nucleons (protons and neutrons) from both nuclei interact, which means more particles are produced overall. This leads to higher </a:t>
            </a:r>
            <a:r>
              <a:rPr lang="en-US" err="1"/>
              <a:t>multiplicity.Peripheral</a:t>
            </a:r>
            <a:r>
              <a:rPr lang="en-US"/>
              <a:t> collisions (close to 100% centrality) have lower multiplicity because fewer nucleons participate in the interaction, meaning fewer particles are </a:t>
            </a:r>
            <a:r>
              <a:rPr lang="en-US" err="1"/>
              <a:t>produced.Summary:Collective</a:t>
            </a:r>
            <a:r>
              <a:rPr lang="en-US"/>
              <a:t> flow refers to the coordinated motion of particles, influenced by the geometry and pressure gradients of the collision. It is not strictly unidirectional, but reflects patterns of motion like radial, elliptic, or directed </a:t>
            </a:r>
            <a:r>
              <a:rPr lang="en-US" err="1"/>
              <a:t>flow.Collision</a:t>
            </a:r>
            <a:r>
              <a:rPr lang="en-US"/>
              <a:t> centrality measures the degree of overlap between the colliding nuclei. 0% centrality indicates the most head-on collisions, where maximum overlap occurs, while 100% centrality means the most peripheral, glancing </a:t>
            </a:r>
            <a:r>
              <a:rPr lang="en-US" err="1"/>
              <a:t>collision.When</a:t>
            </a:r>
            <a:r>
              <a:rPr lang="en-US"/>
              <a:t> centrality is close to 0%, the multiplicity is highest because more nucleons participate in the collision, leading to the production of more </a:t>
            </a:r>
            <a:r>
              <a:rPr lang="en-US" err="1"/>
              <a:t>particles.So</a:t>
            </a:r>
            <a:r>
              <a:rPr lang="en-US"/>
              <a:t>, the closer the centrality is to 0%, the more particles you will have (higher multiplicity), and collective flow reflects how these particles move in response to the collision dynamics.</a:t>
            </a:r>
          </a:p>
        </p:txBody>
      </p:sp>
      <p:sp>
        <p:nvSpPr>
          <p:cNvPr id="4" name="Slide Number Placeholder 3"/>
          <p:cNvSpPr>
            <a:spLocks noGrp="1"/>
          </p:cNvSpPr>
          <p:nvPr>
            <p:ph type="sldNum" sz="quarter" idx="5"/>
          </p:nvPr>
        </p:nvSpPr>
        <p:spPr/>
        <p:txBody>
          <a:bodyPr/>
          <a:lstStyle/>
          <a:p>
            <a:fld id="{88104CCC-4E56-4990-AF2A-E9025B2DCD56}" type="slidenum">
              <a:rPr lang="en-US" smtClean="0"/>
              <a:t>5</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1897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 Radial Flow and High </a:t>
            </a:r>
            <a:r>
              <a:rPr lang="en-US" err="1"/>
              <a:t>Multiplicity:In</a:t>
            </a:r>
            <a:r>
              <a:rPr lang="en-US"/>
              <a:t> head-on (high-centrality) collisions, where there is maximum overlap between the two nuclei, the system is highly compressed, leading to significant energy release and a high number of produced particles. This high overlap and pressure result in strong radial flow, where particles are emitted symmetrically in all directions. Since more nucleons (protons and neutrons) participate in the collision, there is higher multiplicity (more particles produced overall).Because radial flow is symmetric, the multiplicity is uniformly distributed across all directions in the transverse </a:t>
            </a:r>
            <a:r>
              <a:rPr lang="en-US" err="1"/>
              <a:t>plane.So</a:t>
            </a:r>
            <a:r>
              <a:rPr lang="en-US"/>
              <a:t>, you can </a:t>
            </a:r>
            <a:r>
              <a:rPr lang="en-US" err="1"/>
              <a:t>say:In</a:t>
            </a:r>
            <a:r>
              <a:rPr lang="en-US"/>
              <a:t> head-to-head collisions (high centrality), radial flow dominates, resulting in higher and more uniformly distributed multiplicities due to the large overlap and the symmetric outward expansion of particles.</a:t>
            </a:r>
          </a:p>
          <a:p>
            <a:pPr marL="228600" indent="-228600">
              <a:buFont typeface="+mj-lt"/>
              <a:buAutoNum type="arabicPeriod"/>
            </a:pPr>
            <a:endParaRPr lang="en-US"/>
          </a:p>
          <a:p>
            <a:pPr marL="228600" indent="-228600">
              <a:buFont typeface="+mj-lt"/>
              <a:buAutoNum type="arabicPeriod"/>
            </a:pPr>
            <a:r>
              <a:rPr lang="en-US"/>
              <a:t>Directed Flow and Lower, Anisotropic </a:t>
            </a:r>
            <a:r>
              <a:rPr lang="en-US" err="1"/>
              <a:t>Multiplicity:In</a:t>
            </a:r>
            <a:r>
              <a:rPr lang="en-US"/>
              <a:t> non-central collisions (with less overlap), directed flow can dominate. Here, the overlap between the nuclei is smaller, leading to lower overall multiplicity (fewer particles are produced).Because directed flow involves a sideward motion of particles, there is a preference for particle emission in certain directions, meaning the multiplicity is anisotropic. Instead of being uniform like in radial flow, more particles are emitted in specific directions, and fewer are emitted in </a:t>
            </a:r>
            <a:r>
              <a:rPr lang="en-US" err="1"/>
              <a:t>others.The</a:t>
            </a:r>
            <a:r>
              <a:rPr lang="en-US"/>
              <a:t> result is that multiplicity is lower overall compared to radial flow and concentrated in preferred directions rather than being uniformly spread </a:t>
            </a:r>
            <a:r>
              <a:rPr lang="en-US" err="1"/>
              <a:t>out.So</a:t>
            </a:r>
            <a:r>
              <a:rPr lang="en-US"/>
              <a:t>, you can </a:t>
            </a:r>
            <a:r>
              <a:rPr lang="en-US" err="1"/>
              <a:t>say:In</a:t>
            </a:r>
            <a:r>
              <a:rPr lang="en-US"/>
              <a:t> non-central collisions with directed flow, multiplicity is lower and more anisotropic, with a preference for certain directions, reflecting the momentum asymmetry and smaller </a:t>
            </a:r>
            <a:r>
              <a:rPr lang="en-US" err="1"/>
              <a:t>overlap.Putting</a:t>
            </a:r>
            <a:r>
              <a:rPr lang="en-US"/>
              <a:t> It Together:1. Radial </a:t>
            </a:r>
            <a:r>
              <a:rPr lang="en-US" err="1"/>
              <a:t>Flow:Higher</a:t>
            </a:r>
            <a:r>
              <a:rPr lang="en-US"/>
              <a:t> multiplicity because of the large overlap in head-on </a:t>
            </a:r>
            <a:r>
              <a:rPr lang="en-US" err="1"/>
              <a:t>collisions.Uniform</a:t>
            </a:r>
            <a:r>
              <a:rPr lang="en-US"/>
              <a:t> distribution of particles in all directions (symmetric flow).2. Directed </a:t>
            </a:r>
            <a:r>
              <a:rPr lang="en-US" err="1"/>
              <a:t>Flow:Lower</a:t>
            </a:r>
            <a:r>
              <a:rPr lang="en-US"/>
              <a:t> multiplicity because of less overlap in non-central </a:t>
            </a:r>
            <a:r>
              <a:rPr lang="en-US" err="1"/>
              <a:t>collisions.Anisotropic</a:t>
            </a:r>
            <a:r>
              <a:rPr lang="en-US"/>
              <a:t> distribution of particles, with a preference for emission in certain directions (sideward).</a:t>
            </a:r>
            <a:r>
              <a:rPr lang="en-US" err="1"/>
              <a:t>Summary:Radial</a:t>
            </a:r>
            <a:r>
              <a:rPr lang="en-US"/>
              <a:t> flow in head-on collisions produces higher multiplicity that is uniformly distributed because of the large overlap and symmetric </a:t>
            </a:r>
            <a:r>
              <a:rPr lang="en-US" err="1"/>
              <a:t>expansion.Directed</a:t>
            </a:r>
            <a:r>
              <a:rPr lang="en-US"/>
              <a:t> flow in non-central collisions produces lower multiplicity, with an anisotropic distribution showing a preference for certain directions due to the smaller overlap and momentum </a:t>
            </a:r>
            <a:r>
              <a:rPr lang="en-US" err="1"/>
              <a:t>asymmetry.This</a:t>
            </a:r>
            <a:r>
              <a:rPr lang="en-US"/>
              <a:t> explanation captures how multiplicity and flow patterns change depending on the centrality and type of collective flow in the collision.</a:t>
            </a:r>
          </a:p>
        </p:txBody>
      </p:sp>
      <p:sp>
        <p:nvSpPr>
          <p:cNvPr id="4" name="Slide Number Placeholder 3"/>
          <p:cNvSpPr>
            <a:spLocks noGrp="1"/>
          </p:cNvSpPr>
          <p:nvPr>
            <p:ph type="sldNum" sz="quarter" idx="5"/>
          </p:nvPr>
        </p:nvSpPr>
        <p:spPr/>
        <p:txBody>
          <a:bodyPr/>
          <a:lstStyle/>
          <a:p>
            <a:fld id="{88104CCC-4E56-4990-AF2A-E9025B2DCD56}" type="slidenum">
              <a:rPr lang="en-US" smtClean="0"/>
              <a:t>6</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1897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7</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843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8</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02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04CCC-4E56-4990-AF2A-E9025B2DCD56}" type="slidenum">
              <a:rPr lang="en-US" smtClean="0"/>
              <a:t>9</a:t>
            </a:fld>
            <a:endParaRPr lang="en-US"/>
          </a:p>
        </p:txBody>
      </p:sp>
      <p:sp>
        <p:nvSpPr>
          <p:cNvPr id="5" name="Footer Placeholder 4">
            <a:extLst>
              <a:ext uri="{FF2B5EF4-FFF2-40B4-BE49-F238E27FC236}">
                <a16:creationId xmlns:a16="http://schemas.microsoft.com/office/drawing/2014/main" id="{193481BE-7A3D-40CA-87D3-484C871C6A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32334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4C5FA18-820A-4EA8-BBA5-9FB4D8A3E0A3}" type="datetime1">
              <a:rPr lang="en-US" smtClean="0"/>
              <a:t>9/13/2024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Neutron detection at mCBM – Dachi Okropiridze, Dieter Grzonka</a:t>
            </a: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3FF36B8-9736-4336-B123-A865D2F35301}"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12389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2B26A-EA7B-49C0-AE60-3F1A654673EA}" type="datetime1">
              <a:rPr lang="en-US" smtClean="0"/>
              <a:t>9/13/2024</a:t>
            </a:fld>
            <a:endParaRPr lang="en-US"/>
          </a:p>
        </p:txBody>
      </p:sp>
      <p:sp>
        <p:nvSpPr>
          <p:cNvPr id="5" name="Footer Placeholder 4"/>
          <p:cNvSpPr>
            <a:spLocks noGrp="1"/>
          </p:cNvSpPr>
          <p:nvPr>
            <p:ph type="ftr" sz="quarter" idx="11"/>
          </p:nvPr>
        </p:nvSpPr>
        <p:spPr/>
        <p:txBody>
          <a:bodyPr/>
          <a:lstStyle/>
          <a:p>
            <a:r>
              <a:rPr lang="en-US"/>
              <a:t>Neutron detection at mCBM – Dachi Okropiridze, Dieter Grzonka</a:t>
            </a:r>
          </a:p>
        </p:txBody>
      </p:sp>
      <p:sp>
        <p:nvSpPr>
          <p:cNvPr id="6" name="Slide Number Placeholder 5"/>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141210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5A6CF-8A5A-418B-932F-048A81CE5ECD}" type="datetime1">
              <a:rPr lang="en-US" smtClean="0"/>
              <a:t>9/13/2024</a:t>
            </a:fld>
            <a:endParaRPr lang="en-US"/>
          </a:p>
        </p:txBody>
      </p:sp>
      <p:sp>
        <p:nvSpPr>
          <p:cNvPr id="5" name="Footer Placeholder 4"/>
          <p:cNvSpPr>
            <a:spLocks noGrp="1"/>
          </p:cNvSpPr>
          <p:nvPr>
            <p:ph type="ftr" sz="quarter" idx="11"/>
          </p:nvPr>
        </p:nvSpPr>
        <p:spPr/>
        <p:txBody>
          <a:bodyPr/>
          <a:lstStyle/>
          <a:p>
            <a:r>
              <a:rPr lang="en-US"/>
              <a:t>Neutron detection at mCBM – Dachi Okropiridze, Dieter Grzonka</a:t>
            </a:r>
          </a:p>
        </p:txBody>
      </p:sp>
      <p:sp>
        <p:nvSpPr>
          <p:cNvPr id="6" name="Slide Number Placeholder 5"/>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69919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46B3A-58E8-42E9-A9C8-EAC01E389C63}" type="datetime1">
              <a:rPr lang="en-US" smtClean="0"/>
              <a:t>9/13/2024</a:t>
            </a:fld>
            <a:endParaRPr lang="en-US"/>
          </a:p>
        </p:txBody>
      </p:sp>
      <p:sp>
        <p:nvSpPr>
          <p:cNvPr id="5" name="Footer Placeholder 4"/>
          <p:cNvSpPr>
            <a:spLocks noGrp="1"/>
          </p:cNvSpPr>
          <p:nvPr>
            <p:ph type="ftr" sz="quarter" idx="11"/>
          </p:nvPr>
        </p:nvSpPr>
        <p:spPr/>
        <p:txBody>
          <a:bodyPr/>
          <a:lstStyle/>
          <a:p>
            <a:r>
              <a:rPr lang="en-US"/>
              <a:t>Neutron detection at mCBM – Dachi Okropiridze, Dieter Grzonka</a:t>
            </a:r>
          </a:p>
        </p:txBody>
      </p:sp>
      <p:sp>
        <p:nvSpPr>
          <p:cNvPr id="6" name="Slide Number Placeholder 5"/>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275084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675FF9-2C0C-4519-8EDA-69F68F537C33}" type="datetime1">
              <a:rPr lang="en-US" smtClean="0"/>
              <a:t>9/13/2024</a:t>
            </a:fld>
            <a:endParaRPr lang="en-US"/>
          </a:p>
        </p:txBody>
      </p:sp>
      <p:sp>
        <p:nvSpPr>
          <p:cNvPr id="5" name="Footer Placeholder 4"/>
          <p:cNvSpPr>
            <a:spLocks noGrp="1"/>
          </p:cNvSpPr>
          <p:nvPr>
            <p:ph type="ftr" sz="quarter" idx="11"/>
          </p:nvPr>
        </p:nvSpPr>
        <p:spPr/>
        <p:txBody>
          <a:bodyPr/>
          <a:lstStyle/>
          <a:p>
            <a:r>
              <a:rPr lang="en-US"/>
              <a:t>Neutron detection at mCBM – Dachi Okropiridze, Dieter Grzonka</a:t>
            </a:r>
          </a:p>
        </p:txBody>
      </p:sp>
      <p:sp>
        <p:nvSpPr>
          <p:cNvPr id="6" name="Slide Number Placeholder 5"/>
          <p:cNvSpPr>
            <a:spLocks noGrp="1"/>
          </p:cNvSpPr>
          <p:nvPr>
            <p:ph type="sldNum" sz="quarter" idx="12"/>
          </p:nvPr>
        </p:nvSpPr>
        <p:spPr/>
        <p:txBody>
          <a:bodyPr/>
          <a:lstStyle/>
          <a:p>
            <a:fld id="{33FF36B8-9736-4336-B123-A865D2F35301}"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798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773CE0-B609-4679-B575-EEECA16E75EC}" type="datetime1">
              <a:rPr lang="en-US" smtClean="0"/>
              <a:t>9/13/2024</a:t>
            </a:fld>
            <a:endParaRPr lang="en-US"/>
          </a:p>
        </p:txBody>
      </p:sp>
      <p:sp>
        <p:nvSpPr>
          <p:cNvPr id="6" name="Footer Placeholder 5"/>
          <p:cNvSpPr>
            <a:spLocks noGrp="1"/>
          </p:cNvSpPr>
          <p:nvPr>
            <p:ph type="ftr" sz="quarter" idx="11"/>
          </p:nvPr>
        </p:nvSpPr>
        <p:spPr/>
        <p:txBody>
          <a:bodyPr/>
          <a:lstStyle/>
          <a:p>
            <a:r>
              <a:rPr lang="en-US"/>
              <a:t>Neutron detection at mCBM – Dachi Okropiridze, Dieter Grzonka</a:t>
            </a:r>
          </a:p>
        </p:txBody>
      </p:sp>
      <p:sp>
        <p:nvSpPr>
          <p:cNvPr id="7" name="Slide Number Placeholder 6"/>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378135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AF1BE1-1B98-4364-867D-87E5290F143C}" type="datetime1">
              <a:rPr lang="en-US" smtClean="0"/>
              <a:t>9/13/2024</a:t>
            </a:fld>
            <a:endParaRPr lang="en-US"/>
          </a:p>
        </p:txBody>
      </p:sp>
      <p:sp>
        <p:nvSpPr>
          <p:cNvPr id="8" name="Footer Placeholder 7"/>
          <p:cNvSpPr>
            <a:spLocks noGrp="1"/>
          </p:cNvSpPr>
          <p:nvPr>
            <p:ph type="ftr" sz="quarter" idx="11"/>
          </p:nvPr>
        </p:nvSpPr>
        <p:spPr/>
        <p:txBody>
          <a:bodyPr/>
          <a:lstStyle/>
          <a:p>
            <a:r>
              <a:rPr lang="en-US"/>
              <a:t>Neutron detection at mCBM – Dachi Okropiridze, Dieter Grzonka</a:t>
            </a:r>
          </a:p>
        </p:txBody>
      </p:sp>
      <p:sp>
        <p:nvSpPr>
          <p:cNvPr id="9" name="Slide Number Placeholder 8"/>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22130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A7CA62-4654-493A-920D-1147B340B55E}" type="datetime1">
              <a:rPr lang="en-US" smtClean="0"/>
              <a:t>9/13/2024</a:t>
            </a:fld>
            <a:endParaRPr lang="en-US"/>
          </a:p>
        </p:txBody>
      </p:sp>
      <p:sp>
        <p:nvSpPr>
          <p:cNvPr id="4" name="Footer Placeholder 3"/>
          <p:cNvSpPr>
            <a:spLocks noGrp="1"/>
          </p:cNvSpPr>
          <p:nvPr>
            <p:ph type="ftr" sz="quarter" idx="11"/>
          </p:nvPr>
        </p:nvSpPr>
        <p:spPr/>
        <p:txBody>
          <a:bodyPr/>
          <a:lstStyle/>
          <a:p>
            <a:r>
              <a:rPr lang="en-US"/>
              <a:t>Neutron detection at mCBM – Dachi Okropiridze, Dieter Grzonka</a:t>
            </a:r>
          </a:p>
        </p:txBody>
      </p:sp>
      <p:sp>
        <p:nvSpPr>
          <p:cNvPr id="5" name="Slide Number Placeholder 4"/>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292469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3A843-9A9B-44CD-8A39-C02C503DE4CD}" type="datetime1">
              <a:rPr lang="en-US" smtClean="0"/>
              <a:t>9/13/2024</a:t>
            </a:fld>
            <a:endParaRPr lang="en-US"/>
          </a:p>
        </p:txBody>
      </p:sp>
      <p:sp>
        <p:nvSpPr>
          <p:cNvPr id="3" name="Footer Placeholder 2"/>
          <p:cNvSpPr>
            <a:spLocks noGrp="1"/>
          </p:cNvSpPr>
          <p:nvPr>
            <p:ph type="ftr" sz="quarter" idx="11"/>
          </p:nvPr>
        </p:nvSpPr>
        <p:spPr/>
        <p:txBody>
          <a:bodyPr/>
          <a:lstStyle/>
          <a:p>
            <a:r>
              <a:rPr lang="en-US"/>
              <a:t>Neutron detection at mCBM – Dachi Okropiridze, Dieter Grzonka</a:t>
            </a:r>
          </a:p>
        </p:txBody>
      </p:sp>
      <p:sp>
        <p:nvSpPr>
          <p:cNvPr id="4" name="Slide Number Placeholder 3"/>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18040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4BC017-DADE-4161-B044-BB050B4B74F3}" type="datetime1">
              <a:rPr lang="en-US" smtClean="0"/>
              <a:t>9/13/2024</a:t>
            </a:fld>
            <a:endParaRPr lang="en-US"/>
          </a:p>
        </p:txBody>
      </p:sp>
      <p:sp>
        <p:nvSpPr>
          <p:cNvPr id="6" name="Footer Placeholder 5"/>
          <p:cNvSpPr>
            <a:spLocks noGrp="1"/>
          </p:cNvSpPr>
          <p:nvPr>
            <p:ph type="ftr" sz="quarter" idx="11"/>
          </p:nvPr>
        </p:nvSpPr>
        <p:spPr/>
        <p:txBody>
          <a:bodyPr/>
          <a:lstStyle/>
          <a:p>
            <a:r>
              <a:rPr lang="en-US"/>
              <a:t>Neutron detection at mCBM – Dachi Okropiridze, Dieter Grzonka</a:t>
            </a:r>
          </a:p>
        </p:txBody>
      </p:sp>
      <p:sp>
        <p:nvSpPr>
          <p:cNvPr id="7" name="Slide Number Placeholder 6"/>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417705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17F60E4-CBD3-4556-8DF0-FE30D7A9674C}" type="datetime1">
              <a:rPr lang="en-US" smtClean="0"/>
              <a:t>9/13/2024</a:t>
            </a:fld>
            <a:endParaRPr lang="en-US"/>
          </a:p>
        </p:txBody>
      </p:sp>
      <p:sp>
        <p:nvSpPr>
          <p:cNvPr id="6" name="Footer Placeholder 5"/>
          <p:cNvSpPr>
            <a:spLocks noGrp="1"/>
          </p:cNvSpPr>
          <p:nvPr>
            <p:ph type="ftr" sz="quarter" idx="11"/>
          </p:nvPr>
        </p:nvSpPr>
        <p:spPr/>
        <p:txBody>
          <a:bodyPr/>
          <a:lstStyle/>
          <a:p>
            <a:r>
              <a:rPr lang="en-US"/>
              <a:t>Neutron detection at mCBM – Dachi Okropiridze, Dieter Grzonka</a:t>
            </a:r>
          </a:p>
        </p:txBody>
      </p:sp>
      <p:sp>
        <p:nvSpPr>
          <p:cNvPr id="7" name="Slide Number Placeholder 6"/>
          <p:cNvSpPr>
            <a:spLocks noGrp="1"/>
          </p:cNvSpPr>
          <p:nvPr>
            <p:ph type="sldNum" sz="quarter" idx="12"/>
          </p:nvPr>
        </p:nvSpPr>
        <p:spPr/>
        <p:txBody>
          <a:bodyPr/>
          <a:lstStyle/>
          <a:p>
            <a:fld id="{33FF36B8-9736-4336-B123-A865D2F35301}" type="slidenum">
              <a:rPr lang="en-US" smtClean="0"/>
              <a:t>‹#›</a:t>
            </a:fld>
            <a:endParaRPr lang="en-US"/>
          </a:p>
        </p:txBody>
      </p:sp>
    </p:spTree>
    <p:extLst>
      <p:ext uri="{BB962C8B-B14F-4D97-AF65-F5344CB8AC3E}">
        <p14:creationId xmlns:p14="http://schemas.microsoft.com/office/powerpoint/2010/main" val="412116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BFB5845F-3978-42D5-BBE9-0420F4CD1A9B}" type="datetime1">
              <a:rPr lang="en-US" smtClean="0"/>
              <a:t>9/13/2024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Neutron detection at mCBM – Dachi Okropiridze, Dieter Grzonka</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3FF36B8-9736-4336-B123-A865D2F35301}" type="slidenum">
              <a:rPr lang="en-US" smtClean="0"/>
              <a:t>‹#›</a:t>
            </a:fld>
            <a:endParaRPr lang="en-US"/>
          </a:p>
        </p:txBody>
      </p:sp>
    </p:spTree>
    <p:extLst>
      <p:ext uri="{BB962C8B-B14F-4D97-AF65-F5344CB8AC3E}">
        <p14:creationId xmlns:p14="http://schemas.microsoft.com/office/powerpoint/2010/main" val="12111638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 Target="slide7.xml"/><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0.xml"/><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9.jpe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slide" Target="slide3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3537"/>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0C3C1A8-F2A5-448C-BADF-84A43EFC8F60}"/>
              </a:ext>
            </a:extLst>
          </p:cNvPr>
          <p:cNvSpPr/>
          <p:nvPr/>
        </p:nvSpPr>
        <p:spPr>
          <a:xfrm>
            <a:off x="1" y="0"/>
            <a:ext cx="12354846"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54777-D422-41D4-BEA8-3210EBA59837}"/>
              </a:ext>
            </a:extLst>
          </p:cNvPr>
          <p:cNvSpPr>
            <a:spLocks noGrp="1"/>
          </p:cNvSpPr>
          <p:nvPr>
            <p:ph type="ctrTitle"/>
          </p:nvPr>
        </p:nvSpPr>
        <p:spPr>
          <a:xfrm>
            <a:off x="452284" y="1946786"/>
            <a:ext cx="6759063" cy="2131437"/>
          </a:xfrm>
        </p:spPr>
        <p:txBody>
          <a:bodyPr>
            <a:normAutofit/>
          </a:bodyPr>
          <a:lstStyle/>
          <a:p>
            <a:pPr algn="r"/>
            <a:br>
              <a:rPr lang="en-US" sz="4800">
                <a:solidFill>
                  <a:schemeClr val="tx1">
                    <a:lumMod val="85000"/>
                  </a:schemeClr>
                </a:solidFill>
              </a:rPr>
            </a:br>
            <a:r>
              <a:rPr lang="en-US" sz="3200">
                <a:solidFill>
                  <a:schemeClr val="tx1">
                    <a:lumMod val="85000"/>
                  </a:schemeClr>
                </a:solidFill>
              </a:rPr>
              <a:t>Neutron detection at mCBM </a:t>
            </a:r>
            <a:endParaRPr lang="en-US" sz="4800">
              <a:solidFill>
                <a:schemeClr val="tx1">
                  <a:lumMod val="85000"/>
                </a:schemeClr>
              </a:solidFill>
            </a:endParaRPr>
          </a:p>
        </p:txBody>
      </p:sp>
      <p:sp>
        <p:nvSpPr>
          <p:cNvPr id="3" name="Subtitle 2">
            <a:extLst>
              <a:ext uri="{FF2B5EF4-FFF2-40B4-BE49-F238E27FC236}">
                <a16:creationId xmlns:a16="http://schemas.microsoft.com/office/drawing/2014/main" id="{2CEB90F7-BA9E-430E-9EAD-661436F1DF48}"/>
              </a:ext>
            </a:extLst>
          </p:cNvPr>
          <p:cNvSpPr>
            <a:spLocks noGrp="1"/>
          </p:cNvSpPr>
          <p:nvPr>
            <p:ph type="subTitle" idx="1"/>
          </p:nvPr>
        </p:nvSpPr>
        <p:spPr>
          <a:xfrm>
            <a:off x="452284" y="4230328"/>
            <a:ext cx="6664378" cy="1691640"/>
          </a:xfrm>
        </p:spPr>
        <p:txBody>
          <a:bodyPr>
            <a:normAutofit/>
          </a:bodyPr>
          <a:lstStyle/>
          <a:p>
            <a:pPr algn="r"/>
            <a:r>
              <a:rPr lang="en-US" sz="1400" i="1"/>
              <a:t>Dachi Okropiridze</a:t>
            </a:r>
          </a:p>
        </p:txBody>
      </p:sp>
      <p:pic>
        <p:nvPicPr>
          <p:cNvPr id="16" name="Picture 15">
            <a:extLst>
              <a:ext uri="{FF2B5EF4-FFF2-40B4-BE49-F238E27FC236}">
                <a16:creationId xmlns:a16="http://schemas.microsoft.com/office/drawing/2014/main" id="{674CAF63-1BD1-40AA-81AD-28E3C1EE2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54097" y="857250"/>
            <a:ext cx="6858000" cy="5143500"/>
          </a:xfrm>
          <a:prstGeom prst="rect">
            <a:avLst/>
          </a:prstGeom>
          <a:effectLst>
            <a:innerShdw blurRad="63500" dist="50800" dir="8100000">
              <a:prstClr val="black">
                <a:alpha val="50000"/>
              </a:prstClr>
            </a:innerShdw>
          </a:effectLst>
        </p:spPr>
      </p:pic>
      <p:pic>
        <p:nvPicPr>
          <p:cNvPr id="30" name="Picture 29">
            <a:extLst>
              <a:ext uri="{FF2B5EF4-FFF2-40B4-BE49-F238E27FC236}">
                <a16:creationId xmlns:a16="http://schemas.microsoft.com/office/drawing/2014/main" id="{77B3FF0E-7F41-46B8-9441-09138372D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8514"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31" name="Picture 30">
            <a:extLst>
              <a:ext uri="{FF2B5EF4-FFF2-40B4-BE49-F238E27FC236}">
                <a16:creationId xmlns:a16="http://schemas.microsoft.com/office/drawing/2014/main" id="{01922887-6D7B-4584-B624-F0D0D8342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0519"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32" name="Picture 31">
            <a:extLst>
              <a:ext uri="{FF2B5EF4-FFF2-40B4-BE49-F238E27FC236}">
                <a16:creationId xmlns:a16="http://schemas.microsoft.com/office/drawing/2014/main" id="{A64A3453-3E87-4301-A559-CA0F52A1A0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6507"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38" name="Slide Number Placeholder 37">
            <a:extLst>
              <a:ext uri="{FF2B5EF4-FFF2-40B4-BE49-F238E27FC236}">
                <a16:creationId xmlns:a16="http://schemas.microsoft.com/office/drawing/2014/main" id="{37F7C843-A5A9-4C32-9FF7-92C6B9C350F7}"/>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1</a:t>
            </a:fld>
            <a:endParaRPr lang="en-US" sz="2400"/>
          </a:p>
        </p:txBody>
      </p:sp>
    </p:spTree>
    <p:extLst>
      <p:ext uri="{BB962C8B-B14F-4D97-AF65-F5344CB8AC3E}">
        <p14:creationId xmlns:p14="http://schemas.microsoft.com/office/powerpoint/2010/main" val="206068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normAutofit/>
          </a:bodyPr>
          <a:lstStyle/>
          <a:p>
            <a:r>
              <a:rPr lang="en-US" sz="4000"/>
              <a:t>Hardware – Module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lstStyle/>
              <a:p>
                <a:endParaRPr lang="en-US" sz="2000"/>
              </a:p>
              <a:p>
                <a:r>
                  <a:rPr lang="en-US" sz="2000"/>
                  <a:t>Plastic scintillator </a:t>
                </a:r>
                <a:r>
                  <a:rPr lang="en-US"/>
                  <a:t>BC-416 - </a:t>
                </a:r>
                <a:r>
                  <a:rPr lang="en-US" sz="1400"/>
                  <a:t>hexagonal shape with a side length of about 8cm and a length of 45 cm resulting in an area of about 1200 cm2 </a:t>
                </a:r>
                <a14:m>
                  <m:oMath xmlns:m="http://schemas.openxmlformats.org/officeDocument/2006/math">
                    <m:r>
                      <a:rPr lang="en-US" sz="1400" i="1" dirty="0">
                        <a:latin typeface="Cambria Math" panose="02040503050406030204" pitchFamily="18" charset="0"/>
                        <a:hlinkClick r:id="rId3" action="ppaction://hlinksldjump"/>
                      </a:rPr>
                      <m:t>[</m:t>
                    </m:r>
                    <m:r>
                      <a:rPr lang="en-US" sz="1400" b="0" i="1" dirty="0" smtClean="0">
                        <a:latin typeface="Cambria Math" panose="02040503050406030204" pitchFamily="18" charset="0"/>
                        <a:hlinkClick r:id="rId3" action="ppaction://hlinksldjump"/>
                      </a:rPr>
                      <m:t>3</m:t>
                    </m:r>
                    <m:r>
                      <a:rPr lang="en-US" sz="1400" i="1" dirty="0">
                        <a:latin typeface="Cambria Math" panose="02040503050406030204" pitchFamily="18" charset="0"/>
                        <a:hlinkClick r:id="rId3" action="ppaction://hlinksldjump"/>
                      </a:rPr>
                      <m:t>]</m:t>
                    </m:r>
                    <m:r>
                      <a:rPr lang="en-US" sz="1400" i="1" dirty="0">
                        <a:latin typeface="Cambria Math" panose="02040503050406030204" pitchFamily="18" charset="0"/>
                      </a:rPr>
                      <m:t> </m:t>
                    </m:r>
                  </m:oMath>
                </a14:m>
                <a:endParaRPr lang="en-US" sz="1400"/>
              </a:p>
              <a:p>
                <a:pPr lvl="1"/>
                <a:endParaRPr lang="en-US" sz="1800"/>
              </a:p>
              <a:p>
                <a:r>
                  <a:rPr lang="en-US"/>
                  <a:t>Photomultiplier Photonics XP4592/PA</a:t>
                </a:r>
                <a:r>
                  <a:rPr lang="en-US" sz="2000"/>
                  <a:t> -</a:t>
                </a:r>
                <a:r>
                  <a:rPr lang="en-US" sz="1400"/>
                  <a:t> outer diameter of about 130 mm </a:t>
                </a:r>
                <a14:m>
                  <m:oMath xmlns:m="http://schemas.openxmlformats.org/officeDocument/2006/math">
                    <m:r>
                      <a:rPr lang="en-US" sz="1400" i="1" dirty="0">
                        <a:latin typeface="Cambria Math" panose="02040503050406030204" pitchFamily="18" charset="0"/>
                        <a:hlinkClick r:id="rId3" action="ppaction://hlinksldjump"/>
                      </a:rPr>
                      <m:t>[</m:t>
                    </m:r>
                    <m:r>
                      <a:rPr lang="en-US" sz="1400" b="0" i="1" dirty="0" smtClean="0">
                        <a:latin typeface="Cambria Math" panose="02040503050406030204" pitchFamily="18" charset="0"/>
                        <a:hlinkClick r:id="rId3" action="ppaction://hlinksldjump"/>
                      </a:rPr>
                      <m:t>3</m:t>
                    </m:r>
                    <m:r>
                      <a:rPr lang="en-US" sz="1400" i="1" dirty="0">
                        <a:latin typeface="Cambria Math" panose="02040503050406030204" pitchFamily="18" charset="0"/>
                        <a:hlinkClick r:id="rId3" action="ppaction://hlinksldjump"/>
                      </a:rPr>
                      <m:t>]</m:t>
                    </m:r>
                    <m:r>
                      <a:rPr lang="en-US" sz="1400" i="1" dirty="0">
                        <a:latin typeface="Cambria Math" panose="02040503050406030204" pitchFamily="18" charset="0"/>
                      </a:rPr>
                      <m:t> </m:t>
                    </m:r>
                  </m:oMath>
                </a14:m>
                <a:endParaRPr lang="en-US" sz="1400"/>
              </a:p>
              <a:p>
                <a:endParaRPr lang="en-US" sz="2000"/>
              </a:p>
              <a:p>
                <a:r>
                  <a:rPr lang="en-US" sz="2000"/>
                  <a:t>Assembly:</a:t>
                </a:r>
              </a:p>
              <a:p>
                <a:pPr lvl="1"/>
                <a:r>
                  <a:rPr lang="en-US" sz="1400"/>
                  <a:t>Scintillator wrapped in several layers of light-insulating tape</a:t>
                </a:r>
              </a:p>
              <a:p>
                <a:pPr lvl="1"/>
                <a:r>
                  <a:rPr lang="en-US" sz="1400"/>
                  <a:t>Silicon based gel used in between the PMT and scintillator contact</a:t>
                </a:r>
              </a:p>
              <a:p>
                <a:pPr lvl="1"/>
                <a:r>
                  <a:rPr lang="en-US" sz="1400"/>
                  <a:t>Scintillator and PMT fixed together using plastic ring and outer metal frame</a:t>
                </a:r>
              </a:p>
              <a:p>
                <a:pPr lvl="1"/>
                <a:endParaRPr lang="en-US" sz="1800"/>
              </a:p>
            </p:txBody>
          </p:sp>
        </mc:Choice>
        <mc:Fallback xmlns="">
          <p:sp>
            <p:nvSpPr>
              <p:cNvPr id="3" name="Content Placeholder 2">
                <a:extLst>
                  <a:ext uri="{FF2B5EF4-FFF2-40B4-BE49-F238E27FC236}">
                    <a16:creationId xmlns:a16="http://schemas.microsoft.com/office/drawing/2014/main" id="{796CCD8B-0B99-4251-831E-411502B28323}"/>
                  </a:ext>
                </a:extLst>
              </p:cNvPr>
              <p:cNvSpPr>
                <a:spLocks noGrp="1" noRot="1" noChangeAspect="1" noMove="1" noResize="1" noEditPoints="1" noAdjustHandles="1" noChangeArrowheads="1" noChangeShapeType="1" noTextEdit="1"/>
              </p:cNvSpPr>
              <p:nvPr>
                <p:ph idx="1"/>
              </p:nvPr>
            </p:nvSpPr>
            <p:spPr>
              <a:blipFill>
                <a:blip r:embed="rId4"/>
                <a:stretch>
                  <a:fillRect l="-284"/>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10" name="Rectangle 9">
            <a:extLst>
              <a:ext uri="{FF2B5EF4-FFF2-40B4-BE49-F238E27FC236}">
                <a16:creationId xmlns:a16="http://schemas.microsoft.com/office/drawing/2014/main" id="{E29D7F32-00B0-41A8-B78A-75D13A899DEC}"/>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7" name="Slide Number Placeholder 37">
            <a:extLst>
              <a:ext uri="{FF2B5EF4-FFF2-40B4-BE49-F238E27FC236}">
                <a16:creationId xmlns:a16="http://schemas.microsoft.com/office/drawing/2014/main" id="{B25B8219-14C6-4D1E-B12A-DE2AA58A1C7B}"/>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10</a:t>
            </a:fld>
            <a:endParaRPr lang="en-US" sz="2400"/>
          </a:p>
        </p:txBody>
      </p:sp>
      <p:sp>
        <p:nvSpPr>
          <p:cNvPr id="18" name="Footer Placeholder 4">
            <a:extLst>
              <a:ext uri="{FF2B5EF4-FFF2-40B4-BE49-F238E27FC236}">
                <a16:creationId xmlns:a16="http://schemas.microsoft.com/office/drawing/2014/main" id="{EB2F32FD-4617-4F1C-8D24-BD5E8B60E573}"/>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Tree>
    <p:extLst>
      <p:ext uri="{BB962C8B-B14F-4D97-AF65-F5344CB8AC3E}">
        <p14:creationId xmlns:p14="http://schemas.microsoft.com/office/powerpoint/2010/main" val="3776961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10" name="Rectangle 9">
            <a:extLst>
              <a:ext uri="{FF2B5EF4-FFF2-40B4-BE49-F238E27FC236}">
                <a16:creationId xmlns:a16="http://schemas.microsoft.com/office/drawing/2014/main" id="{E29D7F32-00B0-41A8-B78A-75D13A899DEC}"/>
              </a:ext>
            </a:extLst>
          </p:cNvPr>
          <p:cNvSpPr/>
          <p:nvPr/>
        </p:nvSpPr>
        <p:spPr>
          <a:xfrm>
            <a:off x="-87756" y="-2"/>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pic>
        <p:nvPicPr>
          <p:cNvPr id="9" name="Content Placeholder 8">
            <a:extLst>
              <a:ext uri="{FF2B5EF4-FFF2-40B4-BE49-F238E27FC236}">
                <a16:creationId xmlns:a16="http://schemas.microsoft.com/office/drawing/2014/main" id="{91E226DD-8337-4120-9C07-3FE2EAA2C3FA}"/>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654457" y="1670078"/>
            <a:ext cx="5171770" cy="3878826"/>
          </a:xfrm>
        </p:spPr>
      </p:pic>
      <p:pic>
        <p:nvPicPr>
          <p:cNvPr id="17" name="Picture 16">
            <a:extLst>
              <a:ext uri="{FF2B5EF4-FFF2-40B4-BE49-F238E27FC236}">
                <a16:creationId xmlns:a16="http://schemas.microsoft.com/office/drawing/2014/main" id="{7568D133-4C3F-4575-BC89-EC9FBCFED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365772" y="1670077"/>
            <a:ext cx="5171770" cy="3878828"/>
          </a:xfrm>
          <a:prstGeom prst="rect">
            <a:avLst/>
          </a:prstGeom>
        </p:spPr>
      </p:pic>
      <p:sp>
        <p:nvSpPr>
          <p:cNvPr id="22" name="Slide Number Placeholder 37">
            <a:extLst>
              <a:ext uri="{FF2B5EF4-FFF2-40B4-BE49-F238E27FC236}">
                <a16:creationId xmlns:a16="http://schemas.microsoft.com/office/drawing/2014/main" id="{644CA766-03F9-4472-B454-B64ADC3F5E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11</a:t>
            </a:fld>
            <a:endParaRPr lang="en-US" sz="2400">
              <a:solidFill>
                <a:schemeClr val="bg2"/>
              </a:solidFill>
            </a:endParaRPr>
          </a:p>
        </p:txBody>
      </p:sp>
      <p:sp>
        <p:nvSpPr>
          <p:cNvPr id="23" name="Footer Placeholder 4">
            <a:extLst>
              <a:ext uri="{FF2B5EF4-FFF2-40B4-BE49-F238E27FC236}">
                <a16:creationId xmlns:a16="http://schemas.microsoft.com/office/drawing/2014/main" id="{4A4B874A-7BD6-4978-8BEA-BDDC30392B9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EE3FB86B-ED1E-462D-8B22-11811B08B6F7}"/>
              </a:ext>
            </a:extLst>
          </p:cNvPr>
          <p:cNvSpPr>
            <a:spLocks noGrp="1"/>
          </p:cNvSpPr>
          <p:nvPr>
            <p:ph type="title"/>
          </p:nvPr>
        </p:nvSpPr>
        <p:spPr>
          <a:xfrm rot="16200000">
            <a:off x="4420334" y="3132135"/>
            <a:ext cx="3175821" cy="593726"/>
          </a:xfrm>
        </p:spPr>
        <p:txBody>
          <a:bodyPr>
            <a:normAutofit/>
          </a:bodyPr>
          <a:lstStyle/>
          <a:p>
            <a:r>
              <a:rPr lang="en-US" sz="3200">
                <a:solidFill>
                  <a:schemeClr val="bg2"/>
                </a:solidFill>
              </a:rPr>
              <a:t>NCAL module</a:t>
            </a:r>
          </a:p>
        </p:txBody>
      </p:sp>
    </p:spTree>
    <p:extLst>
      <p:ext uri="{BB962C8B-B14F-4D97-AF65-F5344CB8AC3E}">
        <p14:creationId xmlns:p14="http://schemas.microsoft.com/office/powerpoint/2010/main" val="3914952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10" name="Rectangle 9">
            <a:extLst>
              <a:ext uri="{FF2B5EF4-FFF2-40B4-BE49-F238E27FC236}">
                <a16:creationId xmlns:a16="http://schemas.microsoft.com/office/drawing/2014/main" id="{E29D7F32-00B0-41A8-B78A-75D13A899DEC}"/>
              </a:ext>
            </a:extLst>
          </p:cNvPr>
          <p:cNvSpPr/>
          <p:nvPr/>
        </p:nvSpPr>
        <p:spPr>
          <a:xfrm>
            <a:off x="0" y="-1"/>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644CA766-03F9-4472-B454-B64ADC3F5E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12</a:t>
            </a:fld>
            <a:endParaRPr lang="en-US" sz="2400">
              <a:solidFill>
                <a:schemeClr val="bg2"/>
              </a:solidFill>
            </a:endParaRPr>
          </a:p>
        </p:txBody>
      </p:sp>
      <p:sp>
        <p:nvSpPr>
          <p:cNvPr id="23" name="Footer Placeholder 4">
            <a:extLst>
              <a:ext uri="{FF2B5EF4-FFF2-40B4-BE49-F238E27FC236}">
                <a16:creationId xmlns:a16="http://schemas.microsoft.com/office/drawing/2014/main" id="{4A4B874A-7BD6-4978-8BEA-BDDC30392B9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pic>
        <p:nvPicPr>
          <p:cNvPr id="5" name="Picture 4">
            <a:extLst>
              <a:ext uri="{FF2B5EF4-FFF2-40B4-BE49-F238E27FC236}">
                <a16:creationId xmlns:a16="http://schemas.microsoft.com/office/drawing/2014/main" id="{E9952FDC-24A3-4E5E-81E4-4B12761B0298}"/>
              </a:ext>
            </a:extLst>
          </p:cNvPr>
          <p:cNvPicPr>
            <a:picLocks noChangeAspect="1"/>
          </p:cNvPicPr>
          <p:nvPr/>
        </p:nvPicPr>
        <p:blipFill rotWithShape="1">
          <a:blip r:embed="rId7">
            <a:extLst>
              <a:ext uri="{28A0092B-C50C-407E-A947-70E740481C1C}">
                <a14:useLocalDpi xmlns:a14="http://schemas.microsoft.com/office/drawing/2010/main" val="0"/>
              </a:ext>
            </a:extLst>
          </a:blip>
          <a:srcRect r="16350"/>
          <a:stretch/>
        </p:blipFill>
        <p:spPr>
          <a:xfrm rot="7138382">
            <a:off x="-386162" y="376350"/>
            <a:ext cx="9190112" cy="6105298"/>
          </a:xfrm>
          <a:prstGeom prst="rect">
            <a:avLst/>
          </a:prstGeom>
        </p:spPr>
      </p:pic>
      <p:pic>
        <p:nvPicPr>
          <p:cNvPr id="16" name="Picture 15">
            <a:extLst>
              <a:ext uri="{FF2B5EF4-FFF2-40B4-BE49-F238E27FC236}">
                <a16:creationId xmlns:a16="http://schemas.microsoft.com/office/drawing/2014/main" id="{85801F2F-14E7-484D-AB54-8EB00CD9D3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076046" y="5613551"/>
            <a:ext cx="1124007" cy="843005"/>
          </a:xfrm>
          <a:prstGeom prst="rect">
            <a:avLst/>
          </a:prstGeom>
        </p:spPr>
      </p:pic>
      <p:pic>
        <p:nvPicPr>
          <p:cNvPr id="18" name="Content Placeholder 8">
            <a:extLst>
              <a:ext uri="{FF2B5EF4-FFF2-40B4-BE49-F238E27FC236}">
                <a16:creationId xmlns:a16="http://schemas.microsoft.com/office/drawing/2014/main" id="{693ACE71-EA75-4C7E-9DF7-7020ABDAFE09}"/>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rot="5400000">
            <a:off x="9025998" y="5623402"/>
            <a:ext cx="1124006" cy="843004"/>
          </a:xfrm>
        </p:spPr>
      </p:pic>
      <p:sp>
        <p:nvSpPr>
          <p:cNvPr id="19" name="Title 1">
            <a:extLst>
              <a:ext uri="{FF2B5EF4-FFF2-40B4-BE49-F238E27FC236}">
                <a16:creationId xmlns:a16="http://schemas.microsoft.com/office/drawing/2014/main" id="{41248919-1850-49BC-B004-E53730067124}"/>
              </a:ext>
            </a:extLst>
          </p:cNvPr>
          <p:cNvSpPr txBox="1">
            <a:spLocks/>
          </p:cNvSpPr>
          <p:nvPr/>
        </p:nvSpPr>
        <p:spPr>
          <a:xfrm rot="1786693">
            <a:off x="9299537" y="5797904"/>
            <a:ext cx="1856376" cy="4742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a:solidFill>
                  <a:srgbClr val="353537"/>
                </a:solidFill>
              </a:rPr>
              <a:t>NCAL module</a:t>
            </a:r>
          </a:p>
        </p:txBody>
      </p:sp>
      <p:sp>
        <p:nvSpPr>
          <p:cNvPr id="11" name="Title 1">
            <a:extLst>
              <a:ext uri="{FF2B5EF4-FFF2-40B4-BE49-F238E27FC236}">
                <a16:creationId xmlns:a16="http://schemas.microsoft.com/office/drawing/2014/main" id="{EE3FB86B-ED1E-462D-8B22-11811B08B6F7}"/>
              </a:ext>
            </a:extLst>
          </p:cNvPr>
          <p:cNvSpPr>
            <a:spLocks noGrp="1"/>
          </p:cNvSpPr>
          <p:nvPr>
            <p:ph type="title"/>
          </p:nvPr>
        </p:nvSpPr>
        <p:spPr>
          <a:xfrm rot="18239509">
            <a:off x="1931884" y="1001646"/>
            <a:ext cx="4155455" cy="1230712"/>
          </a:xfrm>
        </p:spPr>
        <p:txBody>
          <a:bodyPr>
            <a:normAutofit/>
            <a:scene3d>
              <a:camera prst="perspectiveContrastingLeftFacing" fov="6000000">
                <a:rot lat="20953612" lon="18219203" rev="20466659"/>
              </a:camera>
              <a:lightRig rig="threePt" dir="t"/>
            </a:scene3d>
          </a:bodyPr>
          <a:lstStyle/>
          <a:p>
            <a:r>
              <a:rPr lang="en-US" sz="4800">
                <a:solidFill>
                  <a:schemeClr val="bg2"/>
                </a:solidFill>
              </a:rPr>
              <a:t>VETO module</a:t>
            </a:r>
          </a:p>
        </p:txBody>
      </p:sp>
    </p:spTree>
    <p:extLst>
      <p:ext uri="{BB962C8B-B14F-4D97-AF65-F5344CB8AC3E}">
        <p14:creationId xmlns:p14="http://schemas.microsoft.com/office/powerpoint/2010/main" val="4141471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59820C2-CC2C-4270-A5E9-3C3942A62511}"/>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t>DAQ - </a:t>
            </a:r>
            <a:r>
              <a:rPr lang="en-US" sz="2800"/>
              <a:t>Readout System Selection</a:t>
            </a:r>
            <a:endParaRPr lang="en-US"/>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normAutofit/>
          </a:bodyPr>
          <a:lstStyle/>
          <a:p>
            <a:pPr>
              <a:lnSpc>
                <a:spcPct val="150000"/>
              </a:lnSpc>
            </a:pPr>
            <a:r>
              <a:rPr lang="en-US" sz="2000"/>
              <a:t>Two Candidates: DiRich &amp; TOF PADI</a:t>
            </a:r>
          </a:p>
          <a:p>
            <a:pPr>
              <a:lnSpc>
                <a:spcPct val="150000"/>
              </a:lnSpc>
            </a:pPr>
            <a:r>
              <a:rPr lang="en-US" sz="2000"/>
              <a:t>Both measure time over threshold (TOT)</a:t>
            </a:r>
          </a:p>
          <a:p>
            <a:pPr>
              <a:lnSpc>
                <a:spcPct val="150000"/>
              </a:lnSpc>
            </a:pPr>
            <a:r>
              <a:rPr lang="en-US" sz="2000"/>
              <a:t>Objective is to measure energy of a particle and to choose the most suitable device for the task</a:t>
            </a:r>
          </a:p>
          <a:p>
            <a:pPr>
              <a:lnSpc>
                <a:spcPct val="150000"/>
              </a:lnSpc>
            </a:pPr>
            <a:r>
              <a:rPr lang="en-US" sz="2000"/>
              <a:t>Two independent readout tests have been set up in Wuppertal and at GSI using Neutron Detector modules</a:t>
            </a:r>
          </a:p>
          <a:p>
            <a:endParaRPr lang="en-US" sz="1800"/>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2" name="Slide Number Placeholder 37">
            <a:extLst>
              <a:ext uri="{FF2B5EF4-FFF2-40B4-BE49-F238E27FC236}">
                <a16:creationId xmlns:a16="http://schemas.microsoft.com/office/drawing/2014/main" id="{800A1FDC-7C4E-44C2-A64B-900838F33F4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13</a:t>
            </a:fld>
            <a:endParaRPr lang="en-US" sz="2400"/>
          </a:p>
        </p:txBody>
      </p:sp>
      <p:sp>
        <p:nvSpPr>
          <p:cNvPr id="16" name="Footer Placeholder 4">
            <a:extLst>
              <a:ext uri="{FF2B5EF4-FFF2-40B4-BE49-F238E27FC236}">
                <a16:creationId xmlns:a16="http://schemas.microsoft.com/office/drawing/2014/main" id="{0B20AE21-9EF8-41FE-B29F-96C89F58D9D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Tree>
    <p:extLst>
      <p:ext uri="{BB962C8B-B14F-4D97-AF65-F5344CB8AC3E}">
        <p14:creationId xmlns:p14="http://schemas.microsoft.com/office/powerpoint/2010/main" val="1619540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14</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142" y="2149084"/>
            <a:ext cx="7767689" cy="4226537"/>
          </a:xfrm>
          <a:prstGeom prst="rect">
            <a:avLst/>
          </a:prstGeom>
        </p:spPr>
      </p:pic>
      <p:sp>
        <p:nvSpPr>
          <p:cNvPr id="21" name="Scroll: Horizontal 20">
            <a:extLst>
              <a:ext uri="{FF2B5EF4-FFF2-40B4-BE49-F238E27FC236}">
                <a16:creationId xmlns:a16="http://schemas.microsoft.com/office/drawing/2014/main" id="{96DC598C-9386-4001-9A37-0DB666A5A60E}"/>
              </a:ext>
            </a:extLst>
          </p:cNvPr>
          <p:cNvSpPr/>
          <p:nvPr/>
        </p:nvSpPr>
        <p:spPr>
          <a:xfrm>
            <a:off x="7784909" y="5452157"/>
            <a:ext cx="1873458" cy="485728"/>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a:t>
            </a:r>
          </a:p>
        </p:txBody>
      </p:sp>
    </p:spTree>
    <p:extLst>
      <p:ext uri="{BB962C8B-B14F-4D97-AF65-F5344CB8AC3E}">
        <p14:creationId xmlns:p14="http://schemas.microsoft.com/office/powerpoint/2010/main" val="2776459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15</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142" y="2149084"/>
            <a:ext cx="7767688" cy="4226537"/>
          </a:xfrm>
          <a:prstGeom prst="rect">
            <a:avLst/>
          </a:prstGeom>
        </p:spPr>
      </p:pic>
      <p:sp>
        <p:nvSpPr>
          <p:cNvPr id="17" name="Scroll: Horizontal 16">
            <a:extLst>
              <a:ext uri="{FF2B5EF4-FFF2-40B4-BE49-F238E27FC236}">
                <a16:creationId xmlns:a16="http://schemas.microsoft.com/office/drawing/2014/main" id="{F09E6EA1-51C2-4F79-9986-DFBE6F9CC27D}"/>
              </a:ext>
            </a:extLst>
          </p:cNvPr>
          <p:cNvSpPr/>
          <p:nvPr/>
        </p:nvSpPr>
        <p:spPr>
          <a:xfrm>
            <a:off x="7315200" y="5490441"/>
            <a:ext cx="2343167" cy="486124"/>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square waveform (binary output TOF PADI)</a:t>
            </a:r>
          </a:p>
        </p:txBody>
      </p:sp>
    </p:spTree>
    <p:extLst>
      <p:ext uri="{BB962C8B-B14F-4D97-AF65-F5344CB8AC3E}">
        <p14:creationId xmlns:p14="http://schemas.microsoft.com/office/powerpoint/2010/main" val="17157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3968F36A-F1AB-4828-842E-C57C94BD9B05}"/>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t>DiRich tests - setup</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grpSp>
        <p:nvGrpSpPr>
          <p:cNvPr id="12" name="Group 11">
            <a:extLst>
              <a:ext uri="{FF2B5EF4-FFF2-40B4-BE49-F238E27FC236}">
                <a16:creationId xmlns:a16="http://schemas.microsoft.com/office/drawing/2014/main" id="{D417C9F6-0853-44B5-9CE3-662EB722D40A}"/>
              </a:ext>
            </a:extLst>
          </p:cNvPr>
          <p:cNvGrpSpPr/>
          <p:nvPr/>
        </p:nvGrpSpPr>
        <p:grpSpPr>
          <a:xfrm>
            <a:off x="1261872" y="3528006"/>
            <a:ext cx="553273" cy="2488566"/>
            <a:chOff x="2108851" y="2305974"/>
            <a:chExt cx="613459" cy="3237833"/>
          </a:xfrm>
        </p:grpSpPr>
        <p:sp>
          <p:nvSpPr>
            <p:cNvPr id="6" name="Rectangle 5">
              <a:extLst>
                <a:ext uri="{FF2B5EF4-FFF2-40B4-BE49-F238E27FC236}">
                  <a16:creationId xmlns:a16="http://schemas.microsoft.com/office/drawing/2014/main" id="{95DAE4EB-87CD-4797-8F28-C6061FAEE09B}"/>
                </a:ext>
              </a:extLst>
            </p:cNvPr>
            <p:cNvSpPr/>
            <p:nvPr/>
          </p:nvSpPr>
          <p:spPr>
            <a:xfrm rot="16200000">
              <a:off x="1096067" y="3917563"/>
              <a:ext cx="2639028" cy="613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N-det Module</a:t>
              </a:r>
            </a:p>
          </p:txBody>
        </p:sp>
        <p:sp>
          <p:nvSpPr>
            <p:cNvPr id="7" name="Rectangle: Rounded Corners 6">
              <a:extLst>
                <a:ext uri="{FF2B5EF4-FFF2-40B4-BE49-F238E27FC236}">
                  <a16:creationId xmlns:a16="http://schemas.microsoft.com/office/drawing/2014/main" id="{4B6620E2-BF15-48F6-B5BA-3E28965C9FAB}"/>
                </a:ext>
              </a:extLst>
            </p:cNvPr>
            <p:cNvSpPr/>
            <p:nvPr/>
          </p:nvSpPr>
          <p:spPr>
            <a:xfrm rot="16200000">
              <a:off x="2116179" y="2443628"/>
              <a:ext cx="598803" cy="32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2"/>
                  </a:solidFill>
                </a:rPr>
                <a:t>PMT</a:t>
              </a:r>
            </a:p>
          </p:txBody>
        </p:sp>
      </p:grpSp>
      <p:sp>
        <p:nvSpPr>
          <p:cNvPr id="8" name="Rectangle 7">
            <a:extLst>
              <a:ext uri="{FF2B5EF4-FFF2-40B4-BE49-F238E27FC236}">
                <a16:creationId xmlns:a16="http://schemas.microsoft.com/office/drawing/2014/main" id="{F1757DE0-0C4F-4318-A189-2903114201CB}"/>
              </a:ext>
            </a:extLst>
          </p:cNvPr>
          <p:cNvSpPr/>
          <p:nvPr/>
        </p:nvSpPr>
        <p:spPr>
          <a:xfrm>
            <a:off x="2512273" y="2060421"/>
            <a:ext cx="892256" cy="71763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50 </a:t>
            </a:r>
            <a:r>
              <a:rPr lang="el-GR" sz="1400">
                <a:solidFill>
                  <a:schemeClr val="bg2"/>
                </a:solidFill>
              </a:rPr>
              <a:t>Ω</a:t>
            </a:r>
            <a:r>
              <a:rPr lang="en-US" sz="1400">
                <a:solidFill>
                  <a:schemeClr val="bg2"/>
                </a:solidFill>
              </a:rPr>
              <a:t> splitter</a:t>
            </a:r>
          </a:p>
        </p:txBody>
      </p:sp>
      <p:sp>
        <p:nvSpPr>
          <p:cNvPr id="19" name="Rectangle 18">
            <a:extLst>
              <a:ext uri="{FF2B5EF4-FFF2-40B4-BE49-F238E27FC236}">
                <a16:creationId xmlns:a16="http://schemas.microsoft.com/office/drawing/2014/main" id="{22781D63-0FEC-4996-90F1-7E0E7939A8F7}"/>
              </a:ext>
            </a:extLst>
          </p:cNvPr>
          <p:cNvSpPr/>
          <p:nvPr/>
        </p:nvSpPr>
        <p:spPr>
          <a:xfrm rot="16200000">
            <a:off x="955179" y="2450710"/>
            <a:ext cx="1166660" cy="3745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solidFill>
                  <a:schemeClr val="bg2"/>
                </a:solidFill>
              </a:rPr>
              <a:t>High Voltage Supply</a:t>
            </a:r>
          </a:p>
        </p:txBody>
      </p:sp>
      <p:cxnSp>
        <p:nvCxnSpPr>
          <p:cNvPr id="22" name="Connector: Elbow 21">
            <a:extLst>
              <a:ext uri="{FF2B5EF4-FFF2-40B4-BE49-F238E27FC236}">
                <a16:creationId xmlns:a16="http://schemas.microsoft.com/office/drawing/2014/main" id="{D824278B-0BD2-4EED-92BE-C176944F269A}"/>
              </a:ext>
            </a:extLst>
          </p:cNvPr>
          <p:cNvCxnSpPr>
            <a:cxnSpLocks/>
            <a:stCxn id="7" idx="2"/>
            <a:endCxn id="8" idx="1"/>
          </p:cNvCxnSpPr>
          <p:nvPr/>
        </p:nvCxnSpPr>
        <p:spPr>
          <a:xfrm flipV="1">
            <a:off x="1684388" y="2419237"/>
            <a:ext cx="827885" cy="1338886"/>
          </a:xfrm>
          <a:prstGeom prst="bentConnector3">
            <a:avLst>
              <a:gd name="adj1" fmla="val 50000"/>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10F86259-ABB9-4FE2-BA98-B6612837C3C5}"/>
              </a:ext>
            </a:extLst>
          </p:cNvPr>
          <p:cNvCxnSpPr>
            <a:cxnSpLocks/>
            <a:stCxn id="19" idx="1"/>
            <a:endCxn id="7" idx="3"/>
          </p:cNvCxnSpPr>
          <p:nvPr/>
        </p:nvCxnSpPr>
        <p:spPr>
          <a:xfrm>
            <a:off x="1538510" y="3221295"/>
            <a:ext cx="0" cy="306711"/>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16</a:t>
            </a:fld>
            <a:endParaRPr lang="en-US" sz="2400">
              <a:solidFill>
                <a:schemeClr val="bg2"/>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50" name="Rectangle 49">
            <a:extLst>
              <a:ext uri="{FF2B5EF4-FFF2-40B4-BE49-F238E27FC236}">
                <a16:creationId xmlns:a16="http://schemas.microsoft.com/office/drawing/2014/main" id="{B5ACD5F6-1B1F-404D-8DA7-1B0D684B47A3}"/>
              </a:ext>
            </a:extLst>
          </p:cNvPr>
          <p:cNvSpPr/>
          <p:nvPr/>
        </p:nvSpPr>
        <p:spPr>
          <a:xfrm>
            <a:off x="4184239" y="2054634"/>
            <a:ext cx="1050954" cy="72920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Att. Board</a:t>
            </a:r>
          </a:p>
        </p:txBody>
      </p:sp>
      <p:sp>
        <p:nvSpPr>
          <p:cNvPr id="51" name="Rectangle 50">
            <a:extLst>
              <a:ext uri="{FF2B5EF4-FFF2-40B4-BE49-F238E27FC236}">
                <a16:creationId xmlns:a16="http://schemas.microsoft.com/office/drawing/2014/main" id="{01C75305-B04A-412A-936D-7648311E72A3}"/>
              </a:ext>
            </a:extLst>
          </p:cNvPr>
          <p:cNvSpPr/>
          <p:nvPr/>
        </p:nvSpPr>
        <p:spPr>
          <a:xfrm>
            <a:off x="4184239" y="5287364"/>
            <a:ext cx="1050954" cy="72920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Att. Board</a:t>
            </a:r>
          </a:p>
        </p:txBody>
      </p:sp>
      <p:cxnSp>
        <p:nvCxnSpPr>
          <p:cNvPr id="57" name="Connector: Elbow 56">
            <a:extLst>
              <a:ext uri="{FF2B5EF4-FFF2-40B4-BE49-F238E27FC236}">
                <a16:creationId xmlns:a16="http://schemas.microsoft.com/office/drawing/2014/main" id="{E61B333C-EA5B-4940-B867-B7571954AF61}"/>
              </a:ext>
            </a:extLst>
          </p:cNvPr>
          <p:cNvCxnSpPr>
            <a:cxnSpLocks/>
            <a:stCxn id="8" idx="3"/>
            <a:endCxn id="51" idx="1"/>
          </p:cNvCxnSpPr>
          <p:nvPr/>
        </p:nvCxnSpPr>
        <p:spPr>
          <a:xfrm>
            <a:off x="3404529" y="2419237"/>
            <a:ext cx="779710" cy="3232730"/>
          </a:xfrm>
          <a:prstGeom prst="bentConnector3">
            <a:avLst>
              <a:gd name="adj1" fmla="val 50000"/>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0" name="Rectangle 59">
            <a:extLst>
              <a:ext uri="{FF2B5EF4-FFF2-40B4-BE49-F238E27FC236}">
                <a16:creationId xmlns:a16="http://schemas.microsoft.com/office/drawing/2014/main" id="{51C9E943-D2B1-460D-8636-D35C70545712}"/>
              </a:ext>
            </a:extLst>
          </p:cNvPr>
          <p:cNvSpPr/>
          <p:nvPr/>
        </p:nvSpPr>
        <p:spPr>
          <a:xfrm>
            <a:off x="5691125" y="3270570"/>
            <a:ext cx="1326382" cy="14353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DiRich</a:t>
            </a:r>
            <a:endParaRPr lang="en-US">
              <a:solidFill>
                <a:schemeClr val="bg2"/>
              </a:solidFill>
            </a:endParaRPr>
          </a:p>
        </p:txBody>
      </p:sp>
      <p:cxnSp>
        <p:nvCxnSpPr>
          <p:cNvPr id="61" name="Connector: Elbow 60">
            <a:extLst>
              <a:ext uri="{FF2B5EF4-FFF2-40B4-BE49-F238E27FC236}">
                <a16:creationId xmlns:a16="http://schemas.microsoft.com/office/drawing/2014/main" id="{0EF6E6C7-C144-4FC1-A92A-59C7B44D5C84}"/>
              </a:ext>
            </a:extLst>
          </p:cNvPr>
          <p:cNvCxnSpPr>
            <a:cxnSpLocks/>
            <a:stCxn id="50" idx="3"/>
            <a:endCxn id="60" idx="0"/>
          </p:cNvCxnSpPr>
          <p:nvPr/>
        </p:nvCxnSpPr>
        <p:spPr>
          <a:xfrm>
            <a:off x="5235193" y="2419237"/>
            <a:ext cx="1119123" cy="851333"/>
          </a:xfrm>
          <a:prstGeom prst="bentConnector2">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Connector: Elbow 63">
            <a:extLst>
              <a:ext uri="{FF2B5EF4-FFF2-40B4-BE49-F238E27FC236}">
                <a16:creationId xmlns:a16="http://schemas.microsoft.com/office/drawing/2014/main" id="{80B26ECF-9685-463D-A0B3-0625C6E1B71B}"/>
              </a:ext>
            </a:extLst>
          </p:cNvPr>
          <p:cNvCxnSpPr>
            <a:cxnSpLocks/>
            <a:stCxn id="50" idx="2"/>
          </p:cNvCxnSpPr>
          <p:nvPr/>
        </p:nvCxnSpPr>
        <p:spPr>
          <a:xfrm rot="16200000" flipH="1">
            <a:off x="4793523" y="2700033"/>
            <a:ext cx="809816" cy="977430"/>
          </a:xfrm>
          <a:prstGeom prst="bentConnector2">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4" name="Connector: Elbow 73">
            <a:extLst>
              <a:ext uri="{FF2B5EF4-FFF2-40B4-BE49-F238E27FC236}">
                <a16:creationId xmlns:a16="http://schemas.microsoft.com/office/drawing/2014/main" id="{0207561A-22BD-435B-A102-F3CBA298B58F}"/>
              </a:ext>
            </a:extLst>
          </p:cNvPr>
          <p:cNvCxnSpPr>
            <a:cxnSpLocks/>
            <a:stCxn id="51" idx="0"/>
          </p:cNvCxnSpPr>
          <p:nvPr/>
        </p:nvCxnSpPr>
        <p:spPr>
          <a:xfrm rot="5400000" flipH="1" flipV="1">
            <a:off x="4777245" y="4377463"/>
            <a:ext cx="842372" cy="977431"/>
          </a:xfrm>
          <a:prstGeom prst="bentConnector2">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7" name="Connector: Elbow 86">
            <a:extLst>
              <a:ext uri="{FF2B5EF4-FFF2-40B4-BE49-F238E27FC236}">
                <a16:creationId xmlns:a16="http://schemas.microsoft.com/office/drawing/2014/main" id="{1CABAE80-4E9B-4A4C-A84C-794FE504338C}"/>
              </a:ext>
            </a:extLst>
          </p:cNvPr>
          <p:cNvCxnSpPr>
            <a:cxnSpLocks/>
            <a:stCxn id="51" idx="3"/>
            <a:endCxn id="60" idx="2"/>
          </p:cNvCxnSpPr>
          <p:nvPr/>
        </p:nvCxnSpPr>
        <p:spPr>
          <a:xfrm flipV="1">
            <a:off x="5235193" y="4705908"/>
            <a:ext cx="1119123" cy="946059"/>
          </a:xfrm>
          <a:prstGeom prst="bentConnector2">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0" name="TextBox 89">
            <a:extLst>
              <a:ext uri="{FF2B5EF4-FFF2-40B4-BE49-F238E27FC236}">
                <a16:creationId xmlns:a16="http://schemas.microsoft.com/office/drawing/2014/main" id="{D9AE7807-8BD2-4B03-9E1F-6B618E549C96}"/>
              </a:ext>
            </a:extLst>
          </p:cNvPr>
          <p:cNvSpPr txBox="1"/>
          <p:nvPr/>
        </p:nvSpPr>
        <p:spPr>
          <a:xfrm>
            <a:off x="6142609" y="3252767"/>
            <a:ext cx="451485" cy="246221"/>
          </a:xfrm>
          <a:prstGeom prst="rect">
            <a:avLst/>
          </a:prstGeom>
          <a:noFill/>
        </p:spPr>
        <p:txBody>
          <a:bodyPr wrap="square" rtlCol="0">
            <a:spAutoFit/>
          </a:bodyPr>
          <a:lstStyle/>
          <a:p>
            <a:r>
              <a:rPr lang="en-US" sz="1000">
                <a:solidFill>
                  <a:schemeClr val="bg2"/>
                </a:solidFill>
              </a:rPr>
              <a:t>Ch1</a:t>
            </a:r>
          </a:p>
        </p:txBody>
      </p:sp>
      <p:sp>
        <p:nvSpPr>
          <p:cNvPr id="91" name="TextBox 90">
            <a:extLst>
              <a:ext uri="{FF2B5EF4-FFF2-40B4-BE49-F238E27FC236}">
                <a16:creationId xmlns:a16="http://schemas.microsoft.com/office/drawing/2014/main" id="{EB115CEE-3D9E-4E48-91A5-CE14204A3A45}"/>
              </a:ext>
            </a:extLst>
          </p:cNvPr>
          <p:cNvSpPr txBox="1"/>
          <p:nvPr/>
        </p:nvSpPr>
        <p:spPr>
          <a:xfrm>
            <a:off x="6128573" y="4473697"/>
            <a:ext cx="451485" cy="246221"/>
          </a:xfrm>
          <a:prstGeom prst="rect">
            <a:avLst/>
          </a:prstGeom>
          <a:noFill/>
        </p:spPr>
        <p:txBody>
          <a:bodyPr wrap="square" rtlCol="0">
            <a:spAutoFit/>
          </a:bodyPr>
          <a:lstStyle/>
          <a:p>
            <a:r>
              <a:rPr lang="en-US" sz="1000">
                <a:solidFill>
                  <a:schemeClr val="bg2"/>
                </a:solidFill>
              </a:rPr>
              <a:t>Ch7</a:t>
            </a:r>
          </a:p>
        </p:txBody>
      </p:sp>
      <p:sp>
        <p:nvSpPr>
          <p:cNvPr id="92" name="TextBox 91">
            <a:extLst>
              <a:ext uri="{FF2B5EF4-FFF2-40B4-BE49-F238E27FC236}">
                <a16:creationId xmlns:a16="http://schemas.microsoft.com/office/drawing/2014/main" id="{6F2F0C36-D942-4B84-99AA-51ED193146E2}"/>
              </a:ext>
            </a:extLst>
          </p:cNvPr>
          <p:cNvSpPr txBox="1"/>
          <p:nvPr/>
        </p:nvSpPr>
        <p:spPr>
          <a:xfrm>
            <a:off x="5633346" y="4318308"/>
            <a:ext cx="451485" cy="246221"/>
          </a:xfrm>
          <a:prstGeom prst="rect">
            <a:avLst/>
          </a:prstGeom>
          <a:noFill/>
        </p:spPr>
        <p:txBody>
          <a:bodyPr wrap="square" rtlCol="0">
            <a:spAutoFit/>
          </a:bodyPr>
          <a:lstStyle/>
          <a:p>
            <a:r>
              <a:rPr lang="en-US" sz="1000">
                <a:solidFill>
                  <a:schemeClr val="bg2"/>
                </a:solidFill>
              </a:rPr>
              <a:t>Ch5</a:t>
            </a:r>
          </a:p>
        </p:txBody>
      </p:sp>
      <p:sp>
        <p:nvSpPr>
          <p:cNvPr id="93" name="TextBox 92">
            <a:extLst>
              <a:ext uri="{FF2B5EF4-FFF2-40B4-BE49-F238E27FC236}">
                <a16:creationId xmlns:a16="http://schemas.microsoft.com/office/drawing/2014/main" id="{52CAE281-E16D-445A-B8D9-20C1CFEC497C}"/>
              </a:ext>
            </a:extLst>
          </p:cNvPr>
          <p:cNvSpPr txBox="1"/>
          <p:nvPr/>
        </p:nvSpPr>
        <p:spPr>
          <a:xfrm>
            <a:off x="5633345" y="3465588"/>
            <a:ext cx="451485" cy="246221"/>
          </a:xfrm>
          <a:prstGeom prst="rect">
            <a:avLst/>
          </a:prstGeom>
          <a:noFill/>
        </p:spPr>
        <p:txBody>
          <a:bodyPr wrap="square" rtlCol="0">
            <a:spAutoFit/>
          </a:bodyPr>
          <a:lstStyle/>
          <a:p>
            <a:r>
              <a:rPr lang="en-US" sz="1000">
                <a:solidFill>
                  <a:schemeClr val="bg2"/>
                </a:solidFill>
              </a:rPr>
              <a:t>Ch3</a:t>
            </a:r>
          </a:p>
        </p:txBody>
      </p:sp>
      <p:cxnSp>
        <p:nvCxnSpPr>
          <p:cNvPr id="121" name="Straight Arrow Connector 120">
            <a:extLst>
              <a:ext uri="{FF2B5EF4-FFF2-40B4-BE49-F238E27FC236}">
                <a16:creationId xmlns:a16="http://schemas.microsoft.com/office/drawing/2014/main" id="{E20C821B-F175-45F4-91A7-7065A2B43619}"/>
              </a:ext>
            </a:extLst>
          </p:cNvPr>
          <p:cNvCxnSpPr>
            <a:cxnSpLocks/>
            <a:stCxn id="8" idx="3"/>
            <a:endCxn id="50" idx="1"/>
          </p:cNvCxnSpPr>
          <p:nvPr/>
        </p:nvCxnSpPr>
        <p:spPr>
          <a:xfrm>
            <a:off x="3404529" y="2419237"/>
            <a:ext cx="779710" cy="0"/>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137" name="Rectangle 136">
            <a:extLst>
              <a:ext uri="{FF2B5EF4-FFF2-40B4-BE49-F238E27FC236}">
                <a16:creationId xmlns:a16="http://schemas.microsoft.com/office/drawing/2014/main" id="{95ECD30C-0415-4DAA-86AF-BCD3982E4B3F}"/>
              </a:ext>
            </a:extLst>
          </p:cNvPr>
          <p:cNvSpPr/>
          <p:nvPr/>
        </p:nvSpPr>
        <p:spPr>
          <a:xfrm>
            <a:off x="2463540" y="3602458"/>
            <a:ext cx="982688" cy="78708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Oscilloscope</a:t>
            </a:r>
          </a:p>
        </p:txBody>
      </p:sp>
      <p:cxnSp>
        <p:nvCxnSpPr>
          <p:cNvPr id="138" name="Straight Arrow Connector 137">
            <a:extLst>
              <a:ext uri="{FF2B5EF4-FFF2-40B4-BE49-F238E27FC236}">
                <a16:creationId xmlns:a16="http://schemas.microsoft.com/office/drawing/2014/main" id="{1A308F2B-826C-46B4-9DE1-0DC268FA6C75}"/>
              </a:ext>
            </a:extLst>
          </p:cNvPr>
          <p:cNvCxnSpPr>
            <a:cxnSpLocks/>
            <a:stCxn id="8" idx="2"/>
            <a:endCxn id="137" idx="0"/>
          </p:cNvCxnSpPr>
          <p:nvPr/>
        </p:nvCxnSpPr>
        <p:spPr>
          <a:xfrm flipH="1">
            <a:off x="2954884" y="2778052"/>
            <a:ext cx="3517" cy="824406"/>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144" name="TextBox 143">
            <a:extLst>
              <a:ext uri="{FF2B5EF4-FFF2-40B4-BE49-F238E27FC236}">
                <a16:creationId xmlns:a16="http://schemas.microsoft.com/office/drawing/2014/main" id="{2C388896-1D44-4601-8AE1-354B82F3D9D5}"/>
              </a:ext>
            </a:extLst>
          </p:cNvPr>
          <p:cNvSpPr txBox="1"/>
          <p:nvPr/>
        </p:nvSpPr>
        <p:spPr>
          <a:xfrm>
            <a:off x="2793629" y="3631395"/>
            <a:ext cx="334340" cy="184666"/>
          </a:xfrm>
          <a:prstGeom prst="rect">
            <a:avLst/>
          </a:prstGeom>
          <a:noFill/>
        </p:spPr>
        <p:txBody>
          <a:bodyPr wrap="square" rtlCol="0">
            <a:spAutoFit/>
          </a:bodyPr>
          <a:lstStyle/>
          <a:p>
            <a:r>
              <a:rPr lang="en-US" sz="600">
                <a:solidFill>
                  <a:schemeClr val="bg2"/>
                </a:solidFill>
              </a:rPr>
              <a:t>Ch1</a:t>
            </a:r>
          </a:p>
        </p:txBody>
      </p:sp>
      <p:sp>
        <p:nvSpPr>
          <p:cNvPr id="145" name="Scroll: Horizontal 144">
            <a:extLst>
              <a:ext uri="{FF2B5EF4-FFF2-40B4-BE49-F238E27FC236}">
                <a16:creationId xmlns:a16="http://schemas.microsoft.com/office/drawing/2014/main" id="{2572D66B-A8DD-4CDC-A000-D5505B0B1293}"/>
              </a:ext>
            </a:extLst>
          </p:cNvPr>
          <p:cNvSpPr/>
          <p:nvPr/>
        </p:nvSpPr>
        <p:spPr>
          <a:xfrm>
            <a:off x="2283516" y="5461457"/>
            <a:ext cx="1375246" cy="588813"/>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a:t>
            </a:r>
          </a:p>
        </p:txBody>
      </p:sp>
      <p:cxnSp>
        <p:nvCxnSpPr>
          <p:cNvPr id="147" name="Straight Arrow Connector 146">
            <a:extLst>
              <a:ext uri="{FF2B5EF4-FFF2-40B4-BE49-F238E27FC236}">
                <a16:creationId xmlns:a16="http://schemas.microsoft.com/office/drawing/2014/main" id="{04B6D8F7-9749-484A-877E-6C781F3941C1}"/>
              </a:ext>
            </a:extLst>
          </p:cNvPr>
          <p:cNvCxnSpPr>
            <a:cxnSpLocks/>
            <a:stCxn id="137" idx="2"/>
            <a:endCxn id="145" idx="0"/>
          </p:cNvCxnSpPr>
          <p:nvPr/>
        </p:nvCxnSpPr>
        <p:spPr>
          <a:xfrm>
            <a:off x="2954884" y="4389544"/>
            <a:ext cx="16255" cy="1145515"/>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7" name="TextBox 176">
            <a:extLst>
              <a:ext uri="{FF2B5EF4-FFF2-40B4-BE49-F238E27FC236}">
                <a16:creationId xmlns:a16="http://schemas.microsoft.com/office/drawing/2014/main" id="{FB2BF6B3-5F10-49C7-B75F-71BF61307489}"/>
              </a:ext>
            </a:extLst>
          </p:cNvPr>
          <p:cNvSpPr txBox="1"/>
          <p:nvPr/>
        </p:nvSpPr>
        <p:spPr>
          <a:xfrm>
            <a:off x="5686666" y="2171671"/>
            <a:ext cx="733923" cy="246221"/>
          </a:xfrm>
          <a:prstGeom prst="rect">
            <a:avLst/>
          </a:prstGeom>
          <a:noFill/>
        </p:spPr>
        <p:txBody>
          <a:bodyPr wrap="square" rtlCol="0">
            <a:spAutoFit/>
          </a:bodyPr>
          <a:lstStyle/>
          <a:p>
            <a:r>
              <a:rPr lang="en-US" sz="1000" err="1">
                <a:solidFill>
                  <a:srgbClr val="353537"/>
                </a:solidFill>
              </a:rPr>
              <a:t>Att</a:t>
            </a:r>
            <a:r>
              <a:rPr lang="en-US" sz="1000">
                <a:solidFill>
                  <a:srgbClr val="353537"/>
                </a:solidFill>
              </a:rPr>
              <a:t> 470x</a:t>
            </a:r>
          </a:p>
        </p:txBody>
      </p:sp>
      <p:sp>
        <p:nvSpPr>
          <p:cNvPr id="178" name="TextBox 177">
            <a:extLst>
              <a:ext uri="{FF2B5EF4-FFF2-40B4-BE49-F238E27FC236}">
                <a16:creationId xmlns:a16="http://schemas.microsoft.com/office/drawing/2014/main" id="{4282D868-2E9D-49CD-8878-F2E8317DEDD7}"/>
              </a:ext>
            </a:extLst>
          </p:cNvPr>
          <p:cNvSpPr txBox="1"/>
          <p:nvPr/>
        </p:nvSpPr>
        <p:spPr>
          <a:xfrm>
            <a:off x="4859634" y="3356237"/>
            <a:ext cx="733923" cy="246221"/>
          </a:xfrm>
          <a:prstGeom prst="rect">
            <a:avLst/>
          </a:prstGeom>
          <a:noFill/>
        </p:spPr>
        <p:txBody>
          <a:bodyPr wrap="square" rtlCol="0">
            <a:spAutoFit/>
          </a:bodyPr>
          <a:lstStyle/>
          <a:p>
            <a:r>
              <a:rPr lang="en-US" sz="1000" err="1">
                <a:solidFill>
                  <a:srgbClr val="353537"/>
                </a:solidFill>
              </a:rPr>
              <a:t>Att</a:t>
            </a:r>
            <a:r>
              <a:rPr lang="en-US" sz="1000">
                <a:solidFill>
                  <a:srgbClr val="353537"/>
                </a:solidFill>
              </a:rPr>
              <a:t> 182x</a:t>
            </a:r>
          </a:p>
        </p:txBody>
      </p:sp>
      <p:sp>
        <p:nvSpPr>
          <p:cNvPr id="180" name="TextBox 179">
            <a:extLst>
              <a:ext uri="{FF2B5EF4-FFF2-40B4-BE49-F238E27FC236}">
                <a16:creationId xmlns:a16="http://schemas.microsoft.com/office/drawing/2014/main" id="{BF08A508-1FBD-4D71-B29F-A33D27FA996F}"/>
              </a:ext>
            </a:extLst>
          </p:cNvPr>
          <p:cNvSpPr txBox="1"/>
          <p:nvPr/>
        </p:nvSpPr>
        <p:spPr>
          <a:xfrm>
            <a:off x="5686666" y="5409525"/>
            <a:ext cx="733923" cy="246221"/>
          </a:xfrm>
          <a:prstGeom prst="rect">
            <a:avLst/>
          </a:prstGeom>
          <a:noFill/>
        </p:spPr>
        <p:txBody>
          <a:bodyPr wrap="square" rtlCol="0">
            <a:spAutoFit/>
          </a:bodyPr>
          <a:lstStyle/>
          <a:p>
            <a:r>
              <a:rPr lang="en-US" sz="1000" err="1">
                <a:solidFill>
                  <a:srgbClr val="353537"/>
                </a:solidFill>
              </a:rPr>
              <a:t>Att</a:t>
            </a:r>
            <a:r>
              <a:rPr lang="en-US" sz="1000">
                <a:solidFill>
                  <a:srgbClr val="353537"/>
                </a:solidFill>
              </a:rPr>
              <a:t> 108x</a:t>
            </a:r>
          </a:p>
        </p:txBody>
      </p:sp>
      <p:sp>
        <p:nvSpPr>
          <p:cNvPr id="181" name="TextBox 180">
            <a:extLst>
              <a:ext uri="{FF2B5EF4-FFF2-40B4-BE49-F238E27FC236}">
                <a16:creationId xmlns:a16="http://schemas.microsoft.com/office/drawing/2014/main" id="{BF8C1977-3469-42EE-99DD-EC4C7B5AE799}"/>
              </a:ext>
            </a:extLst>
          </p:cNvPr>
          <p:cNvSpPr txBox="1"/>
          <p:nvPr/>
        </p:nvSpPr>
        <p:spPr>
          <a:xfrm>
            <a:off x="4869710" y="4198770"/>
            <a:ext cx="733923" cy="246221"/>
          </a:xfrm>
          <a:prstGeom prst="rect">
            <a:avLst/>
          </a:prstGeom>
          <a:noFill/>
        </p:spPr>
        <p:txBody>
          <a:bodyPr wrap="square" rtlCol="0">
            <a:spAutoFit/>
          </a:bodyPr>
          <a:lstStyle/>
          <a:p>
            <a:r>
              <a:rPr lang="en-US" sz="1000" err="1">
                <a:solidFill>
                  <a:srgbClr val="353537"/>
                </a:solidFill>
              </a:rPr>
              <a:t>Att</a:t>
            </a:r>
            <a:r>
              <a:rPr lang="en-US" sz="1000">
                <a:solidFill>
                  <a:srgbClr val="353537"/>
                </a:solidFill>
              </a:rPr>
              <a:t> 390x</a:t>
            </a:r>
          </a:p>
        </p:txBody>
      </p:sp>
      <p:sp>
        <p:nvSpPr>
          <p:cNvPr id="184" name="Rectangle 183">
            <a:extLst>
              <a:ext uri="{FF2B5EF4-FFF2-40B4-BE49-F238E27FC236}">
                <a16:creationId xmlns:a16="http://schemas.microsoft.com/office/drawing/2014/main" id="{02280CE6-4953-47BA-9272-036F2A216834}"/>
              </a:ext>
            </a:extLst>
          </p:cNvPr>
          <p:cNvSpPr/>
          <p:nvPr/>
        </p:nvSpPr>
        <p:spPr>
          <a:xfrm>
            <a:off x="7335438" y="3593088"/>
            <a:ext cx="817811" cy="79030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rPr>
              <a:t>TRB3C</a:t>
            </a:r>
          </a:p>
        </p:txBody>
      </p:sp>
      <p:cxnSp>
        <p:nvCxnSpPr>
          <p:cNvPr id="185" name="Straight Arrow Connector 184">
            <a:extLst>
              <a:ext uri="{FF2B5EF4-FFF2-40B4-BE49-F238E27FC236}">
                <a16:creationId xmlns:a16="http://schemas.microsoft.com/office/drawing/2014/main" id="{583B0366-0155-46F8-95A4-D14B376EAF85}"/>
              </a:ext>
            </a:extLst>
          </p:cNvPr>
          <p:cNvCxnSpPr>
            <a:cxnSpLocks/>
            <a:stCxn id="60" idx="3"/>
            <a:endCxn id="184" idx="1"/>
          </p:cNvCxnSpPr>
          <p:nvPr/>
        </p:nvCxnSpPr>
        <p:spPr>
          <a:xfrm>
            <a:off x="7017507" y="3988239"/>
            <a:ext cx="317931" cy="1"/>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188" name="Straight Arrow Connector 187">
            <a:extLst>
              <a:ext uri="{FF2B5EF4-FFF2-40B4-BE49-F238E27FC236}">
                <a16:creationId xmlns:a16="http://schemas.microsoft.com/office/drawing/2014/main" id="{A3D00C8C-A40B-477B-8984-B92C1715C450}"/>
              </a:ext>
            </a:extLst>
          </p:cNvPr>
          <p:cNvCxnSpPr>
            <a:cxnSpLocks/>
            <a:stCxn id="184" idx="3"/>
            <a:endCxn id="196" idx="2"/>
          </p:cNvCxnSpPr>
          <p:nvPr/>
        </p:nvCxnSpPr>
        <p:spPr>
          <a:xfrm>
            <a:off x="8153249" y="3988240"/>
            <a:ext cx="194539" cy="4685"/>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6" name="Cloud 195">
            <a:extLst>
              <a:ext uri="{FF2B5EF4-FFF2-40B4-BE49-F238E27FC236}">
                <a16:creationId xmlns:a16="http://schemas.microsoft.com/office/drawing/2014/main" id="{64902CF5-F166-4BAF-B844-4D2432B38546}"/>
              </a:ext>
            </a:extLst>
          </p:cNvPr>
          <p:cNvSpPr/>
          <p:nvPr/>
        </p:nvSpPr>
        <p:spPr>
          <a:xfrm>
            <a:off x="8343889" y="3602458"/>
            <a:ext cx="1257145" cy="78093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Go4 Analysis Software</a:t>
            </a:r>
          </a:p>
        </p:txBody>
      </p:sp>
      <p:sp>
        <p:nvSpPr>
          <p:cNvPr id="203" name="Scroll: Horizontal 202">
            <a:extLst>
              <a:ext uri="{FF2B5EF4-FFF2-40B4-BE49-F238E27FC236}">
                <a16:creationId xmlns:a16="http://schemas.microsoft.com/office/drawing/2014/main" id="{35C45C24-736D-4A58-A137-0D9894AB27FE}"/>
              </a:ext>
            </a:extLst>
          </p:cNvPr>
          <p:cNvSpPr/>
          <p:nvPr/>
        </p:nvSpPr>
        <p:spPr>
          <a:xfrm>
            <a:off x="9908123" y="3693832"/>
            <a:ext cx="885867" cy="588813"/>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DiRich TOT data</a:t>
            </a:r>
          </a:p>
        </p:txBody>
      </p:sp>
      <p:cxnSp>
        <p:nvCxnSpPr>
          <p:cNvPr id="204" name="Straight Arrow Connector 203">
            <a:extLst>
              <a:ext uri="{FF2B5EF4-FFF2-40B4-BE49-F238E27FC236}">
                <a16:creationId xmlns:a16="http://schemas.microsoft.com/office/drawing/2014/main" id="{3EAA181F-F01D-45DA-B641-A757083DFAFA}"/>
              </a:ext>
            </a:extLst>
          </p:cNvPr>
          <p:cNvCxnSpPr>
            <a:cxnSpLocks/>
            <a:stCxn id="196" idx="0"/>
            <a:endCxn id="203" idx="1"/>
          </p:cNvCxnSpPr>
          <p:nvPr/>
        </p:nvCxnSpPr>
        <p:spPr>
          <a:xfrm flipV="1">
            <a:off x="9599986" y="3988239"/>
            <a:ext cx="308137" cy="4686"/>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9628636E-E144-4599-855F-B1B580A2A848}"/>
              </a:ext>
            </a:extLst>
          </p:cNvPr>
          <p:cNvCxnSpPr>
            <a:cxnSpLocks/>
            <a:stCxn id="137" idx="3"/>
            <a:endCxn id="60" idx="1"/>
          </p:cNvCxnSpPr>
          <p:nvPr/>
        </p:nvCxnSpPr>
        <p:spPr>
          <a:xfrm flipV="1">
            <a:off x="3446228" y="3988239"/>
            <a:ext cx="2244897" cy="7762"/>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DE479026-4C4A-49E8-BF6B-395F122EDB98}"/>
              </a:ext>
            </a:extLst>
          </p:cNvPr>
          <p:cNvSpPr txBox="1"/>
          <p:nvPr/>
        </p:nvSpPr>
        <p:spPr>
          <a:xfrm>
            <a:off x="3984839" y="3732682"/>
            <a:ext cx="840690" cy="276999"/>
          </a:xfrm>
          <a:prstGeom prst="rect">
            <a:avLst/>
          </a:prstGeom>
          <a:noFill/>
        </p:spPr>
        <p:txBody>
          <a:bodyPr wrap="square" rtlCol="0">
            <a:spAutoFit/>
          </a:bodyPr>
          <a:lstStyle/>
          <a:p>
            <a:r>
              <a:rPr lang="en-US" sz="1200"/>
              <a:t>trigger</a:t>
            </a:r>
          </a:p>
        </p:txBody>
      </p:sp>
      <p:sp>
        <p:nvSpPr>
          <p:cNvPr id="4" name="Rectangle 3">
            <a:extLst>
              <a:ext uri="{FF2B5EF4-FFF2-40B4-BE49-F238E27FC236}">
                <a16:creationId xmlns:a16="http://schemas.microsoft.com/office/drawing/2014/main" id="{7B0F13E0-3D70-8503-E5B6-01B9B4BB13D3}"/>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03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D682F73F-D5B6-4AF9-81A0-6B37E0CB0C5A}"/>
              </a:ext>
            </a:extLst>
          </p:cNvPr>
          <p:cNvSpPr/>
          <p:nvPr/>
        </p:nvSpPr>
        <p:spPr>
          <a:xfrm>
            <a:off x="0" y="0"/>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solidFill>
                  <a:schemeClr val="bg2"/>
                </a:solidFill>
              </a:rPr>
              <a:t>DiRich tests – Analysis tree</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17</a:t>
            </a:fld>
            <a:endParaRPr lang="en-US" sz="2400">
              <a:solidFill>
                <a:schemeClr val="bg2"/>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47" name="Rectangle: Rounded Corners 46">
            <a:extLst>
              <a:ext uri="{FF2B5EF4-FFF2-40B4-BE49-F238E27FC236}">
                <a16:creationId xmlns:a16="http://schemas.microsoft.com/office/drawing/2014/main" id="{194573DE-7D95-4C1F-8721-2F43DB5DEE79}"/>
              </a:ext>
            </a:extLst>
          </p:cNvPr>
          <p:cNvSpPr/>
          <p:nvPr/>
        </p:nvSpPr>
        <p:spPr>
          <a:xfrm>
            <a:off x="1007310" y="2912910"/>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1.1 Data Baseline identification, fitting with constant</a:t>
            </a:r>
          </a:p>
        </p:txBody>
      </p:sp>
      <p:sp>
        <p:nvSpPr>
          <p:cNvPr id="48" name="Rectangle: Rounded Corners 47">
            <a:extLst>
              <a:ext uri="{FF2B5EF4-FFF2-40B4-BE49-F238E27FC236}">
                <a16:creationId xmlns:a16="http://schemas.microsoft.com/office/drawing/2014/main" id="{AAB0F596-C28A-4F96-8674-C9383ACA2BF3}"/>
              </a:ext>
            </a:extLst>
          </p:cNvPr>
          <p:cNvSpPr/>
          <p:nvPr/>
        </p:nvSpPr>
        <p:spPr>
          <a:xfrm>
            <a:off x="1007310" y="3466148"/>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a:t>1.2 Data base shifting to 0, Correcting window, exporting as CSV</a:t>
            </a:r>
          </a:p>
        </p:txBody>
      </p:sp>
      <p:sp>
        <p:nvSpPr>
          <p:cNvPr id="49" name="Rectangle: Rounded Corners 48">
            <a:extLst>
              <a:ext uri="{FF2B5EF4-FFF2-40B4-BE49-F238E27FC236}">
                <a16:creationId xmlns:a16="http://schemas.microsoft.com/office/drawing/2014/main" id="{89617A6B-D0B1-4BB9-A5F7-B67E168027F8}"/>
              </a:ext>
            </a:extLst>
          </p:cNvPr>
          <p:cNvSpPr/>
          <p:nvPr/>
        </p:nvSpPr>
        <p:spPr>
          <a:xfrm>
            <a:off x="1007310" y="40490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1.3 Plotting oscilloscope Data</a:t>
            </a:r>
          </a:p>
        </p:txBody>
      </p:sp>
      <p:sp>
        <p:nvSpPr>
          <p:cNvPr id="52" name="Rectangle: Rounded Corners 51">
            <a:extLst>
              <a:ext uri="{FF2B5EF4-FFF2-40B4-BE49-F238E27FC236}">
                <a16:creationId xmlns:a16="http://schemas.microsoft.com/office/drawing/2014/main" id="{6447D5AC-2ABF-4572-AD95-8F905A87EBD5}"/>
              </a:ext>
            </a:extLst>
          </p:cNvPr>
          <p:cNvSpPr/>
          <p:nvPr/>
        </p:nvSpPr>
        <p:spPr>
          <a:xfrm>
            <a:off x="1007310" y="460977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1.4 Identification of group peaks and plotting</a:t>
            </a:r>
          </a:p>
        </p:txBody>
      </p:sp>
      <p:sp>
        <p:nvSpPr>
          <p:cNvPr id="53" name="Rectangle: Rounded Corners 52">
            <a:extLst>
              <a:ext uri="{FF2B5EF4-FFF2-40B4-BE49-F238E27FC236}">
                <a16:creationId xmlns:a16="http://schemas.microsoft.com/office/drawing/2014/main" id="{754FD486-603E-4B39-B70B-2E0DD2AE2B3D}"/>
              </a:ext>
            </a:extLst>
          </p:cNvPr>
          <p:cNvSpPr/>
          <p:nvPr/>
        </p:nvSpPr>
        <p:spPr>
          <a:xfrm>
            <a:off x="1007310" y="51705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1.5 Generating CSV file with charge integrals</a:t>
            </a:r>
          </a:p>
        </p:txBody>
      </p:sp>
      <p:sp>
        <p:nvSpPr>
          <p:cNvPr id="54" name="Rectangle: Rounded Corners 53">
            <a:extLst>
              <a:ext uri="{FF2B5EF4-FFF2-40B4-BE49-F238E27FC236}">
                <a16:creationId xmlns:a16="http://schemas.microsoft.com/office/drawing/2014/main" id="{B8E05557-3DD5-44FB-A883-83971D2A3D3B}"/>
              </a:ext>
            </a:extLst>
          </p:cNvPr>
          <p:cNvSpPr/>
          <p:nvPr/>
        </p:nvSpPr>
        <p:spPr>
          <a:xfrm>
            <a:off x="1007309" y="5758932"/>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1.6 Plotting charge integral data from CSV</a:t>
            </a:r>
          </a:p>
        </p:txBody>
      </p:sp>
      <p:sp>
        <p:nvSpPr>
          <p:cNvPr id="58" name="Rectangle: Rounded Corners 57">
            <a:extLst>
              <a:ext uri="{FF2B5EF4-FFF2-40B4-BE49-F238E27FC236}">
                <a16:creationId xmlns:a16="http://schemas.microsoft.com/office/drawing/2014/main" id="{632539AE-5052-4558-9418-FC8F304A4DDC}"/>
              </a:ext>
            </a:extLst>
          </p:cNvPr>
          <p:cNvSpPr/>
          <p:nvPr/>
        </p:nvSpPr>
        <p:spPr>
          <a:xfrm>
            <a:off x="4495731" y="3310444"/>
            <a:ext cx="2762864" cy="553238"/>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3.2 Plotting Charge Integrals and Channel </a:t>
            </a:r>
            <a:r>
              <a:rPr lang="en-US" sz="1200" err="1"/>
              <a:t>ToTs</a:t>
            </a:r>
            <a:r>
              <a:rPr lang="en-US" sz="1200"/>
              <a:t> </a:t>
            </a:r>
          </a:p>
        </p:txBody>
      </p:sp>
      <p:sp>
        <p:nvSpPr>
          <p:cNvPr id="62" name="Rectangle: Rounded Corners 61">
            <a:extLst>
              <a:ext uri="{FF2B5EF4-FFF2-40B4-BE49-F238E27FC236}">
                <a16:creationId xmlns:a16="http://schemas.microsoft.com/office/drawing/2014/main" id="{E6BD2836-E3D2-4208-8E07-4126EC7071DC}"/>
              </a:ext>
            </a:extLst>
          </p:cNvPr>
          <p:cNvSpPr/>
          <p:nvPr/>
        </p:nvSpPr>
        <p:spPr>
          <a:xfrm>
            <a:off x="7984153" y="2994840"/>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2.1 Extracting </a:t>
            </a:r>
            <a:r>
              <a:rPr lang="en-US" sz="1200" err="1"/>
              <a:t>ToT</a:t>
            </a:r>
            <a:r>
              <a:rPr lang="en-US" sz="1200"/>
              <a:t> DiRich data for all channels</a:t>
            </a:r>
          </a:p>
        </p:txBody>
      </p:sp>
      <p:sp>
        <p:nvSpPr>
          <p:cNvPr id="63" name="Rectangle: Rounded Corners 62">
            <a:extLst>
              <a:ext uri="{FF2B5EF4-FFF2-40B4-BE49-F238E27FC236}">
                <a16:creationId xmlns:a16="http://schemas.microsoft.com/office/drawing/2014/main" id="{75A48435-C77A-448A-9534-8B2CA47468A0}"/>
              </a:ext>
            </a:extLst>
          </p:cNvPr>
          <p:cNvSpPr/>
          <p:nvPr/>
        </p:nvSpPr>
        <p:spPr>
          <a:xfrm>
            <a:off x="7984153" y="4107703"/>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2.2 Plotting DiRich </a:t>
            </a:r>
            <a:r>
              <a:rPr lang="en-US" sz="1200" err="1"/>
              <a:t>ToT</a:t>
            </a:r>
            <a:r>
              <a:rPr lang="en-US" sz="1200"/>
              <a:t> data from DiRich channels</a:t>
            </a:r>
          </a:p>
        </p:txBody>
      </p:sp>
      <p:cxnSp>
        <p:nvCxnSpPr>
          <p:cNvPr id="65" name="Straight Arrow Connector 64">
            <a:extLst>
              <a:ext uri="{FF2B5EF4-FFF2-40B4-BE49-F238E27FC236}">
                <a16:creationId xmlns:a16="http://schemas.microsoft.com/office/drawing/2014/main" id="{E58F7BF4-ACE7-4ABD-9DF3-2D89D172C770}"/>
              </a:ext>
            </a:extLst>
          </p:cNvPr>
          <p:cNvCxnSpPr>
            <a:stCxn id="47" idx="2"/>
            <a:endCxn id="48" idx="0"/>
          </p:cNvCxnSpPr>
          <p:nvPr/>
        </p:nvCxnSpPr>
        <p:spPr>
          <a:xfrm>
            <a:off x="2388742" y="3270816"/>
            <a:ext cx="0" cy="195332"/>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050D53D1-878E-4708-8646-240910FF0C57}"/>
              </a:ext>
            </a:extLst>
          </p:cNvPr>
          <p:cNvCxnSpPr>
            <a:cxnSpLocks/>
            <a:stCxn id="48" idx="2"/>
            <a:endCxn id="49" idx="0"/>
          </p:cNvCxnSpPr>
          <p:nvPr/>
        </p:nvCxnSpPr>
        <p:spPr>
          <a:xfrm>
            <a:off x="2388742" y="3824054"/>
            <a:ext cx="0" cy="22496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Connector: Curved 66">
            <a:extLst>
              <a:ext uri="{FF2B5EF4-FFF2-40B4-BE49-F238E27FC236}">
                <a16:creationId xmlns:a16="http://schemas.microsoft.com/office/drawing/2014/main" id="{1CE80C45-243F-4A9B-8CAD-31E4FE895882}"/>
              </a:ext>
            </a:extLst>
          </p:cNvPr>
          <p:cNvCxnSpPr>
            <a:cxnSpLocks/>
            <a:stCxn id="53" idx="3"/>
            <a:endCxn id="58" idx="1"/>
          </p:cNvCxnSpPr>
          <p:nvPr/>
        </p:nvCxnSpPr>
        <p:spPr>
          <a:xfrm flipV="1">
            <a:off x="3770174" y="3587063"/>
            <a:ext cx="725557" cy="1762411"/>
          </a:xfrm>
          <a:prstGeom prst="curvedConnector3">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Connector: Curved 67">
            <a:extLst>
              <a:ext uri="{FF2B5EF4-FFF2-40B4-BE49-F238E27FC236}">
                <a16:creationId xmlns:a16="http://schemas.microsoft.com/office/drawing/2014/main" id="{13EE2774-003B-42E1-B167-2A0D04CEE88E}"/>
              </a:ext>
            </a:extLst>
          </p:cNvPr>
          <p:cNvCxnSpPr>
            <a:cxnSpLocks/>
            <a:stCxn id="48" idx="3"/>
            <a:endCxn id="76" idx="1"/>
          </p:cNvCxnSpPr>
          <p:nvPr/>
        </p:nvCxnSpPr>
        <p:spPr>
          <a:xfrm flipV="1">
            <a:off x="3770174" y="2699939"/>
            <a:ext cx="733387" cy="945162"/>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AB91305B-2878-4452-B5A9-F718541E9028}"/>
              </a:ext>
            </a:extLst>
          </p:cNvPr>
          <p:cNvCxnSpPr>
            <a:cxnSpLocks/>
            <a:stCxn id="53" idx="2"/>
            <a:endCxn id="54" idx="0"/>
          </p:cNvCxnSpPr>
          <p:nvPr/>
        </p:nvCxnSpPr>
        <p:spPr>
          <a:xfrm flipH="1">
            <a:off x="2388741" y="5528427"/>
            <a:ext cx="1" cy="230505"/>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Connector: Curved 69">
            <a:extLst>
              <a:ext uri="{FF2B5EF4-FFF2-40B4-BE49-F238E27FC236}">
                <a16:creationId xmlns:a16="http://schemas.microsoft.com/office/drawing/2014/main" id="{B396E09A-B3EE-435A-B662-D64929804EBD}"/>
              </a:ext>
            </a:extLst>
          </p:cNvPr>
          <p:cNvCxnSpPr>
            <a:cxnSpLocks/>
            <a:stCxn id="48" idx="1"/>
            <a:endCxn id="52" idx="1"/>
          </p:cNvCxnSpPr>
          <p:nvPr/>
        </p:nvCxnSpPr>
        <p:spPr>
          <a:xfrm rot="10800000" flipV="1">
            <a:off x="1007310" y="3645100"/>
            <a:ext cx="12700" cy="114362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82F0D85E-8DDB-453E-ACDA-8EA070256811}"/>
              </a:ext>
            </a:extLst>
          </p:cNvPr>
          <p:cNvCxnSpPr>
            <a:cxnSpLocks/>
            <a:stCxn id="48" idx="1"/>
            <a:endCxn id="53" idx="1"/>
          </p:cNvCxnSpPr>
          <p:nvPr/>
        </p:nvCxnSpPr>
        <p:spPr>
          <a:xfrm rot="10800000" flipV="1">
            <a:off x="1007310" y="3645100"/>
            <a:ext cx="12700" cy="170437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F148EB54-14C6-44A1-B834-72DD083C9716}"/>
              </a:ext>
            </a:extLst>
          </p:cNvPr>
          <p:cNvCxnSpPr>
            <a:cxnSpLocks/>
            <a:stCxn id="62" idx="1"/>
            <a:endCxn id="76" idx="3"/>
          </p:cNvCxnSpPr>
          <p:nvPr/>
        </p:nvCxnSpPr>
        <p:spPr>
          <a:xfrm rot="10800000">
            <a:off x="7266425" y="2699940"/>
            <a:ext cx="717728" cy="690071"/>
          </a:xfrm>
          <a:prstGeom prst="curved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9582BEA3-C58D-4EB9-901A-AD6EEB4C67FF}"/>
              </a:ext>
            </a:extLst>
          </p:cNvPr>
          <p:cNvCxnSpPr>
            <a:cxnSpLocks/>
            <a:stCxn id="62" idx="2"/>
            <a:endCxn id="63" idx="0"/>
          </p:cNvCxnSpPr>
          <p:nvPr/>
        </p:nvCxnSpPr>
        <p:spPr>
          <a:xfrm>
            <a:off x="9365585" y="3785180"/>
            <a:ext cx="0" cy="32252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Connector: Curved 74">
            <a:extLst>
              <a:ext uri="{FF2B5EF4-FFF2-40B4-BE49-F238E27FC236}">
                <a16:creationId xmlns:a16="http://schemas.microsoft.com/office/drawing/2014/main" id="{6AB51C41-8DDF-438F-9279-8729F9ED5037}"/>
              </a:ext>
            </a:extLst>
          </p:cNvPr>
          <p:cNvCxnSpPr>
            <a:cxnSpLocks/>
            <a:stCxn id="62" idx="1"/>
            <a:endCxn id="58" idx="3"/>
          </p:cNvCxnSpPr>
          <p:nvPr/>
        </p:nvCxnSpPr>
        <p:spPr>
          <a:xfrm rot="10800000" flipV="1">
            <a:off x="7258595" y="3390009"/>
            <a:ext cx="725558" cy="197053"/>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6" name="Rectangle: Rounded Corners 75">
            <a:extLst>
              <a:ext uri="{FF2B5EF4-FFF2-40B4-BE49-F238E27FC236}">
                <a16:creationId xmlns:a16="http://schemas.microsoft.com/office/drawing/2014/main" id="{E432C4E4-F282-4C5C-AFDF-6F815F0379AD}"/>
              </a:ext>
            </a:extLst>
          </p:cNvPr>
          <p:cNvSpPr/>
          <p:nvPr/>
        </p:nvSpPr>
        <p:spPr>
          <a:xfrm>
            <a:off x="4503561" y="2310620"/>
            <a:ext cx="2762864" cy="778637"/>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3.1 Correlating Charge Integrals and DiRich </a:t>
            </a:r>
            <a:r>
              <a:rPr lang="en-US" sz="1200" err="1"/>
              <a:t>ToTs</a:t>
            </a:r>
            <a:endParaRPr lang="en-US" sz="1200"/>
          </a:p>
          <a:p>
            <a:pPr algn="ctr"/>
            <a:r>
              <a:rPr lang="en-US" sz="1200"/>
              <a:t>matching, the size and shifting according to the peak correlation</a:t>
            </a:r>
          </a:p>
        </p:txBody>
      </p:sp>
      <p:cxnSp>
        <p:nvCxnSpPr>
          <p:cNvPr id="77" name="Straight Arrow Connector 76">
            <a:extLst>
              <a:ext uri="{FF2B5EF4-FFF2-40B4-BE49-F238E27FC236}">
                <a16:creationId xmlns:a16="http://schemas.microsoft.com/office/drawing/2014/main" id="{CE5B3A9F-BF89-4766-A7F3-13DFDB42A864}"/>
              </a:ext>
            </a:extLst>
          </p:cNvPr>
          <p:cNvCxnSpPr>
            <a:cxnSpLocks/>
            <a:stCxn id="76" idx="2"/>
            <a:endCxn id="58" idx="0"/>
          </p:cNvCxnSpPr>
          <p:nvPr/>
        </p:nvCxnSpPr>
        <p:spPr>
          <a:xfrm flipH="1">
            <a:off x="5877163" y="3089257"/>
            <a:ext cx="7830" cy="2211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8" name="Rectangle: Rounded Corners 77">
            <a:extLst>
              <a:ext uri="{FF2B5EF4-FFF2-40B4-BE49-F238E27FC236}">
                <a16:creationId xmlns:a16="http://schemas.microsoft.com/office/drawing/2014/main" id="{E2EB6D3E-ABF8-400C-8A77-809DA94A431A}"/>
              </a:ext>
            </a:extLst>
          </p:cNvPr>
          <p:cNvSpPr/>
          <p:nvPr/>
        </p:nvSpPr>
        <p:spPr>
          <a:xfrm>
            <a:off x="4496188" y="4080303"/>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3.3 Plotting Integral vs DiRich TOT correlated distribution</a:t>
            </a:r>
          </a:p>
        </p:txBody>
      </p:sp>
      <p:cxnSp>
        <p:nvCxnSpPr>
          <p:cNvPr id="79" name="Straight Arrow Connector 78">
            <a:extLst>
              <a:ext uri="{FF2B5EF4-FFF2-40B4-BE49-F238E27FC236}">
                <a16:creationId xmlns:a16="http://schemas.microsoft.com/office/drawing/2014/main" id="{157E24EF-FB3E-4148-912B-1C4C572389BE}"/>
              </a:ext>
            </a:extLst>
          </p:cNvPr>
          <p:cNvCxnSpPr>
            <a:cxnSpLocks/>
            <a:stCxn id="58" idx="2"/>
            <a:endCxn id="78" idx="0"/>
          </p:cNvCxnSpPr>
          <p:nvPr/>
        </p:nvCxnSpPr>
        <p:spPr>
          <a:xfrm>
            <a:off x="5877163" y="3863682"/>
            <a:ext cx="457" cy="21662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8" name="Rectangle: Rounded Corners 87">
            <a:extLst>
              <a:ext uri="{FF2B5EF4-FFF2-40B4-BE49-F238E27FC236}">
                <a16:creationId xmlns:a16="http://schemas.microsoft.com/office/drawing/2014/main" id="{88488320-EF21-4437-9AF5-D9F34A3C3EE5}"/>
              </a:ext>
            </a:extLst>
          </p:cNvPr>
          <p:cNvSpPr/>
          <p:nvPr/>
        </p:nvSpPr>
        <p:spPr>
          <a:xfrm>
            <a:off x="4495730" y="4865816"/>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DiRich TOT correlated distribution and fitting with Function</a:t>
            </a:r>
          </a:p>
        </p:txBody>
      </p:sp>
      <p:cxnSp>
        <p:nvCxnSpPr>
          <p:cNvPr id="89" name="Straight Arrow Connector 88">
            <a:extLst>
              <a:ext uri="{FF2B5EF4-FFF2-40B4-BE49-F238E27FC236}">
                <a16:creationId xmlns:a16="http://schemas.microsoft.com/office/drawing/2014/main" id="{75265281-DB59-40AC-B9EB-DC8AAB4FAC05}"/>
              </a:ext>
            </a:extLst>
          </p:cNvPr>
          <p:cNvCxnSpPr>
            <a:cxnSpLocks/>
            <a:stCxn id="78" idx="2"/>
            <a:endCxn id="88" idx="0"/>
          </p:cNvCxnSpPr>
          <p:nvPr/>
        </p:nvCxnSpPr>
        <p:spPr>
          <a:xfrm flipH="1">
            <a:off x="5877162" y="4674028"/>
            <a:ext cx="458" cy="19178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9" name="Scroll: Horizontal 98">
            <a:extLst>
              <a:ext uri="{FF2B5EF4-FFF2-40B4-BE49-F238E27FC236}">
                <a16:creationId xmlns:a16="http://schemas.microsoft.com/office/drawing/2014/main" id="{D7E9C6A0-4050-4F45-B4B7-E0A994F773F4}"/>
              </a:ext>
            </a:extLst>
          </p:cNvPr>
          <p:cNvSpPr/>
          <p:nvPr/>
        </p:nvSpPr>
        <p:spPr>
          <a:xfrm>
            <a:off x="1007308" y="2248229"/>
            <a:ext cx="2762863" cy="485728"/>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a:t>
            </a:r>
          </a:p>
        </p:txBody>
      </p:sp>
      <p:sp>
        <p:nvSpPr>
          <p:cNvPr id="100" name="Scroll: Horizontal 99">
            <a:extLst>
              <a:ext uri="{FF2B5EF4-FFF2-40B4-BE49-F238E27FC236}">
                <a16:creationId xmlns:a16="http://schemas.microsoft.com/office/drawing/2014/main" id="{6E3BA522-5CC9-410C-B0D7-81FEDD2375A6}"/>
              </a:ext>
            </a:extLst>
          </p:cNvPr>
          <p:cNvSpPr/>
          <p:nvPr/>
        </p:nvSpPr>
        <p:spPr>
          <a:xfrm>
            <a:off x="7924155" y="2248229"/>
            <a:ext cx="2822862" cy="486124"/>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DiRich TOT data</a:t>
            </a:r>
          </a:p>
        </p:txBody>
      </p:sp>
      <p:sp>
        <p:nvSpPr>
          <p:cNvPr id="101" name="Rectangle: Rounded Corners 100">
            <a:extLst>
              <a:ext uri="{FF2B5EF4-FFF2-40B4-BE49-F238E27FC236}">
                <a16:creationId xmlns:a16="http://schemas.microsoft.com/office/drawing/2014/main" id="{65C4DCAB-6360-4BA5-9DFB-6B47C6C6D463}"/>
              </a:ext>
            </a:extLst>
          </p:cNvPr>
          <p:cNvSpPr/>
          <p:nvPr/>
        </p:nvSpPr>
        <p:spPr>
          <a:xfrm>
            <a:off x="4495730" y="5643679"/>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3.5 Generating Calibration model and plotting Model vs real integral data</a:t>
            </a:r>
          </a:p>
        </p:txBody>
      </p:sp>
      <p:cxnSp>
        <p:nvCxnSpPr>
          <p:cNvPr id="102" name="Straight Arrow Connector 101">
            <a:extLst>
              <a:ext uri="{FF2B5EF4-FFF2-40B4-BE49-F238E27FC236}">
                <a16:creationId xmlns:a16="http://schemas.microsoft.com/office/drawing/2014/main" id="{A8050292-E879-4544-B454-5EF4F476E90F}"/>
              </a:ext>
            </a:extLst>
          </p:cNvPr>
          <p:cNvCxnSpPr>
            <a:cxnSpLocks/>
            <a:stCxn id="88" idx="2"/>
            <a:endCxn id="101" idx="0"/>
          </p:cNvCxnSpPr>
          <p:nvPr/>
        </p:nvCxnSpPr>
        <p:spPr>
          <a:xfrm>
            <a:off x="5877162" y="5459541"/>
            <a:ext cx="0" cy="18413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ectangle: Rounded Corners 44">
            <a:extLst>
              <a:ext uri="{FF2B5EF4-FFF2-40B4-BE49-F238E27FC236}">
                <a16:creationId xmlns:a16="http://schemas.microsoft.com/office/drawing/2014/main" id="{D73BC063-D6E2-4C25-B3E1-9FA69424A03A}"/>
              </a:ext>
            </a:extLst>
          </p:cNvPr>
          <p:cNvSpPr/>
          <p:nvPr/>
        </p:nvSpPr>
        <p:spPr>
          <a:xfrm>
            <a:off x="7984150" y="5058146"/>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3.6 Statistical Analysis (Spread characterization with </a:t>
            </a:r>
            <a:r>
              <a:rPr lang="en-US" sz="1200" err="1"/>
              <a:t>stdv</a:t>
            </a:r>
            <a:r>
              <a:rPr lang="en-US" sz="1200"/>
              <a:t>)</a:t>
            </a:r>
          </a:p>
        </p:txBody>
      </p:sp>
      <p:cxnSp>
        <p:nvCxnSpPr>
          <p:cNvPr id="46" name="Straight Arrow Connector 45">
            <a:extLst>
              <a:ext uri="{FF2B5EF4-FFF2-40B4-BE49-F238E27FC236}">
                <a16:creationId xmlns:a16="http://schemas.microsoft.com/office/drawing/2014/main" id="{A031473F-69DF-4358-9761-482B54DCF182}"/>
              </a:ext>
            </a:extLst>
          </p:cNvPr>
          <p:cNvCxnSpPr>
            <a:cxnSpLocks/>
            <a:stCxn id="101" idx="3"/>
            <a:endCxn id="45" idx="1"/>
          </p:cNvCxnSpPr>
          <p:nvPr/>
        </p:nvCxnSpPr>
        <p:spPr>
          <a:xfrm flipV="1">
            <a:off x="7258594" y="5355009"/>
            <a:ext cx="725556" cy="58553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978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3968F36A-F1AB-4828-842E-C57C94BD9B05}"/>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t>TOF PADI tests - setup</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grpSp>
        <p:nvGrpSpPr>
          <p:cNvPr id="12" name="Group 11">
            <a:extLst>
              <a:ext uri="{FF2B5EF4-FFF2-40B4-BE49-F238E27FC236}">
                <a16:creationId xmlns:a16="http://schemas.microsoft.com/office/drawing/2014/main" id="{D417C9F6-0853-44B5-9CE3-662EB722D40A}"/>
              </a:ext>
            </a:extLst>
          </p:cNvPr>
          <p:cNvGrpSpPr/>
          <p:nvPr/>
        </p:nvGrpSpPr>
        <p:grpSpPr>
          <a:xfrm>
            <a:off x="1261872" y="3528006"/>
            <a:ext cx="553273" cy="2488566"/>
            <a:chOff x="2108851" y="2305974"/>
            <a:chExt cx="613459" cy="3237833"/>
          </a:xfrm>
        </p:grpSpPr>
        <p:sp>
          <p:nvSpPr>
            <p:cNvPr id="6" name="Rectangle 5">
              <a:extLst>
                <a:ext uri="{FF2B5EF4-FFF2-40B4-BE49-F238E27FC236}">
                  <a16:creationId xmlns:a16="http://schemas.microsoft.com/office/drawing/2014/main" id="{95DAE4EB-87CD-4797-8F28-C6061FAEE09B}"/>
                </a:ext>
              </a:extLst>
            </p:cNvPr>
            <p:cNvSpPr/>
            <p:nvPr/>
          </p:nvSpPr>
          <p:spPr>
            <a:xfrm rot="16200000">
              <a:off x="1096067" y="3917563"/>
              <a:ext cx="2639028" cy="613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N-det Module</a:t>
              </a:r>
            </a:p>
          </p:txBody>
        </p:sp>
        <p:sp>
          <p:nvSpPr>
            <p:cNvPr id="7" name="Rectangle: Rounded Corners 6">
              <a:extLst>
                <a:ext uri="{FF2B5EF4-FFF2-40B4-BE49-F238E27FC236}">
                  <a16:creationId xmlns:a16="http://schemas.microsoft.com/office/drawing/2014/main" id="{4B6620E2-BF15-48F6-B5BA-3E28965C9FAB}"/>
                </a:ext>
              </a:extLst>
            </p:cNvPr>
            <p:cNvSpPr/>
            <p:nvPr/>
          </p:nvSpPr>
          <p:spPr>
            <a:xfrm rot="16200000">
              <a:off x="2116179" y="2443628"/>
              <a:ext cx="598803" cy="32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2"/>
                  </a:solidFill>
                </a:rPr>
                <a:t>PMT</a:t>
              </a:r>
            </a:p>
          </p:txBody>
        </p:sp>
      </p:grpSp>
      <p:sp>
        <p:nvSpPr>
          <p:cNvPr id="8" name="Rectangle 7">
            <a:extLst>
              <a:ext uri="{FF2B5EF4-FFF2-40B4-BE49-F238E27FC236}">
                <a16:creationId xmlns:a16="http://schemas.microsoft.com/office/drawing/2014/main" id="{F1757DE0-0C4F-4318-A189-2903114201CB}"/>
              </a:ext>
            </a:extLst>
          </p:cNvPr>
          <p:cNvSpPr/>
          <p:nvPr/>
        </p:nvSpPr>
        <p:spPr>
          <a:xfrm>
            <a:off x="2512273" y="2060421"/>
            <a:ext cx="892256" cy="71763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splitter</a:t>
            </a:r>
          </a:p>
        </p:txBody>
      </p:sp>
      <p:sp>
        <p:nvSpPr>
          <p:cNvPr id="19" name="Rectangle 18">
            <a:extLst>
              <a:ext uri="{FF2B5EF4-FFF2-40B4-BE49-F238E27FC236}">
                <a16:creationId xmlns:a16="http://schemas.microsoft.com/office/drawing/2014/main" id="{22781D63-0FEC-4996-90F1-7E0E7939A8F7}"/>
              </a:ext>
            </a:extLst>
          </p:cNvPr>
          <p:cNvSpPr/>
          <p:nvPr/>
        </p:nvSpPr>
        <p:spPr>
          <a:xfrm rot="16200000">
            <a:off x="955179" y="2450710"/>
            <a:ext cx="1166660" cy="3745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solidFill>
                  <a:schemeClr val="bg2"/>
                </a:solidFill>
              </a:rPr>
              <a:t>High Voltage Supply</a:t>
            </a:r>
          </a:p>
        </p:txBody>
      </p:sp>
      <p:cxnSp>
        <p:nvCxnSpPr>
          <p:cNvPr id="22" name="Connector: Elbow 21">
            <a:extLst>
              <a:ext uri="{FF2B5EF4-FFF2-40B4-BE49-F238E27FC236}">
                <a16:creationId xmlns:a16="http://schemas.microsoft.com/office/drawing/2014/main" id="{D824278B-0BD2-4EED-92BE-C176944F269A}"/>
              </a:ext>
            </a:extLst>
          </p:cNvPr>
          <p:cNvCxnSpPr>
            <a:cxnSpLocks/>
            <a:stCxn id="7" idx="2"/>
            <a:endCxn id="8" idx="1"/>
          </p:cNvCxnSpPr>
          <p:nvPr/>
        </p:nvCxnSpPr>
        <p:spPr>
          <a:xfrm flipV="1">
            <a:off x="1684388" y="2419237"/>
            <a:ext cx="827885" cy="1338886"/>
          </a:xfrm>
          <a:prstGeom prst="bentConnector3">
            <a:avLst>
              <a:gd name="adj1" fmla="val 50000"/>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10F86259-ABB9-4FE2-BA98-B6612837C3C5}"/>
              </a:ext>
            </a:extLst>
          </p:cNvPr>
          <p:cNvCxnSpPr>
            <a:cxnSpLocks/>
            <a:stCxn id="19" idx="1"/>
            <a:endCxn id="7" idx="3"/>
          </p:cNvCxnSpPr>
          <p:nvPr/>
        </p:nvCxnSpPr>
        <p:spPr>
          <a:xfrm>
            <a:off x="1538510" y="3221295"/>
            <a:ext cx="0" cy="306711"/>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18</a:t>
            </a:fld>
            <a:endParaRPr lang="en-US" sz="2400">
              <a:solidFill>
                <a:srgbClr val="353537"/>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50" name="Rectangle 49">
            <a:extLst>
              <a:ext uri="{FF2B5EF4-FFF2-40B4-BE49-F238E27FC236}">
                <a16:creationId xmlns:a16="http://schemas.microsoft.com/office/drawing/2014/main" id="{B5ACD5F6-1B1F-404D-8DA7-1B0D684B47A3}"/>
              </a:ext>
            </a:extLst>
          </p:cNvPr>
          <p:cNvSpPr/>
          <p:nvPr/>
        </p:nvSpPr>
        <p:spPr>
          <a:xfrm>
            <a:off x="4764422" y="2059888"/>
            <a:ext cx="1050954" cy="72920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rPr>
              <a:t>TOF PADI</a:t>
            </a:r>
          </a:p>
        </p:txBody>
      </p:sp>
      <p:cxnSp>
        <p:nvCxnSpPr>
          <p:cNvPr id="121" name="Straight Arrow Connector 120">
            <a:extLst>
              <a:ext uri="{FF2B5EF4-FFF2-40B4-BE49-F238E27FC236}">
                <a16:creationId xmlns:a16="http://schemas.microsoft.com/office/drawing/2014/main" id="{E20C821B-F175-45F4-91A7-7065A2B43619}"/>
              </a:ext>
            </a:extLst>
          </p:cNvPr>
          <p:cNvCxnSpPr>
            <a:cxnSpLocks/>
            <a:stCxn id="8" idx="3"/>
            <a:endCxn id="50" idx="1"/>
          </p:cNvCxnSpPr>
          <p:nvPr/>
        </p:nvCxnSpPr>
        <p:spPr>
          <a:xfrm>
            <a:off x="3404529" y="2419237"/>
            <a:ext cx="1359893" cy="5254"/>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137" name="Rectangle 136">
            <a:extLst>
              <a:ext uri="{FF2B5EF4-FFF2-40B4-BE49-F238E27FC236}">
                <a16:creationId xmlns:a16="http://schemas.microsoft.com/office/drawing/2014/main" id="{95ECD30C-0415-4DAA-86AF-BCD3982E4B3F}"/>
              </a:ext>
            </a:extLst>
          </p:cNvPr>
          <p:cNvSpPr/>
          <p:nvPr/>
        </p:nvSpPr>
        <p:spPr>
          <a:xfrm>
            <a:off x="4224864" y="3411380"/>
            <a:ext cx="2130069" cy="13255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Oscilloscope</a:t>
            </a:r>
          </a:p>
        </p:txBody>
      </p:sp>
      <p:sp>
        <p:nvSpPr>
          <p:cNvPr id="144" name="TextBox 143">
            <a:extLst>
              <a:ext uri="{FF2B5EF4-FFF2-40B4-BE49-F238E27FC236}">
                <a16:creationId xmlns:a16="http://schemas.microsoft.com/office/drawing/2014/main" id="{2C388896-1D44-4601-8AE1-354B82F3D9D5}"/>
              </a:ext>
            </a:extLst>
          </p:cNvPr>
          <p:cNvSpPr txBox="1"/>
          <p:nvPr/>
        </p:nvSpPr>
        <p:spPr>
          <a:xfrm>
            <a:off x="4198372" y="3988240"/>
            <a:ext cx="334340" cy="184666"/>
          </a:xfrm>
          <a:prstGeom prst="rect">
            <a:avLst/>
          </a:prstGeom>
          <a:noFill/>
        </p:spPr>
        <p:txBody>
          <a:bodyPr wrap="square" rtlCol="0">
            <a:spAutoFit/>
          </a:bodyPr>
          <a:lstStyle/>
          <a:p>
            <a:r>
              <a:rPr lang="en-US" sz="600">
                <a:solidFill>
                  <a:schemeClr val="bg2"/>
                </a:solidFill>
              </a:rPr>
              <a:t>Ch1</a:t>
            </a:r>
          </a:p>
        </p:txBody>
      </p:sp>
      <p:sp>
        <p:nvSpPr>
          <p:cNvPr id="145" name="Scroll: Horizontal 144">
            <a:extLst>
              <a:ext uri="{FF2B5EF4-FFF2-40B4-BE49-F238E27FC236}">
                <a16:creationId xmlns:a16="http://schemas.microsoft.com/office/drawing/2014/main" id="{2572D66B-A8DD-4CDC-A000-D5505B0B1293}"/>
              </a:ext>
            </a:extLst>
          </p:cNvPr>
          <p:cNvSpPr/>
          <p:nvPr/>
        </p:nvSpPr>
        <p:spPr>
          <a:xfrm>
            <a:off x="4224864" y="5427759"/>
            <a:ext cx="2130069" cy="588813"/>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PMT</a:t>
            </a:r>
          </a:p>
        </p:txBody>
      </p:sp>
      <p:cxnSp>
        <p:nvCxnSpPr>
          <p:cNvPr id="147" name="Straight Arrow Connector 146">
            <a:extLst>
              <a:ext uri="{FF2B5EF4-FFF2-40B4-BE49-F238E27FC236}">
                <a16:creationId xmlns:a16="http://schemas.microsoft.com/office/drawing/2014/main" id="{04B6D8F7-9749-484A-877E-6C781F3941C1}"/>
              </a:ext>
            </a:extLst>
          </p:cNvPr>
          <p:cNvCxnSpPr>
            <a:cxnSpLocks/>
            <a:stCxn id="137" idx="2"/>
            <a:endCxn id="145" idx="0"/>
          </p:cNvCxnSpPr>
          <p:nvPr/>
        </p:nvCxnSpPr>
        <p:spPr>
          <a:xfrm>
            <a:off x="5289899" y="4736942"/>
            <a:ext cx="0" cy="764419"/>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Connector: Elbow 57">
            <a:extLst>
              <a:ext uri="{FF2B5EF4-FFF2-40B4-BE49-F238E27FC236}">
                <a16:creationId xmlns:a16="http://schemas.microsoft.com/office/drawing/2014/main" id="{0B96DB9A-438D-4083-9FCC-BC7710AE024C}"/>
              </a:ext>
            </a:extLst>
          </p:cNvPr>
          <p:cNvCxnSpPr>
            <a:cxnSpLocks/>
            <a:stCxn id="8" idx="2"/>
            <a:endCxn id="137" idx="1"/>
          </p:cNvCxnSpPr>
          <p:nvPr/>
        </p:nvCxnSpPr>
        <p:spPr>
          <a:xfrm rot="16200000" flipH="1">
            <a:off x="2943578" y="2792874"/>
            <a:ext cx="1296109" cy="1266463"/>
          </a:xfrm>
          <a:prstGeom prst="bentConnector2">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91A388C5-9649-4932-AFA1-B2A3DC718CB3}"/>
              </a:ext>
            </a:extLst>
          </p:cNvPr>
          <p:cNvCxnSpPr>
            <a:cxnSpLocks/>
            <a:stCxn id="50" idx="2"/>
            <a:endCxn id="137" idx="0"/>
          </p:cNvCxnSpPr>
          <p:nvPr/>
        </p:nvCxnSpPr>
        <p:spPr>
          <a:xfrm>
            <a:off x="5289899" y="2789094"/>
            <a:ext cx="0" cy="622286"/>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68" name="TextBox 67">
            <a:extLst>
              <a:ext uri="{FF2B5EF4-FFF2-40B4-BE49-F238E27FC236}">
                <a16:creationId xmlns:a16="http://schemas.microsoft.com/office/drawing/2014/main" id="{CEDDE5A4-9EDE-46F7-9C16-E45C714ED794}"/>
              </a:ext>
            </a:extLst>
          </p:cNvPr>
          <p:cNvSpPr txBox="1"/>
          <p:nvPr/>
        </p:nvSpPr>
        <p:spPr>
          <a:xfrm>
            <a:off x="5122728" y="3393656"/>
            <a:ext cx="334340" cy="184666"/>
          </a:xfrm>
          <a:prstGeom prst="rect">
            <a:avLst/>
          </a:prstGeom>
          <a:noFill/>
        </p:spPr>
        <p:txBody>
          <a:bodyPr wrap="square" rtlCol="0">
            <a:spAutoFit/>
          </a:bodyPr>
          <a:lstStyle/>
          <a:p>
            <a:r>
              <a:rPr lang="en-US" sz="600">
                <a:solidFill>
                  <a:schemeClr val="bg2"/>
                </a:solidFill>
              </a:rPr>
              <a:t>Ch2</a:t>
            </a:r>
          </a:p>
        </p:txBody>
      </p:sp>
      <p:sp>
        <p:nvSpPr>
          <p:cNvPr id="71" name="Scroll: Horizontal 70">
            <a:extLst>
              <a:ext uri="{FF2B5EF4-FFF2-40B4-BE49-F238E27FC236}">
                <a16:creationId xmlns:a16="http://schemas.microsoft.com/office/drawing/2014/main" id="{19DBCC77-97B6-4512-BF50-DAB83D2DCD63}"/>
              </a:ext>
            </a:extLst>
          </p:cNvPr>
          <p:cNvSpPr/>
          <p:nvPr/>
        </p:nvSpPr>
        <p:spPr>
          <a:xfrm>
            <a:off x="7189992" y="3779753"/>
            <a:ext cx="2130069" cy="588813"/>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square waveform (binary output)</a:t>
            </a:r>
          </a:p>
        </p:txBody>
      </p:sp>
      <p:cxnSp>
        <p:nvCxnSpPr>
          <p:cNvPr id="72" name="Straight Arrow Connector 71">
            <a:extLst>
              <a:ext uri="{FF2B5EF4-FFF2-40B4-BE49-F238E27FC236}">
                <a16:creationId xmlns:a16="http://schemas.microsoft.com/office/drawing/2014/main" id="{1D2A1D3C-1E8E-43E9-A393-8C925866A72F}"/>
              </a:ext>
            </a:extLst>
          </p:cNvPr>
          <p:cNvCxnSpPr>
            <a:cxnSpLocks/>
            <a:stCxn id="137" idx="3"/>
            <a:endCxn id="71" idx="1"/>
          </p:cNvCxnSpPr>
          <p:nvPr/>
        </p:nvCxnSpPr>
        <p:spPr>
          <a:xfrm flipV="1">
            <a:off x="6354933" y="4074160"/>
            <a:ext cx="835059" cy="1"/>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7834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D682F73F-D5B6-4AF9-81A0-6B37E0CB0C5A}"/>
              </a:ext>
            </a:extLst>
          </p:cNvPr>
          <p:cNvSpPr/>
          <p:nvPr/>
        </p:nvSpPr>
        <p:spPr>
          <a:xfrm>
            <a:off x="0" y="0"/>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solidFill>
                  <a:schemeClr val="bg2"/>
                </a:solidFill>
              </a:rPr>
              <a:t>TOF PADI tests – Analysis tree</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19</a:t>
            </a:fld>
            <a:endParaRPr lang="en-US" sz="2400">
              <a:solidFill>
                <a:schemeClr val="bg2"/>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47" name="Rectangle: Rounded Corners 46">
            <a:extLst>
              <a:ext uri="{FF2B5EF4-FFF2-40B4-BE49-F238E27FC236}">
                <a16:creationId xmlns:a16="http://schemas.microsoft.com/office/drawing/2014/main" id="{194573DE-7D95-4C1F-8721-2F43DB5DEE79}"/>
              </a:ext>
            </a:extLst>
          </p:cNvPr>
          <p:cNvSpPr/>
          <p:nvPr/>
        </p:nvSpPr>
        <p:spPr>
          <a:xfrm>
            <a:off x="1007310" y="2912910"/>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1.1 Data baseline identification, fitting with constant</a:t>
            </a:r>
          </a:p>
        </p:txBody>
      </p:sp>
      <p:sp>
        <p:nvSpPr>
          <p:cNvPr id="48" name="Rectangle: Rounded Corners 47">
            <a:extLst>
              <a:ext uri="{FF2B5EF4-FFF2-40B4-BE49-F238E27FC236}">
                <a16:creationId xmlns:a16="http://schemas.microsoft.com/office/drawing/2014/main" id="{AAB0F596-C28A-4F96-8674-C9383ACA2BF3}"/>
              </a:ext>
            </a:extLst>
          </p:cNvPr>
          <p:cNvSpPr/>
          <p:nvPr/>
        </p:nvSpPr>
        <p:spPr>
          <a:xfrm>
            <a:off x="1007310" y="3466148"/>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a:t>1.2 Data base shifting to 0, correcting window, exporting as CSV</a:t>
            </a:r>
          </a:p>
        </p:txBody>
      </p:sp>
      <p:sp>
        <p:nvSpPr>
          <p:cNvPr id="49" name="Rectangle: Rounded Corners 48">
            <a:extLst>
              <a:ext uri="{FF2B5EF4-FFF2-40B4-BE49-F238E27FC236}">
                <a16:creationId xmlns:a16="http://schemas.microsoft.com/office/drawing/2014/main" id="{89617A6B-D0B1-4BB9-A5F7-B67E168027F8}"/>
              </a:ext>
            </a:extLst>
          </p:cNvPr>
          <p:cNvSpPr/>
          <p:nvPr/>
        </p:nvSpPr>
        <p:spPr>
          <a:xfrm>
            <a:off x="1007310" y="40490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1.3 Plotting oscilloscope data</a:t>
            </a:r>
          </a:p>
        </p:txBody>
      </p:sp>
      <p:sp>
        <p:nvSpPr>
          <p:cNvPr id="52" name="Rectangle: Rounded Corners 51">
            <a:extLst>
              <a:ext uri="{FF2B5EF4-FFF2-40B4-BE49-F238E27FC236}">
                <a16:creationId xmlns:a16="http://schemas.microsoft.com/office/drawing/2014/main" id="{6447D5AC-2ABF-4572-AD95-8F905A87EBD5}"/>
              </a:ext>
            </a:extLst>
          </p:cNvPr>
          <p:cNvSpPr/>
          <p:nvPr/>
        </p:nvSpPr>
        <p:spPr>
          <a:xfrm>
            <a:off x="1007310" y="460977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1.4 Identification of group peaks and plotting</a:t>
            </a:r>
          </a:p>
        </p:txBody>
      </p:sp>
      <p:sp>
        <p:nvSpPr>
          <p:cNvPr id="53" name="Rectangle: Rounded Corners 52">
            <a:extLst>
              <a:ext uri="{FF2B5EF4-FFF2-40B4-BE49-F238E27FC236}">
                <a16:creationId xmlns:a16="http://schemas.microsoft.com/office/drawing/2014/main" id="{754FD486-603E-4B39-B70B-2E0DD2AE2B3D}"/>
              </a:ext>
            </a:extLst>
          </p:cNvPr>
          <p:cNvSpPr/>
          <p:nvPr/>
        </p:nvSpPr>
        <p:spPr>
          <a:xfrm>
            <a:off x="1007310" y="51705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1.5 Generating CSV file with charge integrals</a:t>
            </a:r>
          </a:p>
        </p:txBody>
      </p:sp>
      <p:sp>
        <p:nvSpPr>
          <p:cNvPr id="54" name="Rectangle: Rounded Corners 53">
            <a:extLst>
              <a:ext uri="{FF2B5EF4-FFF2-40B4-BE49-F238E27FC236}">
                <a16:creationId xmlns:a16="http://schemas.microsoft.com/office/drawing/2014/main" id="{B8E05557-3DD5-44FB-A883-83971D2A3D3B}"/>
              </a:ext>
            </a:extLst>
          </p:cNvPr>
          <p:cNvSpPr/>
          <p:nvPr/>
        </p:nvSpPr>
        <p:spPr>
          <a:xfrm>
            <a:off x="1007309" y="5758932"/>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1.6 Plotting charge integral data from CSV</a:t>
            </a:r>
          </a:p>
        </p:txBody>
      </p:sp>
      <p:sp>
        <p:nvSpPr>
          <p:cNvPr id="58" name="Rectangle: Rounded Corners 57">
            <a:extLst>
              <a:ext uri="{FF2B5EF4-FFF2-40B4-BE49-F238E27FC236}">
                <a16:creationId xmlns:a16="http://schemas.microsoft.com/office/drawing/2014/main" id="{632539AE-5052-4558-9418-FC8F304A4DDC}"/>
              </a:ext>
            </a:extLst>
          </p:cNvPr>
          <p:cNvSpPr/>
          <p:nvPr/>
        </p:nvSpPr>
        <p:spPr>
          <a:xfrm>
            <a:off x="4495731" y="3310444"/>
            <a:ext cx="2762864" cy="553238"/>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3.2 Plotting charge integrals and channel </a:t>
            </a:r>
            <a:r>
              <a:rPr lang="en-US" sz="1200" err="1"/>
              <a:t>ToTs</a:t>
            </a:r>
            <a:r>
              <a:rPr lang="en-US" sz="1200"/>
              <a:t> </a:t>
            </a:r>
          </a:p>
        </p:txBody>
      </p:sp>
      <p:sp>
        <p:nvSpPr>
          <p:cNvPr id="62" name="Rectangle: Rounded Corners 61">
            <a:extLst>
              <a:ext uri="{FF2B5EF4-FFF2-40B4-BE49-F238E27FC236}">
                <a16:creationId xmlns:a16="http://schemas.microsoft.com/office/drawing/2014/main" id="{E6BD2836-E3D2-4208-8E07-4126EC7071DC}"/>
              </a:ext>
            </a:extLst>
          </p:cNvPr>
          <p:cNvSpPr/>
          <p:nvPr/>
        </p:nvSpPr>
        <p:spPr>
          <a:xfrm>
            <a:off x="7984153" y="2994840"/>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2.1 Generating TOT data from oscilloscope waveform files</a:t>
            </a:r>
          </a:p>
        </p:txBody>
      </p:sp>
      <p:sp>
        <p:nvSpPr>
          <p:cNvPr id="63" name="Rectangle: Rounded Corners 62">
            <a:extLst>
              <a:ext uri="{FF2B5EF4-FFF2-40B4-BE49-F238E27FC236}">
                <a16:creationId xmlns:a16="http://schemas.microsoft.com/office/drawing/2014/main" id="{75A48435-C77A-448A-9534-8B2CA47468A0}"/>
              </a:ext>
            </a:extLst>
          </p:cNvPr>
          <p:cNvSpPr/>
          <p:nvPr/>
        </p:nvSpPr>
        <p:spPr>
          <a:xfrm>
            <a:off x="7984153" y="4107703"/>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2.2 Plotting TOF PADI </a:t>
            </a:r>
            <a:r>
              <a:rPr lang="en-US" sz="1200" err="1"/>
              <a:t>ToT</a:t>
            </a:r>
            <a:r>
              <a:rPr lang="en-US" sz="1200"/>
              <a:t> data</a:t>
            </a:r>
          </a:p>
        </p:txBody>
      </p:sp>
      <p:cxnSp>
        <p:nvCxnSpPr>
          <p:cNvPr id="65" name="Straight Arrow Connector 64">
            <a:extLst>
              <a:ext uri="{FF2B5EF4-FFF2-40B4-BE49-F238E27FC236}">
                <a16:creationId xmlns:a16="http://schemas.microsoft.com/office/drawing/2014/main" id="{E58F7BF4-ACE7-4ABD-9DF3-2D89D172C770}"/>
              </a:ext>
            </a:extLst>
          </p:cNvPr>
          <p:cNvCxnSpPr>
            <a:stCxn id="47" idx="2"/>
            <a:endCxn id="48" idx="0"/>
          </p:cNvCxnSpPr>
          <p:nvPr/>
        </p:nvCxnSpPr>
        <p:spPr>
          <a:xfrm>
            <a:off x="2388742" y="3270816"/>
            <a:ext cx="0" cy="195332"/>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050D53D1-878E-4708-8646-240910FF0C57}"/>
              </a:ext>
            </a:extLst>
          </p:cNvPr>
          <p:cNvCxnSpPr>
            <a:cxnSpLocks/>
            <a:stCxn id="48" idx="2"/>
            <a:endCxn id="49" idx="0"/>
          </p:cNvCxnSpPr>
          <p:nvPr/>
        </p:nvCxnSpPr>
        <p:spPr>
          <a:xfrm>
            <a:off x="2388742" y="3824054"/>
            <a:ext cx="0" cy="22496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Connector: Curved 66">
            <a:extLst>
              <a:ext uri="{FF2B5EF4-FFF2-40B4-BE49-F238E27FC236}">
                <a16:creationId xmlns:a16="http://schemas.microsoft.com/office/drawing/2014/main" id="{1CE80C45-243F-4A9B-8CAD-31E4FE895882}"/>
              </a:ext>
            </a:extLst>
          </p:cNvPr>
          <p:cNvCxnSpPr>
            <a:cxnSpLocks/>
            <a:stCxn id="53" idx="3"/>
            <a:endCxn id="58" idx="1"/>
          </p:cNvCxnSpPr>
          <p:nvPr/>
        </p:nvCxnSpPr>
        <p:spPr>
          <a:xfrm flipV="1">
            <a:off x="3770174" y="3587063"/>
            <a:ext cx="725557" cy="1762411"/>
          </a:xfrm>
          <a:prstGeom prst="curvedConnector3">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Connector: Curved 67">
            <a:extLst>
              <a:ext uri="{FF2B5EF4-FFF2-40B4-BE49-F238E27FC236}">
                <a16:creationId xmlns:a16="http://schemas.microsoft.com/office/drawing/2014/main" id="{13EE2774-003B-42E1-B167-2A0D04CEE88E}"/>
              </a:ext>
            </a:extLst>
          </p:cNvPr>
          <p:cNvCxnSpPr>
            <a:cxnSpLocks/>
            <a:stCxn id="48" idx="3"/>
            <a:endCxn id="76" idx="1"/>
          </p:cNvCxnSpPr>
          <p:nvPr/>
        </p:nvCxnSpPr>
        <p:spPr>
          <a:xfrm flipV="1">
            <a:off x="3770174" y="2699939"/>
            <a:ext cx="733387" cy="945162"/>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AB91305B-2878-4452-B5A9-F718541E9028}"/>
              </a:ext>
            </a:extLst>
          </p:cNvPr>
          <p:cNvCxnSpPr>
            <a:cxnSpLocks/>
            <a:stCxn id="53" idx="2"/>
            <a:endCxn id="54" idx="0"/>
          </p:cNvCxnSpPr>
          <p:nvPr/>
        </p:nvCxnSpPr>
        <p:spPr>
          <a:xfrm flipH="1">
            <a:off x="2388741" y="5528427"/>
            <a:ext cx="1" cy="230505"/>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Connector: Curved 69">
            <a:extLst>
              <a:ext uri="{FF2B5EF4-FFF2-40B4-BE49-F238E27FC236}">
                <a16:creationId xmlns:a16="http://schemas.microsoft.com/office/drawing/2014/main" id="{B396E09A-B3EE-435A-B662-D64929804EBD}"/>
              </a:ext>
            </a:extLst>
          </p:cNvPr>
          <p:cNvCxnSpPr>
            <a:cxnSpLocks/>
            <a:stCxn id="48" idx="1"/>
            <a:endCxn id="52" idx="1"/>
          </p:cNvCxnSpPr>
          <p:nvPr/>
        </p:nvCxnSpPr>
        <p:spPr>
          <a:xfrm rot="10800000" flipV="1">
            <a:off x="1007310" y="3645100"/>
            <a:ext cx="12700" cy="114362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82F0D85E-8DDB-453E-ACDA-8EA070256811}"/>
              </a:ext>
            </a:extLst>
          </p:cNvPr>
          <p:cNvCxnSpPr>
            <a:cxnSpLocks/>
            <a:stCxn id="48" idx="1"/>
            <a:endCxn id="53" idx="1"/>
          </p:cNvCxnSpPr>
          <p:nvPr/>
        </p:nvCxnSpPr>
        <p:spPr>
          <a:xfrm rot="10800000" flipV="1">
            <a:off x="1007310" y="3645100"/>
            <a:ext cx="12700" cy="170437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F148EB54-14C6-44A1-B834-72DD083C9716}"/>
              </a:ext>
            </a:extLst>
          </p:cNvPr>
          <p:cNvCxnSpPr>
            <a:cxnSpLocks/>
            <a:stCxn id="62" idx="1"/>
            <a:endCxn id="76" idx="3"/>
          </p:cNvCxnSpPr>
          <p:nvPr/>
        </p:nvCxnSpPr>
        <p:spPr>
          <a:xfrm rot="10800000">
            <a:off x="7266425" y="2699940"/>
            <a:ext cx="717728" cy="690071"/>
          </a:xfrm>
          <a:prstGeom prst="curved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9582BEA3-C58D-4EB9-901A-AD6EEB4C67FF}"/>
              </a:ext>
            </a:extLst>
          </p:cNvPr>
          <p:cNvCxnSpPr>
            <a:cxnSpLocks/>
            <a:stCxn id="62" idx="2"/>
            <a:endCxn id="63" idx="0"/>
          </p:cNvCxnSpPr>
          <p:nvPr/>
        </p:nvCxnSpPr>
        <p:spPr>
          <a:xfrm>
            <a:off x="9365585" y="3785180"/>
            <a:ext cx="0" cy="32252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Connector: Curved 74">
            <a:extLst>
              <a:ext uri="{FF2B5EF4-FFF2-40B4-BE49-F238E27FC236}">
                <a16:creationId xmlns:a16="http://schemas.microsoft.com/office/drawing/2014/main" id="{6AB51C41-8DDF-438F-9279-8729F9ED5037}"/>
              </a:ext>
            </a:extLst>
          </p:cNvPr>
          <p:cNvCxnSpPr>
            <a:cxnSpLocks/>
            <a:stCxn id="62" idx="1"/>
            <a:endCxn id="58" idx="3"/>
          </p:cNvCxnSpPr>
          <p:nvPr/>
        </p:nvCxnSpPr>
        <p:spPr>
          <a:xfrm rot="10800000" flipV="1">
            <a:off x="7258595" y="3390009"/>
            <a:ext cx="725558" cy="197053"/>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6" name="Rectangle: Rounded Corners 75">
            <a:extLst>
              <a:ext uri="{FF2B5EF4-FFF2-40B4-BE49-F238E27FC236}">
                <a16:creationId xmlns:a16="http://schemas.microsoft.com/office/drawing/2014/main" id="{E432C4E4-F282-4C5C-AFDF-6F815F0379AD}"/>
              </a:ext>
            </a:extLst>
          </p:cNvPr>
          <p:cNvSpPr/>
          <p:nvPr/>
        </p:nvSpPr>
        <p:spPr>
          <a:xfrm>
            <a:off x="4503561" y="2310620"/>
            <a:ext cx="2762864" cy="778637"/>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3.1 Correlating charge integrals and TOF PADI </a:t>
            </a:r>
            <a:r>
              <a:rPr lang="en-US" sz="1200" err="1"/>
              <a:t>ToTs</a:t>
            </a:r>
            <a:endParaRPr lang="en-US" sz="1200"/>
          </a:p>
          <a:p>
            <a:pPr algn="ctr"/>
            <a:r>
              <a:rPr lang="en-US" sz="1200"/>
              <a:t>matching, the size and shifting according to the peak correlation</a:t>
            </a:r>
          </a:p>
        </p:txBody>
      </p:sp>
      <p:cxnSp>
        <p:nvCxnSpPr>
          <p:cNvPr id="77" name="Straight Arrow Connector 76">
            <a:extLst>
              <a:ext uri="{FF2B5EF4-FFF2-40B4-BE49-F238E27FC236}">
                <a16:creationId xmlns:a16="http://schemas.microsoft.com/office/drawing/2014/main" id="{CE5B3A9F-BF89-4766-A7F3-13DFDB42A864}"/>
              </a:ext>
            </a:extLst>
          </p:cNvPr>
          <p:cNvCxnSpPr>
            <a:cxnSpLocks/>
            <a:stCxn id="76" idx="2"/>
            <a:endCxn id="58" idx="0"/>
          </p:cNvCxnSpPr>
          <p:nvPr/>
        </p:nvCxnSpPr>
        <p:spPr>
          <a:xfrm flipH="1">
            <a:off x="5877163" y="3089257"/>
            <a:ext cx="7830" cy="2211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8" name="Rectangle: Rounded Corners 77">
            <a:extLst>
              <a:ext uri="{FF2B5EF4-FFF2-40B4-BE49-F238E27FC236}">
                <a16:creationId xmlns:a16="http://schemas.microsoft.com/office/drawing/2014/main" id="{E2EB6D3E-ABF8-400C-8A77-809DA94A431A}"/>
              </a:ext>
            </a:extLst>
          </p:cNvPr>
          <p:cNvSpPr/>
          <p:nvPr/>
        </p:nvSpPr>
        <p:spPr>
          <a:xfrm>
            <a:off x="4496188" y="4080303"/>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3.3 Plotting integral vs TOT correlated distribution</a:t>
            </a:r>
          </a:p>
        </p:txBody>
      </p:sp>
      <p:cxnSp>
        <p:nvCxnSpPr>
          <p:cNvPr id="79" name="Straight Arrow Connector 78">
            <a:extLst>
              <a:ext uri="{FF2B5EF4-FFF2-40B4-BE49-F238E27FC236}">
                <a16:creationId xmlns:a16="http://schemas.microsoft.com/office/drawing/2014/main" id="{157E24EF-FB3E-4148-912B-1C4C572389BE}"/>
              </a:ext>
            </a:extLst>
          </p:cNvPr>
          <p:cNvCxnSpPr>
            <a:cxnSpLocks/>
            <a:stCxn id="58" idx="2"/>
            <a:endCxn id="78" idx="0"/>
          </p:cNvCxnSpPr>
          <p:nvPr/>
        </p:nvCxnSpPr>
        <p:spPr>
          <a:xfrm>
            <a:off x="5877163" y="3863682"/>
            <a:ext cx="457" cy="21662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8" name="Rectangle: Rounded Corners 87">
            <a:extLst>
              <a:ext uri="{FF2B5EF4-FFF2-40B4-BE49-F238E27FC236}">
                <a16:creationId xmlns:a16="http://schemas.microsoft.com/office/drawing/2014/main" id="{88488320-EF21-4437-9AF5-D9F34A3C3EE5}"/>
              </a:ext>
            </a:extLst>
          </p:cNvPr>
          <p:cNvSpPr/>
          <p:nvPr/>
        </p:nvSpPr>
        <p:spPr>
          <a:xfrm>
            <a:off x="4495730" y="4865816"/>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TOF PADI TOT correlated distribution and fitting with function</a:t>
            </a:r>
          </a:p>
        </p:txBody>
      </p:sp>
      <p:cxnSp>
        <p:nvCxnSpPr>
          <p:cNvPr id="89" name="Straight Arrow Connector 88">
            <a:extLst>
              <a:ext uri="{FF2B5EF4-FFF2-40B4-BE49-F238E27FC236}">
                <a16:creationId xmlns:a16="http://schemas.microsoft.com/office/drawing/2014/main" id="{75265281-DB59-40AC-B9EB-DC8AAB4FAC05}"/>
              </a:ext>
            </a:extLst>
          </p:cNvPr>
          <p:cNvCxnSpPr>
            <a:cxnSpLocks/>
            <a:stCxn id="78" idx="2"/>
            <a:endCxn id="88" idx="0"/>
          </p:cNvCxnSpPr>
          <p:nvPr/>
        </p:nvCxnSpPr>
        <p:spPr>
          <a:xfrm flipH="1">
            <a:off x="5877162" y="4674028"/>
            <a:ext cx="458" cy="19178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9" name="Scroll: Horizontal 98">
            <a:extLst>
              <a:ext uri="{FF2B5EF4-FFF2-40B4-BE49-F238E27FC236}">
                <a16:creationId xmlns:a16="http://schemas.microsoft.com/office/drawing/2014/main" id="{D7E9C6A0-4050-4F45-B4B7-E0A994F773F4}"/>
              </a:ext>
            </a:extLst>
          </p:cNvPr>
          <p:cNvSpPr/>
          <p:nvPr/>
        </p:nvSpPr>
        <p:spPr>
          <a:xfrm>
            <a:off x="1007308" y="2248229"/>
            <a:ext cx="2762863" cy="485728"/>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PMT</a:t>
            </a:r>
          </a:p>
        </p:txBody>
      </p:sp>
      <p:sp>
        <p:nvSpPr>
          <p:cNvPr id="100" name="Scroll: Horizontal 99">
            <a:extLst>
              <a:ext uri="{FF2B5EF4-FFF2-40B4-BE49-F238E27FC236}">
                <a16:creationId xmlns:a16="http://schemas.microsoft.com/office/drawing/2014/main" id="{6E3BA522-5CC9-410C-B0D7-81FEDD2375A6}"/>
              </a:ext>
            </a:extLst>
          </p:cNvPr>
          <p:cNvSpPr/>
          <p:nvPr/>
        </p:nvSpPr>
        <p:spPr>
          <a:xfrm>
            <a:off x="7924155" y="2248229"/>
            <a:ext cx="2822862" cy="486124"/>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square waveform (binary output TOF PADI)</a:t>
            </a:r>
          </a:p>
        </p:txBody>
      </p:sp>
      <p:sp>
        <p:nvSpPr>
          <p:cNvPr id="101" name="Rectangle: Rounded Corners 100">
            <a:extLst>
              <a:ext uri="{FF2B5EF4-FFF2-40B4-BE49-F238E27FC236}">
                <a16:creationId xmlns:a16="http://schemas.microsoft.com/office/drawing/2014/main" id="{65C4DCAB-6360-4BA5-9DFB-6B47C6C6D463}"/>
              </a:ext>
            </a:extLst>
          </p:cNvPr>
          <p:cNvSpPr/>
          <p:nvPr/>
        </p:nvSpPr>
        <p:spPr>
          <a:xfrm>
            <a:off x="4495730" y="5643679"/>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3.5 Generating calibration model and plotting model vs real integral data</a:t>
            </a:r>
          </a:p>
        </p:txBody>
      </p:sp>
      <p:cxnSp>
        <p:nvCxnSpPr>
          <p:cNvPr id="102" name="Straight Arrow Connector 101">
            <a:extLst>
              <a:ext uri="{FF2B5EF4-FFF2-40B4-BE49-F238E27FC236}">
                <a16:creationId xmlns:a16="http://schemas.microsoft.com/office/drawing/2014/main" id="{A8050292-E879-4544-B454-5EF4F476E90F}"/>
              </a:ext>
            </a:extLst>
          </p:cNvPr>
          <p:cNvCxnSpPr>
            <a:cxnSpLocks/>
            <a:stCxn id="88" idx="2"/>
            <a:endCxn id="101" idx="0"/>
          </p:cNvCxnSpPr>
          <p:nvPr/>
        </p:nvCxnSpPr>
        <p:spPr>
          <a:xfrm>
            <a:off x="5877162" y="5459541"/>
            <a:ext cx="0" cy="18413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Rectangle: Rounded Corners 40">
            <a:extLst>
              <a:ext uri="{FF2B5EF4-FFF2-40B4-BE49-F238E27FC236}">
                <a16:creationId xmlns:a16="http://schemas.microsoft.com/office/drawing/2014/main" id="{6D5E933C-1C67-49ED-96F3-F4038C1FE1D2}"/>
              </a:ext>
            </a:extLst>
          </p:cNvPr>
          <p:cNvSpPr/>
          <p:nvPr/>
        </p:nvSpPr>
        <p:spPr>
          <a:xfrm>
            <a:off x="7984151" y="5643679"/>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3.6 Characterizing model vs charge integral scatter with Gaussian distributions </a:t>
            </a:r>
          </a:p>
        </p:txBody>
      </p:sp>
      <p:cxnSp>
        <p:nvCxnSpPr>
          <p:cNvPr id="42" name="Straight Arrow Connector 41">
            <a:extLst>
              <a:ext uri="{FF2B5EF4-FFF2-40B4-BE49-F238E27FC236}">
                <a16:creationId xmlns:a16="http://schemas.microsoft.com/office/drawing/2014/main" id="{1DD154A0-E60D-438F-9EE2-2C3860C1FD82}"/>
              </a:ext>
            </a:extLst>
          </p:cNvPr>
          <p:cNvCxnSpPr>
            <a:cxnSpLocks/>
            <a:endCxn id="41" idx="1"/>
          </p:cNvCxnSpPr>
          <p:nvPr/>
        </p:nvCxnSpPr>
        <p:spPr>
          <a:xfrm>
            <a:off x="7258594" y="5940542"/>
            <a:ext cx="725557" cy="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4535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E96401-143B-4F49-96E8-8CF3D2AC6856}"/>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lstStyle/>
          <a:p>
            <a:endParaRPr lang="en-US" sz="2000"/>
          </a:p>
          <a:p>
            <a:r>
              <a:rPr lang="en-US" sz="2000"/>
              <a:t> About me</a:t>
            </a:r>
          </a:p>
          <a:p>
            <a:r>
              <a:rPr lang="en-US" sz="2000"/>
              <a:t>CBM Introduction</a:t>
            </a:r>
          </a:p>
          <a:p>
            <a:r>
              <a:rPr lang="en-US" sz="2000"/>
              <a:t>Ph.D. Project</a:t>
            </a:r>
          </a:p>
          <a:p>
            <a:pPr lvl="1"/>
            <a:r>
              <a:rPr lang="en-US" sz="1800"/>
              <a:t>Introduction</a:t>
            </a:r>
          </a:p>
          <a:p>
            <a:pPr lvl="1"/>
            <a:r>
              <a:rPr lang="en-US" sz="1800"/>
              <a:t>Hardware</a:t>
            </a:r>
          </a:p>
          <a:p>
            <a:pPr lvl="1"/>
            <a:r>
              <a:rPr lang="en-US" sz="1800"/>
              <a:t>DAQ</a:t>
            </a:r>
          </a:p>
          <a:p>
            <a:pPr lvl="1"/>
            <a:r>
              <a:rPr lang="en-US" sz="1800"/>
              <a:t>Simulations</a:t>
            </a:r>
          </a:p>
          <a:p>
            <a:pPr lvl="1"/>
            <a:r>
              <a:rPr lang="en-US" sz="1800"/>
              <a:t>Beamtimes – Analysis</a:t>
            </a:r>
          </a:p>
          <a:p>
            <a:r>
              <a:rPr lang="en-US" sz="2000"/>
              <a:t>GGSB contributions</a:t>
            </a:r>
          </a:p>
          <a:p>
            <a:endParaRPr lang="en-US" sz="2000"/>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7" name="Picture 16">
            <a:extLst>
              <a:ext uri="{FF2B5EF4-FFF2-40B4-BE49-F238E27FC236}">
                <a16:creationId xmlns:a16="http://schemas.microsoft.com/office/drawing/2014/main" id="{8E6FA5E2-3D33-4664-A815-E6A21DA4B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3" name="Slide Number Placeholder 37">
            <a:extLst>
              <a:ext uri="{FF2B5EF4-FFF2-40B4-BE49-F238E27FC236}">
                <a16:creationId xmlns:a16="http://schemas.microsoft.com/office/drawing/2014/main" id="{2073EE7E-D1DC-468B-ABA5-F37E12F5B25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2</a:t>
            </a:fld>
            <a:endParaRPr lang="en-US" sz="2400"/>
          </a:p>
        </p:txBody>
      </p:sp>
      <p:sp>
        <p:nvSpPr>
          <p:cNvPr id="11" name="Footer Placeholder 4">
            <a:extLst>
              <a:ext uri="{FF2B5EF4-FFF2-40B4-BE49-F238E27FC236}">
                <a16:creationId xmlns:a16="http://schemas.microsoft.com/office/drawing/2014/main" id="{E8A6B830-68B3-44FE-A53A-D47284D61CA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Tree>
    <p:extLst>
      <p:ext uri="{BB962C8B-B14F-4D97-AF65-F5344CB8AC3E}">
        <p14:creationId xmlns:p14="http://schemas.microsoft.com/office/powerpoint/2010/main" val="111783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20</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595" y="2319692"/>
            <a:ext cx="7751370" cy="3875684"/>
          </a:xfrm>
          <a:prstGeom prst="rect">
            <a:avLst/>
          </a:prstGeom>
        </p:spPr>
      </p:pic>
      <p:sp>
        <p:nvSpPr>
          <p:cNvPr id="18" name="Rectangle: Rounded Corners 17">
            <a:extLst>
              <a:ext uri="{FF2B5EF4-FFF2-40B4-BE49-F238E27FC236}">
                <a16:creationId xmlns:a16="http://schemas.microsoft.com/office/drawing/2014/main" id="{B2EB165C-16ED-45F0-A893-0A75D82D2E02}"/>
              </a:ext>
            </a:extLst>
          </p:cNvPr>
          <p:cNvSpPr/>
          <p:nvPr/>
        </p:nvSpPr>
        <p:spPr>
          <a:xfrm>
            <a:off x="3660118" y="1919632"/>
            <a:ext cx="5247662"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DiRich TOT correlated distribution and fitting with Function</a:t>
            </a:r>
          </a:p>
        </p:txBody>
      </p:sp>
    </p:spTree>
    <p:extLst>
      <p:ext uri="{BB962C8B-B14F-4D97-AF65-F5344CB8AC3E}">
        <p14:creationId xmlns:p14="http://schemas.microsoft.com/office/powerpoint/2010/main" val="1985742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21</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596" y="2319692"/>
            <a:ext cx="7751368" cy="3875684"/>
          </a:xfrm>
          <a:prstGeom prst="rect">
            <a:avLst/>
          </a:prstGeom>
        </p:spPr>
      </p:pic>
      <p:sp>
        <p:nvSpPr>
          <p:cNvPr id="18" name="Rectangle: Rounded Corners 17">
            <a:extLst>
              <a:ext uri="{FF2B5EF4-FFF2-40B4-BE49-F238E27FC236}">
                <a16:creationId xmlns:a16="http://schemas.microsoft.com/office/drawing/2014/main" id="{B2EB165C-16ED-45F0-A893-0A75D82D2E02}"/>
              </a:ext>
            </a:extLst>
          </p:cNvPr>
          <p:cNvSpPr/>
          <p:nvPr/>
        </p:nvSpPr>
        <p:spPr>
          <a:xfrm>
            <a:off x="3660118" y="1919632"/>
            <a:ext cx="5247662"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DiRich TOT correlated distribution and fitting with Function</a:t>
            </a:r>
          </a:p>
        </p:txBody>
      </p:sp>
    </p:spTree>
    <p:extLst>
      <p:ext uri="{BB962C8B-B14F-4D97-AF65-F5344CB8AC3E}">
        <p14:creationId xmlns:p14="http://schemas.microsoft.com/office/powerpoint/2010/main" val="288642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22</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596" y="2319692"/>
            <a:ext cx="7751368" cy="3875683"/>
          </a:xfrm>
          <a:prstGeom prst="rect">
            <a:avLst/>
          </a:prstGeom>
        </p:spPr>
      </p:pic>
      <p:sp>
        <p:nvSpPr>
          <p:cNvPr id="18" name="Rectangle: Rounded Corners 17">
            <a:extLst>
              <a:ext uri="{FF2B5EF4-FFF2-40B4-BE49-F238E27FC236}">
                <a16:creationId xmlns:a16="http://schemas.microsoft.com/office/drawing/2014/main" id="{B2EB165C-16ED-45F0-A893-0A75D82D2E02}"/>
              </a:ext>
            </a:extLst>
          </p:cNvPr>
          <p:cNvSpPr/>
          <p:nvPr/>
        </p:nvSpPr>
        <p:spPr>
          <a:xfrm>
            <a:off x="3660118" y="1919632"/>
            <a:ext cx="5247662"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DiRich TOT correlated distribution and fitting with Function</a:t>
            </a:r>
          </a:p>
        </p:txBody>
      </p:sp>
    </p:spTree>
    <p:extLst>
      <p:ext uri="{BB962C8B-B14F-4D97-AF65-F5344CB8AC3E}">
        <p14:creationId xmlns:p14="http://schemas.microsoft.com/office/powerpoint/2010/main" val="211127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23</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597" y="2319692"/>
            <a:ext cx="7751366" cy="3875683"/>
          </a:xfrm>
          <a:prstGeom prst="rect">
            <a:avLst/>
          </a:prstGeom>
        </p:spPr>
      </p:pic>
      <p:sp>
        <p:nvSpPr>
          <p:cNvPr id="18" name="Rectangle: Rounded Corners 17">
            <a:extLst>
              <a:ext uri="{FF2B5EF4-FFF2-40B4-BE49-F238E27FC236}">
                <a16:creationId xmlns:a16="http://schemas.microsoft.com/office/drawing/2014/main" id="{B2EB165C-16ED-45F0-A893-0A75D82D2E02}"/>
              </a:ext>
            </a:extLst>
          </p:cNvPr>
          <p:cNvSpPr/>
          <p:nvPr/>
        </p:nvSpPr>
        <p:spPr>
          <a:xfrm>
            <a:off x="3660118" y="1919632"/>
            <a:ext cx="5247662"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DiRich TOT correlated distribution and fitting with Function</a:t>
            </a:r>
          </a:p>
        </p:txBody>
      </p:sp>
    </p:spTree>
    <p:extLst>
      <p:ext uri="{BB962C8B-B14F-4D97-AF65-F5344CB8AC3E}">
        <p14:creationId xmlns:p14="http://schemas.microsoft.com/office/powerpoint/2010/main" val="1169873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D682F73F-D5B6-4AF9-81A0-6B37E0CB0C5A}"/>
              </a:ext>
            </a:extLst>
          </p:cNvPr>
          <p:cNvSpPr/>
          <p:nvPr/>
        </p:nvSpPr>
        <p:spPr>
          <a:xfrm>
            <a:off x="0" y="0"/>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solidFill>
                  <a:schemeClr val="bg2"/>
                </a:solidFill>
              </a:rPr>
              <a:t>DiRich tests – Analysis tree</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24</a:t>
            </a:fld>
            <a:endParaRPr lang="en-US" sz="2400">
              <a:solidFill>
                <a:schemeClr val="bg2"/>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47" name="Rectangle: Rounded Corners 46">
            <a:extLst>
              <a:ext uri="{FF2B5EF4-FFF2-40B4-BE49-F238E27FC236}">
                <a16:creationId xmlns:a16="http://schemas.microsoft.com/office/drawing/2014/main" id="{194573DE-7D95-4C1F-8721-2F43DB5DEE79}"/>
              </a:ext>
            </a:extLst>
          </p:cNvPr>
          <p:cNvSpPr/>
          <p:nvPr/>
        </p:nvSpPr>
        <p:spPr>
          <a:xfrm>
            <a:off x="1007310" y="2912910"/>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1.1 Data baseline identification, fitting with constant</a:t>
            </a:r>
          </a:p>
        </p:txBody>
      </p:sp>
      <p:sp>
        <p:nvSpPr>
          <p:cNvPr id="48" name="Rectangle: Rounded Corners 47">
            <a:extLst>
              <a:ext uri="{FF2B5EF4-FFF2-40B4-BE49-F238E27FC236}">
                <a16:creationId xmlns:a16="http://schemas.microsoft.com/office/drawing/2014/main" id="{AAB0F596-C28A-4F96-8674-C9383ACA2BF3}"/>
              </a:ext>
            </a:extLst>
          </p:cNvPr>
          <p:cNvSpPr/>
          <p:nvPr/>
        </p:nvSpPr>
        <p:spPr>
          <a:xfrm>
            <a:off x="1007310" y="3466148"/>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a:t>1.2 Data base shifting to 0, Correcting window, exporting as CSV</a:t>
            </a:r>
          </a:p>
        </p:txBody>
      </p:sp>
      <p:sp>
        <p:nvSpPr>
          <p:cNvPr id="49" name="Rectangle: Rounded Corners 48">
            <a:extLst>
              <a:ext uri="{FF2B5EF4-FFF2-40B4-BE49-F238E27FC236}">
                <a16:creationId xmlns:a16="http://schemas.microsoft.com/office/drawing/2014/main" id="{89617A6B-D0B1-4BB9-A5F7-B67E168027F8}"/>
              </a:ext>
            </a:extLst>
          </p:cNvPr>
          <p:cNvSpPr/>
          <p:nvPr/>
        </p:nvSpPr>
        <p:spPr>
          <a:xfrm>
            <a:off x="1007310" y="40490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1.3 Plotting oscilloscope Data</a:t>
            </a:r>
          </a:p>
        </p:txBody>
      </p:sp>
      <p:sp>
        <p:nvSpPr>
          <p:cNvPr id="52" name="Rectangle: Rounded Corners 51">
            <a:extLst>
              <a:ext uri="{FF2B5EF4-FFF2-40B4-BE49-F238E27FC236}">
                <a16:creationId xmlns:a16="http://schemas.microsoft.com/office/drawing/2014/main" id="{6447D5AC-2ABF-4572-AD95-8F905A87EBD5}"/>
              </a:ext>
            </a:extLst>
          </p:cNvPr>
          <p:cNvSpPr/>
          <p:nvPr/>
        </p:nvSpPr>
        <p:spPr>
          <a:xfrm>
            <a:off x="1007310" y="460977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1.4 Identification of group peaks and plotting</a:t>
            </a:r>
          </a:p>
        </p:txBody>
      </p:sp>
      <p:sp>
        <p:nvSpPr>
          <p:cNvPr id="53" name="Rectangle: Rounded Corners 52">
            <a:extLst>
              <a:ext uri="{FF2B5EF4-FFF2-40B4-BE49-F238E27FC236}">
                <a16:creationId xmlns:a16="http://schemas.microsoft.com/office/drawing/2014/main" id="{754FD486-603E-4B39-B70B-2E0DD2AE2B3D}"/>
              </a:ext>
            </a:extLst>
          </p:cNvPr>
          <p:cNvSpPr/>
          <p:nvPr/>
        </p:nvSpPr>
        <p:spPr>
          <a:xfrm>
            <a:off x="1007310" y="51705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1.5 Generating CSV file with charge integrals</a:t>
            </a:r>
          </a:p>
        </p:txBody>
      </p:sp>
      <p:sp>
        <p:nvSpPr>
          <p:cNvPr id="54" name="Rectangle: Rounded Corners 53">
            <a:extLst>
              <a:ext uri="{FF2B5EF4-FFF2-40B4-BE49-F238E27FC236}">
                <a16:creationId xmlns:a16="http://schemas.microsoft.com/office/drawing/2014/main" id="{B8E05557-3DD5-44FB-A883-83971D2A3D3B}"/>
              </a:ext>
            </a:extLst>
          </p:cNvPr>
          <p:cNvSpPr/>
          <p:nvPr/>
        </p:nvSpPr>
        <p:spPr>
          <a:xfrm>
            <a:off x="1007309" y="5758932"/>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1.6 Plotting charge integral Data from CSV</a:t>
            </a:r>
          </a:p>
        </p:txBody>
      </p:sp>
      <p:sp>
        <p:nvSpPr>
          <p:cNvPr id="58" name="Rectangle: Rounded Corners 57">
            <a:extLst>
              <a:ext uri="{FF2B5EF4-FFF2-40B4-BE49-F238E27FC236}">
                <a16:creationId xmlns:a16="http://schemas.microsoft.com/office/drawing/2014/main" id="{632539AE-5052-4558-9418-FC8F304A4DDC}"/>
              </a:ext>
            </a:extLst>
          </p:cNvPr>
          <p:cNvSpPr/>
          <p:nvPr/>
        </p:nvSpPr>
        <p:spPr>
          <a:xfrm>
            <a:off x="4495731" y="3310444"/>
            <a:ext cx="2762864" cy="553238"/>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3.2 Plotting charge integrals and channel </a:t>
            </a:r>
            <a:r>
              <a:rPr lang="en-US" sz="1200" err="1"/>
              <a:t>ToTs</a:t>
            </a:r>
            <a:r>
              <a:rPr lang="en-US" sz="1200"/>
              <a:t> </a:t>
            </a:r>
          </a:p>
        </p:txBody>
      </p:sp>
      <p:sp>
        <p:nvSpPr>
          <p:cNvPr id="62" name="Rectangle: Rounded Corners 61">
            <a:extLst>
              <a:ext uri="{FF2B5EF4-FFF2-40B4-BE49-F238E27FC236}">
                <a16:creationId xmlns:a16="http://schemas.microsoft.com/office/drawing/2014/main" id="{E6BD2836-E3D2-4208-8E07-4126EC7071DC}"/>
              </a:ext>
            </a:extLst>
          </p:cNvPr>
          <p:cNvSpPr/>
          <p:nvPr/>
        </p:nvSpPr>
        <p:spPr>
          <a:xfrm>
            <a:off x="7984153" y="2994840"/>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2.1 Extracting </a:t>
            </a:r>
            <a:r>
              <a:rPr lang="en-US" sz="1200" err="1"/>
              <a:t>ToT</a:t>
            </a:r>
            <a:r>
              <a:rPr lang="en-US" sz="1200"/>
              <a:t> DiRich data for all channels</a:t>
            </a:r>
          </a:p>
        </p:txBody>
      </p:sp>
      <p:sp>
        <p:nvSpPr>
          <p:cNvPr id="63" name="Rectangle: Rounded Corners 62">
            <a:extLst>
              <a:ext uri="{FF2B5EF4-FFF2-40B4-BE49-F238E27FC236}">
                <a16:creationId xmlns:a16="http://schemas.microsoft.com/office/drawing/2014/main" id="{75A48435-C77A-448A-9534-8B2CA47468A0}"/>
              </a:ext>
            </a:extLst>
          </p:cNvPr>
          <p:cNvSpPr/>
          <p:nvPr/>
        </p:nvSpPr>
        <p:spPr>
          <a:xfrm>
            <a:off x="7984153" y="4107703"/>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2.2 Plotting DiRich </a:t>
            </a:r>
            <a:r>
              <a:rPr lang="en-US" sz="1200" err="1"/>
              <a:t>ToT</a:t>
            </a:r>
            <a:r>
              <a:rPr lang="en-US" sz="1200"/>
              <a:t> data from DiRich channels</a:t>
            </a:r>
          </a:p>
        </p:txBody>
      </p:sp>
      <p:cxnSp>
        <p:nvCxnSpPr>
          <p:cNvPr id="65" name="Straight Arrow Connector 64">
            <a:extLst>
              <a:ext uri="{FF2B5EF4-FFF2-40B4-BE49-F238E27FC236}">
                <a16:creationId xmlns:a16="http://schemas.microsoft.com/office/drawing/2014/main" id="{E58F7BF4-ACE7-4ABD-9DF3-2D89D172C770}"/>
              </a:ext>
            </a:extLst>
          </p:cNvPr>
          <p:cNvCxnSpPr>
            <a:stCxn id="47" idx="2"/>
            <a:endCxn id="48" idx="0"/>
          </p:cNvCxnSpPr>
          <p:nvPr/>
        </p:nvCxnSpPr>
        <p:spPr>
          <a:xfrm>
            <a:off x="2388742" y="3270816"/>
            <a:ext cx="0" cy="195332"/>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050D53D1-878E-4708-8646-240910FF0C57}"/>
              </a:ext>
            </a:extLst>
          </p:cNvPr>
          <p:cNvCxnSpPr>
            <a:cxnSpLocks/>
            <a:stCxn id="48" idx="2"/>
            <a:endCxn id="49" idx="0"/>
          </p:cNvCxnSpPr>
          <p:nvPr/>
        </p:nvCxnSpPr>
        <p:spPr>
          <a:xfrm>
            <a:off x="2388742" y="3824054"/>
            <a:ext cx="0" cy="22496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Connector: Curved 66">
            <a:extLst>
              <a:ext uri="{FF2B5EF4-FFF2-40B4-BE49-F238E27FC236}">
                <a16:creationId xmlns:a16="http://schemas.microsoft.com/office/drawing/2014/main" id="{1CE80C45-243F-4A9B-8CAD-31E4FE895882}"/>
              </a:ext>
            </a:extLst>
          </p:cNvPr>
          <p:cNvCxnSpPr>
            <a:cxnSpLocks/>
            <a:stCxn id="53" idx="3"/>
            <a:endCxn id="58" idx="1"/>
          </p:cNvCxnSpPr>
          <p:nvPr/>
        </p:nvCxnSpPr>
        <p:spPr>
          <a:xfrm flipV="1">
            <a:off x="3770174" y="3587063"/>
            <a:ext cx="725557" cy="1762411"/>
          </a:xfrm>
          <a:prstGeom prst="curvedConnector3">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Connector: Curved 67">
            <a:extLst>
              <a:ext uri="{FF2B5EF4-FFF2-40B4-BE49-F238E27FC236}">
                <a16:creationId xmlns:a16="http://schemas.microsoft.com/office/drawing/2014/main" id="{13EE2774-003B-42E1-B167-2A0D04CEE88E}"/>
              </a:ext>
            </a:extLst>
          </p:cNvPr>
          <p:cNvCxnSpPr>
            <a:cxnSpLocks/>
            <a:stCxn id="48" idx="3"/>
            <a:endCxn id="76" idx="1"/>
          </p:cNvCxnSpPr>
          <p:nvPr/>
        </p:nvCxnSpPr>
        <p:spPr>
          <a:xfrm flipV="1">
            <a:off x="3770174" y="2699939"/>
            <a:ext cx="733387" cy="945162"/>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AB91305B-2878-4452-B5A9-F718541E9028}"/>
              </a:ext>
            </a:extLst>
          </p:cNvPr>
          <p:cNvCxnSpPr>
            <a:cxnSpLocks/>
            <a:stCxn id="53" idx="2"/>
            <a:endCxn id="54" idx="0"/>
          </p:cNvCxnSpPr>
          <p:nvPr/>
        </p:nvCxnSpPr>
        <p:spPr>
          <a:xfrm flipH="1">
            <a:off x="2388741" y="5528427"/>
            <a:ext cx="1" cy="230505"/>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Connector: Curved 69">
            <a:extLst>
              <a:ext uri="{FF2B5EF4-FFF2-40B4-BE49-F238E27FC236}">
                <a16:creationId xmlns:a16="http://schemas.microsoft.com/office/drawing/2014/main" id="{B396E09A-B3EE-435A-B662-D64929804EBD}"/>
              </a:ext>
            </a:extLst>
          </p:cNvPr>
          <p:cNvCxnSpPr>
            <a:cxnSpLocks/>
            <a:stCxn id="48" idx="1"/>
            <a:endCxn id="52" idx="1"/>
          </p:cNvCxnSpPr>
          <p:nvPr/>
        </p:nvCxnSpPr>
        <p:spPr>
          <a:xfrm rot="10800000" flipV="1">
            <a:off x="1007310" y="3645100"/>
            <a:ext cx="12700" cy="114362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82F0D85E-8DDB-453E-ACDA-8EA070256811}"/>
              </a:ext>
            </a:extLst>
          </p:cNvPr>
          <p:cNvCxnSpPr>
            <a:cxnSpLocks/>
            <a:stCxn id="48" idx="1"/>
            <a:endCxn id="53" idx="1"/>
          </p:cNvCxnSpPr>
          <p:nvPr/>
        </p:nvCxnSpPr>
        <p:spPr>
          <a:xfrm rot="10800000" flipV="1">
            <a:off x="1007310" y="3645100"/>
            <a:ext cx="12700" cy="170437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F148EB54-14C6-44A1-B834-72DD083C9716}"/>
              </a:ext>
            </a:extLst>
          </p:cNvPr>
          <p:cNvCxnSpPr>
            <a:cxnSpLocks/>
            <a:stCxn id="62" idx="1"/>
            <a:endCxn id="76" idx="3"/>
          </p:cNvCxnSpPr>
          <p:nvPr/>
        </p:nvCxnSpPr>
        <p:spPr>
          <a:xfrm rot="10800000">
            <a:off x="7266425" y="2699940"/>
            <a:ext cx="717728" cy="690071"/>
          </a:xfrm>
          <a:prstGeom prst="curved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9582BEA3-C58D-4EB9-901A-AD6EEB4C67FF}"/>
              </a:ext>
            </a:extLst>
          </p:cNvPr>
          <p:cNvCxnSpPr>
            <a:cxnSpLocks/>
            <a:stCxn id="62" idx="2"/>
            <a:endCxn id="63" idx="0"/>
          </p:cNvCxnSpPr>
          <p:nvPr/>
        </p:nvCxnSpPr>
        <p:spPr>
          <a:xfrm>
            <a:off x="9365585" y="3785180"/>
            <a:ext cx="0" cy="32252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Connector: Curved 74">
            <a:extLst>
              <a:ext uri="{FF2B5EF4-FFF2-40B4-BE49-F238E27FC236}">
                <a16:creationId xmlns:a16="http://schemas.microsoft.com/office/drawing/2014/main" id="{6AB51C41-8DDF-438F-9279-8729F9ED5037}"/>
              </a:ext>
            </a:extLst>
          </p:cNvPr>
          <p:cNvCxnSpPr>
            <a:cxnSpLocks/>
            <a:stCxn id="62" idx="1"/>
            <a:endCxn id="58" idx="3"/>
          </p:cNvCxnSpPr>
          <p:nvPr/>
        </p:nvCxnSpPr>
        <p:spPr>
          <a:xfrm rot="10800000" flipV="1">
            <a:off x="7258595" y="3390009"/>
            <a:ext cx="725558" cy="197053"/>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6" name="Rectangle: Rounded Corners 75">
            <a:extLst>
              <a:ext uri="{FF2B5EF4-FFF2-40B4-BE49-F238E27FC236}">
                <a16:creationId xmlns:a16="http://schemas.microsoft.com/office/drawing/2014/main" id="{E432C4E4-F282-4C5C-AFDF-6F815F0379AD}"/>
              </a:ext>
            </a:extLst>
          </p:cNvPr>
          <p:cNvSpPr/>
          <p:nvPr/>
        </p:nvSpPr>
        <p:spPr>
          <a:xfrm>
            <a:off x="4503561" y="2310620"/>
            <a:ext cx="2762864" cy="778637"/>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3.1 Correlating charge integrals and DiRich </a:t>
            </a:r>
            <a:r>
              <a:rPr lang="en-US" sz="1200" err="1"/>
              <a:t>ToTs</a:t>
            </a:r>
            <a:endParaRPr lang="en-US" sz="1200"/>
          </a:p>
          <a:p>
            <a:pPr algn="ctr"/>
            <a:r>
              <a:rPr lang="en-US" sz="1200"/>
              <a:t>matching, the size and shifting according to the peak correlation</a:t>
            </a:r>
          </a:p>
        </p:txBody>
      </p:sp>
      <p:cxnSp>
        <p:nvCxnSpPr>
          <p:cNvPr id="77" name="Straight Arrow Connector 76">
            <a:extLst>
              <a:ext uri="{FF2B5EF4-FFF2-40B4-BE49-F238E27FC236}">
                <a16:creationId xmlns:a16="http://schemas.microsoft.com/office/drawing/2014/main" id="{CE5B3A9F-BF89-4766-A7F3-13DFDB42A864}"/>
              </a:ext>
            </a:extLst>
          </p:cNvPr>
          <p:cNvCxnSpPr>
            <a:cxnSpLocks/>
            <a:stCxn id="76" idx="2"/>
            <a:endCxn id="58" idx="0"/>
          </p:cNvCxnSpPr>
          <p:nvPr/>
        </p:nvCxnSpPr>
        <p:spPr>
          <a:xfrm flipH="1">
            <a:off x="5877163" y="3089257"/>
            <a:ext cx="7830" cy="2211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8" name="Rectangle: Rounded Corners 77">
            <a:extLst>
              <a:ext uri="{FF2B5EF4-FFF2-40B4-BE49-F238E27FC236}">
                <a16:creationId xmlns:a16="http://schemas.microsoft.com/office/drawing/2014/main" id="{E2EB6D3E-ABF8-400C-8A77-809DA94A431A}"/>
              </a:ext>
            </a:extLst>
          </p:cNvPr>
          <p:cNvSpPr/>
          <p:nvPr/>
        </p:nvSpPr>
        <p:spPr>
          <a:xfrm>
            <a:off x="4496188" y="4080303"/>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3.3 Plotting integral vs DiRich TOT correlated distribution</a:t>
            </a:r>
          </a:p>
        </p:txBody>
      </p:sp>
      <p:cxnSp>
        <p:nvCxnSpPr>
          <p:cNvPr id="79" name="Straight Arrow Connector 78">
            <a:extLst>
              <a:ext uri="{FF2B5EF4-FFF2-40B4-BE49-F238E27FC236}">
                <a16:creationId xmlns:a16="http://schemas.microsoft.com/office/drawing/2014/main" id="{157E24EF-FB3E-4148-912B-1C4C572389BE}"/>
              </a:ext>
            </a:extLst>
          </p:cNvPr>
          <p:cNvCxnSpPr>
            <a:cxnSpLocks/>
            <a:stCxn id="58" idx="2"/>
            <a:endCxn id="78" idx="0"/>
          </p:cNvCxnSpPr>
          <p:nvPr/>
        </p:nvCxnSpPr>
        <p:spPr>
          <a:xfrm>
            <a:off x="5877163" y="3863682"/>
            <a:ext cx="457" cy="21662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8" name="Rectangle: Rounded Corners 87">
            <a:extLst>
              <a:ext uri="{FF2B5EF4-FFF2-40B4-BE49-F238E27FC236}">
                <a16:creationId xmlns:a16="http://schemas.microsoft.com/office/drawing/2014/main" id="{88488320-EF21-4437-9AF5-D9F34A3C3EE5}"/>
              </a:ext>
            </a:extLst>
          </p:cNvPr>
          <p:cNvSpPr/>
          <p:nvPr/>
        </p:nvSpPr>
        <p:spPr>
          <a:xfrm>
            <a:off x="4495730" y="4865816"/>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DiRich TOT correlated distribution and fitting with function</a:t>
            </a:r>
          </a:p>
        </p:txBody>
      </p:sp>
      <p:cxnSp>
        <p:nvCxnSpPr>
          <p:cNvPr id="89" name="Straight Arrow Connector 88">
            <a:extLst>
              <a:ext uri="{FF2B5EF4-FFF2-40B4-BE49-F238E27FC236}">
                <a16:creationId xmlns:a16="http://schemas.microsoft.com/office/drawing/2014/main" id="{75265281-DB59-40AC-B9EB-DC8AAB4FAC05}"/>
              </a:ext>
            </a:extLst>
          </p:cNvPr>
          <p:cNvCxnSpPr>
            <a:cxnSpLocks/>
            <a:stCxn id="78" idx="2"/>
            <a:endCxn id="88" idx="0"/>
          </p:cNvCxnSpPr>
          <p:nvPr/>
        </p:nvCxnSpPr>
        <p:spPr>
          <a:xfrm flipH="1">
            <a:off x="5877162" y="4674028"/>
            <a:ext cx="458" cy="19178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9" name="Scroll: Horizontal 98">
            <a:extLst>
              <a:ext uri="{FF2B5EF4-FFF2-40B4-BE49-F238E27FC236}">
                <a16:creationId xmlns:a16="http://schemas.microsoft.com/office/drawing/2014/main" id="{D7E9C6A0-4050-4F45-B4B7-E0A994F773F4}"/>
              </a:ext>
            </a:extLst>
          </p:cNvPr>
          <p:cNvSpPr/>
          <p:nvPr/>
        </p:nvSpPr>
        <p:spPr>
          <a:xfrm>
            <a:off x="1007308" y="2248229"/>
            <a:ext cx="2762863" cy="485728"/>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a:t>
            </a:r>
          </a:p>
        </p:txBody>
      </p:sp>
      <p:sp>
        <p:nvSpPr>
          <p:cNvPr id="100" name="Scroll: Horizontal 99">
            <a:extLst>
              <a:ext uri="{FF2B5EF4-FFF2-40B4-BE49-F238E27FC236}">
                <a16:creationId xmlns:a16="http://schemas.microsoft.com/office/drawing/2014/main" id="{6E3BA522-5CC9-410C-B0D7-81FEDD2375A6}"/>
              </a:ext>
            </a:extLst>
          </p:cNvPr>
          <p:cNvSpPr/>
          <p:nvPr/>
        </p:nvSpPr>
        <p:spPr>
          <a:xfrm>
            <a:off x="7924155" y="2248229"/>
            <a:ext cx="2822862" cy="486124"/>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DiRich TOT data</a:t>
            </a:r>
          </a:p>
        </p:txBody>
      </p:sp>
      <p:sp>
        <p:nvSpPr>
          <p:cNvPr id="101" name="Rectangle: Rounded Corners 100">
            <a:extLst>
              <a:ext uri="{FF2B5EF4-FFF2-40B4-BE49-F238E27FC236}">
                <a16:creationId xmlns:a16="http://schemas.microsoft.com/office/drawing/2014/main" id="{65C4DCAB-6360-4BA5-9DFB-6B47C6C6D463}"/>
              </a:ext>
            </a:extLst>
          </p:cNvPr>
          <p:cNvSpPr/>
          <p:nvPr/>
        </p:nvSpPr>
        <p:spPr>
          <a:xfrm>
            <a:off x="4495730" y="5643679"/>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3.5 Generating calibration model and plotting model vs real integral data</a:t>
            </a:r>
          </a:p>
        </p:txBody>
      </p:sp>
      <p:cxnSp>
        <p:nvCxnSpPr>
          <p:cNvPr id="102" name="Straight Arrow Connector 101">
            <a:extLst>
              <a:ext uri="{FF2B5EF4-FFF2-40B4-BE49-F238E27FC236}">
                <a16:creationId xmlns:a16="http://schemas.microsoft.com/office/drawing/2014/main" id="{A8050292-E879-4544-B454-5EF4F476E90F}"/>
              </a:ext>
            </a:extLst>
          </p:cNvPr>
          <p:cNvCxnSpPr>
            <a:cxnSpLocks/>
            <a:stCxn id="88" idx="2"/>
            <a:endCxn id="101" idx="0"/>
          </p:cNvCxnSpPr>
          <p:nvPr/>
        </p:nvCxnSpPr>
        <p:spPr>
          <a:xfrm>
            <a:off x="5877162" y="5459541"/>
            <a:ext cx="0" cy="18413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33561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25</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 Dieter Grzonka</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913" y="2340815"/>
            <a:ext cx="4650819" cy="3875683"/>
          </a:xfrm>
          <a:prstGeom prst="rect">
            <a:avLst/>
          </a:prstGeom>
        </p:spPr>
      </p:pic>
      <p:pic>
        <p:nvPicPr>
          <p:cNvPr id="4" name="Picture 3">
            <a:extLst>
              <a:ext uri="{FF2B5EF4-FFF2-40B4-BE49-F238E27FC236}">
                <a16:creationId xmlns:a16="http://schemas.microsoft.com/office/drawing/2014/main" id="{E47FCE78-EBC6-49A9-A249-F3D354DA43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2269" y="2340815"/>
            <a:ext cx="4650819" cy="3875683"/>
          </a:xfrm>
          <a:prstGeom prst="rect">
            <a:avLst/>
          </a:prstGeom>
        </p:spPr>
      </p:pic>
      <p:sp>
        <p:nvSpPr>
          <p:cNvPr id="17" name="Rectangle: Rounded Corners 16">
            <a:extLst>
              <a:ext uri="{FF2B5EF4-FFF2-40B4-BE49-F238E27FC236}">
                <a16:creationId xmlns:a16="http://schemas.microsoft.com/office/drawing/2014/main" id="{5FD3FB5D-0F52-4FA2-918E-0660BE5D6D26}"/>
              </a:ext>
            </a:extLst>
          </p:cNvPr>
          <p:cNvSpPr/>
          <p:nvPr/>
        </p:nvSpPr>
        <p:spPr>
          <a:xfrm>
            <a:off x="3660118" y="1919631"/>
            <a:ext cx="5247661"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3.5 Generating calibration model and plotting model vs real integral data</a:t>
            </a:r>
          </a:p>
        </p:txBody>
      </p:sp>
    </p:spTree>
    <p:extLst>
      <p:ext uri="{BB962C8B-B14F-4D97-AF65-F5344CB8AC3E}">
        <p14:creationId xmlns:p14="http://schemas.microsoft.com/office/powerpoint/2010/main" val="294671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26</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DiRich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913" y="2340815"/>
            <a:ext cx="4650819" cy="3875682"/>
          </a:xfrm>
          <a:prstGeom prst="rect">
            <a:avLst/>
          </a:prstGeom>
        </p:spPr>
      </p:pic>
      <p:pic>
        <p:nvPicPr>
          <p:cNvPr id="4" name="Picture 3">
            <a:extLst>
              <a:ext uri="{FF2B5EF4-FFF2-40B4-BE49-F238E27FC236}">
                <a16:creationId xmlns:a16="http://schemas.microsoft.com/office/drawing/2014/main" id="{E47FCE78-EBC6-49A9-A249-F3D354DA43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2269" y="2340815"/>
            <a:ext cx="4650819" cy="3875682"/>
          </a:xfrm>
          <a:prstGeom prst="rect">
            <a:avLst/>
          </a:prstGeom>
        </p:spPr>
      </p:pic>
      <p:sp>
        <p:nvSpPr>
          <p:cNvPr id="17" name="Rectangle: Rounded Corners 16">
            <a:extLst>
              <a:ext uri="{FF2B5EF4-FFF2-40B4-BE49-F238E27FC236}">
                <a16:creationId xmlns:a16="http://schemas.microsoft.com/office/drawing/2014/main" id="{5FD3FB5D-0F52-4FA2-918E-0660BE5D6D26}"/>
              </a:ext>
            </a:extLst>
          </p:cNvPr>
          <p:cNvSpPr/>
          <p:nvPr/>
        </p:nvSpPr>
        <p:spPr>
          <a:xfrm>
            <a:off x="3660118" y="1919631"/>
            <a:ext cx="5247661"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3.5 Generating calibration model and plotting model vs real integral data</a:t>
            </a:r>
          </a:p>
        </p:txBody>
      </p:sp>
    </p:spTree>
    <p:extLst>
      <p:ext uri="{BB962C8B-B14F-4D97-AF65-F5344CB8AC3E}">
        <p14:creationId xmlns:p14="http://schemas.microsoft.com/office/powerpoint/2010/main" val="1973801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D682F73F-D5B6-4AF9-81A0-6B37E0CB0C5A}"/>
              </a:ext>
            </a:extLst>
          </p:cNvPr>
          <p:cNvSpPr/>
          <p:nvPr/>
        </p:nvSpPr>
        <p:spPr>
          <a:xfrm>
            <a:off x="0" y="0"/>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solidFill>
                  <a:schemeClr val="bg2"/>
                </a:solidFill>
              </a:rPr>
              <a:t>TOF PADI tests – Analysis tree</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27</a:t>
            </a:fld>
            <a:endParaRPr lang="en-US" sz="2400">
              <a:solidFill>
                <a:schemeClr val="bg2"/>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47" name="Rectangle: Rounded Corners 46">
            <a:extLst>
              <a:ext uri="{FF2B5EF4-FFF2-40B4-BE49-F238E27FC236}">
                <a16:creationId xmlns:a16="http://schemas.microsoft.com/office/drawing/2014/main" id="{194573DE-7D95-4C1F-8721-2F43DB5DEE79}"/>
              </a:ext>
            </a:extLst>
          </p:cNvPr>
          <p:cNvSpPr/>
          <p:nvPr/>
        </p:nvSpPr>
        <p:spPr>
          <a:xfrm>
            <a:off x="1007310" y="2912910"/>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1.1 Data baseline identification, fitting with constant</a:t>
            </a:r>
          </a:p>
        </p:txBody>
      </p:sp>
      <p:sp>
        <p:nvSpPr>
          <p:cNvPr id="48" name="Rectangle: Rounded Corners 47">
            <a:extLst>
              <a:ext uri="{FF2B5EF4-FFF2-40B4-BE49-F238E27FC236}">
                <a16:creationId xmlns:a16="http://schemas.microsoft.com/office/drawing/2014/main" id="{AAB0F596-C28A-4F96-8674-C9383ACA2BF3}"/>
              </a:ext>
            </a:extLst>
          </p:cNvPr>
          <p:cNvSpPr/>
          <p:nvPr/>
        </p:nvSpPr>
        <p:spPr>
          <a:xfrm>
            <a:off x="1007310" y="3466148"/>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a:t>1.2 Data base shifting to 0, correcting window, exporting as CSV</a:t>
            </a:r>
          </a:p>
        </p:txBody>
      </p:sp>
      <p:sp>
        <p:nvSpPr>
          <p:cNvPr id="49" name="Rectangle: Rounded Corners 48">
            <a:extLst>
              <a:ext uri="{FF2B5EF4-FFF2-40B4-BE49-F238E27FC236}">
                <a16:creationId xmlns:a16="http://schemas.microsoft.com/office/drawing/2014/main" id="{89617A6B-D0B1-4BB9-A5F7-B67E168027F8}"/>
              </a:ext>
            </a:extLst>
          </p:cNvPr>
          <p:cNvSpPr/>
          <p:nvPr/>
        </p:nvSpPr>
        <p:spPr>
          <a:xfrm>
            <a:off x="1007310" y="40490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1.3 Plotting oscilloscope data</a:t>
            </a:r>
          </a:p>
        </p:txBody>
      </p:sp>
      <p:sp>
        <p:nvSpPr>
          <p:cNvPr id="52" name="Rectangle: Rounded Corners 51">
            <a:extLst>
              <a:ext uri="{FF2B5EF4-FFF2-40B4-BE49-F238E27FC236}">
                <a16:creationId xmlns:a16="http://schemas.microsoft.com/office/drawing/2014/main" id="{6447D5AC-2ABF-4572-AD95-8F905A87EBD5}"/>
              </a:ext>
            </a:extLst>
          </p:cNvPr>
          <p:cNvSpPr/>
          <p:nvPr/>
        </p:nvSpPr>
        <p:spPr>
          <a:xfrm>
            <a:off x="1007310" y="460977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1.4 Identification of group peaks and plotting</a:t>
            </a:r>
          </a:p>
        </p:txBody>
      </p:sp>
      <p:sp>
        <p:nvSpPr>
          <p:cNvPr id="53" name="Rectangle: Rounded Corners 52">
            <a:extLst>
              <a:ext uri="{FF2B5EF4-FFF2-40B4-BE49-F238E27FC236}">
                <a16:creationId xmlns:a16="http://schemas.microsoft.com/office/drawing/2014/main" id="{754FD486-603E-4B39-B70B-2E0DD2AE2B3D}"/>
              </a:ext>
            </a:extLst>
          </p:cNvPr>
          <p:cNvSpPr/>
          <p:nvPr/>
        </p:nvSpPr>
        <p:spPr>
          <a:xfrm>
            <a:off x="1007310" y="5170521"/>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1.5 Generating CSV file with charge integrals</a:t>
            </a:r>
          </a:p>
        </p:txBody>
      </p:sp>
      <p:sp>
        <p:nvSpPr>
          <p:cNvPr id="54" name="Rectangle: Rounded Corners 53">
            <a:extLst>
              <a:ext uri="{FF2B5EF4-FFF2-40B4-BE49-F238E27FC236}">
                <a16:creationId xmlns:a16="http://schemas.microsoft.com/office/drawing/2014/main" id="{B8E05557-3DD5-44FB-A883-83971D2A3D3B}"/>
              </a:ext>
            </a:extLst>
          </p:cNvPr>
          <p:cNvSpPr/>
          <p:nvPr/>
        </p:nvSpPr>
        <p:spPr>
          <a:xfrm>
            <a:off x="1007309" y="5758932"/>
            <a:ext cx="2762864" cy="357906"/>
          </a:xfrm>
          <a:prstGeom prst="roundRect">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1.6 Plotting charge integral data from CSV</a:t>
            </a:r>
          </a:p>
        </p:txBody>
      </p:sp>
      <p:sp>
        <p:nvSpPr>
          <p:cNvPr id="58" name="Rectangle: Rounded Corners 57">
            <a:extLst>
              <a:ext uri="{FF2B5EF4-FFF2-40B4-BE49-F238E27FC236}">
                <a16:creationId xmlns:a16="http://schemas.microsoft.com/office/drawing/2014/main" id="{632539AE-5052-4558-9418-FC8F304A4DDC}"/>
              </a:ext>
            </a:extLst>
          </p:cNvPr>
          <p:cNvSpPr/>
          <p:nvPr/>
        </p:nvSpPr>
        <p:spPr>
          <a:xfrm>
            <a:off x="4495731" y="3310444"/>
            <a:ext cx="2762864" cy="553238"/>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3.2 Plotting charge integrals and channel </a:t>
            </a:r>
            <a:r>
              <a:rPr lang="en-US" sz="1200" err="1"/>
              <a:t>ToTs</a:t>
            </a:r>
            <a:r>
              <a:rPr lang="en-US" sz="1200"/>
              <a:t> </a:t>
            </a:r>
          </a:p>
        </p:txBody>
      </p:sp>
      <p:sp>
        <p:nvSpPr>
          <p:cNvPr id="62" name="Rectangle: Rounded Corners 61">
            <a:extLst>
              <a:ext uri="{FF2B5EF4-FFF2-40B4-BE49-F238E27FC236}">
                <a16:creationId xmlns:a16="http://schemas.microsoft.com/office/drawing/2014/main" id="{E6BD2836-E3D2-4208-8E07-4126EC7071DC}"/>
              </a:ext>
            </a:extLst>
          </p:cNvPr>
          <p:cNvSpPr/>
          <p:nvPr/>
        </p:nvSpPr>
        <p:spPr>
          <a:xfrm>
            <a:off x="7984153" y="2994840"/>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2.1 Generating TOT data from oscilloscope waveform files</a:t>
            </a:r>
          </a:p>
        </p:txBody>
      </p:sp>
      <p:sp>
        <p:nvSpPr>
          <p:cNvPr id="63" name="Rectangle: Rounded Corners 62">
            <a:extLst>
              <a:ext uri="{FF2B5EF4-FFF2-40B4-BE49-F238E27FC236}">
                <a16:creationId xmlns:a16="http://schemas.microsoft.com/office/drawing/2014/main" id="{75A48435-C77A-448A-9534-8B2CA47468A0}"/>
              </a:ext>
            </a:extLst>
          </p:cNvPr>
          <p:cNvSpPr/>
          <p:nvPr/>
        </p:nvSpPr>
        <p:spPr>
          <a:xfrm>
            <a:off x="7984153" y="4107703"/>
            <a:ext cx="2762864" cy="79034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t>2.2 Plotting TOF PADI </a:t>
            </a:r>
            <a:r>
              <a:rPr lang="en-US" sz="1200" err="1"/>
              <a:t>ToT</a:t>
            </a:r>
            <a:r>
              <a:rPr lang="en-US" sz="1200"/>
              <a:t> data</a:t>
            </a:r>
          </a:p>
        </p:txBody>
      </p:sp>
      <p:cxnSp>
        <p:nvCxnSpPr>
          <p:cNvPr id="65" name="Straight Arrow Connector 64">
            <a:extLst>
              <a:ext uri="{FF2B5EF4-FFF2-40B4-BE49-F238E27FC236}">
                <a16:creationId xmlns:a16="http://schemas.microsoft.com/office/drawing/2014/main" id="{E58F7BF4-ACE7-4ABD-9DF3-2D89D172C770}"/>
              </a:ext>
            </a:extLst>
          </p:cNvPr>
          <p:cNvCxnSpPr>
            <a:stCxn id="47" idx="2"/>
            <a:endCxn id="48" idx="0"/>
          </p:cNvCxnSpPr>
          <p:nvPr/>
        </p:nvCxnSpPr>
        <p:spPr>
          <a:xfrm>
            <a:off x="2388742" y="3270816"/>
            <a:ext cx="0" cy="195332"/>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050D53D1-878E-4708-8646-240910FF0C57}"/>
              </a:ext>
            </a:extLst>
          </p:cNvPr>
          <p:cNvCxnSpPr>
            <a:cxnSpLocks/>
            <a:stCxn id="48" idx="2"/>
            <a:endCxn id="49" idx="0"/>
          </p:cNvCxnSpPr>
          <p:nvPr/>
        </p:nvCxnSpPr>
        <p:spPr>
          <a:xfrm>
            <a:off x="2388742" y="3824054"/>
            <a:ext cx="0" cy="22496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Connector: Curved 66">
            <a:extLst>
              <a:ext uri="{FF2B5EF4-FFF2-40B4-BE49-F238E27FC236}">
                <a16:creationId xmlns:a16="http://schemas.microsoft.com/office/drawing/2014/main" id="{1CE80C45-243F-4A9B-8CAD-31E4FE895882}"/>
              </a:ext>
            </a:extLst>
          </p:cNvPr>
          <p:cNvCxnSpPr>
            <a:cxnSpLocks/>
            <a:stCxn id="53" idx="3"/>
            <a:endCxn id="58" idx="1"/>
          </p:cNvCxnSpPr>
          <p:nvPr/>
        </p:nvCxnSpPr>
        <p:spPr>
          <a:xfrm flipV="1">
            <a:off x="3770174" y="3587063"/>
            <a:ext cx="725557" cy="1762411"/>
          </a:xfrm>
          <a:prstGeom prst="curvedConnector3">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Connector: Curved 67">
            <a:extLst>
              <a:ext uri="{FF2B5EF4-FFF2-40B4-BE49-F238E27FC236}">
                <a16:creationId xmlns:a16="http://schemas.microsoft.com/office/drawing/2014/main" id="{13EE2774-003B-42E1-B167-2A0D04CEE88E}"/>
              </a:ext>
            </a:extLst>
          </p:cNvPr>
          <p:cNvCxnSpPr>
            <a:cxnSpLocks/>
            <a:stCxn id="48" idx="3"/>
            <a:endCxn id="76" idx="1"/>
          </p:cNvCxnSpPr>
          <p:nvPr/>
        </p:nvCxnSpPr>
        <p:spPr>
          <a:xfrm flipV="1">
            <a:off x="3770174" y="2699939"/>
            <a:ext cx="733387" cy="945162"/>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AB91305B-2878-4452-B5A9-F718541E9028}"/>
              </a:ext>
            </a:extLst>
          </p:cNvPr>
          <p:cNvCxnSpPr>
            <a:cxnSpLocks/>
            <a:stCxn id="53" idx="2"/>
            <a:endCxn id="54" idx="0"/>
          </p:cNvCxnSpPr>
          <p:nvPr/>
        </p:nvCxnSpPr>
        <p:spPr>
          <a:xfrm flipH="1">
            <a:off x="2388741" y="5528427"/>
            <a:ext cx="1" cy="230505"/>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Connector: Curved 69">
            <a:extLst>
              <a:ext uri="{FF2B5EF4-FFF2-40B4-BE49-F238E27FC236}">
                <a16:creationId xmlns:a16="http://schemas.microsoft.com/office/drawing/2014/main" id="{B396E09A-B3EE-435A-B662-D64929804EBD}"/>
              </a:ext>
            </a:extLst>
          </p:cNvPr>
          <p:cNvCxnSpPr>
            <a:cxnSpLocks/>
            <a:stCxn id="48" idx="1"/>
            <a:endCxn id="52" idx="1"/>
          </p:cNvCxnSpPr>
          <p:nvPr/>
        </p:nvCxnSpPr>
        <p:spPr>
          <a:xfrm rot="10800000" flipV="1">
            <a:off x="1007310" y="3645100"/>
            <a:ext cx="12700" cy="114362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82F0D85E-8DDB-453E-ACDA-8EA070256811}"/>
              </a:ext>
            </a:extLst>
          </p:cNvPr>
          <p:cNvCxnSpPr>
            <a:cxnSpLocks/>
            <a:stCxn id="48" idx="1"/>
            <a:endCxn id="53" idx="1"/>
          </p:cNvCxnSpPr>
          <p:nvPr/>
        </p:nvCxnSpPr>
        <p:spPr>
          <a:xfrm rot="10800000" flipV="1">
            <a:off x="1007310" y="3645100"/>
            <a:ext cx="12700" cy="1704373"/>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F148EB54-14C6-44A1-B834-72DD083C9716}"/>
              </a:ext>
            </a:extLst>
          </p:cNvPr>
          <p:cNvCxnSpPr>
            <a:cxnSpLocks/>
            <a:stCxn id="62" idx="1"/>
            <a:endCxn id="76" idx="3"/>
          </p:cNvCxnSpPr>
          <p:nvPr/>
        </p:nvCxnSpPr>
        <p:spPr>
          <a:xfrm rot="10800000">
            <a:off x="7266425" y="2699940"/>
            <a:ext cx="717728" cy="690071"/>
          </a:xfrm>
          <a:prstGeom prst="curved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9582BEA3-C58D-4EB9-901A-AD6EEB4C67FF}"/>
              </a:ext>
            </a:extLst>
          </p:cNvPr>
          <p:cNvCxnSpPr>
            <a:cxnSpLocks/>
            <a:stCxn id="62" idx="2"/>
            <a:endCxn id="63" idx="0"/>
          </p:cNvCxnSpPr>
          <p:nvPr/>
        </p:nvCxnSpPr>
        <p:spPr>
          <a:xfrm>
            <a:off x="9365585" y="3785180"/>
            <a:ext cx="0" cy="32252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Connector: Curved 74">
            <a:extLst>
              <a:ext uri="{FF2B5EF4-FFF2-40B4-BE49-F238E27FC236}">
                <a16:creationId xmlns:a16="http://schemas.microsoft.com/office/drawing/2014/main" id="{6AB51C41-8DDF-438F-9279-8729F9ED5037}"/>
              </a:ext>
            </a:extLst>
          </p:cNvPr>
          <p:cNvCxnSpPr>
            <a:cxnSpLocks/>
            <a:stCxn id="62" idx="1"/>
            <a:endCxn id="58" idx="3"/>
          </p:cNvCxnSpPr>
          <p:nvPr/>
        </p:nvCxnSpPr>
        <p:spPr>
          <a:xfrm rot="10800000" flipV="1">
            <a:off x="7258595" y="3390009"/>
            <a:ext cx="725558" cy="197053"/>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6" name="Rectangle: Rounded Corners 75">
            <a:extLst>
              <a:ext uri="{FF2B5EF4-FFF2-40B4-BE49-F238E27FC236}">
                <a16:creationId xmlns:a16="http://schemas.microsoft.com/office/drawing/2014/main" id="{E432C4E4-F282-4C5C-AFDF-6F815F0379AD}"/>
              </a:ext>
            </a:extLst>
          </p:cNvPr>
          <p:cNvSpPr/>
          <p:nvPr/>
        </p:nvSpPr>
        <p:spPr>
          <a:xfrm>
            <a:off x="4503561" y="2310620"/>
            <a:ext cx="2762864" cy="778637"/>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3.1 Correlating charge integrals and TOF PADI </a:t>
            </a:r>
            <a:r>
              <a:rPr lang="en-US" sz="1200" err="1"/>
              <a:t>ToTs</a:t>
            </a:r>
            <a:endParaRPr lang="en-US" sz="1200"/>
          </a:p>
          <a:p>
            <a:pPr algn="ctr"/>
            <a:r>
              <a:rPr lang="en-US" sz="1200"/>
              <a:t>matching, the size and shifting according to the peak correlation</a:t>
            </a:r>
          </a:p>
        </p:txBody>
      </p:sp>
      <p:cxnSp>
        <p:nvCxnSpPr>
          <p:cNvPr id="77" name="Straight Arrow Connector 76">
            <a:extLst>
              <a:ext uri="{FF2B5EF4-FFF2-40B4-BE49-F238E27FC236}">
                <a16:creationId xmlns:a16="http://schemas.microsoft.com/office/drawing/2014/main" id="{CE5B3A9F-BF89-4766-A7F3-13DFDB42A864}"/>
              </a:ext>
            </a:extLst>
          </p:cNvPr>
          <p:cNvCxnSpPr>
            <a:cxnSpLocks/>
            <a:stCxn id="76" idx="2"/>
            <a:endCxn id="58" idx="0"/>
          </p:cNvCxnSpPr>
          <p:nvPr/>
        </p:nvCxnSpPr>
        <p:spPr>
          <a:xfrm flipH="1">
            <a:off x="5877163" y="3089257"/>
            <a:ext cx="7830" cy="221187"/>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8" name="Rectangle: Rounded Corners 77">
            <a:extLst>
              <a:ext uri="{FF2B5EF4-FFF2-40B4-BE49-F238E27FC236}">
                <a16:creationId xmlns:a16="http://schemas.microsoft.com/office/drawing/2014/main" id="{E2EB6D3E-ABF8-400C-8A77-809DA94A431A}"/>
              </a:ext>
            </a:extLst>
          </p:cNvPr>
          <p:cNvSpPr/>
          <p:nvPr/>
        </p:nvSpPr>
        <p:spPr>
          <a:xfrm>
            <a:off x="4496188" y="4080303"/>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3.3 Plotting integral vs TOT correlated distribution</a:t>
            </a:r>
          </a:p>
        </p:txBody>
      </p:sp>
      <p:cxnSp>
        <p:nvCxnSpPr>
          <p:cNvPr id="79" name="Straight Arrow Connector 78">
            <a:extLst>
              <a:ext uri="{FF2B5EF4-FFF2-40B4-BE49-F238E27FC236}">
                <a16:creationId xmlns:a16="http://schemas.microsoft.com/office/drawing/2014/main" id="{157E24EF-FB3E-4148-912B-1C4C572389BE}"/>
              </a:ext>
            </a:extLst>
          </p:cNvPr>
          <p:cNvCxnSpPr>
            <a:cxnSpLocks/>
            <a:stCxn id="58" idx="2"/>
            <a:endCxn id="78" idx="0"/>
          </p:cNvCxnSpPr>
          <p:nvPr/>
        </p:nvCxnSpPr>
        <p:spPr>
          <a:xfrm>
            <a:off x="5877163" y="3863682"/>
            <a:ext cx="457" cy="21662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8" name="Rectangle: Rounded Corners 87">
            <a:extLst>
              <a:ext uri="{FF2B5EF4-FFF2-40B4-BE49-F238E27FC236}">
                <a16:creationId xmlns:a16="http://schemas.microsoft.com/office/drawing/2014/main" id="{88488320-EF21-4437-9AF5-D9F34A3C3EE5}"/>
              </a:ext>
            </a:extLst>
          </p:cNvPr>
          <p:cNvSpPr/>
          <p:nvPr/>
        </p:nvSpPr>
        <p:spPr>
          <a:xfrm>
            <a:off x="4495730" y="4865816"/>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3.4 Plotting integral vs TOF PADI TOT correlated distribution and fitting with function</a:t>
            </a:r>
          </a:p>
        </p:txBody>
      </p:sp>
      <p:cxnSp>
        <p:nvCxnSpPr>
          <p:cNvPr id="89" name="Straight Arrow Connector 88">
            <a:extLst>
              <a:ext uri="{FF2B5EF4-FFF2-40B4-BE49-F238E27FC236}">
                <a16:creationId xmlns:a16="http://schemas.microsoft.com/office/drawing/2014/main" id="{75265281-DB59-40AC-B9EB-DC8AAB4FAC05}"/>
              </a:ext>
            </a:extLst>
          </p:cNvPr>
          <p:cNvCxnSpPr>
            <a:cxnSpLocks/>
            <a:stCxn id="78" idx="2"/>
            <a:endCxn id="88" idx="0"/>
          </p:cNvCxnSpPr>
          <p:nvPr/>
        </p:nvCxnSpPr>
        <p:spPr>
          <a:xfrm flipH="1">
            <a:off x="5877162" y="4674028"/>
            <a:ext cx="458" cy="19178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9" name="Scroll: Horizontal 98">
            <a:extLst>
              <a:ext uri="{FF2B5EF4-FFF2-40B4-BE49-F238E27FC236}">
                <a16:creationId xmlns:a16="http://schemas.microsoft.com/office/drawing/2014/main" id="{D7E9C6A0-4050-4F45-B4B7-E0A994F773F4}"/>
              </a:ext>
            </a:extLst>
          </p:cNvPr>
          <p:cNvSpPr/>
          <p:nvPr/>
        </p:nvSpPr>
        <p:spPr>
          <a:xfrm>
            <a:off x="1007308" y="2248229"/>
            <a:ext cx="2762863" cy="485728"/>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PMT</a:t>
            </a:r>
          </a:p>
        </p:txBody>
      </p:sp>
      <p:sp>
        <p:nvSpPr>
          <p:cNvPr id="100" name="Scroll: Horizontal 99">
            <a:extLst>
              <a:ext uri="{FF2B5EF4-FFF2-40B4-BE49-F238E27FC236}">
                <a16:creationId xmlns:a16="http://schemas.microsoft.com/office/drawing/2014/main" id="{6E3BA522-5CC9-410C-B0D7-81FEDD2375A6}"/>
              </a:ext>
            </a:extLst>
          </p:cNvPr>
          <p:cNvSpPr/>
          <p:nvPr/>
        </p:nvSpPr>
        <p:spPr>
          <a:xfrm>
            <a:off x="7924155" y="2248229"/>
            <a:ext cx="2822862" cy="486124"/>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square waveform (binary output TOF PADI)</a:t>
            </a:r>
          </a:p>
        </p:txBody>
      </p:sp>
      <p:sp>
        <p:nvSpPr>
          <p:cNvPr id="101" name="Rectangle: Rounded Corners 100">
            <a:extLst>
              <a:ext uri="{FF2B5EF4-FFF2-40B4-BE49-F238E27FC236}">
                <a16:creationId xmlns:a16="http://schemas.microsoft.com/office/drawing/2014/main" id="{65C4DCAB-6360-4BA5-9DFB-6B47C6C6D463}"/>
              </a:ext>
            </a:extLst>
          </p:cNvPr>
          <p:cNvSpPr/>
          <p:nvPr/>
        </p:nvSpPr>
        <p:spPr>
          <a:xfrm>
            <a:off x="4495730" y="5643679"/>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3.5 Generating calibration model and plotting model vs real integral data</a:t>
            </a:r>
          </a:p>
        </p:txBody>
      </p:sp>
      <p:cxnSp>
        <p:nvCxnSpPr>
          <p:cNvPr id="102" name="Straight Arrow Connector 101">
            <a:extLst>
              <a:ext uri="{FF2B5EF4-FFF2-40B4-BE49-F238E27FC236}">
                <a16:creationId xmlns:a16="http://schemas.microsoft.com/office/drawing/2014/main" id="{A8050292-E879-4544-B454-5EF4F476E90F}"/>
              </a:ext>
            </a:extLst>
          </p:cNvPr>
          <p:cNvCxnSpPr>
            <a:cxnSpLocks/>
            <a:stCxn id="88" idx="2"/>
            <a:endCxn id="101" idx="0"/>
          </p:cNvCxnSpPr>
          <p:nvPr/>
        </p:nvCxnSpPr>
        <p:spPr>
          <a:xfrm>
            <a:off x="5877162" y="5459541"/>
            <a:ext cx="0" cy="18413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Rectangle: Rounded Corners 40">
            <a:extLst>
              <a:ext uri="{FF2B5EF4-FFF2-40B4-BE49-F238E27FC236}">
                <a16:creationId xmlns:a16="http://schemas.microsoft.com/office/drawing/2014/main" id="{6D5E933C-1C67-49ED-96F3-F4038C1FE1D2}"/>
              </a:ext>
            </a:extLst>
          </p:cNvPr>
          <p:cNvSpPr/>
          <p:nvPr/>
        </p:nvSpPr>
        <p:spPr>
          <a:xfrm>
            <a:off x="7984151" y="5643679"/>
            <a:ext cx="2762864"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3.6 Characterizing model vs charge integral scatter with Gaussian distributions </a:t>
            </a:r>
          </a:p>
        </p:txBody>
      </p:sp>
      <p:cxnSp>
        <p:nvCxnSpPr>
          <p:cNvPr id="42" name="Straight Arrow Connector 41">
            <a:extLst>
              <a:ext uri="{FF2B5EF4-FFF2-40B4-BE49-F238E27FC236}">
                <a16:creationId xmlns:a16="http://schemas.microsoft.com/office/drawing/2014/main" id="{1DD154A0-E60D-438F-9EE2-2C3860C1FD82}"/>
              </a:ext>
            </a:extLst>
          </p:cNvPr>
          <p:cNvCxnSpPr>
            <a:cxnSpLocks/>
            <a:endCxn id="41" idx="1"/>
          </p:cNvCxnSpPr>
          <p:nvPr/>
        </p:nvCxnSpPr>
        <p:spPr>
          <a:xfrm>
            <a:off x="7258594" y="5940542"/>
            <a:ext cx="725557" cy="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9906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3968F36A-F1AB-4828-842E-C57C94BD9B05}"/>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1261872" y="365760"/>
            <a:ext cx="9692640" cy="1325562"/>
          </a:xfrm>
        </p:spPr>
        <p:txBody>
          <a:bodyPr/>
          <a:lstStyle/>
          <a:p>
            <a:r>
              <a:rPr lang="en-US"/>
              <a:t>TOF PADI tests - setup</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grpSp>
        <p:nvGrpSpPr>
          <p:cNvPr id="12" name="Group 11">
            <a:extLst>
              <a:ext uri="{FF2B5EF4-FFF2-40B4-BE49-F238E27FC236}">
                <a16:creationId xmlns:a16="http://schemas.microsoft.com/office/drawing/2014/main" id="{D417C9F6-0853-44B5-9CE3-662EB722D40A}"/>
              </a:ext>
            </a:extLst>
          </p:cNvPr>
          <p:cNvGrpSpPr/>
          <p:nvPr/>
        </p:nvGrpSpPr>
        <p:grpSpPr>
          <a:xfrm>
            <a:off x="1261872" y="3528006"/>
            <a:ext cx="553273" cy="2488566"/>
            <a:chOff x="2108851" y="2305974"/>
            <a:chExt cx="613459" cy="3237833"/>
          </a:xfrm>
        </p:grpSpPr>
        <p:sp>
          <p:nvSpPr>
            <p:cNvPr id="6" name="Rectangle 5">
              <a:extLst>
                <a:ext uri="{FF2B5EF4-FFF2-40B4-BE49-F238E27FC236}">
                  <a16:creationId xmlns:a16="http://schemas.microsoft.com/office/drawing/2014/main" id="{95DAE4EB-87CD-4797-8F28-C6061FAEE09B}"/>
                </a:ext>
              </a:extLst>
            </p:cNvPr>
            <p:cNvSpPr/>
            <p:nvPr/>
          </p:nvSpPr>
          <p:spPr>
            <a:xfrm rot="16200000">
              <a:off x="1096067" y="3917563"/>
              <a:ext cx="2639028" cy="613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N-det Module</a:t>
              </a:r>
            </a:p>
          </p:txBody>
        </p:sp>
        <p:sp>
          <p:nvSpPr>
            <p:cNvPr id="7" name="Rectangle: Rounded Corners 6">
              <a:extLst>
                <a:ext uri="{FF2B5EF4-FFF2-40B4-BE49-F238E27FC236}">
                  <a16:creationId xmlns:a16="http://schemas.microsoft.com/office/drawing/2014/main" id="{4B6620E2-BF15-48F6-B5BA-3E28965C9FAB}"/>
                </a:ext>
              </a:extLst>
            </p:cNvPr>
            <p:cNvSpPr/>
            <p:nvPr/>
          </p:nvSpPr>
          <p:spPr>
            <a:xfrm rot="16200000">
              <a:off x="2116179" y="2443628"/>
              <a:ext cx="598803" cy="32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2"/>
                  </a:solidFill>
                </a:rPr>
                <a:t>PMT</a:t>
              </a:r>
            </a:p>
          </p:txBody>
        </p:sp>
      </p:grpSp>
      <p:sp>
        <p:nvSpPr>
          <p:cNvPr id="8" name="Rectangle 7">
            <a:extLst>
              <a:ext uri="{FF2B5EF4-FFF2-40B4-BE49-F238E27FC236}">
                <a16:creationId xmlns:a16="http://schemas.microsoft.com/office/drawing/2014/main" id="{F1757DE0-0C4F-4318-A189-2903114201CB}"/>
              </a:ext>
            </a:extLst>
          </p:cNvPr>
          <p:cNvSpPr/>
          <p:nvPr/>
        </p:nvSpPr>
        <p:spPr>
          <a:xfrm>
            <a:off x="2512273" y="2060421"/>
            <a:ext cx="892256" cy="71763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2"/>
                </a:solidFill>
              </a:rPr>
              <a:t>splitter</a:t>
            </a:r>
          </a:p>
        </p:txBody>
      </p:sp>
      <p:sp>
        <p:nvSpPr>
          <p:cNvPr id="19" name="Rectangle 18">
            <a:extLst>
              <a:ext uri="{FF2B5EF4-FFF2-40B4-BE49-F238E27FC236}">
                <a16:creationId xmlns:a16="http://schemas.microsoft.com/office/drawing/2014/main" id="{22781D63-0FEC-4996-90F1-7E0E7939A8F7}"/>
              </a:ext>
            </a:extLst>
          </p:cNvPr>
          <p:cNvSpPr/>
          <p:nvPr/>
        </p:nvSpPr>
        <p:spPr>
          <a:xfrm rot="16200000">
            <a:off x="955179" y="2450710"/>
            <a:ext cx="1166660" cy="3745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a:solidFill>
                  <a:schemeClr val="bg2"/>
                </a:solidFill>
              </a:rPr>
              <a:t>High Voltage Supply</a:t>
            </a:r>
          </a:p>
        </p:txBody>
      </p:sp>
      <p:cxnSp>
        <p:nvCxnSpPr>
          <p:cNvPr id="22" name="Connector: Elbow 21">
            <a:extLst>
              <a:ext uri="{FF2B5EF4-FFF2-40B4-BE49-F238E27FC236}">
                <a16:creationId xmlns:a16="http://schemas.microsoft.com/office/drawing/2014/main" id="{D824278B-0BD2-4EED-92BE-C176944F269A}"/>
              </a:ext>
            </a:extLst>
          </p:cNvPr>
          <p:cNvCxnSpPr>
            <a:cxnSpLocks/>
            <a:stCxn id="7" idx="2"/>
            <a:endCxn id="8" idx="1"/>
          </p:cNvCxnSpPr>
          <p:nvPr/>
        </p:nvCxnSpPr>
        <p:spPr>
          <a:xfrm flipV="1">
            <a:off x="1684388" y="2419237"/>
            <a:ext cx="827885" cy="1338886"/>
          </a:xfrm>
          <a:prstGeom prst="bentConnector3">
            <a:avLst>
              <a:gd name="adj1" fmla="val 50000"/>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10F86259-ABB9-4FE2-BA98-B6612837C3C5}"/>
              </a:ext>
            </a:extLst>
          </p:cNvPr>
          <p:cNvCxnSpPr>
            <a:cxnSpLocks/>
            <a:stCxn id="19" idx="1"/>
            <a:endCxn id="7" idx="3"/>
          </p:cNvCxnSpPr>
          <p:nvPr/>
        </p:nvCxnSpPr>
        <p:spPr>
          <a:xfrm>
            <a:off x="1538510" y="3221295"/>
            <a:ext cx="0" cy="306711"/>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0FE8A00F-AA94-40ED-8CB9-273ECD651290}"/>
              </a:ext>
            </a:extLst>
          </p:cNvPr>
          <p:cNvSpPr txBox="1"/>
          <p:nvPr/>
        </p:nvSpPr>
        <p:spPr>
          <a:xfrm>
            <a:off x="11750040" y="6492239"/>
            <a:ext cx="184731" cy="369332"/>
          </a:xfrm>
          <a:prstGeom prst="rect">
            <a:avLst/>
          </a:prstGeom>
          <a:noFill/>
        </p:spPr>
        <p:txBody>
          <a:bodyPr wrap="none" rtlCol="0">
            <a:spAutoFit/>
          </a:bodyPr>
          <a:lstStyle/>
          <a:p>
            <a:endParaRPr lang="en-US"/>
          </a:p>
        </p:txBody>
      </p:sp>
      <p:sp>
        <p:nvSpPr>
          <p:cNvPr id="39" name="Slide Number Placeholder 37">
            <a:extLst>
              <a:ext uri="{FF2B5EF4-FFF2-40B4-BE49-F238E27FC236}">
                <a16:creationId xmlns:a16="http://schemas.microsoft.com/office/drawing/2014/main" id="{451F1651-1C62-418A-9E1B-6B341D33544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28</a:t>
            </a:fld>
            <a:endParaRPr lang="en-US" sz="2400">
              <a:solidFill>
                <a:srgbClr val="353537"/>
              </a:solidFill>
            </a:endParaRPr>
          </a:p>
        </p:txBody>
      </p:sp>
      <p:sp>
        <p:nvSpPr>
          <p:cNvPr id="40" name="Footer Placeholder 4">
            <a:extLst>
              <a:ext uri="{FF2B5EF4-FFF2-40B4-BE49-F238E27FC236}">
                <a16:creationId xmlns:a16="http://schemas.microsoft.com/office/drawing/2014/main" id="{B979B681-91C1-498F-ADAB-4633C1A6CFA2}"/>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50" name="Rectangle 49">
            <a:extLst>
              <a:ext uri="{FF2B5EF4-FFF2-40B4-BE49-F238E27FC236}">
                <a16:creationId xmlns:a16="http://schemas.microsoft.com/office/drawing/2014/main" id="{B5ACD5F6-1B1F-404D-8DA7-1B0D684B47A3}"/>
              </a:ext>
            </a:extLst>
          </p:cNvPr>
          <p:cNvSpPr/>
          <p:nvPr/>
        </p:nvSpPr>
        <p:spPr>
          <a:xfrm>
            <a:off x="4764422" y="2059888"/>
            <a:ext cx="1050954" cy="72920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rPr>
              <a:t>TOF PADI</a:t>
            </a:r>
          </a:p>
        </p:txBody>
      </p:sp>
      <p:cxnSp>
        <p:nvCxnSpPr>
          <p:cNvPr id="121" name="Straight Arrow Connector 120">
            <a:extLst>
              <a:ext uri="{FF2B5EF4-FFF2-40B4-BE49-F238E27FC236}">
                <a16:creationId xmlns:a16="http://schemas.microsoft.com/office/drawing/2014/main" id="{E20C821B-F175-45F4-91A7-7065A2B43619}"/>
              </a:ext>
            </a:extLst>
          </p:cNvPr>
          <p:cNvCxnSpPr>
            <a:cxnSpLocks/>
            <a:stCxn id="8" idx="3"/>
            <a:endCxn id="50" idx="1"/>
          </p:cNvCxnSpPr>
          <p:nvPr/>
        </p:nvCxnSpPr>
        <p:spPr>
          <a:xfrm>
            <a:off x="3404529" y="2419237"/>
            <a:ext cx="1359893" cy="5254"/>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137" name="Rectangle 136">
            <a:extLst>
              <a:ext uri="{FF2B5EF4-FFF2-40B4-BE49-F238E27FC236}">
                <a16:creationId xmlns:a16="http://schemas.microsoft.com/office/drawing/2014/main" id="{95ECD30C-0415-4DAA-86AF-BCD3982E4B3F}"/>
              </a:ext>
            </a:extLst>
          </p:cNvPr>
          <p:cNvSpPr/>
          <p:nvPr/>
        </p:nvSpPr>
        <p:spPr>
          <a:xfrm>
            <a:off x="4224864" y="3411380"/>
            <a:ext cx="2130069" cy="13255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Oscilloscope</a:t>
            </a:r>
          </a:p>
        </p:txBody>
      </p:sp>
      <p:sp>
        <p:nvSpPr>
          <p:cNvPr id="144" name="TextBox 143">
            <a:extLst>
              <a:ext uri="{FF2B5EF4-FFF2-40B4-BE49-F238E27FC236}">
                <a16:creationId xmlns:a16="http://schemas.microsoft.com/office/drawing/2014/main" id="{2C388896-1D44-4601-8AE1-354B82F3D9D5}"/>
              </a:ext>
            </a:extLst>
          </p:cNvPr>
          <p:cNvSpPr txBox="1"/>
          <p:nvPr/>
        </p:nvSpPr>
        <p:spPr>
          <a:xfrm>
            <a:off x="4198372" y="3988240"/>
            <a:ext cx="334340" cy="184666"/>
          </a:xfrm>
          <a:prstGeom prst="rect">
            <a:avLst/>
          </a:prstGeom>
          <a:noFill/>
        </p:spPr>
        <p:txBody>
          <a:bodyPr wrap="square" rtlCol="0">
            <a:spAutoFit/>
          </a:bodyPr>
          <a:lstStyle/>
          <a:p>
            <a:r>
              <a:rPr lang="en-US" sz="600">
                <a:solidFill>
                  <a:schemeClr val="bg2"/>
                </a:solidFill>
              </a:rPr>
              <a:t>Ch1</a:t>
            </a:r>
          </a:p>
        </p:txBody>
      </p:sp>
      <p:sp>
        <p:nvSpPr>
          <p:cNvPr id="145" name="Scroll: Horizontal 144">
            <a:extLst>
              <a:ext uri="{FF2B5EF4-FFF2-40B4-BE49-F238E27FC236}">
                <a16:creationId xmlns:a16="http://schemas.microsoft.com/office/drawing/2014/main" id="{2572D66B-A8DD-4CDC-A000-D5505B0B1293}"/>
              </a:ext>
            </a:extLst>
          </p:cNvPr>
          <p:cNvSpPr/>
          <p:nvPr/>
        </p:nvSpPr>
        <p:spPr>
          <a:xfrm>
            <a:off x="4224864" y="5427759"/>
            <a:ext cx="2130069" cy="588813"/>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PMT</a:t>
            </a:r>
          </a:p>
        </p:txBody>
      </p:sp>
      <p:cxnSp>
        <p:nvCxnSpPr>
          <p:cNvPr id="147" name="Straight Arrow Connector 146">
            <a:extLst>
              <a:ext uri="{FF2B5EF4-FFF2-40B4-BE49-F238E27FC236}">
                <a16:creationId xmlns:a16="http://schemas.microsoft.com/office/drawing/2014/main" id="{04B6D8F7-9749-484A-877E-6C781F3941C1}"/>
              </a:ext>
            </a:extLst>
          </p:cNvPr>
          <p:cNvCxnSpPr>
            <a:cxnSpLocks/>
            <a:stCxn id="137" idx="2"/>
            <a:endCxn id="145" idx="0"/>
          </p:cNvCxnSpPr>
          <p:nvPr/>
        </p:nvCxnSpPr>
        <p:spPr>
          <a:xfrm>
            <a:off x="5289899" y="4736942"/>
            <a:ext cx="0" cy="764419"/>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Connector: Elbow 57">
            <a:extLst>
              <a:ext uri="{FF2B5EF4-FFF2-40B4-BE49-F238E27FC236}">
                <a16:creationId xmlns:a16="http://schemas.microsoft.com/office/drawing/2014/main" id="{0B96DB9A-438D-4083-9FCC-BC7710AE024C}"/>
              </a:ext>
            </a:extLst>
          </p:cNvPr>
          <p:cNvCxnSpPr>
            <a:cxnSpLocks/>
            <a:stCxn id="8" idx="2"/>
            <a:endCxn id="137" idx="1"/>
          </p:cNvCxnSpPr>
          <p:nvPr/>
        </p:nvCxnSpPr>
        <p:spPr>
          <a:xfrm rot="16200000" flipH="1">
            <a:off x="2943578" y="2792874"/>
            <a:ext cx="1296109" cy="1266463"/>
          </a:xfrm>
          <a:prstGeom prst="bentConnector2">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91A388C5-9649-4932-AFA1-B2A3DC718CB3}"/>
              </a:ext>
            </a:extLst>
          </p:cNvPr>
          <p:cNvCxnSpPr>
            <a:cxnSpLocks/>
            <a:stCxn id="50" idx="2"/>
            <a:endCxn id="137" idx="0"/>
          </p:cNvCxnSpPr>
          <p:nvPr/>
        </p:nvCxnSpPr>
        <p:spPr>
          <a:xfrm>
            <a:off x="5289899" y="2789094"/>
            <a:ext cx="0" cy="622286"/>
          </a:xfrm>
          <a:prstGeom prst="straightConnector1">
            <a:avLst/>
          </a:prstGeom>
          <a:ln w="9525" cap="flat" cmpd="sng" algn="ctr">
            <a:solidFill>
              <a:schemeClr val="accent6"/>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68" name="TextBox 67">
            <a:extLst>
              <a:ext uri="{FF2B5EF4-FFF2-40B4-BE49-F238E27FC236}">
                <a16:creationId xmlns:a16="http://schemas.microsoft.com/office/drawing/2014/main" id="{CEDDE5A4-9EDE-46F7-9C16-E45C714ED794}"/>
              </a:ext>
            </a:extLst>
          </p:cNvPr>
          <p:cNvSpPr txBox="1"/>
          <p:nvPr/>
        </p:nvSpPr>
        <p:spPr>
          <a:xfrm>
            <a:off x="5122728" y="3393656"/>
            <a:ext cx="334340" cy="184666"/>
          </a:xfrm>
          <a:prstGeom prst="rect">
            <a:avLst/>
          </a:prstGeom>
          <a:noFill/>
        </p:spPr>
        <p:txBody>
          <a:bodyPr wrap="square" rtlCol="0">
            <a:spAutoFit/>
          </a:bodyPr>
          <a:lstStyle/>
          <a:p>
            <a:r>
              <a:rPr lang="en-US" sz="600">
                <a:solidFill>
                  <a:schemeClr val="bg2"/>
                </a:solidFill>
              </a:rPr>
              <a:t>Ch2</a:t>
            </a:r>
          </a:p>
        </p:txBody>
      </p:sp>
      <p:sp>
        <p:nvSpPr>
          <p:cNvPr id="71" name="Scroll: Horizontal 70">
            <a:extLst>
              <a:ext uri="{FF2B5EF4-FFF2-40B4-BE49-F238E27FC236}">
                <a16:creationId xmlns:a16="http://schemas.microsoft.com/office/drawing/2014/main" id="{19DBCC77-97B6-4512-BF50-DAB83D2DCD63}"/>
              </a:ext>
            </a:extLst>
          </p:cNvPr>
          <p:cNvSpPr/>
          <p:nvPr/>
        </p:nvSpPr>
        <p:spPr>
          <a:xfrm>
            <a:off x="7189992" y="3779753"/>
            <a:ext cx="2130069" cy="588813"/>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2"/>
                </a:solidFill>
              </a:rPr>
              <a:t>Oscilloscope Waveform data for square waveform (binary output)</a:t>
            </a:r>
          </a:p>
        </p:txBody>
      </p:sp>
      <p:cxnSp>
        <p:nvCxnSpPr>
          <p:cNvPr id="72" name="Straight Arrow Connector 71">
            <a:extLst>
              <a:ext uri="{FF2B5EF4-FFF2-40B4-BE49-F238E27FC236}">
                <a16:creationId xmlns:a16="http://schemas.microsoft.com/office/drawing/2014/main" id="{1D2A1D3C-1E8E-43E9-A393-8C925866A72F}"/>
              </a:ext>
            </a:extLst>
          </p:cNvPr>
          <p:cNvCxnSpPr>
            <a:cxnSpLocks/>
            <a:stCxn id="137" idx="3"/>
            <a:endCxn id="71" idx="1"/>
          </p:cNvCxnSpPr>
          <p:nvPr/>
        </p:nvCxnSpPr>
        <p:spPr>
          <a:xfrm flipV="1">
            <a:off x="6354933" y="4074160"/>
            <a:ext cx="835059" cy="1"/>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3244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29</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Title 1">
            <a:extLst>
              <a:ext uri="{FF2B5EF4-FFF2-40B4-BE49-F238E27FC236}">
                <a16:creationId xmlns:a16="http://schemas.microsoft.com/office/drawing/2014/main" id="{20AC96DB-1B4B-4DEB-8F85-9C3FFBFBA787}"/>
              </a:ext>
            </a:extLst>
          </p:cNvPr>
          <p:cNvSpPr>
            <a:spLocks noGrp="1"/>
          </p:cNvSpPr>
          <p:nvPr>
            <p:ph type="title"/>
          </p:nvPr>
        </p:nvSpPr>
        <p:spPr>
          <a:xfrm>
            <a:off x="1261872" y="365760"/>
            <a:ext cx="9692640" cy="1325562"/>
          </a:xfrm>
        </p:spPr>
        <p:txBody>
          <a:bodyPr/>
          <a:lstStyle/>
          <a:p>
            <a:pPr algn="ctr"/>
            <a:r>
              <a:rPr lang="en-US">
                <a:solidFill>
                  <a:srgbClr val="353537"/>
                </a:solidFill>
              </a:rPr>
              <a:t>TOF tests – Plots</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808AE2-5014-40D1-8488-D4FB9F71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597" y="2319692"/>
            <a:ext cx="7751366" cy="3875683"/>
          </a:xfrm>
          <a:prstGeom prst="rect">
            <a:avLst/>
          </a:prstGeom>
        </p:spPr>
      </p:pic>
      <p:sp>
        <p:nvSpPr>
          <p:cNvPr id="18" name="Rectangle: Rounded Corners 17">
            <a:extLst>
              <a:ext uri="{FF2B5EF4-FFF2-40B4-BE49-F238E27FC236}">
                <a16:creationId xmlns:a16="http://schemas.microsoft.com/office/drawing/2014/main" id="{B2EB165C-16ED-45F0-A893-0A75D82D2E02}"/>
              </a:ext>
            </a:extLst>
          </p:cNvPr>
          <p:cNvSpPr/>
          <p:nvPr/>
        </p:nvSpPr>
        <p:spPr>
          <a:xfrm>
            <a:off x="3660118" y="1919632"/>
            <a:ext cx="5247662" cy="59372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a:t>3.3 Plotting integral vs TOT correlated distribution</a:t>
            </a:r>
          </a:p>
        </p:txBody>
      </p:sp>
    </p:spTree>
    <p:extLst>
      <p:ext uri="{BB962C8B-B14F-4D97-AF65-F5344CB8AC3E}">
        <p14:creationId xmlns:p14="http://schemas.microsoft.com/office/powerpoint/2010/main" val="610912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E96401-143B-4F49-96E8-8CF3D2AC6856}"/>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t>About me</a:t>
            </a:r>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normAutofit/>
          </a:bodyPr>
          <a:lstStyle/>
          <a:p>
            <a:pPr>
              <a:lnSpc>
                <a:spcPct val="100000"/>
              </a:lnSpc>
            </a:pPr>
            <a:r>
              <a:rPr lang="en-US"/>
              <a:t>High School: </a:t>
            </a:r>
          </a:p>
          <a:p>
            <a:pPr lvl="1">
              <a:lnSpc>
                <a:spcPct val="100000"/>
              </a:lnSpc>
            </a:pPr>
            <a:r>
              <a:rPr lang="en-US"/>
              <a:t>Physics &amp; Mathematics school “</a:t>
            </a:r>
            <a:r>
              <a:rPr lang="en-US" err="1"/>
              <a:t>Komarovi</a:t>
            </a:r>
            <a:r>
              <a:rPr lang="en-US"/>
              <a:t>” </a:t>
            </a:r>
          </a:p>
          <a:p>
            <a:pPr lvl="1">
              <a:lnSpc>
                <a:spcPct val="100000"/>
              </a:lnSpc>
            </a:pPr>
            <a:r>
              <a:rPr lang="en-US"/>
              <a:t>Kettle Run High school, VA, USA (“Future Leaders Exchange Program”)</a:t>
            </a:r>
          </a:p>
          <a:p>
            <a:pPr>
              <a:lnSpc>
                <a:spcPct val="100000"/>
              </a:lnSpc>
            </a:pPr>
            <a:r>
              <a:rPr lang="en-US"/>
              <a:t>Free University of Tbilisi – Physics </a:t>
            </a:r>
          </a:p>
          <a:p>
            <a:pPr>
              <a:lnSpc>
                <a:spcPct val="100000"/>
              </a:lnSpc>
            </a:pPr>
            <a:r>
              <a:rPr lang="en-US"/>
              <a:t>Georgian Technical University  - Engineering Physics (BA, M.Sc.)</a:t>
            </a:r>
          </a:p>
          <a:p>
            <a:pPr>
              <a:lnSpc>
                <a:spcPct val="100000"/>
              </a:lnSpc>
            </a:pPr>
            <a:r>
              <a:rPr lang="en-US"/>
              <a:t>Free University of Berlin – Physics (M.Sc.)</a:t>
            </a:r>
          </a:p>
          <a:p>
            <a:pPr>
              <a:lnSpc>
                <a:spcPct val="100000"/>
              </a:lnSpc>
            </a:pPr>
            <a:r>
              <a:rPr lang="en-US"/>
              <a:t>Ruhr University of Bochum – Physics (Ph.D.) – in progress</a:t>
            </a:r>
          </a:p>
        </p:txBody>
      </p:sp>
      <p:sp>
        <p:nvSpPr>
          <p:cNvPr id="5" name="Footer Placeholder 4">
            <a:extLst>
              <a:ext uri="{FF2B5EF4-FFF2-40B4-BE49-F238E27FC236}">
                <a16:creationId xmlns:a16="http://schemas.microsoft.com/office/drawing/2014/main" id="{E1B5B6D7-7288-4FF0-AC23-EC6414108CB1}"/>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7" name="Picture 16">
            <a:extLst>
              <a:ext uri="{FF2B5EF4-FFF2-40B4-BE49-F238E27FC236}">
                <a16:creationId xmlns:a16="http://schemas.microsoft.com/office/drawing/2014/main" id="{8E6FA5E2-3D33-4664-A815-E6A21DA4B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3" name="Slide Number Placeholder 37">
            <a:extLst>
              <a:ext uri="{FF2B5EF4-FFF2-40B4-BE49-F238E27FC236}">
                <a16:creationId xmlns:a16="http://schemas.microsoft.com/office/drawing/2014/main" id="{2073EE7E-D1DC-468B-ABA5-F37E12F5B25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a:t>
            </a:fld>
            <a:endParaRPr lang="en-US" sz="2400"/>
          </a:p>
        </p:txBody>
      </p:sp>
    </p:spTree>
    <p:extLst>
      <p:ext uri="{BB962C8B-B14F-4D97-AF65-F5344CB8AC3E}">
        <p14:creationId xmlns:p14="http://schemas.microsoft.com/office/powerpoint/2010/main" val="288678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280066-7A50-4503-9BD6-53C1784E9CB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2" name="Slide Number Placeholder 37">
            <a:extLst>
              <a:ext uri="{FF2B5EF4-FFF2-40B4-BE49-F238E27FC236}">
                <a16:creationId xmlns:a16="http://schemas.microsoft.com/office/drawing/2014/main" id="{51AF28F2-EE07-4DD6-A78A-ADEB9D77E07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rgbClr val="353537"/>
                </a:solidFill>
              </a:rPr>
              <a:pPr/>
              <a:t>30</a:t>
            </a:fld>
            <a:endParaRPr lang="en-US" sz="2400">
              <a:solidFill>
                <a:srgbClr val="353537"/>
              </a:solidFill>
            </a:endParaRPr>
          </a:p>
        </p:txBody>
      </p:sp>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20" name="Rectangle 19">
            <a:extLst>
              <a:ext uri="{FF2B5EF4-FFF2-40B4-BE49-F238E27FC236}">
                <a16:creationId xmlns:a16="http://schemas.microsoft.com/office/drawing/2014/main" id="{2C599C41-7066-416C-9B73-105BF123FA8B}"/>
              </a:ext>
            </a:extLst>
          </p:cNvPr>
          <p:cNvSpPr/>
          <p:nvPr/>
        </p:nvSpPr>
        <p:spPr>
          <a:xfrm>
            <a:off x="-5465"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91A7E55-F563-443B-A23C-3EBF67B403D4}"/>
              </a:ext>
            </a:extLst>
          </p:cNvPr>
          <p:cNvSpPr>
            <a:spLocks noGrp="1"/>
          </p:cNvSpPr>
          <p:nvPr>
            <p:ph type="title"/>
          </p:nvPr>
        </p:nvSpPr>
        <p:spPr>
          <a:xfrm>
            <a:off x="1262063" y="365125"/>
            <a:ext cx="9691687" cy="1325563"/>
          </a:xfrm>
        </p:spPr>
        <p:txBody>
          <a:bodyPr>
            <a:normAutofit/>
          </a:bodyPr>
          <a:lstStyle/>
          <a:p>
            <a:r>
              <a:rPr lang="en-US" sz="4000">
                <a:solidFill>
                  <a:srgbClr val="353537"/>
                </a:solidFill>
              </a:rPr>
              <a:t>Geant4 Simulations</a:t>
            </a:r>
          </a:p>
        </p:txBody>
      </p:sp>
      <p:pic>
        <p:nvPicPr>
          <p:cNvPr id="5" name="t1">
            <a:hlinkClick r:id="" action="ppaction://media"/>
            <a:extLst>
              <a:ext uri="{FF2B5EF4-FFF2-40B4-BE49-F238E27FC236}">
                <a16:creationId xmlns:a16="http://schemas.microsoft.com/office/drawing/2014/main" id="{D6AE02F7-CA23-4E76-AEF1-E47794550F4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09227" y="1848272"/>
            <a:ext cx="7680325" cy="4389437"/>
          </a:xfrm>
          <a:prstGeom prst="rect">
            <a:avLst/>
          </a:prstGeom>
        </p:spPr>
      </p:pic>
    </p:spTree>
    <p:extLst>
      <p:ext uri="{BB962C8B-B14F-4D97-AF65-F5344CB8AC3E}">
        <p14:creationId xmlns:p14="http://schemas.microsoft.com/office/powerpoint/2010/main" val="790184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t>Accomplished tasks</a:t>
            </a:r>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normAutofit lnSpcReduction="10000"/>
          </a:bodyPr>
          <a:lstStyle/>
          <a:p>
            <a:r>
              <a:rPr lang="en-US" sz="2000"/>
              <a:t>16 Modules have been removed from the 20+ ton detector TOF at COSY and assembled into detector modules</a:t>
            </a:r>
          </a:p>
          <a:p>
            <a:r>
              <a:rPr lang="en-US" sz="2000"/>
              <a:t>Two systems each consisting of 7 modules have been mounted on the movable and height adjustable crates</a:t>
            </a:r>
          </a:p>
          <a:p>
            <a:r>
              <a:rPr lang="en-US" sz="2000"/>
              <a:t>Both detectors have been transported to GSI and now are located in/near mCBM cave</a:t>
            </a:r>
          </a:p>
          <a:p>
            <a:r>
              <a:rPr lang="en-US" sz="2000"/>
              <a:t>Added 5 pieces of VETO scintillators, each having two PMT-s on both ends for reliable veto particle identification</a:t>
            </a:r>
          </a:p>
          <a:p>
            <a:r>
              <a:rPr lang="en-US" sz="2000"/>
              <a:t>Data acquisition system selection in progress… </a:t>
            </a:r>
          </a:p>
          <a:p>
            <a:pPr lvl="1"/>
            <a:r>
              <a:rPr lang="en-US" sz="1800"/>
              <a:t>Two candidates: DiRich &amp; TOF PADI</a:t>
            </a:r>
          </a:p>
          <a:p>
            <a:pPr lvl="1"/>
            <a:r>
              <a:rPr lang="en-US" sz="1800"/>
              <a:t>Single modules set up for readout tests in Wuppertal for DiRich and at GSI for PADI</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6" name="Slide Number Placeholder 37">
            <a:extLst>
              <a:ext uri="{FF2B5EF4-FFF2-40B4-BE49-F238E27FC236}">
                <a16:creationId xmlns:a16="http://schemas.microsoft.com/office/drawing/2014/main" id="{DA993854-8673-4150-A26E-D00B3C752456}"/>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31</a:t>
            </a:fld>
            <a:endParaRPr lang="en-US" sz="2400"/>
          </a:p>
        </p:txBody>
      </p:sp>
      <p:sp>
        <p:nvSpPr>
          <p:cNvPr id="17" name="Footer Placeholder 4">
            <a:extLst>
              <a:ext uri="{FF2B5EF4-FFF2-40B4-BE49-F238E27FC236}">
                <a16:creationId xmlns:a16="http://schemas.microsoft.com/office/drawing/2014/main" id="{CA345902-09CD-4A9D-8616-D56238BCD1FD}"/>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Tree>
    <p:extLst>
      <p:ext uri="{BB962C8B-B14F-4D97-AF65-F5344CB8AC3E}">
        <p14:creationId xmlns:p14="http://schemas.microsoft.com/office/powerpoint/2010/main" val="3578649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5CD9170-DCDE-4785-BA36-768B887502AC}"/>
              </a:ext>
            </a:extLst>
          </p:cNvPr>
          <p:cNvSpPr/>
          <p:nvPr/>
        </p:nvSpPr>
        <p:spPr>
          <a:xfrm>
            <a:off x="0" y="-1"/>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a:xfrm>
            <a:off x="1261873" y="1828800"/>
            <a:ext cx="3980687" cy="4351337"/>
          </a:xfrm>
        </p:spPr>
        <p:txBody>
          <a:bodyPr>
            <a:normAutofit/>
          </a:bodyPr>
          <a:lstStyle/>
          <a:p>
            <a:r>
              <a:rPr lang="en-US" sz="1200">
                <a:solidFill>
                  <a:schemeClr val="bg2"/>
                </a:solidFill>
              </a:rPr>
              <a:t>16 Modules have been removed from the 20+ ton detector TOF at COSY</a:t>
            </a:r>
          </a:p>
          <a:p>
            <a:r>
              <a:rPr lang="en-US" sz="1200">
                <a:solidFill>
                  <a:schemeClr val="bg2"/>
                </a:solidFill>
              </a:rPr>
              <a:t>Two systems each consisting of 7 modules have been assembled mounted on the movable and height adjustable crates</a:t>
            </a:r>
          </a:p>
          <a:p>
            <a:r>
              <a:rPr lang="en-US" sz="1200">
                <a:solidFill>
                  <a:schemeClr val="bg2"/>
                </a:solidFill>
              </a:rPr>
              <a:t>Both detectors have been transported to GSI and with upgraded VETO modules now are located in/near mCBM cave</a:t>
            </a:r>
          </a:p>
          <a:p>
            <a:r>
              <a:rPr lang="en-US" sz="1200">
                <a:solidFill>
                  <a:schemeClr val="bg2"/>
                </a:solidFill>
              </a:rPr>
              <a:t>Data acquisition system selection in progress… </a:t>
            </a:r>
          </a:p>
          <a:p>
            <a:pPr lvl="1"/>
            <a:r>
              <a:rPr lang="en-US" sz="1100">
                <a:solidFill>
                  <a:schemeClr val="bg2"/>
                </a:solidFill>
              </a:rPr>
              <a:t>Two candidates: DiRich &amp; TOF PADI</a:t>
            </a:r>
          </a:p>
          <a:p>
            <a:pPr lvl="1"/>
            <a:r>
              <a:rPr lang="en-US" sz="1100">
                <a:solidFill>
                  <a:schemeClr val="bg2"/>
                </a:solidFill>
              </a:rPr>
              <a:t>Single modules set up for readout tests in Wuppertal for DiRich and at GSI for PADI</a:t>
            </a:r>
          </a:p>
          <a:p>
            <a:r>
              <a:rPr lang="en-US" sz="1300">
                <a:solidFill>
                  <a:schemeClr val="bg2"/>
                </a:solidFill>
              </a:rPr>
              <a:t>Geant4 Simulations …</a:t>
            </a:r>
          </a:p>
          <a:p>
            <a:r>
              <a:rPr lang="en-US" sz="1300">
                <a:solidFill>
                  <a:schemeClr val="bg2"/>
                </a:solidFill>
              </a:rPr>
              <a:t>Beamtime data-taking and analysis</a:t>
            </a:r>
          </a:p>
          <a:p>
            <a:r>
              <a:rPr lang="en-US" sz="1300">
                <a:solidFill>
                  <a:schemeClr val="bg2"/>
                </a:solidFill>
              </a:rPr>
              <a:t>Possible tests in Czech republic CANAM cyclotron facility</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6" name="Slide Number Placeholder 37">
            <a:extLst>
              <a:ext uri="{FF2B5EF4-FFF2-40B4-BE49-F238E27FC236}">
                <a16:creationId xmlns:a16="http://schemas.microsoft.com/office/drawing/2014/main" id="{DA993854-8673-4150-A26E-D00B3C752456}"/>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32</a:t>
            </a:fld>
            <a:endParaRPr lang="en-US" sz="2400"/>
          </a:p>
        </p:txBody>
      </p:sp>
      <p:sp>
        <p:nvSpPr>
          <p:cNvPr id="17" name="Footer Placeholder 4">
            <a:extLst>
              <a:ext uri="{FF2B5EF4-FFF2-40B4-BE49-F238E27FC236}">
                <a16:creationId xmlns:a16="http://schemas.microsoft.com/office/drawing/2014/main" id="{CA345902-09CD-4A9D-8616-D56238BCD1FD}"/>
              </a:ext>
            </a:extLst>
          </p:cNvPr>
          <p:cNvSpPr>
            <a:spLocks noGrp="1"/>
          </p:cNvSpPr>
          <p:nvPr>
            <p:ph type="ftr" sz="quarter" idx="11"/>
          </p:nvPr>
        </p:nvSpPr>
        <p:spPr>
          <a:xfrm rot="16200000">
            <a:off x="9438865" y="3222840"/>
            <a:ext cx="4576630" cy="412319"/>
          </a:xfrm>
        </p:spPr>
        <p:txBody>
          <a:bodyPr/>
          <a:lstStyle/>
          <a:p>
            <a:r>
              <a:rPr lang="en-US"/>
              <a:t>Neutron detection at mCBM – Dachi Okropiridze, Dieter Grzonka</a:t>
            </a:r>
          </a:p>
        </p:txBody>
      </p:sp>
      <p:pic>
        <p:nvPicPr>
          <p:cNvPr id="12" name="Picture 11">
            <a:extLst>
              <a:ext uri="{FF2B5EF4-FFF2-40B4-BE49-F238E27FC236}">
                <a16:creationId xmlns:a16="http://schemas.microsoft.com/office/drawing/2014/main" id="{F7FA3ED6-4B0A-457C-AB75-B6663584704B}"/>
              </a:ext>
            </a:extLst>
          </p:cNvPr>
          <p:cNvPicPr>
            <a:picLocks noChangeAspect="1"/>
          </p:cNvPicPr>
          <p:nvPr/>
        </p:nvPicPr>
        <p:blipFill rotWithShape="1">
          <a:blip r:embed="rId7">
            <a:duotone>
              <a:prstClr val="black"/>
              <a:srgbClr val="D9C3A5">
                <a:tint val="50000"/>
                <a:satMod val="180000"/>
              </a:srgbClr>
            </a:duotone>
            <a:extLst>
              <a:ext uri="{28A0092B-C50C-407E-A947-70E740481C1C}">
                <a14:useLocalDpi xmlns:a14="http://schemas.microsoft.com/office/drawing/2010/main" val="0"/>
              </a:ext>
            </a:extLst>
          </a:blip>
          <a:srcRect l="14906" t="6554" r="837" b="-6554"/>
          <a:stretch/>
        </p:blipFill>
        <p:spPr>
          <a:xfrm>
            <a:off x="5427406" y="514964"/>
            <a:ext cx="6505934" cy="5791121"/>
          </a:xfrm>
          <a:prstGeom prst="rect">
            <a:avLst/>
          </a:prstGeom>
        </p:spPr>
      </p:pic>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solidFill>
                  <a:schemeClr val="bg2"/>
                </a:solidFill>
              </a:rPr>
              <a:t>Summary</a:t>
            </a:r>
          </a:p>
        </p:txBody>
      </p:sp>
    </p:spTree>
    <p:extLst>
      <p:ext uri="{BB962C8B-B14F-4D97-AF65-F5344CB8AC3E}">
        <p14:creationId xmlns:p14="http://schemas.microsoft.com/office/powerpoint/2010/main" val="1314525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5A7A44E-525D-47A0-A2E2-7EFC0DE53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5286222" y="879137"/>
            <a:ext cx="6858000" cy="5104966"/>
          </a:xfrm>
          <a:prstGeom prst="rect">
            <a:avLst/>
          </a:prstGeom>
        </p:spPr>
      </p:pic>
      <p:pic>
        <p:nvPicPr>
          <p:cNvPr id="5" name="Picture 4">
            <a:extLst>
              <a:ext uri="{FF2B5EF4-FFF2-40B4-BE49-F238E27FC236}">
                <a16:creationId xmlns:a16="http://schemas.microsoft.com/office/drawing/2014/main" id="{41EE1326-1899-447F-8CF7-CE0BE9599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8808" y="794068"/>
            <a:ext cx="6858000" cy="5269861"/>
          </a:xfrm>
          <a:prstGeom prst="rect">
            <a:avLst/>
          </a:prstGeom>
        </p:spPr>
      </p:pic>
      <p:sp>
        <p:nvSpPr>
          <p:cNvPr id="21" name="Rectangle 20">
            <a:extLst>
              <a:ext uri="{FF2B5EF4-FFF2-40B4-BE49-F238E27FC236}">
                <a16:creationId xmlns:a16="http://schemas.microsoft.com/office/drawing/2014/main" id="{8A9D1E9E-6CB1-40BB-AF66-735148C669B6}"/>
              </a:ext>
            </a:extLst>
          </p:cNvPr>
          <p:cNvSpPr/>
          <p:nvPr/>
        </p:nvSpPr>
        <p:spPr>
          <a:xfrm>
            <a:off x="-36762" y="-2619"/>
            <a:ext cx="12220120" cy="6858000"/>
          </a:xfrm>
          <a:prstGeom prst="rect">
            <a:avLst/>
          </a:prstGeom>
          <a:solidFill>
            <a:srgbClr val="353537">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solidFill>
                  <a:schemeClr val="bg2"/>
                </a:solidFill>
              </a:rPr>
              <a:t>Outlook</a:t>
            </a:r>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a:xfrm>
            <a:off x="1261872" y="1828800"/>
            <a:ext cx="8957100" cy="4351337"/>
          </a:xfrm>
        </p:spPr>
        <p:txBody>
          <a:bodyPr>
            <a:normAutofit/>
          </a:bodyPr>
          <a:lstStyle/>
          <a:p>
            <a:pPr>
              <a:lnSpc>
                <a:spcPct val="150000"/>
              </a:lnSpc>
            </a:pPr>
            <a:r>
              <a:rPr lang="en-US" sz="2000">
                <a:solidFill>
                  <a:schemeClr val="bg2"/>
                </a:solidFill>
              </a:rPr>
              <a:t>Completing selection process of readout systems and making a decision</a:t>
            </a:r>
          </a:p>
          <a:p>
            <a:pPr>
              <a:lnSpc>
                <a:spcPct val="150000"/>
              </a:lnSpc>
            </a:pPr>
            <a:r>
              <a:rPr lang="en-US" sz="2000">
                <a:solidFill>
                  <a:schemeClr val="bg2"/>
                </a:solidFill>
              </a:rPr>
              <a:t>pp Geant4 simulations</a:t>
            </a:r>
          </a:p>
          <a:p>
            <a:pPr>
              <a:lnSpc>
                <a:spcPct val="150000"/>
              </a:lnSpc>
            </a:pPr>
            <a:r>
              <a:rPr lang="en-US" sz="2000">
                <a:solidFill>
                  <a:schemeClr val="bg2"/>
                </a:solidFill>
              </a:rPr>
              <a:t>Detector commissioning</a:t>
            </a:r>
          </a:p>
          <a:p>
            <a:pPr>
              <a:lnSpc>
                <a:spcPct val="150000"/>
              </a:lnSpc>
            </a:pPr>
            <a:r>
              <a:rPr lang="en-US" sz="2000">
                <a:solidFill>
                  <a:schemeClr val="bg2"/>
                </a:solidFill>
              </a:rPr>
              <a:t>Data taking on upcoming beamtimes</a:t>
            </a:r>
          </a:p>
          <a:p>
            <a:pPr>
              <a:lnSpc>
                <a:spcPct val="150000"/>
              </a:lnSpc>
            </a:pPr>
            <a:r>
              <a:rPr lang="en-US" sz="2000">
                <a:solidFill>
                  <a:schemeClr val="bg2"/>
                </a:solidFill>
              </a:rPr>
              <a:t>Analysis, conclusions</a:t>
            </a:r>
            <a:endParaRPr lang="en-US" sz="1800">
              <a:solidFill>
                <a:schemeClr val="bg2"/>
              </a:solidFill>
            </a:endParaRP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6" name="Slide Number Placeholder 37">
            <a:extLst>
              <a:ext uri="{FF2B5EF4-FFF2-40B4-BE49-F238E27FC236}">
                <a16:creationId xmlns:a16="http://schemas.microsoft.com/office/drawing/2014/main" id="{DA993854-8673-4150-A26E-D00B3C752456}"/>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33</a:t>
            </a:fld>
            <a:endParaRPr lang="en-US" sz="2400"/>
          </a:p>
        </p:txBody>
      </p:sp>
      <p:sp>
        <p:nvSpPr>
          <p:cNvPr id="17" name="Footer Placeholder 4">
            <a:extLst>
              <a:ext uri="{FF2B5EF4-FFF2-40B4-BE49-F238E27FC236}">
                <a16:creationId xmlns:a16="http://schemas.microsoft.com/office/drawing/2014/main" id="{CA345902-09CD-4A9D-8616-D56238BCD1FD}"/>
              </a:ext>
            </a:extLst>
          </p:cNvPr>
          <p:cNvSpPr>
            <a:spLocks noGrp="1"/>
          </p:cNvSpPr>
          <p:nvPr>
            <p:ph type="ftr" sz="quarter" idx="11"/>
          </p:nvPr>
        </p:nvSpPr>
        <p:spPr>
          <a:xfrm rot="16200000">
            <a:off x="9438865" y="3222840"/>
            <a:ext cx="4576630" cy="412319"/>
          </a:xfrm>
        </p:spPr>
        <p:txBody>
          <a:bodyPr/>
          <a:lstStyle/>
          <a:p>
            <a:r>
              <a:rPr lang="en-US"/>
              <a:t>Neutron detection at mCBM – Dachi Okropiridze, Dieter Grzonka</a:t>
            </a:r>
          </a:p>
        </p:txBody>
      </p:sp>
      <p:sp>
        <p:nvSpPr>
          <p:cNvPr id="18" name="Rectangle 17">
            <a:extLst>
              <a:ext uri="{FF2B5EF4-FFF2-40B4-BE49-F238E27FC236}">
                <a16:creationId xmlns:a16="http://schemas.microsoft.com/office/drawing/2014/main" id="{309C5A49-5CA2-4773-94D6-64A3C24168DA}"/>
              </a:ext>
            </a:extLst>
          </p:cNvPr>
          <p:cNvSpPr/>
          <p:nvPr/>
        </p:nvSpPr>
        <p:spPr>
          <a:xfrm>
            <a:off x="-36762" y="-1"/>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622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59820C2-CC2C-4270-A5E9-3C3942A62511}"/>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normAutofit/>
          </a:bodyPr>
          <a:lstStyle/>
          <a:p>
            <a:r>
              <a:rPr lang="en-US" sz="4000"/>
              <a:t>GGSB for me</a:t>
            </a:r>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normAutofit fontScale="92500" lnSpcReduction="10000"/>
          </a:bodyPr>
          <a:lstStyle/>
          <a:p>
            <a:pPr>
              <a:lnSpc>
                <a:spcPct val="150000"/>
              </a:lnSpc>
            </a:pPr>
            <a:r>
              <a:rPr lang="en-US" sz="2000"/>
              <a:t>Participant of 2019 Autumn sessions at </a:t>
            </a:r>
            <a:r>
              <a:rPr lang="en-US" sz="2000" err="1"/>
              <a:t>Forschungszentrum</a:t>
            </a:r>
            <a:r>
              <a:rPr lang="en-US" sz="2000"/>
              <a:t> </a:t>
            </a:r>
            <a:r>
              <a:rPr lang="en-US" sz="2000" err="1"/>
              <a:t>Juelich</a:t>
            </a:r>
            <a:endParaRPr lang="en-US" sz="2000"/>
          </a:p>
          <a:p>
            <a:pPr>
              <a:lnSpc>
                <a:spcPct val="150000"/>
              </a:lnSpc>
            </a:pPr>
            <a:r>
              <a:rPr lang="en-US" sz="2000"/>
              <a:t>Contributions at SMART Lab in Tbilisi</a:t>
            </a:r>
          </a:p>
          <a:p>
            <a:pPr>
              <a:lnSpc>
                <a:spcPct val="150000"/>
              </a:lnSpc>
            </a:pPr>
            <a:r>
              <a:rPr lang="en-US" sz="2000"/>
              <a:t>Beamtimes at COSY accelerator, IKP, FZJ</a:t>
            </a:r>
          </a:p>
          <a:p>
            <a:pPr>
              <a:lnSpc>
                <a:spcPct val="150000"/>
              </a:lnSpc>
            </a:pPr>
            <a:r>
              <a:rPr lang="en-US" sz="2000"/>
              <a:t>Wider perspectives, greater opportunities</a:t>
            </a:r>
          </a:p>
          <a:p>
            <a:pPr>
              <a:lnSpc>
                <a:spcPct val="150000"/>
              </a:lnSpc>
            </a:pPr>
            <a:r>
              <a:rPr lang="en-US" sz="2000"/>
              <a:t>Safer, more advanced, progress-oriented scientific atmosphere to tackle fundamental challenges of the mankind</a:t>
            </a:r>
          </a:p>
          <a:p>
            <a:pPr>
              <a:lnSpc>
                <a:spcPct val="150000"/>
              </a:lnSpc>
            </a:pPr>
            <a:r>
              <a:rPr lang="en-US" sz="2000"/>
              <a:t>Community </a:t>
            </a:r>
            <a:r>
              <a:rPr lang="en-US" sz="1600"/>
              <a:t>of Junior and Senior scientists, that feels like home. People who are always eager to support and share their experiences</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2" name="Slide Number Placeholder 37">
            <a:extLst>
              <a:ext uri="{FF2B5EF4-FFF2-40B4-BE49-F238E27FC236}">
                <a16:creationId xmlns:a16="http://schemas.microsoft.com/office/drawing/2014/main" id="{800A1FDC-7C4E-44C2-A64B-900838F33F4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34</a:t>
            </a:fld>
            <a:endParaRPr lang="en-US" sz="2400"/>
          </a:p>
        </p:txBody>
      </p:sp>
      <p:sp>
        <p:nvSpPr>
          <p:cNvPr id="16" name="Footer Placeholder 4">
            <a:extLst>
              <a:ext uri="{FF2B5EF4-FFF2-40B4-BE49-F238E27FC236}">
                <a16:creationId xmlns:a16="http://schemas.microsoft.com/office/drawing/2014/main" id="{0B20AE21-9EF8-41FE-B29F-96C89F58D9D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pic>
        <p:nvPicPr>
          <p:cNvPr id="4" name="Picture 3">
            <a:extLst>
              <a:ext uri="{FF2B5EF4-FFF2-40B4-BE49-F238E27FC236}">
                <a16:creationId xmlns:a16="http://schemas.microsoft.com/office/drawing/2014/main" id="{4B9200D1-2BD3-4E72-B16B-856316EE1E25}"/>
              </a:ext>
            </a:extLst>
          </p:cNvPr>
          <p:cNvPicPr>
            <a:picLocks noChangeAspect="1"/>
          </p:cNvPicPr>
          <p:nvPr/>
        </p:nvPicPr>
        <p:blipFill rotWithShape="1">
          <a:blip r:embed="rId7">
            <a:extLst>
              <a:ext uri="{28A0092B-C50C-407E-A947-70E740481C1C}">
                <a14:useLocalDpi xmlns:a14="http://schemas.microsoft.com/office/drawing/2010/main" val="0"/>
              </a:ext>
            </a:extLst>
          </a:blip>
          <a:srcRect t="14636" b="29975"/>
          <a:stretch/>
        </p:blipFill>
        <p:spPr>
          <a:xfrm>
            <a:off x="7590503" y="703258"/>
            <a:ext cx="3073316" cy="1234145"/>
          </a:xfrm>
          <a:prstGeom prst="rect">
            <a:avLst/>
          </a:prstGeom>
        </p:spPr>
      </p:pic>
    </p:spTree>
    <p:extLst>
      <p:ext uri="{BB962C8B-B14F-4D97-AF65-F5344CB8AC3E}">
        <p14:creationId xmlns:p14="http://schemas.microsoft.com/office/powerpoint/2010/main" val="364503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E6320B-5B95-4B34-8BEC-64DB8D0F641D}"/>
              </a:ext>
            </a:extLst>
          </p:cNvPr>
          <p:cNvPicPr>
            <a:picLocks noChangeAspect="1"/>
          </p:cNvPicPr>
          <p:nvPr/>
        </p:nvPicPr>
        <p:blipFill rotWithShape="1">
          <a:blip r:embed="rId3">
            <a:extLst>
              <a:ext uri="{28A0092B-C50C-407E-A947-70E740481C1C}">
                <a14:useLocalDpi xmlns:a14="http://schemas.microsoft.com/office/drawing/2010/main" val="0"/>
              </a:ext>
            </a:extLst>
          </a:blip>
          <a:srcRect t="14636" b="29975"/>
          <a:stretch/>
        </p:blipFill>
        <p:spPr>
          <a:xfrm rot="5400000">
            <a:off x="-2579384" y="1981906"/>
            <a:ext cx="6958054" cy="2794131"/>
          </a:xfrm>
          <a:prstGeom prst="rect">
            <a:avLst/>
          </a:prstGeom>
        </p:spPr>
      </p:pic>
      <p:sp>
        <p:nvSpPr>
          <p:cNvPr id="17" name="Rectangle 16">
            <a:extLst>
              <a:ext uri="{FF2B5EF4-FFF2-40B4-BE49-F238E27FC236}">
                <a16:creationId xmlns:a16="http://schemas.microsoft.com/office/drawing/2014/main" id="{E59820C2-CC2C-4270-A5E9-3C3942A62511}"/>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2074605" y="365760"/>
            <a:ext cx="7246375" cy="1325562"/>
          </a:xfrm>
        </p:spPr>
        <p:txBody>
          <a:bodyPr>
            <a:noAutofit/>
          </a:bodyPr>
          <a:lstStyle/>
          <a:p>
            <a:r>
              <a:rPr lang="en-US" sz="3600"/>
              <a:t>GGSB </a:t>
            </a:r>
            <a:r>
              <a:rPr lang="en-US" sz="2400"/>
              <a:t>for Germany and for Georgia</a:t>
            </a:r>
            <a:endParaRPr lang="en-US" sz="3600"/>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a:xfrm>
            <a:off x="2296708" y="1828800"/>
            <a:ext cx="7560523" cy="4351337"/>
          </a:xfrm>
        </p:spPr>
        <p:txBody>
          <a:bodyPr>
            <a:normAutofit fontScale="85000" lnSpcReduction="20000"/>
          </a:bodyPr>
          <a:lstStyle/>
          <a:p>
            <a:pPr>
              <a:lnSpc>
                <a:spcPct val="150000"/>
              </a:lnSpc>
            </a:pPr>
            <a:r>
              <a:rPr lang="en-US" sz="2000"/>
              <a:t>Highly skilled and motivated young generation to contribute into Germany’s top research institutes and projects, who admires European values and respects German culture</a:t>
            </a:r>
          </a:p>
          <a:p>
            <a:pPr>
              <a:lnSpc>
                <a:spcPct val="150000"/>
              </a:lnSpc>
            </a:pPr>
            <a:r>
              <a:rPr lang="en-US" sz="2000"/>
              <a:t>Great possibility of expanding scientific ties, collaborations and partnerships on different fields of science</a:t>
            </a:r>
            <a:endParaRPr lang="ka-GE" sz="1800"/>
          </a:p>
          <a:p>
            <a:pPr>
              <a:lnSpc>
                <a:spcPct val="150000"/>
              </a:lnSpc>
            </a:pPr>
            <a:r>
              <a:rPr lang="en-US" sz="2000"/>
              <a:t>Opportunities for hundreds of Georgian students and scientists to:</a:t>
            </a:r>
          </a:p>
          <a:p>
            <a:pPr lvl="1">
              <a:lnSpc>
                <a:spcPct val="150000"/>
              </a:lnSpc>
            </a:pPr>
            <a:r>
              <a:rPr lang="en-US" sz="1800"/>
              <a:t>Access to world class scientific facilities, research centers and infrastructure</a:t>
            </a:r>
          </a:p>
          <a:p>
            <a:pPr lvl="1">
              <a:lnSpc>
                <a:spcPct val="150000"/>
              </a:lnSpc>
            </a:pPr>
            <a:r>
              <a:rPr lang="en-US" sz="1800"/>
              <a:t>Work </a:t>
            </a:r>
            <a:r>
              <a:rPr lang="en-US" sz="1800" err="1"/>
              <a:t>alongide</a:t>
            </a:r>
            <a:r>
              <a:rPr lang="en-US" sz="1800"/>
              <a:t> the world’s best scientists, take &amp; share experience and knowledge and contribute into the world’s scientific challenges</a:t>
            </a:r>
          </a:p>
          <a:p>
            <a:pPr lvl="1">
              <a:lnSpc>
                <a:spcPct val="150000"/>
              </a:lnSpc>
            </a:pPr>
            <a:r>
              <a:rPr lang="en-US" sz="1800"/>
              <a:t>Keep the new generation up with the newest technologies and discoveries</a:t>
            </a:r>
          </a:p>
          <a:p>
            <a:pPr lvl="1">
              <a:lnSpc>
                <a:spcPct val="150000"/>
              </a:lnSpc>
            </a:pPr>
            <a:r>
              <a:rPr lang="en-US" sz="1800"/>
              <a:t>Keep the science alive back home!</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2" name="Slide Number Placeholder 37">
            <a:extLst>
              <a:ext uri="{FF2B5EF4-FFF2-40B4-BE49-F238E27FC236}">
                <a16:creationId xmlns:a16="http://schemas.microsoft.com/office/drawing/2014/main" id="{800A1FDC-7C4E-44C2-A64B-900838F33F41}"/>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35</a:t>
            </a:fld>
            <a:endParaRPr lang="en-US" sz="2400"/>
          </a:p>
        </p:txBody>
      </p:sp>
      <p:sp>
        <p:nvSpPr>
          <p:cNvPr id="16" name="Footer Placeholder 4">
            <a:extLst>
              <a:ext uri="{FF2B5EF4-FFF2-40B4-BE49-F238E27FC236}">
                <a16:creationId xmlns:a16="http://schemas.microsoft.com/office/drawing/2014/main" id="{0B20AE21-9EF8-41FE-B29F-96C89F58D9D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pic>
        <p:nvPicPr>
          <p:cNvPr id="6" name="Picture 5">
            <a:extLst>
              <a:ext uri="{FF2B5EF4-FFF2-40B4-BE49-F238E27FC236}">
                <a16:creationId xmlns:a16="http://schemas.microsoft.com/office/drawing/2014/main" id="{78488F63-D378-4D33-8FD0-124DBC8E4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34785">
            <a:off x="8133516" y="264119"/>
            <a:ext cx="1911054" cy="1528843"/>
          </a:xfrm>
          <a:prstGeom prst="rect">
            <a:avLst/>
          </a:prstGeom>
        </p:spPr>
      </p:pic>
    </p:spTree>
    <p:extLst>
      <p:ext uri="{BB962C8B-B14F-4D97-AF65-F5344CB8AC3E}">
        <p14:creationId xmlns:p14="http://schemas.microsoft.com/office/powerpoint/2010/main" val="249391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1DD4D4E-EA08-4CA0-925D-4F5CC1BCC2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92878" y="-459556"/>
            <a:ext cx="10369482" cy="7777112"/>
          </a:xfrm>
          <a:prstGeom prst="rect">
            <a:avLst/>
          </a:prstGeom>
        </p:spPr>
      </p:pic>
      <p:sp>
        <p:nvSpPr>
          <p:cNvPr id="3" name="TextBox 2">
            <a:extLst>
              <a:ext uri="{FF2B5EF4-FFF2-40B4-BE49-F238E27FC236}">
                <a16:creationId xmlns:a16="http://schemas.microsoft.com/office/drawing/2014/main" id="{B17E2390-E246-47CB-B4F1-5C419B6DD185}"/>
              </a:ext>
            </a:extLst>
          </p:cNvPr>
          <p:cNvSpPr txBox="1"/>
          <p:nvPr/>
        </p:nvSpPr>
        <p:spPr>
          <a:xfrm>
            <a:off x="892878" y="5395033"/>
            <a:ext cx="10369482" cy="1107996"/>
          </a:xfrm>
          <a:prstGeom prst="rect">
            <a:avLst/>
          </a:prstGeom>
          <a:solidFill>
            <a:srgbClr val="333333">
              <a:alpha val="74118"/>
            </a:srgbClr>
          </a:solidFill>
        </p:spPr>
        <p:txBody>
          <a:bodyPr wrap="square" rtlCol="0">
            <a:spAutoFit/>
          </a:bodyPr>
          <a:lstStyle/>
          <a:p>
            <a:r>
              <a:rPr lang="en-US" sz="1100">
                <a:solidFill>
                  <a:schemeClr val="bg2"/>
                </a:solidFill>
              </a:rPr>
              <a:t>Special thanks to:</a:t>
            </a:r>
          </a:p>
          <a:p>
            <a:endParaRPr lang="en-US" sz="1100">
              <a:solidFill>
                <a:schemeClr val="bg2"/>
              </a:solidFill>
            </a:endParaRPr>
          </a:p>
          <a:p>
            <a:r>
              <a:rPr lang="en-US" sz="1100">
                <a:solidFill>
                  <a:schemeClr val="bg2"/>
                </a:solidFill>
              </a:rPr>
              <a:t>Dr. </a:t>
            </a:r>
            <a:r>
              <a:rPr lang="en-US" sz="1100" err="1">
                <a:solidFill>
                  <a:schemeClr val="bg2"/>
                </a:solidFill>
              </a:rPr>
              <a:t>Andro</a:t>
            </a:r>
            <a:r>
              <a:rPr lang="en-US" sz="1100">
                <a:solidFill>
                  <a:schemeClr val="bg2"/>
                </a:solidFill>
              </a:rPr>
              <a:t> </a:t>
            </a:r>
            <a:r>
              <a:rPr lang="en-US" sz="1100" err="1">
                <a:solidFill>
                  <a:schemeClr val="bg2"/>
                </a:solidFill>
              </a:rPr>
              <a:t>Katcharava</a:t>
            </a:r>
            <a:r>
              <a:rPr lang="en-US" sz="1100">
                <a:solidFill>
                  <a:schemeClr val="bg2"/>
                </a:solidFill>
              </a:rPr>
              <a:t>, Prof. Dr. </a:t>
            </a:r>
            <a:r>
              <a:rPr lang="en-US" sz="1100" err="1">
                <a:solidFill>
                  <a:schemeClr val="bg2"/>
                </a:solidFill>
              </a:rPr>
              <a:t>Ketevan</a:t>
            </a:r>
            <a:r>
              <a:rPr lang="en-US" sz="1100">
                <a:solidFill>
                  <a:schemeClr val="bg2"/>
                </a:solidFill>
              </a:rPr>
              <a:t> </a:t>
            </a:r>
            <a:r>
              <a:rPr lang="en-US" sz="1100" err="1">
                <a:solidFill>
                  <a:schemeClr val="bg2"/>
                </a:solidFill>
              </a:rPr>
              <a:t>Kotetishvili</a:t>
            </a:r>
            <a:r>
              <a:rPr lang="en-US" sz="1100">
                <a:solidFill>
                  <a:schemeClr val="bg2"/>
                </a:solidFill>
              </a:rPr>
              <a:t>, Dr. Irakli </a:t>
            </a:r>
            <a:r>
              <a:rPr lang="en-US" sz="1100" err="1">
                <a:solidFill>
                  <a:schemeClr val="bg2"/>
                </a:solidFill>
              </a:rPr>
              <a:t>Keshelashvili</a:t>
            </a:r>
            <a:r>
              <a:rPr lang="en-US" sz="1100">
                <a:solidFill>
                  <a:schemeClr val="bg2"/>
                </a:solidFill>
              </a:rPr>
              <a:t>, Prof. Dr. James </a:t>
            </a:r>
            <a:r>
              <a:rPr lang="en-US" sz="1100" err="1">
                <a:solidFill>
                  <a:schemeClr val="bg2"/>
                </a:solidFill>
              </a:rPr>
              <a:t>Ritman</a:t>
            </a:r>
            <a:r>
              <a:rPr lang="en-US" sz="1100">
                <a:solidFill>
                  <a:schemeClr val="bg2"/>
                </a:solidFill>
              </a:rPr>
              <a:t>, Prof. Dr. Hans </a:t>
            </a:r>
            <a:r>
              <a:rPr lang="en-US" sz="1100" err="1">
                <a:solidFill>
                  <a:schemeClr val="bg2"/>
                </a:solidFill>
              </a:rPr>
              <a:t>Stroher</a:t>
            </a:r>
            <a:r>
              <a:rPr lang="en-US" sz="1100">
                <a:solidFill>
                  <a:schemeClr val="bg2"/>
                </a:solidFill>
              </a:rPr>
              <a:t>, Dr. Dieter Grzonka,           Dr. David </a:t>
            </a:r>
            <a:r>
              <a:rPr lang="en-US" sz="1100" err="1">
                <a:solidFill>
                  <a:schemeClr val="bg2"/>
                </a:solidFill>
              </a:rPr>
              <a:t>Mchedlishvili</a:t>
            </a:r>
            <a:r>
              <a:rPr lang="en-US" sz="1100">
                <a:solidFill>
                  <a:schemeClr val="bg2"/>
                </a:solidFill>
              </a:rPr>
              <a:t>, Dr. </a:t>
            </a:r>
            <a:r>
              <a:rPr lang="en-US" sz="1100" err="1">
                <a:solidFill>
                  <a:schemeClr val="bg2"/>
                </a:solidFill>
              </a:rPr>
              <a:t>Mirian</a:t>
            </a:r>
            <a:r>
              <a:rPr lang="en-US" sz="1100">
                <a:solidFill>
                  <a:schemeClr val="bg2"/>
                </a:solidFill>
              </a:rPr>
              <a:t> </a:t>
            </a:r>
            <a:r>
              <a:rPr lang="en-US" sz="1100" err="1">
                <a:solidFill>
                  <a:schemeClr val="bg2"/>
                </a:solidFill>
              </a:rPr>
              <a:t>Tabidze</a:t>
            </a:r>
            <a:r>
              <a:rPr lang="en-US" sz="1100">
                <a:solidFill>
                  <a:schemeClr val="bg2"/>
                </a:solidFill>
              </a:rPr>
              <a:t>, Dr. </a:t>
            </a:r>
            <a:r>
              <a:rPr lang="en-US" sz="1100" err="1">
                <a:solidFill>
                  <a:schemeClr val="bg2"/>
                </a:solidFill>
              </a:rPr>
              <a:t>Nodar</a:t>
            </a:r>
            <a:r>
              <a:rPr lang="en-US" sz="1100">
                <a:solidFill>
                  <a:schemeClr val="bg2"/>
                </a:solidFill>
              </a:rPr>
              <a:t> </a:t>
            </a:r>
            <a:r>
              <a:rPr lang="en-US" sz="1100" err="1">
                <a:solidFill>
                  <a:schemeClr val="bg2"/>
                </a:solidFill>
              </a:rPr>
              <a:t>Lomidze</a:t>
            </a:r>
            <a:r>
              <a:rPr lang="en-US" sz="1100">
                <a:solidFill>
                  <a:schemeClr val="bg2"/>
                </a:solidFill>
              </a:rPr>
              <a:t>, Prof. Dr. </a:t>
            </a:r>
            <a:r>
              <a:rPr lang="en-US" sz="1100" err="1">
                <a:solidFill>
                  <a:schemeClr val="bg2"/>
                </a:solidFill>
              </a:rPr>
              <a:t>Gogi</a:t>
            </a:r>
            <a:r>
              <a:rPr lang="en-US" sz="1100">
                <a:solidFill>
                  <a:schemeClr val="bg2"/>
                </a:solidFill>
              </a:rPr>
              <a:t> </a:t>
            </a:r>
            <a:r>
              <a:rPr lang="en-US" sz="1100" err="1">
                <a:solidFill>
                  <a:schemeClr val="bg2"/>
                </a:solidFill>
              </a:rPr>
              <a:t>Matcharashvili</a:t>
            </a:r>
            <a:r>
              <a:rPr lang="en-US" sz="1100">
                <a:solidFill>
                  <a:schemeClr val="bg2"/>
                </a:solidFill>
              </a:rPr>
              <a:t>, Dr. Manana </a:t>
            </a:r>
            <a:r>
              <a:rPr lang="en-US" sz="1100" err="1">
                <a:solidFill>
                  <a:schemeClr val="bg2"/>
                </a:solidFill>
              </a:rPr>
              <a:t>Megrelishvili</a:t>
            </a:r>
            <a:r>
              <a:rPr lang="en-US" sz="1100">
                <a:solidFill>
                  <a:schemeClr val="bg2"/>
                </a:solidFill>
              </a:rPr>
              <a:t>, Dr. </a:t>
            </a:r>
            <a:r>
              <a:rPr lang="en-US" sz="1100" err="1">
                <a:solidFill>
                  <a:schemeClr val="bg2"/>
                </a:solidFill>
              </a:rPr>
              <a:t>Otar</a:t>
            </a:r>
            <a:r>
              <a:rPr lang="en-US" sz="1100">
                <a:solidFill>
                  <a:schemeClr val="bg2"/>
                </a:solidFill>
              </a:rPr>
              <a:t> </a:t>
            </a:r>
            <a:r>
              <a:rPr lang="en-US" sz="1100" err="1">
                <a:solidFill>
                  <a:schemeClr val="bg2"/>
                </a:solidFill>
              </a:rPr>
              <a:t>Javakhishvili</a:t>
            </a:r>
            <a:r>
              <a:rPr lang="en-US" sz="1100">
                <a:solidFill>
                  <a:schemeClr val="bg2"/>
                </a:solidFill>
              </a:rPr>
              <a:t>, members of IKP1/2 and GSI CBM collaboration, and my friends: Maia, </a:t>
            </a:r>
            <a:r>
              <a:rPr lang="en-US" sz="1100" err="1">
                <a:solidFill>
                  <a:schemeClr val="bg2"/>
                </a:solidFill>
              </a:rPr>
              <a:t>Natia</a:t>
            </a:r>
            <a:r>
              <a:rPr lang="en-US" sz="1100">
                <a:solidFill>
                  <a:schemeClr val="bg2"/>
                </a:solidFill>
              </a:rPr>
              <a:t>, </a:t>
            </a:r>
            <a:r>
              <a:rPr lang="en-US" sz="1100" err="1">
                <a:solidFill>
                  <a:schemeClr val="bg2"/>
                </a:solidFill>
              </a:rPr>
              <a:t>Lado</a:t>
            </a:r>
            <a:r>
              <a:rPr lang="en-US" sz="1100">
                <a:solidFill>
                  <a:schemeClr val="bg2"/>
                </a:solidFill>
              </a:rPr>
              <a:t>, </a:t>
            </a:r>
            <a:r>
              <a:rPr lang="en-US" sz="1100" err="1">
                <a:solidFill>
                  <a:schemeClr val="bg2"/>
                </a:solidFill>
              </a:rPr>
              <a:t>Eka</a:t>
            </a:r>
            <a:r>
              <a:rPr lang="en-US" sz="1100">
                <a:solidFill>
                  <a:schemeClr val="bg2"/>
                </a:solidFill>
              </a:rPr>
              <a:t>, Giorgi, Rati, </a:t>
            </a:r>
            <a:r>
              <a:rPr lang="en-US" sz="1100" err="1">
                <a:solidFill>
                  <a:schemeClr val="bg2"/>
                </a:solidFill>
              </a:rPr>
              <a:t>Tamta</a:t>
            </a:r>
            <a:r>
              <a:rPr lang="en-US" sz="1100">
                <a:solidFill>
                  <a:schemeClr val="bg2"/>
                </a:solidFill>
              </a:rPr>
              <a:t>, Nana. And to my Family: Lela, Lia and Nia and to many, many other brilliant people …  </a:t>
            </a:r>
            <a:endParaRPr lang="ka-GE" sz="1100">
              <a:solidFill>
                <a:schemeClr val="bg2"/>
              </a:solidFill>
            </a:endParaRPr>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4176978" y="1140684"/>
            <a:ext cx="3838044" cy="393810"/>
          </a:xfrm>
          <a:solidFill>
            <a:srgbClr val="353537"/>
          </a:solidFill>
        </p:spPr>
        <p:txBody>
          <a:bodyPr>
            <a:normAutofit fontScale="90000"/>
          </a:bodyPr>
          <a:lstStyle/>
          <a:p>
            <a:r>
              <a:rPr lang="en-US" sz="2400">
                <a:solidFill>
                  <a:schemeClr val="bg2"/>
                </a:solidFill>
              </a:rPr>
              <a:t>Thank you for your attention!</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58BEEA2-0BB2-4D8A-B80A-5B3AE889E52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8D18B9A-E01A-47D6-B4D5-5FA366C032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6" name="Slide Number Placeholder 37">
            <a:extLst>
              <a:ext uri="{FF2B5EF4-FFF2-40B4-BE49-F238E27FC236}">
                <a16:creationId xmlns:a16="http://schemas.microsoft.com/office/drawing/2014/main" id="{DA993854-8673-4150-A26E-D00B3C752456}"/>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36</a:t>
            </a:fld>
            <a:endParaRPr lang="en-US" sz="2400">
              <a:solidFill>
                <a:schemeClr val="bg2"/>
              </a:solidFill>
            </a:endParaRPr>
          </a:p>
        </p:txBody>
      </p:sp>
      <p:sp>
        <p:nvSpPr>
          <p:cNvPr id="17" name="Footer Placeholder 4">
            <a:extLst>
              <a:ext uri="{FF2B5EF4-FFF2-40B4-BE49-F238E27FC236}">
                <a16:creationId xmlns:a16="http://schemas.microsoft.com/office/drawing/2014/main" id="{CA345902-09CD-4A9D-8616-D56238BCD1FD}"/>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8" name="Rectangle 17">
            <a:extLst>
              <a:ext uri="{FF2B5EF4-FFF2-40B4-BE49-F238E27FC236}">
                <a16:creationId xmlns:a16="http://schemas.microsoft.com/office/drawing/2014/main" id="{309C5A49-5CA2-4773-94D6-64A3C24168DA}"/>
              </a:ext>
            </a:extLst>
          </p:cNvPr>
          <p:cNvSpPr/>
          <p:nvPr/>
        </p:nvSpPr>
        <p:spPr>
          <a:xfrm>
            <a:off x="-36762" y="-1"/>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29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p:txBody>
          <a:bodyPr/>
          <a:lstStyle/>
          <a:p>
            <a:pPr marL="342900" indent="-342900">
              <a:buFont typeface="+mj-lt"/>
              <a:buAutoNum type="arabicPeriod"/>
            </a:pPr>
            <a:r>
              <a:rPr lang="en-US"/>
              <a:t>E. </a:t>
            </a:r>
            <a:r>
              <a:rPr lang="en-US" err="1"/>
              <a:t>Roderburg</a:t>
            </a:r>
            <a:r>
              <a:rPr lang="en-US"/>
              <a:t>, IKP annual report 2011.</a:t>
            </a:r>
          </a:p>
          <a:p>
            <a:pPr marL="342900" indent="-342900">
              <a:buFont typeface="+mj-lt"/>
              <a:buAutoNum type="arabicPeriod"/>
            </a:pPr>
            <a:r>
              <a:rPr lang="en-US"/>
              <a:t>D. Grzonka, et al., Preparation of test modules for neutron detection at mCBM, 2023</a:t>
            </a:r>
          </a:p>
          <a:p>
            <a:pPr marL="342900" indent="-342900">
              <a:buFont typeface="+mj-lt"/>
              <a:buAutoNum type="arabicPeriod"/>
            </a:pPr>
            <a:r>
              <a:rPr lang="en-US"/>
              <a:t>J. </a:t>
            </a:r>
            <a:r>
              <a:rPr lang="en-US" err="1"/>
              <a:t>Kreß</a:t>
            </a:r>
            <a:r>
              <a:rPr lang="en-US"/>
              <a:t>, PhD thesis, University Tübingen, 2003.</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9" name="Rectangle 8">
            <a:extLst>
              <a:ext uri="{FF2B5EF4-FFF2-40B4-BE49-F238E27FC236}">
                <a16:creationId xmlns:a16="http://schemas.microsoft.com/office/drawing/2014/main" id="{DD62C899-032B-4275-ABAE-10A50703A41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9FAC563-09E9-46AB-A316-D48983074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16" name="Slide Number Placeholder 37">
            <a:extLst>
              <a:ext uri="{FF2B5EF4-FFF2-40B4-BE49-F238E27FC236}">
                <a16:creationId xmlns:a16="http://schemas.microsoft.com/office/drawing/2014/main" id="{CF38D85E-8703-4B9F-B2DE-12AC9F022743}"/>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37</a:t>
            </a:fld>
            <a:endParaRPr lang="en-US" sz="2400"/>
          </a:p>
        </p:txBody>
      </p:sp>
      <p:sp>
        <p:nvSpPr>
          <p:cNvPr id="17" name="Footer Placeholder 4">
            <a:extLst>
              <a:ext uri="{FF2B5EF4-FFF2-40B4-BE49-F238E27FC236}">
                <a16:creationId xmlns:a16="http://schemas.microsoft.com/office/drawing/2014/main" id="{59C023B1-F152-4346-9C14-6A1B494E29F7}"/>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Tree>
    <p:extLst>
      <p:ext uri="{BB962C8B-B14F-4D97-AF65-F5344CB8AC3E}">
        <p14:creationId xmlns:p14="http://schemas.microsoft.com/office/powerpoint/2010/main" val="46021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66EB5-17C6-3843-CE02-57BF40E14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84287">
            <a:off x="4348561" y="2378299"/>
            <a:ext cx="1667759" cy="729075"/>
          </a:xfrm>
          <a:prstGeom prst="rect">
            <a:avLst/>
          </a:prstGeom>
        </p:spPr>
      </p:pic>
      <p:sp>
        <p:nvSpPr>
          <p:cNvPr id="18" name="Rectangle 17">
            <a:extLst>
              <a:ext uri="{FF2B5EF4-FFF2-40B4-BE49-F238E27FC236}">
                <a16:creationId xmlns:a16="http://schemas.microsoft.com/office/drawing/2014/main" id="{42E96401-143B-4F49-96E8-8CF3D2AC6856}"/>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normAutofit/>
          </a:bodyPr>
          <a:lstStyle/>
          <a:p>
            <a:r>
              <a:rPr lang="en-US" sz="4000"/>
              <a:t>Introduction – </a:t>
            </a:r>
            <a:r>
              <a:rPr lang="en-US" sz="2400"/>
              <a:t>QCD Phase diagram</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7" name="Picture 16">
            <a:extLst>
              <a:ext uri="{FF2B5EF4-FFF2-40B4-BE49-F238E27FC236}">
                <a16:creationId xmlns:a16="http://schemas.microsoft.com/office/drawing/2014/main" id="{8E6FA5E2-3D33-4664-A815-E6A21DA4B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3" name="Slide Number Placeholder 37">
            <a:extLst>
              <a:ext uri="{FF2B5EF4-FFF2-40B4-BE49-F238E27FC236}">
                <a16:creationId xmlns:a16="http://schemas.microsoft.com/office/drawing/2014/main" id="{2073EE7E-D1DC-468B-ABA5-F37E12F5B25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4</a:t>
            </a:fld>
            <a:endParaRPr lang="en-US" sz="2400"/>
          </a:p>
        </p:txBody>
      </p:sp>
      <p:sp>
        <p:nvSpPr>
          <p:cNvPr id="11" name="Footer Placeholder 4">
            <a:extLst>
              <a:ext uri="{FF2B5EF4-FFF2-40B4-BE49-F238E27FC236}">
                <a16:creationId xmlns:a16="http://schemas.microsoft.com/office/drawing/2014/main" id="{D3C26959-0923-44B3-AE6A-6D5DB834C02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6" name="Content Placeholder 2">
            <a:extLst>
              <a:ext uri="{FF2B5EF4-FFF2-40B4-BE49-F238E27FC236}">
                <a16:creationId xmlns:a16="http://schemas.microsoft.com/office/drawing/2014/main" id="{549E3BFB-CA9A-4528-A0F3-291B878ACF33}"/>
              </a:ext>
            </a:extLst>
          </p:cNvPr>
          <p:cNvSpPr txBox="1">
            <a:spLocks/>
          </p:cNvSpPr>
          <p:nvPr/>
        </p:nvSpPr>
        <p:spPr>
          <a:xfrm>
            <a:off x="1261872" y="1844039"/>
            <a:ext cx="4223004" cy="4351337"/>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1400"/>
              <a:t>Hadronic (confined) matter is made of quarks</a:t>
            </a:r>
          </a:p>
          <a:p>
            <a:r>
              <a:rPr lang="en-US" sz="1400"/>
              <a:t>Gluons are strong force carriers</a:t>
            </a:r>
          </a:p>
          <a:p>
            <a:r>
              <a:rPr lang="en-US" sz="1400"/>
              <a:t>Quarks come in 6 different flavors – UDTBCS and antiparticle versions, they possess color charge – RGB an particles CMY</a:t>
            </a:r>
          </a:p>
          <a:p>
            <a:r>
              <a:rPr lang="en-US" sz="1400"/>
              <a:t>Quarks come in triplets – Baryons or with antiquark pairs – Mesons, they don’t like to be alone. </a:t>
            </a:r>
          </a:p>
          <a:p>
            <a:r>
              <a:rPr lang="en-US" sz="1400"/>
              <a:t>Quark-gluon plasma (deconfined)</a:t>
            </a:r>
            <a:endParaRPr lang="en-US"/>
          </a:p>
          <a:p>
            <a:pPr lvl="1"/>
            <a:r>
              <a:rPr lang="en-US" sz="1200"/>
              <a:t>High Pressure– High energy/baryonic densities</a:t>
            </a:r>
          </a:p>
          <a:p>
            <a:pPr lvl="1"/>
            <a:r>
              <a:rPr lang="en-US" sz="1200"/>
              <a:t>High Temperatures – High avg. particle kinetic energies</a:t>
            </a:r>
          </a:p>
          <a:p>
            <a:pPr lvl="1"/>
            <a:r>
              <a:rPr lang="en-US" sz="1200"/>
              <a:t>Quarks can live alone</a:t>
            </a:r>
          </a:p>
          <a:p>
            <a:pPr lvl="1"/>
            <a:r>
              <a:rPr lang="en-US" sz="1200"/>
              <a:t>Neutron stars and Early Big Bang</a:t>
            </a:r>
          </a:p>
          <a:p>
            <a:endParaRPr lang="en-US" sz="1400"/>
          </a:p>
        </p:txBody>
      </p:sp>
      <p:pic>
        <p:nvPicPr>
          <p:cNvPr id="3" name="Picture 2">
            <a:extLst>
              <a:ext uri="{FF2B5EF4-FFF2-40B4-BE49-F238E27FC236}">
                <a16:creationId xmlns:a16="http://schemas.microsoft.com/office/drawing/2014/main" id="{A6656535-C1F8-6888-300D-081AD1C917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1544" y="1980836"/>
            <a:ext cx="5009122" cy="3957049"/>
          </a:xfrm>
          <a:prstGeom prst="rect">
            <a:avLst/>
          </a:prstGeom>
        </p:spPr>
      </p:pic>
    </p:spTree>
    <p:extLst>
      <p:ext uri="{BB962C8B-B14F-4D97-AF65-F5344CB8AC3E}">
        <p14:creationId xmlns:p14="http://schemas.microsoft.com/office/powerpoint/2010/main" val="239813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66EB5-17C6-3843-CE02-57BF40E14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84287">
            <a:off x="8696896" y="2512601"/>
            <a:ext cx="1667759" cy="729075"/>
          </a:xfrm>
          <a:prstGeom prst="rect">
            <a:avLst/>
          </a:prstGeom>
        </p:spPr>
      </p:pic>
      <p:sp>
        <p:nvSpPr>
          <p:cNvPr id="18" name="Rectangle 17">
            <a:extLst>
              <a:ext uri="{FF2B5EF4-FFF2-40B4-BE49-F238E27FC236}">
                <a16:creationId xmlns:a16="http://schemas.microsoft.com/office/drawing/2014/main" id="{42E96401-143B-4F49-96E8-8CF3D2AC6856}"/>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normAutofit/>
          </a:bodyPr>
          <a:lstStyle/>
          <a:p>
            <a:r>
              <a:rPr lang="en-US" sz="4000"/>
              <a:t>Introduction – </a:t>
            </a:r>
            <a:r>
              <a:rPr lang="en-US" sz="2000"/>
              <a:t>Compressed Baryonic Matter – CBM experiment</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7" name="Picture 16">
            <a:extLst>
              <a:ext uri="{FF2B5EF4-FFF2-40B4-BE49-F238E27FC236}">
                <a16:creationId xmlns:a16="http://schemas.microsoft.com/office/drawing/2014/main" id="{8E6FA5E2-3D33-4664-A815-E6A21DA4B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3" name="Slide Number Placeholder 37">
            <a:extLst>
              <a:ext uri="{FF2B5EF4-FFF2-40B4-BE49-F238E27FC236}">
                <a16:creationId xmlns:a16="http://schemas.microsoft.com/office/drawing/2014/main" id="{2073EE7E-D1DC-468B-ABA5-F37E12F5B25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5</a:t>
            </a:fld>
            <a:endParaRPr lang="en-US" sz="2400"/>
          </a:p>
        </p:txBody>
      </p:sp>
      <p:sp>
        <p:nvSpPr>
          <p:cNvPr id="11" name="Footer Placeholder 4">
            <a:extLst>
              <a:ext uri="{FF2B5EF4-FFF2-40B4-BE49-F238E27FC236}">
                <a16:creationId xmlns:a16="http://schemas.microsoft.com/office/drawing/2014/main" id="{D3C26959-0923-44B3-AE6A-6D5DB834C02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6" name="Content Placeholder 2">
            <a:extLst>
              <a:ext uri="{FF2B5EF4-FFF2-40B4-BE49-F238E27FC236}">
                <a16:creationId xmlns:a16="http://schemas.microsoft.com/office/drawing/2014/main" id="{549E3BFB-CA9A-4528-A0F3-291B878ACF33}"/>
              </a:ext>
            </a:extLst>
          </p:cNvPr>
          <p:cNvSpPr txBox="1">
            <a:spLocks/>
          </p:cNvSpPr>
          <p:nvPr/>
        </p:nvSpPr>
        <p:spPr>
          <a:xfrm>
            <a:off x="1249880" y="2506663"/>
            <a:ext cx="4223004"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r>
              <a:rPr lang="en-US" sz="1200"/>
              <a:t>Goal – CBM experiment aims to study QCD phase diagram into high temperature high pressure </a:t>
            </a:r>
            <a:r>
              <a:rPr lang="en-US" sz="1200" err="1"/>
              <a:t>deconfined</a:t>
            </a:r>
            <a:r>
              <a:rPr lang="en-US" sz="1200"/>
              <a:t> Quark gluon plasma region</a:t>
            </a:r>
          </a:p>
          <a:p>
            <a:r>
              <a:rPr lang="en-US" sz="1200"/>
              <a:t>Collide high energy, high momentum particles to mimic the environment</a:t>
            </a:r>
          </a:p>
          <a:p>
            <a:r>
              <a:rPr lang="en-US" sz="1200"/>
              <a:t>Fully reconstruct the collision, produced particles their trajectories, energies and momentum</a:t>
            </a:r>
          </a:p>
          <a:p>
            <a:r>
              <a:rPr lang="en-US" sz="1200"/>
              <a:t>Higher Collision centrality –  Smaller impact  parameter – Larger overlap – Higher Multiplicity – Larger collision energy</a:t>
            </a:r>
          </a:p>
          <a:p>
            <a:r>
              <a:rPr lang="en-US" sz="1200"/>
              <a:t>Collective flow: Radial Flow, Directional flow – uniform and non uniform distribution of multiplicities </a:t>
            </a:r>
          </a:p>
          <a:p>
            <a:endParaRPr lang="en-US" sz="1200"/>
          </a:p>
        </p:txBody>
      </p:sp>
      <p:pic>
        <p:nvPicPr>
          <p:cNvPr id="3" name="Picture 2">
            <a:extLst>
              <a:ext uri="{FF2B5EF4-FFF2-40B4-BE49-F238E27FC236}">
                <a16:creationId xmlns:a16="http://schemas.microsoft.com/office/drawing/2014/main" id="{A6656535-C1F8-6888-300D-081AD1C917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1544" y="1980836"/>
            <a:ext cx="5009122" cy="3957049"/>
          </a:xfrm>
          <a:prstGeom prst="rect">
            <a:avLst/>
          </a:prstGeom>
        </p:spPr>
      </p:pic>
    </p:spTree>
    <p:extLst>
      <p:ext uri="{BB962C8B-B14F-4D97-AF65-F5344CB8AC3E}">
        <p14:creationId xmlns:p14="http://schemas.microsoft.com/office/powerpoint/2010/main" val="171946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E31255-4BBB-478A-B073-F3D7925B5C72}"/>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5484876" y="2461434"/>
            <a:ext cx="5623560" cy="3163747"/>
          </a:xfrm>
          <a:prstGeom prst="rect">
            <a:avLst/>
          </a:prstGeom>
        </p:spPr>
      </p:pic>
      <p:sp>
        <p:nvSpPr>
          <p:cNvPr id="18" name="Rectangle 17">
            <a:extLst>
              <a:ext uri="{FF2B5EF4-FFF2-40B4-BE49-F238E27FC236}">
                <a16:creationId xmlns:a16="http://schemas.microsoft.com/office/drawing/2014/main" id="{42E96401-143B-4F49-96E8-8CF3D2AC6856}"/>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normAutofit/>
          </a:bodyPr>
          <a:lstStyle/>
          <a:p>
            <a:r>
              <a:rPr lang="en-US" sz="4000"/>
              <a:t>Introduction – </a:t>
            </a:r>
            <a:r>
              <a:rPr lang="en-US" sz="2800"/>
              <a:t>Neutron Detection at </a:t>
            </a:r>
            <a:r>
              <a:rPr lang="en-US" sz="2800" err="1"/>
              <a:t>mCBM</a:t>
            </a:r>
            <a:endParaRPr lang="en-US" sz="2800"/>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pic>
        <p:nvPicPr>
          <p:cNvPr id="17" name="Picture 16">
            <a:extLst>
              <a:ext uri="{FF2B5EF4-FFF2-40B4-BE49-F238E27FC236}">
                <a16:creationId xmlns:a16="http://schemas.microsoft.com/office/drawing/2014/main" id="{8E6FA5E2-3D33-4664-A815-E6A21DA4BA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3" name="Slide Number Placeholder 37">
            <a:extLst>
              <a:ext uri="{FF2B5EF4-FFF2-40B4-BE49-F238E27FC236}">
                <a16:creationId xmlns:a16="http://schemas.microsoft.com/office/drawing/2014/main" id="{2073EE7E-D1DC-468B-ABA5-F37E12F5B255}"/>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6</a:t>
            </a:fld>
            <a:endParaRPr lang="en-US" sz="2400"/>
          </a:p>
        </p:txBody>
      </p:sp>
      <p:sp>
        <p:nvSpPr>
          <p:cNvPr id="11" name="Footer Placeholder 4">
            <a:extLst>
              <a:ext uri="{FF2B5EF4-FFF2-40B4-BE49-F238E27FC236}">
                <a16:creationId xmlns:a16="http://schemas.microsoft.com/office/drawing/2014/main" id="{D3C26959-0923-44B3-AE6A-6D5DB834C029}"/>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549E3BFB-CA9A-4528-A0F3-291B878ACF33}"/>
                  </a:ext>
                </a:extLst>
              </p:cNvPr>
              <p:cNvSpPr txBox="1">
                <a:spLocks/>
              </p:cNvSpPr>
              <p:nvPr/>
            </p:nvSpPr>
            <p:spPr>
              <a:xfrm>
                <a:off x="1261872" y="1844039"/>
                <a:ext cx="4223004" cy="4351337"/>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endParaRPr lang="en-US" sz="2000"/>
              </a:p>
              <a:p>
                <a:pPr marL="0" indent="0">
                  <a:lnSpc>
                    <a:spcPct val="110000"/>
                  </a:lnSpc>
                  <a:buFont typeface="Arial" pitchFamily="34" charset="0"/>
                  <a:buNone/>
                </a:pPr>
                <a:r>
                  <a:rPr lang="en-US" sz="2000"/>
                  <a:t>Ph.D. Project - Neutron Detection at mCBM, </a:t>
                </a:r>
                <a:r>
                  <a:rPr lang="en-US" sz="1400"/>
                  <a:t>SIS18 CBM, GSI FAIR</a:t>
                </a:r>
              </a:p>
              <a:p>
                <a:pPr>
                  <a:lnSpc>
                    <a:spcPct val="110000"/>
                  </a:lnSpc>
                </a:pPr>
                <a:r>
                  <a:rPr lang="en-US" sz="1400"/>
                  <a:t>Neutrons don’t possess charge, therefore don’t interact with EM force. Neutrons are less likely to interact with the matter	</a:t>
                </a:r>
              </a:p>
              <a:p>
                <a:pPr marL="0" indent="0">
                  <a:lnSpc>
                    <a:spcPct val="110000"/>
                  </a:lnSpc>
                  <a:buFont typeface="Arial" pitchFamily="34" charset="0"/>
                  <a:buNone/>
                </a:pPr>
                <a:endParaRPr lang="en-US" sz="2000"/>
              </a:p>
              <a:p>
                <a:r>
                  <a:rPr lang="en-US" sz="1400"/>
                  <a:t>Previous </a:t>
                </a:r>
                <a14:m>
                  <m:oMath xmlns:m="http://schemas.openxmlformats.org/officeDocument/2006/math">
                    <m:r>
                      <a:rPr lang="en-US" sz="1400">
                        <a:latin typeface="Cambria Math" panose="02040503050406030204" pitchFamily="18" charset="0"/>
                      </a:rPr>
                      <m:t>𝑝𝑝</m:t>
                    </m:r>
                    <m:r>
                      <a:rPr lang="en-US" sz="1400">
                        <a:latin typeface="Cambria Math" panose="02040503050406030204" pitchFamily="18" charset="0"/>
                      </a:rPr>
                      <m:t>→</m:t>
                    </m:r>
                    <m:r>
                      <a:rPr lang="en-US" sz="1400">
                        <a:latin typeface="Cambria Math" panose="02040503050406030204" pitchFamily="18" charset="0"/>
                      </a:rPr>
                      <m:t>𝑝𝑛</m:t>
                    </m:r>
                    <m:sSup>
                      <m:sSupPr>
                        <m:ctrlPr>
                          <a:rPr lang="en-US" sz="1400" i="1">
                            <a:latin typeface="Cambria Math" panose="02040503050406030204" pitchFamily="18" charset="0"/>
                          </a:rPr>
                        </m:ctrlPr>
                      </m:sSupPr>
                      <m:e>
                        <m:r>
                          <a:rPr lang="en-US" sz="1400">
                            <a:latin typeface="Cambria Math" panose="02040503050406030204" pitchFamily="18" charset="0"/>
                          </a:rPr>
                          <m:t>𝜋</m:t>
                        </m:r>
                      </m:e>
                      <m:sup>
                        <m:r>
                          <a:rPr lang="en-US" sz="1400">
                            <a:latin typeface="Cambria Math" panose="02040503050406030204" pitchFamily="18" charset="0"/>
                          </a:rPr>
                          <m:t>+</m:t>
                        </m:r>
                      </m:sup>
                    </m:sSup>
                  </m:oMath>
                </a14:m>
                <a:r>
                  <a:rPr lang="en-US" sz="1400"/>
                  <a:t> reaction channel at 2.7GeV/c momentum resulted 40% efficiency on neutron detection using same systems </a:t>
                </a:r>
                <a:r>
                  <a:rPr lang="en-US" sz="1400">
                    <a:hlinkClick r:id="rId9" action="ppaction://hlinksldjump"/>
                  </a:rPr>
                  <a:t>[1]</a:t>
                </a:r>
                <a:r>
                  <a:rPr lang="en-US" sz="1400"/>
                  <a:t> </a:t>
                </a:r>
              </a:p>
              <a:p>
                <a:pPr lvl="1"/>
                <a:endParaRPr lang="en-US" sz="1400"/>
              </a:p>
              <a:p>
                <a:pPr marL="274320" lvl="1" indent="0">
                  <a:buFont typeface="Wingdings 2" pitchFamily="18" charset="2"/>
                  <a:buNone/>
                </a:pPr>
                <a:endParaRPr lang="en-US" sz="1400"/>
              </a:p>
              <a:p>
                <a:r>
                  <a:rPr lang="en-US" sz="1400"/>
                  <a:t>Improved Forward Spectator Detector (FSD) determination of collision centrality and collective flow </a:t>
                </a:r>
                <a:r>
                  <a:rPr lang="en-US" sz="1400">
                    <a:hlinkClick r:id="rId9" action="ppaction://hlinksldjump"/>
                  </a:rPr>
                  <a:t>[2]</a:t>
                </a:r>
                <a:r>
                  <a:rPr lang="en-US" sz="1400"/>
                  <a:t> </a:t>
                </a:r>
              </a:p>
            </p:txBody>
          </p:sp>
        </mc:Choice>
        <mc:Fallback xmlns="">
          <p:sp>
            <p:nvSpPr>
              <p:cNvPr id="16" name="Content Placeholder 2">
                <a:extLst>
                  <a:ext uri="{FF2B5EF4-FFF2-40B4-BE49-F238E27FC236}">
                    <a16:creationId xmlns:a16="http://schemas.microsoft.com/office/drawing/2014/main" id="{549E3BFB-CA9A-4528-A0F3-291B878ACF33}"/>
                  </a:ext>
                </a:extLst>
              </p:cNvPr>
              <p:cNvSpPr txBox="1">
                <a:spLocks noRot="1" noChangeAspect="1" noMove="1" noResize="1" noEditPoints="1" noAdjustHandles="1" noChangeArrowheads="1" noChangeShapeType="1" noTextEdit="1"/>
              </p:cNvSpPr>
              <p:nvPr/>
            </p:nvSpPr>
            <p:spPr>
              <a:xfrm>
                <a:off x="1261872" y="1844039"/>
                <a:ext cx="4223004" cy="4351337"/>
              </a:xfrm>
              <a:prstGeom prst="rect">
                <a:avLst/>
              </a:prstGeom>
              <a:blipFill>
                <a:blip r:embed="rId10"/>
                <a:stretch>
                  <a:fillRect l="-1299"/>
                </a:stretch>
              </a:blipFill>
            </p:spPr>
            <p:txBody>
              <a:bodyPr/>
              <a:lstStyle/>
              <a:p>
                <a:r>
                  <a:rPr lang="en-US">
                    <a:noFill/>
                  </a:rPr>
                  <a:t> </a:t>
                </a:r>
              </a:p>
            </p:txBody>
          </p:sp>
        </mc:Fallback>
      </mc:AlternateContent>
    </p:spTree>
    <p:extLst>
      <p:ext uri="{BB962C8B-B14F-4D97-AF65-F5344CB8AC3E}">
        <p14:creationId xmlns:p14="http://schemas.microsoft.com/office/powerpoint/2010/main" val="2994498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119DD-F7F3-453E-AD73-C30B38D770B4}"/>
              </a:ext>
            </a:extLst>
          </p:cNvPr>
          <p:cNvPicPr>
            <a:picLocks noChangeAspect="1"/>
          </p:cNvPicPr>
          <p:nvPr/>
        </p:nvPicPr>
        <p:blipFill rotWithShape="1">
          <a:blip r:embed="rId3">
            <a:extLst>
              <a:ext uri="{28A0092B-C50C-407E-A947-70E740481C1C}">
                <a14:useLocalDpi xmlns:a14="http://schemas.microsoft.com/office/drawing/2010/main" val="0"/>
              </a:ext>
            </a:extLst>
          </a:blip>
          <a:srcRect l="10751" r="24733"/>
          <a:stretch/>
        </p:blipFill>
        <p:spPr>
          <a:xfrm rot="5400000">
            <a:off x="-439339" y="425660"/>
            <a:ext cx="6899698" cy="6021021"/>
          </a:xfrm>
          <a:prstGeom prst="rect">
            <a:avLst/>
          </a:prstGeom>
        </p:spPr>
      </p:pic>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a:xfrm>
            <a:off x="6553200" y="365760"/>
            <a:ext cx="4401312" cy="1325562"/>
          </a:xfrm>
        </p:spPr>
        <p:txBody>
          <a:bodyPr/>
          <a:lstStyle/>
          <a:p>
            <a:pPr algn="r"/>
            <a:r>
              <a:rPr lang="en-US">
                <a:solidFill>
                  <a:srgbClr val="353537"/>
                </a:solidFill>
              </a:rPr>
              <a:t>Objectives</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a:xfrm>
            <a:off x="6021020" y="1867639"/>
            <a:ext cx="4933491" cy="4351337"/>
          </a:xfrm>
        </p:spPr>
        <p:txBody>
          <a:bodyPr>
            <a:normAutofit fontScale="70000" lnSpcReduction="20000"/>
          </a:bodyPr>
          <a:lstStyle/>
          <a:p>
            <a:pPr algn="r"/>
            <a:endParaRPr lang="en-US" sz="2000">
              <a:solidFill>
                <a:srgbClr val="353537"/>
              </a:solidFill>
            </a:endParaRPr>
          </a:p>
          <a:p>
            <a:pPr algn="r">
              <a:lnSpc>
                <a:spcPct val="150000"/>
              </a:lnSpc>
            </a:pPr>
            <a:r>
              <a:rPr lang="en-US" sz="2000">
                <a:solidFill>
                  <a:srgbClr val="353537"/>
                </a:solidFill>
              </a:rPr>
              <a:t>Detector Design and Development: </a:t>
            </a:r>
            <a:r>
              <a:rPr lang="en-US" sz="1400">
                <a:solidFill>
                  <a:srgbClr val="353537"/>
                </a:solidFill>
              </a:rPr>
              <a:t>For mCBM experiment two identical detectors need to be designed, each consisting of 7 identical neutron detection modules, one placed behind FSD close to the beam for high multiplicities and the other behind TOF further away for track reconstruction</a:t>
            </a:r>
          </a:p>
          <a:p>
            <a:pPr algn="r">
              <a:lnSpc>
                <a:spcPct val="150000"/>
              </a:lnSpc>
            </a:pPr>
            <a:r>
              <a:rPr lang="en-US">
                <a:solidFill>
                  <a:srgbClr val="353537"/>
                </a:solidFill>
              </a:rPr>
              <a:t>PP simulations in Geant4</a:t>
            </a:r>
            <a:endParaRPr lang="en-US" sz="1800">
              <a:solidFill>
                <a:srgbClr val="353537"/>
              </a:solidFill>
            </a:endParaRPr>
          </a:p>
          <a:p>
            <a:pPr algn="r">
              <a:lnSpc>
                <a:spcPct val="150000"/>
              </a:lnSpc>
            </a:pPr>
            <a:r>
              <a:rPr lang="en-US" sz="2000">
                <a:solidFill>
                  <a:srgbClr val="353537"/>
                </a:solidFill>
              </a:rPr>
              <a:t>Installation and Integration: </a:t>
            </a:r>
            <a:r>
              <a:rPr lang="en-US" sz="1300">
                <a:solidFill>
                  <a:srgbClr val="353537"/>
                </a:solidFill>
              </a:rPr>
              <a:t>Devices need to be mounted inside the mCBM cave, one behind FSD. DAQ systems need to be selected and integrated with the mCBM environment</a:t>
            </a:r>
          </a:p>
          <a:p>
            <a:pPr algn="r">
              <a:lnSpc>
                <a:spcPct val="150000"/>
              </a:lnSpc>
            </a:pPr>
            <a:r>
              <a:rPr lang="en-US" sz="2000">
                <a:solidFill>
                  <a:srgbClr val="353537"/>
                </a:solidFill>
              </a:rPr>
              <a:t>System Calibration and Testing</a:t>
            </a:r>
          </a:p>
          <a:p>
            <a:pPr algn="r">
              <a:lnSpc>
                <a:spcPct val="150000"/>
              </a:lnSpc>
            </a:pPr>
            <a:r>
              <a:rPr lang="en-US" sz="2000">
                <a:solidFill>
                  <a:srgbClr val="353537"/>
                </a:solidFill>
              </a:rPr>
              <a:t>Data Acquisition during Beamtime(s) 2024 on…</a:t>
            </a:r>
          </a:p>
          <a:p>
            <a:pPr algn="r">
              <a:lnSpc>
                <a:spcPct val="150000"/>
              </a:lnSpc>
            </a:pPr>
            <a:r>
              <a:rPr lang="en-US" sz="2000">
                <a:solidFill>
                  <a:srgbClr val="353537"/>
                </a:solidFill>
              </a:rPr>
              <a:t>Data Analysis and Interpretation</a:t>
            </a:r>
          </a:p>
        </p:txBody>
      </p:sp>
      <p:sp>
        <p:nvSpPr>
          <p:cNvPr id="17" name="Slide Number Placeholder 37">
            <a:extLst>
              <a:ext uri="{FF2B5EF4-FFF2-40B4-BE49-F238E27FC236}">
                <a16:creationId xmlns:a16="http://schemas.microsoft.com/office/drawing/2014/main" id="{0E4BE317-7161-4795-B7E9-651CE31EEBE3}"/>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7</a:t>
            </a:fld>
            <a:endParaRPr lang="en-US" sz="2400">
              <a:solidFill>
                <a:schemeClr val="bg2"/>
              </a:solidFill>
            </a:endParaRPr>
          </a:p>
        </p:txBody>
      </p:sp>
      <p:sp>
        <p:nvSpPr>
          <p:cNvPr id="19" name="Rectangle 18">
            <a:extLst>
              <a:ext uri="{FF2B5EF4-FFF2-40B4-BE49-F238E27FC236}">
                <a16:creationId xmlns:a16="http://schemas.microsoft.com/office/drawing/2014/main" id="{B51F13B0-F992-422D-865A-B49ACF352EC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ED3F7673-5159-481B-BAC6-CF65EC1977E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pic>
        <p:nvPicPr>
          <p:cNvPr id="21" name="Picture 20">
            <a:extLst>
              <a:ext uri="{FF2B5EF4-FFF2-40B4-BE49-F238E27FC236}">
                <a16:creationId xmlns:a16="http://schemas.microsoft.com/office/drawing/2014/main" id="{D898EF04-F286-4F91-9973-B2EE86F95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sp>
        <p:nvSpPr>
          <p:cNvPr id="23" name="Slide Number Placeholder 37">
            <a:extLst>
              <a:ext uri="{FF2B5EF4-FFF2-40B4-BE49-F238E27FC236}">
                <a16:creationId xmlns:a16="http://schemas.microsoft.com/office/drawing/2014/main" id="{92BD058B-B401-4B3C-B218-84B50EB206AA}"/>
              </a:ext>
            </a:extLst>
          </p:cNvPr>
          <p:cNvSpPr txBox="1">
            <a:spLocks/>
          </p:cNvSpPr>
          <p:nvPr/>
        </p:nvSpPr>
        <p:spPr>
          <a:xfrm>
            <a:off x="5638800" y="6264275"/>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7</a:t>
            </a:fld>
            <a:endParaRPr lang="en-US" sz="2400"/>
          </a:p>
        </p:txBody>
      </p:sp>
    </p:spTree>
    <p:extLst>
      <p:ext uri="{BB962C8B-B14F-4D97-AF65-F5344CB8AC3E}">
        <p14:creationId xmlns:p14="http://schemas.microsoft.com/office/powerpoint/2010/main" val="54908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49C4-EF2D-4ED0-8936-99109B214756}"/>
              </a:ext>
            </a:extLst>
          </p:cNvPr>
          <p:cNvSpPr>
            <a:spLocks noGrp="1"/>
          </p:cNvSpPr>
          <p:nvPr>
            <p:ph type="title"/>
          </p:nvPr>
        </p:nvSpPr>
        <p:spPr/>
        <p:txBody>
          <a:bodyPr>
            <a:normAutofit/>
          </a:bodyPr>
          <a:lstStyle/>
          <a:p>
            <a:r>
              <a:rPr lang="en-US" sz="4000">
                <a:solidFill>
                  <a:srgbClr val="353537"/>
                </a:solidFill>
              </a:rPr>
              <a:t>Hardware at mCBM</a:t>
            </a:r>
          </a:p>
        </p:txBody>
      </p:sp>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3" name="Content Placeholder 2">
            <a:extLst>
              <a:ext uri="{FF2B5EF4-FFF2-40B4-BE49-F238E27FC236}">
                <a16:creationId xmlns:a16="http://schemas.microsoft.com/office/drawing/2014/main" id="{796CCD8B-0B99-4251-831E-411502B28323}"/>
              </a:ext>
            </a:extLst>
          </p:cNvPr>
          <p:cNvSpPr>
            <a:spLocks noGrp="1"/>
          </p:cNvSpPr>
          <p:nvPr>
            <p:ph idx="1"/>
          </p:nvPr>
        </p:nvSpPr>
        <p:spPr>
          <a:xfrm>
            <a:off x="1261872" y="1828800"/>
            <a:ext cx="6495424" cy="4351337"/>
          </a:xfrm>
        </p:spPr>
        <p:txBody>
          <a:bodyPr>
            <a:normAutofit/>
          </a:bodyPr>
          <a:lstStyle/>
          <a:p>
            <a:endParaRPr lang="en-US" sz="3200">
              <a:solidFill>
                <a:srgbClr val="353537"/>
              </a:solidFill>
            </a:endParaRPr>
          </a:p>
          <a:p>
            <a:pPr>
              <a:lnSpc>
                <a:spcPct val="150000"/>
              </a:lnSpc>
            </a:pPr>
            <a:r>
              <a:rPr lang="en-US" sz="2800">
                <a:solidFill>
                  <a:srgbClr val="353537"/>
                </a:solidFill>
              </a:rPr>
              <a:t>NCAL – </a:t>
            </a:r>
            <a:r>
              <a:rPr lang="en-US" sz="2000">
                <a:solidFill>
                  <a:srgbClr val="353537"/>
                </a:solidFill>
              </a:rPr>
              <a:t>Neutron Calorimeter Detector</a:t>
            </a:r>
            <a:endParaRPr lang="en-US" sz="2800">
              <a:solidFill>
                <a:srgbClr val="353537"/>
              </a:solidFill>
            </a:endParaRPr>
          </a:p>
          <a:p>
            <a:pPr>
              <a:lnSpc>
                <a:spcPct val="150000"/>
              </a:lnSpc>
            </a:pPr>
            <a:r>
              <a:rPr lang="en-US" sz="2800">
                <a:solidFill>
                  <a:srgbClr val="353537"/>
                </a:solidFill>
              </a:rPr>
              <a:t>VETOs plates</a:t>
            </a:r>
          </a:p>
          <a:p>
            <a:pPr>
              <a:lnSpc>
                <a:spcPct val="150000"/>
              </a:lnSpc>
            </a:pPr>
            <a:r>
              <a:rPr lang="en-US" sz="2800">
                <a:solidFill>
                  <a:srgbClr val="353537"/>
                </a:solidFill>
              </a:rPr>
              <a:t>FSD – </a:t>
            </a:r>
            <a:r>
              <a:rPr lang="en-US" sz="2400">
                <a:solidFill>
                  <a:srgbClr val="353537"/>
                </a:solidFill>
              </a:rPr>
              <a:t>Forward Spectator detector</a:t>
            </a:r>
            <a:endParaRPr lang="en-US" sz="1600">
              <a:solidFill>
                <a:srgbClr val="353537"/>
              </a:solidFill>
            </a:endParaRPr>
          </a:p>
          <a:p>
            <a:pPr>
              <a:lnSpc>
                <a:spcPct val="150000"/>
              </a:lnSpc>
            </a:pPr>
            <a:endParaRPr lang="en-US" sz="3200">
              <a:solidFill>
                <a:srgbClr val="353537"/>
              </a:solidFill>
            </a:endParaRPr>
          </a:p>
        </p:txBody>
      </p:sp>
      <p:sp>
        <p:nvSpPr>
          <p:cNvPr id="17" name="Slide Number Placeholder 37">
            <a:extLst>
              <a:ext uri="{FF2B5EF4-FFF2-40B4-BE49-F238E27FC236}">
                <a16:creationId xmlns:a16="http://schemas.microsoft.com/office/drawing/2014/main" id="{0E4BE317-7161-4795-B7E9-651CE31EEBE3}"/>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8</a:t>
            </a:fld>
            <a:endParaRPr lang="en-US" sz="2400">
              <a:solidFill>
                <a:schemeClr val="bg2"/>
              </a:solidFill>
            </a:endParaRPr>
          </a:p>
        </p:txBody>
      </p:sp>
      <p:sp>
        <p:nvSpPr>
          <p:cNvPr id="19" name="Rectangle 18">
            <a:extLst>
              <a:ext uri="{FF2B5EF4-FFF2-40B4-BE49-F238E27FC236}">
                <a16:creationId xmlns:a16="http://schemas.microsoft.com/office/drawing/2014/main" id="{B51F13B0-F992-422D-865A-B49ACF352EC2}"/>
              </a:ext>
            </a:extLst>
          </p:cNvPr>
          <p:cNvSpPr/>
          <p:nvPr/>
        </p:nvSpPr>
        <p:spPr>
          <a:xfrm>
            <a:off x="11262360" y="0"/>
            <a:ext cx="92964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ED3F7673-5159-481B-BAC6-CF65EC1977E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pic>
        <p:nvPicPr>
          <p:cNvPr id="21" name="Picture 20">
            <a:extLst>
              <a:ext uri="{FF2B5EF4-FFF2-40B4-BE49-F238E27FC236}">
                <a16:creationId xmlns:a16="http://schemas.microsoft.com/office/drawing/2014/main" id="{D898EF04-F286-4F91-9973-B2EE86F95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pic>
        <p:nvPicPr>
          <p:cNvPr id="5" name="Picture 4">
            <a:extLst>
              <a:ext uri="{FF2B5EF4-FFF2-40B4-BE49-F238E27FC236}">
                <a16:creationId xmlns:a16="http://schemas.microsoft.com/office/drawing/2014/main" id="{75E42577-55A2-4570-A3F9-EFFF27154102}"/>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rot="5400000">
            <a:off x="6255864" y="1827657"/>
            <a:ext cx="6858000" cy="3202686"/>
          </a:xfrm>
          <a:prstGeom prst="rect">
            <a:avLst/>
          </a:prstGeom>
        </p:spPr>
      </p:pic>
      <p:sp>
        <p:nvSpPr>
          <p:cNvPr id="16" name="Slide Number Placeholder 37">
            <a:extLst>
              <a:ext uri="{FF2B5EF4-FFF2-40B4-BE49-F238E27FC236}">
                <a16:creationId xmlns:a16="http://schemas.microsoft.com/office/drawing/2014/main" id="{1C04A5CC-B695-4D16-BB3E-677079E58DD4}"/>
              </a:ext>
            </a:extLst>
          </p:cNvPr>
          <p:cNvSpPr txBox="1">
            <a:spLocks/>
          </p:cNvSpPr>
          <p:nvPr/>
        </p:nvSpPr>
        <p:spPr>
          <a:xfrm>
            <a:off x="5640182" y="6218553"/>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pPr/>
              <a:t>8</a:t>
            </a:fld>
            <a:endParaRPr lang="en-US" sz="2400"/>
          </a:p>
        </p:txBody>
      </p:sp>
    </p:spTree>
    <p:extLst>
      <p:ext uri="{BB962C8B-B14F-4D97-AF65-F5344CB8AC3E}">
        <p14:creationId xmlns:p14="http://schemas.microsoft.com/office/powerpoint/2010/main" val="155580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A4F3FD-8846-45C2-9506-9E2B0D8B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826" y="6395293"/>
            <a:ext cx="291139" cy="193896"/>
          </a:xfrm>
          <a:prstGeom prst="rect">
            <a:avLst/>
          </a:prstGeom>
          <a:ln>
            <a:noFill/>
          </a:ln>
          <a:effectLst>
            <a:outerShdw blurRad="76200" dist="12700" dir="2700000" sy="-23000" kx="-800400" algn="bl" rotWithShape="0">
              <a:prstClr val="black">
                <a:alpha val="20000"/>
              </a:prstClr>
            </a:outerShdw>
          </a:effectLst>
        </p:spPr>
      </p:pic>
      <p:pic>
        <p:nvPicPr>
          <p:cNvPr id="14" name="Picture 13">
            <a:extLst>
              <a:ext uri="{FF2B5EF4-FFF2-40B4-BE49-F238E27FC236}">
                <a16:creationId xmlns:a16="http://schemas.microsoft.com/office/drawing/2014/main" id="{7A607E08-A7DD-458F-BEE4-C496D03B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831" y="6395294"/>
            <a:ext cx="291141" cy="193892"/>
          </a:xfrm>
          <a:prstGeom prst="rect">
            <a:avLst/>
          </a:prstGeom>
          <a:ln>
            <a:noFill/>
          </a:ln>
          <a:effectLst>
            <a:outerShdw blurRad="76200" dist="12700" dir="2700000" sy="-23000" kx="-800400" algn="bl" rotWithShape="0">
              <a:prstClr val="black">
                <a:alpha val="20000"/>
              </a:prstClr>
            </a:outerShdw>
          </a:effectLst>
        </p:spPr>
      </p:pic>
      <p:pic>
        <p:nvPicPr>
          <p:cNvPr id="15" name="Picture 14">
            <a:extLst>
              <a:ext uri="{FF2B5EF4-FFF2-40B4-BE49-F238E27FC236}">
                <a16:creationId xmlns:a16="http://schemas.microsoft.com/office/drawing/2014/main" id="{2576A9B6-77B7-4F8A-B95E-D5F6089CB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819" y="6395293"/>
            <a:ext cx="290693" cy="193893"/>
          </a:xfrm>
          <a:prstGeom prst="rect">
            <a:avLst/>
          </a:prstGeom>
          <a:ln>
            <a:noFill/>
          </a:ln>
          <a:effectLst>
            <a:outerShdw blurRad="76200" dist="12700" dir="2700000" sy="-23000" kx="-800400" algn="bl" rotWithShape="0">
              <a:prstClr val="black">
                <a:alpha val="20000"/>
              </a:prstClr>
            </a:outerShdw>
          </a:effectLst>
        </p:spPr>
      </p:pic>
      <p:sp>
        <p:nvSpPr>
          <p:cNvPr id="10" name="Rectangle 9">
            <a:extLst>
              <a:ext uri="{FF2B5EF4-FFF2-40B4-BE49-F238E27FC236}">
                <a16:creationId xmlns:a16="http://schemas.microsoft.com/office/drawing/2014/main" id="{E29D7F32-00B0-41A8-B78A-75D13A899DEC}"/>
              </a:ext>
            </a:extLst>
          </p:cNvPr>
          <p:cNvSpPr/>
          <p:nvPr/>
        </p:nvSpPr>
        <p:spPr>
          <a:xfrm>
            <a:off x="0" y="0"/>
            <a:ext cx="12192000" cy="6858000"/>
          </a:xfrm>
          <a:prstGeom prst="rect">
            <a:avLst/>
          </a:prstGeom>
          <a:solidFill>
            <a:srgbClr val="353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6A0D6D-8B6A-4736-88EE-B317B5CA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253113" y="6034889"/>
            <a:ext cx="948135" cy="754127"/>
          </a:xfrm>
          <a:prstGeom prst="rect">
            <a:avLst/>
          </a:prstGeom>
          <a:effectLst>
            <a:innerShdw blurRad="63500" dist="50800" dir="8100000">
              <a:prstClr val="black">
                <a:alpha val="50000"/>
              </a:prstClr>
            </a:innerShdw>
            <a:softEdge rad="63500"/>
          </a:effectLst>
        </p:spPr>
      </p:pic>
      <p:pic>
        <p:nvPicPr>
          <p:cNvPr id="5" name="Picture 4">
            <a:extLst>
              <a:ext uri="{FF2B5EF4-FFF2-40B4-BE49-F238E27FC236}">
                <a16:creationId xmlns:a16="http://schemas.microsoft.com/office/drawing/2014/main" id="{468CBB99-7FC0-4B36-84EE-830EECAE2843}"/>
              </a:ext>
            </a:extLst>
          </p:cNvPr>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saturation sat="78000"/>
                    </a14:imgEffect>
                  </a14:imgLayer>
                </a14:imgProps>
              </a:ext>
              <a:ext uri="{28A0092B-C50C-407E-A947-70E740481C1C}">
                <a14:useLocalDpi xmlns:a14="http://schemas.microsoft.com/office/drawing/2010/main" val="0"/>
              </a:ext>
            </a:extLst>
          </a:blip>
          <a:stretch>
            <a:fillRect/>
          </a:stretch>
        </p:blipFill>
        <p:spPr>
          <a:xfrm rot="5400000">
            <a:off x="1326878" y="1681978"/>
            <a:ext cx="4658724" cy="3494043"/>
          </a:xfrm>
          <a:prstGeom prst="rect">
            <a:avLst/>
          </a:prstGeom>
        </p:spPr>
      </p:pic>
      <p:pic>
        <p:nvPicPr>
          <p:cNvPr id="18" name="Picture 17">
            <a:extLst>
              <a:ext uri="{FF2B5EF4-FFF2-40B4-BE49-F238E27FC236}">
                <a16:creationId xmlns:a16="http://schemas.microsoft.com/office/drawing/2014/main" id="{7AA656A6-0FB4-4D5F-8E64-98C40C6F812B}"/>
              </a:ext>
            </a:extLst>
          </p:cNvPr>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788740" y="1099636"/>
            <a:ext cx="3396987" cy="4658725"/>
          </a:xfrm>
          <a:prstGeom prst="rect">
            <a:avLst/>
          </a:prstGeom>
        </p:spPr>
      </p:pic>
      <p:sp>
        <p:nvSpPr>
          <p:cNvPr id="23" name="Footer Placeholder 4">
            <a:extLst>
              <a:ext uri="{FF2B5EF4-FFF2-40B4-BE49-F238E27FC236}">
                <a16:creationId xmlns:a16="http://schemas.microsoft.com/office/drawing/2014/main" id="{499C0A72-E07D-4980-BD9E-B820C92CBF84}"/>
              </a:ext>
            </a:extLst>
          </p:cNvPr>
          <p:cNvSpPr>
            <a:spLocks noGrp="1"/>
          </p:cNvSpPr>
          <p:nvPr>
            <p:ph type="ftr" sz="quarter" idx="11"/>
          </p:nvPr>
        </p:nvSpPr>
        <p:spPr>
          <a:xfrm rot="16200000">
            <a:off x="9438865" y="3222840"/>
            <a:ext cx="4576630" cy="412319"/>
          </a:xfrm>
        </p:spPr>
        <p:txBody>
          <a:bodyPr/>
          <a:lstStyle/>
          <a:p>
            <a:r>
              <a:rPr lang="en-US"/>
              <a:t>Neutron detection at mCBM – Dachi Okropiridze</a:t>
            </a:r>
          </a:p>
        </p:txBody>
      </p:sp>
      <p:sp>
        <p:nvSpPr>
          <p:cNvPr id="11" name="Slide Number Placeholder 37">
            <a:extLst>
              <a:ext uri="{FF2B5EF4-FFF2-40B4-BE49-F238E27FC236}">
                <a16:creationId xmlns:a16="http://schemas.microsoft.com/office/drawing/2014/main" id="{23BE7EFE-3937-4653-B0FD-A5016A908094}"/>
              </a:ext>
            </a:extLst>
          </p:cNvPr>
          <p:cNvSpPr txBox="1">
            <a:spLocks/>
          </p:cNvSpPr>
          <p:nvPr/>
        </p:nvSpPr>
        <p:spPr>
          <a:xfrm>
            <a:off x="5638800" y="6195376"/>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F36B8-9736-4336-B123-A865D2F35301}" type="slidenum">
              <a:rPr lang="en-US" sz="1100" smtClean="0">
                <a:solidFill>
                  <a:schemeClr val="bg2"/>
                </a:solidFill>
              </a:rPr>
              <a:pPr/>
              <a:t>9</a:t>
            </a:fld>
            <a:endParaRPr lang="en-US" sz="2400">
              <a:solidFill>
                <a:schemeClr val="bg2"/>
              </a:solidFill>
            </a:endParaRPr>
          </a:p>
        </p:txBody>
      </p:sp>
    </p:spTree>
    <p:extLst>
      <p:ext uri="{BB962C8B-B14F-4D97-AF65-F5344CB8AC3E}">
        <p14:creationId xmlns:p14="http://schemas.microsoft.com/office/powerpoint/2010/main" val="33456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lnDef>
      <a:spPr>
        <a:ln w="9525" cap="flat" cmpd="sng" algn="ctr">
          <a:solidFill>
            <a:schemeClr val="accent6"/>
          </a:solidFill>
          <a:prstDash val="solid"/>
          <a:round/>
          <a:headEnd type="none" w="med" len="med"/>
          <a:tailEnd type="arrow" w="med"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Application>Microsoft Office PowerPoint</Application>
  <PresentationFormat>Widescreen</PresentationFormat>
  <Slides>37</Slides>
  <Notes>37</Notes>
  <HiddenSlides>11</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View</vt:lpstr>
      <vt:lpstr> Neutron detection at mCBM </vt:lpstr>
      <vt:lpstr>Outline</vt:lpstr>
      <vt:lpstr>About me</vt:lpstr>
      <vt:lpstr>Introduction – QCD Phase diagram</vt:lpstr>
      <vt:lpstr>Introduction – Compressed Baryonic Matter – CBM experiment</vt:lpstr>
      <vt:lpstr>Introduction – Neutron Detection at mCBM</vt:lpstr>
      <vt:lpstr>Objectives</vt:lpstr>
      <vt:lpstr>Hardware at mCBM</vt:lpstr>
      <vt:lpstr>PowerPoint Presentation</vt:lpstr>
      <vt:lpstr>Hardware – Module</vt:lpstr>
      <vt:lpstr>NCAL module</vt:lpstr>
      <vt:lpstr>VETO module</vt:lpstr>
      <vt:lpstr>DAQ - Readout System Selection</vt:lpstr>
      <vt:lpstr>DiRich tests – Plots</vt:lpstr>
      <vt:lpstr>DiRich tests – Plots</vt:lpstr>
      <vt:lpstr>DiRich tests - setup</vt:lpstr>
      <vt:lpstr>DiRich tests – Analysis tree</vt:lpstr>
      <vt:lpstr>TOF PADI tests - setup</vt:lpstr>
      <vt:lpstr>TOF PADI tests – Analysis tree</vt:lpstr>
      <vt:lpstr>DiRich tests – Plots</vt:lpstr>
      <vt:lpstr>DiRich tests – Plots</vt:lpstr>
      <vt:lpstr>DiRich tests – Plots</vt:lpstr>
      <vt:lpstr>DiRich tests – Plots</vt:lpstr>
      <vt:lpstr>DiRich tests – Analysis tree</vt:lpstr>
      <vt:lpstr>DiRich tests – Plots</vt:lpstr>
      <vt:lpstr>DiRich tests – Plots</vt:lpstr>
      <vt:lpstr>TOF PADI tests – Analysis tree</vt:lpstr>
      <vt:lpstr>TOF PADI tests - setup</vt:lpstr>
      <vt:lpstr>TOF tests – Plots</vt:lpstr>
      <vt:lpstr>Geant4 Simulations</vt:lpstr>
      <vt:lpstr>Accomplished tasks</vt:lpstr>
      <vt:lpstr>Summary</vt:lpstr>
      <vt:lpstr>Outlook</vt:lpstr>
      <vt:lpstr>GGSB for me</vt:lpstr>
      <vt:lpstr>GGSB for Germany and for Georgia</vt:lpstr>
      <vt:lpstr>Thank you for your attention!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asdasdad</dc:title>
  <dc:creator>Dachi Okropiridze</dc:creator>
  <cp:revision>3</cp:revision>
  <dcterms:created xsi:type="dcterms:W3CDTF">2024-02-13T20:23:51Z</dcterms:created>
  <dcterms:modified xsi:type="dcterms:W3CDTF">2024-09-13T10:07:16Z</dcterms:modified>
</cp:coreProperties>
</file>