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57" r:id="rId4"/>
    <p:sldId id="261" r:id="rId5"/>
    <p:sldId id="258" r:id="rId6"/>
    <p:sldId id="259" r:id="rId7"/>
    <p:sldId id="267" r:id="rId8"/>
    <p:sldId id="263" r:id="rId9"/>
    <p:sldId id="26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28469-86B3-4248-8A1C-1C1490D6F99F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7E2C6-B8A3-40F9-8DCC-16612B567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15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7E2C6-B8A3-40F9-8DCC-16612B5675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28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4229-103D-42BD-A798-C90AADC14C23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CE3-BC9B-4F22-83F3-527816138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8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4229-103D-42BD-A798-C90AADC14C23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CE3-BC9B-4F22-83F3-527816138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69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4229-103D-42BD-A798-C90AADC14C23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CE3-BC9B-4F22-83F3-527816138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8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4229-103D-42BD-A798-C90AADC14C23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CE3-BC9B-4F22-83F3-527816138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9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4229-103D-42BD-A798-C90AADC14C23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CE3-BC9B-4F22-83F3-527816138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8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4229-103D-42BD-A798-C90AADC14C23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CE3-BC9B-4F22-83F3-527816138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2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4229-103D-42BD-A798-C90AADC14C23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CE3-BC9B-4F22-83F3-527816138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7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4229-103D-42BD-A798-C90AADC14C23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CE3-BC9B-4F22-83F3-527816138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83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4229-103D-42BD-A798-C90AADC14C23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CE3-BC9B-4F22-83F3-527816138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17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4229-103D-42BD-A798-C90AADC14C23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CE3-BC9B-4F22-83F3-527816138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8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4229-103D-42BD-A798-C90AADC14C23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CE3-BC9B-4F22-83F3-527816138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05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64229-103D-42BD-A798-C90AADC14C23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70CE3-BC9B-4F22-83F3-527816138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5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wardsdatascience.com/demystifying-convolutional-neural-networks-using-gradcam-554a85dd4e48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7359" y="562184"/>
            <a:ext cx="7389552" cy="1193313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chemeClr val="accent5"/>
                </a:solidFill>
              </a:rPr>
              <a:t>Heatmap</a:t>
            </a:r>
            <a:r>
              <a:rPr lang="en-US" sz="3600" dirty="0" smtClean="0">
                <a:solidFill>
                  <a:schemeClr val="accent5"/>
                </a:solidFill>
              </a:rPr>
              <a:t> Prediction on Breast Cancer(IDC) Dataset</a:t>
            </a:r>
            <a:endParaRPr lang="en-US" sz="3600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065" y="4876801"/>
            <a:ext cx="3302462" cy="85343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Author: </a:t>
            </a:r>
            <a:r>
              <a:rPr lang="en-US" dirty="0" err="1" smtClean="0">
                <a:solidFill>
                  <a:schemeClr val="accent5"/>
                </a:solidFill>
              </a:rPr>
              <a:t>Dato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Nefaridze</a:t>
            </a:r>
            <a:endParaRPr lang="en-US" dirty="0">
              <a:solidFill>
                <a:schemeClr val="accent5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C:\Users\mari\Desktop\TSU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047" y="60328"/>
            <a:ext cx="2817553" cy="2835867"/>
          </a:xfrm>
          <a:prstGeom prst="rect">
            <a:avLst/>
          </a:prstGeom>
          <a:noFill/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256144" y="478660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84447" y="3486727"/>
            <a:ext cx="2817552" cy="7148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accent5"/>
                </a:solidFill>
              </a:rPr>
              <a:t>Ivane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Javakhishvili</a:t>
            </a:r>
            <a:r>
              <a:rPr lang="en-US" dirty="0" smtClean="0">
                <a:solidFill>
                  <a:schemeClr val="accent5"/>
                </a:solidFill>
              </a:rPr>
              <a:t> Tbilisi State University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8217" y="5796032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Virtual Event, November 27, 2020</a:t>
            </a:r>
          </a:p>
        </p:txBody>
      </p:sp>
      <p:pic>
        <p:nvPicPr>
          <p:cNvPr id="8" name="Picture 7" descr="39959701_823045154752358_136380305451568332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199" y="3080105"/>
            <a:ext cx="4794947" cy="203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3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5381" y="2914218"/>
            <a:ext cx="9144000" cy="2387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Thanks for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your attention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57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/>
                </a:solidFill>
              </a:rPr>
              <a:t>What is our goal?</a:t>
            </a:r>
            <a:endParaRPr lang="en-US" sz="36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Our Goal is to produce </a:t>
            </a:r>
            <a:r>
              <a:rPr lang="en-US" dirty="0" err="1" smtClean="0">
                <a:solidFill>
                  <a:schemeClr val="accent5"/>
                </a:solidFill>
              </a:rPr>
              <a:t>heatmaps</a:t>
            </a:r>
            <a:r>
              <a:rPr lang="en-US" dirty="0" smtClean="0">
                <a:solidFill>
                  <a:schemeClr val="accent5"/>
                </a:solidFill>
              </a:rPr>
              <a:t> from breast cancer images, </a:t>
            </a:r>
            <a:r>
              <a:rPr lang="en-US" dirty="0" err="1" smtClean="0">
                <a:solidFill>
                  <a:schemeClr val="accent5"/>
                </a:solidFill>
              </a:rPr>
              <a:t>heatmaps</a:t>
            </a:r>
            <a:r>
              <a:rPr lang="en-US" dirty="0" smtClean="0">
                <a:solidFill>
                  <a:schemeClr val="accent5"/>
                </a:solidFill>
              </a:rPr>
              <a:t> give us reasoning tool about why neural network made certain decision, which </a:t>
            </a:r>
            <a:r>
              <a:rPr lang="en-US" dirty="0">
                <a:solidFill>
                  <a:schemeClr val="accent5"/>
                </a:solidFill>
              </a:rPr>
              <a:t>is </a:t>
            </a:r>
            <a:r>
              <a:rPr lang="en-US" dirty="0" smtClean="0">
                <a:solidFill>
                  <a:schemeClr val="accent5"/>
                </a:solidFill>
              </a:rPr>
              <a:t>crucial  in medical field.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2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/>
                </a:solidFill>
              </a:rPr>
              <a:t>Visualizing examples from cats vs dogs dataset </a:t>
            </a:r>
            <a:endParaRPr lang="en-US" sz="3600" dirty="0">
              <a:solidFill>
                <a:schemeClr val="accent5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874" y="1825625"/>
            <a:ext cx="5470252" cy="4351338"/>
          </a:xfrm>
        </p:spPr>
      </p:pic>
    </p:spTree>
    <p:extLst>
      <p:ext uri="{BB962C8B-B14F-4D97-AF65-F5344CB8AC3E}">
        <p14:creationId xmlns:p14="http://schemas.microsoft.com/office/powerpoint/2010/main" val="130369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/>
                </a:solidFill>
              </a:rPr>
              <a:t>What I have used</a:t>
            </a:r>
            <a:endParaRPr lang="en-US" sz="36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Transfer learning with </a:t>
            </a:r>
            <a:r>
              <a:rPr lang="en-US" dirty="0" err="1" smtClean="0">
                <a:solidFill>
                  <a:schemeClr val="accent5"/>
                </a:solidFill>
              </a:rPr>
              <a:t>Densenet</a:t>
            </a:r>
            <a:r>
              <a:rPr lang="en-US" dirty="0" smtClean="0">
                <a:solidFill>
                  <a:schemeClr val="accent5"/>
                </a:solidFill>
              </a:rPr>
              <a:t> (why?)</a:t>
            </a:r>
          </a:p>
          <a:p>
            <a:r>
              <a:rPr lang="en-US" dirty="0" err="1" smtClean="0">
                <a:solidFill>
                  <a:schemeClr val="accent5"/>
                </a:solidFill>
              </a:rPr>
              <a:t>Kaggle</a:t>
            </a:r>
            <a:r>
              <a:rPr lang="en-US" dirty="0" smtClean="0">
                <a:solidFill>
                  <a:schemeClr val="accent5"/>
                </a:solidFill>
              </a:rPr>
              <a:t> dataset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Data augmentation (why?)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Google Cloud.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32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749" y="190426"/>
            <a:ext cx="10515600" cy="120505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/>
                </a:solidFill>
              </a:rPr>
              <a:t>First common approach is CAMs:</a:t>
            </a:r>
            <a:endParaRPr lang="en-US" sz="3600" dirty="0">
              <a:solidFill>
                <a:schemeClr val="accent5"/>
              </a:solidFill>
            </a:endParaRPr>
          </a:p>
        </p:txBody>
      </p:sp>
      <p:pic>
        <p:nvPicPr>
          <p:cNvPr id="1026" name="Picture 2" descr="Image for po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49" y="1395483"/>
            <a:ext cx="795337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07273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Photo is taken from: https</a:t>
            </a:r>
            <a:r>
              <a:rPr lang="en-US" sz="1400" dirty="0">
                <a:solidFill>
                  <a:srgbClr val="0070C0"/>
                </a:solidFill>
              </a:rPr>
              <a:t>://towardsdatascience.com/demystifying-convolutional-neural-networks-using-class-activation-maps-fe94eda4cef1</a:t>
            </a:r>
          </a:p>
        </p:txBody>
      </p:sp>
    </p:spTree>
    <p:extLst>
      <p:ext uri="{BB962C8B-B14F-4D97-AF65-F5344CB8AC3E}">
        <p14:creationId xmlns:p14="http://schemas.microsoft.com/office/powerpoint/2010/main" val="290112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/>
                </a:solidFill>
              </a:rPr>
              <a:t>Second and better approach Grad Cam</a:t>
            </a:r>
            <a:endParaRPr lang="en-US" sz="3600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043" y="1932279"/>
            <a:ext cx="8360957" cy="31655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5" y="1945384"/>
            <a:ext cx="3610593" cy="1360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857"/>
            <a:ext cx="3610593" cy="15370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225" y="5670595"/>
            <a:ext cx="58598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All the photos are taken from: </a:t>
            </a:r>
            <a:r>
              <a:rPr lang="en-US" sz="1400" dirty="0" smtClean="0">
                <a:solidFill>
                  <a:srgbClr val="0070C0"/>
                </a:solidFill>
                <a:hlinkClick r:id="rId6"/>
              </a:rPr>
              <a:t>https</a:t>
            </a:r>
            <a:r>
              <a:rPr lang="en-US" sz="1400" dirty="0">
                <a:solidFill>
                  <a:srgbClr val="0070C0"/>
                </a:solidFill>
                <a:hlinkClick r:id="rId6"/>
              </a:rPr>
              <a:t>://</a:t>
            </a:r>
            <a:r>
              <a:rPr lang="en-US" sz="1400" dirty="0" smtClean="0">
                <a:solidFill>
                  <a:srgbClr val="0070C0"/>
                </a:solidFill>
                <a:hlinkClick r:id="rId6"/>
              </a:rPr>
              <a:t>towardsdatascience.com/demystifying-convolutional-neural-networks-using-gradcam-554a85dd4e48</a:t>
            </a:r>
            <a:endParaRPr lang="en-US" sz="1400" dirty="0" smtClean="0">
              <a:solidFill>
                <a:srgbClr val="0070C0"/>
              </a:solidFill>
            </a:endParaRPr>
          </a:p>
          <a:p>
            <a:r>
              <a:rPr lang="en-US" sz="1400" dirty="0" smtClean="0">
                <a:solidFill>
                  <a:srgbClr val="0070C0"/>
                </a:solidFill>
              </a:rPr>
              <a:t>Idea is taken from this paper: </a:t>
            </a:r>
            <a:r>
              <a:rPr lang="en-US" sz="1400" dirty="0">
                <a:solidFill>
                  <a:srgbClr val="0070C0"/>
                </a:solidFill>
              </a:rPr>
              <a:t>https://arxiv.org/pdf/1610.02391.pdf</a:t>
            </a:r>
          </a:p>
          <a:p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8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436" y="807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5"/>
                </a:solidFill>
              </a:rPr>
              <a:t>Model results: </a:t>
            </a:r>
            <a:endParaRPr lang="en-US" sz="3600" dirty="0">
              <a:solidFill>
                <a:schemeClr val="accent5"/>
              </a:solidFill>
            </a:endParaRPr>
          </a:p>
        </p:txBody>
      </p:sp>
      <p:sp>
        <p:nvSpPr>
          <p:cNvPr id="8" name="AutoShape 10" descr="data:image/png;base64,iVBORw0KGgoAAAANSUhEUgAAAtUAAALiCAYAAAAWzCp+AAAABHNCSVQICAgIfAhkiAAAAAlwSFlzAAALEgAACxIB0t1+/AAAADh0RVh0U29mdHdhcmUAbWF0cGxvdGxpYiB2ZXJzaW9uMy4yLjIsIGh0dHA6Ly9tYXRwbG90bGliLm9yZy+WH4yJAAAgAElEQVR4nOzdeXhV5b328e9aO3NCyARkAkKYZUyIElGGBFEDViqhWm2KtG+d2trpYN96eaqtR+rp4Zx6qhahtS+cKnhUUMAWrEUItMYqRCHMQyAIIQESCEkYMuy13j9W2BDC6GazM9yf68rl3ms9a+/fwoGbx2c9P6OqqspGRERERES+NNPfBYiIiIiItHUK1SIiIiIiXlKoFhERERHxkkK1iIiIiIiXFKpFRERERLykUC0iIiIi4iWFahGRduqxxx7jueeeu6KxQ4YMIT8/3+vPERHpqBSqRURERES8pFAtIiIiIuIlhWoRET8aMmQIL774IqNGjSIxMZHvf//7HD58mKlTp5KcnMzkyZOpqqryjF++fDmZmZn06NGDSZMmsWPHDs+5jRs3MmbMGJKTk/nWt75FXV1ds+96//33ufXWW+nRowe33347mzdv/lI1/8///A9paWmkpKTw9a9/nbKyMgBs2+bJJ5+kT58+dO/enVGjRrF161YAPvjgA0aOHElycjIDBw7kpZde+lLfLSLSWilUi4j42bJly1iyZAnr16/n/fffZ+rUqfz85z9n9+7dWJbFnDlzANi9ezff+c53eP755ykuLub222/n61//OvX19dTX1/ONb3yD++67j7179/LVr36VZcuWeb5j48aNfP/73+e///u/2bt3L9OnT+f+++9vEbwvZ82aNfzyl79k3rx57Nixg+7du/Ptb38bgFWrVlFQUMD69ev54osvmDdvHjExMQA8/vjjvPDCCxw4cICPP/6Y0aNHX6NfPRGR1kGhWkTEzx5++GG6du1KYmIiN998MxkZGQwbNoyQkBDuuusuioqKAHjnnXe4/fbbycrKIjAwkMcff5zTp0/zySefsG7dOhobG/nud79LYGAgkydPJj093fMd//M//8P06dPJyMjA5XLxwAMPEBwczLp1666q1rfffpu8vDyGDx9OcHAwzzzzDOvWrWPfvn0EBARQW1vLrl27sG2b/v37Ex8fD0BgYCA7duygurqaqKgohg8ffu1+AUVEWgGFahERP+vatavndWhoKF26dGn2/sSJEwCUl5fTvXt3zznTNElKSqKsrIzy8nISEhIwDMNz/tyx+/fv53e/+x09evTw/JSWllJeXn5VtZ5fQ0REBDExMZSVlTF27FgeeughZsyYQZ8+ffjhD39IdXU1AH/605/44IMPGDJkCBMnTuTTTz+9qu8VEWntFKpFRNqI+Ph49u/f73lv2zalpaUkJCTQrVs3ysrKsG3bc/7AgQOe10lJSfzLv/wLX3zxheenrKyMqVOnelXDiRMnOHr0KAkJCQA8+uijrFmzhk8++YTdu3fz4osvApCens4bb7zB7t27mTRpEt/61re+1K+BiEhrpVAtItJG3HPPPXzwwQesWbOGhoYGXn75ZYKCghg5ciQ33XQTAQEBzJkzh4aGBpYtW0ZhYaHn2gcffJB58+axfv16bNvmxIkT/PWvf6Wmpuaqapg6dSoLFiygqKiIuro6nn32WTIyMujZsyefffYZ69evp6GhgbCwMEJCQjBNk/r6et566y2OHz9OYGAgnTp1ajajLiLSHihUi4i0EX379mXu3Ln89Kc/pXfv3qxYsYL//d//JSgoiKCgIF577TUWLlxIr169ePfdd/nKV77iuTYtLY3f/va3PPHEE/Ts2ZP09HQWLlx41TWMGzeOp556imnTptG/f39KSkr44x//CEBNTQ0/+MEPSElJYciQIcTExPCDH/wAgDfffJOhQ4fSvXt35s2bxx/+8Idr84siItJKGFVVVfblh4mIiIiIyMVoplpERERExEsK1SIiIiIiXlKoFhERERHxkkK1iIiIiIiXAnz54StXruRnP/sZbrebadOm8eMf/7jZ+QULFvD000979jd9+OGHmTZtGuA0KvjBD35AaWkphmHw1ltv0bNnz4t+V+/evS95XkRERETEGyUlJezZs+eC53wWqt1uNzNmzGDJkiUkJiaSlZVFTk4OAwYMaDZuypQpzJo1q8X1jz76KDNmzCArK4va2lpM89KT6j179qSgoOCa3oOIiIiIyBmZmZkXPeez5R+FhYWkpqaSkpJCUFAQubm5LF++/Iqu3b59O263m6ysLMBpgxsWFuarUkVEREREvOKzUF1WVkZSUpLnfWJiImVlZS3GLVu2jFGjRjFt2jRPS93du3fTuXNn8vLyGD16ND//+c9xu90trp0/fz7jxo1j3LhxHDlyxFe3IiIiIiJySX59UDEnJ4eioiIKCgrIysriscceA5ylIx9//DHPPfccq1evpqSkhAULFrS4fvr06eTn55Ofn0+XLl2ud/kiIiIiIoAP11QnJCRQWlrqeX/w4EHPA4lnxMTEeF5PmzaNZ555BnBmtQcPHkxKSgoAkyZNYv369VddQ2NjI+Xl5dTV1X2JO2jbgoODiY+PJyDAp8+iioiIiAg+DNXp6ekUFxdTUlJCYmIiixcv5tVXX202pry8nPj4eACWL19Ov379PNceP36ciooK4uLiWLt2LWlpaVddQ3l5OZGRkcTExGAYhvc31UbYts3Ro0cpLy8nOTnZ3+WIiIiItHs+C9UBAQHMmjWL3Nxc3G43eXl5DBw4kJkzZ5KWlsbEiROZO3cuK1aswOVyER0dzezZswFwuVw899xz3H333QAMGzaMBx988KprqKur63CBGsAwDGJiYrTOXEREROQ6Maqqqmx/F3EtZGdnt9hSr7i4uMUWfh3J9u3b6d27t7/LEBEREWkXMjMzyc/Pv+A5dVQUEREREfGSQrWPVVVV8corr1z1dZMmTaKqqsoHFYmIiIjItaZQ7WMXC9WNjY2XvO4vf/kLUVFRvipLRERERK4h7bfmY08++STFxcWkp6cTGBhISEgIUVFR7Nixg+3bt3PPPfdw4MABTp8+zeOPP87DDz8MQGpqKp9++im1tbVMmjSJW265hY8//pjExESWLFlCaGion+9MRERERM7oMKH62T9vZVtZzTX9zIEJnXj6rhsuOeb5559ny5YtfPbZZ+Tn5/OVr3yFoqIievXqBcAf//hHYmJiOHXqFCNHjiQ3N5fY2Nhmn7Fr1y4WLFjA73//e+677z4WL15MXl7eNb0XERGRNu/4AczDW7C6DYHIRH9XIx1MhwnVrcVNN93kCdQAL730EkuWLAFg//797Nq1q0Wo7tWrF8OHDwdgxIgR7Nu37/oVLCIi0pqdPo65/T1cWxZhfnF2FzA7Mgkr6UbspAznr90GgyvQj4VKe9dhQvXlZpSvl7CwMM/r/Px8PvzwQz766CPCwsLIzs7m9OnTLa4JDg72vHa5XJw6deq61CoiItIqNdZhFq/E3LIIc/ffMNz1WDF9aBzzM6zumZiHtmCUrsMsXYexzZm4sgNCsBOGnxO0MyC8i59vRNqTDhOq/aVTp07U1Fx42cnx48eJiooiLCyM7du3889//vM6VyciItJG2BbGgU9xbX4bc/syjNPHscO74E7/FtagqdjxQ6Gp2Zu7xyi48SHnuuqDmKXrm0L2elyfzsGwGgCwonudnclOvhE7bgCYLn/dobRxCtU+Fhsby6hRoxg6dCihoaF07drVc+7OO+9k7ty5DBo0iH79+pGZmenHSkVERFofo2In5pZFuLYsxji+HzswDKvfRNyDp2KnjAHzMlEmMhEr8m4YeDdugIZTGOUbzwbtPatxbX4bADsoAjsxHSspAyvpJuykERDS2ef3KO2DOiq2Y+qoKCIibVLtIVxb33WWd5QXYRsmdq9xuAdNxep3JwRFXLvvsm2o2ofZNJNtlK7DOLwVw7YAsOL6YyfdiJXsLBuxY/p4ZsSl47lUR0XNVIuIiIj/1dVi7vyLMyNdshbDtrDih9N423O4b/gqhHe9/Gd8GYYB0SlY0SlYg7/mqcUo+9xZk126HnPHn3FtfB0AOyQaK2nE2aCdMPzahnxpsxSqRURExD/cDZh71zgz0jtXYDSewu7cA/fNP8IanIsd29c/dQVHYKeMxp0y2nlvWxiVu52AXboO48A6XMUrnVOGid11kBOykzKwkm+Ezj00m90BKVSLiIjI9WPbzizw5kW4ti3BOFnhzP4Ouc9ZJ510Y+sLpIaJHdcPO64f1rAHnGOnqjAPFnp2GTE3v4nrs/8HgB3exfPwo5WUgR0/DAJC/HgDcj0oVIuIiIjvHduLa8tizM2LMI/twXYFY/W9A2vwVKzUbHAF+bvCqxMahdV7PPQe7zwAabkxjmxzQvaBpvXZO5cDYJuB2PFDnYCdfJOznV+nBL+WL9eeQrWIiIj4xslKzG1LncYspeuxMbB73kLDzT/A6n8XhET6u8Jrx3RhdxuM3W0wVvq3nGMnDjc9/Lge88A6XJ/Nx1g3FwA7MvnsntnJN2J3HaTmNG2cQrWIiIhcOw2nMHd/4MxI7/kQw2rE6jKQxqyf475hCkQm+bvC6ye8K1a/idBvojOb7a7HOLQZ88A6jIPrMQ/8E2PbuwDYAaFOc5rkGz3rswmLveTHS+uiUN3KREZGUl1dzcGDB/nhD3/I22+/3WJMdnY2//Ef/0FGRoYfKhQRETmP5cb44iNcmxdh7vgzRn0tdqcE3Dc9ijUo15mFFXAFYSem405MBx5xjlWXOrPZTUtGXJ/MxrAaAbCiU8/OZCfdiB3XX81pWjGF6lYqMTHxgoFaRESkVbBtjMNbmhqzvINRW44d3AlrwN3OA4fdb1YAvBKRSViRSTBw8nnNaZxdRsw9q3Btfgs405xmhGeXETtRzWlaE4VqH3vyySfp3r073/3udwH45S9/SUBAAPn5+Rw7doyGhgaeffZZJk+e3Oy6kpIS7r77boqKijh16hTf/va3KSoqon///pw6dcoftyIiIgLVpc4Dh1sWYx7Zhm0GYPW+DWvQVKw+EyAw1N8Vtm2BodjdM3F3b+qybNtQVdL08KOzb7ar4AUCbMtZox7Xv2mXkTPNaXq3vt1TOogOE6qNvz4J5Zuu7YfGD8G+4/lLDrn33nv5yU9+4gnVb7/9NitWrODxxx8nMjKSiooKRo0axd13341xkX8J5syZQ1hYGFu2bKGoqEjLPkRE5Po6fdxpgLJ5EcYXBRjYWEk30nDHr7EG3K21v75kGBDdCyu6F9aQe51jdbUYZZ95gra5fRmuDa8BYIfGOLuMJGU4QTthOASF+/EGOo4OE6r9JS0tjcOHD3Pw4EGOHDlCdHQ08fHx/OQnP+Hvf/87pmlSWlrKoUOHiI+Pv+BnrF27lscffxyAoUOHMnTo0Ot5CyIi0hG56zGLP3Qas+z6AMNdhxXTG/fon+IeNAWie/m7wo4rOAI7ZQzulDHOkhHbwqjc5VmXbZSuw7X7AwBsw4Xd7ZzmNEk3Qufums32gQ4Tqi83o+xLU6dOZfHixZSXl3PvvfeyYMECjhw5wrp16wgMDCQ1NZXTp0/7rT4RERHAWSdd+qnzwOG2ZRinj2GHxeFOm4Y1aKoz66kw1voYprMMJK4/1vA859ipY5ilZ5rTrMcsegNX4R8BsMO7NttlxI4fquY010CHCdX+dO+99/LII49QUVHB6tWrefvtt+natSuBgYGsXr2affv2XfL6MWPG8MYbb5Cdnc3mzZspKiq6TpWLiEhHYFTucjocblmMcfwL7MAwrH45uAd9DbvXGDAVF9qc0GisPrdBn9uamtM0YhzedrYDZOl6jB1/AcB2BZ1tTpPkrM+m04X/77lcnP4tuQ4GDRpETU0NSUlJJCQk8MADDzB58mSGDRvGiBEjGDBgwCWvf/TRR/n2t7/NoEGDGDBgACNGjPCce+ihh3jkkUe0zlpERK5O7SFcW5c4yzvKN2IbJnbKWBrH/F+sfjkQFOHvCuVaMgOw44dgxw/BGvFt51jtobPNaUrX4Sqch/HpHADszt2xzsxkJ92I3fUGNae5DKOqqsr2dxHXQnZ2NgUFBc2OFRcXXzawtmfbt2+nd+/e/i5DRERai/pazJ0rnAcOS9Zg2BZW/DCsQVNx3/BViOjm7wrFnxrrnOY0pes87daN2nIA7MAwpznNmS6QHbQ5TWZmJvn5+Rc8p5lqERGR9sxqxNi7FteWtzF3rsBoOInduTvum3/oNGaJ6+fvCqW1CAjGThqBO2kE8Kiznd+Z5jRNIdv1ye/ONqeJ6X12l5HkpuY0hunfe/AjhWoREZH2xradBiKbF+Ha+g7GyQrskCiswVNxD5qKnXxThw4/coUMAzonY3VOhhu+2tSc5iRG2UbPntnm7pW4Nr0JgB3cqak5TdOykcQREBLp11u4ntp9qLZt+6L7P7dntt0uVvWIiMjVOFaCa+s7mJsXYR7dje0KxuozAWvwVKzU8RAQ7O8Kpa0LDMPucTPuHjc7720bju1tevixqTnNP/6TAGynOU2XAWdns5NuxI5Jbbc7yLTrUB0cHMzRo0eJiYnpUMHatm2OHj1KcLD+4yki0u6dPIq5famzDV7pOgCsHrfQkPk9rP53qY21+JZhQEwqVkwq1pD7nGN1NRgHC52t/A6sw9y29JzmNLFnm9MkNzWnCQzz4w1cO+06VMfHx1NeXs6RI0f8Xcp1FxwcfNFmMiIi0sY1nMLc/Tdn547iDzGsBqy4ATSO+1fcN0yBzsn+rlA6suBO2L3G4e417mxzmoqdnj2zjQPrcO3+K3CmOc3gsw9AJt8Ikcltcjbbp6F65cqV/OxnP8PtdjNt2jR+/OMfNzu/YMECnn76aRISEgB4+OGHmTZtmud8dXU1mZmZTJo0iVmzZl319wcEBJCcrP+wiIhIO2BbGF8UODPSO97DqKvBjojHfeNDTmOWroPaZBCRDsAwnWUgXQZgDf+mc+zkUcyDhWcfgCxaiFH4KgB2RLwzm518I1bimeY0rf//vvssVLvdbmbMmMGSJUtITEwkKyuLnJycFlvcTZky5aKBeebMmYwaNcpXJYqIiLR6xuGtmFsW4dryDkbNQeygCKz+d+EePBW7xy1guvxdosjVC4vB6jMB+kw4pznN1qZW62ea0/wZONOcZtjZoJ10Y6vc/tFnobqwsJDU1FRSUlIAyM3NZfny5Ve8b/SGDRs4cuQI48ePZ8OGDb4qU0REpPWpPohr62LngcMj27DNAKzUbKzsX2D1vb3drEEV8TADsOOHOp0dM/6Pc6z2kPPw4wEnZLsK/4jx6SsANGY9jTvz+34suCWfheqysjKSkpI87xMTEyksLGwxbtmyZXz00Uf06dOHX/3qVyQnJ2NZFk899RS///3vL7rBNsD8+fOZP38+AJWVldf6FkRERK6f09WYO/6Ma8sijH0fYWBjJWXQcPvzWAMnQ1icvysUub4iujkP2/a/y5nNbqzDOLQJs3QdVo9b/F1dC359UDEnJ4epU6cSHBzMvHnzeOyxx3jvvfd49dVXuf3225uF8guZPn0606dPB5yOiiIiIm2Kux5zzypnRnrXXzHcdVjRqbhHP+E8cBiT6u8KRVqPgGDspAzcSRn+ruSCfBaqExISKC0t9bw/ePCg54HEM2JiYjyvp02bxjPPPAPAunXr+Pjjj3n11Vc5ceIEDQ0NhIeH84tf/MJX5YqIiFwfto1Rus554HDbUozTx7DD4nAP/ybW4KnYCWl64FCkDfJZqE5PT6e4uJiSkhISExNZvHgxr776arMx5eXlnm3fli9fTr9+TqvUP/zhD54xCxYsYMOGDQrUIiLSphmVu5seOFyMUbUPOyAUq18O1qCpWL3GgivQ3yWKiBd8FqoDAgKYNWsWubm5uN1u8vLyGDhwIDNnziQtLY2JEycyd+5cVqxYgcvlIjo6mtmzZ/uqHBERkevvxGFcW5c6+0mXfY5tmNg9R9N46wysfpMgOMLfFYrINWJUVVW1i37W2dnZFBQU+LsMERHp6OpPYO5c4TxwuHcNhu3G6jYEa/BU3APvgU5qzCXSVmVmZl50E4123VFRRETkurAaMUrWOuukdy7HaDiJHZmM++bHsQblYsf193eFIuJjCtUiIiJfhm1jlBc566S3voNx4gh2SGesQbm4B38NO/kmMEx/Vyki14lCtYiIyNWo2odryzvOOunKXdiuIKw+E5wHDnvf1ibaKYvItadQLSIicjmnjmFuX+Ys7zjwCQBW95tpuOlRrP5fgdAoPxcoIv6mUC0iInIhjacxd//NmZHevRLDasCK7Ufj2KdwD5oCnbv7u0IRaUUUqkVERM6wLYwvPsa1ZRHm9vcw6qqxw7vizvg/WIO+ht1tsBqziMgFKVSLiEiHZxzZhrm56YHD6lLsoHCs/nfhHjQVu+etYLr8XaKItHIK1SIi0jHVlOHa+g7m5kWYh7dgGy6s1GysrKex+t4BgWH+rlBE2hCFahER6TjqajB3/AXXlrcxSv6BgY2VOIKGCc9jDbwbwrv4u0IRaaMUqkVEpP1x12NU7cc4thfj2F44thfzaDHG/o8xGk9jR6XgvvVfsAZNxY5J9Xe1ItIOKFSLiEjb1Hgao2qfJzgbR5v+WrUXjh/AsC3PUDsoAju6F9bQB3APnoqdOEIPHIrINaVQLSIirVfDSYxjJWeD87G9nvdUl2Jge4bawZHY0alYiRnYg6ZiR/fy/BAWpxAtIj6lUC0iIv5VV4tR1RSWj+5pHqBry5sNtUNjsaNTsLpnNgvNdnQvCI1WcBYRv1GoFhER3zt9/LzZ5nN+ThxpNtQO7+Is1eg19pzQnIodnQIhnf1Tv4jIZShUi1zKyUpcm9/COLwNO6IrhHfDjuiG3akbdng3iOgGgaH+rlLE/2wbTh27eHA+dbT58E4JTnDuc/s5wTkFO6oXBEf46SZERL48hWqR89kWxr5/4NrwOuaOv2BYDdjhXZzAYDW2HB7S2ROw7aafs6/jm153hSAFBWnjbBtOHjnnocBz1jpX7cU4ffzsUAyITHKCc/9J5y3VSNEe0CLS7ihUi5xRewhX0f/i2vg6RtU+7JAo3OnTsYbnYXcZCLYFp45i1B6CmkMYJw5h1B7CqCmHptfmgU+g9hCGu77Fx9tBEecE7ngnaHteNx0P7wbBnbQuVPzHtp1/hi8241xfe3aoYULn5KaHA6c0D85RPSAgxI83IiJyfSlUS8dmuTH3rMbc+Brmrg8wbDdWj1E0jv6/WP0nNV/aYZgQFocdFgddB52z58B5bBtOVznhu7bcCd61h5yg0vRjHiyE2sMYjadaXh4YBuFdm5aZxDfNgndtHr4jukFIlMK3fDm2BTVl52xFd87DgVX7MBpOnh1qBmB37uHMOCePhGbBuTu4gvx4IyIirYdCtXRM1aW4Ni7EVbQQo7oUOywO902PYA3Lw47t491nGwaERmOHRkOXAZcO33U1GCcOQU1T+Pa8PuzMhJdvwjyxEqP+RMvLXcGepSVnl5mcPwveDUJjnD8QSMdiuaH6wAW3ojOOlWC46zxDbVcQdlRPJzinjHHWNkenOjtqdE4GU79ViIhcjv5LKR2HuwGz+G+YG17H3LMKw7awUsbSmP1LrH53Xv8ZN8OAkEjskEiI7Xvx8A3OlmO1hzzLTJrPgh/GqNiBUbIWo666xaW2GejMdIc7D1iefdgyvtmDl84+vgrfbYq7AY7vv8A+znswqr7AsBo8Q+2AEGd2OSYVq/f45lvRdUoE0+XHGxERafsUqqX9O1aCa+MCXEVvYJw4jB3RDffNP8Q97AGI6unv6q5McAR2cATE9r50+G44ec4yk8MtlqAYR/difPFPjNPHWlxqGy4I73LOA5Zdz3vYsul1eJxmLq+nxjqM4/tb7t98bK8TqG23Z6gdGOYE5S4DsfpNPC84x+sPTSIiPqTfGaV9aqzD3PU+rg2vYZasxTZMrNTxWMPzsPpMaL+hMDDs7JrXS41rPO2s6fYsOTnnwcvaQxjV+zEOFmKcrGhxqY0B4XHNA/eZWXDP63gI76L1tleq4VTzdtvnLNeg+rx228GdnGUaCcOxb7jn7FZ00b0gvKvW2YuI+Ek7TRbSURmVuzE3vIZr01sYpyqxI5NpHP1T3EMfgMhEf5fXegSEQFQP7Kgelw7f7no4ceSCS048r8uL4GRFs+B3hh0a27S+O96z3WDLWfCuHWOXiPoTGFUl5zwYeM6SjZqDzYbaIdFOcE7KwB78tbMzzjG9IDRWwVlEpBVSqJa2r+EU5vb3cG18HXP/P7HNAKy+d+Ae9k3sXmO1VtQbriBnr+HIpEuHb6sRTlS0DN9nZsFrD2FWbHdmx89ZrnCGHRJ1Xtjudl4QP9Nop5XvbVxXc/Gt6GoPNRtqh8U57bZ73nJOx8CmPZxDo/1Tv4iIfGkK1dJmGYe3Ym54HdeWtzFOH8eOSqFx3L/iHnKfE8Dk+jEDoFO8swXgpcZZbjhV2XK22xPED2N+8bGzLvych+zOsIM7nbPkxAngNG07eG4Q92lHvlNVFw/O5y2XsSO6OTPOqdnn7eGcAiGRvqtRRESuO4VqaVvqazG3LXW6HR4sxHYFYfWbhHt4HnbPW/QgVmtnupw9uMO7Yl/qzz225XSwPG9/b+d1edNe3+udWfBztobzXB4Ydt4Dlud3vDwTviNbLqWwbafJT4sHA5uWa5z3kKfdKdEJzn3v9Kxt9sw4q4umiEiHoVAtbYJRthHXxtcwt7yDUV+LFduPxvHP4h78NQiL9Xd5cq0ZJoTFYofFQtcbLtNo57izzKSpu6Xz+rAnfBvlGzFrDzVraOK5PCDkbNgOjcE40xDlnK0JbYymroEpWAO/cs4yjV7YUT2bNwgSEZEOS6FaWq/T1ZhbFzuz0oc2YQeEYA2425mVTh6ph7WkqdFOFHZoFMT1v3T4rq+9ZJdLo2ofRMRjJY5o9mCg3bkHBARfz7sSEZE2SKFaWhfbxihd72yFt30ZRsNJrK6DaLj9eaxBUyGks78rlLbIMCC4E3ZwJ4jtc+l13yIiIl+CQrW0DqeO4dr8ttPtsGI7dmAY1i/e/xMAACAASURBVKBc3MPysBOGa1ZaREREWjWfPtW1cuVKMjIySEtL44UXXmhxfsGCBfTu3Ztbb72VW2+9lT/96U8AFBUVMWHCBDIzMxk1ahTvvPOOL8sUf7FtjH0fEbD0UYJeGkrAyn+FwFAacv6L+sc305jzX9iJaQrUIiIi0ur5bKba7XYzY8YMlixZQmJiIllZWeTk5DBgwIBm46ZMmcKsWbOaHQsLC2POnDn07t2bsrIyxo0bR3Z2NlFRUb4qV66nE0dwbXrTmZU+tgc7OBJr2DectdLdBvu7OhEREZGr5rNQXVhYSGpqKikpKQDk5uayfPnyFqH6Qvr06eN5nZCQQFxcHJWVlQrVbZltYexd4zRo2fk+htWAlTyShlt+jDXgK62/qYeIiIjIJfgsVJeVlZGUlOR5n5iYSGFhYYtxy5Yt46OPPqJPnz786le/Ijk5udn5wsJCGhoa6NWrV4tr58+fz/z58wGorKy8tjcg10ZNGa6iN3BtXIhx/Avs0BjcI76NNTwPO66/v6sTERERuSb8+qBiTk4OU6dOJTg4mHnz5vHYY4/x3nvvec6Xl5fzyCOP8Morr2CaLZd/T58+nenTpwOQnZ19vcqWy7EaMYtXYW54DbP4bxi2hdVzNI3jnsLqN1Hbk4mIiEi747NQnZCQQGlpqef9wYMHSUhIaDYmJibG83ratGk888wznvfV1dXce++9/PznP+fGG2/0VZlyLR3fj2vjAlxFb2DUlGGHd8Gd+X3cQx+AmFR/VyciIiLiMz4L1enp6RQXF1NSUkJiYiKLFy/m1VdfbTamvLyc+Ph4AJYvX06/fv0AqK+vJy8vj69//etMnjzZVyXKteBuwNz9V1yfv4axNx8AOzWLxgkzsfrcAa5A/9YnIiIich34LFQHBAQwa9YscnNzcbvd5OXlMXDgQGbOnElaWhoTJ05k7ty5rFixApfLRXR0NLNnzwbg3XffpaCggKNHj7Jw4UIAZs+ezdChQ31Vrlyto3ucWelN/4tx4gh2pwTct/wE97AHoHN3f1cnIiIicl0ZVVVV7aK5WHZ2NgUFBf4uo31rrMPc8RdnB499/8A2XFh9JmANy8PqnQ2megmJiIhI+5WZmUl+fv4FzykFyWUZFTsxN7yGa/PbGKeOYnfuQeOYJ3EPvR86xfu7PBERERG/U6iWC2s4ibltmTMrfeBTbDMQq9+duId/EztlDBg+bcYpIiIi0qYoVEszxqFNuDa8jrllMUZdNVZ0Ko1ZT+Mech+Ed/F3eSIiIiKtkkK1QF0t5rZ3nTBd9jm2KxhrwF3OrHT3m8Ew/F2hiIiISKumUN1R2TZG2edOkN76DkbDSay4ATTe9hzuwV+D0Gh/VygiIiLSZihUdzSnj2NuXoRr42uYh7diB4ZhDZyMe1gedlKGZqVFREREvgSF6o7AtjEOfOLMSm9/D6PxFFb8UBru+A+sG6ZASKS/KxQRERFp0xSq27OTlbg2v4W5YQFm5U7soAisIV/DPeyb2AnD/F2diIiISLuhUN3e2BbGvn84s9I7l2O467ESR9Aw8b+xBt4NQRH+rlBERESk3VGobi9qD+Ha9CauDa9jVJVgh0ThTnsQa9g3sLve4O/qRERERNo1heq2zHJj7F2Da8OfMHd/gGE1YnW/mcbRT2D1vwsCQ/1doYiIiEiHoFDdFlUfxFW0ENfGhRjVB7BDY3Hf+DDWsDzs2D7+rk5ERESkw1GobiusRszdf8Pc8Drmng8xbAsrZSyN2b/A6ncnuIL8XaGIiIhIh6VQ3dpV7cO1cSGuooUYtYewI7rhvvkHuIc+ANEp/q5ORERERFCobp3c9Zg738e14TXMkjXYhomVOh7rjjysPhPA1N82ERERkdZE6awVMSqLMTe+hmvTWxgnK7Ajk2kc/VPcQ++HyCR/lyciIiIiF6FQ7W+NpzG3/9mZld7/MbYZgNXndqzh38TqNQ5Ml78rFBEREZHLUKj2E+PINswNr+Pa/DbG6SrsqBQax/0r7iH3QUQ3f5cnIiIiIldBofp6qj+BuW2pMyt9sBDbFYTVbxLu4XnYPW8Bw/R3hSIiIiLyJShUXwdGeZETpLcsxqivxYrtS+P4X+IefC+Exfq7PBERERHxkkK1r9TVYG5ZjGvj65jlRdgBIVgD7nZmpZNHgmH4u0IRERERuUYUqq8l28YoXe8E6W1LMRpOYnW9gYbbn8caNBVCOvu7QhERERHxAYXqa+HUMVybF2FufB3zyDbswDCsG6Y4s9IJaZqVFhEREWnnFKq9UV9LwPtPYG7/M4a7DishjYac/8IaeA8ER/i7OhERERG5ThSqvREYjlG1D2vYN5xZ6W6D/V2RiIiIiPiBQrU3DIOGb/5FyztEREREOjhtjOwtBWoRERGRDk+hWkRERETESwrVIiIiIiJeUqgWEREREfGSQrWIiIiIiJd8GqpXrlxJRkYGaWlpvPDCCy3OL1iwgN69e3Prrbdy66238qc//clzbuHChaSnp5Oens7ChQt9WaaIiIiIiFd8tqWe2+1mxowZLFmyhMTERLKyssjJyWHAgAHNxk2ZMoVZs2Y1O3bs2DF+/etfk5+fj2EYjB07lokTJxIVFeWrckVEREREvjSfzVQXFhaSmppKSkoKQUFB5Obmsnz58iu69sMPPyQrK4vo6GiioqLIyspi5cqVvipVRERERMQrPgvVZWVlJCUled4nJiZSVlbWYtyyZcsYNWoU06ZN48CBA1d17fz58xk3bhzjxo3jyJEjPrgLEREREZHL8+uDijk5ORQVFVFQUEBWVhaPPfbYVV0/ffp08vPzyc/Pp0uXLj6qUkRERETk0nwWqhMSEigtLfW8P3jwIAkJCc3GxMTEEBwcDMC0adPYuHHjFV8rIiIiItJa+CxUp6enU1xcTElJCfX19SxevJicnJxmY8rLyz2vly9fTr9+/QAYP348q1atoqqqiqqqKlatWsX48eN9VaqIiIiIiFd8tvtHQEAAs2bNIjc3F7fbTV5eHgMHDmTmzJmkpaUxceJE5s6dy4oVK3C5XERHRzN79mwAoqOjeeKJJ8jKygLgpz/9KdHR0b4qVURERETEK0ZVVZXt7yKuhezsbAoKCvxdhoiIiIi0U5mZmeTn51/wnDoqioiIiIh4SaFaRERERMRLCtUiIiIiIl5SqBYRERER8ZJCtYiIiIiIlxSqRURERES8pFAtIiIiIuIlhWoRERERES8pVIuIiIiIeEmhWkRERETESwrVIiIiIiJeUqgWEREREfGSQrWIiIiIiJcUqkVEREREvKRQLSIiIiLiJYVqEREREREvKVSLiIiIiHhJoVpERERExEsK1SIiIiIiXlKoFhERERHxkkK1iIiIiIiXrihUv/LKK1RXV2PbNt///vcZM2YMq1at8nVtIiIiIiJtwhWF6tdff53IyEhWrVpFVVUVc+fO5Re/+IWPSxMRERERaRuuKFTbtg3ABx98wH333cfAgQM9x0REREREOrorCtXDhw/nnnvu4W9/+xvjx4+npqYG09RybBERERERgIArGfTyyy9TVFRESkoKYWFhHDt2jN/97ne+rk1EREREpE24ounmTz/9lL59+xIVFcWbb77JrFmziIyM9HVtIiIiIiJtwhWF6p/85CeEhYWxadMmXn75ZXr16sWjjz7q69pERERERNqEKwrVAQEBGIbB8uXLeeihh3jooYeora31dW0iIiIiIm3CFYXqiIgIfvOb3/Dmm29yxx13YFkWjY2Nvq5NRERERKRNuKJQPW/ePIKCgnj55Zfp1q0bpaWlPP7445e9buXKlWRkZJCWlsYLL7xw0XFLly4lKiqKzz//HICGhgYeffRRRo0axU033cRvfvObK7wdEREREZHr74pCdbdu3bj33nuprq7m/fffJyQkhPvvv/+S17jdbmbMmMGiRYv45JNPWLRoEdu3b28xrqamhjlz5pCRkeE5tmTJEurr6ykoKCA/P5958+axb9++q7w1EREREZHr44pC9bvvvkt2djZLlizh3XffZfz48SxduvSS1xQWFpKamkpKSgpBQUHk5uayfPnyFuNmzpzJj370I4KDgz3HDMPgxIkTNDY2cvr0aYKCgrTbiIiIiIi0Wle0T/V//ud/snr1arp06QJARUUFkydPZvLkyRe9pqysjKSkJM/7xMRECgsLm43ZsGEDpaWl3HHHHbz44oue45MnT2b58uX079+fU6dO8atf/Yro6OgW3zF//nzmz58PQGVl5ZXcioiIiIjINXdFodq2bU+gBoiJifG6TbllWTz11FPMnj27xbnCwkJcLhfbt2+nqqqKnJwcxo0bR0pKSrNx06dPZ/r06QBkZ2d7VY+IiIiIyJd1RaF6/PjxTJkyhdzcXMBZDjJhwoRLXpOQkEBpaann/cGDB0lISPC8r6mpYdu2bdx1110AHD58mPvvv5833niDRYsWMX78eAIDA+nSpQsjR47k888/bxGqRURERERagytaU/1v//ZvPPjgg2zZsoUtW7bw4IMP8stf/vKS16Snp1NcXExJSQn19fUsXryYnJwcz/nOnTuzZ88eNm3axKZNm8jIyOCNN94gLS2N5ORk1q5dC8CJEydYv349ffv29eI2RURERER854pmqoHLrqFu8cEBAcyaNYvc3Fzcbjd5eXkMHDiQmTNnkpaWxsSJEy967Xe+8x2+973vkZmZiW3bfOMb32Dw4MFX/N0iIiIiIteTUVVVddHF0cnJyRiG0eK4bdsYhsH+/ft9WtzVyM7OpqCgwN9liIiIiEg7lZmZSX5+/gXPXXKm+sCBA76oR0RERESkXbmiNdUiIiIiInJxCtUiIiIiIl5SqBYRERER8ZJCtYiIiIiIlxSqRURERES8pFAtIiIiIuIlhWoRERERES8pVIuIiIiIeEmhWkRERETESwrVIiIiIiJeUqgWEREREfGSQrWIiIiIiJcUqkVEREREvKRQLSIiIiLiJYVqEREREREvKVSLiIiIiHhJoVpERERExEsK1SIiIiIiXlKoFhERERHxkkK1iIiIiIiXFKpFRERERLykUC0iIiIi4iWFahERERERLylUi4iIiIh4SaFaRERERMRLCtUiIiIiIl5SqBYRERER8ZJCtYiIiIiIlxSqRURERES85NNQvXLlSjIyMkhLS+OFF1646LilS5cSFRXF559/7jm2efNmJkyYQGZmJqNGjeL06dO+LFVERERE5EsL8NUHu91uZsyYwZIlS0hMTCQrK4ucnBwGDBjQbFxNTQ1z5swhIyPDc6yxsZGHH36YuXPnMmTIEI4ePUpgYKCvShURERER8YrPZqoLCwtJTU0lJSWFoKAgcnNzWb58eYtxM2fO5Ec/+hHBwcGeY6tWrWLw4MEMGTIEgJiYGFwul69KFRERERHxis9CdVlZGUlJSZ73iYmJlJWVNRuzYcMGSktLueOOO5od3717NwBTpkxhzJgx/Pa3v73gd8yfP59x48Yxbtw4jhw5co3vQERERETkyvhs+cflWJbFU089xezZs1ucc7vd/POf/2T16tWEhoYyefJkhg8fztixY5uNmz59OtOnTwcgOzv7epQtIiIiItKCz2aqExISKC0t9bw/ePAgCQkJnvc1NTVs27aNu+66iyFDhrB+/Xruv/9+Pv/8cxITExk1ahSxsbGEhYUxYcIENm7c6KtSRURERES84rNQnZ6eTnFxMSUlJdTX17N48WJycnI85zt37syePXvYtGkTmzZtIiMjgzfeeIO0tDTGjx/P1q1bOXnyJI2NjXz00Uf079/fV6WKiIiIiHjFZ8s/AgICmDVrFrm5ubjdbvLy8hg4cCAzZ84kLS2NiRMnXvTaqKgovve975GdnY1hGEyYMKHFumsRERERkdbCqKqqsv1dxLWQnZ1NQUGBv8sQERERkXYqMzOT/Pz8C55TR0URERERES8pVIuIiIiIeEmhWkRERETESwrVIiIiIiJeUqgWEREREfGSQrWIiIiIiJcUqkVEREREvKRQLSIiIiLiJYVqEREREREvKVSLiIiIiHhJoVpERERExEsK1SIiIiIiXlKoFhERERHxkkK1iIiIiIiXFKpFRERERLykUC0iIiIi4iWFahERERERLylUi4iIiIh4SaFaRERERMRLCtUiIiIiIl5SqBYRERER8ZJCtYiIiIiIlxSqRURERES8pFAtIiIiIuIlhWoRERERES8pVHup0W35uwQRERER8bMAfxfQltm2zZ0vfUxSVAhj+8Yxtl8cqXFhGIbh79JERERE5DpSqPZCXaPFHTd0Ze2uCn79wS5+/cEuT8Ae0zeWkb1iCAty+btMEREREfExhWovhAS6eOL2vjxxe18OVp1m7a4K1uyqYMnGMhauO0BQgMlNKdGM7RvL2L5x9IwN83fJIiIiIuIDRlVVle3vIq6F7OxsCgoK/F0GAPWNFuv3HWPNrkrW7Kpgb8VJAHrGhDKmaZnITT2jCA7ULLaIiIhIW5GZmUl+fv4Fz2mm2geCAkxG9Y5lVO9YnryzH/uPnmRtU8B+q7CU1z7ZT0igyc29YhjdNIudHB3q77JFRERE5Evy6e4fK1euJCMjg7S0NF544YWLjlu6dClRUVF8/vnnzY7v37+fpKQkXnrpJV+W6XPdY8L4xsju/D4vjU9/Npbf5w1naloiu4+c4Nm/7GD8f3/ExJc/5td/3cnHe45S36gdRURERETaEp/NVLvdbmbMmMGSJUtITEwkKyuLnJwcBgwY0GxcTU0Nc+bMISMjo8VnPPXUU9x2222+KtEvQgJdzk4hfeP4V9umpPIka3ZVsnZXBa99sp//V/AFYUEuRqXGeB54jO8c4u+yRUREROQSfBaqCwsLSU1NJSUlBYDc3FyWL1/eIlTPnDmTH/3oR7z44ovNjv/5z3+mZ8+ehIW134f7DMOgV1w4veLCmX5zD07UNfJJyTHW7Kxg7a5KVm4/AkD/bhGMaVomMrx7ZwJd2l5cREREpDXxWaguKysjKSnJ8z4xMZHCwsJmYzZs2EBpaSl33HFHs1BdW1vLb3/7W959991LLv2YP38+8+fPB6CysvLa3oAfhAcHkN2/C9n9u2DbNruPnHAC9u5K5hV8wR/+sY9OIQHc0tuZxR7dJ5YunYL9XbaIiIhIh+e3BxUty+Kpp55i9uzZLc79+7//O9/97neJiIi45GdMnz6d6dOnA87uH+2JYRj07RpB364RfOfWFGpPN1Kw5yhrmrbte3/LYQAGJXRq2lEklqFJnXGZajwjIiIicr35LFQnJCRQWlrqeX/w4EESEhI872tqati2bRt33XUXAIcPH+b+++/njTfeoLCwkKVLl/L0009z/PhxTNMkODiYhx9+2FfltnoRIQHcfkNXbr+hK7Zts+NQLWt2VrBmVyVz/76XV9buJSo0kFv7xDKmbyyj+8QSEx7k77JFREREOgSfher09HSKi4spKSkhMTGRxYsX8+qrr3rOd+7cmT179njeT5o0ieeee460tDRWrFjhOf78888TERHRoQP1+QzDYEB8JwbEd+KRMb04fqqBj4orWbvL+fnzpnIMA4YmRTqz2H3jGJTQCVOz2CIiIiI+4bNQHRAQwKxZs8jNzcXtdpOXl8fAgQOZOXMmaWlpTJw40Vdf3eF0Dg1k4uB4Jg6Ox7JstpTVsGZXBWt3VfBy/h5eWr2H2PAgRveJZWy/WG7pHUvn0EB/ly0iIiLSbqijYjt39EQ9/yiuZM3OSv6xu5KqUw2YBqR1j/LsKDIgPgLD0Cy2iIiIyKWoo2IHFhMexN1DE7h7aAJuy6ao9Linu+MLHxbzwofFdO0U7AnYo1JjiAjRPxYiIiIiV0PpqQNxmQZp3aNI6x7FD7N7c6Smjr/vdgL2X7ceZtFnBwkwDdJ7RDG2byxj+8XRp0u4ZrFFRERELkOhugPr0imYKWmJTElLpMFtsfHAcdbsdEL2rL/tZtbfdpPYOYTRTbPYmb2iCQ/WPzIiIiIi51NCEgACXSYZPaPJ6BnNv0zoQ/nx085uIrsreK+onDfXlxLoMrgpJZoxTe3Te8WGaRZbREREBIVquYj4ziHcm5HEvRlJ1DdaFH5Rxdpdzr7Yz7+/k+ffh+7RoYztG8uYfnGMTIkmJNDl77JFRERE/EKhWi4rKMDk5tQYbk6N4f/eAQeOnWraE7uCRZ8f5PVPDxAcYDKyVzRj+8Yxtm8s3WPC/F22iIiIyHWjUC1XLTk6lAduSuaBm5Kpa3Dz6T5nFnvtrkr+bfkO/g3oFRfG2KZlIjf2jCYowPR32SIiIiI+o1AtXgkOdDG6j9MW/akcKKk86VkmsnDdAeZ//AVhQS4ym2axx/SNIzEqxN9li4iIiFxTCtVyTaXEhpES24NpmT04Ve/mk5JjrNlZwZpdFazaUQFA367hTe3TY0nvEUWgS7PYIiIi0rYpVIvPhAa5GNcvjnH94rBtmz0VZ2ex//TPL/jjR/uICHZxS29npntM3zi6RQb7u2wRERGRq6ZQLdeFYRj07hJO7y7hfGtUT2rrGvnnnqOsaXrg8a9bDwMwMD7CWSbSL45hSZEEaBZbRERE2gCFavGLiOAAbhvYldsGdsW2bXYePsGanRWs3VXBHz7ax5y/lxAZEsCtfWIZ2zeW0X3iiI0I8nfZIiIiIhekUC1+ZxgG/btF0L9bBA+PTqH6VAMFe46yZlcFf99VyfLNhwAYkhTJmD5O+/TBiZG4TDWeERERkdZBoVpancjQQO4c1I07B3XDsmy2ldewpmnLvlfW7uV3a/YSHRbI6KaAfUvvGKLDNIstIiIi/qNQLa2aaRoMSoxkUGIk3x2byrGT9XxUfJQ1Oyv4++5KlhWVYxowLLkzY/rGMrZvHAPjO2FqFltERESuI4VqaVOiw4K4a0g8dw2Jx23ZbDlYzZqmHUV+u2oPv121hy4RQc5uIv3iuCU1hsjQQH+XLSIiIu2cQrW0WS7TYGhyZ4Ymd+bxrN5U1Nbxj92VrN1VyYc7jvDOhjJcpkF6986Maeru2L9bBIahWWwRERG5thSqpd2Iiwjmq8MT+erwRBrdFhtLq1nb1Hjmv1bu5r9W7qZbZDBjmxrPZKbGEBGsfwVERETEe0oU0i4FuExG9IhiRI8ofnxbHw5V1/H33c7Djn/ZXM5bhaUEugxG9IhyQna/OFLjwjSLLSIiIl+KQrV0CN0ig5mansTU9CQa3BaffVHF2qbGM7/+YBe//mAXSVEhTuOZvrGM7BVDWJDL32WLiIhIG6FQLR1OoMtkZK8YRvaK4Ynb+3Kw6nRT+/QKlmwsY+G6AwQFmNyUEs3Yph1FesaG+btsERERacWMqqoq299FXAvZ2dkUFBT4uwxp4+obLdbvO8aaXZWs2VXB3oqTAHSJCKJrp2BiI4KIiwgiLtx53SUiyDkWHkRcRDCdQwO0hERERKSdyszMJD8//4LnNFMtco6gAJNRvWMZ1TuWJ+/sx/6jJ1mzq5ItZdVU1tZTUVvPjkO1VNbW02i1/PNooMsgJvxM8A5qCt7BxIYH0aVTELFN4TsuIojIEAVwERGR9kKhWuQSuseEkTey5dIPy7I5frrBCdonnLDt/NR5jh2prWdbeS1HT1w8gJ8bsmPDz5n5jnCOxzYFdAVwERGR1k2hWuRLME2D6LAgosOC6HOZsZZlU3WqgcpzwndlbV2zMH64po4tZdUcPdGA+yIB3AnewectOQkiNqL5sU4K4CIiItedQrWIj5mmsyQkJjyIvl0vPfZMAK+orT8nhNd53h+prae8+jSbLxHAgwJMz9KTFstQzgnjcRHBRAS7FMBFRESuAYVqkVbk3AB+OWcC+JFzZ75rnKUnlU1hvOz4aTaXVlN5op4L5G+CAkxnlvu89d9xEef+BBMXHkS4AriIiMhFKVSLtFHNAni3iEuOdVs2VScbmpacNM181zoz35UnnHXgB6tOs6m0mqMXCeDBAaYnaDvrv8+Z+e7kLE05cz48SAFcREQ6FoVqkQ7AZRrENq277n8FAfzYyfpmS04qz30Q80Q9pVWn2XigmqMn67EvEMBDAs3mwfsSy1DC1SpeRETaAf1uJiLNuEyjaUeS4MuObXRbHDvZcNH135W19ew/dorP91dx7GTDBQN4aKB59mFLT/BuPvN9ZnZcAVxERForn/4OtXLlSn72s5/hdruZNm0aP/7xjy84bunSpTz44IOsXr2atLQ0Vq9ezS9+8QsaGhoIDAzk2WefZezYsb4sVUS+hACXSZdOwXTpdOUBvKL2zLrvurOz4E2h/IujJ/nsEgE8LMjVbM137DkPXcY1mxEPVpt5Efn/7N15fFT1vf/x95kt+0KAQCZhr8oOAcSURSBaFUUhBFQql2JxqVav1dp7of6s2qqo0GttexG3ir1uKChaisq1NajgGi8gqyUQlhC2YBayTmbO749JJhkSIDCZTJbX8/HgkbPP5zD04Tvffs73AC0qaKHa7Xbr3nvv1apVq+R0OjVp0iRNnjxZ/fv39zuupKRES5cu1ahRo3zbEhIS9PrrryspKUnbtm1TZmamtm/fHqxSAbSAsw3gx8tcNX3flX7TEdaOiOcWlOnrvd4A3phIh/Wk+b/D6s18Ujs7indbBAEcABCgoIXq7Oxs9e3bV71795YkZWZmas2aNQ1C9SOPPKJf/OIX+uMf/+jbNmzYMN/ygAEDVF5ersrKSoWFnfk/xgDaPpvVosSYMCXGhGmAYk57rMvt0fFSlwpKKxvt/z52okq7j5Xpy72FKjxDAI9yWBXpsCnCYVWk3eL96bApwm5VpMPScNlhbWSfVRF2i2xWSzD+agAArVTQQnV+fr6Sk5N9606nU9nZ2X7HbNy4UXl5ebr88sv9QnV97777roYNG9ZooF62bJmWLVsmSSooKGi+4gG0GXarRd1iw9Qt9sy/dHsDeJWvBeXYibrpBwtKq1Ra5VZ5lVvF5S4d9+R+ewAAIABJREFULnarrMr7p9zlVoXLc1Z1OWwWRdqtimgsjNdsj6q3HGmvC/T++7xBPbJmOcJuYWYVAGiFQvbUj8fj0X333aclS5ac8pjt27frgQce0Ntvv93o/rlz52ru3LmSpPT09GCUCaAd8QbwcHWLDT/rc90eU+Uub+gud/kH7vIqty+Ql7v8l337apaPllSqrGa59nyXu5EG8tOIrBkhbyxwRzpsvtFyv+Uw/5H0un0113BYZbcaBHYAOEdBC9VJSUnKy8vzrR88eFBJSUm+9ZKSEm3fvl1TpkyRJB05ckSzZs3Sa6+9ptTUVOXl5Wn27NlaunSp+vTpE6wyAaBJrBZD0WE2RQdhBhKX2+ML2fUDt1/4rlmvv1w/mJdVuXW8tKpBkG/sgc/T3WP9oF0bvmvbYU7d8uK/L8phrXcc7TAAOoagheoRI0YoJydHubm5cjqdWrlypZ5//nnf/ri4OO3evdu3ftVVV+nhhx9WamqqCgsLde211+qBBx5QWlpasEoEgFbBbrXIHmFRbIS9Wa9rmqYqqz2Nj6rXD++nGH2vDfbF5S4dKvI/prL63NphIv0C92naYRy2uhF42mEAtAFBC9U2m02LFi1SZmam3G63Zs+erQEDBuiRRx5RamqqrrzyylOe+9xzz2nPnj164okn9MQTT0iS3n77bXXt2jVY5QJAu2MYhsLtVoXbrUqIat5r12+HaSyUl1WdflS9dvloSWWDkF/d2Cs9T3mP8obtRgJ3Y6PuMeE2xUXYFB9hV5zfH5vC7cwCA+DcGYWFhWfXzNdKpaena8OGDaEuAwAQoKpqz6lH1RsZYW+0XaaRkH+mdpgwm0VxEXbFR9hOCtz1tkXaawJ53TFRDiuj5UAHkZaWpqysrEb38XoyAECr4rBZ5KgJuM3JNE2VVrlVVO6q+VOtwnKXisq864Xl1fX2ubTveJkKa46pOk27i81i+Ea7vQHcrth6oTu+3mh4/RHymHCbrBbCONBeEKoBAB2CYdQ9bJocH3FW51a43L4gXhu6C+utF9YL6odLKvXdkRMqLHeptNJ9mnqk2HBb4yPi9YK4fzi3KTbcLoeNBz+B1oZQDQDAGdT2pneLPbvzXG6PimtGu4srGo6OnzxCvv94mTeoV7hO26oS6bA2aEOJPymIx0fWC+c14T2cBzuBoCFUAwAQJHarRZ2jHeoc7Tir8zweUyWV1X4j4sUnjYjXHyHfdbTUF8xPN++5t63m5Ac1Gz64GX9SWI8Ko28cOBNCNQAArYzF16dtV8+zOM80TZVVuRuE7trR8vo944Xl1Trwfbm2HvSul5/mraFWi+FrPWl8hNymuMiGI+ax4Xb6xtFhEKoBAGgnDMNQVJhNUWE2OePP7s2hlS63iir8e8aLy6sb9I8Xlbt0rLRKOcfKVFTuUklF9WmvW79vvP4IeOwZRsjpG0dbQ6gGAAAKs1uVaLcqMSbsrM6rdntU7AvjZxohr9aBwgrf+ummJI90WE/fM36KcM4LgRAqhGoAAHDObFaLEqIcSog6+77x0ip3w7aUMm8wL67wHyHffaxUheUuFZadvm/cajFktxqyWy2yWQzZrIYcNct2q0U2qyGbxVJzTN2yrd4xJ59vt1pkr7fs3V5znMUiu817HVvNNe2+5abUULvdkNVi8AtBG0aoBgAALc5iMRQT7n3LZY9OTZ/i0DRNVbg8DaYyrF0/UVEtl8eUy+1RtdtUdc2yy12zzWOquma92uN90VBxhXfZ5fbuq/aYqjrp/NrlYPMP2rUBvC7snxzMHda6gH+mYF/7y0Gjv1ycdI2GvwTUr6H2F5H6v3BYOnz/PKEaAAC0GYZhKMLhfRV997iz6xsPlGmaNWG8ftD2qMrtH9Sr3aZ3W81ybZivH+xd1XUB3//YuoBfd15dqK8N+7X7TlR65HK75PI0rMHlNuWq98tCsH8nsBjyjfg7TgrjZx7x9w/2Z/rlYnTvThrkPMs5LoOMUA0AANAEhmHIYTPkbXSxhrias+euDd4e86Sw72n0l4XaYO866ReEhsc2DPu1Ad/VyC8LtTVUuT0qq3Kf4v9NaFhffQuuOJ9QDQAAgJZntRiyWqw6u0dRWwfTNL2/FNSM+Dusra/VhFANAACAVs0wvG0jNqsUbg91NY1jEkgAAAAgQIRqAAAAIECEagAAACBAhGoAAAAgQIRqAAAAIECEagAAACBAhGoAAAAgQIRqAAAAIECEagAAACBAhGoAAAAgQIRqAAAAIEC2UBfQXHJzc5WWlhaSzy4oKFDnzp1D8tloGXzHHQPfc/vHd9z+8R13DKH6nvft23fKfUZhYaHZgrW0SxMnTlRWVlaoy0AQ8R13DHzP7R/fcfvHd9wxtMbvmfYPAAAAIECEagAAACBA1vnz5z8Y6iLag+HDh4e6BAQZ33HHwPfc/vEdt398xx1Da/ue6akGAAAAAkT7BwAAABAgQjUAAAAQIEJ1AD788EONGjVKqampevLJJ0NdDoLg5z//uX7wgx/ohz/8YahLQZAcOHBAU6ZM0UUXXaS0tDQ9/fTToS4JQVBRUaH09HSNHTtWaWlpevTRR0NdEoLE7XZr/Pjxuu6660JdCoJgyJAhGjNmjMaNG6eJEyeGuhw/9FSfI7fbrZEjR2rVqlVyOp2aNGmSXnjhBfXv3z/UpaEZrV+/XlFRUbrtttv02WefhbocBMGhQ4d06NAhDR8+XCUlJZo4caJeeeUV/rfczpimqdLSUkVHR8vlcumKK67QY489pgsvvDDUpaGZ/fnPf9bGjRtVUlKi5cuXh7ocNLMhQ4YoKyurVb7gh5Hqc5Sdna2+ffuqd+/ecjgcyszM1Jo1a0JdFprZ2LFj1alTp1CXgSDq3r277wnymJgYnX/++crPzw9xVWhuhmEoOjpakuRyueRyuWQYRoirQnPLy8vT2rVr9W//9m+hLgUdEKH6HOXn5ys5Odm37nQ6+Q8x0Mbt3btX3377rUaOHBnqUhAEbrdb48aN03nnnadJkyZp1KhRoS4JzWzBggX67W9/K4uFeNNeGYahjIwMTZgwQcuWLQt1OX74VwcAkk6cOKE5c+bo0UcfVWxsbKjLQRBYrVZ9+umn2rp1q7Kzs7Vt27ZQl4Rm9P7776tr166tbu5iNK/3339fH3/8sVasWKHnnntO69evD3VJPoTqc5SUlKS8vDzf+sGDB5WUlBTCigCcK5fLpTlz5mjmzJm65pprQl0Ogiw+Pl7jx4/XP/7xj1CXgmb0xRdf6L333tOQIUM0b948ffzxx7rllltCXRaamdPplCR17dpVU6ZM0TfffBPiiuoQqs/RiBEjlJOTo9zcXFVVVWnlypWaPHlyqMsCcJZM09Qdd9yh888/X3fccUeoy0GQHDt2TIWFhZKk8vJyZWVl6bzzzgtxVWhODzzwgLZt26Zvv/1WL7zwgi6++GI9++yzoS4Lzai0tFQlJSW+5Y8++kgDBgwIcVV1bKEuoK2y2WxatGiRMjMz5Xa7NXv27Fb1xaJ5zJs3T59++qkKCgo0cOBAzZ8/X3PmzAl1WWhGn3/+uZYvX66BAwdq3LhxkqTf/OY3uuyyy0JcGZrToUOHdNttt8ntdss0TU2bNk1XXHFFqMsCcBaOHj2qG264QZL3GYkZM2bo0ksvDXFVdZhSDwAAAAgQ7R8AAABAgAjVAAAAQIAI1QAAAECACNUAAABAgAjVAAAAQIAI1QCAU/rkk0903XXXhboMAGj1CNUAAABAgAjVANAOLF++XOnp6Ro3bpx+8YtfyO12Kzk5WQsWLFBaWpquueYaHTt2TJK0efNmXXrppRozZoxuuOEG35sGd+/eralTp2rs2LG6+OKLtWfPHknSiRMnNGfOHF144YW6+eabZZq83gAATkaoBoA2bufOnXrrrbf0wQcf6NNPP5XVatUbb7yh0tJSpaam6vPPP9fYsWP1+OOPS5J+9rOf6cEHH9SGDRs0cOBAPfbYY5Kkm2++WTfddJPWr1+vtWvXqlu3bpKkb7/9VgsXLtQXX3yh3Nxcff755yG7VwBorXhNOQC0cevWrdOmTZs0adIkSVJFRYW6dOkii8Wi6dOnS5Kuu+46zZ49W0VFRSouLva9kv3HP/6xfvKTn6ikpET5+fm6+uqrJUnh4eG+648YMULJycmSpCFDhmjfvn364Q9/2JK3CACtHqEaANo40zQ1a9YsPfDAA37bFy1a5LduGMY5XT8sLMy3bLVaVV1dfU7XAYD2jPYPAGjjJkyYoHfeeUdHjx6VJH3//ffat2+fPB6P3nnnHUnSm2++qbS0NMXFxSkuLk4bNmyQJL3++usaO3asYmJi5HQ6tXr1aklSZWWlysrKQnNDANAGMVINAG1c//799f/+3/9TRkaGPB6P7Ha7Fi9erKioKGVnZ2vx4sXq0qWLXnzxRUnS008/rXvuuUdlZWXq3bu3lixZIkl65pln9Itf/EKPPvqo7Ha7XnrppVDeFgC0KUZhYSGPcQNAO5ScnKy8vLxQlwEAHQLtHwAAAECAGKkGAAAAAsRINQAAABAgQjUAAAAQIEI1AAAAECBCNQAAABAgQjUAAAAQIEI1AAAAECBCNQAAABAgQjUAAAAQIEI1AAAAECBCNQAAABAgQjUAAAAQIEI1AAAAECBCNQAAABAgQjUAAAAQIEI1ALRSt912mx5++OEmHTtkyBBlZWUFtyAAwCkRqgEAAIAAEaoBAEFVXV0d6hIAIOgI1QAQgCFDhuiPf/yjxowZI6fTqTvuuENHjhzRjBkzlJKSoqlTp6qwsNB3/Jo1a5SWlqaePXvqqquu0s6dO337Nm3apIsvvlgpKSm68cYbVVlZ6fdZ77//vsaNG6eePXvqsssu05YtW5pU4wcffKDx48erR48eGjRokBYuXOi3/7PPPtNll12mnj17atCgQXrllVckSeXl5brvvvs0ePBg9ezZU1dccYXKy8v1ySefaODAgQ3+HmrbTxYuXKg5c+bolltuUY8ePfTqq68qOztbP/rRj9SzZ09dcMEF+tWvfqWqqirf+du3b9e0adPUu3dvnXfeefr973+vw4cPKykpScePH/cdt3HjRvXr108ul6tJ9w4ALYVQDQABevfdd7Vq1Sp9/fXXev/99zVjxgzdf//92rVrlzwej5YuXSpJ2rVrl2666SYtXLhQOTk5uuyyy3T99derqqpKVVVVuuGGG3Tddddpz549mjZtmt59913fZ2zatEl33HGH/vCHP2jPnj2aO3euZs2a1SB4NyYyMlJLly7V3r17tXz5cv3lL3/R6tWrJUn79u3TzJkzdcsttygnJ0effPKJhgwZIkm6//77tXHjRq1du1Z79uzRQw89JIulaf/ZWLNmja655hrt3btXM2fOlNVq1aOPPqrdu3dr7dq1WrdunZ5//nlJUklJiaZNm6ZLLrlEO3bs0DfffKMJEyaoW7duGjdunN5++23fdZcvX67p06fLbrc37csBgBZCqAaAAN1yyy1KTEyU0+nUD3/4Q40aNUrDhg1TeHi4pkyZos2bN0uS3nrrLV122WWaNGmS7Ha77rzzTlVUVOiLL77QV199perqat1+++2y2+2aOnWqRowY4fuMl156SXPnztWoUaNktVr14x//WGFhYfrqq6/OWN/48eM1aNAgWSwWDR48WJmZmVq/fr0kacWKFZowYYJmzJghu92uhIQEDR06VB6PRy+//LIee+wxOZ1OWa1WXXTRRQoLC2vS38mFF16oKVOmyGKxKCIiQsOHD9eFF14om82mXr16ae7cub4aPvjgAyUmJurOO+9UeHi4YmJiNGrUKEnSrFmz9MYbb0iS3G63Vq5cqeuvv77pXw4AtBBbqAsAgLYuMTHRtxwREaGuXbv6rZeWlkqSDh06pB49evj2WSwWJScnKz8/X1arVUlJSTIMw7e//rH79+/Xa6+9pmeffda3zeVy6dChQ2es7+uvv9aDDz6o7du3y+VyqbKyUlOnTpUk5eXlqU+fPg3OKSgoUEVFRaP7miIlJcVvfdeuXbrvvvv0f//3fyovL1d1dbWGDx9+2hok6corr9Tdd9+t3Nxc7dq1S7GxsRo5cuQ51QQAwcRINQC0kO7du2v//v2+ddM0lZeXp6SkJHXr1k35+fkyTdO3/8CBA77l5ORk/fKXv9S+fft8f/Lz8zVjxowzfu5NN92kyZMna+vWrdq3b59uvPFGv+vu2bOnwTmdO3dWeHh4o/uioqJUVlbmW3e73SooKPA7pv4vB5J0zz336LzzzlN2drb279+v+++/33evycnJys3NbbT28PBwZWRk6I033tDy5ct13XXXnfF+ASAUCNUA0EIyMjJ8/cQul0t//vOf5XA4dNFFF2n06NGy2WxaunSpXC6X3n33XWVnZ/vO/clPfqIXX3xRX3/9tUzTVGlpqT744AOVlJSc8XNPnDihTp06KTw8XNnZ2VqxYoVv38yZM7Vu3Tq9/fbbqq6u1vHjx7V582ZZLBbNnj1b9913n/Lz8+V2u/Xll1+qsrJS/fr1U2VlpT744AO5XC4tWrTojL3dJ06cUExMjKKjo/Xdd9/pL3/5i2/f5ZdfrsOHD2vJkiWqrKxUSUmJvv76a9/+66+/Xq+++qree+89QjWAVotQDQAt5LzzztMzzzyj//iP/1C/fv303nvv6fXXX5fD4ZDD4dD//M//6NVXX1WfPn309ttv6+qrr/adm5qaqqeeekq/+tWv1KtXL40YMUKvvvpqkz7397//vR599FGlpKToiSeeUEZGhm9fjx499MYbb+jPf/6z+vTpo/Hjx/tmFfnd736ngQMHKj09XX369NEDDzwgj8ejuLg4LV68WP/+7/+uAQMGKCoqSk6n87Q1/O53v9OKFSuUkpKiu+66y6+GmJgYvf3223r//fd1/vnna+TIkfrkk098+9PS0mSxWDR06FD17NmzSfcMAC3NKCwsNM98GAAAoXP11Vdr5syZmjNnTqhLAYBGMVINAGjVvvnmG23atMlvdBsAWhtm/wAAtFo/+9nPtGbNGi1cuFAxMTGhLgcATon2DwAAACBAtH8AAAAAAWo37R/9+vVTr169Ql0GAAAA2qnc3Fzt3r270X3tJlT36tVLGzZsCHUZAAAAaKfS0tJOuY/2DwAAACBAhGoAAAAgQIRqAAAAIEDtpqe6MdXV1Tp06JAqKytDXUqLCwsLU/fu3WWzteuvGAAAoFVo14nr0KFDio2NVUJCggzDCHU5LcY0TR0/flyHDh1SSkpKqMsBAABo99p1+0dlZWWHC9SSZBiGEhISOuQIPQAAQCi061AtqcMF6lod9b4BAABCod2HagAAACDYCNVBVlhYqKeffvqsz7vqqqtUWFgYhIoAAADQ3AjVQXaqUF1dXX3a8/7+978rPj4+WGUBAACgGbXr2T/q++3qbdqeX9Ks1xyQFKPfTBl42mMWLFignJwcjRgxQna7XeHh4YqPj9fOnTu1Y8cOZWRk6MCBA6qoqNCdd96pW265RZLUt29fffnllzpx4oSuuuoqjR07Vp999pmcTqdWrVqliIiIZr0XAAAAnLsOE6pDZeHChdq6dau++eYbZWVl6eqrr9bmzZvVp08fSdILL7yghIQElZeX66KLLlJmZqY6d+7sd41//etfeuWVV/Tss8/quuuu08qVKzV79uxQ3A4AAK2OaZqqcHl0orJa5S63PKZ3m8f07veYpkzT+9N/3XucedI2yTztNUxTfuec/hq122uPqTm+/r6ac+W3Xndc7TazXk1mzfV10jVOvu7pr+F/D7XXPfU16vZ7znDd+p/b2N9Hg+9BJ9Vx0t/Dyd/Dzy7urRkjkoP3j+ocdJhQfaYR5ZYyevRoX6CWpD/96U9atWqVJGn//v3617/+1SBU9+nTR8OHD5ckjRw5Unv37m25ggEACJKqam8QLq2sVmmVWycqq3Wi0q3SyurGl6vqtpXWbDtRc667NnV1UIYhWQxDRs2yYRiyGKpZN/z2WwzvDovfObXHSIaM017jVNdt/Bp151gMQxaLZBiW01yj7nMtNTOZWepdV/LuS4wJC8Vf82l1mFDdWkRGRvqWs7Ky9I9//EPr169XZGSk0tPTVVFR0eCcsLC6fzhWq1Xl5eUtUisAACdze0xfoPWG3FMF4ZrwW1Uv/NYLwicqq+VyNy0IR4VZFR1mU5TD+zM6zKYu0Q7fclSYVVEO73KEw1IT4hoGscYDYE34U/3wVhvm6gJeg2vUBMf623SGaxj1Qu2paqu9hu/4JtTGNLqtA6E6yGJiYlRS0ngvd1FRkeLj4xUZGakdO3bo888/b+HqAAAdgWmaKqty+wXh0lME4RMNgnD9QFytcpenSZ8Zbrf4BeGoMJu6x4X7gnC0LwhbFR1uq1uuOTY6zKqoMJsi7VZZLIRGtH6E6iDr3LmzxowZo6FDhyoiIkKJiYm+fVdccYWeeeYZDRo0SOeff77S0tJCWCkAoDUxTbOmPaKxEeGGI7+lVXUBuH4YPlFZrbIqt5rSHWGzGDUBt25EOCHKrp4JEQ2CcFS98Bt98rLDKpuVCcbQsRCqW8Arr7zS6PawsDCtWbOm0X27d++WJHXp0kWbN2/2bf/lL3/Z/AUCAJqNy+3xjgI30vbQWC/wCd9ocf1RYe/5TWmPMAw1aI2IDrOpe2y4X1tEo+E3rO6cKIdVDpuFVgLgHBGqAQAdnsfjbY84Vf/vqYJwqd+IsPf8iia2R0Q6rIpyWGtCrjfgpnRy1BsNbhh+oxoJwpEOK0EYaAUI1QCAkPN4TFW5PXK5vS0PLrfHt+5ye1RV7VFV7bLbI1f99eqa89wev/X616i9ZrnL3eiMEqWV7ibV6bBZ6o0IewNx15gw9ekSqSjHaUaBGwnCtEcA7QuhGgA6AI/HGzJPDp9VpwifJwfaM+7zXbP2c04OvXXr9Y+rvVZzT4dmGJLDapHdashutchhs8hutSjSblFUmE2xEXY548MbfTju5CAcVa+1wmEjCANoHKEaAJqBaZq+cHly0GwskNau+46rPs2+Jl7zdKO21UGYw9cbVI2a8GrxrdutFl+gddgsio2wy1Gz3Xtc/WMs3n0277rDLwT7B+LTXsNWb5/VkNVi0BIBoEURqgF0GJUut46XuXS8tErHy1z6vqxKx0td+r60St+Xu+pCapNHX/1DbnOrDaV2a+PhtXY9JszmC6X2RoLpKUOvrW5f/c9ynLTe2DVshFYA8EOoBtAmmaapE5XumoBcpe9rw3KpNyx/Xy88Hy/1rpdVNd43a7UYio+wK9zeeCiNDrPKbrWfdfBsUrBt5Jq11yO0AkDbQahuZWJjY1VcXKyDBw/qrrvu0ptvvtngmPT0dD3xxBMaNWpUCCoEgsPtMVVY5tLxsipfCD5e6l3/vnbdF5SrVFjmOuXocLjdooRIhzpF2ZUQ6VCfzpFKiHIoIdKuhCiHOkXa1aneekyYjZdLAAACQqhupZxOZ6OBGmgrTtdqUX/dG5pdKqpwyTxFB0VsuM0XhpPjwzUkOVYJkQ4lRNnrBeTadYciHdaWvVkAQIfXYUK18cEC6dC3zXvR7kNkXr7wtIcsWLBAPXr00O233y5Jeuihh2Sz2ZSVlaXvv/9eLpdLv/3tbzV16lS/83Jzc3XNNddo8+bNKi8v109/+lNt3rxZF1xwgcrLy5v3PoAzaO5Wi06RdiVE2hUf6dAF3aL9AnHdT0fNMXbZmXoMANDKBTVUf/jhh5o/f77cbrfmzJmju+++22///v37ddttt6moqEhut1sPPvigLrvsMknSli1bdPfdd6ukpEQWi0X//Oc/FR4eHsxyg+Laa6/VPffc4wvVb775pt577z3deeedio2N1bFjxzRmzBhdc801p+yfXLp0qSIjI7V161Zt3ryZtg8ELCitFjUjxvVbLXwhud56bDitFgCA9idoodrtduvee+/VqlWr5HQ6NWnSJE2ePFn9+/f3HbN48WJlZGRo3rx52rFjh2bOnKlvv/1W1dXVuuWWW/TMM89oyJAhOn78uOx2e0D1nGlEOVhSU1N15MgRHTx4UEePHlWnTp3UvXt33XPPPfrkk09ksViUl5enw4cPq3v37o1e4+OPP9add94pSRo6dKiGDh3akreANqAlWi06RdrrBeTadVotAACQghiqs7Oz1bdvX/Xu3VuSlJmZqTVr1viFasMwVFJSIkkqLi5WUlKSJOmf//ynBg8erCFDhkiSEhISglVmi5gxY4ZWrlypQ4cO6dprr9Urr7yio0eP6quvvpLdblffvn1VUVER6jLRSgSj1aJTzShxbatFbSCubbXoVO8BPlotAAA4e0EL1fn5+UpOTvatO51OZWdn+x0zf/58TZ8+Xc8++6xKS0v1zjvvSJJ27dolSZo+fbqOHTumzMxM3XXXXcEqNeiuvfZa3XrrrTp27Jg++ugjvfnmm0pMTJTdbtdHH32kvXv3nvb8iy++WK+99prS09O1ZcsWbd68uYUqR3NozlaLMJtFCTUzWtS2WvgCck2rRXzNzwRaLQAAaDEhfVBxxYoVmjVrlu688059+eWXuvXWW/XZZ5/J7Xbr888/10cffaSIiAhNnTpVw4cP14QJE/zOX7ZsmZYtWyZJKigoCMEdNM2gQYNUUlKi5ORkJSUl6cc//rGmTp2qYcOGaeTIkX6j94352c9+pp/+9KcaNGiQ+vfvr5EjR/r23Xzzzbr11lvps25BzdlqERNu803rlhwfrsHOWF8grm218D7U56DVAgCAVixooTopKUl5eXm+9YMHD/raO2q9/PLLWrFihSRp9OjRqqioUEFBgZxOp8aMGaPOnTtLkn70ox9p06ZNDUL13LlzNXfuXEneuZtbs02bNvmWu3TpovXr1zd6XHFxsSSpd+/evhHpiIgIvfbaa40e/9xzzzVzpZCkardH3x05oY37i7XpQJFyjpWesdXCYshv9ooLukV7109Yy6pwAAAgAElEQVTRahEfYZfDRqsFAADtQdBC9YgRI5STk6Pc3Fw5nU6tXLlSzz//vN8xKSkpWrdunW644Qbt3LlTlZWV6tKliy655BI99dRTKisrk8Ph0Pr1632zZwDBcKSkUpsPFOn/9hdp04EibTlYrHKXR5LUOcqh/t2j1btzZF1ArnmxSCdaLQAAgIIYqm02mxYtWqTMzEy53W7Nnj1bAwYM0COPPKLU1FRdeeWVevjhh3XXXXdpyZIlMgzD9zM+Pl4///nPlZ6eLsMw9KMf/UiXX355sEpFB1NV7dG2/BJtPOAN0JsOFCmv0PugqN1qaED3GM0YkazUHnEalhKn5PhwXhcNAABOyygsLDxFt2fbkp6erg0bNvhty8nJ0QUXXNAhA5Fpmtq5c6f69esX6lJCyjRN5RVWaNOBIl+I3pZf4nsQ0BkXrmEpcRqeEqthPeI0sHuMwuz0LQMAgIbS0tKUlZXV6L52/UbFsLAwHT9+XAkJCR0qWJumqePHjyssLCzUpbS40spqbTlYrE0Hin0h+tiJKknel5QMccbqJ2k9NbxHnIYmx6lbbMf7OwIAAM2vXYfq7t2769ChQzp69GioS2lxYWFhp3yZTHvh8ZjaU1DmNwr93eET8tT8fy+9O0dqXL/O3pHoHrE6LzGaOZgBAEBQtOtQbbPZlJKSEuoy0EyKyl2+HuiNB4q1+UCRiiuqJXmnphuWHKtLLu6jYT3iNDQ5Vp0iHSGuGAAAdBTtOlSj7ap2e7TraKk27veOQm88UKQ9x8okeaeuOy8xWpMHddOwHnEanhKnPp0jmXkDAACEDKEarcLRkkptyivSpv3eXugtB4t980EnRNk1LCVO04YlaXiPOA12xio6jH+6AACg9SCZoMVVVXu0/VCJNu4v8vVD105pZ7MYGpAUo8xUp29WjpROER3qQVMAAND2EKoRVKZp6mBRzZR2+4u06UCxtuYX+6a0S4oL07CUOP3bRT00LCVOA5NiFM6UdgAAoI0hVKNZlVW5teVgsW8UetOBIh2tN6XdYGes5qT11PCUOA1LiVW32PAQVwwAABA4QjXOmWnWm9KuJkR/d6RU7po57Xp3jtSYfgk1bRxxOr8bU9oBAID2iVCNJisud2lznvdBwo37i7Q5r0hF5d4p7aLDrBqWEqdbx3fV8JQ4DUmOVUIUU9oBAICOgVCNRrk9pv515ES9F6sUK+doqSTJMKTzukbpsgGJGpYSp9QecerbJYop7QAAQIdFqIYk6diJSm06UOwL0d/m1U1p1ynSruEpcbp6SHcN7xGnIc5YRYfzTwcAAKAWyagDqqr2aMehEt+rvTceKNaB78sleae06989RtOHJ/lerNKDKe0AAABOi1DdzpmmqfyiSl+A3nSgSFvzS1RV7ZEkdY/1Tml3w4UpGtYjToOY0g4AAOCsEarbmbIqt7YeLK43Cl2koyXeKe3CbN4p7WaP7qHhPWI1LDlO3eOY0g4AACBQhOo2zDRN7T1e7g3Q+70BeufhE74p7XolROiHfRK8c0L3iNMFTGkHAAAQFITqNqSkolqb84rqvVilWIXlLklSVJhVQ5PjdPO4XjUvVoljSjsAAIAWQqhupdweU7uOlvpGoDcdKFLOsVKZpndKux90jdKlA7r6AnS/rlGyMqUdAABASBCqW4mCE1XalFfXxrG53pR28TVT2l01pFvNi1XiFMOUdgAAAK0GySwEqqo92nG4pCZAe+eG3l9vSrsLukcrY3iS7/XePROY0g4AAKA1I1S3gPyiCr+HCetPaZcYE6bUHnGadWGKhqV4p7SLcDClHQAAQFtCqG5m5VVubc0v8c0JvfFAkQ4XV0qSHDaLBjtjNHt0im8UmintAAAA2j5CdQBM09S+2intagL0zkMnVF0zpV2PThG6sFcnDU+J1bAecerfLUYOG1PaAQAAtDeE6gC43KamLPlcVdUeRTqsGpocq5vG9tKwHnEalhynztFMaQcAANAREKoD4LBZ9OSMweqREKkfMKUdAABAh0WoDtClAxJDXQIAAABCjAZfAAAAIECEagAAACBAhGoAAAAgQIRqAAAAIECEagAAACBAhGoAAAAgQIRqAAAAIECEagAAACBAhGoAAAAgQIRqAAAAIECEagAAACBAhGoAAAAgQIRqAAAAIECEagAAACBAhGoAAAAgQIRqAAAAIEBBDdUffvihRo0apdTUVD355JMN9u/fv19TpkzR+PHjNWbMGK1du7bB/uTkZP3pT38KZpkAAABAQIIWqt1ut+69916tWLFCX3zxhVasWKEdO3b4HbN48WJlZGTok08+0V/+8hf98pe/9Nt/33336dJLLw1WiQAAAECzCFqozs7OVt++fdW7d285HA5lZmZqzZo1fscYhqGSkhJJUnFxsZKSknz7Vq9erV69eql///7BKhEAAABoFkEL1fn5+UpOTvatO51O5efn+x0zf/58vfHGGxo4cKBmzpypJ554QpJ04sQJPfXUU/rP//zP037GsmXLNHHiRE2cOFFHjx5t/psAAAAAmiCkDyquWLFCs2bN0rZt2/Tmm2/q1ltvlcfj0WOPPabbb79d0dHRpz1/7ty5ysrKUlZWlrp27dpCVQMAAAD+bMG6cFJSkvLy8nzrBw8e9GvvkKSXX35ZK1askCSNHj1aFRUVKigoUHZ2tt555x395je/UVFRkSwWi8LCwnTLLbcEq1wAAADgnAUtVI8YMUI5OTnKzc2V0+nUypUr9fzzz/sdk5KSonXr1umGG27Qzp07VVlZqS5duui9997zHbNw4UJFR0cTqAEAANBqBS1U22w2LVq0SJmZmXK73Zo9e7YGDBigRx55RKmpqbryyiv18MMP66677tKSJUtkGIbvJwAAANCWGIWFhWaoi2gO6enp2rBhQ6jLAAAAQDuVlpamrKysRvfxRkUAAAAgQIRqAAAAIECEagAAACBAhGoAAAAgQIRqAAAAIECEagAAACBAhGoAAAAgQIRqAAAAIECEagAAACBAhGoAAAAgQIRqAAAAIECEagAAACBAhGoAAAAgQIRqAAAAIECEagAAACBAhGoAAAAgQIRqAAAAIECEagAAACBAhGoAAAAgQIRqAAAAIECEagAAACBAhGoAAAAgQIRqAAAAIECEagAAACBAhGoAAAAgQIRqAAAAIECEagAAACBAhGoAAAAgQIRqAAAAIECEagAAACBAhGoAAAAgQIRqAAAAIECEagAAACBAhGoAAAAgQIRqAAAAIECEagAAACBAhGoAAAAgQIRqAAAAIECEagAAACBAhGoAAAAgQIRqAAAAIEBBDdUffvihRo0apdTUVD355JMN9u/fv19TpkzR+PHjNWbMGK1du1aS9NFHH2nChAkaM2aMJkyYoHXr1gWzTAAAACAgtmBd2O12695779WqVavkdDo1adIkTZ48Wf379/cds3jxYmVkZGjevHnasWOHZs6cqW+//VYJCQl6/fXXlZSUpG3btikzM1Pbt28PVqkAAABAQII2Up2dna2+ffuqd+/ecjgcyszM1Jo1a/yOMQxDJSUlkqTi4mIlJSVJkoYNG+ZbHjBggMrLy1VZWRmsUgEAAICABG2kOj8/X8nJyb51p9Op7Oxsv2Pmz5+v6dOn69lnn1VpaaneeeedBtd59913NWzYMIWFhTXYt2zZMi1btkySVFBQ0Lw3AAAAADRRSB9UXLFihWbNmqVt27bpzTff1K233iqPx+Pbv337dj3wwAP6wx/+0Oj5c+fOVVZWlrKystS1a9eWKhsAAADw06RQPXv2bH3wwQd+gfdMkpKSlJeX51s/ePCgr6Wj1ssvv6yMjAxJ0ujRo1VRUeEbcc7Ly9Ps2bO1dOlS9enTp8mfCwAAALS0JoXqm266SStWrNCIESP04IMP6l//+tcZzxkxYoRycnKUm5urqqoqrVy5UpMnT/Y7JiUlxTezx86dO1VZWakuXbqosLBQ1157rR544AGlpaWdw20BAAAALadJoXrixIl67rnntG7dOvXs2VPTpk3TZZddppdfflkul6vRc2w2mxYtWqTMzEyNHj1aGRkZGjBggB555BHfA4sPP/yw/vrXv2rs2LGaN2+elixZIsMw9Nxzz2nPnj164oknNG7cOI0bN05Hjx5tvrsGAAAAmpFRWFhoNuXA48ePa/ny5Vq+fLm6d++ua6+9Vp999pm2bdumv//978Gu84zS09O1YcOGUJcBAACAdiotLU1ZWVmN7mvS7B833HCDdu3apeuuu06vv/66unfvLkmaPn26Jk6c2Fx1AgAAAG1Sk0L1rbfeqosvvrjRfadK6wAAAEBH0aSe6p07d6qwsNC3XlhYqOeffz5oRQEAAABtSZNC9UsvvaT4+Hjfenx8vF566aWgFQUAAAC0JU0K1R6PR6ZZ9zyj2+0+5awfAAAAQEfTpJ7qSy65RDfeeKNuvPFGSdKLL76oSy65JKiFAQAAAG1Fk0L1Qw89pBdffFEvvPCCJGnSpEmaM2dOUAsDAAAA2oomhWqLxaJ58+Zp3rx5wa4HAAAAaHOaFKpzcnL00EMPaefOnaqoqPBt37RpU9AKAwAAANqKJj2o+POf/1zz5s2T1WrV3/72N11//fW69tprg10bAAAA0CY0KVSXl5drwoQJkqSePXtqwYIFWrt2bVALAwAAANqKJrV/hIWFyePxqG/fvnr22WeVlJSk0tLSYNcGAAAAtAlNGql+7LHHVFZWpscff1wbN27UG2+8oaeffjrYtQEAAABtwhlHqt1ut9566y09/PDDio6O1pIlS1qiLgAAAKDNOONItdVq1eeff94StQAAAABtUpN6qocOHarrr79e06ZNU2RkpG/7NddcE7TCAAAAgLaiSaG6oqJCCQkJ+vjjj33bDMMgVAMAAABqYqimjxoAAAA4tSaF6ttvv12GYTTY/t///d/NXhAAAADQ1jQpVF9++eW+5crKSq1evVrdu3cPWlEAAABAW9KkUD116lS/9RkzZuiKK64ISkEAAABAW9Okl7+cLCcnR0ePHm3uWgAAAIA2qUkj1SkpKX491YmJiXrwwQeDVRMAAADQpjQpVB84cCDYdQAAAABtVpPaP/72t7+pqKjIt15YWKjVq1cHrSgAAACgLWlSqH788ccVFxfnW4+Pj9fjjz8etKIAAACAtqRJodrj8TTY5na7m70YAAAAoC1qUqhOTU3Vr3/9a+3Zs0d79uzRr3/9aw0bNizYtQEAAABtQpNC9RNPPCGHw6Ebb7xRP/3pTxUeHq7FixcHuzYAAACgTWjS7B9RUVFMoQcAAACcQpNGqqdNm6bCwkLfemFhoaZPnx60ogAAAIC2pEmhuqCgQPHx8b71+Ph43qgIAAAA1GhSqLZYLNq/f79vfe/evX5vWAQAAAA6sib1VN9///2aPHmyxowZI0nasGGDnnrqqaAWBgAAALQVTQrVl156qT766CMtW7ZMQ4cO1VVXXaXw8PBg1wYAAAC0CU0K1X/961+1dOlS5eXlaciQIfr666914YUX6m9/+1uw6wMAAABavSb1VC9dulT//Oc/1aNHD61evVoff/yx32vLAQAAgI6sSaE6LCzM1+5RWVmp888/X7t27QpqYQAAAEBb0aT2D6fTqcLCQl111VWaNm2a4uPj1aNHj2DXBgAAALQJTQrVr7zyiiRpwYIFGj9+vIqLi3XppZcGtTAAAACgrWhSqK5v3LhxwagDAAAAaLOa1FN9rj788EONGjVKqampevLJJxvs379/v6ZMmaLx48drzJgxWrt2rW/ff/3Xfyk1NVWjRo3SP/7xj2CWCQAAAATkrEeqm8rtduvee+/VqlWr5HQ6NWnSJE2ePFn9+/f3HbN48WJlZGRo3rx52rFjh2bOnKlvv/1WO3bs0MqVK/X5558rPz9f06ZNU3Z2tqxWa7DKBQAAAM5Z0Eaqs7Oz1bdvX/Xu3VsOh0OZmZlas2aN3zGGYaikpESSVFxcrKSkJEnSmjVrlJmZqbCwMPXu3Vt9+/ZVdnZ2sEoFAAAAAhK0ker8/HwlJyf71p1OZ4NgPH/+fE2fPl3PPvusSktL9c477/jOHTVqlN+5+fn5DT5j2bJlWrZsmSSpoKAgCHcBAAAAnFlQe6rPZMWKFZo1a5a2bdumN998U7feeqs8Hk+Tz587d66ysrKUlZWlrl27BrFSAAAA4NSCFqqTkpKUl5fnWz948KCvvaPWyy+/rIyMDEnS6NGjVVFRoYKCgiadCwAAALQWQQvVI0aMUE5OjnJzc1VVVaWVK1dq8uTJfsekpKRo3bp1kqSdO3eqsrJSXbp00eTJk7Vy5UpVVlYqNzdXOTk5GjlyZLBKBQAAAAIStJ5qm82mRYsWKTMzU263W7Nnz9aAAQP0yCOPKDU1VVdeeaUefvhh3XXXXVqyZIkMw/D9HDBggDIyMnTRRRfJZrNp8eLFzPwBAACAVssoLCw0Q11Ec0hPT9eGDRtCXQYAAADaqbS0NGVlZTW6L6QPKgIAAADtAaEaAAAACBChGgAAAAgQoRoAAAAIEKEaAAAACBChGgAAAAgQoRoAAAAIEKEaAAAACBChGgAAAAgQoRoAAAAIEKEaAAAACBChGgAAAAgQoRoAAAAIEKEaAAAACBChGgAAAAgQoRoAAAAIEKEaAAAACBChGgAAAAgQoRoAAAAIEKEaAAAACBChGgAAAAgQoRoAAAAIEKEaAAAACBChGgAAAAgQoRoAAAAIEKEaAAAACBChGgAAAAgQoRoAAAAIEKEaAAAACBChGgAAAAgQoRoAAAAIEKEaAAAACBChGgAAAAgQoRoAAAAIEKEaAAAACBChGgAAAAgQoRoAAAAIEKEaAAAACBChGgAAAAgQoRoAAAAIkC3UBbR1tjdukKK6yEwcLE+3wTITB0rhcaEuCwAAAC0oqKH6ww8/1Pz58+V2uzVnzhzdfffdfvsXLFigTz75RJJUXl6uo0ePat++fZKk3/zmN1q7dq08Ho8mTpyoxx9/XIZhBLPcs+d2yfBUy9j1vzI2v+bbbMb1lKfbIJmJg2V2GyxP4iAprofU2uoHAABAswhaqHa73br33nu1atUqOZ1OTZo0SZMnT1b//v19xyxcuNC3/Mwzz2jz5s2SpC+++EJffPGF1q9fL0m64oor9Omnn2r8+PHBKvfcWO1yXb/cu3zisIzDW2U5skXG4S0yjmyV5bv3ZciUJJnhcTITB8lTE7TNboNkdrlAsjpCeAMAAABoDkEL1dnZ2erbt6969+4tScrMzNSaNWv8QnV9K1eu1IIFCyRJhmGooqJCVVVVMk1TLpdLiYmJwSq1eUR3kxndTe5+6XXbqkplHN0h48gWWQ57w7Z108syXGWSJNNik9nl/LoR7W6DZSYOkiI6hegmAAAAcC6CFqrz8/OVnJzsW3c6ncrOzm702H379mnv3r26+OKLJUmjR4/W+PHjdcEFF0iSbr75Zt9yfcuWLdOyZcskSQUFBc18B83AESUzeaTM5JHy1G7zuGV8nyujdkT78BZZctfJ2PKG7zQzNrlmRHtQTfvIYCm+p2TwXCkAAEBr1CoeVHzrrbd0zTXXyGq1SpJ2796t7777Ttu2bZMkZWRkaMOGDRozZozfeXPnztXcuXMlSenp6WoTLFaZnfvJ7NxPGjC1bnvpUW/LyOF67SM5/yvD9MZx0xEtM3FQvRHtwTK7XiDZwkN0IwAAAKgVtFCdlJSkvLw83/rBgweVlJTU6LErV67U4sWLfeurV6/WqFGjFB0dLUm69NJL9dVXXzUI1e1KVFeZfSbK3Wdi3TZXuYxjO72j2Ye3eNtIvn1d1uxSSZJpWGV2Ps9vRNvsNkiK7BKaewAAAOigghaqR4wYoZycHOXm5srpdGrlypV6/vnnGxz33XffqbCwUKNHj/ZtS0lJ0UsvvaTq6mqZpqn169frtttuC1aprZc9QmbScJlJw+vaR0yP9H2uLEe2yji81Ru0930mY+tK32lmdHfvaHbtiHa3wTI79aZ9BAAAIEiCFqptNpsWLVqkzMxMud1uzZ49WwMGDNAjjzyi1NRUXXnllZK8o9SZmZl+0+VNnTpVH3/8scaMGSPDMHTJJZdo8uTJwSq1bTEsUkJfeRL6Sv2vrtteVlDXPnJkq3d0e/dHMky3JMm0R8pMHFg3n3a3wTK79pfskSG6EQAAgPbDKCwsNENdRHNIT0/Xhg0bQl1G61JdIePYd3U92jUtJEZliSTJNCwyE/rVjGYP8oVtRbXymVYAAABCIC0tTVlZWY3uaxUPKiJIbOEyuw+V2X2oJMktSaYpFe3zfyDy4Ncytr/tO82MSvTOqV07ot1tsMxOfSWLNTT3AQAA0MoRqjsaw5Die8kT30u64Kq67eWF/qPZR7bK+uVSGR6XJMm0RdS0jwysm30kcYDkiA7RjQAAALQehGp4RcTL7DVW7l5j67a5qxq0j1h2/E3Wjf8jSTJlyEzo65vqr7ZfW9HdeCU7AADoUAjVODWrw9f+IdVrHynOq3sd++EtshzaKGPHu77TzMguNe0jg+pmH+n8A8nCPzcAANA+kXJwdgxDikuRJy5FOu+Kuu0VxTKObvObU9v69fMy3FWSJNMaJrPrgJr5tAd559ZOHCSFxYToRgAAAJoPoRrNIzxWZo80mT3S6ubUdrtkHN9VN6J9ZIss362RddPLvtPM+N41Pdp1b4tUjJP2EQAA0KYQqhE8Vrt3dLrrAGnwzLr2kROH6s0+4v1p3bnad5oZ3qkmYA+q69fufL5ktYfsVgAAAE6HUI2WZRhSTJI8MUnSD35Ut73yRF37SM3La6zfLJNRXSFJMq0OmV0uqPdAZE37SHhciG4EAACgDqEarUNYtMyU0TJTRte1j3iqZRzPqXsd++Etsuz6XxmbX/OdZsb1rPdA5CB5EgdLcT1oHwEAAC2KUI3Wy2Lzjk53uUAaNL2ufaT0iN/r2I3DW2T57n0Z8r4c1AyLrXkgsmbmkcRBMrucL9nCQno7AACg/SJUo20xDCm6mzzR3aR+l9RtryqVcXS774FI4/BWWTe9LMNVJkkyLTaZXc73TfHnSaxpH4lMCNGNAACA9oRQjfbBESUzeZTM5FH12kfcMr7f43sg0nJ4iyy562RsecN3mhmbXDOiPcgXthXfSzIsIbkNAADQNhGq0X5ZrDI7/8D74pmB07ztI5JUekTG4a2+EW3jyFZZcv5XhumN46Yj2m+KPzNxkMzO50mOqJDdCgAAaN0I1eh4ohJl9k2Uu++kum2uchlHd/hGtI3DW2T59nVZs0t9h5i2CCmys8zIBCnC+9OM7CJFJMiM7CydvB4eL1msIbhBAADQ0gjVgCTZI2Q6U2U6U+vaR0yP9H2ud4q/7/dIZQUyygqk8uMyygpk+T7Hu62qtNFLmoZFCu/kDeGRnWVG1PyM7FwvlNcue0O57JEtdssAAKD5EKqBUzEsUkJfeRL6nv646gqp7LiM8oKa4H28Jnz7h3Dj+G4ZB76Uyr+XYbobvZRpj6wb6a756Q3cJ4Xy2vWITvR/AwDQChCqgUDZwqVYp8xYpyTVTOx3GqZHqiiSUXZcKj/m/VlWIKP8uFTmv245nuMN52ccDa9tP6kN413qhfIEKbKLL5TLHtG89w8AAAjVQIszLFJEJ5kRnST1O3MIlyRXuXeEu94IeF34LvCFcKNgV93ouOlp9FKmPdJ/5NvXE97Zb4Tcu6+zFBHPaDgAAGdAqAbaAnuEt+/7rEfD67WhnNyWUrNuKdjlHSGvmdO7waUMizdo+9pPEuoC9ylCOaPhAICOhlANtEd+o+E/OIvR8OM1I+DHvCPfteG7/JgvhBsFu2Ts/6KJo+F1bSneUN7lpAc3a9pSGA0HALRxhGoAXvYIyZ4sMzZZUhNHw8sL63rBy4/7HtQ8OZRbCv7l3Xem0XC/9pMEmRFdThnKZQtv3vsHACAAhGoA58aw1ATeBKnz2Y6GF/imKPSF8fqzpxz7zrv9jKPhXeq1nzScotBvPTyO0XAAQNAQqgG0nLMdDfe4vb3h5QUN5gmvH8qNsmMyCr47w2i41dsSc/IUhRF1/eBmfC+Znfp45wwHAOAsEKoBtF4Wa73R8POaOBpeVtMHXjdFYV0YP1Y3b/ix7+q2n3RlMzxeZqc+/n8S+noDd0SCZBhBuV0AQNtFqAbQvtgjpbhImXEpkpo6Gl4oo/SojMK9Mr7fLeP4Hhnf75Yl72tp29t+odsMj5MZXxuye8vs1LcmdPeRIjoTuAGggyJUA+jYLNa69o+u/f9/e/caXFV573H8u9ZOuOUGEoTsBAgonMAxSsItkAiEMh2titW0pVUMetQOjo5DHV/ATKcyPS3agZm+6dSxrVP6wpliCwPnOKgMrZGbgMQLFEQUCLlDguTGNVn7OS/Wzr4k0VPZ2Vm5/D4zGbN99g7/7RL45Z//ep7u6x3XsZorQ0HbunQW66sz2LVH4LPtUTPfZnhqsLMdDtqdnW5GpStwi4gMYgrVIiLfJGE4Zuw0zNhp3decG1hNlaGgbV0KdrjrPoKTO7oE7pTowB0Ruhk1ToFbROTf1XHN/SnjsCSvK4miUC0icrN8wzBjb8eMvb37mnMDq6kqFLRDHe66T+Dk/2IZJ/RUMyw5am7bDd7ZbuBOulWBW0SGtisXsasPY1Ufdv9Z/ykdy/6bQP4TXlcWRaFaRCQefMMwY2/DjL2t+5rTjtVcFQraXDqLfekMVv1R7JNvdQncSV1GSsKdbgVuERl0jMH66nQ4QFcfxv7qS3fJTsRk3IUz5ylMRp7HhXanUC0i0td8iW44vmUq3PYdAEIx2mmH5iqsSxVRHW7r/L+wT+3ECnSEvoxJHNVDh9t9rMAtIgNCx3Ws+k/DAbrmiLtTE2BGjCGQNZeOO39MIGseJmNWvz74S6FaRKQ/8SVCMHAblkavOe3QUh28afJseLTkwgnsU2/3ELize+hwT4Xk8c4g7lgAABFiSURBVArcIuKNK19h13wY7kTXfYLlXAcgMGYKgduWuQE6a547WjeADu1SqBYRGSh8idB5k2PXtUAHNFeHu9uXKtwOd8NJ7C/exQq0h54aDtxTune4k8cPqL/ERKQfM8b98yg0ynEI++IX7pKdiJlwJ87s/8JkzSOQNdf9CdsAplAtIjIY2AkwJtsNy13XAh3QUhOxQ0nwo/EU9he7ogN3wsjowB3Z4U6ZoMAtIl/PueHeGxJ5U2FolCONQOY8Ou74UXiUI3GkxwX3LoVqEZHBzk6A0ZPdY9gpjl4LOG7gjpzfvlSBdfFL7NO7sZwboaeGA3d29w53SoYCt8hQc7UpYpTjkDvK0XENADN6MoGpS8OjHOnTB/2fEQrVIiJDme2D0ZMwoydhpiyJXgs40FobtQd351iJffqfoTlIAJMwAjM6InBHdrhT/YP+L1ORQc8YaKrAjtyVo/Fzd8lOwIy/EydvVXCUY547SjbEKFSLiEjPbB+kTcSkTcRMWRy9FnCgta5Lh9sdK7HPvBcduH3Du8xwT4nocPvdX0dE+henHev8MbcD3RmkLzcA7umxgcy5dMx82O1E+/MgcZTHBXtPoVpERL492wdpWZi0LEz2oug1E3ADd1SH+yzWV2exz5aFfjwMYHzDgh3u6GPd3Q53pgK3SF+51uxuZ1d9yA3QtR9jdVwFwIyeRCB7cXiUY1yOfvrUA4VqERHpXZYNqZmY1ExM9t3RayYArfU9d7gr3u8hcE/u1t02Y6ZAapYCt8jNMgaaK4OjHIewqj/EajiJhcFYPsz4XJxZj4VHOVImeF3xgKBQLSIifceyIdWPSfVjJhdFr5kAtJ3vocN9Brtib6hrBsHtuDoD9y2dx7oHA3dalntzpoi4nHasC8exqw5h1QRHOdrOA2CGp2D8c3BylgdHOfJhWJLHBQ9M+lNHRET6B8uGlAxMSgZmcmH0mjHQVh/eDjAieNuV+7Har4Sfaie6N15G7VAyJdzh9iX28RsT6WPXWrBqjrid6JrDWLUfhX6PmLSJBCYVugF64nxMeo5+6tNLFKpFRKT/s6xw4J60MHrNGLfDHXnKZGeHu/JAdOC2bEjxuzdfdn6MnhT6nBS/QrcMLMZASzV2VXAWuuYw1oXPgqMcNmb8HTh3PhIe5Uj1e13xoBXXUL17927Wrl2L4ziUlpbys5/9LGp93bp17N27F4CrV6/S0NBAZWUlAFVVVTz//PPU1NRgWRZvvvkmkydPjme5IiIyEFkWpEzApEzATFoQvWYMXL4Q7m43VWI1V2I1V2FX7oeWWqyI43JMZ7c8MnSnRYTu1EyFbvFWoAPr/PFQgLarD2O11gFghiVj/LNxiu4jMHF+cJQj2eOCh464hWrHcXjxxRfZvn07fr+f4uJi7r33XnJyckLPefnll0Ofv/baaxw9ejT0ePXq1bz44osUFxfT1taGbesuUxER+ZYsC5LHY5LHYyYWdF93brjBurkq+FEZ+tyuPODuYmICoaeHQndqVjhwj57YJXQP68M3KIPe9dboUY6a8vAoR2omgawCAhM7d+WYqVEOD8UtVJeXlzN16lSys7MBKCkpYefOnVGhOtLWrVtZt24dACdPnsRxHIqL3ZO/kpP1XZaIiMSBb9jXH+8O4LS7B+B0hu6miNBddRBObIsO3QTHVNKyunW5Q6E7YXifvT0ZgJqrwwes1BzGunACywTcUY5bZxLI/TGBifODoxyZXlcrEeIWquvq6sjMDF9sv99PeXl5j8+trKzk3LlzLFrk7nX65ZdfkpaWxsqVKzl37hxLlixh/fr1+HzR331t3ryZzZs3A3Dx4sX4vBERERm6fIkRR7z3wGl3u9k9dbqrD8OJ7VjGCT3dDd0TuoyXBAN32iSMQvfQEnDc0BwM0Xb1IazWWgBM4ihM5mycwheCu3LMhuEpHhcs36Rf3Ki4bds2li9fHgrNjuPwwQcfsGfPHrKysnjiiSd44403KC0tjXrd448/zuOPPw7A0qVL+7psEREZ6nyJ4WPee1oPdIRDd0SX2w3dH3YL3QAm+RtCd1omJIzok7cmcXC9Dau2PNyJrj2CdeMyACYlg0DW/PABK7fO1NaQA0zcrlZGRgY1NTWhx7W1tWRkZPT43K1bt7Jp06bQY7/fzx133BEaHbnvvvs4cuRIvEoVERGJDzshfNR7111LIBi667t1ua3mKuzaI3Dyf7ACHVEvMcnju4yWZEV3uhNH9tGbk/9XS60bnju70BeOu6McWO4oxx0/IhDalSPLvQdABqy4her8/HxOnz5NRUUFfr+frVu38qc//anb806dOkVTUxPz5s2Lem1zczONjY2kp6ezZ88e8vLy4lWqiIiIN+yE8HHvLOi+HnDc/bl76nTXlvccupNu7X4TZepEGD0Rk5ql0B0vAQer4bOIUY7DWC3VQHCUwz8bZ+Ga4CjHHBiR6nHB0tviFqoTEhLYuHEjJSUlOI7DypUrmTFjBr/+9a/Jy8vje9/7HuB2qUtKSrAivjvz+Xz86le/Yvny5QDcddddrFq1Kl6lioiI9E+2L3zke0+7l0SG7qiPSuy6j+Hzt7AC7VEvMUnjut1AadImhcI9iaP66M0NcDcuY9V+FJ6Fri3Hut4KuD9NCGTNx8xb7YboW/9TWzEOAVZTU1OPY2ADzdKlSzlw4IDXZYiIiPQfAcc9GKelCqspOnTTXIXVXN09dI9K775VYNokt5uemjV0j7BurQ+OcgQPWTn/LyzjuKMc43JCh6sEsuZB2iSNcgxSBQUFlJWV9bimCXgREZHByvZBqh+T6sdkze++bgJu6G6udAN25NaB9cewT72N5dyIfsmo9J5vouwcLxkModsEsBpOhgK0Xf2h+40IYBJGYvz5OAued4N05hwYkeZxwdIfKFSLiIgMVZ2H2aRkfEPovtAldAdnuy8cx/7iXSznevRLRo4NHv/etdPt3lTZL0/4a7+CVfsxdmcXuuYI1vUWwJ1RD2TNw8x5yv3n+FyNckiPFKpFRESkZ5YdPgI+a173dROAyw3hmyhbqt3Q3VSFdeEz7C929RC6b+lhnjsYwlMnwvA+CN1t5yN25TiMdf5Y6IbPQHoOgRkPhkc5RmdrlEP+LQrVIiIicnMsO3wMfNbc7uudobvbjZRVWI2fY5/ejdVxLfolI2+JOJEyInR3dr2/7QEoJoDVeCpilOMwVtM5dylhBCYjD2f+s+FRjpFjbva/hgxxCtUiIiISH5GhO3NO93Vj4EpDxE2U7pgJzVVYjV9gn/4nVsfV6JeMGBOa346a5+4M4HYCVt3H4U50zYdY15rd145Kd0c48p9wd+eYkOseVS/SCxSqRURExBuWBUm3untrZ87uvm4MXGmMPga+qQpaqrG+Oo19tgyr/Ur0S7CwgudbBsZOJ/AfD4RHOcZM0SiHxI1CtYiIiPRPlgVJ49y9tf353deNgasXozrd3GjDZOS7oxyjbun7mmXIUqgWERGRgcmyYFS6u82fXycvi7dsrwsQERERERnoFKpFRERERGKkUC0iIiIiEiOFahERERGRGClUi4iIiIjESKFaRERERCRGCtUiIiIiIjFSqBYRERERiZFCtYiIiIhIjBSqRURERERipFAtIiIiIhIjhWoRERERkRgleF1Ab6moqKCgoMCTX/vixYuMHTvWk19b+oau8dCg6zz46RoPfrrGQ4NX17mysvJr16ympibTh7UMSkuWLKGsrMzrMiSOdI2HBl3nwU/XePDTNR4a+uN11viHiIiIiEiMFKpFRERERGLkW7t27XqvixgMZs2a5XUJEme6xkODrvPgp2s8+OkaDw397TprplpEREREJEYa/xARERERiZFCtYiIiIhIjBSqY7B7927mzJlDXl4ev/3tb70uR+Lg2Wef5fbbb2fBggVelyJxUl1dzf3338/8+fMpKCjg1Vdf9bokiYNr166xdOlSCgsLKSgoYMOGDV6XJHHiOA533303K1as8LoUiYPc3FwWLlxIUVERS5Ys8bqcKJqpvkmO4zB79my2b9+O3++nuLiY119/nZycHK9Lk160f/9+kpKSeOaZZ/jggw+8LkfioL6+nvr6embNmkVraytLlizhjTfe0O/lQcYYw+XLl0lOTqa9vZ177rmHV155hblz53pdmvSy3/3ud3zyySe0trayZcsWr8uRXpabm0tZWVm/POBHneqbVF5eztSpU8nOzmbYsGGUlJSwc+dOr8uSXlZYWMiYMWO8LkPiaMKECaE7yFNSUpg+fTp1dXUeVyW9zbIskpOTAWhvb6e9vR3LsjyuSnpbTU0Nu3bt4rHHHvO6FBmCFKpvUl1dHZmZmaHHfr9ffxGLDHDnzp3j2LFjzJ492+tSJA4cx6GoqIhp06ZRXFzMnDlzvC5Jetm6dev45S9/iW0r3gxWlmXx0EMPsXjxYjZv3ux1OVH0f52ICNDW1kZpaSkbNmwgNTXV63IkDnw+H/v27eP48eOUl5dz4sQJr0uSXvTOO+8wbty4frd3sfSud955hz179vD3v/+dP/7xj+zfv9/rkkIUqm9SRkYGNTU1oce1tbVkZGR4WJGI3Kz29nZKS0v54Q9/yPLly70uR+Js9OjR3H333fzjH//wuhTpRYcOHeLtt98mNzeXJ598kj179vDTn/7U67Kkl/n9fgDGjRvH/fffz0cffeRxRWEK1TcpPz+f06dPU1FRwY0bN9i6dSv33nuv12WJyLdkjOG5555j+vTpPPfcc16XI3HS2NhIU1MTAFevXqWsrIxp06Z5XJX0ppdeeokTJ05w7NgxXn/9dRYtWsQf/vAHr8uSXnT58mVaW1tDn7/33nvMmDHD46rCErwuYKBKSEhg48aNlJSU4DgOK1eu7FcXVnrHk08+yb59+7h48SIzZ85k7dq1lJaWel2W9KKDBw+yZcsWZs6cSVFREQC/+MUv+O53v+txZdKb6uvreeaZZ3AcB2MM3//+97nnnnu8LktEvoWGhgYeffRRwL1H4gc/+AHLli3zuKowbaknIiIiIhIjjX+IiIiIiMRIoVpEREREJEYK1SIiIiIiMVKoFhERERGJkUK1iIiIiEiMFKpFRORr7d27lxUrVnhdhohIv6dQLSIiIiISI4VqEZFBYMuWLSxdupSioiLWrFmD4zhkZmaybt06CgoKWL58OY2NjQAcPXqUZcuWsXDhQh599NHQSYNnzpzhwQcfpLCwkEWLFnH27FkA2traKC0tZe7cuTz99NMYo+MNRES6UqgWERngPv/8c7Zt28a7777Lvn378Pl8vPnmm1y+fJm8vDwOHjxIYWEhv/nNbwBYvXo169ev58CBA8ycOZNXXnkFgKeffpqnnnqK/fv3s2vXLsaPHw/AsWPHePnllzl06BAVFRUcPHjQs/cqItJf6ZhyEZEB7v333+fTTz+luLgYgGvXrpGeno5t2zz88MMArFixgpUrV9Lc3ExLS0voSPZHHnmEVatW0draSl1dHQ888AAAI0aMCH39/Px8MjMzAcjNzaWyspIFCxb05VsUEen3FKpFRAY4Yww/+clPeOmll6L+/caNG6MeW5Z1U19/+PDhoc99Ph8dHR039XVERAYzjX+IiAxwixcvZseOHTQ0NABw6dIlKisrCQQC7NixA4C//e1vFBQUkJaWRlpaGgcOHADgr3/9K4WFhaSkpOD3+3nrrbcAuH79OleuXPHmDYmIDEDqVIuIDHA5OTn8/Oc/56GHHiIQCJCYmMimTZtISkqivLycTZs2kZ6ezp///GcAXn31VV544QWuXLlCdnY2v//97wF47bXXWLNmDRs2bCAxMZG//OUvXr4tEZEBxWpqatJt3CIig1BmZiY1NTVelyEiMiRo/ENEREREJEbqVIuIiIiIxEidahERERGRGClUi4iIiIjESKFaRERERCRGCtUiIiIiIjFSqBYRERERidH/ARVlv3IUITZ0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598" y="1019117"/>
            <a:ext cx="5554438" cy="56540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170867"/>
            <a:ext cx="4295775" cy="10287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55575" y="2611225"/>
            <a:ext cx="4623815" cy="1658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 smtClean="0">
                <a:solidFill>
                  <a:schemeClr val="accent5"/>
                </a:solidFill>
              </a:rPr>
              <a:t>Epochs: 10</a:t>
            </a:r>
          </a:p>
          <a:p>
            <a:pPr algn="ctr"/>
            <a:r>
              <a:rPr lang="en-US" sz="1800" dirty="0" smtClean="0">
                <a:solidFill>
                  <a:schemeClr val="accent5"/>
                </a:solidFill>
              </a:rPr>
              <a:t>Training samples: </a:t>
            </a:r>
            <a:r>
              <a:rPr lang="en-US" sz="1800" dirty="0" smtClean="0">
                <a:solidFill>
                  <a:srgbClr val="0070C0"/>
                </a:solidFill>
              </a:rPr>
              <a:t>153,809</a:t>
            </a:r>
          </a:p>
          <a:p>
            <a:pPr algn="ctr"/>
            <a:r>
              <a:rPr lang="en-US" sz="1800" dirty="0" smtClean="0">
                <a:solidFill>
                  <a:srgbClr val="0070C0"/>
                </a:solidFill>
              </a:rPr>
              <a:t>validation samples:3,540</a:t>
            </a:r>
          </a:p>
          <a:p>
            <a:pPr algn="ctr"/>
            <a:r>
              <a:rPr lang="en-US" sz="1800" dirty="0" smtClean="0">
                <a:solidFill>
                  <a:srgbClr val="0070C0"/>
                </a:solidFill>
              </a:rPr>
              <a:t>Trainable parameters:1,106,114</a:t>
            </a:r>
          </a:p>
          <a:p>
            <a:pPr algn="ctr"/>
            <a:r>
              <a:rPr lang="en-US" sz="1800" dirty="0" smtClean="0">
                <a:solidFill>
                  <a:srgbClr val="0070C0"/>
                </a:solidFill>
              </a:rPr>
              <a:t>Non trainable </a:t>
            </a:r>
            <a:r>
              <a:rPr lang="en-US" sz="1900" dirty="0" smtClean="0">
                <a:solidFill>
                  <a:srgbClr val="0070C0"/>
                </a:solidFill>
              </a:rPr>
              <a:t>parameters:</a:t>
            </a:r>
            <a:r>
              <a:rPr lang="en-US" sz="1900" dirty="0">
                <a:solidFill>
                  <a:srgbClr val="0070C0"/>
                </a:solidFill>
              </a:rPr>
              <a:t>18,321,984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855855"/>
            <a:ext cx="58466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Dataset was taken from : https</a:t>
            </a:r>
            <a:r>
              <a:rPr lang="en-US" sz="1400" dirty="0">
                <a:solidFill>
                  <a:srgbClr val="0070C0"/>
                </a:solidFill>
              </a:rPr>
              <a:t>://www.kaggle.com/paultimothymooney/breast-histopathology-images/notebooks</a:t>
            </a:r>
          </a:p>
        </p:txBody>
      </p:sp>
    </p:spTree>
    <p:extLst>
      <p:ext uri="{BB962C8B-B14F-4D97-AF65-F5344CB8AC3E}">
        <p14:creationId xmlns:p14="http://schemas.microsoft.com/office/powerpoint/2010/main" val="164955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18" y="5879"/>
            <a:ext cx="10515600" cy="100088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/>
                </a:solidFill>
              </a:rPr>
              <a:t>Model analysis:</a:t>
            </a:r>
            <a:endParaRPr lang="en-US" sz="36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018" y="906568"/>
            <a:ext cx="4904509" cy="2432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accent5"/>
                </a:solidFill>
              </a:rPr>
              <a:t>During the training phase the best: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5"/>
                </a:solidFill>
              </a:rPr>
              <a:t>validation loss was - 0.4312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5"/>
                </a:solidFill>
              </a:rPr>
              <a:t>Validation accuracy was - </a:t>
            </a:r>
            <a:r>
              <a:rPr lang="en-US" sz="1800" dirty="0">
                <a:solidFill>
                  <a:schemeClr val="accent5"/>
                </a:solidFill>
              </a:rPr>
              <a:t>0.8675</a:t>
            </a:r>
            <a:r>
              <a:rPr lang="en-US" sz="1800" dirty="0" smtClean="0">
                <a:solidFill>
                  <a:schemeClr val="accent5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5"/>
                </a:solidFill>
              </a:rPr>
              <a:t>Samples wasn’t skewed, number </a:t>
            </a:r>
            <a:r>
              <a:rPr lang="en-US" sz="1800" dirty="0">
                <a:solidFill>
                  <a:schemeClr val="accent5"/>
                </a:solidFill>
              </a:rPr>
              <a:t>of </a:t>
            </a:r>
            <a:r>
              <a:rPr lang="en-US" sz="1800" dirty="0" smtClean="0">
                <a:solidFill>
                  <a:schemeClr val="accent5"/>
                </a:solidFill>
              </a:rPr>
              <a:t>malignant images and benign Images were same (I normalized dataset).</a:t>
            </a:r>
            <a:endParaRPr lang="en-US" sz="1800" dirty="0">
              <a:solidFill>
                <a:schemeClr val="accent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0" y="2903601"/>
            <a:ext cx="4971244" cy="3954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472" y="2903601"/>
            <a:ext cx="4971244" cy="395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8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44417" y="5139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5"/>
                </a:solidFill>
              </a:rPr>
              <a:t>Future plans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9676" y="2763116"/>
            <a:ext cx="111532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accent5"/>
                </a:solidFill>
              </a:rPr>
              <a:t>Taking the idea from Vision Transformer and apply it on breast cancer dataset and also draw </a:t>
            </a:r>
            <a:r>
              <a:rPr lang="en-US" sz="2800" dirty="0" err="1" smtClean="0">
                <a:solidFill>
                  <a:schemeClr val="accent5"/>
                </a:solidFill>
              </a:rPr>
              <a:t>heamaps</a:t>
            </a:r>
            <a:r>
              <a:rPr lang="en-US" sz="2800" dirty="0" smtClean="0">
                <a:solidFill>
                  <a:schemeClr val="accent5"/>
                </a:solidFill>
              </a:rPr>
              <a:t>.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676" y="5932115"/>
            <a:ext cx="7099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Reference </a:t>
            </a:r>
            <a:r>
              <a:rPr lang="en-US" dirty="0" smtClean="0">
                <a:solidFill>
                  <a:srgbClr val="0070C0"/>
                </a:solidFill>
              </a:rPr>
              <a:t>for </a:t>
            </a:r>
            <a:r>
              <a:rPr lang="en-US" dirty="0" smtClean="0">
                <a:solidFill>
                  <a:srgbClr val="0070C0"/>
                </a:solidFill>
              </a:rPr>
              <a:t>Vision Transformer: https</a:t>
            </a:r>
            <a:r>
              <a:rPr lang="en-US" dirty="0">
                <a:solidFill>
                  <a:srgbClr val="0070C0"/>
                </a:solidFill>
              </a:rPr>
              <a:t>://arxiv.org/pdf/2010.11929v1.pdf</a:t>
            </a:r>
          </a:p>
        </p:txBody>
      </p:sp>
    </p:spTree>
    <p:extLst>
      <p:ext uri="{BB962C8B-B14F-4D97-AF65-F5344CB8AC3E}">
        <p14:creationId xmlns:p14="http://schemas.microsoft.com/office/powerpoint/2010/main" val="328708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221</Words>
  <Application>Microsoft Office PowerPoint</Application>
  <PresentationFormat>Widescreen</PresentationFormat>
  <Paragraphs>34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Heatmap Prediction on Breast Cancer(IDC) Dataset</vt:lpstr>
      <vt:lpstr>What is our goal?</vt:lpstr>
      <vt:lpstr>Visualizing examples from cats vs dogs dataset </vt:lpstr>
      <vt:lpstr>What I have used</vt:lpstr>
      <vt:lpstr>First common approach is CAMs:</vt:lpstr>
      <vt:lpstr>Second and better approach Grad Cam</vt:lpstr>
      <vt:lpstr>Model results: </vt:lpstr>
      <vt:lpstr>Model analysis:</vt:lpstr>
      <vt:lpstr>PowerPoint Presentation</vt:lpstr>
      <vt:lpstr>Thanks for 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 nefaridze Tsu</dc:title>
  <dc:creator>user</dc:creator>
  <cp:lastModifiedBy>user</cp:lastModifiedBy>
  <cp:revision>71</cp:revision>
  <dcterms:created xsi:type="dcterms:W3CDTF">2020-11-01T11:03:22Z</dcterms:created>
  <dcterms:modified xsi:type="dcterms:W3CDTF">2020-12-07T14:41:28Z</dcterms:modified>
</cp:coreProperties>
</file>