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6" r:id="rId5"/>
    <p:sldId id="259" r:id="rId6"/>
    <p:sldId id="260" r:id="rId7"/>
    <p:sldId id="287" r:id="rId8"/>
    <p:sldId id="261" r:id="rId9"/>
    <p:sldId id="264" r:id="rId10"/>
    <p:sldId id="265" r:id="rId11"/>
    <p:sldId id="262" r:id="rId12"/>
    <p:sldId id="263" r:id="rId13"/>
    <p:sldId id="286" r:id="rId14"/>
    <p:sldId id="266" r:id="rId15"/>
    <p:sldId id="288" r:id="rId16"/>
    <p:sldId id="267" r:id="rId17"/>
    <p:sldId id="295" r:id="rId18"/>
    <p:sldId id="268" r:id="rId19"/>
    <p:sldId id="289" r:id="rId20"/>
    <p:sldId id="269" r:id="rId21"/>
    <p:sldId id="290" r:id="rId22"/>
    <p:sldId id="270" r:id="rId23"/>
    <p:sldId id="291" r:id="rId24"/>
    <p:sldId id="271" r:id="rId25"/>
    <p:sldId id="292" r:id="rId26"/>
    <p:sldId id="272" r:id="rId27"/>
    <p:sldId id="293" r:id="rId28"/>
    <p:sldId id="273" r:id="rId29"/>
    <p:sldId id="294" r:id="rId30"/>
    <p:sldId id="274" r:id="rId31"/>
    <p:sldId id="279" r:id="rId32"/>
    <p:sldId id="280" r:id="rId33"/>
    <p:sldId id="281" r:id="rId34"/>
    <p:sldId id="282" r:id="rId35"/>
    <p:sldId id="278" r:id="rId36"/>
    <p:sldId id="284" r:id="rId37"/>
    <p:sldId id="275" r:id="rId38"/>
    <p:sldId id="283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6321-2E85-495C-A109-8AA90330D6D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9561-DB7F-4106-A159-EA4014373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6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6321-2E85-495C-A109-8AA90330D6D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9561-DB7F-4106-A159-EA4014373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06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6321-2E85-495C-A109-8AA90330D6D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9561-DB7F-4106-A159-EA4014373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4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6321-2E85-495C-A109-8AA90330D6D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9561-DB7F-4106-A159-EA4014373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20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6321-2E85-495C-A109-8AA90330D6D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9561-DB7F-4106-A159-EA4014373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6321-2E85-495C-A109-8AA90330D6D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9561-DB7F-4106-A159-EA4014373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0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6321-2E85-495C-A109-8AA90330D6D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9561-DB7F-4106-A159-EA4014373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4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6321-2E85-495C-A109-8AA90330D6D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9561-DB7F-4106-A159-EA4014373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39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6321-2E85-495C-A109-8AA90330D6D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9561-DB7F-4106-A159-EA4014373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64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6321-2E85-495C-A109-8AA90330D6D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9561-DB7F-4106-A159-EA4014373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01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6321-2E85-495C-A109-8AA90330D6D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9561-DB7F-4106-A159-EA4014373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2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E6321-2E85-495C-A109-8AA90330D6D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C9561-DB7F-4106-A159-EA4014373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5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0157" y="1110566"/>
            <a:ext cx="9895267" cy="2878898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 measurements from high precision and low cost sensors, comparison, visualization and clustering</a:t>
            </a:r>
            <a:endParaRPr lang="en-US" dirty="0">
              <a:ln w="0">
                <a:solidFill>
                  <a:sysClr val="windowText" lastClr="00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5308" y="4829575"/>
            <a:ext cx="10985678" cy="991675"/>
          </a:xfrm>
        </p:spPr>
        <p:txBody>
          <a:bodyPr>
            <a:normAutofit/>
          </a:bodyPr>
          <a:lstStyle/>
          <a:p>
            <a:r>
              <a:rPr lang="en-US" sz="2000" dirty="0"/>
              <a:t>Student: Marta Melia</a:t>
            </a:r>
            <a:r>
              <a:rPr lang="ka-GE" sz="2000" dirty="0"/>
              <a:t> </a:t>
            </a:r>
            <a:r>
              <a:rPr lang="en-US" sz="2000" dirty="0"/>
              <a:t>– Master (1</a:t>
            </a:r>
            <a:r>
              <a:rPr lang="en-US" sz="2000" baseline="30000" dirty="0"/>
              <a:t>st</a:t>
            </a:r>
            <a:r>
              <a:rPr lang="en-US" sz="2000" dirty="0"/>
              <a:t> year) in Pure Mathematics, </a:t>
            </a:r>
            <a:r>
              <a:rPr lang="en-US" sz="2000" dirty="0" err="1"/>
              <a:t>Ivane</a:t>
            </a:r>
            <a:r>
              <a:rPr lang="en-US" sz="2000" dirty="0"/>
              <a:t> </a:t>
            </a:r>
            <a:r>
              <a:rPr lang="en-US" sz="2000" dirty="0" err="1"/>
              <a:t>Javakhishvili</a:t>
            </a:r>
            <a:r>
              <a:rPr lang="en-US" sz="2000" dirty="0"/>
              <a:t> Tbilisi State University  </a:t>
            </a:r>
          </a:p>
          <a:p>
            <a:r>
              <a:rPr lang="en-US" sz="2000" dirty="0"/>
              <a:t>Supervisor : Ramaz Botchorishvili, Kutaisi International University</a:t>
            </a:r>
          </a:p>
          <a:p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6622" y="89498"/>
            <a:ext cx="2825378" cy="120202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6091707"/>
            <a:ext cx="12192000" cy="2001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44957" y="6197517"/>
            <a:ext cx="10547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GGSB 2020: Student Presentations at Kutaisi International University, Virtual Event, November 27, 2020</a:t>
            </a:r>
          </a:p>
        </p:txBody>
      </p:sp>
    </p:spTree>
    <p:extLst>
      <p:ext uri="{BB962C8B-B14F-4D97-AF65-F5344CB8AC3E}">
        <p14:creationId xmlns:p14="http://schemas.microsoft.com/office/powerpoint/2010/main" val="97542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Conversion of the data</a:t>
            </a:r>
            <a:br>
              <a:rPr lang="en-US" dirty="0"/>
            </a:br>
            <a:r>
              <a:rPr lang="en-US" sz="3600" dirty="0"/>
              <a:t>(</a:t>
            </a:r>
            <a:r>
              <a:rPr lang="en-US" sz="3600" dirty="0" err="1"/>
              <a:t>Alphasense</a:t>
            </a:r>
            <a:r>
              <a:rPr lang="en-US" sz="3600" dirty="0"/>
              <a:t>) </a:t>
            </a:r>
            <a:br>
              <a:rPr lang="en-US" sz="3600" dirty="0"/>
            </a:br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60" y="2395469"/>
            <a:ext cx="7366716" cy="4240705"/>
          </a:xfrm>
        </p:spPr>
      </p:pic>
      <p:sp>
        <p:nvSpPr>
          <p:cNvPr id="5" name="TextBox 4"/>
          <p:cNvSpPr txBox="1"/>
          <p:nvPr/>
        </p:nvSpPr>
        <p:spPr>
          <a:xfrm>
            <a:off x="3445098" y="1690688"/>
            <a:ext cx="5035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Converting formula for the sensors</a:t>
            </a:r>
          </a:p>
        </p:txBody>
      </p:sp>
    </p:spTree>
    <p:extLst>
      <p:ext uri="{BB962C8B-B14F-4D97-AF65-F5344CB8AC3E}">
        <p14:creationId xmlns:p14="http://schemas.microsoft.com/office/powerpoint/2010/main" val="2702795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Converted data</a:t>
            </a:r>
            <a:br>
              <a:rPr lang="en-US" dirty="0"/>
            </a:br>
            <a:r>
              <a:rPr lang="en-US" sz="3600" dirty="0"/>
              <a:t>(</a:t>
            </a:r>
            <a:r>
              <a:rPr lang="en-US" sz="3600" dirty="0" err="1"/>
              <a:t>Alphasense</a:t>
            </a:r>
            <a:r>
              <a:rPr lang="en-US" sz="3600" dirty="0"/>
              <a:t>)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63" y="1806597"/>
            <a:ext cx="11050073" cy="4581323"/>
          </a:xfrm>
        </p:spPr>
      </p:pic>
    </p:spTree>
    <p:extLst>
      <p:ext uri="{BB962C8B-B14F-4D97-AF65-F5344CB8AC3E}">
        <p14:creationId xmlns:p14="http://schemas.microsoft.com/office/powerpoint/2010/main" val="2594595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83335"/>
            <a:ext cx="10515600" cy="118841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Processed data</a:t>
            </a:r>
            <a:br>
              <a:rPr lang="en-US" dirty="0"/>
            </a:br>
            <a:r>
              <a:rPr lang="en-US" sz="2800" dirty="0"/>
              <a:t>(</a:t>
            </a:r>
            <a:r>
              <a:rPr lang="en-US" sz="2800" dirty="0" err="1"/>
              <a:t>Alphasense</a:t>
            </a:r>
            <a:r>
              <a:rPr lang="en-US" sz="2800" dirty="0"/>
              <a:t> and </a:t>
            </a:r>
            <a:r>
              <a:rPr lang="en-US" sz="2800" dirty="0" err="1"/>
              <a:t>Picarro</a:t>
            </a:r>
            <a:r>
              <a:rPr lang="en-US" sz="2800" dirty="0"/>
              <a:t> merged data in seconds)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733" y="1471748"/>
            <a:ext cx="10200067" cy="4829578"/>
          </a:xfrm>
        </p:spPr>
      </p:pic>
    </p:spTree>
    <p:extLst>
      <p:ext uri="{BB962C8B-B14F-4D97-AF65-F5344CB8AC3E}">
        <p14:creationId xmlns:p14="http://schemas.microsoft.com/office/powerpoint/2010/main" val="4040602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Processed data in seconds</a:t>
            </a:r>
            <a:br>
              <a:rPr lang="en-US" dirty="0"/>
            </a:br>
            <a:r>
              <a:rPr lang="en-US" sz="3600" dirty="0"/>
              <a:t>(for 24hours)</a:t>
            </a:r>
          </a:p>
        </p:txBody>
      </p:sp>
      <p:pic>
        <p:nvPicPr>
          <p:cNvPr id="15" name="Объект 1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30" y="1690688"/>
            <a:ext cx="5100034" cy="2450067"/>
          </a:xfrm>
        </p:spPr>
      </p:pic>
      <p:pic>
        <p:nvPicPr>
          <p:cNvPr id="16" name="Объект 1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764" y="1690689"/>
            <a:ext cx="5540899" cy="2450066"/>
          </a:xfr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6" y="4105732"/>
            <a:ext cx="5151548" cy="245812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462" y="4105732"/>
            <a:ext cx="5296201" cy="245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022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Processed of the data</a:t>
            </a:r>
            <a:br>
              <a:rPr lang="en-US" dirty="0"/>
            </a:br>
            <a:r>
              <a:rPr lang="en-US" sz="3200" dirty="0"/>
              <a:t>(</a:t>
            </a:r>
            <a:r>
              <a:rPr lang="en-US" sz="3200" dirty="0" err="1"/>
              <a:t>Alphasense</a:t>
            </a:r>
            <a:r>
              <a:rPr lang="en-US" sz="3200" dirty="0"/>
              <a:t> and </a:t>
            </a:r>
            <a:r>
              <a:rPr lang="en-US" sz="3200" dirty="0" err="1"/>
              <a:t>Picarro</a:t>
            </a:r>
            <a:r>
              <a:rPr lang="en-US" sz="3200" dirty="0"/>
              <a:t> merged data in minutes</a:t>
            </a:r>
            <a:br>
              <a:rPr lang="en-US" sz="3200" dirty="0"/>
            </a:br>
            <a:r>
              <a:rPr lang="en-US" sz="3200" dirty="0"/>
              <a:t>Averages and Norms)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91414"/>
            <a:ext cx="10515600" cy="4393475"/>
          </a:xfrm>
        </p:spPr>
      </p:pic>
    </p:spTree>
    <p:extLst>
      <p:ext uri="{BB962C8B-B14F-4D97-AF65-F5344CB8AC3E}">
        <p14:creationId xmlns:p14="http://schemas.microsoft.com/office/powerpoint/2010/main" val="3062722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62094"/>
            <a:ext cx="10515600" cy="123185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Processed data in minutes</a:t>
            </a:r>
            <a:br>
              <a:rPr lang="en-US" dirty="0"/>
            </a:br>
            <a:r>
              <a:rPr lang="en-US" sz="3600" dirty="0"/>
              <a:t>(for 24hours)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78" y="1666635"/>
            <a:ext cx="5157375" cy="2707518"/>
          </a:xfrm>
        </p:spPr>
      </p:pic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013" y="1666636"/>
            <a:ext cx="5068455" cy="2707516"/>
          </a:xfr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37" y="4374152"/>
            <a:ext cx="5112916" cy="228422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797" y="4374152"/>
            <a:ext cx="5001017" cy="228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988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9411" y="5220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Errors Between Boards average and </a:t>
            </a:r>
            <a:r>
              <a:rPr lang="en-US" dirty="0" err="1"/>
              <a:t>Picarro</a:t>
            </a:r>
            <a:r>
              <a:rPr lang="en-US" dirty="0"/>
              <a:t>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78794" y="2112135"/>
            <a:ext cx="10375006" cy="450760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Relative error of B2 and B4 boards average with respect to </a:t>
            </a:r>
            <a:r>
              <a:rPr lang="en-US" dirty="0" err="1"/>
              <a:t>Picarro</a:t>
            </a:r>
            <a:r>
              <a:rPr lang="en-US" dirty="0"/>
              <a:t> using 1</a:t>
            </a:r>
            <a:r>
              <a:rPr lang="en-US" baseline="30000" dirty="0"/>
              <a:t>st</a:t>
            </a:r>
            <a:r>
              <a:rPr lang="en-US" dirty="0"/>
              <a:t> norm≈48,9%</a:t>
            </a:r>
          </a:p>
          <a:p>
            <a:pPr>
              <a:lnSpc>
                <a:spcPct val="150000"/>
              </a:lnSpc>
            </a:pPr>
            <a:r>
              <a:rPr lang="en-US" dirty="0"/>
              <a:t>Relative error of B2 and B4 boards average with respect to </a:t>
            </a:r>
            <a:r>
              <a:rPr lang="en-US" dirty="0" err="1"/>
              <a:t>Picarro</a:t>
            </a:r>
            <a:r>
              <a:rPr lang="en-US" dirty="0"/>
              <a:t> using 2</a:t>
            </a:r>
            <a:r>
              <a:rPr lang="en-US" baseline="30000" dirty="0"/>
              <a:t>nd</a:t>
            </a:r>
            <a:r>
              <a:rPr lang="en-US" dirty="0"/>
              <a:t> norm ≈ 59,1%</a:t>
            </a:r>
          </a:p>
          <a:p>
            <a:pPr>
              <a:lnSpc>
                <a:spcPct val="150000"/>
              </a:lnSpc>
            </a:pPr>
            <a:r>
              <a:rPr lang="en-US" dirty="0"/>
              <a:t>Relative error of B2 and B4 boards average with respect to </a:t>
            </a:r>
            <a:r>
              <a:rPr lang="en-US" dirty="0" err="1"/>
              <a:t>Picarro</a:t>
            </a:r>
            <a:r>
              <a:rPr lang="en-US" dirty="0"/>
              <a:t> using infinity norm ≈77,6%</a:t>
            </a:r>
          </a:p>
          <a:p>
            <a:pPr marL="0" indent="0">
              <a:buNone/>
            </a:pPr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68576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9302" y="581449"/>
            <a:ext cx="9144000" cy="1543565"/>
          </a:xfrm>
        </p:spPr>
        <p:txBody>
          <a:bodyPr>
            <a:normAutofit/>
          </a:bodyPr>
          <a:lstStyle/>
          <a:p>
            <a:r>
              <a:rPr lang="en-US" sz="4900" b="1" dirty="0"/>
              <a:t>Is taking averages the most efficient way?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820473"/>
            <a:ext cx="9144000" cy="288486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2800" dirty="0"/>
              <a:t>There is a significant error between average of </a:t>
            </a:r>
            <a:r>
              <a:rPr lang="en-US" sz="2800" dirty="0" err="1"/>
              <a:t>Alphasense</a:t>
            </a:r>
            <a:r>
              <a:rPr lang="en-US" sz="2800" dirty="0"/>
              <a:t> boards and </a:t>
            </a:r>
            <a:r>
              <a:rPr lang="en-US" sz="2800" dirty="0" err="1"/>
              <a:t>Picarro</a:t>
            </a:r>
            <a:r>
              <a:rPr lang="en-US" sz="2800" dirty="0"/>
              <a:t>. Is there any way to minimize the error? We will use Moore-Penrose method to find the best fit</a:t>
            </a:r>
          </a:p>
        </p:txBody>
      </p:sp>
    </p:spTree>
    <p:extLst>
      <p:ext uri="{BB962C8B-B14F-4D97-AF65-F5344CB8AC3E}">
        <p14:creationId xmlns:p14="http://schemas.microsoft.com/office/powerpoint/2010/main" val="3301194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Moore-Penrose Formula</a:t>
            </a:r>
            <a:br>
              <a:rPr lang="en-US" dirty="0"/>
            </a:br>
            <a:r>
              <a:rPr lang="en-US" sz="3600" dirty="0"/>
              <a:t>for overdetermined system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/>
              <a:t>                                                   </a:t>
            </a:r>
            <a:r>
              <a:rPr lang="en-US" dirty="0"/>
              <a:t>AW=B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                                                A</a:t>
            </a:r>
            <a:r>
              <a:rPr lang="en-US" baseline="30000" dirty="0"/>
              <a:t>T</a:t>
            </a:r>
            <a:r>
              <a:rPr lang="en-US" dirty="0"/>
              <a:t>AW=A</a:t>
            </a:r>
            <a:r>
              <a:rPr lang="en-US" baseline="30000" dirty="0"/>
              <a:t>T</a:t>
            </a:r>
            <a:r>
              <a:rPr lang="en-US" dirty="0"/>
              <a:t>B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                                             (A</a:t>
            </a:r>
            <a:r>
              <a:rPr lang="en-US" baseline="30000" dirty="0"/>
              <a:t>T</a:t>
            </a:r>
            <a:r>
              <a:rPr lang="en-US" dirty="0"/>
              <a:t>A)</a:t>
            </a:r>
            <a:r>
              <a:rPr lang="en-US" baseline="30000" dirty="0"/>
              <a:t>-1</a:t>
            </a:r>
            <a:r>
              <a:rPr lang="en-US" dirty="0"/>
              <a:t>A</a:t>
            </a:r>
            <a:r>
              <a:rPr lang="en-US" baseline="30000" dirty="0"/>
              <a:t>T</a:t>
            </a:r>
            <a:r>
              <a:rPr lang="en-US" dirty="0"/>
              <a:t>AW=A</a:t>
            </a:r>
            <a:r>
              <a:rPr lang="en-US" baseline="30000" dirty="0"/>
              <a:t>T</a:t>
            </a:r>
            <a:r>
              <a:rPr lang="en-US" dirty="0"/>
              <a:t>B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/>
              <a:t>                                                     W=A</a:t>
            </a:r>
            <a:r>
              <a:rPr lang="en-US" b="1" baseline="30000" dirty="0"/>
              <a:t>+</a:t>
            </a:r>
            <a:r>
              <a:rPr lang="en-US" b="1" dirty="0"/>
              <a:t>B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                                    where,  A</a:t>
            </a:r>
            <a:r>
              <a:rPr lang="en-US" baseline="30000" dirty="0"/>
              <a:t>+</a:t>
            </a:r>
            <a:r>
              <a:rPr lang="en-US" dirty="0"/>
              <a:t>= (A</a:t>
            </a:r>
            <a:r>
              <a:rPr lang="en-US" baseline="30000" dirty="0"/>
              <a:t>T</a:t>
            </a:r>
            <a:r>
              <a:rPr lang="en-US" dirty="0"/>
              <a:t>A)</a:t>
            </a:r>
            <a:r>
              <a:rPr lang="en-US" baseline="30000" dirty="0"/>
              <a:t>-1</a:t>
            </a:r>
            <a:r>
              <a:rPr lang="en-US" dirty="0"/>
              <a:t>A</a:t>
            </a:r>
            <a:r>
              <a:rPr lang="en-US" baseline="30000" dirty="0"/>
              <a:t>T</a:t>
            </a:r>
          </a:p>
          <a:p>
            <a:pPr algn="ctr"/>
            <a:r>
              <a:rPr lang="en-US" dirty="0"/>
              <a:t>A is a matrix of CO_B2 and CO_B4 data</a:t>
            </a:r>
          </a:p>
          <a:p>
            <a:pPr algn="ctr"/>
            <a:r>
              <a:rPr lang="en-US" dirty="0"/>
              <a:t>W is a matrix of w1 and w2 (weights)</a:t>
            </a:r>
          </a:p>
          <a:p>
            <a:pPr algn="ctr"/>
            <a:r>
              <a:rPr lang="en-US" dirty="0"/>
              <a:t>B is a matrix of </a:t>
            </a:r>
            <a:r>
              <a:rPr lang="en-US" dirty="0" err="1"/>
              <a:t>CO_Picarro</a:t>
            </a:r>
            <a:r>
              <a:rPr lang="en-US" dirty="0"/>
              <a:t> data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16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Moore-Penrose averaging weights</a:t>
            </a:r>
            <a:br>
              <a:rPr lang="en-US" sz="4000" dirty="0"/>
            </a:br>
            <a:r>
              <a:rPr lang="en-US" sz="4000" dirty="0"/>
              <a:t>for 2 seconds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121" y="1906073"/>
            <a:ext cx="8603088" cy="4533363"/>
          </a:xfrm>
        </p:spPr>
      </p:pic>
    </p:spTree>
    <p:extLst>
      <p:ext uri="{BB962C8B-B14F-4D97-AF65-F5344CB8AC3E}">
        <p14:creationId xmlns:p14="http://schemas.microsoft.com/office/powerpoint/2010/main" val="3931635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2139" y="1378039"/>
            <a:ext cx="10515600" cy="49326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Sensors and data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Cleaning the data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Comparison and visualization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Weighted average (Moore-Penrose Inverse)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Clustering (k-means)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98489" y="695460"/>
            <a:ext cx="11165983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/>
              <a:t>Outline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0" y="1378039"/>
            <a:ext cx="12192000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408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7425"/>
            <a:ext cx="10515600" cy="1368451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Regression weight and best linear fit</a:t>
            </a:r>
            <a:br>
              <a:rPr lang="en-US" sz="3200" dirty="0"/>
            </a:br>
            <a:r>
              <a:rPr lang="en-US" sz="3200" dirty="0"/>
              <a:t>for 2 seconds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99774" y="1535876"/>
            <a:ext cx="3992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k=-0.96, </a:t>
            </a:r>
            <a:br>
              <a:rPr lang="en-US" sz="2000" dirty="0"/>
            </a:br>
            <a:r>
              <a:rPr lang="en-US" sz="2000" dirty="0"/>
              <a:t>b=1.77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827" y="2140731"/>
            <a:ext cx="8950817" cy="4533364"/>
          </a:xfrm>
        </p:spPr>
      </p:pic>
    </p:spTree>
    <p:extLst>
      <p:ext uri="{BB962C8B-B14F-4D97-AF65-F5344CB8AC3E}">
        <p14:creationId xmlns:p14="http://schemas.microsoft.com/office/powerpoint/2010/main" val="125229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Moore-Penrose averaging weights</a:t>
            </a:r>
            <a:br>
              <a:rPr lang="en-US" dirty="0"/>
            </a:br>
            <a:r>
              <a:rPr lang="en-US" dirty="0"/>
              <a:t>for 4 seconds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808" y="1690688"/>
            <a:ext cx="9350061" cy="4881094"/>
          </a:xfrm>
        </p:spPr>
      </p:pic>
    </p:spTree>
    <p:extLst>
      <p:ext uri="{BB962C8B-B14F-4D97-AF65-F5344CB8AC3E}">
        <p14:creationId xmlns:p14="http://schemas.microsoft.com/office/powerpoint/2010/main" val="20912891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6098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Regression weight and best linear fit</a:t>
            </a:r>
            <a:br>
              <a:rPr lang="en-US" sz="3200" dirty="0"/>
            </a:br>
            <a:r>
              <a:rPr lang="en-US" sz="3200" dirty="0"/>
              <a:t>for 4 seconds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80463" y="1571223"/>
            <a:ext cx="4631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k=-0.96</a:t>
            </a:r>
          </a:p>
          <a:p>
            <a:pPr algn="ctr"/>
            <a:r>
              <a:rPr lang="en-US" dirty="0"/>
              <a:t>b=1.74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769" y="2217554"/>
            <a:ext cx="8551572" cy="4402187"/>
          </a:xfrm>
        </p:spPr>
      </p:pic>
    </p:spTree>
    <p:extLst>
      <p:ext uri="{BB962C8B-B14F-4D97-AF65-F5344CB8AC3E}">
        <p14:creationId xmlns:p14="http://schemas.microsoft.com/office/powerpoint/2010/main" val="35091054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Moore-Penrose averaging weights</a:t>
            </a:r>
            <a:br>
              <a:rPr lang="en-US" sz="4000" dirty="0"/>
            </a:br>
            <a:r>
              <a:rPr lang="en-US" sz="4000" dirty="0"/>
              <a:t>for 8 seconds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313" y="1793392"/>
            <a:ext cx="8615966" cy="4684681"/>
          </a:xfrm>
        </p:spPr>
      </p:pic>
    </p:spTree>
    <p:extLst>
      <p:ext uri="{BB962C8B-B14F-4D97-AF65-F5344CB8AC3E}">
        <p14:creationId xmlns:p14="http://schemas.microsoft.com/office/powerpoint/2010/main" val="36734256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1821"/>
            <a:ext cx="10515600" cy="708338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Regression weight and best linear fit</a:t>
            </a:r>
            <a:br>
              <a:rPr lang="en-US" sz="3200" dirty="0"/>
            </a:br>
            <a:r>
              <a:rPr lang="en-US" sz="3200" dirty="0"/>
              <a:t>for 8 seconds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72756" y="112412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k=-0.97</a:t>
            </a:r>
          </a:p>
          <a:p>
            <a:pPr algn="ctr"/>
            <a:r>
              <a:rPr lang="en-US" dirty="0"/>
              <a:t>b=1.75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75" y="2091832"/>
            <a:ext cx="8615967" cy="4408340"/>
          </a:xfrm>
        </p:spPr>
      </p:pic>
    </p:spTree>
    <p:extLst>
      <p:ext uri="{BB962C8B-B14F-4D97-AF65-F5344CB8AC3E}">
        <p14:creationId xmlns:p14="http://schemas.microsoft.com/office/powerpoint/2010/main" val="29644313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Moore-Penrose averaging weights</a:t>
            </a:r>
            <a:br>
              <a:rPr lang="en-US" dirty="0"/>
            </a:br>
            <a:r>
              <a:rPr lang="en-US" dirty="0"/>
              <a:t>for 16 seconds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73574"/>
            <a:ext cx="9620518" cy="4720408"/>
          </a:xfrm>
        </p:spPr>
      </p:pic>
    </p:spTree>
    <p:extLst>
      <p:ext uri="{BB962C8B-B14F-4D97-AF65-F5344CB8AC3E}">
        <p14:creationId xmlns:p14="http://schemas.microsoft.com/office/powerpoint/2010/main" val="34635618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746" y="426682"/>
            <a:ext cx="10515600" cy="754423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Regression weight and best linear fit</a:t>
            </a:r>
            <a:br>
              <a:rPr lang="en-US" sz="3200" dirty="0"/>
            </a:br>
            <a:r>
              <a:rPr lang="en-US" sz="3200" dirty="0"/>
              <a:t>for 16 seconds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46243" y="1358721"/>
            <a:ext cx="3387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k=-0.96</a:t>
            </a:r>
          </a:p>
          <a:p>
            <a:pPr algn="ctr"/>
            <a:r>
              <a:rPr lang="en-US" dirty="0"/>
              <a:t>b=1.74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828" y="2005052"/>
            <a:ext cx="8474297" cy="4563173"/>
          </a:xfrm>
        </p:spPr>
      </p:pic>
    </p:spTree>
    <p:extLst>
      <p:ext uri="{BB962C8B-B14F-4D97-AF65-F5344CB8AC3E}">
        <p14:creationId xmlns:p14="http://schemas.microsoft.com/office/powerpoint/2010/main" val="38710963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Moore-Penrose averaging weights</a:t>
            </a:r>
            <a:br>
              <a:rPr lang="en-US" sz="4000" dirty="0"/>
            </a:br>
            <a:r>
              <a:rPr lang="en-US" sz="4000" dirty="0"/>
              <a:t>for 32 seconds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524" y="1690688"/>
            <a:ext cx="8744755" cy="4774505"/>
          </a:xfrm>
        </p:spPr>
      </p:pic>
    </p:spTree>
    <p:extLst>
      <p:ext uri="{BB962C8B-B14F-4D97-AF65-F5344CB8AC3E}">
        <p14:creationId xmlns:p14="http://schemas.microsoft.com/office/powerpoint/2010/main" val="26750659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1094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Regression weight and best linear fit</a:t>
            </a:r>
            <a:br>
              <a:rPr lang="en-US" sz="3200" dirty="0"/>
            </a:br>
            <a:r>
              <a:rPr lang="en-US" sz="3200" dirty="0"/>
              <a:t>for 32 seconds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60383" y="1300766"/>
            <a:ext cx="3271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k=-0.95</a:t>
            </a:r>
          </a:p>
          <a:p>
            <a:pPr algn="ctr"/>
            <a:r>
              <a:rPr lang="en-US" dirty="0"/>
              <a:t>b=1.73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827" y="1947097"/>
            <a:ext cx="8641725" cy="4608250"/>
          </a:xfrm>
        </p:spPr>
      </p:pic>
    </p:spTree>
    <p:extLst>
      <p:ext uri="{BB962C8B-B14F-4D97-AF65-F5344CB8AC3E}">
        <p14:creationId xmlns:p14="http://schemas.microsoft.com/office/powerpoint/2010/main" val="8541035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Moore-Penrose averaging weights</a:t>
            </a:r>
            <a:br>
              <a:rPr lang="en-US" sz="4000" dirty="0"/>
            </a:br>
            <a:r>
              <a:rPr lang="en-US" sz="4000" dirty="0"/>
              <a:t>for 1 minute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664" y="1690688"/>
            <a:ext cx="9272789" cy="4890416"/>
          </a:xfrm>
        </p:spPr>
      </p:pic>
    </p:spTree>
    <p:extLst>
      <p:ext uri="{BB962C8B-B14F-4D97-AF65-F5344CB8AC3E}">
        <p14:creationId xmlns:p14="http://schemas.microsoft.com/office/powerpoint/2010/main" val="362586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0148"/>
            <a:ext cx="10515600" cy="1064430"/>
          </a:xfrm>
        </p:spPr>
        <p:txBody>
          <a:bodyPr/>
          <a:lstStyle/>
          <a:p>
            <a:pPr algn="ctr"/>
            <a:r>
              <a:rPr lang="en-US" dirty="0"/>
              <a:t>Types of sensors and initial data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690" y="1171976"/>
            <a:ext cx="11204619" cy="48258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chemeClr val="bg2">
                    <a:lumMod val="25000"/>
                  </a:schemeClr>
                </a:solidFill>
              </a:rPr>
              <a:t>Alphasense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 (low cost)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  <a:p>
            <a:r>
              <a:rPr lang="en-US" dirty="0"/>
              <a:t>five boards </a:t>
            </a:r>
          </a:p>
          <a:p>
            <a:r>
              <a:rPr lang="en-US" dirty="0"/>
              <a:t>4 sensors on each board: CO,NO, NO</a:t>
            </a:r>
            <a:r>
              <a:rPr lang="en-US" baseline="-25000" dirty="0"/>
              <a:t>2</a:t>
            </a:r>
            <a:r>
              <a:rPr lang="en-US" dirty="0"/>
              <a:t>,and O</a:t>
            </a:r>
            <a:r>
              <a:rPr lang="en-US" baseline="-25000" dirty="0"/>
              <a:t>3</a:t>
            </a:r>
            <a:r>
              <a:rPr lang="en-US" dirty="0"/>
              <a:t>+NO</a:t>
            </a:r>
            <a:r>
              <a:rPr lang="en-US" baseline="-25000" dirty="0"/>
              <a:t>2</a:t>
            </a:r>
            <a:r>
              <a:rPr lang="en-US" dirty="0"/>
              <a:t>. </a:t>
            </a:r>
          </a:p>
          <a:p>
            <a:r>
              <a:rPr lang="en-US" dirty="0"/>
              <a:t>in three boards data was </a:t>
            </a:r>
            <a:r>
              <a:rPr lang="en-US"/>
              <a:t>recorded in </a:t>
            </a:r>
            <a:r>
              <a:rPr lang="en-US" dirty="0"/>
              <a:t>2000 year and/or in January,</a:t>
            </a:r>
          </a:p>
          <a:p>
            <a:r>
              <a:rPr lang="en-US" dirty="0"/>
              <a:t>In two boards data was recorded from 8 February to 12 March and 19-20 for hours per day</a:t>
            </a:r>
          </a:p>
          <a:p>
            <a:r>
              <a:rPr lang="en-US" dirty="0"/>
              <a:t>Data in binary format.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Picarro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r>
              <a:rPr lang="en-US" dirty="0"/>
              <a:t>3 sensors: CO, H</a:t>
            </a:r>
            <a:r>
              <a:rPr lang="en-US" baseline="-25000" dirty="0"/>
              <a:t>2</a:t>
            </a:r>
            <a:r>
              <a:rPr lang="en-US" dirty="0"/>
              <a:t>O and CH</a:t>
            </a:r>
            <a:r>
              <a:rPr lang="en-US" baseline="-25000" dirty="0"/>
              <a:t>4</a:t>
            </a:r>
            <a:r>
              <a:rPr lang="en-US" dirty="0"/>
              <a:t>.</a:t>
            </a:r>
          </a:p>
          <a:p>
            <a:r>
              <a:rPr lang="en-US" dirty="0"/>
              <a:t>Data was recorded from 1 February to 7 and from 10 February to 12 March and for 22-23 hours per day</a:t>
            </a:r>
          </a:p>
          <a:p>
            <a:r>
              <a:rPr lang="en-US" dirty="0"/>
              <a:t>Data in .</a:t>
            </a:r>
            <a:r>
              <a:rPr lang="en-US" dirty="0" err="1"/>
              <a:t>dat</a:t>
            </a:r>
            <a:r>
              <a:rPr lang="en-US" dirty="0"/>
              <a:t> format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43967" y="6007606"/>
            <a:ext cx="3451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Smart </a:t>
            </a:r>
            <a:r>
              <a:rPr lang="en-US" dirty="0" err="1"/>
              <a:t>AtmoSimlab</a:t>
            </a:r>
            <a:endParaRPr lang="en-US" dirty="0"/>
          </a:p>
          <a:p>
            <a:r>
              <a:rPr lang="en-US" dirty="0"/>
              <a:t>               Doctor Giorgi </a:t>
            </a:r>
            <a:r>
              <a:rPr lang="en-US" dirty="0" err="1"/>
              <a:t>Jibuti</a:t>
            </a:r>
            <a:endParaRPr lang="en-US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0" y="6007606"/>
            <a:ext cx="12192000" cy="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88319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784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Regression weight and best linear fit</a:t>
            </a:r>
            <a:br>
              <a:rPr lang="en-US" sz="3200" dirty="0"/>
            </a:br>
            <a:r>
              <a:rPr lang="en-US" sz="3200" dirty="0"/>
              <a:t>for 1 minute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76670" y="1188909"/>
            <a:ext cx="3438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k=-0.92</a:t>
            </a:r>
          </a:p>
          <a:p>
            <a:pPr algn="ctr"/>
            <a:r>
              <a:rPr lang="en-US" dirty="0"/>
              <a:t>b=1.70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86" y="1835240"/>
            <a:ext cx="9118243" cy="4668591"/>
          </a:xfrm>
        </p:spPr>
      </p:pic>
    </p:spTree>
    <p:extLst>
      <p:ext uri="{BB962C8B-B14F-4D97-AF65-F5344CB8AC3E}">
        <p14:creationId xmlns:p14="http://schemas.microsoft.com/office/powerpoint/2010/main" val="4126434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Relative error with 1</a:t>
            </a:r>
            <a:r>
              <a:rPr lang="en-US" sz="4000" baseline="30000" dirty="0"/>
              <a:t>st</a:t>
            </a:r>
            <a:r>
              <a:rPr lang="en-US" sz="4000" dirty="0"/>
              <a:t> norm</a:t>
            </a:r>
            <a:br>
              <a:rPr lang="en-US" sz="4000" dirty="0"/>
            </a:br>
            <a:r>
              <a:rPr lang="en-US" sz="3200" dirty="0"/>
              <a:t>(M.P and </a:t>
            </a:r>
            <a:r>
              <a:rPr lang="en-US" sz="3200" dirty="0" err="1"/>
              <a:t>Picarro</a:t>
            </a:r>
            <a:r>
              <a:rPr lang="en-US" sz="3200" dirty="0"/>
              <a:t>)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745" y="1690688"/>
            <a:ext cx="7109138" cy="4594202"/>
          </a:xfrm>
        </p:spPr>
      </p:pic>
    </p:spTree>
    <p:extLst>
      <p:ext uri="{BB962C8B-B14F-4D97-AF65-F5344CB8AC3E}">
        <p14:creationId xmlns:p14="http://schemas.microsoft.com/office/powerpoint/2010/main" val="8474449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Relative error with 2nd norm</a:t>
            </a:r>
            <a:br>
              <a:rPr lang="en-US" sz="4000" dirty="0"/>
            </a:br>
            <a:r>
              <a:rPr lang="en-US" sz="3200" dirty="0"/>
              <a:t>(M.P and </a:t>
            </a:r>
            <a:r>
              <a:rPr lang="en-US" sz="3200" dirty="0" err="1"/>
              <a:t>Picarro</a:t>
            </a:r>
            <a:r>
              <a:rPr lang="en-US" sz="3200" dirty="0"/>
              <a:t>)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521" y="1532585"/>
            <a:ext cx="7340958" cy="4893972"/>
          </a:xfrm>
        </p:spPr>
      </p:pic>
    </p:spTree>
    <p:extLst>
      <p:ext uri="{BB962C8B-B14F-4D97-AF65-F5344CB8AC3E}">
        <p14:creationId xmlns:p14="http://schemas.microsoft.com/office/powerpoint/2010/main" val="8475164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Relative error with infinity norm</a:t>
            </a:r>
            <a:br>
              <a:rPr lang="en-US" sz="4000" dirty="0"/>
            </a:br>
            <a:r>
              <a:rPr lang="en-US" sz="3200" dirty="0"/>
              <a:t>(M.P and </a:t>
            </a:r>
            <a:r>
              <a:rPr lang="en-US" sz="3200" dirty="0" err="1"/>
              <a:t>Picarro</a:t>
            </a:r>
            <a:r>
              <a:rPr lang="en-US" sz="3200" dirty="0"/>
              <a:t>)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228" y="1584101"/>
            <a:ext cx="7572777" cy="4803819"/>
          </a:xfrm>
        </p:spPr>
      </p:pic>
    </p:spTree>
    <p:extLst>
      <p:ext uri="{BB962C8B-B14F-4D97-AF65-F5344CB8AC3E}">
        <p14:creationId xmlns:p14="http://schemas.microsoft.com/office/powerpoint/2010/main" val="26253889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Mean absolute Average </a:t>
            </a:r>
            <a:br>
              <a:rPr lang="en-US" dirty="0"/>
            </a:br>
            <a:r>
              <a:rPr lang="en-US" sz="3600" dirty="0"/>
              <a:t>(M.P and </a:t>
            </a:r>
            <a:r>
              <a:rPr lang="en-US" sz="3600" dirty="0" err="1"/>
              <a:t>picarro</a:t>
            </a:r>
            <a:r>
              <a:rPr lang="en-US" sz="3600" dirty="0"/>
              <a:t>)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2" y="1690688"/>
            <a:ext cx="8487178" cy="4826022"/>
          </a:xfrm>
        </p:spPr>
      </p:pic>
    </p:spTree>
    <p:extLst>
      <p:ext uri="{BB962C8B-B14F-4D97-AF65-F5344CB8AC3E}">
        <p14:creationId xmlns:p14="http://schemas.microsoft.com/office/powerpoint/2010/main" val="7342351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5268403"/>
              </p:ext>
            </p:extLst>
          </p:nvPr>
        </p:nvGraphicFramePr>
        <p:xfrm>
          <a:off x="838200" y="708340"/>
          <a:ext cx="10515600" cy="504851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9703">
                <a:tc>
                  <a:txBody>
                    <a:bodyPr/>
                    <a:lstStyle/>
                    <a:p>
                      <a:r>
                        <a:rPr lang="en-US" dirty="0"/>
                        <a:t>Relative Error</a:t>
                      </a:r>
                      <a:r>
                        <a:rPr lang="en-US" baseline="0" dirty="0"/>
                        <a:t> (infinity norm)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effectLst/>
                        </a:rPr>
                        <a:t>New method = Moore-Penrose average,  number of points 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Boards</a:t>
                      </a:r>
                      <a:r>
                        <a:rPr lang="en-US" baseline="0" dirty="0"/>
                        <a:t> average, number of points.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9703">
                <a:tc>
                  <a:txBody>
                    <a:bodyPr/>
                    <a:lstStyle/>
                    <a:p>
                      <a:r>
                        <a:rPr lang="en-US" dirty="0"/>
                        <a:t>e&lt;10%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6467 ≈ 69.8%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131 ≈ 1.4%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9703">
                <a:tc>
                  <a:txBody>
                    <a:bodyPr/>
                    <a:lstStyle/>
                    <a:p>
                      <a:r>
                        <a:rPr lang="en-US" dirty="0"/>
                        <a:t>10%&lt;e&lt;20%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1847 ≈ 19.9%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813 ≈ 8.8%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9703">
                <a:tc>
                  <a:txBody>
                    <a:bodyPr/>
                    <a:lstStyle/>
                    <a:p>
                      <a:r>
                        <a:rPr lang="en-US" dirty="0"/>
                        <a:t>20%&lt;e&lt;40%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498 ≈ 5.4%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2838 ≈30.6%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9703">
                <a:tc>
                  <a:txBody>
                    <a:bodyPr/>
                    <a:lstStyle/>
                    <a:p>
                      <a:r>
                        <a:rPr lang="en-US" dirty="0"/>
                        <a:t>e&gt;40%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457 ≈ 4.9%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5487 ≈ 59.2%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8206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K-means clustering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k-means clustering is a method of vector quantization, originally from signal processing, that aims to partition n observations into k clusters in which each observation belongs to the cluster with the nearest mean (cluster centers or cluster centroid</a:t>
            </a:r>
            <a:r>
              <a:rPr lang="en-US" sz="2400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8728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2762"/>
          </a:xfrm>
        </p:spPr>
        <p:txBody>
          <a:bodyPr/>
          <a:lstStyle/>
          <a:p>
            <a:pPr algn="ctr"/>
            <a:r>
              <a:rPr lang="en-US" dirty="0"/>
              <a:t>K-means clustering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132" y="1287888"/>
            <a:ext cx="8049295" cy="3515932"/>
          </a:xfrm>
        </p:spPr>
      </p:pic>
      <p:sp>
        <p:nvSpPr>
          <p:cNvPr id="5" name="TextBox 4"/>
          <p:cNvSpPr txBox="1"/>
          <p:nvPr/>
        </p:nvSpPr>
        <p:spPr>
          <a:xfrm>
            <a:off x="1468192" y="5331854"/>
            <a:ext cx="8152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Centroids: (1.17286031   0.59580922),(12.48973903  -9.81092916),(-3.59394734   5.65709119),(-18.02185182  19.90635311),(31.27683687 -28.33612773</a:t>
            </a:r>
            <a:r>
              <a:rPr lang="en-US" sz="1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608422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0623" y="2296956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Thank you for attention!</a:t>
            </a:r>
          </a:p>
        </p:txBody>
      </p:sp>
    </p:spTree>
    <p:extLst>
      <p:ext uri="{BB962C8B-B14F-4D97-AF65-F5344CB8AC3E}">
        <p14:creationId xmlns:p14="http://schemas.microsoft.com/office/powerpoint/2010/main" val="2630130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5211" y="334851"/>
            <a:ext cx="9144000" cy="1287888"/>
          </a:xfrm>
        </p:spPr>
        <p:txBody>
          <a:bodyPr>
            <a:noAutofit/>
          </a:bodyPr>
          <a:lstStyle/>
          <a:p>
            <a:r>
              <a:rPr lang="en-US" sz="4800" dirty="0"/>
              <a:t>Common data for </a:t>
            </a:r>
            <a:r>
              <a:rPr lang="en-US" sz="4800" dirty="0" err="1"/>
              <a:t>Alphasense</a:t>
            </a:r>
            <a:r>
              <a:rPr lang="en-US" sz="4800" dirty="0"/>
              <a:t> and </a:t>
            </a:r>
            <a:r>
              <a:rPr lang="en-US" sz="4800" dirty="0" err="1"/>
              <a:t>Picarro</a:t>
            </a:r>
            <a:r>
              <a:rPr lang="en-US" sz="4800" dirty="0"/>
              <a:t> sensors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46220" y="2537137"/>
            <a:ext cx="10032643" cy="3837905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Common period of time: From 10 February 2020 to 12 March 2020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Common hours per day: 15-16 hours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Common sensor:  CO sensor</a:t>
            </a:r>
          </a:p>
          <a:p>
            <a:pPr algn="l">
              <a:lnSpc>
                <a:spcPct val="150000"/>
              </a:lnSpc>
            </a:pPr>
            <a:endParaRPr lang="en-US" dirty="0"/>
          </a:p>
          <a:p>
            <a:pPr algn="l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163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26488"/>
            <a:ext cx="10515600" cy="114170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Raw data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Picarro</a:t>
            </a:r>
            <a:r>
              <a:rPr lang="en-US" dirty="0"/>
              <a:t> measurements)</a:t>
            </a:r>
            <a:endParaRPr lang="en-US" sz="3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61" y="1468191"/>
            <a:ext cx="11324477" cy="4984124"/>
          </a:xfrm>
        </p:spPr>
      </p:pic>
    </p:spTree>
    <p:extLst>
      <p:ext uri="{BB962C8B-B14F-4D97-AF65-F5344CB8AC3E}">
        <p14:creationId xmlns:p14="http://schemas.microsoft.com/office/powerpoint/2010/main" val="2860858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Raw data</a:t>
            </a:r>
            <a:br>
              <a:rPr lang="en-US" dirty="0"/>
            </a:br>
            <a:r>
              <a:rPr lang="en-US" sz="3600" dirty="0"/>
              <a:t>(</a:t>
            </a:r>
            <a:r>
              <a:rPr lang="en-US" sz="3600" dirty="0" err="1"/>
              <a:t>Alphasense</a:t>
            </a:r>
            <a:r>
              <a:rPr lang="en-US" sz="3600" dirty="0"/>
              <a:t> measurements)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30" y="1690688"/>
            <a:ext cx="11170539" cy="4826022"/>
          </a:xfrm>
        </p:spPr>
      </p:pic>
    </p:spTree>
    <p:extLst>
      <p:ext uri="{BB962C8B-B14F-4D97-AF65-F5344CB8AC3E}">
        <p14:creationId xmlns:p14="http://schemas.microsoft.com/office/powerpoint/2010/main" val="3970488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83335"/>
            <a:ext cx="9144000" cy="1738648"/>
          </a:xfrm>
        </p:spPr>
        <p:txBody>
          <a:bodyPr/>
          <a:lstStyle/>
          <a:p>
            <a:r>
              <a:rPr lang="en-US" dirty="0"/>
              <a:t>Adjusting </a:t>
            </a:r>
            <a:r>
              <a:rPr lang="en-US" dirty="0" err="1"/>
              <a:t>Picarro</a:t>
            </a:r>
            <a:r>
              <a:rPr lang="en-US" dirty="0"/>
              <a:t> data to </a:t>
            </a:r>
            <a:r>
              <a:rPr lang="en-US" dirty="0" err="1"/>
              <a:t>Alphasense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1521" y="2240923"/>
            <a:ext cx="10251583" cy="396669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Different date formats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Several instances for each second(for different milliseconds) in </a:t>
            </a:r>
            <a:r>
              <a:rPr lang="en-US" sz="2800" dirty="0" err="1"/>
              <a:t>Picarro</a:t>
            </a: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4224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169" y="1094703"/>
            <a:ext cx="10515600" cy="2060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Adjusted </a:t>
            </a:r>
            <a:r>
              <a:rPr lang="en-US" dirty="0" err="1"/>
              <a:t>Picarro</a:t>
            </a:r>
            <a:r>
              <a:rPr lang="en-US" dirty="0"/>
              <a:t> data to </a:t>
            </a:r>
            <a:r>
              <a:rPr lang="en-US" dirty="0" err="1"/>
              <a:t>Alphasense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747" y="1584101"/>
            <a:ext cx="7714443" cy="4893972"/>
          </a:xfrm>
        </p:spPr>
      </p:pic>
    </p:spTree>
    <p:extLst>
      <p:ext uri="{BB962C8B-B14F-4D97-AF65-F5344CB8AC3E}">
        <p14:creationId xmlns:p14="http://schemas.microsoft.com/office/powerpoint/2010/main" val="4108780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0609"/>
            <a:ext cx="10515600" cy="8757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Conversion of the data </a:t>
            </a:r>
            <a:br>
              <a:rPr lang="en-US" dirty="0"/>
            </a:br>
            <a:r>
              <a:rPr lang="en-US" sz="3600" dirty="0"/>
              <a:t>(</a:t>
            </a:r>
            <a:r>
              <a:rPr lang="en-US" sz="3600" dirty="0" err="1"/>
              <a:t>Alphasense</a:t>
            </a:r>
            <a:r>
              <a:rPr lang="en-US" sz="3600" dirty="0"/>
              <a:t>)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0" dirty="0"/>
              <a:t>Converting formula for Voltages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3181872"/>
            <a:ext cx="5157787" cy="2330994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5231" y="1854726"/>
            <a:ext cx="5183188" cy="823912"/>
          </a:xfrm>
        </p:spPr>
        <p:txBody>
          <a:bodyPr/>
          <a:lstStyle/>
          <a:p>
            <a:pPr algn="ctr"/>
            <a:r>
              <a:rPr lang="en-US" b="0" dirty="0"/>
              <a:t>Converting formula for humidity and temperature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231" y="3296991"/>
            <a:ext cx="5183188" cy="1803041"/>
          </a:xfrm>
        </p:spPr>
      </p:pic>
    </p:spTree>
    <p:extLst>
      <p:ext uri="{BB962C8B-B14F-4D97-AF65-F5344CB8AC3E}">
        <p14:creationId xmlns:p14="http://schemas.microsoft.com/office/powerpoint/2010/main" val="2205101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</TotalTime>
  <Words>856</Words>
  <Application>Microsoft Office PowerPoint</Application>
  <PresentationFormat>Widescreen</PresentationFormat>
  <Paragraphs>116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Sylfaen</vt:lpstr>
      <vt:lpstr>Wingdings</vt:lpstr>
      <vt:lpstr>Office Theme</vt:lpstr>
      <vt:lpstr>CO measurements from high precision and low cost sensors, comparison, visualization and clustering</vt:lpstr>
      <vt:lpstr>PowerPoint Presentation</vt:lpstr>
      <vt:lpstr>Types of sensors and initial data</vt:lpstr>
      <vt:lpstr>Common data for Alphasense and Picarro sensors</vt:lpstr>
      <vt:lpstr>Raw data (Picarro measurements)</vt:lpstr>
      <vt:lpstr>Raw data (Alphasense measurements)</vt:lpstr>
      <vt:lpstr>Adjusting Picarro data to Alphasense</vt:lpstr>
      <vt:lpstr>Adjusted Picarro data to Alphasense  </vt:lpstr>
      <vt:lpstr>Conversion of the data  (Alphasense)</vt:lpstr>
      <vt:lpstr>Conversion of the data (Alphasense)  </vt:lpstr>
      <vt:lpstr>Converted data (Alphasense)</vt:lpstr>
      <vt:lpstr>Processed data (Alphasense and Picarro merged data in seconds)</vt:lpstr>
      <vt:lpstr>Processed data in seconds (for 24hours)</vt:lpstr>
      <vt:lpstr>Processed of the data (Alphasense and Picarro merged data in minutes Averages and Norms)</vt:lpstr>
      <vt:lpstr>Processed data in minutes (for 24hours)</vt:lpstr>
      <vt:lpstr>Errors Between Boards average and Picarro </vt:lpstr>
      <vt:lpstr>Is taking averages the most efficient way? </vt:lpstr>
      <vt:lpstr>Moore-Penrose Formula for overdetermined system</vt:lpstr>
      <vt:lpstr>Moore-Penrose averaging weights for 2 seconds</vt:lpstr>
      <vt:lpstr>Regression weight and best linear fit for 2 seconds</vt:lpstr>
      <vt:lpstr>Moore-Penrose averaging weights for 4 seconds</vt:lpstr>
      <vt:lpstr>Regression weight and best linear fit for 4 seconds</vt:lpstr>
      <vt:lpstr>Moore-Penrose averaging weights for 8 seconds</vt:lpstr>
      <vt:lpstr>Regression weight and best linear fit for 8 seconds</vt:lpstr>
      <vt:lpstr>Moore-Penrose averaging weights for 16 seconds</vt:lpstr>
      <vt:lpstr>Regression weight and best linear fit for 16 seconds</vt:lpstr>
      <vt:lpstr>Moore-Penrose averaging weights for 32 seconds</vt:lpstr>
      <vt:lpstr>Regression weight and best linear fit for 32 seconds</vt:lpstr>
      <vt:lpstr>Moore-Penrose averaging weights for 1 minute</vt:lpstr>
      <vt:lpstr>Regression weight and best linear fit for 1 minute</vt:lpstr>
      <vt:lpstr>Relative error with 1st norm (M.P and Picarro)</vt:lpstr>
      <vt:lpstr>Relative error with 2nd norm (M.P and Picarro)</vt:lpstr>
      <vt:lpstr>Relative error with infinity norm (M.P and Picarro)</vt:lpstr>
      <vt:lpstr>Mean absolute Average  (M.P and picarro)</vt:lpstr>
      <vt:lpstr>PowerPoint Presentation</vt:lpstr>
      <vt:lpstr>K-means clustering</vt:lpstr>
      <vt:lpstr>K-means clustering</vt:lpstr>
      <vt:lpstr>Thank you for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measurements from high precision and low cost sensors, comparison, visualization and clustering</dc:title>
  <dc:creator>MARTA</dc:creator>
  <cp:lastModifiedBy>Ramaz Botchorishvili</cp:lastModifiedBy>
  <cp:revision>70</cp:revision>
  <dcterms:created xsi:type="dcterms:W3CDTF">2020-11-27T04:34:47Z</dcterms:created>
  <dcterms:modified xsi:type="dcterms:W3CDTF">2020-12-11T15:12:08Z</dcterms:modified>
</cp:coreProperties>
</file>