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7" r:id="rId3"/>
    <p:sldId id="273" r:id="rId4"/>
    <p:sldId id="264" r:id="rId5"/>
    <p:sldId id="262" r:id="rId6"/>
    <p:sldId id="288" r:id="rId7"/>
    <p:sldId id="257" r:id="rId8"/>
    <p:sldId id="266" r:id="rId9"/>
    <p:sldId id="274" r:id="rId10"/>
    <p:sldId id="275" r:id="rId11"/>
    <p:sldId id="276" r:id="rId12"/>
    <p:sldId id="278" r:id="rId13"/>
    <p:sldId id="284" r:id="rId14"/>
    <p:sldId id="258" r:id="rId15"/>
    <p:sldId id="259" r:id="rId16"/>
    <p:sldId id="268" r:id="rId17"/>
    <p:sldId id="282" r:id="rId18"/>
    <p:sldId id="280" r:id="rId19"/>
    <p:sldId id="279" r:id="rId20"/>
    <p:sldId id="281" r:id="rId21"/>
    <p:sldId id="285" r:id="rId22"/>
    <p:sldId id="260" r:id="rId23"/>
    <p:sldId id="269" r:id="rId24"/>
    <p:sldId id="283" r:id="rId25"/>
    <p:sldId id="286" r:id="rId26"/>
    <p:sldId id="270" r:id="rId27"/>
    <p:sldId id="271" r:id="rId28"/>
    <p:sldId id="26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C3BC3-532B-44D8-BDBA-6F70FA4B7D16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1618-7DAE-4A56-886C-8AF2B89A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56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D422-1ED8-4513-9256-EA077ECE1565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1D3B4-B05F-4B4E-9C27-9D733BF92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719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D3B4-B05F-4B4E-9C27-9D733BF92BA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03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61D3B4-B05F-4B4E-9C27-9D733BF92BA9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F6959-FEA0-475E-B15A-68A22AF30383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8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7C3C7-897F-49B7-B665-BCFE9B04DE32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FA097-3A8D-4166-9BDA-431AB61B4AAC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2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2FFD-15A2-4259-B5A0-FAA9B6938607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1ACA0-7171-4D6F-BBFB-57ABCC273FAA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7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A875-6745-44EE-8E30-214990AD14BD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6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5BDF9-F82C-4832-B3BF-405E75FFA8E6}" type="datetime1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3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00096-7E3A-45AD-9C06-2CBA2E0551C7}" type="datetime1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6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FE9B-C4B0-4DFF-AF8F-0F099F6EED4C}" type="datetime1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2F5B-A833-4132-94B0-2713BD6F3B28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47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5AD8-35C9-4106-8AD2-DBB81A75FD30}" type="datetime1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2EAF-A8AE-4773-AEAE-176E6CF120AE}" type="datetime1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FA1F-D82F-49FA-8B7F-BE9480B21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recurrent-neural-networks-d4642c9bc7c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analytics-vidhya/transformer-vs-rnn-and-cnn-18eeefa3602b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transformers-141e32e6959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epai.org/machine-learning-glossary-and-terms/feed-forward-neural-networ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605" y="64426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RNN for Classification of Measurements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186" y="4601627"/>
            <a:ext cx="10354614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Students: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Gigia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Aptsiauri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Salome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Shekiladze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MS in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omputer Science(1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year), Tbilisi State University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Supervisor: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Ramaz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Botchorishvili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Kutaisi International University</a:t>
            </a: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GGSB 2020: Student Presentations at Kutaisi International University, Virtual Event</a:t>
            </a: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l"/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Front | Georgian German science 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302" y="4947723"/>
            <a:ext cx="2580605" cy="140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97791" y="6021720"/>
            <a:ext cx="2494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 November, 2020</a:t>
            </a: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5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Feed Forward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619" y="5125791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04578">
            <a:off x="4139082" y="5100034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4137201" y="5515998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6665" y="4888415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2903" y="5625468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3161" y="6362521"/>
            <a:ext cx="174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53%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Hidden Layers – 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383" y="2000171"/>
            <a:ext cx="6957948" cy="27043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68643" y="3159820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792907" y="2925474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Feed Forward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619" y="5125791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04578">
            <a:off x="4139082" y="5100034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4137201" y="5515998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6665" y="4888415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2903" y="5625468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3161" y="6362521"/>
            <a:ext cx="174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54%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Hidden Layers – 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58"/>
          <a:stretch/>
        </p:blipFill>
        <p:spPr>
          <a:xfrm>
            <a:off x="4468969" y="2003263"/>
            <a:ext cx="6383362" cy="27043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68643" y="3159820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792907" y="2925474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098" y="3074451"/>
            <a:ext cx="8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B4_CO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Feed Forward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8619" y="5125791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04578">
            <a:off x="4139082" y="5100034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4137201" y="5515998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46665" y="4888415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2903" y="5625468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03161" y="6362521"/>
            <a:ext cx="174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57%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Hidden Layers – 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258"/>
          <a:stretch/>
        </p:blipFill>
        <p:spPr>
          <a:xfrm>
            <a:off x="4468969" y="2003263"/>
            <a:ext cx="6383362" cy="270438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68643" y="3159820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9792907" y="2925474"/>
            <a:ext cx="312450" cy="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22232" y="2943877"/>
            <a:ext cx="12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of Boards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383" y="137999"/>
            <a:ext cx="7032705" cy="1406719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39" y="1681066"/>
            <a:ext cx="3761260" cy="2582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43" y="1681066"/>
            <a:ext cx="4021213" cy="2647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01" y="1709877"/>
            <a:ext cx="3874374" cy="2589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1685" y="1360052"/>
            <a:ext cx="409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Picaro</a:t>
            </a:r>
            <a:r>
              <a:rPr lang="en-US" dirty="0" smtClean="0"/>
              <a:t> </a:t>
            </a:r>
            <a:r>
              <a:rPr lang="en-US" dirty="0"/>
              <a:t>Measurements – high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01343" y="1376598"/>
            <a:ext cx="371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Averaged(B2 and B4</a:t>
            </a:r>
            <a:r>
              <a:rPr lang="en-US" dirty="0"/>
              <a:t>) – </a:t>
            </a:r>
            <a:r>
              <a:rPr lang="en-US" dirty="0" smtClean="0"/>
              <a:t>low-accuracy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91778" y="1306755"/>
            <a:ext cx="301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after Transformation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3720" y="4641705"/>
            <a:ext cx="4632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dirty="0" smtClean="0"/>
              <a:t>      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42% of given measurements’ errors are less than 35%.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dirty="0" smtClean="0"/>
              <a:t>50% </a:t>
            </a:r>
            <a:r>
              <a:rPr lang="en-US" dirty="0"/>
              <a:t>of given measurements’ errors are between 35%-70% 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  <a:r>
              <a:rPr lang="en-US" dirty="0" smtClean="0"/>
              <a:t>% of data measurements’ errors are more 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90951" y="4641705"/>
            <a:ext cx="48166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 smtClean="0"/>
              <a:t>            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51% of given measurements’ errors are less than 35%.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49% </a:t>
            </a:r>
            <a:r>
              <a:rPr lang="en-US" dirty="0"/>
              <a:t>of given measurements’ errors </a:t>
            </a:r>
            <a:r>
              <a:rPr lang="en-US" dirty="0" smtClean="0"/>
              <a:t>are between 35%-70%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0% </a:t>
            </a:r>
            <a:r>
              <a:rPr lang="en-US" dirty="0"/>
              <a:t>of data measurements’ errors are </a:t>
            </a:r>
            <a:r>
              <a:rPr lang="en-US" dirty="0" smtClean="0"/>
              <a:t>more </a:t>
            </a:r>
            <a:r>
              <a:rPr lang="en-US" dirty="0"/>
              <a:t>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Recurrent Neural Network</a:t>
            </a:r>
            <a:endParaRPr lang="en-US" dirty="0"/>
          </a:p>
        </p:txBody>
      </p:sp>
      <p:pic>
        <p:nvPicPr>
          <p:cNvPr id="2060" name="Picture 12" descr="The fall of RNN / LSTM. We fell for Recurrent neural networks… | by Eugenio  Culurciello | Towards Data Sci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39962"/>
            <a:ext cx="10058400" cy="264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8186" y="6211669"/>
            <a:ext cx="7972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https://towardsdatascience.com/recurrent-neural-networks-d4642c9bc7ce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3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Long-Short Term Memory Neural Network</a:t>
            </a:r>
            <a:endParaRPr lang="en-US" dirty="0"/>
          </a:p>
        </p:txBody>
      </p:sp>
      <p:pic>
        <p:nvPicPr>
          <p:cNvPr id="3074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1690688"/>
            <a:ext cx="838200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86" y="6211669"/>
            <a:ext cx="843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https://medium.com/analytics-vidhya/transformer-vs-rnn-and-cnn-18eeefa3602b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Long-Short Term Memory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0" y="2021719"/>
            <a:ext cx="5814139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990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65%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1048" y="4468158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B2_CO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51048" y="4784618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B4_CO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626812" y="4657327"/>
            <a:ext cx="735505" cy="16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5" y="2372076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Parameters – </a:t>
            </a:r>
            <a:r>
              <a:rPr lang="en-US" dirty="0" smtClean="0"/>
              <a:t>82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Relu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Long-Short Term Memory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0" y="2021719"/>
            <a:ext cx="5814139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990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67%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51048" y="4468158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B2_CO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51048" y="4784618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B4_CO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626812" y="4657327"/>
            <a:ext cx="735505" cy="16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5" y="2372076"/>
            <a:ext cx="25886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221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Long-Short Term Memory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0" y="2021719"/>
            <a:ext cx="5814139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990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62%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3250" y="4584011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B2_CO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626812" y="4657327"/>
            <a:ext cx="735505" cy="16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5" y="2372076"/>
            <a:ext cx="25886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Parameters – </a:t>
            </a:r>
            <a:r>
              <a:rPr lang="en-US" dirty="0" smtClean="0"/>
              <a:t>178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Long-Short Term Memory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0" y="2021719"/>
            <a:ext cx="5814139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990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63%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3250" y="4602399"/>
            <a:ext cx="87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B4_CO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626812" y="4657327"/>
            <a:ext cx="735505" cy="16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5" y="2372076"/>
            <a:ext cx="2588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Parameters – </a:t>
            </a:r>
            <a:r>
              <a:rPr lang="en-US" dirty="0" smtClean="0"/>
              <a:t>178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/>
              <a:t>Relu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696977" cy="4351338"/>
          </a:xfrm>
        </p:spPr>
        <p:txBody>
          <a:bodyPr/>
          <a:lstStyle/>
          <a:p>
            <a:r>
              <a:rPr lang="en-US" dirty="0" smtClean="0"/>
              <a:t>Collected from SMART </a:t>
            </a:r>
            <a:r>
              <a:rPr lang="en-US" dirty="0" err="1" smtClean="0"/>
              <a:t>AtmoSim</a:t>
            </a:r>
            <a:r>
              <a:rPr lang="en-US" dirty="0" smtClean="0"/>
              <a:t> Lab by </a:t>
            </a:r>
            <a:r>
              <a:rPr lang="en-US" dirty="0" smtClean="0"/>
              <a:t>Dr. Giorgi </a:t>
            </a:r>
            <a:r>
              <a:rPr lang="en-US" dirty="0" err="1" smtClean="0"/>
              <a:t>Jibuti</a:t>
            </a:r>
            <a:endParaRPr lang="en-US" dirty="0"/>
          </a:p>
          <a:p>
            <a:r>
              <a:rPr lang="en-US" dirty="0" smtClean="0"/>
              <a:t>Measurements </a:t>
            </a:r>
            <a:r>
              <a:rPr lang="en-US" dirty="0"/>
              <a:t>from </a:t>
            </a:r>
            <a:r>
              <a:rPr lang="en-US" dirty="0" smtClean="0"/>
              <a:t>three </a:t>
            </a:r>
            <a:r>
              <a:rPr lang="en-US" dirty="0" smtClean="0"/>
              <a:t>sources: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err="1" smtClean="0"/>
              <a:t>Picaro</a:t>
            </a:r>
            <a:r>
              <a:rPr lang="en-US" dirty="0" smtClean="0"/>
              <a:t> instrument – high-accuracy sensor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Two </a:t>
            </a:r>
            <a:r>
              <a:rPr lang="en-US" dirty="0" err="1" smtClean="0"/>
              <a:t>Alphasense</a:t>
            </a:r>
            <a:r>
              <a:rPr lang="en-US" dirty="0" smtClean="0"/>
              <a:t> </a:t>
            </a:r>
            <a:r>
              <a:rPr lang="en-US" dirty="0"/>
              <a:t>sensors – </a:t>
            </a:r>
            <a:r>
              <a:rPr lang="en-US" dirty="0" smtClean="0"/>
              <a:t>low-accuracy </a:t>
            </a:r>
            <a:r>
              <a:rPr lang="en-US" dirty="0" smtClean="0"/>
              <a:t>sensors</a:t>
            </a:r>
            <a:endParaRPr lang="en-US" dirty="0" smtClean="0"/>
          </a:p>
          <a:p>
            <a:r>
              <a:rPr lang="en-US" dirty="0" smtClean="0"/>
              <a:t>Measurements were filtered </a:t>
            </a:r>
            <a:r>
              <a:rPr lang="en-US" dirty="0"/>
              <a:t>and </a:t>
            </a:r>
            <a:r>
              <a:rPr lang="en-US" dirty="0" smtClean="0"/>
              <a:t>preprocess was done by Marta Melia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Long-Short Term Memory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 descr="Transformer vs RNN and CNN for Translation Task | by Yacine BENAFFANE |  Analytics Vidhya |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30" y="2021719"/>
            <a:ext cx="5814139" cy="290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3990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65%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1048" y="4539555"/>
            <a:ext cx="875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Average of Boards</a:t>
            </a:r>
            <a:endParaRPr lang="en-US" sz="1400" dirty="0"/>
          </a:p>
        </p:txBody>
      </p:sp>
      <p:sp>
        <p:nvSpPr>
          <p:cNvPr id="13" name="Right Arrow 12"/>
          <p:cNvSpPr/>
          <p:nvPr/>
        </p:nvSpPr>
        <p:spPr>
          <a:xfrm>
            <a:off x="3626812" y="4657327"/>
            <a:ext cx="735505" cy="161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595" y="2372076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6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6" y="1515040"/>
            <a:ext cx="3724124" cy="255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39" y="1527327"/>
            <a:ext cx="3986993" cy="26246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423" y="1527327"/>
            <a:ext cx="3930357" cy="26269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78806" y="321905"/>
            <a:ext cx="7032705" cy="1406719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1503" y="1168607"/>
            <a:ext cx="366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Picaro</a:t>
            </a:r>
            <a:r>
              <a:rPr lang="en-US" dirty="0" smtClean="0"/>
              <a:t> </a:t>
            </a:r>
            <a:r>
              <a:rPr lang="en-US" dirty="0"/>
              <a:t>Measurements </a:t>
            </a:r>
            <a:r>
              <a:rPr lang="en-US" dirty="0" smtClean="0"/>
              <a:t>high-accuracy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45627" y="1190603"/>
            <a:ext cx="4498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Averaged(B2 and B4 boards</a:t>
            </a:r>
            <a:r>
              <a:rPr lang="en-US" dirty="0"/>
              <a:t>) – </a:t>
            </a:r>
            <a:r>
              <a:rPr lang="en-US" dirty="0" smtClean="0"/>
              <a:t>low-accuracy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36231" y="1157995"/>
            <a:ext cx="320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after Transformation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57622" y="4565209"/>
            <a:ext cx="46492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 smtClean="0"/>
              <a:t>            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54% of given measurements’ errors are less than 35%.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46% </a:t>
            </a:r>
            <a:r>
              <a:rPr lang="en-US" dirty="0"/>
              <a:t>of given measurements’ errors are between 35%-70%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0% </a:t>
            </a:r>
            <a:r>
              <a:rPr lang="en-US" dirty="0"/>
              <a:t>of data measurements’ errors are </a:t>
            </a:r>
            <a:r>
              <a:rPr lang="en-US" dirty="0" smtClean="0"/>
              <a:t>more </a:t>
            </a:r>
            <a:r>
              <a:rPr lang="en-US" dirty="0"/>
              <a:t>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3720" y="4641705"/>
            <a:ext cx="4632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dirty="0" smtClean="0"/>
              <a:t>      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42% of given measurements’ errors are less than 35%.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dirty="0" smtClean="0"/>
              <a:t>50% </a:t>
            </a:r>
            <a:r>
              <a:rPr lang="en-US" dirty="0"/>
              <a:t>of given measurements’ errors are between 35%-70% 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  <a:r>
              <a:rPr lang="en-US" dirty="0" smtClean="0"/>
              <a:t>% of data measurements’ errors are more 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Transformer</a:t>
            </a:r>
            <a:endParaRPr lang="en-US" dirty="0"/>
          </a:p>
        </p:txBody>
      </p:sp>
      <p:pic>
        <p:nvPicPr>
          <p:cNvPr id="4098" name="Picture 2" descr="The Illustrated Transformer – Jay Alammar – Visualizing machine learning  one concept at a tim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61899"/>
            <a:ext cx="702231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2429" y="6211669"/>
            <a:ext cx="6671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https://towardsdatascience.com/transformers-141e32e69591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Transformer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9" y="1701554"/>
            <a:ext cx="5526244" cy="395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0053" y="5843734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 68%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Transformer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809" y="1701554"/>
            <a:ext cx="5526244" cy="3950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0053" y="5808055"/>
            <a:ext cx="358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 68%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Input Length – 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251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9814" y="5843734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0404578">
            <a:off x="1460277" y="5817977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1458396" y="6233941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67860" y="5606358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64098" y="6343411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9" y="1336332"/>
            <a:ext cx="3683920" cy="2529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000" y="1348416"/>
            <a:ext cx="3871724" cy="2548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86" y="1321646"/>
            <a:ext cx="3827966" cy="2558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16510" y="-70387"/>
            <a:ext cx="7032705" cy="1406719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2427" y="970511"/>
            <a:ext cx="463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Averaged(B2 and B4 boards</a:t>
            </a:r>
            <a:r>
              <a:rPr lang="en-US" dirty="0"/>
              <a:t>) – </a:t>
            </a:r>
            <a:r>
              <a:rPr lang="en-US" dirty="0" smtClean="0"/>
              <a:t>low-accuracy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518" y="967000"/>
            <a:ext cx="385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Picaro</a:t>
            </a:r>
            <a:r>
              <a:rPr lang="en-US" dirty="0" smtClean="0"/>
              <a:t> </a:t>
            </a:r>
            <a:r>
              <a:rPr lang="en-US" dirty="0"/>
              <a:t>Measurements – </a:t>
            </a:r>
            <a:r>
              <a:rPr lang="en-US" dirty="0" smtClean="0"/>
              <a:t>high-accuracy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69627" y="1010774"/>
            <a:ext cx="3203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after Transformation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15954" y="4191006"/>
            <a:ext cx="5156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 smtClean="0"/>
              <a:t>             After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56% of given measurements’ errors are less than 35%.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44% </a:t>
            </a:r>
            <a:r>
              <a:rPr lang="en-US" dirty="0"/>
              <a:t>of given measurements’ errors are between 35%-70%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0% </a:t>
            </a:r>
            <a:r>
              <a:rPr lang="en-US" dirty="0"/>
              <a:t>of data measurements’ errors are </a:t>
            </a:r>
            <a:r>
              <a:rPr lang="en-US" dirty="0" smtClean="0"/>
              <a:t>more </a:t>
            </a:r>
            <a:r>
              <a:rPr lang="en-US" dirty="0"/>
              <a:t>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115" y="4234780"/>
            <a:ext cx="46321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dirty="0" smtClean="0"/>
              <a:t>       Before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Approximately 42% of given measurements’ errors are less than 35%.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</a:t>
            </a:r>
            <a:r>
              <a:rPr lang="en-US" dirty="0" smtClean="0"/>
              <a:t>50% </a:t>
            </a:r>
            <a:r>
              <a:rPr lang="en-US" dirty="0"/>
              <a:t>of given measurements’ errors are between 35%-70% 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</a:t>
            </a:r>
            <a:r>
              <a:rPr lang="en-US" dirty="0" smtClean="0"/>
              <a:t>% of data measurements’ errors are more 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9983" y="2266681"/>
            <a:ext cx="98523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With increase of number of hidden layers (consequently parameters) the accuracy of models increases slightly or stays the same (in the three models: Feed Forward, LSTM, Transformers).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err="1" smtClean="0"/>
              <a:t>ReLu</a:t>
            </a:r>
            <a:r>
              <a:rPr lang="en-US" sz="1900" dirty="0" smtClean="0"/>
              <a:t> Activation Function had better results of </a:t>
            </a:r>
            <a:r>
              <a:rPr lang="en-US" sz="1900" dirty="0"/>
              <a:t>accuracy </a:t>
            </a:r>
            <a:r>
              <a:rPr lang="en-US" sz="19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It is known that Recurrent Neural Networks works much better with time series in comparison with Feed Forward Neural Networks, and we have seen the same results with our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Transformers use better attention method than LSTM, therefore results are slightly better, but increase of parameters does not affect it’s result.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 smtClean="0"/>
              <a:t>Overall a</a:t>
            </a:r>
            <a:r>
              <a:rPr lang="en-US" sz="2000" dirty="0" smtClean="0"/>
              <a:t>ccuracy increased by 14% in the best case (Transformer model).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Transformer’s result’s </a:t>
            </a:r>
            <a:r>
              <a:rPr lang="en-US" sz="2000" dirty="0" smtClean="0"/>
              <a:t>included 93% of other model’s results.</a:t>
            </a:r>
            <a:endParaRPr lang="en-US" sz="19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3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709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Tools</a:t>
            </a:r>
            <a:endParaRPr lang="en-US" dirty="0"/>
          </a:p>
        </p:txBody>
      </p:sp>
      <p:pic>
        <p:nvPicPr>
          <p:cNvPr id="10242" name="Picture 2" descr="PyTorch Foru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87" y="2340359"/>
            <a:ext cx="4332403" cy="86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ntroduction to Keras — Deep Learning Library – mc.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70" y="1867438"/>
            <a:ext cx="2821083" cy="14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What does the Python logo stand for? - Quo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695" y="3022462"/>
            <a:ext cx="2394442" cy="22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Learn Python Series (#10) - Matplotlib Part 1 — Steem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29577"/>
            <a:ext cx="3668859" cy="13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File:Scikit learn logo small.svg - Wikimedia Comm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370" y="4034803"/>
            <a:ext cx="3432140" cy="184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443" y="126664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 you for attention!</a:t>
            </a:r>
            <a:endParaRPr lang="en-US" dirty="0"/>
          </a:p>
        </p:txBody>
      </p:sp>
      <p:pic>
        <p:nvPicPr>
          <p:cNvPr id="5122" name="Picture 2" descr="Q&amp;A- What are the characteristics of Dependent Personality Disorder? –  Susan S. Woods, Ph.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130" y="2775061"/>
            <a:ext cx="40862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Description of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3" y="2495327"/>
            <a:ext cx="11874321" cy="2707738"/>
          </a:xfrm>
        </p:spPr>
        <p:txBody>
          <a:bodyPr>
            <a:normAutofit/>
          </a:bodyPr>
          <a:lstStyle/>
          <a:p>
            <a:r>
              <a:rPr lang="en-US" dirty="0" smtClean="0"/>
              <a:t>Given – Measurements </a:t>
            </a:r>
            <a:r>
              <a:rPr lang="en-US" dirty="0"/>
              <a:t>from </a:t>
            </a:r>
            <a:r>
              <a:rPr lang="en-US" dirty="0" err="1" smtClean="0"/>
              <a:t>Picaro</a:t>
            </a:r>
            <a:r>
              <a:rPr lang="en-US" dirty="0" smtClean="0"/>
              <a:t>(high-precision) and two </a:t>
            </a:r>
            <a:r>
              <a:rPr lang="en-US" dirty="0" err="1" smtClean="0"/>
              <a:t>Alphasense</a:t>
            </a:r>
            <a:r>
              <a:rPr lang="en-US" dirty="0" smtClean="0"/>
              <a:t> sensors(low-precision):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Sensor data point values are always less than </a:t>
            </a:r>
            <a:r>
              <a:rPr lang="en-US" dirty="0" err="1" smtClean="0"/>
              <a:t>Picaro’s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It possible </a:t>
            </a:r>
            <a:r>
              <a:rPr lang="en-US" dirty="0"/>
              <a:t>to </a:t>
            </a:r>
            <a:r>
              <a:rPr lang="en-US" dirty="0" smtClean="0"/>
              <a:t>increase precision </a:t>
            </a:r>
            <a:r>
              <a:rPr lang="en-US" dirty="0" smtClean="0"/>
              <a:t>in </a:t>
            </a:r>
            <a:r>
              <a:rPr lang="en-US" dirty="0" err="1" smtClean="0"/>
              <a:t>Alphasense</a:t>
            </a:r>
            <a:r>
              <a:rPr lang="en-US" dirty="0" smtClean="0"/>
              <a:t> sensors’ measurements?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2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899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Measurements of CO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0070"/>
            <a:ext cx="4322882" cy="2845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986" y="1430070"/>
            <a:ext cx="4334814" cy="2853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360" y="4020799"/>
            <a:ext cx="4179997" cy="28372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573" y="1086802"/>
            <a:ext cx="396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Aphasense</a:t>
            </a:r>
            <a:r>
              <a:rPr lang="en-US" dirty="0" smtClean="0"/>
              <a:t> Sensor (B2</a:t>
            </a:r>
            <a:r>
              <a:rPr lang="en-US" dirty="0"/>
              <a:t>) – </a:t>
            </a:r>
            <a:r>
              <a:rPr lang="en-US" dirty="0" smtClean="0"/>
              <a:t>low-accuracy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48097" y="3697633"/>
            <a:ext cx="261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Picaro</a:t>
            </a:r>
            <a:r>
              <a:rPr lang="en-US" dirty="0"/>
              <a:t> – </a:t>
            </a:r>
            <a:r>
              <a:rPr lang="en-US" dirty="0" smtClean="0"/>
              <a:t>high-accuracy 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08857" y="1106564"/>
            <a:ext cx="384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Aphasense</a:t>
            </a:r>
            <a:r>
              <a:rPr lang="en-US" dirty="0" smtClean="0"/>
              <a:t> Sensor (B4</a:t>
            </a:r>
            <a:r>
              <a:rPr lang="en-US" dirty="0"/>
              <a:t>) – </a:t>
            </a:r>
            <a:r>
              <a:rPr lang="en-US" dirty="0" smtClean="0"/>
              <a:t>low-accuracy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93" y="29964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Measurements of CO</a:t>
            </a:r>
            <a:br>
              <a:rPr lang="en-US" dirty="0" smtClean="0"/>
            </a:br>
            <a:r>
              <a:rPr lang="en-US" sz="3000" dirty="0" smtClean="0"/>
              <a:t>minute averaged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57996" y="1145422"/>
            <a:ext cx="408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Aphasense</a:t>
            </a:r>
            <a:r>
              <a:rPr lang="en-US" dirty="0" smtClean="0"/>
              <a:t> Sensor (B2</a:t>
            </a:r>
            <a:r>
              <a:rPr lang="en-US" dirty="0"/>
              <a:t>) – low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249723" y="1111580"/>
            <a:ext cx="3817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Aphasense</a:t>
            </a:r>
            <a:r>
              <a:rPr lang="en-US" dirty="0" smtClean="0"/>
              <a:t> Sensor (B4</a:t>
            </a:r>
            <a:r>
              <a:rPr lang="en-US" dirty="0"/>
              <a:t>) – low </a:t>
            </a:r>
            <a:r>
              <a:rPr lang="en-US" dirty="0" smtClean="0"/>
              <a:t>accuracy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81223" y="3847676"/>
            <a:ext cx="2614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Picaro</a:t>
            </a:r>
            <a:r>
              <a:rPr lang="en-US" dirty="0"/>
              <a:t> – </a:t>
            </a:r>
            <a:r>
              <a:rPr lang="en-US" dirty="0" smtClean="0"/>
              <a:t>high-accuracy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354" y="4231193"/>
            <a:ext cx="3889622" cy="26264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485236"/>
            <a:ext cx="4545122" cy="29770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388" y="1386925"/>
            <a:ext cx="4624611" cy="30753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970" y="4634121"/>
            <a:ext cx="5029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42% of given measurements’ errors are less than 35%.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50% of given measurements’ errors are between 35%-70%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8% of data measurements’ errors are more than 70%.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8479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7000" dirty="0" smtClean="0"/>
              <a:t>Approach </a:t>
            </a:r>
            <a:r>
              <a:rPr lang="en-US" sz="7000" dirty="0"/>
              <a:t/>
            </a:r>
            <a:br>
              <a:rPr lang="en-US" sz="7000" dirty="0"/>
            </a:br>
            <a:endParaRPr lang="en-US" sz="7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290" y="2510625"/>
            <a:ext cx="104190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Classify </a:t>
            </a:r>
            <a:r>
              <a:rPr lang="en-US" sz="3600" dirty="0"/>
              <a:t>error of measurements in group of two types: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percentage of error is less than 35%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3600" dirty="0"/>
              <a:t>percentage of error is more than 35</a:t>
            </a:r>
            <a:r>
              <a:rPr lang="en-US" sz="3600" dirty="0" smtClean="0"/>
              <a:t>%</a:t>
            </a:r>
          </a:p>
          <a:p>
            <a:pPr lvl="2"/>
            <a:endParaRPr lang="en-US" sz="3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-113764" y="4341895"/>
            <a:ext cx="11673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endParaRPr lang="en-US" sz="2800" dirty="0"/>
          </a:p>
          <a:p>
            <a:pPr lvl="2"/>
            <a:r>
              <a:rPr lang="en-US" sz="2800" dirty="0"/>
              <a:t>If error is in a second category, 35% should be subtracted from the noise.</a:t>
            </a:r>
          </a:p>
        </p:txBody>
      </p:sp>
    </p:spTree>
    <p:extLst>
      <p:ext uri="{BB962C8B-B14F-4D97-AF65-F5344CB8AC3E}">
        <p14:creationId xmlns:p14="http://schemas.microsoft.com/office/powerpoint/2010/main" val="11031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Feed Forward Neural Network</a:t>
            </a:r>
            <a:endParaRPr lang="en-US" dirty="0"/>
          </a:p>
        </p:txBody>
      </p:sp>
      <p:pic>
        <p:nvPicPr>
          <p:cNvPr id="1026" name="Picture 2" descr="Feed-forward and feedback networks - Neural Networks with 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8" y="1558343"/>
            <a:ext cx="7210294" cy="390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87" y="6211669"/>
            <a:ext cx="8474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https://deepai.org/machine-learning-glossary-and-terms/feed-forward-neural-network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Feed Forward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00" y="1664323"/>
            <a:ext cx="7468405" cy="250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1797" y="4623515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04578">
            <a:off x="3482260" y="4597758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3480379" y="5013722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9843" y="4386139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6081" y="5123192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6339" y="5860245"/>
            <a:ext cx="174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58%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Hidden Layers – 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0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2550"/>
            <a:ext cx="10515600" cy="1325563"/>
          </a:xfrm>
        </p:spPr>
        <p:txBody>
          <a:bodyPr/>
          <a:lstStyle/>
          <a:p>
            <a:pPr algn="ctr"/>
            <a:r>
              <a:rPr lang="en-US" sz="3600" dirty="0" smtClean="0"/>
              <a:t>Feed Forward Neural Network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 and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700" y="1664323"/>
            <a:ext cx="7468405" cy="2509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1797" y="4623515"/>
            <a:ext cx="875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0404578">
            <a:off x="3482260" y="4597758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82664">
            <a:off x="3480379" y="5013722"/>
            <a:ext cx="862884" cy="218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89843" y="4386139"/>
            <a:ext cx="4481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– if the percentage of error is less than 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86081" y="5123192"/>
            <a:ext cx="5013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r>
              <a:rPr lang="en-US" dirty="0" smtClean="0"/>
              <a:t> – if the percentage of error is more than 35%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46339" y="5860245"/>
            <a:ext cx="174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Accuracy – 60%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104" y="2148964"/>
            <a:ext cx="258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Description of Model: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Parameters – 182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Hidden Layers – 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Activation Functions: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Sigmoid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Relu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FA1F-D82F-49FA-8B7F-BE9480B217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5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1305</Words>
  <Application>Microsoft Office PowerPoint</Application>
  <PresentationFormat>Widescreen</PresentationFormat>
  <Paragraphs>261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Office Theme</vt:lpstr>
      <vt:lpstr>RNN for Classification of Measurements</vt:lpstr>
      <vt:lpstr>Measurements</vt:lpstr>
      <vt:lpstr>Description of Problem</vt:lpstr>
      <vt:lpstr>Measurements of CO</vt:lpstr>
      <vt:lpstr>Measurements of CO minute averaged</vt:lpstr>
      <vt:lpstr>Approach  </vt:lpstr>
      <vt:lpstr>Feed Forward Neural Network</vt:lpstr>
      <vt:lpstr>Feed Forward Neural Network Model and Results</vt:lpstr>
      <vt:lpstr>Feed Forward Neural Network Model and Results</vt:lpstr>
      <vt:lpstr>Feed Forward Neural Network Model and Results</vt:lpstr>
      <vt:lpstr>Feed Forward Neural Network Model and Results</vt:lpstr>
      <vt:lpstr>Feed Forward Neural Network Model and Results</vt:lpstr>
      <vt:lpstr>Results</vt:lpstr>
      <vt:lpstr>Recurrent Neural Network</vt:lpstr>
      <vt:lpstr>Long-Short Term Memory Neural Network</vt:lpstr>
      <vt:lpstr>Long-Short Term Memory Neural Network Model and Results</vt:lpstr>
      <vt:lpstr>Long-Short Term Memory Neural Network Model and Results</vt:lpstr>
      <vt:lpstr>Long-Short Term Memory Neural Network Model and Results</vt:lpstr>
      <vt:lpstr>Long-Short Term Memory Neural Network Model and Results</vt:lpstr>
      <vt:lpstr>Long-Short Term Memory Neural Network Model and Results</vt:lpstr>
      <vt:lpstr>Results </vt:lpstr>
      <vt:lpstr>Transformer</vt:lpstr>
      <vt:lpstr>Transformer Model and Results</vt:lpstr>
      <vt:lpstr>Transformer Model and Results</vt:lpstr>
      <vt:lpstr>Results</vt:lpstr>
      <vt:lpstr>Conclusions</vt:lpstr>
      <vt:lpstr>Tools</vt:lpstr>
      <vt:lpstr>Thank you for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148</cp:revision>
  <dcterms:created xsi:type="dcterms:W3CDTF">2020-11-24T08:30:06Z</dcterms:created>
  <dcterms:modified xsi:type="dcterms:W3CDTF">2020-12-09T01:09:43Z</dcterms:modified>
</cp:coreProperties>
</file>