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58" r:id="rId2"/>
  </p:sldMasterIdLst>
  <p:notesMasterIdLst>
    <p:notesMasterId r:id="rId21"/>
  </p:notesMasterIdLst>
  <p:sldIdLst>
    <p:sldId id="279" r:id="rId3"/>
    <p:sldId id="267" r:id="rId4"/>
    <p:sldId id="268" r:id="rId5"/>
    <p:sldId id="269" r:id="rId6"/>
    <p:sldId id="270" r:id="rId7"/>
    <p:sldId id="271" r:id="rId8"/>
    <p:sldId id="273" r:id="rId9"/>
    <p:sldId id="289" r:id="rId10"/>
    <p:sldId id="290" r:id="rId11"/>
    <p:sldId id="280" r:id="rId12"/>
    <p:sldId id="272" r:id="rId13"/>
    <p:sldId id="275" r:id="rId14"/>
    <p:sldId id="286" r:id="rId15"/>
    <p:sldId id="287" r:id="rId16"/>
    <p:sldId id="284" r:id="rId17"/>
    <p:sldId id="288" r:id="rId18"/>
    <p:sldId id="278"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autoAdjust="0"/>
    <p:restoredTop sz="84124" autoAdjust="0"/>
  </p:normalViewPr>
  <p:slideViewPr>
    <p:cSldViewPr snapToGrid="0">
      <p:cViewPr varScale="1">
        <p:scale>
          <a:sx n="63" d="100"/>
          <a:sy n="63" d="100"/>
        </p:scale>
        <p:origin x="10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2BAE-263E-44C9-B491-1EFBC7DD2C40}"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EE3C5-D604-4AB3-A25F-7B7E67195EF3}" type="slidenum">
              <a:rPr lang="en-US" smtClean="0"/>
              <a:t>‹#›</a:t>
            </a:fld>
            <a:endParaRPr lang="en-US"/>
          </a:p>
        </p:txBody>
      </p:sp>
    </p:spTree>
    <p:extLst>
      <p:ext uri="{BB962C8B-B14F-4D97-AF65-F5344CB8AC3E}">
        <p14:creationId xmlns:p14="http://schemas.microsoft.com/office/powerpoint/2010/main" val="357283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027EE3C5-D604-4AB3-A25F-7B7E67195EF3}" type="slidenum">
              <a:rPr lang="en-US" smtClean="0"/>
              <a:t>1</a:t>
            </a:fld>
            <a:endParaRPr lang="en-US"/>
          </a:p>
        </p:txBody>
      </p:sp>
    </p:spTree>
    <p:extLst>
      <p:ext uri="{BB962C8B-B14F-4D97-AF65-F5344CB8AC3E}">
        <p14:creationId xmlns:p14="http://schemas.microsoft.com/office/powerpoint/2010/main" val="14833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EE3C5-D604-4AB3-A25F-7B7E67195EF3}" type="slidenum">
              <a:rPr lang="en-US" smtClean="0"/>
              <a:t>4</a:t>
            </a:fld>
            <a:endParaRPr lang="en-US"/>
          </a:p>
        </p:txBody>
      </p:sp>
    </p:spTree>
    <p:extLst>
      <p:ext uri="{BB962C8B-B14F-4D97-AF65-F5344CB8AC3E}">
        <p14:creationId xmlns:p14="http://schemas.microsoft.com/office/powerpoint/2010/main" val="108220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EE3C5-D604-4AB3-A25F-7B7E67195EF3}" type="slidenum">
              <a:rPr lang="en-US" smtClean="0"/>
              <a:t>5</a:t>
            </a:fld>
            <a:endParaRPr lang="en-US"/>
          </a:p>
        </p:txBody>
      </p:sp>
    </p:spTree>
    <p:extLst>
      <p:ext uri="{BB962C8B-B14F-4D97-AF65-F5344CB8AC3E}">
        <p14:creationId xmlns:p14="http://schemas.microsoft.com/office/powerpoint/2010/main" val="246646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EE3C5-D604-4AB3-A25F-7B7E67195EF3}" type="slidenum">
              <a:rPr lang="en-US" smtClean="0"/>
              <a:t>8</a:t>
            </a:fld>
            <a:endParaRPr lang="en-US"/>
          </a:p>
        </p:txBody>
      </p:sp>
    </p:spTree>
    <p:extLst>
      <p:ext uri="{BB962C8B-B14F-4D97-AF65-F5344CB8AC3E}">
        <p14:creationId xmlns:p14="http://schemas.microsoft.com/office/powerpoint/2010/main" val="82631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EE3C5-D604-4AB3-A25F-7B7E67195EF3}" type="slidenum">
              <a:rPr lang="en-US" smtClean="0"/>
              <a:t>10</a:t>
            </a:fld>
            <a:endParaRPr lang="en-US"/>
          </a:p>
        </p:txBody>
      </p:sp>
    </p:spTree>
    <p:extLst>
      <p:ext uri="{BB962C8B-B14F-4D97-AF65-F5344CB8AC3E}">
        <p14:creationId xmlns:p14="http://schemas.microsoft.com/office/powerpoint/2010/main" val="282015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EE3C5-D604-4AB3-A25F-7B7E67195EF3}" type="slidenum">
              <a:rPr lang="en-US" smtClean="0"/>
              <a:t>11</a:t>
            </a:fld>
            <a:endParaRPr lang="en-US"/>
          </a:p>
        </p:txBody>
      </p:sp>
    </p:spTree>
    <p:extLst>
      <p:ext uri="{BB962C8B-B14F-4D97-AF65-F5344CB8AC3E}">
        <p14:creationId xmlns:p14="http://schemas.microsoft.com/office/powerpoint/2010/main" val="230023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gn="l"/>
            <a:endParaRPr lang="en-US" sz="1200" dirty="0"/>
          </a:p>
          <a:p>
            <a:endParaRPr lang="en-US" dirty="0"/>
          </a:p>
        </p:txBody>
      </p:sp>
      <p:sp>
        <p:nvSpPr>
          <p:cNvPr id="4" name="Slide Number Placeholder 3"/>
          <p:cNvSpPr>
            <a:spLocks noGrp="1"/>
          </p:cNvSpPr>
          <p:nvPr>
            <p:ph type="sldNum" sz="quarter" idx="5"/>
          </p:nvPr>
        </p:nvSpPr>
        <p:spPr/>
        <p:txBody>
          <a:bodyPr/>
          <a:lstStyle/>
          <a:p>
            <a:fld id="{027EE3C5-D604-4AB3-A25F-7B7E67195EF3}" type="slidenum">
              <a:rPr lang="en-US" smtClean="0"/>
              <a:t>12</a:t>
            </a:fld>
            <a:endParaRPr lang="en-US"/>
          </a:p>
        </p:txBody>
      </p:sp>
    </p:spTree>
    <p:extLst>
      <p:ext uri="{BB962C8B-B14F-4D97-AF65-F5344CB8AC3E}">
        <p14:creationId xmlns:p14="http://schemas.microsoft.com/office/powerpoint/2010/main" val="347286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gn="l"/>
            <a:endParaRPr lang="en-US" sz="1200" dirty="0"/>
          </a:p>
          <a:p>
            <a:endParaRPr lang="en-US" dirty="0"/>
          </a:p>
        </p:txBody>
      </p:sp>
      <p:sp>
        <p:nvSpPr>
          <p:cNvPr id="4" name="Slide Number Placeholder 3"/>
          <p:cNvSpPr>
            <a:spLocks noGrp="1"/>
          </p:cNvSpPr>
          <p:nvPr>
            <p:ph type="sldNum" sz="quarter" idx="5"/>
          </p:nvPr>
        </p:nvSpPr>
        <p:spPr/>
        <p:txBody>
          <a:bodyPr/>
          <a:lstStyle/>
          <a:p>
            <a:fld id="{027EE3C5-D604-4AB3-A25F-7B7E67195EF3}" type="slidenum">
              <a:rPr lang="en-US" smtClean="0"/>
              <a:t>13</a:t>
            </a:fld>
            <a:endParaRPr lang="en-US"/>
          </a:p>
        </p:txBody>
      </p:sp>
    </p:spTree>
    <p:extLst>
      <p:ext uri="{BB962C8B-B14F-4D97-AF65-F5344CB8AC3E}">
        <p14:creationId xmlns:p14="http://schemas.microsoft.com/office/powerpoint/2010/main" val="136508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31800"/>
            <a:ext cx="9766300" cy="80645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838200" y="1600200"/>
            <a:ext cx="9766300" cy="4140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377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DC5C11-ED94-46C4-85D8-A78A9422D383}" type="datetime3">
              <a:rPr lang="ka-GE" smtClean="0"/>
              <a:t>18/11/20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250434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368B4A-436B-4265-A6EA-E00E80267445}" type="datetime3">
              <a:rPr lang="ka-GE" smtClean="0"/>
              <a:t>18/11/20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312705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C32170-2B95-4522-9D1C-2B3E2A5DAD10}" type="datetime3">
              <a:rPr lang="ka-GE" smtClean="0"/>
              <a:t>18/11/20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295478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0F8163-90E2-467E-9337-91ADBD6DEF0D}" type="datetime3">
              <a:rPr lang="ka-GE" smtClean="0"/>
              <a:t>18/11/20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57422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4D472-BBBB-4EC6-B321-0D5C5891FE91}" type="datetime3">
              <a:rPr lang="ka-GE" smtClean="0"/>
              <a:t>18/11/20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167643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1FA472-E91F-4B5C-BF41-C17637D9D11D}" type="datetime3">
              <a:rPr lang="ka-GE" smtClean="0"/>
              <a:t>18/11/20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12081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74A0-2A34-4DEB-A1F5-919AAD9AEADD}" type="datetime3">
              <a:rPr lang="ka-GE" smtClean="0"/>
              <a:t>18/11/20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367855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41A3D-39F0-438B-9062-1F2460021906}" type="datetime3">
              <a:rPr lang="ka-GE" smtClean="0"/>
              <a:t>18/11/20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371367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068E62-FAC2-4EF1-922E-FBDB52F75B3B}" type="datetime3">
              <a:rPr lang="ka-GE" smtClean="0"/>
              <a:t>18/11/20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82586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7E2B28-9D06-4BC4-9712-996580D2D1DB}" type="datetime3">
              <a:rPr lang="ka-GE" smtClean="0"/>
              <a:t>18/11/20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19470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400"/>
            </a:lvl1pPr>
          </a:lstStyle>
          <a:p>
            <a:fld id="{5C4848E6-6E4A-42DF-9014-3C3EE2BC98C2}" type="datetime3">
              <a:rPr lang="ka-GE" smtClean="0"/>
              <a:t>18/11/20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000"/>
            </a:lvl1pPr>
          </a:lstStyle>
          <a:p>
            <a:fld id="{10C106A6-CC93-43B9-8699-B9EE88A0286C}" type="slidenum">
              <a:rPr lang="en-US" smtClean="0"/>
              <a:pPr/>
              <a:t>‹#›</a:t>
            </a:fld>
            <a:endParaRPr lang="en-US"/>
          </a:p>
        </p:txBody>
      </p:sp>
    </p:spTree>
    <p:extLst>
      <p:ext uri="{BB962C8B-B14F-4D97-AF65-F5344CB8AC3E}">
        <p14:creationId xmlns:p14="http://schemas.microsoft.com/office/powerpoint/2010/main" val="271714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68E0C-D185-40BE-8841-303B285FD962}" type="datetime3">
              <a:rPr lang="ka-GE" smtClean="0"/>
              <a:t>18/11/20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7FCA1-FCBC-40F6-8635-40EDC53A1095}" type="slidenum">
              <a:rPr lang="en-US" smtClean="0"/>
              <a:t>‹#›</a:t>
            </a:fld>
            <a:endParaRPr lang="en-US"/>
          </a:p>
        </p:txBody>
      </p:sp>
    </p:spTree>
    <p:extLst>
      <p:ext uri="{BB962C8B-B14F-4D97-AF65-F5344CB8AC3E}">
        <p14:creationId xmlns:p14="http://schemas.microsoft.com/office/powerpoint/2010/main" val="385109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CC0326-D49A-4555-AE1F-21270514A687}" type="datetime3">
              <a:rPr lang="ka-GE" smtClean="0"/>
              <a:t>18/11/20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74872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4DBD55-798F-4A17-8296-CAC61BC8E394}" type="datetime3">
              <a:rPr lang="ka-GE" smtClean="0"/>
              <a:t>18/11/20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409277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550BAD0-935D-428B-A67E-FC52A3F8C804}" type="datetime3">
              <a:rPr lang="ka-GE" smtClean="0"/>
              <a:t>18/11/20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59758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B87E7F0-F15B-4553-A164-031CF1453D8C}" type="datetime3">
              <a:rPr lang="ka-GE" smtClean="0"/>
              <a:t>18/11/20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149032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8053E21-86B5-40C4-BD88-36F35981F4EC}" type="datetime3">
              <a:rPr lang="ka-GE" smtClean="0"/>
              <a:t>18/11/20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87329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F042BA2-259D-492F-B957-B5894016E575}" type="datetime3">
              <a:rPr lang="ka-GE" smtClean="0"/>
              <a:t>18/11/20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411923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FA9938-909C-49CD-87C4-EAF348C0A3F3}" type="datetime3">
              <a:rPr lang="ka-GE" smtClean="0"/>
              <a:t>18/11/20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C106A6-CC93-43B9-8699-B9EE88A0286C}" type="slidenum">
              <a:rPr lang="en-US" smtClean="0"/>
              <a:t>‹#›</a:t>
            </a:fld>
            <a:endParaRPr lang="en-US"/>
          </a:p>
        </p:txBody>
      </p:sp>
    </p:spTree>
    <p:extLst>
      <p:ext uri="{BB962C8B-B14F-4D97-AF65-F5344CB8AC3E}">
        <p14:creationId xmlns:p14="http://schemas.microsoft.com/office/powerpoint/2010/main" val="90084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449388"/>
            <a:ext cx="10515600" cy="4351338"/>
          </a:xfrm>
          <a:prstGeom prst="rect">
            <a:avLst/>
          </a:prstGeom>
        </p:spPr>
        <p:txBody>
          <a:bodyPr vert="horz" lIns="91440" tIns="45720" rIns="91440" bIns="45720" rtlCol="0">
            <a:normAutofit/>
          </a:bodyPr>
          <a:lstStyle/>
          <a:p>
            <a:pPr lvl="1"/>
            <a:endParaRPr lang="en-US" sz="1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43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B4374-4770-4BA3-8513-0373AFE128F9}" type="datetime3">
              <a:rPr lang="ka-GE" smtClean="0"/>
              <a:t>18/11/20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7FCA1-FCBC-40F6-8635-40EDC53A1095}" type="slidenum">
              <a:rPr lang="en-US" smtClean="0"/>
              <a:t>‹#›</a:t>
            </a:fld>
            <a:endParaRPr lang="en-US"/>
          </a:p>
        </p:txBody>
      </p:sp>
    </p:spTree>
    <p:extLst>
      <p:ext uri="{BB962C8B-B14F-4D97-AF65-F5344CB8AC3E}">
        <p14:creationId xmlns:p14="http://schemas.microsoft.com/office/powerpoint/2010/main" val="376421702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5.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404" y="2106972"/>
            <a:ext cx="9766300" cy="591782"/>
          </a:xfrm>
        </p:spPr>
        <p:txBody>
          <a:bodyPr>
            <a:noAutofit/>
          </a:bodyPr>
          <a:lstStyle/>
          <a:p>
            <a:pPr>
              <a:lnSpc>
                <a:spcPct val="150000"/>
              </a:lnSpc>
            </a:pPr>
            <a:r>
              <a:rPr lang="en-US" sz="3200" dirty="0" smtClean="0"/>
              <a:t> Transition Metal Salen Complexes: </a:t>
            </a:r>
            <a:br>
              <a:rPr lang="en-US" sz="3200" dirty="0" smtClean="0"/>
            </a:br>
            <a:r>
              <a:rPr lang="en-US" sz="3200" dirty="0" smtClean="0"/>
              <a:t>Synthesis and Biological activity</a:t>
            </a:r>
            <a:endParaRPr lang="en-US" sz="3200" dirty="0"/>
          </a:p>
        </p:txBody>
      </p:sp>
      <p:sp>
        <p:nvSpPr>
          <p:cNvPr id="3" name="Subtitle 2"/>
          <p:cNvSpPr>
            <a:spLocks noGrp="1"/>
          </p:cNvSpPr>
          <p:nvPr>
            <p:ph type="subTitle" idx="1"/>
          </p:nvPr>
        </p:nvSpPr>
        <p:spPr>
          <a:xfrm>
            <a:off x="2199334" y="3645168"/>
            <a:ext cx="7330440" cy="1351769"/>
          </a:xfrm>
        </p:spPr>
        <p:txBody>
          <a:bodyPr>
            <a:noAutofit/>
          </a:bodyPr>
          <a:lstStyle/>
          <a:p>
            <a:pPr>
              <a:lnSpc>
                <a:spcPct val="100000"/>
              </a:lnSpc>
              <a:spcAft>
                <a:spcPts val="800"/>
              </a:spcAft>
            </a:pPr>
            <a:r>
              <a:rPr lang="en-US" sz="1800" dirty="0" smtClean="0">
                <a:ea typeface="Calibri" panose="020F0502020204030204" pitchFamily="34" charset="0"/>
                <a:cs typeface="Arial" panose="020B0604020202020204" pitchFamily="34" charset="0"/>
              </a:rPr>
              <a:t>Bachelor’s degree in Chemistry, Agricultural University of Georgia </a:t>
            </a:r>
          </a:p>
          <a:p>
            <a:pPr>
              <a:lnSpc>
                <a:spcPct val="100000"/>
              </a:lnSpc>
              <a:spcAft>
                <a:spcPts val="800"/>
              </a:spcAft>
            </a:pPr>
            <a:r>
              <a:rPr lang="fi-FI" sz="1800" dirty="0" smtClean="0">
                <a:ea typeface="Calibri" panose="020F0502020204030204" pitchFamily="34" charset="0"/>
                <a:cs typeface="Arial" panose="020B0604020202020204" pitchFamily="34" charset="0"/>
              </a:rPr>
              <a:t>E-mail: </a:t>
            </a:r>
            <a:r>
              <a:rPr lang="fi-FI" sz="1800" b="1" dirty="0" smtClean="0">
                <a:ea typeface="Calibri" panose="020F0502020204030204" pitchFamily="34" charset="0"/>
                <a:cs typeface="Arial" panose="020B0604020202020204" pitchFamily="34" charset="0"/>
              </a:rPr>
              <a:t>tkhat2016@agruni.edu.ge</a:t>
            </a:r>
            <a:endParaRPr lang="ka-GE" sz="1800" b="1" dirty="0">
              <a:ea typeface="Calibri" panose="020F0502020204030204" pitchFamily="34" charset="0"/>
              <a:cs typeface="Arial" panose="020B0604020202020204" pitchFamily="34" charset="0"/>
            </a:endParaRPr>
          </a:p>
          <a:p>
            <a:pPr>
              <a:lnSpc>
                <a:spcPct val="100000"/>
              </a:lnSpc>
              <a:spcAft>
                <a:spcPts val="800"/>
              </a:spcAft>
            </a:pPr>
            <a:endParaRPr lang="en-US" sz="1800" dirty="0">
              <a:ea typeface="Calibri" panose="020F0502020204030204" pitchFamily="34" charset="0"/>
              <a:cs typeface="Arial" panose="020B0604020202020204" pitchFamily="34" charset="0"/>
            </a:endParaRPr>
          </a:p>
          <a:p>
            <a:pPr>
              <a:lnSpc>
                <a:spcPct val="100000"/>
              </a:lnSpc>
            </a:pPr>
            <a:endParaRPr lang="en-US" sz="2800" dirty="0"/>
          </a:p>
        </p:txBody>
      </p:sp>
      <p:sp>
        <p:nvSpPr>
          <p:cNvPr id="6" name="Rectangle 5">
            <a:extLst>
              <a:ext uri="{FF2B5EF4-FFF2-40B4-BE49-F238E27FC236}">
                <a16:creationId xmlns:a16="http://schemas.microsoft.com/office/drawing/2014/main" xmlns="" id="{0CB88C9D-BE6E-4EA1-887F-99B507D12B0E}"/>
              </a:ext>
            </a:extLst>
          </p:cNvPr>
          <p:cNvSpPr/>
          <p:nvPr/>
        </p:nvSpPr>
        <p:spPr>
          <a:xfrm>
            <a:off x="4748608" y="3004563"/>
            <a:ext cx="2231893" cy="460126"/>
          </a:xfrm>
          <a:prstGeom prst="rect">
            <a:avLst/>
          </a:prstGeom>
        </p:spPr>
        <p:txBody>
          <a:bodyPr wrap="none">
            <a:spAutoFit/>
          </a:bodyPr>
          <a:lstStyle/>
          <a:p>
            <a:pPr>
              <a:lnSpc>
                <a:spcPct val="130000"/>
              </a:lnSpc>
              <a:spcAft>
                <a:spcPts val="800"/>
              </a:spcAft>
            </a:pPr>
            <a:r>
              <a:rPr lang="en-US" sz="2000" b="1" dirty="0" smtClean="0">
                <a:ea typeface="Calibri" panose="020F0502020204030204" pitchFamily="34" charset="0"/>
                <a:cs typeface="Arial" panose="020B0604020202020204" pitchFamily="34" charset="0"/>
              </a:rPr>
              <a:t>Tamar Khatisashvili</a:t>
            </a:r>
            <a:endParaRPr lang="en-US" sz="2000" dirty="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3A8CF9E2-2E84-4FD7-9D26-35FCB79C8995}"/>
              </a:ext>
            </a:extLst>
          </p:cNvPr>
          <p:cNvSpPr/>
          <p:nvPr/>
        </p:nvSpPr>
        <p:spPr>
          <a:xfrm>
            <a:off x="4114614" y="4770721"/>
            <a:ext cx="3499882" cy="452432"/>
          </a:xfrm>
          <a:prstGeom prst="rect">
            <a:avLst/>
          </a:prstGeom>
        </p:spPr>
        <p:txBody>
          <a:bodyPr wrap="square">
            <a:spAutoFit/>
          </a:bodyPr>
          <a:lstStyle/>
          <a:p>
            <a:pPr algn="ctr">
              <a:lnSpc>
                <a:spcPct val="130000"/>
              </a:lnSpc>
              <a:spcAft>
                <a:spcPts val="800"/>
              </a:spcAft>
            </a:pPr>
            <a:r>
              <a:rPr lang="en-US" dirty="0" smtClean="0">
                <a:ea typeface="Calibri" panose="020F0502020204030204" pitchFamily="34" charset="0"/>
                <a:cs typeface="Arial" panose="020B0604020202020204" pitchFamily="34" charset="0"/>
              </a:rPr>
              <a:t>Supervisor</a:t>
            </a:r>
            <a:r>
              <a:rPr lang="ka-GE" dirty="0" smtClean="0">
                <a:ea typeface="Calibri" panose="020F0502020204030204" pitchFamily="34" charset="0"/>
                <a:cs typeface="Arial" panose="020B0604020202020204" pitchFamily="34" charset="0"/>
              </a:rPr>
              <a:t>:</a:t>
            </a:r>
            <a:r>
              <a:rPr lang="en-US" dirty="0" smtClean="0">
                <a:ea typeface="Calibri" panose="020F0502020204030204" pitchFamily="34" charset="0"/>
                <a:cs typeface="Arial" panose="020B0604020202020204" pitchFamily="34" charset="0"/>
              </a:rPr>
              <a:t> </a:t>
            </a:r>
            <a:r>
              <a:rPr lang="en-US" b="1" dirty="0" smtClean="0">
                <a:ea typeface="Calibri" panose="020F0502020204030204" pitchFamily="34" charset="0"/>
                <a:cs typeface="Arial" panose="020B0604020202020204" pitchFamily="34" charset="0"/>
              </a:rPr>
              <a:t>Prof</a:t>
            </a:r>
            <a:r>
              <a:rPr lang="ka-GE" b="1" dirty="0" smtClean="0">
                <a:ea typeface="Calibri" panose="020F0502020204030204" pitchFamily="34" charset="0"/>
                <a:cs typeface="Arial" panose="020B0604020202020204" pitchFamily="34" charset="0"/>
              </a:rPr>
              <a:t>. </a:t>
            </a:r>
            <a:r>
              <a:rPr lang="en-US" b="1" dirty="0" smtClean="0">
                <a:ea typeface="Calibri" panose="020F0502020204030204" pitchFamily="34" charset="0"/>
                <a:cs typeface="Arial" panose="020B0604020202020204" pitchFamily="34" charset="0"/>
              </a:rPr>
              <a:t>E. </a:t>
            </a:r>
            <a:r>
              <a:rPr lang="en-US" b="1" dirty="0" err="1" smtClean="0">
                <a:ea typeface="Calibri" panose="020F0502020204030204" pitchFamily="34" charset="0"/>
                <a:cs typeface="Arial" panose="020B0604020202020204" pitchFamily="34" charset="0"/>
              </a:rPr>
              <a:t>Elizbarashvili</a:t>
            </a:r>
            <a:endParaRPr lang="en-US" b="1" dirty="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733D7D3C-4B64-4E5F-9EAA-F94E48327CBB}"/>
              </a:ext>
            </a:extLst>
          </p:cNvPr>
          <p:cNvSpPr/>
          <p:nvPr/>
        </p:nvSpPr>
        <p:spPr>
          <a:xfrm>
            <a:off x="4114614" y="6027855"/>
            <a:ext cx="3499882" cy="426592"/>
          </a:xfrm>
          <a:prstGeom prst="rect">
            <a:avLst/>
          </a:prstGeom>
        </p:spPr>
        <p:txBody>
          <a:bodyPr wrap="square">
            <a:spAutoFit/>
          </a:bodyPr>
          <a:lstStyle/>
          <a:p>
            <a:pPr algn="ctr">
              <a:lnSpc>
                <a:spcPct val="130000"/>
              </a:lnSpc>
              <a:spcAft>
                <a:spcPts val="800"/>
              </a:spcAft>
            </a:pPr>
            <a:r>
              <a:rPr lang="en-US" dirty="0" smtClean="0">
                <a:ea typeface="Calibri" panose="020F0502020204030204" pitchFamily="34" charset="0"/>
                <a:cs typeface="Arial" panose="020B0604020202020204" pitchFamily="34" charset="0"/>
              </a:rPr>
              <a:t>November 18th</a:t>
            </a:r>
            <a:r>
              <a:rPr lang="ka-GE" dirty="0" smtClean="0">
                <a:ea typeface="Calibri" panose="020F0502020204030204" pitchFamily="34" charset="0"/>
                <a:cs typeface="Arial" panose="020B0604020202020204" pitchFamily="34" charset="0"/>
              </a:rPr>
              <a:t>, </a:t>
            </a:r>
            <a:r>
              <a:rPr lang="ka-GE" dirty="0">
                <a:ea typeface="Calibri" panose="020F0502020204030204" pitchFamily="34" charset="0"/>
                <a:cs typeface="Arial" panose="020B0604020202020204" pitchFamily="34" charset="0"/>
              </a:rPr>
              <a:t>2020</a:t>
            </a:r>
            <a:endParaRPr lang="en-US" b="1" dirty="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721" y="69681"/>
            <a:ext cx="1915279" cy="1915279"/>
          </a:xfrm>
          <a:prstGeom prst="rect">
            <a:avLst/>
          </a:prstGeom>
        </p:spPr>
      </p:pic>
    </p:spTree>
    <p:extLst>
      <p:ext uri="{BB962C8B-B14F-4D97-AF65-F5344CB8AC3E}">
        <p14:creationId xmlns:p14="http://schemas.microsoft.com/office/powerpoint/2010/main" val="418038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327"/>
            <a:ext cx="10515600" cy="1325563"/>
          </a:xfrm>
        </p:spPr>
        <p:txBody>
          <a:bodyPr/>
          <a:lstStyle/>
          <a:p>
            <a:r>
              <a:rPr lang="en-US" dirty="0" smtClean="0"/>
              <a:t>Senior project objective:</a:t>
            </a:r>
            <a:r>
              <a:rPr lang="ka-GE" dirty="0"/>
              <a:t/>
            </a:r>
            <a:br>
              <a:rPr lang="ka-GE" dirty="0"/>
            </a:br>
            <a:r>
              <a:rPr lang="ka-GE" dirty="0"/>
              <a:t/>
            </a:r>
            <a:br>
              <a:rPr lang="ka-GE" dirty="0"/>
            </a:br>
            <a:r>
              <a:rPr lang="en-US" dirty="0" smtClean="0"/>
              <a:t>Synthesis of water soluble Salen-type ligands</a:t>
            </a:r>
            <a:endParaRPr lang="en-US" dirty="0"/>
          </a:p>
        </p:txBody>
      </p:sp>
      <p:sp>
        <p:nvSpPr>
          <p:cNvPr id="5" name="Slide Number Placeholder 4"/>
          <p:cNvSpPr>
            <a:spLocks noGrp="1"/>
          </p:cNvSpPr>
          <p:nvPr>
            <p:ph type="sldNum" sz="quarter" idx="12"/>
          </p:nvPr>
        </p:nvSpPr>
        <p:spPr/>
        <p:txBody>
          <a:bodyPr/>
          <a:lstStyle/>
          <a:p>
            <a:fld id="{10C106A6-CC93-43B9-8699-B9EE88A0286C}" type="slidenum">
              <a:rPr lang="en-US" smtClean="0"/>
              <a:pPr/>
              <a:t>10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62848811"/>
              </p:ext>
            </p:extLst>
          </p:nvPr>
        </p:nvGraphicFramePr>
        <p:xfrm>
          <a:off x="141288" y="2368550"/>
          <a:ext cx="5316537" cy="1778000"/>
        </p:xfrm>
        <a:graphic>
          <a:graphicData uri="http://schemas.openxmlformats.org/presentationml/2006/ole">
            <mc:AlternateContent xmlns:mc="http://schemas.openxmlformats.org/markup-compatibility/2006">
              <mc:Choice xmlns:v="urn:schemas-microsoft-com:vml" Requires="v">
                <p:oleObj spid="_x0000_s15464" name="ChemSketch" r:id="rId4" imgW="1860840" imgH="622800" progId="ACD.ChemSketch.20">
                  <p:embed/>
                </p:oleObj>
              </mc:Choice>
              <mc:Fallback>
                <p:oleObj name="ChemSketch" r:id="rId4" imgW="1860840" imgH="622800" progId="ACD.ChemSketch.20">
                  <p:embed/>
                  <p:pic>
                    <p:nvPicPr>
                      <p:cNvPr id="0" name=""/>
                      <p:cNvPicPr/>
                      <p:nvPr/>
                    </p:nvPicPr>
                    <p:blipFill>
                      <a:blip r:embed="rId5"/>
                      <a:stretch>
                        <a:fillRect/>
                      </a:stretch>
                    </p:blipFill>
                    <p:spPr>
                      <a:xfrm>
                        <a:off x="141288" y="2368550"/>
                        <a:ext cx="5316537" cy="1778000"/>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3859417" y="5103660"/>
            <a:ext cx="4473164" cy="599831"/>
          </a:xfrm>
          <a:prstGeom prst="rect">
            <a:avLst/>
          </a:prstGeom>
          <a:ln>
            <a:solidFill>
              <a:schemeClr val="tx1">
                <a:lumMod val="95000"/>
                <a:lumOff val="5000"/>
              </a:schemeClr>
            </a:solidFill>
          </a:ln>
        </p:spPr>
      </p:pic>
      <p:graphicFrame>
        <p:nvGraphicFramePr>
          <p:cNvPr id="8" name="Object 7"/>
          <p:cNvGraphicFramePr>
            <a:graphicFrameLocks noChangeAspect="1"/>
          </p:cNvGraphicFramePr>
          <p:nvPr>
            <p:extLst>
              <p:ext uri="{D42A27DB-BD31-4B8C-83A1-F6EECF244321}">
                <p14:modId xmlns:p14="http://schemas.microsoft.com/office/powerpoint/2010/main" val="4041181250"/>
              </p:ext>
            </p:extLst>
          </p:nvPr>
        </p:nvGraphicFramePr>
        <p:xfrm>
          <a:off x="5864225" y="2422525"/>
          <a:ext cx="5780088" cy="1668463"/>
        </p:xfrm>
        <a:graphic>
          <a:graphicData uri="http://schemas.openxmlformats.org/presentationml/2006/ole">
            <mc:AlternateContent xmlns:mc="http://schemas.openxmlformats.org/markup-compatibility/2006">
              <mc:Choice xmlns:v="urn:schemas-microsoft-com:vml" Requires="v">
                <p:oleObj spid="_x0000_s15465" name="ChemSketch" r:id="rId7" imgW="2023200" imgH="584280" progId="ACD.ChemSketch.20">
                  <p:embed/>
                </p:oleObj>
              </mc:Choice>
              <mc:Fallback>
                <p:oleObj name="ChemSketch" r:id="rId7" imgW="2023200" imgH="584280" progId="ACD.ChemSketch.20">
                  <p:embed/>
                  <p:pic>
                    <p:nvPicPr>
                      <p:cNvPr id="0" name=""/>
                      <p:cNvPicPr/>
                      <p:nvPr/>
                    </p:nvPicPr>
                    <p:blipFill>
                      <a:blip r:embed="rId8"/>
                      <a:stretch>
                        <a:fillRect/>
                      </a:stretch>
                    </p:blipFill>
                    <p:spPr>
                      <a:xfrm>
                        <a:off x="5864225" y="2422525"/>
                        <a:ext cx="5780088" cy="1668463"/>
                      </a:xfrm>
                      <a:prstGeom prst="rect">
                        <a:avLst/>
                      </a:prstGeom>
                    </p:spPr>
                  </p:pic>
                </p:oleObj>
              </mc:Fallback>
            </mc:AlternateContent>
          </a:graphicData>
        </a:graphic>
      </p:graphicFrame>
    </p:spTree>
    <p:extLst>
      <p:ext uri="{BB962C8B-B14F-4D97-AF65-F5344CB8AC3E}">
        <p14:creationId xmlns:p14="http://schemas.microsoft.com/office/powerpoint/2010/main" val="293746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C106A6-CC93-43B9-8699-B9EE88A0286C}" type="slidenum">
              <a:rPr lang="en-US" smtClean="0"/>
              <a:pPr/>
              <a:t>11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84301739"/>
              </p:ext>
            </p:extLst>
          </p:nvPr>
        </p:nvGraphicFramePr>
        <p:xfrm>
          <a:off x="788988" y="3857625"/>
          <a:ext cx="10245725" cy="1851025"/>
        </p:xfrm>
        <a:graphic>
          <a:graphicData uri="http://schemas.openxmlformats.org/presentationml/2006/ole">
            <mc:AlternateContent xmlns:mc="http://schemas.openxmlformats.org/markup-compatibility/2006">
              <mc:Choice xmlns:v="urn:schemas-microsoft-com:vml" Requires="v">
                <p:oleObj spid="_x0000_s9434" name="ChemSketch" r:id="rId4" imgW="3953520" imgH="714960" progId="ACD.ChemSketch.20">
                  <p:embed/>
                </p:oleObj>
              </mc:Choice>
              <mc:Fallback>
                <p:oleObj name="ChemSketch" r:id="rId4" imgW="3953520" imgH="714960" progId="ACD.ChemSketch.20">
                  <p:embed/>
                  <p:pic>
                    <p:nvPicPr>
                      <p:cNvPr id="0" name=""/>
                      <p:cNvPicPr/>
                      <p:nvPr/>
                    </p:nvPicPr>
                    <p:blipFill>
                      <a:blip r:embed="rId5"/>
                      <a:stretch>
                        <a:fillRect/>
                      </a:stretch>
                    </p:blipFill>
                    <p:spPr>
                      <a:xfrm>
                        <a:off x="788988" y="3857625"/>
                        <a:ext cx="10245725" cy="1851025"/>
                      </a:xfrm>
                      <a:prstGeom prst="rect">
                        <a:avLst/>
                      </a:prstGeom>
                    </p:spPr>
                  </p:pic>
                </p:oleObj>
              </mc:Fallback>
            </mc:AlternateContent>
          </a:graphicData>
        </a:graphic>
      </p:graphicFrame>
      <p:sp>
        <p:nvSpPr>
          <p:cNvPr id="7" name="Title 6"/>
          <p:cNvSpPr>
            <a:spLocks noGrp="1"/>
          </p:cNvSpPr>
          <p:nvPr>
            <p:ph type="title"/>
          </p:nvPr>
        </p:nvSpPr>
        <p:spPr>
          <a:xfrm>
            <a:off x="838200" y="97320"/>
            <a:ext cx="10515600" cy="1325563"/>
          </a:xfrm>
        </p:spPr>
        <p:txBody>
          <a:bodyPr/>
          <a:lstStyle/>
          <a:p>
            <a:r>
              <a:rPr lang="en-US" dirty="0" smtClean="0"/>
              <a:t>Scheme of synthesis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96202700"/>
              </p:ext>
            </p:extLst>
          </p:nvPr>
        </p:nvGraphicFramePr>
        <p:xfrm>
          <a:off x="1046163" y="1471613"/>
          <a:ext cx="9632950" cy="1736725"/>
        </p:xfrm>
        <a:graphic>
          <a:graphicData uri="http://schemas.openxmlformats.org/presentationml/2006/ole">
            <mc:AlternateContent xmlns:mc="http://schemas.openxmlformats.org/markup-compatibility/2006">
              <mc:Choice xmlns:v="urn:schemas-microsoft-com:vml" Requires="v">
                <p:oleObj spid="_x0000_s9435" name="ChemSketch" r:id="rId6" imgW="3861000" imgH="684360" progId="ACD.ChemSketch.20">
                  <p:embed/>
                </p:oleObj>
              </mc:Choice>
              <mc:Fallback>
                <p:oleObj name="ChemSketch" r:id="rId6" imgW="3861000" imgH="684360" progId="ACD.ChemSketch.20">
                  <p:embed/>
                  <p:pic>
                    <p:nvPicPr>
                      <p:cNvPr id="0" name=""/>
                      <p:cNvPicPr/>
                      <p:nvPr/>
                    </p:nvPicPr>
                    <p:blipFill>
                      <a:blip r:embed="rId7"/>
                      <a:stretch>
                        <a:fillRect/>
                      </a:stretch>
                    </p:blipFill>
                    <p:spPr>
                      <a:xfrm>
                        <a:off x="1046163" y="1471613"/>
                        <a:ext cx="9632950" cy="1736725"/>
                      </a:xfrm>
                      <a:prstGeom prst="rect">
                        <a:avLst/>
                      </a:prstGeom>
                    </p:spPr>
                  </p:pic>
                </p:oleObj>
              </mc:Fallback>
            </mc:AlternateContent>
          </a:graphicData>
        </a:graphic>
      </p:graphicFrame>
    </p:spTree>
    <p:extLst>
      <p:ext uri="{BB962C8B-B14F-4D97-AF65-F5344CB8AC3E}">
        <p14:creationId xmlns:p14="http://schemas.microsoft.com/office/powerpoint/2010/main" val="328257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40" y="-141222"/>
            <a:ext cx="10515600" cy="1325563"/>
          </a:xfrm>
        </p:spPr>
        <p:txBody>
          <a:bodyPr/>
          <a:lstStyle/>
          <a:p>
            <a:r>
              <a:rPr lang="en-US" dirty="0" smtClean="0"/>
              <a:t>Synthesis of ligand precursor</a:t>
            </a:r>
            <a:endParaRPr lang="en-US" dirty="0"/>
          </a:p>
        </p:txBody>
      </p:sp>
      <p:sp>
        <p:nvSpPr>
          <p:cNvPr id="5" name="Slide Number Placeholder 4"/>
          <p:cNvSpPr>
            <a:spLocks noGrp="1"/>
          </p:cNvSpPr>
          <p:nvPr>
            <p:ph type="sldNum" sz="quarter" idx="12"/>
          </p:nvPr>
        </p:nvSpPr>
        <p:spPr>
          <a:xfrm>
            <a:off x="8729414" y="6420974"/>
            <a:ext cx="3325287" cy="437026"/>
          </a:xfrm>
        </p:spPr>
        <p:txBody>
          <a:bodyPr/>
          <a:lstStyle/>
          <a:p>
            <a:fld id="{10C106A6-CC93-43B9-8699-B9EE88A0286C}" type="slidenum">
              <a:rPr lang="en-US" smtClean="0"/>
              <a:pPr/>
              <a:t>12</a:t>
            </a:fld>
            <a:endParaRPr lang="en-US"/>
          </a:p>
        </p:txBody>
      </p:sp>
      <p:sp>
        <p:nvSpPr>
          <p:cNvPr id="11" name="TextBox 10"/>
          <p:cNvSpPr txBox="1"/>
          <p:nvPr/>
        </p:nvSpPr>
        <p:spPr>
          <a:xfrm>
            <a:off x="3902106" y="1178803"/>
            <a:ext cx="4255267" cy="369332"/>
          </a:xfrm>
          <a:prstGeom prst="rect">
            <a:avLst/>
          </a:prstGeom>
          <a:noFill/>
        </p:spPr>
        <p:txBody>
          <a:bodyPr wrap="none" rtlCol="0">
            <a:spAutoFit/>
          </a:bodyPr>
          <a:lstStyle/>
          <a:p>
            <a:r>
              <a:rPr lang="en-US" b="1" u="sng" dirty="0">
                <a:solidFill>
                  <a:srgbClr val="C00000"/>
                </a:solidFill>
                <a:effectLst>
                  <a:outerShdw blurRad="38100" dist="38100" dir="2700000" algn="tl">
                    <a:srgbClr val="000000">
                      <a:alpha val="43137"/>
                    </a:srgbClr>
                  </a:outerShdw>
                </a:effectLst>
              </a:rPr>
              <a:t>Carbonylation (</a:t>
            </a:r>
            <a:r>
              <a:rPr lang="en-US" b="1" u="sng" dirty="0" smtClean="0">
                <a:solidFill>
                  <a:srgbClr val="C00000"/>
                </a:solidFill>
                <a:effectLst>
                  <a:outerShdw blurRad="38100" dist="38100" dir="2700000" algn="tl">
                    <a:srgbClr val="000000">
                      <a:alpha val="43137"/>
                    </a:srgbClr>
                  </a:outerShdw>
                </a:effectLst>
              </a:rPr>
              <a:t>Reimer–</a:t>
            </a:r>
            <a:r>
              <a:rPr lang="en-US" b="1" u="sng" dirty="0" err="1" smtClean="0">
                <a:solidFill>
                  <a:srgbClr val="C00000"/>
                </a:solidFill>
                <a:effectLst>
                  <a:outerShdw blurRad="38100" dist="38100" dir="2700000" algn="tl">
                    <a:srgbClr val="000000">
                      <a:alpha val="43137"/>
                    </a:srgbClr>
                  </a:outerShdw>
                </a:effectLst>
              </a:rPr>
              <a:t>Tiemann</a:t>
            </a:r>
            <a:r>
              <a:rPr lang="en-US" b="1" u="sng" dirty="0" smtClean="0">
                <a:solidFill>
                  <a:srgbClr val="C00000"/>
                </a:solidFill>
                <a:effectLst>
                  <a:outerShdw blurRad="38100" dist="38100" dir="2700000" algn="tl">
                    <a:srgbClr val="000000">
                      <a:alpha val="43137"/>
                    </a:srgbClr>
                  </a:outerShdw>
                </a:effectLst>
              </a:rPr>
              <a:t> reaction)</a:t>
            </a:r>
            <a:r>
              <a:rPr lang="ka-GE" b="1" u="sng" dirty="0" smtClean="0">
                <a:solidFill>
                  <a:srgbClr val="C00000"/>
                </a:solidFill>
                <a:effectLst>
                  <a:outerShdw blurRad="38100" dist="38100" dir="2700000" algn="tl">
                    <a:srgbClr val="000000">
                      <a:alpha val="43137"/>
                    </a:srgbClr>
                  </a:outerShdw>
                </a:effectLst>
              </a:rPr>
              <a:t>:</a:t>
            </a:r>
            <a:endParaRPr lang="en-US" b="1" u="sng"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3317928" y="4585641"/>
            <a:ext cx="2277802" cy="584775"/>
          </a:xfrm>
          <a:prstGeom prst="rect">
            <a:avLst/>
          </a:prstGeom>
          <a:noFill/>
        </p:spPr>
        <p:txBody>
          <a:bodyPr wrap="square" rtlCol="0">
            <a:spAutoFit/>
          </a:bodyPr>
          <a:lstStyle/>
          <a:p>
            <a:pPr algn="ctr"/>
            <a:r>
              <a:rPr lang="ka-GE" sz="1600" dirty="0" smtClean="0">
                <a:sym typeface="Wingdings" panose="05000000000000000000" pitchFamily="2" charset="2"/>
              </a:rPr>
              <a:t>4-</a:t>
            </a:r>
            <a:r>
              <a:rPr lang="en-US" sz="1600" dirty="0" err="1" smtClean="0">
                <a:sym typeface="Wingdings" panose="05000000000000000000" pitchFamily="2" charset="2"/>
              </a:rPr>
              <a:t>Hydroxybenzene</a:t>
            </a:r>
            <a:r>
              <a:rPr lang="ka-GE" sz="1600" dirty="0" smtClean="0">
                <a:sym typeface="Wingdings" panose="05000000000000000000" pitchFamily="2" charset="2"/>
              </a:rPr>
              <a:t>-1,3-</a:t>
            </a:r>
            <a:r>
              <a:rPr lang="en-US" sz="1600" dirty="0" err="1" smtClean="0">
                <a:sym typeface="Wingdings" panose="05000000000000000000" pitchFamily="2" charset="2"/>
              </a:rPr>
              <a:t>disulfonic</a:t>
            </a:r>
            <a:r>
              <a:rPr lang="en-US" sz="1600" dirty="0" smtClean="0">
                <a:sym typeface="Wingdings" panose="05000000000000000000" pitchFamily="2" charset="2"/>
              </a:rPr>
              <a:t> acid</a:t>
            </a:r>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3378112477"/>
              </p:ext>
            </p:extLst>
          </p:nvPr>
        </p:nvGraphicFramePr>
        <p:xfrm>
          <a:off x="3536197" y="2538557"/>
          <a:ext cx="4438301" cy="1867956"/>
        </p:xfrm>
        <a:graphic>
          <a:graphicData uri="http://schemas.openxmlformats.org/presentationml/2006/ole">
            <mc:AlternateContent xmlns:mc="http://schemas.openxmlformats.org/markup-compatibility/2006">
              <mc:Choice xmlns:v="urn:schemas-microsoft-com:vml" Requires="v">
                <p:oleObj spid="_x0000_s10432" name="ChemSketch" r:id="rId4" imgW="1737360" imgH="684360" progId="ACD.ChemSketch.20">
                  <p:embed/>
                </p:oleObj>
              </mc:Choice>
              <mc:Fallback>
                <p:oleObj name="ChemSketch" r:id="rId4" imgW="1737360" imgH="684360" progId="ACD.ChemSketch.20">
                  <p:embed/>
                  <p:pic>
                    <p:nvPicPr>
                      <p:cNvPr id="0" name=""/>
                      <p:cNvPicPr/>
                      <p:nvPr/>
                    </p:nvPicPr>
                    <p:blipFill>
                      <a:blip r:embed="rId5"/>
                      <a:stretch>
                        <a:fillRect/>
                      </a:stretch>
                    </p:blipFill>
                    <p:spPr>
                      <a:xfrm>
                        <a:off x="3536197" y="2538557"/>
                        <a:ext cx="4438301" cy="1867956"/>
                      </a:xfrm>
                      <a:prstGeom prst="rect">
                        <a:avLst/>
                      </a:prstGeom>
                    </p:spPr>
                  </p:pic>
                </p:oleObj>
              </mc:Fallback>
            </mc:AlternateContent>
          </a:graphicData>
        </a:graphic>
      </p:graphicFrame>
      <p:sp>
        <p:nvSpPr>
          <p:cNvPr id="4" name="Rectangle 3"/>
          <p:cNvSpPr/>
          <p:nvPr/>
        </p:nvSpPr>
        <p:spPr>
          <a:xfrm>
            <a:off x="6255959" y="4585641"/>
            <a:ext cx="2768771" cy="615553"/>
          </a:xfrm>
          <a:prstGeom prst="rect">
            <a:avLst/>
          </a:prstGeom>
        </p:spPr>
        <p:txBody>
          <a:bodyPr wrap="square">
            <a:spAutoFit/>
          </a:bodyPr>
          <a:lstStyle/>
          <a:p>
            <a:pPr lvl="0" algn="ctr">
              <a:defRPr/>
            </a:pPr>
            <a:r>
              <a:rPr lang="ka-GE" sz="1600" dirty="0" smtClean="0">
                <a:sym typeface="Wingdings" panose="05000000000000000000" pitchFamily="2" charset="2"/>
              </a:rPr>
              <a:t>5-</a:t>
            </a:r>
            <a:r>
              <a:rPr lang="en-US" sz="1600" dirty="0" smtClean="0">
                <a:sym typeface="Wingdings" panose="05000000000000000000" pitchFamily="2" charset="2"/>
              </a:rPr>
              <a:t>formyl</a:t>
            </a:r>
            <a:r>
              <a:rPr lang="ka-GE" sz="1600" dirty="0" smtClean="0">
                <a:sym typeface="Wingdings" panose="05000000000000000000" pitchFamily="2" charset="2"/>
              </a:rPr>
              <a:t>-4-</a:t>
            </a:r>
            <a:r>
              <a:rPr lang="en-US" sz="1600" dirty="0" err="1" smtClean="0">
                <a:sym typeface="Wingdings" panose="05000000000000000000" pitchFamily="2" charset="2"/>
              </a:rPr>
              <a:t>hydroxybenzene</a:t>
            </a:r>
            <a:r>
              <a:rPr lang="ka-GE" sz="1600" dirty="0" smtClean="0">
                <a:sym typeface="Wingdings" panose="05000000000000000000" pitchFamily="2" charset="2"/>
              </a:rPr>
              <a:t>-1,3-</a:t>
            </a:r>
            <a:r>
              <a:rPr lang="en-US" sz="1600" dirty="0" err="1" smtClean="0">
                <a:sym typeface="Wingdings" panose="05000000000000000000" pitchFamily="2" charset="2"/>
              </a:rPr>
              <a:t>disulfonic</a:t>
            </a:r>
            <a:r>
              <a:rPr lang="en-US" sz="1600" dirty="0" smtClean="0">
                <a:sym typeface="Wingdings" panose="05000000000000000000" pitchFamily="2" charset="2"/>
              </a:rPr>
              <a:t> acid sodium salt</a:t>
            </a:r>
            <a:r>
              <a:rPr lang="ka-GE" dirty="0" smtClean="0">
                <a:sym typeface="Wingdings" panose="05000000000000000000" pitchFamily="2" charset="2"/>
              </a:rPr>
              <a:t> </a:t>
            </a:r>
            <a:endParaRPr lang="ka-GE" dirty="0">
              <a:sym typeface="Wingdings" panose="05000000000000000000" pitchFamily="2" charset="2"/>
            </a:endParaRPr>
          </a:p>
        </p:txBody>
      </p:sp>
    </p:spTree>
    <p:extLst>
      <p:ext uri="{BB962C8B-B14F-4D97-AF65-F5344CB8AC3E}">
        <p14:creationId xmlns:p14="http://schemas.microsoft.com/office/powerpoint/2010/main" val="27577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40" y="-141222"/>
            <a:ext cx="10515600" cy="1325563"/>
          </a:xfrm>
        </p:spPr>
        <p:txBody>
          <a:bodyPr/>
          <a:lstStyle/>
          <a:p>
            <a:r>
              <a:rPr lang="en-US" dirty="0" smtClean="0"/>
              <a:t>Synthesis of ligand precursor</a:t>
            </a:r>
            <a:endParaRPr lang="en-US" dirty="0"/>
          </a:p>
        </p:txBody>
      </p:sp>
      <p:sp>
        <p:nvSpPr>
          <p:cNvPr id="5" name="Slide Number Placeholder 4"/>
          <p:cNvSpPr>
            <a:spLocks noGrp="1"/>
          </p:cNvSpPr>
          <p:nvPr>
            <p:ph type="sldNum" sz="quarter" idx="12"/>
          </p:nvPr>
        </p:nvSpPr>
        <p:spPr>
          <a:xfrm>
            <a:off x="8729414" y="6420974"/>
            <a:ext cx="3325287" cy="437026"/>
          </a:xfrm>
        </p:spPr>
        <p:txBody>
          <a:bodyPr/>
          <a:lstStyle/>
          <a:p>
            <a:fld id="{10C106A6-CC93-43B9-8699-B9EE88A0286C}" type="slidenum">
              <a:rPr lang="en-US" smtClean="0"/>
              <a:pPr/>
              <a:t>13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83626024"/>
              </p:ext>
            </p:extLst>
          </p:nvPr>
        </p:nvGraphicFramePr>
        <p:xfrm>
          <a:off x="498083" y="2367688"/>
          <a:ext cx="5004020" cy="1929100"/>
        </p:xfrm>
        <a:graphic>
          <a:graphicData uri="http://schemas.openxmlformats.org/presentationml/2006/ole">
            <mc:AlternateContent xmlns:mc="http://schemas.openxmlformats.org/markup-compatibility/2006">
              <mc:Choice xmlns:v="urn:schemas-microsoft-com:vml" Requires="v">
                <p:oleObj spid="_x0000_s18478" name="ChemSketch" r:id="rId4" imgW="1775880" imgH="684360" progId="ACD.ChemSketch.20">
                  <p:embed/>
                </p:oleObj>
              </mc:Choice>
              <mc:Fallback>
                <p:oleObj name="ChemSketch" r:id="rId4" imgW="1775880" imgH="684360" progId="ACD.ChemSketch.20">
                  <p:embed/>
                  <p:pic>
                    <p:nvPicPr>
                      <p:cNvPr id="0" name=""/>
                      <p:cNvPicPr/>
                      <p:nvPr/>
                    </p:nvPicPr>
                    <p:blipFill>
                      <a:blip r:embed="rId5"/>
                      <a:stretch>
                        <a:fillRect/>
                      </a:stretch>
                    </p:blipFill>
                    <p:spPr>
                      <a:xfrm>
                        <a:off x="498083" y="2367688"/>
                        <a:ext cx="5004020" cy="1929100"/>
                      </a:xfrm>
                      <a:prstGeom prst="rect">
                        <a:avLst/>
                      </a:prstGeom>
                    </p:spPr>
                  </p:pic>
                </p:oleObj>
              </mc:Fallback>
            </mc:AlternateContent>
          </a:graphicData>
        </a:graphic>
      </p:graphicFrame>
      <p:sp>
        <p:nvSpPr>
          <p:cNvPr id="10" name="TextBox 9"/>
          <p:cNvSpPr txBox="1"/>
          <p:nvPr/>
        </p:nvSpPr>
        <p:spPr>
          <a:xfrm>
            <a:off x="5263830" y="942404"/>
            <a:ext cx="2116478" cy="369332"/>
          </a:xfrm>
          <a:prstGeom prst="rect">
            <a:avLst/>
          </a:prstGeom>
          <a:noFill/>
        </p:spPr>
        <p:txBody>
          <a:bodyPr wrap="square" rtlCol="0">
            <a:spAutoFit/>
          </a:bodyPr>
          <a:lstStyle/>
          <a:p>
            <a:r>
              <a:rPr lang="en-US" b="1" u="sng" dirty="0">
                <a:solidFill>
                  <a:srgbClr val="C00000"/>
                </a:solidFill>
                <a:effectLst>
                  <a:outerShdw blurRad="38100" dist="38100" dir="2700000" algn="tl">
                    <a:srgbClr val="000000">
                      <a:alpha val="43137"/>
                    </a:srgbClr>
                  </a:outerShdw>
                </a:effectLst>
              </a:rPr>
              <a:t>S</a:t>
            </a:r>
            <a:r>
              <a:rPr lang="en-US" b="1" u="sng" dirty="0" smtClean="0">
                <a:solidFill>
                  <a:srgbClr val="C00000"/>
                </a:solidFill>
                <a:effectLst>
                  <a:outerShdw blurRad="38100" dist="38100" dir="2700000" algn="tl">
                    <a:srgbClr val="000000">
                      <a:alpha val="43137"/>
                    </a:srgbClr>
                  </a:outerShdw>
                </a:effectLst>
              </a:rPr>
              <a:t>ulfonation</a:t>
            </a:r>
            <a:r>
              <a:rPr lang="ka-GE" b="1" u="sng" dirty="0" smtClean="0">
                <a:solidFill>
                  <a:srgbClr val="C00000"/>
                </a:solidFill>
                <a:effectLst>
                  <a:outerShdw blurRad="38100" dist="38100" dir="2700000" algn="tl">
                    <a:srgbClr val="000000">
                      <a:alpha val="43137"/>
                    </a:srgbClr>
                  </a:outerShdw>
                </a:effectLst>
              </a:rPr>
              <a:t>:</a:t>
            </a:r>
            <a:endParaRPr lang="en-US" b="1" u="sng"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282486" y="4526792"/>
            <a:ext cx="2717607" cy="338554"/>
          </a:xfrm>
          <a:prstGeom prst="rect">
            <a:avLst/>
          </a:prstGeom>
          <a:noFill/>
        </p:spPr>
        <p:txBody>
          <a:bodyPr wrap="square" rtlCol="0">
            <a:spAutoFit/>
          </a:bodyPr>
          <a:lstStyle/>
          <a:p>
            <a:r>
              <a:rPr lang="en-US" sz="1600" dirty="0" err="1" smtClean="0"/>
              <a:t>Salicylaldehide</a:t>
            </a:r>
            <a:endParaRPr lang="en-US" sz="1600" dirty="0"/>
          </a:p>
        </p:txBody>
      </p:sp>
      <p:sp>
        <p:nvSpPr>
          <p:cNvPr id="13" name="TextBox 12"/>
          <p:cNvSpPr txBox="1"/>
          <p:nvPr/>
        </p:nvSpPr>
        <p:spPr>
          <a:xfrm>
            <a:off x="3337765" y="4518544"/>
            <a:ext cx="3149638" cy="830997"/>
          </a:xfrm>
          <a:prstGeom prst="rect">
            <a:avLst/>
          </a:prstGeom>
          <a:noFill/>
        </p:spPr>
        <p:txBody>
          <a:bodyPr wrap="square" rtlCol="0">
            <a:spAutoFit/>
          </a:bodyPr>
          <a:lstStyle/>
          <a:p>
            <a:pPr algn="ctr"/>
            <a:r>
              <a:rPr lang="ka-GE" sz="1600" dirty="0" smtClean="0"/>
              <a:t>3-</a:t>
            </a:r>
            <a:r>
              <a:rPr lang="en-US" sz="1600" dirty="0" smtClean="0"/>
              <a:t>formyl</a:t>
            </a:r>
            <a:r>
              <a:rPr lang="ka-GE" sz="1600" dirty="0" smtClean="0"/>
              <a:t>- 4-</a:t>
            </a:r>
            <a:r>
              <a:rPr lang="en-US" sz="1600" dirty="0" err="1" smtClean="0"/>
              <a:t>hydroxybenzenesulfonic</a:t>
            </a:r>
            <a:r>
              <a:rPr lang="en-US" sz="1600" dirty="0" smtClean="0"/>
              <a:t> acid sodium salt</a:t>
            </a:r>
            <a:endParaRPr lang="en-US"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966591858"/>
              </p:ext>
            </p:extLst>
          </p:nvPr>
        </p:nvGraphicFramePr>
        <p:xfrm>
          <a:off x="6825075" y="2367688"/>
          <a:ext cx="5004020" cy="1929100"/>
        </p:xfrm>
        <a:graphic>
          <a:graphicData uri="http://schemas.openxmlformats.org/presentationml/2006/ole">
            <mc:AlternateContent xmlns:mc="http://schemas.openxmlformats.org/markup-compatibility/2006">
              <mc:Choice xmlns:v="urn:schemas-microsoft-com:vml" Requires="v">
                <p:oleObj spid="_x0000_s18479" name="ChemSketch" r:id="rId6" imgW="1775880" imgH="684360" progId="ACD.ChemSketch.20">
                  <p:embed/>
                </p:oleObj>
              </mc:Choice>
              <mc:Fallback>
                <p:oleObj name="ChemSketch" r:id="rId6" imgW="1775880" imgH="684360" progId="ACD.ChemSketch.20">
                  <p:embed/>
                  <p:pic>
                    <p:nvPicPr>
                      <p:cNvPr id="0" name=""/>
                      <p:cNvPicPr/>
                      <p:nvPr/>
                    </p:nvPicPr>
                    <p:blipFill>
                      <a:blip r:embed="rId7"/>
                      <a:stretch>
                        <a:fillRect/>
                      </a:stretch>
                    </p:blipFill>
                    <p:spPr>
                      <a:xfrm>
                        <a:off x="6825075" y="2367688"/>
                        <a:ext cx="5004020" cy="1929100"/>
                      </a:xfrm>
                      <a:prstGeom prst="rect">
                        <a:avLst/>
                      </a:prstGeom>
                    </p:spPr>
                  </p:pic>
                </p:oleObj>
              </mc:Fallback>
            </mc:AlternateContent>
          </a:graphicData>
        </a:graphic>
      </p:graphicFrame>
      <p:sp>
        <p:nvSpPr>
          <p:cNvPr id="11" name="TextBox 10"/>
          <p:cNvSpPr txBox="1"/>
          <p:nvPr/>
        </p:nvSpPr>
        <p:spPr>
          <a:xfrm>
            <a:off x="6825075" y="4518544"/>
            <a:ext cx="2717607" cy="338554"/>
          </a:xfrm>
          <a:prstGeom prst="rect">
            <a:avLst/>
          </a:prstGeom>
          <a:noFill/>
        </p:spPr>
        <p:txBody>
          <a:bodyPr wrap="square" rtlCol="0">
            <a:spAutoFit/>
          </a:bodyPr>
          <a:lstStyle/>
          <a:p>
            <a:r>
              <a:rPr lang="en-US" sz="1600" dirty="0" err="1" smtClean="0"/>
              <a:t>Salicylaldehide</a:t>
            </a:r>
            <a:endParaRPr lang="en-US" sz="1600" dirty="0"/>
          </a:p>
        </p:txBody>
      </p:sp>
      <p:sp>
        <p:nvSpPr>
          <p:cNvPr id="14" name="TextBox 13"/>
          <p:cNvSpPr txBox="1"/>
          <p:nvPr/>
        </p:nvSpPr>
        <p:spPr>
          <a:xfrm>
            <a:off x="9327085" y="4449847"/>
            <a:ext cx="3149638" cy="830997"/>
          </a:xfrm>
          <a:prstGeom prst="rect">
            <a:avLst/>
          </a:prstGeom>
          <a:noFill/>
        </p:spPr>
        <p:txBody>
          <a:bodyPr wrap="square" rtlCol="0">
            <a:spAutoFit/>
          </a:bodyPr>
          <a:lstStyle/>
          <a:p>
            <a:pPr algn="ctr"/>
            <a:r>
              <a:rPr lang="ka-GE" sz="1600" dirty="0" smtClean="0"/>
              <a:t>3-</a:t>
            </a:r>
            <a:r>
              <a:rPr lang="en-US" sz="1600" dirty="0" smtClean="0"/>
              <a:t>formyl</a:t>
            </a:r>
            <a:r>
              <a:rPr lang="ka-GE" sz="1600" dirty="0" smtClean="0"/>
              <a:t>- 4-</a:t>
            </a:r>
            <a:r>
              <a:rPr lang="en-US" sz="1600" dirty="0" err="1" smtClean="0"/>
              <a:t>hydroxybenzenesulfonic</a:t>
            </a:r>
            <a:r>
              <a:rPr lang="en-US" sz="1600" dirty="0" smtClean="0"/>
              <a:t> acid sodium salt</a:t>
            </a:r>
            <a:endParaRPr lang="en-US" sz="1600" dirty="0"/>
          </a:p>
        </p:txBody>
      </p:sp>
    </p:spTree>
    <p:extLst>
      <p:ext uri="{BB962C8B-B14F-4D97-AF65-F5344CB8AC3E}">
        <p14:creationId xmlns:p14="http://schemas.microsoft.com/office/powerpoint/2010/main" val="3528706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of ligand precursor</a:t>
            </a:r>
          </a:p>
        </p:txBody>
      </p:sp>
      <p:sp>
        <p:nvSpPr>
          <p:cNvPr id="4" name="Slide Number Placeholder 3"/>
          <p:cNvSpPr>
            <a:spLocks noGrp="1"/>
          </p:cNvSpPr>
          <p:nvPr>
            <p:ph type="sldNum" sz="quarter" idx="12"/>
          </p:nvPr>
        </p:nvSpPr>
        <p:spPr/>
        <p:txBody>
          <a:bodyPr/>
          <a:lstStyle/>
          <a:p>
            <a:fld id="{10C106A6-CC93-43B9-8699-B9EE88A0286C}" type="slidenum">
              <a:rPr lang="en-US" smtClean="0"/>
              <a:pPr/>
              <a:t>14</a:t>
            </a:fld>
            <a:endParaRPr lang="en-US"/>
          </a:p>
        </p:txBody>
      </p:sp>
      <p:sp>
        <p:nvSpPr>
          <p:cNvPr id="5" name="Rectangle 2"/>
          <p:cNvSpPr>
            <a:spLocks noChangeArrowheads="1"/>
          </p:cNvSpPr>
          <p:nvPr/>
        </p:nvSpPr>
        <p:spPr bwMode="auto">
          <a:xfrm>
            <a:off x="2990850"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7909727"/>
              </p:ext>
            </p:extLst>
          </p:nvPr>
        </p:nvGraphicFramePr>
        <p:xfrm>
          <a:off x="387982" y="2505830"/>
          <a:ext cx="11697976" cy="1911985"/>
        </p:xfrm>
        <a:graphic>
          <a:graphicData uri="http://schemas.openxmlformats.org/presentationml/2006/ole">
            <mc:AlternateContent xmlns:mc="http://schemas.openxmlformats.org/markup-compatibility/2006">
              <mc:Choice xmlns:v="urn:schemas-microsoft-com:vml" Requires="v">
                <p:oleObj spid="_x0000_s19480" name="ChemSketch" r:id="rId3" imgW="4926600" imgH="807120" progId="ACD.ChemSketch.20">
                  <p:embed/>
                </p:oleObj>
              </mc:Choice>
              <mc:Fallback>
                <p:oleObj name="ChemSketch" r:id="rId3" imgW="4926600" imgH="807120" progId="ACD.ChemSketch.20">
                  <p:embed/>
                  <p:pic>
                    <p:nvPicPr>
                      <p:cNvPr id="0" name="Object 1"/>
                      <p:cNvPicPr>
                        <a:picLocks noChangeAspect="1" noChangeArrowheads="1"/>
                      </p:cNvPicPr>
                      <p:nvPr/>
                    </p:nvPicPr>
                    <p:blipFill>
                      <a:blip r:embed="rId4"/>
                      <a:srcRect/>
                      <a:stretch>
                        <a:fillRect/>
                      </a:stretch>
                    </p:blipFill>
                    <p:spPr bwMode="auto">
                      <a:xfrm>
                        <a:off x="387982" y="2505830"/>
                        <a:ext cx="11697976" cy="1911985"/>
                      </a:xfrm>
                      <a:prstGeom prst="rect">
                        <a:avLst/>
                      </a:prstGeom>
                      <a:noFill/>
                    </p:spPr>
                  </p:pic>
                </p:oleObj>
              </mc:Fallback>
            </mc:AlternateContent>
          </a:graphicData>
        </a:graphic>
      </p:graphicFrame>
      <p:sp>
        <p:nvSpPr>
          <p:cNvPr id="7" name="TextBox 6"/>
          <p:cNvSpPr txBox="1"/>
          <p:nvPr/>
        </p:nvSpPr>
        <p:spPr>
          <a:xfrm>
            <a:off x="3387091" y="1563172"/>
            <a:ext cx="5699759" cy="369332"/>
          </a:xfrm>
          <a:prstGeom prst="rect">
            <a:avLst/>
          </a:prstGeom>
          <a:noFill/>
        </p:spPr>
        <p:txBody>
          <a:bodyPr wrap="square" rtlCol="0">
            <a:spAutoFit/>
          </a:bodyPr>
          <a:lstStyle/>
          <a:p>
            <a:r>
              <a:rPr lang="en-US" b="1" u="sng" dirty="0" smtClean="0">
                <a:solidFill>
                  <a:srgbClr val="C00000"/>
                </a:solidFill>
                <a:effectLst>
                  <a:outerShdw blurRad="38100" dist="38100" dir="2700000" algn="tl">
                    <a:srgbClr val="000000">
                      <a:alpha val="43137"/>
                    </a:srgbClr>
                  </a:outerShdw>
                </a:effectLst>
              </a:rPr>
              <a:t>Protection of carbonyl group and further sulfonation</a:t>
            </a:r>
            <a:r>
              <a:rPr lang="ka-GE" b="1" u="sng" dirty="0" smtClean="0">
                <a:solidFill>
                  <a:srgbClr val="C00000"/>
                </a:solidFill>
                <a:effectLst>
                  <a:outerShdw blurRad="38100" dist="38100" dir="2700000" algn="tl">
                    <a:srgbClr val="000000">
                      <a:alpha val="43137"/>
                    </a:srgbClr>
                  </a:outerShdw>
                </a:effectLst>
              </a:rPr>
              <a:t>:</a:t>
            </a:r>
            <a:endParaRPr lang="en-US" b="1" u="sng"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28812" y="4180443"/>
            <a:ext cx="1618776" cy="369332"/>
          </a:xfrm>
          <a:prstGeom prst="rect">
            <a:avLst/>
          </a:prstGeom>
          <a:noFill/>
        </p:spPr>
        <p:txBody>
          <a:bodyPr wrap="none" rtlCol="0">
            <a:spAutoFit/>
          </a:bodyPr>
          <a:lstStyle/>
          <a:p>
            <a:r>
              <a:rPr lang="en-US" dirty="0"/>
              <a:t>S</a:t>
            </a:r>
            <a:r>
              <a:rPr lang="en-US" dirty="0" smtClean="0"/>
              <a:t>alicylaldehyde</a:t>
            </a:r>
            <a:endParaRPr lang="en-US" dirty="0"/>
          </a:p>
        </p:txBody>
      </p:sp>
      <p:sp>
        <p:nvSpPr>
          <p:cNvPr id="8" name="TextBox 7"/>
          <p:cNvSpPr txBox="1"/>
          <p:nvPr/>
        </p:nvSpPr>
        <p:spPr>
          <a:xfrm>
            <a:off x="2143935" y="4180443"/>
            <a:ext cx="835485" cy="369332"/>
          </a:xfrm>
          <a:prstGeom prst="rect">
            <a:avLst/>
          </a:prstGeom>
          <a:noFill/>
        </p:spPr>
        <p:txBody>
          <a:bodyPr wrap="none" rtlCol="0">
            <a:spAutoFit/>
          </a:bodyPr>
          <a:lstStyle/>
          <a:p>
            <a:r>
              <a:rPr lang="en-US" dirty="0" smtClean="0"/>
              <a:t>Aniline</a:t>
            </a:r>
            <a:endParaRPr lang="en-US" dirty="0"/>
          </a:p>
        </p:txBody>
      </p:sp>
    </p:spTree>
    <p:extLst>
      <p:ext uri="{BB962C8B-B14F-4D97-AF65-F5344CB8AC3E}">
        <p14:creationId xmlns:p14="http://schemas.microsoft.com/office/powerpoint/2010/main" val="180961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ligand</a:t>
            </a:r>
            <a:endParaRPr lang="en-US" dirty="0"/>
          </a:p>
        </p:txBody>
      </p:sp>
      <p:sp>
        <p:nvSpPr>
          <p:cNvPr id="4" name="Slide Number Placeholder 3"/>
          <p:cNvSpPr>
            <a:spLocks noGrp="1"/>
          </p:cNvSpPr>
          <p:nvPr>
            <p:ph type="sldNum" sz="quarter" idx="12"/>
          </p:nvPr>
        </p:nvSpPr>
        <p:spPr/>
        <p:txBody>
          <a:bodyPr/>
          <a:lstStyle/>
          <a:p>
            <a:fld id="{10C106A6-CC93-43B9-8699-B9EE88A0286C}" type="slidenum">
              <a:rPr lang="en-US" smtClean="0"/>
              <a:pPr/>
              <a:t>15</a:t>
            </a:fld>
            <a:endParaRPr lang="en-US"/>
          </a:p>
        </p:txBody>
      </p:sp>
      <p:sp>
        <p:nvSpPr>
          <p:cNvPr id="8" name="TextBox 7"/>
          <p:cNvSpPr txBox="1"/>
          <p:nvPr/>
        </p:nvSpPr>
        <p:spPr>
          <a:xfrm>
            <a:off x="579120" y="1931181"/>
            <a:ext cx="3902992" cy="369332"/>
          </a:xfrm>
          <a:prstGeom prst="rect">
            <a:avLst/>
          </a:prstGeom>
          <a:noFill/>
        </p:spPr>
        <p:txBody>
          <a:bodyPr wrap="none" rtlCol="0">
            <a:spAutoFit/>
          </a:bodyPr>
          <a:lstStyle/>
          <a:p>
            <a:r>
              <a:rPr lang="en-US" b="1" u="sng" dirty="0" smtClean="0">
                <a:solidFill>
                  <a:srgbClr val="C00000"/>
                </a:solidFill>
                <a:effectLst>
                  <a:outerShdw blurRad="38100" dist="38100" dir="2700000" algn="tl">
                    <a:srgbClr val="000000">
                      <a:alpha val="43137"/>
                    </a:srgbClr>
                  </a:outerShdw>
                </a:effectLst>
              </a:rPr>
              <a:t>Precursor condensation with diamines</a:t>
            </a:r>
            <a:r>
              <a:rPr lang="ka-GE" b="1" u="sng" dirty="0" smtClean="0">
                <a:solidFill>
                  <a:srgbClr val="C00000"/>
                </a:solidFill>
                <a:effectLst>
                  <a:outerShdw blurRad="38100" dist="38100" dir="2700000" algn="tl">
                    <a:srgbClr val="000000">
                      <a:alpha val="43137"/>
                    </a:srgbClr>
                  </a:outerShdw>
                </a:effectLst>
              </a:rPr>
              <a:t>:</a:t>
            </a:r>
            <a:endParaRPr lang="en-US" b="1" u="sng" dirty="0">
              <a:solidFill>
                <a:srgbClr val="C00000"/>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27834376"/>
              </p:ext>
            </p:extLst>
          </p:nvPr>
        </p:nvGraphicFramePr>
        <p:xfrm>
          <a:off x="488983" y="2782306"/>
          <a:ext cx="4858155" cy="2643134"/>
        </p:xfrm>
        <a:graphic>
          <a:graphicData uri="http://schemas.openxmlformats.org/presentationml/2006/ole">
            <mc:AlternateContent xmlns:mc="http://schemas.openxmlformats.org/markup-compatibility/2006">
              <mc:Choice xmlns:v="urn:schemas-microsoft-com:vml" Requires="v">
                <p:oleObj spid="_x0000_s17510" name="ChemSketch" r:id="rId3" imgW="2486520" imgH="1352880" progId="ACD.ChemSketch.20">
                  <p:embed/>
                </p:oleObj>
              </mc:Choice>
              <mc:Fallback>
                <p:oleObj name="ChemSketch" r:id="rId3" imgW="2486520" imgH="1352880" progId="ACD.ChemSketch.20">
                  <p:embed/>
                  <p:pic>
                    <p:nvPicPr>
                      <p:cNvPr id="0" name=""/>
                      <p:cNvPicPr/>
                      <p:nvPr/>
                    </p:nvPicPr>
                    <p:blipFill>
                      <a:blip r:embed="rId4"/>
                      <a:stretch>
                        <a:fillRect/>
                      </a:stretch>
                    </p:blipFill>
                    <p:spPr>
                      <a:xfrm>
                        <a:off x="488983" y="2782306"/>
                        <a:ext cx="4858155" cy="2643134"/>
                      </a:xfrm>
                      <a:prstGeom prst="rect">
                        <a:avLst/>
                      </a:prstGeom>
                    </p:spPr>
                  </p:pic>
                </p:oleObj>
              </mc:Fallback>
            </mc:AlternateContent>
          </a:graphicData>
        </a:graphic>
      </p:graphicFrame>
      <p:sp>
        <p:nvSpPr>
          <p:cNvPr id="5" name="Rectangle 73"/>
          <p:cNvSpPr>
            <a:spLocks noChangeArrowheads="1"/>
          </p:cNvSpPr>
          <p:nvPr/>
        </p:nvSpPr>
        <p:spPr bwMode="auto">
          <a:xfrm>
            <a:off x="8031480" y="30456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38345226"/>
              </p:ext>
            </p:extLst>
          </p:nvPr>
        </p:nvGraphicFramePr>
        <p:xfrm>
          <a:off x="6899275" y="2951163"/>
          <a:ext cx="4219575" cy="1406525"/>
        </p:xfrm>
        <a:graphic>
          <a:graphicData uri="http://schemas.openxmlformats.org/presentationml/2006/ole">
            <mc:AlternateContent xmlns:mc="http://schemas.openxmlformats.org/markup-compatibility/2006">
              <mc:Choice xmlns:v="urn:schemas-microsoft-com:vml" Requires="v">
                <p:oleObj spid="_x0000_s17511" name="ChemSketch" r:id="rId5" imgW="2069280" imgH="676440" progId="ACD.ChemSketch.20">
                  <p:embed/>
                </p:oleObj>
              </mc:Choice>
              <mc:Fallback>
                <p:oleObj name="ChemSketch" r:id="rId5" imgW="2069280" imgH="676440" progId="ACD.ChemSketch.20">
                  <p:embed/>
                  <p:pic>
                    <p:nvPicPr>
                      <p:cNvPr id="0" name="Object 72"/>
                      <p:cNvPicPr>
                        <a:picLocks noChangeAspect="1" noChangeArrowheads="1"/>
                      </p:cNvPicPr>
                      <p:nvPr/>
                    </p:nvPicPr>
                    <p:blipFill>
                      <a:blip r:embed="rId6"/>
                      <a:srcRect/>
                      <a:stretch>
                        <a:fillRect/>
                      </a:stretch>
                    </p:blipFill>
                    <p:spPr bwMode="auto">
                      <a:xfrm>
                        <a:off x="6899275" y="2951163"/>
                        <a:ext cx="4219575" cy="1406525"/>
                      </a:xfrm>
                      <a:prstGeom prst="rect">
                        <a:avLst/>
                      </a:prstGeom>
                      <a:noFill/>
                    </p:spPr>
                  </p:pic>
                </p:oleObj>
              </mc:Fallback>
            </mc:AlternateContent>
          </a:graphicData>
        </a:graphic>
      </p:graphicFrame>
      <p:sp>
        <p:nvSpPr>
          <p:cNvPr id="10" name="TextBox 9"/>
          <p:cNvSpPr txBox="1"/>
          <p:nvPr/>
        </p:nvSpPr>
        <p:spPr>
          <a:xfrm>
            <a:off x="7060844" y="1909687"/>
            <a:ext cx="3898183" cy="646331"/>
          </a:xfrm>
          <a:prstGeom prst="rect">
            <a:avLst/>
          </a:prstGeom>
          <a:noFill/>
        </p:spPr>
        <p:txBody>
          <a:bodyPr wrap="none" rtlCol="0">
            <a:spAutoFit/>
          </a:bodyPr>
          <a:lstStyle/>
          <a:p>
            <a:r>
              <a:rPr lang="en-US" b="1" u="sng" dirty="0" smtClean="0">
                <a:solidFill>
                  <a:srgbClr val="C00000"/>
                </a:solidFill>
                <a:effectLst>
                  <a:outerShdw blurRad="38100" dist="38100" dir="2700000" algn="tl">
                    <a:srgbClr val="000000">
                      <a:alpha val="43137"/>
                    </a:srgbClr>
                  </a:outerShdw>
                </a:effectLst>
              </a:rPr>
              <a:t>Precursor condensation with diamines </a:t>
            </a:r>
          </a:p>
          <a:p>
            <a:pPr algn="ctr"/>
            <a:r>
              <a:rPr lang="en-US" b="1" u="sng" dirty="0" smtClean="0">
                <a:solidFill>
                  <a:srgbClr val="C00000"/>
                </a:solidFill>
                <a:effectLst>
                  <a:outerShdw blurRad="38100" dist="38100" dir="2700000" algn="tl">
                    <a:srgbClr val="000000">
                      <a:alpha val="43137"/>
                    </a:srgbClr>
                  </a:outerShdw>
                </a:effectLst>
              </a:rPr>
              <a:t>(Alternative reaction)</a:t>
            </a:r>
            <a:r>
              <a:rPr lang="ka-GE" b="1" u="sng" dirty="0" smtClean="0">
                <a:solidFill>
                  <a:srgbClr val="C00000"/>
                </a:solidFill>
                <a:effectLst>
                  <a:outerShdw blurRad="38100" dist="38100" dir="2700000" algn="tl">
                    <a:srgbClr val="000000">
                      <a:alpha val="43137"/>
                    </a:srgbClr>
                  </a:outerShdw>
                </a:effectLst>
              </a:rPr>
              <a:t>:</a:t>
            </a:r>
            <a:endParaRPr lang="en-US"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067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ligand</a:t>
            </a:r>
            <a:endParaRPr lang="en-US" dirty="0"/>
          </a:p>
        </p:txBody>
      </p:sp>
      <p:sp>
        <p:nvSpPr>
          <p:cNvPr id="4" name="Slide Number Placeholder 3"/>
          <p:cNvSpPr>
            <a:spLocks noGrp="1"/>
          </p:cNvSpPr>
          <p:nvPr>
            <p:ph type="sldNum" sz="quarter" idx="12"/>
          </p:nvPr>
        </p:nvSpPr>
        <p:spPr/>
        <p:txBody>
          <a:bodyPr/>
          <a:lstStyle/>
          <a:p>
            <a:fld id="{10C106A6-CC93-43B9-8699-B9EE88A0286C}" type="slidenum">
              <a:rPr lang="en-US" smtClean="0"/>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74085199"/>
              </p:ext>
            </p:extLst>
          </p:nvPr>
        </p:nvGraphicFramePr>
        <p:xfrm>
          <a:off x="3310107" y="2583680"/>
          <a:ext cx="5482529" cy="2806681"/>
        </p:xfrm>
        <a:graphic>
          <a:graphicData uri="http://schemas.openxmlformats.org/presentationml/2006/ole">
            <mc:AlternateContent xmlns:mc="http://schemas.openxmlformats.org/markup-compatibility/2006">
              <mc:Choice xmlns:v="urn:schemas-microsoft-com:vml" Requires="v">
                <p:oleObj spid="_x0000_s20496" name="ChemSketch" r:id="rId3" imgW="2872440" imgH="1360800" progId="ACD.ChemSketch.20">
                  <p:embed/>
                </p:oleObj>
              </mc:Choice>
              <mc:Fallback>
                <p:oleObj name="ChemSketch" r:id="rId3" imgW="2872440" imgH="1360800" progId="ACD.ChemSketch.20">
                  <p:embed/>
                  <p:pic>
                    <p:nvPicPr>
                      <p:cNvPr id="0" name=""/>
                      <p:cNvPicPr/>
                      <p:nvPr/>
                    </p:nvPicPr>
                    <p:blipFill>
                      <a:blip r:embed="rId4"/>
                      <a:stretch>
                        <a:fillRect/>
                      </a:stretch>
                    </p:blipFill>
                    <p:spPr>
                      <a:xfrm>
                        <a:off x="3310107" y="2583680"/>
                        <a:ext cx="5482529" cy="2806681"/>
                      </a:xfrm>
                      <a:prstGeom prst="rect">
                        <a:avLst/>
                      </a:prstGeom>
                    </p:spPr>
                  </p:pic>
                </p:oleObj>
              </mc:Fallback>
            </mc:AlternateContent>
          </a:graphicData>
        </a:graphic>
      </p:graphicFrame>
      <p:sp>
        <p:nvSpPr>
          <p:cNvPr id="9" name="TextBox 8"/>
          <p:cNvSpPr txBox="1"/>
          <p:nvPr/>
        </p:nvSpPr>
        <p:spPr>
          <a:xfrm>
            <a:off x="4176852" y="1816479"/>
            <a:ext cx="3749040" cy="400110"/>
          </a:xfrm>
          <a:prstGeom prst="rect">
            <a:avLst/>
          </a:prstGeom>
          <a:noFill/>
        </p:spPr>
        <p:txBody>
          <a:bodyPr wrap="none" rtlCol="0">
            <a:spAutoFit/>
          </a:bodyPr>
          <a:lstStyle/>
          <a:p>
            <a:r>
              <a:rPr lang="en-US" sz="2000" b="1" u="sng" dirty="0" smtClean="0">
                <a:solidFill>
                  <a:srgbClr val="C00000"/>
                </a:solidFill>
                <a:effectLst>
                  <a:outerShdw blurRad="38100" dist="38100" dir="2700000" algn="tl">
                    <a:srgbClr val="000000">
                      <a:alpha val="43137"/>
                    </a:srgbClr>
                  </a:outerShdw>
                </a:effectLst>
              </a:rPr>
              <a:t>Direct sulfonation of </a:t>
            </a:r>
            <a:r>
              <a:rPr lang="en-US" sz="2000" b="1" u="sng" dirty="0" err="1" smtClean="0">
                <a:solidFill>
                  <a:srgbClr val="C00000"/>
                </a:solidFill>
                <a:effectLst>
                  <a:outerShdw blurRad="38100" dist="38100" dir="2700000" algn="tl">
                    <a:srgbClr val="000000">
                      <a:alpha val="43137"/>
                    </a:srgbClr>
                  </a:outerShdw>
                </a:effectLst>
              </a:rPr>
              <a:t>salen</a:t>
            </a:r>
            <a:r>
              <a:rPr lang="en-US" sz="2000" b="1" u="sng" dirty="0" smtClean="0">
                <a:solidFill>
                  <a:srgbClr val="C00000"/>
                </a:solidFill>
                <a:effectLst>
                  <a:outerShdw blurRad="38100" dist="38100" dir="2700000" algn="tl">
                    <a:srgbClr val="000000">
                      <a:alpha val="43137"/>
                    </a:srgbClr>
                  </a:outerShdw>
                </a:effectLst>
              </a:rPr>
              <a:t> ligand</a:t>
            </a:r>
            <a:r>
              <a:rPr lang="ka-GE" sz="2000" b="1" u="sng" dirty="0" smtClean="0">
                <a:solidFill>
                  <a:srgbClr val="C00000"/>
                </a:solidFill>
                <a:effectLst>
                  <a:outerShdw blurRad="38100" dist="38100" dir="2700000" algn="tl">
                    <a:srgbClr val="000000">
                      <a:alpha val="43137"/>
                    </a:srgbClr>
                  </a:outerShdw>
                </a:effectLst>
              </a:rPr>
              <a: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07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838200" y="1212837"/>
            <a:ext cx="10515600" cy="4351338"/>
          </a:xfrm>
        </p:spPr>
        <p:txBody>
          <a:bodyPr>
            <a:noAutofit/>
          </a:bodyPr>
          <a:lstStyle/>
          <a:p>
            <a:endParaRPr lang="en-US" sz="1800" dirty="0"/>
          </a:p>
          <a:p>
            <a:pPr marL="285750" indent="-285750">
              <a:buFont typeface="Arial" panose="020B0604020202020204" pitchFamily="34" charset="0"/>
              <a:buChar char="•"/>
            </a:pPr>
            <a:r>
              <a:rPr lang="en-US" sz="1800" dirty="0" smtClean="0"/>
              <a:t>Transition metal (Ni, Co, Cu, Fe) </a:t>
            </a:r>
            <a:r>
              <a:rPr lang="en-US" sz="1800" dirty="0"/>
              <a:t>S</a:t>
            </a:r>
            <a:r>
              <a:rPr lang="en-US" sz="1800" dirty="0" smtClean="0"/>
              <a:t>alen complexes were successfully synthesized with high Yield. </a:t>
            </a:r>
          </a:p>
          <a:p>
            <a:pPr marL="285750" lvl="0" indent="-285750">
              <a:buFont typeface="Arial" panose="020B0604020202020204" pitchFamily="34" charset="0"/>
              <a:buChar char="•"/>
            </a:pPr>
            <a:r>
              <a:rPr lang="en-US" sz="1800" dirty="0" smtClean="0"/>
              <a:t>Biological activity results weren’t valid because of organic solvent’s toxic effect. </a:t>
            </a:r>
          </a:p>
          <a:p>
            <a:pPr marL="285750" lvl="0" indent="-285750">
              <a:buFont typeface="Arial" panose="020B0604020202020204" pitchFamily="34" charset="0"/>
              <a:buChar char="•"/>
            </a:pPr>
            <a:r>
              <a:rPr lang="en-US" sz="1800" dirty="0" smtClean="0"/>
              <a:t>From water soluble groups sulfonate group has the lowest toxicity, is natural to human body and is easily metabolized. </a:t>
            </a:r>
          </a:p>
          <a:p>
            <a:pPr marL="285750" lvl="0" indent="-285750">
              <a:buFont typeface="Arial" panose="020B0604020202020204" pitchFamily="34" charset="0"/>
              <a:buChar char="•"/>
            </a:pPr>
            <a:r>
              <a:rPr lang="en-US" sz="1800" dirty="0" smtClean="0"/>
              <a:t>4-</a:t>
            </a:r>
            <a:r>
              <a:rPr lang="en-US" sz="1800" dirty="0" err="1" smtClean="0"/>
              <a:t>hydroxybenzenesulfonic</a:t>
            </a:r>
            <a:r>
              <a:rPr lang="en-US" sz="1800" dirty="0" smtClean="0"/>
              <a:t> acid carbonylation with Reimer-</a:t>
            </a:r>
            <a:r>
              <a:rPr lang="en-US" sz="1800" dirty="0" err="1" smtClean="0"/>
              <a:t>Tiemman</a:t>
            </a:r>
            <a:r>
              <a:rPr lang="en-US" sz="1800" dirty="0" smtClean="0"/>
              <a:t> reaction has very low yield. This may be explained by sulfonic acid group effect on benzene ring, which is lowering ability to nucleophilic reaction.</a:t>
            </a:r>
          </a:p>
          <a:p>
            <a:pPr marL="285750" lvl="0" indent="-285750">
              <a:buFont typeface="Arial" panose="020B0604020202020204" pitchFamily="34" charset="0"/>
              <a:buChar char="•"/>
            </a:pPr>
            <a:r>
              <a:rPr lang="en-US" sz="1800" dirty="0" smtClean="0"/>
              <a:t>It is shown, that predominant product of sulfonation of salicylaldehyde with concentrated sulfonic acid is 2-hydroxyl-5-</a:t>
            </a:r>
            <a:r>
              <a:rPr lang="en-US" sz="1800" dirty="0" err="1" smtClean="0"/>
              <a:t>benzenesulfonic</a:t>
            </a:r>
            <a:r>
              <a:rPr lang="en-US" sz="1800" dirty="0" smtClean="0"/>
              <a:t> acid. This  may be explained with oxidation of carbonyl group to carboxyl.</a:t>
            </a:r>
            <a:endParaRPr lang="en-US" sz="1800" dirty="0"/>
          </a:p>
          <a:p>
            <a:pPr marL="285750" lvl="0" indent="-285750">
              <a:buFont typeface="Arial" panose="020B0604020202020204" pitchFamily="34" charset="0"/>
              <a:buChar char="•"/>
            </a:pPr>
            <a:r>
              <a:rPr lang="en-US" sz="1800" dirty="0" smtClean="0"/>
              <a:t>Results have shown, that the most efficient way of synthesizing sulfonated salicylaldehyde is using protection for carbonyl group right before sulfonation. After sulfonation protecting group is removed by  basic hydrolysis. Yield: 88%</a:t>
            </a:r>
          </a:p>
          <a:p>
            <a:pPr marL="285750" lvl="0" indent="-285750">
              <a:buFont typeface="Arial" panose="020B0604020202020204" pitchFamily="34" charset="0"/>
              <a:buChar char="•"/>
            </a:pPr>
            <a:r>
              <a:rPr lang="en-US" sz="1800" dirty="0" smtClean="0"/>
              <a:t>Sulfonated salicylaldehyde condensation reaction products aren’t water soluble, that can be explained with sulfonic acid group to be reacting with basic reagents.  </a:t>
            </a:r>
            <a:endParaRPr lang="ka-GE" sz="1800" dirty="0"/>
          </a:p>
          <a:p>
            <a:pPr marL="285750" indent="-285750">
              <a:buFont typeface="Arial" panose="020B0604020202020204" pitchFamily="34" charset="0"/>
              <a:buChar char="•"/>
            </a:pPr>
            <a:endParaRPr lang="ka-GE" sz="1800" dirty="0"/>
          </a:p>
          <a:p>
            <a:pPr marL="457200" indent="-457200">
              <a:buFont typeface="Wingdings" panose="05000000000000000000" pitchFamily="2" charset="2"/>
              <a:buChar char="Ø"/>
            </a:pPr>
            <a:endParaRPr lang="ka-GE" sz="1800" dirty="0"/>
          </a:p>
        </p:txBody>
      </p:sp>
      <p:sp>
        <p:nvSpPr>
          <p:cNvPr id="5" name="Slide Number Placeholder 4"/>
          <p:cNvSpPr>
            <a:spLocks noGrp="1"/>
          </p:cNvSpPr>
          <p:nvPr>
            <p:ph type="sldNum" sz="quarter" idx="12"/>
          </p:nvPr>
        </p:nvSpPr>
        <p:spPr/>
        <p:txBody>
          <a:bodyPr/>
          <a:lstStyle/>
          <a:p>
            <a:fld id="{10C106A6-CC93-43B9-8699-B9EE88A0286C}" type="slidenum">
              <a:rPr lang="en-US" smtClean="0"/>
              <a:pPr/>
              <a:t>17</a:t>
            </a:fld>
            <a:endParaRPr lang="en-US"/>
          </a:p>
        </p:txBody>
      </p:sp>
    </p:spTree>
    <p:extLst>
      <p:ext uri="{BB962C8B-B14F-4D97-AF65-F5344CB8AC3E}">
        <p14:creationId xmlns:p14="http://schemas.microsoft.com/office/powerpoint/2010/main" val="92061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363" y="1748364"/>
            <a:ext cx="10701437" cy="2655996"/>
          </a:xfrm>
        </p:spPr>
        <p:txBody>
          <a:bodyPr>
            <a:noAutofit/>
          </a:bodyPr>
          <a:lstStyle/>
          <a:p>
            <a:pPr>
              <a:lnSpc>
                <a:spcPct val="150000"/>
              </a:lnSpc>
            </a:pPr>
            <a:r>
              <a:rPr lang="en-US" sz="4400" dirty="0" smtClean="0"/>
              <a:t>THANK YOU </a:t>
            </a:r>
            <a:br>
              <a:rPr lang="en-US" sz="4400" dirty="0" smtClean="0"/>
            </a:br>
            <a:r>
              <a:rPr lang="en-US" sz="4400" dirty="0" smtClean="0"/>
              <a:t>FOR </a:t>
            </a:r>
            <a:br>
              <a:rPr lang="en-US" sz="4400" dirty="0" smtClean="0"/>
            </a:br>
            <a:r>
              <a:rPr lang="en-US" sz="4400" dirty="0" smtClean="0"/>
              <a:t>YOUR ATTENTION</a:t>
            </a:r>
            <a:r>
              <a:rPr lang="ka-GE" sz="4400" dirty="0" smtClean="0"/>
              <a:t>!</a:t>
            </a:r>
            <a:endParaRPr lang="en-US" sz="4400" dirty="0"/>
          </a:p>
        </p:txBody>
      </p:sp>
      <p:sp>
        <p:nvSpPr>
          <p:cNvPr id="5" name="Slide Number Placeholder 4"/>
          <p:cNvSpPr>
            <a:spLocks noGrp="1"/>
          </p:cNvSpPr>
          <p:nvPr>
            <p:ph type="sldNum" sz="quarter" idx="12"/>
          </p:nvPr>
        </p:nvSpPr>
        <p:spPr/>
        <p:txBody>
          <a:bodyPr/>
          <a:lstStyle/>
          <a:p>
            <a:fld id="{10C106A6-CC93-43B9-8699-B9EE88A0286C}" type="slidenum">
              <a:rPr lang="en-US" smtClean="0"/>
              <a:pPr/>
              <a:t>18</a:t>
            </a:fld>
            <a:endParaRPr lang="en-US"/>
          </a:p>
        </p:txBody>
      </p:sp>
    </p:spTree>
    <p:extLst>
      <p:ext uri="{BB962C8B-B14F-4D97-AF65-F5344CB8AC3E}">
        <p14:creationId xmlns:p14="http://schemas.microsoft.com/office/powerpoint/2010/main" val="124297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C106A6-CC93-43B9-8699-B9EE88A0286C}" type="slidenum">
              <a:rPr lang="en-US" smtClean="0"/>
              <a:pPr/>
              <a:t>2</a:t>
            </a:fld>
            <a:endParaRPr lang="en-US"/>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2345157"/>
              </p:ext>
            </p:extLst>
          </p:nvPr>
        </p:nvGraphicFramePr>
        <p:xfrm>
          <a:off x="1363663" y="1825625"/>
          <a:ext cx="2259012" cy="2103438"/>
        </p:xfrm>
        <a:graphic>
          <a:graphicData uri="http://schemas.openxmlformats.org/presentationml/2006/ole">
            <mc:AlternateContent xmlns:mc="http://schemas.openxmlformats.org/markup-compatibility/2006">
              <mc:Choice xmlns:v="urn:schemas-microsoft-com:vml" Requires="v">
                <p:oleObj spid="_x0000_s1561" name="ChemSketch" r:id="rId3" imgW="589320" imgH="545760" progId="ACD.ChemSketch.20">
                  <p:embed/>
                </p:oleObj>
              </mc:Choice>
              <mc:Fallback>
                <p:oleObj name="ChemSketch" r:id="rId3" imgW="589320" imgH="545760" progId="ACD.ChemSketch.20">
                  <p:embed/>
                  <p:pic>
                    <p:nvPicPr>
                      <p:cNvPr id="0" name="Object 1"/>
                      <p:cNvPicPr>
                        <a:picLocks noChangeAspect="1" noChangeArrowheads="1"/>
                      </p:cNvPicPr>
                      <p:nvPr/>
                    </p:nvPicPr>
                    <p:blipFill>
                      <a:blip r:embed="rId4"/>
                      <a:srcRect/>
                      <a:stretch>
                        <a:fillRect/>
                      </a:stretch>
                    </p:blipFill>
                    <p:spPr bwMode="auto">
                      <a:xfrm>
                        <a:off x="1363663" y="1825625"/>
                        <a:ext cx="2259012" cy="2103438"/>
                      </a:xfrm>
                      <a:prstGeom prst="rect">
                        <a:avLst/>
                      </a:prstGeom>
                      <a:noFill/>
                    </p:spPr>
                  </p:pic>
                </p:oleObj>
              </mc:Fallback>
            </mc:AlternateContent>
          </a:graphicData>
        </a:graphic>
      </p:graphicFrame>
      <p:sp>
        <p:nvSpPr>
          <p:cNvPr id="8" name="Rectangle 3"/>
          <p:cNvSpPr>
            <a:spLocks noChangeArrowheads="1"/>
          </p:cNvSpPr>
          <p:nvPr/>
        </p:nvSpPr>
        <p:spPr bwMode="auto">
          <a:xfrm>
            <a:off x="999989" y="4304593"/>
            <a:ext cx="3299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bmk="_Ref12289165">
                <a:ln>
                  <a:noFill/>
                </a:ln>
                <a:solidFill>
                  <a:srgbClr val="000000"/>
                </a:solidFill>
                <a:effectLst/>
                <a:latin typeface="+mj-lt"/>
                <a:ea typeface="Calibri" panose="020F0502020204030204" pitchFamily="34" charset="0"/>
                <a:cs typeface="Sylfaen" panose="010A0502050306030303" pitchFamily="18" charset="0"/>
              </a:rPr>
              <a:t>General structure of Schiff </a:t>
            </a:r>
            <a:r>
              <a:rPr lang="en-US" altLang="en-US" b="1" dirty="0" smtClean="0" bmk="_Ref12289165">
                <a:solidFill>
                  <a:srgbClr val="000000"/>
                </a:solidFill>
                <a:latin typeface="+mj-lt"/>
                <a:ea typeface="Calibri" panose="020F0502020204030204" pitchFamily="34" charset="0"/>
                <a:cs typeface="Sylfaen" panose="010A0502050306030303" pitchFamily="18" charset="0"/>
              </a:rPr>
              <a:t>B</a:t>
            </a:r>
            <a:r>
              <a:rPr kumimoji="0" lang="en-US" altLang="en-US" b="1" i="0" u="none" strike="noStrike" cap="none" normalizeH="0" baseline="0" dirty="0" smtClean="0" bmk="_Ref12289165">
                <a:ln>
                  <a:noFill/>
                </a:ln>
                <a:solidFill>
                  <a:srgbClr val="000000"/>
                </a:solidFill>
                <a:effectLst/>
                <a:latin typeface="+mj-lt"/>
                <a:ea typeface="Calibri" panose="020F0502020204030204" pitchFamily="34" charset="0"/>
                <a:cs typeface="Sylfaen" panose="010A0502050306030303" pitchFamily="18" charset="0"/>
              </a:rPr>
              <a:t>ases</a:t>
            </a:r>
            <a:endParaRPr kumimoji="0" lang="ka-GE" altLang="en-US" b="0" i="0" u="none" strike="noStrike" cap="none" normalizeH="0" baseline="0" dirty="0">
              <a:ln>
                <a:noFill/>
              </a:ln>
              <a:solidFill>
                <a:schemeClr val="tx1"/>
              </a:solidFill>
              <a:effectLst/>
              <a:latin typeface="+mj-lt"/>
            </a:endParaRPr>
          </a:p>
        </p:txBody>
      </p:sp>
      <p:sp>
        <p:nvSpPr>
          <p:cNvPr id="9" name="Rectangle 5"/>
          <p:cNvSpPr>
            <a:spLocks noChangeArrowheads="1"/>
          </p:cNvSpPr>
          <p:nvPr/>
        </p:nvSpPr>
        <p:spPr bwMode="auto">
          <a:xfrm>
            <a:off x="3229708" y="2578301"/>
            <a:ext cx="18992565" cy="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557326708"/>
              </p:ext>
            </p:extLst>
          </p:nvPr>
        </p:nvGraphicFramePr>
        <p:xfrm>
          <a:off x="5801295" y="963576"/>
          <a:ext cx="4436938" cy="1656948"/>
        </p:xfrm>
        <a:graphic>
          <a:graphicData uri="http://schemas.openxmlformats.org/presentationml/2006/ole">
            <mc:AlternateContent xmlns:mc="http://schemas.openxmlformats.org/markup-compatibility/2006">
              <mc:Choice xmlns:v="urn:schemas-microsoft-com:vml" Requires="v">
                <p:oleObj spid="_x0000_s1562" name="ChemSketch" r:id="rId5" imgW="1622880" imgH="609120" progId="ACD.ChemSketch.20">
                  <p:embed/>
                </p:oleObj>
              </mc:Choice>
              <mc:Fallback>
                <p:oleObj name="ChemSketch" r:id="rId5" imgW="1622880" imgH="609120" progId="ACD.ChemSketch.2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295" y="963576"/>
                        <a:ext cx="4436938" cy="1656948"/>
                      </a:xfrm>
                      <a:prstGeom prst="rect">
                        <a:avLst/>
                      </a:prstGeom>
                      <a:noFill/>
                    </p:spPr>
                  </p:pic>
                </p:oleObj>
              </mc:Fallback>
            </mc:AlternateContent>
          </a:graphicData>
        </a:graphic>
      </p:graphicFrame>
      <p:sp>
        <p:nvSpPr>
          <p:cNvPr id="11" name="Rectangle 10"/>
          <p:cNvSpPr/>
          <p:nvPr/>
        </p:nvSpPr>
        <p:spPr>
          <a:xfrm>
            <a:off x="6487018" y="2884233"/>
            <a:ext cx="3142848" cy="646331"/>
          </a:xfrm>
          <a:prstGeom prst="rect">
            <a:avLst/>
          </a:prstGeom>
        </p:spPr>
        <p:txBody>
          <a:bodyPr wrap="none">
            <a:spAutoFit/>
          </a:bodyPr>
          <a:lstStyle/>
          <a:p>
            <a:pPr algn="ctr"/>
            <a:r>
              <a:rPr lang="ka-GE" b="1" dirty="0" err="1"/>
              <a:t>N,N</a:t>
            </a:r>
            <a:r>
              <a:rPr lang="ka-GE" b="1" dirty="0" smtClean="0"/>
              <a:t>′-</a:t>
            </a:r>
            <a:r>
              <a:rPr lang="en-US" b="1" dirty="0" err="1" smtClean="0"/>
              <a:t>ethylenebis</a:t>
            </a:r>
            <a:r>
              <a:rPr lang="en-US" b="1" dirty="0" smtClean="0"/>
              <a:t> </a:t>
            </a:r>
            <a:r>
              <a:rPr lang="ka-GE" b="1" dirty="0" smtClean="0"/>
              <a:t>(</a:t>
            </a:r>
            <a:r>
              <a:rPr lang="en-US" b="1" dirty="0" err="1" smtClean="0"/>
              <a:t>salicylimine</a:t>
            </a:r>
            <a:r>
              <a:rPr lang="ka-GE" b="1" dirty="0" smtClean="0"/>
              <a:t>)</a:t>
            </a:r>
            <a:endParaRPr lang="en-US" b="1" dirty="0"/>
          </a:p>
          <a:p>
            <a:pPr algn="ctr"/>
            <a:r>
              <a:rPr lang="en-US" b="1" dirty="0" smtClean="0"/>
              <a:t>Salen</a:t>
            </a:r>
            <a:endParaRPr lang="en-US" b="1" dirty="0"/>
          </a:p>
        </p:txBody>
      </p:sp>
      <p:sp>
        <p:nvSpPr>
          <p:cNvPr id="12" name="Rectangle 11"/>
          <p:cNvSpPr>
            <a:spLocks noChangeArrowheads="1"/>
          </p:cNvSpPr>
          <p:nvPr/>
        </p:nvSpPr>
        <p:spPr bwMode="auto">
          <a:xfrm>
            <a:off x="6012439" y="4164747"/>
            <a:ext cx="17152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68100137"/>
              </p:ext>
            </p:extLst>
          </p:nvPr>
        </p:nvGraphicFramePr>
        <p:xfrm>
          <a:off x="5699688" y="3773243"/>
          <a:ext cx="5257069" cy="2052063"/>
        </p:xfrm>
        <a:graphic>
          <a:graphicData uri="http://schemas.openxmlformats.org/presentationml/2006/ole">
            <mc:AlternateContent xmlns:mc="http://schemas.openxmlformats.org/markup-compatibility/2006">
              <mc:Choice xmlns:v="urn:schemas-microsoft-com:vml" Requires="v">
                <p:oleObj spid="_x0000_s1563" name="ChemSketch" r:id="rId7" imgW="1967400" imgH="772920" progId="ACD.ChemSketch.20">
                  <p:embed/>
                </p:oleObj>
              </mc:Choice>
              <mc:Fallback>
                <p:oleObj name="ChemSketch" r:id="rId7" imgW="1967400" imgH="772920" progId="ACD.ChemSketch.20">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9688" y="3773243"/>
                        <a:ext cx="5257069" cy="2052063"/>
                      </a:xfrm>
                      <a:prstGeom prst="rect">
                        <a:avLst/>
                      </a:prstGeom>
                      <a:noFill/>
                    </p:spPr>
                  </p:pic>
                </p:oleObj>
              </mc:Fallback>
            </mc:AlternateContent>
          </a:graphicData>
        </a:graphic>
      </p:graphicFrame>
      <p:sp>
        <p:nvSpPr>
          <p:cNvPr id="14" name="TextBox 13"/>
          <p:cNvSpPr txBox="1"/>
          <p:nvPr/>
        </p:nvSpPr>
        <p:spPr>
          <a:xfrm>
            <a:off x="6119321" y="5925517"/>
            <a:ext cx="3878241" cy="369332"/>
          </a:xfrm>
          <a:prstGeom prst="rect">
            <a:avLst/>
          </a:prstGeom>
          <a:noFill/>
        </p:spPr>
        <p:txBody>
          <a:bodyPr wrap="none" rtlCol="0">
            <a:spAutoFit/>
          </a:bodyPr>
          <a:lstStyle/>
          <a:p>
            <a:r>
              <a:rPr lang="en-US" b="1" dirty="0" smtClean="0"/>
              <a:t>General structure of Salen-type ligands</a:t>
            </a:r>
            <a:endParaRPr lang="en-US" b="1" dirty="0"/>
          </a:p>
        </p:txBody>
      </p:sp>
      <p:sp>
        <p:nvSpPr>
          <p:cNvPr id="15" name="Title 1"/>
          <p:cNvSpPr>
            <a:spLocks noGrp="1"/>
          </p:cNvSpPr>
          <p:nvPr>
            <p:ph type="title"/>
          </p:nvPr>
        </p:nvSpPr>
        <p:spPr>
          <a:xfrm>
            <a:off x="838200" y="123826"/>
            <a:ext cx="10515600" cy="467018"/>
          </a:xfrm>
        </p:spPr>
        <p:txBody>
          <a:bodyPr/>
          <a:lstStyle/>
          <a:p>
            <a:r>
              <a:rPr lang="en-US" dirty="0"/>
              <a:t>Introduction</a:t>
            </a:r>
          </a:p>
        </p:txBody>
      </p:sp>
    </p:spTree>
    <p:extLst>
      <p:ext uri="{BB962C8B-B14F-4D97-AF65-F5344CB8AC3E}">
        <p14:creationId xmlns:p14="http://schemas.microsoft.com/office/powerpoint/2010/main" val="661688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6"/>
            <a:ext cx="10515600" cy="467018"/>
          </a:xfrm>
        </p:spPr>
        <p:txBody>
          <a:bodyPr/>
          <a:lstStyle/>
          <a:p>
            <a:r>
              <a:rPr lang="en-US" dirty="0"/>
              <a:t>Introduction</a:t>
            </a:r>
          </a:p>
        </p:txBody>
      </p:sp>
      <p:sp>
        <p:nvSpPr>
          <p:cNvPr id="5" name="Slide Number Placeholder 4"/>
          <p:cNvSpPr>
            <a:spLocks noGrp="1"/>
          </p:cNvSpPr>
          <p:nvPr>
            <p:ph type="sldNum" sz="quarter" idx="12"/>
          </p:nvPr>
        </p:nvSpPr>
        <p:spPr/>
        <p:txBody>
          <a:bodyPr/>
          <a:lstStyle/>
          <a:p>
            <a:fld id="{10C106A6-CC93-43B9-8699-B9EE88A0286C}" type="slidenum">
              <a:rPr lang="en-US" smtClean="0"/>
              <a:pPr/>
              <a:t>3</a:t>
            </a:fld>
            <a:endParaRPr lang="en-US"/>
          </a:p>
        </p:txBody>
      </p:sp>
      <p:sp>
        <p:nvSpPr>
          <p:cNvPr id="8" name="Rectangle 4"/>
          <p:cNvSpPr>
            <a:spLocks noChangeArrowheads="1"/>
          </p:cNvSpPr>
          <p:nvPr/>
        </p:nvSpPr>
        <p:spPr bwMode="auto">
          <a:xfrm flipV="1">
            <a:off x="1243537" y="2741519"/>
            <a:ext cx="14163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604910" y="777932"/>
            <a:ext cx="172611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flipV="1">
            <a:off x="7073578" y="5320083"/>
            <a:ext cx="9903802" cy="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792027918"/>
              </p:ext>
            </p:extLst>
          </p:nvPr>
        </p:nvGraphicFramePr>
        <p:xfrm>
          <a:off x="1556238" y="4039441"/>
          <a:ext cx="9079523" cy="1157791"/>
        </p:xfrm>
        <a:graphic>
          <a:graphicData uri="http://schemas.openxmlformats.org/presentationml/2006/ole">
            <mc:AlternateContent xmlns:mc="http://schemas.openxmlformats.org/markup-compatibility/2006">
              <mc:Choice xmlns:v="urn:schemas-microsoft-com:vml" Requires="v">
                <p:oleObj spid="_x0000_s2277" name="ChemSketch" r:id="rId3" imgW="5257748" imgH="666843" progId="ACD.ChemSketch.20">
                  <p:embed/>
                </p:oleObj>
              </mc:Choice>
              <mc:Fallback>
                <p:oleObj name="ChemSketch" r:id="rId3" imgW="5257748" imgH="666843" progId="ACD.ChemSketch.2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38" y="4039441"/>
                        <a:ext cx="9079523" cy="1157791"/>
                      </a:xfrm>
                      <a:prstGeom prst="rect">
                        <a:avLst/>
                      </a:prstGeom>
                      <a:noFill/>
                    </p:spPr>
                  </p:pic>
                </p:oleObj>
              </mc:Fallback>
            </mc:AlternateContent>
          </a:graphicData>
        </a:graphic>
      </p:graphicFrame>
      <p:sp>
        <p:nvSpPr>
          <p:cNvPr id="18" name="TextBox 17"/>
          <p:cNvSpPr txBox="1"/>
          <p:nvPr/>
        </p:nvSpPr>
        <p:spPr>
          <a:xfrm>
            <a:off x="4607677" y="2890990"/>
            <a:ext cx="4572085" cy="369332"/>
          </a:xfrm>
          <a:prstGeom prst="rect">
            <a:avLst/>
          </a:prstGeom>
          <a:noFill/>
        </p:spPr>
        <p:txBody>
          <a:bodyPr wrap="square" rtlCol="0">
            <a:spAutoFit/>
          </a:bodyPr>
          <a:lstStyle/>
          <a:p>
            <a:r>
              <a:rPr lang="en-US" b="1" dirty="0"/>
              <a:t>Synthesis of Schiff </a:t>
            </a:r>
            <a:r>
              <a:rPr lang="en-US" b="1" dirty="0" smtClean="0"/>
              <a:t>bases</a:t>
            </a:r>
            <a:endParaRPr lang="en-US" b="1" dirty="0"/>
          </a:p>
        </p:txBody>
      </p:sp>
      <p:sp>
        <p:nvSpPr>
          <p:cNvPr id="19" name="TextBox 18"/>
          <p:cNvSpPr txBox="1"/>
          <p:nvPr/>
        </p:nvSpPr>
        <p:spPr>
          <a:xfrm>
            <a:off x="4543462" y="5498191"/>
            <a:ext cx="2530116" cy="369332"/>
          </a:xfrm>
          <a:prstGeom prst="rect">
            <a:avLst/>
          </a:prstGeom>
          <a:noFill/>
        </p:spPr>
        <p:txBody>
          <a:bodyPr wrap="none" rtlCol="0">
            <a:spAutoFit/>
          </a:bodyPr>
          <a:lstStyle/>
          <a:p>
            <a:r>
              <a:rPr lang="en-US" b="1" dirty="0"/>
              <a:t>Synthesis </a:t>
            </a:r>
            <a:r>
              <a:rPr lang="en-US" b="1" dirty="0" smtClean="0"/>
              <a:t>of Salen ligand</a:t>
            </a:r>
            <a:endParaRPr lang="en-US" b="1" dirty="0"/>
          </a:p>
        </p:txBody>
      </p:sp>
      <p:grpSp>
        <p:nvGrpSpPr>
          <p:cNvPr id="3" name="Group 163"/>
          <p:cNvGrpSpPr>
            <a:grpSpLocks noChangeAspect="1"/>
          </p:cNvGrpSpPr>
          <p:nvPr/>
        </p:nvGrpSpPr>
        <p:grpSpPr bwMode="auto">
          <a:xfrm>
            <a:off x="2073276" y="1011238"/>
            <a:ext cx="8118475" cy="1681162"/>
            <a:chOff x="1306" y="637"/>
            <a:chExt cx="5114" cy="1059"/>
          </a:xfrm>
        </p:grpSpPr>
        <p:sp>
          <p:nvSpPr>
            <p:cNvPr id="4" name="AutoShape 162"/>
            <p:cNvSpPr>
              <a:spLocks noChangeAspect="1" noChangeArrowheads="1" noTextEdit="1"/>
            </p:cNvSpPr>
            <p:nvPr/>
          </p:nvSpPr>
          <p:spPr bwMode="auto">
            <a:xfrm>
              <a:off x="1306" y="655"/>
              <a:ext cx="5114"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164"/>
            <p:cNvSpPr>
              <a:spLocks noChangeArrowheads="1"/>
            </p:cNvSpPr>
            <p:nvPr/>
          </p:nvSpPr>
          <p:spPr bwMode="auto">
            <a:xfrm>
              <a:off x="1845" y="1025"/>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65"/>
            <p:cNvSpPr>
              <a:spLocks noChangeArrowheads="1"/>
            </p:cNvSpPr>
            <p:nvPr/>
          </p:nvSpPr>
          <p:spPr bwMode="auto">
            <a:xfrm>
              <a:off x="1958" y="1025"/>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66"/>
            <p:cNvSpPr>
              <a:spLocks noChangeArrowheads="1"/>
            </p:cNvSpPr>
            <p:nvPr/>
          </p:nvSpPr>
          <p:spPr bwMode="auto">
            <a:xfrm>
              <a:off x="2071" y="1097"/>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67"/>
            <p:cNvSpPr>
              <a:spLocks noChangeArrowheads="1"/>
            </p:cNvSpPr>
            <p:nvPr/>
          </p:nvSpPr>
          <p:spPr bwMode="auto">
            <a:xfrm>
              <a:off x="1408" y="1025"/>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68"/>
            <p:cNvSpPr>
              <a:spLocks noChangeArrowheads="1"/>
            </p:cNvSpPr>
            <p:nvPr/>
          </p:nvSpPr>
          <p:spPr bwMode="auto">
            <a:xfrm>
              <a:off x="1525" y="1097"/>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Line 169"/>
            <p:cNvSpPr>
              <a:spLocks noChangeShapeType="1"/>
            </p:cNvSpPr>
            <p:nvPr/>
          </p:nvSpPr>
          <p:spPr bwMode="auto">
            <a:xfrm flipH="1">
              <a:off x="1608" y="1112"/>
              <a:ext cx="222"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70"/>
            <p:cNvSpPr>
              <a:spLocks noChangeArrowheads="1"/>
            </p:cNvSpPr>
            <p:nvPr/>
          </p:nvSpPr>
          <p:spPr bwMode="auto">
            <a:xfrm>
              <a:off x="2290" y="958"/>
              <a:ext cx="290"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1"/>
            <p:cNvSpPr>
              <a:spLocks noChangeArrowheads="1"/>
            </p:cNvSpPr>
            <p:nvPr/>
          </p:nvSpPr>
          <p:spPr bwMode="auto">
            <a:xfrm>
              <a:off x="2882" y="1018"/>
              <a:ext cx="19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72"/>
            <p:cNvSpPr>
              <a:spLocks noChangeArrowheads="1"/>
            </p:cNvSpPr>
            <p:nvPr/>
          </p:nvSpPr>
          <p:spPr bwMode="auto">
            <a:xfrm>
              <a:off x="3217" y="1018"/>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73"/>
            <p:cNvSpPr>
              <a:spLocks noChangeArrowheads="1"/>
            </p:cNvSpPr>
            <p:nvPr/>
          </p:nvSpPr>
          <p:spPr bwMode="auto">
            <a:xfrm>
              <a:off x="3383" y="731"/>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74"/>
            <p:cNvSpPr>
              <a:spLocks noChangeArrowheads="1"/>
            </p:cNvSpPr>
            <p:nvPr/>
          </p:nvSpPr>
          <p:spPr bwMode="auto">
            <a:xfrm>
              <a:off x="3500" y="803"/>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75"/>
            <p:cNvSpPr>
              <a:spLocks noChangeArrowheads="1"/>
            </p:cNvSpPr>
            <p:nvPr/>
          </p:nvSpPr>
          <p:spPr bwMode="auto">
            <a:xfrm>
              <a:off x="3383" y="1301"/>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76"/>
            <p:cNvSpPr>
              <a:spLocks noChangeArrowheads="1"/>
            </p:cNvSpPr>
            <p:nvPr/>
          </p:nvSpPr>
          <p:spPr bwMode="auto">
            <a:xfrm>
              <a:off x="3500" y="1373"/>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Line 177"/>
            <p:cNvSpPr>
              <a:spLocks noChangeShapeType="1"/>
            </p:cNvSpPr>
            <p:nvPr/>
          </p:nvSpPr>
          <p:spPr bwMode="auto">
            <a:xfrm>
              <a:off x="3021" y="1131"/>
              <a:ext cx="181"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78"/>
            <p:cNvSpPr>
              <a:spLocks noChangeShapeType="1"/>
            </p:cNvSpPr>
            <p:nvPr/>
          </p:nvSpPr>
          <p:spPr bwMode="auto">
            <a:xfrm>
              <a:off x="3021" y="1078"/>
              <a:ext cx="181"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79"/>
            <p:cNvSpPr>
              <a:spLocks noChangeShapeType="1"/>
            </p:cNvSpPr>
            <p:nvPr/>
          </p:nvSpPr>
          <p:spPr bwMode="auto">
            <a:xfrm flipV="1">
              <a:off x="3319" y="901"/>
              <a:ext cx="71" cy="124"/>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80"/>
            <p:cNvSpPr>
              <a:spLocks noChangeShapeType="1"/>
            </p:cNvSpPr>
            <p:nvPr/>
          </p:nvSpPr>
          <p:spPr bwMode="auto">
            <a:xfrm>
              <a:off x="3323" y="1188"/>
              <a:ext cx="67" cy="12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81"/>
            <p:cNvSpPr>
              <a:spLocks noChangeShapeType="1"/>
            </p:cNvSpPr>
            <p:nvPr/>
          </p:nvSpPr>
          <p:spPr bwMode="auto">
            <a:xfrm>
              <a:off x="3594" y="1158"/>
              <a:ext cx="448"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82"/>
            <p:cNvSpPr>
              <a:spLocks/>
            </p:cNvSpPr>
            <p:nvPr/>
          </p:nvSpPr>
          <p:spPr bwMode="auto">
            <a:xfrm>
              <a:off x="3918" y="1127"/>
              <a:ext cx="124" cy="61"/>
            </a:xfrm>
            <a:custGeom>
              <a:avLst/>
              <a:gdLst>
                <a:gd name="T0" fmla="*/ 0 w 124"/>
                <a:gd name="T1" fmla="*/ 0 h 61"/>
                <a:gd name="T2" fmla="*/ 124 w 124"/>
                <a:gd name="T3" fmla="*/ 31 h 61"/>
                <a:gd name="T4" fmla="*/ 0 w 124"/>
                <a:gd name="T5" fmla="*/ 61 h 61"/>
                <a:gd name="T6" fmla="*/ 23 w 124"/>
                <a:gd name="T7" fmla="*/ 31 h 61"/>
                <a:gd name="T8" fmla="*/ 0 w 124"/>
                <a:gd name="T9" fmla="*/ 0 h 61"/>
              </a:gdLst>
              <a:ahLst/>
              <a:cxnLst>
                <a:cxn ang="0">
                  <a:pos x="T0" y="T1"/>
                </a:cxn>
                <a:cxn ang="0">
                  <a:pos x="T2" y="T3"/>
                </a:cxn>
                <a:cxn ang="0">
                  <a:pos x="T4" y="T5"/>
                </a:cxn>
                <a:cxn ang="0">
                  <a:pos x="T6" y="T7"/>
                </a:cxn>
                <a:cxn ang="0">
                  <a:pos x="T8" y="T9"/>
                </a:cxn>
              </a:cxnLst>
              <a:rect l="0" t="0" r="r" b="b"/>
              <a:pathLst>
                <a:path w="124" h="61">
                  <a:moveTo>
                    <a:pt x="0" y="0"/>
                  </a:moveTo>
                  <a:lnTo>
                    <a:pt x="124" y="31"/>
                  </a:lnTo>
                  <a:lnTo>
                    <a:pt x="0" y="61"/>
                  </a:lnTo>
                  <a:lnTo>
                    <a:pt x="23"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3"/>
            <p:cNvSpPr>
              <a:spLocks/>
            </p:cNvSpPr>
            <p:nvPr/>
          </p:nvSpPr>
          <p:spPr bwMode="auto">
            <a:xfrm>
              <a:off x="3918" y="1127"/>
              <a:ext cx="124" cy="61"/>
            </a:xfrm>
            <a:custGeom>
              <a:avLst/>
              <a:gdLst>
                <a:gd name="T0" fmla="*/ 0 w 124"/>
                <a:gd name="T1" fmla="*/ 0 h 61"/>
                <a:gd name="T2" fmla="*/ 124 w 124"/>
                <a:gd name="T3" fmla="*/ 31 h 61"/>
                <a:gd name="T4" fmla="*/ 0 w 124"/>
                <a:gd name="T5" fmla="*/ 61 h 61"/>
                <a:gd name="T6" fmla="*/ 23 w 124"/>
                <a:gd name="T7" fmla="*/ 31 h 61"/>
                <a:gd name="T8" fmla="*/ 0 w 124"/>
                <a:gd name="T9" fmla="*/ 0 h 61"/>
              </a:gdLst>
              <a:ahLst/>
              <a:cxnLst>
                <a:cxn ang="0">
                  <a:pos x="T0" y="T1"/>
                </a:cxn>
                <a:cxn ang="0">
                  <a:pos x="T2" y="T3"/>
                </a:cxn>
                <a:cxn ang="0">
                  <a:pos x="T4" y="T5"/>
                </a:cxn>
                <a:cxn ang="0">
                  <a:pos x="T6" y="T7"/>
                </a:cxn>
                <a:cxn ang="0">
                  <a:pos x="T8" y="T9"/>
                </a:cxn>
              </a:cxnLst>
              <a:rect l="0" t="0" r="r" b="b"/>
              <a:pathLst>
                <a:path w="124" h="61">
                  <a:moveTo>
                    <a:pt x="0" y="0"/>
                  </a:moveTo>
                  <a:lnTo>
                    <a:pt x="124" y="31"/>
                  </a:lnTo>
                  <a:lnTo>
                    <a:pt x="0" y="61"/>
                  </a:lnTo>
                  <a:lnTo>
                    <a:pt x="23" y="31"/>
                  </a:lnTo>
                  <a:lnTo>
                    <a:pt x="0"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184"/>
            <p:cNvSpPr>
              <a:spLocks noChangeArrowheads="1"/>
            </p:cNvSpPr>
            <p:nvPr/>
          </p:nvSpPr>
          <p:spPr bwMode="auto">
            <a:xfrm>
              <a:off x="4581" y="1207"/>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185"/>
            <p:cNvSpPr>
              <a:spLocks noChangeArrowheads="1"/>
            </p:cNvSpPr>
            <p:nvPr/>
          </p:nvSpPr>
          <p:spPr bwMode="auto">
            <a:xfrm>
              <a:off x="4909" y="1018"/>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186"/>
            <p:cNvSpPr>
              <a:spLocks noChangeArrowheads="1"/>
            </p:cNvSpPr>
            <p:nvPr/>
          </p:nvSpPr>
          <p:spPr bwMode="auto">
            <a:xfrm>
              <a:off x="4909" y="637"/>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187"/>
            <p:cNvSpPr>
              <a:spLocks noChangeArrowheads="1"/>
            </p:cNvSpPr>
            <p:nvPr/>
          </p:nvSpPr>
          <p:spPr bwMode="auto">
            <a:xfrm>
              <a:off x="5026" y="709"/>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188"/>
            <p:cNvSpPr>
              <a:spLocks noChangeArrowheads="1"/>
            </p:cNvSpPr>
            <p:nvPr/>
          </p:nvSpPr>
          <p:spPr bwMode="auto">
            <a:xfrm>
              <a:off x="5241" y="1207"/>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189"/>
            <p:cNvSpPr>
              <a:spLocks noChangeArrowheads="1"/>
            </p:cNvSpPr>
            <p:nvPr/>
          </p:nvSpPr>
          <p:spPr bwMode="auto">
            <a:xfrm>
              <a:off x="5358" y="1278"/>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190"/>
            <p:cNvSpPr>
              <a:spLocks noChangeArrowheads="1"/>
            </p:cNvSpPr>
            <p:nvPr/>
          </p:nvSpPr>
          <p:spPr bwMode="auto">
            <a:xfrm>
              <a:off x="4250" y="1018"/>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191"/>
            <p:cNvSpPr>
              <a:spLocks noChangeArrowheads="1"/>
            </p:cNvSpPr>
            <p:nvPr/>
          </p:nvSpPr>
          <p:spPr bwMode="auto">
            <a:xfrm>
              <a:off x="4366" y="1090"/>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Line 192"/>
            <p:cNvSpPr>
              <a:spLocks noChangeShapeType="1"/>
            </p:cNvSpPr>
            <p:nvPr/>
          </p:nvSpPr>
          <p:spPr bwMode="auto">
            <a:xfrm flipV="1">
              <a:off x="4709" y="1176"/>
              <a:ext cx="185" cy="11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93"/>
            <p:cNvSpPr>
              <a:spLocks noChangeShapeType="1"/>
            </p:cNvSpPr>
            <p:nvPr/>
          </p:nvSpPr>
          <p:spPr bwMode="auto">
            <a:xfrm flipV="1">
              <a:off x="4709" y="1116"/>
              <a:ext cx="185" cy="109"/>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94"/>
            <p:cNvSpPr>
              <a:spLocks noChangeShapeType="1"/>
            </p:cNvSpPr>
            <p:nvPr/>
          </p:nvSpPr>
          <p:spPr bwMode="auto">
            <a:xfrm flipV="1">
              <a:off x="4969" y="807"/>
              <a:ext cx="0" cy="218"/>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95"/>
            <p:cNvSpPr>
              <a:spLocks noChangeShapeType="1"/>
            </p:cNvSpPr>
            <p:nvPr/>
          </p:nvSpPr>
          <p:spPr bwMode="auto">
            <a:xfrm>
              <a:off x="5037" y="1146"/>
              <a:ext cx="189" cy="11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96"/>
            <p:cNvSpPr>
              <a:spLocks noChangeShapeType="1"/>
            </p:cNvSpPr>
            <p:nvPr/>
          </p:nvSpPr>
          <p:spPr bwMode="auto">
            <a:xfrm flipH="1" flipV="1">
              <a:off x="4449" y="1188"/>
              <a:ext cx="117" cy="68"/>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197"/>
            <p:cNvSpPr>
              <a:spLocks noChangeArrowheads="1"/>
            </p:cNvSpPr>
            <p:nvPr/>
          </p:nvSpPr>
          <p:spPr bwMode="auto">
            <a:xfrm>
              <a:off x="6217" y="1063"/>
              <a:ext cx="19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198"/>
            <p:cNvSpPr>
              <a:spLocks noChangeArrowheads="1"/>
            </p:cNvSpPr>
            <p:nvPr/>
          </p:nvSpPr>
          <p:spPr bwMode="auto">
            <a:xfrm>
              <a:off x="6036" y="1063"/>
              <a:ext cx="18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rPr>
                <a: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199"/>
            <p:cNvSpPr>
              <a:spLocks noChangeArrowheads="1"/>
            </p:cNvSpPr>
            <p:nvPr/>
          </p:nvSpPr>
          <p:spPr bwMode="auto">
            <a:xfrm>
              <a:off x="6149" y="1135"/>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200"/>
            <p:cNvSpPr>
              <a:spLocks noChangeArrowheads="1"/>
            </p:cNvSpPr>
            <p:nvPr/>
          </p:nvSpPr>
          <p:spPr bwMode="auto">
            <a:xfrm>
              <a:off x="5727" y="1010"/>
              <a:ext cx="290"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201"/>
            <p:cNvSpPr>
              <a:spLocks noChangeArrowheads="1"/>
            </p:cNvSpPr>
            <p:nvPr/>
          </p:nvSpPr>
          <p:spPr bwMode="auto">
            <a:xfrm>
              <a:off x="1306" y="1301"/>
              <a:ext cx="8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600" b="1" dirty="0">
                  <a:latin typeface="Arial" panose="020B0604020202020204" pitchFamily="34" charset="0"/>
                </a:rPr>
                <a:t>Primary amine</a:t>
              </a:r>
            </a:p>
          </p:txBody>
        </p:sp>
        <p:sp>
          <p:nvSpPr>
            <p:cNvPr id="51" name="Rectangle 202"/>
            <p:cNvSpPr>
              <a:spLocks noChangeArrowheads="1"/>
            </p:cNvSpPr>
            <p:nvPr/>
          </p:nvSpPr>
          <p:spPr bwMode="auto">
            <a:xfrm>
              <a:off x="2647" y="1264"/>
              <a:ext cx="72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t>Ketone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t>or </a:t>
              </a:r>
              <a:r>
                <a:rPr lang="en-US" altLang="en-US" sz="1600" b="1" dirty="0"/>
                <a:t>aldehyde</a:t>
              </a:r>
            </a:p>
          </p:txBody>
        </p:sp>
        <p:sp>
          <p:nvSpPr>
            <p:cNvPr id="52" name="Rectangle 203"/>
            <p:cNvSpPr>
              <a:spLocks noChangeArrowheads="1"/>
            </p:cNvSpPr>
            <p:nvPr/>
          </p:nvSpPr>
          <p:spPr bwMode="auto">
            <a:xfrm>
              <a:off x="2652" y="14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204"/>
            <p:cNvSpPr>
              <a:spLocks noChangeArrowheads="1"/>
            </p:cNvSpPr>
            <p:nvPr/>
          </p:nvSpPr>
          <p:spPr bwMode="auto">
            <a:xfrm>
              <a:off x="4638" y="1380"/>
              <a:ext cx="6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t>Schiff base</a:t>
              </a:r>
              <a:endParaRPr kumimoji="0" lang="en-US" altLang="en-US" sz="1600" b="1"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188252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449381"/>
          </a:xfrm>
        </p:spPr>
        <p:txBody>
          <a:bodyPr/>
          <a:lstStyle/>
          <a:p>
            <a:r>
              <a:rPr lang="en-US" dirty="0"/>
              <a:t>Introduction</a:t>
            </a:r>
          </a:p>
        </p:txBody>
      </p:sp>
      <p:sp>
        <p:nvSpPr>
          <p:cNvPr id="5" name="Slide Number Placeholder 4"/>
          <p:cNvSpPr>
            <a:spLocks noGrp="1"/>
          </p:cNvSpPr>
          <p:nvPr>
            <p:ph type="sldNum" sz="quarter" idx="12"/>
          </p:nvPr>
        </p:nvSpPr>
        <p:spPr/>
        <p:txBody>
          <a:bodyPr/>
          <a:lstStyle/>
          <a:p>
            <a:fld id="{10C106A6-CC93-43B9-8699-B9EE88A0286C}" type="slidenum">
              <a:rPr lang="en-US" smtClean="0"/>
              <a:pPr/>
              <a:t>4</a:t>
            </a:fld>
            <a:endParaRPr lang="en-US"/>
          </a:p>
        </p:txBody>
      </p:sp>
      <p:sp>
        <p:nvSpPr>
          <p:cNvPr id="6" name="Rectangle 2"/>
          <p:cNvSpPr>
            <a:spLocks noChangeArrowheads="1"/>
          </p:cNvSpPr>
          <p:nvPr/>
        </p:nvSpPr>
        <p:spPr bwMode="auto">
          <a:xfrm>
            <a:off x="1758462" y="844061"/>
            <a:ext cx="176014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318237" y="5364045"/>
            <a:ext cx="3555525" cy="369332"/>
          </a:xfrm>
          <a:prstGeom prst="rect">
            <a:avLst/>
          </a:prstGeom>
          <a:noFill/>
        </p:spPr>
        <p:txBody>
          <a:bodyPr wrap="none" rtlCol="0">
            <a:spAutoFit/>
          </a:bodyPr>
          <a:lstStyle/>
          <a:p>
            <a:pPr algn="ctr"/>
            <a:r>
              <a:rPr lang="en-US" b="1" dirty="0" smtClean="0"/>
              <a:t>Synthesis of Metal </a:t>
            </a:r>
            <a:r>
              <a:rPr lang="en-US" b="1" dirty="0"/>
              <a:t>S</a:t>
            </a:r>
            <a:r>
              <a:rPr lang="en-US" b="1" dirty="0" smtClean="0"/>
              <a:t>alen complexes</a:t>
            </a: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1810760364"/>
              </p:ext>
            </p:extLst>
          </p:nvPr>
        </p:nvGraphicFramePr>
        <p:xfrm>
          <a:off x="1244711" y="1160635"/>
          <a:ext cx="9702576" cy="3920681"/>
        </p:xfrm>
        <a:graphic>
          <a:graphicData uri="http://schemas.openxmlformats.org/presentationml/2006/ole">
            <mc:AlternateContent xmlns:mc="http://schemas.openxmlformats.org/markup-compatibility/2006">
              <mc:Choice xmlns:v="urn:schemas-microsoft-com:vml" Requires="v">
                <p:oleObj spid="_x0000_s3252" name="ChemSketch" r:id="rId4" imgW="3807000" imgH="1537560" progId="ACD.ChemSketch.20">
                  <p:embed/>
                </p:oleObj>
              </mc:Choice>
              <mc:Fallback>
                <p:oleObj name="ChemSketch" r:id="rId4" imgW="3807000" imgH="1537560" progId="ACD.ChemSketch.20">
                  <p:embed/>
                  <p:pic>
                    <p:nvPicPr>
                      <p:cNvPr id="0" name=""/>
                      <p:cNvPicPr/>
                      <p:nvPr/>
                    </p:nvPicPr>
                    <p:blipFill>
                      <a:blip r:embed="rId5"/>
                      <a:stretch>
                        <a:fillRect/>
                      </a:stretch>
                    </p:blipFill>
                    <p:spPr>
                      <a:xfrm>
                        <a:off x="1244711" y="1160635"/>
                        <a:ext cx="9702576" cy="3920681"/>
                      </a:xfrm>
                      <a:prstGeom prst="rect">
                        <a:avLst/>
                      </a:prstGeom>
                    </p:spPr>
                  </p:pic>
                </p:oleObj>
              </mc:Fallback>
            </mc:AlternateContent>
          </a:graphicData>
        </a:graphic>
      </p:graphicFrame>
    </p:spTree>
    <p:extLst>
      <p:ext uri="{BB962C8B-B14F-4D97-AF65-F5344CB8AC3E}">
        <p14:creationId xmlns:p14="http://schemas.microsoft.com/office/powerpoint/2010/main" val="412141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0515600" cy="449381"/>
          </a:xfrm>
        </p:spPr>
        <p:txBody>
          <a:bodyPr/>
          <a:lstStyle/>
          <a:p>
            <a:r>
              <a:rPr lang="en-US" dirty="0" smtClean="0"/>
              <a:t>Introduction</a:t>
            </a:r>
            <a:endParaRPr lang="en-US" dirty="0"/>
          </a:p>
        </p:txBody>
      </p:sp>
      <p:sp>
        <p:nvSpPr>
          <p:cNvPr id="5" name="Slide Number Placeholder 4"/>
          <p:cNvSpPr>
            <a:spLocks noGrp="1"/>
          </p:cNvSpPr>
          <p:nvPr>
            <p:ph type="sldNum" sz="quarter" idx="12"/>
          </p:nvPr>
        </p:nvSpPr>
        <p:spPr/>
        <p:txBody>
          <a:bodyPr/>
          <a:lstStyle/>
          <a:p>
            <a:fld id="{10C106A6-CC93-43B9-8699-B9EE88A0286C}" type="slidenum">
              <a:rPr lang="en-US" smtClean="0"/>
              <a:pPr/>
              <a:t>5</a:t>
            </a:fld>
            <a:endParaRPr lang="en-US"/>
          </a:p>
        </p:txBody>
      </p:sp>
      <p:sp>
        <p:nvSpPr>
          <p:cNvPr id="6" name="Content Placeholder 2"/>
          <p:cNvSpPr>
            <a:spLocks noGrp="1"/>
          </p:cNvSpPr>
          <p:nvPr>
            <p:ph idx="1"/>
          </p:nvPr>
        </p:nvSpPr>
        <p:spPr>
          <a:xfrm>
            <a:off x="680114" y="3425081"/>
            <a:ext cx="10515600" cy="2073310"/>
          </a:xfrm>
        </p:spPr>
        <p:txBody>
          <a:bodyPr>
            <a:normAutofit/>
          </a:bodyPr>
          <a:lstStyle/>
          <a:p>
            <a:pPr marL="457200" indent="-457200">
              <a:buFont typeface="Wingdings" panose="05000000000000000000" pitchFamily="2" charset="2"/>
              <a:buChar char="Ø"/>
            </a:pPr>
            <a:r>
              <a:rPr lang="en-US" sz="2000" dirty="0" smtClean="0"/>
              <a:t>Catalysis</a:t>
            </a:r>
            <a:endParaRPr lang="ka-GE" sz="2000" dirty="0" smtClean="0"/>
          </a:p>
          <a:p>
            <a:endParaRPr lang="ka-GE" sz="2000" dirty="0"/>
          </a:p>
          <a:p>
            <a:pPr marL="457200" indent="-457200">
              <a:buFont typeface="Wingdings" panose="05000000000000000000" pitchFamily="2" charset="2"/>
              <a:buChar char="Ø"/>
            </a:pPr>
            <a:r>
              <a:rPr lang="en-US" sz="2000" dirty="0" smtClean="0"/>
              <a:t>Medicine and Biochemistry</a:t>
            </a:r>
          </a:p>
          <a:p>
            <a:pPr marL="457200" indent="-457200">
              <a:buFont typeface="Wingdings" panose="05000000000000000000" pitchFamily="2" charset="2"/>
              <a:buChar char="Ø"/>
            </a:pPr>
            <a:endParaRPr lang="en-US" sz="2000" dirty="0"/>
          </a:p>
          <a:p>
            <a:pPr marL="457200" indent="-457200">
              <a:buFont typeface="Wingdings" panose="05000000000000000000" pitchFamily="2" charset="2"/>
              <a:buChar char="Ø"/>
            </a:pPr>
            <a:r>
              <a:rPr lang="en-US" sz="2000" dirty="0"/>
              <a:t>Thermoplastic Polyurethane (</a:t>
            </a:r>
            <a:r>
              <a:rPr lang="en-US" sz="2000" dirty="0" err="1" smtClean="0"/>
              <a:t>TPU</a:t>
            </a:r>
            <a:r>
              <a:rPr lang="en-US" sz="2000" dirty="0" smtClean="0"/>
              <a:t>) </a:t>
            </a:r>
            <a:r>
              <a:rPr lang="en-US" sz="2000" dirty="0" smtClean="0">
                <a:latin typeface="Calibri" panose="020F0502020204030204" pitchFamily="34" charset="0"/>
              </a:rPr>
              <a:t>synthesis</a:t>
            </a:r>
            <a:endParaRPr lang="ka-GE" sz="2000" dirty="0"/>
          </a:p>
          <a:p>
            <a:endParaRPr lang="en-US" sz="2000" dirty="0"/>
          </a:p>
        </p:txBody>
      </p:sp>
      <p:sp>
        <p:nvSpPr>
          <p:cNvPr id="3" name="TextBox 2"/>
          <p:cNvSpPr txBox="1"/>
          <p:nvPr/>
        </p:nvSpPr>
        <p:spPr>
          <a:xfrm>
            <a:off x="232076" y="934056"/>
            <a:ext cx="4536819" cy="1631216"/>
          </a:xfrm>
          <a:prstGeom prst="rect">
            <a:avLst/>
          </a:prstGeom>
          <a:noFill/>
        </p:spPr>
        <p:txBody>
          <a:bodyPr wrap="none" rtlCol="0">
            <a:spAutoFit/>
          </a:bodyPr>
          <a:lstStyle/>
          <a:p>
            <a:pPr algn="ctr"/>
            <a:r>
              <a:rPr lang="en-US" sz="2000" b="1" u="sng" dirty="0" smtClean="0"/>
              <a:t>Advantages</a:t>
            </a:r>
            <a:r>
              <a:rPr lang="ka-GE" sz="2000" b="1" u="sng" dirty="0" smtClean="0"/>
              <a:t>:</a:t>
            </a:r>
            <a:endParaRPr lang="ka-GE" sz="2000" b="1" u="sng" dirty="0"/>
          </a:p>
          <a:p>
            <a:endParaRPr lang="ka-GE" sz="2000" dirty="0"/>
          </a:p>
          <a:p>
            <a:pPr marL="285750" indent="-285750">
              <a:buFont typeface="Wingdings" panose="05000000000000000000" pitchFamily="2" charset="2"/>
              <a:buChar char="ü"/>
            </a:pPr>
            <a:r>
              <a:rPr lang="en-US" sz="2000" dirty="0" smtClean="0"/>
              <a:t>Ease and flexibility of synthesis process</a:t>
            </a:r>
            <a:endParaRPr lang="ka-GE" sz="2000" dirty="0"/>
          </a:p>
          <a:p>
            <a:endParaRPr lang="ka-GE" sz="2000" dirty="0"/>
          </a:p>
          <a:p>
            <a:pPr marL="285750" indent="-285750">
              <a:buFont typeface="Wingdings" panose="05000000000000000000" pitchFamily="2" charset="2"/>
              <a:buChar char="ü"/>
            </a:pPr>
            <a:r>
              <a:rPr lang="en-US" sz="2000" dirty="0" smtClean="0"/>
              <a:t>High thermal stability</a:t>
            </a:r>
            <a:endParaRPr lang="ka-GE"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068" y="2088503"/>
            <a:ext cx="4071108" cy="2709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91612" y="2902469"/>
            <a:ext cx="1617751" cy="400110"/>
          </a:xfrm>
          <a:prstGeom prst="rect">
            <a:avLst/>
          </a:prstGeom>
        </p:spPr>
        <p:txBody>
          <a:bodyPr wrap="none">
            <a:spAutoFit/>
          </a:bodyPr>
          <a:lstStyle/>
          <a:p>
            <a:pPr algn="ctr"/>
            <a:r>
              <a:rPr lang="en-US" sz="2000" b="1" u="sng" dirty="0" smtClean="0"/>
              <a:t>Fields of use </a:t>
            </a:r>
            <a:r>
              <a:rPr lang="ka-GE" b="1" u="sng" dirty="0" smtClean="0"/>
              <a:t>:</a:t>
            </a:r>
            <a:endParaRPr lang="ka-GE" b="1" u="sng" dirty="0"/>
          </a:p>
        </p:txBody>
      </p:sp>
      <p:sp>
        <p:nvSpPr>
          <p:cNvPr id="11" name="TextBox 10"/>
          <p:cNvSpPr txBox="1"/>
          <p:nvPr/>
        </p:nvSpPr>
        <p:spPr>
          <a:xfrm>
            <a:off x="7589661" y="4948170"/>
            <a:ext cx="3835922" cy="400110"/>
          </a:xfrm>
          <a:prstGeom prst="rect">
            <a:avLst/>
          </a:prstGeom>
          <a:noFill/>
        </p:spPr>
        <p:txBody>
          <a:bodyPr wrap="none" rtlCol="0">
            <a:spAutoFit/>
          </a:bodyPr>
          <a:lstStyle/>
          <a:p>
            <a:r>
              <a:rPr lang="en-US" sz="2000" b="1" dirty="0"/>
              <a:t>Thermoplastic Polyurethane (</a:t>
            </a:r>
            <a:r>
              <a:rPr lang="en-US" sz="2000" b="1" dirty="0" err="1" smtClean="0"/>
              <a:t>TPU</a:t>
            </a:r>
            <a:r>
              <a:rPr lang="en-US" sz="2000" b="1" dirty="0" smtClean="0"/>
              <a:t>)</a:t>
            </a:r>
            <a:endParaRPr lang="en-US" sz="2000" b="1" dirty="0"/>
          </a:p>
        </p:txBody>
      </p:sp>
    </p:spTree>
    <p:extLst>
      <p:ext uri="{BB962C8B-B14F-4D97-AF65-F5344CB8AC3E}">
        <p14:creationId xmlns:p14="http://schemas.microsoft.com/office/powerpoint/2010/main" val="2661531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C106A6-CC93-43B9-8699-B9EE88A0286C}" type="slidenum">
              <a:rPr lang="en-US" smtClean="0"/>
              <a:pPr/>
              <a:t>6</a:t>
            </a:fld>
            <a:endParaRPr lang="en-US"/>
          </a:p>
        </p:txBody>
      </p:sp>
      <p:sp>
        <p:nvSpPr>
          <p:cNvPr id="6" name="Title 1"/>
          <p:cNvSpPr txBox="1">
            <a:spLocks/>
          </p:cNvSpPr>
          <p:nvPr/>
        </p:nvSpPr>
        <p:spPr>
          <a:xfrm>
            <a:off x="838200" y="123825"/>
            <a:ext cx="10515600" cy="4493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a:lstStyle>
          <a:p>
            <a:r>
              <a:rPr lang="en-US" dirty="0"/>
              <a:t>Introduction</a:t>
            </a:r>
          </a:p>
        </p:txBody>
      </p:sp>
      <p:sp>
        <p:nvSpPr>
          <p:cNvPr id="7" name="Title 1"/>
          <p:cNvSpPr txBox="1">
            <a:spLocks/>
          </p:cNvSpPr>
          <p:nvPr/>
        </p:nvSpPr>
        <p:spPr>
          <a:xfrm>
            <a:off x="968184" y="790249"/>
            <a:ext cx="10515600" cy="4493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a:lstStyle>
          <a:p>
            <a:r>
              <a:rPr lang="en-US" dirty="0" smtClean="0">
                <a:latin typeface="+mj-lt"/>
              </a:rPr>
              <a:t>Biological activity of Salen complexes</a:t>
            </a:r>
            <a:endParaRPr lang="ka-GE" dirty="0">
              <a:latin typeface="+mj-lt"/>
            </a:endParaRPr>
          </a:p>
        </p:txBody>
      </p:sp>
      <p:sp>
        <p:nvSpPr>
          <p:cNvPr id="2" name="TextBox 1"/>
          <p:cNvSpPr txBox="1"/>
          <p:nvPr/>
        </p:nvSpPr>
        <p:spPr>
          <a:xfrm>
            <a:off x="838200" y="1456673"/>
            <a:ext cx="2766014" cy="4524315"/>
          </a:xfrm>
          <a:prstGeom prst="rect">
            <a:avLst/>
          </a:prstGeom>
          <a:noFill/>
        </p:spPr>
        <p:txBody>
          <a:bodyPr wrap="none" rtlCol="0">
            <a:spAutoFit/>
          </a:bodyPr>
          <a:lstStyle/>
          <a:p>
            <a:pPr marL="285750" indent="-285750">
              <a:lnSpc>
                <a:spcPct val="300000"/>
              </a:lnSpc>
              <a:buFont typeface="Wingdings" panose="05000000000000000000" pitchFamily="2" charset="2"/>
              <a:buChar char="Ø"/>
            </a:pPr>
            <a:r>
              <a:rPr lang="en-US" sz="2400" dirty="0" smtClean="0"/>
              <a:t>Antibacterial</a:t>
            </a:r>
            <a:endParaRPr lang="ka-GE" sz="2400" dirty="0"/>
          </a:p>
          <a:p>
            <a:pPr marL="285750" indent="-285750">
              <a:lnSpc>
                <a:spcPct val="300000"/>
              </a:lnSpc>
              <a:buFont typeface="Wingdings" panose="05000000000000000000" pitchFamily="2" charset="2"/>
              <a:buChar char="Ø"/>
            </a:pPr>
            <a:r>
              <a:rPr lang="en-US" sz="2400" dirty="0"/>
              <a:t>A</a:t>
            </a:r>
            <a:r>
              <a:rPr lang="en-US" sz="2400" dirty="0" smtClean="0"/>
              <a:t>ntifungal</a:t>
            </a:r>
            <a:endParaRPr lang="ka-GE" sz="2400" dirty="0"/>
          </a:p>
          <a:p>
            <a:pPr marL="285750" indent="-285750">
              <a:lnSpc>
                <a:spcPct val="300000"/>
              </a:lnSpc>
              <a:buFont typeface="Wingdings" panose="05000000000000000000" pitchFamily="2" charset="2"/>
              <a:buChar char="Ø"/>
            </a:pPr>
            <a:r>
              <a:rPr lang="en-US" sz="2400" dirty="0" smtClean="0"/>
              <a:t>Anti-inflammatory</a:t>
            </a:r>
            <a:endParaRPr lang="ka-GE" sz="2400" dirty="0"/>
          </a:p>
          <a:p>
            <a:pPr marL="285750" indent="-285750">
              <a:lnSpc>
                <a:spcPct val="300000"/>
              </a:lnSpc>
              <a:buFont typeface="Wingdings" panose="05000000000000000000" pitchFamily="2" charset="2"/>
              <a:buChar char="Ø"/>
            </a:pPr>
            <a:r>
              <a:rPr lang="en-US" sz="2400" dirty="0" smtClean="0"/>
              <a:t>Antitumor</a:t>
            </a:r>
            <a:endParaRPr lang="ka-GE" sz="2400"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 r="2519" b="15280"/>
          <a:stretch/>
        </p:blipFill>
        <p:spPr>
          <a:xfrm>
            <a:off x="8231630" y="2575385"/>
            <a:ext cx="3030166" cy="2667535"/>
          </a:xfrm>
          <a:prstGeom prst="rect">
            <a:avLst/>
          </a:prstGeom>
        </p:spPr>
      </p:pic>
      <p:sp>
        <p:nvSpPr>
          <p:cNvPr id="18" name="TextBox 17"/>
          <p:cNvSpPr txBox="1"/>
          <p:nvPr/>
        </p:nvSpPr>
        <p:spPr>
          <a:xfrm>
            <a:off x="6813537" y="1708906"/>
            <a:ext cx="2029466" cy="400110"/>
          </a:xfrm>
          <a:prstGeom prst="rect">
            <a:avLst/>
          </a:prstGeom>
          <a:noFill/>
        </p:spPr>
        <p:txBody>
          <a:bodyPr wrap="none" rtlCol="0">
            <a:spAutoFit/>
          </a:bodyPr>
          <a:lstStyle/>
          <a:p>
            <a:r>
              <a:rPr lang="ka-GE" sz="2000" b="1" dirty="0" smtClean="0"/>
              <a:t>„</a:t>
            </a:r>
            <a:r>
              <a:rPr lang="en-US" sz="2000" b="1" dirty="0" smtClean="0"/>
              <a:t>Enzyme Mimics</a:t>
            </a:r>
            <a:r>
              <a:rPr lang="ka-GE" sz="2000" b="1" dirty="0" smtClean="0"/>
              <a:t>“</a:t>
            </a:r>
            <a:endParaRPr lang="en-US" sz="2000" b="1" dirty="0"/>
          </a:p>
        </p:txBody>
      </p:sp>
      <p:sp>
        <p:nvSpPr>
          <p:cNvPr id="19" name="TextBox 18"/>
          <p:cNvSpPr txBox="1"/>
          <p:nvPr/>
        </p:nvSpPr>
        <p:spPr>
          <a:xfrm>
            <a:off x="5472774" y="5495953"/>
            <a:ext cx="1912318" cy="338554"/>
          </a:xfrm>
          <a:prstGeom prst="rect">
            <a:avLst/>
          </a:prstGeom>
          <a:noFill/>
        </p:spPr>
        <p:txBody>
          <a:bodyPr wrap="none" rtlCol="0">
            <a:spAutoFit/>
          </a:bodyPr>
          <a:lstStyle/>
          <a:p>
            <a:r>
              <a:rPr lang="en-US" sz="1600" dirty="0" smtClean="0"/>
              <a:t>Metal Salen complex</a:t>
            </a:r>
            <a:endParaRPr lang="en-US" sz="1600" dirty="0"/>
          </a:p>
        </p:txBody>
      </p:sp>
      <p:sp>
        <p:nvSpPr>
          <p:cNvPr id="20" name="TextBox 19"/>
          <p:cNvSpPr txBox="1"/>
          <p:nvPr/>
        </p:nvSpPr>
        <p:spPr>
          <a:xfrm>
            <a:off x="8259776" y="5495953"/>
            <a:ext cx="2901948" cy="338554"/>
          </a:xfrm>
          <a:prstGeom prst="rect">
            <a:avLst/>
          </a:prstGeom>
          <a:noFill/>
        </p:spPr>
        <p:txBody>
          <a:bodyPr wrap="none" rtlCol="0">
            <a:spAutoFit/>
          </a:bodyPr>
          <a:lstStyle/>
          <a:p>
            <a:r>
              <a:rPr lang="en-US" sz="1600" dirty="0" smtClean="0"/>
              <a:t>Active site of Peroxidase enzyme</a:t>
            </a:r>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555557610"/>
              </p:ext>
            </p:extLst>
          </p:nvPr>
        </p:nvGraphicFramePr>
        <p:xfrm>
          <a:off x="4866145" y="3132415"/>
          <a:ext cx="3125576" cy="2110505"/>
        </p:xfrm>
        <a:graphic>
          <a:graphicData uri="http://schemas.openxmlformats.org/presentationml/2006/ole">
            <mc:AlternateContent xmlns:mc="http://schemas.openxmlformats.org/markup-compatibility/2006">
              <mc:Choice xmlns:v="urn:schemas-microsoft-com:vml" Requires="v">
                <p:oleObj spid="_x0000_s6361" name="ChemSketch" r:id="rId4" imgW="1173600" imgH="791640" progId="ACD.ChemSketch.20">
                  <p:embed/>
                </p:oleObj>
              </mc:Choice>
              <mc:Fallback>
                <p:oleObj name="ChemSketch" r:id="rId4" imgW="1173600" imgH="791640" progId="ACD.ChemSketch.20">
                  <p:embed/>
                  <p:pic>
                    <p:nvPicPr>
                      <p:cNvPr id="0" name=""/>
                      <p:cNvPicPr/>
                      <p:nvPr/>
                    </p:nvPicPr>
                    <p:blipFill>
                      <a:blip r:embed="rId5"/>
                      <a:stretch>
                        <a:fillRect/>
                      </a:stretch>
                    </p:blipFill>
                    <p:spPr>
                      <a:xfrm>
                        <a:off x="4866145" y="3132415"/>
                        <a:ext cx="3125576" cy="2110505"/>
                      </a:xfrm>
                      <a:prstGeom prst="rect">
                        <a:avLst/>
                      </a:prstGeom>
                    </p:spPr>
                  </p:pic>
                </p:oleObj>
              </mc:Fallback>
            </mc:AlternateContent>
          </a:graphicData>
        </a:graphic>
      </p:graphicFrame>
    </p:spTree>
    <p:extLst>
      <p:ext uri="{BB962C8B-B14F-4D97-AF65-F5344CB8AC3E}">
        <p14:creationId xmlns:p14="http://schemas.microsoft.com/office/powerpoint/2010/main" val="18400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C106A6-CC93-43B9-8699-B9EE88A0286C}" type="slidenum">
              <a:rPr lang="en-US" smtClean="0"/>
              <a:pPr/>
              <a:t>7</a:t>
            </a:fld>
            <a:endParaRPr lang="en-US"/>
          </a:p>
        </p:txBody>
      </p:sp>
      <p:sp>
        <p:nvSpPr>
          <p:cNvPr id="8" name="Title 1"/>
          <p:cNvSpPr txBox="1">
            <a:spLocks/>
          </p:cNvSpPr>
          <p:nvPr/>
        </p:nvSpPr>
        <p:spPr>
          <a:xfrm>
            <a:off x="838200" y="123825"/>
            <a:ext cx="10515600" cy="4493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a:lstStyle>
          <a:p>
            <a:r>
              <a:rPr lang="en-US" dirty="0" smtClean="0"/>
              <a:t>Introduction</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832822321"/>
              </p:ext>
            </p:extLst>
          </p:nvPr>
        </p:nvGraphicFramePr>
        <p:xfrm>
          <a:off x="6785815" y="3082910"/>
          <a:ext cx="5425655" cy="792000"/>
        </p:xfrm>
        <a:graphic>
          <a:graphicData uri="http://schemas.openxmlformats.org/presentationml/2006/ole">
            <mc:AlternateContent xmlns:mc="http://schemas.openxmlformats.org/markup-compatibility/2006">
              <mc:Choice xmlns:v="urn:schemas-microsoft-com:vml" Requires="v">
                <p:oleObj spid="_x0000_s7637" name="ChemSketch" r:id="rId3" imgW="1891800" imgH="276840" progId="ACD.ChemSketch.20">
                  <p:embed/>
                </p:oleObj>
              </mc:Choice>
              <mc:Fallback>
                <p:oleObj name="ChemSketch" r:id="rId3" imgW="1891800" imgH="276840" progId="ACD.ChemSketch.20">
                  <p:embed/>
                  <p:pic>
                    <p:nvPicPr>
                      <p:cNvPr id="0" name=""/>
                      <p:cNvPicPr/>
                      <p:nvPr/>
                    </p:nvPicPr>
                    <p:blipFill>
                      <a:blip r:embed="rId4"/>
                      <a:stretch>
                        <a:fillRect/>
                      </a:stretch>
                    </p:blipFill>
                    <p:spPr>
                      <a:xfrm>
                        <a:off x="6785815" y="3082910"/>
                        <a:ext cx="5425655" cy="7920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96380021"/>
              </p:ext>
            </p:extLst>
          </p:nvPr>
        </p:nvGraphicFramePr>
        <p:xfrm>
          <a:off x="4164027" y="5028725"/>
          <a:ext cx="5334615" cy="792000"/>
        </p:xfrm>
        <a:graphic>
          <a:graphicData uri="http://schemas.openxmlformats.org/presentationml/2006/ole">
            <mc:AlternateContent xmlns:mc="http://schemas.openxmlformats.org/markup-compatibility/2006">
              <mc:Choice xmlns:v="urn:schemas-microsoft-com:vml" Requires="v">
                <p:oleObj spid="_x0000_s7638" name="ChemSketch" r:id="rId5" imgW="1860840" imgH="276840" progId="ACD.ChemSketch.20">
                  <p:embed/>
                </p:oleObj>
              </mc:Choice>
              <mc:Fallback>
                <p:oleObj name="ChemSketch" r:id="rId5" imgW="1860840" imgH="276840" progId="ACD.ChemSketch.20">
                  <p:embed/>
                  <p:pic>
                    <p:nvPicPr>
                      <p:cNvPr id="0" name=""/>
                      <p:cNvPicPr/>
                      <p:nvPr/>
                    </p:nvPicPr>
                    <p:blipFill>
                      <a:blip r:embed="rId6"/>
                      <a:stretch>
                        <a:fillRect/>
                      </a:stretch>
                    </p:blipFill>
                    <p:spPr>
                      <a:xfrm>
                        <a:off x="4164027" y="5028725"/>
                        <a:ext cx="5334615" cy="792000"/>
                      </a:xfrm>
                      <a:prstGeom prst="rect">
                        <a:avLst/>
                      </a:prstGeom>
                    </p:spPr>
                  </p:pic>
                </p:oleObj>
              </mc:Fallback>
            </mc:AlternateContent>
          </a:graphicData>
        </a:graphic>
      </p:graphicFrame>
      <p:sp>
        <p:nvSpPr>
          <p:cNvPr id="15" name="TextBox 14"/>
          <p:cNvSpPr txBox="1"/>
          <p:nvPr/>
        </p:nvSpPr>
        <p:spPr>
          <a:xfrm>
            <a:off x="8445732" y="2573443"/>
            <a:ext cx="2105820" cy="400110"/>
          </a:xfrm>
          <a:prstGeom prst="rect">
            <a:avLst/>
          </a:prstGeom>
          <a:noFill/>
        </p:spPr>
        <p:txBody>
          <a:bodyPr wrap="square" rtlCol="0">
            <a:spAutoFit/>
          </a:bodyPr>
          <a:lstStyle/>
          <a:p>
            <a:r>
              <a:rPr lang="en-US" sz="2000" b="1" dirty="0" smtClean="0"/>
              <a:t>Peroxidase</a:t>
            </a:r>
            <a:endParaRPr lang="en-US" sz="2000" b="1" dirty="0"/>
          </a:p>
        </p:txBody>
      </p:sp>
      <p:sp>
        <p:nvSpPr>
          <p:cNvPr id="16" name="TextBox 15"/>
          <p:cNvSpPr txBox="1"/>
          <p:nvPr/>
        </p:nvSpPr>
        <p:spPr>
          <a:xfrm>
            <a:off x="1051150" y="2602256"/>
            <a:ext cx="3642770" cy="400110"/>
          </a:xfrm>
          <a:prstGeom prst="rect">
            <a:avLst/>
          </a:prstGeom>
          <a:noFill/>
        </p:spPr>
        <p:txBody>
          <a:bodyPr wrap="square" rtlCol="0">
            <a:spAutoFit/>
          </a:bodyPr>
          <a:lstStyle/>
          <a:p>
            <a:r>
              <a:rPr lang="en-US" sz="2000" b="1" dirty="0" smtClean="0"/>
              <a:t>Superoxide-dismutase</a:t>
            </a:r>
            <a:endParaRPr lang="en-US" sz="2000" b="1" dirty="0"/>
          </a:p>
        </p:txBody>
      </p:sp>
      <p:graphicFrame>
        <p:nvGraphicFramePr>
          <p:cNvPr id="17" name="Object 16"/>
          <p:cNvGraphicFramePr>
            <a:graphicFrameLocks noChangeAspect="1"/>
          </p:cNvGraphicFramePr>
          <p:nvPr>
            <p:extLst>
              <p:ext uri="{D42A27DB-BD31-4B8C-83A1-F6EECF244321}">
                <p14:modId xmlns:p14="http://schemas.microsoft.com/office/powerpoint/2010/main" val="4269721988"/>
              </p:ext>
            </p:extLst>
          </p:nvPr>
        </p:nvGraphicFramePr>
        <p:xfrm>
          <a:off x="385270" y="3150840"/>
          <a:ext cx="5844406" cy="792000"/>
        </p:xfrm>
        <a:graphic>
          <a:graphicData uri="http://schemas.openxmlformats.org/presentationml/2006/ole">
            <mc:AlternateContent xmlns:mc="http://schemas.openxmlformats.org/markup-compatibility/2006">
              <mc:Choice xmlns:v="urn:schemas-microsoft-com:vml" Requires="v">
                <p:oleObj spid="_x0000_s7639" name="ChemSketch" r:id="rId7" imgW="2038680" imgH="276840" progId="ACD.ChemSketch.20">
                  <p:embed/>
                </p:oleObj>
              </mc:Choice>
              <mc:Fallback>
                <p:oleObj name="ChemSketch" r:id="rId7" imgW="2038680" imgH="276840" progId="ACD.ChemSketch.20">
                  <p:embed/>
                  <p:pic>
                    <p:nvPicPr>
                      <p:cNvPr id="0" name=""/>
                      <p:cNvPicPr/>
                      <p:nvPr/>
                    </p:nvPicPr>
                    <p:blipFill>
                      <a:blip r:embed="rId8"/>
                      <a:stretch>
                        <a:fillRect/>
                      </a:stretch>
                    </p:blipFill>
                    <p:spPr>
                      <a:xfrm>
                        <a:off x="385270" y="3150840"/>
                        <a:ext cx="5844406" cy="792000"/>
                      </a:xfrm>
                      <a:prstGeom prst="rect">
                        <a:avLst/>
                      </a:prstGeom>
                    </p:spPr>
                  </p:pic>
                </p:oleObj>
              </mc:Fallback>
            </mc:AlternateContent>
          </a:graphicData>
        </a:graphic>
      </p:graphicFrame>
      <p:sp>
        <p:nvSpPr>
          <p:cNvPr id="18" name="TextBox 17"/>
          <p:cNvSpPr txBox="1"/>
          <p:nvPr/>
        </p:nvSpPr>
        <p:spPr>
          <a:xfrm>
            <a:off x="5318378" y="4549430"/>
            <a:ext cx="1555243" cy="400110"/>
          </a:xfrm>
          <a:prstGeom prst="rect">
            <a:avLst/>
          </a:prstGeom>
          <a:noFill/>
        </p:spPr>
        <p:txBody>
          <a:bodyPr wrap="square" rtlCol="0">
            <a:spAutoFit/>
          </a:bodyPr>
          <a:lstStyle/>
          <a:p>
            <a:r>
              <a:rPr lang="en-US" sz="2000" b="1" dirty="0" smtClean="0"/>
              <a:t>Catalase</a:t>
            </a:r>
            <a:endParaRPr lang="en-US" sz="2000" b="1" dirty="0"/>
          </a:p>
        </p:txBody>
      </p:sp>
      <p:sp>
        <p:nvSpPr>
          <p:cNvPr id="19" name="Rectangle 18"/>
          <p:cNvSpPr/>
          <p:nvPr/>
        </p:nvSpPr>
        <p:spPr>
          <a:xfrm>
            <a:off x="2693046" y="1421150"/>
            <a:ext cx="6630297" cy="677108"/>
          </a:xfrm>
          <a:prstGeom prst="rect">
            <a:avLst/>
          </a:prstGeom>
        </p:spPr>
        <p:txBody>
          <a:bodyPr wrap="square">
            <a:spAutoFit/>
          </a:bodyPr>
          <a:lstStyle/>
          <a:p>
            <a:pPr algn="ctr"/>
            <a:r>
              <a:rPr lang="en-US" sz="2000" dirty="0" smtClean="0"/>
              <a:t>Free radical elimination mechanism of enzymes</a:t>
            </a:r>
            <a:endParaRPr lang="ka-GE" dirty="0"/>
          </a:p>
          <a:p>
            <a:pPr algn="ctr"/>
            <a:endParaRPr lang="ka-GE" dirty="0"/>
          </a:p>
        </p:txBody>
      </p:sp>
      <p:sp>
        <p:nvSpPr>
          <p:cNvPr id="12" name="Title 1"/>
          <p:cNvSpPr txBox="1">
            <a:spLocks/>
          </p:cNvSpPr>
          <p:nvPr/>
        </p:nvSpPr>
        <p:spPr>
          <a:xfrm>
            <a:off x="968184" y="790249"/>
            <a:ext cx="10515600" cy="4493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a:lstStyle>
          <a:p>
            <a:r>
              <a:rPr lang="en-US" dirty="0" smtClean="0">
                <a:latin typeface="+mj-lt"/>
              </a:rPr>
              <a:t>Biological activity of Salen complexes</a:t>
            </a:r>
            <a:endParaRPr lang="ka-GE" dirty="0">
              <a:latin typeface="+mj-lt"/>
            </a:endParaRPr>
          </a:p>
        </p:txBody>
      </p:sp>
    </p:spTree>
    <p:extLst>
      <p:ext uri="{BB962C8B-B14F-4D97-AF65-F5344CB8AC3E}">
        <p14:creationId xmlns:p14="http://schemas.microsoft.com/office/powerpoint/2010/main" val="1386392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4"/>
            <a:ext cx="10515600" cy="491319"/>
          </a:xfrm>
        </p:spPr>
        <p:txBody>
          <a:bodyPr/>
          <a:lstStyle/>
          <a:p>
            <a:r>
              <a:rPr lang="en-US" dirty="0" smtClean="0"/>
              <a:t>Junior Project</a:t>
            </a:r>
            <a:endParaRPr lang="en-US" dirty="0"/>
          </a:p>
        </p:txBody>
      </p:sp>
      <p:sp>
        <p:nvSpPr>
          <p:cNvPr id="4" name="Date Placeholder 3"/>
          <p:cNvSpPr>
            <a:spLocks noGrp="1"/>
          </p:cNvSpPr>
          <p:nvPr>
            <p:ph type="dt" sz="half" idx="10"/>
          </p:nvPr>
        </p:nvSpPr>
        <p:spPr/>
        <p:txBody>
          <a:bodyPr/>
          <a:lstStyle/>
          <a:p>
            <a:fld id="{09E06294-0798-43D7-A8A7-D95250A1A0C6}" type="datetime3">
              <a:rPr lang="ka-GE" smtClean="0"/>
              <a:t>18/11/20</a:t>
            </a:fld>
            <a:endParaRPr lang="en-US"/>
          </a:p>
        </p:txBody>
      </p:sp>
      <p:sp>
        <p:nvSpPr>
          <p:cNvPr id="6" name="Slide Number Placeholder 5"/>
          <p:cNvSpPr>
            <a:spLocks noGrp="1"/>
          </p:cNvSpPr>
          <p:nvPr>
            <p:ph type="sldNum" sz="quarter" idx="12"/>
          </p:nvPr>
        </p:nvSpPr>
        <p:spPr/>
        <p:txBody>
          <a:bodyPr/>
          <a:lstStyle/>
          <a:p>
            <a:fld id="{10C106A6-CC93-43B9-8699-B9EE88A0286C}" type="slidenum">
              <a:rPr lang="en-US" smtClean="0"/>
              <a:pPr/>
              <a:t>8</a:t>
            </a:fld>
            <a:endParaRPr lang="en-US" dirty="0"/>
          </a:p>
        </p:txBody>
      </p:sp>
      <p:graphicFrame>
        <p:nvGraphicFramePr>
          <p:cNvPr id="7" name="Object 6"/>
          <p:cNvGraphicFramePr>
            <a:graphicFrameLocks noChangeAspect="1"/>
          </p:cNvGraphicFramePr>
          <p:nvPr>
            <p:extLst/>
          </p:nvPr>
        </p:nvGraphicFramePr>
        <p:xfrm>
          <a:off x="6429448" y="3430136"/>
          <a:ext cx="2756934" cy="1828580"/>
        </p:xfrm>
        <a:graphic>
          <a:graphicData uri="http://schemas.openxmlformats.org/presentationml/2006/ole">
            <mc:AlternateContent xmlns:mc="http://schemas.openxmlformats.org/markup-compatibility/2006">
              <mc:Choice xmlns:v="urn:schemas-microsoft-com:vml" Requires="v">
                <p:oleObj spid="_x0000_s21541" name="ChemSketch" r:id="rId4" imgW="1088640" imgH="722520" progId="ACD.ChemSketch.20">
                  <p:embed/>
                </p:oleObj>
              </mc:Choice>
              <mc:Fallback>
                <p:oleObj name="ChemSketch" r:id="rId4" imgW="1088640" imgH="722520" progId="ACD.ChemSketch.20">
                  <p:embed/>
                  <p:pic>
                    <p:nvPicPr>
                      <p:cNvPr id="0" name=""/>
                      <p:cNvPicPr/>
                      <p:nvPr/>
                    </p:nvPicPr>
                    <p:blipFill>
                      <a:blip r:embed="rId5"/>
                      <a:stretch>
                        <a:fillRect/>
                      </a:stretch>
                    </p:blipFill>
                    <p:spPr>
                      <a:xfrm>
                        <a:off x="6429448" y="3430136"/>
                        <a:ext cx="2756934" cy="182858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209801" y="3430136"/>
          <a:ext cx="2673035" cy="1772933"/>
        </p:xfrm>
        <a:graphic>
          <a:graphicData uri="http://schemas.openxmlformats.org/presentationml/2006/ole">
            <mc:AlternateContent xmlns:mc="http://schemas.openxmlformats.org/markup-compatibility/2006">
              <mc:Choice xmlns:v="urn:schemas-microsoft-com:vml" Requires="v">
                <p:oleObj spid="_x0000_s21542" name="ChemSketch" r:id="rId6" imgW="1088640" imgH="722520" progId="ACD.ChemSketch.20">
                  <p:embed/>
                </p:oleObj>
              </mc:Choice>
              <mc:Fallback>
                <p:oleObj name="ChemSketch" r:id="rId6" imgW="1088640" imgH="722520" progId="ACD.ChemSketch.20">
                  <p:embed/>
                  <p:pic>
                    <p:nvPicPr>
                      <p:cNvPr id="0" name=""/>
                      <p:cNvPicPr/>
                      <p:nvPr/>
                    </p:nvPicPr>
                    <p:blipFill>
                      <a:blip r:embed="rId7"/>
                      <a:stretch>
                        <a:fillRect/>
                      </a:stretch>
                    </p:blipFill>
                    <p:spPr>
                      <a:xfrm>
                        <a:off x="3209801" y="3430136"/>
                        <a:ext cx="2673035" cy="1772933"/>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295426" y="3430136"/>
          <a:ext cx="2701211" cy="1791621"/>
        </p:xfrm>
        <a:graphic>
          <a:graphicData uri="http://schemas.openxmlformats.org/presentationml/2006/ole">
            <mc:AlternateContent xmlns:mc="http://schemas.openxmlformats.org/markup-compatibility/2006">
              <mc:Choice xmlns:v="urn:schemas-microsoft-com:vml" Requires="v">
                <p:oleObj spid="_x0000_s21543" name="ChemSketch" r:id="rId8" imgW="1088640" imgH="722520" progId="ACD.ChemSketch.20">
                  <p:embed/>
                </p:oleObj>
              </mc:Choice>
              <mc:Fallback>
                <p:oleObj name="ChemSketch" r:id="rId8" imgW="1088640" imgH="722520" progId="ACD.ChemSketch.20">
                  <p:embed/>
                  <p:pic>
                    <p:nvPicPr>
                      <p:cNvPr id="0" name=""/>
                      <p:cNvPicPr/>
                      <p:nvPr/>
                    </p:nvPicPr>
                    <p:blipFill>
                      <a:blip r:embed="rId9"/>
                      <a:stretch>
                        <a:fillRect/>
                      </a:stretch>
                    </p:blipFill>
                    <p:spPr>
                      <a:xfrm>
                        <a:off x="295426" y="3430136"/>
                        <a:ext cx="2701211" cy="1791621"/>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9315647" y="3409057"/>
          <a:ext cx="2788715" cy="1849659"/>
        </p:xfrm>
        <a:graphic>
          <a:graphicData uri="http://schemas.openxmlformats.org/presentationml/2006/ole">
            <mc:AlternateContent xmlns:mc="http://schemas.openxmlformats.org/markup-compatibility/2006">
              <mc:Choice xmlns:v="urn:schemas-microsoft-com:vml" Requires="v">
                <p:oleObj spid="_x0000_s21544" name="ChemSketch" r:id="rId10" imgW="1088640" imgH="722520" progId="ACD.ChemSketch.20">
                  <p:embed/>
                </p:oleObj>
              </mc:Choice>
              <mc:Fallback>
                <p:oleObj name="ChemSketch" r:id="rId10" imgW="1088640" imgH="722520" progId="ACD.ChemSketch.20">
                  <p:embed/>
                  <p:pic>
                    <p:nvPicPr>
                      <p:cNvPr id="0" name=""/>
                      <p:cNvPicPr/>
                      <p:nvPr/>
                    </p:nvPicPr>
                    <p:blipFill>
                      <a:blip r:embed="rId11"/>
                      <a:stretch>
                        <a:fillRect/>
                      </a:stretch>
                    </p:blipFill>
                    <p:spPr>
                      <a:xfrm>
                        <a:off x="9315647" y="3409057"/>
                        <a:ext cx="2788715" cy="1849659"/>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1299476" y="1245400"/>
          <a:ext cx="9339885" cy="1735321"/>
        </p:xfrm>
        <a:graphic>
          <a:graphicData uri="http://schemas.openxmlformats.org/presentationml/2006/ole">
            <mc:AlternateContent xmlns:mc="http://schemas.openxmlformats.org/markup-compatibility/2006">
              <mc:Choice xmlns:v="urn:schemas-microsoft-com:vml" Requires="v">
                <p:oleObj spid="_x0000_s21545" name="ChemSketch" r:id="rId12" imgW="3845520" imgH="714960" progId="ACD.ChemSketch.20">
                  <p:embed/>
                </p:oleObj>
              </mc:Choice>
              <mc:Fallback>
                <p:oleObj name="ChemSketch" r:id="rId12" imgW="3845520" imgH="714960" progId="ACD.ChemSketch.20">
                  <p:embed/>
                  <p:pic>
                    <p:nvPicPr>
                      <p:cNvPr id="0" name=""/>
                      <p:cNvPicPr/>
                      <p:nvPr/>
                    </p:nvPicPr>
                    <p:blipFill>
                      <a:blip r:embed="rId13"/>
                      <a:stretch>
                        <a:fillRect/>
                      </a:stretch>
                    </p:blipFill>
                    <p:spPr>
                      <a:xfrm>
                        <a:off x="1299476" y="1245400"/>
                        <a:ext cx="9339885" cy="1735321"/>
                      </a:xfrm>
                      <a:prstGeom prst="rect">
                        <a:avLst/>
                      </a:prstGeom>
                    </p:spPr>
                  </p:pic>
                </p:oleObj>
              </mc:Fallback>
            </mc:AlternateContent>
          </a:graphicData>
        </a:graphic>
      </p:graphicFrame>
      <p:sp>
        <p:nvSpPr>
          <p:cNvPr id="16" name="Title 1"/>
          <p:cNvSpPr txBox="1">
            <a:spLocks/>
          </p:cNvSpPr>
          <p:nvPr/>
        </p:nvSpPr>
        <p:spPr>
          <a:xfrm>
            <a:off x="838200" y="796019"/>
            <a:ext cx="10515600" cy="44938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baseline="0">
                <a:solidFill>
                  <a:schemeClr val="tx1"/>
                </a:solidFill>
                <a:latin typeface="BPG Banner Caps Alpha" panose="02060504020202060204" pitchFamily="18" charset="0"/>
                <a:ea typeface="+mj-ea"/>
                <a:cs typeface="+mj-cs"/>
              </a:defRPr>
            </a:lvl1pPr>
          </a:lstStyle>
          <a:p>
            <a:r>
              <a:rPr lang="en-US" b="1" dirty="0" smtClean="0">
                <a:latin typeface="+mj-lt"/>
              </a:rPr>
              <a:t>Synthesized Compounds</a:t>
            </a:r>
            <a:endParaRPr lang="ka-GE" b="1" dirty="0">
              <a:latin typeface="+mj-lt"/>
            </a:endParaRPr>
          </a:p>
        </p:txBody>
      </p:sp>
      <p:sp>
        <p:nvSpPr>
          <p:cNvPr id="21" name="TextBox 20"/>
          <p:cNvSpPr txBox="1"/>
          <p:nvPr/>
        </p:nvSpPr>
        <p:spPr>
          <a:xfrm>
            <a:off x="1064073" y="5486506"/>
            <a:ext cx="1710725" cy="369332"/>
          </a:xfrm>
          <a:prstGeom prst="rect">
            <a:avLst/>
          </a:prstGeom>
          <a:noFill/>
        </p:spPr>
        <p:txBody>
          <a:bodyPr wrap="none" rtlCol="0">
            <a:spAutoFit/>
          </a:bodyPr>
          <a:lstStyle/>
          <a:p>
            <a:r>
              <a:rPr lang="en-US" b="1" dirty="0" smtClean="0"/>
              <a:t>Copper(II) Salen</a:t>
            </a:r>
            <a:endParaRPr lang="en-US" b="1" dirty="0"/>
          </a:p>
        </p:txBody>
      </p:sp>
      <p:sp>
        <p:nvSpPr>
          <p:cNvPr id="22" name="TextBox 21"/>
          <p:cNvSpPr txBox="1"/>
          <p:nvPr/>
        </p:nvSpPr>
        <p:spPr>
          <a:xfrm>
            <a:off x="3903769" y="5463752"/>
            <a:ext cx="1640193" cy="369332"/>
          </a:xfrm>
          <a:prstGeom prst="rect">
            <a:avLst/>
          </a:prstGeom>
          <a:noFill/>
        </p:spPr>
        <p:txBody>
          <a:bodyPr wrap="none" rtlCol="0">
            <a:spAutoFit/>
          </a:bodyPr>
          <a:lstStyle/>
          <a:p>
            <a:r>
              <a:rPr lang="en-US" b="1" dirty="0" smtClean="0"/>
              <a:t>Cobalt(II</a:t>
            </a:r>
            <a:r>
              <a:rPr lang="en-US" b="1" dirty="0"/>
              <a:t>) Salen</a:t>
            </a:r>
          </a:p>
        </p:txBody>
      </p:sp>
      <p:sp>
        <p:nvSpPr>
          <p:cNvPr id="23" name="TextBox 22"/>
          <p:cNvSpPr txBox="1"/>
          <p:nvPr/>
        </p:nvSpPr>
        <p:spPr>
          <a:xfrm>
            <a:off x="6868958" y="5490496"/>
            <a:ext cx="1601849" cy="369332"/>
          </a:xfrm>
          <a:prstGeom prst="rect">
            <a:avLst/>
          </a:prstGeom>
          <a:noFill/>
        </p:spPr>
        <p:txBody>
          <a:bodyPr wrap="none" rtlCol="0">
            <a:spAutoFit/>
          </a:bodyPr>
          <a:lstStyle/>
          <a:p>
            <a:r>
              <a:rPr lang="en-US" b="1" dirty="0" smtClean="0"/>
              <a:t>Nickel(II</a:t>
            </a:r>
            <a:r>
              <a:rPr lang="en-US" b="1" dirty="0"/>
              <a:t>) Salen</a:t>
            </a:r>
          </a:p>
        </p:txBody>
      </p:sp>
      <p:sp>
        <p:nvSpPr>
          <p:cNvPr id="24" name="TextBox 23"/>
          <p:cNvSpPr txBox="1"/>
          <p:nvPr/>
        </p:nvSpPr>
        <p:spPr>
          <a:xfrm>
            <a:off x="10164979" y="5455260"/>
            <a:ext cx="1469057" cy="369332"/>
          </a:xfrm>
          <a:prstGeom prst="rect">
            <a:avLst/>
          </a:prstGeom>
          <a:noFill/>
        </p:spPr>
        <p:txBody>
          <a:bodyPr wrap="none" rtlCol="0">
            <a:spAutoFit/>
          </a:bodyPr>
          <a:lstStyle/>
          <a:p>
            <a:r>
              <a:rPr lang="en-US" b="1" dirty="0" smtClean="0"/>
              <a:t>Iron(III</a:t>
            </a:r>
            <a:r>
              <a:rPr lang="en-US" b="1" dirty="0"/>
              <a:t>) </a:t>
            </a:r>
            <a:r>
              <a:rPr lang="en-US" b="1" dirty="0" smtClean="0"/>
              <a:t>Salen</a:t>
            </a:r>
            <a:endParaRPr lang="en-US" b="1" dirty="0"/>
          </a:p>
        </p:txBody>
      </p:sp>
    </p:spTree>
    <p:extLst>
      <p:ext uri="{BB962C8B-B14F-4D97-AF65-F5344CB8AC3E}">
        <p14:creationId xmlns:p14="http://schemas.microsoft.com/office/powerpoint/2010/main" val="286067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6"/>
            <a:ext cx="10515600" cy="503972"/>
          </a:xfrm>
        </p:spPr>
        <p:txBody>
          <a:bodyPr/>
          <a:lstStyle/>
          <a:p>
            <a:r>
              <a:rPr lang="en-US" dirty="0" smtClean="0"/>
              <a:t>Synthesized compounds</a:t>
            </a:r>
            <a:endParaRPr lang="en-US" dirty="0"/>
          </a:p>
        </p:txBody>
      </p:sp>
      <p:sp>
        <p:nvSpPr>
          <p:cNvPr id="4" name="Date Placeholder 3"/>
          <p:cNvSpPr>
            <a:spLocks noGrp="1"/>
          </p:cNvSpPr>
          <p:nvPr>
            <p:ph type="dt" sz="half" idx="10"/>
          </p:nvPr>
        </p:nvSpPr>
        <p:spPr/>
        <p:txBody>
          <a:bodyPr/>
          <a:lstStyle/>
          <a:p>
            <a:fld id="{4D11F4BF-E369-49E5-920B-7BC2365D3C55}" type="datetime3">
              <a:rPr lang="ka-GE" smtClean="0"/>
              <a:t>18/11/20</a:t>
            </a:fld>
            <a:endParaRPr lang="en-US"/>
          </a:p>
        </p:txBody>
      </p:sp>
      <p:sp>
        <p:nvSpPr>
          <p:cNvPr id="6" name="Slide Number Placeholder 5"/>
          <p:cNvSpPr>
            <a:spLocks noGrp="1"/>
          </p:cNvSpPr>
          <p:nvPr>
            <p:ph type="sldNum" sz="quarter" idx="12"/>
          </p:nvPr>
        </p:nvSpPr>
        <p:spPr/>
        <p:txBody>
          <a:bodyPr/>
          <a:lstStyle/>
          <a:p>
            <a:fld id="{10C106A6-CC93-43B9-8699-B9EE88A0286C}"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4123442"/>
              </p:ext>
            </p:extLst>
          </p:nvPr>
        </p:nvGraphicFramePr>
        <p:xfrm>
          <a:off x="3877309" y="681367"/>
          <a:ext cx="4241800" cy="2189480"/>
        </p:xfrm>
        <a:graphic>
          <a:graphicData uri="http://schemas.openxmlformats.org/drawingml/2006/table">
            <a:tbl>
              <a:tblPr firstRow="1" bandRow="1">
                <a:tableStyleId>{2D5ABB26-0587-4C30-8999-92F81FD0307C}</a:tableStyleId>
              </a:tblPr>
              <a:tblGrid>
                <a:gridCol w="2227580"/>
                <a:gridCol w="2014220"/>
              </a:tblGrid>
              <a:tr h="216974">
                <a:tc>
                  <a:txBody>
                    <a:bodyPr/>
                    <a:lstStyle/>
                    <a:p>
                      <a:pPr algn="ctr"/>
                      <a:r>
                        <a:rPr lang="en-US" sz="1600" b="1" baseline="0" dirty="0" smtClean="0"/>
                        <a:t>Product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b="1" dirty="0" smtClean="0"/>
                        <a:t>Yield</a:t>
                      </a:r>
                      <a:r>
                        <a:rPr lang="ka-GE" sz="1600" b="1" dirty="0" smtClean="0"/>
                        <a:t>,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dirty="0" smtClean="0"/>
                        <a:t>Salen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600" dirty="0" smtClean="0"/>
                        <a:t>88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Nickel(II) Salen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600" dirty="0" smtClean="0"/>
                        <a:t>85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Cobalt(II) Salen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600" dirty="0" smtClean="0"/>
                        <a:t>67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Copper(II) Salen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600" dirty="0" smtClean="0"/>
                        <a:t>61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Iron(III) Salen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65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7838" t="17450" r="18108" b="8496"/>
          <a:stretch/>
        </p:blipFill>
        <p:spPr>
          <a:xfrm rot="10800000">
            <a:off x="241545" y="220123"/>
            <a:ext cx="2595634" cy="215001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397" t="12947" r="15105" b="14406"/>
          <a:stretch/>
        </p:blipFill>
        <p:spPr>
          <a:xfrm>
            <a:off x="241544" y="3055511"/>
            <a:ext cx="2529840" cy="248560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500" t="10444" r="23833" b="5555"/>
          <a:stretch/>
        </p:blipFill>
        <p:spPr>
          <a:xfrm>
            <a:off x="6537866" y="3218186"/>
            <a:ext cx="2392680" cy="2670273"/>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2941" t="25294" r="21960" b="23235"/>
          <a:stretch/>
        </p:blipFill>
        <p:spPr>
          <a:xfrm>
            <a:off x="3389705" y="3221459"/>
            <a:ext cx="2529840" cy="266700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4667" t="25334" r="24333" b="23999"/>
          <a:stretch/>
        </p:blipFill>
        <p:spPr>
          <a:xfrm rot="10800000">
            <a:off x="9225034" y="1749558"/>
            <a:ext cx="2715260" cy="2624789"/>
          </a:xfrm>
          <a:prstGeom prst="rect">
            <a:avLst/>
          </a:prstGeom>
        </p:spPr>
      </p:pic>
      <p:sp>
        <p:nvSpPr>
          <p:cNvPr id="12" name="TextBox 11"/>
          <p:cNvSpPr txBox="1"/>
          <p:nvPr/>
        </p:nvSpPr>
        <p:spPr>
          <a:xfrm>
            <a:off x="1287906" y="2370137"/>
            <a:ext cx="702436" cy="369332"/>
          </a:xfrm>
          <a:prstGeom prst="rect">
            <a:avLst/>
          </a:prstGeom>
          <a:noFill/>
        </p:spPr>
        <p:txBody>
          <a:bodyPr wrap="none" rtlCol="0">
            <a:spAutoFit/>
          </a:bodyPr>
          <a:lstStyle/>
          <a:p>
            <a:r>
              <a:rPr lang="en-US" b="1" dirty="0" smtClean="0"/>
              <a:t>Salen</a:t>
            </a:r>
            <a:endParaRPr lang="en-US" b="1" dirty="0"/>
          </a:p>
        </p:txBody>
      </p:sp>
      <p:sp>
        <p:nvSpPr>
          <p:cNvPr id="16" name="Rectangle 15"/>
          <p:cNvSpPr/>
          <p:nvPr/>
        </p:nvSpPr>
        <p:spPr>
          <a:xfrm>
            <a:off x="10044184" y="4460212"/>
            <a:ext cx="1521956" cy="369332"/>
          </a:xfrm>
          <a:prstGeom prst="rect">
            <a:avLst/>
          </a:prstGeom>
        </p:spPr>
        <p:txBody>
          <a:bodyPr wrap="none">
            <a:spAutoFit/>
          </a:bodyPr>
          <a:lstStyle/>
          <a:p>
            <a:pPr algn="ctr"/>
            <a:r>
              <a:rPr lang="en-US" b="1" dirty="0" smtClean="0"/>
              <a:t>Iron(III) Salen </a:t>
            </a:r>
            <a:endParaRPr lang="en-US" b="1" dirty="0"/>
          </a:p>
        </p:txBody>
      </p:sp>
      <p:sp>
        <p:nvSpPr>
          <p:cNvPr id="17" name="TextBox 16"/>
          <p:cNvSpPr txBox="1"/>
          <p:nvPr/>
        </p:nvSpPr>
        <p:spPr>
          <a:xfrm>
            <a:off x="838200" y="5753073"/>
            <a:ext cx="1601849" cy="369332"/>
          </a:xfrm>
          <a:prstGeom prst="rect">
            <a:avLst/>
          </a:prstGeom>
          <a:noFill/>
        </p:spPr>
        <p:txBody>
          <a:bodyPr wrap="none" rtlCol="0">
            <a:spAutoFit/>
          </a:bodyPr>
          <a:lstStyle/>
          <a:p>
            <a:r>
              <a:rPr lang="en-US" b="1" dirty="0" smtClean="0"/>
              <a:t>Nickel(II</a:t>
            </a:r>
            <a:r>
              <a:rPr lang="en-US" b="1" dirty="0"/>
              <a:t>) Salen</a:t>
            </a:r>
          </a:p>
        </p:txBody>
      </p:sp>
      <p:sp>
        <p:nvSpPr>
          <p:cNvPr id="18" name="TextBox 17"/>
          <p:cNvSpPr txBox="1"/>
          <p:nvPr/>
        </p:nvSpPr>
        <p:spPr>
          <a:xfrm>
            <a:off x="3912145" y="6004804"/>
            <a:ext cx="1640193" cy="369332"/>
          </a:xfrm>
          <a:prstGeom prst="rect">
            <a:avLst/>
          </a:prstGeom>
          <a:noFill/>
        </p:spPr>
        <p:txBody>
          <a:bodyPr wrap="none" rtlCol="0">
            <a:spAutoFit/>
          </a:bodyPr>
          <a:lstStyle/>
          <a:p>
            <a:r>
              <a:rPr lang="en-US" b="1" dirty="0" smtClean="0"/>
              <a:t>Cobalt(II</a:t>
            </a:r>
            <a:r>
              <a:rPr lang="en-US" b="1" dirty="0"/>
              <a:t>) Salen</a:t>
            </a:r>
          </a:p>
        </p:txBody>
      </p:sp>
      <p:sp>
        <p:nvSpPr>
          <p:cNvPr id="19" name="TextBox 18"/>
          <p:cNvSpPr txBox="1"/>
          <p:nvPr/>
        </p:nvSpPr>
        <p:spPr>
          <a:xfrm>
            <a:off x="6899875" y="6003528"/>
            <a:ext cx="1710725" cy="369332"/>
          </a:xfrm>
          <a:prstGeom prst="rect">
            <a:avLst/>
          </a:prstGeom>
          <a:noFill/>
        </p:spPr>
        <p:txBody>
          <a:bodyPr wrap="none" rtlCol="0">
            <a:spAutoFit/>
          </a:bodyPr>
          <a:lstStyle/>
          <a:p>
            <a:r>
              <a:rPr lang="en-US" b="1" dirty="0" smtClean="0"/>
              <a:t>Copper(II</a:t>
            </a:r>
            <a:r>
              <a:rPr lang="en-US" b="1" dirty="0"/>
              <a:t>) Salen</a:t>
            </a:r>
          </a:p>
        </p:txBody>
      </p:sp>
    </p:spTree>
    <p:extLst>
      <p:ext uri="{BB962C8B-B14F-4D97-AF65-F5344CB8AC3E}">
        <p14:creationId xmlns:p14="http://schemas.microsoft.com/office/powerpoint/2010/main" val="160233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3005</TotalTime>
  <Words>518</Words>
  <Application>Microsoft Office PowerPoint</Application>
  <PresentationFormat>Widescreen</PresentationFormat>
  <Paragraphs>157</Paragraphs>
  <Slides>18</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Arial</vt:lpstr>
      <vt:lpstr>BPG Banner Caps Alpha</vt:lpstr>
      <vt:lpstr>Calibri</vt:lpstr>
      <vt:lpstr>Calibri Light</vt:lpstr>
      <vt:lpstr>Sylfaen</vt:lpstr>
      <vt:lpstr>Wingdings</vt:lpstr>
      <vt:lpstr>Office Theme</vt:lpstr>
      <vt:lpstr>Custom Design</vt:lpstr>
      <vt:lpstr>ChemSketch</vt:lpstr>
      <vt:lpstr> Transition Metal Salen Complexes:  Synthesis and Biological activity</vt:lpstr>
      <vt:lpstr>Introduction</vt:lpstr>
      <vt:lpstr>Introduction</vt:lpstr>
      <vt:lpstr>Introduction</vt:lpstr>
      <vt:lpstr>Introduction</vt:lpstr>
      <vt:lpstr>PowerPoint Presentation</vt:lpstr>
      <vt:lpstr>PowerPoint Presentation</vt:lpstr>
      <vt:lpstr>Junior Project</vt:lpstr>
      <vt:lpstr>Synthesized compounds</vt:lpstr>
      <vt:lpstr>Senior project objective:  Synthesis of water soluble Salen-type ligands</vt:lpstr>
      <vt:lpstr>Scheme of synthesis</vt:lpstr>
      <vt:lpstr>Synthesis of ligand precursor</vt:lpstr>
      <vt:lpstr>Synthesis of ligand precursor</vt:lpstr>
      <vt:lpstr>Synthesis of ligand precursor</vt:lpstr>
      <vt:lpstr>Synthesis of ligand</vt:lpstr>
      <vt:lpstr>Synthesis of ligand</vt:lpstr>
      <vt:lpstr>Conclusions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ჯუნიორ პროექტი</dc:title>
  <dc:creator>Tako</dc:creator>
  <cp:lastModifiedBy>Tako</cp:lastModifiedBy>
  <cp:revision>143</cp:revision>
  <dcterms:created xsi:type="dcterms:W3CDTF">2019-07-12T11:54:22Z</dcterms:created>
  <dcterms:modified xsi:type="dcterms:W3CDTF">2020-11-18T13:52:29Z</dcterms:modified>
</cp:coreProperties>
</file>