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1"/>
  </p:notesMasterIdLst>
  <p:sldIdLst>
    <p:sldId id="256" r:id="rId2"/>
    <p:sldId id="257" r:id="rId3"/>
    <p:sldId id="258" r:id="rId4"/>
    <p:sldId id="259" r:id="rId5"/>
    <p:sldId id="260" r:id="rId6"/>
    <p:sldId id="261" r:id="rId7"/>
    <p:sldId id="265" r:id="rId8"/>
    <p:sldId id="262" r:id="rId9"/>
    <p:sldId id="263" r:id="rId10"/>
    <p:sldId id="271" r:id="rId11"/>
    <p:sldId id="274" r:id="rId12"/>
    <p:sldId id="275" r:id="rId13"/>
    <p:sldId id="264" r:id="rId14"/>
    <p:sldId id="268" r:id="rId15"/>
    <p:sldId id="266" r:id="rId16"/>
    <p:sldId id="267" r:id="rId17"/>
    <p:sldId id="269" r:id="rId18"/>
    <p:sldId id="27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a6ee6586e15063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sorterViewPr>
    <p:cViewPr>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A6E0D-5D20-4D82-A17C-604623B5D1F8}"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237B9-577B-473D-B284-34AA31016482}" type="slidenum">
              <a:rPr lang="en-US" smtClean="0"/>
              <a:t>‹#›</a:t>
            </a:fld>
            <a:endParaRPr lang="en-US"/>
          </a:p>
        </p:txBody>
      </p:sp>
    </p:spTree>
    <p:extLst>
      <p:ext uri="{BB962C8B-B14F-4D97-AF65-F5344CB8AC3E}">
        <p14:creationId xmlns:p14="http://schemas.microsoft.com/office/powerpoint/2010/main" val="310989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37B9-577B-473D-B284-34AA31016482}" type="slidenum">
              <a:rPr lang="en-US" smtClean="0"/>
              <a:t>6</a:t>
            </a:fld>
            <a:endParaRPr lang="en-US"/>
          </a:p>
        </p:txBody>
      </p:sp>
    </p:spTree>
    <p:extLst>
      <p:ext uri="{BB962C8B-B14F-4D97-AF65-F5344CB8AC3E}">
        <p14:creationId xmlns:p14="http://schemas.microsoft.com/office/powerpoint/2010/main" val="119128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87CFF27-2B20-4865-9FFF-B6483D4CFC3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3B43-EDC1-407C-8F9A-6D5063412E7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7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FF27-2B20-4865-9FFF-B6483D4CFC3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389952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FF27-2B20-4865-9FFF-B6483D4CFC3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3B43-EDC1-407C-8F9A-6D5063412E7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02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FF27-2B20-4865-9FFF-B6483D4CFC3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3316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CFF27-2B20-4865-9FFF-B6483D4CFC3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3B43-EDC1-407C-8F9A-6D5063412E73}"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98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CFF27-2B20-4865-9FFF-B6483D4CFC3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144297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CFF27-2B20-4865-9FFF-B6483D4CFC3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290189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CFF27-2B20-4865-9FFF-B6483D4CFC3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302074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CFF27-2B20-4865-9FFF-B6483D4CFC3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236806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FF27-2B20-4865-9FFF-B6483D4CFC3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3B43-EDC1-407C-8F9A-6D5063412E73}" type="slidenum">
              <a:rPr lang="en-US" smtClean="0"/>
              <a:t>‹#›</a:t>
            </a:fld>
            <a:endParaRPr lang="en-US"/>
          </a:p>
        </p:txBody>
      </p:sp>
    </p:spTree>
    <p:extLst>
      <p:ext uri="{BB962C8B-B14F-4D97-AF65-F5344CB8AC3E}">
        <p14:creationId xmlns:p14="http://schemas.microsoft.com/office/powerpoint/2010/main" val="120344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FF27-2B20-4865-9FFF-B6483D4CFC3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3B43-EDC1-407C-8F9A-6D5063412E73}"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1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87CFF27-2B20-4865-9FFF-B6483D4CFC35}" type="datetimeFigureOut">
              <a:rPr lang="en-US" smtClean="0"/>
              <a:t>11/10/2020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14B3B43-EDC1-407C-8F9A-6D5063412E7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5380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993" y="404261"/>
            <a:ext cx="6699260" cy="4199865"/>
          </a:xfrm>
        </p:spPr>
        <p:txBody>
          <a:bodyPr/>
          <a:lstStyle/>
          <a:p>
            <a:r>
              <a:rPr lang="en-US" dirty="0" smtClean="0"/>
              <a:t> from planning to Setup in RMC </a:t>
            </a:r>
            <a:endParaRPr lang="en-US" dirty="0"/>
          </a:p>
        </p:txBody>
      </p:sp>
      <p:sp>
        <p:nvSpPr>
          <p:cNvPr id="3" name="Subtitle 2"/>
          <p:cNvSpPr>
            <a:spLocks noGrp="1"/>
          </p:cNvSpPr>
          <p:nvPr>
            <p:ph type="subTitle" idx="1"/>
          </p:nvPr>
        </p:nvSpPr>
        <p:spPr>
          <a:xfrm>
            <a:off x="8431731" y="4960137"/>
            <a:ext cx="3760269" cy="1463040"/>
          </a:xfrm>
        </p:spPr>
        <p:txBody>
          <a:bodyPr>
            <a:normAutofit/>
          </a:bodyPr>
          <a:lstStyle/>
          <a:p>
            <a:r>
              <a:rPr lang="en-US" dirty="0" smtClean="0"/>
              <a:t>                                                                                     Natia Beriashvili</a:t>
            </a:r>
          </a:p>
          <a:p>
            <a:r>
              <a:rPr lang="en-US" dirty="0"/>
              <a:t> </a:t>
            </a:r>
            <a:r>
              <a:rPr lang="en-US" dirty="0" smtClean="0"/>
              <a:t>                                           Supervisor: Prof. </a:t>
            </a:r>
            <a:r>
              <a:rPr lang="en-US" dirty="0" err="1" smtClean="0"/>
              <a:t>Ketevan</a:t>
            </a:r>
            <a:r>
              <a:rPr lang="en-US" dirty="0" smtClean="0"/>
              <a:t> </a:t>
            </a:r>
            <a:r>
              <a:rPr lang="en-US" dirty="0" err="1"/>
              <a:t>K</a:t>
            </a:r>
            <a:r>
              <a:rPr lang="en-US" dirty="0" err="1" smtClean="0"/>
              <a:t>otetishvili</a:t>
            </a:r>
            <a:r>
              <a:rPr lang="en-US" dirty="0" smtClean="0"/>
              <a:t>     </a:t>
            </a:r>
            <a:endParaRPr lang="en-US" dirty="0"/>
          </a:p>
        </p:txBody>
      </p:sp>
      <p:pic>
        <p:nvPicPr>
          <p:cNvPr id="1026" name="Picture 2" descr="Georgian Technical University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746" y="267003"/>
            <a:ext cx="2009254" cy="261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s://scontent.ftbs6-1.fna.fbcdn.net/v/t1.0-9/71221111_2342433459330101_6837748588483706880_n.jpg?_nc_cat=101&amp;_nc_sid=09cbfe&amp;_nc_ohc=WmaXujLI9mAAX8WS6La&amp;_nc_ht=scontent.ftbs6-1.fna&amp;oh=4e79f2be975194525192a2b41b57cc0b&amp;oe=5F978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31" y="173131"/>
            <a:ext cx="2331062" cy="2331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p:cNvPicPr>
          <p:nvPr/>
        </p:nvPicPr>
        <p:blipFill>
          <a:blip r:embed="rId4"/>
          <a:stretch>
            <a:fillRect/>
          </a:stretch>
        </p:blipFill>
        <p:spPr>
          <a:xfrm>
            <a:off x="407036" y="4396570"/>
            <a:ext cx="1936853" cy="193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584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Planning</a:t>
            </a:r>
            <a:endParaRPr lang="en-US" dirty="0">
              <a:solidFill>
                <a:srgbClr val="00B0F0"/>
              </a:solidFill>
            </a:endParaRPr>
          </a:p>
        </p:txBody>
      </p:sp>
      <p:sp>
        <p:nvSpPr>
          <p:cNvPr id="3" name="Content Placeholder 2"/>
          <p:cNvSpPr>
            <a:spLocks noGrp="1"/>
          </p:cNvSpPr>
          <p:nvPr>
            <p:ph idx="1"/>
          </p:nvPr>
        </p:nvSpPr>
        <p:spPr>
          <a:xfrm>
            <a:off x="551855" y="1733340"/>
            <a:ext cx="10832927" cy="4878475"/>
          </a:xfrm>
        </p:spPr>
        <p:txBody>
          <a:bodyPr>
            <a:normAutofit fontScale="25000" lnSpcReduction="20000"/>
          </a:bodyPr>
          <a:lstStyle/>
          <a:p>
            <a:r>
              <a:rPr lang="en-US" sz="7200" b="1" dirty="0" smtClean="0">
                <a:solidFill>
                  <a:srgbClr val="00B0F0"/>
                </a:solidFill>
                <a:latin typeface="Calibri" panose="020F0502020204030204" pitchFamily="34" charset="0"/>
                <a:cs typeface="Calibri" panose="020F0502020204030204" pitchFamily="34" charset="0"/>
              </a:rPr>
              <a:t>E</a:t>
            </a:r>
            <a:r>
              <a:rPr lang="en-US" sz="8000" b="1" dirty="0" smtClean="0">
                <a:solidFill>
                  <a:srgbClr val="00B0F0"/>
                </a:solidFill>
                <a:latin typeface="Calibri" panose="020F0502020204030204" pitchFamily="34" charset="0"/>
                <a:cs typeface="Calibri" panose="020F0502020204030204" pitchFamily="34" charset="0"/>
              </a:rPr>
              <a:t>LEKTA</a:t>
            </a:r>
            <a:r>
              <a:rPr lang="en-US" sz="8000" dirty="0" smtClean="0">
                <a:solidFill>
                  <a:srgbClr val="00B0F0"/>
                </a:solidFill>
                <a:latin typeface="Calibri" panose="020F0502020204030204" pitchFamily="34" charset="0"/>
                <a:cs typeface="Calibri" panose="020F0502020204030204" pitchFamily="34" charset="0"/>
              </a:rPr>
              <a:t>’s Monaco (treatment </a:t>
            </a:r>
            <a:r>
              <a:rPr lang="en-US" sz="8000" dirty="0">
                <a:solidFill>
                  <a:srgbClr val="00B0F0"/>
                </a:solidFill>
                <a:latin typeface="Calibri" panose="020F0502020204030204" pitchFamily="34" charset="0"/>
                <a:cs typeface="Calibri" panose="020F0502020204030204" pitchFamily="34" charset="0"/>
              </a:rPr>
              <a:t>planning with Monte Carlo </a:t>
            </a:r>
            <a:r>
              <a:rPr lang="en-US" sz="8000" dirty="0" smtClean="0">
                <a:solidFill>
                  <a:srgbClr val="00B0F0"/>
                </a:solidFill>
                <a:latin typeface="Calibri" panose="020F0502020204030204" pitchFamily="34" charset="0"/>
                <a:cs typeface="Calibri" panose="020F0502020204030204" pitchFamily="34" charset="0"/>
              </a:rPr>
              <a:t>simulations)</a:t>
            </a:r>
          </a:p>
          <a:p>
            <a:r>
              <a:rPr lang="en-US" sz="8000" dirty="0" smtClean="0">
                <a:solidFill>
                  <a:srgbClr val="00B0F0"/>
                </a:solidFill>
              </a:rPr>
              <a:t>With </a:t>
            </a:r>
            <a:r>
              <a:rPr lang="en-US" sz="8000" dirty="0">
                <a:solidFill>
                  <a:srgbClr val="00B0F0"/>
                </a:solidFill>
              </a:rPr>
              <a:t>a suite of optimization tools, the Monaco software is designed to generate plans that spare as much healthy tissue as possible, while maximizing dose to the target</a:t>
            </a:r>
            <a:r>
              <a:rPr lang="en-US" sz="8000" dirty="0" smtClean="0">
                <a:solidFill>
                  <a:srgbClr val="00B0F0"/>
                </a:solidFill>
              </a:rPr>
              <a:t>. </a:t>
            </a:r>
          </a:p>
          <a:p>
            <a:r>
              <a:rPr lang="en-US" sz="8000" b="1" dirty="0" smtClean="0">
                <a:solidFill>
                  <a:srgbClr val="00B0F0"/>
                </a:solidFill>
              </a:rPr>
              <a:t>It </a:t>
            </a:r>
            <a:r>
              <a:rPr lang="en-US" sz="8000" b="1" dirty="0">
                <a:solidFill>
                  <a:srgbClr val="00B0F0"/>
                </a:solidFill>
              </a:rPr>
              <a:t>has three biological </a:t>
            </a:r>
            <a:r>
              <a:rPr lang="en-US" sz="8000" b="1" dirty="0" smtClean="0">
                <a:solidFill>
                  <a:srgbClr val="00B0F0"/>
                </a:solidFill>
              </a:rPr>
              <a:t>constraints:</a:t>
            </a:r>
          </a:p>
          <a:p>
            <a:pPr>
              <a:buFont typeface="Wingdings" panose="05000000000000000000" pitchFamily="2" charset="2"/>
              <a:buChar char="Ø"/>
            </a:pPr>
            <a:r>
              <a:rPr lang="en-US" sz="8000" dirty="0">
                <a:solidFill>
                  <a:srgbClr val="00B0F0"/>
                </a:solidFill>
              </a:rPr>
              <a:t>Target </a:t>
            </a:r>
            <a:r>
              <a:rPr lang="en-US" sz="8000" dirty="0" smtClean="0">
                <a:solidFill>
                  <a:srgbClr val="00B0F0"/>
                </a:solidFill>
              </a:rPr>
              <a:t>EUD          cell sensitivity</a:t>
            </a:r>
          </a:p>
          <a:p>
            <a:pPr>
              <a:buFont typeface="Wingdings" panose="05000000000000000000" pitchFamily="2" charset="2"/>
              <a:buChar char="Ø"/>
            </a:pPr>
            <a:r>
              <a:rPr lang="en-US" sz="8000" dirty="0" smtClean="0">
                <a:solidFill>
                  <a:srgbClr val="00B0F0"/>
                </a:solidFill>
              </a:rPr>
              <a:t>Parallel</a:t>
            </a:r>
          </a:p>
          <a:p>
            <a:pPr>
              <a:buFont typeface="Wingdings" panose="05000000000000000000" pitchFamily="2" charset="2"/>
              <a:buChar char="Ø"/>
            </a:pPr>
            <a:r>
              <a:rPr lang="en-US" sz="8000" dirty="0" smtClean="0">
                <a:solidFill>
                  <a:srgbClr val="00B0F0"/>
                </a:solidFill>
              </a:rPr>
              <a:t>Serial            </a:t>
            </a:r>
          </a:p>
          <a:p>
            <a:pPr marL="0" indent="0">
              <a:buNone/>
            </a:pPr>
            <a:r>
              <a:rPr lang="en-US" sz="8000" dirty="0">
                <a:solidFill>
                  <a:srgbClr val="00B0F0"/>
                </a:solidFill>
              </a:rPr>
              <a:t> </a:t>
            </a:r>
            <a:r>
              <a:rPr lang="en-US" sz="8000" b="1" dirty="0" smtClean="0">
                <a:solidFill>
                  <a:srgbClr val="00B0F0"/>
                </a:solidFill>
              </a:rPr>
              <a:t>six </a:t>
            </a:r>
            <a:r>
              <a:rPr lang="en-US" sz="8000" b="1" dirty="0">
                <a:solidFill>
                  <a:srgbClr val="00B0F0"/>
                </a:solidFill>
              </a:rPr>
              <a:t>physical </a:t>
            </a:r>
            <a:r>
              <a:rPr lang="en-US" sz="8000" b="1" dirty="0" smtClean="0">
                <a:solidFill>
                  <a:srgbClr val="00B0F0"/>
                </a:solidFill>
              </a:rPr>
              <a:t>constraints:</a:t>
            </a:r>
          </a:p>
          <a:p>
            <a:pPr marL="0" indent="-36000">
              <a:lnSpc>
                <a:spcPct val="70000"/>
              </a:lnSpc>
              <a:buFont typeface="Wingdings" panose="05000000000000000000" pitchFamily="2" charset="2"/>
              <a:buChar char="Ø"/>
            </a:pPr>
            <a:r>
              <a:rPr lang="en-US" sz="8000" dirty="0" smtClean="0">
                <a:solidFill>
                  <a:srgbClr val="00B0F0"/>
                </a:solidFill>
              </a:rPr>
              <a:t>target penalty</a:t>
            </a:r>
          </a:p>
          <a:p>
            <a:pPr marL="0" indent="-36000">
              <a:lnSpc>
                <a:spcPct val="70000"/>
              </a:lnSpc>
              <a:buFont typeface="Wingdings" panose="05000000000000000000" pitchFamily="2" charset="2"/>
              <a:buChar char="Ø"/>
            </a:pPr>
            <a:r>
              <a:rPr lang="en-US" sz="8000" dirty="0" smtClean="0">
                <a:solidFill>
                  <a:srgbClr val="00B0F0"/>
                </a:solidFill>
              </a:rPr>
              <a:t>quadratic overdose</a:t>
            </a:r>
          </a:p>
          <a:p>
            <a:pPr marL="0" indent="-36000">
              <a:lnSpc>
                <a:spcPct val="70000"/>
              </a:lnSpc>
              <a:buFont typeface="Wingdings" panose="05000000000000000000" pitchFamily="2" charset="2"/>
              <a:buChar char="Ø"/>
            </a:pPr>
            <a:r>
              <a:rPr lang="en-US" sz="8000" dirty="0" smtClean="0">
                <a:solidFill>
                  <a:srgbClr val="00B0F0"/>
                </a:solidFill>
              </a:rPr>
              <a:t> </a:t>
            </a:r>
            <a:r>
              <a:rPr lang="en-US" sz="8000" dirty="0">
                <a:solidFill>
                  <a:srgbClr val="00B0F0"/>
                </a:solidFill>
              </a:rPr>
              <a:t>overdose </a:t>
            </a:r>
            <a:r>
              <a:rPr lang="en-US" sz="8000" dirty="0" smtClean="0">
                <a:solidFill>
                  <a:srgbClr val="00B0F0"/>
                </a:solidFill>
              </a:rPr>
              <a:t>DVH</a:t>
            </a:r>
          </a:p>
          <a:p>
            <a:pPr marL="0" indent="-36000">
              <a:lnSpc>
                <a:spcPct val="70000"/>
              </a:lnSpc>
              <a:buFont typeface="Wingdings" panose="05000000000000000000" pitchFamily="2" charset="2"/>
              <a:buChar char="Ø"/>
            </a:pPr>
            <a:r>
              <a:rPr lang="en-US" sz="8000" dirty="0" smtClean="0">
                <a:solidFill>
                  <a:srgbClr val="00B0F0"/>
                </a:solidFill>
              </a:rPr>
              <a:t> under </a:t>
            </a:r>
            <a:r>
              <a:rPr lang="en-US" sz="8000" dirty="0">
                <a:solidFill>
                  <a:srgbClr val="00B0F0"/>
                </a:solidFill>
              </a:rPr>
              <a:t>dose </a:t>
            </a:r>
            <a:r>
              <a:rPr lang="en-US" sz="8000" dirty="0" smtClean="0">
                <a:solidFill>
                  <a:srgbClr val="00B0F0"/>
                </a:solidFill>
              </a:rPr>
              <a:t>DVH</a:t>
            </a:r>
          </a:p>
          <a:p>
            <a:pPr marL="0" indent="-36000">
              <a:lnSpc>
                <a:spcPct val="70000"/>
              </a:lnSpc>
              <a:buFont typeface="Wingdings" panose="05000000000000000000" pitchFamily="2" charset="2"/>
              <a:buChar char="Ø"/>
            </a:pPr>
            <a:r>
              <a:rPr lang="en-US" sz="8000" dirty="0" smtClean="0">
                <a:solidFill>
                  <a:srgbClr val="00B0F0"/>
                </a:solidFill>
              </a:rPr>
              <a:t>maximum dose</a:t>
            </a:r>
          </a:p>
          <a:p>
            <a:pPr marL="0" indent="-36000">
              <a:lnSpc>
                <a:spcPct val="70000"/>
              </a:lnSpc>
              <a:buFont typeface="Wingdings" panose="05000000000000000000" pitchFamily="2" charset="2"/>
              <a:buChar char="Ø"/>
            </a:pPr>
            <a:r>
              <a:rPr lang="en-US" sz="8000" dirty="0" smtClean="0">
                <a:solidFill>
                  <a:srgbClr val="00B0F0"/>
                </a:solidFill>
              </a:rPr>
              <a:t> </a:t>
            </a:r>
            <a:r>
              <a:rPr lang="en-US" sz="8000" dirty="0">
                <a:solidFill>
                  <a:srgbClr val="00B0F0"/>
                </a:solidFill>
              </a:rPr>
              <a:t>quadratic </a:t>
            </a:r>
            <a:r>
              <a:rPr lang="en-US" sz="8000" dirty="0" smtClean="0">
                <a:solidFill>
                  <a:srgbClr val="00B0F0"/>
                </a:solidFill>
              </a:rPr>
              <a:t>under</a:t>
            </a:r>
            <a:endParaRPr lang="en-US" sz="8000" dirty="0" smtClean="0">
              <a:solidFill>
                <a:srgbClr val="00B0F0"/>
              </a:solidFill>
              <a:latin typeface="Calibri" panose="020F0502020204030204" pitchFamily="34" charset="0"/>
              <a:cs typeface="Calibri" panose="020F0502020204030204" pitchFamily="34" charset="0"/>
            </a:endParaRPr>
          </a:p>
          <a:p>
            <a:pPr marL="457200" lvl="1" indent="0">
              <a:buNone/>
            </a:pPr>
            <a:endParaRPr lang="en-US" sz="5000" dirty="0" smtClean="0">
              <a:latin typeface="Calibri" panose="020F0502020204030204" pitchFamily="34" charset="0"/>
              <a:cs typeface="Calibri" panose="020F0502020204030204" pitchFamily="34" charset="0"/>
            </a:endParaRPr>
          </a:p>
          <a:p>
            <a:pPr marL="457200" lvl="1" indent="0">
              <a:buNone/>
            </a:pPr>
            <a:endParaRPr lang="en-US" sz="5000" dirty="0" smtClean="0">
              <a:latin typeface="Calibri" panose="020F0502020204030204" pitchFamily="34" charset="0"/>
              <a:cs typeface="Calibri" panose="020F0502020204030204" pitchFamily="34" charset="0"/>
            </a:endParaRPr>
          </a:p>
          <a:p>
            <a:pPr marL="457200" lvl="1" indent="0">
              <a:buNone/>
            </a:pPr>
            <a:endParaRPr lang="en-US" dirty="0"/>
          </a:p>
        </p:txBody>
      </p:sp>
      <p:pic>
        <p:nvPicPr>
          <p:cNvPr id="4" name="Picture 3"/>
          <p:cNvPicPr>
            <a:picLocks noChangeAspect="1"/>
          </p:cNvPicPr>
          <p:nvPr/>
        </p:nvPicPr>
        <p:blipFill>
          <a:blip r:embed="rId2"/>
          <a:stretch>
            <a:fillRect/>
          </a:stretch>
        </p:blipFill>
        <p:spPr>
          <a:xfrm>
            <a:off x="9990624" y="147979"/>
            <a:ext cx="1936853" cy="193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53332" y="3670193"/>
            <a:ext cx="2481943" cy="369332"/>
          </a:xfrm>
          <a:prstGeom prst="rect">
            <a:avLst/>
          </a:prstGeom>
          <a:noFill/>
        </p:spPr>
        <p:txBody>
          <a:bodyPr wrap="square" rtlCol="0">
            <a:spAutoFit/>
          </a:bodyPr>
          <a:lstStyle/>
          <a:p>
            <a:r>
              <a:rPr lang="en-US" dirty="0">
                <a:solidFill>
                  <a:srgbClr val="00B0F0"/>
                </a:solidFill>
              </a:rPr>
              <a:t>The organ at </a:t>
            </a:r>
            <a:r>
              <a:rPr lang="en-US" dirty="0" smtClean="0">
                <a:solidFill>
                  <a:srgbClr val="00B0F0"/>
                </a:solidFill>
              </a:rPr>
              <a:t>risk (OAR) </a:t>
            </a:r>
            <a:endParaRPr lang="en-US" dirty="0">
              <a:solidFill>
                <a:srgbClr val="00B0F0"/>
              </a:solidFill>
            </a:endParaRPr>
          </a:p>
        </p:txBody>
      </p:sp>
      <p:sp>
        <p:nvSpPr>
          <p:cNvPr id="7" name="Right Brace 6"/>
          <p:cNvSpPr/>
          <p:nvPr/>
        </p:nvSpPr>
        <p:spPr>
          <a:xfrm>
            <a:off x="1736375" y="3670193"/>
            <a:ext cx="295653" cy="43210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Minus 7"/>
          <p:cNvSpPr/>
          <p:nvPr/>
        </p:nvSpPr>
        <p:spPr>
          <a:xfrm>
            <a:off x="2032029" y="3232956"/>
            <a:ext cx="296926"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5968318" y="4034011"/>
            <a:ext cx="4190162" cy="1897955"/>
          </a:xfrm>
          <a:prstGeom prst="rect">
            <a:avLst/>
          </a:prstGeom>
          <a:noFill/>
        </p:spPr>
        <p:txBody>
          <a:bodyPr wrap="square" rtlCol="0">
            <a:spAutoFit/>
          </a:bodyPr>
          <a:lstStyle/>
          <a:p>
            <a:pPr marL="0" lvl="1" indent="0">
              <a:spcBef>
                <a:spcPts val="1200"/>
              </a:spcBef>
              <a:spcAft>
                <a:spcPts val="200"/>
              </a:spcAft>
              <a:buSzPct val="100000"/>
              <a:buNone/>
            </a:pPr>
            <a:r>
              <a:rPr lang="en-US" b="1" dirty="0">
                <a:solidFill>
                  <a:srgbClr val="00B0F0"/>
                </a:solidFill>
                <a:latin typeface="Calibri" panose="020F0502020204030204" pitchFamily="34" charset="0"/>
                <a:cs typeface="Calibri" panose="020F0502020204030204" pitchFamily="34" charset="0"/>
              </a:rPr>
              <a:t>ELEKTA</a:t>
            </a:r>
            <a:r>
              <a:rPr lang="en-US" dirty="0">
                <a:solidFill>
                  <a:srgbClr val="00B0F0"/>
                </a:solidFill>
                <a:latin typeface="Calibri" panose="020F0502020204030204" pitchFamily="34" charset="0"/>
                <a:cs typeface="Calibri" panose="020F0502020204030204" pitchFamily="34" charset="0"/>
              </a:rPr>
              <a:t>’s </a:t>
            </a:r>
            <a:r>
              <a:rPr lang="en-US" dirty="0" err="1">
                <a:solidFill>
                  <a:srgbClr val="00B0F0"/>
                </a:solidFill>
                <a:latin typeface="Calibri" panose="020F0502020204030204" pitchFamily="34" charset="0"/>
                <a:cs typeface="Calibri" panose="020F0502020204030204" pitchFamily="34" charset="0"/>
              </a:rPr>
              <a:t>Mosaiq</a:t>
            </a:r>
            <a:r>
              <a:rPr lang="en-US" dirty="0">
                <a:solidFill>
                  <a:srgbClr val="00B0F0"/>
                </a:solidFill>
                <a:latin typeface="Calibri" panose="020F0502020204030204" pitchFamily="34" charset="0"/>
                <a:cs typeface="Calibri" panose="020F0502020204030204" pitchFamily="34" charset="0"/>
              </a:rPr>
              <a:t>, </a:t>
            </a:r>
            <a:endParaRPr lang="en-US" dirty="0" smtClean="0">
              <a:solidFill>
                <a:srgbClr val="00B0F0"/>
              </a:solidFill>
              <a:latin typeface="Calibri" panose="020F0502020204030204" pitchFamily="34" charset="0"/>
              <a:cs typeface="Calibri" panose="020F0502020204030204" pitchFamily="34" charset="0"/>
            </a:endParaRPr>
          </a:p>
          <a:p>
            <a:pPr marL="0" lvl="1" indent="0">
              <a:spcBef>
                <a:spcPts val="1200"/>
              </a:spcBef>
              <a:spcAft>
                <a:spcPts val="200"/>
              </a:spcAft>
              <a:buSzPct val="100000"/>
              <a:buNone/>
            </a:pPr>
            <a:r>
              <a:rPr lang="en-US" dirty="0" smtClean="0">
                <a:solidFill>
                  <a:srgbClr val="00B0F0"/>
                </a:solidFill>
                <a:latin typeface="Calibri" panose="020F0502020204030204" pitchFamily="34" charset="0"/>
                <a:cs typeface="Calibri" panose="020F0502020204030204" pitchFamily="34" charset="0"/>
              </a:rPr>
              <a:t> Equipment </a:t>
            </a:r>
            <a:r>
              <a:rPr lang="en-US" dirty="0">
                <a:solidFill>
                  <a:srgbClr val="00B0F0"/>
                </a:solidFill>
                <a:latin typeface="Calibri" panose="020F0502020204030204" pitchFamily="34" charset="0"/>
                <a:cs typeface="Calibri" panose="020F0502020204030204" pitchFamily="34" charset="0"/>
              </a:rPr>
              <a:t>maintenance and record </a:t>
            </a:r>
            <a:r>
              <a:rPr lang="en-US" dirty="0" smtClean="0">
                <a:solidFill>
                  <a:srgbClr val="00B0F0"/>
                </a:solidFill>
                <a:latin typeface="Calibri" panose="020F0502020204030204" pitchFamily="34" charset="0"/>
                <a:cs typeface="Calibri" panose="020F0502020204030204" pitchFamily="34" charset="0"/>
              </a:rPr>
              <a:t>      keeping</a:t>
            </a:r>
            <a:endParaRPr lang="en-US" dirty="0">
              <a:solidFill>
                <a:srgbClr val="00B0F0"/>
              </a:solidFill>
              <a:latin typeface="Calibri" panose="020F0502020204030204" pitchFamily="34" charset="0"/>
              <a:cs typeface="Calibri" panose="020F0502020204030204" pitchFamily="34" charset="0"/>
            </a:endParaRPr>
          </a:p>
          <a:p>
            <a:pPr lvl="1"/>
            <a:endParaRPr lang="en-US" sz="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137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The organ at risk can be set as serial or parallel constraints depending on the properties of the tissue.</a:t>
            </a:r>
          </a:p>
        </p:txBody>
      </p:sp>
      <p:sp>
        <p:nvSpPr>
          <p:cNvPr id="3" name="Content Placeholder 2"/>
          <p:cNvSpPr>
            <a:spLocks noGrp="1"/>
          </p:cNvSpPr>
          <p:nvPr>
            <p:ph idx="1"/>
          </p:nvPr>
        </p:nvSpPr>
        <p:spPr/>
        <p:txBody>
          <a:bodyPr>
            <a:normAutofit/>
          </a:bodyPr>
          <a:lstStyle/>
          <a:p>
            <a:r>
              <a:rPr lang="en-US" sz="2400" dirty="0" smtClean="0"/>
              <a:t>Target </a:t>
            </a:r>
            <a:r>
              <a:rPr lang="en-US" sz="2400" dirty="0"/>
              <a:t>Penalty - defines dose and minimum volume coverage. </a:t>
            </a:r>
            <a:endParaRPr lang="en-US" sz="2400" dirty="0" smtClean="0"/>
          </a:p>
          <a:p>
            <a:r>
              <a:rPr lang="en-US" sz="2400" dirty="0" smtClean="0"/>
              <a:t>Maximum </a:t>
            </a:r>
            <a:r>
              <a:rPr lang="en-US" sz="2400" dirty="0"/>
              <a:t>Dose – control hotspots, very rigid constraint</a:t>
            </a:r>
            <a:r>
              <a:rPr lang="en-US" sz="2400" dirty="0" smtClean="0"/>
              <a:t>.</a:t>
            </a:r>
          </a:p>
          <a:p>
            <a:pPr marL="0" indent="0">
              <a:buNone/>
            </a:pPr>
            <a:r>
              <a:rPr lang="en-US" sz="2400" dirty="0" smtClean="0"/>
              <a:t> </a:t>
            </a:r>
            <a:r>
              <a:rPr lang="en-US" sz="2400" dirty="0"/>
              <a:t>Quadratic overdose- defines maximum dose but less rigid than “maximum dose”.</a:t>
            </a:r>
          </a:p>
          <a:p>
            <a:pPr marL="0" indent="0">
              <a:buNone/>
            </a:pPr>
            <a:endParaRPr lang="en-US" sz="2400" dirty="0"/>
          </a:p>
          <a:p>
            <a:endParaRPr lang="en-US" dirty="0"/>
          </a:p>
        </p:txBody>
      </p:sp>
    </p:spTree>
    <p:extLst>
      <p:ext uri="{BB962C8B-B14F-4D97-AF65-F5344CB8AC3E}">
        <p14:creationId xmlns:p14="http://schemas.microsoft.com/office/powerpoint/2010/main" val="346448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planing</a:t>
            </a:r>
            <a:endParaRPr lang="en-US" dirty="0">
              <a:solidFill>
                <a:srgbClr val="00B0F0"/>
              </a:solidFill>
            </a:endParaRPr>
          </a:p>
        </p:txBody>
      </p:sp>
      <p:sp>
        <p:nvSpPr>
          <p:cNvPr id="3" name="Content Placeholder 2"/>
          <p:cNvSpPr>
            <a:spLocks noGrp="1"/>
          </p:cNvSpPr>
          <p:nvPr>
            <p:ph sz="half" idx="1"/>
          </p:nvPr>
        </p:nvSpPr>
        <p:spPr>
          <a:xfrm>
            <a:off x="1024128" y="2286000"/>
            <a:ext cx="5947040" cy="4023360"/>
          </a:xfrm>
        </p:spPr>
        <p:txBody>
          <a:bodyPr>
            <a:normAutofit lnSpcReduction="10000"/>
          </a:bodyPr>
          <a:lstStyle/>
          <a:p>
            <a:pPr>
              <a:buFont typeface="Wingdings" panose="05000000000000000000" pitchFamily="2" charset="2"/>
              <a:buChar char="q"/>
            </a:pPr>
            <a:r>
              <a:rPr lang="en-US" sz="2400" dirty="0">
                <a:solidFill>
                  <a:srgbClr val="00B0F0"/>
                </a:solidFill>
              </a:rPr>
              <a:t>• PTV Right Breast</a:t>
            </a:r>
          </a:p>
          <a:p>
            <a:pPr>
              <a:buFont typeface="Wingdings" panose="05000000000000000000" pitchFamily="2" charset="2"/>
              <a:buChar char="q"/>
            </a:pPr>
            <a:r>
              <a:rPr lang="en-US" sz="2400" dirty="0" smtClean="0">
                <a:solidFill>
                  <a:srgbClr val="00B0F0"/>
                </a:solidFill>
              </a:rPr>
              <a:t>• </a:t>
            </a:r>
            <a:r>
              <a:rPr lang="en-US" sz="2400" dirty="0">
                <a:solidFill>
                  <a:srgbClr val="00B0F0"/>
                </a:solidFill>
              </a:rPr>
              <a:t>50Gy in 25 </a:t>
            </a:r>
            <a:r>
              <a:rPr lang="en-US" sz="2400" dirty="0" smtClean="0">
                <a:solidFill>
                  <a:srgbClr val="00B0F0"/>
                </a:solidFill>
              </a:rPr>
              <a:t>fractions</a:t>
            </a:r>
            <a:endParaRPr lang="en-US" sz="2400" dirty="0">
              <a:solidFill>
                <a:srgbClr val="00B0F0"/>
              </a:solidFill>
            </a:endParaRPr>
          </a:p>
          <a:p>
            <a:pPr>
              <a:buFont typeface="Wingdings" panose="05000000000000000000" pitchFamily="2" charset="2"/>
              <a:buChar char="q"/>
            </a:pPr>
            <a:r>
              <a:rPr lang="en-US" sz="2400" dirty="0">
                <a:solidFill>
                  <a:srgbClr val="00B0F0"/>
                </a:solidFill>
              </a:rPr>
              <a:t>Organs at risk:</a:t>
            </a:r>
          </a:p>
          <a:p>
            <a:pPr>
              <a:buFont typeface="Wingdings" panose="05000000000000000000" pitchFamily="2" charset="2"/>
              <a:buChar char="q"/>
            </a:pPr>
            <a:r>
              <a:rPr lang="en-US" sz="2400" dirty="0">
                <a:solidFill>
                  <a:srgbClr val="00B0F0"/>
                </a:solidFill>
              </a:rPr>
              <a:t> • Lungs – serial </a:t>
            </a:r>
          </a:p>
          <a:p>
            <a:pPr>
              <a:buFont typeface="Wingdings" panose="05000000000000000000" pitchFamily="2" charset="2"/>
              <a:buChar char="q"/>
            </a:pPr>
            <a:r>
              <a:rPr lang="en-US" sz="2400" dirty="0">
                <a:solidFill>
                  <a:srgbClr val="00B0F0"/>
                </a:solidFill>
              </a:rPr>
              <a:t> • Heart – serial </a:t>
            </a:r>
          </a:p>
          <a:p>
            <a:pPr>
              <a:buFont typeface="Wingdings" panose="05000000000000000000" pitchFamily="2" charset="2"/>
              <a:buChar char="q"/>
            </a:pPr>
            <a:r>
              <a:rPr lang="en-US" sz="2400" dirty="0">
                <a:solidFill>
                  <a:srgbClr val="00B0F0"/>
                </a:solidFill>
              </a:rPr>
              <a:t> • Spinal Cord – maximum dose </a:t>
            </a:r>
          </a:p>
          <a:p>
            <a:pPr>
              <a:buFont typeface="Wingdings" panose="05000000000000000000" pitchFamily="2" charset="2"/>
              <a:buChar char="q"/>
            </a:pPr>
            <a:r>
              <a:rPr lang="en-US" sz="2400" dirty="0">
                <a:solidFill>
                  <a:srgbClr val="00B0F0"/>
                </a:solidFill>
              </a:rPr>
              <a:t> • Right Breast – maximum dose</a:t>
            </a:r>
          </a:p>
          <a:p>
            <a:pPr>
              <a:buFont typeface="Wingdings" panose="05000000000000000000" pitchFamily="2" charset="2"/>
              <a:buChar char="q"/>
            </a:pPr>
            <a:r>
              <a:rPr lang="en-US" sz="2400" dirty="0">
                <a:solidFill>
                  <a:srgbClr val="00B0F0"/>
                </a:solidFill>
              </a:rPr>
              <a:t>  Body- </a:t>
            </a:r>
            <a:r>
              <a:rPr lang="en-US" sz="2400" dirty="0" err="1">
                <a:solidFill>
                  <a:srgbClr val="00B0F0"/>
                </a:solidFill>
              </a:rPr>
              <a:t>Quadretic</a:t>
            </a:r>
            <a:r>
              <a:rPr lang="en-US" sz="2400" dirty="0">
                <a:solidFill>
                  <a:srgbClr val="00B0F0"/>
                </a:solidFill>
              </a:rPr>
              <a:t> overdose (control high dose outside PTV)</a:t>
            </a:r>
          </a:p>
          <a:p>
            <a:pPr marL="0" indent="0">
              <a:buNone/>
            </a:pPr>
            <a:endParaRPr lang="en-US" sz="2400" dirty="0" smtClean="0"/>
          </a:p>
        </p:txBody>
      </p:sp>
      <p:sp>
        <p:nvSpPr>
          <p:cNvPr id="5" name="TextBox 4"/>
          <p:cNvSpPr txBox="1"/>
          <p:nvPr/>
        </p:nvSpPr>
        <p:spPr>
          <a:xfrm>
            <a:off x="6307099" y="1987235"/>
            <a:ext cx="4391382" cy="923330"/>
          </a:xfrm>
          <a:prstGeom prst="rect">
            <a:avLst/>
          </a:prstGeom>
          <a:noFill/>
        </p:spPr>
        <p:txBody>
          <a:bodyPr wrap="square" rtlCol="0">
            <a:spAutoFit/>
          </a:bodyPr>
          <a:lstStyle/>
          <a:p>
            <a:r>
              <a:rPr lang="en-US" dirty="0">
                <a:solidFill>
                  <a:srgbClr val="00B0F0"/>
                </a:solidFill>
              </a:rPr>
              <a:t>The organ at risk can be set as serial or parallel constraints depending on the properties of the tissue.</a:t>
            </a:r>
          </a:p>
        </p:txBody>
      </p:sp>
      <p:graphicFrame>
        <p:nvGraphicFramePr>
          <p:cNvPr id="6" name="Table 5"/>
          <p:cNvGraphicFramePr>
            <a:graphicFrameLocks noGrp="1"/>
          </p:cNvGraphicFramePr>
          <p:nvPr>
            <p:extLst>
              <p:ext uri="{D42A27DB-BD31-4B8C-83A1-F6EECF244321}">
                <p14:modId xmlns:p14="http://schemas.microsoft.com/office/powerpoint/2010/main" val="1708479691"/>
              </p:ext>
            </p:extLst>
          </p:nvPr>
        </p:nvGraphicFramePr>
        <p:xfrm>
          <a:off x="5965782" y="3501032"/>
          <a:ext cx="5871676" cy="1804300"/>
        </p:xfrm>
        <a:graphic>
          <a:graphicData uri="http://schemas.openxmlformats.org/drawingml/2006/table">
            <a:tbl>
              <a:tblPr firstRow="1" bandRow="1">
                <a:tableStyleId>{21E4AEA4-8DFA-4A89-87EB-49C32662AFE0}</a:tableStyleId>
              </a:tblPr>
              <a:tblGrid>
                <a:gridCol w="2935838"/>
                <a:gridCol w="2935838"/>
              </a:tblGrid>
              <a:tr h="451075">
                <a:tc>
                  <a:txBody>
                    <a:bodyPr/>
                    <a:lstStyle/>
                    <a:p>
                      <a:r>
                        <a:rPr lang="en-US" dirty="0" smtClean="0"/>
                        <a:t>Serial</a:t>
                      </a:r>
                      <a:r>
                        <a:rPr lang="en-US" baseline="0" dirty="0" smtClean="0"/>
                        <a:t> organs</a:t>
                      </a:r>
                      <a:endParaRPr lang="en-US" dirty="0"/>
                    </a:p>
                  </a:txBody>
                  <a:tcPr/>
                </a:tc>
                <a:tc>
                  <a:txBody>
                    <a:bodyPr/>
                    <a:lstStyle/>
                    <a:p>
                      <a:r>
                        <a:rPr lang="en-US" dirty="0" smtClean="0"/>
                        <a:t>Parallel organs </a:t>
                      </a:r>
                      <a:endParaRPr lang="en-US" dirty="0"/>
                    </a:p>
                  </a:txBody>
                  <a:tcPr/>
                </a:tc>
              </a:tr>
              <a:tr h="451075">
                <a:tc>
                  <a:txBody>
                    <a:bodyPr/>
                    <a:lstStyle/>
                    <a:p>
                      <a:r>
                        <a:rPr lang="en-US" dirty="0" smtClean="0"/>
                        <a:t>Spinal cord</a:t>
                      </a:r>
                      <a:endParaRPr lang="en-US" dirty="0"/>
                    </a:p>
                  </a:txBody>
                  <a:tcPr/>
                </a:tc>
                <a:tc>
                  <a:txBody>
                    <a:bodyPr/>
                    <a:lstStyle/>
                    <a:p>
                      <a:r>
                        <a:rPr lang="en-US" dirty="0" smtClean="0"/>
                        <a:t>Lungs </a:t>
                      </a:r>
                      <a:endParaRPr lang="en-US" dirty="0"/>
                    </a:p>
                  </a:txBody>
                  <a:tcPr/>
                </a:tc>
              </a:tr>
              <a:tr h="451075">
                <a:tc>
                  <a:txBody>
                    <a:bodyPr/>
                    <a:lstStyle/>
                    <a:p>
                      <a:r>
                        <a:rPr lang="en-US" dirty="0" smtClean="0"/>
                        <a:t>Brain stem </a:t>
                      </a:r>
                      <a:endParaRPr lang="en-US" dirty="0"/>
                    </a:p>
                  </a:txBody>
                  <a:tcPr/>
                </a:tc>
                <a:tc>
                  <a:txBody>
                    <a:bodyPr/>
                    <a:lstStyle/>
                    <a:p>
                      <a:r>
                        <a:rPr lang="en-US" dirty="0" smtClean="0"/>
                        <a:t>liver</a:t>
                      </a:r>
                      <a:endParaRPr lang="en-US" dirty="0"/>
                    </a:p>
                  </a:txBody>
                  <a:tcPr/>
                </a:tc>
              </a:tr>
              <a:tr h="451075">
                <a:tc>
                  <a:txBody>
                    <a:bodyPr/>
                    <a:lstStyle/>
                    <a:p>
                      <a:r>
                        <a:rPr lang="en-US" dirty="0" smtClean="0"/>
                        <a:t>Optic structures </a:t>
                      </a:r>
                      <a:endParaRPr lang="en-US" dirty="0"/>
                    </a:p>
                  </a:txBody>
                  <a:tcPr/>
                </a:tc>
                <a:tc>
                  <a:txBody>
                    <a:bodyPr/>
                    <a:lstStyle/>
                    <a:p>
                      <a:r>
                        <a:rPr lang="en-US" dirty="0" smtClean="0"/>
                        <a:t>Kidneys </a:t>
                      </a:r>
                      <a:endParaRPr lang="en-US" dirty="0"/>
                    </a:p>
                  </a:txBody>
                  <a:tcPr/>
                </a:tc>
              </a:tr>
            </a:tbl>
          </a:graphicData>
        </a:graphic>
      </p:graphicFrame>
    </p:spTree>
    <p:extLst>
      <p:ext uri="{BB962C8B-B14F-4D97-AF65-F5344CB8AC3E}">
        <p14:creationId xmlns:p14="http://schemas.microsoft.com/office/powerpoint/2010/main" val="253518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49029"/>
            <a:ext cx="9720072" cy="1499616"/>
          </a:xfrm>
        </p:spPr>
        <p:txBody>
          <a:bodyPr/>
          <a:lstStyle/>
          <a:p>
            <a:r>
              <a:rPr lang="en-US" dirty="0" smtClean="0">
                <a:solidFill>
                  <a:srgbClr val="00B0F0"/>
                </a:solidFill>
              </a:rPr>
              <a:t>Doctors control and set up</a:t>
            </a:r>
            <a:endParaRPr lang="en-US" dirty="0">
              <a:solidFill>
                <a:srgbClr val="00B0F0"/>
              </a:solidFill>
            </a:endParaRPr>
          </a:p>
        </p:txBody>
      </p:sp>
      <p:sp>
        <p:nvSpPr>
          <p:cNvPr id="3" name="Content Placeholder 2"/>
          <p:cNvSpPr>
            <a:spLocks noGrp="1"/>
          </p:cNvSpPr>
          <p:nvPr>
            <p:ph idx="1"/>
          </p:nvPr>
        </p:nvSpPr>
        <p:spPr>
          <a:xfrm>
            <a:off x="7541537" y="2577272"/>
            <a:ext cx="4488956" cy="4173166"/>
          </a:xfrm>
        </p:spPr>
        <p:txBody>
          <a:bodyPr/>
          <a:lstStyle/>
          <a:p>
            <a:r>
              <a:rPr lang="en-US" dirty="0" smtClean="0">
                <a:solidFill>
                  <a:srgbClr val="00B0F0"/>
                </a:solidFill>
              </a:rPr>
              <a:t>Multiple Met Brain SRS</a:t>
            </a:r>
          </a:p>
          <a:p>
            <a:pPr>
              <a:buFont typeface="Wingdings" panose="05000000000000000000" pitchFamily="2" charset="2"/>
              <a:buChar char="§"/>
            </a:pPr>
            <a:r>
              <a:rPr lang="en-US" dirty="0" smtClean="0">
                <a:solidFill>
                  <a:srgbClr val="00B0F0"/>
                </a:solidFill>
              </a:rPr>
              <a:t>Several close targets</a:t>
            </a:r>
          </a:p>
          <a:p>
            <a:pPr>
              <a:buFont typeface="Wingdings" panose="05000000000000000000" pitchFamily="2" charset="2"/>
              <a:buChar char="§"/>
            </a:pPr>
            <a:r>
              <a:rPr lang="en-US" dirty="0">
                <a:solidFill>
                  <a:srgbClr val="00B0F0"/>
                </a:solidFill>
              </a:rPr>
              <a:t>1 </a:t>
            </a:r>
            <a:r>
              <a:rPr lang="en-US" dirty="0" err="1">
                <a:solidFill>
                  <a:srgbClr val="00B0F0"/>
                </a:solidFill>
              </a:rPr>
              <a:t>Isocenter</a:t>
            </a:r>
            <a:endParaRPr lang="en-US" dirty="0">
              <a:solidFill>
                <a:srgbClr val="00B0F0"/>
              </a:solidFill>
            </a:endParaRPr>
          </a:p>
          <a:p>
            <a:pPr>
              <a:buFont typeface="Wingdings" panose="05000000000000000000" pitchFamily="2" charset="2"/>
              <a:buChar char="§"/>
            </a:pPr>
            <a:r>
              <a:rPr lang="en-US" dirty="0">
                <a:solidFill>
                  <a:srgbClr val="00B0F0"/>
                </a:solidFill>
              </a:rPr>
              <a:t>Full Dose Coverage</a:t>
            </a:r>
          </a:p>
          <a:p>
            <a:pPr>
              <a:buFont typeface="Wingdings" panose="05000000000000000000" pitchFamily="2" charset="2"/>
              <a:buChar char="§"/>
            </a:pPr>
            <a:r>
              <a:rPr lang="en-US" dirty="0">
                <a:solidFill>
                  <a:srgbClr val="00B0F0"/>
                </a:solidFill>
              </a:rPr>
              <a:t>High Dose Divergence around</a:t>
            </a:r>
          </a:p>
          <a:p>
            <a:pPr>
              <a:buFont typeface="Wingdings" panose="05000000000000000000" pitchFamily="2" charset="2"/>
              <a:buChar char="§"/>
            </a:pPr>
            <a:r>
              <a:rPr lang="en-US" dirty="0" smtClean="0">
                <a:solidFill>
                  <a:srgbClr val="00B0F0"/>
                </a:solidFill>
              </a:rPr>
              <a:t>Protection of chiasm &amp; lenses (&lt;8 </a:t>
            </a:r>
            <a:r>
              <a:rPr lang="en-US" dirty="0" err="1" smtClean="0">
                <a:solidFill>
                  <a:srgbClr val="00B0F0"/>
                </a:solidFill>
              </a:rPr>
              <a:t>Gy</a:t>
            </a:r>
            <a:r>
              <a:rPr lang="en-US" dirty="0" smtClean="0">
                <a:solidFill>
                  <a:srgbClr val="00B0F0"/>
                </a:solidFill>
              </a:rPr>
              <a:t>)</a:t>
            </a:r>
          </a:p>
        </p:txBody>
      </p:sp>
      <p:pic>
        <p:nvPicPr>
          <p:cNvPr id="5122" name="Picture 2" descr="https://scontent.xx.fbcdn.net/v/t1.15752-9/120998935_385469305798288_803052579496344018_n.jpg?_nc_cat=109&amp;_nc_sid=ae9488&amp;_nc_ohc=bxPejVq93LcAX-RT9uD&amp;_nc_ad=z-m&amp;_nc_cid=0&amp;_nc_ht=scontent.xx&amp;oh=0dfcb226a759bf5ab918650cd6f40513&amp;oe=5FA3D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60" y="2286000"/>
            <a:ext cx="66008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content.xx.fbcdn.net/v/t1.15752-9/121002792_663630937884320_1280251675105276359_n.jpg?_nc_cat=100&amp;_nc_sid=ae9488&amp;_nc_ohc=DfvnbRS-9JoAX_I9CtN&amp;_nc_ad=z-m&amp;_nc_cid=0&amp;_nc_ht=scontent.xx&amp;oh=5fd423e205a42b267b74a9c4d45bbce9&amp;oe=5FA3E8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60" y="3962400"/>
            <a:ext cx="660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9608787" y="230410"/>
            <a:ext cx="1936853" cy="193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093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Doctors control and set up</a:t>
            </a:r>
            <a:endParaRPr lang="en-US" dirty="0"/>
          </a:p>
        </p:txBody>
      </p:sp>
      <p:pic>
        <p:nvPicPr>
          <p:cNvPr id="6146" name="Picture 2" descr="https://scontent.xx.fbcdn.net/v/t1.15752-9/121012053_1032678040538437_6344607845752336887_n.jpg?_nc_cat=104&amp;_nc_sid=ae9488&amp;_nc_ohc=1mcXqeARvnMAX9M7ju8&amp;_nc_ad=z-m&amp;_nc_cid=0&amp;_nc_ht=scontent.xx&amp;oh=6e1e371c217d9a422e0c5b82ed1b73d8&amp;oe=5FA1F6B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347" y="2084832"/>
            <a:ext cx="66008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content.xx.fbcdn.net/v/t1.15752-9/120999344_966486440505509_5401080789365601484_n.jpg?_nc_cat=110&amp;_nc_sid=ae9488&amp;_nc_ohc=AEZ8a7HjboIAX8v8GGO&amp;_nc_ad=z-m&amp;_nc_cid=0&amp;_nc_ht=scontent.xx&amp;oh=320619bf7c1b1ea1f8e41ba0dcf62c1c&amp;oe=5FA3C2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7" y="4027932"/>
            <a:ext cx="660082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0959" y="2227808"/>
            <a:ext cx="3253339" cy="4247317"/>
          </a:xfrm>
          <a:prstGeom prst="rect">
            <a:avLst/>
          </a:prstGeom>
          <a:noFill/>
        </p:spPr>
        <p:txBody>
          <a:bodyPr wrap="square" rtlCol="0">
            <a:spAutoFit/>
          </a:bodyPr>
          <a:lstStyle/>
          <a:p>
            <a:r>
              <a:rPr lang="en-US" dirty="0" smtClean="0">
                <a:solidFill>
                  <a:srgbClr val="00B0F0"/>
                </a:solidFill>
              </a:rPr>
              <a:t>MULTI-ISO IMRT PLAN</a:t>
            </a:r>
          </a:p>
          <a:p>
            <a:pPr marL="285750" indent="-285750">
              <a:buFont typeface="Courier New" panose="02070309020205020404" pitchFamily="49" charset="0"/>
              <a:buChar char="o"/>
            </a:pPr>
            <a:r>
              <a:rPr lang="en-US" dirty="0">
                <a:solidFill>
                  <a:srgbClr val="00B0F0"/>
                </a:solidFill>
              </a:rPr>
              <a:t>Multiple Bone </a:t>
            </a:r>
            <a:r>
              <a:rPr lang="en-US" dirty="0" smtClean="0">
                <a:solidFill>
                  <a:srgbClr val="00B0F0"/>
                </a:solidFill>
              </a:rPr>
              <a:t>Met</a:t>
            </a:r>
          </a:p>
          <a:p>
            <a:pPr marL="285750" indent="-285750">
              <a:buFont typeface="Courier New" panose="02070309020205020404" pitchFamily="49" charset="0"/>
              <a:buChar char="o"/>
            </a:pPr>
            <a:endParaRPr lang="en-US" dirty="0" smtClean="0">
              <a:solidFill>
                <a:srgbClr val="00B0F0"/>
              </a:solidFill>
            </a:endParaRPr>
          </a:p>
          <a:p>
            <a:pPr marL="285750" indent="-285750">
              <a:buFont typeface="Courier New" panose="02070309020205020404" pitchFamily="49" charset="0"/>
              <a:buChar char="o"/>
            </a:pPr>
            <a:r>
              <a:rPr lang="en-US" dirty="0">
                <a:solidFill>
                  <a:srgbClr val="00B0F0"/>
                </a:solidFill>
              </a:rPr>
              <a:t>2 </a:t>
            </a:r>
            <a:r>
              <a:rPr lang="en-US" dirty="0" err="1">
                <a:solidFill>
                  <a:srgbClr val="00B0F0"/>
                </a:solidFill>
              </a:rPr>
              <a:t>Isocenter</a:t>
            </a:r>
            <a:r>
              <a:rPr lang="en-US" dirty="0">
                <a:solidFill>
                  <a:srgbClr val="00B0F0"/>
                </a:solidFill>
              </a:rPr>
              <a:t> </a:t>
            </a:r>
          </a:p>
          <a:p>
            <a:pPr marL="285750" indent="-285750">
              <a:buFont typeface="Courier New" panose="02070309020205020404" pitchFamily="49" charset="0"/>
              <a:buChar char="o"/>
            </a:pPr>
            <a:endParaRPr lang="en-US" dirty="0">
              <a:solidFill>
                <a:srgbClr val="00B0F0"/>
              </a:solidFill>
            </a:endParaRPr>
          </a:p>
          <a:p>
            <a:pPr marL="285750" indent="-285750">
              <a:buFont typeface="Courier New" panose="02070309020205020404" pitchFamily="49" charset="0"/>
              <a:buChar char="o"/>
            </a:pPr>
            <a:r>
              <a:rPr lang="en-US" dirty="0">
                <a:solidFill>
                  <a:srgbClr val="00B0F0"/>
                </a:solidFill>
              </a:rPr>
              <a:t>3 </a:t>
            </a:r>
            <a:r>
              <a:rPr lang="en-US" dirty="0" smtClean="0">
                <a:solidFill>
                  <a:srgbClr val="00B0F0"/>
                </a:solidFill>
              </a:rPr>
              <a:t>Targets</a:t>
            </a:r>
          </a:p>
          <a:p>
            <a:pPr marL="285750" indent="-285750">
              <a:buFont typeface="Courier New" panose="02070309020205020404" pitchFamily="49" charset="0"/>
              <a:buChar char="o"/>
            </a:pPr>
            <a:endParaRPr lang="en-US" dirty="0">
              <a:solidFill>
                <a:srgbClr val="00B0F0"/>
              </a:solidFill>
            </a:endParaRPr>
          </a:p>
          <a:p>
            <a:pPr marL="285750" indent="-285750">
              <a:buFont typeface="Courier New" panose="02070309020205020404" pitchFamily="49" charset="0"/>
              <a:buChar char="o"/>
            </a:pPr>
            <a:r>
              <a:rPr lang="en-US" dirty="0" smtClean="0">
                <a:solidFill>
                  <a:srgbClr val="00B0F0"/>
                </a:solidFill>
              </a:rPr>
              <a:t>1 base plan</a:t>
            </a:r>
          </a:p>
          <a:p>
            <a:pPr marL="285750" indent="-285750">
              <a:buFont typeface="Courier New" panose="02070309020205020404" pitchFamily="49" charset="0"/>
              <a:buChar char="o"/>
            </a:pPr>
            <a:endParaRPr lang="en-US" dirty="0">
              <a:solidFill>
                <a:srgbClr val="00B0F0"/>
              </a:solidFill>
            </a:endParaRPr>
          </a:p>
          <a:p>
            <a:pPr marL="285750" indent="-285750">
              <a:buFont typeface="Courier New" panose="02070309020205020404" pitchFamily="49" charset="0"/>
              <a:buChar char="o"/>
            </a:pPr>
            <a:r>
              <a:rPr lang="en-US" dirty="0" smtClean="0">
                <a:solidFill>
                  <a:srgbClr val="00B0F0"/>
                </a:solidFill>
              </a:rPr>
              <a:t>No hot points</a:t>
            </a:r>
          </a:p>
          <a:p>
            <a:pPr marL="285750" indent="-285750">
              <a:buFont typeface="Courier New" panose="02070309020205020404" pitchFamily="49" charset="0"/>
              <a:buChar char="o"/>
            </a:pPr>
            <a:endParaRPr lang="en-US" dirty="0">
              <a:solidFill>
                <a:srgbClr val="00B0F0"/>
              </a:solidFill>
            </a:endParaRPr>
          </a:p>
          <a:p>
            <a:pPr marL="285750" indent="-285750">
              <a:buFont typeface="Courier New" panose="02070309020205020404" pitchFamily="49" charset="0"/>
              <a:buChar char="o"/>
            </a:pPr>
            <a:r>
              <a:rPr lang="en-US" dirty="0">
                <a:solidFill>
                  <a:srgbClr val="00B0F0"/>
                </a:solidFill>
              </a:rPr>
              <a:t>Full Dose </a:t>
            </a:r>
            <a:r>
              <a:rPr lang="en-US" dirty="0" smtClean="0">
                <a:solidFill>
                  <a:srgbClr val="00B0F0"/>
                </a:solidFill>
              </a:rPr>
              <a:t>Coverage</a:t>
            </a:r>
          </a:p>
          <a:p>
            <a:pPr marL="285750" indent="-285750">
              <a:buFont typeface="Courier New" panose="02070309020205020404" pitchFamily="49" charset="0"/>
              <a:buChar char="o"/>
            </a:pPr>
            <a:endParaRPr lang="en-US" dirty="0">
              <a:solidFill>
                <a:srgbClr val="00B0F0"/>
              </a:solidFill>
            </a:endParaRPr>
          </a:p>
          <a:p>
            <a:pPr marL="285750" indent="-285750">
              <a:buFont typeface="Courier New" panose="02070309020205020404" pitchFamily="49" charset="0"/>
              <a:buChar char="o"/>
            </a:pPr>
            <a:r>
              <a:rPr lang="en-US" dirty="0" smtClean="0">
                <a:solidFill>
                  <a:srgbClr val="00B0F0"/>
                </a:solidFill>
              </a:rPr>
              <a:t> healthy tissues are protected </a:t>
            </a:r>
            <a:endParaRPr lang="en-US" dirty="0">
              <a:solidFill>
                <a:srgbClr val="00B0F0"/>
              </a:solidFill>
            </a:endParaRPr>
          </a:p>
          <a:p>
            <a:endParaRPr lang="en-US" dirty="0"/>
          </a:p>
        </p:txBody>
      </p:sp>
      <p:pic>
        <p:nvPicPr>
          <p:cNvPr id="7" name="Picture 6"/>
          <p:cNvPicPr>
            <a:picLocks noChangeAspect="1"/>
          </p:cNvPicPr>
          <p:nvPr/>
        </p:nvPicPr>
        <p:blipFill>
          <a:blip r:embed="rId4"/>
          <a:stretch>
            <a:fillRect/>
          </a:stretch>
        </p:blipFill>
        <p:spPr>
          <a:xfrm>
            <a:off x="10041924" y="147979"/>
            <a:ext cx="1936853" cy="193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68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13" y="72874"/>
            <a:ext cx="10529317" cy="975605"/>
          </a:xfrm>
        </p:spPr>
        <p:txBody>
          <a:bodyPr/>
          <a:lstStyle/>
          <a:p>
            <a:r>
              <a:rPr lang="en-US" dirty="0" smtClean="0">
                <a:solidFill>
                  <a:srgbClr val="00B0F0"/>
                </a:solidFill>
              </a:rPr>
              <a:t>QA on </a:t>
            </a:r>
            <a:r>
              <a:rPr lang="en-US" dirty="0" err="1" smtClean="0">
                <a:solidFill>
                  <a:srgbClr val="00B0F0"/>
                </a:solidFill>
              </a:rPr>
              <a:t>linac</a:t>
            </a:r>
            <a:r>
              <a:rPr lang="en-US" dirty="0" smtClean="0">
                <a:solidFill>
                  <a:srgbClr val="00B0F0"/>
                </a:solidFill>
              </a:rPr>
              <a:t> </a:t>
            </a:r>
            <a:endParaRPr lang="en-US" dirty="0">
              <a:solidFill>
                <a:srgbClr val="00B0F0"/>
              </a:solidFill>
            </a:endParaRPr>
          </a:p>
        </p:txBody>
      </p:sp>
      <p:pic>
        <p:nvPicPr>
          <p:cNvPr id="4" name="İçerik Yer Tutucusu 4" descr="metin, harita içeren bir resim&#10;&#10;Çok yüksek güvenilirlikle oluşturulmuş açıklama">
            <a:extLst>
              <a:ext uri="{FF2B5EF4-FFF2-40B4-BE49-F238E27FC236}">
                <a16:creationId xmlns:a16="http://schemas.microsoft.com/office/drawing/2014/main" xmlns="" id="{0F951D25-1509-47F3-896A-AFF0941C1FF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 b="3864"/>
          <a:stretch/>
        </p:blipFill>
        <p:spPr>
          <a:xfrm>
            <a:off x="269507" y="1669417"/>
            <a:ext cx="5582654" cy="4841496"/>
          </a:xfrm>
          <a:prstGeom prst="rect">
            <a:avLst/>
          </a:prstGeom>
        </p:spPr>
      </p:pic>
      <p:pic>
        <p:nvPicPr>
          <p:cNvPr id="7170" name="Picture 2" descr="https://scontent.xx.fbcdn.net/v/t1.15752-0/p280x280/120998922_333580427922403_2181783863745680479_n.jpg?_nc_cat=106&amp;_nc_sid=ae9488&amp;_nc_ohc=zUsH9S5cifAAX-eMAkj&amp;_nc_ad=z-m&amp;_nc_cid=0&amp;_nc_ht=scontent.xx&amp;tp=6&amp;oh=b1f03d184b3bbe8b1888d33b404705b4&amp;oe=5FA212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772" y="1630915"/>
            <a:ext cx="5569175" cy="48414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1125" y="1174282"/>
            <a:ext cx="4668252" cy="369332"/>
          </a:xfrm>
          <a:prstGeom prst="rect">
            <a:avLst/>
          </a:prstGeom>
          <a:noFill/>
        </p:spPr>
        <p:txBody>
          <a:bodyPr wrap="square" rtlCol="0">
            <a:spAutoFit/>
          </a:bodyPr>
          <a:lstStyle/>
          <a:p>
            <a:r>
              <a:rPr lang="en-US" b="1" dirty="0" smtClean="0">
                <a:solidFill>
                  <a:srgbClr val="00B0F0"/>
                </a:solidFill>
              </a:rPr>
              <a:t>Sun Nuclear </a:t>
            </a:r>
            <a:r>
              <a:rPr lang="en-US" b="1" dirty="0" err="1" smtClean="0">
                <a:solidFill>
                  <a:srgbClr val="00B0F0"/>
                </a:solidFill>
              </a:rPr>
              <a:t>ArcCheck</a:t>
            </a:r>
            <a:endParaRPr lang="en-US" b="1" dirty="0">
              <a:solidFill>
                <a:srgbClr val="00B0F0"/>
              </a:solidFill>
            </a:endParaRPr>
          </a:p>
        </p:txBody>
      </p:sp>
      <p:sp>
        <p:nvSpPr>
          <p:cNvPr id="7" name="TextBox 6"/>
          <p:cNvSpPr txBox="1"/>
          <p:nvPr/>
        </p:nvSpPr>
        <p:spPr>
          <a:xfrm>
            <a:off x="1020278" y="1174282"/>
            <a:ext cx="3696101" cy="369332"/>
          </a:xfrm>
          <a:prstGeom prst="rect">
            <a:avLst/>
          </a:prstGeom>
          <a:noFill/>
        </p:spPr>
        <p:txBody>
          <a:bodyPr wrap="square" rtlCol="0">
            <a:spAutoFit/>
          </a:bodyPr>
          <a:lstStyle/>
          <a:p>
            <a:r>
              <a:rPr lang="en-US" b="1" dirty="0" smtClean="0">
                <a:solidFill>
                  <a:srgbClr val="00B0F0"/>
                </a:solidFill>
              </a:rPr>
              <a:t>Sun Nuclear MapCheck2</a:t>
            </a:r>
            <a:endParaRPr lang="en-US" b="1" dirty="0">
              <a:solidFill>
                <a:srgbClr val="00B0F0"/>
              </a:solidFill>
            </a:endParaRPr>
          </a:p>
        </p:txBody>
      </p:sp>
    </p:spTree>
    <p:extLst>
      <p:ext uri="{BB962C8B-B14F-4D97-AF65-F5344CB8AC3E}">
        <p14:creationId xmlns:p14="http://schemas.microsoft.com/office/powerpoint/2010/main" val="226126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7" y="829682"/>
            <a:ext cx="9566653" cy="1327827"/>
          </a:xfrm>
        </p:spPr>
        <p:txBody>
          <a:bodyPr>
            <a:normAutofit fontScale="90000"/>
          </a:bodyPr>
          <a:lstStyle/>
          <a:p>
            <a:r>
              <a:rPr lang="en-US" sz="3600" b="1" dirty="0" smtClean="0">
                <a:solidFill>
                  <a:srgbClr val="00B0F0"/>
                </a:solidFill>
                <a:latin typeface="Calibri" panose="020F0502020204030204" pitchFamily="34" charset="0"/>
                <a:ea typeface="Calibri" panose="020F0502020204030204" pitchFamily="34" charset="0"/>
                <a:cs typeface="Calibri" panose="020F0502020204030204" pitchFamily="34" charset="0"/>
              </a:rPr>
              <a:t>Our </a:t>
            </a:r>
            <a:r>
              <a:rPr lang="en-US" sz="3600" b="1" dirty="0">
                <a:solidFill>
                  <a:srgbClr val="00B0F0"/>
                </a:solidFill>
                <a:latin typeface="Calibri" panose="020F0502020204030204" pitchFamily="34" charset="0"/>
                <a:ea typeface="Calibri" panose="020F0502020204030204" pitchFamily="34" charset="0"/>
                <a:cs typeface="Calibri" panose="020F0502020204030204" pitchFamily="34" charset="0"/>
              </a:rPr>
              <a:t>Equipment for Treatment Quality Assurance and Quality Control</a:t>
            </a:r>
            <a:r>
              <a:rPr lang="en-US" sz="5400" b="1" dirty="0">
                <a:solidFill>
                  <a:srgbClr val="0070C0"/>
                </a:solidFill>
                <a:latin typeface="Calibri" panose="020F0502020204030204" pitchFamily="34" charset="0"/>
                <a:ea typeface="Calibri" panose="020F0502020204030204" pitchFamily="34" charset="0"/>
                <a:cs typeface="Calibri" panose="020F0502020204030204" pitchFamily="34" charset="0"/>
              </a:rPr>
              <a:t/>
            </a:r>
            <a:br>
              <a:rPr lang="en-US" sz="5400" b="1" dirty="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00B0F0"/>
              </a:solidFill>
            </a:endParaRPr>
          </a:p>
        </p:txBody>
      </p:sp>
      <p:pic>
        <p:nvPicPr>
          <p:cNvPr id="5" name="Picture 2" descr="S13  Specificait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9189" y="3534240"/>
            <a:ext cx="4450674" cy="31177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969479"/>
            <a:ext cx="5525450" cy="5147563"/>
          </a:xfrm>
          <a:prstGeom prst="rect">
            <a:avLst/>
          </a:prstGeom>
        </p:spPr>
        <p:txBody>
          <a:bodyPr wrap="square">
            <a:spAutoFit/>
          </a:bodyPr>
          <a:lstStyle/>
          <a:p>
            <a:pPr marL="742950" lvl="1" indent="-285750">
              <a:lnSpc>
                <a:spcPct val="150000"/>
              </a:lnSpc>
              <a:buFont typeface="Wingdings" panose="05000000000000000000" pitchFamily="2" charset="2"/>
              <a:buChar char="q"/>
            </a:pPr>
            <a:r>
              <a:rPr lang="en-US" sz="1900" dirty="0" smtClean="0">
                <a:latin typeface="Calibri" panose="020F0502020204030204" pitchFamily="34" charset="0"/>
                <a:cs typeface="Calibri" panose="020F0502020204030204" pitchFamily="34" charset="0"/>
              </a:rPr>
              <a:t>SNC </a:t>
            </a:r>
            <a:r>
              <a:rPr lang="en-US" sz="1900" dirty="0">
                <a:latin typeface="Calibri" panose="020F0502020204030204" pitchFamily="34" charset="0"/>
                <a:cs typeface="Calibri" panose="020F0502020204030204" pitchFamily="34" charset="0"/>
              </a:rPr>
              <a:t>3D scanner water phantom</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PTW stationary water phantom</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Solid water phantom</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SNC IC profiler</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SNC Map Check 2</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SNC Daily QA 3</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SNC </a:t>
            </a:r>
            <a:r>
              <a:rPr lang="en-US" sz="1900" dirty="0" smtClean="0">
                <a:latin typeface="Calibri" panose="020F0502020204030204" pitchFamily="34" charset="0"/>
                <a:cs typeface="Calibri" panose="020F0502020204030204" pitchFamily="34" charset="0"/>
              </a:rPr>
              <a:t>machine</a:t>
            </a:r>
          </a:p>
          <a:p>
            <a:pPr marL="742950" lvl="1" indent="-285750">
              <a:lnSpc>
                <a:spcPct val="150000"/>
              </a:lnSpc>
              <a:buFont typeface="Wingdings" panose="05000000000000000000" pitchFamily="2" charset="2"/>
              <a:buChar char="q"/>
            </a:pPr>
            <a:r>
              <a:rPr lang="en-US" sz="1900" dirty="0">
                <a:latin typeface="Calibri" panose="020F0502020204030204" pitchFamily="34" charset="0"/>
                <a:cs typeface="Calibri" panose="020F0502020204030204" pitchFamily="34" charset="0"/>
              </a:rPr>
              <a:t>SNC and PTW ion chambers and EDGE </a:t>
            </a:r>
            <a:r>
              <a:rPr lang="en-US" sz="1900" dirty="0" smtClean="0">
                <a:latin typeface="Calibri" panose="020F0502020204030204" pitchFamily="34" charset="0"/>
                <a:cs typeface="Calibri" panose="020F0502020204030204" pitchFamily="34" charset="0"/>
              </a:rPr>
              <a:t>detectors</a:t>
            </a:r>
            <a:endParaRPr lang="en-US" sz="1900" dirty="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a:p>
            <a:pPr lvl="1"/>
            <a:endParaRPr lang="en-US" dirty="0" smtClean="0">
              <a:solidFill>
                <a:srgbClr val="00B0F0"/>
              </a:solidFill>
            </a:endParaRPr>
          </a:p>
          <a:p>
            <a:pPr lvl="1"/>
            <a:endParaRPr lang="en-US" dirty="0">
              <a:solidFill>
                <a:srgbClr val="00B0F0"/>
              </a:solidFill>
            </a:endParaRPr>
          </a:p>
          <a:p>
            <a:pPr lvl="1"/>
            <a:endParaRPr lang="en-US" dirty="0">
              <a:solidFill>
                <a:srgbClr val="00B0F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48" t="1405" r="5411" b="12645"/>
          <a:stretch/>
        </p:blipFill>
        <p:spPr>
          <a:xfrm>
            <a:off x="4030790" y="1780816"/>
            <a:ext cx="3275763" cy="22005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061" y="4670424"/>
            <a:ext cx="3003128" cy="1754885"/>
          </a:xfrm>
          <a:prstGeom prst="rect">
            <a:avLst/>
          </a:prstGeom>
        </p:spPr>
      </p:pic>
      <p:pic>
        <p:nvPicPr>
          <p:cNvPr id="12"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1575" y="330928"/>
            <a:ext cx="2398711" cy="2899775"/>
          </a:xfrm>
          <a:prstGeom prst="rect">
            <a:avLst/>
          </a:prstGeom>
        </p:spPr>
      </p:pic>
      <p:pic>
        <p:nvPicPr>
          <p:cNvPr id="14" name="Resim 4"/>
          <p:cNvPicPr>
            <a:picLocks noChangeAspect="1"/>
          </p:cNvPicPr>
          <p:nvPr/>
        </p:nvPicPr>
        <p:blipFill rotWithShape="1">
          <a:blip r:embed="rId6" cstate="print">
            <a:extLst>
              <a:ext uri="{28A0092B-C50C-407E-A947-70E740481C1C}">
                <a14:useLocalDpi xmlns:a14="http://schemas.microsoft.com/office/drawing/2010/main" val="0"/>
              </a:ext>
            </a:extLst>
          </a:blip>
          <a:srcRect l="10551" r="7242" b="14512"/>
          <a:stretch/>
        </p:blipFill>
        <p:spPr>
          <a:xfrm>
            <a:off x="6759111" y="1555063"/>
            <a:ext cx="3064357" cy="2389980"/>
          </a:xfrm>
          <a:prstGeom prst="rect">
            <a:avLst/>
          </a:prstGeom>
        </p:spPr>
      </p:pic>
    </p:spTree>
    <p:extLst>
      <p:ext uri="{BB962C8B-B14F-4D97-AF65-F5344CB8AC3E}">
        <p14:creationId xmlns:p14="http://schemas.microsoft.com/office/powerpoint/2010/main" val="106464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Safety barriers (</a:t>
            </a:r>
            <a:r>
              <a:rPr lang="en-US" dirty="0" err="1" smtClean="0">
                <a:solidFill>
                  <a:srgbClr val="00B0F0"/>
                </a:solidFill>
              </a:rPr>
              <a:t>qa</a:t>
            </a:r>
            <a:r>
              <a:rPr lang="en-US" dirty="0" smtClean="0">
                <a:solidFill>
                  <a:srgbClr val="00B0F0"/>
                </a:solidFill>
              </a:rPr>
              <a:t>)</a:t>
            </a:r>
            <a:endParaRPr lang="en-US" dirty="0"/>
          </a:p>
        </p:txBody>
      </p:sp>
      <p:sp>
        <p:nvSpPr>
          <p:cNvPr id="3" name="Content Placeholder 2"/>
          <p:cNvSpPr>
            <a:spLocks noGrp="1"/>
          </p:cNvSpPr>
          <p:nvPr>
            <p:ph idx="1"/>
          </p:nvPr>
        </p:nvSpPr>
        <p:spPr>
          <a:xfrm>
            <a:off x="155348" y="1743189"/>
            <a:ext cx="10767210" cy="5044473"/>
          </a:xfrm>
        </p:spPr>
        <p:txBody>
          <a:bodyPr>
            <a:normAutofit fontScale="25000" lnSpcReduction="20000"/>
          </a:bodyPr>
          <a:lstStyle/>
          <a:p>
            <a:pPr>
              <a:lnSpc>
                <a:spcPct val="120000"/>
              </a:lnSpc>
            </a:pPr>
            <a:r>
              <a:rPr lang="en-US" sz="8000" b="1" dirty="0">
                <a:solidFill>
                  <a:srgbClr val="00B0F0"/>
                </a:solidFill>
                <a:cs typeface="Calibri" panose="020F0502020204030204" pitchFamily="34" charset="0"/>
              </a:rPr>
              <a:t>Equipment aspects</a:t>
            </a:r>
          </a:p>
          <a:p>
            <a:pPr lvl="1">
              <a:lnSpc>
                <a:spcPct val="120000"/>
              </a:lnSpc>
            </a:pPr>
            <a:r>
              <a:rPr lang="en-US" sz="8000" dirty="0">
                <a:solidFill>
                  <a:srgbClr val="00B0F0"/>
                </a:solidFill>
                <a:cs typeface="Calibri" panose="020F0502020204030204" pitchFamily="34" charset="0"/>
              </a:rPr>
              <a:t>Calibration of </a:t>
            </a:r>
            <a:r>
              <a:rPr lang="en-US" sz="8000" dirty="0" err="1">
                <a:solidFill>
                  <a:srgbClr val="00B0F0"/>
                </a:solidFill>
                <a:cs typeface="Calibri" panose="020F0502020204030204" pitchFamily="34" charset="0"/>
              </a:rPr>
              <a:t>dosimetry</a:t>
            </a:r>
            <a:r>
              <a:rPr lang="en-US" sz="8000" dirty="0">
                <a:solidFill>
                  <a:srgbClr val="00B0F0"/>
                </a:solidFill>
                <a:cs typeface="Calibri" panose="020F0502020204030204" pitchFamily="34" charset="0"/>
              </a:rPr>
              <a:t> equipment – PTW water phantom</a:t>
            </a:r>
          </a:p>
          <a:p>
            <a:pPr lvl="1">
              <a:lnSpc>
                <a:spcPct val="120000"/>
              </a:lnSpc>
            </a:pPr>
            <a:r>
              <a:rPr lang="en-US" sz="8000" dirty="0">
                <a:solidFill>
                  <a:srgbClr val="00B0F0"/>
                </a:solidFill>
                <a:cs typeface="Calibri" panose="020F0502020204030204" pitchFamily="34" charset="0"/>
              </a:rPr>
              <a:t>Acceptance tests and commissioning – Sun Nuclear 3D water phantom</a:t>
            </a:r>
          </a:p>
          <a:p>
            <a:pPr lvl="1">
              <a:lnSpc>
                <a:spcPct val="120000"/>
              </a:lnSpc>
            </a:pPr>
            <a:r>
              <a:rPr lang="en-US" sz="8000" dirty="0">
                <a:solidFill>
                  <a:srgbClr val="00B0F0"/>
                </a:solidFill>
                <a:cs typeface="Calibri" panose="020F0502020204030204" pitchFamily="34" charset="0"/>
              </a:rPr>
              <a:t>Quality control – Sun Nuclear </a:t>
            </a:r>
            <a:r>
              <a:rPr lang="en-US" sz="8000" dirty="0" err="1">
                <a:solidFill>
                  <a:srgbClr val="00B0F0"/>
                </a:solidFill>
                <a:cs typeface="Calibri" panose="020F0502020204030204" pitchFamily="34" charset="0"/>
              </a:rPr>
              <a:t>ArcCheck</a:t>
            </a:r>
            <a:r>
              <a:rPr lang="en-US" sz="8000" dirty="0">
                <a:solidFill>
                  <a:srgbClr val="00B0F0"/>
                </a:solidFill>
                <a:cs typeface="Calibri" panose="020F0502020204030204" pitchFamily="34" charset="0"/>
              </a:rPr>
              <a:t>, </a:t>
            </a:r>
            <a:r>
              <a:rPr lang="en-US" sz="8000" dirty="0" err="1">
                <a:solidFill>
                  <a:srgbClr val="00B0F0"/>
                </a:solidFill>
                <a:cs typeface="Calibri" panose="020F0502020204030204" pitchFamily="34" charset="0"/>
              </a:rPr>
              <a:t>MapCheck</a:t>
            </a:r>
            <a:r>
              <a:rPr lang="en-US" sz="8000" dirty="0">
                <a:solidFill>
                  <a:srgbClr val="00B0F0"/>
                </a:solidFill>
                <a:cs typeface="Calibri" panose="020F0502020204030204" pitchFamily="34" charset="0"/>
              </a:rPr>
              <a:t> 2, </a:t>
            </a:r>
            <a:r>
              <a:rPr lang="en-US" sz="8000" dirty="0" err="1">
                <a:solidFill>
                  <a:srgbClr val="00B0F0"/>
                </a:solidFill>
                <a:cs typeface="Calibri" panose="020F0502020204030204" pitchFamily="34" charset="0"/>
              </a:rPr>
              <a:t>DailyQA</a:t>
            </a:r>
            <a:r>
              <a:rPr lang="en-US" sz="8000" dirty="0">
                <a:solidFill>
                  <a:srgbClr val="00B0F0"/>
                </a:solidFill>
                <a:cs typeface="Calibri" panose="020F0502020204030204" pitchFamily="34" charset="0"/>
              </a:rPr>
              <a:t> 3, IC Profiler</a:t>
            </a:r>
          </a:p>
          <a:p>
            <a:pPr lvl="1">
              <a:lnSpc>
                <a:spcPct val="120000"/>
              </a:lnSpc>
            </a:pPr>
            <a:r>
              <a:rPr lang="en-US" sz="8000" dirty="0">
                <a:solidFill>
                  <a:srgbClr val="00B0F0"/>
                </a:solidFill>
                <a:cs typeface="Calibri" panose="020F0502020204030204" pitchFamily="34" charset="0"/>
              </a:rPr>
              <a:t>Records keeping – Sun Nuclear software, </a:t>
            </a:r>
            <a:r>
              <a:rPr lang="en-US" sz="8000" dirty="0" err="1">
                <a:solidFill>
                  <a:srgbClr val="00B0F0"/>
                </a:solidFill>
                <a:cs typeface="Calibri" panose="020F0502020204030204" pitchFamily="34" charset="0"/>
              </a:rPr>
              <a:t>Mosaiq</a:t>
            </a:r>
            <a:endParaRPr lang="en-US" sz="8000" dirty="0">
              <a:solidFill>
                <a:srgbClr val="00B0F0"/>
              </a:solidFill>
              <a:cs typeface="Calibri" panose="020F0502020204030204" pitchFamily="34" charset="0"/>
            </a:endParaRPr>
          </a:p>
          <a:p>
            <a:pPr marL="0" indent="0">
              <a:lnSpc>
                <a:spcPct val="120000"/>
              </a:lnSpc>
              <a:buNone/>
            </a:pPr>
            <a:r>
              <a:rPr lang="en-US" sz="8000" dirty="0" smtClean="0">
                <a:cs typeface="Calibri" panose="020F0502020204030204" pitchFamily="34" charset="0"/>
              </a:rPr>
              <a:t> </a:t>
            </a:r>
            <a:r>
              <a:rPr lang="en-US" sz="8000" b="1" dirty="0" smtClean="0">
                <a:solidFill>
                  <a:srgbClr val="FF0000"/>
                </a:solidFill>
                <a:cs typeface="Calibri" panose="020F0502020204030204" pitchFamily="34" charset="0"/>
              </a:rPr>
              <a:t>Good practices – daily, weekly, monthly and annual checks</a:t>
            </a:r>
          </a:p>
          <a:p>
            <a:r>
              <a:rPr lang="en-US" sz="8000" b="1" dirty="0" smtClean="0">
                <a:solidFill>
                  <a:srgbClr val="00B0F0"/>
                </a:solidFill>
                <a:cs typeface="Calibri" panose="020F0502020204030204" pitchFamily="34" charset="0"/>
              </a:rPr>
              <a:t>Written </a:t>
            </a:r>
            <a:r>
              <a:rPr lang="en-US" sz="8000" b="1" dirty="0">
                <a:solidFill>
                  <a:srgbClr val="00B0F0"/>
                </a:solidFill>
                <a:cs typeface="Calibri" panose="020F0502020204030204" pitchFamily="34" charset="0"/>
              </a:rPr>
              <a:t>procedures and protocols</a:t>
            </a:r>
          </a:p>
          <a:p>
            <a:pPr lvl="1">
              <a:lnSpc>
                <a:spcPct val="120000"/>
              </a:lnSpc>
            </a:pPr>
            <a:r>
              <a:rPr lang="en-US" sz="8000" dirty="0">
                <a:solidFill>
                  <a:srgbClr val="00B0F0"/>
                </a:solidFill>
                <a:cs typeface="Calibri" panose="020F0502020204030204" pitchFamily="34" charset="0"/>
              </a:rPr>
              <a:t>IAEA TRS-398, AAPM TG-51</a:t>
            </a:r>
          </a:p>
          <a:p>
            <a:pPr lvl="1">
              <a:lnSpc>
                <a:spcPct val="120000"/>
              </a:lnSpc>
            </a:pPr>
            <a:r>
              <a:rPr lang="en-US" sz="8000" dirty="0" err="1">
                <a:solidFill>
                  <a:srgbClr val="00B0F0"/>
                </a:solidFill>
                <a:cs typeface="Calibri" panose="020F0502020204030204" pitchFamily="34" charset="0"/>
              </a:rPr>
              <a:t>Elekta</a:t>
            </a:r>
            <a:r>
              <a:rPr lang="en-US" sz="8000" dirty="0">
                <a:solidFill>
                  <a:srgbClr val="00B0F0"/>
                </a:solidFill>
                <a:cs typeface="Calibri" panose="020F0502020204030204" pitchFamily="34" charset="0"/>
              </a:rPr>
              <a:t> Monaco beam data </a:t>
            </a:r>
            <a:r>
              <a:rPr lang="en-US" sz="8000" dirty="0" smtClean="0">
                <a:solidFill>
                  <a:srgbClr val="00B0F0"/>
                </a:solidFill>
                <a:cs typeface="Calibri" panose="020F0502020204030204" pitchFamily="34" charset="0"/>
              </a:rPr>
              <a:t>collection</a:t>
            </a:r>
          </a:p>
          <a:p>
            <a:r>
              <a:rPr lang="en-US" sz="8000" b="1" dirty="0">
                <a:solidFill>
                  <a:srgbClr val="00B0F0"/>
                </a:solidFill>
                <a:cs typeface="Calibri" panose="020F0502020204030204" pitchFamily="34" charset="0"/>
              </a:rPr>
              <a:t>Quality </a:t>
            </a:r>
            <a:r>
              <a:rPr lang="en-US" sz="8000" b="1" dirty="0" smtClean="0">
                <a:solidFill>
                  <a:srgbClr val="00B0F0"/>
                </a:solidFill>
                <a:cs typeface="Calibri" panose="020F0502020204030204" pitchFamily="34" charset="0"/>
              </a:rPr>
              <a:t>audits</a:t>
            </a:r>
          </a:p>
          <a:p>
            <a:pPr>
              <a:lnSpc>
                <a:spcPct val="120000"/>
              </a:lnSpc>
              <a:buFont typeface="Wingdings" panose="05000000000000000000" pitchFamily="2" charset="2"/>
              <a:buChar char="§"/>
            </a:pPr>
            <a:r>
              <a:rPr lang="en-US" sz="8000" dirty="0" smtClean="0">
                <a:solidFill>
                  <a:srgbClr val="00B0F0"/>
                </a:solidFill>
                <a:cs typeface="Calibri" panose="020F0502020204030204" pitchFamily="34" charset="0"/>
              </a:rPr>
              <a:t>Annual </a:t>
            </a:r>
            <a:r>
              <a:rPr lang="en-US" sz="8000" dirty="0">
                <a:solidFill>
                  <a:srgbClr val="00B0F0"/>
                </a:solidFill>
                <a:cs typeface="Calibri" panose="020F0502020204030204" pitchFamily="34" charset="0"/>
              </a:rPr>
              <a:t>test audits are conducted by regulatory body                             </a:t>
            </a:r>
            <a:r>
              <a:rPr lang="en-US" sz="8000" dirty="0" smtClean="0">
                <a:solidFill>
                  <a:srgbClr val="00B0F0"/>
                </a:solidFill>
                <a:cs typeface="Calibri" panose="020F0502020204030204" pitchFamily="34" charset="0"/>
              </a:rPr>
              <a:t>  </a:t>
            </a:r>
          </a:p>
          <a:p>
            <a:pPr marL="0" indent="0">
              <a:lnSpc>
                <a:spcPct val="120000"/>
              </a:lnSpc>
              <a:buNone/>
            </a:pPr>
            <a:r>
              <a:rPr lang="en-US" sz="8000" dirty="0" smtClean="0">
                <a:solidFill>
                  <a:srgbClr val="00B0F0"/>
                </a:solidFill>
                <a:cs typeface="Calibri" panose="020F0502020204030204" pitchFamily="34" charset="0"/>
              </a:rPr>
              <a:t>     (Agency for Nuclear and Radiation Safety)</a:t>
            </a:r>
          </a:p>
          <a:p>
            <a:pPr marL="457200" lvl="1" indent="0">
              <a:lnSpc>
                <a:spcPct val="150000"/>
              </a:lnSpc>
              <a:buNone/>
            </a:pPr>
            <a:endParaRPr lang="en-US" sz="2200" dirty="0">
              <a:cs typeface="Calibri" panose="020F0502020204030204" pitchFamily="34" charset="0"/>
            </a:endParaRPr>
          </a:p>
        </p:txBody>
      </p:sp>
      <p:pic>
        <p:nvPicPr>
          <p:cNvPr id="4" name="Picture 4"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8306870" y="864159"/>
            <a:ext cx="3885130" cy="5476351"/>
          </a:xfrm>
          <a:prstGeom prst="rect">
            <a:avLst/>
          </a:prstGeom>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pic>
      <p:pic>
        <p:nvPicPr>
          <p:cNvPr id="5" name="Picture 6" descr="N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618" y="783771"/>
            <a:ext cx="4353918" cy="58361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17308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US" sz="5400" b="1" dirty="0">
                <a:solidFill>
                  <a:srgbClr val="00B0F0"/>
                </a:solidFill>
                <a:ea typeface="Calibri" panose="020F0502020204030204" pitchFamily="34" charset="0"/>
                <a:cs typeface="Calibri" panose="020F0502020204030204" pitchFamily="34" charset="0"/>
              </a:rPr>
              <a:t>Prevention of Unintended Medical Exposure</a:t>
            </a:r>
            <a:endParaRPr lang="en-US" sz="5400" dirty="0">
              <a:solidFill>
                <a:srgbClr val="00B0F0"/>
              </a:solidFill>
              <a:cs typeface="Calibri" panose="020F0502020204030204" pitchFamily="34" charset="0"/>
            </a:endParaRP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q"/>
            </a:pPr>
            <a:r>
              <a:rPr lang="en-US" sz="2600" dirty="0">
                <a:solidFill>
                  <a:srgbClr val="00B0F0"/>
                </a:solidFill>
                <a:latin typeface="Calibri" panose="020F0502020204030204" pitchFamily="34" charset="0"/>
                <a:cs typeface="Calibri" panose="020F0502020204030204" pitchFamily="34" charset="0"/>
              </a:rPr>
              <a:t>Internal reporting of incidents and near incidents</a:t>
            </a:r>
          </a:p>
          <a:p>
            <a:pPr marL="457200" lvl="1" indent="0">
              <a:lnSpc>
                <a:spcPct val="150000"/>
              </a:lnSpc>
              <a:buNone/>
            </a:pPr>
            <a:r>
              <a:rPr lang="en-US" sz="2200" dirty="0">
                <a:solidFill>
                  <a:srgbClr val="00B0F0"/>
                </a:solidFill>
                <a:latin typeface="Calibri" panose="020F0502020204030204" pitchFamily="34" charset="0"/>
                <a:cs typeface="Calibri" panose="020F0502020204030204" pitchFamily="34" charset="0"/>
              </a:rPr>
              <a:t>All radiation incidents are reported to radiation safety officer and then to the regulatory body of the country (Agency for Nuclear and Radiation Safety)</a:t>
            </a:r>
          </a:p>
          <a:p>
            <a:pPr>
              <a:lnSpc>
                <a:spcPct val="150000"/>
              </a:lnSpc>
              <a:buFont typeface="Wingdings" panose="05000000000000000000" pitchFamily="2" charset="2"/>
              <a:buChar char="q"/>
            </a:pPr>
            <a:r>
              <a:rPr lang="en-US" sz="2600" dirty="0">
                <a:solidFill>
                  <a:srgbClr val="00B0F0"/>
                </a:solidFill>
                <a:latin typeface="Calibri" panose="020F0502020204030204" pitchFamily="34" charset="0"/>
                <a:cs typeface="Calibri" panose="020F0502020204030204" pitchFamily="34" charset="0"/>
              </a:rPr>
              <a:t>External reporting</a:t>
            </a:r>
          </a:p>
          <a:p>
            <a:pPr marL="457200" lvl="1" indent="0">
              <a:lnSpc>
                <a:spcPct val="150000"/>
              </a:lnSpc>
              <a:buNone/>
            </a:pPr>
            <a:r>
              <a:rPr lang="en-US" sz="2200" dirty="0">
                <a:solidFill>
                  <a:srgbClr val="00B0F0"/>
                </a:solidFill>
                <a:latin typeface="Calibri" panose="020F0502020204030204" pitchFamily="34" charset="0"/>
                <a:cs typeface="Calibri" panose="020F0502020204030204" pitchFamily="34" charset="0"/>
              </a:rPr>
              <a:t>According to conventions between Georgia and IAEA incidents caused by radioactive and nuclear materials are reported to IAEA</a:t>
            </a:r>
          </a:p>
        </p:txBody>
      </p:sp>
    </p:spTree>
    <p:extLst>
      <p:ext uri="{BB962C8B-B14F-4D97-AF65-F5344CB8AC3E}">
        <p14:creationId xmlns:p14="http://schemas.microsoft.com/office/powerpoint/2010/main" val="381492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Thank you for your attention</a:t>
            </a:r>
            <a:endParaRPr lang="en-US" dirty="0">
              <a:solidFill>
                <a:srgbClr val="00B0F0"/>
              </a:solidFill>
            </a:endParaRPr>
          </a:p>
        </p:txBody>
      </p:sp>
      <p:pic>
        <p:nvPicPr>
          <p:cNvPr id="6" name="Picture 5"/>
          <p:cNvPicPr>
            <a:picLocks noChangeAspect="1"/>
          </p:cNvPicPr>
          <p:nvPr/>
        </p:nvPicPr>
        <p:blipFill>
          <a:blip r:embed="rId2"/>
          <a:stretch>
            <a:fillRect/>
          </a:stretch>
        </p:blipFill>
        <p:spPr>
          <a:xfrm>
            <a:off x="562021" y="2084832"/>
            <a:ext cx="5547375" cy="429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Elekta-Versa-HD-07-hires.jpg.jpg"/>
          <p:cNvPicPr>
            <a:picLocks noChangeAspect="1"/>
          </p:cNvPicPr>
          <p:nvPr/>
        </p:nvPicPr>
        <p:blipFill>
          <a:blip r:embed="rId3" cstate="print"/>
          <a:stretch>
            <a:fillRect/>
          </a:stretch>
        </p:blipFill>
        <p:spPr>
          <a:xfrm>
            <a:off x="6571503" y="2045463"/>
            <a:ext cx="5335766" cy="4376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34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46" y="591529"/>
            <a:ext cx="9720072" cy="1499616"/>
          </a:xfrm>
        </p:spPr>
        <p:txBody>
          <a:bodyPr/>
          <a:lstStyle/>
          <a:p>
            <a:r>
              <a:rPr lang="en-US" dirty="0" err="1" smtClean="0">
                <a:solidFill>
                  <a:srgbClr val="00B0F0"/>
                </a:solidFill>
              </a:rPr>
              <a:t>Zentrum</a:t>
            </a:r>
            <a:r>
              <a:rPr lang="en-US" dirty="0" smtClean="0">
                <a:solidFill>
                  <a:srgbClr val="00B0F0"/>
                </a:solidFill>
              </a:rPr>
              <a:t> fur </a:t>
            </a:r>
            <a:r>
              <a:rPr lang="en-US" dirty="0" err="1" smtClean="0">
                <a:solidFill>
                  <a:srgbClr val="00B0F0"/>
                </a:solidFill>
              </a:rPr>
              <a:t>strahlentherapie</a:t>
            </a:r>
            <a:r>
              <a:rPr lang="en-US" dirty="0" smtClean="0">
                <a:solidFill>
                  <a:srgbClr val="00B0F0"/>
                </a:solidFill>
              </a:rPr>
              <a:t> und </a:t>
            </a:r>
            <a:r>
              <a:rPr lang="en-US" dirty="0" err="1" smtClean="0">
                <a:solidFill>
                  <a:srgbClr val="00B0F0"/>
                </a:solidFill>
              </a:rPr>
              <a:t>nuklearmedizin</a:t>
            </a:r>
            <a:endParaRPr lang="en-US" dirty="0">
              <a:solidFill>
                <a:srgbClr val="00B0F0"/>
              </a:solidFill>
            </a:endParaRPr>
          </a:p>
        </p:txBody>
      </p:sp>
      <p:sp>
        <p:nvSpPr>
          <p:cNvPr id="3" name="Content Placeholder 2"/>
          <p:cNvSpPr>
            <a:spLocks noGrp="1"/>
          </p:cNvSpPr>
          <p:nvPr>
            <p:ph idx="1"/>
          </p:nvPr>
        </p:nvSpPr>
        <p:spPr>
          <a:xfrm>
            <a:off x="119353" y="2459255"/>
            <a:ext cx="5521051" cy="4143676"/>
          </a:xfrm>
        </p:spPr>
        <p:txBody>
          <a:bodyPr>
            <a:normAutofit fontScale="32500" lnSpcReduction="20000"/>
          </a:bodyPr>
          <a:lstStyle/>
          <a:p>
            <a:pPr>
              <a:buFont typeface="Wingdings" panose="05000000000000000000" pitchFamily="2" charset="2"/>
              <a:buChar char="Ø"/>
            </a:pPr>
            <a:r>
              <a:rPr lang="en-US" sz="5600" dirty="0" smtClean="0"/>
              <a:t> </a:t>
            </a:r>
            <a:r>
              <a:rPr lang="en-US" sz="5600" dirty="0" smtClean="0">
                <a:solidFill>
                  <a:srgbClr val="00B0F0"/>
                </a:solidFill>
                <a:latin typeface="Minion Regular"/>
                <a:ea typeface="Microsoft JhengHei UI" panose="020B0604030504040204" pitchFamily="34" charset="-120"/>
              </a:rPr>
              <a:t>RMC was founded in 2016 in Tbilisi, Georgia. </a:t>
            </a:r>
          </a:p>
          <a:p>
            <a:pPr>
              <a:buFont typeface="Wingdings" panose="05000000000000000000" pitchFamily="2" charset="2"/>
              <a:buChar char="Ø"/>
            </a:pPr>
            <a:r>
              <a:rPr lang="en-US" sz="5600" dirty="0">
                <a:solidFill>
                  <a:srgbClr val="00B0F0"/>
                </a:solidFill>
                <a:latin typeface="Minion Regular"/>
                <a:ea typeface="Microsoft JhengHei UI" panose="020B0604030504040204" pitchFamily="34" charset="-120"/>
              </a:rPr>
              <a:t> </a:t>
            </a:r>
            <a:r>
              <a:rPr lang="en-US" sz="5600" dirty="0" smtClean="0">
                <a:solidFill>
                  <a:srgbClr val="00B0F0"/>
                </a:solidFill>
                <a:latin typeface="Minion Regular"/>
                <a:ea typeface="Microsoft JhengHei UI" panose="020B0604030504040204" pitchFamily="34" charset="-120"/>
                <a:cs typeface="Calibri" panose="020F0502020204030204" pitchFamily="34" charset="0"/>
              </a:rPr>
              <a:t>Type of equipment</a:t>
            </a:r>
          </a:p>
          <a:p>
            <a:pPr marL="0" indent="0">
              <a:buNone/>
            </a:pPr>
            <a:endParaRPr lang="en-US" sz="5600" dirty="0">
              <a:solidFill>
                <a:srgbClr val="00B0F0"/>
              </a:solidFill>
              <a:latin typeface="Minion Regular"/>
              <a:ea typeface="Microsoft JhengHei UI" panose="020B0604030504040204" pitchFamily="34" charset="-120"/>
              <a:cs typeface="Calibri" panose="020F0502020204030204" pitchFamily="34" charset="0"/>
            </a:endParaRPr>
          </a:p>
          <a:p>
            <a:pPr lvl="1"/>
            <a:r>
              <a:rPr lang="en-US" sz="5600" baseline="30000" dirty="0">
                <a:solidFill>
                  <a:srgbClr val="00B0F0"/>
                </a:solidFill>
                <a:latin typeface="Minion Regular"/>
                <a:ea typeface="Microsoft JhengHei UI" panose="020B0604030504040204" pitchFamily="34" charset="-120"/>
                <a:cs typeface="Calibri" panose="020F0502020204030204" pitchFamily="34" charset="0"/>
              </a:rPr>
              <a:t>60</a:t>
            </a:r>
            <a:r>
              <a:rPr lang="en-US" sz="5600" dirty="0">
                <a:solidFill>
                  <a:srgbClr val="00B0F0"/>
                </a:solidFill>
                <a:latin typeface="Minion Regular"/>
                <a:ea typeface="Microsoft JhengHei UI" panose="020B0604030504040204" pitchFamily="34" charset="-120"/>
                <a:cs typeface="Calibri" panose="020F0502020204030204" pitchFamily="34" charset="0"/>
              </a:rPr>
              <a:t>Co </a:t>
            </a:r>
            <a:r>
              <a:rPr lang="en-US" sz="5600" dirty="0" err="1">
                <a:solidFill>
                  <a:srgbClr val="00B0F0"/>
                </a:solidFill>
                <a:latin typeface="Minion Regular"/>
                <a:ea typeface="Microsoft JhengHei UI" panose="020B0604030504040204" pitchFamily="34" charset="-120"/>
                <a:cs typeface="Calibri" panose="020F0502020204030204" pitchFamily="34" charset="0"/>
              </a:rPr>
              <a:t>teletherapy</a:t>
            </a:r>
            <a:r>
              <a:rPr lang="en-US" sz="5600" dirty="0">
                <a:solidFill>
                  <a:srgbClr val="00B0F0"/>
                </a:solidFill>
                <a:latin typeface="Minion Regular"/>
                <a:ea typeface="Microsoft JhengHei UI" panose="020B0604030504040204" pitchFamily="34" charset="-120"/>
                <a:cs typeface="Calibri" panose="020F0502020204030204" pitchFamily="34" charset="0"/>
              </a:rPr>
              <a:t> </a:t>
            </a:r>
            <a:r>
              <a:rPr lang="en-US" sz="5600" dirty="0" smtClean="0">
                <a:solidFill>
                  <a:srgbClr val="00B0F0"/>
                </a:solidFill>
                <a:latin typeface="Minion Regular"/>
                <a:ea typeface="Microsoft JhengHei UI" panose="020B0604030504040204" pitchFamily="34" charset="-120"/>
                <a:cs typeface="Calibri" panose="020F0502020204030204" pitchFamily="34" charset="0"/>
              </a:rPr>
              <a:t>units </a:t>
            </a:r>
          </a:p>
          <a:p>
            <a:pPr marL="128016" lvl="1" indent="0">
              <a:buNone/>
            </a:pPr>
            <a:r>
              <a:rPr lang="en-US" sz="6000" b="1" dirty="0" smtClean="0">
                <a:latin typeface="Calibri" panose="020F0502020204030204" pitchFamily="34" charset="0"/>
                <a:cs typeface="Calibri" panose="020F0502020204030204" pitchFamily="34" charset="0"/>
              </a:rPr>
              <a:t>     </a:t>
            </a:r>
            <a:r>
              <a:rPr lang="en-US" sz="6000" b="1" dirty="0" smtClean="0">
                <a:solidFill>
                  <a:srgbClr val="00B0F0"/>
                </a:solidFill>
                <a:latin typeface="Calibri" panose="020F0502020204030204" pitchFamily="34" charset="0"/>
                <a:cs typeface="Calibri" panose="020F0502020204030204" pitchFamily="34" charset="0"/>
              </a:rPr>
              <a:t>UJP</a:t>
            </a:r>
            <a:r>
              <a:rPr lang="en-US" sz="6000" dirty="0" smtClean="0">
                <a:solidFill>
                  <a:srgbClr val="00B0F0"/>
                </a:solidFill>
                <a:latin typeface="Calibri" panose="020F0502020204030204" pitchFamily="34" charset="0"/>
                <a:cs typeface="Calibri" panose="020F0502020204030204" pitchFamily="34" charset="0"/>
              </a:rPr>
              <a:t> </a:t>
            </a:r>
            <a:r>
              <a:rPr lang="en-US" sz="6000" dirty="0">
                <a:solidFill>
                  <a:srgbClr val="00B0F0"/>
                </a:solidFill>
                <a:latin typeface="Calibri" panose="020F0502020204030204" pitchFamily="34" charset="0"/>
                <a:cs typeface="Calibri" panose="020F0502020204030204" pitchFamily="34" charset="0"/>
              </a:rPr>
              <a:t>TERABALT 100 </a:t>
            </a:r>
            <a:r>
              <a:rPr lang="en-US" sz="6000" dirty="0" smtClean="0">
                <a:solidFill>
                  <a:srgbClr val="00B0F0"/>
                </a:solidFill>
                <a:latin typeface="Calibri" panose="020F0502020204030204" pitchFamily="34" charset="0"/>
                <a:cs typeface="Calibri" panose="020F0502020204030204" pitchFamily="34" charset="0"/>
              </a:rPr>
              <a:t>(Co-60)</a:t>
            </a:r>
          </a:p>
          <a:p>
            <a:pPr marL="128016" lvl="1" indent="0">
              <a:buNone/>
            </a:pPr>
            <a:endParaRPr lang="en-US" sz="5600" dirty="0" smtClean="0">
              <a:solidFill>
                <a:srgbClr val="00B0F0"/>
              </a:solidFill>
              <a:latin typeface="Minion Regular"/>
              <a:ea typeface="Microsoft JhengHei UI" panose="020B0604030504040204" pitchFamily="34" charset="-120"/>
              <a:cs typeface="Calibri" panose="020F0502020204030204" pitchFamily="34" charset="0"/>
            </a:endParaRPr>
          </a:p>
          <a:p>
            <a:pPr lvl="1"/>
            <a:r>
              <a:rPr lang="en-US" sz="5600" dirty="0" smtClean="0">
                <a:solidFill>
                  <a:srgbClr val="00B0F0"/>
                </a:solidFill>
                <a:latin typeface="Minion Regular"/>
                <a:ea typeface="Microsoft JhengHei UI" panose="020B0604030504040204" pitchFamily="34" charset="-120"/>
                <a:cs typeface="Calibri" panose="020F0502020204030204" pitchFamily="34" charset="0"/>
              </a:rPr>
              <a:t>Linear accelerators</a:t>
            </a:r>
          </a:p>
          <a:p>
            <a:pPr marL="0" indent="0">
              <a:buNone/>
            </a:pPr>
            <a:r>
              <a:rPr lang="en-US" sz="5600" dirty="0" smtClean="0">
                <a:latin typeface="Minion Regular"/>
                <a:ea typeface="Microsoft JhengHei UI" panose="020B0604030504040204" pitchFamily="34" charset="-120"/>
              </a:rPr>
              <a:t>      </a:t>
            </a:r>
            <a:r>
              <a:rPr lang="en-US" sz="5600" dirty="0" err="1" smtClean="0">
                <a:solidFill>
                  <a:srgbClr val="00B0F0"/>
                </a:solidFill>
                <a:latin typeface="Minion Regular"/>
                <a:ea typeface="Microsoft JhengHei UI" panose="020B0604030504040204" pitchFamily="34" charset="-120"/>
              </a:rPr>
              <a:t>Elekta</a:t>
            </a:r>
            <a:r>
              <a:rPr lang="en-US" sz="5600" dirty="0" smtClean="0">
                <a:solidFill>
                  <a:srgbClr val="00B0F0"/>
                </a:solidFill>
                <a:latin typeface="Minion Regular"/>
                <a:ea typeface="Microsoft JhengHei UI" panose="020B0604030504040204" pitchFamily="34" charset="-120"/>
              </a:rPr>
              <a:t> </a:t>
            </a:r>
            <a:r>
              <a:rPr lang="en-US" sz="5600" dirty="0">
                <a:solidFill>
                  <a:srgbClr val="00B0F0"/>
                </a:solidFill>
                <a:latin typeface="Minion Regular"/>
                <a:ea typeface="Microsoft JhengHei UI" panose="020B0604030504040204" pitchFamily="34" charset="-120"/>
              </a:rPr>
              <a:t>Versa HD</a:t>
            </a:r>
          </a:p>
          <a:p>
            <a:pPr marL="0" indent="0">
              <a:buNone/>
            </a:pPr>
            <a:r>
              <a:rPr lang="en-US" sz="5600" dirty="0" smtClean="0">
                <a:solidFill>
                  <a:srgbClr val="00B0F0"/>
                </a:solidFill>
                <a:latin typeface="Minion Regular"/>
                <a:ea typeface="Microsoft JhengHei UI" panose="020B0604030504040204" pitchFamily="34" charset="-120"/>
              </a:rPr>
              <a:t>      </a:t>
            </a:r>
            <a:r>
              <a:rPr lang="en-US" sz="5600" dirty="0" err="1" smtClean="0">
                <a:solidFill>
                  <a:srgbClr val="00B0F0"/>
                </a:solidFill>
                <a:latin typeface="Minion Regular"/>
                <a:ea typeface="Microsoft JhengHei UI" panose="020B0604030504040204" pitchFamily="34" charset="-120"/>
              </a:rPr>
              <a:t>Elekta</a:t>
            </a:r>
            <a:r>
              <a:rPr lang="en-US" sz="5600" dirty="0" smtClean="0">
                <a:solidFill>
                  <a:srgbClr val="00B0F0"/>
                </a:solidFill>
                <a:latin typeface="Minion Regular"/>
                <a:ea typeface="Microsoft JhengHei UI" panose="020B0604030504040204" pitchFamily="34" charset="-120"/>
              </a:rPr>
              <a:t> </a:t>
            </a:r>
            <a:r>
              <a:rPr lang="en-US" sz="5600" dirty="0">
                <a:solidFill>
                  <a:srgbClr val="00B0F0"/>
                </a:solidFill>
                <a:latin typeface="Minion Regular"/>
                <a:ea typeface="Microsoft JhengHei UI" panose="020B0604030504040204" pitchFamily="34" charset="-120"/>
              </a:rPr>
              <a:t>Synergy Platform</a:t>
            </a:r>
          </a:p>
          <a:p>
            <a:pPr lvl="1"/>
            <a:endParaRPr lang="en-US" sz="5600" dirty="0">
              <a:solidFill>
                <a:srgbClr val="00B0F0"/>
              </a:solidFill>
              <a:latin typeface="Minion Regular"/>
              <a:ea typeface="Microsoft JhengHei UI" panose="020B0604030504040204" pitchFamily="34" charset="-120"/>
              <a:cs typeface="Calibri" panose="020F0502020204030204" pitchFamily="34" charset="0"/>
            </a:endParaRPr>
          </a:p>
          <a:p>
            <a:pPr lvl="1"/>
            <a:r>
              <a:rPr lang="en-US" sz="5600" dirty="0" smtClean="0">
                <a:solidFill>
                  <a:srgbClr val="00B0F0"/>
                </a:solidFill>
                <a:latin typeface="Minion Regular"/>
                <a:ea typeface="Microsoft JhengHei UI" panose="020B0604030504040204" pitchFamily="34" charset="-120"/>
                <a:cs typeface="Calibri" panose="020F0502020204030204" pitchFamily="34" charset="0"/>
              </a:rPr>
              <a:t>Low activity and high activity brachytherapy</a:t>
            </a:r>
          </a:p>
          <a:p>
            <a:pPr lvl="1"/>
            <a:endParaRPr lang="en-US" sz="2000" dirty="0">
              <a:solidFill>
                <a:srgbClr val="00B0F0"/>
              </a:solidFill>
              <a:latin typeface="Minion Regular"/>
              <a:ea typeface="Microsoft JhengHei UI" panose="020B0604030504040204" pitchFamily="34" charset="-120"/>
              <a:cs typeface="Calibri" panose="020F0502020204030204" pitchFamily="34" charset="0"/>
            </a:endParaRPr>
          </a:p>
          <a:p>
            <a:pPr>
              <a:buFont typeface="Wingdings" panose="05000000000000000000" pitchFamily="2" charset="2"/>
              <a:buChar char="Ø"/>
            </a:pPr>
            <a:r>
              <a:rPr lang="en-US" sz="5500" dirty="0" smtClean="0">
                <a:solidFill>
                  <a:srgbClr val="00B0F0"/>
                </a:solidFill>
                <a:latin typeface="Minion Regular"/>
                <a:ea typeface="Microsoft JhengHei UI" panose="020B0604030504040204" pitchFamily="34" charset="-120"/>
              </a:rPr>
              <a:t>Treatment Options from 2D to SRS</a:t>
            </a:r>
            <a:endParaRPr lang="en-US" sz="5500" dirty="0">
              <a:solidFill>
                <a:srgbClr val="00B0F0"/>
              </a:solidFill>
              <a:latin typeface="Minion Regular"/>
              <a:ea typeface="Microsoft JhengHei UI" panose="020B0604030504040204" pitchFamily="34" charset="-120"/>
            </a:endParaRPr>
          </a:p>
        </p:txBody>
      </p:sp>
      <p:pic>
        <p:nvPicPr>
          <p:cNvPr id="2050" name="Picture 2" descr="https://scontent.ftbs4-1.fna.fbcdn.net/v/t1.0-9/94242396_2519520338288078_9212278733329661952_o.jpg?_nc_cat=104&amp;_nc_sid=8bfeb9&amp;_nc_ohc=_LkC_q_4bHsAX8h2vVT&amp;_nc_ht=scontent.ftbs4-1.fna&amp;oh=7f783a018dc469cdf0dac1847cc59393&amp;oe=5F9A5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182" y="1459032"/>
            <a:ext cx="6314627" cy="52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4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 y="1162730"/>
            <a:ext cx="9704671" cy="683393"/>
          </a:xfrm>
        </p:spPr>
        <p:txBody>
          <a:bodyPr>
            <a:normAutofit fontScale="90000"/>
          </a:bodyPr>
          <a:lstStyle/>
          <a:p>
            <a:r>
              <a:rPr lang="en-US" dirty="0" err="1" smtClean="0">
                <a:solidFill>
                  <a:srgbClr val="00B0F0"/>
                </a:solidFill>
              </a:rPr>
              <a:t>Qa</a:t>
            </a:r>
            <a:r>
              <a:rPr lang="en-US" dirty="0" smtClean="0">
                <a:solidFill>
                  <a:srgbClr val="00B0F0"/>
                </a:solidFill>
              </a:rPr>
              <a:t> on Ct scanner</a:t>
            </a:r>
            <a:br>
              <a:rPr lang="en-US" dirty="0" smtClean="0">
                <a:solidFill>
                  <a:srgbClr val="00B0F0"/>
                </a:solidFill>
              </a:rPr>
            </a:br>
            <a:r>
              <a:rPr lang="en-US" dirty="0">
                <a:solidFill>
                  <a:srgbClr val="00B0F0"/>
                </a:solidFill>
              </a:rPr>
              <a:t> </a:t>
            </a:r>
            <a:r>
              <a:rPr lang="en-US" dirty="0" smtClean="0">
                <a:solidFill>
                  <a:srgbClr val="00B0F0"/>
                </a:solidFill>
              </a:rPr>
              <a:t>   (</a:t>
            </a:r>
            <a:r>
              <a:rPr lang="en-US" sz="4400" dirty="0" smtClean="0">
                <a:solidFill>
                  <a:srgbClr val="00B0F0"/>
                </a:solidFill>
              </a:rPr>
              <a:t>Toshiba </a:t>
            </a:r>
            <a:r>
              <a:rPr lang="en-US" sz="4400" dirty="0" err="1">
                <a:solidFill>
                  <a:srgbClr val="00B0F0"/>
                </a:solidFill>
                <a:latin typeface="Tw Cen MT Condensed" panose="020B0606020104020203" pitchFamily="34" charset="0"/>
                <a:cs typeface="Calibri" panose="020F0502020204030204" pitchFamily="34" charset="0"/>
              </a:rPr>
              <a:t>Aquilion</a:t>
            </a:r>
            <a:r>
              <a:rPr lang="en-US" sz="4400" dirty="0" smtClean="0">
                <a:solidFill>
                  <a:srgbClr val="00B0F0"/>
                </a:solidFill>
              </a:rPr>
              <a:t> </a:t>
            </a:r>
            <a:r>
              <a:rPr lang="en-US" sz="4400" dirty="0">
                <a:solidFill>
                  <a:srgbClr val="00B0F0"/>
                </a:solidFill>
              </a:rPr>
              <a:t>LB CT (90 cm</a:t>
            </a:r>
            <a:r>
              <a:rPr lang="en-US" sz="4400" dirty="0" smtClean="0">
                <a:solidFill>
                  <a:srgbClr val="00B0F0"/>
                </a:solidFill>
              </a:rPr>
              <a:t>))</a:t>
            </a:r>
            <a:r>
              <a:rPr lang="en-US" sz="4400" dirty="0">
                <a:solidFill>
                  <a:srgbClr val="00B0F0"/>
                </a:solidFill>
              </a:rPr>
              <a:t/>
            </a:r>
            <a:br>
              <a:rPr lang="en-US" sz="4400" dirty="0">
                <a:solidFill>
                  <a:srgbClr val="00B0F0"/>
                </a:solidFill>
              </a:rPr>
            </a:br>
            <a:r>
              <a:rPr lang="en-US" sz="4400" dirty="0" smtClean="0">
                <a:solidFill>
                  <a:srgbClr val="00B0F0"/>
                </a:solidFill>
              </a:rPr>
              <a:t> </a:t>
            </a:r>
            <a:endParaRPr lang="en-US" sz="4400" dirty="0">
              <a:solidFill>
                <a:srgbClr val="00B0F0"/>
              </a:solidFill>
            </a:endParaRPr>
          </a:p>
        </p:txBody>
      </p:sp>
      <p:pic>
        <p:nvPicPr>
          <p:cNvPr id="1026" name="Picture 2" descr="No description availab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86619" y="192481"/>
            <a:ext cx="2488130" cy="3135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135" y="2440003"/>
            <a:ext cx="6314173" cy="4062651"/>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Ø"/>
            </a:pPr>
            <a:r>
              <a:rPr lang="en-US" sz="2400" dirty="0" smtClean="0">
                <a:solidFill>
                  <a:srgbClr val="00B0F0"/>
                </a:solidFill>
                <a:latin typeface="Minion Regular"/>
              </a:rPr>
              <a:t>Warm Up of the System </a:t>
            </a:r>
          </a:p>
          <a:p>
            <a:pPr marL="285750" indent="-285750" algn="just">
              <a:lnSpc>
                <a:spcPct val="200000"/>
              </a:lnSpc>
              <a:buFont typeface="Wingdings" panose="05000000000000000000" pitchFamily="2" charset="2"/>
              <a:buChar char="Ø"/>
            </a:pPr>
            <a:r>
              <a:rPr lang="en-US" sz="2400" dirty="0" smtClean="0">
                <a:solidFill>
                  <a:srgbClr val="00B0F0"/>
                </a:solidFill>
                <a:latin typeface="Minion Regular"/>
              </a:rPr>
              <a:t>QA Phantom Measurement</a:t>
            </a:r>
          </a:p>
          <a:p>
            <a:pPr marL="285750" indent="-285750" algn="just">
              <a:lnSpc>
                <a:spcPct val="200000"/>
              </a:lnSpc>
              <a:buFont typeface="Wingdings" panose="05000000000000000000" pitchFamily="2" charset="2"/>
              <a:buChar char="Ø"/>
            </a:pPr>
            <a:r>
              <a:rPr lang="en-US" sz="2400" dirty="0" smtClean="0">
                <a:solidFill>
                  <a:srgbClr val="00B0F0"/>
                </a:solidFill>
                <a:latin typeface="Minion Regular"/>
              </a:rPr>
              <a:t>Water Phantom Measurement</a:t>
            </a:r>
          </a:p>
          <a:p>
            <a:pPr marL="285750" indent="-285750" algn="just">
              <a:lnSpc>
                <a:spcPct val="200000"/>
              </a:lnSpc>
              <a:buFont typeface="Wingdings" panose="05000000000000000000" pitchFamily="2" charset="2"/>
              <a:buChar char="Ø"/>
            </a:pPr>
            <a:r>
              <a:rPr lang="en-US" sz="2400" dirty="0" smtClean="0">
                <a:solidFill>
                  <a:srgbClr val="00B0F0"/>
                </a:solidFill>
                <a:latin typeface="Minion Regular"/>
              </a:rPr>
              <a:t>Checking Artifact</a:t>
            </a:r>
          </a:p>
          <a:p>
            <a:pPr marL="285750" indent="-285750" algn="just">
              <a:lnSpc>
                <a:spcPct val="200000"/>
              </a:lnSpc>
              <a:buFont typeface="Wingdings" panose="05000000000000000000" pitchFamily="2" charset="2"/>
              <a:buChar char="Ø"/>
            </a:pPr>
            <a:r>
              <a:rPr lang="en-US" sz="2400" dirty="0" smtClean="0">
                <a:solidFill>
                  <a:srgbClr val="00B0F0"/>
                </a:solidFill>
                <a:latin typeface="Minion Regular"/>
              </a:rPr>
              <a:t>Checking Table Motion</a:t>
            </a:r>
          </a:p>
          <a:p>
            <a:endParaRPr lang="en-US" dirty="0"/>
          </a:p>
        </p:txBody>
      </p:sp>
      <p:pic>
        <p:nvPicPr>
          <p:cNvPr id="3" name="Picture 2"/>
          <p:cNvPicPr>
            <a:picLocks noChangeAspect="1"/>
          </p:cNvPicPr>
          <p:nvPr/>
        </p:nvPicPr>
        <p:blipFill>
          <a:blip r:embed="rId3"/>
          <a:stretch>
            <a:fillRect/>
          </a:stretch>
        </p:blipFill>
        <p:spPr>
          <a:xfrm>
            <a:off x="5318975" y="3107737"/>
            <a:ext cx="4005419" cy="3633531"/>
          </a:xfrm>
          <a:prstGeom prst="rect">
            <a:avLst/>
          </a:prstGeom>
        </p:spPr>
      </p:pic>
    </p:spTree>
    <p:extLst>
      <p:ext uri="{BB962C8B-B14F-4D97-AF65-F5344CB8AC3E}">
        <p14:creationId xmlns:p14="http://schemas.microsoft.com/office/powerpoint/2010/main" val="182585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First simulation </a:t>
            </a:r>
            <a:endParaRPr lang="en-US" dirty="0">
              <a:solidFill>
                <a:srgbClr val="00B0F0"/>
              </a:solidFill>
            </a:endParaRPr>
          </a:p>
        </p:txBody>
      </p:sp>
      <p:pic>
        <p:nvPicPr>
          <p:cNvPr id="2050" name="Picture 2" descr="Radiotherapy | Qfi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5644" y="2586176"/>
            <a:ext cx="2735565" cy="23447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flipH="1">
            <a:off x="770343" y="2412459"/>
            <a:ext cx="7498167" cy="3077766"/>
          </a:xfrm>
          <a:prstGeom prst="rect">
            <a:avLst/>
          </a:prstGeom>
        </p:spPr>
        <p:txBody>
          <a:bodyPr wrap="square">
            <a:spAutoFit/>
          </a:bodyPr>
          <a:lstStyle/>
          <a:p>
            <a:pPr marL="342900" indent="-342900">
              <a:buFont typeface="Wingdings" panose="05000000000000000000" pitchFamily="2" charset="2"/>
              <a:buChar char="v"/>
            </a:pPr>
            <a:r>
              <a:rPr lang="en-US" sz="2000" dirty="0" err="1">
                <a:solidFill>
                  <a:srgbClr val="00B0F0"/>
                </a:solidFill>
              </a:rPr>
              <a:t>Elekta</a:t>
            </a:r>
            <a:r>
              <a:rPr lang="en-US" sz="2000" dirty="0">
                <a:solidFill>
                  <a:srgbClr val="00B0F0"/>
                </a:solidFill>
              </a:rPr>
              <a:t> &amp; </a:t>
            </a:r>
            <a:r>
              <a:rPr lang="en-US" sz="2000" dirty="0" err="1">
                <a:solidFill>
                  <a:srgbClr val="00B0F0"/>
                </a:solidFill>
              </a:rPr>
              <a:t>Qfix</a:t>
            </a:r>
            <a:r>
              <a:rPr lang="en-US" sz="2000" dirty="0">
                <a:solidFill>
                  <a:srgbClr val="00B0F0"/>
                </a:solidFill>
              </a:rPr>
              <a:t> Immobilization tools including abdomen </a:t>
            </a:r>
            <a:r>
              <a:rPr lang="en-US" sz="2000" dirty="0" smtClean="0">
                <a:solidFill>
                  <a:srgbClr val="00B0F0"/>
                </a:solidFill>
              </a:rPr>
              <a:t>pressure</a:t>
            </a:r>
          </a:p>
          <a:p>
            <a:pPr marL="342900" indent="-342900">
              <a:buFont typeface="Wingdings" panose="05000000000000000000" pitchFamily="2" charset="2"/>
              <a:buChar char="v"/>
            </a:pPr>
            <a:endParaRPr lang="en-US" sz="2000" dirty="0">
              <a:solidFill>
                <a:srgbClr val="00B0F0"/>
              </a:solidFill>
            </a:endParaRPr>
          </a:p>
          <a:p>
            <a:pPr marL="342900" indent="-342900">
              <a:buFont typeface="Wingdings" panose="05000000000000000000" pitchFamily="2" charset="2"/>
              <a:buChar char="v"/>
            </a:pPr>
            <a:r>
              <a:rPr lang="en-US" sz="2000" dirty="0" smtClean="0">
                <a:solidFill>
                  <a:srgbClr val="00B0F0"/>
                </a:solidFill>
              </a:rPr>
              <a:t> Determining the optimal position for the treatment </a:t>
            </a:r>
          </a:p>
          <a:p>
            <a:pPr marL="342900" indent="-342900">
              <a:buFont typeface="Wingdings" panose="05000000000000000000" pitchFamily="2" charset="2"/>
              <a:buChar char="v"/>
            </a:pPr>
            <a:endParaRPr lang="en-US" sz="2000" dirty="0">
              <a:solidFill>
                <a:srgbClr val="00B0F0"/>
              </a:solidFill>
            </a:endParaRPr>
          </a:p>
          <a:p>
            <a:pPr marL="342900" indent="-342900">
              <a:buFont typeface="Wingdings" panose="05000000000000000000" pitchFamily="2" charset="2"/>
              <a:buChar char="v"/>
            </a:pPr>
            <a:r>
              <a:rPr lang="en-US" sz="2000" dirty="0" smtClean="0">
                <a:solidFill>
                  <a:srgbClr val="00B0F0"/>
                </a:solidFill>
              </a:rPr>
              <a:t>Using customized special pads/vacuum pillows</a:t>
            </a:r>
          </a:p>
          <a:p>
            <a:pPr marL="342900" indent="-342900">
              <a:buFont typeface="Wingdings" panose="05000000000000000000" pitchFamily="2" charset="2"/>
              <a:buChar char="v"/>
            </a:pPr>
            <a:endParaRPr lang="en-US" sz="2000" dirty="0">
              <a:solidFill>
                <a:srgbClr val="00B0F0"/>
              </a:solidFill>
            </a:endParaRPr>
          </a:p>
          <a:p>
            <a:pPr marL="342900" indent="-342900">
              <a:buFont typeface="Wingdings" panose="05000000000000000000" pitchFamily="2" charset="2"/>
              <a:buChar char="v"/>
            </a:pPr>
            <a:r>
              <a:rPr lang="en-US" sz="2000" dirty="0" smtClean="0">
                <a:solidFill>
                  <a:srgbClr val="00B0F0"/>
                </a:solidFill>
              </a:rPr>
              <a:t>Doing marks on patient’s body</a:t>
            </a:r>
          </a:p>
          <a:p>
            <a:pPr marL="285750" indent="-285750">
              <a:buFont typeface="Wingdings" panose="05000000000000000000" pitchFamily="2" charset="2"/>
              <a:buChar char="Ø"/>
            </a:pPr>
            <a:endParaRPr lang="en-US" dirty="0">
              <a:solidFill>
                <a:srgbClr val="00B0F0"/>
              </a:solidFill>
            </a:endParaRPr>
          </a:p>
          <a:p>
            <a:pPr marL="285750" indent="-285750">
              <a:buFont typeface="Wingdings" panose="05000000000000000000" pitchFamily="2" charset="2"/>
              <a:buChar char="Ø"/>
            </a:pPr>
            <a:endParaRPr lang="en-US" dirty="0" smtClean="0">
              <a:solidFill>
                <a:srgbClr val="00B0F0"/>
              </a:solidFill>
            </a:endParaRPr>
          </a:p>
          <a:p>
            <a:endParaRPr lang="en-US" dirty="0">
              <a:solidFill>
                <a:srgbClr val="00B0F0"/>
              </a:solidFill>
            </a:endParaRPr>
          </a:p>
        </p:txBody>
      </p:sp>
      <p:pic>
        <p:nvPicPr>
          <p:cNvPr id="1030" name="Picture 6" descr="Vision RT Compatible - Vision 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581" y="3891433"/>
            <a:ext cx="4409762" cy="28250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acuum Cushions - MacroMed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70" y="4219060"/>
            <a:ext cx="3579846" cy="29841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xx.fbcdn.net/v/t1.15752-0/p280x280/120943842_704735657053286_6520846945379895172_n.jpg?_nc_cat=108&amp;_nc_sid=ae9488&amp;_nc_ohc=9XUXX7wgG2sAX-d2FP0&amp;_nc_ad=z-m&amp;_nc_cid=0&amp;_nc_ht=scontent.xx&amp;tp=6&amp;oh=25d45922ee100d247020f2193b6f19bd&amp;oe=5FA500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0075" y="154125"/>
            <a:ext cx="2589141" cy="32032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37829" y="3674297"/>
            <a:ext cx="3627421" cy="2649956"/>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000" dirty="0">
                <a:solidFill>
                  <a:srgbClr val="00B0F0"/>
                </a:solidFill>
              </a:rPr>
              <a:t>A bolus is a tissue equivalent material placed directly onto or into irregular tissue contours to produce a more homogenous dose distribution.</a:t>
            </a:r>
          </a:p>
          <a:p>
            <a:pPr>
              <a:lnSpc>
                <a:spcPct val="90000"/>
              </a:lnSpc>
            </a:pPr>
            <a:endParaRPr lang="en-US" dirty="0"/>
          </a:p>
        </p:txBody>
      </p:sp>
    </p:spTree>
    <p:extLst>
      <p:ext uri="{BB962C8B-B14F-4D97-AF65-F5344CB8AC3E}">
        <p14:creationId xmlns:p14="http://schemas.microsoft.com/office/powerpoint/2010/main" val="136639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t>
            </a:r>
            <a:r>
              <a:rPr lang="en-US" dirty="0" err="1" smtClean="0">
                <a:solidFill>
                  <a:srgbClr val="00B0F0"/>
                </a:solidFill>
              </a:rPr>
              <a:t>sBrt</a:t>
            </a:r>
            <a:r>
              <a:rPr lang="en-US" dirty="0" smtClean="0">
                <a:solidFill>
                  <a:srgbClr val="00B0F0"/>
                </a:solidFill>
              </a:rPr>
              <a:t>)stereotactic body radiation therapy</a:t>
            </a:r>
            <a:endParaRPr lang="en-US" dirty="0">
              <a:solidFill>
                <a:srgbClr val="00B0F0"/>
              </a:solidFill>
            </a:endParaRPr>
          </a:p>
        </p:txBody>
      </p:sp>
      <p:pic>
        <p:nvPicPr>
          <p:cNvPr id="4"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93413" y="2540906"/>
            <a:ext cx="3925053" cy="3695454"/>
          </a:xfrm>
          <a:prstGeom prst="rect">
            <a:avLst/>
          </a:prstGeom>
        </p:spPr>
      </p:pic>
      <p:sp>
        <p:nvSpPr>
          <p:cNvPr id="5" name="Rectangle 4"/>
          <p:cNvSpPr/>
          <p:nvPr/>
        </p:nvSpPr>
        <p:spPr>
          <a:xfrm>
            <a:off x="648449" y="2084832"/>
            <a:ext cx="7525965" cy="1200329"/>
          </a:xfrm>
          <a:prstGeom prst="rect">
            <a:avLst/>
          </a:prstGeom>
        </p:spPr>
        <p:txBody>
          <a:bodyPr wrap="square">
            <a:spAutoFit/>
          </a:bodyPr>
          <a:lstStyle/>
          <a:p>
            <a:r>
              <a:rPr lang="en-US" dirty="0">
                <a:solidFill>
                  <a:srgbClr val="FF0000"/>
                </a:solidFill>
                <a:latin typeface="Minion Regular"/>
              </a:rPr>
              <a:t>S</a:t>
            </a:r>
            <a:r>
              <a:rPr lang="en-US" dirty="0">
                <a:solidFill>
                  <a:srgbClr val="00B0F0"/>
                </a:solidFill>
                <a:latin typeface="Minion Regular"/>
              </a:rPr>
              <a:t>tereotactic </a:t>
            </a:r>
            <a:r>
              <a:rPr lang="en-US" dirty="0" smtClean="0">
                <a:solidFill>
                  <a:srgbClr val="FF0000"/>
                </a:solidFill>
                <a:latin typeface="Minion Regular"/>
              </a:rPr>
              <a:t>B</a:t>
            </a:r>
            <a:r>
              <a:rPr lang="en-US" dirty="0" smtClean="0">
                <a:solidFill>
                  <a:srgbClr val="00B0F0"/>
                </a:solidFill>
                <a:latin typeface="Minion Regular"/>
              </a:rPr>
              <a:t>ody </a:t>
            </a:r>
            <a:r>
              <a:rPr lang="en-US" dirty="0" smtClean="0">
                <a:solidFill>
                  <a:srgbClr val="FF0000"/>
                </a:solidFill>
                <a:latin typeface="Minion Regular"/>
              </a:rPr>
              <a:t>R</a:t>
            </a:r>
            <a:r>
              <a:rPr lang="en-US" dirty="0" smtClean="0">
                <a:solidFill>
                  <a:srgbClr val="00B0F0"/>
                </a:solidFill>
                <a:latin typeface="Minion Regular"/>
              </a:rPr>
              <a:t>adiation </a:t>
            </a:r>
            <a:r>
              <a:rPr lang="en-US" dirty="0" smtClean="0">
                <a:solidFill>
                  <a:srgbClr val="FF0000"/>
                </a:solidFill>
                <a:latin typeface="Minion Regular"/>
              </a:rPr>
              <a:t>T</a:t>
            </a:r>
            <a:r>
              <a:rPr lang="en-US" dirty="0" smtClean="0">
                <a:solidFill>
                  <a:srgbClr val="00B0F0"/>
                </a:solidFill>
                <a:latin typeface="Minion Regular"/>
              </a:rPr>
              <a:t>herapy </a:t>
            </a:r>
            <a:r>
              <a:rPr lang="en-US" dirty="0">
                <a:solidFill>
                  <a:srgbClr val="FF0000"/>
                </a:solidFill>
                <a:latin typeface="Minion Regular"/>
              </a:rPr>
              <a:t>(SBRT)</a:t>
            </a:r>
            <a:r>
              <a:rPr lang="en-US" dirty="0">
                <a:solidFill>
                  <a:srgbClr val="00B0F0"/>
                </a:solidFill>
                <a:latin typeface="Minion Regular"/>
              </a:rPr>
              <a:t>, also known as stereotactic ablative radiotherapy, administers very high doses of radiation, using several beams of various intensities aimed at different angles to precisely target the tumor.</a:t>
            </a:r>
            <a:endParaRPr lang="en-US" dirty="0">
              <a:solidFill>
                <a:srgbClr val="00B0F0"/>
              </a:solidFill>
            </a:endParaRPr>
          </a:p>
        </p:txBody>
      </p:sp>
      <p:sp>
        <p:nvSpPr>
          <p:cNvPr id="7" name="TextBox 6"/>
          <p:cNvSpPr txBox="1"/>
          <p:nvPr/>
        </p:nvSpPr>
        <p:spPr>
          <a:xfrm>
            <a:off x="5657335" y="3877022"/>
            <a:ext cx="2436078" cy="2585323"/>
          </a:xfrm>
          <a:prstGeom prst="rect">
            <a:avLst/>
          </a:prstGeom>
          <a:noFill/>
        </p:spPr>
        <p:txBody>
          <a:bodyPr wrap="square" rtlCol="0">
            <a:spAutoFit/>
          </a:bodyPr>
          <a:lstStyle/>
          <a:p>
            <a:pPr>
              <a:buFont typeface="Wingdings" panose="05000000000000000000" pitchFamily="2" charset="2"/>
              <a:buChar char="Ø"/>
            </a:pPr>
            <a:r>
              <a:rPr lang="en-US" dirty="0">
                <a:solidFill>
                  <a:srgbClr val="00B0F0"/>
                </a:solidFill>
                <a:latin typeface="Minion Regular"/>
                <a:ea typeface="Microsoft JhengHei UI" panose="020B0604030504040204" pitchFamily="34" charset="-120"/>
              </a:rPr>
              <a:t>Multiple </a:t>
            </a:r>
            <a:r>
              <a:rPr lang="en-US" dirty="0" smtClean="0">
                <a:solidFill>
                  <a:srgbClr val="00B0F0"/>
                </a:solidFill>
                <a:latin typeface="Minion Regular"/>
                <a:ea typeface="Microsoft JhengHei UI" panose="020B0604030504040204" pitchFamily="34" charset="-120"/>
              </a:rPr>
              <a:t>Bilateral Lung </a:t>
            </a:r>
            <a:r>
              <a:rPr lang="en-US" dirty="0">
                <a:solidFill>
                  <a:srgbClr val="00B0F0"/>
                </a:solidFill>
                <a:latin typeface="Minion Regular"/>
                <a:ea typeface="Microsoft JhengHei UI" panose="020B0604030504040204" pitchFamily="34" charset="-120"/>
              </a:rPr>
              <a:t>Met</a:t>
            </a:r>
          </a:p>
          <a:p>
            <a:pPr marL="285750" indent="-285750">
              <a:buFont typeface="Wingdings" panose="05000000000000000000" pitchFamily="2" charset="2"/>
              <a:buChar char="Ø"/>
            </a:pPr>
            <a:r>
              <a:rPr lang="en-US" dirty="0" smtClean="0">
                <a:solidFill>
                  <a:srgbClr val="00B0F0"/>
                </a:solidFill>
                <a:latin typeface="Minion Regular"/>
                <a:ea typeface="Microsoft JhengHei UI" panose="020B0604030504040204" pitchFamily="34" charset="-120"/>
              </a:rPr>
              <a:t>3 </a:t>
            </a:r>
            <a:r>
              <a:rPr lang="en-US" dirty="0" err="1">
                <a:solidFill>
                  <a:srgbClr val="00B0F0"/>
                </a:solidFill>
                <a:latin typeface="Minion Regular"/>
                <a:ea typeface="Microsoft JhengHei UI" panose="020B0604030504040204" pitchFamily="34" charset="-120"/>
              </a:rPr>
              <a:t>I</a:t>
            </a:r>
            <a:r>
              <a:rPr lang="en-US" dirty="0" err="1" smtClean="0">
                <a:solidFill>
                  <a:srgbClr val="00B0F0"/>
                </a:solidFill>
                <a:latin typeface="Minion Regular"/>
                <a:ea typeface="Microsoft JhengHei UI" panose="020B0604030504040204" pitchFamily="34" charset="-120"/>
              </a:rPr>
              <a:t>socenter</a:t>
            </a:r>
            <a:endParaRPr lang="en-US" dirty="0">
              <a:solidFill>
                <a:srgbClr val="00B0F0"/>
              </a:solidFill>
              <a:latin typeface="Minion Regular"/>
              <a:ea typeface="Microsoft JhengHei UI" panose="020B0604030504040204" pitchFamily="34" charset="-120"/>
            </a:endParaRPr>
          </a:p>
          <a:p>
            <a:pPr marL="285750" indent="-285750">
              <a:buFont typeface="Wingdings" panose="05000000000000000000" pitchFamily="2" charset="2"/>
              <a:buChar char="Ø"/>
            </a:pPr>
            <a:r>
              <a:rPr lang="en-US" dirty="0" smtClean="0">
                <a:solidFill>
                  <a:srgbClr val="00B0F0"/>
                </a:solidFill>
                <a:latin typeface="Minion Regular"/>
                <a:ea typeface="Microsoft JhengHei UI" panose="020B0604030504040204" pitchFamily="34" charset="-120"/>
              </a:rPr>
              <a:t>10 targets</a:t>
            </a:r>
          </a:p>
          <a:p>
            <a:pPr marL="285750" indent="-285750">
              <a:buFont typeface="Wingdings" panose="05000000000000000000" pitchFamily="2" charset="2"/>
              <a:buChar char="Ø"/>
            </a:pPr>
            <a:r>
              <a:rPr lang="en-US" dirty="0" smtClean="0">
                <a:solidFill>
                  <a:srgbClr val="00B0F0"/>
                </a:solidFill>
                <a:latin typeface="Minion Regular"/>
                <a:ea typeface="Microsoft JhengHei UI" panose="020B0604030504040204" pitchFamily="34" charset="-120"/>
              </a:rPr>
              <a:t>3 base plan</a:t>
            </a:r>
          </a:p>
          <a:p>
            <a:pPr marL="285750" indent="-285750">
              <a:buFont typeface="Wingdings" panose="05000000000000000000" pitchFamily="2" charset="2"/>
              <a:buChar char="Ø"/>
            </a:pPr>
            <a:r>
              <a:rPr lang="en-US" dirty="0" smtClean="0">
                <a:solidFill>
                  <a:srgbClr val="00B0F0"/>
                </a:solidFill>
                <a:latin typeface="Minion Regular"/>
                <a:ea typeface="Microsoft JhengHei UI" panose="020B0604030504040204" pitchFamily="34" charset="-120"/>
              </a:rPr>
              <a:t>Full dose coverage</a:t>
            </a:r>
          </a:p>
          <a:p>
            <a:pPr marL="285750" indent="-285750">
              <a:buFont typeface="Wingdings" panose="05000000000000000000" pitchFamily="2" charset="2"/>
              <a:buChar char="Ø"/>
            </a:pPr>
            <a:r>
              <a:rPr lang="en-US" dirty="0">
                <a:solidFill>
                  <a:srgbClr val="00B0F0"/>
                </a:solidFill>
                <a:latin typeface="Minion Regular"/>
                <a:ea typeface="Microsoft JhengHei UI" panose="020B0604030504040204" pitchFamily="34" charset="-120"/>
              </a:rPr>
              <a:t>Protection of all critical </a:t>
            </a:r>
            <a:r>
              <a:rPr lang="en-US" dirty="0" smtClean="0">
                <a:solidFill>
                  <a:srgbClr val="00B0F0"/>
                </a:solidFill>
                <a:latin typeface="Minion Regular"/>
                <a:ea typeface="Microsoft JhengHei UI" panose="020B0604030504040204" pitchFamily="34" charset="-120"/>
              </a:rPr>
              <a:t>structures</a:t>
            </a:r>
          </a:p>
          <a:p>
            <a:endParaRPr lang="en-US" dirty="0"/>
          </a:p>
        </p:txBody>
      </p:sp>
      <p:pic>
        <p:nvPicPr>
          <p:cNvPr id="3074" name="Picture 2" descr="N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48" y="3607583"/>
            <a:ext cx="534352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49" y="5169683"/>
            <a:ext cx="53435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3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Conturing</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a:xfrm>
            <a:off x="254108" y="2286000"/>
            <a:ext cx="5771307" cy="4499811"/>
          </a:xfrm>
        </p:spPr>
        <p:txBody>
          <a:bodyPr>
            <a:normAutofit lnSpcReduction="10000"/>
          </a:bodyPr>
          <a:lstStyle/>
          <a:p>
            <a:r>
              <a:rPr lang="en-US" dirty="0" smtClean="0">
                <a:solidFill>
                  <a:srgbClr val="FF0000"/>
                </a:solidFill>
              </a:rPr>
              <a:t>GTV</a:t>
            </a:r>
            <a:r>
              <a:rPr lang="en-US" dirty="0" smtClean="0">
                <a:solidFill>
                  <a:srgbClr val="00B0F0"/>
                </a:solidFill>
              </a:rPr>
              <a:t>-</a:t>
            </a:r>
            <a:r>
              <a:rPr lang="en-US" dirty="0" smtClean="0">
                <a:solidFill>
                  <a:srgbClr val="FF0000"/>
                </a:solidFill>
              </a:rPr>
              <a:t>G</a:t>
            </a:r>
            <a:r>
              <a:rPr lang="en-US" dirty="0" smtClean="0">
                <a:solidFill>
                  <a:srgbClr val="00B0F0"/>
                </a:solidFill>
              </a:rPr>
              <a:t>ross </a:t>
            </a:r>
            <a:r>
              <a:rPr lang="en-US" dirty="0" smtClean="0">
                <a:solidFill>
                  <a:srgbClr val="FF0000"/>
                </a:solidFill>
              </a:rPr>
              <a:t>T</a:t>
            </a:r>
            <a:r>
              <a:rPr lang="en-US" dirty="0" smtClean="0">
                <a:solidFill>
                  <a:srgbClr val="00B0F0"/>
                </a:solidFill>
              </a:rPr>
              <a:t>umor </a:t>
            </a:r>
            <a:r>
              <a:rPr lang="en-US" dirty="0" smtClean="0">
                <a:solidFill>
                  <a:srgbClr val="FF0000"/>
                </a:solidFill>
              </a:rPr>
              <a:t>V</a:t>
            </a:r>
            <a:r>
              <a:rPr lang="en-US" dirty="0" smtClean="0">
                <a:solidFill>
                  <a:srgbClr val="00B0F0"/>
                </a:solidFill>
              </a:rPr>
              <a:t>olume </a:t>
            </a:r>
          </a:p>
          <a:p>
            <a:r>
              <a:rPr lang="en-US" dirty="0" smtClean="0">
                <a:solidFill>
                  <a:srgbClr val="00B0F0"/>
                </a:solidFill>
              </a:rPr>
              <a:t>visible/palpable or imaging detectable (macroscopic) tumor</a:t>
            </a:r>
            <a:endParaRPr lang="en-US" dirty="0"/>
          </a:p>
          <a:p>
            <a:pPr marL="0" indent="0">
              <a:buNone/>
            </a:pPr>
            <a:r>
              <a:rPr lang="en-US" dirty="0"/>
              <a:t> </a:t>
            </a:r>
            <a:r>
              <a:rPr lang="en-US" dirty="0" smtClean="0">
                <a:solidFill>
                  <a:srgbClr val="FF0000"/>
                </a:solidFill>
              </a:rPr>
              <a:t>CTV</a:t>
            </a:r>
            <a:r>
              <a:rPr lang="en-US" dirty="0" smtClean="0">
                <a:solidFill>
                  <a:srgbClr val="00B0F0"/>
                </a:solidFill>
              </a:rPr>
              <a:t>- </a:t>
            </a:r>
            <a:r>
              <a:rPr lang="en-US" dirty="0" smtClean="0">
                <a:solidFill>
                  <a:srgbClr val="FF0000"/>
                </a:solidFill>
              </a:rPr>
              <a:t>C</a:t>
            </a:r>
            <a:r>
              <a:rPr lang="en-US" dirty="0" smtClean="0">
                <a:solidFill>
                  <a:srgbClr val="00B0F0"/>
                </a:solidFill>
              </a:rPr>
              <a:t>linical </a:t>
            </a:r>
            <a:r>
              <a:rPr lang="en-US" dirty="0" smtClean="0">
                <a:solidFill>
                  <a:srgbClr val="FF0000"/>
                </a:solidFill>
              </a:rPr>
              <a:t>T</a:t>
            </a:r>
            <a:r>
              <a:rPr lang="en-US" dirty="0" smtClean="0">
                <a:solidFill>
                  <a:srgbClr val="00B0F0"/>
                </a:solidFill>
              </a:rPr>
              <a:t>arget </a:t>
            </a:r>
            <a:r>
              <a:rPr lang="en-US" dirty="0" smtClean="0">
                <a:solidFill>
                  <a:srgbClr val="FF0000"/>
                </a:solidFill>
              </a:rPr>
              <a:t>V</a:t>
            </a:r>
            <a:r>
              <a:rPr lang="en-US" dirty="0" smtClean="0">
                <a:solidFill>
                  <a:srgbClr val="00B0F0"/>
                </a:solidFill>
              </a:rPr>
              <a:t>olume </a:t>
            </a:r>
          </a:p>
          <a:p>
            <a:pPr marL="0" indent="0">
              <a:buNone/>
            </a:pPr>
            <a:r>
              <a:rPr lang="en-US" dirty="0">
                <a:solidFill>
                  <a:srgbClr val="00B0F0"/>
                </a:solidFill>
              </a:rPr>
              <a:t> </a:t>
            </a:r>
            <a:r>
              <a:rPr lang="en-US" dirty="0" smtClean="0">
                <a:solidFill>
                  <a:srgbClr val="00B0F0"/>
                </a:solidFill>
              </a:rPr>
              <a:t> potential microscopic tumor spread (“subclinical” in this case involves margin for gross       tumor and lymph nodes at risk)</a:t>
            </a:r>
          </a:p>
          <a:p>
            <a:pPr marL="0" indent="0">
              <a:buNone/>
            </a:pPr>
            <a:r>
              <a:rPr lang="en-US" dirty="0"/>
              <a:t> </a:t>
            </a:r>
            <a:r>
              <a:rPr lang="en-US" dirty="0" smtClean="0"/>
              <a:t> </a:t>
            </a:r>
            <a:r>
              <a:rPr lang="en-US" dirty="0" smtClean="0">
                <a:solidFill>
                  <a:srgbClr val="FF0000"/>
                </a:solidFill>
              </a:rPr>
              <a:t>PTV </a:t>
            </a:r>
            <a:r>
              <a:rPr lang="en-US" dirty="0" smtClean="0">
                <a:solidFill>
                  <a:srgbClr val="00B0F0"/>
                </a:solidFill>
              </a:rPr>
              <a:t>- </a:t>
            </a:r>
            <a:r>
              <a:rPr lang="en-US" dirty="0" smtClean="0">
                <a:solidFill>
                  <a:srgbClr val="FF0000"/>
                </a:solidFill>
              </a:rPr>
              <a:t>P</a:t>
            </a:r>
            <a:r>
              <a:rPr lang="en-US" dirty="0" smtClean="0">
                <a:solidFill>
                  <a:srgbClr val="00B0F0"/>
                </a:solidFill>
              </a:rPr>
              <a:t>lanning </a:t>
            </a:r>
            <a:r>
              <a:rPr lang="en-US" dirty="0" smtClean="0">
                <a:solidFill>
                  <a:srgbClr val="FF0000"/>
                </a:solidFill>
              </a:rPr>
              <a:t>T</a:t>
            </a:r>
            <a:r>
              <a:rPr lang="en-US" dirty="0" smtClean="0">
                <a:solidFill>
                  <a:srgbClr val="00B0F0"/>
                </a:solidFill>
              </a:rPr>
              <a:t>arget </a:t>
            </a:r>
            <a:r>
              <a:rPr lang="en-US" dirty="0" smtClean="0">
                <a:solidFill>
                  <a:srgbClr val="FF0000"/>
                </a:solidFill>
              </a:rPr>
              <a:t>V</a:t>
            </a:r>
            <a:r>
              <a:rPr lang="en-US" dirty="0" smtClean="0">
                <a:solidFill>
                  <a:srgbClr val="00B0F0"/>
                </a:solidFill>
              </a:rPr>
              <a:t>olume</a:t>
            </a:r>
          </a:p>
          <a:p>
            <a:pPr marL="0" indent="0">
              <a:buNone/>
            </a:pPr>
            <a:r>
              <a:rPr lang="en-US" dirty="0" smtClean="0">
                <a:solidFill>
                  <a:srgbClr val="00B0F0"/>
                </a:solidFill>
              </a:rPr>
              <a:t>  encloses </a:t>
            </a:r>
            <a:r>
              <a:rPr lang="en-US" dirty="0">
                <a:solidFill>
                  <a:srgbClr val="00B0F0"/>
                </a:solidFill>
              </a:rPr>
              <a:t>the clinical target volume (CTV) with anisotropic margins to account for </a:t>
            </a:r>
            <a:r>
              <a:rPr lang="en-US" dirty="0" smtClean="0">
                <a:solidFill>
                  <a:srgbClr val="00B0F0"/>
                </a:solidFill>
              </a:rPr>
              <a:t>    possible </a:t>
            </a:r>
            <a:r>
              <a:rPr lang="en-US" dirty="0">
                <a:solidFill>
                  <a:srgbClr val="00B0F0"/>
                </a:solidFill>
              </a:rPr>
              <a:t>uncertainties in beam alignment, patient positioning, organ motion, and organ </a:t>
            </a:r>
            <a:r>
              <a:rPr lang="en-US" dirty="0" smtClean="0">
                <a:solidFill>
                  <a:srgbClr val="00B0F0"/>
                </a:solidFill>
              </a:rPr>
              <a:t>deformation</a:t>
            </a:r>
            <a:endParaRPr lang="en-US" dirty="0">
              <a:solidFill>
                <a:srgbClr val="00B0F0"/>
              </a:solidFill>
            </a:endParaRPr>
          </a:p>
        </p:txBody>
      </p:sp>
      <p:pic>
        <p:nvPicPr>
          <p:cNvPr id="4100" name="Picture 4" descr="https://scontent.xx.fbcdn.net/v/t1.15752-9/121029539_341645466908590_4667724861384534190_n.jpg?_nc_cat=111&amp;_nc_sid=ae9488&amp;_nc_ohc=ycJykLeGi_wAX_APzQW&amp;_nc_ad=z-m&amp;_nc_cid=0&amp;_nc_ht=scontent.xx&amp;oh=7e4144ff65fea8aeddef0acb86c71957&amp;oe=5FA4CD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957" y="414608"/>
            <a:ext cx="6387043" cy="1821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xx.fbcdn.net/v/t1.15752-9/121001736_366341664550570_4414143928076048909_n.jpg?_nc_cat=109&amp;_nc_sid=ae9488&amp;_nc_ohc=6_ByvQu3Sx0AX-DUSf1&amp;_nc_ad=z-m&amp;_nc_cid=0&amp;_nc_ht=scontent.xx&amp;oh=f6c627b5069117281f51da71653c4f8c&amp;oe=5FA1D9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490" y="4730335"/>
            <a:ext cx="6400411" cy="1943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882268" y="2235708"/>
            <a:ext cx="1936853" cy="1936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Medical records</a:t>
            </a:r>
            <a:endParaRPr lang="en-US" dirty="0">
              <a:solidFill>
                <a:srgbClr val="00B0F0"/>
              </a:solidFill>
            </a:endParaRPr>
          </a:p>
        </p:txBody>
      </p:sp>
      <p:sp>
        <p:nvSpPr>
          <p:cNvPr id="3" name="Content Placeholder 2"/>
          <p:cNvSpPr>
            <a:spLocks noGrp="1"/>
          </p:cNvSpPr>
          <p:nvPr>
            <p:ph idx="1"/>
          </p:nvPr>
        </p:nvSpPr>
        <p:spPr>
          <a:xfrm>
            <a:off x="139547" y="2018923"/>
            <a:ext cx="5718046" cy="4662533"/>
          </a:xfrm>
        </p:spPr>
        <p:txBody>
          <a:bodyPr>
            <a:normAutofit/>
          </a:bodyPr>
          <a:lstStyle/>
          <a:p>
            <a:pPr>
              <a:buFont typeface="Wingdings" panose="05000000000000000000" pitchFamily="2" charset="2"/>
              <a:buChar char="Ø"/>
            </a:pPr>
            <a:r>
              <a:rPr lang="en-US" dirty="0">
                <a:solidFill>
                  <a:srgbClr val="00B0F0"/>
                </a:solidFill>
              </a:rPr>
              <a:t>  Fraction dose </a:t>
            </a:r>
            <a:endParaRPr lang="en-US" dirty="0" smtClean="0">
              <a:solidFill>
                <a:srgbClr val="00B0F0"/>
              </a:solidFill>
            </a:endParaRPr>
          </a:p>
          <a:p>
            <a:pPr>
              <a:buFont typeface="Wingdings" panose="05000000000000000000" pitchFamily="2" charset="2"/>
              <a:buChar char="Ø"/>
            </a:pPr>
            <a:r>
              <a:rPr lang="en-US" dirty="0" smtClean="0">
                <a:solidFill>
                  <a:srgbClr val="00B0F0"/>
                </a:solidFill>
              </a:rPr>
              <a:t>  Boost (an </a:t>
            </a:r>
            <a:r>
              <a:rPr lang="en-US" dirty="0">
                <a:solidFill>
                  <a:srgbClr val="00B0F0"/>
                </a:solidFill>
              </a:rPr>
              <a:t>extra boost of radiation to the area in the breast where the cancer was removed (called the</a:t>
            </a:r>
            <a:r>
              <a:rPr lang="en-US" b="1" dirty="0">
                <a:solidFill>
                  <a:srgbClr val="00B0F0"/>
                </a:solidFill>
              </a:rPr>
              <a:t> tumor bed</a:t>
            </a:r>
            <a:r>
              <a:rPr lang="en-US" dirty="0">
                <a:solidFill>
                  <a:srgbClr val="00B0F0"/>
                </a:solidFill>
              </a:rPr>
              <a:t>) to help prevent it from coming back in that </a:t>
            </a:r>
            <a:r>
              <a:rPr lang="en-US" dirty="0" smtClean="0">
                <a:solidFill>
                  <a:srgbClr val="00B0F0"/>
                </a:solidFill>
              </a:rPr>
              <a:t>area).</a:t>
            </a:r>
            <a:r>
              <a:rPr lang="en-US" dirty="0">
                <a:solidFill>
                  <a:srgbClr val="00B0F0"/>
                </a:solidFill>
              </a:rPr>
              <a:t> </a:t>
            </a:r>
            <a:endParaRPr lang="en-US" dirty="0" smtClean="0">
              <a:solidFill>
                <a:srgbClr val="00B0F0"/>
              </a:solidFill>
            </a:endParaRPr>
          </a:p>
          <a:p>
            <a:pPr>
              <a:buFont typeface="Wingdings" panose="05000000000000000000" pitchFamily="2" charset="2"/>
              <a:buChar char="Ø"/>
            </a:pPr>
            <a:r>
              <a:rPr lang="en-US" dirty="0" smtClean="0">
                <a:solidFill>
                  <a:srgbClr val="00B0F0"/>
                </a:solidFill>
              </a:rPr>
              <a:t>  Determining </a:t>
            </a:r>
            <a:r>
              <a:rPr lang="en-US" dirty="0">
                <a:solidFill>
                  <a:srgbClr val="00B0F0"/>
                </a:solidFill>
              </a:rPr>
              <a:t>Volumes </a:t>
            </a:r>
          </a:p>
          <a:p>
            <a:pPr>
              <a:buFont typeface="Wingdings" panose="05000000000000000000" pitchFamily="2" charset="2"/>
              <a:buChar char="Ø"/>
            </a:pPr>
            <a:r>
              <a:rPr lang="en-US" dirty="0">
                <a:solidFill>
                  <a:srgbClr val="00B0F0"/>
                </a:solidFill>
              </a:rPr>
              <a:t>  Max or </a:t>
            </a:r>
            <a:r>
              <a:rPr lang="en-US" dirty="0" smtClean="0">
                <a:solidFill>
                  <a:srgbClr val="00B0F0"/>
                </a:solidFill>
              </a:rPr>
              <a:t>Allowable </a:t>
            </a:r>
            <a:r>
              <a:rPr lang="en-US" dirty="0">
                <a:solidFill>
                  <a:srgbClr val="00B0F0"/>
                </a:solidFill>
              </a:rPr>
              <a:t>doses for risk </a:t>
            </a:r>
            <a:r>
              <a:rPr lang="en-US" dirty="0" smtClean="0">
                <a:solidFill>
                  <a:srgbClr val="00B0F0"/>
                </a:solidFill>
              </a:rPr>
              <a:t>organs</a:t>
            </a:r>
          </a:p>
          <a:p>
            <a:pPr>
              <a:buFont typeface="Wingdings" panose="05000000000000000000" pitchFamily="2" charset="2"/>
              <a:buChar char="Ø"/>
            </a:pPr>
            <a:endParaRPr lang="en-US" dirty="0" smtClean="0">
              <a:solidFill>
                <a:srgbClr val="00B0F0"/>
              </a:solidFill>
            </a:endParaRPr>
          </a:p>
          <a:p>
            <a:r>
              <a:rPr lang="en-US" sz="2600" dirty="0" smtClean="0">
                <a:solidFill>
                  <a:srgbClr val="00B0F0"/>
                </a:solidFill>
                <a:cs typeface="Calibri" panose="020F0502020204030204" pitchFamily="34" charset="0"/>
              </a:rPr>
              <a:t>        </a:t>
            </a:r>
            <a:r>
              <a:rPr lang="en-US" sz="2000" dirty="0" smtClean="0">
                <a:solidFill>
                  <a:srgbClr val="00B0F0"/>
                </a:solidFill>
              </a:rPr>
              <a:t>  (</a:t>
            </a:r>
            <a:r>
              <a:rPr lang="en-US" sz="2000" dirty="0">
                <a:solidFill>
                  <a:srgbClr val="00B0F0"/>
                </a:solidFill>
              </a:rPr>
              <a:t>RTOG 0815 protocol</a:t>
            </a:r>
            <a:r>
              <a:rPr lang="en-US" sz="2000" dirty="0" smtClean="0">
                <a:solidFill>
                  <a:srgbClr val="00B0F0"/>
                </a:solidFill>
              </a:rPr>
              <a:t>)</a:t>
            </a:r>
            <a:endParaRPr lang="en-US" dirty="0"/>
          </a:p>
          <a:p>
            <a:pPr>
              <a:buFont typeface="Wingdings" panose="05000000000000000000" pitchFamily="2" charset="2"/>
              <a:buChar char="Ø"/>
            </a:pPr>
            <a:endParaRPr lang="en-US" dirty="0"/>
          </a:p>
        </p:txBody>
      </p:sp>
      <p:sp>
        <p:nvSpPr>
          <p:cNvPr id="4" name="AutoShape 2" descr="Tolerance of Normal Tissue to Therapeutic Rad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523" y="1444660"/>
            <a:ext cx="2966984" cy="49975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712" y="96964"/>
            <a:ext cx="3009900" cy="5143500"/>
          </a:xfrm>
          <a:prstGeom prst="rect">
            <a:avLst/>
          </a:prstGeom>
        </p:spPr>
      </p:pic>
    </p:spTree>
    <p:extLst>
      <p:ext uri="{BB962C8B-B14F-4D97-AF65-F5344CB8AC3E}">
        <p14:creationId xmlns:p14="http://schemas.microsoft.com/office/powerpoint/2010/main" val="3823973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Planning </a:t>
            </a:r>
            <a:r>
              <a:rPr lang="en-US" dirty="0" err="1" smtClean="0">
                <a:solidFill>
                  <a:srgbClr val="00B0F0"/>
                </a:solidFill>
              </a:rPr>
              <a:t>proccess</a:t>
            </a:r>
            <a:endParaRPr lang="en-US" dirty="0">
              <a:solidFill>
                <a:srgbClr val="00B0F0"/>
              </a:solidFill>
            </a:endParaRPr>
          </a:p>
        </p:txBody>
      </p:sp>
      <p:sp>
        <p:nvSpPr>
          <p:cNvPr id="3" name="Content Placeholder 2"/>
          <p:cNvSpPr>
            <a:spLocks noGrp="1"/>
          </p:cNvSpPr>
          <p:nvPr>
            <p:ph idx="1"/>
          </p:nvPr>
        </p:nvSpPr>
        <p:spPr>
          <a:xfrm>
            <a:off x="216733" y="2084832"/>
            <a:ext cx="6293397" cy="4614142"/>
          </a:xfrm>
        </p:spPr>
        <p:txBody>
          <a:bodyPr>
            <a:normAutofit lnSpcReduction="10000"/>
          </a:bodyPr>
          <a:lstStyle/>
          <a:p>
            <a:r>
              <a:rPr lang="en-US" dirty="0" smtClean="0">
                <a:solidFill>
                  <a:srgbClr val="FF0000"/>
                </a:solidFill>
              </a:rPr>
              <a:t>VMAT</a:t>
            </a:r>
            <a:r>
              <a:rPr lang="en-US" dirty="0" smtClean="0">
                <a:solidFill>
                  <a:srgbClr val="00B0F0"/>
                </a:solidFill>
              </a:rPr>
              <a:t>- </a:t>
            </a:r>
            <a:r>
              <a:rPr lang="en-US" dirty="0">
                <a:solidFill>
                  <a:srgbClr val="FF0000"/>
                </a:solidFill>
              </a:rPr>
              <a:t>V</a:t>
            </a:r>
            <a:r>
              <a:rPr lang="en-US" dirty="0">
                <a:solidFill>
                  <a:srgbClr val="00B0F0"/>
                </a:solidFill>
              </a:rPr>
              <a:t>olumetric </a:t>
            </a:r>
            <a:r>
              <a:rPr lang="en-US" dirty="0" smtClean="0">
                <a:solidFill>
                  <a:srgbClr val="FF0000"/>
                </a:solidFill>
              </a:rPr>
              <a:t>M</a:t>
            </a:r>
            <a:r>
              <a:rPr lang="en-US" dirty="0" smtClean="0">
                <a:solidFill>
                  <a:srgbClr val="00B0F0"/>
                </a:solidFill>
              </a:rPr>
              <a:t>odulated </a:t>
            </a:r>
            <a:r>
              <a:rPr lang="en-US" dirty="0" smtClean="0">
                <a:solidFill>
                  <a:srgbClr val="FF0000"/>
                </a:solidFill>
              </a:rPr>
              <a:t>A</a:t>
            </a:r>
            <a:r>
              <a:rPr lang="en-US" dirty="0" smtClean="0">
                <a:solidFill>
                  <a:srgbClr val="00B0F0"/>
                </a:solidFill>
              </a:rPr>
              <a:t>rc </a:t>
            </a:r>
            <a:r>
              <a:rPr lang="en-US" dirty="0" smtClean="0">
                <a:solidFill>
                  <a:srgbClr val="FF0000"/>
                </a:solidFill>
              </a:rPr>
              <a:t>T</a:t>
            </a:r>
            <a:r>
              <a:rPr lang="en-US" dirty="0" smtClean="0">
                <a:solidFill>
                  <a:srgbClr val="00B0F0"/>
                </a:solidFill>
              </a:rPr>
              <a:t>herapy </a:t>
            </a:r>
            <a:r>
              <a:rPr lang="en-US" dirty="0">
                <a:solidFill>
                  <a:srgbClr val="00B0F0"/>
                </a:solidFill>
              </a:rPr>
              <a:t>is a novel radiation therapy technique that delivers the radiation dose continuously as the treatment machine rotates. This technique accurately shapes the radiation dose to the </a:t>
            </a:r>
            <a:r>
              <a:rPr lang="en-US" dirty="0" smtClean="0">
                <a:solidFill>
                  <a:srgbClr val="00B0F0"/>
                </a:solidFill>
              </a:rPr>
              <a:t>tumor </a:t>
            </a:r>
            <a:r>
              <a:rPr lang="en-US" dirty="0">
                <a:solidFill>
                  <a:srgbClr val="00B0F0"/>
                </a:solidFill>
              </a:rPr>
              <a:t>while </a:t>
            </a:r>
            <a:r>
              <a:rPr lang="en-US" dirty="0" smtClean="0">
                <a:solidFill>
                  <a:srgbClr val="00B0F0"/>
                </a:solidFill>
              </a:rPr>
              <a:t>minimizing </a:t>
            </a:r>
            <a:r>
              <a:rPr lang="en-US" dirty="0">
                <a:solidFill>
                  <a:srgbClr val="00B0F0"/>
                </a:solidFill>
              </a:rPr>
              <a:t>the dose to the organs surrounding the </a:t>
            </a:r>
            <a:r>
              <a:rPr lang="en-US" dirty="0" smtClean="0">
                <a:solidFill>
                  <a:srgbClr val="00B0F0"/>
                </a:solidFill>
              </a:rPr>
              <a:t>tumor</a:t>
            </a:r>
          </a:p>
          <a:p>
            <a:pPr marL="0" indent="0">
              <a:buNone/>
            </a:pPr>
            <a:r>
              <a:rPr lang="en-US" dirty="0">
                <a:solidFill>
                  <a:srgbClr val="00B0F0"/>
                </a:solidFill>
              </a:rPr>
              <a:t> </a:t>
            </a:r>
            <a:r>
              <a:rPr lang="en-US" dirty="0" smtClean="0">
                <a:solidFill>
                  <a:srgbClr val="FF0000"/>
                </a:solidFill>
              </a:rPr>
              <a:t>IMRT</a:t>
            </a:r>
            <a:r>
              <a:rPr lang="en-US" dirty="0">
                <a:solidFill>
                  <a:srgbClr val="FF0000"/>
                </a:solidFill>
              </a:rPr>
              <a:t> </a:t>
            </a:r>
            <a:r>
              <a:rPr lang="en-US" dirty="0" smtClean="0">
                <a:solidFill>
                  <a:srgbClr val="00B0F0"/>
                </a:solidFill>
              </a:rPr>
              <a:t>- </a:t>
            </a:r>
            <a:r>
              <a:rPr lang="en-US" dirty="0" smtClean="0">
                <a:solidFill>
                  <a:srgbClr val="FF0000"/>
                </a:solidFill>
              </a:rPr>
              <a:t>I</a:t>
            </a:r>
            <a:r>
              <a:rPr lang="en-US" dirty="0" smtClean="0">
                <a:solidFill>
                  <a:srgbClr val="00B0F0"/>
                </a:solidFill>
              </a:rPr>
              <a:t>ntensity-</a:t>
            </a:r>
            <a:r>
              <a:rPr lang="en-US" dirty="0" smtClean="0">
                <a:solidFill>
                  <a:srgbClr val="FF0000"/>
                </a:solidFill>
              </a:rPr>
              <a:t>M</a:t>
            </a:r>
            <a:r>
              <a:rPr lang="en-US" dirty="0" smtClean="0">
                <a:solidFill>
                  <a:srgbClr val="00B0F0"/>
                </a:solidFill>
              </a:rPr>
              <a:t>odulated </a:t>
            </a:r>
            <a:r>
              <a:rPr lang="en-US" dirty="0" smtClean="0">
                <a:solidFill>
                  <a:srgbClr val="FF0000"/>
                </a:solidFill>
              </a:rPr>
              <a:t>R</a:t>
            </a:r>
            <a:r>
              <a:rPr lang="en-US" dirty="0" smtClean="0">
                <a:solidFill>
                  <a:srgbClr val="00B0F0"/>
                </a:solidFill>
              </a:rPr>
              <a:t>adiotherapy safely </a:t>
            </a:r>
            <a:r>
              <a:rPr lang="en-US" dirty="0">
                <a:solidFill>
                  <a:srgbClr val="00B0F0"/>
                </a:solidFill>
              </a:rPr>
              <a:t>deliver precise radiation to a tumor while minimizing the dose to surrounding normal tissue</a:t>
            </a:r>
            <a:r>
              <a:rPr lang="en-US" dirty="0" smtClean="0">
                <a:solidFill>
                  <a:srgbClr val="00B0F0"/>
                </a:solidFill>
              </a:rPr>
              <a:t>. Each field is subdivided into subfields. </a:t>
            </a:r>
          </a:p>
          <a:p>
            <a:pPr marL="0" indent="0">
              <a:buNone/>
            </a:pPr>
            <a:r>
              <a:rPr lang="en-US" dirty="0"/>
              <a:t> </a:t>
            </a:r>
            <a:r>
              <a:rPr lang="en-US" dirty="0" smtClean="0">
                <a:solidFill>
                  <a:srgbClr val="FF0000"/>
                </a:solidFill>
              </a:rPr>
              <a:t>3 D CRT </a:t>
            </a:r>
            <a:r>
              <a:rPr lang="en-US" dirty="0" smtClean="0">
                <a:solidFill>
                  <a:srgbClr val="00B0F0"/>
                </a:solidFill>
              </a:rPr>
              <a:t>– </a:t>
            </a:r>
            <a:r>
              <a:rPr lang="en-US" dirty="0" smtClean="0">
                <a:solidFill>
                  <a:srgbClr val="FF0000"/>
                </a:solidFill>
              </a:rPr>
              <a:t>3</a:t>
            </a:r>
            <a:r>
              <a:rPr lang="en-US" dirty="0" smtClean="0">
                <a:solidFill>
                  <a:srgbClr val="00B0F0"/>
                </a:solidFill>
              </a:rPr>
              <a:t> </a:t>
            </a:r>
            <a:r>
              <a:rPr lang="en-US" dirty="0" smtClean="0">
                <a:solidFill>
                  <a:srgbClr val="FF0000"/>
                </a:solidFill>
              </a:rPr>
              <a:t>D</a:t>
            </a:r>
            <a:r>
              <a:rPr lang="en-US" dirty="0" smtClean="0">
                <a:solidFill>
                  <a:srgbClr val="00B0F0"/>
                </a:solidFill>
              </a:rPr>
              <a:t>imensional </a:t>
            </a:r>
            <a:r>
              <a:rPr lang="en-US" dirty="0" smtClean="0">
                <a:solidFill>
                  <a:srgbClr val="FF0000"/>
                </a:solidFill>
              </a:rPr>
              <a:t>C</a:t>
            </a:r>
            <a:r>
              <a:rPr lang="en-US" dirty="0" smtClean="0">
                <a:solidFill>
                  <a:srgbClr val="00B0F0"/>
                </a:solidFill>
              </a:rPr>
              <a:t>onformal </a:t>
            </a:r>
            <a:r>
              <a:rPr lang="en-US" dirty="0" err="1" smtClean="0">
                <a:solidFill>
                  <a:srgbClr val="FF0000"/>
                </a:solidFill>
              </a:rPr>
              <a:t>R</a:t>
            </a:r>
            <a:r>
              <a:rPr lang="en-US" dirty="0" err="1" smtClean="0">
                <a:solidFill>
                  <a:srgbClr val="00B0F0"/>
                </a:solidFill>
              </a:rPr>
              <a:t>adiatetherapy</a:t>
            </a:r>
            <a:r>
              <a:rPr lang="en-US" dirty="0" smtClean="0">
                <a:solidFill>
                  <a:srgbClr val="00B0F0"/>
                </a:solidFill>
              </a:rPr>
              <a:t>- is based on 3-D anatomic information and use dose distribution that conform as closely as possible to the target volume in terms of adequate dose to the tumor and minimum possible dose to adjacent normal tissue </a:t>
            </a:r>
          </a:p>
        </p:txBody>
      </p:sp>
      <p:pic>
        <p:nvPicPr>
          <p:cNvPr id="6" name="İçerik Yer Tutucusu 4">
            <a:extLst>
              <a:ext uri="{FF2B5EF4-FFF2-40B4-BE49-F238E27FC236}">
                <a16:creationId xmlns:a16="http://schemas.microsoft.com/office/drawing/2014/main" xmlns="" id="{0F951D25-1509-47F3-896A-AFF0941C1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6596" y="1335025"/>
            <a:ext cx="5246600" cy="3400062"/>
          </a:xfrm>
          <a:prstGeom prst="rect">
            <a:avLst/>
          </a:prstGeom>
        </p:spPr>
      </p:pic>
      <p:sp>
        <p:nvSpPr>
          <p:cNvPr id="7" name="TextBox 6"/>
          <p:cNvSpPr txBox="1"/>
          <p:nvPr/>
        </p:nvSpPr>
        <p:spPr>
          <a:xfrm>
            <a:off x="8155005" y="4869839"/>
            <a:ext cx="2589195"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B0F0"/>
                </a:solidFill>
              </a:rPr>
              <a:t>Carotid Sparing IMRT plan</a:t>
            </a:r>
          </a:p>
          <a:p>
            <a:pPr marL="285750" indent="-285750">
              <a:buFont typeface="Arial" panose="020B0604020202020204" pitchFamily="34" charset="0"/>
              <a:buChar char="•"/>
            </a:pPr>
            <a:r>
              <a:rPr lang="en-US" dirty="0" smtClean="0">
                <a:solidFill>
                  <a:srgbClr val="00B0F0"/>
                </a:solidFill>
              </a:rPr>
              <a:t>Simultaneous Integrated Boost</a:t>
            </a:r>
          </a:p>
          <a:p>
            <a:pPr marL="285750" indent="-285750">
              <a:buFont typeface="Arial" panose="020B0604020202020204" pitchFamily="34" charset="0"/>
              <a:buChar char="•"/>
            </a:pPr>
            <a:r>
              <a:rPr lang="en-US" dirty="0" smtClean="0">
                <a:solidFill>
                  <a:srgbClr val="00B0F0"/>
                </a:solidFill>
              </a:rPr>
              <a:t>Full Dose Coverage</a:t>
            </a:r>
          </a:p>
          <a:p>
            <a:pPr marL="285750" indent="-285750">
              <a:buFont typeface="Arial" panose="020B0604020202020204" pitchFamily="34" charset="0"/>
              <a:buChar char="•"/>
            </a:pPr>
            <a:r>
              <a:rPr lang="en-US" dirty="0" smtClean="0">
                <a:solidFill>
                  <a:srgbClr val="00B0F0"/>
                </a:solidFill>
              </a:rPr>
              <a:t>60% dose drop on carotids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63196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Fixation materials </a:t>
            </a:r>
            <a:endParaRPr lang="en-US" dirty="0">
              <a:solidFill>
                <a:srgbClr val="00B0F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3" t="11094" r="-3037" b="46014"/>
          <a:stretch/>
        </p:blipFill>
        <p:spPr>
          <a:xfrm rot="-60000">
            <a:off x="588403" y="1774427"/>
            <a:ext cx="4844616" cy="3807796"/>
          </a:xfrm>
        </p:spPr>
      </p:pic>
      <p:sp>
        <p:nvSpPr>
          <p:cNvPr id="5" name="Up Arrow 4"/>
          <p:cNvSpPr/>
          <p:nvPr/>
        </p:nvSpPr>
        <p:spPr>
          <a:xfrm>
            <a:off x="2612357" y="5323438"/>
            <a:ext cx="674051" cy="733330"/>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819772" y="6066255"/>
            <a:ext cx="4381877" cy="646331"/>
          </a:xfrm>
          <a:prstGeom prst="rect">
            <a:avLst/>
          </a:prstGeom>
          <a:noFill/>
        </p:spPr>
        <p:txBody>
          <a:bodyPr wrap="square" rtlCol="0">
            <a:spAutoFit/>
          </a:bodyPr>
          <a:lstStyle/>
          <a:p>
            <a:pPr algn="ctr"/>
            <a:r>
              <a:rPr lang="en-US" b="1" dirty="0" smtClean="0">
                <a:solidFill>
                  <a:srgbClr val="00B0F0"/>
                </a:solidFill>
              </a:rPr>
              <a:t>Marking part of the fixation not to have lose of dose! </a:t>
            </a:r>
            <a:endParaRPr lang="en-US" b="1" dirty="0">
              <a:solidFill>
                <a:srgbClr val="00B0F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63" t="14582" r="1119" b="29444"/>
          <a:stretch/>
        </p:blipFill>
        <p:spPr>
          <a:xfrm>
            <a:off x="6871580" y="1622576"/>
            <a:ext cx="3621386" cy="4040705"/>
          </a:xfrm>
          <a:prstGeom prst="rect">
            <a:avLst/>
          </a:prstGeom>
        </p:spPr>
      </p:pic>
      <p:sp>
        <p:nvSpPr>
          <p:cNvPr id="8" name="TextBox 7"/>
          <p:cNvSpPr txBox="1"/>
          <p:nvPr/>
        </p:nvSpPr>
        <p:spPr>
          <a:xfrm>
            <a:off x="6140428" y="6188082"/>
            <a:ext cx="2924269" cy="369332"/>
          </a:xfrm>
          <a:prstGeom prst="rect">
            <a:avLst/>
          </a:prstGeom>
          <a:noFill/>
        </p:spPr>
        <p:txBody>
          <a:bodyPr wrap="square" rtlCol="0">
            <a:spAutoFit/>
          </a:bodyPr>
          <a:lstStyle/>
          <a:p>
            <a:pPr algn="ctr"/>
            <a:r>
              <a:rPr lang="en-US" b="1" dirty="0" smtClean="0">
                <a:solidFill>
                  <a:srgbClr val="00B0F0"/>
                </a:solidFill>
              </a:rPr>
              <a:t>Adding couch</a:t>
            </a:r>
            <a:endParaRPr lang="en-US" b="1" dirty="0">
              <a:solidFill>
                <a:srgbClr val="00B0F0"/>
              </a:solidFill>
            </a:endParaRPr>
          </a:p>
        </p:txBody>
      </p:sp>
      <p:sp>
        <p:nvSpPr>
          <p:cNvPr id="11" name="Up Arrow 10"/>
          <p:cNvSpPr/>
          <p:nvPr/>
        </p:nvSpPr>
        <p:spPr>
          <a:xfrm rot="2602657">
            <a:off x="7848456" y="5323438"/>
            <a:ext cx="674051" cy="733330"/>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04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2857</TotalTime>
  <Words>839</Words>
  <Application>Microsoft Office PowerPoint</Application>
  <PresentationFormat>Widescreen</PresentationFormat>
  <Paragraphs>162</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Microsoft JhengHei UI</vt:lpstr>
      <vt:lpstr>Arial</vt:lpstr>
      <vt:lpstr>Calibri</vt:lpstr>
      <vt:lpstr>Courier New</vt:lpstr>
      <vt:lpstr>Minion Regular</vt:lpstr>
      <vt:lpstr>Tw Cen MT</vt:lpstr>
      <vt:lpstr>Tw Cen MT Condensed</vt:lpstr>
      <vt:lpstr>Wingdings</vt:lpstr>
      <vt:lpstr>Wingdings 3</vt:lpstr>
      <vt:lpstr>Integral</vt:lpstr>
      <vt:lpstr> from planning to Setup in RMC </vt:lpstr>
      <vt:lpstr>Zentrum fur strahlentherapie und nuklearmedizin</vt:lpstr>
      <vt:lpstr>Qa on Ct scanner     (Toshiba Aquilion LB CT (90 cm))  </vt:lpstr>
      <vt:lpstr>First simulation </vt:lpstr>
      <vt:lpstr>(sBrt)stereotactic body radiation therapy</vt:lpstr>
      <vt:lpstr>Conturing </vt:lpstr>
      <vt:lpstr>Medical records</vt:lpstr>
      <vt:lpstr>Planning proccess</vt:lpstr>
      <vt:lpstr>Fixation materials </vt:lpstr>
      <vt:lpstr>Planning</vt:lpstr>
      <vt:lpstr>The organ at risk can be set as serial or parallel constraints depending on the properties of the tissue.</vt:lpstr>
      <vt:lpstr>planing</vt:lpstr>
      <vt:lpstr>Doctors control and set up</vt:lpstr>
      <vt:lpstr>Doctors control and set up</vt:lpstr>
      <vt:lpstr>QA on linac </vt:lpstr>
      <vt:lpstr>Our Equipment for Treatment Quality Assurance and Quality Control </vt:lpstr>
      <vt:lpstr>Safety barriers (qa)</vt:lpstr>
      <vt:lpstr>Prevention of Unintended Medical Exposure</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Proccess from planning to treatmen in RMC</dc:title>
  <dc:creator>Microsoft account</dc:creator>
  <cp:lastModifiedBy>Microsoft account</cp:lastModifiedBy>
  <cp:revision>81</cp:revision>
  <dcterms:created xsi:type="dcterms:W3CDTF">2020-09-29T22:42:11Z</dcterms:created>
  <dcterms:modified xsi:type="dcterms:W3CDTF">2020-11-10T15:13:19Z</dcterms:modified>
</cp:coreProperties>
</file>