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sldIdLst>
    <p:sldId id="258" r:id="rId2"/>
    <p:sldId id="256" r:id="rId3"/>
    <p:sldId id="257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3" r:id="rId12"/>
  </p:sldIdLst>
  <p:sldSz cx="104775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2" autoAdjust="0"/>
  </p:normalViewPr>
  <p:slideViewPr>
    <p:cSldViewPr>
      <p:cViewPr>
        <p:scale>
          <a:sx n="66" d="100"/>
          <a:sy n="66" d="100"/>
        </p:scale>
        <p:origin x="-1212" y="-180"/>
      </p:cViewPr>
      <p:guideLst>
        <p:guide orient="horz" pos="2160"/>
        <p:guide pos="3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21D6D-AB6E-40C1-9E83-88D6416B456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685800"/>
            <a:ext cx="5238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8F00-F661-44F0-9D63-C07BB7A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43000"/>
            <a:ext cx="4714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07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4" y="2130428"/>
            <a:ext cx="89058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25" y="3886200"/>
            <a:ext cx="73342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3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1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187" y="274641"/>
            <a:ext cx="235743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274641"/>
            <a:ext cx="689768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4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7103168" cy="6858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385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1" y="0"/>
            <a:ext cx="36843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754569" y="535026"/>
            <a:ext cx="3342895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225802" y="2025072"/>
            <a:ext cx="2258438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39024" y="4260714"/>
            <a:ext cx="2258438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012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33" y="339510"/>
            <a:ext cx="994571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5402461" y="5899288"/>
            <a:ext cx="4788546" cy="862288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298634" y="5899288"/>
            <a:ext cx="4788546" cy="862288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961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50" y="4406903"/>
            <a:ext cx="89058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650" y="2906713"/>
            <a:ext cx="89058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6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6" y="1600203"/>
            <a:ext cx="46275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6062" y="1600203"/>
            <a:ext cx="46275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535113"/>
            <a:ext cx="46293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875" y="2174875"/>
            <a:ext cx="46293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2426" y="1535113"/>
            <a:ext cx="46312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2426" y="2174875"/>
            <a:ext cx="46312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3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5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4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7" y="273050"/>
            <a:ext cx="3447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411" y="273053"/>
            <a:ext cx="58572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7" y="1435103"/>
            <a:ext cx="3447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663" y="4800600"/>
            <a:ext cx="62865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3663" y="612775"/>
            <a:ext cx="62865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3663" y="5367338"/>
            <a:ext cx="62865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274638"/>
            <a:ext cx="9429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600203"/>
            <a:ext cx="9429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6356353"/>
            <a:ext cx="2444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9814" y="6356353"/>
            <a:ext cx="3317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8875" y="6356353"/>
            <a:ext cx="2444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93E68F4-9231-46E5-8F91-DDC322278475}"/>
              </a:ext>
            </a:extLst>
          </p:cNvPr>
          <p:cNvSpPr txBox="1"/>
          <p:nvPr/>
        </p:nvSpPr>
        <p:spPr>
          <a:xfrm>
            <a:off x="6572956" y="920048"/>
            <a:ext cx="32377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Positron</a:t>
            </a:r>
          </a:p>
          <a:p>
            <a:r>
              <a:rPr lang="en-US" altLang="ko-KR" sz="44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e</a:t>
            </a:r>
            <a:r>
              <a:rPr lang="en-US" altLang="ko-KR" sz="4400" b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mmision</a:t>
            </a:r>
            <a:endParaRPr lang="en-US" altLang="ko-KR" sz="4400" b="1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n-US" altLang="ko-K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tomography</a:t>
            </a:r>
            <a:endParaRPr lang="en-US" altLang="ko-KR" sz="4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Oval 6">
            <a:extLst>
              <a:ext uri="{FF2B5EF4-FFF2-40B4-BE49-F238E27FC236}">
                <a16:creationId xmlns="" xmlns:a16="http://schemas.microsoft.com/office/drawing/2014/main" id="{755D3A07-BE70-448E-A530-6A8AB7207309}"/>
              </a:ext>
            </a:extLst>
          </p:cNvPr>
          <p:cNvSpPr/>
          <p:nvPr/>
        </p:nvSpPr>
        <p:spPr>
          <a:xfrm>
            <a:off x="6601549" y="5751615"/>
            <a:ext cx="586669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9" name="Group 15">
            <a:extLst>
              <a:ext uri="{FF2B5EF4-FFF2-40B4-BE49-F238E27FC236}">
                <a16:creationId xmlns="" xmlns:a16="http://schemas.microsoft.com/office/drawing/2014/main" id="{FCCDCEE6-E0BD-4F75-9B28-C0715454BBCE}"/>
              </a:ext>
            </a:extLst>
          </p:cNvPr>
          <p:cNvGrpSpPr/>
          <p:nvPr/>
        </p:nvGrpSpPr>
        <p:grpSpPr>
          <a:xfrm>
            <a:off x="6689981" y="5930057"/>
            <a:ext cx="3787520" cy="831053"/>
            <a:chOff x="313105" y="1047007"/>
            <a:chExt cx="4360593" cy="839364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26549A3D-7A65-435F-AAC8-1249432A9EF8}"/>
                </a:ext>
              </a:extLst>
            </p:cNvPr>
            <p:cNvSpPr txBox="1"/>
            <p:nvPr/>
          </p:nvSpPr>
          <p:spPr>
            <a:xfrm>
              <a:off x="313105" y="1575516"/>
              <a:ext cx="3812300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II year student in Engineering Physics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60DC7862-242A-439F-9274-72ED0635D277}"/>
                </a:ext>
              </a:extLst>
            </p:cNvPr>
            <p:cNvSpPr txBox="1"/>
            <p:nvPr/>
          </p:nvSpPr>
          <p:spPr>
            <a:xfrm>
              <a:off x="861397" y="1047007"/>
              <a:ext cx="3812301" cy="714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Mariam </a:t>
              </a:r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Khizanishvili</a:t>
              </a:r>
              <a:endPara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BB2DAB-010E-42A3-8374-8876A55D7132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-35158" y="0"/>
            <a:ext cx="7103168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pic>
        <p:nvPicPr>
          <p:cNvPr id="1029" name="Picture 5" descr="Georgian Technical University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04800"/>
            <a:ext cx="1920875" cy="218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eo Compiuters\Desktop\პრეზენტაცია\ფოტოები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07" y="2884095"/>
            <a:ext cx="2624831" cy="101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eo Compiuters\Desktop\პრეზენტაცია\ფოტოები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812903"/>
            <a:ext cx="2794000" cy="11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64" y="5788656"/>
            <a:ext cx="440639" cy="38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8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28600"/>
            <a:ext cx="5228336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3550" y="-34707"/>
            <a:ext cx="496129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/>
              <a:t>The total </a:t>
            </a:r>
            <a:r>
              <a:rPr lang="en-US" sz="2400" dirty="0"/>
              <a:t>measurement time </a:t>
            </a:r>
            <a:r>
              <a:rPr lang="en-US" sz="2400" dirty="0" smtClean="0"/>
              <a:t>can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be reduced to 15 min</a:t>
            </a:r>
            <a:r>
              <a:rPr lang="en-US" sz="2400" dirty="0" smtClean="0"/>
              <a:t>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After the measurement, an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automated processing </a:t>
            </a:r>
            <a:r>
              <a:rPr lang="en-US" sz="2400" dirty="0"/>
              <a:t>pipeline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reconstructs </a:t>
            </a:r>
            <a:r>
              <a:rPr lang="en-US" sz="2400" dirty="0"/>
              <a:t>the </a:t>
            </a:r>
            <a:r>
              <a:rPr lang="en-US" sz="2400" dirty="0" smtClean="0"/>
              <a:t>data.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various whole brain metabolite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distributions </a:t>
            </a:r>
            <a:r>
              <a:rPr lang="en-US" sz="2400" dirty="0"/>
              <a:t>can be compared with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other imaging </a:t>
            </a:r>
            <a:r>
              <a:rPr lang="en-US" sz="2400" dirty="0"/>
              <a:t>modalities, such as </a:t>
            </a:r>
            <a:r>
              <a:rPr lang="en-US" sz="2400" dirty="0" smtClean="0"/>
              <a:t>1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8F-fluoro-ethyl-tyrosine-PET uptake</a:t>
            </a:r>
            <a:r>
              <a:rPr lang="en-U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462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0" y="1828800"/>
            <a:ext cx="92288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 Demi" pitchFamily="34" charset="0"/>
              </a:rPr>
              <a:t>Thank you </a:t>
            </a:r>
          </a:p>
          <a:p>
            <a:pPr algn="ctr"/>
            <a:r>
              <a:rPr lang="en-US" sz="5400" b="1" cap="all" spc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 Demi" pitchFamily="34" charset="0"/>
              </a:rPr>
              <a:t>f</a:t>
            </a:r>
            <a:r>
              <a:rPr lang="en-US" sz="5400" b="1" cap="all" spc="0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 Demi" pitchFamily="34" charset="0"/>
              </a:rPr>
              <a:t>or your attention</a:t>
            </a:r>
          </a:p>
          <a:p>
            <a:pPr algn="ctr"/>
            <a:r>
              <a:rPr lang="ka-GE" sz="5400" b="1" cap="all" spc="0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მადლობა ყურადღებისათვის</a:t>
            </a:r>
            <a:endParaRPr lang="en-US" sz="5400" b="1" cap="all" spc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0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98C5284-43D4-4207-AFC5-18CF85BB77E1}"/>
              </a:ext>
            </a:extLst>
          </p:cNvPr>
          <p:cNvGrpSpPr/>
          <p:nvPr/>
        </p:nvGrpSpPr>
        <p:grpSpPr>
          <a:xfrm>
            <a:off x="2128239" y="1553756"/>
            <a:ext cx="683999" cy="684000"/>
            <a:chOff x="3754587" y="1709861"/>
            <a:chExt cx="684000" cy="684000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109FA658-F31E-4DD7-AC02-37433C393414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rgbClr val="60BED4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AD3A45-FEEB-4BC7-91CF-AAEFA1B53283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" name="Text Placeholder 14">
              <a:extLst>
                <a:ext uri="{FF2B5EF4-FFF2-40B4-BE49-F238E27FC236}">
                  <a16:creationId xmlns="" xmlns:a16="http://schemas.microsoft.com/office/drawing/2014/main" id="{1E53ABAC-A530-4EB4-A562-C96D30C8C46D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143D5AC-5E1D-438B-8418-32CE7A52A2A8}"/>
              </a:ext>
            </a:extLst>
          </p:cNvPr>
          <p:cNvGrpSpPr/>
          <p:nvPr/>
        </p:nvGrpSpPr>
        <p:grpSpPr>
          <a:xfrm>
            <a:off x="2133351" y="2658821"/>
            <a:ext cx="683999" cy="684000"/>
            <a:chOff x="3754587" y="1709861"/>
            <a:chExt cx="684000" cy="684000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D1CCBA64-939C-4378-B9EC-ED0B251ECE71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rgbClr val="60BED4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8B65B16-A6AE-404A-B003-6DDBC9F2BDF0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1" name="Text Placeholder 14">
              <a:extLst>
                <a:ext uri="{FF2B5EF4-FFF2-40B4-BE49-F238E27FC236}">
                  <a16:creationId xmlns="" xmlns:a16="http://schemas.microsoft.com/office/drawing/2014/main" id="{63CE7CD5-0ACC-4664-86D1-E132A4CB4041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AE8A0AA-85AE-444C-9658-A5BD6432A1F8}"/>
              </a:ext>
            </a:extLst>
          </p:cNvPr>
          <p:cNvGrpSpPr/>
          <p:nvPr/>
        </p:nvGrpSpPr>
        <p:grpSpPr>
          <a:xfrm>
            <a:off x="2121798" y="3733800"/>
            <a:ext cx="683999" cy="684000"/>
            <a:chOff x="3754587" y="1709861"/>
            <a:chExt cx="684000" cy="684000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2B3869E1-1074-4AB4-82B5-BF4B9A949A26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rgbClr val="60BED4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302D9EF-E672-45A0-80D4-0BCAB69F1F48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" name="Text Placeholder 14">
              <a:extLst>
                <a:ext uri="{FF2B5EF4-FFF2-40B4-BE49-F238E27FC236}">
                  <a16:creationId xmlns="" xmlns:a16="http://schemas.microsoft.com/office/drawing/2014/main" id="{128694B0-2413-4FB4-B9E8-A8E0E6CD2EFF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03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37829" y="1553756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Yu Gothic UI Semibold" pitchFamily="34" charset="-128"/>
              </a:rPr>
              <a:t>PET imaging</a:t>
            </a:r>
            <a:endParaRPr lang="en-US" sz="2800" dirty="0">
              <a:ea typeface="Yu Gothic UI Semibold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7291" y="2789482"/>
            <a:ext cx="5054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Yu Gothic UI Semibold" pitchFamily="34" charset="-128"/>
              </a:rPr>
              <a:t>Technical aspects and uses of PET</a:t>
            </a:r>
            <a:endParaRPr lang="en-US" sz="2800" dirty="0">
              <a:ea typeface="Yu Gothic UI Semibold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00636" y="3862216"/>
            <a:ext cx="4908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Yu Gothic UI Semibold" pitchFamily="34" charset="-128"/>
              </a:rPr>
              <a:t>Hybrid PET : CT-PET and MR-PET</a:t>
            </a:r>
            <a:endParaRPr lang="en-US" sz="2800" dirty="0">
              <a:ea typeface="Yu Gothic UI Semibold" pitchFamily="34" charset="-12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143D5AC-5E1D-438B-8418-32CE7A52A2A8}"/>
              </a:ext>
            </a:extLst>
          </p:cNvPr>
          <p:cNvGrpSpPr/>
          <p:nvPr/>
        </p:nvGrpSpPr>
        <p:grpSpPr>
          <a:xfrm>
            <a:off x="2113287" y="4800600"/>
            <a:ext cx="683999" cy="684000"/>
            <a:chOff x="3754587" y="1709861"/>
            <a:chExt cx="684000" cy="684000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D1CCBA64-939C-4378-B9EC-ED0B251ECE71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rgbClr val="60BED4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68B65B16-A6AE-404A-B003-6DDBC9F2BDF0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0" name="Text Placeholder 14">
              <a:extLst>
                <a:ext uri="{FF2B5EF4-FFF2-40B4-BE49-F238E27FC236}">
                  <a16:creationId xmlns="" xmlns:a16="http://schemas.microsoft.com/office/drawing/2014/main" id="{63CE7CD5-0ACC-4664-86D1-E132A4CB4041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04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2410" y="4884902"/>
            <a:ext cx="2801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MRI Spectroscopy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97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527953" y="135046"/>
            <a:ext cx="2530780" cy="67403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>
                <a:ea typeface="FZShuTi" pitchFamily="2" charset="-122"/>
                <a:cs typeface="Arial" pitchFamily="34" charset="0"/>
              </a:rPr>
              <a:t>PET is a nuclear imaging 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>
                <a:ea typeface="FZShuTi" pitchFamily="2" charset="-122"/>
                <a:cs typeface="Arial" pitchFamily="34" charset="0"/>
              </a:rPr>
              <a:t>The technique detects pairs of gamma-rays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>
                <a:ea typeface="FZShuTi" pitchFamily="2" charset="-122"/>
                <a:cs typeface="Arial" pitchFamily="34" charset="0"/>
              </a:rPr>
              <a:t>Tracer is injected into vein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>
                <a:ea typeface="FZShuTi" pitchFamily="2" charset="-122"/>
                <a:cs typeface="Arial" pitchFamily="34" charset="0"/>
              </a:rPr>
              <a:t>Sensitive detector </a:t>
            </a:r>
            <a:r>
              <a:rPr lang="en-US" altLang="ko-KR" sz="2400" dirty="0" err="1" smtClean="0">
                <a:ea typeface="FZShuTi" pitchFamily="2" charset="-122"/>
                <a:cs typeface="Arial" pitchFamily="34" charset="0"/>
              </a:rPr>
              <a:t>pannels</a:t>
            </a:r>
            <a:r>
              <a:rPr lang="en-US" altLang="ko-KR" sz="2400" dirty="0" smtClean="0">
                <a:ea typeface="FZShuTi" pitchFamily="2" charset="-122"/>
                <a:cs typeface="Arial" pitchFamily="34" charset="0"/>
              </a:rPr>
              <a:t> capture gamma ray emissions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>
                <a:ea typeface="FZShuTi" pitchFamily="2" charset="-122"/>
                <a:cs typeface="Arial" pitchFamily="34" charset="0"/>
              </a:rPr>
              <a:t>Uses software to plot the source of emissions</a:t>
            </a:r>
            <a:endParaRPr lang="en-US" altLang="ko-KR" sz="24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="" xmlns:a16="http://schemas.microsoft.com/office/drawing/2014/main" id="{D1ABA657-0ECC-4575-AC27-1DA696F1159C}"/>
              </a:ext>
            </a:extLst>
          </p:cNvPr>
          <p:cNvSpPr/>
          <p:nvPr/>
        </p:nvSpPr>
        <p:spPr>
          <a:xfrm>
            <a:off x="9083766" y="2202808"/>
            <a:ext cx="1336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Alzheimer’s disease and amyloid PET imaging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="" xmlns:a16="http://schemas.microsoft.com/office/drawing/2014/main" id="{07E8DA49-0B5E-4A0A-B884-4E57E9097B1D}"/>
              </a:ext>
            </a:extLst>
          </p:cNvPr>
          <p:cNvSpPr/>
          <p:nvPr/>
        </p:nvSpPr>
        <p:spPr>
          <a:xfrm>
            <a:off x="6095350" y="4418220"/>
            <a:ext cx="1354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18-F-fluorodeoxy</a:t>
            </a:r>
          </a:p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PET imaging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98901086-44B5-45A2-9B39-A1DF9B0B1948}"/>
              </a:ext>
            </a:extLst>
          </p:cNvPr>
          <p:cNvSpPr/>
          <p:nvPr/>
        </p:nvSpPr>
        <p:spPr>
          <a:xfrm>
            <a:off x="6686550" y="504378"/>
            <a:ext cx="30657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PET</a:t>
            </a:r>
          </a:p>
          <a:p>
            <a:r>
              <a:rPr lang="en-US" altLang="ko-KR" sz="4400" dirty="0" smtClean="0">
                <a:solidFill>
                  <a:schemeClr val="accent1"/>
                </a:solidFill>
                <a:cs typeface="Arial" pitchFamily="34" charset="0"/>
              </a:rPr>
              <a:t>imaging</a:t>
            </a:r>
            <a:endParaRPr lang="en-US" altLang="ko-KR" sz="44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33" y="1191790"/>
            <a:ext cx="3400276" cy="2313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86" y="2241237"/>
            <a:ext cx="2371787" cy="18808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71" y="3796933"/>
            <a:ext cx="2590800" cy="28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1024"/>
          <p:cNvSpPr>
            <a:spLocks noGrp="1"/>
          </p:cNvSpPr>
          <p:nvPr>
            <p:ph type="title"/>
          </p:nvPr>
        </p:nvSpPr>
        <p:spPr>
          <a:xfrm>
            <a:off x="692953" y="304800"/>
            <a:ext cx="9439275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Yu Gothic UI Semibold" pitchFamily="34" charset="-128"/>
              </a:rPr>
              <a:t>Uses of </a:t>
            </a:r>
            <a:r>
              <a:rPr lang="en-US" dirty="0" smtClean="0">
                <a:solidFill>
                  <a:schemeClr val="accent1"/>
                </a:solidFill>
                <a:ea typeface="Yu Gothic UI Semibold" pitchFamily="34" charset="-128"/>
              </a:rPr>
              <a:t>PET</a:t>
            </a:r>
            <a:endParaRPr lang="en-US" dirty="0">
              <a:solidFill>
                <a:schemeClr val="accent1"/>
              </a:solidFill>
              <a:ea typeface="Yu Gothic UI Semibold" pitchFamily="34" charset="-12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15995D5-D41D-44B4-B6DA-694A51D41700}"/>
              </a:ext>
            </a:extLst>
          </p:cNvPr>
          <p:cNvSpPr/>
          <p:nvPr/>
        </p:nvSpPr>
        <p:spPr>
          <a:xfrm>
            <a:off x="4527823" y="2800381"/>
            <a:ext cx="1457256" cy="16957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3930EFD-8A89-424A-A2E1-F730153E1763}"/>
              </a:ext>
            </a:extLst>
          </p:cNvPr>
          <p:cNvGrpSpPr/>
          <p:nvPr/>
        </p:nvGrpSpPr>
        <p:grpSpPr>
          <a:xfrm>
            <a:off x="4054721" y="2226258"/>
            <a:ext cx="1176652" cy="1279809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xmlns="" id="{E9ED336E-E6AA-4F77-B89D-3C9B267A78FF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xmlns="" id="{07E530E6-4F6F-49C2-B271-758F86A63E0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E43B431C-9AAE-4245-9B73-342F64A5B539}"/>
              </a:ext>
            </a:extLst>
          </p:cNvPr>
          <p:cNvSpPr/>
          <p:nvPr/>
        </p:nvSpPr>
        <p:spPr>
          <a:xfrm rot="10800000">
            <a:off x="4014194" y="3648240"/>
            <a:ext cx="627070" cy="704290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xmlns="" id="{2436F07B-525F-4671-A1C7-6326FB0FCF16}"/>
              </a:ext>
            </a:extLst>
          </p:cNvPr>
          <p:cNvSpPr/>
          <p:nvPr/>
        </p:nvSpPr>
        <p:spPr>
          <a:xfrm rot="8033242">
            <a:off x="4446565" y="4349970"/>
            <a:ext cx="729683" cy="605248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91B8ECF-BA37-40DB-B416-17F0EAAF4DBA}"/>
              </a:ext>
            </a:extLst>
          </p:cNvPr>
          <p:cNvGrpSpPr/>
          <p:nvPr/>
        </p:nvGrpSpPr>
        <p:grpSpPr>
          <a:xfrm rot="10800000">
            <a:off x="5313881" y="3817916"/>
            <a:ext cx="1176652" cy="1279809"/>
            <a:chOff x="2827731" y="1829193"/>
            <a:chExt cx="1744272" cy="1630399"/>
          </a:xfrm>
        </p:grpSpPr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xmlns="" id="{93F0385C-3BDF-4E7E-A230-7A7A8FC6ABE2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xmlns="" id="{F32AE0A8-7E87-48EF-9C55-A5D5F3A0787E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9752512-E230-4192-B8C0-54766A82E369}"/>
              </a:ext>
            </a:extLst>
          </p:cNvPr>
          <p:cNvGrpSpPr/>
          <p:nvPr/>
        </p:nvGrpSpPr>
        <p:grpSpPr>
          <a:xfrm rot="5400000">
            <a:off x="5290173" y="2394033"/>
            <a:ext cx="1369196" cy="1099836"/>
            <a:chOff x="2827731" y="1829193"/>
            <a:chExt cx="1744272" cy="1630399"/>
          </a:xfrm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xmlns="" id="{FC114F36-306A-4264-AD03-616E331FBEBD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xmlns="" id="{AD2995E0-86B7-4DAE-8D4A-4A69FBA649B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2FDF37-386D-4B48-9148-CE67A25D8C9C}"/>
              </a:ext>
            </a:extLst>
          </p:cNvPr>
          <p:cNvSpPr/>
          <p:nvPr/>
        </p:nvSpPr>
        <p:spPr>
          <a:xfrm>
            <a:off x="4928747" y="1610690"/>
            <a:ext cx="483844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C9E6116-5126-487F-B60F-8E135036DA13}"/>
              </a:ext>
            </a:extLst>
          </p:cNvPr>
          <p:cNvSpPr/>
          <p:nvPr/>
        </p:nvSpPr>
        <p:spPr>
          <a:xfrm>
            <a:off x="3870384" y="2155501"/>
            <a:ext cx="483844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BC20663-9387-49C3-8654-9066F006C851}"/>
              </a:ext>
            </a:extLst>
          </p:cNvPr>
          <p:cNvSpPr/>
          <p:nvPr/>
        </p:nvSpPr>
        <p:spPr>
          <a:xfrm>
            <a:off x="3448653" y="3437366"/>
            <a:ext cx="483844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D3FDABE-78A7-4AE9-971E-5A2084BB3B36}"/>
              </a:ext>
            </a:extLst>
          </p:cNvPr>
          <p:cNvSpPr/>
          <p:nvPr/>
        </p:nvSpPr>
        <p:spPr>
          <a:xfrm>
            <a:off x="3966655" y="4672591"/>
            <a:ext cx="483844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8484930-3D3F-4908-B029-254D165C8A74}"/>
              </a:ext>
            </a:extLst>
          </p:cNvPr>
          <p:cNvSpPr/>
          <p:nvPr/>
        </p:nvSpPr>
        <p:spPr>
          <a:xfrm>
            <a:off x="5054349" y="5142373"/>
            <a:ext cx="483844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BE8F3C9-DF3D-440A-8615-3C7C2221061E}"/>
              </a:ext>
            </a:extLst>
          </p:cNvPr>
          <p:cNvSpPr/>
          <p:nvPr/>
        </p:nvSpPr>
        <p:spPr>
          <a:xfrm>
            <a:off x="6113349" y="4596641"/>
            <a:ext cx="483844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153F326-12ED-4B35-BA6C-150BABE77380}"/>
              </a:ext>
            </a:extLst>
          </p:cNvPr>
          <p:cNvSpPr/>
          <p:nvPr/>
        </p:nvSpPr>
        <p:spPr>
          <a:xfrm>
            <a:off x="6545006" y="3296097"/>
            <a:ext cx="483844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28A8A4B-91D6-46EF-9EE2-728F40772D2D}"/>
              </a:ext>
            </a:extLst>
          </p:cNvPr>
          <p:cNvSpPr/>
          <p:nvPr/>
        </p:nvSpPr>
        <p:spPr>
          <a:xfrm>
            <a:off x="6028317" y="2054935"/>
            <a:ext cx="483844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B4B35D9-C483-45CB-AE6B-1440CEF36E97}"/>
              </a:ext>
            </a:extLst>
          </p:cNvPr>
          <p:cNvSpPr txBox="1"/>
          <p:nvPr/>
        </p:nvSpPr>
        <p:spPr>
          <a:xfrm>
            <a:off x="4567642" y="5722590"/>
            <a:ext cx="2549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Bio-distribution studies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063174E-7141-4562-B849-6861FAB33CD1}"/>
              </a:ext>
            </a:extLst>
          </p:cNvPr>
          <p:cNvSpPr txBox="1"/>
          <p:nvPr/>
        </p:nvSpPr>
        <p:spPr>
          <a:xfrm>
            <a:off x="6580385" y="2191740"/>
            <a:ext cx="2549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Neuroimaging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B214CAC-D8F2-4C57-A9C9-590CB30E8588}"/>
              </a:ext>
            </a:extLst>
          </p:cNvPr>
          <p:cNvSpPr txBox="1"/>
          <p:nvPr/>
        </p:nvSpPr>
        <p:spPr>
          <a:xfrm>
            <a:off x="7028850" y="3390202"/>
            <a:ext cx="2549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Cardiology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016BD34-675C-4B9A-B381-B6C2174B1278}"/>
              </a:ext>
            </a:extLst>
          </p:cNvPr>
          <p:cNvSpPr txBox="1"/>
          <p:nvPr/>
        </p:nvSpPr>
        <p:spPr>
          <a:xfrm>
            <a:off x="6778047" y="4659843"/>
            <a:ext cx="2549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Infectious diseases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F354CA2-7794-4909-B1E4-2E08511C7880}"/>
              </a:ext>
            </a:extLst>
          </p:cNvPr>
          <p:cNvSpPr txBox="1"/>
          <p:nvPr/>
        </p:nvSpPr>
        <p:spPr>
          <a:xfrm>
            <a:off x="3168702" y="1271539"/>
            <a:ext cx="2563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Oncology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4DFE454-CA1F-46DA-B5A0-570E6A5E88EE}"/>
              </a:ext>
            </a:extLst>
          </p:cNvPr>
          <p:cNvSpPr txBox="1"/>
          <p:nvPr/>
        </p:nvSpPr>
        <p:spPr>
          <a:xfrm>
            <a:off x="1166048" y="2085415"/>
            <a:ext cx="2563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Small animal imaging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FF71225-F1C2-4451-9586-8BAF2762D334}"/>
              </a:ext>
            </a:extLst>
          </p:cNvPr>
          <p:cNvSpPr txBox="1"/>
          <p:nvPr/>
        </p:nvSpPr>
        <p:spPr>
          <a:xfrm>
            <a:off x="732778" y="3390202"/>
            <a:ext cx="2563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Musculo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imaging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347B939-83F3-4E8B-B98D-E4C685A84D07}"/>
              </a:ext>
            </a:extLst>
          </p:cNvPr>
          <p:cNvSpPr txBox="1"/>
          <p:nvPr/>
        </p:nvSpPr>
        <p:spPr>
          <a:xfrm>
            <a:off x="1249536" y="4622911"/>
            <a:ext cx="2563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Skeletal imaging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27" y="1744557"/>
            <a:ext cx="295284" cy="29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098049" y="2164821"/>
            <a:ext cx="344380" cy="331559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2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594468" y="3309017"/>
            <a:ext cx="367159" cy="459403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84" y="4714478"/>
            <a:ext cx="357422" cy="30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29" y="5235610"/>
            <a:ext cx="369483" cy="37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10" y="2210616"/>
            <a:ext cx="433270" cy="43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83" y="3525325"/>
            <a:ext cx="349386" cy="3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18" y="4742379"/>
            <a:ext cx="123828" cy="3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43" y="3470312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4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1219200"/>
            <a:ext cx="6477001" cy="534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3550" y="27258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Yu Gothic UI Semibold" pitchFamily="34" charset="-128"/>
              </a:rPr>
              <a:t>Technical </a:t>
            </a:r>
            <a:r>
              <a:rPr lang="en-US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Yu Gothic UI Semibold" pitchFamily="34" charset="-128"/>
              </a:rPr>
              <a:t>aspects</a:t>
            </a:r>
            <a:endParaRPr lang="en-US" sz="4000" dirty="0">
              <a:latin typeface="+mj-lt"/>
              <a:ea typeface="Yu Gothic UI Semibold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3499" y="1676400"/>
            <a:ext cx="355610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Consists </a:t>
            </a:r>
            <a:r>
              <a:rPr lang="en-US" dirty="0"/>
              <a:t>a detector ring with </a:t>
            </a:r>
            <a:endParaRPr lang="en-US" dirty="0" smtClean="0"/>
          </a:p>
          <a:p>
            <a:r>
              <a:rPr lang="en-US" dirty="0" smtClean="0"/>
              <a:t>60 </a:t>
            </a:r>
            <a:r>
              <a:rPr lang="en-US" dirty="0"/>
              <a:t>cm diameter and 20 cm </a:t>
            </a:r>
            <a:r>
              <a:rPr lang="en-US" dirty="0" smtClean="0"/>
              <a:t>length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Consists </a:t>
            </a:r>
            <a:r>
              <a:rPr lang="en-US" dirty="0"/>
              <a:t>scintillation detectors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scintillation crystals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radiation </a:t>
            </a:r>
            <a:r>
              <a:rPr lang="en-US" dirty="0"/>
              <a:t>causes light </a:t>
            </a:r>
            <a:r>
              <a:rPr lang="en-US" dirty="0" smtClean="0"/>
              <a:t>pulses </a:t>
            </a:r>
          </a:p>
          <a:p>
            <a:r>
              <a:rPr lang="en-US" dirty="0" smtClean="0"/>
              <a:t>within </a:t>
            </a:r>
            <a:r>
              <a:rPr lang="en-US" dirty="0"/>
              <a:t>the scintillation </a:t>
            </a:r>
            <a:r>
              <a:rPr lang="en-US" dirty="0" err="1" smtClean="0"/>
              <a:t>rystals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light is converted to electrical </a:t>
            </a:r>
            <a:endParaRPr lang="en-US" dirty="0" smtClean="0"/>
          </a:p>
          <a:p>
            <a:r>
              <a:rPr lang="en-US" dirty="0" smtClean="0"/>
              <a:t>Signals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/>
          <p:cNvSpPr/>
          <p:nvPr/>
        </p:nvSpPr>
        <p:spPr>
          <a:xfrm rot="5400000">
            <a:off x="-348811" y="576505"/>
            <a:ext cx="6611261" cy="5646940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447800"/>
            <a:ext cx="4114800" cy="2674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7" y="4220840"/>
            <a:ext cx="3025322" cy="2096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2225" y="6314829"/>
            <a:ext cx="83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PET-CT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0" y="1447801"/>
            <a:ext cx="4411460" cy="2674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36" y="4280305"/>
            <a:ext cx="3885567" cy="19772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71305" y="6243009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MR-PET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62350" y="304800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Hybrid PET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707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8" y="411569"/>
            <a:ext cx="1395563" cy="5973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04" y="961626"/>
            <a:ext cx="1529168" cy="5568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22" y="367225"/>
            <a:ext cx="2057400" cy="5836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7150" y="152400"/>
            <a:ext cx="295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MR-PET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631733" y="650603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186" y="634509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58892" y="6207313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MR-PET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648200"/>
            <a:ext cx="3848100" cy="1988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062" y="389430"/>
            <a:ext cx="335707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Strengths and</a:t>
            </a:r>
          </a:p>
          <a:p>
            <a:r>
              <a:rPr lang="en-US" sz="4400" dirty="0" smtClean="0"/>
              <a:t>limitations </a:t>
            </a:r>
          </a:p>
          <a:p>
            <a:r>
              <a:rPr lang="en-US" sz="4400" dirty="0" smtClean="0"/>
              <a:t>of </a:t>
            </a:r>
            <a:r>
              <a:rPr lang="en-US" sz="4400" dirty="0" smtClean="0">
                <a:solidFill>
                  <a:schemeClr val="accent1"/>
                </a:solidFill>
              </a:rPr>
              <a:t>MR-PET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0" y="943428"/>
            <a:ext cx="53989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Strengths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Improved soft tissue contrast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Increased available time to collect PET data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Better motion correction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No ionizing radiation from MRI component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Convenience and time savings with combined exams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0150" y="4765129"/>
            <a:ext cx="47268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Limitations 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Exams may take 1 hour or longer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Protocols and indications still in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0350" y="0"/>
            <a:ext cx="4297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MRI</a:t>
            </a:r>
            <a:r>
              <a:rPr lang="en-US" sz="4400" dirty="0" smtClean="0"/>
              <a:t> Spectroscopy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1168400"/>
            <a:ext cx="4166524" cy="5086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51" y="3469467"/>
            <a:ext cx="2169997" cy="2724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2108" y="6194154"/>
            <a:ext cx="3076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Example of a brain metabolites concentration map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92334" y="1193800"/>
            <a:ext cx="54883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aim of this project is to produce </a:t>
            </a:r>
            <a:r>
              <a:rPr lang="en-US" dirty="0" smtClean="0"/>
              <a:t>concentration</a:t>
            </a:r>
          </a:p>
          <a:p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colored</a:t>
            </a:r>
            <a:r>
              <a:rPr lang="en-US" dirty="0"/>
              <a:t>) maps of brain metabolites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Spectroscopy is a very sensitive MRI technique and a </a:t>
            </a:r>
            <a:endParaRPr lang="en-US" dirty="0" smtClean="0"/>
          </a:p>
          <a:p>
            <a:r>
              <a:rPr lang="en-US" dirty="0" smtClean="0"/>
              <a:t>large </a:t>
            </a:r>
            <a:r>
              <a:rPr lang="en-US" dirty="0"/>
              <a:t>range of </a:t>
            </a:r>
            <a:r>
              <a:rPr lang="en-US" dirty="0" smtClean="0"/>
              <a:t>artifacts </a:t>
            </a:r>
            <a:r>
              <a:rPr lang="en-US" dirty="0"/>
              <a:t>can corrupt the measured </a:t>
            </a:r>
            <a:endParaRPr lang="en-US" dirty="0" smtClean="0"/>
          </a:p>
          <a:p>
            <a:r>
              <a:rPr lang="en-US" dirty="0" smtClean="0"/>
              <a:t>spectrum.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This information can then be used in the diagnosis of </a:t>
            </a:r>
            <a:endParaRPr lang="en-US" dirty="0" smtClean="0"/>
          </a:p>
          <a:p>
            <a:r>
              <a:rPr lang="en-US" dirty="0" smtClean="0"/>
              <a:t>brain </a:t>
            </a:r>
            <a:r>
              <a:rPr lang="en-US" dirty="0"/>
              <a:t>related diseases and in treatment planning.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6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276</Words>
  <Application>Microsoft Office PowerPoint</Application>
  <PresentationFormat>Custom</PresentationFormat>
  <Paragraphs>82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Uses of PET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</dc:creator>
  <cp:lastModifiedBy>Geo Compiuters</cp:lastModifiedBy>
  <cp:revision>41</cp:revision>
  <dcterms:created xsi:type="dcterms:W3CDTF">2006-08-16T00:00:00Z</dcterms:created>
  <dcterms:modified xsi:type="dcterms:W3CDTF">2020-10-22T11:10:27Z</dcterms:modified>
</cp:coreProperties>
</file>