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sldIdLst>
    <p:sldId id="256" r:id="rId2"/>
    <p:sldId id="257" r:id="rId3"/>
    <p:sldId id="261" r:id="rId4"/>
    <p:sldId id="258" r:id="rId5"/>
    <p:sldId id="262" r:id="rId6"/>
    <p:sldId id="263" r:id="rId7"/>
    <p:sldId id="259" r:id="rId8"/>
    <p:sldId id="268" r:id="rId9"/>
    <p:sldId id="264" r:id="rId10"/>
    <p:sldId id="265" r:id="rId11"/>
    <p:sldId id="266" r:id="rId12"/>
    <p:sldId id="267" r:id="rId13"/>
    <p:sldId id="26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35" autoAdjust="0"/>
    <p:restoredTop sz="94660"/>
  </p:normalViewPr>
  <p:slideViewPr>
    <p:cSldViewPr snapToGrid="0">
      <p:cViewPr varScale="1">
        <p:scale>
          <a:sx n="80" d="100"/>
          <a:sy n="80" d="100"/>
        </p:scale>
        <p:origin x="34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54361-342D-4F07-9B34-99DB8E20BD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C4BF35-4BFB-416F-88B5-6D51029B43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55E38B-F84B-459B-9202-CA2EF79EAEFE}"/>
              </a:ext>
            </a:extLst>
          </p:cNvPr>
          <p:cNvSpPr>
            <a:spLocks noGrp="1"/>
          </p:cNvSpPr>
          <p:nvPr>
            <p:ph type="dt" sz="half" idx="10"/>
          </p:nvPr>
        </p:nvSpPr>
        <p:spPr/>
        <p:txBody>
          <a:bodyPr/>
          <a:lstStyle/>
          <a:p>
            <a:fld id="{8B6F0404-BC31-47F1-BC25-16288725DFE6}" type="datetimeFigureOut">
              <a:rPr lang="en-US" smtClean="0"/>
              <a:t>08-Nov-20</a:t>
            </a:fld>
            <a:endParaRPr lang="en-US"/>
          </a:p>
        </p:txBody>
      </p:sp>
      <p:sp>
        <p:nvSpPr>
          <p:cNvPr id="5" name="Footer Placeholder 4">
            <a:extLst>
              <a:ext uri="{FF2B5EF4-FFF2-40B4-BE49-F238E27FC236}">
                <a16:creationId xmlns:a16="http://schemas.microsoft.com/office/drawing/2014/main" id="{EB34C9AD-34B3-4A65-AE92-78673F5CC8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70EF9-D82B-4831-A153-05F233468356}"/>
              </a:ext>
            </a:extLst>
          </p:cNvPr>
          <p:cNvSpPr>
            <a:spLocks noGrp="1"/>
          </p:cNvSpPr>
          <p:nvPr>
            <p:ph type="sldNum" sz="quarter" idx="12"/>
          </p:nvPr>
        </p:nvSpPr>
        <p:spPr/>
        <p:txBody>
          <a:bodyPr/>
          <a:lstStyle/>
          <a:p>
            <a:fld id="{AFF92C56-920A-46E4-92A9-F083B33001BD}" type="slidenum">
              <a:rPr lang="en-US" smtClean="0"/>
              <a:t>‹#›</a:t>
            </a:fld>
            <a:endParaRPr lang="en-US"/>
          </a:p>
        </p:txBody>
      </p:sp>
    </p:spTree>
    <p:extLst>
      <p:ext uri="{BB962C8B-B14F-4D97-AF65-F5344CB8AC3E}">
        <p14:creationId xmlns:p14="http://schemas.microsoft.com/office/powerpoint/2010/main" val="3155693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02A4A-8DEA-4684-97E0-F0B277CD82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B0F74D-92EC-4A0D-959E-8BE738CA3B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9040A-0F7B-4B85-96A8-B60B88926CF5}"/>
              </a:ext>
            </a:extLst>
          </p:cNvPr>
          <p:cNvSpPr>
            <a:spLocks noGrp="1"/>
          </p:cNvSpPr>
          <p:nvPr>
            <p:ph type="dt" sz="half" idx="10"/>
          </p:nvPr>
        </p:nvSpPr>
        <p:spPr/>
        <p:txBody>
          <a:bodyPr/>
          <a:lstStyle/>
          <a:p>
            <a:fld id="{8B6F0404-BC31-47F1-BC25-16288725DFE6}" type="datetimeFigureOut">
              <a:rPr lang="en-US" smtClean="0"/>
              <a:t>08-Nov-20</a:t>
            </a:fld>
            <a:endParaRPr lang="en-US"/>
          </a:p>
        </p:txBody>
      </p:sp>
      <p:sp>
        <p:nvSpPr>
          <p:cNvPr id="5" name="Footer Placeholder 4">
            <a:extLst>
              <a:ext uri="{FF2B5EF4-FFF2-40B4-BE49-F238E27FC236}">
                <a16:creationId xmlns:a16="http://schemas.microsoft.com/office/drawing/2014/main" id="{6D1B3827-8046-436D-9335-C6D0F18F11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C92408-CE0E-4D45-910C-D663E8538858}"/>
              </a:ext>
            </a:extLst>
          </p:cNvPr>
          <p:cNvSpPr>
            <a:spLocks noGrp="1"/>
          </p:cNvSpPr>
          <p:nvPr>
            <p:ph type="sldNum" sz="quarter" idx="12"/>
          </p:nvPr>
        </p:nvSpPr>
        <p:spPr/>
        <p:txBody>
          <a:bodyPr/>
          <a:lstStyle/>
          <a:p>
            <a:fld id="{AFF92C56-920A-46E4-92A9-F083B33001BD}" type="slidenum">
              <a:rPr lang="en-US" smtClean="0"/>
              <a:t>‹#›</a:t>
            </a:fld>
            <a:endParaRPr lang="en-US"/>
          </a:p>
        </p:txBody>
      </p:sp>
    </p:spTree>
    <p:extLst>
      <p:ext uri="{BB962C8B-B14F-4D97-AF65-F5344CB8AC3E}">
        <p14:creationId xmlns:p14="http://schemas.microsoft.com/office/powerpoint/2010/main" val="1663392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1D8497-0B11-4F3D-966B-734B2A3B2D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0C2F99-6364-4778-AA34-3F165AA639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37DA9E-5FA7-4BE2-96E6-8B1E52FB6CAF}"/>
              </a:ext>
            </a:extLst>
          </p:cNvPr>
          <p:cNvSpPr>
            <a:spLocks noGrp="1"/>
          </p:cNvSpPr>
          <p:nvPr>
            <p:ph type="dt" sz="half" idx="10"/>
          </p:nvPr>
        </p:nvSpPr>
        <p:spPr/>
        <p:txBody>
          <a:bodyPr/>
          <a:lstStyle/>
          <a:p>
            <a:fld id="{8B6F0404-BC31-47F1-BC25-16288725DFE6}" type="datetimeFigureOut">
              <a:rPr lang="en-US" smtClean="0"/>
              <a:t>08-Nov-20</a:t>
            </a:fld>
            <a:endParaRPr lang="en-US"/>
          </a:p>
        </p:txBody>
      </p:sp>
      <p:sp>
        <p:nvSpPr>
          <p:cNvPr id="5" name="Footer Placeholder 4">
            <a:extLst>
              <a:ext uri="{FF2B5EF4-FFF2-40B4-BE49-F238E27FC236}">
                <a16:creationId xmlns:a16="http://schemas.microsoft.com/office/drawing/2014/main" id="{10A875D9-7078-4609-A80E-4C3ED3E3F7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9C9FE-C3CF-42A3-9DF5-BD0233CCEBF5}"/>
              </a:ext>
            </a:extLst>
          </p:cNvPr>
          <p:cNvSpPr>
            <a:spLocks noGrp="1"/>
          </p:cNvSpPr>
          <p:nvPr>
            <p:ph type="sldNum" sz="quarter" idx="12"/>
          </p:nvPr>
        </p:nvSpPr>
        <p:spPr/>
        <p:txBody>
          <a:bodyPr/>
          <a:lstStyle/>
          <a:p>
            <a:fld id="{AFF92C56-920A-46E4-92A9-F083B33001BD}" type="slidenum">
              <a:rPr lang="en-US" smtClean="0"/>
              <a:t>‹#›</a:t>
            </a:fld>
            <a:endParaRPr lang="en-US"/>
          </a:p>
        </p:txBody>
      </p:sp>
    </p:spTree>
    <p:extLst>
      <p:ext uri="{BB962C8B-B14F-4D97-AF65-F5344CB8AC3E}">
        <p14:creationId xmlns:p14="http://schemas.microsoft.com/office/powerpoint/2010/main" val="101899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FB16C-249C-49BE-97D1-7A17C45EE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B13409-4B28-4BD4-B10A-AE576846F6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155780-2223-4A0D-BFCA-D33CDDAF063D}"/>
              </a:ext>
            </a:extLst>
          </p:cNvPr>
          <p:cNvSpPr>
            <a:spLocks noGrp="1"/>
          </p:cNvSpPr>
          <p:nvPr>
            <p:ph type="dt" sz="half" idx="10"/>
          </p:nvPr>
        </p:nvSpPr>
        <p:spPr/>
        <p:txBody>
          <a:bodyPr/>
          <a:lstStyle/>
          <a:p>
            <a:fld id="{8B6F0404-BC31-47F1-BC25-16288725DFE6}" type="datetimeFigureOut">
              <a:rPr lang="en-US" smtClean="0"/>
              <a:t>08-Nov-20</a:t>
            </a:fld>
            <a:endParaRPr lang="en-US"/>
          </a:p>
        </p:txBody>
      </p:sp>
      <p:sp>
        <p:nvSpPr>
          <p:cNvPr id="5" name="Footer Placeholder 4">
            <a:extLst>
              <a:ext uri="{FF2B5EF4-FFF2-40B4-BE49-F238E27FC236}">
                <a16:creationId xmlns:a16="http://schemas.microsoft.com/office/drawing/2014/main" id="{EE690AD3-9974-4EFB-9706-8BA87E118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3EDF34-9692-41D0-823B-B74A0222299F}"/>
              </a:ext>
            </a:extLst>
          </p:cNvPr>
          <p:cNvSpPr>
            <a:spLocks noGrp="1"/>
          </p:cNvSpPr>
          <p:nvPr>
            <p:ph type="sldNum" sz="quarter" idx="12"/>
          </p:nvPr>
        </p:nvSpPr>
        <p:spPr/>
        <p:txBody>
          <a:bodyPr/>
          <a:lstStyle/>
          <a:p>
            <a:fld id="{AFF92C56-920A-46E4-92A9-F083B33001BD}" type="slidenum">
              <a:rPr lang="en-US" smtClean="0"/>
              <a:t>‹#›</a:t>
            </a:fld>
            <a:endParaRPr lang="en-US"/>
          </a:p>
        </p:txBody>
      </p:sp>
    </p:spTree>
    <p:extLst>
      <p:ext uri="{BB962C8B-B14F-4D97-AF65-F5344CB8AC3E}">
        <p14:creationId xmlns:p14="http://schemas.microsoft.com/office/powerpoint/2010/main" val="3121397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F8306-8B4E-4217-8FAD-7BF5FED8B1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8FB7F0-6307-487E-BCE9-3172382797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3F73EF-33DC-46FD-8679-A40A89862837}"/>
              </a:ext>
            </a:extLst>
          </p:cNvPr>
          <p:cNvSpPr>
            <a:spLocks noGrp="1"/>
          </p:cNvSpPr>
          <p:nvPr>
            <p:ph type="dt" sz="half" idx="10"/>
          </p:nvPr>
        </p:nvSpPr>
        <p:spPr/>
        <p:txBody>
          <a:bodyPr/>
          <a:lstStyle/>
          <a:p>
            <a:fld id="{8B6F0404-BC31-47F1-BC25-16288725DFE6}" type="datetimeFigureOut">
              <a:rPr lang="en-US" smtClean="0"/>
              <a:t>08-Nov-20</a:t>
            </a:fld>
            <a:endParaRPr lang="en-US"/>
          </a:p>
        </p:txBody>
      </p:sp>
      <p:sp>
        <p:nvSpPr>
          <p:cNvPr id="5" name="Footer Placeholder 4">
            <a:extLst>
              <a:ext uri="{FF2B5EF4-FFF2-40B4-BE49-F238E27FC236}">
                <a16:creationId xmlns:a16="http://schemas.microsoft.com/office/drawing/2014/main" id="{B5E1DB4A-6182-4545-9557-EC4B8CDF19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C06BF-E8D6-405A-9B8E-F3C3AD868099}"/>
              </a:ext>
            </a:extLst>
          </p:cNvPr>
          <p:cNvSpPr>
            <a:spLocks noGrp="1"/>
          </p:cNvSpPr>
          <p:nvPr>
            <p:ph type="sldNum" sz="quarter" idx="12"/>
          </p:nvPr>
        </p:nvSpPr>
        <p:spPr/>
        <p:txBody>
          <a:bodyPr/>
          <a:lstStyle/>
          <a:p>
            <a:fld id="{AFF92C56-920A-46E4-92A9-F083B33001BD}" type="slidenum">
              <a:rPr lang="en-US" smtClean="0"/>
              <a:t>‹#›</a:t>
            </a:fld>
            <a:endParaRPr lang="en-US"/>
          </a:p>
        </p:txBody>
      </p:sp>
    </p:spTree>
    <p:extLst>
      <p:ext uri="{BB962C8B-B14F-4D97-AF65-F5344CB8AC3E}">
        <p14:creationId xmlns:p14="http://schemas.microsoft.com/office/powerpoint/2010/main" val="131008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A18A9-629B-4AFC-8FF7-D8BF3A53F0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ECB032-0D3E-48A5-951E-BF4FEF18ED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CD4F91-F0FE-488C-A43A-B3A7D21937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96DB5C-81B2-4406-A801-051AC5E67057}"/>
              </a:ext>
            </a:extLst>
          </p:cNvPr>
          <p:cNvSpPr>
            <a:spLocks noGrp="1"/>
          </p:cNvSpPr>
          <p:nvPr>
            <p:ph type="dt" sz="half" idx="10"/>
          </p:nvPr>
        </p:nvSpPr>
        <p:spPr/>
        <p:txBody>
          <a:bodyPr/>
          <a:lstStyle/>
          <a:p>
            <a:fld id="{8B6F0404-BC31-47F1-BC25-16288725DFE6}" type="datetimeFigureOut">
              <a:rPr lang="en-US" smtClean="0"/>
              <a:t>08-Nov-20</a:t>
            </a:fld>
            <a:endParaRPr lang="en-US"/>
          </a:p>
        </p:txBody>
      </p:sp>
      <p:sp>
        <p:nvSpPr>
          <p:cNvPr id="6" name="Footer Placeholder 5">
            <a:extLst>
              <a:ext uri="{FF2B5EF4-FFF2-40B4-BE49-F238E27FC236}">
                <a16:creationId xmlns:a16="http://schemas.microsoft.com/office/drawing/2014/main" id="{0EF486ED-5371-4A8F-A563-6597051995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50D518-2E6D-4BF3-BD71-7DD962E9124A}"/>
              </a:ext>
            </a:extLst>
          </p:cNvPr>
          <p:cNvSpPr>
            <a:spLocks noGrp="1"/>
          </p:cNvSpPr>
          <p:nvPr>
            <p:ph type="sldNum" sz="quarter" idx="12"/>
          </p:nvPr>
        </p:nvSpPr>
        <p:spPr/>
        <p:txBody>
          <a:bodyPr/>
          <a:lstStyle/>
          <a:p>
            <a:fld id="{AFF92C56-920A-46E4-92A9-F083B33001BD}" type="slidenum">
              <a:rPr lang="en-US" smtClean="0"/>
              <a:t>‹#›</a:t>
            </a:fld>
            <a:endParaRPr lang="en-US"/>
          </a:p>
        </p:txBody>
      </p:sp>
    </p:spTree>
    <p:extLst>
      <p:ext uri="{BB962C8B-B14F-4D97-AF65-F5344CB8AC3E}">
        <p14:creationId xmlns:p14="http://schemas.microsoft.com/office/powerpoint/2010/main" val="1182498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14851-E54D-4551-8E5C-981D196BAD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F39F67-0D40-4BE9-9545-2295AC1A87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FE1826-AE8F-42DB-8522-91CECF8387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F25595-044E-4B6F-A34F-F9F33D9449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02463A-6D64-4C7E-86CE-CFF75665C2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19A5DA-B6BE-4A35-8B75-F40835D0FCBA}"/>
              </a:ext>
            </a:extLst>
          </p:cNvPr>
          <p:cNvSpPr>
            <a:spLocks noGrp="1"/>
          </p:cNvSpPr>
          <p:nvPr>
            <p:ph type="dt" sz="half" idx="10"/>
          </p:nvPr>
        </p:nvSpPr>
        <p:spPr/>
        <p:txBody>
          <a:bodyPr/>
          <a:lstStyle/>
          <a:p>
            <a:fld id="{8B6F0404-BC31-47F1-BC25-16288725DFE6}" type="datetimeFigureOut">
              <a:rPr lang="en-US" smtClean="0"/>
              <a:t>08-Nov-20</a:t>
            </a:fld>
            <a:endParaRPr lang="en-US"/>
          </a:p>
        </p:txBody>
      </p:sp>
      <p:sp>
        <p:nvSpPr>
          <p:cNvPr id="8" name="Footer Placeholder 7">
            <a:extLst>
              <a:ext uri="{FF2B5EF4-FFF2-40B4-BE49-F238E27FC236}">
                <a16:creationId xmlns:a16="http://schemas.microsoft.com/office/drawing/2014/main" id="{B0B2C6A8-8B08-43DD-BE05-340BA360E6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8699D4-4018-437A-852E-D19501180E42}"/>
              </a:ext>
            </a:extLst>
          </p:cNvPr>
          <p:cNvSpPr>
            <a:spLocks noGrp="1"/>
          </p:cNvSpPr>
          <p:nvPr>
            <p:ph type="sldNum" sz="quarter" idx="12"/>
          </p:nvPr>
        </p:nvSpPr>
        <p:spPr/>
        <p:txBody>
          <a:bodyPr/>
          <a:lstStyle/>
          <a:p>
            <a:fld id="{AFF92C56-920A-46E4-92A9-F083B33001BD}" type="slidenum">
              <a:rPr lang="en-US" smtClean="0"/>
              <a:t>‹#›</a:t>
            </a:fld>
            <a:endParaRPr lang="en-US"/>
          </a:p>
        </p:txBody>
      </p:sp>
    </p:spTree>
    <p:extLst>
      <p:ext uri="{BB962C8B-B14F-4D97-AF65-F5344CB8AC3E}">
        <p14:creationId xmlns:p14="http://schemas.microsoft.com/office/powerpoint/2010/main" val="3392459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89864-5451-44E9-83E4-49AC9C7CB4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13CCF1-647C-4F16-AF9A-287E1E93B1EF}"/>
              </a:ext>
            </a:extLst>
          </p:cNvPr>
          <p:cNvSpPr>
            <a:spLocks noGrp="1"/>
          </p:cNvSpPr>
          <p:nvPr>
            <p:ph type="dt" sz="half" idx="10"/>
          </p:nvPr>
        </p:nvSpPr>
        <p:spPr/>
        <p:txBody>
          <a:bodyPr/>
          <a:lstStyle/>
          <a:p>
            <a:fld id="{8B6F0404-BC31-47F1-BC25-16288725DFE6}" type="datetimeFigureOut">
              <a:rPr lang="en-US" smtClean="0"/>
              <a:t>08-Nov-20</a:t>
            </a:fld>
            <a:endParaRPr lang="en-US"/>
          </a:p>
        </p:txBody>
      </p:sp>
      <p:sp>
        <p:nvSpPr>
          <p:cNvPr id="4" name="Footer Placeholder 3">
            <a:extLst>
              <a:ext uri="{FF2B5EF4-FFF2-40B4-BE49-F238E27FC236}">
                <a16:creationId xmlns:a16="http://schemas.microsoft.com/office/drawing/2014/main" id="{DCE8183C-71FA-48FC-9423-1C096191D4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48B82F-70F7-4899-8F8F-003BC417732B}"/>
              </a:ext>
            </a:extLst>
          </p:cNvPr>
          <p:cNvSpPr>
            <a:spLocks noGrp="1"/>
          </p:cNvSpPr>
          <p:nvPr>
            <p:ph type="sldNum" sz="quarter" idx="12"/>
          </p:nvPr>
        </p:nvSpPr>
        <p:spPr/>
        <p:txBody>
          <a:bodyPr/>
          <a:lstStyle/>
          <a:p>
            <a:fld id="{AFF92C56-920A-46E4-92A9-F083B33001BD}" type="slidenum">
              <a:rPr lang="en-US" smtClean="0"/>
              <a:t>‹#›</a:t>
            </a:fld>
            <a:endParaRPr lang="en-US"/>
          </a:p>
        </p:txBody>
      </p:sp>
    </p:spTree>
    <p:extLst>
      <p:ext uri="{BB962C8B-B14F-4D97-AF65-F5344CB8AC3E}">
        <p14:creationId xmlns:p14="http://schemas.microsoft.com/office/powerpoint/2010/main" val="1585729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D08F33-74CF-4A06-8634-BDDBDCBB728D}"/>
              </a:ext>
            </a:extLst>
          </p:cNvPr>
          <p:cNvSpPr>
            <a:spLocks noGrp="1"/>
          </p:cNvSpPr>
          <p:nvPr>
            <p:ph type="dt" sz="half" idx="10"/>
          </p:nvPr>
        </p:nvSpPr>
        <p:spPr/>
        <p:txBody>
          <a:bodyPr/>
          <a:lstStyle/>
          <a:p>
            <a:fld id="{8B6F0404-BC31-47F1-BC25-16288725DFE6}" type="datetimeFigureOut">
              <a:rPr lang="en-US" smtClean="0"/>
              <a:t>08-Nov-20</a:t>
            </a:fld>
            <a:endParaRPr lang="en-US"/>
          </a:p>
        </p:txBody>
      </p:sp>
      <p:sp>
        <p:nvSpPr>
          <p:cNvPr id="3" name="Footer Placeholder 2">
            <a:extLst>
              <a:ext uri="{FF2B5EF4-FFF2-40B4-BE49-F238E27FC236}">
                <a16:creationId xmlns:a16="http://schemas.microsoft.com/office/drawing/2014/main" id="{B130289D-227A-4B6A-BDE2-385C8A2528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96C346-F258-4F0D-BFE6-DDA2AEEDD282}"/>
              </a:ext>
            </a:extLst>
          </p:cNvPr>
          <p:cNvSpPr>
            <a:spLocks noGrp="1"/>
          </p:cNvSpPr>
          <p:nvPr>
            <p:ph type="sldNum" sz="quarter" idx="12"/>
          </p:nvPr>
        </p:nvSpPr>
        <p:spPr/>
        <p:txBody>
          <a:bodyPr/>
          <a:lstStyle/>
          <a:p>
            <a:fld id="{AFF92C56-920A-46E4-92A9-F083B33001BD}" type="slidenum">
              <a:rPr lang="en-US" smtClean="0"/>
              <a:t>‹#›</a:t>
            </a:fld>
            <a:endParaRPr lang="en-US"/>
          </a:p>
        </p:txBody>
      </p:sp>
    </p:spTree>
    <p:extLst>
      <p:ext uri="{BB962C8B-B14F-4D97-AF65-F5344CB8AC3E}">
        <p14:creationId xmlns:p14="http://schemas.microsoft.com/office/powerpoint/2010/main" val="3064867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1FFA4-D444-45D4-BFC1-4FDD2DAD8F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FCCE4B-B303-4AC7-8FEE-06BEEFD75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1518D2-72BE-4653-9B72-B2CA1A087C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EE3450-34EF-4885-B28D-CEA7247CEC51}"/>
              </a:ext>
            </a:extLst>
          </p:cNvPr>
          <p:cNvSpPr>
            <a:spLocks noGrp="1"/>
          </p:cNvSpPr>
          <p:nvPr>
            <p:ph type="dt" sz="half" idx="10"/>
          </p:nvPr>
        </p:nvSpPr>
        <p:spPr/>
        <p:txBody>
          <a:bodyPr/>
          <a:lstStyle/>
          <a:p>
            <a:fld id="{8B6F0404-BC31-47F1-BC25-16288725DFE6}" type="datetimeFigureOut">
              <a:rPr lang="en-US" smtClean="0"/>
              <a:t>08-Nov-20</a:t>
            </a:fld>
            <a:endParaRPr lang="en-US"/>
          </a:p>
        </p:txBody>
      </p:sp>
      <p:sp>
        <p:nvSpPr>
          <p:cNvPr id="6" name="Footer Placeholder 5">
            <a:extLst>
              <a:ext uri="{FF2B5EF4-FFF2-40B4-BE49-F238E27FC236}">
                <a16:creationId xmlns:a16="http://schemas.microsoft.com/office/drawing/2014/main" id="{61807CB2-5429-4B99-A1FC-7D0C2E8A67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D230E3-1371-44AC-8CA3-85ED5693BFEB}"/>
              </a:ext>
            </a:extLst>
          </p:cNvPr>
          <p:cNvSpPr>
            <a:spLocks noGrp="1"/>
          </p:cNvSpPr>
          <p:nvPr>
            <p:ph type="sldNum" sz="quarter" idx="12"/>
          </p:nvPr>
        </p:nvSpPr>
        <p:spPr/>
        <p:txBody>
          <a:bodyPr/>
          <a:lstStyle/>
          <a:p>
            <a:fld id="{AFF92C56-920A-46E4-92A9-F083B33001BD}" type="slidenum">
              <a:rPr lang="en-US" smtClean="0"/>
              <a:t>‹#›</a:t>
            </a:fld>
            <a:endParaRPr lang="en-US"/>
          </a:p>
        </p:txBody>
      </p:sp>
    </p:spTree>
    <p:extLst>
      <p:ext uri="{BB962C8B-B14F-4D97-AF65-F5344CB8AC3E}">
        <p14:creationId xmlns:p14="http://schemas.microsoft.com/office/powerpoint/2010/main" val="2433587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DFDEA-C24B-46DA-9728-8080E54DB3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1D875D-02EF-48BE-8944-90497EEAA2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3CAE95-B32A-407B-9238-9048DE2741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6B450-9FB1-4A22-A41B-2287C0A85A73}"/>
              </a:ext>
            </a:extLst>
          </p:cNvPr>
          <p:cNvSpPr>
            <a:spLocks noGrp="1"/>
          </p:cNvSpPr>
          <p:nvPr>
            <p:ph type="dt" sz="half" idx="10"/>
          </p:nvPr>
        </p:nvSpPr>
        <p:spPr/>
        <p:txBody>
          <a:bodyPr/>
          <a:lstStyle/>
          <a:p>
            <a:fld id="{8B6F0404-BC31-47F1-BC25-16288725DFE6}" type="datetimeFigureOut">
              <a:rPr lang="en-US" smtClean="0"/>
              <a:t>08-Nov-20</a:t>
            </a:fld>
            <a:endParaRPr lang="en-US"/>
          </a:p>
        </p:txBody>
      </p:sp>
      <p:sp>
        <p:nvSpPr>
          <p:cNvPr id="6" name="Footer Placeholder 5">
            <a:extLst>
              <a:ext uri="{FF2B5EF4-FFF2-40B4-BE49-F238E27FC236}">
                <a16:creationId xmlns:a16="http://schemas.microsoft.com/office/drawing/2014/main" id="{7C8047DC-1757-4B83-B88E-AC65659780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33A8A1-29BE-4646-BF70-8076695DD111}"/>
              </a:ext>
            </a:extLst>
          </p:cNvPr>
          <p:cNvSpPr>
            <a:spLocks noGrp="1"/>
          </p:cNvSpPr>
          <p:nvPr>
            <p:ph type="sldNum" sz="quarter" idx="12"/>
          </p:nvPr>
        </p:nvSpPr>
        <p:spPr/>
        <p:txBody>
          <a:bodyPr/>
          <a:lstStyle/>
          <a:p>
            <a:fld id="{AFF92C56-920A-46E4-92A9-F083B33001BD}" type="slidenum">
              <a:rPr lang="en-US" smtClean="0"/>
              <a:t>‹#›</a:t>
            </a:fld>
            <a:endParaRPr lang="en-US"/>
          </a:p>
        </p:txBody>
      </p:sp>
    </p:spTree>
    <p:extLst>
      <p:ext uri="{BB962C8B-B14F-4D97-AF65-F5344CB8AC3E}">
        <p14:creationId xmlns:p14="http://schemas.microsoft.com/office/powerpoint/2010/main" val="1811566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527144-16AA-4DCD-B2F8-C30A07F763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A413A5-4857-4C33-971A-8E10D87E9D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D95BAA-4458-4443-BA64-EFB238894E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6F0404-BC31-47F1-BC25-16288725DFE6}" type="datetimeFigureOut">
              <a:rPr lang="en-US" smtClean="0"/>
              <a:t>08-Nov-20</a:t>
            </a:fld>
            <a:endParaRPr lang="en-US"/>
          </a:p>
        </p:txBody>
      </p:sp>
      <p:sp>
        <p:nvSpPr>
          <p:cNvPr id="5" name="Footer Placeholder 4">
            <a:extLst>
              <a:ext uri="{FF2B5EF4-FFF2-40B4-BE49-F238E27FC236}">
                <a16:creationId xmlns:a16="http://schemas.microsoft.com/office/drawing/2014/main" id="{BF22517F-4BFD-438E-B8FA-61159EF596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409A6D-5574-4FD4-BC00-06BFECD8B9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F92C56-920A-46E4-92A9-F083B33001BD}" type="slidenum">
              <a:rPr lang="en-US" smtClean="0"/>
              <a:t>‹#›</a:t>
            </a:fld>
            <a:endParaRPr lang="en-US"/>
          </a:p>
        </p:txBody>
      </p:sp>
    </p:spTree>
    <p:extLst>
      <p:ext uri="{BB962C8B-B14F-4D97-AF65-F5344CB8AC3E}">
        <p14:creationId xmlns:p14="http://schemas.microsoft.com/office/powerpoint/2010/main" val="76838452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gif"/><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gif"/><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3.png"/><Relationship Id="rId10" Type="http://schemas.microsoft.com/office/2007/relationships/hdphoto" Target="../media/hdphoto4.wdp"/><Relationship Id="rId4" Type="http://schemas.openxmlformats.org/officeDocument/2006/relationships/image" Target="../media/image3.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9.jp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21.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png"/><Relationship Id="rId7" Type="http://schemas.openxmlformats.org/officeDocument/2006/relationships/image" Target="../media/image25.jp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77539B2-663F-4168-94DF-041E8D3B1FB6}"/>
              </a:ext>
            </a:extLst>
          </p:cNvPr>
          <p:cNvSpPr txBox="1"/>
          <p:nvPr/>
        </p:nvSpPr>
        <p:spPr>
          <a:xfrm>
            <a:off x="8642838" y="5986662"/>
            <a:ext cx="3243346" cy="461665"/>
          </a:xfrm>
          <a:prstGeom prst="rect">
            <a:avLst/>
          </a:prstGeom>
          <a:noFill/>
        </p:spPr>
        <p:txBody>
          <a:bodyPr wrap="square" rtlCol="0">
            <a:spAutoFit/>
          </a:bodyPr>
          <a:lstStyle/>
          <a:p>
            <a:r>
              <a:rPr lang="en-US" sz="2400" b="1" i="1" dirty="0"/>
              <a:t>Aleksandre </a:t>
            </a:r>
            <a:r>
              <a:rPr lang="en-US" sz="2400" b="1" i="1" dirty="0" err="1"/>
              <a:t>Maisuradze</a:t>
            </a:r>
            <a:endParaRPr lang="en-US" sz="2400" b="1" i="1" dirty="0"/>
          </a:p>
        </p:txBody>
      </p:sp>
      <p:pic>
        <p:nvPicPr>
          <p:cNvPr id="8" name="Picture 7">
            <a:extLst>
              <a:ext uri="{FF2B5EF4-FFF2-40B4-BE49-F238E27FC236}">
                <a16:creationId xmlns:a16="http://schemas.microsoft.com/office/drawing/2014/main" id="{60521FE2-41B6-49DB-AA00-0DA6D0908F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918" y="5821614"/>
            <a:ext cx="1663759" cy="76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D6799B53-4EB9-42BA-9C54-563F4031EB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32517" y="5398570"/>
            <a:ext cx="927547" cy="12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D1247041-25DE-480C-BC32-951BC8150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5904" y="5738868"/>
            <a:ext cx="2469058" cy="800100"/>
          </a:xfrm>
          <a:prstGeom prst="rect">
            <a:avLst/>
          </a:prstGeom>
        </p:spPr>
      </p:pic>
      <p:pic>
        <p:nvPicPr>
          <p:cNvPr id="9" name="Picture 8">
            <a:extLst>
              <a:ext uri="{FF2B5EF4-FFF2-40B4-BE49-F238E27FC236}">
                <a16:creationId xmlns:a16="http://schemas.microsoft.com/office/drawing/2014/main" id="{A415CEA3-5C42-4C59-B365-64E62EA5B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6677" y="514909"/>
            <a:ext cx="7837834" cy="4408782"/>
          </a:xfrm>
          <a:prstGeom prst="roundRect">
            <a:avLst>
              <a:gd name="adj" fmla="val 8594"/>
            </a:avLst>
          </a:prstGeom>
          <a:solidFill>
            <a:schemeClr val="bg1"/>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D5DF834C-D54D-4C7B-8385-7AA842C865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348" y="634330"/>
            <a:ext cx="1504814" cy="1316712"/>
          </a:xfrm>
          <a:prstGeom prst="rect">
            <a:avLst/>
          </a:prstGeom>
        </p:spPr>
      </p:pic>
      <p:pic>
        <p:nvPicPr>
          <p:cNvPr id="11" name="Picture 10">
            <a:extLst>
              <a:ext uri="{FF2B5EF4-FFF2-40B4-BE49-F238E27FC236}">
                <a16:creationId xmlns:a16="http://schemas.microsoft.com/office/drawing/2014/main" id="{CEA34F89-6227-4712-A75F-8D049A98AE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538" y="3429000"/>
            <a:ext cx="1755616" cy="1316712"/>
          </a:xfrm>
          <a:prstGeom prst="rect">
            <a:avLst/>
          </a:prstGeom>
        </p:spPr>
      </p:pic>
      <p:pic>
        <p:nvPicPr>
          <p:cNvPr id="14" name="Picture 13">
            <a:extLst>
              <a:ext uri="{FF2B5EF4-FFF2-40B4-BE49-F238E27FC236}">
                <a16:creationId xmlns:a16="http://schemas.microsoft.com/office/drawing/2014/main" id="{07BB4E39-1194-48AE-8333-6813C5B8BED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091" b="89885" l="10000" r="90000">
                        <a14:foregroundMark x1="88721" y1="9091" x2="88721" y2="9091"/>
                        <a14:foregroundMark x1="86628" y1="14853" x2="86628" y2="14853"/>
                      </a14:backgroundRemoval>
                    </a14:imgEffect>
                  </a14:imgLayer>
                </a14:imgProps>
              </a:ext>
              <a:ext uri="{28A0092B-C50C-407E-A947-70E740481C1C}">
                <a14:useLocalDpi xmlns:a14="http://schemas.microsoft.com/office/drawing/2010/main" val="0"/>
              </a:ext>
            </a:extLst>
          </a:blip>
          <a:stretch>
            <a:fillRect/>
          </a:stretch>
        </p:blipFill>
        <p:spPr>
          <a:xfrm>
            <a:off x="10608054" y="409673"/>
            <a:ext cx="1346829" cy="1223109"/>
          </a:xfrm>
          <a:prstGeom prst="rect">
            <a:avLst/>
          </a:prstGeom>
        </p:spPr>
      </p:pic>
      <p:pic>
        <p:nvPicPr>
          <p:cNvPr id="18" name="Picture 17">
            <a:extLst>
              <a:ext uri="{FF2B5EF4-FFF2-40B4-BE49-F238E27FC236}">
                <a16:creationId xmlns:a16="http://schemas.microsoft.com/office/drawing/2014/main" id="{F3CA1D3D-8FC3-4879-B98B-CB952E0D99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67634" y="2706794"/>
            <a:ext cx="1482670" cy="1482670"/>
          </a:xfrm>
          <a:prstGeom prst="rect">
            <a:avLst/>
          </a:prstGeom>
        </p:spPr>
      </p:pic>
    </p:spTree>
    <p:extLst>
      <p:ext uri="{BB962C8B-B14F-4D97-AF65-F5344CB8AC3E}">
        <p14:creationId xmlns:p14="http://schemas.microsoft.com/office/powerpoint/2010/main" val="1799729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521FE2-41B6-49DB-AA00-0DA6D0908F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7571" y="5782711"/>
            <a:ext cx="1663759" cy="76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D6799B53-4EB9-42BA-9C54-563F4031EB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9632" y="5410815"/>
            <a:ext cx="927547" cy="12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D1247041-25DE-480C-BC32-951BC8150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5481" y="5763259"/>
            <a:ext cx="2469058" cy="800100"/>
          </a:xfrm>
          <a:prstGeom prst="rect">
            <a:avLst/>
          </a:prstGeom>
        </p:spPr>
      </p:pic>
      <p:sp>
        <p:nvSpPr>
          <p:cNvPr id="7" name="TextBox 6">
            <a:extLst>
              <a:ext uri="{FF2B5EF4-FFF2-40B4-BE49-F238E27FC236}">
                <a16:creationId xmlns:a16="http://schemas.microsoft.com/office/drawing/2014/main" id="{0FC1451A-5B7D-4BB7-8448-D6F468179FB8}"/>
              </a:ext>
            </a:extLst>
          </p:cNvPr>
          <p:cNvSpPr txBox="1"/>
          <p:nvPr/>
        </p:nvSpPr>
        <p:spPr>
          <a:xfrm>
            <a:off x="351691" y="314092"/>
            <a:ext cx="9622303" cy="830997"/>
          </a:xfrm>
          <a:prstGeom prst="rect">
            <a:avLst/>
          </a:prstGeom>
          <a:noFill/>
        </p:spPr>
        <p:txBody>
          <a:bodyPr wrap="square" rtlCol="0">
            <a:spAutoFit/>
          </a:bodyPr>
          <a:lstStyle/>
          <a:p>
            <a:r>
              <a:rPr lang="en-US" sz="4800" b="1" dirty="0">
                <a:solidFill>
                  <a:schemeClr val="accent6"/>
                </a:solidFill>
              </a:rPr>
              <a:t>PET-MRI Hybrid Scan</a:t>
            </a:r>
          </a:p>
        </p:txBody>
      </p:sp>
      <p:sp>
        <p:nvSpPr>
          <p:cNvPr id="14" name="TextBox 13">
            <a:extLst>
              <a:ext uri="{FF2B5EF4-FFF2-40B4-BE49-F238E27FC236}">
                <a16:creationId xmlns:a16="http://schemas.microsoft.com/office/drawing/2014/main" id="{04A9D2B7-CBAB-4CC1-82F8-CA1BEE201F7A}"/>
              </a:ext>
            </a:extLst>
          </p:cNvPr>
          <p:cNvSpPr txBox="1"/>
          <p:nvPr/>
        </p:nvSpPr>
        <p:spPr>
          <a:xfrm>
            <a:off x="478036" y="1853658"/>
            <a:ext cx="4431589" cy="2862322"/>
          </a:xfrm>
          <a:prstGeom prst="rect">
            <a:avLst/>
          </a:prstGeom>
          <a:noFill/>
        </p:spPr>
        <p:txBody>
          <a:bodyPr wrap="square" rtlCol="0">
            <a:spAutoFit/>
          </a:bodyPr>
          <a:lstStyle/>
          <a:p>
            <a:r>
              <a:rPr lang="en-US" sz="2000" dirty="0"/>
              <a:t>PET/MRI brings cutting-edge technology to the clinic. This new technology combines time-of-flight PET with</a:t>
            </a:r>
            <a:r>
              <a:rPr lang="ka-GE" sz="2000" dirty="0"/>
              <a:t> </a:t>
            </a:r>
            <a:r>
              <a:rPr lang="en-US" sz="2000" dirty="0"/>
              <a:t>MRI for exceptional image quality, more conclusive diagnosis, and lower radiation in a single exam. The powerful combination of molecular, functional and anatomic information provides essential data for critical treatment decisions.</a:t>
            </a:r>
            <a:endParaRPr lang="en-US" sz="2000" i="1" dirty="0">
              <a:cs typeface="Calibri" panose="020F0502020204030204" pitchFamily="34" charset="0"/>
            </a:endParaRPr>
          </a:p>
        </p:txBody>
      </p:sp>
      <p:pic>
        <p:nvPicPr>
          <p:cNvPr id="3" name="Picture 2">
            <a:extLst>
              <a:ext uri="{FF2B5EF4-FFF2-40B4-BE49-F238E27FC236}">
                <a16:creationId xmlns:a16="http://schemas.microsoft.com/office/drawing/2014/main" id="{81448B2C-F77B-4BB4-8BBE-03A5D162D0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3405" y="1017206"/>
            <a:ext cx="5770557" cy="416904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06035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521FE2-41B6-49DB-AA00-0DA6D0908F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7571" y="5782711"/>
            <a:ext cx="1663759" cy="76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D6799B53-4EB9-42BA-9C54-563F4031EB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9632" y="5410815"/>
            <a:ext cx="927547" cy="12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D1247041-25DE-480C-BC32-951BC8150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5481" y="5763259"/>
            <a:ext cx="2469058" cy="800100"/>
          </a:xfrm>
          <a:prstGeom prst="rect">
            <a:avLst/>
          </a:prstGeom>
        </p:spPr>
      </p:pic>
      <p:sp>
        <p:nvSpPr>
          <p:cNvPr id="7" name="TextBox 6">
            <a:extLst>
              <a:ext uri="{FF2B5EF4-FFF2-40B4-BE49-F238E27FC236}">
                <a16:creationId xmlns:a16="http://schemas.microsoft.com/office/drawing/2014/main" id="{0FC1451A-5B7D-4BB7-8448-D6F468179FB8}"/>
              </a:ext>
            </a:extLst>
          </p:cNvPr>
          <p:cNvSpPr txBox="1"/>
          <p:nvPr/>
        </p:nvSpPr>
        <p:spPr>
          <a:xfrm>
            <a:off x="363897" y="345255"/>
            <a:ext cx="9622303" cy="830997"/>
          </a:xfrm>
          <a:prstGeom prst="rect">
            <a:avLst/>
          </a:prstGeom>
          <a:noFill/>
        </p:spPr>
        <p:txBody>
          <a:bodyPr wrap="square" rtlCol="0">
            <a:spAutoFit/>
          </a:bodyPr>
          <a:lstStyle/>
          <a:p>
            <a:r>
              <a:rPr lang="en-US" sz="4800" b="1" dirty="0">
                <a:solidFill>
                  <a:schemeClr val="accent6"/>
                </a:solidFill>
              </a:rPr>
              <a:t>Benefits of PET-MRI Hybrid Scan</a:t>
            </a:r>
          </a:p>
        </p:txBody>
      </p:sp>
      <p:sp>
        <p:nvSpPr>
          <p:cNvPr id="14" name="TextBox 13">
            <a:extLst>
              <a:ext uri="{FF2B5EF4-FFF2-40B4-BE49-F238E27FC236}">
                <a16:creationId xmlns:a16="http://schemas.microsoft.com/office/drawing/2014/main" id="{04A9D2B7-CBAB-4CC1-82F8-CA1BEE201F7A}"/>
              </a:ext>
            </a:extLst>
          </p:cNvPr>
          <p:cNvSpPr txBox="1"/>
          <p:nvPr/>
        </p:nvSpPr>
        <p:spPr>
          <a:xfrm>
            <a:off x="363897" y="1556578"/>
            <a:ext cx="5732103" cy="3785652"/>
          </a:xfrm>
          <a:prstGeom prst="rect">
            <a:avLst/>
          </a:prstGeom>
          <a:noFill/>
        </p:spPr>
        <p:txBody>
          <a:bodyPr wrap="square" rtlCol="0">
            <a:spAutoFit/>
          </a:bodyPr>
          <a:lstStyle/>
          <a:p>
            <a:r>
              <a:rPr lang="en-US" sz="2400" dirty="0"/>
              <a:t>There are major benefits to PET/MRI scans:</a:t>
            </a:r>
          </a:p>
          <a:p>
            <a:endParaRPr lang="en-US" sz="2400" i="1" dirty="0">
              <a:cs typeface="Calibri" panose="020F0502020204030204" pitchFamily="34" charset="0"/>
            </a:endParaRPr>
          </a:p>
          <a:p>
            <a:endParaRPr lang="en-US" sz="2400" i="1" dirty="0">
              <a:cs typeface="Calibri" panose="020F0502020204030204" pitchFamily="34" charset="0"/>
            </a:endParaRPr>
          </a:p>
          <a:p>
            <a:pPr marL="342900" indent="-342900">
              <a:buFont typeface="Arial" panose="020B0604020202020204" pitchFamily="34" charset="0"/>
              <a:buChar char="•"/>
            </a:pPr>
            <a:r>
              <a:rPr lang="en-US" sz="2400" b="1" dirty="0"/>
              <a:t>More accurate diagnosis and treatment options</a:t>
            </a:r>
          </a:p>
          <a:p>
            <a:endParaRPr lang="en-US" sz="2400" i="1" dirty="0">
              <a:cs typeface="Calibri" panose="020F0502020204030204" pitchFamily="34" charset="0"/>
            </a:endParaRPr>
          </a:p>
          <a:p>
            <a:pPr marL="342900" indent="-342900">
              <a:buFont typeface="Arial" panose="020B0604020202020204" pitchFamily="34" charset="0"/>
              <a:buChar char="•"/>
            </a:pPr>
            <a:r>
              <a:rPr lang="en-US" sz="2400" b="1" dirty="0"/>
              <a:t>Improved safety from significantly reduced radiation exposure</a:t>
            </a:r>
          </a:p>
          <a:p>
            <a:endParaRPr lang="en-US" sz="2400" i="1" dirty="0">
              <a:cs typeface="Calibri" panose="020F0502020204030204" pitchFamily="34" charset="0"/>
            </a:endParaRPr>
          </a:p>
          <a:p>
            <a:pPr marL="342900" indent="-342900">
              <a:buFont typeface="Arial" panose="020B0604020202020204" pitchFamily="34" charset="0"/>
              <a:buChar char="•"/>
            </a:pPr>
            <a:r>
              <a:rPr lang="en-US" sz="2400" b="1" dirty="0"/>
              <a:t>Convenience of two scans in one</a:t>
            </a:r>
            <a:r>
              <a:rPr lang="en-US" sz="2400" dirty="0"/>
              <a:t> </a:t>
            </a:r>
            <a:endParaRPr lang="en-US" sz="2400" i="1" dirty="0">
              <a:cs typeface="Calibri" panose="020F0502020204030204" pitchFamily="34" charset="0"/>
            </a:endParaRPr>
          </a:p>
        </p:txBody>
      </p:sp>
      <p:pic>
        <p:nvPicPr>
          <p:cNvPr id="2" name="Picture 1">
            <a:extLst>
              <a:ext uri="{FF2B5EF4-FFF2-40B4-BE49-F238E27FC236}">
                <a16:creationId xmlns:a16="http://schemas.microsoft.com/office/drawing/2014/main" id="{8C7DBA2F-BDC7-4BAC-9E0F-F7A13A9DC6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4715" y="1858158"/>
            <a:ext cx="4776102" cy="3454714"/>
          </a:xfrm>
          <a:prstGeom prst="rect">
            <a:avLst/>
          </a:prstGeom>
        </p:spPr>
      </p:pic>
    </p:spTree>
    <p:extLst>
      <p:ext uri="{BB962C8B-B14F-4D97-AF65-F5344CB8AC3E}">
        <p14:creationId xmlns:p14="http://schemas.microsoft.com/office/powerpoint/2010/main" val="3091546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C72226-7AC3-496B-8F22-F557181EFA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362178" y="1575581"/>
            <a:ext cx="8585275" cy="4342942"/>
          </a:xfrm>
          <a:prstGeom prst="rect">
            <a:avLst/>
          </a:prstGeom>
        </p:spPr>
      </p:pic>
      <p:sp>
        <p:nvSpPr>
          <p:cNvPr id="8" name="TextBox 7">
            <a:extLst>
              <a:ext uri="{FF2B5EF4-FFF2-40B4-BE49-F238E27FC236}">
                <a16:creationId xmlns:a16="http://schemas.microsoft.com/office/drawing/2014/main" id="{D938212C-EFEC-4498-88C7-FA0984C41862}"/>
              </a:ext>
            </a:extLst>
          </p:cNvPr>
          <p:cNvSpPr txBox="1"/>
          <p:nvPr/>
        </p:nvSpPr>
        <p:spPr>
          <a:xfrm>
            <a:off x="478299" y="939477"/>
            <a:ext cx="9158069" cy="3600986"/>
          </a:xfrm>
          <a:prstGeom prst="rect">
            <a:avLst/>
          </a:prstGeom>
          <a:noFill/>
        </p:spPr>
        <p:txBody>
          <a:bodyPr wrap="square" rtlCol="0">
            <a:spAutoFit/>
          </a:bodyPr>
          <a:lstStyle/>
          <a:p>
            <a:pPr marL="285750" indent="-285750">
              <a:buFont typeface="Arial" panose="020B0604020202020204" pitchFamily="34" charset="0"/>
              <a:buChar char="•"/>
            </a:pPr>
            <a:r>
              <a:rPr lang="en-US" sz="3200" b="1" dirty="0"/>
              <a:t>There are two Positron Emission Tomography scanners in Tbilisi</a:t>
            </a:r>
          </a:p>
          <a:p>
            <a:pPr marL="285750" indent="-285750">
              <a:buFont typeface="Arial" panose="020B0604020202020204" pitchFamily="34" charset="0"/>
              <a:buChar char="•"/>
            </a:pPr>
            <a:endParaRPr lang="en-US" sz="3200" b="1" dirty="0"/>
          </a:p>
          <a:p>
            <a:pPr marL="285750" indent="-285750">
              <a:buFont typeface="Arial" panose="020B0604020202020204" pitchFamily="34" charset="0"/>
              <a:buChar char="•"/>
            </a:pPr>
            <a:r>
              <a:rPr lang="en-US" sz="3200" b="1" dirty="0"/>
              <a:t>There are many CT and MRI scanners at hospitals</a:t>
            </a:r>
          </a:p>
          <a:p>
            <a:pPr marL="285750" indent="-285750">
              <a:buFont typeface="Arial" panose="020B0604020202020204" pitchFamily="34" charset="0"/>
              <a:buChar char="•"/>
            </a:pPr>
            <a:endParaRPr lang="en-US" sz="3200" b="1" dirty="0"/>
          </a:p>
          <a:p>
            <a:pPr marL="285750" indent="-285750">
              <a:buFont typeface="Arial" panose="020B0604020202020204" pitchFamily="34" charset="0"/>
              <a:buChar char="•"/>
            </a:pPr>
            <a:r>
              <a:rPr lang="en-US" sz="3200" b="1" dirty="0"/>
              <a:t>There is no cyclotron in Georgia</a:t>
            </a:r>
          </a:p>
          <a:p>
            <a:endParaRPr lang="en-US" dirty="0"/>
          </a:p>
          <a:p>
            <a:endParaRPr lang="en-US" dirty="0"/>
          </a:p>
        </p:txBody>
      </p:sp>
      <p:sp>
        <p:nvSpPr>
          <p:cNvPr id="9" name="TextBox 8">
            <a:extLst>
              <a:ext uri="{FF2B5EF4-FFF2-40B4-BE49-F238E27FC236}">
                <a16:creationId xmlns:a16="http://schemas.microsoft.com/office/drawing/2014/main" id="{2FF98CB6-D0C6-4351-BE8A-913DAF37F12C}"/>
              </a:ext>
            </a:extLst>
          </p:cNvPr>
          <p:cNvSpPr txBox="1"/>
          <p:nvPr/>
        </p:nvSpPr>
        <p:spPr>
          <a:xfrm>
            <a:off x="478299" y="5176567"/>
            <a:ext cx="7512148" cy="1200329"/>
          </a:xfrm>
          <a:prstGeom prst="rect">
            <a:avLst/>
          </a:prstGeom>
          <a:noFill/>
        </p:spPr>
        <p:txBody>
          <a:bodyPr wrap="square" rtlCol="0">
            <a:spAutoFit/>
          </a:bodyPr>
          <a:lstStyle/>
          <a:p>
            <a:r>
              <a:rPr lang="en-US" sz="2400" i="1" dirty="0"/>
              <a:t>For my master thesis I have a desire to join a research at FZJ </a:t>
            </a:r>
            <a:r>
              <a:rPr lang="en-US" sz="2400" i="1"/>
              <a:t>(INM-4</a:t>
            </a:r>
            <a:r>
              <a:rPr lang="en-US" sz="2400" i="1" dirty="0"/>
              <a:t>), this helps me to gain</a:t>
            </a:r>
            <a:r>
              <a:rPr lang="ka-GE" sz="2400" i="1" dirty="0"/>
              <a:t> </a:t>
            </a:r>
            <a:r>
              <a:rPr lang="en-US" sz="2400" i="1" dirty="0"/>
              <a:t>a big experience in my career.</a:t>
            </a:r>
          </a:p>
        </p:txBody>
      </p:sp>
    </p:spTree>
    <p:extLst>
      <p:ext uri="{BB962C8B-B14F-4D97-AF65-F5344CB8AC3E}">
        <p14:creationId xmlns:p14="http://schemas.microsoft.com/office/powerpoint/2010/main" val="1633078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521FE2-41B6-49DB-AA00-0DA6D0908F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7571" y="5782711"/>
            <a:ext cx="1663759" cy="76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D6799B53-4EB9-42BA-9C54-563F4031EB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9632" y="5410815"/>
            <a:ext cx="927547" cy="12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D1247041-25DE-480C-BC32-951BC8150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5481" y="5763259"/>
            <a:ext cx="2469058" cy="800100"/>
          </a:xfrm>
          <a:prstGeom prst="rect">
            <a:avLst/>
          </a:prstGeom>
        </p:spPr>
      </p:pic>
      <p:sp>
        <p:nvSpPr>
          <p:cNvPr id="2" name="TextBox 1">
            <a:extLst>
              <a:ext uri="{FF2B5EF4-FFF2-40B4-BE49-F238E27FC236}">
                <a16:creationId xmlns:a16="http://schemas.microsoft.com/office/drawing/2014/main" id="{6D093E05-BC82-4612-B553-0250A840C9A4}"/>
              </a:ext>
            </a:extLst>
          </p:cNvPr>
          <p:cNvSpPr txBox="1"/>
          <p:nvPr/>
        </p:nvSpPr>
        <p:spPr>
          <a:xfrm>
            <a:off x="1313346" y="2272660"/>
            <a:ext cx="9565308" cy="1015663"/>
          </a:xfrm>
          <a:prstGeom prst="rect">
            <a:avLst/>
          </a:prstGeom>
          <a:noFill/>
        </p:spPr>
        <p:txBody>
          <a:bodyPr wrap="square" rtlCol="0">
            <a:spAutoFit/>
          </a:bodyPr>
          <a:lstStyle/>
          <a:p>
            <a:pPr algn="ctr"/>
            <a:r>
              <a:rPr lang="en-US" sz="6000" b="1" dirty="0"/>
              <a:t>Thanks for your attention</a:t>
            </a:r>
          </a:p>
        </p:txBody>
      </p:sp>
    </p:spTree>
    <p:extLst>
      <p:ext uri="{BB962C8B-B14F-4D97-AF65-F5344CB8AC3E}">
        <p14:creationId xmlns:p14="http://schemas.microsoft.com/office/powerpoint/2010/main" val="100326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521FE2-41B6-49DB-AA00-0DA6D0908F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7571" y="5782711"/>
            <a:ext cx="1663759" cy="76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D6799B53-4EB9-42BA-9C54-563F4031EB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9632" y="5410815"/>
            <a:ext cx="927547" cy="12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D1247041-25DE-480C-BC32-951BC8150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5481" y="5763259"/>
            <a:ext cx="2469058" cy="800100"/>
          </a:xfrm>
          <a:prstGeom prst="rect">
            <a:avLst/>
          </a:prstGeom>
        </p:spPr>
      </p:pic>
      <p:sp>
        <p:nvSpPr>
          <p:cNvPr id="7" name="TextBox 6">
            <a:extLst>
              <a:ext uri="{FF2B5EF4-FFF2-40B4-BE49-F238E27FC236}">
                <a16:creationId xmlns:a16="http://schemas.microsoft.com/office/drawing/2014/main" id="{0FC1451A-5B7D-4BB7-8448-D6F468179FB8}"/>
              </a:ext>
            </a:extLst>
          </p:cNvPr>
          <p:cNvSpPr txBox="1"/>
          <p:nvPr/>
        </p:nvSpPr>
        <p:spPr>
          <a:xfrm>
            <a:off x="534572" y="576775"/>
            <a:ext cx="5416062" cy="830997"/>
          </a:xfrm>
          <a:prstGeom prst="rect">
            <a:avLst/>
          </a:prstGeom>
          <a:noFill/>
        </p:spPr>
        <p:txBody>
          <a:bodyPr wrap="square" rtlCol="0">
            <a:spAutoFit/>
          </a:bodyPr>
          <a:lstStyle/>
          <a:p>
            <a:r>
              <a:rPr lang="en-US" sz="4800" b="1" dirty="0">
                <a:solidFill>
                  <a:schemeClr val="accent6"/>
                </a:solidFill>
              </a:rPr>
              <a:t>What is a PET Scan?</a:t>
            </a:r>
          </a:p>
        </p:txBody>
      </p:sp>
      <p:sp>
        <p:nvSpPr>
          <p:cNvPr id="9" name="TextBox 8">
            <a:extLst>
              <a:ext uri="{FF2B5EF4-FFF2-40B4-BE49-F238E27FC236}">
                <a16:creationId xmlns:a16="http://schemas.microsoft.com/office/drawing/2014/main" id="{8FDC1124-631C-4122-9E54-86094D22B000}"/>
              </a:ext>
            </a:extLst>
          </p:cNvPr>
          <p:cNvSpPr txBox="1"/>
          <p:nvPr/>
        </p:nvSpPr>
        <p:spPr>
          <a:xfrm>
            <a:off x="684627" y="3039998"/>
            <a:ext cx="4731434" cy="2523768"/>
          </a:xfrm>
          <a:prstGeom prst="rect">
            <a:avLst/>
          </a:prstGeom>
          <a:noFill/>
        </p:spPr>
        <p:txBody>
          <a:bodyPr wrap="square" rtlCol="0">
            <a:spAutoFit/>
          </a:bodyPr>
          <a:lstStyle/>
          <a:p>
            <a:pPr marL="285750" indent="-285750">
              <a:buFont typeface="Arial" panose="020B0604020202020204" pitchFamily="34" charset="0"/>
              <a:buChar char="•"/>
            </a:pPr>
            <a:r>
              <a:rPr lang="en-US" sz="2000" dirty="0"/>
              <a:t>Radioactive Tracers</a:t>
            </a:r>
          </a:p>
          <a:p>
            <a:pPr marL="285750" indent="-285750">
              <a:buFont typeface="Arial" panose="020B0604020202020204" pitchFamily="34" charset="0"/>
              <a:buChar char="•"/>
            </a:pPr>
            <a:r>
              <a:rPr lang="en-US" sz="2000" dirty="0"/>
              <a:t>Tracers are swallowed, inhaled or injected</a:t>
            </a:r>
          </a:p>
          <a:p>
            <a:pPr marL="285750" indent="-285750">
              <a:buFont typeface="Arial" panose="020B0604020202020204" pitchFamily="34" charset="0"/>
              <a:buChar char="•"/>
            </a:pPr>
            <a:r>
              <a:rPr lang="en-US" sz="2000" dirty="0"/>
              <a:t>Tracer produces gamma rays</a:t>
            </a:r>
          </a:p>
          <a:p>
            <a:pPr marL="285750" indent="-285750">
              <a:buFont typeface="Arial" panose="020B0604020202020204" pitchFamily="34" charset="0"/>
              <a:buChar char="•"/>
            </a:pPr>
            <a:r>
              <a:rPr lang="en-US" sz="2000" dirty="0"/>
              <a:t>The radiotracers are made using a particle accelerator (cyclotron)</a:t>
            </a:r>
          </a:p>
          <a:p>
            <a:pPr marL="285750" indent="-285750">
              <a:buFont typeface="Arial" panose="020B0604020202020204" pitchFamily="34" charset="0"/>
              <a:buChar char="•"/>
            </a:pPr>
            <a:r>
              <a:rPr lang="en-US" sz="2000" dirty="0"/>
              <a:t>Outpatient procedure</a:t>
            </a:r>
          </a:p>
          <a:p>
            <a:pPr marL="285750" indent="-285750">
              <a:buFont typeface="Arial" panose="020B0604020202020204" pitchFamily="34" charset="0"/>
              <a:buChar char="•"/>
            </a:pPr>
            <a:endParaRPr lang="en-US" dirty="0"/>
          </a:p>
        </p:txBody>
      </p:sp>
      <p:pic>
        <p:nvPicPr>
          <p:cNvPr id="13" name="Picture 12">
            <a:extLst>
              <a:ext uri="{FF2B5EF4-FFF2-40B4-BE49-F238E27FC236}">
                <a16:creationId xmlns:a16="http://schemas.microsoft.com/office/drawing/2014/main" id="{16E6D4D9-6D13-48AD-BB33-20F565DE9A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0634" y="1762220"/>
            <a:ext cx="5720431" cy="3217742"/>
          </a:xfrm>
          <a:prstGeom prst="rect">
            <a:avLst/>
          </a:prstGeom>
        </p:spPr>
      </p:pic>
      <p:sp>
        <p:nvSpPr>
          <p:cNvPr id="14" name="TextBox 13">
            <a:extLst>
              <a:ext uri="{FF2B5EF4-FFF2-40B4-BE49-F238E27FC236}">
                <a16:creationId xmlns:a16="http://schemas.microsoft.com/office/drawing/2014/main" id="{04A9D2B7-CBAB-4CC1-82F8-CA1BEE201F7A}"/>
              </a:ext>
            </a:extLst>
          </p:cNvPr>
          <p:cNvSpPr txBox="1"/>
          <p:nvPr/>
        </p:nvSpPr>
        <p:spPr>
          <a:xfrm>
            <a:off x="684627" y="1630475"/>
            <a:ext cx="4608113" cy="1323439"/>
          </a:xfrm>
          <a:prstGeom prst="rect">
            <a:avLst/>
          </a:prstGeom>
          <a:noFill/>
        </p:spPr>
        <p:txBody>
          <a:bodyPr wrap="square" rtlCol="0">
            <a:spAutoFit/>
          </a:bodyPr>
          <a:lstStyle/>
          <a:p>
            <a:r>
              <a:rPr lang="en-US" sz="2000" i="1" dirty="0">
                <a:effectLst/>
                <a:latin typeface="Sylfaen" panose="010A0502050306030303" pitchFamily="18" charset="0"/>
                <a:ea typeface="Calibri" panose="020F0502020204030204" pitchFamily="34" charset="0"/>
                <a:cs typeface="Times New Roman" panose="02020603050405020304" pitchFamily="18" charset="0"/>
              </a:rPr>
              <a:t>A positron emission tomography (PET) scan is an imaging test that </a:t>
            </a:r>
            <a:r>
              <a:rPr lang="en-US" sz="2000" i="1" dirty="0">
                <a:latin typeface="Sylfaen" panose="010A0502050306030303" pitchFamily="18" charset="0"/>
                <a:ea typeface="Calibri" panose="020F0502020204030204" pitchFamily="34" charset="0"/>
                <a:cs typeface="Times New Roman" panose="02020603050405020304" pitchFamily="18" charset="0"/>
              </a:rPr>
              <a:t>helps reveal how your tissues and organs are functioning</a:t>
            </a:r>
            <a:r>
              <a:rPr lang="en-US" sz="2000" i="1" dirty="0">
                <a:effectLst/>
                <a:latin typeface="Sylfaen" panose="010A0502050306030303" pitchFamily="18" charset="0"/>
                <a:ea typeface="Calibri" panose="020F0502020204030204" pitchFamily="34" charset="0"/>
                <a:cs typeface="Times New Roman" panose="02020603050405020304" pitchFamily="18" charset="0"/>
              </a:rPr>
              <a:t>.</a:t>
            </a:r>
            <a:endParaRPr lang="en-US" sz="2000" i="1" dirty="0"/>
          </a:p>
        </p:txBody>
      </p:sp>
    </p:spTree>
    <p:extLst>
      <p:ext uri="{BB962C8B-B14F-4D97-AF65-F5344CB8AC3E}">
        <p14:creationId xmlns:p14="http://schemas.microsoft.com/office/powerpoint/2010/main" val="2546722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521FE2-41B6-49DB-AA00-0DA6D0908F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7571" y="5782711"/>
            <a:ext cx="1663759" cy="76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D6799B53-4EB9-42BA-9C54-563F4031EB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9632" y="5410815"/>
            <a:ext cx="927547" cy="12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D1247041-25DE-480C-BC32-951BC8150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5481" y="5763259"/>
            <a:ext cx="2469058" cy="800100"/>
          </a:xfrm>
          <a:prstGeom prst="rect">
            <a:avLst/>
          </a:prstGeom>
        </p:spPr>
      </p:pic>
      <p:sp>
        <p:nvSpPr>
          <p:cNvPr id="7" name="TextBox 6">
            <a:extLst>
              <a:ext uri="{FF2B5EF4-FFF2-40B4-BE49-F238E27FC236}">
                <a16:creationId xmlns:a16="http://schemas.microsoft.com/office/drawing/2014/main" id="{0FC1451A-5B7D-4BB7-8448-D6F468179FB8}"/>
              </a:ext>
            </a:extLst>
          </p:cNvPr>
          <p:cNvSpPr txBox="1"/>
          <p:nvPr/>
        </p:nvSpPr>
        <p:spPr>
          <a:xfrm>
            <a:off x="534572" y="576775"/>
            <a:ext cx="8356210" cy="830997"/>
          </a:xfrm>
          <a:prstGeom prst="rect">
            <a:avLst/>
          </a:prstGeom>
          <a:noFill/>
        </p:spPr>
        <p:txBody>
          <a:bodyPr wrap="square" rtlCol="0">
            <a:spAutoFit/>
          </a:bodyPr>
          <a:lstStyle/>
          <a:p>
            <a:r>
              <a:rPr lang="en-US" sz="4800" b="1" dirty="0">
                <a:solidFill>
                  <a:schemeClr val="accent6"/>
                </a:solidFill>
              </a:rPr>
              <a:t>Why is a PET Scan Performed?</a:t>
            </a:r>
          </a:p>
        </p:txBody>
      </p:sp>
      <p:sp>
        <p:nvSpPr>
          <p:cNvPr id="9" name="TextBox 8">
            <a:extLst>
              <a:ext uri="{FF2B5EF4-FFF2-40B4-BE49-F238E27FC236}">
                <a16:creationId xmlns:a16="http://schemas.microsoft.com/office/drawing/2014/main" id="{8FDC1124-631C-4122-9E54-86094D22B000}"/>
              </a:ext>
            </a:extLst>
          </p:cNvPr>
          <p:cNvSpPr txBox="1"/>
          <p:nvPr/>
        </p:nvSpPr>
        <p:spPr>
          <a:xfrm>
            <a:off x="731519" y="3119938"/>
            <a:ext cx="4731434" cy="2585323"/>
          </a:xfrm>
          <a:prstGeom prst="rect">
            <a:avLst/>
          </a:prstGeom>
          <a:noFill/>
        </p:spPr>
        <p:txBody>
          <a:bodyPr wrap="square" rtlCol="0">
            <a:spAutoFit/>
          </a:bodyPr>
          <a:lstStyle/>
          <a:p>
            <a:r>
              <a:rPr lang="en-US" sz="2400" dirty="0"/>
              <a:t>PET scans are commonly used to detect:</a:t>
            </a:r>
          </a:p>
          <a:p>
            <a:endParaRPr lang="en-US" sz="2400" dirty="0"/>
          </a:p>
          <a:p>
            <a:pPr marL="342900" indent="-342900">
              <a:buFont typeface="Arial" panose="020B0604020202020204" pitchFamily="34" charset="0"/>
              <a:buChar char="•"/>
            </a:pPr>
            <a:r>
              <a:rPr lang="en-US" sz="2400" b="1" dirty="0"/>
              <a:t>Cancer</a:t>
            </a:r>
          </a:p>
          <a:p>
            <a:pPr marL="342900" indent="-342900">
              <a:buFont typeface="Arial" panose="020B0604020202020204" pitchFamily="34" charset="0"/>
              <a:buChar char="•"/>
            </a:pPr>
            <a:r>
              <a:rPr lang="en-US" sz="2400" b="1" dirty="0"/>
              <a:t>Heart Problems</a:t>
            </a:r>
          </a:p>
          <a:p>
            <a:pPr marL="342900" indent="-342900">
              <a:buFont typeface="Arial" panose="020B0604020202020204" pitchFamily="34" charset="0"/>
              <a:buChar char="•"/>
            </a:pPr>
            <a:r>
              <a:rPr lang="en-US" sz="2400" b="1" dirty="0"/>
              <a:t>Brain Disorders</a:t>
            </a:r>
          </a:p>
          <a:p>
            <a:pPr marL="285750" indent="-285750">
              <a:buFont typeface="Arial" panose="020B0604020202020204" pitchFamily="34" charset="0"/>
              <a:buChar char="•"/>
            </a:pPr>
            <a:endParaRPr lang="en-US" dirty="0"/>
          </a:p>
        </p:txBody>
      </p:sp>
      <p:sp>
        <p:nvSpPr>
          <p:cNvPr id="14" name="TextBox 13">
            <a:extLst>
              <a:ext uri="{FF2B5EF4-FFF2-40B4-BE49-F238E27FC236}">
                <a16:creationId xmlns:a16="http://schemas.microsoft.com/office/drawing/2014/main" id="{04A9D2B7-CBAB-4CC1-82F8-CA1BEE201F7A}"/>
              </a:ext>
            </a:extLst>
          </p:cNvPr>
          <p:cNvSpPr txBox="1"/>
          <p:nvPr/>
        </p:nvSpPr>
        <p:spPr>
          <a:xfrm>
            <a:off x="731519" y="1762220"/>
            <a:ext cx="4951829" cy="1015663"/>
          </a:xfrm>
          <a:prstGeom prst="rect">
            <a:avLst/>
          </a:prstGeom>
          <a:noFill/>
        </p:spPr>
        <p:txBody>
          <a:bodyPr wrap="square" rtlCol="0">
            <a:spAutoFit/>
          </a:bodyPr>
          <a:lstStyle/>
          <a:p>
            <a:r>
              <a:rPr lang="en-US" sz="2000" i="1" dirty="0">
                <a:effectLst/>
                <a:latin typeface="Calibri" panose="020F0502020204030204" pitchFamily="34" charset="0"/>
                <a:ea typeface="Times New Roman" panose="02020603050405020304" pitchFamily="18" charset="0"/>
                <a:cs typeface="Calibri" panose="020F0502020204030204" pitchFamily="34" charset="0"/>
              </a:rPr>
              <a:t>PET scan </a:t>
            </a:r>
            <a:r>
              <a:rPr lang="en-US" sz="2000" i="1" dirty="0">
                <a:latin typeface="Calibri" panose="020F0502020204030204" pitchFamily="34" charset="0"/>
                <a:ea typeface="Times New Roman" panose="02020603050405020304" pitchFamily="18" charset="0"/>
                <a:cs typeface="Calibri" panose="020F0502020204030204" pitchFamily="34" charset="0"/>
              </a:rPr>
              <a:t>can</a:t>
            </a:r>
            <a:r>
              <a:rPr lang="en-US" sz="2000" i="1" dirty="0">
                <a:effectLst/>
                <a:latin typeface="Calibri" panose="020F0502020204030204" pitchFamily="34" charset="0"/>
                <a:ea typeface="Times New Roman" panose="02020603050405020304" pitchFamily="18" charset="0"/>
                <a:cs typeface="Calibri" panose="020F0502020204030204" pitchFamily="34" charset="0"/>
              </a:rPr>
              <a:t> inspect your blood flow, your oxygen intake, or the metabolism of your organs and tissues</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endParaRPr lang="en-US" sz="2000" i="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860D3B2-AC09-4FB5-AE52-9999A30CD3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0376" y="1407772"/>
            <a:ext cx="2509091" cy="3780514"/>
          </a:xfrm>
          <a:prstGeom prst="rect">
            <a:avLst/>
          </a:prstGeom>
        </p:spPr>
      </p:pic>
      <p:pic>
        <p:nvPicPr>
          <p:cNvPr id="4" name="Picture 3">
            <a:extLst>
              <a:ext uri="{FF2B5EF4-FFF2-40B4-BE49-F238E27FC236}">
                <a16:creationId xmlns:a16="http://schemas.microsoft.com/office/drawing/2014/main" id="{010C6EBE-C931-468B-BD28-35AEC59488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6541" y="1401118"/>
            <a:ext cx="3240359" cy="3787168"/>
          </a:xfrm>
          <a:prstGeom prst="rect">
            <a:avLst/>
          </a:prstGeom>
        </p:spPr>
      </p:pic>
    </p:spTree>
    <p:extLst>
      <p:ext uri="{BB962C8B-B14F-4D97-AF65-F5344CB8AC3E}">
        <p14:creationId xmlns:p14="http://schemas.microsoft.com/office/powerpoint/2010/main" val="3436300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521FE2-41B6-49DB-AA00-0DA6D0908F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7571" y="5782711"/>
            <a:ext cx="1663759" cy="76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D6799B53-4EB9-42BA-9C54-563F4031EB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9632" y="5410815"/>
            <a:ext cx="927547" cy="12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D1247041-25DE-480C-BC32-951BC8150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5481" y="5763259"/>
            <a:ext cx="2469058" cy="800100"/>
          </a:xfrm>
          <a:prstGeom prst="rect">
            <a:avLst/>
          </a:prstGeom>
        </p:spPr>
      </p:pic>
      <p:sp>
        <p:nvSpPr>
          <p:cNvPr id="2" name="TextBox 1">
            <a:extLst>
              <a:ext uri="{FF2B5EF4-FFF2-40B4-BE49-F238E27FC236}">
                <a16:creationId xmlns:a16="http://schemas.microsoft.com/office/drawing/2014/main" id="{E233982F-538F-46B0-89DE-DCD4C1C9D3A4}"/>
              </a:ext>
            </a:extLst>
          </p:cNvPr>
          <p:cNvSpPr txBox="1"/>
          <p:nvPr/>
        </p:nvSpPr>
        <p:spPr>
          <a:xfrm>
            <a:off x="984738" y="759655"/>
            <a:ext cx="2926080" cy="3939540"/>
          </a:xfrm>
          <a:prstGeom prst="rect">
            <a:avLst/>
          </a:prstGeom>
          <a:noFill/>
        </p:spPr>
        <p:txBody>
          <a:bodyPr wrap="square" rtlCol="0">
            <a:spAutoFit/>
          </a:bodyPr>
          <a:lstStyle/>
          <a:p>
            <a:pPr algn="ctr"/>
            <a:r>
              <a:rPr lang="en-US" sz="3200" b="1" i="1" dirty="0">
                <a:solidFill>
                  <a:schemeClr val="accent6"/>
                </a:solidFill>
              </a:rPr>
              <a:t>Cancer</a:t>
            </a:r>
          </a:p>
          <a:p>
            <a:pPr algn="ctr"/>
            <a:endParaRPr lang="en-US" dirty="0"/>
          </a:p>
          <a:p>
            <a:r>
              <a:rPr lang="en-US" sz="2000" dirty="0"/>
              <a:t>PET Scans are useful both for detecting cancer and for:</a:t>
            </a:r>
          </a:p>
          <a:p>
            <a:endParaRPr lang="en-US" sz="2000" dirty="0"/>
          </a:p>
          <a:p>
            <a:pPr marL="285750" indent="-285750">
              <a:buFont typeface="Arial" panose="020B0604020202020204" pitchFamily="34" charset="0"/>
              <a:buChar char="•"/>
            </a:pPr>
            <a:r>
              <a:rPr lang="en-US" sz="2000" dirty="0"/>
              <a:t>Seeing if the cancer has spread</a:t>
            </a:r>
          </a:p>
          <a:p>
            <a:pPr marL="285750" indent="-285750">
              <a:buFont typeface="Arial" panose="020B0604020202020204" pitchFamily="34" charset="0"/>
              <a:buChar char="•"/>
            </a:pPr>
            <a:r>
              <a:rPr lang="en-US" sz="2000" dirty="0"/>
              <a:t>Seeing if the cancer treatment is working</a:t>
            </a:r>
          </a:p>
          <a:p>
            <a:pPr marL="285750" indent="-285750">
              <a:buFont typeface="Arial" panose="020B0604020202020204" pitchFamily="34" charset="0"/>
              <a:buChar char="•"/>
            </a:pPr>
            <a:r>
              <a:rPr lang="en-US" sz="2000" dirty="0"/>
              <a:t>Checking for a cancer recurrence</a:t>
            </a:r>
          </a:p>
        </p:txBody>
      </p:sp>
      <p:sp>
        <p:nvSpPr>
          <p:cNvPr id="3" name="TextBox 2">
            <a:extLst>
              <a:ext uri="{FF2B5EF4-FFF2-40B4-BE49-F238E27FC236}">
                <a16:creationId xmlns:a16="http://schemas.microsoft.com/office/drawing/2014/main" id="{9CE85ABA-4BDA-4465-AC81-2AB1F0A7B430}"/>
              </a:ext>
            </a:extLst>
          </p:cNvPr>
          <p:cNvSpPr txBox="1"/>
          <p:nvPr/>
        </p:nvSpPr>
        <p:spPr>
          <a:xfrm>
            <a:off x="4501661" y="731519"/>
            <a:ext cx="3352976" cy="2708434"/>
          </a:xfrm>
          <a:prstGeom prst="rect">
            <a:avLst/>
          </a:prstGeom>
          <a:noFill/>
        </p:spPr>
        <p:txBody>
          <a:bodyPr wrap="square" rtlCol="0">
            <a:spAutoFit/>
          </a:bodyPr>
          <a:lstStyle/>
          <a:p>
            <a:pPr algn="ctr"/>
            <a:r>
              <a:rPr lang="en-US" sz="3200" b="1" i="1" dirty="0">
                <a:solidFill>
                  <a:schemeClr val="accent6"/>
                </a:solidFill>
              </a:rPr>
              <a:t>Heart Problems</a:t>
            </a:r>
          </a:p>
          <a:p>
            <a:pPr algn="ctr"/>
            <a:endParaRPr lang="en-US" dirty="0"/>
          </a:p>
          <a:p>
            <a:pPr marL="285750" indent="-285750">
              <a:buFont typeface="Arial" panose="020B0604020202020204" pitchFamily="34" charset="0"/>
              <a:buChar char="•"/>
            </a:pPr>
            <a:r>
              <a:rPr lang="en-US" sz="2000" dirty="0"/>
              <a:t>PET scan can diagnose  coronary artery disease and damage due to a heart attack.</a:t>
            </a:r>
          </a:p>
          <a:p>
            <a:pPr marL="285750" indent="-285750">
              <a:buFont typeface="Arial" panose="020B0604020202020204" pitchFamily="34" charset="0"/>
              <a:buChar char="•"/>
            </a:pPr>
            <a:r>
              <a:rPr lang="en-US" sz="2000" dirty="0"/>
              <a:t>PET scans can show healthy and damaged heart muscle.</a:t>
            </a:r>
          </a:p>
        </p:txBody>
      </p:sp>
      <p:sp>
        <p:nvSpPr>
          <p:cNvPr id="4" name="TextBox 3">
            <a:extLst>
              <a:ext uri="{FF2B5EF4-FFF2-40B4-BE49-F238E27FC236}">
                <a16:creationId xmlns:a16="http://schemas.microsoft.com/office/drawing/2014/main" id="{E7CBB294-9FEC-4724-B52E-20C692DF0610}"/>
              </a:ext>
            </a:extLst>
          </p:cNvPr>
          <p:cNvSpPr txBox="1"/>
          <p:nvPr/>
        </p:nvSpPr>
        <p:spPr>
          <a:xfrm>
            <a:off x="8445481" y="759655"/>
            <a:ext cx="3244771" cy="3939540"/>
          </a:xfrm>
          <a:prstGeom prst="rect">
            <a:avLst/>
          </a:prstGeom>
          <a:noFill/>
        </p:spPr>
        <p:txBody>
          <a:bodyPr wrap="square" rtlCol="0">
            <a:spAutoFit/>
          </a:bodyPr>
          <a:lstStyle/>
          <a:p>
            <a:pPr algn="ctr"/>
            <a:r>
              <a:rPr lang="en-US" sz="3200" b="1" i="1" dirty="0">
                <a:solidFill>
                  <a:schemeClr val="accent6"/>
                </a:solidFill>
              </a:rPr>
              <a:t>Brain Disorders</a:t>
            </a:r>
          </a:p>
          <a:p>
            <a:endParaRPr lang="en-US" dirty="0"/>
          </a:p>
          <a:p>
            <a:r>
              <a:rPr lang="en-US" sz="2000" dirty="0">
                <a:effectLst/>
                <a:ea typeface="Times New Roman" panose="02020603050405020304" pitchFamily="18" charset="0"/>
                <a:cs typeface="Times New Roman" panose="02020603050405020304" pitchFamily="18" charset="0"/>
              </a:rPr>
              <a:t>PET scans are used to help diagnose and manage many central nervous system (CNS) disorders, including:</a:t>
            </a:r>
          </a:p>
          <a:p>
            <a:endParaRPr lang="en-US" sz="2000" dirty="0">
              <a:effectLst/>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cs typeface="Times New Roman" panose="02020603050405020304" pitchFamily="18" charset="0"/>
              </a:rPr>
              <a:t>Alzheimer’s disease</a:t>
            </a:r>
          </a:p>
          <a:p>
            <a:pPr marL="285750" indent="-285750">
              <a:buFont typeface="Arial" panose="020B0604020202020204" pitchFamily="34" charset="0"/>
              <a:buChar char="•"/>
            </a:pPr>
            <a:r>
              <a:rPr lang="en-US" sz="2000" dirty="0">
                <a:cs typeface="Times New Roman" panose="02020603050405020304" pitchFamily="18" charset="0"/>
              </a:rPr>
              <a:t>Depression</a:t>
            </a:r>
          </a:p>
          <a:p>
            <a:pPr marL="285750" indent="-285750">
              <a:buFont typeface="Arial" panose="020B0604020202020204" pitchFamily="34" charset="0"/>
              <a:buChar char="•"/>
            </a:pPr>
            <a:r>
              <a:rPr lang="en-US" sz="2000" dirty="0">
                <a:cs typeface="Times New Roman" panose="02020603050405020304" pitchFamily="18" charset="0"/>
              </a:rPr>
              <a:t>Epilepsy</a:t>
            </a:r>
          </a:p>
          <a:p>
            <a:pPr marL="285750" indent="-285750">
              <a:buFont typeface="Arial" panose="020B0604020202020204" pitchFamily="34" charset="0"/>
              <a:buChar char="•"/>
            </a:pPr>
            <a:r>
              <a:rPr lang="en-US" sz="2000" dirty="0">
                <a:cs typeface="Times New Roman" panose="02020603050405020304" pitchFamily="18" charset="0"/>
              </a:rPr>
              <a:t>Head Trauma</a:t>
            </a:r>
          </a:p>
          <a:p>
            <a:pPr marL="285750" indent="-285750">
              <a:buFont typeface="Arial" panose="020B0604020202020204" pitchFamily="34" charset="0"/>
              <a:buChar char="•"/>
            </a:pPr>
            <a:r>
              <a:rPr lang="en-US" sz="2000" dirty="0">
                <a:cs typeface="Times New Roman" panose="02020603050405020304" pitchFamily="18" charset="0"/>
              </a:rPr>
              <a:t>Parkinson’s disease</a:t>
            </a:r>
            <a:endParaRPr lang="en-US" sz="2000" dirty="0"/>
          </a:p>
        </p:txBody>
      </p:sp>
      <p:pic>
        <p:nvPicPr>
          <p:cNvPr id="6" name="Picture 5">
            <a:extLst>
              <a:ext uri="{FF2B5EF4-FFF2-40B4-BE49-F238E27FC236}">
                <a16:creationId xmlns:a16="http://schemas.microsoft.com/office/drawing/2014/main" id="{48052FAB-27AD-4FAE-AB2F-B13EDB1BB47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10817" y="731519"/>
            <a:ext cx="1223220" cy="815927"/>
          </a:xfrm>
          <a:prstGeom prst="rect">
            <a:avLst/>
          </a:prstGeom>
        </p:spPr>
      </p:pic>
      <p:pic>
        <p:nvPicPr>
          <p:cNvPr id="13" name="Picture 12">
            <a:extLst>
              <a:ext uri="{FF2B5EF4-FFF2-40B4-BE49-F238E27FC236}">
                <a16:creationId xmlns:a16="http://schemas.microsoft.com/office/drawing/2014/main" id="{6903DD11-66D9-4D93-9AAB-5169F11D74A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854637" y="731519"/>
            <a:ext cx="777826" cy="636688"/>
          </a:xfrm>
          <a:prstGeom prst="rect">
            <a:avLst/>
          </a:prstGeom>
        </p:spPr>
      </p:pic>
      <p:pic>
        <p:nvPicPr>
          <p:cNvPr id="15" name="Picture 14">
            <a:extLst>
              <a:ext uri="{FF2B5EF4-FFF2-40B4-BE49-F238E27FC236}">
                <a16:creationId xmlns:a16="http://schemas.microsoft.com/office/drawing/2014/main" id="{8932CB4C-9278-4A97-B31C-5DE532E5B4F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06855" y="576605"/>
            <a:ext cx="981431" cy="981431"/>
          </a:xfrm>
          <a:prstGeom prst="rect">
            <a:avLst/>
          </a:prstGeom>
        </p:spPr>
      </p:pic>
    </p:spTree>
    <p:extLst>
      <p:ext uri="{BB962C8B-B14F-4D97-AF65-F5344CB8AC3E}">
        <p14:creationId xmlns:p14="http://schemas.microsoft.com/office/powerpoint/2010/main" val="1251023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521FE2-41B6-49DB-AA00-0DA6D0908F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7571" y="5782711"/>
            <a:ext cx="1663759" cy="76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D6799B53-4EB9-42BA-9C54-563F4031EB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9632" y="5410815"/>
            <a:ext cx="927547" cy="12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D1247041-25DE-480C-BC32-951BC8150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5481" y="5763259"/>
            <a:ext cx="2469058" cy="800100"/>
          </a:xfrm>
          <a:prstGeom prst="rect">
            <a:avLst/>
          </a:prstGeom>
        </p:spPr>
      </p:pic>
      <p:sp>
        <p:nvSpPr>
          <p:cNvPr id="7" name="TextBox 6">
            <a:extLst>
              <a:ext uri="{FF2B5EF4-FFF2-40B4-BE49-F238E27FC236}">
                <a16:creationId xmlns:a16="http://schemas.microsoft.com/office/drawing/2014/main" id="{0FC1451A-5B7D-4BB7-8448-D6F468179FB8}"/>
              </a:ext>
            </a:extLst>
          </p:cNvPr>
          <p:cNvSpPr txBox="1"/>
          <p:nvPr/>
        </p:nvSpPr>
        <p:spPr>
          <a:xfrm>
            <a:off x="534572" y="576775"/>
            <a:ext cx="8356210" cy="1569660"/>
          </a:xfrm>
          <a:prstGeom prst="rect">
            <a:avLst/>
          </a:prstGeom>
          <a:noFill/>
        </p:spPr>
        <p:txBody>
          <a:bodyPr wrap="square" rtlCol="0">
            <a:spAutoFit/>
          </a:bodyPr>
          <a:lstStyle/>
          <a:p>
            <a:r>
              <a:rPr lang="en-US" sz="4800" b="1" dirty="0">
                <a:solidFill>
                  <a:schemeClr val="accent6"/>
                </a:solidFill>
              </a:rPr>
              <a:t>What risks are involved with a PET scan?</a:t>
            </a:r>
          </a:p>
        </p:txBody>
      </p:sp>
      <p:sp>
        <p:nvSpPr>
          <p:cNvPr id="14" name="TextBox 13">
            <a:extLst>
              <a:ext uri="{FF2B5EF4-FFF2-40B4-BE49-F238E27FC236}">
                <a16:creationId xmlns:a16="http://schemas.microsoft.com/office/drawing/2014/main" id="{04A9D2B7-CBAB-4CC1-82F8-CA1BEE201F7A}"/>
              </a:ext>
            </a:extLst>
          </p:cNvPr>
          <p:cNvSpPr txBox="1"/>
          <p:nvPr/>
        </p:nvSpPr>
        <p:spPr>
          <a:xfrm>
            <a:off x="534572" y="2383339"/>
            <a:ext cx="4951829" cy="2862322"/>
          </a:xfrm>
          <a:prstGeom prst="rect">
            <a:avLst/>
          </a:prstGeom>
          <a:noFill/>
        </p:spPr>
        <p:txBody>
          <a:bodyPr wrap="square" rtlCol="0">
            <a:spAutoFit/>
          </a:bodyPr>
          <a:lstStyle/>
          <a:p>
            <a:r>
              <a:rPr lang="en-US" i="1" dirty="0"/>
              <a:t>For your PET scan, a radioactive drug (tracer) will be put into your body. Because the amount of radiation you're exposed to is small, the risk of negative effects from it is low. But the tracer might:</a:t>
            </a:r>
          </a:p>
          <a:p>
            <a:endParaRPr lang="en-US"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t>Cause a major allergic reaction, in rare instances</a:t>
            </a:r>
            <a:endParaRPr lang="en-US"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t>Expose your unborn baby to radiation if you are pregnant</a:t>
            </a:r>
            <a:endParaRPr lang="en-US"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t>Expose your child to radiation if you are breast-feeding</a:t>
            </a:r>
            <a:endParaRPr lang="en-US" i="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D6BFE42D-0E44-4740-928B-9FEAB360C0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2644" y="1742196"/>
            <a:ext cx="3373608" cy="3373608"/>
          </a:xfrm>
          <a:prstGeom prst="rect">
            <a:avLst/>
          </a:prstGeom>
        </p:spPr>
      </p:pic>
    </p:spTree>
    <p:extLst>
      <p:ext uri="{BB962C8B-B14F-4D97-AF65-F5344CB8AC3E}">
        <p14:creationId xmlns:p14="http://schemas.microsoft.com/office/powerpoint/2010/main" val="308539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521FE2-41B6-49DB-AA00-0DA6D0908F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7571" y="5782711"/>
            <a:ext cx="1663759" cy="76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D6799B53-4EB9-42BA-9C54-563F4031EB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9632" y="5410815"/>
            <a:ext cx="927547" cy="12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D1247041-25DE-480C-BC32-951BC8150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5481" y="5763259"/>
            <a:ext cx="2469058" cy="800100"/>
          </a:xfrm>
          <a:prstGeom prst="rect">
            <a:avLst/>
          </a:prstGeom>
        </p:spPr>
      </p:pic>
      <p:sp>
        <p:nvSpPr>
          <p:cNvPr id="7" name="TextBox 6">
            <a:extLst>
              <a:ext uri="{FF2B5EF4-FFF2-40B4-BE49-F238E27FC236}">
                <a16:creationId xmlns:a16="http://schemas.microsoft.com/office/drawing/2014/main" id="{0FC1451A-5B7D-4BB7-8448-D6F468179FB8}"/>
              </a:ext>
            </a:extLst>
          </p:cNvPr>
          <p:cNvSpPr txBox="1"/>
          <p:nvPr/>
        </p:nvSpPr>
        <p:spPr>
          <a:xfrm>
            <a:off x="458318" y="314092"/>
            <a:ext cx="7090117" cy="830997"/>
          </a:xfrm>
          <a:prstGeom prst="rect">
            <a:avLst/>
          </a:prstGeom>
          <a:noFill/>
        </p:spPr>
        <p:txBody>
          <a:bodyPr wrap="square" rtlCol="0">
            <a:spAutoFit/>
          </a:bodyPr>
          <a:lstStyle/>
          <a:p>
            <a:r>
              <a:rPr lang="en-US" sz="4800" b="1" dirty="0">
                <a:solidFill>
                  <a:schemeClr val="accent6"/>
                </a:solidFill>
              </a:rPr>
              <a:t>How Does PET Scan Work?</a:t>
            </a:r>
          </a:p>
        </p:txBody>
      </p:sp>
      <p:sp>
        <p:nvSpPr>
          <p:cNvPr id="14" name="TextBox 13">
            <a:extLst>
              <a:ext uri="{FF2B5EF4-FFF2-40B4-BE49-F238E27FC236}">
                <a16:creationId xmlns:a16="http://schemas.microsoft.com/office/drawing/2014/main" id="{04A9D2B7-CBAB-4CC1-82F8-CA1BEE201F7A}"/>
              </a:ext>
            </a:extLst>
          </p:cNvPr>
          <p:cNvSpPr txBox="1"/>
          <p:nvPr/>
        </p:nvSpPr>
        <p:spPr>
          <a:xfrm>
            <a:off x="458318" y="1407772"/>
            <a:ext cx="3238500" cy="1631216"/>
          </a:xfrm>
          <a:prstGeom prst="rect">
            <a:avLst/>
          </a:prstGeom>
          <a:noFill/>
        </p:spPr>
        <p:txBody>
          <a:bodyPr wrap="square" rtlCol="0">
            <a:spAutoFit/>
          </a:bodyPr>
          <a:lstStyle/>
          <a:p>
            <a:r>
              <a:rPr lang="en-US" sz="2000" i="1" dirty="0">
                <a:effectLst/>
                <a:latin typeface="Calibri" panose="020F0502020204030204" pitchFamily="34" charset="0"/>
                <a:ea typeface="Calibri" panose="020F0502020204030204" pitchFamily="34" charset="0"/>
                <a:cs typeface="Calibri" panose="020F0502020204030204" pitchFamily="34" charset="0"/>
              </a:rPr>
              <a:t>(PET) works by using a scanning device to detect photons emitted by a radionuclide in the organ or tissue being examined.</a:t>
            </a:r>
            <a:endParaRPr lang="en-US" sz="2000" i="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9677037-EABF-4998-8A0B-EF9FD4D3EC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2683" y="2165794"/>
            <a:ext cx="5391111" cy="3094896"/>
          </a:xfrm>
          <a:prstGeom prst="rect">
            <a:avLst/>
          </a:prstGeom>
        </p:spPr>
      </p:pic>
      <p:pic>
        <p:nvPicPr>
          <p:cNvPr id="18" name="Picture 17">
            <a:extLst>
              <a:ext uri="{FF2B5EF4-FFF2-40B4-BE49-F238E27FC236}">
                <a16:creationId xmlns:a16="http://schemas.microsoft.com/office/drawing/2014/main" id="{4D33D13C-1286-4C26-9ABC-267BA5B2B7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183" y="3565240"/>
            <a:ext cx="3238500" cy="1695450"/>
          </a:xfrm>
          <a:prstGeom prst="rect">
            <a:avLst/>
          </a:prstGeom>
        </p:spPr>
      </p:pic>
      <p:pic>
        <p:nvPicPr>
          <p:cNvPr id="20" name="Picture 19">
            <a:extLst>
              <a:ext uri="{FF2B5EF4-FFF2-40B4-BE49-F238E27FC236}">
                <a16:creationId xmlns:a16="http://schemas.microsoft.com/office/drawing/2014/main" id="{48EAB93D-C849-4132-A26F-CDFD266ED6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1168" y="54260"/>
            <a:ext cx="3146991" cy="2456928"/>
          </a:xfrm>
          <a:prstGeom prst="rect">
            <a:avLst/>
          </a:prstGeom>
        </p:spPr>
      </p:pic>
      <p:pic>
        <p:nvPicPr>
          <p:cNvPr id="22" name="Picture 21">
            <a:extLst>
              <a:ext uri="{FF2B5EF4-FFF2-40B4-BE49-F238E27FC236}">
                <a16:creationId xmlns:a16="http://schemas.microsoft.com/office/drawing/2014/main" id="{A019B69C-70C5-42C5-A37C-ACC0F40E78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76589" y="3013757"/>
            <a:ext cx="3312712" cy="2456928"/>
          </a:xfrm>
          <a:prstGeom prst="rect">
            <a:avLst/>
          </a:prstGeom>
        </p:spPr>
      </p:pic>
    </p:spTree>
    <p:extLst>
      <p:ext uri="{BB962C8B-B14F-4D97-AF65-F5344CB8AC3E}">
        <p14:creationId xmlns:p14="http://schemas.microsoft.com/office/powerpoint/2010/main" val="1880463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521FE2-41B6-49DB-AA00-0DA6D0908F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97571" y="5782711"/>
            <a:ext cx="1663759" cy="76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D6799B53-4EB9-42BA-9C54-563F4031EB1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9632" y="5410815"/>
            <a:ext cx="927547" cy="12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D1247041-25DE-480C-BC32-951BC81507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5481" y="5763259"/>
            <a:ext cx="2469058" cy="800100"/>
          </a:xfrm>
          <a:prstGeom prst="rect">
            <a:avLst/>
          </a:prstGeom>
        </p:spPr>
      </p:pic>
      <p:sp>
        <p:nvSpPr>
          <p:cNvPr id="2" name="Rectangle 1">
            <a:extLst>
              <a:ext uri="{FF2B5EF4-FFF2-40B4-BE49-F238E27FC236}">
                <a16:creationId xmlns:a16="http://schemas.microsoft.com/office/drawing/2014/main" id="{EA336A77-A65E-4CBB-BA3B-6C75D21CFF14}"/>
              </a:ext>
            </a:extLst>
          </p:cNvPr>
          <p:cNvSpPr/>
          <p:nvPr/>
        </p:nvSpPr>
        <p:spPr>
          <a:xfrm>
            <a:off x="492368" y="1530577"/>
            <a:ext cx="4411804" cy="967957"/>
          </a:xfrm>
          <a:prstGeom prst="rect">
            <a:avLst/>
          </a:prstGeom>
        </p:spPr>
        <p:txBody>
          <a:bodyPr wrap="square">
            <a:spAutoFit/>
          </a:bodyPr>
          <a:lstStyle/>
          <a:p>
            <a:pPr>
              <a:lnSpc>
                <a:spcPct val="150000"/>
              </a:lnSpc>
            </a:pPr>
            <a:r>
              <a:rPr lang="en-US" sz="2000" dirty="0">
                <a:cs typeface="Calibri Light" panose="020F0302020204030204" pitchFamily="34" charset="0"/>
              </a:rPr>
              <a:t>Annihilation of electron and positron produces two gamma rays with 511 </a:t>
            </a:r>
            <a:r>
              <a:rPr lang="en-US" sz="2000" dirty="0" err="1">
                <a:cs typeface="Calibri Light" panose="020F0302020204030204" pitchFamily="34" charset="0"/>
              </a:rPr>
              <a:t>kev</a:t>
            </a:r>
            <a:endParaRPr lang="en-US" sz="2000" dirty="0">
              <a:cs typeface="Calibri Light" panose="020F0302020204030204" pitchFamily="34" charset="0"/>
            </a:endParaRPr>
          </a:p>
        </p:txBody>
      </p:sp>
      <p:sp>
        <p:nvSpPr>
          <p:cNvPr id="6" name="TextBox 5">
            <a:extLst>
              <a:ext uri="{FF2B5EF4-FFF2-40B4-BE49-F238E27FC236}">
                <a16:creationId xmlns:a16="http://schemas.microsoft.com/office/drawing/2014/main" id="{BF292C37-EAB8-4A7A-97F1-A1153DA4CA09}"/>
              </a:ext>
            </a:extLst>
          </p:cNvPr>
          <p:cNvSpPr txBox="1"/>
          <p:nvPr/>
        </p:nvSpPr>
        <p:spPr>
          <a:xfrm>
            <a:off x="492368" y="314092"/>
            <a:ext cx="7090117" cy="830997"/>
          </a:xfrm>
          <a:prstGeom prst="rect">
            <a:avLst/>
          </a:prstGeom>
          <a:noFill/>
        </p:spPr>
        <p:txBody>
          <a:bodyPr wrap="square" rtlCol="0">
            <a:spAutoFit/>
          </a:bodyPr>
          <a:lstStyle/>
          <a:p>
            <a:r>
              <a:rPr lang="en-US" sz="4800" b="1" dirty="0">
                <a:solidFill>
                  <a:schemeClr val="accent6"/>
                </a:solidFill>
              </a:rPr>
              <a:t>Physics behind PET scan</a:t>
            </a:r>
          </a:p>
        </p:txBody>
      </p:sp>
      <p:pic>
        <p:nvPicPr>
          <p:cNvPr id="7" name="Picture 6">
            <a:extLst>
              <a:ext uri="{FF2B5EF4-FFF2-40B4-BE49-F238E27FC236}">
                <a16:creationId xmlns:a16="http://schemas.microsoft.com/office/drawing/2014/main" id="{6066206B-8CF9-45E9-8D60-FF6EF968A6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430" y="2884925"/>
            <a:ext cx="4291742" cy="2689130"/>
          </a:xfrm>
          <a:prstGeom prst="rect">
            <a:avLst/>
          </a:prstGeom>
        </p:spPr>
      </p:pic>
      <p:pic>
        <p:nvPicPr>
          <p:cNvPr id="9" name="Tracer NO sound">
            <a:hlinkClick r:id="" action="ppaction://media"/>
            <a:extLst>
              <a:ext uri="{FF2B5EF4-FFF2-40B4-BE49-F238E27FC236}">
                <a16:creationId xmlns:a16="http://schemas.microsoft.com/office/drawing/2014/main" id="{5C2B9DD1-7B2B-41E1-84B8-A86F94DF559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070507" y="1530577"/>
            <a:ext cx="6749948" cy="3796846"/>
          </a:xfrm>
          <a:prstGeom prst="rect">
            <a:avLst/>
          </a:prstGeom>
        </p:spPr>
      </p:pic>
    </p:spTree>
    <p:extLst>
      <p:ext uri="{BB962C8B-B14F-4D97-AF65-F5344CB8AC3E}">
        <p14:creationId xmlns:p14="http://schemas.microsoft.com/office/powerpoint/2010/main" val="415183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521FE2-41B6-49DB-AA00-0DA6D0908F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7571" y="5782711"/>
            <a:ext cx="1663759" cy="76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D6799B53-4EB9-42BA-9C54-563F4031EB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9632" y="5410815"/>
            <a:ext cx="927547" cy="12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D1247041-25DE-480C-BC32-951BC8150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5481" y="5763259"/>
            <a:ext cx="2469058" cy="800100"/>
          </a:xfrm>
          <a:prstGeom prst="rect">
            <a:avLst/>
          </a:prstGeom>
        </p:spPr>
      </p:pic>
      <p:sp>
        <p:nvSpPr>
          <p:cNvPr id="6" name="TextBox 5">
            <a:extLst>
              <a:ext uri="{FF2B5EF4-FFF2-40B4-BE49-F238E27FC236}">
                <a16:creationId xmlns:a16="http://schemas.microsoft.com/office/drawing/2014/main" id="{BF292C37-EAB8-4A7A-97F1-A1153DA4CA09}"/>
              </a:ext>
            </a:extLst>
          </p:cNvPr>
          <p:cNvSpPr txBox="1"/>
          <p:nvPr/>
        </p:nvSpPr>
        <p:spPr>
          <a:xfrm>
            <a:off x="492368" y="314092"/>
            <a:ext cx="10685148" cy="830997"/>
          </a:xfrm>
          <a:prstGeom prst="rect">
            <a:avLst/>
          </a:prstGeom>
          <a:noFill/>
        </p:spPr>
        <p:txBody>
          <a:bodyPr wrap="square" rtlCol="0">
            <a:spAutoFit/>
          </a:bodyPr>
          <a:lstStyle/>
          <a:p>
            <a:r>
              <a:rPr lang="en-US" sz="4800" b="1" dirty="0">
                <a:solidFill>
                  <a:schemeClr val="accent6"/>
                </a:solidFill>
              </a:rPr>
              <a:t>Research – Modeling the tracer [18F]</a:t>
            </a:r>
          </a:p>
        </p:txBody>
      </p:sp>
      <p:pic>
        <p:nvPicPr>
          <p:cNvPr id="4" name="Picture 3">
            <a:extLst>
              <a:ext uri="{FF2B5EF4-FFF2-40B4-BE49-F238E27FC236}">
                <a16:creationId xmlns:a16="http://schemas.microsoft.com/office/drawing/2014/main" id="{AB78EAD3-83F6-43F7-BC79-3AE8A33C10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0952" y="1803670"/>
            <a:ext cx="5428952" cy="3320460"/>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DBE12B26-35EA-40CF-B399-AAFB3E28FCD1}"/>
              </a:ext>
            </a:extLst>
          </p:cNvPr>
          <p:cNvSpPr txBox="1"/>
          <p:nvPr/>
        </p:nvSpPr>
        <p:spPr>
          <a:xfrm>
            <a:off x="492368" y="1031182"/>
            <a:ext cx="3753134" cy="2246769"/>
          </a:xfrm>
          <a:prstGeom prst="rect">
            <a:avLst/>
          </a:prstGeom>
          <a:noFill/>
        </p:spPr>
        <p:txBody>
          <a:bodyPr wrap="square" rtlCol="0">
            <a:spAutoFit/>
          </a:bodyPr>
          <a:lstStyle/>
          <a:p>
            <a:endParaRPr lang="en-US" sz="2000" dirty="0"/>
          </a:p>
          <a:p>
            <a:r>
              <a:rPr lang="en-US" sz="2000" dirty="0"/>
              <a:t>Glioma is a primary tumor of brain</a:t>
            </a:r>
          </a:p>
          <a:p>
            <a:endParaRPr lang="en-US" sz="2000" dirty="0"/>
          </a:p>
          <a:p>
            <a:r>
              <a:rPr lang="en-US" sz="2000" dirty="0"/>
              <a:t>FET provides information on tumor grade in cerebral gliomas.</a:t>
            </a:r>
          </a:p>
          <a:p>
            <a:endParaRPr lang="en-US" sz="2000" dirty="0"/>
          </a:p>
          <a:p>
            <a:r>
              <a:rPr lang="en-US" sz="2000" dirty="0"/>
              <a:t>High grades (III &amp; IV) – 10-15 min</a:t>
            </a:r>
          </a:p>
        </p:txBody>
      </p:sp>
      <p:pic>
        <p:nvPicPr>
          <p:cNvPr id="15" name="Picture 14">
            <a:extLst>
              <a:ext uri="{FF2B5EF4-FFF2-40B4-BE49-F238E27FC236}">
                <a16:creationId xmlns:a16="http://schemas.microsoft.com/office/drawing/2014/main" id="{A2828185-4336-4BBE-8F77-A06CC1E4B1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702" y="3580050"/>
            <a:ext cx="1988237" cy="1988237"/>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86EB6BEE-E1AF-4FA0-A7B8-4EA1FC6ACC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7615" y="3580050"/>
            <a:ext cx="2040048" cy="1988237"/>
          </a:xfrm>
          <a:prstGeom prst="rect">
            <a:avLst/>
          </a:prstGeom>
        </p:spPr>
      </p:pic>
      <p:pic>
        <p:nvPicPr>
          <p:cNvPr id="9" name="Picture 8">
            <a:extLst>
              <a:ext uri="{FF2B5EF4-FFF2-40B4-BE49-F238E27FC236}">
                <a16:creationId xmlns:a16="http://schemas.microsoft.com/office/drawing/2014/main" id="{E8F33C80-C39D-4A6A-9C96-CE9C21A06A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65829" y="60976"/>
            <a:ext cx="1297419" cy="1540042"/>
          </a:xfrm>
          <a:prstGeom prst="rect">
            <a:avLst/>
          </a:prstGeom>
        </p:spPr>
      </p:pic>
    </p:spTree>
    <p:extLst>
      <p:ext uri="{BB962C8B-B14F-4D97-AF65-F5344CB8AC3E}">
        <p14:creationId xmlns:p14="http://schemas.microsoft.com/office/powerpoint/2010/main" val="3437270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521FE2-41B6-49DB-AA00-0DA6D0908F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7571" y="5782711"/>
            <a:ext cx="1663759" cy="76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D6799B53-4EB9-42BA-9C54-563F4031EB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9632" y="5410815"/>
            <a:ext cx="927547" cy="12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D1247041-25DE-480C-BC32-951BC8150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5481" y="5763259"/>
            <a:ext cx="2469058" cy="800100"/>
          </a:xfrm>
          <a:prstGeom prst="rect">
            <a:avLst/>
          </a:prstGeom>
        </p:spPr>
      </p:pic>
      <p:sp>
        <p:nvSpPr>
          <p:cNvPr id="7" name="TextBox 6">
            <a:extLst>
              <a:ext uri="{FF2B5EF4-FFF2-40B4-BE49-F238E27FC236}">
                <a16:creationId xmlns:a16="http://schemas.microsoft.com/office/drawing/2014/main" id="{0FC1451A-5B7D-4BB7-8448-D6F468179FB8}"/>
              </a:ext>
            </a:extLst>
          </p:cNvPr>
          <p:cNvSpPr txBox="1"/>
          <p:nvPr/>
        </p:nvSpPr>
        <p:spPr>
          <a:xfrm>
            <a:off x="534571" y="400785"/>
            <a:ext cx="11493306" cy="830997"/>
          </a:xfrm>
          <a:prstGeom prst="rect">
            <a:avLst/>
          </a:prstGeom>
          <a:noFill/>
        </p:spPr>
        <p:txBody>
          <a:bodyPr wrap="square" rtlCol="0">
            <a:spAutoFit/>
          </a:bodyPr>
          <a:lstStyle/>
          <a:p>
            <a:r>
              <a:rPr lang="en-US" sz="4800" b="1" dirty="0">
                <a:solidFill>
                  <a:schemeClr val="accent6"/>
                </a:solidFill>
              </a:rPr>
              <a:t>How Does PET Scan compare to other Test?</a:t>
            </a:r>
          </a:p>
        </p:txBody>
      </p:sp>
      <p:sp>
        <p:nvSpPr>
          <p:cNvPr id="14" name="TextBox 13">
            <a:extLst>
              <a:ext uri="{FF2B5EF4-FFF2-40B4-BE49-F238E27FC236}">
                <a16:creationId xmlns:a16="http://schemas.microsoft.com/office/drawing/2014/main" id="{04A9D2B7-CBAB-4CC1-82F8-CA1BEE201F7A}"/>
              </a:ext>
            </a:extLst>
          </p:cNvPr>
          <p:cNvSpPr txBox="1"/>
          <p:nvPr/>
        </p:nvSpPr>
        <p:spPr>
          <a:xfrm>
            <a:off x="534571" y="1800664"/>
            <a:ext cx="4923693" cy="830997"/>
          </a:xfrm>
          <a:prstGeom prst="rect">
            <a:avLst/>
          </a:prstGeom>
          <a:noFill/>
        </p:spPr>
        <p:txBody>
          <a:bodyPr wrap="square" rtlCol="0">
            <a:spAutoFit/>
          </a:bodyPr>
          <a:lstStyle/>
          <a:p>
            <a:r>
              <a:rPr lang="en-US" sz="2400" i="1" dirty="0">
                <a:effectLst/>
                <a:latin typeface="Calibri" panose="020F0502020204030204" pitchFamily="34" charset="0"/>
                <a:ea typeface="Calibri" panose="020F0502020204030204" pitchFamily="34" charset="0"/>
                <a:cs typeface="Calibri" panose="020F0502020204030204" pitchFamily="34" charset="0"/>
              </a:rPr>
              <a:t>In many cases, it is possible to receive either a PET-CT and PET-MRI scan</a:t>
            </a:r>
            <a:endParaRPr lang="en-US" sz="2400" i="1"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6B19B59-E219-4083-931F-6F72B03AD75D}"/>
              </a:ext>
            </a:extLst>
          </p:cNvPr>
          <p:cNvSpPr txBox="1"/>
          <p:nvPr/>
        </p:nvSpPr>
        <p:spPr>
          <a:xfrm>
            <a:off x="443921" y="3024553"/>
            <a:ext cx="5434818"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t>CT scan uses X-ray equipment to produce pictures of the inside of the body.</a:t>
            </a:r>
          </a:p>
          <a:p>
            <a:endParaRPr lang="en-US" sz="2000" dirty="0"/>
          </a:p>
          <a:p>
            <a:pPr marL="285750" indent="-285750">
              <a:buFont typeface="Arial" panose="020B0604020202020204" pitchFamily="34" charset="0"/>
              <a:buChar char="•"/>
            </a:pPr>
            <a:r>
              <a:rPr lang="en-US" sz="2000" dirty="0"/>
              <a:t>MRI scans use magnetic fields and radio frequency pulses to create images of internal structures such as organs, soft tissues and bone.</a:t>
            </a:r>
          </a:p>
        </p:txBody>
      </p:sp>
      <p:pic>
        <p:nvPicPr>
          <p:cNvPr id="4" name="Picture 3">
            <a:extLst>
              <a:ext uri="{FF2B5EF4-FFF2-40B4-BE49-F238E27FC236}">
                <a16:creationId xmlns:a16="http://schemas.microsoft.com/office/drawing/2014/main" id="{9A5639BD-1BD7-43BE-8E84-EA49DDA4F6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955608"/>
            <a:ext cx="5751996" cy="2823271"/>
          </a:xfrm>
          <a:prstGeom prst="rect">
            <a:avLst/>
          </a:prstGeom>
        </p:spPr>
      </p:pic>
    </p:spTree>
    <p:extLst>
      <p:ext uri="{BB962C8B-B14F-4D97-AF65-F5344CB8AC3E}">
        <p14:creationId xmlns:p14="http://schemas.microsoft.com/office/powerpoint/2010/main" val="1811759389"/>
      </p:ext>
    </p:extLst>
  </p:cSld>
  <p:clrMapOvr>
    <a:masterClrMapping/>
  </p:clrMapOvr>
</p:sld>
</file>

<file path=ppt/theme/theme1.xml><?xml version="1.0" encoding="utf-8"?>
<a:theme xmlns:a="http://schemas.openxmlformats.org/drawingml/2006/main" name="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793</TotalTime>
  <Words>557</Words>
  <Application>Microsoft Office PowerPoint</Application>
  <PresentationFormat>Widescreen</PresentationFormat>
  <Paragraphs>75</Paragraphs>
  <Slides>13</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Sylfaen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Sandro</dc:creator>
  <cp:lastModifiedBy>Sandro</cp:lastModifiedBy>
  <cp:revision>64</cp:revision>
  <dcterms:created xsi:type="dcterms:W3CDTF">2020-09-28T08:22:34Z</dcterms:created>
  <dcterms:modified xsi:type="dcterms:W3CDTF">2020-11-08T09:46:48Z</dcterms:modified>
</cp:coreProperties>
</file>