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18"/>
  </p:notesMasterIdLst>
  <p:sldIdLst>
    <p:sldId id="272" r:id="rId2"/>
    <p:sldId id="257" r:id="rId3"/>
    <p:sldId id="266" r:id="rId4"/>
    <p:sldId id="258" r:id="rId5"/>
    <p:sldId id="259" r:id="rId6"/>
    <p:sldId id="271" r:id="rId7"/>
    <p:sldId id="263" r:id="rId8"/>
    <p:sldId id="260" r:id="rId9"/>
    <p:sldId id="264" r:id="rId10"/>
    <p:sldId id="267" r:id="rId11"/>
    <p:sldId id="273" r:id="rId12"/>
    <p:sldId id="268" r:id="rId13"/>
    <p:sldId id="269" r:id="rId14"/>
    <p:sldId id="270" r:id="rId15"/>
    <p:sldId id="274"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2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025722746501862E-2"/>
          <c:y val="0.14938676345754179"/>
          <c:w val="0.96833963122355993"/>
          <c:h val="0.70519538682200045"/>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1.jpg"/></Relationships>
</file>

<file path=ppt/drawings/drawing1.xml><?xml version="1.0" encoding="utf-8"?>
<c:userShapes xmlns:c="http://schemas.openxmlformats.org/drawingml/2006/chart">
  <cdr:relSizeAnchor xmlns:cdr="http://schemas.openxmlformats.org/drawingml/2006/chartDrawing">
    <cdr:from>
      <cdr:x>0</cdr:x>
      <cdr:y>0</cdr:y>
    </cdr:from>
    <cdr:to>
      <cdr:x>0.81022</cdr:x>
      <cdr:y>1</cdr:y>
    </cdr:to>
    <cdr:pic>
      <cdr:nvPicPr>
        <cdr:cNvPr id="3" name="Picture 2" descr="Chart, pie chart&#10;&#10;Description automatically generated">
          <a:extLst xmlns:a="http://schemas.openxmlformats.org/drawingml/2006/main">
            <a:ext uri="{FF2B5EF4-FFF2-40B4-BE49-F238E27FC236}">
              <a16:creationId xmlns:a16="http://schemas.microsoft.com/office/drawing/2014/main" id="{5565BB2B-CD94-48C6-8125-5EC5BBA3556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7150100" cy="56769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AFBCC-4AF1-4105-82A1-051779CAFADF}" type="datetimeFigureOut">
              <a:rPr lang="en-US" smtClean="0"/>
              <a:t>11/13/2020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14668-C9FA-41D5-9B15-968F10FC8D19}" type="slidenum">
              <a:rPr lang="en-US" smtClean="0"/>
              <a:t>‹#›</a:t>
            </a:fld>
            <a:endParaRPr lang="en-US"/>
          </a:p>
        </p:txBody>
      </p:sp>
    </p:spTree>
    <p:extLst>
      <p:ext uri="{BB962C8B-B14F-4D97-AF65-F5344CB8AC3E}">
        <p14:creationId xmlns:p14="http://schemas.microsoft.com/office/powerpoint/2010/main" val="113329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6FFA8BA-D36D-480E-A101-55BA7B48BA8F}" type="datetime1">
              <a:rPr lang="en-US" smtClean="0"/>
              <a:t>11/13/2020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226700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D98EFE-49BF-48D3-B4ED-0BAF054AB554}" type="datetime1">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9590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7F34D1B-5BF0-43FA-A5BC-8A7D6DA6D7DC}" type="datetime1">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2462124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90F22DC-63FA-4094-AC42-1C81DBFD0AE8}" type="datetime1">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311038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FB922-5BAB-43C2-B64D-C4897E075AB0}" type="datetime1">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4177945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E1661AA-5B9F-423B-BE04-14B19213E130}" type="datetime1">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3627748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0165224-D567-4B65-8B53-1D30C7D6799E}" type="datetime1">
              <a:rPr lang="en-US" smtClean="0"/>
              <a:t>11/13/2020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2822664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9E69D38-EA15-4B1B-B198-1BFA91795367}" type="datetime1">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1837776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E5F3846-7DEC-4A80-81C1-3CC94068A799}" type="datetime1">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184452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543A1-565A-4953-9851-A3E595508EF8}" type="datetime1">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177120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0A5231-EF01-489F-876D-0072CC8CB435}" type="datetime1">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248547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259E40-CBA8-4395-9FD1-79EC694E5A69}" type="datetime1">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182124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C92864-70DB-4A72-A246-2B969989C697}" type="datetime1">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170572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6A491B-5A14-4466-8838-9D6224152861}" type="datetime1">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351279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FFFE4-A778-4071-BC80-325C37450D98}" type="datetime1">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388272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F9FAA-AE39-4AFA-AA76-F429E6820F93}" type="datetime1">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226328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0A62A7-4035-4AE2-90EC-B847198E3914}" type="datetime1">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92F165-7BD9-4E92-A8F3-E305D627832D}" type="slidenum">
              <a:rPr lang="en-US" smtClean="0"/>
              <a:t>‹#›</a:t>
            </a:fld>
            <a:endParaRPr lang="en-US"/>
          </a:p>
        </p:txBody>
      </p:sp>
    </p:spTree>
    <p:extLst>
      <p:ext uri="{BB962C8B-B14F-4D97-AF65-F5344CB8AC3E}">
        <p14:creationId xmlns:p14="http://schemas.microsoft.com/office/powerpoint/2010/main" val="3724079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69921D9-1509-483B-9380-881D31E4F2B3}" type="datetime1">
              <a:rPr lang="en-US" smtClean="0"/>
              <a:t>11/13/2020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192F165-7BD9-4E92-A8F3-E305D627832D}" type="slidenum">
              <a:rPr lang="en-US" smtClean="0"/>
              <a:t>‹#›</a:t>
            </a:fld>
            <a:endParaRPr lang="en-US"/>
          </a:p>
        </p:txBody>
      </p:sp>
    </p:spTree>
    <p:extLst>
      <p:ext uri="{BB962C8B-B14F-4D97-AF65-F5344CB8AC3E}">
        <p14:creationId xmlns:p14="http://schemas.microsoft.com/office/powerpoint/2010/main" val="240985662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16/S1352-2310(00)00239-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2" name="Rectangle 51">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5" name="Rectangle 54">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1B9CC3E5-EA42-4393-A2C0-5192B91BD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a:extLst>
              <a:ext uri="{FF2B5EF4-FFF2-40B4-BE49-F238E27FC236}">
                <a16:creationId xmlns:a16="http://schemas.microsoft.com/office/drawing/2014/main" id="{0FD3FD03-E479-46BE-AED4-6816878023EB}"/>
              </a:ext>
            </a:extLst>
          </p:cNvPr>
          <p:cNvPicPr>
            <a:picLocks noChangeAspect="1"/>
          </p:cNvPicPr>
          <p:nvPr/>
        </p:nvPicPr>
        <p:blipFill rotWithShape="1">
          <a:blip r:embed="rId3">
            <a:extLst>
              <a:ext uri="{28A0092B-C50C-407E-A947-70E740481C1C}">
                <a14:useLocalDpi xmlns:a14="http://schemas.microsoft.com/office/drawing/2010/main" val="0"/>
              </a:ext>
            </a:extLst>
          </a:blip>
          <a:srcRect l="17089" r="4468" b="1"/>
          <a:stretch/>
        </p:blipFill>
        <p:spPr>
          <a:xfrm>
            <a:off x="832286" y="474132"/>
            <a:ext cx="4905758" cy="3439617"/>
          </a:xfrm>
          <a:prstGeom prst="roundRect">
            <a:avLst>
              <a:gd name="adj" fmla="val 0"/>
            </a:avLst>
          </a:prstGeom>
          <a:effectLst/>
        </p:spPr>
      </p:pic>
      <p:sp>
        <p:nvSpPr>
          <p:cNvPr id="59" name="Rectangle 58">
            <a:extLst>
              <a:ext uri="{FF2B5EF4-FFF2-40B4-BE49-F238E27FC236}">
                <a16:creationId xmlns:a16="http://schemas.microsoft.com/office/drawing/2014/main" id="{FB8DBC8E-FBA7-466C-8D97-75B15FBE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Content Placeholder 8" descr="Logo&#10;&#10;Description automatically generated">
            <a:extLst>
              <a:ext uri="{FF2B5EF4-FFF2-40B4-BE49-F238E27FC236}">
                <a16:creationId xmlns:a16="http://schemas.microsoft.com/office/drawing/2014/main" id="{BA5F56D6-4170-4601-983B-D41C47795F1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033292" y="474132"/>
            <a:ext cx="3454972" cy="3439617"/>
          </a:xfrm>
          <a:prstGeom prst="roundRect">
            <a:avLst>
              <a:gd name="adj" fmla="val 0"/>
            </a:avLst>
          </a:prstGeom>
          <a:effectLst/>
        </p:spPr>
      </p:pic>
      <p:sp>
        <p:nvSpPr>
          <p:cNvPr id="61" name="Freeform: Shape 60">
            <a:extLst>
              <a:ext uri="{FF2B5EF4-FFF2-40B4-BE49-F238E27FC236}">
                <a16:creationId xmlns:a16="http://schemas.microsoft.com/office/drawing/2014/main" id="{E6FFF64E-1FE4-4AE0-9D62-567AA183C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63" name="Freeform 5">
            <a:extLst>
              <a:ext uri="{FF2B5EF4-FFF2-40B4-BE49-F238E27FC236}">
                <a16:creationId xmlns:a16="http://schemas.microsoft.com/office/drawing/2014/main" id="{9C80E52D-DE5C-4267-9C99-8741F2E42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Title 1">
            <a:extLst>
              <a:ext uri="{FF2B5EF4-FFF2-40B4-BE49-F238E27FC236}">
                <a16:creationId xmlns:a16="http://schemas.microsoft.com/office/drawing/2014/main" id="{D6373BD2-466B-4A6D-94D3-788C43B9D7DC}"/>
              </a:ext>
            </a:extLst>
          </p:cNvPr>
          <p:cNvSpPr>
            <a:spLocks noGrp="1"/>
          </p:cNvSpPr>
          <p:nvPr>
            <p:ph type="title"/>
          </p:nvPr>
        </p:nvSpPr>
        <p:spPr>
          <a:xfrm>
            <a:off x="649975" y="4517136"/>
            <a:ext cx="10893095" cy="1174947"/>
          </a:xfrm>
        </p:spPr>
        <p:txBody>
          <a:bodyPr vert="horz" lIns="91440" tIns="45720" rIns="91440" bIns="45720" rtlCol="0" anchor="b">
            <a:normAutofit/>
          </a:bodyPr>
          <a:lstStyle/>
          <a:p>
            <a:pPr>
              <a:lnSpc>
                <a:spcPct val="90000"/>
              </a:lnSpc>
            </a:pPr>
            <a:r>
              <a:rPr lang="en-US" sz="3800" b="0" i="0" kern="1200" dirty="0">
                <a:solidFill>
                  <a:schemeClr val="bg2"/>
                </a:solidFill>
                <a:latin typeface="+mj-lt"/>
                <a:ea typeface="+mj-ea"/>
                <a:cs typeface="+mj-cs"/>
              </a:rPr>
              <a:t>13/11/2020</a:t>
            </a:r>
            <a:br>
              <a:rPr lang="en-US" sz="3800" b="0" i="0" kern="1200" dirty="0">
                <a:solidFill>
                  <a:schemeClr val="bg2"/>
                </a:solidFill>
                <a:latin typeface="+mj-lt"/>
                <a:ea typeface="+mj-ea"/>
                <a:cs typeface="+mj-cs"/>
              </a:rPr>
            </a:br>
            <a:r>
              <a:rPr lang="en-US" sz="3800" b="0" i="0" kern="1200" dirty="0">
                <a:solidFill>
                  <a:schemeClr val="bg2"/>
                </a:solidFill>
                <a:latin typeface="+mj-lt"/>
                <a:ea typeface="+mj-ea"/>
                <a:cs typeface="+mj-cs"/>
              </a:rPr>
              <a:t>third course      Atmosphere and Aerosols                                                             </a:t>
            </a:r>
          </a:p>
        </p:txBody>
      </p:sp>
      <p:sp>
        <p:nvSpPr>
          <p:cNvPr id="10" name="Slide Number Placeholder 9">
            <a:extLst>
              <a:ext uri="{FF2B5EF4-FFF2-40B4-BE49-F238E27FC236}">
                <a16:creationId xmlns:a16="http://schemas.microsoft.com/office/drawing/2014/main" id="{375D11D7-607B-4964-878B-78E919D68412}"/>
              </a:ext>
            </a:extLst>
          </p:cNvPr>
          <p:cNvSpPr>
            <a:spLocks noGrp="1"/>
          </p:cNvSpPr>
          <p:nvPr>
            <p:ph type="sldNum" sz="quarter" idx="12"/>
          </p:nvPr>
        </p:nvSpPr>
        <p:spPr/>
        <p:txBody>
          <a:bodyPr/>
          <a:lstStyle/>
          <a:p>
            <a:fld id="{7192F165-7BD9-4E92-A8F3-E305D627832D}" type="slidenum">
              <a:rPr lang="en-US" smtClean="0"/>
              <a:t>1</a:t>
            </a:fld>
            <a:endParaRPr lang="en-US"/>
          </a:p>
        </p:txBody>
      </p:sp>
      <p:sp>
        <p:nvSpPr>
          <p:cNvPr id="17" name="TextBox 16">
            <a:extLst>
              <a:ext uri="{FF2B5EF4-FFF2-40B4-BE49-F238E27FC236}">
                <a16:creationId xmlns:a16="http://schemas.microsoft.com/office/drawing/2014/main" id="{33C248AB-51CA-4A4E-867D-81BEA7AB20F3}"/>
              </a:ext>
            </a:extLst>
          </p:cNvPr>
          <p:cNvSpPr txBox="1"/>
          <p:nvPr/>
        </p:nvSpPr>
        <p:spPr>
          <a:xfrm>
            <a:off x="648930" y="5589018"/>
            <a:ext cx="9355392" cy="646331"/>
          </a:xfrm>
          <a:prstGeom prst="rect">
            <a:avLst/>
          </a:prstGeom>
          <a:noFill/>
        </p:spPr>
        <p:txBody>
          <a:bodyPr wrap="square">
            <a:spAutoFit/>
          </a:bodyPr>
          <a:lstStyle/>
          <a:p>
            <a:r>
              <a:rPr lang="en-US" dirty="0">
                <a:solidFill>
                  <a:schemeClr val="bg1">
                    <a:lumMod val="95000"/>
                  </a:schemeClr>
                </a:solidFill>
              </a:rPr>
              <a:t>Author</a:t>
            </a:r>
          </a:p>
          <a:p>
            <a:r>
              <a:rPr lang="en-US" dirty="0">
                <a:solidFill>
                  <a:schemeClr val="bg1">
                    <a:lumMod val="95000"/>
                  </a:schemeClr>
                </a:solidFill>
              </a:rPr>
              <a:t>Tamar </a:t>
            </a:r>
            <a:r>
              <a:rPr lang="en-US" dirty="0" err="1">
                <a:solidFill>
                  <a:schemeClr val="bg1">
                    <a:lumMod val="95000"/>
                  </a:schemeClr>
                </a:solidFill>
              </a:rPr>
              <a:t>kuljanishvili</a:t>
            </a:r>
            <a:endParaRPr lang="en-US" dirty="0">
              <a:solidFill>
                <a:schemeClr val="bg1">
                  <a:lumMod val="95000"/>
                </a:schemeClr>
              </a:solidFill>
            </a:endParaRPr>
          </a:p>
        </p:txBody>
      </p:sp>
    </p:spTree>
    <p:extLst>
      <p:ext uri="{BB962C8B-B14F-4D97-AF65-F5344CB8AC3E}">
        <p14:creationId xmlns:p14="http://schemas.microsoft.com/office/powerpoint/2010/main" val="75124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8E3704-0CB2-48C2-A46B-EDB627185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36872906-1D7A-472A-B90B-D4B00113A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15">
            <a:extLst>
              <a:ext uri="{FF2B5EF4-FFF2-40B4-BE49-F238E27FC236}">
                <a16:creationId xmlns:a16="http://schemas.microsoft.com/office/drawing/2014/main" id="{F4C2B571-8160-4749-AB99-260E8052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descr="A picture containing grass, rain, sheep, standing&#10;&#10;Description automatically generated">
            <a:extLst>
              <a:ext uri="{FF2B5EF4-FFF2-40B4-BE49-F238E27FC236}">
                <a16:creationId xmlns:a16="http://schemas.microsoft.com/office/drawing/2014/main" id="{050DF50E-CF71-4D74-AD62-F37636E902FD}"/>
              </a:ext>
            </a:extLst>
          </p:cNvPr>
          <p:cNvPicPr>
            <a:picLocks noChangeAspect="1"/>
          </p:cNvPicPr>
          <p:nvPr/>
        </p:nvPicPr>
        <p:blipFill rotWithShape="1">
          <a:blip r:embed="rId3">
            <a:extLst>
              <a:ext uri="{28A0092B-C50C-407E-A947-70E740481C1C}">
                <a14:useLocalDpi xmlns:a14="http://schemas.microsoft.com/office/drawing/2010/main" val="0"/>
              </a:ext>
            </a:extLst>
          </a:blip>
          <a:srcRect l="12471" r="7060"/>
          <a:stretch/>
        </p:blipFill>
        <p:spPr>
          <a:xfrm>
            <a:off x="1" y="-5"/>
            <a:ext cx="12191695" cy="4583103"/>
          </a:xfrm>
          <a:custGeom>
            <a:avLst/>
            <a:gdLst/>
            <a:ahLst/>
            <a:cxnLst/>
            <a:rect l="l" t="t" r="r" b="b"/>
            <a:pathLst>
              <a:path w="12191695" h="4583103">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6095999" y="4581001"/>
                </a:lnTo>
                <a:lnTo>
                  <a:pt x="6095999" y="5"/>
                </a:lnTo>
                <a:lnTo>
                  <a:pt x="0" y="5"/>
                </a:lnTo>
                <a:close/>
              </a:path>
            </a:pathLst>
          </a:custGeom>
        </p:spPr>
      </p:pic>
      <p:pic>
        <p:nvPicPr>
          <p:cNvPr id="5" name="Content Placeholder 4" descr="A person riding a wave in the ocean&#10;&#10;Description automatically generated">
            <a:extLst>
              <a:ext uri="{FF2B5EF4-FFF2-40B4-BE49-F238E27FC236}">
                <a16:creationId xmlns:a16="http://schemas.microsoft.com/office/drawing/2014/main" id="{C36A61DE-2177-42F7-9655-48E71282ED39}"/>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3870" r="-1" b="788"/>
          <a:stretch/>
        </p:blipFill>
        <p:spPr>
          <a:xfrm>
            <a:off x="305" y="-5"/>
            <a:ext cx="12191695" cy="5020241"/>
          </a:xfrm>
          <a:custGeom>
            <a:avLst/>
            <a:gdLst/>
            <a:ahLst/>
            <a:cxnLst/>
            <a:rect l="l" t="t" r="r" b="b"/>
            <a:pathLst>
              <a:path w="12191695" h="5020241">
                <a:moveTo>
                  <a:pt x="0" y="0"/>
                </a:moveTo>
                <a:lnTo>
                  <a:pt x="12191695" y="0"/>
                </a:lnTo>
                <a:lnTo>
                  <a:pt x="12191695" y="5"/>
                </a:lnTo>
                <a:lnTo>
                  <a:pt x="6095695" y="5"/>
                </a:lnTo>
                <a:lnTo>
                  <a:pt x="6095695"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4"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 name="Freeform: Shape 19">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F2B1B3B6-6A29-4B38-ACBF-6A260660295A}"/>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dirty="0">
                <a:solidFill>
                  <a:srgbClr val="EBEBEB"/>
                </a:solidFill>
              </a:rPr>
              <a:t>               Natural sources  </a:t>
            </a:r>
          </a:p>
        </p:txBody>
      </p:sp>
      <p:sp>
        <p:nvSpPr>
          <p:cNvPr id="3" name="Slide Number Placeholder 2">
            <a:extLst>
              <a:ext uri="{FF2B5EF4-FFF2-40B4-BE49-F238E27FC236}">
                <a16:creationId xmlns:a16="http://schemas.microsoft.com/office/drawing/2014/main" id="{E3C91B69-70C6-4BD3-8C99-7D8180226877}"/>
              </a:ext>
            </a:extLst>
          </p:cNvPr>
          <p:cNvSpPr>
            <a:spLocks noGrp="1"/>
          </p:cNvSpPr>
          <p:nvPr>
            <p:ph type="sldNum" sz="quarter" idx="12"/>
          </p:nvPr>
        </p:nvSpPr>
        <p:spPr/>
        <p:txBody>
          <a:bodyPr/>
          <a:lstStyle/>
          <a:p>
            <a:fld id="{7192F165-7BD9-4E92-A8F3-E305D627832D}" type="slidenum">
              <a:rPr lang="en-US" smtClean="0">
                <a:solidFill>
                  <a:schemeClr val="bg2">
                    <a:lumMod val="10000"/>
                  </a:schemeClr>
                </a:solidFill>
              </a:rPr>
              <a:t>10</a:t>
            </a:fld>
            <a:endParaRPr lang="en-US" dirty="0">
              <a:solidFill>
                <a:schemeClr val="bg2">
                  <a:lumMod val="10000"/>
                </a:schemeClr>
              </a:solidFill>
            </a:endParaRPr>
          </a:p>
        </p:txBody>
      </p:sp>
    </p:spTree>
    <p:extLst>
      <p:ext uri="{BB962C8B-B14F-4D97-AF65-F5344CB8AC3E}">
        <p14:creationId xmlns:p14="http://schemas.microsoft.com/office/powerpoint/2010/main" val="2265903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6BD5-7F3B-452A-9144-A67334B9BC59}"/>
              </a:ext>
            </a:extLst>
          </p:cNvPr>
          <p:cNvSpPr>
            <a:spLocks noGrp="1"/>
          </p:cNvSpPr>
          <p:nvPr>
            <p:ph type="title"/>
          </p:nvPr>
        </p:nvSpPr>
        <p:spPr/>
        <p:txBody>
          <a:bodyPr/>
          <a:lstStyle/>
          <a:p>
            <a:r>
              <a:rPr lang="en-US" dirty="0"/>
              <a:t>Secondary Organic Aerosols</a:t>
            </a:r>
          </a:p>
        </p:txBody>
      </p:sp>
      <p:sp>
        <p:nvSpPr>
          <p:cNvPr id="3" name="Content Placeholder 2">
            <a:extLst>
              <a:ext uri="{FF2B5EF4-FFF2-40B4-BE49-F238E27FC236}">
                <a16:creationId xmlns:a16="http://schemas.microsoft.com/office/drawing/2014/main" id="{1171D1A4-306B-47BE-9002-3FC40330E827}"/>
              </a:ext>
            </a:extLst>
          </p:cNvPr>
          <p:cNvSpPr>
            <a:spLocks noGrp="1"/>
          </p:cNvSpPr>
          <p:nvPr>
            <p:ph idx="1"/>
          </p:nvPr>
        </p:nvSpPr>
        <p:spPr/>
        <p:txBody>
          <a:bodyPr/>
          <a:lstStyle/>
          <a:p>
            <a:r>
              <a:rPr lang="en-US" dirty="0"/>
              <a:t>Secondary Organic Aerosols(SOAs)are air pollutants emitted from natural and man-made sources. SOAs are a major component of fine particle pollution (PM2.5), which has been found to cause lung and heart  problems . SOAs are under investigation  because there is much that is not known about  how they contribute to air pollution overall </a:t>
            </a:r>
          </a:p>
        </p:txBody>
      </p:sp>
      <p:sp>
        <p:nvSpPr>
          <p:cNvPr id="4" name="Slide Number Placeholder 3">
            <a:extLst>
              <a:ext uri="{FF2B5EF4-FFF2-40B4-BE49-F238E27FC236}">
                <a16:creationId xmlns:a16="http://schemas.microsoft.com/office/drawing/2014/main" id="{616FC9E0-8DC3-41D8-9A50-3525CDA8D20B}"/>
              </a:ext>
            </a:extLst>
          </p:cNvPr>
          <p:cNvSpPr>
            <a:spLocks noGrp="1"/>
          </p:cNvSpPr>
          <p:nvPr>
            <p:ph type="sldNum" sz="quarter" idx="12"/>
          </p:nvPr>
        </p:nvSpPr>
        <p:spPr/>
        <p:txBody>
          <a:bodyPr/>
          <a:lstStyle/>
          <a:p>
            <a:fld id="{7192F165-7BD9-4E92-A8F3-E305D627832D}" type="slidenum">
              <a:rPr lang="en-US" smtClean="0"/>
              <a:t>11</a:t>
            </a:fld>
            <a:endParaRPr lang="en-US"/>
          </a:p>
        </p:txBody>
      </p:sp>
    </p:spTree>
    <p:extLst>
      <p:ext uri="{BB962C8B-B14F-4D97-AF65-F5344CB8AC3E}">
        <p14:creationId xmlns:p14="http://schemas.microsoft.com/office/powerpoint/2010/main" val="31400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4"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6" name="Freeform: Shape 15">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8"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347F95C-D865-4126-97DC-19D9AA83291A}"/>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b="0" i="0" kern="1200">
                <a:solidFill>
                  <a:srgbClr val="EBEBEB"/>
                </a:solidFill>
                <a:latin typeface="+mj-lt"/>
                <a:ea typeface="+mj-ea"/>
                <a:cs typeface="+mj-cs"/>
              </a:rPr>
              <a:t>Richard Feynman</a:t>
            </a:r>
            <a:br>
              <a:rPr lang="en-US" b="0" i="0" kern="1200">
                <a:solidFill>
                  <a:srgbClr val="EBEBEB"/>
                </a:solidFill>
                <a:latin typeface="+mj-lt"/>
                <a:ea typeface="+mj-ea"/>
                <a:cs typeface="+mj-cs"/>
              </a:rPr>
            </a:br>
            <a:endParaRPr lang="en-US" b="0" i="0" kern="1200">
              <a:solidFill>
                <a:srgbClr val="EBEBEB"/>
              </a:solidFill>
              <a:latin typeface="+mj-lt"/>
              <a:ea typeface="+mj-ea"/>
              <a:cs typeface="+mj-cs"/>
            </a:endParaRPr>
          </a:p>
        </p:txBody>
      </p:sp>
      <p:pic>
        <p:nvPicPr>
          <p:cNvPr id="5" name="Content Placeholder 4" descr="A person wearing a suit and tie looking at the camera&#10;&#10;Description automatically generated">
            <a:extLst>
              <a:ext uri="{FF2B5EF4-FFF2-40B4-BE49-F238E27FC236}">
                <a16:creationId xmlns:a16="http://schemas.microsoft.com/office/drawing/2014/main" id="{1C4523FA-D119-4342-8B70-51C91F9E5B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2206" y="645106"/>
            <a:ext cx="4593966" cy="5585369"/>
          </a:xfrm>
          <a:prstGeom prst="rect">
            <a:avLst/>
          </a:prstGeom>
        </p:spPr>
      </p:pic>
      <p:sp>
        <p:nvSpPr>
          <p:cNvPr id="20" name="Rectangle 19">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07095346-3297-4CC6-A84F-B384768C79F7}"/>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7192F165-7BD9-4E92-A8F3-E305D627832D}" type="slidenum">
              <a:rPr lang="en-US">
                <a:solidFill>
                  <a:srgbClr val="FFFFFF"/>
                </a:solidFill>
              </a:rPr>
              <a:pPr defTabSz="914400">
                <a:spcAft>
                  <a:spcPts val="600"/>
                </a:spcAft>
              </a:pPr>
              <a:t>12</a:t>
            </a:fld>
            <a:endParaRPr lang="en-US">
              <a:solidFill>
                <a:srgbClr val="FFFFFF"/>
              </a:solidFill>
            </a:endParaRPr>
          </a:p>
        </p:txBody>
      </p:sp>
      <p:sp>
        <p:nvSpPr>
          <p:cNvPr id="7" name="TextBox 6">
            <a:extLst>
              <a:ext uri="{FF2B5EF4-FFF2-40B4-BE49-F238E27FC236}">
                <a16:creationId xmlns:a16="http://schemas.microsoft.com/office/drawing/2014/main" id="{7F0DD3A5-8101-40D1-BBDC-558B906C69D6}"/>
              </a:ext>
            </a:extLst>
          </p:cNvPr>
          <p:cNvSpPr txBox="1"/>
          <p:nvPr/>
        </p:nvSpPr>
        <p:spPr>
          <a:xfrm>
            <a:off x="639098" y="2418735"/>
            <a:ext cx="5132439" cy="3811742"/>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a:solidFill>
                  <a:srgbClr val="FFFFFF"/>
                </a:solidFill>
              </a:rPr>
              <a:t>As noted earlier,the propensity of organic molecules and oxidants to remain at the air-water interface leads to high reaction probability at the interface</a:t>
            </a:r>
          </a:p>
          <a:p>
            <a:pPr>
              <a:spcBef>
                <a:spcPts val="1000"/>
              </a:spcBef>
              <a:buClr>
                <a:schemeClr val="accent1"/>
              </a:buClr>
              <a:buSzPct val="80000"/>
              <a:buFont typeface="Wingdings 3" charset="2"/>
              <a:buChar char=""/>
            </a:pPr>
            <a:r>
              <a:rPr lang="en-US">
                <a:solidFill>
                  <a:srgbClr val="FFFFFF"/>
                </a:solidFill>
              </a:rPr>
              <a:t>   “There is plenty of </a:t>
            </a:r>
            <a:r>
              <a:rPr lang="en-US" strike="sngStrike">
                <a:solidFill>
                  <a:srgbClr val="FFFFFF"/>
                </a:solidFill>
              </a:rPr>
              <a:t>room</a:t>
            </a:r>
            <a:r>
              <a:rPr lang="en-US">
                <a:solidFill>
                  <a:srgbClr val="FFFFFF"/>
                </a:solidFill>
              </a:rPr>
              <a:t> interface at the bottom”</a:t>
            </a:r>
          </a:p>
          <a:p>
            <a:pPr>
              <a:spcBef>
                <a:spcPts val="1000"/>
              </a:spcBef>
              <a:buClr>
                <a:schemeClr val="accent1"/>
              </a:buClr>
              <a:buSzPct val="80000"/>
              <a:buFont typeface="Wingdings 3" charset="2"/>
              <a:buChar char=""/>
            </a:pPr>
            <a:r>
              <a:rPr lang="en-US">
                <a:solidFill>
                  <a:srgbClr val="FFFFFF"/>
                </a:solidFill>
              </a:rPr>
              <a:t>(replaced room with interface). In other words, the air–water interface is a rich area for further research in atmospheric systems.</a:t>
            </a:r>
          </a:p>
        </p:txBody>
      </p:sp>
    </p:spTree>
    <p:extLst>
      <p:ext uri="{BB962C8B-B14F-4D97-AF65-F5344CB8AC3E}">
        <p14:creationId xmlns:p14="http://schemas.microsoft.com/office/powerpoint/2010/main" val="202867760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31256FCF-11EC-4C9B-9891-489B015CAE1D}"/>
              </a:ext>
            </a:extLst>
          </p:cNvPr>
          <p:cNvSpPr>
            <a:spLocks noGrp="1"/>
          </p:cNvSpPr>
          <p:nvPr>
            <p:ph type="title"/>
          </p:nvPr>
        </p:nvSpPr>
        <p:spPr>
          <a:xfrm>
            <a:off x="639098" y="629265"/>
            <a:ext cx="6072776" cy="1622322"/>
          </a:xfrm>
        </p:spPr>
        <p:txBody>
          <a:bodyPr>
            <a:normAutofit/>
          </a:bodyPr>
          <a:lstStyle/>
          <a:p>
            <a:r>
              <a:rPr lang="en-US">
                <a:solidFill>
                  <a:srgbClr val="FFFFFF"/>
                </a:solidFill>
              </a:rPr>
              <a:t>What do aerosols do to climate?</a:t>
            </a:r>
          </a:p>
        </p:txBody>
      </p:sp>
      <p:pic>
        <p:nvPicPr>
          <p:cNvPr id="5" name="Picture 4" descr="Website&#10;&#10;Description automatically generated">
            <a:extLst>
              <a:ext uri="{FF2B5EF4-FFF2-40B4-BE49-F238E27FC236}">
                <a16:creationId xmlns:a16="http://schemas.microsoft.com/office/drawing/2014/main" id="{7D506B9E-CA8E-41D5-B0FC-FEDB6A5A656C}"/>
              </a:ext>
            </a:extLst>
          </p:cNvPr>
          <p:cNvPicPr>
            <a:picLocks noChangeAspect="1"/>
          </p:cNvPicPr>
          <p:nvPr/>
        </p:nvPicPr>
        <p:blipFill rotWithShape="1">
          <a:blip r:embed="rId2">
            <a:extLst>
              <a:ext uri="{28A0092B-C50C-407E-A947-70E740481C1C}">
                <a14:useLocalDpi xmlns:a14="http://schemas.microsoft.com/office/drawing/2010/main" val="0"/>
              </a:ext>
            </a:extLst>
          </a:blip>
          <a:srcRect t="20441" r="-1" b="-1"/>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6" name="Rectangle 1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87B11D2-CAA4-4857-A63B-D82F1A474D47}"/>
              </a:ext>
            </a:extLst>
          </p:cNvPr>
          <p:cNvSpPr>
            <a:spLocks noGrp="1"/>
          </p:cNvSpPr>
          <p:nvPr>
            <p:ph idx="1"/>
          </p:nvPr>
        </p:nvSpPr>
        <p:spPr>
          <a:xfrm>
            <a:off x="639098" y="2418735"/>
            <a:ext cx="6072776" cy="3811740"/>
          </a:xfrm>
        </p:spPr>
        <p:txBody>
          <a:bodyPr anchor="ctr">
            <a:normAutofit/>
          </a:bodyPr>
          <a:lstStyle/>
          <a:p>
            <a:r>
              <a:rPr lang="en-US">
                <a:solidFill>
                  <a:srgbClr val="FFFFFF"/>
                </a:solidFill>
              </a:rPr>
              <a:t>The effect can be dramatic: The Mt. Pinatubo volcanic eruption in 1991, in the Philippines, spewed the equivalent of 1.2 square miles of tiny, reflective rock particles into the high stratosphere—cooling the planet for two full years afterward. The 1815 Tambora eruption, similarly, spawned an epic, globe-spanning “Year without a Summer” so cold and bleak it inspired Mary Shelley’s dark horror novel, Frankenstein.</a:t>
            </a:r>
          </a:p>
        </p:txBody>
      </p:sp>
      <p:sp>
        <p:nvSpPr>
          <p:cNvPr id="4" name="Slide Number Placeholder 3">
            <a:extLst>
              <a:ext uri="{FF2B5EF4-FFF2-40B4-BE49-F238E27FC236}">
                <a16:creationId xmlns:a16="http://schemas.microsoft.com/office/drawing/2014/main" id="{1BB66077-C717-49D0-81FB-E13DBC08BD02}"/>
              </a:ext>
            </a:extLst>
          </p:cNvPr>
          <p:cNvSpPr>
            <a:spLocks noGrp="1"/>
          </p:cNvSpPr>
          <p:nvPr>
            <p:ph type="sldNum" sz="quarter" idx="12"/>
          </p:nvPr>
        </p:nvSpPr>
        <p:spPr/>
        <p:txBody>
          <a:bodyPr/>
          <a:lstStyle/>
          <a:p>
            <a:fld id="{7192F165-7BD9-4E92-A8F3-E305D627832D}" type="slidenum">
              <a:rPr lang="en-US" smtClean="0"/>
              <a:t>13</a:t>
            </a:fld>
            <a:endParaRPr lang="en-US"/>
          </a:p>
        </p:txBody>
      </p:sp>
    </p:spTree>
    <p:extLst>
      <p:ext uri="{BB962C8B-B14F-4D97-AF65-F5344CB8AC3E}">
        <p14:creationId xmlns:p14="http://schemas.microsoft.com/office/powerpoint/2010/main" val="376489129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5126-70BC-4A34-9858-F5E4DED4307D}"/>
              </a:ext>
            </a:extLst>
          </p:cNvPr>
          <p:cNvSpPr>
            <a:spLocks noGrp="1"/>
          </p:cNvSpPr>
          <p:nvPr>
            <p:ph type="title"/>
          </p:nvPr>
        </p:nvSpPr>
        <p:spPr/>
        <p:txBody>
          <a:bodyPr/>
          <a:lstStyle/>
          <a:p>
            <a:r>
              <a:rPr lang="en-US" dirty="0"/>
              <a:t>                   Human health</a:t>
            </a:r>
          </a:p>
        </p:txBody>
      </p:sp>
      <p:pic>
        <p:nvPicPr>
          <p:cNvPr id="5" name="Content Placeholder 4" descr="A picture containing blue, wearing, phone, holding&#10;&#10;Description automatically generated">
            <a:extLst>
              <a:ext uri="{FF2B5EF4-FFF2-40B4-BE49-F238E27FC236}">
                <a16:creationId xmlns:a16="http://schemas.microsoft.com/office/drawing/2014/main" id="{B9F58B1C-110C-4173-82FE-B02D7B0734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233" y="2377625"/>
            <a:ext cx="3808478" cy="2751240"/>
          </a:xfrm>
        </p:spPr>
      </p:pic>
      <p:pic>
        <p:nvPicPr>
          <p:cNvPr id="7" name="Picture 6" descr="A picture containing background pattern&#10;&#10;Description automatically generated">
            <a:extLst>
              <a:ext uri="{FF2B5EF4-FFF2-40B4-BE49-F238E27FC236}">
                <a16:creationId xmlns:a16="http://schemas.microsoft.com/office/drawing/2014/main" id="{0AA38B9D-4FF3-4E5F-962F-1FE92ED83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711" y="2377625"/>
            <a:ext cx="4884855" cy="2751240"/>
          </a:xfrm>
          <a:prstGeom prst="rect">
            <a:avLst/>
          </a:prstGeom>
        </p:spPr>
      </p:pic>
      <p:sp>
        <p:nvSpPr>
          <p:cNvPr id="9" name="TextBox 8">
            <a:extLst>
              <a:ext uri="{FF2B5EF4-FFF2-40B4-BE49-F238E27FC236}">
                <a16:creationId xmlns:a16="http://schemas.microsoft.com/office/drawing/2014/main" id="{8C328EB3-E2FE-4373-B7B8-26CE73D1DD33}"/>
              </a:ext>
            </a:extLst>
          </p:cNvPr>
          <p:cNvSpPr txBox="1"/>
          <p:nvPr/>
        </p:nvSpPr>
        <p:spPr>
          <a:xfrm>
            <a:off x="1154954" y="5284167"/>
            <a:ext cx="7967515" cy="1200329"/>
          </a:xfrm>
          <a:prstGeom prst="rect">
            <a:avLst/>
          </a:prstGeom>
          <a:noFill/>
        </p:spPr>
        <p:txBody>
          <a:bodyPr wrap="square">
            <a:spAutoFit/>
          </a:bodyPr>
          <a:lstStyle/>
          <a:p>
            <a:r>
              <a:rPr lang="en-US" dirty="0"/>
              <a:t>Air pollution has been linked to increased risk of heart disease, stroke, lung disease, asthma, and more</a:t>
            </a:r>
          </a:p>
          <a:p>
            <a:r>
              <a:rPr lang="en-US" dirty="0"/>
              <a:t>The health risks from fine-particle exposure are highest in China and India, particularly in urban areas.</a:t>
            </a:r>
          </a:p>
        </p:txBody>
      </p:sp>
      <p:sp>
        <p:nvSpPr>
          <p:cNvPr id="3" name="Slide Number Placeholder 2">
            <a:extLst>
              <a:ext uri="{FF2B5EF4-FFF2-40B4-BE49-F238E27FC236}">
                <a16:creationId xmlns:a16="http://schemas.microsoft.com/office/drawing/2014/main" id="{EDF7EC57-D1F9-4B47-91D3-B4C09AD2A26A}"/>
              </a:ext>
            </a:extLst>
          </p:cNvPr>
          <p:cNvSpPr>
            <a:spLocks noGrp="1"/>
          </p:cNvSpPr>
          <p:nvPr>
            <p:ph type="sldNum" sz="quarter" idx="12"/>
          </p:nvPr>
        </p:nvSpPr>
        <p:spPr/>
        <p:txBody>
          <a:bodyPr/>
          <a:lstStyle/>
          <a:p>
            <a:fld id="{7192F165-7BD9-4E92-A8F3-E305D627832D}" type="slidenum">
              <a:rPr lang="en-US" smtClean="0"/>
              <a:t>14</a:t>
            </a:fld>
            <a:endParaRPr lang="en-US"/>
          </a:p>
        </p:txBody>
      </p:sp>
    </p:spTree>
    <p:extLst>
      <p:ext uri="{BB962C8B-B14F-4D97-AF65-F5344CB8AC3E}">
        <p14:creationId xmlns:p14="http://schemas.microsoft.com/office/powerpoint/2010/main" val="9627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A120-A414-4208-BC9D-A5F0F275134E}"/>
              </a:ext>
            </a:extLst>
          </p:cNvPr>
          <p:cNvSpPr>
            <a:spLocks noGrp="1"/>
          </p:cNvSpPr>
          <p:nvPr>
            <p:ph type="title"/>
          </p:nvPr>
        </p:nvSpPr>
        <p:spPr/>
        <p:txBody>
          <a:bodyPr/>
          <a:lstStyle/>
          <a:p>
            <a:r>
              <a:rPr lang="en-US" dirty="0"/>
              <a:t>                REFERENCE </a:t>
            </a:r>
          </a:p>
        </p:txBody>
      </p:sp>
      <p:sp>
        <p:nvSpPr>
          <p:cNvPr id="3" name="Content Placeholder 2">
            <a:extLst>
              <a:ext uri="{FF2B5EF4-FFF2-40B4-BE49-F238E27FC236}">
                <a16:creationId xmlns:a16="http://schemas.microsoft.com/office/drawing/2014/main" id="{13A3CCBA-45CC-466F-B951-16409CAD30A4}"/>
              </a:ext>
            </a:extLst>
          </p:cNvPr>
          <p:cNvSpPr>
            <a:spLocks noGrp="1"/>
          </p:cNvSpPr>
          <p:nvPr>
            <p:ph idx="1"/>
          </p:nvPr>
        </p:nvSpPr>
        <p:spPr>
          <a:xfrm>
            <a:off x="88528" y="2603500"/>
            <a:ext cx="12052672" cy="3416300"/>
          </a:xfrm>
        </p:spPr>
        <p:txBody>
          <a:bodyPr>
            <a:normAutofit/>
          </a:bodyPr>
          <a:lstStyle/>
          <a:p>
            <a:r>
              <a:rPr lang="en-US" dirty="0"/>
              <a:t>Mass Transport and Chemistry at the Air–Water Interface of Atmospheric Dispersoids.   </a:t>
            </a:r>
            <a:r>
              <a:rPr lang="en-US" dirty="0" err="1"/>
              <a:t>Kalliat</a:t>
            </a:r>
            <a:r>
              <a:rPr lang="en-US" dirty="0"/>
              <a:t> T. </a:t>
            </a:r>
            <a:r>
              <a:rPr lang="en-US" dirty="0" err="1"/>
              <a:t>Valsaraj</a:t>
            </a:r>
            <a:r>
              <a:rPr lang="en-US" dirty="0"/>
              <a:t>, Franz S. </a:t>
            </a:r>
            <a:r>
              <a:rPr lang="en-US" dirty="0" err="1"/>
              <a:t>Ehrenhauser</a:t>
            </a:r>
            <a:r>
              <a:rPr lang="en-US" dirty="0"/>
              <a:t>, Aubrey A. </a:t>
            </a:r>
            <a:r>
              <a:rPr lang="en-US" dirty="0" err="1"/>
              <a:t>Heath,Mickael</a:t>
            </a:r>
            <a:r>
              <a:rPr lang="en-US" dirty="0"/>
              <a:t> </a:t>
            </a:r>
            <a:r>
              <a:rPr lang="en-US" dirty="0" err="1"/>
              <a:t>Vaitilingom</a:t>
            </a:r>
            <a:r>
              <a:rPr lang="en-US" dirty="0"/>
              <a:t>  (December 2015)</a:t>
            </a:r>
          </a:p>
          <a:p>
            <a:r>
              <a:rPr lang="en-US" dirty="0"/>
              <a:t>Advanced micro- and nanoscale characterization techniques for carbonaceous aerosols.  </a:t>
            </a:r>
            <a:r>
              <a:rPr lang="en-US" dirty="0" err="1"/>
              <a:t>Shahadev</a:t>
            </a:r>
            <a:r>
              <a:rPr lang="en-US" dirty="0"/>
              <a:t> Rabha and </a:t>
            </a:r>
            <a:r>
              <a:rPr lang="en-US" dirty="0" err="1"/>
              <a:t>Binoy</a:t>
            </a:r>
            <a:r>
              <a:rPr lang="en-US" dirty="0"/>
              <a:t> K. </a:t>
            </a:r>
            <a:r>
              <a:rPr lang="en-US" dirty="0" err="1"/>
              <a:t>Saikia</a:t>
            </a:r>
            <a:r>
              <a:rPr lang="en-US" dirty="0"/>
              <a:t>.                                                           (October 2019)</a:t>
            </a:r>
          </a:p>
          <a:p>
            <a:r>
              <a:rPr lang="en-US" dirty="0"/>
              <a:t>Formation and cycling of aerosols in the global troposphere .Frank </a:t>
            </a:r>
            <a:r>
              <a:rPr lang="en-US" dirty="0" err="1"/>
              <a:t>Raes</a:t>
            </a:r>
            <a:r>
              <a:rPr lang="en-US" dirty="0"/>
              <a:t>, Rita Van </a:t>
            </a:r>
            <a:r>
              <a:rPr lang="en-US" dirty="0" err="1"/>
              <a:t>Dingenen</a:t>
            </a:r>
            <a:r>
              <a:rPr lang="en-US" dirty="0"/>
              <a:t>, Elisabetta </a:t>
            </a:r>
            <a:r>
              <a:rPr lang="en-US" dirty="0" err="1"/>
              <a:t>Vignati</a:t>
            </a:r>
            <a:r>
              <a:rPr lang="en-US" dirty="0"/>
              <a:t>, Julian </a:t>
            </a:r>
            <a:r>
              <a:rPr lang="en-US" dirty="0" err="1"/>
              <a:t>Wilson,Jean</a:t>
            </a:r>
            <a:r>
              <a:rPr lang="en-US" dirty="0"/>
              <a:t>-Philippe </a:t>
            </a:r>
            <a:r>
              <a:rPr lang="en-US" dirty="0" err="1"/>
              <a:t>Putaud</a:t>
            </a:r>
            <a:r>
              <a:rPr lang="en-US" dirty="0"/>
              <a:t>, John H. Seinfeld, Peter Adams. </a:t>
            </a:r>
            <a:r>
              <a:rPr lang="en-US" dirty="0">
                <a:hlinkClick r:id="rId2"/>
              </a:rPr>
              <a:t>https://doi.org/10.1016/</a:t>
            </a:r>
            <a:r>
              <a:rPr lang="en-US">
                <a:hlinkClick r:id="rId2"/>
              </a:rPr>
              <a:t>S1352-2310(00)00239-9</a:t>
            </a:r>
            <a:r>
              <a:rPr lang="en-US"/>
              <a:t>                           (</a:t>
            </a:r>
            <a:r>
              <a:rPr lang="en-US" dirty="0"/>
              <a:t>26 July 2000)</a:t>
            </a:r>
          </a:p>
        </p:txBody>
      </p:sp>
      <p:sp>
        <p:nvSpPr>
          <p:cNvPr id="4" name="Slide Number Placeholder 3">
            <a:extLst>
              <a:ext uri="{FF2B5EF4-FFF2-40B4-BE49-F238E27FC236}">
                <a16:creationId xmlns:a16="http://schemas.microsoft.com/office/drawing/2014/main" id="{6B016782-F09E-40F8-9EFF-F6EB81E35805}"/>
              </a:ext>
            </a:extLst>
          </p:cNvPr>
          <p:cNvSpPr>
            <a:spLocks noGrp="1"/>
          </p:cNvSpPr>
          <p:nvPr>
            <p:ph type="sldNum" sz="quarter" idx="12"/>
          </p:nvPr>
        </p:nvSpPr>
        <p:spPr/>
        <p:txBody>
          <a:bodyPr/>
          <a:lstStyle/>
          <a:p>
            <a:r>
              <a:rPr lang="en-US" dirty="0"/>
              <a:t>15</a:t>
            </a:r>
          </a:p>
        </p:txBody>
      </p:sp>
    </p:spTree>
    <p:extLst>
      <p:ext uri="{BB962C8B-B14F-4D97-AF65-F5344CB8AC3E}">
        <p14:creationId xmlns:p14="http://schemas.microsoft.com/office/powerpoint/2010/main" val="2633544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AF29-A326-46E6-9D30-F6C66E154BD6}"/>
              </a:ext>
            </a:extLst>
          </p:cNvPr>
          <p:cNvSpPr>
            <a:spLocks noGrp="1"/>
          </p:cNvSpPr>
          <p:nvPr>
            <p:ph type="title"/>
          </p:nvPr>
        </p:nvSpPr>
        <p:spPr/>
        <p:txBody>
          <a:bodyPr/>
          <a:lstStyle/>
          <a:p>
            <a:r>
              <a:rPr lang="en-US" dirty="0"/>
              <a:t>Thank you  for your attention</a:t>
            </a:r>
          </a:p>
        </p:txBody>
      </p:sp>
      <p:sp>
        <p:nvSpPr>
          <p:cNvPr id="4" name="Slide Number Placeholder 3">
            <a:extLst>
              <a:ext uri="{FF2B5EF4-FFF2-40B4-BE49-F238E27FC236}">
                <a16:creationId xmlns:a16="http://schemas.microsoft.com/office/drawing/2014/main" id="{2F968733-A330-4A5E-BB93-3F4CA5B9954C}"/>
              </a:ext>
            </a:extLst>
          </p:cNvPr>
          <p:cNvSpPr>
            <a:spLocks noGrp="1"/>
          </p:cNvSpPr>
          <p:nvPr>
            <p:ph type="sldNum" sz="quarter" idx="12"/>
          </p:nvPr>
        </p:nvSpPr>
        <p:spPr/>
        <p:txBody>
          <a:bodyPr/>
          <a:lstStyle/>
          <a:p>
            <a:fld id="{7192F165-7BD9-4E92-A8F3-E305D627832D}" type="slidenum">
              <a:rPr lang="en-US" smtClean="0"/>
              <a:t>16</a:t>
            </a:fld>
            <a:endParaRPr lang="en-US"/>
          </a:p>
        </p:txBody>
      </p:sp>
    </p:spTree>
    <p:extLst>
      <p:ext uri="{BB962C8B-B14F-4D97-AF65-F5344CB8AC3E}">
        <p14:creationId xmlns:p14="http://schemas.microsoft.com/office/powerpoint/2010/main" val="238400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in space&#10;&#10;Description automatically generated">
            <a:extLst>
              <a:ext uri="{FF2B5EF4-FFF2-40B4-BE49-F238E27FC236}">
                <a16:creationId xmlns:a16="http://schemas.microsoft.com/office/drawing/2014/main" id="{CCCD4BB5-4552-4466-8267-C4AA5575BEBA}"/>
              </a:ext>
            </a:extLst>
          </p:cNvPr>
          <p:cNvPicPr>
            <a:picLocks noChangeAspect="1"/>
          </p:cNvPicPr>
          <p:nvPr/>
        </p:nvPicPr>
        <p:blipFill rotWithShape="1">
          <a:blip r:embed="rId2">
            <a:extLst>
              <a:ext uri="{28A0092B-C50C-407E-A947-70E740481C1C}">
                <a14:useLocalDpi xmlns:a14="http://schemas.microsoft.com/office/drawing/2010/main" val="0"/>
              </a:ext>
            </a:extLst>
          </a:blip>
          <a:srcRect t="43790" r="1" b="5977"/>
          <a:stretch/>
        </p:blipFill>
        <p:spPr>
          <a:xfrm>
            <a:off x="477085" y="46616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6" name="Freeform: Shape 1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FD2EE7E-D6ED-4441-9F64-1FA79279E713}"/>
              </a:ext>
            </a:extLst>
          </p:cNvPr>
          <p:cNvSpPr>
            <a:spLocks noGrp="1"/>
          </p:cNvSpPr>
          <p:nvPr>
            <p:ph type="title"/>
          </p:nvPr>
        </p:nvSpPr>
        <p:spPr>
          <a:xfrm>
            <a:off x="1154955" y="4110824"/>
            <a:ext cx="5015258" cy="1908975"/>
          </a:xfrm>
        </p:spPr>
        <p:txBody>
          <a:bodyPr>
            <a:normAutofit/>
          </a:bodyPr>
          <a:lstStyle/>
          <a:p>
            <a:r>
              <a:rPr lang="en-US">
                <a:solidFill>
                  <a:schemeClr val="tx1"/>
                </a:solidFill>
              </a:rPr>
              <a:t>Atmosphere</a:t>
            </a:r>
          </a:p>
        </p:txBody>
      </p:sp>
      <p:sp>
        <p:nvSpPr>
          <p:cNvPr id="3" name="Content Placeholder 2">
            <a:extLst>
              <a:ext uri="{FF2B5EF4-FFF2-40B4-BE49-F238E27FC236}">
                <a16:creationId xmlns:a16="http://schemas.microsoft.com/office/drawing/2014/main" id="{B155AF2E-8CAA-4C22-916A-71B30284F90A}"/>
              </a:ext>
            </a:extLst>
          </p:cNvPr>
          <p:cNvSpPr>
            <a:spLocks noGrp="1"/>
          </p:cNvSpPr>
          <p:nvPr>
            <p:ph idx="1"/>
          </p:nvPr>
        </p:nvSpPr>
        <p:spPr>
          <a:xfrm>
            <a:off x="6375894" y="4110824"/>
            <a:ext cx="4772509" cy="1908976"/>
          </a:xfrm>
        </p:spPr>
        <p:txBody>
          <a:bodyPr anchor="ctr">
            <a:normAutofit/>
          </a:bodyPr>
          <a:lstStyle/>
          <a:p>
            <a:pPr marL="0" indent="0">
              <a:lnSpc>
                <a:spcPct val="90000"/>
              </a:lnSpc>
              <a:buNone/>
            </a:pPr>
            <a:r>
              <a:rPr lang="en-US" dirty="0">
                <a:solidFill>
                  <a:schemeClr val="tx1"/>
                </a:solidFill>
              </a:rPr>
              <a:t>We live at the bottom of an invisible ocean called the atmosphere, a layer of gases surrounding our planet. Nitrogen and oxygen account for 99 percent of the gases in dry air, with argon, carbon dioxide, helium, neon, and other gases making up minute portions.</a:t>
            </a:r>
          </a:p>
          <a:p>
            <a:pPr marL="0" indent="0">
              <a:lnSpc>
                <a:spcPct val="90000"/>
              </a:lnSpc>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B2170FA9-68A2-49AD-A827-22F37C275D1A}"/>
              </a:ext>
            </a:extLst>
          </p:cNvPr>
          <p:cNvSpPr>
            <a:spLocks noGrp="1"/>
          </p:cNvSpPr>
          <p:nvPr>
            <p:ph type="sldNum" sz="quarter" idx="12"/>
          </p:nvPr>
        </p:nvSpPr>
        <p:spPr/>
        <p:txBody>
          <a:bodyPr/>
          <a:lstStyle/>
          <a:p>
            <a:fld id="{7192F165-7BD9-4E92-A8F3-E305D627832D}" type="slidenum">
              <a:rPr lang="en-US" smtClean="0"/>
              <a:t>2</a:t>
            </a:fld>
            <a:endParaRPr lang="en-US"/>
          </a:p>
        </p:txBody>
      </p:sp>
    </p:spTree>
    <p:extLst>
      <p:ext uri="{BB962C8B-B14F-4D97-AF65-F5344CB8AC3E}">
        <p14:creationId xmlns:p14="http://schemas.microsoft.com/office/powerpoint/2010/main" val="38931801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1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 name="Rectangle 1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2" name="Rectangle 2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A mountain range in the dark&#10;&#10;Description automatically generated">
            <a:extLst>
              <a:ext uri="{FF2B5EF4-FFF2-40B4-BE49-F238E27FC236}">
                <a16:creationId xmlns:a16="http://schemas.microsoft.com/office/drawing/2014/main" id="{BFC64E0F-27C3-4CC3-B18E-9F92D1B4164F}"/>
              </a:ext>
            </a:extLst>
          </p:cNvPr>
          <p:cNvPicPr>
            <a:picLocks noChangeAspect="1"/>
          </p:cNvPicPr>
          <p:nvPr/>
        </p:nvPicPr>
        <p:blipFill rotWithShape="1">
          <a:blip r:embed="rId3">
            <a:extLst>
              <a:ext uri="{28A0092B-C50C-407E-A947-70E740481C1C}">
                <a14:useLocalDpi xmlns:a14="http://schemas.microsoft.com/office/drawing/2010/main" val="0"/>
              </a:ext>
            </a:extLst>
          </a:blip>
          <a:srcRect t="26644" r="-1" b="32179"/>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33" name="Freeform: Shape 2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68D4D432-22BA-4DA5-B395-533DEC2060EB}"/>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a:solidFill>
                  <a:srgbClr val="EBEBEB"/>
                </a:solidFill>
              </a:rPr>
              <a:t>volcano eruption</a:t>
            </a:r>
          </a:p>
        </p:txBody>
      </p:sp>
      <p:sp>
        <p:nvSpPr>
          <p:cNvPr id="3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3" name="Slide Number Placeholder 2">
            <a:extLst>
              <a:ext uri="{FF2B5EF4-FFF2-40B4-BE49-F238E27FC236}">
                <a16:creationId xmlns:a16="http://schemas.microsoft.com/office/drawing/2014/main" id="{DD8508FC-16E0-4E59-B503-B97AAC963856}"/>
              </a:ext>
            </a:extLst>
          </p:cNvPr>
          <p:cNvSpPr>
            <a:spLocks noGrp="1"/>
          </p:cNvSpPr>
          <p:nvPr>
            <p:ph type="sldNum" sz="quarter" idx="12"/>
          </p:nvPr>
        </p:nvSpPr>
        <p:spPr/>
        <p:txBody>
          <a:bodyPr/>
          <a:lstStyle/>
          <a:p>
            <a:fld id="{7192F165-7BD9-4E92-A8F3-E305D627832D}" type="slidenum">
              <a:rPr lang="en-US" smtClean="0"/>
              <a:t>3</a:t>
            </a:fld>
            <a:endParaRPr lang="en-US"/>
          </a:p>
        </p:txBody>
      </p:sp>
    </p:spTree>
    <p:extLst>
      <p:ext uri="{BB962C8B-B14F-4D97-AF65-F5344CB8AC3E}">
        <p14:creationId xmlns:p14="http://schemas.microsoft.com/office/powerpoint/2010/main" val="33713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B9CC3E5-EA42-4393-A2C0-5192B91BD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97A2943D-9DA1-4E1B-B59B-949AB522D7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8673" y="474132"/>
            <a:ext cx="5152984" cy="3439617"/>
          </a:xfrm>
          <a:prstGeom prst="roundRect">
            <a:avLst>
              <a:gd name="adj" fmla="val 0"/>
            </a:avLst>
          </a:prstGeom>
          <a:effectLst/>
        </p:spPr>
      </p:pic>
      <p:sp>
        <p:nvSpPr>
          <p:cNvPr id="22" name="Rectangle 21">
            <a:extLst>
              <a:ext uri="{FF2B5EF4-FFF2-40B4-BE49-F238E27FC236}">
                <a16:creationId xmlns:a16="http://schemas.microsoft.com/office/drawing/2014/main" id="{FB8DBC8E-FBA7-466C-8D97-75B15FBE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Chart, bubble chart&#10;&#10;Description automatically generated">
            <a:extLst>
              <a:ext uri="{FF2B5EF4-FFF2-40B4-BE49-F238E27FC236}">
                <a16:creationId xmlns:a16="http://schemas.microsoft.com/office/drawing/2014/main" id="{6FA6D512-3740-49E4-A108-8F718D015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400" y="473338"/>
            <a:ext cx="4011215" cy="3439617"/>
          </a:xfrm>
          <a:prstGeom prst="roundRect">
            <a:avLst>
              <a:gd name="adj" fmla="val 0"/>
            </a:avLst>
          </a:prstGeom>
          <a:effectLst/>
        </p:spPr>
      </p:pic>
      <p:sp>
        <p:nvSpPr>
          <p:cNvPr id="3" name="Slide Number Placeholder 2">
            <a:extLst>
              <a:ext uri="{FF2B5EF4-FFF2-40B4-BE49-F238E27FC236}">
                <a16:creationId xmlns:a16="http://schemas.microsoft.com/office/drawing/2014/main" id="{55F9EA97-6AB2-4F12-A89F-2BBDE5530A4C}"/>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192F165-7BD9-4E92-A8F3-E305D627832D}" type="slidenum">
              <a:rPr lang="en-US" smtClean="0"/>
              <a:pPr defTabSz="914400">
                <a:spcAft>
                  <a:spcPts val="600"/>
                </a:spcAft>
              </a:pPr>
              <a:t>4</a:t>
            </a:fld>
            <a:endParaRPr lang="en-US"/>
          </a:p>
        </p:txBody>
      </p:sp>
      <p:sp>
        <p:nvSpPr>
          <p:cNvPr id="24" name="Freeform: Shape 23">
            <a:extLst>
              <a:ext uri="{FF2B5EF4-FFF2-40B4-BE49-F238E27FC236}">
                <a16:creationId xmlns:a16="http://schemas.microsoft.com/office/drawing/2014/main" id="{E6FFF64E-1FE4-4AE0-9D62-567AA183C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6" name="Freeform 5">
            <a:extLst>
              <a:ext uri="{FF2B5EF4-FFF2-40B4-BE49-F238E27FC236}">
                <a16:creationId xmlns:a16="http://schemas.microsoft.com/office/drawing/2014/main" id="{9C80E52D-DE5C-4267-9C99-8741F2E42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Title 1">
            <a:extLst>
              <a:ext uri="{FF2B5EF4-FFF2-40B4-BE49-F238E27FC236}">
                <a16:creationId xmlns:a16="http://schemas.microsoft.com/office/drawing/2014/main" id="{5456CAC2-77B5-4473-814E-F50746AC0898}"/>
              </a:ext>
            </a:extLst>
          </p:cNvPr>
          <p:cNvSpPr>
            <a:spLocks noGrp="1"/>
          </p:cNvSpPr>
          <p:nvPr>
            <p:ph type="title"/>
          </p:nvPr>
        </p:nvSpPr>
        <p:spPr>
          <a:xfrm>
            <a:off x="649975" y="4517136"/>
            <a:ext cx="10893095" cy="1174947"/>
          </a:xfrm>
        </p:spPr>
        <p:txBody>
          <a:bodyPr vert="horz" lIns="91440" tIns="45720" rIns="91440" bIns="45720" rtlCol="0" anchor="b">
            <a:normAutofit/>
          </a:bodyPr>
          <a:lstStyle/>
          <a:p>
            <a:r>
              <a:rPr lang="en-US" sz="6000" b="0" i="0" kern="1200">
                <a:solidFill>
                  <a:schemeClr val="bg2"/>
                </a:solidFill>
                <a:latin typeface="+mj-lt"/>
                <a:ea typeface="+mj-ea"/>
                <a:cs typeface="+mj-cs"/>
              </a:rPr>
              <a:t>photosintesis</a:t>
            </a:r>
          </a:p>
        </p:txBody>
      </p:sp>
    </p:spTree>
    <p:extLst>
      <p:ext uri="{BB962C8B-B14F-4D97-AF65-F5344CB8AC3E}">
        <p14:creationId xmlns:p14="http://schemas.microsoft.com/office/powerpoint/2010/main" val="69711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D1C2-6C4B-41ED-AA1F-6D1AB388368B}"/>
              </a:ext>
            </a:extLst>
          </p:cNvPr>
          <p:cNvSpPr>
            <a:spLocks noGrp="1"/>
          </p:cNvSpPr>
          <p:nvPr>
            <p:ph type="title"/>
          </p:nvPr>
        </p:nvSpPr>
        <p:spPr/>
        <p:txBody>
          <a:bodyPr/>
          <a:lstStyle/>
          <a:p>
            <a:endParaRPr lang="en-US"/>
          </a:p>
        </p:txBody>
      </p:sp>
      <p:pic>
        <p:nvPicPr>
          <p:cNvPr id="9" name="Content Placeholder 8" descr="A picture containing diagram&#10;&#10;Description automatically generated">
            <a:extLst>
              <a:ext uri="{FF2B5EF4-FFF2-40B4-BE49-F238E27FC236}">
                <a16:creationId xmlns:a16="http://schemas.microsoft.com/office/drawing/2014/main" id="{9FA2317C-6C2F-44FB-9EB1-3B156C286E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701" y="413879"/>
            <a:ext cx="12351701" cy="6258232"/>
          </a:xfrm>
        </p:spPr>
      </p:pic>
      <p:sp>
        <p:nvSpPr>
          <p:cNvPr id="11" name="TextBox 10">
            <a:extLst>
              <a:ext uri="{FF2B5EF4-FFF2-40B4-BE49-F238E27FC236}">
                <a16:creationId xmlns:a16="http://schemas.microsoft.com/office/drawing/2014/main" id="{397C3F70-AF61-4811-96FB-BD2150B8276C}"/>
              </a:ext>
            </a:extLst>
          </p:cNvPr>
          <p:cNvSpPr txBox="1"/>
          <p:nvPr/>
        </p:nvSpPr>
        <p:spPr>
          <a:xfrm>
            <a:off x="6243484" y="2129989"/>
            <a:ext cx="5633884" cy="646331"/>
          </a:xfrm>
          <a:prstGeom prst="rect">
            <a:avLst/>
          </a:prstGeom>
          <a:noFill/>
        </p:spPr>
        <p:txBody>
          <a:bodyPr wrap="square">
            <a:spAutoFit/>
          </a:bodyPr>
          <a:lstStyle/>
          <a:p>
            <a:endParaRPr lang="en-US" dirty="0"/>
          </a:p>
          <a:p>
            <a:endParaRPr lang="en-US" dirty="0"/>
          </a:p>
        </p:txBody>
      </p:sp>
      <p:sp>
        <p:nvSpPr>
          <p:cNvPr id="3" name="Slide Number Placeholder 2">
            <a:extLst>
              <a:ext uri="{FF2B5EF4-FFF2-40B4-BE49-F238E27FC236}">
                <a16:creationId xmlns:a16="http://schemas.microsoft.com/office/drawing/2014/main" id="{A8E2BF02-AB81-4AE5-8FC8-3B724F2F4A6F}"/>
              </a:ext>
            </a:extLst>
          </p:cNvPr>
          <p:cNvSpPr>
            <a:spLocks noGrp="1"/>
          </p:cNvSpPr>
          <p:nvPr>
            <p:ph type="sldNum" sz="quarter" idx="12"/>
          </p:nvPr>
        </p:nvSpPr>
        <p:spPr/>
        <p:txBody>
          <a:bodyPr/>
          <a:lstStyle/>
          <a:p>
            <a:fld id="{7192F165-7BD9-4E92-A8F3-E305D627832D}" type="slidenum">
              <a:rPr lang="en-US" smtClean="0"/>
              <a:t>5</a:t>
            </a:fld>
            <a:endParaRPr lang="en-US"/>
          </a:p>
        </p:txBody>
      </p:sp>
      <p:sp>
        <p:nvSpPr>
          <p:cNvPr id="10" name="TextBox 9">
            <a:extLst>
              <a:ext uri="{FF2B5EF4-FFF2-40B4-BE49-F238E27FC236}">
                <a16:creationId xmlns:a16="http://schemas.microsoft.com/office/drawing/2014/main" id="{3F2C7FAA-5F47-4EFE-BC21-5A9C9A56AE99}"/>
              </a:ext>
            </a:extLst>
          </p:cNvPr>
          <p:cNvSpPr txBox="1"/>
          <p:nvPr/>
        </p:nvSpPr>
        <p:spPr>
          <a:xfrm>
            <a:off x="1759974" y="0"/>
            <a:ext cx="7384026" cy="646331"/>
          </a:xfrm>
          <a:prstGeom prst="rect">
            <a:avLst/>
          </a:prstGeom>
          <a:noFill/>
        </p:spPr>
        <p:txBody>
          <a:bodyPr wrap="square">
            <a:spAutoFit/>
          </a:bodyPr>
          <a:lstStyle/>
          <a:p>
            <a:r>
              <a:rPr lang="en-US" dirty="0"/>
              <a:t>Earth’s atmosphere has a layered structure. From the ground toward the sky</a:t>
            </a:r>
          </a:p>
        </p:txBody>
      </p:sp>
    </p:spTree>
    <p:extLst>
      <p:ext uri="{BB962C8B-B14F-4D97-AF65-F5344CB8AC3E}">
        <p14:creationId xmlns:p14="http://schemas.microsoft.com/office/powerpoint/2010/main" val="63807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8E3704-0CB2-48C2-A46B-EDB627185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36872906-1D7A-472A-B90B-D4B00113A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F4C2B571-8160-4749-AB99-260E8052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E900DB7-5402-4BF9-B8BD-1A6A74E53985}"/>
              </a:ext>
            </a:extLst>
          </p:cNvPr>
          <p:cNvSpPr>
            <a:spLocks noGrp="1"/>
          </p:cNvSpPr>
          <p:nvPr>
            <p:ph type="title"/>
          </p:nvPr>
        </p:nvSpPr>
        <p:spPr>
          <a:xfrm>
            <a:off x="1154955" y="4834467"/>
            <a:ext cx="8825658" cy="586380"/>
          </a:xfrm>
        </p:spPr>
        <p:txBody>
          <a:bodyPr vert="horz" lIns="91440" tIns="45720" rIns="91440" bIns="45720" rtlCol="0" anchor="b">
            <a:normAutofit fontScale="90000"/>
          </a:bodyPr>
          <a:lstStyle/>
          <a:p>
            <a:endParaRPr lang="en-US"/>
          </a:p>
        </p:txBody>
      </p:sp>
      <p:pic>
        <p:nvPicPr>
          <p:cNvPr id="5" name="Content Placeholder 4" descr="A close up of clouds in the sky&#10;&#10;Description automatically generated">
            <a:extLst>
              <a:ext uri="{FF2B5EF4-FFF2-40B4-BE49-F238E27FC236}">
                <a16:creationId xmlns:a16="http://schemas.microsoft.com/office/drawing/2014/main" id="{CD134F7F-0909-404A-BC7A-2BF1133B1DD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233" r="-4" b="4589"/>
          <a:stretch/>
        </p:blipFill>
        <p:spPr>
          <a:xfrm>
            <a:off x="457200" y="1143000"/>
            <a:ext cx="5369328" cy="4490878"/>
          </a:xfrm>
          <a:prstGeom prst="roundRect">
            <a:avLst>
              <a:gd name="adj" fmla="val 1858"/>
            </a:avLst>
          </a:prstGeom>
          <a:effectLst>
            <a:outerShdw blurRad="50800" dist="50800" dir="5400000" algn="tl" rotWithShape="0">
              <a:srgbClr val="000000">
                <a:alpha val="43000"/>
              </a:srgbClr>
            </a:outerShdw>
          </a:effectLst>
        </p:spPr>
      </p:pic>
      <p:pic>
        <p:nvPicPr>
          <p:cNvPr id="7" name="Picture 6" descr="A picture containing aircraft, airplane, flying, plane&#10;&#10;Description automatically generated">
            <a:extLst>
              <a:ext uri="{FF2B5EF4-FFF2-40B4-BE49-F238E27FC236}">
                <a16:creationId xmlns:a16="http://schemas.microsoft.com/office/drawing/2014/main" id="{E7419FAC-C6B6-4E66-AE47-26CE3E08FEE4}"/>
              </a:ext>
            </a:extLst>
          </p:cNvPr>
          <p:cNvPicPr>
            <a:picLocks noChangeAspect="1"/>
          </p:cNvPicPr>
          <p:nvPr/>
        </p:nvPicPr>
        <p:blipFill rotWithShape="1">
          <a:blip r:embed="rId4">
            <a:extLst>
              <a:ext uri="{28A0092B-C50C-407E-A947-70E740481C1C}">
                <a14:useLocalDpi xmlns:a14="http://schemas.microsoft.com/office/drawing/2010/main" val="0"/>
              </a:ext>
            </a:extLst>
          </a:blip>
          <a:srcRect t="16489" r="1" b="4338"/>
          <a:stretch/>
        </p:blipFill>
        <p:spPr>
          <a:xfrm>
            <a:off x="5826528" y="1143005"/>
            <a:ext cx="5541767" cy="4490873"/>
          </a:xfrm>
          <a:prstGeom prst="roundRect">
            <a:avLst>
              <a:gd name="adj" fmla="val 1858"/>
            </a:avLst>
          </a:prstGeom>
          <a:effectLst>
            <a:outerShdw blurRad="50800" dist="50800" dir="5400000" algn="tl" rotWithShape="0">
              <a:srgbClr val="000000">
                <a:alpha val="43000"/>
              </a:srgbClr>
            </a:outerShdw>
          </a:effectLst>
        </p:spPr>
      </p:pic>
      <p:sp>
        <p:nvSpPr>
          <p:cNvPr id="3" name="Slide Number Placeholder 2">
            <a:extLst>
              <a:ext uri="{FF2B5EF4-FFF2-40B4-BE49-F238E27FC236}">
                <a16:creationId xmlns:a16="http://schemas.microsoft.com/office/drawing/2014/main" id="{9EC67DCC-DA39-470B-AB1E-9FFC674F6219}"/>
              </a:ext>
            </a:extLst>
          </p:cNvPr>
          <p:cNvSpPr>
            <a:spLocks noGrp="1"/>
          </p:cNvSpPr>
          <p:nvPr>
            <p:ph type="sldNum" sz="quarter" idx="12"/>
          </p:nvPr>
        </p:nvSpPr>
        <p:spPr/>
        <p:txBody>
          <a:bodyPr/>
          <a:lstStyle/>
          <a:p>
            <a:fld id="{7192F165-7BD9-4E92-A8F3-E305D627832D}" type="slidenum">
              <a:rPr lang="en-US" smtClean="0"/>
              <a:t>6</a:t>
            </a:fld>
            <a:endParaRPr lang="en-US"/>
          </a:p>
        </p:txBody>
      </p:sp>
    </p:spTree>
    <p:extLst>
      <p:ext uri="{BB962C8B-B14F-4D97-AF65-F5344CB8AC3E}">
        <p14:creationId xmlns:p14="http://schemas.microsoft.com/office/powerpoint/2010/main" val="361872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0740-715C-4373-9A02-6AED076370F1}"/>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BEFE2FBF-E046-46EC-AAC3-A76E92A928E9}"/>
              </a:ext>
            </a:extLst>
          </p:cNvPr>
          <p:cNvGraphicFramePr>
            <a:graphicFrameLocks noGrp="1"/>
          </p:cNvGraphicFramePr>
          <p:nvPr>
            <p:ph idx="1"/>
            <p:extLst>
              <p:ext uri="{D42A27DB-BD31-4B8C-83A1-F6EECF244321}">
                <p14:modId xmlns:p14="http://schemas.microsoft.com/office/powerpoint/2010/main" val="1887060891"/>
              </p:ext>
            </p:extLst>
          </p:nvPr>
        </p:nvGraphicFramePr>
        <p:xfrm>
          <a:off x="203200" y="2387600"/>
          <a:ext cx="6290734" cy="410633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C303AC6-D416-4E9C-8A1E-6950FD8ACACC}"/>
              </a:ext>
            </a:extLst>
          </p:cNvPr>
          <p:cNvSpPr txBox="1"/>
          <p:nvPr/>
        </p:nvSpPr>
        <p:spPr>
          <a:xfrm>
            <a:off x="5604932" y="2681869"/>
            <a:ext cx="5952068" cy="2308324"/>
          </a:xfrm>
          <a:prstGeom prst="rect">
            <a:avLst/>
          </a:prstGeom>
          <a:noFill/>
        </p:spPr>
        <p:txBody>
          <a:bodyPr wrap="square">
            <a:spAutoFit/>
          </a:bodyPr>
          <a:lstStyle/>
          <a:p>
            <a:r>
              <a:rPr lang="en-US" dirty="0"/>
              <a:t>The atmosphere of Earth is composed of nitrogen, oxygen ,argon ,carbon dioxide and other gases in trace amounts. </a:t>
            </a:r>
          </a:p>
          <a:p>
            <a:r>
              <a:rPr lang="en-US" dirty="0"/>
              <a:t>Oxygen is used by most organisms for respiration; nitrogen is fixed by bacteria.</a:t>
            </a:r>
          </a:p>
          <a:p>
            <a:r>
              <a:rPr lang="en-US" dirty="0"/>
              <a:t>The ozone layer ranges in altitude between 15 and 35 and is where most of the ultraviolet radiation from the Sun is absorbed.</a:t>
            </a:r>
          </a:p>
        </p:txBody>
      </p:sp>
      <p:sp>
        <p:nvSpPr>
          <p:cNvPr id="3" name="Slide Number Placeholder 2">
            <a:extLst>
              <a:ext uri="{FF2B5EF4-FFF2-40B4-BE49-F238E27FC236}">
                <a16:creationId xmlns:a16="http://schemas.microsoft.com/office/drawing/2014/main" id="{5BE3FAA7-A171-4599-8B61-67A1115BDEB5}"/>
              </a:ext>
            </a:extLst>
          </p:cNvPr>
          <p:cNvSpPr>
            <a:spLocks noGrp="1"/>
          </p:cNvSpPr>
          <p:nvPr>
            <p:ph type="sldNum" sz="quarter" idx="12"/>
          </p:nvPr>
        </p:nvSpPr>
        <p:spPr/>
        <p:txBody>
          <a:bodyPr/>
          <a:lstStyle/>
          <a:p>
            <a:fld id="{7192F165-7BD9-4E92-A8F3-E305D627832D}" type="slidenum">
              <a:rPr lang="en-US" smtClean="0"/>
              <a:t>7</a:t>
            </a:fld>
            <a:endParaRPr lang="en-US"/>
          </a:p>
        </p:txBody>
      </p:sp>
    </p:spTree>
    <p:extLst>
      <p:ext uri="{BB962C8B-B14F-4D97-AF65-F5344CB8AC3E}">
        <p14:creationId xmlns:p14="http://schemas.microsoft.com/office/powerpoint/2010/main" val="277880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1" name="Rectangle 30">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2336E2E-AE46-49F1-BE90-D1C3778F5DD9}"/>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a:solidFill>
                  <a:srgbClr val="EBEBEB"/>
                </a:solidFill>
                <a:latin typeface="+mj-lt"/>
                <a:ea typeface="+mj-ea"/>
                <a:cs typeface="+mj-cs"/>
              </a:rPr>
              <a:t>     What aerosols are?</a:t>
            </a:r>
          </a:p>
        </p:txBody>
      </p:sp>
      <p:sp>
        <p:nvSpPr>
          <p:cNvPr id="3" name="Slide Number Placeholder 2">
            <a:extLst>
              <a:ext uri="{FF2B5EF4-FFF2-40B4-BE49-F238E27FC236}">
                <a16:creationId xmlns:a16="http://schemas.microsoft.com/office/drawing/2014/main" id="{CB865370-5255-4371-8779-6BFF8BCF9600}"/>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192F165-7BD9-4E92-A8F3-E305D627832D}" type="slidenum">
              <a:rPr lang="en-US">
                <a:solidFill>
                  <a:srgbClr val="FFFFFF"/>
                </a:solidFill>
              </a:rPr>
              <a:pPr defTabSz="914400">
                <a:spcAft>
                  <a:spcPts val="600"/>
                </a:spcAft>
              </a:pPr>
              <a:t>8</a:t>
            </a:fld>
            <a:endParaRPr lang="en-US">
              <a:solidFill>
                <a:srgbClr val="FFFFFF"/>
              </a:solidFill>
            </a:endParaRPr>
          </a:p>
        </p:txBody>
      </p:sp>
      <p:pic>
        <p:nvPicPr>
          <p:cNvPr id="8" name="Content Placeholder 7" descr="Diagram&#10;&#10;Description automatically generated">
            <a:extLst>
              <a:ext uri="{FF2B5EF4-FFF2-40B4-BE49-F238E27FC236}">
                <a16:creationId xmlns:a16="http://schemas.microsoft.com/office/drawing/2014/main" id="{4CB3CB68-3D62-459F-9225-8797E38079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6620" y="1453300"/>
            <a:ext cx="7824555" cy="395140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88360349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8E3704-0CB2-48C2-A46B-EDB627185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36872906-1D7A-472A-B90B-D4B00113A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F4C2B571-8160-4749-AB99-260E8052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4DA737D-CA9B-4DA2-9EBF-CAF1D0749B36}"/>
              </a:ext>
            </a:extLst>
          </p:cNvPr>
          <p:cNvSpPr>
            <a:spLocks noGrp="1"/>
          </p:cNvSpPr>
          <p:nvPr>
            <p:ph type="title"/>
          </p:nvPr>
        </p:nvSpPr>
        <p:spPr>
          <a:xfrm>
            <a:off x="561110" y="1241266"/>
            <a:ext cx="4089633" cy="3153753"/>
          </a:xfrm>
        </p:spPr>
        <p:txBody>
          <a:bodyPr vert="horz" lIns="91440" tIns="45720" rIns="91440" bIns="45720" rtlCol="0" anchor="b">
            <a:normAutofit/>
          </a:bodyPr>
          <a:lstStyle/>
          <a:p>
            <a:pPr>
              <a:lnSpc>
                <a:spcPct val="90000"/>
              </a:lnSpc>
            </a:pPr>
            <a:r>
              <a:rPr lang="en-US" sz="4200">
                <a:solidFill>
                  <a:schemeClr val="tx2"/>
                </a:solidFill>
              </a:rPr>
              <a:t>                 Source of aerosols</a:t>
            </a:r>
            <a:br>
              <a:rPr lang="en-US" sz="4200">
                <a:solidFill>
                  <a:schemeClr val="tx2"/>
                </a:solidFill>
              </a:rPr>
            </a:br>
            <a:r>
              <a:rPr lang="en-US" sz="4200">
                <a:solidFill>
                  <a:schemeClr val="tx2"/>
                </a:solidFill>
              </a:rPr>
              <a:t>                  antrophogenic</a:t>
            </a:r>
          </a:p>
        </p:txBody>
      </p:sp>
      <p:pic>
        <p:nvPicPr>
          <p:cNvPr id="7" name="Picture 6" descr="A car driving on a city street&#10;&#10;Description automatically generated">
            <a:extLst>
              <a:ext uri="{FF2B5EF4-FFF2-40B4-BE49-F238E27FC236}">
                <a16:creationId xmlns:a16="http://schemas.microsoft.com/office/drawing/2014/main" id="{5CE3A539-81EA-4972-ABAF-B7B6A8B77514}"/>
              </a:ext>
            </a:extLst>
          </p:cNvPr>
          <p:cNvPicPr>
            <a:picLocks noChangeAspect="1"/>
          </p:cNvPicPr>
          <p:nvPr/>
        </p:nvPicPr>
        <p:blipFill rotWithShape="1">
          <a:blip r:embed="rId3">
            <a:extLst>
              <a:ext uri="{28A0092B-C50C-407E-A947-70E740481C1C}">
                <a14:useLocalDpi xmlns:a14="http://schemas.microsoft.com/office/drawing/2010/main" val="0"/>
              </a:ext>
            </a:extLst>
          </a:blip>
          <a:srcRect t="7456" r="1" b="25041"/>
          <a:stretch/>
        </p:blipFill>
        <p:spPr>
          <a:xfrm>
            <a:off x="5183116" y="461682"/>
            <a:ext cx="6585549" cy="2967319"/>
          </a:xfrm>
          <a:custGeom>
            <a:avLst/>
            <a:gdLst/>
            <a:ahLst/>
            <a:cxnLst/>
            <a:rect l="l" t="t" r="r" b="b"/>
            <a:pathLst>
              <a:path w="6585549" h="2967319">
                <a:moveTo>
                  <a:pt x="225406" y="0"/>
                </a:moveTo>
                <a:lnTo>
                  <a:pt x="6585549" y="0"/>
                </a:lnTo>
                <a:lnTo>
                  <a:pt x="6585549" y="2967319"/>
                </a:lnTo>
                <a:lnTo>
                  <a:pt x="941" y="2967319"/>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20"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85889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5" name="Content Placeholder 4" descr="Smoke coming from the clouds&#10;&#10;Description automatically generated">
            <a:extLst>
              <a:ext uri="{FF2B5EF4-FFF2-40B4-BE49-F238E27FC236}">
                <a16:creationId xmlns:a16="http://schemas.microsoft.com/office/drawing/2014/main" id="{4AB6BFDC-A7D2-4F37-954F-496B330901A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8685" r="3" b="3"/>
          <a:stretch/>
        </p:blipFill>
        <p:spPr>
          <a:xfrm>
            <a:off x="5184056" y="3429000"/>
            <a:ext cx="6584608" cy="3011751"/>
          </a:xfrm>
          <a:custGeom>
            <a:avLst/>
            <a:gdLst/>
            <a:ahLst/>
            <a:cxnLst/>
            <a:rect l="l" t="t" r="r" b="b"/>
            <a:pathLst>
              <a:path w="6584608" h="3011751">
                <a:moveTo>
                  <a:pt x="0" y="0"/>
                </a:moveTo>
                <a:lnTo>
                  <a:pt x="6584608" y="0"/>
                </a:lnTo>
                <a:lnTo>
                  <a:pt x="6584608" y="3011751"/>
                </a:lnTo>
                <a:lnTo>
                  <a:pt x="225659" y="3011751"/>
                </a:lnTo>
                <a:lnTo>
                  <a:pt x="213588" y="2933486"/>
                </a:lnTo>
                <a:lnTo>
                  <a:pt x="202297" y="2857210"/>
                </a:lnTo>
                <a:lnTo>
                  <a:pt x="190379" y="2766405"/>
                </a:lnTo>
                <a:lnTo>
                  <a:pt x="176108" y="2658649"/>
                </a:lnTo>
                <a:lnTo>
                  <a:pt x="161054" y="2539392"/>
                </a:lnTo>
                <a:lnTo>
                  <a:pt x="145215" y="2405001"/>
                </a:lnTo>
                <a:lnTo>
                  <a:pt x="128435" y="2258502"/>
                </a:lnTo>
                <a:lnTo>
                  <a:pt x="111655" y="2099290"/>
                </a:lnTo>
                <a:lnTo>
                  <a:pt x="94562" y="1929788"/>
                </a:lnTo>
                <a:lnTo>
                  <a:pt x="78723" y="1746967"/>
                </a:lnTo>
                <a:lnTo>
                  <a:pt x="63512" y="1555671"/>
                </a:lnTo>
                <a:lnTo>
                  <a:pt x="49711" y="1353478"/>
                </a:lnTo>
                <a:lnTo>
                  <a:pt x="36539" y="1142810"/>
                </a:lnTo>
                <a:lnTo>
                  <a:pt x="24150" y="923062"/>
                </a:lnTo>
                <a:lnTo>
                  <a:pt x="19759" y="810464"/>
                </a:lnTo>
                <a:lnTo>
                  <a:pt x="14897" y="695444"/>
                </a:lnTo>
                <a:lnTo>
                  <a:pt x="10350" y="578608"/>
                </a:lnTo>
                <a:lnTo>
                  <a:pt x="7370" y="461167"/>
                </a:lnTo>
                <a:lnTo>
                  <a:pt x="4704" y="341304"/>
                </a:lnTo>
                <a:lnTo>
                  <a:pt x="1881" y="220231"/>
                </a:lnTo>
                <a:lnTo>
                  <a:pt x="0" y="96736"/>
                </a:lnTo>
                <a:close/>
              </a:path>
            </a:pathLst>
          </a:custGeom>
        </p:spPr>
      </p:pic>
      <p:sp>
        <p:nvSpPr>
          <p:cNvPr id="3" name="Slide Number Placeholder 2">
            <a:extLst>
              <a:ext uri="{FF2B5EF4-FFF2-40B4-BE49-F238E27FC236}">
                <a16:creationId xmlns:a16="http://schemas.microsoft.com/office/drawing/2014/main" id="{E772F7FC-A6DC-4FB2-A4B4-906D9BA6C7B8}"/>
              </a:ext>
            </a:extLst>
          </p:cNvPr>
          <p:cNvSpPr>
            <a:spLocks noGrp="1"/>
          </p:cNvSpPr>
          <p:nvPr>
            <p:ph type="sldNum" sz="quarter" idx="12"/>
          </p:nvPr>
        </p:nvSpPr>
        <p:spPr/>
        <p:txBody>
          <a:bodyPr/>
          <a:lstStyle/>
          <a:p>
            <a:fld id="{7192F165-7BD9-4E92-A8F3-E305D627832D}" type="slidenum">
              <a:rPr lang="en-US" smtClean="0">
                <a:solidFill>
                  <a:schemeClr val="tx2">
                    <a:lumMod val="50000"/>
                  </a:schemeClr>
                </a:solidFill>
              </a:rPr>
              <a:t>9</a:t>
            </a:fld>
            <a:endParaRPr lang="en-US" dirty="0">
              <a:solidFill>
                <a:schemeClr val="tx2">
                  <a:lumMod val="50000"/>
                </a:schemeClr>
              </a:solidFill>
            </a:endParaRPr>
          </a:p>
        </p:txBody>
      </p:sp>
    </p:spTree>
    <p:extLst>
      <p:ext uri="{BB962C8B-B14F-4D97-AF65-F5344CB8AC3E}">
        <p14:creationId xmlns:p14="http://schemas.microsoft.com/office/powerpoint/2010/main" val="1876708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539</Words>
  <Application>Microsoft Office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 Boardroom</vt:lpstr>
      <vt:lpstr>13/11/2020 third course      Atmosphere and Aerosols                                                             </vt:lpstr>
      <vt:lpstr>Atmosphere</vt:lpstr>
      <vt:lpstr>volcano eruption</vt:lpstr>
      <vt:lpstr>photosintesis</vt:lpstr>
      <vt:lpstr>PowerPoint Presentation</vt:lpstr>
      <vt:lpstr>PowerPoint Presentation</vt:lpstr>
      <vt:lpstr>PowerPoint Presentation</vt:lpstr>
      <vt:lpstr>     What aerosols are?</vt:lpstr>
      <vt:lpstr>                 Source of aerosols                   antrophogenic</vt:lpstr>
      <vt:lpstr>               Natural sources  </vt:lpstr>
      <vt:lpstr>Secondary Organic Aerosols</vt:lpstr>
      <vt:lpstr>Richard Feynman </vt:lpstr>
      <vt:lpstr>What do aerosols do to climate?</vt:lpstr>
      <vt:lpstr>                   Human health</vt:lpstr>
      <vt:lpstr>                REFERENCE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13/11/2020 third course                                                                   </dc:title>
  <dc:creator>RoG</dc:creator>
  <cp:lastModifiedBy>RoG</cp:lastModifiedBy>
  <cp:revision>12</cp:revision>
  <dcterms:created xsi:type="dcterms:W3CDTF">2020-11-12T13:15:40Z</dcterms:created>
  <dcterms:modified xsi:type="dcterms:W3CDTF">2020-11-13T09:59:36Z</dcterms:modified>
</cp:coreProperties>
</file>