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7" r:id="rId9"/>
    <p:sldId id="260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047" autoAdjust="0"/>
  </p:normalViewPr>
  <p:slideViewPr>
    <p:cSldViewPr snapToGrid="0">
      <p:cViewPr varScale="1">
        <p:scale>
          <a:sx n="67" d="100"/>
          <a:sy n="67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90243-6469-46F2-8E7A-3DD0B1CE06A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4013-F36D-4C73-BBEB-63514470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F5F43-596D-4B3C-932D-D6233F0872FF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E2A9D-9B0F-4071-BCA1-1792AE86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2A9D-9B0F-4071-BCA1-1792AE860B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1CCC-746A-4A8B-9EB5-BC369C9B725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08-5164-4919-885B-523525D4742D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346A-5680-4D18-B87C-2D5B23C11F7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C56A-3DD0-4BF5-94F4-3A191BAC43A5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A96C-F205-4E03-97A6-D1F93A0F728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7-2740-483D-A8BC-C1F8AE541E1B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C0A-EDBD-41FA-84DC-A6613FAEB20A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AA3B-3A20-4454-B3E2-AB6D0B92893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84E3-8240-4A2C-BAD0-978EA770F3E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AC35-D77E-4953-827E-2D98E20DA6E0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FF66-9F4C-414C-8BB8-AEABA0D77F20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9AB-A202-4A26-A55A-4E636E2A2C5E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2F17-1B41-43C4-84B1-B5132073FDB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1CF1-E4EA-49BB-BDF9-658226C937E4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A145-B6E2-4A41-99E1-70F020937554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0EB3-DE23-4F3B-BA90-F45FD58ADAB0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AC64-3E4B-4124-81E5-78F6E9A400A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0278" y="961292"/>
            <a:ext cx="8915399" cy="1893502"/>
          </a:xfrm>
        </p:spPr>
        <p:txBody>
          <a:bodyPr/>
          <a:lstStyle/>
          <a:p>
            <a:r>
              <a:rPr lang="en-US" dirty="0"/>
              <a:t>Environmental Research of Air Pollution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278" y="3341077"/>
            <a:ext cx="8915399" cy="1425448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Air monitoring specificity carried by Georgian National Environmental Agency</a:t>
            </a:r>
          </a:p>
          <a:p>
            <a:r>
              <a:rPr lang="en-US" dirty="0"/>
              <a:t>Magda </a:t>
            </a:r>
            <a:r>
              <a:rPr lang="en-US" dirty="0" err="1"/>
              <a:t>Aptsiauri</a:t>
            </a:r>
            <a:r>
              <a:rPr lang="en-US" dirty="0"/>
              <a:t>, B.Sc. </a:t>
            </a:r>
          </a:p>
          <a:p>
            <a:r>
              <a:rPr lang="en-US" dirty="0"/>
              <a:t>E-mail: magdaptsiauri@gmail.com																											         </a:t>
            </a:r>
          </a:p>
          <a:p>
            <a:pPr algn="r">
              <a:spcBef>
                <a:spcPct val="0"/>
              </a:spcBef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13th Nov.,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4" y="5287108"/>
            <a:ext cx="376237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30" y="5287108"/>
            <a:ext cx="2462579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00" y="5287108"/>
            <a:ext cx="1207477" cy="1219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69089" y="6500833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812159" y="6130437"/>
            <a:ext cx="1146283" cy="370396"/>
          </a:xfrm>
        </p:spPr>
        <p:txBody>
          <a:bodyPr/>
          <a:lstStyle/>
          <a:p>
            <a:fld id="{686ADFD2-0B85-467E-AE9C-D7F212B122B5}" type="datetime1">
              <a:rPr lang="en-US" smtClean="0"/>
              <a:t>11/13/2020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1" y="587788"/>
            <a:ext cx="11395312" cy="533592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35414" y="6306272"/>
            <a:ext cx="1146283" cy="370396"/>
          </a:xfrm>
        </p:spPr>
        <p:txBody>
          <a:bodyPr/>
          <a:lstStyle/>
          <a:p>
            <a:fld id="{F4E6F23F-91DF-4F9C-B000-630C1AD01C1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92344" y="6609148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5041" y="6223909"/>
            <a:ext cx="3809090" cy="385239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air quality portal: 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air.gov.ge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736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40" y="322201"/>
            <a:ext cx="10243595" cy="53475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E76F-0229-4350-8DB9-562CAFFADE4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758" y="6039168"/>
            <a:ext cx="635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European Environment Agency's Air Quality Portal at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airindex.eea.europa.eu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92344" y="6609148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a-GE" sz="1600" dirty="0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41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91" y="2272287"/>
            <a:ext cx="8911687" cy="3676957"/>
          </a:xfrm>
        </p:spPr>
        <p:txBody>
          <a:bodyPr>
            <a:normAutofit/>
          </a:bodyPr>
          <a:lstStyle/>
          <a:p>
            <a:r>
              <a:rPr lang="en-US" dirty="0"/>
              <a:t>Thank you for listening!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67-EE20-4E4D-A284-DF1906F8B7C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92344" y="6609148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a-GE" sz="1600" dirty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039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9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79" y="1527349"/>
            <a:ext cx="9560737" cy="3928905"/>
          </a:xfrm>
        </p:spPr>
        <p:txBody>
          <a:bodyPr>
            <a:normAutofit/>
          </a:bodyPr>
          <a:lstStyle/>
          <a:p>
            <a:r>
              <a:rPr lang="en-US" dirty="0"/>
              <a:t>Environmental Pollution and Atmospheric Air Monitoring specificity in Georgia–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How we started and what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07895" y="6500833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0750965" y="6130437"/>
            <a:ext cx="1146283" cy="370396"/>
          </a:xfrm>
        </p:spPr>
        <p:txBody>
          <a:bodyPr/>
          <a:lstStyle/>
          <a:p>
            <a:fld id="{BC063761-067F-4CBB-9766-8FBD3A46DB97}" type="datetime1">
              <a:rPr lang="en-US" smtClean="0"/>
              <a:t>11/13/2020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6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6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92" y="633441"/>
            <a:ext cx="8911687" cy="1078081"/>
          </a:xfrm>
        </p:spPr>
        <p:txBody>
          <a:bodyPr>
            <a:normAutofit/>
          </a:bodyPr>
          <a:lstStyle/>
          <a:p>
            <a:r>
              <a:rPr lang="en-US" sz="2800" dirty="0"/>
              <a:t>Pollutants measured by all automatic ambient air quality stations: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92" y="2942493"/>
            <a:ext cx="4985393" cy="3047976"/>
          </a:xfrm>
        </p:spPr>
        <p:txBody>
          <a:bodyPr/>
          <a:lstStyle/>
          <a:p>
            <a:pPr lvl="0"/>
            <a:r>
              <a:rPr lang="en-US" dirty="0"/>
              <a:t>Solid-weighted particles (PM10, PM2,5), </a:t>
            </a:r>
          </a:p>
          <a:p>
            <a:pPr lvl="0"/>
            <a:r>
              <a:rPr lang="en-US" dirty="0"/>
              <a:t>Nitrogen oxides (NO, NOx, NO</a:t>
            </a:r>
            <a:r>
              <a:rPr lang="en-US" baseline="-25000" dirty="0"/>
              <a:t>2</a:t>
            </a:r>
            <a:r>
              <a:rPr lang="en-US" dirty="0"/>
              <a:t>), </a:t>
            </a:r>
          </a:p>
          <a:p>
            <a:pPr lvl="0"/>
            <a:r>
              <a:rPr lang="en-US" dirty="0"/>
              <a:t>Sulfur dioxide (SO</a:t>
            </a:r>
            <a:r>
              <a:rPr lang="en-US" baseline="-25000" dirty="0"/>
              <a:t>2</a:t>
            </a:r>
            <a:r>
              <a:rPr lang="en-US" dirty="0"/>
              <a:t>), </a:t>
            </a:r>
          </a:p>
          <a:p>
            <a:pPr lvl="0"/>
            <a:r>
              <a:rPr lang="en-US" dirty="0"/>
              <a:t>Carbon monoxide (CO) </a:t>
            </a:r>
          </a:p>
          <a:p>
            <a:pPr lvl="0"/>
            <a:r>
              <a:rPr lang="en-US" dirty="0"/>
              <a:t>Ozone (O</a:t>
            </a:r>
            <a:r>
              <a:rPr lang="en-US" baseline="-25000" dirty="0"/>
              <a:t>3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482" y="1900546"/>
            <a:ext cx="6239568" cy="35389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80325" y="6500833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0723395" y="6130437"/>
            <a:ext cx="1146283" cy="290460"/>
          </a:xfrm>
        </p:spPr>
        <p:txBody>
          <a:bodyPr/>
          <a:lstStyle/>
          <a:p>
            <a:fld id="{89B71965-CD31-43E8-9912-DD647D9050C1}" type="datetime1">
              <a:rPr lang="en-US" smtClean="0"/>
              <a:t>11/13/2020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9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1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2" y="457200"/>
            <a:ext cx="11000520" cy="54540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091" y="801731"/>
            <a:ext cx="9741877" cy="100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Additionally, atmospheric air pollution  is monitored by a non-automatic observation point, on the following pollutants: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9641" y="2743467"/>
            <a:ext cx="5131947" cy="35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Dust,</a:t>
            </a:r>
          </a:p>
          <a:p>
            <a:r>
              <a:rPr lang="en-US" dirty="0"/>
              <a:t>Sulfur,</a:t>
            </a:r>
          </a:p>
          <a:p>
            <a:r>
              <a:rPr lang="en-US" dirty="0"/>
              <a:t>Nitrogen,</a:t>
            </a:r>
          </a:p>
          <a:p>
            <a:r>
              <a:rPr lang="en-US" dirty="0"/>
              <a:t>Manganese Dioxides,</a:t>
            </a:r>
          </a:p>
          <a:p>
            <a:r>
              <a:rPr lang="en-US" dirty="0"/>
              <a:t>Carbon Dioxide</a:t>
            </a:r>
          </a:p>
          <a:p>
            <a:r>
              <a:rPr lang="en-US" dirty="0"/>
              <a:t>Nickel </a:t>
            </a:r>
          </a:p>
          <a:p>
            <a:r>
              <a:rPr lang="en-US" dirty="0"/>
              <a:t>Lead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90" y="2743466"/>
            <a:ext cx="4622447" cy="28143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04612" y="6479788"/>
            <a:ext cx="392636" cy="21241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750965" y="6010307"/>
            <a:ext cx="1146283" cy="370396"/>
          </a:xfrm>
        </p:spPr>
        <p:txBody>
          <a:bodyPr/>
          <a:lstStyle/>
          <a:p>
            <a:fld id="{05801881-0D57-4248-A2DB-D1D516170B5B}" type="datetime1">
              <a:rPr lang="en-US" smtClean="0"/>
              <a:t>11/13/2020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9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924" y="927548"/>
            <a:ext cx="6283568" cy="502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9723" y="1101969"/>
            <a:ext cx="5181600" cy="4853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There are two types of identifiers on the map. They reflect the location of ambient air quality monitoring places.</a:t>
            </a:r>
          </a:p>
          <a:p>
            <a:endParaRPr lang="en-US" dirty="0"/>
          </a:p>
          <a:p>
            <a:r>
              <a:rPr lang="en-US" dirty="0"/>
              <a:t>The colors match the air quality indicator in the monitoring hour. </a:t>
            </a:r>
          </a:p>
          <a:p>
            <a:r>
              <a:rPr lang="en-US" dirty="0"/>
              <a:t>The index determines the level of pollution for six pollutants according to the following scheme.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07895" y="6411319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10750965" y="5998123"/>
            <a:ext cx="1146283" cy="370396"/>
          </a:xfrm>
        </p:spPr>
        <p:txBody>
          <a:bodyPr/>
          <a:lstStyle/>
          <a:p>
            <a:fld id="{A29215F2-0C7E-47E9-A85A-62F94B6D6B53}" type="datetime1">
              <a:rPr lang="en-US" smtClean="0"/>
              <a:t>11/13/2020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465" y="3955223"/>
            <a:ext cx="6502400" cy="2649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Ambient Air Quality (Automatic Station Data) is assessed by the Government of Georgia Resolution N 383 of 27 July 2018 on “Technical Regulation - Approval of Ambient Air Quality Standards” which is in accordance with the DIRECTIVE 2008/50/EC OF THE EUROPEAN PARLIAMENT AND OF THE COUNCIL of 21 May 2008 on ambient air quality and cleaner air for Europe.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4" y="3278948"/>
            <a:ext cx="2578454" cy="343793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5422" y="169332"/>
            <a:ext cx="4831645" cy="259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r>
              <a:rPr lang="en-US" dirty="0"/>
              <a:t>The Agency conducts sampling at various locations in Tbilisi, as well as at stations located in Kutaisi, Batumi and Rustavi to determine lead content.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4" y="596780"/>
            <a:ext cx="5083760" cy="33584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0750965" y="6029002"/>
            <a:ext cx="1146283" cy="379951"/>
          </a:xfrm>
        </p:spPr>
        <p:txBody>
          <a:bodyPr/>
          <a:lstStyle/>
          <a:p>
            <a:fld id="{9DB47A89-9119-441C-82DB-5E13CE00B40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07895" y="6411319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283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79" y="2115285"/>
            <a:ext cx="3899745" cy="979607"/>
          </a:xfrm>
        </p:spPr>
        <p:txBody>
          <a:bodyPr>
            <a:normAutofit/>
          </a:bodyPr>
          <a:lstStyle/>
          <a:p>
            <a:r>
              <a:rPr lang="en-US" dirty="0"/>
              <a:t>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479" y="3094892"/>
            <a:ext cx="8928515" cy="28163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Teledyne T100 (SO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Analyzer);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Teledyne T200 (NO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NO, NO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Analyzer);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Teledyne T300 (CO Analyzer);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Teledyne T400 (O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Analyzer);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Teledyne T701 (Zero Gas Generator);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Palas Fidas 200 (Solid Particle Detector);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Ogawa Seiki Co., Ltd (PM10, PM2.5, SO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NO, NO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 analyzer);</a:t>
            </a:r>
          </a:p>
          <a:p>
            <a:pPr lvl="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CPR-KA (PM10, PM2.5, SO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 analyzer).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410529"/>
            <a:ext cx="6094328" cy="399522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750965" y="6040923"/>
            <a:ext cx="1146283" cy="370396"/>
          </a:xfrm>
        </p:spPr>
        <p:txBody>
          <a:bodyPr/>
          <a:lstStyle/>
          <a:p>
            <a:fld id="{8011A361-6E30-4E35-9872-0F93B3EB7BBA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07895" y="6411319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997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6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28613"/>
                <a:ext cx="12191999" cy="5801824"/>
              </a:xfrm>
            </p:spPr>
            <p:txBody>
              <a:bodyPr numCol="2">
                <a:normAutofit/>
              </a:bodyPr>
              <a:lstStyle/>
              <a:p>
                <a:r>
                  <a:rPr lang="en-US" sz="3200" dirty="0"/>
                  <a:t> </a:t>
                </a:r>
                <a:r>
                  <a:rPr lang="en-US" sz="2800" dirty="0"/>
                  <a:t>T400 - Photometric Ozone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Analyzer  </a:t>
                </a:r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2800" dirty="0"/>
                  <a:t>T100 – UV Fluorescence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analyzer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8613"/>
                <a:ext cx="12191999" cy="5801824"/>
              </a:xfrm>
              <a:blipFill>
                <a:blip r:embed="rId3"/>
                <a:stretch>
                  <a:fillRect l="-1150" t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84E3-8240-4A2C-BAD0-978EA770F3E7}" type="datetime1">
              <a:rPr lang="en-US" smtClean="0"/>
              <a:t>11/13/2020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262" y="1641507"/>
            <a:ext cx="5900738" cy="4230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1126"/>
            <a:ext cx="6372224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49" y="475791"/>
            <a:ext cx="3217032" cy="796727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933" y="1464430"/>
            <a:ext cx="7318392" cy="4439660"/>
          </a:xfrm>
        </p:spPr>
        <p:txBody>
          <a:bodyPr>
            <a:normAutofit/>
          </a:bodyPr>
          <a:lstStyle/>
          <a:p>
            <a:r>
              <a:rPr lang="it-IT" dirty="0"/>
              <a:t>Solid particle (PM10) daily bulletin contains 1h data and 24h data, with a 24h intermediate concentration - 50 μg/m</a:t>
            </a:r>
            <a:r>
              <a:rPr lang="it-IT" baseline="30000" dirty="0"/>
              <a:t>3</a:t>
            </a:r>
            <a:r>
              <a:rPr lang="it-IT" dirty="0"/>
              <a:t>;</a:t>
            </a:r>
          </a:p>
          <a:p>
            <a:r>
              <a:rPr lang="it-IT" dirty="0"/>
              <a:t>Nitrogen dioxide (NO</a:t>
            </a:r>
            <a:r>
              <a:rPr lang="it-IT" baseline="-25000" dirty="0"/>
              <a:t>2</a:t>
            </a:r>
            <a:r>
              <a:rPr lang="it-IT" dirty="0"/>
              <a:t>) daily bulletin contains concentrations obtained for 1 h intervals, with a limit value of - 200 μg/m</a:t>
            </a:r>
            <a:r>
              <a:rPr lang="it-IT" baseline="30000" dirty="0"/>
              <a:t>3</a:t>
            </a:r>
            <a:r>
              <a:rPr lang="it-IT" dirty="0"/>
              <a:t>;</a:t>
            </a:r>
            <a:endParaRPr lang="en-US" dirty="0"/>
          </a:p>
          <a:p>
            <a:r>
              <a:rPr lang="it-IT" dirty="0"/>
              <a:t>Sulfur dioxide (SO</a:t>
            </a:r>
            <a:r>
              <a:rPr lang="it-IT" baseline="-25000" dirty="0"/>
              <a:t>2</a:t>
            </a:r>
            <a:r>
              <a:rPr lang="it-IT" dirty="0"/>
              <a:t>)  daily bulletin contains concentrations obtained between 1h and 24h; The limit value for 1 h concentration is 350 μg / m</a:t>
            </a:r>
            <a:r>
              <a:rPr lang="it-IT" baseline="30000" dirty="0"/>
              <a:t>3</a:t>
            </a:r>
            <a:r>
              <a:rPr lang="it-IT" dirty="0"/>
              <a:t>, and the limit value for the 24 h intermediate concentration is 125  μg/m</a:t>
            </a:r>
            <a:r>
              <a:rPr lang="it-IT" baseline="30000" dirty="0"/>
              <a:t>3</a:t>
            </a:r>
            <a:r>
              <a:rPr lang="it-IT" dirty="0"/>
              <a:t>;</a:t>
            </a:r>
          </a:p>
          <a:p>
            <a:r>
              <a:rPr lang="it-IT" dirty="0"/>
              <a:t>Carbon monoxide (CO) concentration of 8 h per day, with a limit value of - 10 mg/m</a:t>
            </a:r>
            <a:r>
              <a:rPr lang="it-IT" baseline="30000" dirty="0"/>
              <a:t>3</a:t>
            </a:r>
            <a:r>
              <a:rPr lang="it-IT" dirty="0"/>
              <a:t>;</a:t>
            </a:r>
            <a:endParaRPr lang="en-US" dirty="0"/>
          </a:p>
          <a:p>
            <a:r>
              <a:rPr lang="it-IT" dirty="0"/>
              <a:t>Ozone (O3) daily bulletin - maximum daily 8-hour mean concentrations, with a limit value of - 125 µg /m</a:t>
            </a:r>
            <a:r>
              <a:rPr lang="it-IT" baseline="30000" dirty="0"/>
              <a:t>3</a:t>
            </a:r>
            <a:r>
              <a:rPr lang="it-IT" dirty="0"/>
              <a:t>;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" y="874154"/>
            <a:ext cx="3055620" cy="27660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" y="3848453"/>
            <a:ext cx="3055620" cy="277812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0750965" y="6072027"/>
            <a:ext cx="1146283" cy="370396"/>
          </a:xfrm>
        </p:spPr>
        <p:txBody>
          <a:bodyPr/>
          <a:lstStyle/>
          <a:p>
            <a:fld id="{C50BE72D-1C15-4018-AA2D-DC338C741F9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07895" y="6411319"/>
            <a:ext cx="389353" cy="19136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22123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1182</TotalTime>
  <Words>524</Words>
  <Application>Microsoft Office PowerPoint</Application>
  <PresentationFormat>Widescreen</PresentationFormat>
  <Paragraphs>95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Sylfaen</vt:lpstr>
      <vt:lpstr>Wingdings</vt:lpstr>
      <vt:lpstr>Wingdings 3</vt:lpstr>
      <vt:lpstr>Wisp</vt:lpstr>
      <vt:lpstr>Environmental Research of Air Pollution</vt:lpstr>
      <vt:lpstr>Environmental Pollution and Atmospheric Air Monitoring specificity in Georgia–    How we started and what we do?</vt:lpstr>
      <vt:lpstr>Pollutants measured by all automatic ambient air quality stations:</vt:lpstr>
      <vt:lpstr>PowerPoint Presentation</vt:lpstr>
      <vt:lpstr>PowerPoint Presentation</vt:lpstr>
      <vt:lpstr>PowerPoint Presentation</vt:lpstr>
      <vt:lpstr>Instrumentation</vt:lpstr>
      <vt:lpstr>PowerPoint Presentation</vt:lpstr>
      <vt:lpstr>Methodology</vt:lpstr>
      <vt:lpstr>The air quality portal:  air.gov.ge    </vt:lpstr>
      <vt:lpstr>PowerPoint Presentation</vt:lpstr>
      <vt:lpstr>Thank you for listening!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Research of Air Pollution</dc:title>
  <dc:creator>Gigla Morgoshia</dc:creator>
  <cp:lastModifiedBy>Magda</cp:lastModifiedBy>
  <cp:revision>39</cp:revision>
  <dcterms:created xsi:type="dcterms:W3CDTF">2020-09-02T07:31:08Z</dcterms:created>
  <dcterms:modified xsi:type="dcterms:W3CDTF">2020-11-13T13:53:31Z</dcterms:modified>
</cp:coreProperties>
</file>