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85" r:id="rId4"/>
    <p:sldId id="265" r:id="rId5"/>
    <p:sldId id="266" r:id="rId6"/>
    <p:sldId id="267" r:id="rId7"/>
    <p:sldId id="268" r:id="rId8"/>
    <p:sldId id="269" r:id="rId9"/>
    <p:sldId id="270" r:id="rId10"/>
    <p:sldId id="271" r:id="rId11"/>
    <p:sldId id="272" r:id="rId12"/>
    <p:sldId id="273" r:id="rId13"/>
    <p:sldId id="275" r:id="rId14"/>
    <p:sldId id="276" r:id="rId15"/>
    <p:sldId id="277" r:id="rId16"/>
    <p:sldId id="280" r:id="rId17"/>
    <p:sldId id="281" r:id="rId18"/>
    <p:sldId id="283" r:id="rId19"/>
    <p:sldId id="28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02" autoAdjust="0"/>
  </p:normalViewPr>
  <p:slideViewPr>
    <p:cSldViewPr>
      <p:cViewPr>
        <p:scale>
          <a:sx n="72" d="100"/>
          <a:sy n="72" d="100"/>
        </p:scale>
        <p:origin x="-10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7DDD20-1C96-4917-9DB6-2F3580435BD1}" type="datetimeFigureOut">
              <a:rPr lang="en-US" smtClean="0"/>
              <a:t>13-Nov-20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903E2F-BF6A-4CE9-8903-C234CFEB2EDB}" type="slidenum">
              <a:rPr lang="en-US" smtClean="0"/>
              <a:t>‹#›</a:t>
            </a:fld>
            <a:endParaRPr lang="en-US"/>
          </a:p>
        </p:txBody>
      </p:sp>
    </p:spTree>
    <p:extLst>
      <p:ext uri="{BB962C8B-B14F-4D97-AF65-F5344CB8AC3E}">
        <p14:creationId xmlns:p14="http://schemas.microsoft.com/office/powerpoint/2010/main" val="32009294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B9246-61C5-42E8-8780-ACF6E2AD4543}" type="datetimeFigureOut">
              <a:rPr lang="en-US" smtClean="0"/>
              <a:t>13-Nov-20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4A246-F47B-49F3-B574-449315379FC9}" type="slidenum">
              <a:rPr lang="en-US" smtClean="0"/>
              <a:t>‹#›</a:t>
            </a:fld>
            <a:endParaRPr lang="en-US"/>
          </a:p>
        </p:txBody>
      </p:sp>
    </p:spTree>
    <p:extLst>
      <p:ext uri="{BB962C8B-B14F-4D97-AF65-F5344CB8AC3E}">
        <p14:creationId xmlns:p14="http://schemas.microsoft.com/office/powerpoint/2010/main" val="10443500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4A246-F47B-49F3-B574-449315379FC9}" type="slidenum">
              <a:rPr lang="en-US" smtClean="0"/>
              <a:t>1</a:t>
            </a:fld>
            <a:endParaRPr lang="en-US"/>
          </a:p>
        </p:txBody>
      </p:sp>
    </p:spTree>
    <p:extLst>
      <p:ext uri="{BB962C8B-B14F-4D97-AF65-F5344CB8AC3E}">
        <p14:creationId xmlns:p14="http://schemas.microsoft.com/office/powerpoint/2010/main" val="294548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6C15A77-5446-4804-9EA9-28EA5B83E47F}" type="datetime1">
              <a:rPr lang="ru-RU" smtClean="0"/>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B251E0-B9C3-4B99-9CD7-00A638315A1B}" type="datetime1">
              <a:rPr lang="ru-RU" smtClean="0"/>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7F4AB91-4644-40E7-B245-8186F4E1B9BB}" type="datetime1">
              <a:rPr lang="ru-RU" smtClean="0"/>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342CFEA-5E73-4B12-95C0-B7F0A2F5D720}" type="datetime1">
              <a:rPr lang="ru-RU" smtClean="0"/>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E6987F0-E820-4FE8-96B3-A24F14B0879A}" type="datetime1">
              <a:rPr lang="ru-RU" smtClean="0"/>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8695014-8C0C-4F16-A414-13949CAF2107}" type="datetime1">
              <a:rPr lang="ru-RU" smtClean="0"/>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B375280-1387-4B22-93FE-B17C16442CFC}" type="datetime1">
              <a:rPr lang="ru-RU" smtClean="0"/>
              <a:t>13.11.2020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67A8B13-D142-4313-87DA-CAFCA26BCEF8}" type="datetime1">
              <a:rPr lang="ru-RU" smtClean="0"/>
              <a:t>13.11.2020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17BA76-C041-43A9-91A0-24F19EB7E25F}" type="datetime1">
              <a:rPr lang="ru-RU" smtClean="0"/>
              <a:t>13.11.2020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44ACDD3-E089-4F9B-8EE9-400AACBE883D}" type="datetime1">
              <a:rPr lang="ru-RU" smtClean="0"/>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13110A0-302E-4F61-8CEF-A76281089B29}" type="datetime1">
              <a:rPr lang="ru-RU" smtClean="0"/>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6E289-9D7C-4D4D-9D5A-6008A7343004}" type="datetime1">
              <a:rPr lang="ru-RU" smtClean="0"/>
              <a:t>13.11.2020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Analysis of Hydrocarbons in the Atmosphere</a:t>
            </a:r>
          </a:p>
        </p:txBody>
      </p:sp>
      <p:pic>
        <p:nvPicPr>
          <p:cNvPr id="4" name="Picture 3" descr="C:\Documents and Settings\Administrator\Desktop\TSU_Logo.svg.png"/>
          <p:cNvPicPr>
            <a:picLocks noChangeAspect="1" noChangeArrowheads="1"/>
          </p:cNvPicPr>
          <p:nvPr/>
        </p:nvPicPr>
        <p:blipFill>
          <a:blip r:embed="rId3" cstate="print"/>
          <a:srcRect/>
          <a:stretch>
            <a:fillRect/>
          </a:stretch>
        </p:blipFill>
        <p:spPr bwMode="auto">
          <a:xfrm>
            <a:off x="50644" y="76199"/>
            <a:ext cx="2006756" cy="1971403"/>
          </a:xfrm>
          <a:prstGeom prst="rect">
            <a:avLst/>
          </a:prstGeom>
          <a:noFill/>
        </p:spPr>
      </p:pic>
      <p:sp>
        <p:nvSpPr>
          <p:cNvPr id="5" name="TextBox 4"/>
          <p:cNvSpPr txBox="1"/>
          <p:nvPr/>
        </p:nvSpPr>
        <p:spPr>
          <a:xfrm>
            <a:off x="2209800" y="46237"/>
            <a:ext cx="3886200" cy="2031325"/>
          </a:xfrm>
          <a:prstGeom prst="rect">
            <a:avLst/>
          </a:prstGeom>
          <a:noFill/>
        </p:spPr>
        <p:txBody>
          <a:bodyPr wrap="square" rtlCol="0">
            <a:spAutoFit/>
          </a:bodyPr>
          <a:lstStyle/>
          <a:p>
            <a:endParaRPr lang="en-US" dirty="0"/>
          </a:p>
          <a:p>
            <a:r>
              <a:rPr lang="en-US" dirty="0">
                <a:solidFill>
                  <a:srgbClr val="000000"/>
                </a:solidFill>
                <a:latin typeface="Cambria Math" panose="02040503050406030204" pitchFamily="18" charset="0"/>
                <a:ea typeface="Cambria Math" panose="02040503050406030204" pitchFamily="18" charset="0"/>
              </a:rPr>
              <a:t>Tbilisi State University, Tbilisi, Georgia</a:t>
            </a:r>
          </a:p>
          <a:p>
            <a:r>
              <a:rPr lang="en-US" dirty="0">
                <a:solidFill>
                  <a:srgbClr val="000000"/>
                </a:solidFill>
                <a:latin typeface="Cambria Math" panose="02040503050406030204" pitchFamily="18" charset="0"/>
                <a:ea typeface="Cambria Math" panose="02040503050406030204" pitchFamily="18" charset="0"/>
              </a:rPr>
              <a:t>Faculty of exact and natural sciences</a:t>
            </a:r>
          </a:p>
          <a:p>
            <a:r>
              <a:rPr lang="en-US" dirty="0">
                <a:solidFill>
                  <a:srgbClr val="000000"/>
                </a:solidFill>
                <a:latin typeface="Cambria Math" panose="02040503050406030204" pitchFamily="18" charset="0"/>
                <a:ea typeface="Cambria Math" panose="02040503050406030204" pitchFamily="18" charset="0"/>
              </a:rPr>
              <a:t>Department of physical and analytical chemistry </a:t>
            </a:r>
            <a:endParaRPr lang="en-US" dirty="0">
              <a:latin typeface="Cambria Math" panose="02040503050406030204" pitchFamily="18" charset="0"/>
              <a:ea typeface="Cambria Math" panose="02040503050406030204" pitchFamily="18" charset="0"/>
            </a:endParaRPr>
          </a:p>
          <a:p>
            <a:endParaRPr lang="en-US" dirty="0"/>
          </a:p>
        </p:txBody>
      </p:sp>
      <p:sp>
        <p:nvSpPr>
          <p:cNvPr id="6" name="Subtitle 2"/>
          <p:cNvSpPr>
            <a:spLocks noGrp="1"/>
          </p:cNvSpPr>
          <p:nvPr>
            <p:ph type="subTitle" idx="1"/>
          </p:nvPr>
        </p:nvSpPr>
        <p:spPr>
          <a:xfrm>
            <a:off x="381000" y="4114800"/>
            <a:ext cx="3686944" cy="2050504"/>
          </a:xfrm>
        </p:spPr>
        <p:txBody>
          <a:bodyPr>
            <a:normAutofit/>
          </a:bodyPr>
          <a:lstStyle/>
          <a:p>
            <a:pPr algn="l"/>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en-US" sz="2000" dirty="0" smtClean="0">
                <a:solidFill>
                  <a:schemeClr val="tx1">
                    <a:lumMod val="95000"/>
                    <a:lumOff val="5000"/>
                  </a:schemeClr>
                </a:solidFill>
              </a:rPr>
              <a:t>9</a:t>
            </a:r>
            <a:r>
              <a:rPr lang="en-US" sz="2000" baseline="30000" dirty="0" smtClean="0">
                <a:solidFill>
                  <a:schemeClr val="tx1">
                    <a:lumMod val="95000"/>
                    <a:lumOff val="5000"/>
                  </a:schemeClr>
                </a:solidFill>
              </a:rPr>
              <a:t>th</a:t>
            </a:r>
            <a:r>
              <a:rPr lang="en-US" sz="2000" dirty="0" smtClean="0">
                <a:solidFill>
                  <a:schemeClr val="tx1">
                    <a:lumMod val="95000"/>
                    <a:lumOff val="5000"/>
                  </a:schemeClr>
                </a:solidFill>
              </a:rPr>
              <a:t> </a:t>
            </a:r>
            <a:r>
              <a:rPr lang="en-US" sz="2000" dirty="0">
                <a:solidFill>
                  <a:schemeClr val="tx1">
                    <a:lumMod val="95000"/>
                    <a:lumOff val="5000"/>
                  </a:schemeClr>
                </a:solidFill>
              </a:rPr>
              <a:t>semester bachelor student</a:t>
            </a:r>
            <a:r>
              <a:rPr lang="en-US" sz="2000" b="1" dirty="0">
                <a:solidFill>
                  <a:schemeClr val="tx1">
                    <a:lumMod val="95000"/>
                    <a:lumOff val="5000"/>
                  </a:schemeClr>
                </a:solidFill>
              </a:rPr>
              <a:t>:  Lela </a:t>
            </a:r>
            <a:r>
              <a:rPr lang="en-US" sz="2000" b="1" dirty="0" err="1">
                <a:solidFill>
                  <a:schemeClr val="tx1">
                    <a:lumMod val="95000"/>
                    <a:lumOff val="5000"/>
                  </a:schemeClr>
                </a:solidFill>
              </a:rPr>
              <a:t>Bukhnikashvili</a:t>
            </a:r>
            <a:endParaRPr lang="en-US" sz="2000" b="1" dirty="0">
              <a:solidFill>
                <a:schemeClr val="tx1">
                  <a:lumMod val="95000"/>
                  <a:lumOff val="5000"/>
                </a:schemeClr>
              </a:solidFill>
            </a:endParaRPr>
          </a:p>
        </p:txBody>
      </p:sp>
      <p:pic>
        <p:nvPicPr>
          <p:cNvPr id="1026" name="Picture 2" descr="Front | Georgian German science 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88640"/>
            <a:ext cx="2770292"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noTRANS ::: ne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378796"/>
            <a:ext cx="3810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19B0651-EE4F-4900-A07F-96A6BFA9D0F0}" type="slidenum">
              <a:rPr lang="ru-RU" smtClean="0"/>
              <a:t>1</a:t>
            </a:fld>
            <a:endParaRPr lang="ru-RU"/>
          </a:p>
        </p:txBody>
      </p:sp>
    </p:spTree>
    <p:extLst>
      <p:ext uri="{BB962C8B-B14F-4D97-AF65-F5344CB8AC3E}">
        <p14:creationId xmlns:p14="http://schemas.microsoft.com/office/powerpoint/2010/main" val="4078459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9B0651-EE4F-4900-A07F-96A6BFA9D0F0}" type="slidenum">
              <a:rPr lang="ru-RU" smtClean="0"/>
              <a:t>10</a:t>
            </a:fld>
            <a:endParaRPr lang="ru-RU"/>
          </a:p>
        </p:txBody>
      </p:sp>
      <p:sp>
        <p:nvSpPr>
          <p:cNvPr id="3" name="TextBox 2"/>
          <p:cNvSpPr txBox="1"/>
          <p:nvPr/>
        </p:nvSpPr>
        <p:spPr>
          <a:xfrm>
            <a:off x="323528" y="332656"/>
            <a:ext cx="8136904" cy="1692771"/>
          </a:xfrm>
          <a:prstGeom prst="rect">
            <a:avLst/>
          </a:prstGeom>
          <a:noFill/>
        </p:spPr>
        <p:txBody>
          <a:bodyPr wrap="square" rtlCol="0">
            <a:spAutoFit/>
          </a:bodyPr>
          <a:lstStyle/>
          <a:p>
            <a:r>
              <a:rPr lang="en-US" sz="2000" dirty="0"/>
              <a:t/>
            </a:r>
            <a:br>
              <a:rPr lang="en-US" sz="2000" dirty="0"/>
            </a:br>
            <a:r>
              <a:rPr lang="en-US" sz="24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STORING</a:t>
            </a:r>
            <a:r>
              <a:rPr lang="en-US" sz="2000" dirty="0"/>
              <a:t> - CO, CFCS, methane can be stored in vessels for many weeks, 		while for Alkanes, </a:t>
            </a:r>
            <a:r>
              <a:rPr lang="en-US" sz="2000" dirty="0" err="1"/>
              <a:t>monoterpens</a:t>
            </a:r>
            <a:r>
              <a:rPr lang="en-US" sz="2000" dirty="0"/>
              <a:t>, DMS- storage leads to 		</a:t>
            </a:r>
            <a:r>
              <a:rPr lang="en-US" sz="2000" dirty="0" err="1"/>
              <a:t>analyte</a:t>
            </a:r>
            <a:r>
              <a:rPr lang="en-US" sz="2000" dirty="0"/>
              <a:t> loss</a:t>
            </a:r>
          </a:p>
          <a:p>
            <a:endParaRPr lang="en-US" sz="2000" dirty="0"/>
          </a:p>
        </p:txBody>
      </p:sp>
      <p:pic>
        <p:nvPicPr>
          <p:cNvPr id="4098" name="Picture 2" descr="Sampling Equipment and Media - Air Testing Lab, Ambient Air Quality Testing  and Stack Emissions Testing Services | Atmospheric Analysis and Consul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75" y="3212975"/>
            <a:ext cx="4683701" cy="28100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2080" y="2852936"/>
            <a:ext cx="3240360" cy="3170099"/>
          </a:xfrm>
          <a:prstGeom prst="rect">
            <a:avLst/>
          </a:prstGeom>
          <a:noFill/>
        </p:spPr>
        <p:txBody>
          <a:bodyPr wrap="square" rtlCol="0">
            <a:spAutoFit/>
          </a:bodyPr>
          <a:lstStyle/>
          <a:p>
            <a:r>
              <a:rPr lang="en-US" sz="2000" dirty="0"/>
              <a:t>Canisters are used for atmospheric sample acquisition, there must be minimal interaction of sample with canister walls.</a:t>
            </a:r>
          </a:p>
          <a:p>
            <a:endParaRPr lang="en-US" sz="2000" dirty="0"/>
          </a:p>
          <a:p>
            <a:r>
              <a:rPr lang="en-US" sz="2000" dirty="0"/>
              <a:t>To coat the walls </a:t>
            </a:r>
            <a:r>
              <a:rPr lang="en-US" sz="2000" dirty="0" err="1"/>
              <a:t>electropolishing</a:t>
            </a:r>
            <a:r>
              <a:rPr lang="en-US" sz="2000" dirty="0"/>
              <a:t> method, silica or Teflon coatings are used </a:t>
            </a:r>
          </a:p>
        </p:txBody>
      </p:sp>
      <p:sp>
        <p:nvSpPr>
          <p:cNvPr id="6" name="TextBox 5"/>
          <p:cNvSpPr txBox="1"/>
          <p:nvPr/>
        </p:nvSpPr>
        <p:spPr>
          <a:xfrm>
            <a:off x="179512" y="6381328"/>
            <a:ext cx="4680520" cy="307777"/>
          </a:xfrm>
          <a:prstGeom prst="rect">
            <a:avLst/>
          </a:prstGeom>
          <a:noFill/>
        </p:spPr>
        <p:txBody>
          <a:bodyPr wrap="square" rtlCol="0">
            <a:spAutoFit/>
          </a:bodyPr>
          <a:lstStyle/>
          <a:p>
            <a:r>
              <a:rPr lang="en-US" sz="1400" b="1" dirty="0" smtClean="0">
                <a:solidFill>
                  <a:schemeClr val="tx2">
                    <a:lumMod val="60000"/>
                    <a:lumOff val="40000"/>
                  </a:schemeClr>
                </a:solidFill>
              </a:rPr>
              <a:t>Reference</a:t>
            </a:r>
            <a:r>
              <a:rPr lang="en-US" sz="1400" dirty="0" smtClean="0"/>
              <a:t>: </a:t>
            </a:r>
            <a:r>
              <a:rPr lang="en-US" sz="1400" b="1" i="1" dirty="0" smtClean="0"/>
              <a:t>Atmospheric </a:t>
            </a:r>
            <a:r>
              <a:rPr lang="en-US" sz="1400" b="1" i="1" dirty="0"/>
              <a:t>Measurement  </a:t>
            </a:r>
            <a:r>
              <a:rPr lang="en-US" sz="1400" i="1" dirty="0"/>
              <a:t>- </a:t>
            </a:r>
            <a:r>
              <a:rPr lang="en-US" sz="1400" dirty="0"/>
              <a:t>Wiley Blackwell</a:t>
            </a:r>
          </a:p>
        </p:txBody>
      </p:sp>
    </p:spTree>
    <p:extLst>
      <p:ext uri="{BB962C8B-B14F-4D97-AF65-F5344CB8AC3E}">
        <p14:creationId xmlns:p14="http://schemas.microsoft.com/office/powerpoint/2010/main" val="1675389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9B0651-EE4F-4900-A07F-96A6BFA9D0F0}" type="slidenum">
              <a:rPr lang="ru-RU" smtClean="0"/>
              <a:t>11</a:t>
            </a:fld>
            <a:endParaRPr lang="ru-RU"/>
          </a:p>
        </p:txBody>
      </p:sp>
      <p:sp>
        <p:nvSpPr>
          <p:cNvPr id="3" name="TextBox 2"/>
          <p:cNvSpPr txBox="1"/>
          <p:nvPr/>
        </p:nvSpPr>
        <p:spPr>
          <a:xfrm>
            <a:off x="467544" y="260648"/>
            <a:ext cx="7632848" cy="1631216"/>
          </a:xfrm>
          <a:prstGeom prst="rect">
            <a:avLst/>
          </a:prstGeom>
          <a:noFill/>
        </p:spPr>
        <p:txBody>
          <a:bodyPr wrap="square" rtlCol="0">
            <a:spAutoFit/>
          </a:bodyPr>
          <a:lstStyle/>
          <a:p>
            <a:r>
              <a:rPr lang="en-US" sz="2000" dirty="0"/>
              <a:t>For lower volatile species- solid phase adsorbents are used.</a:t>
            </a:r>
          </a:p>
          <a:p>
            <a:pPr marL="342900" indent="-342900">
              <a:buFont typeface="Arial" panose="020B0604020202020204" pitchFamily="34" charset="0"/>
              <a:buChar char="•"/>
            </a:pPr>
            <a:r>
              <a:rPr lang="en-US" sz="2000" dirty="0"/>
              <a:t>Carbon based adsorbents are suitable for a wide range of species from volatile hydrocarbons , CFCs to organic Nitrates. </a:t>
            </a:r>
          </a:p>
          <a:p>
            <a:pPr marL="342900" indent="-342900">
              <a:buFont typeface="Arial" panose="020B0604020202020204" pitchFamily="34" charset="0"/>
              <a:buChar char="•"/>
            </a:pPr>
            <a:r>
              <a:rPr lang="en-US" sz="2000" dirty="0" err="1"/>
              <a:t>Polimeric</a:t>
            </a:r>
            <a:r>
              <a:rPr lang="en-US" sz="2000" dirty="0"/>
              <a:t> materials are mainly used for concentration of lower volatile species such as aromatics, </a:t>
            </a:r>
            <a:r>
              <a:rPr lang="en-US" sz="2000" dirty="0" err="1"/>
              <a:t>monoterpens</a:t>
            </a:r>
            <a:endParaRPr lang="en-US" sz="2000" dirty="0"/>
          </a:p>
        </p:txBody>
      </p:sp>
      <p:sp>
        <p:nvSpPr>
          <p:cNvPr id="4" name="TextBox 3"/>
          <p:cNvSpPr txBox="1"/>
          <p:nvPr/>
        </p:nvSpPr>
        <p:spPr>
          <a:xfrm>
            <a:off x="4427984" y="2636912"/>
            <a:ext cx="396044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Analysis of Low molecular weight and </a:t>
            </a:r>
            <a:r>
              <a:rPr lang="en-US" sz="2000" b="1" i="1" dirty="0"/>
              <a:t>oxygenated</a:t>
            </a:r>
            <a:r>
              <a:rPr lang="en-US" sz="2000" dirty="0"/>
              <a:t> compounds is difficult, because of </a:t>
            </a:r>
            <a:r>
              <a:rPr lang="en-US" sz="2000" b="1" i="1" dirty="0"/>
              <a:t>irreversible</a:t>
            </a:r>
            <a:r>
              <a:rPr lang="en-US" sz="2000" dirty="0"/>
              <a:t> retention of polar compounds onto absorbents and losses onto canister walls.</a:t>
            </a:r>
          </a:p>
        </p:txBody>
      </p:sp>
      <p:pic>
        <p:nvPicPr>
          <p:cNvPr id="1026" name="Picture 2" descr="Charcoal Sorbent Tu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7495"/>
            <a:ext cx="3851920" cy="3851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5075892"/>
            <a:ext cx="2592288" cy="369332"/>
          </a:xfrm>
          <a:prstGeom prst="rect">
            <a:avLst/>
          </a:prstGeom>
          <a:noFill/>
        </p:spPr>
        <p:txBody>
          <a:bodyPr wrap="square" rtlCol="0">
            <a:spAutoFit/>
          </a:bodyPr>
          <a:lstStyle/>
          <a:p>
            <a:r>
              <a:rPr lang="en-US" b="1" dirty="0"/>
              <a:t>Charcoal Sorbent Tubes</a:t>
            </a:r>
          </a:p>
        </p:txBody>
      </p:sp>
      <p:sp>
        <p:nvSpPr>
          <p:cNvPr id="7" name="TextBox 6"/>
          <p:cNvSpPr txBox="1"/>
          <p:nvPr/>
        </p:nvSpPr>
        <p:spPr>
          <a:xfrm>
            <a:off x="179512" y="5595526"/>
            <a:ext cx="4680520" cy="307777"/>
          </a:xfrm>
          <a:prstGeom prst="rect">
            <a:avLst/>
          </a:prstGeom>
          <a:noFill/>
        </p:spPr>
        <p:txBody>
          <a:bodyPr wrap="square" rtlCol="0">
            <a:spAutoFit/>
          </a:bodyPr>
          <a:lstStyle/>
          <a:p>
            <a:r>
              <a:rPr lang="en-US" sz="1400" b="1" dirty="0" smtClean="0">
                <a:solidFill>
                  <a:schemeClr val="tx2"/>
                </a:solidFill>
              </a:rPr>
              <a:t>Reference</a:t>
            </a:r>
            <a:r>
              <a:rPr lang="en-US" sz="1400" dirty="0" smtClean="0"/>
              <a:t>: </a:t>
            </a:r>
            <a:r>
              <a:rPr lang="en-US" sz="1400" b="1" i="1" dirty="0" smtClean="0"/>
              <a:t>Atmospheric </a:t>
            </a:r>
            <a:r>
              <a:rPr lang="en-US" sz="1400" b="1" i="1" dirty="0"/>
              <a:t>Measurement  </a:t>
            </a:r>
            <a:r>
              <a:rPr lang="en-US" sz="1400" i="1" dirty="0"/>
              <a:t>- </a:t>
            </a:r>
            <a:r>
              <a:rPr lang="en-US" sz="1400" dirty="0"/>
              <a:t>Wiley Blackwell</a:t>
            </a:r>
          </a:p>
        </p:txBody>
      </p:sp>
    </p:spTree>
    <p:extLst>
      <p:ext uri="{BB962C8B-B14F-4D97-AF65-F5344CB8AC3E}">
        <p14:creationId xmlns:p14="http://schemas.microsoft.com/office/powerpoint/2010/main" val="2190748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9B0651-EE4F-4900-A07F-96A6BFA9D0F0}" type="slidenum">
              <a:rPr lang="ru-RU" smtClean="0"/>
              <a:t>12</a:t>
            </a:fld>
            <a:endParaRPr lang="ru-RU"/>
          </a:p>
        </p:txBody>
      </p:sp>
      <p:sp>
        <p:nvSpPr>
          <p:cNvPr id="3" name="TextBox 2"/>
          <p:cNvSpPr txBox="1"/>
          <p:nvPr/>
        </p:nvSpPr>
        <p:spPr>
          <a:xfrm>
            <a:off x="35496" y="116632"/>
            <a:ext cx="5184576"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a:t>SAMPLE PREPARATION, IMPORTANCE TO REMOVE WATER</a:t>
            </a:r>
          </a:p>
        </p:txBody>
      </p:sp>
      <p:sp>
        <p:nvSpPr>
          <p:cNvPr id="4" name="TextBox 3"/>
          <p:cNvSpPr txBox="1"/>
          <p:nvPr/>
        </p:nvSpPr>
        <p:spPr>
          <a:xfrm>
            <a:off x="467544" y="1052736"/>
            <a:ext cx="7632848" cy="2554545"/>
          </a:xfrm>
          <a:prstGeom prst="rect">
            <a:avLst/>
          </a:prstGeom>
          <a:noFill/>
        </p:spPr>
        <p:txBody>
          <a:bodyPr wrap="square" rtlCol="0">
            <a:spAutoFit/>
          </a:bodyPr>
          <a:lstStyle/>
          <a:p>
            <a:r>
              <a:rPr lang="en-US" sz="2000" dirty="0"/>
              <a:t>Beneficial:  when water occupies active sites on canister walls</a:t>
            </a:r>
          </a:p>
          <a:p>
            <a:r>
              <a:rPr lang="en-US" sz="2000" dirty="0"/>
              <a:t>Negative:  effects separation reproducibility and detectors</a:t>
            </a:r>
          </a:p>
          <a:p>
            <a:pPr marL="800100" lvl="1" indent="-342900">
              <a:buClr>
                <a:schemeClr val="tx2">
                  <a:lumMod val="40000"/>
                  <a:lumOff val="60000"/>
                </a:schemeClr>
              </a:buClr>
              <a:buFont typeface="Wingdings" panose="05000000000000000000" pitchFamily="2" charset="2"/>
              <a:buChar char="q"/>
            </a:pPr>
            <a:r>
              <a:rPr lang="en-US" sz="2000" dirty="0"/>
              <a:t>PLOT columns are affected with moisture (</a:t>
            </a:r>
            <a:r>
              <a:rPr lang="en-US" sz="2000" dirty="0" err="1"/>
              <a:t>occures</a:t>
            </a:r>
            <a:r>
              <a:rPr lang="en-US" sz="2000" dirty="0"/>
              <a:t> changes in stationary phase)</a:t>
            </a:r>
          </a:p>
          <a:p>
            <a:pPr marL="800100" lvl="1" indent="-342900">
              <a:buClr>
                <a:schemeClr val="accent1">
                  <a:lumMod val="60000"/>
                  <a:lumOff val="40000"/>
                </a:schemeClr>
              </a:buClr>
              <a:buFont typeface="Wingdings" panose="05000000000000000000" pitchFamily="2" charset="2"/>
              <a:buChar char="q"/>
            </a:pPr>
            <a:r>
              <a:rPr lang="en-US" sz="2000" dirty="0"/>
              <a:t>MS detector is affected with moisture, we may result high background noise</a:t>
            </a:r>
          </a:p>
          <a:p>
            <a:pPr marL="800100" lvl="1" indent="-342900">
              <a:buClr>
                <a:schemeClr val="tx2">
                  <a:lumMod val="40000"/>
                  <a:lumOff val="60000"/>
                </a:schemeClr>
              </a:buClr>
              <a:buFont typeface="Wingdings" panose="05000000000000000000" pitchFamily="2" charset="2"/>
              <a:buChar char="q"/>
            </a:pPr>
            <a:r>
              <a:rPr lang="en-US" sz="2000" dirty="0"/>
              <a:t>FID can be affected with injection of water, flame may be extinguished when water </a:t>
            </a:r>
            <a:r>
              <a:rPr lang="en-US" sz="2000" dirty="0" err="1"/>
              <a:t>eluets</a:t>
            </a:r>
            <a:r>
              <a:rPr lang="en-US" sz="2000" dirty="0"/>
              <a:t> from column</a:t>
            </a:r>
          </a:p>
        </p:txBody>
      </p:sp>
      <p:sp>
        <p:nvSpPr>
          <p:cNvPr id="5" name="TextBox 4"/>
          <p:cNvSpPr txBox="1"/>
          <p:nvPr/>
        </p:nvSpPr>
        <p:spPr>
          <a:xfrm>
            <a:off x="611560" y="3965321"/>
            <a:ext cx="7056784" cy="1631216"/>
          </a:xfrm>
          <a:prstGeom prst="rect">
            <a:avLst/>
          </a:prstGeom>
          <a:noFill/>
        </p:spPr>
        <p:txBody>
          <a:bodyPr wrap="square" rtlCol="0">
            <a:spAutoFit/>
          </a:bodyPr>
          <a:lstStyle/>
          <a:p>
            <a:r>
              <a:rPr lang="en-US" sz="2000" dirty="0"/>
              <a:t>Water removal methods:  </a:t>
            </a:r>
          </a:p>
          <a:p>
            <a:pPr marL="285750" indent="-285750">
              <a:buFont typeface="Wingdings" panose="05000000000000000000" pitchFamily="2" charset="2"/>
              <a:buChar char="Ø"/>
            </a:pPr>
            <a:r>
              <a:rPr lang="en-US" sz="2000" dirty="0"/>
              <a:t>Condensation traps  or stripping coil</a:t>
            </a:r>
          </a:p>
          <a:p>
            <a:pPr marL="285750" indent="-285750">
              <a:buFont typeface="Wingdings" panose="05000000000000000000" pitchFamily="2" charset="2"/>
              <a:buChar char="Ø"/>
            </a:pPr>
            <a:r>
              <a:rPr lang="en-US" sz="2000" dirty="0"/>
              <a:t>Inorganic sorbents such as Potassium carbonate and  magnesium perchlorate</a:t>
            </a:r>
          </a:p>
          <a:p>
            <a:pPr marL="285750" indent="-285750">
              <a:buFont typeface="Wingdings" panose="05000000000000000000" pitchFamily="2" charset="2"/>
              <a:buChar char="Ø"/>
            </a:pPr>
            <a:r>
              <a:rPr lang="en-US" sz="2000" dirty="0"/>
              <a:t> The use of </a:t>
            </a:r>
            <a:r>
              <a:rPr lang="en-US" sz="2000" dirty="0" err="1"/>
              <a:t>Nafon</a:t>
            </a:r>
            <a:r>
              <a:rPr lang="en-US" sz="2000" dirty="0"/>
              <a:t> </a:t>
            </a:r>
            <a:r>
              <a:rPr lang="en-US" sz="2000" dirty="0" err="1"/>
              <a:t>membrans</a:t>
            </a:r>
            <a:endParaRPr lang="en-US" sz="2000" dirty="0"/>
          </a:p>
        </p:txBody>
      </p:sp>
    </p:spTree>
    <p:extLst>
      <p:ext uri="{BB962C8B-B14F-4D97-AF65-F5344CB8AC3E}">
        <p14:creationId xmlns:p14="http://schemas.microsoft.com/office/powerpoint/2010/main" val="3356979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9B0651-EE4F-4900-A07F-96A6BFA9D0F0}" type="slidenum">
              <a:rPr lang="ru-RU" smtClean="0"/>
              <a:t>13</a:t>
            </a:fld>
            <a:endParaRPr lang="ru-RU"/>
          </a:p>
        </p:txBody>
      </p:sp>
      <p:sp>
        <p:nvSpPr>
          <p:cNvPr id="3" name="TextBox 2"/>
          <p:cNvSpPr txBox="1"/>
          <p:nvPr/>
        </p:nvSpPr>
        <p:spPr>
          <a:xfrm>
            <a:off x="323528" y="260648"/>
            <a:ext cx="7776864" cy="3600986"/>
          </a:xfrm>
          <a:prstGeom prst="rect">
            <a:avLst/>
          </a:prstGeom>
          <a:noFill/>
        </p:spPr>
        <p:txBody>
          <a:bodyPr wrap="square" rtlCol="0">
            <a:spAutoFit/>
          </a:bodyPr>
          <a:lstStyle/>
          <a:p>
            <a:r>
              <a:rPr lang="en-US" sz="2400" dirty="0"/>
              <a:t>Detection:</a:t>
            </a:r>
          </a:p>
          <a:p>
            <a:pPr marL="342900" indent="-342900">
              <a:buFont typeface="Wingdings" panose="05000000000000000000" pitchFamily="2" charset="2"/>
              <a:buChar char="Ø"/>
            </a:pPr>
            <a:r>
              <a:rPr lang="en-US" sz="2000" dirty="0"/>
              <a:t>Flame </a:t>
            </a:r>
            <a:r>
              <a:rPr lang="en-US" sz="2000" dirty="0" err="1"/>
              <a:t>ionisation</a:t>
            </a:r>
            <a:r>
              <a:rPr lang="en-US" sz="2000" dirty="0"/>
              <a:t> detector (FID)- high sensitivity, linearity, very long term reliability and response</a:t>
            </a:r>
          </a:p>
          <a:p>
            <a:pPr marL="342900" indent="-342900">
              <a:buFont typeface="Wingdings" panose="05000000000000000000" pitchFamily="2" charset="2"/>
              <a:buChar char="Ø"/>
            </a:pPr>
            <a:r>
              <a:rPr lang="en-US" sz="2000" dirty="0"/>
              <a:t>Electron capture detector (ECD)- was designed for halogen measurement in atmosphere. Offers high sensitivity to electrophilic compounds. Analysis of Nitrogen containing species (PAN) analysis</a:t>
            </a:r>
          </a:p>
          <a:p>
            <a:pPr marL="342900" indent="-342900">
              <a:buFont typeface="Wingdings" panose="05000000000000000000" pitchFamily="2" charset="2"/>
              <a:buChar char="Ø"/>
            </a:pPr>
            <a:r>
              <a:rPr lang="en-US" sz="2000" dirty="0"/>
              <a:t>GC coupled with </a:t>
            </a:r>
            <a:r>
              <a:rPr lang="en-US" sz="2000" dirty="0" err="1"/>
              <a:t>sulphur</a:t>
            </a:r>
            <a:r>
              <a:rPr lang="en-US" sz="2000" dirty="0"/>
              <a:t> selective detector – DMS </a:t>
            </a:r>
          </a:p>
          <a:p>
            <a:pPr marL="342900" indent="-342900">
              <a:buFont typeface="Wingdings" panose="05000000000000000000" pitchFamily="2" charset="2"/>
              <a:buChar char="Ø"/>
            </a:pPr>
            <a:r>
              <a:rPr lang="en-US" sz="2000" dirty="0"/>
              <a:t>HID- helium ion detector may be used in future with GC</a:t>
            </a:r>
          </a:p>
          <a:p>
            <a:pPr marL="342900" indent="-342900">
              <a:buFont typeface="Wingdings" panose="05000000000000000000" pitchFamily="2" charset="2"/>
              <a:buChar char="Ø"/>
            </a:pPr>
            <a:r>
              <a:rPr lang="en-US" sz="2000" dirty="0"/>
              <a:t>Portable aircraft GC- study of the acetone and O-VOCs</a:t>
            </a:r>
          </a:p>
          <a:p>
            <a:pPr marL="342900" indent="-342900">
              <a:buFont typeface="Wingdings" panose="05000000000000000000" pitchFamily="2" charset="2"/>
              <a:buChar char="Ø"/>
            </a:pPr>
            <a:endParaRPr lang="en-US" sz="2000" dirty="0"/>
          </a:p>
          <a:p>
            <a:endParaRPr lang="en-US" sz="2400" dirty="0"/>
          </a:p>
        </p:txBody>
      </p:sp>
      <p:sp>
        <p:nvSpPr>
          <p:cNvPr id="4" name="TextBox 3"/>
          <p:cNvSpPr txBox="1"/>
          <p:nvPr/>
        </p:nvSpPr>
        <p:spPr>
          <a:xfrm>
            <a:off x="251520" y="3356991"/>
            <a:ext cx="7488832" cy="707886"/>
          </a:xfrm>
          <a:prstGeom prst="rect">
            <a:avLst/>
          </a:prstGeom>
          <a:noFill/>
        </p:spPr>
        <p:txBody>
          <a:bodyPr wrap="square" rtlCol="0">
            <a:spAutoFit/>
          </a:bodyPr>
          <a:lstStyle/>
          <a:p>
            <a:r>
              <a:rPr lang="en-US" sz="2000" b="1" dirty="0">
                <a:solidFill>
                  <a:srgbClr val="7030A0"/>
                </a:solidFill>
              </a:rPr>
              <a:t>O-VOCs</a:t>
            </a:r>
            <a:r>
              <a:rPr lang="en-US" sz="2000" dirty="0"/>
              <a:t>  act as a source of free radical species when </a:t>
            </a:r>
            <a:r>
              <a:rPr lang="en-US" sz="2000" dirty="0" err="1"/>
              <a:t>photolysed</a:t>
            </a:r>
            <a:endParaRPr lang="en-US" sz="2000" dirty="0"/>
          </a:p>
          <a:p>
            <a:endParaRPr lang="en-US" sz="2000" dirty="0"/>
          </a:p>
        </p:txBody>
      </p:sp>
      <p:pic>
        <p:nvPicPr>
          <p:cNvPr id="5122" name="Picture 2" descr="Flame ionization detector FID - AAVOS Interna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971640"/>
            <a:ext cx="3960440" cy="28347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w does GC/ECD work? - “BACKBREAKING BIOLOGICAL FLUIDS AND TISSUES FOR D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861634"/>
            <a:ext cx="4743450" cy="20859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95936" y="6381328"/>
            <a:ext cx="4680520" cy="307777"/>
          </a:xfrm>
          <a:prstGeom prst="rect">
            <a:avLst/>
          </a:prstGeom>
          <a:noFill/>
        </p:spPr>
        <p:txBody>
          <a:bodyPr wrap="square" rtlCol="0">
            <a:spAutoFit/>
          </a:bodyPr>
          <a:lstStyle/>
          <a:p>
            <a:r>
              <a:rPr lang="en-US" sz="1400" b="1" dirty="0" smtClean="0">
                <a:solidFill>
                  <a:srgbClr val="7030A0"/>
                </a:solidFill>
              </a:rPr>
              <a:t>Reference</a:t>
            </a:r>
            <a:r>
              <a:rPr lang="en-US" sz="1400" dirty="0" smtClean="0"/>
              <a:t>: </a:t>
            </a:r>
            <a:r>
              <a:rPr lang="en-US" sz="1400" b="1" i="1" dirty="0" smtClean="0"/>
              <a:t>Atmospheric </a:t>
            </a:r>
            <a:r>
              <a:rPr lang="en-US" sz="1400" b="1" i="1" dirty="0"/>
              <a:t>Measurement  </a:t>
            </a:r>
            <a:r>
              <a:rPr lang="en-US" sz="1400" i="1" dirty="0"/>
              <a:t>- </a:t>
            </a:r>
            <a:r>
              <a:rPr lang="en-US" sz="1400" dirty="0"/>
              <a:t>Wiley Blackwell</a:t>
            </a:r>
          </a:p>
        </p:txBody>
      </p:sp>
    </p:spTree>
    <p:extLst>
      <p:ext uri="{BB962C8B-B14F-4D97-AF65-F5344CB8AC3E}">
        <p14:creationId xmlns:p14="http://schemas.microsoft.com/office/powerpoint/2010/main" val="2051674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9B0651-EE4F-4900-A07F-96A6BFA9D0F0}" type="slidenum">
              <a:rPr lang="ru-RU" smtClean="0"/>
              <a:t>14</a:t>
            </a:fld>
            <a:endParaRPr lang="ru-RU"/>
          </a:p>
        </p:txBody>
      </p:sp>
      <p:sp>
        <p:nvSpPr>
          <p:cNvPr id="3" name="TextBox 2"/>
          <p:cNvSpPr txBox="1"/>
          <p:nvPr/>
        </p:nvSpPr>
        <p:spPr>
          <a:xfrm>
            <a:off x="467544" y="548680"/>
            <a:ext cx="7920880" cy="830997"/>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Thermal Desorption for Monitoring Air Indoors and Inside Vehicle Cabins (TD)</a:t>
            </a:r>
          </a:p>
        </p:txBody>
      </p:sp>
      <p:sp>
        <p:nvSpPr>
          <p:cNvPr id="4" name="TextBox 3"/>
          <p:cNvSpPr txBox="1"/>
          <p:nvPr/>
        </p:nvSpPr>
        <p:spPr>
          <a:xfrm>
            <a:off x="179512" y="1772816"/>
            <a:ext cx="8064896" cy="707886"/>
          </a:xfrm>
          <a:prstGeom prst="rect">
            <a:avLst/>
          </a:prstGeom>
          <a:noFill/>
        </p:spPr>
        <p:txBody>
          <a:bodyPr wrap="square" rtlCol="0">
            <a:spAutoFit/>
          </a:bodyPr>
          <a:lstStyle/>
          <a:p>
            <a:r>
              <a:rPr lang="en-US" sz="2000" dirty="0"/>
              <a:t>Definition-  Thermal desorption is automated gas extraction technology based on standard gas Chromatography parameters</a:t>
            </a:r>
          </a:p>
        </p:txBody>
      </p:sp>
      <p:sp>
        <p:nvSpPr>
          <p:cNvPr id="5" name="TextBox 4"/>
          <p:cNvSpPr txBox="1"/>
          <p:nvPr/>
        </p:nvSpPr>
        <p:spPr>
          <a:xfrm>
            <a:off x="323528" y="2924944"/>
            <a:ext cx="2664296" cy="3170099"/>
          </a:xfrm>
          <a:prstGeom prst="rect">
            <a:avLst/>
          </a:prstGeom>
          <a:noFill/>
        </p:spPr>
        <p:txBody>
          <a:bodyPr wrap="square" rtlCol="0">
            <a:spAutoFit/>
          </a:bodyPr>
          <a:lstStyle/>
          <a:p>
            <a:r>
              <a:rPr lang="en-US" sz="2000" dirty="0"/>
              <a:t>The</a:t>
            </a:r>
            <a:r>
              <a:rPr lang="en-US" sz="2000" b="1" dirty="0"/>
              <a:t> </a:t>
            </a:r>
            <a:r>
              <a:rPr lang="en-US" sz="2000" b="1" dirty="0">
                <a:solidFill>
                  <a:srgbClr val="FF0000"/>
                </a:solidFill>
              </a:rPr>
              <a:t>process </a:t>
            </a:r>
            <a:r>
              <a:rPr lang="en-US" sz="2000" dirty="0"/>
              <a:t>of TD involves extraction of volatile or semi-volatile organic compounds from a sorbent by heating a sample in the flow of inert gas. Extracted </a:t>
            </a:r>
            <a:r>
              <a:rPr lang="en-US" sz="2000" dirty="0" err="1"/>
              <a:t>analytes</a:t>
            </a:r>
            <a:r>
              <a:rPr lang="en-US" sz="2000" dirty="0"/>
              <a:t> are than </a:t>
            </a:r>
            <a:r>
              <a:rPr lang="en-US" sz="2000" dirty="0" err="1"/>
              <a:t>tranferred</a:t>
            </a:r>
            <a:r>
              <a:rPr lang="en-US" sz="2000" dirty="0"/>
              <a:t> to the </a:t>
            </a:r>
            <a:r>
              <a:rPr lang="en-US" sz="2000" dirty="0" err="1"/>
              <a:t>analyser</a:t>
            </a:r>
            <a:endParaRPr lang="en-US" sz="2000" dirty="0"/>
          </a:p>
        </p:txBody>
      </p:sp>
      <p:sp>
        <p:nvSpPr>
          <p:cNvPr id="6" name="TextBox 5"/>
          <p:cNvSpPr txBox="1"/>
          <p:nvPr/>
        </p:nvSpPr>
        <p:spPr>
          <a:xfrm>
            <a:off x="4139952" y="2924944"/>
            <a:ext cx="3888432" cy="3477875"/>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TD is used to measure trace VOCs</a:t>
            </a:r>
          </a:p>
          <a:p>
            <a:pPr marL="342900" indent="-342900">
              <a:buFont typeface="Wingdings" panose="05000000000000000000" pitchFamily="2" charset="2"/>
              <a:buChar char="ü"/>
            </a:pPr>
            <a:r>
              <a:rPr lang="en-US" sz="2000" dirty="0"/>
              <a:t>Air can be sampled and </a:t>
            </a:r>
            <a:r>
              <a:rPr lang="en-US" sz="2000" dirty="0" err="1"/>
              <a:t>analysed</a:t>
            </a:r>
            <a:r>
              <a:rPr lang="en-US" sz="2000" dirty="0"/>
              <a:t> on-line, to study indoor air pollution</a:t>
            </a:r>
          </a:p>
          <a:p>
            <a:pPr marL="342900" indent="-342900">
              <a:buFont typeface="Wingdings" panose="05000000000000000000" pitchFamily="2" charset="2"/>
              <a:buChar char="ü"/>
            </a:pPr>
            <a:r>
              <a:rPr lang="en-US" sz="2000" dirty="0"/>
              <a:t>Vapor can be sampled in canisters, bags, or sorbent tubes</a:t>
            </a:r>
          </a:p>
          <a:p>
            <a:pPr marL="342900" indent="-342900">
              <a:buFont typeface="Wingdings" panose="05000000000000000000" pitchFamily="2" charset="2"/>
              <a:buChar char="ü"/>
            </a:pPr>
            <a:r>
              <a:rPr lang="en-US" sz="2000" dirty="0"/>
              <a:t>The volatile content of solid and liquid samples using direct thermal desorption and than GC/MS</a:t>
            </a:r>
          </a:p>
        </p:txBody>
      </p:sp>
    </p:spTree>
    <p:extLst>
      <p:ext uri="{BB962C8B-B14F-4D97-AF65-F5344CB8AC3E}">
        <p14:creationId xmlns:p14="http://schemas.microsoft.com/office/powerpoint/2010/main" val="1815689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9B0651-EE4F-4900-A07F-96A6BFA9D0F0}" type="slidenum">
              <a:rPr lang="ru-RU" smtClean="0"/>
              <a:t>15</a:t>
            </a:fld>
            <a:endParaRPr lang="ru-RU"/>
          </a:p>
        </p:txBody>
      </p:sp>
      <p:sp>
        <p:nvSpPr>
          <p:cNvPr id="3" name="TextBox 2"/>
          <p:cNvSpPr txBox="1"/>
          <p:nvPr/>
        </p:nvSpPr>
        <p:spPr>
          <a:xfrm>
            <a:off x="365537" y="196051"/>
            <a:ext cx="3096344" cy="461665"/>
          </a:xfrm>
          <a:prstGeom prst="rect">
            <a:avLst/>
          </a:prstGeom>
          <a:noFill/>
        </p:spPr>
        <p:txBody>
          <a:bodyPr wrap="square" rtlCol="0">
            <a:spAutoFit/>
          </a:bodyPr>
          <a:lstStyle/>
          <a:p>
            <a:r>
              <a:rPr lang="en-US" sz="2400" b="1" dirty="0">
                <a:solidFill>
                  <a:srgbClr val="C00000"/>
                </a:solidFill>
              </a:rPr>
              <a:t>Sampling options : </a:t>
            </a:r>
          </a:p>
        </p:txBody>
      </p:sp>
      <p:sp>
        <p:nvSpPr>
          <p:cNvPr id="4" name="TextBox 3"/>
          <p:cNvSpPr txBox="1"/>
          <p:nvPr/>
        </p:nvSpPr>
        <p:spPr>
          <a:xfrm>
            <a:off x="255359" y="1124744"/>
            <a:ext cx="8136904" cy="1938992"/>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err="1"/>
              <a:t>Passivated</a:t>
            </a:r>
            <a:r>
              <a:rPr lang="en-US" sz="2000" dirty="0"/>
              <a:t> canisters- for ultra volatile chemicals, isn’t suitable for 				sampling polar or less volatile compounds.</a:t>
            </a:r>
          </a:p>
          <a:p>
            <a:pPr marL="342900" indent="-342900" algn="just">
              <a:buFont typeface="Wingdings" panose="05000000000000000000" pitchFamily="2" charset="2"/>
              <a:buChar char="v"/>
            </a:pPr>
            <a:r>
              <a:rPr lang="en-US" sz="2000" dirty="0" err="1"/>
              <a:t>Tedlar</a:t>
            </a:r>
            <a:r>
              <a:rPr lang="en-US" sz="2000" dirty="0"/>
              <a:t> begs – 	Offer limited storage stability (&lt;24h). They aren’t reusable</a:t>
            </a:r>
          </a:p>
          <a:p>
            <a:pPr marL="342900" indent="-342900" algn="just">
              <a:buFont typeface="Wingdings" panose="05000000000000000000" pitchFamily="2" charset="2"/>
              <a:buChar char="v"/>
            </a:pPr>
            <a:r>
              <a:rPr lang="en-US" sz="2000" dirty="0"/>
              <a:t>Sampling onto sorbent tubes – Sample tubes can be used either empty or 				packed with sorbent for retaining </a:t>
            </a:r>
            <a:r>
              <a:rPr lang="en-US" sz="2000" dirty="0" err="1"/>
              <a:t>vapour</a:t>
            </a:r>
            <a:r>
              <a:rPr lang="en-US" sz="2000" dirty="0"/>
              <a:t> 				phase organics</a:t>
            </a:r>
          </a:p>
        </p:txBody>
      </p:sp>
      <p:sp>
        <p:nvSpPr>
          <p:cNvPr id="5" name="TextBox 4"/>
          <p:cNvSpPr txBox="1"/>
          <p:nvPr/>
        </p:nvSpPr>
        <p:spPr>
          <a:xfrm>
            <a:off x="395536" y="3861048"/>
            <a:ext cx="3312368" cy="2246769"/>
          </a:xfrm>
          <a:prstGeom prst="rect">
            <a:avLst/>
          </a:prstGeom>
          <a:noFill/>
        </p:spPr>
        <p:txBody>
          <a:bodyPr wrap="square" rtlCol="0">
            <a:spAutoFit/>
          </a:bodyPr>
          <a:lstStyle/>
          <a:p>
            <a:r>
              <a:rPr lang="en-US" sz="2000" b="1" dirty="0">
                <a:solidFill>
                  <a:srgbClr val="C00000"/>
                </a:solidFill>
              </a:rPr>
              <a:t>Sorbent strength:  </a:t>
            </a:r>
            <a:r>
              <a:rPr lang="en-US" sz="2000" dirty="0"/>
              <a:t>selected sorbent must be strong enough to retain target </a:t>
            </a:r>
            <a:r>
              <a:rPr lang="en-US" sz="2000" dirty="0" err="1"/>
              <a:t>analytes</a:t>
            </a:r>
            <a:r>
              <a:rPr lang="en-US" sz="2000" dirty="0"/>
              <a:t> and weak enough to release them efficiently during the thermal desorption phase</a:t>
            </a:r>
          </a:p>
        </p:txBody>
      </p:sp>
      <p:sp>
        <p:nvSpPr>
          <p:cNvPr id="6" name="TextBox 5"/>
          <p:cNvSpPr txBox="1"/>
          <p:nvPr/>
        </p:nvSpPr>
        <p:spPr>
          <a:xfrm>
            <a:off x="4323811" y="3933056"/>
            <a:ext cx="3384376" cy="2246769"/>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Weak sorbents- less volatile </a:t>
            </a:r>
            <a:r>
              <a:rPr lang="en-US" sz="2000" dirty="0" err="1"/>
              <a:t>analytes</a:t>
            </a:r>
            <a:r>
              <a:rPr lang="en-US" sz="2000" dirty="0"/>
              <a:t> should be trapped</a:t>
            </a:r>
          </a:p>
          <a:p>
            <a:pPr marL="285750" indent="-285750">
              <a:buFont typeface="Wingdings" panose="05000000000000000000" pitchFamily="2" charset="2"/>
              <a:buChar char="v"/>
            </a:pPr>
            <a:r>
              <a:rPr lang="en-US" sz="2000" dirty="0" err="1"/>
              <a:t>Medum</a:t>
            </a:r>
            <a:r>
              <a:rPr lang="en-US" sz="2000" dirty="0"/>
              <a:t> </a:t>
            </a:r>
          </a:p>
          <a:p>
            <a:pPr marL="285750" indent="-285750">
              <a:buFont typeface="Wingdings" panose="05000000000000000000" pitchFamily="2" charset="2"/>
              <a:buChar char="v"/>
            </a:pPr>
            <a:r>
              <a:rPr lang="en-US" sz="2000" dirty="0"/>
              <a:t>Strong sorbents- more volatile </a:t>
            </a:r>
            <a:r>
              <a:rPr lang="en-US" sz="2000" dirty="0" err="1"/>
              <a:t>analytes</a:t>
            </a:r>
            <a:r>
              <a:rPr lang="en-US" sz="2000" dirty="0"/>
              <a:t> should be trapped</a:t>
            </a:r>
          </a:p>
          <a:p>
            <a:pPr marL="285750" indent="-285750">
              <a:buFont typeface="Wingdings" panose="05000000000000000000" pitchFamily="2" charset="2"/>
              <a:buChar char="v"/>
            </a:pPr>
            <a:endParaRPr lang="en-US" sz="2000" dirty="0"/>
          </a:p>
        </p:txBody>
      </p:sp>
    </p:spTree>
    <p:extLst>
      <p:ext uri="{BB962C8B-B14F-4D97-AF65-F5344CB8AC3E}">
        <p14:creationId xmlns:p14="http://schemas.microsoft.com/office/powerpoint/2010/main" val="1627828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9B0651-EE4F-4900-A07F-96A6BFA9D0F0}" type="slidenum">
              <a:rPr lang="ru-RU" smtClean="0"/>
              <a:t>16</a:t>
            </a:fld>
            <a:endParaRPr lang="ru-RU"/>
          </a:p>
        </p:txBody>
      </p:sp>
      <p:sp>
        <p:nvSpPr>
          <p:cNvPr id="3" name="TextBox 2"/>
          <p:cNvSpPr txBox="1"/>
          <p:nvPr/>
        </p:nvSpPr>
        <p:spPr>
          <a:xfrm>
            <a:off x="128624" y="260646"/>
            <a:ext cx="6027551" cy="461665"/>
          </a:xfrm>
          <a:prstGeom prst="rect">
            <a:avLst/>
          </a:prstGeom>
          <a:noFill/>
        </p:spPr>
        <p:txBody>
          <a:bodyPr wrap="square" rtlCol="0">
            <a:spAutoFit/>
          </a:bodyPr>
          <a:lstStyle/>
          <a:p>
            <a:r>
              <a:rPr lang="en-US" sz="2400" b="1" dirty="0"/>
              <a:t>Diffusive sampling: Axial and Radial samplers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7" y="1412776"/>
            <a:ext cx="4608512" cy="268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208" y="4293096"/>
            <a:ext cx="4112752" cy="1938992"/>
          </a:xfrm>
          <a:prstGeom prst="rect">
            <a:avLst/>
          </a:prstGeom>
          <a:noFill/>
        </p:spPr>
        <p:txBody>
          <a:bodyPr wrap="square" rtlCol="0">
            <a:spAutoFit/>
          </a:bodyPr>
          <a:lstStyle/>
          <a:p>
            <a:r>
              <a:rPr lang="en-US" sz="2000" dirty="0"/>
              <a:t>Axial sorbent tubes may be used in diffusive mode for both </a:t>
            </a:r>
            <a:r>
              <a:rPr lang="en-US" sz="2000" dirty="0">
                <a:solidFill>
                  <a:srgbClr val="C00000"/>
                </a:solidFill>
              </a:rPr>
              <a:t>short term </a:t>
            </a:r>
            <a:r>
              <a:rPr lang="en-US" sz="2000" dirty="0"/>
              <a:t>monitoring (1-8 hours) in high concentration areas and </a:t>
            </a:r>
            <a:r>
              <a:rPr lang="en-US" sz="2000" dirty="0">
                <a:solidFill>
                  <a:srgbClr val="C00000"/>
                </a:solidFill>
              </a:rPr>
              <a:t>long term </a:t>
            </a:r>
            <a:r>
              <a:rPr lang="en-US" sz="2000" dirty="0"/>
              <a:t>(3 days to 4 weeks) monitoring of ‘typical’ indoor and ambient air.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637552"/>
            <a:ext cx="2891750" cy="315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84706" y="4069521"/>
            <a:ext cx="332379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They can be used for short term air monitoring (0.5-0.6h) and at ambient/indoor levels</a:t>
            </a:r>
          </a:p>
        </p:txBody>
      </p:sp>
      <p:sp>
        <p:nvSpPr>
          <p:cNvPr id="4" name="Rectangle 3"/>
          <p:cNvSpPr/>
          <p:nvPr/>
        </p:nvSpPr>
        <p:spPr>
          <a:xfrm>
            <a:off x="99208" y="6473081"/>
            <a:ext cx="5685498" cy="307777"/>
          </a:xfrm>
          <a:prstGeom prst="rect">
            <a:avLst/>
          </a:prstGeom>
        </p:spPr>
        <p:txBody>
          <a:bodyPr wrap="square">
            <a:spAutoFit/>
          </a:bodyPr>
          <a:lstStyle/>
          <a:p>
            <a:r>
              <a:rPr lang="en-US" sz="1400" b="1" i="1" dirty="0" smtClean="0">
                <a:solidFill>
                  <a:schemeClr val="accent6">
                    <a:lumMod val="50000"/>
                  </a:schemeClr>
                </a:solidFill>
              </a:rPr>
              <a:t>Reference</a:t>
            </a:r>
            <a:r>
              <a:rPr lang="en-US" sz="1400" b="1" i="1" dirty="0" smtClean="0"/>
              <a:t>: Thermal </a:t>
            </a:r>
            <a:r>
              <a:rPr lang="en-US" sz="1400" b="1" i="1" dirty="0"/>
              <a:t>Desorption Technical Support- </a:t>
            </a:r>
            <a:r>
              <a:rPr lang="en-US" sz="1400" dirty="0"/>
              <a:t>Agilent </a:t>
            </a:r>
            <a:r>
              <a:rPr lang="en-US" sz="1400" dirty="0" err="1" smtClean="0"/>
              <a:t>Technolgies</a:t>
            </a:r>
            <a:endParaRPr lang="en-US" sz="1400" dirty="0"/>
          </a:p>
        </p:txBody>
      </p:sp>
    </p:spTree>
    <p:extLst>
      <p:ext uri="{BB962C8B-B14F-4D97-AF65-F5344CB8AC3E}">
        <p14:creationId xmlns:p14="http://schemas.microsoft.com/office/powerpoint/2010/main" val="2477597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9B0651-EE4F-4900-A07F-96A6BFA9D0F0}" type="slidenum">
              <a:rPr lang="ru-RU" smtClean="0"/>
              <a:t>17</a:t>
            </a:fld>
            <a:endParaRPr lang="ru-RU"/>
          </a:p>
        </p:txBody>
      </p:sp>
      <p:sp>
        <p:nvSpPr>
          <p:cNvPr id="3" name="TextBox 2"/>
          <p:cNvSpPr txBox="1"/>
          <p:nvPr/>
        </p:nvSpPr>
        <p:spPr>
          <a:xfrm>
            <a:off x="611560" y="548680"/>
            <a:ext cx="7632848" cy="461665"/>
          </a:xfrm>
          <a:prstGeom prst="rect">
            <a:avLst/>
          </a:prstGeom>
          <a:noFill/>
        </p:spPr>
        <p:txBody>
          <a:bodyPr wrap="square" rtlCol="0">
            <a:spAutoFit/>
          </a:body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Field and Laboratory emissions Chamber (FLEC)</a:t>
            </a:r>
          </a:p>
        </p:txBody>
      </p:sp>
      <p:sp>
        <p:nvSpPr>
          <p:cNvPr id="4" name="TextBox 3"/>
          <p:cNvSpPr txBox="1"/>
          <p:nvPr/>
        </p:nvSpPr>
        <p:spPr>
          <a:xfrm>
            <a:off x="179512" y="1772816"/>
            <a:ext cx="3600400" cy="1631216"/>
          </a:xfrm>
          <a:prstGeom prst="rect">
            <a:avLst/>
          </a:prstGeom>
          <a:noFill/>
        </p:spPr>
        <p:txBody>
          <a:bodyPr wrap="square" rtlCol="0">
            <a:spAutoFit/>
          </a:bodyPr>
          <a:lstStyle/>
          <a:p>
            <a:r>
              <a:rPr lang="en-US" sz="2000" dirty="0"/>
              <a:t>FLEC- is a piece of sampling apparatus for testing VOC emissions for construction products and other materials used indoors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346" y="1032765"/>
            <a:ext cx="4176464" cy="369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512" y="5013176"/>
            <a:ext cx="7560840" cy="1015663"/>
          </a:xfrm>
          <a:prstGeom prst="rect">
            <a:avLst/>
          </a:prstGeom>
          <a:noFill/>
        </p:spPr>
        <p:txBody>
          <a:bodyPr wrap="square" rtlCol="0">
            <a:spAutoFit/>
          </a:bodyPr>
          <a:lstStyle/>
          <a:p>
            <a:r>
              <a:rPr lang="en-US" sz="2000" b="1" dirty="0">
                <a:solidFill>
                  <a:srgbClr val="7030A0"/>
                </a:solidFill>
              </a:rPr>
              <a:t>The use of FLEC- </a:t>
            </a:r>
            <a:r>
              <a:rPr lang="en-US" sz="2000" dirty="0"/>
              <a:t>it is placed onto the surface of planar material and air is passed uniformly over the surface. Exhaust gasses are collected onto sorbent tubes and than analyzed using standard  TD-GC-MS </a:t>
            </a:r>
          </a:p>
        </p:txBody>
      </p:sp>
      <p:sp>
        <p:nvSpPr>
          <p:cNvPr id="7" name="Rectangle 6"/>
          <p:cNvSpPr/>
          <p:nvPr/>
        </p:nvSpPr>
        <p:spPr>
          <a:xfrm>
            <a:off x="99208" y="6473081"/>
            <a:ext cx="5685498" cy="307777"/>
          </a:xfrm>
          <a:prstGeom prst="rect">
            <a:avLst/>
          </a:prstGeom>
        </p:spPr>
        <p:txBody>
          <a:bodyPr wrap="square">
            <a:spAutoFit/>
          </a:bodyPr>
          <a:lstStyle/>
          <a:p>
            <a:r>
              <a:rPr lang="en-US" sz="1400" b="1" i="1" dirty="0" smtClean="0">
                <a:solidFill>
                  <a:srgbClr val="7030A0"/>
                </a:solidFill>
              </a:rPr>
              <a:t>Reference: </a:t>
            </a:r>
            <a:r>
              <a:rPr lang="en-US" sz="1400" b="1" i="1" dirty="0" smtClean="0"/>
              <a:t>Thermal </a:t>
            </a:r>
            <a:r>
              <a:rPr lang="en-US" sz="1400" b="1" i="1" dirty="0"/>
              <a:t>Desorption Technical Support- </a:t>
            </a:r>
            <a:r>
              <a:rPr lang="en-US" sz="1400" dirty="0"/>
              <a:t>Agilent </a:t>
            </a:r>
            <a:r>
              <a:rPr lang="en-US" sz="1400" dirty="0" err="1" smtClean="0"/>
              <a:t>Technolgies</a:t>
            </a:r>
            <a:endParaRPr lang="en-US" sz="1400" dirty="0"/>
          </a:p>
        </p:txBody>
      </p:sp>
    </p:spTree>
    <p:extLst>
      <p:ext uri="{BB962C8B-B14F-4D97-AF65-F5344CB8AC3E}">
        <p14:creationId xmlns:p14="http://schemas.microsoft.com/office/powerpoint/2010/main" val="2158302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9B0651-EE4F-4900-A07F-96A6BFA9D0F0}" type="slidenum">
              <a:rPr lang="ru-RU" smtClean="0"/>
              <a:t>18</a:t>
            </a:fld>
            <a:endParaRPr lang="ru-RU"/>
          </a:p>
        </p:txBody>
      </p:sp>
      <p:sp>
        <p:nvSpPr>
          <p:cNvPr id="3" name="TextBox 2"/>
          <p:cNvSpPr txBox="1"/>
          <p:nvPr/>
        </p:nvSpPr>
        <p:spPr>
          <a:xfrm>
            <a:off x="755576" y="548680"/>
            <a:ext cx="7560840" cy="830997"/>
          </a:xfrm>
          <a:prstGeom prst="rect">
            <a:avLst/>
          </a:prstGeom>
          <a:noFill/>
        </p:spPr>
        <p:txBody>
          <a:bodyPr wrap="square" rtlCol="0">
            <a:prstTxWarp prst="textDoubleWave1">
              <a:avLst/>
            </a:prstTxWarp>
            <a:spAutoFit/>
          </a:bodyPr>
          <a:lstStyle/>
          <a:p>
            <a:r>
              <a:rPr lang="en-US" sz="2400" b="1" dirty="0"/>
              <a:t>Breath sampling as a tool for investigating biological exposure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556792"/>
            <a:ext cx="379209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55976" y="1772816"/>
            <a:ext cx="3888432" cy="2246769"/>
          </a:xfrm>
          <a:prstGeom prst="rect">
            <a:avLst/>
          </a:prstGeom>
          <a:noFill/>
        </p:spPr>
        <p:txBody>
          <a:bodyPr wrap="square" rtlCol="0">
            <a:spAutoFit/>
          </a:bodyPr>
          <a:lstStyle/>
          <a:p>
            <a:r>
              <a:rPr lang="en-US" sz="2000" dirty="0"/>
              <a:t>The Bio-VOC Breath Sampler is a disposable device used, to collect a 100 ml sample of end-tidal air and then to transfer it to a sorbent tube.  Analysis is typically by conventional thermal desorption - GC/MS. </a:t>
            </a:r>
          </a:p>
        </p:txBody>
      </p:sp>
      <p:sp>
        <p:nvSpPr>
          <p:cNvPr id="5" name="TextBox 4"/>
          <p:cNvSpPr txBox="1"/>
          <p:nvPr/>
        </p:nvSpPr>
        <p:spPr>
          <a:xfrm>
            <a:off x="4355976" y="4437112"/>
            <a:ext cx="4104456" cy="1323439"/>
          </a:xfrm>
          <a:prstGeom prst="rect">
            <a:avLst/>
          </a:prstGeom>
          <a:noFill/>
        </p:spPr>
        <p:txBody>
          <a:bodyPr wrap="square" rtlCol="0">
            <a:spAutoFit/>
          </a:bodyPr>
          <a:lstStyle/>
          <a:p>
            <a:r>
              <a:rPr lang="en-US" sz="2000" b="1" i="1" dirty="0"/>
              <a:t>Bio-VOC </a:t>
            </a:r>
            <a:r>
              <a:rPr lang="en-US" sz="2000" dirty="0"/>
              <a:t>can be used for:</a:t>
            </a:r>
          </a:p>
          <a:p>
            <a:pPr marL="285750" indent="-285750">
              <a:buFont typeface="Arial" panose="020B0604020202020204" pitchFamily="34" charset="0"/>
              <a:buChar char="•"/>
            </a:pPr>
            <a:r>
              <a:rPr lang="en-US" sz="2000" dirty="0"/>
              <a:t>Chronic personal exposure monitoring</a:t>
            </a:r>
          </a:p>
          <a:p>
            <a:pPr marL="285750" indent="-285750">
              <a:buFont typeface="Arial" panose="020B0604020202020204" pitchFamily="34" charset="0"/>
              <a:buChar char="•"/>
            </a:pPr>
            <a:r>
              <a:rPr lang="en-US" sz="2000" dirty="0"/>
              <a:t>For clinical and lifestyle studies</a:t>
            </a:r>
          </a:p>
        </p:txBody>
      </p:sp>
      <p:sp>
        <p:nvSpPr>
          <p:cNvPr id="7" name="Rectangle 6"/>
          <p:cNvSpPr/>
          <p:nvPr/>
        </p:nvSpPr>
        <p:spPr>
          <a:xfrm>
            <a:off x="99208" y="6473081"/>
            <a:ext cx="5685498" cy="307777"/>
          </a:xfrm>
          <a:prstGeom prst="rect">
            <a:avLst/>
          </a:prstGeom>
        </p:spPr>
        <p:txBody>
          <a:bodyPr wrap="square">
            <a:spAutoFit/>
          </a:bodyPr>
          <a:lstStyle/>
          <a:p>
            <a:r>
              <a:rPr lang="en-US" sz="1400" b="1" i="1" dirty="0" smtClean="0">
                <a:solidFill>
                  <a:schemeClr val="bg1">
                    <a:lumMod val="50000"/>
                  </a:schemeClr>
                </a:solidFill>
              </a:rPr>
              <a:t>Reference: </a:t>
            </a:r>
            <a:r>
              <a:rPr lang="en-US" sz="1400" b="1" i="1" dirty="0" smtClean="0"/>
              <a:t>Thermal </a:t>
            </a:r>
            <a:r>
              <a:rPr lang="en-US" sz="1400" b="1" i="1" dirty="0"/>
              <a:t>Desorption Technical Support- </a:t>
            </a:r>
            <a:r>
              <a:rPr lang="en-US" sz="1400" dirty="0"/>
              <a:t>Agilent </a:t>
            </a:r>
            <a:r>
              <a:rPr lang="en-US" sz="1400" dirty="0" err="1" smtClean="0"/>
              <a:t>Technolgies</a:t>
            </a:r>
            <a:endParaRPr lang="en-US" sz="1400" dirty="0"/>
          </a:p>
        </p:txBody>
      </p:sp>
    </p:spTree>
    <p:extLst>
      <p:ext uri="{BB962C8B-B14F-4D97-AF65-F5344CB8AC3E}">
        <p14:creationId xmlns:p14="http://schemas.microsoft.com/office/powerpoint/2010/main" val="1449033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1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19</a:t>
            </a:fld>
            <a:endParaRPr lang="en-US" dirty="0"/>
          </a:p>
        </p:txBody>
      </p:sp>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256115"/>
            <a:ext cx="23431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29000" y="609600"/>
            <a:ext cx="5505838" cy="477054"/>
          </a:xfrm>
          <a:prstGeom prst="rect">
            <a:avLst/>
          </a:prstGeom>
        </p:spPr>
        <p:txBody>
          <a:bodyPr wrap="square">
            <a:spAutoFit/>
          </a:bodyPr>
          <a:lstStyle/>
          <a:p>
            <a:r>
              <a:rPr lang="en-US" sz="2500" dirty="0">
                <a:latin typeface="Consolas" pitchFamily="49" charset="0"/>
                <a:ea typeface="Cambria Math" pitchFamily="18" charset="0"/>
                <a:cs typeface="Consolas" pitchFamily="49" charset="0"/>
              </a:rPr>
              <a:t>Thank you for your attention!</a:t>
            </a:r>
            <a:endParaRPr lang="en-US" sz="2500" dirty="0">
              <a:latin typeface="Consolas" pitchFamily="49" charset="0"/>
              <a:cs typeface="Consolas" pitchFamily="49" charset="0"/>
            </a:endParaRPr>
          </a:p>
        </p:txBody>
      </p:sp>
      <p:sp>
        <p:nvSpPr>
          <p:cNvPr id="4" name="TextBox 3"/>
          <p:cNvSpPr txBox="1"/>
          <p:nvPr/>
        </p:nvSpPr>
        <p:spPr>
          <a:xfrm>
            <a:off x="3923928" y="5244147"/>
            <a:ext cx="4392488" cy="1477328"/>
          </a:xfrm>
          <a:prstGeom prst="rect">
            <a:avLst/>
          </a:prstGeom>
          <a:noFill/>
        </p:spPr>
        <p:txBody>
          <a:bodyPr wrap="square" rtlCol="0">
            <a:spAutoFit/>
          </a:bodyPr>
          <a:lstStyle/>
          <a:p>
            <a:r>
              <a:rPr lang="en-US" b="1" i="1" dirty="0">
                <a:solidFill>
                  <a:srgbClr val="00B0F0"/>
                </a:solidFill>
              </a:rPr>
              <a:t>Reference:</a:t>
            </a:r>
            <a:r>
              <a:rPr lang="en-US" dirty="0"/>
              <a:t/>
            </a:r>
            <a:br>
              <a:rPr lang="en-US" dirty="0"/>
            </a:br>
            <a:r>
              <a:rPr lang="en-US" b="1" i="1" dirty="0"/>
              <a:t>Atmospheric Measurement  </a:t>
            </a:r>
            <a:r>
              <a:rPr lang="en-US" i="1" dirty="0"/>
              <a:t>- </a:t>
            </a:r>
            <a:r>
              <a:rPr lang="en-US" dirty="0"/>
              <a:t>Wiley Blackwell</a:t>
            </a:r>
            <a:br>
              <a:rPr lang="en-US" dirty="0"/>
            </a:br>
            <a:r>
              <a:rPr lang="en-US" b="1" i="1" dirty="0"/>
              <a:t>Thermal Desorption Technical Support- </a:t>
            </a:r>
            <a:r>
              <a:rPr lang="en-US" dirty="0"/>
              <a:t>Agilent </a:t>
            </a:r>
            <a:r>
              <a:rPr lang="en-US" dirty="0" err="1"/>
              <a:t>T</a:t>
            </a:r>
            <a:r>
              <a:rPr lang="en-US" dirty="0" err="1" smtClean="0"/>
              <a:t>echnolgies</a:t>
            </a:r>
            <a:endParaRPr lang="en-US" dirty="0"/>
          </a:p>
        </p:txBody>
      </p:sp>
      <p:pic>
        <p:nvPicPr>
          <p:cNvPr id="8" name="Picture 4" descr="ESA - Layers of Earth's atmosphe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628800"/>
            <a:ext cx="3656753"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815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Following Analytical Techniques for Atmospheric Measurement will be discussed:</a:t>
            </a:r>
          </a:p>
        </p:txBody>
      </p:sp>
      <p:sp>
        <p:nvSpPr>
          <p:cNvPr id="3" name="Content Placeholder 2"/>
          <p:cNvSpPr>
            <a:spLocks noGrp="1"/>
          </p:cNvSpPr>
          <p:nvPr>
            <p:ph idx="1"/>
          </p:nvPr>
        </p:nvSpPr>
        <p:spPr/>
        <p:txBody>
          <a:bodyPr>
            <a:normAutofit/>
          </a:bodyPr>
          <a:lstStyle/>
          <a:p>
            <a:pPr>
              <a:buClr>
                <a:schemeClr val="accent5"/>
              </a:buClr>
              <a:buFont typeface="Wingdings" panose="05000000000000000000" pitchFamily="2" charset="2"/>
              <a:buChar char="Ø"/>
            </a:pPr>
            <a:r>
              <a:rPr lang="en-US" sz="2800" dirty="0"/>
              <a:t>Mass Spectroscopy in Atmospheric chemistry</a:t>
            </a:r>
            <a:endParaRPr lang="en-US" sz="2400" dirty="0"/>
          </a:p>
          <a:p>
            <a:pPr lvl="1">
              <a:buClr>
                <a:schemeClr val="accent5"/>
              </a:buClr>
              <a:buFont typeface="Arial" panose="020B0604020202020204" pitchFamily="34" charset="0"/>
              <a:buChar char="•"/>
            </a:pPr>
            <a:r>
              <a:rPr lang="en-US" sz="2400" dirty="0"/>
              <a:t>Coupled GC-MS</a:t>
            </a:r>
          </a:p>
          <a:p>
            <a:pPr lvl="1">
              <a:buClr>
                <a:schemeClr val="accent5"/>
              </a:buClr>
              <a:buFont typeface="Arial" panose="020B0604020202020204" pitchFamily="34" charset="0"/>
              <a:buChar char="•"/>
            </a:pPr>
            <a:r>
              <a:rPr lang="en-US" sz="2400" dirty="0"/>
              <a:t>The Isotope Ratio MS</a:t>
            </a:r>
            <a:br>
              <a:rPr lang="en-US" sz="2400" dirty="0"/>
            </a:br>
            <a:endParaRPr lang="en-US" sz="2400" dirty="0"/>
          </a:p>
          <a:p>
            <a:pPr>
              <a:buClr>
                <a:schemeClr val="accent5"/>
              </a:buClr>
              <a:buFont typeface="Wingdings" panose="05000000000000000000" pitchFamily="2" charset="2"/>
              <a:buChar char="Ø"/>
            </a:pPr>
            <a:r>
              <a:rPr lang="en-US" sz="2800" dirty="0"/>
              <a:t> Gas Chromatography</a:t>
            </a:r>
            <a:br>
              <a:rPr lang="en-US" sz="2800" dirty="0"/>
            </a:br>
            <a:endParaRPr lang="en-US" sz="2800" dirty="0"/>
          </a:p>
          <a:p>
            <a:pPr>
              <a:buClr>
                <a:schemeClr val="accent5"/>
              </a:buClr>
              <a:buFont typeface="Wingdings" panose="05000000000000000000" pitchFamily="2" charset="2"/>
              <a:buChar char="Ø"/>
            </a:pPr>
            <a:r>
              <a:rPr lang="en-US" sz="2800" dirty="0"/>
              <a:t>Thermal Desorption for Monitoring Air Indoors and Inside Vehicle Cabins</a:t>
            </a:r>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B19B0651-EE4F-4900-A07F-96A6BFA9D0F0}" type="slidenum">
              <a:rPr lang="ru-RU" smtClean="0"/>
              <a:t>2</a:t>
            </a:fld>
            <a:endParaRPr lang="ru-RU"/>
          </a:p>
        </p:txBody>
      </p:sp>
    </p:spTree>
    <p:extLst>
      <p:ext uri="{BB962C8B-B14F-4D97-AF65-F5344CB8AC3E}">
        <p14:creationId xmlns:p14="http://schemas.microsoft.com/office/powerpoint/2010/main" val="2611992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9B0651-EE4F-4900-A07F-96A6BFA9D0F0}" type="slidenum">
              <a:rPr lang="ru-RU" smtClean="0"/>
              <a:t>3</a:t>
            </a:fld>
            <a:endParaRPr lang="ru-RU"/>
          </a:p>
        </p:txBody>
      </p:sp>
      <p:pic>
        <p:nvPicPr>
          <p:cNvPr id="1026" name="Picture 2" descr="Atmospheric Chemistry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435" y="2428612"/>
            <a:ext cx="6034069" cy="40247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5" y="620689"/>
            <a:ext cx="5695933"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dirty="0"/>
              <a:t>Why it is important to  study hydrocarbons in the atmosphere ? </a:t>
            </a:r>
          </a:p>
        </p:txBody>
      </p:sp>
      <p:sp>
        <p:nvSpPr>
          <p:cNvPr id="6" name="TextBox 5"/>
          <p:cNvSpPr txBox="1"/>
          <p:nvPr/>
        </p:nvSpPr>
        <p:spPr>
          <a:xfrm>
            <a:off x="459016" y="1988840"/>
            <a:ext cx="3096344" cy="4093428"/>
          </a:xfrm>
          <a:prstGeom prst="rect">
            <a:avLst/>
          </a:prstGeom>
          <a:noFill/>
        </p:spPr>
        <p:txBody>
          <a:bodyPr wrap="square" rtlCol="0">
            <a:spAutoFit/>
          </a:bodyPr>
          <a:lstStyle/>
          <a:p>
            <a:pPr marL="285750" indent="-285750">
              <a:buClr>
                <a:schemeClr val="accent3">
                  <a:lumMod val="75000"/>
                </a:schemeClr>
              </a:buClr>
              <a:buFont typeface="Courier New" panose="02070309020205020404" pitchFamily="49" charset="0"/>
              <a:buChar char="o"/>
            </a:pPr>
            <a:r>
              <a:rPr lang="en-US" sz="2000" dirty="0"/>
              <a:t>Hydrocarbons react with OH in presence of NO</a:t>
            </a:r>
            <a:r>
              <a:rPr lang="en-US" sz="2000" baseline="-25000" dirty="0"/>
              <a:t>x  </a:t>
            </a:r>
            <a:r>
              <a:rPr lang="en-US" sz="2000" dirty="0"/>
              <a:t>and forms </a:t>
            </a:r>
            <a:r>
              <a:rPr lang="en-US" sz="2000" i="1" dirty="0">
                <a:solidFill>
                  <a:schemeClr val="accent3">
                    <a:lumMod val="75000"/>
                  </a:schemeClr>
                </a:solidFill>
              </a:rPr>
              <a:t>ozone</a:t>
            </a:r>
            <a:r>
              <a:rPr lang="en-US" sz="2000" dirty="0"/>
              <a:t> and </a:t>
            </a:r>
            <a:r>
              <a:rPr lang="en-US" sz="2000" i="1" dirty="0">
                <a:solidFill>
                  <a:schemeClr val="accent3">
                    <a:lumMod val="75000"/>
                  </a:schemeClr>
                </a:solidFill>
              </a:rPr>
              <a:t>photochemical smog</a:t>
            </a:r>
          </a:p>
          <a:p>
            <a:pPr marL="285750" indent="-285750">
              <a:buClr>
                <a:schemeClr val="accent3">
                  <a:lumMod val="75000"/>
                </a:schemeClr>
              </a:buClr>
              <a:buFont typeface="Courier New" panose="02070309020205020404" pitchFamily="49" charset="0"/>
              <a:buChar char="o"/>
            </a:pPr>
            <a:r>
              <a:rPr lang="en-US" sz="2000" dirty="0"/>
              <a:t>Halogenated species  act as precursors for ozone destruction</a:t>
            </a:r>
          </a:p>
          <a:p>
            <a:pPr marL="285750" indent="-285750">
              <a:buClr>
                <a:schemeClr val="accent3">
                  <a:lumMod val="75000"/>
                </a:schemeClr>
              </a:buClr>
              <a:buFont typeface="Courier New" panose="02070309020205020404" pitchFamily="49" charset="0"/>
              <a:buChar char="o"/>
            </a:pPr>
            <a:r>
              <a:rPr lang="en-US" sz="2000" baseline="-25000" dirty="0"/>
              <a:t> </a:t>
            </a:r>
            <a:r>
              <a:rPr lang="en-US" sz="2000" dirty="0"/>
              <a:t>Hydrocarbons have importance as </a:t>
            </a:r>
            <a:r>
              <a:rPr lang="en-US" sz="2000" i="1" dirty="0">
                <a:solidFill>
                  <a:schemeClr val="accent3">
                    <a:lumMod val="75000"/>
                  </a:schemeClr>
                </a:solidFill>
              </a:rPr>
              <a:t>greenhouse</a:t>
            </a:r>
            <a:r>
              <a:rPr lang="en-US" sz="2000" dirty="0"/>
              <a:t> gasses </a:t>
            </a:r>
          </a:p>
          <a:p>
            <a:pPr marL="285750" indent="-285750">
              <a:buClr>
                <a:schemeClr val="accent3">
                  <a:lumMod val="75000"/>
                </a:schemeClr>
              </a:buClr>
              <a:buFont typeface="Courier New" panose="02070309020205020404" pitchFamily="49" charset="0"/>
              <a:buChar char="o"/>
            </a:pPr>
            <a:r>
              <a:rPr lang="en-US" sz="2000" dirty="0"/>
              <a:t>Influence on Global </a:t>
            </a:r>
            <a:r>
              <a:rPr lang="en-US" sz="2000" i="1" dirty="0">
                <a:solidFill>
                  <a:schemeClr val="accent3">
                    <a:lumMod val="75000"/>
                  </a:schemeClr>
                </a:solidFill>
              </a:rPr>
              <a:t>climate </a:t>
            </a:r>
            <a:r>
              <a:rPr lang="en-US" sz="2000" dirty="0"/>
              <a:t>and </a:t>
            </a:r>
            <a:r>
              <a:rPr lang="en-US" sz="2000" i="1" dirty="0">
                <a:solidFill>
                  <a:schemeClr val="accent3">
                    <a:lumMod val="75000"/>
                  </a:schemeClr>
                </a:solidFill>
              </a:rPr>
              <a:t>temperature change</a:t>
            </a:r>
          </a:p>
        </p:txBody>
      </p:sp>
    </p:spTree>
    <p:extLst>
      <p:ext uri="{BB962C8B-B14F-4D97-AF65-F5344CB8AC3E}">
        <p14:creationId xmlns:p14="http://schemas.microsoft.com/office/powerpoint/2010/main" val="1252453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6635080" cy="750327"/>
          </a:xfrm>
        </p:spPr>
        <p:style>
          <a:lnRef idx="2">
            <a:schemeClr val="accent4"/>
          </a:lnRef>
          <a:fillRef idx="1">
            <a:schemeClr val="lt1"/>
          </a:fillRef>
          <a:effectRef idx="0">
            <a:schemeClr val="accent4"/>
          </a:effectRef>
          <a:fontRef idx="minor">
            <a:schemeClr val="dk1"/>
          </a:fontRef>
        </p:style>
        <p:txBody>
          <a:bodyPr>
            <a:normAutofit/>
          </a:bodyPr>
          <a:lstStyle/>
          <a:p>
            <a:r>
              <a:rPr lang="en-US" sz="3200" b="1" dirty="0">
                <a:ln>
                  <a:solidFill>
                    <a:srgbClr val="7030A0"/>
                  </a:solidFill>
                </a:ln>
                <a:effectLst/>
              </a:rPr>
              <a:t>Coupled GC-MS</a:t>
            </a:r>
          </a:p>
        </p:txBody>
      </p:sp>
      <p:sp>
        <p:nvSpPr>
          <p:cNvPr id="3" name="Content Placeholder 2"/>
          <p:cNvSpPr>
            <a:spLocks noGrp="1"/>
          </p:cNvSpPr>
          <p:nvPr>
            <p:ph idx="1"/>
          </p:nvPr>
        </p:nvSpPr>
        <p:spPr>
          <a:xfrm>
            <a:off x="395536" y="1124744"/>
            <a:ext cx="8352928" cy="5472608"/>
          </a:xfrm>
        </p:spPr>
        <p:txBody>
          <a:bodyPr>
            <a:normAutofit/>
          </a:bodyPr>
          <a:lstStyle/>
          <a:p>
            <a:pPr>
              <a:buClr>
                <a:srgbClr val="7030A0"/>
              </a:buClr>
            </a:pPr>
            <a:r>
              <a:rPr lang="en-US" sz="2400" dirty="0"/>
              <a:t>Combination of GC with MS is the most powerful tool for the analysis of complex mixtures, such as ambient air</a:t>
            </a:r>
          </a:p>
          <a:p>
            <a:pPr>
              <a:buClr>
                <a:srgbClr val="7030A0"/>
              </a:buClr>
            </a:pPr>
            <a:r>
              <a:rPr lang="en-US" sz="2400" dirty="0" err="1"/>
              <a:t>Ionisation</a:t>
            </a:r>
            <a:r>
              <a:rPr lang="en-US" sz="2400" dirty="0"/>
              <a:t> can be achieved via EI and CI</a:t>
            </a:r>
          </a:p>
          <a:p>
            <a:pPr>
              <a:buClr>
                <a:srgbClr val="7030A0"/>
              </a:buClr>
            </a:pPr>
            <a:r>
              <a:rPr lang="en-US" sz="2400" dirty="0"/>
              <a:t>Analysis take typically 1hour limit, that is contrast with CIMS methods, where on-line measurements are available</a:t>
            </a:r>
          </a:p>
          <a:p>
            <a:pPr>
              <a:buClr>
                <a:srgbClr val="7030A0"/>
              </a:buClr>
            </a:pPr>
            <a:r>
              <a:rPr lang="en-US" sz="2400" dirty="0"/>
              <a:t>The studies of man-made </a:t>
            </a:r>
            <a:r>
              <a:rPr lang="en-US" sz="2400" b="1" dirty="0">
                <a:solidFill>
                  <a:srgbClr val="7030A0"/>
                </a:solidFill>
              </a:rPr>
              <a:t>HCFCs</a:t>
            </a:r>
            <a:r>
              <a:rPr lang="en-US" sz="2400" dirty="0"/>
              <a:t>, that are replacement of stratosphere ozone depleting CFCs</a:t>
            </a:r>
          </a:p>
          <a:p>
            <a:pPr>
              <a:buClr>
                <a:srgbClr val="7030A0"/>
              </a:buClr>
            </a:pPr>
            <a:r>
              <a:rPr lang="en-US" sz="2400" dirty="0"/>
              <a:t>GC-MS can contribute to the long term assessment of the </a:t>
            </a:r>
            <a:r>
              <a:rPr lang="en-US" sz="2400" b="1" i="1" dirty="0">
                <a:solidFill>
                  <a:srgbClr val="7030A0"/>
                </a:solidFill>
              </a:rPr>
              <a:t>global </a:t>
            </a:r>
            <a:r>
              <a:rPr lang="en-US" sz="2400" b="1" i="1" dirty="0" err="1">
                <a:solidFill>
                  <a:srgbClr val="7030A0"/>
                </a:solidFill>
              </a:rPr>
              <a:t>oxidising</a:t>
            </a:r>
            <a:r>
              <a:rPr lang="en-US" sz="2400" b="1" i="1" dirty="0">
                <a:solidFill>
                  <a:srgbClr val="7030A0"/>
                </a:solidFill>
              </a:rPr>
              <a:t> capacity</a:t>
            </a:r>
          </a:p>
          <a:p>
            <a:pPr>
              <a:buClr>
                <a:srgbClr val="7030A0"/>
              </a:buClr>
            </a:pPr>
            <a:r>
              <a:rPr lang="en-US" sz="2400" dirty="0"/>
              <a:t>GC-MS can measure trace gas species at extremely low mixing ratios </a:t>
            </a:r>
            <a:r>
              <a:rPr lang="en-US" sz="2400" dirty="0" err="1"/>
              <a:t>e.g</a:t>
            </a:r>
            <a:r>
              <a:rPr lang="en-US" sz="2400" dirty="0"/>
              <a:t> </a:t>
            </a:r>
            <a:r>
              <a:rPr lang="en-US" sz="2400" dirty="0">
                <a:solidFill>
                  <a:srgbClr val="7030A0"/>
                </a:solidFill>
              </a:rPr>
              <a:t>HALON</a:t>
            </a:r>
          </a:p>
          <a:p>
            <a:pPr>
              <a:buClr>
                <a:srgbClr val="7030A0"/>
              </a:buClr>
            </a:pPr>
            <a:r>
              <a:rPr lang="en-US" sz="2400" dirty="0"/>
              <a:t>With GC relatively small emissions of long-lived species can be measured</a:t>
            </a:r>
          </a:p>
          <a:p>
            <a:endParaRPr lang="en-US" sz="2400" dirty="0"/>
          </a:p>
        </p:txBody>
      </p:sp>
      <p:sp>
        <p:nvSpPr>
          <p:cNvPr id="4" name="Slide Number Placeholder 3"/>
          <p:cNvSpPr>
            <a:spLocks noGrp="1"/>
          </p:cNvSpPr>
          <p:nvPr>
            <p:ph type="sldNum" sz="quarter" idx="12"/>
          </p:nvPr>
        </p:nvSpPr>
        <p:spPr/>
        <p:txBody>
          <a:bodyPr/>
          <a:lstStyle/>
          <a:p>
            <a:fld id="{B19B0651-EE4F-4900-A07F-96A6BFA9D0F0}" type="slidenum">
              <a:rPr lang="ru-RU" smtClean="0"/>
              <a:t>4</a:t>
            </a:fld>
            <a:endParaRPr lang="ru-RU"/>
          </a:p>
        </p:txBody>
      </p:sp>
    </p:spTree>
    <p:extLst>
      <p:ext uri="{BB962C8B-B14F-4D97-AF65-F5344CB8AC3E}">
        <p14:creationId xmlns:p14="http://schemas.microsoft.com/office/powerpoint/2010/main" val="881605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2084"/>
            <a:ext cx="9011344" cy="6671444"/>
          </a:xfrm>
        </p:spPr>
        <p:txBody>
          <a:bodyPr>
            <a:normAutofit/>
          </a:bodyPr>
          <a:lstStyle/>
          <a:p>
            <a:r>
              <a:rPr lang="en-US" sz="2000" b="1" dirty="0">
                <a:solidFill>
                  <a:srgbClr val="7030A0"/>
                </a:solidFill>
              </a:rPr>
              <a:t>GC-MS with EI source discovered SF</a:t>
            </a:r>
            <a:r>
              <a:rPr lang="en-US" sz="2000" b="1" baseline="-25000" dirty="0">
                <a:solidFill>
                  <a:srgbClr val="7030A0"/>
                </a:solidFill>
              </a:rPr>
              <a:t>5</a:t>
            </a:r>
            <a:r>
              <a:rPr lang="en-US" sz="2000" b="1" dirty="0">
                <a:solidFill>
                  <a:srgbClr val="7030A0"/>
                </a:solidFill>
              </a:rPr>
              <a:t>CF</a:t>
            </a:r>
            <a:r>
              <a:rPr lang="en-US" sz="2000" b="1" baseline="-25000" dirty="0">
                <a:solidFill>
                  <a:srgbClr val="7030A0"/>
                </a:solidFill>
              </a:rPr>
              <a:t>3</a:t>
            </a:r>
            <a:endParaRPr lang="en-US" sz="2000" b="1" dirty="0">
              <a:solidFill>
                <a:srgbClr val="7030A0"/>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t>5</a:t>
            </a:fld>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5616624" cy="322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72200" y="301873"/>
            <a:ext cx="2592288" cy="3539430"/>
          </a:xfrm>
          <a:prstGeom prst="rect">
            <a:avLst/>
          </a:prstGeom>
          <a:noFill/>
        </p:spPr>
        <p:txBody>
          <a:bodyPr wrap="square" rtlCol="0">
            <a:spAutoFit/>
          </a:bodyPr>
          <a:lstStyle/>
          <a:p>
            <a:r>
              <a:rPr lang="en-US" sz="1600" dirty="0"/>
              <a:t>Figure shows the atmospheric mixing ratios of SF</a:t>
            </a:r>
            <a:r>
              <a:rPr lang="en-US" sz="1600" baseline="-25000" dirty="0"/>
              <a:t>6</a:t>
            </a:r>
            <a:r>
              <a:rPr lang="en-US" sz="1600" dirty="0"/>
              <a:t> and SF</a:t>
            </a:r>
            <a:r>
              <a:rPr lang="en-US" sz="1600" baseline="-25000" dirty="0"/>
              <a:t>5</a:t>
            </a:r>
            <a:r>
              <a:rPr lang="en-US" sz="1600" dirty="0"/>
              <a:t>CF</a:t>
            </a:r>
            <a:r>
              <a:rPr lang="en-US" sz="1600" baseline="-25000" dirty="0"/>
              <a:t>3</a:t>
            </a:r>
            <a:r>
              <a:rPr lang="en-US" sz="1600" dirty="0"/>
              <a:t> since January 1965. The air for this analysis was pumped up from where it was naturally trapped in consolidated deep snow, in eastern Antarctica. Air from 1965 was determined to be 100 m below the snow surface, where after freezing in the ice matrix it has remained isolated from mixing with present-day air.</a:t>
            </a:r>
          </a:p>
        </p:txBody>
      </p:sp>
      <p:sp>
        <p:nvSpPr>
          <p:cNvPr id="7" name="TextBox 6"/>
          <p:cNvSpPr txBox="1"/>
          <p:nvPr/>
        </p:nvSpPr>
        <p:spPr>
          <a:xfrm>
            <a:off x="467544" y="4365104"/>
            <a:ext cx="6336704" cy="1200329"/>
          </a:xfrm>
          <a:prstGeom prst="rect">
            <a:avLst/>
          </a:prstGeom>
          <a:noFill/>
        </p:spPr>
        <p:txBody>
          <a:bodyPr wrap="square" rtlCol="0">
            <a:spAutoFit/>
          </a:bodyPr>
          <a:lstStyle/>
          <a:p>
            <a:r>
              <a:rPr lang="en-US" dirty="0"/>
              <a:t>With negative EI, </a:t>
            </a:r>
            <a:r>
              <a:rPr lang="en-US" b="1" dirty="0">
                <a:solidFill>
                  <a:srgbClr val="7030A0"/>
                </a:solidFill>
              </a:rPr>
              <a:t>thermalized</a:t>
            </a:r>
            <a:r>
              <a:rPr lang="en-US" dirty="0"/>
              <a:t> electrons interact with </a:t>
            </a:r>
            <a:r>
              <a:rPr lang="en-US" dirty="0" err="1"/>
              <a:t>organohalogens</a:t>
            </a:r>
            <a:r>
              <a:rPr lang="en-US" dirty="0"/>
              <a:t> and </a:t>
            </a:r>
            <a:r>
              <a:rPr lang="en-US" dirty="0" err="1"/>
              <a:t>organonitrate</a:t>
            </a:r>
            <a:r>
              <a:rPr lang="en-US" dirty="0"/>
              <a:t> species and the can be determined </a:t>
            </a:r>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76" y="5301208"/>
            <a:ext cx="5252726"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04048" y="5085184"/>
            <a:ext cx="3168352" cy="1477328"/>
          </a:xfrm>
          <a:prstGeom prst="rect">
            <a:avLst/>
          </a:prstGeom>
          <a:noFill/>
        </p:spPr>
        <p:txBody>
          <a:bodyPr wrap="square" rtlCol="0">
            <a:spAutoFit/>
          </a:bodyPr>
          <a:lstStyle/>
          <a:p>
            <a:r>
              <a:rPr lang="en-US" dirty="0"/>
              <a:t>Such measurements are interesting over the open </a:t>
            </a:r>
            <a:r>
              <a:rPr lang="en-US" b="1" dirty="0"/>
              <a:t>ocean</a:t>
            </a:r>
            <a:r>
              <a:rPr lang="en-US" dirty="0"/>
              <a:t>, where emissions of </a:t>
            </a:r>
            <a:r>
              <a:rPr lang="en-US" dirty="0" err="1"/>
              <a:t>organohalogen</a:t>
            </a:r>
            <a:r>
              <a:rPr lang="en-US" dirty="0"/>
              <a:t> and  alkyl nitrates have been identified</a:t>
            </a:r>
          </a:p>
        </p:txBody>
      </p:sp>
      <p:sp>
        <p:nvSpPr>
          <p:cNvPr id="2" name="TextBox 1"/>
          <p:cNvSpPr txBox="1"/>
          <p:nvPr/>
        </p:nvSpPr>
        <p:spPr>
          <a:xfrm>
            <a:off x="416190" y="3841303"/>
            <a:ext cx="4680520" cy="307777"/>
          </a:xfrm>
          <a:prstGeom prst="rect">
            <a:avLst/>
          </a:prstGeom>
          <a:noFill/>
        </p:spPr>
        <p:txBody>
          <a:bodyPr wrap="square" rtlCol="0">
            <a:spAutoFit/>
          </a:bodyPr>
          <a:lstStyle/>
          <a:p>
            <a:r>
              <a:rPr lang="en-US" sz="1400" b="1" dirty="0" smtClean="0">
                <a:solidFill>
                  <a:srgbClr val="7030A0"/>
                </a:solidFill>
              </a:rPr>
              <a:t>Reference</a:t>
            </a:r>
            <a:r>
              <a:rPr lang="en-US" sz="1400" dirty="0" smtClean="0"/>
              <a:t>: </a:t>
            </a:r>
            <a:r>
              <a:rPr lang="en-US" sz="1400" b="1" i="1" dirty="0" smtClean="0"/>
              <a:t>Atmospheric </a:t>
            </a:r>
            <a:r>
              <a:rPr lang="en-US" sz="1400" b="1" i="1" dirty="0"/>
              <a:t>Measurement  </a:t>
            </a:r>
            <a:r>
              <a:rPr lang="en-US" sz="1400" i="1" dirty="0"/>
              <a:t>- </a:t>
            </a:r>
            <a:r>
              <a:rPr lang="en-US" sz="1400" dirty="0"/>
              <a:t>Wiley Blackwell</a:t>
            </a:r>
          </a:p>
        </p:txBody>
      </p:sp>
    </p:spTree>
    <p:extLst>
      <p:ext uri="{BB962C8B-B14F-4D97-AF65-F5344CB8AC3E}">
        <p14:creationId xmlns:p14="http://schemas.microsoft.com/office/powerpoint/2010/main" val="144914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prstTxWarp prst="textCurveDown">
              <a:avLst/>
            </a:prstTxWarp>
            <a:norm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Isotope Ratio MS</a:t>
            </a:r>
          </a:p>
        </p:txBody>
      </p:sp>
      <p:sp>
        <p:nvSpPr>
          <p:cNvPr id="3" name="Content Placeholder 2"/>
          <p:cNvSpPr>
            <a:spLocks noGrp="1"/>
          </p:cNvSpPr>
          <p:nvPr>
            <p:ph idx="1"/>
          </p:nvPr>
        </p:nvSpPr>
        <p:spPr>
          <a:xfrm>
            <a:off x="539552" y="1484784"/>
            <a:ext cx="8147248" cy="4641379"/>
          </a:xfrm>
        </p:spPr>
        <p:txBody>
          <a:bodyPr>
            <a:normAutofit/>
          </a:bodyPr>
          <a:lstStyle/>
          <a:p>
            <a:pPr marL="0" indent="0">
              <a:buNone/>
            </a:pPr>
            <a:r>
              <a:rPr lang="en-US" sz="2400" b="1" i="1" dirty="0">
                <a:solidFill>
                  <a:schemeClr val="accent6">
                    <a:lumMod val="75000"/>
                  </a:schemeClr>
                </a:solidFill>
              </a:rPr>
              <a:t>Definition</a:t>
            </a:r>
            <a:r>
              <a:rPr lang="en-US" sz="2400" dirty="0"/>
              <a:t> of isotope ratio of gas phase compound: ratio of less abundant isotope to the most abundant isotope</a:t>
            </a:r>
          </a:p>
          <a:p>
            <a:pPr marL="0" indent="0">
              <a:buNone/>
            </a:pPr>
            <a:r>
              <a:rPr lang="en-US" sz="2400" dirty="0"/>
              <a:t>From the knowledge of isotopic composition of trace gas species we may learn it’s </a:t>
            </a:r>
            <a:r>
              <a:rPr lang="en-US" sz="2400" dirty="0">
                <a:solidFill>
                  <a:schemeClr val="accent6">
                    <a:lumMod val="75000"/>
                  </a:schemeClr>
                </a:solidFill>
              </a:rPr>
              <a:t>SOURCE</a:t>
            </a:r>
            <a:r>
              <a:rPr lang="en-US" sz="2400" dirty="0"/>
              <a:t> and </a:t>
            </a:r>
            <a:r>
              <a:rPr lang="en-US" sz="2400" dirty="0">
                <a:solidFill>
                  <a:schemeClr val="accent6">
                    <a:lumMod val="75000"/>
                  </a:schemeClr>
                </a:solidFill>
              </a:rPr>
              <a:t>CHEMISTRY</a:t>
            </a:r>
            <a:r>
              <a:rPr lang="en-US" sz="2400" dirty="0"/>
              <a:t>.</a:t>
            </a:r>
          </a:p>
          <a:p>
            <a:pPr marL="0" indent="0">
              <a:buNone/>
            </a:pPr>
            <a:r>
              <a:rPr lang="en-US" sz="2400" dirty="0"/>
              <a:t>Gases emitted from certain sources have characteristic isotope ratios.</a:t>
            </a:r>
          </a:p>
          <a:p>
            <a:pPr marL="0" indent="0">
              <a:buNone/>
            </a:pPr>
            <a:endParaRPr lang="en-US" sz="2400" dirty="0"/>
          </a:p>
          <a:p>
            <a:pPr marL="0" indent="0">
              <a:buNone/>
            </a:pPr>
            <a:r>
              <a:rPr lang="en-US" sz="2400" dirty="0"/>
              <a:t/>
            </a:r>
            <a:br>
              <a:rPr lang="en-US" sz="2400" dirty="0"/>
            </a:br>
            <a:r>
              <a:rPr lang="en-US" sz="2400" i="1" dirty="0"/>
              <a:t>Oxygen abundance is most accurately determined on </a:t>
            </a:r>
            <a:r>
              <a:rPr lang="en-US" sz="2400" i="1" dirty="0">
                <a:solidFill>
                  <a:schemeClr val="accent6">
                    <a:lumMod val="75000"/>
                  </a:schemeClr>
                </a:solidFill>
              </a:rPr>
              <a:t>IRMS</a:t>
            </a:r>
            <a:r>
              <a:rPr lang="en-US" sz="2400" i="1" dirty="0"/>
              <a:t> </a:t>
            </a:r>
          </a:p>
          <a:p>
            <a:pPr marL="0" indent="0">
              <a:buNone/>
            </a:pPr>
            <a:r>
              <a:rPr lang="en-US" sz="2400" i="1" dirty="0"/>
              <a:t>In IRMS  mass resolution is sacrificed to </a:t>
            </a:r>
            <a:r>
              <a:rPr lang="en-US" sz="2400" i="1" dirty="0" err="1"/>
              <a:t>optimise</a:t>
            </a:r>
            <a:r>
              <a:rPr lang="en-US" sz="2400" i="1" dirty="0"/>
              <a:t> precision</a:t>
            </a:r>
            <a:r>
              <a:rPr lang="en-US" sz="2400" dirty="0"/>
              <a:t>.</a:t>
            </a:r>
          </a:p>
        </p:txBody>
      </p:sp>
      <p:sp>
        <p:nvSpPr>
          <p:cNvPr id="4" name="Slide Number Placeholder 3"/>
          <p:cNvSpPr>
            <a:spLocks noGrp="1"/>
          </p:cNvSpPr>
          <p:nvPr>
            <p:ph type="sldNum" sz="quarter" idx="12"/>
          </p:nvPr>
        </p:nvSpPr>
        <p:spPr/>
        <p:txBody>
          <a:bodyPr/>
          <a:lstStyle/>
          <a:p>
            <a:fld id="{B19B0651-EE4F-4900-A07F-96A6BFA9D0F0}" type="slidenum">
              <a:rPr lang="ru-RU" smtClean="0"/>
              <a:t>6</a:t>
            </a:fld>
            <a:endParaRPr lang="ru-RU"/>
          </a:p>
        </p:txBody>
      </p:sp>
      <p:cxnSp>
        <p:nvCxnSpPr>
          <p:cNvPr id="6" name="Straight Connector 5"/>
          <p:cNvCxnSpPr/>
          <p:nvPr/>
        </p:nvCxnSpPr>
        <p:spPr>
          <a:xfrm>
            <a:off x="539552" y="4149080"/>
            <a:ext cx="8064896" cy="72008"/>
          </a:xfrm>
          <a:prstGeom prst="line">
            <a:avLst/>
          </a:prstGeom>
          <a:ln cmpd="dbl">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552" y="4265476"/>
            <a:ext cx="8064896" cy="72008"/>
          </a:xfrm>
          <a:prstGeom prst="line">
            <a:avLst/>
          </a:prstGeom>
          <a:ln cmpd="dbl">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561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9B0651-EE4F-4900-A07F-96A6BFA9D0F0}" type="slidenum">
              <a:rPr lang="ru-RU" smtClean="0"/>
              <a:t>7</a:t>
            </a:fld>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743" y="0"/>
            <a:ext cx="636545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88224" y="764704"/>
            <a:ext cx="2304256" cy="1938992"/>
          </a:xfrm>
          <a:prstGeom prst="rect">
            <a:avLst/>
          </a:prstGeom>
          <a:noFill/>
        </p:spPr>
        <p:txBody>
          <a:bodyPr wrap="square" rtlCol="0">
            <a:spAutoFit/>
          </a:bodyPr>
          <a:lstStyle/>
          <a:p>
            <a:r>
              <a:rPr lang="en-US" sz="2000" dirty="0"/>
              <a:t>A series of Fixed </a:t>
            </a:r>
            <a:r>
              <a:rPr lang="en-US" sz="2000" b="1" dirty="0" err="1"/>
              <a:t>Fraday</a:t>
            </a:r>
            <a:r>
              <a:rPr lang="en-US" sz="2000" b="1" dirty="0"/>
              <a:t> Cups </a:t>
            </a:r>
            <a:r>
              <a:rPr lang="en-US" sz="2000" dirty="0"/>
              <a:t>are used as detector system with one cup being allocated for each ion</a:t>
            </a:r>
          </a:p>
        </p:txBody>
      </p:sp>
      <p:sp>
        <p:nvSpPr>
          <p:cNvPr id="7" name="TextBox 6"/>
          <p:cNvSpPr txBox="1"/>
          <p:nvPr/>
        </p:nvSpPr>
        <p:spPr>
          <a:xfrm>
            <a:off x="251520" y="4005064"/>
            <a:ext cx="7056784"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Faraday Cups </a:t>
            </a:r>
            <a:r>
              <a:rPr lang="en-US" sz="2000" dirty="0"/>
              <a:t>are superior in IRMS because :  high count rates needed for high precision measurements are in the normal operating range, whereas ion currents would damage an electron multiplier</a:t>
            </a:r>
            <a:br>
              <a:rPr lang="en-US" sz="2000" dirty="0"/>
            </a:br>
            <a:r>
              <a:rPr lang="en-US" sz="2000" dirty="0"/>
              <a:t/>
            </a:r>
            <a:br>
              <a:rPr lang="en-US" sz="2000" dirty="0"/>
            </a:br>
            <a:r>
              <a:rPr lang="en-US" sz="2000" dirty="0"/>
              <a:t/>
            </a:r>
            <a:br>
              <a:rPr lang="en-US" sz="2000" dirty="0"/>
            </a:br>
            <a:r>
              <a:rPr lang="en-US" sz="2000" b="1" dirty="0"/>
              <a:t>Faraday Cups </a:t>
            </a:r>
            <a:r>
              <a:rPr lang="en-US" sz="2000" dirty="0"/>
              <a:t>are stable and have a long working lifetime</a:t>
            </a:r>
            <a:br>
              <a:rPr lang="en-US" sz="2000" dirty="0"/>
            </a:br>
            <a:endParaRPr lang="en-US" sz="2000" dirty="0"/>
          </a:p>
        </p:txBody>
      </p:sp>
      <p:sp>
        <p:nvSpPr>
          <p:cNvPr id="6" name="TextBox 5"/>
          <p:cNvSpPr txBox="1"/>
          <p:nvPr/>
        </p:nvSpPr>
        <p:spPr>
          <a:xfrm>
            <a:off x="251520" y="3429000"/>
            <a:ext cx="5760640" cy="338554"/>
          </a:xfrm>
          <a:prstGeom prst="rect">
            <a:avLst/>
          </a:prstGeom>
          <a:noFill/>
        </p:spPr>
        <p:txBody>
          <a:bodyPr wrap="square" rtlCol="0">
            <a:spAutoFit/>
          </a:bodyPr>
          <a:lstStyle/>
          <a:p>
            <a:r>
              <a:rPr lang="en-US" sz="1600" b="1" dirty="0" smtClean="0">
                <a:solidFill>
                  <a:schemeClr val="accent6"/>
                </a:solidFill>
              </a:rPr>
              <a:t>Reference</a:t>
            </a:r>
            <a:r>
              <a:rPr lang="en-US" sz="1600" dirty="0" smtClean="0"/>
              <a:t>: </a:t>
            </a:r>
            <a:r>
              <a:rPr lang="en-US" sz="1600" b="1" i="1" dirty="0" smtClean="0"/>
              <a:t>Atmospheric </a:t>
            </a:r>
            <a:r>
              <a:rPr lang="en-US" sz="1600" b="1" i="1" dirty="0"/>
              <a:t>Measurement  </a:t>
            </a:r>
            <a:r>
              <a:rPr lang="en-US" sz="1600" i="1" dirty="0"/>
              <a:t>- </a:t>
            </a:r>
            <a:r>
              <a:rPr lang="en-US" sz="1600" dirty="0"/>
              <a:t>Wiley Blackwell</a:t>
            </a:r>
          </a:p>
        </p:txBody>
      </p:sp>
    </p:spTree>
    <p:extLst>
      <p:ext uri="{BB962C8B-B14F-4D97-AF65-F5344CB8AC3E}">
        <p14:creationId xmlns:p14="http://schemas.microsoft.com/office/powerpoint/2010/main" val="1636499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52" y="116632"/>
            <a:ext cx="5256584" cy="868958"/>
          </a:xfrm>
        </p:spPr>
        <p:txBody>
          <a:bodyPr/>
          <a:lstStyle/>
          <a:p>
            <a:r>
              <a:rPr lang="en-US" sz="3200" b="1" i="1" dirty="0"/>
              <a:t>Chromatography</a:t>
            </a:r>
            <a:endParaRPr lang="en-US" b="1" i="1" dirty="0"/>
          </a:p>
        </p:txBody>
      </p:sp>
      <p:sp>
        <p:nvSpPr>
          <p:cNvPr id="3" name="Content Placeholder 2"/>
          <p:cNvSpPr>
            <a:spLocks noGrp="1"/>
          </p:cNvSpPr>
          <p:nvPr>
            <p:ph idx="1"/>
          </p:nvPr>
        </p:nvSpPr>
        <p:spPr>
          <a:xfrm>
            <a:off x="251520" y="836712"/>
            <a:ext cx="8435280" cy="5289451"/>
          </a:xfrm>
        </p:spPr>
        <p:txBody>
          <a:bodyPr>
            <a:normAutofit/>
          </a:bodyPr>
          <a:lstStyle/>
          <a:p>
            <a:pPr marL="0" indent="0">
              <a:buNone/>
            </a:pPr>
            <a:r>
              <a:rPr lang="en-US" sz="2400" b="1" dirty="0"/>
              <a:t>Chromatography</a:t>
            </a:r>
            <a:r>
              <a:rPr lang="en-US" sz="2400" dirty="0"/>
              <a:t> -  is the method of </a:t>
            </a:r>
            <a:r>
              <a:rPr lang="en-US" sz="2400" dirty="0" err="1"/>
              <a:t>seperating</a:t>
            </a:r>
            <a:r>
              <a:rPr lang="en-US" sz="2400" dirty="0"/>
              <a:t> complex mixtures into their </a:t>
            </a:r>
            <a:r>
              <a:rPr lang="en-US" sz="2400" dirty="0" err="1"/>
              <a:t>consistuent</a:t>
            </a:r>
            <a:r>
              <a:rPr lang="en-US" sz="2400" dirty="0"/>
              <a:t> components</a:t>
            </a:r>
          </a:p>
        </p:txBody>
      </p:sp>
      <p:sp>
        <p:nvSpPr>
          <p:cNvPr id="4" name="Slide Number Placeholder 3"/>
          <p:cNvSpPr>
            <a:spLocks noGrp="1"/>
          </p:cNvSpPr>
          <p:nvPr>
            <p:ph type="sldNum" sz="quarter" idx="12"/>
          </p:nvPr>
        </p:nvSpPr>
        <p:spPr/>
        <p:txBody>
          <a:bodyPr/>
          <a:lstStyle/>
          <a:p>
            <a:fld id="{B19B0651-EE4F-4900-A07F-96A6BFA9D0F0}" type="slidenum">
              <a:rPr lang="ru-RU" smtClean="0"/>
              <a:t>8</a:t>
            </a:fld>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51435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66437" y="2258987"/>
            <a:ext cx="3497460" cy="1938992"/>
          </a:xfrm>
          <a:prstGeom prst="rect">
            <a:avLst/>
          </a:prstGeom>
          <a:noFill/>
        </p:spPr>
        <p:txBody>
          <a:bodyPr wrap="square" rtlCol="0">
            <a:spAutoFit/>
          </a:bodyPr>
          <a:lstStyle/>
          <a:p>
            <a:r>
              <a:rPr lang="en-US" sz="2000" dirty="0"/>
              <a:t>Some atmospheric species such as organic acids, peroxides and aldehydes are measured using HPLC, When majority of organic species are </a:t>
            </a:r>
            <a:r>
              <a:rPr lang="en-US" sz="2000" dirty="0" err="1"/>
              <a:t>analysed</a:t>
            </a:r>
            <a:r>
              <a:rPr lang="en-US" sz="2000" dirty="0"/>
              <a:t> using Capillary chromatography</a:t>
            </a:r>
          </a:p>
        </p:txBody>
      </p:sp>
      <p:sp>
        <p:nvSpPr>
          <p:cNvPr id="6" name="TextBox 5"/>
          <p:cNvSpPr txBox="1"/>
          <p:nvPr/>
        </p:nvSpPr>
        <p:spPr>
          <a:xfrm>
            <a:off x="971600" y="5301208"/>
            <a:ext cx="4896544" cy="1384995"/>
          </a:xfrm>
          <a:prstGeom prst="rect">
            <a:avLst/>
          </a:prstGeom>
          <a:noFill/>
        </p:spPr>
        <p:txBody>
          <a:bodyPr wrap="square" rtlCol="0">
            <a:spAutoFit/>
          </a:bodyPr>
          <a:lstStyle/>
          <a:p>
            <a:r>
              <a:rPr lang="en-US" sz="2000" dirty="0"/>
              <a:t>Many organic species in the atmosphere are bound to the particles  and are in AEROSOL form e.g. </a:t>
            </a:r>
            <a:r>
              <a:rPr lang="en-US" sz="2400" dirty="0" err="1"/>
              <a:t>Polycylic</a:t>
            </a:r>
            <a:r>
              <a:rPr lang="en-US" sz="2000" dirty="0"/>
              <a:t> aromatic hydrocarbons (PAH); </a:t>
            </a:r>
            <a:r>
              <a:rPr lang="en-US" sz="2000" dirty="0" err="1"/>
              <a:t>dioxans</a:t>
            </a:r>
            <a:r>
              <a:rPr lang="en-US" sz="2000" dirty="0"/>
              <a:t>  [GC-MS]</a:t>
            </a:r>
          </a:p>
        </p:txBody>
      </p:sp>
    </p:spTree>
    <p:extLst>
      <p:ext uri="{BB962C8B-B14F-4D97-AF65-F5344CB8AC3E}">
        <p14:creationId xmlns:p14="http://schemas.microsoft.com/office/powerpoint/2010/main" val="787038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9B0651-EE4F-4900-A07F-96A6BFA9D0F0}" type="slidenum">
              <a:rPr lang="ru-RU" smtClean="0"/>
              <a:t>9</a:t>
            </a:fld>
            <a:endParaRPr lang="ru-RU"/>
          </a:p>
        </p:txBody>
      </p:sp>
      <p:sp>
        <p:nvSpPr>
          <p:cNvPr id="3" name="TextBox 2"/>
          <p:cNvSpPr txBox="1"/>
          <p:nvPr/>
        </p:nvSpPr>
        <p:spPr>
          <a:xfrm>
            <a:off x="323528" y="836712"/>
            <a:ext cx="8352928" cy="1631216"/>
          </a:xfrm>
          <a:prstGeom prst="rect">
            <a:avLst/>
          </a:prstGeom>
          <a:noFill/>
        </p:spPr>
        <p:txBody>
          <a:bodyPr wrap="square" rtlCol="0">
            <a:spAutoFit/>
          </a:bodyPr>
          <a:lstStyle/>
          <a:p>
            <a:r>
              <a:rPr lang="en-US" sz="2000" dirty="0"/>
              <a:t>In GC as  the mobile phase </a:t>
            </a:r>
            <a:r>
              <a:rPr lang="en-US" sz="2000" b="1" i="1" dirty="0">
                <a:solidFill>
                  <a:schemeClr val="accent5">
                    <a:lumMod val="75000"/>
                  </a:schemeClr>
                </a:solidFill>
              </a:rPr>
              <a:t>highly diffusive gas </a:t>
            </a:r>
            <a:r>
              <a:rPr lang="en-US" sz="2000" dirty="0"/>
              <a:t>is used to solvate and transport components  within the mixture.</a:t>
            </a:r>
          </a:p>
          <a:p>
            <a:r>
              <a:rPr lang="en-US" sz="2000" dirty="0"/>
              <a:t> The gas phase should have high diffusion coefficient to ensure maximum number of gas-stationary phase interactions.</a:t>
            </a:r>
          </a:p>
          <a:p>
            <a:r>
              <a:rPr lang="en-US" dirty="0"/>
              <a:t>Maximum</a:t>
            </a:r>
            <a:r>
              <a:rPr lang="en-US" sz="2000" i="1" dirty="0"/>
              <a:t> </a:t>
            </a:r>
            <a:r>
              <a:rPr lang="en-US" sz="2000" b="1" i="1" dirty="0">
                <a:solidFill>
                  <a:schemeClr val="accent5">
                    <a:lumMod val="75000"/>
                  </a:schemeClr>
                </a:solidFill>
              </a:rPr>
              <a:t>separation efficiency </a:t>
            </a:r>
            <a:r>
              <a:rPr lang="en-US" sz="2000" dirty="0"/>
              <a:t>is achieved using lighter gases (H</a:t>
            </a:r>
            <a:r>
              <a:rPr lang="en-US" sz="2000" baseline="-25000" dirty="0"/>
              <a:t>2</a:t>
            </a:r>
            <a:r>
              <a:rPr lang="en-US" sz="2000" dirty="0"/>
              <a:t>, He)</a:t>
            </a:r>
          </a:p>
        </p:txBody>
      </p:sp>
      <p:sp>
        <p:nvSpPr>
          <p:cNvPr id="4" name="TextBox 3"/>
          <p:cNvSpPr txBox="1"/>
          <p:nvPr/>
        </p:nvSpPr>
        <p:spPr>
          <a:xfrm>
            <a:off x="467544" y="223770"/>
            <a:ext cx="4968552" cy="461665"/>
          </a:xfrm>
          <a:prstGeom prst="rect">
            <a:avLst/>
          </a:prstGeom>
          <a:effectLst>
            <a:reflection blurRad="6350" stA="52000" endA="300" endPos="35000" dir="5400000" sy="-100000" algn="bl" rotWithShape="0"/>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i="1" dirty="0"/>
              <a:t>Characteristics of mobile phase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64904"/>
            <a:ext cx="755660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50223"/>
            <a:ext cx="4680520" cy="307777"/>
          </a:xfrm>
          <a:prstGeom prst="rect">
            <a:avLst/>
          </a:prstGeom>
          <a:noFill/>
        </p:spPr>
        <p:txBody>
          <a:bodyPr wrap="square" rtlCol="0">
            <a:spAutoFit/>
          </a:bodyPr>
          <a:lstStyle/>
          <a:p>
            <a:r>
              <a:rPr lang="en-US" sz="1400" b="1" dirty="0" smtClean="0">
                <a:solidFill>
                  <a:schemeClr val="accent5"/>
                </a:solidFill>
              </a:rPr>
              <a:t>Reference</a:t>
            </a:r>
            <a:r>
              <a:rPr lang="en-US" sz="1400" dirty="0" smtClean="0"/>
              <a:t>: </a:t>
            </a:r>
            <a:r>
              <a:rPr lang="en-US" sz="1400" b="1" i="1" dirty="0" smtClean="0"/>
              <a:t>Atmospheric </a:t>
            </a:r>
            <a:r>
              <a:rPr lang="en-US" sz="1400" b="1" i="1" dirty="0"/>
              <a:t>Measurement  </a:t>
            </a:r>
            <a:r>
              <a:rPr lang="en-US" sz="1400" i="1" dirty="0"/>
              <a:t>- </a:t>
            </a:r>
            <a:r>
              <a:rPr lang="en-US" sz="1400" dirty="0"/>
              <a:t>Wiley Blackwell</a:t>
            </a:r>
          </a:p>
        </p:txBody>
      </p:sp>
    </p:spTree>
    <p:extLst>
      <p:ext uri="{BB962C8B-B14F-4D97-AF65-F5344CB8AC3E}">
        <p14:creationId xmlns:p14="http://schemas.microsoft.com/office/powerpoint/2010/main" val="3289372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1262</Words>
  <Application>Microsoft Office PowerPoint</Application>
  <PresentationFormat>On-screen Show (4:3)</PresentationFormat>
  <Paragraphs>130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Тема Office</vt:lpstr>
      <vt:lpstr>Analysis of Hydrocarbons in the Atmosphere</vt:lpstr>
      <vt:lpstr>Following Analytical Techniques for Atmospheric Measurement will be discussed:</vt:lpstr>
      <vt:lpstr>PowerPoint Presentation</vt:lpstr>
      <vt:lpstr>Coupled GC-MS</vt:lpstr>
      <vt:lpstr>PowerPoint Presentation</vt:lpstr>
      <vt:lpstr>Isotope Ratio MS</vt:lpstr>
      <vt:lpstr>PowerPoint Presentation</vt:lpstr>
      <vt:lpstr>Chromatography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UX31OU</dc:creator>
  <cp:lastModifiedBy>RePack by Diakov</cp:lastModifiedBy>
  <cp:revision>154</cp:revision>
  <dcterms:created xsi:type="dcterms:W3CDTF">2020-10-11T14:25:31Z</dcterms:created>
  <dcterms:modified xsi:type="dcterms:W3CDTF">2020-11-13T09:31:46Z</dcterms:modified>
</cp:coreProperties>
</file>