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
  </p:notesMasterIdLst>
  <p:sldIdLst>
    <p:sldId id="263" r:id="rId2"/>
    <p:sldId id="256" r:id="rId3"/>
    <p:sldId id="257" r:id="rId4"/>
    <p:sldId id="258" r:id="rId5"/>
    <p:sldId id="259" r:id="rId6"/>
    <p:sldId id="260" r:id="rId7"/>
    <p:sldId id="261" r:id="rId8"/>
    <p:sldId id="262" r:id="rId9"/>
    <p:sldId id="264" r:id="rId10"/>
    <p:sldId id="266" r:id="rId11"/>
    <p:sldId id="265" r:id="rId12"/>
    <p:sldId id="268"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336958661417324"/>
          <c:y val="9.4394617716866525E-2"/>
          <c:w val="0.54763594980314956"/>
          <c:h val="0.82145387417237492"/>
        </c:manualLayout>
      </c:layout>
      <c:pieChart>
        <c:varyColors val="1"/>
        <c:ser>
          <c:idx val="0"/>
          <c:order val="0"/>
          <c:tx>
            <c:strRef>
              <c:f>Sheet1!$B$1</c:f>
              <c:strCache>
                <c:ptCount val="1"/>
                <c:pt idx="0">
                  <c:v>Column2</c:v>
                </c:pt>
              </c:strCache>
            </c:strRef>
          </c:tx>
          <c:explosion val="26"/>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dPt>
          <c:dPt>
            <c:idx val="3"/>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dPt>
          <c:dPt>
            <c:idx val="4"/>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Pt>
            <c:idx val="5"/>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6"/>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dPt>
          <c:dPt>
            <c:idx val="7"/>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dPt>
          <c:dPt>
            <c:idx val="8"/>
            <c:bubble3D val="0"/>
            <c:spPr>
              <a:solidFill>
                <a:schemeClr val="accent3">
                  <a:lumMod val="60000"/>
                </a:schemeClr>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ka-GE"/>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Sheet1!$A$2:$A$10</c:f>
              <c:strCache>
                <c:ptCount val="8"/>
                <c:pt idx="0">
                  <c:v>Nitrogen</c:v>
                </c:pt>
                <c:pt idx="1">
                  <c:v>Oxygen</c:v>
                </c:pt>
                <c:pt idx="2">
                  <c:v>Argon</c:v>
                </c:pt>
                <c:pt idx="3">
                  <c:v>Carbon dioxide</c:v>
                </c:pt>
                <c:pt idx="4">
                  <c:v>Neon</c:v>
                </c:pt>
                <c:pt idx="5">
                  <c:v>Helium</c:v>
                </c:pt>
                <c:pt idx="6">
                  <c:v>Methane</c:v>
                </c:pt>
                <c:pt idx="7">
                  <c:v>krypton</c:v>
                </c:pt>
              </c:strCache>
            </c:strRef>
          </c:cat>
          <c:val>
            <c:numRef>
              <c:f>Sheet1!$B$2:$B$10</c:f>
              <c:numCache>
                <c:formatCode>General</c:formatCode>
                <c:ptCount val="9"/>
                <c:pt idx="0">
                  <c:v>78.084000000000003</c:v>
                </c:pt>
                <c:pt idx="1">
                  <c:v>20.946000000000002</c:v>
                </c:pt>
                <c:pt idx="2">
                  <c:v>0.94599999999999995</c:v>
                </c:pt>
                <c:pt idx="3">
                  <c:v>4.1360000000000001E-2</c:v>
                </c:pt>
                <c:pt idx="4">
                  <c:v>1.818E-3</c:v>
                </c:pt>
                <c:pt idx="5">
                  <c:v>5.2400000000000005E-4</c:v>
                </c:pt>
                <c:pt idx="6">
                  <c:v>1.8699999999999999E-4</c:v>
                </c:pt>
                <c:pt idx="7">
                  <c:v>1.1400000000000001E-4</c:v>
                </c:pt>
              </c:numCache>
            </c:numRef>
          </c:val>
        </c:ser>
        <c:dLbls>
          <c:dLblPos val="bestFit"/>
          <c:showLegendKey val="0"/>
          <c:showVal val="1"/>
          <c:showCatName val="0"/>
          <c:showSerName val="0"/>
          <c:showPercent val="0"/>
          <c:showBubbleSize val="0"/>
          <c:showLeaderLines val="1"/>
        </c:dLbls>
        <c:firstSliceAng val="0"/>
      </c:pieChart>
      <c:spPr>
        <a:noFill/>
        <a:ln w="25400">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ka-GE"/>
        </a:p>
      </c:txPr>
    </c:legend>
    <c:plotVisOnly val="1"/>
    <c:dispBlanksAs val="gap"/>
    <c:showDLblsOverMax val="0"/>
  </c:chart>
  <c:spPr>
    <a:noFill/>
    <a:ln>
      <a:noFill/>
    </a:ln>
    <a:effectLst/>
  </c:spPr>
  <c:txPr>
    <a:bodyPr/>
    <a:lstStyle/>
    <a:p>
      <a:pPr>
        <a:defRPr/>
      </a:pPr>
      <a:endParaRPr lang="ka-G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a-G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C1D4B-9E4E-4DBC-87EC-2A7C047E07CA}" type="datetimeFigureOut">
              <a:rPr lang="ka-GE" smtClean="0"/>
              <a:t>12.11.2020</a:t>
            </a:fld>
            <a:endParaRPr lang="ka-G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a-G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ka-G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a-G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0A34B8-4956-40FF-8DC6-836C8E8205BA}" type="slidenum">
              <a:rPr lang="ka-GE" smtClean="0"/>
              <a:t>‹#›</a:t>
            </a:fld>
            <a:endParaRPr lang="ka-GE"/>
          </a:p>
        </p:txBody>
      </p:sp>
    </p:spTree>
    <p:extLst>
      <p:ext uri="{BB962C8B-B14F-4D97-AF65-F5344CB8AC3E}">
        <p14:creationId xmlns:p14="http://schemas.microsoft.com/office/powerpoint/2010/main" val="2935369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3F0A34B8-4956-40FF-8DC6-836C8E8205BA}" type="slidenum">
              <a:rPr lang="ka-GE" smtClean="0"/>
              <a:t>1</a:t>
            </a:fld>
            <a:endParaRPr lang="ka-GE"/>
          </a:p>
        </p:txBody>
      </p:sp>
    </p:spTree>
    <p:extLst>
      <p:ext uri="{BB962C8B-B14F-4D97-AF65-F5344CB8AC3E}">
        <p14:creationId xmlns:p14="http://schemas.microsoft.com/office/powerpoint/2010/main" val="1180715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3F0A34B8-4956-40FF-8DC6-836C8E8205BA}" type="slidenum">
              <a:rPr lang="ka-GE" smtClean="0"/>
              <a:t>2</a:t>
            </a:fld>
            <a:endParaRPr lang="ka-GE"/>
          </a:p>
        </p:txBody>
      </p:sp>
    </p:spTree>
    <p:extLst>
      <p:ext uri="{BB962C8B-B14F-4D97-AF65-F5344CB8AC3E}">
        <p14:creationId xmlns:p14="http://schemas.microsoft.com/office/powerpoint/2010/main" val="801146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3F0A34B8-4956-40FF-8DC6-836C8E8205BA}" type="slidenum">
              <a:rPr lang="ka-GE" smtClean="0"/>
              <a:t>3</a:t>
            </a:fld>
            <a:endParaRPr lang="ka-GE"/>
          </a:p>
        </p:txBody>
      </p:sp>
    </p:spTree>
    <p:extLst>
      <p:ext uri="{BB962C8B-B14F-4D97-AF65-F5344CB8AC3E}">
        <p14:creationId xmlns:p14="http://schemas.microsoft.com/office/powerpoint/2010/main" val="1373825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a-GE"/>
          </a:p>
        </p:txBody>
      </p:sp>
      <p:sp>
        <p:nvSpPr>
          <p:cNvPr id="4" name="Slide Number Placeholder 3"/>
          <p:cNvSpPr>
            <a:spLocks noGrp="1"/>
          </p:cNvSpPr>
          <p:nvPr>
            <p:ph type="sldNum" sz="quarter" idx="10"/>
          </p:nvPr>
        </p:nvSpPr>
        <p:spPr/>
        <p:txBody>
          <a:bodyPr/>
          <a:lstStyle/>
          <a:p>
            <a:fld id="{3F0A34B8-4956-40FF-8DC6-836C8E8205BA}" type="slidenum">
              <a:rPr lang="ka-GE" smtClean="0"/>
              <a:t>5</a:t>
            </a:fld>
            <a:endParaRPr lang="ka-GE"/>
          </a:p>
        </p:txBody>
      </p:sp>
    </p:spTree>
    <p:extLst>
      <p:ext uri="{BB962C8B-B14F-4D97-AF65-F5344CB8AC3E}">
        <p14:creationId xmlns:p14="http://schemas.microsoft.com/office/powerpoint/2010/main" val="13106822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97A526A-4F6A-449D-AB62-8403DAD2DB28}" type="datetime1">
              <a:rPr lang="en-US" smtClean="0"/>
              <a:t>11/12/2020</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1147B0-E3A5-4FE1-A6C2-853BB4876A9B}" type="datetime1">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61AD22-E82B-4D2E-A379-5DC2C30092DE}" type="datetime1">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C26395-19F3-4F9D-9BF7-03A5BEED02BD}" type="datetime1">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53D2AE-8F92-4A94-9C85-8C62909CCD47}" type="datetime1">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C5D9761-2694-486C-9FDE-39BBB3D3EA80}" type="datetime1">
              <a:rPr lang="en-US" smtClean="0"/>
              <a:t>11/12/2020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F77BB44-E1DF-4C29-9DBE-392A21DD6759}" type="datetime1">
              <a:rPr lang="en-US" smtClean="0"/>
              <a:t>11/12/2020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B146B73-C3F8-4450-B24B-5F20213E317E}"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A34B2A-6388-43DB-ACB4-2876229944AA}"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E68C605-7C4E-499A-A649-FCC70AF863CA}"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E8A03C-76AC-4823-8AFB-FF93ED62B0D1}" type="datetime1">
              <a:rPr lang="en-US" smtClean="0"/>
              <a:t>11/12/2020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41283A-5990-4CD2-AD82-184E709CA3BD}" type="datetime1">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D047645-6F4D-4063-B91B-6B0F7447895A}" type="datetime1">
              <a:rPr lang="en-US" smtClean="0"/>
              <a:t>11/12/2020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F9BA54-A6F2-40C0-B940-DE1330054B56}" type="datetime1">
              <a:rPr lang="en-US" smtClean="0"/>
              <a:t>11/12/2020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2097AC-1076-40E1-86F1-63173FBC314C}" type="datetime1">
              <a:rPr lang="en-US" smtClean="0"/>
              <a:t>11/12/2020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C37E41-2B63-4EF3-8B69-B76B9189A694}" type="datetime1">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80FA29-82F5-4772-A6C0-0A78EF37F0A1}" type="datetime1">
              <a:rPr lang="en-US" smtClean="0"/>
              <a:t>11/12/2020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937FB72-5734-49A8-9110-2DD46DE94F1F}" type="datetime1">
              <a:rPr lang="en-US" smtClean="0"/>
              <a:t>11/12/2020</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en.wikipedia.org/wiki/High-altitude_balloon" TargetMode="External"/><Relationship Id="rId7" Type="http://schemas.openxmlformats.org/officeDocument/2006/relationships/hyperlink" Target="https://en.wikipedia.org/wiki/Radiosonde" TargetMode="External"/><Relationship Id="rId2" Type="http://schemas.openxmlformats.org/officeDocument/2006/relationships/hyperlink" Target="https://en.wikipedia.org/wiki/Balloon" TargetMode="External"/><Relationship Id="rId1" Type="http://schemas.openxmlformats.org/officeDocument/2006/relationships/slideLayout" Target="../slideLayouts/slideLayout9.xml"/><Relationship Id="rId6" Type="http://schemas.openxmlformats.org/officeDocument/2006/relationships/hyperlink" Target="https://en.wikipedia.org/wiki/Humidity" TargetMode="External"/><Relationship Id="rId5" Type="http://schemas.openxmlformats.org/officeDocument/2006/relationships/hyperlink" Target="https://en.wikipedia.org/wiki/Temperature" TargetMode="External"/><Relationship Id="rId4" Type="http://schemas.openxmlformats.org/officeDocument/2006/relationships/hyperlink" Target="https://en.wikipedia.org/wiki/Atmospheric_pressure" TargetMode="External"/><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01490" y="188868"/>
            <a:ext cx="2302751" cy="2296754"/>
          </a:xfrm>
        </p:spPr>
      </p:pic>
      <p:sp>
        <p:nvSpPr>
          <p:cNvPr id="5" name="TextBox 4"/>
          <p:cNvSpPr txBox="1"/>
          <p:nvPr/>
        </p:nvSpPr>
        <p:spPr>
          <a:xfrm>
            <a:off x="4045910" y="952524"/>
            <a:ext cx="5136728" cy="769441"/>
          </a:xfrm>
          <a:prstGeom prst="rect">
            <a:avLst/>
          </a:prstGeom>
          <a:noFill/>
        </p:spPr>
        <p:txBody>
          <a:bodyPr wrap="square" rtlCol="0">
            <a:spAutoFit/>
          </a:bodyPr>
          <a:lstStyle/>
          <a:p>
            <a:r>
              <a:rPr lang="en-US" sz="4400" dirty="0" smtClean="0">
                <a:solidFill>
                  <a:schemeClr val="bg2">
                    <a:lumMod val="60000"/>
                    <a:lumOff val="40000"/>
                  </a:schemeClr>
                </a:solidFill>
              </a:rPr>
              <a:t>Tbilisi </a:t>
            </a:r>
            <a:r>
              <a:rPr lang="en-US" sz="4400" dirty="0">
                <a:solidFill>
                  <a:schemeClr val="bg2">
                    <a:lumMod val="60000"/>
                    <a:lumOff val="40000"/>
                  </a:schemeClr>
                </a:solidFill>
              </a:rPr>
              <a:t>State University</a:t>
            </a:r>
            <a:endParaRPr lang="ka-GE" sz="4400" dirty="0">
              <a:solidFill>
                <a:schemeClr val="bg2">
                  <a:lumMod val="60000"/>
                  <a:lumOff val="40000"/>
                </a:schemeClr>
              </a:solidFill>
            </a:endParaRPr>
          </a:p>
        </p:txBody>
      </p:sp>
      <p:sp>
        <p:nvSpPr>
          <p:cNvPr id="6" name="TextBox 5"/>
          <p:cNvSpPr txBox="1"/>
          <p:nvPr/>
        </p:nvSpPr>
        <p:spPr>
          <a:xfrm>
            <a:off x="8371268" y="6001555"/>
            <a:ext cx="5731098" cy="369332"/>
          </a:xfrm>
          <a:prstGeom prst="rect">
            <a:avLst/>
          </a:prstGeom>
          <a:noFill/>
        </p:spPr>
        <p:txBody>
          <a:bodyPr wrap="square" rtlCol="0">
            <a:spAutoFit/>
          </a:bodyPr>
          <a:lstStyle/>
          <a:p>
            <a:r>
              <a:rPr lang="en-US" dirty="0" err="1" smtClean="0"/>
              <a:t>Giorgi</a:t>
            </a:r>
            <a:r>
              <a:rPr lang="en-US" dirty="0" smtClean="0"/>
              <a:t> </a:t>
            </a:r>
            <a:r>
              <a:rPr lang="en-US" dirty="0" err="1" smtClean="0"/>
              <a:t>Abashidze</a:t>
            </a:r>
            <a:endParaRPr lang="ka-GE" dirty="0"/>
          </a:p>
        </p:txBody>
      </p:sp>
      <p:sp>
        <p:nvSpPr>
          <p:cNvPr id="7" name="TextBox 6"/>
          <p:cNvSpPr txBox="1"/>
          <p:nvPr/>
        </p:nvSpPr>
        <p:spPr>
          <a:xfrm>
            <a:off x="3955757" y="2300956"/>
            <a:ext cx="7340957" cy="369332"/>
          </a:xfrm>
          <a:prstGeom prst="rect">
            <a:avLst/>
          </a:prstGeom>
          <a:noFill/>
        </p:spPr>
        <p:txBody>
          <a:bodyPr wrap="square" rtlCol="0">
            <a:spAutoFit/>
          </a:bodyPr>
          <a:lstStyle/>
          <a:p>
            <a:r>
              <a:rPr lang="en-US" dirty="0" smtClean="0"/>
              <a:t>Project for </a:t>
            </a:r>
            <a:r>
              <a:rPr lang="en-US" dirty="0"/>
              <a:t> </a:t>
            </a:r>
            <a:r>
              <a:rPr lang="en-US" dirty="0" smtClean="0"/>
              <a:t>Institute of Energy and Climate Research , Troposphere (IEK-8)</a:t>
            </a:r>
            <a:endParaRPr lang="ka-GE" dirty="0"/>
          </a:p>
        </p:txBody>
      </p:sp>
      <p:sp>
        <p:nvSpPr>
          <p:cNvPr id="8" name="TextBox 7"/>
          <p:cNvSpPr txBox="1"/>
          <p:nvPr/>
        </p:nvSpPr>
        <p:spPr>
          <a:xfrm>
            <a:off x="3955757" y="3966589"/>
            <a:ext cx="7442045" cy="369332"/>
          </a:xfrm>
          <a:prstGeom prst="rect">
            <a:avLst/>
          </a:prstGeom>
          <a:noFill/>
        </p:spPr>
        <p:txBody>
          <a:bodyPr wrap="square" rtlCol="0">
            <a:spAutoFit/>
          </a:bodyPr>
          <a:lstStyle/>
          <a:p>
            <a:r>
              <a:rPr lang="en-US" dirty="0" smtClean="0"/>
              <a:t>Tbilisi State University Bachelor of Chemistry Student </a:t>
            </a:r>
            <a:r>
              <a:rPr lang="en-US" dirty="0" err="1" smtClean="0"/>
              <a:t>Giorgi</a:t>
            </a:r>
            <a:r>
              <a:rPr lang="en-US" dirty="0" smtClean="0"/>
              <a:t> </a:t>
            </a:r>
            <a:r>
              <a:rPr lang="en-US" dirty="0" err="1" smtClean="0"/>
              <a:t>Abashidze</a:t>
            </a:r>
            <a:r>
              <a:rPr lang="en-US" dirty="0" smtClean="0"/>
              <a:t> </a:t>
            </a:r>
            <a:endParaRPr lang="ka-GE" dirty="0"/>
          </a:p>
        </p:txBody>
      </p:sp>
      <p:sp>
        <p:nvSpPr>
          <p:cNvPr id="11" name="Slide Number Placeholder 10"/>
          <p:cNvSpPr>
            <a:spLocks noGrp="1"/>
          </p:cNvSpPr>
          <p:nvPr>
            <p:ph type="sldNum" sz="quarter" idx="12"/>
          </p:nvPr>
        </p:nvSpPr>
        <p:spPr/>
        <p:txBody>
          <a:bodyPr/>
          <a:lstStyle/>
          <a:p>
            <a:fld id="{6D22F896-40B5-4ADD-8801-0D06FADFA095}" type="slidenum">
              <a:rPr lang="en-US" smtClean="0"/>
              <a:t>1</a:t>
            </a:fld>
            <a:endParaRPr lang="en-US" dirty="0"/>
          </a:p>
        </p:txBody>
      </p:sp>
      <p:pic>
        <p:nvPicPr>
          <p:cNvPr id="12" name="Picture 11"/>
          <p:cNvPicPr>
            <a:picLocks noChangeAspect="1"/>
          </p:cNvPicPr>
          <p:nvPr/>
        </p:nvPicPr>
        <p:blipFill>
          <a:blip r:embed="rId4"/>
          <a:stretch>
            <a:fillRect/>
          </a:stretch>
        </p:blipFill>
        <p:spPr>
          <a:xfrm>
            <a:off x="8154301" y="6070198"/>
            <a:ext cx="282019" cy="282019"/>
          </a:xfrm>
          <a:prstGeom prst="rect">
            <a:avLst/>
          </a:prstGeom>
        </p:spPr>
      </p:pic>
    </p:spTree>
    <p:extLst>
      <p:ext uri="{BB962C8B-B14F-4D97-AF65-F5344CB8AC3E}">
        <p14:creationId xmlns:p14="http://schemas.microsoft.com/office/powerpoint/2010/main" val="695957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methods used for atmosphere research</a:t>
            </a:r>
            <a:endParaRPr lang="ka-GE" dirty="0"/>
          </a:p>
        </p:txBody>
      </p:sp>
      <p:pic>
        <p:nvPicPr>
          <p:cNvPr id="5" name="Picture Placeholder 4"/>
          <p:cNvPicPr>
            <a:picLocks noGrp="1" noChangeAspect="1"/>
          </p:cNvPicPr>
          <p:nvPr>
            <p:ph type="pic" idx="1"/>
          </p:nvPr>
        </p:nvPicPr>
        <p:blipFill>
          <a:blip r:embed="rId2"/>
          <a:srcRect l="30055" r="30055"/>
          <a:stretch>
            <a:fillRect/>
          </a:stretch>
        </p:blipFill>
        <p:spPr>
          <a:xfrm rot="10800000" flipV="1">
            <a:off x="7483751" y="2592946"/>
            <a:ext cx="3643594" cy="3822658"/>
          </a:xfrm>
          <a:prstGeom prst="rect">
            <a:avLst/>
          </a:prstGeom>
        </p:spPr>
      </p:pic>
      <p:sp>
        <p:nvSpPr>
          <p:cNvPr id="4" name="Text Placeholder 3"/>
          <p:cNvSpPr>
            <a:spLocks noGrp="1"/>
          </p:cNvSpPr>
          <p:nvPr>
            <p:ph type="body" sz="half" idx="2"/>
          </p:nvPr>
        </p:nvSpPr>
        <p:spPr>
          <a:xfrm>
            <a:off x="1141410" y="2249486"/>
            <a:ext cx="5934511" cy="1150537"/>
          </a:xfrm>
        </p:spPr>
        <p:txBody>
          <a:bodyPr/>
          <a:lstStyle/>
          <a:p>
            <a:pPr marL="285750" indent="-285750">
              <a:buFont typeface="Arial" panose="020B0604020202020204" pitchFamily="34" charset="0"/>
              <a:buChar char="•"/>
            </a:pPr>
            <a:r>
              <a:rPr lang="en-US" dirty="0" smtClean="0"/>
              <a:t>Weather balloon</a:t>
            </a:r>
          </a:p>
          <a:p>
            <a:pPr marL="285750" indent="-285750">
              <a:buFont typeface="Arial" panose="020B0604020202020204" pitchFamily="34" charset="0"/>
              <a:buChar char="•"/>
            </a:pPr>
            <a:r>
              <a:rPr lang="en-US" dirty="0" smtClean="0"/>
              <a:t>Satellite observation</a:t>
            </a:r>
            <a:endParaRPr lang="ka-GE" dirty="0"/>
          </a:p>
        </p:txBody>
      </p:sp>
      <p:sp>
        <p:nvSpPr>
          <p:cNvPr id="7" name="TextBox 6"/>
          <p:cNvSpPr txBox="1"/>
          <p:nvPr/>
        </p:nvSpPr>
        <p:spPr>
          <a:xfrm>
            <a:off x="7483751" y="2064820"/>
            <a:ext cx="3144491" cy="369332"/>
          </a:xfrm>
          <a:prstGeom prst="rect">
            <a:avLst/>
          </a:prstGeom>
          <a:noFill/>
        </p:spPr>
        <p:txBody>
          <a:bodyPr wrap="square" rtlCol="0">
            <a:spAutoFit/>
          </a:bodyPr>
          <a:lstStyle/>
          <a:p>
            <a:r>
              <a:rPr lang="en-US" dirty="0" smtClean="0"/>
              <a:t>Example of satellite observation</a:t>
            </a:r>
            <a:endParaRPr lang="ka-GE" dirty="0"/>
          </a:p>
        </p:txBody>
      </p:sp>
      <p:sp>
        <p:nvSpPr>
          <p:cNvPr id="8" name="Slide Number Placeholder 7"/>
          <p:cNvSpPr>
            <a:spLocks noGrp="1"/>
          </p:cNvSpPr>
          <p:nvPr>
            <p:ph type="sldNum" sz="quarter" idx="12"/>
          </p:nvPr>
        </p:nvSpPr>
        <p:spPr>
          <a:xfrm>
            <a:off x="10628242" y="6391836"/>
            <a:ext cx="771089" cy="365125"/>
          </a:xfrm>
        </p:spPr>
        <p:txBody>
          <a:bodyPr/>
          <a:lstStyle/>
          <a:p>
            <a:fld id="{6D22F896-40B5-4ADD-8801-0D06FADFA095}" type="slidenum">
              <a:rPr lang="en-US" sz="1600" smtClean="0"/>
              <a:t>10</a:t>
            </a:fld>
            <a:endParaRPr lang="en-US" sz="1600" dirty="0"/>
          </a:p>
        </p:txBody>
      </p:sp>
      <p:pic>
        <p:nvPicPr>
          <p:cNvPr id="9" name="Picture 8"/>
          <p:cNvPicPr>
            <a:picLocks noChangeAspect="1"/>
          </p:cNvPicPr>
          <p:nvPr/>
        </p:nvPicPr>
        <p:blipFill>
          <a:blip r:embed="rId3"/>
          <a:stretch>
            <a:fillRect/>
          </a:stretch>
        </p:blipFill>
        <p:spPr>
          <a:xfrm>
            <a:off x="10193895" y="6282255"/>
            <a:ext cx="933450" cy="133350"/>
          </a:xfrm>
          <a:prstGeom prst="rect">
            <a:avLst/>
          </a:prstGeom>
        </p:spPr>
      </p:pic>
    </p:spTree>
    <p:extLst>
      <p:ext uri="{BB962C8B-B14F-4D97-AF65-F5344CB8AC3E}">
        <p14:creationId xmlns:p14="http://schemas.microsoft.com/office/powerpoint/2010/main" val="23097073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813" y="0"/>
            <a:ext cx="5934508" cy="2112818"/>
          </a:xfrm>
        </p:spPr>
        <p:txBody>
          <a:bodyPr>
            <a:normAutofit/>
          </a:bodyPr>
          <a:lstStyle/>
          <a:p>
            <a:r>
              <a:rPr lang="en-US" dirty="0"/>
              <a:t>Weather balloon</a:t>
            </a:r>
            <a:br>
              <a:rPr lang="en-US" dirty="0"/>
            </a:br>
            <a:r>
              <a:rPr lang="en-US" dirty="0"/>
              <a:t/>
            </a:r>
            <a:br>
              <a:rPr lang="en-US" dirty="0"/>
            </a:br>
            <a:endParaRPr lang="ka-GE" dirty="0"/>
          </a:p>
        </p:txBody>
      </p:sp>
      <p:sp>
        <p:nvSpPr>
          <p:cNvPr id="4" name="Text Placeholder 3"/>
          <p:cNvSpPr>
            <a:spLocks noGrp="1"/>
          </p:cNvSpPr>
          <p:nvPr>
            <p:ph type="body" sz="half" idx="2"/>
          </p:nvPr>
        </p:nvSpPr>
        <p:spPr>
          <a:xfrm>
            <a:off x="778016" y="1667595"/>
            <a:ext cx="5934511" cy="3541714"/>
          </a:xfrm>
        </p:spPr>
        <p:txBody>
          <a:bodyPr/>
          <a:lstStyle/>
          <a:p>
            <a:r>
              <a:rPr lang="en-US" dirty="0"/>
              <a:t>A </a:t>
            </a:r>
            <a:r>
              <a:rPr lang="en-US" b="1" dirty="0"/>
              <a:t>weather balloon</a:t>
            </a:r>
            <a:r>
              <a:rPr lang="en-US" dirty="0"/>
              <a:t> also known as </a:t>
            </a:r>
            <a:r>
              <a:rPr lang="en-US" b="1" dirty="0"/>
              <a:t>sounding balloon</a:t>
            </a:r>
            <a:r>
              <a:rPr lang="en-US" dirty="0"/>
              <a:t> is a </a:t>
            </a:r>
            <a:r>
              <a:rPr lang="en-US" dirty="0">
                <a:hlinkClick r:id="rId2" tooltip="Balloon"/>
              </a:rPr>
              <a:t>balloon</a:t>
            </a:r>
            <a:r>
              <a:rPr lang="en-US" dirty="0"/>
              <a:t> (specifically a type of </a:t>
            </a:r>
            <a:r>
              <a:rPr lang="en-US" dirty="0">
                <a:hlinkClick r:id="rId3" tooltip="High-altitude balloon"/>
              </a:rPr>
              <a:t>high-altitude balloon</a:t>
            </a:r>
            <a:r>
              <a:rPr lang="en-US" dirty="0"/>
              <a:t>) that carries instruments aloft to send back information on </a:t>
            </a:r>
            <a:r>
              <a:rPr lang="en-US" dirty="0">
                <a:hlinkClick r:id="rId4" tooltip="Atmospheric pressure"/>
              </a:rPr>
              <a:t>atmospheric pressure</a:t>
            </a:r>
            <a:r>
              <a:rPr lang="en-US" dirty="0"/>
              <a:t>, </a:t>
            </a:r>
            <a:r>
              <a:rPr lang="en-US" dirty="0">
                <a:hlinkClick r:id="rId5" tooltip="Temperature"/>
              </a:rPr>
              <a:t>temperature</a:t>
            </a:r>
            <a:r>
              <a:rPr lang="en-US" dirty="0"/>
              <a:t>, </a:t>
            </a:r>
            <a:r>
              <a:rPr lang="en-US" dirty="0">
                <a:hlinkClick r:id="rId6" tooltip="Humidity"/>
              </a:rPr>
              <a:t>humidity</a:t>
            </a:r>
            <a:r>
              <a:rPr lang="en-US" dirty="0"/>
              <a:t> and wind speed by means of a small, expendable measuring device called a </a:t>
            </a:r>
            <a:r>
              <a:rPr lang="en-US" dirty="0" err="1">
                <a:hlinkClick r:id="rId7" tooltip="Radiosonde"/>
              </a:rPr>
              <a:t>radiosonde</a:t>
            </a:r>
            <a:r>
              <a:rPr lang="en-US" dirty="0"/>
              <a:t>.</a:t>
            </a:r>
            <a:endParaRPr lang="ka-GE" dirty="0"/>
          </a:p>
        </p:txBody>
      </p:sp>
      <p:pic>
        <p:nvPicPr>
          <p:cNvPr id="2050" name="Picture 2" descr="https://upload.wikimedia.org/wikipedia/commons/thumb/5/5c/Transosonde.png/220px-Transosonde.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16923" y="3704605"/>
            <a:ext cx="2251937" cy="30094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9"/>
          <a:stretch>
            <a:fillRect/>
          </a:stretch>
        </p:blipFill>
        <p:spPr>
          <a:xfrm>
            <a:off x="1282412" y="4119129"/>
            <a:ext cx="1619250" cy="2457450"/>
          </a:xfrm>
          <a:prstGeom prst="rect">
            <a:avLst/>
          </a:prstGeom>
        </p:spPr>
      </p:pic>
      <p:sp>
        <p:nvSpPr>
          <p:cNvPr id="7" name="Slide Number Placeholder 6"/>
          <p:cNvSpPr>
            <a:spLocks noGrp="1"/>
          </p:cNvSpPr>
          <p:nvPr>
            <p:ph type="sldNum" sz="quarter" idx="12"/>
          </p:nvPr>
        </p:nvSpPr>
        <p:spPr/>
        <p:txBody>
          <a:bodyPr/>
          <a:lstStyle/>
          <a:p>
            <a:fld id="{6D22F896-40B5-4ADD-8801-0D06FADFA095}" type="slidenum">
              <a:rPr lang="en-US" sz="1600" smtClean="0"/>
              <a:t>11</a:t>
            </a:fld>
            <a:endParaRPr lang="en-US" sz="1600" dirty="0"/>
          </a:p>
        </p:txBody>
      </p:sp>
      <p:sp>
        <p:nvSpPr>
          <p:cNvPr id="8" name="Rectangle 7"/>
          <p:cNvSpPr/>
          <p:nvPr/>
        </p:nvSpPr>
        <p:spPr>
          <a:xfrm>
            <a:off x="7808930" y="3489161"/>
            <a:ext cx="1407758" cy="215444"/>
          </a:xfrm>
          <a:prstGeom prst="rect">
            <a:avLst/>
          </a:prstGeom>
        </p:spPr>
        <p:txBody>
          <a:bodyPr wrap="none">
            <a:spAutoFit/>
          </a:bodyPr>
          <a:lstStyle/>
          <a:p>
            <a:r>
              <a:rPr lang="en-US" sz="800" dirty="0" smtClean="0">
                <a:solidFill>
                  <a:srgbClr val="54595D"/>
                </a:solidFill>
                <a:latin typeface="Arial" panose="020B0604020202020204" pitchFamily="34" charset="0"/>
              </a:rPr>
              <a:t>Source united </a:t>
            </a:r>
            <a:r>
              <a:rPr lang="en-US" sz="800" dirty="0">
                <a:solidFill>
                  <a:srgbClr val="54595D"/>
                </a:solidFill>
                <a:latin typeface="Arial" panose="020B0604020202020204" pitchFamily="34" charset="0"/>
              </a:rPr>
              <a:t>States Navy</a:t>
            </a:r>
            <a:endParaRPr lang="ka-GE" sz="800" dirty="0"/>
          </a:p>
        </p:txBody>
      </p:sp>
    </p:spTree>
    <p:extLst>
      <p:ext uri="{BB962C8B-B14F-4D97-AF65-F5344CB8AC3E}">
        <p14:creationId xmlns:p14="http://schemas.microsoft.com/office/powerpoint/2010/main" val="2875904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7176" y="429295"/>
            <a:ext cx="8749562" cy="613893"/>
          </a:xfrm>
        </p:spPr>
        <p:txBody>
          <a:bodyPr/>
          <a:lstStyle/>
          <a:p>
            <a:r>
              <a:rPr lang="en-US" dirty="0"/>
              <a:t>Advantages of satellite observation</a:t>
            </a:r>
            <a:endParaRPr lang="ka-GE" dirty="0"/>
          </a:p>
        </p:txBody>
      </p:sp>
      <p:pic>
        <p:nvPicPr>
          <p:cNvPr id="5" name="Picture 4"/>
          <p:cNvPicPr>
            <a:picLocks noChangeAspect="1"/>
          </p:cNvPicPr>
          <p:nvPr/>
        </p:nvPicPr>
        <p:blipFill>
          <a:blip r:embed="rId2"/>
          <a:stretch>
            <a:fillRect/>
          </a:stretch>
        </p:blipFill>
        <p:spPr>
          <a:xfrm>
            <a:off x="3588396" y="3298529"/>
            <a:ext cx="4639458" cy="3145809"/>
          </a:xfrm>
          <a:prstGeom prst="rect">
            <a:avLst/>
          </a:prstGeom>
        </p:spPr>
      </p:pic>
      <p:pic>
        <p:nvPicPr>
          <p:cNvPr id="6" name="Picture 5"/>
          <p:cNvPicPr>
            <a:picLocks noChangeAspect="1"/>
          </p:cNvPicPr>
          <p:nvPr/>
        </p:nvPicPr>
        <p:blipFill>
          <a:blip r:embed="rId3"/>
          <a:stretch>
            <a:fillRect/>
          </a:stretch>
        </p:blipFill>
        <p:spPr>
          <a:xfrm>
            <a:off x="3539624" y="2946377"/>
            <a:ext cx="4688230" cy="493819"/>
          </a:xfrm>
          <a:prstGeom prst="rect">
            <a:avLst/>
          </a:prstGeom>
        </p:spPr>
      </p:pic>
      <p:sp>
        <p:nvSpPr>
          <p:cNvPr id="7" name="TextBox 6"/>
          <p:cNvSpPr txBox="1"/>
          <p:nvPr/>
        </p:nvSpPr>
        <p:spPr>
          <a:xfrm>
            <a:off x="1365161" y="1210614"/>
            <a:ext cx="9401577" cy="1200329"/>
          </a:xfrm>
          <a:prstGeom prst="rect">
            <a:avLst/>
          </a:prstGeom>
          <a:noFill/>
        </p:spPr>
        <p:txBody>
          <a:bodyPr wrap="square" rtlCol="0">
            <a:spAutoFit/>
          </a:bodyPr>
          <a:lstStyle/>
          <a:p>
            <a:r>
              <a:rPr lang="en-US" dirty="0"/>
              <a:t>The capability of satellite instruments to measure the tropospheric pollution first became apparent by measurements of GOME on NO2 </a:t>
            </a:r>
            <a:r>
              <a:rPr lang="en-US" dirty="0" smtClean="0"/>
              <a:t>( </a:t>
            </a:r>
            <a:r>
              <a:rPr lang="en-US" dirty="0"/>
              <a:t>2001) and MOPITT on CO </a:t>
            </a:r>
            <a:r>
              <a:rPr lang="en-US" dirty="0" smtClean="0"/>
              <a:t>(2004</a:t>
            </a:r>
            <a:r>
              <a:rPr lang="en-US" dirty="0"/>
              <a:t>). These instruments enabled for the first time global measurements of pollutants in the troposphere in the form of maps of monthly or yearly averaged concentrations. Up to that point, only models provided such information</a:t>
            </a:r>
            <a:endParaRPr lang="ka-GE" dirty="0"/>
          </a:p>
        </p:txBody>
      </p:sp>
      <p:sp>
        <p:nvSpPr>
          <p:cNvPr id="8" name="Slide Number Placeholder 7"/>
          <p:cNvSpPr>
            <a:spLocks noGrp="1"/>
          </p:cNvSpPr>
          <p:nvPr>
            <p:ph type="sldNum" sz="quarter" idx="12"/>
          </p:nvPr>
        </p:nvSpPr>
        <p:spPr/>
        <p:txBody>
          <a:bodyPr/>
          <a:lstStyle/>
          <a:p>
            <a:fld id="{6D22F896-40B5-4ADD-8801-0D06FADFA095}" type="slidenum">
              <a:rPr lang="en-US" sz="1600" smtClean="0"/>
              <a:t>12</a:t>
            </a:fld>
            <a:endParaRPr lang="en-US" sz="1600" dirty="0"/>
          </a:p>
        </p:txBody>
      </p:sp>
    </p:spTree>
    <p:extLst>
      <p:ext uri="{BB962C8B-B14F-4D97-AF65-F5344CB8AC3E}">
        <p14:creationId xmlns:p14="http://schemas.microsoft.com/office/powerpoint/2010/main" val="30906291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527777" y="1017431"/>
            <a:ext cx="8659412" cy="3318455"/>
          </a:xfrm>
        </p:spPr>
        <p:txBody>
          <a:bodyPr>
            <a:normAutofit/>
          </a:bodyPr>
          <a:lstStyle/>
          <a:p>
            <a:pPr algn="ctr"/>
            <a:r>
              <a:rPr lang="en-US" sz="4000" dirty="0" smtClean="0"/>
              <a:t>Thank you for your attention</a:t>
            </a:r>
            <a:endParaRPr lang="ka-GE" sz="4000" dirty="0"/>
          </a:p>
        </p:txBody>
      </p:sp>
      <p:sp>
        <p:nvSpPr>
          <p:cNvPr id="4" name="TextBox 3"/>
          <p:cNvSpPr txBox="1"/>
          <p:nvPr/>
        </p:nvSpPr>
        <p:spPr>
          <a:xfrm>
            <a:off x="7959144" y="5615188"/>
            <a:ext cx="3696237" cy="369332"/>
          </a:xfrm>
          <a:prstGeom prst="rect">
            <a:avLst/>
          </a:prstGeom>
          <a:noFill/>
        </p:spPr>
        <p:txBody>
          <a:bodyPr wrap="square" rtlCol="0">
            <a:spAutoFit/>
          </a:bodyPr>
          <a:lstStyle/>
          <a:p>
            <a:r>
              <a:rPr lang="en-US" dirty="0" err="1" smtClean="0"/>
              <a:t>Giorgi</a:t>
            </a:r>
            <a:r>
              <a:rPr lang="en-US" dirty="0" smtClean="0"/>
              <a:t> </a:t>
            </a:r>
            <a:r>
              <a:rPr lang="en-US" dirty="0" err="1" smtClean="0"/>
              <a:t>Abashidze</a:t>
            </a:r>
            <a:endParaRPr lang="ka-GE" dirty="0"/>
          </a:p>
        </p:txBody>
      </p:sp>
      <p:pic>
        <p:nvPicPr>
          <p:cNvPr id="5" name="Picture 4"/>
          <p:cNvPicPr>
            <a:picLocks noChangeAspect="1"/>
          </p:cNvPicPr>
          <p:nvPr/>
        </p:nvPicPr>
        <p:blipFill>
          <a:blip r:embed="rId2"/>
          <a:stretch>
            <a:fillRect/>
          </a:stretch>
        </p:blipFill>
        <p:spPr>
          <a:xfrm>
            <a:off x="7329396" y="5549374"/>
            <a:ext cx="500960" cy="500960"/>
          </a:xfrm>
          <a:prstGeom prst="rect">
            <a:avLst/>
          </a:prstGeom>
        </p:spPr>
      </p:pic>
    </p:spTree>
    <p:extLst>
      <p:ext uri="{BB962C8B-B14F-4D97-AF65-F5344CB8AC3E}">
        <p14:creationId xmlns:p14="http://schemas.microsoft.com/office/powerpoint/2010/main" val="3267419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060" y="187037"/>
            <a:ext cx="11921836" cy="956140"/>
          </a:xfrm>
        </p:spPr>
        <p:txBody>
          <a:bodyPr>
            <a:normAutofit fontScale="90000"/>
          </a:bodyPr>
          <a:lstStyle/>
          <a:p>
            <a:r>
              <a:rPr lang="en-US" dirty="0" err="1" smtClean="0">
                <a:solidFill>
                  <a:schemeClr val="tx2"/>
                </a:solidFill>
              </a:rPr>
              <a:t>tROPOSPhERe</a:t>
            </a:r>
            <a:r>
              <a:rPr lang="en-US" dirty="0" smtClean="0">
                <a:solidFill>
                  <a:schemeClr val="tx2"/>
                </a:solidFill>
              </a:rPr>
              <a:t> </a:t>
            </a:r>
            <a:r>
              <a:rPr lang="en-US" smtClean="0">
                <a:solidFill>
                  <a:schemeClr val="tx2"/>
                </a:solidFill>
              </a:rPr>
              <a:t>AND </a:t>
            </a:r>
            <a:r>
              <a:rPr lang="en-US" smtClean="0">
                <a:solidFill>
                  <a:schemeClr val="tx2"/>
                </a:solidFill>
              </a:rPr>
              <a:t>anthropogenic eFFECTS</a:t>
            </a:r>
            <a:endParaRPr lang="ka-GE" dirty="0">
              <a:solidFill>
                <a:schemeClr val="tx2"/>
              </a:solidFill>
            </a:endParaRPr>
          </a:p>
        </p:txBody>
      </p:sp>
      <p:sp>
        <p:nvSpPr>
          <p:cNvPr id="3" name="Subtitle 2"/>
          <p:cNvSpPr>
            <a:spLocks noGrp="1"/>
          </p:cNvSpPr>
          <p:nvPr>
            <p:ph type="subTitle" idx="1"/>
          </p:nvPr>
        </p:nvSpPr>
        <p:spPr>
          <a:xfrm>
            <a:off x="1837788" y="1940663"/>
            <a:ext cx="9946381" cy="3352554"/>
          </a:xfrm>
        </p:spPr>
        <p:txBody>
          <a:bodyPr>
            <a:normAutofit/>
          </a:bodyPr>
          <a:lstStyle/>
          <a:p>
            <a:pPr marL="342900" indent="-342900">
              <a:buFont typeface="Arial" panose="020B0604020202020204" pitchFamily="34" charset="0"/>
              <a:buChar char="•"/>
            </a:pPr>
            <a:r>
              <a:rPr lang="en-US" sz="3600" dirty="0" smtClean="0"/>
              <a:t>General knowledge</a:t>
            </a:r>
            <a:endParaRPr lang="en-US" sz="3600" dirty="0"/>
          </a:p>
          <a:p>
            <a:pPr marL="342900" indent="-342900">
              <a:buFont typeface="Arial" panose="020B0604020202020204" pitchFamily="34" charset="0"/>
              <a:buChar char="•"/>
            </a:pPr>
            <a:r>
              <a:rPr lang="en-US" sz="3600" dirty="0" smtClean="0"/>
              <a:t>Trace gases </a:t>
            </a:r>
          </a:p>
          <a:p>
            <a:pPr marL="342900" indent="-342900">
              <a:buFont typeface="Arial" panose="020B0604020202020204" pitchFamily="34" charset="0"/>
              <a:buChar char="•"/>
            </a:pPr>
            <a:r>
              <a:rPr lang="en-US" sz="3600" dirty="0" smtClean="0"/>
              <a:t>research</a:t>
            </a:r>
            <a:endParaRPr lang="ka-GE" sz="3600" dirty="0"/>
          </a:p>
        </p:txBody>
      </p:sp>
      <p:sp>
        <p:nvSpPr>
          <p:cNvPr id="6" name="Slide Number Placeholder 5"/>
          <p:cNvSpPr>
            <a:spLocks noGrp="1"/>
          </p:cNvSpPr>
          <p:nvPr>
            <p:ph type="sldNum" sz="quarter" idx="12"/>
          </p:nvPr>
        </p:nvSpPr>
        <p:spPr/>
        <p:txBody>
          <a:bodyPr/>
          <a:lstStyle/>
          <a:p>
            <a:fld id="{6D22F896-40B5-4ADD-8801-0D06FADFA095}" type="slidenum">
              <a:rPr lang="en-US" sz="1600" smtClean="0"/>
              <a:t>2</a:t>
            </a:fld>
            <a:endParaRPr lang="en-US" sz="1600" dirty="0"/>
          </a:p>
        </p:txBody>
      </p:sp>
    </p:spTree>
    <p:extLst>
      <p:ext uri="{BB962C8B-B14F-4D97-AF65-F5344CB8AC3E}">
        <p14:creationId xmlns:p14="http://schemas.microsoft.com/office/powerpoint/2010/main" val="264773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5484" y="0"/>
            <a:ext cx="6310648" cy="1477961"/>
          </a:xfrm>
        </p:spPr>
        <p:txBody>
          <a:bodyPr/>
          <a:lstStyle/>
          <a:p>
            <a:r>
              <a:rPr lang="en-US" dirty="0" smtClean="0">
                <a:solidFill>
                  <a:schemeClr val="tx2"/>
                </a:solidFill>
              </a:rPr>
              <a:t>Structure of atmosphere</a:t>
            </a:r>
            <a:endParaRPr lang="ka-GE" dirty="0">
              <a:solidFill>
                <a:schemeClr val="tx2"/>
              </a:solidFill>
            </a:endParaRPr>
          </a:p>
        </p:txBody>
      </p:sp>
      <p:sp>
        <p:nvSpPr>
          <p:cNvPr id="3" name="Text Placeholder 2"/>
          <p:cNvSpPr>
            <a:spLocks noGrp="1"/>
          </p:cNvSpPr>
          <p:nvPr>
            <p:ph type="body" idx="1"/>
          </p:nvPr>
        </p:nvSpPr>
        <p:spPr>
          <a:xfrm>
            <a:off x="920592" y="1224431"/>
            <a:ext cx="5099209" cy="849068"/>
          </a:xfrm>
        </p:spPr>
        <p:txBody>
          <a:bodyPr>
            <a:normAutofit/>
          </a:bodyPr>
          <a:lstStyle/>
          <a:p>
            <a:pPr marL="342900" indent="-342900" algn="ctr">
              <a:lnSpc>
                <a:spcPct val="150000"/>
              </a:lnSpc>
              <a:buFont typeface="Arial" panose="020B0604020202020204" pitchFamily="34" charset="0"/>
              <a:buChar char="•"/>
            </a:pPr>
            <a:r>
              <a:rPr lang="en-US" sz="3200" dirty="0" smtClean="0"/>
              <a:t>What is atmosphere ?</a:t>
            </a:r>
          </a:p>
        </p:txBody>
      </p:sp>
      <p:sp>
        <p:nvSpPr>
          <p:cNvPr id="4" name="Content Placeholder 3"/>
          <p:cNvSpPr>
            <a:spLocks noGrp="1"/>
          </p:cNvSpPr>
          <p:nvPr>
            <p:ph sz="half" idx="2"/>
          </p:nvPr>
        </p:nvSpPr>
        <p:spPr>
          <a:xfrm>
            <a:off x="1270199" y="2073500"/>
            <a:ext cx="10820400" cy="1661374"/>
          </a:xfrm>
        </p:spPr>
        <p:txBody>
          <a:bodyPr>
            <a:normAutofit fontScale="92500"/>
          </a:bodyPr>
          <a:lstStyle/>
          <a:p>
            <a:r>
              <a:rPr lang="en-US" dirty="0"/>
              <a:t>The </a:t>
            </a:r>
            <a:r>
              <a:rPr lang="en-US" b="1" dirty="0"/>
              <a:t>atmosphere of Earth</a:t>
            </a:r>
            <a:r>
              <a:rPr lang="en-US" dirty="0"/>
              <a:t> is the layer of gases, commonly known as </a:t>
            </a:r>
            <a:r>
              <a:rPr lang="en-US" b="1" dirty="0"/>
              <a:t>air</a:t>
            </a:r>
            <a:r>
              <a:rPr lang="en-US" dirty="0"/>
              <a:t>, retained by </a:t>
            </a:r>
            <a:r>
              <a:rPr lang="en-US" dirty="0" smtClean="0"/>
              <a:t>Earth’s gravity, </a:t>
            </a:r>
            <a:r>
              <a:rPr lang="en-US" dirty="0"/>
              <a:t>surrounding the planet Earth and forming its planetary atmosphere. </a:t>
            </a:r>
            <a:br>
              <a:rPr lang="en-US" dirty="0"/>
            </a:br>
            <a:endParaRPr lang="ka-GE" dirty="0"/>
          </a:p>
          <a:p>
            <a:pPr marL="0" indent="0">
              <a:buNone/>
            </a:pPr>
            <a:endParaRPr lang="ka-GE" dirty="0"/>
          </a:p>
        </p:txBody>
      </p:sp>
      <p:pic>
        <p:nvPicPr>
          <p:cNvPr id="7" name="Content Placeholder 6"/>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270199" y="3589401"/>
            <a:ext cx="3397467" cy="2254683"/>
          </a:xfrm>
        </p:spPr>
      </p:pic>
      <p:sp>
        <p:nvSpPr>
          <p:cNvPr id="9" name="TextBox 8"/>
          <p:cNvSpPr txBox="1"/>
          <p:nvPr/>
        </p:nvSpPr>
        <p:spPr>
          <a:xfrm>
            <a:off x="4667666" y="5474752"/>
            <a:ext cx="4538679" cy="369332"/>
          </a:xfrm>
          <a:prstGeom prst="rect">
            <a:avLst/>
          </a:prstGeom>
          <a:noFill/>
        </p:spPr>
        <p:txBody>
          <a:bodyPr wrap="square" rtlCol="0">
            <a:spAutoFit/>
          </a:bodyPr>
          <a:lstStyle/>
          <a:p>
            <a:r>
              <a:rPr lang="en-US" dirty="0" smtClean="0"/>
              <a:t>atmosphere</a:t>
            </a:r>
            <a:endParaRPr lang="ka-GE" dirty="0"/>
          </a:p>
        </p:txBody>
      </p:sp>
      <p:graphicFrame>
        <p:nvGraphicFramePr>
          <p:cNvPr id="13" name="Chart 12"/>
          <p:cNvGraphicFramePr/>
          <p:nvPr>
            <p:extLst>
              <p:ext uri="{D42A27DB-BD31-4B8C-83A1-F6EECF244321}">
                <p14:modId xmlns:p14="http://schemas.microsoft.com/office/powerpoint/2010/main" val="3394110930"/>
              </p:ext>
            </p:extLst>
          </p:nvPr>
        </p:nvGraphicFramePr>
        <p:xfrm>
          <a:off x="6457072" y="3432517"/>
          <a:ext cx="4811150" cy="2705816"/>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7"/>
          <p:cNvSpPr>
            <a:spLocks noGrp="1"/>
          </p:cNvSpPr>
          <p:nvPr>
            <p:ph type="sldNum" sz="quarter" idx="12"/>
          </p:nvPr>
        </p:nvSpPr>
        <p:spPr/>
        <p:txBody>
          <a:bodyPr/>
          <a:lstStyle/>
          <a:p>
            <a:fld id="{6D22F896-40B5-4ADD-8801-0D06FADFA095}" type="slidenum">
              <a:rPr lang="en-US" sz="1600" smtClean="0"/>
              <a:t>3</a:t>
            </a:fld>
            <a:endParaRPr lang="en-US" sz="1600" dirty="0"/>
          </a:p>
        </p:txBody>
      </p:sp>
      <p:sp>
        <p:nvSpPr>
          <p:cNvPr id="10" name="TextBox 9"/>
          <p:cNvSpPr txBox="1"/>
          <p:nvPr/>
        </p:nvSpPr>
        <p:spPr>
          <a:xfrm>
            <a:off x="1481071" y="5844084"/>
            <a:ext cx="2060620" cy="246221"/>
          </a:xfrm>
          <a:prstGeom prst="rect">
            <a:avLst/>
          </a:prstGeom>
          <a:noFill/>
        </p:spPr>
        <p:txBody>
          <a:bodyPr wrap="square" rtlCol="0">
            <a:spAutoFit/>
          </a:bodyPr>
          <a:lstStyle/>
          <a:p>
            <a:r>
              <a:rPr lang="en-US" sz="1000" dirty="0" smtClean="0"/>
              <a:t>Source from NASA</a:t>
            </a:r>
            <a:endParaRPr lang="ka-GE" sz="1000" dirty="0"/>
          </a:p>
        </p:txBody>
      </p:sp>
    </p:spTree>
    <p:extLst>
      <p:ext uri="{BB962C8B-B14F-4D97-AF65-F5344CB8AC3E}">
        <p14:creationId xmlns:p14="http://schemas.microsoft.com/office/powerpoint/2010/main" val="3831950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698695"/>
          </a:xfrm>
        </p:spPr>
        <p:txBody>
          <a:bodyPr/>
          <a:lstStyle/>
          <a:p>
            <a:r>
              <a:rPr lang="en-US" dirty="0" smtClean="0"/>
              <a:t>Layers of atmosphere</a:t>
            </a:r>
            <a:endParaRPr lang="ka-GE"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8090" b="8090"/>
          <a:stretch>
            <a:fillRect/>
          </a:stretch>
        </p:blipFill>
        <p:spPr>
          <a:xfrm>
            <a:off x="6618109" y="1630507"/>
            <a:ext cx="5306605" cy="4360983"/>
          </a:xfrm>
        </p:spPr>
      </p:pic>
      <p:sp>
        <p:nvSpPr>
          <p:cNvPr id="4" name="Text Placeholder 3"/>
          <p:cNvSpPr>
            <a:spLocks noGrp="1"/>
          </p:cNvSpPr>
          <p:nvPr>
            <p:ph type="body" sz="half" idx="2"/>
          </p:nvPr>
        </p:nvSpPr>
        <p:spPr>
          <a:xfrm>
            <a:off x="1141414" y="1630507"/>
            <a:ext cx="5476696" cy="2491328"/>
          </a:xfrm>
        </p:spPr>
        <p:txBody>
          <a:bodyPr/>
          <a:lstStyle/>
          <a:p>
            <a:r>
              <a:rPr lang="en-US" dirty="0"/>
              <a:t> </a:t>
            </a:r>
            <a:r>
              <a:rPr lang="en-US" dirty="0" smtClean="0"/>
              <a:t>Air </a:t>
            </a:r>
            <a:r>
              <a:rPr lang="en-US" dirty="0"/>
              <a:t>pressure and density decrease with altitude in the atmosphere. However, temperature has a more complicated profile with </a:t>
            </a:r>
            <a:r>
              <a:rPr lang="en-US" dirty="0" smtClean="0"/>
              <a:t>altitude and </a:t>
            </a:r>
            <a:r>
              <a:rPr lang="en-US" dirty="0"/>
              <a:t>may remain relatively constant or even increase with altitude in some regions (see the </a:t>
            </a:r>
            <a:r>
              <a:rPr lang="en-US" dirty="0" smtClean="0"/>
              <a:t>temperature </a:t>
            </a:r>
            <a:r>
              <a:rPr lang="en-US" dirty="0"/>
              <a:t> section, below). Because the general pattern of the temperature/altitude profile, or </a:t>
            </a:r>
            <a:r>
              <a:rPr lang="en-US" dirty="0" smtClean="0"/>
              <a:t>lapse rate, </a:t>
            </a:r>
            <a:r>
              <a:rPr lang="en-US" dirty="0"/>
              <a:t>is constant and measurable by means of instrumented </a:t>
            </a:r>
            <a:r>
              <a:rPr lang="en-US" dirty="0" smtClean="0"/>
              <a:t>Balloon soundings,</a:t>
            </a:r>
            <a:endParaRPr lang="ka-GE" dirty="0"/>
          </a:p>
        </p:txBody>
      </p:sp>
      <p:sp>
        <p:nvSpPr>
          <p:cNvPr id="7" name="Slide Number Placeholder 6"/>
          <p:cNvSpPr>
            <a:spLocks noGrp="1"/>
          </p:cNvSpPr>
          <p:nvPr>
            <p:ph type="sldNum" sz="quarter" idx="12"/>
          </p:nvPr>
        </p:nvSpPr>
        <p:spPr>
          <a:xfrm>
            <a:off x="10495262" y="6131139"/>
            <a:ext cx="771089" cy="365125"/>
          </a:xfrm>
        </p:spPr>
        <p:txBody>
          <a:bodyPr/>
          <a:lstStyle/>
          <a:p>
            <a:fld id="{6D22F896-40B5-4ADD-8801-0D06FADFA095}" type="slidenum">
              <a:rPr lang="en-US" sz="1600" smtClean="0"/>
              <a:t>4</a:t>
            </a:fld>
            <a:endParaRPr lang="en-US" sz="1600" dirty="0"/>
          </a:p>
        </p:txBody>
      </p:sp>
      <p:sp>
        <p:nvSpPr>
          <p:cNvPr id="8" name="TextBox 7"/>
          <p:cNvSpPr txBox="1"/>
          <p:nvPr/>
        </p:nvSpPr>
        <p:spPr>
          <a:xfrm>
            <a:off x="8963695" y="5991490"/>
            <a:ext cx="2086378" cy="215444"/>
          </a:xfrm>
          <a:prstGeom prst="rect">
            <a:avLst/>
          </a:prstGeom>
          <a:noFill/>
        </p:spPr>
        <p:txBody>
          <a:bodyPr wrap="square" rtlCol="0">
            <a:spAutoFit/>
          </a:bodyPr>
          <a:lstStyle/>
          <a:p>
            <a:r>
              <a:rPr lang="en-US" sz="800" dirty="0" smtClean="0"/>
              <a:t>www.worldatlas.com</a:t>
            </a:r>
            <a:endParaRPr lang="ka-GE" sz="800" dirty="0"/>
          </a:p>
        </p:txBody>
      </p:sp>
    </p:spTree>
    <p:extLst>
      <p:ext uri="{BB962C8B-B14F-4D97-AF65-F5344CB8AC3E}">
        <p14:creationId xmlns:p14="http://schemas.microsoft.com/office/powerpoint/2010/main" val="847191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742682"/>
          </a:xfrm>
        </p:spPr>
        <p:txBody>
          <a:bodyPr/>
          <a:lstStyle/>
          <a:p>
            <a:r>
              <a:rPr lang="en-US" dirty="0" smtClean="0"/>
              <a:t>troposphere</a:t>
            </a:r>
            <a:endParaRPr lang="ka-GE" dirty="0"/>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rcRect l="26538" r="26538"/>
          <a:stretch>
            <a:fillRect/>
          </a:stretch>
        </p:blipFill>
        <p:spPr>
          <a:xfrm>
            <a:off x="7380721" y="609601"/>
            <a:ext cx="3666690" cy="2682239"/>
          </a:xfrm>
        </p:spPr>
      </p:pic>
      <p:sp>
        <p:nvSpPr>
          <p:cNvPr id="4" name="Text Placeholder 3"/>
          <p:cNvSpPr>
            <a:spLocks noGrp="1"/>
          </p:cNvSpPr>
          <p:nvPr>
            <p:ph type="body" sz="half" idx="2"/>
          </p:nvPr>
        </p:nvSpPr>
        <p:spPr>
          <a:xfrm>
            <a:off x="1141410" y="2498500"/>
            <a:ext cx="5934511" cy="3292699"/>
          </a:xfrm>
        </p:spPr>
        <p:txBody>
          <a:bodyPr/>
          <a:lstStyle/>
          <a:p>
            <a:r>
              <a:rPr lang="en-US" dirty="0" smtClean="0"/>
              <a:t>“</a:t>
            </a:r>
            <a:r>
              <a:rPr lang="ka-GE" dirty="0" smtClean="0"/>
              <a:t>The </a:t>
            </a:r>
            <a:r>
              <a:rPr lang="ka-GE" dirty="0"/>
              <a:t>troposphere is the lowest layer of Earth's atmosphere. It extends from Earth's surface to an average height of about 12 km (7.5 mi; 39,000 ft), although this </a:t>
            </a:r>
            <a:r>
              <a:rPr lang="en-US" dirty="0" smtClean="0"/>
              <a:t>altitude</a:t>
            </a:r>
            <a:r>
              <a:rPr lang="en-US" u="sng" dirty="0" smtClean="0"/>
              <a:t> </a:t>
            </a:r>
            <a:r>
              <a:rPr lang="ka-GE" dirty="0"/>
              <a:t> varies from about 9 km (5.6 mi; 30,000 ft) at the </a:t>
            </a:r>
            <a:r>
              <a:rPr lang="en-US" dirty="0" smtClean="0"/>
              <a:t>geographical </a:t>
            </a:r>
            <a:r>
              <a:rPr lang="ka-GE" dirty="0" smtClean="0"/>
              <a:t>pol</a:t>
            </a:r>
            <a:r>
              <a:rPr lang="en-US" dirty="0" err="1" smtClean="0"/>
              <a:t>es</a:t>
            </a:r>
            <a:r>
              <a:rPr lang="ka-GE" dirty="0"/>
              <a:t> to 17 km (11 mi; 56,000 ft) at the </a:t>
            </a:r>
            <a:r>
              <a:rPr lang="en-US" dirty="0" smtClean="0"/>
              <a:t>Equator</a:t>
            </a:r>
            <a:r>
              <a:rPr lang="en-US" u="sng" dirty="0" smtClean="0"/>
              <a:t>,</a:t>
            </a:r>
            <a:r>
              <a:rPr lang="ka-GE" dirty="0"/>
              <a:t> with some variation due to weather. The troposphere is bounded above by the </a:t>
            </a:r>
            <a:r>
              <a:rPr lang="en-US" dirty="0" err="1" smtClean="0"/>
              <a:t>tropopause</a:t>
            </a:r>
            <a:r>
              <a:rPr lang="ka-GE" dirty="0" smtClean="0"/>
              <a:t>, </a:t>
            </a:r>
            <a:r>
              <a:rPr lang="ka-GE" dirty="0"/>
              <a:t>a boundary marked in most places by a </a:t>
            </a:r>
            <a:r>
              <a:rPr lang="en-US" dirty="0" smtClean="0"/>
              <a:t>temperature</a:t>
            </a:r>
            <a:r>
              <a:rPr lang="en-US" u="sng" dirty="0" smtClean="0"/>
              <a:t> </a:t>
            </a:r>
            <a:r>
              <a:rPr lang="en-US" dirty="0" err="1" smtClean="0"/>
              <a:t>invesion</a:t>
            </a:r>
            <a:r>
              <a:rPr lang="ka-GE" dirty="0"/>
              <a:t> (i.e. a layer of relatively warm air above a colder one), and in others by a zone which is </a:t>
            </a:r>
            <a:r>
              <a:rPr lang="en-US" dirty="0" smtClean="0"/>
              <a:t>isothermal</a:t>
            </a:r>
            <a:r>
              <a:rPr lang="ka-GE" dirty="0"/>
              <a:t> with </a:t>
            </a:r>
            <a:r>
              <a:rPr lang="ka-GE" dirty="0" smtClean="0"/>
              <a:t>heigh</a:t>
            </a:r>
            <a:r>
              <a:rPr lang="en-US" dirty="0" smtClean="0"/>
              <a:t>”</a:t>
            </a:r>
            <a:endParaRPr lang="ka-GE"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0721" y="4013750"/>
            <a:ext cx="3666690" cy="2348769"/>
          </a:xfrm>
          <a:prstGeom prst="rect">
            <a:avLst/>
          </a:prstGeom>
        </p:spPr>
      </p:pic>
      <p:sp>
        <p:nvSpPr>
          <p:cNvPr id="8" name="TextBox 7"/>
          <p:cNvSpPr txBox="1"/>
          <p:nvPr/>
        </p:nvSpPr>
        <p:spPr>
          <a:xfrm rot="5400000">
            <a:off x="8836706" y="3829084"/>
            <a:ext cx="5031009" cy="369332"/>
          </a:xfrm>
          <a:prstGeom prst="rect">
            <a:avLst/>
          </a:prstGeom>
          <a:noFill/>
        </p:spPr>
        <p:txBody>
          <a:bodyPr wrap="square" rtlCol="0">
            <a:spAutoFit/>
          </a:bodyPr>
          <a:lstStyle/>
          <a:p>
            <a:r>
              <a:rPr lang="en-US" dirty="0" smtClean="0"/>
              <a:t>Troposphere Place of pollution</a:t>
            </a:r>
            <a:endParaRPr lang="ka-GE" dirty="0"/>
          </a:p>
        </p:txBody>
      </p:sp>
      <p:sp>
        <p:nvSpPr>
          <p:cNvPr id="9" name="Slide Number Placeholder 8"/>
          <p:cNvSpPr>
            <a:spLocks noGrp="1"/>
          </p:cNvSpPr>
          <p:nvPr>
            <p:ph type="sldNum" sz="quarter" idx="12"/>
          </p:nvPr>
        </p:nvSpPr>
        <p:spPr>
          <a:xfrm>
            <a:off x="10661866" y="6346692"/>
            <a:ext cx="771089" cy="365125"/>
          </a:xfrm>
        </p:spPr>
        <p:txBody>
          <a:bodyPr/>
          <a:lstStyle/>
          <a:p>
            <a:fld id="{6D22F896-40B5-4ADD-8801-0D06FADFA095}" type="slidenum">
              <a:rPr lang="en-US" sz="1600" smtClean="0"/>
              <a:t>5</a:t>
            </a:fld>
            <a:endParaRPr lang="en-US" sz="1600" dirty="0"/>
          </a:p>
        </p:txBody>
      </p:sp>
    </p:spTree>
    <p:extLst>
      <p:ext uri="{BB962C8B-B14F-4D97-AF65-F5344CB8AC3E}">
        <p14:creationId xmlns:p14="http://schemas.microsoft.com/office/powerpoint/2010/main" val="1387037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5949554" cy="575255"/>
          </a:xfrm>
        </p:spPr>
        <p:txBody>
          <a:bodyPr/>
          <a:lstStyle/>
          <a:p>
            <a:r>
              <a:rPr lang="en-US" dirty="0" smtClean="0"/>
              <a:t>Types of air pollution</a:t>
            </a:r>
            <a:endParaRPr lang="ka-GE" dirty="0"/>
          </a:p>
        </p:txBody>
      </p:sp>
      <p:sp>
        <p:nvSpPr>
          <p:cNvPr id="4" name="Text Placeholder 3"/>
          <p:cNvSpPr>
            <a:spLocks noGrp="1"/>
          </p:cNvSpPr>
          <p:nvPr>
            <p:ph type="body" sz="half" idx="2"/>
          </p:nvPr>
        </p:nvSpPr>
        <p:spPr/>
        <p:txBody>
          <a:bodyPr/>
          <a:lstStyle/>
          <a:p>
            <a:pPr marL="285750" indent="-285750">
              <a:buFont typeface="Arial" panose="020B0604020202020204" pitchFamily="34" charset="0"/>
              <a:buChar char="•"/>
            </a:pPr>
            <a:r>
              <a:rPr lang="en-US" b="1" i="1" dirty="0"/>
              <a:t>mobile sources</a:t>
            </a:r>
            <a:r>
              <a:rPr lang="en-US" dirty="0"/>
              <a:t> – such as cars, buses, planes, trucks, and trains</a:t>
            </a:r>
          </a:p>
          <a:p>
            <a:pPr marL="285750" indent="-285750">
              <a:buFont typeface="Arial" panose="020B0604020202020204" pitchFamily="34" charset="0"/>
              <a:buChar char="•"/>
            </a:pPr>
            <a:r>
              <a:rPr lang="en-US" b="1" i="1" dirty="0"/>
              <a:t>stationary sources</a:t>
            </a:r>
            <a:r>
              <a:rPr lang="en-US" dirty="0"/>
              <a:t> – such as power plants, oil refineries, industrial facilities, and factories</a:t>
            </a:r>
          </a:p>
          <a:p>
            <a:pPr marL="285750" indent="-285750">
              <a:buFont typeface="Arial" panose="020B0604020202020204" pitchFamily="34" charset="0"/>
              <a:buChar char="•"/>
            </a:pPr>
            <a:r>
              <a:rPr lang="en-US" b="1" i="1" dirty="0"/>
              <a:t>area sources</a:t>
            </a:r>
            <a:r>
              <a:rPr lang="en-US" dirty="0"/>
              <a:t> – such as agricultural areas, cities, and wood burning fireplaces</a:t>
            </a:r>
          </a:p>
          <a:p>
            <a:pPr marL="285750" indent="-285750">
              <a:buFont typeface="Arial" panose="020B0604020202020204" pitchFamily="34" charset="0"/>
              <a:buChar char="•"/>
            </a:pPr>
            <a:r>
              <a:rPr lang="en-US" b="1" i="1" dirty="0"/>
              <a:t>natural sources</a:t>
            </a:r>
            <a:r>
              <a:rPr lang="en-US" dirty="0"/>
              <a:t> – such as wind-blown dust, wildfires, and volcanoes</a:t>
            </a:r>
          </a:p>
          <a:p>
            <a:endParaRPr lang="ka-GE" dirty="0"/>
          </a:p>
        </p:txBody>
      </p:sp>
      <p:pic>
        <p:nvPicPr>
          <p:cNvPr id="5" name="Content Placeholder 4" descr="Graphic of air pollution transport pathway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7769" y="3348506"/>
            <a:ext cx="4170095" cy="3125273"/>
          </a:xfrm>
          <a:prstGeom prst="rect">
            <a:avLst/>
          </a:prstGeom>
          <a:noFill/>
          <a:ln>
            <a:noFill/>
          </a:ln>
        </p:spPr>
      </p:pic>
      <p:pic>
        <p:nvPicPr>
          <p:cNvPr id="6" name="Picture 5"/>
          <p:cNvPicPr>
            <a:picLocks noChangeAspect="1"/>
          </p:cNvPicPr>
          <p:nvPr/>
        </p:nvPicPr>
        <p:blipFill>
          <a:blip r:embed="rId3"/>
          <a:stretch>
            <a:fillRect/>
          </a:stretch>
        </p:blipFill>
        <p:spPr>
          <a:xfrm>
            <a:off x="6297769" y="457668"/>
            <a:ext cx="4225342" cy="2890838"/>
          </a:xfrm>
          <a:prstGeom prst="rect">
            <a:avLst/>
          </a:prstGeom>
        </p:spPr>
      </p:pic>
      <p:sp>
        <p:nvSpPr>
          <p:cNvPr id="8" name="Slide Number Placeholder 7"/>
          <p:cNvSpPr>
            <a:spLocks noGrp="1"/>
          </p:cNvSpPr>
          <p:nvPr>
            <p:ph type="sldNum" sz="quarter" idx="12"/>
          </p:nvPr>
        </p:nvSpPr>
        <p:spPr/>
        <p:txBody>
          <a:bodyPr/>
          <a:lstStyle/>
          <a:p>
            <a:fld id="{6D22F896-40B5-4ADD-8801-0D06FADFA095}" type="slidenum">
              <a:rPr lang="en-US" smtClean="0"/>
              <a:t>6</a:t>
            </a:fld>
            <a:endParaRPr lang="en-US" dirty="0"/>
          </a:p>
        </p:txBody>
      </p:sp>
      <p:sp>
        <p:nvSpPr>
          <p:cNvPr id="9" name="Rectangle 8"/>
          <p:cNvSpPr/>
          <p:nvPr/>
        </p:nvSpPr>
        <p:spPr>
          <a:xfrm rot="5400000">
            <a:off x="10156722" y="3102666"/>
            <a:ext cx="853119" cy="230832"/>
          </a:xfrm>
          <a:prstGeom prst="rect">
            <a:avLst/>
          </a:prstGeom>
        </p:spPr>
        <p:txBody>
          <a:bodyPr wrap="none">
            <a:spAutoFit/>
          </a:bodyPr>
          <a:lstStyle/>
          <a:p>
            <a:r>
              <a:rPr lang="ka-GE" sz="900" dirty="0"/>
              <a:t>www.nps.gov</a:t>
            </a:r>
          </a:p>
        </p:txBody>
      </p:sp>
    </p:spTree>
    <p:extLst>
      <p:ext uri="{BB962C8B-B14F-4D97-AF65-F5344CB8AC3E}">
        <p14:creationId xmlns:p14="http://schemas.microsoft.com/office/powerpoint/2010/main" val="4239837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4502" y="609600"/>
            <a:ext cx="6625160" cy="1639886"/>
          </a:xfrm>
        </p:spPr>
        <p:txBody>
          <a:bodyPr>
            <a:normAutofit/>
          </a:bodyPr>
          <a:lstStyle/>
          <a:p>
            <a:pPr fontAlgn="base"/>
            <a:r>
              <a:rPr lang="en-US" sz="2200" dirty="0"/>
              <a:t>Human activities that are major sources of outdoor air pollution, include:</a:t>
            </a:r>
            <a:br>
              <a:rPr lang="en-US" sz="2200" dirty="0"/>
            </a:br>
            <a:r>
              <a:rPr lang="en-US" dirty="0"/>
              <a:t/>
            </a:r>
            <a:br>
              <a:rPr lang="en-US" dirty="0"/>
            </a:br>
            <a:endParaRPr lang="ka-GE" dirty="0"/>
          </a:p>
        </p:txBody>
      </p:sp>
      <p:sp>
        <p:nvSpPr>
          <p:cNvPr id="4" name="Text Placeholder 3"/>
          <p:cNvSpPr>
            <a:spLocks noGrp="1"/>
          </p:cNvSpPr>
          <p:nvPr>
            <p:ph type="body" sz="half" idx="2"/>
          </p:nvPr>
        </p:nvSpPr>
        <p:spPr/>
        <p:txBody>
          <a:bodyPr/>
          <a:lstStyle/>
          <a:p>
            <a:pPr marL="285750" indent="-285750" fontAlgn="base">
              <a:buFont typeface="Arial" panose="020B0604020202020204" pitchFamily="34" charset="0"/>
              <a:buChar char="•"/>
            </a:pPr>
            <a:r>
              <a:rPr lang="en-US" dirty="0"/>
              <a:t>Fuel combustion from motor </a:t>
            </a:r>
            <a:r>
              <a:rPr lang="en-US" dirty="0" smtClean="0"/>
              <a:t>vehicles</a:t>
            </a:r>
            <a:endParaRPr lang="en-US" dirty="0"/>
          </a:p>
          <a:p>
            <a:pPr marL="285750" indent="-285750" fontAlgn="base">
              <a:buFont typeface="Arial" panose="020B0604020202020204" pitchFamily="34" charset="0"/>
              <a:buChar char="•"/>
            </a:pPr>
            <a:r>
              <a:rPr lang="en-US" dirty="0"/>
              <a:t>Heat and </a:t>
            </a:r>
            <a:r>
              <a:rPr lang="en-US" dirty="0" smtClean="0"/>
              <a:t>power</a:t>
            </a:r>
            <a:endParaRPr lang="en-US" dirty="0"/>
          </a:p>
          <a:p>
            <a:pPr marL="285750" indent="-285750" fontAlgn="base">
              <a:buFont typeface="Arial" panose="020B0604020202020204" pitchFamily="34" charset="0"/>
              <a:buChar char="•"/>
            </a:pPr>
            <a:r>
              <a:rPr lang="en-US" dirty="0"/>
              <a:t>Industrial facilities </a:t>
            </a:r>
            <a:r>
              <a:rPr lang="en-US" dirty="0" smtClean="0"/>
              <a:t>Municipal </a:t>
            </a:r>
            <a:r>
              <a:rPr lang="en-US" dirty="0"/>
              <a:t>and agricultural waste sites and waste incineration/burning</a:t>
            </a:r>
          </a:p>
          <a:p>
            <a:pPr marL="285750" indent="-285750" fontAlgn="base">
              <a:buFont typeface="Arial" panose="020B0604020202020204" pitchFamily="34" charset="0"/>
              <a:buChar char="•"/>
            </a:pPr>
            <a:r>
              <a:rPr lang="en-US" dirty="0"/>
              <a:t>Residential cooking, heating, and lighting with polluting fuels</a:t>
            </a:r>
          </a:p>
          <a:p>
            <a:pPr marL="285750" indent="-285750">
              <a:buFont typeface="Arial" panose="020B0604020202020204" pitchFamily="34" charset="0"/>
              <a:buChar char="•"/>
            </a:pPr>
            <a:endParaRPr lang="ka-GE" dirty="0"/>
          </a:p>
        </p:txBody>
      </p:sp>
      <p:pic>
        <p:nvPicPr>
          <p:cNvPr id="8" name="Picture 7"/>
          <p:cNvPicPr>
            <a:picLocks noChangeAspect="1"/>
          </p:cNvPicPr>
          <p:nvPr/>
        </p:nvPicPr>
        <p:blipFill>
          <a:blip r:embed="rId2"/>
          <a:stretch>
            <a:fillRect/>
          </a:stretch>
        </p:blipFill>
        <p:spPr>
          <a:xfrm>
            <a:off x="7599662" y="1664459"/>
            <a:ext cx="3028950" cy="1504950"/>
          </a:xfrm>
          <a:prstGeom prst="rect">
            <a:avLst/>
          </a:prstGeom>
        </p:spPr>
      </p:pic>
      <p:pic>
        <p:nvPicPr>
          <p:cNvPr id="9" name="Picture 8"/>
          <p:cNvPicPr>
            <a:picLocks noChangeAspect="1"/>
          </p:cNvPicPr>
          <p:nvPr/>
        </p:nvPicPr>
        <p:blipFill>
          <a:blip r:embed="rId3"/>
          <a:stretch>
            <a:fillRect/>
          </a:stretch>
        </p:blipFill>
        <p:spPr>
          <a:xfrm>
            <a:off x="1141410" y="4919662"/>
            <a:ext cx="2619375" cy="1743075"/>
          </a:xfrm>
          <a:prstGeom prst="rect">
            <a:avLst/>
          </a:prstGeom>
        </p:spPr>
      </p:pic>
      <p:pic>
        <p:nvPicPr>
          <p:cNvPr id="10" name="Picture 9"/>
          <p:cNvPicPr>
            <a:picLocks noChangeAspect="1"/>
          </p:cNvPicPr>
          <p:nvPr/>
        </p:nvPicPr>
        <p:blipFill>
          <a:blip r:embed="rId4"/>
          <a:stretch>
            <a:fillRect/>
          </a:stretch>
        </p:blipFill>
        <p:spPr>
          <a:xfrm>
            <a:off x="7599662" y="4919661"/>
            <a:ext cx="2619375" cy="1743075"/>
          </a:xfrm>
          <a:prstGeom prst="rect">
            <a:avLst/>
          </a:prstGeom>
        </p:spPr>
      </p:pic>
      <p:sp>
        <p:nvSpPr>
          <p:cNvPr id="6" name="Slide Number Placeholder 5"/>
          <p:cNvSpPr>
            <a:spLocks noGrp="1"/>
          </p:cNvSpPr>
          <p:nvPr>
            <p:ph type="sldNum" sz="quarter" idx="12"/>
          </p:nvPr>
        </p:nvSpPr>
        <p:spPr/>
        <p:txBody>
          <a:bodyPr/>
          <a:lstStyle/>
          <a:p>
            <a:fld id="{6D22F896-40B5-4ADD-8801-0D06FADFA095}" type="slidenum">
              <a:rPr lang="en-US" sz="1600" smtClean="0"/>
              <a:t>7</a:t>
            </a:fld>
            <a:endParaRPr lang="en-US" sz="1600" dirty="0"/>
          </a:p>
        </p:txBody>
      </p:sp>
      <p:pic>
        <p:nvPicPr>
          <p:cNvPr id="7" name="Picture 6"/>
          <p:cNvPicPr>
            <a:picLocks noChangeAspect="1"/>
          </p:cNvPicPr>
          <p:nvPr/>
        </p:nvPicPr>
        <p:blipFill>
          <a:blip r:embed="rId5"/>
          <a:stretch>
            <a:fillRect/>
          </a:stretch>
        </p:blipFill>
        <p:spPr>
          <a:xfrm>
            <a:off x="1141410" y="6662737"/>
            <a:ext cx="970725" cy="105514"/>
          </a:xfrm>
          <a:prstGeom prst="rect">
            <a:avLst/>
          </a:prstGeom>
        </p:spPr>
      </p:pic>
    </p:spTree>
    <p:extLst>
      <p:ext uri="{BB962C8B-B14F-4D97-AF65-F5344CB8AC3E}">
        <p14:creationId xmlns:p14="http://schemas.microsoft.com/office/powerpoint/2010/main" val="28038769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639651"/>
          </a:xfrm>
        </p:spPr>
        <p:txBody>
          <a:bodyPr/>
          <a:lstStyle/>
          <a:p>
            <a:r>
              <a:rPr lang="en-US" dirty="0" smtClean="0"/>
              <a:t>Pollution of cars</a:t>
            </a:r>
            <a:endParaRPr lang="ka-GE" dirty="0"/>
          </a:p>
        </p:txBody>
      </p:sp>
      <p:sp>
        <p:nvSpPr>
          <p:cNvPr id="4" name="Text Placeholder 3"/>
          <p:cNvSpPr>
            <a:spLocks noGrp="1"/>
          </p:cNvSpPr>
          <p:nvPr>
            <p:ph type="body" sz="half" idx="2"/>
          </p:nvPr>
        </p:nvSpPr>
        <p:spPr>
          <a:xfrm>
            <a:off x="1141410" y="2249486"/>
            <a:ext cx="5934511" cy="1408114"/>
          </a:xfrm>
        </p:spPr>
        <p:txBody>
          <a:bodyPr/>
          <a:lstStyle/>
          <a:p>
            <a:pPr marL="285750" indent="-285750">
              <a:buFont typeface="Arial" panose="020B0604020202020204" pitchFamily="34" charset="0"/>
              <a:buChar char="•"/>
            </a:pPr>
            <a:r>
              <a:rPr lang="en-US" dirty="0" smtClean="0"/>
              <a:t>The ingredients of air pollution</a:t>
            </a:r>
          </a:p>
          <a:p>
            <a:pPr marL="285750" indent="-285750">
              <a:buFont typeface="Arial" panose="020B0604020202020204" pitchFamily="34" charset="0"/>
              <a:buChar char="•"/>
            </a:pPr>
            <a:r>
              <a:rPr lang="en-US" dirty="0" smtClean="0"/>
              <a:t>Emission from heavy duty vehicle</a:t>
            </a:r>
          </a:p>
        </p:txBody>
      </p:sp>
      <p:pic>
        <p:nvPicPr>
          <p:cNvPr id="5" name="Picture 4"/>
          <p:cNvPicPr>
            <a:picLocks noChangeAspect="1"/>
          </p:cNvPicPr>
          <p:nvPr/>
        </p:nvPicPr>
        <p:blipFill>
          <a:blip r:embed="rId2"/>
          <a:stretch>
            <a:fillRect/>
          </a:stretch>
        </p:blipFill>
        <p:spPr>
          <a:xfrm>
            <a:off x="7758216" y="609600"/>
            <a:ext cx="3890493" cy="1750722"/>
          </a:xfrm>
          <a:prstGeom prst="rect">
            <a:avLst/>
          </a:prstGeom>
        </p:spPr>
      </p:pic>
      <p:pic>
        <p:nvPicPr>
          <p:cNvPr id="6" name="Picture 5"/>
          <p:cNvPicPr>
            <a:picLocks noChangeAspect="1"/>
          </p:cNvPicPr>
          <p:nvPr/>
        </p:nvPicPr>
        <p:blipFill>
          <a:blip r:embed="rId3"/>
          <a:stretch>
            <a:fillRect/>
          </a:stretch>
        </p:blipFill>
        <p:spPr>
          <a:xfrm>
            <a:off x="1141410" y="4333003"/>
            <a:ext cx="2343150" cy="1952625"/>
          </a:xfrm>
          <a:prstGeom prst="rect">
            <a:avLst/>
          </a:prstGeom>
        </p:spPr>
      </p:pic>
      <p:pic>
        <p:nvPicPr>
          <p:cNvPr id="7" name="Picture 6"/>
          <p:cNvPicPr>
            <a:picLocks noChangeAspect="1"/>
          </p:cNvPicPr>
          <p:nvPr/>
        </p:nvPicPr>
        <p:blipFill>
          <a:blip r:embed="rId4"/>
          <a:stretch>
            <a:fillRect/>
          </a:stretch>
        </p:blipFill>
        <p:spPr>
          <a:xfrm>
            <a:off x="5292278" y="4686434"/>
            <a:ext cx="3067050" cy="1495425"/>
          </a:xfrm>
          <a:prstGeom prst="rect">
            <a:avLst/>
          </a:prstGeom>
        </p:spPr>
      </p:pic>
      <p:sp>
        <p:nvSpPr>
          <p:cNvPr id="8" name="TextBox 7"/>
          <p:cNvSpPr txBox="1"/>
          <p:nvPr/>
        </p:nvSpPr>
        <p:spPr>
          <a:xfrm>
            <a:off x="1141410" y="6285628"/>
            <a:ext cx="2219976" cy="369332"/>
          </a:xfrm>
          <a:prstGeom prst="rect">
            <a:avLst/>
          </a:prstGeom>
          <a:noFill/>
        </p:spPr>
        <p:txBody>
          <a:bodyPr wrap="square" rtlCol="0">
            <a:spAutoFit/>
          </a:bodyPr>
          <a:lstStyle/>
          <a:p>
            <a:r>
              <a:rPr lang="en-US" dirty="0" smtClean="0"/>
              <a:t>Tesla model 3</a:t>
            </a:r>
            <a:endParaRPr lang="ka-GE" dirty="0"/>
          </a:p>
        </p:txBody>
      </p:sp>
      <p:sp>
        <p:nvSpPr>
          <p:cNvPr id="9" name="TextBox 8"/>
          <p:cNvSpPr txBox="1"/>
          <p:nvPr/>
        </p:nvSpPr>
        <p:spPr>
          <a:xfrm>
            <a:off x="5434885" y="6181859"/>
            <a:ext cx="2781836" cy="369332"/>
          </a:xfrm>
          <a:prstGeom prst="rect">
            <a:avLst/>
          </a:prstGeom>
          <a:noFill/>
        </p:spPr>
        <p:txBody>
          <a:bodyPr wrap="square" rtlCol="0">
            <a:spAutoFit/>
          </a:bodyPr>
          <a:lstStyle/>
          <a:p>
            <a:r>
              <a:rPr lang="en-US" dirty="0" smtClean="0"/>
              <a:t>Nissan leaf</a:t>
            </a:r>
            <a:endParaRPr lang="ka-GE" dirty="0"/>
          </a:p>
        </p:txBody>
      </p:sp>
      <p:sp>
        <p:nvSpPr>
          <p:cNvPr id="10" name="TextBox 9"/>
          <p:cNvSpPr txBox="1"/>
          <p:nvPr/>
        </p:nvSpPr>
        <p:spPr>
          <a:xfrm>
            <a:off x="1141410" y="4312947"/>
            <a:ext cx="7384404" cy="2321957"/>
          </a:xfrm>
          <a:prstGeom prst="rect">
            <a:avLst/>
          </a:prstGeom>
          <a:noFill/>
          <a:ln>
            <a:solidFill>
              <a:srgbClr val="0070C0"/>
            </a:solidFill>
          </a:ln>
        </p:spPr>
        <p:txBody>
          <a:bodyPr wrap="square" rtlCol="0">
            <a:spAutoFit/>
          </a:bodyPr>
          <a:lstStyle/>
          <a:p>
            <a:endParaRPr lang="ka-GE" dirty="0"/>
          </a:p>
        </p:txBody>
      </p:sp>
      <p:sp>
        <p:nvSpPr>
          <p:cNvPr id="11" name="TextBox 10"/>
          <p:cNvSpPr txBox="1"/>
          <p:nvPr/>
        </p:nvSpPr>
        <p:spPr>
          <a:xfrm>
            <a:off x="3680953" y="4346736"/>
            <a:ext cx="2305318" cy="646331"/>
          </a:xfrm>
          <a:prstGeom prst="rect">
            <a:avLst/>
          </a:prstGeom>
          <a:noFill/>
        </p:spPr>
        <p:txBody>
          <a:bodyPr wrap="square" rtlCol="0">
            <a:spAutoFit/>
          </a:bodyPr>
          <a:lstStyle/>
          <a:p>
            <a:r>
              <a:rPr lang="en-US" dirty="0" smtClean="0"/>
              <a:t>Electric vehicles (EV)</a:t>
            </a:r>
          </a:p>
          <a:p>
            <a:r>
              <a:rPr lang="en-US" dirty="0" smtClean="0"/>
              <a:t>Zero-emission</a:t>
            </a:r>
            <a:endParaRPr lang="ka-GE" dirty="0"/>
          </a:p>
        </p:txBody>
      </p:sp>
      <p:sp>
        <p:nvSpPr>
          <p:cNvPr id="13" name="Slide Number Placeholder 12"/>
          <p:cNvSpPr>
            <a:spLocks noGrp="1"/>
          </p:cNvSpPr>
          <p:nvPr>
            <p:ph type="sldNum" sz="quarter" idx="12"/>
          </p:nvPr>
        </p:nvSpPr>
        <p:spPr/>
        <p:txBody>
          <a:bodyPr/>
          <a:lstStyle/>
          <a:p>
            <a:fld id="{6D22F896-40B5-4ADD-8801-0D06FADFA095}" type="slidenum">
              <a:rPr lang="en-US" sz="1600" smtClean="0"/>
              <a:t>8</a:t>
            </a:fld>
            <a:endParaRPr lang="en-US" sz="1600" dirty="0"/>
          </a:p>
        </p:txBody>
      </p:sp>
      <p:sp>
        <p:nvSpPr>
          <p:cNvPr id="14" name="TextBox 13"/>
          <p:cNvSpPr txBox="1"/>
          <p:nvPr/>
        </p:nvSpPr>
        <p:spPr>
          <a:xfrm>
            <a:off x="10661865" y="2350931"/>
            <a:ext cx="1608920" cy="230832"/>
          </a:xfrm>
          <a:prstGeom prst="rect">
            <a:avLst/>
          </a:prstGeom>
          <a:noFill/>
        </p:spPr>
        <p:txBody>
          <a:bodyPr wrap="square" rtlCol="0">
            <a:spAutoFit/>
          </a:bodyPr>
          <a:lstStyle/>
          <a:p>
            <a:r>
              <a:rPr lang="en-US" sz="900" dirty="0"/>
              <a:t>www.ucsusa.org</a:t>
            </a:r>
            <a:endParaRPr lang="ka-GE" sz="900" dirty="0"/>
          </a:p>
        </p:txBody>
      </p:sp>
    </p:spTree>
    <p:extLst>
      <p:ext uri="{BB962C8B-B14F-4D97-AF65-F5344CB8AC3E}">
        <p14:creationId xmlns:p14="http://schemas.microsoft.com/office/powerpoint/2010/main" val="2297201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803564"/>
          </a:xfrm>
        </p:spPr>
        <p:txBody>
          <a:bodyPr/>
          <a:lstStyle/>
          <a:p>
            <a:r>
              <a:rPr lang="en-US" dirty="0" smtClean="0"/>
              <a:t>Trace gases</a:t>
            </a:r>
            <a:endParaRPr lang="ka-GE" dirty="0"/>
          </a:p>
        </p:txBody>
      </p:sp>
      <p:sp>
        <p:nvSpPr>
          <p:cNvPr id="4" name="Text Placeholder 3"/>
          <p:cNvSpPr>
            <a:spLocks noGrp="1"/>
          </p:cNvSpPr>
          <p:nvPr>
            <p:ph type="body" sz="half" idx="2"/>
          </p:nvPr>
        </p:nvSpPr>
        <p:spPr>
          <a:xfrm>
            <a:off x="1141410" y="2249486"/>
            <a:ext cx="10122335" cy="3541714"/>
          </a:xfrm>
        </p:spPr>
        <p:txBody>
          <a:bodyPr>
            <a:normAutofit/>
          </a:bodyPr>
          <a:lstStyle/>
          <a:p>
            <a:pPr lvl="0"/>
            <a:r>
              <a:rPr lang="en-GB" dirty="0" smtClean="0"/>
              <a:t>Ozone: column (total) ozone and ozone vertical profiles with a focus on the stratosphere and upper troposphere;</a:t>
            </a:r>
            <a:endParaRPr lang="ka-GE" dirty="0" smtClean="0"/>
          </a:p>
          <a:p>
            <a:pPr lvl="0"/>
            <a:r>
              <a:rPr lang="en-GB" dirty="0" smtClean="0"/>
              <a:t>Greenhouse gases: carbon dioxide CO</a:t>
            </a:r>
            <a:r>
              <a:rPr lang="en-GB" baseline="-25000" dirty="0" smtClean="0"/>
              <a:t>2</a:t>
            </a:r>
            <a:r>
              <a:rPr lang="en-GB" dirty="0" smtClean="0"/>
              <a:t>  (including </a:t>
            </a:r>
            <a:r>
              <a:rPr lang="en-GB" baseline="30000" dirty="0" smtClean="0"/>
              <a:t>14</a:t>
            </a:r>
            <a:r>
              <a:rPr lang="en-GB" dirty="0" smtClean="0"/>
              <a:t>C, </a:t>
            </a:r>
            <a:r>
              <a:rPr lang="en-GB" baseline="30000" dirty="0" smtClean="0"/>
              <a:t>13</a:t>
            </a:r>
            <a:r>
              <a:rPr lang="en-GB" dirty="0" smtClean="0"/>
              <a:t>C and </a:t>
            </a:r>
            <a:r>
              <a:rPr lang="en-GB" baseline="30000" dirty="0" smtClean="0"/>
              <a:t>18</a:t>
            </a:r>
            <a:r>
              <a:rPr lang="en-GB" dirty="0" smtClean="0"/>
              <a:t>O in CO</a:t>
            </a:r>
            <a:r>
              <a:rPr lang="en-GB" baseline="-25000" dirty="0" smtClean="0"/>
              <a:t>2</a:t>
            </a:r>
            <a:r>
              <a:rPr lang="en-GB" dirty="0" smtClean="0"/>
              <a:t>, and O</a:t>
            </a:r>
            <a:r>
              <a:rPr lang="en-GB" baseline="-25000" dirty="0" smtClean="0"/>
              <a:t>2</a:t>
            </a:r>
            <a:r>
              <a:rPr lang="en-GB" dirty="0" smtClean="0"/>
              <a:t>/N</a:t>
            </a:r>
            <a:r>
              <a:rPr lang="en-GB" baseline="-25000" dirty="0" smtClean="0"/>
              <a:t>2</a:t>
            </a:r>
            <a:r>
              <a:rPr lang="en-GB" dirty="0" smtClean="0"/>
              <a:t> ratios), methane CH</a:t>
            </a:r>
            <a:r>
              <a:rPr lang="en-GB" baseline="-25000" dirty="0" smtClean="0"/>
              <a:t>4</a:t>
            </a:r>
            <a:r>
              <a:rPr lang="en-GB" dirty="0" smtClean="0"/>
              <a:t> nitrous oxide N</a:t>
            </a:r>
            <a:r>
              <a:rPr lang="en-GB" baseline="-25000" dirty="0" smtClean="0"/>
              <a:t>2</a:t>
            </a:r>
            <a:r>
              <a:rPr lang="en-GB" dirty="0" smtClean="0"/>
              <a:t>O, halogenated compounds  SF</a:t>
            </a:r>
            <a:r>
              <a:rPr lang="en-GB" baseline="-25000" dirty="0" smtClean="0"/>
              <a:t>6</a:t>
            </a:r>
            <a:r>
              <a:rPr lang="en-GB" dirty="0" smtClean="0"/>
              <a:t>;</a:t>
            </a:r>
            <a:endParaRPr lang="ka-GE" dirty="0" smtClean="0"/>
          </a:p>
          <a:p>
            <a:pPr lvl="0"/>
            <a:r>
              <a:rPr lang="en-GB" dirty="0" smtClean="0"/>
              <a:t>Reactive gases: surface and tropospheric ozone, carbon monoxide (CO), Volatile Organic Compounds (VOCs), nitrogen oxides (</a:t>
            </a:r>
            <a:r>
              <a:rPr lang="en-GB" dirty="0" err="1" smtClean="0"/>
              <a:t>NOx</a:t>
            </a:r>
            <a:r>
              <a:rPr lang="en-GB" dirty="0" smtClean="0"/>
              <a:t>), sulphur dioxide (SO</a:t>
            </a:r>
            <a:r>
              <a:rPr lang="en-GB" baseline="-25000" dirty="0" smtClean="0"/>
              <a:t>2</a:t>
            </a:r>
            <a:r>
              <a:rPr lang="en-GB" dirty="0" smtClean="0"/>
              <a:t>) and molecular hydrogen (H</a:t>
            </a:r>
            <a:r>
              <a:rPr lang="en-GB" baseline="-25000" dirty="0" smtClean="0"/>
              <a:t>2</a:t>
            </a:r>
            <a:r>
              <a:rPr lang="en-GB" dirty="0" smtClean="0"/>
              <a:t>); </a:t>
            </a:r>
            <a:endParaRPr lang="ka-GE" dirty="0" smtClean="0"/>
          </a:p>
          <a:p>
            <a:pPr lvl="0"/>
            <a:r>
              <a:rPr lang="en-GB" dirty="0" smtClean="0"/>
              <a:t>Atmospheric Wet Deposition (focused largely on major ions);</a:t>
            </a:r>
            <a:endParaRPr lang="ka-GE" dirty="0" smtClean="0"/>
          </a:p>
          <a:p>
            <a:pPr lvl="0"/>
            <a:r>
              <a:rPr lang="en-GB" dirty="0" smtClean="0"/>
              <a:t>UV Radiation;</a:t>
            </a:r>
            <a:endParaRPr lang="ka-GE" dirty="0" smtClean="0"/>
          </a:p>
          <a:p>
            <a:pPr lvl="0"/>
            <a:r>
              <a:rPr lang="en-GB" dirty="0" smtClean="0"/>
              <a:t>Aerosols (including physical properties, size distribution and chemical composition).</a:t>
            </a:r>
            <a:endParaRPr lang="ka-GE" dirty="0" smtClean="0"/>
          </a:p>
          <a:p>
            <a:endParaRPr lang="ka-GE" dirty="0"/>
          </a:p>
        </p:txBody>
      </p:sp>
      <p:sp>
        <p:nvSpPr>
          <p:cNvPr id="6" name="Slide Number Placeholder 5"/>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279652621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1006</TotalTime>
  <Words>368</Words>
  <Application>Microsoft Office PowerPoint</Application>
  <PresentationFormat>Widescreen</PresentationFormat>
  <Paragraphs>72</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Sylfaen</vt:lpstr>
      <vt:lpstr>Trebuchet MS</vt:lpstr>
      <vt:lpstr>Tw Cen MT</vt:lpstr>
      <vt:lpstr>Circuit</vt:lpstr>
      <vt:lpstr>PowerPoint Presentation</vt:lpstr>
      <vt:lpstr>tROPOSPhERe AND anthropogenic eFFECTS</vt:lpstr>
      <vt:lpstr>Structure of atmosphere</vt:lpstr>
      <vt:lpstr>Layers of atmosphere</vt:lpstr>
      <vt:lpstr>troposphere</vt:lpstr>
      <vt:lpstr>Types of air pollution</vt:lpstr>
      <vt:lpstr>Human activities that are major sources of outdoor air pollution, include:  </vt:lpstr>
      <vt:lpstr>Pollution of cars</vt:lpstr>
      <vt:lpstr>Trace gases</vt:lpstr>
      <vt:lpstr>Common methods used for atmosphere research</vt:lpstr>
      <vt:lpstr>Weather balloon  </vt:lpstr>
      <vt:lpstr>Advantages of satellite observation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27</cp:revision>
  <dcterms:created xsi:type="dcterms:W3CDTF">2020-10-17T11:53:28Z</dcterms:created>
  <dcterms:modified xsi:type="dcterms:W3CDTF">2020-11-12T17:44:55Z</dcterms:modified>
</cp:coreProperties>
</file>