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314" r:id="rId4"/>
    <p:sldId id="311" r:id="rId5"/>
    <p:sldId id="346" r:id="rId6"/>
    <p:sldId id="357" r:id="rId7"/>
    <p:sldId id="355" r:id="rId8"/>
    <p:sldId id="356" r:id="rId9"/>
    <p:sldId id="351" r:id="rId10"/>
    <p:sldId id="328" r:id="rId11"/>
    <p:sldId id="330" r:id="rId12"/>
    <p:sldId id="34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can YILMAZ" initials="SY" lastIdx="1" clrIdx="0">
    <p:extLst>
      <p:ext uri="{19B8F6BF-5375-455C-9EA6-DF929625EA0E}">
        <p15:presenceInfo xmlns:p15="http://schemas.microsoft.com/office/powerpoint/2012/main" userId="289e9c7a4e2d7e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1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4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0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1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2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0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1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6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6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D1124-A8A7-47C1-89A3-11E3D3C02532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96509-2FE7-47AE-B797-EF34C317D7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9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İçerik Yer Tutucusu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2" r="2" b="32721"/>
          <a:stretch/>
        </p:blipFill>
        <p:spPr>
          <a:xfrm>
            <a:off x="7402268" y="4137073"/>
            <a:ext cx="4435581" cy="1979974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343489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Tatia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Gonashvili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Prof. </a:t>
            </a:r>
            <a:r>
              <a:rPr lang="en-US" sz="2000" b="1" dirty="0" err="1" smtClean="0">
                <a:solidFill>
                  <a:schemeClr val="bg1"/>
                </a:solidFill>
              </a:rPr>
              <a:t>Keti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Kotetishvili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-156754" y="5107929"/>
            <a:ext cx="5615608" cy="4823817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Image </a:t>
            </a:r>
            <a:r>
              <a:rPr lang="en-US" sz="2000" dirty="0">
                <a:solidFill>
                  <a:schemeClr val="bg1"/>
                </a:solidFill>
              </a:rPr>
              <a:t>Guided Radiation Therapy</a:t>
            </a:r>
            <a:r>
              <a:rPr lang="tr-TR" sz="2000" dirty="0">
                <a:solidFill>
                  <a:schemeClr val="bg1"/>
                </a:solidFill>
              </a:rPr>
              <a:t> (IGRT)</a:t>
            </a:r>
            <a:r>
              <a:rPr lang="en-US" sz="2000" dirty="0">
                <a:solidFill>
                  <a:schemeClr val="bg1"/>
                </a:solidFill>
              </a:rPr>
              <a:t> approach is implemented for cancer treatments with </a:t>
            </a:r>
            <a:endParaRPr lang="tr-TR" sz="2000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Intensity Modulated Radiation Therapy(IMRT)</a:t>
            </a:r>
            <a:endParaRPr lang="tr-TR" sz="1600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Stereotactic Radiosurgery(SRS) and </a:t>
            </a:r>
            <a:endParaRPr lang="tr-TR" sz="1600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Stereotactic Body Radiation Therapy(SBRT) external radiotherapy techniques</a:t>
            </a:r>
            <a:r>
              <a:rPr lang="tr-TR" sz="1600" dirty="0" smtClean="0">
                <a:solidFill>
                  <a:schemeClr val="bg1"/>
                </a:solidFill>
              </a:rPr>
              <a:t>.</a:t>
            </a:r>
            <a:endParaRPr lang="tr-TR" sz="1600" dirty="0">
              <a:solidFill>
                <a:schemeClr val="bg1"/>
              </a:solidFill>
            </a:endParaRPr>
          </a:p>
        </p:txBody>
      </p:sp>
      <p:pic>
        <p:nvPicPr>
          <p:cNvPr id="8" name="Picture 7" descr="ST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7149" y="265249"/>
            <a:ext cx="2704011" cy="2704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300" y="901700"/>
            <a:ext cx="645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process of RT: Patient-Specific QA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96231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tr-TR" sz="4000" b="1" dirty="0"/>
              <a:t>LH RMC - </a:t>
            </a:r>
            <a:r>
              <a:rPr lang="tr-TR" sz="4000" b="1" dirty="0" err="1"/>
              <a:t>Treatments</a:t>
            </a:r>
            <a:endParaRPr lang="tr-TR" sz="40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tr-TR" sz="1600" b="1" dirty="0"/>
              <a:t>            </a:t>
            </a:r>
            <a:r>
              <a:rPr lang="tr-TR" sz="1600" b="1" dirty="0" err="1"/>
              <a:t>Stereotactic</a:t>
            </a:r>
            <a:r>
              <a:rPr lang="tr-TR" sz="1600" b="1" dirty="0"/>
              <a:t> RT SRS/SBRT</a:t>
            </a:r>
          </a:p>
          <a:p>
            <a:pPr>
              <a:lnSpc>
                <a:spcPct val="70000"/>
              </a:lnSpc>
            </a:pPr>
            <a:endParaRPr lang="tr-TR" sz="1600" b="1" dirty="0"/>
          </a:p>
          <a:p>
            <a:pPr>
              <a:lnSpc>
                <a:spcPct val="70000"/>
              </a:lnSpc>
            </a:pPr>
            <a:r>
              <a:rPr lang="en-US" sz="1600" b="1" dirty="0"/>
              <a:t>So the tumor receives a high dose of radiation and the tissues around it only receive a low dose</a:t>
            </a:r>
            <a:r>
              <a:rPr lang="tr-TR" sz="1600" b="1" dirty="0"/>
              <a:t>.</a:t>
            </a:r>
          </a:p>
          <a:p>
            <a:pPr>
              <a:lnSpc>
                <a:spcPct val="70000"/>
              </a:lnSpc>
            </a:pPr>
            <a:endParaRPr lang="tr-TR" sz="1600" b="1" dirty="0"/>
          </a:p>
          <a:p>
            <a:pPr>
              <a:lnSpc>
                <a:spcPct val="70000"/>
              </a:lnSpc>
            </a:pPr>
            <a:r>
              <a:rPr lang="en-US" sz="1600" b="1" dirty="0"/>
              <a:t>This lowers the risk of side effects</a:t>
            </a:r>
            <a:r>
              <a:rPr lang="tr-TR" sz="1600" b="1" dirty="0"/>
              <a:t>.</a:t>
            </a:r>
          </a:p>
          <a:p>
            <a:pPr>
              <a:lnSpc>
                <a:spcPct val="70000"/>
              </a:lnSpc>
            </a:pPr>
            <a:endParaRPr lang="tr-TR" sz="1400" b="1" dirty="0"/>
          </a:p>
          <a:p>
            <a:pPr lvl="1">
              <a:lnSpc>
                <a:spcPct val="70000"/>
              </a:lnSpc>
            </a:pPr>
            <a:r>
              <a:rPr lang="tr-TR" sz="1400" b="1" dirty="0" err="1"/>
              <a:t>Primary</a:t>
            </a:r>
            <a:r>
              <a:rPr lang="tr-TR" sz="1400" b="1" dirty="0"/>
              <a:t> </a:t>
            </a:r>
            <a:r>
              <a:rPr lang="tr-TR" sz="1400" b="1" dirty="0" err="1"/>
              <a:t>Lung</a:t>
            </a:r>
            <a:r>
              <a:rPr lang="tr-TR" sz="1400" b="1" dirty="0"/>
              <a:t> </a:t>
            </a:r>
            <a:r>
              <a:rPr lang="tr-TR" sz="1400" b="1" dirty="0" err="1"/>
              <a:t>cancer</a:t>
            </a:r>
            <a:endParaRPr lang="tr-TR" sz="1400" b="1" dirty="0"/>
          </a:p>
          <a:p>
            <a:pPr lvl="1">
              <a:lnSpc>
                <a:spcPct val="70000"/>
              </a:lnSpc>
            </a:pPr>
            <a:r>
              <a:rPr lang="tr-TR" sz="1400" b="1" dirty="0" err="1"/>
              <a:t>Primary</a:t>
            </a:r>
            <a:r>
              <a:rPr lang="tr-TR" sz="1400" b="1" dirty="0"/>
              <a:t> </a:t>
            </a:r>
            <a:r>
              <a:rPr lang="tr-TR" sz="1400" b="1" dirty="0" err="1"/>
              <a:t>Liver</a:t>
            </a:r>
            <a:r>
              <a:rPr lang="tr-TR" sz="1400" b="1" dirty="0"/>
              <a:t> </a:t>
            </a:r>
            <a:r>
              <a:rPr lang="tr-TR" sz="1400" b="1" dirty="0" err="1"/>
              <a:t>Cancer</a:t>
            </a:r>
            <a:endParaRPr lang="tr-TR" sz="1400" b="1" dirty="0"/>
          </a:p>
          <a:p>
            <a:pPr lvl="1">
              <a:lnSpc>
                <a:spcPct val="70000"/>
              </a:lnSpc>
            </a:pPr>
            <a:r>
              <a:rPr lang="tr-TR" sz="1400" b="1" dirty="0" err="1"/>
              <a:t>Metastases</a:t>
            </a:r>
            <a:r>
              <a:rPr lang="tr-TR" sz="1400" b="1" dirty="0"/>
              <a:t> (</a:t>
            </a:r>
            <a:r>
              <a:rPr lang="tr-TR" sz="1400" b="1" dirty="0" err="1"/>
              <a:t>brain</a:t>
            </a:r>
            <a:r>
              <a:rPr lang="tr-TR" sz="1400" b="1" dirty="0"/>
              <a:t>, </a:t>
            </a:r>
            <a:r>
              <a:rPr lang="tr-TR" sz="1400" b="1" dirty="0" err="1"/>
              <a:t>lung</a:t>
            </a:r>
            <a:r>
              <a:rPr lang="tr-TR" sz="1400" b="1" dirty="0"/>
              <a:t>, </a:t>
            </a:r>
            <a:r>
              <a:rPr lang="tr-TR" sz="1400" b="1" dirty="0" err="1"/>
              <a:t>liver</a:t>
            </a:r>
            <a:r>
              <a:rPr lang="tr-TR" sz="1400" b="1" dirty="0"/>
              <a:t>)</a:t>
            </a:r>
          </a:p>
          <a:p>
            <a:pPr lvl="1">
              <a:lnSpc>
                <a:spcPct val="70000"/>
              </a:lnSpc>
            </a:pPr>
            <a:r>
              <a:rPr lang="tr-TR" sz="1400" b="1" dirty="0" err="1"/>
              <a:t>Acoustic</a:t>
            </a:r>
            <a:r>
              <a:rPr lang="tr-TR" sz="1400" b="1" dirty="0"/>
              <a:t> </a:t>
            </a:r>
            <a:r>
              <a:rPr lang="tr-TR" sz="1400" b="1" dirty="0" err="1"/>
              <a:t>schwannomas</a:t>
            </a:r>
            <a:endParaRPr lang="tr-TR" sz="1400" b="1" dirty="0"/>
          </a:p>
          <a:p>
            <a:pPr lvl="1">
              <a:lnSpc>
                <a:spcPct val="70000"/>
              </a:lnSpc>
            </a:pPr>
            <a:r>
              <a:rPr lang="tr-TR" sz="1400" b="1" dirty="0" err="1"/>
              <a:t>Meningiomas</a:t>
            </a:r>
            <a:endParaRPr lang="tr-TR" sz="1400" b="1" dirty="0"/>
          </a:p>
          <a:p>
            <a:pPr lvl="1">
              <a:lnSpc>
                <a:spcPct val="70000"/>
              </a:lnSpc>
            </a:pPr>
            <a:endParaRPr lang="tr-TR" sz="1200" b="1" dirty="0"/>
          </a:p>
          <a:p>
            <a:pPr>
              <a:lnSpc>
                <a:spcPct val="70000"/>
              </a:lnSpc>
            </a:pPr>
            <a:endParaRPr lang="en-US" sz="1400" b="1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55" y="810776"/>
            <a:ext cx="2625968" cy="175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81" b="14374"/>
          <a:stretch>
            <a:fillRect/>
          </a:stretch>
        </p:blipFill>
        <p:spPr bwMode="auto">
          <a:xfrm>
            <a:off x="9253519" y="1690688"/>
            <a:ext cx="2465650" cy="192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 b="32172"/>
          <a:stretch>
            <a:fillRect/>
          </a:stretch>
        </p:blipFill>
        <p:spPr bwMode="auto">
          <a:xfrm>
            <a:off x="6531165" y="2799068"/>
            <a:ext cx="3132038" cy="16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59"/>
          <a:stretch>
            <a:fillRect/>
          </a:stretch>
        </p:blipFill>
        <p:spPr bwMode="auto">
          <a:xfrm>
            <a:off x="9161906" y="3780693"/>
            <a:ext cx="2925201" cy="16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6" y="4515176"/>
            <a:ext cx="3924701" cy="234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801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0235" y="449717"/>
            <a:ext cx="4417505" cy="3773010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tr-TR" b="1" dirty="0" err="1"/>
              <a:t>Stereotactic</a:t>
            </a:r>
            <a:r>
              <a:rPr lang="tr-TR" b="1" dirty="0"/>
              <a:t> RT SRS/SBRT</a:t>
            </a:r>
          </a:p>
          <a:p>
            <a:pPr>
              <a:lnSpc>
                <a:spcPct val="70000"/>
              </a:lnSpc>
            </a:pPr>
            <a:endParaRPr lang="tr-TR" b="1" dirty="0"/>
          </a:p>
          <a:p>
            <a:pPr>
              <a:lnSpc>
                <a:spcPct val="70000"/>
              </a:lnSpc>
            </a:pPr>
            <a:endParaRPr lang="en-US" sz="1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86" y="3016580"/>
            <a:ext cx="5207914" cy="2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/>
          <a:stretch>
            <a:fillRect/>
          </a:stretch>
        </p:blipFill>
        <p:spPr bwMode="auto">
          <a:xfrm>
            <a:off x="7153904" y="541329"/>
            <a:ext cx="4802965" cy="19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6 Başlık"/>
          <p:cNvSpPr txBox="1">
            <a:spLocks/>
          </p:cNvSpPr>
          <p:nvPr/>
        </p:nvSpPr>
        <p:spPr>
          <a:xfrm>
            <a:off x="1515304" y="-254383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altLang="tr-TR" sz="4100" dirty="0"/>
              <a:t>                                         </a:t>
            </a:r>
            <a:r>
              <a:rPr lang="tr-TR" altLang="tr-TR" sz="2800" dirty="0"/>
              <a:t>      </a:t>
            </a:r>
            <a:r>
              <a:rPr lang="tr-TR" altLang="tr-TR" sz="2800" dirty="0" err="1"/>
              <a:t>before</a:t>
            </a:r>
            <a:endParaRPr lang="tr-TR" altLang="tr-TR" sz="4100" dirty="0"/>
          </a:p>
        </p:txBody>
      </p:sp>
      <p:sp>
        <p:nvSpPr>
          <p:cNvPr id="21" name="6 Başlık"/>
          <p:cNvSpPr txBox="1">
            <a:spLocks/>
          </p:cNvSpPr>
          <p:nvPr/>
        </p:nvSpPr>
        <p:spPr>
          <a:xfrm>
            <a:off x="2105025" y="4121150"/>
            <a:ext cx="8686800" cy="11430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tr-TR" sz="3100" dirty="0" smtClean="0"/>
              <a:t>er</a:t>
            </a:r>
            <a:endParaRPr lang="tr-TR" dirty="0"/>
          </a:p>
        </p:txBody>
      </p:sp>
      <p:pic>
        <p:nvPicPr>
          <p:cNvPr id="9" name="Resim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2" t="13428" r="6558" b="10532"/>
          <a:stretch/>
        </p:blipFill>
        <p:spPr>
          <a:xfrm>
            <a:off x="207979" y="982677"/>
            <a:ext cx="2678912" cy="2342503"/>
          </a:xfrm>
          <a:prstGeom prst="rect">
            <a:avLst/>
          </a:prstGeom>
        </p:spPr>
      </p:pic>
      <p:pic>
        <p:nvPicPr>
          <p:cNvPr id="10" name="Resi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0" y="3447020"/>
            <a:ext cx="2726856" cy="2248386"/>
          </a:xfrm>
          <a:prstGeom prst="rect">
            <a:avLst/>
          </a:prstGeom>
        </p:spPr>
      </p:pic>
      <p:pic>
        <p:nvPicPr>
          <p:cNvPr id="14" name="İçerik Yer Tutucusu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89" y="3494159"/>
            <a:ext cx="2911396" cy="2331876"/>
          </a:xfrm>
          <a:prstGeom prst="rect">
            <a:avLst/>
          </a:prstGeom>
        </p:spPr>
      </p:pic>
      <p:pic>
        <p:nvPicPr>
          <p:cNvPr id="15" name="Resim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0544" r="2332" b="17350"/>
          <a:stretch/>
        </p:blipFill>
        <p:spPr>
          <a:xfrm>
            <a:off x="3350937" y="1251614"/>
            <a:ext cx="2880045" cy="20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0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1" y="0"/>
            <a:ext cx="6196149" cy="3872593"/>
          </a:xfrm>
          <a:prstGeom prst="rect">
            <a:avLst/>
          </a:prstGeom>
        </p:spPr>
      </p:pic>
      <p:pic>
        <p:nvPicPr>
          <p:cNvPr id="4" name="Resim 3" descr="nesne, şey, iç mekan içeren bir resim&#10;&#10;Çok yüksek güvenilirlikle oluşturulmuş açıklam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7669" cy="3752666"/>
          </a:xfrm>
          <a:prstGeom prst="rect">
            <a:avLst/>
          </a:prstGeom>
        </p:spPr>
      </p:pic>
      <p:pic>
        <p:nvPicPr>
          <p:cNvPr id="5" name="Resim 2" descr="iç mekan içeren bir resim&#10;&#10;Yüksek güvenilirlikle oluşturulmuş açıklam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44212"/>
            <a:ext cx="6426926" cy="4013788"/>
          </a:xfrm>
          <a:prstGeom prst="rect">
            <a:avLst/>
          </a:prstGeom>
        </p:spPr>
      </p:pic>
      <p:pic>
        <p:nvPicPr>
          <p:cNvPr id="6" name="Resim 3" descr="fotoğraf, iç mekan içeren bir resim&#10;&#10;Yüksek güvenilirlikle oluşturulmuş açıklam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20" y="3091525"/>
            <a:ext cx="5927080" cy="3766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1814" y="280126"/>
            <a:ext cx="21553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Thank you</a:t>
            </a:r>
            <a:r>
              <a:rPr lang="ka-GE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for </a:t>
            </a:r>
            <a:r>
              <a:rPr lang="en-US" sz="3200" dirty="0" err="1" smtClean="0">
                <a:solidFill>
                  <a:schemeClr val="bg1"/>
                </a:solidFill>
              </a:rPr>
              <a:t>attantion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!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7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gök, bina, açık hava içeren bir resim&#10;&#10;Çok yüksek güvenilirlikle oluşturulmuş açıklam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9091" r="3050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15287" y="1593670"/>
            <a:ext cx="2109901" cy="436641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r>
              <a:rPr lang="tr-TR" sz="1800" b="1" dirty="0" smtClean="0"/>
              <a:t>TERABALT 100 - Cobalt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endParaRPr lang="tr-TR" sz="1800" b="1" dirty="0" smtClean="0"/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r>
              <a:rPr lang="tr-TR" sz="1800" b="1" dirty="0" smtClean="0"/>
              <a:t>ELEKTA SYNERGY® PLATFORM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endParaRPr lang="tr-TR" sz="1800" b="1" dirty="0" smtClean="0"/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r>
              <a:rPr lang="tr-TR" sz="1800" b="1" dirty="0" smtClean="0"/>
              <a:t>ELEKTA VERSA HD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endParaRPr lang="tr-TR" sz="1800" b="1" dirty="0" smtClean="0"/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r>
              <a:rPr lang="tr-TR" sz="1800" b="1" dirty="0" smtClean="0"/>
              <a:t>TERASIX Convantional Simulator</a:t>
            </a:r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endParaRPr lang="tr-TR" sz="1800" b="1" dirty="0" smtClean="0"/>
          </a:p>
          <a:p>
            <a:pPr marL="342900" indent="-342900">
              <a:lnSpc>
                <a:spcPct val="70000"/>
              </a:lnSpc>
              <a:buFont typeface="+mj-lt"/>
              <a:buAutoNum type="arabicPeriod"/>
            </a:pPr>
            <a:r>
              <a:rPr lang="tr-TR" sz="1800" b="1" dirty="0" smtClean="0"/>
              <a:t>CT Simulator</a:t>
            </a:r>
            <a:endParaRPr lang="en-US" sz="1800" b="1" dirty="0" smtClean="0"/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978331" y="1567543"/>
            <a:ext cx="2116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r-TR" b="1" dirty="0" smtClean="0"/>
              <a:t>CT Simulation / Conv. Sim</a:t>
            </a:r>
          </a:p>
          <a:p>
            <a:pPr marL="342900" indent="-342900">
              <a:buFont typeface="+mj-lt"/>
              <a:buAutoNum type="arabicPeriod"/>
            </a:pPr>
            <a:endParaRPr lang="tr-TR" b="1" dirty="0" smtClean="0"/>
          </a:p>
          <a:p>
            <a:pPr marL="342900" indent="-342900">
              <a:buFont typeface="+mj-lt"/>
              <a:buAutoNum type="arabicPeriod"/>
            </a:pPr>
            <a:r>
              <a:rPr lang="tr-TR" b="1" dirty="0" smtClean="0"/>
              <a:t>Contouring</a:t>
            </a:r>
          </a:p>
          <a:p>
            <a:pPr marL="342900" indent="-342900">
              <a:buFont typeface="+mj-lt"/>
              <a:buAutoNum type="arabicPeriod"/>
            </a:pPr>
            <a:endParaRPr lang="tr-TR" b="1" dirty="0" smtClean="0"/>
          </a:p>
          <a:p>
            <a:pPr marL="342900" indent="-342900">
              <a:buFont typeface="+mj-lt"/>
              <a:buAutoNum type="arabicPeriod"/>
            </a:pPr>
            <a:r>
              <a:rPr lang="tr-TR" b="1" dirty="0" smtClean="0"/>
              <a:t>Planning </a:t>
            </a:r>
          </a:p>
          <a:p>
            <a:pPr marL="342900" indent="-342900">
              <a:buFont typeface="+mj-lt"/>
              <a:buAutoNum type="arabicPeriod"/>
            </a:pPr>
            <a:endParaRPr lang="tr-TR" b="1" dirty="0" smtClean="0"/>
          </a:p>
          <a:p>
            <a:pPr marL="342900" indent="-342900">
              <a:buFont typeface="+mj-lt"/>
              <a:buAutoNum type="arabicPeriod"/>
            </a:pPr>
            <a:r>
              <a:rPr lang="tr-TR" b="1" dirty="0" smtClean="0"/>
              <a:t>QA</a:t>
            </a:r>
          </a:p>
          <a:p>
            <a:pPr marL="342900" indent="-342900">
              <a:buFont typeface="+mj-lt"/>
              <a:buAutoNum type="arabicPeriod"/>
            </a:pPr>
            <a:endParaRPr lang="tr-TR" b="1" dirty="0" smtClean="0"/>
          </a:p>
          <a:p>
            <a:pPr marL="342900" indent="-342900">
              <a:buFont typeface="+mj-lt"/>
              <a:buAutoNum type="arabicPeriod"/>
            </a:pPr>
            <a:r>
              <a:rPr lang="tr-TR" b="1" dirty="0" smtClean="0"/>
              <a:t>Set-up &amp; Treatment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344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duvar, iç mekan, yer, tablo içeren bir resim&#10;&#10;Çok yüksek güvenilirlikle oluşturulmuş açıklam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>
          <a:xfrm>
            <a:off x="6265091" y="482600"/>
            <a:ext cx="5386251" cy="4890657"/>
          </a:xfrm>
          <a:prstGeom prst="rect">
            <a:avLst/>
          </a:prstGeom>
          <a:effectLst/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tr-TR" b="1" dirty="0"/>
              <a:t>LH RMC - </a:t>
            </a:r>
            <a:r>
              <a:rPr lang="tr-TR" b="1" dirty="0" err="1"/>
              <a:t>Synergy</a:t>
            </a:r>
            <a:endParaRPr lang="tr-TR" b="1" dirty="0"/>
          </a:p>
        </p:txBody>
      </p:sp>
      <p:pic>
        <p:nvPicPr>
          <p:cNvPr id="5" name="Resim 3" descr="iç mekan, duvar, yer içeren bir resim&#10;&#10;Çok yüksek güvenilirlikle oluşturulmuş açıklam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0" r="10749" b="-2"/>
          <a:stretch/>
        </p:blipFill>
        <p:spPr>
          <a:xfrm rot="5400000">
            <a:off x="440293" y="340215"/>
            <a:ext cx="4815547" cy="5303522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4191000" y="5892800"/>
            <a:ext cx="695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LINNER ACCELERATORS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3818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duvar, iç mekan, kişi, şey içeren bir resim&#10;&#10;Çok yüksek güvenilirlikle oluşturulmuş açıklama">
            <a:extLst>
              <a:ext uri="{FF2B5EF4-FFF2-40B4-BE49-F238E27FC236}">
                <a16:creationId xmlns:a16="http://schemas.microsoft.com/office/drawing/2014/main" id="{6A9005BD-FC39-49E1-86F7-E6CAE8E483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r="1904"/>
          <a:stretch/>
        </p:blipFill>
        <p:spPr>
          <a:xfrm>
            <a:off x="770709" y="209006"/>
            <a:ext cx="3213462" cy="2024743"/>
          </a:xfrm>
          <a:prstGeom prst="rect">
            <a:avLst/>
          </a:prstGeom>
          <a:effectLst/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36868" y="3555346"/>
            <a:ext cx="3651467" cy="1676603"/>
          </a:xfrm>
        </p:spPr>
        <p:txBody>
          <a:bodyPr>
            <a:normAutofit/>
          </a:bodyPr>
          <a:lstStyle/>
          <a:p>
            <a:r>
              <a:rPr lang="tr-TR" sz="2800" b="1" dirty="0" smtClean="0"/>
              <a:t>Simulation</a:t>
            </a:r>
            <a:endParaRPr lang="tr-TR" sz="28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2438400"/>
            <a:ext cx="3651466" cy="3785419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1700" b="1" dirty="0"/>
              <a:t>Positioning is extremely important in radiation therapy.</a:t>
            </a:r>
            <a:endParaRPr lang="tr-TR" sz="1700" b="1" dirty="0"/>
          </a:p>
          <a:p>
            <a:pPr>
              <a:lnSpc>
                <a:spcPct val="70000"/>
              </a:lnSpc>
            </a:pPr>
            <a:endParaRPr lang="tr-TR" sz="1700" b="1" dirty="0"/>
          </a:p>
          <a:p>
            <a:pPr>
              <a:lnSpc>
                <a:spcPct val="70000"/>
              </a:lnSpc>
            </a:pPr>
            <a:r>
              <a:rPr lang="tr-TR" sz="1700" b="1" dirty="0" err="1"/>
              <a:t>Patient</a:t>
            </a:r>
            <a:r>
              <a:rPr lang="tr-TR" sz="1700" b="1" dirty="0"/>
              <a:t> </a:t>
            </a:r>
            <a:r>
              <a:rPr lang="tr-TR" sz="1700" b="1" dirty="0" err="1"/>
              <a:t>must</a:t>
            </a:r>
            <a:r>
              <a:rPr lang="en-US" sz="1700" b="1" dirty="0"/>
              <a:t> be positioned carefully in order to get the best radiation treatment.</a:t>
            </a:r>
            <a:r>
              <a:rPr lang="tr-TR" sz="1700" b="1" dirty="0"/>
              <a:t> </a:t>
            </a:r>
          </a:p>
          <a:p>
            <a:pPr>
              <a:lnSpc>
                <a:spcPct val="70000"/>
              </a:lnSpc>
            </a:pPr>
            <a:endParaRPr lang="tr-TR" sz="1700" b="1" dirty="0"/>
          </a:p>
          <a:p>
            <a:pPr>
              <a:lnSpc>
                <a:spcPct val="70000"/>
              </a:lnSpc>
            </a:pPr>
            <a:r>
              <a:rPr lang="tr-TR" sz="1700" b="1" dirty="0" err="1"/>
              <a:t>Patient</a:t>
            </a:r>
            <a:r>
              <a:rPr lang="tr-TR" sz="1700" b="1" dirty="0"/>
              <a:t> </a:t>
            </a:r>
            <a:r>
              <a:rPr lang="tr-TR" sz="1700" b="1" dirty="0" err="1"/>
              <a:t>must</a:t>
            </a:r>
            <a:r>
              <a:rPr lang="tr-TR" sz="1700" b="1" dirty="0"/>
              <a:t> </a:t>
            </a:r>
            <a:r>
              <a:rPr lang="en-US" sz="1700" b="1" dirty="0"/>
              <a:t>be in the same position during every treatment</a:t>
            </a:r>
            <a:r>
              <a:rPr lang="tr-TR" sz="1700" b="1" dirty="0"/>
              <a:t>.</a:t>
            </a:r>
          </a:p>
          <a:p>
            <a:pPr>
              <a:lnSpc>
                <a:spcPct val="70000"/>
              </a:lnSpc>
            </a:pPr>
            <a:endParaRPr lang="tr-TR" sz="1700" b="1" dirty="0"/>
          </a:p>
          <a:p>
            <a:pPr>
              <a:lnSpc>
                <a:spcPct val="70000"/>
              </a:lnSpc>
            </a:pPr>
            <a:r>
              <a:rPr lang="tr-TR" sz="1700" b="1" dirty="0" err="1"/>
              <a:t>Easy</a:t>
            </a:r>
            <a:r>
              <a:rPr lang="tr-TR" sz="1700" b="1" dirty="0"/>
              <a:t> </a:t>
            </a:r>
            <a:r>
              <a:rPr lang="tr-TR" sz="1700" b="1" dirty="0" err="1"/>
              <a:t>and</a:t>
            </a:r>
            <a:r>
              <a:rPr lang="tr-TR" sz="1700" b="1" dirty="0"/>
              <a:t> </a:t>
            </a:r>
            <a:r>
              <a:rPr lang="tr-TR" sz="1700" b="1" dirty="0" err="1"/>
              <a:t>comfortable</a:t>
            </a:r>
            <a:r>
              <a:rPr lang="tr-TR" sz="1700" b="1" dirty="0"/>
              <a:t> </a:t>
            </a:r>
            <a:r>
              <a:rPr lang="tr-TR" sz="1700" b="1" dirty="0" err="1"/>
              <a:t>positon</a:t>
            </a:r>
            <a:r>
              <a:rPr lang="tr-TR" sz="1700" b="1" dirty="0"/>
              <a:t> </a:t>
            </a:r>
            <a:r>
              <a:rPr lang="tr-TR" sz="1700" b="1" dirty="0" err="1"/>
              <a:t>for</a:t>
            </a:r>
            <a:r>
              <a:rPr lang="tr-TR" sz="1700" b="1" dirty="0"/>
              <a:t> </a:t>
            </a:r>
            <a:r>
              <a:rPr lang="tr-TR" sz="1700" b="1" dirty="0" err="1"/>
              <a:t>ptns</a:t>
            </a:r>
            <a:endParaRPr lang="tr-TR" sz="1700" b="1" dirty="0"/>
          </a:p>
          <a:p>
            <a:pPr>
              <a:lnSpc>
                <a:spcPct val="70000"/>
              </a:lnSpc>
            </a:pPr>
            <a:endParaRPr lang="tr-TR" sz="1700" b="1" dirty="0"/>
          </a:p>
          <a:p>
            <a:pPr>
              <a:lnSpc>
                <a:spcPct val="70000"/>
              </a:lnSpc>
            </a:pPr>
            <a:r>
              <a:rPr lang="tr-TR" sz="1700" b="1" dirty="0" err="1"/>
              <a:t>Repeatable</a:t>
            </a:r>
            <a:r>
              <a:rPr lang="tr-TR" sz="1700" b="1" dirty="0"/>
              <a:t> </a:t>
            </a:r>
            <a:r>
              <a:rPr lang="tr-TR" sz="1700" b="1" dirty="0" err="1"/>
              <a:t>every</a:t>
            </a:r>
            <a:r>
              <a:rPr lang="tr-TR" sz="1700" b="1" dirty="0"/>
              <a:t> </a:t>
            </a:r>
            <a:r>
              <a:rPr lang="tr-TR" sz="1700" b="1" dirty="0" err="1"/>
              <a:t>day</a:t>
            </a:r>
            <a:endParaRPr lang="tr-TR" sz="1700" b="1" dirty="0"/>
          </a:p>
          <a:p>
            <a:pPr marL="0" indent="0">
              <a:lnSpc>
                <a:spcPct val="70000"/>
              </a:lnSpc>
              <a:buNone/>
            </a:pPr>
            <a:endParaRPr lang="tr-TR" sz="1700" b="1" dirty="0"/>
          </a:p>
        </p:txBody>
      </p:sp>
      <p:pic>
        <p:nvPicPr>
          <p:cNvPr id="5" name="Resim 3" descr="iç mekan, duvar, dolap, nesne içeren bir resim&#10;&#10;Çok yüksek güvenilirlikle oluşturulmuş açıklama">
            <a:extLst>
              <a:ext uri="{FF2B5EF4-FFF2-40B4-BE49-F238E27FC236}">
                <a16:creationId xmlns:a16="http://schemas.microsoft.com/office/drawing/2014/main" id="{4B79D40E-9B64-4200-898C-3A5E89AAB5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45" y="496389"/>
            <a:ext cx="3436758" cy="2586446"/>
          </a:xfrm>
          <a:prstGeom prst="rect">
            <a:avLst/>
          </a:prstGeom>
        </p:spPr>
      </p:pic>
      <p:pic>
        <p:nvPicPr>
          <p:cNvPr id="6" name="İçerik Yer Tutucusu 8" descr="kişi, mavi, iç mekan, kıyafet içeren bir resim&#10;&#10;Çok yüksek güvenilirlikle oluşturulmuş açıklama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46" y="3827417"/>
            <a:ext cx="3748788" cy="2743201"/>
          </a:xfrm>
          <a:prstGeom prst="rect">
            <a:avLst/>
          </a:prstGeom>
        </p:spPr>
      </p:pic>
      <p:pic>
        <p:nvPicPr>
          <p:cNvPr id="7" name="İçerik Yer Tutucusu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7" y="3785682"/>
            <a:ext cx="3082835" cy="2902502"/>
          </a:xfrm>
          <a:prstGeom prst="rect">
            <a:avLst/>
          </a:prstGeom>
        </p:spPr>
      </p:pic>
      <p:pic>
        <p:nvPicPr>
          <p:cNvPr id="8" name="İçerik Yer Tutucusu 10" descr="iç mekan, duvar, şey içeren bir resim&#10;&#10;Çok yüksek güvenilirlikle oluşturulmuş açıklama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4211"/>
          <a:stretch/>
        </p:blipFill>
        <p:spPr>
          <a:xfrm>
            <a:off x="4362993" y="209005"/>
            <a:ext cx="3897086" cy="35385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8523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-504492"/>
            <a:ext cx="2453056" cy="1344975"/>
          </a:xfrm>
        </p:spPr>
        <p:txBody>
          <a:bodyPr>
            <a:normAutofit/>
          </a:bodyPr>
          <a:lstStyle/>
          <a:p>
            <a:r>
              <a:rPr lang="tr-TR" sz="1600" b="1" dirty="0" smtClean="0"/>
              <a:t>Contouring</a:t>
            </a:r>
            <a:endParaRPr lang="tr-TR" sz="1600" b="1" dirty="0"/>
          </a:p>
        </p:txBody>
      </p:sp>
      <p:pic>
        <p:nvPicPr>
          <p:cNvPr id="9" name="İçerik Yer Tutucusu 5" descr="fotoğraf içeren bir resim&#10;&#10;Yüksek güvenilirlikle oluşturulmuş açıklama">
            <a:extLst>
              <a:ext uri="{FF2B5EF4-FFF2-40B4-BE49-F238E27FC236}">
                <a16:creationId xmlns:a16="http://schemas.microsoft.com/office/drawing/2014/main" id="{88A38CF1-EB82-49CB-9581-86FF7A17FA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80" y="0"/>
            <a:ext cx="7031420" cy="4976949"/>
          </a:xfrm>
          <a:prstGeom prst="rect">
            <a:avLst/>
          </a:prstGeom>
        </p:spPr>
      </p:pic>
      <p:pic>
        <p:nvPicPr>
          <p:cNvPr id="5" name="Resim 7">
            <a:extLst>
              <a:ext uri="{FF2B5EF4-FFF2-40B4-BE49-F238E27FC236}">
                <a16:creationId xmlns:a16="http://schemas.microsoft.com/office/drawing/2014/main" id="{0C245CFF-5EC3-442D-A751-C416FB9E87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7622" y="496387"/>
            <a:ext cx="2662090" cy="3433709"/>
          </a:xfrm>
          <a:prstGeom prst="rect">
            <a:avLst/>
          </a:prstGeom>
        </p:spPr>
      </p:pic>
      <p:pic>
        <p:nvPicPr>
          <p:cNvPr id="6" name="Resim 8">
            <a:extLst>
              <a:ext uri="{FF2B5EF4-FFF2-40B4-BE49-F238E27FC236}">
                <a16:creationId xmlns:a16="http://schemas.microsoft.com/office/drawing/2014/main" id="{620C462F-FF99-4CFC-B00D-CC86F0DAAE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603" y="3558209"/>
            <a:ext cx="3334558" cy="31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55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0"/>
            <a:ext cx="3759240" cy="1344975"/>
          </a:xfrm>
        </p:spPr>
        <p:txBody>
          <a:bodyPr>
            <a:normAutofit/>
          </a:bodyPr>
          <a:lstStyle/>
          <a:p>
            <a:r>
              <a:rPr lang="tr-TR" sz="4000" b="1" dirty="0"/>
              <a:t>LIV HOSPITAL RMC - Planning</a:t>
            </a:r>
          </a:p>
        </p:txBody>
      </p:sp>
      <p:pic>
        <p:nvPicPr>
          <p:cNvPr id="7" name="İçerik Yer Tutucusu 6" descr="elektronik eşyalar içeren bir resim&#10;&#10;Çok yüksek güvenilirlikle oluşturulmuş açıklama">
            <a:extLst>
              <a:ext uri="{FF2B5EF4-FFF2-40B4-BE49-F238E27FC236}">
                <a16:creationId xmlns:a16="http://schemas.microsoft.com/office/drawing/2014/main" id="{24D567F2-D6FE-4C20-9AD0-7EF3F841A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338"/>
            <a:ext cx="12192000" cy="5638662"/>
          </a:xfrm>
        </p:spPr>
      </p:pic>
    </p:spTree>
    <p:extLst>
      <p:ext uri="{BB962C8B-B14F-4D97-AF65-F5344CB8AC3E}">
        <p14:creationId xmlns:p14="http://schemas.microsoft.com/office/powerpoint/2010/main" val="169134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4" descr="metin, harita içeren bir resim&#10;&#10;Çok yüksek güvenilirlikle oluşturulmuş açıklam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1" b="1"/>
          <a:stretch/>
        </p:blipFill>
        <p:spPr>
          <a:xfrm>
            <a:off x="3688313" y="0"/>
            <a:ext cx="8503688" cy="6858000"/>
          </a:xfrm>
          <a:prstGeom prst="rect">
            <a:avLst/>
          </a:prstGeom>
          <a:effectLst/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9654" y="2735150"/>
            <a:ext cx="3667039" cy="1676603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Coronal</a:t>
            </a:r>
            <a:r>
              <a:rPr lang="tr-TR" dirty="0"/>
              <a:t> </a:t>
            </a:r>
            <a:r>
              <a:rPr lang="tr-TR" dirty="0" err="1"/>
              <a:t>Plane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 Analysis</a:t>
            </a:r>
            <a:r>
              <a:rPr lang="en-US" dirty="0"/>
              <a:t/>
            </a:r>
            <a:br>
              <a:rPr lang="en-US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Sun </a:t>
            </a:r>
            <a:r>
              <a:rPr lang="tr-TR" dirty="0" err="1"/>
              <a:t>Nuclear</a:t>
            </a:r>
            <a:r>
              <a:rPr lang="tr-TR" dirty="0"/>
              <a:t> </a:t>
            </a:r>
            <a:r>
              <a:rPr lang="tr-TR" dirty="0" err="1"/>
              <a:t>MapCheck</a:t>
            </a:r>
            <a:r>
              <a:rPr lang="tr-TR" dirty="0"/>
              <a:t> 2</a:t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451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van 1"/>
          <p:cNvSpPr>
            <a:spLocks noGrp="1"/>
          </p:cNvSpPr>
          <p:nvPr>
            <p:ph type="title"/>
          </p:nvPr>
        </p:nvSpPr>
        <p:spPr>
          <a:xfrm>
            <a:off x="579654" y="2735150"/>
            <a:ext cx="3667039" cy="1676603"/>
          </a:xfrm>
        </p:spPr>
        <p:txBody>
          <a:bodyPr>
            <a:normAutofit fontScale="90000"/>
          </a:bodyPr>
          <a:lstStyle/>
          <a:p>
            <a:r>
              <a:rPr lang="tr-TR" dirty="0"/>
              <a:t>3D </a:t>
            </a:r>
            <a:r>
              <a:rPr lang="tr-TR" dirty="0" err="1"/>
              <a:t>Dose</a:t>
            </a:r>
            <a:r>
              <a:rPr lang="tr-TR" dirty="0"/>
              <a:t> Analysis</a:t>
            </a:r>
            <a:r>
              <a:rPr lang="en-US" dirty="0"/>
              <a:t/>
            </a:r>
            <a:br>
              <a:rPr lang="en-US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Sun </a:t>
            </a:r>
            <a:r>
              <a:rPr lang="tr-TR" dirty="0" err="1"/>
              <a:t>Nuclear</a:t>
            </a:r>
            <a:r>
              <a:rPr lang="tr-TR" dirty="0"/>
              <a:t> </a:t>
            </a:r>
            <a:r>
              <a:rPr lang="tr-TR" dirty="0" err="1"/>
              <a:t>ArcCeck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5" y="130702"/>
            <a:ext cx="8045445" cy="64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94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 descr="metin içeren bir resim&#10;&#10;Çok yüksek güvenilirlikle oluşturulmuş açıklam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45" y="0"/>
            <a:ext cx="5882555" cy="4548507"/>
          </a:xfr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569276" y="587510"/>
            <a:ext cx="2711103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/>
              <a:t>LH RMC – Set-</a:t>
            </a:r>
            <a:r>
              <a:rPr lang="tr-TR" sz="4000" b="1" dirty="0" err="1"/>
              <a:t>up</a:t>
            </a:r>
            <a:endParaRPr lang="tr-TR" sz="4000" b="1" dirty="0"/>
          </a:p>
        </p:txBody>
      </p:sp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0"/>
            <a:ext cx="5382969" cy="4205618"/>
          </a:xfrm>
          <a:prstGeom prst="rect">
            <a:avLst/>
          </a:prstGeom>
        </p:spPr>
      </p:pic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32" y="1998617"/>
            <a:ext cx="5820708" cy="4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82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3835</TotalTime>
  <Words>199</Words>
  <Application>Microsoft Office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Sylfaen</vt:lpstr>
      <vt:lpstr>Office Teması</vt:lpstr>
      <vt:lpstr>Tatia Gonashvili Prof. Keti Kotetishvili</vt:lpstr>
      <vt:lpstr>PowerPoint Presentation</vt:lpstr>
      <vt:lpstr>LH RMC - Synergy</vt:lpstr>
      <vt:lpstr>Simulation</vt:lpstr>
      <vt:lpstr>Contouring</vt:lpstr>
      <vt:lpstr>LIV HOSPITAL RMC - Planning</vt:lpstr>
      <vt:lpstr>Coronal Plane Dose Analysis  Sun Nuclear MapCheck 2 </vt:lpstr>
      <vt:lpstr>3D Dose Analysis  Sun Nuclear ArcCeck </vt:lpstr>
      <vt:lpstr>PowerPoint Presentation</vt:lpstr>
      <vt:lpstr>LH RMC - Treatments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merdan fayda</dc:creator>
  <cp:lastModifiedBy>Keti Kotetishvili</cp:lastModifiedBy>
  <cp:revision>237</cp:revision>
  <cp:lastPrinted>2017-06-09T10:44:08Z</cp:lastPrinted>
  <dcterms:created xsi:type="dcterms:W3CDTF">2017-05-01T18:35:09Z</dcterms:created>
  <dcterms:modified xsi:type="dcterms:W3CDTF">2018-07-28T08:41:27Z</dcterms:modified>
</cp:coreProperties>
</file>