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60" r:id="rId5"/>
    <p:sldId id="261" r:id="rId6"/>
    <p:sldId id="262" r:id="rId7"/>
    <p:sldId id="263" r:id="rId8"/>
    <p:sldId id="266" r:id="rId9"/>
    <p:sldId id="265" r:id="rId10"/>
    <p:sldId id="267"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9" d="100"/>
          <a:sy n="69" d="100"/>
        </p:scale>
        <p:origin x="44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988657E-B6FD-489A-A5CF-97B98BEB9311}" type="datetimeFigureOut">
              <a:rPr lang="en-US" smtClean="0"/>
              <a:pPr/>
              <a:t>7/7/2018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9526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63157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184169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A96861C-88A1-42CC-A6A7-156171C39915}"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5420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230531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988657E-B6FD-489A-A5CF-97B98BEB9311}" type="datetimeFigureOut">
              <a:rPr lang="en-US" smtClean="0"/>
              <a:pPr/>
              <a:t>7/7/2018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407402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988657E-B6FD-489A-A5CF-97B98BEB9311}" type="datetimeFigureOut">
              <a:rPr lang="en-US" smtClean="0"/>
              <a:pPr/>
              <a:t>7/7/2018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72184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8657E-B6FD-489A-A5CF-97B98BEB9311}" type="datetimeFigureOut">
              <a:rPr lang="en-US" smtClean="0"/>
              <a:pPr/>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4031001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988657E-B6FD-489A-A5CF-97B98BEB9311}" type="datetimeFigureOut">
              <a:rPr lang="en-US" smtClean="0"/>
              <a:pPr/>
              <a:t>7/7/2018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116133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8657E-B6FD-489A-A5CF-97B98BEB9311}" type="datetimeFigureOut">
              <a:rPr lang="en-US" smtClean="0"/>
              <a:pPr/>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249190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988657E-B6FD-489A-A5CF-97B98BEB9311}" type="datetimeFigureOut">
              <a:rPr lang="en-US" smtClean="0"/>
              <a:pPr/>
              <a:t>7/7/2018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184636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334690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88657E-B6FD-489A-A5CF-97B98BEB9311}" type="datetimeFigureOut">
              <a:rPr lang="en-US" smtClean="0"/>
              <a:pPr/>
              <a:t>7/7/2018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139799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88657E-B6FD-489A-A5CF-97B98BEB9311}" type="datetimeFigureOut">
              <a:rPr lang="en-US" smtClean="0"/>
              <a:pPr/>
              <a:t>7/7/2018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182162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657E-B6FD-489A-A5CF-97B98BEB9311}" type="datetimeFigureOut">
              <a:rPr lang="en-US" smtClean="0"/>
              <a:pPr/>
              <a:t>7/7/2018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64496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412287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657E-B6FD-489A-A5CF-97B98BEB9311}" type="datetimeFigureOut">
              <a:rPr lang="en-US" smtClean="0"/>
              <a:pPr/>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861C-88A1-42CC-A6A7-156171C39915}" type="slidenum">
              <a:rPr lang="en-US" smtClean="0"/>
              <a:pPr/>
              <a:t>‹#›</a:t>
            </a:fld>
            <a:endParaRPr lang="en-US"/>
          </a:p>
        </p:txBody>
      </p:sp>
    </p:spTree>
    <p:extLst>
      <p:ext uri="{BB962C8B-B14F-4D97-AF65-F5344CB8AC3E}">
        <p14:creationId xmlns:p14="http://schemas.microsoft.com/office/powerpoint/2010/main" val="282915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88657E-B6FD-489A-A5CF-97B98BEB9311}" type="datetimeFigureOut">
              <a:rPr lang="en-US" smtClean="0"/>
              <a:pPr/>
              <a:t>7/7/2018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96861C-88A1-42CC-A6A7-156171C39915}" type="slidenum">
              <a:rPr lang="en-US" smtClean="0"/>
              <a:pPr/>
              <a:t>‹#›</a:t>
            </a:fld>
            <a:endParaRPr lang="en-US"/>
          </a:p>
        </p:txBody>
      </p:sp>
    </p:spTree>
    <p:extLst>
      <p:ext uri="{BB962C8B-B14F-4D97-AF65-F5344CB8AC3E}">
        <p14:creationId xmlns:p14="http://schemas.microsoft.com/office/powerpoint/2010/main" val="26305051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0747" y="1772460"/>
            <a:ext cx="8574622" cy="2616199"/>
          </a:xfrm>
        </p:spPr>
        <p:txBody>
          <a:bodyPr/>
          <a:lstStyle/>
          <a:p>
            <a:pPr algn="ctr"/>
            <a:r>
              <a:rPr lang="en-US" dirty="0" smtClean="0"/>
              <a:t>Nuclear processes and It’s role in medicine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2377" y="0"/>
            <a:ext cx="1879623" cy="2257537"/>
          </a:xfrm>
          <a:prstGeom prst="rect">
            <a:avLst/>
          </a:prstGeom>
        </p:spPr>
      </p:pic>
      <p:sp>
        <p:nvSpPr>
          <p:cNvPr id="5" name="TextBox 4"/>
          <p:cNvSpPr txBox="1"/>
          <p:nvPr/>
        </p:nvSpPr>
        <p:spPr>
          <a:xfrm>
            <a:off x="99752" y="209207"/>
            <a:ext cx="4106488" cy="646331"/>
          </a:xfrm>
          <a:prstGeom prst="rect">
            <a:avLst/>
          </a:prstGeom>
          <a:noFill/>
        </p:spPr>
        <p:txBody>
          <a:bodyPr wrap="square" rtlCol="0">
            <a:spAutoFit/>
          </a:bodyPr>
          <a:lstStyle/>
          <a:p>
            <a:r>
              <a:rPr lang="en-US" sz="3600" dirty="0" err="1" smtClean="0"/>
              <a:t>Zurab</a:t>
            </a:r>
            <a:r>
              <a:rPr lang="en-US" sz="3600" dirty="0" smtClean="0"/>
              <a:t> </a:t>
            </a:r>
            <a:r>
              <a:rPr lang="en-US" sz="3600" dirty="0" err="1" smtClean="0"/>
              <a:t>Saralidze</a:t>
            </a:r>
            <a:endParaRPr lang="en-US" sz="3600" dirty="0"/>
          </a:p>
        </p:txBody>
      </p:sp>
      <p:sp>
        <p:nvSpPr>
          <p:cNvPr id="7" name="TextBox 6"/>
          <p:cNvSpPr txBox="1"/>
          <p:nvPr/>
        </p:nvSpPr>
        <p:spPr>
          <a:xfrm>
            <a:off x="232756" y="5305581"/>
            <a:ext cx="4971012" cy="1077218"/>
          </a:xfrm>
          <a:prstGeom prst="rect">
            <a:avLst/>
          </a:prstGeom>
          <a:noFill/>
        </p:spPr>
        <p:txBody>
          <a:bodyPr wrap="square" rtlCol="0">
            <a:spAutoFit/>
          </a:bodyPr>
          <a:lstStyle/>
          <a:p>
            <a:r>
              <a:rPr lang="en-US" sz="3200" dirty="0" smtClean="0"/>
              <a:t>Supervisor</a:t>
            </a:r>
            <a:r>
              <a:rPr lang="ka-GE" sz="3200" dirty="0" smtClean="0"/>
              <a:t>-</a:t>
            </a:r>
            <a:r>
              <a:rPr lang="en-US" sz="3200" dirty="0" smtClean="0"/>
              <a:t>Prof</a:t>
            </a:r>
            <a:r>
              <a:rPr lang="ka-GE" sz="3200" dirty="0" smtClean="0"/>
              <a:t>.</a:t>
            </a:r>
            <a:r>
              <a:rPr lang="en-US" sz="3200" dirty="0" smtClean="0"/>
              <a:t> Dr. </a:t>
            </a:r>
            <a:r>
              <a:rPr lang="en-US" sz="3200" dirty="0" err="1" smtClean="0"/>
              <a:t>Ketevan</a:t>
            </a:r>
            <a:r>
              <a:rPr lang="en-US" sz="3200" dirty="0" smtClean="0"/>
              <a:t> </a:t>
            </a:r>
            <a:r>
              <a:rPr lang="en-US" sz="3200" dirty="0" err="1" smtClean="0"/>
              <a:t>Kotetishvili</a:t>
            </a:r>
            <a:endParaRPr lang="en-US" sz="3200" dirty="0"/>
          </a:p>
        </p:txBody>
      </p:sp>
      <p:sp>
        <p:nvSpPr>
          <p:cNvPr id="8" name="TextBox 7"/>
          <p:cNvSpPr txBox="1"/>
          <p:nvPr/>
        </p:nvSpPr>
        <p:spPr>
          <a:xfrm>
            <a:off x="6916190" y="99752"/>
            <a:ext cx="3699164" cy="369332"/>
          </a:xfrm>
          <a:prstGeom prst="rect">
            <a:avLst/>
          </a:prstGeom>
          <a:noFill/>
        </p:spPr>
        <p:txBody>
          <a:bodyPr wrap="square" rtlCol="0">
            <a:spAutoFit/>
          </a:bodyPr>
          <a:lstStyle/>
          <a:p>
            <a:r>
              <a:rPr lang="en-US" dirty="0" smtClean="0"/>
              <a:t>Georgian Technical University </a:t>
            </a:r>
            <a:endParaRPr lang="en-US" dirty="0"/>
          </a:p>
        </p:txBody>
      </p:sp>
    </p:spTree>
    <p:extLst>
      <p:ext uri="{BB962C8B-B14F-4D97-AF65-F5344CB8AC3E}">
        <p14:creationId xmlns:p14="http://schemas.microsoft.com/office/powerpoint/2010/main" val="2764382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828" y="193183"/>
            <a:ext cx="10820400" cy="3503053"/>
          </a:xfrm>
        </p:spPr>
        <p:txBody>
          <a:bodyPr>
            <a:normAutofit/>
          </a:bodyPr>
          <a:lstStyle/>
          <a:p>
            <a:pPr marL="0" indent="0">
              <a:buNone/>
            </a:pPr>
            <a:r>
              <a:rPr lang="en-US" dirty="0" smtClean="0"/>
              <a:t>As we have already mentioned cancer calls reproduce constantly and rapidly and besides this type of cells have the highest density of chromosomes</a:t>
            </a:r>
            <a:r>
              <a:rPr lang="ka-GE" dirty="0" smtClean="0"/>
              <a:t>.</a:t>
            </a:r>
            <a:r>
              <a:rPr lang="en-US" dirty="0" smtClean="0"/>
              <a:t> </a:t>
            </a:r>
            <a:br>
              <a:rPr lang="en-US" dirty="0" smtClean="0"/>
            </a:br>
            <a:r>
              <a:rPr lang="en-US" dirty="0" smtClean="0"/>
              <a:t>Let’s see these two pictures to prove why radiation is destructive for cancer cells. In one case there is one target and in the other case there are two targets. The possibility to hit the target is more in the second case so we will need less shoots. The radiation has a similar effect less radiation is used to kill cancer cells. There is always possibility for radiation to damage cells but as for cancer cells they are more vulnerable.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98" y="3525237"/>
            <a:ext cx="2808973" cy="27072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924" y="3525236"/>
            <a:ext cx="2862846" cy="2707257"/>
          </a:xfrm>
          <a:prstGeom prst="rect">
            <a:avLst/>
          </a:prstGeom>
        </p:spPr>
      </p:pic>
    </p:spTree>
    <p:extLst>
      <p:ext uri="{BB962C8B-B14F-4D97-AF65-F5344CB8AC3E}">
        <p14:creationId xmlns:p14="http://schemas.microsoft.com/office/powerpoint/2010/main" val="3381436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4136" y="1429556"/>
            <a:ext cx="4332796" cy="4621258"/>
          </a:xfrm>
        </p:spPr>
      </p:pic>
    </p:spTree>
    <p:extLst>
      <p:ext uri="{BB962C8B-B14F-4D97-AF65-F5344CB8AC3E}">
        <p14:creationId xmlns:p14="http://schemas.microsoft.com/office/powerpoint/2010/main" val="36254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557" y="610460"/>
            <a:ext cx="11008217" cy="2420201"/>
          </a:xfrm>
        </p:spPr>
        <p:txBody>
          <a:bodyPr>
            <a:normAutofit/>
          </a:bodyPr>
          <a:lstStyle/>
          <a:p>
            <a:pPr marL="0" indent="0">
              <a:buNone/>
            </a:pPr>
            <a:r>
              <a:rPr lang="en-US" dirty="0" smtClean="0"/>
              <a:t>Nowadays</a:t>
            </a:r>
            <a:r>
              <a:rPr lang="ka-GE" dirty="0" smtClean="0"/>
              <a:t>, </a:t>
            </a:r>
            <a:r>
              <a:rPr lang="en-US" dirty="0" smtClean="0"/>
              <a:t>medicine is difficult to imagine without physics, because recent  inventions and processes that are being researched by physics quickly introduced in medicine </a:t>
            </a:r>
            <a:r>
              <a:rPr lang="ka-GE" dirty="0" smtClean="0"/>
              <a:t>. </a:t>
            </a:r>
            <a:r>
              <a:rPr lang="en-US" dirty="0" smtClean="0"/>
              <a:t>  </a:t>
            </a:r>
          </a:p>
          <a:p>
            <a:pPr marL="0" indent="0">
              <a:buNone/>
            </a:pPr>
            <a:r>
              <a:rPr lang="en-US" dirty="0" smtClean="0"/>
              <a:t>Almost all brunches of physics are used in medicine , but at present  I would like to speak  about the nuclear and radiation processes that are widely used in medicine.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07" y="3030661"/>
            <a:ext cx="4277127" cy="3207846"/>
          </a:xfrm>
          <a:prstGeom prst="rect">
            <a:avLst/>
          </a:prstGeom>
        </p:spPr>
      </p:pic>
    </p:spTree>
    <p:extLst>
      <p:ext uri="{BB962C8B-B14F-4D97-AF65-F5344CB8AC3E}">
        <p14:creationId xmlns:p14="http://schemas.microsoft.com/office/powerpoint/2010/main" val="3492879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437" y="299807"/>
            <a:ext cx="10820400" cy="4024125"/>
          </a:xfrm>
        </p:spPr>
        <p:txBody>
          <a:bodyPr>
            <a:normAutofit/>
          </a:bodyPr>
          <a:lstStyle/>
          <a:p>
            <a:pPr marL="0" indent="0">
              <a:buNone/>
            </a:pPr>
            <a:r>
              <a:rPr lang="en-US" dirty="0" smtClean="0"/>
              <a:t>Radiaton was discoverd by Anri Bekerel in 1896.</a:t>
            </a:r>
          </a:p>
          <a:p>
            <a:pPr marL="0" indent="0">
              <a:buNone/>
            </a:pPr>
            <a:r>
              <a:rPr lang="en-US" dirty="0" smtClean="0"/>
              <a:t>It was thought that it was an unknown process in a substance that had some kind of radiation and of course it is so.</a:t>
            </a:r>
          </a:p>
          <a:p>
            <a:pPr marL="0" indent="0">
              <a:buNone/>
            </a:pPr>
            <a:r>
              <a:rPr lang="en-US" dirty="0" smtClean="0"/>
              <a:t>Illumination is any type of radiation but right now we are speaking about the radiation that is emitted as a resuet of nuclear devision and processes.</a:t>
            </a:r>
          </a:p>
          <a:p>
            <a:pPr marL="0" indent="0">
              <a:buNone/>
            </a:pPr>
            <a:r>
              <a:rPr lang="en-US" dirty="0" smtClean="0"/>
              <a:t>What is radiation? Where does it come from? </a:t>
            </a:r>
            <a:endParaRPr lang="en-US" dirty="0"/>
          </a:p>
          <a:p>
            <a:pPr marL="0" indent="0">
              <a:buNone/>
            </a:pPr>
            <a:r>
              <a:rPr lang="en-US" dirty="0" smtClean="0"/>
              <a:t>In the nature around us there are chemical elements that are mainly in stable condition but all these elements have their own isotops that are radio active-radionuclid.</a:t>
            </a:r>
          </a:p>
          <a:p>
            <a:pPr marL="0" indent="0">
              <a:buNone/>
            </a:pPr>
            <a:r>
              <a:rPr lang="en-US" dirty="0" smtClean="0"/>
              <a:t>    </a:t>
            </a:r>
            <a:endParaRPr lang="ka-GE"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843" y="3810676"/>
            <a:ext cx="5639587" cy="2791215"/>
          </a:xfrm>
          <a:prstGeom prst="rect">
            <a:avLst/>
          </a:prstGeom>
        </p:spPr>
      </p:pic>
    </p:spTree>
    <p:extLst>
      <p:ext uri="{BB962C8B-B14F-4D97-AF65-F5344CB8AC3E}">
        <p14:creationId xmlns:p14="http://schemas.microsoft.com/office/powerpoint/2010/main" val="146045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69" y="520306"/>
            <a:ext cx="10820400" cy="4024125"/>
          </a:xfrm>
        </p:spPr>
        <p:txBody>
          <a:bodyPr>
            <a:normAutofit/>
          </a:bodyPr>
          <a:lstStyle/>
          <a:p>
            <a:pPr marL="0" indent="0">
              <a:buNone/>
            </a:pPr>
            <a:r>
              <a:rPr lang="en-US" dirty="0" smtClean="0"/>
              <a:t>What is radioactivity?</a:t>
            </a:r>
          </a:p>
          <a:p>
            <a:pPr marL="0" indent="0">
              <a:buNone/>
            </a:pPr>
            <a:r>
              <a:rPr lang="en-US" dirty="0" smtClean="0"/>
              <a:t>All kinds of matter consists of atoms and molecules, molecules consist of atoms, as for atoms we can consider them as planetary models, where we have a nucleus and electrons moving around it . </a:t>
            </a:r>
            <a:r>
              <a:rPr lang="en-US" dirty="0"/>
              <a:t>The nucleus consists of protons and neutrons that </a:t>
            </a:r>
            <a:r>
              <a:rPr lang="en-US" dirty="0" smtClean="0"/>
              <a:t>identifies the substance, its mass and accordingly its chemical and physical features, as well as radioactivity. Different changes or nuclear reactions can start in the nucleus under certain conditions. These reactions can be of various types and all of them emit some kind of energy.</a:t>
            </a:r>
            <a:endParaRPr lang="ka-GE" dirty="0" smtClean="0"/>
          </a:p>
          <a:p>
            <a:pPr marL="0" indent="0">
              <a:buNone/>
            </a:pPr>
            <a:endParaRPr lang="ka-GE"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956" y="4224270"/>
            <a:ext cx="6582025" cy="2329025"/>
          </a:xfrm>
          <a:prstGeom prst="rect">
            <a:avLst/>
          </a:prstGeom>
        </p:spPr>
      </p:pic>
    </p:spTree>
    <p:extLst>
      <p:ext uri="{BB962C8B-B14F-4D97-AF65-F5344CB8AC3E}">
        <p14:creationId xmlns:p14="http://schemas.microsoft.com/office/powerpoint/2010/main" val="217423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8527" y="752126"/>
                <a:ext cx="10820400" cy="4024125"/>
              </a:xfrm>
            </p:spPr>
            <p:txBody>
              <a:bodyPr/>
              <a:lstStyle/>
              <a:p>
                <a:pPr marL="0" indent="0">
                  <a:buNone/>
                </a:pPr>
                <a:r>
                  <a:rPr lang="en-US" dirty="0" smtClean="0"/>
                  <a:t>One kind of nuclear reaction is a nuclear splitting. During the process we get some nucleus development , particle and energy radioation. The emitted energy is a mass defect. The starting mass product is more than we got as a result of the nuclear splitting.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𝑚𝑐</m:t>
                        </m:r>
                      </m:e>
                      <m:sup>
                        <m:r>
                          <a:rPr lang="en-US" i="1">
                            <a:latin typeface="Cambria Math" panose="02040503050406030204" pitchFamily="18" charset="0"/>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8527" y="752126"/>
                <a:ext cx="10820400" cy="4024125"/>
              </a:xfrm>
              <a:blipFill rotWithShape="0">
                <a:blip r:embed="rId2"/>
                <a:stretch>
                  <a:fillRect l="-732" t="-1664"/>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531" y="3038774"/>
            <a:ext cx="5650391" cy="3474954"/>
          </a:xfrm>
          <a:prstGeom prst="rect">
            <a:avLst/>
          </a:prstGeom>
        </p:spPr>
      </p:pic>
    </p:spTree>
    <p:extLst>
      <p:ext uri="{BB962C8B-B14F-4D97-AF65-F5344CB8AC3E}">
        <p14:creationId xmlns:p14="http://schemas.microsoft.com/office/powerpoint/2010/main" val="2800677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8" y="654912"/>
            <a:ext cx="10820400" cy="4024125"/>
          </a:xfrm>
        </p:spPr>
        <p:txBody>
          <a:bodyPr/>
          <a:lstStyle/>
          <a:p>
            <a:pPr marL="0" indent="0">
              <a:buNone/>
            </a:pPr>
            <a:r>
              <a:rPr lang="en-US" dirty="0" smtClean="0"/>
              <a:t>Besides nuclear splitting the nucleus can scatter neutron, electron, positron, proton, helium nucleus or hight energy electromagnetic waves. The result is either a whole change of the chemical element or it becomes a different isotope, having different characteristics.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863" y="2552450"/>
            <a:ext cx="5344271" cy="3581900"/>
          </a:xfrm>
          <a:prstGeom prst="rect">
            <a:avLst/>
          </a:prstGeom>
        </p:spPr>
      </p:pic>
    </p:spTree>
    <p:extLst>
      <p:ext uri="{BB962C8B-B14F-4D97-AF65-F5344CB8AC3E}">
        <p14:creationId xmlns:p14="http://schemas.microsoft.com/office/powerpoint/2010/main" val="98826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2769" y="829400"/>
                <a:ext cx="10820400" cy="4953214"/>
              </a:xfrm>
            </p:spPr>
            <p:txBody>
              <a:bodyPr>
                <a:normAutofit/>
              </a:bodyPr>
              <a:lstStyle/>
              <a:p>
                <a:pPr marL="0" indent="0">
                  <a:buNone/>
                </a:pPr>
                <a:r>
                  <a:rPr lang="en-US" dirty="0" smtClean="0"/>
                  <a:t>There are two types of radiation  after nuclear splitting: particle radioation and electro-magnetic. During the particle radioation particles have a mass, as for electromagnetic y and high energy x rays. They have only the mass of moving. </a:t>
                </a:r>
              </a:p>
              <a:p>
                <a:pPr marL="0" indent="0">
                  <a:buNone/>
                </a:pPr>
                <a:r>
                  <a:rPr lang="en-US" dirty="0" smtClean="0"/>
                  <a:t>Types of particle radiation are:</a:t>
                </a:r>
              </a:p>
              <a:p>
                <a:pPr marL="0" indent="0">
                  <a:buNone/>
                </a:pPr>
                <a14:m>
                  <m:oMath xmlns:m="http://schemas.openxmlformats.org/officeDocument/2006/math">
                    <m:r>
                      <a:rPr lang="ka-GE" i="1" smtClean="0">
                        <a:latin typeface="Cambria Math" panose="02040503050406030204" pitchFamily="18" charset="0"/>
                        <a:ea typeface="Cambria Math" panose="02040503050406030204" pitchFamily="18" charset="0"/>
                      </a:rPr>
                      <m:t>𝛼</m:t>
                    </m:r>
                  </m:oMath>
                </a14:m>
                <a:r>
                  <a:rPr lang="en-US" dirty="0" smtClean="0"/>
                  <a:t>-helium nuclear, 2 protons, 2 neutrons</a:t>
                </a:r>
                <a:r>
                  <a:rPr lang="ka-GE" dirty="0" smtClean="0"/>
                  <a:t>,</a:t>
                </a:r>
                <a:br>
                  <a:rPr lang="ka-GE" dirty="0" smtClean="0"/>
                </a:br>
                <a:r>
                  <a:rPr lang="ka-GE" dirty="0" smtClean="0"/>
                  <a:t>-</a:t>
                </a:r>
                <a14:m>
                  <m:oMath xmlns:m="http://schemas.openxmlformats.org/officeDocument/2006/math">
                    <m:r>
                      <a:rPr lang="ka-GE" i="1" smtClean="0">
                        <a:latin typeface="Cambria Math" panose="02040503050406030204" pitchFamily="18" charset="0"/>
                        <a:ea typeface="Cambria Math" panose="02040503050406030204" pitchFamily="18" charset="0"/>
                      </a:rPr>
                      <m:t>𝛽</m:t>
                    </m:r>
                  </m:oMath>
                </a14:m>
                <a:r>
                  <a:rPr lang="en-US" dirty="0" smtClean="0"/>
                  <a:t> electrone</a:t>
                </a:r>
                <a:r>
                  <a:rPr lang="ka-GE" dirty="0" smtClean="0"/>
                  <a:t>,</a:t>
                </a:r>
                <a:br>
                  <a:rPr lang="ka-GE" dirty="0" smtClean="0"/>
                </a:br>
                <a:r>
                  <a:rPr lang="ka-GE" dirty="0" smtClean="0"/>
                  <a:t>+</a:t>
                </a:r>
                <a14:m>
                  <m:oMath xmlns:m="http://schemas.openxmlformats.org/officeDocument/2006/math">
                    <m:r>
                      <a:rPr lang="ka-GE" i="1" dirty="0" smtClean="0">
                        <a:latin typeface="Cambria Math" panose="02040503050406030204" pitchFamily="18" charset="0"/>
                        <a:ea typeface="Cambria Math" panose="02040503050406030204" pitchFamily="18" charset="0"/>
                      </a:rPr>
                      <m:t>𝛽</m:t>
                    </m:r>
                  </m:oMath>
                </a14:m>
                <a:r>
                  <a:rPr lang="en-US" dirty="0" smtClean="0"/>
                  <a:t>positron. Its contact with an electron causes annihilation and the result is the disappearence of positrons and electrons and 2y quant illumination.</a:t>
                </a:r>
                <a:br>
                  <a:rPr lang="en-US" dirty="0" smtClean="0"/>
                </a:br>
                <a:r>
                  <a:rPr lang="en-US" dirty="0" smtClean="0"/>
                  <a:t>Neutrons are fast, slow, hot.</a:t>
                </a:r>
              </a:p>
              <a:p>
                <a:pPr marL="0" indent="0">
                  <a:buNone/>
                </a:pPr>
                <a:r>
                  <a:rPr lang="en-US" dirty="0" smtClean="0"/>
                  <a:t>All above mentioned radiations have very small sizes in comparison with they energies. It’s the very reason why they have destructive effect on living beings.</a:t>
                </a:r>
                <a:endParaRPr lang="ka-GE"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2769" y="829400"/>
                <a:ext cx="10820400" cy="4953214"/>
              </a:xfrm>
              <a:blipFill rotWithShape="0">
                <a:blip r:embed="rId2"/>
                <a:stretch>
                  <a:fillRect l="-732" t="-1599" r="-1296"/>
                </a:stretch>
              </a:blipFill>
            </p:spPr>
            <p:txBody>
              <a:bodyPr/>
              <a:lstStyle/>
              <a:p>
                <a:r>
                  <a:rPr lang="en-US">
                    <a:noFill/>
                  </a:rPr>
                  <a:t> </a:t>
                </a:r>
              </a:p>
            </p:txBody>
          </p:sp>
        </mc:Fallback>
      </mc:AlternateContent>
    </p:spTree>
    <p:extLst>
      <p:ext uri="{BB962C8B-B14F-4D97-AF65-F5344CB8AC3E}">
        <p14:creationId xmlns:p14="http://schemas.microsoft.com/office/powerpoint/2010/main" val="232492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841" y="224092"/>
            <a:ext cx="10820400" cy="4024125"/>
          </a:xfrm>
        </p:spPr>
        <p:txBody>
          <a:bodyPr/>
          <a:lstStyle/>
          <a:p>
            <a:pPr marL="0" indent="0">
              <a:buNone/>
            </a:pPr>
            <a:r>
              <a:rPr lang="en-US" dirty="0" smtClean="0"/>
              <a:t>Nowadays it’s considered that radiation has a bad effect in living beings because it can give a huge energy to such small and important parts like DNA and if DNA is damaged it’s impossible to recover</a:t>
            </a:r>
            <a:r>
              <a:rPr lang="ka-GE" dirty="0" smtClean="0"/>
              <a:t> </a:t>
            </a:r>
            <a:r>
              <a:rPr lang="en-US" dirty="0" smtClean="0"/>
              <a:t>it. The transmission of high energy to the nuclear of the cell causes it’s ionization and formation of radicals  in it. And that damages the DNA chain. It is the chain that is impossible to reconstruct the human body somehow manages to reconstruct, sometimes it can’t. in the result it the death of this cell or degradation there is a damage of different parts of she body due to the damage of different cells.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229" y="3377997"/>
            <a:ext cx="4321841" cy="33134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24" y="3377997"/>
            <a:ext cx="5472434" cy="3309235"/>
          </a:xfrm>
          <a:prstGeom prst="rect">
            <a:avLst/>
          </a:prstGeom>
        </p:spPr>
      </p:pic>
    </p:spTree>
    <p:extLst>
      <p:ext uri="{BB962C8B-B14F-4D97-AF65-F5344CB8AC3E}">
        <p14:creationId xmlns:p14="http://schemas.microsoft.com/office/powerpoint/2010/main" val="1100565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042" y="352881"/>
            <a:ext cx="10820400" cy="4024125"/>
          </a:xfrm>
        </p:spPr>
        <p:txBody>
          <a:bodyPr/>
          <a:lstStyle/>
          <a:p>
            <a:pPr marL="0" indent="0">
              <a:buNone/>
            </a:pPr>
            <a:r>
              <a:rPr lang="en-US" dirty="0" smtClean="0"/>
              <a:t>Radiation is widely used in oncology to destroy cancer cells.</a:t>
            </a:r>
            <a:br>
              <a:rPr lang="en-US" dirty="0" smtClean="0"/>
            </a:br>
            <a:r>
              <a:rPr lang="en-US" dirty="0" smtClean="0"/>
              <a:t>What is a cancer cells</a:t>
            </a:r>
            <a:r>
              <a:rPr lang="ka-GE" dirty="0" smtClean="0"/>
              <a:t>?</a:t>
            </a:r>
            <a:r>
              <a:rPr lang="en-US" dirty="0" smtClean="0"/>
              <a:t/>
            </a:r>
            <a:br>
              <a:rPr lang="en-US" dirty="0" smtClean="0"/>
            </a:br>
            <a:r>
              <a:rPr lang="en-US" dirty="0" smtClean="0"/>
              <a:t>In an ordinary case here is a limit of multiplication of healthy cells, after which it stops reproduction. As for cancer cells they can reproduce continually, rapidly and especially in a human body. And in the process of reproduction the number of chromosomes is double.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505" y="2975020"/>
            <a:ext cx="4921474" cy="3599645"/>
          </a:xfrm>
          <a:prstGeom prst="rect">
            <a:avLst/>
          </a:prstGeom>
        </p:spPr>
      </p:pic>
    </p:spTree>
    <p:extLst>
      <p:ext uri="{BB962C8B-B14F-4D97-AF65-F5344CB8AC3E}">
        <p14:creationId xmlns:p14="http://schemas.microsoft.com/office/powerpoint/2010/main" val="4110537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2550</TotalTime>
  <Words>580</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Cambria Math</vt:lpstr>
      <vt:lpstr>Century Gothic</vt:lpstr>
      <vt:lpstr>Sylfaen</vt:lpstr>
      <vt:lpstr>Vapor Trail</vt:lpstr>
      <vt:lpstr>Nuclear processes and It’s role in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რადიაცია მედიცინაში</dc:title>
  <dc:creator>physic</dc:creator>
  <cp:lastModifiedBy>Keti Kotetishvili</cp:lastModifiedBy>
  <cp:revision>74</cp:revision>
  <dcterms:created xsi:type="dcterms:W3CDTF">2018-05-30T15:24:49Z</dcterms:created>
  <dcterms:modified xsi:type="dcterms:W3CDTF">2018-07-07T16:09:19Z</dcterms:modified>
</cp:coreProperties>
</file>