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87" r:id="rId1"/>
  </p:sldMasterIdLst>
  <p:notesMasterIdLst>
    <p:notesMasterId r:id="rId16"/>
  </p:notesMasterIdLst>
  <p:sldIdLst>
    <p:sldId id="256" r:id="rId2"/>
    <p:sldId id="257" r:id="rId3"/>
    <p:sldId id="258" r:id="rId4"/>
    <p:sldId id="264" r:id="rId5"/>
    <p:sldId id="267" r:id="rId6"/>
    <p:sldId id="268" r:id="rId7"/>
    <p:sldId id="266" r:id="rId8"/>
    <p:sldId id="269" r:id="rId9"/>
    <p:sldId id="265" r:id="rId10"/>
    <p:sldId id="273" r:id="rId11"/>
    <p:sldId id="270" r:id="rId12"/>
    <p:sldId id="271" r:id="rId13"/>
    <p:sldId id="274"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initials="R" lastIdx="1" clrIdx="0">
    <p:extLst>
      <p:ext uri="{19B8F6BF-5375-455C-9EA6-DF929625EA0E}">
        <p15:presenceInfo xmlns:p15="http://schemas.microsoft.com/office/powerpoint/2012/main" userId="Rich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5" autoAdjust="0"/>
    <p:restoredTop sz="94710" autoAdjust="0"/>
  </p:normalViewPr>
  <p:slideViewPr>
    <p:cSldViewPr snapToGrid="0">
      <p:cViewPr varScale="1">
        <p:scale>
          <a:sx n="65" d="100"/>
          <a:sy n="65" d="100"/>
        </p:scale>
        <p:origin x="700" y="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CB8C9B-7A0D-4BFC-AC2C-D017B17F63D4}" type="datetimeFigureOut">
              <a:rPr lang="en-US" smtClean="0"/>
              <a:t>7/30/2018</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B4A33-3664-4979-AD38-8B164516822E}" type="slidenum">
              <a:rPr lang="en-US" smtClean="0"/>
              <a:t>‹#›</a:t>
            </a:fld>
            <a:endParaRPr lang="en-US"/>
          </a:p>
        </p:txBody>
      </p:sp>
    </p:spTree>
    <p:extLst>
      <p:ext uri="{BB962C8B-B14F-4D97-AF65-F5344CB8AC3E}">
        <p14:creationId xmlns:p14="http://schemas.microsoft.com/office/powerpoint/2010/main" val="2320248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7C3B4A33-3664-4979-AD38-8B164516822E}" type="slidenum">
              <a:rPr lang="en-US" smtClean="0"/>
              <a:t>2</a:t>
            </a:fld>
            <a:endParaRPr lang="en-US"/>
          </a:p>
        </p:txBody>
      </p:sp>
    </p:spTree>
    <p:extLst>
      <p:ext uri="{BB962C8B-B14F-4D97-AF65-F5344CB8AC3E}">
        <p14:creationId xmlns:p14="http://schemas.microsoft.com/office/powerpoint/2010/main" val="638156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7C3B4A33-3664-4979-AD38-8B164516822E}" type="slidenum">
              <a:rPr lang="en-US" smtClean="0"/>
              <a:t>11</a:t>
            </a:fld>
            <a:endParaRPr lang="en-US"/>
          </a:p>
        </p:txBody>
      </p:sp>
    </p:spTree>
    <p:extLst>
      <p:ext uri="{BB962C8B-B14F-4D97-AF65-F5344CB8AC3E}">
        <p14:creationId xmlns:p14="http://schemas.microsoft.com/office/powerpoint/2010/main" val="1290148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7C3B4A33-3664-4979-AD38-8B164516822E}" type="slidenum">
              <a:rPr lang="en-US" smtClean="0"/>
              <a:t>12</a:t>
            </a:fld>
            <a:endParaRPr lang="en-US"/>
          </a:p>
        </p:txBody>
      </p:sp>
    </p:spTree>
    <p:extLst>
      <p:ext uri="{BB962C8B-B14F-4D97-AF65-F5344CB8AC3E}">
        <p14:creationId xmlns:p14="http://schemas.microsoft.com/office/powerpoint/2010/main" val="1290148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7C3B4A33-3664-4979-AD38-8B164516822E}" type="slidenum">
              <a:rPr lang="en-US" smtClean="0"/>
              <a:t>13</a:t>
            </a:fld>
            <a:endParaRPr lang="en-US"/>
          </a:p>
        </p:txBody>
      </p:sp>
    </p:spTree>
    <p:extLst>
      <p:ext uri="{BB962C8B-B14F-4D97-AF65-F5344CB8AC3E}">
        <p14:creationId xmlns:p14="http://schemas.microsoft.com/office/powerpoint/2010/main" val="1290148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7C3B4A33-3664-4979-AD38-8B164516822E}" type="slidenum">
              <a:rPr lang="en-US" smtClean="0"/>
              <a:t>14</a:t>
            </a:fld>
            <a:endParaRPr lang="en-US"/>
          </a:p>
        </p:txBody>
      </p:sp>
    </p:spTree>
    <p:extLst>
      <p:ext uri="{BB962C8B-B14F-4D97-AF65-F5344CB8AC3E}">
        <p14:creationId xmlns:p14="http://schemas.microsoft.com/office/powerpoint/2010/main" val="131600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7C3B4A33-3664-4979-AD38-8B164516822E}" type="slidenum">
              <a:rPr lang="en-US" smtClean="0"/>
              <a:t>3</a:t>
            </a:fld>
            <a:endParaRPr lang="en-US"/>
          </a:p>
        </p:txBody>
      </p:sp>
    </p:spTree>
    <p:extLst>
      <p:ext uri="{BB962C8B-B14F-4D97-AF65-F5344CB8AC3E}">
        <p14:creationId xmlns:p14="http://schemas.microsoft.com/office/powerpoint/2010/main" val="129014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7C3B4A33-3664-4979-AD38-8B164516822E}" type="slidenum">
              <a:rPr lang="en-US" smtClean="0"/>
              <a:t>4</a:t>
            </a:fld>
            <a:endParaRPr lang="en-US"/>
          </a:p>
        </p:txBody>
      </p:sp>
    </p:spTree>
    <p:extLst>
      <p:ext uri="{BB962C8B-B14F-4D97-AF65-F5344CB8AC3E}">
        <p14:creationId xmlns:p14="http://schemas.microsoft.com/office/powerpoint/2010/main" val="1290148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7C3B4A33-3664-4979-AD38-8B164516822E}" type="slidenum">
              <a:rPr lang="en-US" smtClean="0"/>
              <a:t>5</a:t>
            </a:fld>
            <a:endParaRPr lang="en-US"/>
          </a:p>
        </p:txBody>
      </p:sp>
    </p:spTree>
    <p:extLst>
      <p:ext uri="{BB962C8B-B14F-4D97-AF65-F5344CB8AC3E}">
        <p14:creationId xmlns:p14="http://schemas.microsoft.com/office/powerpoint/2010/main" val="1290148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7C3B4A33-3664-4979-AD38-8B164516822E}" type="slidenum">
              <a:rPr lang="en-US" smtClean="0"/>
              <a:t>6</a:t>
            </a:fld>
            <a:endParaRPr lang="en-US"/>
          </a:p>
        </p:txBody>
      </p:sp>
    </p:spTree>
    <p:extLst>
      <p:ext uri="{BB962C8B-B14F-4D97-AF65-F5344CB8AC3E}">
        <p14:creationId xmlns:p14="http://schemas.microsoft.com/office/powerpoint/2010/main" val="1290148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7C3B4A33-3664-4979-AD38-8B164516822E}" type="slidenum">
              <a:rPr lang="en-US" smtClean="0"/>
              <a:t>7</a:t>
            </a:fld>
            <a:endParaRPr lang="en-US"/>
          </a:p>
        </p:txBody>
      </p:sp>
    </p:spTree>
    <p:extLst>
      <p:ext uri="{BB962C8B-B14F-4D97-AF65-F5344CB8AC3E}">
        <p14:creationId xmlns:p14="http://schemas.microsoft.com/office/powerpoint/2010/main" val="1290148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7C3B4A33-3664-4979-AD38-8B164516822E}" type="slidenum">
              <a:rPr lang="en-US" smtClean="0"/>
              <a:t>8</a:t>
            </a:fld>
            <a:endParaRPr lang="en-US"/>
          </a:p>
        </p:txBody>
      </p:sp>
    </p:spTree>
    <p:extLst>
      <p:ext uri="{BB962C8B-B14F-4D97-AF65-F5344CB8AC3E}">
        <p14:creationId xmlns:p14="http://schemas.microsoft.com/office/powerpoint/2010/main" val="1290148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7C3B4A33-3664-4979-AD38-8B164516822E}" type="slidenum">
              <a:rPr lang="en-US" smtClean="0"/>
              <a:t>9</a:t>
            </a:fld>
            <a:endParaRPr lang="en-US"/>
          </a:p>
        </p:txBody>
      </p:sp>
    </p:spTree>
    <p:extLst>
      <p:ext uri="{BB962C8B-B14F-4D97-AF65-F5344CB8AC3E}">
        <p14:creationId xmlns:p14="http://schemas.microsoft.com/office/powerpoint/2010/main" val="1290148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a:p>
        </p:txBody>
      </p:sp>
      <p:sp>
        <p:nvSpPr>
          <p:cNvPr id="4" name="Номер слайда 3"/>
          <p:cNvSpPr>
            <a:spLocks noGrp="1"/>
          </p:cNvSpPr>
          <p:nvPr>
            <p:ph type="sldNum" sz="quarter" idx="10"/>
          </p:nvPr>
        </p:nvSpPr>
        <p:spPr/>
        <p:txBody>
          <a:bodyPr/>
          <a:lstStyle/>
          <a:p>
            <a:fld id="{7C3B4A33-3664-4979-AD38-8B164516822E}" type="slidenum">
              <a:rPr lang="en-US" smtClean="0"/>
              <a:t>10</a:t>
            </a:fld>
            <a:endParaRPr lang="en-US"/>
          </a:p>
        </p:txBody>
      </p:sp>
    </p:spTree>
    <p:extLst>
      <p:ext uri="{BB962C8B-B14F-4D97-AF65-F5344CB8AC3E}">
        <p14:creationId xmlns:p14="http://schemas.microsoft.com/office/powerpoint/2010/main" val="1290148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r>
              <a:rPr lang="en-US" smtClean="0"/>
              <a:t>3/19/2017</a:t>
            </a:r>
            <a:endParaRPr lang="en-US"/>
          </a:p>
        </p:txBody>
      </p:sp>
      <p:sp>
        <p:nvSpPr>
          <p:cNvPr id="5" name="Footer Placeholder 4"/>
          <p:cNvSpPr>
            <a:spLocks noGrp="1"/>
          </p:cNvSpPr>
          <p:nvPr>
            <p:ph type="ftr" sz="quarter" idx="11"/>
          </p:nvPr>
        </p:nvSpPr>
        <p:spPr/>
        <p:txBody>
          <a:bodyPr/>
          <a:lstStyle/>
          <a:p>
            <a:r>
              <a:rPr lang="en-US" dirty="0" smtClean="0"/>
              <a:t>Forschungszentrum Jülich </a:t>
            </a:r>
            <a:endParaRPr lang="en-US" dirty="0"/>
          </a:p>
        </p:txBody>
      </p:sp>
      <p:sp>
        <p:nvSpPr>
          <p:cNvPr id="6" name="Slide Number Placeholder 5"/>
          <p:cNvSpPr>
            <a:spLocks noGrp="1"/>
          </p:cNvSpPr>
          <p:nvPr>
            <p:ph type="sldNum" sz="quarter" idx="12"/>
          </p:nvPr>
        </p:nvSpPr>
        <p:spPr/>
        <p:txBody>
          <a:bodyPr/>
          <a:lstStyle/>
          <a:p>
            <a:fld id="{D5C83F85-1D24-4DFD-9953-A124C4DABB0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958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r>
              <a:rPr lang="en-US" smtClean="0"/>
              <a:t>3/19/2017</a:t>
            </a:r>
            <a:endParaRPr lang="en-US"/>
          </a:p>
        </p:txBody>
      </p:sp>
      <p:sp>
        <p:nvSpPr>
          <p:cNvPr id="5" name="Footer Placeholder 4"/>
          <p:cNvSpPr>
            <a:spLocks noGrp="1"/>
          </p:cNvSpPr>
          <p:nvPr>
            <p:ph type="ftr" sz="quarter" idx="11"/>
          </p:nvPr>
        </p:nvSpPr>
        <p:spPr/>
        <p:txBody>
          <a:bodyPr/>
          <a:lstStyle/>
          <a:p>
            <a:r>
              <a:rPr lang="en-US" dirty="0" smtClean="0"/>
              <a:t>Forschungszentrum Jülich </a:t>
            </a:r>
            <a:endParaRPr lang="en-US" dirty="0"/>
          </a:p>
        </p:txBody>
      </p:sp>
      <p:sp>
        <p:nvSpPr>
          <p:cNvPr id="6" name="Slide Number Placeholder 5"/>
          <p:cNvSpPr>
            <a:spLocks noGrp="1"/>
          </p:cNvSpPr>
          <p:nvPr>
            <p:ph type="sldNum" sz="quarter" idx="12"/>
          </p:nvPr>
        </p:nvSpPr>
        <p:spPr/>
        <p:txBody>
          <a:bodyPr/>
          <a:lstStyle/>
          <a:p>
            <a:fld id="{D5C83F85-1D24-4DFD-9953-A124C4DABB03}" type="slidenum">
              <a:rPr lang="en-US" smtClean="0"/>
              <a:t>‹#›</a:t>
            </a:fld>
            <a:endParaRPr lang="en-US"/>
          </a:p>
        </p:txBody>
      </p:sp>
    </p:spTree>
    <p:extLst>
      <p:ext uri="{BB962C8B-B14F-4D97-AF65-F5344CB8AC3E}">
        <p14:creationId xmlns:p14="http://schemas.microsoft.com/office/powerpoint/2010/main" val="448901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r>
              <a:rPr lang="en-US" smtClean="0"/>
              <a:t>3/19/2017</a:t>
            </a:r>
            <a:endParaRPr lang="en-US"/>
          </a:p>
        </p:txBody>
      </p:sp>
      <p:sp>
        <p:nvSpPr>
          <p:cNvPr id="5" name="Footer Placeholder 4"/>
          <p:cNvSpPr>
            <a:spLocks noGrp="1"/>
          </p:cNvSpPr>
          <p:nvPr>
            <p:ph type="ftr" sz="quarter" idx="11"/>
          </p:nvPr>
        </p:nvSpPr>
        <p:spPr/>
        <p:txBody>
          <a:bodyPr/>
          <a:lstStyle/>
          <a:p>
            <a:r>
              <a:rPr lang="en-US" dirty="0" smtClean="0"/>
              <a:t>Forschungszentrum Jülich </a:t>
            </a:r>
            <a:endParaRPr lang="en-US" dirty="0"/>
          </a:p>
        </p:txBody>
      </p:sp>
      <p:sp>
        <p:nvSpPr>
          <p:cNvPr id="6" name="Slide Number Placeholder 5"/>
          <p:cNvSpPr>
            <a:spLocks noGrp="1"/>
          </p:cNvSpPr>
          <p:nvPr>
            <p:ph type="sldNum" sz="quarter" idx="12"/>
          </p:nvPr>
        </p:nvSpPr>
        <p:spPr/>
        <p:txBody>
          <a:bodyPr/>
          <a:lstStyle/>
          <a:p>
            <a:fld id="{D5C83F85-1D24-4DFD-9953-A124C4DABB03}" type="slidenum">
              <a:rPr lang="en-US" smtClean="0"/>
              <a:t>‹#›</a:t>
            </a:fld>
            <a:endParaRPr lang="en-US"/>
          </a:p>
        </p:txBody>
      </p:sp>
    </p:spTree>
    <p:extLst>
      <p:ext uri="{BB962C8B-B14F-4D97-AF65-F5344CB8AC3E}">
        <p14:creationId xmlns:p14="http://schemas.microsoft.com/office/powerpoint/2010/main" val="3661713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r>
              <a:rPr lang="en-US" smtClean="0"/>
              <a:t>3/19/2017</a:t>
            </a:r>
            <a:endParaRPr lang="en-US"/>
          </a:p>
        </p:txBody>
      </p:sp>
      <p:sp>
        <p:nvSpPr>
          <p:cNvPr id="5" name="Footer Placeholder 4"/>
          <p:cNvSpPr>
            <a:spLocks noGrp="1"/>
          </p:cNvSpPr>
          <p:nvPr>
            <p:ph type="ftr" sz="quarter" idx="11"/>
          </p:nvPr>
        </p:nvSpPr>
        <p:spPr/>
        <p:txBody>
          <a:bodyPr/>
          <a:lstStyle/>
          <a:p>
            <a:r>
              <a:rPr lang="en-US" dirty="0" smtClean="0"/>
              <a:t>Forschungszentrum Jülich </a:t>
            </a:r>
            <a:endParaRPr lang="en-US" dirty="0"/>
          </a:p>
        </p:txBody>
      </p:sp>
      <p:sp>
        <p:nvSpPr>
          <p:cNvPr id="6" name="Slide Number Placeholder 5"/>
          <p:cNvSpPr>
            <a:spLocks noGrp="1"/>
          </p:cNvSpPr>
          <p:nvPr>
            <p:ph type="sldNum" sz="quarter" idx="12"/>
          </p:nvPr>
        </p:nvSpPr>
        <p:spPr/>
        <p:txBody>
          <a:bodyPr/>
          <a:lstStyle/>
          <a:p>
            <a:fld id="{D5C83F85-1D24-4DFD-9953-A124C4DABB03}" type="slidenum">
              <a:rPr lang="en-US" smtClean="0"/>
              <a:t>‹#›</a:t>
            </a:fld>
            <a:endParaRPr lang="en-US"/>
          </a:p>
        </p:txBody>
      </p:sp>
    </p:spTree>
    <p:extLst>
      <p:ext uri="{BB962C8B-B14F-4D97-AF65-F5344CB8AC3E}">
        <p14:creationId xmlns:p14="http://schemas.microsoft.com/office/powerpoint/2010/main" val="4244262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r>
              <a:rPr lang="en-US" smtClean="0"/>
              <a:t>3/19/2017</a:t>
            </a:r>
            <a:endParaRPr lang="en-US"/>
          </a:p>
        </p:txBody>
      </p:sp>
      <p:sp>
        <p:nvSpPr>
          <p:cNvPr id="5" name="Footer Placeholder 4"/>
          <p:cNvSpPr>
            <a:spLocks noGrp="1"/>
          </p:cNvSpPr>
          <p:nvPr>
            <p:ph type="ftr" sz="quarter" idx="11"/>
          </p:nvPr>
        </p:nvSpPr>
        <p:spPr/>
        <p:txBody>
          <a:bodyPr/>
          <a:lstStyle/>
          <a:p>
            <a:r>
              <a:rPr lang="en-US" dirty="0" smtClean="0"/>
              <a:t>Forschungszentrum Jülich </a:t>
            </a:r>
            <a:endParaRPr lang="en-US" dirty="0"/>
          </a:p>
        </p:txBody>
      </p:sp>
      <p:sp>
        <p:nvSpPr>
          <p:cNvPr id="6" name="Slide Number Placeholder 5"/>
          <p:cNvSpPr>
            <a:spLocks noGrp="1"/>
          </p:cNvSpPr>
          <p:nvPr>
            <p:ph type="sldNum" sz="quarter" idx="12"/>
          </p:nvPr>
        </p:nvSpPr>
        <p:spPr/>
        <p:txBody>
          <a:bodyPr/>
          <a:lstStyle/>
          <a:p>
            <a:fld id="{D5C83F85-1D24-4DFD-9953-A124C4DABB0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1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r>
              <a:rPr lang="en-US" smtClean="0"/>
              <a:t>3/19/2017</a:t>
            </a:r>
            <a:endParaRPr lang="en-US"/>
          </a:p>
        </p:txBody>
      </p:sp>
      <p:sp>
        <p:nvSpPr>
          <p:cNvPr id="6" name="Footer Placeholder 5"/>
          <p:cNvSpPr>
            <a:spLocks noGrp="1"/>
          </p:cNvSpPr>
          <p:nvPr>
            <p:ph type="ftr" sz="quarter" idx="11"/>
          </p:nvPr>
        </p:nvSpPr>
        <p:spPr/>
        <p:txBody>
          <a:bodyPr/>
          <a:lstStyle/>
          <a:p>
            <a:r>
              <a:rPr lang="en-US" dirty="0" smtClean="0"/>
              <a:t>Forschungszentrum Jülich </a:t>
            </a:r>
            <a:endParaRPr lang="en-US" dirty="0"/>
          </a:p>
        </p:txBody>
      </p:sp>
      <p:sp>
        <p:nvSpPr>
          <p:cNvPr id="7" name="Slide Number Placeholder 6"/>
          <p:cNvSpPr>
            <a:spLocks noGrp="1"/>
          </p:cNvSpPr>
          <p:nvPr>
            <p:ph type="sldNum" sz="quarter" idx="12"/>
          </p:nvPr>
        </p:nvSpPr>
        <p:spPr/>
        <p:txBody>
          <a:bodyPr/>
          <a:lstStyle/>
          <a:p>
            <a:fld id="{D5C83F85-1D24-4DFD-9953-A124C4DABB03}" type="slidenum">
              <a:rPr lang="en-US" smtClean="0"/>
              <a:t>‹#›</a:t>
            </a:fld>
            <a:endParaRPr lang="en-US"/>
          </a:p>
        </p:txBody>
      </p:sp>
    </p:spTree>
    <p:extLst>
      <p:ext uri="{BB962C8B-B14F-4D97-AF65-F5344CB8AC3E}">
        <p14:creationId xmlns:p14="http://schemas.microsoft.com/office/powerpoint/2010/main" val="53426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r>
              <a:rPr lang="en-US" smtClean="0"/>
              <a:t>3/19/2017</a:t>
            </a:r>
            <a:endParaRPr lang="en-US"/>
          </a:p>
        </p:txBody>
      </p:sp>
      <p:sp>
        <p:nvSpPr>
          <p:cNvPr id="8" name="Footer Placeholder 7"/>
          <p:cNvSpPr>
            <a:spLocks noGrp="1"/>
          </p:cNvSpPr>
          <p:nvPr>
            <p:ph type="ftr" sz="quarter" idx="11"/>
          </p:nvPr>
        </p:nvSpPr>
        <p:spPr/>
        <p:txBody>
          <a:bodyPr/>
          <a:lstStyle/>
          <a:p>
            <a:r>
              <a:rPr lang="en-US" dirty="0" smtClean="0"/>
              <a:t>Forschungszentrum Jülich </a:t>
            </a:r>
            <a:endParaRPr lang="en-US" dirty="0"/>
          </a:p>
        </p:txBody>
      </p:sp>
      <p:sp>
        <p:nvSpPr>
          <p:cNvPr id="9" name="Slide Number Placeholder 8"/>
          <p:cNvSpPr>
            <a:spLocks noGrp="1"/>
          </p:cNvSpPr>
          <p:nvPr>
            <p:ph type="sldNum" sz="quarter" idx="12"/>
          </p:nvPr>
        </p:nvSpPr>
        <p:spPr/>
        <p:txBody>
          <a:bodyPr/>
          <a:lstStyle/>
          <a:p>
            <a:fld id="{D5C83F85-1D24-4DFD-9953-A124C4DABB03}" type="slidenum">
              <a:rPr lang="en-US" smtClean="0"/>
              <a:t>‹#›</a:t>
            </a:fld>
            <a:endParaRPr lang="en-US"/>
          </a:p>
        </p:txBody>
      </p:sp>
    </p:spTree>
    <p:extLst>
      <p:ext uri="{BB962C8B-B14F-4D97-AF65-F5344CB8AC3E}">
        <p14:creationId xmlns:p14="http://schemas.microsoft.com/office/powerpoint/2010/main" val="2939715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r>
              <a:rPr lang="en-US" smtClean="0"/>
              <a:t>3/19/2017</a:t>
            </a:r>
            <a:endParaRPr lang="en-US"/>
          </a:p>
        </p:txBody>
      </p:sp>
      <p:sp>
        <p:nvSpPr>
          <p:cNvPr id="4" name="Footer Placeholder 3"/>
          <p:cNvSpPr>
            <a:spLocks noGrp="1"/>
          </p:cNvSpPr>
          <p:nvPr>
            <p:ph type="ftr" sz="quarter" idx="11"/>
          </p:nvPr>
        </p:nvSpPr>
        <p:spPr/>
        <p:txBody>
          <a:bodyPr/>
          <a:lstStyle/>
          <a:p>
            <a:r>
              <a:rPr lang="en-US" dirty="0" smtClean="0"/>
              <a:t>Forschungszentrum Jülich </a:t>
            </a:r>
            <a:endParaRPr lang="en-US" dirty="0"/>
          </a:p>
        </p:txBody>
      </p:sp>
      <p:sp>
        <p:nvSpPr>
          <p:cNvPr id="5" name="Slide Number Placeholder 4"/>
          <p:cNvSpPr>
            <a:spLocks noGrp="1"/>
          </p:cNvSpPr>
          <p:nvPr>
            <p:ph type="sldNum" sz="quarter" idx="12"/>
          </p:nvPr>
        </p:nvSpPr>
        <p:spPr/>
        <p:txBody>
          <a:bodyPr/>
          <a:lstStyle/>
          <a:p>
            <a:fld id="{D5C83F85-1D24-4DFD-9953-A124C4DABB03}" type="slidenum">
              <a:rPr lang="en-US" smtClean="0"/>
              <a:t>‹#›</a:t>
            </a:fld>
            <a:endParaRPr lang="en-US"/>
          </a:p>
        </p:txBody>
      </p:sp>
    </p:spTree>
    <p:extLst>
      <p:ext uri="{BB962C8B-B14F-4D97-AF65-F5344CB8AC3E}">
        <p14:creationId xmlns:p14="http://schemas.microsoft.com/office/powerpoint/2010/main" val="280569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smtClean="0"/>
              <a:t>3/19/2017</a:t>
            </a: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smtClean="0"/>
              <a:t>Forschungszentrum Jülich </a:t>
            </a:r>
            <a:endParaRPr lang="en-US" dirty="0"/>
          </a:p>
        </p:txBody>
      </p:sp>
      <p:sp>
        <p:nvSpPr>
          <p:cNvPr id="9" name="Slide Number Placeholder 8"/>
          <p:cNvSpPr>
            <a:spLocks noGrp="1"/>
          </p:cNvSpPr>
          <p:nvPr>
            <p:ph type="sldNum" sz="quarter" idx="12"/>
          </p:nvPr>
        </p:nvSpPr>
        <p:spPr/>
        <p:txBody>
          <a:bodyPr/>
          <a:lstStyle/>
          <a:p>
            <a:fld id="{D5C83F85-1D24-4DFD-9953-A124C4DABB03}" type="slidenum">
              <a:rPr lang="en-US" smtClean="0"/>
              <a:t>‹#›</a:t>
            </a:fld>
            <a:endParaRPr lang="en-US"/>
          </a:p>
        </p:txBody>
      </p:sp>
    </p:spTree>
    <p:extLst>
      <p:ext uri="{BB962C8B-B14F-4D97-AF65-F5344CB8AC3E}">
        <p14:creationId xmlns:p14="http://schemas.microsoft.com/office/powerpoint/2010/main" val="978908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smtClean="0"/>
              <a:t>3/19/2017</a:t>
            </a: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smtClean="0"/>
              <a:t>Forschungszentrum Jülich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C83F85-1D24-4DFD-9953-A124C4DABB03}" type="slidenum">
              <a:rPr lang="en-US" smtClean="0"/>
              <a:t>‹#›</a:t>
            </a:fld>
            <a:endParaRPr lang="en-US"/>
          </a:p>
        </p:txBody>
      </p:sp>
    </p:spTree>
    <p:extLst>
      <p:ext uri="{BB962C8B-B14F-4D97-AF65-F5344CB8AC3E}">
        <p14:creationId xmlns:p14="http://schemas.microsoft.com/office/powerpoint/2010/main" val="1349504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r>
              <a:rPr lang="en-US" smtClean="0"/>
              <a:t>3/19/2017</a:t>
            </a:r>
            <a:endParaRPr lang="en-US"/>
          </a:p>
        </p:txBody>
      </p:sp>
      <p:sp>
        <p:nvSpPr>
          <p:cNvPr id="6" name="Footer Placeholder 5"/>
          <p:cNvSpPr>
            <a:spLocks noGrp="1"/>
          </p:cNvSpPr>
          <p:nvPr>
            <p:ph type="ftr" sz="quarter" idx="11"/>
          </p:nvPr>
        </p:nvSpPr>
        <p:spPr/>
        <p:txBody>
          <a:bodyPr/>
          <a:lstStyle/>
          <a:p>
            <a:r>
              <a:rPr lang="en-US" dirty="0" smtClean="0"/>
              <a:t>Forschungszentrum Jülich </a:t>
            </a:r>
            <a:endParaRPr lang="en-US" dirty="0"/>
          </a:p>
        </p:txBody>
      </p:sp>
      <p:sp>
        <p:nvSpPr>
          <p:cNvPr id="7" name="Slide Number Placeholder 6"/>
          <p:cNvSpPr>
            <a:spLocks noGrp="1"/>
          </p:cNvSpPr>
          <p:nvPr>
            <p:ph type="sldNum" sz="quarter" idx="12"/>
          </p:nvPr>
        </p:nvSpPr>
        <p:spPr/>
        <p:txBody>
          <a:bodyPr/>
          <a:lstStyle/>
          <a:p>
            <a:fld id="{D5C83F85-1D24-4DFD-9953-A124C4DABB03}" type="slidenum">
              <a:rPr lang="en-US" smtClean="0"/>
              <a:t>‹#›</a:t>
            </a:fld>
            <a:endParaRPr lang="en-US"/>
          </a:p>
        </p:txBody>
      </p:sp>
    </p:spTree>
    <p:extLst>
      <p:ext uri="{BB962C8B-B14F-4D97-AF65-F5344CB8AC3E}">
        <p14:creationId xmlns:p14="http://schemas.microsoft.com/office/powerpoint/2010/main" val="24684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smtClean="0"/>
              <a:t>3/19/2017</a:t>
            </a: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smtClean="0"/>
              <a:t>Forschungszentrum Jülich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C83F85-1D24-4DFD-9953-A124C4DABB0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46406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71182" y="81375"/>
            <a:ext cx="1345719" cy="1749435"/>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8669" y="342178"/>
            <a:ext cx="3681643" cy="1227828"/>
          </a:xfrm>
          <a:prstGeom prst="rect">
            <a:avLst/>
          </a:prstGeom>
        </p:spPr>
      </p:pic>
      <p:sp>
        <p:nvSpPr>
          <p:cNvPr id="10" name="Нижний колонтитул 9"/>
          <p:cNvSpPr>
            <a:spLocks noGrp="1"/>
          </p:cNvSpPr>
          <p:nvPr>
            <p:ph type="ftr" sz="quarter" idx="11"/>
          </p:nvPr>
        </p:nvSpPr>
        <p:spPr/>
        <p:txBody>
          <a:bodyPr/>
          <a:lstStyle/>
          <a:p>
            <a:r>
              <a:rPr lang="en-US" b="1" dirty="0"/>
              <a:t>Georgian-German School and Workshop in Basic Science (GGSWBS)</a:t>
            </a:r>
            <a:endParaRPr lang="en-US" dirty="0"/>
          </a:p>
        </p:txBody>
      </p:sp>
      <p:sp>
        <p:nvSpPr>
          <p:cNvPr id="11" name="Номер слайда 10"/>
          <p:cNvSpPr>
            <a:spLocks noGrp="1"/>
          </p:cNvSpPr>
          <p:nvPr>
            <p:ph type="sldNum" sz="quarter" idx="12"/>
          </p:nvPr>
        </p:nvSpPr>
        <p:spPr/>
        <p:txBody>
          <a:bodyPr/>
          <a:lstStyle/>
          <a:p>
            <a:fld id="{D5C83F85-1D24-4DFD-9953-A124C4DABB03}" type="slidenum">
              <a:rPr lang="en-US" smtClean="0"/>
              <a:t>1</a:t>
            </a:fld>
            <a:endParaRPr lang="en-US"/>
          </a:p>
        </p:txBody>
      </p:sp>
      <p:sp>
        <p:nvSpPr>
          <p:cNvPr id="7" name="Заголовок 6"/>
          <p:cNvSpPr>
            <a:spLocks noGrp="1"/>
          </p:cNvSpPr>
          <p:nvPr>
            <p:ph type="ctrTitle" idx="4294967295"/>
          </p:nvPr>
        </p:nvSpPr>
        <p:spPr>
          <a:xfrm>
            <a:off x="653144" y="1914650"/>
            <a:ext cx="12042879" cy="594985"/>
          </a:xfrm>
        </p:spPr>
        <p:txBody>
          <a:bodyPr>
            <a:normAutofit/>
          </a:bodyPr>
          <a:lstStyle/>
          <a:p>
            <a:r>
              <a:rPr lang="en-US" sz="3200" dirty="0">
                <a:solidFill>
                  <a:schemeClr val="accent6">
                    <a:lumMod val="75000"/>
                  </a:schemeClr>
                </a:solidFill>
              </a:rPr>
              <a:t>Georgian-German School and Workshop in Basic Science (GGSWBS)</a:t>
            </a:r>
          </a:p>
        </p:txBody>
      </p:sp>
      <p:sp>
        <p:nvSpPr>
          <p:cNvPr id="18" name="TextBox 17"/>
          <p:cNvSpPr txBox="1"/>
          <p:nvPr/>
        </p:nvSpPr>
        <p:spPr>
          <a:xfrm>
            <a:off x="4841274" y="2897427"/>
            <a:ext cx="3081668" cy="461665"/>
          </a:xfrm>
          <a:prstGeom prst="rect">
            <a:avLst/>
          </a:prstGeom>
          <a:noFill/>
        </p:spPr>
        <p:txBody>
          <a:bodyPr wrap="square" rtlCol="0">
            <a:spAutoFit/>
          </a:bodyPr>
          <a:lstStyle/>
          <a:p>
            <a:r>
              <a:rPr lang="pt-BR" sz="2400" b="1" dirty="0" smtClean="0">
                <a:solidFill>
                  <a:schemeClr val="accent3">
                    <a:lumMod val="50000"/>
                  </a:schemeClr>
                </a:solidFill>
              </a:rPr>
              <a:t>Richard Kibler </a:t>
            </a:r>
            <a:endParaRPr lang="pt-BR" sz="2400" b="1" dirty="0">
              <a:solidFill>
                <a:schemeClr val="accent3">
                  <a:lumMod val="50000"/>
                </a:schemeClr>
              </a:solidFill>
            </a:endParaRPr>
          </a:p>
        </p:txBody>
      </p:sp>
      <p:sp>
        <p:nvSpPr>
          <p:cNvPr id="20" name="TextBox 19"/>
          <p:cNvSpPr txBox="1"/>
          <p:nvPr/>
        </p:nvSpPr>
        <p:spPr>
          <a:xfrm>
            <a:off x="3735036" y="3359092"/>
            <a:ext cx="4563633" cy="461665"/>
          </a:xfrm>
          <a:prstGeom prst="rect">
            <a:avLst/>
          </a:prstGeom>
          <a:noFill/>
        </p:spPr>
        <p:txBody>
          <a:bodyPr wrap="square" rtlCol="0">
            <a:spAutoFit/>
          </a:bodyPr>
          <a:lstStyle/>
          <a:p>
            <a:pPr algn="ctr"/>
            <a:r>
              <a:rPr lang="en-US" sz="2400" dirty="0" smtClean="0">
                <a:solidFill>
                  <a:schemeClr val="accent3">
                    <a:lumMod val="50000"/>
                  </a:schemeClr>
                </a:solidFill>
              </a:rPr>
              <a:t>Georgian Technical University</a:t>
            </a:r>
            <a:endParaRPr lang="en-US" sz="2400" dirty="0">
              <a:solidFill>
                <a:schemeClr val="accent3">
                  <a:lumMod val="50000"/>
                </a:schemeClr>
              </a:solidFill>
            </a:endParaRPr>
          </a:p>
        </p:txBody>
      </p:sp>
      <p:sp>
        <p:nvSpPr>
          <p:cNvPr id="21" name="TextBox 20"/>
          <p:cNvSpPr txBox="1"/>
          <p:nvPr/>
        </p:nvSpPr>
        <p:spPr>
          <a:xfrm>
            <a:off x="4124503" y="3820415"/>
            <a:ext cx="4515210" cy="646331"/>
          </a:xfrm>
          <a:prstGeom prst="rect">
            <a:avLst/>
          </a:prstGeom>
          <a:noFill/>
        </p:spPr>
        <p:txBody>
          <a:bodyPr wrap="square" rtlCol="0">
            <a:spAutoFit/>
          </a:bodyPr>
          <a:lstStyle/>
          <a:p>
            <a:r>
              <a:rPr lang="en-US" dirty="0" smtClean="0">
                <a:solidFill>
                  <a:schemeClr val="accent6">
                    <a:lumMod val="50000"/>
                  </a:schemeClr>
                </a:solidFill>
              </a:rPr>
              <a:t>Department of Engineering </a:t>
            </a:r>
            <a:r>
              <a:rPr lang="en-US" dirty="0">
                <a:solidFill>
                  <a:schemeClr val="accent6">
                    <a:lumMod val="50000"/>
                  </a:schemeClr>
                </a:solidFill>
              </a:rPr>
              <a:t>Physics and Medical Physics</a:t>
            </a:r>
          </a:p>
        </p:txBody>
      </p:sp>
      <p:sp>
        <p:nvSpPr>
          <p:cNvPr id="2" name="TextBox 1"/>
          <p:cNvSpPr txBox="1"/>
          <p:nvPr/>
        </p:nvSpPr>
        <p:spPr>
          <a:xfrm>
            <a:off x="158965" y="5648866"/>
            <a:ext cx="5833675" cy="461665"/>
          </a:xfrm>
          <a:prstGeom prst="rect">
            <a:avLst/>
          </a:prstGeom>
          <a:noFill/>
        </p:spPr>
        <p:txBody>
          <a:bodyPr wrap="square" rtlCol="0">
            <a:spAutoFit/>
          </a:bodyPr>
          <a:lstStyle/>
          <a:p>
            <a:r>
              <a:rPr lang="en-US" sz="2400" dirty="0" smtClean="0">
                <a:solidFill>
                  <a:schemeClr val="accent6">
                    <a:lumMod val="50000"/>
                  </a:schemeClr>
                </a:solidFill>
              </a:rPr>
              <a:t>Supervisor:  </a:t>
            </a:r>
            <a:r>
              <a:rPr lang="en-US" sz="2400" dirty="0">
                <a:solidFill>
                  <a:schemeClr val="accent6">
                    <a:lumMod val="50000"/>
                  </a:schemeClr>
                </a:solidFill>
              </a:rPr>
              <a:t>Prof. Dr. </a:t>
            </a:r>
            <a:r>
              <a:rPr lang="en-US" sz="2400" dirty="0" err="1">
                <a:solidFill>
                  <a:schemeClr val="accent6">
                    <a:lumMod val="50000"/>
                  </a:schemeClr>
                </a:solidFill>
              </a:rPr>
              <a:t>Ketevan</a:t>
            </a:r>
            <a:r>
              <a:rPr lang="en-US" sz="2400" dirty="0">
                <a:solidFill>
                  <a:schemeClr val="accent6">
                    <a:lumMod val="50000"/>
                  </a:schemeClr>
                </a:solidFill>
              </a:rPr>
              <a:t> </a:t>
            </a:r>
            <a:r>
              <a:rPr lang="en-US" sz="2400" dirty="0" err="1">
                <a:solidFill>
                  <a:schemeClr val="accent6">
                    <a:lumMod val="50000"/>
                  </a:schemeClr>
                </a:solidFill>
              </a:rPr>
              <a:t>Kotetishvili</a:t>
            </a:r>
            <a:endParaRPr lang="ru-RU" sz="2400" dirty="0">
              <a:solidFill>
                <a:schemeClr val="accent6">
                  <a:lumMod val="50000"/>
                </a:schemeClr>
              </a:solidFill>
            </a:endParaRPr>
          </a:p>
        </p:txBody>
      </p:sp>
    </p:spTree>
    <p:extLst>
      <p:ext uri="{BB962C8B-B14F-4D97-AF65-F5344CB8AC3E}">
        <p14:creationId xmlns:p14="http://schemas.microsoft.com/office/powerpoint/2010/main" val="2314204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33353" y="60322"/>
            <a:ext cx="880270" cy="114435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5010" y="342177"/>
            <a:ext cx="2345754" cy="782309"/>
          </a:xfrm>
          <a:prstGeom prst="rect">
            <a:avLst/>
          </a:prstGeom>
        </p:spPr>
      </p:pic>
      <p:sp>
        <p:nvSpPr>
          <p:cNvPr id="5" name="Нижний колонтитул 4"/>
          <p:cNvSpPr>
            <a:spLocks noGrp="1"/>
          </p:cNvSpPr>
          <p:nvPr>
            <p:ph type="ftr" sz="quarter" idx="11"/>
          </p:nvPr>
        </p:nvSpPr>
        <p:spPr>
          <a:xfrm>
            <a:off x="787474" y="6492875"/>
            <a:ext cx="10110651" cy="365125"/>
          </a:xfrm>
        </p:spPr>
        <p:txBody>
          <a:bodyPr/>
          <a:lstStyle/>
          <a:p>
            <a:r>
              <a:rPr lang="en-US" sz="1600" b="1" dirty="0"/>
              <a:t>Georgian-German School and Workshop in Basic Science (GGSWBS)</a:t>
            </a:r>
          </a:p>
        </p:txBody>
      </p:sp>
      <p:sp>
        <p:nvSpPr>
          <p:cNvPr id="7" name="Номер слайда 6"/>
          <p:cNvSpPr>
            <a:spLocks noGrp="1"/>
          </p:cNvSpPr>
          <p:nvPr>
            <p:ph type="sldNum" sz="quarter" idx="12"/>
          </p:nvPr>
        </p:nvSpPr>
        <p:spPr/>
        <p:txBody>
          <a:bodyPr/>
          <a:lstStyle/>
          <a:p>
            <a:fld id="{D5C83F85-1D24-4DFD-9953-A124C4DABB03}" type="slidenum">
              <a:rPr lang="en-US" smtClean="0"/>
              <a:t>10</a:t>
            </a:fld>
            <a:endParaRPr lang="en-US"/>
          </a:p>
        </p:txBody>
      </p:sp>
      <p:sp>
        <p:nvSpPr>
          <p:cNvPr id="9" name="TextBox 8"/>
          <p:cNvSpPr txBox="1"/>
          <p:nvPr/>
        </p:nvSpPr>
        <p:spPr>
          <a:xfrm>
            <a:off x="4247505" y="327461"/>
            <a:ext cx="2949162" cy="584775"/>
          </a:xfrm>
          <a:prstGeom prst="rect">
            <a:avLst/>
          </a:prstGeom>
          <a:noFill/>
        </p:spPr>
        <p:txBody>
          <a:bodyPr wrap="square" rtlCol="0">
            <a:spAutoFit/>
          </a:bodyPr>
          <a:lstStyle/>
          <a:p>
            <a:r>
              <a:rPr lang="en-US" sz="3200" dirty="0">
                <a:solidFill>
                  <a:srgbClr val="FF0000"/>
                </a:solidFill>
              </a:rPr>
              <a:t>PET/MRI</a:t>
            </a:r>
            <a:r>
              <a:rPr lang="en-US" sz="3200" dirty="0">
                <a:solidFill>
                  <a:schemeClr val="accent6">
                    <a:lumMod val="50000"/>
                  </a:schemeClr>
                </a:solidFill>
              </a:rPr>
              <a:t> H</a:t>
            </a:r>
            <a:r>
              <a:rPr lang="en-US" sz="3200" dirty="0" smtClean="0">
                <a:solidFill>
                  <a:schemeClr val="accent6">
                    <a:lumMod val="50000"/>
                  </a:schemeClr>
                </a:solidFill>
              </a:rPr>
              <a:t>ybrid</a:t>
            </a:r>
            <a:endParaRPr lang="en-US" sz="3200" b="1" dirty="0">
              <a:solidFill>
                <a:schemeClr val="accent6">
                  <a:lumMod val="50000"/>
                </a:schemeClr>
              </a:solidFill>
            </a:endParaRPr>
          </a:p>
        </p:txBody>
      </p:sp>
      <p:sp>
        <p:nvSpPr>
          <p:cNvPr id="8" name="TextBox 7"/>
          <p:cNvSpPr txBox="1"/>
          <p:nvPr/>
        </p:nvSpPr>
        <p:spPr>
          <a:xfrm>
            <a:off x="2756263" y="1721087"/>
            <a:ext cx="184731" cy="369332"/>
          </a:xfrm>
          <a:prstGeom prst="rect">
            <a:avLst/>
          </a:prstGeom>
          <a:noFill/>
        </p:spPr>
        <p:txBody>
          <a:bodyPr wrap="none" rtlCol="0">
            <a:spAutoFit/>
          </a:bodyPr>
          <a:lstStyle/>
          <a:p>
            <a:endParaRPr lang="ru-RU" dirty="0"/>
          </a:p>
        </p:txBody>
      </p:sp>
      <p:sp>
        <p:nvSpPr>
          <p:cNvPr id="10" name="TextBox 9"/>
          <p:cNvSpPr txBox="1"/>
          <p:nvPr/>
        </p:nvSpPr>
        <p:spPr>
          <a:xfrm>
            <a:off x="0" y="1241079"/>
            <a:ext cx="6179595" cy="2062103"/>
          </a:xfrm>
          <a:prstGeom prst="rect">
            <a:avLst/>
          </a:prstGeom>
          <a:noFill/>
        </p:spPr>
        <p:txBody>
          <a:bodyPr wrap="square" rtlCol="0">
            <a:spAutoFit/>
          </a:bodyPr>
          <a:lstStyle/>
          <a:p>
            <a:r>
              <a:rPr lang="en-US" dirty="0">
                <a:solidFill>
                  <a:srgbClr val="FF0000"/>
                </a:solidFill>
              </a:rPr>
              <a:t>PET/MRI</a:t>
            </a:r>
            <a:r>
              <a:rPr lang="en-US" dirty="0">
                <a:solidFill>
                  <a:schemeClr val="accent6">
                    <a:lumMod val="50000"/>
                  </a:schemeClr>
                </a:solidFill>
              </a:rPr>
              <a:t> is a hybrid imaging technology that combines the molecular and functional information of PET with the soft-tissue contrast of MRI. </a:t>
            </a:r>
          </a:p>
          <a:p>
            <a:r>
              <a:rPr lang="en-US" dirty="0" smtClean="0">
                <a:solidFill>
                  <a:schemeClr val="accent6">
                    <a:lumMod val="50000"/>
                  </a:schemeClr>
                </a:solidFill>
              </a:rPr>
              <a:t>The </a:t>
            </a:r>
            <a:r>
              <a:rPr lang="en-US" dirty="0">
                <a:solidFill>
                  <a:schemeClr val="accent6">
                    <a:lumMod val="50000"/>
                  </a:schemeClr>
                </a:solidFill>
              </a:rPr>
              <a:t>idea to combine PET and MRI arose as early as the mid 1990s, even before PET/CT was </a:t>
            </a:r>
            <a:r>
              <a:rPr lang="en-US" dirty="0" smtClean="0">
                <a:solidFill>
                  <a:schemeClr val="accent6">
                    <a:lumMod val="50000"/>
                  </a:schemeClr>
                </a:solidFill>
              </a:rPr>
              <a:t>introduced</a:t>
            </a:r>
            <a:r>
              <a:rPr lang="en-US" dirty="0">
                <a:solidFill>
                  <a:schemeClr val="accent6">
                    <a:lumMod val="50000"/>
                  </a:schemeClr>
                </a:solidFill>
              </a:rPr>
              <a:t> </a:t>
            </a:r>
            <a:r>
              <a:rPr lang="en-US" dirty="0" smtClean="0">
                <a:solidFill>
                  <a:schemeClr val="accent6">
                    <a:lumMod val="50000"/>
                  </a:schemeClr>
                </a:solidFill>
              </a:rPr>
              <a:t>and the </a:t>
            </a:r>
            <a:r>
              <a:rPr lang="en-US" dirty="0">
                <a:solidFill>
                  <a:schemeClr val="accent6">
                    <a:lumMod val="50000"/>
                  </a:schemeClr>
                </a:solidFill>
              </a:rPr>
              <a:t>first brain-only prototype PET/MRI imaging system was installed by Siemens for research use in the late 2000s</a:t>
            </a:r>
            <a:r>
              <a:rPr lang="en-US" sz="2000" dirty="0" smtClean="0">
                <a:solidFill>
                  <a:schemeClr val="accent6">
                    <a:lumMod val="50000"/>
                  </a:schemeClr>
                </a:solidFill>
              </a:rPr>
              <a:t>.</a:t>
            </a:r>
            <a:endParaRPr lang="ru-RU" sz="2000" dirty="0">
              <a:solidFill>
                <a:schemeClr val="accent6">
                  <a:lumMod val="50000"/>
                </a:schemeClr>
              </a:solidFill>
            </a:endParaRPr>
          </a:p>
        </p:txBody>
      </p:sp>
      <p:sp>
        <p:nvSpPr>
          <p:cNvPr id="11" name="TextBox 10"/>
          <p:cNvSpPr txBox="1"/>
          <p:nvPr/>
        </p:nvSpPr>
        <p:spPr>
          <a:xfrm>
            <a:off x="6179595" y="5016137"/>
            <a:ext cx="5331169" cy="923330"/>
          </a:xfrm>
          <a:prstGeom prst="rect">
            <a:avLst/>
          </a:prstGeom>
          <a:noFill/>
        </p:spPr>
        <p:txBody>
          <a:bodyPr wrap="square" rtlCol="0">
            <a:spAutoFit/>
          </a:bodyPr>
          <a:lstStyle/>
          <a:p>
            <a:r>
              <a:rPr lang="en-US" dirty="0">
                <a:solidFill>
                  <a:schemeClr val="accent6">
                    <a:lumMod val="50000"/>
                  </a:schemeClr>
                </a:solidFill>
              </a:rPr>
              <a:t>Over the last decade, the combination of PET and MRI in one system has proven to be highly successful in basic preclinical research, as well as in clinical research. </a:t>
            </a:r>
            <a:endParaRPr lang="ru-RU" dirty="0">
              <a:solidFill>
                <a:schemeClr val="accent6">
                  <a:lumMod val="50000"/>
                </a:schemeClr>
              </a:solidFill>
            </a:endParaRPr>
          </a:p>
        </p:txBody>
      </p:sp>
      <p:pic>
        <p:nvPicPr>
          <p:cNvPr id="4098" name="Picture 2" descr="C:\Users\Richard\Desktop\Presentation\01_podcast-8_jahnm__ller2015-01-22_um_11-41-17_1024x68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506" y="3303181"/>
            <a:ext cx="4525096" cy="30128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099" name="Picture 3" descr="C:\Users\Richard\Desktop\Presentation\PET_MRI image_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9595" y="1204673"/>
            <a:ext cx="5213943" cy="37669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492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9267" y="161155"/>
            <a:ext cx="666234" cy="86610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3743" y="161155"/>
            <a:ext cx="2345754" cy="782309"/>
          </a:xfrm>
          <a:prstGeom prst="rect">
            <a:avLst/>
          </a:prstGeom>
        </p:spPr>
      </p:pic>
      <p:sp>
        <p:nvSpPr>
          <p:cNvPr id="5" name="Нижний колонтитул 4"/>
          <p:cNvSpPr>
            <a:spLocks noGrp="1"/>
          </p:cNvSpPr>
          <p:nvPr>
            <p:ph type="ftr" sz="quarter" idx="11"/>
          </p:nvPr>
        </p:nvSpPr>
        <p:spPr>
          <a:xfrm>
            <a:off x="787474" y="6492875"/>
            <a:ext cx="10110651" cy="365125"/>
          </a:xfrm>
        </p:spPr>
        <p:txBody>
          <a:bodyPr/>
          <a:lstStyle/>
          <a:p>
            <a:r>
              <a:rPr lang="en-US" sz="1600" b="1" dirty="0"/>
              <a:t>Georgian-German School and Workshop in Basic Science (GGSWBS)</a:t>
            </a:r>
          </a:p>
        </p:txBody>
      </p:sp>
      <p:sp>
        <p:nvSpPr>
          <p:cNvPr id="7" name="Номер слайда 6"/>
          <p:cNvSpPr>
            <a:spLocks noGrp="1"/>
          </p:cNvSpPr>
          <p:nvPr>
            <p:ph type="sldNum" sz="quarter" idx="12"/>
          </p:nvPr>
        </p:nvSpPr>
        <p:spPr/>
        <p:txBody>
          <a:bodyPr/>
          <a:lstStyle/>
          <a:p>
            <a:fld id="{D5C83F85-1D24-4DFD-9953-A124C4DABB03}" type="slidenum">
              <a:rPr lang="en-US" smtClean="0"/>
              <a:t>11</a:t>
            </a:fld>
            <a:endParaRPr lang="en-US"/>
          </a:p>
        </p:txBody>
      </p:sp>
      <p:sp>
        <p:nvSpPr>
          <p:cNvPr id="9" name="TextBox 8"/>
          <p:cNvSpPr txBox="1"/>
          <p:nvPr/>
        </p:nvSpPr>
        <p:spPr>
          <a:xfrm>
            <a:off x="4162838" y="175784"/>
            <a:ext cx="2822162" cy="584775"/>
          </a:xfrm>
          <a:prstGeom prst="rect">
            <a:avLst/>
          </a:prstGeom>
          <a:noFill/>
        </p:spPr>
        <p:txBody>
          <a:bodyPr wrap="square" rtlCol="0">
            <a:spAutoFit/>
          </a:bodyPr>
          <a:lstStyle/>
          <a:p>
            <a:r>
              <a:rPr lang="en-US" sz="3200" dirty="0">
                <a:solidFill>
                  <a:srgbClr val="FF0000"/>
                </a:solidFill>
              </a:rPr>
              <a:t>PET/MRI</a:t>
            </a:r>
            <a:r>
              <a:rPr lang="en-US" sz="3200" dirty="0">
                <a:solidFill>
                  <a:schemeClr val="accent6">
                    <a:lumMod val="50000"/>
                  </a:schemeClr>
                </a:solidFill>
              </a:rPr>
              <a:t> Hybrid</a:t>
            </a:r>
            <a:endParaRPr lang="en-US" sz="3200" b="1" dirty="0">
              <a:solidFill>
                <a:schemeClr val="accent6">
                  <a:lumMod val="50000"/>
                </a:schemeClr>
              </a:solidFill>
            </a:endParaRPr>
          </a:p>
        </p:txBody>
      </p:sp>
      <p:sp>
        <p:nvSpPr>
          <p:cNvPr id="8" name="TextBox 7"/>
          <p:cNvSpPr txBox="1"/>
          <p:nvPr/>
        </p:nvSpPr>
        <p:spPr>
          <a:xfrm>
            <a:off x="2756263" y="1721087"/>
            <a:ext cx="184731" cy="369332"/>
          </a:xfrm>
          <a:prstGeom prst="rect">
            <a:avLst/>
          </a:prstGeom>
          <a:noFill/>
        </p:spPr>
        <p:txBody>
          <a:bodyPr wrap="none" rtlCol="0">
            <a:spAutoFit/>
          </a:bodyPr>
          <a:lstStyle/>
          <a:p>
            <a:endParaRPr lang="ru-RU" dirty="0"/>
          </a:p>
        </p:txBody>
      </p:sp>
      <p:sp>
        <p:nvSpPr>
          <p:cNvPr id="11" name="TextBox 10"/>
          <p:cNvSpPr txBox="1"/>
          <p:nvPr/>
        </p:nvSpPr>
        <p:spPr>
          <a:xfrm>
            <a:off x="3556000" y="1103459"/>
            <a:ext cx="8322733" cy="2308324"/>
          </a:xfrm>
          <a:prstGeom prst="rect">
            <a:avLst/>
          </a:prstGeom>
          <a:noFill/>
        </p:spPr>
        <p:txBody>
          <a:bodyPr wrap="square" rtlCol="0">
            <a:spAutoFit/>
          </a:bodyPr>
          <a:lstStyle/>
          <a:p>
            <a:r>
              <a:rPr lang="en-US" dirty="0" smtClean="0">
                <a:solidFill>
                  <a:srgbClr val="FF0000"/>
                </a:solidFill>
              </a:rPr>
              <a:t>The </a:t>
            </a:r>
            <a:r>
              <a:rPr lang="en-US" dirty="0">
                <a:solidFill>
                  <a:srgbClr val="FF0000"/>
                </a:solidFill>
              </a:rPr>
              <a:t>PET/MRI combination </a:t>
            </a:r>
            <a:r>
              <a:rPr lang="en-US" dirty="0">
                <a:solidFill>
                  <a:schemeClr val="accent6">
                    <a:lumMod val="50000"/>
                  </a:schemeClr>
                </a:solidFill>
              </a:rPr>
              <a:t>requires 3 risky technologic steps that modify state-of-the-art PET and MRI</a:t>
            </a:r>
            <a:r>
              <a:rPr lang="en-US" dirty="0" smtClean="0">
                <a:solidFill>
                  <a:schemeClr val="accent6">
                    <a:lumMod val="50000"/>
                  </a:schemeClr>
                </a:solidFill>
              </a:rPr>
              <a:t>.</a:t>
            </a:r>
            <a:br>
              <a:rPr lang="en-US" dirty="0" smtClean="0">
                <a:solidFill>
                  <a:schemeClr val="accent6">
                    <a:lumMod val="50000"/>
                  </a:schemeClr>
                </a:solidFill>
              </a:rPr>
            </a:br>
            <a:r>
              <a:rPr lang="en-US" dirty="0" smtClean="0">
                <a:solidFill>
                  <a:schemeClr val="accent6">
                    <a:lumMod val="50000"/>
                  </a:schemeClr>
                </a:solidFill>
              </a:rPr>
              <a:t>1</a:t>
            </a:r>
            <a:r>
              <a:rPr lang="en-US" dirty="0">
                <a:solidFill>
                  <a:schemeClr val="accent6">
                    <a:lumMod val="50000"/>
                  </a:schemeClr>
                </a:solidFill>
              </a:rPr>
              <a:t>. First, the photomultiplier technology must be replaced with magnetic field–insensitive </a:t>
            </a:r>
            <a:r>
              <a:rPr lang="en-US" dirty="0" smtClean="0">
                <a:solidFill>
                  <a:schemeClr val="accent6">
                    <a:lumMod val="50000"/>
                  </a:schemeClr>
                </a:solidFill>
              </a:rPr>
              <a:t>photodiodes. </a:t>
            </a:r>
            <a:br>
              <a:rPr lang="en-US" dirty="0" smtClean="0">
                <a:solidFill>
                  <a:schemeClr val="accent6">
                    <a:lumMod val="50000"/>
                  </a:schemeClr>
                </a:solidFill>
              </a:rPr>
            </a:br>
            <a:r>
              <a:rPr lang="en-US" dirty="0" smtClean="0">
                <a:solidFill>
                  <a:schemeClr val="accent6">
                    <a:lumMod val="50000"/>
                  </a:schemeClr>
                </a:solidFill>
              </a:rPr>
              <a:t>2</a:t>
            </a:r>
            <a:r>
              <a:rPr lang="en-US" dirty="0">
                <a:solidFill>
                  <a:schemeClr val="accent6">
                    <a:lumMod val="50000"/>
                  </a:schemeClr>
                </a:solidFill>
              </a:rPr>
              <a:t>. Second, compact PET detectors must be constructed so that it shouldn't interfere with the field gradients or MR radiofrequency. </a:t>
            </a:r>
            <a:r>
              <a:rPr lang="en-US" dirty="0" smtClean="0">
                <a:solidFill>
                  <a:schemeClr val="accent6">
                    <a:lumMod val="50000"/>
                  </a:schemeClr>
                </a:solidFill>
              </a:rPr>
              <a:t/>
            </a:r>
            <a:br>
              <a:rPr lang="en-US" dirty="0" smtClean="0">
                <a:solidFill>
                  <a:schemeClr val="accent6">
                    <a:lumMod val="50000"/>
                  </a:schemeClr>
                </a:solidFill>
              </a:rPr>
            </a:br>
            <a:r>
              <a:rPr lang="en-US" dirty="0" smtClean="0">
                <a:solidFill>
                  <a:schemeClr val="accent6">
                    <a:lumMod val="50000"/>
                  </a:schemeClr>
                </a:solidFill>
              </a:rPr>
              <a:t>3</a:t>
            </a:r>
            <a:r>
              <a:rPr lang="en-US" dirty="0">
                <a:solidFill>
                  <a:schemeClr val="accent6">
                    <a:lumMod val="50000"/>
                  </a:schemeClr>
                </a:solidFill>
              </a:rPr>
              <a:t>. Finally, the MRI scanner must be adapted to accommodate the PET detectors and to allow simultaneous data acquisition without mutual interference.</a:t>
            </a:r>
            <a:endParaRPr lang="ru-RU" dirty="0">
              <a:solidFill>
                <a:schemeClr val="accent6">
                  <a:lumMod val="50000"/>
                </a:schemeClr>
              </a:solidFill>
            </a:endParaRPr>
          </a:p>
        </p:txBody>
      </p:sp>
      <p:pic>
        <p:nvPicPr>
          <p:cNvPr id="5122" name="Picture 2" descr="C:\Users\Richard\Desktop\Presentation\soh201002-14_072dp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664" y="1148955"/>
            <a:ext cx="3068971" cy="22173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241664" y="3578718"/>
            <a:ext cx="7366000" cy="2585323"/>
          </a:xfrm>
          <a:prstGeom prst="rect">
            <a:avLst/>
          </a:prstGeom>
        </p:spPr>
        <p:txBody>
          <a:bodyPr wrap="square">
            <a:spAutoFit/>
          </a:bodyPr>
          <a:lstStyle/>
          <a:p>
            <a:r>
              <a:rPr lang="en-US" dirty="0">
                <a:solidFill>
                  <a:srgbClr val="FF0000"/>
                </a:solidFill>
              </a:rPr>
              <a:t>CLINICAL POTENTIAL OF PET/MRI </a:t>
            </a:r>
          </a:p>
          <a:p>
            <a:r>
              <a:rPr lang="en-US" dirty="0">
                <a:solidFill>
                  <a:schemeClr val="accent6">
                    <a:lumMod val="50000"/>
                  </a:schemeClr>
                </a:solidFill>
              </a:rPr>
              <a:t>It is reasonable to expect that brain PET/MRI will provide new insights in the field of neuroscience and neurologic disorders, such as </a:t>
            </a:r>
            <a:r>
              <a:rPr lang="en-US" dirty="0" err="1">
                <a:solidFill>
                  <a:schemeClr val="accent6">
                    <a:lumMod val="50000"/>
                  </a:schemeClr>
                </a:solidFill>
              </a:rPr>
              <a:t>neuro</a:t>
            </a:r>
            <a:r>
              <a:rPr lang="en-US" dirty="0">
                <a:solidFill>
                  <a:schemeClr val="accent6">
                    <a:lumMod val="50000"/>
                  </a:schemeClr>
                </a:solidFill>
              </a:rPr>
              <a:t> degeneration, brain ischemia, </a:t>
            </a:r>
            <a:r>
              <a:rPr lang="en-US" dirty="0" err="1">
                <a:solidFill>
                  <a:schemeClr val="accent6">
                    <a:lumMod val="50000"/>
                  </a:schemeClr>
                </a:solidFill>
              </a:rPr>
              <a:t>neuro</a:t>
            </a:r>
            <a:r>
              <a:rPr lang="en-US" dirty="0">
                <a:solidFill>
                  <a:schemeClr val="accent6">
                    <a:lumMod val="50000"/>
                  </a:schemeClr>
                </a:solidFill>
              </a:rPr>
              <a:t> </a:t>
            </a:r>
            <a:r>
              <a:rPr lang="en-US" dirty="0" err="1">
                <a:solidFill>
                  <a:schemeClr val="accent6">
                    <a:lumMod val="50000"/>
                  </a:schemeClr>
                </a:solidFill>
              </a:rPr>
              <a:t>oncologyor</a:t>
            </a:r>
            <a:r>
              <a:rPr lang="en-US" dirty="0">
                <a:solidFill>
                  <a:schemeClr val="accent6">
                    <a:lumMod val="50000"/>
                  </a:schemeClr>
                </a:solidFill>
              </a:rPr>
              <a:t> seizures .</a:t>
            </a:r>
          </a:p>
          <a:p>
            <a:r>
              <a:rPr lang="en-US" dirty="0">
                <a:solidFill>
                  <a:schemeClr val="accent6">
                    <a:lumMod val="50000"/>
                  </a:schemeClr>
                </a:solidFill>
              </a:rPr>
              <a:t>It is feasible with current prototypes and future-generation systems to simultaneously study brain function, metabolism, oxygen consumption, and perfusion. </a:t>
            </a:r>
          </a:p>
          <a:p>
            <a:r>
              <a:rPr lang="en-US" dirty="0">
                <a:solidFill>
                  <a:schemeClr val="accent6">
                    <a:lumMod val="50000"/>
                  </a:schemeClr>
                </a:solidFill>
              </a:rPr>
              <a:t>In oncology, an accurate spatial match between PET and MRI data is mandatory for both radiation therapy planning and biopsy guidance. </a:t>
            </a:r>
            <a:endParaRPr lang="ru-RU" dirty="0">
              <a:solidFill>
                <a:schemeClr val="accent6">
                  <a:lumMod val="50000"/>
                </a:schemeClr>
              </a:solidFill>
            </a:endParaRPr>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7366" y="3474219"/>
            <a:ext cx="3506333" cy="27943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849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3473" y="161155"/>
            <a:ext cx="880270" cy="114435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5010" y="342177"/>
            <a:ext cx="2345754" cy="782309"/>
          </a:xfrm>
          <a:prstGeom prst="rect">
            <a:avLst/>
          </a:prstGeom>
        </p:spPr>
      </p:pic>
      <p:sp>
        <p:nvSpPr>
          <p:cNvPr id="5" name="Нижний колонтитул 4"/>
          <p:cNvSpPr>
            <a:spLocks noGrp="1"/>
          </p:cNvSpPr>
          <p:nvPr>
            <p:ph type="ftr" sz="quarter" idx="11"/>
          </p:nvPr>
        </p:nvSpPr>
        <p:spPr>
          <a:xfrm>
            <a:off x="787474" y="6492875"/>
            <a:ext cx="10110651" cy="365125"/>
          </a:xfrm>
        </p:spPr>
        <p:txBody>
          <a:bodyPr/>
          <a:lstStyle/>
          <a:p>
            <a:r>
              <a:rPr lang="en-US" sz="1600" b="1" dirty="0"/>
              <a:t>Georgian-German School and Workshop in Basic Science (GGSWBS)</a:t>
            </a:r>
          </a:p>
        </p:txBody>
      </p:sp>
      <p:sp>
        <p:nvSpPr>
          <p:cNvPr id="7" name="Номер слайда 6"/>
          <p:cNvSpPr>
            <a:spLocks noGrp="1"/>
          </p:cNvSpPr>
          <p:nvPr>
            <p:ph type="sldNum" sz="quarter" idx="12"/>
          </p:nvPr>
        </p:nvSpPr>
        <p:spPr/>
        <p:txBody>
          <a:bodyPr/>
          <a:lstStyle/>
          <a:p>
            <a:fld id="{D5C83F85-1D24-4DFD-9953-A124C4DABB03}" type="slidenum">
              <a:rPr lang="en-US" smtClean="0"/>
              <a:t>12</a:t>
            </a:fld>
            <a:endParaRPr lang="en-US"/>
          </a:p>
        </p:txBody>
      </p:sp>
      <p:sp>
        <p:nvSpPr>
          <p:cNvPr id="9" name="TextBox 8"/>
          <p:cNvSpPr txBox="1"/>
          <p:nvPr/>
        </p:nvSpPr>
        <p:spPr>
          <a:xfrm>
            <a:off x="1727199" y="317453"/>
            <a:ext cx="7323667" cy="584775"/>
          </a:xfrm>
          <a:prstGeom prst="rect">
            <a:avLst/>
          </a:prstGeom>
          <a:noFill/>
        </p:spPr>
        <p:txBody>
          <a:bodyPr wrap="square" rtlCol="0">
            <a:spAutoFit/>
          </a:bodyPr>
          <a:lstStyle/>
          <a:p>
            <a:r>
              <a:rPr lang="en-US" sz="3200" b="1" dirty="0" smtClean="0">
                <a:solidFill>
                  <a:schemeClr val="accent6">
                    <a:lumMod val="50000"/>
                  </a:schemeClr>
                </a:solidFill>
              </a:rPr>
              <a:t>Motivation &amp; </a:t>
            </a:r>
            <a:r>
              <a:rPr lang="en-US" sz="3200" dirty="0" smtClean="0">
                <a:solidFill>
                  <a:srgbClr val="FF0000"/>
                </a:solidFill>
              </a:rPr>
              <a:t>Challenges - </a:t>
            </a:r>
            <a:r>
              <a:rPr lang="en-US" sz="3200" dirty="0">
                <a:solidFill>
                  <a:srgbClr val="FF0000"/>
                </a:solidFill>
              </a:rPr>
              <a:t>PET/MRI</a:t>
            </a:r>
            <a:r>
              <a:rPr lang="en-US" sz="3200" dirty="0">
                <a:solidFill>
                  <a:schemeClr val="accent6">
                    <a:lumMod val="50000"/>
                  </a:schemeClr>
                </a:solidFill>
              </a:rPr>
              <a:t> </a:t>
            </a:r>
            <a:r>
              <a:rPr lang="en-US" sz="3200" dirty="0" smtClean="0">
                <a:solidFill>
                  <a:schemeClr val="accent6">
                    <a:lumMod val="50000"/>
                  </a:schemeClr>
                </a:solidFill>
              </a:rPr>
              <a:t>Hybrid</a:t>
            </a:r>
            <a:endParaRPr lang="en-US" sz="3200" b="1" dirty="0">
              <a:solidFill>
                <a:schemeClr val="accent6">
                  <a:lumMod val="50000"/>
                </a:schemeClr>
              </a:solidFill>
            </a:endParaRPr>
          </a:p>
        </p:txBody>
      </p:sp>
      <p:sp>
        <p:nvSpPr>
          <p:cNvPr id="8" name="TextBox 7"/>
          <p:cNvSpPr txBox="1"/>
          <p:nvPr/>
        </p:nvSpPr>
        <p:spPr>
          <a:xfrm>
            <a:off x="2756263" y="1721087"/>
            <a:ext cx="184731" cy="369332"/>
          </a:xfrm>
          <a:prstGeom prst="rect">
            <a:avLst/>
          </a:prstGeom>
          <a:noFill/>
        </p:spPr>
        <p:txBody>
          <a:bodyPr wrap="none" rtlCol="0">
            <a:spAutoFit/>
          </a:bodyPr>
          <a:lstStyle/>
          <a:p>
            <a:endParaRPr lang="ru-RU" dirty="0"/>
          </a:p>
        </p:txBody>
      </p:sp>
      <p:sp>
        <p:nvSpPr>
          <p:cNvPr id="2" name="TextBox 1"/>
          <p:cNvSpPr txBox="1"/>
          <p:nvPr/>
        </p:nvSpPr>
        <p:spPr>
          <a:xfrm>
            <a:off x="0" y="1305506"/>
            <a:ext cx="6180667" cy="4524315"/>
          </a:xfrm>
          <a:prstGeom prst="rect">
            <a:avLst/>
          </a:prstGeom>
          <a:noFill/>
        </p:spPr>
        <p:txBody>
          <a:bodyPr wrap="square" rtlCol="0">
            <a:spAutoFit/>
          </a:bodyPr>
          <a:lstStyle/>
          <a:p>
            <a:r>
              <a:rPr lang="en-US" dirty="0">
                <a:solidFill>
                  <a:srgbClr val="FF0000"/>
                </a:solidFill>
              </a:rPr>
              <a:t>Challenges of PET-MR: </a:t>
            </a:r>
          </a:p>
          <a:p>
            <a:pPr marL="285750" indent="-285750">
              <a:buFont typeface="Arial" pitchFamily="34" charset="0"/>
              <a:buChar char="•"/>
            </a:pPr>
            <a:r>
              <a:rPr lang="en-US" dirty="0" smtClean="0">
                <a:solidFill>
                  <a:schemeClr val="accent6">
                    <a:lumMod val="50000"/>
                  </a:schemeClr>
                </a:solidFill>
              </a:rPr>
              <a:t>A </a:t>
            </a:r>
            <a:r>
              <a:rPr lang="en-US" dirty="0">
                <a:solidFill>
                  <a:schemeClr val="accent6">
                    <a:lumMod val="50000"/>
                  </a:schemeClr>
                </a:solidFill>
              </a:rPr>
              <a:t>fundamental problem to overcome is that photomultiplier tubes (PMTs) do not function within the strong magnetic field required for MR imaging (MRI</a:t>
            </a:r>
            <a:r>
              <a:rPr lang="en-US" dirty="0" smtClean="0">
                <a:solidFill>
                  <a:schemeClr val="accent6">
                    <a:lumMod val="50000"/>
                  </a:schemeClr>
                </a:solidFill>
              </a:rPr>
              <a:t>).</a:t>
            </a:r>
          </a:p>
          <a:p>
            <a:pPr marL="285750" indent="-285750">
              <a:buFont typeface="Arial" pitchFamily="34" charset="0"/>
              <a:buChar char="•"/>
            </a:pPr>
            <a:r>
              <a:rPr lang="en-US" dirty="0">
                <a:solidFill>
                  <a:schemeClr val="accent6">
                    <a:lumMod val="50000"/>
                  </a:schemeClr>
                </a:solidFill>
              </a:rPr>
              <a:t>Development and </a:t>
            </a:r>
            <a:r>
              <a:rPr lang="en-US" dirty="0" err="1">
                <a:solidFill>
                  <a:schemeClr val="accent6">
                    <a:lumMod val="50000"/>
                  </a:schemeClr>
                </a:solidFill>
              </a:rPr>
              <a:t>optimisation</a:t>
            </a:r>
            <a:r>
              <a:rPr lang="en-US" dirty="0">
                <a:solidFill>
                  <a:schemeClr val="accent6">
                    <a:lumMod val="50000"/>
                  </a:schemeClr>
                </a:solidFill>
              </a:rPr>
              <a:t> of MR-PET </a:t>
            </a:r>
            <a:r>
              <a:rPr lang="en-US" dirty="0" smtClean="0">
                <a:solidFill>
                  <a:schemeClr val="accent6">
                    <a:lumMod val="50000"/>
                  </a:schemeClr>
                </a:solidFill>
              </a:rPr>
              <a:t>applications.</a:t>
            </a:r>
            <a:endParaRPr lang="en-US" dirty="0">
              <a:solidFill>
                <a:schemeClr val="accent6">
                  <a:lumMod val="50000"/>
                </a:schemeClr>
              </a:solidFill>
            </a:endParaRPr>
          </a:p>
          <a:p>
            <a:endParaRPr lang="en-US" dirty="0" smtClean="0">
              <a:solidFill>
                <a:srgbClr val="FF0000"/>
              </a:solidFill>
            </a:endParaRPr>
          </a:p>
          <a:p>
            <a:r>
              <a:rPr lang="en-US" dirty="0" smtClean="0">
                <a:solidFill>
                  <a:srgbClr val="FF0000"/>
                </a:solidFill>
              </a:rPr>
              <a:t>Challenges </a:t>
            </a:r>
            <a:r>
              <a:rPr lang="en-US" dirty="0">
                <a:solidFill>
                  <a:srgbClr val="FF0000"/>
                </a:solidFill>
              </a:rPr>
              <a:t>of </a:t>
            </a:r>
            <a:r>
              <a:rPr lang="en-US" dirty="0" smtClean="0">
                <a:solidFill>
                  <a:srgbClr val="FF0000"/>
                </a:solidFill>
              </a:rPr>
              <a:t>PET: </a:t>
            </a:r>
            <a:br>
              <a:rPr lang="en-US" dirty="0" smtClean="0">
                <a:solidFill>
                  <a:srgbClr val="FF0000"/>
                </a:solidFill>
              </a:rPr>
            </a:br>
            <a:r>
              <a:rPr lang="en-US" dirty="0" smtClean="0">
                <a:solidFill>
                  <a:srgbClr val="FF0000"/>
                </a:solidFill>
              </a:rPr>
              <a:t>     </a:t>
            </a:r>
            <a:r>
              <a:rPr lang="en-US" dirty="0" smtClean="0">
                <a:solidFill>
                  <a:schemeClr val="accent6">
                    <a:lumMod val="50000"/>
                  </a:schemeClr>
                </a:solidFill>
              </a:rPr>
              <a:t>Radiochemistry </a:t>
            </a:r>
            <a:r>
              <a:rPr lang="en-US" dirty="0">
                <a:solidFill>
                  <a:schemeClr val="accent6">
                    <a:lumMod val="50000"/>
                  </a:schemeClr>
                </a:solidFill>
              </a:rPr>
              <a:t>- better tracers </a:t>
            </a:r>
            <a:endParaRPr lang="en-US" dirty="0" smtClean="0">
              <a:solidFill>
                <a:schemeClr val="accent6">
                  <a:lumMod val="50000"/>
                </a:schemeClr>
              </a:solidFill>
            </a:endParaRPr>
          </a:p>
          <a:p>
            <a:pPr marL="285750" indent="-285750">
              <a:buFont typeface="Arial" pitchFamily="34" charset="0"/>
              <a:buChar char="•"/>
            </a:pPr>
            <a:r>
              <a:rPr lang="en-US" dirty="0" smtClean="0">
                <a:solidFill>
                  <a:schemeClr val="accent6">
                    <a:lumMod val="50000"/>
                  </a:schemeClr>
                </a:solidFill>
              </a:rPr>
              <a:t>Imaging Physics </a:t>
            </a:r>
            <a:r>
              <a:rPr lang="en-US" dirty="0">
                <a:solidFill>
                  <a:schemeClr val="accent6">
                    <a:lumMod val="50000"/>
                  </a:schemeClr>
                </a:solidFill>
              </a:rPr>
              <a:t>- better images by </a:t>
            </a:r>
            <a:endParaRPr lang="en-US" dirty="0" smtClean="0">
              <a:solidFill>
                <a:schemeClr val="accent6">
                  <a:lumMod val="50000"/>
                </a:schemeClr>
              </a:solidFill>
            </a:endParaRPr>
          </a:p>
          <a:p>
            <a:r>
              <a:rPr lang="en-US" dirty="0" smtClean="0">
                <a:solidFill>
                  <a:schemeClr val="accent6">
                    <a:lumMod val="50000"/>
                  </a:schemeClr>
                </a:solidFill>
              </a:rPr>
              <a:t>        • </a:t>
            </a:r>
            <a:r>
              <a:rPr lang="en-US" dirty="0">
                <a:solidFill>
                  <a:schemeClr val="accent6">
                    <a:lumMod val="50000"/>
                  </a:schemeClr>
                </a:solidFill>
              </a:rPr>
              <a:t>Detector design </a:t>
            </a:r>
            <a:endParaRPr lang="en-US" dirty="0" smtClean="0">
              <a:solidFill>
                <a:schemeClr val="accent6">
                  <a:lumMod val="50000"/>
                </a:schemeClr>
              </a:solidFill>
            </a:endParaRPr>
          </a:p>
          <a:p>
            <a:r>
              <a:rPr lang="en-US" dirty="0">
                <a:solidFill>
                  <a:schemeClr val="accent6">
                    <a:lumMod val="50000"/>
                  </a:schemeClr>
                </a:solidFill>
              </a:rPr>
              <a:t> </a:t>
            </a:r>
            <a:r>
              <a:rPr lang="en-US" dirty="0" smtClean="0">
                <a:solidFill>
                  <a:schemeClr val="accent6">
                    <a:lumMod val="50000"/>
                  </a:schemeClr>
                </a:solidFill>
              </a:rPr>
              <a:t>           -Better Sensitivity </a:t>
            </a:r>
          </a:p>
          <a:p>
            <a:r>
              <a:rPr lang="en-US" dirty="0">
                <a:solidFill>
                  <a:schemeClr val="accent6">
                    <a:lumMod val="50000"/>
                  </a:schemeClr>
                </a:solidFill>
              </a:rPr>
              <a:t> </a:t>
            </a:r>
            <a:r>
              <a:rPr lang="en-US" dirty="0" smtClean="0">
                <a:solidFill>
                  <a:schemeClr val="accent6">
                    <a:lumMod val="50000"/>
                  </a:schemeClr>
                </a:solidFill>
              </a:rPr>
              <a:t>        • Image </a:t>
            </a:r>
            <a:r>
              <a:rPr lang="en-US" dirty="0">
                <a:solidFill>
                  <a:schemeClr val="accent6">
                    <a:lumMod val="50000"/>
                  </a:schemeClr>
                </a:solidFill>
              </a:rPr>
              <a:t>processing </a:t>
            </a:r>
            <a:r>
              <a:rPr lang="en-US" dirty="0" smtClean="0">
                <a:solidFill>
                  <a:schemeClr val="accent6">
                    <a:lumMod val="50000"/>
                  </a:schemeClr>
                </a:solidFill>
              </a:rPr>
              <a:t/>
            </a:r>
            <a:br>
              <a:rPr lang="en-US" dirty="0" smtClean="0">
                <a:solidFill>
                  <a:schemeClr val="accent6">
                    <a:lumMod val="50000"/>
                  </a:schemeClr>
                </a:solidFill>
              </a:rPr>
            </a:br>
            <a:r>
              <a:rPr lang="en-US" dirty="0" smtClean="0">
                <a:solidFill>
                  <a:schemeClr val="accent6">
                    <a:lumMod val="50000"/>
                  </a:schemeClr>
                </a:solidFill>
              </a:rPr>
              <a:t>            -Corrections </a:t>
            </a:r>
            <a:r>
              <a:rPr lang="en-US" dirty="0">
                <a:solidFill>
                  <a:schemeClr val="accent6">
                    <a:lumMod val="50000"/>
                  </a:schemeClr>
                </a:solidFill>
              </a:rPr>
              <a:t>for physical effects </a:t>
            </a:r>
            <a:endParaRPr lang="en-US" dirty="0" smtClean="0">
              <a:solidFill>
                <a:schemeClr val="accent6">
                  <a:lumMod val="50000"/>
                </a:schemeClr>
              </a:solidFill>
            </a:endParaRPr>
          </a:p>
          <a:p>
            <a:r>
              <a:rPr lang="en-US" dirty="0" smtClean="0">
                <a:solidFill>
                  <a:schemeClr val="accent6">
                    <a:lumMod val="50000"/>
                  </a:schemeClr>
                </a:solidFill>
              </a:rPr>
              <a:t>            -Image </a:t>
            </a:r>
            <a:r>
              <a:rPr lang="en-US" dirty="0">
                <a:solidFill>
                  <a:schemeClr val="accent6">
                    <a:lumMod val="50000"/>
                  </a:schemeClr>
                </a:solidFill>
              </a:rPr>
              <a:t>reconstruction algorithms </a:t>
            </a:r>
            <a:endParaRPr lang="en-US" dirty="0" smtClean="0">
              <a:solidFill>
                <a:schemeClr val="accent6">
                  <a:lumMod val="50000"/>
                </a:schemeClr>
              </a:solidFill>
            </a:endParaRPr>
          </a:p>
          <a:p>
            <a:pPr marL="285750" indent="-285750">
              <a:buFont typeface="Arial" pitchFamily="34" charset="0"/>
              <a:buChar char="•"/>
            </a:pPr>
            <a:r>
              <a:rPr lang="en-US" dirty="0" smtClean="0">
                <a:solidFill>
                  <a:schemeClr val="accent6">
                    <a:lumMod val="50000"/>
                  </a:schemeClr>
                </a:solidFill>
              </a:rPr>
              <a:t>Data </a:t>
            </a:r>
            <a:r>
              <a:rPr lang="en-US" dirty="0">
                <a:solidFill>
                  <a:schemeClr val="accent6">
                    <a:lumMod val="50000"/>
                  </a:schemeClr>
                </a:solidFill>
              </a:rPr>
              <a:t>Analysis &amp; Biological Modeling - better interpretation of </a:t>
            </a:r>
            <a:r>
              <a:rPr lang="en-US" dirty="0" smtClean="0">
                <a:solidFill>
                  <a:schemeClr val="accent6">
                    <a:lumMod val="50000"/>
                  </a:schemeClr>
                </a:solidFill>
              </a:rPr>
              <a:t>images</a:t>
            </a:r>
            <a:endParaRPr lang="ru-RU" dirty="0">
              <a:solidFill>
                <a:schemeClr val="accent6">
                  <a:lumMod val="50000"/>
                </a:schemeClr>
              </a:solidFill>
            </a:endParaRPr>
          </a:p>
        </p:txBody>
      </p:sp>
      <p:pic>
        <p:nvPicPr>
          <p:cNvPr id="1028" name="Picture 4" descr="C:\Users\Richard\Desktop\Presentation\MrPetMitHirn_340x18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2909" y="1305506"/>
            <a:ext cx="5664201" cy="30819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32909" y="4580467"/>
            <a:ext cx="5664201" cy="1569660"/>
          </a:xfrm>
          <a:prstGeom prst="rect">
            <a:avLst/>
          </a:prstGeom>
          <a:noFill/>
        </p:spPr>
        <p:txBody>
          <a:bodyPr wrap="square" rtlCol="0">
            <a:spAutoFit/>
          </a:bodyPr>
          <a:lstStyle/>
          <a:p>
            <a:r>
              <a:rPr lang="en-US" sz="1600" dirty="0" smtClean="0">
                <a:solidFill>
                  <a:srgbClr val="FF0000"/>
                </a:solidFill>
              </a:rPr>
              <a:t>In </a:t>
            </a:r>
            <a:r>
              <a:rPr lang="en-US" sz="1600" dirty="0" err="1" smtClean="0">
                <a:solidFill>
                  <a:srgbClr val="FF0000"/>
                </a:solidFill>
              </a:rPr>
              <a:t>Forschungszentrum</a:t>
            </a:r>
            <a:r>
              <a:rPr lang="en-US" sz="1600" dirty="0" smtClean="0">
                <a:solidFill>
                  <a:srgbClr val="FF0000"/>
                </a:solidFill>
              </a:rPr>
              <a:t> </a:t>
            </a:r>
            <a:r>
              <a:rPr lang="en-US" sz="1600" dirty="0" err="1" smtClean="0">
                <a:solidFill>
                  <a:srgbClr val="FF0000"/>
                </a:solidFill>
              </a:rPr>
              <a:t>Juelich</a:t>
            </a:r>
            <a:r>
              <a:rPr lang="en-US" sz="1600" dirty="0" smtClean="0">
                <a:solidFill>
                  <a:srgbClr val="FF0000"/>
                </a:solidFill>
              </a:rPr>
              <a:t> </a:t>
            </a:r>
            <a:r>
              <a:rPr lang="en-US" sz="1600" dirty="0" smtClean="0">
                <a:solidFill>
                  <a:schemeClr val="accent6">
                    <a:lumMod val="50000"/>
                  </a:schemeClr>
                </a:solidFill>
              </a:rPr>
              <a:t>locates the hybrid </a:t>
            </a:r>
            <a:r>
              <a:rPr lang="en-US" sz="1600" dirty="0">
                <a:solidFill>
                  <a:schemeClr val="accent6">
                    <a:lumMod val="50000"/>
                  </a:schemeClr>
                </a:solidFill>
              </a:rPr>
              <a:t>scanner </a:t>
            </a:r>
            <a:r>
              <a:rPr lang="en-US" sz="1600" dirty="0" smtClean="0">
                <a:solidFill>
                  <a:schemeClr val="accent6">
                    <a:lumMod val="50000"/>
                  </a:schemeClr>
                </a:solidFill>
              </a:rPr>
              <a:t>3TMR-PET which </a:t>
            </a:r>
            <a:r>
              <a:rPr lang="en-US" sz="1600" dirty="0">
                <a:solidFill>
                  <a:schemeClr val="accent6">
                    <a:lumMod val="50000"/>
                  </a:schemeClr>
                </a:solidFill>
              </a:rPr>
              <a:t>consists of a high resolution </a:t>
            </a:r>
            <a:r>
              <a:rPr lang="en-US" sz="1600" dirty="0" err="1">
                <a:solidFill>
                  <a:schemeClr val="accent6">
                    <a:lumMod val="50000"/>
                  </a:schemeClr>
                </a:solidFill>
              </a:rPr>
              <a:t>BrainPET</a:t>
            </a:r>
            <a:r>
              <a:rPr lang="en-US" sz="1600" dirty="0">
                <a:solidFill>
                  <a:schemeClr val="accent6">
                    <a:lumMod val="50000"/>
                  </a:schemeClr>
                </a:solidFill>
              </a:rPr>
              <a:t>, newly constructed by Siemens, and a commercial 3T MAGNETOM Trio MRI scanner</a:t>
            </a:r>
            <a:r>
              <a:rPr lang="en-US" sz="1600" dirty="0" smtClean="0">
                <a:solidFill>
                  <a:schemeClr val="accent6">
                    <a:lumMod val="50000"/>
                  </a:schemeClr>
                </a:solidFill>
              </a:rPr>
              <a:t>. Also, the 9.4TMR-PET which </a:t>
            </a:r>
            <a:r>
              <a:rPr lang="en-US" sz="1600" dirty="0">
                <a:solidFill>
                  <a:schemeClr val="accent6">
                    <a:lumMod val="50000"/>
                  </a:schemeClr>
                </a:solidFill>
              </a:rPr>
              <a:t>combines the </a:t>
            </a:r>
            <a:r>
              <a:rPr lang="en-US" sz="1600" dirty="0" err="1">
                <a:solidFill>
                  <a:schemeClr val="accent6">
                    <a:lumMod val="50000"/>
                  </a:schemeClr>
                </a:solidFill>
              </a:rPr>
              <a:t>BrainPET</a:t>
            </a:r>
            <a:r>
              <a:rPr lang="en-US" sz="1600" dirty="0">
                <a:solidFill>
                  <a:schemeClr val="accent6">
                    <a:lumMod val="50000"/>
                  </a:schemeClr>
                </a:solidFill>
              </a:rPr>
              <a:t> with a 9.4TMRI developed through collaboration between the </a:t>
            </a:r>
            <a:r>
              <a:rPr lang="en-US" sz="1600" dirty="0" err="1">
                <a:solidFill>
                  <a:schemeClr val="accent6">
                    <a:lumMod val="50000"/>
                  </a:schemeClr>
                </a:solidFill>
              </a:rPr>
              <a:t>Forschungszentrum</a:t>
            </a:r>
            <a:r>
              <a:rPr lang="en-US" sz="1600" dirty="0">
                <a:solidFill>
                  <a:schemeClr val="accent6">
                    <a:lumMod val="50000"/>
                  </a:schemeClr>
                </a:solidFill>
              </a:rPr>
              <a:t> </a:t>
            </a:r>
            <a:r>
              <a:rPr lang="en-US" sz="1600" dirty="0" err="1">
                <a:solidFill>
                  <a:schemeClr val="accent6">
                    <a:lumMod val="50000"/>
                  </a:schemeClr>
                </a:solidFill>
              </a:rPr>
              <a:t>Juelich</a:t>
            </a:r>
            <a:r>
              <a:rPr lang="en-US" sz="1600" dirty="0">
                <a:solidFill>
                  <a:schemeClr val="accent6">
                    <a:lumMod val="50000"/>
                  </a:schemeClr>
                </a:solidFill>
              </a:rPr>
              <a:t> and Siemens. </a:t>
            </a:r>
            <a:endParaRPr lang="ru-RU" sz="1600" dirty="0">
              <a:solidFill>
                <a:schemeClr val="accent6">
                  <a:lumMod val="50000"/>
                </a:schemeClr>
              </a:solidFill>
            </a:endParaRPr>
          </a:p>
        </p:txBody>
      </p:sp>
    </p:spTree>
    <p:extLst>
      <p:ext uri="{BB962C8B-B14F-4D97-AF65-F5344CB8AC3E}">
        <p14:creationId xmlns:p14="http://schemas.microsoft.com/office/powerpoint/2010/main" val="3031328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25840" y="161154"/>
            <a:ext cx="755265" cy="98184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8198" y="161155"/>
            <a:ext cx="2129697" cy="710254"/>
          </a:xfrm>
          <a:prstGeom prst="rect">
            <a:avLst/>
          </a:prstGeom>
        </p:spPr>
      </p:pic>
      <p:sp>
        <p:nvSpPr>
          <p:cNvPr id="5" name="Нижний колонтитул 4"/>
          <p:cNvSpPr>
            <a:spLocks noGrp="1"/>
          </p:cNvSpPr>
          <p:nvPr>
            <p:ph type="ftr" sz="quarter" idx="11"/>
          </p:nvPr>
        </p:nvSpPr>
        <p:spPr>
          <a:xfrm>
            <a:off x="787474" y="6492875"/>
            <a:ext cx="10110651" cy="365125"/>
          </a:xfrm>
        </p:spPr>
        <p:txBody>
          <a:bodyPr/>
          <a:lstStyle/>
          <a:p>
            <a:r>
              <a:rPr lang="en-US" sz="1600" b="1" dirty="0"/>
              <a:t>Georgian-German School and Workshop in Basic Science (GGSWBS)</a:t>
            </a:r>
          </a:p>
        </p:txBody>
      </p:sp>
      <p:sp>
        <p:nvSpPr>
          <p:cNvPr id="7" name="Номер слайда 6"/>
          <p:cNvSpPr>
            <a:spLocks noGrp="1"/>
          </p:cNvSpPr>
          <p:nvPr>
            <p:ph type="sldNum" sz="quarter" idx="12"/>
          </p:nvPr>
        </p:nvSpPr>
        <p:spPr/>
        <p:txBody>
          <a:bodyPr/>
          <a:lstStyle/>
          <a:p>
            <a:fld id="{D5C83F85-1D24-4DFD-9953-A124C4DABB03}" type="slidenum">
              <a:rPr lang="en-US" smtClean="0"/>
              <a:t>13</a:t>
            </a:fld>
            <a:endParaRPr lang="en-US"/>
          </a:p>
        </p:txBody>
      </p:sp>
      <p:sp>
        <p:nvSpPr>
          <p:cNvPr id="8" name="TextBox 7"/>
          <p:cNvSpPr txBox="1"/>
          <p:nvPr/>
        </p:nvSpPr>
        <p:spPr>
          <a:xfrm>
            <a:off x="2756263" y="1721087"/>
            <a:ext cx="184731" cy="369332"/>
          </a:xfrm>
          <a:prstGeom prst="rect">
            <a:avLst/>
          </a:prstGeom>
          <a:noFill/>
        </p:spPr>
        <p:txBody>
          <a:bodyPr wrap="none" rtlCol="0">
            <a:spAutoFit/>
          </a:bodyPr>
          <a:lstStyle/>
          <a:p>
            <a:endParaRPr lang="ru-RU" dirty="0"/>
          </a:p>
        </p:txBody>
      </p:sp>
      <p:sp>
        <p:nvSpPr>
          <p:cNvPr id="2" name="TextBox 1"/>
          <p:cNvSpPr txBox="1"/>
          <p:nvPr/>
        </p:nvSpPr>
        <p:spPr>
          <a:xfrm>
            <a:off x="157327" y="1278399"/>
            <a:ext cx="5229115" cy="2031325"/>
          </a:xfrm>
          <a:prstGeom prst="rect">
            <a:avLst/>
          </a:prstGeom>
          <a:noFill/>
        </p:spPr>
        <p:txBody>
          <a:bodyPr wrap="square" rtlCol="0">
            <a:spAutoFit/>
          </a:bodyPr>
          <a:lstStyle/>
          <a:p>
            <a:r>
              <a:rPr lang="en-US" dirty="0">
                <a:solidFill>
                  <a:schemeClr val="accent6">
                    <a:lumMod val="50000"/>
                  </a:schemeClr>
                </a:solidFill>
              </a:rPr>
              <a:t>Advantage of PET/MRI over PET/CT </a:t>
            </a:r>
            <a:endParaRPr lang="en-US" dirty="0" smtClean="0">
              <a:solidFill>
                <a:schemeClr val="accent6">
                  <a:lumMod val="50000"/>
                </a:schemeClr>
              </a:solidFill>
            </a:endParaRPr>
          </a:p>
          <a:p>
            <a:pPr marL="342900" indent="-342900">
              <a:buAutoNum type="arabicPeriod"/>
            </a:pPr>
            <a:r>
              <a:rPr lang="en-US" dirty="0" smtClean="0">
                <a:solidFill>
                  <a:schemeClr val="accent6">
                    <a:lumMod val="50000"/>
                  </a:schemeClr>
                </a:solidFill>
              </a:rPr>
              <a:t>is </a:t>
            </a:r>
            <a:r>
              <a:rPr lang="en-US" dirty="0">
                <a:solidFill>
                  <a:schemeClr val="accent6">
                    <a:lumMod val="50000"/>
                  </a:schemeClr>
                </a:solidFill>
              </a:rPr>
              <a:t>not associated with significant radiation exposure </a:t>
            </a:r>
            <a:endParaRPr lang="en-US" dirty="0" smtClean="0">
              <a:solidFill>
                <a:schemeClr val="accent6">
                  <a:lumMod val="50000"/>
                </a:schemeClr>
              </a:solidFill>
            </a:endParaRPr>
          </a:p>
          <a:p>
            <a:pPr marL="342900" indent="-342900">
              <a:buAutoNum type="arabicPeriod"/>
            </a:pPr>
            <a:r>
              <a:rPr lang="en-US" dirty="0" smtClean="0">
                <a:solidFill>
                  <a:schemeClr val="accent6">
                    <a:lumMod val="50000"/>
                  </a:schemeClr>
                </a:solidFill>
              </a:rPr>
              <a:t>has </a:t>
            </a:r>
            <a:r>
              <a:rPr lang="en-US" dirty="0">
                <a:solidFill>
                  <a:schemeClr val="accent6">
                    <a:lumMod val="50000"/>
                  </a:schemeClr>
                </a:solidFill>
              </a:rPr>
              <a:t>a much higher soft tissue contrast. </a:t>
            </a:r>
            <a:endParaRPr lang="en-US" dirty="0" smtClean="0">
              <a:solidFill>
                <a:schemeClr val="accent6">
                  <a:lumMod val="50000"/>
                </a:schemeClr>
              </a:solidFill>
            </a:endParaRPr>
          </a:p>
          <a:p>
            <a:pPr marL="342900" indent="-342900">
              <a:buAutoNum type="arabicPeriod"/>
            </a:pPr>
            <a:r>
              <a:rPr lang="en-US" dirty="0" smtClean="0">
                <a:solidFill>
                  <a:schemeClr val="accent6">
                    <a:lumMod val="50000"/>
                  </a:schemeClr>
                </a:solidFill>
              </a:rPr>
              <a:t>MRI </a:t>
            </a:r>
            <a:r>
              <a:rPr lang="en-US" dirty="0">
                <a:solidFill>
                  <a:schemeClr val="accent6">
                    <a:lumMod val="50000"/>
                  </a:schemeClr>
                </a:solidFill>
              </a:rPr>
              <a:t>allows for additional techniques - such as angiography, functional </a:t>
            </a:r>
            <a:r>
              <a:rPr lang="en-US" dirty="0" smtClean="0">
                <a:solidFill>
                  <a:schemeClr val="accent6">
                    <a:lumMod val="50000"/>
                  </a:schemeClr>
                </a:solidFill>
              </a:rPr>
              <a:t>MRI, “diffusion” spectroscopy.</a:t>
            </a:r>
            <a:endParaRPr lang="ru-RU" dirty="0">
              <a:solidFill>
                <a:schemeClr val="accent6">
                  <a:lumMod val="50000"/>
                </a:schemeClr>
              </a:solidFill>
            </a:endParaRPr>
          </a:p>
        </p:txBody>
      </p:sp>
      <p:pic>
        <p:nvPicPr>
          <p:cNvPr id="3074" name="Picture 2" descr="C:\Users\Richard\Desktop\Presentation\FusionExampl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327" y="3436724"/>
            <a:ext cx="5052604" cy="27945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2883" y="1405399"/>
            <a:ext cx="6544067" cy="44328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162838" y="175784"/>
            <a:ext cx="2822162" cy="584775"/>
          </a:xfrm>
          <a:prstGeom prst="rect">
            <a:avLst/>
          </a:prstGeom>
          <a:noFill/>
        </p:spPr>
        <p:txBody>
          <a:bodyPr wrap="square" rtlCol="0">
            <a:spAutoFit/>
          </a:bodyPr>
          <a:lstStyle/>
          <a:p>
            <a:r>
              <a:rPr lang="en-US" sz="3200" dirty="0">
                <a:solidFill>
                  <a:srgbClr val="FF0000"/>
                </a:solidFill>
              </a:rPr>
              <a:t>PET/MRI</a:t>
            </a:r>
            <a:r>
              <a:rPr lang="en-US" sz="3200" dirty="0">
                <a:solidFill>
                  <a:schemeClr val="accent6">
                    <a:lumMod val="50000"/>
                  </a:schemeClr>
                </a:solidFill>
              </a:rPr>
              <a:t> Hybrid</a:t>
            </a:r>
            <a:endParaRPr lang="en-US" sz="3200" b="1" dirty="0">
              <a:solidFill>
                <a:schemeClr val="accent6">
                  <a:lumMod val="50000"/>
                </a:schemeClr>
              </a:solidFill>
            </a:endParaRPr>
          </a:p>
        </p:txBody>
      </p:sp>
    </p:spTree>
    <p:extLst>
      <p:ext uri="{BB962C8B-B14F-4D97-AF65-F5344CB8AC3E}">
        <p14:creationId xmlns:p14="http://schemas.microsoft.com/office/powerpoint/2010/main" val="2373368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3473" y="161155"/>
            <a:ext cx="880270" cy="114435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5010" y="342177"/>
            <a:ext cx="2345754" cy="782309"/>
          </a:xfrm>
          <a:prstGeom prst="rect">
            <a:avLst/>
          </a:prstGeom>
        </p:spPr>
      </p:pic>
      <p:sp>
        <p:nvSpPr>
          <p:cNvPr id="5" name="Нижний колонтитул 4"/>
          <p:cNvSpPr>
            <a:spLocks noGrp="1"/>
          </p:cNvSpPr>
          <p:nvPr>
            <p:ph type="ftr" sz="quarter" idx="11"/>
          </p:nvPr>
        </p:nvSpPr>
        <p:spPr>
          <a:xfrm>
            <a:off x="1483743" y="6459785"/>
            <a:ext cx="8339526" cy="365125"/>
          </a:xfrm>
        </p:spPr>
        <p:txBody>
          <a:bodyPr/>
          <a:lstStyle/>
          <a:p>
            <a:r>
              <a:rPr lang="en-US" sz="1600" b="1" dirty="0"/>
              <a:t>Georgian-German School and Workshop in Basic Science (GGSWBS)</a:t>
            </a:r>
          </a:p>
        </p:txBody>
      </p:sp>
      <p:sp>
        <p:nvSpPr>
          <p:cNvPr id="7" name="Номер слайда 6"/>
          <p:cNvSpPr>
            <a:spLocks noGrp="1"/>
          </p:cNvSpPr>
          <p:nvPr>
            <p:ph type="sldNum" sz="quarter" idx="12"/>
          </p:nvPr>
        </p:nvSpPr>
        <p:spPr/>
        <p:txBody>
          <a:bodyPr/>
          <a:lstStyle/>
          <a:p>
            <a:fld id="{D5C83F85-1D24-4DFD-9953-A124C4DABB03}" type="slidenum">
              <a:rPr lang="en-US" smtClean="0"/>
              <a:t>14</a:t>
            </a:fld>
            <a:endParaRPr lang="en-US"/>
          </a:p>
        </p:txBody>
      </p:sp>
      <p:sp>
        <p:nvSpPr>
          <p:cNvPr id="8" name="TextBox 7"/>
          <p:cNvSpPr txBox="1"/>
          <p:nvPr/>
        </p:nvSpPr>
        <p:spPr>
          <a:xfrm>
            <a:off x="2833211" y="1124486"/>
            <a:ext cx="6184550" cy="646331"/>
          </a:xfrm>
          <a:prstGeom prst="rect">
            <a:avLst/>
          </a:prstGeom>
          <a:noFill/>
        </p:spPr>
        <p:txBody>
          <a:bodyPr wrap="square" rtlCol="0">
            <a:spAutoFit/>
          </a:bodyPr>
          <a:lstStyle/>
          <a:p>
            <a:r>
              <a:rPr lang="en-US" sz="3600" b="1" dirty="0">
                <a:solidFill>
                  <a:schemeClr val="accent6">
                    <a:lumMod val="50000"/>
                  </a:schemeClr>
                </a:solidFill>
              </a:rPr>
              <a:t>Thank you for your attention !</a:t>
            </a:r>
          </a:p>
        </p:txBody>
      </p:sp>
      <p:pic>
        <p:nvPicPr>
          <p:cNvPr id="2050" name="Picture 2" descr="C:\Users\Richard\Desktop\Presentation\promo-pet-800x46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001" y="1896991"/>
            <a:ext cx="7260338" cy="42472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687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3473" y="161155"/>
            <a:ext cx="880270" cy="114435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5010" y="342177"/>
            <a:ext cx="2345754" cy="782309"/>
          </a:xfrm>
          <a:prstGeom prst="rect">
            <a:avLst/>
          </a:prstGeom>
        </p:spPr>
      </p:pic>
      <p:sp>
        <p:nvSpPr>
          <p:cNvPr id="5" name="Нижний колонтитул 4"/>
          <p:cNvSpPr>
            <a:spLocks noGrp="1"/>
          </p:cNvSpPr>
          <p:nvPr>
            <p:ph type="ftr" sz="quarter" idx="11"/>
          </p:nvPr>
        </p:nvSpPr>
        <p:spPr>
          <a:xfrm>
            <a:off x="1972491" y="6459785"/>
            <a:ext cx="8229600" cy="365125"/>
          </a:xfrm>
        </p:spPr>
        <p:txBody>
          <a:bodyPr/>
          <a:lstStyle/>
          <a:p>
            <a:r>
              <a:rPr lang="en-US" sz="1600" b="1" dirty="0"/>
              <a:t>Georgian-German School and Workshop in Basic Science (GGSWBS)</a:t>
            </a:r>
          </a:p>
        </p:txBody>
      </p:sp>
      <p:sp>
        <p:nvSpPr>
          <p:cNvPr id="7" name="Номер слайда 6"/>
          <p:cNvSpPr>
            <a:spLocks noGrp="1"/>
          </p:cNvSpPr>
          <p:nvPr>
            <p:ph type="sldNum" sz="quarter" idx="12"/>
          </p:nvPr>
        </p:nvSpPr>
        <p:spPr/>
        <p:txBody>
          <a:bodyPr/>
          <a:lstStyle/>
          <a:p>
            <a:fld id="{D5C83F85-1D24-4DFD-9953-A124C4DABB03}" type="slidenum">
              <a:rPr lang="en-US" smtClean="0"/>
              <a:t>2</a:t>
            </a:fld>
            <a:endParaRPr lang="en-US"/>
          </a:p>
        </p:txBody>
      </p:sp>
      <p:sp>
        <p:nvSpPr>
          <p:cNvPr id="10" name="TextBox 9"/>
          <p:cNvSpPr txBox="1"/>
          <p:nvPr/>
        </p:nvSpPr>
        <p:spPr>
          <a:xfrm>
            <a:off x="1306286" y="1426632"/>
            <a:ext cx="9300754" cy="1631216"/>
          </a:xfrm>
          <a:prstGeom prst="rect">
            <a:avLst/>
          </a:prstGeom>
          <a:noFill/>
        </p:spPr>
        <p:txBody>
          <a:bodyPr wrap="square" rtlCol="0">
            <a:spAutoFit/>
          </a:bodyPr>
          <a:lstStyle/>
          <a:p>
            <a:pPr algn="ctr"/>
            <a:r>
              <a:rPr lang="en-US" sz="4000" b="1" dirty="0">
                <a:solidFill>
                  <a:schemeClr val="accent6">
                    <a:lumMod val="50000"/>
                  </a:schemeClr>
                </a:solidFill>
              </a:rPr>
              <a:t>Combination of Imaging </a:t>
            </a:r>
            <a:r>
              <a:rPr lang="en-US" sz="4000" b="1" dirty="0" smtClean="0">
                <a:solidFill>
                  <a:schemeClr val="accent6">
                    <a:lumMod val="50000"/>
                  </a:schemeClr>
                </a:solidFill>
              </a:rPr>
              <a:t>Techniques</a:t>
            </a:r>
            <a:br>
              <a:rPr lang="en-US" sz="4000" b="1" dirty="0" smtClean="0">
                <a:solidFill>
                  <a:schemeClr val="accent6">
                    <a:lumMod val="50000"/>
                  </a:schemeClr>
                </a:solidFill>
              </a:rPr>
            </a:br>
            <a:r>
              <a:rPr lang="en-US" sz="4000" b="1" dirty="0" smtClean="0">
                <a:solidFill>
                  <a:schemeClr val="accent6">
                    <a:lumMod val="50000"/>
                  </a:schemeClr>
                </a:solidFill>
              </a:rPr>
              <a:t>MR-PET</a:t>
            </a:r>
            <a:endParaRPr lang="en-US" sz="4000" b="1" dirty="0">
              <a:solidFill>
                <a:schemeClr val="accent6">
                  <a:lumMod val="50000"/>
                </a:schemeClr>
              </a:solidFill>
            </a:endParaRPr>
          </a:p>
          <a:p>
            <a:endParaRPr lang="en-US" sz="2000" dirty="0">
              <a:solidFill>
                <a:schemeClr val="accent6">
                  <a:lumMod val="50000"/>
                </a:schemeClr>
              </a:solidFill>
            </a:endParaRPr>
          </a:p>
        </p:txBody>
      </p:sp>
      <p:pic>
        <p:nvPicPr>
          <p:cNvPr id="1026" name="Picture 2" descr="C:\Users\Richard\Desktop\Presentation\Siemens-PET-MRI-Hybrid-Machi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1586" y="2911112"/>
            <a:ext cx="4381500" cy="30861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563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3473" y="161155"/>
            <a:ext cx="880270" cy="114435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5010" y="342177"/>
            <a:ext cx="2345754" cy="782309"/>
          </a:xfrm>
          <a:prstGeom prst="rect">
            <a:avLst/>
          </a:prstGeom>
        </p:spPr>
      </p:pic>
      <p:sp>
        <p:nvSpPr>
          <p:cNvPr id="5" name="Нижний колонтитул 4"/>
          <p:cNvSpPr>
            <a:spLocks noGrp="1"/>
          </p:cNvSpPr>
          <p:nvPr>
            <p:ph type="ftr" sz="quarter" idx="11"/>
          </p:nvPr>
        </p:nvSpPr>
        <p:spPr>
          <a:xfrm>
            <a:off x="787474" y="6492875"/>
            <a:ext cx="10110651" cy="365125"/>
          </a:xfrm>
        </p:spPr>
        <p:txBody>
          <a:bodyPr/>
          <a:lstStyle/>
          <a:p>
            <a:r>
              <a:rPr lang="en-US" sz="1600" b="1" dirty="0"/>
              <a:t>Georgian-German School and Workshop in Basic Science (GGSWBS)</a:t>
            </a:r>
          </a:p>
        </p:txBody>
      </p:sp>
      <p:sp>
        <p:nvSpPr>
          <p:cNvPr id="7" name="Номер слайда 6"/>
          <p:cNvSpPr>
            <a:spLocks noGrp="1"/>
          </p:cNvSpPr>
          <p:nvPr>
            <p:ph type="sldNum" sz="quarter" idx="12"/>
          </p:nvPr>
        </p:nvSpPr>
        <p:spPr/>
        <p:txBody>
          <a:bodyPr/>
          <a:lstStyle/>
          <a:p>
            <a:fld id="{D5C83F85-1D24-4DFD-9953-A124C4DABB03}" type="slidenum">
              <a:rPr lang="en-US" smtClean="0"/>
              <a:t>3</a:t>
            </a:fld>
            <a:endParaRPr lang="en-US"/>
          </a:p>
        </p:txBody>
      </p:sp>
      <p:sp>
        <p:nvSpPr>
          <p:cNvPr id="9" name="TextBox 8"/>
          <p:cNvSpPr txBox="1"/>
          <p:nvPr/>
        </p:nvSpPr>
        <p:spPr>
          <a:xfrm>
            <a:off x="4001522" y="440943"/>
            <a:ext cx="3731689" cy="584775"/>
          </a:xfrm>
          <a:prstGeom prst="rect">
            <a:avLst/>
          </a:prstGeom>
          <a:noFill/>
        </p:spPr>
        <p:txBody>
          <a:bodyPr wrap="square" rtlCol="0">
            <a:spAutoFit/>
          </a:bodyPr>
          <a:lstStyle/>
          <a:p>
            <a:r>
              <a:rPr lang="en-US" sz="3200" b="1" dirty="0">
                <a:solidFill>
                  <a:schemeClr val="accent6">
                    <a:lumMod val="50000"/>
                  </a:schemeClr>
                </a:solidFill>
              </a:rPr>
              <a:t>Presentation Outline</a:t>
            </a:r>
          </a:p>
        </p:txBody>
      </p:sp>
      <p:sp>
        <p:nvSpPr>
          <p:cNvPr id="3" name="TextBox 2"/>
          <p:cNvSpPr txBox="1"/>
          <p:nvPr/>
        </p:nvSpPr>
        <p:spPr>
          <a:xfrm>
            <a:off x="408261" y="2080390"/>
            <a:ext cx="8657362" cy="3580467"/>
          </a:xfrm>
          <a:prstGeom prst="rect">
            <a:avLst/>
          </a:prstGeom>
          <a:noFill/>
        </p:spPr>
        <p:txBody>
          <a:bodyPr wrap="square" rtlCol="0">
            <a:spAutoFit/>
          </a:bodyPr>
          <a:lstStyle/>
          <a:p>
            <a:pPr marL="342900" indent="-342900">
              <a:lnSpc>
                <a:spcPts val="3400"/>
              </a:lnSpc>
              <a:buFont typeface="Wingdings" pitchFamily="2" charset="2"/>
              <a:buChar char="Ø"/>
            </a:pPr>
            <a:r>
              <a:rPr lang="en-US" sz="2400" dirty="0">
                <a:solidFill>
                  <a:schemeClr val="accent6">
                    <a:lumMod val="50000"/>
                  </a:schemeClr>
                </a:solidFill>
              </a:rPr>
              <a:t>Few words about </a:t>
            </a:r>
            <a:r>
              <a:rPr lang="en-US" sz="2400" dirty="0" smtClean="0">
                <a:solidFill>
                  <a:schemeClr val="accent6">
                    <a:lumMod val="50000"/>
                  </a:schemeClr>
                </a:solidFill>
              </a:rPr>
              <a:t> </a:t>
            </a:r>
            <a:r>
              <a:rPr lang="en-US" sz="2400" dirty="0">
                <a:solidFill>
                  <a:schemeClr val="accent6">
                    <a:lumMod val="50000"/>
                  </a:schemeClr>
                </a:solidFill>
              </a:rPr>
              <a:t>Magnetic Resonance </a:t>
            </a:r>
            <a:r>
              <a:rPr lang="en-US" sz="2400" dirty="0" smtClean="0">
                <a:solidFill>
                  <a:schemeClr val="accent6">
                    <a:lumMod val="50000"/>
                  </a:schemeClr>
                </a:solidFill>
              </a:rPr>
              <a:t>Imaging (MRI)</a:t>
            </a:r>
          </a:p>
          <a:p>
            <a:pPr marL="342900" indent="-342900">
              <a:lnSpc>
                <a:spcPts val="3400"/>
              </a:lnSpc>
              <a:buFont typeface="Wingdings" pitchFamily="2" charset="2"/>
              <a:buChar char="Ø"/>
            </a:pPr>
            <a:r>
              <a:rPr lang="en-US" sz="2200" dirty="0" smtClean="0">
                <a:solidFill>
                  <a:schemeClr val="accent6">
                    <a:lumMod val="50000"/>
                  </a:schemeClr>
                </a:solidFill>
              </a:rPr>
              <a:t> </a:t>
            </a:r>
            <a:r>
              <a:rPr lang="en-US" sz="2400" dirty="0">
                <a:solidFill>
                  <a:schemeClr val="accent6">
                    <a:lumMod val="50000"/>
                  </a:schemeClr>
                </a:solidFill>
              </a:rPr>
              <a:t>The Physics </a:t>
            </a:r>
            <a:r>
              <a:rPr lang="en-US" sz="2400" dirty="0" smtClean="0">
                <a:solidFill>
                  <a:schemeClr val="accent6">
                    <a:lumMod val="50000"/>
                  </a:schemeClr>
                </a:solidFill>
              </a:rPr>
              <a:t>of MRI</a:t>
            </a:r>
          </a:p>
          <a:p>
            <a:pPr marL="342900" indent="-342900">
              <a:lnSpc>
                <a:spcPts val="3400"/>
              </a:lnSpc>
              <a:buFont typeface="Wingdings" pitchFamily="2" charset="2"/>
              <a:buChar char="Ø"/>
            </a:pPr>
            <a:r>
              <a:rPr lang="en-US" sz="2400" dirty="0" smtClean="0">
                <a:solidFill>
                  <a:schemeClr val="accent6">
                    <a:lumMod val="50000"/>
                  </a:schemeClr>
                </a:solidFill>
              </a:rPr>
              <a:t>Few words about Positron </a:t>
            </a:r>
            <a:r>
              <a:rPr lang="en-US" sz="2400" dirty="0">
                <a:solidFill>
                  <a:schemeClr val="accent6">
                    <a:lumMod val="50000"/>
                  </a:schemeClr>
                </a:solidFill>
              </a:rPr>
              <a:t>Emission Tomography (PET</a:t>
            </a:r>
            <a:r>
              <a:rPr lang="en-US" sz="2400" dirty="0" smtClean="0">
                <a:solidFill>
                  <a:schemeClr val="accent6">
                    <a:lumMod val="50000"/>
                  </a:schemeClr>
                </a:solidFill>
              </a:rPr>
              <a:t>)</a:t>
            </a:r>
          </a:p>
          <a:p>
            <a:pPr marL="342900" indent="-342900">
              <a:lnSpc>
                <a:spcPts val="3400"/>
              </a:lnSpc>
              <a:buFont typeface="Wingdings" pitchFamily="2" charset="2"/>
              <a:buChar char="Ø"/>
            </a:pPr>
            <a:r>
              <a:rPr lang="el-GR" sz="2400" dirty="0">
                <a:solidFill>
                  <a:schemeClr val="accent6">
                    <a:lumMod val="50000"/>
                  </a:schemeClr>
                </a:solidFill>
              </a:rPr>
              <a:t>β+ </a:t>
            </a:r>
            <a:r>
              <a:rPr lang="en-US" sz="2400" dirty="0" smtClean="0">
                <a:solidFill>
                  <a:schemeClr val="accent6">
                    <a:lumMod val="50000"/>
                  </a:schemeClr>
                </a:solidFill>
              </a:rPr>
              <a:t>Decay</a:t>
            </a:r>
          </a:p>
          <a:p>
            <a:pPr marL="342900" indent="-342900">
              <a:lnSpc>
                <a:spcPts val="3400"/>
              </a:lnSpc>
              <a:buFont typeface="Wingdings" pitchFamily="2" charset="2"/>
              <a:buChar char="Ø"/>
            </a:pPr>
            <a:r>
              <a:rPr lang="en-US" sz="2400" dirty="0" smtClean="0">
                <a:solidFill>
                  <a:schemeClr val="accent6">
                    <a:lumMod val="50000"/>
                  </a:schemeClr>
                </a:solidFill>
              </a:rPr>
              <a:t>How does PET works?</a:t>
            </a:r>
          </a:p>
          <a:p>
            <a:pPr marL="342900" indent="-342900">
              <a:lnSpc>
                <a:spcPts val="3400"/>
              </a:lnSpc>
              <a:buFont typeface="Wingdings" pitchFamily="2" charset="2"/>
              <a:buChar char="Ø"/>
            </a:pPr>
            <a:r>
              <a:rPr lang="en-US" sz="2400" dirty="0">
                <a:solidFill>
                  <a:schemeClr val="accent6">
                    <a:lumMod val="50000"/>
                  </a:schemeClr>
                </a:solidFill>
              </a:rPr>
              <a:t>Hybrid </a:t>
            </a:r>
            <a:r>
              <a:rPr lang="en-US" sz="2400" dirty="0" smtClean="0">
                <a:solidFill>
                  <a:schemeClr val="accent6">
                    <a:lumMod val="50000"/>
                  </a:schemeClr>
                </a:solidFill>
              </a:rPr>
              <a:t>MRI-PET</a:t>
            </a:r>
          </a:p>
          <a:p>
            <a:pPr marL="342900" indent="-342900">
              <a:lnSpc>
                <a:spcPts val="3400"/>
              </a:lnSpc>
              <a:buFont typeface="Wingdings" pitchFamily="2" charset="2"/>
              <a:buChar char="Ø"/>
            </a:pPr>
            <a:r>
              <a:rPr lang="en-US" sz="2400" dirty="0">
                <a:solidFill>
                  <a:schemeClr val="accent6">
                    <a:lumMod val="50000"/>
                  </a:schemeClr>
                </a:solidFill>
              </a:rPr>
              <a:t>Challenges - PET/MRI</a:t>
            </a:r>
          </a:p>
          <a:p>
            <a:pPr marL="342900" indent="-342900">
              <a:lnSpc>
                <a:spcPts val="3400"/>
              </a:lnSpc>
              <a:buFont typeface="Wingdings" pitchFamily="2" charset="2"/>
              <a:buChar char="Ø"/>
            </a:pPr>
            <a:endParaRPr lang="en-US" sz="2400" dirty="0" smtClean="0">
              <a:solidFill>
                <a:schemeClr val="accent6">
                  <a:lumMod val="50000"/>
                </a:schemeClr>
              </a:solidFill>
            </a:endParaRPr>
          </a:p>
        </p:txBody>
      </p:sp>
    </p:spTree>
    <p:extLst>
      <p:ext uri="{BB962C8B-B14F-4D97-AF65-F5344CB8AC3E}">
        <p14:creationId xmlns:p14="http://schemas.microsoft.com/office/powerpoint/2010/main" val="946124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9782" y="134250"/>
            <a:ext cx="880270" cy="114435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5010" y="342177"/>
            <a:ext cx="2345754" cy="782309"/>
          </a:xfrm>
          <a:prstGeom prst="rect">
            <a:avLst/>
          </a:prstGeom>
        </p:spPr>
      </p:pic>
      <p:sp>
        <p:nvSpPr>
          <p:cNvPr id="5" name="Нижний колонтитул 4"/>
          <p:cNvSpPr>
            <a:spLocks noGrp="1"/>
          </p:cNvSpPr>
          <p:nvPr>
            <p:ph type="ftr" sz="quarter" idx="11"/>
          </p:nvPr>
        </p:nvSpPr>
        <p:spPr>
          <a:xfrm>
            <a:off x="787474" y="6492875"/>
            <a:ext cx="10110651" cy="365125"/>
          </a:xfrm>
        </p:spPr>
        <p:txBody>
          <a:bodyPr/>
          <a:lstStyle/>
          <a:p>
            <a:r>
              <a:rPr lang="en-US" sz="1600" b="1" dirty="0"/>
              <a:t>Georgian-German School and Workshop in Basic Science (GGSWBS)</a:t>
            </a:r>
          </a:p>
        </p:txBody>
      </p:sp>
      <p:sp>
        <p:nvSpPr>
          <p:cNvPr id="7" name="Номер слайда 6"/>
          <p:cNvSpPr>
            <a:spLocks noGrp="1"/>
          </p:cNvSpPr>
          <p:nvPr>
            <p:ph type="sldNum" sz="quarter" idx="12"/>
          </p:nvPr>
        </p:nvSpPr>
        <p:spPr/>
        <p:txBody>
          <a:bodyPr/>
          <a:lstStyle/>
          <a:p>
            <a:fld id="{D5C83F85-1D24-4DFD-9953-A124C4DABB03}" type="slidenum">
              <a:rPr lang="en-US" smtClean="0"/>
              <a:t>4</a:t>
            </a:fld>
            <a:endParaRPr lang="en-US"/>
          </a:p>
        </p:txBody>
      </p:sp>
      <p:sp>
        <p:nvSpPr>
          <p:cNvPr id="9" name="TextBox 8"/>
          <p:cNvSpPr txBox="1"/>
          <p:nvPr/>
        </p:nvSpPr>
        <p:spPr>
          <a:xfrm>
            <a:off x="4035838" y="442484"/>
            <a:ext cx="3997820" cy="584775"/>
          </a:xfrm>
          <a:prstGeom prst="rect">
            <a:avLst/>
          </a:prstGeom>
          <a:noFill/>
        </p:spPr>
        <p:txBody>
          <a:bodyPr wrap="square" rtlCol="0">
            <a:spAutoFit/>
          </a:bodyPr>
          <a:lstStyle/>
          <a:p>
            <a:r>
              <a:rPr lang="en-US" sz="3200" b="1" dirty="0" smtClean="0">
                <a:solidFill>
                  <a:schemeClr val="accent6">
                    <a:lumMod val="50000"/>
                  </a:schemeClr>
                </a:solidFill>
              </a:rPr>
              <a:t>Few </a:t>
            </a:r>
            <a:r>
              <a:rPr lang="en-US" sz="3200" b="1" dirty="0">
                <a:solidFill>
                  <a:schemeClr val="accent6">
                    <a:lumMod val="50000"/>
                  </a:schemeClr>
                </a:solidFill>
              </a:rPr>
              <a:t>words about </a:t>
            </a:r>
            <a:r>
              <a:rPr lang="en-US" sz="3200" b="1" dirty="0" smtClean="0">
                <a:solidFill>
                  <a:schemeClr val="accent6">
                    <a:lumMod val="50000"/>
                  </a:schemeClr>
                </a:solidFill>
              </a:rPr>
              <a:t>MRI</a:t>
            </a:r>
            <a:endParaRPr lang="en-US" sz="3200" b="1" dirty="0">
              <a:solidFill>
                <a:schemeClr val="accent6">
                  <a:lumMod val="50000"/>
                </a:schemeClr>
              </a:solidFill>
            </a:endParaRPr>
          </a:p>
        </p:txBody>
      </p:sp>
      <p:sp>
        <p:nvSpPr>
          <p:cNvPr id="3" name="TextBox 2"/>
          <p:cNvSpPr txBox="1"/>
          <p:nvPr/>
        </p:nvSpPr>
        <p:spPr>
          <a:xfrm>
            <a:off x="8543110" y="1371600"/>
            <a:ext cx="3364516" cy="4708981"/>
          </a:xfrm>
          <a:prstGeom prst="rect">
            <a:avLst/>
          </a:prstGeom>
          <a:noFill/>
        </p:spPr>
        <p:txBody>
          <a:bodyPr wrap="square" rtlCol="0">
            <a:spAutoFit/>
          </a:bodyPr>
          <a:lstStyle/>
          <a:p>
            <a:r>
              <a:rPr lang="en-US" sz="2000" dirty="0">
                <a:solidFill>
                  <a:schemeClr val="accent6">
                    <a:lumMod val="50000"/>
                  </a:schemeClr>
                </a:solidFill>
              </a:rPr>
              <a:t>The components:</a:t>
            </a:r>
            <a:br>
              <a:rPr lang="en-US" sz="2000" dirty="0">
                <a:solidFill>
                  <a:schemeClr val="accent6">
                    <a:lumMod val="50000"/>
                  </a:schemeClr>
                </a:solidFill>
              </a:rPr>
            </a:br>
            <a:r>
              <a:rPr lang="en-US" sz="2000" dirty="0">
                <a:solidFill>
                  <a:srgbClr val="FF0000"/>
                </a:solidFill>
              </a:rPr>
              <a:t>A magnet </a:t>
            </a:r>
            <a:r>
              <a:rPr lang="en-US" sz="2000" dirty="0">
                <a:solidFill>
                  <a:schemeClr val="accent6">
                    <a:lumMod val="50000"/>
                  </a:schemeClr>
                </a:solidFill>
              </a:rPr>
              <a:t>which produces a very powerful uniform magnetic </a:t>
            </a:r>
            <a:r>
              <a:rPr lang="en-US" sz="2000" dirty="0" smtClean="0">
                <a:solidFill>
                  <a:schemeClr val="accent6">
                    <a:lumMod val="50000"/>
                  </a:schemeClr>
                </a:solidFill>
              </a:rPr>
              <a:t>field.</a:t>
            </a:r>
          </a:p>
          <a:p>
            <a:endParaRPr lang="en-US" sz="2000" dirty="0">
              <a:solidFill>
                <a:schemeClr val="accent6">
                  <a:lumMod val="50000"/>
                </a:schemeClr>
              </a:solidFill>
            </a:endParaRPr>
          </a:p>
          <a:p>
            <a:r>
              <a:rPr lang="en-US" sz="2000" dirty="0" smtClean="0">
                <a:solidFill>
                  <a:srgbClr val="FF0000"/>
                </a:solidFill>
              </a:rPr>
              <a:t>Gradient </a:t>
            </a:r>
            <a:r>
              <a:rPr lang="en-US" sz="2000" dirty="0">
                <a:solidFill>
                  <a:srgbClr val="FF0000"/>
                </a:solidFill>
              </a:rPr>
              <a:t>Magnets </a:t>
            </a:r>
            <a:r>
              <a:rPr lang="en-US" sz="2000" dirty="0">
                <a:solidFill>
                  <a:schemeClr val="accent6">
                    <a:lumMod val="50000"/>
                  </a:schemeClr>
                </a:solidFill>
              </a:rPr>
              <a:t>which are much lower in strength</a:t>
            </a:r>
            <a:r>
              <a:rPr lang="en-US" sz="2000" dirty="0" smtClean="0">
                <a:solidFill>
                  <a:schemeClr val="accent6">
                    <a:lumMod val="50000"/>
                  </a:schemeClr>
                </a:solidFill>
              </a:rPr>
              <a:t>.</a:t>
            </a:r>
          </a:p>
          <a:p>
            <a:endParaRPr lang="en-US" sz="2000" dirty="0">
              <a:solidFill>
                <a:schemeClr val="accent6">
                  <a:lumMod val="50000"/>
                </a:schemeClr>
              </a:solidFill>
            </a:endParaRPr>
          </a:p>
          <a:p>
            <a:r>
              <a:rPr lang="en-US" sz="2000" dirty="0">
                <a:solidFill>
                  <a:schemeClr val="accent6">
                    <a:lumMod val="50000"/>
                  </a:schemeClr>
                </a:solidFill>
              </a:rPr>
              <a:t>Equipment to transmit radio frequency </a:t>
            </a:r>
            <a:r>
              <a:rPr lang="en-US" sz="2000" dirty="0">
                <a:solidFill>
                  <a:srgbClr val="FF0000"/>
                </a:solidFill>
              </a:rPr>
              <a:t>(RF</a:t>
            </a:r>
            <a:r>
              <a:rPr lang="en-US" sz="2000" dirty="0" smtClean="0">
                <a:solidFill>
                  <a:srgbClr val="FF0000"/>
                </a:solidFill>
              </a:rPr>
              <a:t>).</a:t>
            </a:r>
            <a:endParaRPr lang="en-US" sz="2000" dirty="0">
              <a:solidFill>
                <a:srgbClr val="FF0000"/>
              </a:solidFill>
            </a:endParaRPr>
          </a:p>
          <a:p>
            <a:endParaRPr lang="en-US" sz="2000" dirty="0" smtClean="0">
              <a:solidFill>
                <a:schemeClr val="accent6">
                  <a:lumMod val="50000"/>
                </a:schemeClr>
              </a:solidFill>
            </a:endParaRPr>
          </a:p>
          <a:p>
            <a:r>
              <a:rPr lang="en-US" sz="2000" dirty="0" smtClean="0">
                <a:solidFill>
                  <a:srgbClr val="FF0000"/>
                </a:solidFill>
              </a:rPr>
              <a:t>A </a:t>
            </a:r>
            <a:r>
              <a:rPr lang="en-US" sz="2000" dirty="0">
                <a:solidFill>
                  <a:srgbClr val="FF0000"/>
                </a:solidFill>
              </a:rPr>
              <a:t>very powerful computer system</a:t>
            </a:r>
            <a:r>
              <a:rPr lang="en-US" sz="2000" dirty="0">
                <a:solidFill>
                  <a:schemeClr val="accent6">
                    <a:lumMod val="50000"/>
                  </a:schemeClr>
                </a:solidFill>
              </a:rPr>
              <a:t>, which translates the signals transmitted by the coils.</a:t>
            </a:r>
          </a:p>
        </p:txBody>
      </p:sp>
      <p:sp>
        <p:nvSpPr>
          <p:cNvPr id="8" name="TextBox 7"/>
          <p:cNvSpPr txBox="1"/>
          <p:nvPr/>
        </p:nvSpPr>
        <p:spPr>
          <a:xfrm>
            <a:off x="-249614" y="1278601"/>
            <a:ext cx="4586190" cy="4985980"/>
          </a:xfrm>
          <a:prstGeom prst="rect">
            <a:avLst/>
          </a:prstGeom>
          <a:noFill/>
        </p:spPr>
        <p:txBody>
          <a:bodyPr wrap="square" rtlCol="0">
            <a:spAutoFit/>
          </a:bodyPr>
          <a:lstStyle/>
          <a:p>
            <a:pPr lvl="1"/>
            <a:r>
              <a:rPr lang="en-US" sz="2000" dirty="0" smtClean="0">
                <a:solidFill>
                  <a:srgbClr val="FF0000"/>
                </a:solidFill>
              </a:rPr>
              <a:t>Magnetic </a:t>
            </a:r>
            <a:r>
              <a:rPr lang="en-US" sz="2000" dirty="0">
                <a:solidFill>
                  <a:srgbClr val="FF0000"/>
                </a:solidFill>
              </a:rPr>
              <a:t>resonance imaging (MRI) </a:t>
            </a:r>
            <a:r>
              <a:rPr lang="en-US" sz="2000" dirty="0">
                <a:solidFill>
                  <a:schemeClr val="accent6">
                    <a:lumMod val="50000"/>
                  </a:schemeClr>
                </a:solidFill>
              </a:rPr>
              <a:t>is a spectroscopic imaging technique used in medical settings to produce images of the inside of the human body</a:t>
            </a:r>
            <a:r>
              <a:rPr lang="en-US" sz="2000" dirty="0" smtClean="0">
                <a:solidFill>
                  <a:schemeClr val="accent6">
                    <a:lumMod val="50000"/>
                  </a:schemeClr>
                </a:solidFill>
              </a:rPr>
              <a:t>.</a:t>
            </a:r>
          </a:p>
          <a:p>
            <a:pPr lvl="1"/>
            <a:endParaRPr lang="en-US" sz="2000" dirty="0">
              <a:solidFill>
                <a:schemeClr val="accent6">
                  <a:lumMod val="50000"/>
                </a:schemeClr>
              </a:solidFill>
            </a:endParaRPr>
          </a:p>
          <a:p>
            <a:pPr lvl="1"/>
            <a:r>
              <a:rPr lang="en-US" sz="2000" dirty="0">
                <a:solidFill>
                  <a:srgbClr val="FF0000"/>
                </a:solidFill>
              </a:rPr>
              <a:t>MRI is based</a:t>
            </a:r>
            <a:r>
              <a:rPr lang="en-US" sz="2000" dirty="0">
                <a:solidFill>
                  <a:schemeClr val="accent6">
                    <a:lumMod val="50000"/>
                  </a:schemeClr>
                </a:solidFill>
              </a:rPr>
              <a:t> on the principles of nuclear magnetic resonance (NMR), which is a spectroscopic technique used to obtain microscopic chemical and physical data about </a:t>
            </a:r>
            <a:r>
              <a:rPr lang="en-US" sz="2000" dirty="0" smtClean="0">
                <a:solidFill>
                  <a:schemeClr val="accent6">
                    <a:lumMod val="50000"/>
                  </a:schemeClr>
                </a:solidFill>
              </a:rPr>
              <a:t>molecules.</a:t>
            </a:r>
          </a:p>
          <a:p>
            <a:pPr lvl="1"/>
            <a:endParaRPr lang="en-US" sz="2000" dirty="0">
              <a:solidFill>
                <a:schemeClr val="accent6">
                  <a:lumMod val="50000"/>
                </a:schemeClr>
              </a:solidFill>
            </a:endParaRPr>
          </a:p>
          <a:p>
            <a:pPr lvl="1"/>
            <a:r>
              <a:rPr lang="en-US" sz="2000" dirty="0">
                <a:solidFill>
                  <a:srgbClr val="FF0000"/>
                </a:solidFill>
              </a:rPr>
              <a:t>In 1977 the first MRI </a:t>
            </a:r>
            <a:r>
              <a:rPr lang="en-US" sz="2000" dirty="0">
                <a:solidFill>
                  <a:schemeClr val="accent6">
                    <a:lumMod val="50000"/>
                  </a:schemeClr>
                </a:solidFill>
              </a:rPr>
              <a:t>exam was performed on a human being. It took 5 hours to produce one image.</a:t>
            </a:r>
          </a:p>
          <a:p>
            <a:endParaRPr lang="ru-RU" dirty="0"/>
          </a:p>
        </p:txBody>
      </p:sp>
      <p:pic>
        <p:nvPicPr>
          <p:cNvPr id="2050" name="Picture 2" descr="C:\Users\Richard\Desktop\Presentation\775208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9987" y="1910352"/>
            <a:ext cx="4188980" cy="321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269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098" name="Picture 2" descr="C:\Users\Richard\Desktop\Presentation\human-body-made-of-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2678"/>
            <a:ext cx="1763486" cy="4310743"/>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9782" y="134250"/>
            <a:ext cx="880270" cy="1144351"/>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5010" y="342177"/>
            <a:ext cx="2345754" cy="782309"/>
          </a:xfrm>
          <a:prstGeom prst="rect">
            <a:avLst/>
          </a:prstGeom>
        </p:spPr>
      </p:pic>
      <p:sp>
        <p:nvSpPr>
          <p:cNvPr id="5" name="Нижний колонтитул 4"/>
          <p:cNvSpPr>
            <a:spLocks noGrp="1"/>
          </p:cNvSpPr>
          <p:nvPr>
            <p:ph type="ftr" sz="quarter" idx="11"/>
          </p:nvPr>
        </p:nvSpPr>
        <p:spPr>
          <a:xfrm>
            <a:off x="787474" y="6492875"/>
            <a:ext cx="10110651" cy="365125"/>
          </a:xfrm>
        </p:spPr>
        <p:txBody>
          <a:bodyPr/>
          <a:lstStyle/>
          <a:p>
            <a:r>
              <a:rPr lang="en-US" sz="1600" b="1" dirty="0"/>
              <a:t>Georgian-German School and Workshop in Basic Science (GGSWBS)</a:t>
            </a:r>
          </a:p>
        </p:txBody>
      </p:sp>
      <p:sp>
        <p:nvSpPr>
          <p:cNvPr id="7" name="Номер слайда 6"/>
          <p:cNvSpPr>
            <a:spLocks noGrp="1"/>
          </p:cNvSpPr>
          <p:nvPr>
            <p:ph type="sldNum" sz="quarter" idx="12"/>
          </p:nvPr>
        </p:nvSpPr>
        <p:spPr/>
        <p:txBody>
          <a:bodyPr/>
          <a:lstStyle/>
          <a:p>
            <a:fld id="{D5C83F85-1D24-4DFD-9953-A124C4DABB03}" type="slidenum">
              <a:rPr lang="en-US" smtClean="0"/>
              <a:t>5</a:t>
            </a:fld>
            <a:endParaRPr lang="en-US"/>
          </a:p>
        </p:txBody>
      </p:sp>
      <p:sp>
        <p:nvSpPr>
          <p:cNvPr id="9" name="TextBox 8"/>
          <p:cNvSpPr txBox="1"/>
          <p:nvPr/>
        </p:nvSpPr>
        <p:spPr>
          <a:xfrm>
            <a:off x="4035838" y="442484"/>
            <a:ext cx="3997820" cy="528350"/>
          </a:xfrm>
          <a:prstGeom prst="rect">
            <a:avLst/>
          </a:prstGeom>
          <a:noFill/>
        </p:spPr>
        <p:txBody>
          <a:bodyPr wrap="square" rtlCol="0">
            <a:spAutoFit/>
          </a:bodyPr>
          <a:lstStyle/>
          <a:p>
            <a:pPr>
              <a:lnSpc>
                <a:spcPts val="3400"/>
              </a:lnSpc>
            </a:pPr>
            <a:r>
              <a:rPr lang="en-US" sz="3200" dirty="0">
                <a:solidFill>
                  <a:schemeClr val="accent6">
                    <a:lumMod val="50000"/>
                  </a:schemeClr>
                </a:solidFill>
              </a:rPr>
              <a:t>The Physics of MRI</a:t>
            </a:r>
          </a:p>
        </p:txBody>
      </p:sp>
      <p:sp>
        <p:nvSpPr>
          <p:cNvPr id="2" name="TextBox 1"/>
          <p:cNvSpPr txBox="1"/>
          <p:nvPr/>
        </p:nvSpPr>
        <p:spPr>
          <a:xfrm>
            <a:off x="7003368" y="1197762"/>
            <a:ext cx="4793102" cy="3139321"/>
          </a:xfrm>
          <a:prstGeom prst="rect">
            <a:avLst/>
          </a:prstGeom>
          <a:noFill/>
        </p:spPr>
        <p:txBody>
          <a:bodyPr wrap="square" rtlCol="0">
            <a:spAutoFit/>
          </a:bodyPr>
          <a:lstStyle/>
          <a:p>
            <a:r>
              <a:rPr lang="en-US" sz="2000" dirty="0">
                <a:solidFill>
                  <a:srgbClr val="FF0000"/>
                </a:solidFill>
              </a:rPr>
              <a:t>The atoms that compose the human body </a:t>
            </a:r>
            <a:r>
              <a:rPr lang="en-US" sz="2000" dirty="0">
                <a:solidFill>
                  <a:schemeClr val="accent6">
                    <a:lumMod val="50000"/>
                  </a:schemeClr>
                </a:solidFill>
              </a:rPr>
              <a:t>have a property known as spin(a fundamental property of all atoms in nature like mass or charge).</a:t>
            </a:r>
          </a:p>
          <a:p>
            <a:r>
              <a:rPr lang="en-US" sz="2000" dirty="0">
                <a:solidFill>
                  <a:schemeClr val="accent6">
                    <a:lumMod val="50000"/>
                  </a:schemeClr>
                </a:solidFill>
              </a:rPr>
              <a:t>Spin can be thought of as a small magnetic field and can be given a + or – sign and a mathematical value of multiples of ½.</a:t>
            </a:r>
          </a:p>
          <a:p>
            <a:r>
              <a:rPr lang="en-US" sz="2000" dirty="0">
                <a:solidFill>
                  <a:schemeClr val="accent6">
                    <a:lumMod val="50000"/>
                  </a:schemeClr>
                </a:solidFill>
              </a:rPr>
              <a:t>Components of an atom such as protons, electrons and neutrons all have spin.</a:t>
            </a:r>
          </a:p>
          <a:p>
            <a:endParaRPr lang="ru-RU" dirty="0"/>
          </a:p>
        </p:txBody>
      </p:sp>
      <p:sp>
        <p:nvSpPr>
          <p:cNvPr id="11" name="TextBox 10"/>
          <p:cNvSpPr txBox="1"/>
          <p:nvPr/>
        </p:nvSpPr>
        <p:spPr>
          <a:xfrm>
            <a:off x="1763486" y="1382678"/>
            <a:ext cx="5067226" cy="3139321"/>
          </a:xfrm>
          <a:prstGeom prst="rect">
            <a:avLst/>
          </a:prstGeom>
          <a:noFill/>
        </p:spPr>
        <p:txBody>
          <a:bodyPr wrap="square" rtlCol="0">
            <a:spAutoFit/>
          </a:bodyPr>
          <a:lstStyle/>
          <a:p>
            <a:r>
              <a:rPr lang="en-US" sz="2000" dirty="0">
                <a:solidFill>
                  <a:srgbClr val="FF0000"/>
                </a:solidFill>
              </a:rPr>
              <a:t>Human body </a:t>
            </a:r>
            <a:r>
              <a:rPr lang="en-US" sz="2000" dirty="0">
                <a:solidFill>
                  <a:schemeClr val="accent6">
                    <a:lumMod val="50000"/>
                  </a:schemeClr>
                </a:solidFill>
              </a:rPr>
              <a:t>is mainly composed of fat and water, which makes the human body composed of about 63% hydrogen.</a:t>
            </a:r>
          </a:p>
          <a:p>
            <a:r>
              <a:rPr lang="en-US" sz="2000" dirty="0">
                <a:solidFill>
                  <a:schemeClr val="accent6">
                    <a:lumMod val="50000"/>
                  </a:schemeClr>
                </a:solidFill>
              </a:rPr>
              <a:t/>
            </a:r>
            <a:br>
              <a:rPr lang="en-US" sz="2000" dirty="0">
                <a:solidFill>
                  <a:schemeClr val="accent6">
                    <a:lumMod val="50000"/>
                  </a:schemeClr>
                </a:solidFill>
              </a:rPr>
            </a:br>
            <a:r>
              <a:rPr lang="en-US" sz="2000" dirty="0">
                <a:solidFill>
                  <a:srgbClr val="FF0000"/>
                </a:solidFill>
              </a:rPr>
              <a:t>The atom that the MRI </a:t>
            </a:r>
            <a:r>
              <a:rPr lang="en-US" sz="2000" dirty="0">
                <a:solidFill>
                  <a:schemeClr val="accent6">
                    <a:lumMod val="50000"/>
                  </a:schemeClr>
                </a:solidFill>
              </a:rPr>
              <a:t>uses is the hydrogen atom It has a single proton and is the most strongly affected by the Magnetic field – it is more likely to line up than other atoms the magnetic.</a:t>
            </a:r>
          </a:p>
          <a:p>
            <a:endParaRPr lang="ru-RU" dirty="0"/>
          </a:p>
        </p:txBody>
      </p:sp>
      <p:sp>
        <p:nvSpPr>
          <p:cNvPr id="14" name="TextBox 13"/>
          <p:cNvSpPr txBox="1"/>
          <p:nvPr/>
        </p:nvSpPr>
        <p:spPr>
          <a:xfrm>
            <a:off x="2340639" y="4521999"/>
            <a:ext cx="9170125" cy="1600438"/>
          </a:xfrm>
          <a:prstGeom prst="rect">
            <a:avLst/>
          </a:prstGeom>
          <a:noFill/>
        </p:spPr>
        <p:txBody>
          <a:bodyPr wrap="square" rtlCol="0">
            <a:spAutoFit/>
          </a:bodyPr>
          <a:lstStyle/>
          <a:p>
            <a:pPr marL="742950" lvl="1" indent="-285750">
              <a:buFont typeface="Wingdings" pitchFamily="2" charset="2"/>
              <a:buChar char="§"/>
            </a:pPr>
            <a:r>
              <a:rPr lang="en-US" sz="2000" dirty="0" smtClean="0">
                <a:solidFill>
                  <a:schemeClr val="accent6">
                    <a:lumMod val="50000"/>
                  </a:schemeClr>
                </a:solidFill>
              </a:rPr>
              <a:t>Protons </a:t>
            </a:r>
            <a:r>
              <a:rPr lang="en-US" sz="2000" dirty="0">
                <a:solidFill>
                  <a:schemeClr val="accent6">
                    <a:lumMod val="50000"/>
                  </a:schemeClr>
                </a:solidFill>
              </a:rPr>
              <a:t>and neutron spins are known as nuclear spins.</a:t>
            </a:r>
          </a:p>
          <a:p>
            <a:pPr marL="742950" lvl="1" indent="-285750">
              <a:buFont typeface="Wingdings" pitchFamily="2" charset="2"/>
              <a:buChar char="§"/>
            </a:pPr>
            <a:r>
              <a:rPr lang="en-US" sz="2000" dirty="0">
                <a:solidFill>
                  <a:schemeClr val="accent6">
                    <a:lumMod val="50000"/>
                  </a:schemeClr>
                </a:solidFill>
              </a:rPr>
              <a:t>An unpaired component has a spin of ½ and two particles with opposite spins cancel one another.</a:t>
            </a:r>
          </a:p>
          <a:p>
            <a:pPr marL="742950" lvl="1" indent="-285750">
              <a:buFont typeface="Wingdings" pitchFamily="2" charset="2"/>
              <a:buChar char="§"/>
            </a:pPr>
            <a:r>
              <a:rPr lang="en-US" sz="2000" dirty="0">
                <a:solidFill>
                  <a:schemeClr val="accent6">
                    <a:lumMod val="50000"/>
                  </a:schemeClr>
                </a:solidFill>
              </a:rPr>
              <a:t>In NMR it is the unpaired nuclear spins that produce a signal in a magnetic field.</a:t>
            </a:r>
          </a:p>
          <a:p>
            <a:endParaRPr lang="ru-RU" dirty="0"/>
          </a:p>
        </p:txBody>
      </p:sp>
    </p:spTree>
    <p:extLst>
      <p:ext uri="{BB962C8B-B14F-4D97-AF65-F5344CB8AC3E}">
        <p14:creationId xmlns:p14="http://schemas.microsoft.com/office/powerpoint/2010/main" val="611468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9782" y="134250"/>
            <a:ext cx="880270" cy="114435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5010" y="342177"/>
            <a:ext cx="2345754" cy="782309"/>
          </a:xfrm>
          <a:prstGeom prst="rect">
            <a:avLst/>
          </a:prstGeom>
        </p:spPr>
      </p:pic>
      <p:sp>
        <p:nvSpPr>
          <p:cNvPr id="5" name="Нижний колонтитул 4"/>
          <p:cNvSpPr>
            <a:spLocks noGrp="1"/>
          </p:cNvSpPr>
          <p:nvPr>
            <p:ph type="ftr" sz="quarter" idx="11"/>
          </p:nvPr>
        </p:nvSpPr>
        <p:spPr>
          <a:xfrm>
            <a:off x="787474" y="6492875"/>
            <a:ext cx="10110651" cy="365125"/>
          </a:xfrm>
        </p:spPr>
        <p:txBody>
          <a:bodyPr/>
          <a:lstStyle/>
          <a:p>
            <a:r>
              <a:rPr lang="en-US" sz="1600" b="1" dirty="0"/>
              <a:t>Georgian-German School and Workshop in Basic Science (GGSWBS)</a:t>
            </a:r>
          </a:p>
        </p:txBody>
      </p:sp>
      <p:sp>
        <p:nvSpPr>
          <p:cNvPr id="7" name="Номер слайда 6"/>
          <p:cNvSpPr>
            <a:spLocks noGrp="1"/>
          </p:cNvSpPr>
          <p:nvPr>
            <p:ph type="sldNum" sz="quarter" idx="12"/>
          </p:nvPr>
        </p:nvSpPr>
        <p:spPr/>
        <p:txBody>
          <a:bodyPr/>
          <a:lstStyle/>
          <a:p>
            <a:fld id="{D5C83F85-1D24-4DFD-9953-A124C4DABB03}" type="slidenum">
              <a:rPr lang="en-US" smtClean="0"/>
              <a:t>6</a:t>
            </a:fld>
            <a:endParaRPr lang="en-US"/>
          </a:p>
        </p:txBody>
      </p:sp>
      <p:sp>
        <p:nvSpPr>
          <p:cNvPr id="9" name="TextBox 8"/>
          <p:cNvSpPr txBox="1"/>
          <p:nvPr/>
        </p:nvSpPr>
        <p:spPr>
          <a:xfrm>
            <a:off x="4035838" y="442484"/>
            <a:ext cx="3997820" cy="528350"/>
          </a:xfrm>
          <a:prstGeom prst="rect">
            <a:avLst/>
          </a:prstGeom>
          <a:noFill/>
        </p:spPr>
        <p:txBody>
          <a:bodyPr wrap="square" rtlCol="0">
            <a:spAutoFit/>
          </a:bodyPr>
          <a:lstStyle/>
          <a:p>
            <a:pPr>
              <a:lnSpc>
                <a:spcPts val="3400"/>
              </a:lnSpc>
            </a:pPr>
            <a:r>
              <a:rPr lang="en-US" sz="3200" dirty="0">
                <a:solidFill>
                  <a:schemeClr val="accent6">
                    <a:lumMod val="50000"/>
                  </a:schemeClr>
                </a:solidFill>
              </a:rPr>
              <a:t>The Physics of MRI</a:t>
            </a:r>
          </a:p>
        </p:txBody>
      </p:sp>
      <p:sp>
        <p:nvSpPr>
          <p:cNvPr id="2" name="TextBox 1"/>
          <p:cNvSpPr txBox="1"/>
          <p:nvPr/>
        </p:nvSpPr>
        <p:spPr>
          <a:xfrm>
            <a:off x="235131" y="4001379"/>
            <a:ext cx="11730446" cy="2246769"/>
          </a:xfrm>
          <a:prstGeom prst="rect">
            <a:avLst/>
          </a:prstGeom>
          <a:noFill/>
        </p:spPr>
        <p:txBody>
          <a:bodyPr wrap="square" rtlCol="0">
            <a:spAutoFit/>
          </a:bodyPr>
          <a:lstStyle/>
          <a:p>
            <a:r>
              <a:rPr lang="en-US" sz="2000" dirty="0">
                <a:solidFill>
                  <a:schemeClr val="accent6">
                    <a:lumMod val="50000"/>
                  </a:schemeClr>
                </a:solidFill>
              </a:rPr>
              <a:t>Inside the magnetic field the protons are lined </a:t>
            </a:r>
            <a:r>
              <a:rPr lang="en-US" sz="2000" dirty="0" smtClean="0">
                <a:solidFill>
                  <a:schemeClr val="accent6">
                    <a:lumMod val="50000"/>
                  </a:schemeClr>
                </a:solidFill>
              </a:rPr>
              <a:t>up. The </a:t>
            </a:r>
            <a:r>
              <a:rPr lang="en-US" sz="2000" dirty="0">
                <a:solidFill>
                  <a:schemeClr val="accent6">
                    <a:lumMod val="50000"/>
                  </a:schemeClr>
                </a:solidFill>
              </a:rPr>
              <a:t>MRI scanner releases a Radio Frequency that is only picked up by hydrogen. This RF makes the protons spin at a particular frequency, in a particular direction. This is the Resonance bit. The resonance frequency, is referred to as the </a:t>
            </a:r>
            <a:r>
              <a:rPr lang="en-US" sz="2000" dirty="0" err="1">
                <a:solidFill>
                  <a:schemeClr val="accent6">
                    <a:lumMod val="50000"/>
                  </a:schemeClr>
                </a:solidFill>
              </a:rPr>
              <a:t>Larmor</a:t>
            </a:r>
            <a:r>
              <a:rPr lang="en-US" sz="2000" dirty="0">
                <a:solidFill>
                  <a:schemeClr val="accent6">
                    <a:lumMod val="50000"/>
                  </a:schemeClr>
                </a:solidFill>
              </a:rPr>
              <a:t> frequency.</a:t>
            </a:r>
            <a:br>
              <a:rPr lang="en-US" sz="2000" dirty="0">
                <a:solidFill>
                  <a:schemeClr val="accent6">
                    <a:lumMod val="50000"/>
                  </a:schemeClr>
                </a:solidFill>
              </a:rPr>
            </a:br>
            <a:r>
              <a:rPr lang="en-US" sz="2000" dirty="0" smtClean="0">
                <a:solidFill>
                  <a:schemeClr val="accent6">
                    <a:lumMod val="50000"/>
                  </a:schemeClr>
                </a:solidFill>
              </a:rPr>
              <a:t>When </a:t>
            </a:r>
            <a:r>
              <a:rPr lang="en-US" sz="2000" dirty="0">
                <a:solidFill>
                  <a:schemeClr val="accent6">
                    <a:lumMod val="50000"/>
                  </a:schemeClr>
                </a:solidFill>
              </a:rPr>
              <a:t>the RF is turned off, the nuclei start to lose the energy and return to where they were in the magnetic field.</a:t>
            </a:r>
          </a:p>
          <a:p>
            <a:r>
              <a:rPr lang="en-US" sz="2000" dirty="0">
                <a:solidFill>
                  <a:schemeClr val="accent6">
                    <a:lumMod val="50000"/>
                  </a:schemeClr>
                </a:solidFill>
              </a:rPr>
              <a:t>The coil now picks up that excess energy and sends the signals to the computer – which receives mathematical data, which is converted through the use of a Fourier transform into an image.</a:t>
            </a:r>
            <a:endParaRPr lang="ru-RU" dirty="0">
              <a:solidFill>
                <a:schemeClr val="accent6">
                  <a:lumMod val="50000"/>
                </a:schemeClr>
              </a:solidFill>
            </a:endParaRP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842" y="1588152"/>
            <a:ext cx="2779808" cy="23614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Стрелка вправо с вырезом 2"/>
          <p:cNvSpPr/>
          <p:nvPr/>
        </p:nvSpPr>
        <p:spPr>
          <a:xfrm>
            <a:off x="2899650" y="2319815"/>
            <a:ext cx="1149531" cy="671152"/>
          </a:xfrm>
          <a:prstGeom prst="notchedRightArrow">
            <a:avLst>
              <a:gd name="adj1" fmla="val 50000"/>
              <a:gd name="adj2" fmla="val 383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459782" y="1278601"/>
            <a:ext cx="2050869" cy="369332"/>
          </a:xfrm>
          <a:prstGeom prst="rect">
            <a:avLst/>
          </a:prstGeom>
          <a:noFill/>
        </p:spPr>
        <p:txBody>
          <a:bodyPr wrap="square" rtlCol="0">
            <a:spAutoFit/>
          </a:bodyPr>
          <a:lstStyle/>
          <a:p>
            <a:r>
              <a:rPr lang="en-US" dirty="0">
                <a:solidFill>
                  <a:schemeClr val="accent6">
                    <a:lumMod val="50000"/>
                  </a:schemeClr>
                </a:solidFill>
              </a:rPr>
              <a:t>Protons alignment</a:t>
            </a:r>
            <a:endParaRPr lang="ru-RU" dirty="0">
              <a:solidFill>
                <a:schemeClr val="accent6">
                  <a:lumMod val="50000"/>
                </a:schemeClr>
              </a:solidFill>
            </a:endParaRPr>
          </a:p>
        </p:txBody>
      </p:sp>
      <p:sp>
        <p:nvSpPr>
          <p:cNvPr id="12" name="TextBox 11"/>
          <p:cNvSpPr txBox="1"/>
          <p:nvPr/>
        </p:nvSpPr>
        <p:spPr>
          <a:xfrm>
            <a:off x="2899650" y="2001387"/>
            <a:ext cx="1005840" cy="369332"/>
          </a:xfrm>
          <a:prstGeom prst="rect">
            <a:avLst/>
          </a:prstGeom>
          <a:noFill/>
        </p:spPr>
        <p:txBody>
          <a:bodyPr wrap="square" rtlCol="0">
            <a:spAutoFit/>
          </a:bodyPr>
          <a:lstStyle/>
          <a:p>
            <a:r>
              <a:rPr lang="en-US" b="1" dirty="0" smtClean="0">
                <a:solidFill>
                  <a:schemeClr val="accent6">
                    <a:lumMod val="50000"/>
                  </a:schemeClr>
                </a:solidFill>
              </a:rPr>
              <a:t>RF Pulse</a:t>
            </a:r>
            <a:endParaRPr lang="ru-RU" b="1" dirty="0">
              <a:solidFill>
                <a:schemeClr val="accent6">
                  <a:lumMod val="50000"/>
                </a:schemeClr>
              </a:solidFill>
            </a:endParaRPr>
          </a:p>
        </p:txBody>
      </p:sp>
      <p:pic>
        <p:nvPicPr>
          <p:cNvPr id="3077" name="Picture 5" descr="C:\Users\Richard\Desktop\Presentation\Без названия.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0989" y="1444740"/>
            <a:ext cx="1943100" cy="23431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Штриховая стрелка вправо 12"/>
          <p:cNvSpPr/>
          <p:nvPr/>
        </p:nvSpPr>
        <p:spPr>
          <a:xfrm>
            <a:off x="5978083" y="2343077"/>
            <a:ext cx="635264" cy="5464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8" name="Picture 6" descr="C:\Users\Richard\Desktop\Presentation\2000px-Desktop_computer_clipart_-_Yellow_theme.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08507" y="2319338"/>
            <a:ext cx="1841757" cy="13306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692007" y="1816721"/>
            <a:ext cx="2155371" cy="369332"/>
          </a:xfrm>
          <a:prstGeom prst="rect">
            <a:avLst/>
          </a:prstGeom>
          <a:noFill/>
        </p:spPr>
        <p:txBody>
          <a:bodyPr wrap="square" rtlCol="0">
            <a:spAutoFit/>
          </a:bodyPr>
          <a:lstStyle/>
          <a:p>
            <a:r>
              <a:rPr lang="en-US" b="1" dirty="0">
                <a:solidFill>
                  <a:schemeClr val="accent6">
                    <a:lumMod val="50000"/>
                  </a:schemeClr>
                </a:solidFill>
              </a:rPr>
              <a:t>Fourier transform</a:t>
            </a:r>
            <a:endParaRPr lang="ru-RU" b="1" dirty="0">
              <a:solidFill>
                <a:schemeClr val="accent6">
                  <a:lumMod val="50000"/>
                </a:schemeClr>
              </a:solidFill>
            </a:endParaRPr>
          </a:p>
        </p:txBody>
      </p:sp>
      <p:sp>
        <p:nvSpPr>
          <p:cNvPr id="20" name="Штриховая стрелка вправо 19"/>
          <p:cNvSpPr/>
          <p:nvPr/>
        </p:nvSpPr>
        <p:spPr>
          <a:xfrm>
            <a:off x="8847378" y="2343077"/>
            <a:ext cx="635264" cy="5464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80" name="Picture 8" descr="C:\Users\Richard\Desktop\Presentation\normal-cross-sectional-mri-of-the-brain-medical-body-scan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05476" y="1749857"/>
            <a:ext cx="2038033" cy="20380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527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2661" y="162695"/>
            <a:ext cx="880270" cy="114435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5010" y="342177"/>
            <a:ext cx="2345754" cy="782309"/>
          </a:xfrm>
          <a:prstGeom prst="rect">
            <a:avLst/>
          </a:prstGeom>
        </p:spPr>
      </p:pic>
      <p:sp>
        <p:nvSpPr>
          <p:cNvPr id="5" name="Нижний колонтитул 4"/>
          <p:cNvSpPr>
            <a:spLocks noGrp="1"/>
          </p:cNvSpPr>
          <p:nvPr>
            <p:ph type="ftr" sz="quarter" idx="11"/>
          </p:nvPr>
        </p:nvSpPr>
        <p:spPr>
          <a:xfrm>
            <a:off x="787474" y="6492875"/>
            <a:ext cx="10110651" cy="365125"/>
          </a:xfrm>
        </p:spPr>
        <p:txBody>
          <a:bodyPr/>
          <a:lstStyle/>
          <a:p>
            <a:r>
              <a:rPr lang="en-US" sz="1600" b="1" dirty="0"/>
              <a:t>Georgian-German School and Workshop in Basic Science (GGSWBS)</a:t>
            </a:r>
          </a:p>
        </p:txBody>
      </p:sp>
      <p:sp>
        <p:nvSpPr>
          <p:cNvPr id="7" name="Номер слайда 6"/>
          <p:cNvSpPr>
            <a:spLocks noGrp="1"/>
          </p:cNvSpPr>
          <p:nvPr>
            <p:ph type="sldNum" sz="quarter" idx="12"/>
          </p:nvPr>
        </p:nvSpPr>
        <p:spPr/>
        <p:txBody>
          <a:bodyPr/>
          <a:lstStyle/>
          <a:p>
            <a:fld id="{D5C83F85-1D24-4DFD-9953-A124C4DABB03}" type="slidenum">
              <a:rPr lang="en-US" smtClean="0"/>
              <a:t>7</a:t>
            </a:fld>
            <a:endParaRPr lang="en-US"/>
          </a:p>
        </p:txBody>
      </p:sp>
      <p:sp>
        <p:nvSpPr>
          <p:cNvPr id="9" name="TextBox 8"/>
          <p:cNvSpPr txBox="1"/>
          <p:nvPr/>
        </p:nvSpPr>
        <p:spPr>
          <a:xfrm>
            <a:off x="4035838" y="442484"/>
            <a:ext cx="3997820" cy="584775"/>
          </a:xfrm>
          <a:prstGeom prst="rect">
            <a:avLst/>
          </a:prstGeom>
          <a:noFill/>
        </p:spPr>
        <p:txBody>
          <a:bodyPr wrap="square" rtlCol="0">
            <a:spAutoFit/>
          </a:bodyPr>
          <a:lstStyle/>
          <a:p>
            <a:r>
              <a:rPr lang="en-US" sz="3200" b="1" dirty="0" smtClean="0">
                <a:solidFill>
                  <a:schemeClr val="accent6">
                    <a:lumMod val="50000"/>
                  </a:schemeClr>
                </a:solidFill>
              </a:rPr>
              <a:t>Few </a:t>
            </a:r>
            <a:r>
              <a:rPr lang="en-US" sz="3200" b="1" dirty="0">
                <a:solidFill>
                  <a:schemeClr val="accent6">
                    <a:lumMod val="50000"/>
                  </a:schemeClr>
                </a:solidFill>
              </a:rPr>
              <a:t>words about </a:t>
            </a:r>
            <a:r>
              <a:rPr lang="en-US" sz="3200" b="1" dirty="0" smtClean="0">
                <a:solidFill>
                  <a:schemeClr val="accent6">
                    <a:lumMod val="50000"/>
                  </a:schemeClr>
                </a:solidFill>
              </a:rPr>
              <a:t>PET</a:t>
            </a:r>
            <a:endParaRPr lang="en-US" sz="3200" b="1" dirty="0">
              <a:solidFill>
                <a:schemeClr val="accent6">
                  <a:lumMod val="50000"/>
                </a:schemeClr>
              </a:solidFill>
            </a:endParaRPr>
          </a:p>
        </p:txBody>
      </p:sp>
      <p:sp>
        <p:nvSpPr>
          <p:cNvPr id="8" name="TextBox 7"/>
          <p:cNvSpPr txBox="1"/>
          <p:nvPr/>
        </p:nvSpPr>
        <p:spPr>
          <a:xfrm>
            <a:off x="4394874" y="1683801"/>
            <a:ext cx="4228011" cy="3139321"/>
          </a:xfrm>
          <a:prstGeom prst="rect">
            <a:avLst/>
          </a:prstGeom>
          <a:noFill/>
        </p:spPr>
        <p:txBody>
          <a:bodyPr wrap="square" rtlCol="0">
            <a:spAutoFit/>
          </a:bodyPr>
          <a:lstStyle/>
          <a:p>
            <a:pPr marL="285750" indent="-285750">
              <a:buFont typeface="Wingdings" pitchFamily="2" charset="2"/>
              <a:buChar char="§"/>
            </a:pPr>
            <a:r>
              <a:rPr lang="en-US" dirty="0" smtClean="0">
                <a:solidFill>
                  <a:schemeClr val="accent6">
                    <a:lumMod val="50000"/>
                  </a:schemeClr>
                </a:solidFill>
              </a:rPr>
              <a:t>PET </a:t>
            </a:r>
            <a:r>
              <a:rPr lang="en-US" dirty="0">
                <a:solidFill>
                  <a:schemeClr val="accent6">
                    <a:lumMod val="50000"/>
                  </a:schemeClr>
                </a:solidFill>
              </a:rPr>
              <a:t>is a noninvasive, diagnostic imaging technique for measuring functional activity of cells in the human body. </a:t>
            </a:r>
            <a:endParaRPr lang="en-US" dirty="0" smtClean="0">
              <a:solidFill>
                <a:schemeClr val="accent6">
                  <a:lumMod val="50000"/>
                </a:schemeClr>
              </a:solidFill>
            </a:endParaRPr>
          </a:p>
          <a:p>
            <a:pPr marL="285750" indent="-285750">
              <a:buFont typeface="Wingdings" pitchFamily="2" charset="2"/>
              <a:buChar char="§"/>
            </a:pPr>
            <a:r>
              <a:rPr lang="en-US" dirty="0" smtClean="0">
                <a:solidFill>
                  <a:schemeClr val="accent6">
                    <a:lumMod val="50000"/>
                  </a:schemeClr>
                </a:solidFill>
              </a:rPr>
              <a:t>It </a:t>
            </a:r>
            <a:r>
              <a:rPr lang="en-US" dirty="0">
                <a:solidFill>
                  <a:schemeClr val="accent6">
                    <a:lumMod val="50000"/>
                  </a:schemeClr>
                </a:solidFill>
              </a:rPr>
              <a:t>was the first scanning method to give functional information about the brain. </a:t>
            </a:r>
          </a:p>
          <a:p>
            <a:pPr marL="285750" indent="-285750">
              <a:buFont typeface="Wingdings" pitchFamily="2" charset="2"/>
              <a:buChar char="§"/>
            </a:pPr>
            <a:r>
              <a:rPr lang="en-US" dirty="0" smtClean="0">
                <a:solidFill>
                  <a:schemeClr val="accent6">
                    <a:lumMod val="50000"/>
                  </a:schemeClr>
                </a:solidFill>
              </a:rPr>
              <a:t>It </a:t>
            </a:r>
            <a:r>
              <a:rPr lang="en-US" dirty="0">
                <a:solidFill>
                  <a:schemeClr val="accent6">
                    <a:lumMod val="50000"/>
                  </a:schemeClr>
                </a:solidFill>
              </a:rPr>
              <a:t>measures metabolic activity, physiology and pathology of human body. </a:t>
            </a:r>
          </a:p>
          <a:p>
            <a:pPr marL="285750" indent="-285750">
              <a:buFont typeface="Wingdings" pitchFamily="2" charset="2"/>
              <a:buChar char="§"/>
            </a:pPr>
            <a:r>
              <a:rPr lang="en-US" dirty="0" smtClean="0">
                <a:solidFill>
                  <a:schemeClr val="accent6">
                    <a:lumMod val="50000"/>
                  </a:schemeClr>
                </a:solidFill>
              </a:rPr>
              <a:t>It </a:t>
            </a:r>
            <a:r>
              <a:rPr lang="en-US" dirty="0">
                <a:solidFill>
                  <a:schemeClr val="accent6">
                    <a:lumMod val="50000"/>
                  </a:schemeClr>
                </a:solidFill>
              </a:rPr>
              <a:t>works with the positron </a:t>
            </a:r>
            <a:endParaRPr lang="en-US" dirty="0" smtClean="0">
              <a:solidFill>
                <a:schemeClr val="accent6">
                  <a:lumMod val="50000"/>
                </a:schemeClr>
              </a:solidFill>
            </a:endParaRPr>
          </a:p>
          <a:p>
            <a:pPr marL="285750" indent="-285750">
              <a:buFont typeface="Wingdings" pitchFamily="2" charset="2"/>
              <a:buChar char="§"/>
            </a:pPr>
            <a:r>
              <a:rPr lang="en-US" dirty="0" smtClean="0">
                <a:solidFill>
                  <a:schemeClr val="accent6">
                    <a:lumMod val="50000"/>
                  </a:schemeClr>
                </a:solidFill>
              </a:rPr>
              <a:t>Tracer </a:t>
            </a:r>
            <a:r>
              <a:rPr lang="en-US" dirty="0">
                <a:solidFill>
                  <a:schemeClr val="accent6">
                    <a:lumMod val="50000"/>
                  </a:schemeClr>
                </a:solidFill>
              </a:rPr>
              <a:t>is entered in body</a:t>
            </a:r>
          </a:p>
          <a:p>
            <a:endParaRPr lang="ru-RU" dirty="0">
              <a:solidFill>
                <a:schemeClr val="accent6">
                  <a:lumMod val="50000"/>
                </a:schemeClr>
              </a:solidFill>
            </a:endParaRPr>
          </a:p>
        </p:txBody>
      </p:sp>
      <p:sp>
        <p:nvSpPr>
          <p:cNvPr id="10" name="TextBox 9"/>
          <p:cNvSpPr txBox="1"/>
          <p:nvPr/>
        </p:nvSpPr>
        <p:spPr>
          <a:xfrm>
            <a:off x="214761" y="1643852"/>
            <a:ext cx="4180114" cy="2585323"/>
          </a:xfrm>
          <a:prstGeom prst="rect">
            <a:avLst/>
          </a:prstGeom>
          <a:noFill/>
        </p:spPr>
        <p:txBody>
          <a:bodyPr wrap="square" rtlCol="0">
            <a:spAutoFit/>
          </a:bodyPr>
          <a:lstStyle/>
          <a:p>
            <a:r>
              <a:rPr lang="en-US" dirty="0">
                <a:solidFill>
                  <a:schemeClr val="accent6">
                    <a:lumMod val="50000"/>
                  </a:schemeClr>
                </a:solidFill>
              </a:rPr>
              <a:t>Non-invasive Medical </a:t>
            </a:r>
            <a:r>
              <a:rPr lang="en-US" dirty="0" smtClean="0">
                <a:solidFill>
                  <a:schemeClr val="accent6">
                    <a:lumMod val="50000"/>
                  </a:schemeClr>
                </a:solidFill>
              </a:rPr>
              <a:t>Imaging Techniques</a:t>
            </a:r>
            <a:r>
              <a:rPr lang="en-US" dirty="0">
                <a:solidFill>
                  <a:schemeClr val="accent6">
                    <a:lumMod val="50000"/>
                  </a:schemeClr>
                </a:solidFill>
              </a:rPr>
              <a:t>:</a:t>
            </a:r>
            <a:r>
              <a:rPr lang="en-US" dirty="0" smtClean="0">
                <a:solidFill>
                  <a:schemeClr val="accent6">
                    <a:lumMod val="50000"/>
                  </a:schemeClr>
                </a:solidFill>
              </a:rPr>
              <a:t> </a:t>
            </a:r>
          </a:p>
          <a:p>
            <a:r>
              <a:rPr lang="en-US" dirty="0" smtClean="0">
                <a:solidFill>
                  <a:srgbClr val="FF0000"/>
                </a:solidFill>
              </a:rPr>
              <a:t>Anatomical:</a:t>
            </a:r>
          </a:p>
          <a:p>
            <a:r>
              <a:rPr lang="en-US" dirty="0" smtClean="0">
                <a:solidFill>
                  <a:schemeClr val="accent6">
                    <a:lumMod val="50000"/>
                  </a:schemeClr>
                </a:solidFill>
              </a:rPr>
              <a:t>	X-ray </a:t>
            </a:r>
          </a:p>
          <a:p>
            <a:r>
              <a:rPr lang="en-US" dirty="0" smtClean="0">
                <a:solidFill>
                  <a:schemeClr val="accent6">
                    <a:lumMod val="50000"/>
                  </a:schemeClr>
                </a:solidFill>
              </a:rPr>
              <a:t>	CAT</a:t>
            </a:r>
          </a:p>
          <a:p>
            <a:r>
              <a:rPr lang="en-US" dirty="0" smtClean="0">
                <a:solidFill>
                  <a:schemeClr val="accent6">
                    <a:lumMod val="50000"/>
                  </a:schemeClr>
                </a:solidFill>
              </a:rPr>
              <a:t>	</a:t>
            </a:r>
            <a:r>
              <a:rPr lang="en-US" dirty="0" smtClean="0">
                <a:solidFill>
                  <a:srgbClr val="FF0000"/>
                </a:solidFill>
              </a:rPr>
              <a:t>MRI</a:t>
            </a:r>
          </a:p>
          <a:p>
            <a:r>
              <a:rPr lang="en-US" dirty="0" smtClean="0">
                <a:solidFill>
                  <a:schemeClr val="accent6">
                    <a:lumMod val="50000"/>
                  </a:schemeClr>
                </a:solidFill>
              </a:rPr>
              <a:t>	Ultrasound </a:t>
            </a:r>
          </a:p>
          <a:p>
            <a:r>
              <a:rPr lang="en-US" dirty="0" smtClean="0">
                <a:solidFill>
                  <a:srgbClr val="FF0000"/>
                </a:solidFill>
              </a:rPr>
              <a:t>Functional:</a:t>
            </a:r>
            <a:endParaRPr lang="en-US" dirty="0">
              <a:solidFill>
                <a:srgbClr val="FF0000"/>
              </a:solidFill>
            </a:endParaRPr>
          </a:p>
          <a:p>
            <a:r>
              <a:rPr lang="en-US" dirty="0" smtClean="0">
                <a:solidFill>
                  <a:schemeClr val="accent6">
                    <a:lumMod val="50000"/>
                  </a:schemeClr>
                </a:solidFill>
              </a:rPr>
              <a:t>	</a:t>
            </a:r>
            <a:r>
              <a:rPr lang="en-US" dirty="0" smtClean="0">
                <a:solidFill>
                  <a:srgbClr val="FF0000"/>
                </a:solidFill>
              </a:rPr>
              <a:t>PET</a:t>
            </a:r>
          </a:p>
          <a:p>
            <a:r>
              <a:rPr lang="en-US" dirty="0">
                <a:solidFill>
                  <a:schemeClr val="accent6">
                    <a:lumMod val="50000"/>
                  </a:schemeClr>
                </a:solidFill>
              </a:rPr>
              <a:t>	</a:t>
            </a:r>
            <a:r>
              <a:rPr lang="en-US" dirty="0" smtClean="0">
                <a:solidFill>
                  <a:schemeClr val="accent6">
                    <a:lumMod val="50000"/>
                  </a:schemeClr>
                </a:solidFill>
              </a:rPr>
              <a:t>SPECT</a:t>
            </a:r>
            <a:endParaRPr lang="ru-RU" dirty="0">
              <a:solidFill>
                <a:schemeClr val="accent6">
                  <a:lumMod val="50000"/>
                </a:schemeClr>
              </a:solidFill>
            </a:endParaRPr>
          </a:p>
        </p:txBody>
      </p:sp>
      <p:pic>
        <p:nvPicPr>
          <p:cNvPr id="5123" name="Picture 3" descr="C:\Users\Richard\Desktop\Presentation\pet-scanne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7813" y="1372919"/>
            <a:ext cx="2985832" cy="47595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21734" y="5300133"/>
            <a:ext cx="7950200" cy="646331"/>
          </a:xfrm>
          <a:prstGeom prst="rect">
            <a:avLst/>
          </a:prstGeom>
          <a:noFill/>
        </p:spPr>
        <p:txBody>
          <a:bodyPr wrap="square" rtlCol="0">
            <a:spAutoFit/>
          </a:bodyPr>
          <a:lstStyle/>
          <a:p>
            <a:r>
              <a:rPr lang="en-US" dirty="0">
                <a:solidFill>
                  <a:schemeClr val="accent6">
                    <a:lumMod val="50000"/>
                  </a:schemeClr>
                </a:solidFill>
              </a:rPr>
              <a:t>PET is used in following </a:t>
            </a:r>
            <a:r>
              <a:rPr lang="en-US" dirty="0" smtClean="0">
                <a:solidFill>
                  <a:schemeClr val="accent6">
                    <a:lumMod val="50000"/>
                  </a:schemeClr>
                </a:solidFill>
              </a:rPr>
              <a:t>areas</a:t>
            </a:r>
            <a:r>
              <a:rPr lang="en-US" dirty="0">
                <a:solidFill>
                  <a:schemeClr val="accent6">
                    <a:lumMod val="50000"/>
                  </a:schemeClr>
                </a:solidFill>
              </a:rPr>
              <a:t> </a:t>
            </a:r>
            <a:r>
              <a:rPr lang="en-US" dirty="0" smtClean="0">
                <a:solidFill>
                  <a:schemeClr val="accent6">
                    <a:lumMod val="50000"/>
                  </a:schemeClr>
                </a:solidFill>
              </a:rPr>
              <a:t>– Neuroimaging,  </a:t>
            </a:r>
            <a:r>
              <a:rPr lang="en-US" dirty="0">
                <a:solidFill>
                  <a:schemeClr val="accent6">
                    <a:lumMod val="50000"/>
                  </a:schemeClr>
                </a:solidFill>
              </a:rPr>
              <a:t>Clinical oncology (medical imaging of tumors</a:t>
            </a:r>
            <a:r>
              <a:rPr lang="en-US" dirty="0" smtClean="0">
                <a:solidFill>
                  <a:schemeClr val="accent6">
                    <a:lumMod val="50000"/>
                  </a:schemeClr>
                </a:solidFill>
              </a:rPr>
              <a:t>), </a:t>
            </a:r>
            <a:r>
              <a:rPr lang="en-US" dirty="0" err="1">
                <a:solidFill>
                  <a:schemeClr val="accent6">
                    <a:lumMod val="50000"/>
                  </a:schemeClr>
                </a:solidFill>
              </a:rPr>
              <a:t>Musculo</a:t>
            </a:r>
            <a:r>
              <a:rPr lang="en-US" dirty="0">
                <a:solidFill>
                  <a:schemeClr val="accent6">
                    <a:lumMod val="50000"/>
                  </a:schemeClr>
                </a:solidFill>
              </a:rPr>
              <a:t>-skeletal </a:t>
            </a:r>
            <a:r>
              <a:rPr lang="en-US" dirty="0" smtClean="0">
                <a:solidFill>
                  <a:schemeClr val="accent6">
                    <a:lumMod val="50000"/>
                  </a:schemeClr>
                </a:solidFill>
              </a:rPr>
              <a:t>imaging, Cardiology, Pharmacology, </a:t>
            </a:r>
            <a:r>
              <a:rPr lang="en-US" dirty="0">
                <a:solidFill>
                  <a:schemeClr val="accent6">
                    <a:lumMod val="50000"/>
                  </a:schemeClr>
                </a:solidFill>
              </a:rPr>
              <a:t>Neuropsychology</a:t>
            </a:r>
            <a:endParaRPr lang="ru-RU" dirty="0">
              <a:solidFill>
                <a:schemeClr val="accent6">
                  <a:lumMod val="50000"/>
                </a:schemeClr>
              </a:solidFill>
            </a:endParaRPr>
          </a:p>
        </p:txBody>
      </p:sp>
    </p:spTree>
    <p:extLst>
      <p:ext uri="{BB962C8B-B14F-4D97-AF65-F5344CB8AC3E}">
        <p14:creationId xmlns:p14="http://schemas.microsoft.com/office/powerpoint/2010/main" val="1985078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3473" y="161155"/>
            <a:ext cx="880270" cy="114435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5010" y="342177"/>
            <a:ext cx="2345754" cy="782309"/>
          </a:xfrm>
          <a:prstGeom prst="rect">
            <a:avLst/>
          </a:prstGeom>
        </p:spPr>
      </p:pic>
      <p:sp>
        <p:nvSpPr>
          <p:cNvPr id="5" name="Нижний колонтитул 4"/>
          <p:cNvSpPr>
            <a:spLocks noGrp="1"/>
          </p:cNvSpPr>
          <p:nvPr>
            <p:ph type="ftr" sz="quarter" idx="11"/>
          </p:nvPr>
        </p:nvSpPr>
        <p:spPr>
          <a:xfrm>
            <a:off x="787474" y="6492875"/>
            <a:ext cx="10110651" cy="365125"/>
          </a:xfrm>
        </p:spPr>
        <p:txBody>
          <a:bodyPr/>
          <a:lstStyle/>
          <a:p>
            <a:r>
              <a:rPr lang="en-US" sz="1600" b="1" dirty="0"/>
              <a:t>Georgian-German School and Workshop in Basic Science (GGSWBS)</a:t>
            </a:r>
          </a:p>
        </p:txBody>
      </p:sp>
      <p:sp>
        <p:nvSpPr>
          <p:cNvPr id="7" name="Номер слайда 6"/>
          <p:cNvSpPr>
            <a:spLocks noGrp="1"/>
          </p:cNvSpPr>
          <p:nvPr>
            <p:ph type="sldNum" sz="quarter" idx="12"/>
          </p:nvPr>
        </p:nvSpPr>
        <p:spPr/>
        <p:txBody>
          <a:bodyPr/>
          <a:lstStyle/>
          <a:p>
            <a:fld id="{D5C83F85-1D24-4DFD-9953-A124C4DABB03}" type="slidenum">
              <a:rPr lang="en-US" smtClean="0"/>
              <a:t>8</a:t>
            </a:fld>
            <a:endParaRPr lang="en-US"/>
          </a:p>
        </p:txBody>
      </p:sp>
      <p:sp>
        <p:nvSpPr>
          <p:cNvPr id="9" name="TextBox 8"/>
          <p:cNvSpPr txBox="1"/>
          <p:nvPr/>
        </p:nvSpPr>
        <p:spPr>
          <a:xfrm>
            <a:off x="4848837" y="329242"/>
            <a:ext cx="2500230" cy="584775"/>
          </a:xfrm>
          <a:prstGeom prst="rect">
            <a:avLst/>
          </a:prstGeom>
          <a:noFill/>
        </p:spPr>
        <p:txBody>
          <a:bodyPr wrap="square" rtlCol="0">
            <a:spAutoFit/>
          </a:bodyPr>
          <a:lstStyle/>
          <a:p>
            <a:r>
              <a:rPr lang="el-GR" sz="3200" b="1" dirty="0">
                <a:solidFill>
                  <a:schemeClr val="accent6">
                    <a:lumMod val="50000"/>
                  </a:schemeClr>
                </a:solidFill>
              </a:rPr>
              <a:t>β+ </a:t>
            </a:r>
            <a:r>
              <a:rPr lang="en-US" sz="3200" b="1" dirty="0">
                <a:solidFill>
                  <a:schemeClr val="accent6">
                    <a:lumMod val="50000"/>
                  </a:schemeClr>
                </a:solidFill>
              </a:rPr>
              <a:t>Decay</a:t>
            </a:r>
          </a:p>
        </p:txBody>
      </p:sp>
      <p:sp>
        <p:nvSpPr>
          <p:cNvPr id="2" name="TextBox 1"/>
          <p:cNvSpPr txBox="1"/>
          <p:nvPr/>
        </p:nvSpPr>
        <p:spPr>
          <a:xfrm>
            <a:off x="93877" y="1372817"/>
            <a:ext cx="4630523" cy="3170099"/>
          </a:xfrm>
          <a:prstGeom prst="rect">
            <a:avLst/>
          </a:prstGeom>
          <a:noFill/>
        </p:spPr>
        <p:txBody>
          <a:bodyPr wrap="square" rtlCol="0">
            <a:spAutoFit/>
          </a:bodyPr>
          <a:lstStyle/>
          <a:p>
            <a:r>
              <a:rPr lang="en-US" dirty="0">
                <a:solidFill>
                  <a:srgbClr val="FF0000"/>
                </a:solidFill>
              </a:rPr>
              <a:t>What is a Positron</a:t>
            </a:r>
            <a:r>
              <a:rPr lang="en-US" dirty="0" smtClean="0">
                <a:solidFill>
                  <a:srgbClr val="FF0000"/>
                </a:solidFill>
              </a:rPr>
              <a:t>?</a:t>
            </a:r>
          </a:p>
          <a:p>
            <a:r>
              <a:rPr lang="en-US" dirty="0">
                <a:solidFill>
                  <a:srgbClr val="FF0000"/>
                </a:solidFill>
              </a:rPr>
              <a:t>A Positron is an anti-matter electron</a:t>
            </a:r>
            <a:r>
              <a:rPr lang="en-US" dirty="0">
                <a:solidFill>
                  <a:schemeClr val="accent6">
                    <a:lumMod val="50000"/>
                  </a:schemeClr>
                </a:solidFill>
              </a:rPr>
              <a:t>, it is identical in mass but has an apposite charge of +1.</a:t>
            </a:r>
          </a:p>
          <a:p>
            <a:r>
              <a:rPr lang="en-US" dirty="0" smtClean="0">
                <a:solidFill>
                  <a:srgbClr val="FF0000"/>
                </a:solidFill>
              </a:rPr>
              <a:t>Positron </a:t>
            </a:r>
            <a:r>
              <a:rPr lang="en-US" dirty="0">
                <a:solidFill>
                  <a:srgbClr val="FF0000"/>
                </a:solidFill>
              </a:rPr>
              <a:t>can come from different number of sources</a:t>
            </a:r>
            <a:r>
              <a:rPr lang="en-US" dirty="0"/>
              <a:t>, </a:t>
            </a:r>
            <a:r>
              <a:rPr lang="en-US" dirty="0">
                <a:solidFill>
                  <a:schemeClr val="accent6">
                    <a:lumMod val="50000"/>
                  </a:schemeClr>
                </a:solidFill>
              </a:rPr>
              <a:t>but for PET they are produced by nuclear decay</a:t>
            </a:r>
            <a:r>
              <a:rPr lang="en-US" dirty="0" smtClean="0">
                <a:solidFill>
                  <a:schemeClr val="accent6">
                    <a:lumMod val="50000"/>
                  </a:schemeClr>
                </a:solidFill>
              </a:rPr>
              <a:t>.</a:t>
            </a:r>
          </a:p>
          <a:p>
            <a:r>
              <a:rPr lang="en-US" dirty="0">
                <a:solidFill>
                  <a:srgbClr val="FF0000"/>
                </a:solidFill>
              </a:rPr>
              <a:t>Nuclear decay </a:t>
            </a:r>
            <a:r>
              <a:rPr lang="en-US" dirty="0">
                <a:solidFill>
                  <a:schemeClr val="accent6">
                    <a:lumMod val="50000"/>
                  </a:schemeClr>
                </a:solidFill>
              </a:rPr>
              <a:t>is basically when unstable nuclei are produced in a cyclotron</a:t>
            </a:r>
            <a:endParaRPr lang="en-US" dirty="0" smtClean="0">
              <a:solidFill>
                <a:schemeClr val="accent6">
                  <a:lumMod val="50000"/>
                </a:schemeClr>
              </a:solidFill>
            </a:endParaRPr>
          </a:p>
          <a:p>
            <a:endParaRPr lang="en-US" dirty="0">
              <a:solidFill>
                <a:schemeClr val="accent6">
                  <a:lumMod val="50000"/>
                </a:schemeClr>
              </a:solidFill>
            </a:endParaRPr>
          </a:p>
          <a:p>
            <a:endParaRPr lang="ru-RU" sz="2000" dirty="0">
              <a:solidFill>
                <a:schemeClr val="accent6">
                  <a:lumMod val="50000"/>
                </a:schemeClr>
              </a:solidFill>
            </a:endParaRPr>
          </a:p>
        </p:txBody>
      </p:sp>
      <p:sp>
        <p:nvSpPr>
          <p:cNvPr id="8" name="TextBox 7"/>
          <p:cNvSpPr txBox="1"/>
          <p:nvPr/>
        </p:nvSpPr>
        <p:spPr>
          <a:xfrm>
            <a:off x="2756263" y="1721087"/>
            <a:ext cx="184731" cy="369332"/>
          </a:xfrm>
          <a:prstGeom prst="rect">
            <a:avLst/>
          </a:prstGeom>
          <a:noFill/>
        </p:spPr>
        <p:txBody>
          <a:bodyPr wrap="none" rtlCol="0">
            <a:spAutoFit/>
          </a:bodyPr>
          <a:lstStyle/>
          <a:p>
            <a:endParaRPr lang="ru-RU" dirty="0"/>
          </a:p>
        </p:txBody>
      </p:sp>
      <p:sp>
        <p:nvSpPr>
          <p:cNvPr id="14" name="TextBox 13"/>
          <p:cNvSpPr txBox="1"/>
          <p:nvPr/>
        </p:nvSpPr>
        <p:spPr>
          <a:xfrm>
            <a:off x="118896" y="4060101"/>
            <a:ext cx="5274733" cy="2031325"/>
          </a:xfrm>
          <a:prstGeom prst="rect">
            <a:avLst/>
          </a:prstGeom>
          <a:noFill/>
        </p:spPr>
        <p:txBody>
          <a:bodyPr wrap="square" rtlCol="0">
            <a:spAutoFit/>
          </a:bodyPr>
          <a:lstStyle/>
          <a:p>
            <a:r>
              <a:rPr lang="el-GR" dirty="0" smtClean="0">
                <a:solidFill>
                  <a:srgbClr val="FF0000"/>
                </a:solidFill>
              </a:rPr>
              <a:t>β+ </a:t>
            </a:r>
            <a:r>
              <a:rPr lang="en-US" dirty="0" smtClean="0">
                <a:solidFill>
                  <a:srgbClr val="FF0000"/>
                </a:solidFill>
              </a:rPr>
              <a:t>Decay</a:t>
            </a:r>
            <a:r>
              <a:rPr lang="en-US" dirty="0" smtClean="0"/>
              <a:t/>
            </a:r>
            <a:br>
              <a:rPr lang="en-US" dirty="0" smtClean="0"/>
            </a:br>
            <a:r>
              <a:rPr lang="en-US" dirty="0" smtClean="0">
                <a:solidFill>
                  <a:schemeClr val="accent6">
                    <a:lumMod val="50000"/>
                  </a:schemeClr>
                </a:solidFill>
              </a:rPr>
              <a:t>Neutron-deficient </a:t>
            </a:r>
            <a:r>
              <a:rPr lang="en-US" dirty="0">
                <a:solidFill>
                  <a:schemeClr val="accent6">
                    <a:lumMod val="50000"/>
                  </a:schemeClr>
                </a:solidFill>
              </a:rPr>
              <a:t>isotopes can decay by emitting </a:t>
            </a:r>
            <a:r>
              <a:rPr lang="en-US" dirty="0" smtClean="0">
                <a:solidFill>
                  <a:schemeClr val="accent6">
                    <a:lumMod val="50000"/>
                  </a:schemeClr>
                </a:solidFill>
              </a:rPr>
              <a:t>positrons </a:t>
            </a:r>
          </a:p>
          <a:p>
            <a:r>
              <a:rPr lang="en-US" dirty="0" smtClean="0">
                <a:solidFill>
                  <a:schemeClr val="accent6">
                    <a:lumMod val="50000"/>
                  </a:schemeClr>
                </a:solidFill>
              </a:rPr>
              <a:t>Net </a:t>
            </a:r>
            <a:r>
              <a:rPr lang="en-US" dirty="0">
                <a:solidFill>
                  <a:schemeClr val="accent6">
                    <a:lumMod val="50000"/>
                  </a:schemeClr>
                </a:solidFill>
              </a:rPr>
              <a:t>effect: </a:t>
            </a:r>
            <a:r>
              <a:rPr lang="en-US" dirty="0" smtClean="0">
                <a:solidFill>
                  <a:schemeClr val="accent6">
                    <a:lumMod val="50000"/>
                  </a:schemeClr>
                </a:solidFill>
              </a:rPr>
              <a:t>one proton </a:t>
            </a:r>
            <a:r>
              <a:rPr lang="en-US" dirty="0">
                <a:solidFill>
                  <a:schemeClr val="accent6">
                    <a:lumMod val="50000"/>
                  </a:schemeClr>
                </a:solidFill>
              </a:rPr>
              <a:t>replaced </a:t>
            </a:r>
            <a:r>
              <a:rPr lang="en-US" dirty="0" smtClean="0">
                <a:solidFill>
                  <a:schemeClr val="accent6">
                    <a:lumMod val="50000"/>
                  </a:schemeClr>
                </a:solidFill>
              </a:rPr>
              <a:t>by </a:t>
            </a:r>
            <a:br>
              <a:rPr lang="en-US" dirty="0" smtClean="0">
                <a:solidFill>
                  <a:schemeClr val="accent6">
                    <a:lumMod val="50000"/>
                  </a:schemeClr>
                </a:solidFill>
              </a:rPr>
            </a:br>
            <a:r>
              <a:rPr lang="en-US" dirty="0" smtClean="0">
                <a:solidFill>
                  <a:schemeClr val="accent6">
                    <a:lumMod val="50000"/>
                  </a:schemeClr>
                </a:solidFill>
              </a:rPr>
              <a:t>-neutron</a:t>
            </a:r>
            <a:br>
              <a:rPr lang="en-US" dirty="0" smtClean="0">
                <a:solidFill>
                  <a:schemeClr val="accent6">
                    <a:lumMod val="50000"/>
                  </a:schemeClr>
                </a:solidFill>
              </a:rPr>
            </a:br>
            <a:r>
              <a:rPr lang="en-US" dirty="0" smtClean="0">
                <a:solidFill>
                  <a:schemeClr val="accent6">
                    <a:lumMod val="50000"/>
                  </a:schemeClr>
                </a:solidFill>
              </a:rPr>
              <a:t>-anti-neutrino</a:t>
            </a:r>
            <a:br>
              <a:rPr lang="en-US" dirty="0" smtClean="0">
                <a:solidFill>
                  <a:schemeClr val="accent6">
                    <a:lumMod val="50000"/>
                  </a:schemeClr>
                </a:solidFill>
              </a:rPr>
            </a:br>
            <a:r>
              <a:rPr lang="en-US" dirty="0" smtClean="0">
                <a:solidFill>
                  <a:schemeClr val="accent6">
                    <a:lumMod val="50000"/>
                  </a:schemeClr>
                </a:solidFill>
              </a:rPr>
              <a:t>-positron</a:t>
            </a:r>
            <a:endParaRPr lang="ru-RU" dirty="0">
              <a:solidFill>
                <a:schemeClr val="accent6">
                  <a:lumMod val="50000"/>
                </a:schemeClr>
              </a:solidFill>
            </a:endParaRPr>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4559" y="1905753"/>
            <a:ext cx="6040138" cy="32827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335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4000">
              <a:schemeClr val="accent1">
                <a:lumMod val="5000"/>
                <a:lumOff val="95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3473" y="161155"/>
            <a:ext cx="880270" cy="114435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5010" y="342177"/>
            <a:ext cx="2345754" cy="782309"/>
          </a:xfrm>
          <a:prstGeom prst="rect">
            <a:avLst/>
          </a:prstGeom>
        </p:spPr>
      </p:pic>
      <p:sp>
        <p:nvSpPr>
          <p:cNvPr id="5" name="Нижний колонтитул 4"/>
          <p:cNvSpPr>
            <a:spLocks noGrp="1"/>
          </p:cNvSpPr>
          <p:nvPr>
            <p:ph type="ftr" sz="quarter" idx="11"/>
          </p:nvPr>
        </p:nvSpPr>
        <p:spPr>
          <a:xfrm>
            <a:off x="787474" y="6492875"/>
            <a:ext cx="10110651" cy="365125"/>
          </a:xfrm>
        </p:spPr>
        <p:txBody>
          <a:bodyPr/>
          <a:lstStyle/>
          <a:p>
            <a:r>
              <a:rPr lang="en-US" sz="1600" b="1" dirty="0"/>
              <a:t>Georgian-German School and Workshop in Basic Science (GGSWBS)</a:t>
            </a:r>
          </a:p>
        </p:txBody>
      </p:sp>
      <p:sp>
        <p:nvSpPr>
          <p:cNvPr id="7" name="Номер слайда 6"/>
          <p:cNvSpPr>
            <a:spLocks noGrp="1"/>
          </p:cNvSpPr>
          <p:nvPr>
            <p:ph type="sldNum" sz="quarter" idx="12"/>
          </p:nvPr>
        </p:nvSpPr>
        <p:spPr/>
        <p:txBody>
          <a:bodyPr/>
          <a:lstStyle/>
          <a:p>
            <a:fld id="{D5C83F85-1D24-4DFD-9953-A124C4DABB03}" type="slidenum">
              <a:rPr lang="en-US" smtClean="0"/>
              <a:t>9</a:t>
            </a:fld>
            <a:endParaRPr lang="en-US"/>
          </a:p>
        </p:txBody>
      </p:sp>
      <p:sp>
        <p:nvSpPr>
          <p:cNvPr id="9" name="TextBox 8"/>
          <p:cNvSpPr txBox="1"/>
          <p:nvPr/>
        </p:nvSpPr>
        <p:spPr>
          <a:xfrm>
            <a:off x="4035838" y="442484"/>
            <a:ext cx="3997820" cy="528350"/>
          </a:xfrm>
          <a:prstGeom prst="rect">
            <a:avLst/>
          </a:prstGeom>
          <a:noFill/>
        </p:spPr>
        <p:txBody>
          <a:bodyPr wrap="square" rtlCol="0">
            <a:spAutoFit/>
          </a:bodyPr>
          <a:lstStyle/>
          <a:p>
            <a:pPr>
              <a:lnSpc>
                <a:spcPts val="3400"/>
              </a:lnSpc>
            </a:pPr>
            <a:r>
              <a:rPr lang="en-US" sz="3200" b="1" dirty="0">
                <a:solidFill>
                  <a:schemeClr val="accent6">
                    <a:lumMod val="50000"/>
                  </a:schemeClr>
                </a:solidFill>
              </a:rPr>
              <a:t>How </a:t>
            </a:r>
            <a:r>
              <a:rPr lang="en-US" sz="3200" b="1" dirty="0" smtClean="0">
                <a:solidFill>
                  <a:schemeClr val="accent6">
                    <a:lumMod val="50000"/>
                  </a:schemeClr>
                </a:solidFill>
              </a:rPr>
              <a:t>does </a:t>
            </a:r>
            <a:r>
              <a:rPr lang="en-US" sz="3200" b="1" dirty="0">
                <a:solidFill>
                  <a:schemeClr val="accent6">
                    <a:lumMod val="50000"/>
                  </a:schemeClr>
                </a:solidFill>
              </a:rPr>
              <a:t>PET </a:t>
            </a:r>
            <a:r>
              <a:rPr lang="en-US" sz="3200" b="1" dirty="0" smtClean="0">
                <a:solidFill>
                  <a:schemeClr val="accent6">
                    <a:lumMod val="50000"/>
                  </a:schemeClr>
                </a:solidFill>
              </a:rPr>
              <a:t>works?</a:t>
            </a:r>
            <a:endParaRPr lang="en-US" sz="3200" b="1" dirty="0">
              <a:solidFill>
                <a:schemeClr val="accent6">
                  <a:lumMod val="50000"/>
                </a:schemeClr>
              </a:solidFill>
            </a:endParaRPr>
          </a:p>
        </p:txBody>
      </p:sp>
      <p:sp>
        <p:nvSpPr>
          <p:cNvPr id="8" name="TextBox 7"/>
          <p:cNvSpPr txBox="1"/>
          <p:nvPr/>
        </p:nvSpPr>
        <p:spPr>
          <a:xfrm>
            <a:off x="2756263" y="1721087"/>
            <a:ext cx="184731" cy="369332"/>
          </a:xfrm>
          <a:prstGeom prst="rect">
            <a:avLst/>
          </a:prstGeom>
          <a:noFill/>
        </p:spPr>
        <p:txBody>
          <a:bodyPr wrap="none" rtlCol="0">
            <a:spAutoFit/>
          </a:bodyPr>
          <a:lstStyle/>
          <a:p>
            <a:endParaRPr lang="ru-RU" dirty="0"/>
          </a:p>
        </p:txBody>
      </p:sp>
      <p:sp>
        <p:nvSpPr>
          <p:cNvPr id="11" name="TextBox 10"/>
          <p:cNvSpPr txBox="1"/>
          <p:nvPr/>
        </p:nvSpPr>
        <p:spPr>
          <a:xfrm>
            <a:off x="105246" y="1537741"/>
            <a:ext cx="4339754" cy="4801314"/>
          </a:xfrm>
          <a:prstGeom prst="rect">
            <a:avLst/>
          </a:prstGeom>
          <a:noFill/>
        </p:spPr>
        <p:txBody>
          <a:bodyPr wrap="square" rtlCol="0">
            <a:spAutoFit/>
          </a:bodyPr>
          <a:lstStyle/>
          <a:p>
            <a:r>
              <a:rPr lang="en-US" dirty="0">
                <a:solidFill>
                  <a:srgbClr val="FF0000"/>
                </a:solidFill>
              </a:rPr>
              <a:t>Positron emitting tracer </a:t>
            </a:r>
            <a:r>
              <a:rPr lang="en-US" dirty="0">
                <a:solidFill>
                  <a:schemeClr val="accent6">
                    <a:lumMod val="50000"/>
                  </a:schemeClr>
                </a:solidFill>
              </a:rPr>
              <a:t>is injected into </a:t>
            </a:r>
            <a:r>
              <a:rPr lang="en-US" dirty="0" smtClean="0">
                <a:solidFill>
                  <a:schemeClr val="accent6">
                    <a:lumMod val="50000"/>
                  </a:schemeClr>
                </a:solidFill>
              </a:rPr>
              <a:t>the body which emits positrons. </a:t>
            </a:r>
            <a:br>
              <a:rPr lang="en-US" dirty="0" smtClean="0">
                <a:solidFill>
                  <a:schemeClr val="accent6">
                    <a:lumMod val="50000"/>
                  </a:schemeClr>
                </a:solidFill>
              </a:rPr>
            </a:br>
            <a:r>
              <a:rPr lang="en-US" dirty="0" smtClean="0">
                <a:solidFill>
                  <a:schemeClr val="accent6">
                    <a:lumMod val="50000"/>
                  </a:schemeClr>
                </a:solidFill>
              </a:rPr>
              <a:t>After </a:t>
            </a:r>
            <a:r>
              <a:rPr lang="en-US" dirty="0">
                <a:solidFill>
                  <a:schemeClr val="accent6">
                    <a:lumMod val="50000"/>
                  </a:schemeClr>
                </a:solidFill>
              </a:rPr>
              <a:t>traveling a short distance </a:t>
            </a:r>
            <a:r>
              <a:rPr lang="en-US" dirty="0" smtClean="0">
                <a:solidFill>
                  <a:schemeClr val="accent6">
                    <a:lumMod val="50000"/>
                  </a:schemeClr>
                </a:solidFill>
              </a:rPr>
              <a:t>(1-3mm</a:t>
            </a:r>
            <a:r>
              <a:rPr lang="en-US" dirty="0">
                <a:solidFill>
                  <a:schemeClr val="accent6">
                    <a:lumMod val="50000"/>
                  </a:schemeClr>
                </a:solidFill>
              </a:rPr>
              <a:t>), the positron emitted encounters an electron from the surrounding environment. The two particles combine and "annihilate" each other, resulting in the emission of two gamma rays in opposite directions of 511keV</a:t>
            </a:r>
            <a:r>
              <a:rPr lang="en-US" dirty="0"/>
              <a:t> </a:t>
            </a:r>
            <a:r>
              <a:rPr lang="en-US" dirty="0" smtClean="0">
                <a:solidFill>
                  <a:schemeClr val="accent6">
                    <a:lumMod val="50000"/>
                  </a:schemeClr>
                </a:solidFill>
              </a:rPr>
              <a:t>each.</a:t>
            </a:r>
          </a:p>
          <a:p>
            <a:r>
              <a:rPr lang="en-US" dirty="0">
                <a:solidFill>
                  <a:srgbClr val="FF0000"/>
                </a:solidFill>
              </a:rPr>
              <a:t>511keV is the ideal rest state annihilation value.</a:t>
            </a:r>
          </a:p>
          <a:p>
            <a:r>
              <a:rPr lang="en-US" dirty="0">
                <a:solidFill>
                  <a:schemeClr val="accent6">
                    <a:lumMod val="50000"/>
                  </a:schemeClr>
                </a:solidFill>
              </a:rPr>
              <a:t>These rays are detected by opposing detectors. </a:t>
            </a:r>
            <a:r>
              <a:rPr lang="en-US" dirty="0" smtClean="0">
                <a:solidFill>
                  <a:schemeClr val="accent6">
                    <a:lumMod val="50000"/>
                  </a:schemeClr>
                </a:solidFill>
              </a:rPr>
              <a:t>The </a:t>
            </a:r>
            <a:r>
              <a:rPr lang="en-US" dirty="0">
                <a:solidFill>
                  <a:schemeClr val="accent6">
                    <a:lumMod val="50000"/>
                  </a:schemeClr>
                </a:solidFill>
              </a:rPr>
              <a:t>incident photon is converted into light and converted into electrical signals by </a:t>
            </a:r>
            <a:r>
              <a:rPr lang="en-US" dirty="0" err="1">
                <a:solidFill>
                  <a:schemeClr val="accent6">
                    <a:lumMod val="50000"/>
                  </a:schemeClr>
                </a:solidFill>
              </a:rPr>
              <a:t>PMTs.</a:t>
            </a:r>
            <a:r>
              <a:rPr lang="en-US" dirty="0">
                <a:solidFill>
                  <a:schemeClr val="accent6">
                    <a:lumMod val="50000"/>
                  </a:schemeClr>
                </a:solidFill>
              </a:rPr>
              <a:t> </a:t>
            </a:r>
            <a:r>
              <a:rPr lang="en-US" dirty="0" smtClean="0">
                <a:solidFill>
                  <a:schemeClr val="accent6">
                    <a:lumMod val="50000"/>
                  </a:schemeClr>
                </a:solidFill>
              </a:rPr>
              <a:t>Then </a:t>
            </a:r>
            <a:r>
              <a:rPr lang="en-US" dirty="0">
                <a:solidFill>
                  <a:schemeClr val="accent6">
                    <a:lumMod val="50000"/>
                  </a:schemeClr>
                </a:solidFill>
              </a:rPr>
              <a:t>these signal is transfer to amplifier and other electronic circuit.</a:t>
            </a:r>
            <a:endParaRPr lang="ru-RU" dirty="0">
              <a:solidFill>
                <a:schemeClr val="accent6">
                  <a:lumMod val="50000"/>
                </a:schemeClr>
              </a:solidFill>
            </a:endParaRPr>
          </a:p>
          <a:p>
            <a:endParaRPr lang="ru-RU" dirty="0"/>
          </a:p>
        </p:txBody>
      </p:sp>
      <p:pic>
        <p:nvPicPr>
          <p:cNvPr id="7171" name="Picture 3" descr="C:\Users\Richard\Desktop\Presentation\positron-emmision-tomograph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1486" y="1161174"/>
            <a:ext cx="7383406" cy="51549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255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27478</TotalTime>
  <Words>1042</Words>
  <Application>Microsoft Office PowerPoint</Application>
  <PresentationFormat>Widescreen</PresentationFormat>
  <Paragraphs>139</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Ретро</vt:lpstr>
      <vt:lpstr>Georgian-German School and Workshop in Basic Science (GGSWBS)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Krokoz™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Richard</dc:creator>
  <cp:lastModifiedBy>Keti Kotetishvili</cp:lastModifiedBy>
  <cp:revision>91</cp:revision>
  <dcterms:created xsi:type="dcterms:W3CDTF">2017-03-19T13:19:14Z</dcterms:created>
  <dcterms:modified xsi:type="dcterms:W3CDTF">2018-07-30T05:22:09Z</dcterms:modified>
</cp:coreProperties>
</file>