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ia beriashvili" initials="nb" lastIdx="1" clrIdx="0">
    <p:extLst>
      <p:ext uri="{19B8F6BF-5375-455C-9EA6-DF929625EA0E}">
        <p15:presenceInfo xmlns:p15="http://schemas.microsoft.com/office/powerpoint/2012/main" userId="a6ee6586e15063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7B2CE0-A4FF-425D-8220-F7D828744F85}" v="2089" dt="2018-07-17T00:05:29.307"/>
    <p1510:client id="{D75A7DA8-2187-4F5F-AFFB-F42534DC95D6}" v="23" dt="2018-07-17T13:23:34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72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89EA7-F658-472F-AF78-AFCC9CAFFB54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1D761-1A86-47B1-9BFD-282E46139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1D761-1A86-47B1-9BFD-282E461393D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4313" y="1306903"/>
            <a:ext cx="7772400" cy="1523999"/>
          </a:xfrm>
        </p:spPr>
        <p:txBody>
          <a:bodyPr>
            <a:normAutofit fontScale="90000"/>
          </a:bodyPr>
          <a:lstStyle/>
          <a:p>
            <a:r>
              <a:rPr lang="en-US"/>
              <a:t>MEDICAL  IMAGING   TECHNOLOGIES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err="1"/>
              <a:t>Natia</a:t>
            </a:r>
            <a:r>
              <a:rPr lang="en-US"/>
              <a:t> </a:t>
            </a:r>
            <a:r>
              <a:rPr lang="en-US" err="1"/>
              <a:t>Beriashvili</a:t>
            </a:r>
            <a:endParaRPr lang="en-US"/>
          </a:p>
          <a:p>
            <a:endParaRPr lang="en-US"/>
          </a:p>
          <a:p>
            <a:r>
              <a:rPr lang="en-US"/>
              <a:t>Adviser: Prof. Dr. </a:t>
            </a:r>
            <a:r>
              <a:rPr lang="en-US" err="1"/>
              <a:t>Ketevan</a:t>
            </a:r>
            <a:r>
              <a:rPr lang="en-US"/>
              <a:t> </a:t>
            </a:r>
            <a:r>
              <a:rPr lang="en-US" err="1"/>
              <a:t>Kotetishvii</a:t>
            </a:r>
            <a:endParaRPr lang="en-US"/>
          </a:p>
        </p:txBody>
      </p:sp>
      <p:pic>
        <p:nvPicPr>
          <p:cNvPr id="4" name="Picture 2" descr="C:\Users\PC\Desktop\gt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796"/>
            <a:ext cx="220719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eorgian german science bridge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7" y="3106949"/>
            <a:ext cx="2620992" cy="140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>
            <a:extLst>
              <a:ext uri="{FF2B5EF4-FFF2-40B4-BE49-F238E27FC236}">
                <a16:creationId xmlns:a16="http://schemas.microsoft.com/office/drawing/2014/main" id="{AD0D526E-3932-42FB-89E6-D25029F0A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indent="-255905">
              <a:buFont typeface="Arial"/>
              <a:buChar char="•"/>
            </a:pPr>
            <a:r>
              <a:rPr lang="ka-GE" err="1">
                <a:cs typeface="Lucida Sans Unicode"/>
              </a:rPr>
              <a:t>Brain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and</a:t>
            </a:r>
            <a:r>
              <a:rPr lang="ka-GE">
                <a:cs typeface="Lucida Sans Unicode"/>
              </a:rPr>
              <a:t> </a:t>
            </a:r>
            <a:r>
              <a:rPr lang="ka-GE" err="1">
                <a:cs typeface="Lucida Sans Unicode"/>
              </a:rPr>
              <a:t>spine</a:t>
            </a:r>
            <a:endParaRPr lang="ka-GE" err="1"/>
          </a:p>
          <a:p>
            <a:pPr indent="-255905">
              <a:buFont typeface="Arial"/>
              <a:buChar char="•"/>
            </a:pPr>
            <a:r>
              <a:rPr lang="ka-GE" err="1">
                <a:cs typeface="Lucida Sans Unicode"/>
              </a:rPr>
              <a:t>Blood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vessels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in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the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brain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for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stroke</a:t>
            </a:r>
          </a:p>
          <a:p>
            <a:pPr indent="-255905">
              <a:buFont typeface="Arial"/>
              <a:buChar char="•"/>
            </a:pPr>
            <a:r>
              <a:rPr lang="ka-GE" err="1">
                <a:cs typeface="Lucida Sans Unicode"/>
              </a:rPr>
              <a:t>Musculoskeletal</a:t>
            </a:r>
            <a:r>
              <a:rPr lang="ka-GE">
                <a:cs typeface="Lucida Sans Unicode"/>
              </a:rPr>
              <a:t> </a:t>
            </a:r>
            <a:r>
              <a:rPr lang="ka-GE" err="1">
                <a:cs typeface="Lucida Sans Unicode"/>
              </a:rPr>
              <a:t>disorders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and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injures</a:t>
            </a:r>
          </a:p>
          <a:p>
            <a:pPr indent="-255905">
              <a:buFont typeface="Arial"/>
              <a:buChar char="•"/>
            </a:pPr>
            <a:r>
              <a:rPr lang="ka-GE" err="1">
                <a:cs typeface="Lucida Sans Unicode"/>
              </a:rPr>
              <a:t>Congenital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heart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defects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in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neonates</a:t>
            </a:r>
          </a:p>
          <a:p>
            <a:pPr indent="-255905">
              <a:buFont typeface="Arial"/>
              <a:buChar char="•"/>
            </a:pPr>
            <a:r>
              <a:rPr lang="ka-GE" err="1">
                <a:cs typeface="Lucida Sans Unicode"/>
              </a:rPr>
              <a:t>Certain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types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of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cancer</a:t>
            </a:r>
            <a:r>
              <a:rPr lang="ka-GE">
                <a:cs typeface="Lucida Sans Unicode"/>
              </a:rPr>
              <a:t> </a:t>
            </a:r>
            <a:r>
              <a:rPr lang="ka-GE" err="1">
                <a:cs typeface="Lucida Sans Unicode"/>
              </a:rPr>
              <a:t>treatment</a:t>
            </a:r>
          </a:p>
          <a:p>
            <a:pPr indent="-255905">
              <a:buFont typeface="Arial"/>
              <a:buChar char="•"/>
            </a:pPr>
            <a:r>
              <a:rPr lang="ka-GE" err="1">
                <a:cs typeface="Lucida Sans Unicode"/>
              </a:rPr>
              <a:t>Bone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marrow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disease</a:t>
            </a:r>
            <a:r>
              <a:rPr lang="ka-GE">
                <a:cs typeface="Lucida Sans Unicode"/>
              </a:rPr>
              <a:t> </a:t>
            </a:r>
          </a:p>
          <a:p>
            <a:pPr indent="-255905">
              <a:buFont typeface="Arial"/>
              <a:buChar char="•"/>
            </a:pPr>
            <a:r>
              <a:rPr lang="ka-GE" err="1">
                <a:cs typeface="Lucida Sans Unicode"/>
              </a:rPr>
              <a:t>Cardiovascular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system</a:t>
            </a:r>
            <a:r>
              <a:rPr lang="ka-GE">
                <a:cs typeface="Lucida Sans Unicode"/>
              </a:rPr>
              <a:t> </a:t>
            </a:r>
          </a:p>
          <a:p>
            <a:pPr indent="-255905">
              <a:buFont typeface="Arial"/>
              <a:buChar char="•"/>
            </a:pPr>
            <a:r>
              <a:rPr lang="ka-GE" err="1">
                <a:cs typeface="Lucida Sans Unicode"/>
              </a:rPr>
              <a:t>Urinary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tract</a:t>
            </a:r>
            <a:r>
              <a:rPr lang="ka-GE">
                <a:cs typeface="Lucida Sans Unicode"/>
              </a:rPr>
              <a:t> </a:t>
            </a:r>
          </a:p>
        </p:txBody>
      </p:sp>
      <p:sp>
        <p:nvSpPr>
          <p:cNvPr id="3" name="სათაური 2">
            <a:extLst>
              <a:ext uri="{FF2B5EF4-FFF2-40B4-BE49-F238E27FC236}">
                <a16:creationId xmlns:a16="http://schemas.microsoft.com/office/drawing/2014/main" id="{F7D24748-47FF-4A24-8DAD-71C47CDD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>
                <a:cs typeface="Lucida Sans Unicode"/>
              </a:rPr>
              <a:t>MRI </a:t>
            </a:r>
            <a:r>
              <a:rPr lang="ka-GE" err="1">
                <a:cs typeface="Lucida Sans Unicode"/>
              </a:rPr>
              <a:t>Scan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Purpose</a:t>
            </a:r>
            <a:endParaRPr lang="ka-GE" err="1"/>
          </a:p>
        </p:txBody>
      </p:sp>
      <p:pic>
        <p:nvPicPr>
          <p:cNvPr id="4" name="სურათი 4" descr="სურათი შეიცავს კუ, ბოთლი, რეპტილია&#10;&#10;აღწერილობა გენერირებულია მაღალი სანდოობით">
            <a:extLst>
              <a:ext uri="{FF2B5EF4-FFF2-40B4-BE49-F238E27FC236}">
                <a16:creationId xmlns:a16="http://schemas.microsoft.com/office/drawing/2014/main" id="{65BDCEA1-D016-40B9-ACA1-754D8138B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606" y="304800"/>
            <a:ext cx="2362200" cy="2438400"/>
          </a:xfrm>
          <a:prstGeom prst="rect">
            <a:avLst/>
          </a:prstGeom>
        </p:spPr>
      </p:pic>
      <p:pic>
        <p:nvPicPr>
          <p:cNvPr id="6" name="სურათი 6" descr="სურათი შეიცავს ბოსტნეული&#10;&#10;აღწერილობა გენერირებულია მაღალი სანდოობით">
            <a:extLst>
              <a:ext uri="{FF2B5EF4-FFF2-40B4-BE49-F238E27FC236}">
                <a16:creationId xmlns:a16="http://schemas.microsoft.com/office/drawing/2014/main" id="{A9A497C8-C707-4CF6-8B74-3D3780860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314" y="3441960"/>
            <a:ext cx="2498785" cy="2819461"/>
          </a:xfrm>
          <a:prstGeom prst="rect">
            <a:avLst/>
          </a:prstGeom>
        </p:spPr>
      </p:pic>
      <p:pic>
        <p:nvPicPr>
          <p:cNvPr id="8" name="სურათი 8">
            <a:extLst>
              <a:ext uri="{FF2B5EF4-FFF2-40B4-BE49-F238E27FC236}">
                <a16:creationId xmlns:a16="http://schemas.microsoft.com/office/drawing/2014/main" id="{7C416FDB-C8CB-4310-BB51-7B39E3C50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962400"/>
            <a:ext cx="2743200" cy="221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ტექსტური ველი 1">
            <a:extLst>
              <a:ext uri="{FF2B5EF4-FFF2-40B4-BE49-F238E27FC236}">
                <a16:creationId xmlns:a16="http://schemas.microsoft.com/office/drawing/2014/main" id="{188BBE22-D84D-4000-BC52-57DA8759A294}"/>
              </a:ext>
            </a:extLst>
          </p:cNvPr>
          <p:cNvSpPr txBox="1"/>
          <p:nvPr/>
        </p:nvSpPr>
        <p:spPr>
          <a:xfrm>
            <a:off x="4180936" y="121470"/>
            <a:ext cx="3591464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a-GE" sz="2800" b="1" dirty="0">
                <a:solidFill>
                  <a:srgbClr val="262626"/>
                </a:solidFill>
              </a:rPr>
              <a:t>Differences </a:t>
            </a:r>
            <a:endParaRPr lang="ka-GE" sz="2800" b="1" dirty="0">
              <a:solidFill>
                <a:srgbClr val="262626"/>
              </a:solidFill>
              <a:cs typeface="Lucida Sans Unicode"/>
            </a:endParaRPr>
          </a:p>
        </p:txBody>
      </p:sp>
      <p:sp>
        <p:nvSpPr>
          <p:cNvPr id="3" name="ტექსტური ველი 2">
            <a:extLst>
              <a:ext uri="{FF2B5EF4-FFF2-40B4-BE49-F238E27FC236}">
                <a16:creationId xmlns:a16="http://schemas.microsoft.com/office/drawing/2014/main" id="{EF3D1728-A63E-4C25-AF8F-05A687332B8A}"/>
              </a:ext>
            </a:extLst>
          </p:cNvPr>
          <p:cNvSpPr txBox="1"/>
          <p:nvPr/>
        </p:nvSpPr>
        <p:spPr>
          <a:xfrm>
            <a:off x="4724400" y="319321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ka-GE">
              <a:cs typeface="Lucida Sans Unicode"/>
            </a:endParaRPr>
          </a:p>
        </p:txBody>
      </p:sp>
      <p:sp>
        <p:nvSpPr>
          <p:cNvPr id="4" name="ტექსტური ველი 3">
            <a:extLst>
              <a:ext uri="{FF2B5EF4-FFF2-40B4-BE49-F238E27FC236}">
                <a16:creationId xmlns:a16="http://schemas.microsoft.com/office/drawing/2014/main" id="{9FF13CE9-EF2A-47F6-B18A-0138A75F9DB6}"/>
              </a:ext>
            </a:extLst>
          </p:cNvPr>
          <p:cNvSpPr txBox="1"/>
          <p:nvPr/>
        </p:nvSpPr>
        <p:spPr>
          <a:xfrm>
            <a:off x="4853796" y="333698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ka-GE">
              <a:cs typeface="Lucida Sans Unicode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273026"/>
              </p:ext>
            </p:extLst>
          </p:nvPr>
        </p:nvGraphicFramePr>
        <p:xfrm>
          <a:off x="-1" y="716576"/>
          <a:ext cx="7772401" cy="61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239">
                  <a:extLst>
                    <a:ext uri="{9D8B030D-6E8A-4147-A177-3AD203B41FA5}">
                      <a16:colId xmlns:a16="http://schemas.microsoft.com/office/drawing/2014/main" val="1164599364"/>
                    </a:ext>
                  </a:extLst>
                </a:gridCol>
                <a:gridCol w="3930162">
                  <a:extLst>
                    <a:ext uri="{9D8B030D-6E8A-4147-A177-3AD203B41FA5}">
                      <a16:colId xmlns:a16="http://schemas.microsoft.com/office/drawing/2014/main" val="4174407818"/>
                    </a:ext>
                  </a:extLst>
                </a:gridCol>
              </a:tblGrid>
              <a:tr h="4125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MRI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909955"/>
                  </a:ext>
                </a:extLst>
              </a:tr>
              <a:tr h="657415">
                <a:tc>
                  <a:txBody>
                    <a:bodyPr/>
                    <a:lstStyle/>
                    <a:p>
                      <a:pPr algn="just"/>
                      <a:r>
                        <a:rPr lang="ka-GE" dirty="0" smtClean="0">
                          <a:cs typeface="Lucida Sans Unicode"/>
                        </a:rPr>
                        <a:t>Detailed pictures in soft tissues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>
                          <a:cs typeface="Lucida Sans Unicode"/>
                        </a:rPr>
                        <a:t>Less detailed compared to  MRI scan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85068"/>
                  </a:ext>
                </a:extLst>
              </a:tr>
              <a:tr h="657415">
                <a:tc>
                  <a:txBody>
                    <a:bodyPr/>
                    <a:lstStyle/>
                    <a:p>
                      <a:pPr marL="0" indent="0" algn="just">
                        <a:buFont typeface="Arial"/>
                        <a:buNone/>
                      </a:pPr>
                      <a:r>
                        <a:rPr lang="ka-GE" dirty="0" smtClean="0">
                          <a:cs typeface="Lucida Sans Unicode"/>
                        </a:rPr>
                        <a:t>Bony structures are less detailed compared to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>
                          <a:cs typeface="Lucida Sans Unicode"/>
                        </a:rPr>
                        <a:t>Bony structures are more clear and detailed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346281"/>
                  </a:ext>
                </a:extLst>
              </a:tr>
              <a:tr h="93916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>
                          <a:cs typeface="Lucida Sans Unicode"/>
                        </a:rPr>
                        <a:t>No known side effects on </a:t>
                      </a:r>
                      <a:r>
                        <a:rPr lang="en-GB" dirty="0" smtClean="0">
                          <a:cs typeface="Lucida Sans Unicode"/>
                        </a:rPr>
                        <a:t>radiation</a:t>
                      </a:r>
                      <a:r>
                        <a:rPr lang="ka-GE" dirty="0" smtClean="0">
                          <a:cs typeface="Lucida Sans Unicode"/>
                        </a:rPr>
                        <a:t> and very few side effects on MRI contrast scans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>
                          <a:cs typeface="Lucida Sans Unicode"/>
                        </a:rPr>
                        <a:t>Little side effects. Frecquent radiations with CT scans might rarely cause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92270"/>
                  </a:ext>
                </a:extLst>
              </a:tr>
              <a:tr h="939165">
                <a:tc>
                  <a:txBody>
                    <a:bodyPr/>
                    <a:lstStyle/>
                    <a:p>
                      <a:pPr algn="just"/>
                      <a:r>
                        <a:rPr lang="ka-GE" dirty="0" smtClean="0">
                          <a:cs typeface="Lucida Sans Unicode"/>
                        </a:rPr>
                        <a:t>Due to the structure and sound, claustrophobia patients may need to take anethstesia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>
                          <a:cs typeface="Lucida Sans Unicode"/>
                        </a:rPr>
                        <a:t>Scan procedure is very simple and does not require anesthesia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307643"/>
                  </a:ext>
                </a:extLst>
              </a:tr>
              <a:tr h="657415">
                <a:tc>
                  <a:txBody>
                    <a:bodyPr/>
                    <a:lstStyle/>
                    <a:p>
                      <a:pPr algn="just"/>
                      <a:r>
                        <a:rPr lang="ka-GE" dirty="0" smtClean="0">
                          <a:cs typeface="Lucida Sans Unicode"/>
                        </a:rPr>
                        <a:t>Duration of MRI scans is much longer than 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>
                          <a:cs typeface="Lucida Sans Unicode"/>
                        </a:rPr>
                        <a:t>CT scan procedure is quick compared to MRI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670602"/>
                  </a:ext>
                </a:extLst>
              </a:tr>
              <a:tr h="657415">
                <a:tc>
                  <a:txBody>
                    <a:bodyPr/>
                    <a:lstStyle/>
                    <a:p>
                      <a:pPr marL="0" indent="0" algn="just">
                        <a:buFont typeface="Arial"/>
                        <a:buNone/>
                      </a:pPr>
                      <a:r>
                        <a:rPr lang="ka-GE" dirty="0" smtClean="0">
                          <a:cs typeface="Lucida Sans Unicode"/>
                        </a:rPr>
                        <a:t>Hight cost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>
                          <a:cs typeface="Lucida Sans Unicode"/>
                        </a:rPr>
                        <a:t>CT scans are less expencive than MRI scans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560347"/>
                  </a:ext>
                </a:extLst>
              </a:tr>
              <a:tr h="122091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>
                          <a:cs typeface="Lucida Sans Unicode"/>
                        </a:rPr>
                        <a:t>Patients with metals or certain medical implants are not able to undergo MRI's due to the magnetic fields pulses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>
                          <a:cs typeface="Lucida Sans Unicode"/>
                        </a:rPr>
                        <a:t>CT scan can be performed with no risk to medical implant or metal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53641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54087"/>
              </p:ext>
            </p:extLst>
          </p:nvPr>
        </p:nvGraphicFramePr>
        <p:xfrm>
          <a:off x="7924800" y="732169"/>
          <a:ext cx="4233985" cy="612587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233985">
                  <a:extLst>
                    <a:ext uri="{9D8B030D-6E8A-4147-A177-3AD203B41FA5}">
                      <a16:colId xmlns:a16="http://schemas.microsoft.com/office/drawing/2014/main" val="772339010"/>
                    </a:ext>
                  </a:extLst>
                </a:gridCol>
              </a:tblGrid>
              <a:tr h="365745"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PET</a:t>
                      </a:r>
                      <a:endParaRPr lang="ka-GE" dirty="0" smtClean="0">
                        <a:cs typeface="Lucida Sans Unicod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178133"/>
                  </a:ext>
                </a:extLst>
              </a:tr>
              <a:tr h="597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Less detailed than MRI scans </a:t>
                      </a:r>
                      <a:endParaRPr lang="ka-GE" dirty="0" smtClean="0">
                        <a:cs typeface="Lucida Sans Unicod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689738"/>
                  </a:ext>
                </a:extLst>
              </a:tr>
              <a:tr h="640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Shows extent of disease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913942"/>
                  </a:ext>
                </a:extLst>
              </a:tr>
              <a:tr h="1109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Ionising radiation. Not recommended in routine clinical practice</a:t>
                      </a:r>
                      <a:endParaRPr lang="en-US" dirty="0" smtClean="0">
                        <a:cs typeface="Lucida Sans Unicod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243945"/>
                  </a:ext>
                </a:extLst>
              </a:tr>
              <a:tr h="853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Can help in monitoring treatment and shows it's effectivness</a:t>
                      </a:r>
                      <a:endParaRPr lang="ka-GE" dirty="0" smtClean="0">
                        <a:cs typeface="Lucida Sans Unicod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491503"/>
                  </a:ext>
                </a:extLst>
              </a:tr>
              <a:tr h="853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Reveals disease earlier, can diagnose faster</a:t>
                      </a:r>
                      <a:endParaRPr lang="ka-GE" dirty="0" smtClean="0">
                        <a:cs typeface="Lucida Sans Unicod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940923"/>
                  </a:ext>
                </a:extLst>
              </a:tr>
              <a:tr h="853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Can detect </a:t>
                      </a:r>
                      <a:r>
                        <a:rPr lang="en-US" dirty="0" smtClean="0"/>
                        <a:t>whether</a:t>
                      </a:r>
                      <a:r>
                        <a:rPr lang="ka-GE" dirty="0" smtClean="0"/>
                        <a:t> a mass </a:t>
                      </a:r>
                      <a:r>
                        <a:rPr lang="en-US" dirty="0" smtClean="0"/>
                        <a:t>is </a:t>
                      </a:r>
                      <a:r>
                        <a:rPr lang="ka-GE" dirty="0" smtClean="0"/>
                        <a:t>benign </a:t>
                      </a:r>
                      <a:r>
                        <a:rPr lang="en-US" dirty="0" smtClean="0"/>
                        <a:t>or</a:t>
                      </a:r>
                      <a:r>
                        <a:rPr lang="ka-GE" dirty="0" smtClean="0"/>
                        <a:t> malignant</a:t>
                      </a:r>
                      <a:endParaRPr lang="ka-GE" dirty="0" smtClean="0">
                        <a:cs typeface="Lucida Sans Unicod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605960"/>
                  </a:ext>
                </a:extLst>
              </a:tr>
              <a:tr h="853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Can detect abno</a:t>
                      </a:r>
                      <a:r>
                        <a:rPr lang="en-US" dirty="0" smtClean="0"/>
                        <a:t>r</a:t>
                      </a:r>
                      <a:r>
                        <a:rPr lang="ka-GE" dirty="0" smtClean="0"/>
                        <a:t>malities before there is a</a:t>
                      </a:r>
                      <a:r>
                        <a:rPr lang="en-US" dirty="0" smtClean="0"/>
                        <a:t>n</a:t>
                      </a:r>
                      <a:r>
                        <a:rPr lang="ka-GE" dirty="0" smtClean="0"/>
                        <a:t> anatomical change</a:t>
                      </a:r>
                      <a:endParaRPr lang="ka-GE" dirty="0" smtClean="0">
                        <a:cs typeface="Lucida Sans Unicod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003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4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>
            <a:extLst>
              <a:ext uri="{FF2B5EF4-FFF2-40B4-BE49-F238E27FC236}">
                <a16:creationId xmlns:a16="http://schemas.microsoft.com/office/drawing/2014/main" id="{1E7D2B17-96D0-478C-B53E-0C24225BE7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a-GE" err="1">
                <a:cs typeface="Lucida Sans Unicode"/>
              </a:rPr>
              <a:t>Thank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you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for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your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attention</a:t>
            </a:r>
            <a:r>
              <a:rPr lang="ka-GE">
                <a:cs typeface="Lucida Sans Unicode"/>
              </a:rPr>
              <a:t> </a:t>
            </a:r>
            <a:endParaRPr lang="ka-GE"/>
          </a:p>
        </p:txBody>
      </p:sp>
      <p:sp>
        <p:nvSpPr>
          <p:cNvPr id="3" name="სუბტიტრი 2">
            <a:extLst>
              <a:ext uri="{FF2B5EF4-FFF2-40B4-BE49-F238E27FC236}">
                <a16:creationId xmlns:a16="http://schemas.microsoft.com/office/drawing/2014/main" id="{C92A7586-4982-4CB6-8B8F-BC32B0507A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2556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3336" y="1423820"/>
            <a:ext cx="10972800" cy="4525963"/>
          </a:xfrm>
        </p:spPr>
        <p:txBody>
          <a:bodyPr vert="horz" anchor="t">
            <a:normAutofit/>
          </a:bodyPr>
          <a:lstStyle/>
          <a:p>
            <a:pPr marL="109855" indent="0">
              <a:buNone/>
            </a:pPr>
            <a:endParaRPr lang="en-US" dirty="0">
              <a:solidFill>
                <a:srgbClr val="FF0000"/>
              </a:solidFill>
              <a:cs typeface="Lucida Sans Unicode"/>
            </a:endParaRPr>
          </a:p>
          <a:p>
            <a:pPr indent="-255905"/>
            <a:r>
              <a:rPr lang="en-US" dirty="0">
                <a:cs typeface="Lucida Sans Unicode"/>
              </a:rPr>
              <a:t>Introduction to </a:t>
            </a:r>
            <a:r>
              <a:rPr lang="en-US" dirty="0">
                <a:solidFill>
                  <a:srgbClr val="FF0000"/>
                </a:solidFill>
                <a:cs typeface="Lucida Sans Unicode"/>
              </a:rPr>
              <a:t>MRI</a:t>
            </a:r>
            <a:r>
              <a:rPr lang="en-US" dirty="0">
                <a:cs typeface="Lucida Sans Unicode"/>
              </a:rPr>
              <a:t> physics</a:t>
            </a:r>
          </a:p>
          <a:p>
            <a:pPr indent="-255905"/>
            <a:endParaRPr lang="en-US" dirty="0">
              <a:cs typeface="Lucida Sans Unicode"/>
            </a:endParaRPr>
          </a:p>
          <a:p>
            <a:pPr indent="-255905"/>
            <a:r>
              <a:rPr lang="en-US" dirty="0">
                <a:cs typeface="Lucida Sans Unicode"/>
              </a:rPr>
              <a:t>Relaxations and Sequences</a:t>
            </a:r>
          </a:p>
          <a:p>
            <a:pPr indent="-255905"/>
            <a:endParaRPr lang="en-US" dirty="0">
              <a:cs typeface="Lucida Sans Unicode"/>
            </a:endParaRPr>
          </a:p>
          <a:p>
            <a:pPr indent="-255905"/>
            <a:r>
              <a:rPr lang="en-US" dirty="0">
                <a:solidFill>
                  <a:srgbClr val="FF0000"/>
                </a:solidFill>
                <a:cs typeface="Lucida Sans Unicode"/>
              </a:rPr>
              <a:t>MRI</a:t>
            </a:r>
            <a:r>
              <a:rPr lang="en-US" dirty="0">
                <a:solidFill>
                  <a:srgbClr val="DA1F28"/>
                </a:solidFill>
                <a:cs typeface="Lucida Sans Unicode"/>
              </a:rPr>
              <a:t> </a:t>
            </a:r>
            <a:r>
              <a:rPr lang="en-US" dirty="0">
                <a:cs typeface="Lucida Sans Unicode"/>
              </a:rPr>
              <a:t>Scan Purpose 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  <a:cs typeface="Lucida Sans Unicode"/>
            </a:endParaRPr>
          </a:p>
          <a:p>
            <a:pPr indent="-255905"/>
            <a:r>
              <a:rPr lang="en-US" dirty="0"/>
              <a:t>Differences Between </a:t>
            </a:r>
            <a:r>
              <a:rPr lang="en-US" dirty="0">
                <a:solidFill>
                  <a:srgbClr val="FF0000"/>
                </a:solidFill>
              </a:rPr>
              <a:t>CT MRI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PET</a:t>
            </a:r>
            <a:endParaRPr lang="en-US" dirty="0">
              <a:solidFill>
                <a:srgbClr val="FF0000"/>
              </a:solidFill>
              <a:cs typeface="Lucida Sans Unicode"/>
            </a:endParaRPr>
          </a:p>
          <a:p>
            <a:pPr marL="109855" indent="0">
              <a:buNone/>
            </a:pPr>
            <a:endParaRPr lang="en-US" dirty="0">
              <a:solidFill>
                <a:srgbClr val="FF0000"/>
              </a:solidFill>
              <a:cs typeface="Lucida Sans Unicode"/>
            </a:endParaRPr>
          </a:p>
          <a:p>
            <a:pPr indent="-255905"/>
            <a:endParaRPr lang="en-US" dirty="0">
              <a:solidFill>
                <a:srgbClr val="FF0000"/>
              </a:solidFill>
              <a:cs typeface="Lucida Sans Unicode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Lucida Sans Unicode"/>
            </a:endParaRPr>
          </a:p>
          <a:p>
            <a:endParaRPr lang="en-US" dirty="0">
              <a:cs typeface="Lucida Sans Unicod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   Contents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indent="-255905"/>
            <a:r>
              <a:rPr lang="en-US"/>
              <a:t> Discovered simultaneously by two physicists in </a:t>
            </a:r>
            <a:r>
              <a:rPr lang="en-US">
                <a:solidFill>
                  <a:srgbClr val="FF0000"/>
                </a:solidFill>
              </a:rPr>
              <a:t>1947</a:t>
            </a:r>
            <a:endParaRPr lang="ka-GE"/>
          </a:p>
          <a:p>
            <a:pPr indent="-255905"/>
            <a:endParaRPr lang="en-US">
              <a:solidFill>
                <a:srgbClr val="FF0000"/>
              </a:solidFill>
            </a:endParaRPr>
          </a:p>
          <a:p>
            <a:pPr indent="-255905"/>
            <a:r>
              <a:rPr lang="en-US"/>
              <a:t> The Nobel prize in physics </a:t>
            </a:r>
            <a:r>
              <a:rPr lang="en-US">
                <a:solidFill>
                  <a:srgbClr val="DA1F28"/>
                </a:solidFill>
              </a:rPr>
              <a:t>1952 </a:t>
            </a:r>
            <a:r>
              <a:rPr lang="en-US"/>
              <a:t>was awarded jointly to</a:t>
            </a:r>
            <a:endParaRPr lang="en-US">
              <a:cs typeface="Lucida Sans Unicode"/>
            </a:endParaRPr>
          </a:p>
          <a:p>
            <a:pPr marL="109220" indent="0">
              <a:buNone/>
            </a:pPr>
            <a:r>
              <a:rPr lang="en-US"/>
              <a:t>                              </a:t>
            </a:r>
            <a:endParaRPr lang="en-US">
              <a:cs typeface="Lucida Sans Unicode"/>
            </a:endParaRPr>
          </a:p>
          <a:p>
            <a:pPr marL="109220" indent="0">
              <a:buNone/>
            </a:pPr>
            <a:endParaRPr lang="en-US">
              <a:cs typeface="Lucida Sans Unicode"/>
            </a:endParaRPr>
          </a:p>
          <a:p>
            <a:pPr marL="109220" indent="0">
              <a:buNone/>
            </a:pPr>
            <a:r>
              <a:rPr lang="en-US">
                <a:cs typeface="Lucida Sans Unicode"/>
              </a:rPr>
              <a:t>                                    Felix Bloch </a:t>
            </a:r>
          </a:p>
          <a:p>
            <a:pPr marL="109220" indent="0">
              <a:buNone/>
            </a:pPr>
            <a:r>
              <a:rPr lang="en-US">
                <a:cs typeface="Lucida Sans Unicode"/>
              </a:rPr>
              <a:t>                                          and   </a:t>
            </a:r>
          </a:p>
          <a:p>
            <a:pPr marL="109220" indent="0">
              <a:buNone/>
            </a:pPr>
            <a:r>
              <a:rPr lang="en-US">
                <a:cs typeface="Lucida Sans Unicode"/>
              </a:rPr>
              <a:t>                               Edward Mills Purcell </a:t>
            </a:r>
          </a:p>
          <a:p>
            <a:pPr marL="109220" indent="0">
              <a:buNone/>
            </a:pPr>
            <a:endParaRPr lang="en-US">
              <a:cs typeface="Lucida Sans Unicode"/>
            </a:endParaRPr>
          </a:p>
          <a:p>
            <a:endParaRPr lang="en-US">
              <a:cs typeface="Lucida Sans Unicode"/>
            </a:endParaRPr>
          </a:p>
          <a:p>
            <a:endParaRPr lang="en-US">
              <a:cs typeface="Lucida Sans Unicode"/>
            </a:endParaRPr>
          </a:p>
          <a:p>
            <a:pPr marL="109728" indent="0">
              <a:buNone/>
            </a:pPr>
            <a:endParaRPr lang="en-US">
              <a:cs typeface="Lucida Sans Unicode"/>
            </a:endParaRPr>
          </a:p>
          <a:p>
            <a:endParaRPr lang="en-US">
              <a:cs typeface="Lucida Sans Unicode"/>
            </a:endParaRPr>
          </a:p>
          <a:p>
            <a:pPr marL="109220" indent="0">
              <a:buNone/>
            </a:pPr>
            <a:endParaRPr lang="en-US">
              <a:cs typeface="Lucida Sans Unicod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     History of MRI</a:t>
            </a:r>
            <a:endParaRPr lang="ka-GE">
              <a:cs typeface="Lucida Sans Unicode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35" y="3661914"/>
            <a:ext cx="1543050" cy="183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732" y="3660476"/>
            <a:ext cx="1543050" cy="184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სურათი შეიცავს ადამიანი, ფოტო, კაცი, ღია ცის ქვეშ&#10;&#10;აღწერილობა გენერირებულია ძალიან მაღალი სანდოობით">
            <a:extLst>
              <a:ext uri="{FF2B5EF4-FFF2-40B4-BE49-F238E27FC236}">
                <a16:creationId xmlns:a16="http://schemas.microsoft.com/office/drawing/2014/main" id="{3A3A5EC7-DE5E-4B74-ADBC-D01CE591C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43" y="1538201"/>
            <a:ext cx="3789871" cy="4491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სურათი შეიცავს ადამიანი, ღია ცის ქვეშ, შენობა, ხალხი&#10;&#10;აღწერილობა გენერირებულია ძალიან მაღალი სანდოობით">
            <a:extLst>
              <a:ext uri="{FF2B5EF4-FFF2-40B4-BE49-F238E27FC236}">
                <a16:creationId xmlns:a16="http://schemas.microsoft.com/office/drawing/2014/main" id="{5A89CA25-2274-4338-B193-48CC9DEF7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02" y="1541450"/>
            <a:ext cx="3921604" cy="4469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7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სურათი 2">
            <a:extLst>
              <a:ext uri="{FF2B5EF4-FFF2-40B4-BE49-F238E27FC236}">
                <a16:creationId xmlns:a16="http://schemas.microsoft.com/office/drawing/2014/main" id="{13F3B389-B140-40AB-BF71-36B05DF07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8" y="1423474"/>
            <a:ext cx="5359878" cy="4442371"/>
          </a:xfrm>
          <a:prstGeom prst="rect">
            <a:avLst/>
          </a:prstGeom>
        </p:spPr>
      </p:pic>
      <p:pic>
        <p:nvPicPr>
          <p:cNvPr id="4" name="სურათი 4" descr="სურათი შეიცავს ვექტორული გრაფიკა, ტექსტი&#10;&#10;აღწერილობა გენერირებულია მაღალი სანდოობით">
            <a:extLst>
              <a:ext uri="{FF2B5EF4-FFF2-40B4-BE49-F238E27FC236}">
                <a16:creationId xmlns:a16="http://schemas.microsoft.com/office/drawing/2014/main" id="{1FD055D0-4BF5-4E4B-822F-77EC7429A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592" y="1151627"/>
            <a:ext cx="2743200" cy="2613804"/>
          </a:xfrm>
          <a:prstGeom prst="rect">
            <a:avLst/>
          </a:prstGeom>
        </p:spPr>
      </p:pic>
      <p:pic>
        <p:nvPicPr>
          <p:cNvPr id="5" name="სურათი 5">
            <a:extLst>
              <a:ext uri="{FF2B5EF4-FFF2-40B4-BE49-F238E27FC236}">
                <a16:creationId xmlns:a16="http://schemas.microsoft.com/office/drawing/2014/main" id="{3531EAF3-AF86-45A7-A348-EA006F9F4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273" y="2747514"/>
            <a:ext cx="2283124" cy="2599424"/>
          </a:xfrm>
          <a:prstGeom prst="rect">
            <a:avLst/>
          </a:prstGeom>
        </p:spPr>
      </p:pic>
      <p:pic>
        <p:nvPicPr>
          <p:cNvPr id="8" name="სურათი 8">
            <a:extLst>
              <a:ext uri="{FF2B5EF4-FFF2-40B4-BE49-F238E27FC236}">
                <a16:creationId xmlns:a16="http://schemas.microsoft.com/office/drawing/2014/main" id="{9207906F-1B20-448B-96E5-2286A30E3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588" y="3978322"/>
            <a:ext cx="3275163" cy="2883885"/>
          </a:xfrm>
          <a:prstGeom prst="rect">
            <a:avLst/>
          </a:prstGeom>
        </p:spPr>
      </p:pic>
      <p:sp>
        <p:nvSpPr>
          <p:cNvPr id="12" name="მართკუთხედი: წრიული კუთხეები 11">
            <a:extLst>
              <a:ext uri="{FF2B5EF4-FFF2-40B4-BE49-F238E27FC236}">
                <a16:creationId xmlns:a16="http://schemas.microsoft.com/office/drawing/2014/main" id="{FDC0B0B7-9FF1-4F4E-8AE5-BC57B04A1FE3}"/>
              </a:ext>
            </a:extLst>
          </p:cNvPr>
          <p:cNvSpPr/>
          <p:nvPr/>
        </p:nvSpPr>
        <p:spPr>
          <a:xfrm>
            <a:off x="304801" y="89140"/>
            <a:ext cx="5400133" cy="1058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err="1">
                <a:cs typeface="Lucida Sans Unicode"/>
              </a:rPr>
              <a:t>Our</a:t>
            </a:r>
            <a:r>
              <a:rPr lang="ka-GE" sz="2000">
                <a:cs typeface="Lucida Sans Unicode"/>
              </a:rPr>
              <a:t> </a:t>
            </a:r>
            <a:r>
              <a:rPr lang="ka-GE" sz="2000" err="1">
                <a:cs typeface="Lucida Sans Unicode"/>
              </a:rPr>
              <a:t>body</a:t>
            </a:r>
            <a:r>
              <a:rPr lang="ka-GE" sz="2000">
                <a:cs typeface="Lucida Sans Unicode"/>
              </a:rPr>
              <a:t> </a:t>
            </a:r>
            <a:r>
              <a:rPr lang="ka-GE" sz="2000" err="1">
                <a:cs typeface="Lucida Sans Unicode"/>
              </a:rPr>
              <a:t>consists</a:t>
            </a:r>
            <a:r>
              <a:rPr lang="ka-GE" sz="2000">
                <a:cs typeface="Lucida Sans Unicode"/>
              </a:rPr>
              <a:t> </a:t>
            </a:r>
            <a:r>
              <a:rPr lang="ka-GE" sz="2000" err="1">
                <a:cs typeface="Lucida Sans Unicode"/>
              </a:rPr>
              <a:t>approximately</a:t>
            </a:r>
            <a:r>
              <a:rPr lang="ka-GE" sz="2000">
                <a:cs typeface="Lucida Sans Unicode"/>
              </a:rPr>
              <a:t> </a:t>
            </a:r>
            <a:endParaRPr lang="ka-GE" sz="2000" err="1">
              <a:cs typeface="Lucida Sans Unicode"/>
            </a:endParaRPr>
          </a:p>
          <a:p>
            <a:pPr algn="ctr"/>
            <a:r>
              <a:rPr lang="ka-GE" sz="2000">
                <a:cs typeface="Lucida Sans Unicode"/>
              </a:rPr>
              <a:t>60 – 70% </a:t>
            </a:r>
            <a:r>
              <a:rPr lang="ka-GE" sz="2000" err="1">
                <a:cs typeface="Lucida Sans Unicode"/>
              </a:rPr>
              <a:t>Water</a:t>
            </a:r>
            <a:endParaRPr lang="ka-GE" sz="2000">
              <a:cs typeface="Lucida Sans Unicode"/>
            </a:endParaRPr>
          </a:p>
        </p:txBody>
      </p:sp>
      <p:sp>
        <p:nvSpPr>
          <p:cNvPr id="14" name="მართკუთხედი: წრიული კუთხეები 13">
            <a:extLst>
              <a:ext uri="{FF2B5EF4-FFF2-40B4-BE49-F238E27FC236}">
                <a16:creationId xmlns:a16="http://schemas.microsoft.com/office/drawing/2014/main" id="{651D9654-3CC1-4F5E-BC0A-AE54A1D8C95A}"/>
              </a:ext>
            </a:extLst>
          </p:cNvPr>
          <p:cNvSpPr/>
          <p:nvPr/>
        </p:nvSpPr>
        <p:spPr>
          <a:xfrm>
            <a:off x="6098877" y="89139"/>
            <a:ext cx="5730813" cy="1058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err="1">
                <a:cs typeface="Lucida Sans Unicode"/>
              </a:rPr>
              <a:t>Water</a:t>
            </a:r>
            <a:r>
              <a:rPr lang="ka-GE" sz="2000">
                <a:cs typeface="Lucida Sans Unicode"/>
              </a:rPr>
              <a:t> </a:t>
            </a:r>
            <a:r>
              <a:rPr lang="ka-GE" sz="2000" err="1">
                <a:cs typeface="Lucida Sans Unicode"/>
              </a:rPr>
              <a:t>in</a:t>
            </a:r>
            <a:r>
              <a:rPr lang="ka-GE" sz="2000">
                <a:cs typeface="Lucida Sans Unicode"/>
              </a:rPr>
              <a:t> </a:t>
            </a:r>
            <a:r>
              <a:rPr lang="ka-GE" sz="2000" err="1">
                <a:cs typeface="Lucida Sans Unicode"/>
              </a:rPr>
              <a:t>itself</a:t>
            </a:r>
            <a:r>
              <a:rPr lang="ka-GE" sz="2000">
                <a:cs typeface="Lucida Sans Unicode"/>
              </a:rPr>
              <a:t> </a:t>
            </a:r>
            <a:r>
              <a:rPr lang="ka-GE" sz="2000" err="1">
                <a:cs typeface="Lucida Sans Unicode"/>
              </a:rPr>
              <a:t>includes</a:t>
            </a:r>
            <a:r>
              <a:rPr lang="ka-GE" sz="2000">
                <a:cs typeface="Lucida Sans Unicode"/>
              </a:rPr>
              <a:t> </a:t>
            </a:r>
            <a:r>
              <a:rPr lang="ka-GE" sz="2000" err="1">
                <a:cs typeface="Lucida Sans Unicode"/>
              </a:rPr>
              <a:t>Hydrogen</a:t>
            </a:r>
            <a:r>
              <a:rPr lang="ka-GE" sz="2000">
                <a:cs typeface="Lucida Sans Unicode"/>
              </a:rPr>
              <a:t> </a:t>
            </a:r>
            <a:r>
              <a:rPr lang="ka-GE" sz="2000" err="1">
                <a:cs typeface="Lucida Sans Unicode"/>
              </a:rPr>
              <a:t>which</a:t>
            </a:r>
            <a:r>
              <a:rPr lang="ka-GE" sz="2000">
                <a:cs typeface="Lucida Sans Unicode"/>
              </a:rPr>
              <a:t> </a:t>
            </a:r>
            <a:r>
              <a:rPr lang="ka-GE" sz="2000" err="1">
                <a:cs typeface="Lucida Sans Unicode"/>
              </a:rPr>
              <a:t>has</a:t>
            </a:r>
            <a:r>
              <a:rPr lang="ka-GE" sz="2000">
                <a:cs typeface="Lucida Sans Unicode"/>
              </a:rPr>
              <a:t> </a:t>
            </a:r>
            <a:r>
              <a:rPr lang="ka-GE" sz="2000" err="1">
                <a:cs typeface="Lucida Sans Unicode"/>
              </a:rPr>
              <a:t>highest</a:t>
            </a:r>
            <a:r>
              <a:rPr lang="ka-GE" sz="2000">
                <a:cs typeface="Lucida Sans Unicode"/>
              </a:rPr>
              <a:t> </a:t>
            </a:r>
            <a:r>
              <a:rPr lang="ka-GE" sz="2000" err="1">
                <a:cs typeface="Lucida Sans Unicode"/>
              </a:rPr>
              <a:t>sensitivity</a:t>
            </a:r>
            <a:r>
              <a:rPr lang="ka-GE" sz="2000">
                <a:cs typeface="Lucida Sans Unicode"/>
              </a:rPr>
              <a:t> </a:t>
            </a:r>
            <a:r>
              <a:rPr lang="ka-GE" sz="2000" err="1">
                <a:cs typeface="Lucida Sans Unicode"/>
              </a:rPr>
              <a:t>to</a:t>
            </a:r>
            <a:r>
              <a:rPr lang="ka-GE" sz="2000">
                <a:cs typeface="Lucida Sans Unicode"/>
              </a:rPr>
              <a:t> </a:t>
            </a:r>
            <a:r>
              <a:rPr lang="ka-GE" sz="2000" err="1">
                <a:cs typeface="Lucida Sans Unicode"/>
              </a:rPr>
              <a:t>magnetic</a:t>
            </a:r>
            <a:r>
              <a:rPr lang="ka-GE" sz="2000">
                <a:cs typeface="Lucida Sans Unicode"/>
              </a:rPr>
              <a:t> </a:t>
            </a:r>
            <a:r>
              <a:rPr lang="ka-GE" sz="2000" err="1">
                <a:cs typeface="Lucida Sans Unicode"/>
              </a:rPr>
              <a:t>resonance</a:t>
            </a:r>
            <a:endParaRPr lang="ka-GE" sz="2000" err="1"/>
          </a:p>
        </p:txBody>
      </p:sp>
      <p:sp>
        <p:nvSpPr>
          <p:cNvPr id="6" name="ისარი: მარჯვნივ 5">
            <a:extLst>
              <a:ext uri="{FF2B5EF4-FFF2-40B4-BE49-F238E27FC236}">
                <a16:creationId xmlns:a16="http://schemas.microsoft.com/office/drawing/2014/main" id="{8301D903-4393-4AC1-BB1E-8A0C78E1FB93}"/>
              </a:ext>
            </a:extLst>
          </p:cNvPr>
          <p:cNvSpPr/>
          <p:nvPr/>
        </p:nvSpPr>
        <p:spPr>
          <a:xfrm rot="1860000">
            <a:off x="8447196" y="2646118"/>
            <a:ext cx="1352217" cy="570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11" name="ისარი: მარჯვნივ 10">
            <a:extLst>
              <a:ext uri="{FF2B5EF4-FFF2-40B4-BE49-F238E27FC236}">
                <a16:creationId xmlns:a16="http://schemas.microsoft.com/office/drawing/2014/main" id="{46BF91D6-B8B9-4692-B134-86CC320E061A}"/>
              </a:ext>
            </a:extLst>
          </p:cNvPr>
          <p:cNvSpPr/>
          <p:nvPr/>
        </p:nvSpPr>
        <p:spPr>
          <a:xfrm rot="8760000">
            <a:off x="9206029" y="4925600"/>
            <a:ext cx="1194068" cy="499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823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ტექსტური ველი 3">
            <a:extLst>
              <a:ext uri="{FF2B5EF4-FFF2-40B4-BE49-F238E27FC236}">
                <a16:creationId xmlns:a16="http://schemas.microsoft.com/office/drawing/2014/main" id="{C11E0A72-F5D0-4AB2-B9BF-A7D60C80C8A5}"/>
              </a:ext>
            </a:extLst>
          </p:cNvPr>
          <p:cNvSpPr txBox="1"/>
          <p:nvPr/>
        </p:nvSpPr>
        <p:spPr>
          <a:xfrm>
            <a:off x="281795" y="2503099"/>
            <a:ext cx="2642559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a-GE" sz="1800" b="1" err="1">
                <a:cs typeface="Lucida Sans Unicode"/>
              </a:rPr>
              <a:t>No</a:t>
            </a:r>
            <a:r>
              <a:rPr lang="ka-GE" sz="1800" b="1">
                <a:cs typeface="Lucida Sans Unicode"/>
              </a:rPr>
              <a:t> </a:t>
            </a:r>
            <a:r>
              <a:rPr lang="ka-GE" sz="1800" b="1" err="1">
                <a:cs typeface="Lucida Sans Unicode"/>
              </a:rPr>
              <a:t>External</a:t>
            </a:r>
            <a:r>
              <a:rPr lang="ka-GE" sz="1800" b="1">
                <a:cs typeface="Lucida Sans Unicode"/>
              </a:rPr>
              <a:t> </a:t>
            </a:r>
            <a:r>
              <a:rPr lang="ka-GE" sz="1800" b="1" err="1">
                <a:cs typeface="Lucida Sans Unicode"/>
              </a:rPr>
              <a:t>Magnetic</a:t>
            </a:r>
            <a:r>
              <a:rPr lang="ka-GE" sz="1800" b="1">
                <a:cs typeface="Lucida Sans Unicode"/>
              </a:rPr>
              <a:t> </a:t>
            </a:r>
            <a:r>
              <a:rPr lang="ka-GE" sz="1800" b="1" err="1">
                <a:cs typeface="Lucida Sans Unicode"/>
              </a:rPr>
              <a:t>Field</a:t>
            </a:r>
          </a:p>
        </p:txBody>
      </p:sp>
      <p:sp>
        <p:nvSpPr>
          <p:cNvPr id="5" name="ტექსტური ველი 4">
            <a:extLst>
              <a:ext uri="{FF2B5EF4-FFF2-40B4-BE49-F238E27FC236}">
                <a16:creationId xmlns:a16="http://schemas.microsoft.com/office/drawing/2014/main" id="{04A8458E-9B1F-42AF-809B-375C7B82D3C6}"/>
              </a:ext>
            </a:extLst>
          </p:cNvPr>
          <p:cNvSpPr txBox="1"/>
          <p:nvPr/>
        </p:nvSpPr>
        <p:spPr>
          <a:xfrm>
            <a:off x="2826588" y="2503099"/>
            <a:ext cx="290135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a-GE" sz="1800" b="1" err="1">
                <a:cs typeface="Lucida Sans Unicode"/>
              </a:rPr>
              <a:t>Applied</a:t>
            </a:r>
            <a:r>
              <a:rPr lang="ka-GE" sz="1800" b="1">
                <a:cs typeface="Lucida Sans Unicode"/>
              </a:rPr>
              <a:t> </a:t>
            </a:r>
            <a:r>
              <a:rPr lang="ka-GE" sz="1800" b="1" err="1">
                <a:cs typeface="Lucida Sans Unicode"/>
              </a:rPr>
              <a:t>External</a:t>
            </a:r>
            <a:r>
              <a:rPr lang="ka-GE" sz="1800" b="1">
                <a:cs typeface="Lucida Sans Unicode"/>
              </a:rPr>
              <a:t> </a:t>
            </a:r>
            <a:r>
              <a:rPr lang="ka-GE" sz="1800" b="1" err="1">
                <a:cs typeface="Lucida Sans Unicode"/>
              </a:rPr>
              <a:t>Magnetic</a:t>
            </a:r>
            <a:r>
              <a:rPr lang="ka-GE" sz="1800" b="1">
                <a:cs typeface="Lucida Sans Unicode"/>
              </a:rPr>
              <a:t> </a:t>
            </a:r>
            <a:r>
              <a:rPr lang="ka-GE" sz="1800" b="1" err="1">
                <a:cs typeface="Lucida Sans Unicode"/>
              </a:rPr>
              <a:t>Field</a:t>
            </a:r>
            <a:r>
              <a:rPr lang="ka-GE" sz="1800" b="1">
                <a:cs typeface="Lucida Sans Unicode"/>
              </a:rPr>
              <a:t> B</a:t>
            </a:r>
            <a:r>
              <a:rPr lang="ka-GE" sz="1400" b="1">
                <a:cs typeface="Lucida Sans Unicode"/>
              </a:rPr>
              <a:t>0</a:t>
            </a:r>
            <a:endParaRPr lang="ka-GE" sz="1800">
              <a:cs typeface="Lucida Sans Unicode"/>
            </a:endParaRPr>
          </a:p>
        </p:txBody>
      </p:sp>
      <p:pic>
        <p:nvPicPr>
          <p:cNvPr id="3" name="სურათი 6">
            <a:extLst>
              <a:ext uri="{FF2B5EF4-FFF2-40B4-BE49-F238E27FC236}">
                <a16:creationId xmlns:a16="http://schemas.microsoft.com/office/drawing/2014/main" id="{0804A4D0-A8F2-430F-A6E6-294734965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01" y="91660"/>
            <a:ext cx="4741652" cy="2332716"/>
          </a:xfrm>
          <a:prstGeom prst="rect">
            <a:avLst/>
          </a:prstGeom>
        </p:spPr>
      </p:pic>
      <p:sp>
        <p:nvSpPr>
          <p:cNvPr id="8" name="ისარი: მარჯვნივ 7">
            <a:extLst>
              <a:ext uri="{FF2B5EF4-FFF2-40B4-BE49-F238E27FC236}">
                <a16:creationId xmlns:a16="http://schemas.microsoft.com/office/drawing/2014/main" id="{CAB0C78C-B223-4D46-B95F-3B42AC0EBC0E}"/>
              </a:ext>
            </a:extLst>
          </p:cNvPr>
          <p:cNvSpPr/>
          <p:nvPr/>
        </p:nvSpPr>
        <p:spPr>
          <a:xfrm>
            <a:off x="6095623" y="1209798"/>
            <a:ext cx="1294709" cy="585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1800"/>
          </a:p>
        </p:txBody>
      </p:sp>
      <p:pic>
        <p:nvPicPr>
          <p:cNvPr id="9" name="სურათი 9">
            <a:extLst>
              <a:ext uri="{FF2B5EF4-FFF2-40B4-BE49-F238E27FC236}">
                <a16:creationId xmlns:a16="http://schemas.microsoft.com/office/drawing/2014/main" id="{146659A8-267E-496D-9AF1-A7A0EB0AF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081" y="226299"/>
            <a:ext cx="2987615" cy="2926080"/>
          </a:xfrm>
          <a:prstGeom prst="rect">
            <a:avLst/>
          </a:prstGeom>
        </p:spPr>
      </p:pic>
      <p:sp>
        <p:nvSpPr>
          <p:cNvPr id="12" name="ისარი: მარცხნივ 11">
            <a:extLst>
              <a:ext uri="{FF2B5EF4-FFF2-40B4-BE49-F238E27FC236}">
                <a16:creationId xmlns:a16="http://schemas.microsoft.com/office/drawing/2014/main" id="{ACED30B4-9479-4C10-AF5C-2E3C2FAD557D}"/>
              </a:ext>
            </a:extLst>
          </p:cNvPr>
          <p:cNvSpPr/>
          <p:nvPr/>
        </p:nvSpPr>
        <p:spPr>
          <a:xfrm rot="60000">
            <a:off x="4136992" y="4314029"/>
            <a:ext cx="2042330" cy="8728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800" b="1">
                <a:cs typeface="Lucida Sans Unicode"/>
              </a:rPr>
              <a:t>RF </a:t>
            </a:r>
            <a:r>
              <a:rPr lang="ka-GE" sz="1800" b="1" err="1">
                <a:cs typeface="Lucida Sans Unicode"/>
              </a:rPr>
              <a:t>Pulse</a:t>
            </a:r>
            <a:endParaRPr lang="ka-GE" sz="1800" b="1" err="1"/>
          </a:p>
        </p:txBody>
      </p:sp>
      <p:pic>
        <p:nvPicPr>
          <p:cNvPr id="13" name="სურათი 13">
            <a:extLst>
              <a:ext uri="{FF2B5EF4-FFF2-40B4-BE49-F238E27FC236}">
                <a16:creationId xmlns:a16="http://schemas.microsoft.com/office/drawing/2014/main" id="{75B7C01C-C8ED-44D3-B43E-AC19DE929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23576"/>
            <a:ext cx="4080292" cy="3534424"/>
          </a:xfrm>
          <a:prstGeom prst="rect">
            <a:avLst/>
          </a:prstGeom>
        </p:spPr>
      </p:pic>
      <p:sp>
        <p:nvSpPr>
          <p:cNvPr id="7" name="ისარი: ქვემოთ 6">
            <a:extLst>
              <a:ext uri="{FF2B5EF4-FFF2-40B4-BE49-F238E27FC236}">
                <a16:creationId xmlns:a16="http://schemas.microsoft.com/office/drawing/2014/main" id="{789B7020-8DBD-4336-BF71-40F50AAAEAE4}"/>
              </a:ext>
            </a:extLst>
          </p:cNvPr>
          <p:cNvSpPr/>
          <p:nvPr/>
        </p:nvSpPr>
        <p:spPr>
          <a:xfrm rot="2160000">
            <a:off x="10583833" y="3292040"/>
            <a:ext cx="484632" cy="834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1800"/>
          </a:p>
        </p:txBody>
      </p:sp>
      <p:pic>
        <p:nvPicPr>
          <p:cNvPr id="6" name="სურათი 9">
            <a:extLst>
              <a:ext uri="{FF2B5EF4-FFF2-40B4-BE49-F238E27FC236}">
                <a16:creationId xmlns:a16="http://schemas.microsoft.com/office/drawing/2014/main" id="{A0417456-DC95-4992-985A-B25541B3B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567" y="3704884"/>
            <a:ext cx="5014821" cy="2999438"/>
          </a:xfrm>
          <a:prstGeom prst="rect">
            <a:avLst/>
          </a:prstGeom>
        </p:spPr>
      </p:pic>
      <p:sp>
        <p:nvSpPr>
          <p:cNvPr id="14" name="ტექსტური ველი 13">
            <a:extLst>
              <a:ext uri="{FF2B5EF4-FFF2-40B4-BE49-F238E27FC236}">
                <a16:creationId xmlns:a16="http://schemas.microsoft.com/office/drawing/2014/main" id="{D79C3CEA-648A-4BDB-824D-AFDCA6EC9544}"/>
              </a:ext>
            </a:extLst>
          </p:cNvPr>
          <p:cNvSpPr txBox="1"/>
          <p:nvPr/>
        </p:nvSpPr>
        <p:spPr>
          <a:xfrm>
            <a:off x="9719096" y="5654226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a-GE" sz="2000" b="1" dirty="0">
                <a:solidFill>
                  <a:srgbClr val="39639D"/>
                </a:solidFill>
              </a:rPr>
              <a:t>Δ</a:t>
            </a:r>
            <a:r>
              <a:rPr lang="ka-GE" sz="2800" b="1" dirty="0">
                <a:solidFill>
                  <a:srgbClr val="39639D"/>
                </a:solidFill>
              </a:rPr>
              <a:t>E</a:t>
            </a:r>
            <a:r>
              <a:rPr lang="ka-GE" sz="2800" b="1" dirty="0">
                <a:solidFill>
                  <a:srgbClr val="39639D"/>
                </a:solidFill>
                <a:cs typeface="Lucida Sans Unicode"/>
              </a:rPr>
              <a:t>=2µ</a:t>
            </a:r>
            <a:r>
              <a:rPr lang="ka-GE" sz="2000" b="1" dirty="0">
                <a:solidFill>
                  <a:srgbClr val="39639D"/>
                </a:solidFill>
                <a:cs typeface="Lucida Sans Unicode"/>
              </a:rPr>
              <a:t>z</a:t>
            </a:r>
            <a:r>
              <a:rPr lang="ka-GE" sz="2800" b="1" dirty="0">
                <a:solidFill>
                  <a:srgbClr val="39639D"/>
                </a:solidFill>
                <a:cs typeface="Lucida Sans Unicode"/>
              </a:rPr>
              <a:t>B</a:t>
            </a:r>
            <a:r>
              <a:rPr lang="ka-GE" sz="2000" b="1" dirty="0">
                <a:solidFill>
                  <a:srgbClr val="39639D"/>
                </a:solidFill>
                <a:cs typeface="Lucida Sans Unicode"/>
              </a:rPr>
              <a:t>0</a:t>
            </a:r>
            <a:endParaRPr lang="ka-GE" sz="2800" b="1" dirty="0">
              <a:solidFill>
                <a:srgbClr val="39639D"/>
              </a:solidFill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7386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ტექსტური ველი 1">
            <a:extLst>
              <a:ext uri="{FF2B5EF4-FFF2-40B4-BE49-F238E27FC236}">
                <a16:creationId xmlns:a16="http://schemas.microsoft.com/office/drawing/2014/main" id="{54785941-19AC-45BE-BAA6-FCA41EDC285A}"/>
              </a:ext>
            </a:extLst>
          </p:cNvPr>
          <p:cNvSpPr txBox="1"/>
          <p:nvPr/>
        </p:nvSpPr>
        <p:spPr>
          <a:xfrm>
            <a:off x="4206816" y="360871"/>
            <a:ext cx="3749615" cy="55399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a-GE" sz="3000" b="1" err="1">
                <a:cs typeface="Lucida Sans Unicode"/>
              </a:rPr>
              <a:t>Larmor</a:t>
            </a:r>
            <a:r>
              <a:rPr lang="ka-GE" sz="3000" b="1">
                <a:cs typeface="Lucida Sans Unicode"/>
              </a:rPr>
              <a:t> </a:t>
            </a:r>
            <a:r>
              <a:rPr lang="ka-GE" sz="3000" b="1" err="1">
                <a:cs typeface="Lucida Sans Unicode"/>
              </a:rPr>
              <a:t>Frequency</a:t>
            </a:r>
          </a:p>
        </p:txBody>
      </p:sp>
      <p:sp>
        <p:nvSpPr>
          <p:cNvPr id="5" name="მართკუთხედი: წრიული კუთხეები 4">
            <a:extLst>
              <a:ext uri="{FF2B5EF4-FFF2-40B4-BE49-F238E27FC236}">
                <a16:creationId xmlns:a16="http://schemas.microsoft.com/office/drawing/2014/main" id="{61292701-CC25-470E-A030-C6104EE34CAF}"/>
              </a:ext>
            </a:extLst>
          </p:cNvPr>
          <p:cNvSpPr/>
          <p:nvPr/>
        </p:nvSpPr>
        <p:spPr>
          <a:xfrm>
            <a:off x="4848045" y="1447800"/>
            <a:ext cx="6952890" cy="15613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1800" err="1">
                <a:cs typeface="Lucida Sans Unicode"/>
              </a:rPr>
              <a:t>Frequency</a:t>
            </a:r>
            <a:r>
              <a:rPr lang="ka-GE" sz="1800">
                <a:cs typeface="Lucida Sans Unicode"/>
              </a:rPr>
              <a:t> </a:t>
            </a:r>
            <a:r>
              <a:rPr lang="ka-GE" sz="1800" err="1">
                <a:cs typeface="Lucida Sans Unicode"/>
              </a:rPr>
              <a:t>of</a:t>
            </a:r>
            <a:r>
              <a:rPr lang="ka-GE" sz="1800">
                <a:cs typeface="Lucida Sans Unicode"/>
              </a:rPr>
              <a:t> </a:t>
            </a:r>
            <a:r>
              <a:rPr lang="ka-GE" sz="1800" err="1">
                <a:cs typeface="Lucida Sans Unicode"/>
              </a:rPr>
              <a:t>precession</a:t>
            </a:r>
            <a:r>
              <a:rPr lang="ka-GE" sz="1800">
                <a:cs typeface="Lucida Sans Unicode"/>
              </a:rPr>
              <a:t> </a:t>
            </a:r>
            <a:r>
              <a:rPr lang="ka-GE" sz="1800" err="1">
                <a:cs typeface="Lucida Sans Unicode"/>
              </a:rPr>
              <a:t>of</a:t>
            </a:r>
            <a:r>
              <a:rPr lang="ka-GE" sz="1800">
                <a:cs typeface="Lucida Sans Unicode"/>
              </a:rPr>
              <a:t> </a:t>
            </a:r>
            <a:r>
              <a:rPr lang="ka-GE" sz="1800" err="1">
                <a:cs typeface="Lucida Sans Unicode"/>
              </a:rPr>
              <a:t>magnetic</a:t>
            </a:r>
            <a:r>
              <a:rPr lang="ka-GE">
                <a:cs typeface="Lucida Sans Unicode"/>
              </a:rPr>
              <a:t>  </a:t>
            </a:r>
            <a:r>
              <a:rPr lang="ka-GE" sz="1800" err="1">
                <a:cs typeface="Lucida Sans Unicode"/>
              </a:rPr>
              <a:t>moments</a:t>
            </a:r>
            <a:r>
              <a:rPr lang="ka-GE" sz="1800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given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by</a:t>
            </a:r>
            <a:r>
              <a:rPr lang="ka-GE">
                <a:cs typeface="Lucida Sans Unicode"/>
              </a:rPr>
              <a:t> </a:t>
            </a:r>
            <a:r>
              <a:rPr lang="ka-GE" err="1">
                <a:cs typeface="Lucida Sans Unicode"/>
              </a:rPr>
              <a:t>Larmor</a:t>
            </a:r>
            <a:r>
              <a:rPr lang="ka-GE">
                <a:cs typeface="Lucida Sans Unicode"/>
              </a:rPr>
              <a:t> </a:t>
            </a:r>
            <a:r>
              <a:rPr lang="ka-GE" sz="1800" err="1">
                <a:cs typeface="Lucida Sans Unicode"/>
              </a:rPr>
              <a:t>equation</a:t>
            </a:r>
            <a:r>
              <a:rPr lang="ka-GE">
                <a:cs typeface="Lucida Sans Unicode"/>
              </a:rPr>
              <a:t>.  </a:t>
            </a:r>
            <a:r>
              <a:rPr lang="ka-GE" err="1">
                <a:cs typeface="Lucida Sans Unicode"/>
              </a:rPr>
              <a:t>The</a:t>
            </a:r>
            <a:r>
              <a:rPr lang="ka-GE">
                <a:cs typeface="Lucida Sans Unicode"/>
              </a:rPr>
              <a:t> </a:t>
            </a:r>
            <a:r>
              <a:rPr lang="ka-GE" err="1">
                <a:cs typeface="Lucida Sans Unicode"/>
              </a:rPr>
              <a:t>Larmor</a:t>
            </a:r>
            <a:r>
              <a:rPr lang="ka-GE">
                <a:cs typeface="Lucida Sans Unicode"/>
              </a:rPr>
              <a:t> </a:t>
            </a:r>
            <a:r>
              <a:rPr lang="ka-GE" err="1">
                <a:cs typeface="Lucida Sans Unicode"/>
              </a:rPr>
              <a:t>or</a:t>
            </a:r>
            <a:r>
              <a:rPr lang="ka-GE">
                <a:cs typeface="Lucida Sans Unicode"/>
              </a:rPr>
              <a:t> </a:t>
            </a:r>
            <a:r>
              <a:rPr lang="ka-GE" err="1">
                <a:cs typeface="Lucida Sans Unicode"/>
              </a:rPr>
              <a:t>precessional</a:t>
            </a:r>
            <a:r>
              <a:rPr lang="ka-GE">
                <a:cs typeface="Lucida Sans Unicode"/>
              </a:rPr>
              <a:t> </a:t>
            </a:r>
            <a:r>
              <a:rPr lang="ka-GE" err="1">
                <a:cs typeface="Lucida Sans Unicode"/>
              </a:rPr>
              <a:t>frequency</a:t>
            </a:r>
            <a:r>
              <a:rPr lang="ka-GE">
                <a:cs typeface="Lucida Sans Unicode"/>
              </a:rPr>
              <a:t> </a:t>
            </a:r>
            <a:r>
              <a:rPr lang="ka-GE" err="1">
                <a:cs typeface="Lucida Sans Unicode"/>
              </a:rPr>
              <a:t>in</a:t>
            </a:r>
            <a:r>
              <a:rPr lang="ka-GE">
                <a:cs typeface="Lucida Sans Unicode"/>
              </a:rPr>
              <a:t> MRI </a:t>
            </a:r>
            <a:r>
              <a:rPr lang="ka-GE" err="1">
                <a:cs typeface="Lucida Sans Unicode"/>
              </a:rPr>
              <a:t>refers</a:t>
            </a:r>
            <a:r>
              <a:rPr lang="ka-GE">
                <a:cs typeface="Lucida Sans Unicode"/>
              </a:rPr>
              <a:t> to the rate of </a:t>
            </a:r>
            <a:r>
              <a:rPr lang="ka-GE" b="1">
                <a:cs typeface="Lucida Sans Unicode"/>
              </a:rPr>
              <a:t>precession</a:t>
            </a:r>
            <a:r>
              <a:rPr lang="ka-GE">
                <a:cs typeface="Lucida Sans Unicode"/>
              </a:rPr>
              <a:t> of the magnetic moment of the proton around the external magnetic field</a:t>
            </a:r>
            <a:endParaRPr lang="ka-GE" sz="1800" err="1">
              <a:cs typeface="Lucida Sans Unicode"/>
            </a:endParaRPr>
          </a:p>
        </p:txBody>
      </p:sp>
      <p:pic>
        <p:nvPicPr>
          <p:cNvPr id="6" name="სურათი 6">
            <a:extLst>
              <a:ext uri="{FF2B5EF4-FFF2-40B4-BE49-F238E27FC236}">
                <a16:creationId xmlns:a16="http://schemas.microsoft.com/office/drawing/2014/main" id="{A41C06F2-9DD0-4D1E-BF91-67FF2BA3F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882" y="3731971"/>
            <a:ext cx="3556059" cy="878276"/>
          </a:xfrm>
          <a:prstGeom prst="rect">
            <a:avLst/>
          </a:prstGeom>
        </p:spPr>
      </p:pic>
      <p:sp>
        <p:nvSpPr>
          <p:cNvPr id="10" name="ტექსტური ველი 9">
            <a:extLst>
              <a:ext uri="{FF2B5EF4-FFF2-40B4-BE49-F238E27FC236}">
                <a16:creationId xmlns:a16="http://schemas.microsoft.com/office/drawing/2014/main" id="{9E45B428-37B1-4CBF-B216-328CE7EB2832}"/>
              </a:ext>
            </a:extLst>
          </p:cNvPr>
          <p:cNvSpPr txBox="1"/>
          <p:nvPr/>
        </p:nvSpPr>
        <p:spPr>
          <a:xfrm>
            <a:off x="5428889" y="484660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ka-GE">
              <a:cs typeface="Lucida Sans Unicode"/>
            </a:endParaRPr>
          </a:p>
        </p:txBody>
      </p:sp>
      <p:pic>
        <p:nvPicPr>
          <p:cNvPr id="11" name="სურათი 11" descr="სურათი შეიცავს ობიექტი&#10;&#10;აღწერილობა გენერირებულია მაღალი სანდოობით">
            <a:extLst>
              <a:ext uri="{FF2B5EF4-FFF2-40B4-BE49-F238E27FC236}">
                <a16:creationId xmlns:a16="http://schemas.microsoft.com/office/drawing/2014/main" id="{7F8F6545-29FA-42CC-9861-D5D402075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006" y="4453957"/>
            <a:ext cx="1779016" cy="1448877"/>
          </a:xfrm>
          <a:prstGeom prst="rect">
            <a:avLst/>
          </a:prstGeom>
        </p:spPr>
      </p:pic>
      <p:pic>
        <p:nvPicPr>
          <p:cNvPr id="3" name="სურათი 3" descr="სურათი შეიცავს ეკრანის ანაბეჭდი&#10;&#10;აღწერილობა გენერირებულია მაღალი სანდოობით">
            <a:extLst>
              <a:ext uri="{FF2B5EF4-FFF2-40B4-BE49-F238E27FC236}">
                <a16:creationId xmlns:a16="http://schemas.microsoft.com/office/drawing/2014/main" id="{386812B0-C3E7-4D76-93F8-033124DD3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233" y="497457"/>
            <a:ext cx="5546783" cy="6252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8" y="2048304"/>
            <a:ext cx="4534930" cy="37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3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ტექსტური ველი 1">
            <a:extLst>
              <a:ext uri="{FF2B5EF4-FFF2-40B4-BE49-F238E27FC236}">
                <a16:creationId xmlns:a16="http://schemas.microsoft.com/office/drawing/2014/main" id="{716F7688-1105-409C-B413-18E5FBBFB3DE}"/>
              </a:ext>
            </a:extLst>
          </p:cNvPr>
          <p:cNvSpPr txBox="1"/>
          <p:nvPr/>
        </p:nvSpPr>
        <p:spPr>
          <a:xfrm>
            <a:off x="4408098" y="303364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a-GE" sz="2400" b="1">
                <a:solidFill>
                  <a:srgbClr val="21798F"/>
                </a:solidFill>
                <a:cs typeface="Lucida Sans Unicode"/>
              </a:rPr>
              <a:t> </a:t>
            </a:r>
            <a:r>
              <a:rPr lang="ka-GE" sz="2400" b="1" err="1">
                <a:solidFill>
                  <a:srgbClr val="21798F"/>
                </a:solidFill>
                <a:cs typeface="Lucida Sans Unicode"/>
              </a:rPr>
              <a:t>Relaxation</a:t>
            </a:r>
            <a:endParaRPr lang="ka-GE" sz="2400" b="1" err="1">
              <a:solidFill>
                <a:srgbClr val="21798F"/>
              </a:solidFill>
            </a:endParaRPr>
          </a:p>
        </p:txBody>
      </p:sp>
      <p:sp>
        <p:nvSpPr>
          <p:cNvPr id="4" name="ტექსტური ველი 3">
            <a:extLst>
              <a:ext uri="{FF2B5EF4-FFF2-40B4-BE49-F238E27FC236}">
                <a16:creationId xmlns:a16="http://schemas.microsoft.com/office/drawing/2014/main" id="{E17A3E81-4EB7-4040-9FD6-7D7C9DC801E8}"/>
              </a:ext>
            </a:extLst>
          </p:cNvPr>
          <p:cNvSpPr txBox="1"/>
          <p:nvPr/>
        </p:nvSpPr>
        <p:spPr>
          <a:xfrm>
            <a:off x="109269" y="935965"/>
            <a:ext cx="7861539" cy="6771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a-GE" sz="2000" err="1">
                <a:solidFill>
                  <a:srgbClr val="21798F"/>
                </a:solidFill>
                <a:cs typeface="Lucida Sans Unicode"/>
              </a:rPr>
              <a:t>When</a:t>
            </a:r>
            <a:r>
              <a:rPr lang="ka-GE" sz="2000">
                <a:solidFill>
                  <a:srgbClr val="21798F"/>
                </a:solidFill>
                <a:cs typeface="Lucida Sans Unicode"/>
              </a:rPr>
              <a:t> RF </a:t>
            </a:r>
            <a:r>
              <a:rPr lang="ka-GE" sz="2000" err="1">
                <a:solidFill>
                  <a:srgbClr val="21798F"/>
                </a:solidFill>
                <a:cs typeface="Lucida Sans Unicode"/>
              </a:rPr>
              <a:t>pulse</a:t>
            </a:r>
            <a:r>
              <a:rPr lang="ka-GE" sz="2000">
                <a:solidFill>
                  <a:srgbClr val="21798F"/>
                </a:solidFill>
                <a:cs typeface="Lucida Sans Unicode"/>
              </a:rPr>
              <a:t> </a:t>
            </a:r>
            <a:r>
              <a:rPr lang="ka-GE" sz="2000" err="1">
                <a:solidFill>
                  <a:srgbClr val="21798F"/>
                </a:solidFill>
                <a:cs typeface="Lucida Sans Unicode"/>
              </a:rPr>
              <a:t>is</a:t>
            </a:r>
            <a:r>
              <a:rPr lang="ka-GE" sz="2000">
                <a:solidFill>
                  <a:srgbClr val="21798F"/>
                </a:solidFill>
                <a:cs typeface="Lucida Sans Unicode"/>
              </a:rPr>
              <a:t> </a:t>
            </a:r>
            <a:r>
              <a:rPr lang="ka-GE" sz="2000" err="1">
                <a:solidFill>
                  <a:srgbClr val="21798F"/>
                </a:solidFill>
                <a:cs typeface="Lucida Sans Unicode"/>
              </a:rPr>
              <a:t>stopped</a:t>
            </a:r>
            <a:r>
              <a:rPr lang="ka-GE" sz="2000">
                <a:solidFill>
                  <a:srgbClr val="21798F"/>
                </a:solidFill>
                <a:cs typeface="Lucida Sans Unicode"/>
              </a:rPr>
              <a:t> </a:t>
            </a:r>
            <a:r>
              <a:rPr lang="ka-GE" sz="2000" err="1">
                <a:solidFill>
                  <a:srgbClr val="21798F"/>
                </a:solidFill>
                <a:cs typeface="Lucida Sans Unicode"/>
              </a:rPr>
              <a:t>the</a:t>
            </a:r>
            <a:r>
              <a:rPr lang="ka-GE" sz="2000">
                <a:solidFill>
                  <a:srgbClr val="21798F"/>
                </a:solidFill>
                <a:cs typeface="Lucida Sans Unicode"/>
              </a:rPr>
              <a:t> </a:t>
            </a:r>
            <a:r>
              <a:rPr lang="ka-GE" sz="2000" err="1">
                <a:solidFill>
                  <a:srgbClr val="21798F"/>
                </a:solidFill>
                <a:cs typeface="Lucida Sans Unicode"/>
              </a:rPr>
              <a:t>higher</a:t>
            </a:r>
            <a:r>
              <a:rPr lang="ka-GE" sz="2000">
                <a:solidFill>
                  <a:srgbClr val="21798F"/>
                </a:solidFill>
                <a:cs typeface="Lucida Sans Unicode"/>
              </a:rPr>
              <a:t> </a:t>
            </a:r>
            <a:r>
              <a:rPr lang="ka-GE" sz="2000" err="1">
                <a:solidFill>
                  <a:srgbClr val="21798F"/>
                </a:solidFill>
                <a:cs typeface="Lucida Sans Unicode"/>
              </a:rPr>
              <a:t>energy</a:t>
            </a:r>
            <a:r>
              <a:rPr lang="ka-GE" sz="2000">
                <a:solidFill>
                  <a:srgbClr val="21798F"/>
                </a:solidFill>
                <a:cs typeface="Lucida Sans Unicode"/>
              </a:rPr>
              <a:t> </a:t>
            </a:r>
            <a:r>
              <a:rPr lang="ka-GE" sz="2000" err="1">
                <a:solidFill>
                  <a:srgbClr val="21798F"/>
                </a:solidFill>
                <a:cs typeface="Lucida Sans Unicode"/>
              </a:rPr>
              <a:t>gained</a:t>
            </a:r>
            <a:r>
              <a:rPr lang="ka-GE" sz="1800">
                <a:solidFill>
                  <a:srgbClr val="21798F"/>
                </a:solidFill>
                <a:cs typeface="Lucida Sans Unicode"/>
              </a:rPr>
              <a:t> </a:t>
            </a:r>
            <a:r>
              <a:rPr lang="ka-GE" sz="1800" err="1">
                <a:solidFill>
                  <a:srgbClr val="21798F"/>
                </a:solidFill>
                <a:cs typeface="Lucida Sans Unicode"/>
              </a:rPr>
              <a:t>by</a:t>
            </a:r>
            <a:r>
              <a:rPr lang="ka-GE" sz="1800">
                <a:solidFill>
                  <a:srgbClr val="21798F"/>
                </a:solidFill>
                <a:cs typeface="Lucida Sans Unicode"/>
              </a:rPr>
              <a:t> </a:t>
            </a:r>
            <a:r>
              <a:rPr lang="ka-GE" err="1">
                <a:solidFill>
                  <a:srgbClr val="21798F"/>
                </a:solidFill>
                <a:cs typeface="Lucida Sans Unicode"/>
              </a:rPr>
              <a:t>protons</a:t>
            </a:r>
            <a:r>
              <a:rPr lang="ka-GE">
                <a:solidFill>
                  <a:srgbClr val="21798F"/>
                </a:solidFill>
                <a:cs typeface="Lucida Sans Unicode"/>
              </a:rPr>
              <a:t> </a:t>
            </a:r>
            <a:r>
              <a:rPr lang="ka-GE" err="1">
                <a:solidFill>
                  <a:srgbClr val="21798F"/>
                </a:solidFill>
                <a:cs typeface="Lucida Sans Unicode"/>
              </a:rPr>
              <a:t>is</a:t>
            </a:r>
            <a:r>
              <a:rPr lang="ka-GE" sz="1800">
                <a:solidFill>
                  <a:srgbClr val="21798F"/>
                </a:solidFill>
                <a:cs typeface="Lucida Sans Unicode"/>
              </a:rPr>
              <a:t> </a:t>
            </a:r>
            <a:r>
              <a:rPr lang="ka-GE" sz="1800" err="1">
                <a:solidFill>
                  <a:srgbClr val="21798F"/>
                </a:solidFill>
                <a:cs typeface="Lucida Sans Unicode"/>
              </a:rPr>
              <a:t>retransmitted</a:t>
            </a:r>
            <a:r>
              <a:rPr lang="ka-GE" sz="1800">
                <a:solidFill>
                  <a:srgbClr val="21798F"/>
                </a:solidFill>
                <a:cs typeface="Lucida Sans Unicode"/>
              </a:rPr>
              <a:t> </a:t>
            </a:r>
            <a:r>
              <a:rPr lang="ka-GE" sz="1800" err="1">
                <a:solidFill>
                  <a:srgbClr val="21798F"/>
                </a:solidFill>
                <a:cs typeface="Lucida Sans Unicode"/>
              </a:rPr>
              <a:t>and</a:t>
            </a:r>
            <a:r>
              <a:rPr lang="ka-GE" sz="1800">
                <a:solidFill>
                  <a:srgbClr val="21798F"/>
                </a:solidFill>
                <a:cs typeface="Lucida Sans Unicode"/>
              </a:rPr>
              <a:t> </a:t>
            </a:r>
            <a:r>
              <a:rPr lang="ka-GE" sz="1800" err="1">
                <a:solidFill>
                  <a:srgbClr val="21798F"/>
                </a:solidFill>
                <a:cs typeface="Lucida Sans Unicode"/>
              </a:rPr>
              <a:t>hydrogen</a:t>
            </a:r>
            <a:r>
              <a:rPr lang="ka-GE" sz="1800">
                <a:solidFill>
                  <a:srgbClr val="21798F"/>
                </a:solidFill>
                <a:cs typeface="Lucida Sans Unicode"/>
              </a:rPr>
              <a:t> </a:t>
            </a:r>
            <a:r>
              <a:rPr lang="ka-GE" sz="1800" err="1">
                <a:solidFill>
                  <a:srgbClr val="21798F"/>
                </a:solidFill>
                <a:cs typeface="Lucida Sans Unicode"/>
              </a:rPr>
              <a:t>nuclei</a:t>
            </a:r>
            <a:r>
              <a:rPr lang="ka-GE">
                <a:solidFill>
                  <a:srgbClr val="21798F"/>
                </a:solidFill>
                <a:cs typeface="Lucida Sans Unicode"/>
              </a:rPr>
              <a:t> </a:t>
            </a:r>
            <a:r>
              <a:rPr lang="ka-GE" err="1">
                <a:solidFill>
                  <a:srgbClr val="21798F"/>
                </a:solidFill>
                <a:cs typeface="Lucida Sans Unicode"/>
              </a:rPr>
              <a:t>is</a:t>
            </a:r>
            <a:r>
              <a:rPr lang="ka-GE">
                <a:solidFill>
                  <a:srgbClr val="21798F"/>
                </a:solidFill>
                <a:cs typeface="Lucida Sans Unicode"/>
              </a:rPr>
              <a:t> </a:t>
            </a:r>
            <a:r>
              <a:rPr lang="ka-GE" err="1">
                <a:solidFill>
                  <a:srgbClr val="21798F"/>
                </a:solidFill>
                <a:cs typeface="Lucida Sans Unicode"/>
              </a:rPr>
              <a:t>relaxed</a:t>
            </a:r>
            <a:r>
              <a:rPr lang="ka-GE">
                <a:solidFill>
                  <a:srgbClr val="21798F"/>
                </a:solidFill>
                <a:cs typeface="Lucida Sans Unicode"/>
              </a:rPr>
              <a:t> </a:t>
            </a:r>
            <a:r>
              <a:rPr lang="ka-GE" sz="1800" err="1">
                <a:solidFill>
                  <a:srgbClr val="21798F"/>
                </a:solidFill>
                <a:cs typeface="Lucida Sans Unicode"/>
              </a:rPr>
              <a:t>by</a:t>
            </a:r>
            <a:r>
              <a:rPr lang="ka-GE" sz="1800">
                <a:solidFill>
                  <a:srgbClr val="21798F"/>
                </a:solidFill>
                <a:cs typeface="Lucida Sans Unicode"/>
              </a:rPr>
              <a:t> </a:t>
            </a:r>
            <a:r>
              <a:rPr lang="ka-GE" sz="1800" err="1">
                <a:solidFill>
                  <a:srgbClr val="21798F"/>
                </a:solidFill>
                <a:cs typeface="Lucida Sans Unicode"/>
              </a:rPr>
              <a:t>two</a:t>
            </a:r>
            <a:r>
              <a:rPr lang="ka-GE" sz="1800">
                <a:solidFill>
                  <a:srgbClr val="21798F"/>
                </a:solidFill>
                <a:cs typeface="Lucida Sans Unicode"/>
              </a:rPr>
              <a:t> </a:t>
            </a:r>
            <a:r>
              <a:rPr lang="ka-GE" sz="1800" err="1">
                <a:solidFill>
                  <a:srgbClr val="21798F"/>
                </a:solidFill>
                <a:cs typeface="Lucida Sans Unicode"/>
              </a:rPr>
              <a:t>mechanisms</a:t>
            </a:r>
            <a:r>
              <a:rPr lang="ka-GE" sz="1800">
                <a:solidFill>
                  <a:srgbClr val="21798F"/>
                </a:solidFill>
                <a:cs typeface="Lucida Sans Unicode"/>
              </a:rPr>
              <a:t> </a:t>
            </a:r>
          </a:p>
        </p:txBody>
      </p:sp>
      <p:sp>
        <p:nvSpPr>
          <p:cNvPr id="3" name="მართკუთხედი: წრიული კუთხეები 2">
            <a:extLst>
              <a:ext uri="{FF2B5EF4-FFF2-40B4-BE49-F238E27FC236}">
                <a16:creationId xmlns:a16="http://schemas.microsoft.com/office/drawing/2014/main" id="{F5778C2B-507E-4916-957B-E6C0E3D0F7E7}"/>
              </a:ext>
            </a:extLst>
          </p:cNvPr>
          <p:cNvSpPr/>
          <p:nvPr/>
        </p:nvSpPr>
        <p:spPr>
          <a:xfrm>
            <a:off x="3079632" y="1958197"/>
            <a:ext cx="3401683" cy="1216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800" dirty="0">
                <a:cs typeface="Lucida Sans Unicode"/>
              </a:rPr>
              <a:t>T1-longitudinal (spin-lattice)</a:t>
            </a:r>
            <a:r>
              <a:rPr lang="ka-GE" dirty="0">
                <a:cs typeface="Lucida Sans Unicode"/>
              </a:rPr>
              <a:t> </a:t>
            </a:r>
            <a:r>
              <a:rPr lang="ka-GE" sz="1800" dirty="0">
                <a:cs typeface="Lucida Sans Unicode"/>
              </a:rPr>
              <a:t>relaxation-by which original magnetization (Mz) begins to recovery</a:t>
            </a:r>
            <a:endParaRPr lang="ka-GE" sz="1800" dirty="0"/>
          </a:p>
        </p:txBody>
      </p:sp>
      <p:sp>
        <p:nvSpPr>
          <p:cNvPr id="5" name="მართკუთხედი: წრიული კუთხეები 4">
            <a:extLst>
              <a:ext uri="{FF2B5EF4-FFF2-40B4-BE49-F238E27FC236}">
                <a16:creationId xmlns:a16="http://schemas.microsoft.com/office/drawing/2014/main" id="{2B97F341-C79A-4BBE-AB53-C3687275F01E}"/>
              </a:ext>
            </a:extLst>
          </p:cNvPr>
          <p:cNvSpPr/>
          <p:nvPr/>
        </p:nvSpPr>
        <p:spPr>
          <a:xfrm>
            <a:off x="103518" y="3539707"/>
            <a:ext cx="49831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800">
                <a:cs typeface="Lucida Sans Unicode"/>
              </a:rPr>
              <a:t>T2-transverse</a:t>
            </a:r>
            <a:r>
              <a:rPr lang="ka-GE">
                <a:cs typeface="Lucida Sans Unicode"/>
              </a:rPr>
              <a:t> </a:t>
            </a:r>
            <a:r>
              <a:rPr lang="ka-GE" sz="1800">
                <a:cs typeface="Lucida Sans Unicode"/>
              </a:rPr>
              <a:t>(</a:t>
            </a:r>
            <a:r>
              <a:rPr lang="ka-GE" sz="1800" err="1">
                <a:cs typeface="Lucida Sans Unicode"/>
              </a:rPr>
              <a:t>spin-spin</a:t>
            </a:r>
            <a:r>
              <a:rPr lang="ka-GE" sz="1800">
                <a:cs typeface="Lucida Sans Unicode"/>
              </a:rPr>
              <a:t>) </a:t>
            </a:r>
            <a:r>
              <a:rPr lang="ka-GE" sz="1800" err="1">
                <a:cs typeface="Lucida Sans Unicode"/>
              </a:rPr>
              <a:t>relaxation</a:t>
            </a:r>
            <a:r>
              <a:rPr lang="ka-GE" sz="1800">
                <a:cs typeface="Lucida Sans Unicode"/>
              </a:rPr>
              <a:t>- </a:t>
            </a:r>
            <a:r>
              <a:rPr lang="ka-GE" sz="1800" err="1">
                <a:cs typeface="Lucida Sans Unicode"/>
              </a:rPr>
              <a:t>by</a:t>
            </a:r>
            <a:r>
              <a:rPr lang="ka-GE" sz="1800">
                <a:cs typeface="Lucida Sans Unicode"/>
              </a:rPr>
              <a:t> </a:t>
            </a:r>
            <a:r>
              <a:rPr lang="ka-GE" sz="1800" err="1">
                <a:cs typeface="Lucida Sans Unicode"/>
              </a:rPr>
              <a:t>which</a:t>
            </a:r>
            <a:r>
              <a:rPr lang="ka-GE" sz="1800">
                <a:cs typeface="Lucida Sans Unicode"/>
              </a:rPr>
              <a:t> </a:t>
            </a:r>
            <a:r>
              <a:rPr lang="ka-GE" sz="1800" err="1">
                <a:cs typeface="Lucida Sans Unicode"/>
              </a:rPr>
              <a:t>the</a:t>
            </a:r>
            <a:r>
              <a:rPr lang="ka-GE" sz="1800">
                <a:cs typeface="Lucida Sans Unicode"/>
              </a:rPr>
              <a:t> </a:t>
            </a:r>
            <a:r>
              <a:rPr lang="ka-GE" sz="1800" err="1">
                <a:cs typeface="Lucida Sans Unicode"/>
              </a:rPr>
              <a:t>transverse</a:t>
            </a:r>
            <a:r>
              <a:rPr lang="ka-GE" sz="1800">
                <a:cs typeface="Lucida Sans Unicode"/>
              </a:rPr>
              <a:t> </a:t>
            </a:r>
            <a:r>
              <a:rPr lang="ka-GE" sz="1800" err="1">
                <a:cs typeface="Lucida Sans Unicode"/>
              </a:rPr>
              <a:t>components</a:t>
            </a:r>
            <a:r>
              <a:rPr lang="ka-GE" sz="1800">
                <a:cs typeface="Lucida Sans Unicode"/>
              </a:rPr>
              <a:t> </a:t>
            </a:r>
            <a:r>
              <a:rPr lang="ka-GE" sz="1800" err="1">
                <a:cs typeface="Lucida Sans Unicode"/>
              </a:rPr>
              <a:t>of</a:t>
            </a:r>
            <a:r>
              <a:rPr lang="ka-GE" sz="1800">
                <a:cs typeface="Lucida Sans Unicode"/>
              </a:rPr>
              <a:t> </a:t>
            </a:r>
            <a:r>
              <a:rPr lang="ka-GE" sz="1800" err="1">
                <a:cs typeface="Lucida Sans Unicode"/>
              </a:rPr>
              <a:t>magnetization</a:t>
            </a:r>
            <a:r>
              <a:rPr lang="ka-GE" sz="1800">
                <a:cs typeface="Lucida Sans Unicode"/>
              </a:rPr>
              <a:t> (</a:t>
            </a:r>
            <a:r>
              <a:rPr lang="ka-GE" sz="1800" err="1">
                <a:cs typeface="Lucida Sans Unicode"/>
              </a:rPr>
              <a:t>Mxy</a:t>
            </a:r>
            <a:r>
              <a:rPr lang="ka-GE" sz="1800">
                <a:cs typeface="Lucida Sans Unicode"/>
              </a:rPr>
              <a:t>) </a:t>
            </a:r>
            <a:r>
              <a:rPr lang="ka-GE" sz="1800" err="1">
                <a:cs typeface="Lucida Sans Unicode"/>
              </a:rPr>
              <a:t>decay</a:t>
            </a:r>
            <a:r>
              <a:rPr lang="ka-GE" sz="1800">
                <a:cs typeface="Lucida Sans Unicode"/>
              </a:rPr>
              <a:t> </a:t>
            </a:r>
            <a:r>
              <a:rPr lang="ka-GE" sz="1800" err="1">
                <a:cs typeface="Lucida Sans Unicode"/>
              </a:rPr>
              <a:t>or</a:t>
            </a:r>
            <a:r>
              <a:rPr lang="ka-GE" sz="1800">
                <a:cs typeface="Lucida Sans Unicode"/>
              </a:rPr>
              <a:t> </a:t>
            </a:r>
            <a:r>
              <a:rPr lang="ka-GE" sz="1800" err="1">
                <a:cs typeface="Lucida Sans Unicode"/>
              </a:rPr>
              <a:t>dephase</a:t>
            </a:r>
            <a:r>
              <a:rPr lang="ka-GE" sz="1800">
                <a:cs typeface="Lucida Sans Unicode"/>
              </a:rPr>
              <a:t>. </a:t>
            </a:r>
            <a:endParaRPr lang="ka-GE" sz="1800" err="1"/>
          </a:p>
        </p:txBody>
      </p:sp>
      <p:sp>
        <p:nvSpPr>
          <p:cNvPr id="7" name="ისარი: მარჯვნივ 6">
            <a:extLst>
              <a:ext uri="{FF2B5EF4-FFF2-40B4-BE49-F238E27FC236}">
                <a16:creationId xmlns:a16="http://schemas.microsoft.com/office/drawing/2014/main" id="{709A91CE-4806-474C-8841-B16FCC2AF685}"/>
              </a:ext>
            </a:extLst>
          </p:cNvPr>
          <p:cNvSpPr/>
          <p:nvPr/>
        </p:nvSpPr>
        <p:spPr>
          <a:xfrm>
            <a:off x="7145172" y="23312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1800"/>
          </a:p>
        </p:txBody>
      </p:sp>
      <p:pic>
        <p:nvPicPr>
          <p:cNvPr id="8" name="სურათი 8" descr="სურათი შეიცავს ობიექტი, ფოტო, შიდა, კაცი&#10;&#10;აღწერილობა გენერირებულია ძალიან მაღალი სანდოობით">
            <a:extLst>
              <a:ext uri="{FF2B5EF4-FFF2-40B4-BE49-F238E27FC236}">
                <a16:creationId xmlns:a16="http://schemas.microsoft.com/office/drawing/2014/main" id="{616F679F-2E65-42C9-B8D2-4A52EF838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174" y="1448698"/>
            <a:ext cx="2502558" cy="2752904"/>
          </a:xfrm>
          <a:prstGeom prst="rect">
            <a:avLst/>
          </a:prstGeom>
        </p:spPr>
      </p:pic>
      <p:sp>
        <p:nvSpPr>
          <p:cNvPr id="10" name="ისარი: ქვემოთ 9">
            <a:extLst>
              <a:ext uri="{FF2B5EF4-FFF2-40B4-BE49-F238E27FC236}">
                <a16:creationId xmlns:a16="http://schemas.microsoft.com/office/drawing/2014/main" id="{C7E01C0E-8E41-490E-B097-5382D3B0BBDF}"/>
              </a:ext>
            </a:extLst>
          </p:cNvPr>
          <p:cNvSpPr/>
          <p:nvPr/>
        </p:nvSpPr>
        <p:spPr>
          <a:xfrm rot="17520000">
            <a:off x="4847267" y="4470984"/>
            <a:ext cx="484632" cy="1007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1800"/>
          </a:p>
        </p:txBody>
      </p:sp>
      <p:pic>
        <p:nvPicPr>
          <p:cNvPr id="11" name="სურათი 11" descr="სურათი შეიცავს ობიექტი, შიდა&#10;&#10;აღწერილობა გენერირებულია მაღალი სანდოობით">
            <a:extLst>
              <a:ext uri="{FF2B5EF4-FFF2-40B4-BE49-F238E27FC236}">
                <a16:creationId xmlns:a16="http://schemas.microsoft.com/office/drawing/2014/main" id="{CF45C0C1-952B-4B84-A947-D521CB4D1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249" y="3389642"/>
            <a:ext cx="2209800" cy="2652263"/>
          </a:xfrm>
          <a:prstGeom prst="rect">
            <a:avLst/>
          </a:prstGeom>
        </p:spPr>
      </p:pic>
      <p:sp>
        <p:nvSpPr>
          <p:cNvPr id="13" name="ტექსტური ველი 12">
            <a:extLst>
              <a:ext uri="{FF2B5EF4-FFF2-40B4-BE49-F238E27FC236}">
                <a16:creationId xmlns:a16="http://schemas.microsoft.com/office/drawing/2014/main" id="{D968C468-D6AB-4162-8B1E-E3F31E3FAFFB}"/>
              </a:ext>
            </a:extLst>
          </p:cNvPr>
          <p:cNvSpPr txBox="1"/>
          <p:nvPr/>
        </p:nvSpPr>
        <p:spPr>
          <a:xfrm>
            <a:off x="8635040" y="4918496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a-GE" sz="2800" b="1" dirty="0">
                <a:cs typeface="Lucida Sans Unicode"/>
              </a:rPr>
              <a:t>T2&lt;&lt;T1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069743" y="3430389"/>
            <a:ext cx="3163182" cy="3185295"/>
            <a:chOff x="7070631" y="3432025"/>
            <a:chExt cx="3163182" cy="3185295"/>
          </a:xfrm>
        </p:grpSpPr>
        <p:cxnSp>
          <p:nvCxnSpPr>
            <p:cNvPr id="15" name="პირდაპირი ისარი 14">
              <a:extLst>
                <a:ext uri="{FF2B5EF4-FFF2-40B4-BE49-F238E27FC236}">
                  <a16:creationId xmlns:a16="http://schemas.microsoft.com/office/drawing/2014/main" id="{05D91618-5F1A-4033-AC7E-C3D327B629B6}"/>
                </a:ext>
              </a:extLst>
            </p:cNvPr>
            <p:cNvCxnSpPr/>
            <p:nvPr/>
          </p:nvCxnSpPr>
          <p:spPr>
            <a:xfrm>
              <a:off x="7145172" y="3432025"/>
              <a:ext cx="1670323" cy="992849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7070631" y="4390452"/>
              <a:ext cx="3163182" cy="2226868"/>
              <a:chOff x="7070631" y="4390452"/>
              <a:chExt cx="3163182" cy="2226868"/>
            </a:xfrm>
          </p:grpSpPr>
          <p:cxnSp>
            <p:nvCxnSpPr>
              <p:cNvPr id="12" name="პირდაპირი ისარი 11">
                <a:extLst>
                  <a:ext uri="{FF2B5EF4-FFF2-40B4-BE49-F238E27FC236}">
                    <a16:creationId xmlns:a16="http://schemas.microsoft.com/office/drawing/2014/main" id="{CBCD7CB6-FEC2-4B19-BCE6-C022479B3D49}"/>
                  </a:ext>
                </a:extLst>
              </p:cNvPr>
              <p:cNvCxnSpPr/>
              <p:nvPr/>
            </p:nvCxnSpPr>
            <p:spPr>
              <a:xfrm>
                <a:off x="7070631" y="4480761"/>
                <a:ext cx="1483906" cy="658669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" name="ტექსტური ველი 13">
                <a:extLst>
                  <a:ext uri="{FF2B5EF4-FFF2-40B4-BE49-F238E27FC236}">
                    <a16:creationId xmlns:a16="http://schemas.microsoft.com/office/drawing/2014/main" id="{3A767D2A-2771-4456-8608-8426B8891410}"/>
                  </a:ext>
                </a:extLst>
              </p:cNvPr>
              <p:cNvSpPr txBox="1"/>
              <p:nvPr/>
            </p:nvSpPr>
            <p:spPr>
              <a:xfrm>
                <a:off x="8121049" y="5203694"/>
                <a:ext cx="1420484" cy="400110"/>
              </a:xfrm>
              <a:prstGeom prst="rect">
                <a:avLst/>
              </a:prstGeom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ka-GE" sz="2000" b="1" dirty="0">
                    <a:cs typeface="Lucida Sans Unicode"/>
                  </a:rPr>
                  <a:t>CSF</a:t>
                </a:r>
              </a:p>
            </p:txBody>
          </p:sp>
          <p:sp>
            <p:nvSpPr>
              <p:cNvPr id="16" name="ტექსტური ველი 15">
                <a:extLst>
                  <a:ext uri="{FF2B5EF4-FFF2-40B4-BE49-F238E27FC236}">
                    <a16:creationId xmlns:a16="http://schemas.microsoft.com/office/drawing/2014/main" id="{6318973C-14EF-4944-8EBE-FA99048AB265}"/>
                  </a:ext>
                </a:extLst>
              </p:cNvPr>
              <p:cNvSpPr txBox="1"/>
              <p:nvPr/>
            </p:nvSpPr>
            <p:spPr>
              <a:xfrm>
                <a:off x="8668848" y="4390452"/>
                <a:ext cx="859767" cy="400110"/>
              </a:xfrm>
              <a:prstGeom prst="rect">
                <a:avLst/>
              </a:prstGeom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ka-GE" sz="2000" b="1" dirty="0">
                    <a:cs typeface="Lucida Sans Unicode"/>
                  </a:rPr>
                  <a:t>Fat</a:t>
                </a:r>
                <a:endParaRPr lang="ka-GE" sz="2000" b="1" dirty="0"/>
              </a:p>
            </p:txBody>
          </p:sp>
          <p:cxnSp>
            <p:nvCxnSpPr>
              <p:cNvPr id="17" name="პირდაპირი ისარი 16">
                <a:extLst>
                  <a:ext uri="{FF2B5EF4-FFF2-40B4-BE49-F238E27FC236}">
                    <a16:creationId xmlns:a16="http://schemas.microsoft.com/office/drawing/2014/main" id="{A13038B8-62F3-4075-8459-0E387C650C70}"/>
                  </a:ext>
                </a:extLst>
              </p:cNvPr>
              <p:cNvCxnSpPr/>
              <p:nvPr/>
            </p:nvCxnSpPr>
            <p:spPr>
              <a:xfrm>
                <a:off x="7412803" y="5443352"/>
                <a:ext cx="1575222" cy="653694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" name="ტექსტური ველი 17">
                <a:extLst>
                  <a:ext uri="{FF2B5EF4-FFF2-40B4-BE49-F238E27FC236}">
                    <a16:creationId xmlns:a16="http://schemas.microsoft.com/office/drawing/2014/main" id="{0AD59250-8198-4AE6-9C33-157C253F2CB5}"/>
                  </a:ext>
                </a:extLst>
              </p:cNvPr>
              <p:cNvSpPr txBox="1"/>
              <p:nvPr/>
            </p:nvSpPr>
            <p:spPr>
              <a:xfrm>
                <a:off x="8554537" y="6233611"/>
                <a:ext cx="1679276" cy="383709"/>
              </a:xfrm>
              <a:prstGeom prst="rect">
                <a:avLst/>
              </a:prstGeom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ka-GE" b="1" dirty="0">
                    <a:cs typeface="Lucida Sans Unicode"/>
                  </a:rPr>
                  <a:t>White Matter</a:t>
                </a:r>
              </a:p>
            </p:txBody>
          </p:sp>
        </p:grpSp>
      </p:grpSp>
      <p:pic>
        <p:nvPicPr>
          <p:cNvPr id="23" name="სურათი 8">
            <a:extLst>
              <a:ext uri="{FF2B5EF4-FFF2-40B4-BE49-F238E27FC236}">
                <a16:creationId xmlns:a16="http://schemas.microsoft.com/office/drawing/2014/main" id="{6B0D4646-21AB-4DB9-BCA8-5693579A4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002" y="654249"/>
            <a:ext cx="6236898" cy="59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5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ტექსტური ველი 1">
            <a:extLst>
              <a:ext uri="{FF2B5EF4-FFF2-40B4-BE49-F238E27FC236}">
                <a16:creationId xmlns:a16="http://schemas.microsoft.com/office/drawing/2014/main" id="{6304A4B9-E025-44FA-86A3-04A0377AF20C}"/>
              </a:ext>
            </a:extLst>
          </p:cNvPr>
          <p:cNvSpPr txBox="1"/>
          <p:nvPr/>
        </p:nvSpPr>
        <p:spPr>
          <a:xfrm>
            <a:off x="4666891" y="188343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a-GE" sz="2800" b="1">
                <a:cs typeface="Lucida Sans Unicode"/>
              </a:rPr>
              <a:t>Sequences </a:t>
            </a:r>
          </a:p>
        </p:txBody>
      </p:sp>
      <p:sp>
        <p:nvSpPr>
          <p:cNvPr id="3" name="მართკუთხედი: წრიული კუთხეები 2">
            <a:extLst>
              <a:ext uri="{FF2B5EF4-FFF2-40B4-BE49-F238E27FC236}">
                <a16:creationId xmlns:a16="http://schemas.microsoft.com/office/drawing/2014/main" id="{0ADBAE69-993A-4462-99CE-D0B83827201C}"/>
              </a:ext>
            </a:extLst>
          </p:cNvPr>
          <p:cNvSpPr/>
          <p:nvPr/>
        </p:nvSpPr>
        <p:spPr>
          <a:xfrm>
            <a:off x="793631" y="822385"/>
            <a:ext cx="5026323" cy="785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1800" b="1">
              <a:cs typeface="Lucida Sans Unicode"/>
            </a:endParaRPr>
          </a:p>
          <a:p>
            <a:pPr algn="ctr"/>
            <a:r>
              <a:rPr lang="ka-GE" sz="1800" b="1">
                <a:cs typeface="Lucida Sans Unicode"/>
              </a:rPr>
              <a:t>SE </a:t>
            </a:r>
            <a:r>
              <a:rPr lang="ka-GE" sz="1800">
                <a:cs typeface="Lucida Sans Unicode"/>
              </a:rPr>
              <a:t>is generated by two successive RF-pulses, typically 90 – 180 pair</a:t>
            </a:r>
            <a:endParaRPr lang="ka-GE" sz="1800"/>
          </a:p>
          <a:p>
            <a:pPr algn="ctr"/>
            <a:endParaRPr lang="ka-GE" sz="1800">
              <a:cs typeface="Lucida Sans Unicode"/>
            </a:endParaRPr>
          </a:p>
        </p:txBody>
      </p:sp>
      <p:sp>
        <p:nvSpPr>
          <p:cNvPr id="5" name="მართკუთხედი: წრიული კუთხეები 4">
            <a:extLst>
              <a:ext uri="{FF2B5EF4-FFF2-40B4-BE49-F238E27FC236}">
                <a16:creationId xmlns:a16="http://schemas.microsoft.com/office/drawing/2014/main" id="{A8BB9EB1-F04C-47AD-A6B1-9B9C9E512D73}"/>
              </a:ext>
            </a:extLst>
          </p:cNvPr>
          <p:cNvSpPr/>
          <p:nvPr/>
        </p:nvSpPr>
        <p:spPr>
          <a:xfrm>
            <a:off x="6213893" y="822385"/>
            <a:ext cx="5328249" cy="785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800" b="1">
                <a:cs typeface="Lucida Sans Unicode"/>
              </a:rPr>
              <a:t>GRE</a:t>
            </a:r>
            <a:r>
              <a:rPr lang="ka-GE" sz="1800">
                <a:cs typeface="Lucida Sans Unicode"/>
              </a:rPr>
              <a:t> signal  generated by RF + gradient reversal</a:t>
            </a:r>
            <a:endParaRPr lang="ka-GE" sz="1800"/>
          </a:p>
        </p:txBody>
      </p:sp>
      <p:pic>
        <p:nvPicPr>
          <p:cNvPr id="9" name="სურათი 9">
            <a:extLst>
              <a:ext uri="{FF2B5EF4-FFF2-40B4-BE49-F238E27FC236}">
                <a16:creationId xmlns:a16="http://schemas.microsoft.com/office/drawing/2014/main" id="{97D1FC85-492D-46FD-86AC-47CDB6105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91" y="1923011"/>
            <a:ext cx="4928558" cy="4119036"/>
          </a:xfrm>
          <a:prstGeom prst="rect">
            <a:avLst/>
          </a:prstGeom>
        </p:spPr>
      </p:pic>
      <p:pic>
        <p:nvPicPr>
          <p:cNvPr id="11" name="სურათი 11">
            <a:extLst>
              <a:ext uri="{FF2B5EF4-FFF2-40B4-BE49-F238E27FC236}">
                <a16:creationId xmlns:a16="http://schemas.microsoft.com/office/drawing/2014/main" id="{1FCE66A3-04CB-4876-B31F-EA64AF5AB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43" y="1927581"/>
            <a:ext cx="4885425" cy="4109896"/>
          </a:xfrm>
          <a:prstGeom prst="rect">
            <a:avLst/>
          </a:prstGeom>
        </p:spPr>
      </p:pic>
      <p:pic>
        <p:nvPicPr>
          <p:cNvPr id="7" name="სურათი 5">
            <a:extLst>
              <a:ext uri="{FF2B5EF4-FFF2-40B4-BE49-F238E27FC236}">
                <a16:creationId xmlns:a16="http://schemas.microsoft.com/office/drawing/2014/main" id="{F181E063-712C-49F2-B1EE-DC6622058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8832"/>
            <a:ext cx="8534400" cy="63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ტექსტური ველი 7">
            <a:extLst>
              <a:ext uri="{FF2B5EF4-FFF2-40B4-BE49-F238E27FC236}">
                <a16:creationId xmlns:a16="http://schemas.microsoft.com/office/drawing/2014/main" id="{AE20E454-6481-4E9D-A547-7EBA7453FBBB}"/>
              </a:ext>
            </a:extLst>
          </p:cNvPr>
          <p:cNvSpPr txBox="1"/>
          <p:nvPr/>
        </p:nvSpPr>
        <p:spPr>
          <a:xfrm>
            <a:off x="4853796" y="332118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a-GE" sz="1800" b="1" err="1">
                <a:cs typeface="Lucida Sans Unicode"/>
              </a:rPr>
              <a:t>Structure</a:t>
            </a:r>
            <a:r>
              <a:rPr lang="ka-GE" sz="1800" b="1">
                <a:cs typeface="Lucida Sans Unicode"/>
              </a:rPr>
              <a:t> </a:t>
            </a:r>
            <a:r>
              <a:rPr lang="ka-GE" sz="1800" b="1" err="1">
                <a:cs typeface="Lucida Sans Unicode"/>
              </a:rPr>
              <a:t>of</a:t>
            </a:r>
            <a:r>
              <a:rPr lang="ka-GE" sz="1800" b="1">
                <a:cs typeface="Lucida Sans Unicode"/>
              </a:rPr>
              <a:t> MRI </a:t>
            </a:r>
            <a:r>
              <a:rPr lang="ka-GE" sz="1800" b="1" err="1">
                <a:cs typeface="Lucida Sans Unicode"/>
              </a:rPr>
              <a:t>machine</a:t>
            </a:r>
            <a:r>
              <a:rPr lang="ka-GE" sz="1800" b="1">
                <a:cs typeface="Lucida Sans Unicode"/>
              </a:rPr>
              <a:t> </a:t>
            </a:r>
          </a:p>
        </p:txBody>
      </p:sp>
      <p:sp>
        <p:nvSpPr>
          <p:cNvPr id="9" name="ტექსტური ველი 8">
            <a:extLst>
              <a:ext uri="{FF2B5EF4-FFF2-40B4-BE49-F238E27FC236}">
                <a16:creationId xmlns:a16="http://schemas.microsoft.com/office/drawing/2014/main" id="{98563850-57FD-4A03-8101-0A7B22F27692}"/>
              </a:ext>
            </a:extLst>
          </p:cNvPr>
          <p:cNvSpPr txBox="1"/>
          <p:nvPr/>
        </p:nvSpPr>
        <p:spPr>
          <a:xfrm>
            <a:off x="1295400" y="1828800"/>
            <a:ext cx="4329023" cy="20313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ka-GE" sz="1800">
                <a:cs typeface="Lucida Sans Unicode"/>
              </a:rPr>
              <a:t>Permanent magnets</a:t>
            </a:r>
            <a:endParaRPr lang="en-US">
              <a:cs typeface="Lucida Sans Unicode"/>
            </a:endParaRPr>
          </a:p>
          <a:p>
            <a:pPr marL="285750" indent="-285750">
              <a:buFont typeface="Arial"/>
              <a:buChar char="•"/>
            </a:pPr>
            <a:endParaRPr lang="en-US" sz="1800">
              <a:cs typeface="Lucida Sans Unicode"/>
            </a:endParaRPr>
          </a:p>
          <a:p>
            <a:pPr marL="285750" indent="-285750">
              <a:buFont typeface="Arial"/>
              <a:buChar char="•"/>
            </a:pPr>
            <a:endParaRPr lang="ka-GE" sz="1800">
              <a:cs typeface="Lucida Sans Unicode"/>
            </a:endParaRPr>
          </a:p>
          <a:p>
            <a:pPr marL="285750" indent="-285750">
              <a:buFont typeface="Arial"/>
              <a:buChar char="•"/>
            </a:pPr>
            <a:r>
              <a:rPr lang="ka-GE" sz="1800" err="1">
                <a:cs typeface="Lucida Sans Unicode"/>
              </a:rPr>
              <a:t>Resistive</a:t>
            </a:r>
            <a:r>
              <a:rPr lang="ka-GE" sz="1800">
                <a:cs typeface="Lucida Sans Unicode"/>
              </a:rPr>
              <a:t> </a:t>
            </a:r>
            <a:r>
              <a:rPr lang="ka-GE" sz="1800" err="1">
                <a:cs typeface="Lucida Sans Unicode"/>
              </a:rPr>
              <a:t>magnets</a:t>
            </a:r>
          </a:p>
          <a:p>
            <a:pPr marL="285750" indent="-285750">
              <a:buFont typeface="Arial"/>
              <a:buChar char="•"/>
            </a:pPr>
            <a:endParaRPr lang="ka-GE" sz="1800">
              <a:cs typeface="Lucida Sans Unicode"/>
            </a:endParaRPr>
          </a:p>
          <a:p>
            <a:pPr marL="285750" indent="-285750">
              <a:buFont typeface="Arial"/>
              <a:buChar char="•"/>
            </a:pPr>
            <a:endParaRPr lang="ka-GE" sz="1800">
              <a:cs typeface="Lucida Sans Unicode"/>
            </a:endParaRPr>
          </a:p>
          <a:p>
            <a:pPr marL="285750" indent="-285750">
              <a:buFont typeface="Arial"/>
              <a:buChar char="•"/>
            </a:pPr>
            <a:r>
              <a:rPr lang="ka-GE" sz="1800" err="1">
                <a:cs typeface="Lucida Sans Unicode"/>
              </a:rPr>
              <a:t>Superconducting</a:t>
            </a:r>
            <a:r>
              <a:rPr lang="ka-GE" sz="1800">
                <a:cs typeface="Lucida Sans Unicode"/>
              </a:rPr>
              <a:t> </a:t>
            </a:r>
            <a:r>
              <a:rPr lang="ka-GE" sz="1800" err="1">
                <a:cs typeface="Lucida Sans Unicode"/>
              </a:rPr>
              <a:t>magnets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96" y="1143000"/>
            <a:ext cx="5357004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43" y="438284"/>
            <a:ext cx="6870357" cy="53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6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300</Words>
  <Application>Microsoft Office PowerPoint</Application>
  <PresentationFormat>Widescreen</PresentationFormat>
  <Paragraphs>95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MEDICAL  IMAGING   TECHNOLOGIES</vt:lpstr>
      <vt:lpstr>    Contents </vt:lpstr>
      <vt:lpstr>     History of MRI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MRI Scan Purpose</vt:lpstr>
      <vt:lpstr>PowerPoint Presentation</vt:lpstr>
      <vt:lpstr>Thank you for your attention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 IMAGING   TECHNOLOGIES</dc:title>
  <dc:creator>tea</dc:creator>
  <cp:lastModifiedBy>Keti Kotetishvili</cp:lastModifiedBy>
  <cp:revision>23</cp:revision>
  <dcterms:modified xsi:type="dcterms:W3CDTF">2018-07-17T16:41:23Z</dcterms:modified>
</cp:coreProperties>
</file>