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59" r:id="rId2"/>
    <p:sldId id="291" r:id="rId3"/>
    <p:sldId id="272" r:id="rId4"/>
    <p:sldId id="292" r:id="rId5"/>
    <p:sldId id="278" r:id="rId6"/>
    <p:sldId id="280" r:id="rId7"/>
    <p:sldId id="282" r:id="rId8"/>
    <p:sldId id="284" r:id="rId9"/>
    <p:sldId id="293" r:id="rId10"/>
    <p:sldId id="287" r:id="rId11"/>
    <p:sldId id="286" r:id="rId12"/>
    <p:sldId id="289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2394E-4BDC-4B0F-80B6-20A48596473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BF79B02-13FE-49BD-84CE-48D54AB1E038}">
      <dgm:prSet phldrT="[Text]" custT="1"/>
      <dgm:spPr/>
      <dgm:t>
        <a:bodyPr/>
        <a:lstStyle/>
        <a:p>
          <a:r>
            <a:rPr lang="en-US" sz="2400" b="1" smtClean="0"/>
            <a:t>Conservation Laws</a:t>
          </a:r>
          <a:endParaRPr lang="en-US" sz="2400" b="1"/>
        </a:p>
      </dgm:t>
    </dgm:pt>
    <dgm:pt modelId="{F777850D-BD95-4E45-B66A-EF81F6F3FA5F}" type="parTrans" cxnId="{74E4B13F-71E4-40BE-AD18-F14F88210E67}">
      <dgm:prSet/>
      <dgm:spPr/>
      <dgm:t>
        <a:bodyPr/>
        <a:lstStyle/>
        <a:p>
          <a:endParaRPr lang="en-US"/>
        </a:p>
      </dgm:t>
    </dgm:pt>
    <dgm:pt modelId="{D3E5FFD6-4962-4F6D-BD16-45A44709C3C4}" type="sibTrans" cxnId="{74E4B13F-71E4-40BE-AD18-F14F88210E67}">
      <dgm:prSet/>
      <dgm:spPr>
        <a:solidFill>
          <a:srgbClr val="0149B3"/>
        </a:solidFill>
      </dgm:spPr>
      <dgm:t>
        <a:bodyPr/>
        <a:lstStyle/>
        <a:p>
          <a:endParaRPr lang="en-US"/>
        </a:p>
      </dgm:t>
    </dgm:pt>
    <dgm:pt modelId="{1786C0BE-2F76-4CC8-B0A7-4451E04065EE}">
      <dgm:prSet phldrT="[Text]" custT="1"/>
      <dgm:spPr/>
      <dgm:t>
        <a:bodyPr/>
        <a:lstStyle/>
        <a:p>
          <a:r>
            <a:rPr lang="en-US" sz="2400" b="1" smtClean="0"/>
            <a:t>Symmetries</a:t>
          </a:r>
          <a:endParaRPr lang="en-US" sz="2400" b="1"/>
        </a:p>
      </dgm:t>
    </dgm:pt>
    <dgm:pt modelId="{C2FE9992-E0B1-4B98-985E-77B1F4F44696}" type="parTrans" cxnId="{8F621877-E806-4E17-8A83-92CF8F3CD8B7}">
      <dgm:prSet/>
      <dgm:spPr/>
      <dgm:t>
        <a:bodyPr/>
        <a:lstStyle/>
        <a:p>
          <a:endParaRPr lang="en-US"/>
        </a:p>
      </dgm:t>
    </dgm:pt>
    <dgm:pt modelId="{47C0E1CF-CBA6-438D-8C73-16D9E68F5AA7}" type="sibTrans" cxnId="{8F621877-E806-4E17-8A83-92CF8F3CD8B7}">
      <dgm:prSet/>
      <dgm:spPr>
        <a:solidFill>
          <a:srgbClr val="0149B3"/>
        </a:solidFill>
      </dgm:spPr>
      <dgm:t>
        <a:bodyPr/>
        <a:lstStyle/>
        <a:p>
          <a:endParaRPr lang="en-US"/>
        </a:p>
      </dgm:t>
    </dgm:pt>
    <dgm:pt modelId="{C9B66304-5B0F-45EF-8EED-C5C398794C79}">
      <dgm:prSet phldrT="[Text]" custT="1"/>
      <dgm:spPr/>
      <dgm:t>
        <a:bodyPr/>
        <a:lstStyle/>
        <a:p>
          <a:r>
            <a:rPr lang="en-US" sz="2400" b="1" smtClean="0"/>
            <a:t>Groups</a:t>
          </a:r>
          <a:endParaRPr lang="en-US" sz="2400" b="1"/>
        </a:p>
      </dgm:t>
    </dgm:pt>
    <dgm:pt modelId="{B76CDF27-687D-46FF-B998-4A05B5BB07F2}" type="parTrans" cxnId="{18EEA97E-CB1E-4DB2-859F-72BA1EC24F6C}">
      <dgm:prSet/>
      <dgm:spPr/>
      <dgm:t>
        <a:bodyPr/>
        <a:lstStyle/>
        <a:p>
          <a:endParaRPr lang="en-US"/>
        </a:p>
      </dgm:t>
    </dgm:pt>
    <dgm:pt modelId="{B11B6DD2-5B45-4EF4-A7CF-C81A2E10E34A}" type="sibTrans" cxnId="{18EEA97E-CB1E-4DB2-859F-72BA1EC24F6C}">
      <dgm:prSet/>
      <dgm:spPr>
        <a:solidFill>
          <a:srgbClr val="0149B3"/>
        </a:solidFill>
      </dgm:spPr>
      <dgm:t>
        <a:bodyPr/>
        <a:lstStyle/>
        <a:p>
          <a:endParaRPr lang="en-US"/>
        </a:p>
      </dgm:t>
    </dgm:pt>
    <dgm:pt modelId="{15D568EC-04A9-4624-9FBC-14F3B25EFE63}">
      <dgm:prSet phldrT="[Text]" custT="1"/>
      <dgm:spPr/>
      <dgm:t>
        <a:bodyPr/>
        <a:lstStyle/>
        <a:p>
          <a:r>
            <a:rPr lang="en-US" sz="2400" b="1" smtClean="0"/>
            <a:t>Lie Algebras</a:t>
          </a:r>
          <a:endParaRPr lang="en-US" sz="2400" b="1"/>
        </a:p>
      </dgm:t>
    </dgm:pt>
    <dgm:pt modelId="{6D070EC6-07CD-4292-97D8-BDB158482620}" type="parTrans" cxnId="{2970F65B-EBA4-47EB-88E9-8D8D6794E0BD}">
      <dgm:prSet/>
      <dgm:spPr/>
      <dgm:t>
        <a:bodyPr/>
        <a:lstStyle/>
        <a:p>
          <a:endParaRPr lang="en-US"/>
        </a:p>
      </dgm:t>
    </dgm:pt>
    <dgm:pt modelId="{0B60D3EC-75C4-4648-87E8-0DCBE3977435}" type="sibTrans" cxnId="{2970F65B-EBA4-47EB-88E9-8D8D6794E0BD}">
      <dgm:prSet/>
      <dgm:spPr/>
      <dgm:t>
        <a:bodyPr/>
        <a:lstStyle/>
        <a:p>
          <a:endParaRPr lang="en-US"/>
        </a:p>
      </dgm:t>
    </dgm:pt>
    <dgm:pt modelId="{D345CBEB-B37A-450C-B430-1886797298E2}" type="pres">
      <dgm:prSet presAssocID="{CEE2394E-4BDC-4B0F-80B6-20A485964739}" presName="linearFlow" presStyleCnt="0">
        <dgm:presLayoutVars>
          <dgm:resizeHandles val="exact"/>
        </dgm:presLayoutVars>
      </dgm:prSet>
      <dgm:spPr/>
    </dgm:pt>
    <dgm:pt modelId="{304212F2-43D0-4D98-851D-BBC2A2A30105}" type="pres">
      <dgm:prSet presAssocID="{8BF79B02-13FE-49BD-84CE-48D54AB1E038}" presName="node" presStyleLbl="node1" presStyleIdx="0" presStyleCnt="4" custScaleX="99882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en-US"/>
        </a:p>
      </dgm:t>
    </dgm:pt>
    <dgm:pt modelId="{EF0F2835-9BCF-4240-A1F4-999C5BA2A5EC}" type="pres">
      <dgm:prSet presAssocID="{D3E5FFD6-4962-4F6D-BD16-45A44709C3C4}" presName="sibTrans" presStyleLbl="sibTrans2D1" presStyleIdx="0" presStyleCnt="3" custAng="10800000" custScaleY="67847" custLinFactX="-29102" custLinFactNeighborX="-100000"/>
      <dgm:spPr/>
      <dgm:t>
        <a:bodyPr/>
        <a:lstStyle/>
        <a:p>
          <a:endParaRPr lang="en-GB"/>
        </a:p>
      </dgm:t>
    </dgm:pt>
    <dgm:pt modelId="{DA80F283-C05B-44BB-8750-74C227F84306}" type="pres">
      <dgm:prSet presAssocID="{D3E5FFD6-4962-4F6D-BD16-45A44709C3C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0B6C05-A4E4-46E2-A026-9474BC202EF9}" type="pres">
      <dgm:prSet presAssocID="{1786C0BE-2F76-4CC8-B0A7-4451E04065EE}" presName="node" presStyleLbl="node1" presStyleIdx="1" presStyleCnt="4" custScaleX="99743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en-US"/>
        </a:p>
      </dgm:t>
    </dgm:pt>
    <dgm:pt modelId="{7434ECBF-87B3-4F06-BC3A-CED3DA76306A}" type="pres">
      <dgm:prSet presAssocID="{47C0E1CF-CBA6-438D-8C73-16D9E68F5AA7}" presName="sibTrans" presStyleLbl="sibTrans2D1" presStyleIdx="1" presStyleCnt="3" custAng="10800000" custScaleY="67848"/>
      <dgm:spPr/>
      <dgm:t>
        <a:bodyPr/>
        <a:lstStyle/>
        <a:p>
          <a:endParaRPr lang="en-GB"/>
        </a:p>
      </dgm:t>
    </dgm:pt>
    <dgm:pt modelId="{EA0D2A04-EAE9-4EA1-8B6D-3DD5F1E21289}" type="pres">
      <dgm:prSet presAssocID="{47C0E1CF-CBA6-438D-8C73-16D9E68F5AA7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62562488-FAEA-4BEE-AAA7-34665BB9D9EA}" type="pres">
      <dgm:prSet presAssocID="{C9B66304-5B0F-45EF-8EED-C5C398794C79}" presName="node" presStyleLbl="node1" presStyleIdx="2" presStyleCnt="4" custScaleX="99882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en-US"/>
        </a:p>
      </dgm:t>
    </dgm:pt>
    <dgm:pt modelId="{B22F2EAA-310C-4052-8DD3-3AA2FD0E7264}" type="pres">
      <dgm:prSet presAssocID="{B11B6DD2-5B45-4EF4-A7CF-C81A2E10E34A}" presName="sibTrans" presStyleLbl="sibTrans2D1" presStyleIdx="2" presStyleCnt="3" custAng="10800000" custScaleY="65910"/>
      <dgm:spPr/>
      <dgm:t>
        <a:bodyPr/>
        <a:lstStyle/>
        <a:p>
          <a:endParaRPr lang="en-GB"/>
        </a:p>
      </dgm:t>
    </dgm:pt>
    <dgm:pt modelId="{45C37526-125C-43C1-B51D-6C7F16FA24FB}" type="pres">
      <dgm:prSet presAssocID="{B11B6DD2-5B45-4EF4-A7CF-C81A2E10E34A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6E124F33-8427-4A19-A2D3-7BA71B782690}" type="pres">
      <dgm:prSet presAssocID="{15D568EC-04A9-4624-9FBC-14F3B25EFE63}" presName="node" presStyleLbl="node1" presStyleIdx="3" presStyleCnt="4" custScaleX="99882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en-GB"/>
        </a:p>
      </dgm:t>
    </dgm:pt>
  </dgm:ptLst>
  <dgm:cxnLst>
    <dgm:cxn modelId="{899FF42D-E0A8-4AE5-B5A5-85765DDE9FD8}" type="presOf" srcId="{CEE2394E-4BDC-4B0F-80B6-20A485964739}" destId="{D345CBEB-B37A-450C-B430-1886797298E2}" srcOrd="0" destOrd="0" presId="urn:microsoft.com/office/officeart/2005/8/layout/process2"/>
    <dgm:cxn modelId="{904F910D-5FEC-4A7F-A86B-DBAEB335A5D8}" type="presOf" srcId="{C9B66304-5B0F-45EF-8EED-C5C398794C79}" destId="{62562488-FAEA-4BEE-AAA7-34665BB9D9EA}" srcOrd="0" destOrd="0" presId="urn:microsoft.com/office/officeart/2005/8/layout/process2"/>
    <dgm:cxn modelId="{4C1AC75B-52A6-4E06-B41E-2179C88A545F}" type="presOf" srcId="{47C0E1CF-CBA6-438D-8C73-16D9E68F5AA7}" destId="{7434ECBF-87B3-4F06-BC3A-CED3DA76306A}" srcOrd="0" destOrd="0" presId="urn:microsoft.com/office/officeart/2005/8/layout/process2"/>
    <dgm:cxn modelId="{8F621877-E806-4E17-8A83-92CF8F3CD8B7}" srcId="{CEE2394E-4BDC-4B0F-80B6-20A485964739}" destId="{1786C0BE-2F76-4CC8-B0A7-4451E04065EE}" srcOrd="1" destOrd="0" parTransId="{C2FE9992-E0B1-4B98-985E-77B1F4F44696}" sibTransId="{47C0E1CF-CBA6-438D-8C73-16D9E68F5AA7}"/>
    <dgm:cxn modelId="{5BF95F95-D008-4338-907E-C07758CCA3A7}" type="presOf" srcId="{47C0E1CF-CBA6-438D-8C73-16D9E68F5AA7}" destId="{EA0D2A04-EAE9-4EA1-8B6D-3DD5F1E21289}" srcOrd="1" destOrd="0" presId="urn:microsoft.com/office/officeart/2005/8/layout/process2"/>
    <dgm:cxn modelId="{4990693B-FF4D-490C-9BAD-30F547F23097}" type="presOf" srcId="{8BF79B02-13FE-49BD-84CE-48D54AB1E038}" destId="{304212F2-43D0-4D98-851D-BBC2A2A30105}" srcOrd="0" destOrd="0" presId="urn:microsoft.com/office/officeart/2005/8/layout/process2"/>
    <dgm:cxn modelId="{2970F65B-EBA4-47EB-88E9-8D8D6794E0BD}" srcId="{CEE2394E-4BDC-4B0F-80B6-20A485964739}" destId="{15D568EC-04A9-4624-9FBC-14F3B25EFE63}" srcOrd="3" destOrd="0" parTransId="{6D070EC6-07CD-4292-97D8-BDB158482620}" sibTransId="{0B60D3EC-75C4-4648-87E8-0DCBE3977435}"/>
    <dgm:cxn modelId="{C1E31946-2B5F-4F35-8736-E8D567391CFC}" type="presOf" srcId="{B11B6DD2-5B45-4EF4-A7CF-C81A2E10E34A}" destId="{45C37526-125C-43C1-B51D-6C7F16FA24FB}" srcOrd="1" destOrd="0" presId="urn:microsoft.com/office/officeart/2005/8/layout/process2"/>
    <dgm:cxn modelId="{18EEA97E-CB1E-4DB2-859F-72BA1EC24F6C}" srcId="{CEE2394E-4BDC-4B0F-80B6-20A485964739}" destId="{C9B66304-5B0F-45EF-8EED-C5C398794C79}" srcOrd="2" destOrd="0" parTransId="{B76CDF27-687D-46FF-B998-4A05B5BB07F2}" sibTransId="{B11B6DD2-5B45-4EF4-A7CF-C81A2E10E34A}"/>
    <dgm:cxn modelId="{35320739-3CB0-4589-90F1-8776ABF4BCF5}" type="presOf" srcId="{D3E5FFD6-4962-4F6D-BD16-45A44709C3C4}" destId="{EF0F2835-9BCF-4240-A1F4-999C5BA2A5EC}" srcOrd="0" destOrd="0" presId="urn:microsoft.com/office/officeart/2005/8/layout/process2"/>
    <dgm:cxn modelId="{2401D05B-C4A4-4AF6-92DA-7EB35FA52A5A}" type="presOf" srcId="{1786C0BE-2F76-4CC8-B0A7-4451E04065EE}" destId="{1D0B6C05-A4E4-46E2-A026-9474BC202EF9}" srcOrd="0" destOrd="0" presId="urn:microsoft.com/office/officeart/2005/8/layout/process2"/>
    <dgm:cxn modelId="{74E4B13F-71E4-40BE-AD18-F14F88210E67}" srcId="{CEE2394E-4BDC-4B0F-80B6-20A485964739}" destId="{8BF79B02-13FE-49BD-84CE-48D54AB1E038}" srcOrd="0" destOrd="0" parTransId="{F777850D-BD95-4E45-B66A-EF81F6F3FA5F}" sibTransId="{D3E5FFD6-4962-4F6D-BD16-45A44709C3C4}"/>
    <dgm:cxn modelId="{CCB32B07-8975-4E7B-9730-5ACECBB9CAD5}" type="presOf" srcId="{D3E5FFD6-4962-4F6D-BD16-45A44709C3C4}" destId="{DA80F283-C05B-44BB-8750-74C227F84306}" srcOrd="1" destOrd="0" presId="urn:microsoft.com/office/officeart/2005/8/layout/process2"/>
    <dgm:cxn modelId="{AD6ED4CC-1674-444E-A846-1D2C67EA79E7}" type="presOf" srcId="{15D568EC-04A9-4624-9FBC-14F3B25EFE63}" destId="{6E124F33-8427-4A19-A2D3-7BA71B782690}" srcOrd="0" destOrd="0" presId="urn:microsoft.com/office/officeart/2005/8/layout/process2"/>
    <dgm:cxn modelId="{B4BE2872-0148-4121-A45F-9835EFA27148}" type="presOf" srcId="{B11B6DD2-5B45-4EF4-A7CF-C81A2E10E34A}" destId="{B22F2EAA-310C-4052-8DD3-3AA2FD0E7264}" srcOrd="0" destOrd="0" presId="urn:microsoft.com/office/officeart/2005/8/layout/process2"/>
    <dgm:cxn modelId="{9CEF139E-8247-4F04-9FF2-880D41080C52}" type="presParOf" srcId="{D345CBEB-B37A-450C-B430-1886797298E2}" destId="{304212F2-43D0-4D98-851D-BBC2A2A30105}" srcOrd="0" destOrd="0" presId="urn:microsoft.com/office/officeart/2005/8/layout/process2"/>
    <dgm:cxn modelId="{721AC75E-84E7-42F8-A5EE-262E1441DAFC}" type="presParOf" srcId="{D345CBEB-B37A-450C-B430-1886797298E2}" destId="{EF0F2835-9BCF-4240-A1F4-999C5BA2A5EC}" srcOrd="1" destOrd="0" presId="urn:microsoft.com/office/officeart/2005/8/layout/process2"/>
    <dgm:cxn modelId="{A5E60B5E-5C03-49BE-A26A-C9C635DCA583}" type="presParOf" srcId="{EF0F2835-9BCF-4240-A1F4-999C5BA2A5EC}" destId="{DA80F283-C05B-44BB-8750-74C227F84306}" srcOrd="0" destOrd="0" presId="urn:microsoft.com/office/officeart/2005/8/layout/process2"/>
    <dgm:cxn modelId="{1973F968-317F-4D52-93A7-76DDEC5B2134}" type="presParOf" srcId="{D345CBEB-B37A-450C-B430-1886797298E2}" destId="{1D0B6C05-A4E4-46E2-A026-9474BC202EF9}" srcOrd="2" destOrd="0" presId="urn:microsoft.com/office/officeart/2005/8/layout/process2"/>
    <dgm:cxn modelId="{88186127-E887-4EA4-8A4B-CF436713C811}" type="presParOf" srcId="{D345CBEB-B37A-450C-B430-1886797298E2}" destId="{7434ECBF-87B3-4F06-BC3A-CED3DA76306A}" srcOrd="3" destOrd="0" presId="urn:microsoft.com/office/officeart/2005/8/layout/process2"/>
    <dgm:cxn modelId="{8ED57377-CCCB-4C41-99F8-C5AEAACE966C}" type="presParOf" srcId="{7434ECBF-87B3-4F06-BC3A-CED3DA76306A}" destId="{EA0D2A04-EAE9-4EA1-8B6D-3DD5F1E21289}" srcOrd="0" destOrd="0" presId="urn:microsoft.com/office/officeart/2005/8/layout/process2"/>
    <dgm:cxn modelId="{80B3455E-3997-4074-99CC-CB76FE73245E}" type="presParOf" srcId="{D345CBEB-B37A-450C-B430-1886797298E2}" destId="{62562488-FAEA-4BEE-AAA7-34665BB9D9EA}" srcOrd="4" destOrd="0" presId="urn:microsoft.com/office/officeart/2005/8/layout/process2"/>
    <dgm:cxn modelId="{B04719B8-5DC9-4F4D-AFAC-5040066941FB}" type="presParOf" srcId="{D345CBEB-B37A-450C-B430-1886797298E2}" destId="{B22F2EAA-310C-4052-8DD3-3AA2FD0E7264}" srcOrd="5" destOrd="0" presId="urn:microsoft.com/office/officeart/2005/8/layout/process2"/>
    <dgm:cxn modelId="{083FF6C5-8768-4F1C-9695-FC71B5F7B827}" type="presParOf" srcId="{B22F2EAA-310C-4052-8DD3-3AA2FD0E7264}" destId="{45C37526-125C-43C1-B51D-6C7F16FA24FB}" srcOrd="0" destOrd="0" presId="urn:microsoft.com/office/officeart/2005/8/layout/process2"/>
    <dgm:cxn modelId="{7644DD0A-3847-4BE8-876C-EFF0F4178E85}" type="presParOf" srcId="{D345CBEB-B37A-450C-B430-1886797298E2}" destId="{6E124F33-8427-4A19-A2D3-7BA71B78269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212F2-43D0-4D98-851D-BBC2A2A30105}">
      <dsp:nvSpPr>
        <dsp:cNvPr id="0" name=""/>
        <dsp:cNvSpPr/>
      </dsp:nvSpPr>
      <dsp:spPr>
        <a:xfrm>
          <a:off x="1260655" y="2660"/>
          <a:ext cx="3342869" cy="989816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Conservation Laws</a:t>
          </a:r>
          <a:endParaRPr lang="en-US" sz="2400" b="1" kern="1200"/>
        </a:p>
      </dsp:txBody>
      <dsp:txXfrm>
        <a:off x="1642333" y="115674"/>
        <a:ext cx="2579513" cy="763788"/>
      </dsp:txXfrm>
    </dsp:sp>
    <dsp:sp modelId="{EF0F2835-9BCF-4240-A1F4-999C5BA2A5EC}">
      <dsp:nvSpPr>
        <dsp:cNvPr id="0" name=""/>
        <dsp:cNvSpPr/>
      </dsp:nvSpPr>
      <dsp:spPr>
        <a:xfrm rot="16200000">
          <a:off x="2267297" y="1088830"/>
          <a:ext cx="371181" cy="302202"/>
        </a:xfrm>
        <a:prstGeom prst="rightArrow">
          <a:avLst>
            <a:gd name="adj1" fmla="val 60000"/>
            <a:gd name="adj2" fmla="val 50000"/>
          </a:avLst>
        </a:prstGeom>
        <a:solidFill>
          <a:srgbClr val="0149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362227" y="1145002"/>
        <a:ext cx="181322" cy="280520"/>
      </dsp:txXfrm>
    </dsp:sp>
    <dsp:sp modelId="{1D0B6C05-A4E4-46E2-A026-9474BC202EF9}">
      <dsp:nvSpPr>
        <dsp:cNvPr id="0" name=""/>
        <dsp:cNvSpPr/>
      </dsp:nvSpPr>
      <dsp:spPr>
        <a:xfrm>
          <a:off x="1262981" y="1487386"/>
          <a:ext cx="3338217" cy="989816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Symmetries</a:t>
          </a:r>
          <a:endParaRPr lang="en-US" sz="2400" b="1" kern="1200"/>
        </a:p>
      </dsp:txBody>
      <dsp:txXfrm>
        <a:off x="1644272" y="1600443"/>
        <a:ext cx="2575635" cy="763702"/>
      </dsp:txXfrm>
    </dsp:sp>
    <dsp:sp modelId="{7434ECBF-87B3-4F06-BC3A-CED3DA76306A}">
      <dsp:nvSpPr>
        <dsp:cNvPr id="0" name=""/>
        <dsp:cNvSpPr/>
      </dsp:nvSpPr>
      <dsp:spPr>
        <a:xfrm rot="16200000">
          <a:off x="2746499" y="2573554"/>
          <a:ext cx="371181" cy="302206"/>
        </a:xfrm>
        <a:prstGeom prst="rightArrow">
          <a:avLst>
            <a:gd name="adj1" fmla="val 60000"/>
            <a:gd name="adj2" fmla="val 50000"/>
          </a:avLst>
        </a:prstGeom>
        <a:solidFill>
          <a:srgbClr val="0149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841427" y="2629729"/>
        <a:ext cx="181324" cy="280519"/>
      </dsp:txXfrm>
    </dsp:sp>
    <dsp:sp modelId="{62562488-FAEA-4BEE-AAA7-34665BB9D9EA}">
      <dsp:nvSpPr>
        <dsp:cNvPr id="0" name=""/>
        <dsp:cNvSpPr/>
      </dsp:nvSpPr>
      <dsp:spPr>
        <a:xfrm>
          <a:off x="1260655" y="2972111"/>
          <a:ext cx="3342869" cy="989816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Groups</a:t>
          </a:r>
          <a:endParaRPr lang="en-US" sz="2400" b="1" kern="1200"/>
        </a:p>
      </dsp:txBody>
      <dsp:txXfrm>
        <a:off x="1642333" y="3085125"/>
        <a:ext cx="2579513" cy="763788"/>
      </dsp:txXfrm>
    </dsp:sp>
    <dsp:sp modelId="{B22F2EAA-310C-4052-8DD3-3AA2FD0E7264}">
      <dsp:nvSpPr>
        <dsp:cNvPr id="0" name=""/>
        <dsp:cNvSpPr/>
      </dsp:nvSpPr>
      <dsp:spPr>
        <a:xfrm rot="16200000">
          <a:off x="2746499" y="4062595"/>
          <a:ext cx="371181" cy="293574"/>
        </a:xfrm>
        <a:prstGeom prst="rightArrow">
          <a:avLst>
            <a:gd name="adj1" fmla="val 60000"/>
            <a:gd name="adj2" fmla="val 50000"/>
          </a:avLst>
        </a:prstGeom>
        <a:solidFill>
          <a:srgbClr val="0149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844017" y="4111864"/>
        <a:ext cx="176144" cy="283109"/>
      </dsp:txXfrm>
    </dsp:sp>
    <dsp:sp modelId="{6E124F33-8427-4A19-A2D3-7BA71B782690}">
      <dsp:nvSpPr>
        <dsp:cNvPr id="0" name=""/>
        <dsp:cNvSpPr/>
      </dsp:nvSpPr>
      <dsp:spPr>
        <a:xfrm>
          <a:off x="1260655" y="4456837"/>
          <a:ext cx="3342869" cy="989816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Lie Algebras</a:t>
          </a:r>
          <a:endParaRPr lang="en-US" sz="2400" b="1" kern="1200"/>
        </a:p>
      </dsp:txBody>
      <dsp:txXfrm>
        <a:off x="1642333" y="4569851"/>
        <a:ext cx="2579513" cy="763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39F9-4448-49A7-A723-5EDDB08E5D14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705C5-035C-4A83-8891-4EC4720A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705C5-035C-4A83-8891-4EC4720AE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DD48-F58D-465E-869E-F05C898DC52F}" type="datetimeFigureOut">
              <a:rPr lang="en-US" smtClean="0"/>
              <a:t>2018-08-23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6E8E-EDFD-4AAA-9CE5-BC86E216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10.png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12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2949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499" y="5677965"/>
            <a:ext cx="795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Presenter</a:t>
            </a:r>
            <a:r>
              <a:rPr lang="ka-GE" sz="2800" dirty="0" smtClean="0"/>
              <a:t>:		</a:t>
            </a: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Alexandre </a:t>
            </a:r>
            <a:r>
              <a:rPr lang="en-US" sz="2800" b="1" dirty="0" err="1" smtClean="0">
                <a:solidFill>
                  <a:srgbClr val="002060"/>
                </a:solidFill>
              </a:rPr>
              <a:t>Gurchumelia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 smtClean="0"/>
              <a:t>Master's supervisor</a:t>
            </a:r>
            <a:r>
              <a:rPr lang="ka-GE" sz="2800" dirty="0" smtClean="0"/>
              <a:t>:</a:t>
            </a:r>
            <a:r>
              <a:rPr lang="ka-GE" sz="2800" smtClean="0"/>
              <a:t>	</a:t>
            </a:r>
            <a:r>
              <a:rPr lang="en-US" sz="2800" b="1" smtClean="0">
                <a:solidFill>
                  <a:srgbClr val="002060"/>
                </a:solidFill>
              </a:rPr>
              <a:t>Merab </a:t>
            </a:r>
            <a:r>
              <a:rPr lang="en-US" sz="2800" b="1" dirty="0" err="1" smtClean="0">
                <a:solidFill>
                  <a:srgbClr val="002060"/>
                </a:solidFill>
              </a:rPr>
              <a:t>Gogberashvili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1257" y="4325507"/>
                <a:ext cx="11669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149B3"/>
                    </a:solidFill>
                    <a:latin typeface="Sylfaen" panose="010A0502050306030303" pitchFamily="18" charset="0"/>
                  </a:rPr>
                  <a:t>Geometric application of non-compact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149B3"/>
                    </a:solidFill>
                    <a:latin typeface="Sylfaen" panose="010A0502050306030303" pitchFamily="18" charset="0"/>
                  </a:rPr>
                  <a:t> group</a:t>
                </a:r>
                <a:endParaRPr lang="en-US" sz="4000" b="1" dirty="0">
                  <a:solidFill>
                    <a:srgbClr val="0149B3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4325507"/>
                <a:ext cx="11669486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79600" y="3093539"/>
            <a:ext cx="843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Ivane </a:t>
            </a:r>
            <a:r>
              <a:rPr lang="en-US" sz="2800" b="1" dirty="0" err="1"/>
              <a:t>Javakhishvili</a:t>
            </a:r>
            <a:r>
              <a:rPr lang="en-US" sz="2800" b="1" dirty="0"/>
              <a:t> Tbilisi State University</a:t>
            </a:r>
            <a:endParaRPr lang="en-US" sz="2800" i="1" dirty="0" smtClean="0"/>
          </a:p>
          <a:p>
            <a:pPr algn="ctr"/>
            <a:r>
              <a:rPr lang="en-US" sz="2400" i="1" dirty="0"/>
              <a:t>Faculty of Exact and </a:t>
            </a:r>
            <a:r>
              <a:rPr lang="en-US" sz="2400" i="1"/>
              <a:t>Natural </a:t>
            </a:r>
            <a:r>
              <a:rPr lang="en-US" sz="2400" i="1" smtClean="0"/>
              <a:t>Sciences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50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8374" y="855211"/>
            <a:ext cx="3134326" cy="23448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8374" y="3495392"/>
            <a:ext cx="10855650" cy="31243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2284" y="855213"/>
            <a:ext cx="7401740" cy="23448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08694" y="100875"/>
            <a:ext cx="64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Casimir Operators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595730"/>
                  </p:ext>
                </p:extLst>
              </p:nvPr>
            </p:nvGraphicFramePr>
            <p:xfrm>
              <a:off x="688375" y="3495393"/>
              <a:ext cx="10855649" cy="312434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1612"/>
                    <a:gridCol w="5736500"/>
                    <a:gridCol w="2207537"/>
                  </a:tblGrid>
                  <a:tr h="52665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rgbClr val="0149B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149B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149B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149B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ka-GE" sz="24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2400" b="1" i="0" baseline="3000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nd</a:t>
                          </a:r>
                          <a:r>
                            <a:rPr lang="en-US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 order casimir</a:t>
                          </a:r>
                          <a:endParaRPr lang="ka-GE" sz="2400" b="1" i="0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a-GE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  <a:r>
                            <a:rPr lang="en-US" sz="2400" b="1" i="0" baseline="3000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th</a:t>
                          </a:r>
                          <a:r>
                            <a:rPr lang="en-US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 order</a:t>
                          </a:r>
                          <a:endParaRPr lang="ka-GE" sz="2400" b="1" i="0" baseline="0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6855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In</a:t>
                          </a:r>
                          <a:r>
                            <a:rPr lang="en-US" sz="2400" b="1" baseline="0" smtClean="0">
                              <a:solidFill>
                                <a:srgbClr val="0149B3"/>
                              </a:solidFill>
                            </a:rPr>
                            <a:t> Cartan’s basis</a:t>
                          </a:r>
                          <a:r>
                            <a:rPr lang="ka-GE" sz="2400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ka-GE" sz="2400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p>
                                </m:sSup>
                                <m:r>
                                  <a:rPr lang="ka-GE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=…</m:t>
                                </m:r>
                              </m:oMath>
                            </m:oMathPara>
                          </a14:m>
                          <a:endParaRPr lang="en-US" sz="240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2913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Our</a:t>
                          </a:r>
                          <a:r>
                            <a:rPr lang="en-US" sz="2400" b="1" baseline="0" smtClean="0">
                              <a:solidFill>
                                <a:srgbClr val="0149B3"/>
                              </a:solidFill>
                            </a:rPr>
                            <a:t> basis</a:t>
                          </a:r>
                          <a:r>
                            <a:rPr lang="ka-GE" sz="2400" b="1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𝒞</m:t>
                                    </m:r>
                                  </m:e>
                                  <m:sub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ka-GE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ka-GE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ka-GE" sz="2400" i="1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ka-GE" sz="2400">
                                                <a:latin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</m:e>
                                          <m:sub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ka-GE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ka-GE" sz="240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595730"/>
                  </p:ext>
                </p:extLst>
              </p:nvPr>
            </p:nvGraphicFramePr>
            <p:xfrm>
              <a:off x="688375" y="3495393"/>
              <a:ext cx="10855649" cy="312434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1612"/>
                    <a:gridCol w="5736500"/>
                    <a:gridCol w="2207537"/>
                  </a:tblGrid>
                  <a:tr h="526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2326" r="-273013" b="-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2400" b="1" i="0" baseline="3000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nd</a:t>
                          </a:r>
                          <a:r>
                            <a:rPr lang="en-US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 order casimir</a:t>
                          </a:r>
                          <a:endParaRPr lang="ka-GE" sz="2400" b="1" i="0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a-GE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  <a:r>
                            <a:rPr lang="en-US" sz="2400" b="1" i="0" baseline="3000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th</a:t>
                          </a:r>
                          <a:r>
                            <a:rPr lang="en-US" sz="2400" b="1" i="0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a:t> order</a:t>
                          </a:r>
                          <a:endParaRPr lang="ka-GE" sz="2400" b="1" i="0" baseline="0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6855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In</a:t>
                          </a:r>
                          <a:r>
                            <a:rPr lang="en-US" sz="2400" b="1" baseline="0" smtClean="0">
                              <a:solidFill>
                                <a:srgbClr val="0149B3"/>
                              </a:solidFill>
                            </a:rPr>
                            <a:t> Cartan’s basis</a:t>
                          </a:r>
                          <a:r>
                            <a:rPr lang="ka-GE" sz="2400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  <a:endParaRPr lang="ka-GE" sz="2400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743" t="-42105" r="-38535" b="-104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2265" t="-42105" r="-276" b="-104785"/>
                          </a:stretch>
                        </a:blipFill>
                      </a:tcPr>
                    </a:tc>
                  </a:tr>
                  <a:tr h="132913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Our</a:t>
                          </a:r>
                          <a:r>
                            <a:rPr lang="en-US" sz="2400" b="1" baseline="0" smtClean="0">
                              <a:solidFill>
                                <a:srgbClr val="0149B3"/>
                              </a:solidFill>
                            </a:rPr>
                            <a:t> basis</a:t>
                          </a:r>
                          <a:r>
                            <a:rPr lang="ka-GE" sz="2400" b="1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  <a:endParaRPr lang="ka-GE" sz="24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0743" t="-136239" r="-38535" b="-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2265" t="-136239" r="-276" b="-45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06845"/>
                  </p:ext>
                </p:extLst>
              </p:nvPr>
            </p:nvGraphicFramePr>
            <p:xfrm>
              <a:off x="4142284" y="855211"/>
              <a:ext cx="7401740" cy="2344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1682"/>
                    <a:gridCol w="4300058"/>
                  </a:tblGrid>
                  <a:tr h="47237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Poincaré group</a:t>
                          </a:r>
                          <a:endParaRPr lang="ka-GE" sz="24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72521">
                    <a:tc>
                      <a:txBody>
                        <a:bodyPr/>
                        <a:lstStyle/>
                        <a:p>
                          <a:pPr algn="ctr"/>
                          <a:endParaRPr lang="ka-GE" sz="1050" b="0" i="1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a-GE" sz="2200" b="0" smtClean="0"/>
                        </a:p>
                        <a:p>
                          <a:pPr algn="ctr"/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ka-GE" sz="2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𝜇𝜈𝜌𝜎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𝜈𝜌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 smtClean="0"/>
                        </a:p>
                        <a:p>
                          <a:endParaRPr lang="en-US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06845"/>
                  </p:ext>
                </p:extLst>
              </p:nvPr>
            </p:nvGraphicFramePr>
            <p:xfrm>
              <a:off x="4142284" y="855211"/>
              <a:ext cx="7401740" cy="2344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1682"/>
                    <a:gridCol w="4300058"/>
                  </a:tblGrid>
                  <a:tr h="47237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Poincaré group</a:t>
                          </a:r>
                          <a:endParaRPr lang="ka-GE" sz="24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72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t="-27687" r="-138900" b="-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2096" t="-27687" r="-142" b="-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323552"/>
                  </p:ext>
                </p:extLst>
              </p:nvPr>
            </p:nvGraphicFramePr>
            <p:xfrm>
              <a:off x="688374" y="855210"/>
              <a:ext cx="3134325" cy="23448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34325"/>
                  </a:tblGrid>
                  <a:tr h="4940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0149B3"/>
                                    </a:solidFill>
                                    <a:latin typeface="Cambria Math" panose="02040503050406030204" pitchFamily="18" charset="0"/>
                                  </a:rPr>
                                  <m:t>𝐒𝐎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149B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149B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50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ka-GE" sz="2400" dirty="0" smtClean="0"/>
                        </a:p>
                        <a:p>
                          <a:endParaRPr lang="ka-GE" sz="16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ℓ+1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600" i="1" dirty="0" smtClean="0"/>
                        </a:p>
                        <a:p>
                          <a:endParaRPr lang="en-US" sz="1600" i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323552"/>
                  </p:ext>
                </p:extLst>
              </p:nvPr>
            </p:nvGraphicFramePr>
            <p:xfrm>
              <a:off x="688374" y="855210"/>
              <a:ext cx="3134325" cy="23448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34325"/>
                  </a:tblGrid>
                  <a:tr h="4940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r="-194" b="-377778"/>
                          </a:stretch>
                        </a:blipFill>
                      </a:tcPr>
                    </a:tc>
                  </a:tr>
                  <a:tr h="1850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t="-26645" r="-19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54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0932" y="2245055"/>
            <a:ext cx="11150140" cy="42097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5327" y="2532893"/>
                <a:ext cx="10801350" cy="3693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𝓈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a-GE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𝓈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400" i="1" smtClean="0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149B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𝓈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0149B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149B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149B3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149B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149B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149B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i="1" smtClean="0">
                                      <a:solidFill>
                                        <a:srgbClr val="0149B3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149B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149B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149B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149B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𝜕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𝑘𝑚𝑛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f>
                                                <m:f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𝜕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𝜕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sz="2400" i="1" smtClean="0">
                                                  <a:solidFill>
                                                    <a:srgbClr val="0149B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f>
                                                <m:f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𝜕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149B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𝜕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149B3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7" y="2532893"/>
                <a:ext cx="10801350" cy="36932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236706" y="892943"/>
            <a:ext cx="3434366" cy="12478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52616" y="926307"/>
                <a:ext cx="3202546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mtClean="0">
                    <a:solidFill>
                      <a:srgbClr val="0149B3"/>
                    </a:solidFill>
                    <a:latin typeface="Cambria Math" panose="02040503050406030204" pitchFamily="18" charset="0"/>
                  </a:rPr>
                  <a:t>Quadratic form</a:t>
                </a:r>
              </a:p>
              <a:p>
                <a:pPr algn="ctr"/>
                <a:endParaRPr lang="en-US" sz="2000" b="0" dirty="0" smtClean="0">
                  <a:solidFill>
                    <a:srgbClr val="0149B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16" y="926307"/>
                <a:ext cx="3202546" cy="1138773"/>
              </a:xfrm>
              <a:prstGeom prst="rect">
                <a:avLst/>
              </a:prstGeom>
              <a:blipFill rotWithShape="0">
                <a:blip r:embed="rId3"/>
                <a:stretch>
                  <a:fillRect t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20930" y="904644"/>
            <a:ext cx="7094521" cy="12478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6481" y="942034"/>
                <a:ext cx="6619873" cy="114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0149B3"/>
                    </a:solidFill>
                  </a:rPr>
                  <a:t>Neglecting change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149B3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en-GB" sz="2400" b="1" dirty="0" smtClean="0">
                  <a:solidFill>
                    <a:srgbClr val="0149B3"/>
                  </a:solidFill>
                </a:endParaRPr>
              </a:p>
              <a:p>
                <a:endParaRPr lang="ka-GE" sz="2000" b="0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1" y="942034"/>
                <a:ext cx="6619873" cy="1148904"/>
              </a:xfrm>
              <a:prstGeom prst="rect">
                <a:avLst/>
              </a:prstGeom>
              <a:blipFill rotWithShape="0">
                <a:blip r:embed="rId4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930" y="203907"/>
                <a:ext cx="111501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FF0000"/>
                    </a:solidFill>
                  </a:rPr>
                  <a:t>2</a:t>
                </a:r>
                <a:r>
                  <a:rPr lang="en-US" sz="3200" b="1" baseline="30000" smtClean="0">
                    <a:solidFill>
                      <a:srgbClr val="FF0000"/>
                    </a:solidFill>
                  </a:rPr>
                  <a:t>nd</a:t>
                </a:r>
                <a:r>
                  <a:rPr lang="en-US" sz="3200" b="1" smtClean="0">
                    <a:solidFill>
                      <a:srgbClr val="FF0000"/>
                    </a:solidFill>
                  </a:rPr>
                  <a:t> order Casimir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smtClean="0"/>
                  <a:t> algebra</a:t>
                </a:r>
                <a:endParaRPr lang="en-US" sz="32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0" y="203907"/>
                <a:ext cx="11150142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0930" y="1373794"/>
            <a:ext cx="11150142" cy="25029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0930" y="1373794"/>
                <a:ext cx="11150141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149B3"/>
                    </a:solidFill>
                  </a:rPr>
                  <a:t>2</a:t>
                </a:r>
                <a:r>
                  <a:rPr lang="en-US" sz="2400" b="1" baseline="30000" dirty="0" smtClean="0">
                    <a:solidFill>
                      <a:srgbClr val="0149B3"/>
                    </a:solidFill>
                  </a:rPr>
                  <a:t>nd</a:t>
                </a:r>
                <a:r>
                  <a:rPr lang="en-US" sz="2400" b="1" dirty="0" smtClean="0">
                    <a:solidFill>
                      <a:srgbClr val="0149B3"/>
                    </a:solidFill>
                  </a:rPr>
                  <a:t> order Casimir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149B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ka-GE" sz="2400" b="1" dirty="0" smtClean="0">
                    <a:solidFill>
                      <a:srgbClr val="0149B3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149B3"/>
                    </a:solidFill>
                  </a:rPr>
                  <a:t>in 4-vector </a:t>
                </a:r>
                <a:r>
                  <a:rPr lang="en-US" sz="2400" b="1" dirty="0">
                    <a:solidFill>
                      <a:srgbClr val="0149B3"/>
                    </a:solidFill>
                  </a:rPr>
                  <a:t>notation</a:t>
                </a:r>
                <a:endParaRPr lang="ka-GE" sz="2400" b="1" dirty="0" smtClean="0">
                  <a:solidFill>
                    <a:srgbClr val="0149B3"/>
                  </a:solidFill>
                </a:endParaRPr>
              </a:p>
              <a:p>
                <a:pPr algn="ctr"/>
                <a:endParaRPr lang="en-US" sz="800" b="1" i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149B3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𝜎𝜇𝜈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149B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0" y="1373794"/>
                <a:ext cx="11150141" cy="2482667"/>
              </a:xfrm>
              <a:prstGeom prst="rect">
                <a:avLst/>
              </a:prstGeom>
              <a:blipFill rotWithShape="0">
                <a:blip r:embed="rId2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0930" y="403031"/>
            <a:ext cx="111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Comparing Casimir operators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446006" y="4156722"/>
            <a:ext cx="7401740" cy="23448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950138"/>
                  </p:ext>
                </p:extLst>
              </p:nvPr>
            </p:nvGraphicFramePr>
            <p:xfrm>
              <a:off x="2446006" y="4156720"/>
              <a:ext cx="7401740" cy="2344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84338"/>
                    <a:gridCol w="3717402"/>
                  </a:tblGrid>
                  <a:tr h="47237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Poincaré group</a:t>
                          </a:r>
                          <a:endParaRPr lang="ka-GE" sz="24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72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a-GE" sz="2200" b="0" smtClean="0"/>
                        </a:p>
                        <a:p>
                          <a:pPr algn="ctr"/>
                          <a:endParaRPr lang="ka-GE" sz="2200" b="0" smtClean="0"/>
                        </a:p>
                        <a:p>
                          <a:pPr algn="ctr"/>
                          <a:endParaRPr lang="ka-GE" sz="2200" b="0" smtClean="0"/>
                        </a:p>
                        <a:p>
                          <a:pPr algn="ctr"/>
                          <a:endParaRPr lang="ka-GE" sz="2000" b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a-GE" sz="2200" b="0" i="1" smtClean="0">
                            <a:latin typeface="Cambria Math" panose="02040503050406030204" pitchFamily="18" charset="0"/>
                          </a:endParaRPr>
                        </a:p>
                        <a:p>
                          <a:endParaRPr lang="ka-GE" sz="2200" b="0" i="1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𝜇𝜈𝜌𝜎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𝜈𝜌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950138"/>
                  </p:ext>
                </p:extLst>
              </p:nvPr>
            </p:nvGraphicFramePr>
            <p:xfrm>
              <a:off x="2446006" y="4156720"/>
              <a:ext cx="7401740" cy="2344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84338"/>
                    <a:gridCol w="3717402"/>
                  </a:tblGrid>
                  <a:tr h="47237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smtClean="0">
                              <a:solidFill>
                                <a:srgbClr val="0149B3"/>
                              </a:solidFill>
                            </a:rPr>
                            <a:t>Poincaré group</a:t>
                          </a:r>
                          <a:endParaRPr lang="ka-GE" sz="24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72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t="-27922" r="-100992" b="-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9180" t="-27922" r="-164" b="-3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98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9651"/>
            <a:ext cx="10515600" cy="726696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Summary &amp; further research</a:t>
            </a:r>
            <a:endParaRPr lang="en-US" sz="36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06471"/>
                <a:ext cx="10515600" cy="19106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sup>
                    </m:sSubSup>
                  </m:oMath>
                </a14:m>
                <a:r>
                  <a:rPr lang="en-US" smtClean="0"/>
                  <a:t> contains Lorentz transformtions with some </a:t>
                </a:r>
                <a:r>
                  <a:rPr lang="en-US"/>
                  <a:t>corrections</a:t>
                </a:r>
                <a:r>
                  <a:rPr lang="en-US" b="1" baseline="30000"/>
                  <a:t>[1]</a:t>
                </a:r>
                <a:endParaRPr lang="en-US" smtClean="0"/>
              </a:p>
              <a:p>
                <a:r>
                  <a:rPr lang="en-US" smtClean="0"/>
                  <a:t>Casimir found and expressed in terms of Poincare group casimirs</a:t>
                </a:r>
              </a:p>
              <a:p>
                <a:r>
                  <a:rPr lang="en-US" smtClean="0"/>
                  <a:t>Next step: construct field theory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sup>
                    </m:sSubSup>
                  </m:oMath>
                </a14:m>
                <a:r>
                  <a:rPr lang="en-US" smtClean="0"/>
                  <a:t> symmetry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06471"/>
                <a:ext cx="10515600" cy="1910687"/>
              </a:xfrm>
              <a:blipFill rotWithShape="0">
                <a:blip r:embed="rId2"/>
                <a:stretch>
                  <a:fillRect l="-1043" t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91821" y="5355737"/>
            <a:ext cx="10008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Reference</a:t>
            </a:r>
          </a:p>
          <a:p>
            <a:endParaRPr lang="en-US" sz="2000" b="1" smtClean="0"/>
          </a:p>
          <a:p>
            <a:r>
              <a:rPr lang="en-US" sz="2000" b="1" smtClean="0"/>
              <a:t>[1] </a:t>
            </a:r>
            <a:r>
              <a:rPr lang="ka-GE" sz="2000" smtClean="0"/>
              <a:t>Gogberashvili </a:t>
            </a:r>
            <a:r>
              <a:rPr lang="ka-GE" sz="2000"/>
              <a:t>M, Sakhelashvili O, (2015)</a:t>
            </a:r>
            <a:r>
              <a:rPr lang="en-US" sz="2000"/>
              <a:t>. </a:t>
            </a:r>
            <a:r>
              <a:rPr lang="ka-GE" sz="2000" i="1"/>
              <a:t>Geometrical Applications of Split Octonions</a:t>
            </a:r>
            <a:r>
              <a:rPr lang="ka-GE" sz="2000"/>
              <a:t>; Hindawi Publishing Corporation: Adv. Math. Phys. p.196708; </a:t>
            </a:r>
            <a:r>
              <a:rPr lang="en-US" sz="2000"/>
              <a:t>doi: 10.1155/2015/196708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9910" y="263864"/>
            <a:ext cx="8052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/>
              <a:t>Thank you!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0994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7104209"/>
              </p:ext>
            </p:extLst>
          </p:nvPr>
        </p:nvGraphicFramePr>
        <p:xfrm>
          <a:off x="231819" y="1028758"/>
          <a:ext cx="5864181" cy="544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 rot="10800000">
            <a:off x="3456826" y="2111109"/>
            <a:ext cx="300508" cy="369093"/>
            <a:chOff x="3456180" y="1048411"/>
            <a:chExt cx="442912" cy="369093"/>
          </a:xfrm>
          <a:solidFill>
            <a:srgbClr val="0149B3"/>
          </a:solidFill>
        </p:grpSpPr>
        <p:sp>
          <p:nvSpPr>
            <p:cNvPr id="6" name="Right Arrow 5"/>
            <p:cNvSpPr/>
            <p:nvPr/>
          </p:nvSpPr>
          <p:spPr>
            <a:xfrm rot="16200000">
              <a:off x="3493089" y="101150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10800000">
              <a:off x="3544762" y="1159139"/>
              <a:ext cx="265748" cy="2583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34637" y="1494293"/>
            <a:ext cx="270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Noether's </a:t>
            </a:r>
            <a:r>
              <a:rPr lang="en-US" sz="2400" b="1">
                <a:solidFill>
                  <a:srgbClr val="FF0000"/>
                </a:solidFill>
              </a:rPr>
              <a:t>theorem</a:t>
            </a:r>
            <a:endParaRPr lang="ka-GE" sz="2400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04" y="1891563"/>
            <a:ext cx="4572396" cy="4795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0" y="5321818"/>
                <a:ext cx="2072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21818"/>
                <a:ext cx="207206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82316" y="203907"/>
            <a:ext cx="1042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Lie algebras in physics</a:t>
            </a: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214335" y="4416174"/>
                <a:ext cx="10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𝔤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335" y="4416174"/>
                <a:ext cx="109535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87768" y="3920208"/>
                <a:ext cx="333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768" y="3920208"/>
                <a:ext cx="333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84546" y="2909507"/>
                <a:ext cx="721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546" y="2909507"/>
                <a:ext cx="721256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254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4095483" y="1832299"/>
            <a:ext cx="2060618" cy="40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1"/>
          </p:cNvCxnSpPr>
          <p:nvPr/>
        </p:nvCxnSpPr>
        <p:spPr>
          <a:xfrm flipH="1" flipV="1">
            <a:off x="3697232" y="5203065"/>
            <a:ext cx="2398768" cy="349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297468" y="946592"/>
            <a:ext cx="5118811" cy="57941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53" y="1472077"/>
            <a:ext cx="4325211" cy="51030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41859" y="4882584"/>
            <a:ext cx="5063519" cy="18581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41860" y="946592"/>
            <a:ext cx="5063518" cy="37481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551" y="203907"/>
            <a:ext cx="11309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Classification of Lie algebras</a:t>
            </a:r>
            <a:r>
              <a:rPr lang="en-GB" sz="3200" b="1"/>
              <a:t> </a:t>
            </a:r>
            <a:r>
              <a:rPr lang="en-GB" sz="2800" b="1" smtClean="0">
                <a:solidFill>
                  <a:srgbClr val="FF0000"/>
                </a:solidFill>
              </a:rPr>
              <a:t>(with Dynkin diagrams)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2420" y="1548261"/>
                <a:ext cx="8242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ka-G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0" y="1548261"/>
                <a:ext cx="82424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52420" y="2189452"/>
                <a:ext cx="8242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ka-G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0" y="2189452"/>
                <a:ext cx="82424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2420" y="2801519"/>
                <a:ext cx="8242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a-G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0" y="2801519"/>
                <a:ext cx="82424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3284" y="3725948"/>
                <a:ext cx="7733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84" y="3725948"/>
                <a:ext cx="7733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62" y="1472077"/>
            <a:ext cx="4280069" cy="3222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400680" y="3589333"/>
                <a:ext cx="786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80" y="3589333"/>
                <a:ext cx="78663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03041" y="4858946"/>
                <a:ext cx="786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41" y="4858946"/>
                <a:ext cx="78663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00680" y="6127670"/>
                <a:ext cx="786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80" y="6127670"/>
                <a:ext cx="786633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400680" y="2240038"/>
                <a:ext cx="786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80" y="2240038"/>
                <a:ext cx="786633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00415" y="1515630"/>
                <a:ext cx="786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415" y="1515630"/>
                <a:ext cx="786633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07404" y="947960"/>
            <a:ext cx="4791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149B3"/>
                </a:solidFill>
              </a:rPr>
              <a:t>Infinite families</a:t>
            </a:r>
            <a:endParaRPr lang="en-US" sz="2200" b="1">
              <a:solidFill>
                <a:srgbClr val="0149B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29041" y="4863295"/>
                <a:ext cx="4611965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Notation</a:t>
                </a:r>
                <a:endParaRPr lang="ka-GE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a-GE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ka-GE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a-GE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ka-GE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endPara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ka-G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a-GE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ka-GE" sz="22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a-GE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ka-GE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endPara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ka-G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rank</a:t>
                </a:r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41" y="4863295"/>
                <a:ext cx="4611965" cy="1877437"/>
              </a:xfrm>
              <a:prstGeom prst="rect">
                <a:avLst/>
              </a:prstGeom>
              <a:blipFill rotWithShape="0">
                <a:blip r:embed="rId13"/>
                <a:stretch>
                  <a:fillRect l="-132" t="-2597" r="-1058" b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00680" y="960660"/>
            <a:ext cx="4739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149B3"/>
                </a:solidFill>
              </a:rPr>
              <a:t>Exceptional cases</a:t>
            </a:r>
            <a:endParaRPr lang="en-US" sz="2200" b="1" dirty="0">
              <a:solidFill>
                <a:srgbClr val="014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Something wrong with Poincare groups?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1187355"/>
          </a:xfrm>
        </p:spPr>
        <p:txBody>
          <a:bodyPr>
            <a:normAutofit/>
          </a:bodyPr>
          <a:lstStyle/>
          <a:p>
            <a:r>
              <a:rPr lang="en-US" smtClean="0"/>
              <a:t>Planck length </a:t>
            </a:r>
            <a:r>
              <a:rPr lang="en-US" smtClean="0"/>
              <a:t>isn’t </a:t>
            </a:r>
            <a:r>
              <a:rPr lang="en-US" smtClean="0"/>
              <a:t>supposed </a:t>
            </a:r>
            <a:r>
              <a:rPr lang="en-US" smtClean="0"/>
              <a:t>to </a:t>
            </a:r>
            <a:r>
              <a:rPr lang="en-US" smtClean="0"/>
              <a:t>Lorentz contract</a:t>
            </a:r>
          </a:p>
          <a:p>
            <a:r>
              <a:rPr lang="en-US" smtClean="0"/>
              <a:t>No division algebra in </a:t>
            </a:r>
            <a:r>
              <a:rPr lang="en-US" smtClean="0"/>
              <a:t>3+1 D to describe transformations</a:t>
            </a:r>
            <a:endParaRPr 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579425"/>
                <a:ext cx="10515600" cy="7266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b="1" smtClean="0">
                    <a:solidFill>
                      <a:srgbClr val="FF0000"/>
                    </a:solidFill>
                  </a:rPr>
                  <a:t>Why non-compact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smtClean="0">
                    <a:solidFill>
                      <a:srgbClr val="FF0000"/>
                    </a:solidFill>
                  </a:rPr>
                  <a:t>?</a:t>
                </a:r>
                <a:endParaRPr lang="en-US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9425"/>
                <a:ext cx="10515600" cy="726696"/>
              </a:xfrm>
              <a:prstGeom prst="rect">
                <a:avLst/>
              </a:prstGeom>
              <a:blipFill rotWithShape="0">
                <a:blip r:embed="rId3"/>
                <a:stretch>
                  <a:fillRect l="-1797" t="-109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425588"/>
                <a:ext cx="10515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 is automorphism group for </a:t>
                </a:r>
                <a:r>
                  <a:rPr lang="en-US" sz="2800" smtClean="0"/>
                  <a:t>octonions</a:t>
                </a:r>
                <a:endParaRPr lang="en-US" sz="200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smtClean="0"/>
                  <a:t>Non-compact transformations give us boosts</a:t>
                </a:r>
                <a:endParaRPr lang="en-US" sz="36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5588"/>
                <a:ext cx="105156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04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5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08349" y="960259"/>
            <a:ext cx="7375302" cy="39723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316" y="105431"/>
                <a:ext cx="104273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/>
                  <a:t>Non-compact </a:t>
                </a:r>
                <a:r>
                  <a:rPr lang="ka-GE" sz="3200" b="1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/>
                  <a:t> </a:t>
                </a:r>
                <a:r>
                  <a:rPr lang="ka-GE" sz="3200" b="1" dirty="0" smtClean="0"/>
                  <a:t> </a:t>
                </a:r>
                <a:r>
                  <a:rPr lang="en-US" sz="3200" b="1" dirty="0" smtClean="0"/>
                  <a:t>group</a:t>
                </a:r>
                <a:r>
                  <a:rPr lang="ka-GE" sz="3200" b="1" dirty="0" smtClean="0"/>
                  <a:t>  </a:t>
                </a:r>
                <a:r>
                  <a:rPr lang="ka-GE" sz="28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𝑵𝑪</m:t>
                        </m:r>
                      </m:sup>
                    </m:sSubSup>
                  </m:oMath>
                </a14:m>
                <a:r>
                  <a:rPr lang="ka-GE" sz="2800" b="1" dirty="0" smtClean="0">
                    <a:solidFill>
                      <a:srgbClr val="FF0000"/>
                    </a:solidFill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6" y="105431"/>
                <a:ext cx="10427369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17442" y="1016683"/>
                <a:ext cx="6757116" cy="376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>
                    <a:solidFill>
                      <a:srgbClr val="0149B3"/>
                    </a:solidFill>
                  </a:rPr>
                  <a:t>G</a:t>
                </a:r>
                <a:r>
                  <a:rPr lang="en-US" sz="2200" b="1" smtClean="0">
                    <a:solidFill>
                      <a:srgbClr val="0149B3"/>
                    </a:solidFill>
                  </a:rPr>
                  <a:t>enerators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r>
                        <a:rPr lang="ka-GE" sz="220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smtClean="0">
                  <a:solidFill>
                    <a:srgbClr val="0149B3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r>
                        <a:rPr lang="ka-GE" sz="220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smtClean="0">
                  <a:solidFill>
                    <a:srgbClr val="0149B3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ka-GE" sz="220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ka-GE" sz="2200"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𝑚𝑝𝑗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ka-GE" sz="22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smtClean="0">
                  <a:solidFill>
                    <a:srgbClr val="0149B3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ka-GE" sz="220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ka-GE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ka-GE" sz="22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ka-GE" sz="2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smtClean="0">
                  <a:solidFill>
                    <a:srgbClr val="0149B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smtClean="0"/>
                  <a:t>			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r>
                  <a:rPr lang="en-US" sz="2200" smtClean="0"/>
                  <a:t>)</a:t>
                </a:r>
                <a:endParaRPr lang="en-US" sz="22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42" y="1016683"/>
                <a:ext cx="6757116" cy="3760453"/>
              </a:xfrm>
              <a:prstGeom prst="rect">
                <a:avLst/>
              </a:prstGeom>
              <a:blipFill rotWithShape="0">
                <a:blip r:embed="rId3"/>
                <a:stretch>
                  <a:fillRect l="-90" t="-1135" b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90193" y="6015536"/>
            <a:ext cx="4579098" cy="64394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90193" y="6125556"/>
                <a:ext cx="45790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solidFill>
                      <a:srgbClr val="0149B3"/>
                    </a:solidFill>
                  </a:rPr>
                  <a:t>Quadratic form: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𝑔𝑝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93" y="6125556"/>
                <a:ext cx="4579097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731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90194" y="5152100"/>
            <a:ext cx="4579097" cy="64394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0248" y="5240964"/>
                <a:ext cx="43990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solidFill>
                      <a:srgbClr val="0149B3"/>
                    </a:solidFill>
                  </a:rPr>
                  <a:t>              Space: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2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48" y="5240964"/>
                <a:ext cx="4399043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49345" y="5152100"/>
            <a:ext cx="3252462" cy="15107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04450" y="5120692"/>
            <a:ext cx="1516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149B3"/>
                </a:solidFill>
              </a:rPr>
              <a:t>Metric:</a:t>
            </a:r>
            <a:endParaRPr lang="ka-GE" sz="2200" b="1" dirty="0" smtClean="0">
              <a:solidFill>
                <a:srgbClr val="0149B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7211" y="5418200"/>
                <a:ext cx="2976729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3×3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3×3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11" y="5418200"/>
                <a:ext cx="2976729" cy="1053494"/>
              </a:xfrm>
              <a:prstGeom prst="rect">
                <a:avLst/>
              </a:prstGeom>
              <a:blipFill rotWithShape="0">
                <a:blip r:embed="rId6"/>
                <a:stretch>
                  <a:fillRect b="-5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-Turn Arrow 27"/>
          <p:cNvSpPr/>
          <p:nvPr/>
        </p:nvSpPr>
        <p:spPr>
          <a:xfrm flipV="1">
            <a:off x="5484063" y="5383365"/>
            <a:ext cx="4110103" cy="978797"/>
          </a:xfrm>
          <a:prstGeom prst="uturnArrow">
            <a:avLst/>
          </a:prstGeom>
          <a:solidFill>
            <a:srgbClr val="014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85206" y="5680772"/>
            <a:ext cx="2074985" cy="99880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5263" y="1444253"/>
            <a:ext cx="3657600" cy="380616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27747" y="1444253"/>
            <a:ext cx="3657600" cy="38061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142" y="203907"/>
            <a:ext cx="11981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mtClean="0"/>
              <a:t>7-</a:t>
            </a:r>
            <a:r>
              <a:rPr lang="en-US" sz="3200" b="1"/>
              <a:t>dimensional </a:t>
            </a:r>
            <a:r>
              <a:rPr lang="en-US" sz="3200" b="1" smtClean="0"/>
              <a:t> equivalent  representation</a:t>
            </a:r>
            <a:endParaRPr lang="en-US" sz="3200" b="1"/>
          </a:p>
          <a:p>
            <a:pPr algn="ctr"/>
            <a:r>
              <a:rPr lang="en-US" sz="3200" b="1" smtClean="0">
                <a:solidFill>
                  <a:srgbClr val="FF0000"/>
                </a:solidFill>
              </a:rPr>
              <a:t>Minkowski-like metric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1351" y="1444253"/>
            <a:ext cx="2429028" cy="38061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592556"/>
                  </p:ext>
                </p:extLst>
              </p:nvPr>
            </p:nvGraphicFramePr>
            <p:xfrm>
              <a:off x="1304737" y="1377736"/>
              <a:ext cx="9903655" cy="38287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3899"/>
                    <a:gridCol w="3781098"/>
                    <a:gridCol w="3838658"/>
                  </a:tblGrid>
                  <a:tr h="60193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Representation:</a:t>
                          </a:r>
                          <a:endParaRPr lang="en-US" sz="2200" b="1" dirty="0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Cartan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Ours</a:t>
                          </a:r>
                          <a:endParaRPr lang="en-US" sz="2200" b="1" dirty="0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47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Coordinates:</a:t>
                          </a:r>
                          <a:endParaRPr lang="en-US" sz="2200" b="1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smtClean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ka-G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ka-GE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20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𝓅</m:t>
                                </m:r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20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8337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Metric</a:t>
                          </a:r>
                          <a:r>
                            <a:rPr lang="ka-GE" sz="2200" b="1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  <a:endParaRPr lang="en-US" sz="22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220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smtClean="0">
                                                  <a:latin typeface="Cambria Math" panose="02040503050406030204" pitchFamily="18" charset="0"/>
                                                </a:rPr>
                                                <m:t>3×3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20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20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smtClean="0">
                                                  <a:latin typeface="Cambria Math" panose="02040503050406030204" pitchFamily="18" charset="0"/>
                                                </a:rPr>
                                                <m:t>3×3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20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220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20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ℊ</m:t>
                              </m:r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3×3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3×3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20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018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Quadratic form</a:t>
                          </a:r>
                          <a:r>
                            <a:rPr lang="ka-GE" sz="2200" b="1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  <a:endParaRPr lang="en-US" sz="2200" b="1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𝑔𝑝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𝓅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ℊ𝓅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a-GE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592556"/>
                  </p:ext>
                </p:extLst>
              </p:nvPr>
            </p:nvGraphicFramePr>
            <p:xfrm>
              <a:off x="1304737" y="1377736"/>
              <a:ext cx="9903655" cy="38287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3899"/>
                    <a:gridCol w="3781098"/>
                    <a:gridCol w="3838658"/>
                  </a:tblGrid>
                  <a:tr h="60193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Representation:</a:t>
                          </a:r>
                          <a:endParaRPr lang="en-US" sz="2200" b="1" dirty="0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Cartan</a:t>
                          </a:r>
                          <a:endParaRPr lang="en-US" sz="22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Ours</a:t>
                          </a:r>
                          <a:endParaRPr lang="en-US" sz="2200" b="1" dirty="0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415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Coordinates:</a:t>
                          </a:r>
                          <a:endParaRPr lang="en-US" sz="2200" b="1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60484" t="-57895" r="-101613" b="-209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7937" t="-57895" b="-209942"/>
                          </a:stretch>
                        </a:blipFill>
                      </a:tcPr>
                    </a:tc>
                  </a:tr>
                  <a:tr h="138337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Metric</a:t>
                          </a:r>
                          <a:r>
                            <a:rPr lang="ka-GE" sz="2200" b="1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  <a:endParaRPr lang="en-US" sz="2200" b="1" smtClean="0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60484" t="-118943" r="-101613" b="-58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7937" t="-118943" b="-58150"/>
                          </a:stretch>
                        </a:blipFill>
                      </a:tcPr>
                    </a:tc>
                  </a:tr>
                  <a:tr h="8018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b="1" smtClean="0">
                              <a:solidFill>
                                <a:srgbClr val="0149B3"/>
                              </a:solidFill>
                            </a:rPr>
                            <a:t>Quadratic form</a:t>
                          </a:r>
                          <a:r>
                            <a:rPr lang="ka-GE" sz="2200" b="1" smtClean="0">
                              <a:solidFill>
                                <a:srgbClr val="0149B3"/>
                              </a:solidFill>
                            </a:rPr>
                            <a:t>:</a:t>
                          </a:r>
                          <a:endParaRPr lang="en-US" sz="2200" b="1">
                            <a:solidFill>
                              <a:srgbClr val="0149B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60484" t="-376515" r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7937" t="-3765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01265" y="5787814"/>
                <a:ext cx="18252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a-GE" sz="220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65" y="5787814"/>
                <a:ext cx="182528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335" y="1388269"/>
            <a:ext cx="11625330" cy="528333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734" y="1439786"/>
                <a:ext cx="11364532" cy="523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solidFill>
                      <a:srgbClr val="0149B3"/>
                    </a:solidFill>
                  </a:rPr>
                  <a:t>Generators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ka-GE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𝑛𝑞𝑖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smtClean="0"/>
              </a:p>
              <a:p>
                <a:endParaRPr lang="en-US" sz="1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a-GE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𝑛𝑞𝑖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smtClean="0"/>
              </a:p>
              <a:p>
                <a:endParaRPr lang="en-US" sz="1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ka-G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𝑘𝑛𝑚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smtClean="0"/>
              </a:p>
              <a:p>
                <a:endParaRPr lang="en-US" sz="1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𝑘𝑚𝑛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𝑘𝑛𝑚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smtClean="0"/>
              </a:p>
              <a:p>
                <a:endParaRPr lang="en-US" sz="1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ka-G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4" y="1439786"/>
                <a:ext cx="11364532" cy="5231817"/>
              </a:xfrm>
              <a:prstGeom prst="rect">
                <a:avLst/>
              </a:prstGeom>
              <a:blipFill rotWithShape="0">
                <a:blip r:embed="rId2"/>
                <a:stretch>
                  <a:fillRect l="-697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01026" y="406826"/>
            <a:ext cx="379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Change of basis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1797" y="175994"/>
            <a:ext cx="3646868" cy="113877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83958" y="175994"/>
                <a:ext cx="320254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smtClean="0">
                    <a:solidFill>
                      <a:srgbClr val="0149B3"/>
                    </a:solidFill>
                    <a:latin typeface="Cambria Math" panose="02040503050406030204" pitchFamily="18" charset="0"/>
                  </a:rPr>
                  <a:t>Same quadratic form</a:t>
                </a:r>
                <a:endParaRPr lang="ka-GE" sz="2200" b="1" smtClean="0">
                  <a:solidFill>
                    <a:srgbClr val="0149B3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0" smtClean="0">
                  <a:solidFill>
                    <a:srgbClr val="0149B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a-G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958" y="175994"/>
                <a:ext cx="3202546" cy="1046440"/>
              </a:xfrm>
              <a:prstGeom prst="rect">
                <a:avLst/>
              </a:prstGeom>
              <a:blipFill rotWithShape="0">
                <a:blip r:embed="rId3"/>
                <a:stretch>
                  <a:fillRect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7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4045" y="3721993"/>
            <a:ext cx="10783910" cy="30605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045" y="921792"/>
            <a:ext cx="10783910" cy="2451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7583" y="907797"/>
                <a:ext cx="997683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smtClean="0">
                    <a:solidFill>
                      <a:srgbClr val="0149B3"/>
                    </a:solidFill>
                  </a:rPr>
                  <a:t>Infinitesimal transformations</a:t>
                </a:r>
              </a:p>
              <a:p>
                <a:pPr algn="ctr"/>
                <a:endParaRPr lang="en-US" smtClean="0">
                  <a:solidFill>
                    <a:srgbClr val="0149B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ka-G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𝑘𝑚𝑛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𝑘𝑚𝑛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𝑘𝑚𝑛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smtClean="0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smtClean="0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𝑘𝑚𝑛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𝑘𝑚𝑛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𝑘𝑚𝑛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3" y="907797"/>
                <a:ext cx="9976834" cy="2462213"/>
              </a:xfrm>
              <a:prstGeom prst="rect">
                <a:avLst/>
              </a:prstGeom>
              <a:blipFill rotWithShape="0">
                <a:blip r:embed="rId2"/>
                <a:stretch>
                  <a:fillRect l="-306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316" y="203907"/>
                <a:ext cx="10427369" cy="61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𝑵𝑪</m:t>
                        </m:r>
                      </m:sup>
                    </m:sSubSup>
                  </m:oMath>
                </a14:m>
                <a:r>
                  <a:rPr lang="en-US" sz="3200" b="1" smtClean="0"/>
                  <a:t>  group</a:t>
                </a:r>
                <a:r>
                  <a:rPr lang="ka-GE" sz="3200" b="1" smtClean="0"/>
                  <a:t> </a:t>
                </a:r>
                <a:r>
                  <a:rPr lang="en-US" sz="3200" b="1" smtClean="0"/>
                  <a:t> </a:t>
                </a:r>
                <a:r>
                  <a:rPr lang="en-US" sz="3200" b="1" smtClean="0">
                    <a:solidFill>
                      <a:srgbClr val="FF0000"/>
                    </a:solidFill>
                  </a:rPr>
                  <a:t>transformations </a:t>
                </a:r>
                <a:r>
                  <a:rPr lang="ka-GE" sz="3200" b="1" smtClean="0"/>
                  <a:t> </a:t>
                </a:r>
                <a:r>
                  <a:rPr lang="en-US" sz="3200" b="1" smtClean="0"/>
                  <a:t>in the new basis</a:t>
                </a:r>
                <a:endParaRPr lang="en-US" sz="32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6" y="203907"/>
                <a:ext cx="10427369" cy="618952"/>
              </a:xfrm>
              <a:prstGeom prst="rect">
                <a:avLst/>
              </a:prstGeom>
              <a:blipFill rotWithShape="0">
                <a:blip r:embed="rId3"/>
                <a:stretch>
                  <a:fillRect t="-7843" b="-30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2315" y="3679833"/>
                <a:ext cx="10427370" cy="295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smtClean="0">
                    <a:solidFill>
                      <a:srgbClr val="0149B3"/>
                    </a:solidFill>
                    <a:latin typeface="Cambria Math" panose="02040503050406030204" pitchFamily="18" charset="0"/>
                  </a:rPr>
                  <a:t>Finite transformation example</a:t>
                </a:r>
                <a:endParaRPr lang="en-US" b="0" dirty="0" smtClean="0">
                  <a:solidFill>
                    <a:srgbClr val="0149B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5" y="3679833"/>
                <a:ext cx="10427370" cy="2950936"/>
              </a:xfrm>
              <a:prstGeom prst="rect">
                <a:avLst/>
              </a:prstGeom>
              <a:blipFill rotWithShape="0">
                <a:blip r:embed="rId4"/>
                <a:stretch>
                  <a:fillRect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4045" y="3721993"/>
            <a:ext cx="10783910" cy="30605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045" y="921792"/>
            <a:ext cx="10783910" cy="2451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7583" y="907797"/>
                <a:ext cx="997683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smtClean="0">
                    <a:solidFill>
                      <a:srgbClr val="0149B3"/>
                    </a:solidFill>
                  </a:rPr>
                  <a:t>Infinitesimal transformations</a:t>
                </a:r>
              </a:p>
              <a:p>
                <a:pPr algn="ctr"/>
                <a:endParaRPr lang="en-US" smtClean="0">
                  <a:solidFill>
                    <a:srgbClr val="0149B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ka-G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𝑘𝑚𝑛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𝑘𝑚𝑛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𝑘𝑚𝑛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smtClean="0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smtClean="0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𝑘𝑚𝑛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ka-GE" sz="2400" i="1">
                                      <a:latin typeface="Cambria Math" panose="02040503050406030204" pitchFamily="18" charset="0"/>
                                    </a:rPr>
                                    <m:t>𝑘𝑚𝑛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a-G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𝑘𝑚𝑛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ka-G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a-G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3" y="907797"/>
                <a:ext cx="9976834" cy="2462213"/>
              </a:xfrm>
              <a:prstGeom prst="rect">
                <a:avLst/>
              </a:prstGeom>
              <a:blipFill rotWithShape="0">
                <a:blip r:embed="rId2"/>
                <a:stretch>
                  <a:fillRect l="-306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316" y="203907"/>
                <a:ext cx="10427369" cy="61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𝑵𝑪</m:t>
                        </m:r>
                      </m:sup>
                    </m:sSubSup>
                  </m:oMath>
                </a14:m>
                <a:r>
                  <a:rPr lang="en-US" sz="3200" b="1" smtClean="0"/>
                  <a:t>  group</a:t>
                </a:r>
                <a:r>
                  <a:rPr lang="ka-GE" sz="3200" b="1" smtClean="0"/>
                  <a:t> </a:t>
                </a:r>
                <a:r>
                  <a:rPr lang="en-US" sz="3200" b="1" smtClean="0"/>
                  <a:t> </a:t>
                </a:r>
                <a:r>
                  <a:rPr lang="en-US" sz="3200" b="1" smtClean="0">
                    <a:solidFill>
                      <a:srgbClr val="FF0000"/>
                    </a:solidFill>
                  </a:rPr>
                  <a:t>transformations </a:t>
                </a:r>
                <a:r>
                  <a:rPr lang="ka-GE" sz="3200" b="1" smtClean="0"/>
                  <a:t> </a:t>
                </a:r>
                <a:r>
                  <a:rPr lang="en-US" sz="3200" b="1" smtClean="0"/>
                  <a:t>in the new basis</a:t>
                </a:r>
                <a:endParaRPr lang="en-US" sz="32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6" y="203907"/>
                <a:ext cx="10427369" cy="618952"/>
              </a:xfrm>
              <a:prstGeom prst="rect">
                <a:avLst/>
              </a:prstGeom>
              <a:blipFill rotWithShape="0">
                <a:blip r:embed="rId3"/>
                <a:stretch>
                  <a:fillRect t="-7843" b="-30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2315" y="3679833"/>
                <a:ext cx="10427370" cy="298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smtClean="0">
                    <a:solidFill>
                      <a:srgbClr val="0149B3"/>
                    </a:solidFill>
                    <a:latin typeface="Cambria Math" panose="02040503050406030204" pitchFamily="18" charset="0"/>
                  </a:rPr>
                  <a:t>Finite transformation example</a:t>
                </a:r>
                <a:endParaRPr lang="en-US" b="0" dirty="0" smtClean="0">
                  <a:solidFill>
                    <a:srgbClr val="0149B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sh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sh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5" y="3679833"/>
                <a:ext cx="10427370" cy="2987164"/>
              </a:xfrm>
              <a:prstGeom prst="rect">
                <a:avLst/>
              </a:prstGeom>
              <a:blipFill rotWithShape="0">
                <a:blip r:embed="rId4"/>
                <a:stretch>
                  <a:fillRect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8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215</Words>
  <Application>Microsoft Office PowerPoint</Application>
  <PresentationFormat>Widescreen</PresentationFormat>
  <Paragraphs>154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Sylfaen</vt:lpstr>
      <vt:lpstr>Office Theme</vt:lpstr>
      <vt:lpstr>PowerPoint Presentation</vt:lpstr>
      <vt:lpstr>PowerPoint Presentation</vt:lpstr>
      <vt:lpstr>PowerPoint Presentation</vt:lpstr>
      <vt:lpstr>Something wrong with Poincare groups?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further research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Gurchumelia</dc:creator>
  <cp:lastModifiedBy>Alexandre Gurchumelia</cp:lastModifiedBy>
  <cp:revision>310</cp:revision>
  <dcterms:created xsi:type="dcterms:W3CDTF">2016-05-31T08:41:13Z</dcterms:created>
  <dcterms:modified xsi:type="dcterms:W3CDTF">2018-08-23T19:27:04Z</dcterms:modified>
</cp:coreProperties>
</file>