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0" r:id="rId3"/>
    <p:sldId id="262" r:id="rId4"/>
    <p:sldId id="265" r:id="rId5"/>
    <p:sldId id="267" r:id="rId6"/>
    <p:sldId id="268" r:id="rId7"/>
    <p:sldId id="270" r:id="rId8"/>
    <p:sldId id="271" r:id="rId9"/>
    <p:sldId id="272" r:id="rId10"/>
    <p:sldId id="274" r:id="rId11"/>
    <p:sldId id="275" r:id="rId12"/>
    <p:sldId id="273" r:id="rId13"/>
    <p:sldId id="277" r:id="rId14"/>
    <p:sldId id="26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4" r:id="rId23"/>
    <p:sldId id="290" r:id="rId24"/>
    <p:sldId id="286" r:id="rId25"/>
    <p:sldId id="285" r:id="rId26"/>
    <p:sldId id="287" r:id="rId27"/>
    <p:sldId id="288" r:id="rId28"/>
    <p:sldId id="289" r:id="rId29"/>
    <p:sldId id="291" r:id="rId30"/>
    <p:sldId id="259" r:id="rId31"/>
    <p:sldId id="295" r:id="rId32"/>
    <p:sldId id="292" r:id="rId3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2" y="-2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AKO\Desktop\englis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(31.03.2018) </a:t>
            </a:r>
            <a:endParaRPr lang="ka-GE" sz="16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[english.xlsx]Sheet1!$B$156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[english.xlsx]Sheet1!$C$155;[english.xlsx]Sheet1!$D$155;[english.xlsx]Sheet1!$E$155;[english.xlsx]Sheet1!$F$155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[english.xlsx]Sheet1!$C$156;[english.xlsx]Sheet1!$D$156;[english.xlsx]Sheet1!$E$156;[english.xlsx]Sheet1!$F$156</c:f>
              <c:numCache>
                <c:formatCode>General</c:formatCode>
                <c:ptCount val="4"/>
                <c:pt idx="0">
                  <c:v>0.35</c:v>
                </c:pt>
                <c:pt idx="1">
                  <c:v>0</c:v>
                </c:pt>
                <c:pt idx="2">
                  <c:v>5.91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C1-4C67-AF47-192B8B255876}"/>
            </c:ext>
          </c:extLst>
        </c:ser>
        <c:ser>
          <c:idx val="1"/>
          <c:order val="1"/>
          <c:tx>
            <c:strRef>
              <c:f>[english.xlsx]Sheet1!$B$157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[english.xlsx]Sheet1!$C$155;[english.xlsx]Sheet1!$D$155;[english.xlsx]Sheet1!$E$155;[english.xlsx]Sheet1!$F$155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[english.xlsx]Sheet1!$C$157;[english.xlsx]Sheet1!$D$157;[english.xlsx]Sheet1!$E$157;[english.xlsx]Sheet1!$F$157</c:f>
              <c:numCache>
                <c:formatCode>General</c:formatCode>
                <c:ptCount val="4"/>
                <c:pt idx="0">
                  <c:v>19.5</c:v>
                </c:pt>
                <c:pt idx="1">
                  <c:v>13.4</c:v>
                </c:pt>
                <c:pt idx="2">
                  <c:v>3.1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C1-4C67-AF47-192B8B2558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71296"/>
        <c:axId val="85272832"/>
      </c:barChart>
      <c:catAx>
        <c:axId val="8527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272832"/>
        <c:crosses val="autoZero"/>
        <c:auto val="1"/>
        <c:lblAlgn val="ctr"/>
        <c:lblOffset val="100"/>
        <c:noMultiLvlLbl val="0"/>
      </c:catAx>
      <c:valAx>
        <c:axId val="8527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Concentration (ppb) 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1.3815958871331259E-2"/>
              <c:y val="0.209609314793097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271296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Avarage</a:t>
            </a:r>
            <a:r>
              <a:rPr lang="en-US" sz="1800" b="1" i="0" baseline="0" dirty="0">
                <a:effectLst/>
              </a:rPr>
              <a:t> Concentration of NO</a:t>
            </a:r>
            <a:r>
              <a:rPr lang="en-US" sz="1200" b="1" dirty="0"/>
              <a:t>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05817728603116"/>
          <c:y val="0.15935009736686173"/>
          <c:w val="0.8194199396156806"/>
          <c:h val="0.4196264499195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Sheet4!$E$28</c:f>
              <c:strCache>
                <c:ptCount val="1"/>
                <c:pt idx="0">
                  <c:v>Chavchavadze Avenue 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Sheet4!$E$29</c:f>
              <c:numCache>
                <c:formatCode>General</c:formatCode>
                <c:ptCount val="1"/>
                <c:pt idx="0">
                  <c:v>47.800000000000004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F-4FD8-BB1D-29393A870B40}"/>
            </c:ext>
          </c:extLst>
        </c:ser>
        <c:ser>
          <c:idx val="1"/>
          <c:order val="1"/>
          <c:tx>
            <c:strRef>
              <c:f>Sheet4!$F$28</c:f>
              <c:strCache>
                <c:ptCount val="1"/>
                <c:pt idx="0">
                  <c:v>Melikishvili Avenue N14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Sheet4!$F$29</c:f>
              <c:numCache>
                <c:formatCode>General</c:formatCode>
                <c:ptCount val="1"/>
                <c:pt idx="0">
                  <c:v>35.800000000000004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F-4FD8-BB1D-29393A870B40}"/>
            </c:ext>
          </c:extLst>
        </c:ser>
        <c:ser>
          <c:idx val="2"/>
          <c:order val="2"/>
          <c:tx>
            <c:strRef>
              <c:f>Sheet4!$G$28</c:f>
              <c:strCache>
                <c:ptCount val="1"/>
                <c:pt idx="0">
                  <c:v>School N51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Sheet4!$G$29</c:f>
              <c:numCache>
                <c:formatCode>General</c:formatCode>
                <c:ptCount val="1"/>
                <c:pt idx="0">
                  <c:v>62.236666666666672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FF-4FD8-BB1D-29393A870B40}"/>
            </c:ext>
          </c:extLst>
        </c:ser>
        <c:ser>
          <c:idx val="3"/>
          <c:order val="3"/>
          <c:tx>
            <c:strRef>
              <c:f>Sheet4!$H$28</c:f>
              <c:strCache>
                <c:ptCount val="1"/>
                <c:pt idx="0">
                  <c:v>Varaziskhevi Street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Sheet4!$H$29</c:f>
              <c:numCache>
                <c:formatCode>General</c:formatCode>
                <c:ptCount val="1"/>
                <c:pt idx="0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FF-4FD8-BB1D-29393A870B40}"/>
            </c:ext>
          </c:extLst>
        </c:ser>
        <c:ser>
          <c:idx val="4"/>
          <c:order val="4"/>
          <c:tx>
            <c:strRef>
              <c:f>Sheet4!$I$28</c:f>
              <c:strCache>
                <c:ptCount val="1"/>
                <c:pt idx="0">
                  <c:v>Tbilisi Concert Hall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Sheet4!$I$29</c:f>
              <c:numCache>
                <c:formatCode>General</c:formatCode>
                <c:ptCount val="1"/>
                <c:pt idx="0">
                  <c:v>70.833333333333329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FF-4FD8-BB1D-29393A870B40}"/>
            </c:ext>
          </c:extLst>
        </c:ser>
        <c:ser>
          <c:idx val="5"/>
          <c:order val="5"/>
          <c:tx>
            <c:strRef>
              <c:f>Sheet4!$J$28</c:f>
              <c:strCache>
                <c:ptCount val="1"/>
                <c:pt idx="0">
                  <c:v>Chachava Clinic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Sheet4!$J$29</c:f>
              <c:numCache>
                <c:formatCode>General</c:formatCode>
                <c:ptCount val="1"/>
                <c:pt idx="0">
                  <c:v>92.45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F-4FD8-BB1D-29393A870B40}"/>
            </c:ext>
          </c:extLst>
        </c:ser>
        <c:ser>
          <c:idx val="6"/>
          <c:order val="6"/>
          <c:tx>
            <c:strRef>
              <c:f>Sheet4!$K$28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Sheet4!$D$29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Sheet4!$K$29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FF-4FD8-BB1D-29393A870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897728"/>
        <c:axId val="37899264"/>
      </c:barChart>
      <c:catAx>
        <c:axId val="3789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899264"/>
        <c:crosses val="autoZero"/>
        <c:auto val="1"/>
        <c:lblAlgn val="ctr"/>
        <c:lblOffset val="100"/>
        <c:noMultiLvlLbl val="0"/>
      </c:catAx>
      <c:valAx>
        <c:axId val="37899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i="0" baseline="0" dirty="0"/>
                  <a:t>NO</a:t>
                </a:r>
                <a:r>
                  <a:rPr lang="ka-GE" sz="1400" b="0" i="0" baseline="0" dirty="0"/>
                  <a:t>2 </a:t>
                </a:r>
                <a:r>
                  <a:rPr lang="en-US" sz="1400" b="0" i="0" baseline="0" dirty="0"/>
                  <a:t> </a:t>
                </a:r>
                <a:r>
                  <a:rPr lang="en-US" sz="1400" b="0" i="0" u="none" strike="noStrike" baseline="0" dirty="0">
                    <a:effectLst/>
                  </a:rPr>
                  <a:t>Concentration  </a:t>
                </a:r>
                <a:r>
                  <a:rPr lang="en-US" sz="1400" b="0" i="0" baseline="0" dirty="0"/>
                  <a:t>(ppb)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3.2243933322864266E-2"/>
              <c:y val="0.110824485648971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7897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687602340846808E-2"/>
          <c:y val="0.67557884532726087"/>
          <c:w val="0.87821351444993423"/>
          <c:h val="0.2965465902128095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(Sheet2!$D$7;Sheet2!$E$7;Sheet2!$F$7;Sheet2!$G$7;Sheet2!$H$7)</c:f>
              <c:strCache>
                <c:ptCount val="5"/>
                <c:pt idx="0">
                  <c:v>Chavchavadze</c:v>
                </c:pt>
                <c:pt idx="1">
                  <c:v>Yard of first building</c:v>
                </c:pt>
                <c:pt idx="2">
                  <c:v>Varaziskhevi street</c:v>
                </c:pt>
                <c:pt idx="3">
                  <c:v>Entrance gate of second building</c:v>
                </c:pt>
                <c:pt idx="4">
                  <c:v>Limit</c:v>
                </c:pt>
              </c:strCache>
            </c:strRef>
          </c:cat>
          <c:val>
            <c:numRef>
              <c:f>(Sheet2!$D$8;Sheet2!$E$8;Sheet2!$F$8;Sheet2!$G$8;Sheet2!$H$8)</c:f>
              <c:numCache>
                <c:formatCode>General</c:formatCode>
                <c:ptCount val="5"/>
                <c:pt idx="0">
                  <c:v>240.7</c:v>
                </c:pt>
                <c:pt idx="1">
                  <c:v>0.02</c:v>
                </c:pt>
                <c:pt idx="2">
                  <c:v>401.9</c:v>
                </c:pt>
                <c:pt idx="3">
                  <c:v>7.0000000000000007E-2</c:v>
                </c:pt>
                <c:pt idx="4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6-4C9B-8394-3521E32D14EA}"/>
            </c:ext>
          </c:extLst>
        </c:ser>
        <c:ser>
          <c:idx val="2"/>
          <c:order val="1"/>
          <c:tx>
            <c:strRef>
              <c:f>Sheet2!$C$12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(Sheet2!$D$7;Sheet2!$E$7;Sheet2!$F$7;Sheet2!$G$7;Sheet2!$H$7)</c:f>
              <c:strCache>
                <c:ptCount val="5"/>
                <c:pt idx="0">
                  <c:v>Chavchavadze</c:v>
                </c:pt>
                <c:pt idx="1">
                  <c:v>Yard of first building</c:v>
                </c:pt>
                <c:pt idx="2">
                  <c:v>Varaziskhevi street</c:v>
                </c:pt>
                <c:pt idx="3">
                  <c:v>Entrance gate of second building</c:v>
                </c:pt>
                <c:pt idx="4">
                  <c:v>Limit</c:v>
                </c:pt>
              </c:strCache>
            </c:strRef>
          </c:cat>
          <c:val>
            <c:numRef>
              <c:f>(Sheet2!$D$12;Sheet2!$E$12;Sheet2!$F$12;Sheet2!$G$12;Sheet2!$H$12)</c:f>
              <c:numCache>
                <c:formatCode>General</c:formatCode>
                <c:ptCount val="5"/>
                <c:pt idx="0">
                  <c:v>103.6</c:v>
                </c:pt>
                <c:pt idx="1">
                  <c:v>48.4</c:v>
                </c:pt>
                <c:pt idx="2">
                  <c:v>100.7</c:v>
                </c:pt>
                <c:pt idx="3">
                  <c:v>35.9</c:v>
                </c:pt>
                <c:pt idx="4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76-4C9B-8394-3521E32D14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511104"/>
        <c:axId val="36525184"/>
      </c:barChart>
      <c:catAx>
        <c:axId val="3651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525184"/>
        <c:crosses val="autoZero"/>
        <c:auto val="1"/>
        <c:lblAlgn val="ctr"/>
        <c:lblOffset val="100"/>
        <c:noMultiLvlLbl val="0"/>
      </c:catAx>
      <c:valAx>
        <c:axId val="36525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ka-GE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 </a:t>
                </a:r>
                <a:r>
                  <a:rPr lang="en-US" sz="1600" b="0" i="0" baseline="0" dirty="0"/>
                  <a:t>(ppb)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9.0242526790750167E-3"/>
              <c:y val="0.144440152528103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511104"/>
        <c:crosses val="autoZero"/>
        <c:crossBetween val="between"/>
        <c:majorUnit val="8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NO</a:t>
            </a:r>
          </a:p>
        </c:rich>
      </c:tx>
      <c:layout>
        <c:manualLayout>
          <c:xMode val="edge"/>
          <c:yMode val="edge"/>
          <c:x val="6.7011314921280277E-2"/>
          <c:y val="0.355745064932033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556802274715671"/>
          <c:y val="0.15313684747739925"/>
          <c:w val="0.76443197725284362"/>
          <c:h val="0.5063491542723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Sheet2!$F$25</c:f>
              <c:strCache>
                <c:ptCount val="1"/>
                <c:pt idx="0">
                  <c:v>Varaziskhevi Street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Sheet2!$C$26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Sheet2!$F$26:$F$30</c:f>
              <c:numCache>
                <c:formatCode>General</c:formatCode>
                <c:ptCount val="5"/>
                <c:pt idx="0">
                  <c:v>513.20000000000005</c:v>
                </c:pt>
                <c:pt idx="1">
                  <c:v>254.5</c:v>
                </c:pt>
                <c:pt idx="2">
                  <c:v>120.5</c:v>
                </c:pt>
                <c:pt idx="3">
                  <c:v>349.6</c:v>
                </c:pt>
                <c:pt idx="4">
                  <c:v>82.6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C2-4AB7-A826-CE4BBDC387DE}"/>
            </c:ext>
          </c:extLst>
        </c:ser>
        <c:ser>
          <c:idx val="1"/>
          <c:order val="1"/>
          <c:tx>
            <c:strRef>
              <c:f>Sheet2!$H$25</c:f>
              <c:strCache>
                <c:ptCount val="1"/>
                <c:pt idx="0">
                  <c:v>Limit</c:v>
                </c:pt>
              </c:strCache>
            </c:strRef>
          </c:tx>
          <c:invertIfNegative val="0"/>
          <c:cat>
            <c:strRef>
              <c:f>Sheet2!$C$26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Sheet2!$H$26:$H$30</c:f>
              <c:numCache>
                <c:formatCode>General</c:formatCode>
                <c:ptCount val="5"/>
                <c:pt idx="0">
                  <c:v>40.9</c:v>
                </c:pt>
                <c:pt idx="1">
                  <c:v>40.9</c:v>
                </c:pt>
                <c:pt idx="2">
                  <c:v>40.9</c:v>
                </c:pt>
                <c:pt idx="3">
                  <c:v>40.9</c:v>
                </c:pt>
                <c:pt idx="4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2-4AB7-A826-CE4BBDC38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76672"/>
        <c:axId val="38878208"/>
      </c:barChart>
      <c:catAx>
        <c:axId val="388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878208"/>
        <c:crosses val="autoZero"/>
        <c:auto val="1"/>
        <c:lblAlgn val="ctr"/>
        <c:lblOffset val="100"/>
        <c:noMultiLvlLbl val="0"/>
      </c:catAx>
      <c:valAx>
        <c:axId val="38878208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i="0" baseline="0" dirty="0"/>
                  <a:t>NO </a:t>
                </a:r>
                <a:r>
                  <a:rPr lang="ka-GE" sz="1400" b="0" i="0" baseline="0" dirty="0"/>
                  <a:t>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en-US" sz="1400" b="0" i="0" baseline="0" dirty="0"/>
                  <a:t>(ppb)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5473244308842646"/>
              <c:y val="0.129858464507193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876672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legend>
      <c:legendPos val="b"/>
      <c:layout>
        <c:manualLayout>
          <c:xMode val="edge"/>
          <c:yMode val="edge"/>
          <c:x val="0.30088495188101588"/>
          <c:y val="0.89776428988043055"/>
          <c:w val="0.39822987751531141"/>
          <c:h val="8.371719160105002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NO</a:t>
            </a:r>
            <a:r>
              <a:rPr lang="en-US" sz="1200" dirty="0"/>
              <a:t>2</a:t>
            </a:r>
          </a:p>
        </c:rich>
      </c:tx>
      <c:layout>
        <c:manualLayout>
          <c:xMode val="edge"/>
          <c:yMode val="edge"/>
          <c:x val="7.4121534195414909E-2"/>
          <c:y val="0.2815799311792042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Sheet2!$F$33</c:f>
              <c:strCache>
                <c:ptCount val="1"/>
                <c:pt idx="0">
                  <c:v>Varaziskhevi Street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Sheet2!$C$34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Sheet2!$F$34:$F$38</c:f>
              <c:numCache>
                <c:formatCode>General</c:formatCode>
                <c:ptCount val="5"/>
                <c:pt idx="0">
                  <c:v>62.9</c:v>
                </c:pt>
                <c:pt idx="1">
                  <c:v>56.3</c:v>
                </c:pt>
                <c:pt idx="2">
                  <c:v>33.299999999999997</c:v>
                </c:pt>
                <c:pt idx="3">
                  <c:v>51.6</c:v>
                </c:pt>
                <c:pt idx="4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F-4498-89C5-6CFD2B772513}"/>
            </c:ext>
          </c:extLst>
        </c:ser>
        <c:ser>
          <c:idx val="1"/>
          <c:order val="1"/>
          <c:tx>
            <c:strRef>
              <c:f>Sheet2!$H$33</c:f>
              <c:strCache>
                <c:ptCount val="1"/>
                <c:pt idx="0">
                  <c:v>Limit</c:v>
                </c:pt>
              </c:strCache>
            </c:strRef>
          </c:tx>
          <c:invertIfNegative val="0"/>
          <c:cat>
            <c:strRef>
              <c:f>Sheet2!$C$34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Sheet2!$H$34:$H$38</c:f>
              <c:numCache>
                <c:formatCode>General</c:formatCode>
                <c:ptCount val="5"/>
                <c:pt idx="0">
                  <c:v>21.3</c:v>
                </c:pt>
                <c:pt idx="1">
                  <c:v>21.3</c:v>
                </c:pt>
                <c:pt idx="2">
                  <c:v>21.3</c:v>
                </c:pt>
                <c:pt idx="3">
                  <c:v>21.3</c:v>
                </c:pt>
                <c:pt idx="4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F-4498-89C5-6CFD2B77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52000"/>
        <c:axId val="36753792"/>
      </c:barChart>
      <c:catAx>
        <c:axId val="3675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753792"/>
        <c:crosses val="autoZero"/>
        <c:auto val="1"/>
        <c:lblAlgn val="ctr"/>
        <c:lblOffset val="100"/>
        <c:noMultiLvlLbl val="0"/>
      </c:catAx>
      <c:valAx>
        <c:axId val="3675379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i="0" baseline="0" dirty="0"/>
                  <a:t>NO </a:t>
                </a:r>
                <a:r>
                  <a:rPr lang="ka-GE" sz="1400" b="0" i="0" baseline="0" dirty="0"/>
                  <a:t>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en-US" sz="1400" b="0" i="0" baseline="0" dirty="0"/>
                  <a:t>(ppb)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590814846079564"/>
              <c:y val="4.658433822064685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75200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Avarage</a:t>
            </a:r>
            <a:r>
              <a:rPr lang="en-US" sz="1800" b="1" i="0" baseline="0" dirty="0">
                <a:effectLst/>
              </a:rPr>
              <a:t> Concentration of NO</a:t>
            </a:r>
            <a:endParaRPr lang="en-US" sz="1200" b="1" dirty="0">
              <a:effectLst/>
            </a:endParaRPr>
          </a:p>
        </c:rich>
      </c:tx>
      <c:layout>
        <c:manualLayout>
          <c:xMode val="edge"/>
          <c:yMode val="edge"/>
          <c:x val="0.171129653418607"/>
          <c:y val="4.9745133418396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Sheet3!$F$18</c:f>
              <c:strCache>
                <c:ptCount val="1"/>
                <c:pt idx="0">
                  <c:v>Metro Didube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Sheet3!$E$19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Sheet3!$F$19</c:f>
              <c:numCache>
                <c:formatCode>General</c:formatCode>
                <c:ptCount val="1"/>
                <c:pt idx="0">
                  <c:v>30.279000000000003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4-4205-B0E2-FC5556B327CB}"/>
            </c:ext>
          </c:extLst>
        </c:ser>
        <c:ser>
          <c:idx val="1"/>
          <c:order val="1"/>
          <c:tx>
            <c:strRef>
              <c:f>Sheet3!$G$18</c:f>
              <c:strCache>
                <c:ptCount val="1"/>
                <c:pt idx="0">
                  <c:v>Dinamo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Sheet3!$E$19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Sheet3!$G$19</c:f>
              <c:numCache>
                <c:formatCode>General</c:formatCode>
                <c:ptCount val="1"/>
                <c:pt idx="0">
                  <c:v>121.07899999999999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64-4205-B0E2-FC5556B327CB}"/>
            </c:ext>
          </c:extLst>
        </c:ser>
        <c:ser>
          <c:idx val="2"/>
          <c:order val="2"/>
          <c:tx>
            <c:strRef>
              <c:f>Sheet3!$H$18</c:f>
              <c:strCache>
                <c:ptCount val="1"/>
                <c:pt idx="0">
                  <c:v>Exhibition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Sheet3!$E$19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Sheet3!$H$19</c:f>
              <c:numCache>
                <c:formatCode>General</c:formatCode>
                <c:ptCount val="1"/>
                <c:pt idx="0">
                  <c:v>147.07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64-4205-B0E2-FC5556B327CB}"/>
            </c:ext>
          </c:extLst>
        </c:ser>
        <c:ser>
          <c:idx val="3"/>
          <c:order val="3"/>
          <c:tx>
            <c:strRef>
              <c:f>Sheet3!$I$18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Sheet3!$E$19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Sheet3!$I$19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64-4205-B0E2-FC5556B327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8647680"/>
        <c:axId val="38649216"/>
      </c:barChart>
      <c:catAx>
        <c:axId val="3864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649216"/>
        <c:crosses val="autoZero"/>
        <c:auto val="1"/>
        <c:lblAlgn val="ctr"/>
        <c:lblOffset val="100"/>
        <c:noMultiLvlLbl val="0"/>
      </c:catAx>
      <c:valAx>
        <c:axId val="38649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/>
                  <a:t>NO</a:t>
                </a:r>
                <a:r>
                  <a:rPr lang="ka-GE" sz="1400" b="0" dirty="0"/>
                  <a:t>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en-US" sz="1400" b="0" dirty="0"/>
                  <a:t>(ppb)</a:t>
                </a:r>
              </a:p>
            </c:rich>
          </c:tx>
          <c:layout>
            <c:manualLayout>
              <c:xMode val="edge"/>
              <c:yMode val="edge"/>
              <c:x val="1.8856943053831825E-2"/>
              <c:y val="9.118822979782872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8647680"/>
        <c:crosses val="autoZero"/>
        <c:crossBetween val="between"/>
        <c:majorUnit val="4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Avarage</a:t>
            </a:r>
            <a:r>
              <a:rPr lang="en-US" sz="1800" b="1" i="0" baseline="0" dirty="0">
                <a:effectLst/>
              </a:rPr>
              <a:t> Concentration of NO</a:t>
            </a:r>
            <a:r>
              <a:rPr lang="en-US" sz="1200" b="1" i="0" baseline="0" dirty="0">
                <a:effectLst/>
              </a:rPr>
              <a:t>2</a:t>
            </a:r>
            <a:endParaRPr lang="en-US" sz="1200" b="1" dirty="0">
              <a:effectLst/>
            </a:endParaRPr>
          </a:p>
        </c:rich>
      </c:tx>
      <c:layout>
        <c:manualLayout>
          <c:xMode val="edge"/>
          <c:yMode val="edge"/>
          <c:x val="0.16676984028723538"/>
          <c:y val="1.992476611038306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Sheet3!$L$18</c:f>
              <c:strCache>
                <c:ptCount val="1"/>
                <c:pt idx="0">
                  <c:v>Metro Didube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Sheet3!$K$19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Sheet3!$L$19</c:f>
              <c:numCache>
                <c:formatCode>General</c:formatCode>
                <c:ptCount val="1"/>
                <c:pt idx="0">
                  <c:v>63.959999999999994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D1-4B23-88D7-C1D006FE3FA5}"/>
            </c:ext>
          </c:extLst>
        </c:ser>
        <c:ser>
          <c:idx val="1"/>
          <c:order val="1"/>
          <c:tx>
            <c:strRef>
              <c:f>Sheet3!$M$18</c:f>
              <c:strCache>
                <c:ptCount val="1"/>
                <c:pt idx="0">
                  <c:v>Dinamo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Sheet3!$K$19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Sheet3!$M$19</c:f>
              <c:numCache>
                <c:formatCode>General</c:formatCode>
                <c:ptCount val="1"/>
                <c:pt idx="0">
                  <c:v>77.317999999999998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D1-4B23-88D7-C1D006FE3FA5}"/>
            </c:ext>
          </c:extLst>
        </c:ser>
        <c:ser>
          <c:idx val="2"/>
          <c:order val="2"/>
          <c:tx>
            <c:strRef>
              <c:f>Sheet3!$N$18</c:f>
              <c:strCache>
                <c:ptCount val="1"/>
                <c:pt idx="0">
                  <c:v>Exhibition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Sheet3!$K$19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Sheet3!$N$19</c:f>
              <c:numCache>
                <c:formatCode>General</c:formatCode>
                <c:ptCount val="1"/>
                <c:pt idx="0">
                  <c:v>78.22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D1-4B23-88D7-C1D006FE3FA5}"/>
            </c:ext>
          </c:extLst>
        </c:ser>
        <c:ser>
          <c:idx val="3"/>
          <c:order val="3"/>
          <c:tx>
            <c:strRef>
              <c:f>Sheet3!$O$18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Sheet3!$K$19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Sheet3!$O$19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1-4B23-88D7-C1D006FE3F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9040512"/>
        <c:axId val="39042048"/>
      </c:barChart>
      <c:catAx>
        <c:axId val="39040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9042048"/>
        <c:crosses val="autoZero"/>
        <c:auto val="1"/>
        <c:lblAlgn val="ctr"/>
        <c:lblOffset val="100"/>
        <c:noMultiLvlLbl val="0"/>
      </c:catAx>
      <c:valAx>
        <c:axId val="39042048"/>
        <c:scaling>
          <c:orientation val="minMax"/>
          <c:max val="9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/>
                  <a:t>NO2</a:t>
                </a:r>
                <a:r>
                  <a:rPr lang="ka-GE" sz="1400" b="0" dirty="0"/>
                  <a:t> </a:t>
                </a:r>
                <a:r>
                  <a:rPr lang="en-US" sz="1400" b="0" i="0" u="none" strike="noStrike" baseline="0" dirty="0">
                    <a:effectLst/>
                  </a:rPr>
                  <a:t>Concentration</a:t>
                </a:r>
              </a:p>
              <a:p>
                <a:pPr>
                  <a:defRPr sz="1400"/>
                </a:pPr>
                <a:r>
                  <a:rPr lang="ka-GE" sz="1400" b="0" dirty="0"/>
                  <a:t>(</a:t>
                </a:r>
                <a:r>
                  <a:rPr lang="en-US" sz="1400" b="0" dirty="0"/>
                  <a:t>ppb)</a:t>
                </a:r>
              </a:p>
            </c:rich>
          </c:tx>
          <c:layout>
            <c:manualLayout>
              <c:xMode val="edge"/>
              <c:yMode val="edge"/>
              <c:x val="1.7044821320411872E-2"/>
              <c:y val="7.663540873083565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9040512"/>
        <c:crosses val="autoZero"/>
        <c:crossBetween val="between"/>
        <c:majorUnit val="3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Avarage</a:t>
            </a:r>
            <a:r>
              <a:rPr lang="en-US" sz="1800" b="1" i="0" baseline="0" dirty="0">
                <a:effectLst/>
              </a:rPr>
              <a:t> Concentration of NO</a:t>
            </a:r>
            <a:endParaRPr lang="en-US" sz="1200" b="1" dirty="0">
              <a:effectLst/>
            </a:endParaRPr>
          </a:p>
        </c:rich>
      </c:tx>
      <c:layout>
        <c:manualLayout>
          <c:xMode val="edge"/>
          <c:yMode val="edge"/>
          <c:x val="0.32047024281455461"/>
          <c:y val="5.1929533606647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01243005107193"/>
          <c:y val="0.15485559737662644"/>
          <c:w val="0.80201754934791825"/>
          <c:h val="0.6698184346874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Sheet3!$C$60</c:f>
              <c:strCache>
                <c:ptCount val="1"/>
                <c:pt idx="0">
                  <c:v>McDonald's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Sheet3!$B$61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Sheet3!$C$61</c:f>
              <c:numCache>
                <c:formatCode>0.00</c:formatCode>
                <c:ptCount val="1"/>
                <c:pt idx="0">
                  <c:v>5.9478571428571438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FF-49B0-802C-4F1A5C3A8B72}"/>
            </c:ext>
          </c:extLst>
        </c:ser>
        <c:ser>
          <c:idx val="1"/>
          <c:order val="1"/>
          <c:tx>
            <c:strRef>
              <c:f>Sheet3!$D$60</c:f>
              <c:strCache>
                <c:ptCount val="1"/>
                <c:pt idx="0">
                  <c:v>Zaarbriuken Square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Sheet3!$B$61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Sheet3!$D$61</c:f>
              <c:numCache>
                <c:formatCode>0.00</c:formatCode>
                <c:ptCount val="1"/>
                <c:pt idx="0">
                  <c:v>32.125714285714288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FF-49B0-802C-4F1A5C3A8B72}"/>
            </c:ext>
          </c:extLst>
        </c:ser>
        <c:ser>
          <c:idx val="2"/>
          <c:order val="2"/>
          <c:tx>
            <c:strRef>
              <c:f>Sheet3!$E$60</c:f>
              <c:strCache>
                <c:ptCount val="1"/>
                <c:pt idx="0">
                  <c:v>Danish House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Sheet3!$B$61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Sheet3!$E$61</c:f>
              <c:numCache>
                <c:formatCode>0.00</c:formatCode>
                <c:ptCount val="1"/>
                <c:pt idx="0">
                  <c:v>48.717142857142861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FF-49B0-802C-4F1A5C3A8B72}"/>
            </c:ext>
          </c:extLst>
        </c:ser>
        <c:ser>
          <c:idx val="3"/>
          <c:order val="3"/>
          <c:tx>
            <c:strRef>
              <c:f>Sheet3!$F$60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Sheet3!$B$61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Sheet3!$F$61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FF-49B0-802C-4F1A5C3A8B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312000"/>
        <c:axId val="39657856"/>
      </c:barChart>
      <c:catAx>
        <c:axId val="393120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9657856"/>
        <c:crosses val="autoZero"/>
        <c:auto val="1"/>
        <c:lblAlgn val="ctr"/>
        <c:lblOffset val="100"/>
        <c:noMultiLvlLbl val="0"/>
      </c:catAx>
      <c:valAx>
        <c:axId val="39657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i="0" u="none" strike="noStrike" baseline="0" dirty="0"/>
                  <a:t>NO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ka-GE" sz="1400" b="0" i="0" u="none" strike="noStrike" baseline="0" dirty="0"/>
                  <a:t>(</a:t>
                </a:r>
                <a:r>
                  <a:rPr lang="en-US" sz="1400" b="0" i="0" u="none" strike="noStrike" baseline="0" dirty="0"/>
                  <a:t>ppb)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3.2902980021704949E-2"/>
              <c:y val="0.26432886126725663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3931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64706398760729"/>
          <c:y val="0.90670975059431125"/>
          <c:w val="0.83580137075822791"/>
          <c:h val="8.645283362740463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Avarage</a:t>
            </a:r>
            <a:r>
              <a:rPr lang="en-US" sz="1800" b="1" i="0" baseline="0" dirty="0">
                <a:effectLst/>
              </a:rPr>
              <a:t> Concentration of NO</a:t>
            </a:r>
            <a:r>
              <a:rPr lang="en-US" sz="1400" b="1" i="0" baseline="0" dirty="0">
                <a:effectLst/>
              </a:rPr>
              <a:t>2</a:t>
            </a:r>
            <a:endParaRPr lang="en-US" sz="1050" b="1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78473621029929"/>
          <c:y val="0.13256113097616837"/>
          <c:w val="0.85167779608944272"/>
          <c:h val="0.66749927494422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Sheet3!$I$60</c:f>
              <c:strCache>
                <c:ptCount val="1"/>
                <c:pt idx="0">
                  <c:v>McDonald's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Sheet3!$H$61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Sheet3!$I$61</c:f>
              <c:numCache>
                <c:formatCode>0.00</c:formatCode>
                <c:ptCount val="1"/>
                <c:pt idx="0">
                  <c:v>57.428571428571431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9-443E-9DD3-10D89C2E503D}"/>
            </c:ext>
          </c:extLst>
        </c:ser>
        <c:ser>
          <c:idx val="1"/>
          <c:order val="1"/>
          <c:tx>
            <c:strRef>
              <c:f>Sheet3!$J$60</c:f>
              <c:strCache>
                <c:ptCount val="1"/>
                <c:pt idx="0">
                  <c:v>Zaarbriuken Square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Sheet3!$H$61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Sheet3!$J$61</c:f>
              <c:numCache>
                <c:formatCode>0.00</c:formatCode>
                <c:ptCount val="1"/>
                <c:pt idx="0">
                  <c:v>67.98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39-443E-9DD3-10D89C2E503D}"/>
            </c:ext>
          </c:extLst>
        </c:ser>
        <c:ser>
          <c:idx val="2"/>
          <c:order val="2"/>
          <c:tx>
            <c:strRef>
              <c:f>Sheet3!$K$60</c:f>
              <c:strCache>
                <c:ptCount val="1"/>
                <c:pt idx="0">
                  <c:v>Danish House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Sheet3!$H$61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Sheet3!$K$61</c:f>
              <c:numCache>
                <c:formatCode>0.00</c:formatCode>
                <c:ptCount val="1"/>
                <c:pt idx="0">
                  <c:v>42.087142857142858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39-443E-9DD3-10D89C2E503D}"/>
            </c:ext>
          </c:extLst>
        </c:ser>
        <c:ser>
          <c:idx val="3"/>
          <c:order val="3"/>
          <c:tx>
            <c:strRef>
              <c:f>Sheet3!$L$60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Sheet3!$H$61</c:f>
              <c:strCache>
                <c:ptCount val="1"/>
                <c:pt idx="0">
                  <c:v>NO2</c:v>
                </c:pt>
              </c:strCache>
            </c:strRef>
          </c:cat>
          <c:val>
            <c:numRef>
              <c:f>Sheet3!$L$61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39-443E-9DD3-10D89C2E50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504128"/>
        <c:axId val="39387136"/>
      </c:barChart>
      <c:catAx>
        <c:axId val="39504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9387136"/>
        <c:crosses val="autoZero"/>
        <c:auto val="1"/>
        <c:lblAlgn val="ctr"/>
        <c:lblOffset val="100"/>
        <c:noMultiLvlLbl val="0"/>
      </c:catAx>
      <c:valAx>
        <c:axId val="39387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i="0" u="none" strike="noStrike" baseline="0" dirty="0"/>
                  <a:t>NO2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en-US" sz="1400" b="0" i="0" u="none" strike="noStrike" baseline="0" dirty="0"/>
                  <a:t>(ppb)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1.24031007751938E-2"/>
              <c:y val="0.21535695834947141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3950412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8.4690878756434593E-2"/>
          <c:y val="0.89801405530620748"/>
          <c:w val="0.83061824248713123"/>
          <c:h val="7.852554135958271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i="0" baseline="0" dirty="0"/>
              <a:t>(30.03.2018)</a:t>
            </a:r>
            <a:r>
              <a:rPr lang="ka-GE" sz="1600" b="0" i="0" baseline="0" dirty="0"/>
              <a:t> </a:t>
            </a:r>
            <a:endParaRPr lang="en-US" sz="16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ln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(Sheet1!$C$119,Sheet1!$D$119,Sheet1!$E$119,Sheet1!$F$119)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(Sheet1!$C$120,Sheet1!$D$120,Sheet1!$E$120,Sheet1!$F$120)</c:f>
              <c:numCache>
                <c:formatCode>General</c:formatCode>
                <c:ptCount val="4"/>
                <c:pt idx="0">
                  <c:v>1.02</c:v>
                </c:pt>
                <c:pt idx="1">
                  <c:v>0.16</c:v>
                </c:pt>
                <c:pt idx="2">
                  <c:v>0.98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3-4444-909F-FA09E546B965}"/>
            </c:ext>
          </c:extLst>
        </c:ser>
        <c:ser>
          <c:idx val="1"/>
          <c:order val="1"/>
          <c:tx>
            <c:strRef>
              <c:f>Sheet1!$B$121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(Sheet1!$C$119,Sheet1!$D$119,Sheet1!$E$119,Sheet1!$F$119)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(Sheet1!$C$121,Sheet1!$D$121,Sheet1!$E$121,Sheet1!$F$121)</c:f>
              <c:numCache>
                <c:formatCode>General</c:formatCode>
                <c:ptCount val="4"/>
                <c:pt idx="0">
                  <c:v>16.3</c:v>
                </c:pt>
                <c:pt idx="1">
                  <c:v>23.02</c:v>
                </c:pt>
                <c:pt idx="2">
                  <c:v>10.050000000000001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3-4444-909F-FA09E546B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56608"/>
        <c:axId val="41558400"/>
      </c:barChart>
      <c:catAx>
        <c:axId val="4155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558400"/>
        <c:crosses val="autoZero"/>
        <c:auto val="1"/>
        <c:lblAlgn val="ctr"/>
        <c:lblOffset val="100"/>
        <c:noMultiLvlLbl val="0"/>
      </c:catAx>
      <c:valAx>
        <c:axId val="415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94252873563218E-2"/>
              <c:y val="0.224515905511811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556608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(28.03.2018)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15580777879477"/>
          <c:y val="0.12350193486704825"/>
          <c:w val="0.87120484684160815"/>
          <c:h val="0.66702278053267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(Sheet1!$C$26;Sheet1!$D$26;Sheet1!$E$26;Sheet1!$F$26)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(Sheet1!$C$27;Sheet1!$D$27;Sheet1!$E$27;Sheet1!$F$27)</c:f>
              <c:numCache>
                <c:formatCode>General</c:formatCode>
                <c:ptCount val="4"/>
                <c:pt idx="0">
                  <c:v>399.03</c:v>
                </c:pt>
                <c:pt idx="1">
                  <c:v>478.21</c:v>
                </c:pt>
                <c:pt idx="2">
                  <c:v>183.23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D-4ED3-A7DC-264AD1F7757A}"/>
            </c:ext>
          </c:extLst>
        </c:ser>
        <c:ser>
          <c:idx val="2"/>
          <c:order val="1"/>
          <c:tx>
            <c:strRef>
              <c:f>Sheet1!$B$32</c:f>
              <c:strCache>
                <c:ptCount val="1"/>
                <c:pt idx="0">
                  <c:v>NO2</c:v>
                </c:pt>
              </c:strCache>
            </c:strRef>
          </c:tx>
          <c:invertIfNegative val="0"/>
          <c:dLbls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(Sheet1!$C$26;Sheet1!$D$26;Sheet1!$E$26;Sheet1!$F$26)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(Sheet1!$C$32;Sheet1!$D$32;Sheet1!$E$32;Sheet1!$F$32)</c:f>
              <c:numCache>
                <c:formatCode>General</c:formatCode>
                <c:ptCount val="4"/>
                <c:pt idx="0">
                  <c:v>113.65</c:v>
                </c:pt>
                <c:pt idx="1">
                  <c:v>108.03</c:v>
                </c:pt>
                <c:pt idx="2">
                  <c:v>101.22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D-4ED3-A7DC-264AD1F775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304448"/>
        <c:axId val="41305984"/>
      </c:barChart>
      <c:catAx>
        <c:axId val="4130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305984"/>
        <c:crosses val="autoZero"/>
        <c:auto val="1"/>
        <c:lblAlgn val="ctr"/>
        <c:lblOffset val="100"/>
        <c:noMultiLvlLbl val="0"/>
      </c:catAx>
      <c:valAx>
        <c:axId val="41305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ka-GE" sz="1600" b="0" i="0" baseline="0" dirty="0"/>
                  <a:t>(</a:t>
                </a:r>
                <a:r>
                  <a:rPr lang="en-US" sz="1600" b="0" i="0" baseline="0" dirty="0"/>
                  <a:t>ppb)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8.4110275267441931E-3"/>
              <c:y val="0.291759645857106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304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baseline="0" dirty="0"/>
              <a:t>(28.03.2018)</a:t>
            </a:r>
            <a:endParaRPr lang="en-US" sz="16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(Sheet1!$C$56;Sheet1!$D$56;Sheet1!$E$56;Sheet1!$F$56)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(Sheet1!$C$57;Sheet1!$D$57;Sheet1!$E$57;Sheet1!$F$57)</c:f>
              <c:numCache>
                <c:formatCode>General</c:formatCode>
                <c:ptCount val="4"/>
                <c:pt idx="0">
                  <c:v>92</c:v>
                </c:pt>
                <c:pt idx="1">
                  <c:v>1.94</c:v>
                </c:pt>
                <c:pt idx="2">
                  <c:v>31.8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8-4B51-900A-6EB9E53C1C4C}"/>
            </c:ext>
          </c:extLst>
        </c:ser>
        <c:ser>
          <c:idx val="2"/>
          <c:order val="1"/>
          <c:tx>
            <c:strRef>
              <c:f>Sheet1!$B$61</c:f>
              <c:strCache>
                <c:ptCount val="1"/>
                <c:pt idx="0">
                  <c:v>NO2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(Sheet1!$C$56;Sheet1!$D$56;Sheet1!$E$56;Sheet1!$F$56)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(Sheet1!$C$61;Sheet1!$D$61;Sheet1!$E$61;Sheet1!$F$61)</c:f>
              <c:numCache>
                <c:formatCode>General</c:formatCode>
                <c:ptCount val="4"/>
                <c:pt idx="0">
                  <c:v>47.45</c:v>
                </c:pt>
                <c:pt idx="1">
                  <c:v>32.61</c:v>
                </c:pt>
                <c:pt idx="2">
                  <c:v>92.47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8-4B51-900A-6EB9E53C1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44704"/>
        <c:axId val="41546496"/>
      </c:barChart>
      <c:catAx>
        <c:axId val="4154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546496"/>
        <c:crosses val="autoZero"/>
        <c:auto val="1"/>
        <c:lblAlgn val="ctr"/>
        <c:lblOffset val="100"/>
        <c:noMultiLvlLbl val="0"/>
      </c:catAx>
      <c:valAx>
        <c:axId val="41546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ka-GE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5555555555555564E-2"/>
              <c:y val="0.20629677000860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544704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baseline="0" dirty="0"/>
              <a:t> </a:t>
            </a:r>
            <a:r>
              <a:rPr lang="en-US" sz="1600" b="0" baseline="0" dirty="0" err="1"/>
              <a:t>Didi</a:t>
            </a:r>
            <a:r>
              <a:rPr lang="en-US" sz="1600" b="0" baseline="0" dirty="0"/>
              <a:t> </a:t>
            </a:r>
            <a:r>
              <a:rPr lang="en-US" sz="1600" b="0" baseline="0" dirty="0" err="1"/>
              <a:t>Dighomi</a:t>
            </a:r>
            <a:r>
              <a:rPr lang="en-US" sz="1600" b="0" baseline="0" dirty="0"/>
              <a:t> (29.03.2018)</a:t>
            </a:r>
            <a:endParaRPr lang="en-US" sz="1600" b="0" dirty="0"/>
          </a:p>
        </c:rich>
      </c:tx>
      <c:layout>
        <c:manualLayout>
          <c:xMode val="edge"/>
          <c:yMode val="edge"/>
          <c:x val="0.36857663486891817"/>
          <c:y val="2.99999970472444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1390560358047"/>
          <c:y val="0.13154083350976059"/>
          <c:w val="0.87212639557317284"/>
          <c:h val="0.68058595663524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Sheet1!$B$195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ln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(Sheet1!$C$194;Sheet1!$D$194;Sheet1!$E$194;Sheet1!$F$194)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(Sheet1!$C$195;Sheet1!$D$195;Sheet1!$E$195;Sheet1!$F$195)</c:f>
              <c:numCache>
                <c:formatCode>General</c:formatCode>
                <c:ptCount val="4"/>
                <c:pt idx="0">
                  <c:v>77.099999999999994</c:v>
                </c:pt>
                <c:pt idx="1">
                  <c:v>85.5</c:v>
                </c:pt>
                <c:pt idx="2">
                  <c:v>119.9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E-4503-8091-CD5B35254F8A}"/>
            </c:ext>
          </c:extLst>
        </c:ser>
        <c:ser>
          <c:idx val="1"/>
          <c:order val="1"/>
          <c:tx>
            <c:strRef>
              <c:f>Sheet1!$B$196</c:f>
              <c:strCache>
                <c:ptCount val="1"/>
                <c:pt idx="0">
                  <c:v>NO2</c:v>
                </c:pt>
              </c:strCache>
            </c:strRef>
          </c:tx>
          <c:invertIfNegative val="0"/>
          <c:dLbls>
            <c:spPr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(Sheet1!$C$194;Sheet1!$D$194;Sheet1!$E$194;Sheet1!$F$194)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(Sheet1!$C$196;Sheet1!$D$196;Sheet1!$E$196;Sheet1!$F$196)</c:f>
              <c:numCache>
                <c:formatCode>General</c:formatCode>
                <c:ptCount val="4"/>
                <c:pt idx="0">
                  <c:v>4.5</c:v>
                </c:pt>
                <c:pt idx="1">
                  <c:v>4</c:v>
                </c:pt>
                <c:pt idx="2">
                  <c:v>4.8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E-4503-8091-CD5B35254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60128"/>
        <c:axId val="36961664"/>
      </c:barChart>
      <c:catAx>
        <c:axId val="3696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961664"/>
        <c:crosses val="autoZero"/>
        <c:auto val="1"/>
        <c:lblAlgn val="ctr"/>
        <c:lblOffset val="100"/>
        <c:noMultiLvlLbl val="0"/>
      </c:catAx>
      <c:valAx>
        <c:axId val="3696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 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5.6040288702445575E-3"/>
              <c:y val="0.1288434091385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96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3748597720787912"/>
          <c:y val="2.6190907857201115E-2"/>
          <c:w val="0.19003220827775447"/>
          <c:h val="9.692923367612289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err="1"/>
              <a:t>Saakadze</a:t>
            </a:r>
            <a:r>
              <a:rPr lang="en-US" sz="1600" b="0" dirty="0"/>
              <a:t> Square (24.03.2018)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17765087512852"/>
          <c:y val="0.13516093697166773"/>
          <c:w val="0.85314945047608914"/>
          <c:h val="0.65012685036516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(Sheet1!$C$178;Sheet1!$D$178;Sheet1!$E$178;Sheet1!$F$178)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(Sheet1!$C$179;Sheet1!$D$179;Sheet1!$E$179;Sheet1!$F$179)</c:f>
              <c:numCache>
                <c:formatCode>General</c:formatCode>
                <c:ptCount val="4"/>
                <c:pt idx="0">
                  <c:v>37.1</c:v>
                </c:pt>
                <c:pt idx="1">
                  <c:v>74.2</c:v>
                </c:pt>
                <c:pt idx="2">
                  <c:v>81.8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D-4ABC-821F-AC42BF016F6E}"/>
            </c:ext>
          </c:extLst>
        </c:ser>
        <c:ser>
          <c:idx val="1"/>
          <c:order val="1"/>
          <c:tx>
            <c:strRef>
              <c:f>Sheet1!$B$180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(Sheet1!$C$178;Sheet1!$D$178;Sheet1!$E$178;Sheet1!$F$178)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(Sheet1!$C$180;Sheet1!$D$180;Sheet1!$E$180;Sheet1!$F$180)</c:f>
              <c:numCache>
                <c:formatCode>General</c:formatCode>
                <c:ptCount val="4"/>
                <c:pt idx="0">
                  <c:v>4.5</c:v>
                </c:pt>
                <c:pt idx="1">
                  <c:v>29.2</c:v>
                </c:pt>
                <c:pt idx="2">
                  <c:v>5.5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8D-4ABC-821F-AC42BF016F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132544"/>
        <c:axId val="37134336"/>
      </c:barChart>
      <c:catAx>
        <c:axId val="371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134336"/>
        <c:crosses val="autoZero"/>
        <c:auto val="1"/>
        <c:lblAlgn val="ctr"/>
        <c:lblOffset val="100"/>
        <c:noMultiLvlLbl val="0"/>
      </c:catAx>
      <c:valAx>
        <c:axId val="3713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 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2.0512720808799022E-2"/>
              <c:y val="0.113174908054328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13254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69268995404629607"/>
          <c:y val="3.2577203848637243E-2"/>
          <c:w val="0.21063579748832573"/>
          <c:h val="0.1106695031996986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(27.03.2018)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3211824988227"/>
          <c:y val="0.14373236361476641"/>
          <c:w val="0.85945428072159924"/>
          <c:h val="0.64155542372206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(Sheet1!$C$212;Sheet1!$D$212;Sheet1!$E$212;Sheet1!$F$212)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(Sheet1!$C$213;Sheet1!$D$213;Sheet1!$E$213;Sheet1!$F$213)</c:f>
              <c:numCache>
                <c:formatCode>General</c:formatCode>
                <c:ptCount val="4"/>
                <c:pt idx="0">
                  <c:v>20.7</c:v>
                </c:pt>
                <c:pt idx="1">
                  <c:v>3.2</c:v>
                </c:pt>
                <c:pt idx="2">
                  <c:v>60.1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E2-4542-8C9F-CCBDB068D92B}"/>
            </c:ext>
          </c:extLst>
        </c:ser>
        <c:ser>
          <c:idx val="1"/>
          <c:order val="1"/>
          <c:tx>
            <c:strRef>
              <c:f>Sheet1!$B$214</c:f>
              <c:strCache>
                <c:ptCount val="1"/>
                <c:pt idx="0">
                  <c:v>NO2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(Sheet1!$C$212;Sheet1!$D$212;Sheet1!$E$212;Sheet1!$F$212)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 </c:v>
                </c:pt>
                <c:pt idx="3">
                  <c:v>Limit</c:v>
                </c:pt>
              </c:strCache>
            </c:strRef>
          </c:cat>
          <c:val>
            <c:numRef>
              <c:f>(Sheet1!$C$214;Sheet1!$D$214;Sheet1!$E$214;Sheet1!$F$214)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34.9</c:v>
                </c:pt>
                <c:pt idx="2">
                  <c:v>85.8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E2-4542-8C9F-CCBDB068D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328768"/>
        <c:axId val="37330304"/>
      </c:barChart>
      <c:catAx>
        <c:axId val="3732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330304"/>
        <c:crosses val="autoZero"/>
        <c:auto val="1"/>
        <c:lblAlgn val="ctr"/>
        <c:lblOffset val="100"/>
        <c:noMultiLvlLbl val="0"/>
      </c:catAx>
      <c:valAx>
        <c:axId val="37330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 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1.9444444444444445E-2"/>
              <c:y val="0.20960940999983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328768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i="0" baseline="0" dirty="0"/>
              <a:t>(27.03.2018)</a:t>
            </a:r>
            <a:r>
              <a:rPr lang="ka-GE" sz="1600" b="0" i="0" baseline="0" dirty="0"/>
              <a:t>  </a:t>
            </a:r>
            <a:endParaRPr lang="en-US" sz="16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(Sheet1!$C$138;Sheet1!$D$138;Sheet1!$E$138;Sheet1!$F$138)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(Sheet1!$C$139;Sheet1!$D$139;Sheet1!$E$139;Sheet1!$F$139)</c:f>
              <c:numCache>
                <c:formatCode>General</c:formatCode>
                <c:ptCount val="4"/>
                <c:pt idx="0">
                  <c:v>236.39</c:v>
                </c:pt>
                <c:pt idx="1">
                  <c:v>46.86</c:v>
                </c:pt>
                <c:pt idx="2">
                  <c:v>3.91</c:v>
                </c:pt>
                <c:pt idx="3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8-4465-A759-866D81D0851F}"/>
            </c:ext>
          </c:extLst>
        </c:ser>
        <c:ser>
          <c:idx val="1"/>
          <c:order val="1"/>
          <c:tx>
            <c:strRef>
              <c:f>Sheet1!$B$140</c:f>
              <c:strCache>
                <c:ptCount val="1"/>
                <c:pt idx="0">
                  <c:v>NO2</c:v>
                </c:pt>
              </c:strCache>
            </c:strRef>
          </c:tx>
          <c:invertIfNegative val="0"/>
          <c:dLbls>
            <c:spPr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(Sheet1!$C$138;Sheet1!$D$138;Sheet1!$E$138;Sheet1!$F$138)</c:f>
              <c:strCache>
                <c:ptCount val="4"/>
                <c:pt idx="0">
                  <c:v>Morning</c:v>
                </c:pt>
                <c:pt idx="1">
                  <c:v>Afternoon</c:v>
                </c:pt>
                <c:pt idx="2">
                  <c:v>Evening </c:v>
                </c:pt>
                <c:pt idx="3">
                  <c:v>Limit</c:v>
                </c:pt>
              </c:strCache>
            </c:strRef>
          </c:cat>
          <c:val>
            <c:numRef>
              <c:f>(Sheet1!$C$140;Sheet1!$D$140;Sheet1!$E$140;Sheet1!$F$140)</c:f>
              <c:numCache>
                <c:formatCode>General</c:formatCode>
                <c:ptCount val="4"/>
                <c:pt idx="0">
                  <c:v>40.29</c:v>
                </c:pt>
                <c:pt idx="1">
                  <c:v>75.989999999999995</c:v>
                </c:pt>
                <c:pt idx="2">
                  <c:v>3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8-4465-A759-866D81D08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548800"/>
        <c:axId val="37550336"/>
      </c:barChart>
      <c:catAx>
        <c:axId val="3754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550336"/>
        <c:crosses val="autoZero"/>
        <c:auto val="1"/>
        <c:lblAlgn val="ctr"/>
        <c:lblOffset val="100"/>
        <c:noMultiLvlLbl val="0"/>
      </c:catAx>
      <c:valAx>
        <c:axId val="37550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i="0" baseline="0" dirty="0"/>
                  <a:t> </a:t>
                </a:r>
                <a:r>
                  <a:rPr lang="en-US" sz="1600" b="0" i="0" u="none" strike="noStrike" baseline="0" dirty="0">
                    <a:effectLst/>
                  </a:rPr>
                  <a:t>Concentration </a:t>
                </a:r>
                <a:r>
                  <a:rPr lang="en-US" sz="1600" b="0" i="0" baseline="0" dirty="0"/>
                  <a:t>(ppb) 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1.1942232732491479E-2"/>
              <c:y val="0.199989142620516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548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dirty="0" err="1"/>
              <a:t>Avarage</a:t>
            </a:r>
            <a:r>
              <a:rPr lang="en-US" sz="1800" b="1" dirty="0"/>
              <a:t> </a:t>
            </a:r>
            <a:r>
              <a:rPr lang="en-US" sz="1800" b="1" i="0" u="none" strike="noStrike" baseline="0" dirty="0">
                <a:effectLst/>
              </a:rPr>
              <a:t>Concentration of NO </a:t>
            </a:r>
            <a:endParaRPr lang="en-US" sz="18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09842271606418"/>
          <c:y val="0.17308813596997449"/>
          <c:w val="0.80234602999766758"/>
          <c:h val="0.46066292202074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Sheet4!$E$11</c:f>
              <c:strCache>
                <c:ptCount val="1"/>
                <c:pt idx="0">
                  <c:v>Chavchavadze Avenue 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Sheet4!$E$12</c:f>
              <c:numCache>
                <c:formatCode>General</c:formatCode>
                <c:ptCount val="1"/>
                <c:pt idx="0">
                  <c:v>8.3033333333333328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29-4711-B24C-4738F59166B2}"/>
            </c:ext>
          </c:extLst>
        </c:ser>
        <c:ser>
          <c:idx val="1"/>
          <c:order val="1"/>
          <c:tx>
            <c:strRef>
              <c:f>Sheet4!$F$11</c:f>
              <c:strCache>
                <c:ptCount val="1"/>
                <c:pt idx="0">
                  <c:v>Melikishvili Avenue N14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Sheet4!$F$12</c:f>
              <c:numCache>
                <c:formatCode>General</c:formatCode>
                <c:ptCount val="1"/>
                <c:pt idx="0">
                  <c:v>85.756666666666661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29-4711-B24C-4738F59166B2}"/>
            </c:ext>
          </c:extLst>
        </c:ser>
        <c:ser>
          <c:idx val="2"/>
          <c:order val="2"/>
          <c:tx>
            <c:strRef>
              <c:f>Sheet4!$G$11</c:f>
              <c:strCache>
                <c:ptCount val="1"/>
                <c:pt idx="0">
                  <c:v>School N51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Sheet4!$G$12</c:f>
              <c:numCache>
                <c:formatCode>General</c:formatCode>
                <c:ptCount val="1"/>
                <c:pt idx="0">
                  <c:v>61.916666666666664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29-4711-B24C-4738F59166B2}"/>
            </c:ext>
          </c:extLst>
        </c:ser>
        <c:ser>
          <c:idx val="3"/>
          <c:order val="3"/>
          <c:tx>
            <c:strRef>
              <c:f>Sheet4!$H$11</c:f>
              <c:strCache>
                <c:ptCount val="1"/>
                <c:pt idx="0">
                  <c:v>Varaziskhevi Street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Sheet4!$H$12</c:f>
              <c:numCache>
                <c:formatCode>General</c:formatCode>
                <c:ptCount val="1"/>
                <c:pt idx="0">
                  <c:v>77.100000000000009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29-4711-B24C-4738F59166B2}"/>
            </c:ext>
          </c:extLst>
        </c:ser>
        <c:ser>
          <c:idx val="4"/>
          <c:order val="4"/>
          <c:tx>
            <c:strRef>
              <c:f>Sheet4!$I$11</c:f>
              <c:strCache>
                <c:ptCount val="1"/>
                <c:pt idx="0">
                  <c:v>Tbilisi Concert Hall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Sheet4!$I$12</c:f>
              <c:numCache>
                <c:formatCode>General</c:formatCode>
                <c:ptCount val="1"/>
                <c:pt idx="0">
                  <c:v>53.866666666666674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29-4711-B24C-4738F59166B2}"/>
            </c:ext>
          </c:extLst>
        </c:ser>
        <c:ser>
          <c:idx val="5"/>
          <c:order val="5"/>
          <c:tx>
            <c:strRef>
              <c:f>Sheet4!$J$11</c:f>
              <c:strCache>
                <c:ptCount val="1"/>
                <c:pt idx="0">
                  <c:v>Chachava Clinic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Sheet4!$D$12</c:f>
              <c:strCache>
                <c:ptCount val="1"/>
                <c:pt idx="0">
                  <c:v>NO</c:v>
                </c:pt>
              </c:strCache>
            </c:strRef>
          </c:cat>
          <c:val>
            <c:numRef>
              <c:f>Sheet4!$J$12</c:f>
              <c:numCache>
                <c:formatCode>General</c:formatCode>
                <c:ptCount val="1"/>
                <c:pt idx="0">
                  <c:v>85.333333333333329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429-4711-B24C-4738F59166B2}"/>
            </c:ext>
          </c:extLst>
        </c:ser>
        <c:ser>
          <c:idx val="6"/>
          <c:order val="6"/>
          <c:tx>
            <c:strRef>
              <c:f>Sheet4!$K$11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Sheet4!$K$12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29-4711-B24C-4738F5916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118528"/>
        <c:axId val="38120064"/>
      </c:barChart>
      <c:catAx>
        <c:axId val="3811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120064"/>
        <c:crosses val="autoZero"/>
        <c:auto val="1"/>
        <c:lblAlgn val="ctr"/>
        <c:lblOffset val="100"/>
        <c:noMultiLvlLbl val="0"/>
      </c:catAx>
      <c:valAx>
        <c:axId val="3812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/>
                  <a:t>NO </a:t>
                </a:r>
                <a:r>
                  <a:rPr lang="en-US" sz="1400" b="0" i="0" u="none" strike="noStrike" baseline="0" dirty="0">
                    <a:effectLst/>
                  </a:rPr>
                  <a:t>Concentration </a:t>
                </a:r>
                <a:r>
                  <a:rPr lang="en-US" sz="1400" b="0" dirty="0"/>
                  <a:t>(ppb)</a:t>
                </a:r>
              </a:p>
            </c:rich>
          </c:tx>
          <c:layout>
            <c:manualLayout>
              <c:xMode val="edge"/>
              <c:yMode val="edge"/>
              <c:x val="3.2399069208976485E-2"/>
              <c:y val="0.134618482135987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811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167979002624751E-2"/>
          <c:y val="0.72801509186351765"/>
          <c:w val="0.9256640419947505"/>
          <c:h val="0.2442071303587054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0.81481</cdr:x>
      <cdr:y>0.83608</cdr:y>
    </cdr:from>
    <cdr:to>
      <cdr:x>0.93214</cdr:x>
      <cdr:y>0.9142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801143" y="3853087"/>
          <a:ext cx="979345" cy="3600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0.82125</cdr:x>
      <cdr:y>0.83333</cdr:y>
    </cdr:from>
    <cdr:to>
      <cdr:x>0.91649</cdr:x>
      <cdr:y>0.90412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726747" y="3960440"/>
          <a:ext cx="780102" cy="3364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0.81579</cdr:x>
      <cdr:y>0.80882</cdr:y>
    </cdr:from>
    <cdr:to>
      <cdr:x>0.92591</cdr:x>
      <cdr:y>0.88235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254806" y="3960437"/>
          <a:ext cx="979296" cy="360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0.8174</cdr:x>
      <cdr:y>0.82149</cdr:y>
    </cdr:from>
    <cdr:to>
      <cdr:x>0.92228</cdr:x>
      <cdr:y>0.90048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632846" y="3744415"/>
          <a:ext cx="979370" cy="3600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0.81843</cdr:x>
      <cdr:y>0.78788</cdr:y>
    </cdr:from>
    <cdr:to>
      <cdr:x>0.92654</cdr:x>
      <cdr:y>0.87879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086785" y="3744416"/>
          <a:ext cx="936104" cy="4320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7CCD3-C401-485B-ADA8-13E6A2393D20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6460-D15C-492B-8725-D3485669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387D-B235-40B1-9AC4-555D15B7B4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6460-D15C-492B-8725-D3485669F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6460-D15C-492B-8725-D3485669F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Photomultiplier </a:t>
            </a:r>
            <a:r>
              <a:rPr lang="en-US" dirty="0" smtClean="0"/>
              <a:t>tube         NO2--</a:t>
            </a:r>
            <a:r>
              <a:rPr lang="en-US" dirty="0" smtClean="0">
                <a:sym typeface="Wingdings" pitchFamily="2" charset="2"/>
              </a:rPr>
              <a:t>NO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6460-D15C-492B-8725-D3485669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9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17C1-3044-45B4-9786-FFF04F21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31.tm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31.tm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chart" Target="../charts/chart6.xml"/><Relationship Id="rId7" Type="http://schemas.openxmlformats.org/officeDocument/2006/relationships/image" Target="../media/image31.tmp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3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tm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35.tmp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36.tm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37.tmp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tmp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0338" y="620688"/>
            <a:ext cx="7009166" cy="11521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Nitrogen Oxides Pollution in Tbilisi </a:t>
            </a:r>
          </a:p>
        </p:txBody>
      </p:sp>
      <p:pic>
        <p:nvPicPr>
          <p:cNvPr id="8193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544" y="471508"/>
            <a:ext cx="1573758" cy="1517332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48544" y="2312648"/>
            <a:ext cx="8420100" cy="2232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Master </a:t>
            </a:r>
            <a:r>
              <a:rPr lang="en-US" sz="2800" b="1" dirty="0" smtClean="0"/>
              <a:t>Student </a:t>
            </a:r>
            <a:r>
              <a:rPr lang="en-US" sz="2800" b="1" dirty="0"/>
              <a:t>– Tamar </a:t>
            </a:r>
            <a:r>
              <a:rPr lang="en-US" sz="2800" b="1" dirty="0" err="1"/>
              <a:t>Khatiashvili</a:t>
            </a:r>
            <a:endParaRPr lang="en-US" sz="2800" b="1" dirty="0"/>
          </a:p>
          <a:p>
            <a:r>
              <a:rPr lang="en-US" sz="2000" b="1" dirty="0" err="1"/>
              <a:t>Ivane</a:t>
            </a:r>
            <a:r>
              <a:rPr lang="en-US" sz="2000" b="1" dirty="0"/>
              <a:t> </a:t>
            </a:r>
            <a:r>
              <a:rPr lang="en-US" sz="2000" b="1" dirty="0" err="1"/>
              <a:t>Javakhishvili</a:t>
            </a:r>
            <a:r>
              <a:rPr lang="en-US" sz="2000" b="1" dirty="0"/>
              <a:t> Tbilisi State University, The Faculty of Exact and Natural Sciences, Department of Chemistry</a:t>
            </a:r>
          </a:p>
          <a:p>
            <a:endParaRPr lang="en-US" sz="2000" b="1" dirty="0"/>
          </a:p>
          <a:p>
            <a:r>
              <a:rPr lang="en-US" sz="1800" b="1" dirty="0"/>
              <a:t>Supervisors:  Full Professor, Full Member of  the Georgian  National Academy of Sciences  – Bezhan Chankvetadze &amp; </a:t>
            </a:r>
            <a:r>
              <a:rPr lang="en-US" sz="1800" b="1" dirty="0" smtClean="0"/>
              <a:t>Assistant-professor </a:t>
            </a:r>
            <a:r>
              <a:rPr lang="en-US" sz="1800" b="1" dirty="0"/>
              <a:t>– Giorgi Jibuti</a:t>
            </a:r>
          </a:p>
          <a:p>
            <a:endParaRPr lang="en-US" sz="2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4545352"/>
            <a:ext cx="5904656" cy="1718534"/>
          </a:xfrm>
          <a:prstGeom prst="rect">
            <a:avLst/>
          </a:prstGeom>
        </p:spPr>
      </p:pic>
      <p:pic>
        <p:nvPicPr>
          <p:cNvPr id="2050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936326" y="4446570"/>
            <a:ext cx="2314078" cy="10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6" y="5587438"/>
            <a:ext cx="22262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280592" y="6323504"/>
            <a:ext cx="2311400" cy="365125"/>
          </a:xfrm>
        </p:spPr>
        <p:txBody>
          <a:bodyPr/>
          <a:lstStyle/>
          <a:p>
            <a:r>
              <a:rPr lang="en-US" sz="1400" b="1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5" y="0"/>
            <a:ext cx="8915400" cy="54029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Chemical Cycle of </a:t>
            </a:r>
            <a:r>
              <a:rPr lang="en-US" sz="3600" b="1" dirty="0" err="1">
                <a:solidFill>
                  <a:schemeClr val="tx2"/>
                </a:solidFill>
              </a:rPr>
              <a:t>NO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TAKO\Desktop\Simplified-cycle-of-NO-and-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10" y="3571557"/>
            <a:ext cx="5817096" cy="30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9060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𝑵𝑶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𝑵𝑶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𝑵𝑶</a:t>
            </a:r>
            <a:r>
              <a:rPr lang="en-US" sz="1600" dirty="0">
                <a:solidFill>
                  <a:srgbClr val="FF0000"/>
                </a:solidFill>
              </a:rPr>
              <a:t>2 </a:t>
            </a:r>
          </a:p>
          <a:p>
            <a:pPr algn="ctr"/>
            <a:r>
              <a:rPr lang="en-US" sz="2000" dirty="0"/>
              <a:t>Nitrogen oxides (NO and NO</a:t>
            </a:r>
            <a:r>
              <a:rPr lang="en-US" sz="1400" dirty="0"/>
              <a:t>2</a:t>
            </a:r>
            <a:r>
              <a:rPr lang="en-US" sz="2000" dirty="0"/>
              <a:t>, referred together as </a:t>
            </a:r>
            <a:r>
              <a:rPr lang="en-US" sz="2000" dirty="0" err="1"/>
              <a:t>NO</a:t>
            </a:r>
            <a:r>
              <a:rPr lang="en-US" sz="1400" dirty="0" err="1"/>
              <a:t>x</a:t>
            </a:r>
            <a:r>
              <a:rPr lang="en-US" sz="2000" dirty="0"/>
              <a:t>) are highly reactive gases formed when oxygen and nitrogen react at high temperatures during combustion. At this time this reaction takes place:</a:t>
            </a: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𝑵</a:t>
            </a:r>
            <a:r>
              <a:rPr lang="ka-GE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+𝑶</a:t>
            </a:r>
            <a:r>
              <a:rPr lang="ka-GE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→</a:t>
            </a:r>
            <a:r>
              <a:rPr lang="ka-GE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𝑵𝑶                   </a:t>
            </a:r>
            <a:endParaRPr lang="ka-GE" sz="2400" dirty="0">
              <a:solidFill>
                <a:srgbClr val="FF0000"/>
              </a:solidFill>
            </a:endParaRPr>
          </a:p>
          <a:p>
            <a:r>
              <a:rPr lang="en-US" sz="2000" dirty="0"/>
              <a:t>After a few hours NO is converted to NO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/>
              <a:t> reacts further with other substances in the air to form nitric acid, particulate matter and substances called PANs (</a:t>
            </a:r>
            <a:r>
              <a:rPr lang="en-US" sz="2000" dirty="0" err="1"/>
              <a:t>peroxyacyl</a:t>
            </a:r>
            <a:r>
              <a:rPr lang="en-US" sz="2000" dirty="0"/>
              <a:t> nitrates).</a:t>
            </a: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𝑵𝑶+𝑶</a:t>
            </a:r>
            <a:r>
              <a:rPr lang="en-US" sz="16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→𝑵𝑶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+𝑶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endParaRPr lang="ka-GE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715403"/>
            <a:ext cx="483653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NO</a:t>
            </a:r>
            <a:r>
              <a:rPr lang="en-US" sz="1400" dirty="0"/>
              <a:t>2</a:t>
            </a:r>
            <a:r>
              <a:rPr lang="en-US" sz="2000" dirty="0"/>
              <a:t> is harmful for health.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Also with sunlight NO</a:t>
            </a:r>
            <a:r>
              <a:rPr lang="en-US" sz="2000" baseline="-25000" dirty="0"/>
              <a:t>2</a:t>
            </a:r>
            <a:r>
              <a:rPr lang="en-US" sz="2000" dirty="0"/>
              <a:t> can convert back to NO and produce ozone (O</a:t>
            </a:r>
            <a:r>
              <a:rPr lang="en-US" sz="2000" baseline="-25000" dirty="0"/>
              <a:t>3</a:t>
            </a:r>
            <a:r>
              <a:rPr lang="en-US" sz="2000" dirty="0"/>
              <a:t>) as a side pollutant. Because of the potential of NO</a:t>
            </a:r>
            <a:r>
              <a:rPr lang="en-US" sz="2000" baseline="-25000" dirty="0"/>
              <a:t>2</a:t>
            </a:r>
            <a:r>
              <a:rPr lang="en-US" sz="2000" dirty="0"/>
              <a:t> to produce these </a:t>
            </a:r>
            <a:r>
              <a:rPr lang="en-US" sz="2000" i="1" dirty="0"/>
              <a:t>"secondary"</a:t>
            </a:r>
            <a:r>
              <a:rPr lang="en-US" sz="2000" dirty="0"/>
              <a:t> pollutants, it is important to monitor and regulate NO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10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2" name="Picture 1" descr="C:\Users\IZA\Desktop\tsu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62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9" y="116632"/>
            <a:ext cx="9396942" cy="651276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ka-GE" sz="2200" dirty="0"/>
              <a:t>N</a:t>
            </a:r>
            <a:r>
              <a:rPr lang="en-US" sz="2200" dirty="0"/>
              <a:t>O</a:t>
            </a:r>
            <a:r>
              <a:rPr lang="ka-GE" sz="2200" dirty="0"/>
              <a:t> </a:t>
            </a:r>
            <a:r>
              <a:rPr lang="en-US" sz="2200" dirty="0"/>
              <a:t>and</a:t>
            </a:r>
            <a:r>
              <a:rPr lang="ka-GE" sz="2200" dirty="0"/>
              <a:t> N</a:t>
            </a:r>
            <a:r>
              <a:rPr lang="en-US" sz="2200" dirty="0"/>
              <a:t>O</a:t>
            </a:r>
            <a:r>
              <a:rPr lang="ka-GE" sz="1600" dirty="0"/>
              <a:t>2</a:t>
            </a:r>
            <a:r>
              <a:rPr lang="ka-GE" sz="22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measured by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chemiluminescence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/>
              <a:t>method</a:t>
            </a:r>
            <a:r>
              <a:rPr lang="en-US" sz="2200" dirty="0"/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Chemiluminescence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/>
              <a:t>is the emission of light, as the result of a chemical reaction.</a:t>
            </a:r>
          </a:p>
          <a:p>
            <a:pPr algn="ctr">
              <a:lnSpc>
                <a:spcPct val="160000"/>
              </a:lnSpc>
              <a:buNone/>
            </a:pPr>
            <a:r>
              <a:rPr lang="en-US" sz="2400" dirty="0"/>
              <a:t>𝑵𝑶+𝑶</a:t>
            </a:r>
            <a:r>
              <a:rPr lang="en-US" sz="1600" dirty="0"/>
              <a:t>3</a:t>
            </a:r>
            <a:r>
              <a:rPr lang="en-US" sz="2400" dirty="0"/>
              <a:t>→𝑵𝑶</a:t>
            </a:r>
            <a:r>
              <a:rPr lang="en-US" sz="1600" dirty="0"/>
              <a:t>2</a:t>
            </a:r>
            <a:r>
              <a:rPr lang="en-US" sz="2400" dirty="0"/>
              <a:t>+𝑶</a:t>
            </a:r>
            <a:r>
              <a:rPr lang="en-US" sz="1600" dirty="0"/>
              <a:t>2  </a:t>
            </a:r>
            <a:endParaRPr lang="en-US" sz="1600" dirty="0" smtClean="0"/>
          </a:p>
          <a:p>
            <a:pPr algn="ctr">
              <a:lnSpc>
                <a:spcPct val="16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𝑵𝑶</a:t>
            </a:r>
            <a:r>
              <a:rPr lang="en-US" sz="2400" dirty="0">
                <a:solidFill>
                  <a:srgbClr val="FF0000"/>
                </a:solidFill>
              </a:rPr>
              <a:t>+𝑶</a:t>
            </a:r>
            <a:r>
              <a:rPr lang="en-US" sz="16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→𝑵𝑶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*+𝑶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endParaRPr lang="ka-GE" sz="2400" dirty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𝑵𝑶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*→𝑵𝑶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𝒉𝝂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chemiluminescence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ka-GE" sz="2400" dirty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buNone/>
            </a:pPr>
            <a:r>
              <a:rPr lang="en-US" sz="2400" dirty="0"/>
              <a:t>𝑵𝑶</a:t>
            </a:r>
            <a:r>
              <a:rPr lang="en-US" sz="1600" dirty="0"/>
              <a:t>2</a:t>
            </a:r>
            <a:r>
              <a:rPr lang="en-US" sz="2400" dirty="0"/>
              <a:t>*+𝑴→𝑵𝑶</a:t>
            </a:r>
            <a:r>
              <a:rPr lang="en-US" sz="1600" dirty="0"/>
              <a:t>2</a:t>
            </a:r>
            <a:r>
              <a:rPr lang="en-US" sz="2400" dirty="0"/>
              <a:t>+𝑴</a:t>
            </a:r>
            <a:endParaRPr lang="ka-GE" sz="2400" dirty="0"/>
          </a:p>
          <a:p>
            <a:pPr algn="ctr">
              <a:lnSpc>
                <a:spcPct val="160000"/>
              </a:lnSpc>
              <a:buNone/>
            </a:pPr>
            <a:r>
              <a:rPr lang="en-US" sz="2400" b="1" dirty="0"/>
              <a:t>𝑵𝑶</a:t>
            </a:r>
            <a:r>
              <a:rPr lang="en-US" sz="1600" b="1" dirty="0"/>
              <a:t>2</a:t>
            </a:r>
            <a:r>
              <a:rPr lang="ka-GE" sz="2400" b="1" dirty="0"/>
              <a:t> </a:t>
            </a:r>
            <a:r>
              <a:rPr lang="en-US" sz="2400" dirty="0"/>
              <a:t>is converted to </a:t>
            </a:r>
            <a:r>
              <a:rPr lang="en-US" sz="2400" b="1" dirty="0"/>
              <a:t>𝑵𝑶</a:t>
            </a:r>
            <a:endParaRPr lang="ka-GE" sz="2400" b="1" dirty="0"/>
          </a:p>
          <a:p>
            <a:pPr algn="ctr">
              <a:lnSpc>
                <a:spcPct val="160000"/>
              </a:lnSpc>
              <a:buNone/>
            </a:pPr>
            <a:r>
              <a:rPr lang="en-US" sz="2400" dirty="0"/>
              <a:t>𝟐𝑵𝑶</a:t>
            </a:r>
            <a:r>
              <a:rPr lang="en-US" sz="1600" dirty="0"/>
              <a:t>𝟐</a:t>
            </a:r>
            <a:r>
              <a:rPr lang="ka-GE" sz="2400" dirty="0"/>
              <a:t> + </a:t>
            </a:r>
            <a:r>
              <a:rPr lang="en-US" sz="2400" dirty="0"/>
              <a:t>𝒉𝝂→𝟐𝑵𝑶+𝑶</a:t>
            </a:r>
            <a:r>
              <a:rPr lang="en-US" sz="1600" dirty="0"/>
              <a:t>𝟐</a:t>
            </a:r>
            <a:endParaRPr lang="en-US" sz="2400" dirty="0"/>
          </a:p>
        </p:txBody>
      </p:sp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11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1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63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4"/>
            <a:ext cx="8915400" cy="715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Scheme of the NO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 Analyzer</a:t>
            </a:r>
          </a:p>
        </p:txBody>
      </p:sp>
      <p:pic>
        <p:nvPicPr>
          <p:cNvPr id="6146" name="Picture 2" descr="C:\Users\TAKO\Desktop\TR-7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98632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12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19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4" y="1268089"/>
            <a:ext cx="9178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Maximum allowed concentrations (considering 1 </a:t>
            </a:r>
            <a:r>
              <a:rPr lang="en-US" sz="2400" b="1" dirty="0" err="1"/>
              <a:t>atm</a:t>
            </a:r>
            <a:r>
              <a:rPr lang="en-US" sz="2400" b="1" dirty="0"/>
              <a:t> pressure and </a:t>
            </a:r>
            <a:r>
              <a:rPr lang="ka-GE" sz="2400" b="1" dirty="0"/>
              <a:t>20</a:t>
            </a:r>
            <a:r>
              <a:rPr lang="ka-GE" sz="2400" b="1" baseline="30000" dirty="0"/>
              <a:t>0</a:t>
            </a:r>
            <a:r>
              <a:rPr lang="en-US" sz="2400" b="1" dirty="0"/>
              <a:t>C temperature):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AKO\Desktop\39265780_282085735918301_4986329719235411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70" y="2926986"/>
            <a:ext cx="71818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696" y="3068960"/>
            <a:ext cx="85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5543" y="3057264"/>
            <a:ext cx="148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Limit (ppb)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9144" y="3068960"/>
            <a:ext cx="20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Limit (µg/m³)</a:t>
            </a:r>
          </a:p>
        </p:txBody>
      </p:sp>
      <p:sp>
        <p:nvSpPr>
          <p:cNvPr id="10" name="Oval 9"/>
          <p:cNvSpPr/>
          <p:nvPr/>
        </p:nvSpPr>
        <p:spPr>
          <a:xfrm>
            <a:off x="4410256" y="4085669"/>
            <a:ext cx="979345" cy="3600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4322" y="3556602"/>
            <a:ext cx="979345" cy="3600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3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13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116632"/>
            <a:ext cx="89154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SMART|AtmoSim_LAB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TAKO\Desktop\IMG_20171005_112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8"/>
          <a:stretch/>
        </p:blipFill>
        <p:spPr bwMode="auto">
          <a:xfrm>
            <a:off x="4459244" y="3026079"/>
            <a:ext cx="5223157" cy="29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unco\Desktop\IMG_20180530_191705.jpg"/>
          <p:cNvPicPr>
            <a:picLocks noChangeAspect="1" noChangeArrowheads="1"/>
          </p:cNvPicPr>
          <p:nvPr/>
        </p:nvPicPr>
        <p:blipFill>
          <a:blip r:embed="rId3" cstate="print"/>
          <a:srcRect l="4937" t="13941" r="8438"/>
          <a:stretch>
            <a:fillRect/>
          </a:stretch>
        </p:blipFill>
        <p:spPr bwMode="auto">
          <a:xfrm>
            <a:off x="285305" y="980728"/>
            <a:ext cx="4955727" cy="2857482"/>
          </a:xfrm>
          <a:prstGeom prst="rect">
            <a:avLst/>
          </a:prstGeom>
          <a:noFill/>
        </p:spPr>
      </p:pic>
      <p:pic>
        <p:nvPicPr>
          <p:cNvPr id="1028" name="Picture 4" descr="C:\Users\TAKO\Desktop\IMG_3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941267"/>
            <a:ext cx="3652760" cy="20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IZA\Desktop\tsu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8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O\Desktop\fz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AKO\Desktop\IMG_35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47" y="980728"/>
            <a:ext cx="358619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14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15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1" y="908720"/>
            <a:ext cx="7103399" cy="51840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11"/>
            <a:ext cx="3458058" cy="2095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0552" y="10197"/>
            <a:ext cx="887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Contamination Gradients for </a:t>
            </a:r>
            <a:r>
              <a:rPr lang="en-US" sz="3600" b="1" dirty="0" err="1" smtClean="0">
                <a:solidFill>
                  <a:schemeClr val="tx2"/>
                </a:solidFill>
              </a:rPr>
              <a:t>NO</a:t>
            </a:r>
            <a:r>
              <a:rPr lang="en-US" sz="3200" b="1" dirty="0" err="1" smtClean="0">
                <a:solidFill>
                  <a:schemeClr val="tx2"/>
                </a:solidFill>
              </a:rPr>
              <a:t>x</a:t>
            </a:r>
            <a:r>
              <a:rPr lang="en-US" sz="3600" b="1" dirty="0" smtClean="0">
                <a:solidFill>
                  <a:schemeClr val="tx2"/>
                </a:solidFill>
              </a:rPr>
              <a:t> in Time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Vake</a:t>
            </a:r>
            <a:r>
              <a:rPr lang="en-US" sz="3600" b="1" dirty="0">
                <a:solidFill>
                  <a:schemeClr val="tx2"/>
                </a:solidFill>
              </a:rPr>
              <a:t> Park in Rush Hour </a:t>
            </a:r>
          </a:p>
        </p:txBody>
      </p:sp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16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-1"/>
            <a:ext cx="2919683" cy="213079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53200" y="759370"/>
            <a:ext cx="936104" cy="612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323702"/>
              </p:ext>
            </p:extLst>
          </p:nvPr>
        </p:nvGraphicFramePr>
        <p:xfrm>
          <a:off x="0" y="1267319"/>
          <a:ext cx="8346927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76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473280" cy="108012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Mushthaid</a:t>
            </a:r>
            <a:r>
              <a:rPr lang="en-US" sz="3600" b="1" dirty="0">
                <a:solidFill>
                  <a:schemeClr val="tx2"/>
                </a:solidFill>
              </a:rPr>
              <a:t> Garden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1" descr="C:\Users\IZA\Desktop\tsu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17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0"/>
            <a:ext cx="3008784" cy="2195826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6859"/>
              </p:ext>
            </p:extLst>
          </p:nvPr>
        </p:nvGraphicFramePr>
        <p:xfrm>
          <a:off x="-12041" y="1184674"/>
          <a:ext cx="819091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val 11"/>
          <p:cNvSpPr/>
          <p:nvPr/>
        </p:nvSpPr>
        <p:spPr>
          <a:xfrm>
            <a:off x="8608523" y="188640"/>
            <a:ext cx="520941" cy="306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45" y="188640"/>
            <a:ext cx="7420117" cy="91379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Varaziskhevi</a:t>
            </a:r>
            <a:r>
              <a:rPr lang="en-US" sz="3600" b="1" dirty="0">
                <a:solidFill>
                  <a:schemeClr val="tx2"/>
                </a:solidFill>
              </a:rPr>
              <a:t> Street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867603"/>
              </p:ext>
            </p:extLst>
          </p:nvPr>
        </p:nvGraphicFramePr>
        <p:xfrm>
          <a:off x="11651" y="1016073"/>
          <a:ext cx="889298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18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30" y="0"/>
            <a:ext cx="3021169" cy="22048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296826" y="836712"/>
            <a:ext cx="504056" cy="370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6897216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Marjanishvili</a:t>
            </a:r>
            <a:r>
              <a:rPr lang="en-US" sz="3600" b="1" dirty="0">
                <a:solidFill>
                  <a:schemeClr val="tx2"/>
                </a:solidFill>
              </a:rPr>
              <a:t> Square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663167"/>
              </p:ext>
            </p:extLst>
          </p:nvPr>
        </p:nvGraphicFramePr>
        <p:xfrm>
          <a:off x="0" y="1442539"/>
          <a:ext cx="9338011" cy="455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19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0"/>
            <a:ext cx="3172624" cy="231539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841432" y="851670"/>
            <a:ext cx="720080" cy="612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6"/>
            <a:ext cx="8915400" cy="10207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Composition of Air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cunco\Desktop\FIG01_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488" y="1268760"/>
            <a:ext cx="5406340" cy="422407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3384550" y="1797041"/>
            <a:ext cx="0" cy="6212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4905" y="1484784"/>
            <a:ext cx="3860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400" dirty="0"/>
              <a:t> </a:t>
            </a:r>
            <a:r>
              <a:rPr lang="en-US" sz="2400" dirty="0"/>
              <a:t>Nitrogen</a:t>
            </a:r>
            <a:r>
              <a:rPr lang="ka-GE" sz="2400" dirty="0"/>
              <a:t> -78.084%</a:t>
            </a:r>
          </a:p>
          <a:p>
            <a:endParaRPr lang="ka-GE" sz="2400" dirty="0"/>
          </a:p>
          <a:p>
            <a:pPr>
              <a:buFont typeface="Wingdings" pitchFamily="2" charset="2"/>
              <a:buChar char="Ø"/>
            </a:pPr>
            <a:r>
              <a:rPr lang="ka-GE" sz="2400" dirty="0"/>
              <a:t> </a:t>
            </a:r>
            <a:r>
              <a:rPr lang="en-US" sz="2400" dirty="0"/>
              <a:t>Oxygen</a:t>
            </a:r>
            <a:r>
              <a:rPr lang="ka-GE" sz="2400" dirty="0"/>
              <a:t> -20.946%</a:t>
            </a:r>
          </a:p>
          <a:p>
            <a:endParaRPr lang="ka-GE" sz="2400" dirty="0"/>
          </a:p>
          <a:p>
            <a:pPr>
              <a:buFont typeface="Wingdings" pitchFamily="2" charset="2"/>
              <a:buChar char="Ø"/>
            </a:pPr>
            <a:r>
              <a:rPr lang="ka-GE" sz="2400" dirty="0"/>
              <a:t>  </a:t>
            </a:r>
            <a:r>
              <a:rPr lang="en-US" sz="2400" dirty="0"/>
              <a:t>Carbon dioxide</a:t>
            </a:r>
            <a:r>
              <a:rPr lang="ka-GE" sz="2400" dirty="0"/>
              <a:t> -0.039%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Argon</a:t>
            </a:r>
            <a:r>
              <a:rPr lang="ka-GE" sz="2400" dirty="0" smtClean="0"/>
              <a:t> </a:t>
            </a:r>
            <a:r>
              <a:rPr lang="ka-GE" sz="2400" dirty="0"/>
              <a:t>-0.934% </a:t>
            </a:r>
          </a:p>
          <a:p>
            <a:endParaRPr lang="ka-GE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All </a:t>
            </a:r>
            <a:r>
              <a:rPr lang="en-US" sz="2400" dirty="0"/>
              <a:t>others</a:t>
            </a:r>
            <a:r>
              <a:rPr lang="ka-GE" sz="2400" dirty="0"/>
              <a:t>-0.1</a:t>
            </a:r>
            <a:r>
              <a:rPr lang="ka-GE" sz="2400" dirty="0" smtClean="0"/>
              <a:t>%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Water vapor </a:t>
            </a:r>
            <a:r>
              <a:rPr lang="ka-GE" sz="2400" dirty="0"/>
              <a:t>-1%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9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280592" y="6323504"/>
            <a:ext cx="2311400" cy="365125"/>
          </a:xfrm>
        </p:spPr>
        <p:txBody>
          <a:bodyPr/>
          <a:lstStyle/>
          <a:p>
            <a:r>
              <a:rPr lang="en-US" sz="1400" b="1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Didi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Dighomi</a:t>
            </a:r>
            <a:r>
              <a:rPr lang="en-US" sz="3600" b="1" dirty="0">
                <a:solidFill>
                  <a:schemeClr val="tx2"/>
                </a:solidFill>
              </a:rPr>
              <a:t> &amp; </a:t>
            </a:r>
            <a:r>
              <a:rPr lang="en-US" sz="3600" b="1" dirty="0" err="1">
                <a:solidFill>
                  <a:schemeClr val="tx2"/>
                </a:solidFill>
              </a:rPr>
              <a:t>Saakadze</a:t>
            </a:r>
            <a:r>
              <a:rPr lang="en-US" sz="3600" b="1" dirty="0">
                <a:solidFill>
                  <a:schemeClr val="tx2"/>
                </a:solidFill>
              </a:rPr>
              <a:t> Square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92873"/>
              </p:ext>
            </p:extLst>
          </p:nvPr>
        </p:nvGraphicFramePr>
        <p:xfrm>
          <a:off x="0" y="575819"/>
          <a:ext cx="7176801" cy="280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045209"/>
              </p:ext>
            </p:extLst>
          </p:nvPr>
        </p:nvGraphicFramePr>
        <p:xfrm>
          <a:off x="0" y="3478101"/>
          <a:ext cx="7290816" cy="257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5817096" y="2996952"/>
            <a:ext cx="875091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98009" y="5622336"/>
            <a:ext cx="875091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8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20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28" y="3685234"/>
            <a:ext cx="2663364" cy="19437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288369" y="3645024"/>
            <a:ext cx="496146" cy="3918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96" y="980728"/>
            <a:ext cx="273270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264481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Station Square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750325"/>
              </p:ext>
            </p:extLst>
          </p:nvPr>
        </p:nvGraphicFramePr>
        <p:xfrm>
          <a:off x="0" y="1160088"/>
          <a:ext cx="865896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21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7" y="-19254"/>
            <a:ext cx="3368824" cy="245858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85448" y="116632"/>
            <a:ext cx="540060" cy="306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45" y="260648"/>
            <a:ext cx="6556021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Freedom Square in Rush Hour 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939536"/>
              </p:ext>
            </p:extLst>
          </p:nvPr>
        </p:nvGraphicFramePr>
        <p:xfrm>
          <a:off x="22756" y="2060848"/>
          <a:ext cx="98832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151354" y="5274546"/>
            <a:ext cx="979345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22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-1"/>
            <a:ext cx="3512839" cy="25379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985448" y="2123858"/>
            <a:ext cx="776960" cy="513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IZA\Desktop\tsu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4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23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59" y="684499"/>
            <a:ext cx="7586078" cy="54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0552" y="10197"/>
            <a:ext cx="887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Contamination Gradients for </a:t>
            </a:r>
            <a:r>
              <a:rPr lang="en-US" sz="3600" b="1" dirty="0" err="1" smtClean="0">
                <a:solidFill>
                  <a:schemeClr val="tx2"/>
                </a:solidFill>
              </a:rPr>
              <a:t>NO</a:t>
            </a:r>
            <a:r>
              <a:rPr lang="en-US" sz="3200" b="1" dirty="0" err="1" smtClean="0">
                <a:solidFill>
                  <a:schemeClr val="tx2"/>
                </a:solidFill>
              </a:rPr>
              <a:t>x</a:t>
            </a:r>
            <a:r>
              <a:rPr lang="en-US" sz="3600" b="1" dirty="0" smtClean="0">
                <a:solidFill>
                  <a:schemeClr val="tx2"/>
                </a:solidFill>
              </a:rPr>
              <a:t> in Space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8532" y="1700808"/>
            <a:ext cx="1387760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24775" cy="27089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Near the </a:t>
            </a:r>
            <a:r>
              <a:rPr lang="en-US" sz="3600" b="1" dirty="0" smtClean="0">
                <a:solidFill>
                  <a:schemeClr val="tx2"/>
                </a:solidFill>
              </a:rPr>
              <a:t>University Area 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37023"/>
              </p:ext>
            </p:extLst>
          </p:nvPr>
        </p:nvGraphicFramePr>
        <p:xfrm>
          <a:off x="3270796" y="147"/>
          <a:ext cx="6667283" cy="310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59225"/>
              </p:ext>
            </p:extLst>
          </p:nvPr>
        </p:nvGraphicFramePr>
        <p:xfrm>
          <a:off x="3189025" y="3011111"/>
          <a:ext cx="671697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24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1" name="Picture 1" descr="C:\Users\IZA\Desktop\tsu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34332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45" y="-20635"/>
            <a:ext cx="5835941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Around the University 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752525"/>
              </p:ext>
            </p:extLst>
          </p:nvPr>
        </p:nvGraphicFramePr>
        <p:xfrm>
          <a:off x="584514" y="1268761"/>
          <a:ext cx="8970997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157531" y="5193196"/>
            <a:ext cx="979345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5076" y="730827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tx1"/>
                </a:solidFill>
              </a:rPr>
              <a:t>(22.03.2018)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25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616" y="53732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Avenue N1</a:t>
            </a:r>
            <a:endParaRPr lang="en-US" sz="16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56" y="-12576"/>
            <a:ext cx="4328144" cy="32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194" y="-99392"/>
            <a:ext cx="3797324" cy="7998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 err="1">
                <a:solidFill>
                  <a:schemeClr val="tx2"/>
                </a:solidFill>
              </a:rPr>
              <a:t>Varaziskhevi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Street  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60198"/>
              </p:ext>
            </p:extLst>
          </p:nvPr>
        </p:nvGraphicFramePr>
        <p:xfrm>
          <a:off x="2936776" y="260648"/>
          <a:ext cx="6981224" cy="32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669335"/>
              </p:ext>
            </p:extLst>
          </p:nvPr>
        </p:nvGraphicFramePr>
        <p:xfrm>
          <a:off x="2936776" y="3391832"/>
          <a:ext cx="7128792" cy="293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7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800872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26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" y="0"/>
            <a:ext cx="2619741" cy="522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0268" y="1886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ka-GE" dirty="0"/>
              <a:t>23.03.2018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5" y="0"/>
            <a:ext cx="8915400" cy="76470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Tsereteli</a:t>
            </a:r>
            <a:r>
              <a:rPr lang="en-US" sz="3600" b="1" dirty="0">
                <a:solidFill>
                  <a:schemeClr val="tx2"/>
                </a:solidFill>
              </a:rPr>
              <a:t> Avenue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906265"/>
              </p:ext>
            </p:extLst>
          </p:nvPr>
        </p:nvGraphicFramePr>
        <p:xfrm>
          <a:off x="-19294" y="548679"/>
          <a:ext cx="7636590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547592"/>
              </p:ext>
            </p:extLst>
          </p:nvPr>
        </p:nvGraphicFramePr>
        <p:xfrm>
          <a:off x="0" y="3497481"/>
          <a:ext cx="7689304" cy="241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6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27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56" y="22249"/>
            <a:ext cx="2581144" cy="37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8400"/>
            <a:ext cx="8915400" cy="97232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Marjanishvili</a:t>
            </a:r>
            <a:r>
              <a:rPr lang="en-US" sz="3600" b="1" dirty="0">
                <a:solidFill>
                  <a:schemeClr val="tx2"/>
                </a:solidFill>
              </a:rPr>
              <a:t> Area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005373"/>
              </p:ext>
            </p:extLst>
          </p:nvPr>
        </p:nvGraphicFramePr>
        <p:xfrm>
          <a:off x="1" y="404664"/>
          <a:ext cx="653717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87414"/>
              </p:ext>
            </p:extLst>
          </p:nvPr>
        </p:nvGraphicFramePr>
        <p:xfrm>
          <a:off x="3296816" y="3284984"/>
          <a:ext cx="6753201" cy="271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8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28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7" y="17512"/>
            <a:ext cx="3008784" cy="32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96" y="0"/>
            <a:ext cx="8915400" cy="97869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843" y="705773"/>
            <a:ext cx="7512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most polluted areas in Tbilisi:</a:t>
            </a:r>
          </a:p>
          <a:p>
            <a:endParaRPr lang="en-US" sz="2000" dirty="0"/>
          </a:p>
          <a:p>
            <a:r>
              <a:rPr lang="en-US" sz="2000" b="1" dirty="0"/>
              <a:t>N3 </a:t>
            </a:r>
            <a:r>
              <a:rPr lang="en-US" sz="2000" b="1" dirty="0" err="1"/>
              <a:t>Marjanishvili</a:t>
            </a:r>
            <a:r>
              <a:rPr lang="en-US" sz="2000" b="1" dirty="0"/>
              <a:t> square</a:t>
            </a:r>
          </a:p>
          <a:p>
            <a:r>
              <a:rPr lang="en-US" sz="2000" b="1" dirty="0"/>
              <a:t> </a:t>
            </a:r>
          </a:p>
          <a:p>
            <a:r>
              <a:rPr lang="en-US" sz="2000" b="1" dirty="0"/>
              <a:t>N2 </a:t>
            </a:r>
            <a:r>
              <a:rPr lang="en-US" sz="2000" b="1" dirty="0" err="1"/>
              <a:t>Tsereteli</a:t>
            </a:r>
            <a:r>
              <a:rPr lang="en-US" sz="2000" b="1" dirty="0"/>
              <a:t> avenue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N1 </a:t>
            </a:r>
            <a:r>
              <a:rPr lang="en-US" sz="2000" b="1" dirty="0" err="1">
                <a:solidFill>
                  <a:srgbClr val="FF0000"/>
                </a:solidFill>
              </a:rPr>
              <a:t>Varaziskhevi</a:t>
            </a:r>
            <a:r>
              <a:rPr lang="en-US" sz="2000" b="1" dirty="0">
                <a:solidFill>
                  <a:srgbClr val="FF0000"/>
                </a:solidFill>
              </a:rPr>
              <a:t> street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350" y="1555720"/>
            <a:ext cx="2126791" cy="433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9858" y="3644724"/>
            <a:ext cx="9905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Sampling needs about 30 seconds. NO and NO</a:t>
            </a:r>
            <a:r>
              <a:rPr lang="en-US" sz="1200" dirty="0"/>
              <a:t>2</a:t>
            </a:r>
            <a:r>
              <a:rPr lang="en-US" dirty="0"/>
              <a:t> concentrations are very variable, that’s why a number of measurements are required for the average results.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We do online measurements of NO and NO</a:t>
            </a:r>
            <a:r>
              <a:rPr lang="en-US" sz="1200" dirty="0"/>
              <a:t>2</a:t>
            </a:r>
            <a:r>
              <a:rPr lang="en-US" dirty="0"/>
              <a:t> for more representative data.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In areas where road vehicles are the main source of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 there is often higher NO</a:t>
            </a:r>
            <a:r>
              <a:rPr lang="en-US" baseline="-25000" dirty="0"/>
              <a:t>2 </a:t>
            </a:r>
            <a:r>
              <a:rPr lang="en-US" dirty="0"/>
              <a:t>concentrations during peak traffic times such as around 7pm weekdays.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The ozone (O</a:t>
            </a:r>
            <a:r>
              <a:rPr lang="en-US" baseline="-25000" dirty="0"/>
              <a:t>3</a:t>
            </a:r>
            <a:r>
              <a:rPr lang="en-US" dirty="0"/>
              <a:t>) concentration increases during the day while the NO</a:t>
            </a:r>
            <a:r>
              <a:rPr lang="en-US" baseline="-25000" dirty="0"/>
              <a:t>2 </a:t>
            </a:r>
            <a:r>
              <a:rPr lang="en-US" dirty="0"/>
              <a:t>concentration decreases. That's because NO</a:t>
            </a:r>
            <a:r>
              <a:rPr lang="en-US" baseline="-25000" dirty="0"/>
              <a:t>2</a:t>
            </a:r>
            <a:r>
              <a:rPr lang="en-US" dirty="0"/>
              <a:t> transforms to NO in the presence of sunlight.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After 6 PM, the NO</a:t>
            </a:r>
            <a:r>
              <a:rPr lang="en-US" baseline="-25000" dirty="0"/>
              <a:t>2</a:t>
            </a:r>
            <a:r>
              <a:rPr lang="en-US" dirty="0"/>
              <a:t> concentration builds up as there is no sunlight to convert NO</a:t>
            </a:r>
            <a:r>
              <a:rPr lang="en-US" baseline="-25000" dirty="0"/>
              <a:t>2</a:t>
            </a:r>
            <a:r>
              <a:rPr lang="en-US" dirty="0"/>
              <a:t> back to NO.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1866" y="2132856"/>
            <a:ext cx="2481275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11645" y="2402775"/>
            <a:ext cx="2301496" cy="37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TAKO\Desktop\3497__img-3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34" y="1424946"/>
            <a:ext cx="2534731" cy="15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011804" y="1574212"/>
            <a:ext cx="2831347" cy="12613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Traffic is the main reason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43" y="3123652"/>
            <a:ext cx="85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cleanest areas in Tbilisi: </a:t>
            </a:r>
            <a:r>
              <a:rPr lang="en-US" sz="2000" b="1" dirty="0" err="1">
                <a:solidFill>
                  <a:srgbClr val="00B050"/>
                </a:solidFill>
              </a:rPr>
              <a:t>Vake</a:t>
            </a:r>
            <a:r>
              <a:rPr lang="en-US" sz="2000" b="1" dirty="0">
                <a:solidFill>
                  <a:srgbClr val="00B050"/>
                </a:solidFill>
              </a:rPr>
              <a:t> Park &amp; </a:t>
            </a:r>
            <a:r>
              <a:rPr lang="en-US" sz="2000" b="1" dirty="0" err="1">
                <a:solidFill>
                  <a:srgbClr val="00B050"/>
                </a:solidFill>
              </a:rPr>
              <a:t>Mushthaid</a:t>
            </a:r>
            <a:r>
              <a:rPr lang="en-US" sz="2000" b="1" dirty="0">
                <a:solidFill>
                  <a:srgbClr val="00B050"/>
                </a:solidFill>
              </a:rPr>
              <a:t> Garden </a:t>
            </a:r>
          </a:p>
        </p:txBody>
      </p:sp>
      <p:pic>
        <p:nvPicPr>
          <p:cNvPr id="11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2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29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O\Desktop\IMG_9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59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8784" y="38387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Urban</a:t>
            </a:r>
          </a:p>
        </p:txBody>
      </p:sp>
      <p:pic>
        <p:nvPicPr>
          <p:cNvPr id="7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9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4568" y="41089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fires</a:t>
            </a:r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3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40" y="853782"/>
            <a:ext cx="4162339" cy="3655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r="4291"/>
          <a:stretch>
            <a:fillRect/>
          </a:stretch>
        </p:blipFill>
        <p:spPr bwMode="auto">
          <a:xfrm>
            <a:off x="8874519" y="836712"/>
            <a:ext cx="999661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67218" y="-15766"/>
            <a:ext cx="553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NO</a:t>
            </a:r>
            <a:r>
              <a:rPr lang="en-US" sz="2400" b="1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 Emissions in Stuttgart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4518" y="383359"/>
            <a:ext cx="13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  <a:r>
              <a:rPr lang="en-US" sz="1200" b="1" dirty="0"/>
              <a:t>2</a:t>
            </a:r>
            <a:r>
              <a:rPr lang="en-US" b="1" dirty="0"/>
              <a:t> ppb</a:t>
            </a:r>
          </a:p>
        </p:txBody>
      </p:sp>
      <p:sp>
        <p:nvSpPr>
          <p:cNvPr id="8" name="Oval 7"/>
          <p:cNvSpPr/>
          <p:nvPr/>
        </p:nvSpPr>
        <p:spPr>
          <a:xfrm>
            <a:off x="5655078" y="3761769"/>
            <a:ext cx="156017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40481" y="3296769"/>
            <a:ext cx="156017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83303" y="2024844"/>
            <a:ext cx="156017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70835" y="2096853"/>
            <a:ext cx="42124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74516" y="306896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0836" y="3368776"/>
            <a:ext cx="3169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70835" y="3833776"/>
            <a:ext cx="21842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2533" y="1948191"/>
            <a:ext cx="148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Neckartor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1772" y="318286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Tunnel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2681" y="3649111"/>
            <a:ext cx="1405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University</a:t>
            </a:r>
          </a:p>
        </p:txBody>
      </p:sp>
      <p:pic>
        <p:nvPicPr>
          <p:cNvPr id="5122" name="Picture 2" descr="C:\Users\TAKO\Desktop\f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" y="28695"/>
            <a:ext cx="197961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C:\Users\IZA\Desktop\tsu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72" y="5912616"/>
            <a:ext cx="816717" cy="828752"/>
          </a:xfrm>
          <a:prstGeom prst="rect">
            <a:avLst/>
          </a:prstGeom>
          <a:noFill/>
        </p:spPr>
      </p:pic>
      <p:pic>
        <p:nvPicPr>
          <p:cNvPr id="19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KO\Desktop\fz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538" y="4712287"/>
            <a:ext cx="9704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of mobile NO</a:t>
            </a:r>
            <a:r>
              <a:rPr lang="en-US" sz="1400" dirty="0"/>
              <a:t>2</a:t>
            </a:r>
            <a:r>
              <a:rPr lang="en-US" dirty="0"/>
              <a:t> measurements in the area of the city of Stuttgart. Lowest winter values are found with less than 21 ppb NO</a:t>
            </a:r>
            <a:r>
              <a:rPr lang="en-US" sz="1400" dirty="0"/>
              <a:t>2</a:t>
            </a:r>
            <a:r>
              <a:rPr lang="en-US" dirty="0"/>
              <a:t> upstream of the city (</a:t>
            </a:r>
            <a:r>
              <a:rPr lang="en-US" dirty="0" err="1"/>
              <a:t>Vaihingen</a:t>
            </a:r>
            <a:r>
              <a:rPr lang="en-US" dirty="0"/>
              <a:t>, </a:t>
            </a:r>
            <a:r>
              <a:rPr lang="en-US" dirty="0" err="1"/>
              <a:t>Kalltal</a:t>
            </a:r>
            <a:r>
              <a:rPr lang="en-US" dirty="0"/>
              <a:t>, </a:t>
            </a:r>
            <a:r>
              <a:rPr lang="en-US" dirty="0" err="1"/>
              <a:t>Krummbachtal</a:t>
            </a:r>
            <a:r>
              <a:rPr lang="en-US" dirty="0"/>
              <a:t>), while in the area of the E-14 in the city center the observed local background values consistently exceed 99 ppb.</a:t>
            </a:r>
          </a:p>
          <a:p>
            <a:endParaRPr lang="en-US" dirty="0"/>
          </a:p>
        </p:txBody>
      </p:sp>
      <p:sp>
        <p:nvSpPr>
          <p:cNvPr id="26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30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596" y="4435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Acknowledgements:</a:t>
            </a:r>
          </a:p>
        </p:txBody>
      </p:sp>
      <p:pic>
        <p:nvPicPr>
          <p:cNvPr id="3074" name="Picture 2" descr="C:\Users\TAKO\Desktop\tbilisi-city-h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62456"/>
          <a:stretch/>
        </p:blipFill>
        <p:spPr bwMode="auto">
          <a:xfrm>
            <a:off x="1224043" y="3284984"/>
            <a:ext cx="1621094" cy="18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5137" y="40050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Tbilisi City Hall</a:t>
            </a:r>
          </a:p>
        </p:txBody>
      </p:sp>
      <p:pic>
        <p:nvPicPr>
          <p:cNvPr id="3075" name="Picture 3" descr="C:\Users\TAKO\Desktop\f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4" y="1988840"/>
            <a:ext cx="34631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7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31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TAKO\Desktop\13314921-illustration-on-environmental-pollution-of-the-planet-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88640"/>
            <a:ext cx="5199675" cy="47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64" y="4758624"/>
            <a:ext cx="928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Thank </a:t>
            </a:r>
            <a:r>
              <a:rPr lang="en-US" sz="4000" b="1" dirty="0" smtClean="0">
                <a:solidFill>
                  <a:schemeClr val="tx2"/>
                </a:solidFill>
              </a:rPr>
              <a:t>you </a:t>
            </a:r>
            <a:r>
              <a:rPr lang="en-US" sz="4000" b="1" dirty="0">
                <a:solidFill>
                  <a:schemeClr val="tx2"/>
                </a:solidFill>
              </a:rPr>
              <a:t>f</a:t>
            </a:r>
            <a:r>
              <a:rPr lang="en-US" sz="4000" b="1" dirty="0" smtClean="0">
                <a:solidFill>
                  <a:schemeClr val="tx2"/>
                </a:solidFill>
              </a:rPr>
              <a:t>or </a:t>
            </a:r>
            <a:r>
              <a:rPr lang="en-US" sz="4000" b="1" dirty="0">
                <a:solidFill>
                  <a:schemeClr val="tx2"/>
                </a:solidFill>
              </a:rPr>
              <a:t>y</a:t>
            </a:r>
            <a:r>
              <a:rPr lang="en-US" sz="4000" b="1" dirty="0" smtClean="0">
                <a:solidFill>
                  <a:schemeClr val="tx2"/>
                </a:solidFill>
              </a:rPr>
              <a:t>our </a:t>
            </a:r>
            <a:r>
              <a:rPr lang="en-US" sz="4000" b="1" dirty="0">
                <a:solidFill>
                  <a:schemeClr val="tx2"/>
                </a:solidFill>
              </a:rPr>
              <a:t>a</a:t>
            </a:r>
            <a:r>
              <a:rPr lang="en-US" sz="4000" b="1" dirty="0" smtClean="0">
                <a:solidFill>
                  <a:schemeClr val="tx2"/>
                </a:solidFill>
              </a:rPr>
              <a:t>ttention</a:t>
            </a:r>
            <a:r>
              <a:rPr lang="en-US" sz="4000" b="1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0792" y="501870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Before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0064" y="532685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</a:t>
            </a:r>
          </a:p>
        </p:txBody>
      </p:sp>
      <p:pic>
        <p:nvPicPr>
          <p:cNvPr id="6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7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32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KO\Desktop\IMG_9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" y="-7525"/>
            <a:ext cx="9903130" cy="58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592" y="3"/>
            <a:ext cx="850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Air Pollution in Georgia by Sources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2000-2013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9743" y="4841613"/>
            <a:ext cx="252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Ministry of Environment and Natural Resources Protection of Georgia</a:t>
            </a:r>
            <a:br>
              <a:rPr lang="en-US" sz="1600" b="1" dirty="0">
                <a:solidFill>
                  <a:schemeClr val="bg1"/>
                </a:solidFill>
              </a:rPr>
            </a:br>
            <a:endParaRPr lang="ka-GE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818" y="4869160"/>
            <a:ext cx="179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53" y="4921513"/>
            <a:ext cx="772190" cy="633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913" y="4137220"/>
            <a:ext cx="16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Transport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6214" y="4130496"/>
            <a:ext cx="156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Industry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7856" y="4137538"/>
            <a:ext cx="148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Energy</a:t>
            </a:r>
          </a:p>
        </p:txBody>
      </p:sp>
      <p:pic>
        <p:nvPicPr>
          <p:cNvPr id="11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2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AKO\Desktop\fz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4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580" y="116633"/>
            <a:ext cx="891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NO</a:t>
            </a:r>
            <a:r>
              <a:rPr lang="en-US" sz="3200" b="1" dirty="0" err="1">
                <a:solidFill>
                  <a:schemeClr val="tx2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 Emissions in Georgia, 2000-2009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3360" y="2957989"/>
            <a:ext cx="183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Ministry of Environment and Natural Resources Protection of Georgia</a:t>
            </a:r>
            <a:br>
              <a:rPr lang="en-US" sz="1600" b="1" dirty="0"/>
            </a:br>
            <a:endParaRPr lang="ka-GE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4818" y="4869160"/>
            <a:ext cx="179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2185588"/>
            <a:ext cx="940822" cy="772401"/>
          </a:xfrm>
          <a:prstGeom prst="rect">
            <a:avLst/>
          </a:prstGeom>
        </p:spPr>
      </p:pic>
      <p:pic>
        <p:nvPicPr>
          <p:cNvPr id="11" name="Picture 2" descr="C:\Users\TAKO\Desktop\rrrrr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022"/>
            <a:ext cx="7059234" cy="47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0580" y="4869163"/>
            <a:ext cx="202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Industrial Sources</a:t>
            </a:r>
          </a:p>
          <a:p>
            <a:r>
              <a:rPr lang="en-US" b="1" dirty="0">
                <a:solidFill>
                  <a:srgbClr val="002060"/>
                </a:solidFill>
              </a:rPr>
              <a:t>Energy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Transportation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35611" y="194819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Thousand tons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1112" y="474612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Year</a:t>
            </a:r>
          </a:p>
        </p:txBody>
      </p:sp>
      <p:pic>
        <p:nvPicPr>
          <p:cNvPr id="15" name="Picture 1" descr="C:\Users\IZA\Desktop\tsu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7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5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89"/>
            <a:ext cx="9840019" cy="108615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What Are the Environmental Impacts of </a:t>
            </a:r>
            <a:r>
              <a:rPr lang="en-US" sz="3600" b="1" dirty="0" err="1">
                <a:solidFill>
                  <a:schemeClr val="tx2"/>
                </a:solidFill>
              </a:rPr>
              <a:t>NO</a:t>
            </a:r>
            <a:r>
              <a:rPr lang="en-US" sz="3200" b="1" dirty="0" err="1">
                <a:solidFill>
                  <a:schemeClr val="tx2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4723" y="4828831"/>
            <a:ext cx="1950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Dumbadze MT" pitchFamily="2" charset="0"/>
              </a:rPr>
              <a:t>NOx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SPDumbadze MT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38033" y="5429606"/>
            <a:ext cx="852842" cy="29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42725" y="3702573"/>
            <a:ext cx="1348150" cy="1306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44888" y="3501008"/>
            <a:ext cx="576064" cy="1432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06394" y="3778064"/>
            <a:ext cx="571462" cy="1155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31569" y="4357196"/>
            <a:ext cx="2066679" cy="1304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Mobile</a:t>
            </a:r>
            <a:r>
              <a:rPr lang="en-US" dirty="0"/>
              <a:t> – </a:t>
            </a:r>
            <a:r>
              <a:rPr lang="en-US" dirty="0" err="1"/>
              <a:t>NOx</a:t>
            </a:r>
            <a:r>
              <a:rPr lang="en-US" dirty="0"/>
              <a:t> can be transported long distances on prevailing winds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491" y="2225244"/>
            <a:ext cx="210623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level Ozone (SMOG) </a:t>
            </a:r>
            <a:r>
              <a:rPr lang="en-US" dirty="0"/>
              <a:t>– from </a:t>
            </a:r>
            <a:r>
              <a:rPr lang="en-US" dirty="0" err="1"/>
              <a:t>NOx</a:t>
            </a:r>
            <a:r>
              <a:rPr lang="en-US" dirty="0"/>
              <a:t> + VOC’s damage to lungs, vegetation &amp; crops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3598" y="2377214"/>
            <a:ext cx="21062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Acid Rain </a:t>
            </a:r>
            <a:r>
              <a:rPr lang="en-US" dirty="0"/>
              <a:t>– damages forests, buildings &amp; water sources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627" y="2857189"/>
            <a:ext cx="195021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Visibility </a:t>
            </a:r>
            <a:r>
              <a:rPr lang="en-US" dirty="0"/>
              <a:t>– Nitrates &amp; NO</a:t>
            </a:r>
            <a:r>
              <a:rPr lang="en-US" sz="1200" dirty="0"/>
              <a:t>2</a:t>
            </a:r>
            <a:r>
              <a:rPr lang="en-US" dirty="0"/>
              <a:t> block light, reduces visibility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6394" y="1671247"/>
            <a:ext cx="2418269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Warming - </a:t>
            </a:r>
            <a:r>
              <a:rPr lang="en-US" dirty="0"/>
              <a:t>Greenhouse gases in the atmosphere trap heat, keeping the earth warm. N</a:t>
            </a:r>
            <a:r>
              <a:rPr lang="en-US" sz="1200" dirty="0"/>
              <a:t>2</a:t>
            </a:r>
            <a:r>
              <a:rPr lang="en-US" dirty="0"/>
              <a:t>O  is much more damaging than CO</a:t>
            </a:r>
            <a:r>
              <a:rPr lang="en-US" sz="1200" dirty="0"/>
              <a:t>2</a:t>
            </a:r>
          </a:p>
        </p:txBody>
      </p:sp>
      <p:pic>
        <p:nvPicPr>
          <p:cNvPr id="4099" name="Picture 3" descr="C:\Users\TAK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" y="3918013"/>
            <a:ext cx="1052080" cy="8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KO\Desktop\airpollution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0" y="1333820"/>
            <a:ext cx="1445255" cy="8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AKO\Desktop\5902559-ilustración-de-vectores-de-lluvia-ácida-y-el-planeta-tier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68" y="1290587"/>
            <a:ext cx="1167277" cy="108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AKO\Desktop\eye-line-drawing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74" y="2225244"/>
            <a:ext cx="984773" cy="6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AKO\Desktop\226393-425x283-global-warming-of-plan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78" y="911968"/>
            <a:ext cx="1235283" cy="7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AKO\Desktop\bod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45" y="4125551"/>
            <a:ext cx="1064696" cy="13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IZA\Desktop\tsu-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2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TAKO\Desktop\fz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42502" y="4184974"/>
            <a:ext cx="226349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Particles </a:t>
            </a:r>
            <a:r>
              <a:rPr lang="en-US" dirty="0"/>
              <a:t>– </a:t>
            </a:r>
            <a:r>
              <a:rPr lang="en-US" dirty="0" err="1"/>
              <a:t>NOx</a:t>
            </a:r>
            <a:r>
              <a:rPr lang="en-US" dirty="0"/>
              <a:t> reacts to formic acid </a:t>
            </a:r>
            <a:r>
              <a:rPr lang="en-US" dirty="0" smtClean="0"/>
              <a:t>vapor </a:t>
            </a:r>
            <a:r>
              <a:rPr lang="en-US" dirty="0"/>
              <a:t>&amp; particles, Penetrate lungs – emphysema, bronchitis, respiratory disease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28988" y="3778064"/>
            <a:ext cx="2113514" cy="1284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77856" y="5429606"/>
            <a:ext cx="1967432" cy="71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6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0"/>
            <a:ext cx="89154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Automatic Station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65" y="861724"/>
            <a:ext cx="3072297" cy="247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1789" y="4022872"/>
            <a:ext cx="117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Varketili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36775" y="3428999"/>
            <a:ext cx="140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Vashlijvari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7720" y="4694151"/>
            <a:ext cx="179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Kazbegi</a:t>
            </a:r>
            <a:r>
              <a:rPr lang="en-US" sz="1600" b="1" dirty="0"/>
              <a:t> Avenue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5041" y="5305665"/>
            <a:ext cx="192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Tsereteli</a:t>
            </a:r>
            <a:r>
              <a:rPr lang="en-US" sz="1600" b="1" dirty="0"/>
              <a:t> Avenue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280331"/>
            <a:ext cx="4383012" cy="2788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2746" y="2910999"/>
            <a:ext cx="21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  <a:r>
              <a:rPr lang="en-US" sz="1200" b="1" dirty="0"/>
              <a:t>2</a:t>
            </a:r>
            <a:r>
              <a:rPr lang="en-US" b="1" dirty="0"/>
              <a:t>, mg/m</a:t>
            </a:r>
            <a:r>
              <a:rPr lang="en-US" b="1" baseline="30000" dirty="0"/>
              <a:t>3</a:t>
            </a:r>
            <a:endParaRPr lang="en-US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8" y="3527891"/>
            <a:ext cx="659692" cy="5415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456" y="4097529"/>
            <a:ext cx="158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Ministry of Environment and Natural Resources Protection of Georgia</a:t>
            </a:r>
            <a:br>
              <a:rPr lang="en-US" sz="1400" b="1" dirty="0"/>
            </a:br>
            <a:endParaRPr lang="ka-GE" sz="1400" b="1" dirty="0"/>
          </a:p>
        </p:txBody>
      </p:sp>
      <p:pic>
        <p:nvPicPr>
          <p:cNvPr id="14" name="Picture 1" descr="C:\Users\IZA\Desktop\tsu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1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AKO\Desktop\fz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unco\Desktop\57dc25ce6c870.jpg"/>
          <p:cNvPicPr>
            <a:picLocks noChangeAspect="1" noChangeArrowheads="1"/>
          </p:cNvPicPr>
          <p:nvPr/>
        </p:nvPicPr>
        <p:blipFill>
          <a:blip r:embed="rId8" cstate="print"/>
          <a:srcRect t="38640"/>
          <a:stretch>
            <a:fillRect/>
          </a:stretch>
        </p:blipFill>
        <p:spPr bwMode="auto">
          <a:xfrm>
            <a:off x="6681192" y="847265"/>
            <a:ext cx="2931778" cy="2488291"/>
          </a:xfrm>
          <a:prstGeom prst="rect">
            <a:avLst/>
          </a:prstGeom>
          <a:noFill/>
        </p:spPr>
      </p:pic>
      <p:sp>
        <p:nvSpPr>
          <p:cNvPr id="18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7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4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274638"/>
            <a:ext cx="9210228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Research Methods Overview of Nitrogen Oxides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1556794"/>
            <a:ext cx="8915400" cy="4525963"/>
          </a:xfrm>
        </p:spPr>
        <p:txBody>
          <a:bodyPr/>
          <a:lstStyle/>
          <a:p>
            <a:r>
              <a:rPr lang="en-US" sz="2800" dirty="0"/>
              <a:t>Infrared spectroscopy</a:t>
            </a:r>
          </a:p>
          <a:p>
            <a:endParaRPr lang="en-US" sz="2800" dirty="0"/>
          </a:p>
          <a:p>
            <a:r>
              <a:rPr lang="en-US" sz="2800" dirty="0"/>
              <a:t>Ultraviolet-visible spectroscopy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Laser induced fluorescence</a:t>
            </a:r>
          </a:p>
          <a:p>
            <a:pPr marL="0" indent="0"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</a:rPr>
              <a:t>Chemiluminescence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5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8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9539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5"/>
            <a:ext cx="8915400" cy="792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 Laboratory Equipment</a:t>
            </a:r>
          </a:p>
        </p:txBody>
      </p:sp>
      <p:pic>
        <p:nvPicPr>
          <p:cNvPr id="2050" name="Picture 2" descr="C:\Users\cunco\Desktop\WP_20180522_17_08_59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40000"/>
          </a:blip>
          <a:srcRect t="5500" b="17504"/>
          <a:stretch>
            <a:fillRect/>
          </a:stretch>
        </p:blipFill>
        <p:spPr bwMode="auto">
          <a:xfrm>
            <a:off x="423292" y="1052736"/>
            <a:ext cx="3521596" cy="4439986"/>
          </a:xfrm>
          <a:prstGeom prst="rect">
            <a:avLst/>
          </a:prstGeom>
          <a:noFill/>
        </p:spPr>
      </p:pic>
      <p:pic>
        <p:nvPicPr>
          <p:cNvPr id="6" name="Picture 1" descr="C:\Users\IZA\Desktop\tsu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3" y="5912616"/>
            <a:ext cx="816717" cy="828752"/>
          </a:xfrm>
          <a:prstGeom prst="rect">
            <a:avLst/>
          </a:prstGeom>
          <a:noFill/>
        </p:spPr>
      </p:pic>
      <p:pic>
        <p:nvPicPr>
          <p:cNvPr id="7" name="Picture 2" descr="C:\Users\TAKO\Desktop\IMG_95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-679" b="10641"/>
          <a:stretch/>
        </p:blipFill>
        <p:spPr bwMode="auto">
          <a:xfrm>
            <a:off x="3944888" y="6000632"/>
            <a:ext cx="1632968" cy="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AKO\Desktop\fz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44" y="6246134"/>
            <a:ext cx="1802423" cy="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cunco\Desktop\WP_20180522_17_10_02_Pro.jpg"/>
          <p:cNvPicPr>
            <a:picLocks noChangeAspect="1" noChangeArrowheads="1"/>
          </p:cNvPicPr>
          <p:nvPr/>
        </p:nvPicPr>
        <p:blipFill>
          <a:blip r:embed="rId6" cstate="print"/>
          <a:srcRect l="9505" t="14989" r="26395"/>
          <a:stretch>
            <a:fillRect/>
          </a:stretch>
        </p:blipFill>
        <p:spPr bwMode="auto">
          <a:xfrm>
            <a:off x="5097016" y="1763688"/>
            <a:ext cx="4478481" cy="3090664"/>
          </a:xfrm>
          <a:prstGeom prst="rect">
            <a:avLst/>
          </a:prstGeom>
          <a:noFill/>
        </p:spPr>
      </p:pic>
      <p:sp>
        <p:nvSpPr>
          <p:cNvPr id="12" name="Date Placeholder 2"/>
          <p:cNvSpPr txBox="1">
            <a:spLocks/>
          </p:cNvSpPr>
          <p:nvPr/>
        </p:nvSpPr>
        <p:spPr>
          <a:xfrm>
            <a:off x="1280592" y="6323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8/24/2018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5048" y="6372755"/>
            <a:ext cx="2311400" cy="365125"/>
          </a:xfrm>
        </p:spPr>
        <p:txBody>
          <a:bodyPr/>
          <a:lstStyle/>
          <a:p>
            <a:fld id="{F59217C1-3044-45B4-9786-FFF04F214514}" type="slidenum">
              <a:rPr lang="en-US" sz="1400" b="1" smtClean="0">
                <a:solidFill>
                  <a:schemeClr val="tx2"/>
                </a:solidFill>
              </a:rPr>
              <a:t>9</a:t>
            </a:fld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894</Words>
  <Application>Microsoft Office PowerPoint</Application>
  <PresentationFormat>A4 Paper (210x297 mm)</PresentationFormat>
  <Paragraphs>225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Nitrogen Oxides Pollution in Tbilisi </vt:lpstr>
      <vt:lpstr> Composition of Air </vt:lpstr>
      <vt:lpstr>PowerPoint Presentation</vt:lpstr>
      <vt:lpstr>PowerPoint Presentation</vt:lpstr>
      <vt:lpstr>PowerPoint Presentation</vt:lpstr>
      <vt:lpstr>What Are the Environmental Impacts of NOx?</vt:lpstr>
      <vt:lpstr>Automatic Station</vt:lpstr>
      <vt:lpstr>Research Methods Overview of Nitrogen Oxides</vt:lpstr>
      <vt:lpstr> Laboratory Equipment</vt:lpstr>
      <vt:lpstr>Chemical Cycle of NOx</vt:lpstr>
      <vt:lpstr>PowerPoint Presentation</vt:lpstr>
      <vt:lpstr>Scheme of the NOX Analyzer</vt:lpstr>
      <vt:lpstr>PowerPoint Presentation</vt:lpstr>
      <vt:lpstr>SMART|AtmoSim_LAB</vt:lpstr>
      <vt:lpstr>PowerPoint Presentation</vt:lpstr>
      <vt:lpstr>Vake Park in Rush Hour </vt:lpstr>
      <vt:lpstr>Mushthaid Garden in Rush Hour  </vt:lpstr>
      <vt:lpstr>Varaziskhevi Street in Rush Hour  </vt:lpstr>
      <vt:lpstr>Marjanishvili Square in Rush Hour  </vt:lpstr>
      <vt:lpstr> Didi Dighomi &amp; Saakadze Square in Rush Hour  </vt:lpstr>
      <vt:lpstr>Station Square in Rush Hour  </vt:lpstr>
      <vt:lpstr>Freedom Square in Rush Hour  </vt:lpstr>
      <vt:lpstr>PowerPoint Presentation</vt:lpstr>
      <vt:lpstr>Near the University Area </vt:lpstr>
      <vt:lpstr>Around the University </vt:lpstr>
      <vt:lpstr>  Varaziskhevi Street    </vt:lpstr>
      <vt:lpstr>Tsereteli Avenue</vt:lpstr>
      <vt:lpstr>Marjanishvili Area </vt:lpstr>
      <vt:lpstr>Conclusions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Investigation of Adsorption of Some New Chiral Sulfoxide Enantiomers from Solution on Chiral Adsorbents and The Thermodynamic Study of The Separation of Enantiomers by Using High-performance Liquid Chromatography</dc:title>
  <dc:creator>TAKO</dc:creator>
  <cp:lastModifiedBy>TAKO</cp:lastModifiedBy>
  <cp:revision>232</cp:revision>
  <dcterms:created xsi:type="dcterms:W3CDTF">2018-08-16T13:57:44Z</dcterms:created>
  <dcterms:modified xsi:type="dcterms:W3CDTF">2018-08-24T06:16:58Z</dcterms:modified>
</cp:coreProperties>
</file>