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5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9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0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11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12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13.xml" ContentType="application/vnd.openxmlformats-officedocument.presentationml.notesSl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14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notesSlides/notesSlide17.xml" ContentType="application/vnd.openxmlformats-officedocument.presentationml.notesSlid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notesSlides/notesSlide18.xml" ContentType="application/vnd.openxmlformats-officedocument.presentationml.notesSlid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notesSlides/notesSlide19.xml" ContentType="application/vnd.openxmlformats-officedocument.presentationml.notesSlid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3" r:id="rId2"/>
    <p:sldId id="288" r:id="rId3"/>
    <p:sldId id="256" r:id="rId4"/>
    <p:sldId id="257" r:id="rId5"/>
    <p:sldId id="258" r:id="rId6"/>
    <p:sldId id="259" r:id="rId7"/>
    <p:sldId id="261" r:id="rId8"/>
    <p:sldId id="289" r:id="rId9"/>
    <p:sldId id="262" r:id="rId10"/>
    <p:sldId id="290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83" r:id="rId19"/>
    <p:sldId id="284" r:id="rId20"/>
    <p:sldId id="285" r:id="rId21"/>
    <p:sldId id="291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universi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university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university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university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university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university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april%20datas\april%20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april%20datas\april%20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april%20datas\april%20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april%20datas\april%20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wereteli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wereteli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wereteli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wereteli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wereteli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wereteli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ay-marjanishvili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ay-marjanishvili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ay-marjanishvili.xlsx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ay-marjanishvili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ay-marjanishvili.xlsx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1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2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4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5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6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7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4328;&#4308;&#4335;&#4304;&#4315;&#4308;&#4305;&#4304;.xlsx" TargetMode="External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ANA\&#4328;&#4308;&#4335;&#4304;&#4315;&#4308;&#4305;&#4304;.xlsx" TargetMode="External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ANA\&#4328;&#4308;&#4335;&#4304;&#4315;&#4308;&#4305;&#4304;.xlsx" TargetMode="External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'universiteti 3adgili'!$C$2:$C$4</c:f>
              <c:strCache>
                <c:ptCount val="3"/>
                <c:pt idx="0">
                  <c:v>TSU 1st campus door (W7)</c:v>
                </c:pt>
                <c:pt idx="1">
                  <c:v>TSU between 1st&amp;2ns campus (G50)</c:v>
                </c:pt>
                <c:pt idx="2">
                  <c:v>TSU 2nd campus  back doors (W8)</c:v>
                </c:pt>
              </c:strCache>
            </c:strRef>
          </c:cat>
          <c:val>
            <c:numRef>
              <c:f>'universiteti 3adgili'!$M$2:$M$4</c:f>
              <c:numCache>
                <c:formatCode>General</c:formatCode>
                <c:ptCount val="3"/>
                <c:pt idx="0">
                  <c:v>88.774347826086952</c:v>
                </c:pt>
                <c:pt idx="1">
                  <c:v>46.518387096774198</c:v>
                </c:pt>
                <c:pt idx="2">
                  <c:v>46.108817204301076</c:v>
                </c:pt>
              </c:numCache>
            </c:numRef>
          </c:val>
        </c:ser>
        <c:ser>
          <c:idx val="1"/>
          <c:order val="1"/>
          <c:tx>
            <c:v>NO2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'universiteti 3adgili'!$C$2:$C$4</c:f>
              <c:strCache>
                <c:ptCount val="3"/>
                <c:pt idx="0">
                  <c:v>TSU 1st campus door (W7)</c:v>
                </c:pt>
                <c:pt idx="1">
                  <c:v>TSU between 1st&amp;2ns campus (G50)</c:v>
                </c:pt>
                <c:pt idx="2">
                  <c:v>TSU 2nd campus  back doors (W8)</c:v>
                </c:pt>
              </c:strCache>
            </c:strRef>
          </c:cat>
          <c:val>
            <c:numRef>
              <c:f>'universiteti 3adgili'!$N$2:$N$4</c:f>
              <c:numCache>
                <c:formatCode>0.00</c:formatCode>
                <c:ptCount val="3"/>
                <c:pt idx="0" formatCode="General">
                  <c:v>59.891739130434786</c:v>
                </c:pt>
                <c:pt idx="1">
                  <c:v>62.094838709677418</c:v>
                </c:pt>
                <c:pt idx="2" formatCode="General">
                  <c:v>68.704516129032257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883224"/>
        <c:axId val="323883616"/>
      </c:barChart>
      <c:catAx>
        <c:axId val="32388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883616"/>
        <c:crosses val="autoZero"/>
        <c:auto val="1"/>
        <c:lblAlgn val="ctr"/>
        <c:lblOffset val="100"/>
        <c:noMultiLvlLbl val="0"/>
      </c:catAx>
      <c:valAx>
        <c:axId val="32388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883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47594050743664E-2"/>
          <c:y val="4.1666666666666664E-2"/>
          <c:w val="0.88386351706036748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('5 wertili'!$C$3,'5 wertili'!$C$5,'5 wertili'!$C$7,'5 wertili'!$C$9,'5 wertili'!$C$10)</c:f>
              <c:strCache>
                <c:ptCount val="5"/>
                <c:pt idx="0">
                  <c:v>2nd campus back door</c:v>
                </c:pt>
                <c:pt idx="1">
                  <c:v>between 1st &amp; 2nd building (W8)</c:v>
                </c:pt>
                <c:pt idx="2">
                  <c:v>1st campus garden </c:v>
                </c:pt>
                <c:pt idx="3">
                  <c:v>chavchavadze ave.</c:v>
                </c:pt>
                <c:pt idx="4">
                  <c:v>Varazes khevi </c:v>
                </c:pt>
              </c:strCache>
            </c:strRef>
          </c:cat>
          <c:val>
            <c:numRef>
              <c:f>'5 wertili'!$C$18:$C$22</c:f>
              <c:numCache>
                <c:formatCode>General</c:formatCode>
                <c:ptCount val="5"/>
                <c:pt idx="0">
                  <c:v>0.14097733580018504</c:v>
                </c:pt>
                <c:pt idx="1">
                  <c:v>6.162365591397849E-2</c:v>
                </c:pt>
                <c:pt idx="2">
                  <c:v>5.8145161290322572E-2</c:v>
                </c:pt>
                <c:pt idx="3">
                  <c:v>239.32864165497892</c:v>
                </c:pt>
                <c:pt idx="4">
                  <c:v>452.26502150537635</c:v>
                </c:pt>
              </c:numCache>
            </c:numRef>
          </c:val>
        </c:ser>
        <c:ser>
          <c:idx val="1"/>
          <c:order val="1"/>
          <c:tx>
            <c:v>limit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('5 wertili'!$C$3,'5 wertili'!$C$4,'5 wertili'!$C$6,'5 wertili'!$C$8,'5 wertili'!$C$10)</c:f>
              <c:strCache>
                <c:ptCount val="5"/>
                <c:pt idx="0">
                  <c:v>2nd campus back door</c:v>
                </c:pt>
                <c:pt idx="1">
                  <c:v>between 1st &amp; 2nd building </c:v>
                </c:pt>
                <c:pt idx="2">
                  <c:v>1st campus garden </c:v>
                </c:pt>
                <c:pt idx="3">
                  <c:v>chavchavadze ave</c:v>
                </c:pt>
                <c:pt idx="4">
                  <c:v>Varazes khevi </c:v>
                </c:pt>
              </c:strCache>
            </c:strRef>
          </c:cat>
          <c:val>
            <c:numRef>
              <c:f>'5 wertili'!$K$19:$O$19</c:f>
              <c:numCache>
                <c:formatCode>General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166080"/>
        <c:axId val="330168040"/>
      </c:barChart>
      <c:catAx>
        <c:axId val="330166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0168040"/>
        <c:crosses val="autoZero"/>
        <c:auto val="1"/>
        <c:lblAlgn val="ctr"/>
        <c:lblOffset val="100"/>
        <c:noMultiLvlLbl val="0"/>
      </c:catAx>
      <c:valAx>
        <c:axId val="330168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6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4576990376203"/>
          <c:y val="9.2592592592592587E-3"/>
          <c:w val="0.24862357830271217"/>
          <c:h val="0.10610637212015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58705161854769E-2"/>
          <c:y val="0.19486111111111112"/>
          <c:w val="0.88386351706036748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v>NO2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'5 wertili'!$D$18:$D$22</c:f>
              <c:numCache>
                <c:formatCode>General</c:formatCode>
                <c:ptCount val="5"/>
                <c:pt idx="0">
                  <c:v>35.556425763182247</c:v>
                </c:pt>
                <c:pt idx="1">
                  <c:v>37.833978494623651</c:v>
                </c:pt>
                <c:pt idx="2">
                  <c:v>47.644145161290318</c:v>
                </c:pt>
                <c:pt idx="3">
                  <c:v>77.41169705469845</c:v>
                </c:pt>
                <c:pt idx="4">
                  <c:v>99.33625806451613</c:v>
                </c:pt>
              </c:numCache>
            </c:numRef>
          </c:val>
        </c:ser>
        <c:ser>
          <c:idx val="1"/>
          <c:order val="1"/>
          <c:tx>
            <c:v>limit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'5 wertili'!$K$18:$O$18</c:f>
              <c:numCache>
                <c:formatCode>General</c:formatCode>
                <c:ptCount val="5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167256"/>
        <c:axId val="330167648"/>
      </c:barChart>
      <c:catAx>
        <c:axId val="3301672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67648"/>
        <c:crosses val="autoZero"/>
        <c:auto val="1"/>
        <c:lblAlgn val="ctr"/>
        <c:lblOffset val="100"/>
        <c:noMultiLvlLbl val="0"/>
      </c:catAx>
      <c:valAx>
        <c:axId val="33016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6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CO</c:v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'5 wertili'!$F$18:$F$22</c:f>
              <c:numCache>
                <c:formatCode>General</c:formatCode>
                <c:ptCount val="5"/>
                <c:pt idx="0">
                  <c:v>0.47756655874190568</c:v>
                </c:pt>
                <c:pt idx="1">
                  <c:v>0.48040376344086011</c:v>
                </c:pt>
                <c:pt idx="2">
                  <c:v>0.66252258064516134</c:v>
                </c:pt>
                <c:pt idx="3">
                  <c:v>1.9631269460028049</c:v>
                </c:pt>
                <c:pt idx="4">
                  <c:v>4.8518322580645155</c:v>
                </c:pt>
              </c:numCache>
            </c:numRef>
          </c:val>
        </c:ser>
        <c:ser>
          <c:idx val="1"/>
          <c:order val="1"/>
          <c:tx>
            <c:v>CH4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'5 wertili'!$G$18:$G$22</c:f>
              <c:numCache>
                <c:formatCode>General</c:formatCode>
                <c:ptCount val="5"/>
                <c:pt idx="0">
                  <c:v>2.2741260407030528</c:v>
                </c:pt>
                <c:pt idx="1">
                  <c:v>2.2908279569892471</c:v>
                </c:pt>
                <c:pt idx="2">
                  <c:v>2.2960693548387097</c:v>
                </c:pt>
                <c:pt idx="3">
                  <c:v>2.2691060133239827</c:v>
                </c:pt>
                <c:pt idx="4">
                  <c:v>2.3860075268817202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168432"/>
        <c:axId val="330162944"/>
      </c:barChart>
      <c:catAx>
        <c:axId val="3301684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62944"/>
        <c:crosses val="autoZero"/>
        <c:auto val="1"/>
        <c:lblAlgn val="ctr"/>
        <c:lblOffset val="100"/>
        <c:noMultiLvlLbl val="1"/>
      </c:catAx>
      <c:valAx>
        <c:axId val="33016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6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limit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'5 wertili'!$L$21</c:f>
              <c:numCache>
                <c:formatCode>General</c:formatCode>
                <c:ptCount val="1"/>
                <c:pt idx="0">
                  <c:v>410</c:v>
                </c:pt>
              </c:numCache>
            </c:numRef>
          </c:val>
        </c:ser>
        <c:ser>
          <c:idx val="1"/>
          <c:order val="1"/>
          <c:tx>
            <c:strRef>
              <c:f>'5 wertili'!$C$2</c:f>
              <c:strCache>
                <c:ptCount val="1"/>
                <c:pt idx="0">
                  <c:v>2nd campus back door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'5 wertili'!$E$18</c:f>
              <c:numCache>
                <c:formatCode>General</c:formatCode>
                <c:ptCount val="1"/>
                <c:pt idx="0">
                  <c:v>463.4677960222017</c:v>
                </c:pt>
              </c:numCache>
            </c:numRef>
          </c:val>
        </c:ser>
        <c:ser>
          <c:idx val="2"/>
          <c:order val="2"/>
          <c:tx>
            <c:strRef>
              <c:f>'5 wertili'!$C$4</c:f>
              <c:strCache>
                <c:ptCount val="1"/>
                <c:pt idx="0">
                  <c:v>between 1st &amp; 2nd building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'5 wertili'!$E$19</c:f>
              <c:numCache>
                <c:formatCode>General</c:formatCode>
                <c:ptCount val="1"/>
                <c:pt idx="0">
                  <c:v>470.12263440860215</c:v>
                </c:pt>
              </c:numCache>
            </c:numRef>
          </c:val>
        </c:ser>
        <c:ser>
          <c:idx val="3"/>
          <c:order val="3"/>
          <c:tx>
            <c:strRef>
              <c:f>'5 wertili'!$C$6</c:f>
              <c:strCache>
                <c:ptCount val="1"/>
                <c:pt idx="0">
                  <c:v>1st campus garden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val>
            <c:numRef>
              <c:f>'5 wertili'!$E$20</c:f>
              <c:numCache>
                <c:formatCode>General</c:formatCode>
                <c:ptCount val="1"/>
                <c:pt idx="0">
                  <c:v>469.63016129032252</c:v>
                </c:pt>
              </c:numCache>
            </c:numRef>
          </c:val>
        </c:ser>
        <c:ser>
          <c:idx val="4"/>
          <c:order val="4"/>
          <c:tx>
            <c:strRef>
              <c:f>'5 wertili'!$C$8</c:f>
              <c:strCache>
                <c:ptCount val="1"/>
                <c:pt idx="0">
                  <c:v>chavchavadze ave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'5 wertili'!$E$21</c:f>
              <c:numCache>
                <c:formatCode>General</c:formatCode>
                <c:ptCount val="1"/>
                <c:pt idx="0">
                  <c:v>535.93933906030861</c:v>
                </c:pt>
              </c:numCache>
            </c:numRef>
          </c:val>
        </c:ser>
        <c:ser>
          <c:idx val="5"/>
          <c:order val="5"/>
          <c:tx>
            <c:strRef>
              <c:f>'5 wertili'!$C$11</c:f>
              <c:strCache>
                <c:ptCount val="1"/>
                <c:pt idx="0">
                  <c:v>Varazes khevi (G50)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'5 wertili'!$E$22</c:f>
              <c:numCache>
                <c:formatCode>General</c:formatCode>
                <c:ptCount val="1"/>
                <c:pt idx="0">
                  <c:v>529.34236559139777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163728"/>
        <c:axId val="330164120"/>
      </c:barChart>
      <c:catAx>
        <c:axId val="3301637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64120"/>
        <c:crosses val="autoZero"/>
        <c:auto val="1"/>
        <c:lblAlgn val="ctr"/>
        <c:lblOffset val="100"/>
        <c:noMultiLvlLbl val="0"/>
      </c:catAx>
      <c:valAx>
        <c:axId val="33016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6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('5 wertili'!$C$2,'5 wertili'!$C$4,'5 wertili'!$C$6,'5 wertili'!$C$8,'5 wertili'!$C$10)</c:f>
              <c:strCache>
                <c:ptCount val="5"/>
                <c:pt idx="0">
                  <c:v>2nd campus back door </c:v>
                </c:pt>
                <c:pt idx="1">
                  <c:v>between 1st &amp; 2nd building </c:v>
                </c:pt>
                <c:pt idx="2">
                  <c:v>1st campus garden </c:v>
                </c:pt>
                <c:pt idx="3">
                  <c:v>chavchavadze ave</c:v>
                </c:pt>
                <c:pt idx="4">
                  <c:v>Varazes khevi </c:v>
                </c:pt>
              </c:strCache>
            </c:strRef>
          </c:cat>
          <c:val>
            <c:numRef>
              <c:f>'5 wertili'!$C$18:$C$22</c:f>
              <c:numCache>
                <c:formatCode>General</c:formatCode>
                <c:ptCount val="5"/>
                <c:pt idx="0">
                  <c:v>0.14097733580018504</c:v>
                </c:pt>
                <c:pt idx="1">
                  <c:v>6.162365591397849E-2</c:v>
                </c:pt>
                <c:pt idx="2">
                  <c:v>5.8145161290322572E-2</c:v>
                </c:pt>
                <c:pt idx="3">
                  <c:v>239.32864165497892</c:v>
                </c:pt>
                <c:pt idx="4">
                  <c:v>452.26502150537635</c:v>
                </c:pt>
              </c:numCache>
            </c:numRef>
          </c:val>
        </c:ser>
        <c:ser>
          <c:idx val="1"/>
          <c:order val="1"/>
          <c:tx>
            <c:v>NO2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('5 wertili'!$C$2,'5 wertili'!$C$4,'5 wertili'!$C$6,'5 wertili'!$C$8,'5 wertili'!$C$10)</c:f>
              <c:strCache>
                <c:ptCount val="5"/>
                <c:pt idx="0">
                  <c:v>2nd campus back door </c:v>
                </c:pt>
                <c:pt idx="1">
                  <c:v>between 1st &amp; 2nd building </c:v>
                </c:pt>
                <c:pt idx="2">
                  <c:v>1st campus garden </c:v>
                </c:pt>
                <c:pt idx="3">
                  <c:v>chavchavadze ave</c:v>
                </c:pt>
                <c:pt idx="4">
                  <c:v>Varazes khevi </c:v>
                </c:pt>
              </c:strCache>
            </c:strRef>
          </c:cat>
          <c:val>
            <c:numRef>
              <c:f>'5 wertili'!$D$18:$D$22</c:f>
              <c:numCache>
                <c:formatCode>General</c:formatCode>
                <c:ptCount val="5"/>
                <c:pt idx="0">
                  <c:v>35.556425763182247</c:v>
                </c:pt>
                <c:pt idx="1">
                  <c:v>37.833978494623651</c:v>
                </c:pt>
                <c:pt idx="2">
                  <c:v>47.644145161290318</c:v>
                </c:pt>
                <c:pt idx="3">
                  <c:v>77.41169705469845</c:v>
                </c:pt>
                <c:pt idx="4">
                  <c:v>99.33625806451613</c:v>
                </c:pt>
              </c:numCache>
            </c:numRef>
          </c:val>
        </c:ser>
        <c:ser>
          <c:idx val="2"/>
          <c:order val="2"/>
          <c:tx>
            <c:v>CO2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('5 wertili'!$C$2,'5 wertili'!$C$4,'5 wertili'!$C$6,'5 wertili'!$C$8,'5 wertili'!$C$10)</c:f>
              <c:strCache>
                <c:ptCount val="5"/>
                <c:pt idx="0">
                  <c:v>2nd campus back door </c:v>
                </c:pt>
                <c:pt idx="1">
                  <c:v>between 1st &amp; 2nd building </c:v>
                </c:pt>
                <c:pt idx="2">
                  <c:v>1st campus garden </c:v>
                </c:pt>
                <c:pt idx="3">
                  <c:v>chavchavadze ave</c:v>
                </c:pt>
                <c:pt idx="4">
                  <c:v>Varazes khevi </c:v>
                </c:pt>
              </c:strCache>
            </c:strRef>
          </c:cat>
          <c:val>
            <c:numRef>
              <c:f>'5 wertili'!$E$18:$E$22</c:f>
              <c:numCache>
                <c:formatCode>General</c:formatCode>
                <c:ptCount val="5"/>
                <c:pt idx="0">
                  <c:v>463.4677960222017</c:v>
                </c:pt>
                <c:pt idx="1">
                  <c:v>470.12263440860215</c:v>
                </c:pt>
                <c:pt idx="2">
                  <c:v>469.63016129032252</c:v>
                </c:pt>
                <c:pt idx="3">
                  <c:v>535.93933906030861</c:v>
                </c:pt>
                <c:pt idx="4">
                  <c:v>529.34236559139777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9761328"/>
        <c:axId val="329766816"/>
      </c:barChart>
      <c:catAx>
        <c:axId val="32976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6816"/>
        <c:crosses val="autoZero"/>
        <c:auto val="1"/>
        <c:lblAlgn val="ctr"/>
        <c:lblOffset val="100"/>
        <c:noMultiLvlLbl val="0"/>
      </c:catAx>
      <c:valAx>
        <c:axId val="32976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CO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val>
            <c:numRef>
              <c:f>'5 wertili'!$F$18:$F$22</c:f>
              <c:numCache>
                <c:formatCode>General</c:formatCode>
                <c:ptCount val="5"/>
                <c:pt idx="0">
                  <c:v>0.47756655874190568</c:v>
                </c:pt>
                <c:pt idx="1">
                  <c:v>0.48040376344086011</c:v>
                </c:pt>
                <c:pt idx="2">
                  <c:v>0.66252258064516134</c:v>
                </c:pt>
                <c:pt idx="3">
                  <c:v>1.9631269460028049</c:v>
                </c:pt>
                <c:pt idx="4">
                  <c:v>4.8518322580645155</c:v>
                </c:pt>
              </c:numCache>
            </c:numRef>
          </c:val>
        </c:ser>
        <c:ser>
          <c:idx val="1"/>
          <c:order val="1"/>
          <c:tx>
            <c:v>CH4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'5 wertili'!$G$18:$G$22</c:f>
              <c:numCache>
                <c:formatCode>General</c:formatCode>
                <c:ptCount val="5"/>
                <c:pt idx="0">
                  <c:v>2.2741260407030528</c:v>
                </c:pt>
                <c:pt idx="1">
                  <c:v>2.2908279569892471</c:v>
                </c:pt>
                <c:pt idx="2">
                  <c:v>2.2960693548387097</c:v>
                </c:pt>
                <c:pt idx="3">
                  <c:v>2.2691060133239827</c:v>
                </c:pt>
                <c:pt idx="4">
                  <c:v>2.3860075268817202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767992"/>
        <c:axId val="329766424"/>
      </c:barChart>
      <c:catAx>
        <c:axId val="3297679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6424"/>
        <c:crosses val="autoZero"/>
        <c:auto val="1"/>
        <c:lblAlgn val="ctr"/>
        <c:lblOffset val="100"/>
        <c:noMultiLvlLbl val="0"/>
      </c:catAx>
      <c:valAx>
        <c:axId val="32976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Deviation from permissible norm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cat>
            <c:strRef>
              <c:f>'5 wertili'!$M$1:$O$1</c:f>
              <c:strCache>
                <c:ptCount val="3"/>
                <c:pt idx="0">
                  <c:v>NO</c:v>
                </c:pt>
                <c:pt idx="1">
                  <c:v>NO2</c:v>
                </c:pt>
                <c:pt idx="2">
                  <c:v>CO2</c:v>
                </c:pt>
              </c:strCache>
            </c:strRef>
          </c:cat>
          <c:val>
            <c:numRef>
              <c:f>('5 wertili'!$C$23,'5 wertili'!$D$23,'5 wertili'!$E$23)</c:f>
              <c:numCache>
                <c:formatCode>General</c:formatCode>
                <c:ptCount val="3"/>
                <c:pt idx="0">
                  <c:v>138.37088186267195</c:v>
                </c:pt>
                <c:pt idx="1">
                  <c:v>59.556500907662155</c:v>
                </c:pt>
                <c:pt idx="2">
                  <c:v>493.70045927456647</c:v>
                </c:pt>
              </c:numCache>
            </c:numRef>
          </c:val>
        </c:ser>
        <c:ser>
          <c:idx val="1"/>
          <c:order val="1"/>
          <c:tx>
            <c:v>permissible norm</c:v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'5 wertili'!$M$1:$O$1</c:f>
              <c:strCache>
                <c:ptCount val="3"/>
                <c:pt idx="0">
                  <c:v>NO</c:v>
                </c:pt>
                <c:pt idx="1">
                  <c:v>NO2</c:v>
                </c:pt>
                <c:pt idx="2">
                  <c:v>CO2</c:v>
                </c:pt>
              </c:strCache>
            </c:strRef>
          </c:cat>
          <c:val>
            <c:numRef>
              <c:f>('5 wertili'!$C$24,'5 wertili'!$D$24,'5 wertili'!$E$24)</c:f>
              <c:numCache>
                <c:formatCode>General</c:formatCode>
                <c:ptCount val="3"/>
                <c:pt idx="0">
                  <c:v>40</c:v>
                </c:pt>
                <c:pt idx="1">
                  <c:v>21</c:v>
                </c:pt>
                <c:pt idx="2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767600"/>
        <c:axId val="329765248"/>
        <c:axId val="0"/>
      </c:bar3DChart>
      <c:catAx>
        <c:axId val="329767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5248"/>
        <c:crosses val="autoZero"/>
        <c:auto val="1"/>
        <c:lblAlgn val="ctr"/>
        <c:lblOffset val="100"/>
        <c:noMultiLvlLbl val="0"/>
      </c:catAx>
      <c:valAx>
        <c:axId val="32976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349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0853759073259545E-3"/>
                  <c:y val="3.15824999555926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3840461568575"/>
                      <c:h val="0.1453697355098850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'varazis khevi'!$L$2:$L$7</c:f>
              <c:numCache>
                <c:formatCode>General</c:formatCode>
                <c:ptCount val="6"/>
                <c:pt idx="0">
                  <c:v>45.923915789473689</c:v>
                </c:pt>
                <c:pt idx="1">
                  <c:v>82.668212765957449</c:v>
                </c:pt>
                <c:pt idx="2">
                  <c:v>349.67423404255322</c:v>
                </c:pt>
                <c:pt idx="3">
                  <c:v>120.59795744680854</c:v>
                </c:pt>
                <c:pt idx="4">
                  <c:v>372.19148936170217</c:v>
                </c:pt>
                <c:pt idx="5">
                  <c:v>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9763288"/>
        <c:axId val="329760936"/>
      </c:barChart>
      <c:catAx>
        <c:axId val="329763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0936"/>
        <c:crosses val="autoZero"/>
        <c:auto val="1"/>
        <c:lblAlgn val="ctr"/>
        <c:lblOffset val="100"/>
        <c:noMultiLvlLbl val="0"/>
      </c:catAx>
      <c:valAx>
        <c:axId val="32976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NO2</c:v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val>
            <c:numRef>
              <c:f>'varazis khevi'!$M$2:$M$7</c:f>
              <c:numCache>
                <c:formatCode>General</c:formatCode>
                <c:ptCount val="6"/>
                <c:pt idx="0">
                  <c:v>22.130526315789474</c:v>
                </c:pt>
                <c:pt idx="1">
                  <c:v>27.729085106382982</c:v>
                </c:pt>
                <c:pt idx="2">
                  <c:v>51.664489361702131</c:v>
                </c:pt>
                <c:pt idx="3">
                  <c:v>33.360765957446816</c:v>
                </c:pt>
                <c:pt idx="4">
                  <c:v>58.190425531914904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764856"/>
        <c:axId val="329762112"/>
      </c:barChart>
      <c:catAx>
        <c:axId val="329764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2112"/>
        <c:crosses val="autoZero"/>
        <c:auto val="1"/>
        <c:lblAlgn val="ctr"/>
        <c:lblOffset val="100"/>
        <c:noMultiLvlLbl val="0"/>
      </c:catAx>
      <c:valAx>
        <c:axId val="32976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48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val>
            <c:numRef>
              <c:f>'varazis khevi'!$N$2:$N$7</c:f>
              <c:numCache>
                <c:formatCode>General</c:formatCode>
                <c:ptCount val="6"/>
                <c:pt idx="0">
                  <c:v>558.42694736842111</c:v>
                </c:pt>
                <c:pt idx="1">
                  <c:v>480.5418085106383</c:v>
                </c:pt>
                <c:pt idx="2">
                  <c:v>510.09085106382986</c:v>
                </c:pt>
                <c:pt idx="3">
                  <c:v>497.73957446808521</c:v>
                </c:pt>
                <c:pt idx="4">
                  <c:v>565.02127659574478</c:v>
                </c:pt>
                <c:pt idx="5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763680"/>
        <c:axId val="329764072"/>
      </c:barChart>
      <c:catAx>
        <c:axId val="3297636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4072"/>
        <c:crosses val="autoZero"/>
        <c:auto val="1"/>
        <c:lblAlgn val="ctr"/>
        <c:lblOffset val="100"/>
        <c:noMultiLvlLbl val="0"/>
      </c:catAx>
      <c:valAx>
        <c:axId val="32976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3adgili'!$M$5:$M$7</c:f>
              <c:numCache>
                <c:formatCode>General</c:formatCode>
                <c:ptCount val="3"/>
                <c:pt idx="0">
                  <c:v>6.4858695652173912</c:v>
                </c:pt>
                <c:pt idx="1">
                  <c:v>1.9645054945054943</c:v>
                </c:pt>
                <c:pt idx="2">
                  <c:v>0.33118279569892473</c:v>
                </c:pt>
              </c:numCache>
            </c:numRef>
          </c:val>
        </c:ser>
        <c:ser>
          <c:idx val="1"/>
          <c:order val="1"/>
          <c:tx>
            <c:v>NO2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3adgili'!$N$5:$N$7</c:f>
              <c:numCache>
                <c:formatCode>General</c:formatCode>
                <c:ptCount val="3"/>
                <c:pt idx="0">
                  <c:v>68.617173913043473</c:v>
                </c:pt>
                <c:pt idx="1">
                  <c:v>61.798681318681311</c:v>
                </c:pt>
                <c:pt idx="2">
                  <c:v>59.04989247311827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885968"/>
        <c:axId val="323885576"/>
      </c:barChart>
      <c:catAx>
        <c:axId val="32388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885576"/>
        <c:crosses val="autoZero"/>
        <c:auto val="1"/>
        <c:lblAlgn val="ctr"/>
        <c:lblOffset val="100"/>
        <c:noMultiLvlLbl val="0"/>
      </c:catAx>
      <c:valAx>
        <c:axId val="32388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88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val>
            <c:numRef>
              <c:f>'varazis khevi'!$O$2:$O$7</c:f>
              <c:numCache>
                <c:formatCode>General</c:formatCode>
                <c:ptCount val="6"/>
                <c:pt idx="0">
                  <c:v>1.0665684210526316</c:v>
                </c:pt>
                <c:pt idx="1">
                  <c:v>1.0884627659574468</c:v>
                </c:pt>
                <c:pt idx="2">
                  <c:v>1.7049827659574468</c:v>
                </c:pt>
                <c:pt idx="3">
                  <c:v>1.1731531914893618</c:v>
                </c:pt>
                <c:pt idx="4">
                  <c:v>2.7149042553191496</c:v>
                </c:pt>
                <c:pt idx="5">
                  <c:v>2.66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766032"/>
        <c:axId val="329765640"/>
      </c:barChart>
      <c:catAx>
        <c:axId val="3297660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5640"/>
        <c:crosses val="autoZero"/>
        <c:auto val="1"/>
        <c:lblAlgn val="ctr"/>
        <c:lblOffset val="100"/>
        <c:noMultiLvlLbl val="0"/>
      </c:catAx>
      <c:valAx>
        <c:axId val="32976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6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val>
            <c:numRef>
              <c:f>'varazis khevi'!$P$2:$P$7</c:f>
              <c:numCache>
                <c:formatCode>General</c:formatCode>
                <c:ptCount val="6"/>
                <c:pt idx="0">
                  <c:v>5.0930947368421053</c:v>
                </c:pt>
                <c:pt idx="1">
                  <c:v>5.1394372340425534</c:v>
                </c:pt>
                <c:pt idx="2">
                  <c:v>2.3869565957446808</c:v>
                </c:pt>
                <c:pt idx="3">
                  <c:v>2.4284885106382981</c:v>
                </c:pt>
                <c:pt idx="4">
                  <c:v>2.6145319148936172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255064"/>
        <c:axId val="324256632"/>
      </c:barChart>
      <c:catAx>
        <c:axId val="324255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6632"/>
        <c:crosses val="autoZero"/>
        <c:auto val="1"/>
        <c:lblAlgn val="ctr"/>
        <c:lblOffset val="100"/>
        <c:noMultiLvlLbl val="0"/>
      </c:catAx>
      <c:valAx>
        <c:axId val="32425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'varazis khevi'!$L$1:$N$1</c:f>
              <c:strCache>
                <c:ptCount val="3"/>
                <c:pt idx="0">
                  <c:v>NO</c:v>
                </c:pt>
                <c:pt idx="1">
                  <c:v>NO2</c:v>
                </c:pt>
                <c:pt idx="2">
                  <c:v>CO2</c:v>
                </c:pt>
              </c:strCache>
            </c:strRef>
          </c:cat>
          <c:val>
            <c:numRef>
              <c:f>'varazis khevi'!$S$2:$U$2</c:f>
              <c:numCache>
                <c:formatCode>General</c:formatCode>
                <c:ptCount val="3"/>
                <c:pt idx="0">
                  <c:v>194.21116188129901</c:v>
                </c:pt>
                <c:pt idx="1">
                  <c:v>38.615058454647261</c:v>
                </c:pt>
                <c:pt idx="2">
                  <c:v>522.36409160134394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'varazis khevi'!$L$1:$N$1</c:f>
              <c:strCache>
                <c:ptCount val="3"/>
                <c:pt idx="0">
                  <c:v>NO</c:v>
                </c:pt>
                <c:pt idx="1">
                  <c:v>NO2</c:v>
                </c:pt>
                <c:pt idx="2">
                  <c:v>CO2</c:v>
                </c:pt>
              </c:strCache>
            </c:strRef>
          </c:cat>
          <c:val>
            <c:numRef>
              <c:f>'varazis khevi'!$S$3:$U$3</c:f>
              <c:numCache>
                <c:formatCode>General</c:formatCode>
                <c:ptCount val="3"/>
                <c:pt idx="0">
                  <c:v>40</c:v>
                </c:pt>
                <c:pt idx="1">
                  <c:v>21</c:v>
                </c:pt>
                <c:pt idx="2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251144"/>
        <c:axId val="324253496"/>
        <c:axId val="0"/>
      </c:bar3DChart>
      <c:catAx>
        <c:axId val="324251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3496"/>
        <c:crosses val="autoZero"/>
        <c:auto val="1"/>
        <c:lblAlgn val="ctr"/>
        <c:lblOffset val="100"/>
        <c:noMultiLvlLbl val="0"/>
      </c:catAx>
      <c:valAx>
        <c:axId val="324253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sashualo!$A$35:$A$44</c:f>
              <c:strCache>
                <c:ptCount val="10"/>
                <c:pt idx="0">
                  <c:v>chavchavadze 2 (coffeesta) </c:v>
                </c:pt>
                <c:pt idx="1">
                  <c:v>the end of Varazis khevi</c:v>
                </c:pt>
                <c:pt idx="2">
                  <c:v>the crossroad of Chavchavadze and Varazis Khevi</c:v>
                </c:pt>
                <c:pt idx="3">
                  <c:v>Melikishvili</c:v>
                </c:pt>
                <c:pt idx="4">
                  <c:v>51 public school</c:v>
                </c:pt>
                <c:pt idx="5">
                  <c:v>Varazis Khevi, near stears</c:v>
                </c:pt>
                <c:pt idx="6">
                  <c:v>New road,under the bridge</c:v>
                </c:pt>
                <c:pt idx="7">
                  <c:v>Pilarmonia, park Vere</c:v>
                </c:pt>
                <c:pt idx="8">
                  <c:v>Chachava clinic</c:v>
                </c:pt>
                <c:pt idx="9">
                  <c:v> near Vere Palace</c:v>
                </c:pt>
              </c:strCache>
            </c:strRef>
          </c:cat>
          <c:val>
            <c:numRef>
              <c:f>sashualo!$N$35:$N$44</c:f>
              <c:numCache>
                <c:formatCode>General</c:formatCode>
                <c:ptCount val="10"/>
                <c:pt idx="0">
                  <c:v>8.3079789999999996</c:v>
                </c:pt>
                <c:pt idx="1">
                  <c:v>334.4649</c:v>
                </c:pt>
                <c:pt idx="2">
                  <c:v>406.108</c:v>
                </c:pt>
                <c:pt idx="3">
                  <c:v>85.795469999999995</c:v>
                </c:pt>
                <c:pt idx="4">
                  <c:v>61.924039999999998</c:v>
                </c:pt>
                <c:pt idx="5">
                  <c:v>77.119699999999995</c:v>
                </c:pt>
                <c:pt idx="6">
                  <c:v>22.380269999999999</c:v>
                </c:pt>
                <c:pt idx="7">
                  <c:v>53.922170000000001</c:v>
                </c:pt>
                <c:pt idx="8">
                  <c:v>85.380200000000002</c:v>
                </c:pt>
                <c:pt idx="9">
                  <c:v>0.239595</c:v>
                </c:pt>
              </c:numCache>
            </c:numRef>
          </c:val>
        </c:ser>
        <c:ser>
          <c:idx val="1"/>
          <c:order val="1"/>
          <c:tx>
            <c:v>NO2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sashualo!$A$35:$A$44</c:f>
              <c:strCache>
                <c:ptCount val="10"/>
                <c:pt idx="0">
                  <c:v>chavchavadze 2 (coffeesta) </c:v>
                </c:pt>
                <c:pt idx="1">
                  <c:v>the end of Varazis khevi</c:v>
                </c:pt>
                <c:pt idx="2">
                  <c:v>the crossroad of Chavchavadze and Varazis Khevi</c:v>
                </c:pt>
                <c:pt idx="3">
                  <c:v>Melikishvili</c:v>
                </c:pt>
                <c:pt idx="4">
                  <c:v>51 public school</c:v>
                </c:pt>
                <c:pt idx="5">
                  <c:v>Varazis Khevi, near stears</c:v>
                </c:pt>
                <c:pt idx="6">
                  <c:v>New road,under the bridge</c:v>
                </c:pt>
                <c:pt idx="7">
                  <c:v>Pilarmonia, park Vere</c:v>
                </c:pt>
                <c:pt idx="8">
                  <c:v>Chachava clinic</c:v>
                </c:pt>
                <c:pt idx="9">
                  <c:v> near Vere Palace</c:v>
                </c:pt>
              </c:strCache>
            </c:strRef>
          </c:cat>
          <c:val>
            <c:numRef>
              <c:f>sashualo!$O$35:$O$44</c:f>
              <c:numCache>
                <c:formatCode>General</c:formatCode>
                <c:ptCount val="10"/>
                <c:pt idx="0">
                  <c:v>47.974089999999997</c:v>
                </c:pt>
                <c:pt idx="1">
                  <c:v>94.337459999999993</c:v>
                </c:pt>
                <c:pt idx="2">
                  <c:v>106.8415</c:v>
                </c:pt>
                <c:pt idx="3">
                  <c:v>35.846829999999997</c:v>
                </c:pt>
                <c:pt idx="4">
                  <c:v>62.195720000000001</c:v>
                </c:pt>
                <c:pt idx="5">
                  <c:v>68.955060000000003</c:v>
                </c:pt>
                <c:pt idx="6">
                  <c:v>45.538519999999998</c:v>
                </c:pt>
                <c:pt idx="7">
                  <c:v>70.898870000000002</c:v>
                </c:pt>
                <c:pt idx="8">
                  <c:v>92.464709999999997</c:v>
                </c:pt>
                <c:pt idx="9">
                  <c:v>36.531039999999997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807416"/>
        <c:axId val="368805456"/>
      </c:barChart>
      <c:catAx>
        <c:axId val="36880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05456"/>
        <c:crosses val="autoZero"/>
        <c:auto val="1"/>
        <c:lblAlgn val="ctr"/>
        <c:lblOffset val="100"/>
        <c:noMultiLvlLbl val="0"/>
      </c:catAx>
      <c:valAx>
        <c:axId val="36880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07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NO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sashualo!$N$35:$N$44</c:f>
              <c:numCache>
                <c:formatCode>General</c:formatCode>
                <c:ptCount val="10"/>
                <c:pt idx="0">
                  <c:v>8.3079789999999996</c:v>
                </c:pt>
                <c:pt idx="1">
                  <c:v>334.4649</c:v>
                </c:pt>
                <c:pt idx="2">
                  <c:v>406.108</c:v>
                </c:pt>
                <c:pt idx="3">
                  <c:v>85.795469999999995</c:v>
                </c:pt>
                <c:pt idx="4">
                  <c:v>61.924039999999998</c:v>
                </c:pt>
                <c:pt idx="5">
                  <c:v>77.119699999999995</c:v>
                </c:pt>
                <c:pt idx="6">
                  <c:v>22.380269999999999</c:v>
                </c:pt>
                <c:pt idx="7">
                  <c:v>53.922170000000001</c:v>
                </c:pt>
                <c:pt idx="8">
                  <c:v>85.380200000000002</c:v>
                </c:pt>
                <c:pt idx="9">
                  <c:v>0.239595</c:v>
                </c:pt>
              </c:numCache>
            </c:numRef>
          </c:yVal>
          <c:smooth val="0"/>
        </c:ser>
        <c:ser>
          <c:idx val="1"/>
          <c:order val="1"/>
          <c:tx>
            <c:v>limit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sashualo!$Q$35:$Q$44</c:f>
              <c:numCache>
                <c:formatCode>General</c:formatCode>
                <c:ptCount val="1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808592"/>
        <c:axId val="368810160"/>
      </c:scatterChart>
      <c:valAx>
        <c:axId val="36880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0160"/>
        <c:crosses val="autoZero"/>
        <c:crossBetween val="midCat"/>
      </c:valAx>
      <c:valAx>
        <c:axId val="36881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08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NO2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sashualo!$O$35:$O$44</c:f>
              <c:numCache>
                <c:formatCode>General</c:formatCode>
                <c:ptCount val="10"/>
                <c:pt idx="0">
                  <c:v>47.974089999999997</c:v>
                </c:pt>
                <c:pt idx="1">
                  <c:v>94.337459999999993</c:v>
                </c:pt>
                <c:pt idx="2">
                  <c:v>106.8415</c:v>
                </c:pt>
                <c:pt idx="3">
                  <c:v>35.846829999999997</c:v>
                </c:pt>
                <c:pt idx="4">
                  <c:v>62.195720000000001</c:v>
                </c:pt>
                <c:pt idx="5">
                  <c:v>68.955060000000003</c:v>
                </c:pt>
                <c:pt idx="6">
                  <c:v>45.538519999999998</c:v>
                </c:pt>
                <c:pt idx="7">
                  <c:v>70.898870000000002</c:v>
                </c:pt>
                <c:pt idx="8">
                  <c:v>92.464709999999997</c:v>
                </c:pt>
                <c:pt idx="9">
                  <c:v>36.531039999999997</c:v>
                </c:pt>
              </c:numCache>
            </c:numRef>
          </c:yVal>
          <c:smooth val="0"/>
        </c:ser>
        <c:ser>
          <c:idx val="1"/>
          <c:order val="1"/>
          <c:tx>
            <c:v>limits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sashualo!$R$35:$R$44</c:f>
              <c:numCache>
                <c:formatCode>General</c:formatCode>
                <c:ptCount val="10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808984"/>
        <c:axId val="368814080"/>
      </c:scatterChart>
      <c:valAx>
        <c:axId val="368808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4080"/>
        <c:crosses val="autoZero"/>
        <c:crossBetween val="midCat"/>
      </c:valAx>
      <c:valAx>
        <c:axId val="36881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08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CO2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sashualo!$A$35:$A$44</c:f>
              <c:strCache>
                <c:ptCount val="10"/>
                <c:pt idx="0">
                  <c:v>chavchavadze 2 (coffeesta) </c:v>
                </c:pt>
                <c:pt idx="1">
                  <c:v>the end of Varazis khevi</c:v>
                </c:pt>
                <c:pt idx="2">
                  <c:v>the crossroad of Chavchavadze and Varazis Khevi</c:v>
                </c:pt>
                <c:pt idx="3">
                  <c:v>Melikishvili</c:v>
                </c:pt>
                <c:pt idx="4">
                  <c:v>51 public school</c:v>
                </c:pt>
                <c:pt idx="5">
                  <c:v>Varazis Khevi, near stears</c:v>
                </c:pt>
                <c:pt idx="6">
                  <c:v>New road,under the bridge</c:v>
                </c:pt>
                <c:pt idx="7">
                  <c:v>Pilarmonia, park Vere</c:v>
                </c:pt>
                <c:pt idx="8">
                  <c:v>Chachava clinic</c:v>
                </c:pt>
                <c:pt idx="9">
                  <c:v> near Vere Palace</c:v>
                </c:pt>
              </c:strCache>
            </c:strRef>
          </c:cat>
          <c:val>
            <c:numRef>
              <c:f>sashualo!$F$35:$F$44</c:f>
              <c:numCache>
                <c:formatCode>General</c:formatCode>
                <c:ptCount val="10"/>
                <c:pt idx="0">
                  <c:v>476.40499999999997</c:v>
                </c:pt>
                <c:pt idx="1">
                  <c:v>546.09400000000005</c:v>
                </c:pt>
                <c:pt idx="2">
                  <c:v>583.87</c:v>
                </c:pt>
                <c:pt idx="3">
                  <c:v>521.52700000000004</c:v>
                </c:pt>
                <c:pt idx="4">
                  <c:v>503.87099999999998</c:v>
                </c:pt>
                <c:pt idx="5">
                  <c:v>510.995</c:v>
                </c:pt>
                <c:pt idx="6">
                  <c:v>468.73</c:v>
                </c:pt>
                <c:pt idx="7">
                  <c:v>484.87400000000002</c:v>
                </c:pt>
                <c:pt idx="8">
                  <c:v>497.26100000000002</c:v>
                </c:pt>
                <c:pt idx="9">
                  <c:v>469.16899999999998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68805848"/>
        <c:axId val="368810944"/>
      </c:barChart>
      <c:catAx>
        <c:axId val="368805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0944"/>
        <c:crosses val="autoZero"/>
        <c:auto val="1"/>
        <c:lblAlgn val="ctr"/>
        <c:lblOffset val="100"/>
        <c:noMultiLvlLbl val="0"/>
      </c:catAx>
      <c:valAx>
        <c:axId val="36881094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880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         CH4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CO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sashualo!$A$35:$A$44</c:f>
              <c:strCache>
                <c:ptCount val="10"/>
                <c:pt idx="0">
                  <c:v>chavchavadze 2 (coffeesta) </c:v>
                </c:pt>
                <c:pt idx="1">
                  <c:v>the end of Varazis khevi</c:v>
                </c:pt>
                <c:pt idx="2">
                  <c:v>the crossroad of Chavchavadze and Varazis Khevi</c:v>
                </c:pt>
                <c:pt idx="3">
                  <c:v>Melikishvili</c:v>
                </c:pt>
                <c:pt idx="4">
                  <c:v>51 public school</c:v>
                </c:pt>
                <c:pt idx="5">
                  <c:v>Varazis Khevi, near stears</c:v>
                </c:pt>
                <c:pt idx="6">
                  <c:v>New road,under the bridge</c:v>
                </c:pt>
                <c:pt idx="7">
                  <c:v>Pilarmonia, park Vere</c:v>
                </c:pt>
                <c:pt idx="8">
                  <c:v>Chachava clinic</c:v>
                </c:pt>
                <c:pt idx="9">
                  <c:v> near Vere Palace</c:v>
                </c:pt>
              </c:strCache>
            </c:strRef>
          </c:cat>
          <c:val>
            <c:numRef>
              <c:f>sashualo!$G$35:$G$44</c:f>
              <c:numCache>
                <c:formatCode>General</c:formatCode>
                <c:ptCount val="10"/>
                <c:pt idx="0">
                  <c:v>0.53913999999999995</c:v>
                </c:pt>
                <c:pt idx="1">
                  <c:v>2.0147200000000001</c:v>
                </c:pt>
                <c:pt idx="2">
                  <c:v>2.5427399999999998</c:v>
                </c:pt>
                <c:pt idx="3">
                  <c:v>1.0982000000000001</c:v>
                </c:pt>
                <c:pt idx="4">
                  <c:v>2.0228799999999998</c:v>
                </c:pt>
                <c:pt idx="5">
                  <c:v>0.92257</c:v>
                </c:pt>
                <c:pt idx="6">
                  <c:v>0.73304000000000002</c:v>
                </c:pt>
                <c:pt idx="7">
                  <c:v>0.95426</c:v>
                </c:pt>
                <c:pt idx="8">
                  <c:v>1.3869</c:v>
                </c:pt>
                <c:pt idx="9">
                  <c:v>0.57908999999999999</c:v>
                </c:pt>
              </c:numCache>
            </c:numRef>
          </c:val>
        </c:ser>
        <c:ser>
          <c:idx val="1"/>
          <c:order val="1"/>
          <c:tx>
            <c:v>CH4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sashualo!$A$35:$A$44</c:f>
              <c:strCache>
                <c:ptCount val="10"/>
                <c:pt idx="0">
                  <c:v>chavchavadze 2 (coffeesta) </c:v>
                </c:pt>
                <c:pt idx="1">
                  <c:v>the end of Varazis khevi</c:v>
                </c:pt>
                <c:pt idx="2">
                  <c:v>the crossroad of Chavchavadze and Varazis Khevi</c:v>
                </c:pt>
                <c:pt idx="3">
                  <c:v>Melikishvili</c:v>
                </c:pt>
                <c:pt idx="4">
                  <c:v>51 public school</c:v>
                </c:pt>
                <c:pt idx="5">
                  <c:v>Varazis Khevi, near stears</c:v>
                </c:pt>
                <c:pt idx="6">
                  <c:v>New road,under the bridge</c:v>
                </c:pt>
                <c:pt idx="7">
                  <c:v>Pilarmonia, park Vere</c:v>
                </c:pt>
                <c:pt idx="8">
                  <c:v>Chachava clinic</c:v>
                </c:pt>
                <c:pt idx="9">
                  <c:v> near Vere Palace</c:v>
                </c:pt>
              </c:strCache>
            </c:strRef>
          </c:cat>
          <c:val>
            <c:numRef>
              <c:f>sashualo!$H$35:$H$44</c:f>
              <c:numCache>
                <c:formatCode>General</c:formatCode>
                <c:ptCount val="10"/>
                <c:pt idx="0">
                  <c:v>2.2379899999999999</c:v>
                </c:pt>
                <c:pt idx="1">
                  <c:v>2.25509</c:v>
                </c:pt>
                <c:pt idx="2">
                  <c:v>3.4427699999999999</c:v>
                </c:pt>
                <c:pt idx="3">
                  <c:v>2.37812</c:v>
                </c:pt>
                <c:pt idx="4">
                  <c:v>2.45777</c:v>
                </c:pt>
                <c:pt idx="5">
                  <c:v>2.82707</c:v>
                </c:pt>
                <c:pt idx="6">
                  <c:v>2.1120100000000002</c:v>
                </c:pt>
                <c:pt idx="7">
                  <c:v>2.2134</c:v>
                </c:pt>
                <c:pt idx="8">
                  <c:v>2.2014800000000001</c:v>
                </c:pt>
                <c:pt idx="9">
                  <c:v>2.1912500000000001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812120"/>
        <c:axId val="368803496"/>
        <c:axId val="0"/>
      </c:bar3DChart>
      <c:catAx>
        <c:axId val="36881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03496"/>
        <c:crosses val="autoZero"/>
        <c:auto val="1"/>
        <c:lblAlgn val="ctr"/>
        <c:lblOffset val="100"/>
        <c:noMultiLvlLbl val="0"/>
      </c:catAx>
      <c:valAx>
        <c:axId val="36880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2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CO2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sashualo!$F$35:$F$44</c:f>
              <c:numCache>
                <c:formatCode>General</c:formatCode>
                <c:ptCount val="10"/>
                <c:pt idx="0">
                  <c:v>476.40499999999997</c:v>
                </c:pt>
                <c:pt idx="1">
                  <c:v>546.09400000000005</c:v>
                </c:pt>
                <c:pt idx="2">
                  <c:v>583.87</c:v>
                </c:pt>
                <c:pt idx="3">
                  <c:v>521.52700000000004</c:v>
                </c:pt>
                <c:pt idx="4">
                  <c:v>503.87099999999998</c:v>
                </c:pt>
                <c:pt idx="5">
                  <c:v>510.995</c:v>
                </c:pt>
                <c:pt idx="6">
                  <c:v>468.73</c:v>
                </c:pt>
                <c:pt idx="7">
                  <c:v>484.87400000000002</c:v>
                </c:pt>
                <c:pt idx="8">
                  <c:v>497.26100000000002</c:v>
                </c:pt>
                <c:pt idx="9">
                  <c:v>469.16899999999998</c:v>
                </c:pt>
              </c:numCache>
            </c:numRef>
          </c:yVal>
          <c:smooth val="0"/>
        </c:ser>
        <c:ser>
          <c:idx val="1"/>
          <c:order val="1"/>
          <c:tx>
            <c:v>limit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sashualo!$J$35:$J$44</c:f>
              <c:numCache>
                <c:formatCode>General</c:formatCode>
                <c:ptCount val="10"/>
                <c:pt idx="0">
                  <c:v>410</c:v>
                </c:pt>
                <c:pt idx="1">
                  <c:v>410</c:v>
                </c:pt>
                <c:pt idx="2">
                  <c:v>410</c:v>
                </c:pt>
                <c:pt idx="3">
                  <c:v>410</c:v>
                </c:pt>
                <c:pt idx="4">
                  <c:v>410</c:v>
                </c:pt>
                <c:pt idx="5">
                  <c:v>410</c:v>
                </c:pt>
                <c:pt idx="6">
                  <c:v>410</c:v>
                </c:pt>
                <c:pt idx="7">
                  <c:v>410</c:v>
                </c:pt>
                <c:pt idx="8">
                  <c:v>410</c:v>
                </c:pt>
                <c:pt idx="9">
                  <c:v>410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811336"/>
        <c:axId val="368811728"/>
      </c:scatterChart>
      <c:valAx>
        <c:axId val="368811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1728"/>
        <c:crosses val="autoZero"/>
        <c:crossBetween val="midCat"/>
      </c:valAx>
      <c:valAx>
        <c:axId val="36881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1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CO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sashualo!$G$35:$G$44</c:f>
              <c:numCache>
                <c:formatCode>General</c:formatCode>
                <c:ptCount val="10"/>
                <c:pt idx="0">
                  <c:v>0.53913999999999995</c:v>
                </c:pt>
                <c:pt idx="1">
                  <c:v>2.0147200000000001</c:v>
                </c:pt>
                <c:pt idx="2">
                  <c:v>2.5427399999999998</c:v>
                </c:pt>
                <c:pt idx="3">
                  <c:v>1.0982000000000001</c:v>
                </c:pt>
                <c:pt idx="4">
                  <c:v>2.0228799999999998</c:v>
                </c:pt>
                <c:pt idx="5">
                  <c:v>0.92257</c:v>
                </c:pt>
                <c:pt idx="6">
                  <c:v>0.73304000000000002</c:v>
                </c:pt>
                <c:pt idx="7">
                  <c:v>0.95426</c:v>
                </c:pt>
                <c:pt idx="8">
                  <c:v>1.3869</c:v>
                </c:pt>
                <c:pt idx="9">
                  <c:v>0.57908999999999999</c:v>
                </c:pt>
              </c:numCache>
            </c:numRef>
          </c:yVal>
          <c:smooth val="0"/>
        </c:ser>
        <c:ser>
          <c:idx val="1"/>
          <c:order val="1"/>
          <c:tx>
            <c:v>limit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'3april'!$T$2:$T$10</c:f>
              <c:numCache>
                <c:formatCode>General</c:formatCode>
                <c:ptCount val="9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812512"/>
        <c:axId val="368814864"/>
      </c:scatterChart>
      <c:valAx>
        <c:axId val="368812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4864"/>
        <c:crosses val="autoZero"/>
        <c:crossBetween val="midCat"/>
      </c:valAx>
      <c:valAx>
        <c:axId val="36881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2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856080489938773E-2"/>
          <c:y val="9.9228346456692915E-2"/>
          <c:w val="0.84575240594925638"/>
          <c:h val="0.77917454068241465"/>
        </c:manualLayout>
      </c:layout>
      <c:bar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3adgili'!$M$8:$M$10</c:f>
              <c:numCache>
                <c:formatCode>General</c:formatCode>
                <c:ptCount val="3"/>
                <c:pt idx="0">
                  <c:v>96.752499999999998</c:v>
                </c:pt>
                <c:pt idx="1">
                  <c:v>30.485000000000003</c:v>
                </c:pt>
                <c:pt idx="2">
                  <c:v>47.441304347826076</c:v>
                </c:pt>
              </c:numCache>
            </c:numRef>
          </c:val>
        </c:ser>
        <c:ser>
          <c:idx val="1"/>
          <c:order val="1"/>
          <c:tx>
            <c:v>NO2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3adgili'!$N$8:$N$10</c:f>
              <c:numCache>
                <c:formatCode>General</c:formatCode>
                <c:ptCount val="3"/>
                <c:pt idx="0">
                  <c:v>97.662500000000009</c:v>
                </c:pt>
                <c:pt idx="1">
                  <c:v>81.087499999999991</c:v>
                </c:pt>
                <c:pt idx="2">
                  <c:v>85.84760869565217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886360"/>
        <c:axId val="324598944"/>
      </c:barChart>
      <c:catAx>
        <c:axId val="32388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98944"/>
        <c:crosses val="autoZero"/>
        <c:auto val="1"/>
        <c:lblAlgn val="ctr"/>
        <c:lblOffset val="100"/>
        <c:noMultiLvlLbl val="0"/>
      </c:catAx>
      <c:valAx>
        <c:axId val="32459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88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CH4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sashualo!$H$35:$H$44</c:f>
              <c:numCache>
                <c:formatCode>General</c:formatCode>
                <c:ptCount val="10"/>
                <c:pt idx="0">
                  <c:v>2.2379899999999999</c:v>
                </c:pt>
                <c:pt idx="1">
                  <c:v>2.25509</c:v>
                </c:pt>
                <c:pt idx="2">
                  <c:v>3.4427699999999999</c:v>
                </c:pt>
                <c:pt idx="3">
                  <c:v>2.37812</c:v>
                </c:pt>
                <c:pt idx="4">
                  <c:v>2.45777</c:v>
                </c:pt>
                <c:pt idx="5">
                  <c:v>2.82707</c:v>
                </c:pt>
                <c:pt idx="6">
                  <c:v>2.1120100000000002</c:v>
                </c:pt>
                <c:pt idx="7">
                  <c:v>2.2134</c:v>
                </c:pt>
                <c:pt idx="8">
                  <c:v>2.2014800000000001</c:v>
                </c:pt>
                <c:pt idx="9">
                  <c:v>2.1912500000000001</c:v>
                </c:pt>
              </c:numCache>
            </c:numRef>
          </c:yVal>
          <c:smooth val="0"/>
        </c:ser>
        <c:ser>
          <c:idx val="1"/>
          <c:order val="1"/>
          <c:tx>
            <c:v>limit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sashualo!$L$35:$L$44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813296"/>
        <c:axId val="368815256"/>
      </c:scatterChart>
      <c:valAx>
        <c:axId val="36881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5256"/>
        <c:crosses val="autoZero"/>
        <c:crossBetween val="midCat"/>
      </c:valAx>
      <c:valAx>
        <c:axId val="36881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3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sashualo!$R$3</c:f>
              <c:strCache>
                <c:ptCount val="1"/>
                <c:pt idx="0">
                  <c:v>03-Apr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sashualo!$M$2:$M$10</c:f>
              <c:numCache>
                <c:formatCode>General</c:formatCode>
                <c:ptCount val="9"/>
                <c:pt idx="0">
                  <c:v>20.398924731182792</c:v>
                </c:pt>
                <c:pt idx="1">
                  <c:v>107.55263157894736</c:v>
                </c:pt>
                <c:pt idx="2">
                  <c:v>86.170212765957459</c:v>
                </c:pt>
                <c:pt idx="3">
                  <c:v>13.0752688172043</c:v>
                </c:pt>
                <c:pt idx="4">
                  <c:v>68.728723404255319</c:v>
                </c:pt>
                <c:pt idx="5">
                  <c:v>85.796842105263153</c:v>
                </c:pt>
                <c:pt idx="6">
                  <c:v>14.26526315789474</c:v>
                </c:pt>
                <c:pt idx="7">
                  <c:v>65.425531914893625</c:v>
                </c:pt>
                <c:pt idx="8">
                  <c:v>81.25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sashualo!$R$4</c:f>
              <c:strCache>
                <c:ptCount val="1"/>
                <c:pt idx="0">
                  <c:v>04-Apr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sashualo!$M$11:$M$20</c:f>
              <c:numCache>
                <c:formatCode>General</c:formatCode>
                <c:ptCount val="10"/>
                <c:pt idx="0">
                  <c:v>84.324357894736849</c:v>
                </c:pt>
                <c:pt idx="1">
                  <c:v>77.267744680851067</c:v>
                </c:pt>
                <c:pt idx="2">
                  <c:v>149.39812765957447</c:v>
                </c:pt>
                <c:pt idx="3">
                  <c:v>57.80842105263158</c:v>
                </c:pt>
                <c:pt idx="4">
                  <c:v>98.645684210526312</c:v>
                </c:pt>
                <c:pt idx="5">
                  <c:v>47.635617021276602</c:v>
                </c:pt>
                <c:pt idx="6">
                  <c:v>53.662083333333335</c:v>
                </c:pt>
                <c:pt idx="7">
                  <c:v>80.874778947368426</c:v>
                </c:pt>
                <c:pt idx="8">
                  <c:v>110.59875789473683</c:v>
                </c:pt>
                <c:pt idx="9">
                  <c:v>28.746874999999999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sashualo!$R$5</c:f>
              <c:strCache>
                <c:ptCount val="1"/>
                <c:pt idx="0">
                  <c:v>05-Apr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sashualo!$M$21:$M$30</c:f>
              <c:numCache>
                <c:formatCode>General</c:formatCode>
                <c:ptCount val="10"/>
                <c:pt idx="0">
                  <c:v>39.198989361702125</c:v>
                </c:pt>
                <c:pt idx="1">
                  <c:v>98.192000000000007</c:v>
                </c:pt>
                <c:pt idx="2">
                  <c:v>84.956042553191494</c:v>
                </c:pt>
                <c:pt idx="3">
                  <c:v>36.656810526315795</c:v>
                </c:pt>
                <c:pt idx="4">
                  <c:v>19.212765957446809</c:v>
                </c:pt>
                <c:pt idx="5">
                  <c:v>73.432712765957447</c:v>
                </c:pt>
                <c:pt idx="6">
                  <c:v>68.688199999999995</c:v>
                </c:pt>
                <c:pt idx="7">
                  <c:v>66.396301075268809</c:v>
                </c:pt>
                <c:pt idx="8">
                  <c:v>85.545361702127664</c:v>
                </c:pt>
                <c:pt idx="9">
                  <c:v>44.315210526315795</c:v>
                </c:pt>
              </c:numCache>
            </c:numRef>
          </c:yVal>
          <c:smooth val="0"/>
        </c:ser>
        <c:ser>
          <c:idx val="3"/>
          <c:order val="3"/>
          <c:tx>
            <c:v>limit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sashualo!$R$35:$R$44</c:f>
              <c:numCache>
                <c:formatCode>General</c:formatCode>
                <c:ptCount val="10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803888"/>
        <c:axId val="368804280"/>
      </c:scatterChart>
      <c:valAx>
        <c:axId val="36880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04280"/>
        <c:crosses val="autoZero"/>
        <c:crossBetween val="midCat"/>
      </c:valAx>
      <c:valAx>
        <c:axId val="36880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03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NO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sashualo!$R$3</c:f>
              <c:strCache>
                <c:ptCount val="1"/>
                <c:pt idx="0">
                  <c:v>03-Apr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sashualo!$L$2:$L$10</c:f>
              <c:numCache>
                <c:formatCode>General</c:formatCode>
                <c:ptCount val="9"/>
                <c:pt idx="0">
                  <c:v>0</c:v>
                </c:pt>
                <c:pt idx="1">
                  <c:v>430.8526315789473</c:v>
                </c:pt>
                <c:pt idx="2">
                  <c:v>332.2340425531915</c:v>
                </c:pt>
                <c:pt idx="3">
                  <c:v>59.165591397849461</c:v>
                </c:pt>
                <c:pt idx="4">
                  <c:v>88.5</c:v>
                </c:pt>
                <c:pt idx="5">
                  <c:v>193.92</c:v>
                </c:pt>
                <c:pt idx="6">
                  <c:v>0.3242105263157895</c:v>
                </c:pt>
                <c:pt idx="7">
                  <c:v>34.148936170212771</c:v>
                </c:pt>
                <c:pt idx="8">
                  <c:v>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sashualo!$R$4</c:f>
              <c:strCache>
                <c:ptCount val="1"/>
                <c:pt idx="0">
                  <c:v>04-Apr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sashualo!$L$11:$L$20</c:f>
              <c:numCache>
                <c:formatCode>General</c:formatCode>
                <c:ptCount val="10"/>
                <c:pt idx="0">
                  <c:v>24.605957894736843</c:v>
                </c:pt>
                <c:pt idx="1">
                  <c:v>215.81089361702126</c:v>
                </c:pt>
                <c:pt idx="2">
                  <c:v>631.95685106382973</c:v>
                </c:pt>
                <c:pt idx="3">
                  <c:v>70.275789473684213</c:v>
                </c:pt>
                <c:pt idx="4">
                  <c:v>97.02</c:v>
                </c:pt>
                <c:pt idx="5">
                  <c:v>3.1702127659574472E-3</c:v>
                </c:pt>
                <c:pt idx="6">
                  <c:v>11.264687500000001</c:v>
                </c:pt>
                <c:pt idx="7">
                  <c:v>45.721052631578949</c:v>
                </c:pt>
                <c:pt idx="8">
                  <c:v>124.68467368421054</c:v>
                </c:pt>
                <c:pt idx="9">
                  <c:v>0.14374999999999999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sashualo!$R$5</c:f>
              <c:strCache>
                <c:ptCount val="1"/>
                <c:pt idx="0">
                  <c:v>05-Apr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sashualo!$L$21:$L$30</c:f>
              <c:numCache>
                <c:formatCode>General</c:formatCode>
                <c:ptCount val="10"/>
                <c:pt idx="0">
                  <c:v>0.31797872340425531</c:v>
                </c:pt>
                <c:pt idx="1">
                  <c:v>356.73106382978727</c:v>
                </c:pt>
                <c:pt idx="2">
                  <c:v>254.13319148936171</c:v>
                </c:pt>
                <c:pt idx="3">
                  <c:v>127.94504210526316</c:v>
                </c:pt>
                <c:pt idx="4">
                  <c:v>0.25212765957446814</c:v>
                </c:pt>
                <c:pt idx="5">
                  <c:v>37.412744680851063</c:v>
                </c:pt>
                <c:pt idx="6">
                  <c:v>55.55192631578948</c:v>
                </c:pt>
                <c:pt idx="7">
                  <c:v>81.896516129032264</c:v>
                </c:pt>
                <c:pt idx="8">
                  <c:v>66.45591489361702</c:v>
                </c:pt>
                <c:pt idx="9">
                  <c:v>0.33536842105263159</c:v>
                </c:pt>
              </c:numCache>
            </c:numRef>
          </c:yVal>
          <c:smooth val="0"/>
        </c:ser>
        <c:ser>
          <c:idx val="3"/>
          <c:order val="3"/>
          <c:tx>
            <c:v>limit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sashualo!$Q$35:$Q$44</c:f>
              <c:numCache>
                <c:formatCode>General</c:formatCode>
                <c:ptCount val="1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806240"/>
        <c:axId val="368805064"/>
      </c:scatterChart>
      <c:valAx>
        <c:axId val="36880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05064"/>
        <c:crosses val="autoZero"/>
        <c:crossBetween val="midCat"/>
      </c:valAx>
      <c:valAx>
        <c:axId val="368805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062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03-Apr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sashualo!$O$2:$O$10</c:f>
              <c:numCache>
                <c:formatCode>General</c:formatCode>
                <c:ptCount val="9"/>
                <c:pt idx="0">
                  <c:v>0.43473118279569889</c:v>
                </c:pt>
                <c:pt idx="1">
                  <c:v>2.4913684210526315</c:v>
                </c:pt>
                <c:pt idx="2">
                  <c:v>2.323404255319149</c:v>
                </c:pt>
                <c:pt idx="3">
                  <c:v>1.0819784946236559</c:v>
                </c:pt>
                <c:pt idx="4">
                  <c:v>3.8695212765957452</c:v>
                </c:pt>
                <c:pt idx="5">
                  <c:v>1.5756000000000001</c:v>
                </c:pt>
                <c:pt idx="6">
                  <c:v>0.54467368421052642</c:v>
                </c:pt>
                <c:pt idx="7">
                  <c:v>0.8808510638297874</c:v>
                </c:pt>
                <c:pt idx="8">
                  <c:v>1.328125</c:v>
                </c:pt>
              </c:numCache>
            </c:numRef>
          </c:yVal>
          <c:smooth val="0"/>
        </c:ser>
        <c:ser>
          <c:idx val="1"/>
          <c:order val="1"/>
          <c:tx>
            <c:v>04-Apr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sashualo!$O$11:$O$20</c:f>
              <c:numCache>
                <c:formatCode>General</c:formatCode>
                <c:ptCount val="10"/>
                <c:pt idx="0">
                  <c:v>0.57269210526315784</c:v>
                </c:pt>
                <c:pt idx="1">
                  <c:v>1.3901855319148937</c:v>
                </c:pt>
                <c:pt idx="2">
                  <c:v>3.4874468085106383</c:v>
                </c:pt>
                <c:pt idx="3">
                  <c:v>0.97076842105263161</c:v>
                </c:pt>
                <c:pt idx="4">
                  <c:v>1.6891831578947369</c:v>
                </c:pt>
                <c:pt idx="5">
                  <c:v>0.49052702127659581</c:v>
                </c:pt>
                <c:pt idx="6">
                  <c:v>0.63661041666666673</c:v>
                </c:pt>
                <c:pt idx="7">
                  <c:v>0.83256884210526327</c:v>
                </c:pt>
                <c:pt idx="8">
                  <c:v>1.2031044210526316</c:v>
                </c:pt>
                <c:pt idx="9">
                  <c:v>0.54856249999999995</c:v>
                </c:pt>
              </c:numCache>
            </c:numRef>
          </c:yVal>
          <c:smooth val="0"/>
        </c:ser>
        <c:ser>
          <c:idx val="2"/>
          <c:order val="2"/>
          <c:tx>
            <c:v>05-Apr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sashualo!$O$21:$O$30</c:f>
              <c:numCache>
                <c:formatCode>General</c:formatCode>
                <c:ptCount val="10"/>
                <c:pt idx="0">
                  <c:v>0.61</c:v>
                </c:pt>
                <c:pt idx="1">
                  <c:v>2.1626042553191489</c:v>
                </c:pt>
                <c:pt idx="2">
                  <c:v>1.817355319148936</c:v>
                </c:pt>
                <c:pt idx="3">
                  <c:v>1.2418654736842105</c:v>
                </c:pt>
                <c:pt idx="4">
                  <c:v>0.50993617021276605</c:v>
                </c:pt>
                <c:pt idx="5">
                  <c:v>0.70158170212765958</c:v>
                </c:pt>
                <c:pt idx="6">
                  <c:v>1.0178235789473686</c:v>
                </c:pt>
                <c:pt idx="7">
                  <c:v>1.1493711827956989</c:v>
                </c:pt>
                <c:pt idx="8">
                  <c:v>1.6294838297872341</c:v>
                </c:pt>
                <c:pt idx="9">
                  <c:v>0.60962526315789478</c:v>
                </c:pt>
              </c:numCache>
            </c:numRef>
          </c:yVal>
          <c:smooth val="0"/>
        </c:ser>
        <c:ser>
          <c:idx val="3"/>
          <c:order val="3"/>
          <c:tx>
            <c:v>limits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sashualo!$K$35:$K$44</c:f>
              <c:numCache>
                <c:formatCode>General</c:formatCode>
                <c:ptCount val="10"/>
                <c:pt idx="0">
                  <c:v>2.66</c:v>
                </c:pt>
                <c:pt idx="1">
                  <c:v>2.66</c:v>
                </c:pt>
                <c:pt idx="2">
                  <c:v>2.66</c:v>
                </c:pt>
                <c:pt idx="3">
                  <c:v>2.66</c:v>
                </c:pt>
                <c:pt idx="4">
                  <c:v>2.66</c:v>
                </c:pt>
                <c:pt idx="5">
                  <c:v>2.66</c:v>
                </c:pt>
                <c:pt idx="6">
                  <c:v>2.66</c:v>
                </c:pt>
                <c:pt idx="7">
                  <c:v>2.66</c:v>
                </c:pt>
                <c:pt idx="8">
                  <c:v>2.66</c:v>
                </c:pt>
                <c:pt idx="9">
                  <c:v>2.66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816824"/>
        <c:axId val="368817216"/>
      </c:scatterChart>
      <c:valAx>
        <c:axId val="368816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7216"/>
        <c:crosses val="autoZero"/>
        <c:crossBetween val="midCat"/>
      </c:valAx>
      <c:valAx>
        <c:axId val="36881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16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NO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Sheet1!$A$31:$A$42</c:f>
              <c:strCache>
                <c:ptCount val="11"/>
                <c:pt idx="0">
                  <c:v>Online</c:v>
                </c:pt>
                <c:pt idx="1">
                  <c:v>LABORATORY</c:v>
                </c:pt>
                <c:pt idx="2">
                  <c:v> LABORATORY</c:v>
                </c:pt>
                <c:pt idx="3">
                  <c:v>Chavchavadze ave.</c:v>
                </c:pt>
                <c:pt idx="4">
                  <c:v>Near back door</c:v>
                </c:pt>
                <c:pt idx="5">
                  <c:v>Between stadium and good food</c:v>
                </c:pt>
                <c:pt idx="6">
                  <c:v>Between good food and varazi</c:v>
                </c:pt>
                <c:pt idx="7">
                  <c:v>Varazis khevi</c:v>
                </c:pt>
                <c:pt idx="8">
                  <c:v>G50 </c:v>
                </c:pt>
                <c:pt idx="9">
                  <c:v>New road </c:v>
                </c:pt>
                <c:pt idx="10">
                  <c:v>Parking xeoba</c:v>
                </c:pt>
              </c:strCache>
            </c:strRef>
          </c:cat>
          <c:val>
            <c:numRef>
              <c:f>(Sheet1!$B$31:$B$41,Sheet1!$B$43)</c:f>
              <c:numCache>
                <c:formatCode>General</c:formatCode>
                <c:ptCount val="12"/>
                <c:pt idx="0">
                  <c:v>3.883</c:v>
                </c:pt>
                <c:pt idx="1">
                  <c:v>1.2724130434782608</c:v>
                </c:pt>
                <c:pt idx="2">
                  <c:v>5.4585113434952142</c:v>
                </c:pt>
                <c:pt idx="3">
                  <c:v>14.683284227567068</c:v>
                </c:pt>
                <c:pt idx="4">
                  <c:v>2.4526123991935482</c:v>
                </c:pt>
                <c:pt idx="5">
                  <c:v>12.377231292906179</c:v>
                </c:pt>
                <c:pt idx="6">
                  <c:v>8.0043333333333333</c:v>
                </c:pt>
                <c:pt idx="7">
                  <c:v>72.903809435707686</c:v>
                </c:pt>
                <c:pt idx="8">
                  <c:v>3.3867409805735429</c:v>
                </c:pt>
                <c:pt idx="9">
                  <c:v>269.36619114619083</c:v>
                </c:pt>
                <c:pt idx="10">
                  <c:v>3.7394729355121097</c:v>
                </c:pt>
                <c:pt idx="1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24258200"/>
        <c:axId val="324254672"/>
      </c:barChart>
      <c:catAx>
        <c:axId val="324258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4672"/>
        <c:crosses val="autoZero"/>
        <c:auto val="1"/>
        <c:lblAlgn val="ctr"/>
        <c:lblOffset val="100"/>
        <c:noMultiLvlLbl val="0"/>
      </c:catAx>
      <c:valAx>
        <c:axId val="32425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8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NO2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Sheet1!$A$31:$A$41</c:f>
              <c:strCache>
                <c:ptCount val="11"/>
                <c:pt idx="0">
                  <c:v>Online</c:v>
                </c:pt>
                <c:pt idx="1">
                  <c:v>LABORATORY</c:v>
                </c:pt>
                <c:pt idx="2">
                  <c:v> LABORATORY</c:v>
                </c:pt>
                <c:pt idx="3">
                  <c:v>Chavchavadze ave.</c:v>
                </c:pt>
                <c:pt idx="4">
                  <c:v>Near back door</c:v>
                </c:pt>
                <c:pt idx="5">
                  <c:v>Between stadium and good food</c:v>
                </c:pt>
                <c:pt idx="6">
                  <c:v>Between good food and varazi</c:v>
                </c:pt>
                <c:pt idx="7">
                  <c:v>Varazis khevi</c:v>
                </c:pt>
                <c:pt idx="8">
                  <c:v>G50 </c:v>
                </c:pt>
                <c:pt idx="9">
                  <c:v>New road </c:v>
                </c:pt>
                <c:pt idx="10">
                  <c:v>Parking xeoba</c:v>
                </c:pt>
              </c:strCache>
            </c:strRef>
          </c:cat>
          <c:val>
            <c:numRef>
              <c:f>Sheet1!$C$31:$C$43</c:f>
              <c:numCache>
                <c:formatCode>General</c:formatCode>
                <c:ptCount val="12"/>
                <c:pt idx="0">
                  <c:v>46.145499999999998</c:v>
                </c:pt>
                <c:pt idx="1">
                  <c:v>47.299725601295094</c:v>
                </c:pt>
                <c:pt idx="2">
                  <c:v>5.9974289259127964</c:v>
                </c:pt>
                <c:pt idx="3">
                  <c:v>57.504062904717856</c:v>
                </c:pt>
                <c:pt idx="4">
                  <c:v>46.629668346774196</c:v>
                </c:pt>
                <c:pt idx="5">
                  <c:v>55.317515389016023</c:v>
                </c:pt>
                <c:pt idx="6">
                  <c:v>61.704066666666662</c:v>
                </c:pt>
                <c:pt idx="7">
                  <c:v>83.996055504162825</c:v>
                </c:pt>
                <c:pt idx="8">
                  <c:v>58.217573080481031</c:v>
                </c:pt>
                <c:pt idx="9">
                  <c:v>92.825974605353451</c:v>
                </c:pt>
                <c:pt idx="10">
                  <c:v>35.600196235774725</c:v>
                </c:pt>
                <c:pt idx="1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256240"/>
        <c:axId val="324253888"/>
      </c:barChart>
      <c:catAx>
        <c:axId val="32425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3888"/>
        <c:crosses val="autoZero"/>
        <c:auto val="1"/>
        <c:lblAlgn val="ctr"/>
        <c:lblOffset val="100"/>
        <c:noMultiLvlLbl val="0"/>
      </c:catAx>
      <c:valAx>
        <c:axId val="32425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CO2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Sheet1!$A$31:$A$41</c:f>
              <c:strCache>
                <c:ptCount val="11"/>
                <c:pt idx="0">
                  <c:v>Online</c:v>
                </c:pt>
                <c:pt idx="1">
                  <c:v>LABORATORY</c:v>
                </c:pt>
                <c:pt idx="2">
                  <c:v> LABORATORY</c:v>
                </c:pt>
                <c:pt idx="3">
                  <c:v>Chavchavadze ave.</c:v>
                </c:pt>
                <c:pt idx="4">
                  <c:v>Near back door</c:v>
                </c:pt>
                <c:pt idx="5">
                  <c:v>Between stadium and good food</c:v>
                </c:pt>
                <c:pt idx="6">
                  <c:v>Between good food and varazi</c:v>
                </c:pt>
                <c:pt idx="7">
                  <c:v>Varazis khevi</c:v>
                </c:pt>
                <c:pt idx="8">
                  <c:v>G50 </c:v>
                </c:pt>
                <c:pt idx="9">
                  <c:v>New road </c:v>
                </c:pt>
                <c:pt idx="10">
                  <c:v>Parking xeoba</c:v>
                </c:pt>
              </c:strCache>
            </c:strRef>
          </c:cat>
          <c:val>
            <c:numRef>
              <c:f>(Sheet1!$D$31:$D$41,Sheet1!$D$43)</c:f>
              <c:numCache>
                <c:formatCode>General</c:formatCode>
                <c:ptCount val="12"/>
                <c:pt idx="0">
                  <c:v>431.625</c:v>
                </c:pt>
                <c:pt idx="1">
                  <c:v>464.16956290471785</c:v>
                </c:pt>
                <c:pt idx="2">
                  <c:v>472.16062566465791</c:v>
                </c:pt>
                <c:pt idx="3">
                  <c:v>479.42160499537465</c:v>
                </c:pt>
                <c:pt idx="4">
                  <c:v>459.84280745967737</c:v>
                </c:pt>
                <c:pt idx="5">
                  <c:v>454.16682744565219</c:v>
                </c:pt>
                <c:pt idx="6">
                  <c:v>472.92766666666671</c:v>
                </c:pt>
                <c:pt idx="7">
                  <c:v>494.37085337650331</c:v>
                </c:pt>
                <c:pt idx="8">
                  <c:v>468.90697964847362</c:v>
                </c:pt>
                <c:pt idx="9">
                  <c:v>513.43914893617023</c:v>
                </c:pt>
                <c:pt idx="10">
                  <c:v>261.83956813539538</c:v>
                </c:pt>
                <c:pt idx="11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254280"/>
        <c:axId val="324257808"/>
      </c:barChart>
      <c:catAx>
        <c:axId val="324254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7808"/>
        <c:crosses val="autoZero"/>
        <c:auto val="1"/>
        <c:lblAlgn val="ctr"/>
        <c:lblOffset val="100"/>
        <c:noMultiLvlLbl val="0"/>
      </c:catAx>
      <c:valAx>
        <c:axId val="32425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4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CH4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cat>
            <c:strRef>
              <c:f>Sheet1!$A$31:$A$41</c:f>
              <c:strCache>
                <c:ptCount val="11"/>
                <c:pt idx="0">
                  <c:v>Online</c:v>
                </c:pt>
                <c:pt idx="1">
                  <c:v>LABORATORY</c:v>
                </c:pt>
                <c:pt idx="2">
                  <c:v> LABORATORY</c:v>
                </c:pt>
                <c:pt idx="3">
                  <c:v>Chavchavadze ave.</c:v>
                </c:pt>
                <c:pt idx="4">
                  <c:v>Near back door</c:v>
                </c:pt>
                <c:pt idx="5">
                  <c:v>Between stadium and good food</c:v>
                </c:pt>
                <c:pt idx="6">
                  <c:v>Between good food and varazi</c:v>
                </c:pt>
                <c:pt idx="7">
                  <c:v>Varazis khevi</c:v>
                </c:pt>
                <c:pt idx="8">
                  <c:v>G50 </c:v>
                </c:pt>
                <c:pt idx="9">
                  <c:v>New road </c:v>
                </c:pt>
                <c:pt idx="10">
                  <c:v>Parking xeoba</c:v>
                </c:pt>
              </c:strCache>
            </c:strRef>
          </c:cat>
          <c:val>
            <c:numRef>
              <c:f>(Sheet1!$F$31:$F$41,Sheet1!$F$43)</c:f>
              <c:numCache>
                <c:formatCode>General</c:formatCode>
                <c:ptCount val="12"/>
                <c:pt idx="0">
                  <c:v>2.70885</c:v>
                </c:pt>
                <c:pt idx="1">
                  <c:v>2.8508678307123034</c:v>
                </c:pt>
                <c:pt idx="2">
                  <c:v>2.7162237681673167</c:v>
                </c:pt>
                <c:pt idx="3">
                  <c:v>2.3779010175763182</c:v>
                </c:pt>
                <c:pt idx="4">
                  <c:v>2.8952864919354839</c:v>
                </c:pt>
                <c:pt idx="5">
                  <c:v>3.1987557494279173</c:v>
                </c:pt>
                <c:pt idx="6">
                  <c:v>2.9772000000000003</c:v>
                </c:pt>
                <c:pt idx="7">
                  <c:v>3.153304810360777</c:v>
                </c:pt>
                <c:pt idx="8">
                  <c:v>2.7685462534690104</c:v>
                </c:pt>
                <c:pt idx="9">
                  <c:v>2.3547175703500347</c:v>
                </c:pt>
                <c:pt idx="10">
                  <c:v>1.305102640793697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257416"/>
        <c:axId val="324251536"/>
        <c:axId val="0"/>
      </c:bar3DChart>
      <c:catAx>
        <c:axId val="324257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1536"/>
        <c:crosses val="autoZero"/>
        <c:auto val="1"/>
        <c:lblAlgn val="ctr"/>
        <c:lblOffset val="100"/>
        <c:noMultiLvlLbl val="0"/>
      </c:catAx>
      <c:valAx>
        <c:axId val="324251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7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CO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cat>
            <c:strRef>
              <c:f>Sheet1!$A$31:$A$41</c:f>
              <c:strCache>
                <c:ptCount val="11"/>
                <c:pt idx="0">
                  <c:v>Online</c:v>
                </c:pt>
                <c:pt idx="1">
                  <c:v>LABORATORY</c:v>
                </c:pt>
                <c:pt idx="2">
                  <c:v> LABORATORY</c:v>
                </c:pt>
                <c:pt idx="3">
                  <c:v>Chavchavadze ave.</c:v>
                </c:pt>
                <c:pt idx="4">
                  <c:v>Near back door</c:v>
                </c:pt>
                <c:pt idx="5">
                  <c:v>Between stadium and good food</c:v>
                </c:pt>
                <c:pt idx="6">
                  <c:v>Between good food and varazi</c:v>
                </c:pt>
                <c:pt idx="7">
                  <c:v>Varazis khevi</c:v>
                </c:pt>
                <c:pt idx="8">
                  <c:v>G50 </c:v>
                </c:pt>
                <c:pt idx="9">
                  <c:v>New road </c:v>
                </c:pt>
                <c:pt idx="10">
                  <c:v>Parking xeoba</c:v>
                </c:pt>
              </c:strCache>
            </c:strRef>
          </c:cat>
          <c:val>
            <c:numRef>
              <c:f>(Sheet1!$E$31:$E$41,Sheet1!$E$43)</c:f>
              <c:numCache>
                <c:formatCode>General</c:formatCode>
                <c:ptCount val="12"/>
                <c:pt idx="0">
                  <c:v>0.45650000000000002</c:v>
                </c:pt>
                <c:pt idx="1">
                  <c:v>0.68574129278445883</c:v>
                </c:pt>
                <c:pt idx="2">
                  <c:v>0.65887096774193543</c:v>
                </c:pt>
                <c:pt idx="3">
                  <c:v>0.85878307123034225</c:v>
                </c:pt>
                <c:pt idx="4">
                  <c:v>0.63440625000000006</c:v>
                </c:pt>
                <c:pt idx="5">
                  <c:v>0.80986836384439354</c:v>
                </c:pt>
                <c:pt idx="6">
                  <c:v>0.7946333333333333</c:v>
                </c:pt>
                <c:pt idx="7">
                  <c:v>1.1222439870490288</c:v>
                </c:pt>
                <c:pt idx="8">
                  <c:v>0.82550397779833484</c:v>
                </c:pt>
                <c:pt idx="9">
                  <c:v>2.3220014413177763</c:v>
                </c:pt>
                <c:pt idx="10">
                  <c:v>0.4223350598190837</c:v>
                </c:pt>
                <c:pt idx="11">
                  <c:v>2.66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253104"/>
        <c:axId val="331249704"/>
        <c:axId val="0"/>
      </c:bar3DChart>
      <c:catAx>
        <c:axId val="32425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49704"/>
        <c:crosses val="autoZero"/>
        <c:auto val="1"/>
        <c:lblAlgn val="ctr"/>
        <c:lblOffset val="100"/>
        <c:noMultiLvlLbl val="0"/>
      </c:catAx>
      <c:valAx>
        <c:axId val="331249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NO2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Sheet1!$C$31:$C$41</c:f>
              <c:numCache>
                <c:formatCode>General</c:formatCode>
                <c:ptCount val="11"/>
                <c:pt idx="0">
                  <c:v>46.145499999999998</c:v>
                </c:pt>
                <c:pt idx="1">
                  <c:v>47.299725601295094</c:v>
                </c:pt>
                <c:pt idx="2">
                  <c:v>5.9974289259127964</c:v>
                </c:pt>
                <c:pt idx="3">
                  <c:v>57.504062904717856</c:v>
                </c:pt>
                <c:pt idx="4">
                  <c:v>46.629668346774196</c:v>
                </c:pt>
                <c:pt idx="5">
                  <c:v>55.317515389016023</c:v>
                </c:pt>
                <c:pt idx="6">
                  <c:v>61.704066666666662</c:v>
                </c:pt>
                <c:pt idx="7">
                  <c:v>83.996055504162825</c:v>
                </c:pt>
                <c:pt idx="8">
                  <c:v>58.217573080481031</c:v>
                </c:pt>
                <c:pt idx="9">
                  <c:v>92.825974605353451</c:v>
                </c:pt>
                <c:pt idx="10">
                  <c:v>35.600196235774725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Sheet1!$A$43</c:f>
              <c:strCache>
                <c:ptCount val="1"/>
                <c:pt idx="0">
                  <c:v>limit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Sheet1!$I$31:$I$41</c:f>
              <c:numCache>
                <c:formatCode>General</c:formatCode>
                <c:ptCount val="11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250488"/>
        <c:axId val="331250880"/>
      </c:scatterChart>
      <c:valAx>
        <c:axId val="331250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50880"/>
        <c:crosses val="autoZero"/>
        <c:crossBetween val="midCat"/>
      </c:valAx>
      <c:valAx>
        <c:axId val="33125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50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CO2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3adgili'!$O$2:$O$4</c:f>
              <c:numCache>
                <c:formatCode>General</c:formatCode>
                <c:ptCount val="3"/>
                <c:pt idx="0">
                  <c:v>496.20956521739129</c:v>
                </c:pt>
                <c:pt idx="1">
                  <c:v>490.11322580645157</c:v>
                </c:pt>
                <c:pt idx="2">
                  <c:v>494.42107526881716</c:v>
                </c:pt>
              </c:numCache>
            </c:numRef>
          </c:val>
        </c:ser>
        <c:ser>
          <c:idx val="1"/>
          <c:order val="1"/>
          <c:tx>
            <c:v>CO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3adgili'!$P$2:$P$4</c:f>
              <c:numCache>
                <c:formatCode>General</c:formatCode>
                <c:ptCount val="3"/>
                <c:pt idx="0">
                  <c:v>1.1584782608695652</c:v>
                </c:pt>
                <c:pt idx="1">
                  <c:v>1.1286774193548388</c:v>
                </c:pt>
                <c:pt idx="2">
                  <c:v>1.1586666666666667</c:v>
                </c:pt>
              </c:numCache>
            </c:numRef>
          </c:val>
        </c:ser>
        <c:ser>
          <c:idx val="2"/>
          <c:order val="2"/>
          <c:tx>
            <c:v>CH4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3adgili'!$Q$2:$Q$4</c:f>
              <c:numCache>
                <c:formatCode>General</c:formatCode>
                <c:ptCount val="3"/>
                <c:pt idx="0">
                  <c:v>2.8025652173913045</c:v>
                </c:pt>
                <c:pt idx="1">
                  <c:v>2.7531290322580646</c:v>
                </c:pt>
                <c:pt idx="2">
                  <c:v>2.8134193548387096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597768"/>
        <c:axId val="324597376"/>
      </c:barChart>
      <c:catAx>
        <c:axId val="32459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97376"/>
        <c:crosses val="autoZero"/>
        <c:auto val="1"/>
        <c:lblAlgn val="ctr"/>
        <c:lblOffset val="100"/>
        <c:noMultiLvlLbl val="0"/>
      </c:catAx>
      <c:valAx>
        <c:axId val="32459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9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[wereteli.xlsx]Sheet1!$B$24:$B$26</c:f>
              <c:strCache>
                <c:ptCount val="3"/>
                <c:pt idx="0">
                  <c:v>Didube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[wereteli.xlsx]Sheet1!$C$24:$C$26</c:f>
              <c:numCache>
                <c:formatCode>General</c:formatCode>
                <c:ptCount val="3"/>
                <c:pt idx="0">
                  <c:v>26.795494656689783</c:v>
                </c:pt>
                <c:pt idx="1">
                  <c:v>122.7537118584699</c:v>
                </c:pt>
                <c:pt idx="2">
                  <c:v>181.64543027282892</c:v>
                </c:pt>
              </c:numCache>
            </c:numRef>
          </c:val>
        </c:ser>
        <c:ser>
          <c:idx val="1"/>
          <c:order val="1"/>
          <c:tx>
            <c:v>NO2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[wereteli.xlsx]Sheet1!$B$24:$B$26</c:f>
              <c:strCache>
                <c:ptCount val="3"/>
                <c:pt idx="0">
                  <c:v>Didube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[wereteli.xlsx]Sheet1!$D$24:$D$26</c:f>
              <c:numCache>
                <c:formatCode>General</c:formatCode>
                <c:ptCount val="3"/>
                <c:pt idx="0">
                  <c:v>66.492261299861198</c:v>
                </c:pt>
                <c:pt idx="1">
                  <c:v>70.463553363733851</c:v>
                </c:pt>
                <c:pt idx="2">
                  <c:v>93.944244544575213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248920"/>
        <c:axId val="331251272"/>
        <c:axId val="0"/>
      </c:bar3DChart>
      <c:catAx>
        <c:axId val="33124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51272"/>
        <c:crosses val="autoZero"/>
        <c:auto val="1"/>
        <c:lblAlgn val="ctr"/>
        <c:lblOffset val="100"/>
        <c:noMultiLvlLbl val="0"/>
      </c:catAx>
      <c:valAx>
        <c:axId val="33125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4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CO</c:v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[wereteli.xlsx]Sheet1!$B$24:$B$26</c:f>
              <c:strCache>
                <c:ptCount val="3"/>
                <c:pt idx="0">
                  <c:v>Didube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[wereteli.xlsx]Sheet1!$F$24:$F$26</c:f>
              <c:numCache>
                <c:formatCode>General</c:formatCode>
                <c:ptCount val="3"/>
                <c:pt idx="0">
                  <c:v>0.884824119053782</c:v>
                </c:pt>
                <c:pt idx="1">
                  <c:v>1.1733508645770796</c:v>
                </c:pt>
                <c:pt idx="2">
                  <c:v>1.1237540506038124</c:v>
                </c:pt>
              </c:numCache>
            </c:numRef>
          </c:val>
        </c:ser>
        <c:ser>
          <c:idx val="1"/>
          <c:order val="1"/>
          <c:tx>
            <c:v>CH4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[wereteli.xlsx]Sheet1!$B$24:$B$26</c:f>
              <c:strCache>
                <c:ptCount val="3"/>
                <c:pt idx="0">
                  <c:v>Didube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[wereteli.xlsx]Sheet1!$G$24:$G$26</c:f>
              <c:numCache>
                <c:formatCode>General</c:formatCode>
                <c:ptCount val="3"/>
                <c:pt idx="0">
                  <c:v>2.6131477428691823</c:v>
                </c:pt>
                <c:pt idx="1">
                  <c:v>2.2391148750657757</c:v>
                </c:pt>
                <c:pt idx="2">
                  <c:v>2.1364810954049127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252448"/>
        <c:axId val="331254408"/>
        <c:axId val="0"/>
      </c:bar3DChart>
      <c:catAx>
        <c:axId val="33125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54408"/>
        <c:crosses val="autoZero"/>
        <c:auto val="1"/>
        <c:lblAlgn val="ctr"/>
        <c:lblOffset val="100"/>
        <c:noMultiLvlLbl val="0"/>
      </c:catAx>
      <c:valAx>
        <c:axId val="33125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5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CO2</c:v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[wereteli.xlsx]Sheet1!$B$24:$B$26</c:f>
              <c:strCache>
                <c:ptCount val="3"/>
                <c:pt idx="0">
                  <c:v>Didube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[wereteli.xlsx]Sheet1!$E$24:$E$26</c:f>
              <c:numCache>
                <c:formatCode>General</c:formatCode>
                <c:ptCount val="3"/>
                <c:pt idx="0">
                  <c:v>579.80263255807017</c:v>
                </c:pt>
                <c:pt idx="1">
                  <c:v>491.39005764552536</c:v>
                </c:pt>
                <c:pt idx="2">
                  <c:v>486.68147408785944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251664"/>
        <c:axId val="331252840"/>
      </c:barChart>
      <c:catAx>
        <c:axId val="33125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52840"/>
        <c:crosses val="autoZero"/>
        <c:auto val="1"/>
        <c:lblAlgn val="ctr"/>
        <c:lblOffset val="100"/>
        <c:noMultiLvlLbl val="0"/>
      </c:catAx>
      <c:valAx>
        <c:axId val="33125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5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NO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[wereteli.xlsx]Sheet1!$B$24:$B$26</c:f>
              <c:strCache>
                <c:ptCount val="3"/>
                <c:pt idx="0">
                  <c:v>Didube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[wereteli.xlsx]Sheet1!$C$24:$C$26</c:f>
              <c:numCache>
                <c:formatCode>General</c:formatCode>
                <c:ptCount val="3"/>
                <c:pt idx="0">
                  <c:v>26.795494656689783</c:v>
                </c:pt>
                <c:pt idx="1">
                  <c:v>122.7537118584699</c:v>
                </c:pt>
                <c:pt idx="2">
                  <c:v>181.64543027282892</c:v>
                </c:pt>
              </c:numCache>
            </c:numRef>
          </c:val>
          <c:smooth val="0"/>
        </c:ser>
        <c:ser>
          <c:idx val="1"/>
          <c:order val="1"/>
          <c:tx>
            <c:v>limit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[wereteli.xlsx]Sheet1!$I$24:$I$26</c:f>
              <c:numCache>
                <c:formatCode>General</c:formatCode>
                <c:ptCount val="3"/>
                <c:pt idx="0">
                  <c:v>40.9</c:v>
                </c:pt>
                <c:pt idx="1">
                  <c:v>40.9</c:v>
                </c:pt>
                <c:pt idx="2">
                  <c:v>40.9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255192"/>
        <c:axId val="331248136"/>
      </c:lineChart>
      <c:catAx>
        <c:axId val="33125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48136"/>
        <c:crosses val="autoZero"/>
        <c:auto val="1"/>
        <c:lblAlgn val="ctr"/>
        <c:lblOffset val="100"/>
        <c:noMultiLvlLbl val="0"/>
      </c:catAx>
      <c:valAx>
        <c:axId val="331248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5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025371828521432E-2"/>
          <c:y val="3.2407407407407406E-2"/>
          <c:w val="0.89019685039370078"/>
          <c:h val="0.8416746864975212"/>
        </c:manualLayout>
      </c:layout>
      <c:lineChart>
        <c:grouping val="standard"/>
        <c:varyColors val="0"/>
        <c:ser>
          <c:idx val="0"/>
          <c:order val="0"/>
          <c:tx>
            <c:v>NO2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[wereteli.xlsx]Sheet1!$B$24:$B$26</c:f>
              <c:strCache>
                <c:ptCount val="3"/>
                <c:pt idx="0">
                  <c:v>Didube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[wereteli.xlsx]Sheet1!$D$24:$D$26</c:f>
              <c:numCache>
                <c:formatCode>General</c:formatCode>
                <c:ptCount val="3"/>
                <c:pt idx="0">
                  <c:v>66.492261299861198</c:v>
                </c:pt>
                <c:pt idx="1">
                  <c:v>70.463553363733851</c:v>
                </c:pt>
                <c:pt idx="2">
                  <c:v>93.944244544575213</c:v>
                </c:pt>
              </c:numCache>
            </c:numRef>
          </c:val>
          <c:smooth val="0"/>
        </c:ser>
        <c:ser>
          <c:idx val="1"/>
          <c:order val="1"/>
          <c:tx>
            <c:v>limit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[wereteli.xlsx]Sheet1!$J$24:$J$26</c:f>
              <c:numCache>
                <c:formatCode>General</c:formatCode>
                <c:ptCount val="3"/>
                <c:pt idx="0">
                  <c:v>21</c:v>
                </c:pt>
                <c:pt idx="1">
                  <c:v>21</c:v>
                </c:pt>
                <c:pt idx="2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254016"/>
        <c:axId val="331247744"/>
      </c:lineChart>
      <c:catAx>
        <c:axId val="33125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47744"/>
        <c:crosses val="autoZero"/>
        <c:auto val="1"/>
        <c:lblAlgn val="ctr"/>
        <c:lblOffset val="100"/>
        <c:noMultiLvlLbl val="0"/>
      </c:catAx>
      <c:valAx>
        <c:axId val="33124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5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CO2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Sheet1!$B$24:$B$26</c:f>
              <c:strCache>
                <c:ptCount val="3"/>
                <c:pt idx="0">
                  <c:v>Didube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Sheet1!$E$24:$E$26</c:f>
              <c:numCache>
                <c:formatCode>General</c:formatCode>
                <c:ptCount val="3"/>
                <c:pt idx="0">
                  <c:v>579.80263255807017</c:v>
                </c:pt>
                <c:pt idx="1">
                  <c:v>491.39005764552536</c:v>
                </c:pt>
                <c:pt idx="2">
                  <c:v>486.68147408785944</c:v>
                </c:pt>
              </c:numCache>
            </c:numRef>
          </c:val>
          <c:smooth val="0"/>
        </c:ser>
        <c:ser>
          <c:idx val="1"/>
          <c:order val="1"/>
          <c:tx>
            <c:v>limit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Sheet1!$B$24:$B$26</c:f>
              <c:strCache>
                <c:ptCount val="3"/>
                <c:pt idx="0">
                  <c:v>Didube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Sheet1!$K$24:$K$26</c:f>
              <c:numCache>
                <c:formatCode>General</c:formatCode>
                <c:ptCount val="3"/>
                <c:pt idx="0">
                  <c:v>410</c:v>
                </c:pt>
                <c:pt idx="1">
                  <c:v>410</c:v>
                </c:pt>
                <c:pt idx="2">
                  <c:v>410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793688"/>
        <c:axId val="331798784"/>
      </c:lineChart>
      <c:catAx>
        <c:axId val="33179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798784"/>
        <c:crosses val="autoZero"/>
        <c:auto val="1"/>
        <c:lblAlgn val="ctr"/>
        <c:lblOffset val="100"/>
        <c:noMultiLvlLbl val="0"/>
      </c:catAx>
      <c:valAx>
        <c:axId val="33179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793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Sheet1!$H$19:$K$19</c:f>
              <c:strCache>
                <c:ptCount val="4"/>
                <c:pt idx="0">
                  <c:v>Deviation from permissible norm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Sheet1!$C$23:$E$23</c:f>
              <c:strCache>
                <c:ptCount val="3"/>
                <c:pt idx="0">
                  <c:v>NO</c:v>
                </c:pt>
                <c:pt idx="1">
                  <c:v>NO2</c:v>
                </c:pt>
                <c:pt idx="2">
                  <c:v>CO2</c:v>
                </c:pt>
              </c:strCache>
            </c:strRef>
          </c:cat>
          <c:val>
            <c:numRef>
              <c:f>(Sheet1!$C$27,Sheet1!$D$27,Sheet1!$E$27)</c:f>
              <c:numCache>
                <c:formatCode>General</c:formatCode>
                <c:ptCount val="3"/>
                <c:pt idx="0">
                  <c:v>110.39821226266287</c:v>
                </c:pt>
                <c:pt idx="1">
                  <c:v>76.966686402723425</c:v>
                </c:pt>
                <c:pt idx="2">
                  <c:v>519.29138809715164</c:v>
                </c:pt>
              </c:numCache>
            </c:numRef>
          </c:val>
        </c:ser>
        <c:ser>
          <c:idx val="1"/>
          <c:order val="1"/>
          <c:tx>
            <c:v>permissible norm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Sheet1!$C$23:$E$23</c:f>
              <c:strCache>
                <c:ptCount val="3"/>
                <c:pt idx="0">
                  <c:v>NO</c:v>
                </c:pt>
                <c:pt idx="1">
                  <c:v>NO2</c:v>
                </c:pt>
                <c:pt idx="2">
                  <c:v>CO2</c:v>
                </c:pt>
              </c:strCache>
            </c:strRef>
          </c:cat>
          <c:val>
            <c:numRef>
              <c:f>(Sheet1!$C$28,Sheet1!$D$28,Sheet1!$E$28)</c:f>
              <c:numCache>
                <c:formatCode>General</c:formatCode>
                <c:ptCount val="3"/>
                <c:pt idx="0">
                  <c:v>40.9</c:v>
                </c:pt>
                <c:pt idx="1">
                  <c:v>21</c:v>
                </c:pt>
                <c:pt idx="2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794472"/>
        <c:axId val="331794864"/>
        <c:axId val="0"/>
      </c:bar3DChart>
      <c:catAx>
        <c:axId val="331794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794864"/>
        <c:crosses val="autoZero"/>
        <c:auto val="1"/>
        <c:lblAlgn val="ctr"/>
        <c:lblOffset val="100"/>
        <c:noMultiLvlLbl val="0"/>
      </c:catAx>
      <c:valAx>
        <c:axId val="33179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79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997594050743654E-2"/>
          <c:y val="7.407407407407407E-2"/>
          <c:w val="0.89655796150481193"/>
          <c:h val="0.8416746864975212"/>
        </c:manualLayout>
      </c:layout>
      <c:lineChart>
        <c:grouping val="standard"/>
        <c:varyColors val="0"/>
        <c:ser>
          <c:idx val="0"/>
          <c:order val="0"/>
          <c:tx>
            <c:v>CO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[wereteli.xlsx]Sheet1!$B$24:$B$26</c:f>
              <c:strCache>
                <c:ptCount val="3"/>
                <c:pt idx="0">
                  <c:v>Didube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[wereteli.xlsx]Sheet1!$F$24:$F$26</c:f>
              <c:numCache>
                <c:formatCode>General</c:formatCode>
                <c:ptCount val="3"/>
                <c:pt idx="0">
                  <c:v>0.884824119053782</c:v>
                </c:pt>
                <c:pt idx="1">
                  <c:v>1.1733508645770796</c:v>
                </c:pt>
                <c:pt idx="2">
                  <c:v>1.1237540506038124</c:v>
                </c:pt>
              </c:numCache>
            </c:numRef>
          </c:val>
          <c:smooth val="0"/>
        </c:ser>
        <c:ser>
          <c:idx val="1"/>
          <c:order val="1"/>
          <c:tx>
            <c:v>limit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[wereteli.xlsx]Sheet1!$B$24:$B$26</c:f>
              <c:strCache>
                <c:ptCount val="3"/>
                <c:pt idx="0">
                  <c:v>Didube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[wereteli.xlsx]Sheet1!$L$24:$L$26</c:f>
              <c:numCache>
                <c:formatCode>General</c:formatCode>
                <c:ptCount val="3"/>
                <c:pt idx="0">
                  <c:v>2.66</c:v>
                </c:pt>
                <c:pt idx="1">
                  <c:v>2.66</c:v>
                </c:pt>
                <c:pt idx="2">
                  <c:v>2.66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839680"/>
        <c:axId val="372836544"/>
      </c:lineChart>
      <c:catAx>
        <c:axId val="3728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36544"/>
        <c:crosses val="autoZero"/>
        <c:auto val="1"/>
        <c:lblAlgn val="ctr"/>
        <c:lblOffset val="100"/>
        <c:noMultiLvlLbl val="0"/>
      </c:catAx>
      <c:valAx>
        <c:axId val="37283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3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CH4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Sheet1!$B$24:$B$26</c:f>
              <c:strCache>
                <c:ptCount val="3"/>
                <c:pt idx="0">
                  <c:v>Didube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Sheet1!$G$24:$G$26</c:f>
              <c:numCache>
                <c:formatCode>General</c:formatCode>
                <c:ptCount val="3"/>
                <c:pt idx="0">
                  <c:v>2.6131477428691823</c:v>
                </c:pt>
                <c:pt idx="1">
                  <c:v>2.2391148750657757</c:v>
                </c:pt>
                <c:pt idx="2">
                  <c:v>2.1364810954049127</c:v>
                </c:pt>
              </c:numCache>
            </c:numRef>
          </c:val>
          <c:smooth val="0"/>
        </c:ser>
        <c:ser>
          <c:idx val="1"/>
          <c:order val="1"/>
          <c:tx>
            <c:v>limit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Sheet1!$B$24:$B$26</c:f>
              <c:strCache>
                <c:ptCount val="3"/>
                <c:pt idx="0">
                  <c:v>Didube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Sheet1!$M$24:$M$26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831448"/>
        <c:axId val="372831840"/>
      </c:lineChart>
      <c:catAx>
        <c:axId val="37283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31840"/>
        <c:crosses val="autoZero"/>
        <c:auto val="1"/>
        <c:lblAlgn val="ctr"/>
        <c:lblOffset val="100"/>
        <c:noMultiLvlLbl val="0"/>
      </c:catAx>
      <c:valAx>
        <c:axId val="3728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3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NO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Sheet1!$A$4:$A$6</c:f>
              <c:strCache>
                <c:ptCount val="3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Sheet1!$E$4:$E$6</c:f>
              <c:numCache>
                <c:formatCode>General</c:formatCode>
                <c:ptCount val="3"/>
                <c:pt idx="0">
                  <c:v>26.795494656689783</c:v>
                </c:pt>
                <c:pt idx="1">
                  <c:v>122.7537118584699</c:v>
                </c:pt>
                <c:pt idx="2">
                  <c:v>181.64543027282892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CO</c:v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3adgili'!$P$2:$P$4</c:f>
              <c:numCache>
                <c:formatCode>General</c:formatCode>
                <c:ptCount val="3"/>
                <c:pt idx="0">
                  <c:v>1.1584782608695652</c:v>
                </c:pt>
                <c:pt idx="1">
                  <c:v>1.1286774193548388</c:v>
                </c:pt>
                <c:pt idx="2">
                  <c:v>1.1586666666666667</c:v>
                </c:pt>
              </c:numCache>
            </c:numRef>
          </c:val>
        </c:ser>
        <c:ser>
          <c:idx val="1"/>
          <c:order val="1"/>
          <c:tx>
            <c:v>CH4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3adgili'!$Q$2:$Q$4</c:f>
              <c:numCache>
                <c:formatCode>General</c:formatCode>
                <c:ptCount val="3"/>
                <c:pt idx="0">
                  <c:v>2.8025652173913045</c:v>
                </c:pt>
                <c:pt idx="1">
                  <c:v>2.7531290322580646</c:v>
                </c:pt>
                <c:pt idx="2">
                  <c:v>2.8134193548387096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599728"/>
        <c:axId val="324598160"/>
      </c:barChart>
      <c:catAx>
        <c:axId val="32459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98160"/>
        <c:crosses val="autoZero"/>
        <c:auto val="1"/>
        <c:lblAlgn val="ctr"/>
        <c:lblOffset val="100"/>
        <c:noMultiLvlLbl val="0"/>
      </c:catAx>
      <c:valAx>
        <c:axId val="32459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9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NO2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Sheet1!$A$4:$A$6</c:f>
              <c:strCache>
                <c:ptCount val="3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Sheet1!$I$4:$I$6</c:f>
              <c:numCache>
                <c:formatCode>General</c:formatCode>
                <c:ptCount val="3"/>
                <c:pt idx="0">
                  <c:v>66.492261299861198</c:v>
                </c:pt>
                <c:pt idx="1">
                  <c:v>70.463553363733851</c:v>
                </c:pt>
                <c:pt idx="2">
                  <c:v>93.944244544575213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CO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Sheet1!$A$4:$A$6</c:f>
              <c:strCache>
                <c:ptCount val="3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Sheet1!$I$10:$I$12</c:f>
              <c:numCache>
                <c:formatCode>General</c:formatCode>
                <c:ptCount val="3"/>
                <c:pt idx="0">
                  <c:v>0.884824119053782</c:v>
                </c:pt>
                <c:pt idx="1">
                  <c:v>1.1733508645770796</c:v>
                </c:pt>
                <c:pt idx="2">
                  <c:v>1.1237540506038124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CH4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Sheet1!$A$4:$A$6</c:f>
              <c:strCache>
                <c:ptCount val="3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Sheet1!$J$10:$J$12</c:f>
              <c:numCache>
                <c:formatCode>General</c:formatCode>
                <c:ptCount val="3"/>
                <c:pt idx="0">
                  <c:v>2.6131477428691823</c:v>
                </c:pt>
                <c:pt idx="1">
                  <c:v>2.2391148750657757</c:v>
                </c:pt>
                <c:pt idx="2">
                  <c:v>2.1364810954049127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CO2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Sheet1!$A$4:$A$6</c:f>
              <c:strCache>
                <c:ptCount val="3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</c:strCache>
            </c:strRef>
          </c:cat>
          <c:val>
            <c:numRef>
              <c:f>Sheet1!$M$4:$M$6</c:f>
              <c:numCache>
                <c:formatCode>General</c:formatCode>
                <c:ptCount val="3"/>
                <c:pt idx="0">
                  <c:v>579.80263255807017</c:v>
                </c:pt>
                <c:pt idx="1">
                  <c:v>491.39005764552536</c:v>
                </c:pt>
                <c:pt idx="2">
                  <c:v>486.68147408785944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NO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(Sheet1!$M$4,Sheet1!$M$5,Sheet1!$M$6)</c:f>
              <c:strCache>
                <c:ptCount val="3"/>
                <c:pt idx="0">
                  <c:v>Danish House</c:v>
                </c:pt>
                <c:pt idx="1">
                  <c:v>McDonalds Marijanishvili</c:v>
                </c:pt>
                <c:pt idx="2">
                  <c:v>Saarbrucken Square</c:v>
                </c:pt>
              </c:strCache>
            </c:strRef>
          </c:xVal>
          <c:yVal>
            <c:numRef>
              <c:f>(Sheet1!$N$8,Sheet1!$N$9,Sheet1!$N$10)</c:f>
              <c:numCache>
                <c:formatCode>General</c:formatCode>
                <c:ptCount val="3"/>
                <c:pt idx="0">
                  <c:v>21.052016212962965</c:v>
                </c:pt>
                <c:pt idx="1">
                  <c:v>36.177963685185183</c:v>
                </c:pt>
                <c:pt idx="2">
                  <c:v>89.261594291666668</c:v>
                </c:pt>
              </c:numCache>
            </c:numRef>
          </c:yVal>
          <c:smooth val="0"/>
        </c:ser>
        <c:ser>
          <c:idx val="1"/>
          <c:order val="1"/>
          <c:tx>
            <c:v>limit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(Sheet1!$Q$8,Sheet1!$Q$10,Sheet1!$Q$9)</c:f>
              <c:numCache>
                <c:formatCode>General</c:formatCode>
                <c:ptCount val="3"/>
                <c:pt idx="0">
                  <c:v>40.9</c:v>
                </c:pt>
                <c:pt idx="1">
                  <c:v>40.9</c:v>
                </c:pt>
                <c:pt idx="2">
                  <c:v>40.9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832624"/>
        <c:axId val="372833408"/>
      </c:scatterChart>
      <c:valAx>
        <c:axId val="3728326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33408"/>
        <c:crosses val="autoZero"/>
        <c:crossBetween val="midCat"/>
      </c:valAx>
      <c:valAx>
        <c:axId val="37283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32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NO2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(Sheet1!$R$8,Sheet1!$R$9,Sheet1!$R$10)</c:f>
              <c:numCache>
                <c:formatCode>General</c:formatCode>
                <c:ptCount val="3"/>
                <c:pt idx="0">
                  <c:v>32.134382555555554</c:v>
                </c:pt>
                <c:pt idx="1">
                  <c:v>60.198978722222215</c:v>
                </c:pt>
                <c:pt idx="2">
                  <c:v>67.668738687499996</c:v>
                </c:pt>
              </c:numCache>
            </c:numRef>
          </c:yVal>
          <c:smooth val="0"/>
        </c:ser>
        <c:ser>
          <c:idx val="1"/>
          <c:order val="1"/>
          <c:tx>
            <c:v>limit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Sheet1!$U$8:$U$10</c:f>
              <c:numCache>
                <c:formatCode>General</c:formatCode>
                <c:ptCount val="3"/>
                <c:pt idx="0">
                  <c:v>21.3</c:v>
                </c:pt>
                <c:pt idx="1">
                  <c:v>21.3</c:v>
                </c:pt>
                <c:pt idx="2">
                  <c:v>21.3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839288"/>
        <c:axId val="372840464"/>
      </c:scatterChart>
      <c:valAx>
        <c:axId val="372839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40464"/>
        <c:crosses val="autoZero"/>
        <c:crossBetween val="midCat"/>
      </c:valAx>
      <c:valAx>
        <c:axId val="3728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39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(Sheet1!$Y$8,Sheet1!$Y$9,Sheet1!$Y$10)</c:f>
              <c:numCache>
                <c:formatCode>General</c:formatCode>
                <c:ptCount val="3"/>
                <c:pt idx="0">
                  <c:v>0.62113477777777781</c:v>
                </c:pt>
                <c:pt idx="1">
                  <c:v>0.88388825370370372</c:v>
                </c:pt>
                <c:pt idx="2">
                  <c:v>1.358899925</c:v>
                </c:pt>
              </c:numCache>
            </c:numRef>
          </c:yVal>
          <c:smooth val="0"/>
        </c:ser>
        <c:ser>
          <c:idx val="1"/>
          <c:order val="1"/>
          <c:tx>
            <c:v>limit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(Sheet1!$AB$8,Sheet1!$AB$9,Sheet1!$AB$10)</c:f>
              <c:numCache>
                <c:formatCode>General</c:formatCode>
                <c:ptCount val="3"/>
                <c:pt idx="0">
                  <c:v>2.66</c:v>
                </c:pt>
                <c:pt idx="1">
                  <c:v>2.66</c:v>
                </c:pt>
                <c:pt idx="2">
                  <c:v>2.66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833800"/>
        <c:axId val="372841248"/>
      </c:scatterChart>
      <c:valAx>
        <c:axId val="3728338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41248"/>
        <c:crosses val="autoZero"/>
        <c:crossBetween val="midCat"/>
      </c:valAx>
      <c:valAx>
        <c:axId val="37284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33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CO2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Sheet1!$V$8:$V$10</c:f>
              <c:numCache>
                <c:formatCode>General</c:formatCode>
                <c:ptCount val="3"/>
                <c:pt idx="0">
                  <c:v>483.26799259259263</c:v>
                </c:pt>
                <c:pt idx="1">
                  <c:v>475.12365444444441</c:v>
                </c:pt>
                <c:pt idx="2">
                  <c:v>510.60000583333334</c:v>
                </c:pt>
              </c:numCache>
            </c:numRef>
          </c:yVal>
          <c:smooth val="0"/>
        </c:ser>
        <c:ser>
          <c:idx val="1"/>
          <c:order val="1"/>
          <c:tx>
            <c:v>limit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Sheet1!$W$8:$W$10</c:f>
              <c:numCache>
                <c:formatCode>General</c:formatCode>
                <c:ptCount val="3"/>
                <c:pt idx="0">
                  <c:v>410</c:v>
                </c:pt>
                <c:pt idx="1">
                  <c:v>410</c:v>
                </c:pt>
                <c:pt idx="2">
                  <c:v>410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842424"/>
        <c:axId val="372830272"/>
      </c:scatterChart>
      <c:valAx>
        <c:axId val="372842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30272"/>
        <c:crosses val="autoZero"/>
        <c:crossBetween val="midCat"/>
      </c:valAx>
      <c:valAx>
        <c:axId val="37283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842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NO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(Sheet1!$M$4,Sheet1!$M$5,Sheet1!$M$6)</c:f>
              <c:strCache>
                <c:ptCount val="3"/>
                <c:pt idx="0">
                  <c:v>Danish House</c:v>
                </c:pt>
                <c:pt idx="1">
                  <c:v>McDonalds Marijanishvili</c:v>
                </c:pt>
                <c:pt idx="2">
                  <c:v>Saarbrucken Square</c:v>
                </c:pt>
              </c:strCache>
            </c:strRef>
          </c:cat>
          <c:val>
            <c:numRef>
              <c:f>(Sheet1!$N$8,Sheet1!$N$9,Sheet1!$N$10)</c:f>
              <c:numCache>
                <c:formatCode>General</c:formatCode>
                <c:ptCount val="3"/>
                <c:pt idx="0">
                  <c:v>21.052016212962965</c:v>
                </c:pt>
                <c:pt idx="1">
                  <c:v>36.177963685185183</c:v>
                </c:pt>
                <c:pt idx="2">
                  <c:v>89.261594291666668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CO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(Sheet1!$M$4,Sheet1!$M$5,Sheet1!$M$6)</c:f>
              <c:strCache>
                <c:ptCount val="3"/>
                <c:pt idx="0">
                  <c:v>Danish House</c:v>
                </c:pt>
                <c:pt idx="1">
                  <c:v>McDonalds Marijanishvili</c:v>
                </c:pt>
                <c:pt idx="2">
                  <c:v>Saarbrucken Square</c:v>
                </c:pt>
              </c:strCache>
            </c:strRef>
          </c:cat>
          <c:val>
            <c:numRef>
              <c:f>(Sheet1!$Y$8,Sheet1!$Y$9,Sheet1!$Y$10)</c:f>
              <c:numCache>
                <c:formatCode>General</c:formatCode>
                <c:ptCount val="3"/>
                <c:pt idx="0">
                  <c:v>0.62113477777777781</c:v>
                </c:pt>
                <c:pt idx="1">
                  <c:v>0.88388825370370372</c:v>
                </c:pt>
                <c:pt idx="2">
                  <c:v>1.358899925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CO2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3adgili'!$O$5:$O$7</c:f>
              <c:numCache>
                <c:formatCode>General</c:formatCode>
                <c:ptCount val="3"/>
                <c:pt idx="0">
                  <c:v>460.69297826086955</c:v>
                </c:pt>
                <c:pt idx="1">
                  <c:v>481.00417582417583</c:v>
                </c:pt>
                <c:pt idx="2">
                  <c:v>462.06623655913978</c:v>
                </c:pt>
              </c:numCache>
            </c:numRef>
          </c:val>
        </c:ser>
        <c:ser>
          <c:idx val="1"/>
          <c:order val="1"/>
          <c:tx>
            <c:v>CO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3adgili'!$P$5:$P$7</c:f>
              <c:numCache>
                <c:formatCode>General</c:formatCode>
                <c:ptCount val="3"/>
                <c:pt idx="0">
                  <c:v>0.8215434782608696</c:v>
                </c:pt>
                <c:pt idx="1">
                  <c:v>0.73252747252747252</c:v>
                </c:pt>
                <c:pt idx="2">
                  <c:v>0.6590537634408602</c:v>
                </c:pt>
              </c:numCache>
            </c:numRef>
          </c:val>
        </c:ser>
        <c:ser>
          <c:idx val="2"/>
          <c:order val="2"/>
          <c:tx>
            <c:v>CH4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3adgili'!$Q$5:$Q$7</c:f>
              <c:numCache>
                <c:formatCode>General</c:formatCode>
                <c:ptCount val="3"/>
                <c:pt idx="0">
                  <c:v>2.1948847826086957</c:v>
                </c:pt>
                <c:pt idx="1">
                  <c:v>2.2701692307692305</c:v>
                </c:pt>
                <c:pt idx="2">
                  <c:v>2.197729032258064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601296"/>
        <c:axId val="324601688"/>
      </c:barChart>
      <c:catAx>
        <c:axId val="32460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601688"/>
        <c:crosses val="autoZero"/>
        <c:auto val="1"/>
        <c:lblAlgn val="ctr"/>
        <c:lblOffset val="100"/>
        <c:noMultiLvlLbl val="0"/>
      </c:catAx>
      <c:valAx>
        <c:axId val="324601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60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NO2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(Sheet1!$M$4,Sheet1!$M$5,Sheet1!$M$6)</c:f>
              <c:strCache>
                <c:ptCount val="3"/>
                <c:pt idx="0">
                  <c:v>Danish House</c:v>
                </c:pt>
                <c:pt idx="1">
                  <c:v>McDonalds Marijanishvili</c:v>
                </c:pt>
                <c:pt idx="2">
                  <c:v>Saarbrucken Square</c:v>
                </c:pt>
              </c:strCache>
            </c:strRef>
          </c:cat>
          <c:val>
            <c:numRef>
              <c:f>(Sheet1!$R$8,Sheet1!$R$9,Sheet1!$R$10)</c:f>
              <c:numCache>
                <c:formatCode>General</c:formatCode>
                <c:ptCount val="3"/>
                <c:pt idx="0">
                  <c:v>32.134382555555554</c:v>
                </c:pt>
                <c:pt idx="1">
                  <c:v>60.198978722222215</c:v>
                </c:pt>
                <c:pt idx="2">
                  <c:v>67.668738687499996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CH4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(Sheet1!$M$4,Sheet1!$M$5,Sheet1!$M$6)</c:f>
              <c:strCache>
                <c:ptCount val="3"/>
                <c:pt idx="0">
                  <c:v>Danish House</c:v>
                </c:pt>
                <c:pt idx="1">
                  <c:v>McDonalds Marijanishvili</c:v>
                </c:pt>
                <c:pt idx="2">
                  <c:v>Saarbrucken Square</c:v>
                </c:pt>
              </c:strCache>
            </c:strRef>
          </c:cat>
          <c:val>
            <c:numRef>
              <c:f>(Sheet1!$AC$8,Sheet1!$AC$9,Sheet1!$AC$10)</c:f>
              <c:numCache>
                <c:formatCode>General</c:formatCode>
                <c:ptCount val="3"/>
                <c:pt idx="0">
                  <c:v>2.2241232592592595</c:v>
                </c:pt>
                <c:pt idx="1">
                  <c:v>2.2094168537037038</c:v>
                </c:pt>
                <c:pt idx="2">
                  <c:v>2.3072668791666668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Danish house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(Sheet1!$N$2,Sheet1!$R$2,Sheet1!$V$2,Sheet1!$Y$2,Sheet1!$AC$2)</c:f>
              <c:strCache>
                <c:ptCount val="5"/>
                <c:pt idx="0">
                  <c:v>NO</c:v>
                </c:pt>
                <c:pt idx="1">
                  <c:v>NO2</c:v>
                </c:pt>
                <c:pt idx="2">
                  <c:v>CO2</c:v>
                </c:pt>
                <c:pt idx="3">
                  <c:v>CO</c:v>
                </c:pt>
                <c:pt idx="4">
                  <c:v>CH4</c:v>
                </c:pt>
              </c:strCache>
            </c:strRef>
          </c:cat>
          <c:val>
            <c:numRef>
              <c:f>(Sheet1!$N$8,Sheet1!$R$8,Sheet1!$V$8,Sheet1!$Y$8,Sheet1!$AC$8)</c:f>
              <c:numCache>
                <c:formatCode>General</c:formatCode>
                <c:ptCount val="5"/>
                <c:pt idx="0">
                  <c:v>21.052016212962965</c:v>
                </c:pt>
                <c:pt idx="1">
                  <c:v>32.134382555555554</c:v>
                </c:pt>
                <c:pt idx="2">
                  <c:v>483.26799259259263</c:v>
                </c:pt>
                <c:pt idx="3">
                  <c:v>0.62113477777777781</c:v>
                </c:pt>
                <c:pt idx="4">
                  <c:v>2.2241232592592595</c:v>
                </c:pt>
              </c:numCache>
            </c:numRef>
          </c:val>
        </c:ser>
        <c:ser>
          <c:idx val="1"/>
          <c:order val="1"/>
          <c:tx>
            <c:v>Mcdonalds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(Sheet1!$N$2,Sheet1!$R$2,Sheet1!$V$2,Sheet1!$Y$2,Sheet1!$AC$2)</c:f>
              <c:strCache>
                <c:ptCount val="5"/>
                <c:pt idx="0">
                  <c:v>NO</c:v>
                </c:pt>
                <c:pt idx="1">
                  <c:v>NO2</c:v>
                </c:pt>
                <c:pt idx="2">
                  <c:v>CO2</c:v>
                </c:pt>
                <c:pt idx="3">
                  <c:v>CO</c:v>
                </c:pt>
                <c:pt idx="4">
                  <c:v>CH4</c:v>
                </c:pt>
              </c:strCache>
            </c:strRef>
          </c:cat>
          <c:val>
            <c:numRef>
              <c:f>(Sheet1!$N$9,Sheet1!$R$9,Sheet1!$V$9,Sheet1!$Y$9,Sheet1!$AC$9)</c:f>
              <c:numCache>
                <c:formatCode>General</c:formatCode>
                <c:ptCount val="5"/>
                <c:pt idx="0">
                  <c:v>36.177963685185183</c:v>
                </c:pt>
                <c:pt idx="1">
                  <c:v>60.198978722222215</c:v>
                </c:pt>
                <c:pt idx="2">
                  <c:v>475.12365444444441</c:v>
                </c:pt>
                <c:pt idx="3">
                  <c:v>0.88388825370370372</c:v>
                </c:pt>
                <c:pt idx="4">
                  <c:v>2.2094168537037038</c:v>
                </c:pt>
              </c:numCache>
            </c:numRef>
          </c:val>
        </c:ser>
        <c:ser>
          <c:idx val="2"/>
          <c:order val="2"/>
          <c:tx>
            <c:v>Saarbucken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(Sheet1!$N$2,Sheet1!$R$2,Sheet1!$V$2,Sheet1!$Y$2,Sheet1!$AC$2)</c:f>
              <c:strCache>
                <c:ptCount val="5"/>
                <c:pt idx="0">
                  <c:v>NO</c:v>
                </c:pt>
                <c:pt idx="1">
                  <c:v>NO2</c:v>
                </c:pt>
                <c:pt idx="2">
                  <c:v>CO2</c:v>
                </c:pt>
                <c:pt idx="3">
                  <c:v>CO</c:v>
                </c:pt>
                <c:pt idx="4">
                  <c:v>CH4</c:v>
                </c:pt>
              </c:strCache>
            </c:strRef>
          </c:cat>
          <c:val>
            <c:numRef>
              <c:f>(Sheet1!$N$10,Sheet1!$R$10,Sheet1!$V$10,Sheet1!$Y$10,Sheet1!$AC$10)</c:f>
              <c:numCache>
                <c:formatCode>General</c:formatCode>
                <c:ptCount val="5"/>
                <c:pt idx="0">
                  <c:v>89.261594291666668</c:v>
                </c:pt>
                <c:pt idx="1">
                  <c:v>67.668738687499996</c:v>
                </c:pt>
                <c:pt idx="2">
                  <c:v>510.60000583333334</c:v>
                </c:pt>
                <c:pt idx="3">
                  <c:v>1.358899925</c:v>
                </c:pt>
                <c:pt idx="4">
                  <c:v>2.3072668791666668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31797216"/>
        <c:axId val="331797608"/>
        <c:axId val="0"/>
      </c:bar3DChart>
      <c:catAx>
        <c:axId val="33179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797608"/>
        <c:crosses val="autoZero"/>
        <c:auto val="1"/>
        <c:lblAlgn val="ctr"/>
        <c:lblOffset val="100"/>
        <c:noMultiLvlLbl val="0"/>
      </c:catAx>
      <c:valAx>
        <c:axId val="331797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79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(Sheet1!$K$10,Sheet1!$K$11,Sheet1!$L$12)</c:f>
              <c:strCache>
                <c:ptCount val="3"/>
                <c:pt idx="0">
                  <c:v>Metro Station "Rustaveli"</c:v>
                </c:pt>
                <c:pt idx="1">
                  <c:v>Opera House</c:v>
                </c:pt>
                <c:pt idx="2">
                  <c:v>Metro Station "Liberty square"</c:v>
                </c:pt>
              </c:strCache>
            </c:strRef>
          </c:cat>
          <c:val>
            <c:numRef>
              <c:f>(Sheet1!$M$10,Sheet1!$M$11,Sheet1!$N$12)</c:f>
              <c:numCache>
                <c:formatCode>General</c:formatCode>
                <c:ptCount val="3"/>
                <c:pt idx="0">
                  <c:v>46.392551600389936</c:v>
                </c:pt>
                <c:pt idx="1">
                  <c:v>104.44370390819485</c:v>
                </c:pt>
                <c:pt idx="2">
                  <c:v>47.687870288690476</c:v>
                </c:pt>
              </c:numCache>
            </c:numRef>
          </c:val>
        </c:ser>
        <c:ser>
          <c:idx val="1"/>
          <c:order val="1"/>
          <c:tx>
            <c:v>NO2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(Sheet1!$K$10,Sheet1!$K$11,Sheet1!$L$12)</c:f>
              <c:strCache>
                <c:ptCount val="3"/>
                <c:pt idx="0">
                  <c:v>Metro Station "Rustaveli"</c:v>
                </c:pt>
                <c:pt idx="1">
                  <c:v>Opera House</c:v>
                </c:pt>
                <c:pt idx="2">
                  <c:v>Metro Station "Liberty square"</c:v>
                </c:pt>
              </c:strCache>
            </c:strRef>
          </c:cat>
          <c:val>
            <c:numRef>
              <c:f>(Sheet1!$P$10,Sheet1!$P$11,Sheet1!$Q$12)</c:f>
              <c:numCache>
                <c:formatCode>General</c:formatCode>
                <c:ptCount val="3"/>
                <c:pt idx="0">
                  <c:v>33.556252114491762</c:v>
                </c:pt>
                <c:pt idx="1">
                  <c:v>63.793411749999997</c:v>
                </c:pt>
                <c:pt idx="2">
                  <c:v>48.171486362201961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794656"/>
        <c:axId val="374800928"/>
      </c:barChart>
      <c:catAx>
        <c:axId val="37479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800928"/>
        <c:crosses val="autoZero"/>
        <c:auto val="1"/>
        <c:lblAlgn val="ctr"/>
        <c:lblOffset val="100"/>
        <c:noMultiLvlLbl val="0"/>
      </c:catAx>
      <c:valAx>
        <c:axId val="37480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79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(Sheet1!$K$10,Sheet1!$K$11,Sheet1!$L$12)</c:f>
              <c:strCache>
                <c:ptCount val="3"/>
                <c:pt idx="0">
                  <c:v>Metro Station "Rustaveli"</c:v>
                </c:pt>
                <c:pt idx="1">
                  <c:v>Opera House</c:v>
                </c:pt>
                <c:pt idx="2">
                  <c:v>Metro Station "Liberty square"</c:v>
                </c:pt>
              </c:strCache>
            </c:strRef>
          </c:cat>
          <c:val>
            <c:numRef>
              <c:f>(Sheet1!$W$10,Sheet1!$W$11,Sheet1!$X$12)</c:f>
              <c:numCache>
                <c:formatCode>General</c:formatCode>
                <c:ptCount val="3"/>
                <c:pt idx="0">
                  <c:v>0.73715774913519549</c:v>
                </c:pt>
                <c:pt idx="1">
                  <c:v>1.1679105416666669</c:v>
                </c:pt>
                <c:pt idx="2">
                  <c:v>0.96559478799427667</c:v>
                </c:pt>
              </c:numCache>
            </c:numRef>
          </c:val>
        </c:ser>
        <c:ser>
          <c:idx val="1"/>
          <c:order val="1"/>
          <c:tx>
            <c:v>CH4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(Sheet1!$K$10,Sheet1!$K$11,Sheet1!$L$12)</c:f>
              <c:strCache>
                <c:ptCount val="3"/>
                <c:pt idx="0">
                  <c:v>Metro Station "Rustaveli"</c:v>
                </c:pt>
                <c:pt idx="1">
                  <c:v>Opera House</c:v>
                </c:pt>
                <c:pt idx="2">
                  <c:v>Metro Station "Liberty square"</c:v>
                </c:pt>
              </c:strCache>
            </c:strRef>
          </c:cat>
          <c:val>
            <c:numRef>
              <c:f>(Sheet1!$AA$10,Sheet1!$AA$11,Sheet1!$AB$12)</c:f>
              <c:numCache>
                <c:formatCode>General</c:formatCode>
                <c:ptCount val="3"/>
                <c:pt idx="0">
                  <c:v>1.4851020858190045</c:v>
                </c:pt>
                <c:pt idx="1">
                  <c:v>2.0265555555555559</c:v>
                </c:pt>
                <c:pt idx="2">
                  <c:v>2.1450033010752687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794264"/>
        <c:axId val="374796616"/>
      </c:barChart>
      <c:catAx>
        <c:axId val="37479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796616"/>
        <c:crosses val="autoZero"/>
        <c:auto val="1"/>
        <c:lblAlgn val="ctr"/>
        <c:lblOffset val="100"/>
        <c:noMultiLvlLbl val="0"/>
      </c:catAx>
      <c:valAx>
        <c:axId val="37479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79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NO2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(Sheet1!$P$10,Sheet1!$P$11,Sheet1!$Q$12)</c:f>
              <c:numCache>
                <c:formatCode>General</c:formatCode>
                <c:ptCount val="3"/>
                <c:pt idx="0">
                  <c:v>33.556252114491762</c:v>
                </c:pt>
                <c:pt idx="1">
                  <c:v>63.793411749999997</c:v>
                </c:pt>
                <c:pt idx="2">
                  <c:v>48.171486362201961</c:v>
                </c:pt>
              </c:numCache>
            </c:numRef>
          </c:yVal>
          <c:smooth val="0"/>
        </c:ser>
        <c:ser>
          <c:idx val="1"/>
          <c:order val="1"/>
          <c:tx>
            <c:v>limit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(Sheet1!$Q$10,Sheet1!$Q$11,Sheet1!$R$12)</c:f>
              <c:numCache>
                <c:formatCode>General</c:formatCode>
                <c:ptCount val="3"/>
                <c:pt idx="0">
                  <c:v>21.3</c:v>
                </c:pt>
                <c:pt idx="1">
                  <c:v>21.3</c:v>
                </c:pt>
                <c:pt idx="2">
                  <c:v>21.3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793872"/>
        <c:axId val="374797008"/>
      </c:scatterChart>
      <c:valAx>
        <c:axId val="3747938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797008"/>
        <c:crosses val="autoZero"/>
        <c:crossBetween val="midCat"/>
      </c:valAx>
      <c:valAx>
        <c:axId val="37479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793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(Sheet1!$W$10,Sheet1!$W$11,Sheet1!$X$12)</c:f>
              <c:numCache>
                <c:formatCode>General</c:formatCode>
                <c:ptCount val="3"/>
                <c:pt idx="0">
                  <c:v>0.73715774913519549</c:v>
                </c:pt>
                <c:pt idx="1">
                  <c:v>1.1679105416666669</c:v>
                </c:pt>
                <c:pt idx="2">
                  <c:v>0.96559478799427667</c:v>
                </c:pt>
              </c:numCache>
            </c:numRef>
          </c:yVal>
          <c:smooth val="0"/>
        </c:ser>
        <c:ser>
          <c:idx val="1"/>
          <c:order val="1"/>
          <c:tx>
            <c:v>limit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(Sheet1!$X$10,Sheet1!$X$11,Sheet1!$Y$12)</c:f>
              <c:numCache>
                <c:formatCode>General</c:formatCode>
                <c:ptCount val="3"/>
                <c:pt idx="0">
                  <c:v>2.66</c:v>
                </c:pt>
                <c:pt idx="1">
                  <c:v>2.66</c:v>
                </c:pt>
                <c:pt idx="2">
                  <c:v>2.66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797792"/>
        <c:axId val="374798576"/>
      </c:scatterChart>
      <c:valAx>
        <c:axId val="3747977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798576"/>
        <c:crosses val="autoZero"/>
        <c:crossBetween val="midCat"/>
      </c:valAx>
      <c:valAx>
        <c:axId val="37479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797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(Sheet1!$M$10,Sheet1!$M$11,Sheet1!$N$12)</c:f>
              <c:numCache>
                <c:formatCode>General</c:formatCode>
                <c:ptCount val="3"/>
                <c:pt idx="0">
                  <c:v>46.392551600389936</c:v>
                </c:pt>
                <c:pt idx="1">
                  <c:v>104.44370390819485</c:v>
                </c:pt>
                <c:pt idx="2">
                  <c:v>47.687870288690476</c:v>
                </c:pt>
              </c:numCache>
            </c:numRef>
          </c:yVal>
          <c:smooth val="0"/>
        </c:ser>
        <c:ser>
          <c:idx val="1"/>
          <c:order val="1"/>
          <c:tx>
            <c:v>limit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(Sheet1!$N$10,Sheet1!$N$11,Sheet1!$O$12)</c:f>
              <c:numCache>
                <c:formatCode>General</c:formatCode>
                <c:ptCount val="3"/>
                <c:pt idx="0">
                  <c:v>40.9</c:v>
                </c:pt>
                <c:pt idx="1">
                  <c:v>40.9</c:v>
                </c:pt>
                <c:pt idx="2">
                  <c:v>40.9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795832"/>
        <c:axId val="374795048"/>
      </c:scatterChart>
      <c:valAx>
        <c:axId val="374795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795048"/>
        <c:crosses val="autoZero"/>
        <c:crossBetween val="midCat"/>
      </c:valAx>
      <c:valAx>
        <c:axId val="37479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795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411832895888014"/>
          <c:y val="0.16708333333333336"/>
          <c:w val="0.40287467191601051"/>
          <c:h val="0.6714577865266842"/>
        </c:manualLayout>
      </c:layout>
      <c:pieChart>
        <c:varyColors val="1"/>
        <c:ser>
          <c:idx val="0"/>
          <c:order val="0"/>
          <c:tx>
            <c:v>NO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(Sheet1!$K$10,Sheet1!$K$11,Sheet1!$L$12)</c:f>
              <c:strCache>
                <c:ptCount val="3"/>
                <c:pt idx="0">
                  <c:v>Metro Station "Rustaveli"</c:v>
                </c:pt>
                <c:pt idx="1">
                  <c:v>Opera House</c:v>
                </c:pt>
                <c:pt idx="2">
                  <c:v>Metro Station "Liberty square"</c:v>
                </c:pt>
              </c:strCache>
            </c:strRef>
          </c:cat>
          <c:val>
            <c:numRef>
              <c:f>Sheet1!$N$10:$N$12</c:f>
              <c:numCache>
                <c:formatCode>General</c:formatCode>
                <c:ptCount val="3"/>
                <c:pt idx="0">
                  <c:v>40.9</c:v>
                </c:pt>
                <c:pt idx="1">
                  <c:v>40.9</c:v>
                </c:pt>
                <c:pt idx="2">
                  <c:v>47.687870288690476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22170612541915"/>
          <c:y val="0.81632131280076858"/>
          <c:w val="0.78985909233733687"/>
          <c:h val="0.18367868719923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NO2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(Sheet1!$K$10,Sheet1!$K$11,Sheet1!$L$12)</c:f>
              <c:strCache>
                <c:ptCount val="3"/>
                <c:pt idx="0">
                  <c:v>Metro Station "Rustaveli"</c:v>
                </c:pt>
                <c:pt idx="1">
                  <c:v>Opera House</c:v>
                </c:pt>
                <c:pt idx="2">
                  <c:v>Metro Station "Liberty square"</c:v>
                </c:pt>
              </c:strCache>
            </c:strRef>
          </c:cat>
          <c:val>
            <c:numRef>
              <c:f>(Sheet1!$P$10,Sheet1!$P$11,Sheet1!$Q$12)</c:f>
              <c:numCache>
                <c:formatCode>General</c:formatCode>
                <c:ptCount val="3"/>
                <c:pt idx="0">
                  <c:v>33.556252114491762</c:v>
                </c:pt>
                <c:pt idx="1">
                  <c:v>63.793411749999997</c:v>
                </c:pt>
                <c:pt idx="2">
                  <c:v>48.171486362201961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</c:v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3adgili'!$P$5:$P$7</c:f>
              <c:numCache>
                <c:formatCode>General</c:formatCode>
                <c:ptCount val="3"/>
                <c:pt idx="0">
                  <c:v>0.8215434782608696</c:v>
                </c:pt>
                <c:pt idx="1">
                  <c:v>0.73252747252747252</c:v>
                </c:pt>
                <c:pt idx="2">
                  <c:v>0.6590537634408602</c:v>
                </c:pt>
              </c:numCache>
            </c:numRef>
          </c:val>
        </c:ser>
        <c:ser>
          <c:idx val="1"/>
          <c:order val="1"/>
          <c:tx>
            <c:v>CH4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3adgili'!$Q$5:$Q$7</c:f>
              <c:numCache>
                <c:formatCode>General</c:formatCode>
                <c:ptCount val="3"/>
                <c:pt idx="0">
                  <c:v>2.1948847826086957</c:v>
                </c:pt>
                <c:pt idx="1">
                  <c:v>2.2701692307692305</c:v>
                </c:pt>
                <c:pt idx="2">
                  <c:v>2.197729032258064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600512"/>
        <c:axId val="324595024"/>
      </c:barChart>
      <c:catAx>
        <c:axId val="32460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95024"/>
        <c:crosses val="autoZero"/>
        <c:auto val="1"/>
        <c:lblAlgn val="ctr"/>
        <c:lblOffset val="100"/>
        <c:noMultiLvlLbl val="0"/>
      </c:catAx>
      <c:valAx>
        <c:axId val="32459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60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CO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(Sheet1!$K$10,Sheet1!$K$11,Sheet1!$L$12)</c:f>
              <c:strCache>
                <c:ptCount val="3"/>
                <c:pt idx="0">
                  <c:v>Metro Station "Rustaveli"</c:v>
                </c:pt>
                <c:pt idx="1">
                  <c:v>Opera House</c:v>
                </c:pt>
                <c:pt idx="2">
                  <c:v>Metro Station "Liberty square"</c:v>
                </c:pt>
              </c:strCache>
            </c:strRef>
          </c:cat>
          <c:val>
            <c:numRef>
              <c:f>(Sheet1!$W$10,Sheet1!$W$11,Sheet1!$X$12)</c:f>
              <c:numCache>
                <c:formatCode>General</c:formatCode>
                <c:ptCount val="3"/>
                <c:pt idx="0">
                  <c:v>0.73715774913519549</c:v>
                </c:pt>
                <c:pt idx="1">
                  <c:v>1.1679105416666669</c:v>
                </c:pt>
                <c:pt idx="2">
                  <c:v>0.96559478799427667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CH4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(Sheet1!$K$10,Sheet1!$K$11,Sheet1!$L$12)</c:f>
              <c:strCache>
                <c:ptCount val="3"/>
                <c:pt idx="0">
                  <c:v>Metro Station "Rustaveli"</c:v>
                </c:pt>
                <c:pt idx="1">
                  <c:v>Opera House</c:v>
                </c:pt>
                <c:pt idx="2">
                  <c:v>Metro Station "Liberty square"</c:v>
                </c:pt>
              </c:strCache>
            </c:strRef>
          </c:cat>
          <c:val>
            <c:numRef>
              <c:f>(Sheet1!$AA$10,Sheet1!$AA$11,Sheet1!$AB$12)</c:f>
              <c:numCache>
                <c:formatCode>General</c:formatCode>
                <c:ptCount val="3"/>
                <c:pt idx="0">
                  <c:v>1.4851020858190045</c:v>
                </c:pt>
                <c:pt idx="1">
                  <c:v>2.0265555555555559</c:v>
                </c:pt>
                <c:pt idx="2">
                  <c:v>2.1450033010752687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NO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cat>
            <c:strRef>
              <c:f>Sheet1!$J$3:$J$11</c:f>
              <c:strCache>
                <c:ptCount val="9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  <c:pt idx="3">
                  <c:v>metro Rustaveli</c:v>
                </c:pt>
                <c:pt idx="4">
                  <c:v>Opera house</c:v>
                </c:pt>
                <c:pt idx="5">
                  <c:v>Liberty square</c:v>
                </c:pt>
                <c:pt idx="6">
                  <c:v>Danish House</c:v>
                </c:pt>
                <c:pt idx="7">
                  <c:v>McDonalds Marijanishvili</c:v>
                </c:pt>
                <c:pt idx="8">
                  <c:v>Saarbrucken Square</c:v>
                </c:pt>
              </c:strCache>
            </c:strRef>
          </c:cat>
          <c:val>
            <c:numRef>
              <c:f>Sheet1!$K$3:$K$11</c:f>
              <c:numCache>
                <c:formatCode>General</c:formatCode>
                <c:ptCount val="9"/>
                <c:pt idx="0">
                  <c:v>26.795494656689783</c:v>
                </c:pt>
                <c:pt idx="1">
                  <c:v>122.7537118584699</c:v>
                </c:pt>
                <c:pt idx="2">
                  <c:v>181.64543027282892</c:v>
                </c:pt>
                <c:pt idx="3">
                  <c:v>46.392551600389936</c:v>
                </c:pt>
                <c:pt idx="4">
                  <c:v>104.44370390819485</c:v>
                </c:pt>
                <c:pt idx="5">
                  <c:v>47.687870288690476</c:v>
                </c:pt>
                <c:pt idx="6">
                  <c:v>21.052016212962965</c:v>
                </c:pt>
                <c:pt idx="7">
                  <c:v>36.177963685185183</c:v>
                </c:pt>
                <c:pt idx="8">
                  <c:v>89.261594291666668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1792512"/>
        <c:axId val="331793296"/>
      </c:barChart>
      <c:catAx>
        <c:axId val="33179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793296"/>
        <c:crosses val="autoZero"/>
        <c:auto val="1"/>
        <c:lblAlgn val="ctr"/>
        <c:lblOffset val="100"/>
        <c:noMultiLvlLbl val="0"/>
      </c:catAx>
      <c:valAx>
        <c:axId val="33179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79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NO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Sheet1!$J$3:$J$11</c:f>
              <c:strCache>
                <c:ptCount val="9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  <c:pt idx="3">
                  <c:v>metro Rustaveli</c:v>
                </c:pt>
                <c:pt idx="4">
                  <c:v>Opera house</c:v>
                </c:pt>
                <c:pt idx="5">
                  <c:v>Liberty square</c:v>
                </c:pt>
                <c:pt idx="6">
                  <c:v>Danish House</c:v>
                </c:pt>
                <c:pt idx="7">
                  <c:v>McDonalds Marijanishvili</c:v>
                </c:pt>
                <c:pt idx="8">
                  <c:v>Saarbrucken Square</c:v>
                </c:pt>
              </c:strCache>
            </c:strRef>
          </c:cat>
          <c:val>
            <c:numRef>
              <c:f>Sheet1!$K$3:$K$11</c:f>
              <c:numCache>
                <c:formatCode>General</c:formatCode>
                <c:ptCount val="9"/>
                <c:pt idx="0">
                  <c:v>26.795494656689783</c:v>
                </c:pt>
                <c:pt idx="1">
                  <c:v>122.7537118584699</c:v>
                </c:pt>
                <c:pt idx="2">
                  <c:v>181.64543027282892</c:v>
                </c:pt>
                <c:pt idx="3">
                  <c:v>46.392551600389936</c:v>
                </c:pt>
                <c:pt idx="4">
                  <c:v>104.44370390819485</c:v>
                </c:pt>
                <c:pt idx="5">
                  <c:v>47.687870288690476</c:v>
                </c:pt>
                <c:pt idx="6">
                  <c:v>21.052016212962965</c:v>
                </c:pt>
                <c:pt idx="7">
                  <c:v>36.177963685185183</c:v>
                </c:pt>
                <c:pt idx="8">
                  <c:v>89.261594291666668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limit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Sheet1!$K$13:$K$21</c:f>
              <c:numCache>
                <c:formatCode>General</c:formatCode>
                <c:ptCount val="9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</c:numCache>
            </c:numRef>
          </c:yVal>
          <c:smooth val="0"/>
        </c:ser>
        <c:ser>
          <c:idx val="1"/>
          <c:order val="1"/>
          <c:tx>
            <c:v>locations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Sheet1!$K$3:$K$11</c:f>
              <c:numCache>
                <c:formatCode>General</c:formatCode>
                <c:ptCount val="9"/>
                <c:pt idx="0">
                  <c:v>26.795494656689783</c:v>
                </c:pt>
                <c:pt idx="1">
                  <c:v>122.7537118584699</c:v>
                </c:pt>
                <c:pt idx="2">
                  <c:v>181.64543027282892</c:v>
                </c:pt>
                <c:pt idx="3">
                  <c:v>46.392551600389936</c:v>
                </c:pt>
                <c:pt idx="4">
                  <c:v>104.44370390819485</c:v>
                </c:pt>
                <c:pt idx="5">
                  <c:v>47.687870288690476</c:v>
                </c:pt>
                <c:pt idx="6">
                  <c:v>21.052016212962965</c:v>
                </c:pt>
                <c:pt idx="7">
                  <c:v>36.177963685185183</c:v>
                </c:pt>
                <c:pt idx="8">
                  <c:v>89.261594291666668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879128"/>
        <c:axId val="333881480"/>
      </c:scatterChart>
      <c:valAx>
        <c:axId val="333879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81480"/>
        <c:crosses val="autoZero"/>
        <c:crossBetween val="midCat"/>
      </c:valAx>
      <c:valAx>
        <c:axId val="333881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79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Sheet1!$Q$3:$Q$11</c:f>
              <c:numCache>
                <c:formatCode>General</c:formatCode>
                <c:ptCount val="9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Sheet1!$L$3</c:f>
              <c:strCache>
                <c:ptCount val="1"/>
                <c:pt idx="0">
                  <c:v>66.4922613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Sheet1!$L$3:$L$11</c:f>
              <c:numCache>
                <c:formatCode>General</c:formatCode>
                <c:ptCount val="9"/>
                <c:pt idx="0">
                  <c:v>66.492261299861198</c:v>
                </c:pt>
                <c:pt idx="1">
                  <c:v>70.463553363733851</c:v>
                </c:pt>
                <c:pt idx="2">
                  <c:v>93.944244544575213</c:v>
                </c:pt>
                <c:pt idx="3">
                  <c:v>33.556252114491762</c:v>
                </c:pt>
                <c:pt idx="4">
                  <c:v>63.793411749999997</c:v>
                </c:pt>
                <c:pt idx="5">
                  <c:v>48.171486362201961</c:v>
                </c:pt>
                <c:pt idx="6">
                  <c:v>32.134382555555554</c:v>
                </c:pt>
                <c:pt idx="7">
                  <c:v>60.198978722222215</c:v>
                </c:pt>
                <c:pt idx="8">
                  <c:v>67.668738687499996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882656"/>
        <c:axId val="333883832"/>
      </c:scatterChart>
      <c:valAx>
        <c:axId val="333882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83832"/>
        <c:crosses val="autoZero"/>
        <c:crossBetween val="midCat"/>
      </c:valAx>
      <c:valAx>
        <c:axId val="333883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82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NO2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NO2</c:v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Sheet1!$J$3:$J$11</c:f>
              <c:strCache>
                <c:ptCount val="9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  <c:pt idx="3">
                  <c:v>metro Rustaveli</c:v>
                </c:pt>
                <c:pt idx="4">
                  <c:v>Opera house</c:v>
                </c:pt>
                <c:pt idx="5">
                  <c:v>Liberty square</c:v>
                </c:pt>
                <c:pt idx="6">
                  <c:v>Danish House</c:v>
                </c:pt>
                <c:pt idx="7">
                  <c:v>McDonalds Marijanishvili</c:v>
                </c:pt>
                <c:pt idx="8">
                  <c:v>Saarbrucken Square</c:v>
                </c:pt>
              </c:strCache>
            </c:strRef>
          </c:cat>
          <c:val>
            <c:numRef>
              <c:f>Sheet1!$L$3:$L$11</c:f>
              <c:numCache>
                <c:formatCode>General</c:formatCode>
                <c:ptCount val="9"/>
                <c:pt idx="0">
                  <c:v>66.492261299861198</c:v>
                </c:pt>
                <c:pt idx="1">
                  <c:v>70.463553363733851</c:v>
                </c:pt>
                <c:pt idx="2">
                  <c:v>93.944244544575213</c:v>
                </c:pt>
                <c:pt idx="3">
                  <c:v>33.556252114491762</c:v>
                </c:pt>
                <c:pt idx="4">
                  <c:v>63.793411749999997</c:v>
                </c:pt>
                <c:pt idx="5">
                  <c:v>48.171486362201961</c:v>
                </c:pt>
                <c:pt idx="6">
                  <c:v>32.134382555555554</c:v>
                </c:pt>
                <c:pt idx="7">
                  <c:v>60.198978722222215</c:v>
                </c:pt>
                <c:pt idx="8">
                  <c:v>67.668738687499996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NO2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NO2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cat>
            <c:strRef>
              <c:f>Sheet1!$J$3:$J$11</c:f>
              <c:strCache>
                <c:ptCount val="9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  <c:pt idx="3">
                  <c:v>metro Rustaveli</c:v>
                </c:pt>
                <c:pt idx="4">
                  <c:v>Opera house</c:v>
                </c:pt>
                <c:pt idx="5">
                  <c:v>Liberty square</c:v>
                </c:pt>
                <c:pt idx="6">
                  <c:v>Danish House</c:v>
                </c:pt>
                <c:pt idx="7">
                  <c:v>McDonalds Marijanishvili</c:v>
                </c:pt>
                <c:pt idx="8">
                  <c:v>Saarbrucken Square</c:v>
                </c:pt>
              </c:strCache>
            </c:strRef>
          </c:cat>
          <c:val>
            <c:numRef>
              <c:f>Sheet1!$L$3:$L$11</c:f>
              <c:numCache>
                <c:formatCode>General</c:formatCode>
                <c:ptCount val="9"/>
                <c:pt idx="0">
                  <c:v>66.492261299861198</c:v>
                </c:pt>
                <c:pt idx="1">
                  <c:v>70.463553363733851</c:v>
                </c:pt>
                <c:pt idx="2">
                  <c:v>93.944244544575213</c:v>
                </c:pt>
                <c:pt idx="3">
                  <c:v>33.556252114491762</c:v>
                </c:pt>
                <c:pt idx="4">
                  <c:v>63.793411749999997</c:v>
                </c:pt>
                <c:pt idx="5">
                  <c:v>48.171486362201961</c:v>
                </c:pt>
                <c:pt idx="6">
                  <c:v>32.134382555555554</c:v>
                </c:pt>
                <c:pt idx="7">
                  <c:v>60.198978722222215</c:v>
                </c:pt>
                <c:pt idx="8">
                  <c:v>67.668738687499996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3883048"/>
        <c:axId val="333884224"/>
      </c:barChart>
      <c:catAx>
        <c:axId val="333883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84224"/>
        <c:crosses val="autoZero"/>
        <c:auto val="1"/>
        <c:lblAlgn val="ctr"/>
        <c:lblOffset val="100"/>
        <c:noMultiLvlLbl val="0"/>
      </c:catAx>
      <c:valAx>
        <c:axId val="33388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83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CO2</a:t>
            </a:r>
          </a:p>
          <a:p>
            <a:pPr>
              <a:defRPr/>
            </a:pPr>
            <a:endParaRPr lang="en-US" baseline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cat>
            <c:strRef>
              <c:f>Sheet1!$J$3:$J$11</c:f>
              <c:strCache>
                <c:ptCount val="9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  <c:pt idx="3">
                  <c:v>metro Rustaveli</c:v>
                </c:pt>
                <c:pt idx="4">
                  <c:v>Opera house</c:v>
                </c:pt>
                <c:pt idx="5">
                  <c:v>Liberty square</c:v>
                </c:pt>
                <c:pt idx="6">
                  <c:v>Danish House</c:v>
                </c:pt>
                <c:pt idx="7">
                  <c:v>McDonalds Marijanishvili</c:v>
                </c:pt>
                <c:pt idx="8">
                  <c:v>Saarbrucken Square</c:v>
                </c:pt>
              </c:strCache>
            </c:strRef>
          </c:cat>
          <c:val>
            <c:numRef>
              <c:f>Sheet1!$M$3:$M$11</c:f>
              <c:numCache>
                <c:formatCode>General</c:formatCode>
                <c:ptCount val="9"/>
                <c:pt idx="0">
                  <c:v>579.80263255807017</c:v>
                </c:pt>
                <c:pt idx="1">
                  <c:v>491.39005764552536</c:v>
                </c:pt>
                <c:pt idx="2">
                  <c:v>486.68147408785944</c:v>
                </c:pt>
                <c:pt idx="3">
                  <c:v>384.00620736725887</c:v>
                </c:pt>
                <c:pt idx="4">
                  <c:v>494.17053749999997</c:v>
                </c:pt>
                <c:pt idx="5">
                  <c:v>463.82975243798529</c:v>
                </c:pt>
                <c:pt idx="6">
                  <c:v>483.26799259259263</c:v>
                </c:pt>
                <c:pt idx="7">
                  <c:v>475.12365444444441</c:v>
                </c:pt>
                <c:pt idx="8">
                  <c:v>510.60000583333334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3884616"/>
        <c:axId val="333882264"/>
      </c:barChart>
      <c:catAx>
        <c:axId val="333884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82264"/>
        <c:crosses val="autoZero"/>
        <c:auto val="1"/>
        <c:lblAlgn val="ctr"/>
        <c:lblOffset val="100"/>
        <c:noMultiLvlLbl val="0"/>
      </c:catAx>
      <c:valAx>
        <c:axId val="333882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84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CO2</a:t>
            </a:r>
          </a:p>
          <a:p>
            <a:pPr>
              <a:defRPr/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Sheet1!$J$3:$J$11</c:f>
              <c:strCache>
                <c:ptCount val="9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  <c:pt idx="3">
                  <c:v>metro Rustaveli</c:v>
                </c:pt>
                <c:pt idx="4">
                  <c:v>Opera house</c:v>
                </c:pt>
                <c:pt idx="5">
                  <c:v>Liberty square</c:v>
                </c:pt>
                <c:pt idx="6">
                  <c:v>Danish House</c:v>
                </c:pt>
                <c:pt idx="7">
                  <c:v>McDonalds Marijanishvili</c:v>
                </c:pt>
                <c:pt idx="8">
                  <c:v>Saarbrucken Square</c:v>
                </c:pt>
              </c:strCache>
            </c:strRef>
          </c:cat>
          <c:val>
            <c:numRef>
              <c:f>Sheet1!$M$3:$M$11</c:f>
              <c:numCache>
                <c:formatCode>General</c:formatCode>
                <c:ptCount val="9"/>
                <c:pt idx="0">
                  <c:v>579.80263255807017</c:v>
                </c:pt>
                <c:pt idx="1">
                  <c:v>491.39005764552536</c:v>
                </c:pt>
                <c:pt idx="2">
                  <c:v>486.68147408785944</c:v>
                </c:pt>
                <c:pt idx="3">
                  <c:v>384.00620736725887</c:v>
                </c:pt>
                <c:pt idx="4">
                  <c:v>494.17053749999997</c:v>
                </c:pt>
                <c:pt idx="5">
                  <c:v>463.82975243798529</c:v>
                </c:pt>
                <c:pt idx="6">
                  <c:v>483.26799259259263</c:v>
                </c:pt>
                <c:pt idx="7">
                  <c:v>475.12365444444441</c:v>
                </c:pt>
                <c:pt idx="8">
                  <c:v>510.60000583333334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CO2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3adgili'!$O$8:$O$10</c:f>
              <c:numCache>
                <c:formatCode>General</c:formatCode>
                <c:ptCount val="3"/>
                <c:pt idx="0">
                  <c:v>533.78</c:v>
                </c:pt>
                <c:pt idx="1">
                  <c:v>602.58249999999998</c:v>
                </c:pt>
                <c:pt idx="2">
                  <c:v>474.68499999999995</c:v>
                </c:pt>
              </c:numCache>
            </c:numRef>
          </c:val>
        </c:ser>
        <c:ser>
          <c:idx val="1"/>
          <c:order val="1"/>
          <c:tx>
            <c:v>CO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3adgili'!$P$8:$P$10</c:f>
              <c:numCache>
                <c:formatCode>General</c:formatCode>
                <c:ptCount val="3"/>
                <c:pt idx="0">
                  <c:v>3.1850000000000001</c:v>
                </c:pt>
                <c:pt idx="1">
                  <c:v>1.3422499999999999</c:v>
                </c:pt>
                <c:pt idx="2">
                  <c:v>1.1966086956521738</c:v>
                </c:pt>
              </c:numCache>
            </c:numRef>
          </c:val>
        </c:ser>
        <c:ser>
          <c:idx val="2"/>
          <c:order val="2"/>
          <c:tx>
            <c:v>CH4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'universiteti 3adgili'!$C$5:$C$7</c:f>
              <c:strCache>
                <c:ptCount val="3"/>
                <c:pt idx="0">
                  <c:v>TSU 1st campus door </c:v>
                </c:pt>
                <c:pt idx="1">
                  <c:v>TSU between 1st&amp;2ns campus </c:v>
                </c:pt>
                <c:pt idx="2">
                  <c:v>TSU 2nd campus  back doors </c:v>
                </c:pt>
              </c:strCache>
            </c:strRef>
          </c:cat>
          <c:val>
            <c:numRef>
              <c:f>'universiteti 3adgili'!$Q$8:$Q$10</c:f>
              <c:numCache>
                <c:formatCode>General</c:formatCode>
                <c:ptCount val="3"/>
                <c:pt idx="0">
                  <c:v>2.5444249999999999</c:v>
                </c:pt>
                <c:pt idx="1">
                  <c:v>3.0030000000000001</c:v>
                </c:pt>
                <c:pt idx="2">
                  <c:v>2.4113478260869563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595808"/>
        <c:axId val="324600904"/>
      </c:barChart>
      <c:catAx>
        <c:axId val="32459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600904"/>
        <c:crosses val="autoZero"/>
        <c:auto val="1"/>
        <c:lblAlgn val="ctr"/>
        <c:lblOffset val="100"/>
        <c:noMultiLvlLbl val="0"/>
      </c:catAx>
      <c:valAx>
        <c:axId val="32460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9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Sheet1!$R$3:$R$11</c:f>
              <c:numCache>
                <c:formatCode>General</c:formatCode>
                <c:ptCount val="9"/>
                <c:pt idx="0">
                  <c:v>410</c:v>
                </c:pt>
                <c:pt idx="1">
                  <c:v>410</c:v>
                </c:pt>
                <c:pt idx="2">
                  <c:v>410</c:v>
                </c:pt>
                <c:pt idx="3">
                  <c:v>410</c:v>
                </c:pt>
                <c:pt idx="4">
                  <c:v>410</c:v>
                </c:pt>
                <c:pt idx="5">
                  <c:v>410</c:v>
                </c:pt>
                <c:pt idx="6">
                  <c:v>410</c:v>
                </c:pt>
                <c:pt idx="7">
                  <c:v>410</c:v>
                </c:pt>
                <c:pt idx="8">
                  <c:v>410</c:v>
                </c:pt>
              </c:numCache>
            </c:numRef>
          </c:yVal>
          <c:smooth val="0"/>
        </c:ser>
        <c:ser>
          <c:idx val="1"/>
          <c:order val="1"/>
          <c:tx>
            <c:v>limit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Sheet1!$M$3:$M$11</c:f>
              <c:numCache>
                <c:formatCode>General</c:formatCode>
                <c:ptCount val="9"/>
                <c:pt idx="0">
                  <c:v>579.80263255807017</c:v>
                </c:pt>
                <c:pt idx="1">
                  <c:v>491.39005764552536</c:v>
                </c:pt>
                <c:pt idx="2">
                  <c:v>486.68147408785944</c:v>
                </c:pt>
                <c:pt idx="3">
                  <c:v>384.00620736725887</c:v>
                </c:pt>
                <c:pt idx="4">
                  <c:v>494.17053749999997</c:v>
                </c:pt>
                <c:pt idx="5">
                  <c:v>463.82975243798529</c:v>
                </c:pt>
                <c:pt idx="6">
                  <c:v>483.26799259259263</c:v>
                </c:pt>
                <c:pt idx="7">
                  <c:v>475.12365444444441</c:v>
                </c:pt>
                <c:pt idx="8">
                  <c:v>510.60000583333334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885008"/>
        <c:axId val="333886576"/>
      </c:scatterChart>
      <c:valAx>
        <c:axId val="33388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86576"/>
        <c:crosses val="autoZero"/>
        <c:crossBetween val="midCat"/>
      </c:valAx>
      <c:valAx>
        <c:axId val="33388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85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CO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cat>
            <c:strRef>
              <c:f>Sheet1!$J$3:$J$11</c:f>
              <c:strCache>
                <c:ptCount val="9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  <c:pt idx="3">
                  <c:v>metro Rustaveli</c:v>
                </c:pt>
                <c:pt idx="4">
                  <c:v>Opera house</c:v>
                </c:pt>
                <c:pt idx="5">
                  <c:v>Liberty square</c:v>
                </c:pt>
                <c:pt idx="6">
                  <c:v>Danish House</c:v>
                </c:pt>
                <c:pt idx="7">
                  <c:v>McDonalds Marijanishvili</c:v>
                </c:pt>
                <c:pt idx="8">
                  <c:v>Saarbrucken Square</c:v>
                </c:pt>
              </c:strCache>
            </c:strRef>
          </c:cat>
          <c:val>
            <c:numRef>
              <c:f>Sheet1!$N$3:$N$11</c:f>
              <c:numCache>
                <c:formatCode>General</c:formatCode>
                <c:ptCount val="9"/>
                <c:pt idx="0">
                  <c:v>0.884824119053782</c:v>
                </c:pt>
                <c:pt idx="1">
                  <c:v>1.1733508645770796</c:v>
                </c:pt>
                <c:pt idx="2">
                  <c:v>1.0606430114115579</c:v>
                </c:pt>
                <c:pt idx="3">
                  <c:v>0.73715774913519549</c:v>
                </c:pt>
                <c:pt idx="4">
                  <c:v>1.1679105416666669</c:v>
                </c:pt>
                <c:pt idx="5">
                  <c:v>0.96559478799427667</c:v>
                </c:pt>
                <c:pt idx="6">
                  <c:v>0.62113477777777781</c:v>
                </c:pt>
                <c:pt idx="7">
                  <c:v>0.88388825370370372</c:v>
                </c:pt>
                <c:pt idx="8">
                  <c:v>1.358899925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3881872"/>
        <c:axId val="334179664"/>
      </c:barChart>
      <c:catAx>
        <c:axId val="33388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79664"/>
        <c:crosses val="autoZero"/>
        <c:auto val="1"/>
        <c:lblAlgn val="ctr"/>
        <c:lblOffset val="100"/>
        <c:noMultiLvlLbl val="0"/>
      </c:catAx>
      <c:valAx>
        <c:axId val="334179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88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CO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Sheet1!$J$3:$J$11</c:f>
              <c:strCache>
                <c:ptCount val="9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  <c:pt idx="3">
                  <c:v>metro Rustaveli</c:v>
                </c:pt>
                <c:pt idx="4">
                  <c:v>Opera house</c:v>
                </c:pt>
                <c:pt idx="5">
                  <c:v>Liberty square</c:v>
                </c:pt>
                <c:pt idx="6">
                  <c:v>Danish House</c:v>
                </c:pt>
                <c:pt idx="7">
                  <c:v>McDonalds Marijanishvili</c:v>
                </c:pt>
                <c:pt idx="8">
                  <c:v>Saarbrucken Square</c:v>
                </c:pt>
              </c:strCache>
            </c:strRef>
          </c:cat>
          <c:val>
            <c:numRef>
              <c:f>Sheet1!$N$3:$N$11</c:f>
              <c:numCache>
                <c:formatCode>General</c:formatCode>
                <c:ptCount val="9"/>
                <c:pt idx="0">
                  <c:v>0.884824119053782</c:v>
                </c:pt>
                <c:pt idx="1">
                  <c:v>1.1733508645770796</c:v>
                </c:pt>
                <c:pt idx="2">
                  <c:v>1.0606430114115579</c:v>
                </c:pt>
                <c:pt idx="3">
                  <c:v>0.73715774913519549</c:v>
                </c:pt>
                <c:pt idx="4">
                  <c:v>1.1679105416666669</c:v>
                </c:pt>
                <c:pt idx="5">
                  <c:v>0.96559478799427667</c:v>
                </c:pt>
                <c:pt idx="6">
                  <c:v>0.62113477777777781</c:v>
                </c:pt>
                <c:pt idx="7">
                  <c:v>0.88388825370370372</c:v>
                </c:pt>
                <c:pt idx="8">
                  <c:v>1.358899925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limit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Sheet1!$S$3:$S$11</c:f>
              <c:numCache>
                <c:formatCode>General</c:formatCode>
                <c:ptCount val="9"/>
                <c:pt idx="0">
                  <c:v>2.6</c:v>
                </c:pt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  <c:pt idx="5">
                  <c:v>2.6</c:v>
                </c:pt>
                <c:pt idx="6">
                  <c:v>2.6</c:v>
                </c:pt>
                <c:pt idx="7">
                  <c:v>2.6</c:v>
                </c:pt>
                <c:pt idx="8">
                  <c:v>2.6</c:v>
                </c:pt>
              </c:numCache>
            </c:numRef>
          </c:yVal>
          <c:smooth val="0"/>
        </c:ser>
        <c:ser>
          <c:idx val="1"/>
          <c:order val="1"/>
          <c:tx>
            <c:v>CO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Sheet1!$N$3:$N$11</c:f>
              <c:numCache>
                <c:formatCode>General</c:formatCode>
                <c:ptCount val="9"/>
                <c:pt idx="0">
                  <c:v>0.884824119053782</c:v>
                </c:pt>
                <c:pt idx="1">
                  <c:v>1.1733508645770796</c:v>
                </c:pt>
                <c:pt idx="2">
                  <c:v>1.0606430114115579</c:v>
                </c:pt>
                <c:pt idx="3">
                  <c:v>0.73715774913519549</c:v>
                </c:pt>
                <c:pt idx="4">
                  <c:v>1.1679105416666669</c:v>
                </c:pt>
                <c:pt idx="5">
                  <c:v>0.96559478799427667</c:v>
                </c:pt>
                <c:pt idx="6">
                  <c:v>0.62113477777777781</c:v>
                </c:pt>
                <c:pt idx="7">
                  <c:v>0.88388825370370372</c:v>
                </c:pt>
                <c:pt idx="8">
                  <c:v>1.358899925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176136"/>
        <c:axId val="334176528"/>
      </c:scatterChart>
      <c:valAx>
        <c:axId val="334176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76528"/>
        <c:crosses val="autoZero"/>
        <c:crossBetween val="midCat"/>
      </c:valAx>
      <c:valAx>
        <c:axId val="33417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76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CH4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cat>
            <c:strRef>
              <c:f>Sheet1!$J$3:$J$11</c:f>
              <c:strCache>
                <c:ptCount val="9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  <c:pt idx="3">
                  <c:v>metro Rustaveli</c:v>
                </c:pt>
                <c:pt idx="4">
                  <c:v>Opera house</c:v>
                </c:pt>
                <c:pt idx="5">
                  <c:v>Liberty square</c:v>
                </c:pt>
                <c:pt idx="6">
                  <c:v>Danish House</c:v>
                </c:pt>
                <c:pt idx="7">
                  <c:v>McDonalds Marijanishvili</c:v>
                </c:pt>
                <c:pt idx="8">
                  <c:v>Saarbrucken Square</c:v>
                </c:pt>
              </c:strCache>
            </c:strRef>
          </c:cat>
          <c:val>
            <c:numRef>
              <c:f>Sheet1!$O$3:$O$11</c:f>
              <c:numCache>
                <c:formatCode>General</c:formatCode>
                <c:ptCount val="9"/>
                <c:pt idx="0">
                  <c:v>2.6131477428691823</c:v>
                </c:pt>
                <c:pt idx="1">
                  <c:v>2.2391148750657757</c:v>
                </c:pt>
                <c:pt idx="2">
                  <c:v>2.3295812377799567</c:v>
                </c:pt>
                <c:pt idx="3">
                  <c:v>1.4851020858190045</c:v>
                </c:pt>
                <c:pt idx="4">
                  <c:v>2.0265555555555559</c:v>
                </c:pt>
                <c:pt idx="5">
                  <c:v>2.1450033010752687</c:v>
                </c:pt>
                <c:pt idx="6">
                  <c:v>2.2241232592592595</c:v>
                </c:pt>
                <c:pt idx="7">
                  <c:v>2.2094168537037038</c:v>
                </c:pt>
                <c:pt idx="8">
                  <c:v>2.3072668791666668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4173784"/>
        <c:axId val="334179272"/>
      </c:barChart>
      <c:catAx>
        <c:axId val="334173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79272"/>
        <c:crosses val="autoZero"/>
        <c:auto val="1"/>
        <c:lblAlgn val="ctr"/>
        <c:lblOffset val="100"/>
        <c:noMultiLvlLbl val="0"/>
      </c:catAx>
      <c:valAx>
        <c:axId val="334179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7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400" baseline="0"/>
              <a:t>CH4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Sheet1!$J$3:$J$11</c:f>
              <c:strCache>
                <c:ptCount val="9"/>
                <c:pt idx="0">
                  <c:v>Metro Station "Didube"</c:v>
                </c:pt>
                <c:pt idx="1">
                  <c:v>Exhibition</c:v>
                </c:pt>
                <c:pt idx="2">
                  <c:v>Dinamo</c:v>
                </c:pt>
                <c:pt idx="3">
                  <c:v>metro Rustaveli</c:v>
                </c:pt>
                <c:pt idx="4">
                  <c:v>Opera house</c:v>
                </c:pt>
                <c:pt idx="5">
                  <c:v>Liberty square</c:v>
                </c:pt>
                <c:pt idx="6">
                  <c:v>Danish House</c:v>
                </c:pt>
                <c:pt idx="7">
                  <c:v>McDonalds Marijanishvili</c:v>
                </c:pt>
                <c:pt idx="8">
                  <c:v>Saarbrucken Square</c:v>
                </c:pt>
              </c:strCache>
            </c:strRef>
          </c:cat>
          <c:val>
            <c:numRef>
              <c:f>Sheet1!$O$3:$O$11</c:f>
              <c:numCache>
                <c:formatCode>General</c:formatCode>
                <c:ptCount val="9"/>
                <c:pt idx="0">
                  <c:v>2.6131477428691823</c:v>
                </c:pt>
                <c:pt idx="1">
                  <c:v>2.2391148750657757</c:v>
                </c:pt>
                <c:pt idx="2">
                  <c:v>2.3295812377799567</c:v>
                </c:pt>
                <c:pt idx="3">
                  <c:v>1.4851020858190045</c:v>
                </c:pt>
                <c:pt idx="4">
                  <c:v>2.0265555555555559</c:v>
                </c:pt>
                <c:pt idx="5">
                  <c:v>2.1450033010752687</c:v>
                </c:pt>
                <c:pt idx="6">
                  <c:v>2.2241232592592595</c:v>
                </c:pt>
                <c:pt idx="7">
                  <c:v>2.2094168537037038</c:v>
                </c:pt>
                <c:pt idx="8">
                  <c:v>2.3072668791666668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limit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Sheet1!$T$3:$T$11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yVal>
          <c:smooth val="0"/>
        </c:ser>
        <c:ser>
          <c:idx val="1"/>
          <c:order val="1"/>
          <c:tx>
            <c:v>CH4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Sheet1!$O$3:$O$11</c:f>
              <c:numCache>
                <c:formatCode>General</c:formatCode>
                <c:ptCount val="9"/>
                <c:pt idx="0">
                  <c:v>2.6131477428691823</c:v>
                </c:pt>
                <c:pt idx="1">
                  <c:v>2.2391148750657757</c:v>
                </c:pt>
                <c:pt idx="2">
                  <c:v>2.3295812377799567</c:v>
                </c:pt>
                <c:pt idx="3">
                  <c:v>1.4851020858190045</c:v>
                </c:pt>
                <c:pt idx="4">
                  <c:v>2.0265555555555559</c:v>
                </c:pt>
                <c:pt idx="5">
                  <c:v>2.1450033010752687</c:v>
                </c:pt>
                <c:pt idx="6">
                  <c:v>2.2241232592592595</c:v>
                </c:pt>
                <c:pt idx="7">
                  <c:v>2.2094168537037038</c:v>
                </c:pt>
                <c:pt idx="8">
                  <c:v>2.3072668791666668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178096"/>
        <c:axId val="334176920"/>
      </c:scatterChart>
      <c:valAx>
        <c:axId val="33417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76920"/>
        <c:crosses val="autoZero"/>
        <c:crossBetween val="midCat"/>
      </c:valAx>
      <c:valAx>
        <c:axId val="33417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78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Sheet1!$B$2:$F$2</c:f>
              <c:strCache>
                <c:ptCount val="5"/>
                <c:pt idx="0">
                  <c:v>NO</c:v>
                </c:pt>
                <c:pt idx="1">
                  <c:v>NO2</c:v>
                </c:pt>
                <c:pt idx="2">
                  <c:v>CO2</c:v>
                </c:pt>
                <c:pt idx="3">
                  <c:v>CO</c:v>
                </c:pt>
                <c:pt idx="4">
                  <c:v>CH4</c:v>
                </c:pt>
              </c:strCache>
            </c:strRef>
          </c:cat>
          <c:val>
            <c:numRef>
              <c:f>Sheet1!$K$12:$O$12</c:f>
              <c:numCache>
                <c:formatCode>General</c:formatCode>
                <c:ptCount val="5"/>
                <c:pt idx="0">
                  <c:v>75.134481863897634</c:v>
                </c:pt>
                <c:pt idx="1">
                  <c:v>59.602589933349087</c:v>
                </c:pt>
                <c:pt idx="2">
                  <c:v>485.4302571630077</c:v>
                </c:pt>
                <c:pt idx="3">
                  <c:v>0.98371155892444884</c:v>
                </c:pt>
                <c:pt idx="4">
                  <c:v>2.1754790878104862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Sheet1!$B$2:$F$2</c:f>
              <c:strCache>
                <c:ptCount val="5"/>
                <c:pt idx="0">
                  <c:v>NO</c:v>
                </c:pt>
                <c:pt idx="1">
                  <c:v>NO2</c:v>
                </c:pt>
                <c:pt idx="2">
                  <c:v>CO2</c:v>
                </c:pt>
                <c:pt idx="3">
                  <c:v>CO</c:v>
                </c:pt>
                <c:pt idx="4">
                  <c:v>CH4</c:v>
                </c:pt>
              </c:strCache>
            </c:strRef>
          </c:cat>
          <c:val>
            <c:numRef>
              <c:f>Sheet1!$K$13:$O$13</c:f>
              <c:numCache>
                <c:formatCode>General</c:formatCode>
                <c:ptCount val="5"/>
                <c:pt idx="0">
                  <c:v>40.9</c:v>
                </c:pt>
                <c:pt idx="1">
                  <c:v>21</c:v>
                </c:pt>
                <c:pt idx="2">
                  <c:v>410</c:v>
                </c:pt>
                <c:pt idx="3">
                  <c:v>2.6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4177704"/>
        <c:axId val="334175744"/>
      </c:barChart>
      <c:catAx>
        <c:axId val="334177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75744"/>
        <c:crosses val="autoZero"/>
        <c:auto val="1"/>
        <c:lblAlgn val="ctr"/>
        <c:lblOffset val="100"/>
        <c:noMultiLvlLbl val="0"/>
      </c:catAx>
      <c:valAx>
        <c:axId val="334175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7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Sheet1!$E$2:$F$2</c:f>
              <c:strCache>
                <c:ptCount val="2"/>
                <c:pt idx="0">
                  <c:v>CO</c:v>
                </c:pt>
                <c:pt idx="1">
                  <c:v>CH4</c:v>
                </c:pt>
              </c:strCache>
            </c:strRef>
          </c:cat>
          <c:val>
            <c:numRef>
              <c:f>Sheet1!$N$12:$O$12</c:f>
              <c:numCache>
                <c:formatCode>General</c:formatCode>
                <c:ptCount val="2"/>
                <c:pt idx="0">
                  <c:v>0.98371155892444884</c:v>
                </c:pt>
                <c:pt idx="1">
                  <c:v>2.1754790878104862</c:v>
                </c:pt>
              </c:numCache>
            </c:numRef>
          </c:val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Sheet1!$E$2:$F$2</c:f>
              <c:strCache>
                <c:ptCount val="2"/>
                <c:pt idx="0">
                  <c:v>CO</c:v>
                </c:pt>
                <c:pt idx="1">
                  <c:v>CH4</c:v>
                </c:pt>
              </c:strCache>
            </c:strRef>
          </c:cat>
          <c:val>
            <c:numRef>
              <c:f>Sheet1!$N$13:$O$13</c:f>
              <c:numCache>
                <c:formatCode>General</c:formatCode>
                <c:ptCount val="2"/>
                <c:pt idx="0">
                  <c:v>2.6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178880"/>
        <c:axId val="334172608"/>
        <c:axId val="0"/>
      </c:bar3DChart>
      <c:catAx>
        <c:axId val="33417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72608"/>
        <c:crosses val="autoZero"/>
        <c:auto val="1"/>
        <c:lblAlgn val="ctr"/>
        <c:lblOffset val="100"/>
        <c:noMultiLvlLbl val="0"/>
      </c:catAx>
      <c:valAx>
        <c:axId val="334172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7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</c:v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'universiteti 3adgili'!$B$5:$B$7</c:f>
              <c:numCache>
                <c:formatCode>h:mm:ss;@</c:formatCode>
                <c:ptCount val="3"/>
                <c:pt idx="0">
                  <c:v>0.39652777777777781</c:v>
                </c:pt>
                <c:pt idx="1">
                  <c:v>0.39652777777777781</c:v>
                </c:pt>
                <c:pt idx="2">
                  <c:v>0.39652777777777781</c:v>
                </c:pt>
              </c:numCache>
            </c:numRef>
          </c:cat>
          <c:val>
            <c:numRef>
              <c:f>'universiteti 3adgili'!$P$8:$P$10</c:f>
              <c:numCache>
                <c:formatCode>General</c:formatCode>
                <c:ptCount val="3"/>
                <c:pt idx="0">
                  <c:v>3.1850000000000001</c:v>
                </c:pt>
                <c:pt idx="1">
                  <c:v>1.3422499999999999</c:v>
                </c:pt>
                <c:pt idx="2">
                  <c:v>1.1966086956521738</c:v>
                </c:pt>
              </c:numCache>
            </c:numRef>
          </c:val>
        </c:ser>
        <c:ser>
          <c:idx val="1"/>
          <c:order val="1"/>
          <c:tx>
            <c:v>CH4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'universiteti 3adgili'!$B$5:$B$7</c:f>
              <c:numCache>
                <c:formatCode>h:mm:ss;@</c:formatCode>
                <c:ptCount val="3"/>
                <c:pt idx="0">
                  <c:v>0.39652777777777781</c:v>
                </c:pt>
                <c:pt idx="1">
                  <c:v>0.39652777777777781</c:v>
                </c:pt>
                <c:pt idx="2">
                  <c:v>0.39652777777777781</c:v>
                </c:pt>
              </c:numCache>
            </c:numRef>
          </c:cat>
          <c:val>
            <c:numRef>
              <c:f>'universiteti 3adgili'!$Q$8:$Q$10</c:f>
              <c:numCache>
                <c:formatCode>General</c:formatCode>
                <c:ptCount val="3"/>
                <c:pt idx="0">
                  <c:v>2.5444249999999999</c:v>
                </c:pt>
                <c:pt idx="1">
                  <c:v>3.0030000000000001</c:v>
                </c:pt>
                <c:pt idx="2">
                  <c:v>2.4113478260869563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596200"/>
        <c:axId val="324596984"/>
      </c:barChart>
      <c:catAx>
        <c:axId val="324596200"/>
        <c:scaling>
          <c:orientation val="minMax"/>
        </c:scaling>
        <c:delete val="0"/>
        <c:axPos val="b"/>
        <c:numFmt formatCode="h:mm:ss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96984"/>
        <c:crosses val="autoZero"/>
        <c:auto val="1"/>
        <c:lblAlgn val="ctr"/>
        <c:lblOffset val="100"/>
        <c:noMultiLvlLbl val="0"/>
      </c:catAx>
      <c:valAx>
        <c:axId val="32459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96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0.7568</cdr:x>
      <cdr:y>0.09347</cdr:y>
    </cdr:from>
    <cdr:to>
      <cdr:x>1</cdr:x>
      <cdr:y>0.24654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972937" y="260559"/>
          <a:ext cx="955343" cy="4266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  </a:t>
          </a:r>
          <a:r>
            <a:rPr lang="en-US" dirty="0" smtClean="0">
              <a:solidFill>
                <a:schemeClr val="tx1"/>
              </a:solidFill>
            </a:rPr>
            <a:t>100 </a:t>
          </a:r>
          <a:r>
            <a:rPr lang="en-US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0.6013</cdr:x>
      <cdr:y>0.01961</cdr:y>
    </cdr:from>
    <cdr:to>
      <cdr:x>0.89562</cdr:x>
      <cdr:y>0.17732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951754" y="53061"/>
          <a:ext cx="955343" cy="4266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  </a:t>
          </a:r>
          <a:r>
            <a:rPr lang="en-US" dirty="0" smtClean="0">
              <a:solidFill>
                <a:schemeClr val="tx1"/>
              </a:solidFill>
            </a:rPr>
            <a:t>100 </a:t>
          </a:r>
          <a:r>
            <a:rPr lang="en-US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0.65633</cdr:x>
      <cdr:y>0</cdr:y>
    </cdr:from>
    <cdr:to>
      <cdr:x>0.93992</cdr:x>
      <cdr:y>0.15307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210989" y="-3190164"/>
          <a:ext cx="955343" cy="4266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  </a:t>
          </a:r>
          <a:r>
            <a:rPr lang="en-US" dirty="0" smtClean="0">
              <a:solidFill>
                <a:schemeClr val="tx1"/>
              </a:solidFill>
            </a:rPr>
            <a:t>20%</a:t>
          </a:r>
          <a:endParaRPr lang="en-US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0.64976</cdr:x>
      <cdr:y>0.17322</cdr:y>
    </cdr:from>
    <cdr:to>
      <cdr:x>0.94408</cdr:x>
      <cdr:y>0.33333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109036" y="461663"/>
          <a:ext cx="955343" cy="4266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  </a:t>
          </a:r>
          <a:r>
            <a:rPr lang="en-US" dirty="0" smtClean="0">
              <a:solidFill>
                <a:schemeClr val="tx1"/>
              </a:solidFill>
            </a:rPr>
            <a:t>100 </a:t>
          </a:r>
          <a:r>
            <a:rPr lang="en-US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0.10806</cdr:x>
      <cdr:y>0.10021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54784" cy="32311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AC335-8D2B-455E-898F-55602EC27A41}" type="datetimeFigureOut">
              <a:rPr lang="en-US" smtClean="0"/>
              <a:t>23-Aug-18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0600-EED5-40C5-9635-BAAA52D2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76AF-4387-4F14-A484-738EBFCFC7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19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Mosashorebelia</a:t>
            </a:r>
            <a:r>
              <a:rPr lang="en-US" dirty="0" smtClean="0"/>
              <a:t> </a:t>
            </a:r>
            <a:r>
              <a:rPr lang="en-US" dirty="0" err="1" smtClean="0"/>
              <a:t>ciprebi</a:t>
            </a:r>
            <a:r>
              <a:rPr lang="en-US" baseline="0" dirty="0" smtClean="0"/>
              <a:t> PPMV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39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5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98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გადახრებზე მსჯელობა</a:t>
            </a:r>
            <a:r>
              <a:rPr lang="ka-GE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4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Ch4is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grafiki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5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Contamination  by NO  in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3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63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PPMV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2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3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Dirty</a:t>
            </a:r>
            <a:r>
              <a:rPr lang="en-US" baseline="0" dirty="0" smtClean="0"/>
              <a:t> cars = Dirty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4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Deviation from</a:t>
            </a:r>
            <a:r>
              <a:rPr lang="en-US" baseline="0" dirty="0" smtClean="0"/>
              <a:t> the permissible norm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52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383276F5-A05A-4423-B24E-39AB8AF76811}" type="VALUE">
              <a:rPr lang="en-US" smtClean="0"/>
              <a:pPr/>
              <a:t>372.1914894</a:t>
            </a:fld>
            <a:r>
              <a:rPr lang="en-US" dirty="0" smtClean="0"/>
              <a:t>        </a:t>
            </a:r>
            <a:fld id="{3CA84BA5-CF77-4AD8-9643-9BC84ED7D803}" type="VALUE">
              <a:rPr lang="en-US" smtClean="0"/>
              <a:pPr/>
              <a:t>349.674234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8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5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PPMV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9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wertili</a:t>
            </a:r>
            <a:r>
              <a:rPr lang="en-US" baseline="0" dirty="0" smtClean="0"/>
              <a:t> 51 </a:t>
            </a:r>
            <a:r>
              <a:rPr lang="en-US" baseline="0" dirty="0" err="1" smtClean="0"/>
              <a:t>sajaro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skola</a:t>
            </a:r>
            <a:r>
              <a:rPr lang="en-US" baseline="0" dirty="0" smtClean="0"/>
              <a:t> 3 4 NO2 </a:t>
            </a:r>
            <a:r>
              <a:rPr lang="en-US" baseline="0" dirty="0" err="1" smtClean="0"/>
              <a:t>acharbebs</a:t>
            </a:r>
            <a:r>
              <a:rPr lang="en-US" baseline="0" dirty="0" smtClean="0"/>
              <a:t> limits da 5shi </a:t>
            </a:r>
            <a:r>
              <a:rPr lang="en-US" baseline="0" dirty="0" err="1" smtClean="0"/>
              <a:t>limitze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dabalia</a:t>
            </a:r>
            <a:r>
              <a:rPr lang="en-US" baseline="0" dirty="0" smtClean="0"/>
              <a:t>.     CO-</a:t>
            </a:r>
            <a:r>
              <a:rPr lang="en-US" baseline="0" dirty="0" err="1" smtClean="0"/>
              <a:t>shemtxvevashi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gadaacharba</a:t>
            </a:r>
            <a:r>
              <a:rPr lang="en-US" baseline="0" dirty="0" smtClean="0"/>
              <a:t> 2ma </a:t>
            </a:r>
            <a:r>
              <a:rPr lang="en-US" baseline="0" dirty="0" err="1" smtClean="0"/>
              <a:t>wertilma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600-EED5-40C5-9635-BAAA52D2AF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8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FC26-A154-4E0B-9B97-B62BE3D307A4}" type="datetimeFigureOut">
              <a:rPr lang="en-US" smtClean="0"/>
              <a:t>23-Aug-18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EEF-564D-4FA2-8EE8-1471B6A38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4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FC26-A154-4E0B-9B97-B62BE3D307A4}" type="datetimeFigureOut">
              <a:rPr lang="en-US" smtClean="0"/>
              <a:t>23-Aug-18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EEF-564D-4FA2-8EE8-1471B6A38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1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FC26-A154-4E0B-9B97-B62BE3D307A4}" type="datetimeFigureOut">
              <a:rPr lang="en-US" smtClean="0"/>
              <a:t>23-Aug-18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EEF-564D-4FA2-8EE8-1471B6A38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FC26-A154-4E0B-9B97-B62BE3D307A4}" type="datetimeFigureOut">
              <a:rPr lang="en-US" smtClean="0"/>
              <a:t>23-Aug-18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EEF-564D-4FA2-8EE8-1471B6A38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1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FC26-A154-4E0B-9B97-B62BE3D307A4}" type="datetimeFigureOut">
              <a:rPr lang="en-US" smtClean="0"/>
              <a:t>23-Aug-18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EEF-564D-4FA2-8EE8-1471B6A38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3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FC26-A154-4E0B-9B97-B62BE3D307A4}" type="datetimeFigureOut">
              <a:rPr lang="en-US" smtClean="0"/>
              <a:t>23-Aug-18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EEF-564D-4FA2-8EE8-1471B6A38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FC26-A154-4E0B-9B97-B62BE3D307A4}" type="datetimeFigureOut">
              <a:rPr lang="en-US" smtClean="0"/>
              <a:t>23-Aug-18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EEF-564D-4FA2-8EE8-1471B6A38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FC26-A154-4E0B-9B97-B62BE3D307A4}" type="datetimeFigureOut">
              <a:rPr lang="en-US" smtClean="0"/>
              <a:t>23-Aug-18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EEF-564D-4FA2-8EE8-1471B6A38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FC26-A154-4E0B-9B97-B62BE3D307A4}" type="datetimeFigureOut">
              <a:rPr lang="en-US" smtClean="0"/>
              <a:t>23-Aug-18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EEF-564D-4FA2-8EE8-1471B6A38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5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FC26-A154-4E0B-9B97-B62BE3D307A4}" type="datetimeFigureOut">
              <a:rPr lang="en-US" smtClean="0"/>
              <a:t>23-Aug-18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EEF-564D-4FA2-8EE8-1471B6A38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8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FC26-A154-4E0B-9B97-B62BE3D307A4}" type="datetimeFigureOut">
              <a:rPr lang="en-US" smtClean="0"/>
              <a:t>23-Aug-18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EEF-564D-4FA2-8EE8-1471B6A38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0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EFC26-A154-4E0B-9B97-B62BE3D307A4}" type="datetimeFigureOut">
              <a:rPr lang="en-US" smtClean="0"/>
              <a:t>23-Aug-18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FEEF-564D-4FA2-8EE8-1471B6A38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4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3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7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7" Type="http://schemas.openxmlformats.org/officeDocument/2006/relationships/chart" Target="../charts/chart6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7" Type="http://schemas.openxmlformats.org/officeDocument/2006/relationships/chart" Target="../charts/chart6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6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4.xml"/><Relationship Id="rId4" Type="http://schemas.openxmlformats.org/officeDocument/2006/relationships/chart" Target="../charts/char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7.xml"/><Relationship Id="rId4" Type="http://schemas.openxmlformats.org/officeDocument/2006/relationships/chart" Target="../charts/chart7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3.xml"/><Relationship Id="rId4" Type="http://schemas.openxmlformats.org/officeDocument/2006/relationships/chart" Target="../charts/chart8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534" y="1763313"/>
            <a:ext cx="9144000" cy="1961930"/>
          </a:xfrm>
        </p:spPr>
        <p:txBody>
          <a:bodyPr/>
          <a:lstStyle/>
          <a:p>
            <a:r>
              <a:rPr lang="en-US" dirty="0" smtClean="0"/>
              <a:t>Contamination Gradient For Air Pollutants </a:t>
            </a:r>
            <a:r>
              <a:rPr lang="en-US" dirty="0" smtClean="0"/>
              <a:t>In 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6884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Master </a:t>
            </a:r>
            <a:r>
              <a:rPr lang="en-US" sz="2000" dirty="0" smtClean="0"/>
              <a:t>of </a:t>
            </a:r>
            <a:r>
              <a:rPr lang="en-US" sz="2000" dirty="0" smtClean="0"/>
              <a:t>Chemistry Nana Khundadze</a:t>
            </a:r>
            <a:endParaRPr lang="en-US" sz="2000" dirty="0" smtClean="0"/>
          </a:p>
          <a:p>
            <a:r>
              <a:rPr lang="en-US" sz="2000" dirty="0" smtClean="0"/>
              <a:t>Supervisor: </a:t>
            </a:r>
            <a:r>
              <a:rPr lang="en-US" sz="2000" dirty="0"/>
              <a:t>Assistant </a:t>
            </a:r>
            <a:r>
              <a:rPr lang="en-US" sz="2000" dirty="0" smtClean="0"/>
              <a:t>Professor Giorgi </a:t>
            </a:r>
            <a:r>
              <a:rPr lang="en-US" sz="2000" dirty="0" err="1" smtClean="0"/>
              <a:t>Jibuti</a:t>
            </a:r>
            <a:endParaRPr lang="en-US" sz="2000" dirty="0" smtClean="0"/>
          </a:p>
          <a:p>
            <a:r>
              <a:rPr lang="en-US" sz="2000" dirty="0" smtClean="0"/>
              <a:t>Chair of Physical and Analytical Chemistry</a:t>
            </a:r>
          </a:p>
          <a:p>
            <a:r>
              <a:rPr lang="en-US" sz="2000" dirty="0" smtClean="0"/>
              <a:t>Tbilisi State University</a:t>
            </a:r>
            <a:endParaRPr lang="en-US" sz="2000" dirty="0"/>
          </a:p>
        </p:txBody>
      </p:sp>
      <p:pic>
        <p:nvPicPr>
          <p:cNvPr id="2052" name="Picture 4" descr="Image result for TSU 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0" y="4448803"/>
            <a:ext cx="2108740" cy="208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4592" y="406116"/>
            <a:ext cx="5802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SMART|ATMO_SIM LAB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56" t="39577" r="25152" b="40529"/>
          <a:stretch/>
        </p:blipFill>
        <p:spPr>
          <a:xfrm>
            <a:off x="9695543" y="130663"/>
            <a:ext cx="2496457" cy="1364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5" y="86668"/>
            <a:ext cx="1408339" cy="14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9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99088"/>
              </p:ext>
            </p:extLst>
          </p:nvPr>
        </p:nvGraphicFramePr>
        <p:xfrm>
          <a:off x="3283914" y="1757149"/>
          <a:ext cx="5464301" cy="322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351165" y="937862"/>
            <a:ext cx="3644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Deviation from the permissible norm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6257" y="3762948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4.855279</a:t>
            </a:r>
            <a:r>
              <a:rPr lang="en-US" sz="1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1165" y="2936838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1.838812</a:t>
            </a:r>
            <a:r>
              <a:rPr lang="en-US" sz="14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9232" y="2063520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1.274059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779" y="112438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chavchavadze</a:t>
            </a:r>
            <a:r>
              <a:rPr lang="en-US" dirty="0" smtClean="0"/>
              <a:t> 2 (</a:t>
            </a:r>
            <a:r>
              <a:rPr lang="en-US" dirty="0" err="1" smtClean="0"/>
              <a:t>coffeesta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the end of </a:t>
            </a:r>
            <a:r>
              <a:rPr lang="en-US" dirty="0" err="1" smtClean="0"/>
              <a:t>Varazis</a:t>
            </a:r>
            <a:r>
              <a:rPr lang="en-US" dirty="0" smtClean="0"/>
              <a:t> </a:t>
            </a:r>
            <a:r>
              <a:rPr lang="en-US" dirty="0" err="1" smtClean="0"/>
              <a:t>khevi</a:t>
            </a:r>
            <a:endParaRPr lang="en-US" dirty="0" smtClean="0"/>
          </a:p>
          <a:p>
            <a:r>
              <a:rPr lang="en-US" dirty="0" smtClean="0"/>
              <a:t>the crossroad of </a:t>
            </a:r>
            <a:r>
              <a:rPr lang="en-US" dirty="0" err="1" smtClean="0"/>
              <a:t>Chavchavadze</a:t>
            </a:r>
            <a:r>
              <a:rPr lang="en-US" dirty="0" smtClean="0"/>
              <a:t> and </a:t>
            </a:r>
            <a:r>
              <a:rPr lang="en-US" dirty="0" err="1" smtClean="0"/>
              <a:t>Varazis</a:t>
            </a:r>
            <a:r>
              <a:rPr lang="en-US" dirty="0" smtClean="0"/>
              <a:t> </a:t>
            </a:r>
            <a:r>
              <a:rPr lang="en-US" dirty="0" err="1" smtClean="0"/>
              <a:t>Khevi</a:t>
            </a:r>
            <a:endParaRPr lang="en-US" dirty="0" smtClean="0"/>
          </a:p>
          <a:p>
            <a:r>
              <a:rPr lang="en-US" dirty="0" err="1" smtClean="0"/>
              <a:t>Melikishvili</a:t>
            </a:r>
            <a:endParaRPr lang="en-US" dirty="0" smtClean="0"/>
          </a:p>
          <a:p>
            <a:r>
              <a:rPr lang="en-US" dirty="0" smtClean="0"/>
              <a:t>51 public school</a:t>
            </a:r>
          </a:p>
          <a:p>
            <a:r>
              <a:rPr lang="en-US" dirty="0" err="1" smtClean="0"/>
              <a:t>Varazis</a:t>
            </a:r>
            <a:r>
              <a:rPr lang="en-US" dirty="0" smtClean="0"/>
              <a:t> </a:t>
            </a:r>
            <a:r>
              <a:rPr lang="en-US" dirty="0" err="1" smtClean="0"/>
              <a:t>Khevi</a:t>
            </a:r>
            <a:r>
              <a:rPr lang="en-US" dirty="0" smtClean="0"/>
              <a:t>, near </a:t>
            </a:r>
            <a:r>
              <a:rPr lang="en-US" dirty="0" err="1" smtClean="0"/>
              <a:t>stears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err="1" smtClean="0"/>
              <a:t>road,under</a:t>
            </a:r>
            <a:r>
              <a:rPr lang="en-US" dirty="0" smtClean="0"/>
              <a:t> the bridge</a:t>
            </a:r>
          </a:p>
          <a:p>
            <a:r>
              <a:rPr lang="en-US" dirty="0" err="1" smtClean="0"/>
              <a:t>Pilarmonia</a:t>
            </a:r>
            <a:r>
              <a:rPr lang="en-US" dirty="0" smtClean="0"/>
              <a:t>, park Vere</a:t>
            </a:r>
          </a:p>
          <a:p>
            <a:r>
              <a:rPr lang="en-US" dirty="0" err="1" smtClean="0"/>
              <a:t>Chachava</a:t>
            </a:r>
            <a:r>
              <a:rPr lang="en-US" dirty="0" smtClean="0"/>
              <a:t> clinic</a:t>
            </a:r>
          </a:p>
          <a:p>
            <a:r>
              <a:rPr lang="en-US" dirty="0" smtClean="0"/>
              <a:t> near Vere Palace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653639"/>
              </p:ext>
            </p:extLst>
          </p:nvPr>
        </p:nvGraphicFramePr>
        <p:xfrm>
          <a:off x="3016155" y="259307"/>
          <a:ext cx="5240741" cy="328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059227"/>
              </p:ext>
            </p:extLst>
          </p:nvPr>
        </p:nvGraphicFramePr>
        <p:xfrm>
          <a:off x="643718" y="38179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125892"/>
              </p:ext>
            </p:extLst>
          </p:nvPr>
        </p:nvGraphicFramePr>
        <p:xfrm>
          <a:off x="6157414" y="3753134"/>
          <a:ext cx="4572000" cy="2835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264140" y="364657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PPBV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13009" y="3926722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  <p:sp>
        <p:nvSpPr>
          <p:cNvPr id="7" name="Rectangle 6"/>
          <p:cNvSpPr/>
          <p:nvPr/>
        </p:nvSpPr>
        <p:spPr>
          <a:xfrm>
            <a:off x="6140353" y="3926722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</p:spTree>
    <p:extLst>
      <p:ext uri="{BB962C8B-B14F-4D97-AF65-F5344CB8AC3E}">
        <p14:creationId xmlns:p14="http://schemas.microsoft.com/office/powerpoint/2010/main" val="25452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924431"/>
              </p:ext>
            </p:extLst>
          </p:nvPr>
        </p:nvGraphicFramePr>
        <p:xfrm>
          <a:off x="234287" y="3104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317687"/>
              </p:ext>
            </p:extLst>
          </p:nvPr>
        </p:nvGraphicFramePr>
        <p:xfrm>
          <a:off x="6332562" y="146713"/>
          <a:ext cx="5133832" cy="322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470507"/>
              </p:ext>
            </p:extLst>
          </p:nvPr>
        </p:nvGraphicFramePr>
        <p:xfrm>
          <a:off x="602775" y="3616656"/>
          <a:ext cx="2713630" cy="204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283965"/>
              </p:ext>
            </p:extLst>
          </p:nvPr>
        </p:nvGraphicFramePr>
        <p:xfrm>
          <a:off x="3889613" y="3630304"/>
          <a:ext cx="3725838" cy="204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268552"/>
              </p:ext>
            </p:extLst>
          </p:nvPr>
        </p:nvGraphicFramePr>
        <p:xfrm>
          <a:off x="8134066" y="3712191"/>
          <a:ext cx="3616656" cy="201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6485011" y="391952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235" y="3776597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9107" y="3776597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22743" y="3776597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2188" y="2684775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</p:spTree>
    <p:extLst>
      <p:ext uri="{BB962C8B-B14F-4D97-AF65-F5344CB8AC3E}">
        <p14:creationId xmlns:p14="http://schemas.microsoft.com/office/powerpoint/2010/main" val="5333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096836" y="4749421"/>
            <a:ext cx="982639" cy="10372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06018" y="1433015"/>
            <a:ext cx="313898" cy="107817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92322" y="1705970"/>
            <a:ext cx="341194" cy="6687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829145"/>
              </p:ext>
            </p:extLst>
          </p:nvPr>
        </p:nvGraphicFramePr>
        <p:xfrm>
          <a:off x="643720" y="146712"/>
          <a:ext cx="4892722" cy="307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066008"/>
              </p:ext>
            </p:extLst>
          </p:nvPr>
        </p:nvGraphicFramePr>
        <p:xfrm>
          <a:off x="6198408" y="163421"/>
          <a:ext cx="4747146" cy="3016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114247"/>
              </p:ext>
            </p:extLst>
          </p:nvPr>
        </p:nvGraphicFramePr>
        <p:xfrm>
          <a:off x="6356349" y="38033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468662" y="3452534"/>
            <a:ext cx="440826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80" dirty="0" smtClean="0"/>
              <a:t>CO</a:t>
            </a:r>
            <a:endParaRPr lang="en-US" sz="1680" dirty="0"/>
          </a:p>
        </p:txBody>
      </p:sp>
      <p:sp>
        <p:nvSpPr>
          <p:cNvPr id="8" name="Rectangle 7"/>
          <p:cNvSpPr/>
          <p:nvPr/>
        </p:nvSpPr>
        <p:spPr>
          <a:xfrm>
            <a:off x="6140123" y="3988345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PPMV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198408" y="664907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PPBV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99361" y="664907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803399"/>
            <a:ext cx="5349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end of </a:t>
            </a:r>
            <a:r>
              <a:rPr lang="en-US" dirty="0" err="1"/>
              <a:t>Varazis</a:t>
            </a:r>
            <a:r>
              <a:rPr lang="en-US" dirty="0"/>
              <a:t> </a:t>
            </a:r>
            <a:r>
              <a:rPr lang="en-US" dirty="0" err="1"/>
              <a:t>khevi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crossroad of </a:t>
            </a:r>
            <a:r>
              <a:rPr lang="en-US" dirty="0" err="1"/>
              <a:t>Chavchavadze</a:t>
            </a:r>
            <a:r>
              <a:rPr lang="en-US" dirty="0"/>
              <a:t> and </a:t>
            </a:r>
            <a:r>
              <a:rPr lang="en-US" dirty="0" err="1"/>
              <a:t>Varazis</a:t>
            </a:r>
            <a:r>
              <a:rPr lang="en-US" dirty="0"/>
              <a:t> </a:t>
            </a:r>
            <a:r>
              <a:rPr lang="en-US" dirty="0" err="1"/>
              <a:t>Khevi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0585" y="117695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On-Line</a:t>
            </a:r>
          </a:p>
          <a:p>
            <a:r>
              <a:rPr lang="en-US" dirty="0" smtClean="0"/>
              <a:t>3  LAB</a:t>
            </a:r>
          </a:p>
          <a:p>
            <a:r>
              <a:rPr lang="en-US" dirty="0" smtClean="0"/>
              <a:t>21 LAB</a:t>
            </a:r>
          </a:p>
          <a:p>
            <a:r>
              <a:rPr lang="en-US" dirty="0" smtClean="0"/>
              <a:t>W7 </a:t>
            </a:r>
            <a:r>
              <a:rPr lang="en-US" dirty="0" err="1" smtClean="0"/>
              <a:t>chavchavadze</a:t>
            </a:r>
            <a:r>
              <a:rPr lang="en-US" dirty="0" smtClean="0"/>
              <a:t> </a:t>
            </a:r>
            <a:r>
              <a:rPr lang="en-US" dirty="0" err="1" smtClean="0"/>
              <a:t>ave.</a:t>
            </a:r>
            <a:endParaRPr lang="en-US" dirty="0" smtClean="0"/>
          </a:p>
          <a:p>
            <a:r>
              <a:rPr lang="en-US" dirty="0" smtClean="0"/>
              <a:t>22 near back door</a:t>
            </a:r>
          </a:p>
          <a:p>
            <a:r>
              <a:rPr lang="en-US" dirty="0" smtClean="0"/>
              <a:t>5 between stadium and good food</a:t>
            </a:r>
          </a:p>
          <a:p>
            <a:r>
              <a:rPr lang="en-US" dirty="0" smtClean="0"/>
              <a:t>4 between good food and </a:t>
            </a:r>
            <a:r>
              <a:rPr lang="en-US" dirty="0" err="1" smtClean="0"/>
              <a:t>varazi</a:t>
            </a: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 err="1" smtClean="0"/>
              <a:t>varazis</a:t>
            </a:r>
            <a:r>
              <a:rPr lang="en-US" dirty="0" smtClean="0"/>
              <a:t> </a:t>
            </a:r>
            <a:r>
              <a:rPr lang="en-US" dirty="0" err="1" smtClean="0"/>
              <a:t>khevi</a:t>
            </a:r>
            <a:endParaRPr lang="en-US" dirty="0" smtClean="0"/>
          </a:p>
          <a:p>
            <a:r>
              <a:rPr lang="en-US" dirty="0" smtClean="0"/>
              <a:t>G50 </a:t>
            </a:r>
          </a:p>
          <a:p>
            <a:r>
              <a:rPr lang="en-US" dirty="0" smtClean="0"/>
              <a:t>W8 new road </a:t>
            </a:r>
          </a:p>
          <a:p>
            <a:r>
              <a:rPr lang="en-US" dirty="0" smtClean="0"/>
              <a:t>24 parking </a:t>
            </a:r>
            <a:r>
              <a:rPr lang="en-US" dirty="0" err="1" smtClean="0"/>
              <a:t>xeoba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593566"/>
              </p:ext>
            </p:extLst>
          </p:nvPr>
        </p:nvGraphicFramePr>
        <p:xfrm>
          <a:off x="343470" y="218364"/>
          <a:ext cx="4201235" cy="234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318465"/>
              </p:ext>
            </p:extLst>
          </p:nvPr>
        </p:nvGraphicFramePr>
        <p:xfrm>
          <a:off x="7699612" y="0"/>
          <a:ext cx="4492388" cy="260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261316"/>
              </p:ext>
            </p:extLst>
          </p:nvPr>
        </p:nvGraphicFramePr>
        <p:xfrm>
          <a:off x="4410502" y="4118212"/>
          <a:ext cx="4051110" cy="258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274297"/>
              </p:ext>
            </p:extLst>
          </p:nvPr>
        </p:nvGraphicFramePr>
        <p:xfrm>
          <a:off x="7865660" y="39953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533562"/>
              </p:ext>
            </p:extLst>
          </p:nvPr>
        </p:nvGraphicFramePr>
        <p:xfrm>
          <a:off x="0" y="3858905"/>
          <a:ext cx="44764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12689"/>
              </p:ext>
            </p:extLst>
          </p:nvPr>
        </p:nvGraphicFramePr>
        <p:xfrm>
          <a:off x="6523630" y="1948220"/>
          <a:ext cx="2893325" cy="139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Rectangle 14"/>
          <p:cNvSpPr/>
          <p:nvPr/>
        </p:nvSpPr>
        <p:spPr>
          <a:xfrm>
            <a:off x="3765633" y="733146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269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332618" y="579257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40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11572152" y="579257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/>
              <a:t>92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9864061" y="27148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/>
              <a:t>21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3818924" y="240702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6.7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912036" y="86814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4.3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18924" y="6113846"/>
            <a:ext cx="4972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/>
              <a:t>PPMV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63435" y="6209661"/>
            <a:ext cx="4972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/>
              <a:t>PPMV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755856" y="6209660"/>
            <a:ext cx="4972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PPMV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95023" y="2070626"/>
            <a:ext cx="4587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PPBV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11572152" y="2070625"/>
            <a:ext cx="4587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PPBV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6457716" y="1824404"/>
            <a:ext cx="4587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PPBV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923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2546445" cy="1325563"/>
          </a:xfrm>
        </p:spPr>
        <p:txBody>
          <a:bodyPr/>
          <a:lstStyle/>
          <a:p>
            <a:r>
              <a:rPr lang="en-US" dirty="0" err="1" smtClean="0"/>
              <a:t>wereteli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45" y="600521"/>
            <a:ext cx="8071767" cy="56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704249"/>
              </p:ext>
            </p:extLst>
          </p:nvPr>
        </p:nvGraphicFramePr>
        <p:xfrm>
          <a:off x="261582" y="4196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087192"/>
              </p:ext>
            </p:extLst>
          </p:nvPr>
        </p:nvGraphicFramePr>
        <p:xfrm>
          <a:off x="6566848" y="4606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441342"/>
              </p:ext>
            </p:extLst>
          </p:nvPr>
        </p:nvGraphicFramePr>
        <p:xfrm>
          <a:off x="3755409" y="34631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6757967" y="586782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996" y="586783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PPBV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823698" y="3544585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201003" y="3016156"/>
            <a:ext cx="2838734" cy="25930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4640239" y="6155140"/>
            <a:ext cx="3111689" cy="232012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885624"/>
              </p:ext>
            </p:extLst>
          </p:nvPr>
        </p:nvGraphicFramePr>
        <p:xfrm>
          <a:off x="657367" y="3923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588631"/>
              </p:ext>
            </p:extLst>
          </p:nvPr>
        </p:nvGraphicFramePr>
        <p:xfrm>
          <a:off x="671015" y="38179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216483"/>
              </p:ext>
            </p:extLst>
          </p:nvPr>
        </p:nvGraphicFramePr>
        <p:xfrm>
          <a:off x="6703326" y="4606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192693"/>
              </p:ext>
            </p:extLst>
          </p:nvPr>
        </p:nvGraphicFramePr>
        <p:xfrm>
          <a:off x="6607792" y="36636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7770125" y="5210128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69.49821</a:t>
            </a:r>
            <a:r>
              <a:rPr lang="en-US" dirty="0" smtClean="0"/>
              <a:t> PPMV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79140" y="4609110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55.96669</a:t>
            </a:r>
            <a:r>
              <a:rPr lang="en-US" dirty="0"/>
              <a:t> </a:t>
            </a:r>
            <a:r>
              <a:rPr lang="en-US" dirty="0" smtClean="0"/>
              <a:t>PPMV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592181" y="3868298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109.2914 PPMV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5714" y="473838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5714" y="3509763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2614" y="473838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PPMV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6672614" y="3560521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</p:spTree>
    <p:extLst>
      <p:ext uri="{BB962C8B-B14F-4D97-AF65-F5344CB8AC3E}">
        <p14:creationId xmlns:p14="http://schemas.microsoft.com/office/powerpoint/2010/main" val="24775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7541" y="2179808"/>
            <a:ext cx="3888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Dirty cars = Dirty air</a:t>
            </a:r>
          </a:p>
        </p:txBody>
      </p:sp>
    </p:spTree>
    <p:extLst>
      <p:ext uri="{BB962C8B-B14F-4D97-AF65-F5344CB8AC3E}">
        <p14:creationId xmlns:p14="http://schemas.microsoft.com/office/powerpoint/2010/main" val="9562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048266"/>
              </p:ext>
            </p:extLst>
          </p:nvPr>
        </p:nvGraphicFramePr>
        <p:xfrm>
          <a:off x="698311" y="20301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94048"/>
              </p:ext>
            </p:extLst>
          </p:nvPr>
        </p:nvGraphicFramePr>
        <p:xfrm>
          <a:off x="6457665" y="2033515"/>
          <a:ext cx="4572000" cy="272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517475" y="1844737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PPMV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385310" y="2152514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50519"/>
              </p:ext>
            </p:extLst>
          </p:nvPr>
        </p:nvGraphicFramePr>
        <p:xfrm>
          <a:off x="343467" y="313899"/>
          <a:ext cx="4078408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773970"/>
              </p:ext>
            </p:extLst>
          </p:nvPr>
        </p:nvGraphicFramePr>
        <p:xfrm>
          <a:off x="7620000" y="1194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024685"/>
              </p:ext>
            </p:extLst>
          </p:nvPr>
        </p:nvGraphicFramePr>
        <p:xfrm>
          <a:off x="-352567" y="38043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816794"/>
              </p:ext>
            </p:extLst>
          </p:nvPr>
        </p:nvGraphicFramePr>
        <p:xfrm>
          <a:off x="8054454" y="39544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268727"/>
              </p:ext>
            </p:extLst>
          </p:nvPr>
        </p:nvGraphicFramePr>
        <p:xfrm>
          <a:off x="3741761" y="21256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841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6806" y="34586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Danish House</a:t>
            </a:r>
          </a:p>
          <a:p>
            <a:r>
              <a:rPr lang="en-US" dirty="0" smtClean="0"/>
              <a:t>McDonalds </a:t>
            </a:r>
            <a:r>
              <a:rPr lang="en-US" dirty="0" err="1" smtClean="0"/>
              <a:t>Marijanishvili</a:t>
            </a:r>
            <a:endParaRPr lang="en-US" dirty="0" smtClean="0"/>
          </a:p>
          <a:p>
            <a:r>
              <a:rPr lang="en-US" dirty="0" smtClean="0"/>
              <a:t>Saarbrucken Square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63270" y="1661194"/>
            <a:ext cx="1383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Marjanishvili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98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328933"/>
              </p:ext>
            </p:extLst>
          </p:nvPr>
        </p:nvGraphicFramePr>
        <p:xfrm>
          <a:off x="520890" y="4879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461609"/>
              </p:ext>
            </p:extLst>
          </p:nvPr>
        </p:nvGraphicFramePr>
        <p:xfrm>
          <a:off x="6566848" y="5015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88381"/>
              </p:ext>
            </p:extLst>
          </p:nvPr>
        </p:nvGraphicFramePr>
        <p:xfrm>
          <a:off x="6689678" y="3657600"/>
          <a:ext cx="3559792" cy="237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526917"/>
              </p:ext>
            </p:extLst>
          </p:nvPr>
        </p:nvGraphicFramePr>
        <p:xfrm>
          <a:off x="873456" y="3862316"/>
          <a:ext cx="3741762" cy="208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6454251" y="637611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179" y="637612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84" y="3981313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PPMV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454251" y="3827424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</p:spTree>
    <p:extLst>
      <p:ext uri="{BB962C8B-B14F-4D97-AF65-F5344CB8AC3E}">
        <p14:creationId xmlns:p14="http://schemas.microsoft.com/office/powerpoint/2010/main" val="32678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774480"/>
              </p:ext>
            </p:extLst>
          </p:nvPr>
        </p:nvGraphicFramePr>
        <p:xfrm>
          <a:off x="288877" y="2695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337466"/>
              </p:ext>
            </p:extLst>
          </p:nvPr>
        </p:nvGraphicFramePr>
        <p:xfrm>
          <a:off x="4929117" y="286603"/>
          <a:ext cx="3423312" cy="265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391124"/>
              </p:ext>
            </p:extLst>
          </p:nvPr>
        </p:nvGraphicFramePr>
        <p:xfrm>
          <a:off x="630072" y="3521123"/>
          <a:ext cx="3682621" cy="279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618036"/>
              </p:ext>
            </p:extLst>
          </p:nvPr>
        </p:nvGraphicFramePr>
        <p:xfrm>
          <a:off x="4970060" y="3548418"/>
          <a:ext cx="3245892" cy="276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320737"/>
              </p:ext>
            </p:extLst>
          </p:nvPr>
        </p:nvGraphicFramePr>
        <p:xfrm>
          <a:off x="7729182" y="232012"/>
          <a:ext cx="4462818" cy="315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847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687" y="3333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Metro Station "Rustaveli"</a:t>
            </a:r>
          </a:p>
          <a:p>
            <a:r>
              <a:rPr lang="it-IT" dirty="0" smtClean="0"/>
              <a:t>Opera House</a:t>
            </a:r>
          </a:p>
          <a:p>
            <a:r>
              <a:rPr lang="it-IT" dirty="0" smtClean="0"/>
              <a:t>Metro Station "Liberty square"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16" y="1604237"/>
            <a:ext cx="6468378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75873"/>
              </p:ext>
            </p:extLst>
          </p:nvPr>
        </p:nvGraphicFramePr>
        <p:xfrm>
          <a:off x="602776" y="9928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616909"/>
              </p:ext>
            </p:extLst>
          </p:nvPr>
        </p:nvGraphicFramePr>
        <p:xfrm>
          <a:off x="6607791" y="9792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963009"/>
              </p:ext>
            </p:extLst>
          </p:nvPr>
        </p:nvGraphicFramePr>
        <p:xfrm>
          <a:off x="439003" y="4094328"/>
          <a:ext cx="2972937" cy="256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226056"/>
              </p:ext>
            </p:extLst>
          </p:nvPr>
        </p:nvGraphicFramePr>
        <p:xfrm>
          <a:off x="8190931" y="3930556"/>
          <a:ext cx="3000233" cy="275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278634"/>
              </p:ext>
            </p:extLst>
          </p:nvPr>
        </p:nvGraphicFramePr>
        <p:xfrm>
          <a:off x="3784978" y="4026088"/>
          <a:ext cx="3775881" cy="249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517474" y="1169874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  <p:sp>
        <p:nvSpPr>
          <p:cNvPr id="8" name="Rectangle 7"/>
          <p:cNvSpPr/>
          <p:nvPr/>
        </p:nvSpPr>
        <p:spPr>
          <a:xfrm>
            <a:off x="6467899" y="1169873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PPMV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40054" y="4213325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5642" y="4213325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64686" y="4059436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PPMV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46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451185"/>
              </p:ext>
            </p:extLst>
          </p:nvPr>
        </p:nvGraphicFramePr>
        <p:xfrm>
          <a:off x="275230" y="109182"/>
          <a:ext cx="5238466" cy="272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523596"/>
              </p:ext>
            </p:extLst>
          </p:nvPr>
        </p:nvGraphicFramePr>
        <p:xfrm>
          <a:off x="111457" y="3261815"/>
          <a:ext cx="5525068" cy="324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880235"/>
              </p:ext>
            </p:extLst>
          </p:nvPr>
        </p:nvGraphicFramePr>
        <p:xfrm>
          <a:off x="5816220" y="3098043"/>
          <a:ext cx="5838968" cy="319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574089"/>
              </p:ext>
            </p:extLst>
          </p:nvPr>
        </p:nvGraphicFramePr>
        <p:xfrm>
          <a:off x="5884459" y="136478"/>
          <a:ext cx="5702489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376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41" y="2002387"/>
            <a:ext cx="100302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Statistics for </a:t>
            </a:r>
            <a:r>
              <a:rPr lang="en-US" sz="6000" dirty="0" smtClean="0"/>
              <a:t>pollutants in space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771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716412"/>
              </p:ext>
            </p:extLst>
          </p:nvPr>
        </p:nvGraphicFramePr>
        <p:xfrm>
          <a:off x="725606" y="2456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784865"/>
              </p:ext>
            </p:extLst>
          </p:nvPr>
        </p:nvGraphicFramePr>
        <p:xfrm>
          <a:off x="5761630" y="32447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750254"/>
              </p:ext>
            </p:extLst>
          </p:nvPr>
        </p:nvGraphicFramePr>
        <p:xfrm>
          <a:off x="7208293" y="2422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136639" y="432895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  <p:sp>
        <p:nvSpPr>
          <p:cNvPr id="6" name="Rectangle 5"/>
          <p:cNvSpPr/>
          <p:nvPr/>
        </p:nvSpPr>
        <p:spPr>
          <a:xfrm>
            <a:off x="5171362" y="2739367"/>
            <a:ext cx="513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PPBV</a:t>
            </a:r>
          </a:p>
        </p:txBody>
      </p:sp>
    </p:spTree>
    <p:extLst>
      <p:ext uri="{BB962C8B-B14F-4D97-AF65-F5344CB8AC3E}">
        <p14:creationId xmlns:p14="http://schemas.microsoft.com/office/powerpoint/2010/main" val="4284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06" y="409433"/>
            <a:ext cx="8789159" cy="59364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33995" y="4390253"/>
            <a:ext cx="215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TSU 1st campus door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37483" y="3008349"/>
            <a:ext cx="305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TSU between 1st&amp;2</a:t>
            </a:r>
            <a:r>
              <a:rPr lang="en-US" baseline="30000" dirty="0" smtClean="0"/>
              <a:t>nd</a:t>
            </a:r>
            <a:r>
              <a:rPr lang="en-US" dirty="0" smtClean="0"/>
              <a:t>  campus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85262" y="2101614"/>
            <a:ext cx="2864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TSU 2nd campus  back doors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865491"/>
              </p:ext>
            </p:extLst>
          </p:nvPr>
        </p:nvGraphicFramePr>
        <p:xfrm>
          <a:off x="7385713" y="2286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361174"/>
              </p:ext>
            </p:extLst>
          </p:nvPr>
        </p:nvGraphicFramePr>
        <p:xfrm>
          <a:off x="3496101" y="36268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192852"/>
              </p:ext>
            </p:extLst>
          </p:nvPr>
        </p:nvGraphicFramePr>
        <p:xfrm>
          <a:off x="1039505" y="3650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358468" y="364656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PPBV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501702" y="2831134"/>
            <a:ext cx="513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PPBV</a:t>
            </a:r>
          </a:p>
        </p:txBody>
      </p:sp>
    </p:spTree>
    <p:extLst>
      <p:ext uri="{BB962C8B-B14F-4D97-AF65-F5344CB8AC3E}">
        <p14:creationId xmlns:p14="http://schemas.microsoft.com/office/powerpoint/2010/main" val="27047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358252"/>
              </p:ext>
            </p:extLst>
          </p:nvPr>
        </p:nvGraphicFramePr>
        <p:xfrm>
          <a:off x="684663" y="3650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578869"/>
              </p:ext>
            </p:extLst>
          </p:nvPr>
        </p:nvGraphicFramePr>
        <p:xfrm>
          <a:off x="4233081" y="36268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899415"/>
              </p:ext>
            </p:extLst>
          </p:nvPr>
        </p:nvGraphicFramePr>
        <p:xfrm>
          <a:off x="7112758" y="4060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174826" y="2793958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PPMV</a:t>
            </a:r>
          </a:p>
        </p:txBody>
      </p:sp>
      <p:sp>
        <p:nvSpPr>
          <p:cNvPr id="6" name="Rectangle 5"/>
          <p:cNvSpPr/>
          <p:nvPr/>
        </p:nvSpPr>
        <p:spPr>
          <a:xfrm>
            <a:off x="7017274" y="514782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</p:spTree>
    <p:extLst>
      <p:ext uri="{BB962C8B-B14F-4D97-AF65-F5344CB8AC3E}">
        <p14:creationId xmlns:p14="http://schemas.microsoft.com/office/powerpoint/2010/main" val="20215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43924"/>
              </p:ext>
            </p:extLst>
          </p:nvPr>
        </p:nvGraphicFramePr>
        <p:xfrm>
          <a:off x="520889" y="2695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378838"/>
              </p:ext>
            </p:extLst>
          </p:nvPr>
        </p:nvGraphicFramePr>
        <p:xfrm>
          <a:off x="4260376" y="3462479"/>
          <a:ext cx="4572000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313013"/>
              </p:ext>
            </p:extLst>
          </p:nvPr>
        </p:nvGraphicFramePr>
        <p:xfrm>
          <a:off x="7017224" y="4196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4983758" y="2712071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  <p:sp>
        <p:nvSpPr>
          <p:cNvPr id="6" name="Rectangle 5"/>
          <p:cNvSpPr/>
          <p:nvPr/>
        </p:nvSpPr>
        <p:spPr>
          <a:xfrm>
            <a:off x="6880797" y="228179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</p:spTree>
    <p:extLst>
      <p:ext uri="{BB962C8B-B14F-4D97-AF65-F5344CB8AC3E}">
        <p14:creationId xmlns:p14="http://schemas.microsoft.com/office/powerpoint/2010/main" val="15061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576635"/>
              </p:ext>
            </p:extLst>
          </p:nvPr>
        </p:nvGraphicFramePr>
        <p:xfrm>
          <a:off x="466298" y="1876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891365"/>
              </p:ext>
            </p:extLst>
          </p:nvPr>
        </p:nvGraphicFramePr>
        <p:xfrm>
          <a:off x="4274024" y="36405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182595"/>
              </p:ext>
            </p:extLst>
          </p:nvPr>
        </p:nvGraphicFramePr>
        <p:xfrm>
          <a:off x="7085463" y="3514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6880797" y="132644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7406" y="2630185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PPMV</a:t>
            </a:r>
          </a:p>
        </p:txBody>
      </p:sp>
    </p:spTree>
    <p:extLst>
      <p:ext uri="{BB962C8B-B14F-4D97-AF65-F5344CB8AC3E}">
        <p14:creationId xmlns:p14="http://schemas.microsoft.com/office/powerpoint/2010/main" val="33848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62209"/>
              </p:ext>
            </p:extLst>
          </p:nvPr>
        </p:nvGraphicFramePr>
        <p:xfrm>
          <a:off x="2304183" y="2428062"/>
          <a:ext cx="6177814" cy="3886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367589" y="418654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75.43026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0867" y="4776718"/>
            <a:ext cx="1175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38.60259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8286" y="5251072"/>
            <a:ext cx="11144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34.23448</a:t>
            </a:r>
            <a:r>
              <a:rPr lang="en-US" dirty="0"/>
              <a:t>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425418"/>
              </p:ext>
            </p:extLst>
          </p:nvPr>
        </p:nvGraphicFramePr>
        <p:xfrm>
          <a:off x="3636046" y="1487604"/>
          <a:ext cx="3731543" cy="249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6521435" y="1893205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0.175479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4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993875" y="3725839"/>
            <a:ext cx="518615" cy="2047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44753" y="3725839"/>
            <a:ext cx="423080" cy="2047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109278" y="3725839"/>
            <a:ext cx="464023" cy="2047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30353" y="6039134"/>
            <a:ext cx="477672" cy="1774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11937" y="6039133"/>
            <a:ext cx="511791" cy="1774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273050" y="6039132"/>
            <a:ext cx="600502" cy="1774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62866" y="1255593"/>
            <a:ext cx="450376" cy="27295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109278" y="1269242"/>
            <a:ext cx="464023" cy="2593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16454" y="1269242"/>
            <a:ext cx="436728" cy="2593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46356"/>
              </p:ext>
            </p:extLst>
          </p:nvPr>
        </p:nvGraphicFramePr>
        <p:xfrm>
          <a:off x="288877" y="164485"/>
          <a:ext cx="3941929" cy="1991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278988"/>
              </p:ext>
            </p:extLst>
          </p:nvPr>
        </p:nvGraphicFramePr>
        <p:xfrm>
          <a:off x="316174" y="2234821"/>
          <a:ext cx="3914632" cy="224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31103"/>
              </p:ext>
            </p:extLst>
          </p:nvPr>
        </p:nvGraphicFramePr>
        <p:xfrm>
          <a:off x="288877" y="4449170"/>
          <a:ext cx="4160293" cy="240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743845"/>
              </p:ext>
            </p:extLst>
          </p:nvPr>
        </p:nvGraphicFramePr>
        <p:xfrm>
          <a:off x="7795147" y="150126"/>
          <a:ext cx="4132997" cy="210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90744"/>
              </p:ext>
            </p:extLst>
          </p:nvPr>
        </p:nvGraphicFramePr>
        <p:xfrm>
          <a:off x="4792639" y="1020171"/>
          <a:ext cx="2986585" cy="175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618571"/>
              </p:ext>
            </p:extLst>
          </p:nvPr>
        </p:nvGraphicFramePr>
        <p:xfrm>
          <a:off x="8079475" y="2425890"/>
          <a:ext cx="3766782" cy="192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439621"/>
              </p:ext>
            </p:extLst>
          </p:nvPr>
        </p:nvGraphicFramePr>
        <p:xfrm>
          <a:off x="4901821" y="2862618"/>
          <a:ext cx="3000233" cy="183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822805"/>
              </p:ext>
            </p:extLst>
          </p:nvPr>
        </p:nvGraphicFramePr>
        <p:xfrm>
          <a:off x="8229601" y="4623181"/>
          <a:ext cx="3853218" cy="199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577037"/>
              </p:ext>
            </p:extLst>
          </p:nvPr>
        </p:nvGraphicFramePr>
        <p:xfrm>
          <a:off x="4967784" y="4766480"/>
          <a:ext cx="3016156" cy="181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71967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66" y="756385"/>
            <a:ext cx="7947415" cy="512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932749" y="1965136"/>
            <a:ext cx="1872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2nd campus back door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3930" y="2790672"/>
            <a:ext cx="2241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between 1st &amp; 2nd building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5220" y="2395172"/>
            <a:ext cx="1595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1st campus garden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5224" y="4639520"/>
            <a:ext cx="1481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chavchavadze</a:t>
            </a:r>
            <a:r>
              <a:rPr lang="en-US" sz="1400" dirty="0"/>
              <a:t> </a:t>
            </a:r>
            <a:r>
              <a:rPr lang="en-US" sz="1400" dirty="0" err="1"/>
              <a:t>ave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8523133" y="2913908"/>
            <a:ext cx="116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Varazis</a:t>
            </a:r>
            <a:r>
              <a:rPr lang="en-US" sz="1400" dirty="0"/>
              <a:t> </a:t>
            </a:r>
            <a:r>
              <a:rPr lang="en-US" sz="1400" dirty="0" err="1"/>
              <a:t>khevi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4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323143"/>
              </p:ext>
            </p:extLst>
          </p:nvPr>
        </p:nvGraphicFramePr>
        <p:xfrm>
          <a:off x="411707" y="4742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736362"/>
              </p:ext>
            </p:extLst>
          </p:nvPr>
        </p:nvGraphicFramePr>
        <p:xfrm>
          <a:off x="7208293" y="4131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857468"/>
              </p:ext>
            </p:extLst>
          </p:nvPr>
        </p:nvGraphicFramePr>
        <p:xfrm>
          <a:off x="6880746" y="34358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24105" y="105349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PPBV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7093395" y="413126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PPBV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206018" y="5008728"/>
            <a:ext cx="41352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206018" y="5145206"/>
            <a:ext cx="4135272" cy="1364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856861"/>
              </p:ext>
            </p:extLst>
          </p:nvPr>
        </p:nvGraphicFramePr>
        <p:xfrm>
          <a:off x="470185" y="34801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429593" y="3558232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PPMV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779847" y="3404343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PPMV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43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342337"/>
              </p:ext>
            </p:extLst>
          </p:nvPr>
        </p:nvGraphicFramePr>
        <p:xfrm>
          <a:off x="343468" y="5970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252566"/>
              </p:ext>
            </p:extLst>
          </p:nvPr>
        </p:nvGraphicFramePr>
        <p:xfrm>
          <a:off x="288878" y="36951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728489"/>
              </p:ext>
            </p:extLst>
          </p:nvPr>
        </p:nvGraphicFramePr>
        <p:xfrm>
          <a:off x="6785212" y="13067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248726" y="855976"/>
            <a:ext cx="3644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Deviation from the permissible norm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8705068" y="3094725"/>
            <a:ext cx="11144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98.37088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4262" y="2357746"/>
            <a:ext cx="9969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38.5565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74812" y="1423227"/>
            <a:ext cx="11144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83.70046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06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970" y="17914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Varazis</a:t>
            </a:r>
            <a:r>
              <a:rPr lang="en-US" dirty="0"/>
              <a:t> </a:t>
            </a:r>
            <a:r>
              <a:rPr lang="en-US" dirty="0" err="1"/>
              <a:t>Khevi</a:t>
            </a:r>
            <a:r>
              <a:rPr lang="en-US" dirty="0"/>
              <a:t> (22)</a:t>
            </a:r>
          </a:p>
          <a:p>
            <a:r>
              <a:rPr lang="en-US" dirty="0" err="1"/>
              <a:t>Varazis</a:t>
            </a:r>
            <a:r>
              <a:rPr lang="en-US" dirty="0"/>
              <a:t> </a:t>
            </a:r>
            <a:r>
              <a:rPr lang="en-US" dirty="0" err="1"/>
              <a:t>Khevi</a:t>
            </a:r>
            <a:r>
              <a:rPr lang="en-US" dirty="0"/>
              <a:t> (5)</a:t>
            </a:r>
          </a:p>
          <a:p>
            <a:r>
              <a:rPr lang="en-US" dirty="0" err="1"/>
              <a:t>Varazis</a:t>
            </a:r>
            <a:r>
              <a:rPr lang="en-US" dirty="0"/>
              <a:t> </a:t>
            </a:r>
            <a:r>
              <a:rPr lang="en-US" dirty="0" err="1"/>
              <a:t>Khevi</a:t>
            </a:r>
            <a:r>
              <a:rPr lang="en-US" dirty="0"/>
              <a:t> (G50)</a:t>
            </a:r>
          </a:p>
          <a:p>
            <a:r>
              <a:rPr lang="en-US" dirty="0" err="1"/>
              <a:t>Varazis</a:t>
            </a:r>
            <a:r>
              <a:rPr lang="en-US" dirty="0"/>
              <a:t> </a:t>
            </a:r>
            <a:r>
              <a:rPr lang="en-US" dirty="0" err="1"/>
              <a:t>Khevi</a:t>
            </a:r>
            <a:r>
              <a:rPr lang="en-US" dirty="0"/>
              <a:t> (4)</a:t>
            </a:r>
          </a:p>
          <a:p>
            <a:r>
              <a:rPr lang="en-US" dirty="0" err="1"/>
              <a:t>Varazis</a:t>
            </a:r>
            <a:r>
              <a:rPr lang="en-US" dirty="0"/>
              <a:t> </a:t>
            </a:r>
            <a:r>
              <a:rPr lang="en-US" dirty="0" err="1"/>
              <a:t>Khevi</a:t>
            </a:r>
            <a:r>
              <a:rPr lang="en-US" dirty="0"/>
              <a:t> (2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39" y="516874"/>
            <a:ext cx="8857397" cy="576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270724"/>
              </p:ext>
            </p:extLst>
          </p:nvPr>
        </p:nvGraphicFramePr>
        <p:xfrm>
          <a:off x="1084087" y="255474"/>
          <a:ext cx="4173941" cy="28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068347"/>
              </p:ext>
            </p:extLst>
          </p:nvPr>
        </p:nvGraphicFramePr>
        <p:xfrm>
          <a:off x="7023058" y="329912"/>
          <a:ext cx="3928280" cy="278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518641"/>
              </p:ext>
            </p:extLst>
          </p:nvPr>
        </p:nvGraphicFramePr>
        <p:xfrm>
          <a:off x="4328613" y="3340290"/>
          <a:ext cx="3245894" cy="270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600683"/>
              </p:ext>
            </p:extLst>
          </p:nvPr>
        </p:nvGraphicFramePr>
        <p:xfrm>
          <a:off x="179694" y="3190164"/>
          <a:ext cx="3368723" cy="278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293964"/>
              </p:ext>
            </p:extLst>
          </p:nvPr>
        </p:nvGraphicFramePr>
        <p:xfrm>
          <a:off x="8259170" y="3298925"/>
          <a:ext cx="3245893" cy="266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992949" y="436583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  <p:sp>
        <p:nvSpPr>
          <p:cNvPr id="9" name="Rectangle 8"/>
          <p:cNvSpPr/>
          <p:nvPr/>
        </p:nvSpPr>
        <p:spPr>
          <a:xfrm>
            <a:off x="6890979" y="436584"/>
            <a:ext cx="568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PPBV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587" y="3298925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PPMV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260426" y="3452813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34717" y="3452812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PPMV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68355" y="3606700"/>
            <a:ext cx="264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408227" y="163773"/>
            <a:ext cx="955343" cy="4266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1"/>
                </a:solidFill>
              </a:rPr>
              <a:t>100 </a:t>
            </a:r>
            <a:r>
              <a:rPr lang="en-US" dirty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420</Words>
  <Application>Microsoft Office PowerPoint</Application>
  <PresentationFormat>Widescreen</PresentationFormat>
  <Paragraphs>212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Sylfaen</vt:lpstr>
      <vt:lpstr>Office Theme</vt:lpstr>
      <vt:lpstr>Contamination Gradient For Air Pollutants In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wereteli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nana khundadze</dc:creator>
  <cp:lastModifiedBy>nana khundadze</cp:lastModifiedBy>
  <cp:revision>111</cp:revision>
  <dcterms:created xsi:type="dcterms:W3CDTF">2018-08-21T19:27:15Z</dcterms:created>
  <dcterms:modified xsi:type="dcterms:W3CDTF">2018-08-23T09:41:51Z</dcterms:modified>
</cp:coreProperties>
</file>