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31"/>
  </p:notesMasterIdLst>
  <p:sldIdLst>
    <p:sldId id="256" r:id="rId2"/>
    <p:sldId id="291" r:id="rId3"/>
    <p:sldId id="257" r:id="rId4"/>
    <p:sldId id="278" r:id="rId5"/>
    <p:sldId id="277" r:id="rId6"/>
    <p:sldId id="258" r:id="rId7"/>
    <p:sldId id="279" r:id="rId8"/>
    <p:sldId id="292" r:id="rId9"/>
    <p:sldId id="261" r:id="rId10"/>
    <p:sldId id="293" r:id="rId11"/>
    <p:sldId id="296" r:id="rId12"/>
    <p:sldId id="280" r:id="rId13"/>
    <p:sldId id="281" r:id="rId14"/>
    <p:sldId id="282" r:id="rId15"/>
    <p:sldId id="283" r:id="rId16"/>
    <p:sldId id="284" r:id="rId17"/>
    <p:sldId id="294" r:id="rId18"/>
    <p:sldId id="295" r:id="rId19"/>
    <p:sldId id="285" r:id="rId20"/>
    <p:sldId id="286" r:id="rId21"/>
    <p:sldId id="300" r:id="rId22"/>
    <p:sldId id="287" r:id="rId23"/>
    <p:sldId id="288" r:id="rId24"/>
    <p:sldId id="289" r:id="rId25"/>
    <p:sldId id="290" r:id="rId26"/>
    <p:sldId id="299" r:id="rId27"/>
    <p:sldId id="297" r:id="rId28"/>
    <p:sldId id="264" r:id="rId29"/>
    <p:sldId id="275"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294" autoAdjust="0"/>
  </p:normalViewPr>
  <p:slideViewPr>
    <p:cSldViewPr>
      <p:cViewPr varScale="1">
        <p:scale>
          <a:sx n="67" d="100"/>
          <a:sy n="67" d="100"/>
        </p:scale>
        <p:origin x="-1476"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59125E-1B60-4C9D-A74E-39AA1196A41A}" type="doc">
      <dgm:prSet loTypeId="urn:microsoft.com/office/officeart/2005/8/layout/hProcess3" loCatId="process" qsTypeId="urn:microsoft.com/office/officeart/2005/8/quickstyle/simple1" qsCatId="simple" csTypeId="urn:microsoft.com/office/officeart/2005/8/colors/accent1_2" csCatId="accent1" phldr="1"/>
      <dgm:spPr/>
      <dgm:t>
        <a:bodyPr/>
        <a:lstStyle/>
        <a:p>
          <a:endParaRPr lang="en-US"/>
        </a:p>
      </dgm:t>
    </dgm:pt>
    <dgm:pt modelId="{FDE37CE6-56B9-4830-BB58-5B3788E6CC97}">
      <dgm:prSet phldrT="[Text]" custT="1"/>
      <dgm:spPr/>
      <dgm:t>
        <a:bodyPr/>
        <a:lstStyle/>
        <a:p>
          <a:endParaRPr lang="en-US" sz="1400" dirty="0" smtClean="0"/>
        </a:p>
        <a:p>
          <a:r>
            <a:rPr lang="en-US" sz="1400" dirty="0" smtClean="0"/>
            <a:t/>
          </a:r>
          <a:br>
            <a:rPr lang="en-US" sz="1400" dirty="0" smtClean="0"/>
          </a:br>
          <a:endParaRPr lang="en-US" sz="1400" dirty="0"/>
        </a:p>
      </dgm:t>
    </dgm:pt>
    <dgm:pt modelId="{C39467C1-E728-4F98-B32B-E31C88C23581}" type="parTrans" cxnId="{8DA92FE3-936E-4ADC-9194-0EC783AAF66E}">
      <dgm:prSet/>
      <dgm:spPr/>
      <dgm:t>
        <a:bodyPr/>
        <a:lstStyle/>
        <a:p>
          <a:endParaRPr lang="en-US"/>
        </a:p>
      </dgm:t>
    </dgm:pt>
    <dgm:pt modelId="{4BF1FE93-50BE-4C6E-B7FB-89CAE45EDFA7}" type="sibTrans" cxnId="{8DA92FE3-936E-4ADC-9194-0EC783AAF66E}">
      <dgm:prSet/>
      <dgm:spPr/>
      <dgm:t>
        <a:bodyPr/>
        <a:lstStyle/>
        <a:p>
          <a:endParaRPr lang="en-US"/>
        </a:p>
      </dgm:t>
    </dgm:pt>
    <dgm:pt modelId="{8461A5B2-40F4-4DD0-9EF1-CD230A38DB54}">
      <dgm:prSet custT="1"/>
      <dgm:spPr/>
      <dgm:t>
        <a:bodyPr/>
        <a:lstStyle/>
        <a:p>
          <a:r>
            <a:rPr lang="en-US" sz="2000" b="0" i="0" dirty="0" smtClean="0"/>
            <a:t>F * G → H</a:t>
          </a:r>
          <a:endParaRPr lang="en-US" sz="2000" dirty="0"/>
        </a:p>
      </dgm:t>
    </dgm:pt>
    <dgm:pt modelId="{6E63CC90-CB68-41B3-855C-51C43F62771E}" type="parTrans" cxnId="{FEF708CD-EA5A-4C14-BB94-9E6439572D0C}">
      <dgm:prSet/>
      <dgm:spPr/>
      <dgm:t>
        <a:bodyPr/>
        <a:lstStyle/>
        <a:p>
          <a:endParaRPr lang="en-US"/>
        </a:p>
      </dgm:t>
    </dgm:pt>
    <dgm:pt modelId="{BF7B9D44-701E-447D-B162-15762561B07A}" type="sibTrans" cxnId="{FEF708CD-EA5A-4C14-BB94-9E6439572D0C}">
      <dgm:prSet/>
      <dgm:spPr/>
      <dgm:t>
        <a:bodyPr/>
        <a:lstStyle/>
        <a:p>
          <a:endParaRPr lang="en-US"/>
        </a:p>
      </dgm:t>
    </dgm:pt>
    <dgm:pt modelId="{33330AE7-E70D-4A4C-BB24-EC26A5085245}" type="pres">
      <dgm:prSet presAssocID="{5759125E-1B60-4C9D-A74E-39AA1196A41A}" presName="Name0" presStyleCnt="0">
        <dgm:presLayoutVars>
          <dgm:dir/>
          <dgm:animLvl val="lvl"/>
          <dgm:resizeHandles val="exact"/>
        </dgm:presLayoutVars>
      </dgm:prSet>
      <dgm:spPr/>
      <dgm:t>
        <a:bodyPr/>
        <a:lstStyle/>
        <a:p>
          <a:endParaRPr lang="en-US"/>
        </a:p>
      </dgm:t>
    </dgm:pt>
    <dgm:pt modelId="{92BBC838-553D-4A3A-9626-253172AD8C13}" type="pres">
      <dgm:prSet presAssocID="{5759125E-1B60-4C9D-A74E-39AA1196A41A}" presName="dummy" presStyleCnt="0"/>
      <dgm:spPr/>
    </dgm:pt>
    <dgm:pt modelId="{932C58AA-8DA1-4BD2-B404-07A4945F734D}" type="pres">
      <dgm:prSet presAssocID="{5759125E-1B60-4C9D-A74E-39AA1196A41A}" presName="linH" presStyleCnt="0"/>
      <dgm:spPr/>
    </dgm:pt>
    <dgm:pt modelId="{F1BBC190-3F03-4802-B9D1-EF0E5D99FCC0}" type="pres">
      <dgm:prSet presAssocID="{5759125E-1B60-4C9D-A74E-39AA1196A41A}" presName="padding1" presStyleCnt="0"/>
      <dgm:spPr/>
    </dgm:pt>
    <dgm:pt modelId="{ECA7E3D8-BDDA-4D2A-9358-DB2448E325A9}" type="pres">
      <dgm:prSet presAssocID="{FDE37CE6-56B9-4830-BB58-5B3788E6CC97}" presName="linV" presStyleCnt="0"/>
      <dgm:spPr/>
    </dgm:pt>
    <dgm:pt modelId="{AC0D40E8-445F-4163-B5CD-35D53AAA6392}" type="pres">
      <dgm:prSet presAssocID="{FDE37CE6-56B9-4830-BB58-5B3788E6CC97}" presName="spVertical1" presStyleCnt="0"/>
      <dgm:spPr/>
    </dgm:pt>
    <dgm:pt modelId="{7991CB6A-D157-40F1-8110-A901AE1250AD}" type="pres">
      <dgm:prSet presAssocID="{FDE37CE6-56B9-4830-BB58-5B3788E6CC97}" presName="parTx" presStyleLbl="revTx" presStyleIdx="0" presStyleCnt="2" custScaleX="263104" custScaleY="190580" custLinFactNeighborX="-15444" custLinFactNeighborY="47083">
        <dgm:presLayoutVars>
          <dgm:chMax val="0"/>
          <dgm:chPref val="0"/>
          <dgm:bulletEnabled val="1"/>
        </dgm:presLayoutVars>
      </dgm:prSet>
      <dgm:spPr/>
      <dgm:t>
        <a:bodyPr/>
        <a:lstStyle/>
        <a:p>
          <a:endParaRPr lang="en-US"/>
        </a:p>
      </dgm:t>
    </dgm:pt>
    <dgm:pt modelId="{5E26D1B9-8EFD-4E12-BA11-65DF328A814D}" type="pres">
      <dgm:prSet presAssocID="{FDE37CE6-56B9-4830-BB58-5B3788E6CC97}" presName="spVertical2" presStyleCnt="0"/>
      <dgm:spPr/>
    </dgm:pt>
    <dgm:pt modelId="{908A1BC1-19C5-49C4-9586-51A7A38AF9C7}" type="pres">
      <dgm:prSet presAssocID="{FDE37CE6-56B9-4830-BB58-5B3788E6CC97}" presName="spVertical3" presStyleCnt="0"/>
      <dgm:spPr/>
    </dgm:pt>
    <dgm:pt modelId="{8F3F570A-C690-4E53-BB06-C3A3749BFEF2}" type="pres">
      <dgm:prSet presAssocID="{4BF1FE93-50BE-4C6E-B7FB-89CAE45EDFA7}" presName="space" presStyleCnt="0"/>
      <dgm:spPr/>
    </dgm:pt>
    <dgm:pt modelId="{D7DD6945-8615-43F2-9C0D-D37A65574CAB}" type="pres">
      <dgm:prSet presAssocID="{8461A5B2-40F4-4DD0-9EF1-CD230A38DB54}" presName="linV" presStyleCnt="0"/>
      <dgm:spPr/>
    </dgm:pt>
    <dgm:pt modelId="{C87BA159-EE44-4CF2-B77D-FCE9DBE22699}" type="pres">
      <dgm:prSet presAssocID="{8461A5B2-40F4-4DD0-9EF1-CD230A38DB54}" presName="spVertical1" presStyleCnt="0"/>
      <dgm:spPr/>
    </dgm:pt>
    <dgm:pt modelId="{A0E70579-1992-44F1-94EB-4126D1148781}" type="pres">
      <dgm:prSet presAssocID="{8461A5B2-40F4-4DD0-9EF1-CD230A38DB54}" presName="parTx" presStyleLbl="revTx" presStyleIdx="1" presStyleCnt="2" custScaleX="383138" custScaleY="158823" custLinFactX="-57067" custLinFactNeighborX="-100000" custLinFactNeighborY="28815">
        <dgm:presLayoutVars>
          <dgm:chMax val="0"/>
          <dgm:chPref val="0"/>
          <dgm:bulletEnabled val="1"/>
        </dgm:presLayoutVars>
      </dgm:prSet>
      <dgm:spPr/>
      <dgm:t>
        <a:bodyPr/>
        <a:lstStyle/>
        <a:p>
          <a:endParaRPr lang="en-US"/>
        </a:p>
      </dgm:t>
    </dgm:pt>
    <dgm:pt modelId="{D00FDF21-C8A1-4486-924F-AC40765473C8}" type="pres">
      <dgm:prSet presAssocID="{8461A5B2-40F4-4DD0-9EF1-CD230A38DB54}" presName="spVertical2" presStyleCnt="0"/>
      <dgm:spPr/>
    </dgm:pt>
    <dgm:pt modelId="{63F8BFC2-C969-4278-B998-DB32F123A6E7}" type="pres">
      <dgm:prSet presAssocID="{8461A5B2-40F4-4DD0-9EF1-CD230A38DB54}" presName="spVertical3" presStyleCnt="0"/>
      <dgm:spPr/>
    </dgm:pt>
    <dgm:pt modelId="{B59FDB2B-CF2F-46BA-96A7-5C02B37BCE26}" type="pres">
      <dgm:prSet presAssocID="{5759125E-1B60-4C9D-A74E-39AA1196A41A}" presName="padding2" presStyleCnt="0"/>
      <dgm:spPr/>
    </dgm:pt>
    <dgm:pt modelId="{502AD0C8-C543-4ECA-A7FE-3EEDE6CDFB7A}" type="pres">
      <dgm:prSet presAssocID="{5759125E-1B60-4C9D-A74E-39AA1196A41A}" presName="negArrow" presStyleCnt="0"/>
      <dgm:spPr/>
    </dgm:pt>
    <dgm:pt modelId="{6EF00F3A-1CF8-423F-B8D7-62244230A67A}" type="pres">
      <dgm:prSet presAssocID="{5759125E-1B60-4C9D-A74E-39AA1196A41A}" presName="backgroundArrow" presStyleLbl="node1" presStyleIdx="0" presStyleCnt="1" custLinFactNeighborY="17498"/>
      <dgm:spPr>
        <a:solidFill>
          <a:schemeClr val="accent1"/>
        </a:solidFill>
      </dgm:spPr>
    </dgm:pt>
  </dgm:ptLst>
  <dgm:cxnLst>
    <dgm:cxn modelId="{73AD00EE-3C90-4B53-832A-0108747098BD}" type="presOf" srcId="{5759125E-1B60-4C9D-A74E-39AA1196A41A}" destId="{33330AE7-E70D-4A4C-BB24-EC26A5085245}" srcOrd="0" destOrd="0" presId="urn:microsoft.com/office/officeart/2005/8/layout/hProcess3"/>
    <dgm:cxn modelId="{2AE51053-A5A5-427A-88A0-2049826FA761}" type="presOf" srcId="{8461A5B2-40F4-4DD0-9EF1-CD230A38DB54}" destId="{A0E70579-1992-44F1-94EB-4126D1148781}" srcOrd="0" destOrd="0" presId="urn:microsoft.com/office/officeart/2005/8/layout/hProcess3"/>
    <dgm:cxn modelId="{8DA92FE3-936E-4ADC-9194-0EC783AAF66E}" srcId="{5759125E-1B60-4C9D-A74E-39AA1196A41A}" destId="{FDE37CE6-56B9-4830-BB58-5B3788E6CC97}" srcOrd="0" destOrd="0" parTransId="{C39467C1-E728-4F98-B32B-E31C88C23581}" sibTransId="{4BF1FE93-50BE-4C6E-B7FB-89CAE45EDFA7}"/>
    <dgm:cxn modelId="{FEF708CD-EA5A-4C14-BB94-9E6439572D0C}" srcId="{5759125E-1B60-4C9D-A74E-39AA1196A41A}" destId="{8461A5B2-40F4-4DD0-9EF1-CD230A38DB54}" srcOrd="1" destOrd="0" parTransId="{6E63CC90-CB68-41B3-855C-51C43F62771E}" sibTransId="{BF7B9D44-701E-447D-B162-15762561B07A}"/>
    <dgm:cxn modelId="{8221A60E-EEEB-4558-BFA6-C8EF88FA2F76}" type="presOf" srcId="{FDE37CE6-56B9-4830-BB58-5B3788E6CC97}" destId="{7991CB6A-D157-40F1-8110-A901AE1250AD}" srcOrd="0" destOrd="0" presId="urn:microsoft.com/office/officeart/2005/8/layout/hProcess3"/>
    <dgm:cxn modelId="{CE0581EC-E687-489A-A42D-B5ACFFBD0A52}" type="presParOf" srcId="{33330AE7-E70D-4A4C-BB24-EC26A5085245}" destId="{92BBC838-553D-4A3A-9626-253172AD8C13}" srcOrd="0" destOrd="0" presId="urn:microsoft.com/office/officeart/2005/8/layout/hProcess3"/>
    <dgm:cxn modelId="{70E4BAB1-B7EC-4A9E-BEBE-D440A45A95D7}" type="presParOf" srcId="{33330AE7-E70D-4A4C-BB24-EC26A5085245}" destId="{932C58AA-8DA1-4BD2-B404-07A4945F734D}" srcOrd="1" destOrd="0" presId="urn:microsoft.com/office/officeart/2005/8/layout/hProcess3"/>
    <dgm:cxn modelId="{5F724ADC-2D17-4D31-B3ED-9677B8C2DE86}" type="presParOf" srcId="{932C58AA-8DA1-4BD2-B404-07A4945F734D}" destId="{F1BBC190-3F03-4802-B9D1-EF0E5D99FCC0}" srcOrd="0" destOrd="0" presId="urn:microsoft.com/office/officeart/2005/8/layout/hProcess3"/>
    <dgm:cxn modelId="{CEE65C96-0B5C-4E7E-901A-56FB6872D9AA}" type="presParOf" srcId="{932C58AA-8DA1-4BD2-B404-07A4945F734D}" destId="{ECA7E3D8-BDDA-4D2A-9358-DB2448E325A9}" srcOrd="1" destOrd="0" presId="urn:microsoft.com/office/officeart/2005/8/layout/hProcess3"/>
    <dgm:cxn modelId="{F950087F-4A2C-4ACA-8AD8-87C6237D4B48}" type="presParOf" srcId="{ECA7E3D8-BDDA-4D2A-9358-DB2448E325A9}" destId="{AC0D40E8-445F-4163-B5CD-35D53AAA6392}" srcOrd="0" destOrd="0" presId="urn:microsoft.com/office/officeart/2005/8/layout/hProcess3"/>
    <dgm:cxn modelId="{AEAD64A9-7657-47E7-841B-D802A395AF5D}" type="presParOf" srcId="{ECA7E3D8-BDDA-4D2A-9358-DB2448E325A9}" destId="{7991CB6A-D157-40F1-8110-A901AE1250AD}" srcOrd="1" destOrd="0" presId="urn:microsoft.com/office/officeart/2005/8/layout/hProcess3"/>
    <dgm:cxn modelId="{3763AC69-F4F7-4DD6-99E6-F80769B70810}" type="presParOf" srcId="{ECA7E3D8-BDDA-4D2A-9358-DB2448E325A9}" destId="{5E26D1B9-8EFD-4E12-BA11-65DF328A814D}" srcOrd="2" destOrd="0" presId="urn:microsoft.com/office/officeart/2005/8/layout/hProcess3"/>
    <dgm:cxn modelId="{3EF2D549-9EBE-47AE-9311-0A9F000818E1}" type="presParOf" srcId="{ECA7E3D8-BDDA-4D2A-9358-DB2448E325A9}" destId="{908A1BC1-19C5-49C4-9586-51A7A38AF9C7}" srcOrd="3" destOrd="0" presId="urn:microsoft.com/office/officeart/2005/8/layout/hProcess3"/>
    <dgm:cxn modelId="{E41FFB31-7359-473F-86EB-9313BC45B4AC}" type="presParOf" srcId="{932C58AA-8DA1-4BD2-B404-07A4945F734D}" destId="{8F3F570A-C690-4E53-BB06-C3A3749BFEF2}" srcOrd="2" destOrd="0" presId="urn:microsoft.com/office/officeart/2005/8/layout/hProcess3"/>
    <dgm:cxn modelId="{F4C30DEE-A0FC-4D96-8765-FEBA057A35CD}" type="presParOf" srcId="{932C58AA-8DA1-4BD2-B404-07A4945F734D}" destId="{D7DD6945-8615-43F2-9C0D-D37A65574CAB}" srcOrd="3" destOrd="0" presId="urn:microsoft.com/office/officeart/2005/8/layout/hProcess3"/>
    <dgm:cxn modelId="{7490759F-F343-4586-B8ED-52134332422F}" type="presParOf" srcId="{D7DD6945-8615-43F2-9C0D-D37A65574CAB}" destId="{C87BA159-EE44-4CF2-B77D-FCE9DBE22699}" srcOrd="0" destOrd="0" presId="urn:microsoft.com/office/officeart/2005/8/layout/hProcess3"/>
    <dgm:cxn modelId="{685EB7D6-1791-4130-978D-014BBB16AD4B}" type="presParOf" srcId="{D7DD6945-8615-43F2-9C0D-D37A65574CAB}" destId="{A0E70579-1992-44F1-94EB-4126D1148781}" srcOrd="1" destOrd="0" presId="urn:microsoft.com/office/officeart/2005/8/layout/hProcess3"/>
    <dgm:cxn modelId="{16D65F5B-C74F-4434-A965-1223BA2A0038}" type="presParOf" srcId="{D7DD6945-8615-43F2-9C0D-D37A65574CAB}" destId="{D00FDF21-C8A1-4486-924F-AC40765473C8}" srcOrd="2" destOrd="0" presId="urn:microsoft.com/office/officeart/2005/8/layout/hProcess3"/>
    <dgm:cxn modelId="{B2580E32-C546-419B-B173-3D0A1773A09D}" type="presParOf" srcId="{D7DD6945-8615-43F2-9C0D-D37A65574CAB}" destId="{63F8BFC2-C969-4278-B998-DB32F123A6E7}" srcOrd="3" destOrd="0" presId="urn:microsoft.com/office/officeart/2005/8/layout/hProcess3"/>
    <dgm:cxn modelId="{E87EF02E-34DD-481E-850D-03EA19BD8E50}" type="presParOf" srcId="{932C58AA-8DA1-4BD2-B404-07A4945F734D}" destId="{B59FDB2B-CF2F-46BA-96A7-5C02B37BCE26}" srcOrd="4" destOrd="0" presId="urn:microsoft.com/office/officeart/2005/8/layout/hProcess3"/>
    <dgm:cxn modelId="{7DA01659-08F5-4400-BE97-C9E8F478457C}" type="presParOf" srcId="{932C58AA-8DA1-4BD2-B404-07A4945F734D}" destId="{502AD0C8-C543-4ECA-A7FE-3EEDE6CDFB7A}" srcOrd="5" destOrd="0" presId="urn:microsoft.com/office/officeart/2005/8/layout/hProcess3"/>
    <dgm:cxn modelId="{FECD8FB0-A237-4041-93F2-581A45ACC1FB}" type="presParOf" srcId="{932C58AA-8DA1-4BD2-B404-07A4945F734D}" destId="{6EF00F3A-1CF8-423F-B8D7-62244230A67A}" srcOrd="6" destOrd="0" presId="urn:microsoft.com/office/officeart/2005/8/layout/hProcess3"/>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EF00F3A-1CF8-423F-B8D7-62244230A67A}">
      <dsp:nvSpPr>
        <dsp:cNvPr id="0" name=""/>
        <dsp:cNvSpPr/>
      </dsp:nvSpPr>
      <dsp:spPr>
        <a:xfrm>
          <a:off x="0" y="304800"/>
          <a:ext cx="2590800" cy="1036320"/>
        </a:xfrm>
        <a:prstGeom prst="rightArrow">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E70579-1992-44F1-94EB-4126D1148781}">
      <dsp:nvSpPr>
        <dsp:cNvPr id="0" name=""/>
        <dsp:cNvSpPr/>
      </dsp:nvSpPr>
      <dsp:spPr>
        <a:xfrm>
          <a:off x="609601" y="457199"/>
          <a:ext cx="1221405" cy="822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0" rIns="0" bIns="203200" numCol="1" spcCol="1270" anchor="ctr" anchorCtr="0">
          <a:noAutofit/>
        </a:bodyPr>
        <a:lstStyle/>
        <a:p>
          <a:pPr lvl="0" algn="ctr" defTabSz="889000">
            <a:lnSpc>
              <a:spcPct val="90000"/>
            </a:lnSpc>
            <a:spcBef>
              <a:spcPct val="0"/>
            </a:spcBef>
            <a:spcAft>
              <a:spcPct val="35000"/>
            </a:spcAft>
          </a:pPr>
          <a:r>
            <a:rPr lang="en-US" sz="2000" b="0" i="0" kern="1200" dirty="0" smtClean="0"/>
            <a:t>F * G → H</a:t>
          </a:r>
          <a:endParaRPr lang="en-US" sz="2000" kern="1200" dirty="0"/>
        </a:p>
      </dsp:txBody>
      <dsp:txXfrm>
        <a:off x="609601" y="457199"/>
        <a:ext cx="1221405" cy="822957"/>
      </dsp:txXfrm>
    </dsp:sp>
    <dsp:sp modelId="{7991CB6A-D157-40F1-8110-A901AE1250AD}">
      <dsp:nvSpPr>
        <dsp:cNvPr id="0" name=""/>
        <dsp:cNvSpPr/>
      </dsp:nvSpPr>
      <dsp:spPr>
        <a:xfrm>
          <a:off x="158574" y="504527"/>
          <a:ext cx="838748" cy="987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ctr" anchorCtr="0">
          <a:noAutofit/>
        </a:bodyPr>
        <a:lstStyle/>
        <a:p>
          <a:pPr lvl="0" algn="ctr" defTabSz="622300">
            <a:lnSpc>
              <a:spcPct val="90000"/>
            </a:lnSpc>
            <a:spcBef>
              <a:spcPct val="0"/>
            </a:spcBef>
            <a:spcAft>
              <a:spcPct val="35000"/>
            </a:spcAft>
          </a:pPr>
          <a:endParaRPr lang="en-US" sz="1400" kern="1200" dirty="0" smtClean="0"/>
        </a:p>
        <a:p>
          <a:pPr lvl="0" algn="ctr" defTabSz="622300">
            <a:lnSpc>
              <a:spcPct val="90000"/>
            </a:lnSpc>
            <a:spcBef>
              <a:spcPct val="0"/>
            </a:spcBef>
            <a:spcAft>
              <a:spcPct val="35000"/>
            </a:spcAft>
          </a:pPr>
          <a:r>
            <a:rPr lang="en-US" sz="1400" kern="1200" dirty="0" smtClean="0"/>
            <a:t/>
          </a:r>
          <a:br>
            <a:rPr lang="en-US" sz="1400" kern="1200" dirty="0" smtClean="0"/>
          </a:br>
          <a:endParaRPr lang="en-US" sz="1400" kern="1200" dirty="0"/>
        </a:p>
      </dsp:txBody>
      <dsp:txXfrm>
        <a:off x="158574" y="504527"/>
        <a:ext cx="838748" cy="98750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C097E6-131B-4877-88FA-037FA24060AF}" type="datetimeFigureOut">
              <a:rPr lang="en-US" smtClean="0"/>
              <a:pPr/>
              <a:t>9/15/2018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478248-1ABF-4A5E-990C-F32F7CC5CE45}" type="slidenum">
              <a:rPr lang="en-US" smtClean="0"/>
              <a:pPr/>
              <a:t>‹#›</a:t>
            </a:fld>
            <a:endParaRPr lang="en-US"/>
          </a:p>
        </p:txBody>
      </p:sp>
    </p:spTree>
    <p:extLst>
      <p:ext uri="{BB962C8B-B14F-4D97-AF65-F5344CB8AC3E}">
        <p14:creationId xmlns:p14="http://schemas.microsoft.com/office/powerpoint/2010/main" xmlns="" val="768102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0478248-1ABF-4A5E-990C-F32F7CC5CE45}" type="slidenum">
              <a:rPr lang="en-US" smtClean="0"/>
              <a:pPr/>
              <a:t>6</a:t>
            </a:fld>
            <a:endParaRPr lang="en-US"/>
          </a:p>
        </p:txBody>
      </p:sp>
    </p:spTree>
    <p:extLst>
      <p:ext uri="{BB962C8B-B14F-4D97-AF65-F5344CB8AC3E}">
        <p14:creationId xmlns:p14="http://schemas.microsoft.com/office/powerpoint/2010/main" xmlns="" val="258361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478248-1ABF-4A5E-990C-F32F7CC5CE45}" type="slidenum">
              <a:rPr lang="en-US" smtClean="0"/>
              <a:pPr/>
              <a:t>15</a:t>
            </a:fld>
            <a:endParaRPr lang="en-US"/>
          </a:p>
        </p:txBody>
      </p:sp>
    </p:spTree>
    <p:extLst>
      <p:ext uri="{BB962C8B-B14F-4D97-AF65-F5344CB8AC3E}">
        <p14:creationId xmlns:p14="http://schemas.microsoft.com/office/powerpoint/2010/main" xmlns="" val="3314124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478248-1ABF-4A5E-990C-F32F7CC5CE45}" type="slidenum">
              <a:rPr lang="en-US" smtClean="0"/>
              <a:pPr/>
              <a:t>19</a:t>
            </a:fld>
            <a:endParaRPr lang="en-US"/>
          </a:p>
        </p:txBody>
      </p:sp>
    </p:spTree>
    <p:extLst>
      <p:ext uri="{BB962C8B-B14F-4D97-AF65-F5344CB8AC3E}">
        <p14:creationId xmlns:p14="http://schemas.microsoft.com/office/powerpoint/2010/main" xmlns="" val="910975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C59B45B4-B15C-4A2F-82DA-AE955A913683}" type="datetime1">
              <a:rPr lang="en-US" smtClean="0"/>
              <a:pPr/>
              <a:t>9/15/2018</a:t>
            </a:fld>
            <a:endParaRPr lang="en-US"/>
          </a:p>
        </p:txBody>
      </p:sp>
      <p:sp>
        <p:nvSpPr>
          <p:cNvPr id="19" name="Footer Placeholder 18"/>
          <p:cNvSpPr>
            <a:spLocks noGrp="1"/>
          </p:cNvSpPr>
          <p:nvPr>
            <p:ph type="ftr" sz="quarter" idx="11"/>
          </p:nvPr>
        </p:nvSpPr>
        <p:spPr/>
        <p:txBody>
          <a:bodyPr/>
          <a:lstStyle/>
          <a:p>
            <a:r>
              <a:rPr lang="ka-GE" smtClean="0"/>
              <a:t>გიორგი სვანაძე, დავით ჯოხაძე</a:t>
            </a:r>
            <a:endParaRPr lang="en-US"/>
          </a:p>
        </p:txBody>
      </p:sp>
      <p:sp>
        <p:nvSpPr>
          <p:cNvPr id="27" name="Slide Number Placeholder 26"/>
          <p:cNvSpPr>
            <a:spLocks noGrp="1"/>
          </p:cNvSpPr>
          <p:nvPr>
            <p:ph type="sldNum" sz="quarter" idx="12"/>
          </p:nvPr>
        </p:nvSpPr>
        <p:spPr/>
        <p:txBody>
          <a:bodyPr/>
          <a:lstStyle/>
          <a:p>
            <a:fld id="{5559834F-D2FB-413F-8E35-F3C4372E15A0}"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B0717DD-4AF0-42DA-A258-8A655A74E9BD}" type="datetime1">
              <a:rPr lang="en-US" smtClean="0"/>
              <a:pPr/>
              <a:t>9/15/2018</a:t>
            </a:fld>
            <a:endParaRPr lang="en-US"/>
          </a:p>
        </p:txBody>
      </p:sp>
      <p:sp>
        <p:nvSpPr>
          <p:cNvPr id="5" name="Footer Placeholder 4"/>
          <p:cNvSpPr>
            <a:spLocks noGrp="1"/>
          </p:cNvSpPr>
          <p:nvPr>
            <p:ph type="ftr" sz="quarter" idx="11"/>
          </p:nvPr>
        </p:nvSpPr>
        <p:spPr/>
        <p:txBody>
          <a:bodyPr/>
          <a:lstStyle/>
          <a:p>
            <a:r>
              <a:rPr lang="ka-GE" smtClean="0"/>
              <a:t>გიორგი სვანაძე, დავით ჯოხაძე</a:t>
            </a:r>
            <a:endParaRPr lang="en-US"/>
          </a:p>
        </p:txBody>
      </p:sp>
      <p:sp>
        <p:nvSpPr>
          <p:cNvPr id="6" name="Slide Number Placeholder 5"/>
          <p:cNvSpPr>
            <a:spLocks noGrp="1"/>
          </p:cNvSpPr>
          <p:nvPr>
            <p:ph type="sldNum" sz="quarter" idx="12"/>
          </p:nvPr>
        </p:nvSpPr>
        <p:spPr/>
        <p:txBody>
          <a:bodyPr/>
          <a:lstStyle/>
          <a:p>
            <a:fld id="{5559834F-D2FB-413F-8E35-F3C4372E15A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9CCA6D2-9B95-4368-9293-8803E787507A}" type="datetime1">
              <a:rPr lang="en-US" smtClean="0"/>
              <a:pPr/>
              <a:t>9/15/2018</a:t>
            </a:fld>
            <a:endParaRPr lang="en-US"/>
          </a:p>
        </p:txBody>
      </p:sp>
      <p:sp>
        <p:nvSpPr>
          <p:cNvPr id="5" name="Footer Placeholder 4"/>
          <p:cNvSpPr>
            <a:spLocks noGrp="1"/>
          </p:cNvSpPr>
          <p:nvPr>
            <p:ph type="ftr" sz="quarter" idx="11"/>
          </p:nvPr>
        </p:nvSpPr>
        <p:spPr/>
        <p:txBody>
          <a:bodyPr/>
          <a:lstStyle/>
          <a:p>
            <a:r>
              <a:rPr lang="ka-GE" smtClean="0"/>
              <a:t>გიორგი სვანაძე, დავით ჯოხაძე</a:t>
            </a:r>
            <a:endParaRPr lang="en-US"/>
          </a:p>
        </p:txBody>
      </p:sp>
      <p:sp>
        <p:nvSpPr>
          <p:cNvPr id="6" name="Slide Number Placeholder 5"/>
          <p:cNvSpPr>
            <a:spLocks noGrp="1"/>
          </p:cNvSpPr>
          <p:nvPr>
            <p:ph type="sldNum" sz="quarter" idx="12"/>
          </p:nvPr>
        </p:nvSpPr>
        <p:spPr/>
        <p:txBody>
          <a:bodyPr/>
          <a:lstStyle/>
          <a:p>
            <a:fld id="{5559834F-D2FB-413F-8E35-F3C4372E15A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868C37B-56EA-460D-A2C5-B05C59D0AD42}" type="datetime1">
              <a:rPr lang="en-US" smtClean="0"/>
              <a:pPr/>
              <a:t>9/15/2018</a:t>
            </a:fld>
            <a:endParaRPr lang="en-US"/>
          </a:p>
        </p:txBody>
      </p:sp>
      <p:sp>
        <p:nvSpPr>
          <p:cNvPr id="5" name="Footer Placeholder 4"/>
          <p:cNvSpPr>
            <a:spLocks noGrp="1"/>
          </p:cNvSpPr>
          <p:nvPr>
            <p:ph type="ftr" sz="quarter" idx="11"/>
          </p:nvPr>
        </p:nvSpPr>
        <p:spPr/>
        <p:txBody>
          <a:bodyPr/>
          <a:lstStyle/>
          <a:p>
            <a:r>
              <a:rPr lang="ka-GE" smtClean="0"/>
              <a:t>გიორგი სვანაძე, დავით ჯოხაძე</a:t>
            </a:r>
            <a:endParaRPr lang="en-US"/>
          </a:p>
        </p:txBody>
      </p:sp>
      <p:sp>
        <p:nvSpPr>
          <p:cNvPr id="6" name="Slide Number Placeholder 5"/>
          <p:cNvSpPr>
            <a:spLocks noGrp="1"/>
          </p:cNvSpPr>
          <p:nvPr>
            <p:ph type="sldNum" sz="quarter" idx="12"/>
          </p:nvPr>
        </p:nvSpPr>
        <p:spPr/>
        <p:txBody>
          <a:bodyPr/>
          <a:lstStyle/>
          <a:p>
            <a:fld id="{5559834F-D2FB-413F-8E35-F3C4372E15A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697C179-8E8F-4B27-B364-EC6B0FA0CD3E}" type="datetime1">
              <a:rPr lang="en-US" smtClean="0"/>
              <a:pPr/>
              <a:t>9/15/2018</a:t>
            </a:fld>
            <a:endParaRPr lang="en-US"/>
          </a:p>
        </p:txBody>
      </p:sp>
      <p:sp>
        <p:nvSpPr>
          <p:cNvPr id="5" name="Footer Placeholder 4"/>
          <p:cNvSpPr>
            <a:spLocks noGrp="1"/>
          </p:cNvSpPr>
          <p:nvPr>
            <p:ph type="ftr" sz="quarter" idx="11"/>
          </p:nvPr>
        </p:nvSpPr>
        <p:spPr/>
        <p:txBody>
          <a:bodyPr/>
          <a:lstStyle/>
          <a:p>
            <a:r>
              <a:rPr lang="ka-GE" smtClean="0"/>
              <a:t>გიორგი სვანაძე, დავით ჯოხაძე</a:t>
            </a:r>
            <a:endParaRPr lang="en-US"/>
          </a:p>
        </p:txBody>
      </p:sp>
      <p:sp>
        <p:nvSpPr>
          <p:cNvPr id="6" name="Slide Number Placeholder 5"/>
          <p:cNvSpPr>
            <a:spLocks noGrp="1"/>
          </p:cNvSpPr>
          <p:nvPr>
            <p:ph type="sldNum" sz="quarter" idx="12"/>
          </p:nvPr>
        </p:nvSpPr>
        <p:spPr/>
        <p:txBody>
          <a:bodyPr/>
          <a:lstStyle/>
          <a:p>
            <a:fld id="{5559834F-D2FB-413F-8E35-F3C4372E15A0}"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F883993-DA31-4245-9562-1E1221408EFE}" type="datetime1">
              <a:rPr lang="en-US" smtClean="0"/>
              <a:pPr/>
              <a:t>9/15/2018</a:t>
            </a:fld>
            <a:endParaRPr lang="en-US"/>
          </a:p>
        </p:txBody>
      </p:sp>
      <p:sp>
        <p:nvSpPr>
          <p:cNvPr id="6" name="Footer Placeholder 5"/>
          <p:cNvSpPr>
            <a:spLocks noGrp="1"/>
          </p:cNvSpPr>
          <p:nvPr>
            <p:ph type="ftr" sz="quarter" idx="11"/>
          </p:nvPr>
        </p:nvSpPr>
        <p:spPr/>
        <p:txBody>
          <a:bodyPr/>
          <a:lstStyle/>
          <a:p>
            <a:r>
              <a:rPr lang="ka-GE" smtClean="0"/>
              <a:t>გიორგი სვანაძე, დავით ჯოხაძე</a:t>
            </a:r>
            <a:endParaRPr lang="en-US"/>
          </a:p>
        </p:txBody>
      </p:sp>
      <p:sp>
        <p:nvSpPr>
          <p:cNvPr id="7" name="Slide Number Placeholder 6"/>
          <p:cNvSpPr>
            <a:spLocks noGrp="1"/>
          </p:cNvSpPr>
          <p:nvPr>
            <p:ph type="sldNum" sz="quarter" idx="12"/>
          </p:nvPr>
        </p:nvSpPr>
        <p:spPr/>
        <p:txBody>
          <a:bodyPr/>
          <a:lstStyle/>
          <a:p>
            <a:fld id="{5559834F-D2FB-413F-8E35-F3C4372E15A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BA21423B-71CD-4EBE-AB60-D156BD13915B}" type="datetime1">
              <a:rPr lang="en-US" smtClean="0"/>
              <a:pPr/>
              <a:t>9/15/2018</a:t>
            </a:fld>
            <a:endParaRPr lang="en-US"/>
          </a:p>
        </p:txBody>
      </p:sp>
      <p:sp>
        <p:nvSpPr>
          <p:cNvPr id="8" name="Footer Placeholder 7"/>
          <p:cNvSpPr>
            <a:spLocks noGrp="1"/>
          </p:cNvSpPr>
          <p:nvPr>
            <p:ph type="ftr" sz="quarter" idx="11"/>
          </p:nvPr>
        </p:nvSpPr>
        <p:spPr/>
        <p:txBody>
          <a:bodyPr/>
          <a:lstStyle/>
          <a:p>
            <a:r>
              <a:rPr lang="ka-GE" smtClean="0"/>
              <a:t>გიორგი სვანაძე, დავით ჯოხაძე</a:t>
            </a:r>
            <a:endParaRPr lang="en-US"/>
          </a:p>
        </p:txBody>
      </p:sp>
      <p:sp>
        <p:nvSpPr>
          <p:cNvPr id="9" name="Slide Number Placeholder 8"/>
          <p:cNvSpPr>
            <a:spLocks noGrp="1"/>
          </p:cNvSpPr>
          <p:nvPr>
            <p:ph type="sldNum" sz="quarter" idx="12"/>
          </p:nvPr>
        </p:nvSpPr>
        <p:spPr/>
        <p:txBody>
          <a:bodyPr/>
          <a:lstStyle/>
          <a:p>
            <a:fld id="{5559834F-D2FB-413F-8E35-F3C4372E15A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9597D36-CF49-4CB9-AFFE-1DE5EAA87770}" type="datetime1">
              <a:rPr lang="en-US" smtClean="0"/>
              <a:pPr/>
              <a:t>9/15/2018</a:t>
            </a:fld>
            <a:endParaRPr lang="en-US"/>
          </a:p>
        </p:txBody>
      </p:sp>
      <p:sp>
        <p:nvSpPr>
          <p:cNvPr id="4" name="Footer Placeholder 3"/>
          <p:cNvSpPr>
            <a:spLocks noGrp="1"/>
          </p:cNvSpPr>
          <p:nvPr>
            <p:ph type="ftr" sz="quarter" idx="11"/>
          </p:nvPr>
        </p:nvSpPr>
        <p:spPr/>
        <p:txBody>
          <a:bodyPr/>
          <a:lstStyle/>
          <a:p>
            <a:r>
              <a:rPr lang="ka-GE" smtClean="0"/>
              <a:t>გიორგი სვანაძე, დავით ჯოხაძე</a:t>
            </a:r>
            <a:endParaRPr lang="en-US"/>
          </a:p>
        </p:txBody>
      </p:sp>
      <p:sp>
        <p:nvSpPr>
          <p:cNvPr id="5" name="Slide Number Placeholder 4"/>
          <p:cNvSpPr>
            <a:spLocks noGrp="1"/>
          </p:cNvSpPr>
          <p:nvPr>
            <p:ph type="sldNum" sz="quarter" idx="12"/>
          </p:nvPr>
        </p:nvSpPr>
        <p:spPr/>
        <p:txBody>
          <a:bodyPr/>
          <a:lstStyle/>
          <a:p>
            <a:fld id="{5559834F-D2FB-413F-8E35-F3C4372E15A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BB3743-BA8A-48A1-BE41-C782D90F4B9A}" type="datetime1">
              <a:rPr lang="en-US" smtClean="0"/>
              <a:pPr/>
              <a:t>9/15/2018</a:t>
            </a:fld>
            <a:endParaRPr lang="en-US"/>
          </a:p>
        </p:txBody>
      </p:sp>
      <p:sp>
        <p:nvSpPr>
          <p:cNvPr id="3" name="Footer Placeholder 2"/>
          <p:cNvSpPr>
            <a:spLocks noGrp="1"/>
          </p:cNvSpPr>
          <p:nvPr>
            <p:ph type="ftr" sz="quarter" idx="11"/>
          </p:nvPr>
        </p:nvSpPr>
        <p:spPr/>
        <p:txBody>
          <a:bodyPr/>
          <a:lstStyle/>
          <a:p>
            <a:r>
              <a:rPr lang="ka-GE" smtClean="0"/>
              <a:t>გიორგი სვანაძე, დავით ჯოხაძე</a:t>
            </a:r>
            <a:endParaRPr lang="en-US"/>
          </a:p>
        </p:txBody>
      </p:sp>
      <p:sp>
        <p:nvSpPr>
          <p:cNvPr id="4" name="Slide Number Placeholder 3"/>
          <p:cNvSpPr>
            <a:spLocks noGrp="1"/>
          </p:cNvSpPr>
          <p:nvPr>
            <p:ph type="sldNum" sz="quarter" idx="12"/>
          </p:nvPr>
        </p:nvSpPr>
        <p:spPr/>
        <p:txBody>
          <a:bodyPr/>
          <a:lstStyle/>
          <a:p>
            <a:fld id="{5559834F-D2FB-413F-8E35-F3C4372E15A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9394CC3-D39B-41F5-AB5A-F8289C46C801}" type="datetime1">
              <a:rPr lang="en-US" smtClean="0"/>
              <a:pPr/>
              <a:t>9/15/2018</a:t>
            </a:fld>
            <a:endParaRPr lang="en-US"/>
          </a:p>
        </p:txBody>
      </p:sp>
      <p:sp>
        <p:nvSpPr>
          <p:cNvPr id="6" name="Footer Placeholder 5"/>
          <p:cNvSpPr>
            <a:spLocks noGrp="1"/>
          </p:cNvSpPr>
          <p:nvPr>
            <p:ph type="ftr" sz="quarter" idx="11"/>
          </p:nvPr>
        </p:nvSpPr>
        <p:spPr/>
        <p:txBody>
          <a:bodyPr/>
          <a:lstStyle/>
          <a:p>
            <a:r>
              <a:rPr lang="ka-GE" smtClean="0"/>
              <a:t>გიორგი სვანაძე, დავით ჯოხაძე</a:t>
            </a:r>
            <a:endParaRPr lang="en-US"/>
          </a:p>
        </p:txBody>
      </p:sp>
      <p:sp>
        <p:nvSpPr>
          <p:cNvPr id="7" name="Slide Number Placeholder 6"/>
          <p:cNvSpPr>
            <a:spLocks noGrp="1"/>
          </p:cNvSpPr>
          <p:nvPr>
            <p:ph type="sldNum" sz="quarter" idx="12"/>
          </p:nvPr>
        </p:nvSpPr>
        <p:spPr/>
        <p:txBody>
          <a:bodyPr/>
          <a:lstStyle/>
          <a:p>
            <a:fld id="{5559834F-D2FB-413F-8E35-F3C4372E15A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561A048-DA0B-4286-AD08-3E6E6280EA82}" type="datetime1">
              <a:rPr lang="en-US" smtClean="0"/>
              <a:pPr/>
              <a:t>9/15/2018</a:t>
            </a:fld>
            <a:endParaRPr lang="en-US"/>
          </a:p>
        </p:txBody>
      </p:sp>
      <p:sp>
        <p:nvSpPr>
          <p:cNvPr id="6" name="Footer Placeholder 5"/>
          <p:cNvSpPr>
            <a:spLocks noGrp="1"/>
          </p:cNvSpPr>
          <p:nvPr>
            <p:ph type="ftr" sz="quarter" idx="11"/>
          </p:nvPr>
        </p:nvSpPr>
        <p:spPr/>
        <p:txBody>
          <a:bodyPr/>
          <a:lstStyle/>
          <a:p>
            <a:r>
              <a:rPr lang="ka-GE" smtClean="0"/>
              <a:t>გიორგი სვანაძე, დავით ჯოხაძე</a:t>
            </a:r>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5559834F-D2FB-413F-8E35-F3C4372E15A0}"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F027E19-239E-4E34-B17B-632B18E5266B}" type="datetime1">
              <a:rPr lang="en-US" smtClean="0"/>
              <a:pPr/>
              <a:t>9/15/2018</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ka-GE" smtClean="0"/>
              <a:t>გიორგი სვანაძე, დავით ჯოხაძე</a:t>
            </a: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559834F-D2FB-413F-8E35-F3C4372E15A0}"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1.png"/><Relationship Id="rId7" Type="http://schemas.openxmlformats.org/officeDocument/2006/relationships/diagramColors" Target="../diagrams/colors1.xm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video" Target="file:///C:\Users\acer\Desktop\GD\outpy.avi" TargetMode="External"/></Relationships>
</file>

<file path=ppt/slides/_rels/slide28.xml.rels><?xml version="1.0" encoding="UTF-8" standalone="yes"?>
<Relationships xmlns="http://schemas.openxmlformats.org/package/2006/relationships"><Relationship Id="rId2" Type="http://schemas.openxmlformats.org/officeDocument/2006/relationships/hyperlink" Target="http://www-cse.ucsd.edu/classes/sp02/cse252/lucaskanade81.pdf"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912613"/>
            <a:ext cx="7772400" cy="2286000"/>
          </a:xfrm>
        </p:spPr>
        <p:txBody>
          <a:bodyPr>
            <a:normAutofit fontScale="90000"/>
          </a:bodyPr>
          <a:lstStyle/>
          <a:p>
            <a:pPr algn="ctr"/>
            <a:r>
              <a:rPr lang="en-US" dirty="0" smtClean="0"/>
              <a:t>Vehicle type, quantity and velocity calculation from video</a:t>
            </a:r>
            <a:endParaRPr lang="en-US" dirty="0"/>
          </a:p>
        </p:txBody>
      </p:sp>
      <p:sp>
        <p:nvSpPr>
          <p:cNvPr id="4" name="TextBox 3"/>
          <p:cNvSpPr txBox="1"/>
          <p:nvPr/>
        </p:nvSpPr>
        <p:spPr>
          <a:xfrm>
            <a:off x="1066800" y="4343400"/>
            <a:ext cx="7435755" cy="1015663"/>
          </a:xfrm>
          <a:prstGeom prst="rect">
            <a:avLst/>
          </a:prstGeom>
          <a:noFill/>
        </p:spPr>
        <p:txBody>
          <a:bodyPr wrap="square" rtlCol="0">
            <a:spAutoFit/>
          </a:bodyPr>
          <a:lstStyle/>
          <a:p>
            <a:r>
              <a:rPr lang="en-US" sz="2000" dirty="0" smtClean="0"/>
              <a:t>Supervisors:                 		             </a:t>
            </a:r>
            <a:r>
              <a:rPr lang="en-US" sz="2000" dirty="0" err="1" smtClean="0"/>
              <a:t>Ramaz</a:t>
            </a:r>
            <a:r>
              <a:rPr lang="en-US" sz="2000" dirty="0" smtClean="0"/>
              <a:t> </a:t>
            </a:r>
            <a:r>
              <a:rPr lang="en-US" sz="2000" dirty="0" err="1" smtClean="0"/>
              <a:t>Botchorishvili</a:t>
            </a:r>
            <a:endParaRPr lang="en-US" sz="2000" dirty="0" smtClean="0"/>
          </a:p>
          <a:p>
            <a:r>
              <a:rPr lang="en-US" sz="2000" dirty="0" smtClean="0"/>
              <a:t>                                      		             </a:t>
            </a:r>
            <a:r>
              <a:rPr lang="en-US" sz="2000" dirty="0" err="1" smtClean="0"/>
              <a:t>Tinatin</a:t>
            </a:r>
            <a:r>
              <a:rPr lang="en-US" sz="2000" dirty="0" smtClean="0"/>
              <a:t> </a:t>
            </a:r>
            <a:r>
              <a:rPr lang="en-US" sz="2000" dirty="0" err="1" smtClean="0"/>
              <a:t>Davitashvili</a:t>
            </a:r>
            <a:endParaRPr lang="en-US" sz="2000" dirty="0"/>
          </a:p>
          <a:p>
            <a:endParaRPr lang="en-US" sz="2000" dirty="0" smtClean="0"/>
          </a:p>
        </p:txBody>
      </p:sp>
      <p:sp>
        <p:nvSpPr>
          <p:cNvPr id="5" name="TextBox 4"/>
          <p:cNvSpPr txBox="1"/>
          <p:nvPr/>
        </p:nvSpPr>
        <p:spPr>
          <a:xfrm>
            <a:off x="914400" y="5876330"/>
            <a:ext cx="2133600" cy="369332"/>
          </a:xfrm>
          <a:prstGeom prst="rect">
            <a:avLst/>
          </a:prstGeom>
          <a:noFill/>
        </p:spPr>
        <p:txBody>
          <a:bodyPr wrap="square" rtlCol="0">
            <a:spAutoFit/>
          </a:bodyPr>
          <a:lstStyle/>
          <a:p>
            <a:r>
              <a:rPr lang="en-US" smtClean="0"/>
              <a:t>24/08/2018</a:t>
            </a:r>
            <a:endParaRPr lang="en-US" dirty="0"/>
          </a:p>
        </p:txBody>
      </p:sp>
      <p:pic>
        <p:nvPicPr>
          <p:cNvPr id="1026" name="Picture 2" descr="https://scontent.ftbs4-1.fna.fbcdn.net/v/t1.15752-9/39891371_590439304692200_8206079775479955456_n.png?_nc_cat=0&amp;oh=ffdc4b680b8a67321e1671ebfbc49927&amp;oe=5C034CF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57800" y="5598135"/>
            <a:ext cx="1878075" cy="546247"/>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https://scontent.ftbs4-1.fna.fbcdn.net/v/t1.15752-0/s261x260/39959701_823045154752358_1363803054515683328_n.jpg?_nc_cat=0&amp;oh=7f293dbfb0983c2193c7fdfc98e4b127&amp;oe=5C029D8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315200" y="5531695"/>
            <a:ext cx="1600200" cy="674414"/>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Image result for TSU"/>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657600" y="5267798"/>
            <a:ext cx="1230313" cy="1217064"/>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990600" y="3352800"/>
            <a:ext cx="7239000" cy="461665"/>
          </a:xfrm>
          <a:prstGeom prst="rect">
            <a:avLst/>
          </a:prstGeom>
          <a:noFill/>
        </p:spPr>
        <p:txBody>
          <a:bodyPr wrap="square" rtlCol="0">
            <a:spAutoFit/>
          </a:bodyPr>
          <a:lstStyle/>
          <a:p>
            <a:pPr algn="ctr"/>
            <a:r>
              <a:rPr lang="en-US" sz="2400" b="1" dirty="0" err="1" smtClean="0"/>
              <a:t>Giorgi</a:t>
            </a:r>
            <a:r>
              <a:rPr lang="en-US" sz="2400" b="1" dirty="0" smtClean="0"/>
              <a:t> </a:t>
            </a:r>
            <a:r>
              <a:rPr lang="en-US" sz="2400" b="1" dirty="0" err="1" smtClean="0"/>
              <a:t>Svanadze</a:t>
            </a:r>
            <a:r>
              <a:rPr lang="en-US" sz="2400" b="1" dirty="0" smtClean="0"/>
              <a:t> 		David </a:t>
            </a:r>
            <a:r>
              <a:rPr lang="en-US" sz="2400" b="1" dirty="0" err="1" smtClean="0"/>
              <a:t>Jokhadze</a:t>
            </a:r>
            <a:endParaRPr lang="en-US" sz="24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Image filtering</a:t>
            </a:r>
            <a:endParaRPr lang="en-US" b="1" dirty="0"/>
          </a:p>
        </p:txBody>
      </p:sp>
      <p:sp>
        <p:nvSpPr>
          <p:cNvPr id="3" name="Content Placeholder 2"/>
          <p:cNvSpPr>
            <a:spLocks noGrp="1"/>
          </p:cNvSpPr>
          <p:nvPr>
            <p:ph idx="1"/>
          </p:nvPr>
        </p:nvSpPr>
        <p:spPr/>
        <p:txBody>
          <a:bodyPr/>
          <a:lstStyle/>
          <a:p>
            <a:r>
              <a:rPr lang="en-US" dirty="0" smtClean="0"/>
              <a:t>Linear filter (</a:t>
            </a:r>
            <a:r>
              <a:rPr lang="en-US" dirty="0" err="1" smtClean="0"/>
              <a:t>Gaussian,Mean</a:t>
            </a:r>
            <a:r>
              <a:rPr lang="en-US" dirty="0" smtClean="0"/>
              <a:t>)</a:t>
            </a:r>
          </a:p>
          <a:p>
            <a:r>
              <a:rPr lang="en-US" dirty="0" smtClean="0"/>
              <a:t>Non-linear filter (Median)</a:t>
            </a:r>
          </a:p>
        </p:txBody>
      </p:sp>
      <p:sp>
        <p:nvSpPr>
          <p:cNvPr id="4" name="Footer Placeholder 3"/>
          <p:cNvSpPr>
            <a:spLocks noGrp="1"/>
          </p:cNvSpPr>
          <p:nvPr>
            <p:ph type="ftr" sz="quarter" idx="11"/>
          </p:nvPr>
        </p:nvSpPr>
        <p:spPr/>
        <p:txBody>
          <a:bodyPr/>
          <a:lstStyle/>
          <a:p>
            <a:r>
              <a:rPr lang="en-US" dirty="0" smtClean="0"/>
              <a:t>Giorgi </a:t>
            </a:r>
            <a:r>
              <a:rPr lang="en-US" dirty="0" err="1" smtClean="0"/>
              <a:t>Svanadze</a:t>
            </a:r>
            <a:r>
              <a:rPr lang="en-US" dirty="0" smtClean="0"/>
              <a:t>, David </a:t>
            </a:r>
            <a:r>
              <a:rPr lang="en-US" dirty="0" err="1" smtClean="0"/>
              <a:t>Jokhadze</a:t>
            </a:r>
            <a:endParaRPr lang="en-US" dirty="0"/>
          </a:p>
        </p:txBody>
      </p:sp>
      <p:sp>
        <p:nvSpPr>
          <p:cNvPr id="5" name="Slide Number Placeholder 4"/>
          <p:cNvSpPr>
            <a:spLocks noGrp="1"/>
          </p:cNvSpPr>
          <p:nvPr>
            <p:ph type="sldNum" sz="quarter" idx="12"/>
          </p:nvPr>
        </p:nvSpPr>
        <p:spPr/>
        <p:txBody>
          <a:bodyPr/>
          <a:lstStyle/>
          <a:p>
            <a:fld id="{5559834F-D2FB-413F-8E35-F3C4372E15A0}" type="slidenum">
              <a:rPr lang="en-US" smtClean="0"/>
              <a:pPr/>
              <a:t>10</a:t>
            </a:fld>
            <a:endParaRPr lang="en-US"/>
          </a:p>
        </p:txBody>
      </p:sp>
      <p:pic>
        <p:nvPicPr>
          <p:cNvPr id="21505" name="Picture 1"/>
          <p:cNvPicPr>
            <a:picLocks noChangeAspect="1" noChangeArrowheads="1"/>
          </p:cNvPicPr>
          <p:nvPr/>
        </p:nvPicPr>
        <p:blipFill>
          <a:blip r:embed="rId2" cstate="print"/>
          <a:srcRect/>
          <a:stretch>
            <a:fillRect/>
          </a:stretch>
        </p:blipFill>
        <p:spPr bwMode="auto">
          <a:xfrm>
            <a:off x="304800" y="3581400"/>
            <a:ext cx="3074877" cy="2209800"/>
          </a:xfrm>
          <a:prstGeom prst="rect">
            <a:avLst/>
          </a:prstGeom>
          <a:noFill/>
          <a:ln w="9525">
            <a:noFill/>
            <a:miter lim="800000"/>
            <a:headEnd/>
            <a:tailEnd/>
          </a:ln>
          <a:effectLst/>
        </p:spPr>
      </p:pic>
      <p:pic>
        <p:nvPicPr>
          <p:cNvPr id="21506" name="Picture 2"/>
          <p:cNvPicPr>
            <a:picLocks noChangeAspect="1" noChangeArrowheads="1"/>
          </p:cNvPicPr>
          <p:nvPr/>
        </p:nvPicPr>
        <p:blipFill>
          <a:blip r:embed="rId3" cstate="print"/>
          <a:srcRect/>
          <a:stretch>
            <a:fillRect/>
          </a:stretch>
        </p:blipFill>
        <p:spPr bwMode="auto">
          <a:xfrm>
            <a:off x="5965328" y="3505200"/>
            <a:ext cx="2937867" cy="2286000"/>
          </a:xfrm>
          <a:prstGeom prst="rect">
            <a:avLst/>
          </a:prstGeom>
          <a:noFill/>
          <a:ln w="9525">
            <a:noFill/>
            <a:miter lim="800000"/>
            <a:headEnd/>
            <a:tailEnd/>
          </a:ln>
          <a:effectLst/>
        </p:spPr>
      </p:pic>
      <p:graphicFrame>
        <p:nvGraphicFramePr>
          <p:cNvPr id="9" name="Diagram 8"/>
          <p:cNvGraphicFramePr/>
          <p:nvPr/>
        </p:nvGraphicFramePr>
        <p:xfrm>
          <a:off x="3276600" y="3810000"/>
          <a:ext cx="2590800" cy="1752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p:cNvSpPr txBox="1"/>
          <p:nvPr/>
        </p:nvSpPr>
        <p:spPr>
          <a:xfrm>
            <a:off x="838200" y="3352800"/>
            <a:ext cx="2362200" cy="369332"/>
          </a:xfrm>
          <a:prstGeom prst="rect">
            <a:avLst/>
          </a:prstGeom>
          <a:solidFill>
            <a:schemeClr val="bg1"/>
          </a:solidFill>
        </p:spPr>
        <p:txBody>
          <a:bodyPr wrap="square" rtlCol="0">
            <a:spAutoFit/>
          </a:bodyPr>
          <a:lstStyle/>
          <a:p>
            <a:r>
              <a:rPr lang="en-US" dirty="0" smtClean="0"/>
              <a:t>Noisy signal F</a:t>
            </a:r>
            <a:endParaRPr lang="en-US" dirty="0"/>
          </a:p>
        </p:txBody>
      </p:sp>
      <p:sp>
        <p:nvSpPr>
          <p:cNvPr id="11" name="TextBox 10"/>
          <p:cNvSpPr txBox="1"/>
          <p:nvPr/>
        </p:nvSpPr>
        <p:spPr>
          <a:xfrm>
            <a:off x="6477000" y="3276600"/>
            <a:ext cx="2362200" cy="369332"/>
          </a:xfrm>
          <a:prstGeom prst="rect">
            <a:avLst/>
          </a:prstGeom>
          <a:solidFill>
            <a:schemeClr val="bg1"/>
          </a:solidFill>
        </p:spPr>
        <p:txBody>
          <a:bodyPr wrap="square" rtlCol="0">
            <a:spAutoFit/>
          </a:bodyPr>
          <a:lstStyle/>
          <a:p>
            <a:r>
              <a:rPr lang="en-US" dirty="0" smtClean="0"/>
              <a:t>smooth signal H</a:t>
            </a:r>
            <a:endParaRPr lang="en-US" dirty="0"/>
          </a:p>
        </p:txBody>
      </p:sp>
      <p:sp>
        <p:nvSpPr>
          <p:cNvPr id="15" name="TextBox 14"/>
          <p:cNvSpPr txBox="1"/>
          <p:nvPr/>
        </p:nvSpPr>
        <p:spPr>
          <a:xfrm>
            <a:off x="3733800" y="3886200"/>
            <a:ext cx="1524000" cy="369332"/>
          </a:xfrm>
          <a:prstGeom prst="rect">
            <a:avLst/>
          </a:prstGeom>
          <a:noFill/>
        </p:spPr>
        <p:txBody>
          <a:bodyPr wrap="square" rtlCol="0">
            <a:spAutoFit/>
          </a:bodyPr>
          <a:lstStyle/>
          <a:p>
            <a:r>
              <a:rPr lang="en-US" dirty="0" smtClean="0"/>
              <a:t>Using G filter</a:t>
            </a:r>
            <a:endParaRPr lang="en-US" dirty="0"/>
          </a:p>
        </p:txBody>
      </p:sp>
      <p:sp>
        <p:nvSpPr>
          <p:cNvPr id="12" name="TextBox 11"/>
          <p:cNvSpPr txBox="1"/>
          <p:nvPr/>
        </p:nvSpPr>
        <p:spPr>
          <a:xfrm>
            <a:off x="5486400" y="5867400"/>
            <a:ext cx="5257800" cy="276999"/>
          </a:xfrm>
          <a:prstGeom prst="rect">
            <a:avLst/>
          </a:prstGeom>
          <a:noFill/>
        </p:spPr>
        <p:txBody>
          <a:bodyPr wrap="square" rtlCol="0">
            <a:spAutoFit/>
          </a:bodyPr>
          <a:lstStyle/>
          <a:p>
            <a:r>
              <a:rPr lang="en-US" sz="1200" dirty="0" smtClean="0">
                <a:solidFill>
                  <a:schemeClr val="bg1">
                    <a:lumMod val="65000"/>
                  </a:schemeClr>
                </a:solidFill>
              </a:rPr>
              <a:t>https://joseph-long.com/writing/AstroPy-boxcar/</a:t>
            </a:r>
            <a:endParaRPr lang="en-US" sz="1200" dirty="0">
              <a:solidFill>
                <a:schemeClr val="bg1">
                  <a:lumMod val="65000"/>
                </a:schemeClr>
              </a:solidFill>
            </a:endParaRPr>
          </a:p>
        </p:txBody>
      </p:sp>
    </p:spTree>
    <p:extLst>
      <p:ext uri="{BB962C8B-B14F-4D97-AF65-F5344CB8AC3E}">
        <p14:creationId xmlns:p14="http://schemas.microsoft.com/office/powerpoint/2010/main" xmlns="" val="34923016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Examples of filtering</a:t>
            </a:r>
            <a:endParaRPr lang="en-US" b="1" dirty="0"/>
          </a:p>
        </p:txBody>
      </p:sp>
      <p:pic>
        <p:nvPicPr>
          <p:cNvPr id="6" name="Content Placeholder 5" descr="plot_lena_denoise_1.png"/>
          <p:cNvPicPr>
            <a:picLocks noGrp="1" noChangeAspect="1"/>
          </p:cNvPicPr>
          <p:nvPr>
            <p:ph idx="1"/>
          </p:nvPr>
        </p:nvPicPr>
        <p:blipFill>
          <a:blip r:embed="rId2" cstate="print"/>
          <a:stretch>
            <a:fillRect/>
          </a:stretch>
        </p:blipFill>
        <p:spPr>
          <a:xfrm>
            <a:off x="457200" y="2895600"/>
            <a:ext cx="8229600" cy="1920240"/>
          </a:xfrm>
        </p:spPr>
      </p:pic>
      <p:sp>
        <p:nvSpPr>
          <p:cNvPr id="4" name="Footer Placeholder 3"/>
          <p:cNvSpPr>
            <a:spLocks noGrp="1"/>
          </p:cNvSpPr>
          <p:nvPr>
            <p:ph type="ftr" sz="quarter" idx="11"/>
          </p:nvPr>
        </p:nvSpPr>
        <p:spPr/>
        <p:txBody>
          <a:bodyPr/>
          <a:lstStyle/>
          <a:p>
            <a:r>
              <a:rPr lang="en-US" dirty="0" err="1" smtClean="0"/>
              <a:t>Giorgi</a:t>
            </a:r>
            <a:r>
              <a:rPr lang="en-US" dirty="0" smtClean="0"/>
              <a:t> </a:t>
            </a:r>
            <a:r>
              <a:rPr lang="en-US" dirty="0" err="1" smtClean="0"/>
              <a:t>Svanadze</a:t>
            </a:r>
            <a:r>
              <a:rPr lang="en-US" dirty="0" smtClean="0"/>
              <a:t>, David </a:t>
            </a:r>
            <a:r>
              <a:rPr lang="en-US" dirty="0" err="1" smtClean="0"/>
              <a:t>Jokhadze</a:t>
            </a:r>
            <a:endParaRPr lang="en-US" dirty="0"/>
          </a:p>
        </p:txBody>
      </p:sp>
      <p:sp>
        <p:nvSpPr>
          <p:cNvPr id="5" name="Slide Number Placeholder 4"/>
          <p:cNvSpPr>
            <a:spLocks noGrp="1"/>
          </p:cNvSpPr>
          <p:nvPr>
            <p:ph type="sldNum" sz="quarter" idx="12"/>
          </p:nvPr>
        </p:nvSpPr>
        <p:spPr/>
        <p:txBody>
          <a:bodyPr/>
          <a:lstStyle/>
          <a:p>
            <a:fld id="{5559834F-D2FB-413F-8E35-F3C4372E15A0}" type="slidenum">
              <a:rPr lang="en-US" smtClean="0"/>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ka-GE" dirty="0" smtClean="0"/>
              <a:t>	</a:t>
            </a:r>
            <a:r>
              <a:rPr lang="en-US" b="1" dirty="0" smtClean="0"/>
              <a:t>Gaussian Filter</a:t>
            </a:r>
            <a:endParaRPr lang="en-US" b="1" dirty="0"/>
          </a:p>
        </p:txBody>
      </p:sp>
      <p:sp>
        <p:nvSpPr>
          <p:cNvPr id="4" name="Footer Placeholder 3"/>
          <p:cNvSpPr>
            <a:spLocks noGrp="1"/>
          </p:cNvSpPr>
          <p:nvPr>
            <p:ph type="ftr" sz="quarter" idx="11"/>
          </p:nvPr>
        </p:nvSpPr>
        <p:spPr/>
        <p:txBody>
          <a:bodyPr/>
          <a:lstStyle/>
          <a:p>
            <a:r>
              <a:rPr lang="en-US" dirty="0" smtClean="0"/>
              <a:t>Giorgi </a:t>
            </a:r>
            <a:r>
              <a:rPr lang="en-US" dirty="0" err="1" smtClean="0"/>
              <a:t>Svanadze</a:t>
            </a:r>
            <a:r>
              <a:rPr lang="en-US" dirty="0" smtClean="0"/>
              <a:t>, David </a:t>
            </a:r>
            <a:r>
              <a:rPr lang="en-US" dirty="0" err="1" smtClean="0"/>
              <a:t>Jokhadze</a:t>
            </a:r>
            <a:endParaRPr lang="en-US" dirty="0"/>
          </a:p>
        </p:txBody>
      </p:sp>
      <p:sp>
        <p:nvSpPr>
          <p:cNvPr id="5" name="Slide Number Placeholder 4"/>
          <p:cNvSpPr>
            <a:spLocks noGrp="1"/>
          </p:cNvSpPr>
          <p:nvPr>
            <p:ph type="sldNum" sz="quarter" idx="12"/>
          </p:nvPr>
        </p:nvSpPr>
        <p:spPr/>
        <p:txBody>
          <a:bodyPr/>
          <a:lstStyle/>
          <a:p>
            <a:fld id="{5559834F-D2FB-413F-8E35-F3C4372E15A0}" type="slidenum">
              <a:rPr lang="en-US" smtClean="0"/>
              <a:pPr/>
              <a:t>12</a:t>
            </a:fld>
            <a:endParaRPr lang="en-US"/>
          </a:p>
        </p:txBody>
      </p:sp>
      <p:pic>
        <p:nvPicPr>
          <p:cNvPr id="1026" name="Picture 2"/>
          <p:cNvPicPr>
            <a:picLocks noGrp="1" noChangeAspect="1" noChangeArrowheads="1"/>
          </p:cNvPicPr>
          <p:nvPr>
            <p:ph idx="1"/>
          </p:nvPr>
        </p:nvPicPr>
        <p:blipFill>
          <a:blip r:embed="rId2" cstate="print"/>
          <a:srcRect/>
          <a:stretch>
            <a:fillRect/>
          </a:stretch>
        </p:blipFill>
        <p:spPr bwMode="auto">
          <a:xfrm>
            <a:off x="990600" y="1981200"/>
            <a:ext cx="2317334" cy="4401091"/>
          </a:xfrm>
          <a:prstGeom prst="rect">
            <a:avLst/>
          </a:prstGeom>
          <a:noFill/>
          <a:ln w="9525">
            <a:noFill/>
            <a:miter lim="800000"/>
            <a:headEnd/>
            <a:tailEnd/>
          </a:ln>
          <a:effectLst/>
        </p:spPr>
      </p:pic>
      <p:pic>
        <p:nvPicPr>
          <p:cNvPr id="7" name="Picture 6" descr="gaussian distribution.JPG"/>
          <p:cNvPicPr>
            <a:picLocks noChangeAspect="1"/>
          </p:cNvPicPr>
          <p:nvPr/>
        </p:nvPicPr>
        <p:blipFill>
          <a:blip r:embed="rId3" cstate="print"/>
          <a:stretch>
            <a:fillRect/>
          </a:stretch>
        </p:blipFill>
        <p:spPr>
          <a:xfrm>
            <a:off x="3657600" y="2590800"/>
            <a:ext cx="4233313" cy="1396093"/>
          </a:xfrm>
          <a:prstGeom prst="rect">
            <a:avLst/>
          </a:prstGeom>
        </p:spPr>
      </p:pic>
      <p:sp>
        <p:nvSpPr>
          <p:cNvPr id="8" name="TextBox 7"/>
          <p:cNvSpPr txBox="1"/>
          <p:nvPr/>
        </p:nvSpPr>
        <p:spPr>
          <a:xfrm>
            <a:off x="4191000" y="2133600"/>
            <a:ext cx="3886200" cy="369332"/>
          </a:xfrm>
          <a:prstGeom prst="rect">
            <a:avLst/>
          </a:prstGeom>
          <a:noFill/>
        </p:spPr>
        <p:txBody>
          <a:bodyPr wrap="square" rtlCol="0">
            <a:spAutoFit/>
          </a:bodyPr>
          <a:lstStyle/>
          <a:p>
            <a:r>
              <a:rPr lang="en-US" dirty="0" smtClean="0"/>
              <a:t>2-dimensional Gaussian filter</a:t>
            </a:r>
            <a:endParaRPr lang="en-US" dirty="0"/>
          </a:p>
        </p:txBody>
      </p:sp>
      <p:sp>
        <p:nvSpPr>
          <p:cNvPr id="9" name="TextBox 8"/>
          <p:cNvSpPr txBox="1"/>
          <p:nvPr/>
        </p:nvSpPr>
        <p:spPr>
          <a:xfrm>
            <a:off x="4038600" y="4343400"/>
            <a:ext cx="4114800" cy="646331"/>
          </a:xfrm>
          <a:prstGeom prst="rect">
            <a:avLst/>
          </a:prstGeom>
          <a:noFill/>
        </p:spPr>
        <p:txBody>
          <a:bodyPr wrap="square" rtlCol="0">
            <a:spAutoFit/>
          </a:bodyPr>
          <a:lstStyle/>
          <a:p>
            <a:r>
              <a:rPr lang="en-US" dirty="0" smtClean="0"/>
              <a:t>Filter  radius depends on the standard deviation</a:t>
            </a:r>
            <a:endParaRPr lang="en-US" dirty="0"/>
          </a:p>
        </p:txBody>
      </p:sp>
      <p:sp>
        <p:nvSpPr>
          <p:cNvPr id="10" name="TextBox 9"/>
          <p:cNvSpPr txBox="1"/>
          <p:nvPr/>
        </p:nvSpPr>
        <p:spPr>
          <a:xfrm>
            <a:off x="3581400" y="6019800"/>
            <a:ext cx="4724400" cy="276999"/>
          </a:xfrm>
          <a:prstGeom prst="rect">
            <a:avLst/>
          </a:prstGeom>
          <a:noFill/>
        </p:spPr>
        <p:txBody>
          <a:bodyPr wrap="square" rtlCol="0">
            <a:spAutoFit/>
          </a:bodyPr>
          <a:lstStyle/>
          <a:p>
            <a:r>
              <a:rPr lang="en-US" sz="1200" dirty="0" smtClean="0">
                <a:solidFill>
                  <a:schemeClr val="bg1">
                    <a:lumMod val="65000"/>
                  </a:schemeClr>
                </a:solidFill>
              </a:rPr>
              <a:t>https://en.wikipedia.org/wiki/Gaussian_blur</a:t>
            </a:r>
            <a:endParaRPr lang="en-US" sz="12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ka-GE" dirty="0" smtClean="0"/>
              <a:t>	</a:t>
            </a:r>
            <a:r>
              <a:rPr lang="en-US" b="1" dirty="0" smtClean="0"/>
              <a:t>Gaussian Filter</a:t>
            </a:r>
            <a:endParaRPr lang="en-US" b="1" dirty="0"/>
          </a:p>
        </p:txBody>
      </p:sp>
      <p:sp>
        <p:nvSpPr>
          <p:cNvPr id="4" name="Footer Placeholder 3"/>
          <p:cNvSpPr>
            <a:spLocks noGrp="1"/>
          </p:cNvSpPr>
          <p:nvPr>
            <p:ph type="ftr" sz="quarter" idx="11"/>
          </p:nvPr>
        </p:nvSpPr>
        <p:spPr/>
        <p:txBody>
          <a:bodyPr/>
          <a:lstStyle/>
          <a:p>
            <a:r>
              <a:rPr lang="en-US" dirty="0" smtClean="0"/>
              <a:t>Giorgi </a:t>
            </a:r>
            <a:r>
              <a:rPr lang="en-US" dirty="0" err="1" smtClean="0"/>
              <a:t>Svanadze</a:t>
            </a:r>
            <a:r>
              <a:rPr lang="en-US" dirty="0" smtClean="0"/>
              <a:t>, David </a:t>
            </a:r>
            <a:r>
              <a:rPr lang="en-US" dirty="0" err="1" smtClean="0"/>
              <a:t>Jokhadze</a:t>
            </a:r>
            <a:endParaRPr lang="en-US" dirty="0"/>
          </a:p>
        </p:txBody>
      </p:sp>
      <p:sp>
        <p:nvSpPr>
          <p:cNvPr id="5" name="Slide Number Placeholder 4"/>
          <p:cNvSpPr>
            <a:spLocks noGrp="1"/>
          </p:cNvSpPr>
          <p:nvPr>
            <p:ph type="sldNum" sz="quarter" idx="12"/>
          </p:nvPr>
        </p:nvSpPr>
        <p:spPr/>
        <p:txBody>
          <a:bodyPr/>
          <a:lstStyle/>
          <a:p>
            <a:fld id="{5559834F-D2FB-413F-8E35-F3C4372E15A0}" type="slidenum">
              <a:rPr lang="en-US" smtClean="0"/>
              <a:pPr/>
              <a:t>13</a:t>
            </a:fld>
            <a:endParaRPr lang="en-US"/>
          </a:p>
        </p:txBody>
      </p:sp>
      <p:pic>
        <p:nvPicPr>
          <p:cNvPr id="6" name="Picture 5" descr="2d_approx_sigma5.png"/>
          <p:cNvPicPr>
            <a:picLocks noChangeAspect="1"/>
          </p:cNvPicPr>
          <p:nvPr/>
        </p:nvPicPr>
        <p:blipFill>
          <a:blip r:embed="rId2" cstate="print"/>
          <a:stretch>
            <a:fillRect/>
          </a:stretch>
        </p:blipFill>
        <p:spPr>
          <a:xfrm>
            <a:off x="2057400" y="2057400"/>
            <a:ext cx="5115639" cy="386769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Kernel Matrix</a:t>
            </a:r>
            <a:endParaRPr lang="en-US" b="1" dirty="0"/>
          </a:p>
        </p:txBody>
      </p:sp>
      <p:pic>
        <p:nvPicPr>
          <p:cNvPr id="6" name="Content Placeholder 5" descr="gaussian kernel.JPG"/>
          <p:cNvPicPr>
            <a:picLocks noGrp="1" noChangeAspect="1"/>
          </p:cNvPicPr>
          <p:nvPr>
            <p:ph idx="1"/>
          </p:nvPr>
        </p:nvPicPr>
        <p:blipFill>
          <a:blip r:embed="rId2" cstate="print"/>
          <a:stretch>
            <a:fillRect/>
          </a:stretch>
        </p:blipFill>
        <p:spPr>
          <a:xfrm>
            <a:off x="5901346" y="2895601"/>
            <a:ext cx="3063040" cy="2286000"/>
          </a:xfrm>
        </p:spPr>
      </p:pic>
      <p:sp>
        <p:nvSpPr>
          <p:cNvPr id="4" name="Footer Placeholder 3"/>
          <p:cNvSpPr>
            <a:spLocks noGrp="1"/>
          </p:cNvSpPr>
          <p:nvPr>
            <p:ph type="ftr" sz="quarter" idx="11"/>
          </p:nvPr>
        </p:nvSpPr>
        <p:spPr/>
        <p:txBody>
          <a:bodyPr/>
          <a:lstStyle/>
          <a:p>
            <a:r>
              <a:rPr lang="en-US" dirty="0" smtClean="0"/>
              <a:t>Giorgi </a:t>
            </a:r>
            <a:r>
              <a:rPr lang="en-US" dirty="0" err="1" smtClean="0"/>
              <a:t>Svanadze</a:t>
            </a:r>
            <a:r>
              <a:rPr lang="en-US" dirty="0" smtClean="0"/>
              <a:t>, David </a:t>
            </a:r>
            <a:r>
              <a:rPr lang="en-US" dirty="0" err="1" smtClean="0"/>
              <a:t>Jokhadze</a:t>
            </a:r>
            <a:endParaRPr lang="en-US" dirty="0"/>
          </a:p>
        </p:txBody>
      </p:sp>
      <p:sp>
        <p:nvSpPr>
          <p:cNvPr id="5" name="Slide Number Placeholder 4"/>
          <p:cNvSpPr>
            <a:spLocks noGrp="1"/>
          </p:cNvSpPr>
          <p:nvPr>
            <p:ph type="sldNum" sz="quarter" idx="12"/>
          </p:nvPr>
        </p:nvSpPr>
        <p:spPr/>
        <p:txBody>
          <a:bodyPr/>
          <a:lstStyle/>
          <a:p>
            <a:fld id="{5559834F-D2FB-413F-8E35-F3C4372E15A0}" type="slidenum">
              <a:rPr lang="en-US" smtClean="0"/>
              <a:pPr/>
              <a:t>14</a:t>
            </a:fld>
            <a:endParaRPr lang="en-US"/>
          </a:p>
        </p:txBody>
      </p:sp>
      <p:pic>
        <p:nvPicPr>
          <p:cNvPr id="8" name="Picture 7" descr="gaussian real kernel.JPG"/>
          <p:cNvPicPr>
            <a:picLocks noChangeAspect="1"/>
          </p:cNvPicPr>
          <p:nvPr/>
        </p:nvPicPr>
        <p:blipFill>
          <a:blip r:embed="rId3" cstate="print"/>
          <a:stretch>
            <a:fillRect/>
          </a:stretch>
        </p:blipFill>
        <p:spPr>
          <a:xfrm>
            <a:off x="76201" y="3276600"/>
            <a:ext cx="5486642" cy="1752600"/>
          </a:xfrm>
          <a:prstGeom prst="rect">
            <a:avLst/>
          </a:prstGeom>
        </p:spPr>
      </p:pic>
      <p:sp>
        <p:nvSpPr>
          <p:cNvPr id="7" name="TextBox 6"/>
          <p:cNvSpPr txBox="1"/>
          <p:nvPr/>
        </p:nvSpPr>
        <p:spPr>
          <a:xfrm>
            <a:off x="685800" y="2209800"/>
            <a:ext cx="8001000" cy="646331"/>
          </a:xfrm>
          <a:prstGeom prst="rect">
            <a:avLst/>
          </a:prstGeom>
          <a:noFill/>
        </p:spPr>
        <p:txBody>
          <a:bodyPr wrap="square" rtlCol="0">
            <a:spAutoFit/>
          </a:bodyPr>
          <a:lstStyle/>
          <a:p>
            <a:pPr indent="182880"/>
            <a:r>
              <a:rPr lang="en-US" dirty="0" smtClean="0"/>
              <a:t>For  simplicity and to reduce the computational cost we use the discrete version of Gaussian  </a:t>
            </a:r>
            <a:endParaRPr lang="en-US" dirty="0"/>
          </a:p>
        </p:txBody>
      </p:sp>
      <p:sp>
        <p:nvSpPr>
          <p:cNvPr id="9" name="TextBox 8"/>
          <p:cNvSpPr txBox="1"/>
          <p:nvPr/>
        </p:nvSpPr>
        <p:spPr>
          <a:xfrm>
            <a:off x="6248400" y="5257800"/>
            <a:ext cx="2362200" cy="369332"/>
          </a:xfrm>
          <a:prstGeom prst="rect">
            <a:avLst/>
          </a:prstGeom>
          <a:noFill/>
        </p:spPr>
        <p:txBody>
          <a:bodyPr wrap="square" rtlCol="0">
            <a:spAutoFit/>
          </a:bodyPr>
          <a:lstStyle/>
          <a:p>
            <a:pPr algn="ctr"/>
            <a:r>
              <a:rPr lang="en-US" dirty="0" smtClean="0"/>
              <a:t>integer  matrix</a:t>
            </a:r>
            <a:endParaRPr lang="en-US" dirty="0"/>
          </a:p>
        </p:txBody>
      </p:sp>
      <p:sp>
        <p:nvSpPr>
          <p:cNvPr id="10" name="TextBox 9"/>
          <p:cNvSpPr txBox="1"/>
          <p:nvPr/>
        </p:nvSpPr>
        <p:spPr>
          <a:xfrm>
            <a:off x="1828800" y="5181600"/>
            <a:ext cx="2514600" cy="369332"/>
          </a:xfrm>
          <a:prstGeom prst="rect">
            <a:avLst/>
          </a:prstGeom>
          <a:noFill/>
        </p:spPr>
        <p:txBody>
          <a:bodyPr wrap="square" rtlCol="0">
            <a:spAutoFit/>
          </a:bodyPr>
          <a:lstStyle/>
          <a:p>
            <a:pPr algn="ctr"/>
            <a:r>
              <a:rPr lang="en-US" dirty="0" smtClean="0"/>
              <a:t>fractional  matrix </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t>Convolution</a:t>
            </a:r>
            <a:endParaRPr lang="en-US" b="1" dirty="0"/>
          </a:p>
        </p:txBody>
      </p:sp>
      <p:sp>
        <p:nvSpPr>
          <p:cNvPr id="4" name="Footer Placeholder 3"/>
          <p:cNvSpPr>
            <a:spLocks noGrp="1"/>
          </p:cNvSpPr>
          <p:nvPr>
            <p:ph type="ftr" sz="quarter" idx="11"/>
          </p:nvPr>
        </p:nvSpPr>
        <p:spPr/>
        <p:txBody>
          <a:bodyPr/>
          <a:lstStyle/>
          <a:p>
            <a:r>
              <a:rPr lang="en-US" dirty="0" smtClean="0"/>
              <a:t>Giorgi </a:t>
            </a:r>
            <a:r>
              <a:rPr lang="en-US" dirty="0" err="1" smtClean="0"/>
              <a:t>Svanadze</a:t>
            </a:r>
            <a:r>
              <a:rPr lang="en-US" dirty="0" smtClean="0"/>
              <a:t>, David </a:t>
            </a:r>
            <a:r>
              <a:rPr lang="en-US" dirty="0" err="1" smtClean="0"/>
              <a:t>Jokhadze</a:t>
            </a:r>
            <a:endParaRPr lang="en-US" dirty="0"/>
          </a:p>
        </p:txBody>
      </p:sp>
      <p:sp>
        <p:nvSpPr>
          <p:cNvPr id="5" name="Slide Number Placeholder 4"/>
          <p:cNvSpPr>
            <a:spLocks noGrp="1"/>
          </p:cNvSpPr>
          <p:nvPr>
            <p:ph type="sldNum" sz="quarter" idx="12"/>
          </p:nvPr>
        </p:nvSpPr>
        <p:spPr/>
        <p:txBody>
          <a:bodyPr/>
          <a:lstStyle/>
          <a:p>
            <a:fld id="{5559834F-D2FB-413F-8E35-F3C4372E15A0}" type="slidenum">
              <a:rPr lang="en-US" smtClean="0"/>
              <a:pPr/>
              <a:t>15</a:t>
            </a:fld>
            <a:endParaRPr lang="en-US"/>
          </a:p>
        </p:txBody>
      </p:sp>
      <p:pic>
        <p:nvPicPr>
          <p:cNvPr id="8" name="Content Placeholder 7" descr="convulution.png"/>
          <p:cNvPicPr>
            <a:picLocks noGrp="1" noChangeAspect="1"/>
          </p:cNvPicPr>
          <p:nvPr>
            <p:ph idx="1"/>
          </p:nvPr>
        </p:nvPicPr>
        <p:blipFill>
          <a:blip r:embed="rId3" cstate="print"/>
          <a:stretch>
            <a:fillRect/>
          </a:stretch>
        </p:blipFill>
        <p:spPr>
          <a:xfrm>
            <a:off x="1143000" y="2209800"/>
            <a:ext cx="6550370" cy="3081099"/>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Derivative</a:t>
            </a:r>
            <a:endParaRPr lang="en-US" b="1" dirty="0"/>
          </a:p>
        </p:txBody>
      </p:sp>
      <p:sp>
        <p:nvSpPr>
          <p:cNvPr id="3" name="Content Placeholder 2"/>
          <p:cNvSpPr>
            <a:spLocks noGrp="1"/>
          </p:cNvSpPr>
          <p:nvPr>
            <p:ph idx="1"/>
          </p:nvPr>
        </p:nvSpPr>
        <p:spPr/>
        <p:txBody>
          <a:bodyPr/>
          <a:lstStyle/>
          <a:p>
            <a:pPr>
              <a:buNone/>
            </a:pPr>
            <a:r>
              <a:rPr lang="en-US" dirty="0" smtClean="0"/>
              <a:t>   Classical derivative of a function formulates as</a:t>
            </a:r>
          </a:p>
          <a:p>
            <a:pPr>
              <a:buNone/>
            </a:pPr>
            <a:endParaRPr lang="en-US" dirty="0" smtClean="0"/>
          </a:p>
          <a:p>
            <a:pPr>
              <a:buNone/>
            </a:pPr>
            <a:endParaRPr lang="en-US" dirty="0" smtClean="0"/>
          </a:p>
          <a:p>
            <a:pPr>
              <a:buNone/>
            </a:pPr>
            <a:endParaRPr lang="en-US" dirty="0" smtClean="0"/>
          </a:p>
          <a:p>
            <a:pPr indent="457200">
              <a:buNone/>
            </a:pPr>
            <a:endParaRPr lang="en-US" dirty="0" smtClean="0"/>
          </a:p>
          <a:p>
            <a:pPr indent="0">
              <a:buNone/>
            </a:pPr>
            <a:r>
              <a:rPr lang="en-US" dirty="0" smtClean="0"/>
              <a:t>But we can’t use this in our case, because pixels are discrete and thus we need discrete approximation of the derivative.</a:t>
            </a:r>
          </a:p>
          <a:p>
            <a:pPr>
              <a:buNone/>
            </a:pPr>
            <a:endParaRPr lang="en-US" dirty="0"/>
          </a:p>
        </p:txBody>
      </p:sp>
      <p:sp>
        <p:nvSpPr>
          <p:cNvPr id="4" name="Footer Placeholder 3"/>
          <p:cNvSpPr>
            <a:spLocks noGrp="1"/>
          </p:cNvSpPr>
          <p:nvPr>
            <p:ph type="ftr" sz="quarter" idx="11"/>
          </p:nvPr>
        </p:nvSpPr>
        <p:spPr/>
        <p:txBody>
          <a:bodyPr/>
          <a:lstStyle/>
          <a:p>
            <a:r>
              <a:rPr lang="en-US" dirty="0" smtClean="0"/>
              <a:t>Giorgi </a:t>
            </a:r>
            <a:r>
              <a:rPr lang="en-US" dirty="0" err="1" smtClean="0"/>
              <a:t>Svanadze</a:t>
            </a:r>
            <a:r>
              <a:rPr lang="en-US" dirty="0" smtClean="0"/>
              <a:t>, David </a:t>
            </a:r>
            <a:r>
              <a:rPr lang="en-US" dirty="0" err="1" smtClean="0"/>
              <a:t>Jokhadze</a:t>
            </a:r>
            <a:endParaRPr lang="en-US" dirty="0"/>
          </a:p>
        </p:txBody>
      </p:sp>
      <p:sp>
        <p:nvSpPr>
          <p:cNvPr id="5" name="Slide Number Placeholder 4"/>
          <p:cNvSpPr>
            <a:spLocks noGrp="1"/>
          </p:cNvSpPr>
          <p:nvPr>
            <p:ph type="sldNum" sz="quarter" idx="12"/>
          </p:nvPr>
        </p:nvSpPr>
        <p:spPr/>
        <p:txBody>
          <a:bodyPr/>
          <a:lstStyle/>
          <a:p>
            <a:fld id="{5559834F-D2FB-413F-8E35-F3C4372E15A0}" type="slidenum">
              <a:rPr lang="en-US" smtClean="0"/>
              <a:pPr/>
              <a:t>16</a:t>
            </a:fld>
            <a:endParaRPr lang="en-US"/>
          </a:p>
        </p:txBody>
      </p:sp>
      <p:pic>
        <p:nvPicPr>
          <p:cNvPr id="6" name="Picture 5" descr="derivate formula.JPG"/>
          <p:cNvPicPr>
            <a:picLocks noChangeAspect="1"/>
          </p:cNvPicPr>
          <p:nvPr/>
        </p:nvPicPr>
        <p:blipFill>
          <a:blip r:embed="rId2" cstate="print"/>
          <a:stretch>
            <a:fillRect/>
          </a:stretch>
        </p:blipFill>
        <p:spPr>
          <a:xfrm>
            <a:off x="2286000" y="2895600"/>
            <a:ext cx="4817788" cy="1129393"/>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normAutofit fontScale="90000"/>
          </a:bodyPr>
          <a:lstStyle/>
          <a:p>
            <a:pPr algn="ctr"/>
            <a:r>
              <a:rPr lang="en-US" b="1" dirty="0"/>
              <a:t>Common discrete ‘derivative’ </a:t>
            </a:r>
            <a:r>
              <a:rPr lang="en-US" b="1" dirty="0" smtClean="0"/>
              <a:t>filters</a:t>
            </a:r>
            <a:endParaRPr lang="en-US" dirty="0"/>
          </a:p>
        </p:txBody>
      </p:sp>
      <p:sp>
        <p:nvSpPr>
          <p:cNvPr id="3" name="Content Placeholder 2"/>
          <p:cNvSpPr>
            <a:spLocks noGrp="1"/>
          </p:cNvSpPr>
          <p:nvPr>
            <p:ph idx="1"/>
          </p:nvPr>
        </p:nvSpPr>
        <p:spPr>
          <a:xfrm>
            <a:off x="261013" y="2149792"/>
            <a:ext cx="8229600" cy="4389120"/>
          </a:xfrm>
        </p:spPr>
        <p:txBody>
          <a:bodyPr/>
          <a:lstStyle/>
          <a:p>
            <a:endParaRPr lang="en-US" dirty="0" smtClean="0"/>
          </a:p>
          <a:p>
            <a:endParaRPr lang="en-US" dirty="0"/>
          </a:p>
        </p:txBody>
      </p:sp>
      <p:sp>
        <p:nvSpPr>
          <p:cNvPr id="4" name="Footer Placeholder 3"/>
          <p:cNvSpPr>
            <a:spLocks noGrp="1"/>
          </p:cNvSpPr>
          <p:nvPr>
            <p:ph type="ftr" sz="quarter" idx="11"/>
          </p:nvPr>
        </p:nvSpPr>
        <p:spPr/>
        <p:txBody>
          <a:bodyPr/>
          <a:lstStyle/>
          <a:p>
            <a:r>
              <a:rPr lang="en-US" dirty="0" smtClean="0"/>
              <a:t>Giorgi </a:t>
            </a:r>
            <a:r>
              <a:rPr lang="en-US" dirty="0" err="1" smtClean="0"/>
              <a:t>Svanadze</a:t>
            </a:r>
            <a:r>
              <a:rPr lang="en-US" dirty="0" smtClean="0"/>
              <a:t>, David </a:t>
            </a:r>
            <a:r>
              <a:rPr lang="en-US" dirty="0" err="1" smtClean="0"/>
              <a:t>Jokhadze</a:t>
            </a:r>
            <a:endParaRPr lang="en-US" dirty="0"/>
          </a:p>
        </p:txBody>
      </p:sp>
      <p:sp>
        <p:nvSpPr>
          <p:cNvPr id="5" name="Slide Number Placeholder 4"/>
          <p:cNvSpPr>
            <a:spLocks noGrp="1"/>
          </p:cNvSpPr>
          <p:nvPr>
            <p:ph type="sldNum" sz="quarter" idx="12"/>
          </p:nvPr>
        </p:nvSpPr>
        <p:spPr/>
        <p:txBody>
          <a:bodyPr/>
          <a:lstStyle/>
          <a:p>
            <a:fld id="{5559834F-D2FB-413F-8E35-F3C4372E15A0}" type="slidenum">
              <a:rPr lang="en-US" smtClean="0"/>
              <a:pPr/>
              <a:t>17</a:t>
            </a:fld>
            <a:endParaRPr lang="en-US"/>
          </a:p>
        </p:txBody>
      </p:sp>
      <p:pic>
        <p:nvPicPr>
          <p:cNvPr id="6" name="Picture 5"/>
          <p:cNvPicPr>
            <a:picLocks noChangeAspect="1"/>
          </p:cNvPicPr>
          <p:nvPr/>
        </p:nvPicPr>
        <p:blipFill>
          <a:blip r:embed="rId2" cstate="print"/>
          <a:stretch>
            <a:fillRect/>
          </a:stretch>
        </p:blipFill>
        <p:spPr>
          <a:xfrm>
            <a:off x="804934" y="2514600"/>
            <a:ext cx="3614666" cy="1289655"/>
          </a:xfrm>
          <a:prstGeom prst="rect">
            <a:avLst/>
          </a:prstGeom>
        </p:spPr>
      </p:pic>
      <p:pic>
        <p:nvPicPr>
          <p:cNvPr id="7" name="Picture 6"/>
          <p:cNvPicPr>
            <a:picLocks noChangeAspect="1"/>
          </p:cNvPicPr>
          <p:nvPr/>
        </p:nvPicPr>
        <p:blipFill>
          <a:blip r:embed="rId3" cstate="print"/>
          <a:stretch>
            <a:fillRect/>
          </a:stretch>
        </p:blipFill>
        <p:spPr>
          <a:xfrm>
            <a:off x="790149" y="3855777"/>
            <a:ext cx="3629451" cy="1293153"/>
          </a:xfrm>
          <a:prstGeom prst="rect">
            <a:avLst/>
          </a:prstGeom>
        </p:spPr>
      </p:pic>
      <p:pic>
        <p:nvPicPr>
          <p:cNvPr id="8" name="Picture 7"/>
          <p:cNvPicPr>
            <a:picLocks noChangeAspect="1"/>
          </p:cNvPicPr>
          <p:nvPr/>
        </p:nvPicPr>
        <p:blipFill>
          <a:blip r:embed="rId4" cstate="print"/>
          <a:stretch>
            <a:fillRect/>
          </a:stretch>
        </p:blipFill>
        <p:spPr>
          <a:xfrm>
            <a:off x="4683955" y="2504079"/>
            <a:ext cx="3621846" cy="1365903"/>
          </a:xfrm>
          <a:prstGeom prst="rect">
            <a:avLst/>
          </a:prstGeom>
        </p:spPr>
      </p:pic>
      <p:pic>
        <p:nvPicPr>
          <p:cNvPr id="9" name="Picture 8"/>
          <p:cNvPicPr>
            <a:picLocks noChangeAspect="1"/>
          </p:cNvPicPr>
          <p:nvPr/>
        </p:nvPicPr>
        <p:blipFill>
          <a:blip r:embed="rId5" cstate="print"/>
          <a:stretch>
            <a:fillRect/>
          </a:stretch>
        </p:blipFill>
        <p:spPr>
          <a:xfrm>
            <a:off x="4812541" y="4092076"/>
            <a:ext cx="3417059" cy="1005541"/>
          </a:xfrm>
          <a:prstGeom prst="rect">
            <a:avLst/>
          </a:prstGeom>
        </p:spPr>
      </p:pic>
      <p:sp>
        <p:nvSpPr>
          <p:cNvPr id="10" name="TextBox 9"/>
          <p:cNvSpPr txBox="1"/>
          <p:nvPr/>
        </p:nvSpPr>
        <p:spPr>
          <a:xfrm>
            <a:off x="838200" y="5410200"/>
            <a:ext cx="7467600" cy="646331"/>
          </a:xfrm>
          <a:prstGeom prst="rect">
            <a:avLst/>
          </a:prstGeom>
          <a:noFill/>
        </p:spPr>
        <p:txBody>
          <a:bodyPr wrap="square" rtlCol="0">
            <a:spAutoFit/>
          </a:bodyPr>
          <a:lstStyle/>
          <a:p>
            <a:r>
              <a:rPr lang="en-US" dirty="0" smtClean="0"/>
              <a:t>To achieve the goal, we just have to convolve the image with any of these matrices the same way we did with the filter.</a:t>
            </a:r>
            <a:endParaRPr lang="en-US" dirty="0"/>
          </a:p>
        </p:txBody>
      </p:sp>
    </p:spTree>
    <p:extLst>
      <p:ext uri="{BB962C8B-B14F-4D97-AF65-F5344CB8AC3E}">
        <p14:creationId xmlns:p14="http://schemas.microsoft.com/office/powerpoint/2010/main" xmlns="" val="23142383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229600" cy="1143000"/>
          </a:xfrm>
        </p:spPr>
        <p:txBody>
          <a:bodyPr/>
          <a:lstStyle/>
          <a:p>
            <a:r>
              <a:rPr lang="en-US" dirty="0" smtClean="0"/>
              <a:t>Differences of derivative filters</a:t>
            </a:r>
            <a:endParaRPr lang="en-US" dirty="0"/>
          </a:p>
        </p:txBody>
      </p:sp>
      <p:pic>
        <p:nvPicPr>
          <p:cNvPr id="6" name="Content Placeholder 5" descr="Bikesgray.jpg"/>
          <p:cNvPicPr>
            <a:picLocks noGrp="1" noChangeAspect="1"/>
          </p:cNvPicPr>
          <p:nvPr>
            <p:ph idx="1"/>
          </p:nvPr>
        </p:nvPicPr>
        <p:blipFill>
          <a:blip r:embed="rId2" cstate="print"/>
          <a:stretch>
            <a:fillRect/>
          </a:stretch>
        </p:blipFill>
        <p:spPr>
          <a:xfrm>
            <a:off x="3124200" y="3200400"/>
            <a:ext cx="2743200" cy="2057400"/>
          </a:xfrm>
        </p:spPr>
      </p:pic>
      <p:sp>
        <p:nvSpPr>
          <p:cNvPr id="4" name="Footer Placeholder 3"/>
          <p:cNvSpPr>
            <a:spLocks noGrp="1"/>
          </p:cNvSpPr>
          <p:nvPr>
            <p:ph type="ftr" sz="quarter" idx="11"/>
          </p:nvPr>
        </p:nvSpPr>
        <p:spPr/>
        <p:txBody>
          <a:bodyPr/>
          <a:lstStyle/>
          <a:p>
            <a:r>
              <a:rPr lang="en-US" dirty="0" err="1" smtClean="0"/>
              <a:t>Giorgi</a:t>
            </a:r>
            <a:r>
              <a:rPr lang="en-US" dirty="0" smtClean="0"/>
              <a:t> </a:t>
            </a:r>
            <a:r>
              <a:rPr lang="en-US" dirty="0" err="1" smtClean="0"/>
              <a:t>Svanadze</a:t>
            </a:r>
            <a:r>
              <a:rPr lang="en-US" dirty="0" smtClean="0"/>
              <a:t>, David </a:t>
            </a:r>
            <a:r>
              <a:rPr lang="en-US" dirty="0" err="1" smtClean="0"/>
              <a:t>Jokhadze</a:t>
            </a:r>
            <a:endParaRPr lang="en-US" dirty="0"/>
          </a:p>
        </p:txBody>
      </p:sp>
      <p:sp>
        <p:nvSpPr>
          <p:cNvPr id="5" name="Slide Number Placeholder 4"/>
          <p:cNvSpPr>
            <a:spLocks noGrp="1"/>
          </p:cNvSpPr>
          <p:nvPr>
            <p:ph type="sldNum" sz="quarter" idx="12"/>
          </p:nvPr>
        </p:nvSpPr>
        <p:spPr/>
        <p:txBody>
          <a:bodyPr/>
          <a:lstStyle/>
          <a:p>
            <a:fld id="{5559834F-D2FB-413F-8E35-F3C4372E15A0}" type="slidenum">
              <a:rPr lang="en-US" smtClean="0"/>
              <a:pPr/>
              <a:t>18</a:t>
            </a:fld>
            <a:endParaRPr lang="en-US"/>
          </a:p>
        </p:txBody>
      </p:sp>
      <p:pic>
        <p:nvPicPr>
          <p:cNvPr id="7" name="Picture 6" descr="Bikesgray_roberts.JPG"/>
          <p:cNvPicPr>
            <a:picLocks noChangeAspect="1"/>
          </p:cNvPicPr>
          <p:nvPr/>
        </p:nvPicPr>
        <p:blipFill>
          <a:blip r:embed="rId3" cstate="print"/>
          <a:stretch>
            <a:fillRect/>
          </a:stretch>
        </p:blipFill>
        <p:spPr>
          <a:xfrm>
            <a:off x="5715000" y="4343400"/>
            <a:ext cx="2746072" cy="2057401"/>
          </a:xfrm>
          <a:prstGeom prst="rect">
            <a:avLst/>
          </a:prstGeom>
        </p:spPr>
      </p:pic>
      <p:pic>
        <p:nvPicPr>
          <p:cNvPr id="8" name="Picture 7" descr="Bikesgray_prewitt.JPG"/>
          <p:cNvPicPr>
            <a:picLocks noChangeAspect="1"/>
          </p:cNvPicPr>
          <p:nvPr/>
        </p:nvPicPr>
        <p:blipFill>
          <a:blip r:embed="rId4" cstate="print"/>
          <a:stretch>
            <a:fillRect/>
          </a:stretch>
        </p:blipFill>
        <p:spPr>
          <a:xfrm>
            <a:off x="533400" y="4343400"/>
            <a:ext cx="2753334" cy="2062843"/>
          </a:xfrm>
          <a:prstGeom prst="rect">
            <a:avLst/>
          </a:prstGeom>
        </p:spPr>
      </p:pic>
      <p:pic>
        <p:nvPicPr>
          <p:cNvPr id="9" name="Picture 8" descr="Bikesgray_sobel.JPG"/>
          <p:cNvPicPr>
            <a:picLocks noChangeAspect="1"/>
          </p:cNvPicPr>
          <p:nvPr/>
        </p:nvPicPr>
        <p:blipFill>
          <a:blip r:embed="rId5" cstate="print"/>
          <a:stretch>
            <a:fillRect/>
          </a:stretch>
        </p:blipFill>
        <p:spPr>
          <a:xfrm>
            <a:off x="533400" y="1905000"/>
            <a:ext cx="2748963" cy="2057400"/>
          </a:xfrm>
          <a:prstGeom prst="rect">
            <a:avLst/>
          </a:prstGeom>
        </p:spPr>
      </p:pic>
      <p:pic>
        <p:nvPicPr>
          <p:cNvPr id="10" name="Picture 9" descr="Bikesgray-scharr.png"/>
          <p:cNvPicPr>
            <a:picLocks noChangeAspect="1"/>
          </p:cNvPicPr>
          <p:nvPr/>
        </p:nvPicPr>
        <p:blipFill>
          <a:blip r:embed="rId6" cstate="print"/>
          <a:stretch>
            <a:fillRect/>
          </a:stretch>
        </p:blipFill>
        <p:spPr>
          <a:xfrm>
            <a:off x="5715000" y="1919383"/>
            <a:ext cx="2726872" cy="2043017"/>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0930"/>
            <a:ext cx="8229600" cy="1143000"/>
          </a:xfrm>
        </p:spPr>
        <p:txBody>
          <a:bodyPr>
            <a:normAutofit/>
          </a:bodyPr>
          <a:lstStyle/>
          <a:p>
            <a:pPr algn="ctr"/>
            <a:r>
              <a:rPr lang="en-US" sz="5400" b="1" dirty="0"/>
              <a:t>Prewitt Operator</a:t>
            </a:r>
            <a:endParaRPr lang="en-US" b="1" dirty="0"/>
          </a:p>
        </p:txBody>
      </p:sp>
      <p:pic>
        <p:nvPicPr>
          <p:cNvPr id="6" name="Content Placeholder 5" descr="derivative.JPG"/>
          <p:cNvPicPr>
            <a:picLocks noGrp="1" noChangeAspect="1"/>
          </p:cNvPicPr>
          <p:nvPr>
            <p:ph idx="1"/>
          </p:nvPr>
        </p:nvPicPr>
        <p:blipFill>
          <a:blip r:embed="rId3" cstate="print"/>
          <a:stretch>
            <a:fillRect/>
          </a:stretch>
        </p:blipFill>
        <p:spPr>
          <a:xfrm>
            <a:off x="2438400" y="2971800"/>
            <a:ext cx="4144251" cy="1143000"/>
          </a:xfrm>
        </p:spPr>
      </p:pic>
      <p:sp>
        <p:nvSpPr>
          <p:cNvPr id="4" name="Footer Placeholder 3"/>
          <p:cNvSpPr>
            <a:spLocks noGrp="1"/>
          </p:cNvSpPr>
          <p:nvPr>
            <p:ph type="ftr" sz="quarter" idx="11"/>
          </p:nvPr>
        </p:nvSpPr>
        <p:spPr/>
        <p:txBody>
          <a:bodyPr/>
          <a:lstStyle/>
          <a:p>
            <a:r>
              <a:rPr lang="en-US" dirty="0" smtClean="0"/>
              <a:t>Giorgi </a:t>
            </a:r>
            <a:r>
              <a:rPr lang="en-US" dirty="0" err="1" smtClean="0"/>
              <a:t>Svanadze</a:t>
            </a:r>
            <a:r>
              <a:rPr lang="en-US" dirty="0" smtClean="0"/>
              <a:t>, David </a:t>
            </a:r>
            <a:r>
              <a:rPr lang="en-US" dirty="0" err="1" smtClean="0"/>
              <a:t>Jokhadze</a:t>
            </a:r>
            <a:endParaRPr lang="en-US" dirty="0"/>
          </a:p>
        </p:txBody>
      </p:sp>
      <p:sp>
        <p:nvSpPr>
          <p:cNvPr id="5" name="Slide Number Placeholder 4"/>
          <p:cNvSpPr>
            <a:spLocks noGrp="1"/>
          </p:cNvSpPr>
          <p:nvPr>
            <p:ph type="sldNum" sz="quarter" idx="12"/>
          </p:nvPr>
        </p:nvSpPr>
        <p:spPr/>
        <p:txBody>
          <a:bodyPr/>
          <a:lstStyle/>
          <a:p>
            <a:fld id="{5559834F-D2FB-413F-8E35-F3C4372E15A0}" type="slidenum">
              <a:rPr lang="en-US" smtClean="0"/>
              <a:pPr/>
              <a:t>19</a:t>
            </a:fld>
            <a:endParaRPr lang="en-US"/>
          </a:p>
        </p:txBody>
      </p:sp>
      <p:pic>
        <p:nvPicPr>
          <p:cNvPr id="7" name="Picture 6" descr="derivative exmaple.JPG"/>
          <p:cNvPicPr>
            <a:picLocks noChangeAspect="1"/>
          </p:cNvPicPr>
          <p:nvPr/>
        </p:nvPicPr>
        <p:blipFill>
          <a:blip r:embed="rId4" cstate="print"/>
          <a:stretch>
            <a:fillRect/>
          </a:stretch>
        </p:blipFill>
        <p:spPr>
          <a:xfrm>
            <a:off x="2432957" y="4457700"/>
            <a:ext cx="4044043" cy="14097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1143000"/>
          </a:xfrm>
        </p:spPr>
        <p:txBody>
          <a:bodyPr/>
          <a:lstStyle/>
          <a:p>
            <a:pPr algn="ctr"/>
            <a:r>
              <a:rPr lang="en-US" dirty="0" smtClean="0"/>
              <a:t>Aims and objectives</a:t>
            </a:r>
            <a:endParaRPr lang="en-US" dirty="0"/>
          </a:p>
        </p:txBody>
      </p:sp>
      <p:sp>
        <p:nvSpPr>
          <p:cNvPr id="4" name="Footer Placeholder 3"/>
          <p:cNvSpPr>
            <a:spLocks noGrp="1"/>
          </p:cNvSpPr>
          <p:nvPr>
            <p:ph type="ftr" sz="quarter" idx="11"/>
          </p:nvPr>
        </p:nvSpPr>
        <p:spPr/>
        <p:txBody>
          <a:bodyPr/>
          <a:lstStyle/>
          <a:p>
            <a:r>
              <a:rPr lang="en-US" dirty="0" smtClean="0"/>
              <a:t>Giorgi </a:t>
            </a:r>
            <a:r>
              <a:rPr lang="en-US" dirty="0" err="1" smtClean="0"/>
              <a:t>Svanadze</a:t>
            </a:r>
            <a:r>
              <a:rPr lang="en-US" dirty="0" smtClean="0"/>
              <a:t>, David </a:t>
            </a:r>
            <a:r>
              <a:rPr lang="en-US" dirty="0" err="1" smtClean="0"/>
              <a:t>Jokhadze</a:t>
            </a:r>
            <a:endParaRPr lang="en-US" dirty="0"/>
          </a:p>
        </p:txBody>
      </p:sp>
      <p:sp>
        <p:nvSpPr>
          <p:cNvPr id="5" name="Slide Number Placeholder 4"/>
          <p:cNvSpPr>
            <a:spLocks noGrp="1"/>
          </p:cNvSpPr>
          <p:nvPr>
            <p:ph type="sldNum" sz="quarter" idx="12"/>
          </p:nvPr>
        </p:nvSpPr>
        <p:spPr/>
        <p:txBody>
          <a:bodyPr/>
          <a:lstStyle/>
          <a:p>
            <a:fld id="{5559834F-D2FB-413F-8E35-F3C4372E15A0}" type="slidenum">
              <a:rPr lang="en-US" smtClean="0"/>
              <a:pPr/>
              <a:t>2</a:t>
            </a:fld>
            <a:endParaRPr lang="en-US"/>
          </a:p>
        </p:txBody>
      </p:sp>
      <p:sp>
        <p:nvSpPr>
          <p:cNvPr id="6" name="TextBox 5"/>
          <p:cNvSpPr txBox="1"/>
          <p:nvPr/>
        </p:nvSpPr>
        <p:spPr>
          <a:xfrm>
            <a:off x="228600" y="2286000"/>
            <a:ext cx="8915400" cy="769441"/>
          </a:xfrm>
          <a:prstGeom prst="rect">
            <a:avLst/>
          </a:prstGeom>
          <a:noFill/>
        </p:spPr>
        <p:txBody>
          <a:bodyPr wrap="square" rtlCol="0">
            <a:spAutoFit/>
          </a:bodyPr>
          <a:lstStyle/>
          <a:p>
            <a:pPr indent="182880"/>
            <a:r>
              <a:rPr lang="en-US" sz="2200" dirty="0" smtClean="0"/>
              <a:t>Our  aim was to create software which allows us to determine moving vehicle </a:t>
            </a:r>
            <a:endParaRPr lang="en-US" sz="2200" dirty="0"/>
          </a:p>
        </p:txBody>
      </p:sp>
      <p:sp>
        <p:nvSpPr>
          <p:cNvPr id="8" name="Content Placeholder 7"/>
          <p:cNvSpPr>
            <a:spLocks noGrp="1"/>
          </p:cNvSpPr>
          <p:nvPr>
            <p:ph idx="1"/>
          </p:nvPr>
        </p:nvSpPr>
        <p:spPr>
          <a:xfrm>
            <a:off x="685800" y="3200400"/>
            <a:ext cx="6553200" cy="2590800"/>
          </a:xfrm>
        </p:spPr>
        <p:txBody>
          <a:bodyPr/>
          <a:lstStyle/>
          <a:p>
            <a:r>
              <a:rPr lang="en-US" dirty="0" smtClean="0"/>
              <a:t>Type</a:t>
            </a:r>
          </a:p>
          <a:p>
            <a:r>
              <a:rPr lang="en-US" dirty="0" smtClean="0"/>
              <a:t>Velocity</a:t>
            </a:r>
          </a:p>
          <a:p>
            <a:r>
              <a:rPr lang="en-US" dirty="0" smtClean="0"/>
              <a:t>Quantity</a:t>
            </a:r>
            <a:endParaRPr lang="en-US" dirty="0"/>
          </a:p>
        </p:txBody>
      </p:sp>
      <p:sp>
        <p:nvSpPr>
          <p:cNvPr id="9" name="TextBox 8"/>
          <p:cNvSpPr txBox="1"/>
          <p:nvPr/>
        </p:nvSpPr>
        <p:spPr>
          <a:xfrm>
            <a:off x="381000" y="4800600"/>
            <a:ext cx="8229600" cy="769441"/>
          </a:xfrm>
          <a:prstGeom prst="rect">
            <a:avLst/>
          </a:prstGeom>
          <a:noFill/>
        </p:spPr>
        <p:txBody>
          <a:bodyPr wrap="square" rtlCol="0">
            <a:spAutoFit/>
          </a:bodyPr>
          <a:lstStyle/>
          <a:p>
            <a:r>
              <a:rPr lang="en-US" sz="2200" dirty="0" smtClean="0"/>
              <a:t>during the observation from the camera, which will be set beside the road, at the fixed place.</a:t>
            </a:r>
            <a:endParaRPr lang="en-US" sz="2200" dirty="0"/>
          </a:p>
        </p:txBody>
      </p:sp>
    </p:spTree>
    <p:extLst>
      <p:ext uri="{BB962C8B-B14F-4D97-AF65-F5344CB8AC3E}">
        <p14:creationId xmlns:p14="http://schemas.microsoft.com/office/powerpoint/2010/main" xmlns="" val="13090198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t>Discrete Derivative</a:t>
            </a:r>
            <a:endParaRPr lang="en-US" b="1" dirty="0"/>
          </a:p>
        </p:txBody>
      </p:sp>
      <p:pic>
        <p:nvPicPr>
          <p:cNvPr id="6" name="Content Placeholder 5" descr="derivate example pictures.JPG"/>
          <p:cNvPicPr>
            <a:picLocks noGrp="1" noChangeAspect="1"/>
          </p:cNvPicPr>
          <p:nvPr>
            <p:ph idx="1"/>
          </p:nvPr>
        </p:nvPicPr>
        <p:blipFill>
          <a:blip r:embed="rId2" cstate="print"/>
          <a:stretch>
            <a:fillRect/>
          </a:stretch>
        </p:blipFill>
        <p:spPr>
          <a:xfrm>
            <a:off x="960664" y="2355510"/>
            <a:ext cx="7222671" cy="3548743"/>
          </a:xfrm>
        </p:spPr>
      </p:pic>
      <p:sp>
        <p:nvSpPr>
          <p:cNvPr id="4" name="Footer Placeholder 3"/>
          <p:cNvSpPr>
            <a:spLocks noGrp="1"/>
          </p:cNvSpPr>
          <p:nvPr>
            <p:ph type="ftr" sz="quarter" idx="11"/>
          </p:nvPr>
        </p:nvSpPr>
        <p:spPr/>
        <p:txBody>
          <a:bodyPr/>
          <a:lstStyle/>
          <a:p>
            <a:r>
              <a:rPr lang="en-US" dirty="0" smtClean="0"/>
              <a:t>Giorgi </a:t>
            </a:r>
            <a:r>
              <a:rPr lang="en-US" dirty="0" err="1" smtClean="0"/>
              <a:t>Svanadze</a:t>
            </a:r>
            <a:r>
              <a:rPr lang="en-US" dirty="0" smtClean="0"/>
              <a:t>, David </a:t>
            </a:r>
            <a:r>
              <a:rPr lang="en-US" dirty="0" err="1" smtClean="0"/>
              <a:t>Jokhadze</a:t>
            </a:r>
            <a:endParaRPr lang="en-US" dirty="0"/>
          </a:p>
        </p:txBody>
      </p:sp>
      <p:sp>
        <p:nvSpPr>
          <p:cNvPr id="5" name="Slide Number Placeholder 4"/>
          <p:cNvSpPr>
            <a:spLocks noGrp="1"/>
          </p:cNvSpPr>
          <p:nvPr>
            <p:ph type="sldNum" sz="quarter" idx="12"/>
          </p:nvPr>
        </p:nvSpPr>
        <p:spPr/>
        <p:txBody>
          <a:bodyPr/>
          <a:lstStyle/>
          <a:p>
            <a:fld id="{5559834F-D2FB-413F-8E35-F3C4372E15A0}" type="slidenum">
              <a:rPr lang="en-US" smtClean="0"/>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Software tools</a:t>
            </a:r>
            <a:endParaRPr lang="en-US" dirty="0"/>
          </a:p>
        </p:txBody>
      </p:sp>
      <p:sp>
        <p:nvSpPr>
          <p:cNvPr id="3" name="Content Placeholder 2"/>
          <p:cNvSpPr>
            <a:spLocks noGrp="1"/>
          </p:cNvSpPr>
          <p:nvPr>
            <p:ph idx="1"/>
          </p:nvPr>
        </p:nvSpPr>
        <p:spPr/>
        <p:txBody>
          <a:bodyPr/>
          <a:lstStyle/>
          <a:p>
            <a:endParaRPr lang="en-US" dirty="0" smtClean="0"/>
          </a:p>
          <a:p>
            <a:r>
              <a:rPr lang="en-US" dirty="0" smtClean="0"/>
              <a:t>Python </a:t>
            </a:r>
          </a:p>
          <a:p>
            <a:endParaRPr lang="en-US" dirty="0" smtClean="0"/>
          </a:p>
          <a:p>
            <a:endParaRPr lang="en-US" dirty="0" smtClean="0"/>
          </a:p>
          <a:p>
            <a:endParaRPr lang="en-US" dirty="0" smtClean="0"/>
          </a:p>
          <a:p>
            <a:r>
              <a:rPr lang="en-US" dirty="0" err="1" smtClean="0"/>
              <a:t>OpenCV</a:t>
            </a:r>
            <a:r>
              <a:rPr lang="en-US" dirty="0" smtClean="0"/>
              <a:t> library</a:t>
            </a:r>
            <a:endParaRPr lang="en-US" dirty="0"/>
          </a:p>
        </p:txBody>
      </p:sp>
      <p:sp>
        <p:nvSpPr>
          <p:cNvPr id="4" name="Footer Placeholder 3"/>
          <p:cNvSpPr>
            <a:spLocks noGrp="1"/>
          </p:cNvSpPr>
          <p:nvPr>
            <p:ph type="ftr" sz="quarter" idx="11"/>
          </p:nvPr>
        </p:nvSpPr>
        <p:spPr>
          <a:xfrm>
            <a:off x="2667000" y="6356350"/>
            <a:ext cx="3352800" cy="365125"/>
          </a:xfrm>
        </p:spPr>
        <p:txBody>
          <a:bodyPr/>
          <a:lstStyle/>
          <a:p>
            <a:r>
              <a:rPr lang="en-US" dirty="0" err="1" smtClean="0"/>
              <a:t>Giorgi</a:t>
            </a:r>
            <a:r>
              <a:rPr lang="en-US" dirty="0" smtClean="0"/>
              <a:t> </a:t>
            </a:r>
            <a:r>
              <a:rPr lang="en-US" dirty="0" err="1" smtClean="0"/>
              <a:t>Svanadze</a:t>
            </a:r>
            <a:r>
              <a:rPr lang="en-US" dirty="0" smtClean="0"/>
              <a:t>, David </a:t>
            </a:r>
            <a:r>
              <a:rPr lang="en-US" dirty="0" err="1" smtClean="0"/>
              <a:t>Jokhadze</a:t>
            </a:r>
            <a:endParaRPr lang="en-US" dirty="0"/>
          </a:p>
        </p:txBody>
      </p:sp>
      <p:sp>
        <p:nvSpPr>
          <p:cNvPr id="5" name="Slide Number Placeholder 4"/>
          <p:cNvSpPr>
            <a:spLocks noGrp="1"/>
          </p:cNvSpPr>
          <p:nvPr>
            <p:ph type="sldNum" sz="quarter" idx="12"/>
          </p:nvPr>
        </p:nvSpPr>
        <p:spPr/>
        <p:txBody>
          <a:bodyPr/>
          <a:lstStyle/>
          <a:p>
            <a:fld id="{5559834F-D2FB-413F-8E35-F3C4372E15A0}" type="slidenum">
              <a:rPr lang="en-US" smtClean="0"/>
              <a:pPr/>
              <a:t>21</a:t>
            </a:fld>
            <a:endParaRPr lang="en-US"/>
          </a:p>
        </p:txBody>
      </p:sp>
      <p:pic>
        <p:nvPicPr>
          <p:cNvPr id="1026" name="Picture 2" descr="Image result for python"/>
          <p:cNvPicPr>
            <a:picLocks noChangeAspect="1" noChangeArrowheads="1"/>
          </p:cNvPicPr>
          <p:nvPr/>
        </p:nvPicPr>
        <p:blipFill>
          <a:blip r:embed="rId2" cstate="print"/>
          <a:srcRect/>
          <a:stretch>
            <a:fillRect/>
          </a:stretch>
        </p:blipFill>
        <p:spPr bwMode="auto">
          <a:xfrm>
            <a:off x="3048000" y="2134614"/>
            <a:ext cx="4724400" cy="1595764"/>
          </a:xfrm>
          <a:prstGeom prst="rect">
            <a:avLst/>
          </a:prstGeom>
          <a:noFill/>
        </p:spPr>
      </p:pic>
      <p:pic>
        <p:nvPicPr>
          <p:cNvPr id="1028" name="Picture 4" descr="Image result for openCV"/>
          <p:cNvPicPr>
            <a:picLocks noChangeAspect="1" noChangeArrowheads="1"/>
          </p:cNvPicPr>
          <p:nvPr/>
        </p:nvPicPr>
        <p:blipFill>
          <a:blip r:embed="rId3" cstate="print"/>
          <a:srcRect/>
          <a:stretch>
            <a:fillRect/>
          </a:stretch>
        </p:blipFill>
        <p:spPr bwMode="auto">
          <a:xfrm>
            <a:off x="5105400" y="4114800"/>
            <a:ext cx="1476465" cy="1818513"/>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pPr algn="ctr"/>
            <a:r>
              <a:rPr lang="en-US" b="1" dirty="0" smtClean="0"/>
              <a:t>Outcome</a:t>
            </a:r>
            <a:endParaRPr lang="en-US" b="1" dirty="0"/>
          </a:p>
        </p:txBody>
      </p:sp>
      <p:pic>
        <p:nvPicPr>
          <p:cNvPr id="6" name="Content Placeholder 5" descr="cars1.gif"/>
          <p:cNvPicPr>
            <a:picLocks noGrp="1" noChangeAspect="1"/>
          </p:cNvPicPr>
          <p:nvPr>
            <p:ph idx="1"/>
          </p:nvPr>
        </p:nvPicPr>
        <p:blipFill>
          <a:blip r:embed="rId2" cstate="print"/>
          <a:stretch>
            <a:fillRect/>
          </a:stretch>
        </p:blipFill>
        <p:spPr>
          <a:xfrm>
            <a:off x="609600" y="2895600"/>
            <a:ext cx="3483429" cy="1915886"/>
          </a:xfrm>
        </p:spPr>
      </p:pic>
      <p:sp>
        <p:nvSpPr>
          <p:cNvPr id="4" name="Footer Placeholder 3"/>
          <p:cNvSpPr>
            <a:spLocks noGrp="1"/>
          </p:cNvSpPr>
          <p:nvPr>
            <p:ph type="ftr" sz="quarter" idx="11"/>
          </p:nvPr>
        </p:nvSpPr>
        <p:spPr/>
        <p:txBody>
          <a:bodyPr/>
          <a:lstStyle/>
          <a:p>
            <a:r>
              <a:rPr lang="en-US" dirty="0" smtClean="0"/>
              <a:t>Giorgi </a:t>
            </a:r>
            <a:r>
              <a:rPr lang="en-US" dirty="0" err="1" smtClean="0"/>
              <a:t>Svanadze</a:t>
            </a:r>
            <a:r>
              <a:rPr lang="en-US" dirty="0" smtClean="0"/>
              <a:t>, David </a:t>
            </a:r>
            <a:r>
              <a:rPr lang="en-US" dirty="0" err="1" smtClean="0"/>
              <a:t>Jokhadze</a:t>
            </a:r>
            <a:endParaRPr lang="en-US" dirty="0"/>
          </a:p>
        </p:txBody>
      </p:sp>
      <p:sp>
        <p:nvSpPr>
          <p:cNvPr id="5" name="Slide Number Placeholder 4"/>
          <p:cNvSpPr>
            <a:spLocks noGrp="1"/>
          </p:cNvSpPr>
          <p:nvPr>
            <p:ph type="sldNum" sz="quarter" idx="12"/>
          </p:nvPr>
        </p:nvSpPr>
        <p:spPr/>
        <p:txBody>
          <a:bodyPr/>
          <a:lstStyle/>
          <a:p>
            <a:fld id="{5559834F-D2FB-413F-8E35-F3C4372E15A0}" type="slidenum">
              <a:rPr lang="en-US" smtClean="0"/>
              <a:pPr/>
              <a:t>22</a:t>
            </a:fld>
            <a:endParaRPr lang="en-US"/>
          </a:p>
        </p:txBody>
      </p:sp>
      <p:pic>
        <p:nvPicPr>
          <p:cNvPr id="7" name="Picture 6" descr="cars1_opt.gif"/>
          <p:cNvPicPr>
            <a:picLocks noChangeAspect="1"/>
          </p:cNvPicPr>
          <p:nvPr/>
        </p:nvPicPr>
        <p:blipFill>
          <a:blip r:embed="rId3" cstate="print"/>
          <a:stretch>
            <a:fillRect/>
          </a:stretch>
        </p:blipFill>
        <p:spPr>
          <a:xfrm>
            <a:off x="4495800" y="2819400"/>
            <a:ext cx="3748043" cy="2167787"/>
          </a:xfrm>
          <a:prstGeom prst="rect">
            <a:avLst/>
          </a:prstGeom>
        </p:spPr>
      </p:pic>
      <p:sp>
        <p:nvSpPr>
          <p:cNvPr id="9" name="TextBox 8"/>
          <p:cNvSpPr txBox="1"/>
          <p:nvPr/>
        </p:nvSpPr>
        <p:spPr>
          <a:xfrm>
            <a:off x="685800" y="5029200"/>
            <a:ext cx="3429000" cy="369332"/>
          </a:xfrm>
          <a:prstGeom prst="rect">
            <a:avLst/>
          </a:prstGeom>
          <a:noFill/>
        </p:spPr>
        <p:txBody>
          <a:bodyPr wrap="square" rtlCol="0">
            <a:spAutoFit/>
          </a:bodyPr>
          <a:lstStyle/>
          <a:p>
            <a:pPr algn="ctr"/>
            <a:r>
              <a:rPr lang="en-US" dirty="0" smtClean="0"/>
              <a:t>input</a:t>
            </a:r>
            <a:endParaRPr lang="en-US" dirty="0"/>
          </a:p>
        </p:txBody>
      </p:sp>
      <p:sp>
        <p:nvSpPr>
          <p:cNvPr id="10" name="TextBox 9"/>
          <p:cNvSpPr txBox="1"/>
          <p:nvPr/>
        </p:nvSpPr>
        <p:spPr>
          <a:xfrm>
            <a:off x="4724400" y="5029200"/>
            <a:ext cx="3429000" cy="369332"/>
          </a:xfrm>
          <a:prstGeom prst="rect">
            <a:avLst/>
          </a:prstGeom>
          <a:noFill/>
        </p:spPr>
        <p:txBody>
          <a:bodyPr wrap="square" rtlCol="0">
            <a:spAutoFit/>
          </a:bodyPr>
          <a:lstStyle/>
          <a:p>
            <a:pPr algn="ctr"/>
            <a:r>
              <a:rPr lang="en-US" dirty="0" smtClean="0"/>
              <a:t>output</a:t>
            </a:r>
            <a:endParaRPr lang="en-US" dirty="0"/>
          </a:p>
        </p:txBody>
      </p:sp>
      <p:sp>
        <p:nvSpPr>
          <p:cNvPr id="11" name="TextBox 10"/>
          <p:cNvSpPr txBox="1"/>
          <p:nvPr/>
        </p:nvSpPr>
        <p:spPr>
          <a:xfrm>
            <a:off x="533400" y="1828800"/>
            <a:ext cx="7772400" cy="646331"/>
          </a:xfrm>
          <a:prstGeom prst="rect">
            <a:avLst/>
          </a:prstGeom>
          <a:noFill/>
        </p:spPr>
        <p:txBody>
          <a:bodyPr wrap="square" rtlCol="0">
            <a:spAutoFit/>
          </a:bodyPr>
          <a:lstStyle/>
          <a:p>
            <a:r>
              <a:rPr lang="en-US" dirty="0" smtClean="0"/>
              <a:t>These samples are in slow motion, so that the vectors are relatively small. Red lines represent the produced optical flow.</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t>Outcome</a:t>
            </a:r>
            <a:endParaRPr lang="en-US" b="1" dirty="0"/>
          </a:p>
        </p:txBody>
      </p:sp>
      <p:pic>
        <p:nvPicPr>
          <p:cNvPr id="6" name="Content Placeholder 5" descr="seq.gif"/>
          <p:cNvPicPr>
            <a:picLocks noGrp="1" noChangeAspect="1"/>
          </p:cNvPicPr>
          <p:nvPr>
            <p:ph idx="1"/>
          </p:nvPr>
        </p:nvPicPr>
        <p:blipFill>
          <a:blip r:embed="rId2" cstate="print"/>
          <a:stretch>
            <a:fillRect/>
          </a:stretch>
        </p:blipFill>
        <p:spPr>
          <a:xfrm>
            <a:off x="1066800" y="2438400"/>
            <a:ext cx="2786743" cy="2786743"/>
          </a:xfrm>
        </p:spPr>
      </p:pic>
      <p:sp>
        <p:nvSpPr>
          <p:cNvPr id="4" name="Footer Placeholder 3"/>
          <p:cNvSpPr>
            <a:spLocks noGrp="1"/>
          </p:cNvSpPr>
          <p:nvPr>
            <p:ph type="ftr" sz="quarter" idx="11"/>
          </p:nvPr>
        </p:nvSpPr>
        <p:spPr/>
        <p:txBody>
          <a:bodyPr/>
          <a:lstStyle/>
          <a:p>
            <a:r>
              <a:rPr lang="en-US" dirty="0" smtClean="0"/>
              <a:t>Giorgi </a:t>
            </a:r>
            <a:r>
              <a:rPr lang="en-US" dirty="0" err="1" smtClean="0"/>
              <a:t>Svanadze</a:t>
            </a:r>
            <a:r>
              <a:rPr lang="en-US" dirty="0" smtClean="0"/>
              <a:t>, David </a:t>
            </a:r>
            <a:r>
              <a:rPr lang="en-US" dirty="0" err="1" smtClean="0"/>
              <a:t>Jokhadze</a:t>
            </a:r>
            <a:endParaRPr lang="en-US" dirty="0"/>
          </a:p>
        </p:txBody>
      </p:sp>
      <p:sp>
        <p:nvSpPr>
          <p:cNvPr id="5" name="Slide Number Placeholder 4"/>
          <p:cNvSpPr>
            <a:spLocks noGrp="1"/>
          </p:cNvSpPr>
          <p:nvPr>
            <p:ph type="sldNum" sz="quarter" idx="12"/>
          </p:nvPr>
        </p:nvSpPr>
        <p:spPr/>
        <p:txBody>
          <a:bodyPr/>
          <a:lstStyle/>
          <a:p>
            <a:fld id="{5559834F-D2FB-413F-8E35-F3C4372E15A0}" type="slidenum">
              <a:rPr lang="en-US" smtClean="0"/>
              <a:pPr/>
              <a:t>23</a:t>
            </a:fld>
            <a:endParaRPr lang="en-US"/>
          </a:p>
        </p:txBody>
      </p:sp>
      <p:pic>
        <p:nvPicPr>
          <p:cNvPr id="7" name="Picture 6" descr="seq_opt.gif"/>
          <p:cNvPicPr>
            <a:picLocks noChangeAspect="1"/>
          </p:cNvPicPr>
          <p:nvPr/>
        </p:nvPicPr>
        <p:blipFill>
          <a:blip r:embed="rId3" cstate="print"/>
          <a:stretch>
            <a:fillRect/>
          </a:stretch>
        </p:blipFill>
        <p:spPr>
          <a:xfrm>
            <a:off x="4419600" y="2362200"/>
            <a:ext cx="3292278" cy="3200400"/>
          </a:xfrm>
          <a:prstGeom prst="rect">
            <a:avLst/>
          </a:prstGeom>
        </p:spPr>
      </p:pic>
      <p:sp>
        <p:nvSpPr>
          <p:cNvPr id="8" name="TextBox 7"/>
          <p:cNvSpPr txBox="1"/>
          <p:nvPr/>
        </p:nvSpPr>
        <p:spPr>
          <a:xfrm>
            <a:off x="838200" y="5334000"/>
            <a:ext cx="3429000" cy="369332"/>
          </a:xfrm>
          <a:prstGeom prst="rect">
            <a:avLst/>
          </a:prstGeom>
          <a:noFill/>
        </p:spPr>
        <p:txBody>
          <a:bodyPr wrap="square" rtlCol="0">
            <a:spAutoFit/>
          </a:bodyPr>
          <a:lstStyle/>
          <a:p>
            <a:pPr algn="ctr"/>
            <a:r>
              <a:rPr lang="en-US" dirty="0" smtClean="0"/>
              <a:t>input</a:t>
            </a:r>
            <a:endParaRPr lang="en-US" dirty="0"/>
          </a:p>
        </p:txBody>
      </p:sp>
      <p:sp>
        <p:nvSpPr>
          <p:cNvPr id="9" name="TextBox 8"/>
          <p:cNvSpPr txBox="1"/>
          <p:nvPr/>
        </p:nvSpPr>
        <p:spPr>
          <a:xfrm>
            <a:off x="4572000" y="5410200"/>
            <a:ext cx="3429000" cy="369332"/>
          </a:xfrm>
          <a:prstGeom prst="rect">
            <a:avLst/>
          </a:prstGeom>
          <a:noFill/>
        </p:spPr>
        <p:txBody>
          <a:bodyPr wrap="square" rtlCol="0">
            <a:spAutoFit/>
          </a:bodyPr>
          <a:lstStyle/>
          <a:p>
            <a:pPr algn="ctr"/>
            <a:r>
              <a:rPr lang="en-US" dirty="0" smtClean="0"/>
              <a:t>output</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Outcome</a:t>
            </a:r>
            <a:endParaRPr lang="en-US" b="1" dirty="0"/>
          </a:p>
        </p:txBody>
      </p:sp>
      <p:pic>
        <p:nvPicPr>
          <p:cNvPr id="6" name="Content Placeholder 5" descr="rubic.gif"/>
          <p:cNvPicPr>
            <a:picLocks noGrp="1" noChangeAspect="1"/>
          </p:cNvPicPr>
          <p:nvPr>
            <p:ph idx="1"/>
          </p:nvPr>
        </p:nvPicPr>
        <p:blipFill>
          <a:blip r:embed="rId2" cstate="print"/>
          <a:stretch>
            <a:fillRect/>
          </a:stretch>
        </p:blipFill>
        <p:spPr>
          <a:xfrm>
            <a:off x="990600" y="2514599"/>
            <a:ext cx="3124200" cy="2928939"/>
          </a:xfrm>
        </p:spPr>
      </p:pic>
      <p:sp>
        <p:nvSpPr>
          <p:cNvPr id="4" name="Footer Placeholder 3"/>
          <p:cNvSpPr>
            <a:spLocks noGrp="1"/>
          </p:cNvSpPr>
          <p:nvPr>
            <p:ph type="ftr" sz="quarter" idx="11"/>
          </p:nvPr>
        </p:nvSpPr>
        <p:spPr/>
        <p:txBody>
          <a:bodyPr/>
          <a:lstStyle/>
          <a:p>
            <a:r>
              <a:rPr lang="en-US" dirty="0" smtClean="0"/>
              <a:t>Giorgi </a:t>
            </a:r>
            <a:r>
              <a:rPr lang="en-US" dirty="0" err="1" smtClean="0"/>
              <a:t>Svanadze</a:t>
            </a:r>
            <a:r>
              <a:rPr lang="en-US" dirty="0" smtClean="0"/>
              <a:t>, David </a:t>
            </a:r>
            <a:r>
              <a:rPr lang="en-US" dirty="0" err="1" smtClean="0"/>
              <a:t>Jokhadze</a:t>
            </a:r>
            <a:endParaRPr lang="en-US" dirty="0"/>
          </a:p>
        </p:txBody>
      </p:sp>
      <p:sp>
        <p:nvSpPr>
          <p:cNvPr id="5" name="Slide Number Placeholder 4"/>
          <p:cNvSpPr>
            <a:spLocks noGrp="1"/>
          </p:cNvSpPr>
          <p:nvPr>
            <p:ph type="sldNum" sz="quarter" idx="12"/>
          </p:nvPr>
        </p:nvSpPr>
        <p:spPr/>
        <p:txBody>
          <a:bodyPr/>
          <a:lstStyle/>
          <a:p>
            <a:fld id="{5559834F-D2FB-413F-8E35-F3C4372E15A0}" type="slidenum">
              <a:rPr lang="en-US" smtClean="0"/>
              <a:pPr/>
              <a:t>24</a:t>
            </a:fld>
            <a:endParaRPr lang="en-US"/>
          </a:p>
        </p:txBody>
      </p:sp>
      <p:pic>
        <p:nvPicPr>
          <p:cNvPr id="7" name="Picture 6" descr="rubic_opt.gif"/>
          <p:cNvPicPr>
            <a:picLocks noChangeAspect="1"/>
          </p:cNvPicPr>
          <p:nvPr/>
        </p:nvPicPr>
        <p:blipFill>
          <a:blip r:embed="rId3" cstate="print"/>
          <a:stretch>
            <a:fillRect/>
          </a:stretch>
        </p:blipFill>
        <p:spPr>
          <a:xfrm>
            <a:off x="4419600" y="2362201"/>
            <a:ext cx="3566635" cy="3276600"/>
          </a:xfrm>
          <a:prstGeom prst="rect">
            <a:avLst/>
          </a:prstGeom>
        </p:spPr>
      </p:pic>
      <p:sp>
        <p:nvSpPr>
          <p:cNvPr id="8" name="TextBox 7"/>
          <p:cNvSpPr txBox="1"/>
          <p:nvPr/>
        </p:nvSpPr>
        <p:spPr>
          <a:xfrm>
            <a:off x="4724400" y="5638800"/>
            <a:ext cx="3429000" cy="369332"/>
          </a:xfrm>
          <a:prstGeom prst="rect">
            <a:avLst/>
          </a:prstGeom>
          <a:noFill/>
        </p:spPr>
        <p:txBody>
          <a:bodyPr wrap="square" rtlCol="0">
            <a:spAutoFit/>
          </a:bodyPr>
          <a:lstStyle/>
          <a:p>
            <a:pPr algn="ctr"/>
            <a:r>
              <a:rPr lang="en-US" dirty="0" smtClean="0"/>
              <a:t>output</a:t>
            </a:r>
            <a:endParaRPr lang="en-US" dirty="0"/>
          </a:p>
        </p:txBody>
      </p:sp>
      <p:sp>
        <p:nvSpPr>
          <p:cNvPr id="9" name="TextBox 8"/>
          <p:cNvSpPr txBox="1"/>
          <p:nvPr/>
        </p:nvSpPr>
        <p:spPr>
          <a:xfrm>
            <a:off x="914400" y="5638800"/>
            <a:ext cx="3429000" cy="369332"/>
          </a:xfrm>
          <a:prstGeom prst="rect">
            <a:avLst/>
          </a:prstGeom>
          <a:noFill/>
        </p:spPr>
        <p:txBody>
          <a:bodyPr wrap="square" rtlCol="0">
            <a:spAutoFit/>
          </a:bodyPr>
          <a:lstStyle/>
          <a:p>
            <a:pPr algn="ctr"/>
            <a:r>
              <a:rPr lang="en-US" dirty="0" smtClean="0"/>
              <a:t>input</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Outcome</a:t>
            </a:r>
            <a:endParaRPr lang="en-US" b="1" dirty="0"/>
          </a:p>
        </p:txBody>
      </p:sp>
      <p:pic>
        <p:nvPicPr>
          <p:cNvPr id="6" name="Content Placeholder 5" descr="taxi.gif"/>
          <p:cNvPicPr>
            <a:picLocks noGrp="1" noChangeAspect="1"/>
          </p:cNvPicPr>
          <p:nvPr>
            <p:ph idx="1"/>
          </p:nvPr>
        </p:nvPicPr>
        <p:blipFill>
          <a:blip r:embed="rId2" cstate="print"/>
          <a:stretch>
            <a:fillRect/>
          </a:stretch>
        </p:blipFill>
        <p:spPr>
          <a:xfrm>
            <a:off x="0" y="2286000"/>
            <a:ext cx="4462361" cy="3352800"/>
          </a:xfrm>
        </p:spPr>
      </p:pic>
      <p:sp>
        <p:nvSpPr>
          <p:cNvPr id="4" name="Footer Placeholder 3"/>
          <p:cNvSpPr>
            <a:spLocks noGrp="1"/>
          </p:cNvSpPr>
          <p:nvPr>
            <p:ph type="ftr" sz="quarter" idx="11"/>
          </p:nvPr>
        </p:nvSpPr>
        <p:spPr/>
        <p:txBody>
          <a:bodyPr/>
          <a:lstStyle/>
          <a:p>
            <a:r>
              <a:rPr lang="en-US" dirty="0" smtClean="0"/>
              <a:t>Giorgi </a:t>
            </a:r>
            <a:r>
              <a:rPr lang="en-US" dirty="0" err="1" smtClean="0"/>
              <a:t>Svanadze</a:t>
            </a:r>
            <a:r>
              <a:rPr lang="en-US" dirty="0" smtClean="0"/>
              <a:t>, David </a:t>
            </a:r>
            <a:r>
              <a:rPr lang="en-US" dirty="0" err="1" smtClean="0"/>
              <a:t>Jokhadze</a:t>
            </a:r>
            <a:endParaRPr lang="en-US" dirty="0"/>
          </a:p>
        </p:txBody>
      </p:sp>
      <p:sp>
        <p:nvSpPr>
          <p:cNvPr id="5" name="Slide Number Placeholder 4"/>
          <p:cNvSpPr>
            <a:spLocks noGrp="1"/>
          </p:cNvSpPr>
          <p:nvPr>
            <p:ph type="sldNum" sz="quarter" idx="12"/>
          </p:nvPr>
        </p:nvSpPr>
        <p:spPr/>
        <p:txBody>
          <a:bodyPr/>
          <a:lstStyle/>
          <a:p>
            <a:fld id="{5559834F-D2FB-413F-8E35-F3C4372E15A0}" type="slidenum">
              <a:rPr lang="en-US" smtClean="0"/>
              <a:pPr/>
              <a:t>25</a:t>
            </a:fld>
            <a:endParaRPr lang="en-US"/>
          </a:p>
        </p:txBody>
      </p:sp>
      <p:pic>
        <p:nvPicPr>
          <p:cNvPr id="7" name="Picture 6" descr="taxi_opt.gif"/>
          <p:cNvPicPr>
            <a:picLocks noChangeAspect="1"/>
          </p:cNvPicPr>
          <p:nvPr/>
        </p:nvPicPr>
        <p:blipFill>
          <a:blip r:embed="rId3" cstate="print"/>
          <a:stretch>
            <a:fillRect/>
          </a:stretch>
        </p:blipFill>
        <p:spPr>
          <a:xfrm>
            <a:off x="4648200" y="2362200"/>
            <a:ext cx="4405993" cy="3310448"/>
          </a:xfrm>
          <a:prstGeom prst="rect">
            <a:avLst/>
          </a:prstGeom>
        </p:spPr>
      </p:pic>
      <p:sp>
        <p:nvSpPr>
          <p:cNvPr id="8" name="TextBox 7"/>
          <p:cNvSpPr txBox="1"/>
          <p:nvPr/>
        </p:nvSpPr>
        <p:spPr>
          <a:xfrm>
            <a:off x="685800" y="5486400"/>
            <a:ext cx="3429000" cy="369332"/>
          </a:xfrm>
          <a:prstGeom prst="rect">
            <a:avLst/>
          </a:prstGeom>
          <a:noFill/>
        </p:spPr>
        <p:txBody>
          <a:bodyPr wrap="square" rtlCol="0">
            <a:spAutoFit/>
          </a:bodyPr>
          <a:lstStyle/>
          <a:p>
            <a:pPr algn="ctr"/>
            <a:r>
              <a:rPr lang="en-US" dirty="0" smtClean="0"/>
              <a:t>input</a:t>
            </a:r>
            <a:endParaRPr lang="en-US" dirty="0"/>
          </a:p>
        </p:txBody>
      </p:sp>
      <p:sp>
        <p:nvSpPr>
          <p:cNvPr id="9" name="TextBox 8"/>
          <p:cNvSpPr txBox="1"/>
          <p:nvPr/>
        </p:nvSpPr>
        <p:spPr>
          <a:xfrm>
            <a:off x="5257800" y="5562600"/>
            <a:ext cx="3429000" cy="369332"/>
          </a:xfrm>
          <a:prstGeom prst="rect">
            <a:avLst/>
          </a:prstGeom>
          <a:noFill/>
        </p:spPr>
        <p:txBody>
          <a:bodyPr wrap="square" rtlCol="0">
            <a:spAutoFit/>
          </a:bodyPr>
          <a:lstStyle/>
          <a:p>
            <a:pPr algn="ctr"/>
            <a:r>
              <a:rPr lang="en-US" dirty="0" smtClean="0"/>
              <a:t>output</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pPr algn="ctr"/>
            <a:r>
              <a:rPr lang="en-US" b="1" dirty="0" smtClean="0"/>
              <a:t>Grouping pixels</a:t>
            </a:r>
            <a:endParaRPr lang="en-US" b="1" dirty="0"/>
          </a:p>
        </p:txBody>
      </p:sp>
      <p:pic>
        <p:nvPicPr>
          <p:cNvPr id="6" name="Content Placeholder 5" descr="result1.JPG"/>
          <p:cNvPicPr>
            <a:picLocks noGrp="1" noChangeAspect="1"/>
          </p:cNvPicPr>
          <p:nvPr>
            <p:ph idx="1"/>
          </p:nvPr>
        </p:nvPicPr>
        <p:blipFill>
          <a:blip r:embed="rId2" cstate="print"/>
          <a:stretch>
            <a:fillRect/>
          </a:stretch>
        </p:blipFill>
        <p:spPr>
          <a:xfrm>
            <a:off x="762000" y="3124200"/>
            <a:ext cx="3076381" cy="2743200"/>
          </a:xfrm>
        </p:spPr>
      </p:pic>
      <p:sp>
        <p:nvSpPr>
          <p:cNvPr id="4" name="Footer Placeholder 3"/>
          <p:cNvSpPr>
            <a:spLocks noGrp="1"/>
          </p:cNvSpPr>
          <p:nvPr>
            <p:ph type="ftr" sz="quarter" idx="11"/>
          </p:nvPr>
        </p:nvSpPr>
        <p:spPr/>
        <p:txBody>
          <a:bodyPr/>
          <a:lstStyle/>
          <a:p>
            <a:r>
              <a:rPr lang="en-US" dirty="0" err="1" smtClean="0"/>
              <a:t>Giorgi</a:t>
            </a:r>
            <a:r>
              <a:rPr lang="en-US" dirty="0" smtClean="0"/>
              <a:t> </a:t>
            </a:r>
            <a:r>
              <a:rPr lang="en-US" dirty="0" err="1" smtClean="0"/>
              <a:t>Svanadze</a:t>
            </a:r>
            <a:r>
              <a:rPr lang="en-US" dirty="0" smtClean="0"/>
              <a:t>, David </a:t>
            </a:r>
            <a:r>
              <a:rPr lang="en-US" dirty="0" err="1" smtClean="0"/>
              <a:t>Jokhadze</a:t>
            </a:r>
            <a:endParaRPr lang="en-US" dirty="0"/>
          </a:p>
        </p:txBody>
      </p:sp>
      <p:sp>
        <p:nvSpPr>
          <p:cNvPr id="5" name="Slide Number Placeholder 4"/>
          <p:cNvSpPr>
            <a:spLocks noGrp="1"/>
          </p:cNvSpPr>
          <p:nvPr>
            <p:ph type="sldNum" sz="quarter" idx="12"/>
          </p:nvPr>
        </p:nvSpPr>
        <p:spPr/>
        <p:txBody>
          <a:bodyPr/>
          <a:lstStyle/>
          <a:p>
            <a:fld id="{5559834F-D2FB-413F-8E35-F3C4372E15A0}" type="slidenum">
              <a:rPr lang="en-US" smtClean="0"/>
              <a:pPr/>
              <a:t>26</a:t>
            </a:fld>
            <a:endParaRPr lang="en-US"/>
          </a:p>
        </p:txBody>
      </p:sp>
      <p:pic>
        <p:nvPicPr>
          <p:cNvPr id="7" name="Picture 6" descr="result2.JPG"/>
          <p:cNvPicPr>
            <a:picLocks noChangeAspect="1"/>
          </p:cNvPicPr>
          <p:nvPr/>
        </p:nvPicPr>
        <p:blipFill>
          <a:blip r:embed="rId3" cstate="print"/>
          <a:stretch>
            <a:fillRect/>
          </a:stretch>
        </p:blipFill>
        <p:spPr>
          <a:xfrm>
            <a:off x="5029200" y="3124200"/>
            <a:ext cx="3582031" cy="2743200"/>
          </a:xfrm>
          <a:prstGeom prst="rect">
            <a:avLst/>
          </a:prstGeom>
        </p:spPr>
      </p:pic>
      <p:sp>
        <p:nvSpPr>
          <p:cNvPr id="8" name="TextBox 7"/>
          <p:cNvSpPr txBox="1"/>
          <p:nvPr/>
        </p:nvSpPr>
        <p:spPr>
          <a:xfrm>
            <a:off x="609600" y="1905000"/>
            <a:ext cx="7924800" cy="923330"/>
          </a:xfrm>
          <a:prstGeom prst="rect">
            <a:avLst/>
          </a:prstGeom>
          <a:noFill/>
        </p:spPr>
        <p:txBody>
          <a:bodyPr wrap="square" rtlCol="0">
            <a:spAutoFit/>
          </a:bodyPr>
          <a:lstStyle/>
          <a:p>
            <a:pPr indent="182880"/>
            <a:r>
              <a:rPr lang="en-US" dirty="0" smtClean="0"/>
              <a:t>When the two vehicles are very close and moving in different directions, the optical flow gets mixed up. So, we will need to group up some pixels in order to distinguish two different optical flows.</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8229600" cy="1143000"/>
          </a:xfrm>
        </p:spPr>
        <p:txBody>
          <a:bodyPr>
            <a:normAutofit/>
          </a:bodyPr>
          <a:lstStyle/>
          <a:p>
            <a:pPr algn="ctr"/>
            <a:r>
              <a:rPr lang="en-US" sz="3600" b="1" dirty="0" smtClean="0"/>
              <a:t>Determination of </a:t>
            </a:r>
            <a:r>
              <a:rPr lang="en-US" sz="3600" b="1" dirty="0" smtClean="0"/>
              <a:t>the type </a:t>
            </a:r>
            <a:r>
              <a:rPr lang="en-US" sz="3600" b="1" dirty="0" smtClean="0"/>
              <a:t>by calculating its approximate area</a:t>
            </a:r>
            <a:endParaRPr lang="en-US" sz="3600" b="1" dirty="0"/>
          </a:p>
        </p:txBody>
      </p:sp>
      <p:sp>
        <p:nvSpPr>
          <p:cNvPr id="4" name="Footer Placeholder 3"/>
          <p:cNvSpPr>
            <a:spLocks noGrp="1"/>
          </p:cNvSpPr>
          <p:nvPr>
            <p:ph type="ftr" sz="quarter" idx="11"/>
          </p:nvPr>
        </p:nvSpPr>
        <p:spPr/>
        <p:txBody>
          <a:bodyPr/>
          <a:lstStyle/>
          <a:p>
            <a:r>
              <a:rPr lang="en-US" dirty="0" err="1" smtClean="0"/>
              <a:t>Giorgi</a:t>
            </a:r>
            <a:r>
              <a:rPr lang="en-US" dirty="0" smtClean="0"/>
              <a:t> </a:t>
            </a:r>
            <a:r>
              <a:rPr lang="en-US" dirty="0" err="1" smtClean="0"/>
              <a:t>Svanadze</a:t>
            </a:r>
            <a:r>
              <a:rPr lang="en-US" dirty="0" smtClean="0"/>
              <a:t>, David </a:t>
            </a:r>
            <a:r>
              <a:rPr lang="en-US" dirty="0" err="1" smtClean="0"/>
              <a:t>Jokhadze</a:t>
            </a:r>
            <a:endParaRPr lang="en-US" dirty="0"/>
          </a:p>
        </p:txBody>
      </p:sp>
      <p:sp>
        <p:nvSpPr>
          <p:cNvPr id="5" name="Slide Number Placeholder 4"/>
          <p:cNvSpPr>
            <a:spLocks noGrp="1"/>
          </p:cNvSpPr>
          <p:nvPr>
            <p:ph type="sldNum" sz="quarter" idx="12"/>
          </p:nvPr>
        </p:nvSpPr>
        <p:spPr/>
        <p:txBody>
          <a:bodyPr/>
          <a:lstStyle/>
          <a:p>
            <a:fld id="{5559834F-D2FB-413F-8E35-F3C4372E15A0}" type="slidenum">
              <a:rPr lang="en-US" smtClean="0"/>
              <a:pPr/>
              <a:t>27</a:t>
            </a:fld>
            <a:endParaRPr lang="en-US"/>
          </a:p>
        </p:txBody>
      </p:sp>
      <p:pic>
        <p:nvPicPr>
          <p:cNvPr id="7" name="outpy.avi">
            <a:hlinkClick r:id="" action="ppaction://media"/>
          </p:cNvPr>
          <p:cNvPicPr>
            <a:picLocks noGrp="1" noRot="1" noChangeAspect="1"/>
          </p:cNvPicPr>
          <p:nvPr>
            <p:ph idx="1"/>
            <a:videoFile r:link="rId1"/>
          </p:nvPr>
        </p:nvPicPr>
        <p:blipFill>
          <a:blip r:embed="rId3" cstate="print"/>
          <a:stretch>
            <a:fillRect/>
          </a:stretch>
        </p:blipFill>
        <p:spPr>
          <a:xfrm>
            <a:off x="1219200" y="2286000"/>
            <a:ext cx="5283732" cy="2971799"/>
          </a:xfrm>
          <a:prstGeom prst="rect">
            <a:avLst/>
          </a:prstGeom>
        </p:spPr>
      </p:pic>
      <p:sp>
        <p:nvSpPr>
          <p:cNvPr id="6" name="TextBox 5"/>
          <p:cNvSpPr txBox="1"/>
          <p:nvPr/>
        </p:nvSpPr>
        <p:spPr>
          <a:xfrm>
            <a:off x="990600" y="5334000"/>
            <a:ext cx="7543800" cy="923330"/>
          </a:xfrm>
          <a:prstGeom prst="rect">
            <a:avLst/>
          </a:prstGeom>
          <a:noFill/>
        </p:spPr>
        <p:txBody>
          <a:bodyPr wrap="square" rtlCol="0">
            <a:spAutoFit/>
          </a:bodyPr>
          <a:lstStyle/>
          <a:p>
            <a:pPr indent="182880"/>
            <a:r>
              <a:rPr lang="en-US" dirty="0" smtClean="0"/>
              <a:t>We calculate the approximate areas of the vehicles and group them by the types. Certain type has its corresponding range of areas and the range varies with the distance </a:t>
            </a:r>
            <a:r>
              <a:rPr lang="en-US" smtClean="0"/>
              <a:t>from the observing </a:t>
            </a:r>
            <a:r>
              <a:rPr lang="en-US" dirty="0" smtClean="0"/>
              <a:t>camera to the vehicle</a:t>
            </a:r>
            <a:endParaRPr lang="en-US" dirty="0"/>
          </a:p>
        </p:txBody>
      </p:sp>
      <p:sp>
        <p:nvSpPr>
          <p:cNvPr id="8" name="TextBox 7"/>
          <p:cNvSpPr txBox="1"/>
          <p:nvPr/>
        </p:nvSpPr>
        <p:spPr>
          <a:xfrm>
            <a:off x="6781800" y="2438400"/>
            <a:ext cx="2362200" cy="523220"/>
          </a:xfrm>
          <a:prstGeom prst="rect">
            <a:avLst/>
          </a:prstGeom>
          <a:noFill/>
        </p:spPr>
        <p:txBody>
          <a:bodyPr wrap="square" rtlCol="0">
            <a:spAutoFit/>
          </a:bodyPr>
          <a:lstStyle/>
          <a:p>
            <a:r>
              <a:rPr lang="en-US" sz="1400" dirty="0" smtClean="0">
                <a:solidFill>
                  <a:schemeClr val="tx1">
                    <a:lumMod val="65000"/>
                    <a:lumOff val="35000"/>
                  </a:schemeClr>
                </a:solidFill>
              </a:rPr>
              <a:t>The numbers represent the areas of the vehicles</a:t>
            </a:r>
            <a:endParaRPr lang="en-US" sz="1400" dirty="0">
              <a:solidFill>
                <a:schemeClr val="tx1">
                  <a:lumMod val="65000"/>
                  <a:lumOff val="3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a:bodyPr>
          <a:lstStyle/>
          <a:p>
            <a:r>
              <a:rPr lang="en-US" sz="1600" b="1" dirty="0"/>
              <a:t>Techniques to calculate Optical Flow - </a:t>
            </a:r>
            <a:r>
              <a:rPr lang="en-US" sz="1600" i="1" u="sng" dirty="0">
                <a:solidFill>
                  <a:schemeClr val="accent1">
                    <a:lumMod val="50000"/>
                  </a:schemeClr>
                </a:solidFill>
                <a:hlinkClick r:id="rId2"/>
              </a:rPr>
              <a:t>Optical flow : Techniques and Applications, Peter O’Donovan, University of </a:t>
            </a:r>
            <a:r>
              <a:rPr lang="en-US" sz="1600" i="1" u="sng" dirty="0" smtClean="0">
                <a:solidFill>
                  <a:schemeClr val="accent1">
                    <a:lumMod val="50000"/>
                  </a:schemeClr>
                </a:solidFill>
                <a:hlinkClick r:id="rId2"/>
              </a:rPr>
              <a:t>Saskatchewan</a:t>
            </a:r>
          </a:p>
          <a:p>
            <a:r>
              <a:rPr lang="en-US" sz="1600" b="1" dirty="0"/>
              <a:t>Lucas-</a:t>
            </a:r>
            <a:r>
              <a:rPr lang="en-US" sz="1600" b="1" dirty="0" err="1"/>
              <a:t>Kanade</a:t>
            </a:r>
            <a:r>
              <a:rPr lang="en-US" sz="1600" b="1" dirty="0"/>
              <a:t> method </a:t>
            </a:r>
            <a:r>
              <a:rPr lang="en-US" sz="1600" b="1" dirty="0" smtClean="0"/>
              <a:t>- </a:t>
            </a:r>
            <a:r>
              <a:rPr lang="en-US" sz="1600" i="1" u="sng" dirty="0" smtClean="0">
                <a:solidFill>
                  <a:schemeClr val="accent4">
                    <a:lumMod val="75000"/>
                  </a:schemeClr>
                </a:solidFill>
                <a:hlinkClick r:id="rId2"/>
              </a:rPr>
              <a:t>International Journal of Computer Applications (0975-8887) Volume 61-No.10, January 2013</a:t>
            </a:r>
            <a:endParaRPr lang="en-US" sz="1600" i="1" u="sng" dirty="0">
              <a:solidFill>
                <a:schemeClr val="accent4">
                  <a:lumMod val="75000"/>
                </a:schemeClr>
              </a:solidFill>
              <a:hlinkClick r:id="rId2"/>
            </a:endParaRPr>
          </a:p>
          <a:p>
            <a:r>
              <a:rPr lang="en-US" sz="1600" i="1" u="sng" dirty="0" smtClean="0">
                <a:solidFill>
                  <a:schemeClr val="accent4">
                    <a:lumMod val="75000"/>
                  </a:schemeClr>
                </a:solidFill>
                <a:hlinkClick r:id="rId2"/>
              </a:rPr>
              <a:t>Pyramidal</a:t>
            </a:r>
            <a:r>
              <a:rPr lang="en-US" sz="1600" b="1" dirty="0" smtClean="0">
                <a:solidFill>
                  <a:schemeClr val="accent4">
                    <a:lumMod val="75000"/>
                  </a:schemeClr>
                </a:solidFill>
              </a:rPr>
              <a:t> </a:t>
            </a:r>
            <a:r>
              <a:rPr lang="en-US" sz="1600" i="1" u="sng" dirty="0" smtClean="0">
                <a:solidFill>
                  <a:schemeClr val="accent4">
                    <a:lumMod val="75000"/>
                  </a:schemeClr>
                </a:solidFill>
                <a:hlinkClick r:id="rId2"/>
              </a:rPr>
              <a:t>implementation of the affine </a:t>
            </a:r>
            <a:r>
              <a:rPr lang="en-US" sz="1600" i="1" u="sng" dirty="0" err="1" smtClean="0">
                <a:solidFill>
                  <a:schemeClr val="accent4">
                    <a:lumMod val="75000"/>
                  </a:schemeClr>
                </a:solidFill>
                <a:hlinkClick r:id="rId2"/>
              </a:rPr>
              <a:t>lucas</a:t>
            </a:r>
            <a:r>
              <a:rPr lang="en-US" sz="1600" i="1" u="sng" dirty="0" smtClean="0">
                <a:solidFill>
                  <a:schemeClr val="accent4">
                    <a:lumMod val="75000"/>
                  </a:schemeClr>
                </a:solidFill>
                <a:hlinkClick r:id="rId2"/>
              </a:rPr>
              <a:t> </a:t>
            </a:r>
            <a:r>
              <a:rPr lang="en-US" sz="1600" i="1" u="sng" dirty="0" err="1" smtClean="0">
                <a:solidFill>
                  <a:schemeClr val="accent4">
                    <a:lumMod val="75000"/>
                  </a:schemeClr>
                </a:solidFill>
                <a:hlinkClick r:id="rId2"/>
              </a:rPr>
              <a:t>kanade</a:t>
            </a:r>
            <a:r>
              <a:rPr lang="en-US" sz="1600" i="1" u="sng" dirty="0" smtClean="0">
                <a:solidFill>
                  <a:schemeClr val="accent4">
                    <a:lumMod val="75000"/>
                  </a:schemeClr>
                </a:solidFill>
                <a:hlinkClick r:id="rId2"/>
              </a:rPr>
              <a:t> feature tracker description of the </a:t>
            </a:r>
            <a:r>
              <a:rPr lang="en-US" sz="1600" i="1" dirty="0" smtClean="0">
                <a:solidFill>
                  <a:schemeClr val="accent4">
                    <a:lumMod val="75000"/>
                  </a:schemeClr>
                </a:solidFill>
                <a:hlinkClick r:id="rId2"/>
              </a:rPr>
              <a:t>algorithm.</a:t>
            </a:r>
            <a:r>
              <a:rPr lang="en-US" sz="1600" i="1" dirty="0" smtClean="0">
                <a:solidFill>
                  <a:schemeClr val="accent4">
                    <a:lumMod val="75000"/>
                  </a:schemeClr>
                </a:solidFill>
              </a:rPr>
              <a:t> </a:t>
            </a:r>
            <a:r>
              <a:rPr lang="en-US" sz="1600" b="1" dirty="0" smtClean="0"/>
              <a:t>Jean-Yves </a:t>
            </a:r>
            <a:r>
              <a:rPr lang="en-US" sz="1600" b="1" dirty="0" err="1" smtClean="0"/>
              <a:t>Bouguet</a:t>
            </a:r>
            <a:r>
              <a:rPr lang="en-US" sz="1600" b="1" dirty="0" smtClean="0"/>
              <a:t>, 5, 2001.</a:t>
            </a:r>
          </a:p>
          <a:p>
            <a:r>
              <a:rPr lang="en-US" sz="1600" b="1" dirty="0"/>
              <a:t>Gaussian Blur </a:t>
            </a:r>
            <a:r>
              <a:rPr lang="en-US" sz="1600" b="1" dirty="0" smtClean="0"/>
              <a:t>- </a:t>
            </a:r>
            <a:r>
              <a:rPr lang="en-US" sz="1600" i="1" u="sng" dirty="0" smtClean="0">
                <a:solidFill>
                  <a:schemeClr val="accent4">
                    <a:lumMod val="75000"/>
                  </a:schemeClr>
                </a:solidFill>
                <a:hlinkClick r:id="rId2"/>
              </a:rPr>
              <a:t>Machine </a:t>
            </a:r>
            <a:r>
              <a:rPr lang="en-US" sz="1600" i="1" u="sng" dirty="0">
                <a:solidFill>
                  <a:schemeClr val="accent4">
                    <a:lumMod val="75000"/>
                  </a:schemeClr>
                </a:solidFill>
                <a:hlinkClick r:id="rId2"/>
              </a:rPr>
              <a:t>Vision, Chapter 4 </a:t>
            </a:r>
            <a:r>
              <a:rPr lang="en-US" sz="1600" b="1" dirty="0"/>
              <a:t>– Ramesh Jain, </a:t>
            </a:r>
            <a:r>
              <a:rPr lang="en-US" sz="1600" b="1" dirty="0" err="1"/>
              <a:t>Rangachar</a:t>
            </a:r>
            <a:r>
              <a:rPr lang="en-US" sz="1600" b="1" dirty="0"/>
              <a:t> </a:t>
            </a:r>
            <a:r>
              <a:rPr lang="en-US" sz="1600" b="1" dirty="0" err="1"/>
              <a:t>Kasturi</a:t>
            </a:r>
            <a:r>
              <a:rPr lang="en-US" sz="1600" b="1" dirty="0"/>
              <a:t>, Brian G </a:t>
            </a:r>
            <a:r>
              <a:rPr lang="en-US" sz="1600" b="1" dirty="0" err="1"/>
              <a:t>Schunck</a:t>
            </a:r>
            <a:r>
              <a:rPr lang="en-US" sz="1600" b="1" dirty="0"/>
              <a:t>, Published by McGraw-Hill </a:t>
            </a:r>
            <a:r>
              <a:rPr lang="en-US" sz="1600" b="1" dirty="0" smtClean="0"/>
              <a:t>1995</a:t>
            </a:r>
          </a:p>
          <a:p>
            <a:r>
              <a:rPr lang="en-US" sz="1600" i="1" u="sng" dirty="0" smtClean="0">
                <a:solidFill>
                  <a:schemeClr val="accent4">
                    <a:lumMod val="75000"/>
                  </a:schemeClr>
                </a:solidFill>
                <a:hlinkClick r:id="rId2"/>
              </a:rPr>
              <a:t>"Object Enhancement and Extraction" in "Picture processing and </a:t>
            </a:r>
            <a:r>
              <a:rPr lang="en-US" sz="1600" i="1" u="sng" dirty="0" err="1" smtClean="0">
                <a:solidFill>
                  <a:schemeClr val="accent4">
                    <a:lumMod val="75000"/>
                  </a:schemeClr>
                </a:solidFill>
                <a:hlinkClick r:id="rId2"/>
              </a:rPr>
              <a:t>Psychopictorics</a:t>
            </a:r>
            <a:r>
              <a:rPr lang="en-US" sz="1600" i="1" u="sng" dirty="0" smtClean="0">
                <a:solidFill>
                  <a:schemeClr val="accent4">
                    <a:lumMod val="75000"/>
                  </a:schemeClr>
                </a:solidFill>
                <a:hlinkClick r:id="rId2"/>
              </a:rPr>
              <a:t>“.</a:t>
            </a:r>
            <a:r>
              <a:rPr lang="en-US" sz="1600" dirty="0" smtClean="0">
                <a:solidFill>
                  <a:schemeClr val="accent4">
                    <a:lumMod val="75000"/>
                  </a:schemeClr>
                </a:solidFill>
              </a:rPr>
              <a:t> </a:t>
            </a:r>
            <a:r>
              <a:rPr lang="en-US" sz="1600" b="1" dirty="0" smtClean="0"/>
              <a:t>J.M.S. Prewitt , Academic Press, 1970</a:t>
            </a:r>
          </a:p>
          <a:p>
            <a:r>
              <a:rPr lang="en-US" sz="1600" b="1" dirty="0" err="1" smtClean="0"/>
              <a:t>openCV</a:t>
            </a:r>
            <a:r>
              <a:rPr lang="en-US" sz="1600" b="1" dirty="0" smtClean="0"/>
              <a:t> library - https://docs.opencv.org/2.4/index.html</a:t>
            </a:r>
            <a:endParaRPr lang="en-US" sz="1600" b="1" dirty="0"/>
          </a:p>
          <a:p>
            <a:pPr marL="0" indent="0">
              <a:buNone/>
            </a:pPr>
            <a:endParaRPr lang="en-US" sz="1600" b="1" dirty="0"/>
          </a:p>
        </p:txBody>
      </p:sp>
      <p:sp>
        <p:nvSpPr>
          <p:cNvPr id="4" name="Slide Number Placeholder 3"/>
          <p:cNvSpPr>
            <a:spLocks noGrp="1"/>
          </p:cNvSpPr>
          <p:nvPr>
            <p:ph type="sldNum" sz="quarter" idx="12"/>
          </p:nvPr>
        </p:nvSpPr>
        <p:spPr/>
        <p:txBody>
          <a:bodyPr/>
          <a:lstStyle/>
          <a:p>
            <a:fld id="{5559834F-D2FB-413F-8E35-F3C4372E15A0}" type="slidenum">
              <a:rPr lang="en-US" smtClean="0"/>
              <a:pPr/>
              <a:t>28</a:t>
            </a:fld>
            <a:endParaRPr lang="en-US"/>
          </a:p>
        </p:txBody>
      </p:sp>
      <p:sp>
        <p:nvSpPr>
          <p:cNvPr id="5" name="Footer Placeholder 4"/>
          <p:cNvSpPr>
            <a:spLocks noGrp="1"/>
          </p:cNvSpPr>
          <p:nvPr>
            <p:ph type="ftr" sz="quarter" idx="11"/>
          </p:nvPr>
        </p:nvSpPr>
        <p:spPr/>
        <p:txBody>
          <a:bodyPr/>
          <a:lstStyle/>
          <a:p>
            <a:r>
              <a:rPr lang="en-US" dirty="0" smtClean="0"/>
              <a:t>Giorgi </a:t>
            </a:r>
            <a:r>
              <a:rPr lang="en-US" dirty="0" err="1" smtClean="0"/>
              <a:t>Svanadze</a:t>
            </a:r>
            <a:r>
              <a:rPr lang="en-US" dirty="0" smtClean="0"/>
              <a:t>, David </a:t>
            </a:r>
            <a:r>
              <a:rPr lang="en-US" dirty="0" err="1" smtClean="0"/>
              <a:t>Jokhadze</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133600"/>
            <a:ext cx="8229600" cy="1143000"/>
          </a:xfrm>
        </p:spPr>
        <p:txBody>
          <a:bodyPr/>
          <a:lstStyle/>
          <a:p>
            <a:pPr algn="ctr"/>
            <a:r>
              <a:rPr lang="en-US" dirty="0" smtClean="0"/>
              <a:t>Thank you for your attention!</a:t>
            </a:r>
            <a:endParaRPr lang="ru-RU" dirty="0"/>
          </a:p>
        </p:txBody>
      </p:sp>
      <p:sp>
        <p:nvSpPr>
          <p:cNvPr id="4" name="Footer Placeholder 3"/>
          <p:cNvSpPr>
            <a:spLocks noGrp="1"/>
          </p:cNvSpPr>
          <p:nvPr>
            <p:ph type="ftr" sz="quarter" idx="11"/>
          </p:nvPr>
        </p:nvSpPr>
        <p:spPr/>
        <p:txBody>
          <a:bodyPr/>
          <a:lstStyle/>
          <a:p>
            <a:r>
              <a:rPr lang="en-US" dirty="0" smtClean="0"/>
              <a:t>Giorgi </a:t>
            </a:r>
            <a:r>
              <a:rPr lang="en-US" dirty="0" err="1" smtClean="0"/>
              <a:t>Svanadze</a:t>
            </a:r>
            <a:r>
              <a:rPr lang="en-US" dirty="0" smtClean="0"/>
              <a:t>, David </a:t>
            </a:r>
            <a:r>
              <a:rPr lang="en-US" dirty="0" err="1" smtClean="0"/>
              <a:t>Jokhadze</a:t>
            </a:r>
            <a:endParaRPr lang="en-US" dirty="0"/>
          </a:p>
        </p:txBody>
      </p:sp>
      <p:sp>
        <p:nvSpPr>
          <p:cNvPr id="5" name="Slide Number Placeholder 4"/>
          <p:cNvSpPr>
            <a:spLocks noGrp="1"/>
          </p:cNvSpPr>
          <p:nvPr>
            <p:ph type="sldNum" sz="quarter" idx="12"/>
          </p:nvPr>
        </p:nvSpPr>
        <p:spPr/>
        <p:txBody>
          <a:bodyPr/>
          <a:lstStyle/>
          <a:p>
            <a:fld id="{5559834F-D2FB-413F-8E35-F3C4372E15A0}" type="slidenum">
              <a:rPr lang="en-US" smtClean="0"/>
              <a:pPr/>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techniques</a:t>
            </a:r>
            <a:endParaRPr lang="en-US" dirty="0"/>
          </a:p>
        </p:txBody>
      </p:sp>
      <p:sp>
        <p:nvSpPr>
          <p:cNvPr id="3" name="Content Placeholder 2"/>
          <p:cNvSpPr>
            <a:spLocks noGrp="1"/>
          </p:cNvSpPr>
          <p:nvPr>
            <p:ph idx="1"/>
          </p:nvPr>
        </p:nvSpPr>
        <p:spPr>
          <a:xfrm>
            <a:off x="457200" y="3352800"/>
            <a:ext cx="7010400" cy="2209800"/>
          </a:xfrm>
        </p:spPr>
        <p:txBody>
          <a:bodyPr/>
          <a:lstStyle/>
          <a:p>
            <a:r>
              <a:rPr lang="en-US" dirty="0" smtClean="0"/>
              <a:t>Optical Flow</a:t>
            </a:r>
          </a:p>
          <a:p>
            <a:r>
              <a:rPr lang="en-US" dirty="0" smtClean="0"/>
              <a:t>Background Subtraction</a:t>
            </a:r>
            <a:endParaRPr lang="ka-GE" dirty="0" smtClean="0"/>
          </a:p>
        </p:txBody>
      </p:sp>
      <p:sp>
        <p:nvSpPr>
          <p:cNvPr id="4" name="Slide Number Placeholder 3"/>
          <p:cNvSpPr>
            <a:spLocks noGrp="1"/>
          </p:cNvSpPr>
          <p:nvPr>
            <p:ph type="sldNum" sz="quarter" idx="12"/>
          </p:nvPr>
        </p:nvSpPr>
        <p:spPr/>
        <p:txBody>
          <a:bodyPr/>
          <a:lstStyle/>
          <a:p>
            <a:r>
              <a:rPr lang="en-US" dirty="0" smtClean="0"/>
              <a:t>2</a:t>
            </a:r>
            <a:endParaRPr lang="en-US" dirty="0"/>
          </a:p>
        </p:txBody>
      </p:sp>
      <p:sp>
        <p:nvSpPr>
          <p:cNvPr id="5" name="Footer Placeholder 4"/>
          <p:cNvSpPr>
            <a:spLocks noGrp="1"/>
          </p:cNvSpPr>
          <p:nvPr>
            <p:ph type="ftr" sz="quarter" idx="11"/>
          </p:nvPr>
        </p:nvSpPr>
        <p:spPr/>
        <p:txBody>
          <a:bodyPr/>
          <a:lstStyle/>
          <a:p>
            <a:r>
              <a:rPr lang="en-US" dirty="0" smtClean="0"/>
              <a:t>Giorgi </a:t>
            </a:r>
            <a:r>
              <a:rPr lang="en-US" dirty="0" err="1" smtClean="0"/>
              <a:t>Svanadze</a:t>
            </a:r>
            <a:r>
              <a:rPr lang="en-US" dirty="0" smtClean="0"/>
              <a:t>, David </a:t>
            </a:r>
            <a:r>
              <a:rPr lang="en-US" dirty="0" err="1" smtClean="0"/>
              <a:t>Jokhadze</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Optical Flow</a:t>
            </a:r>
            <a:endParaRPr lang="en-US" b="1" dirty="0"/>
          </a:p>
        </p:txBody>
      </p:sp>
      <p:pic>
        <p:nvPicPr>
          <p:cNvPr id="7" name="Content Placeholder 6"/>
          <p:cNvPicPr>
            <a:picLocks noGrp="1" noChangeAspect="1"/>
          </p:cNvPicPr>
          <p:nvPr>
            <p:ph idx="1"/>
          </p:nvPr>
        </p:nvPicPr>
        <p:blipFill>
          <a:blip r:embed="rId2" cstate="print"/>
          <a:stretch>
            <a:fillRect/>
          </a:stretch>
        </p:blipFill>
        <p:spPr>
          <a:xfrm>
            <a:off x="362527" y="3406357"/>
            <a:ext cx="7961745" cy="2521219"/>
          </a:xfrm>
          <a:prstGeom prst="rect">
            <a:avLst/>
          </a:prstGeom>
        </p:spPr>
      </p:pic>
      <p:sp>
        <p:nvSpPr>
          <p:cNvPr id="4" name="Footer Placeholder 3"/>
          <p:cNvSpPr>
            <a:spLocks noGrp="1"/>
          </p:cNvSpPr>
          <p:nvPr>
            <p:ph type="ftr" sz="quarter" idx="11"/>
          </p:nvPr>
        </p:nvSpPr>
        <p:spPr/>
        <p:txBody>
          <a:bodyPr/>
          <a:lstStyle/>
          <a:p>
            <a:r>
              <a:rPr lang="en-US" dirty="0" smtClean="0"/>
              <a:t>Giorgi </a:t>
            </a:r>
            <a:r>
              <a:rPr lang="en-US" dirty="0" err="1" smtClean="0"/>
              <a:t>Svanadze</a:t>
            </a:r>
            <a:r>
              <a:rPr lang="ka-GE" dirty="0" smtClean="0"/>
              <a:t>, </a:t>
            </a:r>
            <a:r>
              <a:rPr lang="en-US" dirty="0" smtClean="0"/>
              <a:t>David </a:t>
            </a:r>
            <a:r>
              <a:rPr lang="en-US" dirty="0" err="1" smtClean="0"/>
              <a:t>Jokhadze</a:t>
            </a:r>
            <a:endParaRPr lang="en-US" dirty="0"/>
          </a:p>
        </p:txBody>
      </p:sp>
      <p:sp>
        <p:nvSpPr>
          <p:cNvPr id="5" name="Slide Number Placeholder 4"/>
          <p:cNvSpPr>
            <a:spLocks noGrp="1"/>
          </p:cNvSpPr>
          <p:nvPr>
            <p:ph type="sldNum" sz="quarter" idx="12"/>
          </p:nvPr>
        </p:nvSpPr>
        <p:spPr/>
        <p:txBody>
          <a:bodyPr/>
          <a:lstStyle/>
          <a:p>
            <a:fld id="{5559834F-D2FB-413F-8E35-F3C4372E15A0}" type="slidenum">
              <a:rPr lang="en-US" smtClean="0"/>
              <a:pPr/>
              <a:t>4</a:t>
            </a:fld>
            <a:endParaRPr lang="en-US"/>
          </a:p>
        </p:txBody>
      </p:sp>
      <p:sp>
        <p:nvSpPr>
          <p:cNvPr id="6" name="TextBox 5"/>
          <p:cNvSpPr txBox="1"/>
          <p:nvPr/>
        </p:nvSpPr>
        <p:spPr>
          <a:xfrm>
            <a:off x="609600" y="2169606"/>
            <a:ext cx="8001000" cy="923330"/>
          </a:xfrm>
          <a:prstGeom prst="rect">
            <a:avLst/>
          </a:prstGeom>
          <a:noFill/>
        </p:spPr>
        <p:txBody>
          <a:bodyPr wrap="square" rtlCol="0">
            <a:spAutoFit/>
          </a:bodyPr>
          <a:lstStyle/>
          <a:p>
            <a:pPr indent="182880"/>
            <a:r>
              <a:rPr lang="en-US" dirty="0"/>
              <a:t>Optical flow refers to the visible motion of an </a:t>
            </a:r>
            <a:r>
              <a:rPr lang="en-US" dirty="0" smtClean="0"/>
              <a:t>object(apparent </a:t>
            </a:r>
            <a:r>
              <a:rPr lang="en-US" dirty="0"/>
              <a:t>flow of </a:t>
            </a:r>
            <a:r>
              <a:rPr lang="en-US" dirty="0" smtClean="0"/>
              <a:t>pixels) </a:t>
            </a:r>
            <a:r>
              <a:rPr lang="en-US" dirty="0"/>
              <a:t>in an </a:t>
            </a:r>
            <a:r>
              <a:rPr lang="en-US" dirty="0" smtClean="0"/>
              <a:t>image. It </a:t>
            </a:r>
            <a:r>
              <a:rPr lang="en-US" dirty="0"/>
              <a:t>is the result of </a:t>
            </a:r>
            <a:r>
              <a:rPr lang="en-US" dirty="0" smtClean="0"/>
              <a:t>3d </a:t>
            </a:r>
            <a:r>
              <a:rPr lang="en-US" dirty="0"/>
              <a:t>motion being projected on a </a:t>
            </a:r>
            <a:r>
              <a:rPr lang="en-US" dirty="0" smtClean="0"/>
              <a:t>2-dimensioinal </a:t>
            </a:r>
            <a:r>
              <a:rPr lang="en-US" dirty="0"/>
              <a:t>image plane. </a:t>
            </a:r>
            <a:r>
              <a:rPr lang="en-US" dirty="0" smtClean="0"/>
              <a:t> </a:t>
            </a:r>
            <a:endParaRPr lang="en-US" dirty="0"/>
          </a:p>
        </p:txBody>
      </p:sp>
      <p:sp>
        <p:nvSpPr>
          <p:cNvPr id="3" name="TextBox 2"/>
          <p:cNvSpPr txBox="1"/>
          <p:nvPr/>
        </p:nvSpPr>
        <p:spPr>
          <a:xfrm>
            <a:off x="5988971" y="5927576"/>
            <a:ext cx="2576259" cy="276999"/>
          </a:xfrm>
          <a:prstGeom prst="rect">
            <a:avLst/>
          </a:prstGeom>
          <a:noFill/>
        </p:spPr>
        <p:txBody>
          <a:bodyPr wrap="square" rtlCol="0">
            <a:spAutoFit/>
          </a:bodyPr>
          <a:lstStyle/>
          <a:p>
            <a:r>
              <a:rPr lang="en-US" sz="1200" dirty="0" smtClean="0">
                <a:solidFill>
                  <a:schemeClr val="bg1">
                    <a:lumMod val="65000"/>
                  </a:schemeClr>
                </a:solidFill>
              </a:rPr>
              <a:t>Wikipedia.org/wiki/</a:t>
            </a:r>
            <a:r>
              <a:rPr lang="en-US" sz="1200" dirty="0" err="1" smtClean="0">
                <a:solidFill>
                  <a:schemeClr val="bg1">
                    <a:lumMod val="65000"/>
                  </a:schemeClr>
                </a:solidFill>
              </a:rPr>
              <a:t>Optical_flow</a:t>
            </a:r>
            <a:endParaRPr lang="en-US" sz="1200" dirty="0">
              <a:solidFill>
                <a:schemeClr val="bg1">
                  <a:lumMod val="65000"/>
                </a:schemeClr>
              </a:solidFill>
            </a:endParaRPr>
          </a:p>
        </p:txBody>
      </p:sp>
    </p:spTree>
    <p:extLst>
      <p:ext uri="{BB962C8B-B14F-4D97-AF65-F5344CB8AC3E}">
        <p14:creationId xmlns:p14="http://schemas.microsoft.com/office/powerpoint/2010/main" xmlns="" val="37759899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229600" cy="1143000"/>
          </a:xfrm>
        </p:spPr>
        <p:txBody>
          <a:bodyPr/>
          <a:lstStyle/>
          <a:p>
            <a:pPr algn="ctr"/>
            <a:r>
              <a:rPr lang="en-US" dirty="0" smtClean="0"/>
              <a:t>Optical Flow</a:t>
            </a:r>
            <a:endParaRPr lang="en-US" dirty="0"/>
          </a:p>
        </p:txBody>
      </p:sp>
      <p:sp>
        <p:nvSpPr>
          <p:cNvPr id="4" name="Footer Placeholder 3"/>
          <p:cNvSpPr>
            <a:spLocks noGrp="1"/>
          </p:cNvSpPr>
          <p:nvPr>
            <p:ph type="ftr" sz="quarter" idx="11"/>
          </p:nvPr>
        </p:nvSpPr>
        <p:spPr>
          <a:xfrm>
            <a:off x="2667000" y="6356350"/>
            <a:ext cx="3352800" cy="365125"/>
          </a:xfrm>
        </p:spPr>
        <p:txBody>
          <a:bodyPr/>
          <a:lstStyle/>
          <a:p>
            <a:r>
              <a:rPr lang="en-US" dirty="0" smtClean="0"/>
              <a:t>Giorgi </a:t>
            </a:r>
            <a:r>
              <a:rPr lang="en-US" dirty="0" err="1" smtClean="0"/>
              <a:t>Svanadze</a:t>
            </a:r>
            <a:r>
              <a:rPr lang="en-US" dirty="0" smtClean="0"/>
              <a:t>, David </a:t>
            </a:r>
            <a:r>
              <a:rPr lang="en-US" dirty="0" err="1" smtClean="0"/>
              <a:t>Jokhadze</a:t>
            </a:r>
            <a:endParaRPr lang="en-US" dirty="0"/>
          </a:p>
        </p:txBody>
      </p:sp>
      <p:sp>
        <p:nvSpPr>
          <p:cNvPr id="5" name="Slide Number Placeholder 4"/>
          <p:cNvSpPr>
            <a:spLocks noGrp="1"/>
          </p:cNvSpPr>
          <p:nvPr>
            <p:ph type="sldNum" sz="quarter" idx="12"/>
          </p:nvPr>
        </p:nvSpPr>
        <p:spPr/>
        <p:txBody>
          <a:bodyPr/>
          <a:lstStyle/>
          <a:p>
            <a:fld id="{5559834F-D2FB-413F-8E35-F3C4372E15A0}" type="slidenum">
              <a:rPr lang="en-US" smtClean="0"/>
              <a:pPr/>
              <a:t>5</a:t>
            </a:fld>
            <a:endParaRPr lang="en-US"/>
          </a:p>
        </p:txBody>
      </p:sp>
      <p:sp>
        <p:nvSpPr>
          <p:cNvPr id="7" name="TextBox 6"/>
          <p:cNvSpPr txBox="1"/>
          <p:nvPr/>
        </p:nvSpPr>
        <p:spPr>
          <a:xfrm>
            <a:off x="3200400" y="5181600"/>
            <a:ext cx="8229600" cy="276999"/>
          </a:xfrm>
          <a:prstGeom prst="rect">
            <a:avLst/>
          </a:prstGeom>
          <a:noFill/>
        </p:spPr>
        <p:txBody>
          <a:bodyPr wrap="square" rtlCol="0">
            <a:spAutoFit/>
          </a:bodyPr>
          <a:lstStyle/>
          <a:p>
            <a:r>
              <a:rPr lang="en-US" sz="1200" dirty="0">
                <a:solidFill>
                  <a:schemeClr val="bg1">
                    <a:lumMod val="65000"/>
                  </a:schemeClr>
                </a:solidFill>
              </a:rPr>
              <a:t>Barron, J.L. et. al., Performance of Optical Flow Techniques, IJCV, 12:1, 43-77, 1994</a:t>
            </a:r>
          </a:p>
        </p:txBody>
      </p:sp>
      <p:pic>
        <p:nvPicPr>
          <p:cNvPr id="27650" name="Picture 2" descr="Image result for rubik's cube rotating optical flow"/>
          <p:cNvPicPr>
            <a:picLocks noChangeAspect="1" noChangeArrowheads="1"/>
          </p:cNvPicPr>
          <p:nvPr/>
        </p:nvPicPr>
        <p:blipFill>
          <a:blip r:embed="rId2" cstate="print"/>
          <a:srcRect/>
          <a:stretch>
            <a:fillRect/>
          </a:stretch>
        </p:blipFill>
        <p:spPr bwMode="auto">
          <a:xfrm>
            <a:off x="533400" y="2362200"/>
            <a:ext cx="5124753" cy="2279009"/>
          </a:xfrm>
          <a:prstGeom prst="rect">
            <a:avLst/>
          </a:prstGeom>
          <a:noFill/>
        </p:spPr>
      </p:pic>
      <p:sp>
        <p:nvSpPr>
          <p:cNvPr id="9" name="TextBox 8"/>
          <p:cNvSpPr txBox="1"/>
          <p:nvPr/>
        </p:nvSpPr>
        <p:spPr>
          <a:xfrm>
            <a:off x="685800" y="4724400"/>
            <a:ext cx="2286000" cy="369332"/>
          </a:xfrm>
          <a:prstGeom prst="rect">
            <a:avLst/>
          </a:prstGeom>
          <a:noFill/>
        </p:spPr>
        <p:txBody>
          <a:bodyPr wrap="square" rtlCol="0">
            <a:spAutoFit/>
          </a:bodyPr>
          <a:lstStyle/>
          <a:p>
            <a:pPr algn="ctr"/>
            <a:r>
              <a:rPr lang="en-US" dirty="0" smtClean="0"/>
              <a:t>Initial frame </a:t>
            </a:r>
            <a:endParaRPr lang="en-US" dirty="0"/>
          </a:p>
        </p:txBody>
      </p:sp>
      <p:sp>
        <p:nvSpPr>
          <p:cNvPr id="10" name="TextBox 9"/>
          <p:cNvSpPr txBox="1"/>
          <p:nvPr/>
        </p:nvSpPr>
        <p:spPr>
          <a:xfrm>
            <a:off x="3276600" y="4724400"/>
            <a:ext cx="2438400" cy="369332"/>
          </a:xfrm>
          <a:prstGeom prst="rect">
            <a:avLst/>
          </a:prstGeom>
          <a:noFill/>
        </p:spPr>
        <p:txBody>
          <a:bodyPr wrap="square" rtlCol="0">
            <a:spAutoFit/>
          </a:bodyPr>
          <a:lstStyle/>
          <a:p>
            <a:pPr algn="ctr"/>
            <a:r>
              <a:rPr lang="en-US" dirty="0" smtClean="0"/>
              <a:t>Second frame</a:t>
            </a:r>
            <a:endParaRPr lang="en-US" dirty="0"/>
          </a:p>
        </p:txBody>
      </p:sp>
      <p:pic>
        <p:nvPicPr>
          <p:cNvPr id="27652" name="Picture 4" descr="Image result for rubik's cube rotating optical flow"/>
          <p:cNvPicPr>
            <a:picLocks noChangeAspect="1" noChangeArrowheads="1"/>
          </p:cNvPicPr>
          <p:nvPr/>
        </p:nvPicPr>
        <p:blipFill>
          <a:blip r:embed="rId3" cstate="print"/>
          <a:srcRect/>
          <a:stretch>
            <a:fillRect/>
          </a:stretch>
        </p:blipFill>
        <p:spPr bwMode="auto">
          <a:xfrm>
            <a:off x="5943600" y="2332578"/>
            <a:ext cx="2514600" cy="2351684"/>
          </a:xfrm>
          <a:prstGeom prst="rect">
            <a:avLst/>
          </a:prstGeom>
          <a:noFill/>
        </p:spPr>
      </p:pic>
      <p:sp>
        <p:nvSpPr>
          <p:cNvPr id="13" name="TextBox 12"/>
          <p:cNvSpPr txBox="1"/>
          <p:nvPr/>
        </p:nvSpPr>
        <p:spPr>
          <a:xfrm>
            <a:off x="6096000" y="4724400"/>
            <a:ext cx="2590800" cy="369332"/>
          </a:xfrm>
          <a:prstGeom prst="rect">
            <a:avLst/>
          </a:prstGeom>
          <a:noFill/>
        </p:spPr>
        <p:txBody>
          <a:bodyPr wrap="square" rtlCol="0">
            <a:spAutoFit/>
          </a:bodyPr>
          <a:lstStyle/>
          <a:p>
            <a:pPr algn="ctr"/>
            <a:r>
              <a:rPr lang="en-US" dirty="0" smtClean="0"/>
              <a:t>Vector  field</a:t>
            </a:r>
            <a:endParaRPr lang="en-US" dirty="0"/>
          </a:p>
        </p:txBody>
      </p:sp>
      <p:sp>
        <p:nvSpPr>
          <p:cNvPr id="11" name="TextBox 10"/>
          <p:cNvSpPr txBox="1"/>
          <p:nvPr/>
        </p:nvSpPr>
        <p:spPr>
          <a:xfrm>
            <a:off x="1905000" y="1981200"/>
            <a:ext cx="4495800" cy="338554"/>
          </a:xfrm>
          <a:prstGeom prst="rect">
            <a:avLst/>
          </a:prstGeom>
          <a:noFill/>
        </p:spPr>
        <p:txBody>
          <a:bodyPr wrap="square" rtlCol="0">
            <a:spAutoFit/>
          </a:bodyPr>
          <a:lstStyle/>
          <a:p>
            <a:r>
              <a:rPr lang="en-US" sz="1600" dirty="0" smtClean="0">
                <a:solidFill>
                  <a:schemeClr val="tx1">
                    <a:lumMod val="65000"/>
                    <a:lumOff val="35000"/>
                  </a:schemeClr>
                </a:solidFill>
              </a:rPr>
              <a:t>Moving Rubik’s Cube</a:t>
            </a:r>
            <a:endParaRPr lang="en-US" sz="1600" dirty="0">
              <a:solidFill>
                <a:schemeClr val="tx1">
                  <a:lumMod val="65000"/>
                  <a:lumOff val="35000"/>
                </a:schemeClr>
              </a:solidFill>
            </a:endParaRPr>
          </a:p>
        </p:txBody>
      </p:sp>
    </p:spTree>
    <p:extLst>
      <p:ext uri="{BB962C8B-B14F-4D97-AF65-F5344CB8AC3E}">
        <p14:creationId xmlns:p14="http://schemas.microsoft.com/office/powerpoint/2010/main" xmlns="" val="25567486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a:bodyPr>
          <a:lstStyle/>
          <a:p>
            <a:pPr algn="ctr"/>
            <a:r>
              <a:rPr lang="en-US" sz="3800" b="1" dirty="0" smtClean="0"/>
              <a:t>Formulation</a:t>
            </a:r>
            <a:endParaRPr lang="en-US" sz="3800" b="1" dirty="0"/>
          </a:p>
        </p:txBody>
      </p:sp>
      <p:sp>
        <p:nvSpPr>
          <p:cNvPr id="4" name="Slide Number Placeholder 3"/>
          <p:cNvSpPr>
            <a:spLocks noGrp="1"/>
          </p:cNvSpPr>
          <p:nvPr>
            <p:ph type="sldNum" sz="quarter" idx="12"/>
          </p:nvPr>
        </p:nvSpPr>
        <p:spPr/>
        <p:txBody>
          <a:bodyPr/>
          <a:lstStyle/>
          <a:p>
            <a:fld id="{5559834F-D2FB-413F-8E35-F3C4372E15A0}" type="slidenum">
              <a:rPr lang="en-US" smtClean="0"/>
              <a:pPr/>
              <a:t>6</a:t>
            </a:fld>
            <a:endParaRPr lang="en-US" dirty="0"/>
          </a:p>
        </p:txBody>
      </p:sp>
      <p:sp>
        <p:nvSpPr>
          <p:cNvPr id="5" name="Footer Placeholder 4"/>
          <p:cNvSpPr>
            <a:spLocks noGrp="1"/>
          </p:cNvSpPr>
          <p:nvPr>
            <p:ph type="ftr" sz="quarter" idx="11"/>
          </p:nvPr>
        </p:nvSpPr>
        <p:spPr/>
        <p:txBody>
          <a:bodyPr/>
          <a:lstStyle/>
          <a:p>
            <a:r>
              <a:rPr lang="en-US" dirty="0" smtClean="0"/>
              <a:t>Giorgi </a:t>
            </a:r>
            <a:r>
              <a:rPr lang="en-US" dirty="0" err="1" smtClean="0"/>
              <a:t>Svanadze</a:t>
            </a:r>
            <a:r>
              <a:rPr lang="en-US" dirty="0" smtClean="0"/>
              <a:t>, David </a:t>
            </a:r>
            <a:r>
              <a:rPr lang="en-US" dirty="0" err="1" smtClean="0"/>
              <a:t>Jokhadze</a:t>
            </a:r>
            <a:endParaRPr lang="en-US" dirty="0"/>
          </a:p>
        </p:txBody>
      </p:sp>
      <mc:AlternateContent xmlns:mc="http://schemas.openxmlformats.org/markup-compatibility/2006">
        <mc:Choice xmlns:a14="http://schemas.microsoft.com/office/drawing/2010/main" xmlns="" Requires="a14">
          <p:sp>
            <p:nvSpPr>
              <p:cNvPr id="6" name="TextBox 5"/>
              <p:cNvSpPr txBox="1"/>
              <p:nvPr/>
            </p:nvSpPr>
            <p:spPr>
              <a:xfrm>
                <a:off x="3477905" y="5029200"/>
                <a:ext cx="5230504" cy="679930"/>
              </a:xfrm>
              <a:prstGeom prst="rect">
                <a:avLst/>
              </a:prstGeom>
              <a:noFill/>
            </p:spPr>
            <p:txBody>
              <a:bodyPr wrap="square" rtlCol="0">
                <a:spAutoFit/>
              </a:bodyPr>
              <a:lstStyle/>
              <a:p>
                <a:pPr algn="ctr"/>
                <a14:m>
                  <m:oMathPara xmlns:m="http://schemas.openxmlformats.org/officeDocument/2006/math">
                    <m:oMathParaPr>
                      <m:jc m:val="left"/>
                    </m:oMathParaPr>
                    <m:oMath xmlns:m="http://schemas.openxmlformats.org/officeDocument/2006/math">
                      <m:r>
                        <a:rPr lang="ka-GE">
                          <a:latin typeface="Cambria Math" panose="02040503050406030204" pitchFamily="18" charset="0"/>
                        </a:rPr>
                        <m:t>𝛻</m:t>
                      </m:r>
                      <m:sSup>
                        <m:sSupPr>
                          <m:ctrlPr>
                            <a:rPr lang="en-US" i="1">
                              <a:latin typeface="Cambria Math" panose="02040503050406030204" pitchFamily="18" charset="0"/>
                            </a:rPr>
                          </m:ctrlPr>
                        </m:sSupPr>
                        <m:e>
                          <m:r>
                            <a:rPr lang="ka-GE" i="1">
                              <a:latin typeface="Cambria Math" panose="02040503050406030204" pitchFamily="18" charset="0"/>
                            </a:rPr>
                            <m:t>𝐼</m:t>
                          </m:r>
                        </m:e>
                        <m:sup>
                          <m:r>
                            <a:rPr lang="ka-GE" i="1">
                              <a:latin typeface="Cambria Math" panose="02040503050406030204" pitchFamily="18" charset="0"/>
                            </a:rPr>
                            <m:t>𝑇</m:t>
                          </m:r>
                        </m:sup>
                      </m:sSup>
                      <m:r>
                        <a:rPr lang="ka-GE" i="1">
                          <a:latin typeface="Cambria Math" panose="02040503050406030204" pitchFamily="18" charset="0"/>
                        </a:rPr>
                        <m:t>×</m:t>
                      </m:r>
                      <m:acc>
                        <m:accPr>
                          <m:chr m:val="⃗"/>
                          <m:ctrlPr>
                            <a:rPr lang="en-US" i="1">
                              <a:latin typeface="Cambria Math" panose="02040503050406030204" pitchFamily="18" charset="0"/>
                            </a:rPr>
                          </m:ctrlPr>
                        </m:accPr>
                        <m:e>
                          <m:r>
                            <a:rPr lang="ka-GE" i="1">
                              <a:latin typeface="Cambria Math" panose="02040503050406030204" pitchFamily="18" charset="0"/>
                            </a:rPr>
                            <m:t>𝑉</m:t>
                          </m:r>
                        </m:e>
                      </m:acc>
                      <m:r>
                        <a:rPr lang="ka-GE" i="1">
                          <a:latin typeface="Cambria Math" panose="02040503050406030204" pitchFamily="18" charset="0"/>
                        </a:rPr>
                        <m:t>=−</m:t>
                      </m:r>
                      <m:sSub>
                        <m:sSubPr>
                          <m:ctrlPr>
                            <a:rPr lang="en-US" i="1">
                              <a:latin typeface="Cambria Math" panose="02040503050406030204" pitchFamily="18" charset="0"/>
                            </a:rPr>
                          </m:ctrlPr>
                        </m:sSubPr>
                        <m:e>
                          <m:r>
                            <a:rPr lang="ka-GE" i="1">
                              <a:latin typeface="Cambria Math" panose="02040503050406030204" pitchFamily="18" charset="0"/>
                            </a:rPr>
                            <m:t>𝐼</m:t>
                          </m:r>
                        </m:e>
                        <m:sub>
                          <m:r>
                            <a:rPr lang="ka-GE" i="1">
                              <a:latin typeface="Cambria Math" panose="02040503050406030204" pitchFamily="18" charset="0"/>
                            </a:rPr>
                            <m:t>𝑡</m:t>
                          </m:r>
                        </m:sub>
                      </m:sSub>
                    </m:oMath>
                  </m:oMathPara>
                </a14:m>
                <a:endParaRPr lang="en-US" dirty="0"/>
              </a:p>
              <a:p>
                <a:pPr algn="ctr"/>
                <a:endParaRPr lang="en-US" dirty="0"/>
              </a:p>
            </p:txBody>
          </p:sp>
        </mc:Choice>
        <mc:Fallback>
          <p:sp>
            <p:nvSpPr>
              <p:cNvPr id="6" name="TextBox 5"/>
              <p:cNvSpPr txBox="1">
                <a:spLocks noRot="1" noChangeAspect="1" noMove="1" noResize="1" noEditPoints="1" noAdjustHandles="1" noChangeArrowheads="1" noChangeShapeType="1" noTextEdit="1"/>
              </p:cNvSpPr>
              <p:nvPr/>
            </p:nvSpPr>
            <p:spPr>
              <a:xfrm>
                <a:off x="3477905" y="5029200"/>
                <a:ext cx="5230504" cy="679930"/>
              </a:xfrm>
              <a:prstGeom prst="rect">
                <a:avLst/>
              </a:prstGeom>
              <a:blipFill rotWithShape="0">
                <a:blip r:embed="rId3" cstate="print"/>
                <a:stretch>
                  <a:fillRect/>
                </a:stretch>
              </a:blipFill>
            </p:spPr>
            <p:txBody>
              <a:bodyPr/>
              <a:lstStyle/>
              <a:p>
                <a:r>
                  <a:rPr lang="en-US">
                    <a:noFill/>
                  </a:rPr>
                  <a:t> </a:t>
                </a:r>
              </a:p>
            </p:txBody>
          </p:sp>
        </mc:Fallback>
      </mc:AlternateContent>
      <p:sp>
        <p:nvSpPr>
          <p:cNvPr id="8" name="TextBox 7"/>
          <p:cNvSpPr txBox="1"/>
          <p:nvPr/>
        </p:nvSpPr>
        <p:spPr>
          <a:xfrm>
            <a:off x="457200" y="2356193"/>
            <a:ext cx="7315200" cy="400110"/>
          </a:xfrm>
          <a:prstGeom prst="rect">
            <a:avLst/>
          </a:prstGeom>
          <a:noFill/>
        </p:spPr>
        <p:txBody>
          <a:bodyPr wrap="square" rtlCol="0">
            <a:spAutoFit/>
          </a:bodyPr>
          <a:lstStyle/>
          <a:p>
            <a:r>
              <a:rPr lang="ka-GE" sz="2000" dirty="0"/>
              <a:t>I(x,y,t)=I(x+</a:t>
            </a:r>
            <a:r>
              <a:rPr lang="en-US" sz="2000" dirty="0"/>
              <a:t>Δ</a:t>
            </a:r>
            <a:r>
              <a:rPr lang="ka-GE" sz="2000" dirty="0"/>
              <a:t>x, y+</a:t>
            </a:r>
            <a:r>
              <a:rPr lang="en-US" sz="2000" dirty="0"/>
              <a:t>Δ</a:t>
            </a:r>
            <a:r>
              <a:rPr lang="ka-GE" sz="2000" dirty="0"/>
              <a:t>y,t+</a:t>
            </a:r>
            <a:r>
              <a:rPr lang="en-US" sz="2000" dirty="0"/>
              <a:t>Δ</a:t>
            </a:r>
            <a:r>
              <a:rPr lang="ka-GE" sz="2000" dirty="0" smtClean="0"/>
              <a:t>t)</a:t>
            </a:r>
            <a:r>
              <a:rPr lang="en-US" sz="2000" dirty="0" smtClean="0"/>
              <a:t> </a:t>
            </a:r>
            <a:endParaRPr lang="en-US" sz="2000" dirty="0"/>
          </a:p>
        </p:txBody>
      </p:sp>
      <mc:AlternateContent xmlns:mc="http://schemas.openxmlformats.org/markup-compatibility/2006">
        <mc:Choice xmlns:a14="http://schemas.microsoft.com/office/drawing/2010/main" xmlns="" Requires="a14">
          <p:sp>
            <p:nvSpPr>
              <p:cNvPr id="9" name="TextBox 8"/>
              <p:cNvSpPr txBox="1"/>
              <p:nvPr/>
            </p:nvSpPr>
            <p:spPr>
              <a:xfrm>
                <a:off x="457200" y="3124200"/>
                <a:ext cx="7467600" cy="531620"/>
              </a:xfrm>
              <a:prstGeom prst="rect">
                <a:avLst/>
              </a:prstGeom>
              <a:noFill/>
            </p:spPr>
            <p:txBody>
              <a:bodyPr wrap="square" rtlCol="0">
                <a:spAutoFit/>
              </a:bodyPr>
              <a:lstStyle/>
              <a:p>
                <a:r>
                  <a:rPr lang="ka-GE" dirty="0"/>
                  <a:t>I(x+</a:t>
                </a:r>
                <a:r>
                  <a:rPr lang="en-US" dirty="0"/>
                  <a:t>Δ</a:t>
                </a:r>
                <a:r>
                  <a:rPr lang="ka-GE" dirty="0"/>
                  <a:t>x, y+</a:t>
                </a:r>
                <a:r>
                  <a:rPr lang="en-US" dirty="0"/>
                  <a:t>Δ</a:t>
                </a:r>
                <a:r>
                  <a:rPr lang="ka-GE" dirty="0"/>
                  <a:t>y,t+</a:t>
                </a:r>
                <a:r>
                  <a:rPr lang="en-US" dirty="0"/>
                  <a:t>Δ</a:t>
                </a:r>
                <a:r>
                  <a:rPr lang="ka-GE" dirty="0"/>
                  <a:t>t)= I(x,y,t) +  </a:t>
                </a:r>
                <a14:m>
                  <m:oMath xmlns:m="http://schemas.openxmlformats.org/officeDocument/2006/math">
                    <m:f>
                      <m:fPr>
                        <m:ctrlPr>
                          <a:rPr lang="en-US" i="1">
                            <a:latin typeface="Cambria Math" panose="02040503050406030204" pitchFamily="18" charset="0"/>
                          </a:rPr>
                        </m:ctrlPr>
                      </m:fPr>
                      <m:num>
                        <m:r>
                          <a:rPr lang="ka-GE" i="1">
                            <a:latin typeface="Cambria Math" panose="02040503050406030204" pitchFamily="18" charset="0"/>
                          </a:rPr>
                          <m:t>𝜕</m:t>
                        </m:r>
                        <m:r>
                          <a:rPr lang="ka-GE" i="1">
                            <a:latin typeface="Cambria Math" panose="02040503050406030204" pitchFamily="18" charset="0"/>
                          </a:rPr>
                          <m:t>𝐼</m:t>
                        </m:r>
                      </m:num>
                      <m:den>
                        <m:r>
                          <a:rPr lang="ka-GE" i="1">
                            <a:latin typeface="Cambria Math" panose="02040503050406030204" pitchFamily="18" charset="0"/>
                          </a:rPr>
                          <m:t>𝜕</m:t>
                        </m:r>
                        <m:r>
                          <a:rPr lang="ka-GE" i="1">
                            <a:latin typeface="Cambria Math" panose="02040503050406030204" pitchFamily="18" charset="0"/>
                          </a:rPr>
                          <m:t>𝑥</m:t>
                        </m:r>
                      </m:den>
                    </m:f>
                    <m:r>
                      <a:rPr lang="en-US" i="1">
                        <a:latin typeface="Cambria Math" panose="02040503050406030204" pitchFamily="18" charset="0"/>
                      </a:rPr>
                      <m:t> </m:t>
                    </m:r>
                  </m:oMath>
                </a14:m>
                <a:r>
                  <a:rPr lang="en-US" dirty="0"/>
                  <a:t>Δ</a:t>
                </a:r>
                <a:r>
                  <a:rPr lang="ka-GE" dirty="0"/>
                  <a:t>x + </a:t>
                </a:r>
                <a14:m>
                  <m:oMath xmlns:m="http://schemas.openxmlformats.org/officeDocument/2006/math">
                    <m:f>
                      <m:fPr>
                        <m:ctrlPr>
                          <a:rPr lang="en-US" i="1">
                            <a:latin typeface="Cambria Math" panose="02040503050406030204" pitchFamily="18" charset="0"/>
                          </a:rPr>
                        </m:ctrlPr>
                      </m:fPr>
                      <m:num>
                        <m:r>
                          <a:rPr lang="ka-GE" i="1">
                            <a:latin typeface="Cambria Math" panose="02040503050406030204" pitchFamily="18" charset="0"/>
                          </a:rPr>
                          <m:t>𝜕</m:t>
                        </m:r>
                        <m:r>
                          <a:rPr lang="ka-GE" i="1">
                            <a:latin typeface="Cambria Math" panose="02040503050406030204" pitchFamily="18" charset="0"/>
                          </a:rPr>
                          <m:t>𝐼</m:t>
                        </m:r>
                      </m:num>
                      <m:den>
                        <m:r>
                          <a:rPr lang="ka-GE" i="1">
                            <a:latin typeface="Cambria Math" panose="02040503050406030204" pitchFamily="18" charset="0"/>
                          </a:rPr>
                          <m:t>𝜕</m:t>
                        </m:r>
                        <m:r>
                          <a:rPr lang="ka-GE" i="1">
                            <a:latin typeface="Cambria Math" panose="02040503050406030204" pitchFamily="18" charset="0"/>
                          </a:rPr>
                          <m:t>𝑦</m:t>
                        </m:r>
                      </m:den>
                    </m:f>
                    <m:r>
                      <a:rPr lang="en-US" i="1">
                        <a:latin typeface="Cambria Math" panose="02040503050406030204" pitchFamily="18" charset="0"/>
                      </a:rPr>
                      <m:t> </m:t>
                    </m:r>
                  </m:oMath>
                </a14:m>
                <a:r>
                  <a:rPr lang="en-US" dirty="0"/>
                  <a:t>Δ</a:t>
                </a:r>
                <a:r>
                  <a:rPr lang="ka-GE" dirty="0"/>
                  <a:t>y + </a:t>
                </a:r>
                <a14:m>
                  <m:oMath xmlns:m="http://schemas.openxmlformats.org/officeDocument/2006/math">
                    <m:f>
                      <m:fPr>
                        <m:ctrlPr>
                          <a:rPr lang="en-US" i="1">
                            <a:latin typeface="Cambria Math" panose="02040503050406030204" pitchFamily="18" charset="0"/>
                          </a:rPr>
                        </m:ctrlPr>
                      </m:fPr>
                      <m:num>
                        <m:r>
                          <a:rPr lang="ka-GE" i="1">
                            <a:latin typeface="Cambria Math" panose="02040503050406030204" pitchFamily="18" charset="0"/>
                          </a:rPr>
                          <m:t>𝜕</m:t>
                        </m:r>
                        <m:r>
                          <a:rPr lang="ka-GE" i="1">
                            <a:latin typeface="Cambria Math" panose="02040503050406030204" pitchFamily="18" charset="0"/>
                          </a:rPr>
                          <m:t>𝐼</m:t>
                        </m:r>
                      </m:num>
                      <m:den>
                        <m:r>
                          <a:rPr lang="ka-GE" i="1">
                            <a:latin typeface="Cambria Math" panose="02040503050406030204" pitchFamily="18" charset="0"/>
                          </a:rPr>
                          <m:t>𝜕</m:t>
                        </m:r>
                        <m:r>
                          <a:rPr lang="ka-GE" i="1">
                            <a:latin typeface="Cambria Math" panose="02040503050406030204" pitchFamily="18" charset="0"/>
                          </a:rPr>
                          <m:t>𝑡</m:t>
                        </m:r>
                      </m:den>
                    </m:f>
                  </m:oMath>
                </a14:m>
                <a:r>
                  <a:rPr lang="en-US" dirty="0"/>
                  <a:t> Δ</a:t>
                </a:r>
                <a:r>
                  <a:rPr lang="ka-GE" dirty="0"/>
                  <a:t>t + O(</a:t>
                </a:r>
                <a14:m>
                  <m:oMath xmlns:m="http://schemas.openxmlformats.org/officeDocument/2006/math">
                    <m:sSup>
                      <m:sSupPr>
                        <m:ctrlPr>
                          <a:rPr lang="en-US" i="1">
                            <a:latin typeface="Cambria Math" panose="02040503050406030204" pitchFamily="18" charset="0"/>
                          </a:rPr>
                        </m:ctrlPr>
                      </m:sSupPr>
                      <m:e>
                        <m:r>
                          <m:rPr>
                            <m:sty m:val="p"/>
                          </m:rPr>
                          <a:rPr lang="en-US">
                            <a:latin typeface="Cambria Math" panose="02040503050406030204" pitchFamily="18" charset="0"/>
                          </a:rPr>
                          <m:t>Δ</m:t>
                        </m:r>
                        <m:r>
                          <m:rPr>
                            <m:sty m:val="p"/>
                          </m:rPr>
                          <a:rPr lang="ka-GE">
                            <a:latin typeface="Cambria Math" panose="02040503050406030204" pitchFamily="18" charset="0"/>
                          </a:rPr>
                          <m:t>x</m:t>
                        </m:r>
                      </m:e>
                      <m:sup>
                        <m:r>
                          <a:rPr lang="ka-GE" i="1">
                            <a:latin typeface="Cambria Math" panose="02040503050406030204" pitchFamily="18" charset="0"/>
                          </a:rPr>
                          <m:t>2</m:t>
                        </m:r>
                      </m:sup>
                    </m:sSup>
                    <m:r>
                      <a:rPr lang="ka-GE" i="1">
                        <a:latin typeface="Cambria Math" panose="02040503050406030204" pitchFamily="18" charset="0"/>
                      </a:rPr>
                      <m:t>,</m:t>
                    </m:r>
                    <m:sSup>
                      <m:sSupPr>
                        <m:ctrlPr>
                          <a:rPr lang="en-US" i="1">
                            <a:latin typeface="Cambria Math" panose="02040503050406030204" pitchFamily="18" charset="0"/>
                          </a:rPr>
                        </m:ctrlPr>
                      </m:sSupPr>
                      <m:e>
                        <m:r>
                          <m:rPr>
                            <m:sty m:val="p"/>
                          </m:rPr>
                          <a:rPr lang="en-US">
                            <a:latin typeface="Cambria Math" panose="02040503050406030204" pitchFamily="18" charset="0"/>
                          </a:rPr>
                          <m:t>Δ</m:t>
                        </m:r>
                        <m:r>
                          <m:rPr>
                            <m:sty m:val="p"/>
                          </m:rPr>
                          <a:rPr lang="ka-GE">
                            <a:latin typeface="Cambria Math" panose="02040503050406030204" pitchFamily="18" charset="0"/>
                          </a:rPr>
                          <m:t>y</m:t>
                        </m:r>
                      </m:e>
                      <m:sup>
                        <m:r>
                          <a:rPr lang="ka-GE" i="1">
                            <a:latin typeface="Cambria Math" panose="02040503050406030204" pitchFamily="18" charset="0"/>
                          </a:rPr>
                          <m:t>2</m:t>
                        </m:r>
                      </m:sup>
                    </m:sSup>
                    <m:r>
                      <a:rPr lang="ka-GE" i="1">
                        <a:latin typeface="Cambria Math" panose="02040503050406030204" pitchFamily="18" charset="0"/>
                      </a:rPr>
                      <m:t>,</m:t>
                    </m:r>
                    <m:sSup>
                      <m:sSupPr>
                        <m:ctrlPr>
                          <a:rPr lang="en-US" i="1">
                            <a:latin typeface="Cambria Math" panose="02040503050406030204" pitchFamily="18" charset="0"/>
                          </a:rPr>
                        </m:ctrlPr>
                      </m:sSupPr>
                      <m:e>
                        <m:r>
                          <m:rPr>
                            <m:sty m:val="p"/>
                          </m:rPr>
                          <a:rPr lang="en-US">
                            <a:latin typeface="Cambria Math" panose="02040503050406030204" pitchFamily="18" charset="0"/>
                          </a:rPr>
                          <m:t>Δ</m:t>
                        </m:r>
                        <m:r>
                          <m:rPr>
                            <m:sty m:val="p"/>
                          </m:rPr>
                          <a:rPr lang="ka-GE">
                            <a:latin typeface="Cambria Math" panose="02040503050406030204" pitchFamily="18" charset="0"/>
                          </a:rPr>
                          <m:t>t</m:t>
                        </m:r>
                      </m:e>
                      <m:sup>
                        <m:r>
                          <a:rPr lang="ka-GE" i="1">
                            <a:latin typeface="Cambria Math" panose="02040503050406030204" pitchFamily="18" charset="0"/>
                          </a:rPr>
                          <m:t>2</m:t>
                        </m:r>
                      </m:sup>
                    </m:sSup>
                    <m:r>
                      <a:rPr lang="en-US" i="1">
                        <a:latin typeface="Cambria Math" panose="02040503050406030204" pitchFamily="18" charset="0"/>
                      </a:rPr>
                      <m:t>,…</m:t>
                    </m:r>
                  </m:oMath>
                </a14:m>
                <a:r>
                  <a:rPr lang="ka-GE" dirty="0"/>
                  <a:t>) </a:t>
                </a:r>
                <a:endParaRPr lang="en-US" dirty="0"/>
              </a:p>
            </p:txBody>
          </p:sp>
        </mc:Choice>
        <mc:Fallback>
          <p:sp>
            <p:nvSpPr>
              <p:cNvPr id="9" name="TextBox 8"/>
              <p:cNvSpPr txBox="1">
                <a:spLocks noRot="1" noChangeAspect="1" noMove="1" noResize="1" noEditPoints="1" noAdjustHandles="1" noChangeArrowheads="1" noChangeShapeType="1" noTextEdit="1"/>
              </p:cNvSpPr>
              <p:nvPr/>
            </p:nvSpPr>
            <p:spPr>
              <a:xfrm>
                <a:off x="457200" y="3124200"/>
                <a:ext cx="7467600" cy="531620"/>
              </a:xfrm>
              <a:prstGeom prst="rect">
                <a:avLst/>
              </a:prstGeom>
              <a:blipFill rotWithShape="0">
                <a:blip r:embed="rId4" cstate="print"/>
                <a:stretch>
                  <a:fillRect l="-653" b="-574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xmlns="" Requires="a14">
          <p:sp>
            <p:nvSpPr>
              <p:cNvPr id="10" name="TextBox 9"/>
              <p:cNvSpPr txBox="1"/>
              <p:nvPr/>
            </p:nvSpPr>
            <p:spPr>
              <a:xfrm>
                <a:off x="457200" y="4023717"/>
                <a:ext cx="6934200" cy="531620"/>
              </a:xfrm>
              <a:prstGeom prst="rect">
                <a:avLst/>
              </a:prstGeom>
              <a:noFill/>
            </p:spPr>
            <p:txBody>
              <a:bodyPr wrap="square" rtlCol="0">
                <a:spAutoFit/>
              </a:bodyPr>
              <a:lstStyle/>
              <a:p>
                <a14:m>
                  <m:oMath xmlns:m="http://schemas.openxmlformats.org/officeDocument/2006/math">
                    <m:f>
                      <m:fPr>
                        <m:ctrlPr>
                          <a:rPr lang="en-US" i="1">
                            <a:latin typeface="Cambria Math" panose="02040503050406030204" pitchFamily="18" charset="0"/>
                          </a:rPr>
                        </m:ctrlPr>
                      </m:fPr>
                      <m:num>
                        <m:r>
                          <a:rPr lang="ka-GE" i="1">
                            <a:latin typeface="Cambria Math" panose="02040503050406030204" pitchFamily="18" charset="0"/>
                          </a:rPr>
                          <m:t>𝜕</m:t>
                        </m:r>
                        <m:r>
                          <a:rPr lang="ka-GE" i="1">
                            <a:latin typeface="Cambria Math" panose="02040503050406030204" pitchFamily="18" charset="0"/>
                          </a:rPr>
                          <m:t>𝐼</m:t>
                        </m:r>
                      </m:num>
                      <m:den>
                        <m:r>
                          <a:rPr lang="ka-GE" i="1">
                            <a:latin typeface="Cambria Math" panose="02040503050406030204" pitchFamily="18" charset="0"/>
                          </a:rPr>
                          <m:t>𝜕</m:t>
                        </m:r>
                        <m:r>
                          <a:rPr lang="ka-GE" i="1">
                            <a:latin typeface="Cambria Math" panose="02040503050406030204" pitchFamily="18" charset="0"/>
                          </a:rPr>
                          <m:t>𝑥</m:t>
                        </m:r>
                      </m:den>
                    </m:f>
                    <m:r>
                      <a:rPr lang="en-US" i="1">
                        <a:latin typeface="Cambria Math" panose="02040503050406030204" pitchFamily="18" charset="0"/>
                      </a:rPr>
                      <m:t> </m:t>
                    </m:r>
                  </m:oMath>
                </a14:m>
                <a:r>
                  <a:rPr lang="ka-GE" dirty="0"/>
                  <a:t>V</a:t>
                </a:r>
                <a:r>
                  <a:rPr lang="ka-GE" baseline="-25000" dirty="0"/>
                  <a:t>x</a:t>
                </a:r>
                <a:r>
                  <a:rPr lang="ka-GE" dirty="0"/>
                  <a:t> + </a:t>
                </a:r>
                <a14:m>
                  <m:oMath xmlns:m="http://schemas.openxmlformats.org/officeDocument/2006/math">
                    <m:f>
                      <m:fPr>
                        <m:ctrlPr>
                          <a:rPr lang="en-US" i="1">
                            <a:latin typeface="Cambria Math" panose="02040503050406030204" pitchFamily="18" charset="0"/>
                          </a:rPr>
                        </m:ctrlPr>
                      </m:fPr>
                      <m:num>
                        <m:r>
                          <a:rPr lang="ka-GE" i="1">
                            <a:latin typeface="Cambria Math" panose="02040503050406030204" pitchFamily="18" charset="0"/>
                          </a:rPr>
                          <m:t>𝜕</m:t>
                        </m:r>
                        <m:r>
                          <a:rPr lang="ka-GE" i="1">
                            <a:latin typeface="Cambria Math" panose="02040503050406030204" pitchFamily="18" charset="0"/>
                          </a:rPr>
                          <m:t>𝐼</m:t>
                        </m:r>
                      </m:num>
                      <m:den>
                        <m:r>
                          <a:rPr lang="ka-GE" i="1">
                            <a:latin typeface="Cambria Math" panose="02040503050406030204" pitchFamily="18" charset="0"/>
                          </a:rPr>
                          <m:t>𝜕</m:t>
                        </m:r>
                        <m:r>
                          <a:rPr lang="ka-GE" i="1">
                            <a:latin typeface="Cambria Math" panose="02040503050406030204" pitchFamily="18" charset="0"/>
                          </a:rPr>
                          <m:t>𝑦</m:t>
                        </m:r>
                      </m:den>
                    </m:f>
                    <m:r>
                      <a:rPr lang="en-US" i="1">
                        <a:latin typeface="Cambria Math" panose="02040503050406030204" pitchFamily="18" charset="0"/>
                      </a:rPr>
                      <m:t> </m:t>
                    </m:r>
                  </m:oMath>
                </a14:m>
                <a:r>
                  <a:rPr lang="ka-GE" dirty="0"/>
                  <a:t>V</a:t>
                </a:r>
                <a:r>
                  <a:rPr lang="ka-GE" baseline="-25000" dirty="0"/>
                  <a:t>y</a:t>
                </a:r>
                <a:r>
                  <a:rPr lang="ka-GE" dirty="0"/>
                  <a:t> + </a:t>
                </a:r>
                <a14:m>
                  <m:oMath xmlns:m="http://schemas.openxmlformats.org/officeDocument/2006/math">
                    <m:f>
                      <m:fPr>
                        <m:ctrlPr>
                          <a:rPr lang="en-US" i="1">
                            <a:latin typeface="Cambria Math" panose="02040503050406030204" pitchFamily="18" charset="0"/>
                          </a:rPr>
                        </m:ctrlPr>
                      </m:fPr>
                      <m:num>
                        <m:r>
                          <a:rPr lang="ka-GE" i="1">
                            <a:latin typeface="Cambria Math" panose="02040503050406030204" pitchFamily="18" charset="0"/>
                          </a:rPr>
                          <m:t>𝜕</m:t>
                        </m:r>
                        <m:r>
                          <a:rPr lang="ka-GE" i="1">
                            <a:latin typeface="Cambria Math" panose="02040503050406030204" pitchFamily="18" charset="0"/>
                          </a:rPr>
                          <m:t>𝐼</m:t>
                        </m:r>
                      </m:num>
                      <m:den>
                        <m:r>
                          <a:rPr lang="ka-GE" i="1">
                            <a:latin typeface="Cambria Math" panose="02040503050406030204" pitchFamily="18" charset="0"/>
                          </a:rPr>
                          <m:t>𝜕</m:t>
                        </m:r>
                        <m:r>
                          <a:rPr lang="ka-GE" i="1">
                            <a:latin typeface="Cambria Math" panose="02040503050406030204" pitchFamily="18" charset="0"/>
                          </a:rPr>
                          <m:t>𝑡</m:t>
                        </m:r>
                      </m:den>
                    </m:f>
                  </m:oMath>
                </a14:m>
                <a:r>
                  <a:rPr lang="ka-GE" dirty="0"/>
                  <a:t>= </a:t>
                </a:r>
                <a:r>
                  <a:rPr lang="en-US" sz="2800" dirty="0" smtClean="0"/>
                  <a:t>0</a:t>
                </a:r>
                <a:endParaRPr lang="en-US" sz="2800" dirty="0"/>
              </a:p>
            </p:txBody>
          </p:sp>
        </mc:Choice>
        <mc:Fallback>
          <p:sp>
            <p:nvSpPr>
              <p:cNvPr id="10" name="TextBox 9"/>
              <p:cNvSpPr txBox="1">
                <a:spLocks noRot="1" noChangeAspect="1" noMove="1" noResize="1" noEditPoints="1" noAdjustHandles="1" noChangeArrowheads="1" noChangeShapeType="1" noTextEdit="1"/>
              </p:cNvSpPr>
              <p:nvPr/>
            </p:nvSpPr>
            <p:spPr>
              <a:xfrm>
                <a:off x="457200" y="4023717"/>
                <a:ext cx="6934200" cy="531620"/>
              </a:xfrm>
              <a:prstGeom prst="rect">
                <a:avLst/>
              </a:prstGeom>
              <a:blipFill rotWithShape="0">
                <a:blip r:embed="rId5" cstate="print"/>
                <a:stretch>
                  <a:fillRect t="-17241" b="-24138"/>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229600" cy="1143000"/>
          </a:xfrm>
        </p:spPr>
        <p:txBody>
          <a:bodyPr/>
          <a:lstStyle/>
          <a:p>
            <a:pPr algn="ctr"/>
            <a:r>
              <a:rPr lang="en-US" b="1" dirty="0" smtClean="0"/>
              <a:t>Aperture problem</a:t>
            </a:r>
            <a:endParaRPr lang="en-US" b="1" dirty="0"/>
          </a:p>
        </p:txBody>
      </p:sp>
      <p:sp>
        <p:nvSpPr>
          <p:cNvPr id="4" name="Footer Placeholder 3"/>
          <p:cNvSpPr>
            <a:spLocks noGrp="1"/>
          </p:cNvSpPr>
          <p:nvPr>
            <p:ph type="ftr" sz="quarter" idx="11"/>
          </p:nvPr>
        </p:nvSpPr>
        <p:spPr/>
        <p:txBody>
          <a:bodyPr/>
          <a:lstStyle/>
          <a:p>
            <a:r>
              <a:rPr lang="en-US" dirty="0" smtClean="0"/>
              <a:t>Giorgi </a:t>
            </a:r>
            <a:r>
              <a:rPr lang="en-US" dirty="0" err="1" smtClean="0"/>
              <a:t>Svanadze</a:t>
            </a:r>
            <a:r>
              <a:rPr lang="en-US" dirty="0" smtClean="0"/>
              <a:t>, David </a:t>
            </a:r>
            <a:r>
              <a:rPr lang="en-US" dirty="0" err="1" smtClean="0"/>
              <a:t>Jokhadze</a:t>
            </a:r>
            <a:endParaRPr lang="en-US" dirty="0"/>
          </a:p>
        </p:txBody>
      </p:sp>
      <p:sp>
        <p:nvSpPr>
          <p:cNvPr id="5" name="Slide Number Placeholder 4"/>
          <p:cNvSpPr>
            <a:spLocks noGrp="1"/>
          </p:cNvSpPr>
          <p:nvPr>
            <p:ph type="sldNum" sz="quarter" idx="12"/>
          </p:nvPr>
        </p:nvSpPr>
        <p:spPr/>
        <p:txBody>
          <a:bodyPr/>
          <a:lstStyle/>
          <a:p>
            <a:fld id="{5559834F-D2FB-413F-8E35-F3C4372E15A0}" type="slidenum">
              <a:rPr lang="en-US" smtClean="0"/>
              <a:pPr/>
              <a:t>7</a:t>
            </a:fld>
            <a:endParaRPr lang="en-US"/>
          </a:p>
        </p:txBody>
      </p:sp>
      <p:pic>
        <p:nvPicPr>
          <p:cNvPr id="1026" name="Picture 2" descr="E:\presentation\app6-show.gif"/>
          <p:cNvPicPr>
            <a:picLocks noGrp="1" noChangeAspect="1" noChangeArrowheads="1" noCrop="1"/>
          </p:cNvPicPr>
          <p:nvPr>
            <p:ph idx="1"/>
          </p:nvPr>
        </p:nvPicPr>
        <p:blipFill>
          <a:blip r:embed="rId2" cstate="print"/>
          <a:srcRect/>
          <a:stretch>
            <a:fillRect/>
          </a:stretch>
        </p:blipFill>
        <p:spPr bwMode="auto">
          <a:xfrm>
            <a:off x="914400" y="1828800"/>
            <a:ext cx="7086600" cy="2861158"/>
          </a:xfrm>
          <a:prstGeom prst="rect">
            <a:avLst/>
          </a:prstGeom>
          <a:noFill/>
        </p:spPr>
      </p:pic>
      <p:sp>
        <p:nvSpPr>
          <p:cNvPr id="6" name="TextBox 5"/>
          <p:cNvSpPr txBox="1"/>
          <p:nvPr/>
        </p:nvSpPr>
        <p:spPr>
          <a:xfrm>
            <a:off x="5715000" y="2133600"/>
            <a:ext cx="3228975" cy="276999"/>
          </a:xfrm>
          <a:prstGeom prst="rect">
            <a:avLst/>
          </a:prstGeom>
          <a:noFill/>
        </p:spPr>
        <p:txBody>
          <a:bodyPr wrap="square" rtlCol="0">
            <a:spAutoFit/>
          </a:bodyPr>
          <a:lstStyle/>
          <a:p>
            <a:r>
              <a:rPr lang="en-US" sz="1200" dirty="0">
                <a:solidFill>
                  <a:schemeClr val="bg1">
                    <a:lumMod val="50000"/>
                  </a:schemeClr>
                </a:solidFill>
              </a:rPr>
              <a:t>https://wolfe4e.sinauer.com/wa08.02.html</a:t>
            </a:r>
          </a:p>
        </p:txBody>
      </p:sp>
      <p:sp>
        <p:nvSpPr>
          <p:cNvPr id="7" name="TextBox 6"/>
          <p:cNvSpPr txBox="1"/>
          <p:nvPr/>
        </p:nvSpPr>
        <p:spPr>
          <a:xfrm>
            <a:off x="1676400" y="4724400"/>
            <a:ext cx="1752600" cy="369332"/>
          </a:xfrm>
          <a:prstGeom prst="rect">
            <a:avLst/>
          </a:prstGeom>
          <a:noFill/>
        </p:spPr>
        <p:txBody>
          <a:bodyPr wrap="square" rtlCol="0">
            <a:spAutoFit/>
          </a:bodyPr>
          <a:lstStyle/>
          <a:p>
            <a:r>
              <a:rPr lang="en-US" dirty="0" smtClean="0"/>
              <a:t>picture A</a:t>
            </a:r>
            <a:endParaRPr lang="en-US" dirty="0"/>
          </a:p>
        </p:txBody>
      </p:sp>
      <p:sp>
        <p:nvSpPr>
          <p:cNvPr id="9" name="TextBox 8"/>
          <p:cNvSpPr txBox="1"/>
          <p:nvPr/>
        </p:nvSpPr>
        <p:spPr>
          <a:xfrm>
            <a:off x="4038600" y="4800600"/>
            <a:ext cx="1752600" cy="369332"/>
          </a:xfrm>
          <a:prstGeom prst="rect">
            <a:avLst/>
          </a:prstGeom>
          <a:noFill/>
        </p:spPr>
        <p:txBody>
          <a:bodyPr wrap="square" rtlCol="0">
            <a:spAutoFit/>
          </a:bodyPr>
          <a:lstStyle/>
          <a:p>
            <a:r>
              <a:rPr lang="en-US" dirty="0" smtClean="0"/>
              <a:t>picture B</a:t>
            </a:r>
            <a:endParaRPr lang="en-US" dirty="0"/>
          </a:p>
        </p:txBody>
      </p:sp>
      <p:sp>
        <p:nvSpPr>
          <p:cNvPr id="10" name="TextBox 9"/>
          <p:cNvSpPr txBox="1"/>
          <p:nvPr/>
        </p:nvSpPr>
        <p:spPr>
          <a:xfrm>
            <a:off x="6400800" y="4495800"/>
            <a:ext cx="1752600" cy="369332"/>
          </a:xfrm>
          <a:prstGeom prst="rect">
            <a:avLst/>
          </a:prstGeom>
          <a:noFill/>
        </p:spPr>
        <p:txBody>
          <a:bodyPr wrap="square" rtlCol="0">
            <a:spAutoFit/>
          </a:bodyPr>
          <a:lstStyle/>
          <a:p>
            <a:r>
              <a:rPr lang="en-US" dirty="0" smtClean="0"/>
              <a:t>picture C</a:t>
            </a:r>
            <a:endParaRPr lang="en-US" dirty="0"/>
          </a:p>
        </p:txBody>
      </p:sp>
      <p:sp>
        <p:nvSpPr>
          <p:cNvPr id="11" name="TextBox 10"/>
          <p:cNvSpPr txBox="1"/>
          <p:nvPr/>
        </p:nvSpPr>
        <p:spPr>
          <a:xfrm>
            <a:off x="762000" y="5334000"/>
            <a:ext cx="8153400" cy="646331"/>
          </a:xfrm>
          <a:prstGeom prst="rect">
            <a:avLst/>
          </a:prstGeom>
          <a:noFill/>
        </p:spPr>
        <p:txBody>
          <a:bodyPr wrap="square" rtlCol="0">
            <a:spAutoFit/>
          </a:bodyPr>
          <a:lstStyle/>
          <a:p>
            <a:pPr indent="182880"/>
            <a:r>
              <a:rPr lang="en-US" dirty="0" smtClean="0"/>
              <a:t>Although the object is moving in different directions on the pictures A,B,C, the visual image through </a:t>
            </a:r>
            <a:r>
              <a:rPr lang="en-US" dirty="0" smtClean="0"/>
              <a:t>the aperture </a:t>
            </a:r>
            <a:r>
              <a:rPr lang="en-US" dirty="0" smtClean="0"/>
              <a:t>remains the same </a:t>
            </a:r>
            <a:endParaRPr lang="en-US" dirty="0"/>
          </a:p>
        </p:txBody>
      </p:sp>
    </p:spTree>
    <p:extLst>
      <p:ext uri="{BB962C8B-B14F-4D97-AF65-F5344CB8AC3E}">
        <p14:creationId xmlns:p14="http://schemas.microsoft.com/office/powerpoint/2010/main" xmlns="" val="405536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t>The computation of optical flow</a:t>
            </a:r>
            <a:endParaRPr lang="en-US" b="1" dirty="0"/>
          </a:p>
        </p:txBody>
      </p:sp>
      <p:sp>
        <p:nvSpPr>
          <p:cNvPr id="3" name="Content Placeholder 2"/>
          <p:cNvSpPr>
            <a:spLocks noGrp="1"/>
          </p:cNvSpPr>
          <p:nvPr>
            <p:ph idx="1"/>
          </p:nvPr>
        </p:nvSpPr>
        <p:spPr/>
        <p:txBody>
          <a:bodyPr/>
          <a:lstStyle/>
          <a:p>
            <a:endParaRPr lang="en-US" dirty="0" smtClean="0"/>
          </a:p>
          <a:p>
            <a:endParaRPr lang="en-US" dirty="0"/>
          </a:p>
          <a:p>
            <a:r>
              <a:rPr lang="en-US" dirty="0" smtClean="0"/>
              <a:t>Differential (Lucas-</a:t>
            </a:r>
            <a:r>
              <a:rPr lang="en-US" dirty="0" err="1" smtClean="0"/>
              <a:t>Kanade</a:t>
            </a:r>
            <a:r>
              <a:rPr lang="en-US" dirty="0" smtClean="0"/>
              <a:t>, Horn-</a:t>
            </a:r>
            <a:r>
              <a:rPr lang="en-US" dirty="0" err="1" smtClean="0"/>
              <a:t>Schunk</a:t>
            </a:r>
            <a:r>
              <a:rPr lang="en-US" dirty="0" smtClean="0"/>
              <a:t>)</a:t>
            </a:r>
          </a:p>
          <a:p>
            <a:r>
              <a:rPr lang="en-US" dirty="0" smtClean="0"/>
              <a:t>Correlation based </a:t>
            </a:r>
          </a:p>
          <a:p>
            <a:r>
              <a:rPr lang="en-US" dirty="0" smtClean="0"/>
              <a:t>Feature based (1-dimensional,2-dimensional)</a:t>
            </a:r>
          </a:p>
          <a:p>
            <a:r>
              <a:rPr lang="en-US" dirty="0" smtClean="0"/>
              <a:t>Hierarchical (</a:t>
            </a:r>
            <a:r>
              <a:rPr lang="en-US" dirty="0" err="1" smtClean="0"/>
              <a:t>Anandan</a:t>
            </a:r>
            <a:r>
              <a:rPr lang="en-US" dirty="0" smtClean="0"/>
              <a:t>)</a:t>
            </a:r>
          </a:p>
          <a:p>
            <a:endParaRPr lang="en-US" dirty="0" smtClean="0"/>
          </a:p>
          <a:p>
            <a:endParaRPr lang="en-US" dirty="0" smtClean="0"/>
          </a:p>
          <a:p>
            <a:endParaRPr lang="en-US" dirty="0"/>
          </a:p>
        </p:txBody>
      </p:sp>
      <p:sp>
        <p:nvSpPr>
          <p:cNvPr id="4" name="Footer Placeholder 3"/>
          <p:cNvSpPr>
            <a:spLocks noGrp="1"/>
          </p:cNvSpPr>
          <p:nvPr>
            <p:ph type="ftr" sz="quarter" idx="11"/>
          </p:nvPr>
        </p:nvSpPr>
        <p:spPr/>
        <p:txBody>
          <a:bodyPr/>
          <a:lstStyle/>
          <a:p>
            <a:r>
              <a:rPr lang="en-US" dirty="0" smtClean="0"/>
              <a:t>Giorgi </a:t>
            </a:r>
            <a:r>
              <a:rPr lang="en-US" dirty="0" err="1" smtClean="0"/>
              <a:t>Svanadze</a:t>
            </a:r>
            <a:r>
              <a:rPr lang="en-US" dirty="0" smtClean="0"/>
              <a:t>, David </a:t>
            </a:r>
            <a:r>
              <a:rPr lang="en-US" dirty="0" err="1" smtClean="0"/>
              <a:t>Jokhadze</a:t>
            </a:r>
            <a:endParaRPr lang="en-US" dirty="0"/>
          </a:p>
        </p:txBody>
      </p:sp>
      <p:sp>
        <p:nvSpPr>
          <p:cNvPr id="5" name="Slide Number Placeholder 4"/>
          <p:cNvSpPr>
            <a:spLocks noGrp="1"/>
          </p:cNvSpPr>
          <p:nvPr>
            <p:ph type="sldNum" sz="quarter" idx="12"/>
          </p:nvPr>
        </p:nvSpPr>
        <p:spPr/>
        <p:txBody>
          <a:bodyPr/>
          <a:lstStyle/>
          <a:p>
            <a:fld id="{5559834F-D2FB-413F-8E35-F3C4372E15A0}" type="slidenum">
              <a:rPr lang="en-US" smtClean="0"/>
              <a:pPr/>
              <a:t>8</a:t>
            </a:fld>
            <a:endParaRPr lang="en-US"/>
          </a:p>
        </p:txBody>
      </p:sp>
    </p:spTree>
    <p:extLst>
      <p:ext uri="{BB962C8B-B14F-4D97-AF65-F5344CB8AC3E}">
        <p14:creationId xmlns:p14="http://schemas.microsoft.com/office/powerpoint/2010/main" xmlns="" val="251652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229600" cy="1143000"/>
          </a:xfrm>
        </p:spPr>
        <p:txBody>
          <a:bodyPr/>
          <a:lstStyle/>
          <a:p>
            <a:pPr algn="ctr"/>
            <a:r>
              <a:rPr lang="en-US" b="1" dirty="0" smtClean="0"/>
              <a:t>Lucas-</a:t>
            </a:r>
            <a:r>
              <a:rPr lang="en-US" b="1" dirty="0" err="1" smtClean="0"/>
              <a:t>Kanade</a:t>
            </a:r>
            <a:r>
              <a:rPr lang="en-US" b="1" dirty="0" smtClean="0"/>
              <a:t> method</a:t>
            </a:r>
            <a:endParaRPr lang="en-US" b="1" dirty="0"/>
          </a:p>
        </p:txBody>
      </p:sp>
      <p:sp>
        <p:nvSpPr>
          <p:cNvPr id="4" name="Slide Number Placeholder 3"/>
          <p:cNvSpPr>
            <a:spLocks noGrp="1"/>
          </p:cNvSpPr>
          <p:nvPr>
            <p:ph type="sldNum" sz="quarter" idx="12"/>
          </p:nvPr>
        </p:nvSpPr>
        <p:spPr/>
        <p:txBody>
          <a:bodyPr/>
          <a:lstStyle/>
          <a:p>
            <a:fld id="{5559834F-D2FB-413F-8E35-F3C4372E15A0}" type="slidenum">
              <a:rPr lang="en-US" smtClean="0"/>
              <a:pPr/>
              <a:t>9</a:t>
            </a:fld>
            <a:endParaRPr lang="en-US"/>
          </a:p>
        </p:txBody>
      </p:sp>
      <p:sp>
        <p:nvSpPr>
          <p:cNvPr id="6" name="Footer Placeholder 5"/>
          <p:cNvSpPr>
            <a:spLocks noGrp="1"/>
          </p:cNvSpPr>
          <p:nvPr>
            <p:ph type="ftr" sz="quarter" idx="11"/>
          </p:nvPr>
        </p:nvSpPr>
        <p:spPr/>
        <p:txBody>
          <a:bodyPr/>
          <a:lstStyle/>
          <a:p>
            <a:r>
              <a:rPr lang="en-US" dirty="0" smtClean="0"/>
              <a:t>Giorgi </a:t>
            </a:r>
            <a:r>
              <a:rPr lang="en-US" dirty="0" err="1" smtClean="0"/>
              <a:t>Svanadze</a:t>
            </a:r>
            <a:r>
              <a:rPr lang="en-US" dirty="0" smtClean="0"/>
              <a:t>, David </a:t>
            </a:r>
            <a:r>
              <a:rPr lang="en-US" dirty="0" err="1" smtClean="0"/>
              <a:t>Jokhadze</a:t>
            </a:r>
            <a:endParaRPr lang="en-US" dirty="0"/>
          </a:p>
        </p:txBody>
      </p:sp>
      <mc:AlternateContent xmlns:mc="http://schemas.openxmlformats.org/markup-compatibility/2006">
        <mc:Choice xmlns:a14="http://schemas.microsoft.com/office/drawing/2010/main" xmlns="" Requires="a14">
          <p:sp>
            <p:nvSpPr>
              <p:cNvPr id="5" name="TextBox 4"/>
              <p:cNvSpPr txBox="1"/>
              <p:nvPr/>
            </p:nvSpPr>
            <p:spPr>
              <a:xfrm>
                <a:off x="533400" y="2133600"/>
                <a:ext cx="3581400" cy="1895647"/>
              </a:xfrm>
              <a:prstGeom prst="rect">
                <a:avLst/>
              </a:prstGeom>
              <a:noFill/>
              <a:ln>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𝑥</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1</m:t>
                              </m:r>
                            </m:sub>
                          </m:sSub>
                        </m:e>
                      </m:d>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𝑥</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𝑦</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1</m:t>
                              </m:r>
                            </m:sub>
                          </m:sSub>
                        </m:e>
                      </m:d>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𝑦</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𝑡</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1</m:t>
                              </m:r>
                            </m:sub>
                          </m:sSub>
                        </m:e>
                      </m:d>
                    </m:oMath>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𝑥</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2</m:t>
                              </m:r>
                            </m:sub>
                          </m:sSub>
                        </m:e>
                      </m:d>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𝑥</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𝑦</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2</m:t>
                              </m:r>
                            </m:sub>
                          </m:sSub>
                        </m:e>
                      </m:d>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𝑦</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𝑡</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2</m:t>
                              </m:r>
                            </m:sub>
                          </m:sSub>
                        </m:e>
                      </m:d>
                    </m:oMath>
                    <m:oMath xmlns:m="http://schemas.openxmlformats.org/officeDocument/2006/math">
                      <m:r>
                        <a:rPr lang="en-US" i="1">
                          <a:latin typeface="Cambria Math" panose="02040503050406030204" pitchFamily="18" charset="0"/>
                        </a:rPr>
                        <m:t>. </m:t>
                      </m:r>
                    </m:oMath>
                    <m:oMath xmlns:m="http://schemas.openxmlformats.org/officeDocument/2006/math">
                      <m:r>
                        <a:rPr lang="en-US" i="1">
                          <a:latin typeface="Cambria Math" panose="02040503050406030204" pitchFamily="18" charset="0"/>
                        </a:rPr>
                        <m:t>.</m:t>
                      </m:r>
                    </m:oMath>
                  </m:oMathPara>
                </a14:m>
                <a:endParaRPr lang="en-US" dirty="0" smtClean="0"/>
              </a:p>
              <a:p>
                <a:pPr/>
                <a:r>
                  <a:rPr lang="en-US" dirty="0" smtClean="0"/>
                  <a:t>   .</a:t>
                </a:r>
                <a:r>
                  <a:rPr lang="en-US" dirty="0"/>
                  <a:t/>
                </a:r>
                <a:br>
                  <a:rPr lang="en-US" dirty="0"/>
                </a:b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𝑥</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𝑛</m:t>
                              </m:r>
                            </m:sub>
                          </m:sSub>
                        </m:e>
                      </m:d>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𝑥</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𝑦</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𝑛</m:t>
                              </m:r>
                            </m:sub>
                          </m:sSub>
                        </m:e>
                      </m:d>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𝑦</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𝑡</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𝑛</m:t>
                              </m:r>
                            </m:sub>
                          </m:sSub>
                        </m:e>
                      </m:d>
                      <m:r>
                        <a:rPr lang="en-US" i="1">
                          <a:latin typeface="Cambria Math" panose="02040503050406030204" pitchFamily="18" charset="0"/>
                        </a:rPr>
                        <m:t> </m:t>
                      </m:r>
                    </m:oMath>
                  </m:oMathPara>
                </a14:m>
                <a:endParaRPr lang="en-US" dirty="0"/>
              </a:p>
            </p:txBody>
          </p:sp>
        </mc:Choice>
        <mc:Fallback>
          <p:sp>
            <p:nvSpPr>
              <p:cNvPr id="5" name="TextBox 4"/>
              <p:cNvSpPr txBox="1">
                <a:spLocks noRot="1" noChangeAspect="1" noMove="1" noResize="1" noEditPoints="1" noAdjustHandles="1" noChangeArrowheads="1" noChangeShapeType="1" noTextEdit="1"/>
              </p:cNvSpPr>
              <p:nvPr/>
            </p:nvSpPr>
            <p:spPr>
              <a:xfrm>
                <a:off x="533400" y="2133600"/>
                <a:ext cx="3581400" cy="1895647"/>
              </a:xfrm>
              <a:prstGeom prst="rect">
                <a:avLst/>
              </a:prstGeom>
              <a:blipFill rotWithShape="0">
                <a:blip r:embed="rId2" cstate="print"/>
                <a:stretch>
                  <a:fillRect/>
                </a:stretch>
              </a:blipFill>
              <a:ln>
                <a:solidFill>
                  <a:schemeClr val="tx1"/>
                </a:solidFill>
              </a:ln>
            </p:spPr>
            <p:txBody>
              <a:bodyPr/>
              <a:lstStyle/>
              <a:p>
                <a:r>
                  <a:rPr lang="en-US">
                    <a:noFill/>
                  </a:rPr>
                  <a:t> </a:t>
                </a:r>
              </a:p>
            </p:txBody>
          </p:sp>
        </mc:Fallback>
      </mc:AlternateContent>
      <p:grpSp>
        <p:nvGrpSpPr>
          <p:cNvPr id="14" name="Group 13"/>
          <p:cNvGrpSpPr/>
          <p:nvPr/>
        </p:nvGrpSpPr>
        <p:grpSpPr>
          <a:xfrm>
            <a:off x="4077837" y="2148385"/>
            <a:ext cx="5104263" cy="1915478"/>
            <a:chOff x="4077837" y="2148385"/>
            <a:chExt cx="5104263" cy="1915478"/>
          </a:xfrm>
        </p:grpSpPr>
        <mc:AlternateContent xmlns:mc="http://schemas.openxmlformats.org/markup-compatibility/2006">
          <mc:Choice xmlns:a14="http://schemas.microsoft.com/office/drawing/2010/main" xmlns="" Requires="a14">
            <p:sp>
              <p:nvSpPr>
                <p:cNvPr id="7" name="TextBox 6"/>
                <p:cNvSpPr txBox="1"/>
                <p:nvPr/>
              </p:nvSpPr>
              <p:spPr>
                <a:xfrm>
                  <a:off x="5105400" y="2148385"/>
                  <a:ext cx="3048000" cy="369332"/>
                </a:xfrm>
                <a:prstGeom prst="rect">
                  <a:avLst/>
                </a:prstGeom>
                <a:noFill/>
                <a:ln>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ka-GE" i="1">
                            <a:latin typeface="Cambria Math" panose="02040503050406030204" pitchFamily="18" charset="0"/>
                          </a:rPr>
                          <m:t>𝐴𝑣</m:t>
                        </m:r>
                        <m:r>
                          <a:rPr lang="ka-GE" i="1">
                            <a:latin typeface="Cambria Math" panose="02040503050406030204" pitchFamily="18" charset="0"/>
                          </a:rPr>
                          <m:t>=</m:t>
                        </m:r>
                        <m:r>
                          <a:rPr lang="ka-GE" i="1">
                            <a:latin typeface="Cambria Math" panose="02040503050406030204" pitchFamily="18" charset="0"/>
                          </a:rPr>
                          <m:t>𝑏</m:t>
                        </m:r>
                      </m:oMath>
                    </m:oMathPara>
                  </a14:m>
                  <a:endParaRPr lang="en-US" dirty="0"/>
                </a:p>
              </p:txBody>
            </p:sp>
          </mc:Choice>
          <mc:Fallback>
            <p:sp>
              <p:nvSpPr>
                <p:cNvPr id="7" name="TextBox 6"/>
                <p:cNvSpPr txBox="1">
                  <a:spLocks noRot="1" noChangeAspect="1" noMove="1" noResize="1" noEditPoints="1" noAdjustHandles="1" noChangeArrowheads="1" noChangeShapeType="1" noTextEdit="1"/>
                </p:cNvSpPr>
                <p:nvPr/>
              </p:nvSpPr>
              <p:spPr>
                <a:xfrm>
                  <a:off x="5105400" y="2148385"/>
                  <a:ext cx="3048000" cy="369332"/>
                </a:xfrm>
                <a:prstGeom prst="rect">
                  <a:avLst/>
                </a:prstGeom>
                <a:blipFill rotWithShape="0">
                  <a:blip r:embed="rId3" cstate="print"/>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mc:Choice xmlns:a14="http://schemas.microsoft.com/office/drawing/2010/main" xmlns="" Requires="a14">
            <p:sp>
              <p:nvSpPr>
                <p:cNvPr id="8" name="TextBox 7"/>
                <p:cNvSpPr txBox="1"/>
                <p:nvPr/>
              </p:nvSpPr>
              <p:spPr>
                <a:xfrm>
                  <a:off x="4077837" y="2856416"/>
                  <a:ext cx="2514600" cy="107805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ka-GE" sz="1400" i="1">
                            <a:latin typeface="Cambria Math" panose="02040503050406030204" pitchFamily="18" charset="0"/>
                          </a:rPr>
                          <m:t>𝐴</m:t>
                        </m:r>
                        <m:r>
                          <a:rPr lang="ka-GE" sz="1400" i="1">
                            <a:latin typeface="Cambria Math" panose="02040503050406030204" pitchFamily="18" charset="0"/>
                          </a:rPr>
                          <m:t>=</m:t>
                        </m:r>
                        <m:d>
                          <m:dPr>
                            <m:begChr m:val="["/>
                            <m:endChr m:val="]"/>
                            <m:ctrlPr>
                              <a:rPr lang="en-US" sz="1400" i="1">
                                <a:latin typeface="Cambria Math" panose="02040503050406030204" pitchFamily="18" charset="0"/>
                              </a:rPr>
                            </m:ctrlPr>
                          </m:dPr>
                          <m:e>
                            <m:eqArr>
                              <m:eqArrPr>
                                <m:ctrlPr>
                                  <a:rPr lang="en-US" sz="1400" i="1">
                                    <a:latin typeface="Cambria Math" panose="02040503050406030204" pitchFamily="18" charset="0"/>
                                  </a:rPr>
                                </m:ctrlPr>
                              </m:eqArrPr>
                              <m:e>
                                <m:sSub>
                                  <m:sSubPr>
                                    <m:ctrlPr>
                                      <a:rPr lang="en-US" sz="1400" i="1">
                                        <a:latin typeface="Cambria Math" panose="02040503050406030204" pitchFamily="18" charset="0"/>
                                      </a:rPr>
                                    </m:ctrlPr>
                                  </m:sSubPr>
                                  <m:e>
                                    <m:r>
                                      <a:rPr lang="ka-GE" sz="1400" i="1">
                                        <a:latin typeface="Cambria Math" panose="02040503050406030204" pitchFamily="18" charset="0"/>
                                      </a:rPr>
                                      <m:t>𝐼</m:t>
                                    </m:r>
                                  </m:e>
                                  <m:sub>
                                    <m:r>
                                      <a:rPr lang="ka-GE" sz="1400" i="1">
                                        <a:latin typeface="Cambria Math" panose="02040503050406030204" pitchFamily="18" charset="0"/>
                                      </a:rPr>
                                      <m:t>𝑥</m:t>
                                    </m:r>
                                  </m:sub>
                                </m:sSub>
                                <m:d>
                                  <m:dPr>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r>
                                          <a:rPr lang="ka-GE" sz="1400" i="1">
                                            <a:latin typeface="Cambria Math" panose="02040503050406030204" pitchFamily="18" charset="0"/>
                                          </a:rPr>
                                          <m:t>𝑞</m:t>
                                        </m:r>
                                      </m:e>
                                      <m:sub>
                                        <m:r>
                                          <a:rPr lang="ka-GE" sz="1400" i="1">
                                            <a:latin typeface="Cambria Math" panose="02040503050406030204" pitchFamily="18" charset="0"/>
                                          </a:rPr>
                                          <m:t>1</m:t>
                                        </m:r>
                                      </m:sub>
                                    </m:sSub>
                                  </m:e>
                                </m:d>
                                <m:r>
                                  <a:rPr lang="ka-GE" sz="1400" i="1">
                                    <a:latin typeface="Cambria Math" panose="02040503050406030204" pitchFamily="18" charset="0"/>
                                  </a:rPr>
                                  <m:t>   </m:t>
                                </m:r>
                                <m:sSub>
                                  <m:sSubPr>
                                    <m:ctrlPr>
                                      <a:rPr lang="en-US" sz="1400" i="1">
                                        <a:latin typeface="Cambria Math" panose="02040503050406030204" pitchFamily="18" charset="0"/>
                                      </a:rPr>
                                    </m:ctrlPr>
                                  </m:sSubPr>
                                  <m:e>
                                    <m:r>
                                      <a:rPr lang="ka-GE" sz="1400" i="1">
                                        <a:latin typeface="Cambria Math" panose="02040503050406030204" pitchFamily="18" charset="0"/>
                                      </a:rPr>
                                      <m:t>𝐼</m:t>
                                    </m:r>
                                  </m:e>
                                  <m:sub>
                                    <m:r>
                                      <a:rPr lang="ka-GE" sz="1400" i="1">
                                        <a:latin typeface="Cambria Math" panose="02040503050406030204" pitchFamily="18" charset="0"/>
                                      </a:rPr>
                                      <m:t>𝑦</m:t>
                                    </m:r>
                                  </m:sub>
                                </m:sSub>
                                <m:d>
                                  <m:dPr>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r>
                                          <a:rPr lang="ka-GE" sz="1400" i="1">
                                            <a:latin typeface="Cambria Math" panose="02040503050406030204" pitchFamily="18" charset="0"/>
                                          </a:rPr>
                                          <m:t>𝑞</m:t>
                                        </m:r>
                                      </m:e>
                                      <m:sub>
                                        <m:r>
                                          <a:rPr lang="ka-GE" sz="1400" i="1">
                                            <a:latin typeface="Cambria Math" panose="02040503050406030204" pitchFamily="18" charset="0"/>
                                          </a:rPr>
                                          <m:t>1</m:t>
                                        </m:r>
                                      </m:sub>
                                    </m:sSub>
                                  </m:e>
                                </m:d>
                              </m:e>
                              <m:e>
                                <m:eqArr>
                                  <m:eqArrPr>
                                    <m:ctrlPr>
                                      <a:rPr lang="en-US" sz="1400" i="1">
                                        <a:latin typeface="Cambria Math" panose="02040503050406030204" pitchFamily="18" charset="0"/>
                                      </a:rPr>
                                    </m:ctrlPr>
                                  </m:eqArrPr>
                                  <m:e>
                                    <m:r>
                                      <a:rPr lang="ka-GE" sz="1400" i="1">
                                        <a:latin typeface="Cambria Math" panose="02040503050406030204" pitchFamily="18" charset="0"/>
                                      </a:rPr>
                                      <m:t>⋮</m:t>
                                    </m:r>
                                  </m:e>
                                  <m:e>
                                    <m:sSub>
                                      <m:sSubPr>
                                        <m:ctrlPr>
                                          <a:rPr lang="en-US" sz="1400" i="1">
                                            <a:latin typeface="Cambria Math" panose="02040503050406030204" pitchFamily="18" charset="0"/>
                                          </a:rPr>
                                        </m:ctrlPr>
                                      </m:sSubPr>
                                      <m:e>
                                        <m:r>
                                          <a:rPr lang="ka-GE" sz="1400" i="1">
                                            <a:latin typeface="Cambria Math" panose="02040503050406030204" pitchFamily="18" charset="0"/>
                                          </a:rPr>
                                          <m:t>𝐼</m:t>
                                        </m:r>
                                      </m:e>
                                      <m:sub>
                                        <m:r>
                                          <a:rPr lang="ka-GE" sz="1400" i="1">
                                            <a:latin typeface="Cambria Math" panose="02040503050406030204" pitchFamily="18" charset="0"/>
                                          </a:rPr>
                                          <m:t>𝑥</m:t>
                                        </m:r>
                                      </m:sub>
                                    </m:sSub>
                                    <m:d>
                                      <m:dPr>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r>
                                              <a:rPr lang="ka-GE" sz="1400" i="1">
                                                <a:latin typeface="Cambria Math" panose="02040503050406030204" pitchFamily="18" charset="0"/>
                                              </a:rPr>
                                              <m:t>𝑞</m:t>
                                            </m:r>
                                          </m:e>
                                          <m:sub>
                                            <m:r>
                                              <a:rPr lang="ka-GE" sz="1400" i="1">
                                                <a:latin typeface="Cambria Math" panose="02040503050406030204" pitchFamily="18" charset="0"/>
                                              </a:rPr>
                                              <m:t>𝑛</m:t>
                                            </m:r>
                                          </m:sub>
                                        </m:sSub>
                                      </m:e>
                                    </m:d>
                                    <m:r>
                                      <a:rPr lang="ka-GE" sz="1400" i="1">
                                        <a:latin typeface="Cambria Math" panose="02040503050406030204" pitchFamily="18" charset="0"/>
                                      </a:rPr>
                                      <m:t>  </m:t>
                                    </m:r>
                                    <m:sSub>
                                      <m:sSubPr>
                                        <m:ctrlPr>
                                          <a:rPr lang="en-US" sz="1400" i="1">
                                            <a:latin typeface="Cambria Math" panose="02040503050406030204" pitchFamily="18" charset="0"/>
                                          </a:rPr>
                                        </m:ctrlPr>
                                      </m:sSubPr>
                                      <m:e>
                                        <m:r>
                                          <a:rPr lang="ka-GE" sz="1400" i="1">
                                            <a:latin typeface="Cambria Math" panose="02040503050406030204" pitchFamily="18" charset="0"/>
                                          </a:rPr>
                                          <m:t> </m:t>
                                        </m:r>
                                        <m:r>
                                          <a:rPr lang="ka-GE" sz="1400" i="1">
                                            <a:latin typeface="Cambria Math" panose="02040503050406030204" pitchFamily="18" charset="0"/>
                                          </a:rPr>
                                          <m:t>𝐼</m:t>
                                        </m:r>
                                      </m:e>
                                      <m:sub>
                                        <m:r>
                                          <a:rPr lang="ka-GE" sz="1400" i="1">
                                            <a:latin typeface="Cambria Math" panose="02040503050406030204" pitchFamily="18" charset="0"/>
                                          </a:rPr>
                                          <m:t>𝑦</m:t>
                                        </m:r>
                                      </m:sub>
                                    </m:sSub>
                                    <m:d>
                                      <m:dPr>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r>
                                              <a:rPr lang="ka-GE" sz="1400" i="1">
                                                <a:latin typeface="Cambria Math" panose="02040503050406030204" pitchFamily="18" charset="0"/>
                                              </a:rPr>
                                              <m:t>𝑞</m:t>
                                            </m:r>
                                          </m:e>
                                          <m:sub>
                                            <m:r>
                                              <a:rPr lang="ka-GE" sz="1400" i="1">
                                                <a:latin typeface="Cambria Math" panose="02040503050406030204" pitchFamily="18" charset="0"/>
                                              </a:rPr>
                                              <m:t>𝑛</m:t>
                                            </m:r>
                                          </m:sub>
                                        </m:sSub>
                                      </m:e>
                                    </m:d>
                                  </m:e>
                                </m:eqArr>
                              </m:e>
                            </m:eqArr>
                          </m:e>
                        </m:d>
                      </m:oMath>
                    </m:oMathPara>
                  </a14:m>
                  <a:endParaRPr lang="en-US" sz="1400" dirty="0"/>
                </a:p>
                <a:p>
                  <a:endParaRPr lang="en-US" dirty="0"/>
                </a:p>
              </p:txBody>
            </p:sp>
          </mc:Choice>
          <mc:Fallback>
            <p:sp>
              <p:nvSpPr>
                <p:cNvPr id="8" name="TextBox 7"/>
                <p:cNvSpPr txBox="1">
                  <a:spLocks noRot="1" noChangeAspect="1" noMove="1" noResize="1" noEditPoints="1" noAdjustHandles="1" noChangeArrowheads="1" noChangeShapeType="1" noTextEdit="1"/>
                </p:cNvSpPr>
                <p:nvPr/>
              </p:nvSpPr>
              <p:spPr>
                <a:xfrm>
                  <a:off x="4077837" y="2856416"/>
                  <a:ext cx="2514600" cy="1078052"/>
                </a:xfrm>
                <a:prstGeom prst="rect">
                  <a:avLst/>
                </a:prstGeom>
                <a:blipFill rotWithShape="0">
                  <a:blip r:embed="rId4" cstate="print"/>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xmlns="" Requires="a14">
            <p:sp>
              <p:nvSpPr>
                <p:cNvPr id="9" name="TextBox 8"/>
                <p:cNvSpPr txBox="1"/>
                <p:nvPr/>
              </p:nvSpPr>
              <p:spPr>
                <a:xfrm>
                  <a:off x="6249537" y="2856416"/>
                  <a:ext cx="1143000" cy="105407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ka-GE" sz="1400" i="1">
                            <a:latin typeface="Cambria Math" panose="02040503050406030204" pitchFamily="18" charset="0"/>
                          </a:rPr>
                          <m:t>𝑣</m:t>
                        </m:r>
                        <m:r>
                          <a:rPr lang="ka-GE" sz="1400" i="1">
                            <a:latin typeface="Cambria Math" panose="02040503050406030204" pitchFamily="18" charset="0"/>
                          </a:rPr>
                          <m:t>=</m:t>
                        </m:r>
                        <m:d>
                          <m:dPr>
                            <m:begChr m:val="["/>
                            <m:endChr m:val="]"/>
                            <m:ctrlPr>
                              <a:rPr lang="en-US" sz="1400" i="1">
                                <a:latin typeface="Cambria Math" panose="02040503050406030204" pitchFamily="18" charset="0"/>
                              </a:rPr>
                            </m:ctrlPr>
                          </m:dPr>
                          <m:e>
                            <m:eqArr>
                              <m:eqArrPr>
                                <m:ctrlPr>
                                  <a:rPr lang="en-US" sz="1400" i="1">
                                    <a:latin typeface="Cambria Math" panose="02040503050406030204" pitchFamily="18" charset="0"/>
                                  </a:rPr>
                                </m:ctrlPr>
                              </m:eqArrPr>
                              <m:e>
                                <m:sSub>
                                  <m:sSubPr>
                                    <m:ctrlPr>
                                      <a:rPr lang="en-US" sz="1400" i="1">
                                        <a:latin typeface="Cambria Math" panose="02040503050406030204" pitchFamily="18" charset="0"/>
                                      </a:rPr>
                                    </m:ctrlPr>
                                  </m:sSubPr>
                                  <m:e>
                                    <m:r>
                                      <a:rPr lang="ka-GE" sz="1400" i="1">
                                        <a:latin typeface="Cambria Math" panose="02040503050406030204" pitchFamily="18" charset="0"/>
                                      </a:rPr>
                                      <m:t>𝑉</m:t>
                                    </m:r>
                                  </m:e>
                                  <m:sub>
                                    <m:r>
                                      <a:rPr lang="ka-GE" sz="1400" i="1">
                                        <a:latin typeface="Cambria Math" panose="02040503050406030204" pitchFamily="18" charset="0"/>
                                      </a:rPr>
                                      <m:t>𝑥</m:t>
                                    </m:r>
                                  </m:sub>
                                </m:sSub>
                              </m:e>
                              <m:e>
                                <m:r>
                                  <a:rPr lang="ka-GE" sz="1400" i="1">
                                    <a:latin typeface="Cambria Math" panose="02040503050406030204" pitchFamily="18" charset="0"/>
                                  </a:rPr>
                                  <m:t>   </m:t>
                                </m:r>
                              </m:e>
                              <m:e>
                                <m:sSub>
                                  <m:sSubPr>
                                    <m:ctrlPr>
                                      <a:rPr lang="en-US" sz="1400" i="1">
                                        <a:latin typeface="Cambria Math" panose="02040503050406030204" pitchFamily="18" charset="0"/>
                                      </a:rPr>
                                    </m:ctrlPr>
                                  </m:sSubPr>
                                  <m:e>
                                    <m:r>
                                      <a:rPr lang="ka-GE" sz="1400" i="1">
                                        <a:latin typeface="Cambria Math" panose="02040503050406030204" pitchFamily="18" charset="0"/>
                                      </a:rPr>
                                      <m:t>𝑉</m:t>
                                    </m:r>
                                  </m:e>
                                  <m:sub>
                                    <m:r>
                                      <a:rPr lang="ka-GE" sz="1400" i="1">
                                        <a:latin typeface="Cambria Math" panose="02040503050406030204" pitchFamily="18" charset="0"/>
                                      </a:rPr>
                                      <m:t>𝑦</m:t>
                                    </m:r>
                                  </m:sub>
                                </m:sSub>
                              </m:e>
                            </m:eqArr>
                          </m:e>
                        </m:d>
                      </m:oMath>
                    </m:oMathPara>
                  </a14:m>
                  <a:endParaRPr lang="en-US" sz="1400" dirty="0"/>
                </a:p>
                <a:p>
                  <a:endParaRPr lang="en-US" dirty="0"/>
                </a:p>
              </p:txBody>
            </p:sp>
          </mc:Choice>
          <mc:Fallback>
            <p:sp>
              <p:nvSpPr>
                <p:cNvPr id="9" name="TextBox 8"/>
                <p:cNvSpPr txBox="1">
                  <a:spLocks noRot="1" noChangeAspect="1" noMove="1" noResize="1" noEditPoints="1" noAdjustHandles="1" noChangeArrowheads="1" noChangeShapeType="1" noTextEdit="1"/>
                </p:cNvSpPr>
                <p:nvPr/>
              </p:nvSpPr>
              <p:spPr>
                <a:xfrm>
                  <a:off x="6249537" y="2856416"/>
                  <a:ext cx="1143000" cy="1054071"/>
                </a:xfrm>
                <a:prstGeom prst="rect">
                  <a:avLst/>
                </a:prstGeom>
                <a:blipFill rotWithShape="0">
                  <a:blip r:embed="rId5" cstate="print"/>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xmlns="" Requires="a14">
            <p:sp>
              <p:nvSpPr>
                <p:cNvPr id="10" name="TextBox 9"/>
                <p:cNvSpPr txBox="1"/>
                <p:nvPr/>
              </p:nvSpPr>
              <p:spPr>
                <a:xfrm>
                  <a:off x="7124700" y="2703041"/>
                  <a:ext cx="2057400" cy="136082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ka-GE" sz="1400" i="1">
                            <a:latin typeface="Cambria Math" panose="02040503050406030204" pitchFamily="18" charset="0"/>
                          </a:rPr>
                          <m:t>𝐵</m:t>
                        </m:r>
                        <m:r>
                          <a:rPr lang="ka-GE" sz="1400" i="1">
                            <a:latin typeface="Cambria Math" panose="02040503050406030204" pitchFamily="18" charset="0"/>
                          </a:rPr>
                          <m:t>=</m:t>
                        </m:r>
                        <m:d>
                          <m:dPr>
                            <m:begChr m:val="["/>
                            <m:endChr m:val="]"/>
                            <m:ctrlPr>
                              <a:rPr lang="en-US" sz="1400" i="1">
                                <a:latin typeface="Cambria Math" panose="02040503050406030204" pitchFamily="18" charset="0"/>
                              </a:rPr>
                            </m:ctrlPr>
                          </m:dPr>
                          <m:e>
                            <m:eqArr>
                              <m:eqArrPr>
                                <m:ctrlPr>
                                  <a:rPr lang="en-US" sz="1400" i="1">
                                    <a:latin typeface="Cambria Math" panose="02040503050406030204" pitchFamily="18" charset="0"/>
                                  </a:rPr>
                                </m:ctrlPr>
                              </m:eqArrPr>
                              <m:e>
                                <m:r>
                                  <a:rPr lang="ka-GE" sz="1400" i="1">
                                    <a:latin typeface="Cambria Math" panose="02040503050406030204" pitchFamily="18" charset="0"/>
                                  </a:rPr>
                                  <m:t>−</m:t>
                                </m:r>
                                <m:sSub>
                                  <m:sSubPr>
                                    <m:ctrlPr>
                                      <a:rPr lang="en-US" sz="1400" i="1">
                                        <a:latin typeface="Cambria Math" panose="02040503050406030204" pitchFamily="18" charset="0"/>
                                      </a:rPr>
                                    </m:ctrlPr>
                                  </m:sSubPr>
                                  <m:e>
                                    <m:r>
                                      <a:rPr lang="ka-GE" sz="1400" i="1">
                                        <a:latin typeface="Cambria Math" panose="02040503050406030204" pitchFamily="18" charset="0"/>
                                      </a:rPr>
                                      <m:t>𝐼</m:t>
                                    </m:r>
                                  </m:e>
                                  <m:sub>
                                    <m:r>
                                      <a:rPr lang="ka-GE" sz="1400" i="1">
                                        <a:latin typeface="Cambria Math" panose="02040503050406030204" pitchFamily="18" charset="0"/>
                                      </a:rPr>
                                      <m:t>𝑡</m:t>
                                    </m:r>
                                  </m:sub>
                                </m:sSub>
                                <m:d>
                                  <m:dPr>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r>
                                          <a:rPr lang="ka-GE" sz="1400" i="1">
                                            <a:latin typeface="Cambria Math" panose="02040503050406030204" pitchFamily="18" charset="0"/>
                                          </a:rPr>
                                          <m:t>𝑞</m:t>
                                        </m:r>
                                      </m:e>
                                      <m:sub>
                                        <m:r>
                                          <a:rPr lang="ka-GE" sz="1400" i="1">
                                            <a:latin typeface="Cambria Math" panose="02040503050406030204" pitchFamily="18" charset="0"/>
                                          </a:rPr>
                                          <m:t>1</m:t>
                                        </m:r>
                                      </m:sub>
                                    </m:sSub>
                                  </m:e>
                                </m:d>
                              </m:e>
                              <m:e>
                                <m:r>
                                  <a:rPr lang="ka-GE" sz="1400" i="1">
                                    <a:latin typeface="Cambria Math" panose="02040503050406030204" pitchFamily="18" charset="0"/>
                                  </a:rPr>
                                  <m:t>−</m:t>
                                </m:r>
                                <m:sSub>
                                  <m:sSubPr>
                                    <m:ctrlPr>
                                      <a:rPr lang="en-US" sz="1400" i="1">
                                        <a:latin typeface="Cambria Math" panose="02040503050406030204" pitchFamily="18" charset="0"/>
                                      </a:rPr>
                                    </m:ctrlPr>
                                  </m:sSubPr>
                                  <m:e>
                                    <m:r>
                                      <a:rPr lang="ka-GE" sz="1400" i="1">
                                        <a:latin typeface="Cambria Math" panose="02040503050406030204" pitchFamily="18" charset="0"/>
                                      </a:rPr>
                                      <m:t>𝐼</m:t>
                                    </m:r>
                                  </m:e>
                                  <m:sub>
                                    <m:r>
                                      <a:rPr lang="ka-GE" sz="1400" i="1">
                                        <a:latin typeface="Cambria Math" panose="02040503050406030204" pitchFamily="18" charset="0"/>
                                      </a:rPr>
                                      <m:t>𝑡</m:t>
                                    </m:r>
                                  </m:sub>
                                </m:sSub>
                                <m:d>
                                  <m:dPr>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r>
                                          <a:rPr lang="ka-GE" sz="1400" i="1">
                                            <a:latin typeface="Cambria Math" panose="02040503050406030204" pitchFamily="18" charset="0"/>
                                          </a:rPr>
                                          <m:t>𝑞</m:t>
                                        </m:r>
                                      </m:e>
                                      <m:sub>
                                        <m:r>
                                          <a:rPr lang="ka-GE" sz="1400" i="1">
                                            <a:latin typeface="Cambria Math" panose="02040503050406030204" pitchFamily="18" charset="0"/>
                                          </a:rPr>
                                          <m:t>2</m:t>
                                        </m:r>
                                      </m:sub>
                                    </m:sSub>
                                  </m:e>
                                </m:d>
                              </m:e>
                              <m:e>
                                <m:r>
                                  <a:rPr lang="ka-GE" sz="1400" i="1">
                                    <a:latin typeface="Cambria Math" panose="02040503050406030204" pitchFamily="18" charset="0"/>
                                  </a:rPr>
                                  <m:t>⋮</m:t>
                                </m:r>
                              </m:e>
                              <m:e>
                                <m:r>
                                  <a:rPr lang="ka-GE" sz="1400" i="1">
                                    <a:latin typeface="Cambria Math" panose="02040503050406030204" pitchFamily="18" charset="0"/>
                                  </a:rPr>
                                  <m:t>−</m:t>
                                </m:r>
                                <m:sSub>
                                  <m:sSubPr>
                                    <m:ctrlPr>
                                      <a:rPr lang="en-US" sz="1400" i="1">
                                        <a:latin typeface="Cambria Math" panose="02040503050406030204" pitchFamily="18" charset="0"/>
                                      </a:rPr>
                                    </m:ctrlPr>
                                  </m:sSubPr>
                                  <m:e>
                                    <m:r>
                                      <a:rPr lang="ka-GE" sz="1400" i="1">
                                        <a:latin typeface="Cambria Math" panose="02040503050406030204" pitchFamily="18" charset="0"/>
                                      </a:rPr>
                                      <m:t>𝐼</m:t>
                                    </m:r>
                                  </m:e>
                                  <m:sub>
                                    <m:r>
                                      <a:rPr lang="ka-GE" sz="1400" i="1">
                                        <a:latin typeface="Cambria Math" panose="02040503050406030204" pitchFamily="18" charset="0"/>
                                      </a:rPr>
                                      <m:t>𝑡</m:t>
                                    </m:r>
                                  </m:sub>
                                </m:sSub>
                                <m:d>
                                  <m:dPr>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r>
                                          <a:rPr lang="ka-GE" sz="1400" i="1">
                                            <a:latin typeface="Cambria Math" panose="02040503050406030204" pitchFamily="18" charset="0"/>
                                          </a:rPr>
                                          <m:t>𝑞</m:t>
                                        </m:r>
                                      </m:e>
                                      <m:sub>
                                        <m:r>
                                          <a:rPr lang="ka-GE" sz="1400" i="1">
                                            <a:latin typeface="Cambria Math" panose="02040503050406030204" pitchFamily="18" charset="0"/>
                                          </a:rPr>
                                          <m:t>𝑛</m:t>
                                        </m:r>
                                      </m:sub>
                                    </m:sSub>
                                  </m:e>
                                </m:d>
                              </m:e>
                            </m:eqArr>
                          </m:e>
                        </m:d>
                      </m:oMath>
                    </m:oMathPara>
                  </a14:m>
                  <a:endParaRPr lang="en-US" sz="1400" dirty="0"/>
                </a:p>
                <a:p>
                  <a:endParaRPr lang="en-US" dirty="0"/>
                </a:p>
              </p:txBody>
            </p:sp>
          </mc:Choice>
          <mc:Fallback>
            <p:sp>
              <p:nvSpPr>
                <p:cNvPr id="10" name="TextBox 9"/>
                <p:cNvSpPr txBox="1">
                  <a:spLocks noRot="1" noChangeAspect="1" noMove="1" noResize="1" noEditPoints="1" noAdjustHandles="1" noChangeArrowheads="1" noChangeShapeType="1" noTextEdit="1"/>
                </p:cNvSpPr>
                <p:nvPr/>
              </p:nvSpPr>
              <p:spPr>
                <a:xfrm>
                  <a:off x="7124700" y="2703041"/>
                  <a:ext cx="2057400" cy="1360822"/>
                </a:xfrm>
                <a:prstGeom prst="rect">
                  <a:avLst/>
                </a:prstGeom>
                <a:blipFill rotWithShape="0">
                  <a:blip r:embed="rId6" cstate="print"/>
                  <a:stretch>
                    <a:fillRect/>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xmlns="" Requires="a14">
          <p:sp>
            <p:nvSpPr>
              <p:cNvPr id="11" name="TextBox 10"/>
              <p:cNvSpPr txBox="1"/>
              <p:nvPr/>
            </p:nvSpPr>
            <p:spPr>
              <a:xfrm>
                <a:off x="838200" y="5105400"/>
                <a:ext cx="7848600" cy="124450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400" i="1">
                              <a:latin typeface="Cambria Math" panose="02040503050406030204" pitchFamily="18" charset="0"/>
                            </a:rPr>
                          </m:ctrlPr>
                        </m:dPr>
                        <m:e>
                          <m:eqArr>
                            <m:eqArrPr>
                              <m:ctrlPr>
                                <a:rPr lang="en-US" sz="1400" i="1">
                                  <a:latin typeface="Cambria Math" panose="02040503050406030204" pitchFamily="18" charset="0"/>
                                </a:rPr>
                              </m:ctrlPr>
                            </m:eqArrPr>
                            <m:e>
                              <m:sSub>
                                <m:sSubPr>
                                  <m:ctrlPr>
                                    <a:rPr lang="en-US" sz="1400" i="1">
                                      <a:latin typeface="Cambria Math" panose="02040503050406030204" pitchFamily="18" charset="0"/>
                                    </a:rPr>
                                  </m:ctrlPr>
                                </m:sSubPr>
                                <m:e>
                                  <m:r>
                                    <a:rPr lang="ka-GE" sz="1400" i="1">
                                      <a:latin typeface="Cambria Math" panose="02040503050406030204" pitchFamily="18" charset="0"/>
                                    </a:rPr>
                                    <m:t>𝑉</m:t>
                                  </m:r>
                                </m:e>
                                <m:sub>
                                  <m:r>
                                    <a:rPr lang="ka-GE" sz="1400" i="1">
                                      <a:latin typeface="Cambria Math" panose="02040503050406030204" pitchFamily="18" charset="0"/>
                                    </a:rPr>
                                    <m:t>𝑥</m:t>
                                  </m:r>
                                </m:sub>
                              </m:sSub>
                            </m:e>
                            <m:e>
                              <m:r>
                                <a:rPr lang="ka-GE" sz="1400" i="1">
                                  <a:latin typeface="Cambria Math" panose="02040503050406030204" pitchFamily="18" charset="0"/>
                                </a:rPr>
                                <m:t>   </m:t>
                              </m:r>
                            </m:e>
                            <m:e>
                              <m:sSub>
                                <m:sSubPr>
                                  <m:ctrlPr>
                                    <a:rPr lang="en-US" sz="1400" i="1">
                                      <a:latin typeface="Cambria Math" panose="02040503050406030204" pitchFamily="18" charset="0"/>
                                    </a:rPr>
                                  </m:ctrlPr>
                                </m:sSubPr>
                                <m:e>
                                  <m:r>
                                    <a:rPr lang="ka-GE" sz="1400" i="1">
                                      <a:latin typeface="Cambria Math" panose="02040503050406030204" pitchFamily="18" charset="0"/>
                                    </a:rPr>
                                    <m:t>𝑉</m:t>
                                  </m:r>
                                </m:e>
                                <m:sub>
                                  <m:r>
                                    <a:rPr lang="ka-GE" sz="1400" i="1">
                                      <a:latin typeface="Cambria Math" panose="02040503050406030204" pitchFamily="18" charset="0"/>
                                    </a:rPr>
                                    <m:t>𝑦</m:t>
                                  </m:r>
                                </m:sub>
                              </m:sSub>
                            </m:e>
                          </m:eqArr>
                        </m:e>
                      </m:d>
                      <m:r>
                        <a:rPr lang="ka-GE" sz="1400" i="1">
                          <a:latin typeface="Cambria Math" panose="02040503050406030204" pitchFamily="18" charset="0"/>
                        </a:rPr>
                        <m:t>=</m:t>
                      </m:r>
                      <m:sSup>
                        <m:sSupPr>
                          <m:ctrlPr>
                            <a:rPr lang="en-US" sz="1400" i="1">
                              <a:latin typeface="Cambria Math" panose="02040503050406030204" pitchFamily="18" charset="0"/>
                            </a:rPr>
                          </m:ctrlPr>
                        </m:sSupPr>
                        <m:e>
                          <m:d>
                            <m:dPr>
                              <m:begChr m:val="["/>
                              <m:endChr m:val="]"/>
                              <m:ctrlPr>
                                <a:rPr lang="en-US" sz="1400" i="1">
                                  <a:latin typeface="Cambria Math" panose="02040503050406030204" pitchFamily="18" charset="0"/>
                                </a:rPr>
                              </m:ctrlPr>
                            </m:dPr>
                            <m:e>
                              <m:eqArr>
                                <m:eqArrPr>
                                  <m:ctrlPr>
                                    <a:rPr lang="en-US" sz="1400" i="1">
                                      <a:latin typeface="Cambria Math" panose="02040503050406030204" pitchFamily="18" charset="0"/>
                                    </a:rPr>
                                  </m:ctrlPr>
                                </m:eqArrPr>
                                <m:e>
                                  <m:nary>
                                    <m:naryPr>
                                      <m:chr m:val="∑"/>
                                      <m:limLoc m:val="subSup"/>
                                      <m:supHide m:val="on"/>
                                      <m:ctrlPr>
                                        <a:rPr lang="en-US" sz="1400" i="1">
                                          <a:latin typeface="Cambria Math" panose="02040503050406030204" pitchFamily="18" charset="0"/>
                                        </a:rPr>
                                      </m:ctrlPr>
                                    </m:naryPr>
                                    <m:sub>
                                      <m:r>
                                        <a:rPr lang="ka-GE" sz="1400" i="1">
                                          <a:latin typeface="Cambria Math" panose="02040503050406030204" pitchFamily="18" charset="0"/>
                                        </a:rPr>
                                        <m:t>𝑖</m:t>
                                      </m:r>
                                    </m:sub>
                                    <m:sup/>
                                    <m:e>
                                      <m:sSup>
                                        <m:sSupPr>
                                          <m:ctrlPr>
                                            <a:rPr lang="en-US" sz="1400" i="1">
                                              <a:latin typeface="Cambria Math" panose="02040503050406030204" pitchFamily="18" charset="0"/>
                                            </a:rPr>
                                          </m:ctrlPr>
                                        </m:sSupPr>
                                        <m:e>
                                          <m:sSub>
                                            <m:sSubPr>
                                              <m:ctrlPr>
                                                <a:rPr lang="en-US" sz="1400" i="1">
                                                  <a:latin typeface="Cambria Math" panose="02040503050406030204" pitchFamily="18" charset="0"/>
                                                </a:rPr>
                                              </m:ctrlPr>
                                            </m:sSubPr>
                                            <m:e>
                                              <m:r>
                                                <a:rPr lang="ka-GE" sz="1400" i="1">
                                                  <a:latin typeface="Cambria Math" panose="02040503050406030204" pitchFamily="18" charset="0"/>
                                                </a:rPr>
                                                <m:t>𝐼</m:t>
                                              </m:r>
                                            </m:e>
                                            <m:sub>
                                              <m:r>
                                                <a:rPr lang="ka-GE" sz="1400" i="1">
                                                  <a:latin typeface="Cambria Math" panose="02040503050406030204" pitchFamily="18" charset="0"/>
                                                </a:rPr>
                                                <m:t>𝑥</m:t>
                                              </m:r>
                                            </m:sub>
                                          </m:sSub>
                                          <m:d>
                                            <m:dPr>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r>
                                                    <a:rPr lang="ka-GE" sz="1400" i="1">
                                                      <a:latin typeface="Cambria Math" panose="02040503050406030204" pitchFamily="18" charset="0"/>
                                                    </a:rPr>
                                                    <m:t>𝑞</m:t>
                                                  </m:r>
                                                </m:e>
                                                <m:sub>
                                                  <m:r>
                                                    <a:rPr lang="ka-GE" sz="1400" i="1">
                                                      <a:latin typeface="Cambria Math" panose="02040503050406030204" pitchFamily="18" charset="0"/>
                                                    </a:rPr>
                                                    <m:t>𝑖</m:t>
                                                  </m:r>
                                                </m:sub>
                                              </m:sSub>
                                            </m:e>
                                          </m:d>
                                        </m:e>
                                        <m:sup>
                                          <m:r>
                                            <a:rPr lang="ka-GE" sz="1400" i="1">
                                              <a:latin typeface="Cambria Math" panose="02040503050406030204" pitchFamily="18" charset="0"/>
                                            </a:rPr>
                                            <m:t>2</m:t>
                                          </m:r>
                                        </m:sup>
                                      </m:sSup>
                                    </m:e>
                                  </m:nary>
                                  <m:r>
                                    <a:rPr lang="ka-GE" sz="1400" i="1">
                                      <a:latin typeface="Cambria Math" panose="02040503050406030204" pitchFamily="18" charset="0"/>
                                    </a:rPr>
                                    <m:t>            </m:t>
                                  </m:r>
                                  <m:nary>
                                    <m:naryPr>
                                      <m:chr m:val="∑"/>
                                      <m:limLoc m:val="subSup"/>
                                      <m:supHide m:val="on"/>
                                      <m:ctrlPr>
                                        <a:rPr lang="en-US" sz="1400" i="1">
                                          <a:latin typeface="Cambria Math" panose="02040503050406030204" pitchFamily="18" charset="0"/>
                                        </a:rPr>
                                      </m:ctrlPr>
                                    </m:naryPr>
                                    <m:sub>
                                      <m:r>
                                        <a:rPr lang="ka-GE" sz="1400" i="1">
                                          <a:latin typeface="Cambria Math" panose="02040503050406030204" pitchFamily="18" charset="0"/>
                                        </a:rPr>
                                        <m:t>𝑖</m:t>
                                      </m:r>
                                    </m:sub>
                                    <m:sup/>
                                    <m:e>
                                      <m:sSub>
                                        <m:sSubPr>
                                          <m:ctrlPr>
                                            <a:rPr lang="en-US" sz="1400" i="1">
                                              <a:latin typeface="Cambria Math" panose="02040503050406030204" pitchFamily="18" charset="0"/>
                                            </a:rPr>
                                          </m:ctrlPr>
                                        </m:sSubPr>
                                        <m:e>
                                          <m:r>
                                            <a:rPr lang="ka-GE" sz="1400" i="1">
                                              <a:latin typeface="Cambria Math" panose="02040503050406030204" pitchFamily="18" charset="0"/>
                                            </a:rPr>
                                            <m:t>𝐼</m:t>
                                          </m:r>
                                        </m:e>
                                        <m:sub>
                                          <m:r>
                                            <a:rPr lang="ka-GE" sz="1400" i="1">
                                              <a:latin typeface="Cambria Math" panose="02040503050406030204" pitchFamily="18" charset="0"/>
                                            </a:rPr>
                                            <m:t>𝑥</m:t>
                                          </m:r>
                                        </m:sub>
                                      </m:sSub>
                                      <m:d>
                                        <m:dPr>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r>
                                                <a:rPr lang="ka-GE" sz="1400" i="1">
                                                  <a:latin typeface="Cambria Math" panose="02040503050406030204" pitchFamily="18" charset="0"/>
                                                </a:rPr>
                                                <m:t>𝑞</m:t>
                                              </m:r>
                                            </m:e>
                                            <m:sub>
                                              <m:r>
                                                <a:rPr lang="ka-GE" sz="1400" i="1">
                                                  <a:latin typeface="Cambria Math" panose="02040503050406030204" pitchFamily="18" charset="0"/>
                                                </a:rPr>
                                                <m:t>𝑖</m:t>
                                              </m:r>
                                            </m:sub>
                                          </m:sSub>
                                        </m:e>
                                      </m:d>
                                    </m:e>
                                  </m:nary>
                                  <m:sSub>
                                    <m:sSubPr>
                                      <m:ctrlPr>
                                        <a:rPr lang="en-US" sz="1400" i="1">
                                          <a:latin typeface="Cambria Math" panose="02040503050406030204" pitchFamily="18" charset="0"/>
                                        </a:rPr>
                                      </m:ctrlPr>
                                    </m:sSubPr>
                                    <m:e>
                                      <m:r>
                                        <a:rPr lang="ka-GE" sz="1400" i="1">
                                          <a:latin typeface="Cambria Math" panose="02040503050406030204" pitchFamily="18" charset="0"/>
                                        </a:rPr>
                                        <m:t>𝐼</m:t>
                                      </m:r>
                                    </m:e>
                                    <m:sub>
                                      <m:r>
                                        <a:rPr lang="ka-GE" sz="1400" i="1">
                                          <a:latin typeface="Cambria Math" panose="02040503050406030204" pitchFamily="18" charset="0"/>
                                        </a:rPr>
                                        <m:t>𝑦</m:t>
                                      </m:r>
                                    </m:sub>
                                  </m:sSub>
                                  <m:d>
                                    <m:dPr>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r>
                                            <a:rPr lang="ka-GE" sz="1400" i="1">
                                              <a:latin typeface="Cambria Math" panose="02040503050406030204" pitchFamily="18" charset="0"/>
                                            </a:rPr>
                                            <m:t>𝑞</m:t>
                                          </m:r>
                                        </m:e>
                                        <m:sub>
                                          <m:r>
                                            <a:rPr lang="ka-GE" sz="1400" i="1">
                                              <a:latin typeface="Cambria Math" panose="02040503050406030204" pitchFamily="18" charset="0"/>
                                            </a:rPr>
                                            <m:t>𝑖</m:t>
                                          </m:r>
                                        </m:sub>
                                      </m:sSub>
                                    </m:e>
                                  </m:d>
                                  <m:r>
                                    <a:rPr lang="ka-GE" sz="1400" i="1">
                                      <a:latin typeface="Cambria Math" panose="02040503050406030204" pitchFamily="18" charset="0"/>
                                    </a:rPr>
                                    <m:t>  </m:t>
                                  </m:r>
                                </m:e>
                                <m:e>
                                  <m:r>
                                    <a:rPr lang="ka-GE" sz="1400" i="1">
                                      <a:latin typeface="Cambria Math" panose="02040503050406030204" pitchFamily="18" charset="0"/>
                                    </a:rPr>
                                    <m:t>   </m:t>
                                  </m:r>
                                </m:e>
                                <m:e>
                                  <m:nary>
                                    <m:naryPr>
                                      <m:chr m:val="∑"/>
                                      <m:limLoc m:val="subSup"/>
                                      <m:supHide m:val="on"/>
                                      <m:ctrlPr>
                                        <a:rPr lang="en-US" sz="1400" i="1">
                                          <a:latin typeface="Cambria Math" panose="02040503050406030204" pitchFamily="18" charset="0"/>
                                        </a:rPr>
                                      </m:ctrlPr>
                                    </m:naryPr>
                                    <m:sub>
                                      <m:r>
                                        <a:rPr lang="ka-GE" sz="1400" i="1">
                                          <a:latin typeface="Cambria Math" panose="02040503050406030204" pitchFamily="18" charset="0"/>
                                        </a:rPr>
                                        <m:t>𝑖</m:t>
                                      </m:r>
                                    </m:sub>
                                    <m:sup/>
                                    <m:e>
                                      <m:sSub>
                                        <m:sSubPr>
                                          <m:ctrlPr>
                                            <a:rPr lang="en-US" sz="1400" i="1">
                                              <a:latin typeface="Cambria Math" panose="02040503050406030204" pitchFamily="18" charset="0"/>
                                            </a:rPr>
                                          </m:ctrlPr>
                                        </m:sSubPr>
                                        <m:e>
                                          <m:r>
                                            <a:rPr lang="ka-GE" sz="1400" i="1">
                                              <a:latin typeface="Cambria Math" panose="02040503050406030204" pitchFamily="18" charset="0"/>
                                            </a:rPr>
                                            <m:t>𝐼</m:t>
                                          </m:r>
                                        </m:e>
                                        <m:sub>
                                          <m:r>
                                            <a:rPr lang="ka-GE" sz="1400" i="1">
                                              <a:latin typeface="Cambria Math" panose="02040503050406030204" pitchFamily="18" charset="0"/>
                                            </a:rPr>
                                            <m:t>𝑦</m:t>
                                          </m:r>
                                        </m:sub>
                                      </m:sSub>
                                      <m:d>
                                        <m:dPr>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r>
                                                <a:rPr lang="ka-GE" sz="1400" i="1">
                                                  <a:latin typeface="Cambria Math" panose="02040503050406030204" pitchFamily="18" charset="0"/>
                                                </a:rPr>
                                                <m:t>𝑞</m:t>
                                              </m:r>
                                            </m:e>
                                            <m:sub>
                                              <m:r>
                                                <a:rPr lang="ka-GE" sz="1400" i="1">
                                                  <a:latin typeface="Cambria Math" panose="02040503050406030204" pitchFamily="18" charset="0"/>
                                                </a:rPr>
                                                <m:t>𝑖</m:t>
                                              </m:r>
                                            </m:sub>
                                          </m:sSub>
                                        </m:e>
                                      </m:d>
                                    </m:e>
                                  </m:nary>
                                  <m:sSub>
                                    <m:sSubPr>
                                      <m:ctrlPr>
                                        <a:rPr lang="en-US" sz="1400" i="1">
                                          <a:latin typeface="Cambria Math" panose="02040503050406030204" pitchFamily="18" charset="0"/>
                                        </a:rPr>
                                      </m:ctrlPr>
                                    </m:sSubPr>
                                    <m:e>
                                      <m:r>
                                        <a:rPr lang="ka-GE" sz="1400" i="1">
                                          <a:latin typeface="Cambria Math" panose="02040503050406030204" pitchFamily="18" charset="0"/>
                                        </a:rPr>
                                        <m:t>𝐼</m:t>
                                      </m:r>
                                    </m:e>
                                    <m:sub>
                                      <m:r>
                                        <a:rPr lang="ka-GE" sz="1400" i="1">
                                          <a:latin typeface="Cambria Math" panose="02040503050406030204" pitchFamily="18" charset="0"/>
                                        </a:rPr>
                                        <m:t>𝑥</m:t>
                                      </m:r>
                                    </m:sub>
                                  </m:sSub>
                                  <m:d>
                                    <m:dPr>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r>
                                            <a:rPr lang="ka-GE" sz="1400" i="1">
                                              <a:latin typeface="Cambria Math" panose="02040503050406030204" pitchFamily="18" charset="0"/>
                                            </a:rPr>
                                            <m:t>𝑞</m:t>
                                          </m:r>
                                        </m:e>
                                        <m:sub>
                                          <m:r>
                                            <a:rPr lang="ka-GE" sz="1400" i="1">
                                              <a:latin typeface="Cambria Math" panose="02040503050406030204" pitchFamily="18" charset="0"/>
                                            </a:rPr>
                                            <m:t>𝑖</m:t>
                                          </m:r>
                                        </m:sub>
                                      </m:sSub>
                                    </m:e>
                                  </m:d>
                                  <m:r>
                                    <a:rPr lang="ka-GE" sz="1400" i="1">
                                      <a:latin typeface="Cambria Math" panose="02040503050406030204" pitchFamily="18" charset="0"/>
                                    </a:rPr>
                                    <m:t>         </m:t>
                                  </m:r>
                                  <m:nary>
                                    <m:naryPr>
                                      <m:chr m:val="∑"/>
                                      <m:limLoc m:val="subSup"/>
                                      <m:supHide m:val="on"/>
                                      <m:ctrlPr>
                                        <a:rPr lang="en-US" sz="1400" i="1">
                                          <a:latin typeface="Cambria Math" panose="02040503050406030204" pitchFamily="18" charset="0"/>
                                        </a:rPr>
                                      </m:ctrlPr>
                                    </m:naryPr>
                                    <m:sub>
                                      <m:r>
                                        <a:rPr lang="ka-GE" sz="1400" i="1">
                                          <a:latin typeface="Cambria Math" panose="02040503050406030204" pitchFamily="18" charset="0"/>
                                        </a:rPr>
                                        <m:t>𝑖</m:t>
                                      </m:r>
                                    </m:sub>
                                    <m:sup/>
                                    <m:e>
                                      <m:sSup>
                                        <m:sSupPr>
                                          <m:ctrlPr>
                                            <a:rPr lang="en-US" sz="1400" i="1">
                                              <a:latin typeface="Cambria Math" panose="02040503050406030204" pitchFamily="18" charset="0"/>
                                            </a:rPr>
                                          </m:ctrlPr>
                                        </m:sSupPr>
                                        <m:e>
                                          <m:sSub>
                                            <m:sSubPr>
                                              <m:ctrlPr>
                                                <a:rPr lang="en-US" sz="1400" i="1">
                                                  <a:latin typeface="Cambria Math" panose="02040503050406030204" pitchFamily="18" charset="0"/>
                                                </a:rPr>
                                              </m:ctrlPr>
                                            </m:sSubPr>
                                            <m:e>
                                              <m:r>
                                                <a:rPr lang="ka-GE" sz="1400" i="1">
                                                  <a:latin typeface="Cambria Math" panose="02040503050406030204" pitchFamily="18" charset="0"/>
                                                </a:rPr>
                                                <m:t>𝐼</m:t>
                                              </m:r>
                                            </m:e>
                                            <m:sub>
                                              <m:r>
                                                <a:rPr lang="ka-GE" sz="1400" i="1">
                                                  <a:latin typeface="Cambria Math" panose="02040503050406030204" pitchFamily="18" charset="0"/>
                                                </a:rPr>
                                                <m:t>𝑦</m:t>
                                              </m:r>
                                            </m:sub>
                                          </m:sSub>
                                          <m:d>
                                            <m:dPr>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r>
                                                    <a:rPr lang="ka-GE" sz="1400" i="1">
                                                      <a:latin typeface="Cambria Math" panose="02040503050406030204" pitchFamily="18" charset="0"/>
                                                    </a:rPr>
                                                    <m:t>𝑞</m:t>
                                                  </m:r>
                                                </m:e>
                                                <m:sub>
                                                  <m:r>
                                                    <a:rPr lang="ka-GE" sz="1400" i="1">
                                                      <a:latin typeface="Cambria Math" panose="02040503050406030204" pitchFamily="18" charset="0"/>
                                                    </a:rPr>
                                                    <m:t>𝑖</m:t>
                                                  </m:r>
                                                </m:sub>
                                              </m:sSub>
                                            </m:e>
                                          </m:d>
                                        </m:e>
                                        <m:sup>
                                          <m:r>
                                            <a:rPr lang="ka-GE" sz="1400" i="1">
                                              <a:latin typeface="Cambria Math" panose="02040503050406030204" pitchFamily="18" charset="0"/>
                                            </a:rPr>
                                            <m:t>2</m:t>
                                          </m:r>
                                        </m:sup>
                                      </m:sSup>
                                    </m:e>
                                  </m:nary>
                                  <m:r>
                                    <a:rPr lang="ka-GE" sz="1400" i="1">
                                      <a:latin typeface="Cambria Math" panose="02040503050406030204" pitchFamily="18" charset="0"/>
                                    </a:rPr>
                                    <m:t>  </m:t>
                                  </m:r>
                                </m:e>
                              </m:eqArr>
                            </m:e>
                          </m:d>
                        </m:e>
                        <m:sup>
                          <m:r>
                            <a:rPr lang="ka-GE" sz="1400" i="1">
                              <a:latin typeface="Cambria Math" panose="02040503050406030204" pitchFamily="18" charset="0"/>
                            </a:rPr>
                            <m:t>−1</m:t>
                          </m:r>
                        </m:sup>
                      </m:sSup>
                      <m:d>
                        <m:dPr>
                          <m:begChr m:val="["/>
                          <m:endChr m:val="]"/>
                          <m:ctrlPr>
                            <a:rPr lang="en-US" sz="1400" i="1">
                              <a:latin typeface="Cambria Math" panose="02040503050406030204" pitchFamily="18" charset="0"/>
                            </a:rPr>
                          </m:ctrlPr>
                        </m:dPr>
                        <m:e>
                          <m:eqArr>
                            <m:eqArrPr>
                              <m:ctrlPr>
                                <a:rPr lang="en-US" sz="1400" i="1">
                                  <a:latin typeface="Cambria Math" panose="02040503050406030204" pitchFamily="18" charset="0"/>
                                </a:rPr>
                              </m:ctrlPr>
                            </m:eqArrPr>
                            <m:e>
                              <m:r>
                                <a:rPr lang="ka-GE" sz="1400" i="1">
                                  <a:latin typeface="Cambria Math" panose="02040503050406030204" pitchFamily="18" charset="0"/>
                                </a:rPr>
                                <m:t>−</m:t>
                              </m:r>
                              <m:nary>
                                <m:naryPr>
                                  <m:chr m:val="∑"/>
                                  <m:limLoc m:val="subSup"/>
                                  <m:supHide m:val="on"/>
                                  <m:ctrlPr>
                                    <a:rPr lang="en-US" sz="1400" i="1">
                                      <a:latin typeface="Cambria Math" panose="02040503050406030204" pitchFamily="18" charset="0"/>
                                    </a:rPr>
                                  </m:ctrlPr>
                                </m:naryPr>
                                <m:sub>
                                  <m:r>
                                    <a:rPr lang="ka-GE" sz="1400" i="1">
                                      <a:latin typeface="Cambria Math" panose="02040503050406030204" pitchFamily="18" charset="0"/>
                                    </a:rPr>
                                    <m:t>𝑖</m:t>
                                  </m:r>
                                </m:sub>
                                <m:sup/>
                                <m:e>
                                  <m:sSub>
                                    <m:sSubPr>
                                      <m:ctrlPr>
                                        <a:rPr lang="en-US" sz="1400" i="1">
                                          <a:latin typeface="Cambria Math" panose="02040503050406030204" pitchFamily="18" charset="0"/>
                                        </a:rPr>
                                      </m:ctrlPr>
                                    </m:sSubPr>
                                    <m:e>
                                      <m:r>
                                        <a:rPr lang="ka-GE" sz="1400" i="1">
                                          <a:latin typeface="Cambria Math" panose="02040503050406030204" pitchFamily="18" charset="0"/>
                                        </a:rPr>
                                        <m:t>𝐼</m:t>
                                      </m:r>
                                    </m:e>
                                    <m:sub>
                                      <m:r>
                                        <a:rPr lang="ka-GE" sz="1400" i="1">
                                          <a:latin typeface="Cambria Math" panose="02040503050406030204" pitchFamily="18" charset="0"/>
                                        </a:rPr>
                                        <m:t>𝑥</m:t>
                                      </m:r>
                                    </m:sub>
                                  </m:sSub>
                                  <m:d>
                                    <m:dPr>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r>
                                            <a:rPr lang="ka-GE" sz="1400" i="1">
                                              <a:latin typeface="Cambria Math" panose="02040503050406030204" pitchFamily="18" charset="0"/>
                                            </a:rPr>
                                            <m:t>𝑞</m:t>
                                          </m:r>
                                        </m:e>
                                        <m:sub>
                                          <m:r>
                                            <a:rPr lang="ka-GE" sz="1400" i="1">
                                              <a:latin typeface="Cambria Math" panose="02040503050406030204" pitchFamily="18" charset="0"/>
                                            </a:rPr>
                                            <m:t>𝑖</m:t>
                                          </m:r>
                                        </m:sub>
                                      </m:sSub>
                                    </m:e>
                                  </m:d>
                                </m:e>
                              </m:nary>
                              <m:sSub>
                                <m:sSubPr>
                                  <m:ctrlPr>
                                    <a:rPr lang="en-US" sz="1400" i="1">
                                      <a:latin typeface="Cambria Math" panose="02040503050406030204" pitchFamily="18" charset="0"/>
                                    </a:rPr>
                                  </m:ctrlPr>
                                </m:sSubPr>
                                <m:e>
                                  <m:r>
                                    <a:rPr lang="ka-GE" sz="1400" i="1">
                                      <a:latin typeface="Cambria Math" panose="02040503050406030204" pitchFamily="18" charset="0"/>
                                    </a:rPr>
                                    <m:t>𝐼</m:t>
                                  </m:r>
                                </m:e>
                                <m:sub>
                                  <m:r>
                                    <a:rPr lang="ka-GE" sz="1400" i="1">
                                      <a:latin typeface="Cambria Math" panose="02040503050406030204" pitchFamily="18" charset="0"/>
                                    </a:rPr>
                                    <m:t>𝑡</m:t>
                                  </m:r>
                                </m:sub>
                              </m:sSub>
                              <m:d>
                                <m:dPr>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r>
                                        <a:rPr lang="ka-GE" sz="1400" i="1">
                                          <a:latin typeface="Cambria Math" panose="02040503050406030204" pitchFamily="18" charset="0"/>
                                        </a:rPr>
                                        <m:t>𝑞</m:t>
                                      </m:r>
                                    </m:e>
                                    <m:sub>
                                      <m:r>
                                        <a:rPr lang="ka-GE" sz="1400" i="1">
                                          <a:latin typeface="Cambria Math" panose="02040503050406030204" pitchFamily="18" charset="0"/>
                                        </a:rPr>
                                        <m:t>𝑖</m:t>
                                      </m:r>
                                    </m:sub>
                                  </m:sSub>
                                </m:e>
                              </m:d>
                              <m:r>
                                <a:rPr lang="ka-GE" sz="1400" i="1">
                                  <a:latin typeface="Cambria Math" panose="02040503050406030204" pitchFamily="18" charset="0"/>
                                </a:rPr>
                                <m:t>  </m:t>
                              </m:r>
                            </m:e>
                            <m:e>
                              <m:r>
                                <a:rPr lang="ka-GE" sz="1400" i="1">
                                  <a:latin typeface="Cambria Math" panose="02040503050406030204" pitchFamily="18" charset="0"/>
                                </a:rPr>
                                <m:t>   </m:t>
                              </m:r>
                            </m:e>
                            <m:e>
                              <m:r>
                                <a:rPr lang="ka-GE" sz="1400" i="1">
                                  <a:latin typeface="Cambria Math" panose="02040503050406030204" pitchFamily="18" charset="0"/>
                                </a:rPr>
                                <m:t>−</m:t>
                              </m:r>
                              <m:nary>
                                <m:naryPr>
                                  <m:chr m:val="∑"/>
                                  <m:limLoc m:val="subSup"/>
                                  <m:supHide m:val="on"/>
                                  <m:ctrlPr>
                                    <a:rPr lang="en-US" sz="1400" i="1">
                                      <a:latin typeface="Cambria Math" panose="02040503050406030204" pitchFamily="18" charset="0"/>
                                    </a:rPr>
                                  </m:ctrlPr>
                                </m:naryPr>
                                <m:sub>
                                  <m:r>
                                    <a:rPr lang="ka-GE" sz="1400" i="1">
                                      <a:latin typeface="Cambria Math" panose="02040503050406030204" pitchFamily="18" charset="0"/>
                                    </a:rPr>
                                    <m:t>𝑖</m:t>
                                  </m:r>
                                </m:sub>
                                <m:sup/>
                                <m:e>
                                  <m:sSub>
                                    <m:sSubPr>
                                      <m:ctrlPr>
                                        <a:rPr lang="en-US" sz="1400" i="1">
                                          <a:latin typeface="Cambria Math" panose="02040503050406030204" pitchFamily="18" charset="0"/>
                                        </a:rPr>
                                      </m:ctrlPr>
                                    </m:sSubPr>
                                    <m:e>
                                      <m:r>
                                        <a:rPr lang="ka-GE" sz="1400" i="1">
                                          <a:latin typeface="Cambria Math" panose="02040503050406030204" pitchFamily="18" charset="0"/>
                                        </a:rPr>
                                        <m:t>𝐼</m:t>
                                      </m:r>
                                    </m:e>
                                    <m:sub>
                                      <m:r>
                                        <a:rPr lang="ka-GE" sz="1400" i="1">
                                          <a:latin typeface="Cambria Math" panose="02040503050406030204" pitchFamily="18" charset="0"/>
                                        </a:rPr>
                                        <m:t>𝑦</m:t>
                                      </m:r>
                                    </m:sub>
                                  </m:sSub>
                                  <m:d>
                                    <m:dPr>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r>
                                            <a:rPr lang="ka-GE" sz="1400" i="1">
                                              <a:latin typeface="Cambria Math" panose="02040503050406030204" pitchFamily="18" charset="0"/>
                                            </a:rPr>
                                            <m:t>𝑞</m:t>
                                          </m:r>
                                        </m:e>
                                        <m:sub>
                                          <m:r>
                                            <a:rPr lang="ka-GE" sz="1400" i="1">
                                              <a:latin typeface="Cambria Math" panose="02040503050406030204" pitchFamily="18" charset="0"/>
                                            </a:rPr>
                                            <m:t>𝑖</m:t>
                                          </m:r>
                                        </m:sub>
                                      </m:sSub>
                                    </m:e>
                                  </m:d>
                                </m:e>
                              </m:nary>
                              <m:sSub>
                                <m:sSubPr>
                                  <m:ctrlPr>
                                    <a:rPr lang="en-US" sz="1400" i="1">
                                      <a:latin typeface="Cambria Math" panose="02040503050406030204" pitchFamily="18" charset="0"/>
                                    </a:rPr>
                                  </m:ctrlPr>
                                </m:sSubPr>
                                <m:e>
                                  <m:r>
                                    <a:rPr lang="ka-GE" sz="1400" i="1">
                                      <a:latin typeface="Cambria Math" panose="02040503050406030204" pitchFamily="18" charset="0"/>
                                    </a:rPr>
                                    <m:t>𝐼</m:t>
                                  </m:r>
                                </m:e>
                                <m:sub>
                                  <m:r>
                                    <a:rPr lang="ka-GE" sz="1400" i="1">
                                      <a:latin typeface="Cambria Math" panose="02040503050406030204" pitchFamily="18" charset="0"/>
                                    </a:rPr>
                                    <m:t>𝑡</m:t>
                                  </m:r>
                                </m:sub>
                              </m:sSub>
                              <m:d>
                                <m:dPr>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r>
                                        <a:rPr lang="ka-GE" sz="1400" i="1">
                                          <a:latin typeface="Cambria Math" panose="02040503050406030204" pitchFamily="18" charset="0"/>
                                        </a:rPr>
                                        <m:t>𝑞</m:t>
                                      </m:r>
                                    </m:e>
                                    <m:sub>
                                      <m:r>
                                        <a:rPr lang="ka-GE" sz="1400" i="1">
                                          <a:latin typeface="Cambria Math" panose="02040503050406030204" pitchFamily="18" charset="0"/>
                                        </a:rPr>
                                        <m:t>𝑖</m:t>
                                      </m:r>
                                    </m:sub>
                                  </m:sSub>
                                </m:e>
                              </m:d>
                              <m:r>
                                <a:rPr lang="ka-GE" sz="1400" i="1">
                                  <a:latin typeface="Cambria Math" panose="02040503050406030204" pitchFamily="18" charset="0"/>
                                </a:rPr>
                                <m:t>  </m:t>
                              </m:r>
                            </m:e>
                          </m:eqArr>
                        </m:e>
                      </m:d>
                    </m:oMath>
                  </m:oMathPara>
                </a14:m>
                <a:endParaRPr lang="en-US" sz="1400" dirty="0"/>
              </a:p>
              <a:p>
                <a:endParaRPr lang="en-US" sz="1400" dirty="0"/>
              </a:p>
            </p:txBody>
          </p:sp>
        </mc:Choice>
        <mc:Fallback>
          <p:sp>
            <p:nvSpPr>
              <p:cNvPr id="11" name="TextBox 10"/>
              <p:cNvSpPr txBox="1">
                <a:spLocks noRot="1" noChangeAspect="1" noMove="1" noResize="1" noEditPoints="1" noAdjustHandles="1" noChangeArrowheads="1" noChangeShapeType="1" noTextEdit="1"/>
              </p:cNvSpPr>
              <p:nvPr/>
            </p:nvSpPr>
            <p:spPr>
              <a:xfrm>
                <a:off x="838200" y="5105400"/>
                <a:ext cx="7848600" cy="1244508"/>
              </a:xfrm>
              <a:prstGeom prst="rect">
                <a:avLst/>
              </a:prstGeom>
              <a:blipFill rotWithShape="0">
                <a:blip r:embed="rId7" cstate="print"/>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xmlns="" Requires="a14">
          <p:sp>
            <p:nvSpPr>
              <p:cNvPr id="12" name="TextBox 11"/>
              <p:cNvSpPr txBox="1"/>
              <p:nvPr/>
            </p:nvSpPr>
            <p:spPr>
              <a:xfrm>
                <a:off x="0" y="4486447"/>
                <a:ext cx="2743200" cy="3935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ka-GE" i="1">
                              <a:latin typeface="Cambria Math" panose="02040503050406030204" pitchFamily="18" charset="0"/>
                            </a:rPr>
                            <m:t>𝐴</m:t>
                          </m:r>
                        </m:e>
                        <m:sup>
                          <m:r>
                            <a:rPr lang="ka-GE" i="1">
                              <a:latin typeface="Cambria Math" panose="02040503050406030204" pitchFamily="18" charset="0"/>
                            </a:rPr>
                            <m:t>𝑇</m:t>
                          </m:r>
                        </m:sup>
                      </m:sSup>
                      <m:r>
                        <a:rPr lang="ka-GE" i="1">
                          <a:latin typeface="Cambria Math" panose="02040503050406030204" pitchFamily="18" charset="0"/>
                        </a:rPr>
                        <m:t>𝐴𝑣</m:t>
                      </m:r>
                      <m:r>
                        <a:rPr lang="ka-GE" i="1">
                          <a:latin typeface="Cambria Math" panose="02040503050406030204" pitchFamily="18" charset="0"/>
                        </a:rPr>
                        <m:t>=</m:t>
                      </m:r>
                      <m:sSup>
                        <m:sSupPr>
                          <m:ctrlPr>
                            <a:rPr lang="en-US" i="1">
                              <a:latin typeface="Cambria Math" panose="02040503050406030204" pitchFamily="18" charset="0"/>
                            </a:rPr>
                          </m:ctrlPr>
                        </m:sSupPr>
                        <m:e>
                          <m:r>
                            <a:rPr lang="ka-GE" i="1">
                              <a:latin typeface="Cambria Math" panose="02040503050406030204" pitchFamily="18" charset="0"/>
                            </a:rPr>
                            <m:t>𝐴</m:t>
                          </m:r>
                        </m:e>
                        <m:sup>
                          <m:r>
                            <a:rPr lang="ka-GE" i="1">
                              <a:latin typeface="Cambria Math" panose="02040503050406030204" pitchFamily="18" charset="0"/>
                            </a:rPr>
                            <m:t>𝑇</m:t>
                          </m:r>
                        </m:sup>
                      </m:sSup>
                      <m:r>
                        <a:rPr lang="ka-GE" i="1">
                          <a:latin typeface="Cambria Math" panose="02040503050406030204" pitchFamily="18" charset="0"/>
                        </a:rPr>
                        <m:t>𝑏</m:t>
                      </m:r>
                    </m:oMath>
                  </m:oMathPara>
                </a14:m>
                <a:endParaRPr lang="en-US" dirty="0"/>
              </a:p>
            </p:txBody>
          </p:sp>
        </mc:Choice>
        <mc:Fallback>
          <p:sp>
            <p:nvSpPr>
              <p:cNvPr id="12" name="TextBox 11"/>
              <p:cNvSpPr txBox="1">
                <a:spLocks noRot="1" noChangeAspect="1" noMove="1" noResize="1" noEditPoints="1" noAdjustHandles="1" noChangeArrowheads="1" noChangeShapeType="1" noTextEdit="1"/>
              </p:cNvSpPr>
              <p:nvPr/>
            </p:nvSpPr>
            <p:spPr>
              <a:xfrm>
                <a:off x="0" y="4486447"/>
                <a:ext cx="2743200" cy="393569"/>
              </a:xfrm>
              <a:prstGeom prst="rect">
                <a:avLst/>
              </a:prstGeom>
              <a:blipFill rotWithShape="0">
                <a:blip r:embed="rId8" cstate="print"/>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xmlns="" Requires="a14">
          <p:sp>
            <p:nvSpPr>
              <p:cNvPr id="13" name="TextBox 12"/>
              <p:cNvSpPr txBox="1"/>
              <p:nvPr/>
            </p:nvSpPr>
            <p:spPr>
              <a:xfrm>
                <a:off x="2590231" y="4455572"/>
                <a:ext cx="3049137" cy="45531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ka-GE" i="1">
                          <a:latin typeface="Cambria Math" panose="02040503050406030204" pitchFamily="18" charset="0"/>
                        </a:rPr>
                        <m:t>𝑣</m:t>
                      </m:r>
                      <m:r>
                        <a:rPr lang="ka-GE" i="1">
                          <a:latin typeface="Cambria Math" panose="02040503050406030204" pitchFamily="18" charset="0"/>
                        </a:rPr>
                        <m:t>=</m:t>
                      </m:r>
                      <m:sSup>
                        <m:sSupPr>
                          <m:ctrlPr>
                            <a:rPr lang="en-US" i="1">
                              <a:latin typeface="Cambria Math" panose="02040503050406030204" pitchFamily="18" charset="0"/>
                            </a:rPr>
                          </m:ctrlPr>
                        </m:sSupPr>
                        <m:e>
                          <m:r>
                            <a:rPr lang="ka-GE" i="1">
                              <a:latin typeface="Cambria Math" panose="02040503050406030204" pitchFamily="18" charset="0"/>
                            </a:rPr>
                            <m:t>(</m:t>
                          </m:r>
                          <m:sSup>
                            <m:sSupPr>
                              <m:ctrlPr>
                                <a:rPr lang="en-US" i="1">
                                  <a:latin typeface="Cambria Math" panose="02040503050406030204" pitchFamily="18" charset="0"/>
                                </a:rPr>
                              </m:ctrlPr>
                            </m:sSupPr>
                            <m:e>
                              <m:r>
                                <a:rPr lang="ka-GE" i="1">
                                  <a:latin typeface="Cambria Math" panose="02040503050406030204" pitchFamily="18" charset="0"/>
                                </a:rPr>
                                <m:t>𝐴</m:t>
                              </m:r>
                            </m:e>
                            <m:sup>
                              <m:r>
                                <a:rPr lang="ka-GE" i="1">
                                  <a:latin typeface="Cambria Math" panose="02040503050406030204" pitchFamily="18" charset="0"/>
                                </a:rPr>
                                <m:t>𝑇</m:t>
                              </m:r>
                            </m:sup>
                          </m:sSup>
                          <m:r>
                            <a:rPr lang="ka-GE" i="1">
                              <a:latin typeface="Cambria Math" panose="02040503050406030204" pitchFamily="18" charset="0"/>
                            </a:rPr>
                            <m:t>𝐴</m:t>
                          </m:r>
                          <m:r>
                            <a:rPr lang="ka-GE" i="1">
                              <a:latin typeface="Cambria Math" panose="02040503050406030204" pitchFamily="18" charset="0"/>
                            </a:rPr>
                            <m:t>)</m:t>
                          </m:r>
                        </m:e>
                        <m:sup>
                          <m:r>
                            <a:rPr lang="ka-GE" i="1">
                              <a:latin typeface="Cambria Math" panose="02040503050406030204" pitchFamily="18" charset="0"/>
                            </a:rPr>
                            <m:t>−1</m:t>
                          </m:r>
                        </m:sup>
                      </m:sSup>
                      <m:sSup>
                        <m:sSupPr>
                          <m:ctrlPr>
                            <a:rPr lang="en-US" i="1">
                              <a:latin typeface="Cambria Math" panose="02040503050406030204" pitchFamily="18" charset="0"/>
                            </a:rPr>
                          </m:ctrlPr>
                        </m:sSupPr>
                        <m:e>
                          <m:r>
                            <a:rPr lang="ka-GE" i="1">
                              <a:latin typeface="Cambria Math" panose="02040503050406030204" pitchFamily="18" charset="0"/>
                            </a:rPr>
                            <m:t>𝐴</m:t>
                          </m:r>
                        </m:e>
                        <m:sup>
                          <m:r>
                            <a:rPr lang="ka-GE" i="1">
                              <a:latin typeface="Cambria Math" panose="02040503050406030204" pitchFamily="18" charset="0"/>
                            </a:rPr>
                            <m:t>𝑇</m:t>
                          </m:r>
                        </m:sup>
                      </m:sSup>
                      <m:r>
                        <a:rPr lang="ka-GE" i="1">
                          <a:latin typeface="Cambria Math" panose="02040503050406030204" pitchFamily="18" charset="0"/>
                        </a:rPr>
                        <m:t>𝑏</m:t>
                      </m:r>
                    </m:oMath>
                  </m:oMathPara>
                </a14:m>
                <a:endParaRPr lang="en-US" dirty="0"/>
              </a:p>
            </p:txBody>
          </p:sp>
        </mc:Choice>
        <mc:Fallback>
          <p:sp>
            <p:nvSpPr>
              <p:cNvPr id="13" name="TextBox 12"/>
              <p:cNvSpPr txBox="1">
                <a:spLocks noRot="1" noChangeAspect="1" noMove="1" noResize="1" noEditPoints="1" noAdjustHandles="1" noChangeArrowheads="1" noChangeShapeType="1" noTextEdit="1"/>
              </p:cNvSpPr>
              <p:nvPr/>
            </p:nvSpPr>
            <p:spPr>
              <a:xfrm>
                <a:off x="2590231" y="4455572"/>
                <a:ext cx="3049137" cy="455317"/>
              </a:xfrm>
              <a:prstGeom prst="rect">
                <a:avLst/>
              </a:prstGeom>
              <a:blipFill rotWithShape="0">
                <a:blip r:embed="rId9" cstate="print"/>
                <a:stretch>
                  <a:fillRect b="-9333"/>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1667</TotalTime>
  <Words>756</Words>
  <Application>Microsoft Office PowerPoint</Application>
  <PresentationFormat>On-screen Show (4:3)</PresentationFormat>
  <Paragraphs>176</Paragraphs>
  <Slides>29</Slides>
  <Notes>3</Notes>
  <HiddenSlides>0</HiddenSlides>
  <MMClips>1</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Flow</vt:lpstr>
      <vt:lpstr>Vehicle type, quantity and velocity calculation from video</vt:lpstr>
      <vt:lpstr>Aims and objectives</vt:lpstr>
      <vt:lpstr>Possible techniques</vt:lpstr>
      <vt:lpstr>Optical Flow</vt:lpstr>
      <vt:lpstr>Optical Flow</vt:lpstr>
      <vt:lpstr>Formulation</vt:lpstr>
      <vt:lpstr>Aperture problem</vt:lpstr>
      <vt:lpstr>The computation of optical flow</vt:lpstr>
      <vt:lpstr>Lucas-Kanade method</vt:lpstr>
      <vt:lpstr>Image filtering</vt:lpstr>
      <vt:lpstr>Examples of filtering</vt:lpstr>
      <vt:lpstr> Gaussian Filter</vt:lpstr>
      <vt:lpstr> Gaussian Filter</vt:lpstr>
      <vt:lpstr>Kernel Matrix</vt:lpstr>
      <vt:lpstr>Convolution</vt:lpstr>
      <vt:lpstr>Derivative</vt:lpstr>
      <vt:lpstr>Common discrete ‘derivative’ filters</vt:lpstr>
      <vt:lpstr>Differences of derivative filters</vt:lpstr>
      <vt:lpstr>Prewitt Operator</vt:lpstr>
      <vt:lpstr>Discrete Derivative</vt:lpstr>
      <vt:lpstr>Software tools</vt:lpstr>
      <vt:lpstr>Outcome</vt:lpstr>
      <vt:lpstr>Outcome</vt:lpstr>
      <vt:lpstr>Outcome</vt:lpstr>
      <vt:lpstr>Outcome</vt:lpstr>
      <vt:lpstr>Grouping pixels</vt:lpstr>
      <vt:lpstr>Determination of the type by calculating its approximate area</vt:lpstr>
      <vt:lpstr>References</vt:lpstr>
      <vt:lpstr>Thank you for your attention!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GD</dc:title>
  <dc:creator>acer</dc:creator>
  <cp:lastModifiedBy>acer</cp:lastModifiedBy>
  <cp:revision>206</cp:revision>
  <dcterms:created xsi:type="dcterms:W3CDTF">2018-04-05T07:20:16Z</dcterms:created>
  <dcterms:modified xsi:type="dcterms:W3CDTF">2018-09-15T00:08:09Z</dcterms:modified>
</cp:coreProperties>
</file>