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0" r:id="rId2"/>
    <p:sldId id="297" r:id="rId3"/>
    <p:sldId id="291" r:id="rId4"/>
    <p:sldId id="292" r:id="rId5"/>
    <p:sldId id="293" r:id="rId6"/>
    <p:sldId id="294" r:id="rId7"/>
    <p:sldId id="278" r:id="rId8"/>
    <p:sldId id="279" r:id="rId9"/>
    <p:sldId id="280" r:id="rId10"/>
    <p:sldId id="298" r:id="rId11"/>
    <p:sldId id="299" r:id="rId12"/>
    <p:sldId id="281" r:id="rId13"/>
    <p:sldId id="256" r:id="rId14"/>
    <p:sldId id="296" r:id="rId15"/>
    <p:sldId id="284" r:id="rId16"/>
    <p:sldId id="285" r:id="rId17"/>
    <p:sldId id="286" r:id="rId18"/>
    <p:sldId id="287" r:id="rId19"/>
    <p:sldId id="288" r:id="rId20"/>
    <p:sldId id="289" r:id="rId21"/>
    <p:sldId id="304" r:id="rId22"/>
    <p:sldId id="295" r:id="rId23"/>
    <p:sldId id="300" r:id="rId24"/>
    <p:sldId id="303" r:id="rId25"/>
    <p:sldId id="301" r:id="rId26"/>
    <p:sldId id="305" r:id="rId27"/>
    <p:sldId id="306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6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D63DC-C093-4732-A45A-488A858366B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9421E-3CBE-4BB3-8E9A-84695AC43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8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F48F-5E8D-44C5-9AB5-3D1803E46004}" type="slidenum">
              <a:rPr lang="en-US"/>
              <a:pPr/>
              <a:t>1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97359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4367E-8AD6-4D6A-956F-3F3228DAEF6E}" type="slidenum">
              <a:rPr lang="en-US"/>
              <a:pPr/>
              <a:t>11</a:t>
            </a:fld>
            <a:endParaRPr lang="en-US"/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69013" cy="3414713"/>
          </a:xfrm>
          <a:ln/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CBB17-C0E2-4367-A866-52C63AEF362D}" type="slidenum">
              <a:rPr lang="en-US"/>
              <a:pPr/>
              <a:t>15</a:t>
            </a:fld>
            <a:endParaRPr lang="en-US"/>
          </a:p>
        </p:txBody>
      </p:sp>
      <p:sp>
        <p:nvSpPr>
          <p:cNvPr id="165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56776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16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11313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F85D-B515-4861-9395-727002DE206D}" type="slidenum">
              <a:rPr lang="en-US"/>
              <a:pPr/>
              <a:t>17</a:t>
            </a:fld>
            <a:endParaRPr lang="en-US"/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75999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18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119244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19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56705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20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20211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21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202119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22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067808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23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72214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F48F-5E8D-44C5-9AB5-3D1803E46004}" type="slidenum">
              <a:rPr lang="en-US"/>
              <a:pPr/>
              <a:t>3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601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24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40787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25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24288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26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88361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27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029862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0E33-339B-438E-90AD-74D08B4AD1CB}" type="slidenum">
              <a:rPr lang="en-US"/>
              <a:pPr/>
              <a:t>28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97976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F48F-5E8D-44C5-9AB5-3D1803E46004}" type="slidenum">
              <a:rPr lang="en-US"/>
              <a:pPr/>
              <a:t>4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27278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F48F-5E8D-44C5-9AB5-3D1803E46004}" type="slidenum">
              <a:rPr lang="en-US"/>
              <a:pPr/>
              <a:t>5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26453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F48F-5E8D-44C5-9AB5-3D1803E46004}" type="slidenum">
              <a:rPr lang="en-US"/>
              <a:pPr/>
              <a:t>6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9344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F48F-5E8D-44C5-9AB5-3D1803E46004}" type="slidenum">
              <a:rPr lang="en-US"/>
              <a:pPr/>
              <a:t>7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55095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86B77-3273-481D-B02E-804219E622C7}" type="slidenum">
              <a:rPr lang="en-US"/>
              <a:pPr/>
              <a:t>8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69013" cy="3414713"/>
          </a:xfrm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35196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0A235-0806-4A7E-A7F5-6DBBBC96045F}" type="slidenum">
              <a:rPr lang="en-US"/>
              <a:pPr/>
              <a:t>9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69013" cy="3414713"/>
          </a:xfrm>
          <a:ln/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83300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4367E-8AD6-4D6A-956F-3F3228DAEF6E}" type="slidenum">
              <a:rPr lang="en-US"/>
              <a:pPr/>
              <a:t>10</a:t>
            </a:fld>
            <a:endParaRPr lang="en-US"/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69013" cy="3414713"/>
          </a:xfrm>
          <a:ln/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51ED-9E22-4F60-BDB0-0C8A0F762829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520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E8B5-EF3A-493D-98C6-B29B1CAE7286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3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DF6F-A411-482E-AC8C-5DACC77C3D13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7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CE6-C30F-4052-AE06-82E7E92D865E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0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75D-D857-42F9-BBDE-99EF6A94DBA3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1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062F-86CD-4C6A-911B-0E3A8D679062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66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2467-3CD8-4A27-BCEE-1211A824C2C5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4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85F-A0D2-4B29-8374-E9DAAEA26BEE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95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DF0D-7AED-4F63-BF57-48CDF74805EA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95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D7DD-612E-4B56-A305-AD6883816518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19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CF20-312D-49ED-98AE-6B46983A26C4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31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ECF4-98A2-42A5-9E7C-2D8F660C6D19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B973-D8CF-4D0C-9476-1EC29CF7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37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hyperlink" Target="http://image.diku.dk/imagecanon/material/HornSchunckOptical_Flow.pdf" TargetMode="External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.utah.edu/~gerig/CS6320-S2013/Materials/CS6320-CV-S2012-OpticalFlow-I.pdf" TargetMode="External"/><Relationship Id="rId3" Type="http://schemas.openxmlformats.org/officeDocument/2006/relationships/image" Target="../media/image39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lfe4e.sinauer.com/wa08.02.html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6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aishack.in/tutorials/shitomasi-corner-detector/" TargetMode="External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cv.org/3.4/d7/d8b/tutorial_py_lucas_kanad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s://courses.cs.washington.edu/courses/cse455/16wi/notes/14_Optical_Flow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hyperlink" Target="http://www.cs.cmu.edu/afs/cs/academic/class/15385-s06/lectures/ppts/lec-16.ppt" TargetMode="External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4756" y="329283"/>
            <a:ext cx="8325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Coupled Horn-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Schunck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smtClean="0">
                <a:solidFill>
                  <a:schemeClr val="accent1">
                    <a:lumMod val="75000"/>
                  </a:schemeClr>
                </a:solidFill>
              </a:rPr>
              <a:t>and Lukas-Kanade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for image processing 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C:\Users\mari\Desktop\TS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43" y="285638"/>
            <a:ext cx="2550160" cy="25667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958962"/>
            <a:ext cx="346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Ivane</a:t>
            </a:r>
            <a:r>
              <a:rPr lang="en-US" sz="2400" dirty="0"/>
              <a:t> </a:t>
            </a:r>
            <a:r>
              <a:rPr lang="en-US" sz="2400" dirty="0" err="1"/>
              <a:t>Javakhishvili</a:t>
            </a:r>
            <a:r>
              <a:rPr lang="en-US" sz="2400" dirty="0"/>
              <a:t> Tbilisi State University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20842" y="4056604"/>
            <a:ext cx="11534273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32849" y="2652042"/>
            <a:ext cx="75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</a:t>
            </a:r>
            <a:r>
              <a:rPr lang="en-US" sz="2400" b="1" dirty="0" err="1" smtClean="0"/>
              <a:t>Tamaz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Sepiashvili</a:t>
            </a:r>
            <a:r>
              <a:rPr lang="en-US" sz="2400" b="1" dirty="0" smtClean="0"/>
              <a:t>, Mari </a:t>
            </a:r>
            <a:r>
              <a:rPr lang="en-US" sz="2400" b="1" dirty="0" err="1" smtClean="0"/>
              <a:t>Jananashvili</a:t>
            </a:r>
            <a:endParaRPr lang="en-US" sz="2400" b="1" dirty="0" smtClean="0"/>
          </a:p>
          <a:p>
            <a:r>
              <a:rPr lang="en-US" sz="2400" b="1" dirty="0" smtClean="0"/>
              <a:t>Supervisors:  </a:t>
            </a:r>
            <a:r>
              <a:rPr lang="en-US" sz="2400" b="1" dirty="0" err="1" smtClean="0"/>
              <a:t>Ramaz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Botchorishvili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Tinatin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Davitashvili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8" name="Picture 7" descr="39891371_590439304692200_8206079775479955456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2" y="4817057"/>
            <a:ext cx="4745253" cy="1380179"/>
          </a:xfrm>
          <a:prstGeom prst="rect">
            <a:avLst/>
          </a:prstGeom>
        </p:spPr>
      </p:pic>
      <p:pic>
        <p:nvPicPr>
          <p:cNvPr id="9" name="Picture 8" descr="39959701_823045154752358_136380305451568332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573" y="4510628"/>
            <a:ext cx="3930174" cy="167015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55153" y="626866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24/08/2018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91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Finding Gradients</a:t>
            </a:r>
            <a:endParaRPr lang="en-US" altLang="ja-JP" sz="4000" dirty="0">
              <a:ea typeface="ＭＳ Ｐゴシック" pitchFamily="50" charset="-128"/>
            </a:endParaRPr>
          </a:p>
        </p:txBody>
      </p:sp>
      <p:sp>
        <p:nvSpPr>
          <p:cNvPr id="1665027" name="Rectangle 3"/>
          <p:cNvSpPr>
            <a:spLocks noChangeArrowheads="1"/>
          </p:cNvSpPr>
          <p:nvPr/>
        </p:nvSpPr>
        <p:spPr bwMode="auto">
          <a:xfrm>
            <a:off x="609600" y="714375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674227" y="1143003"/>
            <a:ext cx="4673600" cy="3381375"/>
            <a:chOff x="1392" y="846"/>
            <a:chExt cx="2208" cy="2130"/>
          </a:xfrm>
        </p:grpSpPr>
        <p:sp>
          <p:nvSpPr>
            <p:cNvPr id="1665045" name="Rectangle 21"/>
            <p:cNvSpPr>
              <a:spLocks noChangeArrowheads="1"/>
            </p:cNvSpPr>
            <p:nvPr/>
          </p:nvSpPr>
          <p:spPr bwMode="auto">
            <a:xfrm>
              <a:off x="1392" y="1776"/>
              <a:ext cx="1536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5048" name="Line 24"/>
            <p:cNvSpPr>
              <a:spLocks noChangeShapeType="1"/>
            </p:cNvSpPr>
            <p:nvPr/>
          </p:nvSpPr>
          <p:spPr bwMode="auto">
            <a:xfrm flipV="1">
              <a:off x="1392" y="864"/>
              <a:ext cx="67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49" name="Line 25"/>
            <p:cNvSpPr>
              <a:spLocks noChangeShapeType="1"/>
            </p:cNvSpPr>
            <p:nvPr/>
          </p:nvSpPr>
          <p:spPr bwMode="auto">
            <a:xfrm flipV="1">
              <a:off x="2928" y="864"/>
              <a:ext cx="67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0" name="Line 26"/>
            <p:cNvSpPr>
              <a:spLocks noChangeShapeType="1"/>
            </p:cNvSpPr>
            <p:nvPr/>
          </p:nvSpPr>
          <p:spPr bwMode="auto">
            <a:xfrm flipV="1">
              <a:off x="2928" y="2043"/>
              <a:ext cx="67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1" name="Line 27"/>
            <p:cNvSpPr>
              <a:spLocks noChangeShapeType="1"/>
            </p:cNvSpPr>
            <p:nvPr/>
          </p:nvSpPr>
          <p:spPr bwMode="auto">
            <a:xfrm flipV="1">
              <a:off x="2928" y="1440"/>
              <a:ext cx="67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2" name="Line 28"/>
            <p:cNvSpPr>
              <a:spLocks noChangeShapeType="1"/>
            </p:cNvSpPr>
            <p:nvPr/>
          </p:nvSpPr>
          <p:spPr bwMode="auto">
            <a:xfrm flipV="1">
              <a:off x="2160" y="846"/>
              <a:ext cx="67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3" name="Line 29"/>
            <p:cNvSpPr>
              <a:spLocks noChangeShapeType="1"/>
            </p:cNvSpPr>
            <p:nvPr/>
          </p:nvSpPr>
          <p:spPr bwMode="auto">
            <a:xfrm>
              <a:off x="2160" y="177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4" name="Line 30"/>
            <p:cNvSpPr>
              <a:spLocks noChangeShapeType="1"/>
            </p:cNvSpPr>
            <p:nvPr/>
          </p:nvSpPr>
          <p:spPr bwMode="auto">
            <a:xfrm flipH="1">
              <a:off x="1392" y="237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5" name="Line 31"/>
            <p:cNvSpPr>
              <a:spLocks noChangeShapeType="1"/>
            </p:cNvSpPr>
            <p:nvPr/>
          </p:nvSpPr>
          <p:spPr bwMode="auto">
            <a:xfrm flipH="1">
              <a:off x="1728" y="13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6" name="Line 32"/>
            <p:cNvSpPr>
              <a:spLocks noChangeShapeType="1"/>
            </p:cNvSpPr>
            <p:nvPr/>
          </p:nvSpPr>
          <p:spPr bwMode="auto">
            <a:xfrm flipH="1">
              <a:off x="2052" y="8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7" name="Line 33"/>
            <p:cNvSpPr>
              <a:spLocks noChangeShapeType="1"/>
            </p:cNvSpPr>
            <p:nvPr/>
          </p:nvSpPr>
          <p:spPr bwMode="auto">
            <a:xfrm>
              <a:off x="3600" y="86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5058" name="Line 34"/>
            <p:cNvSpPr>
              <a:spLocks noChangeShapeType="1"/>
            </p:cNvSpPr>
            <p:nvPr/>
          </p:nvSpPr>
          <p:spPr bwMode="auto">
            <a:xfrm>
              <a:off x="3264" y="13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5060" name="Line 36"/>
          <p:cNvSpPr>
            <a:spLocks noChangeShapeType="1"/>
          </p:cNvSpPr>
          <p:nvPr/>
        </p:nvSpPr>
        <p:spPr bwMode="auto">
          <a:xfrm flipV="1">
            <a:off x="6908800" y="2085975"/>
            <a:ext cx="23368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5061" name="Line 37"/>
          <p:cNvSpPr>
            <a:spLocks noChangeShapeType="1"/>
          </p:cNvSpPr>
          <p:nvPr/>
        </p:nvSpPr>
        <p:spPr bwMode="auto">
          <a:xfrm>
            <a:off x="3657600" y="4524375"/>
            <a:ext cx="508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5062" name="Line 38"/>
          <p:cNvSpPr>
            <a:spLocks noChangeShapeType="1"/>
          </p:cNvSpPr>
          <p:nvPr/>
        </p:nvSpPr>
        <p:spPr bwMode="auto">
          <a:xfrm flipV="1">
            <a:off x="3657600" y="14478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5063" name="Text Box 39"/>
          <p:cNvSpPr txBox="1">
            <a:spLocks noChangeArrowheads="1"/>
          </p:cNvSpPr>
          <p:nvPr/>
        </p:nvSpPr>
        <p:spPr bwMode="auto">
          <a:xfrm>
            <a:off x="7395633" y="3973514"/>
            <a:ext cx="320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lfaen" pitchFamily="18" charset="0"/>
              </a:rPr>
              <a:t>k</a:t>
            </a:r>
          </a:p>
        </p:txBody>
      </p:sp>
      <p:sp>
        <p:nvSpPr>
          <p:cNvPr id="1665064" name="Text Box 40"/>
          <p:cNvSpPr txBox="1">
            <a:spLocks noChangeArrowheads="1"/>
          </p:cNvSpPr>
          <p:nvPr/>
        </p:nvSpPr>
        <p:spPr bwMode="auto">
          <a:xfrm>
            <a:off x="8034867" y="3327401"/>
            <a:ext cx="577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lfaen" pitchFamily="18" charset="0"/>
              </a:rPr>
              <a:t>k+1</a:t>
            </a:r>
          </a:p>
        </p:txBody>
      </p:sp>
      <p:sp>
        <p:nvSpPr>
          <p:cNvPr id="1665065" name="Text Box 41"/>
          <p:cNvSpPr txBox="1">
            <a:spLocks noChangeArrowheads="1"/>
          </p:cNvSpPr>
          <p:nvPr/>
        </p:nvSpPr>
        <p:spPr bwMode="auto">
          <a:xfrm>
            <a:off x="4267200" y="4546601"/>
            <a:ext cx="258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Sylfaen" pitchFamily="18" charset="0"/>
              </a:rPr>
              <a:t>i</a:t>
            </a:r>
            <a:endParaRPr lang="en-US" sz="2000" dirty="0">
              <a:latin typeface="Sylfaen" pitchFamily="18" charset="0"/>
            </a:endParaRPr>
          </a:p>
        </p:txBody>
      </p:sp>
      <p:sp>
        <p:nvSpPr>
          <p:cNvPr id="1665066" name="Text Box 42"/>
          <p:cNvSpPr txBox="1">
            <a:spLocks noChangeArrowheads="1"/>
          </p:cNvSpPr>
          <p:nvPr/>
        </p:nvSpPr>
        <p:spPr bwMode="auto">
          <a:xfrm>
            <a:off x="5791202" y="4546601"/>
            <a:ext cx="514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lfaen" pitchFamily="18" charset="0"/>
              </a:rPr>
              <a:t>i+1</a:t>
            </a:r>
          </a:p>
        </p:txBody>
      </p:sp>
      <p:sp>
        <p:nvSpPr>
          <p:cNvPr id="1665068" name="Text Box 44"/>
          <p:cNvSpPr txBox="1">
            <a:spLocks noChangeArrowheads="1"/>
          </p:cNvSpPr>
          <p:nvPr/>
        </p:nvSpPr>
        <p:spPr bwMode="auto">
          <a:xfrm>
            <a:off x="3048000" y="3784601"/>
            <a:ext cx="250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lfaen" pitchFamily="18" charset="0"/>
              </a:rPr>
              <a:t>j</a:t>
            </a:r>
          </a:p>
        </p:txBody>
      </p:sp>
      <p:sp>
        <p:nvSpPr>
          <p:cNvPr id="1665069" name="Text Box 45"/>
          <p:cNvSpPr txBox="1">
            <a:spLocks noChangeArrowheads="1"/>
          </p:cNvSpPr>
          <p:nvPr/>
        </p:nvSpPr>
        <p:spPr bwMode="auto">
          <a:xfrm>
            <a:off x="2844801" y="2946401"/>
            <a:ext cx="506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lfaen" pitchFamily="18" charset="0"/>
              </a:rPr>
              <a:t>j+1</a:t>
            </a:r>
          </a:p>
        </p:txBody>
      </p:sp>
      <p:sp>
        <p:nvSpPr>
          <p:cNvPr id="1665070" name="Text Box 46"/>
          <p:cNvSpPr txBox="1">
            <a:spLocks noChangeArrowheads="1"/>
          </p:cNvSpPr>
          <p:nvPr/>
        </p:nvSpPr>
        <p:spPr bwMode="auto">
          <a:xfrm>
            <a:off x="9326035" y="1639890"/>
            <a:ext cx="285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lfaen" pitchFamily="18" charset="0"/>
              </a:rPr>
              <a:t>t</a:t>
            </a:r>
            <a:endParaRPr lang="en-US" sz="2400" dirty="0">
              <a:latin typeface="Sylfaen" pitchFamily="18" charset="0"/>
            </a:endParaRPr>
          </a:p>
        </p:txBody>
      </p:sp>
      <p:sp>
        <p:nvSpPr>
          <p:cNvPr id="1665071" name="Text Box 47"/>
          <p:cNvSpPr txBox="1">
            <a:spLocks noChangeArrowheads="1"/>
          </p:cNvSpPr>
          <p:nvPr/>
        </p:nvSpPr>
        <p:spPr bwMode="auto">
          <a:xfrm>
            <a:off x="8940800" y="4270377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Sylfaen" pitchFamily="18" charset="0"/>
              </a:rPr>
              <a:t>x</a:t>
            </a:r>
          </a:p>
        </p:txBody>
      </p:sp>
      <p:sp>
        <p:nvSpPr>
          <p:cNvPr id="1665072" name="Text Box 48"/>
          <p:cNvSpPr txBox="1">
            <a:spLocks noChangeArrowheads="1"/>
          </p:cNvSpPr>
          <p:nvPr/>
        </p:nvSpPr>
        <p:spPr bwMode="auto">
          <a:xfrm>
            <a:off x="3454400" y="917577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Sylfaen" pitchFamily="18" charset="0"/>
              </a:rPr>
              <a:t>y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49313" y="5041900"/>
          <a:ext cx="9693275" cy="1803400"/>
        </p:xfrm>
        <a:graphic>
          <a:graphicData uri="http://schemas.openxmlformats.org/presentationml/2006/ole">
            <p:oleObj spid="_x0000_s48143" name="Equation" r:id="rId4" imgW="2755900" imgH="685800" progId="Equation.DSMT4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72862" y="4881489"/>
            <a:ext cx="846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http://image.diku.dk/imagecanon/material/HornSchunckOptical_Flow.pdf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Finding Gradients</a:t>
            </a:r>
            <a:endParaRPr lang="en-US" altLang="ja-JP" sz="4000" dirty="0">
              <a:ea typeface="ＭＳ Ｐゴシック" pitchFamily="50" charset="-128"/>
            </a:endParaRPr>
          </a:p>
        </p:txBody>
      </p:sp>
      <p:sp>
        <p:nvSpPr>
          <p:cNvPr id="1665027" name="Rectangle 3"/>
          <p:cNvSpPr>
            <a:spLocks noChangeArrowheads="1"/>
          </p:cNvSpPr>
          <p:nvPr/>
        </p:nvSpPr>
        <p:spPr bwMode="auto">
          <a:xfrm>
            <a:off x="609600" y="714375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257300" y="1282700"/>
          <a:ext cx="9726613" cy="1955800"/>
        </p:xfrm>
        <a:graphic>
          <a:graphicData uri="http://schemas.openxmlformats.org/presentationml/2006/ole">
            <p:oleObj spid="_x0000_s49180" name="Equation" r:id="rId4" imgW="2768600" imgH="685800" progId="Equation.DSMT4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271588" y="4013200"/>
          <a:ext cx="9661525" cy="2057400"/>
        </p:xfrm>
        <a:graphic>
          <a:graphicData uri="http://schemas.openxmlformats.org/presentationml/2006/ole">
            <p:oleObj spid="_x0000_s49181" name="Equation" r:id="rId5" imgW="2743200" imgH="6858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405" y="909286"/>
            <a:ext cx="5947103" cy="54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993" y="-199505"/>
            <a:ext cx="6926802" cy="98149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Aperture Problem</a:t>
            </a:r>
            <a:endParaRPr lang="en-US" sz="4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0331" y="811128"/>
            <a:ext cx="11499011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98877" y="3670977"/>
          <a:ext cx="340076" cy="300834"/>
        </p:xfrm>
        <a:graphic>
          <a:graphicData uri="http://schemas.openxmlformats.org/presentationml/2006/ole">
            <p:oleObj spid="_x0000_s32834" name="Equation" r:id="rId4" imgW="152268" imgH="164957" progId="Equation.DSMT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852186" y="2692856"/>
          <a:ext cx="358450" cy="460864"/>
        </p:xfrm>
        <a:graphic>
          <a:graphicData uri="http://schemas.openxmlformats.org/presentationml/2006/ole">
            <p:oleObj spid="_x0000_s32835" name="Equation" r:id="rId5" imgW="177646" imgH="228402" progId="Equation.DSMT4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468652" y="2883921"/>
          <a:ext cx="359117" cy="430940"/>
        </p:xfrm>
        <a:graphic>
          <a:graphicData uri="http://schemas.openxmlformats.org/presentationml/2006/ole">
            <p:oleObj spid="_x0000_s32836" name="Equation" r:id="rId6" imgW="190500" imgH="228600" progId="Equation.DSMT4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522318" y="3520294"/>
          <a:ext cx="345518" cy="444238"/>
        </p:xfrm>
        <a:graphic>
          <a:graphicData uri="http://schemas.openxmlformats.org/presentationml/2006/ole">
            <p:oleObj spid="_x0000_s32837" name="Equation" r:id="rId7" imgW="177646" imgH="228402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64567" y="6211669"/>
            <a:ext cx="956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http://www.sci.utah.edu/~gerig/CS6320-S2013/Materials/CS6320-CV-S2012-OpticalFlow-I.pdf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49217" y="2799471"/>
            <a:ext cx="5242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Points around      have the same intensity.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Impossible to determine which point   </a:t>
            </a:r>
            <a:r>
              <a:rPr lang="en-US" sz="2400" dirty="0" smtClean="0"/>
              <a:t>from                    </a:t>
            </a:r>
            <a:r>
              <a:rPr lang="en-US" sz="2400" dirty="0" smtClean="0"/>
              <a:t>match </a:t>
            </a:r>
            <a:r>
              <a:rPr lang="en-US" sz="2400" dirty="0" smtClean="0"/>
              <a:t>point </a:t>
            </a:r>
            <a:endParaRPr lang="en-US" sz="2400" dirty="0"/>
          </a:p>
        </p:txBody>
      </p:sp>
      <p:graphicFrame>
        <p:nvGraphicFramePr>
          <p:cNvPr id="32826" name="Object 58"/>
          <p:cNvGraphicFramePr>
            <a:graphicFrameLocks noChangeAspect="1"/>
          </p:cNvGraphicFramePr>
          <p:nvPr/>
        </p:nvGraphicFramePr>
        <p:xfrm>
          <a:off x="10644284" y="4371337"/>
          <a:ext cx="384787" cy="341633"/>
        </p:xfrm>
        <a:graphic>
          <a:graphicData uri="http://schemas.openxmlformats.org/presentationml/2006/ole">
            <p:oleObj spid="_x0000_s32838" name="Equation" r:id="rId9" imgW="152268" imgH="164957" progId="Equation.DSMT4">
              <p:embed/>
            </p:oleObj>
          </a:graphicData>
        </a:graphic>
      </p:graphicFrame>
      <p:graphicFrame>
        <p:nvGraphicFramePr>
          <p:cNvPr id="32827" name="Object 59"/>
          <p:cNvGraphicFramePr>
            <a:graphicFrameLocks noChangeAspect="1"/>
          </p:cNvGraphicFramePr>
          <p:nvPr/>
        </p:nvGraphicFramePr>
        <p:xfrm>
          <a:off x="9037688" y="2891913"/>
          <a:ext cx="412750" cy="366712"/>
        </p:xfrm>
        <a:graphic>
          <a:graphicData uri="http://schemas.openxmlformats.org/presentationml/2006/ole">
            <p:oleObj spid="_x0000_s32839" name="Equation" r:id="rId10" imgW="152268" imgH="164957" progId="Equation.DSMT4">
              <p:embed/>
            </p:oleObj>
          </a:graphicData>
        </a:graphic>
      </p:graphicFrame>
      <p:graphicFrame>
        <p:nvGraphicFramePr>
          <p:cNvPr id="32840" name="Object 72"/>
          <p:cNvGraphicFramePr>
            <a:graphicFrameLocks noChangeAspect="1"/>
          </p:cNvGraphicFramePr>
          <p:nvPr/>
        </p:nvGraphicFramePr>
        <p:xfrm>
          <a:off x="7815579" y="4269715"/>
          <a:ext cx="1132011" cy="442961"/>
        </p:xfrm>
        <a:graphic>
          <a:graphicData uri="http://schemas.openxmlformats.org/presentationml/2006/ole">
            <p:oleObj spid="_x0000_s32840" name="Equation" r:id="rId11" imgW="58392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55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993" y="0"/>
            <a:ext cx="6926802" cy="98149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Aperture Problem</a:t>
            </a:r>
            <a:endParaRPr lang="en-US" sz="4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080" y="1127011"/>
            <a:ext cx="11499011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 descr="K5x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1505975"/>
            <a:ext cx="10678153" cy="4655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9294" y="6211669"/>
            <a:ext cx="55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https://wolfe4e.sinauer.com/wa08.02.html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5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992" y="0"/>
            <a:ext cx="11123709" cy="98149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Algorithms for Computing Optical Flow</a:t>
            </a:r>
            <a:endParaRPr lang="en-US" sz="4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080" y="1127011"/>
            <a:ext cx="11499011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1517" y="1867166"/>
            <a:ext cx="872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/>
              <a:t>Horn-</a:t>
            </a:r>
            <a:r>
              <a:rPr lang="en-US" sz="4400" dirty="0" err="1" smtClean="0"/>
              <a:t>Schunck</a:t>
            </a:r>
            <a:r>
              <a:rPr lang="en-US" sz="4400" dirty="0" smtClean="0"/>
              <a:t>(Global Method)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8296" y="3263705"/>
            <a:ext cx="94253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/>
              <a:t>Phase correlation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Block-based method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Buxton-Buxton method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Black-Jepson method, etc.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4226" y="2560320"/>
            <a:ext cx="9481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/>
              <a:t>Lucas-</a:t>
            </a:r>
            <a:r>
              <a:rPr lang="en-US" sz="4400" dirty="0" err="1" smtClean="0"/>
              <a:t>Kanade</a:t>
            </a:r>
            <a:r>
              <a:rPr lang="en-US" sz="4400" dirty="0" smtClean="0"/>
              <a:t>(Local Method)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51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Computing Optical Flow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:  Horn-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Schunck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method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58886" name="Rectangle 6"/>
          <p:cNvSpPr>
            <a:spLocks noChangeArrowheads="1"/>
          </p:cNvSpPr>
          <p:nvPr/>
        </p:nvSpPr>
        <p:spPr bwMode="auto">
          <a:xfrm>
            <a:off x="609600" y="762000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887" name="Text Box 7"/>
          <p:cNvSpPr txBox="1">
            <a:spLocks noChangeArrowheads="1"/>
          </p:cNvSpPr>
          <p:nvPr/>
        </p:nvSpPr>
        <p:spPr bwMode="auto">
          <a:xfrm>
            <a:off x="711200" y="990600"/>
            <a:ext cx="63743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Error </a:t>
            </a:r>
            <a:r>
              <a:rPr lang="en-US" sz="2200" dirty="0"/>
              <a:t>in Optical Flow Constraint: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Smoothness </a:t>
            </a:r>
            <a:r>
              <a:rPr lang="en-US" sz="2200" dirty="0" smtClean="0"/>
              <a:t>Constraint:</a:t>
            </a: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Sylfaen" pitchFamily="18" charset="0"/>
            </a:endParaRPr>
          </a:p>
          <a:p>
            <a:r>
              <a:rPr lang="en-US" sz="2000" dirty="0">
                <a:latin typeface="Sylfaen" pitchFamily="18" charset="0"/>
              </a:rPr>
              <a:t>	</a:t>
            </a:r>
            <a:r>
              <a:rPr lang="en-US" sz="2000" dirty="0"/>
              <a:t>Usually motion field varies smoothly in the </a:t>
            </a:r>
            <a:r>
              <a:rPr lang="en-US" sz="2000" dirty="0" smtClean="0"/>
              <a:t>image: </a:t>
            </a:r>
            <a:endParaRPr lang="en-US" sz="2000" dirty="0"/>
          </a:p>
          <a:p>
            <a:r>
              <a:rPr lang="en-US" sz="2000" dirty="0"/>
              <a:t>	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latin typeface="Sylfaen" pitchFamily="18" charset="0"/>
              </a:rPr>
              <a:t> Find (</a:t>
            </a:r>
            <a:r>
              <a:rPr lang="en-US" sz="2200" dirty="0" err="1">
                <a:latin typeface="Sylfaen" pitchFamily="18" charset="0"/>
              </a:rPr>
              <a:t>u,v</a:t>
            </a:r>
            <a:r>
              <a:rPr lang="en-US" sz="2200" dirty="0">
                <a:latin typeface="Sylfaen" pitchFamily="18" charset="0"/>
              </a:rPr>
              <a:t>) at each image point that </a:t>
            </a:r>
            <a:r>
              <a:rPr lang="en-US" sz="2200" dirty="0" smtClean="0">
                <a:latin typeface="Sylfaen" pitchFamily="18" charset="0"/>
              </a:rPr>
              <a:t>minimizes:</a:t>
            </a:r>
            <a:endParaRPr lang="en-US" sz="2200" dirty="0">
              <a:latin typeface="Sylfaen" pitchFamily="18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1658888" name="Object 8"/>
          <p:cNvGraphicFramePr>
            <a:graphicFrameLocks noChangeAspect="1"/>
          </p:cNvGraphicFramePr>
          <p:nvPr/>
        </p:nvGraphicFramePr>
        <p:xfrm>
          <a:off x="3730625" y="1555750"/>
          <a:ext cx="5861050" cy="927100"/>
        </p:xfrm>
        <a:graphic>
          <a:graphicData uri="http://schemas.openxmlformats.org/presentationml/2006/ole">
            <p:oleObj spid="_x0000_s24623" name="Equation" r:id="rId4" imgW="1739900" imgH="368300" progId="Equation.DSMT4">
              <p:embed/>
            </p:oleObj>
          </a:graphicData>
        </a:graphic>
      </p:graphicFrame>
      <p:graphicFrame>
        <p:nvGraphicFramePr>
          <p:cNvPr id="1658889" name="Object 9"/>
          <p:cNvGraphicFramePr>
            <a:graphicFrameLocks noChangeAspect="1"/>
          </p:cNvGraphicFramePr>
          <p:nvPr/>
        </p:nvGraphicFramePr>
        <p:xfrm>
          <a:off x="3459163" y="4337050"/>
          <a:ext cx="6846887" cy="927100"/>
        </p:xfrm>
        <a:graphic>
          <a:graphicData uri="http://schemas.openxmlformats.org/presentationml/2006/ole">
            <p:oleObj spid="_x0000_s24624" name="Equation" r:id="rId5" imgW="2032000" imgH="368300" progId="Equation.DSMT4">
              <p:embed/>
            </p:oleObj>
          </a:graphicData>
        </a:graphic>
      </p:graphicFrame>
      <p:graphicFrame>
        <p:nvGraphicFramePr>
          <p:cNvPr id="1658890" name="Object 10"/>
          <p:cNvGraphicFramePr>
            <a:graphicFrameLocks noChangeAspect="1"/>
          </p:cNvGraphicFramePr>
          <p:nvPr/>
        </p:nvGraphicFramePr>
        <p:xfrm>
          <a:off x="4876800" y="6019801"/>
          <a:ext cx="2946400" cy="709613"/>
        </p:xfrm>
        <a:graphic>
          <a:graphicData uri="http://schemas.openxmlformats.org/presentationml/2006/ole">
            <p:oleObj spid="_x0000_s24625" name="Equation" r:id="rId6" imgW="711000" imgH="22860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6984610" y="5957669"/>
            <a:ext cx="253218" cy="14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90116" y="5866228"/>
            <a:ext cx="1603717" cy="1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78239" y="5669279"/>
            <a:ext cx="31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Weighting Factor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Horn-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Schunck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method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609600" y="685800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2" name="Text Box 4"/>
          <p:cNvSpPr txBox="1">
            <a:spLocks noChangeArrowheads="1"/>
          </p:cNvSpPr>
          <p:nvPr/>
        </p:nvSpPr>
        <p:spPr bwMode="auto">
          <a:xfrm>
            <a:off x="609601" y="914401"/>
            <a:ext cx="776067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 Consider image pixel 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Departure from Smoothness Constraint: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Error in Optical Flow constraint equation: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We </a:t>
            </a:r>
            <a:r>
              <a:rPr lang="en-US" sz="2400" dirty="0" smtClean="0"/>
              <a:t>need to  </a:t>
            </a:r>
            <a:r>
              <a:rPr lang="en-US" sz="2400" dirty="0"/>
              <a:t>minimize:</a:t>
            </a:r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1660935" name="Object 7"/>
          <p:cNvGraphicFramePr>
            <a:graphicFrameLocks noChangeAspect="1"/>
          </p:cNvGraphicFramePr>
          <p:nvPr/>
        </p:nvGraphicFramePr>
        <p:xfrm>
          <a:off x="2119313" y="5791200"/>
          <a:ext cx="4765675" cy="1041400"/>
        </p:xfrm>
        <a:graphic>
          <a:graphicData uri="http://schemas.openxmlformats.org/presentationml/2006/ole">
            <p:oleObj spid="_x0000_s25666" name="Equation" r:id="rId4" imgW="1218960" imgH="355320" progId="Equation.DSMT4">
              <p:embed/>
            </p:oleObj>
          </a:graphicData>
        </a:graphic>
      </p:graphicFrame>
      <p:graphicFrame>
        <p:nvGraphicFramePr>
          <p:cNvPr id="1660938" name="Object 10"/>
          <p:cNvGraphicFramePr>
            <a:graphicFrameLocks noChangeAspect="1"/>
          </p:cNvGraphicFramePr>
          <p:nvPr/>
        </p:nvGraphicFramePr>
        <p:xfrm>
          <a:off x="2052638" y="1905000"/>
          <a:ext cx="8123237" cy="1701800"/>
        </p:xfrm>
        <a:graphic>
          <a:graphicData uri="http://schemas.openxmlformats.org/presentationml/2006/ole">
            <p:oleObj spid="_x0000_s25667" name="Equation" r:id="rId5" imgW="2362200" imgH="660400" progId="Equation.DSMT4">
              <p:embed/>
            </p:oleObj>
          </a:graphicData>
        </a:graphic>
      </p:graphicFrame>
      <p:graphicFrame>
        <p:nvGraphicFramePr>
          <p:cNvPr id="1660939" name="Object 11"/>
          <p:cNvGraphicFramePr>
            <a:graphicFrameLocks noChangeAspect="1"/>
          </p:cNvGraphicFramePr>
          <p:nvPr/>
        </p:nvGraphicFramePr>
        <p:xfrm>
          <a:off x="2247900" y="4343400"/>
          <a:ext cx="6477000" cy="720725"/>
        </p:xfrm>
        <a:graphic>
          <a:graphicData uri="http://schemas.openxmlformats.org/presentationml/2006/ole">
            <p:oleObj spid="_x0000_s25668" name="Equation" r:id="rId6" imgW="1714500" imgH="254000" progId="Equation.DSMT4">
              <p:embed/>
            </p:oleObj>
          </a:graphicData>
        </a:graphic>
      </p:graphicFrame>
      <p:graphicFrame>
        <p:nvGraphicFramePr>
          <p:cNvPr id="1660944" name="Object 16"/>
          <p:cNvGraphicFramePr>
            <a:graphicFrameLocks noChangeAspect="1"/>
          </p:cNvGraphicFramePr>
          <p:nvPr/>
        </p:nvGraphicFramePr>
        <p:xfrm>
          <a:off x="3770729" y="857689"/>
          <a:ext cx="1087967" cy="501650"/>
        </p:xfrm>
        <a:graphic>
          <a:graphicData uri="http://schemas.openxmlformats.org/presentationml/2006/ole">
            <p:oleObj spid="_x0000_s25669" name="Equation" r:id="rId7" imgW="330057" imgH="203112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5660" name="Object 60"/>
          <p:cNvGraphicFramePr>
            <a:graphicFrameLocks noChangeAspect="1"/>
          </p:cNvGraphicFramePr>
          <p:nvPr/>
        </p:nvGraphicFramePr>
        <p:xfrm>
          <a:off x="7481888" y="5913438"/>
          <a:ext cx="1736725" cy="557212"/>
        </p:xfrm>
        <a:graphic>
          <a:graphicData uri="http://schemas.openxmlformats.org/presentationml/2006/ole">
            <p:oleObj spid="_x0000_s25670" name="Equation" r:id="rId8" imgW="7491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Horn-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Schunck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method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2979" name="Rectangle 3"/>
          <p:cNvSpPr>
            <a:spLocks noChangeArrowheads="1"/>
          </p:cNvSpPr>
          <p:nvPr/>
        </p:nvSpPr>
        <p:spPr bwMode="auto">
          <a:xfrm>
            <a:off x="609600" y="685800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2980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87664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  Differentiating      </a:t>
            </a:r>
            <a:r>
              <a:rPr lang="en-US" sz="2200" dirty="0" smtClean="0"/>
              <a:t>    by                                        and </a:t>
            </a:r>
            <a:r>
              <a:rPr lang="en-US" sz="2200" dirty="0"/>
              <a:t>setting to zero:</a:t>
            </a:r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                       </a:t>
            </a:r>
            <a:r>
              <a:rPr lang="en-US" sz="2200" dirty="0" smtClean="0"/>
              <a:t>                are</a:t>
            </a:r>
            <a:r>
              <a:rPr lang="ka-GE" sz="2200" dirty="0" smtClean="0"/>
              <a:t> </a:t>
            </a:r>
            <a:r>
              <a:rPr lang="en-US" sz="2200" dirty="0" smtClean="0"/>
              <a:t> </a:t>
            </a:r>
            <a:r>
              <a:rPr lang="en-US" sz="2200" dirty="0"/>
              <a:t>averages </a:t>
            </a:r>
            <a:r>
              <a:rPr lang="ka-GE" sz="2200" dirty="0" smtClean="0"/>
              <a:t> </a:t>
            </a:r>
            <a:r>
              <a:rPr lang="en-US" sz="2200" dirty="0" smtClean="0"/>
              <a:t>of                       around </a:t>
            </a:r>
            <a:r>
              <a:rPr lang="en-US" sz="2200" dirty="0"/>
              <a:t>pixel</a:t>
            </a:r>
          </a:p>
          <a:p>
            <a:pPr>
              <a:buFont typeface="Wingdings" pitchFamily="2" charset="2"/>
              <a:buChar char="Ø"/>
            </a:pPr>
            <a:endParaRPr lang="en-US" sz="2200" dirty="0"/>
          </a:p>
        </p:txBody>
      </p:sp>
      <p:graphicFrame>
        <p:nvGraphicFramePr>
          <p:cNvPr id="1662988" name="Object 12"/>
          <p:cNvGraphicFramePr>
            <a:graphicFrameLocks noChangeAspect="1"/>
          </p:cNvGraphicFramePr>
          <p:nvPr/>
        </p:nvGraphicFramePr>
        <p:xfrm>
          <a:off x="2850369" y="943417"/>
          <a:ext cx="446616" cy="411163"/>
        </p:xfrm>
        <a:graphic>
          <a:graphicData uri="http://schemas.openxmlformats.org/presentationml/2006/ole">
            <p:oleObj spid="_x0000_s26761" name="Equation" r:id="rId4" imgW="114201" imgH="139579" progId="Equation.3">
              <p:embed/>
            </p:oleObj>
          </a:graphicData>
        </a:graphic>
      </p:graphicFrame>
      <p:graphicFrame>
        <p:nvGraphicFramePr>
          <p:cNvPr id="1662989" name="Object 13"/>
          <p:cNvGraphicFramePr>
            <a:graphicFrameLocks noChangeAspect="1"/>
          </p:cNvGraphicFramePr>
          <p:nvPr/>
        </p:nvGraphicFramePr>
        <p:xfrm>
          <a:off x="1854200" y="1346200"/>
          <a:ext cx="9398000" cy="1092200"/>
        </p:xfrm>
        <a:graphic>
          <a:graphicData uri="http://schemas.openxmlformats.org/presentationml/2006/ole">
            <p:oleObj spid="_x0000_s26762" name="Equation" r:id="rId5" imgW="2857500" imgH="444500" progId="Equation.DSMT4">
              <p:embed/>
            </p:oleObj>
          </a:graphicData>
        </a:graphic>
      </p:graphicFrame>
      <p:graphicFrame>
        <p:nvGraphicFramePr>
          <p:cNvPr id="1662990" name="Object 14"/>
          <p:cNvGraphicFramePr>
            <a:graphicFrameLocks noChangeAspect="1"/>
          </p:cNvGraphicFramePr>
          <p:nvPr/>
        </p:nvGraphicFramePr>
        <p:xfrm>
          <a:off x="1943100" y="2336800"/>
          <a:ext cx="9309100" cy="1092200"/>
        </p:xfrm>
        <a:graphic>
          <a:graphicData uri="http://schemas.openxmlformats.org/presentationml/2006/ole">
            <p:oleObj spid="_x0000_s26763" name="Equation" r:id="rId6" imgW="2832100" imgH="444500" progId="Equation.DSMT4">
              <p:embed/>
            </p:oleObj>
          </a:graphicData>
        </a:graphic>
      </p:graphicFrame>
      <p:graphicFrame>
        <p:nvGraphicFramePr>
          <p:cNvPr id="1662991" name="Object 15"/>
          <p:cNvGraphicFramePr>
            <a:graphicFrameLocks noChangeAspect="1"/>
          </p:cNvGraphicFramePr>
          <p:nvPr/>
        </p:nvGraphicFramePr>
        <p:xfrm>
          <a:off x="4064000" y="850900"/>
          <a:ext cx="2044700" cy="584200"/>
        </p:xfrm>
        <a:graphic>
          <a:graphicData uri="http://schemas.openxmlformats.org/presentationml/2006/ole">
            <p:oleObj spid="_x0000_s26764" name="Equation" r:id="rId7" imgW="622030" imgH="241195" progId="Equation.DSMT4">
              <p:embed/>
            </p:oleObj>
          </a:graphicData>
        </a:graphic>
      </p:graphicFrame>
      <p:graphicFrame>
        <p:nvGraphicFramePr>
          <p:cNvPr id="1662992" name="Object 16"/>
          <p:cNvGraphicFramePr>
            <a:graphicFrameLocks noChangeAspect="1"/>
          </p:cNvGraphicFramePr>
          <p:nvPr/>
        </p:nvGraphicFramePr>
        <p:xfrm>
          <a:off x="1003300" y="3441700"/>
          <a:ext cx="2374900" cy="647700"/>
        </p:xfrm>
        <a:graphic>
          <a:graphicData uri="http://schemas.openxmlformats.org/presentationml/2006/ole">
            <p:oleObj spid="_x0000_s26765" name="Equation" r:id="rId8" imgW="723586" imgH="266584" progId="Equation.DSMT4">
              <p:embed/>
            </p:oleObj>
          </a:graphicData>
        </a:graphic>
      </p:graphicFrame>
      <p:graphicFrame>
        <p:nvGraphicFramePr>
          <p:cNvPr id="1662993" name="Object 17"/>
          <p:cNvGraphicFramePr>
            <a:graphicFrameLocks noChangeAspect="1"/>
          </p:cNvGraphicFramePr>
          <p:nvPr/>
        </p:nvGraphicFramePr>
        <p:xfrm>
          <a:off x="8420100" y="3556000"/>
          <a:ext cx="1079500" cy="495300"/>
        </p:xfrm>
        <a:graphic>
          <a:graphicData uri="http://schemas.openxmlformats.org/presentationml/2006/ole">
            <p:oleObj spid="_x0000_s26766" name="Equation" r:id="rId9" imgW="330057" imgH="203112" progId="Equation.DSMT4">
              <p:embed/>
            </p:oleObj>
          </a:graphicData>
        </a:graphic>
      </p:graphicFrame>
      <p:graphicFrame>
        <p:nvGraphicFramePr>
          <p:cNvPr id="1662994" name="Object 18"/>
          <p:cNvGraphicFramePr>
            <a:graphicFrameLocks noChangeAspect="1"/>
          </p:cNvGraphicFramePr>
          <p:nvPr/>
        </p:nvGraphicFramePr>
        <p:xfrm>
          <a:off x="5534531" y="3553264"/>
          <a:ext cx="1172633" cy="501650"/>
        </p:xfrm>
        <a:graphic>
          <a:graphicData uri="http://schemas.openxmlformats.org/presentationml/2006/ole">
            <p:oleObj spid="_x0000_s26767" name="Equation" r:id="rId10" imgW="355292" imgH="203024" progId="Equation.3">
              <p:embed/>
            </p:oleObj>
          </a:graphicData>
        </a:graphic>
      </p:graphicFrame>
      <p:graphicFrame>
        <p:nvGraphicFramePr>
          <p:cNvPr id="1662995" name="Object 19"/>
          <p:cNvGraphicFramePr>
            <a:graphicFrameLocks noChangeAspect="1"/>
          </p:cNvGraphicFramePr>
          <p:nvPr/>
        </p:nvGraphicFramePr>
        <p:xfrm>
          <a:off x="4368800" y="4203700"/>
          <a:ext cx="6934200" cy="1282700"/>
        </p:xfrm>
        <a:graphic>
          <a:graphicData uri="http://schemas.openxmlformats.org/presentationml/2006/ole">
            <p:oleObj spid="_x0000_s26768" name="Equation" r:id="rId11" imgW="2108200" imgH="520700" progId="Equation.DSMT4">
              <p:embed/>
            </p:oleObj>
          </a:graphicData>
        </a:graphic>
      </p:graphicFrame>
      <p:graphicFrame>
        <p:nvGraphicFramePr>
          <p:cNvPr id="1662996" name="Object 20"/>
          <p:cNvGraphicFramePr>
            <a:graphicFrameLocks noChangeAspect="1"/>
          </p:cNvGraphicFramePr>
          <p:nvPr/>
        </p:nvGraphicFramePr>
        <p:xfrm>
          <a:off x="4356100" y="5537200"/>
          <a:ext cx="6883400" cy="1282700"/>
        </p:xfrm>
        <a:graphic>
          <a:graphicData uri="http://schemas.openxmlformats.org/presentationml/2006/ole">
            <p:oleObj spid="_x0000_s26769" name="Equation" r:id="rId12" imgW="2095500" imgH="520700" progId="Equation.DSMT4">
              <p:embed/>
            </p:oleObj>
          </a:graphicData>
        </a:graphic>
      </p:graphicFrame>
      <p:sp>
        <p:nvSpPr>
          <p:cNvPr id="1662998" name="Text Box 22"/>
          <p:cNvSpPr txBox="1">
            <a:spLocks noChangeArrowheads="1"/>
          </p:cNvSpPr>
          <p:nvPr/>
        </p:nvSpPr>
        <p:spPr bwMode="auto">
          <a:xfrm>
            <a:off x="2182057" y="5288280"/>
            <a:ext cx="149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Finally</a:t>
            </a:r>
            <a:r>
              <a:rPr lang="en-US" sz="2800" dirty="0" smtClean="0">
                <a:latin typeface="Sylfaen" pitchFamily="18" charset="0"/>
              </a:rPr>
              <a:t>:</a:t>
            </a:r>
            <a:endParaRPr lang="en-US" sz="2800" dirty="0">
              <a:latin typeface="Sylfae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85660" y="5020887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                                           partial derivatives of the image , evaluated at the point at the current time.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02284" y="4256118"/>
            <a:ext cx="638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                         </a:t>
            </a:r>
            <a:r>
              <a:rPr lang="en-US" sz="2400" dirty="0" smtClean="0"/>
              <a:t>Pixels inside the window</a:t>
            </a:r>
            <a:endParaRPr lang="en-US" sz="2400" dirty="0"/>
          </a:p>
        </p:txBody>
      </p:sp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Lucas-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Kanade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 method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609600" y="685800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2" name="Text Box 4"/>
          <p:cNvSpPr txBox="1">
            <a:spLocks noChangeArrowheads="1"/>
          </p:cNvSpPr>
          <p:nvPr/>
        </p:nvSpPr>
        <p:spPr bwMode="auto">
          <a:xfrm>
            <a:off x="609601" y="914401"/>
            <a:ext cx="77606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The local image flow vector               is </a:t>
            </a:r>
            <a:r>
              <a:rPr lang="en-US" sz="2200" b="1" dirty="0" smtClean="0"/>
              <a:t>constant  </a:t>
            </a:r>
            <a:r>
              <a:rPr lang="en-US" sz="2200" dirty="0" smtClean="0"/>
              <a:t>and satisfy</a:t>
            </a: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097073" y="892102"/>
          <a:ext cx="752959" cy="430262"/>
        </p:xfrm>
        <a:graphic>
          <a:graphicData uri="http://schemas.openxmlformats.org/presentationml/2006/ole">
            <p:oleObj spid="_x0000_s33921" name="Equation" r:id="rId4" imgW="355292" imgH="203024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45589" y="2419642"/>
            <a:ext cx="4909624" cy="35450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7446" y="3924887"/>
            <a:ext cx="1420837" cy="1181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90314" y="3038620"/>
            <a:ext cx="1420837" cy="1195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36763" y="3573194"/>
            <a:ext cx="1913206" cy="984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flipV="1">
            <a:off x="3394332" y="3041134"/>
            <a:ext cx="133521" cy="1407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4689388" y="4090086"/>
            <a:ext cx="117707" cy="1419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9017723" y="1955224"/>
          <a:ext cx="1337791" cy="1203614"/>
        </p:xfrm>
        <a:graphic>
          <a:graphicData uri="http://schemas.openxmlformats.org/presentationml/2006/ole">
            <p:oleObj spid="_x0000_s33922" name="Equation" r:id="rId5" imgW="508000" imgH="457200" progId="Equation.DSMT4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5713961" y="1778924"/>
          <a:ext cx="3330288" cy="1570380"/>
        </p:xfrm>
        <a:graphic>
          <a:graphicData uri="http://schemas.openxmlformats.org/presentationml/2006/ole">
            <p:oleObj spid="_x0000_s33923" name="Equation" r:id="rId6" imgW="1562100" imgH="736600" progId="Equation.DSMT4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10324871" y="1504455"/>
          <a:ext cx="1867129" cy="2031876"/>
        </p:xfrm>
        <a:graphic>
          <a:graphicData uri="http://schemas.openxmlformats.org/presentationml/2006/ole">
            <p:oleObj spid="_x0000_s33924" name="Equation" r:id="rId7" imgW="863225" imgH="939392" progId="Equation.DSMT4">
              <p:embed/>
            </p:oleObj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2322513" y="1427163"/>
          <a:ext cx="2227262" cy="841375"/>
        </p:xfrm>
        <a:graphic>
          <a:graphicData uri="http://schemas.openxmlformats.org/presentationml/2006/ole">
            <p:oleObj spid="_x0000_s33925" name="Equation" r:id="rId8" imgW="469696" imgH="177723" progId="Equation.DSMT4">
              <p:embed/>
            </p:oleObj>
          </a:graphicData>
        </a:graphic>
      </p:graphicFrame>
      <p:cxnSp>
        <p:nvCxnSpPr>
          <p:cNvPr id="18" name="Straight Arrow Connector 17"/>
          <p:cNvCxnSpPr>
            <a:stCxn id="24" idx="2"/>
          </p:cNvCxnSpPr>
          <p:nvPr/>
        </p:nvCxnSpPr>
        <p:spPr>
          <a:xfrm rot="5400000" flipH="1" flipV="1">
            <a:off x="4499347" y="1106430"/>
            <a:ext cx="896450" cy="2972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1630" y="3358342"/>
            <a:ext cx="1945178" cy="764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6179010" y="4177635"/>
          <a:ext cx="1560601" cy="510742"/>
        </p:xfrm>
        <a:graphic>
          <a:graphicData uri="http://schemas.openxmlformats.org/presentationml/2006/ole">
            <p:oleObj spid="_x0000_s33926" name="Equation" r:id="rId9" imgW="698500" imgH="228600" progId="Equation.DSMT4">
              <p:embed/>
            </p:oleObj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6340648" y="4919429"/>
          <a:ext cx="2751715" cy="550343"/>
        </p:xfrm>
        <a:graphic>
          <a:graphicData uri="http://schemas.openxmlformats.org/presentationml/2006/ole">
            <p:oleObj spid="_x0000_s33927" name="Equation" r:id="rId10" imgW="1206500" imgH="241300" progId="Equation.DSMT4">
              <p:embed/>
            </p:oleObj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11107189" y="5324794"/>
          <a:ext cx="527846" cy="510741"/>
        </p:xfrm>
        <a:graphic>
          <a:graphicData uri="http://schemas.openxmlformats.org/presentationml/2006/ole">
            <p:oleObj spid="_x0000_s33928" name="Equation" r:id="rId11" imgW="152334" imgH="228501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6211669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Optical Flow Field/Caltech, Oct. 2004/</a:t>
            </a:r>
            <a:r>
              <a:rPr lang="en-US" dirty="0" err="1" smtClean="0"/>
              <a:t>Lihi</a:t>
            </a:r>
            <a:r>
              <a:rPr lang="en-US" dirty="0" smtClean="0"/>
              <a:t> </a:t>
            </a:r>
            <a:r>
              <a:rPr lang="en-US" dirty="0" err="1" smtClean="0"/>
              <a:t>Zelnik</a:t>
            </a:r>
            <a:r>
              <a:rPr lang="en-US" dirty="0" smtClean="0"/>
              <a:t>-Manor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Lucas-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Kanade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 method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626225" y="935181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2" name="Text Box 4"/>
          <p:cNvSpPr txBox="1">
            <a:spLocks noChangeArrowheads="1"/>
          </p:cNvSpPr>
          <p:nvPr/>
        </p:nvSpPr>
        <p:spPr bwMode="auto">
          <a:xfrm>
            <a:off x="740473" y="1050469"/>
            <a:ext cx="77606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8502544" y="2357114"/>
          <a:ext cx="2442122" cy="620388"/>
        </p:xfrm>
        <a:graphic>
          <a:graphicData uri="http://schemas.openxmlformats.org/presentationml/2006/ole">
            <p:oleObj spid="_x0000_s40052" name="Equation" r:id="rId4" imgW="799753" imgH="203112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8516" y="1496291"/>
            <a:ext cx="759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ylfaen" pitchFamily="18" charset="0"/>
              </a:rPr>
              <a:t>Minimize</a:t>
            </a:r>
            <a:r>
              <a:rPr lang="en-US" sz="2400" dirty="0" smtClean="0">
                <a:latin typeface="Sylfaen" pitchFamily="18" charset="0"/>
              </a:rPr>
              <a:t>   </a:t>
            </a:r>
          </a:p>
          <a:p>
            <a:endParaRPr lang="en-US" sz="2400" dirty="0">
              <a:latin typeface="Sylfaen" pitchFamily="18" charset="0"/>
            </a:endParaRP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8839692" y="1138135"/>
          <a:ext cx="1604870" cy="606259"/>
        </p:xfrm>
        <a:graphic>
          <a:graphicData uri="http://schemas.openxmlformats.org/presentationml/2006/ole">
            <p:oleObj spid="_x0000_s40053" name="Equation" r:id="rId5" imgW="469696" imgH="177723" progId="Equation.DSMT4">
              <p:embed/>
            </p:oleObj>
          </a:graphicData>
        </a:graphic>
      </p:graphicFrame>
      <p:sp>
        <p:nvSpPr>
          <p:cNvPr id="21" name="Down Arrow 20"/>
          <p:cNvSpPr/>
          <p:nvPr/>
        </p:nvSpPr>
        <p:spPr>
          <a:xfrm>
            <a:off x="9512319" y="1729048"/>
            <a:ext cx="222525" cy="52178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9562411" y="3034998"/>
            <a:ext cx="242772" cy="63667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8272371" y="3777347"/>
          <a:ext cx="3080257" cy="693058"/>
        </p:xfrm>
        <a:graphic>
          <a:graphicData uri="http://schemas.openxmlformats.org/presentationml/2006/ole">
            <p:oleObj spid="_x0000_s40054" name="Equation" r:id="rId6" imgW="1016000" imgH="2286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18558" y="3958503"/>
            <a:ext cx="5243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method  of  </a:t>
            </a:r>
            <a:r>
              <a:rPr lang="en-US" sz="4400" b="1" dirty="0" smtClean="0"/>
              <a:t>least squares</a:t>
            </a:r>
            <a:endParaRPr lang="en-US" sz="4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88364" y="3034998"/>
            <a:ext cx="1477818" cy="9235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13821366"/>
              </p:ext>
            </p:extLst>
          </p:nvPr>
        </p:nvGraphicFramePr>
        <p:xfrm>
          <a:off x="3159160" y="1380989"/>
          <a:ext cx="1854913" cy="883235"/>
        </p:xfrm>
        <a:graphic>
          <a:graphicData uri="http://schemas.openxmlformats.org/presentationml/2006/ole">
            <p:oleObj spid="_x0000_s40055" name="Equation" r:id="rId7" imgW="583947" imgH="279279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2" y="2303927"/>
            <a:ext cx="11147474" cy="37170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800" dirty="0" smtClean="0"/>
              <a:t>Optical </a:t>
            </a:r>
            <a:r>
              <a:rPr lang="en-US" sz="4800" dirty="0"/>
              <a:t>Flow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/>
              <a:t>Mathematic </a:t>
            </a:r>
            <a:r>
              <a:rPr lang="en-US" sz="4800" dirty="0"/>
              <a:t>interpretation and </a:t>
            </a:r>
            <a:r>
              <a:rPr lang="en-US" sz="4800" dirty="0" smtClean="0"/>
              <a:t>methods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/>
              <a:t>coupled algorithm</a:t>
            </a:r>
            <a:endParaRPr lang="en-US" sz="4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09600" y="102076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4344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Outline</a:t>
            </a:r>
            <a:endParaRPr lang="en-US" altLang="ja-JP" b="1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0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Lucas-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Kanade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 method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626225" y="100168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2" name="Text Box 4"/>
          <p:cNvSpPr txBox="1">
            <a:spLocks noChangeArrowheads="1"/>
          </p:cNvSpPr>
          <p:nvPr/>
        </p:nvSpPr>
        <p:spPr bwMode="auto">
          <a:xfrm>
            <a:off x="609601" y="914401"/>
            <a:ext cx="77606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04683" y="2025706"/>
          <a:ext cx="11671451" cy="2928677"/>
        </p:xfrm>
        <a:graphic>
          <a:graphicData uri="http://schemas.openxmlformats.org/presentationml/2006/ole">
            <p:oleObj spid="_x0000_s42005" name="Equation" r:id="rId4" imgW="3746500" imgH="9398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38756" y="1280160"/>
            <a:ext cx="399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400" dirty="0" smtClean="0"/>
              <a:t>and       are  </a:t>
            </a:r>
            <a:r>
              <a:rPr lang="en-US" sz="2400" dirty="0" err="1" smtClean="0"/>
              <a:t>eignevalues</a:t>
            </a:r>
            <a:endParaRPr lang="en-US" sz="2400" dirty="0"/>
          </a:p>
        </p:txBody>
      </p:sp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The Shi-</a:t>
            </a:r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Tomasi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Corner Detector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626225" y="100168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2" name="Text Box 4"/>
          <p:cNvSpPr txBox="1">
            <a:spLocks noChangeArrowheads="1"/>
          </p:cNvSpPr>
          <p:nvPr/>
        </p:nvSpPr>
        <p:spPr bwMode="auto">
          <a:xfrm>
            <a:off x="609601" y="914401"/>
            <a:ext cx="77606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Sylfaen" pitchFamily="18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add shi-tom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8075"/>
            <a:ext cx="6277218" cy="4029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994" y="1252025"/>
            <a:ext cx="5514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score  is calculated like this: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191367" y="1273299"/>
          <a:ext cx="1884682" cy="446372"/>
        </p:xfrm>
        <a:graphic>
          <a:graphicData uri="http://schemas.openxmlformats.org/presentationml/2006/ole">
            <p:oleObj spid="_x0000_s63497" name="Equation" r:id="rId5" imgW="965200" imgH="228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81823" y="2743199"/>
            <a:ext cx="64101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Green: λ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 and 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 are greater than a certain value.</a:t>
            </a:r>
          </a:p>
          <a:p>
            <a:r>
              <a:rPr lang="en-US" sz="2000" dirty="0" smtClean="0"/>
              <a:t>    -For pixels "accepted" as corners.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Blue and gray :  λ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 or 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 is less than required minimum.</a:t>
            </a:r>
          </a:p>
          <a:p>
            <a:r>
              <a:rPr lang="en-US" sz="2000" dirty="0" smtClean="0"/>
              <a:t>    -Equivalent to the "edge" areas.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Red region: λ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 and 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 are less than the required minimum. </a:t>
            </a:r>
          </a:p>
          <a:p>
            <a:r>
              <a:rPr lang="en-US" sz="2000" dirty="0" smtClean="0"/>
              <a:t>    -This region is for "flat" areas.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114" y="5992836"/>
            <a:ext cx="544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http://aishack.in/tutorials/shitomasi-corner-detector/</a:t>
            </a:r>
            <a:endParaRPr lang="ka-GE" dirty="0" smtClean="0"/>
          </a:p>
          <a:p>
            <a:endParaRPr lang="en-US" dirty="0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7834535" y="1231095"/>
          <a:ext cx="338796" cy="508194"/>
        </p:xfrm>
        <a:graphic>
          <a:graphicData uri="http://schemas.openxmlformats.org/presentationml/2006/ole">
            <p:oleObj spid="_x0000_s63498" name="Equation" r:id="rId7" imgW="152334" imgH="228501" progId="Equation.DSMT4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8778240" y="1256970"/>
          <a:ext cx="393896" cy="506437"/>
        </p:xfrm>
        <a:graphic>
          <a:graphicData uri="http://schemas.openxmlformats.org/presentationml/2006/ole">
            <p:oleObj spid="_x0000_s63499" name="Equation" r:id="rId8" imgW="177646" imgH="22840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OpenCV</a:t>
            </a:r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 Library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626225" y="100168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6225" y="2144682"/>
            <a:ext cx="8293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Three libraries in one: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“CV” – Computer Vision Algorithms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“CXCORE” – Linear Algebra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Raw matrix support, etc.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“HIGHGUI” – Media/Window Handling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It’s created and maintained by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3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779" y="39037"/>
            <a:ext cx="10972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Estimations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531779" y="693119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6745" y="2041360"/>
            <a:ext cx="237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Sylfaen" panose="010A0502050306030303" pitchFamily="18" charset="0"/>
              </a:rPr>
              <a:t>Original Photos</a:t>
            </a:r>
            <a:endParaRPr lang="en-US" b="1"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77" y="854829"/>
            <a:ext cx="2506374" cy="257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916" y="854828"/>
            <a:ext cx="2499068" cy="2572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2080" y="3414697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Frame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7310322" y="3375886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2</a:t>
            </a:r>
            <a:r>
              <a:rPr lang="en-US" b="1" baseline="30000" smtClean="0"/>
              <a:t>nd</a:t>
            </a:r>
            <a:r>
              <a:rPr lang="en-US" b="1" smtClean="0"/>
              <a:t> Frame</a:t>
            </a:r>
            <a:endParaRPr lang="en-U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916" y="3810542"/>
            <a:ext cx="2523772" cy="2577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7675" y="6363021"/>
            <a:ext cx="24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Simple Lucas-Kanade</a:t>
            </a:r>
            <a:endParaRPr lang="en-US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675" y="3810541"/>
            <a:ext cx="2499068" cy="25770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05916" y="6339377"/>
            <a:ext cx="24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Horn-Schunck</a:t>
            </a:r>
            <a:endParaRPr lang="en-US" b="1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22982" y="5052291"/>
            <a:ext cx="1394691" cy="9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33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779" y="39037"/>
            <a:ext cx="10972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altLang="ja-JP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Estimations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531779" y="693119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6745" y="2041360"/>
            <a:ext cx="237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Sylfaen" panose="010A0502050306030303" pitchFamily="18" charset="0"/>
              </a:rPr>
              <a:t>Original Photos</a:t>
            </a:r>
            <a:endParaRPr lang="en-US" b="1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629" y="3415305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Frame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7882873" y="3412964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2</a:t>
            </a:r>
            <a:r>
              <a:rPr lang="en-US" b="1" baseline="30000" smtClean="0"/>
              <a:t>nd</a:t>
            </a:r>
            <a:r>
              <a:rPr lang="en-US" b="1" smtClean="0"/>
              <a:t> Frame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1472222" y="6261421"/>
            <a:ext cx="24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Simple Lucas-Kanade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7490733" y="6304363"/>
            <a:ext cx="24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Horn-Schunck</a:t>
            </a:r>
            <a:endParaRPr lang="en-US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5" y="1072584"/>
            <a:ext cx="4088162" cy="2298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186" y="1076906"/>
            <a:ext cx="4063631" cy="2298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655" y="3967303"/>
            <a:ext cx="4088162" cy="23043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97" y="3967303"/>
            <a:ext cx="4088340" cy="230433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922982" y="5052291"/>
            <a:ext cx="1394691" cy="9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1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779" y="39037"/>
            <a:ext cx="10972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sz="400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Estimations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531779" y="693119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6745" y="2041360"/>
            <a:ext cx="237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Sylfaen" panose="010A0502050306030303" pitchFamily="18" charset="0"/>
              </a:rPr>
              <a:t>Original Photos</a:t>
            </a:r>
            <a:endParaRPr lang="en-US" b="1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083" y="3398911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Frame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7310322" y="3375886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2</a:t>
            </a:r>
            <a:r>
              <a:rPr lang="en-US" b="1" baseline="30000" smtClean="0"/>
              <a:t>nd</a:t>
            </a:r>
            <a:r>
              <a:rPr lang="en-US" b="1" smtClean="0"/>
              <a:t> Frame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2042809" y="6151654"/>
            <a:ext cx="242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Simple Lucas-Kanade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905915" y="6151654"/>
            <a:ext cx="24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Horn-Schunck</a:t>
            </a:r>
            <a:endParaRPr lang="en-US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52" y="1378919"/>
            <a:ext cx="3079220" cy="1909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39" y="1378919"/>
            <a:ext cx="3079220" cy="190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952" y="4103380"/>
            <a:ext cx="3079221" cy="1909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5839" y="4103380"/>
            <a:ext cx="3079220" cy="19094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922982" y="5052291"/>
            <a:ext cx="1394691" cy="9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88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779" y="39037"/>
            <a:ext cx="10972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altLang="ja-JP" sz="400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The main idea of combining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531779" y="693119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1779" y="2040979"/>
            <a:ext cx="10822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dirty="0" smtClean="0"/>
              <a:t>Combination of </a:t>
            </a:r>
            <a:r>
              <a:rPr lang="en-US" sz="2800" dirty="0"/>
              <a:t>both local and global methods for the following requirements: </a:t>
            </a:r>
          </a:p>
          <a:p>
            <a:pPr algn="just"/>
            <a:r>
              <a:rPr lang="en-US" sz="2800" dirty="0"/>
              <a:t> </a:t>
            </a:r>
          </a:p>
          <a:p>
            <a:pPr algn="just"/>
            <a:r>
              <a:rPr lang="en-US" sz="2800" dirty="0"/>
              <a:t>• Need dense flow estimate </a:t>
            </a:r>
            <a:endParaRPr lang="en-US" sz="2800" dirty="0" smtClean="0"/>
          </a:p>
          <a:p>
            <a:pPr algn="just"/>
            <a:r>
              <a:rPr lang="en-US" sz="2800" dirty="0" smtClean="0"/>
              <a:t>• </a:t>
            </a:r>
            <a:r>
              <a:rPr lang="en-US" sz="2800" dirty="0"/>
              <a:t>Robust to noise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4348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779" y="39037"/>
            <a:ext cx="10972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altLang="ja-JP" sz="400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50" charset="-128"/>
              </a:rPr>
              <a:t>The result of combination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531779" y="686737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03691" y="1700363"/>
            <a:ext cx="3228975" cy="3352800"/>
            <a:chOff x="3671887" y="1762125"/>
            <a:chExt cx="3228975" cy="3352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137" y="1762125"/>
              <a:ext cx="1609725" cy="33337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1887" y="1762125"/>
              <a:ext cx="1619250" cy="3352800"/>
            </a:xfrm>
            <a:prstGeom prst="rect">
              <a:avLst/>
            </a:prstGeom>
          </p:spPr>
        </p:pic>
      </p:grpSp>
      <p:cxnSp>
        <p:nvCxnSpPr>
          <p:cNvPr id="15" name="Straight Arrow Connector 14"/>
          <p:cNvCxnSpPr/>
          <p:nvPr/>
        </p:nvCxnSpPr>
        <p:spPr>
          <a:xfrm flipV="1">
            <a:off x="4107180" y="2514600"/>
            <a:ext cx="1844040" cy="32689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04900" y="52197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Calculations are much more 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Unlike </a:t>
            </a:r>
            <a:r>
              <a:rPr lang="en-US" sz="2400" dirty="0" smtClean="0"/>
              <a:t>horn-</a:t>
            </a:r>
            <a:r>
              <a:rPr lang="en-US" sz="2400" dirty="0" err="1" smtClean="0"/>
              <a:t>S</a:t>
            </a:r>
            <a:r>
              <a:rPr lang="en-US" sz="2400" dirty="0" err="1" smtClean="0"/>
              <a:t>chunck</a:t>
            </a:r>
            <a:r>
              <a:rPr lang="en-US" sz="2400" dirty="0" smtClean="0"/>
              <a:t> </a:t>
            </a:r>
            <a:r>
              <a:rPr lang="en-US" sz="2400" dirty="0" smtClean="0"/>
              <a:t>method, </a:t>
            </a:r>
            <a:r>
              <a:rPr lang="en-US" sz="2400" dirty="0" smtClean="0"/>
              <a:t>Lukas-</a:t>
            </a:r>
            <a:r>
              <a:rPr lang="en-US" sz="2400" dirty="0" err="1" smtClean="0"/>
              <a:t>K</a:t>
            </a:r>
            <a:r>
              <a:rPr lang="en-US" sz="2400" dirty="0" err="1" smtClean="0"/>
              <a:t>anade</a:t>
            </a:r>
            <a:r>
              <a:rPr lang="en-US" sz="2400" dirty="0" smtClean="0"/>
              <a:t>  </a:t>
            </a:r>
            <a:r>
              <a:rPr lang="en-US" sz="2400" dirty="0" smtClean="0"/>
              <a:t>algorithm is not detecting those edges, which are </a:t>
            </a:r>
            <a:r>
              <a:rPr lang="en-US" sz="2400" smtClean="0"/>
              <a:t>not </a:t>
            </a:r>
            <a:r>
              <a:rPr lang="en-US" sz="2400" smtClean="0"/>
              <a:t> growing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38400" y="3863340"/>
            <a:ext cx="2811780" cy="1356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83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135" y="1895754"/>
            <a:ext cx="939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Thank you!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18" name="Picture 17" descr="39891371_590439304692200_8206079775479955456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553" y="4622505"/>
            <a:ext cx="5106572" cy="1485270"/>
          </a:xfrm>
          <a:prstGeom prst="rect">
            <a:avLst/>
          </a:prstGeom>
        </p:spPr>
      </p:pic>
      <p:pic>
        <p:nvPicPr>
          <p:cNvPr id="20" name="Picture 19" descr="39959701_823045154752358_136380305451568332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31" y="4483359"/>
            <a:ext cx="4149969" cy="1763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49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What is Optical Flow ?</a:t>
            </a:r>
            <a:endParaRPr lang="en-US" altLang="ja-JP" sz="40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05655" name="Rectangle 23"/>
          <p:cNvSpPr>
            <a:spLocks noChangeArrowheads="1"/>
          </p:cNvSpPr>
          <p:nvPr/>
        </p:nvSpPr>
        <p:spPr bwMode="auto">
          <a:xfrm>
            <a:off x="609600" y="102076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49636" y="3404382"/>
            <a:ext cx="230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>
              <a:latin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60766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 smtClean="0"/>
              <a:t>The pattern </a:t>
            </a:r>
            <a:r>
              <a:rPr lang="en-US" sz="3600" dirty="0"/>
              <a:t>of apparent motion of objects, surfaces, and edges in a visual scene caused by the relative motion between an observer and a scene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1847" y="5022164"/>
            <a:ext cx="73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https://docs.opencv.org/3.4/d7/d8b/tutorial_py_lucas_kanade.html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97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Examples</a:t>
            </a:r>
            <a:endParaRPr lang="en-US" altLang="ja-JP" sz="40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05655" name="Rectangle 23"/>
          <p:cNvSpPr>
            <a:spLocks noChangeArrowheads="1"/>
          </p:cNvSpPr>
          <p:nvPr/>
        </p:nvSpPr>
        <p:spPr bwMode="auto">
          <a:xfrm>
            <a:off x="609600" y="102076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49636" y="3404382"/>
            <a:ext cx="230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>
              <a:latin typeface="Futu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96" y="1229400"/>
            <a:ext cx="8407983" cy="4811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6629" y="6041027"/>
            <a:ext cx="489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http://tcr.amegroups.com/article/view/3200/html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9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Examples</a:t>
            </a:r>
            <a:endParaRPr lang="en-US" altLang="ja-JP" sz="40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05655" name="Rectangle 23"/>
          <p:cNvSpPr>
            <a:spLocks noChangeArrowheads="1"/>
          </p:cNvSpPr>
          <p:nvPr/>
        </p:nvSpPr>
        <p:spPr bwMode="auto">
          <a:xfrm>
            <a:off x="609600" y="102076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49636" y="3404382"/>
            <a:ext cx="230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>
              <a:latin typeface="Futu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414" y="1444044"/>
            <a:ext cx="7741172" cy="438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010" y="5942762"/>
            <a:ext cx="989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https://www.codeproject.com/Articles/1192205/Capturing-motion-from-video-using-the-Emgu-CV-libr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Uses of Optical Flow</a:t>
            </a:r>
            <a:endParaRPr lang="en-US" altLang="ja-JP" sz="40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05655" name="Rectangle 23"/>
          <p:cNvSpPr>
            <a:spLocks noChangeArrowheads="1"/>
          </p:cNvSpPr>
          <p:nvPr/>
        </p:nvSpPr>
        <p:spPr bwMode="auto">
          <a:xfrm>
            <a:off x="609600" y="1020763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49636" y="3404382"/>
            <a:ext cx="230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>
              <a:latin typeface="Futu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695" y="1368853"/>
            <a:ext cx="84961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400" dirty="0" smtClean="0"/>
              <a:t>Practical Uses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r>
              <a:rPr lang="en-US" sz="4400" dirty="0" smtClean="0"/>
              <a:t>Object tracking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r>
              <a:rPr lang="en-US" sz="4400" dirty="0" smtClean="0"/>
              <a:t>Video compression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r>
              <a:rPr lang="en-US" sz="4400" dirty="0" smtClean="0"/>
              <a:t>Structure from motion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r>
              <a:rPr lang="en-US" sz="4400" dirty="0" smtClean="0"/>
              <a:t>Segmentation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r>
              <a:rPr lang="en-US" sz="4400" dirty="0" smtClean="0"/>
              <a:t>Combining overlapping images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r>
              <a:rPr lang="en-US" sz="4400" dirty="0" smtClean="0"/>
              <a:t>Robot navigation , etc.</a:t>
            </a:r>
          </a:p>
          <a:p>
            <a:pPr marL="1028700" lvl="1" indent="-571500">
              <a:buFont typeface="Calibri" panose="020F0502020204030204" pitchFamily="34" charset="0"/>
              <a:buChar char="‒"/>
            </a:pP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54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optical-fl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306" y="1062695"/>
            <a:ext cx="7318350" cy="2899908"/>
          </a:xfrm>
          <a:prstGeom prst="rect">
            <a:avLst/>
          </a:prstGeom>
        </p:spPr>
      </p:pic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Problem Statement: Optical Flow</a:t>
            </a:r>
            <a:endParaRPr lang="en-US" altLang="ja-JP" sz="40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241" y="3897500"/>
            <a:ext cx="11557000" cy="471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600" b="1" dirty="0">
                <a:ea typeface="ＭＳ Ｐゴシック" pitchFamily="50" charset="-128"/>
              </a:rPr>
              <a:t>How to estimate pixel motion from image </a:t>
            </a:r>
            <a:r>
              <a:rPr lang="en-US" altLang="ja-JP" sz="2600" b="1" dirty="0" smtClean="0">
                <a:ea typeface="ＭＳ Ｐゴシック" pitchFamily="50" charset="-128"/>
              </a:rPr>
              <a:t>J </a:t>
            </a:r>
            <a:r>
              <a:rPr lang="en-US" altLang="ja-JP" sz="2600" b="1" dirty="0">
                <a:ea typeface="ＭＳ Ｐゴシック" pitchFamily="50" charset="-128"/>
              </a:rPr>
              <a:t>to image </a:t>
            </a:r>
            <a:r>
              <a:rPr lang="en-US" altLang="ja-JP" sz="2600" b="1" dirty="0" smtClean="0">
                <a:ea typeface="ＭＳ Ｐゴシック" pitchFamily="50" charset="-128"/>
              </a:rPr>
              <a:t>I?</a:t>
            </a:r>
            <a:endParaRPr lang="en-US" altLang="ja-JP" sz="2600" b="1" dirty="0">
              <a:ea typeface="ＭＳ Ｐゴシック" pitchFamily="50" charset="-128"/>
            </a:endParaRPr>
          </a:p>
        </p:txBody>
      </p:sp>
      <p:sp>
        <p:nvSpPr>
          <p:cNvPr id="1605651" name="Rectangle 19"/>
          <p:cNvSpPr>
            <a:spLocks noChangeArrowheads="1"/>
          </p:cNvSpPr>
          <p:nvPr/>
        </p:nvSpPr>
        <p:spPr bwMode="auto">
          <a:xfrm>
            <a:off x="609601" y="4377893"/>
            <a:ext cx="112903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400" dirty="0">
                <a:ea typeface="ＭＳ Ｐゴシック" pitchFamily="50" charset="-128"/>
              </a:rPr>
              <a:t>Find pixel </a:t>
            </a:r>
            <a:r>
              <a:rPr lang="en-US" altLang="ja-JP" sz="2400" dirty="0" smtClean="0">
                <a:ea typeface="ＭＳ Ｐゴシック" pitchFamily="50" charset="-128"/>
              </a:rPr>
              <a:t>correspondences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400" dirty="0" smtClean="0">
                <a:ea typeface="ＭＳ Ｐゴシック" pitchFamily="50" charset="-128"/>
              </a:rPr>
              <a:t>Given </a:t>
            </a:r>
            <a:r>
              <a:rPr lang="en-US" altLang="ja-JP" sz="2400" dirty="0">
                <a:ea typeface="ＭＳ Ｐゴシック" pitchFamily="50" charset="-128"/>
              </a:rPr>
              <a:t>a pixel in </a:t>
            </a:r>
            <a:r>
              <a:rPr lang="en-US" altLang="ja-JP" sz="2400" dirty="0" smtClean="0">
                <a:ea typeface="ＭＳ Ｐゴシック" pitchFamily="50" charset="-128"/>
              </a:rPr>
              <a:t>J, </a:t>
            </a:r>
            <a:r>
              <a:rPr lang="en-US" altLang="ja-JP" sz="2400" dirty="0">
                <a:ea typeface="ＭＳ Ｐゴシック" pitchFamily="50" charset="-128"/>
              </a:rPr>
              <a:t>look for nearby pixels of the same color in I</a:t>
            </a:r>
          </a:p>
        </p:txBody>
      </p:sp>
      <p:sp>
        <p:nvSpPr>
          <p:cNvPr id="1605654" name="Rectangle 22"/>
          <p:cNvSpPr>
            <a:spLocks noChangeArrowheads="1"/>
          </p:cNvSpPr>
          <p:nvPr/>
        </p:nvSpPr>
        <p:spPr bwMode="auto">
          <a:xfrm>
            <a:off x="406400" y="5328459"/>
            <a:ext cx="1036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ja-JP" sz="2600" b="1" dirty="0" smtClean="0">
                <a:ea typeface="ＭＳ Ｐゴシック" pitchFamily="50" charset="-128"/>
              </a:rPr>
              <a:t>Main assumptions</a:t>
            </a:r>
            <a:endParaRPr lang="en-US" altLang="ja-JP" sz="2600" b="1" dirty="0">
              <a:ea typeface="ＭＳ Ｐゴシック" pitchFamily="50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400" dirty="0" smtClean="0">
                <a:ea typeface="ＭＳ Ｐゴシック" pitchFamily="50" charset="-128"/>
              </a:rPr>
              <a:t>A</a:t>
            </a:r>
            <a:r>
              <a:rPr lang="en-US" altLang="ja-JP" sz="2400" b="1" dirty="0" smtClean="0"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a typeface="ＭＳ Ｐゴシック" pitchFamily="50" charset="-128"/>
              </a:rPr>
              <a:t>point </a:t>
            </a:r>
            <a:r>
              <a:rPr lang="en-US" altLang="ja-JP" sz="2400" dirty="0">
                <a:ea typeface="ＭＳ Ｐゴシック" pitchFamily="50" charset="-128"/>
              </a:rPr>
              <a:t>in </a:t>
            </a:r>
            <a:r>
              <a:rPr lang="en-US" altLang="ja-JP" sz="2400" dirty="0" smtClean="0">
                <a:ea typeface="ＭＳ Ｐゴシック" pitchFamily="50" charset="-128"/>
              </a:rPr>
              <a:t>J </a:t>
            </a:r>
            <a:r>
              <a:rPr lang="en-US" altLang="ja-JP" sz="2400" dirty="0">
                <a:ea typeface="ＭＳ Ｐゴシック" pitchFamily="50" charset="-128"/>
              </a:rPr>
              <a:t>looks “the same” in image I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400" dirty="0" smtClean="0">
                <a:ea typeface="ＭＳ Ｐゴシック" pitchFamily="50" charset="-128"/>
              </a:rPr>
              <a:t>Points </a:t>
            </a:r>
            <a:r>
              <a:rPr lang="en-US" altLang="ja-JP" sz="2400" dirty="0">
                <a:ea typeface="ＭＳ Ｐゴシック" pitchFamily="50" charset="-128"/>
              </a:rPr>
              <a:t>do not move </a:t>
            </a:r>
            <a:r>
              <a:rPr lang="en-US" altLang="ja-JP" sz="2400" dirty="0" smtClean="0">
                <a:ea typeface="ＭＳ Ｐゴシック" pitchFamily="50" charset="-128"/>
              </a:rPr>
              <a:t>far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1605655" name="Rectangle 23"/>
          <p:cNvSpPr>
            <a:spLocks noChangeArrowheads="1"/>
          </p:cNvSpPr>
          <p:nvPr/>
        </p:nvSpPr>
        <p:spPr bwMode="auto">
          <a:xfrm>
            <a:off x="609600" y="851951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49636" y="3404382"/>
            <a:ext cx="230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latin typeface="Futura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57000" y="3424287"/>
          <a:ext cx="1255230" cy="542802"/>
        </p:xfrm>
        <a:graphic>
          <a:graphicData uri="http://schemas.openxmlformats.org/presentationml/2006/ole">
            <p:oleObj spid="_x0000_s1057" name="Equation" r:id="rId5" imgW="469696" imgH="203112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632212" y="3410218"/>
          <a:ext cx="1125834" cy="514667"/>
        </p:xfrm>
        <a:graphic>
          <a:graphicData uri="http://schemas.openxmlformats.org/presentationml/2006/ole">
            <p:oleObj spid="_x0000_s1058" name="Equation" r:id="rId6" imgW="444307" imgH="203112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7612" y="872197"/>
            <a:ext cx="87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https://courses.cs.washington.edu/courses/cse455/16wi/notes/14_Optical_Flow.pdf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152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Optical Flow Equation</a:t>
            </a:r>
            <a:endParaRPr lang="en-US" altLang="ja-JP" sz="40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07684" name="Rectangle 4"/>
          <p:cNvSpPr>
            <a:spLocks noChangeArrowheads="1"/>
          </p:cNvSpPr>
          <p:nvPr/>
        </p:nvSpPr>
        <p:spPr bwMode="auto">
          <a:xfrm>
            <a:off x="493932" y="1213339"/>
            <a:ext cx="2946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687" name="Rectangle 7"/>
          <p:cNvSpPr>
            <a:spLocks noChangeArrowheads="1"/>
          </p:cNvSpPr>
          <p:nvPr/>
        </p:nvSpPr>
        <p:spPr bwMode="auto">
          <a:xfrm>
            <a:off x="203200" y="37338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400" dirty="0" smtClean="0">
                <a:ea typeface="ＭＳ Ｐゴシック" pitchFamily="50" charset="-128"/>
              </a:rPr>
              <a:t>Brightness  remains</a:t>
            </a:r>
            <a:r>
              <a:rPr lang="ka-GE" altLang="ja-JP" sz="2400" dirty="0" smtClean="0"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a typeface="ＭＳ Ｐゴシック" pitchFamily="50" charset="-128"/>
              </a:rPr>
              <a:t> </a:t>
            </a:r>
            <a:r>
              <a:rPr lang="en-US" altLang="ja-JP" sz="2400" dirty="0">
                <a:ea typeface="ＭＳ Ｐゴシック" pitchFamily="50" charset="-128"/>
              </a:rPr>
              <a:t>same in both images:</a:t>
            </a:r>
          </a:p>
        </p:txBody>
      </p:sp>
      <p:sp>
        <p:nvSpPr>
          <p:cNvPr id="1607688" name="Rectangle 8"/>
          <p:cNvSpPr>
            <a:spLocks noChangeArrowheads="1"/>
          </p:cNvSpPr>
          <p:nvPr/>
        </p:nvSpPr>
        <p:spPr bwMode="auto">
          <a:xfrm>
            <a:off x="3860800" y="1227407"/>
            <a:ext cx="2946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695" name="Rectangle 15"/>
          <p:cNvSpPr>
            <a:spLocks noChangeArrowheads="1"/>
          </p:cNvSpPr>
          <p:nvPr/>
        </p:nvSpPr>
        <p:spPr bwMode="auto">
          <a:xfrm>
            <a:off x="203200" y="5097464"/>
            <a:ext cx="11887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400" dirty="0" smtClean="0">
                <a:ea typeface="ＭＳ Ｐゴシック" pitchFamily="50" charset="-128"/>
              </a:rPr>
              <a:t>Small </a:t>
            </a:r>
            <a:r>
              <a:rPr lang="en-US" altLang="ja-JP" sz="2400" dirty="0">
                <a:ea typeface="ＭＳ Ｐゴシック" pitchFamily="50" charset="-128"/>
              </a:rPr>
              <a:t>motion:  (</a:t>
            </a:r>
            <a:r>
              <a:rPr lang="en-US" altLang="ja-JP" sz="2400" dirty="0" smtClean="0">
                <a:ea typeface="ＭＳ Ｐゴシック" pitchFamily="50" charset="-128"/>
              </a:rPr>
              <a:t>Taylor series  expansion of </a:t>
            </a:r>
            <a:r>
              <a:rPr lang="en-US" sz="2400" dirty="0" smtClean="0"/>
              <a:t>right-hand side</a:t>
            </a:r>
            <a:r>
              <a:rPr lang="en-US" altLang="ja-JP" sz="2400" dirty="0" smtClean="0">
                <a:ea typeface="ＭＳ Ｐゴシック" pitchFamily="50" charset="-128"/>
              </a:rPr>
              <a:t>)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1607699" name="Rectangle 19"/>
          <p:cNvSpPr>
            <a:spLocks noChangeArrowheads="1"/>
          </p:cNvSpPr>
          <p:nvPr/>
        </p:nvSpPr>
        <p:spPr bwMode="auto">
          <a:xfrm>
            <a:off x="609600" y="790575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7700" name="Object 20"/>
          <p:cNvGraphicFramePr>
            <a:graphicFrameLocks noChangeAspect="1"/>
          </p:cNvGraphicFramePr>
          <p:nvPr/>
        </p:nvGraphicFramePr>
        <p:xfrm>
          <a:off x="1016000" y="2362200"/>
          <a:ext cx="1016000" cy="420688"/>
        </p:xfrm>
        <a:graphic>
          <a:graphicData uri="http://schemas.openxmlformats.org/presentationml/2006/ole">
            <p:oleObj spid="_x0000_s2187" name="Equation" r:id="rId4" imgW="368140" imgH="203112" progId="Equation.3">
              <p:embed/>
            </p:oleObj>
          </a:graphicData>
        </a:graphic>
      </p:graphicFrame>
      <p:sp>
        <p:nvSpPr>
          <p:cNvPr id="1607701" name="Rectangle 21"/>
          <p:cNvSpPr>
            <a:spLocks noChangeArrowheads="1"/>
          </p:cNvSpPr>
          <p:nvPr/>
        </p:nvSpPr>
        <p:spPr bwMode="auto">
          <a:xfrm>
            <a:off x="1219200" y="2057400"/>
            <a:ext cx="406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04" name="Rectangle 24"/>
          <p:cNvSpPr>
            <a:spLocks noChangeArrowheads="1"/>
          </p:cNvSpPr>
          <p:nvPr/>
        </p:nvSpPr>
        <p:spPr bwMode="auto">
          <a:xfrm>
            <a:off x="5689600" y="1524000"/>
            <a:ext cx="406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7706" name="Object 26"/>
          <p:cNvGraphicFramePr>
            <a:graphicFrameLocks noChangeAspect="1"/>
          </p:cNvGraphicFramePr>
          <p:nvPr/>
        </p:nvGraphicFramePr>
        <p:xfrm>
          <a:off x="7115128" y="1315551"/>
          <a:ext cx="3012017" cy="420687"/>
        </p:xfrm>
        <a:graphic>
          <a:graphicData uri="http://schemas.openxmlformats.org/presentationml/2006/ole">
            <p:oleObj spid="_x0000_s2188" name="Equation" r:id="rId5" imgW="1091726" imgH="203112" progId="Equation.3">
              <p:embed/>
            </p:oleObj>
          </a:graphicData>
        </a:graphic>
      </p:graphicFrame>
      <p:graphicFrame>
        <p:nvGraphicFramePr>
          <p:cNvPr id="1607707" name="Object 27"/>
          <p:cNvGraphicFramePr>
            <a:graphicFrameLocks noChangeAspect="1"/>
          </p:cNvGraphicFramePr>
          <p:nvPr/>
        </p:nvGraphicFramePr>
        <p:xfrm>
          <a:off x="1795683" y="2977271"/>
          <a:ext cx="244475" cy="314325"/>
        </p:xfrm>
        <a:graphic>
          <a:graphicData uri="http://schemas.openxmlformats.org/presentationml/2006/ole">
            <p:oleObj spid="_x0000_s2189" name="Equation" r:id="rId6" imgW="88746" imgH="152136" progId="Equation.DSMT4">
              <p:embed/>
            </p:oleObj>
          </a:graphicData>
        </a:graphic>
      </p:graphicFrame>
      <p:graphicFrame>
        <p:nvGraphicFramePr>
          <p:cNvPr id="1607708" name="Object 28"/>
          <p:cNvGraphicFramePr>
            <a:graphicFrameLocks noChangeAspect="1"/>
          </p:cNvGraphicFramePr>
          <p:nvPr/>
        </p:nvGraphicFramePr>
        <p:xfrm>
          <a:off x="4810125" y="2952799"/>
          <a:ext cx="1017588" cy="368300"/>
        </p:xfrm>
        <a:graphic>
          <a:graphicData uri="http://schemas.openxmlformats.org/presentationml/2006/ole">
            <p:oleObj spid="_x0000_s2190" name="Equation" r:id="rId7" imgW="368140" imgH="177723" progId="Equation.DSMT4">
              <p:embed/>
            </p:oleObj>
          </a:graphicData>
        </a:graphic>
      </p:graphicFrame>
      <p:graphicFrame>
        <p:nvGraphicFramePr>
          <p:cNvPr id="1607709" name="Object 29"/>
          <p:cNvGraphicFramePr>
            <a:graphicFrameLocks noChangeAspect="1"/>
          </p:cNvGraphicFramePr>
          <p:nvPr/>
        </p:nvGraphicFramePr>
        <p:xfrm>
          <a:off x="4368800" y="2362200"/>
          <a:ext cx="1016000" cy="420688"/>
        </p:xfrm>
        <a:graphic>
          <a:graphicData uri="http://schemas.openxmlformats.org/presentationml/2006/ole">
            <p:oleObj spid="_x0000_s2191" name="Equation" r:id="rId8" imgW="368140" imgH="203112" progId="Equation.3">
              <p:embed/>
            </p:oleObj>
          </a:graphicData>
        </a:graphic>
      </p:graphicFrame>
      <p:sp>
        <p:nvSpPr>
          <p:cNvPr id="1607710" name="Text Box 30"/>
          <p:cNvSpPr txBox="1">
            <a:spLocks noChangeArrowheads="1"/>
          </p:cNvSpPr>
          <p:nvPr/>
        </p:nvSpPr>
        <p:spPr bwMode="auto">
          <a:xfrm>
            <a:off x="6943899" y="2732118"/>
            <a:ext cx="1809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Optical Flow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607711" name="Object 31"/>
          <p:cNvGraphicFramePr>
            <a:graphicFrameLocks noChangeAspect="1"/>
          </p:cNvGraphicFramePr>
          <p:nvPr/>
        </p:nvGraphicFramePr>
        <p:xfrm>
          <a:off x="8718550" y="2489865"/>
          <a:ext cx="3473450" cy="1004887"/>
        </p:xfrm>
        <a:graphic>
          <a:graphicData uri="http://schemas.openxmlformats.org/presentationml/2006/ole">
            <p:oleObj spid="_x0000_s2192" name="Equation" r:id="rId9" imgW="1117600" imgH="431800" progId="Equation.DSMT4">
              <p:embed/>
            </p:oleObj>
          </a:graphicData>
        </a:graphic>
      </p:graphicFrame>
      <p:sp>
        <p:nvSpPr>
          <p:cNvPr id="1607712" name="Text Box 32"/>
          <p:cNvSpPr txBox="1">
            <a:spLocks noChangeArrowheads="1"/>
          </p:cNvSpPr>
          <p:nvPr/>
        </p:nvSpPr>
        <p:spPr bwMode="auto">
          <a:xfrm>
            <a:off x="6948442" y="2058124"/>
            <a:ext cx="1957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Displacement</a:t>
            </a:r>
            <a:r>
              <a:rPr lang="en-US" sz="2000" dirty="0"/>
              <a:t>:</a:t>
            </a:r>
          </a:p>
        </p:txBody>
      </p:sp>
      <p:graphicFrame>
        <p:nvGraphicFramePr>
          <p:cNvPr id="1607713" name="Object 33"/>
          <p:cNvGraphicFramePr>
            <a:graphicFrameLocks noChangeAspect="1"/>
          </p:cNvGraphicFramePr>
          <p:nvPr/>
        </p:nvGraphicFramePr>
        <p:xfrm>
          <a:off x="8783754" y="2060171"/>
          <a:ext cx="1851025" cy="473075"/>
        </p:xfrm>
        <a:graphic>
          <a:graphicData uri="http://schemas.openxmlformats.org/presentationml/2006/ole">
            <p:oleObj spid="_x0000_s2193" name="Equation" r:id="rId10" imgW="596641" imgH="203112" progId="Equation.DSMT4">
              <p:embed/>
            </p:oleObj>
          </a:graphicData>
        </a:graphic>
      </p:graphicFrame>
      <p:graphicFrame>
        <p:nvGraphicFramePr>
          <p:cNvPr id="1607715" name="Object 35"/>
          <p:cNvGraphicFramePr>
            <a:graphicFrameLocks noChangeAspect="1"/>
          </p:cNvGraphicFramePr>
          <p:nvPr/>
        </p:nvGraphicFramePr>
        <p:xfrm>
          <a:off x="2478088" y="4346575"/>
          <a:ext cx="7337425" cy="530225"/>
        </p:xfrm>
        <a:graphic>
          <a:graphicData uri="http://schemas.openxmlformats.org/presentationml/2006/ole">
            <p:oleObj spid="_x0000_s2194" name="Equation" r:id="rId11" imgW="2108200" imgH="203200" progId="Equation.DSMT4">
              <p:embed/>
            </p:oleObj>
          </a:graphicData>
        </a:graphic>
      </p:graphicFrame>
      <p:graphicFrame>
        <p:nvGraphicFramePr>
          <p:cNvPr id="1607716" name="Object 36"/>
          <p:cNvGraphicFramePr>
            <a:graphicFrameLocks noChangeAspect="1"/>
          </p:cNvGraphicFramePr>
          <p:nvPr/>
        </p:nvGraphicFramePr>
        <p:xfrm>
          <a:off x="1120165" y="5547604"/>
          <a:ext cx="9575800" cy="1028700"/>
        </p:xfrm>
        <a:graphic>
          <a:graphicData uri="http://schemas.openxmlformats.org/presentationml/2006/ole">
            <p:oleObj spid="_x0000_s2195" name="Equation" r:id="rId12" imgW="2921000" imgH="419100" progId="Equation.DSMT4">
              <p:embed/>
            </p:oleObj>
          </a:graphicData>
        </a:graphic>
      </p:graphicFrame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561839" y="2042160"/>
            <a:ext cx="406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05" name="Line 25"/>
          <p:cNvSpPr>
            <a:spLocks noChangeShapeType="1"/>
          </p:cNvSpPr>
          <p:nvPr/>
        </p:nvSpPr>
        <p:spPr bwMode="auto">
          <a:xfrm flipV="1">
            <a:off x="4775200" y="1676400"/>
            <a:ext cx="1117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158837"/>
            <a:ext cx="354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Assumptions:</a:t>
            </a:r>
            <a:endParaRPr lang="en-US" sz="2800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1693" y="872197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3"/>
              </a:rPr>
              <a:t>www.cs.cmu.edu/afs/cs/academic/class/15385-s06/lectures/ppts/lec-16.ppt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2176" name="Object 128"/>
          <p:cNvGraphicFramePr>
            <a:graphicFrameLocks noChangeAspect="1"/>
          </p:cNvGraphicFramePr>
          <p:nvPr/>
        </p:nvGraphicFramePr>
        <p:xfrm>
          <a:off x="8469336" y="5029371"/>
          <a:ext cx="3503889" cy="457029"/>
        </p:xfrm>
        <a:graphic>
          <a:graphicData uri="http://schemas.openxmlformats.org/presentationml/2006/ole">
            <p:oleObj spid="_x0000_s2196" name="Equation" r:id="rId14" imgW="1752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17453" y="4867422"/>
            <a:ext cx="72729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lfaen" pitchFamily="18" charset="0"/>
              </a:rPr>
              <a:t>              </a:t>
            </a:r>
            <a:r>
              <a:rPr lang="en-US" sz="2200" dirty="0" smtClean="0"/>
              <a:t>must lie on a blue line.</a:t>
            </a:r>
          </a:p>
          <a:p>
            <a:endParaRPr lang="en-US" sz="2000" dirty="0" smtClean="0">
              <a:latin typeface="Sylfaen" pitchFamily="18" charset="0"/>
            </a:endParaRPr>
          </a:p>
          <a:p>
            <a:r>
              <a:rPr lang="en-US" sz="2200" dirty="0" smtClean="0"/>
              <a:t>compute                         partial derivatives.</a:t>
            </a:r>
          </a:p>
          <a:p>
            <a:endParaRPr lang="en-US" sz="2000" dirty="0" smtClean="0">
              <a:latin typeface="Sylfaen" pitchFamily="18" charset="0"/>
            </a:endParaRPr>
          </a:p>
          <a:p>
            <a:r>
              <a:rPr lang="en-US" sz="2000" dirty="0" smtClean="0">
                <a:latin typeface="Sylfaen" pitchFamily="18" charset="0"/>
              </a:rPr>
              <a:t>               </a:t>
            </a:r>
            <a:r>
              <a:rPr lang="en-US" sz="2200" dirty="0" smtClean="0"/>
              <a:t>cannot be found uniquely.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>
              <a:latin typeface="Sylfaen" pitchFamily="18" charset="0"/>
            </a:endParaRPr>
          </a:p>
          <a:p>
            <a:endParaRPr lang="en-US" dirty="0"/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Optical Flow Equation</a:t>
            </a:r>
            <a:endParaRPr lang="en-US" altLang="ja-JP" sz="4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656839" name="Rectangle 7"/>
          <p:cNvSpPr>
            <a:spLocks noChangeArrowheads="1"/>
          </p:cNvSpPr>
          <p:nvPr/>
        </p:nvSpPr>
        <p:spPr bwMode="auto">
          <a:xfrm>
            <a:off x="609600" y="714375"/>
            <a:ext cx="10972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6855" name="Object 23"/>
          <p:cNvGraphicFramePr>
            <a:graphicFrameLocks noChangeAspect="1"/>
          </p:cNvGraphicFramePr>
          <p:nvPr/>
        </p:nvGraphicFramePr>
        <p:xfrm>
          <a:off x="552450" y="990600"/>
          <a:ext cx="6070600" cy="1028700"/>
        </p:xfrm>
        <a:graphic>
          <a:graphicData uri="http://schemas.openxmlformats.org/presentationml/2006/ole">
            <p:oleObj spid="_x0000_s3283" name="Equation" r:id="rId4" imgW="1854200" imgH="419100" progId="Equation.DSMT4">
              <p:embed/>
            </p:oleObj>
          </a:graphicData>
        </a:graphic>
      </p:graphicFrame>
      <p:sp>
        <p:nvSpPr>
          <p:cNvPr id="1656857" name="Text Box 25"/>
          <p:cNvSpPr txBox="1">
            <a:spLocks noChangeArrowheads="1"/>
          </p:cNvSpPr>
          <p:nvPr/>
        </p:nvSpPr>
        <p:spPr bwMode="auto">
          <a:xfrm>
            <a:off x="812801" y="2057400"/>
            <a:ext cx="424532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 dirty="0"/>
              <a:t>Divide by       and take the limit </a:t>
            </a:r>
          </a:p>
        </p:txBody>
      </p:sp>
      <p:graphicFrame>
        <p:nvGraphicFramePr>
          <p:cNvPr id="1656858" name="Object 26"/>
          <p:cNvGraphicFramePr>
            <a:graphicFrameLocks noChangeAspect="1"/>
          </p:cNvGraphicFramePr>
          <p:nvPr/>
        </p:nvGraphicFramePr>
        <p:xfrm>
          <a:off x="2094809" y="2057401"/>
          <a:ext cx="664633" cy="500063"/>
        </p:xfrm>
        <a:graphic>
          <a:graphicData uri="http://schemas.openxmlformats.org/presentationml/2006/ole">
            <p:oleObj spid="_x0000_s3284" name="Equation" r:id="rId5" imgW="203024" imgH="203024" progId="Equation.DSMT4">
              <p:embed/>
            </p:oleObj>
          </a:graphicData>
        </a:graphic>
      </p:graphicFrame>
      <p:graphicFrame>
        <p:nvGraphicFramePr>
          <p:cNvPr id="1656859" name="Object 27"/>
          <p:cNvGraphicFramePr>
            <a:graphicFrameLocks noChangeAspect="1"/>
          </p:cNvGraphicFramePr>
          <p:nvPr/>
        </p:nvGraphicFramePr>
        <p:xfrm>
          <a:off x="5366044" y="2071469"/>
          <a:ext cx="1496484" cy="500063"/>
        </p:xfrm>
        <a:graphic>
          <a:graphicData uri="http://schemas.openxmlformats.org/presentationml/2006/ole">
            <p:oleObj spid="_x0000_s3285" name="Equation" r:id="rId6" imgW="457002" imgH="203112" progId="Equation.3">
              <p:embed/>
            </p:oleObj>
          </a:graphicData>
        </a:graphic>
      </p:graphicFrame>
      <p:graphicFrame>
        <p:nvGraphicFramePr>
          <p:cNvPr id="1656860" name="Object 28"/>
          <p:cNvGraphicFramePr>
            <a:graphicFrameLocks noChangeAspect="1"/>
          </p:cNvGraphicFramePr>
          <p:nvPr/>
        </p:nvGraphicFramePr>
        <p:xfrm>
          <a:off x="2117725" y="3858491"/>
          <a:ext cx="3789363" cy="593725"/>
        </p:xfrm>
        <a:graphic>
          <a:graphicData uri="http://schemas.openxmlformats.org/presentationml/2006/ole">
            <p:oleObj spid="_x0000_s3286" name="Equation" r:id="rId7" imgW="1155700" imgH="241300" progId="Equation.DSMT4">
              <p:embed/>
            </p:oleObj>
          </a:graphicData>
        </a:graphic>
      </p:graphicFrame>
      <p:sp>
        <p:nvSpPr>
          <p:cNvPr id="1656862" name="Text Box 30"/>
          <p:cNvSpPr txBox="1">
            <a:spLocks noChangeArrowheads="1"/>
          </p:cNvSpPr>
          <p:nvPr/>
        </p:nvSpPr>
        <p:spPr bwMode="auto">
          <a:xfrm>
            <a:off x="729673" y="3005053"/>
            <a:ext cx="286168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Constraint </a:t>
            </a:r>
            <a:r>
              <a:rPr lang="en-US" sz="2400" b="1" dirty="0" smtClean="0"/>
              <a:t>Equation:</a:t>
            </a:r>
            <a:endParaRPr lang="en-US" sz="2400" b="1" dirty="0"/>
          </a:p>
        </p:txBody>
      </p:sp>
      <p:sp>
        <p:nvSpPr>
          <p:cNvPr id="1656863" name="Line 31"/>
          <p:cNvSpPr>
            <a:spLocks noChangeShapeType="1"/>
          </p:cNvSpPr>
          <p:nvPr/>
        </p:nvSpPr>
        <p:spPr bwMode="auto">
          <a:xfrm flipV="1">
            <a:off x="8555210" y="892126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6864" name="Line 32"/>
          <p:cNvSpPr>
            <a:spLocks noChangeShapeType="1"/>
          </p:cNvSpPr>
          <p:nvPr/>
        </p:nvSpPr>
        <p:spPr bwMode="auto">
          <a:xfrm>
            <a:off x="8555209" y="2644726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6865" name="Line 33"/>
          <p:cNvSpPr>
            <a:spLocks noChangeShapeType="1"/>
          </p:cNvSpPr>
          <p:nvPr/>
        </p:nvSpPr>
        <p:spPr bwMode="auto">
          <a:xfrm>
            <a:off x="8233217" y="1064454"/>
            <a:ext cx="2406649" cy="18288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656866" name="Object 34"/>
          <p:cNvGraphicFramePr>
            <a:graphicFrameLocks noChangeAspect="1"/>
          </p:cNvGraphicFramePr>
          <p:nvPr/>
        </p:nvGraphicFramePr>
        <p:xfrm>
          <a:off x="11249955" y="2522805"/>
          <a:ext cx="393700" cy="325438"/>
        </p:xfrm>
        <a:graphic>
          <a:graphicData uri="http://schemas.openxmlformats.org/presentationml/2006/ole">
            <p:oleObj spid="_x0000_s3287" name="Equation" r:id="rId8" imgW="126835" imgH="139518" progId="Equation.3">
              <p:embed/>
            </p:oleObj>
          </a:graphicData>
        </a:graphic>
      </p:graphicFrame>
      <p:graphicFrame>
        <p:nvGraphicFramePr>
          <p:cNvPr id="1656867" name="Object 35"/>
          <p:cNvGraphicFramePr>
            <a:graphicFrameLocks noChangeAspect="1"/>
          </p:cNvGraphicFramePr>
          <p:nvPr/>
        </p:nvGraphicFramePr>
        <p:xfrm>
          <a:off x="8658663" y="818271"/>
          <a:ext cx="355600" cy="325438"/>
        </p:xfrm>
        <a:graphic>
          <a:graphicData uri="http://schemas.openxmlformats.org/presentationml/2006/ole">
            <p:oleObj spid="_x0000_s3288" name="Equation" r:id="rId9" imgW="114201" imgH="139579" progId="Equation.3">
              <p:embed/>
            </p:oleObj>
          </a:graphicData>
        </a:graphic>
      </p:graphicFrame>
      <p:graphicFrame>
        <p:nvGraphicFramePr>
          <p:cNvPr id="1656868" name="Object 36"/>
          <p:cNvGraphicFramePr>
            <a:graphicFrameLocks noChangeAspect="1"/>
          </p:cNvGraphicFramePr>
          <p:nvPr/>
        </p:nvGraphicFramePr>
        <p:xfrm>
          <a:off x="759655" y="4859021"/>
          <a:ext cx="906390" cy="388081"/>
        </p:xfrm>
        <a:graphic>
          <a:graphicData uri="http://schemas.openxmlformats.org/presentationml/2006/ole">
            <p:oleObj spid="_x0000_s3289" name="Equation" r:id="rId10" imgW="355292" imgH="203024" progId="Equation.3">
              <p:embed/>
            </p:oleObj>
          </a:graphicData>
        </a:graphic>
      </p:graphicFrame>
      <p:sp>
        <p:nvSpPr>
          <p:cNvPr id="1656869" name="Text Box 37"/>
          <p:cNvSpPr txBox="1">
            <a:spLocks noChangeArrowheads="1"/>
          </p:cNvSpPr>
          <p:nvPr/>
        </p:nvSpPr>
        <p:spPr bwMode="auto">
          <a:xfrm>
            <a:off x="789517" y="5029201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656870" name="Object 38"/>
          <p:cNvGraphicFramePr>
            <a:graphicFrameLocks noChangeAspect="1"/>
          </p:cNvGraphicFramePr>
          <p:nvPr/>
        </p:nvGraphicFramePr>
        <p:xfrm>
          <a:off x="1952895" y="5494740"/>
          <a:ext cx="1398587" cy="433388"/>
        </p:xfrm>
        <a:graphic>
          <a:graphicData uri="http://schemas.openxmlformats.org/presentationml/2006/ole">
            <p:oleObj spid="_x0000_s3290" name="Equation" r:id="rId11" imgW="583947" imgH="241195" progId="Equation.DSMT4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744746" y="6159949"/>
          <a:ext cx="906462" cy="387350"/>
        </p:xfrm>
        <a:graphic>
          <a:graphicData uri="http://schemas.openxmlformats.org/presentationml/2006/ole">
            <p:oleObj spid="_x0000_s3291" name="Equation" r:id="rId12" imgW="355292" imgH="203024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027607" y="3851256"/>
          <a:ext cx="793945" cy="615877"/>
        </p:xfrm>
        <a:graphic>
          <a:graphicData uri="http://schemas.openxmlformats.org/presentationml/2006/ole">
            <p:oleObj spid="_x0000_s3292" name="Equation" r:id="rId13" imgW="190417" imgH="152334" progId="Equation.DSMT4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953488" y="3642540"/>
          <a:ext cx="2295379" cy="1115809"/>
        </p:xfrm>
        <a:graphic>
          <a:graphicData uri="http://schemas.openxmlformats.org/presentationml/2006/ole">
            <p:oleObj spid="_x0000_s3293" name="Equation" r:id="rId14" imgW="914400" imgH="444500" progId="Equation.DSMT4">
              <p:embed/>
            </p:oleObj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9943809" y="2634738"/>
          <a:ext cx="423235" cy="685237"/>
        </p:xfrm>
        <a:graphic>
          <a:graphicData uri="http://schemas.openxmlformats.org/presentationml/2006/ole">
            <p:oleObj spid="_x0000_s3294" name="Equation" r:id="rId15" imgW="266469" imgH="431425" progId="Equation.DSMT4">
              <p:embed/>
            </p:oleObj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8046720" y="1277890"/>
          <a:ext cx="461597" cy="769328"/>
        </p:xfrm>
        <a:graphic>
          <a:graphicData uri="http://schemas.openxmlformats.org/presentationml/2006/ole">
            <p:oleObj spid="_x0000_s3295" name="Equation" r:id="rId16" imgW="266469" imgH="444114" progId="Equation.DSMT4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5400000" flipH="1" flipV="1">
            <a:off x="8349175" y="2497015"/>
            <a:ext cx="1378634" cy="745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B973-D8CF-4D0C-9476-1EC29CF70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592</Words>
  <Application>Microsoft Office PowerPoint</Application>
  <PresentationFormat>Custom</PresentationFormat>
  <Paragraphs>242</Paragraphs>
  <Slides>28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MathType 6.0 Equation</vt:lpstr>
      <vt:lpstr>Slide 1</vt:lpstr>
      <vt:lpstr>Outline</vt:lpstr>
      <vt:lpstr>What is Optical Flow ?</vt:lpstr>
      <vt:lpstr>Examples</vt:lpstr>
      <vt:lpstr>Examples</vt:lpstr>
      <vt:lpstr>Uses of Optical Flow</vt:lpstr>
      <vt:lpstr>Problem Statement: Optical Flow</vt:lpstr>
      <vt:lpstr>Optical Flow Equation</vt:lpstr>
      <vt:lpstr>Optical Flow Equation</vt:lpstr>
      <vt:lpstr>Finding Gradients</vt:lpstr>
      <vt:lpstr>Finding Gradients</vt:lpstr>
      <vt:lpstr>Aperture Problem</vt:lpstr>
      <vt:lpstr>Aperture Problem</vt:lpstr>
      <vt:lpstr>Algorithms for Computing Optical Flow</vt:lpstr>
      <vt:lpstr>Computing Optical Flow:  Horn-Schunck method</vt:lpstr>
      <vt:lpstr>Horn-Schunck method</vt:lpstr>
      <vt:lpstr>Horn-Schunck method</vt:lpstr>
      <vt:lpstr>Lucas-Kanade  method</vt:lpstr>
      <vt:lpstr>Lucas-Kanade  method</vt:lpstr>
      <vt:lpstr>Lucas-Kanade  method</vt:lpstr>
      <vt:lpstr>The Shi-Tomasi Corner Detector</vt:lpstr>
      <vt:lpstr>OpenCV Library</vt:lpstr>
      <vt:lpstr>Estimations</vt:lpstr>
      <vt:lpstr>Estimations</vt:lpstr>
      <vt:lpstr>Estimations</vt:lpstr>
      <vt:lpstr>The main idea of combining</vt:lpstr>
      <vt:lpstr>The result of combination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რა არის ოპტიკური დინება?</dc:title>
  <dc:creator>Windows User</dc:creator>
  <cp:lastModifiedBy>mari</cp:lastModifiedBy>
  <cp:revision>226</cp:revision>
  <dcterms:created xsi:type="dcterms:W3CDTF">2018-03-22T06:32:53Z</dcterms:created>
  <dcterms:modified xsi:type="dcterms:W3CDTF">2018-09-10T04:48:29Z</dcterms:modified>
</cp:coreProperties>
</file>