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95" r:id="rId6"/>
    <p:sldId id="259" r:id="rId7"/>
    <p:sldId id="262" r:id="rId8"/>
    <p:sldId id="318" r:id="rId9"/>
    <p:sldId id="309" r:id="rId10"/>
    <p:sldId id="312" r:id="rId11"/>
    <p:sldId id="316" r:id="rId12"/>
    <p:sldId id="317" r:id="rId13"/>
    <p:sldId id="265" r:id="rId14"/>
    <p:sldId id="279" r:id="rId15"/>
    <p:sldId id="278" r:id="rId16"/>
    <p:sldId id="266" r:id="rId17"/>
    <p:sldId id="277" r:id="rId18"/>
    <p:sldId id="311" r:id="rId19"/>
    <p:sldId id="299" r:id="rId20"/>
    <p:sldId id="302" r:id="rId21"/>
    <p:sldId id="314" r:id="rId22"/>
    <p:sldId id="307" r:id="rId23"/>
    <p:sldId id="308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F"/>
    <a:srgbClr val="002D87"/>
    <a:srgbClr val="FF3F3F"/>
    <a:srgbClr val="214745"/>
    <a:srgbClr val="33A4B3"/>
    <a:srgbClr val="FFFC14"/>
    <a:srgbClr val="8FAA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D45D13-11E8-458E-8C17-8EA461D27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15933-672A-4786-80D6-F5D7CBA22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E6FE-296C-4349-B380-F7DB3DD2CB08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2D6D7-44D3-478B-8B1F-4C287FC66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FEB8-37E1-40BE-828B-29D36EBFE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75DD-A61A-41AC-A0E0-0E5B4DD55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4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87BE-2623-4680-9298-0B174B2EA19D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1D47-D25C-4811-BC76-E6010FB34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7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7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AF50C31-5249-46E1-95B8-4E543E13DB04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63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9612-70FA-4498-96B2-5428F9FF0213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C993-A7A3-4BDC-BEDE-01E790790E26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5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08EB-FA1D-4121-843A-EE1BF6BF2E1A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AF97-0725-4E21-9CE1-12E871FAB85F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4BBA-E916-416E-80D7-87B3AA5D7542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47AC-387B-4963-B61E-BCEA3081672B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7BA-62D0-446D-B61E-64335B9054BD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5813-A631-49DB-94E8-C096A6F881A7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B9E8-0AAA-4625-9A69-8621A03EFA57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75F-8F2A-4710-AF2D-D4374CDE52D5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7F9097C-FEA6-426F-A7F6-A4CB64FAB6A0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C13CB2B-06F6-4947-999F-39A52A4F1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54BC-5B86-44A1-8416-6AB7A41F4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995" y="711779"/>
            <a:ext cx="11359165" cy="2987900"/>
          </a:xfrm>
        </p:spPr>
        <p:txBody>
          <a:bodyPr>
            <a:normAutofit fontScale="90000"/>
          </a:bodyPr>
          <a:lstStyle/>
          <a:p>
            <a:r>
              <a:rPr lang="en-US" sz="6700" spc="-150" dirty="0"/>
              <a:t>O</a:t>
            </a:r>
            <a:r>
              <a:rPr lang="en-US" sz="6000" spc="-150" dirty="0"/>
              <a:t>ptimization</a:t>
            </a:r>
            <a:r>
              <a:rPr lang="en-US" sz="6000" dirty="0"/>
              <a:t> of</a:t>
            </a:r>
            <a:br>
              <a:rPr lang="en-US" sz="6000" dirty="0"/>
            </a:br>
            <a:r>
              <a:rPr lang="en-US" sz="6000" dirty="0"/>
              <a:t>Shape Parameters for</a:t>
            </a:r>
            <a:br>
              <a:rPr lang="en-US" sz="6000" dirty="0"/>
            </a:br>
            <a:r>
              <a:rPr lang="en-US" sz="6000" dirty="0"/>
              <a:t>Radial  Basis 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D3EAB-7B8B-44B8-A5CB-25CEAABDC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993" y="3838551"/>
            <a:ext cx="9256900" cy="221736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Salome Kakhaia, Mariam Razmadze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Supervisors </a:t>
            </a: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2600" b="1" dirty="0">
                <a:solidFill>
                  <a:schemeClr val="tx1"/>
                </a:solidFill>
              </a:rPr>
              <a:t>Ramaz Botchorishvili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	      </a:t>
            </a:r>
            <a:r>
              <a:rPr lang="en-US" sz="2600" b="1" dirty="0">
                <a:solidFill>
                  <a:schemeClr val="tx1"/>
                </a:solidFill>
              </a:rPr>
              <a:t>Tinatin Davitashvili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Department of Mathematics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Tbilisi State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0D68D-E001-42A0-A06E-7348D096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1800" smtClean="0"/>
              <a:pPr/>
              <a:t>1</a:t>
            </a:fld>
            <a:endParaRPr lang="en-US" sz="2400" dirty="0"/>
          </a:p>
        </p:txBody>
      </p:sp>
      <p:pic>
        <p:nvPicPr>
          <p:cNvPr id="8" name="Picture 7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43" y="353860"/>
            <a:ext cx="1531101" cy="1444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88858" y="6275572"/>
            <a:ext cx="1549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August 24, 2018</a:t>
            </a:r>
          </a:p>
        </p:txBody>
      </p:sp>
      <p:pic>
        <p:nvPicPr>
          <p:cNvPr id="1026" name="Picture 2" descr="C:\Users\ACER\Downloads\Georgian_ScienceBridge_RZ_Logo_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64" y="4739380"/>
            <a:ext cx="3614928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4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4DF9D7DC-D258-4CF8-A5CC-8C3AE22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7" y="1329522"/>
            <a:ext cx="6778229" cy="41989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8BA12-610F-47F6-9892-3D01FC9E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10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0C0D06-BC71-460D-A865-09FBF25C8EC4}"/>
              </a:ext>
            </a:extLst>
          </p:cNvPr>
          <p:cNvCxnSpPr>
            <a:cxnSpLocks/>
          </p:cNvCxnSpPr>
          <p:nvPr/>
        </p:nvCxnSpPr>
        <p:spPr>
          <a:xfrm>
            <a:off x="2416629" y="3823855"/>
            <a:ext cx="2850077" cy="659080"/>
          </a:xfrm>
          <a:prstGeom prst="line">
            <a:avLst/>
          </a:prstGeom>
          <a:ln w="34925">
            <a:solidFill>
              <a:srgbClr val="002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669DE8F-78BC-4A53-A917-E1E598D4DEFE}"/>
              </a:ext>
            </a:extLst>
          </p:cNvPr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04EAFB-2FF7-4FB6-A0A7-47C124E66A82}"/>
              </a:ext>
            </a:extLst>
          </p:cNvPr>
          <p:cNvSpPr/>
          <p:nvPr/>
        </p:nvSpPr>
        <p:spPr>
          <a:xfrm rot="5400000">
            <a:off x="4208799" y="3584947"/>
            <a:ext cx="374707" cy="12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Curved Up 4">
            <a:extLst>
              <a:ext uri="{FF2B5EF4-FFF2-40B4-BE49-F238E27FC236}">
                <a16:creationId xmlns:a16="http://schemas.microsoft.com/office/drawing/2014/main" id="{677D956D-8D5A-47EC-A0FA-436411FF6482}"/>
              </a:ext>
            </a:extLst>
          </p:cNvPr>
          <p:cNvSpPr/>
          <p:nvPr/>
        </p:nvSpPr>
        <p:spPr>
          <a:xfrm rot="20367578">
            <a:off x="5502349" y="4386759"/>
            <a:ext cx="1187302" cy="359486"/>
          </a:xfrm>
          <a:prstGeom prst="curvedUpArrow">
            <a:avLst>
              <a:gd name="adj1" fmla="val 1539"/>
              <a:gd name="adj2" fmla="val 49262"/>
              <a:gd name="adj3" fmla="val 28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65C658-4263-4E54-B4F8-0BC91BD4FCD7}"/>
              </a:ext>
            </a:extLst>
          </p:cNvPr>
          <p:cNvSpPr/>
          <p:nvPr/>
        </p:nvSpPr>
        <p:spPr>
          <a:xfrm>
            <a:off x="4288079" y="4189340"/>
            <a:ext cx="171039" cy="1773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849270-C85D-483E-85E2-92FF11ED48E9}"/>
              </a:ext>
            </a:extLst>
          </p:cNvPr>
          <p:cNvGrpSpPr/>
          <p:nvPr/>
        </p:nvGrpSpPr>
        <p:grpSpPr>
          <a:xfrm>
            <a:off x="6195530" y="3346471"/>
            <a:ext cx="4906964" cy="700722"/>
            <a:chOff x="1801091" y="1841497"/>
            <a:chExt cx="5638800" cy="84628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73CD07-8C8B-43DA-ADE4-B91A751708E8}"/>
                </a:ext>
              </a:extLst>
            </p:cNvPr>
            <p:cNvCxnSpPr/>
            <p:nvPr/>
          </p:nvCxnSpPr>
          <p:spPr>
            <a:xfrm>
              <a:off x="1801091" y="2590800"/>
              <a:ext cx="5638800" cy="0"/>
            </a:xfrm>
            <a:prstGeom prst="line">
              <a:avLst/>
            </a:prstGeom>
            <a:ln w="19050">
              <a:solidFill>
                <a:schemeClr val="bg2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9A3B606-C4AA-479C-AA23-09109800C342}"/>
                </a:ext>
              </a:extLst>
            </p:cNvPr>
            <p:cNvGrpSpPr/>
            <p:nvPr/>
          </p:nvGrpSpPr>
          <p:grpSpPr>
            <a:xfrm>
              <a:off x="2298735" y="1841497"/>
              <a:ext cx="4435405" cy="846284"/>
              <a:chOff x="2298735" y="1841497"/>
              <a:chExt cx="4435405" cy="84628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F4C6FC-DDDC-4818-8CD9-26404F61A42B}"/>
                  </a:ext>
                </a:extLst>
              </p:cNvPr>
              <p:cNvSpPr/>
              <p:nvPr/>
            </p:nvSpPr>
            <p:spPr>
              <a:xfrm>
                <a:off x="2438400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7A36070-2DCD-4498-A8E3-B5796B014835}"/>
                  </a:ext>
                </a:extLst>
              </p:cNvPr>
              <p:cNvSpPr/>
              <p:nvPr/>
            </p:nvSpPr>
            <p:spPr>
              <a:xfrm>
                <a:off x="4243647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7268820-8FA3-4ADA-9123-52B64BD63DFB}"/>
                  </a:ext>
                </a:extLst>
              </p:cNvPr>
              <p:cNvSpPr/>
              <p:nvPr/>
            </p:nvSpPr>
            <p:spPr>
              <a:xfrm>
                <a:off x="6360068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30">
                    <a:extLst>
                      <a:ext uri="{FF2B5EF4-FFF2-40B4-BE49-F238E27FC236}">
                        <a16:creationId xmlns:a16="http://schemas.microsoft.com/office/drawing/2014/main" id="{4F711515-53D8-40EC-BCEB-67306E2B704B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735" y="1841497"/>
                    <a:ext cx="513737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" name="TextBox 30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4F711515-53D8-40EC-BCEB-67306E2B70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8735" y="1841497"/>
                    <a:ext cx="513737" cy="4460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7177BC2D-D4E6-484E-A31F-0BE65326FC98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329" y="1865730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7177BC2D-D4E6-484E-A31F-0BE65326F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9329" y="1865730"/>
                    <a:ext cx="554182" cy="4460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449FF91-EAD1-4576-829C-8AF853CB6078}"/>
                      </a:ext>
                    </a:extLst>
                  </p:cNvPr>
                  <p:cNvSpPr txBox="1"/>
                  <p:nvPr/>
                </p:nvSpPr>
                <p:spPr>
                  <a:xfrm>
                    <a:off x="6179958" y="1848388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D449FF91-EAD1-4576-829C-8AF853CB60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9958" y="1848388"/>
                    <a:ext cx="554182" cy="4460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C55CBFF-E133-490D-ADA2-095EA15353EF}"/>
                      </a:ext>
                    </a:extLst>
                  </p:cNvPr>
                  <p:cNvSpPr txBox="1"/>
                  <p:nvPr/>
                </p:nvSpPr>
                <p:spPr>
                  <a:xfrm>
                    <a:off x="5191953" y="1887573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BC55CBFF-E133-490D-ADA2-095EA15353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953" y="1887573"/>
                    <a:ext cx="554182" cy="4460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2" name="Picture 21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6C35C-CF8B-481A-8305-48F5D3F56259}"/>
              </a:ext>
            </a:extLst>
          </p:cNvPr>
          <p:cNvSpPr txBox="1"/>
          <p:nvPr/>
        </p:nvSpPr>
        <p:spPr>
          <a:xfrm>
            <a:off x="7252936" y="4855478"/>
            <a:ext cx="42062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Real measured value in node </a:t>
            </a:r>
            <a:r>
              <a:rPr lang="en-US" dirty="0">
                <a:solidFill>
                  <a:srgbClr val="FF0000"/>
                </a:solidFill>
              </a:rPr>
              <a:t>(7)</a:t>
            </a:r>
            <a:r>
              <a:rPr lang="en-US" dirty="0">
                <a:solidFill>
                  <a:srgbClr val="002D87"/>
                </a:solidFill>
              </a:rPr>
              <a:t> - 57.92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Predicted by RBF Interpolation   -  57.23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Predicted by    Polynomial            -  61.22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27673" y="1309280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No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April 13, 2018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268820-8FA3-4ADA-9123-52B64BD63DFB}"/>
              </a:ext>
            </a:extLst>
          </p:cNvPr>
          <p:cNvSpPr/>
          <p:nvPr/>
        </p:nvSpPr>
        <p:spPr>
          <a:xfrm>
            <a:off x="9303040" y="3899788"/>
            <a:ext cx="168790" cy="160600"/>
          </a:xfrm>
          <a:prstGeom prst="ellipse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4DF9D7DC-D258-4CF8-A5CC-8C3AE22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7" y="1329522"/>
            <a:ext cx="6778229" cy="41989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8BA12-610F-47F6-9892-3D01FC9E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11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0C0D06-BC71-460D-A865-09FBF25C8EC4}"/>
              </a:ext>
            </a:extLst>
          </p:cNvPr>
          <p:cNvCxnSpPr>
            <a:cxnSpLocks/>
          </p:cNvCxnSpPr>
          <p:nvPr/>
        </p:nvCxnSpPr>
        <p:spPr>
          <a:xfrm>
            <a:off x="2416629" y="3823855"/>
            <a:ext cx="2850077" cy="659080"/>
          </a:xfrm>
          <a:prstGeom prst="line">
            <a:avLst/>
          </a:prstGeom>
          <a:ln w="34925">
            <a:solidFill>
              <a:srgbClr val="002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669DE8F-78BC-4A53-A917-E1E598D4DEFE}"/>
              </a:ext>
            </a:extLst>
          </p:cNvPr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04EAFB-2FF7-4FB6-A0A7-47C124E66A82}"/>
              </a:ext>
            </a:extLst>
          </p:cNvPr>
          <p:cNvSpPr/>
          <p:nvPr/>
        </p:nvSpPr>
        <p:spPr>
          <a:xfrm rot="5400000">
            <a:off x="4208799" y="3584947"/>
            <a:ext cx="374707" cy="12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Curved Up 4">
            <a:extLst>
              <a:ext uri="{FF2B5EF4-FFF2-40B4-BE49-F238E27FC236}">
                <a16:creationId xmlns:a16="http://schemas.microsoft.com/office/drawing/2014/main" id="{677D956D-8D5A-47EC-A0FA-436411FF6482}"/>
              </a:ext>
            </a:extLst>
          </p:cNvPr>
          <p:cNvSpPr/>
          <p:nvPr/>
        </p:nvSpPr>
        <p:spPr>
          <a:xfrm rot="20367578">
            <a:off x="5502349" y="4386759"/>
            <a:ext cx="1187302" cy="359486"/>
          </a:xfrm>
          <a:prstGeom prst="curvedUpArrow">
            <a:avLst>
              <a:gd name="adj1" fmla="val 1539"/>
              <a:gd name="adj2" fmla="val 49262"/>
              <a:gd name="adj3" fmla="val 28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65C658-4263-4E54-B4F8-0BC91BD4FCD7}"/>
              </a:ext>
            </a:extLst>
          </p:cNvPr>
          <p:cNvSpPr/>
          <p:nvPr/>
        </p:nvSpPr>
        <p:spPr>
          <a:xfrm>
            <a:off x="4288079" y="4189340"/>
            <a:ext cx="171039" cy="1773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F6849270-C85D-483E-85E2-92FF11ED48E9}"/>
              </a:ext>
            </a:extLst>
          </p:cNvPr>
          <p:cNvGrpSpPr/>
          <p:nvPr/>
        </p:nvGrpSpPr>
        <p:grpSpPr>
          <a:xfrm>
            <a:off x="6195530" y="3346471"/>
            <a:ext cx="4906964" cy="700722"/>
            <a:chOff x="1801091" y="1841497"/>
            <a:chExt cx="5638800" cy="84628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73CD07-8C8B-43DA-ADE4-B91A751708E8}"/>
                </a:ext>
              </a:extLst>
            </p:cNvPr>
            <p:cNvCxnSpPr/>
            <p:nvPr/>
          </p:nvCxnSpPr>
          <p:spPr>
            <a:xfrm>
              <a:off x="1801091" y="2590800"/>
              <a:ext cx="5638800" cy="0"/>
            </a:xfrm>
            <a:prstGeom prst="line">
              <a:avLst/>
            </a:prstGeom>
            <a:ln w="19050">
              <a:solidFill>
                <a:schemeClr val="bg2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49A3B606-C4AA-479C-AA23-09109800C342}"/>
                </a:ext>
              </a:extLst>
            </p:cNvPr>
            <p:cNvGrpSpPr/>
            <p:nvPr/>
          </p:nvGrpSpPr>
          <p:grpSpPr>
            <a:xfrm>
              <a:off x="2298735" y="1841497"/>
              <a:ext cx="4435405" cy="846284"/>
              <a:chOff x="2298735" y="1841497"/>
              <a:chExt cx="4435405" cy="84628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F4C6FC-DDDC-4818-8CD9-26404F61A42B}"/>
                  </a:ext>
                </a:extLst>
              </p:cNvPr>
              <p:cNvSpPr/>
              <p:nvPr/>
            </p:nvSpPr>
            <p:spPr>
              <a:xfrm>
                <a:off x="2438400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7A36070-2DCD-4498-A8E3-B5796B014835}"/>
                  </a:ext>
                </a:extLst>
              </p:cNvPr>
              <p:cNvSpPr/>
              <p:nvPr/>
            </p:nvSpPr>
            <p:spPr>
              <a:xfrm>
                <a:off x="4243647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7268820-8FA3-4ADA-9123-52B64BD63DFB}"/>
                  </a:ext>
                </a:extLst>
              </p:cNvPr>
              <p:cNvSpPr/>
              <p:nvPr/>
            </p:nvSpPr>
            <p:spPr>
              <a:xfrm>
                <a:off x="6360068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30">
                    <a:extLst>
                      <a:ext uri="{FF2B5EF4-FFF2-40B4-BE49-F238E27FC236}">
                        <a16:creationId xmlns:a16="http://schemas.microsoft.com/office/drawing/2014/main" id="{4F711515-53D8-40EC-BCEB-67306E2B704B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735" y="1841497"/>
                    <a:ext cx="513737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" name="TextBox 30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4F711515-53D8-40EC-BCEB-67306E2B70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8735" y="1841497"/>
                    <a:ext cx="513737" cy="4460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7177BC2D-D4E6-484E-A31F-0BE65326FC98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329" y="1865730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7177BC2D-D4E6-484E-A31F-0BE65326F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9329" y="1865730"/>
                    <a:ext cx="554182" cy="4460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449FF91-EAD1-4576-829C-8AF853CB6078}"/>
                      </a:ext>
                    </a:extLst>
                  </p:cNvPr>
                  <p:cNvSpPr txBox="1"/>
                  <p:nvPr/>
                </p:nvSpPr>
                <p:spPr>
                  <a:xfrm>
                    <a:off x="6179958" y="1848388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D449FF91-EAD1-4576-829C-8AF853CB60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9958" y="1848388"/>
                    <a:ext cx="554182" cy="4460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C55CBFF-E133-490D-ADA2-095EA15353EF}"/>
                      </a:ext>
                    </a:extLst>
                  </p:cNvPr>
                  <p:cNvSpPr txBox="1"/>
                  <p:nvPr/>
                </p:nvSpPr>
                <p:spPr>
                  <a:xfrm>
                    <a:off x="5191953" y="1887573"/>
                    <a:ext cx="554182" cy="44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="" xmlns:a14="http://schemas.microsoft.com/office/drawing/2010/main" xmlns:a16="http://schemas.microsoft.com/office/drawing/2014/main" id="{BC55CBFF-E133-490D-ADA2-095EA15353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953" y="1887573"/>
                    <a:ext cx="554182" cy="4460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2" name="Picture 21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6C35C-CF8B-481A-8305-48F5D3F56259}"/>
              </a:ext>
            </a:extLst>
          </p:cNvPr>
          <p:cNvSpPr txBox="1"/>
          <p:nvPr/>
        </p:nvSpPr>
        <p:spPr>
          <a:xfrm>
            <a:off x="7252936" y="4855478"/>
            <a:ext cx="42062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Real measured value in node </a:t>
            </a:r>
            <a:r>
              <a:rPr lang="en-US" dirty="0">
                <a:solidFill>
                  <a:srgbClr val="FF0000"/>
                </a:solidFill>
              </a:rPr>
              <a:t>(7)</a:t>
            </a:r>
            <a:r>
              <a:rPr lang="en-US" dirty="0">
                <a:solidFill>
                  <a:srgbClr val="002D87"/>
                </a:solidFill>
              </a:rPr>
              <a:t> - 0.78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Predicted by RBF Interpolation    - 0.89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D87"/>
                </a:solidFill>
              </a:rPr>
              <a:t>Predicted by    Polynomial             - 0.91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27673" y="1309280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CO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April 13, 2018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268820-8FA3-4ADA-9123-52B64BD63DFB}"/>
              </a:ext>
            </a:extLst>
          </p:cNvPr>
          <p:cNvSpPr/>
          <p:nvPr/>
        </p:nvSpPr>
        <p:spPr>
          <a:xfrm>
            <a:off x="9303040" y="3899788"/>
            <a:ext cx="168790" cy="160600"/>
          </a:xfrm>
          <a:prstGeom prst="ellipse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89801-B7C6-4311-B836-EC597625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13CB2B-06F6-4947-999F-39A52A4F16B0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2C35B08-5730-4C2C-84A3-FDECB08302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204305"/>
                  </p:ext>
                </p:extLst>
              </p:nvPr>
            </p:nvGraphicFramePr>
            <p:xfrm>
              <a:off x="1634962" y="1268016"/>
              <a:ext cx="8791884" cy="53151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7287">
                      <a:extLst>
                        <a:ext uri="{9D8B030D-6E8A-4147-A177-3AD203B41FA5}">
                          <a16:colId xmlns:a16="http://schemas.microsoft.com/office/drawing/2014/main" val="75723310"/>
                        </a:ext>
                      </a:extLst>
                    </a:gridCol>
                    <a:gridCol w="2025278">
                      <a:extLst>
                        <a:ext uri="{9D8B030D-6E8A-4147-A177-3AD203B41FA5}">
                          <a16:colId xmlns:a16="http://schemas.microsoft.com/office/drawing/2014/main" val="2257582219"/>
                        </a:ext>
                      </a:extLst>
                    </a:gridCol>
                    <a:gridCol w="1907206">
                      <a:extLst>
                        <a:ext uri="{9D8B030D-6E8A-4147-A177-3AD203B41FA5}">
                          <a16:colId xmlns:a16="http://schemas.microsoft.com/office/drawing/2014/main" val="537068661"/>
                        </a:ext>
                      </a:extLst>
                    </a:gridCol>
                    <a:gridCol w="1792113">
                      <a:extLst>
                        <a:ext uri="{9D8B030D-6E8A-4147-A177-3AD203B41FA5}">
                          <a16:colId xmlns:a16="http://schemas.microsoft.com/office/drawing/2014/main" val="271072925"/>
                        </a:ext>
                      </a:extLst>
                    </a:gridCol>
                  </a:tblGrid>
                  <a:tr h="11696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                  Elements</a:t>
                          </a:r>
                        </a:p>
                        <a:p>
                          <a:pPr algn="l"/>
                          <a:r>
                            <a:rPr lang="en-US" dirty="0"/>
                            <a:t>Mean squared</a:t>
                          </a:r>
                        </a:p>
                        <a:p>
                          <a:pPr algn="l"/>
                          <a:r>
                            <a:rPr lang="en-US" dirty="0"/>
                            <a:t>       Error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CH4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661666"/>
                      </a:ext>
                    </a:extLst>
                  </a:tr>
                  <a:tr h="99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Real value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0.78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57.92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8920890"/>
                      </a:ext>
                    </a:extLst>
                  </a:tr>
                  <a:tr h="99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RBF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(optimized parameters)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0.89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57.23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9806885"/>
                      </a:ext>
                    </a:extLst>
                  </a:tr>
                  <a:tr h="1080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Polynomial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0.91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61.22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2.17</a:t>
                          </a:r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640060"/>
                      </a:ext>
                    </a:extLst>
                  </a:tr>
                  <a:tr h="1059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RBF (random parameter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0.0001)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3169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2C35B08-5730-4C2C-84A3-FDECB08302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204305"/>
                  </p:ext>
                </p:extLst>
              </p:nvPr>
            </p:nvGraphicFramePr>
            <p:xfrm>
              <a:off x="1634962" y="1268016"/>
              <a:ext cx="8791884" cy="53151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7287">
                      <a:extLst>
                        <a:ext uri="{9D8B030D-6E8A-4147-A177-3AD203B41FA5}">
                          <a16:colId xmlns:a16="http://schemas.microsoft.com/office/drawing/2014/main" val="75723310"/>
                        </a:ext>
                      </a:extLst>
                    </a:gridCol>
                    <a:gridCol w="2025278">
                      <a:extLst>
                        <a:ext uri="{9D8B030D-6E8A-4147-A177-3AD203B41FA5}">
                          <a16:colId xmlns:a16="http://schemas.microsoft.com/office/drawing/2014/main" val="2257582219"/>
                        </a:ext>
                      </a:extLst>
                    </a:gridCol>
                    <a:gridCol w="1907206">
                      <a:extLst>
                        <a:ext uri="{9D8B030D-6E8A-4147-A177-3AD203B41FA5}">
                          <a16:colId xmlns:a16="http://schemas.microsoft.com/office/drawing/2014/main" val="537068661"/>
                        </a:ext>
                      </a:extLst>
                    </a:gridCol>
                    <a:gridCol w="1792113">
                      <a:extLst>
                        <a:ext uri="{9D8B030D-6E8A-4147-A177-3AD203B41FA5}">
                          <a16:colId xmlns:a16="http://schemas.microsoft.com/office/drawing/2014/main" val="271072925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                  Elements</a:t>
                          </a:r>
                        </a:p>
                        <a:p>
                          <a:pPr algn="l"/>
                          <a:r>
                            <a:rPr lang="en-US" dirty="0"/>
                            <a:t>Mean squared</a:t>
                          </a:r>
                        </a:p>
                        <a:p>
                          <a:pPr algn="l"/>
                          <a:r>
                            <a:rPr lang="en-US" dirty="0"/>
                            <a:t>       Error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CH4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661666"/>
                      </a:ext>
                    </a:extLst>
                  </a:tr>
                  <a:tr h="99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Real value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0.78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57.92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8920890"/>
                      </a:ext>
                    </a:extLst>
                  </a:tr>
                  <a:tr h="993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RBF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(optimized parameters)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002D8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0.89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57.23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9806885"/>
                      </a:ext>
                    </a:extLst>
                  </a:tr>
                  <a:tr h="1080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Polynomial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0.91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D87"/>
                              </a:solidFill>
                            </a:rPr>
                            <a:t>61.22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2.17</a:t>
                          </a:r>
                        </a:p>
                      </a:txBody>
                      <a:tcPr anchor="ctr">
                        <a:solidFill>
                          <a:srgbClr val="E7E8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640060"/>
                      </a:ext>
                    </a:extLst>
                  </a:tr>
                  <a:tr h="1059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" t="-402299" r="-187674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61.25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316945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674AE2-E3BF-433D-8F4B-2FAE3DB0A24B}"/>
              </a:ext>
            </a:extLst>
          </p:cNvPr>
          <p:cNvCxnSpPr>
            <a:cxnSpLocks/>
          </p:cNvCxnSpPr>
          <p:nvPr/>
        </p:nvCxnSpPr>
        <p:spPr>
          <a:xfrm>
            <a:off x="1634962" y="1268016"/>
            <a:ext cx="3045322" cy="116236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FBBAA41F-373B-43C0-BEC3-1B5B74106543}"/>
              </a:ext>
            </a:extLst>
          </p:cNvPr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</a:t>
            </a:r>
          </a:p>
        </p:txBody>
      </p:sp>
    </p:spTree>
    <p:extLst>
      <p:ext uri="{BB962C8B-B14F-4D97-AF65-F5344CB8AC3E}">
        <p14:creationId xmlns:p14="http://schemas.microsoft.com/office/powerpoint/2010/main" val="117936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6B36D41-0BFC-41B1-9F06-3230AA599BC7}"/>
                  </a:ext>
                </a:extLst>
              </p:cNvPr>
              <p:cNvSpPr/>
              <p:nvPr/>
            </p:nvSpPr>
            <p:spPr>
              <a:xfrm>
                <a:off x="631935" y="1498936"/>
                <a:ext cx="7546729" cy="4994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ka-GE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ka-GE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ka-GE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ka-GE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b="0" i="1" dirty="0">
                  <a:solidFill>
                    <a:srgbClr val="214745"/>
                  </a:solidFill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solidFill>
                    <a:srgbClr val="214745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 Taylor series expansion  around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ka-GE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214745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			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		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ka-GE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en-US" sz="160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1600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214745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b="0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214745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Optimization </a:t>
                </a:r>
                <a:r>
                  <a:rPr lang="en-US" dirty="0"/>
                  <a:t>condition 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214745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b="0" i="0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214745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6B36D41-0BFC-41B1-9F06-3230AA599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35" y="1498936"/>
                <a:ext cx="7546729" cy="4994701"/>
              </a:xfrm>
              <a:prstGeom prst="rect">
                <a:avLst/>
              </a:prstGeom>
              <a:blipFill>
                <a:blip r:embed="rId2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>
            <a:extLst>
              <a:ext uri="{FF2B5EF4-FFF2-40B4-BE49-F238E27FC236}">
                <a16:creationId xmlns:a16="http://schemas.microsoft.com/office/drawing/2014/main" id="{98BCF820-350B-4A51-8B3C-0AAA75FC6E71}"/>
              </a:ext>
            </a:extLst>
          </p:cNvPr>
          <p:cNvSpPr/>
          <p:nvPr/>
        </p:nvSpPr>
        <p:spPr>
          <a:xfrm rot="16200000">
            <a:off x="3524567" y="2262826"/>
            <a:ext cx="148590" cy="3503626"/>
          </a:xfrm>
          <a:prstGeom prst="rightBrace">
            <a:avLst>
              <a:gd name="adj1" fmla="val 33576"/>
              <a:gd name="adj2" fmla="val 492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34801-F6FA-424B-8B52-9E96DC42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13</a:t>
            </a:fld>
            <a:endParaRPr lang="en-US" sz="2400" dirty="0"/>
          </a:p>
        </p:txBody>
      </p:sp>
      <p:pic>
        <p:nvPicPr>
          <p:cNvPr id="41" name="Picture 40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A9E38F5-C8A9-4191-833E-5394D60BE7FF}"/>
              </a:ext>
            </a:extLst>
          </p:cNvPr>
          <p:cNvGrpSpPr/>
          <p:nvPr/>
        </p:nvGrpSpPr>
        <p:grpSpPr>
          <a:xfrm>
            <a:off x="6459321" y="890125"/>
            <a:ext cx="4816933" cy="5315426"/>
            <a:chOff x="6614269" y="1396025"/>
            <a:chExt cx="3407509" cy="362103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84D927-14E8-4580-A62D-77B380B81A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6581" y="1396025"/>
              <a:ext cx="12656" cy="3621037"/>
            </a:xfrm>
            <a:prstGeom prst="line">
              <a:avLst/>
            </a:prstGeom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B9C8EE7-B5C4-43A5-9147-865038B11FDD}"/>
                </a:ext>
              </a:extLst>
            </p:cNvPr>
            <p:cNvCxnSpPr>
              <a:cxnSpLocks/>
            </p:cNvCxnSpPr>
            <p:nvPr/>
          </p:nvCxnSpPr>
          <p:spPr>
            <a:xfrm>
              <a:off x="7453747" y="3206397"/>
              <a:ext cx="872836" cy="1253528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5B2A2BE6-1429-4994-81B1-1389EC2663A8}"/>
                </a:ext>
              </a:extLst>
            </p:cNvPr>
            <p:cNvSpPr/>
            <p:nvPr/>
          </p:nvSpPr>
          <p:spPr>
            <a:xfrm rot="16200000">
              <a:off x="7823529" y="2837969"/>
              <a:ext cx="141242" cy="864865"/>
            </a:xfrm>
            <a:prstGeom prst="leftBrace">
              <a:avLst>
                <a:gd name="adj1" fmla="val 4283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F2A14383-9297-41C8-BFA2-BB2B08C7D634}"/>
                </a:ext>
              </a:extLst>
            </p:cNvPr>
            <p:cNvSpPr/>
            <p:nvPr/>
          </p:nvSpPr>
          <p:spPr>
            <a:xfrm rot="10800000">
              <a:off x="8326581" y="1952870"/>
              <a:ext cx="158431" cy="1240287"/>
            </a:xfrm>
            <a:prstGeom prst="leftBrace">
              <a:avLst>
                <a:gd name="adj1" fmla="val 45089"/>
                <a:gd name="adj2" fmla="val 3597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3371BF4-D1E6-46C0-91ED-67B182B698C3}"/>
                </a:ext>
              </a:extLst>
            </p:cNvPr>
            <p:cNvGrpSpPr/>
            <p:nvPr/>
          </p:nvGrpSpPr>
          <p:grpSpPr>
            <a:xfrm>
              <a:off x="6614269" y="1587539"/>
              <a:ext cx="3407509" cy="3092675"/>
              <a:chOff x="6614269" y="1587539"/>
              <a:chExt cx="3407509" cy="3092675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26CA192-7C4E-45C4-8B6D-FB6DF6EC0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4269" y="3190306"/>
                <a:ext cx="3360903" cy="19777"/>
              </a:xfrm>
              <a:prstGeom prst="line">
                <a:avLst/>
              </a:prstGeom>
              <a:ln w="12700">
                <a:headEnd type="none"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A8A8FAE-5B05-4479-B55D-9FAD0D3E1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53747" y="1925160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9547139-E260-4F95-9C0A-24A317F5A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6583" y="1939636"/>
                <a:ext cx="872836" cy="1253528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057D32-9476-49B5-95AC-3C55E9331A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6583" y="3199781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57CEFF6-D555-4E32-A856-E5A276E5CA4F}"/>
                      </a:ext>
                    </a:extLst>
                  </p:cNvPr>
                  <p:cNvSpPr txBox="1"/>
                  <p:nvPr/>
                </p:nvSpPr>
                <p:spPr>
                  <a:xfrm>
                    <a:off x="8378746" y="2744505"/>
                    <a:ext cx="645357" cy="2516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B57CEFF6-D555-4E32-A856-E5A276E5C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8746" y="2744505"/>
                    <a:ext cx="645357" cy="2516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F9AE994-73F6-4EFD-A701-D8DD8269492A}"/>
                      </a:ext>
                    </a:extLst>
                  </p:cNvPr>
                  <p:cNvSpPr txBox="1"/>
                  <p:nvPr/>
                </p:nvSpPr>
                <p:spPr>
                  <a:xfrm>
                    <a:off x="9283374" y="2914921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EF9AE994-73F6-4EFD-A701-D8DD826949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3374" y="2914921"/>
                    <a:ext cx="73840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0D2FCA6-F7C4-481D-BCB8-BCFD8496B358}"/>
                  </a:ext>
                </a:extLst>
              </p:cNvPr>
              <p:cNvSpPr/>
              <p:nvPr/>
            </p:nvSpPr>
            <p:spPr>
              <a:xfrm>
                <a:off x="7360750" y="3128718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E3C0F72-A3D2-4760-A7B4-6146183A7F45}"/>
                  </a:ext>
                </a:extLst>
              </p:cNvPr>
              <p:cNvSpPr/>
              <p:nvPr/>
            </p:nvSpPr>
            <p:spPr>
              <a:xfrm>
                <a:off x="8225616" y="1854472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694BB29-FBDC-40EE-850E-0A5515A051BF}"/>
                  </a:ext>
                </a:extLst>
              </p:cNvPr>
              <p:cNvSpPr/>
              <p:nvPr/>
            </p:nvSpPr>
            <p:spPr>
              <a:xfrm>
                <a:off x="9089410" y="310279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691A936A-7A61-4BCE-A925-F9A10519DDE5}"/>
                      </a:ext>
                    </a:extLst>
                  </p:cNvPr>
                  <p:cNvSpPr txBox="1"/>
                  <p:nvPr/>
                </p:nvSpPr>
                <p:spPr>
                  <a:xfrm>
                    <a:off x="6729539" y="2925525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691A936A-7A61-4BCE-A925-F9A10519DD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9539" y="2925525"/>
                    <a:ext cx="7384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8885FD4D-E03D-4F4F-995C-5F7826BF1664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017" y="1587539"/>
                    <a:ext cx="738404" cy="188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21474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8885FD4D-E03D-4F4F-995C-5F7826BF16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017" y="1587539"/>
                    <a:ext cx="738404" cy="1887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FE891A4-C070-4919-81D3-668BF12EE7DA}"/>
                      </a:ext>
                    </a:extLst>
                  </p:cNvPr>
                  <p:cNvSpPr txBox="1"/>
                  <p:nvPr/>
                </p:nvSpPr>
                <p:spPr>
                  <a:xfrm>
                    <a:off x="8461012" y="4403215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2FE891A4-C070-4919-81D3-668BF12EE7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1012" y="4403215"/>
                    <a:ext cx="73840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36C126D-078F-458D-BD8A-558A054867FF}"/>
                  </a:ext>
                </a:extLst>
              </p:cNvPr>
              <p:cNvSpPr/>
              <p:nvPr/>
            </p:nvSpPr>
            <p:spPr>
              <a:xfrm>
                <a:off x="8309304" y="3162477"/>
                <a:ext cx="84025" cy="8009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D4C1129-CB08-47BA-9C46-5FE68B7D7446}"/>
                      </a:ext>
                    </a:extLst>
                  </p:cNvPr>
                  <p:cNvSpPr txBox="1"/>
                  <p:nvPr/>
                </p:nvSpPr>
                <p:spPr>
                  <a:xfrm>
                    <a:off x="8247847" y="3279909"/>
                    <a:ext cx="738404" cy="188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21474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D4C1129-CB08-47BA-9C46-5FE68B7D74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7847" y="3279909"/>
                    <a:ext cx="738404" cy="18870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2FB5C3-5C62-40F2-ABBB-1BCF534466C7}"/>
                </a:ext>
              </a:extLst>
            </p:cNvPr>
            <p:cNvSpPr/>
            <p:nvPr/>
          </p:nvSpPr>
          <p:spPr>
            <a:xfrm>
              <a:off x="8242255" y="4325622"/>
              <a:ext cx="193964" cy="193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1200983" y="0"/>
            <a:ext cx="9692640" cy="9865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Optimization of Parameter 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B49AB9-13C8-47DE-82E8-C624F051A439}"/>
                  </a:ext>
                </a:extLst>
              </p:cNvPr>
              <p:cNvSpPr txBox="1"/>
              <p:nvPr/>
            </p:nvSpPr>
            <p:spPr>
              <a:xfrm>
                <a:off x="8029814" y="3713199"/>
                <a:ext cx="772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B49AB9-13C8-47DE-82E8-C624F051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814" y="3713199"/>
                <a:ext cx="7724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13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B49AB9-13C8-47DE-82E8-C624F051A439}"/>
                  </a:ext>
                </a:extLst>
              </p:cNvPr>
              <p:cNvSpPr txBox="1"/>
              <p:nvPr/>
            </p:nvSpPr>
            <p:spPr>
              <a:xfrm>
                <a:off x="8029814" y="3713199"/>
                <a:ext cx="772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4B49AB9-13C8-47DE-82E8-C624F051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814" y="3713199"/>
                <a:ext cx="772458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6B36D41-0BFC-41B1-9F06-3230AA599BC7}"/>
                  </a:ext>
                </a:extLst>
              </p:cNvPr>
              <p:cNvSpPr/>
              <p:nvPr/>
            </p:nvSpPr>
            <p:spPr>
              <a:xfrm>
                <a:off x="455064" y="1362426"/>
                <a:ext cx="8498562" cy="46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214745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higher accuracy: add a new data location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Add a   zero degree polynomial term to RBF interpolant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ka-GE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ka-GE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21474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214745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21474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ka-GE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    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6B36D41-0BFC-41B1-9F06-3230AA599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4" y="1362426"/>
                <a:ext cx="8498562" cy="4655377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F0BBB0-7419-41C5-9746-AABA3729980A}"/>
              </a:ext>
            </a:extLst>
          </p:cNvPr>
          <p:cNvCxnSpPr/>
          <p:nvPr/>
        </p:nvCxnSpPr>
        <p:spPr>
          <a:xfrm>
            <a:off x="4034064" y="1822173"/>
            <a:ext cx="0" cy="63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6B2AB90E-E11F-4F2D-A653-EB2E681645E0}"/>
              </a:ext>
            </a:extLst>
          </p:cNvPr>
          <p:cNvSpPr/>
          <p:nvPr/>
        </p:nvSpPr>
        <p:spPr>
          <a:xfrm rot="5400000">
            <a:off x="2798275" y="3452013"/>
            <a:ext cx="297009" cy="1595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474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BCC56-93FA-4E7E-BCD0-35F61D3A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14</a:t>
            </a:fld>
            <a:endParaRPr lang="en-US" sz="2400" dirty="0"/>
          </a:p>
        </p:txBody>
      </p:sp>
      <p:pic>
        <p:nvPicPr>
          <p:cNvPr id="40" name="Picture 39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E38F5-C8A9-4191-833E-5394D60BE7FF}"/>
              </a:ext>
            </a:extLst>
          </p:cNvPr>
          <p:cNvGrpSpPr/>
          <p:nvPr/>
        </p:nvGrpSpPr>
        <p:grpSpPr>
          <a:xfrm>
            <a:off x="3819212" y="890125"/>
            <a:ext cx="7457042" cy="5315426"/>
            <a:chOff x="4746650" y="1396025"/>
            <a:chExt cx="5275128" cy="3621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84D927-14E8-4580-A62D-77B380B81A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6581" y="1396025"/>
              <a:ext cx="12656" cy="3621037"/>
            </a:xfrm>
            <a:prstGeom prst="line">
              <a:avLst/>
            </a:prstGeom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9C8EE7-B5C4-43A5-9147-865038B11FDD}"/>
                </a:ext>
              </a:extLst>
            </p:cNvPr>
            <p:cNvCxnSpPr>
              <a:cxnSpLocks/>
            </p:cNvCxnSpPr>
            <p:nvPr/>
          </p:nvCxnSpPr>
          <p:spPr>
            <a:xfrm>
              <a:off x="7453747" y="3206397"/>
              <a:ext cx="872836" cy="1253528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B2A2BE6-1429-4994-81B1-1389EC2663A8}"/>
                </a:ext>
              </a:extLst>
            </p:cNvPr>
            <p:cNvSpPr/>
            <p:nvPr/>
          </p:nvSpPr>
          <p:spPr>
            <a:xfrm rot="16200000">
              <a:off x="7823529" y="2837969"/>
              <a:ext cx="141242" cy="864865"/>
            </a:xfrm>
            <a:prstGeom prst="leftBrace">
              <a:avLst>
                <a:gd name="adj1" fmla="val 4283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F2A14383-9297-41C8-BFA2-BB2B08C7D634}"/>
                </a:ext>
              </a:extLst>
            </p:cNvPr>
            <p:cNvSpPr/>
            <p:nvPr/>
          </p:nvSpPr>
          <p:spPr>
            <a:xfrm rot="10800000">
              <a:off x="8326581" y="1952870"/>
              <a:ext cx="158431" cy="1240287"/>
            </a:xfrm>
            <a:prstGeom prst="leftBrace">
              <a:avLst>
                <a:gd name="adj1" fmla="val 45089"/>
                <a:gd name="adj2" fmla="val 3597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371BF4-D1E6-46C0-91ED-67B182B698C3}"/>
                </a:ext>
              </a:extLst>
            </p:cNvPr>
            <p:cNvGrpSpPr/>
            <p:nvPr/>
          </p:nvGrpSpPr>
          <p:grpSpPr>
            <a:xfrm>
              <a:off x="4746650" y="1587539"/>
              <a:ext cx="5275128" cy="3092675"/>
              <a:chOff x="4746650" y="1587539"/>
              <a:chExt cx="5275128" cy="309267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26CA192-7C4E-45C4-8B6D-FB6DF6EC0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4269" y="3190306"/>
                <a:ext cx="3360903" cy="19777"/>
              </a:xfrm>
              <a:prstGeom prst="line">
                <a:avLst/>
              </a:prstGeom>
              <a:ln w="12700">
                <a:headEnd type="none"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8A8FAE-5B05-4479-B55D-9FAD0D3E1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53747" y="1925160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547139-E260-4F95-9C0A-24A317F5A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6583" y="1939636"/>
                <a:ext cx="872836" cy="1253528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57CEFF6-D555-4E32-A856-E5A276E5CA4F}"/>
                      </a:ext>
                    </a:extLst>
                  </p:cNvPr>
                  <p:cNvSpPr txBox="1"/>
                  <p:nvPr/>
                </p:nvSpPr>
                <p:spPr>
                  <a:xfrm>
                    <a:off x="8378746" y="2744505"/>
                    <a:ext cx="645357" cy="3197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B57CEFF6-D555-4E32-A856-E5A276E5C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8746" y="2744505"/>
                    <a:ext cx="645357" cy="3197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F9AE994-73F6-4EFD-A701-D8DD8269492A}"/>
                      </a:ext>
                    </a:extLst>
                  </p:cNvPr>
                  <p:cNvSpPr txBox="1"/>
                  <p:nvPr/>
                </p:nvSpPr>
                <p:spPr>
                  <a:xfrm>
                    <a:off x="9283374" y="2914921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EF9AE994-73F6-4EFD-A701-D8DD826949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3374" y="2914921"/>
                    <a:ext cx="7384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D2FCA6-F7C4-481D-BCB8-BCFD8496B358}"/>
                  </a:ext>
                </a:extLst>
              </p:cNvPr>
              <p:cNvSpPr/>
              <p:nvPr/>
            </p:nvSpPr>
            <p:spPr>
              <a:xfrm>
                <a:off x="7360750" y="3128718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E3C0F72-A3D2-4760-A7B4-6146183A7F45}"/>
                  </a:ext>
                </a:extLst>
              </p:cNvPr>
              <p:cNvSpPr/>
              <p:nvPr/>
            </p:nvSpPr>
            <p:spPr>
              <a:xfrm>
                <a:off x="8225616" y="1854472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91A936A-7A61-4BCE-A925-F9A10519DDE5}"/>
                      </a:ext>
                    </a:extLst>
                  </p:cNvPr>
                  <p:cNvSpPr txBox="1"/>
                  <p:nvPr/>
                </p:nvSpPr>
                <p:spPr>
                  <a:xfrm>
                    <a:off x="6729539" y="2925525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691A936A-7A61-4BCE-A925-F9A10519DD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9539" y="2925525"/>
                    <a:ext cx="73840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885FD4D-E03D-4F4F-995C-5F7826BF1664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017" y="1587539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8885FD4D-E03D-4F4F-995C-5F7826BF16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017" y="1587539"/>
                    <a:ext cx="73840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FE891A4-C070-4919-81D3-668BF12EE7DA}"/>
                      </a:ext>
                    </a:extLst>
                  </p:cNvPr>
                  <p:cNvSpPr txBox="1"/>
                  <p:nvPr/>
                </p:nvSpPr>
                <p:spPr>
                  <a:xfrm>
                    <a:off x="8461012" y="4403215"/>
                    <a:ext cx="73840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2FE891A4-C070-4919-81D3-668BF12EE7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1012" y="4403215"/>
                    <a:ext cx="73840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1D4C1129-CB08-47BA-9C46-5FE68B7D7446}"/>
                      </a:ext>
                    </a:extLst>
                  </p:cNvPr>
                  <p:cNvSpPr txBox="1"/>
                  <p:nvPr/>
                </p:nvSpPr>
                <p:spPr>
                  <a:xfrm>
                    <a:off x="8247847" y="3279909"/>
                    <a:ext cx="738404" cy="188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1D4C1129-CB08-47BA-9C46-5FE68B7D74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7847" y="3279909"/>
                    <a:ext cx="738404" cy="18870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05CBFAF-6062-49A9-A7CC-8C56FEC48583}"/>
                      </a:ext>
                    </a:extLst>
                  </p:cNvPr>
                  <p:cNvSpPr txBox="1"/>
                  <p:nvPr/>
                </p:nvSpPr>
                <p:spPr>
                  <a:xfrm>
                    <a:off x="4746650" y="2303495"/>
                    <a:ext cx="738404" cy="188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205CBFAF-6062-49A9-A7CC-8C56FEC485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650" y="2303495"/>
                    <a:ext cx="738404" cy="1887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C247C54C-5021-4800-A0F3-92BDF7290BED}"/>
                      </a:ext>
                    </a:extLst>
                  </p:cNvPr>
                  <p:cNvSpPr txBox="1"/>
                  <p:nvPr/>
                </p:nvSpPr>
                <p:spPr>
                  <a:xfrm>
                    <a:off x="5478095" y="2799537"/>
                    <a:ext cx="738404" cy="2096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C247C54C-5021-4800-A0F3-92BDF7290B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8095" y="2799537"/>
                    <a:ext cx="738404" cy="20966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7057D32-9476-49B5-95AC-3C55E9331A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6583" y="3199781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694BB29-FBDC-40EE-850E-0A5515A051BF}"/>
                  </a:ext>
                </a:extLst>
              </p:cNvPr>
              <p:cNvSpPr/>
              <p:nvPr/>
            </p:nvSpPr>
            <p:spPr>
              <a:xfrm>
                <a:off x="9089410" y="310279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2FB5C3-5C62-40F2-ABBB-1BCF534466C7}"/>
                </a:ext>
              </a:extLst>
            </p:cNvPr>
            <p:cNvSpPr/>
            <p:nvPr/>
          </p:nvSpPr>
          <p:spPr>
            <a:xfrm>
              <a:off x="8242255" y="4325622"/>
              <a:ext cx="193964" cy="193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8"/>
          <p:cNvSpPr>
            <a:spLocks noGrp="1"/>
          </p:cNvSpPr>
          <p:nvPr>
            <p:ph type="title"/>
          </p:nvPr>
        </p:nvSpPr>
        <p:spPr>
          <a:xfrm>
            <a:off x="1200983" y="0"/>
            <a:ext cx="9692640" cy="9865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Optimization of Parameter  2D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C126D-078F-458D-BD8A-558A054867FF}"/>
              </a:ext>
            </a:extLst>
          </p:cNvPr>
          <p:cNvSpPr/>
          <p:nvPr/>
        </p:nvSpPr>
        <p:spPr>
          <a:xfrm>
            <a:off x="8855461" y="3483152"/>
            <a:ext cx="118780" cy="11757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76D79EF-7A90-45F0-AFAF-0CEF89FD9DEF}"/>
              </a:ext>
            </a:extLst>
          </p:cNvPr>
          <p:cNvSpPr/>
          <p:nvPr/>
        </p:nvSpPr>
        <p:spPr>
          <a:xfrm rot="5400000">
            <a:off x="2798275" y="4472274"/>
            <a:ext cx="297009" cy="1595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4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9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DB1F-1ED3-4B55-B692-F27E4163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278128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Optimised Shape Parameter 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2709B-4D4F-4F2F-9C66-2789BB45C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855" y="1340644"/>
                <a:ext cx="10021769" cy="483949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Obtained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sz="1900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b="1" dirty="0">
                    <a:solidFill>
                      <a:srgbClr val="002D87"/>
                    </a:solidFill>
                  </a:rPr>
                  <a:t>= 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1900" b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9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19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1900" b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9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b="1" dirty="0">
                    <a:solidFill>
                      <a:srgbClr val="002D87"/>
                    </a:solidFill>
                  </a:rPr>
                  <a:t>  - </a:t>
                </a:r>
                <a:r>
                  <a:rPr lang="en-US" sz="1900" dirty="0">
                    <a:solidFill>
                      <a:srgbClr val="002D87"/>
                    </a:solidFill>
                  </a:rPr>
                  <a:t>error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9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9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900" b="1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given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by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RBF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with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optimised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shape</m:t>
                    </m:r>
                    <m: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2D87"/>
                        </a:solidFill>
                        <a:latin typeface="Cambria Math"/>
                      </a:rPr>
                      <m:t>parameters</m:t>
                    </m:r>
                  </m:oMath>
                </a14:m>
                <a:endParaRPr lang="en-US" sz="1900" b="0" dirty="0">
                  <a:solidFill>
                    <a:srgbClr val="002D87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0" dirty="0">
                  <a:solidFill>
                    <a:srgbClr val="002D87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214745"/>
                    </a:solidFill>
                  </a:rPr>
                  <a:t>While:</a:t>
                </a:r>
              </a:p>
              <a:p>
                <a:pPr marL="285750" indent="-285750">
                  <a:buClr>
                    <a:schemeClr val="accent4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b="1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214745"/>
                    </a:solidFill>
                  </a:rPr>
                  <a:t>=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214745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1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214745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214745"/>
                    </a:solidFill>
                  </a:rPr>
                  <a:t>  - </a:t>
                </a:r>
                <a:r>
                  <a:rPr lang="en-US" dirty="0">
                    <a:solidFill>
                      <a:srgbClr val="214745"/>
                    </a:solidFill>
                  </a:rPr>
                  <a:t>error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14745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given by Polynomial Interpolation.</a:t>
                </a:r>
                <a:endParaRPr lang="en-US" b="1" dirty="0">
                  <a:solidFill>
                    <a:srgbClr val="214745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Achieved high order of convergence around the location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8802709B-4D4F-4F2F-9C66-2789BB45C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855" y="1340644"/>
                <a:ext cx="10021769" cy="4839493"/>
              </a:xfrm>
              <a:blipFill rotWithShape="1">
                <a:blip r:embed="rId2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BF405F-D06E-41A8-BC84-785FF97DEA09}"/>
                  </a:ext>
                </a:extLst>
              </p:cNvPr>
              <p:cNvSpPr/>
              <p:nvPr/>
            </p:nvSpPr>
            <p:spPr>
              <a:xfrm>
                <a:off x="2800065" y="2461832"/>
                <a:ext cx="6591869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D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D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D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214745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A4BF405F-D06E-41A8-BC84-785FF97DE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065" y="2461832"/>
                <a:ext cx="6591869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5BEEE400-1C09-453B-B847-1703B229ACB9}"/>
              </a:ext>
            </a:extLst>
          </p:cNvPr>
          <p:cNvSpPr/>
          <p:nvPr/>
        </p:nvSpPr>
        <p:spPr>
          <a:xfrm>
            <a:off x="2194537" y="2740961"/>
            <a:ext cx="415636" cy="55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675FE-BA44-4BA2-9DF5-EDC0FF03EB6F}"/>
                  </a:ext>
                </a:extLst>
              </p:cNvPr>
              <p:cNvSpPr txBox="1"/>
              <p:nvPr/>
            </p:nvSpPr>
            <p:spPr>
              <a:xfrm>
                <a:off x="1613383" y="2606789"/>
                <a:ext cx="278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99675FE-BA44-4BA2-9DF5-EDC0FF03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383" y="2606789"/>
                <a:ext cx="278986" cy="276999"/>
              </a:xfrm>
              <a:prstGeom prst="rect">
                <a:avLst/>
              </a:prstGeom>
              <a:blipFill>
                <a:blip r:embed="rId4"/>
                <a:stretch>
                  <a:fillRect l="-13333" t="-4444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37D70-DBAD-4570-A26F-8750BC16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15</a:t>
            </a:fld>
            <a:endParaRPr lang="en-US" sz="2400" dirty="0"/>
          </a:p>
        </p:txBody>
      </p:sp>
      <p:pic>
        <p:nvPicPr>
          <p:cNvPr id="9" name="Picture 8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44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1E697-1845-4C13-8DB2-5186E06C9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4" y="4569821"/>
            <a:ext cx="4677428" cy="5048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38AE2-D11F-4F32-8787-D1C1CEB97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5453"/>
          <a:stretch/>
        </p:blipFill>
        <p:spPr>
          <a:xfrm>
            <a:off x="0" y="1196961"/>
            <a:ext cx="7973632" cy="4574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66E681-7A2E-49C3-A7B8-0759C90680BC}"/>
              </a:ext>
            </a:extLst>
          </p:cNvPr>
          <p:cNvSpPr txBox="1"/>
          <p:nvPr/>
        </p:nvSpPr>
        <p:spPr>
          <a:xfrm>
            <a:off x="2835819" y="559191"/>
            <a:ext cx="901337" cy="4049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403CFB-7553-41C8-A444-68CBD2487D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66656" y="1518256"/>
                <a:ext cx="9726603" cy="63323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1800" b="1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800" b="1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800" b="1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1800" b="1" i="1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1800" b="1" i="1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1800" b="1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21474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403CFB-7553-41C8-A444-68CBD248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656" y="1518256"/>
                <a:ext cx="9726603" cy="633231"/>
              </a:xfrm>
              <a:blipFill>
                <a:blip r:embed="rId4"/>
                <a:stretch>
                  <a:fillRect t="-769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D978C28-0249-4820-88C8-143AB9F190B9}"/>
              </a:ext>
            </a:extLst>
          </p:cNvPr>
          <p:cNvSpPr txBox="1"/>
          <p:nvPr/>
        </p:nvSpPr>
        <p:spPr>
          <a:xfrm>
            <a:off x="899160" y="5573850"/>
            <a:ext cx="491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Exact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RBF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Polynomial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E5BE9-44A2-451E-BD12-93ABFB9B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16</a:t>
            </a:fld>
            <a:endParaRPr lang="en-US" sz="2400" dirty="0"/>
          </a:p>
        </p:txBody>
      </p:sp>
      <p:pic>
        <p:nvPicPr>
          <p:cNvPr id="13" name="Picture 12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00042-BDA9-4CB2-9467-7E654A976689}"/>
              </a:ext>
            </a:extLst>
          </p:cNvPr>
          <p:cNvSpPr txBox="1"/>
          <p:nvPr/>
        </p:nvSpPr>
        <p:spPr>
          <a:xfrm>
            <a:off x="7469842" y="3906713"/>
            <a:ext cx="4915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Shape Parameter =  -0.06</a:t>
            </a:r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Mean Squared error over the area 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RBF 		    -  0.286</a:t>
            </a:r>
          </a:p>
          <a:p>
            <a:pPr lvl="1"/>
            <a:r>
              <a:rPr lang="en-US" dirty="0"/>
              <a:t>Polynomial  -  7.697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EE58DD-2D4F-49C3-8525-8152927D7CF1}"/>
              </a:ext>
            </a:extLst>
          </p:cNvPr>
          <p:cNvSpPr txBox="1">
            <a:spLocks/>
          </p:cNvSpPr>
          <p:nvPr/>
        </p:nvSpPr>
        <p:spPr>
          <a:xfrm>
            <a:off x="1233737" y="154744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Function Approximation 2D</a:t>
            </a:r>
          </a:p>
        </p:txBody>
      </p:sp>
    </p:spTree>
    <p:extLst>
      <p:ext uri="{BB962C8B-B14F-4D97-AF65-F5344CB8AC3E}">
        <p14:creationId xmlns:p14="http://schemas.microsoft.com/office/powerpoint/2010/main" val="224194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1E697-1845-4C13-8DB2-5186E06C9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4" y="4569821"/>
            <a:ext cx="4677428" cy="5048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66E681-7A2E-49C3-A7B8-0759C90680BC}"/>
              </a:ext>
            </a:extLst>
          </p:cNvPr>
          <p:cNvSpPr txBox="1"/>
          <p:nvPr/>
        </p:nvSpPr>
        <p:spPr>
          <a:xfrm>
            <a:off x="3423616" y="652444"/>
            <a:ext cx="901337" cy="4049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78C28-0249-4820-88C8-143AB9F190B9}"/>
              </a:ext>
            </a:extLst>
          </p:cNvPr>
          <p:cNvSpPr txBox="1"/>
          <p:nvPr/>
        </p:nvSpPr>
        <p:spPr>
          <a:xfrm>
            <a:off x="771616" y="5674217"/>
            <a:ext cx="491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Exact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RBF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Polynomial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C3649-1442-4FD6-AF2A-6C20B0331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/>
          <a:stretch/>
        </p:blipFill>
        <p:spPr>
          <a:xfrm>
            <a:off x="50564" y="975219"/>
            <a:ext cx="7011953" cy="4617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403CFB-7553-41C8-A444-68CBD2487D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9662" y="1431935"/>
                <a:ext cx="9726603" cy="63323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b="1" i="1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 smtClean="0">
                                  <a:solidFill>
                                    <a:srgbClr val="214745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21474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214745"/>
                                      </a:solidFill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21474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 b="1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s-ES" sz="1800" b="1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800" b="1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1800" b="1" i="1">
                          <a:solidFill>
                            <a:srgbClr val="21474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21474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403CFB-7553-41C8-A444-68CBD248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9662" y="1431935"/>
                <a:ext cx="9726603" cy="633231"/>
              </a:xfr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448F92-1127-45B6-8124-8100777D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17</a:t>
            </a:fld>
            <a:endParaRPr lang="en-US" sz="2400" dirty="0"/>
          </a:p>
        </p:txBody>
      </p:sp>
      <p:pic>
        <p:nvPicPr>
          <p:cNvPr id="14" name="Picture 13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33737" y="154744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Function Approximation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73B01-16B4-44B1-8F86-3A3926F44609}"/>
              </a:ext>
            </a:extLst>
          </p:cNvPr>
          <p:cNvSpPr txBox="1"/>
          <p:nvPr/>
        </p:nvSpPr>
        <p:spPr>
          <a:xfrm>
            <a:off x="8193618" y="5893940"/>
            <a:ext cx="20900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53FC6-EFC4-4603-B1CF-FDB1E13171B8}"/>
              </a:ext>
            </a:extLst>
          </p:cNvPr>
          <p:cNvSpPr/>
          <p:nvPr/>
        </p:nvSpPr>
        <p:spPr>
          <a:xfrm>
            <a:off x="7518852" y="3831157"/>
            <a:ext cx="62710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Optimized Shape Parameter =  0.246</a:t>
            </a:r>
          </a:p>
          <a:p>
            <a:endParaRPr lang="en-US" dirty="0"/>
          </a:p>
          <a:p>
            <a:r>
              <a:rPr lang="en-US" dirty="0"/>
              <a:t>Mean Squared Error over the area :</a:t>
            </a:r>
          </a:p>
          <a:p>
            <a:pPr lvl="1"/>
            <a:r>
              <a:rPr lang="en-US" dirty="0"/>
              <a:t>RBF 		    -  0.002</a:t>
            </a:r>
          </a:p>
          <a:p>
            <a:pPr lvl="1"/>
            <a:r>
              <a:rPr lang="en-US" dirty="0"/>
              <a:t>Polynomial  -  0.033</a:t>
            </a:r>
          </a:p>
        </p:txBody>
      </p:sp>
    </p:spTree>
    <p:extLst>
      <p:ext uri="{BB962C8B-B14F-4D97-AF65-F5344CB8AC3E}">
        <p14:creationId xmlns:p14="http://schemas.microsoft.com/office/powerpoint/2010/main" val="207288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18</a:t>
            </a:fld>
            <a:endParaRPr lang="en-US" sz="2400" dirty="0"/>
          </a:p>
        </p:txBody>
      </p:sp>
      <p:pic>
        <p:nvPicPr>
          <p:cNvPr id="3078" name="Picture 6" descr="C:\Users\ACER\Desktop\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0" r="-768"/>
          <a:stretch/>
        </p:blipFill>
        <p:spPr bwMode="auto">
          <a:xfrm>
            <a:off x="-387284" y="1189779"/>
            <a:ext cx="7779224" cy="38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96000" y="1628774"/>
            <a:ext cx="5174264" cy="5229225"/>
            <a:chOff x="5947765" y="1189322"/>
            <a:chExt cx="5322499" cy="5668678"/>
          </a:xfrm>
        </p:grpSpPr>
        <p:pic>
          <p:nvPicPr>
            <p:cNvPr id="3077" name="Picture 5" descr="C:\Users\ACER\Desktop\gazomvebi 19.08\co 4aprili 19.20st np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" t="2314" r="4886" b="2314"/>
            <a:stretch/>
          </p:blipFill>
          <p:spPr bwMode="auto">
            <a:xfrm>
              <a:off x="5947765" y="2801642"/>
              <a:ext cx="5322499" cy="405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02054" y="1189322"/>
              <a:ext cx="1815798" cy="103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14745"/>
                  </a:solidFill>
                </a:rPr>
                <a:t> CO</a:t>
              </a:r>
            </a:p>
            <a:p>
              <a:r>
                <a:rPr lang="en-US" sz="2400" dirty="0">
                  <a:solidFill>
                    <a:srgbClr val="214745"/>
                  </a:solidFill>
                </a:rPr>
                <a:t>April 4, 2018</a:t>
              </a:r>
              <a:endParaRPr lang="en-US" sz="2400" b="1" dirty="0">
                <a:solidFill>
                  <a:srgbClr val="214745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  2D</a:t>
            </a:r>
          </a:p>
        </p:txBody>
      </p:sp>
      <p:pic>
        <p:nvPicPr>
          <p:cNvPr id="7" name="Picture 6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16403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44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19</a:t>
            </a:fld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1141392"/>
            <a:ext cx="7178704" cy="389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27570AE-20AF-43A3-A705-BA4584B553E8}"/>
              </a:ext>
            </a:extLst>
          </p:cNvPr>
          <p:cNvGrpSpPr/>
          <p:nvPr/>
        </p:nvGrpSpPr>
        <p:grpSpPr>
          <a:xfrm>
            <a:off x="7274238" y="1037338"/>
            <a:ext cx="3492871" cy="4472814"/>
            <a:chOff x="6614269" y="1396025"/>
            <a:chExt cx="3213545" cy="362103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17077D-D37E-45CF-8318-19689BC866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6581" y="1396025"/>
              <a:ext cx="12656" cy="3621037"/>
            </a:xfrm>
            <a:prstGeom prst="line">
              <a:avLst/>
            </a:prstGeom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341A99-D9C3-4E2C-9789-0219B132918D}"/>
                </a:ext>
              </a:extLst>
            </p:cNvPr>
            <p:cNvCxnSpPr>
              <a:cxnSpLocks/>
            </p:cNvCxnSpPr>
            <p:nvPr/>
          </p:nvCxnSpPr>
          <p:spPr>
            <a:xfrm>
              <a:off x="7453747" y="3206397"/>
              <a:ext cx="872836" cy="1253528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B5586FD-8715-486C-A66B-7DEAC131F26C}"/>
                </a:ext>
              </a:extLst>
            </p:cNvPr>
            <p:cNvSpPr/>
            <p:nvPr/>
          </p:nvSpPr>
          <p:spPr>
            <a:xfrm rot="16200000">
              <a:off x="7823529" y="2837969"/>
              <a:ext cx="141242" cy="864865"/>
            </a:xfrm>
            <a:prstGeom prst="leftBrace">
              <a:avLst>
                <a:gd name="adj1" fmla="val 4283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03317899-14A1-4054-BC7C-F77286906D79}"/>
                </a:ext>
              </a:extLst>
            </p:cNvPr>
            <p:cNvSpPr/>
            <p:nvPr/>
          </p:nvSpPr>
          <p:spPr>
            <a:xfrm rot="10800000">
              <a:off x="8326581" y="1952870"/>
              <a:ext cx="158431" cy="1240287"/>
            </a:xfrm>
            <a:prstGeom prst="leftBrace">
              <a:avLst>
                <a:gd name="adj1" fmla="val 45089"/>
                <a:gd name="adj2" fmla="val 3597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840401-DC9F-4B7B-9805-97864BE0B469}"/>
                </a:ext>
              </a:extLst>
            </p:cNvPr>
            <p:cNvGrpSpPr/>
            <p:nvPr/>
          </p:nvGrpSpPr>
          <p:grpSpPr>
            <a:xfrm>
              <a:off x="6614269" y="1587539"/>
              <a:ext cx="3213545" cy="3180784"/>
              <a:chOff x="6614269" y="1587539"/>
              <a:chExt cx="3213545" cy="318078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9ED23C7-9E0B-4119-AC45-85BB80119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269" y="3210083"/>
                <a:ext cx="3081513" cy="10224"/>
              </a:xfrm>
              <a:prstGeom prst="line">
                <a:avLst/>
              </a:prstGeom>
              <a:ln w="12700">
                <a:headEnd type="none"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35B3ED7-EE00-4A2E-B4B0-4C559BD02B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53747" y="1925160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A1FCCA-6F7F-42CB-9767-17486DCE88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6583" y="1939636"/>
                <a:ext cx="872836" cy="1253528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2DBDFD-7F12-4819-9137-5E33B2F5C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6583" y="3199781"/>
                <a:ext cx="872836" cy="1274621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CDD1D31-2623-4AC7-A6DE-F4EC60C8762F}"/>
                  </a:ext>
                </a:extLst>
              </p:cNvPr>
              <p:cNvSpPr/>
              <p:nvPr/>
            </p:nvSpPr>
            <p:spPr>
              <a:xfrm>
                <a:off x="7360750" y="3128718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DC6466C-AD1A-4DE9-88A9-DC8CDFBBC9DE}"/>
                  </a:ext>
                </a:extLst>
              </p:cNvPr>
              <p:cNvSpPr/>
              <p:nvPr/>
            </p:nvSpPr>
            <p:spPr>
              <a:xfrm>
                <a:off x="8225616" y="1854472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0B76BD0-99C5-4A63-953B-6CC621A4B549}"/>
                  </a:ext>
                </a:extLst>
              </p:cNvPr>
              <p:cNvSpPr/>
              <p:nvPr/>
            </p:nvSpPr>
            <p:spPr>
              <a:xfrm>
                <a:off x="9089410" y="310279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7118EF-C598-4A4B-BB38-FBA7ED461C55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017" y="1587539"/>
                    <a:ext cx="738404" cy="27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CE657CA9-9D02-4C3F-8E68-E63565890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017" y="1587539"/>
                    <a:ext cx="738404" cy="2783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D050F3-8B7E-4378-8265-4DAB97ABE2B8}"/>
                      </a:ext>
                    </a:extLst>
                  </p:cNvPr>
                  <p:cNvSpPr txBox="1"/>
                  <p:nvPr/>
                </p:nvSpPr>
                <p:spPr>
                  <a:xfrm>
                    <a:off x="9089410" y="2972893"/>
                    <a:ext cx="738404" cy="27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86D050F3-8B7E-4378-8265-4DAB97ABE2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9410" y="2972893"/>
                    <a:ext cx="738404" cy="2783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88E68CC-6AEF-46F0-91C6-E2D0F67625C5}"/>
                      </a:ext>
                    </a:extLst>
                  </p:cNvPr>
                  <p:cNvSpPr txBox="1"/>
                  <p:nvPr/>
                </p:nvSpPr>
                <p:spPr>
                  <a:xfrm>
                    <a:off x="6835783" y="2959472"/>
                    <a:ext cx="738404" cy="27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" name="TextBox 29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8F8E2713-ABA9-47D5-BF1A-3EBC6BD226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5783" y="2959472"/>
                    <a:ext cx="738404" cy="2783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6F46D20-A509-4C06-9FEE-7C158B11F3B5}"/>
                      </a:ext>
                    </a:extLst>
                  </p:cNvPr>
                  <p:cNvSpPr txBox="1"/>
                  <p:nvPr/>
                </p:nvSpPr>
                <p:spPr>
                  <a:xfrm>
                    <a:off x="8221728" y="4490018"/>
                    <a:ext cx="738404" cy="27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3D265B6A-2F70-4FD0-B925-BD1F9C38AC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1728" y="4490018"/>
                    <a:ext cx="738404" cy="2783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11BB932-F3DB-4E3D-B28E-6A8CE3D62951}"/>
                      </a:ext>
                    </a:extLst>
                  </p:cNvPr>
                  <p:cNvSpPr txBox="1"/>
                  <p:nvPr/>
                </p:nvSpPr>
                <p:spPr>
                  <a:xfrm>
                    <a:off x="8198992" y="2947394"/>
                    <a:ext cx="738404" cy="27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9C0198E6-1510-4D20-A038-46ECC3B20A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8992" y="2947394"/>
                    <a:ext cx="738404" cy="2783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369CBA-47C1-43A6-9C28-9B03033946CF}"/>
                </a:ext>
              </a:extLst>
            </p:cNvPr>
            <p:cNvSpPr/>
            <p:nvPr/>
          </p:nvSpPr>
          <p:spPr>
            <a:xfrm>
              <a:off x="8242255" y="4325622"/>
              <a:ext cx="193964" cy="193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1683" y="56471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4745"/>
                </a:solidFill>
              </a:rPr>
              <a:t>Assumption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4745"/>
                </a:solidFill>
              </a:rPr>
              <a:t>surface  is flat  and extra factors do not influence the results </a:t>
            </a:r>
          </a:p>
        </p:txBody>
      </p:sp>
      <p:sp>
        <p:nvSpPr>
          <p:cNvPr id="26" name="Arrow: Curved Up 4">
            <a:extLst>
              <a:ext uri="{FF2B5EF4-FFF2-40B4-BE49-F238E27FC236}">
                <a16:creationId xmlns:a16="http://schemas.microsoft.com/office/drawing/2014/main" id="{99137711-13C5-470C-A753-3B4725FD5F27}"/>
              </a:ext>
            </a:extLst>
          </p:cNvPr>
          <p:cNvSpPr/>
          <p:nvPr/>
        </p:nvSpPr>
        <p:spPr>
          <a:xfrm>
            <a:off x="6448301" y="3775494"/>
            <a:ext cx="1187302" cy="416462"/>
          </a:xfrm>
          <a:prstGeom prst="curvedUpArrow">
            <a:avLst>
              <a:gd name="adj1" fmla="val 1539"/>
              <a:gd name="adj2" fmla="val 49262"/>
              <a:gd name="adj3" fmla="val 28207"/>
            </a:avLst>
          </a:prstGeom>
          <a:solidFill>
            <a:srgbClr val="002D87"/>
          </a:solidFill>
          <a:ln>
            <a:solidFill>
              <a:srgbClr val="00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87"/>
              </a:solidFill>
            </a:endParaRPr>
          </a:p>
        </p:txBody>
      </p:sp>
      <p:pic>
        <p:nvPicPr>
          <p:cNvPr id="27" name="Picture 26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  2D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6C126D-078F-458D-BD8A-558A054867FF}"/>
              </a:ext>
            </a:extLst>
          </p:cNvPr>
          <p:cNvSpPr/>
          <p:nvPr/>
        </p:nvSpPr>
        <p:spPr>
          <a:xfrm flipV="1">
            <a:off x="9084461" y="3213200"/>
            <a:ext cx="176532" cy="13942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0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9150F-5FCE-45C8-90CC-6AE41E98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5395" y="1505396"/>
            <a:ext cx="83839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Aim:</a:t>
            </a:r>
          </a:p>
          <a:p>
            <a:endParaRPr lang="en-US" sz="3200" b="1" dirty="0"/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Define method for shape parameter Identification 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Improve accuracy of radial basis function Interpolation</a:t>
            </a:r>
          </a:p>
          <a:p>
            <a:pPr marL="914400" lvl="1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Applications for </a:t>
            </a:r>
            <a:r>
              <a:rPr lang="en-US" sz="2400" dirty="0" err="1"/>
              <a:t>SmartLab</a:t>
            </a:r>
            <a:r>
              <a:rPr lang="en-US" sz="2400" dirty="0"/>
              <a:t> measurements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43" y="353860"/>
            <a:ext cx="1531101" cy="144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76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CER\Desktop\gazomvebi 19.08\co 4aprili 19.20st n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2044" r="3191" b="3391"/>
          <a:stretch/>
        </p:blipFill>
        <p:spPr bwMode="auto">
          <a:xfrm>
            <a:off x="5497719" y="2901949"/>
            <a:ext cx="5718921" cy="39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20</a:t>
            </a:fld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24007"/>
          <a:stretch/>
        </p:blipFill>
        <p:spPr bwMode="auto">
          <a:xfrm>
            <a:off x="195853" y="995359"/>
            <a:ext cx="5181365" cy="425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3738" y="230051"/>
            <a:ext cx="9692640" cy="65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Results  in  unmeasured locations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79860" y="5507635"/>
            <a:ext cx="45719" cy="26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37603" y="5717861"/>
            <a:ext cx="187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85872" y="4429952"/>
            <a:ext cx="45719" cy="13434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9957" y="4271860"/>
            <a:ext cx="7156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Polynomial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1644FC-EC33-48E5-B3C8-D630375E3ABA}"/>
              </a:ext>
            </a:extLst>
          </p:cNvPr>
          <p:cNvSpPr/>
          <p:nvPr/>
        </p:nvSpPr>
        <p:spPr>
          <a:xfrm>
            <a:off x="2066925" y="1828800"/>
            <a:ext cx="180975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D3F3D-8420-4E3B-8050-69990A5A3F16}"/>
              </a:ext>
            </a:extLst>
          </p:cNvPr>
          <p:cNvSpPr txBox="1"/>
          <p:nvPr/>
        </p:nvSpPr>
        <p:spPr>
          <a:xfrm>
            <a:off x="6238874" y="1131915"/>
            <a:ext cx="4687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 -  April 4</a:t>
            </a:r>
            <a:r>
              <a:rPr lang="en-US" baseline="30000" dirty="0"/>
              <a:t>th</a:t>
            </a:r>
            <a:r>
              <a:rPr lang="en-US" dirty="0"/>
              <a:t>, 19:20</a:t>
            </a:r>
          </a:p>
          <a:p>
            <a:endParaRPr lang="en-US" dirty="0"/>
          </a:p>
          <a:p>
            <a:r>
              <a:rPr lang="en-US" dirty="0"/>
              <a:t>Prediction of CO value in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location:</a:t>
            </a:r>
          </a:p>
          <a:p>
            <a:endParaRPr lang="en-US" dirty="0"/>
          </a:p>
          <a:p>
            <a:r>
              <a:rPr lang="en-US" dirty="0"/>
              <a:t>RBF Interpolation               –  0.472</a:t>
            </a:r>
          </a:p>
          <a:p>
            <a:r>
              <a:rPr lang="en-US" dirty="0"/>
              <a:t>Polynomial Interpolation  –  2.222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556FF-5C5E-4D9C-8217-F198EC0AA403}"/>
              </a:ext>
            </a:extLst>
          </p:cNvPr>
          <p:cNvSpPr txBox="1"/>
          <p:nvPr/>
        </p:nvSpPr>
        <p:spPr>
          <a:xfrm>
            <a:off x="10549688" y="5349714"/>
            <a:ext cx="4384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rgbClr val="002D87"/>
                </a:solidFill>
              </a:rPr>
              <a:t>Rbf</a:t>
            </a:r>
            <a:endParaRPr lang="en-US" sz="600" b="1" dirty="0">
              <a:solidFill>
                <a:srgbClr val="002D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C622-84F6-445E-8434-96DECEFC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91" y="1475902"/>
            <a:ext cx="10882466" cy="516123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D87"/>
                </a:solidFill>
              </a:rPr>
              <a:t>What if we add  more parameters?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14745"/>
                </a:solidFill>
              </a:rPr>
              <a:t>While, Gaussian RBF has 1 shape parameter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Multiple variable shape parameters provide adaptive basis</a:t>
            </a:r>
          </a:p>
          <a:p>
            <a:pPr marL="182563" lvl="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182563" lvl="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Adaptive basis can achieve higher order of accuracy  based on optimizing parameters.</a:t>
            </a:r>
          </a:p>
          <a:p>
            <a:pPr marL="182563" lvl="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B4E4-A344-44B6-AE73-94C55B6E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21</a:t>
            </a:fld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61478A-4536-4877-97E1-BC21AAF8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256234"/>
            <a:ext cx="9543723" cy="80299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4000" b="1" dirty="0"/>
              <a:t>Multiple Variable Shape Parameters</a:t>
            </a:r>
            <a:endParaRPr lang="en-US" b="1" dirty="0"/>
          </a:p>
        </p:txBody>
      </p:sp>
      <p:pic>
        <p:nvPicPr>
          <p:cNvPr id="6" name="Picture 5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84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C3E7-E5E0-4341-8A6A-B3DEAADB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49" y="405979"/>
            <a:ext cx="9797900" cy="127042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RBF transformation</a:t>
            </a:r>
            <a:br>
              <a:rPr lang="en-US" b="1" dirty="0"/>
            </a:br>
            <a:r>
              <a:rPr lang="en-US" sz="2000" b="1" dirty="0"/>
              <a:t>Multiple variable shape parameters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AAE9D-939B-43AD-8B5E-46D299A1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D0B2B4-2109-44DA-A3AE-53E534C10C7E}"/>
                  </a:ext>
                </a:extLst>
              </p:cNvPr>
              <p:cNvSpPr/>
              <p:nvPr/>
            </p:nvSpPr>
            <p:spPr>
              <a:xfrm>
                <a:off x="682249" y="2248598"/>
                <a:ext cx="724844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Transformation 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Circle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14745"/>
                    </a:solidFill>
                    <a:latin typeface="Cambria Math" panose="02040503050406030204" pitchFamily="18" charset="0"/>
                  </a:rPr>
                  <a:t>                      new shape :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>
                  <a:solidFill>
                    <a:srgbClr val="214745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 has  multiple  shape  parameters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D0B2B4-2109-44DA-A3AE-53E534C10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9" y="2248598"/>
                <a:ext cx="7248446" cy="2031325"/>
              </a:xfrm>
              <a:prstGeom prst="rect">
                <a:avLst/>
              </a:prstGeom>
              <a:blipFill>
                <a:blip r:embed="rId2"/>
                <a:stretch>
                  <a:fillRect l="-757" t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B7561D0D-5269-46FD-A9B6-CCF55632FAB7}"/>
              </a:ext>
            </a:extLst>
          </p:cNvPr>
          <p:cNvSpPr/>
          <p:nvPr/>
        </p:nvSpPr>
        <p:spPr>
          <a:xfrm>
            <a:off x="3264687" y="2997001"/>
            <a:ext cx="4156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D06934-0994-4F25-8149-23329F9300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3088440"/>
            <a:ext cx="4500154" cy="3677486"/>
          </a:xfrm>
          <a:prstGeom prst="rect">
            <a:avLst/>
          </a:prstGeom>
          <a:noFill/>
        </p:spPr>
      </p:pic>
      <p:pic>
        <p:nvPicPr>
          <p:cNvPr id="11" name="Picture 10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7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53DA24-CC2F-4C5F-A2E8-A4E38AC2A8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37" y="2232613"/>
            <a:ext cx="4558304" cy="26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CEC34-05A9-4886-8B01-A5CA4050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FF369-4680-4452-B1D4-C7E1F64386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" y="2232613"/>
            <a:ext cx="4012712" cy="29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84879-E212-4881-B5EF-24DF132BC9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66" y="2273883"/>
            <a:ext cx="3846874" cy="26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805B54-FA1B-4793-AF04-D3D39769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49" y="405979"/>
            <a:ext cx="9797900" cy="12704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RBF transformation</a:t>
            </a:r>
            <a:br>
              <a:rPr lang="en-US" b="1" dirty="0"/>
            </a:br>
            <a:r>
              <a:rPr lang="en-US" sz="1800" b="1" dirty="0"/>
              <a:t>Multiple variable shape parameters</a:t>
            </a:r>
            <a:br>
              <a:rPr lang="en-US" sz="1800" b="1" dirty="0"/>
            </a:br>
            <a:r>
              <a:rPr lang="en-US" sz="2000" b="1" dirty="0"/>
              <a:t>results: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47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2379-6021-4A34-882A-AB96C9D9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016"/>
          </a:xfrm>
        </p:spPr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90D20-4C52-4132-BF8F-AF42DF98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75" y="1814733"/>
            <a:ext cx="8595360" cy="435133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RBF-WENO finite volume method for hyperbolic conservation laws with the monotone     polynomial  interpolation  method 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Jingyang Guo, Jae-Hun Jung</a:t>
            </a:r>
          </a:p>
          <a:p>
            <a:pPr marL="27432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Radial basis function ENO and WENO finite difference methods based on the optimization of shape parameters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Jingyang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Guo, Jae-Hun Jung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Inventing the Circle</a:t>
            </a:r>
          </a:p>
          <a:p>
            <a:pPr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Johan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Gielis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Geniaal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bvba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2003.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77EEA-09AA-4951-A2A8-47F93BC8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24</a:t>
            </a:fld>
            <a:endParaRPr lang="en-US" sz="2400" dirty="0"/>
          </a:p>
        </p:txBody>
      </p:sp>
      <p:pic>
        <p:nvPicPr>
          <p:cNvPr id="5" name="Picture 4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4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18D6-8A67-4EC8-8388-9D454FA6D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520" y="1376463"/>
            <a:ext cx="9418320" cy="4041648"/>
          </a:xfrm>
        </p:spPr>
        <p:txBody>
          <a:bodyPr/>
          <a:lstStyle/>
          <a:p>
            <a:r>
              <a:rPr lang="en-US" sz="9600" dirty="0"/>
              <a:t>       </a:t>
            </a:r>
            <a:r>
              <a:rPr lang="en-US" sz="9600" dirty="0">
                <a:solidFill>
                  <a:srgbClr val="214745"/>
                </a:solidFill>
              </a:rPr>
              <a:t>Thank you !</a:t>
            </a:r>
            <a:br>
              <a:rPr lang="en-US" dirty="0">
                <a:solidFill>
                  <a:srgbClr val="214745"/>
                </a:solidFill>
              </a:rPr>
            </a:br>
            <a:br>
              <a:rPr lang="en-US" dirty="0">
                <a:solidFill>
                  <a:srgbClr val="214745"/>
                </a:solidFill>
              </a:rPr>
            </a:br>
            <a:endParaRPr lang="en-US" dirty="0">
              <a:solidFill>
                <a:srgbClr val="214745"/>
              </a:solidFill>
            </a:endParaRPr>
          </a:p>
        </p:txBody>
      </p:sp>
      <p:pic>
        <p:nvPicPr>
          <p:cNvPr id="5" name="Picture 4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96" y="352881"/>
            <a:ext cx="2106616" cy="210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ACER\Downloads\Georgian_ScienceBridge_RZ_Logo_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67" y="5039631"/>
            <a:ext cx="3614928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F985-E61A-494C-A9F2-8B5084C8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02" y="169076"/>
            <a:ext cx="9693525" cy="9104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D87"/>
                </a:solidFill>
              </a:rPr>
              <a:t>RBF - Radial Basis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6905F-F58A-47A0-9C14-C08DE061F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991" y="1274801"/>
                <a:ext cx="9135819" cy="51620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SzPct val="100000"/>
                  <a:buFont typeface="Cambria Math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ka-GE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a-GE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2D87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- Euclidian distance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- centers</a:t>
                </a:r>
              </a:p>
              <a:p>
                <a:pPr lvl="1"/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Gaussian RBF -  </a:t>
                </a:r>
                <a14:m>
                  <m:oMath xmlns:m="http://schemas.openxmlformats.org/officeDocument/2006/math">
                    <m:r>
                      <a:rPr lang="ka-GE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ka-GE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ka-GE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- shape parameters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SzPct val="100000"/>
                </a:pPr>
                <a:r>
                  <a:rPr lang="en-US" dirty="0"/>
                  <a:t>RBF Interpolant, given by a linear combination :</a:t>
                </a:r>
              </a:p>
              <a:p>
                <a:pPr>
                  <a:buSzPct val="100000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ka-GE" sz="20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ka-GE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ka-GE" sz="20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6905F-F58A-47A0-9C14-C08DE061F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991" y="1274801"/>
                <a:ext cx="9135819" cy="5162093"/>
              </a:xfrm>
              <a:blipFill>
                <a:blip r:embed="rId2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CB42A08-E5BB-487C-A24B-21EA04523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b="16285"/>
          <a:stretch/>
        </p:blipFill>
        <p:spPr>
          <a:xfrm>
            <a:off x="6493079" y="1382105"/>
            <a:ext cx="4802674" cy="3552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6624E-ACFA-47AB-B03D-E99A5C0CA37B}"/>
                  </a:ext>
                </a:extLst>
              </p:cNvPr>
              <p:cNvSpPr txBox="1"/>
              <p:nvPr/>
            </p:nvSpPr>
            <p:spPr>
              <a:xfrm>
                <a:off x="9037485" y="5164474"/>
                <a:ext cx="3879669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3A4B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3A4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3A4B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3A4B3"/>
                    </a:solidFill>
                  </a:rPr>
                  <a:t>=0.01  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=0.001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156624E-ACFA-47AB-B03D-E99A5C0C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485" y="5164474"/>
                <a:ext cx="3879669" cy="935769"/>
              </a:xfrm>
              <a:prstGeom prst="rect">
                <a:avLst/>
              </a:prstGeom>
              <a:blipFill>
                <a:blip r:embed="rId4"/>
                <a:stretch>
                  <a:fillRect l="-1101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48C-2692-4AC0-9917-7CD7F71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3</a:t>
            </a:fld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0A9F2-6973-44DD-94E9-BEDC33CD415F}"/>
              </a:ext>
            </a:extLst>
          </p:cNvPr>
          <p:cNvSpPr txBox="1"/>
          <p:nvPr/>
        </p:nvSpPr>
        <p:spPr>
          <a:xfrm>
            <a:off x="7858386" y="5256807"/>
            <a:ext cx="114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</a:t>
            </a:r>
          </a:p>
        </p:txBody>
      </p:sp>
      <p:pic>
        <p:nvPicPr>
          <p:cNvPr id="8" name="Picture 7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25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15E5-8265-4622-BF97-83208C39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6" y="234247"/>
            <a:ext cx="9692640" cy="9366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D87"/>
                </a:solidFill>
              </a:rPr>
              <a:t>Importance of the Shape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D8482-968D-4105-8438-E210A11D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4</a:t>
            </a:fld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25906-AD25-4B23-9991-6751A4CC5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1" y="1755561"/>
            <a:ext cx="9234783" cy="3222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3C0CF-F483-465B-A23D-9B92F82AC86F}"/>
              </a:ext>
            </a:extLst>
          </p:cNvPr>
          <p:cNvSpPr txBox="1"/>
          <p:nvPr/>
        </p:nvSpPr>
        <p:spPr>
          <a:xfrm>
            <a:off x="633876" y="5885089"/>
            <a:ext cx="9234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D87"/>
                </a:solidFill>
              </a:rPr>
              <a:t>Figure 1 : </a:t>
            </a:r>
          </a:p>
          <a:p>
            <a:pPr lvl="1"/>
            <a:r>
              <a:rPr lang="en-US" sz="1400" dirty="0">
                <a:solidFill>
                  <a:srgbClr val="002D87"/>
                </a:solidFill>
              </a:rPr>
              <a:t>  Choosing Basis Functions and Shape Parameters for Radial Basis Function Methods   </a:t>
            </a:r>
          </a:p>
          <a:p>
            <a:pPr lvl="1"/>
            <a:r>
              <a:rPr lang="en-US" sz="1400" dirty="0">
                <a:solidFill>
                  <a:srgbClr val="002D87"/>
                </a:solidFill>
              </a:rPr>
              <a:t>  Michael Mongillo October 25, 2011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5F18B-0159-4C80-AF54-9CA9C8C854B2}"/>
              </a:ext>
            </a:extLst>
          </p:cNvPr>
          <p:cNvSpPr txBox="1"/>
          <p:nvPr/>
        </p:nvSpPr>
        <p:spPr>
          <a:xfrm>
            <a:off x="5251268" y="5102439"/>
            <a:ext cx="114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</a:t>
            </a:r>
          </a:p>
        </p:txBody>
      </p:sp>
      <p:pic>
        <p:nvPicPr>
          <p:cNvPr id="9" name="Picture 8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87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5</a:t>
            </a:fld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6398" y="1497585"/>
            <a:ext cx="11293690" cy="3656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3200" b="1" dirty="0"/>
              <a:t>Individual Shape parameter for each basis</a:t>
            </a:r>
          </a:p>
          <a:p>
            <a:pPr marL="0" indent="0">
              <a:buNone/>
            </a:pPr>
            <a:endParaRPr lang="en-US" sz="2000" b="1" dirty="0"/>
          </a:p>
          <a:p>
            <a:pPr lvl="3">
              <a:lnSpc>
                <a:spcPct val="150000"/>
              </a:lnSpc>
            </a:pPr>
            <a:r>
              <a:rPr lang="en-US" sz="2400" dirty="0">
                <a:solidFill>
                  <a:srgbClr val="214745"/>
                </a:solidFill>
              </a:rPr>
              <a:t>Problem and Data orientated  </a:t>
            </a:r>
          </a:p>
          <a:p>
            <a:pPr lvl="3">
              <a:lnSpc>
                <a:spcPct val="150000"/>
              </a:lnSpc>
            </a:pPr>
            <a:r>
              <a:rPr lang="en-US" sz="2400" dirty="0">
                <a:solidFill>
                  <a:srgbClr val="214745"/>
                </a:solidFill>
              </a:rPr>
              <a:t>Best approximation rate in mid points between nodes</a:t>
            </a:r>
          </a:p>
          <a:p>
            <a:pPr lvl="3">
              <a:lnSpc>
                <a:spcPct val="150000"/>
              </a:lnSpc>
            </a:pPr>
            <a:r>
              <a:rPr lang="en-US" sz="2400" dirty="0">
                <a:solidFill>
                  <a:srgbClr val="214745"/>
                </a:solidFill>
              </a:rPr>
              <a:t>More accurate Interpolation process </a:t>
            </a:r>
          </a:p>
          <a:p>
            <a:pPr marL="822960" lvl="3" indent="0">
              <a:lnSpc>
                <a:spcPct val="150000"/>
              </a:lnSpc>
              <a:buNone/>
            </a:pPr>
            <a:endParaRPr lang="en-US" sz="2400" dirty="0">
              <a:solidFill>
                <a:srgbClr val="214745"/>
              </a:solidFill>
            </a:endParaRPr>
          </a:p>
        </p:txBody>
      </p:sp>
      <p:pic>
        <p:nvPicPr>
          <p:cNvPr id="7" name="Picture 6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1200983" y="0"/>
            <a:ext cx="9692640" cy="9865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Optimization of Parameters  1D</a:t>
            </a:r>
          </a:p>
        </p:txBody>
      </p:sp>
    </p:spTree>
    <p:extLst>
      <p:ext uri="{BB962C8B-B14F-4D97-AF65-F5344CB8AC3E}">
        <p14:creationId xmlns:p14="http://schemas.microsoft.com/office/powerpoint/2010/main" val="61320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1A4FD-4734-4400-84B4-9FD7A09F5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624" y="1219362"/>
                <a:ext cx="10511999" cy="516179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ka-GE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ka-GE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𝛟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0">
                        <a:latin typeface="Cambria Math"/>
                      </a:rPr>
                      <m:t> :</m:t>
                    </m:r>
                    <m:r>
                      <a:rPr lang="ka-GE" b="1" i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b="1" dirty="0"/>
                  <a:t>Error function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-  exact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 - gaussian RBF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2D87"/>
                    </a:solidFill>
                  </a:rPr>
                  <a:t>RBF Centers </a:t>
                </a:r>
                <a:r>
                  <a:rPr lang="en-US" b="1" dirty="0">
                    <a:solidFill>
                      <a:srgbClr val="002D87"/>
                    </a:solidFill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2D87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2D87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solidFill>
                      <a:srgbClr val="214745"/>
                    </a:solidFill>
                  </a:rPr>
                  <a:t>    Taylor series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i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solidFill>
                          <a:srgbClr val="214745"/>
                        </a:solidFill>
                        <a:latin typeface="Cambria Math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214745"/>
                    </a:solidFill>
                  </a:rPr>
                  <a:t>:</a:t>
                </a:r>
              </a:p>
              <a:p>
                <a:pPr>
                  <a:lnSpc>
                    <a:spcPct val="16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ka-GE" b="1" i="0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b="1" i="0">
                            <a:latin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ka-GE" b="1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p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a-GE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ka-GE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a-GE" b="1" i="0">
                            <a:latin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00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800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214745"/>
                    </a:solidFill>
                  </a:rPr>
                  <a:t>      assumed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2147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(∆</m:t>
                    </m:r>
                    <m:r>
                      <a:rPr lang="en-US" i="1">
                        <a:solidFill>
                          <a:srgbClr val="21474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1474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14745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a-GE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ka-GE" b="1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b="1" i="0">
                            <a:latin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ka-GE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ka-GE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"(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(∆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))+ </m:t>
                    </m:r>
                    <m:r>
                      <a:rPr lang="ka-GE" b="1" i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ka-GE" b="1" i="0">
                        <a:latin typeface="Cambria Math" panose="02040503050406030204" pitchFamily="18" charset="0"/>
                      </a:rPr>
                      <m:t>(∆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ka-GE" b="1" i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ka-GE" b="1" i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FF3F3F"/>
                        </a:solidFill>
                        <a:latin typeface="Cambria Math"/>
                      </a:rPr>
                      <m:t>∗∗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b="1" i="0" smtClean="0">
                            <a:latin typeface="Cambria Math"/>
                          </a:rPr>
                          <m:t>            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ka-GE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"(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a-GE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ka-GE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ka-GE" b="1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ka-GE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ka-GE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ka-G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ka-GE" i="1">
                        <a:latin typeface="Cambria Math" panose="02040503050406030204" pitchFamily="18" charset="0"/>
                      </a:rPr>
                      <m:t>(∆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a-G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61A4FD-4734-4400-84B4-9FD7A09F5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624" y="1219362"/>
                <a:ext cx="10511999" cy="5161798"/>
              </a:xfrm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DD1D98C-9A88-43DE-9B61-717B9E8932E3}"/>
              </a:ext>
            </a:extLst>
          </p:cNvPr>
          <p:cNvGrpSpPr/>
          <p:nvPr/>
        </p:nvGrpSpPr>
        <p:grpSpPr>
          <a:xfrm>
            <a:off x="5254823" y="1887694"/>
            <a:ext cx="5638800" cy="1450707"/>
            <a:chOff x="1801091" y="2053560"/>
            <a:chExt cx="5638800" cy="145070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29E35F-015C-4480-B42E-BA52DEEB9027}"/>
                </a:ext>
              </a:extLst>
            </p:cNvPr>
            <p:cNvCxnSpPr/>
            <p:nvPr/>
          </p:nvCxnSpPr>
          <p:spPr>
            <a:xfrm>
              <a:off x="1801091" y="2590800"/>
              <a:ext cx="5638800" cy="0"/>
            </a:xfrm>
            <a:prstGeom prst="line">
              <a:avLst/>
            </a:prstGeom>
            <a:ln w="19050">
              <a:solidFill>
                <a:schemeClr val="bg2">
                  <a:lumMod val="6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513E70-32AC-4D7E-AF9E-09F4DDFF4C08}"/>
                </a:ext>
              </a:extLst>
            </p:cNvPr>
            <p:cNvGrpSpPr/>
            <p:nvPr/>
          </p:nvGrpSpPr>
          <p:grpSpPr>
            <a:xfrm>
              <a:off x="2258291" y="2053560"/>
              <a:ext cx="4503836" cy="1450707"/>
              <a:chOff x="2258291" y="2053560"/>
              <a:chExt cx="4503836" cy="145070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EB6EAD-CA67-4A17-92BD-F03C956963C0}"/>
                  </a:ext>
                </a:extLst>
              </p:cNvPr>
              <p:cNvSpPr/>
              <p:nvPr/>
            </p:nvSpPr>
            <p:spPr>
              <a:xfrm>
                <a:off x="2438400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089403-04AC-4E39-9C09-104F29B5AFE7}"/>
                  </a:ext>
                </a:extLst>
              </p:cNvPr>
              <p:cNvSpPr/>
              <p:nvPr/>
            </p:nvSpPr>
            <p:spPr>
              <a:xfrm>
                <a:off x="4406300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1828CB-CC87-457D-BB5E-50A0C943DC22}"/>
                  </a:ext>
                </a:extLst>
              </p:cNvPr>
              <p:cNvSpPr/>
              <p:nvPr/>
            </p:nvSpPr>
            <p:spPr>
              <a:xfrm>
                <a:off x="6360068" y="2493819"/>
                <a:ext cx="193964" cy="1939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Brace 22">
                <a:extLst>
                  <a:ext uri="{FF2B5EF4-FFF2-40B4-BE49-F238E27FC236}">
                    <a16:creationId xmlns:a16="http://schemas.microsoft.com/office/drawing/2014/main" id="{0DEBCAB5-C5D8-4D54-9D7E-1F62DDF98236}"/>
                  </a:ext>
                </a:extLst>
              </p:cNvPr>
              <p:cNvSpPr/>
              <p:nvPr/>
            </p:nvSpPr>
            <p:spPr>
              <a:xfrm rot="5400000">
                <a:off x="3307080" y="1918558"/>
                <a:ext cx="424504" cy="1967900"/>
              </a:xfrm>
              <a:prstGeom prst="rightBrace">
                <a:avLst>
                  <a:gd name="adj1" fmla="val 40971"/>
                  <a:gd name="adj2" fmla="val 5256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Brace 26">
                <a:extLst>
                  <a:ext uri="{FF2B5EF4-FFF2-40B4-BE49-F238E27FC236}">
                    <a16:creationId xmlns:a16="http://schemas.microsoft.com/office/drawing/2014/main" id="{F61725FC-79F1-46CE-B0B5-A82B269843BA}"/>
                  </a:ext>
                </a:extLst>
              </p:cNvPr>
              <p:cNvSpPr/>
              <p:nvPr/>
            </p:nvSpPr>
            <p:spPr>
              <a:xfrm rot="5400000">
                <a:off x="5288834" y="1918559"/>
                <a:ext cx="424504" cy="1967900"/>
              </a:xfrm>
              <a:prstGeom prst="rightBrace">
                <a:avLst>
                  <a:gd name="adj1" fmla="val 40971"/>
                  <a:gd name="adj2" fmla="val 5256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3F30586-A035-4759-9290-6AA5D738B894}"/>
                      </a:ext>
                    </a:extLst>
                  </p:cNvPr>
                  <p:cNvSpPr txBox="1"/>
                  <p:nvPr/>
                </p:nvSpPr>
                <p:spPr>
                  <a:xfrm>
                    <a:off x="3242241" y="3134935"/>
                    <a:ext cx="5541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83F30586-A035-4759-9290-6AA5D738B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2241" y="3134935"/>
                    <a:ext cx="55418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086EE97-69A2-49C4-AA35-B104396C07E8}"/>
                      </a:ext>
                    </a:extLst>
                  </p:cNvPr>
                  <p:cNvSpPr txBox="1"/>
                  <p:nvPr/>
                </p:nvSpPr>
                <p:spPr>
                  <a:xfrm>
                    <a:off x="5222610" y="3134935"/>
                    <a:ext cx="5541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E086EE97-69A2-49C4-AA35-B104396C07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2610" y="3134935"/>
                    <a:ext cx="55418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C1EA2B8-D4A6-4837-8B81-CA3FB223CD8A}"/>
                      </a:ext>
                    </a:extLst>
                  </p:cNvPr>
                  <p:cNvSpPr txBox="1"/>
                  <p:nvPr/>
                </p:nvSpPr>
                <p:spPr>
                  <a:xfrm>
                    <a:off x="2258291" y="2053560"/>
                    <a:ext cx="5541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BC1EA2B8-D4A6-4837-8B81-CA3FB223CD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8291" y="2053560"/>
                    <a:ext cx="55418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4DA1519-DD99-40A8-A64F-C7238B0F4A18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059" y="2055748"/>
                    <a:ext cx="5541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E4DA1519-DD99-40A8-A64F-C7238B0F4A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2059" y="2055748"/>
                    <a:ext cx="55418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0B4FB41-0565-477B-80DF-F1FF89326E21}"/>
                      </a:ext>
                    </a:extLst>
                  </p:cNvPr>
                  <p:cNvSpPr txBox="1"/>
                  <p:nvPr/>
                </p:nvSpPr>
                <p:spPr>
                  <a:xfrm>
                    <a:off x="6207945" y="2056647"/>
                    <a:ext cx="5541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50B4FB41-0565-477B-80DF-F1FF89326E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945" y="2056647"/>
                    <a:ext cx="55418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550E42-B0D5-4A96-89F5-A9B93D1BF8DE}"/>
              </a:ext>
            </a:extLst>
          </p:cNvPr>
          <p:cNvCxnSpPr/>
          <p:nvPr/>
        </p:nvCxnSpPr>
        <p:spPr>
          <a:xfrm>
            <a:off x="6959234" y="1848895"/>
            <a:ext cx="0" cy="47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5924A804-27DB-412E-BF7B-CFA7C815B481}"/>
              </a:ext>
            </a:extLst>
          </p:cNvPr>
          <p:cNvSpPr/>
          <p:nvPr/>
        </p:nvSpPr>
        <p:spPr>
          <a:xfrm rot="16200000">
            <a:off x="3393736" y="4801406"/>
            <a:ext cx="83370" cy="25569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4ACE4BE-92EF-437C-8F2E-3AD8B45EF302}"/>
              </a:ext>
            </a:extLst>
          </p:cNvPr>
          <p:cNvSpPr/>
          <p:nvPr/>
        </p:nvSpPr>
        <p:spPr>
          <a:xfrm>
            <a:off x="6686853" y="5922101"/>
            <a:ext cx="665755" cy="81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078BFC-77EA-4EE6-BC7C-8368468E80EA}"/>
              </a:ext>
            </a:extLst>
          </p:cNvPr>
          <p:cNvCxnSpPr/>
          <p:nvPr/>
        </p:nvCxnSpPr>
        <p:spPr>
          <a:xfrm>
            <a:off x="8939603" y="1845417"/>
            <a:ext cx="0" cy="47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68827-D583-4A6F-99C7-F7520B6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6</a:t>
            </a:fld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12DBD2-A3A7-4E70-8DD8-B3EE4B1E9D3E}"/>
                  </a:ext>
                </a:extLst>
              </p:cNvPr>
              <p:cNvSpPr txBox="1"/>
              <p:nvPr/>
            </p:nvSpPr>
            <p:spPr>
              <a:xfrm>
                <a:off x="6686854" y="2356186"/>
                <a:ext cx="66575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512DBD2-A3A7-4E70-8DD8-B3EE4B1E9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54" y="2356186"/>
                <a:ext cx="665755" cy="394210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987870-CE8C-42C8-9A37-2EC0F7A475D5}"/>
                  </a:ext>
                </a:extLst>
              </p:cNvPr>
              <p:cNvSpPr txBox="1"/>
              <p:nvPr/>
            </p:nvSpPr>
            <p:spPr>
              <a:xfrm>
                <a:off x="8662512" y="2356186"/>
                <a:ext cx="66575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7987870-CE8C-42C8-9A37-2EC0F7A47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512" y="2356186"/>
                <a:ext cx="665755" cy="394210"/>
              </a:xfrm>
              <a:prstGeom prst="rect">
                <a:avLst/>
              </a:prstGeom>
              <a:blipFill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8"/>
          <p:cNvSpPr>
            <a:spLocks noGrp="1"/>
          </p:cNvSpPr>
          <p:nvPr>
            <p:ph type="title"/>
          </p:nvPr>
        </p:nvSpPr>
        <p:spPr>
          <a:xfrm>
            <a:off x="1200983" y="0"/>
            <a:ext cx="9692640" cy="9865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Optimization of Parameters  1D</a:t>
            </a:r>
          </a:p>
        </p:txBody>
      </p:sp>
    </p:spTree>
    <p:extLst>
      <p:ext uri="{BB962C8B-B14F-4D97-AF65-F5344CB8AC3E}">
        <p14:creationId xmlns:p14="http://schemas.microsoft.com/office/powerpoint/2010/main" val="13048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EBD82-5AF2-4677-A682-F4914FD05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1188" y="1694038"/>
                <a:ext cx="8990491" cy="456557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ar-AE" sz="28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"(</m:t>
                        </m:r>
                        <m:sSub>
                          <m:sSubPr>
                            <m:ctrlP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ar-AE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ar-AE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(∆</m:t>
                      </m:r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AE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2400" b="1" i="1" dirty="0">
                  <a:solidFill>
                    <a:srgbClr val="214745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rgbClr val="002D87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ar-AE" sz="2800" b="1" i="1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"(</m:t>
                        </m:r>
                        <m:sSub>
                          <m:sSubPr>
                            <m:ctrlP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ar-AE" sz="2800" b="1" i="1" smtClean="0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ar-AE" sz="2800" b="1" i="1" smtClean="0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800" b="1" i="1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ar-AE" sz="2600" b="1" i="1" dirty="0">
                  <a:solidFill>
                    <a:srgbClr val="002D87"/>
                  </a:solidFill>
                </a:endParaRPr>
              </a:p>
              <a:p>
                <a:pPr marL="2271400" lvl="8" indent="0">
                  <a:buNone/>
                </a:pPr>
                <a:endParaRPr lang="ar-AE" sz="2600" b="1" i="1" dirty="0">
                  <a:solidFill>
                    <a:srgbClr val="002D87"/>
                  </a:solidFill>
                </a:endParaRPr>
              </a:p>
              <a:p>
                <a:pPr marL="22714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ar-AE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ar-AE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ar-AE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(∆</m:t>
                      </m:r>
                      <m:sSup>
                        <m:sSupPr>
                          <m:ctrlPr>
                            <a:rPr lang="ar-AE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AE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AE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1800" b="1" i="1" dirty="0">
                  <a:solidFill>
                    <a:srgbClr val="214745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800" b="1" i="1" smtClean="0">
                            <a:solidFill>
                              <a:srgbClr val="002D87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ar-AE" sz="2800" b="1" i="1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ar-AE" sz="2800" b="1" i="1" smtClean="0">
                        <a:solidFill>
                          <a:srgbClr val="002D87"/>
                        </a:solidFill>
                        <a:latin typeface="Cambria Math"/>
                      </a:rPr>
                      <m:t>=</m:t>
                    </m:r>
                    <m:r>
                      <a:rPr lang="ar-AE" sz="2800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D87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ar-AE" sz="2800" b="1" i="1" dirty="0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800" b="1" i="1" dirty="0" smtClean="0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ar-AE" sz="2800" b="1" i="1" smtClean="0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2D87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ar-AE" sz="2800" b="1" i="1" dirty="0">
                                <a:solidFill>
                                  <a:srgbClr val="002D87"/>
                                </a:solidFill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ar-AE" sz="2800" b="1" i="1" smtClean="0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ar-AE" sz="2800" b="1" i="1">
                                    <a:solidFill>
                                      <a:srgbClr val="002D87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ar-AE" sz="2800" b="1" i="1" dirty="0" smtClean="0">
                            <a:solidFill>
                              <a:srgbClr val="002D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ar-AE" sz="2800" b="1" i="1" dirty="0"/>
              </a:p>
              <a:p>
                <a:pPr marL="2317120" lvl="8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EBD82-5AF2-4677-A682-F4914FD05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1188" y="1694038"/>
                <a:ext cx="8990491" cy="45655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87879-D4FC-4CF3-9721-30FD1BCB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7</a:t>
            </a:fld>
            <a:endParaRPr lang="en-US" sz="2400" dirty="0"/>
          </a:p>
        </p:txBody>
      </p:sp>
      <p:pic>
        <p:nvPicPr>
          <p:cNvPr id="8" name="Picture 7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9511B4E-D6A5-4E5E-A0F6-7D75F5C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87" y="235642"/>
            <a:ext cx="9746397" cy="775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Optimized Shape Parameters 1D</a:t>
            </a:r>
          </a:p>
        </p:txBody>
      </p:sp>
    </p:spTree>
    <p:extLst>
      <p:ext uri="{BB962C8B-B14F-4D97-AF65-F5344CB8AC3E}">
        <p14:creationId xmlns:p14="http://schemas.microsoft.com/office/powerpoint/2010/main" val="353783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39" y="66821"/>
            <a:ext cx="9692640" cy="9847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Function Approximation 1D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8</a:t>
            </a:fld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43336" y="2321169"/>
                <a:ext cx="2899833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36" y="2321169"/>
                <a:ext cx="2899833" cy="730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DB63E-1279-4482-B44B-06A225FA9DEA}"/>
              </a:ext>
            </a:extLst>
          </p:cNvPr>
          <p:cNvSpPr txBox="1"/>
          <p:nvPr/>
        </p:nvSpPr>
        <p:spPr>
          <a:xfrm>
            <a:off x="1933303" y="4870808"/>
            <a:ext cx="1430358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B2651-60DE-401F-9107-3CADE9FA6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0682"/>
            <a:ext cx="6323528" cy="4742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2BD87-0671-423B-8875-6618FD036AFA}"/>
              </a:ext>
            </a:extLst>
          </p:cNvPr>
          <p:cNvSpPr txBox="1"/>
          <p:nvPr/>
        </p:nvSpPr>
        <p:spPr>
          <a:xfrm>
            <a:off x="6023159" y="3590430"/>
            <a:ext cx="6066857" cy="17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Mean Squared Error :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RBF (optimized parameters) - 0.0004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Polynomial                                - 0.0128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RBF (random parameters)      - 0.0128</a:t>
            </a:r>
          </a:p>
        </p:txBody>
      </p:sp>
    </p:spTree>
    <p:extLst>
      <p:ext uri="{BB962C8B-B14F-4D97-AF65-F5344CB8AC3E}">
        <p14:creationId xmlns:p14="http://schemas.microsoft.com/office/powerpoint/2010/main" val="165175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4DF9D7DC-D258-4CF8-A5CC-8C3AE22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7" y="1329522"/>
            <a:ext cx="6778229" cy="41989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8BA12-610F-47F6-9892-3D01FC9E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C13CB2B-06F6-4947-999F-39A52A4F16B0}" type="slidenum">
              <a:rPr lang="en-US" sz="2400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280737-140A-4741-865B-B16A70646357}"/>
              </a:ext>
            </a:extLst>
          </p:cNvPr>
          <p:cNvSpPr txBox="1">
            <a:spLocks/>
          </p:cNvSpPr>
          <p:nvPr/>
        </p:nvSpPr>
        <p:spPr>
          <a:xfrm>
            <a:off x="1184584" y="0"/>
            <a:ext cx="9692640" cy="984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SmartLab  Measurements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2A0A15-E545-4612-9868-D3F14B47EC3E}"/>
              </a:ext>
            </a:extLst>
          </p:cNvPr>
          <p:cNvGrpSpPr/>
          <p:nvPr/>
        </p:nvGrpSpPr>
        <p:grpSpPr>
          <a:xfrm>
            <a:off x="6172200" y="2273299"/>
            <a:ext cx="4705024" cy="2612183"/>
            <a:chOff x="6068350" y="1450567"/>
            <a:chExt cx="4986336" cy="2723966"/>
          </a:xfrm>
        </p:grpSpPr>
        <p:pic>
          <p:nvPicPr>
            <p:cNvPr id="9" name="Picture 8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0FDC2135-68A7-4A33-ADAB-C2B39BA30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" t="-9077" r="36741"/>
            <a:stretch/>
          </p:blipFill>
          <p:spPr>
            <a:xfrm>
              <a:off x="6068350" y="2808716"/>
              <a:ext cx="4986336" cy="13658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9E55B5-B58A-4970-8A6F-46F0F5FD7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" t="3485" r="36741" b="-2790"/>
            <a:stretch/>
          </p:blipFill>
          <p:spPr>
            <a:xfrm>
              <a:off x="6068350" y="1450567"/>
              <a:ext cx="4986336" cy="1533191"/>
            </a:xfrm>
            <a:prstGeom prst="rect">
              <a:avLst/>
            </a:prstGeom>
          </p:spPr>
        </p:pic>
      </p:grpSp>
      <p:sp>
        <p:nvSpPr>
          <p:cNvPr id="10" name="Arrow: Right 11">
            <a:extLst>
              <a:ext uri="{FF2B5EF4-FFF2-40B4-BE49-F238E27FC236}">
                <a16:creationId xmlns:a16="http://schemas.microsoft.com/office/drawing/2014/main" id="{0D9C04AC-022C-440F-8C74-A183B3B76E8D}"/>
              </a:ext>
            </a:extLst>
          </p:cNvPr>
          <p:cNvSpPr/>
          <p:nvPr/>
        </p:nvSpPr>
        <p:spPr>
          <a:xfrm rot="16200000">
            <a:off x="7110175" y="5112034"/>
            <a:ext cx="279363" cy="62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Users\user\Desktop\21442294_10213526996192419_1158721639_n.png">
            <a:extLst>
              <a:ext uri="{FF2B5EF4-FFF2-40B4-BE49-F238E27FC236}">
                <a16:creationId xmlns:a16="http://schemas.microsoft.com/office/drawing/2014/main" id="{151D5544-6DE8-432B-85CB-F0F5569180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66" y="230051"/>
            <a:ext cx="708207" cy="65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rrow: Right 11">
            <a:extLst>
              <a:ext uri="{FF2B5EF4-FFF2-40B4-BE49-F238E27FC236}">
                <a16:creationId xmlns:a16="http://schemas.microsoft.com/office/drawing/2014/main" id="{0D9C04AC-022C-440F-8C74-A183B3B76E8D}"/>
              </a:ext>
            </a:extLst>
          </p:cNvPr>
          <p:cNvSpPr/>
          <p:nvPr/>
        </p:nvSpPr>
        <p:spPr>
          <a:xfrm rot="16200000">
            <a:off x="8824675" y="5112034"/>
            <a:ext cx="279363" cy="62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002D86"/>
      </a:dk1>
      <a:lt1>
        <a:sysClr val="window" lastClr="FFFFFF"/>
      </a:lt1>
      <a:dk2>
        <a:srgbClr val="FFFFFF"/>
      </a:dk2>
      <a:lt2>
        <a:srgbClr val="FFFFFF"/>
      </a:lt2>
      <a:accent1>
        <a:srgbClr val="00339A"/>
      </a:accent1>
      <a:accent2>
        <a:srgbClr val="7DA8FF"/>
      </a:accent2>
      <a:accent3>
        <a:srgbClr val="7F7F7F"/>
      </a:accent3>
      <a:accent4>
        <a:srgbClr val="ACADA8"/>
      </a:accent4>
      <a:accent5>
        <a:srgbClr val="CDCDCA"/>
      </a:accent5>
      <a:accent6>
        <a:srgbClr val="7DA8FF"/>
      </a:accent6>
      <a:hlink>
        <a:srgbClr val="002D86"/>
      </a:hlink>
      <a:folHlink>
        <a:srgbClr val="6D5D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622E8F1-5CB6-44DC-8A40-5FFDC03C6C05}" vid="{71105FF1-6603-41C5-B103-8FB6D7D4BB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5819</TotalTime>
  <Words>880</Words>
  <Application>Microsoft Office PowerPoint</Application>
  <PresentationFormat>Widescreen</PresentationFormat>
  <Paragraphs>272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Sylfaen</vt:lpstr>
      <vt:lpstr>Times New Roman</vt:lpstr>
      <vt:lpstr>Wingdings</vt:lpstr>
      <vt:lpstr>Wingdings 2</vt:lpstr>
      <vt:lpstr>Theme1</vt:lpstr>
      <vt:lpstr>Optimization of Shape Parameters for Radial  Basis  Functions </vt:lpstr>
      <vt:lpstr>PowerPoint Presentation</vt:lpstr>
      <vt:lpstr>RBF - Radial Basis Function </vt:lpstr>
      <vt:lpstr>Importance of the Shape Parameter</vt:lpstr>
      <vt:lpstr>Optimization of Parameters  1D</vt:lpstr>
      <vt:lpstr>Optimization of Parameters  1D</vt:lpstr>
      <vt:lpstr>Optimized Shape Parameters 1D</vt:lpstr>
      <vt:lpstr>Function Approximation 1D</vt:lpstr>
      <vt:lpstr>PowerPoint Presentation</vt:lpstr>
      <vt:lpstr>PowerPoint Presentation</vt:lpstr>
      <vt:lpstr>PowerPoint Presentation</vt:lpstr>
      <vt:lpstr>PowerPoint Presentation</vt:lpstr>
      <vt:lpstr>Optimization of Parameter  2D</vt:lpstr>
      <vt:lpstr>Optimization of Parameter  2D</vt:lpstr>
      <vt:lpstr>Optimised Shape Parameter  2D</vt:lpstr>
      <vt:lpstr>f(x,y)=1/((2+〖(xy)〗^2))+30/√(y+4)</vt:lpstr>
      <vt:lpstr>f(x,y)=  x/(sin⁡(xy)-5)+cos(y)</vt:lpstr>
      <vt:lpstr>PowerPoint Presentation</vt:lpstr>
      <vt:lpstr>PowerPoint Presentation</vt:lpstr>
      <vt:lpstr>PowerPoint Presentation</vt:lpstr>
      <vt:lpstr> Multiple Variable Shape Parameters</vt:lpstr>
      <vt:lpstr>RBF transformation Multiple variable shape parameters</vt:lpstr>
      <vt:lpstr>RBF transformation Multiple variable shape parameters results:</vt:lpstr>
      <vt:lpstr>References</vt:lpstr>
      <vt:lpstr>       Thank you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parameter for radial basis functions</dc:title>
  <dc:creator>pc</dc:creator>
  <cp:lastModifiedBy>pc</cp:lastModifiedBy>
  <cp:revision>164</cp:revision>
  <dcterms:created xsi:type="dcterms:W3CDTF">2018-08-20T12:39:30Z</dcterms:created>
  <dcterms:modified xsi:type="dcterms:W3CDTF">2018-09-14T19:11:55Z</dcterms:modified>
</cp:coreProperties>
</file>