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9" r:id="rId2"/>
    <p:sldId id="313" r:id="rId3"/>
    <p:sldId id="314" r:id="rId4"/>
    <p:sldId id="318" r:id="rId5"/>
    <p:sldId id="305" r:id="rId6"/>
    <p:sldId id="322" r:id="rId7"/>
    <p:sldId id="315" r:id="rId8"/>
    <p:sldId id="303" r:id="rId9"/>
    <p:sldId id="302" r:id="rId10"/>
    <p:sldId id="319" r:id="rId11"/>
    <p:sldId id="296" r:id="rId12"/>
    <p:sldId id="295" r:id="rId13"/>
    <p:sldId id="323" r:id="rId14"/>
    <p:sldId id="324" r:id="rId15"/>
    <p:sldId id="297" r:id="rId16"/>
    <p:sldId id="312" r:id="rId17"/>
    <p:sldId id="298" r:id="rId18"/>
    <p:sldId id="304" r:id="rId19"/>
    <p:sldId id="300" r:id="rId20"/>
    <p:sldId id="317" r:id="rId21"/>
    <p:sldId id="308" r:id="rId22"/>
    <p:sldId id="301" r:id="rId23"/>
    <p:sldId id="292" r:id="rId24"/>
    <p:sldId id="307" r:id="rId25"/>
    <p:sldId id="306" r:id="rId26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2881">
          <p15:clr>
            <a:srgbClr val="A4A3A4"/>
          </p15:clr>
        </p15:guide>
        <p15:guide id="6" orient="horz" pos="3129">
          <p15:clr>
            <a:srgbClr val="A4A3A4"/>
          </p15:clr>
        </p15:guide>
        <p15:guide id="7" pos="2159">
          <p15:clr>
            <a:srgbClr val="A4A3A4"/>
          </p15:clr>
        </p15:guide>
        <p15:guide id="8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29" autoAdjust="0"/>
    <p:restoredTop sz="94660"/>
  </p:normalViewPr>
  <p:slideViewPr>
    <p:cSldViewPr showGuides="1">
      <p:cViewPr varScale="1">
        <p:scale>
          <a:sx n="92" d="100"/>
          <a:sy n="92" d="100"/>
        </p:scale>
        <p:origin x="-1110" y="-102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880"/>
        <p:guide orient="horz" pos="3127"/>
        <p:guide orient="horz" pos="2881"/>
        <p:guide orient="horz" pos="3129"/>
        <p:guide pos="2160"/>
        <p:guide pos="2141"/>
        <p:guide pos="2159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=""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=""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=""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=""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=""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=""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=""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=""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=""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=""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35" y="3633688"/>
            <a:ext cx="8666065" cy="623404"/>
          </a:xfrm>
        </p:spPr>
        <p:txBody>
          <a:bodyPr/>
          <a:lstStyle/>
          <a:p>
            <a:r>
              <a:rPr lang="de-DE" dirty="0" err="1" smtClean="0"/>
              <a:t>Preparation</a:t>
            </a:r>
            <a:r>
              <a:rPr lang="de-DE" sz="800" dirty="0" smtClean="0"/>
              <a:t> </a:t>
            </a:r>
            <a:r>
              <a:rPr lang="de-DE" dirty="0" smtClean="0"/>
              <a:t>/</a:t>
            </a:r>
            <a:r>
              <a:rPr lang="de-DE" sz="800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talk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4970822"/>
            <a:ext cx="7705725" cy="360000"/>
          </a:xfrm>
        </p:spPr>
        <p:txBody>
          <a:bodyPr/>
          <a:lstStyle/>
          <a:p>
            <a:r>
              <a:rPr lang="de-DE" dirty="0" err="1" smtClean="0"/>
              <a:t>august</a:t>
            </a:r>
            <a:r>
              <a:rPr lang="de-DE" dirty="0" smtClean="0"/>
              <a:t> 20-25, 2018  </a:t>
            </a:r>
            <a:r>
              <a:rPr lang="de-DE" dirty="0"/>
              <a:t>I  </a:t>
            </a:r>
            <a:r>
              <a:rPr lang="de-DE" dirty="0" err="1" smtClean="0"/>
              <a:t>hans</a:t>
            </a:r>
            <a:r>
              <a:rPr lang="de-DE" dirty="0" smtClean="0"/>
              <a:t> </a:t>
            </a:r>
            <a:r>
              <a:rPr lang="de-DE" dirty="0" err="1" smtClean="0"/>
              <a:t>ströher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4185084"/>
            <a:ext cx="8245351" cy="727162"/>
          </a:xfrm>
        </p:spPr>
        <p:txBody>
          <a:bodyPr/>
          <a:lstStyle/>
          <a:p>
            <a:r>
              <a:rPr lang="de-DE" dirty="0" smtClean="0"/>
              <a:t>GGSB – 8</a:t>
            </a:r>
            <a:r>
              <a:rPr lang="de-DE" baseline="30000" dirty="0" smtClean="0"/>
              <a:t>th</a:t>
            </a:r>
            <a:r>
              <a:rPr lang="de-DE" dirty="0" smtClean="0"/>
              <a:t> GGSWBS, </a:t>
            </a:r>
            <a:r>
              <a:rPr lang="de-DE" dirty="0" err="1" smtClean="0"/>
              <a:t>Tbilisi</a:t>
            </a:r>
            <a:r>
              <a:rPr lang="de-DE" dirty="0" smtClean="0"/>
              <a:t>, </a:t>
            </a:r>
            <a:r>
              <a:rPr lang="de-DE" dirty="0" err="1" smtClean="0"/>
              <a:t>georgia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="" xmlns:a16="http://schemas.microsoft.com/office/drawing/2014/main" id="{6ADB9AB2-F1DB-421F-8416-AD5CDB324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STRHER~1\AppData\Local\Temp\GGSBFlagg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r="3695" b="20259"/>
          <a:stretch/>
        </p:blipFill>
        <p:spPr bwMode="auto">
          <a:xfrm>
            <a:off x="139464" y="181154"/>
            <a:ext cx="8806128" cy="32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Ähnliches F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8"/>
          <a:stretch/>
        </p:blipFill>
        <p:spPr bwMode="auto">
          <a:xfrm>
            <a:off x="5724129" y="2204864"/>
            <a:ext cx="2473574" cy="333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Drawings</a:t>
            </a:r>
            <a:r>
              <a:rPr lang="de-DE" dirty="0" smtClean="0"/>
              <a:t> etc.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1" name="Rechteck 10"/>
          <p:cNvSpPr/>
          <p:nvPr/>
        </p:nvSpPr>
        <p:spPr>
          <a:xfrm>
            <a:off x="1249241" y="1412776"/>
            <a:ext cx="662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complex/technical </a:t>
            </a:r>
            <a:r>
              <a:rPr lang="en-US" b="1" dirty="0" smtClean="0">
                <a:solidFill>
                  <a:srgbClr val="002060"/>
                </a:solidFill>
              </a:rPr>
              <a:t>drawings,</a:t>
            </a:r>
            <a:r>
              <a:rPr lang="en-US" dirty="0" smtClean="0">
                <a:solidFill>
                  <a:srgbClr val="002060"/>
                </a:solidFill>
              </a:rPr>
              <a:t> complicated </a:t>
            </a:r>
            <a:r>
              <a:rPr lang="en-US" b="1" dirty="0" smtClean="0">
                <a:solidFill>
                  <a:srgbClr val="002060"/>
                </a:solidFill>
              </a:rPr>
              <a:t>flow-charts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026" name="Picture 2" descr="Bildergebnis für schematic dra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7"/>
          <a:stretch/>
        </p:blipFill>
        <p:spPr bwMode="auto">
          <a:xfrm>
            <a:off x="853256" y="2204864"/>
            <a:ext cx="3926562" cy="332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0"/>
          <a:stretch/>
        </p:blipFill>
        <p:spPr bwMode="auto">
          <a:xfrm>
            <a:off x="2411760" y="2204864"/>
            <a:ext cx="324215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feil nach rechts 2"/>
          <p:cNvSpPr/>
          <p:nvPr/>
        </p:nvSpPr>
        <p:spPr>
          <a:xfrm rot="5400000">
            <a:off x="1129641" y="3291497"/>
            <a:ext cx="360040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6" name="Pfeil nach rechts 15"/>
          <p:cNvSpPr/>
          <p:nvPr/>
        </p:nvSpPr>
        <p:spPr>
          <a:xfrm rot="104845">
            <a:off x="4037146" y="3365457"/>
            <a:ext cx="360040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9" name="Pfeil nach rechts 18"/>
          <p:cNvSpPr/>
          <p:nvPr/>
        </p:nvSpPr>
        <p:spPr>
          <a:xfrm rot="19963705">
            <a:off x="6827651" y="3140451"/>
            <a:ext cx="360040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6979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texts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long </a:t>
            </a:r>
            <a:r>
              <a:rPr lang="en-US" b="1" dirty="0" smtClean="0">
                <a:solidFill>
                  <a:srgbClr val="002060"/>
                </a:solidFill>
              </a:rPr>
              <a:t>texts</a:t>
            </a:r>
            <a:r>
              <a:rPr lang="en-US" dirty="0" smtClean="0">
                <a:solidFill>
                  <a:srgbClr val="002060"/>
                </a:solidFill>
              </a:rPr>
              <a:t> and extended </a:t>
            </a:r>
            <a:r>
              <a:rPr lang="en-US" b="1" dirty="0" smtClean="0">
                <a:solidFill>
                  <a:srgbClr val="002060"/>
                </a:solidFill>
              </a:rPr>
              <a:t>tables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026" name="Picture 2" descr="Bildergebnis für scientific tex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78223"/>
            <a:ext cx="4572000" cy="321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4578055" y="3212976"/>
            <a:ext cx="707957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8"/>
          <a:stretch/>
        </p:blipFill>
        <p:spPr bwMode="auto">
          <a:xfrm>
            <a:off x="5364088" y="2194473"/>
            <a:ext cx="2948520" cy="34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2" name="Ellipse 11"/>
          <p:cNvSpPr/>
          <p:nvPr/>
        </p:nvSpPr>
        <p:spPr>
          <a:xfrm>
            <a:off x="5252977" y="3789040"/>
            <a:ext cx="707957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5" name="Textfeld 4"/>
          <p:cNvSpPr txBox="1"/>
          <p:nvPr/>
        </p:nvSpPr>
        <p:spPr>
          <a:xfrm rot="20032717">
            <a:off x="1020214" y="3472769"/>
            <a:ext cx="3778599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002060"/>
                </a:solidFill>
              </a:rPr>
              <a:t>Not </a:t>
            </a:r>
            <a:r>
              <a:rPr lang="de-DE" sz="2400" dirty="0" err="1" smtClean="0">
                <a:solidFill>
                  <a:srgbClr val="002060"/>
                </a:solidFill>
              </a:rPr>
              <a:t>even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full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sentences</a:t>
            </a:r>
            <a:r>
              <a:rPr lang="de-DE" sz="2400" dirty="0" smtClean="0">
                <a:solidFill>
                  <a:srgbClr val="00206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8977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Ähnliches F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8"/>
          <a:stretch/>
        </p:blipFill>
        <p:spPr bwMode="auto">
          <a:xfrm>
            <a:off x="1735454" y="2204864"/>
            <a:ext cx="5675356" cy="31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formulas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complex </a:t>
            </a:r>
            <a:r>
              <a:rPr lang="en-US" b="1" dirty="0" smtClean="0">
                <a:solidFill>
                  <a:srgbClr val="002060"/>
                </a:solidFill>
              </a:rPr>
              <a:t>formulas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bgerundetes Rechteck 42"/>
          <p:cNvSpPr/>
          <p:nvPr/>
        </p:nvSpPr>
        <p:spPr>
          <a:xfrm>
            <a:off x="878810" y="2121706"/>
            <a:ext cx="7365598" cy="33189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5" name="Rechteck 14"/>
          <p:cNvSpPr/>
          <p:nvPr/>
        </p:nvSpPr>
        <p:spPr>
          <a:xfrm>
            <a:off x="5289554" y="2996952"/>
            <a:ext cx="243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b</a:t>
            </a:r>
            <a:r>
              <a:rPr lang="en-US" sz="1600" dirty="0" smtClean="0">
                <a:solidFill>
                  <a:srgbClr val="002060"/>
                </a:solidFill>
              </a:rPr>
              <a:t>oson interactions, </a:t>
            </a:r>
            <a:r>
              <a:rPr lang="en-US" sz="1600" dirty="0" err="1" smtClean="0">
                <a:solidFill>
                  <a:srgbClr val="002060"/>
                </a:solidFill>
              </a:rPr>
              <a:t>i.p</a:t>
            </a:r>
            <a:r>
              <a:rPr lang="en-US" sz="1600" dirty="0" smtClean="0">
                <a:solidFill>
                  <a:srgbClr val="002060"/>
                </a:solidFill>
              </a:rPr>
              <a:t>. 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W </a:t>
            </a:r>
            <a:r>
              <a:rPr lang="en-US" sz="1600" dirty="0">
                <a:solidFill>
                  <a:srgbClr val="002060"/>
                </a:solidFill>
              </a:rPr>
              <a:t>and Z bosons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formulas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complex </a:t>
            </a:r>
            <a:r>
              <a:rPr lang="en-US" b="1" dirty="0" smtClean="0">
                <a:solidFill>
                  <a:srgbClr val="002060"/>
                </a:solidFill>
              </a:rPr>
              <a:t>formulas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" name="AutoShape 6" descr="{\displaystyle {\mathcal {L}}_{\text{EW}}={\mathcal {L}}_{g}+{\mathcal {L}}_{f}+{\mathcal {L}}_{h}+{\mathcal {L}}_{y}~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9" descr="{\displaystyle {\mathcal {L}}_{\text{EW}}={\mathcal {L}}_{g}+{\mathcal {L}}_{f}+{\mathcal {L}}_{h}+{\mathcal {L}}_{y}~.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1" descr="{\displaystyle {\mathcal {L}}_{\text{EW}}={\mathcal {L}}_{g}+{\mathcal {L}}_{f}+{\mathcal {L}}_{h}+{\mathcal {L}}_{y}~.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3" descr="{\displaystyle {\mathcal {L}}_{\text{EW}}={\mathcal {L}}_{g}+{\mathcal {L}}_{f}+{\mathcal {L}}_{h}+{\mathcal {L}}_{y}~.}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6" descr="\mathcal{L}_{EW} = \mathcal{L}_g + \mathcal{L}_f + \mathcal{L}_h + \mathcal{L}_y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AutoShape 19" descr="\mathcal{L}_{EW} = \mathcal{L}_g + \mathcal{L}_f + \mathcal{L}_h + \mathcal{L}_y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7" name="Picture 23" descr="Equations image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35" y="2184082"/>
            <a:ext cx="1904180" cy="31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088536" y="2121706"/>
            <a:ext cx="1518364" cy="219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err="1" smtClean="0">
                <a:solidFill>
                  <a:srgbClr val="002060"/>
                </a:solidFill>
              </a:rPr>
              <a:t>Example</a:t>
            </a:r>
            <a:r>
              <a:rPr lang="de-DE" sz="2400" u="sng" dirty="0" smtClean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95000"/>
              </a:lnSpc>
            </a:pPr>
            <a:endParaRPr lang="de-DE" sz="2400" u="sng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b="1" dirty="0" smtClean="0">
                <a:solidFill>
                  <a:srgbClr val="002060"/>
                </a:solidFill>
              </a:rPr>
              <a:t>Standard</a:t>
            </a:r>
          </a:p>
          <a:p>
            <a:pPr algn="l">
              <a:lnSpc>
                <a:spcPct val="95000"/>
              </a:lnSpc>
            </a:pPr>
            <a:r>
              <a:rPr lang="de-DE" sz="2400" b="1" dirty="0" smtClean="0">
                <a:solidFill>
                  <a:srgbClr val="002060"/>
                </a:solidFill>
              </a:rPr>
              <a:t>Model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of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rgbClr val="002060"/>
                </a:solidFill>
              </a:rPr>
              <a:t>Particle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rgbClr val="002060"/>
                </a:solidFill>
              </a:rPr>
              <a:t>Physics</a:t>
            </a:r>
            <a:endParaRPr lang="de-DE" sz="2400" dirty="0" smtClean="0">
              <a:solidFill>
                <a:srgbClr val="00206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286423" y="2092021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>
                <a:solidFill>
                  <a:srgbClr val="002060"/>
                </a:solidFill>
              </a:rPr>
              <a:t>g</a:t>
            </a:r>
            <a:r>
              <a:rPr lang="de-DE" sz="1600" dirty="0" err="1" smtClean="0">
                <a:solidFill>
                  <a:srgbClr val="002060"/>
                </a:solidFill>
              </a:rPr>
              <a:t>luon</a:t>
            </a:r>
            <a:r>
              <a:rPr lang="de-DE" sz="1600" dirty="0" smtClean="0">
                <a:solidFill>
                  <a:srgbClr val="002060"/>
                </a:solidFill>
              </a:rPr>
              <a:t> (strong) </a:t>
            </a:r>
            <a:r>
              <a:rPr lang="de-DE" sz="1600" dirty="0" err="1" smtClean="0">
                <a:solidFill>
                  <a:srgbClr val="002060"/>
                </a:solidFill>
              </a:rPr>
              <a:t>interactions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292080" y="3943447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>
                <a:solidFill>
                  <a:srgbClr val="002060"/>
                </a:solidFill>
              </a:rPr>
              <a:t>w</a:t>
            </a:r>
            <a:r>
              <a:rPr lang="de-DE" sz="1600" dirty="0" err="1" smtClean="0">
                <a:solidFill>
                  <a:srgbClr val="002060"/>
                </a:solidFill>
              </a:rPr>
              <a:t>eak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interactions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293784" y="4386590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>
                <a:solidFill>
                  <a:srgbClr val="002060"/>
                </a:solidFill>
              </a:rPr>
              <a:t>virtual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particles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292080" y="4890646"/>
            <a:ext cx="527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(…)</a:t>
            </a:r>
            <a:endParaRPr lang="de-DE" sz="1600" dirty="0">
              <a:solidFill>
                <a:srgbClr val="002060"/>
              </a:solidFill>
            </a:endParaRPr>
          </a:p>
        </p:txBody>
      </p:sp>
      <p:cxnSp>
        <p:nvCxnSpPr>
          <p:cNvPr id="36" name="Gerade Verbindung 35"/>
          <p:cNvCxnSpPr/>
          <p:nvPr/>
        </p:nvCxnSpPr>
        <p:spPr>
          <a:xfrm>
            <a:off x="4788024" y="2255361"/>
            <a:ext cx="504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4788024" y="3284984"/>
            <a:ext cx="504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4788024" y="4138689"/>
            <a:ext cx="504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788024" y="4571466"/>
            <a:ext cx="504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4788024" y="5085184"/>
            <a:ext cx="504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iopscience.iop.org/0031-9120/52/3/034001/downloadHRFigure/figure/pedaa5b25f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2530" r="4372" b="-159"/>
          <a:stretch/>
        </p:blipFill>
        <p:spPr bwMode="auto">
          <a:xfrm>
            <a:off x="2494159" y="2184082"/>
            <a:ext cx="5410262" cy="32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iopscience.iop.org/0031-9120/52/3/034001/downloadHRFigure/figure/pedaa5b25f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t="80340" r="39102" b="2447"/>
          <a:stretch/>
        </p:blipFill>
        <p:spPr bwMode="auto">
          <a:xfrm>
            <a:off x="5979191" y="2261298"/>
            <a:ext cx="774560" cy="5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148064" y="5002026"/>
            <a:ext cx="272061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rgbClr val="002060"/>
                </a:solidFill>
              </a:rPr>
              <a:t>Comprehensibility</a:t>
            </a:r>
            <a:r>
              <a:rPr lang="de-DE" sz="2400" dirty="0" smtClean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figures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very similar and/or complex </a:t>
            </a:r>
            <a:r>
              <a:rPr lang="en-US" b="1" dirty="0" smtClean="0">
                <a:solidFill>
                  <a:srgbClr val="002060"/>
                </a:solidFill>
              </a:rPr>
              <a:t>figures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2" name="Picture 7" descr="Bildergebnis für similar figures scientific measur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2959"/>
            <a:ext cx="3496078" cy="32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33402"/>
            <a:ext cx="3926190" cy="259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5" name="Abgerundetes Rechteck 14"/>
          <p:cNvSpPr/>
          <p:nvPr/>
        </p:nvSpPr>
        <p:spPr>
          <a:xfrm>
            <a:off x="878810" y="2121706"/>
            <a:ext cx="7365598" cy="33189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6" name="Picture 2" descr="Bildergebnis für nonsense scientific figu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8" t="-10454" r="-22312" b="-11710"/>
          <a:stretch/>
        </p:blipFill>
        <p:spPr bwMode="auto">
          <a:xfrm>
            <a:off x="1735282" y="2090280"/>
            <a:ext cx="5403273" cy="3386117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1088536" y="2121706"/>
            <a:ext cx="1468672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err="1" smtClean="0">
                <a:solidFill>
                  <a:srgbClr val="002060"/>
                </a:solidFill>
              </a:rPr>
              <a:t>Example</a:t>
            </a:r>
            <a:r>
              <a:rPr lang="de-DE" sz="2400" u="sng" dirty="0" smtClean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140681" y="4694184"/>
            <a:ext cx="269626" cy="2677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582765" y="3202585"/>
            <a:ext cx="1458289" cy="282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de-DE" sz="1300" dirty="0" smtClean="0">
                <a:solidFill>
                  <a:srgbClr val="C00000"/>
                </a:solidFill>
              </a:rPr>
              <a:t>e.g. fit </a:t>
            </a:r>
            <a:r>
              <a:rPr lang="de-DE" sz="1300" dirty="0" err="1" smtClean="0">
                <a:solidFill>
                  <a:srgbClr val="C00000"/>
                </a:solidFill>
              </a:rPr>
              <a:t>or</a:t>
            </a:r>
            <a:r>
              <a:rPr lang="de-DE" sz="1300" dirty="0" smtClean="0">
                <a:solidFill>
                  <a:srgbClr val="C00000"/>
                </a:solidFill>
              </a:rPr>
              <a:t> </a:t>
            </a:r>
            <a:r>
              <a:rPr lang="de-DE" sz="1300" dirty="0" err="1" smtClean="0">
                <a:solidFill>
                  <a:srgbClr val="C00000"/>
                </a:solidFill>
              </a:rPr>
              <a:t>theory</a:t>
            </a:r>
            <a:r>
              <a:rPr lang="de-DE" sz="13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76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writing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many different </a:t>
            </a:r>
            <a:r>
              <a:rPr lang="en-US" b="1" dirty="0" smtClean="0">
                <a:solidFill>
                  <a:srgbClr val="002060"/>
                </a:solidFill>
              </a:rPr>
              <a:t>fonts/sizes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b="1" dirty="0" smtClean="0">
                <a:solidFill>
                  <a:srgbClr val="002060"/>
                </a:solidFill>
              </a:rPr>
              <a:t>colors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62530" y="2316978"/>
            <a:ext cx="755388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ipsum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dolor</a:t>
            </a:r>
            <a:r>
              <a:rPr lang="de-DE" dirty="0"/>
              <a:t> </a:t>
            </a:r>
            <a:r>
              <a:rPr lang="de-DE" dirty="0" err="1">
                <a:solidFill>
                  <a:srgbClr val="0070C0"/>
                </a:solidFill>
              </a:rPr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adipisici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algn="ctr">
              <a:lnSpc>
                <a:spcPct val="95000"/>
              </a:lnSpc>
            </a:pP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Lorem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ipsum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dolor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sit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amet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consectetur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adipisici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elit</a:t>
            </a:r>
            <a:r>
              <a:rPr lang="de-DE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de-DE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Lorem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ipsum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dolor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sit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amet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consectetur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adipisici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de-DE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elit</a:t>
            </a:r>
            <a:r>
              <a:rPr lang="de-DE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de-DE" i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Lorem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ipsum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dolor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sit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amet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consectetur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adipisici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elit</a:t>
            </a:r>
            <a:r>
              <a:rPr lang="de-DE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de-DE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Lorem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ipsum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dolor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sit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amet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,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consectetur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adipisici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Chiller" panose="04020404031007020602" pitchFamily="82" charset="0"/>
                <a:cs typeface="Aharoni" panose="02010803020104030203" pitchFamily="2" charset="-79"/>
              </a:rPr>
              <a:t>elit</a:t>
            </a:r>
            <a:r>
              <a:rPr lang="de-DE" i="1" dirty="0">
                <a:latin typeface="Chiller" panose="04020404031007020602" pitchFamily="82" charset="0"/>
                <a:cs typeface="Aharoni" panose="02010803020104030203" pitchFamily="2" charset="-79"/>
              </a:rPr>
              <a:t>, </a:t>
            </a:r>
            <a:r>
              <a:rPr lang="de-DE" i="1" dirty="0" smtClean="0">
                <a:latin typeface="Chiller" panose="04020404031007020602" pitchFamily="82" charset="0"/>
                <a:cs typeface="Aharoni" panose="02010803020104030203" pitchFamily="2" charset="-79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Lorem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ipsum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dolor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sit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amet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,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consectetur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adipisici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elit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, </a:t>
            </a:r>
            <a:r>
              <a:rPr lang="de-DE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Lorem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ipsum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dolor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sit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amet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,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consectetur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adipisici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 </a:t>
            </a:r>
            <a:r>
              <a:rPr lang="de-DE" i="1" dirty="0" err="1">
                <a:latin typeface="Segoe Script" panose="020B0504020000000003" pitchFamily="34" charset="0"/>
                <a:cs typeface="Aharoni" panose="02010803020104030203" pitchFamily="2" charset="-79"/>
              </a:rPr>
              <a:t>elit</a:t>
            </a:r>
            <a:r>
              <a:rPr lang="de-DE" i="1" dirty="0">
                <a:latin typeface="Segoe Script" panose="020B0504020000000003" pitchFamily="34" charset="0"/>
                <a:cs typeface="Aharoni" panose="02010803020104030203" pitchFamily="2" charset="-79"/>
              </a:rPr>
              <a:t>, </a:t>
            </a:r>
            <a:r>
              <a:rPr lang="de-DE" i="1" dirty="0" smtClean="0">
                <a:latin typeface="Segoe Script" panose="020B0504020000000003" pitchFamily="34" charset="0"/>
                <a:cs typeface="Aharoni" panose="02010803020104030203" pitchFamily="2" charset="-79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Lorem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ipsum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dolor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sit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amet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,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consectetur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adipisici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elit</a:t>
            </a:r>
            <a:r>
              <a:rPr lang="de-DE" dirty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, </a:t>
            </a:r>
            <a:r>
              <a:rPr lang="de-DE" dirty="0" smtClean="0">
                <a:solidFill>
                  <a:srgbClr val="FFFF00"/>
                </a:solidFill>
                <a:latin typeface="Gulim" panose="020B0600000101010101" pitchFamily="34" charset="-127"/>
                <a:ea typeface="Gulim" panose="020B0600000101010101" pitchFamily="34" charset="-127"/>
                <a:cs typeface="Aharoni" panose="02010803020104030203" pitchFamily="2" charset="-79"/>
              </a:rPr>
              <a:t>…</a:t>
            </a:r>
          </a:p>
          <a:p>
            <a:pPr algn="ctr">
              <a:lnSpc>
                <a:spcPct val="95000"/>
              </a:lnSpc>
            </a:pP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Lorem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ipsum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dolor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sit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amet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,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consectetur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adipisici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 </a:t>
            </a:r>
            <a:r>
              <a:rPr lang="de-DE" dirty="0" err="1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elit</a:t>
            </a:r>
            <a:r>
              <a:rPr lang="de-DE" dirty="0">
                <a:latin typeface="Old English Text MT" panose="03040902040508030806" pitchFamily="66" charset="0"/>
                <a:ea typeface="Gulim" panose="020B0600000101010101" pitchFamily="34" charset="-127"/>
                <a:cs typeface="Aharoni" panose="02010803020104030203" pitchFamily="2" charset="-79"/>
              </a:rPr>
              <a:t>, …</a:t>
            </a:r>
          </a:p>
          <a:p>
            <a:pPr algn="ctr">
              <a:lnSpc>
                <a:spcPct val="95000"/>
              </a:lnSpc>
            </a:pPr>
            <a:endParaRPr lang="de-DE" dirty="0" smtClean="0">
              <a:solidFill>
                <a:srgbClr val="FFFF00"/>
              </a:solidFill>
              <a:latin typeface="Old English Text MT" panose="03040902040508030806" pitchFamily="66" charset="0"/>
              <a:ea typeface="Gulim" panose="020B0600000101010101" pitchFamily="34" charset="-127"/>
              <a:cs typeface="Aharoni" panose="02010803020104030203" pitchFamily="2" charset="-79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19672" y="4797152"/>
            <a:ext cx="5891356" cy="35548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 err="1">
                <a:solidFill>
                  <a:srgbClr val="FF0000"/>
                </a:solidFill>
              </a:rPr>
              <a:t>Lorem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ipsum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dolor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amet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dirty="0" err="1">
                <a:solidFill>
                  <a:srgbClr val="FF0000"/>
                </a:solidFill>
              </a:rPr>
              <a:t>consectetur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adipisici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elit</a:t>
            </a:r>
            <a:r>
              <a:rPr lang="de-DE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327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Backgrounds etc.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</a:t>
            </a:r>
            <a:r>
              <a:rPr lang="en-US" b="1" dirty="0" smtClean="0">
                <a:solidFill>
                  <a:srgbClr val="002060"/>
                </a:solidFill>
              </a:rPr>
              <a:t>backgrounds</a:t>
            </a:r>
            <a:r>
              <a:rPr lang="en-US" dirty="0" smtClean="0">
                <a:solidFill>
                  <a:srgbClr val="002060"/>
                </a:solidFill>
              </a:rPr>
              <a:t> and </a:t>
            </a:r>
            <a:r>
              <a:rPr lang="en-US" b="1" dirty="0" smtClean="0">
                <a:solidFill>
                  <a:srgbClr val="002060"/>
                </a:solidFill>
              </a:rPr>
              <a:t>clip arts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1" name="Picture 2" descr="Bildergebnis für bad presen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10" y="2204866"/>
            <a:ext cx="4250155" cy="31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98" y="2204864"/>
            <a:ext cx="2245870" cy="31936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Animations</a:t>
            </a:r>
            <a:r>
              <a:rPr lang="de-DE" dirty="0" smtClean="0"/>
              <a:t> etc.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b="1" dirty="0" smtClean="0">
                <a:solidFill>
                  <a:srgbClr val="002060"/>
                </a:solidFill>
              </a:rPr>
              <a:t>animations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b="1" dirty="0" smtClean="0">
                <a:solidFill>
                  <a:srgbClr val="002060"/>
                </a:solidFill>
              </a:rPr>
              <a:t>videos, audios</a:t>
            </a:r>
            <a:r>
              <a:rPr lang="en-US" dirty="0" smtClean="0">
                <a:solidFill>
                  <a:srgbClr val="002060"/>
                </a:solidFill>
              </a:rPr>
              <a:t>; avoid </a:t>
            </a:r>
            <a:r>
              <a:rPr lang="en-US" b="1" dirty="0" smtClean="0">
                <a:solidFill>
                  <a:srgbClr val="002060"/>
                </a:solidFill>
              </a:rPr>
              <a:t>sounds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1" name="Picture 2" descr="Bildergebnis für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5"/>
            <a:ext cx="3192015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ildergebnis für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07" y="2200466"/>
            <a:ext cx="3192015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329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terminology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(avoid “</a:t>
            </a:r>
            <a:r>
              <a:rPr lang="en-US" b="1" dirty="0" smtClean="0">
                <a:solidFill>
                  <a:srgbClr val="002060"/>
                </a:solidFill>
              </a:rPr>
              <a:t>lab-slang</a:t>
            </a:r>
            <a:r>
              <a:rPr lang="en-US" dirty="0" smtClean="0">
                <a:solidFill>
                  <a:srgbClr val="002060"/>
                </a:solidFill>
              </a:rPr>
              <a:t>”, unknown </a:t>
            </a:r>
            <a:r>
              <a:rPr lang="en-US" b="1" dirty="0" smtClean="0">
                <a:solidFill>
                  <a:srgbClr val="002060"/>
                </a:solidFill>
              </a:rPr>
              <a:t>abbreviations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3" name="Picture 5" descr="Bildergebnis für lab sl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09" y="2217053"/>
            <a:ext cx="4680520" cy="31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6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/>
          <p:cNvSpPr/>
          <p:nvPr/>
        </p:nvSpPr>
        <p:spPr>
          <a:xfrm>
            <a:off x="878810" y="2121706"/>
            <a:ext cx="7365598" cy="33189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comprehensibility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(write and </a:t>
            </a:r>
            <a:r>
              <a:rPr lang="en-US" b="1" dirty="0" smtClean="0">
                <a:solidFill>
                  <a:srgbClr val="002060"/>
                </a:solidFill>
              </a:rPr>
              <a:t>explain</a:t>
            </a:r>
            <a:r>
              <a:rPr lang="en-US" dirty="0" smtClean="0">
                <a:solidFill>
                  <a:srgbClr val="002060"/>
                </a:solidFill>
              </a:rPr>
              <a:t> what is shown)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AutoShape 4" descr="Bildergebnis für pi"/>
          <p:cNvSpPr>
            <a:spLocks noChangeAspect="1" noChangeArrowheads="1"/>
          </p:cNvSpPr>
          <p:nvPr/>
        </p:nvSpPr>
        <p:spPr bwMode="auto">
          <a:xfrm>
            <a:off x="155575" y="-1127125"/>
            <a:ext cx="27908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8" descr="circumference, diameter, radi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Picture 9" descr="170001i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6200000">
            <a:off x="3773153" y="2941247"/>
            <a:ext cx="1607237" cy="2582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6" name="Textfeld 15"/>
          <p:cNvSpPr txBox="1"/>
          <p:nvPr/>
        </p:nvSpPr>
        <p:spPr>
          <a:xfrm>
            <a:off x="1088536" y="2121706"/>
            <a:ext cx="701185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err="1" smtClean="0">
                <a:solidFill>
                  <a:srgbClr val="002060"/>
                </a:solidFill>
              </a:rPr>
              <a:t>Example</a:t>
            </a:r>
            <a:r>
              <a:rPr lang="de-DE" sz="2400" dirty="0" smtClean="0">
                <a:solidFill>
                  <a:srgbClr val="002060"/>
                </a:solidFill>
              </a:rPr>
              <a:t>: Pair </a:t>
            </a:r>
            <a:r>
              <a:rPr lang="de-DE" sz="2400" dirty="0" err="1" smtClean="0">
                <a:solidFill>
                  <a:srgbClr val="002060"/>
                </a:solidFill>
              </a:rPr>
              <a:t>production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(Photons </a:t>
            </a:r>
            <a:r>
              <a:rPr lang="de-DE" sz="14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produce</a:t>
            </a:r>
            <a:r>
              <a:rPr lang="de-DE" sz="1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electron</a:t>
            </a:r>
            <a:r>
              <a:rPr lang="de-DE" sz="1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-positron </a:t>
            </a:r>
            <a:r>
              <a:rPr lang="de-DE" sz="14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pairs</a:t>
            </a:r>
            <a:r>
              <a:rPr lang="de-DE" sz="1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) </a:t>
            </a:r>
            <a:endParaRPr lang="de-DE" sz="2400" dirty="0" smtClean="0">
              <a:solidFill>
                <a:srgbClr val="00206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33842" y="2708920"/>
            <a:ext cx="30893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smtClean="0">
                <a:solidFill>
                  <a:srgbClr val="002060"/>
                </a:solidFill>
              </a:rPr>
              <a:t>Tracks in </a:t>
            </a:r>
            <a:r>
              <a:rPr lang="de-DE" sz="1600" dirty="0" err="1" smtClean="0">
                <a:solidFill>
                  <a:srgbClr val="002060"/>
                </a:solidFill>
              </a:rPr>
              <a:t>bubble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chamber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95000"/>
              </a:lnSpc>
            </a:pPr>
            <a:r>
              <a:rPr lang="de-DE" sz="1600" dirty="0" smtClean="0">
                <a:solidFill>
                  <a:srgbClr val="002060"/>
                </a:solidFill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</a:rPr>
              <a:t>curved</a:t>
            </a:r>
            <a:r>
              <a:rPr lang="de-DE" sz="1600" dirty="0" smtClean="0">
                <a:solidFill>
                  <a:srgbClr val="002060"/>
                </a:solidFill>
              </a:rPr>
              <a:t> due </a:t>
            </a:r>
            <a:r>
              <a:rPr lang="de-DE" sz="1600" dirty="0" err="1" smtClean="0">
                <a:solidFill>
                  <a:srgbClr val="002060"/>
                </a:solidFill>
              </a:rPr>
              <a:t>to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magnetic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field</a:t>
            </a:r>
            <a:r>
              <a:rPr lang="de-DE" sz="800" dirty="0" smtClean="0">
                <a:solidFill>
                  <a:srgbClr val="002060"/>
                </a:solidFill>
              </a:rPr>
              <a:t> </a:t>
            </a:r>
            <a:r>
              <a:rPr lang="de-DE" sz="1600" dirty="0" smtClean="0">
                <a:solidFill>
                  <a:srgbClr val="002060"/>
                </a:solidFill>
              </a:rPr>
              <a:t>!)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37145" y="3904020"/>
            <a:ext cx="1688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err="1">
                <a:solidFill>
                  <a:srgbClr val="002060"/>
                </a:solidFill>
              </a:rPr>
              <a:t>i</a:t>
            </a:r>
            <a:r>
              <a:rPr lang="de-DE" sz="1600" dirty="0" err="1" smtClean="0">
                <a:solidFill>
                  <a:srgbClr val="002060"/>
                </a:solidFill>
              </a:rPr>
              <a:t>ncoming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photon</a:t>
            </a:r>
            <a:endParaRPr lang="de-DE" sz="1600" dirty="0">
              <a:solidFill>
                <a:srgbClr val="00206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600" dirty="0" err="1" smtClean="0">
                <a:solidFill>
                  <a:srgbClr val="002060"/>
                </a:solidFill>
              </a:rPr>
              <a:t>from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left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56176" y="3876959"/>
            <a:ext cx="1016625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 err="1" smtClean="0">
                <a:solidFill>
                  <a:srgbClr val="FF0000"/>
                </a:solidFill>
              </a:rPr>
              <a:t>positrons</a:t>
            </a:r>
            <a:endParaRPr lang="de-DE" sz="1600" dirty="0" smtClean="0">
              <a:solidFill>
                <a:srgbClr val="FF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600" dirty="0" err="1" smtClean="0">
                <a:solidFill>
                  <a:srgbClr val="00B050"/>
                </a:solidFill>
              </a:rPr>
              <a:t>electrons</a:t>
            </a:r>
            <a:endParaRPr lang="de-DE" sz="1600" dirty="0" smtClean="0">
              <a:solidFill>
                <a:srgbClr val="00B05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796380" y="5085184"/>
            <a:ext cx="1595309" cy="35548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 smtClean="0">
                <a:solidFill>
                  <a:schemeClr val="bg1"/>
                </a:solidFill>
              </a:rPr>
              <a:t>Difference</a:t>
            </a:r>
            <a:r>
              <a:rPr lang="de-DE" b="1" dirty="0" smtClean="0">
                <a:solidFill>
                  <a:schemeClr val="bg1"/>
                </a:solidFill>
              </a:rPr>
              <a:t> !?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92080" y="3521274"/>
            <a:ext cx="29527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Flussdiagramm: Zusammenführung 21"/>
          <p:cNvSpPr/>
          <p:nvPr/>
        </p:nvSpPr>
        <p:spPr>
          <a:xfrm>
            <a:off x="5528886" y="3537032"/>
            <a:ext cx="180000" cy="180000"/>
          </a:xfrm>
          <a:prstGeom prst="flowChartSummingJunction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9308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History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75" y="1292656"/>
            <a:ext cx="3024000" cy="427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52" y="1292656"/>
            <a:ext cx="3024000" cy="427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3933590" y="5321261"/>
            <a:ext cx="432048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7" name="Gerade Verbindung 6"/>
          <p:cNvCxnSpPr>
            <a:stCxn id="5" idx="4"/>
          </p:cNvCxnSpPr>
          <p:nvPr/>
        </p:nvCxnSpPr>
        <p:spPr>
          <a:xfrm>
            <a:off x="4149614" y="5681301"/>
            <a:ext cx="0" cy="1959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841529" y="5877272"/>
            <a:ext cx="63350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>
                <a:solidFill>
                  <a:srgbClr val="C00000"/>
                </a:solidFill>
              </a:rPr>
              <a:t>2/93</a:t>
            </a:r>
          </a:p>
        </p:txBody>
      </p:sp>
      <p:sp>
        <p:nvSpPr>
          <p:cNvPr id="15" name="Ellipse 14"/>
          <p:cNvSpPr/>
          <p:nvPr/>
        </p:nvSpPr>
        <p:spPr>
          <a:xfrm>
            <a:off x="7441929" y="4477947"/>
            <a:ext cx="432048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7873977" y="4657967"/>
            <a:ext cx="2264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112973" y="4354713"/>
            <a:ext cx="85151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 err="1">
                <a:solidFill>
                  <a:srgbClr val="C00000"/>
                </a:solidFill>
              </a:rPr>
              <a:t>s</a:t>
            </a:r>
            <a:r>
              <a:rPr lang="de-DE" dirty="0" err="1" smtClean="0">
                <a:solidFill>
                  <a:srgbClr val="C00000"/>
                </a:solidFill>
              </a:rPr>
              <a:t>cotch</a:t>
            </a:r>
            <a:endParaRPr lang="de-DE" dirty="0" smtClean="0">
              <a:solidFill>
                <a:srgbClr val="C0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dirty="0" err="1" smtClean="0">
                <a:solidFill>
                  <a:srgbClr val="C00000"/>
                </a:solidFill>
              </a:rPr>
              <a:t>tape</a:t>
            </a:r>
            <a:endParaRPr lang="de-DE" dirty="0" smtClean="0">
              <a:solidFill>
                <a:srgbClr val="C00000"/>
              </a:solidFill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5364088" y="4596350"/>
            <a:ext cx="0" cy="6328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702026" y="5157192"/>
            <a:ext cx="1351652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 err="1" smtClean="0">
                <a:solidFill>
                  <a:srgbClr val="C00000"/>
                </a:solidFill>
              </a:rPr>
              <a:t>colored</a:t>
            </a:r>
            <a:endParaRPr lang="de-DE" dirty="0" smtClean="0">
              <a:solidFill>
                <a:srgbClr val="C0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dirty="0">
                <a:solidFill>
                  <a:srgbClr val="C00000"/>
                </a:solidFill>
              </a:rPr>
              <a:t>t</a:t>
            </a:r>
            <a:r>
              <a:rPr lang="de-DE" dirty="0" smtClean="0">
                <a:solidFill>
                  <a:srgbClr val="C00000"/>
                </a:solidFill>
              </a:rPr>
              <a:t>ransparent</a:t>
            </a:r>
          </a:p>
          <a:p>
            <a:pPr algn="ctr">
              <a:lnSpc>
                <a:spcPct val="95000"/>
              </a:lnSpc>
            </a:pPr>
            <a:r>
              <a:rPr lang="de-DE" dirty="0" err="1" smtClean="0">
                <a:solidFill>
                  <a:srgbClr val="C00000"/>
                </a:solidFill>
              </a:rPr>
              <a:t>foil</a:t>
            </a:r>
            <a:endParaRPr lang="de-DE" dirty="0" smtClean="0">
              <a:solidFill>
                <a:srgbClr val="C000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835696" y="2372031"/>
            <a:ext cx="432048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5" name="Gerade Verbindung 24"/>
          <p:cNvCxnSpPr>
            <a:endCxn id="24" idx="2"/>
          </p:cNvCxnSpPr>
          <p:nvPr/>
        </p:nvCxnSpPr>
        <p:spPr>
          <a:xfrm>
            <a:off x="1331883" y="2552051"/>
            <a:ext cx="5038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-28583" y="2115172"/>
            <a:ext cx="1856598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solidFill>
                  <a:srgbClr val="C00000"/>
                </a:solidFill>
              </a:rPr>
              <a:t>h</a:t>
            </a:r>
            <a:r>
              <a:rPr lang="de-DE" dirty="0" smtClean="0">
                <a:solidFill>
                  <a:srgbClr val="C00000"/>
                </a:solidFill>
              </a:rPr>
              <a:t>and-</a:t>
            </a:r>
          </a:p>
          <a:p>
            <a:pPr algn="ctr">
              <a:lnSpc>
                <a:spcPct val="95000"/>
              </a:lnSpc>
            </a:pPr>
            <a:r>
              <a:rPr lang="de-DE" dirty="0" err="1">
                <a:solidFill>
                  <a:srgbClr val="C00000"/>
                </a:solidFill>
              </a:rPr>
              <a:t>w</a:t>
            </a:r>
            <a:r>
              <a:rPr lang="de-DE" dirty="0" err="1" smtClean="0">
                <a:solidFill>
                  <a:srgbClr val="C00000"/>
                </a:solidFill>
              </a:rPr>
              <a:t>ritten</a:t>
            </a:r>
            <a:endParaRPr lang="de-DE" dirty="0" smtClean="0">
              <a:solidFill>
                <a:srgbClr val="C0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dirty="0" err="1">
                <a:solidFill>
                  <a:srgbClr val="C00000"/>
                </a:solidFill>
              </a:rPr>
              <a:t>t</a:t>
            </a:r>
            <a:r>
              <a:rPr lang="de-DE" dirty="0" err="1" smtClean="0">
                <a:solidFill>
                  <a:srgbClr val="C00000"/>
                </a:solidFill>
              </a:rPr>
              <a:t>ext</a:t>
            </a:r>
            <a:r>
              <a:rPr lang="de-DE" dirty="0" smtClean="0">
                <a:solidFill>
                  <a:srgbClr val="C00000"/>
                </a:solidFill>
              </a:rPr>
              <a:t> on</a:t>
            </a:r>
          </a:p>
          <a:p>
            <a:pPr algn="ctr">
              <a:lnSpc>
                <a:spcPct val="95000"/>
              </a:lnSpc>
            </a:pPr>
            <a:r>
              <a:rPr lang="de-DE" dirty="0" smtClean="0">
                <a:solidFill>
                  <a:srgbClr val="C00000"/>
                </a:solidFill>
              </a:rPr>
              <a:t>„</a:t>
            </a:r>
            <a:r>
              <a:rPr lang="de-DE" dirty="0" err="1" smtClean="0">
                <a:solidFill>
                  <a:srgbClr val="C00000"/>
                </a:solidFill>
              </a:rPr>
              <a:t>transparencies</a:t>
            </a:r>
            <a:r>
              <a:rPr lang="de-DE" dirty="0" smtClean="0">
                <a:solidFill>
                  <a:srgbClr val="C0000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473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Central </a:t>
            </a:r>
            <a:r>
              <a:rPr lang="de-DE" dirty="0" err="1" smtClean="0"/>
              <a:t>point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(where´s the “</a:t>
            </a:r>
            <a:r>
              <a:rPr lang="en-US" b="1" dirty="0" smtClean="0">
                <a:solidFill>
                  <a:srgbClr val="002060"/>
                </a:solidFill>
              </a:rPr>
              <a:t>money-plot/slide</a:t>
            </a:r>
            <a:r>
              <a:rPr lang="en-US" dirty="0" smtClean="0">
                <a:solidFill>
                  <a:srgbClr val="002060"/>
                </a:solidFill>
              </a:rPr>
              <a:t>”)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AutoShape 4" descr="Bildergebnis für pi"/>
          <p:cNvSpPr>
            <a:spLocks noChangeAspect="1" noChangeArrowheads="1"/>
          </p:cNvSpPr>
          <p:nvPr/>
        </p:nvSpPr>
        <p:spPr bwMode="auto">
          <a:xfrm>
            <a:off x="155575" y="-1127125"/>
            <a:ext cx="27908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8" descr="circumference, diameter, radi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09" y="2227887"/>
            <a:ext cx="4928754" cy="31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 few </a:t>
            </a:r>
            <a:r>
              <a:rPr lang="en-US" b="1" dirty="0" smtClean="0">
                <a:solidFill>
                  <a:srgbClr val="002060"/>
                </a:solidFill>
              </a:rPr>
              <a:t>rules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AutoShape 4" descr="Bildergebnis für pi"/>
          <p:cNvSpPr>
            <a:spLocks noChangeAspect="1" noChangeArrowheads="1"/>
          </p:cNvSpPr>
          <p:nvPr/>
        </p:nvSpPr>
        <p:spPr bwMode="auto">
          <a:xfrm>
            <a:off x="155575" y="-1127125"/>
            <a:ext cx="27908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8" descr="circumference, diameter, radi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267744" y="2492896"/>
            <a:ext cx="4826962" cy="2782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~</a:t>
            </a:r>
            <a:r>
              <a:rPr lang="de-DE" sz="900" dirty="0" smtClean="0">
                <a:solidFill>
                  <a:srgbClr val="00206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</a:rPr>
              <a:t>1 </a:t>
            </a:r>
            <a:r>
              <a:rPr lang="de-DE" sz="2400" dirty="0" err="1" smtClean="0">
                <a:solidFill>
                  <a:srgbClr val="002060"/>
                </a:solidFill>
              </a:rPr>
              <a:t>slide</a:t>
            </a:r>
            <a:r>
              <a:rPr lang="de-DE" sz="2400" dirty="0" smtClean="0">
                <a:solidFill>
                  <a:srgbClr val="002060"/>
                </a:solidFill>
              </a:rPr>
              <a:t> per </a:t>
            </a:r>
            <a:r>
              <a:rPr lang="de-DE" sz="2400" dirty="0" err="1" smtClean="0">
                <a:solidFill>
                  <a:srgbClr val="002060"/>
                </a:solidFill>
              </a:rPr>
              <a:t>minute</a:t>
            </a:r>
            <a:endParaRPr lang="de-DE" sz="8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No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distractions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Focus on </a:t>
            </a:r>
            <a:r>
              <a:rPr lang="de-DE" sz="2400" dirty="0" err="1">
                <a:solidFill>
                  <a:srgbClr val="002060"/>
                </a:solidFill>
              </a:rPr>
              <a:t>main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point</a:t>
            </a:r>
            <a:r>
              <a:rPr lang="de-DE" sz="2400" dirty="0" smtClean="0">
                <a:solidFill>
                  <a:srgbClr val="002060"/>
                </a:solidFill>
              </a:rPr>
              <a:t>(s)/</a:t>
            </a:r>
            <a:r>
              <a:rPr lang="de-DE" sz="2400" dirty="0" err="1" smtClean="0">
                <a:solidFill>
                  <a:srgbClr val="002060"/>
                </a:solidFill>
              </a:rPr>
              <a:t>issue</a:t>
            </a:r>
            <a:r>
              <a:rPr lang="de-DE" sz="2400" dirty="0" smtClean="0">
                <a:solidFill>
                  <a:srgbClr val="002060"/>
                </a:solidFill>
              </a:rPr>
              <a:t>(s)</a:t>
            </a:r>
          </a:p>
          <a:p>
            <a:pPr>
              <a:lnSpc>
                <a:spcPct val="95000"/>
              </a:lnSpc>
            </a:pPr>
            <a:endParaRPr lang="de-DE" sz="8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002060"/>
                </a:solidFill>
              </a:rPr>
              <a:t>Beware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of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details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No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incomprehensible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slides</a:t>
            </a:r>
            <a:endParaRPr lang="de-DE" sz="8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Spell</a:t>
            </a:r>
            <a:r>
              <a:rPr lang="de-DE" sz="2400" dirty="0" smtClean="0">
                <a:solidFill>
                  <a:srgbClr val="002060"/>
                </a:solidFill>
              </a:rPr>
              <a:t>-check</a:t>
            </a:r>
            <a:endParaRPr lang="de-DE" sz="800" dirty="0" smtClean="0">
              <a:solidFill>
                <a:srgbClr val="002060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1979744" y="5013176"/>
            <a:ext cx="288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08048" y="4923484"/>
            <a:ext cx="1774845" cy="881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u="sng" dirty="0" err="1" smtClean="0"/>
              <a:t>Example</a:t>
            </a:r>
            <a:r>
              <a:rPr lang="de-DE" dirty="0" smtClean="0"/>
              <a:t>:</a:t>
            </a:r>
          </a:p>
          <a:p>
            <a:pPr algn="l">
              <a:lnSpc>
                <a:spcPct val="95000"/>
              </a:lnSpc>
            </a:pPr>
            <a:r>
              <a:rPr lang="de-DE" dirty="0" err="1" smtClean="0">
                <a:solidFill>
                  <a:srgbClr val="00B050"/>
                </a:solidFill>
              </a:rPr>
              <a:t>nu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 smtClean="0"/>
          </a:p>
          <a:p>
            <a:pPr algn="l">
              <a:lnSpc>
                <a:spcPct val="95000"/>
              </a:lnSpc>
            </a:pPr>
            <a:r>
              <a:rPr lang="de-DE" dirty="0" err="1" smtClean="0">
                <a:solidFill>
                  <a:srgbClr val="FF0000"/>
                </a:solidFill>
              </a:rPr>
              <a:t>un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 smtClean="0"/>
          </a:p>
        </p:txBody>
      </p:sp>
      <p:pic>
        <p:nvPicPr>
          <p:cNvPr id="1026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9" y="4097463"/>
            <a:ext cx="1764000" cy="8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presentation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Presentation Style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(practice, but do not learn by heart)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67744" y="2492896"/>
            <a:ext cx="4363695" cy="2782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Rehearse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talk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Face </a:t>
            </a:r>
            <a:r>
              <a:rPr lang="de-DE" sz="2400" dirty="0" err="1" smtClean="0">
                <a:solidFill>
                  <a:srgbClr val="002060"/>
                </a:solidFill>
              </a:rPr>
              <a:t>your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audience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800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Maintain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eye-contact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Speak</a:t>
            </a:r>
            <a:r>
              <a:rPr lang="de-DE" sz="2400" dirty="0" smtClean="0">
                <a:solidFill>
                  <a:srgbClr val="002060"/>
                </a:solidFill>
              </a:rPr>
              <a:t> in a </a:t>
            </a:r>
            <a:r>
              <a:rPr lang="de-DE" sz="2400" dirty="0" err="1" smtClean="0">
                <a:solidFill>
                  <a:srgbClr val="002060"/>
                </a:solidFill>
              </a:rPr>
              <a:t>loud</a:t>
            </a:r>
            <a:r>
              <a:rPr lang="de-DE" sz="2400" dirty="0" smtClean="0">
                <a:solidFill>
                  <a:srgbClr val="002060"/>
                </a:solidFill>
              </a:rPr>
              <a:t>, </a:t>
            </a:r>
            <a:r>
              <a:rPr lang="de-DE" sz="2400" dirty="0" err="1" smtClean="0">
                <a:solidFill>
                  <a:srgbClr val="002060"/>
                </a:solidFill>
              </a:rPr>
              <a:t>clear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voice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Stand </a:t>
            </a:r>
            <a:r>
              <a:rPr lang="de-DE" sz="2400" dirty="0" err="1" smtClean="0">
                <a:solidFill>
                  <a:srgbClr val="002060"/>
                </a:solidFill>
              </a:rPr>
              <a:t>away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from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the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screen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Stay</a:t>
            </a:r>
            <a:r>
              <a:rPr lang="de-DE" sz="2400" dirty="0" smtClean="0">
                <a:solidFill>
                  <a:srgbClr val="002060"/>
                </a:solidFill>
              </a:rPr>
              <a:t> in </a:t>
            </a:r>
            <a:r>
              <a:rPr lang="de-DE" sz="2400" dirty="0" err="1" smtClean="0">
                <a:solidFill>
                  <a:srgbClr val="002060"/>
                </a:solidFill>
              </a:rPr>
              <a:t>allotted</a:t>
            </a:r>
            <a:r>
              <a:rPr lang="de-DE" sz="2400" dirty="0" smtClean="0">
                <a:solidFill>
                  <a:srgbClr val="002060"/>
                </a:solidFill>
              </a:rPr>
              <a:t> time</a:t>
            </a:r>
            <a:endParaRPr lang="de-DE" sz="800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Bildergebnis für bad present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34" y="3933056"/>
            <a:ext cx="1908000" cy="136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face aud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33" y="2420888"/>
            <a:ext cx="1776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5580112" y="3212976"/>
            <a:ext cx="1254322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558038" y="4581128"/>
            <a:ext cx="288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1979744" y="5013176"/>
            <a:ext cx="288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616908" cy="121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1" name="Picture 2" descr="Bildergebnis für as simple as possible but not simp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76" y="2010824"/>
            <a:ext cx="5724000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</p:spPr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short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1401122" y="141277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en-US" dirty="0" smtClean="0"/>
              <a:t>ry </a:t>
            </a:r>
            <a:r>
              <a:rPr lang="en-US" dirty="0"/>
              <a:t>to simplify without becoming simplistic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823"/>
            <a:ext cx="9144000" cy="32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</p:spPr>
        <p:txBody>
          <a:bodyPr/>
          <a:lstStyle/>
          <a:p>
            <a:r>
              <a:rPr lang="de-DE" dirty="0" smtClean="0"/>
              <a:t>At last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audience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6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441450"/>
            <a:ext cx="787717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5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era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2050" name="Picture 2" descr="Bildergebnis für ms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91" y="1312710"/>
            <a:ext cx="5008025" cy="42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80628" y="1772816"/>
            <a:ext cx="2494594" cy="371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02060"/>
                </a:solidFill>
              </a:rPr>
              <a:t>PowerPoint</a:t>
            </a:r>
          </a:p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</a:rPr>
              <a:t>   (</a:t>
            </a:r>
            <a:r>
              <a:rPr lang="de-DE" sz="2400" dirty="0" err="1" smtClean="0">
                <a:solidFill>
                  <a:srgbClr val="002060"/>
                </a:solidFill>
              </a:rPr>
              <a:t>or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equivalent</a:t>
            </a:r>
            <a:r>
              <a:rPr lang="de-DE" sz="2400" dirty="0" smtClean="0">
                <a:solidFill>
                  <a:srgbClr val="002060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</a:rPr>
              <a:t>   </a:t>
            </a:r>
            <a:r>
              <a:rPr lang="de-DE" sz="2400" dirty="0" err="1" smtClean="0">
                <a:solidFill>
                  <a:srgbClr val="002060"/>
                </a:solidFill>
              </a:rPr>
              <a:t>since</a:t>
            </a:r>
            <a:r>
              <a:rPr lang="de-DE" sz="2400" dirty="0" smtClean="0">
                <a:solidFill>
                  <a:srgbClr val="002060"/>
                </a:solidFill>
              </a:rPr>
              <a:t> ~ 2000</a:t>
            </a: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Templates;</a:t>
            </a:r>
          </a:p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</a:rPr>
              <a:t>   </a:t>
            </a:r>
            <a:r>
              <a:rPr lang="de-DE" sz="2400" dirty="0" err="1" smtClean="0">
                <a:solidFill>
                  <a:srgbClr val="002060"/>
                </a:solidFill>
              </a:rPr>
              <a:t>many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great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</a:rPr>
              <a:t>   </a:t>
            </a:r>
            <a:r>
              <a:rPr lang="de-DE" sz="2400" dirty="0" err="1" smtClean="0">
                <a:solidFill>
                  <a:srgbClr val="002060"/>
                </a:solidFill>
              </a:rPr>
              <a:t>possibilities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à"/>
            </a:pPr>
            <a:r>
              <a:rPr lang="de-DE" sz="24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Remarks</a:t>
            </a:r>
            <a:r>
              <a:rPr lang="de-DE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on</a:t>
            </a:r>
          </a:p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  </a:t>
            </a:r>
            <a:r>
              <a:rPr lang="de-DE" sz="2400" b="1" i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Do´s</a:t>
            </a:r>
            <a:r>
              <a:rPr lang="de-DE" sz="24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and</a:t>
            </a:r>
            <a:r>
              <a:rPr lang="de-DE" sz="24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400" b="1" i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  </a:t>
            </a:r>
            <a:r>
              <a:rPr lang="de-DE" sz="2400" b="1" i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don´ts</a:t>
            </a:r>
            <a:endParaRPr lang="de-DE" sz="2400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7328" r="8548" b="7524"/>
          <a:stretch/>
        </p:blipFill>
        <p:spPr bwMode="auto">
          <a:xfrm>
            <a:off x="4560255" y="2472394"/>
            <a:ext cx="3456000" cy="25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5110674" y="4725144"/>
            <a:ext cx="432048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11" name="Gerade Verbindung 10"/>
          <p:cNvCxnSpPr>
            <a:stCxn id="9" idx="4"/>
          </p:cNvCxnSpPr>
          <p:nvPr/>
        </p:nvCxnSpPr>
        <p:spPr>
          <a:xfrm>
            <a:off x="5326698" y="5085183"/>
            <a:ext cx="0" cy="576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977049" y="5665806"/>
            <a:ext cx="69762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>
                <a:solidFill>
                  <a:srgbClr val="C00000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6054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prerequisite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3" name="Rechteck 12"/>
          <p:cNvSpPr/>
          <p:nvPr/>
        </p:nvSpPr>
        <p:spPr>
          <a:xfrm>
            <a:off x="1401122" y="141277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Good scientific practice (scientific integrity)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267744" y="2492896"/>
            <a:ext cx="5451826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Question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findings</a:t>
            </a:r>
            <a:endParaRPr lang="de-DE" sz="24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Control </a:t>
            </a:r>
            <a:r>
              <a:rPr lang="de-DE" sz="2400" dirty="0" err="1" smtClean="0">
                <a:solidFill>
                  <a:srgbClr val="002060"/>
                </a:solidFill>
              </a:rPr>
              <a:t>and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replicate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Don´t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make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up</a:t>
            </a:r>
            <a:r>
              <a:rPr lang="de-DE" sz="2400" dirty="0" smtClean="0">
                <a:solidFill>
                  <a:srgbClr val="002060"/>
                </a:solidFill>
              </a:rPr>
              <a:t>, </a:t>
            </a:r>
            <a:r>
              <a:rPr lang="de-DE" sz="2400" dirty="0" err="1" smtClean="0">
                <a:solidFill>
                  <a:srgbClr val="002060"/>
                </a:solidFill>
              </a:rPr>
              <a:t>change</a:t>
            </a:r>
            <a:r>
              <a:rPr lang="de-DE" sz="2400" dirty="0" smtClean="0">
                <a:solidFill>
                  <a:srgbClr val="002060"/>
                </a:solidFill>
              </a:rPr>
              <a:t>, </a:t>
            </a:r>
            <a:r>
              <a:rPr lang="de-DE" sz="2400" dirty="0" err="1" smtClean="0">
                <a:solidFill>
                  <a:srgbClr val="002060"/>
                </a:solidFill>
              </a:rPr>
              <a:t>omit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data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Don´t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plagiarize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ideas</a:t>
            </a:r>
            <a:r>
              <a:rPr lang="de-DE" sz="2400" dirty="0" smtClean="0">
                <a:solidFill>
                  <a:srgbClr val="002060"/>
                </a:solidFill>
              </a:rPr>
              <a:t>/</a:t>
            </a:r>
            <a:r>
              <a:rPr lang="de-DE" sz="2400" dirty="0" err="1" smtClean="0">
                <a:solidFill>
                  <a:srgbClr val="002060"/>
                </a:solidFill>
              </a:rPr>
              <a:t>results</a:t>
            </a:r>
            <a:r>
              <a:rPr lang="de-DE" sz="2400" dirty="0" smtClean="0">
                <a:solidFill>
                  <a:srgbClr val="002060"/>
                </a:solidFill>
              </a:rPr>
              <a:t> …</a:t>
            </a: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Document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your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methods</a:t>
            </a:r>
            <a:r>
              <a:rPr lang="de-DE" sz="2400" dirty="0" smtClean="0">
                <a:solidFill>
                  <a:srgbClr val="002060"/>
                </a:solidFill>
              </a:rPr>
              <a:t>/</a:t>
            </a:r>
            <a:r>
              <a:rPr lang="de-DE" sz="2400" dirty="0" err="1" smtClean="0">
                <a:solidFill>
                  <a:srgbClr val="002060"/>
                </a:solidFill>
              </a:rPr>
              <a:t>results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Secure/</a:t>
            </a:r>
            <a:r>
              <a:rPr lang="de-DE" sz="2400" dirty="0" err="1" smtClean="0">
                <a:solidFill>
                  <a:srgbClr val="002060"/>
                </a:solidFill>
              </a:rPr>
              <a:t>store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your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primary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data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 descr="https://www.mpic.de/typo3temp/GB/ff799099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" y="3019028"/>
            <a:ext cx="20764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5292079" y="2736919"/>
            <a:ext cx="223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"/>
          <p:cNvCxnSpPr/>
          <p:nvPr/>
        </p:nvCxnSpPr>
        <p:spPr>
          <a:xfrm>
            <a:off x="7143899" y="4102124"/>
            <a:ext cx="110050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Bildergebnis für plagiar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2" y="3425122"/>
            <a:ext cx="1543775" cy="13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491264" y="2184082"/>
            <a:ext cx="1553376" cy="113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267744" y="2420888"/>
            <a:ext cx="5223520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26" name="Picture 2" descr="Bildergebnis für predatory publis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0" b="65612"/>
          <a:stretch/>
        </p:blipFill>
        <p:spPr bwMode="auto">
          <a:xfrm>
            <a:off x="2710183" y="3013614"/>
            <a:ext cx="3734025" cy="15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403648" y="1412776"/>
            <a:ext cx="631844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Good scientific practice (scientific integrity)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(also applies to publications …)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Talks – </a:t>
            </a:r>
            <a:r>
              <a:rPr lang="de-DE" dirty="0" err="1" smtClean="0"/>
              <a:t>outline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Clear Structure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(tell a story …)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67744" y="2492896"/>
            <a:ext cx="4006225" cy="289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Introduction</a:t>
            </a:r>
            <a:r>
              <a:rPr lang="de-DE" sz="2400" dirty="0" smtClean="0">
                <a:solidFill>
                  <a:srgbClr val="002060"/>
                </a:solidFill>
              </a:rPr>
              <a:t>, </a:t>
            </a:r>
            <a:r>
              <a:rPr lang="de-DE" sz="2400" dirty="0" err="1" smtClean="0">
                <a:solidFill>
                  <a:srgbClr val="002060"/>
                </a:solidFill>
              </a:rPr>
              <a:t>background</a:t>
            </a:r>
            <a:endParaRPr lang="de-DE" sz="2400" dirty="0" smtClean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800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Motivation, </a:t>
            </a:r>
            <a:r>
              <a:rPr lang="de-DE" sz="2400" dirty="0" err="1" smtClean="0">
                <a:solidFill>
                  <a:srgbClr val="002060"/>
                </a:solidFill>
              </a:rPr>
              <a:t>aim</a:t>
            </a:r>
            <a:r>
              <a:rPr lang="de-DE" sz="2400" dirty="0" smtClean="0">
                <a:solidFill>
                  <a:srgbClr val="002060"/>
                </a:solidFill>
              </a:rPr>
              <a:t>(s)</a:t>
            </a: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Method</a:t>
            </a:r>
            <a:r>
              <a:rPr lang="de-DE" sz="2400" dirty="0" smtClean="0">
                <a:solidFill>
                  <a:srgbClr val="002060"/>
                </a:solidFill>
              </a:rPr>
              <a:t>(s), </a:t>
            </a:r>
            <a:r>
              <a:rPr lang="de-DE" sz="2400" dirty="0" err="1" smtClean="0">
                <a:solidFill>
                  <a:srgbClr val="002060"/>
                </a:solidFill>
              </a:rPr>
              <a:t>methodology</a:t>
            </a: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Results</a:t>
            </a:r>
            <a:r>
              <a:rPr lang="de-DE" sz="2400" dirty="0" smtClean="0">
                <a:solidFill>
                  <a:srgbClr val="002060"/>
                </a:solidFill>
              </a:rPr>
              <a:t> &amp; </a:t>
            </a:r>
            <a:r>
              <a:rPr lang="de-DE" sz="2400" dirty="0" err="1" smtClean="0">
                <a:solidFill>
                  <a:srgbClr val="002060"/>
                </a:solidFill>
              </a:rPr>
              <a:t>discussion</a:t>
            </a:r>
            <a:endParaRPr lang="de-DE" sz="24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2060"/>
                </a:solidFill>
              </a:rPr>
              <a:t>Conclusions</a:t>
            </a:r>
            <a:endParaRPr lang="de-DE" sz="2400" dirty="0" smtClean="0">
              <a:solidFill>
                <a:srgbClr val="002060"/>
              </a:solidFill>
            </a:endParaRPr>
          </a:p>
          <a:p>
            <a:pPr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2060"/>
                </a:solidFill>
              </a:rPr>
              <a:t>Summary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800" dirty="0" smtClean="0">
              <a:solidFill>
                <a:srgbClr val="002060"/>
              </a:solidFill>
            </a:endParaRPr>
          </a:p>
        </p:txBody>
      </p:sp>
      <p:sp>
        <p:nvSpPr>
          <p:cNvPr id="6" name="Geschweifte Klammer rechts 5"/>
          <p:cNvSpPr/>
          <p:nvPr/>
        </p:nvSpPr>
        <p:spPr>
          <a:xfrm>
            <a:off x="6634009" y="3425122"/>
            <a:ext cx="170239" cy="828000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48264" y="3645024"/>
            <a:ext cx="1066318" cy="443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C00000"/>
                </a:solidFill>
              </a:rPr>
              <a:t>~ 50%</a:t>
            </a:r>
          </a:p>
        </p:txBody>
      </p:sp>
      <p:sp>
        <p:nvSpPr>
          <p:cNvPr id="14" name="Geschweifte Klammer rechts 13"/>
          <p:cNvSpPr/>
          <p:nvPr/>
        </p:nvSpPr>
        <p:spPr>
          <a:xfrm>
            <a:off x="6640179" y="2534460"/>
            <a:ext cx="170239" cy="828000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48264" y="2759387"/>
            <a:ext cx="1066318" cy="443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C00000"/>
                </a:solidFill>
              </a:rPr>
              <a:t>~ 35%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951675" y="4610813"/>
            <a:ext cx="1066318" cy="443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C00000"/>
                </a:solidFill>
              </a:rPr>
              <a:t>~ 15%</a:t>
            </a:r>
          </a:p>
        </p:txBody>
      </p:sp>
      <p:sp>
        <p:nvSpPr>
          <p:cNvPr id="17" name="Geschweifte Klammer rechts 16"/>
          <p:cNvSpPr/>
          <p:nvPr/>
        </p:nvSpPr>
        <p:spPr>
          <a:xfrm>
            <a:off x="6639450" y="4303487"/>
            <a:ext cx="170239" cy="828000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ergebnis für nuclear physics talk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16332" r="12185" b="67336"/>
          <a:stretch/>
        </p:blipFill>
        <p:spPr bwMode="auto">
          <a:xfrm>
            <a:off x="4521264" y="3429000"/>
            <a:ext cx="3771900" cy="61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title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G</a:t>
            </a:r>
            <a:r>
              <a:rPr lang="en-US" dirty="0" smtClean="0">
                <a:solidFill>
                  <a:srgbClr val="002060"/>
                </a:solidFill>
              </a:rPr>
              <a:t>ive some thought to a “good” title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74023"/>
          <a:stretch/>
        </p:blipFill>
        <p:spPr bwMode="auto">
          <a:xfrm>
            <a:off x="2267744" y="4005064"/>
            <a:ext cx="4065373" cy="6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12104" r="28011" b="62575"/>
          <a:stretch/>
        </p:blipFill>
        <p:spPr bwMode="auto">
          <a:xfrm>
            <a:off x="816158" y="4843096"/>
            <a:ext cx="3376784" cy="68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32000" r="8589" b="47636"/>
          <a:stretch/>
        </p:blipFill>
        <p:spPr bwMode="auto">
          <a:xfrm>
            <a:off x="6112695" y="4328831"/>
            <a:ext cx="2123997" cy="39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20455" r="9446" b="32954"/>
          <a:stretch/>
        </p:blipFill>
        <p:spPr bwMode="auto">
          <a:xfrm>
            <a:off x="5580112" y="2201321"/>
            <a:ext cx="2677775" cy="115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2856" r="14111" b="79767"/>
          <a:stretch/>
        </p:blipFill>
        <p:spPr bwMode="auto">
          <a:xfrm>
            <a:off x="816158" y="2204864"/>
            <a:ext cx="2315682" cy="7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6809" r="3841" b="12152"/>
          <a:stretch/>
        </p:blipFill>
        <p:spPr bwMode="auto">
          <a:xfrm>
            <a:off x="4268569" y="4720046"/>
            <a:ext cx="4001481" cy="86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t="8042" b="70573"/>
          <a:stretch/>
        </p:blipFill>
        <p:spPr bwMode="auto">
          <a:xfrm>
            <a:off x="827584" y="3429000"/>
            <a:ext cx="3312368" cy="56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6" t="35791" b="36500"/>
          <a:stretch/>
        </p:blipFill>
        <p:spPr bwMode="auto">
          <a:xfrm>
            <a:off x="3714996" y="2204864"/>
            <a:ext cx="1690700" cy="4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4018" r="3309" b="71800"/>
          <a:stretch/>
        </p:blipFill>
        <p:spPr bwMode="auto">
          <a:xfrm>
            <a:off x="776358" y="4228868"/>
            <a:ext cx="1728192" cy="6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undamental Symmetries Standard Model Electroweak Interaction The QWeak Experiment First Results Summary&#10;Holding up a Mirr...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22240" r="10642" b="60083"/>
          <a:stretch/>
        </p:blipFill>
        <p:spPr bwMode="auto">
          <a:xfrm>
            <a:off x="809624" y="2910520"/>
            <a:ext cx="3283234" cy="5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5793" r="12127" b="75668"/>
          <a:stretch/>
        </p:blipFill>
        <p:spPr bwMode="auto">
          <a:xfrm>
            <a:off x="3491880" y="2763523"/>
            <a:ext cx="1940812" cy="36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Title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Rechteck 2"/>
          <p:cNvSpPr/>
          <p:nvPr/>
        </p:nvSpPr>
        <p:spPr>
          <a:xfrm>
            <a:off x="1401122" y="141277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en-US" dirty="0" smtClean="0">
                <a:solidFill>
                  <a:srgbClr val="002060"/>
                </a:solidFill>
              </a:rPr>
              <a:t> boring title may mean a boring presentation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7" name="Picture 2" descr="Ähnliches F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34" t="-1" r="-60750" b="-2112"/>
          <a:stretch/>
        </p:blipFill>
        <p:spPr bwMode="auto">
          <a:xfrm>
            <a:off x="783312" y="2131115"/>
            <a:ext cx="7524000" cy="3443966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7486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do´s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don´Ts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1" name="Rechteck 10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(do not overload the slide)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do´s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don´ts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=""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 dirty="0" smtClean="0"/>
              <a:t>August 2018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1" name="Rechteck 10"/>
          <p:cNvSpPr/>
          <p:nvPr/>
        </p:nvSpPr>
        <p:spPr>
          <a:xfrm>
            <a:off x="1401122" y="141277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Keep it Simple – Less is More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(do not overload the slide)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3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344816" cy="56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0</TotalTime>
  <Words>760</Words>
  <Application>Microsoft Office PowerPoint</Application>
  <PresentationFormat>Bildschirmpräsentation (4:3)</PresentationFormat>
  <Paragraphs>241</Paragraphs>
  <Slides>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Juelich_PowerPoint_4x3</vt:lpstr>
      <vt:lpstr>Preparation / Presentation of a talk</vt:lpstr>
      <vt:lpstr>History  </vt:lpstr>
      <vt:lpstr>the new era  </vt:lpstr>
      <vt:lpstr>prerequisite  </vt:lpstr>
      <vt:lpstr>Talks – outline  </vt:lpstr>
      <vt:lpstr>title   </vt:lpstr>
      <vt:lpstr>Title  </vt:lpstr>
      <vt:lpstr>do´s and don´Ts  </vt:lpstr>
      <vt:lpstr>do´s and don´ts  </vt:lpstr>
      <vt:lpstr>Drawings etc.  </vt:lpstr>
      <vt:lpstr>texts   </vt:lpstr>
      <vt:lpstr>formulas   </vt:lpstr>
      <vt:lpstr>formulas   </vt:lpstr>
      <vt:lpstr>figures  </vt:lpstr>
      <vt:lpstr>writing  </vt:lpstr>
      <vt:lpstr>Backgrounds etc.   </vt:lpstr>
      <vt:lpstr>Animations etc.   </vt:lpstr>
      <vt:lpstr>terminology   </vt:lpstr>
      <vt:lpstr>comprehensibility   </vt:lpstr>
      <vt:lpstr>Central point   </vt:lpstr>
      <vt:lpstr>summary   </vt:lpstr>
      <vt:lpstr>presentation   </vt:lpstr>
      <vt:lpstr>In short   </vt:lpstr>
      <vt:lpstr>At last – the audience  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Ströher</dc:creator>
  <cp:lastModifiedBy>Ströher</cp:lastModifiedBy>
  <cp:revision>193</cp:revision>
  <cp:lastPrinted>2018-07-18T07:29:44Z</cp:lastPrinted>
  <dcterms:created xsi:type="dcterms:W3CDTF">2018-01-02T14:27:08Z</dcterms:created>
  <dcterms:modified xsi:type="dcterms:W3CDTF">2018-08-15T07:36:33Z</dcterms:modified>
</cp:coreProperties>
</file>