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60"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65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prstClr val="white">
                    <a:lumMod val="65000"/>
                    <a:lumOff val="35000"/>
                  </a:prstClr>
                </a:solidFill>
                <a:latin typeface="+mn-lt"/>
                <a:ea typeface="+mn-ea"/>
                <a:cs typeface="+mn-cs"/>
              </a:defRPr>
            </a:pPr>
            <a:r>
              <a:rPr lang="en-US" dirty="0"/>
              <a:t> </a:t>
            </a:r>
            <a:r>
              <a:rPr lang="en-US" b="0" i="0" u="sng" dirty="0" smtClean="0">
                <a:effectLst/>
              </a:rPr>
              <a:t>Centers for Disease Control and Prevention</a:t>
            </a:r>
            <a:endParaRPr lang="en-US" b="0" i="0" dirty="0" smtClean="0">
              <a:effectLst/>
            </a:endParaRPr>
          </a:p>
          <a:p>
            <a:pPr marL="0" marR="0" lvl="0" indent="0" algn="ctr" defTabSz="914400" rtl="0" eaLnBrk="1" fontAlgn="auto" latinLnBrk="0" hangingPunct="1">
              <a:lnSpc>
                <a:spcPct val="100000"/>
              </a:lnSpc>
              <a:spcBef>
                <a:spcPts val="0"/>
              </a:spcBef>
              <a:spcAft>
                <a:spcPts val="0"/>
              </a:spcAft>
              <a:buClrTx/>
              <a:buSzTx/>
              <a:buFontTx/>
              <a:buNone/>
              <a:tabLst/>
              <a:defRPr>
                <a:solidFill>
                  <a:prstClr val="white">
                    <a:lumMod val="65000"/>
                    <a:lumOff val="35000"/>
                  </a:prstClr>
                </a:solidFill>
              </a:defRPr>
            </a:pPr>
            <a:r>
              <a:rPr lang="ka-GE" dirty="0" smtClean="0"/>
              <a:t>(</a:t>
            </a:r>
            <a:r>
              <a:rPr lang="en-US" dirty="0"/>
              <a:t>CDC)</a:t>
            </a:r>
          </a:p>
        </c:rich>
      </c:tx>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prstClr val="white">
                  <a:lumMod val="65000"/>
                  <a:lumOff val="35000"/>
                </a:prst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2550032943549211"/>
          <c:y val="0.23978773588793087"/>
          <c:w val="0.76359240269128226"/>
          <c:h val="0.49194930363371941"/>
        </c:manualLayout>
      </c:layout>
      <c:pie3DChart>
        <c:varyColors val="1"/>
        <c:ser>
          <c:idx val="0"/>
          <c:order val="0"/>
          <c:tx>
            <c:strRef>
              <c:f>Sheet1!$B$1</c:f>
              <c:strCache>
                <c:ptCount val="1"/>
                <c:pt idx="0">
                  <c:v>Sales</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F13E-48A2-A7B7-B00BCF3A7A85}"/>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F13E-48A2-A7B7-B00BCF3A7A85}"/>
              </c:ext>
            </c:extLst>
          </c:dPt>
          <c:cat>
            <c:strRef>
              <c:f>Sheet1!$A$2:$A$3</c:f>
              <c:strCache>
                <c:ptCount val="2"/>
                <c:pt idx="0">
                  <c:v>Bacterial infection 2 000 000</c:v>
                </c:pt>
                <c:pt idx="1">
                  <c:v>resistance 23 000</c:v>
                </c:pt>
              </c:strCache>
            </c:strRef>
          </c:cat>
          <c:val>
            <c:numRef>
              <c:f>Sheet1!$B$2:$B$3</c:f>
              <c:numCache>
                <c:formatCode>General</c:formatCode>
                <c:ptCount val="2"/>
                <c:pt idx="0">
                  <c:v>2000000</c:v>
                </c:pt>
                <c:pt idx="1">
                  <c:v>23000</c:v>
                </c:pt>
              </c:numCache>
            </c:numRef>
          </c:val>
          <c:extLst>
            <c:ext xmlns:c16="http://schemas.microsoft.com/office/drawing/2014/chart" uri="{C3380CC4-5D6E-409C-BE32-E72D297353CC}">
              <c16:uniqueId val="{00000004-F13E-48A2-A7B7-B00BCF3A7A85}"/>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5.9072023768075577E-2"/>
          <c:y val="0.73522587606883405"/>
          <c:w val="0.89353040171366194"/>
          <c:h val="0.2508187777424315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Newborn deaths by microbes caused by newborn sepsis</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9711213383645608E-2"/>
          <c:y val="0.17572375026534801"/>
          <c:w val="0.63143368159312496"/>
          <c:h val="0.7248920619402246"/>
        </c:manualLayout>
      </c:layout>
      <c:bar3DChart>
        <c:barDir val="col"/>
        <c:grouping val="standard"/>
        <c:varyColors val="0"/>
        <c:ser>
          <c:idx val="0"/>
          <c:order val="0"/>
          <c:tx>
            <c:strRef>
              <c:f>Sheet1!$B$1</c:f>
              <c:strCache>
                <c:ptCount val="1"/>
                <c:pt idx="0">
                  <c:v>South Asia</c:v>
                </c:pt>
              </c:strCache>
            </c:strRef>
          </c:tx>
          <c:spPr>
            <a:solidFill>
              <a:schemeClr val="accent1"/>
            </a:solidFill>
            <a:ln>
              <a:noFill/>
            </a:ln>
            <a:effectLst/>
            <a:sp3d/>
          </c:spPr>
          <c:invertIfNegative val="0"/>
          <c:cat>
            <c:numRef>
              <c:f>Sheet1!$A$2</c:f>
              <c:numCache>
                <c:formatCode>General</c:formatCode>
                <c:ptCount val="1"/>
              </c:numCache>
            </c:numRef>
          </c:cat>
          <c:val>
            <c:numRef>
              <c:f>Sheet1!$B$2</c:f>
              <c:numCache>
                <c:formatCode>General</c:formatCode>
                <c:ptCount val="1"/>
                <c:pt idx="0">
                  <c:v>300000</c:v>
                </c:pt>
              </c:numCache>
            </c:numRef>
          </c:val>
          <c:extLst>
            <c:ext xmlns:c16="http://schemas.microsoft.com/office/drawing/2014/chart" uri="{C3380CC4-5D6E-409C-BE32-E72D297353CC}">
              <c16:uniqueId val="{00000000-9A51-48FC-BE71-857682F60F62}"/>
            </c:ext>
          </c:extLst>
        </c:ser>
        <c:ser>
          <c:idx val="1"/>
          <c:order val="1"/>
          <c:tx>
            <c:strRef>
              <c:f>Sheet1!$C$1</c:f>
              <c:strCache>
                <c:ptCount val="1"/>
                <c:pt idx="0">
                  <c:v>India</c:v>
                </c:pt>
              </c:strCache>
            </c:strRef>
          </c:tx>
          <c:spPr>
            <a:solidFill>
              <a:schemeClr val="accent2"/>
            </a:solidFill>
            <a:ln>
              <a:noFill/>
            </a:ln>
            <a:effectLst/>
            <a:sp3d/>
          </c:spPr>
          <c:invertIfNegative val="0"/>
          <c:cat>
            <c:numRef>
              <c:f>Sheet1!$A$2</c:f>
              <c:numCache>
                <c:formatCode>General</c:formatCode>
                <c:ptCount val="1"/>
              </c:numCache>
            </c:numRef>
          </c:cat>
          <c:val>
            <c:numRef>
              <c:f>Sheet1!$C$2</c:f>
              <c:numCache>
                <c:formatCode>General</c:formatCode>
                <c:ptCount val="1"/>
                <c:pt idx="0">
                  <c:v>58000</c:v>
                </c:pt>
              </c:numCache>
            </c:numRef>
          </c:val>
          <c:extLst>
            <c:ext xmlns:c16="http://schemas.microsoft.com/office/drawing/2014/chart" uri="{C3380CC4-5D6E-409C-BE32-E72D297353CC}">
              <c16:uniqueId val="{00000001-9A51-48FC-BE71-857682F60F62}"/>
            </c:ext>
          </c:extLst>
        </c:ser>
        <c:dLbls>
          <c:showLegendKey val="0"/>
          <c:showVal val="0"/>
          <c:showCatName val="0"/>
          <c:showSerName val="0"/>
          <c:showPercent val="0"/>
          <c:showBubbleSize val="0"/>
        </c:dLbls>
        <c:gapWidth val="150"/>
        <c:shape val="box"/>
        <c:axId val="259861903"/>
        <c:axId val="259860239"/>
        <c:axId val="265913759"/>
      </c:bar3DChart>
      <c:catAx>
        <c:axId val="259861903"/>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59860239"/>
        <c:crosses val="autoZero"/>
        <c:auto val="1"/>
        <c:lblAlgn val="ctr"/>
        <c:lblOffset val="100"/>
        <c:noMultiLvlLbl val="0"/>
      </c:catAx>
      <c:valAx>
        <c:axId val="25986023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59861903"/>
        <c:crosses val="autoZero"/>
        <c:crossBetween val="between"/>
      </c:valAx>
      <c:serAx>
        <c:axId val="265913759"/>
        <c:scaling>
          <c:orientation val="minMax"/>
        </c:scaling>
        <c:delete val="0"/>
        <c:axPos val="b"/>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59860239"/>
        <c:crosses val="autoZero"/>
      </c:ser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0" i="0" u="none" strike="noStrike" kern="1200" cap="all" baseline="0">
                <a:solidFill>
                  <a:schemeClr val="lt1"/>
                </a:solidFill>
                <a:latin typeface="+mn-lt"/>
                <a:ea typeface="+mn-ea"/>
                <a:cs typeface="+mn-cs"/>
              </a:defRPr>
            </a:pPr>
            <a:r>
              <a:rPr lang="en-US" dirty="0" smtClean="0"/>
              <a:t>results</a:t>
            </a:r>
            <a:endParaRPr lang="en-US" dirty="0"/>
          </a:p>
        </c:rich>
      </c:tx>
      <c:layout/>
      <c:overlay val="0"/>
      <c:spPr>
        <a:noFill/>
        <a:ln>
          <a:noFill/>
        </a:ln>
        <a:effectLst/>
      </c:spPr>
      <c:txPr>
        <a:bodyPr rot="0" spcFirstLastPara="1" vertOverflow="ellipsis" vert="horz" wrap="square" anchor="ctr" anchorCtr="1"/>
        <a:lstStyle/>
        <a:p>
          <a:pPr>
            <a:defRPr sz="2200" b="0" i="0" u="none" strike="noStrike" kern="1200" cap="all" baseline="0">
              <a:solidFill>
                <a:schemeClr val="lt1"/>
              </a:solidFill>
              <a:latin typeface="+mn-lt"/>
              <a:ea typeface="+mn-ea"/>
              <a:cs typeface="+mn-cs"/>
            </a:defRPr>
          </a:pPr>
          <a:endParaRPr lang="en-US"/>
        </a:p>
      </c:txPr>
    </c:title>
    <c:autoTitleDeleted val="0"/>
    <c:view3D>
      <c:rotX val="15"/>
      <c:rotY val="20"/>
      <c:depthPercent val="100"/>
      <c:rAngAx val="1"/>
    </c:view3D>
    <c:floor>
      <c:thickness val="0"/>
      <c:spPr>
        <a:solidFill>
          <a:schemeClr val="bg2">
            <a:lumMod val="75000"/>
            <a:alpha val="27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ceftriaxone</c:v>
                </c:pt>
              </c:strCache>
            </c:strRef>
          </c:tx>
          <c:spPr>
            <a:solidFill>
              <a:schemeClr val="accent1">
                <a:alpha val="88000"/>
              </a:schemeClr>
            </a:solidFill>
            <a:ln>
              <a:solidFill>
                <a:schemeClr val="accent1">
                  <a:lumMod val="50000"/>
                </a:schemeClr>
              </a:solidFill>
            </a:ln>
            <a:effectLst/>
            <a:scene3d>
              <a:camera prst="orthographicFront"/>
              <a:lightRig rig="threePt" dir="t"/>
            </a:scene3d>
            <a:sp3d prstMaterial="flat">
              <a:contourClr>
                <a:schemeClr val="accent1">
                  <a:lumMod val="50000"/>
                </a:schemeClr>
              </a:contourClr>
            </a:sp3d>
          </c:spPr>
          <c:invertIfNegative val="0"/>
          <c:dLbls>
            <c:spPr>
              <a:solidFill>
                <a:schemeClr val="accent1">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50000"/>
                        </a:schemeClr>
                      </a:solidFill>
                      <a:round/>
                    </a:ln>
                    <a:effectLst/>
                  </c:spPr>
                </c15:leaderLines>
              </c:ext>
            </c:extLst>
          </c:dLbls>
          <c:cat>
            <c:strRef>
              <c:f>Sheet1!$A$2:$A$4</c:f>
              <c:strCache>
                <c:ptCount val="3"/>
                <c:pt idx="0">
                  <c:v>S. Pneumoniae</c:v>
                </c:pt>
                <c:pt idx="1">
                  <c:v>M. catarrhalis </c:v>
                </c:pt>
                <c:pt idx="2">
                  <c:v>S. aureus </c:v>
                </c:pt>
              </c:strCache>
            </c:strRef>
          </c:cat>
          <c:val>
            <c:numRef>
              <c:f>Sheet1!$B$2:$B$4</c:f>
              <c:numCache>
                <c:formatCode>General</c:formatCode>
                <c:ptCount val="3"/>
                <c:pt idx="0" formatCode="0.00%">
                  <c:v>5.6000000000000001E-2</c:v>
                </c:pt>
              </c:numCache>
            </c:numRef>
          </c:val>
          <c:extLst>
            <c:ext xmlns:c16="http://schemas.microsoft.com/office/drawing/2014/chart" uri="{C3380CC4-5D6E-409C-BE32-E72D297353CC}">
              <c16:uniqueId val="{00000000-2722-498E-BD5E-1920D7919901}"/>
            </c:ext>
          </c:extLst>
        </c:ser>
        <c:ser>
          <c:idx val="1"/>
          <c:order val="1"/>
          <c:tx>
            <c:strRef>
              <c:f>Sheet1!$C$1</c:f>
              <c:strCache>
                <c:ptCount val="1"/>
                <c:pt idx="0">
                  <c:v>cotrimoxazole</c:v>
                </c:pt>
              </c:strCache>
            </c:strRef>
          </c:tx>
          <c:spPr>
            <a:solidFill>
              <a:schemeClr val="accent2">
                <a:alpha val="88000"/>
              </a:schemeClr>
            </a:solidFill>
            <a:ln>
              <a:solidFill>
                <a:schemeClr val="accent2">
                  <a:lumMod val="50000"/>
                </a:schemeClr>
              </a:solidFill>
            </a:ln>
            <a:effectLst/>
            <a:scene3d>
              <a:camera prst="orthographicFront"/>
              <a:lightRig rig="threePt" dir="t"/>
            </a:scene3d>
            <a:sp3d prstMaterial="flat">
              <a:contourClr>
                <a:schemeClr val="accent2">
                  <a:lumMod val="50000"/>
                </a:schemeClr>
              </a:contourClr>
            </a:sp3d>
          </c:spPr>
          <c:invertIfNegative val="0"/>
          <c:dLbls>
            <c:spPr>
              <a:solidFill>
                <a:schemeClr val="accent2">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50000"/>
                        </a:schemeClr>
                      </a:solidFill>
                      <a:round/>
                    </a:ln>
                    <a:effectLst/>
                  </c:spPr>
                </c15:leaderLines>
              </c:ext>
            </c:extLst>
          </c:dLbls>
          <c:cat>
            <c:strRef>
              <c:f>Sheet1!$A$2:$A$4</c:f>
              <c:strCache>
                <c:ptCount val="3"/>
                <c:pt idx="0">
                  <c:v>S. Pneumoniae</c:v>
                </c:pt>
                <c:pt idx="1">
                  <c:v>M. catarrhalis </c:v>
                </c:pt>
                <c:pt idx="2">
                  <c:v>S. aureus </c:v>
                </c:pt>
              </c:strCache>
            </c:strRef>
          </c:cat>
          <c:val>
            <c:numRef>
              <c:f>Sheet1!$C$2:$C$4</c:f>
              <c:numCache>
                <c:formatCode>General</c:formatCode>
                <c:ptCount val="3"/>
                <c:pt idx="0" formatCode="0.00%">
                  <c:v>0.58299999999999996</c:v>
                </c:pt>
              </c:numCache>
            </c:numRef>
          </c:val>
          <c:extLst>
            <c:ext xmlns:c16="http://schemas.microsoft.com/office/drawing/2014/chart" uri="{C3380CC4-5D6E-409C-BE32-E72D297353CC}">
              <c16:uniqueId val="{00000001-2722-498E-BD5E-1920D7919901}"/>
            </c:ext>
          </c:extLst>
        </c:ser>
        <c:ser>
          <c:idx val="2"/>
          <c:order val="2"/>
          <c:tx>
            <c:strRef>
              <c:f>Sheet1!$D$1</c:f>
              <c:strCache>
                <c:ptCount val="1"/>
                <c:pt idx="0">
                  <c:v>gentamicin </c:v>
                </c:pt>
              </c:strCache>
            </c:strRef>
          </c:tx>
          <c:spPr>
            <a:solidFill>
              <a:schemeClr val="accent3">
                <a:alpha val="88000"/>
              </a:schemeClr>
            </a:solidFill>
            <a:ln>
              <a:solidFill>
                <a:schemeClr val="accent3">
                  <a:lumMod val="50000"/>
                </a:schemeClr>
              </a:solidFill>
            </a:ln>
            <a:effectLst/>
            <a:scene3d>
              <a:camera prst="orthographicFront"/>
              <a:lightRig rig="threePt" dir="t"/>
            </a:scene3d>
            <a:sp3d prstMaterial="flat">
              <a:contourClr>
                <a:schemeClr val="accent3">
                  <a:lumMod val="50000"/>
                </a:schemeClr>
              </a:contourClr>
            </a:sp3d>
          </c:spPr>
          <c:invertIfNegative val="0"/>
          <c:dLbls>
            <c:spPr>
              <a:solidFill>
                <a:schemeClr val="accent3">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50000"/>
                        </a:schemeClr>
                      </a:solidFill>
                      <a:round/>
                    </a:ln>
                    <a:effectLst/>
                  </c:spPr>
                </c15:leaderLines>
              </c:ext>
            </c:extLst>
          </c:dLbls>
          <c:cat>
            <c:strRef>
              <c:f>Sheet1!$A$2:$A$4</c:f>
              <c:strCache>
                <c:ptCount val="3"/>
                <c:pt idx="0">
                  <c:v>S. Pneumoniae</c:v>
                </c:pt>
                <c:pt idx="1">
                  <c:v>M. catarrhalis </c:v>
                </c:pt>
                <c:pt idx="2">
                  <c:v>S. aureus </c:v>
                </c:pt>
              </c:strCache>
            </c:strRef>
          </c:cat>
          <c:val>
            <c:numRef>
              <c:f>Sheet1!$D$2:$D$4</c:f>
              <c:numCache>
                <c:formatCode>0.00%</c:formatCode>
                <c:ptCount val="3"/>
                <c:pt idx="1">
                  <c:v>2.1000000000000001E-2</c:v>
                </c:pt>
              </c:numCache>
            </c:numRef>
          </c:val>
          <c:extLst>
            <c:ext xmlns:c16="http://schemas.microsoft.com/office/drawing/2014/chart" uri="{C3380CC4-5D6E-409C-BE32-E72D297353CC}">
              <c16:uniqueId val="{00000002-2722-498E-BD5E-1920D7919901}"/>
            </c:ext>
          </c:extLst>
        </c:ser>
        <c:ser>
          <c:idx val="3"/>
          <c:order val="3"/>
          <c:tx>
            <c:strRef>
              <c:f>Sheet1!$E$1</c:f>
              <c:strCache>
                <c:ptCount val="1"/>
                <c:pt idx="0">
                  <c:v>ampicillin</c:v>
                </c:pt>
              </c:strCache>
            </c:strRef>
          </c:tx>
          <c:spPr>
            <a:solidFill>
              <a:schemeClr val="accent4">
                <a:alpha val="88000"/>
              </a:schemeClr>
            </a:solidFill>
            <a:ln>
              <a:solidFill>
                <a:schemeClr val="accent4">
                  <a:lumMod val="50000"/>
                </a:schemeClr>
              </a:solidFill>
            </a:ln>
            <a:effectLst/>
            <a:scene3d>
              <a:camera prst="orthographicFront"/>
              <a:lightRig rig="threePt" dir="t"/>
            </a:scene3d>
            <a:sp3d prstMaterial="flat">
              <a:contourClr>
                <a:schemeClr val="accent4">
                  <a:lumMod val="50000"/>
                </a:schemeClr>
              </a:contourClr>
            </a:sp3d>
          </c:spPr>
          <c:invertIfNegative val="0"/>
          <c:dLbls>
            <c:spPr>
              <a:solidFill>
                <a:schemeClr val="accent4">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50000"/>
                        </a:schemeClr>
                      </a:solidFill>
                      <a:round/>
                    </a:ln>
                    <a:effectLst/>
                  </c:spPr>
                </c15:leaderLines>
              </c:ext>
            </c:extLst>
          </c:dLbls>
          <c:cat>
            <c:strRef>
              <c:f>Sheet1!$A$2:$A$4</c:f>
              <c:strCache>
                <c:ptCount val="3"/>
                <c:pt idx="0">
                  <c:v>S. Pneumoniae</c:v>
                </c:pt>
                <c:pt idx="1">
                  <c:v>M. catarrhalis </c:v>
                </c:pt>
                <c:pt idx="2">
                  <c:v>S. aureus </c:v>
                </c:pt>
              </c:strCache>
            </c:strRef>
          </c:cat>
          <c:val>
            <c:numRef>
              <c:f>Sheet1!$E$2:$E$4</c:f>
              <c:numCache>
                <c:formatCode>0.00%</c:formatCode>
                <c:ptCount val="3"/>
                <c:pt idx="1">
                  <c:v>0.81100000000000005</c:v>
                </c:pt>
              </c:numCache>
            </c:numRef>
          </c:val>
          <c:extLst>
            <c:ext xmlns:c16="http://schemas.microsoft.com/office/drawing/2014/chart" uri="{C3380CC4-5D6E-409C-BE32-E72D297353CC}">
              <c16:uniqueId val="{00000003-2722-498E-BD5E-1920D7919901}"/>
            </c:ext>
          </c:extLst>
        </c:ser>
        <c:ser>
          <c:idx val="4"/>
          <c:order val="4"/>
          <c:tx>
            <c:strRef>
              <c:f>Sheet1!$F$1</c:f>
              <c:strCache>
                <c:ptCount val="1"/>
                <c:pt idx="0">
                  <c:v>cefoxitin</c:v>
                </c:pt>
              </c:strCache>
            </c:strRef>
          </c:tx>
          <c:spPr>
            <a:solidFill>
              <a:schemeClr val="accent5">
                <a:alpha val="88000"/>
              </a:schemeClr>
            </a:solidFill>
            <a:ln>
              <a:solidFill>
                <a:schemeClr val="accent5">
                  <a:lumMod val="50000"/>
                </a:schemeClr>
              </a:solidFill>
            </a:ln>
            <a:effectLst/>
            <a:scene3d>
              <a:camera prst="orthographicFront"/>
              <a:lightRig rig="threePt" dir="t"/>
            </a:scene3d>
            <a:sp3d prstMaterial="flat">
              <a:contourClr>
                <a:schemeClr val="accent5">
                  <a:lumMod val="50000"/>
                </a:schemeClr>
              </a:contourClr>
            </a:sp3d>
          </c:spPr>
          <c:invertIfNegative val="0"/>
          <c:dLbls>
            <c:spPr>
              <a:solidFill>
                <a:schemeClr val="accent5">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50000"/>
                        </a:schemeClr>
                      </a:solidFill>
                      <a:round/>
                    </a:ln>
                    <a:effectLst/>
                  </c:spPr>
                </c15:leaderLines>
              </c:ext>
            </c:extLst>
          </c:dLbls>
          <c:cat>
            <c:strRef>
              <c:f>Sheet1!$A$2:$A$4</c:f>
              <c:strCache>
                <c:ptCount val="3"/>
                <c:pt idx="0">
                  <c:v>S. Pneumoniae</c:v>
                </c:pt>
                <c:pt idx="1">
                  <c:v>M. catarrhalis </c:v>
                </c:pt>
                <c:pt idx="2">
                  <c:v>S. aureus </c:v>
                </c:pt>
              </c:strCache>
            </c:strRef>
          </c:cat>
          <c:val>
            <c:numRef>
              <c:f>Sheet1!$F$2:$F$4</c:f>
              <c:numCache>
                <c:formatCode>General</c:formatCode>
                <c:ptCount val="3"/>
                <c:pt idx="2" formatCode="0.00%">
                  <c:v>7.6999999999999999E-2</c:v>
                </c:pt>
              </c:numCache>
            </c:numRef>
          </c:val>
          <c:extLst>
            <c:ext xmlns:c16="http://schemas.microsoft.com/office/drawing/2014/chart" uri="{C3380CC4-5D6E-409C-BE32-E72D297353CC}">
              <c16:uniqueId val="{00000004-2722-498E-BD5E-1920D7919901}"/>
            </c:ext>
          </c:extLst>
        </c:ser>
        <c:ser>
          <c:idx val="5"/>
          <c:order val="5"/>
          <c:tx>
            <c:strRef>
              <c:f>Sheet1!$G$1</c:f>
              <c:strCache>
                <c:ptCount val="1"/>
                <c:pt idx="0">
                  <c:v>penicillin</c:v>
                </c:pt>
              </c:strCache>
            </c:strRef>
          </c:tx>
          <c:spPr>
            <a:solidFill>
              <a:schemeClr val="accent6">
                <a:alpha val="88000"/>
              </a:schemeClr>
            </a:solidFill>
            <a:ln>
              <a:solidFill>
                <a:schemeClr val="accent6">
                  <a:lumMod val="50000"/>
                </a:schemeClr>
              </a:solidFill>
            </a:ln>
            <a:effectLst/>
            <a:scene3d>
              <a:camera prst="orthographicFront"/>
              <a:lightRig rig="threePt" dir="t"/>
            </a:scene3d>
            <a:sp3d prstMaterial="flat">
              <a:contourClr>
                <a:schemeClr val="accent6">
                  <a:lumMod val="50000"/>
                </a:schemeClr>
              </a:contourClr>
            </a:sp3d>
          </c:spPr>
          <c:invertIfNegative val="0"/>
          <c:dLbls>
            <c:spPr>
              <a:solidFill>
                <a:schemeClr val="accent6">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50000"/>
                        </a:schemeClr>
                      </a:solidFill>
                      <a:round/>
                    </a:ln>
                    <a:effectLst/>
                  </c:spPr>
                </c15:leaderLines>
              </c:ext>
            </c:extLst>
          </c:dLbls>
          <c:cat>
            <c:strRef>
              <c:f>Sheet1!$A$2:$A$4</c:f>
              <c:strCache>
                <c:ptCount val="3"/>
                <c:pt idx="0">
                  <c:v>S. Pneumoniae</c:v>
                </c:pt>
                <c:pt idx="1">
                  <c:v>M. catarrhalis </c:v>
                </c:pt>
                <c:pt idx="2">
                  <c:v>S. aureus </c:v>
                </c:pt>
              </c:strCache>
            </c:strRef>
          </c:cat>
          <c:val>
            <c:numRef>
              <c:f>Sheet1!$G$2:$G$4</c:f>
              <c:numCache>
                <c:formatCode>General</c:formatCode>
                <c:ptCount val="3"/>
                <c:pt idx="2" formatCode="0%">
                  <c:v>1</c:v>
                </c:pt>
              </c:numCache>
            </c:numRef>
          </c:val>
          <c:extLst>
            <c:ext xmlns:c16="http://schemas.microsoft.com/office/drawing/2014/chart" uri="{C3380CC4-5D6E-409C-BE32-E72D297353CC}">
              <c16:uniqueId val="{00000005-2722-498E-BD5E-1920D7919901}"/>
            </c:ext>
          </c:extLst>
        </c:ser>
        <c:dLbls>
          <c:showLegendKey val="0"/>
          <c:showVal val="1"/>
          <c:showCatName val="0"/>
          <c:showSerName val="0"/>
          <c:showPercent val="0"/>
          <c:showBubbleSize val="0"/>
        </c:dLbls>
        <c:gapWidth val="84"/>
        <c:gapDepth val="53"/>
        <c:shape val="box"/>
        <c:axId val="124349167"/>
        <c:axId val="124334607"/>
        <c:axId val="0"/>
      </c:bar3DChart>
      <c:catAx>
        <c:axId val="124349167"/>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n-US"/>
          </a:p>
        </c:txPr>
        <c:crossAx val="124334607"/>
        <c:crosses val="autoZero"/>
        <c:auto val="1"/>
        <c:lblAlgn val="ctr"/>
        <c:lblOffset val="100"/>
        <c:noMultiLvlLbl val="0"/>
      </c:catAx>
      <c:valAx>
        <c:axId val="124334607"/>
        <c:scaling>
          <c:orientation val="minMax"/>
        </c:scaling>
        <c:delete val="1"/>
        <c:axPos val="l"/>
        <c:numFmt formatCode="0.00%" sourceLinked="1"/>
        <c:majorTickMark val="out"/>
        <c:minorTickMark val="none"/>
        <c:tickLblPos val="nextTo"/>
        <c:crossAx val="124349167"/>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n-US"/>
        </a:p>
      </c:txPr>
    </c:legend>
    <c:plotVisOnly val="1"/>
    <c:dispBlanksAs val="gap"/>
    <c:showDLblsOverMax val="0"/>
  </c:chart>
  <c:spPr>
    <a:solidFill>
      <a:srgbClr val="0E3169"/>
    </a:solidFill>
    <a:ln w="6350" cap="flat" cmpd="sng" algn="ctr">
      <a:solidFill>
        <a:schemeClr val="dk1">
          <a:tint val="7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0" i="0" u="none" strike="noStrike" kern="1200" cap="all" baseline="0">
                <a:solidFill>
                  <a:schemeClr val="lt1"/>
                </a:solidFill>
                <a:latin typeface="+mn-lt"/>
                <a:ea typeface="+mn-ea"/>
                <a:cs typeface="+mn-cs"/>
              </a:defRPr>
            </a:pPr>
            <a:r>
              <a:rPr lang="en-US" dirty="0" smtClean="0"/>
              <a:t>resistance</a:t>
            </a:r>
            <a:endParaRPr lang="ka-GE" dirty="0"/>
          </a:p>
        </c:rich>
      </c:tx>
      <c:layout/>
      <c:overlay val="0"/>
      <c:spPr>
        <a:noFill/>
        <a:ln>
          <a:noFill/>
        </a:ln>
        <a:effectLst/>
      </c:spPr>
      <c:txPr>
        <a:bodyPr rot="0" spcFirstLastPara="1" vertOverflow="ellipsis" vert="horz" wrap="square" anchor="ctr" anchorCtr="1"/>
        <a:lstStyle/>
        <a:p>
          <a:pPr>
            <a:defRPr sz="2200" b="0" i="0" u="none" strike="noStrike" kern="1200" cap="all" baseline="0">
              <a:solidFill>
                <a:schemeClr val="lt1"/>
              </a:solidFill>
              <a:latin typeface="+mn-lt"/>
              <a:ea typeface="+mn-ea"/>
              <a:cs typeface="+mn-cs"/>
            </a:defRPr>
          </a:pPr>
          <a:endParaRPr lang="en-US"/>
        </a:p>
      </c:txPr>
    </c:title>
    <c:autoTitleDeleted val="0"/>
    <c:view3D>
      <c:rotX val="15"/>
      <c:rotY val="20"/>
      <c:depthPercent val="100"/>
      <c:rAngAx val="1"/>
    </c:view3D>
    <c:floor>
      <c:thickness val="0"/>
      <c:spPr>
        <a:solidFill>
          <a:schemeClr val="bg2">
            <a:lumMod val="75000"/>
            <a:alpha val="27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resistance</c:v>
                </c:pt>
              </c:strCache>
            </c:strRef>
          </c:tx>
          <c:spPr>
            <a:solidFill>
              <a:schemeClr val="accent1">
                <a:alpha val="88000"/>
              </a:schemeClr>
            </a:solidFill>
            <a:ln>
              <a:solidFill>
                <a:schemeClr val="accent1">
                  <a:lumMod val="50000"/>
                </a:schemeClr>
              </a:solidFill>
            </a:ln>
            <a:effectLst/>
            <a:scene3d>
              <a:camera prst="orthographicFront"/>
              <a:lightRig rig="threePt" dir="t"/>
            </a:scene3d>
            <a:sp3d prstMaterial="flat">
              <a:contourClr>
                <a:schemeClr val="accent1">
                  <a:lumMod val="50000"/>
                </a:schemeClr>
              </a:contourClr>
            </a:sp3d>
          </c:spPr>
          <c:invertIfNegative val="0"/>
          <c:dLbls>
            <c:spPr>
              <a:solidFill>
                <a:schemeClr val="accent1">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50000"/>
                        </a:schemeClr>
                      </a:solidFill>
                      <a:round/>
                    </a:ln>
                    <a:effectLst/>
                  </c:spPr>
                </c15:leaderLines>
              </c:ext>
            </c:extLst>
          </c:dLbls>
          <c:cat>
            <c:strRef>
              <c:f>Sheet1!$A$2:$A$3</c:f>
              <c:strCache>
                <c:ptCount val="2"/>
                <c:pt idx="0">
                  <c:v>gentamicini</c:v>
                </c:pt>
                <c:pt idx="1">
                  <c:v>ciprofloksacin</c:v>
                </c:pt>
              </c:strCache>
            </c:strRef>
          </c:cat>
          <c:val>
            <c:numRef>
              <c:f>Sheet1!$B$2:$B$3</c:f>
              <c:numCache>
                <c:formatCode>0.00%</c:formatCode>
                <c:ptCount val="2"/>
                <c:pt idx="0">
                  <c:v>0.78200000000000003</c:v>
                </c:pt>
                <c:pt idx="1">
                  <c:v>0.82599999999999996</c:v>
                </c:pt>
              </c:numCache>
            </c:numRef>
          </c:val>
          <c:extLst>
            <c:ext xmlns:c16="http://schemas.microsoft.com/office/drawing/2014/chart" uri="{C3380CC4-5D6E-409C-BE32-E72D297353CC}">
              <c16:uniqueId val="{00000000-CA41-43C6-A889-C84F5DB03715}"/>
            </c:ext>
          </c:extLst>
        </c:ser>
        <c:dLbls>
          <c:showLegendKey val="0"/>
          <c:showVal val="1"/>
          <c:showCatName val="0"/>
          <c:showSerName val="0"/>
          <c:showPercent val="0"/>
          <c:showBubbleSize val="0"/>
        </c:dLbls>
        <c:gapWidth val="84"/>
        <c:gapDepth val="53"/>
        <c:shape val="box"/>
        <c:axId val="295241503"/>
        <c:axId val="295243999"/>
        <c:axId val="0"/>
      </c:bar3DChart>
      <c:catAx>
        <c:axId val="295241503"/>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n-US"/>
          </a:p>
        </c:txPr>
        <c:crossAx val="295243999"/>
        <c:crosses val="autoZero"/>
        <c:auto val="1"/>
        <c:lblAlgn val="ctr"/>
        <c:lblOffset val="100"/>
        <c:noMultiLvlLbl val="0"/>
      </c:catAx>
      <c:valAx>
        <c:axId val="295243999"/>
        <c:scaling>
          <c:orientation val="minMax"/>
        </c:scaling>
        <c:delete val="1"/>
        <c:axPos val="l"/>
        <c:numFmt formatCode="0.00%" sourceLinked="1"/>
        <c:majorTickMark val="out"/>
        <c:minorTickMark val="none"/>
        <c:tickLblPos val="nextTo"/>
        <c:crossAx val="295241503"/>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n-US"/>
        </a:p>
      </c:txPr>
    </c:legend>
    <c:plotVisOnly val="1"/>
    <c:dispBlanksAs val="gap"/>
    <c:showDLblsOverMax val="0"/>
  </c:chart>
  <c:spPr>
    <a:solidFill>
      <a:srgbClr val="0E3169"/>
    </a:solidFill>
    <a:ln w="6350" cap="flat" cmpd="sng" algn="ctr">
      <a:solidFill>
        <a:schemeClr val="dk1">
          <a:tint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1">
  <cs:axisTitle>
    <cs:lnRef idx="0"/>
    <cs:fillRef idx="0"/>
    <cs:effectRef idx="0"/>
    <cs:fontRef idx="minor">
      <a:schemeClr val="lt1">
        <a:lumMod val="75000"/>
      </a:schemeClr>
    </cs:fontRef>
    <cs:defRPr sz="1197"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lt1"/>
    </cs:fontRef>
    <cs:spPr>
      <a:solidFill>
        <a:schemeClr val="dk1">
          <a:lumMod val="75000"/>
          <a:lumOff val="25000"/>
        </a:schemeClr>
      </a:solidFill>
      <a:ln w="6350" cap="flat" cmpd="sng" algn="ctr">
        <a:solidFill>
          <a:schemeClr val="dk1">
            <a:tint val="75000"/>
          </a:schemeClr>
        </a:solidFill>
        <a:round/>
      </a:ln>
    </cs:spPr>
    <cs:defRPr sz="1330" kern="1200"/>
  </cs:chartArea>
  <cs:dataLabel>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1197" b="1" i="0" u="none" strike="noStrike" kern="1200" baseline="0"/>
  </cs:dataLabel>
  <cs:dataLabelCallout>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1197" b="1" i="0" u="none" strike="noStrike" kern="1200" baseline="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cs:spPr>
  </cs:dataPoint>
  <cs:dataPoint3D>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a:scene3d>
        <a:camera prst="orthographicFront"/>
        <a:lightRig rig="threePt" dir="t"/>
      </a:scene3d>
      <a:sp3d prstMaterial="fla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dk1">
            <a:lumMod val="75000"/>
            <a:lumOff val="25000"/>
          </a:schemeClr>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tx1"/>
    </cs:fontRef>
    <cs:spPr>
      <a:solidFill>
        <a:schemeClr val="bg2">
          <a:lumMod val="75000"/>
          <a:alpha val="27000"/>
        </a:schemeClr>
      </a:solidFill>
      <a:sp3d/>
    </cs:spPr>
  </cs:floor>
  <cs:gridlineMajor>
    <cs:lnRef idx="0"/>
    <cs:fillRef idx="0"/>
    <cs:effectRef idx="0"/>
    <cs:fontRef idx="minor">
      <a:schemeClr val="tx1"/>
    </cs:fontRef>
    <cs:spPr>
      <a:ln w="9525">
        <a:solidFill>
          <a:schemeClr val="lt1">
            <a:lumMod val="50000"/>
          </a:schemeClr>
        </a:solidFill>
      </a:ln>
    </cs:spPr>
  </cs:gridlineMajor>
  <cs:gridlineMinor>
    <cs:lnRef idx="0"/>
    <cs:fillRef idx="0"/>
    <cs:effectRef idx="0"/>
    <cs:fontRef idx="minor">
      <a:schemeClr val="tx1"/>
    </cs:fontRef>
    <cs:spPr>
      <a:ln w="9525">
        <a:solidFill>
          <a:schemeClr val="lt1">
            <a:lumMod val="40000"/>
          </a:schemeClr>
        </a:solidFill>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cs:fontRef>
    <cs:defRPr sz="2200" b="0" kern="1200" cap="all" baseline="0"/>
  </cs:title>
  <cs:trendline>
    <cs:lnRef idx="0">
      <cs:styleClr val="auto"/>
    </cs:lnRef>
    <cs:fillRef idx="0"/>
    <cs:effectRef idx="0"/>
    <cs:fontRef idx="minor">
      <a:schemeClr val="dk1"/>
    </cs:fontRef>
    <cs:spPr>
      <a:ln w="9525"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tx1"/>
    </cs:fontRef>
    <cs:spPr>
      <a:sp3d/>
    </cs:spPr>
  </cs:wall>
</cs:chartStyle>
</file>

<file path=ppt/charts/style4.xml><?xml version="1.0" encoding="utf-8"?>
<cs:chartStyle xmlns:cs="http://schemas.microsoft.com/office/drawing/2012/chartStyle" xmlns:a="http://schemas.openxmlformats.org/drawingml/2006/main" id="291">
  <cs:axisTitle>
    <cs:lnRef idx="0"/>
    <cs:fillRef idx="0"/>
    <cs:effectRef idx="0"/>
    <cs:fontRef idx="minor">
      <a:schemeClr val="lt1">
        <a:lumMod val="75000"/>
      </a:schemeClr>
    </cs:fontRef>
    <cs:defRPr sz="1197"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lt1"/>
    </cs:fontRef>
    <cs:spPr>
      <a:solidFill>
        <a:schemeClr val="dk1">
          <a:lumMod val="75000"/>
          <a:lumOff val="25000"/>
        </a:schemeClr>
      </a:solidFill>
      <a:ln w="6350" cap="flat" cmpd="sng" algn="ctr">
        <a:solidFill>
          <a:schemeClr val="dk1">
            <a:tint val="75000"/>
          </a:schemeClr>
        </a:solidFill>
        <a:round/>
      </a:ln>
    </cs:spPr>
    <cs:defRPr sz="1330" kern="1200"/>
  </cs:chartArea>
  <cs:dataLabel>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1197" b="1" i="0" u="none" strike="noStrike" kern="1200" baseline="0"/>
  </cs:dataLabel>
  <cs:dataLabelCallout>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1197" b="1" i="0" u="none" strike="noStrike" kern="1200" baseline="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cs:spPr>
  </cs:dataPoint>
  <cs:dataPoint3D>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a:scene3d>
        <a:camera prst="orthographicFront"/>
        <a:lightRig rig="threePt" dir="t"/>
      </a:scene3d>
      <a:sp3d prstMaterial="fla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dk1">
            <a:lumMod val="75000"/>
            <a:lumOff val="25000"/>
          </a:schemeClr>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tx1"/>
    </cs:fontRef>
    <cs:spPr>
      <a:solidFill>
        <a:schemeClr val="bg2">
          <a:lumMod val="75000"/>
          <a:alpha val="27000"/>
        </a:schemeClr>
      </a:solidFill>
      <a:sp3d/>
    </cs:spPr>
  </cs:floor>
  <cs:gridlineMajor>
    <cs:lnRef idx="0"/>
    <cs:fillRef idx="0"/>
    <cs:effectRef idx="0"/>
    <cs:fontRef idx="minor">
      <a:schemeClr val="tx1"/>
    </cs:fontRef>
    <cs:spPr>
      <a:ln w="9525">
        <a:solidFill>
          <a:schemeClr val="lt1">
            <a:lumMod val="50000"/>
          </a:schemeClr>
        </a:solidFill>
      </a:ln>
    </cs:spPr>
  </cs:gridlineMajor>
  <cs:gridlineMinor>
    <cs:lnRef idx="0"/>
    <cs:fillRef idx="0"/>
    <cs:effectRef idx="0"/>
    <cs:fontRef idx="minor">
      <a:schemeClr val="tx1"/>
    </cs:fontRef>
    <cs:spPr>
      <a:ln w="9525">
        <a:solidFill>
          <a:schemeClr val="lt1">
            <a:lumMod val="40000"/>
          </a:schemeClr>
        </a:solidFill>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cs:fontRef>
    <cs:defRPr sz="2200" b="0" kern="1200" cap="all" baseline="0"/>
  </cs:title>
  <cs:trendline>
    <cs:lnRef idx="0">
      <cs:styleClr val="auto"/>
    </cs:lnRef>
    <cs:fillRef idx="0"/>
    <cs:effectRef idx="0"/>
    <cs:fontRef idx="minor">
      <a:schemeClr val="dk1"/>
    </cs:fontRef>
    <cs:spPr>
      <a:ln w="9525"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tx1"/>
    </cs:fontRef>
    <cs:spPr>
      <a:sp3d/>
    </cs:spPr>
  </cs:wall>
</cs:chartStyle>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3546D6DB-05B8-4561-9506-6A3D8AC6C7D6}" type="datetimeFigureOut">
              <a:rPr lang="en-US" smtClean="0"/>
              <a:t>8/23/2018</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0FDBFB32-1845-4FA4-93AD-CE5CAEBDDAE2}" type="slidenum">
              <a:rPr lang="en-US" smtClean="0"/>
              <a:t>‹#›</a:t>
            </a:fld>
            <a:endParaRPr lang="en-US"/>
          </a:p>
        </p:txBody>
      </p:sp>
    </p:spTree>
    <p:extLst>
      <p:ext uri="{BB962C8B-B14F-4D97-AF65-F5344CB8AC3E}">
        <p14:creationId xmlns:p14="http://schemas.microsoft.com/office/powerpoint/2010/main" val="214814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546D6DB-05B8-4561-9506-6A3D8AC6C7D6}" type="datetimeFigureOut">
              <a:rPr lang="en-US" smtClean="0"/>
              <a:t>8/23/2018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DBFB32-1845-4FA4-93AD-CE5CAEBDDAE2}" type="slidenum">
              <a:rPr lang="en-US" smtClean="0"/>
              <a:t>‹#›</a:t>
            </a:fld>
            <a:endParaRPr lang="en-US"/>
          </a:p>
        </p:txBody>
      </p:sp>
    </p:spTree>
    <p:extLst>
      <p:ext uri="{BB962C8B-B14F-4D97-AF65-F5344CB8AC3E}">
        <p14:creationId xmlns:p14="http://schemas.microsoft.com/office/powerpoint/2010/main" val="3118882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546D6DB-05B8-4561-9506-6A3D8AC6C7D6}" type="datetimeFigureOut">
              <a:rPr lang="en-US" smtClean="0"/>
              <a:t>8/23/2018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DBFB32-1845-4FA4-93AD-CE5CAEBDDAE2}" type="slidenum">
              <a:rPr lang="en-US" smtClean="0"/>
              <a:t>‹#›</a:t>
            </a:fld>
            <a:endParaRPr lang="en-US"/>
          </a:p>
        </p:txBody>
      </p:sp>
    </p:spTree>
    <p:extLst>
      <p:ext uri="{BB962C8B-B14F-4D97-AF65-F5344CB8AC3E}">
        <p14:creationId xmlns:p14="http://schemas.microsoft.com/office/powerpoint/2010/main" val="14503514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546D6DB-05B8-4561-9506-6A3D8AC6C7D6}" type="datetimeFigureOut">
              <a:rPr lang="en-US" smtClean="0"/>
              <a:t>8/23/2018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DBFB32-1845-4FA4-93AD-CE5CAEBDDAE2}"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812715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546D6DB-05B8-4561-9506-6A3D8AC6C7D6}" type="datetimeFigureOut">
              <a:rPr lang="en-US" smtClean="0"/>
              <a:t>8/23/2018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DBFB32-1845-4FA4-93AD-CE5CAEBDDAE2}" type="slidenum">
              <a:rPr lang="en-US" smtClean="0"/>
              <a:t>‹#›</a:t>
            </a:fld>
            <a:endParaRPr lang="en-US"/>
          </a:p>
        </p:txBody>
      </p:sp>
    </p:spTree>
    <p:extLst>
      <p:ext uri="{BB962C8B-B14F-4D97-AF65-F5344CB8AC3E}">
        <p14:creationId xmlns:p14="http://schemas.microsoft.com/office/powerpoint/2010/main" val="17720711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3546D6DB-05B8-4561-9506-6A3D8AC6C7D6}" type="datetimeFigureOut">
              <a:rPr lang="en-US" smtClean="0"/>
              <a:t>8/23/2018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DBFB32-1845-4FA4-93AD-CE5CAEBDDAE2}" type="slidenum">
              <a:rPr lang="en-US" smtClean="0"/>
              <a:t>‹#›</a:t>
            </a:fld>
            <a:endParaRPr lang="en-US"/>
          </a:p>
        </p:txBody>
      </p:sp>
    </p:spTree>
    <p:extLst>
      <p:ext uri="{BB962C8B-B14F-4D97-AF65-F5344CB8AC3E}">
        <p14:creationId xmlns:p14="http://schemas.microsoft.com/office/powerpoint/2010/main" val="22029163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3546D6DB-05B8-4561-9506-6A3D8AC6C7D6}" type="datetimeFigureOut">
              <a:rPr lang="en-US" smtClean="0"/>
              <a:t>8/23/2018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DBFB32-1845-4FA4-93AD-CE5CAEBDDAE2}" type="slidenum">
              <a:rPr lang="en-US" smtClean="0"/>
              <a:t>‹#›</a:t>
            </a:fld>
            <a:endParaRPr lang="en-US"/>
          </a:p>
        </p:txBody>
      </p:sp>
    </p:spTree>
    <p:extLst>
      <p:ext uri="{BB962C8B-B14F-4D97-AF65-F5344CB8AC3E}">
        <p14:creationId xmlns:p14="http://schemas.microsoft.com/office/powerpoint/2010/main" val="3439412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546D6DB-05B8-4561-9506-6A3D8AC6C7D6}" type="datetimeFigureOut">
              <a:rPr lang="en-US" smtClean="0"/>
              <a:t>8/23/2018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DBFB32-1845-4FA4-93AD-CE5CAEBDDAE2}" type="slidenum">
              <a:rPr lang="en-US" smtClean="0"/>
              <a:t>‹#›</a:t>
            </a:fld>
            <a:endParaRPr lang="en-US"/>
          </a:p>
        </p:txBody>
      </p:sp>
    </p:spTree>
    <p:extLst>
      <p:ext uri="{BB962C8B-B14F-4D97-AF65-F5344CB8AC3E}">
        <p14:creationId xmlns:p14="http://schemas.microsoft.com/office/powerpoint/2010/main" val="18291555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546D6DB-05B8-4561-9506-6A3D8AC6C7D6}" type="datetimeFigureOut">
              <a:rPr lang="en-US" smtClean="0"/>
              <a:t>8/23/2018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DBFB32-1845-4FA4-93AD-CE5CAEBDDAE2}" type="slidenum">
              <a:rPr lang="en-US" smtClean="0"/>
              <a:t>‹#›</a:t>
            </a:fld>
            <a:endParaRPr lang="en-US"/>
          </a:p>
        </p:txBody>
      </p:sp>
    </p:spTree>
    <p:extLst>
      <p:ext uri="{BB962C8B-B14F-4D97-AF65-F5344CB8AC3E}">
        <p14:creationId xmlns:p14="http://schemas.microsoft.com/office/powerpoint/2010/main" val="380042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546D6DB-05B8-4561-9506-6A3D8AC6C7D6}" type="datetimeFigureOut">
              <a:rPr lang="en-US" smtClean="0"/>
              <a:t>8/23/2018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DBFB32-1845-4FA4-93AD-CE5CAEBDDAE2}" type="slidenum">
              <a:rPr lang="en-US" smtClean="0"/>
              <a:t>‹#›</a:t>
            </a:fld>
            <a:endParaRPr lang="en-US"/>
          </a:p>
        </p:txBody>
      </p:sp>
    </p:spTree>
    <p:extLst>
      <p:ext uri="{BB962C8B-B14F-4D97-AF65-F5344CB8AC3E}">
        <p14:creationId xmlns:p14="http://schemas.microsoft.com/office/powerpoint/2010/main" val="119947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546D6DB-05B8-4561-9506-6A3D8AC6C7D6}" type="datetimeFigureOut">
              <a:rPr lang="en-US" smtClean="0"/>
              <a:t>8/23/2018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DBFB32-1845-4FA4-93AD-CE5CAEBDDAE2}" type="slidenum">
              <a:rPr lang="en-US" smtClean="0"/>
              <a:t>‹#›</a:t>
            </a:fld>
            <a:endParaRPr lang="en-US"/>
          </a:p>
        </p:txBody>
      </p:sp>
    </p:spTree>
    <p:extLst>
      <p:ext uri="{BB962C8B-B14F-4D97-AF65-F5344CB8AC3E}">
        <p14:creationId xmlns:p14="http://schemas.microsoft.com/office/powerpoint/2010/main" val="1158089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546D6DB-05B8-4561-9506-6A3D8AC6C7D6}" type="datetimeFigureOut">
              <a:rPr lang="en-US" smtClean="0"/>
              <a:t>8/23/2018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DBFB32-1845-4FA4-93AD-CE5CAEBDDAE2}" type="slidenum">
              <a:rPr lang="en-US" smtClean="0"/>
              <a:t>‹#›</a:t>
            </a:fld>
            <a:endParaRPr lang="en-US"/>
          </a:p>
        </p:txBody>
      </p:sp>
    </p:spTree>
    <p:extLst>
      <p:ext uri="{BB962C8B-B14F-4D97-AF65-F5344CB8AC3E}">
        <p14:creationId xmlns:p14="http://schemas.microsoft.com/office/powerpoint/2010/main" val="2534745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546D6DB-05B8-4561-9506-6A3D8AC6C7D6}" type="datetimeFigureOut">
              <a:rPr lang="en-US" smtClean="0"/>
              <a:t>8/23/2018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DBFB32-1845-4FA4-93AD-CE5CAEBDDAE2}" type="slidenum">
              <a:rPr lang="en-US" smtClean="0"/>
              <a:t>‹#›</a:t>
            </a:fld>
            <a:endParaRPr lang="en-US"/>
          </a:p>
        </p:txBody>
      </p:sp>
    </p:spTree>
    <p:extLst>
      <p:ext uri="{BB962C8B-B14F-4D97-AF65-F5344CB8AC3E}">
        <p14:creationId xmlns:p14="http://schemas.microsoft.com/office/powerpoint/2010/main" val="2704068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546D6DB-05B8-4561-9506-6A3D8AC6C7D6}" type="datetimeFigureOut">
              <a:rPr lang="en-US" smtClean="0"/>
              <a:t>8/23/2018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DBFB32-1845-4FA4-93AD-CE5CAEBDDAE2}" type="slidenum">
              <a:rPr lang="en-US" smtClean="0"/>
              <a:t>‹#›</a:t>
            </a:fld>
            <a:endParaRPr lang="en-US"/>
          </a:p>
        </p:txBody>
      </p:sp>
    </p:spTree>
    <p:extLst>
      <p:ext uri="{BB962C8B-B14F-4D97-AF65-F5344CB8AC3E}">
        <p14:creationId xmlns:p14="http://schemas.microsoft.com/office/powerpoint/2010/main" val="2714621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46D6DB-05B8-4561-9506-6A3D8AC6C7D6}" type="datetimeFigureOut">
              <a:rPr lang="en-US" smtClean="0"/>
              <a:t>8/23/2018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DBFB32-1845-4FA4-93AD-CE5CAEBDDAE2}" type="slidenum">
              <a:rPr lang="en-US" smtClean="0"/>
              <a:t>‹#›</a:t>
            </a:fld>
            <a:endParaRPr lang="en-US"/>
          </a:p>
        </p:txBody>
      </p:sp>
    </p:spTree>
    <p:extLst>
      <p:ext uri="{BB962C8B-B14F-4D97-AF65-F5344CB8AC3E}">
        <p14:creationId xmlns:p14="http://schemas.microsoft.com/office/powerpoint/2010/main" val="3845909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546D6DB-05B8-4561-9506-6A3D8AC6C7D6}" type="datetimeFigureOut">
              <a:rPr lang="en-US" smtClean="0"/>
              <a:t>8/23/2018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DBFB32-1845-4FA4-93AD-CE5CAEBDDAE2}" type="slidenum">
              <a:rPr lang="en-US" smtClean="0"/>
              <a:t>‹#›</a:t>
            </a:fld>
            <a:endParaRPr lang="en-US"/>
          </a:p>
        </p:txBody>
      </p:sp>
    </p:spTree>
    <p:extLst>
      <p:ext uri="{BB962C8B-B14F-4D97-AF65-F5344CB8AC3E}">
        <p14:creationId xmlns:p14="http://schemas.microsoft.com/office/powerpoint/2010/main" val="2776233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546D6DB-05B8-4561-9506-6A3D8AC6C7D6}" type="datetimeFigureOut">
              <a:rPr lang="en-US" smtClean="0"/>
              <a:t>8/23/2018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DBFB32-1845-4FA4-93AD-CE5CAEBDDAE2}" type="slidenum">
              <a:rPr lang="en-US" smtClean="0"/>
              <a:t>‹#›</a:t>
            </a:fld>
            <a:endParaRPr lang="en-US"/>
          </a:p>
        </p:txBody>
      </p:sp>
    </p:spTree>
    <p:extLst>
      <p:ext uri="{BB962C8B-B14F-4D97-AF65-F5344CB8AC3E}">
        <p14:creationId xmlns:p14="http://schemas.microsoft.com/office/powerpoint/2010/main" val="699039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546D6DB-05B8-4561-9506-6A3D8AC6C7D6}" type="datetimeFigureOut">
              <a:rPr lang="en-US" smtClean="0"/>
              <a:t>8/23/2018</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FDBFB32-1845-4FA4-93AD-CE5CAEBDDAE2}" type="slidenum">
              <a:rPr lang="en-US" smtClean="0"/>
              <a:t>‹#›</a:t>
            </a:fld>
            <a:endParaRPr lang="en-US"/>
          </a:p>
        </p:txBody>
      </p:sp>
    </p:spTree>
    <p:extLst>
      <p:ext uri="{BB962C8B-B14F-4D97-AF65-F5344CB8AC3E}">
        <p14:creationId xmlns:p14="http://schemas.microsoft.com/office/powerpoint/2010/main" val="3318328506"/>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76424" y="1228437"/>
            <a:ext cx="8791575" cy="1905752"/>
          </a:xfrm>
        </p:spPr>
        <p:txBody>
          <a:bodyPr>
            <a:normAutofit fontScale="90000"/>
          </a:bodyPr>
          <a:lstStyle/>
          <a:p>
            <a:pPr algn="ctr"/>
            <a:r>
              <a:rPr lang="en-US" dirty="0"/>
              <a:t>Possibilities to use Sustainable suspension of silver nanoparticles in </a:t>
            </a:r>
            <a:r>
              <a:rPr lang="en-US" dirty="0" smtClean="0"/>
              <a:t>medicine</a:t>
            </a:r>
            <a:endParaRPr lang="en-US" dirty="0"/>
          </a:p>
        </p:txBody>
      </p:sp>
      <p:sp>
        <p:nvSpPr>
          <p:cNvPr id="3" name="Subtitle 2"/>
          <p:cNvSpPr>
            <a:spLocks noGrp="1"/>
          </p:cNvSpPr>
          <p:nvPr>
            <p:ph type="subTitle" idx="1"/>
          </p:nvPr>
        </p:nvSpPr>
        <p:spPr>
          <a:xfrm>
            <a:off x="7681251" y="4509775"/>
            <a:ext cx="4122820" cy="2020333"/>
          </a:xfrm>
        </p:spPr>
        <p:txBody>
          <a:bodyPr>
            <a:normAutofit fontScale="92500" lnSpcReduction="20000"/>
          </a:bodyPr>
          <a:lstStyle/>
          <a:p>
            <a:pPr>
              <a:lnSpc>
                <a:spcPct val="150000"/>
              </a:lnSpc>
            </a:pPr>
            <a:r>
              <a:rPr lang="en-US" dirty="0" smtClean="0"/>
              <a:t>Davit </a:t>
            </a:r>
            <a:r>
              <a:rPr lang="en-US" dirty="0" err="1" smtClean="0"/>
              <a:t>katsadze</a:t>
            </a:r>
            <a:r>
              <a:rPr lang="ka-GE" dirty="0"/>
              <a:t/>
            </a:r>
            <a:br>
              <a:rPr lang="ka-GE" dirty="0"/>
            </a:br>
            <a:r>
              <a:rPr lang="en-US" dirty="0"/>
              <a:t>University of </a:t>
            </a:r>
            <a:r>
              <a:rPr lang="en-US" dirty="0" err="1" smtClean="0"/>
              <a:t>GeoMedi</a:t>
            </a:r>
            <a:r>
              <a:rPr lang="en-US" dirty="0"/>
              <a:t/>
            </a:r>
            <a:br>
              <a:rPr lang="en-US" dirty="0"/>
            </a:br>
            <a:r>
              <a:rPr lang="en-US" dirty="0"/>
              <a:t>Faculty of Medicine IV </a:t>
            </a:r>
            <a:r>
              <a:rPr lang="en-US" dirty="0" smtClean="0"/>
              <a:t>course</a:t>
            </a:r>
            <a:r>
              <a:rPr lang="ka-GE" dirty="0" smtClean="0"/>
              <a:t/>
            </a:r>
            <a:br>
              <a:rPr lang="ka-GE" dirty="0" smtClean="0"/>
            </a:br>
            <a:r>
              <a:rPr lang="en-US" dirty="0"/>
              <a:t>Head of the </a:t>
            </a:r>
            <a:r>
              <a:rPr lang="en-US" dirty="0" smtClean="0"/>
              <a:t>topic</a:t>
            </a:r>
            <a:r>
              <a:rPr lang="ka-GE" dirty="0" smtClean="0"/>
              <a:t/>
            </a:r>
            <a:br>
              <a:rPr lang="ka-GE" dirty="0" smtClean="0"/>
            </a:br>
            <a:r>
              <a:rPr lang="en-US" dirty="0" err="1" smtClean="0"/>
              <a:t>nino</a:t>
            </a:r>
            <a:r>
              <a:rPr lang="en-US" dirty="0" smtClean="0"/>
              <a:t> </a:t>
            </a:r>
            <a:r>
              <a:rPr lang="en-US" dirty="0" err="1" smtClean="0"/>
              <a:t>chichiveishvili</a:t>
            </a:r>
            <a:endParaRPr lang="en-US" dirty="0"/>
          </a:p>
        </p:txBody>
      </p:sp>
    </p:spTree>
    <p:extLst>
      <p:ext uri="{BB962C8B-B14F-4D97-AF65-F5344CB8AC3E}">
        <p14:creationId xmlns:p14="http://schemas.microsoft.com/office/powerpoint/2010/main" val="24398964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5414" y="213360"/>
            <a:ext cx="9905998" cy="674687"/>
          </a:xfrm>
        </p:spPr>
        <p:txBody>
          <a:bodyPr/>
          <a:lstStyle/>
          <a:p>
            <a:endParaRPr lang="en-US" dirty="0"/>
          </a:p>
        </p:txBody>
      </p:sp>
      <p:sp>
        <p:nvSpPr>
          <p:cNvPr id="3" name="Content Placeholder 2"/>
          <p:cNvSpPr>
            <a:spLocks noGrp="1"/>
          </p:cNvSpPr>
          <p:nvPr>
            <p:ph idx="1"/>
          </p:nvPr>
        </p:nvSpPr>
        <p:spPr>
          <a:xfrm>
            <a:off x="1141412" y="888047"/>
            <a:ext cx="9905999" cy="2952433"/>
          </a:xfrm>
        </p:spPr>
        <p:txBody>
          <a:bodyPr>
            <a:normAutofit/>
          </a:bodyPr>
          <a:lstStyle/>
          <a:p>
            <a:r>
              <a:rPr lang="en-US" dirty="0"/>
              <a:t>Because silver is highly toxic. Therefore, the purpose of our studies was to find out how much it can be used in medicine As a substitute for antibiotics, therefore, the first task of the study </a:t>
            </a:r>
            <a:r>
              <a:rPr lang="en-US" dirty="0" smtClean="0"/>
              <a:t>is detecting </a:t>
            </a:r>
            <a:r>
              <a:rPr lang="en-US" dirty="0"/>
              <a:t>its toxicity, in particular LD50 And the action in the living body</a:t>
            </a:r>
            <a:r>
              <a:rPr lang="en-US" dirty="0" smtClean="0"/>
              <a:t>.</a:t>
            </a:r>
            <a:r>
              <a:rPr lang="en-US" dirty="0"/>
              <a:t> For this, we prepared a stable suspension of silver nanoparticles measuring 50 </a:t>
            </a:r>
            <a:r>
              <a:rPr lang="en-US" dirty="0" smtClean="0"/>
              <a:t>nm and </a:t>
            </a:r>
            <a:r>
              <a:rPr lang="en-US" dirty="0"/>
              <a:t>investigated its LD50,By entering Both oral and intraperitoneal </a:t>
            </a:r>
            <a:r>
              <a:rPr lang="en-US" dirty="0" smtClean="0"/>
              <a:t>on laboratory </a:t>
            </a:r>
            <a:r>
              <a:rPr lang="en-US" dirty="0"/>
              <a:t>animals, in particular rats.</a:t>
            </a:r>
          </a:p>
        </p:txBody>
      </p:sp>
      <p:grpSp>
        <p:nvGrpSpPr>
          <p:cNvPr id="9" name="Group 8"/>
          <p:cNvGrpSpPr/>
          <p:nvPr/>
        </p:nvGrpSpPr>
        <p:grpSpPr>
          <a:xfrm>
            <a:off x="1141412" y="3840480"/>
            <a:ext cx="10080000" cy="2529382"/>
            <a:chOff x="1367143" y="3886977"/>
            <a:chExt cx="10080000" cy="2529382"/>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7143" y="3896359"/>
              <a:ext cx="2520000" cy="25200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7143" y="3896359"/>
              <a:ext cx="2520000" cy="25200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7143" y="3896359"/>
              <a:ext cx="2520000" cy="25200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27143" y="3886977"/>
              <a:ext cx="2520000" cy="2520000"/>
            </a:xfrm>
            <a:prstGeom prst="rect">
              <a:avLst/>
            </a:prstGeom>
          </p:spPr>
        </p:pic>
      </p:grpSp>
    </p:spTree>
    <p:extLst>
      <p:ext uri="{BB962C8B-B14F-4D97-AF65-F5344CB8AC3E}">
        <p14:creationId xmlns:p14="http://schemas.microsoft.com/office/powerpoint/2010/main" val="3902952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2265" y="80038"/>
            <a:ext cx="9905998" cy="1478570"/>
          </a:xfrm>
        </p:spPr>
        <p:txBody>
          <a:bodyPr/>
          <a:lstStyle/>
          <a:p>
            <a:pPr algn="ctr"/>
            <a:r>
              <a:rPr lang="en-US" dirty="0"/>
              <a:t>Methods of dissolution of silver nanoparticles</a:t>
            </a:r>
          </a:p>
        </p:txBody>
      </p:sp>
      <p:sp>
        <p:nvSpPr>
          <p:cNvPr id="3" name="Content Placeholder 2"/>
          <p:cNvSpPr>
            <a:spLocks noGrp="1"/>
          </p:cNvSpPr>
          <p:nvPr>
            <p:ph idx="1"/>
          </p:nvPr>
        </p:nvSpPr>
        <p:spPr>
          <a:xfrm>
            <a:off x="3222170" y="1960881"/>
            <a:ext cx="6862355" cy="4368800"/>
          </a:xfrm>
        </p:spPr>
        <p:txBody>
          <a:bodyPr>
            <a:normAutofit/>
          </a:bodyPr>
          <a:lstStyle/>
          <a:p>
            <a:r>
              <a:rPr lang="en-US" dirty="0"/>
              <a:t>For the inspection, </a:t>
            </a:r>
            <a:r>
              <a:rPr lang="en-US" dirty="0" smtClean="0"/>
              <a:t>silver powder </a:t>
            </a:r>
            <a:r>
              <a:rPr lang="en-US" dirty="0"/>
              <a:t>with a silver content of 99.9% was prepared. 1 gr was dissolved in 100 ml</a:t>
            </a:r>
            <a:r>
              <a:rPr lang="en-US" dirty="0" smtClean="0"/>
              <a:t>. In </a:t>
            </a:r>
            <a:r>
              <a:rPr lang="en-US" dirty="0"/>
              <a:t>a solution for injection, 5 minutes was centrifuged and we obtained a suspension</a:t>
            </a:r>
            <a:r>
              <a:rPr lang="en-US" dirty="0" smtClean="0"/>
              <a:t>, </a:t>
            </a:r>
            <a:r>
              <a:rPr lang="en-US" dirty="0" smtClean="0"/>
              <a:t>Which </a:t>
            </a:r>
            <a:r>
              <a:rPr lang="en-US" dirty="0"/>
              <a:t>was placed on a low-frequency ultrasonic (35 W) bathroom for 3 minutes</a:t>
            </a:r>
            <a:r>
              <a:rPr lang="en-US" dirty="0" smtClean="0"/>
              <a:t>.</a:t>
            </a:r>
            <a:r>
              <a:rPr lang="en-US" dirty="0"/>
              <a:t> Then we switched to a more powerful ultrasonic 200 W (8 min). After that, we brought Nano silver in the </a:t>
            </a:r>
            <a:r>
              <a:rPr lang="en-US" dirty="0" smtClean="0"/>
              <a:t>suspension </a:t>
            </a:r>
            <a:r>
              <a:rPr lang="en-US" dirty="0"/>
              <a:t>and silver didn't precipitated</a:t>
            </a:r>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485698"/>
            <a:ext cx="3222171" cy="2416628"/>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2571" t="254" r="22232" b="30793"/>
          <a:stretch/>
        </p:blipFill>
        <p:spPr>
          <a:xfrm>
            <a:off x="10084526" y="2097088"/>
            <a:ext cx="2107474" cy="3510300"/>
          </a:xfrm>
          <a:prstGeom prst="rect">
            <a:avLst/>
          </a:prstGeom>
        </p:spPr>
      </p:pic>
    </p:spTree>
    <p:extLst>
      <p:ext uri="{BB962C8B-B14F-4D97-AF65-F5344CB8AC3E}">
        <p14:creationId xmlns:p14="http://schemas.microsoft.com/office/powerpoint/2010/main" val="16481712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4871" y="6118715"/>
            <a:ext cx="9905998" cy="1478570"/>
          </a:xfrm>
        </p:spPr>
        <p:txBody>
          <a:bodyPr/>
          <a:lstStyle/>
          <a:p>
            <a:endParaRPr lang="en-US"/>
          </a:p>
        </p:txBody>
      </p:sp>
      <p:sp>
        <p:nvSpPr>
          <p:cNvPr id="3" name="Content Placeholder 2"/>
          <p:cNvSpPr>
            <a:spLocks noGrp="1"/>
          </p:cNvSpPr>
          <p:nvPr>
            <p:ph idx="1"/>
          </p:nvPr>
        </p:nvSpPr>
        <p:spPr>
          <a:xfrm>
            <a:off x="1141412" y="1192847"/>
            <a:ext cx="9905999" cy="1569402"/>
          </a:xfrm>
        </p:spPr>
        <p:txBody>
          <a:bodyPr/>
          <a:lstStyle/>
          <a:p>
            <a:pPr marL="0" indent="0" algn="ctr">
              <a:buNone/>
            </a:pPr>
            <a:r>
              <a:rPr lang="en-US" dirty="0"/>
              <a:t>For the experiment, the rats were divided </a:t>
            </a:r>
            <a:r>
              <a:rPr lang="en-US" dirty="0" smtClean="0"/>
              <a:t>in two </a:t>
            </a:r>
            <a:r>
              <a:rPr lang="en-US" dirty="0"/>
              <a:t>groups (</a:t>
            </a:r>
            <a:r>
              <a:rPr lang="en-US" dirty="0" smtClean="0"/>
              <a:t>5 </a:t>
            </a:r>
            <a:r>
              <a:rPr lang="en-US" dirty="0"/>
              <a:t>rats 200-300 g in </a:t>
            </a:r>
            <a:r>
              <a:rPr lang="en-US" dirty="0" smtClean="0"/>
              <a:t>each group) </a:t>
            </a:r>
            <a:r>
              <a:rPr lang="en-US" dirty="0"/>
              <a:t>And </a:t>
            </a:r>
            <a:r>
              <a:rPr lang="en-US" dirty="0" smtClean="0"/>
              <a:t> for </a:t>
            </a:r>
            <a:r>
              <a:rPr lang="en-US" dirty="0"/>
              <a:t>different doses</a:t>
            </a:r>
            <a:r>
              <a:rPr lang="en-US" dirty="0" smtClean="0"/>
              <a:t>,</a:t>
            </a:r>
            <a:r>
              <a:rPr lang="en-US" dirty="0"/>
              <a:t> We injected the drug </a:t>
            </a:r>
            <a:r>
              <a:rPr lang="en-US" dirty="0" err="1"/>
              <a:t>i.p</a:t>
            </a:r>
            <a:r>
              <a:rPr lang="en-US" dirty="0"/>
              <a:t> and </a:t>
            </a:r>
            <a:r>
              <a:rPr lang="en-US" dirty="0" err="1"/>
              <a:t>p.o</a:t>
            </a:r>
            <a:r>
              <a:rPr lang="en-US" dirty="0"/>
              <a:t> (0.5 ml/100 g, up to 5 ml/100 g)</a:t>
            </a:r>
          </a:p>
        </p:txBody>
      </p:sp>
      <p:graphicFrame>
        <p:nvGraphicFramePr>
          <p:cNvPr id="4" name="Table 3"/>
          <p:cNvGraphicFramePr>
            <a:graphicFrameLocks noGrp="1"/>
          </p:cNvGraphicFramePr>
          <p:nvPr>
            <p:extLst>
              <p:ext uri="{D42A27DB-BD31-4B8C-83A1-F6EECF244321}">
                <p14:modId xmlns:p14="http://schemas.microsoft.com/office/powerpoint/2010/main" val="4215834944"/>
              </p:ext>
            </p:extLst>
          </p:nvPr>
        </p:nvGraphicFramePr>
        <p:xfrm>
          <a:off x="904871" y="2762249"/>
          <a:ext cx="10515603" cy="3552160"/>
        </p:xfrm>
        <a:graphic>
          <a:graphicData uri="http://schemas.openxmlformats.org/drawingml/2006/table">
            <a:tbl>
              <a:tblPr firstRow="1" bandRow="1">
                <a:tableStyleId>{5C22544A-7EE6-4342-B048-85BDC9FD1C3A}</a:tableStyleId>
              </a:tblPr>
              <a:tblGrid>
                <a:gridCol w="1611906">
                  <a:extLst>
                    <a:ext uri="{9D8B030D-6E8A-4147-A177-3AD203B41FA5}">
                      <a16:colId xmlns:a16="http://schemas.microsoft.com/office/drawing/2014/main" val="919581894"/>
                    </a:ext>
                  </a:extLst>
                </a:gridCol>
                <a:gridCol w="1392552">
                  <a:extLst>
                    <a:ext uri="{9D8B030D-6E8A-4147-A177-3AD203B41FA5}">
                      <a16:colId xmlns:a16="http://schemas.microsoft.com/office/drawing/2014/main" val="3681612507"/>
                    </a:ext>
                  </a:extLst>
                </a:gridCol>
                <a:gridCol w="1899288">
                  <a:extLst>
                    <a:ext uri="{9D8B030D-6E8A-4147-A177-3AD203B41FA5}">
                      <a16:colId xmlns:a16="http://schemas.microsoft.com/office/drawing/2014/main" val="1851874108"/>
                    </a:ext>
                  </a:extLst>
                </a:gridCol>
                <a:gridCol w="1881052">
                  <a:extLst>
                    <a:ext uri="{9D8B030D-6E8A-4147-A177-3AD203B41FA5}">
                      <a16:colId xmlns:a16="http://schemas.microsoft.com/office/drawing/2014/main" val="561990351"/>
                    </a:ext>
                  </a:extLst>
                </a:gridCol>
                <a:gridCol w="1515291">
                  <a:extLst>
                    <a:ext uri="{9D8B030D-6E8A-4147-A177-3AD203B41FA5}">
                      <a16:colId xmlns:a16="http://schemas.microsoft.com/office/drawing/2014/main" val="728040696"/>
                    </a:ext>
                  </a:extLst>
                </a:gridCol>
                <a:gridCol w="879566">
                  <a:extLst>
                    <a:ext uri="{9D8B030D-6E8A-4147-A177-3AD203B41FA5}">
                      <a16:colId xmlns:a16="http://schemas.microsoft.com/office/drawing/2014/main" val="879254029"/>
                    </a:ext>
                  </a:extLst>
                </a:gridCol>
                <a:gridCol w="1335948">
                  <a:extLst>
                    <a:ext uri="{9D8B030D-6E8A-4147-A177-3AD203B41FA5}">
                      <a16:colId xmlns:a16="http://schemas.microsoft.com/office/drawing/2014/main" val="123113932"/>
                    </a:ext>
                  </a:extLst>
                </a:gridCol>
              </a:tblGrid>
              <a:tr h="861680">
                <a:tc>
                  <a:txBody>
                    <a:bodyPr/>
                    <a:lstStyle/>
                    <a:p>
                      <a:pPr algn="ctr"/>
                      <a:r>
                        <a:rPr lang="en-US" dirty="0" smtClean="0"/>
                        <a:t/>
                      </a:r>
                      <a:br>
                        <a:rPr lang="en-US" dirty="0" smtClean="0"/>
                      </a:br>
                      <a:r>
                        <a:rPr lang="en-US" sz="1800" b="0" i="0" kern="1200" dirty="0" smtClean="0">
                          <a:solidFill>
                            <a:schemeClr val="lt1"/>
                          </a:solidFill>
                          <a:effectLst/>
                          <a:latin typeface="+mn-lt"/>
                          <a:ea typeface="+mn-ea"/>
                          <a:cs typeface="+mn-cs"/>
                        </a:rPr>
                        <a:t>Number of rats</a:t>
                      </a:r>
                      <a:endParaRPr lang="en-US" dirty="0"/>
                    </a:p>
                  </a:txBody>
                  <a:tcPr/>
                </a:tc>
                <a:tc>
                  <a:txBody>
                    <a:bodyPr/>
                    <a:lstStyle/>
                    <a:p>
                      <a:pPr algn="ctr"/>
                      <a:r>
                        <a:rPr lang="en-US" sz="1800" b="0" i="0" kern="1200" dirty="0" smtClean="0">
                          <a:solidFill>
                            <a:schemeClr val="lt1"/>
                          </a:solidFill>
                          <a:effectLst/>
                          <a:latin typeface="+mn-lt"/>
                          <a:ea typeface="+mn-ea"/>
                          <a:cs typeface="+mn-cs"/>
                        </a:rPr>
                        <a:t>THE DOSE PER 100 GRAMS</a:t>
                      </a:r>
                      <a:endParaRPr lang="en-US" dirty="0"/>
                    </a:p>
                  </a:txBody>
                  <a:tcPr/>
                </a:tc>
                <a:tc>
                  <a:txBody>
                    <a:bodyPr/>
                    <a:lstStyle/>
                    <a:p>
                      <a:pPr algn="ctr"/>
                      <a:r>
                        <a:rPr lang="en-US" sz="1800" b="0" i="0" kern="1200" dirty="0" smtClean="0">
                          <a:solidFill>
                            <a:schemeClr val="lt1"/>
                          </a:solidFill>
                          <a:effectLst/>
                          <a:latin typeface="+mn-lt"/>
                          <a:ea typeface="+mn-ea"/>
                          <a:cs typeface="+mn-cs"/>
                        </a:rPr>
                        <a:t>Mortality within 24 hours</a:t>
                      </a:r>
                      <a:endParaRPr lang="en-US" dirty="0"/>
                    </a:p>
                  </a:txBody>
                  <a:tcPr/>
                </a:tc>
                <a:tc>
                  <a:txBody>
                    <a:bodyPr/>
                    <a:lstStyle/>
                    <a:p>
                      <a:pPr algn="ctr"/>
                      <a:r>
                        <a:rPr lang="en-US" sz="1800" b="0" i="0" kern="1200" dirty="0" smtClean="0">
                          <a:solidFill>
                            <a:schemeClr val="lt1"/>
                          </a:solidFill>
                          <a:effectLst/>
                          <a:latin typeface="+mn-lt"/>
                          <a:ea typeface="+mn-ea"/>
                          <a:cs typeface="+mn-cs"/>
                        </a:rPr>
                        <a:t>Mortality within 168 hours</a:t>
                      </a:r>
                      <a:endParaRPr lang="en-US" dirty="0"/>
                    </a:p>
                  </a:txBody>
                  <a:tcPr/>
                </a:tc>
                <a:tc>
                  <a:txBody>
                    <a:bodyPr/>
                    <a:lstStyle/>
                    <a:p>
                      <a:pPr algn="ctr"/>
                      <a:r>
                        <a:rPr lang="en-US" sz="1800" b="0" i="0" kern="1200" dirty="0" smtClean="0">
                          <a:solidFill>
                            <a:schemeClr val="lt1"/>
                          </a:solidFill>
                          <a:effectLst/>
                          <a:latin typeface="+mn-lt"/>
                          <a:ea typeface="+mn-ea"/>
                          <a:cs typeface="+mn-cs"/>
                        </a:rPr>
                        <a:t>General condition</a:t>
                      </a:r>
                      <a:endParaRPr lang="en-US" dirty="0"/>
                    </a:p>
                  </a:txBody>
                  <a:tcPr/>
                </a:tc>
                <a:tc>
                  <a:txBody>
                    <a:bodyPr/>
                    <a:lstStyle/>
                    <a:p>
                      <a:r>
                        <a:rPr lang="en-US" dirty="0" smtClean="0"/>
                        <a:t>Nutrition and water</a:t>
                      </a:r>
                      <a:endParaRPr lang="en-US" dirty="0"/>
                    </a:p>
                  </a:txBody>
                  <a:tcPr/>
                </a:tc>
                <a:tc>
                  <a:txBody>
                    <a:bodyPr/>
                    <a:lstStyle/>
                    <a:p>
                      <a:pPr algn="ctr"/>
                      <a:r>
                        <a:rPr lang="en-US" sz="1800" b="0" i="0" kern="1200" dirty="0" smtClean="0">
                          <a:solidFill>
                            <a:schemeClr val="lt1"/>
                          </a:solidFill>
                          <a:effectLst/>
                          <a:latin typeface="+mn-lt"/>
                          <a:ea typeface="+mn-ea"/>
                          <a:cs typeface="+mn-cs"/>
                        </a:rPr>
                        <a:t>Diuresis </a:t>
                      </a:r>
                    </a:p>
                    <a:p>
                      <a:pPr algn="ctr"/>
                      <a:r>
                        <a:rPr lang="en-US" sz="1800" b="0" i="0" kern="1200" dirty="0" smtClean="0">
                          <a:solidFill>
                            <a:schemeClr val="lt1"/>
                          </a:solidFill>
                          <a:effectLst/>
                          <a:latin typeface="+mn-lt"/>
                          <a:ea typeface="+mn-ea"/>
                          <a:cs typeface="+mn-cs"/>
                        </a:rPr>
                        <a:t>and defecation</a:t>
                      </a:r>
                      <a:endParaRPr lang="en-US" dirty="0"/>
                    </a:p>
                  </a:txBody>
                  <a:tcPr/>
                </a:tc>
                <a:extLst>
                  <a:ext uri="{0D108BD9-81ED-4DB2-BD59-A6C34878D82A}">
                    <a16:rowId xmlns:a16="http://schemas.microsoft.com/office/drawing/2014/main" val="3715121697"/>
                  </a:ext>
                </a:extLst>
              </a:tr>
              <a:tr h="861680">
                <a:tc>
                  <a:txBody>
                    <a:bodyPr/>
                    <a:lstStyle/>
                    <a:p>
                      <a:pPr algn="ctr"/>
                      <a:r>
                        <a:rPr lang="ka-GE" dirty="0" smtClean="0"/>
                        <a:t/>
                      </a:r>
                      <a:br>
                        <a:rPr lang="ka-GE" dirty="0" smtClean="0"/>
                      </a:br>
                      <a:r>
                        <a:rPr lang="ka-GE" dirty="0" smtClean="0"/>
                        <a:t>5</a:t>
                      </a:r>
                      <a:endParaRPr lang="en-US" dirty="0"/>
                    </a:p>
                  </a:txBody>
                  <a:tcPr/>
                </a:tc>
                <a:tc>
                  <a:txBody>
                    <a:bodyPr/>
                    <a:lstStyle/>
                    <a:p>
                      <a:pPr algn="ctr"/>
                      <a:r>
                        <a:rPr lang="ka-GE" dirty="0" smtClean="0"/>
                        <a:t/>
                      </a:r>
                      <a:br>
                        <a:rPr lang="ka-GE" dirty="0" smtClean="0"/>
                      </a:br>
                      <a:r>
                        <a:rPr lang="ka-GE" dirty="0" smtClean="0"/>
                        <a:t>0,5 </a:t>
                      </a:r>
                      <a:r>
                        <a:rPr lang="en-US" dirty="0" smtClean="0"/>
                        <a:t>ml</a:t>
                      </a:r>
                      <a:r>
                        <a:rPr lang="ka-GE" dirty="0" smtClean="0"/>
                        <a:t>.</a:t>
                      </a:r>
                      <a:endParaRPr lang="en-US" dirty="0"/>
                    </a:p>
                  </a:txBody>
                  <a:tcPr/>
                </a:tc>
                <a:tc>
                  <a:txBody>
                    <a:bodyPr/>
                    <a:lstStyle/>
                    <a:p>
                      <a:pPr algn="ctr"/>
                      <a:r>
                        <a:rPr lang="ka-GE" dirty="0" smtClean="0"/>
                        <a:t/>
                      </a:r>
                      <a:br>
                        <a:rPr lang="ka-GE" dirty="0" smtClean="0"/>
                      </a:br>
                      <a:r>
                        <a:rPr lang="ka-GE" dirty="0" smtClean="0"/>
                        <a:t>---</a:t>
                      </a:r>
                      <a:endParaRPr lang="en-US" dirty="0"/>
                    </a:p>
                  </a:txBody>
                  <a:tcPr/>
                </a:tc>
                <a:tc>
                  <a:txBody>
                    <a:bodyPr/>
                    <a:lstStyle/>
                    <a:p>
                      <a:pPr algn="ctr"/>
                      <a:r>
                        <a:rPr lang="ka-GE" dirty="0" smtClean="0"/>
                        <a:t/>
                      </a:r>
                      <a:br>
                        <a:rPr lang="ka-GE" dirty="0" smtClean="0"/>
                      </a:br>
                      <a:r>
                        <a:rPr lang="ka-GE" dirty="0" smtClean="0"/>
                        <a:t>---</a:t>
                      </a:r>
                      <a:endParaRPr lang="en-US" dirty="0"/>
                    </a:p>
                  </a:txBody>
                  <a:tcPr/>
                </a:tc>
                <a:tc>
                  <a:txBody>
                    <a:bodyPr/>
                    <a:lstStyle/>
                    <a:p>
                      <a:pPr algn="ctr"/>
                      <a:r>
                        <a:rPr lang="en-US" dirty="0" smtClean="0"/>
                        <a:t/>
                      </a:r>
                      <a:br>
                        <a:rPr lang="en-US" dirty="0" smtClean="0"/>
                      </a:br>
                      <a:r>
                        <a:rPr lang="en-US" dirty="0" smtClean="0"/>
                        <a:t>good</a:t>
                      </a:r>
                      <a:endParaRPr lang="ka-GE" dirty="0" smtClean="0"/>
                    </a:p>
                  </a:txBody>
                  <a:tcPr/>
                </a:tc>
                <a:tc>
                  <a:txBody>
                    <a:bodyPr/>
                    <a:lstStyle/>
                    <a:p>
                      <a:pPr algn="ctr"/>
                      <a:endParaRPr lang="ka-GE" dirty="0" smtClean="0"/>
                    </a:p>
                    <a:p>
                      <a:pPr algn="ctr"/>
                      <a:r>
                        <a:rPr lang="en-US" dirty="0" smtClean="0"/>
                        <a:t>norm</a:t>
                      </a:r>
                      <a:endParaRPr lang="en-US" dirty="0"/>
                    </a:p>
                  </a:txBody>
                  <a:tcPr/>
                </a:tc>
                <a:tc>
                  <a:txBody>
                    <a:bodyPr/>
                    <a:lstStyle/>
                    <a:p>
                      <a:pPr algn="ctr"/>
                      <a:endParaRPr lang="ka-GE" dirty="0" smtClean="0"/>
                    </a:p>
                    <a:p>
                      <a:pPr algn="ctr"/>
                      <a:r>
                        <a:rPr lang="en-US" dirty="0" smtClean="0"/>
                        <a:t>norm</a:t>
                      </a:r>
                    </a:p>
                    <a:p>
                      <a:endParaRPr lang="en-US" dirty="0"/>
                    </a:p>
                  </a:txBody>
                  <a:tcPr/>
                </a:tc>
                <a:extLst>
                  <a:ext uri="{0D108BD9-81ED-4DB2-BD59-A6C34878D82A}">
                    <a16:rowId xmlns:a16="http://schemas.microsoft.com/office/drawing/2014/main" val="3468324960"/>
                  </a:ext>
                </a:extLst>
              </a:tr>
              <a:tr h="861680">
                <a:tc>
                  <a:txBody>
                    <a:bodyPr/>
                    <a:lstStyle/>
                    <a:p>
                      <a:pPr algn="ctr"/>
                      <a:r>
                        <a:rPr lang="ka-GE" dirty="0" smtClean="0"/>
                        <a:t/>
                      </a:r>
                      <a:br>
                        <a:rPr lang="ka-GE" dirty="0" smtClean="0"/>
                      </a:br>
                      <a:r>
                        <a:rPr lang="ka-GE" dirty="0" smtClean="0"/>
                        <a:t>5</a:t>
                      </a:r>
                      <a:endParaRPr lang="en-US" dirty="0"/>
                    </a:p>
                  </a:txBody>
                  <a:tcPr/>
                </a:tc>
                <a:tc>
                  <a:txBody>
                    <a:bodyPr/>
                    <a:lstStyle/>
                    <a:p>
                      <a:pPr algn="ctr"/>
                      <a:r>
                        <a:rPr lang="ka-GE" dirty="0" smtClean="0"/>
                        <a:t/>
                      </a:r>
                      <a:br>
                        <a:rPr lang="ka-GE" dirty="0" smtClean="0"/>
                      </a:br>
                      <a:r>
                        <a:rPr lang="ka-GE" dirty="0" smtClean="0"/>
                        <a:t>2 </a:t>
                      </a:r>
                      <a:r>
                        <a:rPr lang="en-US" dirty="0" smtClean="0"/>
                        <a:t>ml</a:t>
                      </a:r>
                      <a:r>
                        <a:rPr lang="ka-GE" dirty="0" smtClean="0"/>
                        <a:t>.</a:t>
                      </a:r>
                      <a:endParaRPr lang="en-US" dirty="0"/>
                    </a:p>
                  </a:txBody>
                  <a:tcPr/>
                </a:tc>
                <a:tc>
                  <a:txBody>
                    <a:bodyPr/>
                    <a:lstStyle/>
                    <a:p>
                      <a:pPr algn="ctr"/>
                      <a:r>
                        <a:rPr lang="ka-GE" dirty="0" smtClean="0"/>
                        <a:t/>
                      </a:r>
                      <a:br>
                        <a:rPr lang="ka-GE" dirty="0" smtClean="0"/>
                      </a:br>
                      <a:r>
                        <a:rPr lang="ka-GE" dirty="0" smtClean="0"/>
                        <a:t>---</a:t>
                      </a:r>
                      <a:endParaRPr lang="en-US" dirty="0"/>
                    </a:p>
                  </a:txBody>
                  <a:tcPr/>
                </a:tc>
                <a:tc>
                  <a:txBody>
                    <a:bodyPr/>
                    <a:lstStyle/>
                    <a:p>
                      <a:pPr algn="ctr"/>
                      <a:endParaRPr lang="ka-GE" dirty="0" smtClean="0"/>
                    </a:p>
                    <a:p>
                      <a:pPr algn="ctr"/>
                      <a:r>
                        <a:rPr lang="ka-GE" dirty="0" smtClean="0"/>
                        <a:t>---</a:t>
                      </a:r>
                      <a:endParaRPr lang="en-US" dirty="0"/>
                    </a:p>
                  </a:txBody>
                  <a:tcPr/>
                </a:tc>
                <a:tc>
                  <a:txBody>
                    <a:bodyPr/>
                    <a:lstStyle/>
                    <a:p>
                      <a:pPr algn="ctr"/>
                      <a:endParaRPr lang="ka-GE" dirty="0" smtClean="0"/>
                    </a:p>
                    <a:p>
                      <a:pPr algn="ctr"/>
                      <a:r>
                        <a:rPr lang="en-US" dirty="0" smtClean="0"/>
                        <a:t>good</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a-GE" sz="1800" b="0" i="0" u="none" strike="noStrike" kern="1200" cap="none" spc="0" normalizeH="0" baseline="0" noProof="0" dirty="0" smtClean="0">
                        <a:ln>
                          <a:noFill/>
                        </a:ln>
                        <a:solidFill>
                          <a:prstClr val="black"/>
                        </a:solidFill>
                        <a:effectLst/>
                        <a:uLnTx/>
                        <a:uFillTx/>
                        <a:latin typeface="Sylfaen" panose="010A0502050306030303"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Sylfaen" panose="010A0502050306030303" pitchFamily="18" charset="0"/>
                          <a:ea typeface="+mn-ea"/>
                          <a:cs typeface="+mn-cs"/>
                        </a:rPr>
                        <a:t>norm</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a-GE" sz="1800" b="0" i="0" u="none" strike="noStrike" kern="1200" cap="none" spc="0" normalizeH="0" baseline="0" noProof="0" dirty="0" smtClean="0">
                        <a:ln>
                          <a:noFill/>
                        </a:ln>
                        <a:solidFill>
                          <a:prstClr val="black"/>
                        </a:solidFill>
                        <a:effectLst/>
                        <a:uLnTx/>
                        <a:uFillTx/>
                        <a:latin typeface="Sylfaen" panose="010A0502050306030303"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Sylfaen" panose="010A0502050306030303" pitchFamily="18" charset="0"/>
                          <a:ea typeface="+mn-ea"/>
                          <a:cs typeface="+mn-cs"/>
                        </a:rPr>
                        <a:t>norm</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extLst>
                  <a:ext uri="{0D108BD9-81ED-4DB2-BD59-A6C34878D82A}">
                    <a16:rowId xmlns:a16="http://schemas.microsoft.com/office/drawing/2014/main" val="2533466000"/>
                  </a:ext>
                </a:extLst>
              </a:tr>
              <a:tr h="861680">
                <a:tc>
                  <a:txBody>
                    <a:bodyPr/>
                    <a:lstStyle/>
                    <a:p>
                      <a:pPr algn="ctr"/>
                      <a:r>
                        <a:rPr lang="ka-GE" dirty="0" smtClean="0"/>
                        <a:t/>
                      </a:r>
                      <a:br>
                        <a:rPr lang="ka-GE" dirty="0" smtClean="0"/>
                      </a:br>
                      <a:r>
                        <a:rPr lang="ka-GE" dirty="0" smtClean="0"/>
                        <a:t>5</a:t>
                      </a:r>
                      <a:endParaRPr lang="en-US" dirty="0"/>
                    </a:p>
                  </a:txBody>
                  <a:tcPr/>
                </a:tc>
                <a:tc>
                  <a:txBody>
                    <a:bodyPr/>
                    <a:lstStyle/>
                    <a:p>
                      <a:pPr algn="ctr"/>
                      <a:r>
                        <a:rPr lang="ka-GE" dirty="0" smtClean="0"/>
                        <a:t/>
                      </a:r>
                      <a:br>
                        <a:rPr lang="ka-GE" dirty="0" smtClean="0"/>
                      </a:br>
                      <a:r>
                        <a:rPr lang="ka-GE" dirty="0" smtClean="0"/>
                        <a:t>5 </a:t>
                      </a:r>
                      <a:r>
                        <a:rPr lang="en-US" dirty="0" smtClean="0"/>
                        <a:t>ml</a:t>
                      </a:r>
                      <a:r>
                        <a:rPr lang="ka-GE" dirty="0" smtClean="0"/>
                        <a:t>.</a:t>
                      </a:r>
                      <a:endParaRPr lang="en-US" dirty="0"/>
                    </a:p>
                  </a:txBody>
                  <a:tcPr/>
                </a:tc>
                <a:tc>
                  <a:txBody>
                    <a:bodyPr/>
                    <a:lstStyle/>
                    <a:p>
                      <a:pPr algn="ctr"/>
                      <a:r>
                        <a:rPr lang="ka-GE" dirty="0" smtClean="0"/>
                        <a:t/>
                      </a:r>
                      <a:br>
                        <a:rPr lang="ka-GE" dirty="0" smtClean="0"/>
                      </a:br>
                      <a:r>
                        <a:rPr lang="ka-GE" dirty="0" smtClean="0"/>
                        <a:t>---</a:t>
                      </a:r>
                      <a:endParaRPr lang="en-US" dirty="0"/>
                    </a:p>
                  </a:txBody>
                  <a:tcPr/>
                </a:tc>
                <a:tc>
                  <a:txBody>
                    <a:bodyPr/>
                    <a:lstStyle/>
                    <a:p>
                      <a:pPr algn="ctr"/>
                      <a:r>
                        <a:rPr lang="ka-GE" dirty="0" smtClean="0"/>
                        <a:t/>
                      </a:r>
                      <a:br>
                        <a:rPr lang="ka-GE" dirty="0" smtClean="0"/>
                      </a:br>
                      <a:r>
                        <a:rPr lang="ka-GE" dirty="0" smtClean="0"/>
                        <a:t>---</a:t>
                      </a:r>
                      <a:endParaRPr lang="en-US" dirty="0"/>
                    </a:p>
                  </a:txBody>
                  <a:tcPr/>
                </a:tc>
                <a:tc>
                  <a:txBody>
                    <a:bodyPr/>
                    <a:lstStyle/>
                    <a:p>
                      <a:pPr algn="ctr"/>
                      <a:endParaRPr lang="ka-GE" dirty="0" smtClean="0"/>
                    </a:p>
                    <a:p>
                      <a:pPr algn="ctr"/>
                      <a:r>
                        <a:rPr lang="en-US" dirty="0" smtClean="0"/>
                        <a:t>good</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a-GE" sz="1800" b="0" i="0" u="none" strike="noStrike" kern="1200" cap="none" spc="0" normalizeH="0" baseline="0" noProof="0" dirty="0" smtClean="0">
                        <a:ln>
                          <a:noFill/>
                        </a:ln>
                        <a:solidFill>
                          <a:prstClr val="black"/>
                        </a:solidFill>
                        <a:effectLst/>
                        <a:uLnTx/>
                        <a:uFillTx/>
                        <a:latin typeface="Sylfaen" panose="010A0502050306030303"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Sylfaen" panose="010A0502050306030303" pitchFamily="18" charset="0"/>
                          <a:ea typeface="+mn-ea"/>
                          <a:cs typeface="+mn-cs"/>
                        </a:rPr>
                        <a:t>norm</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a-GE" sz="1800" b="0" i="0" u="none" strike="noStrike" kern="1200" cap="none" spc="0" normalizeH="0" baseline="0" noProof="0" dirty="0" smtClean="0">
                        <a:ln>
                          <a:noFill/>
                        </a:ln>
                        <a:solidFill>
                          <a:prstClr val="black"/>
                        </a:solidFill>
                        <a:effectLst/>
                        <a:uLnTx/>
                        <a:uFillTx/>
                        <a:latin typeface="Sylfaen" panose="010A0502050306030303"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Sylfaen" panose="010A0502050306030303" pitchFamily="18" charset="0"/>
                          <a:ea typeface="+mn-ea"/>
                          <a:cs typeface="+mn-cs"/>
                        </a:rPr>
                        <a:t>norm</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extLst>
                  <a:ext uri="{0D108BD9-81ED-4DB2-BD59-A6C34878D82A}">
                    <a16:rowId xmlns:a16="http://schemas.microsoft.com/office/drawing/2014/main" val="2326664192"/>
                  </a:ext>
                </a:extLst>
              </a:tr>
            </a:tbl>
          </a:graphicData>
        </a:graphic>
      </p:graphicFrame>
    </p:spTree>
    <p:extLst>
      <p:ext uri="{BB962C8B-B14F-4D97-AF65-F5344CB8AC3E}">
        <p14:creationId xmlns:p14="http://schemas.microsoft.com/office/powerpoint/2010/main" val="26878688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253" y="365760"/>
            <a:ext cx="9905998" cy="1076960"/>
          </a:xfrm>
        </p:spPr>
        <p:txBody>
          <a:bodyPr/>
          <a:lstStyle/>
          <a:p>
            <a:pPr algn="ctr"/>
            <a:r>
              <a:rPr lang="en-US" dirty="0"/>
              <a:t>Results and goals</a:t>
            </a:r>
          </a:p>
        </p:txBody>
      </p:sp>
      <p:sp>
        <p:nvSpPr>
          <p:cNvPr id="3" name="Content Placeholder 2"/>
          <p:cNvSpPr>
            <a:spLocks noGrp="1"/>
          </p:cNvSpPr>
          <p:nvPr>
            <p:ph idx="1"/>
          </p:nvPr>
        </p:nvSpPr>
        <p:spPr>
          <a:xfrm>
            <a:off x="6609384" y="1442720"/>
            <a:ext cx="5094936" cy="4988560"/>
          </a:xfrm>
        </p:spPr>
        <p:txBody>
          <a:bodyPr>
            <a:normAutofit fontScale="92500" lnSpcReduction="10000"/>
          </a:bodyPr>
          <a:lstStyle/>
          <a:p>
            <a:pPr>
              <a:buFont typeface="Wingdings" panose="05000000000000000000" pitchFamily="2" charset="2"/>
              <a:buChar char="Ø"/>
            </a:pPr>
            <a:r>
              <a:rPr lang="en-US" dirty="0"/>
              <a:t>The general condition of the animal (movement, nutrition, fluid </a:t>
            </a:r>
            <a:r>
              <a:rPr lang="en-US" dirty="0" err="1"/>
              <a:t>intake,defecation</a:t>
            </a:r>
            <a:r>
              <a:rPr lang="en-US" dirty="0"/>
              <a:t>) after the experiment did not change and within 24 hours and a </a:t>
            </a:r>
            <a:r>
              <a:rPr lang="en-US" dirty="0" smtClean="0"/>
              <a:t>week.</a:t>
            </a:r>
            <a:r>
              <a:rPr lang="ka-GE" dirty="0"/>
              <a:t> </a:t>
            </a:r>
            <a:r>
              <a:rPr lang="en-US" dirty="0" smtClean="0"/>
              <a:t>Accordingly</a:t>
            </a:r>
            <a:r>
              <a:rPr lang="en-US" dirty="0"/>
              <a:t>, some of our experiments showed that 50 nm </a:t>
            </a:r>
            <a:r>
              <a:rPr lang="en-US" dirty="0" smtClean="0"/>
              <a:t>do </a:t>
            </a:r>
            <a:r>
              <a:rPr lang="en-US" dirty="0"/>
              <a:t>not have a lethal dose (LD50) with a stable suspension of silver nanoparticles</a:t>
            </a:r>
            <a:r>
              <a:rPr lang="en-US" dirty="0" smtClean="0"/>
              <a:t>.</a:t>
            </a:r>
            <a:r>
              <a:rPr lang="ka-GE" dirty="0" smtClean="0"/>
              <a:t> </a:t>
            </a:r>
          </a:p>
          <a:p>
            <a:pPr>
              <a:buFont typeface="Wingdings" panose="05000000000000000000" pitchFamily="2" charset="2"/>
              <a:buChar char="Ø"/>
            </a:pPr>
            <a:r>
              <a:rPr lang="en-US" dirty="0" smtClean="0"/>
              <a:t>We </a:t>
            </a:r>
            <a:r>
              <a:rPr lang="en-US" dirty="0"/>
              <a:t>continue to investigate and evaluate the effect of silver nanoparticles on tissues and it's antibacterial effect on living organism.</a:t>
            </a:r>
          </a:p>
        </p:txBody>
      </p:sp>
      <p:pic>
        <p:nvPicPr>
          <p:cNvPr id="4" name="Picture 3"/>
          <p:cNvPicPr>
            <a:picLocks noChangeAspect="1"/>
          </p:cNvPicPr>
          <p:nvPr/>
        </p:nvPicPr>
        <p:blipFill>
          <a:blip r:embed="rId2"/>
          <a:stretch>
            <a:fillRect/>
          </a:stretch>
        </p:blipFill>
        <p:spPr>
          <a:xfrm>
            <a:off x="824558" y="2056138"/>
            <a:ext cx="5642586" cy="3761724"/>
          </a:xfrm>
          <a:prstGeom prst="rect">
            <a:avLst/>
          </a:prstGeom>
        </p:spPr>
      </p:pic>
    </p:spTree>
    <p:extLst>
      <p:ext uri="{BB962C8B-B14F-4D97-AF65-F5344CB8AC3E}">
        <p14:creationId xmlns:p14="http://schemas.microsoft.com/office/powerpoint/2010/main" val="19938146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t>Thanks for your attention</a:t>
            </a:r>
          </a:p>
        </p:txBody>
      </p:sp>
      <p:pic>
        <p:nvPicPr>
          <p:cNvPr id="4" name="Picture 3"/>
          <p:cNvPicPr>
            <a:picLocks noChangeAspect="1"/>
          </p:cNvPicPr>
          <p:nvPr/>
        </p:nvPicPr>
        <p:blipFill>
          <a:blip r:embed="rId2"/>
          <a:stretch>
            <a:fillRect/>
          </a:stretch>
        </p:blipFill>
        <p:spPr>
          <a:xfrm>
            <a:off x="3381457" y="2097088"/>
            <a:ext cx="5425910" cy="4066384"/>
          </a:xfrm>
          <a:prstGeom prst="rect">
            <a:avLst/>
          </a:prstGeom>
        </p:spPr>
      </p:pic>
    </p:spTree>
    <p:extLst>
      <p:ext uri="{BB962C8B-B14F-4D97-AF65-F5344CB8AC3E}">
        <p14:creationId xmlns:p14="http://schemas.microsoft.com/office/powerpoint/2010/main" val="19448216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265591"/>
            <a:ext cx="9905998" cy="1478570"/>
          </a:xfrm>
        </p:spPr>
        <p:txBody>
          <a:bodyPr/>
          <a:lstStyle/>
          <a:p>
            <a:pPr algn="ctr"/>
            <a:r>
              <a:rPr lang="en-US" dirty="0"/>
              <a:t>Resistance</a:t>
            </a:r>
            <a:br>
              <a:rPr lang="en-US" dirty="0"/>
            </a:br>
            <a:r>
              <a:rPr lang="en-US" dirty="0"/>
              <a:t>One of the main problems of medicine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71502771"/>
              </p:ext>
            </p:extLst>
          </p:nvPr>
        </p:nvGraphicFramePr>
        <p:xfrm>
          <a:off x="5458692" y="2663115"/>
          <a:ext cx="6179848" cy="3541712"/>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p:cNvPicPr>
            <a:picLocks noChangeAspect="1"/>
          </p:cNvPicPr>
          <p:nvPr/>
        </p:nvPicPr>
        <p:blipFill>
          <a:blip r:embed="rId3"/>
          <a:stretch>
            <a:fillRect/>
          </a:stretch>
        </p:blipFill>
        <p:spPr>
          <a:xfrm>
            <a:off x="1141413" y="3198547"/>
            <a:ext cx="3716482" cy="2470848"/>
          </a:xfrm>
          <a:prstGeom prst="rect">
            <a:avLst/>
          </a:prstGeom>
        </p:spPr>
      </p:pic>
    </p:spTree>
    <p:extLst>
      <p:ext uri="{BB962C8B-B14F-4D97-AF65-F5344CB8AC3E}">
        <p14:creationId xmlns:p14="http://schemas.microsoft.com/office/powerpoint/2010/main" val="29070656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98328" y="1445491"/>
            <a:ext cx="3612138" cy="3541714"/>
          </a:xfrm>
        </p:spPr>
        <p:txBody>
          <a:bodyPr>
            <a:normAutofit fontScale="85000" lnSpcReduction="20000"/>
          </a:bodyPr>
          <a:lstStyle/>
          <a:p>
            <a:pPr marL="0" indent="0">
              <a:buNone/>
            </a:pPr>
            <a:r>
              <a:rPr lang="en-US" dirty="0"/>
              <a:t>In South Asia, about 300,000 newborns die each year from staphylococcus aureus, bacteria Escherichia coli, </a:t>
            </a:r>
            <a:r>
              <a:rPr lang="en-US" dirty="0" err="1" smtClean="0"/>
              <a:t>Enterobacter</a:t>
            </a:r>
            <a:r>
              <a:rPr lang="en-US" dirty="0" smtClean="0"/>
              <a:t> , </a:t>
            </a:r>
            <a:r>
              <a:rPr lang="en-US" dirty="0" err="1"/>
              <a:t>Acinetobacter</a:t>
            </a:r>
            <a:r>
              <a:rPr lang="en-US" dirty="0"/>
              <a:t> and Pseudomonas caused by neonatal sepsis, which are not susceptible to antibiotic therapy, due to increased resistance to microbial drugs, because of this 58,000 children die only in the Republic of India</a:t>
            </a:r>
          </a:p>
        </p:txBody>
      </p:sp>
      <p:graphicFrame>
        <p:nvGraphicFramePr>
          <p:cNvPr id="4" name="Content Placeholder 17"/>
          <p:cNvGraphicFramePr>
            <a:graphicFrameLocks/>
          </p:cNvGraphicFramePr>
          <p:nvPr>
            <p:extLst>
              <p:ext uri="{D42A27DB-BD31-4B8C-83A1-F6EECF244321}">
                <p14:modId xmlns:p14="http://schemas.microsoft.com/office/powerpoint/2010/main" val="2779005714"/>
              </p:ext>
            </p:extLst>
          </p:nvPr>
        </p:nvGraphicFramePr>
        <p:xfrm>
          <a:off x="826944" y="1445491"/>
          <a:ext cx="5791199" cy="38576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922249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b="13928"/>
          <a:stretch/>
        </p:blipFill>
        <p:spPr>
          <a:xfrm>
            <a:off x="1041978" y="1930629"/>
            <a:ext cx="10108044" cy="4413021"/>
          </a:xfrm>
          <a:prstGeom prst="rect">
            <a:avLst/>
          </a:prstGeom>
        </p:spPr>
      </p:pic>
      <p:sp>
        <p:nvSpPr>
          <p:cNvPr id="2" name="Title 1"/>
          <p:cNvSpPr>
            <a:spLocks noGrp="1"/>
          </p:cNvSpPr>
          <p:nvPr>
            <p:ph type="title"/>
          </p:nvPr>
        </p:nvSpPr>
        <p:spPr>
          <a:xfrm>
            <a:off x="1141412" y="262209"/>
            <a:ext cx="9905998" cy="2869658"/>
          </a:xfrm>
        </p:spPr>
        <p:txBody>
          <a:bodyPr>
            <a:normAutofit/>
          </a:bodyPr>
          <a:lstStyle/>
          <a:p>
            <a:pPr algn="ctr"/>
            <a:r>
              <a:rPr lang="en-US" sz="2700" dirty="0"/>
              <a:t>Antibiotic therapy of </a:t>
            </a:r>
            <a:r>
              <a:rPr lang="en-US" sz="2700" dirty="0" smtClean="0"/>
              <a:t>infections</a:t>
            </a:r>
            <a:r>
              <a:rPr lang="ka-GE" sz="2700" dirty="0" smtClean="0"/>
              <a:t>,</a:t>
            </a:r>
            <a:r>
              <a:rPr lang="en-US" sz="2700" dirty="0" smtClean="0"/>
              <a:t> Which </a:t>
            </a:r>
            <a:r>
              <a:rPr lang="en-US" sz="2700" dirty="0"/>
              <a:t>are Attached with Various Infected </a:t>
            </a:r>
            <a:r>
              <a:rPr lang="en-US" sz="2700" dirty="0" smtClean="0"/>
              <a:t>Viruses</a:t>
            </a:r>
            <a:r>
              <a:rPr lang="ka-GE" sz="2700" dirty="0" smtClean="0"/>
              <a:t>, </a:t>
            </a:r>
            <a:r>
              <a:rPr lang="en-US" sz="2700" dirty="0"/>
              <a:t>remains a problem. </a:t>
            </a:r>
            <a:r>
              <a:rPr lang="ka-GE" dirty="0" smtClean="0"/>
              <a:t/>
            </a:r>
            <a:br>
              <a:rPr lang="ka-GE" dirty="0" smtClean="0"/>
            </a:br>
            <a:r>
              <a:rPr lang="ka-GE" sz="3200" dirty="0" smtClean="0"/>
              <a:t/>
            </a:r>
            <a:br>
              <a:rPr lang="ka-GE" sz="3200" dirty="0" smtClean="0"/>
            </a:br>
            <a:r>
              <a:rPr lang="en-US" sz="2000" dirty="0"/>
              <a:t>The results of studies conducted among children infected with HIV in the southern part of the Sahara</a:t>
            </a:r>
          </a:p>
        </p:txBody>
      </p:sp>
    </p:spTree>
    <p:extLst>
      <p:ext uri="{BB962C8B-B14F-4D97-AF65-F5344CB8AC3E}">
        <p14:creationId xmlns:p14="http://schemas.microsoft.com/office/powerpoint/2010/main" val="19303084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show </a:t>
            </a:r>
            <a:r>
              <a:rPr lang="en-US" dirty="0" err="1" smtClean="0"/>
              <a:t>antibioticogramma</a:t>
            </a:r>
            <a:r>
              <a:rPr lang="en-US" dirty="0" smtClean="0"/>
              <a:t> </a:t>
            </a:r>
            <a:r>
              <a:rPr lang="en-US" dirty="0"/>
              <a:t>after bacterial colonization</a:t>
            </a:r>
          </a:p>
        </p:txBody>
      </p:sp>
      <p:graphicFrame>
        <p:nvGraphicFramePr>
          <p:cNvPr id="4" name="Chart 3"/>
          <p:cNvGraphicFramePr/>
          <p:nvPr>
            <p:extLst>
              <p:ext uri="{D42A27DB-BD31-4B8C-83A1-F6EECF244321}">
                <p14:modId xmlns:p14="http://schemas.microsoft.com/office/powerpoint/2010/main" val="4100102105"/>
              </p:ext>
            </p:extLst>
          </p:nvPr>
        </p:nvGraphicFramePr>
        <p:xfrm>
          <a:off x="2032000" y="2352675"/>
          <a:ext cx="7464425" cy="378565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427304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8696" y="797668"/>
            <a:ext cx="4928713" cy="2363820"/>
          </a:xfrm>
        </p:spPr>
        <p:txBody>
          <a:bodyPr>
            <a:noAutofit/>
          </a:bodyPr>
          <a:lstStyle/>
          <a:p>
            <a:pPr marL="342900" indent="-342900">
              <a:buFont typeface="Wingdings" panose="05000000000000000000" pitchFamily="2" charset="2"/>
              <a:buChar char="Ø"/>
            </a:pPr>
            <a:r>
              <a:rPr lang="en-US" sz="2000" dirty="0"/>
              <a:t>Studies in Uganda show that 4231 women in the period of residence (50% cesarean section), their average age is 25 years, 5% is fever or hypothermia 48% identified at least one laboratory diagnostic infection.</a:t>
            </a:r>
          </a:p>
        </p:txBody>
      </p:sp>
      <p:sp>
        <p:nvSpPr>
          <p:cNvPr id="3" name="Content Placeholder 2"/>
          <p:cNvSpPr>
            <a:spLocks noGrp="1"/>
          </p:cNvSpPr>
          <p:nvPr>
            <p:ph idx="1"/>
          </p:nvPr>
        </p:nvSpPr>
        <p:spPr>
          <a:xfrm>
            <a:off x="6118696" y="3501956"/>
            <a:ext cx="5199544" cy="2830749"/>
          </a:xfrm>
        </p:spPr>
        <p:txBody>
          <a:bodyPr>
            <a:noAutofit/>
          </a:bodyPr>
          <a:lstStyle/>
          <a:p>
            <a:pPr>
              <a:buFont typeface="Wingdings" panose="05000000000000000000" pitchFamily="2" charset="2"/>
              <a:buChar char="Ø"/>
            </a:pPr>
            <a:r>
              <a:rPr lang="en-US" sz="2000" dirty="0"/>
              <a:t>A study in the South Ethiopian hospital conducted on resistance to antibiotics showed that resistance to bacteria, such as for </a:t>
            </a:r>
            <a:r>
              <a:rPr lang="en-US" sz="2000" dirty="0" err="1"/>
              <a:t>example:staphylococci</a:t>
            </a:r>
            <a:r>
              <a:rPr lang="en-US" sz="2000" dirty="0"/>
              <a:t> , Staphylococcus aureus, Enterococci species, Enterococcus </a:t>
            </a:r>
            <a:r>
              <a:rPr lang="en-US" sz="2000" dirty="0" err="1"/>
              <a:t>faecalis</a:t>
            </a:r>
            <a:r>
              <a:rPr lang="en-US" sz="2000" dirty="0"/>
              <a:t>, Enterococcus </a:t>
            </a:r>
            <a:r>
              <a:rPr lang="en-US" sz="2000" dirty="0" err="1"/>
              <a:t>faecium</a:t>
            </a:r>
            <a:r>
              <a:rPr lang="en-US" sz="2000" dirty="0"/>
              <a:t> , </a:t>
            </a:r>
            <a:r>
              <a:rPr lang="en-US" sz="2000" dirty="0" err="1"/>
              <a:t>Acinetobacter</a:t>
            </a:r>
            <a:r>
              <a:rPr lang="en-US" sz="2000" dirty="0"/>
              <a:t> species , Escherichia coli, Pseudomonas aeruginosa From 7.5 to 87.5</a:t>
            </a:r>
            <a:r>
              <a:rPr lang="en-US" sz="2000" dirty="0" smtClean="0"/>
              <a:t>%, all varied in isolation.</a:t>
            </a:r>
            <a:endParaRPr lang="en-US" sz="1600" b="1" dirty="0"/>
          </a:p>
        </p:txBody>
      </p:sp>
      <p:graphicFrame>
        <p:nvGraphicFramePr>
          <p:cNvPr id="4" name="Content Placeholder 10"/>
          <p:cNvGraphicFramePr>
            <a:graphicFrameLocks/>
          </p:cNvGraphicFramePr>
          <p:nvPr>
            <p:extLst>
              <p:ext uri="{D42A27DB-BD31-4B8C-83A1-F6EECF244321}">
                <p14:modId xmlns:p14="http://schemas.microsoft.com/office/powerpoint/2010/main" val="478186738"/>
              </p:ext>
            </p:extLst>
          </p:nvPr>
        </p:nvGraphicFramePr>
        <p:xfrm>
          <a:off x="1060922" y="1683544"/>
          <a:ext cx="5057775" cy="34909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052567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08" y="1320799"/>
            <a:ext cx="9905999" cy="1981201"/>
          </a:xfrm>
        </p:spPr>
        <p:txBody>
          <a:bodyPr>
            <a:normAutofit/>
          </a:bodyPr>
          <a:lstStyle/>
          <a:p>
            <a:pPr algn="ctr">
              <a:buFont typeface="Wingdings" panose="05000000000000000000" pitchFamily="2" charset="2"/>
              <a:buChar char="Ø"/>
            </a:pPr>
            <a:r>
              <a:rPr lang="en-US" sz="2000" dirty="0"/>
              <a:t>Self-treatment of patients</a:t>
            </a:r>
          </a:p>
          <a:p>
            <a:pPr algn="ctr">
              <a:buFont typeface="Wingdings" panose="05000000000000000000" pitchFamily="2" charset="2"/>
              <a:buChar char="Ø"/>
            </a:pPr>
            <a:r>
              <a:rPr lang="en-US" sz="2000" dirty="0"/>
              <a:t>Invalid choice of antibiotics</a:t>
            </a:r>
          </a:p>
          <a:p>
            <a:pPr algn="ctr">
              <a:buFont typeface="Wingdings" panose="05000000000000000000" pitchFamily="2" charset="2"/>
              <a:buChar char="Ø"/>
            </a:pPr>
            <a:r>
              <a:rPr lang="en-US" sz="2000" dirty="0"/>
              <a:t>Invalid combination </a:t>
            </a:r>
            <a:r>
              <a:rPr lang="en-US" sz="2000" dirty="0" smtClean="0"/>
              <a:t>therapy  </a:t>
            </a:r>
            <a:r>
              <a:rPr lang="en-US" sz="2000" dirty="0"/>
              <a:t>of antibiotics</a:t>
            </a:r>
          </a:p>
          <a:p>
            <a:pPr algn="ctr">
              <a:buFont typeface="Wingdings" panose="05000000000000000000" pitchFamily="2" charset="2"/>
              <a:buChar char="Ø"/>
            </a:pPr>
            <a:r>
              <a:rPr lang="en-US" sz="2000" dirty="0" err="1" smtClean="0"/>
              <a:t>bacteriaL</a:t>
            </a:r>
            <a:r>
              <a:rPr lang="en-US" sz="2000" dirty="0" smtClean="0"/>
              <a:t> </a:t>
            </a:r>
            <a:r>
              <a:rPr lang="en-US" sz="2000" dirty="0"/>
              <a:t>Mutational </a:t>
            </a:r>
            <a:r>
              <a:rPr lang="en-US" sz="2000" dirty="0" smtClean="0"/>
              <a:t>skills</a:t>
            </a:r>
            <a:endParaRPr lang="en-US" sz="2000" dirty="0"/>
          </a:p>
        </p:txBody>
      </p:sp>
      <p:pic>
        <p:nvPicPr>
          <p:cNvPr id="4" name="Picture 3"/>
          <p:cNvPicPr>
            <a:picLocks noChangeAspect="1"/>
          </p:cNvPicPr>
          <p:nvPr/>
        </p:nvPicPr>
        <p:blipFill rotWithShape="1">
          <a:blip r:embed="rId2"/>
          <a:srcRect l="622" t="1010"/>
          <a:stretch/>
        </p:blipFill>
        <p:spPr>
          <a:xfrm>
            <a:off x="2362631" y="3302000"/>
            <a:ext cx="7463555" cy="3268601"/>
          </a:xfrm>
          <a:prstGeom prst="rect">
            <a:avLst/>
          </a:prstGeom>
        </p:spPr>
      </p:pic>
      <p:sp>
        <p:nvSpPr>
          <p:cNvPr id="5" name="Title 1"/>
          <p:cNvSpPr>
            <a:spLocks noGrp="1"/>
          </p:cNvSpPr>
          <p:nvPr>
            <p:ph type="title"/>
          </p:nvPr>
        </p:nvSpPr>
        <p:spPr>
          <a:xfrm>
            <a:off x="1141408" y="191798"/>
            <a:ext cx="9905998" cy="895322"/>
          </a:xfrm>
        </p:spPr>
        <p:txBody>
          <a:bodyPr/>
          <a:lstStyle/>
          <a:p>
            <a:pPr algn="ctr"/>
            <a:r>
              <a:rPr lang="en-US" dirty="0"/>
              <a:t>Resistance causes</a:t>
            </a:r>
          </a:p>
        </p:txBody>
      </p:sp>
    </p:spTree>
    <p:extLst>
      <p:ext uri="{BB962C8B-B14F-4D97-AF65-F5344CB8AC3E}">
        <p14:creationId xmlns:p14="http://schemas.microsoft.com/office/powerpoint/2010/main" val="35648996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1" y="435638"/>
            <a:ext cx="9905998" cy="1149322"/>
          </a:xfrm>
        </p:spPr>
        <p:txBody>
          <a:bodyPr/>
          <a:lstStyle/>
          <a:p>
            <a:pPr algn="ctr"/>
            <a:r>
              <a:rPr lang="en-US" dirty="0"/>
              <a:t>solution</a:t>
            </a:r>
          </a:p>
        </p:txBody>
      </p:sp>
      <p:sp>
        <p:nvSpPr>
          <p:cNvPr id="3" name="Content Placeholder 2"/>
          <p:cNvSpPr>
            <a:spLocks noGrp="1"/>
          </p:cNvSpPr>
          <p:nvPr>
            <p:ph idx="1"/>
          </p:nvPr>
        </p:nvSpPr>
        <p:spPr>
          <a:xfrm>
            <a:off x="1143001" y="1873567"/>
            <a:ext cx="9905999" cy="2190433"/>
          </a:xfrm>
        </p:spPr>
        <p:txBody>
          <a:bodyPr/>
          <a:lstStyle/>
          <a:p>
            <a:pPr marL="0" indent="0" algn="ctr">
              <a:buNone/>
            </a:pPr>
            <a:r>
              <a:rPr lang="en-US" dirty="0"/>
              <a:t>Silver antibacterial properties have been known since time immemorial, but it also differs in toxicity</a:t>
            </a:r>
            <a:r>
              <a:rPr lang="en-US" dirty="0" smtClean="0"/>
              <a:t>.</a:t>
            </a:r>
            <a:r>
              <a:rPr lang="ka-GE" dirty="0" smtClean="0"/>
              <a:t> </a:t>
            </a:r>
            <a:r>
              <a:rPr lang="en-US" dirty="0"/>
              <a:t>The development of modern science and medicine has gave us opportunity to obtain silver nanoparticles</a:t>
            </a:r>
          </a:p>
        </p:txBody>
      </p:sp>
      <p:grpSp>
        <p:nvGrpSpPr>
          <p:cNvPr id="6" name="Group 5"/>
          <p:cNvGrpSpPr/>
          <p:nvPr/>
        </p:nvGrpSpPr>
        <p:grpSpPr>
          <a:xfrm>
            <a:off x="2359214" y="3478638"/>
            <a:ext cx="7473573" cy="3207759"/>
            <a:chOff x="4521557" y="3255118"/>
            <a:chExt cx="7473573" cy="3207759"/>
          </a:xfrm>
        </p:grpSpPr>
        <p:pic>
          <p:nvPicPr>
            <p:cNvPr id="4" name="Picture 3"/>
            <p:cNvPicPr>
              <a:picLocks noChangeAspect="1"/>
            </p:cNvPicPr>
            <p:nvPr/>
          </p:nvPicPr>
          <p:blipFill>
            <a:blip r:embed="rId2"/>
            <a:stretch>
              <a:fillRect/>
            </a:stretch>
          </p:blipFill>
          <p:spPr>
            <a:xfrm>
              <a:off x="4521557" y="3255118"/>
              <a:ext cx="3199361" cy="3207759"/>
            </a:xfrm>
            <a:prstGeom prst="rect">
              <a:avLst/>
            </a:prstGeom>
          </p:spPr>
        </p:pic>
        <p:pic>
          <p:nvPicPr>
            <p:cNvPr id="5" name="Picture 4"/>
            <p:cNvPicPr>
              <a:picLocks noChangeAspect="1"/>
            </p:cNvPicPr>
            <p:nvPr/>
          </p:nvPicPr>
          <p:blipFill>
            <a:blip r:embed="rId3"/>
            <a:stretch>
              <a:fillRect/>
            </a:stretch>
          </p:blipFill>
          <p:spPr>
            <a:xfrm>
              <a:off x="7720918" y="3255118"/>
              <a:ext cx="4274212" cy="3207758"/>
            </a:xfrm>
            <a:prstGeom prst="rect">
              <a:avLst/>
            </a:prstGeom>
          </p:spPr>
        </p:pic>
      </p:grpSp>
    </p:spTree>
    <p:extLst>
      <p:ext uri="{BB962C8B-B14F-4D97-AF65-F5344CB8AC3E}">
        <p14:creationId xmlns:p14="http://schemas.microsoft.com/office/powerpoint/2010/main" val="39021762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0"/>
            <a:ext cx="9905998" cy="1037562"/>
          </a:xfrm>
        </p:spPr>
        <p:txBody>
          <a:bodyPr/>
          <a:lstStyle/>
          <a:p>
            <a:pPr algn="ctr"/>
            <a:r>
              <a:rPr lang="en-US" dirty="0"/>
              <a:t>Mechanism of action</a:t>
            </a:r>
          </a:p>
        </p:txBody>
      </p:sp>
      <p:sp>
        <p:nvSpPr>
          <p:cNvPr id="3" name="Content Placeholder 2"/>
          <p:cNvSpPr>
            <a:spLocks noGrp="1"/>
          </p:cNvSpPr>
          <p:nvPr>
            <p:ph idx="1"/>
          </p:nvPr>
        </p:nvSpPr>
        <p:spPr>
          <a:xfrm>
            <a:off x="1141413" y="1314768"/>
            <a:ext cx="9905999" cy="1408113"/>
          </a:xfrm>
        </p:spPr>
        <p:txBody>
          <a:bodyPr>
            <a:normAutofit lnSpcReduction="10000"/>
          </a:bodyPr>
          <a:lstStyle/>
          <a:p>
            <a:pPr marL="0" indent="0" algn="ctr">
              <a:buNone/>
            </a:pPr>
            <a:r>
              <a:rPr lang="en-US" dirty="0"/>
              <a:t>In particular, what causes silver nanoparticles Bactericidal effect is unknown Some researchers believe that the antibacterial properties of silver nanoparticles depend on their nanometer size</a:t>
            </a:r>
          </a:p>
        </p:txBody>
      </p:sp>
      <p:pic>
        <p:nvPicPr>
          <p:cNvPr id="4" name="Picture 3"/>
          <p:cNvPicPr>
            <a:picLocks noChangeAspect="1"/>
          </p:cNvPicPr>
          <p:nvPr/>
        </p:nvPicPr>
        <p:blipFill>
          <a:blip r:embed="rId2"/>
          <a:stretch>
            <a:fillRect/>
          </a:stretch>
        </p:blipFill>
        <p:spPr>
          <a:xfrm>
            <a:off x="3324353" y="2722881"/>
            <a:ext cx="5543295" cy="3860800"/>
          </a:xfrm>
          <a:prstGeom prst="rect">
            <a:avLst/>
          </a:prstGeom>
        </p:spPr>
      </p:pic>
    </p:spTree>
    <p:extLst>
      <p:ext uri="{BB962C8B-B14F-4D97-AF65-F5344CB8AC3E}">
        <p14:creationId xmlns:p14="http://schemas.microsoft.com/office/powerpoint/2010/main" val="25865025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1946</TotalTime>
  <Words>616</Words>
  <Application>Microsoft Office PowerPoint</Application>
  <PresentationFormat>Widescreen</PresentationFormat>
  <Paragraphs>68</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Sylfaen</vt:lpstr>
      <vt:lpstr>Trebuchet MS</vt:lpstr>
      <vt:lpstr>Tw Cen MT</vt:lpstr>
      <vt:lpstr>Wingdings</vt:lpstr>
      <vt:lpstr>Circuit</vt:lpstr>
      <vt:lpstr>Possibilities to use Sustainable suspension of silver nanoparticles in medicine</vt:lpstr>
      <vt:lpstr>Resistance One of the main problems of medicine</vt:lpstr>
      <vt:lpstr>PowerPoint Presentation</vt:lpstr>
      <vt:lpstr>Antibiotic therapy of infections, Which are Attached with Various Infected Viruses, remains a problem.   The results of studies conducted among children infected with HIV in the southern part of the Sahara</vt:lpstr>
      <vt:lpstr>show antibioticogramma after bacterial colonization</vt:lpstr>
      <vt:lpstr>Studies in Uganda show that 4231 women in the period of residence (50% cesarean section), their average age is 25 years, 5% is fever or hypothermia 48% identified at least one laboratory diagnostic infection.</vt:lpstr>
      <vt:lpstr>Resistance causes</vt:lpstr>
      <vt:lpstr>solution</vt:lpstr>
      <vt:lpstr>Mechanism of action</vt:lpstr>
      <vt:lpstr>PowerPoint Presentation</vt:lpstr>
      <vt:lpstr>Methods of dissolution of silver nanoparticles</vt:lpstr>
      <vt:lpstr>PowerPoint Presentation</vt:lpstr>
      <vt:lpstr>Results and goals</vt:lpstr>
      <vt:lpstr>Thanks for your attention</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Possibilities to use Sustainable suspension of silver nanoparticles in medicine</dc:title>
  <dc:creator>Geo Computers</dc:creator>
  <cp:lastModifiedBy>Geo Computers</cp:lastModifiedBy>
  <cp:revision>43</cp:revision>
  <dcterms:created xsi:type="dcterms:W3CDTF">2018-08-20T17:15:00Z</dcterms:created>
  <dcterms:modified xsi:type="dcterms:W3CDTF">2018-08-23T05:51:30Z</dcterms:modified>
</cp:coreProperties>
</file>