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39"/>
  </p:notesMasterIdLst>
  <p:handoutMasterIdLst>
    <p:handoutMasterId r:id="rId40"/>
  </p:handoutMasterIdLst>
  <p:sldIdLst>
    <p:sldId id="256" r:id="rId2"/>
    <p:sldId id="312" r:id="rId3"/>
    <p:sldId id="278" r:id="rId4"/>
    <p:sldId id="286" r:id="rId5"/>
    <p:sldId id="281" r:id="rId6"/>
    <p:sldId id="279" r:id="rId7"/>
    <p:sldId id="287" r:id="rId8"/>
    <p:sldId id="288" r:id="rId9"/>
    <p:sldId id="313" r:id="rId10"/>
    <p:sldId id="314" r:id="rId11"/>
    <p:sldId id="315" r:id="rId12"/>
    <p:sldId id="316" r:id="rId13"/>
    <p:sldId id="317" r:id="rId14"/>
    <p:sldId id="318" r:id="rId15"/>
    <p:sldId id="323" r:id="rId16"/>
    <p:sldId id="319" r:id="rId17"/>
    <p:sldId id="320" r:id="rId18"/>
    <p:sldId id="321" r:id="rId19"/>
    <p:sldId id="324" r:id="rId20"/>
    <p:sldId id="325" r:id="rId21"/>
    <p:sldId id="326" r:id="rId22"/>
    <p:sldId id="327" r:id="rId23"/>
    <p:sldId id="294" r:id="rId24"/>
    <p:sldId id="328" r:id="rId25"/>
    <p:sldId id="297" r:id="rId26"/>
    <p:sldId id="300" r:id="rId27"/>
    <p:sldId id="301" r:id="rId28"/>
    <p:sldId id="303" r:id="rId29"/>
    <p:sldId id="331" r:id="rId30"/>
    <p:sldId id="307" r:id="rId31"/>
    <p:sldId id="308" r:id="rId32"/>
    <p:sldId id="309" r:id="rId33"/>
    <p:sldId id="310" r:id="rId34"/>
    <p:sldId id="330" r:id="rId35"/>
    <p:sldId id="329" r:id="rId36"/>
    <p:sldId id="291" r:id="rId37"/>
    <p:sldId id="27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809"/>
    <a:srgbClr val="69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3" autoAdjust="0"/>
    <p:restoredTop sz="94626" autoAdjust="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2403FA-64F9-462B-B092-BC4D572E2A42}" type="datetimeFigureOut">
              <a:rPr lang="en-US" smtClean="0"/>
              <a:pPr/>
              <a:t>9/11/2018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356E53-49E1-4004-BDCA-D719334FA1BB}" type="slidenum">
              <a:rPr lang="en-US" smtClean="0"/>
              <a:pPr/>
              <a:t>‹#›</a:t>
            </a:fld>
            <a:endParaRPr lang="en-US"/>
          </a:p>
        </p:txBody>
      </p:sp>
    </p:spTree>
    <p:extLst>
      <p:ext uri="{BB962C8B-B14F-4D97-AF65-F5344CB8AC3E}">
        <p14:creationId xmlns:p14="http://schemas.microsoft.com/office/powerpoint/2010/main" val="1604046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2D243-1639-42E4-819E-43C6A2374ABE}" type="datetimeFigureOut">
              <a:rPr lang="en-US" smtClean="0"/>
              <a:pPr/>
              <a:t>9/11/2018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4A0560-D158-4B33-9477-DC171475032C}" type="slidenum">
              <a:rPr lang="en-US" smtClean="0"/>
              <a:pPr/>
              <a:t>‹#›</a:t>
            </a:fld>
            <a:endParaRPr lang="en-US"/>
          </a:p>
        </p:txBody>
      </p:sp>
    </p:spTree>
    <p:extLst>
      <p:ext uri="{BB962C8B-B14F-4D97-AF65-F5344CB8AC3E}">
        <p14:creationId xmlns:p14="http://schemas.microsoft.com/office/powerpoint/2010/main" val="53850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4A0560-D158-4B33-9477-DC171475032C}" type="slidenum">
              <a:rPr lang="en-US" smtClean="0"/>
              <a:pPr/>
              <a:t>1</a:t>
            </a:fld>
            <a:endParaRPr lang="en-US"/>
          </a:p>
        </p:txBody>
      </p:sp>
    </p:spTree>
    <p:extLst>
      <p:ext uri="{BB962C8B-B14F-4D97-AF65-F5344CB8AC3E}">
        <p14:creationId xmlns:p14="http://schemas.microsoft.com/office/powerpoint/2010/main" val="1716559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2CCC86D-486F-47DC-9CCB-284F813EDDAA}" type="datetime1">
              <a:rPr lang="en-US" smtClean="0"/>
              <a:pPr/>
              <a:t>9/11/2018</a:t>
            </a:fld>
            <a:endParaRPr lang="en-US"/>
          </a:p>
        </p:txBody>
      </p:sp>
      <p:sp>
        <p:nvSpPr>
          <p:cNvPr id="17" name="Footer Placeholder 16"/>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0A2683-96D6-48EB-8A29-CB5381B972B0}" type="datetime1">
              <a:rPr lang="en-US" smtClean="0"/>
              <a:pPr/>
              <a:t>9/11/2018</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463890D-0482-4840-B86C-4347F33FEA32}" type="datetime1">
              <a:rPr lang="en-US" smtClean="0"/>
              <a:pPr/>
              <a:t>9/11/2018</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19D9BB-FF68-475E-A20C-CB3A7DFF7016}" type="datetime1">
              <a:rPr lang="en-US" smtClean="0"/>
              <a:pPr/>
              <a:t>9/11/2018</a:t>
            </a:fld>
            <a:endParaRPr lang="en-US"/>
          </a:p>
        </p:txBody>
      </p:sp>
      <p:sp>
        <p:nvSpPr>
          <p:cNvPr id="5" name="Footer Placeholder 4"/>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14AB99F-0287-42D4-904A-2B0DB68291EC}" type="datetime1">
              <a:rPr lang="en-US" smtClean="0"/>
              <a:pPr/>
              <a:t>9/11/2018</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8th Georgian- German School and Workshop in Basic Science (GGSWBS”18) August 20-25, 2018,  Tbilisi, Georgia</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DAA4CEE-EA84-4F3B-A2AE-8B04B56864DB}" type="datetime1">
              <a:rPr lang="en-US" smtClean="0"/>
              <a:pPr/>
              <a:t>9/11/2018</a:t>
            </a:fld>
            <a:endParaRPr lang="en-US"/>
          </a:p>
        </p:txBody>
      </p:sp>
      <p:sp>
        <p:nvSpPr>
          <p:cNvPr id="6" name="Footer Placeholder 5"/>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D7C93F-707C-465C-9A67-049E0A9A5F74}" type="datetime1">
              <a:rPr lang="en-US" smtClean="0"/>
              <a:pPr/>
              <a:t>9/11/2018</a:t>
            </a:fld>
            <a:endParaRPr lang="en-US"/>
          </a:p>
        </p:txBody>
      </p:sp>
      <p:sp>
        <p:nvSpPr>
          <p:cNvPr id="8" name="Footer Placeholder 7"/>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8C4995-8C16-486E-8BF2-BB295CB9BABA}" type="datetime1">
              <a:rPr lang="en-US" smtClean="0"/>
              <a:pPr/>
              <a:t>9/11/2018</a:t>
            </a:fld>
            <a:endParaRPr lang="en-US"/>
          </a:p>
        </p:txBody>
      </p:sp>
      <p:sp>
        <p:nvSpPr>
          <p:cNvPr id="4" name="Footer Placeholder 3"/>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9E725-8600-47CF-BF96-4D10C29806BE}" type="datetime1">
              <a:rPr lang="en-US" smtClean="0"/>
              <a:pPr/>
              <a:t>9/11/2018</a:t>
            </a:fld>
            <a:endParaRPr lang="en-US"/>
          </a:p>
        </p:txBody>
      </p:sp>
      <p:sp>
        <p:nvSpPr>
          <p:cNvPr id="3" name="Footer Placeholder 2"/>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18E1A4E-85C7-46A9-87AC-08F87333E597}" type="datetime1">
              <a:rPr lang="en-US" smtClean="0"/>
              <a:pPr/>
              <a:t>9/11/2018</a:t>
            </a:fld>
            <a:endParaRPr lang="en-US"/>
          </a:p>
        </p:txBody>
      </p:sp>
      <p:sp>
        <p:nvSpPr>
          <p:cNvPr id="6" name="Footer Placeholder 5"/>
          <p:cNvSpPr>
            <a:spLocks noGrp="1"/>
          </p:cNvSpPr>
          <p:nvPr>
            <p:ph type="ftr" sz="quarter" idx="11"/>
          </p:nvPr>
        </p:nvSpPr>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5FEA15-A91A-4063-90B0-26C9DEEF7398}" type="datetime1">
              <a:rPr lang="en-US" smtClean="0"/>
              <a:pPr/>
              <a:t>9/11/2018</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8th Georgian- German School and Workshop in Basic Science (GGSWBS”18) August 20-25, 2018,  Tbilisi, Georgia</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012787F-6AD6-4483-8523-541916D06E68}" type="datetime1">
              <a:rPr lang="en-US" smtClean="0"/>
              <a:pPr/>
              <a:t>9/11/2018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8th Georgian- German School and Workshop in Basic Science (GGSWBS”18) August 20-25, 2018,  Tbilisi, Georgia</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8" descr="approved-ის სურათის შედეგი"/>
          <p:cNvPicPr>
            <a:picLocks noChangeAspect="1" noChangeArrowheads="1"/>
          </p:cNvPicPr>
          <p:nvPr/>
        </p:nvPicPr>
        <p:blipFill>
          <a:blip r:embed="rId3" cstate="print"/>
          <a:srcRect/>
          <a:stretch>
            <a:fillRect/>
          </a:stretch>
        </p:blipFill>
        <p:spPr bwMode="auto">
          <a:xfrm>
            <a:off x="304801" y="1371600"/>
            <a:ext cx="1828800" cy="1801367"/>
          </a:xfrm>
          <a:prstGeom prst="rect">
            <a:avLst/>
          </a:prstGeom>
          <a:noFill/>
        </p:spPr>
      </p:pic>
      <p:sp>
        <p:nvSpPr>
          <p:cNvPr id="2" name="Title 1"/>
          <p:cNvSpPr>
            <a:spLocks noGrp="1"/>
          </p:cNvSpPr>
          <p:nvPr>
            <p:ph type="ctrTitle"/>
          </p:nvPr>
        </p:nvSpPr>
        <p:spPr>
          <a:xfrm>
            <a:off x="2583766" y="1143000"/>
            <a:ext cx="6560234" cy="2209800"/>
          </a:xfrm>
        </p:spPr>
        <p:txBody>
          <a:bodyPr>
            <a:noAutofit/>
          </a:bodyPr>
          <a:lstStyle/>
          <a:p>
            <a:pPr algn="ctr"/>
            <a:r>
              <a:rPr lang="en-US" b="1" u="sng" dirty="0" smtClean="0">
                <a:effectLst>
                  <a:outerShdw blurRad="38100" dist="38100" dir="2700000" algn="tl">
                    <a:srgbClr val="000000">
                      <a:alpha val="43137"/>
                    </a:srgbClr>
                  </a:outerShdw>
                </a:effectLst>
                <a:latin typeface="Sylfaen" pitchFamily="18" charset="0"/>
              </a:rPr>
              <a:t>Quality Control and Quality Assurance in Radiotherapy</a:t>
            </a:r>
            <a:endParaRPr lang="en-US" b="1" u="sng" dirty="0">
              <a:effectLst>
                <a:outerShdw blurRad="38100" dist="38100" dir="2700000" algn="tl">
                  <a:srgbClr val="000000">
                    <a:alpha val="43137"/>
                  </a:srgbClr>
                </a:outerShdw>
              </a:effectLst>
              <a:latin typeface="Sylfaen" pitchFamily="18" charset="0"/>
            </a:endParaRPr>
          </a:p>
        </p:txBody>
      </p:sp>
      <p:sp>
        <p:nvSpPr>
          <p:cNvPr id="4" name="TextBox 3"/>
          <p:cNvSpPr txBox="1"/>
          <p:nvPr/>
        </p:nvSpPr>
        <p:spPr>
          <a:xfrm>
            <a:off x="4191000" y="3886200"/>
            <a:ext cx="4648200" cy="1631216"/>
          </a:xfrm>
          <a:prstGeom prst="rect">
            <a:avLst/>
          </a:prstGeom>
          <a:noFill/>
        </p:spPr>
        <p:txBody>
          <a:bodyPr wrap="square" rtlCol="0">
            <a:spAutoFit/>
          </a:bodyPr>
          <a:lstStyle/>
          <a:p>
            <a:r>
              <a:rPr lang="en-US" sz="2000" b="1" dirty="0" smtClean="0">
                <a:solidFill>
                  <a:schemeClr val="accent1"/>
                </a:solidFill>
                <a:latin typeface="Sylfaen" pitchFamily="18" charset="0"/>
              </a:rPr>
              <a:t>Maia </a:t>
            </a:r>
            <a:r>
              <a:rPr lang="en-US" sz="2000" b="1" dirty="0" err="1" smtClean="0">
                <a:solidFill>
                  <a:schemeClr val="accent1"/>
                </a:solidFill>
                <a:latin typeface="Sylfaen" pitchFamily="18" charset="0"/>
              </a:rPr>
              <a:t>Topeshashvili</a:t>
            </a:r>
            <a:endParaRPr lang="en-US" sz="2000" b="1" dirty="0" smtClean="0">
              <a:solidFill>
                <a:schemeClr val="accent1"/>
              </a:solidFill>
              <a:latin typeface="Sylfaen" pitchFamily="18" charset="0"/>
            </a:endParaRPr>
          </a:p>
          <a:p>
            <a:r>
              <a:rPr lang="en-US" sz="2000" b="1" dirty="0" smtClean="0">
                <a:solidFill>
                  <a:schemeClr val="accent1"/>
                </a:solidFill>
                <a:latin typeface="Sylfaen" pitchFamily="18" charset="0"/>
              </a:rPr>
              <a:t>Medical Physicist</a:t>
            </a:r>
          </a:p>
          <a:p>
            <a:r>
              <a:rPr lang="en-US" sz="2000" b="1" dirty="0" smtClean="0">
                <a:solidFill>
                  <a:schemeClr val="accent1"/>
                </a:solidFill>
                <a:latin typeface="Sylfaen" pitchFamily="18" charset="0"/>
              </a:rPr>
              <a:t>Radiotherapy Department</a:t>
            </a:r>
          </a:p>
          <a:p>
            <a:r>
              <a:rPr lang="en-US" sz="2000" b="1" dirty="0" smtClean="0">
                <a:solidFill>
                  <a:schemeClr val="accent1"/>
                </a:solidFill>
                <a:latin typeface="Sylfaen" pitchFamily="18" charset="0"/>
              </a:rPr>
              <a:t>Academician F. </a:t>
            </a:r>
            <a:r>
              <a:rPr lang="en-US" sz="2000" b="1" dirty="0" err="1" smtClean="0">
                <a:solidFill>
                  <a:schemeClr val="accent1"/>
                </a:solidFill>
                <a:latin typeface="Sylfaen" pitchFamily="18" charset="0"/>
              </a:rPr>
              <a:t>Todua</a:t>
            </a:r>
            <a:r>
              <a:rPr lang="en-US" sz="2000" b="1" dirty="0" smtClean="0">
                <a:solidFill>
                  <a:schemeClr val="accent1"/>
                </a:solidFill>
                <a:latin typeface="Sylfaen" pitchFamily="18" charset="0"/>
              </a:rPr>
              <a:t> Medical Center-</a:t>
            </a:r>
          </a:p>
          <a:p>
            <a:r>
              <a:rPr lang="en-US" sz="2000" b="1" dirty="0" smtClean="0">
                <a:solidFill>
                  <a:schemeClr val="accent1"/>
                </a:solidFill>
                <a:latin typeface="Sylfaen" pitchFamily="18" charset="0"/>
              </a:rPr>
              <a:t>Research Institute of Clinical Medicine</a:t>
            </a:r>
            <a:endParaRPr lang="en-US" sz="2000" b="1" dirty="0">
              <a:solidFill>
                <a:schemeClr val="accent1"/>
              </a:solidFill>
              <a:latin typeface="Sylfaen" pitchFamily="18" charset="0"/>
            </a:endParaRPr>
          </a:p>
        </p:txBody>
      </p:sp>
      <p:pic>
        <p:nvPicPr>
          <p:cNvPr id="37890" name="Picture 2" descr="თსუ 100-ის სურათის შედეგი"/>
          <p:cNvPicPr>
            <a:picLocks noChangeAspect="1" noChangeArrowheads="1"/>
          </p:cNvPicPr>
          <p:nvPr/>
        </p:nvPicPr>
        <p:blipFill>
          <a:blip r:embed="rId4" cstate="print"/>
          <a:srcRect/>
          <a:stretch>
            <a:fillRect/>
          </a:stretch>
        </p:blipFill>
        <p:spPr bwMode="auto">
          <a:xfrm>
            <a:off x="304801" y="5729552"/>
            <a:ext cx="1600200" cy="899847"/>
          </a:xfrm>
          <a:prstGeom prst="rect">
            <a:avLst/>
          </a:prstGeom>
          <a:noFill/>
          <a:ln w="38100">
            <a:solidFill>
              <a:schemeClr val="accent1"/>
            </a:solidFill>
          </a:ln>
        </p:spPr>
      </p:pic>
      <p:pic>
        <p:nvPicPr>
          <p:cNvPr id="37892" name="Picture 4" descr="julich FZJ-ის სურათის შედეგი"/>
          <p:cNvPicPr>
            <a:picLocks noChangeAspect="1" noChangeArrowheads="1"/>
          </p:cNvPicPr>
          <p:nvPr/>
        </p:nvPicPr>
        <p:blipFill>
          <a:blip r:embed="rId5" cstate="print"/>
          <a:srcRect/>
          <a:stretch>
            <a:fillRect/>
          </a:stretch>
        </p:blipFill>
        <p:spPr bwMode="auto">
          <a:xfrm>
            <a:off x="5691489" y="5715000"/>
            <a:ext cx="3147711" cy="914400"/>
          </a:xfrm>
          <a:prstGeom prst="rect">
            <a:avLst/>
          </a:prstGeom>
          <a:noFill/>
          <a:ln w="57150">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QUALITY STANDARDS </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10</a:t>
            </a:fld>
            <a:endParaRPr lang="en-US" dirty="0"/>
          </a:p>
        </p:txBody>
      </p:sp>
      <p:sp>
        <p:nvSpPr>
          <p:cNvPr id="16" name="TextBox 15"/>
          <p:cNvSpPr txBox="1"/>
          <p:nvPr/>
        </p:nvSpPr>
        <p:spPr>
          <a:xfrm>
            <a:off x="381000" y="1501914"/>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Quality standards is the set of accepted criteria against which the quality of the activity in question can be assessed. </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381000" y="2867561"/>
            <a:ext cx="8229600" cy="1323439"/>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In other words:</a:t>
            </a:r>
          </a:p>
          <a:p>
            <a:pPr indent="457200" algn="just">
              <a:buFont typeface="Wingdings" pitchFamily="2" charset="2"/>
              <a:buChar char="q"/>
            </a:pPr>
            <a:endParaRPr lang="en-US" sz="2000" dirty="0" smtClean="0">
              <a:solidFill>
                <a:srgbClr val="E12809"/>
              </a:solidFill>
              <a:latin typeface="Sylfaen" pitchFamily="18" charset="0"/>
            </a:endParaRPr>
          </a:p>
          <a:p>
            <a:pPr marL="457200" algn="just"/>
            <a:r>
              <a:rPr lang="en-US" sz="2000" b="1" dirty="0" smtClean="0">
                <a:solidFill>
                  <a:srgbClr val="E12809"/>
                </a:solidFill>
                <a:latin typeface="Sylfaen" pitchFamily="18" charset="0"/>
              </a:rPr>
              <a:t>WITHOUT QUALITY STANDARDS, QUALITY CANNOT BE ASSESSED.</a:t>
            </a:r>
            <a:endParaRPr lang="en-US" sz="2000" b="1"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QUALITY SYSTEM </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11</a:t>
            </a:fld>
            <a:endParaRPr lang="en-US" dirty="0"/>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457200" y="3581400"/>
            <a:ext cx="8229600" cy="400110"/>
          </a:xfrm>
          <a:prstGeom prst="rect">
            <a:avLst/>
          </a:prstGeom>
          <a:noFill/>
        </p:spPr>
        <p:txBody>
          <a:bodyPr wrap="square" rtlCol="0">
            <a:spAutoFit/>
          </a:bodyPr>
          <a:lstStyle/>
          <a:p>
            <a:pPr algn="just"/>
            <a:r>
              <a:rPr lang="en-US" sz="2000" dirty="0" smtClean="0">
                <a:solidFill>
                  <a:srgbClr val="E12809"/>
                </a:solidFill>
                <a:latin typeface="Sylfaen" pitchFamily="18" charset="0"/>
              </a:rPr>
              <a:t>Required to implement a quality assurance program.</a:t>
            </a:r>
            <a:endParaRPr lang="en-US" sz="2000" b="1" dirty="0">
              <a:solidFill>
                <a:srgbClr val="E12809"/>
              </a:solidFill>
              <a:latin typeface="Sylfaen" pitchFamily="18" charset="0"/>
            </a:endParaRPr>
          </a:p>
        </p:txBody>
      </p:sp>
      <p:sp>
        <p:nvSpPr>
          <p:cNvPr id="8" name="TextBox 7"/>
          <p:cNvSpPr txBox="1"/>
          <p:nvPr/>
        </p:nvSpPr>
        <p:spPr>
          <a:xfrm>
            <a:off x="381000" y="1066800"/>
            <a:ext cx="8229600" cy="2246769"/>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Quality System is a system consisting of: </a:t>
            </a:r>
          </a:p>
          <a:p>
            <a:pPr indent="457200" algn="just"/>
            <a:endParaRPr lang="en-US" sz="2000" dirty="0" smtClean="0">
              <a:solidFill>
                <a:srgbClr val="E12809"/>
              </a:solidFill>
              <a:latin typeface="Sylfaen" pitchFamily="18" charset="0"/>
            </a:endParaRPr>
          </a:p>
          <a:p>
            <a:pPr indent="457200" algn="just">
              <a:buFont typeface="Wingdings" pitchFamily="2" charset="2"/>
              <a:buChar char="ü"/>
            </a:pPr>
            <a:r>
              <a:rPr lang="en-US" sz="2000" dirty="0" smtClean="0">
                <a:solidFill>
                  <a:srgbClr val="E12809"/>
                </a:solidFill>
                <a:latin typeface="Sylfaen" pitchFamily="18" charset="0"/>
              </a:rPr>
              <a:t>	 Organizational structure. </a:t>
            </a:r>
          </a:p>
          <a:p>
            <a:pPr indent="457200" algn="just">
              <a:buFont typeface="Wingdings" pitchFamily="2" charset="2"/>
              <a:buChar char="ü"/>
            </a:pPr>
            <a:r>
              <a:rPr lang="en-US" sz="2000" dirty="0" smtClean="0">
                <a:solidFill>
                  <a:srgbClr val="E12809"/>
                </a:solidFill>
                <a:latin typeface="Sylfaen" pitchFamily="18" charset="0"/>
              </a:rPr>
              <a:t>	 Responsibilities. </a:t>
            </a:r>
          </a:p>
          <a:p>
            <a:pPr indent="457200" algn="just">
              <a:buFont typeface="Wingdings" pitchFamily="2" charset="2"/>
              <a:buChar char="ü"/>
            </a:pPr>
            <a:r>
              <a:rPr lang="en-US" sz="2000" dirty="0" smtClean="0">
                <a:solidFill>
                  <a:srgbClr val="E12809"/>
                </a:solidFill>
                <a:latin typeface="Sylfaen" pitchFamily="18" charset="0"/>
              </a:rPr>
              <a:t>	 Procedures. </a:t>
            </a:r>
          </a:p>
          <a:p>
            <a:pPr indent="977900" algn="just">
              <a:buFont typeface="Wingdings" pitchFamily="2" charset="2"/>
              <a:buChar char="ü"/>
            </a:pPr>
            <a:r>
              <a:rPr lang="en-US" sz="2000" dirty="0" smtClean="0">
                <a:solidFill>
                  <a:srgbClr val="E12809"/>
                </a:solidFill>
                <a:latin typeface="Sylfaen" pitchFamily="18" charset="0"/>
              </a:rPr>
              <a:t>Processes.</a:t>
            </a:r>
          </a:p>
          <a:p>
            <a:pPr indent="977900" algn="just">
              <a:buFont typeface="Wingdings" pitchFamily="2" charset="2"/>
              <a:buChar char="ü"/>
            </a:pPr>
            <a:r>
              <a:rPr lang="en-US" sz="2000" dirty="0" smtClean="0">
                <a:solidFill>
                  <a:srgbClr val="E12809"/>
                </a:solidFill>
                <a:latin typeface="Sylfaen" pitchFamily="18" charset="0"/>
              </a:rPr>
              <a:t>Resources.</a:t>
            </a:r>
            <a:endParaRPr lang="en-US" sz="2000" dirty="0">
              <a:solidFill>
                <a:srgbClr val="E12809"/>
              </a:solidFill>
              <a:latin typeface="Sylfaen" pitchFamily="18" charset="0"/>
            </a:endParaRPr>
          </a:p>
        </p:txBody>
      </p:sp>
      <p:sp>
        <p:nvSpPr>
          <p:cNvPr id="14" name="Oval 13"/>
          <p:cNvSpPr/>
          <p:nvPr/>
        </p:nvSpPr>
        <p:spPr>
          <a:xfrm>
            <a:off x="5867400" y="3124200"/>
            <a:ext cx="2895600" cy="2514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20000"/>
                  <a:lumOff val="80000"/>
                </a:schemeClr>
              </a:solidFill>
            </a:endParaRPr>
          </a:p>
        </p:txBody>
      </p:sp>
      <p:sp>
        <p:nvSpPr>
          <p:cNvPr id="11" name="Oval 10"/>
          <p:cNvSpPr/>
          <p:nvPr/>
        </p:nvSpPr>
        <p:spPr>
          <a:xfrm>
            <a:off x="5867400" y="3733800"/>
            <a:ext cx="2286000" cy="18288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3600" y="4419600"/>
            <a:ext cx="1828800" cy="12192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48400" y="4800600"/>
            <a:ext cx="1219200" cy="584775"/>
          </a:xfrm>
          <a:prstGeom prst="rect">
            <a:avLst/>
          </a:prstGeom>
          <a:noFill/>
        </p:spPr>
        <p:txBody>
          <a:bodyPr wrap="square" rtlCol="0">
            <a:spAutoFit/>
          </a:bodyPr>
          <a:lstStyle/>
          <a:p>
            <a:pPr algn="ctr"/>
            <a:r>
              <a:rPr lang="en-US" sz="1600" b="1" dirty="0" smtClean="0"/>
              <a:t>QUALITY CONTROL</a:t>
            </a:r>
            <a:endParaRPr lang="en-US" sz="1600" b="1" dirty="0"/>
          </a:p>
        </p:txBody>
      </p:sp>
      <p:sp>
        <p:nvSpPr>
          <p:cNvPr id="18" name="TextBox 17"/>
          <p:cNvSpPr txBox="1"/>
          <p:nvPr/>
        </p:nvSpPr>
        <p:spPr>
          <a:xfrm>
            <a:off x="6400800" y="3962400"/>
            <a:ext cx="1371600" cy="584775"/>
          </a:xfrm>
          <a:prstGeom prst="rect">
            <a:avLst/>
          </a:prstGeom>
          <a:noFill/>
        </p:spPr>
        <p:txBody>
          <a:bodyPr wrap="square" rtlCol="0">
            <a:spAutoFit/>
          </a:bodyPr>
          <a:lstStyle/>
          <a:p>
            <a:pPr algn="ctr"/>
            <a:r>
              <a:rPr lang="en-US" sz="1600" b="1" dirty="0" smtClean="0"/>
              <a:t>QUALITY ASSURANCE</a:t>
            </a:r>
            <a:endParaRPr lang="en-US" sz="1600" b="1" dirty="0"/>
          </a:p>
        </p:txBody>
      </p:sp>
      <p:sp>
        <p:nvSpPr>
          <p:cNvPr id="19" name="TextBox 18"/>
          <p:cNvSpPr txBox="1"/>
          <p:nvPr/>
        </p:nvSpPr>
        <p:spPr>
          <a:xfrm>
            <a:off x="6629400" y="3200400"/>
            <a:ext cx="1752600" cy="830997"/>
          </a:xfrm>
          <a:prstGeom prst="rect">
            <a:avLst/>
          </a:prstGeom>
          <a:noFill/>
        </p:spPr>
        <p:txBody>
          <a:bodyPr wrap="square" rtlCol="0">
            <a:spAutoFit/>
          </a:bodyPr>
          <a:lstStyle/>
          <a:p>
            <a:pPr algn="ctr"/>
            <a:r>
              <a:rPr lang="en-US" sz="1600" b="1" dirty="0" smtClean="0"/>
              <a:t>QUALITY MANAGEMENT SYTEM</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QUALITY ASSURANCE IN RT</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12</a:t>
            </a:fld>
            <a:endParaRPr lang="en-US" dirty="0"/>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457200" y="1371600"/>
            <a:ext cx="82296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Quality Assurance in Radiotherapy is all procedures that ensure consistency of the medical prescription, and safe fulfillment of that radiotherapy related prescription.</a:t>
            </a:r>
            <a:endParaRPr lang="en-US" sz="2000" b="1" dirty="0">
              <a:solidFill>
                <a:srgbClr val="E12809"/>
              </a:solidFill>
              <a:latin typeface="Sylfaen" pitchFamily="18" charset="0"/>
            </a:endParaRPr>
          </a:p>
        </p:txBody>
      </p:sp>
      <p:sp>
        <p:nvSpPr>
          <p:cNvPr id="8" name="TextBox 7"/>
          <p:cNvSpPr txBox="1"/>
          <p:nvPr/>
        </p:nvSpPr>
        <p:spPr>
          <a:xfrm>
            <a:off x="457200" y="2819400"/>
            <a:ext cx="8229600" cy="2246769"/>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Examples of prescriptions:</a:t>
            </a:r>
          </a:p>
          <a:p>
            <a:pPr indent="457200" algn="just"/>
            <a:endParaRPr lang="en-US" sz="2000" dirty="0" smtClean="0">
              <a:solidFill>
                <a:srgbClr val="E12809"/>
              </a:solidFill>
              <a:latin typeface="Sylfaen" pitchFamily="18" charset="0"/>
            </a:endParaRPr>
          </a:p>
          <a:p>
            <a:pPr indent="457200" algn="just">
              <a:buFont typeface="Wingdings" pitchFamily="2" charset="2"/>
              <a:buChar char="ü"/>
            </a:pPr>
            <a:r>
              <a:rPr lang="en-US" sz="2000" dirty="0" smtClean="0">
                <a:solidFill>
                  <a:srgbClr val="E12809"/>
                </a:solidFill>
                <a:latin typeface="Sylfaen" pitchFamily="18" charset="0"/>
              </a:rPr>
              <a:t>	 Dose to the tumor (to the target volume). </a:t>
            </a:r>
          </a:p>
          <a:p>
            <a:pPr indent="457200" algn="just">
              <a:buFont typeface="Wingdings" pitchFamily="2" charset="2"/>
              <a:buChar char="ü"/>
            </a:pPr>
            <a:r>
              <a:rPr lang="en-US" sz="2000" dirty="0" smtClean="0">
                <a:solidFill>
                  <a:srgbClr val="E12809"/>
                </a:solidFill>
                <a:latin typeface="Sylfaen" pitchFamily="18" charset="0"/>
              </a:rPr>
              <a:t>	 Minimal dose to normal tissue. </a:t>
            </a:r>
          </a:p>
          <a:p>
            <a:pPr indent="568325" algn="just">
              <a:buFont typeface="Wingdings" pitchFamily="2" charset="2"/>
              <a:buChar char="ü"/>
            </a:pPr>
            <a:r>
              <a:rPr lang="en-US" sz="2000" dirty="0" smtClean="0">
                <a:solidFill>
                  <a:srgbClr val="E12809"/>
                </a:solidFill>
                <a:latin typeface="Sylfaen" pitchFamily="18" charset="0"/>
              </a:rPr>
              <a:t>	Adequate patient monitoring aimed at determining the optimum 	 end result of the treatment. </a:t>
            </a:r>
          </a:p>
          <a:p>
            <a:pPr indent="977900" algn="just">
              <a:buFont typeface="Wingdings" pitchFamily="2" charset="2"/>
              <a:buChar char="ü"/>
            </a:pPr>
            <a:r>
              <a:rPr lang="en-US" sz="2000" dirty="0" smtClean="0">
                <a:solidFill>
                  <a:srgbClr val="E12809"/>
                </a:solidFill>
                <a:latin typeface="Sylfaen" pitchFamily="18" charset="0"/>
              </a:rPr>
              <a:t>Minimal exposure of personnel. </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304800"/>
            <a:ext cx="8229600" cy="7620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20000"/>
              </a:lnSpc>
              <a:spcBef>
                <a:spcPct val="0"/>
              </a:spcBef>
              <a:defRPr/>
            </a:pPr>
            <a:r>
              <a:rPr lang="en-US" sz="3200" b="1" dirty="0" smtClean="0">
                <a:solidFill>
                  <a:srgbClr val="E12809"/>
                </a:solidFill>
                <a:effectLst>
                  <a:outerShdw blurRad="38100" dist="38100" dir="2700000" algn="tl">
                    <a:srgbClr val="000000">
                      <a:alpha val="43137"/>
                    </a:srgbClr>
                  </a:outerShdw>
                </a:effectLst>
                <a:latin typeface="Sylfaen" pitchFamily="18" charset="0"/>
              </a:rPr>
              <a:t>COMPREHENSIVE QA PROGRAMME</a:t>
            </a:r>
            <a:endParaRPr lang="en-US" sz="3200" b="1" dirty="0">
              <a:solidFill>
                <a:srgbClr val="E12809"/>
              </a:solidFill>
              <a:effectLst>
                <a:outerShdw blurRad="38100" dist="38100" dir="2700000" algn="tl">
                  <a:srgbClr val="000000">
                    <a:alpha val="43137"/>
                  </a:srgbClr>
                </a:outerShdw>
              </a:effectLst>
              <a:latin typeface="Sylfaen" pitchFamily="18" charset="0"/>
            </a:endParaRPr>
          </a:p>
        </p:txBody>
      </p:sp>
      <p:sp>
        <p:nvSpPr>
          <p:cNvPr id="8" name="TextBox 7"/>
          <p:cNvSpPr txBox="1"/>
          <p:nvPr/>
        </p:nvSpPr>
        <p:spPr>
          <a:xfrm>
            <a:off x="304800" y="5105400"/>
            <a:ext cx="8534400" cy="707886"/>
          </a:xfrm>
          <a:prstGeom prst="rect">
            <a:avLst/>
          </a:prstGeom>
          <a:noFill/>
        </p:spPr>
        <p:txBody>
          <a:bodyPr wrap="square" rtlCol="0">
            <a:spAutoFit/>
          </a:bodyPr>
          <a:lstStyle/>
          <a:p>
            <a:pPr algn="just"/>
            <a:r>
              <a:rPr lang="en-US" sz="2000" dirty="0" smtClean="0">
                <a:solidFill>
                  <a:srgbClr val="E12809"/>
                </a:solidFill>
                <a:latin typeface="Sylfaen" pitchFamily="18" charset="0"/>
              </a:rPr>
              <a:t>Outcome can be considered to be of good quality when the handling of the quality system well organizes the five aspects shown in the illustration above. </a:t>
            </a:r>
            <a:endParaRPr lang="en-US" sz="2000" dirty="0">
              <a:solidFill>
                <a:srgbClr val="E12809"/>
              </a:solidFill>
              <a:latin typeface="Sylfaen" pitchFamily="18" charset="0"/>
            </a:endParaRPr>
          </a:p>
        </p:txBody>
      </p:sp>
      <p:pic>
        <p:nvPicPr>
          <p:cNvPr id="3074" name="Picture 2"/>
          <p:cNvPicPr>
            <a:picLocks noChangeAspect="1" noChangeArrowheads="1"/>
          </p:cNvPicPr>
          <p:nvPr/>
        </p:nvPicPr>
        <p:blipFill>
          <a:blip r:embed="rId2"/>
          <a:srcRect/>
          <a:stretch>
            <a:fillRect/>
          </a:stretch>
        </p:blipFill>
        <p:spPr bwMode="auto">
          <a:xfrm>
            <a:off x="685800" y="1295400"/>
            <a:ext cx="7781925" cy="3495675"/>
          </a:xfrm>
          <a:prstGeom prst="rect">
            <a:avLst/>
          </a:prstGeom>
          <a:noFill/>
          <a:ln w="9525">
            <a:noFill/>
            <a:miter lim="800000"/>
            <a:headEnd/>
            <a:tailEnd/>
          </a:ln>
          <a:effectLst/>
        </p:spPr>
      </p:pic>
      <p:sp>
        <p:nvSpPr>
          <p:cNvPr id="11" name="Slide Number Placeholder 10"/>
          <p:cNvSpPr>
            <a:spLocks noGrp="1"/>
          </p:cNvSpPr>
          <p:nvPr>
            <p:ph type="sldNum" sz="quarter" idx="12"/>
          </p:nvPr>
        </p:nvSpPr>
        <p:spPr>
          <a:xfrm>
            <a:off x="8458200" y="6172200"/>
            <a:ext cx="457200" cy="457200"/>
          </a:xfrm>
        </p:spPr>
        <p:txBody>
          <a:bodyPr/>
          <a:lstStyle/>
          <a:p>
            <a:fld id="{B6F15528-21DE-4FAA-801E-634DDDAF4B2B}" type="slidenum">
              <a:rPr lang="en-US" smtClean="0"/>
              <a:pPr/>
              <a:t>13</a:t>
            </a:fld>
            <a:endParaRPr lang="en-US"/>
          </a:p>
        </p:txBody>
      </p:sp>
      <p:sp>
        <p:nvSpPr>
          <p:cNvPr id="9"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0" name="Straight Connector 9"/>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14</a:t>
            </a:fld>
            <a:endParaRPr lang="en-US" dirty="0"/>
          </a:p>
        </p:txBody>
      </p:sp>
      <p:sp>
        <p:nvSpPr>
          <p:cNvPr id="16" name="TextBox 15"/>
          <p:cNvSpPr txBox="1"/>
          <p:nvPr/>
        </p:nvSpPr>
        <p:spPr>
          <a:xfrm>
            <a:off x="4648200" y="1371600"/>
            <a:ext cx="38862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Comprehensive quality system in radiotherapy is a management system that:</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57200" y="34290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Must have a clear definition of its scope and of all the quality standards to be met.</a:t>
            </a:r>
            <a:endParaRPr lang="en-US" sz="2000" dirty="0">
              <a:solidFill>
                <a:srgbClr val="E12809"/>
              </a:solidFill>
              <a:latin typeface="Sylfaen" pitchFamily="18" charset="0"/>
            </a:endParaRPr>
          </a:p>
        </p:txBody>
      </p:sp>
      <p:sp>
        <p:nvSpPr>
          <p:cNvPr id="21" name="TextBox 20"/>
          <p:cNvSpPr txBox="1"/>
          <p:nvPr/>
        </p:nvSpPr>
        <p:spPr>
          <a:xfrm>
            <a:off x="381000" y="26670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Should be supported by the department management in order to work effectively.</a:t>
            </a:r>
            <a:endParaRPr lang="en-US" sz="2000" dirty="0">
              <a:solidFill>
                <a:srgbClr val="E12809"/>
              </a:solidFill>
              <a:latin typeface="Sylfaen" pitchFamily="18" charset="0"/>
            </a:endParaRPr>
          </a:p>
        </p:txBody>
      </p:sp>
      <p:sp>
        <p:nvSpPr>
          <p:cNvPr id="10" name="TextBox 9"/>
          <p:cNvSpPr txBox="1"/>
          <p:nvPr/>
        </p:nvSpPr>
        <p:spPr>
          <a:xfrm>
            <a:off x="457200" y="4191000"/>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Must be regularly reviewed as to operation and improvement. To this end a quality assurance committee is required, which should represent all the different disciplines within radiation oncology.</a:t>
            </a:r>
          </a:p>
        </p:txBody>
      </p:sp>
      <p:grpSp>
        <p:nvGrpSpPr>
          <p:cNvPr id="18" name="Group 17"/>
          <p:cNvGrpSpPr/>
          <p:nvPr/>
        </p:nvGrpSpPr>
        <p:grpSpPr>
          <a:xfrm>
            <a:off x="685800" y="1295400"/>
            <a:ext cx="3048000" cy="1219200"/>
            <a:chOff x="1676400" y="685800"/>
            <a:chExt cx="3048000" cy="1219200"/>
          </a:xfrm>
        </p:grpSpPr>
        <p:sp>
          <p:nvSpPr>
            <p:cNvPr id="11" name="Oval 10"/>
            <p:cNvSpPr/>
            <p:nvPr/>
          </p:nvSpPr>
          <p:spPr>
            <a:xfrm>
              <a:off x="1676400" y="685800"/>
              <a:ext cx="3048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990600"/>
              <a:ext cx="1905000" cy="646331"/>
            </a:xfrm>
            <a:prstGeom prst="rect">
              <a:avLst/>
            </a:prstGeom>
            <a:noFill/>
          </p:spPr>
          <p:txBody>
            <a:bodyPr wrap="square" rtlCol="0">
              <a:spAutoFit/>
            </a:bodyPr>
            <a:lstStyle/>
            <a:p>
              <a:pPr algn="ctr"/>
              <a:r>
                <a:rPr lang="en-US" b="1" dirty="0" smtClean="0"/>
                <a:t>POLICY AND ORGANIZATION</a:t>
              </a:r>
              <a:endParaRPr lang="en-US" b="1" dirty="0"/>
            </a:p>
          </p:txBody>
        </p:sp>
      </p:grpSp>
      <p:sp>
        <p:nvSpPr>
          <p:cNvPr id="19" name="TextBox 18"/>
          <p:cNvSpPr txBox="1"/>
          <p:nvPr/>
        </p:nvSpPr>
        <p:spPr>
          <a:xfrm>
            <a:off x="381000" y="51816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Must be consistent in standards for different areas of the program.</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10"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15</a:t>
            </a:fld>
            <a:endParaRPr lang="en-US" dirty="0"/>
          </a:p>
        </p:txBody>
      </p:sp>
      <p:sp>
        <p:nvSpPr>
          <p:cNvPr id="16" name="TextBox 15"/>
          <p:cNvSpPr txBox="1"/>
          <p:nvPr/>
        </p:nvSpPr>
        <p:spPr>
          <a:xfrm>
            <a:off x="4648200" y="1371600"/>
            <a:ext cx="38862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Comprehensive quality system in radiotherapy is a management system that:</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304800" y="33528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Requires availability of adequate test equipment.</a:t>
            </a:r>
            <a:endParaRPr lang="en-US" sz="2000" dirty="0">
              <a:solidFill>
                <a:srgbClr val="E12809"/>
              </a:solidFill>
              <a:latin typeface="Sylfaen" pitchFamily="18" charset="0"/>
            </a:endParaRPr>
          </a:p>
        </p:txBody>
      </p:sp>
      <p:grpSp>
        <p:nvGrpSpPr>
          <p:cNvPr id="2" name="Group 17"/>
          <p:cNvGrpSpPr/>
          <p:nvPr/>
        </p:nvGrpSpPr>
        <p:grpSpPr>
          <a:xfrm>
            <a:off x="685800" y="1295400"/>
            <a:ext cx="3048000" cy="1219200"/>
            <a:chOff x="1676400" y="685800"/>
            <a:chExt cx="3048000" cy="1219200"/>
          </a:xfrm>
        </p:grpSpPr>
        <p:sp>
          <p:nvSpPr>
            <p:cNvPr id="11" name="Oval 10"/>
            <p:cNvSpPr/>
            <p:nvPr/>
          </p:nvSpPr>
          <p:spPr>
            <a:xfrm>
              <a:off x="1676400" y="685800"/>
              <a:ext cx="3048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990600"/>
              <a:ext cx="1905000" cy="369332"/>
            </a:xfrm>
            <a:prstGeom prst="rect">
              <a:avLst/>
            </a:prstGeom>
            <a:noFill/>
          </p:spPr>
          <p:txBody>
            <a:bodyPr wrap="square" rtlCol="0">
              <a:spAutoFit/>
            </a:bodyPr>
            <a:lstStyle/>
            <a:p>
              <a:pPr algn="ctr"/>
              <a:r>
                <a:rPr lang="en-US" b="1" dirty="0" smtClean="0"/>
                <a:t>EQUIPMENT</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16</a:t>
            </a:fld>
            <a:endParaRPr lang="en-US" dirty="0"/>
          </a:p>
        </p:txBody>
      </p:sp>
      <p:sp>
        <p:nvSpPr>
          <p:cNvPr id="16" name="TextBox 15"/>
          <p:cNvSpPr txBox="1"/>
          <p:nvPr/>
        </p:nvSpPr>
        <p:spPr>
          <a:xfrm>
            <a:off x="4648200" y="1371600"/>
            <a:ext cx="38862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Comprehensive quality system in radiotherapy is a management system that:</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381000" y="31242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Requires that each staff member must have qualifications (education, training and experience) appropriate to his or her role and responsibility.</a:t>
            </a:r>
            <a:endParaRPr lang="en-US" sz="2000" dirty="0">
              <a:solidFill>
                <a:srgbClr val="E12809"/>
              </a:solidFill>
              <a:latin typeface="Sylfaen" pitchFamily="18" charset="0"/>
            </a:endParaRPr>
          </a:p>
        </p:txBody>
      </p:sp>
      <p:grpSp>
        <p:nvGrpSpPr>
          <p:cNvPr id="2" name="Group 17"/>
          <p:cNvGrpSpPr/>
          <p:nvPr/>
        </p:nvGrpSpPr>
        <p:grpSpPr>
          <a:xfrm>
            <a:off x="685800" y="1295400"/>
            <a:ext cx="3048000" cy="1219200"/>
            <a:chOff x="1676400" y="685800"/>
            <a:chExt cx="3048000" cy="1219200"/>
          </a:xfrm>
        </p:grpSpPr>
        <p:sp>
          <p:nvSpPr>
            <p:cNvPr id="11" name="Oval 10"/>
            <p:cNvSpPr/>
            <p:nvPr/>
          </p:nvSpPr>
          <p:spPr>
            <a:xfrm>
              <a:off x="1676400" y="685800"/>
              <a:ext cx="3048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066800"/>
              <a:ext cx="1905000" cy="646331"/>
            </a:xfrm>
            <a:prstGeom prst="rect">
              <a:avLst/>
            </a:prstGeom>
            <a:noFill/>
          </p:spPr>
          <p:txBody>
            <a:bodyPr wrap="square" rtlCol="0">
              <a:spAutoFit/>
            </a:bodyPr>
            <a:lstStyle/>
            <a:p>
              <a:pPr algn="ctr"/>
              <a:r>
                <a:rPr lang="en-US" b="1" dirty="0" smtClean="0"/>
                <a:t>KNOWLEDGE AND EXPERTISE</a:t>
              </a:r>
              <a:endParaRPr lang="en-US" b="1" dirty="0"/>
            </a:p>
          </p:txBody>
        </p:sp>
      </p:grpSp>
      <p:sp>
        <p:nvSpPr>
          <p:cNvPr id="18" name="TextBox 17"/>
          <p:cNvSpPr txBox="1"/>
          <p:nvPr/>
        </p:nvSpPr>
        <p:spPr>
          <a:xfrm>
            <a:off x="457200" y="43434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Requires that each staff member must have access to appropriate opportunities for continuing education and development.</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17</a:t>
            </a:fld>
            <a:endParaRPr lang="en-US" dirty="0"/>
          </a:p>
        </p:txBody>
      </p:sp>
      <p:sp>
        <p:nvSpPr>
          <p:cNvPr id="16" name="TextBox 15"/>
          <p:cNvSpPr txBox="1"/>
          <p:nvPr/>
        </p:nvSpPr>
        <p:spPr>
          <a:xfrm>
            <a:off x="4648200" y="1371600"/>
            <a:ext cx="38862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Comprehensive quality system in radiotherapy is a management system that:</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381000" y="2819400"/>
            <a:ext cx="8229600" cy="1323439"/>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Requires the development of a formal written quality assurance program that details the quality assurance policies and procedures, quality control tests, frequencies, tolerances, action criteria, required records and personnel.</a:t>
            </a:r>
            <a:endParaRPr lang="en-US" sz="2000" dirty="0">
              <a:solidFill>
                <a:srgbClr val="E12809"/>
              </a:solidFill>
              <a:latin typeface="Sylfaen" pitchFamily="18" charset="0"/>
            </a:endParaRPr>
          </a:p>
        </p:txBody>
      </p:sp>
      <p:grpSp>
        <p:nvGrpSpPr>
          <p:cNvPr id="2" name="Group 17"/>
          <p:cNvGrpSpPr/>
          <p:nvPr/>
        </p:nvGrpSpPr>
        <p:grpSpPr>
          <a:xfrm>
            <a:off x="685800" y="1295400"/>
            <a:ext cx="3048000" cy="1219200"/>
            <a:chOff x="1676400" y="685800"/>
            <a:chExt cx="3048000" cy="1219200"/>
          </a:xfrm>
        </p:grpSpPr>
        <p:sp>
          <p:nvSpPr>
            <p:cNvPr id="11" name="Oval 10"/>
            <p:cNvSpPr/>
            <p:nvPr/>
          </p:nvSpPr>
          <p:spPr>
            <a:xfrm>
              <a:off x="1676400" y="685800"/>
              <a:ext cx="3048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066800"/>
              <a:ext cx="1905000" cy="646331"/>
            </a:xfrm>
            <a:prstGeom prst="rect">
              <a:avLst/>
            </a:prstGeom>
            <a:noFill/>
          </p:spPr>
          <p:txBody>
            <a:bodyPr wrap="square" rtlCol="0">
              <a:spAutoFit/>
            </a:bodyPr>
            <a:lstStyle/>
            <a:p>
              <a:pPr algn="ctr"/>
              <a:r>
                <a:rPr lang="en-US" b="1" dirty="0" smtClean="0"/>
                <a:t>PROCESS CONTROL</a:t>
              </a:r>
              <a:endParaRPr lang="en-US" b="1" dirty="0"/>
            </a:p>
          </p:txBody>
        </p:sp>
      </p:grpSp>
      <p:sp>
        <p:nvSpPr>
          <p:cNvPr id="18" name="TextBox 17"/>
          <p:cNvSpPr txBox="1"/>
          <p:nvPr/>
        </p:nvSpPr>
        <p:spPr>
          <a:xfrm>
            <a:off x="381000" y="42672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Must be consistent in standards for different areas of the program</a:t>
            </a:r>
            <a:endParaRPr lang="en-US" sz="2000" dirty="0">
              <a:solidFill>
                <a:srgbClr val="E12809"/>
              </a:solidFill>
              <a:latin typeface="Sylfaen" pitchFamily="18" charset="0"/>
            </a:endParaRPr>
          </a:p>
        </p:txBody>
      </p:sp>
      <p:sp>
        <p:nvSpPr>
          <p:cNvPr id="14" name="TextBox 13"/>
          <p:cNvSpPr txBox="1"/>
          <p:nvPr/>
        </p:nvSpPr>
        <p:spPr>
          <a:xfrm>
            <a:off x="381000" y="50292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Must incorporate compliance with all the requirements of national legislation, accreditation, etc</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18</a:t>
            </a:fld>
            <a:endParaRPr lang="en-US" dirty="0"/>
          </a:p>
        </p:txBody>
      </p:sp>
      <p:sp>
        <p:nvSpPr>
          <p:cNvPr id="16" name="TextBox 15"/>
          <p:cNvSpPr txBox="1"/>
          <p:nvPr/>
        </p:nvSpPr>
        <p:spPr>
          <a:xfrm>
            <a:off x="4648200" y="838200"/>
            <a:ext cx="3886200" cy="1015663"/>
          </a:xfrm>
          <a:prstGeom prst="rect">
            <a:avLst/>
          </a:prstGeom>
          <a:noFill/>
        </p:spPr>
        <p:txBody>
          <a:bodyPr wrap="square" rtlCol="0">
            <a:spAutoFit/>
          </a:bodyPr>
          <a:lstStyle/>
          <a:p>
            <a:pPr algn="just"/>
            <a:r>
              <a:rPr lang="en-US" sz="2000" dirty="0" smtClean="0">
                <a:solidFill>
                  <a:srgbClr val="E12809"/>
                </a:solidFill>
                <a:latin typeface="Sylfaen" pitchFamily="18" charset="0"/>
              </a:rPr>
              <a:t>Comprehensive quality system in radiotherapy is a management system that:</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381000" y="2209800"/>
            <a:ext cx="8229600" cy="400110"/>
          </a:xfrm>
          <a:prstGeom prst="rect">
            <a:avLst/>
          </a:prstGeom>
          <a:noFill/>
        </p:spPr>
        <p:txBody>
          <a:bodyPr wrap="square" rtlCol="0">
            <a:spAutoFit/>
          </a:bodyPr>
          <a:lstStyle/>
          <a:p>
            <a:pPr algn="just"/>
            <a:r>
              <a:rPr lang="en-US" sz="2000" dirty="0" smtClean="0">
                <a:solidFill>
                  <a:srgbClr val="E12809"/>
                </a:solidFill>
                <a:latin typeface="Sylfaen" pitchFamily="18" charset="0"/>
              </a:rPr>
              <a:t>Requires control of the system itself, including:</a:t>
            </a:r>
            <a:endParaRPr lang="en-US" sz="2000" dirty="0">
              <a:solidFill>
                <a:srgbClr val="E12809"/>
              </a:solidFill>
              <a:latin typeface="Sylfaen" pitchFamily="18" charset="0"/>
            </a:endParaRPr>
          </a:p>
        </p:txBody>
      </p:sp>
      <p:grpSp>
        <p:nvGrpSpPr>
          <p:cNvPr id="2" name="Group 17"/>
          <p:cNvGrpSpPr/>
          <p:nvPr/>
        </p:nvGrpSpPr>
        <p:grpSpPr>
          <a:xfrm>
            <a:off x="685800" y="914400"/>
            <a:ext cx="3048000" cy="1219200"/>
            <a:chOff x="1676400" y="685800"/>
            <a:chExt cx="3048000" cy="1219200"/>
          </a:xfrm>
        </p:grpSpPr>
        <p:sp>
          <p:nvSpPr>
            <p:cNvPr id="11" name="Oval 10"/>
            <p:cNvSpPr/>
            <p:nvPr/>
          </p:nvSpPr>
          <p:spPr>
            <a:xfrm>
              <a:off x="1676400" y="685800"/>
              <a:ext cx="3048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066800"/>
              <a:ext cx="1905000" cy="369332"/>
            </a:xfrm>
            <a:prstGeom prst="rect">
              <a:avLst/>
            </a:prstGeom>
            <a:noFill/>
          </p:spPr>
          <p:txBody>
            <a:bodyPr wrap="square" rtlCol="0">
              <a:spAutoFit/>
            </a:bodyPr>
            <a:lstStyle/>
            <a:p>
              <a:pPr algn="ctr"/>
              <a:r>
                <a:rPr lang="en-US" b="1" dirty="0" smtClean="0"/>
                <a:t>QA CONTROL</a:t>
              </a:r>
              <a:endParaRPr lang="en-US" b="1" dirty="0"/>
            </a:p>
          </p:txBody>
        </p:sp>
      </p:grpSp>
      <p:sp>
        <p:nvSpPr>
          <p:cNvPr id="18" name="TextBox 17"/>
          <p:cNvSpPr txBox="1"/>
          <p:nvPr/>
        </p:nvSpPr>
        <p:spPr>
          <a:xfrm>
            <a:off x="304800" y="2590800"/>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Responsibility for quality assurance and the quality system: quality management representatives.</a:t>
            </a:r>
            <a:endParaRPr lang="en-US" sz="2000" dirty="0">
              <a:solidFill>
                <a:srgbClr val="E12809"/>
              </a:solidFill>
              <a:latin typeface="Sylfaen" pitchFamily="18" charset="0"/>
            </a:endParaRPr>
          </a:p>
        </p:txBody>
      </p:sp>
      <p:sp>
        <p:nvSpPr>
          <p:cNvPr id="14" name="TextBox 13"/>
          <p:cNvSpPr txBox="1"/>
          <p:nvPr/>
        </p:nvSpPr>
        <p:spPr>
          <a:xfrm>
            <a:off x="304800" y="32766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Document control.</a:t>
            </a:r>
            <a:endParaRPr lang="en-US" sz="2000" dirty="0">
              <a:solidFill>
                <a:srgbClr val="E12809"/>
              </a:solidFill>
              <a:latin typeface="Sylfaen" pitchFamily="18" charset="0"/>
            </a:endParaRPr>
          </a:p>
        </p:txBody>
      </p:sp>
      <p:sp>
        <p:nvSpPr>
          <p:cNvPr id="19" name="TextBox 18"/>
          <p:cNvSpPr txBox="1"/>
          <p:nvPr/>
        </p:nvSpPr>
        <p:spPr>
          <a:xfrm>
            <a:off x="304800" y="36576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Procedures to ensure that the quality system is followed.</a:t>
            </a:r>
            <a:endParaRPr lang="en-US" sz="2000" dirty="0">
              <a:solidFill>
                <a:srgbClr val="E12809"/>
              </a:solidFill>
              <a:latin typeface="Sylfaen" pitchFamily="18" charset="0"/>
            </a:endParaRPr>
          </a:p>
        </p:txBody>
      </p:sp>
      <p:sp>
        <p:nvSpPr>
          <p:cNvPr id="20" name="TextBox 19"/>
          <p:cNvSpPr txBox="1"/>
          <p:nvPr/>
        </p:nvSpPr>
        <p:spPr>
          <a:xfrm>
            <a:off x="304800" y="41148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Reporting all non-conforming parts and taking corrective action.</a:t>
            </a:r>
            <a:endParaRPr lang="en-US" sz="2000" dirty="0">
              <a:solidFill>
                <a:srgbClr val="E12809"/>
              </a:solidFill>
              <a:latin typeface="Sylfaen" pitchFamily="18" charset="0"/>
            </a:endParaRPr>
          </a:p>
        </p:txBody>
      </p:sp>
      <p:sp>
        <p:nvSpPr>
          <p:cNvPr id="22" name="TextBox 21"/>
          <p:cNvSpPr txBox="1"/>
          <p:nvPr/>
        </p:nvSpPr>
        <p:spPr>
          <a:xfrm>
            <a:off x="304800" y="45720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Recording all quality activities.</a:t>
            </a:r>
            <a:endParaRPr lang="en-US" sz="2000" dirty="0">
              <a:solidFill>
                <a:srgbClr val="E12809"/>
              </a:solidFill>
              <a:latin typeface="Sylfaen" pitchFamily="18" charset="0"/>
            </a:endParaRPr>
          </a:p>
        </p:txBody>
      </p:sp>
      <p:sp>
        <p:nvSpPr>
          <p:cNvPr id="23" name="TextBox 22"/>
          <p:cNvSpPr txBox="1"/>
          <p:nvPr/>
        </p:nvSpPr>
        <p:spPr>
          <a:xfrm>
            <a:off x="304800" y="4953000"/>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Establishing regular review and audits of both the implementation of the quality system (quality system audit) and its effectiveness (quality audit).</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9" grpId="0"/>
      <p:bldP spid="20"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QA PROGRAMME FOR EQUIPMENT</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19</a:t>
            </a:fld>
            <a:endParaRPr lang="en-US" dirty="0"/>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228600" y="1066800"/>
            <a:ext cx="8229600" cy="707886"/>
          </a:xfrm>
          <a:prstGeom prst="rect">
            <a:avLst/>
          </a:prstGeom>
          <a:noFill/>
        </p:spPr>
        <p:txBody>
          <a:bodyPr wrap="square" rtlCol="0">
            <a:spAutoFit/>
          </a:bodyPr>
          <a:lstStyle/>
          <a:p>
            <a:pPr algn="just"/>
            <a:r>
              <a:rPr lang="en-US" sz="2000" dirty="0" smtClean="0">
                <a:solidFill>
                  <a:srgbClr val="E12809"/>
                </a:solidFill>
                <a:latin typeface="Sylfaen" pitchFamily="18" charset="0"/>
              </a:rPr>
              <a:t>Appropriate material: Many documents are available from international organizations:</a:t>
            </a:r>
            <a:endParaRPr lang="en-US" sz="2000" dirty="0">
              <a:solidFill>
                <a:srgbClr val="E12809"/>
              </a:solidFill>
              <a:latin typeface="Sylfaen" pitchFamily="18" charset="0"/>
            </a:endParaRPr>
          </a:p>
        </p:txBody>
      </p:sp>
      <p:pic>
        <p:nvPicPr>
          <p:cNvPr id="52226" name="Picture 2"/>
          <p:cNvPicPr>
            <a:picLocks noChangeAspect="1" noChangeArrowheads="1"/>
          </p:cNvPicPr>
          <p:nvPr/>
        </p:nvPicPr>
        <p:blipFill>
          <a:blip r:embed="rId2"/>
          <a:srcRect/>
          <a:stretch>
            <a:fillRect/>
          </a:stretch>
        </p:blipFill>
        <p:spPr bwMode="auto">
          <a:xfrm>
            <a:off x="762000" y="1828800"/>
            <a:ext cx="2124075" cy="3028950"/>
          </a:xfrm>
          <a:prstGeom prst="rect">
            <a:avLst/>
          </a:prstGeom>
          <a:noFill/>
          <a:ln w="9525">
            <a:noFill/>
            <a:miter lim="800000"/>
            <a:headEnd/>
            <a:tailEnd/>
          </a:ln>
          <a:effectLst/>
        </p:spPr>
      </p:pic>
      <p:pic>
        <p:nvPicPr>
          <p:cNvPr id="52227" name="Picture 3"/>
          <p:cNvPicPr>
            <a:picLocks noChangeAspect="1" noChangeArrowheads="1"/>
          </p:cNvPicPr>
          <p:nvPr/>
        </p:nvPicPr>
        <p:blipFill>
          <a:blip r:embed="rId3"/>
          <a:srcRect/>
          <a:stretch>
            <a:fillRect/>
          </a:stretch>
        </p:blipFill>
        <p:spPr bwMode="auto">
          <a:xfrm>
            <a:off x="3352800" y="2286000"/>
            <a:ext cx="2200275" cy="3095625"/>
          </a:xfrm>
          <a:prstGeom prst="rect">
            <a:avLst/>
          </a:prstGeom>
          <a:noFill/>
          <a:ln w="9525">
            <a:noFill/>
            <a:miter lim="800000"/>
            <a:headEnd/>
            <a:tailEnd/>
          </a:ln>
          <a:effectLst/>
        </p:spPr>
      </p:pic>
      <p:pic>
        <p:nvPicPr>
          <p:cNvPr id="52228" name="Picture 4"/>
          <p:cNvPicPr>
            <a:picLocks noChangeAspect="1" noChangeArrowheads="1"/>
          </p:cNvPicPr>
          <p:nvPr/>
        </p:nvPicPr>
        <p:blipFill>
          <a:blip r:embed="rId4"/>
          <a:srcRect/>
          <a:stretch>
            <a:fillRect/>
          </a:stretch>
        </p:blipFill>
        <p:spPr bwMode="auto">
          <a:xfrm>
            <a:off x="5867400" y="2743200"/>
            <a:ext cx="2200275" cy="30861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0-#ppt_w/2"/>
                                          </p:val>
                                        </p:tav>
                                        <p:tav tm="100000">
                                          <p:val>
                                            <p:strVal val="#ppt_x"/>
                                          </p:val>
                                        </p:tav>
                                      </p:tavLst>
                                    </p:anim>
                                    <p:anim calcmode="lin" valueType="num">
                                      <p:cBhvr additive="base">
                                        <p:cTn id="8" dur="500" fill="hold"/>
                                        <p:tgtEl>
                                          <p:spTgt spid="522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0-#ppt_w/2"/>
                                          </p:val>
                                        </p:tav>
                                        <p:tav tm="100000">
                                          <p:val>
                                            <p:strVal val="#ppt_x"/>
                                          </p:val>
                                        </p:tav>
                                      </p:tavLst>
                                    </p:anim>
                                    <p:anim calcmode="lin" valueType="num">
                                      <p:cBhvr additive="base">
                                        <p:cTn id="14"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2228"/>
                                        </p:tgtEl>
                                        <p:attrNameLst>
                                          <p:attrName>style.visibility</p:attrName>
                                        </p:attrNameLst>
                                      </p:cBhvr>
                                      <p:to>
                                        <p:strVal val="visible"/>
                                      </p:to>
                                    </p:set>
                                    <p:anim calcmode="lin" valueType="num">
                                      <p:cBhvr additive="base">
                                        <p:cTn id="19" dur="500" fill="hold"/>
                                        <p:tgtEl>
                                          <p:spTgt spid="52228"/>
                                        </p:tgtEl>
                                        <p:attrNameLst>
                                          <p:attrName>ppt_x</p:attrName>
                                        </p:attrNameLst>
                                      </p:cBhvr>
                                      <p:tavLst>
                                        <p:tav tm="0">
                                          <p:val>
                                            <p:strVal val="0-#ppt_w/2"/>
                                          </p:val>
                                        </p:tav>
                                        <p:tav tm="100000">
                                          <p:val>
                                            <p:strVal val="#ppt_x"/>
                                          </p:val>
                                        </p:tav>
                                      </p:tavLst>
                                    </p:anim>
                                    <p:anim calcmode="lin" valueType="num">
                                      <p:cBhvr additive="base">
                                        <p:cTn id="20"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58200" y="6172200"/>
            <a:ext cx="457200" cy="457200"/>
          </a:xfrm>
        </p:spPr>
        <p:txBody>
          <a:bodyPr/>
          <a:lstStyle/>
          <a:p>
            <a:fld id="{B6F15528-21DE-4FAA-801E-634DDDAF4B2B}" type="slidenum">
              <a:rPr lang="en-US" smtClean="0"/>
              <a:pPr/>
              <a:t>2</a:t>
            </a:fld>
            <a:endParaRPr lang="en-US"/>
          </a:p>
        </p:txBody>
      </p:sp>
      <p:sp>
        <p:nvSpPr>
          <p:cNvPr id="7" name="Title 1"/>
          <p:cNvSpPr txBox="1">
            <a:spLocks/>
          </p:cNvSpPr>
          <p:nvPr/>
        </p:nvSpPr>
        <p:spPr>
          <a:xfrm>
            <a:off x="228600" y="228600"/>
            <a:ext cx="8610600" cy="8382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Uses of Radiotherapy</a:t>
            </a:r>
            <a:endParaRPr lang="en-US" sz="3600" b="1" dirty="0">
              <a:solidFill>
                <a:srgbClr val="E12809"/>
              </a:solidFill>
              <a:latin typeface="Sylfaen" pitchFamily="18" charset="0"/>
            </a:endParaRPr>
          </a:p>
        </p:txBody>
      </p:sp>
      <p:sp>
        <p:nvSpPr>
          <p:cNvPr id="8"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grpSp>
        <p:nvGrpSpPr>
          <p:cNvPr id="24" name="Group 23"/>
          <p:cNvGrpSpPr/>
          <p:nvPr/>
        </p:nvGrpSpPr>
        <p:grpSpPr>
          <a:xfrm>
            <a:off x="457200" y="1154668"/>
            <a:ext cx="3048000" cy="2502934"/>
            <a:chOff x="4657725" y="1228850"/>
            <a:chExt cx="3429000" cy="2581150"/>
          </a:xfrm>
        </p:grpSpPr>
        <p:sp>
          <p:nvSpPr>
            <p:cNvPr id="10" name="TextBox 9"/>
            <p:cNvSpPr txBox="1"/>
            <p:nvPr/>
          </p:nvSpPr>
          <p:spPr>
            <a:xfrm>
              <a:off x="4657725" y="1228850"/>
              <a:ext cx="3429000" cy="380874"/>
            </a:xfrm>
            <a:prstGeom prst="rect">
              <a:avLst/>
            </a:prstGeom>
            <a:noFill/>
          </p:spPr>
          <p:txBody>
            <a:bodyPr wrap="square" rtlCol="0">
              <a:spAutoFit/>
            </a:bodyPr>
            <a:lstStyle/>
            <a:p>
              <a:pPr algn="ctr"/>
              <a:r>
                <a:rPr lang="en-US" b="1" dirty="0" smtClean="0">
                  <a:solidFill>
                    <a:srgbClr val="E12809"/>
                  </a:solidFill>
                  <a:latin typeface="Sylfaen" pitchFamily="18" charset="0"/>
                </a:rPr>
                <a:t>External Beam Radiotherapy</a:t>
              </a:r>
              <a:endParaRPr lang="en-US" b="1" dirty="0">
                <a:solidFill>
                  <a:srgbClr val="E12809"/>
                </a:solidFill>
                <a:latin typeface="Sylfaen" pitchFamily="18" charset="0"/>
              </a:endParaRPr>
            </a:p>
          </p:txBody>
        </p:sp>
        <p:pic>
          <p:nvPicPr>
            <p:cNvPr id="1030" name="Picture 6" descr="თოდუას კლინიკა ბრაქითერაპია-ის სურათის შედეგი"/>
            <p:cNvPicPr>
              <a:picLocks noChangeAspect="1" noChangeArrowheads="1"/>
            </p:cNvPicPr>
            <p:nvPr/>
          </p:nvPicPr>
          <p:blipFill>
            <a:blip r:embed="rId2"/>
            <a:srcRect/>
            <a:stretch>
              <a:fillRect/>
            </a:stretch>
          </p:blipFill>
          <p:spPr bwMode="auto">
            <a:xfrm>
              <a:off x="4724400" y="1676400"/>
              <a:ext cx="3197584" cy="2133600"/>
            </a:xfrm>
            <a:prstGeom prst="rect">
              <a:avLst/>
            </a:prstGeom>
            <a:noFill/>
          </p:spPr>
        </p:pic>
      </p:grpSp>
      <p:grpSp>
        <p:nvGrpSpPr>
          <p:cNvPr id="27" name="Group 26"/>
          <p:cNvGrpSpPr/>
          <p:nvPr/>
        </p:nvGrpSpPr>
        <p:grpSpPr>
          <a:xfrm>
            <a:off x="3200400" y="1905000"/>
            <a:ext cx="3200400" cy="2667000"/>
            <a:chOff x="381000" y="1752600"/>
            <a:chExt cx="3048000" cy="2362200"/>
          </a:xfrm>
        </p:grpSpPr>
        <p:sp>
          <p:nvSpPr>
            <p:cNvPr id="11" name="TextBox 10"/>
            <p:cNvSpPr txBox="1"/>
            <p:nvPr/>
          </p:nvSpPr>
          <p:spPr>
            <a:xfrm>
              <a:off x="381000" y="1752600"/>
              <a:ext cx="3048000" cy="327123"/>
            </a:xfrm>
            <a:prstGeom prst="rect">
              <a:avLst/>
            </a:prstGeom>
            <a:noFill/>
          </p:spPr>
          <p:txBody>
            <a:bodyPr wrap="square" rtlCol="0">
              <a:spAutoFit/>
            </a:bodyPr>
            <a:lstStyle/>
            <a:p>
              <a:pPr algn="ctr"/>
              <a:r>
                <a:rPr lang="en-US" dirty="0" smtClean="0">
                  <a:solidFill>
                    <a:srgbClr val="E12809"/>
                  </a:solidFill>
                  <a:latin typeface="Sylfaen" pitchFamily="18" charset="0"/>
                </a:rPr>
                <a:t> </a:t>
              </a:r>
              <a:r>
                <a:rPr lang="en-US" b="1" dirty="0" err="1" smtClean="0">
                  <a:solidFill>
                    <a:srgbClr val="E12809"/>
                  </a:solidFill>
                  <a:latin typeface="Sylfaen" pitchFamily="18" charset="0"/>
                </a:rPr>
                <a:t>Brachytherapy</a:t>
              </a:r>
              <a:endParaRPr lang="en-US" b="1" dirty="0">
                <a:solidFill>
                  <a:srgbClr val="E12809"/>
                </a:solidFill>
                <a:latin typeface="Sylfaen" pitchFamily="18" charset="0"/>
              </a:endParaRPr>
            </a:p>
          </p:txBody>
        </p:sp>
        <p:pic>
          <p:nvPicPr>
            <p:cNvPr id="1032" name="Picture 8" descr="ბრაქითერაპია-ის სურათის შედეგი"/>
            <p:cNvPicPr>
              <a:picLocks noChangeAspect="1" noChangeArrowheads="1"/>
            </p:cNvPicPr>
            <p:nvPr/>
          </p:nvPicPr>
          <p:blipFill>
            <a:blip r:embed="rId3"/>
            <a:srcRect/>
            <a:stretch>
              <a:fillRect/>
            </a:stretch>
          </p:blipFill>
          <p:spPr bwMode="auto">
            <a:xfrm>
              <a:off x="609600" y="2133600"/>
              <a:ext cx="2641599" cy="1981200"/>
            </a:xfrm>
            <a:prstGeom prst="rect">
              <a:avLst/>
            </a:prstGeom>
            <a:noFill/>
          </p:spPr>
        </p:pic>
      </p:grpSp>
      <p:grpSp>
        <p:nvGrpSpPr>
          <p:cNvPr id="29" name="Group 28"/>
          <p:cNvGrpSpPr/>
          <p:nvPr/>
        </p:nvGrpSpPr>
        <p:grpSpPr>
          <a:xfrm>
            <a:off x="6477000" y="2895600"/>
            <a:ext cx="1905000" cy="2976405"/>
            <a:chOff x="6477000" y="2895600"/>
            <a:chExt cx="1905000" cy="2976405"/>
          </a:xfrm>
        </p:grpSpPr>
        <p:sp>
          <p:nvSpPr>
            <p:cNvPr id="20" name="TextBox 19"/>
            <p:cNvSpPr txBox="1"/>
            <p:nvPr/>
          </p:nvSpPr>
          <p:spPr>
            <a:xfrm>
              <a:off x="6477000" y="2895600"/>
              <a:ext cx="1905000" cy="646331"/>
            </a:xfrm>
            <a:prstGeom prst="rect">
              <a:avLst/>
            </a:prstGeom>
            <a:noFill/>
          </p:spPr>
          <p:txBody>
            <a:bodyPr wrap="square" rtlCol="0">
              <a:spAutoFit/>
            </a:bodyPr>
            <a:lstStyle/>
            <a:p>
              <a:pPr algn="ctr"/>
              <a:r>
                <a:rPr lang="en-US" b="1" dirty="0" smtClean="0">
                  <a:solidFill>
                    <a:srgbClr val="E12809"/>
                  </a:solidFill>
                  <a:latin typeface="Sylfaen" pitchFamily="18" charset="0"/>
                </a:rPr>
                <a:t>Intra-operative Radiotherapy</a:t>
              </a:r>
              <a:endParaRPr lang="en-US" b="1" dirty="0">
                <a:solidFill>
                  <a:srgbClr val="E12809"/>
                </a:solidFill>
                <a:latin typeface="Sylfaen" pitchFamily="18" charset="0"/>
              </a:endParaRPr>
            </a:p>
          </p:txBody>
        </p:sp>
        <p:pic>
          <p:nvPicPr>
            <p:cNvPr id="1034" name="Picture 10" descr="LIAC ონკოდისპანსერი-ის სურათის შედეგი"/>
            <p:cNvPicPr>
              <a:picLocks noChangeAspect="1" noChangeArrowheads="1"/>
            </p:cNvPicPr>
            <p:nvPr/>
          </p:nvPicPr>
          <p:blipFill>
            <a:blip r:embed="rId4"/>
            <a:srcRect/>
            <a:stretch>
              <a:fillRect/>
            </a:stretch>
          </p:blipFill>
          <p:spPr bwMode="auto">
            <a:xfrm>
              <a:off x="6496050" y="3505200"/>
              <a:ext cx="1885950" cy="2366805"/>
            </a:xfrm>
            <a:prstGeom prst="rect">
              <a:avLst/>
            </a:prstGeom>
            <a:noFill/>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QA PROGRAMME FOR EQUIPMENT</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20</a:t>
            </a:fld>
            <a:endParaRPr lang="en-US" dirty="0"/>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533400" y="1066800"/>
            <a:ext cx="7315200" cy="400110"/>
          </a:xfrm>
          <a:prstGeom prst="rect">
            <a:avLst/>
          </a:prstGeom>
          <a:noFill/>
        </p:spPr>
        <p:txBody>
          <a:bodyPr wrap="square" rtlCol="0">
            <a:spAutoFit/>
          </a:bodyPr>
          <a:lstStyle/>
          <a:p>
            <a:r>
              <a:rPr lang="en-US" sz="2000" dirty="0" smtClean="0">
                <a:solidFill>
                  <a:srgbClr val="E12809"/>
                </a:solidFill>
                <a:latin typeface="Sylfaen" pitchFamily="18" charset="0"/>
              </a:rPr>
              <a:t>General structure of a quality assurance program for equipment</a:t>
            </a:r>
            <a:endParaRPr lang="en-US" sz="2000" dirty="0">
              <a:solidFill>
                <a:srgbClr val="E12809"/>
              </a:solidFill>
              <a:latin typeface="Sylfaen" pitchFamily="18" charset="0"/>
            </a:endParaRPr>
          </a:p>
        </p:txBody>
      </p:sp>
      <p:graphicFrame>
        <p:nvGraphicFramePr>
          <p:cNvPr id="10" name="Table 9"/>
          <p:cNvGraphicFramePr>
            <a:graphicFrameLocks noGrp="1"/>
          </p:cNvGraphicFramePr>
          <p:nvPr/>
        </p:nvGraphicFramePr>
        <p:xfrm>
          <a:off x="990600" y="1752600"/>
          <a:ext cx="6858000" cy="3810000"/>
        </p:xfrm>
        <a:graphic>
          <a:graphicData uri="http://schemas.openxmlformats.org/drawingml/2006/table">
            <a:tbl>
              <a:tblPr firstRow="1" bandRow="1">
                <a:tableStyleId>{5C22544A-7EE6-4342-B048-85BDC9FD1C3A}</a:tableStyleId>
              </a:tblPr>
              <a:tblGrid>
                <a:gridCol w="3429000"/>
                <a:gridCol w="3429000"/>
              </a:tblGrid>
              <a:tr h="1905000">
                <a:tc>
                  <a:txBody>
                    <a:bodyPr/>
                    <a:lstStyle/>
                    <a:p>
                      <a:endParaRPr lang="en-US" dirty="0"/>
                    </a:p>
                  </a:txBody>
                  <a:tcPr/>
                </a:tc>
                <a:tc>
                  <a:txBody>
                    <a:bodyPr/>
                    <a:lstStyle/>
                    <a:p>
                      <a:endParaRPr lang="en-US"/>
                    </a:p>
                  </a:txBody>
                  <a:tcPr/>
                </a:tc>
              </a:tr>
              <a:tr h="1905000">
                <a:tc>
                  <a:txBody>
                    <a:bodyPr/>
                    <a:lstStyle/>
                    <a:p>
                      <a:endParaRPr lang="en-US"/>
                    </a:p>
                  </a:txBody>
                  <a:tcPr/>
                </a:tc>
                <a:tc>
                  <a:txBody>
                    <a:bodyPr/>
                    <a:lstStyle/>
                    <a:p>
                      <a:endParaRPr lang="en-US" dirty="0"/>
                    </a:p>
                  </a:txBody>
                  <a:tcPr/>
                </a:tc>
              </a:tr>
            </a:tbl>
          </a:graphicData>
        </a:graphic>
      </p:graphicFrame>
      <p:sp>
        <p:nvSpPr>
          <p:cNvPr id="11" name="TextBox 10"/>
          <p:cNvSpPr txBox="1"/>
          <p:nvPr/>
        </p:nvSpPr>
        <p:spPr>
          <a:xfrm>
            <a:off x="1143000" y="1953161"/>
            <a:ext cx="3200400" cy="1400383"/>
          </a:xfrm>
          <a:prstGeom prst="rect">
            <a:avLst/>
          </a:prstGeom>
          <a:noFill/>
        </p:spPr>
        <p:txBody>
          <a:bodyPr wrap="square" rtlCol="0">
            <a:spAutoFit/>
          </a:bodyPr>
          <a:lstStyle/>
          <a:p>
            <a:pPr algn="just"/>
            <a:r>
              <a:rPr lang="en-US" sz="1700" b="1" dirty="0" smtClean="0">
                <a:solidFill>
                  <a:schemeClr val="bg1"/>
                </a:solidFill>
                <a:latin typeface="Sylfaen" pitchFamily="18" charset="0"/>
              </a:rPr>
              <a:t>1) Initial specification, </a:t>
            </a:r>
            <a:r>
              <a:rPr lang="en-US" sz="1700" b="1" dirty="0" err="1" smtClean="0">
                <a:solidFill>
                  <a:schemeClr val="bg1"/>
                </a:solidFill>
                <a:latin typeface="Sylfaen" pitchFamily="18" charset="0"/>
              </a:rPr>
              <a:t>accep-tance</a:t>
            </a:r>
            <a:r>
              <a:rPr lang="en-US" sz="1700" b="1" dirty="0" smtClean="0">
                <a:solidFill>
                  <a:schemeClr val="bg1"/>
                </a:solidFill>
                <a:latin typeface="Sylfaen" pitchFamily="18" charset="0"/>
              </a:rPr>
              <a:t> testing and commissioning</a:t>
            </a:r>
          </a:p>
          <a:p>
            <a:pPr marL="342900" indent="-342900" algn="just"/>
            <a:endParaRPr lang="en-US" sz="1700" b="1" dirty="0" smtClean="0">
              <a:solidFill>
                <a:schemeClr val="bg1"/>
              </a:solidFill>
              <a:latin typeface="Sylfaen" pitchFamily="18" charset="0"/>
            </a:endParaRPr>
          </a:p>
          <a:p>
            <a:pPr algn="just"/>
            <a:r>
              <a:rPr lang="en-US" sz="1700" b="1" dirty="0" smtClean="0">
                <a:solidFill>
                  <a:schemeClr val="bg1"/>
                </a:solidFill>
                <a:latin typeface="Sylfaen" pitchFamily="18" charset="0"/>
              </a:rPr>
              <a:t>For Clinical use, including calibration, where applicable</a:t>
            </a:r>
            <a:endParaRPr lang="en-US" sz="1700" b="1" dirty="0">
              <a:solidFill>
                <a:schemeClr val="bg1"/>
              </a:solidFill>
              <a:latin typeface="Sylfaen" pitchFamily="18" charset="0"/>
            </a:endParaRPr>
          </a:p>
        </p:txBody>
      </p:sp>
      <p:sp>
        <p:nvSpPr>
          <p:cNvPr id="14" name="TextBox 13"/>
          <p:cNvSpPr txBox="1"/>
          <p:nvPr/>
        </p:nvSpPr>
        <p:spPr>
          <a:xfrm>
            <a:off x="4572000" y="1905000"/>
            <a:ext cx="3200400" cy="1569660"/>
          </a:xfrm>
          <a:prstGeom prst="rect">
            <a:avLst/>
          </a:prstGeom>
          <a:noFill/>
        </p:spPr>
        <p:txBody>
          <a:bodyPr wrap="square" rtlCol="0">
            <a:spAutoFit/>
          </a:bodyPr>
          <a:lstStyle/>
          <a:p>
            <a:pPr algn="just"/>
            <a:r>
              <a:rPr lang="en-US" sz="1600" b="1" dirty="0" smtClean="0">
                <a:solidFill>
                  <a:schemeClr val="bg1"/>
                </a:solidFill>
                <a:latin typeface="Sylfaen" pitchFamily="18" charset="0"/>
              </a:rPr>
              <a:t>2)  Quality control tests</a:t>
            </a:r>
          </a:p>
          <a:p>
            <a:pPr algn="just"/>
            <a:endParaRPr lang="en-US" sz="1600" b="1" dirty="0" smtClean="0">
              <a:solidFill>
                <a:schemeClr val="bg1"/>
              </a:solidFill>
              <a:latin typeface="Sylfaen" pitchFamily="18" charset="0"/>
            </a:endParaRPr>
          </a:p>
          <a:p>
            <a:pPr algn="just"/>
            <a:r>
              <a:rPr lang="en-US" sz="1600" b="1" dirty="0" smtClean="0">
                <a:solidFill>
                  <a:schemeClr val="bg1"/>
                </a:solidFill>
                <a:latin typeface="Sylfaen" pitchFamily="18" charset="0"/>
              </a:rPr>
              <a:t>Before the equipment is put into clinical use, quality control tests should be established and a formal QC program initiated</a:t>
            </a:r>
            <a:endParaRPr lang="en-US" sz="1600" b="1" dirty="0">
              <a:solidFill>
                <a:schemeClr val="bg1"/>
              </a:solidFill>
              <a:latin typeface="Sylfaen" pitchFamily="18" charset="0"/>
            </a:endParaRPr>
          </a:p>
        </p:txBody>
      </p:sp>
      <p:sp>
        <p:nvSpPr>
          <p:cNvPr id="16" name="TextBox 15"/>
          <p:cNvSpPr txBox="1"/>
          <p:nvPr/>
        </p:nvSpPr>
        <p:spPr>
          <a:xfrm>
            <a:off x="1143000" y="3810000"/>
            <a:ext cx="3200400" cy="1569660"/>
          </a:xfrm>
          <a:prstGeom prst="rect">
            <a:avLst/>
          </a:prstGeom>
          <a:noFill/>
        </p:spPr>
        <p:txBody>
          <a:bodyPr wrap="square" rtlCol="0">
            <a:spAutoFit/>
          </a:bodyPr>
          <a:lstStyle/>
          <a:p>
            <a:pPr algn="just"/>
            <a:r>
              <a:rPr lang="en-US" sz="1600" b="1" dirty="0" smtClean="0">
                <a:solidFill>
                  <a:schemeClr val="accent1"/>
                </a:solidFill>
                <a:latin typeface="Sylfaen" pitchFamily="18" charset="0"/>
              </a:rPr>
              <a:t>3) Additional  Quality Control tests</a:t>
            </a:r>
          </a:p>
          <a:p>
            <a:pPr algn="just"/>
            <a:endParaRPr lang="en-US" sz="1600" b="1" dirty="0" smtClean="0">
              <a:solidFill>
                <a:schemeClr val="accent1"/>
              </a:solidFill>
              <a:latin typeface="Sylfaen" pitchFamily="18" charset="0"/>
            </a:endParaRPr>
          </a:p>
          <a:p>
            <a:pPr algn="just"/>
            <a:r>
              <a:rPr lang="en-US" sz="1600" b="1" dirty="0" smtClean="0">
                <a:solidFill>
                  <a:schemeClr val="accent1"/>
                </a:solidFill>
                <a:latin typeface="Sylfaen" pitchFamily="18" charset="0"/>
              </a:rPr>
              <a:t>After any significant repair, intervention or adjustment or when there is any indication of a change in performance</a:t>
            </a:r>
            <a:endParaRPr lang="en-US" sz="1600" b="1" dirty="0">
              <a:solidFill>
                <a:schemeClr val="accent1"/>
              </a:solidFill>
              <a:latin typeface="Sylfaen" pitchFamily="18" charset="0"/>
            </a:endParaRPr>
          </a:p>
        </p:txBody>
      </p:sp>
      <p:sp>
        <p:nvSpPr>
          <p:cNvPr id="17" name="TextBox 16"/>
          <p:cNvSpPr txBox="1"/>
          <p:nvPr/>
        </p:nvSpPr>
        <p:spPr>
          <a:xfrm>
            <a:off x="4572000" y="3810000"/>
            <a:ext cx="3200400" cy="1323439"/>
          </a:xfrm>
          <a:prstGeom prst="rect">
            <a:avLst/>
          </a:prstGeom>
          <a:noFill/>
        </p:spPr>
        <p:txBody>
          <a:bodyPr wrap="square" rtlCol="0">
            <a:spAutoFit/>
          </a:bodyPr>
          <a:lstStyle/>
          <a:p>
            <a:pPr algn="just"/>
            <a:r>
              <a:rPr lang="en-US" sz="1600" b="1" dirty="0" smtClean="0">
                <a:solidFill>
                  <a:schemeClr val="accent1"/>
                </a:solidFill>
                <a:latin typeface="Sylfaen" pitchFamily="18" charset="0"/>
              </a:rPr>
              <a:t>4) Planned preventive </a:t>
            </a:r>
            <a:r>
              <a:rPr lang="en-US" sz="1600" b="1" dirty="0" err="1" smtClean="0">
                <a:solidFill>
                  <a:schemeClr val="accent1"/>
                </a:solidFill>
                <a:latin typeface="Sylfaen" pitchFamily="18" charset="0"/>
              </a:rPr>
              <a:t>maintenan-ce</a:t>
            </a:r>
            <a:r>
              <a:rPr lang="en-US" sz="1600" b="1" dirty="0" smtClean="0">
                <a:solidFill>
                  <a:schemeClr val="accent1"/>
                </a:solidFill>
                <a:latin typeface="Sylfaen" pitchFamily="18" charset="0"/>
              </a:rPr>
              <a:t> program</a:t>
            </a:r>
          </a:p>
          <a:p>
            <a:pPr algn="just"/>
            <a:endParaRPr lang="en-US" sz="1600" b="1" dirty="0" smtClean="0">
              <a:solidFill>
                <a:schemeClr val="accent1"/>
              </a:solidFill>
              <a:latin typeface="Sylfaen" pitchFamily="18" charset="0"/>
            </a:endParaRPr>
          </a:p>
          <a:p>
            <a:pPr algn="just"/>
            <a:r>
              <a:rPr lang="en-US" sz="1600" b="1" dirty="0" smtClean="0">
                <a:solidFill>
                  <a:schemeClr val="accent1"/>
                </a:solidFill>
                <a:latin typeface="Sylfaen" pitchFamily="18" charset="0"/>
              </a:rPr>
              <a:t>In accordance with the manufacturer’s recommendations</a:t>
            </a:r>
            <a:endParaRPr lang="en-US" sz="1600" b="1" dirty="0">
              <a:solidFill>
                <a:schemeClr val="accent1"/>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21</a:t>
            </a:fld>
            <a:endParaRPr lang="en-US" dirty="0"/>
          </a:p>
        </p:txBody>
      </p:sp>
      <p:sp>
        <p:nvSpPr>
          <p:cNvPr id="16" name="TextBox 15"/>
          <p:cNvSpPr txBox="1"/>
          <p:nvPr/>
        </p:nvSpPr>
        <p:spPr>
          <a:xfrm>
            <a:off x="228600" y="1123890"/>
            <a:ext cx="8305800" cy="400110"/>
          </a:xfrm>
          <a:prstGeom prst="rect">
            <a:avLst/>
          </a:prstGeom>
          <a:noFill/>
        </p:spPr>
        <p:txBody>
          <a:bodyPr wrap="square" rtlCol="0">
            <a:spAutoFit/>
          </a:bodyPr>
          <a:lstStyle/>
          <a:p>
            <a:pPr algn="just"/>
            <a:r>
              <a:rPr lang="en-US" sz="2000" dirty="0" smtClean="0">
                <a:solidFill>
                  <a:srgbClr val="E12809"/>
                </a:solidFill>
                <a:latin typeface="Sylfaen" pitchFamily="18" charset="0"/>
              </a:rPr>
              <a:t>Equipment quality control program should specify the following: </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81000" y="17526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Parameters to be tested and the tests to be performed</a:t>
            </a:r>
            <a:endParaRPr lang="en-US" sz="2000" dirty="0">
              <a:solidFill>
                <a:srgbClr val="E12809"/>
              </a:solidFill>
              <a:latin typeface="Sylfaen" pitchFamily="18" charset="0"/>
            </a:endParaRPr>
          </a:p>
        </p:txBody>
      </p:sp>
      <p:sp>
        <p:nvSpPr>
          <p:cNvPr id="19" name="TextBox 18"/>
          <p:cNvSpPr txBox="1"/>
          <p:nvPr/>
        </p:nvSpPr>
        <p:spPr>
          <a:xfrm>
            <a:off x="381000" y="23622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Specific equipment to be used for that.</a:t>
            </a:r>
            <a:endParaRPr lang="en-US" sz="2000" dirty="0">
              <a:solidFill>
                <a:srgbClr val="E12809"/>
              </a:solidFill>
              <a:latin typeface="Sylfaen" pitchFamily="18" charset="0"/>
            </a:endParaRPr>
          </a:p>
        </p:txBody>
      </p:sp>
      <p:sp>
        <p:nvSpPr>
          <p:cNvPr id="20" name="TextBox 19"/>
          <p:cNvSpPr txBox="1"/>
          <p:nvPr/>
        </p:nvSpPr>
        <p:spPr>
          <a:xfrm>
            <a:off x="381000" y="30480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Geometry of the tests. </a:t>
            </a:r>
            <a:endParaRPr lang="en-US" sz="2000" dirty="0">
              <a:solidFill>
                <a:srgbClr val="E12809"/>
              </a:solidFill>
              <a:latin typeface="Sylfaen" pitchFamily="18" charset="0"/>
            </a:endParaRPr>
          </a:p>
        </p:txBody>
      </p:sp>
      <p:sp>
        <p:nvSpPr>
          <p:cNvPr id="22" name="TextBox 21"/>
          <p:cNvSpPr txBox="1"/>
          <p:nvPr/>
        </p:nvSpPr>
        <p:spPr>
          <a:xfrm>
            <a:off x="381000" y="37338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Frequency of the tests (daily/weekly, monthly annual)</a:t>
            </a:r>
            <a:endParaRPr lang="en-US" sz="2000" dirty="0">
              <a:solidFill>
                <a:srgbClr val="E12809"/>
              </a:solidFill>
              <a:latin typeface="Sylfaen" pitchFamily="18" charset="0"/>
            </a:endParaRPr>
          </a:p>
        </p:txBody>
      </p:sp>
      <p:sp>
        <p:nvSpPr>
          <p:cNvPr id="23" name="TextBox 22"/>
          <p:cNvSpPr txBox="1"/>
          <p:nvPr/>
        </p:nvSpPr>
        <p:spPr>
          <a:xfrm>
            <a:off x="381000" y="4419600"/>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Staff group or individual performing the tests, as well as the individual supervising and responsible for the standards of the tests and for actions that may be necessary if problems are identified. </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22</a:t>
            </a:fld>
            <a:endParaRPr lang="en-US" dirty="0"/>
          </a:p>
        </p:txBody>
      </p:sp>
      <p:sp>
        <p:nvSpPr>
          <p:cNvPr id="16" name="TextBox 15"/>
          <p:cNvSpPr txBox="1"/>
          <p:nvPr/>
        </p:nvSpPr>
        <p:spPr>
          <a:xfrm>
            <a:off x="381000" y="762000"/>
            <a:ext cx="8001000" cy="400110"/>
          </a:xfrm>
          <a:prstGeom prst="rect">
            <a:avLst/>
          </a:prstGeom>
          <a:noFill/>
        </p:spPr>
        <p:txBody>
          <a:bodyPr wrap="square" rtlCol="0">
            <a:spAutoFit/>
          </a:bodyPr>
          <a:lstStyle/>
          <a:p>
            <a:pPr algn="just"/>
            <a:r>
              <a:rPr lang="en-US" sz="2000" dirty="0" smtClean="0">
                <a:solidFill>
                  <a:srgbClr val="E12809"/>
                </a:solidFill>
                <a:latin typeface="Sylfaen" pitchFamily="18" charset="0"/>
              </a:rPr>
              <a:t>Factors , affecting frequency and scope of the tests:</a:t>
            </a: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533400" y="1219200"/>
            <a:ext cx="8229600" cy="707886"/>
          </a:xfrm>
          <a:prstGeom prst="rect">
            <a:avLst/>
          </a:prstGeom>
          <a:noFill/>
        </p:spPr>
        <p:txBody>
          <a:bodyPr wrap="square" rtlCol="0">
            <a:spAutoFit/>
          </a:bodyPr>
          <a:lstStyle/>
          <a:p>
            <a:pPr marL="457200" indent="-457200" algn="just">
              <a:buFont typeface="Wingdings" pitchFamily="2" charset="2"/>
              <a:buChar char="q"/>
            </a:pPr>
            <a:r>
              <a:rPr lang="en-US" sz="2000" dirty="0" smtClean="0">
                <a:solidFill>
                  <a:srgbClr val="E12809"/>
                </a:solidFill>
                <a:latin typeface="Sylfaen" pitchFamily="18" charset="0"/>
              </a:rPr>
              <a:t>Type of treatment delivered on the machine</a:t>
            </a:r>
          </a:p>
          <a:p>
            <a:pPr algn="just"/>
            <a:r>
              <a:rPr lang="en-US" sz="2000" dirty="0" smtClean="0">
                <a:solidFill>
                  <a:srgbClr val="E12809"/>
                </a:solidFill>
                <a:latin typeface="Sylfaen" pitchFamily="18" charset="0"/>
              </a:rPr>
              <a:t>3DCRT/ IMRT/VMAT/SRS/SBRT/TBI/TSI</a:t>
            </a:r>
          </a:p>
        </p:txBody>
      </p:sp>
      <p:sp>
        <p:nvSpPr>
          <p:cNvPr id="22" name="TextBox 21"/>
          <p:cNvSpPr txBox="1"/>
          <p:nvPr/>
        </p:nvSpPr>
        <p:spPr>
          <a:xfrm>
            <a:off x="609600" y="198120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Manufacturer of the machine</a:t>
            </a:r>
          </a:p>
        </p:txBody>
      </p:sp>
      <p:sp>
        <p:nvSpPr>
          <p:cNvPr id="17" name="TextBox 16"/>
          <p:cNvSpPr txBox="1"/>
          <p:nvPr/>
        </p:nvSpPr>
        <p:spPr>
          <a:xfrm>
            <a:off x="609600" y="2438400"/>
            <a:ext cx="76962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Scope of  tests:</a:t>
            </a:r>
            <a:endParaRPr lang="en-US" sz="2000" dirty="0">
              <a:solidFill>
                <a:srgbClr val="E12809"/>
              </a:solidFill>
              <a:latin typeface="Sylfaen" pitchFamily="18" charset="0"/>
            </a:endParaRPr>
          </a:p>
        </p:txBody>
      </p:sp>
      <p:sp>
        <p:nvSpPr>
          <p:cNvPr id="18" name="TextBox 17"/>
          <p:cNvSpPr txBox="1"/>
          <p:nvPr/>
        </p:nvSpPr>
        <p:spPr>
          <a:xfrm>
            <a:off x="762000" y="3886200"/>
            <a:ext cx="7696200" cy="369332"/>
          </a:xfrm>
          <a:prstGeom prst="rect">
            <a:avLst/>
          </a:prstGeom>
          <a:noFill/>
        </p:spPr>
        <p:txBody>
          <a:bodyPr wrap="square" rtlCol="0">
            <a:spAutoFit/>
          </a:bodyPr>
          <a:lstStyle/>
          <a:p>
            <a:pPr indent="457200" algn="just">
              <a:buFont typeface="Courier New" pitchFamily="49" charset="0"/>
              <a:buChar char="o"/>
            </a:pPr>
            <a:r>
              <a:rPr lang="en-US" dirty="0" smtClean="0">
                <a:solidFill>
                  <a:schemeClr val="accent1"/>
                </a:solidFill>
                <a:latin typeface="Sylfaen" pitchFamily="18" charset="0"/>
              </a:rPr>
              <a:t>Tests for TPS calculation precision verification  </a:t>
            </a:r>
            <a:endParaRPr lang="en-US" dirty="0">
              <a:solidFill>
                <a:schemeClr val="accent1"/>
              </a:solidFill>
              <a:latin typeface="Sylfaen" pitchFamily="18" charset="0"/>
            </a:endParaRPr>
          </a:p>
        </p:txBody>
      </p:sp>
      <p:sp>
        <p:nvSpPr>
          <p:cNvPr id="21" name="TextBox 20"/>
          <p:cNvSpPr txBox="1"/>
          <p:nvPr/>
        </p:nvSpPr>
        <p:spPr>
          <a:xfrm>
            <a:off x="762000" y="2895600"/>
            <a:ext cx="7696200" cy="369332"/>
          </a:xfrm>
          <a:prstGeom prst="rect">
            <a:avLst/>
          </a:prstGeom>
          <a:noFill/>
        </p:spPr>
        <p:txBody>
          <a:bodyPr wrap="square" rtlCol="0">
            <a:spAutoFit/>
          </a:bodyPr>
          <a:lstStyle/>
          <a:p>
            <a:pPr indent="457200" algn="just">
              <a:buFont typeface="Courier New" pitchFamily="49" charset="0"/>
              <a:buChar char="o"/>
            </a:pPr>
            <a:r>
              <a:rPr lang="en-US" dirty="0" smtClean="0">
                <a:solidFill>
                  <a:schemeClr val="accent1"/>
                </a:solidFill>
                <a:latin typeface="Sylfaen" pitchFamily="18" charset="0"/>
              </a:rPr>
              <a:t>General QA tests for Radiotherapy Machine performance verification </a:t>
            </a:r>
            <a:endParaRPr lang="en-US" dirty="0">
              <a:solidFill>
                <a:schemeClr val="accent1"/>
              </a:solidFill>
              <a:latin typeface="Sylfaen" pitchFamily="18" charset="0"/>
            </a:endParaRPr>
          </a:p>
        </p:txBody>
      </p:sp>
      <p:sp>
        <p:nvSpPr>
          <p:cNvPr id="24" name="TextBox 23"/>
          <p:cNvSpPr txBox="1"/>
          <p:nvPr/>
        </p:nvSpPr>
        <p:spPr>
          <a:xfrm>
            <a:off x="762000" y="5105400"/>
            <a:ext cx="7696200" cy="646331"/>
          </a:xfrm>
          <a:prstGeom prst="rect">
            <a:avLst/>
          </a:prstGeom>
          <a:noFill/>
        </p:spPr>
        <p:txBody>
          <a:bodyPr wrap="square" rtlCol="0">
            <a:spAutoFit/>
          </a:bodyPr>
          <a:lstStyle/>
          <a:p>
            <a:pPr indent="457200" algn="just">
              <a:buFont typeface="Courier New" pitchFamily="49" charset="0"/>
              <a:buChar char="o"/>
            </a:pPr>
            <a:r>
              <a:rPr lang="en-US" dirty="0" smtClean="0">
                <a:solidFill>
                  <a:schemeClr val="accent1"/>
                </a:solidFill>
                <a:latin typeface="Sylfaen" pitchFamily="18" charset="0"/>
              </a:rPr>
              <a:t>Patient specific QA tests investigating individual plan performance on the machine</a:t>
            </a:r>
            <a:endParaRPr lang="en-US" dirty="0">
              <a:solidFill>
                <a:schemeClr val="accent1"/>
              </a:solidFill>
              <a:latin typeface="Sylfaen" pitchFamily="18" charset="0"/>
            </a:endParaRPr>
          </a:p>
        </p:txBody>
      </p:sp>
      <p:sp>
        <p:nvSpPr>
          <p:cNvPr id="25" name="TextBox 24"/>
          <p:cNvSpPr txBox="1"/>
          <p:nvPr/>
        </p:nvSpPr>
        <p:spPr>
          <a:xfrm>
            <a:off x="762000" y="4343400"/>
            <a:ext cx="7696200" cy="646331"/>
          </a:xfrm>
          <a:prstGeom prst="rect">
            <a:avLst/>
          </a:prstGeom>
          <a:noFill/>
        </p:spPr>
        <p:txBody>
          <a:bodyPr wrap="square" rtlCol="0">
            <a:spAutoFit/>
          </a:bodyPr>
          <a:lstStyle/>
          <a:p>
            <a:pPr indent="457200" algn="just">
              <a:buFont typeface="Courier New" pitchFamily="49" charset="0"/>
              <a:buChar char="o"/>
            </a:pPr>
            <a:r>
              <a:rPr lang="en-US" dirty="0" smtClean="0">
                <a:solidFill>
                  <a:schemeClr val="accent1"/>
                </a:solidFill>
                <a:latin typeface="Sylfaen" pitchFamily="18" charset="0"/>
              </a:rPr>
              <a:t>Tests for imaging devices (kV, MV, CBCT) when the treatment is performed  with image guidance</a:t>
            </a:r>
            <a:endParaRPr lang="en-US" dirty="0">
              <a:solidFill>
                <a:schemeClr val="accent1"/>
              </a:solidFill>
              <a:latin typeface="Sylfaen" pitchFamily="18" charset="0"/>
            </a:endParaRPr>
          </a:p>
        </p:txBody>
      </p:sp>
      <p:sp>
        <p:nvSpPr>
          <p:cNvPr id="26" name="TextBox 25"/>
          <p:cNvSpPr txBox="1"/>
          <p:nvPr/>
        </p:nvSpPr>
        <p:spPr>
          <a:xfrm>
            <a:off x="762000" y="3429000"/>
            <a:ext cx="7696200" cy="369332"/>
          </a:xfrm>
          <a:prstGeom prst="rect">
            <a:avLst/>
          </a:prstGeom>
          <a:noFill/>
        </p:spPr>
        <p:txBody>
          <a:bodyPr wrap="square" rtlCol="0">
            <a:spAutoFit/>
          </a:bodyPr>
          <a:lstStyle/>
          <a:p>
            <a:pPr indent="457200" algn="just">
              <a:buFont typeface="Courier New" pitchFamily="49" charset="0"/>
              <a:buChar char="o"/>
            </a:pPr>
            <a:r>
              <a:rPr lang="en-US" dirty="0" smtClean="0">
                <a:solidFill>
                  <a:schemeClr val="accent1"/>
                </a:solidFill>
                <a:latin typeface="Sylfaen" pitchFamily="18" charset="0"/>
              </a:rPr>
              <a:t>Tests for  CT Scanners/CT Simulators</a:t>
            </a:r>
            <a:endParaRPr lang="en-US" dirty="0">
              <a:solidFill>
                <a:schemeClr val="accent1"/>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0-#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7" grpId="0"/>
      <p:bldP spid="18" grpId="0"/>
      <p:bldP spid="21"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9600" y="12192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List of test procedures, performed on daily/weekly basis:</a:t>
            </a:r>
            <a:endParaRPr lang="en-US" dirty="0">
              <a:solidFill>
                <a:schemeClr val="accent1"/>
              </a:solidFill>
              <a:latin typeface="Sylfaen" pitchFamily="18" charset="0"/>
            </a:endParaRPr>
          </a:p>
        </p:txBody>
      </p:sp>
      <p:pic>
        <p:nvPicPr>
          <p:cNvPr id="1026" name="Picture 2"/>
          <p:cNvPicPr>
            <a:picLocks noChangeAspect="1" noChangeArrowheads="1"/>
          </p:cNvPicPr>
          <p:nvPr/>
        </p:nvPicPr>
        <p:blipFill>
          <a:blip r:embed="rId2"/>
          <a:srcRect/>
          <a:stretch>
            <a:fillRect/>
          </a:stretch>
        </p:blipFill>
        <p:spPr bwMode="auto">
          <a:xfrm>
            <a:off x="1752600" y="1905000"/>
            <a:ext cx="5562600" cy="3898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lide Number Placeholder 9"/>
          <p:cNvSpPr>
            <a:spLocks noGrp="1"/>
          </p:cNvSpPr>
          <p:nvPr>
            <p:ph type="sldNum" sz="quarter" idx="12"/>
          </p:nvPr>
        </p:nvSpPr>
        <p:spPr>
          <a:xfrm>
            <a:off x="8458200" y="6172200"/>
            <a:ext cx="457200" cy="457200"/>
          </a:xfrm>
        </p:spPr>
        <p:txBody>
          <a:bodyPr/>
          <a:lstStyle/>
          <a:p>
            <a:fld id="{B6F15528-21DE-4FAA-801E-634DDDAF4B2B}" type="slidenum">
              <a:rPr lang="en-US" smtClean="0"/>
              <a:pPr/>
              <a:t>23</a:t>
            </a:fld>
            <a:endParaRPr lang="en-US" dirty="0"/>
          </a:p>
        </p:txBody>
      </p:sp>
      <p:sp>
        <p:nvSpPr>
          <p:cNvPr id="8"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Title 1"/>
          <p:cNvSpPr txBox="1">
            <a:spLocks/>
          </p:cNvSpPr>
          <p:nvPr/>
        </p:nvSpPr>
        <p:spPr>
          <a:xfrm>
            <a:off x="533400" y="4572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9600" y="12192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List of test procedures, performed on monthly basis:</a:t>
            </a:r>
          </a:p>
        </p:txBody>
      </p:sp>
      <p:sp>
        <p:nvSpPr>
          <p:cNvPr id="10" name="Slide Number Placeholder 9"/>
          <p:cNvSpPr>
            <a:spLocks noGrp="1"/>
          </p:cNvSpPr>
          <p:nvPr>
            <p:ph type="sldNum" sz="quarter" idx="12"/>
          </p:nvPr>
        </p:nvSpPr>
        <p:spPr>
          <a:xfrm>
            <a:off x="8458200" y="6172200"/>
            <a:ext cx="457200" cy="457200"/>
          </a:xfrm>
        </p:spPr>
        <p:txBody>
          <a:bodyPr/>
          <a:lstStyle/>
          <a:p>
            <a:fld id="{B6F15528-21DE-4FAA-801E-634DDDAF4B2B}" type="slidenum">
              <a:rPr lang="en-US" smtClean="0"/>
              <a:pPr/>
              <a:t>24</a:t>
            </a:fld>
            <a:endParaRPr lang="en-US" dirty="0"/>
          </a:p>
        </p:txBody>
      </p:sp>
      <p:sp>
        <p:nvSpPr>
          <p:cNvPr id="8"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Title 1"/>
          <p:cNvSpPr txBox="1">
            <a:spLocks/>
          </p:cNvSpPr>
          <p:nvPr/>
        </p:nvSpPr>
        <p:spPr>
          <a:xfrm>
            <a:off x="533400" y="4572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pic>
        <p:nvPicPr>
          <p:cNvPr id="11" name="Picture 2"/>
          <p:cNvPicPr>
            <a:picLocks noChangeAspect="1" noChangeArrowheads="1"/>
          </p:cNvPicPr>
          <p:nvPr/>
        </p:nvPicPr>
        <p:blipFill>
          <a:blip r:embed="rId2"/>
          <a:srcRect/>
          <a:stretch>
            <a:fillRect/>
          </a:stretch>
        </p:blipFill>
        <p:spPr bwMode="auto">
          <a:xfrm>
            <a:off x="1295400" y="1676400"/>
            <a:ext cx="6248400" cy="4102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5800" y="9906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List of test procedures, performed on annual basis:</a:t>
            </a:r>
            <a:endParaRPr lang="en-US" dirty="0">
              <a:solidFill>
                <a:schemeClr val="accent1"/>
              </a:solidFill>
              <a:latin typeface="Sylfaen" pitchFamily="18" charset="0"/>
            </a:endParaRPr>
          </a:p>
        </p:txBody>
      </p:sp>
      <p:sp>
        <p:nvSpPr>
          <p:cNvPr id="10" name="Slide Number Placeholder 9"/>
          <p:cNvSpPr>
            <a:spLocks noGrp="1"/>
          </p:cNvSpPr>
          <p:nvPr>
            <p:ph type="sldNum" sz="quarter" idx="12"/>
          </p:nvPr>
        </p:nvSpPr>
        <p:spPr>
          <a:xfrm>
            <a:off x="8458200" y="6172200"/>
            <a:ext cx="457200" cy="457200"/>
          </a:xfrm>
        </p:spPr>
        <p:txBody>
          <a:bodyPr/>
          <a:lstStyle/>
          <a:p>
            <a:fld id="{B6F15528-21DE-4FAA-801E-634DDDAF4B2B}" type="slidenum">
              <a:rPr lang="en-US" smtClean="0"/>
              <a:pPr/>
              <a:t>25</a:t>
            </a:fld>
            <a:endParaRPr lang="en-US"/>
          </a:p>
        </p:txBody>
      </p:sp>
      <p:sp>
        <p:nvSpPr>
          <p:cNvPr id="8"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Title 1"/>
          <p:cNvSpPr txBox="1">
            <a:spLocks/>
          </p:cNvSpPr>
          <p:nvPr/>
        </p:nvSpPr>
        <p:spPr>
          <a:xfrm>
            <a:off x="533400" y="3048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pic>
        <p:nvPicPr>
          <p:cNvPr id="18433" name="Picture 1"/>
          <p:cNvPicPr>
            <a:picLocks noChangeAspect="1" noChangeArrowheads="1"/>
          </p:cNvPicPr>
          <p:nvPr/>
        </p:nvPicPr>
        <p:blipFill>
          <a:blip r:embed="rId2"/>
          <a:srcRect/>
          <a:stretch>
            <a:fillRect/>
          </a:stretch>
        </p:blipFill>
        <p:spPr bwMode="auto">
          <a:xfrm>
            <a:off x="1666875" y="1464508"/>
            <a:ext cx="5572125" cy="440289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additive="base">
                                        <p:cTn id="7" dur="500" fill="hold"/>
                                        <p:tgtEl>
                                          <p:spTgt spid="18433"/>
                                        </p:tgtEl>
                                        <p:attrNameLst>
                                          <p:attrName>ppt_x</p:attrName>
                                        </p:attrNameLst>
                                      </p:cBhvr>
                                      <p:tavLst>
                                        <p:tav tm="0">
                                          <p:val>
                                            <p:strVal val="0-#ppt_w/2"/>
                                          </p:val>
                                        </p:tav>
                                        <p:tav tm="100000">
                                          <p:val>
                                            <p:strVal val="#ppt_x"/>
                                          </p:val>
                                        </p:tav>
                                      </p:tavLst>
                                    </p:anim>
                                    <p:anim calcmode="lin" valueType="num">
                                      <p:cBhvr additive="base">
                                        <p:cTn id="8" dur="500" fill="hold"/>
                                        <p:tgtEl>
                                          <p:spTgt spid="184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57200" y="914400"/>
            <a:ext cx="8153400" cy="646331"/>
          </a:xfrm>
          <a:prstGeom prst="rect">
            <a:avLst/>
          </a:prstGeom>
          <a:noFill/>
        </p:spPr>
        <p:txBody>
          <a:bodyPr wrap="square" rtlCol="0">
            <a:spAutoFit/>
          </a:bodyPr>
          <a:lstStyle/>
          <a:p>
            <a:pPr algn="just"/>
            <a:r>
              <a:rPr lang="en-US" dirty="0" smtClean="0">
                <a:solidFill>
                  <a:schemeClr val="accent1"/>
                </a:solidFill>
                <a:latin typeface="Sylfaen" pitchFamily="18" charset="0"/>
              </a:rPr>
              <a:t>List of test procedures for </a:t>
            </a:r>
            <a:r>
              <a:rPr lang="en-US" dirty="0" err="1" smtClean="0">
                <a:solidFill>
                  <a:schemeClr val="accent1"/>
                </a:solidFill>
                <a:latin typeface="Sylfaen" pitchFamily="18" charset="0"/>
              </a:rPr>
              <a:t>Multileaf</a:t>
            </a:r>
            <a:r>
              <a:rPr lang="en-US" dirty="0" smtClean="0">
                <a:solidFill>
                  <a:schemeClr val="accent1"/>
                </a:solidFill>
                <a:latin typeface="Sylfaen" pitchFamily="18" charset="0"/>
              </a:rPr>
              <a:t> collimation with differentiation of IMRT </a:t>
            </a:r>
            <a:r>
              <a:rPr lang="en-US" dirty="0" err="1" smtClean="0">
                <a:solidFill>
                  <a:schemeClr val="accent1"/>
                </a:solidFill>
                <a:latin typeface="Sylfaen" pitchFamily="18" charset="0"/>
              </a:rPr>
              <a:t>vs</a:t>
            </a:r>
            <a:r>
              <a:rPr lang="en-US" dirty="0" smtClean="0">
                <a:solidFill>
                  <a:schemeClr val="accent1"/>
                </a:solidFill>
                <a:latin typeface="Sylfaen" pitchFamily="18" charset="0"/>
              </a:rPr>
              <a:t> non-IMRT machines.</a:t>
            </a:r>
            <a:endParaRPr lang="en-US" dirty="0">
              <a:solidFill>
                <a:schemeClr val="accent1"/>
              </a:solidFill>
              <a:latin typeface="Sylfaen" pitchFamily="18" charset="0"/>
            </a:endParaRPr>
          </a:p>
        </p:txBody>
      </p:sp>
      <p:sp>
        <p:nvSpPr>
          <p:cNvPr id="10" name="Slide Number Placeholder 9"/>
          <p:cNvSpPr>
            <a:spLocks noGrp="1"/>
          </p:cNvSpPr>
          <p:nvPr>
            <p:ph type="sldNum" sz="quarter" idx="12"/>
          </p:nvPr>
        </p:nvSpPr>
        <p:spPr>
          <a:xfrm>
            <a:off x="8458200" y="6172200"/>
            <a:ext cx="457200" cy="457200"/>
          </a:xfrm>
        </p:spPr>
        <p:txBody>
          <a:bodyPr/>
          <a:lstStyle/>
          <a:p>
            <a:fld id="{B6F15528-21DE-4FAA-801E-634DDDAF4B2B}" type="slidenum">
              <a:rPr lang="en-US" smtClean="0"/>
              <a:pPr/>
              <a:t>26</a:t>
            </a:fld>
            <a:endParaRPr lang="en-US"/>
          </a:p>
        </p:txBody>
      </p:sp>
      <p:sp>
        <p:nvSpPr>
          <p:cNvPr id="8"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Title 1"/>
          <p:cNvSpPr txBox="1">
            <a:spLocks/>
          </p:cNvSpPr>
          <p:nvPr/>
        </p:nvSpPr>
        <p:spPr>
          <a:xfrm>
            <a:off x="533400" y="3048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PROGRAM</a:t>
            </a:r>
            <a:endParaRPr lang="en-US" sz="3200" b="1" dirty="0">
              <a:solidFill>
                <a:srgbClr val="E12809"/>
              </a:solidFill>
              <a:latin typeface="Sylfaen" pitchFamily="18" charset="0"/>
            </a:endParaRPr>
          </a:p>
        </p:txBody>
      </p:sp>
      <p:pic>
        <p:nvPicPr>
          <p:cNvPr id="15361" name="Picture 1"/>
          <p:cNvPicPr>
            <a:picLocks noChangeAspect="1" noChangeArrowheads="1"/>
          </p:cNvPicPr>
          <p:nvPr/>
        </p:nvPicPr>
        <p:blipFill>
          <a:blip r:embed="rId2"/>
          <a:srcRect/>
          <a:stretch>
            <a:fillRect/>
          </a:stretch>
        </p:blipFill>
        <p:spPr bwMode="auto">
          <a:xfrm>
            <a:off x="814388" y="1685925"/>
            <a:ext cx="7515225" cy="38766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additive="base">
                                        <p:cTn id="7" dur="500" fill="hold"/>
                                        <p:tgtEl>
                                          <p:spTgt spid="15361"/>
                                        </p:tgtEl>
                                        <p:attrNameLst>
                                          <p:attrName>ppt_x</p:attrName>
                                        </p:attrNameLst>
                                      </p:cBhvr>
                                      <p:tavLst>
                                        <p:tav tm="0">
                                          <p:val>
                                            <p:strVal val="0-#ppt_w/2"/>
                                          </p:val>
                                        </p:tav>
                                        <p:tav tm="100000">
                                          <p:val>
                                            <p:strVal val="#ppt_x"/>
                                          </p:val>
                                        </p:tav>
                                      </p:tavLst>
                                    </p:anim>
                                    <p:anim calcmode="lin" valueType="num">
                                      <p:cBhvr additive="base">
                                        <p:cTn id="8" dur="500" fill="hold"/>
                                        <p:tgtEl>
                                          <p:spTgt spid="15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 y="1066800"/>
            <a:ext cx="8458200" cy="646331"/>
          </a:xfrm>
          <a:prstGeom prst="rect">
            <a:avLst/>
          </a:prstGeom>
          <a:noFill/>
        </p:spPr>
        <p:txBody>
          <a:bodyPr wrap="square" rtlCol="0">
            <a:spAutoFit/>
          </a:bodyPr>
          <a:lstStyle/>
          <a:p>
            <a:pPr algn="just"/>
            <a:r>
              <a:rPr lang="en-US" dirty="0" smtClean="0">
                <a:solidFill>
                  <a:schemeClr val="accent1"/>
                </a:solidFill>
                <a:latin typeface="Sylfaen" pitchFamily="18" charset="0"/>
              </a:rPr>
              <a:t>List of test procedures for Imaging Devices used for Image guidance on treatment delivery process</a:t>
            </a:r>
            <a:endParaRPr lang="en-US" dirty="0">
              <a:solidFill>
                <a:schemeClr val="accent1"/>
              </a:solidFill>
              <a:latin typeface="Sylfaen" pitchFamily="18" charset="0"/>
            </a:endParaRPr>
          </a:p>
        </p:txBody>
      </p:sp>
      <p:sp>
        <p:nvSpPr>
          <p:cNvPr id="10" name="Slide Number Placeholder 9"/>
          <p:cNvSpPr>
            <a:spLocks noGrp="1"/>
          </p:cNvSpPr>
          <p:nvPr>
            <p:ph type="sldNum" sz="quarter" idx="12"/>
          </p:nvPr>
        </p:nvSpPr>
        <p:spPr>
          <a:xfrm>
            <a:off x="8458200" y="6172200"/>
            <a:ext cx="457200" cy="457200"/>
          </a:xfrm>
        </p:spPr>
        <p:txBody>
          <a:bodyPr/>
          <a:lstStyle/>
          <a:p>
            <a:fld id="{B6F15528-21DE-4FAA-801E-634DDDAF4B2B}" type="slidenum">
              <a:rPr lang="en-US" smtClean="0"/>
              <a:pPr/>
              <a:t>27</a:t>
            </a:fld>
            <a:endParaRPr lang="en-US"/>
          </a:p>
        </p:txBody>
      </p:sp>
      <p:sp>
        <p:nvSpPr>
          <p:cNvPr id="8"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3" name="Title 1"/>
          <p:cNvSpPr txBox="1">
            <a:spLocks/>
          </p:cNvSpPr>
          <p:nvPr/>
        </p:nvSpPr>
        <p:spPr>
          <a:xfrm>
            <a:off x="533400" y="3048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COMPREHENSIVE QA </a:t>
            </a:r>
            <a:r>
              <a:rPr lang="en-US" sz="3200" b="1" dirty="0" err="1" smtClean="0">
                <a:solidFill>
                  <a:srgbClr val="E12809"/>
                </a:solidFill>
                <a:latin typeface="Sylfaen" pitchFamily="18" charset="0"/>
              </a:rPr>
              <a:t>PROGRAMc</a:t>
            </a:r>
            <a:endParaRPr lang="en-US" sz="3200" b="1" dirty="0">
              <a:solidFill>
                <a:srgbClr val="E12809"/>
              </a:solidFill>
              <a:latin typeface="Sylfaen" pitchFamily="18" charset="0"/>
            </a:endParaRPr>
          </a:p>
        </p:txBody>
      </p:sp>
      <p:pic>
        <p:nvPicPr>
          <p:cNvPr id="14337" name="Picture 1"/>
          <p:cNvPicPr>
            <a:picLocks noChangeAspect="1" noChangeArrowheads="1"/>
          </p:cNvPicPr>
          <p:nvPr/>
        </p:nvPicPr>
        <p:blipFill>
          <a:blip r:embed="rId2"/>
          <a:srcRect/>
          <a:stretch>
            <a:fillRect/>
          </a:stretch>
        </p:blipFill>
        <p:spPr bwMode="auto">
          <a:xfrm>
            <a:off x="1862139" y="1714817"/>
            <a:ext cx="4843461" cy="41906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0-#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990600"/>
            <a:ext cx="7239000" cy="369332"/>
          </a:xfrm>
          <a:prstGeom prst="rect">
            <a:avLst/>
          </a:prstGeom>
          <a:noFill/>
        </p:spPr>
        <p:txBody>
          <a:bodyPr wrap="square" rtlCol="0">
            <a:spAutoFit/>
          </a:bodyPr>
          <a:lstStyle/>
          <a:p>
            <a:pPr algn="just"/>
            <a:r>
              <a:rPr lang="en-US" b="1" dirty="0" smtClean="0">
                <a:solidFill>
                  <a:schemeClr val="accent1"/>
                </a:solidFill>
                <a:latin typeface="Sylfaen" pitchFamily="18" charset="0"/>
              </a:rPr>
              <a:t>IMRT, VMAT, SRS/SBRT techniques are more risky than 3DCRT</a:t>
            </a: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Slide Number Placeholder 12"/>
          <p:cNvSpPr>
            <a:spLocks noGrp="1"/>
          </p:cNvSpPr>
          <p:nvPr>
            <p:ph type="sldNum" sz="quarter" idx="12"/>
          </p:nvPr>
        </p:nvSpPr>
        <p:spPr>
          <a:xfrm>
            <a:off x="8382000" y="6172200"/>
            <a:ext cx="457200" cy="457200"/>
          </a:xfrm>
        </p:spPr>
        <p:txBody>
          <a:bodyPr/>
          <a:lstStyle/>
          <a:p>
            <a:fld id="{B6F15528-21DE-4FAA-801E-634DDDAF4B2B}" type="slidenum">
              <a:rPr lang="en-US" smtClean="0"/>
              <a:pPr/>
              <a:t>28</a:t>
            </a:fld>
            <a:endParaRPr lang="en-US"/>
          </a:p>
        </p:txBody>
      </p:sp>
      <p:sp>
        <p:nvSpPr>
          <p:cNvPr id="12" name="Footer Placeholder 15"/>
          <p:cNvSpPr>
            <a:spLocks noGrp="1"/>
          </p:cNvSpPr>
          <p:nvPr>
            <p:ph type="ftr" sz="quarter" idx="11"/>
          </p:nvPr>
        </p:nvSpPr>
        <p:spPr>
          <a:xfrm>
            <a:off x="1524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7" name="Straight Connector 16"/>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8" name="Title 1"/>
          <p:cNvSpPr txBox="1">
            <a:spLocks/>
          </p:cNvSpPr>
          <p:nvPr/>
        </p:nvSpPr>
        <p:spPr>
          <a:xfrm>
            <a:off x="457200" y="457200"/>
            <a:ext cx="8138160" cy="54864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PATIENT SPECIFIC QA</a:t>
            </a:r>
          </a:p>
        </p:txBody>
      </p:sp>
      <p:sp>
        <p:nvSpPr>
          <p:cNvPr id="19" name="TextBox 18"/>
          <p:cNvSpPr txBox="1"/>
          <p:nvPr/>
        </p:nvSpPr>
        <p:spPr>
          <a:xfrm>
            <a:off x="304800" y="1752600"/>
            <a:ext cx="3657600" cy="1200329"/>
          </a:xfrm>
          <a:prstGeom prst="rect">
            <a:avLst/>
          </a:prstGeom>
          <a:noFill/>
        </p:spPr>
        <p:txBody>
          <a:bodyPr wrap="square" rtlCol="0">
            <a:spAutoFit/>
          </a:bodyPr>
          <a:lstStyle/>
          <a:p>
            <a:pPr indent="346075" algn="just">
              <a:buFont typeface="Courier New" pitchFamily="49" charset="0"/>
              <a:buChar char="o"/>
            </a:pPr>
            <a:r>
              <a:rPr lang="en-US" dirty="0" smtClean="0">
                <a:solidFill>
                  <a:schemeClr val="accent1"/>
                </a:solidFill>
                <a:latin typeface="Sylfaen" pitchFamily="18" charset="0"/>
              </a:rPr>
              <a:t>Measurement Based QA refers to the machine QA specific to each patient treatment plan (</a:t>
            </a:r>
            <a:r>
              <a:rPr lang="en-US" dirty="0" err="1" smtClean="0">
                <a:solidFill>
                  <a:schemeClr val="accent1"/>
                </a:solidFill>
                <a:latin typeface="Sylfaen" pitchFamily="18" charset="0"/>
              </a:rPr>
              <a:t>generaly</a:t>
            </a:r>
            <a:r>
              <a:rPr lang="en-US" dirty="0" smtClean="0">
                <a:solidFill>
                  <a:schemeClr val="accent1"/>
                </a:solidFill>
                <a:latin typeface="Sylfaen" pitchFamily="18" charset="0"/>
              </a:rPr>
              <a:t> phantom based)</a:t>
            </a:r>
          </a:p>
        </p:txBody>
      </p:sp>
      <p:sp>
        <p:nvSpPr>
          <p:cNvPr id="20" name="TextBox 19"/>
          <p:cNvSpPr txBox="1"/>
          <p:nvPr/>
        </p:nvSpPr>
        <p:spPr>
          <a:xfrm>
            <a:off x="381000" y="4038600"/>
            <a:ext cx="3505200" cy="923330"/>
          </a:xfrm>
          <a:prstGeom prst="rect">
            <a:avLst/>
          </a:prstGeom>
          <a:noFill/>
        </p:spPr>
        <p:txBody>
          <a:bodyPr wrap="square" rtlCol="0">
            <a:spAutoFit/>
          </a:bodyPr>
          <a:lstStyle/>
          <a:p>
            <a:pPr indent="346075" algn="just">
              <a:buFont typeface="Courier New" pitchFamily="49" charset="0"/>
              <a:buChar char="o"/>
            </a:pPr>
            <a:r>
              <a:rPr lang="en-US" dirty="0" smtClean="0">
                <a:solidFill>
                  <a:schemeClr val="accent1"/>
                </a:solidFill>
                <a:latin typeface="Sylfaen" pitchFamily="18" charset="0"/>
              </a:rPr>
              <a:t>Independent MU/dose verification to include beam-patient geometry</a:t>
            </a:r>
            <a:endParaRPr lang="en-US" dirty="0">
              <a:solidFill>
                <a:schemeClr val="accent1"/>
              </a:solidFill>
              <a:latin typeface="Sylfaen" pitchFamily="18" charset="0"/>
            </a:endParaRPr>
          </a:p>
        </p:txBody>
      </p:sp>
      <p:pic>
        <p:nvPicPr>
          <p:cNvPr id="12291" name="Picture 3" descr="lucy phantom-ის სურათის შედეგი"/>
          <p:cNvPicPr>
            <a:picLocks noChangeAspect="1" noChangeArrowheads="1"/>
          </p:cNvPicPr>
          <p:nvPr/>
        </p:nvPicPr>
        <p:blipFill>
          <a:blip r:embed="rId2"/>
          <a:srcRect/>
          <a:stretch>
            <a:fillRect/>
          </a:stretch>
        </p:blipFill>
        <p:spPr bwMode="auto">
          <a:xfrm>
            <a:off x="6553200" y="3733800"/>
            <a:ext cx="2262187" cy="1447800"/>
          </a:xfrm>
          <a:prstGeom prst="rect">
            <a:avLst/>
          </a:prstGeom>
          <a:noFill/>
        </p:spPr>
      </p:pic>
      <p:sp>
        <p:nvSpPr>
          <p:cNvPr id="12293" name="AutoShape 5" descr="matrixX phantom-ის სურათის შედეგი"/>
          <p:cNvSpPr>
            <a:spLocks noChangeAspect="1" noChangeArrowheads="1"/>
          </p:cNvSpPr>
          <p:nvPr/>
        </p:nvSpPr>
        <p:spPr bwMode="auto">
          <a:xfrm>
            <a:off x="155575" y="-890588"/>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5" name="AutoShape 7" descr="matrixX phantom-ის სურათის შედეგი"/>
          <p:cNvSpPr>
            <a:spLocks noChangeAspect="1" noChangeArrowheads="1"/>
          </p:cNvSpPr>
          <p:nvPr/>
        </p:nvSpPr>
        <p:spPr bwMode="auto">
          <a:xfrm>
            <a:off x="155575" y="-890588"/>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01" name="Picture 13" descr="CIRS phantom-ის სურათის შედეგი"/>
          <p:cNvPicPr>
            <a:picLocks noChangeAspect="1" noChangeArrowheads="1"/>
          </p:cNvPicPr>
          <p:nvPr/>
        </p:nvPicPr>
        <p:blipFill>
          <a:blip r:embed="rId3"/>
          <a:srcRect/>
          <a:stretch>
            <a:fillRect/>
          </a:stretch>
        </p:blipFill>
        <p:spPr bwMode="auto">
          <a:xfrm>
            <a:off x="4495800" y="3626706"/>
            <a:ext cx="1981200" cy="1869219"/>
          </a:xfrm>
          <a:prstGeom prst="rect">
            <a:avLst/>
          </a:prstGeom>
          <a:noFill/>
        </p:spPr>
      </p:pic>
      <p:pic>
        <p:nvPicPr>
          <p:cNvPr id="12303" name="Picture 15" descr="imrt qa ptw-ის სურათის შედეგი"/>
          <p:cNvPicPr>
            <a:picLocks noChangeAspect="1" noChangeArrowheads="1"/>
          </p:cNvPicPr>
          <p:nvPr/>
        </p:nvPicPr>
        <p:blipFill>
          <a:blip r:embed="rId4"/>
          <a:srcRect/>
          <a:stretch>
            <a:fillRect/>
          </a:stretch>
        </p:blipFill>
        <p:spPr bwMode="auto">
          <a:xfrm>
            <a:off x="6629400" y="1439476"/>
            <a:ext cx="2133600" cy="1900517"/>
          </a:xfrm>
          <a:prstGeom prst="rect">
            <a:avLst/>
          </a:prstGeom>
          <a:noFill/>
        </p:spPr>
      </p:pic>
      <p:pic>
        <p:nvPicPr>
          <p:cNvPr id="12305" name="Picture 17" descr="imrt qa ptw-ის სურათის შედეგი"/>
          <p:cNvPicPr>
            <a:picLocks noChangeAspect="1" noChangeArrowheads="1"/>
          </p:cNvPicPr>
          <p:nvPr/>
        </p:nvPicPr>
        <p:blipFill>
          <a:blip r:embed="rId5"/>
          <a:srcRect/>
          <a:stretch>
            <a:fillRect/>
          </a:stretch>
        </p:blipFill>
        <p:spPr bwMode="auto">
          <a:xfrm>
            <a:off x="4157573" y="1492459"/>
            <a:ext cx="2395627" cy="18603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1066800"/>
            <a:ext cx="4724400" cy="369332"/>
          </a:xfrm>
          <a:prstGeom prst="rect">
            <a:avLst/>
          </a:prstGeom>
          <a:noFill/>
        </p:spPr>
        <p:txBody>
          <a:bodyPr wrap="square" rtlCol="0">
            <a:spAutoFit/>
          </a:bodyPr>
          <a:lstStyle/>
          <a:p>
            <a:pPr algn="just"/>
            <a:r>
              <a:rPr lang="en-US" b="1" dirty="0" smtClean="0">
                <a:solidFill>
                  <a:schemeClr val="accent1"/>
                </a:solidFill>
                <a:latin typeface="Sylfaen" pitchFamily="18" charset="0"/>
              </a:rPr>
              <a:t>CT data is used for:</a:t>
            </a:r>
          </a:p>
        </p:txBody>
      </p:sp>
      <p:sp>
        <p:nvSpPr>
          <p:cNvPr id="6" name="TextBox 5"/>
          <p:cNvSpPr txBox="1"/>
          <p:nvPr/>
        </p:nvSpPr>
        <p:spPr>
          <a:xfrm>
            <a:off x="304800" y="4343400"/>
            <a:ext cx="8077200" cy="1384995"/>
          </a:xfrm>
          <a:prstGeom prst="rect">
            <a:avLst/>
          </a:prstGeom>
          <a:noFill/>
        </p:spPr>
        <p:txBody>
          <a:bodyPr wrap="square" rtlCol="0">
            <a:spAutoFit/>
          </a:bodyPr>
          <a:lstStyle/>
          <a:p>
            <a:pPr algn="just"/>
            <a:r>
              <a:rPr lang="en-US" sz="2800" b="1" dirty="0" smtClean="0">
                <a:solidFill>
                  <a:schemeClr val="accent1"/>
                </a:solidFill>
                <a:latin typeface="Sylfaen" pitchFamily="18" charset="0"/>
              </a:rPr>
              <a:t>Therefore, it is essential that the geometry and the CT densities are accurate. CT test tools are available for this purpose. </a:t>
            </a:r>
            <a:endParaRPr lang="en-US" sz="2800" b="1" dirty="0">
              <a:solidFill>
                <a:schemeClr val="accent1"/>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catphan phantom-ის სურათის შედეგი"/>
          <p:cNvPicPr>
            <a:picLocks noChangeAspect="1" noChangeArrowheads="1"/>
          </p:cNvPicPr>
          <p:nvPr/>
        </p:nvPicPr>
        <p:blipFill>
          <a:blip r:embed="rId2"/>
          <a:srcRect/>
          <a:stretch>
            <a:fillRect/>
          </a:stretch>
        </p:blipFill>
        <p:spPr bwMode="auto">
          <a:xfrm>
            <a:off x="304800" y="1219200"/>
            <a:ext cx="3028207" cy="2743200"/>
          </a:xfrm>
          <a:prstGeom prst="rect">
            <a:avLst/>
          </a:prstGeom>
          <a:noFill/>
        </p:spPr>
      </p:pic>
      <p:sp>
        <p:nvSpPr>
          <p:cNvPr id="13" name="Slide Number Placeholder 12"/>
          <p:cNvSpPr>
            <a:spLocks noGrp="1"/>
          </p:cNvSpPr>
          <p:nvPr>
            <p:ph type="sldNum" sz="quarter" idx="12"/>
          </p:nvPr>
        </p:nvSpPr>
        <p:spPr>
          <a:xfrm>
            <a:off x="8382000" y="6172200"/>
            <a:ext cx="457200" cy="457200"/>
          </a:xfrm>
        </p:spPr>
        <p:txBody>
          <a:bodyPr/>
          <a:lstStyle/>
          <a:p>
            <a:fld id="{B6F15528-21DE-4FAA-801E-634DDDAF4B2B}" type="slidenum">
              <a:rPr lang="en-US" smtClean="0"/>
              <a:pPr/>
              <a:t>29</a:t>
            </a:fld>
            <a:endParaRPr lang="en-US"/>
          </a:p>
        </p:txBody>
      </p:sp>
      <p:sp>
        <p:nvSpPr>
          <p:cNvPr id="12" name="Footer Placeholder 15"/>
          <p:cNvSpPr>
            <a:spLocks noGrp="1"/>
          </p:cNvSpPr>
          <p:nvPr>
            <p:ph type="ftr" sz="quarter" idx="11"/>
          </p:nvPr>
        </p:nvSpPr>
        <p:spPr>
          <a:xfrm>
            <a:off x="1524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7" name="Straight Connector 16"/>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8" name="Title 1"/>
          <p:cNvSpPr txBox="1">
            <a:spLocks/>
          </p:cNvSpPr>
          <p:nvPr/>
        </p:nvSpPr>
        <p:spPr>
          <a:xfrm>
            <a:off x="457200" y="457200"/>
            <a:ext cx="8138160" cy="54864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CT SCANNERS AND CT SIMULATORS </a:t>
            </a:r>
          </a:p>
        </p:txBody>
      </p:sp>
      <p:sp>
        <p:nvSpPr>
          <p:cNvPr id="19" name="TextBox 18"/>
          <p:cNvSpPr txBox="1"/>
          <p:nvPr/>
        </p:nvSpPr>
        <p:spPr>
          <a:xfrm>
            <a:off x="3733800" y="1752600"/>
            <a:ext cx="4724400" cy="646331"/>
          </a:xfrm>
          <a:prstGeom prst="rect">
            <a:avLst/>
          </a:prstGeom>
          <a:noFill/>
        </p:spPr>
        <p:txBody>
          <a:bodyPr wrap="square" rtlCol="0">
            <a:spAutoFit/>
          </a:bodyPr>
          <a:lstStyle/>
          <a:p>
            <a:pPr indent="346075" algn="just">
              <a:buFont typeface="Courier New" pitchFamily="49" charset="0"/>
              <a:buChar char="o"/>
            </a:pPr>
            <a:r>
              <a:rPr lang="en-US" dirty="0" smtClean="0">
                <a:solidFill>
                  <a:schemeClr val="accent1"/>
                </a:solidFill>
                <a:latin typeface="Sylfaen" pitchFamily="18" charset="0"/>
              </a:rPr>
              <a:t>Indication and/or data acquisition of the patient’s anatomy</a:t>
            </a:r>
          </a:p>
        </p:txBody>
      </p:sp>
      <p:sp>
        <p:nvSpPr>
          <p:cNvPr id="20" name="TextBox 19"/>
          <p:cNvSpPr txBox="1"/>
          <p:nvPr/>
        </p:nvSpPr>
        <p:spPr>
          <a:xfrm>
            <a:off x="3733800" y="3011269"/>
            <a:ext cx="4724400" cy="646331"/>
          </a:xfrm>
          <a:prstGeom prst="rect">
            <a:avLst/>
          </a:prstGeom>
          <a:noFill/>
        </p:spPr>
        <p:txBody>
          <a:bodyPr wrap="square" rtlCol="0">
            <a:spAutoFit/>
          </a:bodyPr>
          <a:lstStyle/>
          <a:p>
            <a:pPr indent="346075" algn="just">
              <a:buFont typeface="Courier New" pitchFamily="49" charset="0"/>
              <a:buChar char="o"/>
            </a:pPr>
            <a:r>
              <a:rPr lang="en-US" dirty="0" smtClean="0">
                <a:solidFill>
                  <a:schemeClr val="accent1"/>
                </a:solidFill>
                <a:latin typeface="Sylfaen" pitchFamily="18" charset="0"/>
              </a:rPr>
              <a:t>To provide tissue density information which is essential for accurate dose prediction. </a:t>
            </a:r>
            <a:endParaRPr lang="en-US" dirty="0">
              <a:solidFill>
                <a:schemeClr val="accent1"/>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QA in radiotherapy-ის სურათის შედეგი"/>
          <p:cNvPicPr>
            <a:picLocks noChangeAspect="1" noChangeArrowheads="1"/>
          </p:cNvPicPr>
          <p:nvPr/>
        </p:nvPicPr>
        <p:blipFill>
          <a:blip r:embed="rId2"/>
          <a:srcRect l="12118" t="18997" r="10511" b="5236"/>
          <a:stretch>
            <a:fillRect/>
          </a:stretch>
        </p:blipFill>
        <p:spPr bwMode="auto">
          <a:xfrm>
            <a:off x="304800" y="1524000"/>
            <a:ext cx="4775616" cy="3509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txBox="1">
            <a:spLocks/>
          </p:cNvSpPr>
          <p:nvPr/>
        </p:nvSpPr>
        <p:spPr>
          <a:xfrm>
            <a:off x="457200" y="457200"/>
            <a:ext cx="8229600" cy="533400"/>
          </a:xfrm>
          <a:prstGeom prst="rect">
            <a:avLst/>
          </a:prstGeom>
        </p:spPr>
        <p:txBody>
          <a:bodyPr rIns="91440" anchor="b">
            <a:noAutofit/>
            <a:scene3d>
              <a:camera prst="orthographicFront"/>
              <a:lightRig rig="soft" dir="t">
                <a:rot lat="0" lon="0" rev="2400000"/>
              </a:lightRig>
            </a:scene3d>
            <a:sp3d>
              <a:bevelT w="19050" h="12700"/>
            </a:sp3d>
          </a:bodyPr>
          <a:lstStyle/>
          <a:p>
            <a:pPr lvl="0" algn="ctr">
              <a:spcBef>
                <a:spcPct val="0"/>
              </a:spcBef>
              <a:defRPr/>
            </a:pPr>
            <a:r>
              <a:rPr lang="en-US" sz="3600" b="1" dirty="0" smtClean="0">
                <a:solidFill>
                  <a:srgbClr val="E12809"/>
                </a:solidFill>
                <a:latin typeface="Sylfaen" pitchFamily="18" charset="0"/>
              </a:rPr>
              <a:t>Radiation Therapy Process</a:t>
            </a:r>
            <a:endParaRPr lang="en-US" sz="3600" b="1" dirty="0">
              <a:solidFill>
                <a:srgbClr val="E12809"/>
              </a:solidFill>
              <a:latin typeface="Sylfaen" pitchFamily="18" charset="0"/>
            </a:endParaRPr>
          </a:p>
        </p:txBody>
      </p:sp>
      <p:sp>
        <p:nvSpPr>
          <p:cNvPr id="4" name="TextBox 3"/>
          <p:cNvSpPr txBox="1"/>
          <p:nvPr/>
        </p:nvSpPr>
        <p:spPr>
          <a:xfrm>
            <a:off x="5257800" y="1676400"/>
            <a:ext cx="3657600" cy="1631216"/>
          </a:xfrm>
          <a:prstGeom prst="rect">
            <a:avLst/>
          </a:prstGeom>
          <a:noFill/>
        </p:spPr>
        <p:txBody>
          <a:bodyPr wrap="square" rtlCol="0">
            <a:spAutoFit/>
          </a:bodyPr>
          <a:lstStyle/>
          <a:p>
            <a:pPr algn="just"/>
            <a:r>
              <a:rPr lang="en-US" sz="2000" dirty="0" smtClean="0">
                <a:solidFill>
                  <a:srgbClr val="E12809"/>
                </a:solidFill>
              </a:rPr>
              <a:t>The concept of a Quality System in Radiotherapy is broader than a restricted definition of technical maintenance and quality control of equipment and treatment delivery. </a:t>
            </a:r>
            <a:endParaRPr lang="en-US" sz="2000" dirty="0">
              <a:solidFill>
                <a:srgbClr val="E12809"/>
              </a:solidFill>
            </a:endParaRPr>
          </a:p>
        </p:txBody>
      </p:sp>
      <p:sp>
        <p:nvSpPr>
          <p:cNvPr id="5" name="TextBox 4"/>
          <p:cNvSpPr txBox="1"/>
          <p:nvPr/>
        </p:nvSpPr>
        <p:spPr>
          <a:xfrm>
            <a:off x="5257800" y="3429000"/>
            <a:ext cx="3657600" cy="1015663"/>
          </a:xfrm>
          <a:prstGeom prst="rect">
            <a:avLst/>
          </a:prstGeom>
          <a:noFill/>
        </p:spPr>
        <p:txBody>
          <a:bodyPr wrap="square" rtlCol="0">
            <a:spAutoFit/>
          </a:bodyPr>
          <a:lstStyle/>
          <a:p>
            <a:pPr algn="just"/>
            <a:r>
              <a:rPr lang="en-US" sz="2000" dirty="0" smtClean="0">
                <a:solidFill>
                  <a:srgbClr val="E12809"/>
                </a:solidFill>
              </a:rPr>
              <a:t>It encompasses a comprehensive approach to all activities in the radiotherapy department:</a:t>
            </a:r>
          </a:p>
        </p:txBody>
      </p:sp>
      <p:sp>
        <p:nvSpPr>
          <p:cNvPr id="11" name="Slide Number Placeholder 10"/>
          <p:cNvSpPr>
            <a:spLocks noGrp="1"/>
          </p:cNvSpPr>
          <p:nvPr>
            <p:ph type="sldNum" sz="quarter" idx="12"/>
          </p:nvPr>
        </p:nvSpPr>
        <p:spPr>
          <a:xfrm>
            <a:off x="8458200" y="6248400"/>
            <a:ext cx="457200" cy="457200"/>
          </a:xfrm>
        </p:spPr>
        <p:txBody>
          <a:bodyPr/>
          <a:lstStyle/>
          <a:p>
            <a:fld id="{B6F15528-21DE-4FAA-801E-634DDDAF4B2B}" type="slidenum">
              <a:rPr lang="en-US" smtClean="0"/>
              <a:pPr/>
              <a:t>3</a:t>
            </a:fld>
            <a:endParaRPr lang="en-US" dirty="0"/>
          </a:p>
        </p:txBody>
      </p:sp>
      <p:sp>
        <p:nvSpPr>
          <p:cNvPr id="13"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8" name="Straight Connector 7"/>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5257800" y="4505980"/>
            <a:ext cx="3657600" cy="830997"/>
          </a:xfrm>
          <a:prstGeom prst="rect">
            <a:avLst/>
          </a:prstGeom>
          <a:noFill/>
        </p:spPr>
        <p:txBody>
          <a:bodyPr wrap="square" rtlCol="0">
            <a:spAutoFit/>
          </a:bodyPr>
          <a:lstStyle/>
          <a:p>
            <a:pPr algn="just">
              <a:buFont typeface="Wingdings" pitchFamily="2" charset="2"/>
              <a:buChar char="Ø"/>
            </a:pPr>
            <a:r>
              <a:rPr lang="en-US" sz="1600" b="1" dirty="0" smtClean="0">
                <a:solidFill>
                  <a:srgbClr val="E12809"/>
                </a:solidFill>
              </a:rPr>
              <a:t>Starting from the moment a patient enters the department until the moment he leaves it.</a:t>
            </a:r>
            <a:endParaRPr lang="en-US" sz="1600" b="1" dirty="0">
              <a:solidFill>
                <a:srgbClr val="E12809"/>
              </a:solidFill>
            </a:endParaRPr>
          </a:p>
        </p:txBody>
      </p:sp>
      <p:sp>
        <p:nvSpPr>
          <p:cNvPr id="10" name="TextBox 9"/>
          <p:cNvSpPr txBox="1"/>
          <p:nvPr/>
        </p:nvSpPr>
        <p:spPr>
          <a:xfrm>
            <a:off x="5257800" y="5358825"/>
            <a:ext cx="3657600" cy="584775"/>
          </a:xfrm>
          <a:prstGeom prst="rect">
            <a:avLst/>
          </a:prstGeom>
          <a:noFill/>
        </p:spPr>
        <p:txBody>
          <a:bodyPr wrap="square" rtlCol="0">
            <a:spAutoFit/>
          </a:bodyPr>
          <a:lstStyle/>
          <a:p>
            <a:pPr algn="just">
              <a:buFont typeface="Wingdings" pitchFamily="2" charset="2"/>
              <a:buChar char="Ø"/>
            </a:pPr>
            <a:r>
              <a:rPr lang="en-US" sz="1600" b="1" dirty="0" smtClean="0">
                <a:solidFill>
                  <a:srgbClr val="E12809"/>
                </a:solidFill>
              </a:rPr>
              <a:t>And it should also continue into the follow-up period.</a:t>
            </a:r>
            <a:endParaRPr lang="en-US" sz="1600" b="1" dirty="0">
              <a:solidFill>
                <a:srgbClr val="E1280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457200"/>
            <a:ext cx="8229600" cy="6096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TREATMENT PLANNING SYSTEMS</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533400" y="10668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Example of a periodic quality assurance program (TRS 430)</a:t>
            </a:r>
            <a:endParaRPr lang="en-US" dirty="0">
              <a:solidFill>
                <a:schemeClr val="accent1"/>
              </a:solidFill>
              <a:latin typeface="Sylfaen" pitchFamily="18" charset="0"/>
            </a:endParaRPr>
          </a:p>
        </p:txBody>
      </p:sp>
      <p:pic>
        <p:nvPicPr>
          <p:cNvPr id="44034" name="Picture 2"/>
          <p:cNvPicPr>
            <a:picLocks noChangeAspect="1" noChangeArrowheads="1"/>
          </p:cNvPicPr>
          <p:nvPr/>
        </p:nvPicPr>
        <p:blipFill>
          <a:blip r:embed="rId2"/>
          <a:srcRect/>
          <a:stretch>
            <a:fillRect/>
          </a:stretch>
        </p:blipFill>
        <p:spPr bwMode="auto">
          <a:xfrm>
            <a:off x="609600" y="1524000"/>
            <a:ext cx="7924800" cy="4225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Slide Number Placeholder 11"/>
          <p:cNvSpPr>
            <a:spLocks noGrp="1"/>
          </p:cNvSpPr>
          <p:nvPr>
            <p:ph type="sldNum" sz="quarter" idx="12"/>
          </p:nvPr>
        </p:nvSpPr>
        <p:spPr>
          <a:xfrm>
            <a:off x="8458200" y="6172200"/>
            <a:ext cx="457200" cy="457200"/>
          </a:xfrm>
        </p:spPr>
        <p:txBody>
          <a:bodyPr/>
          <a:lstStyle/>
          <a:p>
            <a:fld id="{B6F15528-21DE-4FAA-801E-634DDDAF4B2B}" type="slidenum">
              <a:rPr lang="en-US" smtClean="0"/>
              <a:pPr/>
              <a:t>30</a:t>
            </a:fld>
            <a:endParaRPr lang="en-US"/>
          </a:p>
        </p:txBody>
      </p:sp>
      <p:sp>
        <p:nvSpPr>
          <p:cNvPr id="10"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1" name="Straight Connector 10"/>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152400"/>
            <a:ext cx="8229600" cy="6096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TEST EQUIPMENT </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4800" y="914400"/>
            <a:ext cx="8077200" cy="646331"/>
          </a:xfrm>
          <a:prstGeom prst="rect">
            <a:avLst/>
          </a:prstGeom>
          <a:noFill/>
        </p:spPr>
        <p:txBody>
          <a:bodyPr wrap="square" rtlCol="0">
            <a:spAutoFit/>
          </a:bodyPr>
          <a:lstStyle/>
          <a:p>
            <a:pPr algn="just"/>
            <a:r>
              <a:rPr lang="en-US" dirty="0" smtClean="0">
                <a:solidFill>
                  <a:schemeClr val="accent1"/>
                </a:solidFill>
                <a:latin typeface="Sylfaen" pitchFamily="18" charset="0"/>
              </a:rPr>
              <a:t>Test equipment in radiotherapy concerns all the required additional equipment such as:</a:t>
            </a:r>
            <a:endParaRPr lang="en-US" dirty="0">
              <a:solidFill>
                <a:schemeClr val="accent1"/>
              </a:solidFill>
              <a:latin typeface="Sylfaen" pitchFamily="18" charset="0"/>
            </a:endParaRPr>
          </a:p>
        </p:txBody>
      </p:sp>
      <p:sp>
        <p:nvSpPr>
          <p:cNvPr id="8" name="TextBox 7"/>
          <p:cNvSpPr txBox="1"/>
          <p:nvPr/>
        </p:nvSpPr>
        <p:spPr>
          <a:xfrm>
            <a:off x="457200" y="1600200"/>
            <a:ext cx="7696200" cy="369332"/>
          </a:xfrm>
          <a:prstGeom prst="rect">
            <a:avLst/>
          </a:prstGeom>
          <a:noFill/>
        </p:spPr>
        <p:txBody>
          <a:bodyPr wrap="square" rtlCol="0">
            <a:spAutoFit/>
          </a:bodyPr>
          <a:lstStyle/>
          <a:p>
            <a:pPr indent="393700" algn="just">
              <a:buFont typeface="Courier New" pitchFamily="49" charset="0"/>
              <a:buChar char="o"/>
            </a:pPr>
            <a:r>
              <a:rPr lang="en-US" dirty="0" smtClean="0">
                <a:solidFill>
                  <a:schemeClr val="accent1"/>
                </a:solidFill>
                <a:latin typeface="Sylfaen" pitchFamily="18" charset="0"/>
              </a:rPr>
              <a:t>Measurement of radiation doses. </a:t>
            </a:r>
            <a:endParaRPr lang="en-US" dirty="0">
              <a:solidFill>
                <a:schemeClr val="accent1"/>
              </a:solidFill>
              <a:latin typeface="Sylfaen" pitchFamily="18" charset="0"/>
            </a:endParaRPr>
          </a:p>
        </p:txBody>
      </p:sp>
      <p:sp>
        <p:nvSpPr>
          <p:cNvPr id="9" name="TextBox 8"/>
          <p:cNvSpPr txBox="1"/>
          <p:nvPr/>
        </p:nvSpPr>
        <p:spPr>
          <a:xfrm>
            <a:off x="457200" y="2057400"/>
            <a:ext cx="7696200" cy="369332"/>
          </a:xfrm>
          <a:prstGeom prst="rect">
            <a:avLst/>
          </a:prstGeom>
          <a:noFill/>
        </p:spPr>
        <p:txBody>
          <a:bodyPr wrap="square" rtlCol="0">
            <a:spAutoFit/>
          </a:bodyPr>
          <a:lstStyle/>
          <a:p>
            <a:pPr indent="393700" algn="just">
              <a:buFont typeface="Courier New" pitchFamily="49" charset="0"/>
              <a:buChar char="o"/>
            </a:pPr>
            <a:r>
              <a:rPr lang="en-US" dirty="0" smtClean="0">
                <a:solidFill>
                  <a:schemeClr val="accent1"/>
                </a:solidFill>
                <a:latin typeface="Sylfaen" pitchFamily="18" charset="0"/>
              </a:rPr>
              <a:t>Measurement of electrical machine signals. </a:t>
            </a:r>
          </a:p>
        </p:txBody>
      </p:sp>
      <p:sp>
        <p:nvSpPr>
          <p:cNvPr id="10" name="TextBox 9"/>
          <p:cNvSpPr txBox="1"/>
          <p:nvPr/>
        </p:nvSpPr>
        <p:spPr>
          <a:xfrm>
            <a:off x="457200" y="2590800"/>
            <a:ext cx="7696200" cy="369332"/>
          </a:xfrm>
          <a:prstGeom prst="rect">
            <a:avLst/>
          </a:prstGeom>
          <a:noFill/>
        </p:spPr>
        <p:txBody>
          <a:bodyPr wrap="square" rtlCol="0">
            <a:spAutoFit/>
          </a:bodyPr>
          <a:lstStyle/>
          <a:p>
            <a:pPr indent="393700" algn="just">
              <a:buFont typeface="Courier New" pitchFamily="49" charset="0"/>
              <a:buChar char="o"/>
            </a:pPr>
            <a:r>
              <a:rPr lang="en-US" dirty="0" smtClean="0">
                <a:solidFill>
                  <a:schemeClr val="accent1"/>
                </a:solidFill>
                <a:latin typeface="Sylfaen" pitchFamily="18" charset="0"/>
              </a:rPr>
              <a:t>Mechanical measurement of machine devices. </a:t>
            </a:r>
          </a:p>
        </p:txBody>
      </p:sp>
      <p:sp>
        <p:nvSpPr>
          <p:cNvPr id="13" name="TextBox 12"/>
          <p:cNvSpPr txBox="1"/>
          <p:nvPr/>
        </p:nvSpPr>
        <p:spPr>
          <a:xfrm>
            <a:off x="381000" y="3048000"/>
            <a:ext cx="8382000" cy="646331"/>
          </a:xfrm>
          <a:prstGeom prst="rect">
            <a:avLst/>
          </a:prstGeom>
          <a:noFill/>
        </p:spPr>
        <p:txBody>
          <a:bodyPr wrap="square" rtlCol="0">
            <a:spAutoFit/>
          </a:bodyPr>
          <a:lstStyle/>
          <a:p>
            <a:pPr algn="just"/>
            <a:r>
              <a:rPr lang="en-US" dirty="0" smtClean="0">
                <a:solidFill>
                  <a:schemeClr val="accent1"/>
                </a:solidFill>
                <a:latin typeface="Sylfaen" pitchFamily="18" charset="0"/>
              </a:rPr>
              <a:t>Test and measuring equipment which should be considered for a quality control program</a:t>
            </a:r>
            <a:endParaRPr lang="en-US" dirty="0">
              <a:solidFill>
                <a:schemeClr val="accent1"/>
              </a:solidFill>
              <a:latin typeface="Sylfaen" pitchFamily="18" charset="0"/>
            </a:endParaRPr>
          </a:p>
        </p:txBody>
      </p:sp>
      <p:sp>
        <p:nvSpPr>
          <p:cNvPr id="14" name="TextBox 13"/>
          <p:cNvSpPr txBox="1"/>
          <p:nvPr/>
        </p:nvSpPr>
        <p:spPr>
          <a:xfrm>
            <a:off x="838200" y="3810000"/>
            <a:ext cx="7696200" cy="2031325"/>
          </a:xfrm>
          <a:prstGeom prst="rect">
            <a:avLst/>
          </a:prstGeom>
          <a:noFill/>
        </p:spPr>
        <p:txBody>
          <a:bodyPr wrap="square" rtlCol="0">
            <a:spAutoFit/>
          </a:bodyPr>
          <a:lstStyle/>
          <a:p>
            <a:pPr indent="393700" algn="just">
              <a:buFont typeface="Wingdings" pitchFamily="2" charset="2"/>
              <a:buChar char="Ø"/>
            </a:pPr>
            <a:r>
              <a:rPr lang="en-US" dirty="0" smtClean="0">
                <a:solidFill>
                  <a:schemeClr val="accent1"/>
                </a:solidFill>
                <a:latin typeface="Sylfaen" pitchFamily="18" charset="0"/>
              </a:rPr>
              <a:t>Local standard and field ionization chambers and electrometer. </a:t>
            </a:r>
          </a:p>
          <a:p>
            <a:pPr indent="393700" algn="just">
              <a:buFont typeface="Wingdings" pitchFamily="2" charset="2"/>
              <a:buChar char="Ø"/>
            </a:pPr>
            <a:r>
              <a:rPr lang="en-US" dirty="0" smtClean="0">
                <a:solidFill>
                  <a:schemeClr val="accent1"/>
                </a:solidFill>
                <a:latin typeface="Sylfaen" pitchFamily="18" charset="0"/>
              </a:rPr>
              <a:t>Thermometer. </a:t>
            </a:r>
          </a:p>
          <a:p>
            <a:pPr indent="393700" algn="just">
              <a:buFont typeface="Wingdings" pitchFamily="2" charset="2"/>
              <a:buChar char="Ø"/>
            </a:pPr>
            <a:r>
              <a:rPr lang="en-US" dirty="0" smtClean="0">
                <a:solidFill>
                  <a:schemeClr val="accent1"/>
                </a:solidFill>
                <a:latin typeface="Sylfaen" pitchFamily="18" charset="0"/>
              </a:rPr>
              <a:t>Barometer.</a:t>
            </a:r>
          </a:p>
          <a:p>
            <a:pPr indent="393700" algn="just">
              <a:buFont typeface="Wingdings" pitchFamily="2" charset="2"/>
              <a:buChar char="Ø"/>
            </a:pPr>
            <a:r>
              <a:rPr lang="en-US" dirty="0" smtClean="0">
                <a:solidFill>
                  <a:schemeClr val="accent1"/>
                </a:solidFill>
                <a:latin typeface="Sylfaen" pitchFamily="18" charset="0"/>
              </a:rPr>
              <a:t>Phantoms.</a:t>
            </a:r>
          </a:p>
          <a:p>
            <a:pPr indent="393700" algn="just">
              <a:buFont typeface="Wingdings" pitchFamily="2" charset="2"/>
              <a:buChar char="Ø"/>
            </a:pPr>
            <a:r>
              <a:rPr lang="en-US" dirty="0" smtClean="0">
                <a:solidFill>
                  <a:schemeClr val="accent1"/>
                </a:solidFill>
                <a:latin typeface="Sylfaen" pitchFamily="18" charset="0"/>
              </a:rPr>
              <a:t>Automated beam scanning systems. </a:t>
            </a:r>
          </a:p>
          <a:p>
            <a:pPr indent="393700" algn="just">
              <a:buFont typeface="Wingdings" pitchFamily="2" charset="2"/>
              <a:buChar char="Ø"/>
            </a:pPr>
            <a:r>
              <a:rPr lang="en-US" dirty="0" smtClean="0">
                <a:solidFill>
                  <a:schemeClr val="accent1"/>
                </a:solidFill>
                <a:latin typeface="Sylfaen" pitchFamily="18" charset="0"/>
              </a:rPr>
              <a:t>Other </a:t>
            </a:r>
            <a:r>
              <a:rPr lang="en-US" dirty="0" err="1" smtClean="0">
                <a:solidFill>
                  <a:schemeClr val="accent1"/>
                </a:solidFill>
                <a:latin typeface="Sylfaen" pitchFamily="18" charset="0"/>
              </a:rPr>
              <a:t>dosimetry</a:t>
            </a:r>
            <a:r>
              <a:rPr lang="en-US" dirty="0" smtClean="0">
                <a:solidFill>
                  <a:schemeClr val="accent1"/>
                </a:solidFill>
                <a:latin typeface="Sylfaen" pitchFamily="18" charset="0"/>
              </a:rPr>
              <a:t> systems: e.g., systems for relative </a:t>
            </a:r>
            <a:r>
              <a:rPr lang="en-US" dirty="0" err="1" smtClean="0">
                <a:solidFill>
                  <a:schemeClr val="accent1"/>
                </a:solidFill>
                <a:latin typeface="Sylfaen" pitchFamily="18" charset="0"/>
              </a:rPr>
              <a:t>dosimetry</a:t>
            </a:r>
            <a:r>
              <a:rPr lang="en-US" dirty="0" smtClean="0">
                <a:solidFill>
                  <a:schemeClr val="accent1"/>
                </a:solidFill>
                <a:latin typeface="Sylfaen" pitchFamily="18" charset="0"/>
              </a:rPr>
              <a:t>, in-vivo </a:t>
            </a:r>
            <a:r>
              <a:rPr lang="en-US" dirty="0" err="1" smtClean="0">
                <a:solidFill>
                  <a:schemeClr val="accent1"/>
                </a:solidFill>
                <a:latin typeface="Sylfaen" pitchFamily="18" charset="0"/>
              </a:rPr>
              <a:t>dosimetry</a:t>
            </a:r>
            <a:r>
              <a:rPr lang="en-US" dirty="0" smtClean="0">
                <a:solidFill>
                  <a:schemeClr val="accent1"/>
                </a:solidFill>
                <a:latin typeface="Sylfaen" pitchFamily="18" charset="0"/>
              </a:rPr>
              <a:t> and for radiation protection measurements. </a:t>
            </a:r>
            <a:endParaRPr lang="en-US" dirty="0">
              <a:solidFill>
                <a:schemeClr val="accent1"/>
              </a:solidFill>
              <a:latin typeface="Sylfaen" pitchFamily="18" charset="0"/>
            </a:endParaRPr>
          </a:p>
        </p:txBody>
      </p:sp>
      <p:sp>
        <p:nvSpPr>
          <p:cNvPr id="17" name="Slide Number Placeholder 16"/>
          <p:cNvSpPr>
            <a:spLocks noGrp="1"/>
          </p:cNvSpPr>
          <p:nvPr>
            <p:ph type="sldNum" sz="quarter" idx="12"/>
          </p:nvPr>
        </p:nvSpPr>
        <p:spPr>
          <a:xfrm>
            <a:off x="8534400" y="6172200"/>
            <a:ext cx="457200" cy="457200"/>
          </a:xfrm>
        </p:spPr>
        <p:txBody>
          <a:bodyPr/>
          <a:lstStyle/>
          <a:p>
            <a:fld id="{B6F15528-21DE-4FAA-801E-634DDDAF4B2B}" type="slidenum">
              <a:rPr lang="en-US" smtClean="0"/>
              <a:pPr/>
              <a:t>31</a:t>
            </a:fld>
            <a:endParaRPr lang="en-US"/>
          </a:p>
        </p:txBody>
      </p:sp>
      <p:sp>
        <p:nvSpPr>
          <p:cNvPr id="15"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6" name="Straight Connector 15"/>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28600"/>
            <a:ext cx="8229600" cy="6096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IN-VIVO DOSE MEASUREMENTS</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81000" y="8382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In-vivo dose measurements can be divided into: </a:t>
            </a:r>
            <a:endParaRPr lang="en-US" dirty="0">
              <a:solidFill>
                <a:schemeClr val="accent1"/>
              </a:solidFill>
              <a:latin typeface="Sylfaen" pitchFamily="18" charset="0"/>
            </a:endParaRPr>
          </a:p>
        </p:txBody>
      </p:sp>
      <p:sp>
        <p:nvSpPr>
          <p:cNvPr id="8" name="TextBox 7"/>
          <p:cNvSpPr txBox="1"/>
          <p:nvPr/>
        </p:nvSpPr>
        <p:spPr>
          <a:xfrm>
            <a:off x="457200" y="1295400"/>
            <a:ext cx="7696200" cy="369332"/>
          </a:xfrm>
          <a:prstGeom prst="rect">
            <a:avLst/>
          </a:prstGeom>
          <a:noFill/>
        </p:spPr>
        <p:txBody>
          <a:bodyPr wrap="square" rtlCol="0">
            <a:spAutoFit/>
          </a:bodyPr>
          <a:lstStyle/>
          <a:p>
            <a:pPr marL="342900" indent="-342900" algn="just">
              <a:buFont typeface="Wingdings" pitchFamily="2" charset="2"/>
              <a:buChar char="v"/>
            </a:pPr>
            <a:r>
              <a:rPr lang="en-US" dirty="0" err="1" smtClean="0">
                <a:solidFill>
                  <a:schemeClr val="accent1"/>
                </a:solidFill>
                <a:latin typeface="Sylfaen" pitchFamily="18" charset="0"/>
              </a:rPr>
              <a:t>Intracavitary</a:t>
            </a:r>
            <a:r>
              <a:rPr lang="en-US" dirty="0" smtClean="0">
                <a:solidFill>
                  <a:schemeClr val="accent1"/>
                </a:solidFill>
                <a:latin typeface="Sylfaen" pitchFamily="18" charset="0"/>
              </a:rPr>
              <a:t> dose measurements (frequently used). </a:t>
            </a:r>
            <a:endParaRPr lang="en-US" dirty="0">
              <a:solidFill>
                <a:schemeClr val="accent1"/>
              </a:solidFill>
              <a:latin typeface="Sylfaen" pitchFamily="18" charset="0"/>
            </a:endParaRPr>
          </a:p>
        </p:txBody>
      </p:sp>
      <p:sp>
        <p:nvSpPr>
          <p:cNvPr id="9" name="TextBox 8"/>
          <p:cNvSpPr txBox="1"/>
          <p:nvPr/>
        </p:nvSpPr>
        <p:spPr>
          <a:xfrm>
            <a:off x="457200" y="1752600"/>
            <a:ext cx="7696200" cy="369332"/>
          </a:xfrm>
          <a:prstGeom prst="rect">
            <a:avLst/>
          </a:prstGeom>
          <a:noFill/>
        </p:spPr>
        <p:txBody>
          <a:bodyPr wrap="square" rtlCol="0">
            <a:spAutoFit/>
          </a:bodyPr>
          <a:lstStyle/>
          <a:p>
            <a:pPr marL="342900" indent="-342900" algn="just">
              <a:buFont typeface="Wingdings" pitchFamily="2" charset="2"/>
              <a:buChar char="v"/>
            </a:pPr>
            <a:r>
              <a:rPr lang="en-US" dirty="0" smtClean="0">
                <a:solidFill>
                  <a:schemeClr val="accent1"/>
                </a:solidFill>
                <a:latin typeface="Sylfaen" pitchFamily="18" charset="0"/>
              </a:rPr>
              <a:t>Entrance dose measurements (less frequently used). </a:t>
            </a:r>
            <a:endParaRPr lang="en-US" dirty="0">
              <a:solidFill>
                <a:schemeClr val="accent1"/>
              </a:solidFill>
              <a:latin typeface="Sylfaen" pitchFamily="18" charset="0"/>
            </a:endParaRPr>
          </a:p>
        </p:txBody>
      </p:sp>
      <p:sp>
        <p:nvSpPr>
          <p:cNvPr id="10" name="TextBox 9"/>
          <p:cNvSpPr txBox="1"/>
          <p:nvPr/>
        </p:nvSpPr>
        <p:spPr>
          <a:xfrm>
            <a:off x="457200" y="2209800"/>
            <a:ext cx="5410200" cy="369332"/>
          </a:xfrm>
          <a:prstGeom prst="rect">
            <a:avLst/>
          </a:prstGeom>
          <a:noFill/>
        </p:spPr>
        <p:txBody>
          <a:bodyPr wrap="square" rtlCol="0">
            <a:spAutoFit/>
          </a:bodyPr>
          <a:lstStyle/>
          <a:p>
            <a:pPr marL="342900" indent="-342900" algn="just">
              <a:buFont typeface="Wingdings" pitchFamily="2" charset="2"/>
              <a:buChar char="v"/>
            </a:pPr>
            <a:r>
              <a:rPr lang="en-US" dirty="0" smtClean="0">
                <a:solidFill>
                  <a:schemeClr val="accent1"/>
                </a:solidFill>
                <a:latin typeface="Sylfaen" pitchFamily="18" charset="0"/>
              </a:rPr>
              <a:t>Exit dose measurements (still under investigation). </a:t>
            </a:r>
            <a:endParaRPr lang="en-US" dirty="0">
              <a:solidFill>
                <a:schemeClr val="accent1"/>
              </a:solidFill>
              <a:latin typeface="Sylfaen" pitchFamily="18" charset="0"/>
            </a:endParaRPr>
          </a:p>
        </p:txBody>
      </p:sp>
      <p:pic>
        <p:nvPicPr>
          <p:cNvPr id="45058" name="Picture 2"/>
          <p:cNvPicPr>
            <a:picLocks noChangeAspect="1" noChangeArrowheads="1"/>
          </p:cNvPicPr>
          <p:nvPr/>
        </p:nvPicPr>
        <p:blipFill>
          <a:blip r:embed="rId2"/>
          <a:srcRect/>
          <a:stretch>
            <a:fillRect/>
          </a:stretch>
        </p:blipFill>
        <p:spPr bwMode="auto">
          <a:xfrm>
            <a:off x="2667000" y="2743200"/>
            <a:ext cx="3367087" cy="300782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a:srcRect/>
          <a:stretch>
            <a:fillRect/>
          </a:stretch>
        </p:blipFill>
        <p:spPr bwMode="auto">
          <a:xfrm>
            <a:off x="6400800" y="1066800"/>
            <a:ext cx="2175364" cy="3452812"/>
          </a:xfrm>
          <a:prstGeom prst="rect">
            <a:avLst/>
          </a:prstGeom>
          <a:noFill/>
          <a:ln w="9525">
            <a:noFill/>
            <a:miter lim="800000"/>
            <a:headEnd/>
            <a:tailEnd/>
          </a:ln>
          <a:effectLst/>
        </p:spPr>
      </p:pic>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32</a:t>
            </a:fld>
            <a:endParaRPr lang="en-US" dirty="0"/>
          </a:p>
        </p:txBody>
      </p:sp>
      <p:sp>
        <p:nvSpPr>
          <p:cNvPr id="14"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8" name="Straight Connector 17"/>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28600"/>
            <a:ext cx="8229600" cy="7620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IN-VIVO DOSE MEASUREMENTS</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990600"/>
            <a:ext cx="7696200" cy="369332"/>
          </a:xfrm>
          <a:prstGeom prst="rect">
            <a:avLst/>
          </a:prstGeom>
          <a:noFill/>
        </p:spPr>
        <p:txBody>
          <a:bodyPr wrap="square" rtlCol="0">
            <a:spAutoFit/>
          </a:bodyPr>
          <a:lstStyle/>
          <a:p>
            <a:pPr algn="just"/>
            <a:r>
              <a:rPr lang="en-US" dirty="0" smtClean="0">
                <a:solidFill>
                  <a:schemeClr val="accent1"/>
                </a:solidFill>
                <a:latin typeface="Sylfaen" pitchFamily="18" charset="0"/>
              </a:rPr>
              <a:t>Examples and aims of typical application of in-vivo </a:t>
            </a:r>
            <a:r>
              <a:rPr lang="en-US" dirty="0" err="1" smtClean="0">
                <a:solidFill>
                  <a:schemeClr val="accent1"/>
                </a:solidFill>
                <a:latin typeface="Sylfaen" pitchFamily="18" charset="0"/>
              </a:rPr>
              <a:t>dosimetry</a:t>
            </a:r>
            <a:r>
              <a:rPr lang="en-US" dirty="0" smtClean="0">
                <a:solidFill>
                  <a:schemeClr val="accent1"/>
                </a:solidFill>
                <a:latin typeface="Sylfaen" pitchFamily="18" charset="0"/>
              </a:rPr>
              <a:t>: </a:t>
            </a:r>
            <a:endParaRPr lang="en-US" dirty="0">
              <a:solidFill>
                <a:schemeClr val="accent1"/>
              </a:solidFill>
              <a:latin typeface="Sylfaen" pitchFamily="18" charset="0"/>
            </a:endParaRPr>
          </a:p>
        </p:txBody>
      </p:sp>
      <p:sp>
        <p:nvSpPr>
          <p:cNvPr id="8" name="TextBox 7"/>
          <p:cNvSpPr txBox="1"/>
          <p:nvPr/>
        </p:nvSpPr>
        <p:spPr>
          <a:xfrm>
            <a:off x="533400" y="1524000"/>
            <a:ext cx="7696200" cy="646331"/>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To check the MU calculation independently from the program used for routine dose calculations. </a:t>
            </a:r>
            <a:endParaRPr lang="en-US" dirty="0">
              <a:solidFill>
                <a:schemeClr val="accent1"/>
              </a:solidFill>
              <a:latin typeface="Sylfaen" pitchFamily="18" charset="0"/>
            </a:endParaRPr>
          </a:p>
        </p:txBody>
      </p:sp>
      <p:sp>
        <p:nvSpPr>
          <p:cNvPr id="9" name="TextBox 8"/>
          <p:cNvSpPr txBox="1"/>
          <p:nvPr/>
        </p:nvSpPr>
        <p:spPr>
          <a:xfrm>
            <a:off x="533400" y="2286000"/>
            <a:ext cx="7696200" cy="1200329"/>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To trace any error related to the set-up of the patient, human errors in the data transfer during the consecutive steps of the treatment preparation, unstable accelerator performance and inaccuracies in dose calculation, e.g., of the treatment planning system. </a:t>
            </a:r>
            <a:endParaRPr lang="en-US" dirty="0">
              <a:solidFill>
                <a:schemeClr val="accent1"/>
              </a:solidFill>
              <a:latin typeface="Sylfaen" pitchFamily="18" charset="0"/>
            </a:endParaRPr>
          </a:p>
        </p:txBody>
      </p:sp>
      <p:sp>
        <p:nvSpPr>
          <p:cNvPr id="10" name="TextBox 9"/>
          <p:cNvSpPr txBox="1"/>
          <p:nvPr/>
        </p:nvSpPr>
        <p:spPr>
          <a:xfrm>
            <a:off x="457200" y="3733800"/>
            <a:ext cx="7696200" cy="646331"/>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To determine the </a:t>
            </a:r>
            <a:r>
              <a:rPr lang="en-US" dirty="0" err="1" smtClean="0">
                <a:solidFill>
                  <a:schemeClr val="accent1"/>
                </a:solidFill>
                <a:latin typeface="Sylfaen" pitchFamily="18" charset="0"/>
              </a:rPr>
              <a:t>intracavitary</a:t>
            </a:r>
            <a:r>
              <a:rPr lang="en-US" dirty="0" smtClean="0">
                <a:solidFill>
                  <a:schemeClr val="accent1"/>
                </a:solidFill>
                <a:latin typeface="Sylfaen" pitchFamily="18" charset="0"/>
              </a:rPr>
              <a:t> dose in readily accessible body cavities, such as the oral cavity, </a:t>
            </a:r>
            <a:r>
              <a:rPr lang="en-US" dirty="0" err="1" smtClean="0">
                <a:solidFill>
                  <a:schemeClr val="accent1"/>
                </a:solidFill>
                <a:latin typeface="Sylfaen" pitchFamily="18" charset="0"/>
              </a:rPr>
              <a:t>oesophagus</a:t>
            </a:r>
            <a:r>
              <a:rPr lang="en-US" dirty="0" smtClean="0">
                <a:solidFill>
                  <a:schemeClr val="accent1"/>
                </a:solidFill>
                <a:latin typeface="Sylfaen" pitchFamily="18" charset="0"/>
              </a:rPr>
              <a:t>, vagina, bladder, and rectum.</a:t>
            </a:r>
            <a:endParaRPr lang="en-US" dirty="0">
              <a:solidFill>
                <a:schemeClr val="accent1"/>
              </a:solidFill>
              <a:latin typeface="Sylfaen" pitchFamily="18" charset="0"/>
            </a:endParaRPr>
          </a:p>
        </p:txBody>
      </p:sp>
      <p:sp>
        <p:nvSpPr>
          <p:cNvPr id="11" name="TextBox 10"/>
          <p:cNvSpPr txBox="1"/>
          <p:nvPr/>
        </p:nvSpPr>
        <p:spPr>
          <a:xfrm>
            <a:off x="533400" y="4572000"/>
            <a:ext cx="7696200" cy="923330"/>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To assess the dose to organs at risk (e.g., eye lens, gonads and lungs during TBI) or situations where the dose is difficult to predict (e.g., nonstandard SSD or using bolus). </a:t>
            </a:r>
            <a:endParaRPr lang="en-US" dirty="0">
              <a:solidFill>
                <a:schemeClr val="accent1"/>
              </a:solidFill>
              <a:latin typeface="Sylfaen" pitchFamily="18" charset="0"/>
            </a:endParaRPr>
          </a:p>
        </p:txBody>
      </p:sp>
      <p:sp>
        <p:nvSpPr>
          <p:cNvPr id="16" name="Slide Number Placeholder 15"/>
          <p:cNvSpPr>
            <a:spLocks noGrp="1"/>
          </p:cNvSpPr>
          <p:nvPr>
            <p:ph type="sldNum" sz="quarter" idx="12"/>
          </p:nvPr>
        </p:nvSpPr>
        <p:spPr>
          <a:xfrm>
            <a:off x="8458200" y="6172200"/>
            <a:ext cx="457200" cy="457200"/>
          </a:xfrm>
        </p:spPr>
        <p:txBody>
          <a:bodyPr/>
          <a:lstStyle/>
          <a:p>
            <a:fld id="{B6F15528-21DE-4FAA-801E-634DDDAF4B2B}" type="slidenum">
              <a:rPr lang="en-US" smtClean="0"/>
              <a:pPr/>
              <a:t>33</a:t>
            </a:fld>
            <a:endParaRPr lang="en-US" dirty="0"/>
          </a:p>
        </p:txBody>
      </p:sp>
      <p:sp>
        <p:nvSpPr>
          <p:cNvPr id="13"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4" name="Straight Connector 13"/>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762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70000"/>
              </a:lnSpc>
              <a:spcBef>
                <a:spcPct val="0"/>
              </a:spcBef>
              <a:defRPr/>
            </a:pPr>
            <a:r>
              <a:rPr lang="en-US" sz="2800" b="1" dirty="0" smtClean="0">
                <a:solidFill>
                  <a:srgbClr val="E12809"/>
                </a:solidFill>
                <a:latin typeface="Sylfaen" pitchFamily="18" charset="0"/>
              </a:rPr>
              <a:t>TESTS ON REMOTE AFTERLOADING DEVICES </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381000" y="838200"/>
            <a:ext cx="8153400" cy="1754326"/>
          </a:xfrm>
          <a:prstGeom prst="rect">
            <a:avLst/>
          </a:prstGeom>
          <a:noFill/>
        </p:spPr>
        <p:txBody>
          <a:bodyPr wrap="square" rtlCol="0">
            <a:spAutoFit/>
          </a:bodyPr>
          <a:lstStyle/>
          <a:p>
            <a:pPr indent="457200" algn="just">
              <a:buFont typeface="Wingdings" pitchFamily="2" charset="2"/>
              <a:buChar char="v"/>
            </a:pPr>
            <a:r>
              <a:rPr lang="en-US" b="1" dirty="0" smtClean="0">
                <a:solidFill>
                  <a:schemeClr val="accent1"/>
                </a:solidFill>
                <a:latin typeface="Sylfaen" pitchFamily="18" charset="0"/>
              </a:rPr>
              <a:t>Source positioning in the  applicator </a:t>
            </a:r>
          </a:p>
          <a:p>
            <a:pPr indent="457200" algn="just"/>
            <a:endParaRPr lang="en-US" dirty="0" smtClean="0">
              <a:solidFill>
                <a:schemeClr val="accent1"/>
              </a:solidFill>
              <a:latin typeface="Sylfaen" pitchFamily="18" charset="0"/>
            </a:endParaRPr>
          </a:p>
          <a:p>
            <a:pPr indent="457200" algn="just"/>
            <a:r>
              <a:rPr lang="en-US" dirty="0" smtClean="0">
                <a:solidFill>
                  <a:schemeClr val="accent1"/>
                </a:solidFill>
                <a:latin typeface="Sylfaen" pitchFamily="18" charset="0"/>
              </a:rPr>
              <a:t>The accuracy and the reproducibility of source positioning with respect to the applicator </a:t>
            </a:r>
          </a:p>
          <a:p>
            <a:pPr indent="457200" algn="just"/>
            <a:r>
              <a:rPr lang="en-US" dirty="0" smtClean="0">
                <a:solidFill>
                  <a:schemeClr val="accent1"/>
                </a:solidFill>
                <a:latin typeface="Sylfaen" pitchFamily="18" charset="0"/>
              </a:rPr>
              <a:t>The frequency of checking will depend on the frequency of use of the device but should not be less Than every month.</a:t>
            </a:r>
            <a:endParaRPr lang="en-US" dirty="0">
              <a:solidFill>
                <a:schemeClr val="accent1"/>
              </a:solidFill>
              <a:latin typeface="Sylfaen" pitchFamily="18" charset="0"/>
            </a:endParaRPr>
          </a:p>
        </p:txBody>
      </p:sp>
      <p:sp>
        <p:nvSpPr>
          <p:cNvPr id="12" name="TextBox 11"/>
          <p:cNvSpPr txBox="1"/>
          <p:nvPr/>
        </p:nvSpPr>
        <p:spPr>
          <a:xfrm>
            <a:off x="457200" y="2590800"/>
            <a:ext cx="8153400" cy="1754326"/>
          </a:xfrm>
          <a:prstGeom prst="rect">
            <a:avLst/>
          </a:prstGeom>
          <a:noFill/>
        </p:spPr>
        <p:txBody>
          <a:bodyPr wrap="square" rtlCol="0">
            <a:spAutoFit/>
          </a:bodyPr>
          <a:lstStyle/>
          <a:p>
            <a:pPr indent="457200" algn="just">
              <a:buFont typeface="Wingdings" pitchFamily="2" charset="2"/>
              <a:buChar char="v"/>
            </a:pPr>
            <a:r>
              <a:rPr lang="en-US" b="1" dirty="0" smtClean="0">
                <a:solidFill>
                  <a:schemeClr val="accent1"/>
                </a:solidFill>
                <a:latin typeface="Sylfaen" pitchFamily="18" charset="0"/>
              </a:rPr>
              <a:t>Safety position of the sources</a:t>
            </a:r>
          </a:p>
          <a:p>
            <a:pPr indent="457200" algn="just"/>
            <a:endParaRPr lang="en-US" b="1" dirty="0" smtClean="0">
              <a:solidFill>
                <a:schemeClr val="accent1"/>
              </a:solidFill>
              <a:latin typeface="Sylfaen" pitchFamily="18" charset="0"/>
            </a:endParaRPr>
          </a:p>
          <a:p>
            <a:pPr indent="457200" algn="just"/>
            <a:r>
              <a:rPr lang="en-US" dirty="0" smtClean="0">
                <a:solidFill>
                  <a:schemeClr val="accent1"/>
                </a:solidFill>
                <a:latin typeface="Sylfaen" pitchFamily="18" charset="0"/>
              </a:rPr>
              <a:t>When in the "off“ position, the sources should be inside the shielded part of the device (the safe) and the radiation hazard should be within the limits required by the local legislation. The correct positioning of the sources in the safe should be checked periodically and at least twice a year. </a:t>
            </a:r>
            <a:endParaRPr lang="en-US" dirty="0">
              <a:solidFill>
                <a:schemeClr val="accent1"/>
              </a:solidFill>
              <a:latin typeface="Sylfaen" pitchFamily="18" charset="0"/>
            </a:endParaRPr>
          </a:p>
        </p:txBody>
      </p:sp>
      <p:sp>
        <p:nvSpPr>
          <p:cNvPr id="13" name="TextBox 12"/>
          <p:cNvSpPr txBox="1"/>
          <p:nvPr/>
        </p:nvSpPr>
        <p:spPr>
          <a:xfrm>
            <a:off x="457200" y="4419600"/>
            <a:ext cx="8153400" cy="1754326"/>
          </a:xfrm>
          <a:prstGeom prst="rect">
            <a:avLst/>
          </a:prstGeom>
          <a:noFill/>
        </p:spPr>
        <p:txBody>
          <a:bodyPr wrap="square" rtlCol="0">
            <a:spAutoFit/>
          </a:bodyPr>
          <a:lstStyle/>
          <a:p>
            <a:pPr indent="457200" algn="just">
              <a:buFont typeface="Wingdings" pitchFamily="2" charset="2"/>
              <a:buChar char="v"/>
            </a:pPr>
            <a:r>
              <a:rPr lang="en-US" b="1" dirty="0" smtClean="0">
                <a:solidFill>
                  <a:schemeClr val="accent1"/>
                </a:solidFill>
                <a:latin typeface="Sylfaen" pitchFamily="18" charset="0"/>
              </a:rPr>
              <a:t>Timers. </a:t>
            </a:r>
          </a:p>
          <a:p>
            <a:pPr indent="457200" algn="just"/>
            <a:endParaRPr lang="en-US" dirty="0" smtClean="0">
              <a:solidFill>
                <a:schemeClr val="accent1"/>
              </a:solidFill>
              <a:latin typeface="Sylfaen" pitchFamily="18" charset="0"/>
            </a:endParaRPr>
          </a:p>
          <a:p>
            <a:pPr indent="457200" algn="just"/>
            <a:r>
              <a:rPr lang="en-US" dirty="0" smtClean="0">
                <a:solidFill>
                  <a:schemeClr val="accent1"/>
                </a:solidFill>
                <a:latin typeface="Sylfaen" pitchFamily="18" charset="0"/>
              </a:rPr>
              <a:t>Intend of the test is to record the time during which the active sources are positioned within the applicator and to ensure that the duration of the treatment is as prescribed. The test should be checked periodically and at least every month. </a:t>
            </a:r>
          </a:p>
          <a:p>
            <a:pPr indent="457200" algn="just"/>
            <a:endParaRPr lang="en-US" b="1" dirty="0">
              <a:solidFill>
                <a:schemeClr val="accent1"/>
              </a:solidFill>
              <a:latin typeface="Sylfaen" pitchFamily="18" charset="0"/>
            </a:endParaRPr>
          </a:p>
        </p:txBody>
      </p:sp>
      <p:sp>
        <p:nvSpPr>
          <p:cNvPr id="9" name="Slide Number Placeholder 15"/>
          <p:cNvSpPr>
            <a:spLocks noGrp="1"/>
          </p:cNvSpPr>
          <p:nvPr>
            <p:ph type="sldNum" sz="quarter" idx="12"/>
          </p:nvPr>
        </p:nvSpPr>
        <p:spPr>
          <a:xfrm>
            <a:off x="8458200" y="6172200"/>
            <a:ext cx="457200" cy="457200"/>
          </a:xfrm>
        </p:spPr>
        <p:txBody>
          <a:bodyPr/>
          <a:lstStyle/>
          <a:p>
            <a:fld id="{B6F15528-21DE-4FAA-801E-634DDDAF4B2B}" type="slidenum">
              <a:rPr lang="en-US" smtClean="0"/>
              <a:pPr/>
              <a:t>34</a:t>
            </a:fld>
            <a:endParaRPr lang="en-US" dirty="0"/>
          </a:p>
        </p:txBody>
      </p:sp>
      <p:sp>
        <p:nvSpPr>
          <p:cNvPr id="10"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1" name="Straight Connector 10"/>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228600"/>
            <a:ext cx="8839200" cy="7620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2800" b="1" dirty="0" smtClean="0">
                <a:solidFill>
                  <a:srgbClr val="E12809"/>
                </a:solidFill>
                <a:latin typeface="Sylfaen" pitchFamily="18" charset="0"/>
              </a:rPr>
              <a:t>EVALUATION OF RESULTS OF QA/QC PROCEDURE </a:t>
            </a:r>
            <a:endParaRPr lang="en-US" sz="2800" b="1" dirty="0">
              <a:solidFill>
                <a:srgbClr val="E12809"/>
              </a:solidFill>
              <a:latin typeface="Sylfaen" pitchFamily="18" charset="0"/>
            </a:endParaRPr>
          </a:p>
        </p:txBody>
      </p:sp>
      <p:sp>
        <p:nvSpPr>
          <p:cNvPr id="10242" name="AutoShape 2"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catphan phantom-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990600"/>
            <a:ext cx="7696200" cy="369332"/>
          </a:xfrm>
          <a:prstGeom prst="rect">
            <a:avLst/>
          </a:prstGeom>
          <a:noFill/>
        </p:spPr>
        <p:txBody>
          <a:bodyPr wrap="square" rtlCol="0">
            <a:spAutoFit/>
          </a:bodyPr>
          <a:lstStyle/>
          <a:p>
            <a:pPr algn="just"/>
            <a:r>
              <a:rPr lang="en-US" b="1" dirty="0" smtClean="0">
                <a:solidFill>
                  <a:schemeClr val="accent1"/>
                </a:solidFill>
                <a:latin typeface="Sylfaen" pitchFamily="18" charset="0"/>
              </a:rPr>
              <a:t>Equipment quality control program specifies the following:</a:t>
            </a:r>
            <a:endParaRPr lang="en-US" b="1" dirty="0">
              <a:solidFill>
                <a:schemeClr val="accent1"/>
              </a:solidFill>
              <a:latin typeface="Sylfaen" pitchFamily="18" charset="0"/>
            </a:endParaRPr>
          </a:p>
        </p:txBody>
      </p:sp>
      <p:sp>
        <p:nvSpPr>
          <p:cNvPr id="8" name="TextBox 7"/>
          <p:cNvSpPr txBox="1"/>
          <p:nvPr/>
        </p:nvSpPr>
        <p:spPr>
          <a:xfrm>
            <a:off x="533400" y="1840468"/>
            <a:ext cx="7696200" cy="369332"/>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Expected results.</a:t>
            </a:r>
            <a:endParaRPr lang="en-US" dirty="0">
              <a:solidFill>
                <a:schemeClr val="accent1"/>
              </a:solidFill>
              <a:latin typeface="Sylfaen" pitchFamily="18" charset="0"/>
            </a:endParaRPr>
          </a:p>
        </p:txBody>
      </p:sp>
      <p:sp>
        <p:nvSpPr>
          <p:cNvPr id="9" name="TextBox 8"/>
          <p:cNvSpPr txBox="1"/>
          <p:nvPr/>
        </p:nvSpPr>
        <p:spPr>
          <a:xfrm>
            <a:off x="533400" y="2602468"/>
            <a:ext cx="7696200" cy="369332"/>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Tolerance and action levels.</a:t>
            </a:r>
            <a:endParaRPr lang="en-US" dirty="0">
              <a:solidFill>
                <a:schemeClr val="accent1"/>
              </a:solidFill>
              <a:latin typeface="Sylfaen" pitchFamily="18" charset="0"/>
            </a:endParaRPr>
          </a:p>
        </p:txBody>
      </p:sp>
      <p:sp>
        <p:nvSpPr>
          <p:cNvPr id="10" name="TextBox 9"/>
          <p:cNvSpPr txBox="1"/>
          <p:nvPr/>
        </p:nvSpPr>
        <p:spPr>
          <a:xfrm>
            <a:off x="457200" y="3364468"/>
            <a:ext cx="7696200" cy="369332"/>
          </a:xfrm>
          <a:prstGeom prst="rect">
            <a:avLst/>
          </a:prstGeom>
          <a:noFill/>
        </p:spPr>
        <p:txBody>
          <a:bodyPr wrap="square" rtlCol="0">
            <a:spAutoFit/>
          </a:bodyPr>
          <a:lstStyle/>
          <a:p>
            <a:pPr indent="457200" algn="just">
              <a:buFont typeface="Wingdings" pitchFamily="2" charset="2"/>
              <a:buChar char="v"/>
            </a:pPr>
            <a:r>
              <a:rPr lang="en-US" dirty="0" smtClean="0">
                <a:solidFill>
                  <a:schemeClr val="accent1"/>
                </a:solidFill>
                <a:latin typeface="Sylfaen" pitchFamily="18" charset="0"/>
              </a:rPr>
              <a:t>Actions required when the tolerance levels are exceeded.</a:t>
            </a:r>
            <a:endParaRPr lang="en-US" dirty="0">
              <a:solidFill>
                <a:schemeClr val="accent1"/>
              </a:solidFill>
              <a:latin typeface="Sylfaen" pitchFamily="18" charset="0"/>
            </a:endParaRPr>
          </a:p>
        </p:txBody>
      </p:sp>
      <p:sp>
        <p:nvSpPr>
          <p:cNvPr id="11" name="TextBox 10"/>
          <p:cNvSpPr txBox="1"/>
          <p:nvPr/>
        </p:nvSpPr>
        <p:spPr>
          <a:xfrm>
            <a:off x="457200" y="4572000"/>
            <a:ext cx="7696200" cy="646331"/>
          </a:xfrm>
          <a:prstGeom prst="rect">
            <a:avLst/>
          </a:prstGeom>
          <a:noFill/>
        </p:spPr>
        <p:txBody>
          <a:bodyPr wrap="square" rtlCol="0">
            <a:spAutoFit/>
          </a:bodyPr>
          <a:lstStyle/>
          <a:p>
            <a:pPr algn="just"/>
            <a:r>
              <a:rPr lang="en-US" dirty="0" smtClean="0">
                <a:solidFill>
                  <a:schemeClr val="accent1"/>
                </a:solidFill>
                <a:latin typeface="Sylfaen" pitchFamily="18" charset="0"/>
              </a:rPr>
              <a:t>Actions required must be based on a systematic analysis of the uncertainties involved and on well defined tolerance and action levels.</a:t>
            </a:r>
            <a:endParaRPr lang="en-US" dirty="0">
              <a:solidFill>
                <a:schemeClr val="accent1"/>
              </a:solidFill>
              <a:latin typeface="Sylfaen" pitchFamily="18" charset="0"/>
            </a:endParaRPr>
          </a:p>
        </p:txBody>
      </p:sp>
      <p:sp>
        <p:nvSpPr>
          <p:cNvPr id="16" name="Slide Number Placeholder 15"/>
          <p:cNvSpPr>
            <a:spLocks noGrp="1"/>
          </p:cNvSpPr>
          <p:nvPr>
            <p:ph type="sldNum" sz="quarter" idx="12"/>
          </p:nvPr>
        </p:nvSpPr>
        <p:spPr>
          <a:xfrm>
            <a:off x="8458200" y="6172200"/>
            <a:ext cx="457200" cy="457200"/>
          </a:xfrm>
        </p:spPr>
        <p:txBody>
          <a:bodyPr/>
          <a:lstStyle/>
          <a:p>
            <a:fld id="{B6F15528-21DE-4FAA-801E-634DDDAF4B2B}" type="slidenum">
              <a:rPr lang="en-US" smtClean="0"/>
              <a:pPr/>
              <a:t>35</a:t>
            </a:fld>
            <a:endParaRPr lang="en-US"/>
          </a:p>
        </p:txBody>
      </p:sp>
      <p:sp>
        <p:nvSpPr>
          <p:cNvPr id="13"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4" name="Straight Connector 13"/>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04800"/>
            <a:ext cx="8229600" cy="1447800"/>
          </a:xfrm>
          <a:prstGeom prst="rect">
            <a:avLst/>
          </a:prstGeom>
        </p:spPr>
        <p:txBody>
          <a:bodyPr rIns="91440" anchor="b">
            <a:noAutofit/>
            <a:scene3d>
              <a:camera prst="orthographicFront"/>
              <a:lightRig rig="soft" dir="t">
                <a:rot lat="0" lon="0" rev="2400000"/>
              </a:lightRig>
            </a:scene3d>
            <a:sp3d>
              <a:bevelT w="19050" h="12700"/>
            </a:sp3d>
          </a:bodyPr>
          <a:lstStyle/>
          <a:p>
            <a:pPr marL="54864" lvl="0" algn="ctr">
              <a:lnSpc>
                <a:spcPct val="170000"/>
              </a:lnSpc>
              <a:spcBef>
                <a:spcPct val="0"/>
              </a:spcBef>
              <a:defRPr/>
            </a:pPr>
            <a:r>
              <a:rPr lang="en-US" sz="2800" b="1" dirty="0" smtClean="0">
                <a:solidFill>
                  <a:srgbClr val="E12809"/>
                </a:solidFill>
                <a:latin typeface="Sylfaen" pitchFamily="18" charset="0"/>
              </a:rPr>
              <a:t>UNCERTAINTIES, TOLERANCES AND </a:t>
            </a:r>
          </a:p>
          <a:p>
            <a:pPr marL="54864" lvl="0" algn="ctr">
              <a:lnSpc>
                <a:spcPct val="170000"/>
              </a:lnSpc>
              <a:spcBef>
                <a:spcPct val="0"/>
              </a:spcBef>
              <a:defRPr/>
            </a:pPr>
            <a:r>
              <a:rPr lang="en-US" sz="2800" b="1" dirty="0" smtClean="0">
                <a:solidFill>
                  <a:srgbClr val="E12809"/>
                </a:solidFill>
                <a:latin typeface="Sylfaen" pitchFamily="18" charset="0"/>
              </a:rPr>
              <a:t>ACTION LEVELS</a:t>
            </a:r>
            <a:endParaRPr lang="en-US" sz="2800" b="1" dirty="0">
              <a:solidFill>
                <a:srgbClr val="E12809"/>
              </a:solidFill>
              <a:latin typeface="Sylfaen" pitchFamily="18" charset="0"/>
            </a:endParaRPr>
          </a:p>
        </p:txBody>
      </p:sp>
      <p:sp>
        <p:nvSpPr>
          <p:cNvPr id="14" name="TextBox 13"/>
          <p:cNvSpPr txBox="1"/>
          <p:nvPr/>
        </p:nvSpPr>
        <p:spPr>
          <a:xfrm>
            <a:off x="381000" y="1828800"/>
            <a:ext cx="7924800" cy="369332"/>
          </a:xfrm>
          <a:prstGeom prst="rect">
            <a:avLst/>
          </a:prstGeom>
          <a:noFill/>
        </p:spPr>
        <p:txBody>
          <a:bodyPr wrap="square" rtlCol="0">
            <a:spAutoFit/>
          </a:bodyPr>
          <a:lstStyle/>
          <a:p>
            <a:pPr indent="393700" algn="just">
              <a:buFont typeface="Wingdings" pitchFamily="2" charset="2"/>
              <a:buChar char="v"/>
            </a:pPr>
            <a:r>
              <a:rPr lang="en-US" dirty="0" smtClean="0">
                <a:solidFill>
                  <a:schemeClr val="accent1"/>
                </a:solidFill>
                <a:latin typeface="Sylfaen" pitchFamily="18" charset="0"/>
              </a:rPr>
              <a:t>If a measurement result is within the tolerance level, no action is required.</a:t>
            </a:r>
            <a:endParaRPr lang="en-US" dirty="0">
              <a:solidFill>
                <a:schemeClr val="accent1"/>
              </a:solidFill>
              <a:latin typeface="Sylfaen" pitchFamily="18" charset="0"/>
            </a:endParaRPr>
          </a:p>
        </p:txBody>
      </p:sp>
      <p:sp>
        <p:nvSpPr>
          <p:cNvPr id="15" name="TextBox 14"/>
          <p:cNvSpPr txBox="1"/>
          <p:nvPr/>
        </p:nvSpPr>
        <p:spPr>
          <a:xfrm>
            <a:off x="457200" y="4419600"/>
            <a:ext cx="7696200" cy="923330"/>
          </a:xfrm>
          <a:prstGeom prst="rect">
            <a:avLst/>
          </a:prstGeom>
          <a:noFill/>
        </p:spPr>
        <p:txBody>
          <a:bodyPr wrap="square" rtlCol="0">
            <a:spAutoFit/>
          </a:bodyPr>
          <a:lstStyle/>
          <a:p>
            <a:pPr indent="393700" algn="just">
              <a:buFont typeface="Wingdings" pitchFamily="2" charset="2"/>
              <a:buChar char="v"/>
            </a:pPr>
            <a:r>
              <a:rPr lang="en-US" dirty="0" smtClean="0">
                <a:solidFill>
                  <a:schemeClr val="accent1"/>
                </a:solidFill>
                <a:latin typeface="Sylfaen" pitchFamily="18" charset="0"/>
              </a:rPr>
              <a:t>If the measurement result exceeds the action level, immediate action is necessary and the equipment must not be clinically used until the problem is corrected.</a:t>
            </a:r>
            <a:endParaRPr lang="en-US" dirty="0">
              <a:solidFill>
                <a:schemeClr val="accent1"/>
              </a:solidFill>
              <a:latin typeface="Sylfaen" pitchFamily="18" charset="0"/>
            </a:endParaRPr>
          </a:p>
        </p:txBody>
      </p:sp>
      <p:sp>
        <p:nvSpPr>
          <p:cNvPr id="17" name="TextBox 16"/>
          <p:cNvSpPr txBox="1"/>
          <p:nvPr/>
        </p:nvSpPr>
        <p:spPr>
          <a:xfrm>
            <a:off x="457200" y="2743200"/>
            <a:ext cx="7696200" cy="1200329"/>
          </a:xfrm>
          <a:prstGeom prst="rect">
            <a:avLst/>
          </a:prstGeom>
          <a:noFill/>
        </p:spPr>
        <p:txBody>
          <a:bodyPr wrap="square" rtlCol="0">
            <a:spAutoFit/>
          </a:bodyPr>
          <a:lstStyle/>
          <a:p>
            <a:pPr indent="393700" algn="just">
              <a:buFont typeface="Wingdings" pitchFamily="2" charset="2"/>
              <a:buChar char="v"/>
            </a:pPr>
            <a:r>
              <a:rPr lang="en-US" dirty="0" smtClean="0">
                <a:solidFill>
                  <a:schemeClr val="accent1"/>
                </a:solidFill>
                <a:latin typeface="Sylfaen" pitchFamily="18" charset="0"/>
              </a:rPr>
              <a:t>If the measurement falls between tolerance and action levels, this may be considered as currently acceptable. Inspection and repair can be performed later, for example after patient irradiations. If repeated measurements remain consistently between tolerance and action levels, adjustment is required.</a:t>
            </a:r>
            <a:endParaRPr lang="en-US" dirty="0">
              <a:solidFill>
                <a:schemeClr val="accent1"/>
              </a:solidFill>
              <a:latin typeface="Sylfaen" pitchFamily="18" charset="0"/>
            </a:endParaRPr>
          </a:p>
        </p:txBody>
      </p:sp>
      <p:sp>
        <p:nvSpPr>
          <p:cNvPr id="11" name="Slide Number Placeholder 10"/>
          <p:cNvSpPr>
            <a:spLocks noGrp="1"/>
          </p:cNvSpPr>
          <p:nvPr>
            <p:ph type="sldNum" sz="quarter" idx="12"/>
          </p:nvPr>
        </p:nvSpPr>
        <p:spPr>
          <a:xfrm>
            <a:off x="8458200" y="6172200"/>
            <a:ext cx="457200" cy="457200"/>
          </a:xfrm>
        </p:spPr>
        <p:txBody>
          <a:bodyPr/>
          <a:lstStyle/>
          <a:p>
            <a:fld id="{B6F15528-21DE-4FAA-801E-634DDDAF4B2B}" type="slidenum">
              <a:rPr lang="en-US" smtClean="0"/>
              <a:pPr/>
              <a:t>36</a:t>
            </a:fld>
            <a:endParaRPr lang="en-US"/>
          </a:p>
        </p:txBody>
      </p:sp>
      <p:sp>
        <p:nvSpPr>
          <p:cNvPr id="9"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0" name="Straight Connector 9"/>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hank you for your attention-ის სურათის შედეგი"/>
          <p:cNvPicPr>
            <a:picLocks noChangeAspect="1" noChangeArrowheads="1"/>
          </p:cNvPicPr>
          <p:nvPr/>
        </p:nvPicPr>
        <p:blipFill>
          <a:blip r:embed="rId2"/>
          <a:srcRect/>
          <a:stretch>
            <a:fillRect/>
          </a:stretch>
        </p:blipFill>
        <p:spPr bwMode="auto">
          <a:xfrm>
            <a:off x="2133599" y="3200400"/>
            <a:ext cx="4794607" cy="3200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152400"/>
            <a:ext cx="8610600" cy="685800"/>
          </a:xfrm>
          <a:prstGeom prst="rect">
            <a:avLst/>
          </a:prstGeom>
        </p:spPr>
        <p:txBody>
          <a:bodyPr rIns="91440" anchor="b">
            <a:noAutofit/>
            <a:scene3d>
              <a:camera prst="orthographicFront"/>
              <a:lightRig rig="soft" dir="t">
                <a:rot lat="0" lon="0" rev="2400000"/>
              </a:lightRig>
            </a:scene3d>
            <a:sp3d>
              <a:bevelT w="19050" h="12700"/>
            </a:sp3d>
          </a:bodyPr>
          <a:lstStyle/>
          <a:p>
            <a:pPr algn="ctr"/>
            <a:r>
              <a:rPr lang="en-US" sz="3600" b="1" dirty="0" smtClean="0">
                <a:solidFill>
                  <a:srgbClr val="E12809"/>
                </a:solidFill>
                <a:latin typeface="Sylfaen" pitchFamily="18" charset="0"/>
              </a:rPr>
              <a:t>Sources of Errors in Radiotherapy </a:t>
            </a:r>
            <a:endParaRPr lang="en-US" sz="3600" b="1" dirty="0">
              <a:solidFill>
                <a:srgbClr val="E12809"/>
              </a:solidFill>
              <a:latin typeface="Sylfaen" pitchFamily="18" charset="0"/>
            </a:endParaRPr>
          </a:p>
        </p:txBody>
      </p:sp>
      <p:sp>
        <p:nvSpPr>
          <p:cNvPr id="6" name="TextBox 5"/>
          <p:cNvSpPr txBox="1"/>
          <p:nvPr/>
        </p:nvSpPr>
        <p:spPr>
          <a:xfrm>
            <a:off x="228600" y="914400"/>
            <a:ext cx="8686800" cy="646331"/>
          </a:xfrm>
          <a:prstGeom prst="rect">
            <a:avLst/>
          </a:prstGeom>
          <a:noFill/>
        </p:spPr>
        <p:txBody>
          <a:bodyPr wrap="square" rtlCol="0">
            <a:spAutoFit/>
          </a:bodyPr>
          <a:lstStyle/>
          <a:p>
            <a:pPr algn="just"/>
            <a:r>
              <a:rPr lang="en-US" dirty="0" smtClean="0">
                <a:solidFill>
                  <a:srgbClr val="E12809"/>
                </a:solidFill>
                <a:latin typeface="Sylfaen" pitchFamily="18" charset="0"/>
              </a:rPr>
              <a:t>The  uncertainty in the dose delivered is due to errors that may occur at different steps in  the radiotherapy  process,  are as follows: </a:t>
            </a:r>
            <a:endParaRPr lang="en-US" dirty="0">
              <a:solidFill>
                <a:srgbClr val="E12809"/>
              </a:solidFill>
              <a:latin typeface="Sylfaen" pitchFamily="18" charset="0"/>
            </a:endParaRPr>
          </a:p>
        </p:txBody>
      </p:sp>
      <p:sp>
        <p:nvSpPr>
          <p:cNvPr id="8" name="TextBox 7"/>
          <p:cNvSpPr txBox="1"/>
          <p:nvPr/>
        </p:nvSpPr>
        <p:spPr>
          <a:xfrm>
            <a:off x="228600" y="1676400"/>
            <a:ext cx="8686800" cy="646331"/>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Determination of  patient anatomy (errors in obtaining outline, patient positioning,  defining organs at risk, estimating tissue  </a:t>
            </a:r>
            <a:r>
              <a:rPr lang="en-US" dirty="0" err="1" smtClean="0">
                <a:solidFill>
                  <a:srgbClr val="E12809"/>
                </a:solidFill>
                <a:latin typeface="Sylfaen" pitchFamily="18" charset="0"/>
              </a:rPr>
              <a:t>inhomogeneities</a:t>
            </a:r>
            <a:r>
              <a:rPr lang="en-US" dirty="0" smtClean="0">
                <a:solidFill>
                  <a:srgbClr val="E12809"/>
                </a:solidFill>
                <a:latin typeface="Sylfaen" pitchFamily="18" charset="0"/>
              </a:rPr>
              <a:t>,  etc.); </a:t>
            </a:r>
            <a:endParaRPr lang="en-US" dirty="0">
              <a:solidFill>
                <a:srgbClr val="E12809"/>
              </a:solidFill>
              <a:latin typeface="Sylfaen" pitchFamily="18" charset="0"/>
            </a:endParaRPr>
          </a:p>
        </p:txBody>
      </p:sp>
      <p:sp>
        <p:nvSpPr>
          <p:cNvPr id="9" name="TextBox 8"/>
          <p:cNvSpPr txBox="1"/>
          <p:nvPr/>
        </p:nvSpPr>
        <p:spPr>
          <a:xfrm>
            <a:off x="228600" y="2505670"/>
            <a:ext cx="8686800" cy="923330"/>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Definition  of target volume(s) (shapes and location, failure to take into account  movements  of  organs or tissues due to circulation and respiration and/or of  the whole patient, etc.); </a:t>
            </a:r>
          </a:p>
        </p:txBody>
      </p:sp>
      <p:sp>
        <p:nvSpPr>
          <p:cNvPr id="10" name="TextBox 9"/>
          <p:cNvSpPr txBox="1"/>
          <p:nvPr/>
        </p:nvSpPr>
        <p:spPr>
          <a:xfrm>
            <a:off x="228600" y="3544669"/>
            <a:ext cx="8686800" cy="646331"/>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Treatment  planning (errors in beam data, beam models, computer software and hardware,  etc.); </a:t>
            </a:r>
            <a:endParaRPr lang="en-US" dirty="0">
              <a:solidFill>
                <a:srgbClr val="E12809"/>
              </a:solidFill>
              <a:latin typeface="Sylfaen" pitchFamily="18" charset="0"/>
            </a:endParaRPr>
          </a:p>
        </p:txBody>
      </p:sp>
      <p:sp>
        <p:nvSpPr>
          <p:cNvPr id="11" name="TextBox 10"/>
          <p:cNvSpPr txBox="1"/>
          <p:nvPr/>
        </p:nvSpPr>
        <p:spPr>
          <a:xfrm>
            <a:off x="228600" y="4306669"/>
            <a:ext cx="8686800" cy="646331"/>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Treatment  delivery (errors in machine calibration,  patient set-up,  improper machine settings, etc.); </a:t>
            </a:r>
            <a:endParaRPr lang="en-US" dirty="0">
              <a:solidFill>
                <a:srgbClr val="E12809"/>
              </a:solidFill>
              <a:latin typeface="Sylfaen" pitchFamily="18" charset="0"/>
            </a:endParaRPr>
          </a:p>
        </p:txBody>
      </p:sp>
      <p:sp>
        <p:nvSpPr>
          <p:cNvPr id="12" name="TextBox 11"/>
          <p:cNvSpPr txBox="1"/>
          <p:nvPr/>
        </p:nvSpPr>
        <p:spPr>
          <a:xfrm>
            <a:off x="228600" y="5068669"/>
            <a:ext cx="8686800" cy="646331"/>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Patient data (identification, diagnosis, treatment prescription, records of previous treatment  given,  portals  of  entry,  etc.). </a:t>
            </a:r>
            <a:endParaRPr lang="en-US" dirty="0">
              <a:solidFill>
                <a:srgbClr val="E12809"/>
              </a:solidFill>
              <a:latin typeface="Sylfaen" pitchFamily="18" charset="0"/>
            </a:endParaRPr>
          </a:p>
        </p:txBody>
      </p:sp>
      <p:sp>
        <p:nvSpPr>
          <p:cNvPr id="17" name="Slide Number Placeholder 16"/>
          <p:cNvSpPr>
            <a:spLocks noGrp="1"/>
          </p:cNvSpPr>
          <p:nvPr>
            <p:ph type="sldNum" sz="quarter" idx="12"/>
          </p:nvPr>
        </p:nvSpPr>
        <p:spPr>
          <a:xfrm>
            <a:off x="8458200" y="6210300"/>
            <a:ext cx="457200" cy="457200"/>
          </a:xfrm>
        </p:spPr>
        <p:txBody>
          <a:bodyPr anchor="ctr" anchorCtr="1"/>
          <a:lstStyle/>
          <a:p>
            <a:fld id="{B6F15528-21DE-4FAA-801E-634DDDAF4B2B}" type="slidenum">
              <a:rPr lang="en-US" smtClean="0"/>
              <a:pPr/>
              <a:t>4</a:t>
            </a:fld>
            <a:endParaRPr lang="en-US" dirty="0"/>
          </a:p>
        </p:txBody>
      </p:sp>
      <p:sp>
        <p:nvSpPr>
          <p:cNvPr id="19"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20" name="Straight Connector 19"/>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04800" y="228600"/>
            <a:ext cx="8610600" cy="609600"/>
          </a:xfrm>
          <a:prstGeom prst="rect">
            <a:avLst/>
          </a:prstGeom>
        </p:spPr>
        <p:txBody>
          <a:bodyPr rIns="91440" anchor="b">
            <a:noAutofit/>
            <a:scene3d>
              <a:camera prst="orthographicFront"/>
              <a:lightRig rig="soft" dir="t">
                <a:rot lat="0" lon="0" rev="2400000"/>
              </a:lightRig>
            </a:scene3d>
            <a:sp3d>
              <a:bevelT w="19050" h="12700"/>
            </a:sp3d>
          </a:bodyPr>
          <a:lstStyle/>
          <a:p>
            <a:pPr lvl="0" algn="ctr">
              <a:spcBef>
                <a:spcPct val="0"/>
              </a:spcBef>
              <a:defRPr/>
            </a:pPr>
            <a:r>
              <a:rPr lang="en-US" sz="3200" b="1" dirty="0" smtClean="0">
                <a:solidFill>
                  <a:srgbClr val="E12809"/>
                </a:solidFill>
                <a:latin typeface="Sylfaen" pitchFamily="18" charset="0"/>
              </a:rPr>
              <a:t>Need  for  Quality  Assurance in Radiotherapy </a:t>
            </a:r>
          </a:p>
        </p:txBody>
      </p:sp>
      <p:sp>
        <p:nvSpPr>
          <p:cNvPr id="6" name="TextBox 5"/>
          <p:cNvSpPr txBox="1"/>
          <p:nvPr/>
        </p:nvSpPr>
        <p:spPr>
          <a:xfrm>
            <a:off x="228600" y="1219200"/>
            <a:ext cx="8686800" cy="646331"/>
          </a:xfrm>
          <a:prstGeom prst="rect">
            <a:avLst/>
          </a:prstGeom>
          <a:noFill/>
        </p:spPr>
        <p:txBody>
          <a:bodyPr wrap="square" rtlCol="0">
            <a:spAutoFit/>
          </a:bodyPr>
          <a:lstStyle/>
          <a:p>
            <a:pPr indent="393700" algn="just">
              <a:buFont typeface="Wingdings" pitchFamily="2" charset="2"/>
              <a:buChar char="v"/>
            </a:pPr>
            <a:r>
              <a:rPr lang="en-US" dirty="0" smtClean="0">
                <a:solidFill>
                  <a:srgbClr val="E12809"/>
                </a:solidFill>
                <a:latin typeface="Sylfaen" pitchFamily="18" charset="0"/>
              </a:rPr>
              <a:t>For reduction of uncertainties and errors (in </a:t>
            </a:r>
            <a:r>
              <a:rPr lang="en-US" dirty="0" err="1" smtClean="0">
                <a:solidFill>
                  <a:srgbClr val="E12809"/>
                </a:solidFill>
                <a:latin typeface="Sylfaen" pitchFamily="18" charset="0"/>
              </a:rPr>
              <a:t>dosimetry</a:t>
            </a:r>
            <a:r>
              <a:rPr lang="en-US" dirty="0" smtClean="0">
                <a:solidFill>
                  <a:srgbClr val="E12809"/>
                </a:solidFill>
                <a:latin typeface="Sylfaen" pitchFamily="18" charset="0"/>
              </a:rPr>
              <a:t>, treatment planning, equipment performance, treatment delivery, etc.).</a:t>
            </a:r>
            <a:endParaRPr lang="en-US" dirty="0">
              <a:solidFill>
                <a:srgbClr val="E12809"/>
              </a:solidFill>
              <a:latin typeface="Sylfaen" pitchFamily="18" charset="0"/>
            </a:endParaRPr>
          </a:p>
        </p:txBody>
      </p:sp>
      <p:sp>
        <p:nvSpPr>
          <p:cNvPr id="8" name="TextBox 7"/>
          <p:cNvSpPr txBox="1"/>
          <p:nvPr/>
        </p:nvSpPr>
        <p:spPr>
          <a:xfrm>
            <a:off x="228600" y="2429470"/>
            <a:ext cx="8686800" cy="923330"/>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For inter-comparison of results both among radiotherapy </a:t>
            </a:r>
            <a:r>
              <a:rPr lang="en-US" dirty="0" err="1" smtClean="0">
                <a:solidFill>
                  <a:srgbClr val="E12809"/>
                </a:solidFill>
                <a:latin typeface="Sylfaen" pitchFamily="18" charset="0"/>
              </a:rPr>
              <a:t>centres</a:t>
            </a:r>
            <a:r>
              <a:rPr lang="en-US" dirty="0" smtClean="0">
                <a:solidFill>
                  <a:srgbClr val="E12809"/>
                </a:solidFill>
                <a:latin typeface="Sylfaen" pitchFamily="18" charset="0"/>
              </a:rPr>
              <a:t> within a country and internationally by ensuring  More uniform and accurate </a:t>
            </a:r>
            <a:r>
              <a:rPr lang="en-US" dirty="0" err="1" smtClean="0">
                <a:solidFill>
                  <a:srgbClr val="E12809"/>
                </a:solidFill>
                <a:latin typeface="Sylfaen" pitchFamily="18" charset="0"/>
              </a:rPr>
              <a:t>dosimetry</a:t>
            </a:r>
            <a:r>
              <a:rPr lang="en-US" dirty="0" smtClean="0">
                <a:solidFill>
                  <a:srgbClr val="E12809"/>
                </a:solidFill>
                <a:latin typeface="Sylfaen" pitchFamily="18" charset="0"/>
              </a:rPr>
              <a:t> and treatment  delivery</a:t>
            </a:r>
          </a:p>
        </p:txBody>
      </p:sp>
      <p:sp>
        <p:nvSpPr>
          <p:cNvPr id="9" name="TextBox 8"/>
          <p:cNvSpPr txBox="1"/>
          <p:nvPr/>
        </p:nvSpPr>
        <p:spPr>
          <a:xfrm>
            <a:off x="228600" y="3773269"/>
            <a:ext cx="8686800" cy="646331"/>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For reduction of the likelihood of accidents and errors occurring as well as increase of the probability that they will be recognized and rectified sooner</a:t>
            </a:r>
            <a:endParaRPr lang="en-US" dirty="0">
              <a:solidFill>
                <a:srgbClr val="E12809"/>
              </a:solidFill>
              <a:latin typeface="Sylfaen" pitchFamily="18" charset="0"/>
            </a:endParaRPr>
          </a:p>
        </p:txBody>
      </p:sp>
      <p:sp>
        <p:nvSpPr>
          <p:cNvPr id="10" name="TextBox 9"/>
          <p:cNvSpPr txBox="1"/>
          <p:nvPr/>
        </p:nvSpPr>
        <p:spPr>
          <a:xfrm>
            <a:off x="304800" y="4876800"/>
            <a:ext cx="8686800" cy="646331"/>
          </a:xfrm>
          <a:prstGeom prst="rect">
            <a:avLst/>
          </a:prstGeom>
          <a:noFill/>
        </p:spPr>
        <p:txBody>
          <a:bodyPr wrap="square" rtlCol="0">
            <a:spAutoFit/>
          </a:bodyPr>
          <a:lstStyle/>
          <a:p>
            <a:pPr indent="346075" algn="just">
              <a:buFont typeface="Wingdings" pitchFamily="2" charset="2"/>
              <a:buChar char="v"/>
            </a:pPr>
            <a:r>
              <a:rPr lang="en-US" dirty="0" smtClean="0">
                <a:solidFill>
                  <a:srgbClr val="E12809"/>
                </a:solidFill>
                <a:latin typeface="Sylfaen" pitchFamily="18" charset="0"/>
              </a:rPr>
              <a:t>For full and safe exploitation of improved technology and more complex treatments in modern radiotherapy.</a:t>
            </a:r>
            <a:endParaRPr lang="en-US"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210300"/>
            <a:ext cx="457200" cy="457200"/>
          </a:xfrm>
        </p:spPr>
        <p:txBody>
          <a:bodyPr/>
          <a:lstStyle/>
          <a:p>
            <a:fld id="{B6F15528-21DE-4FAA-801E-634DDDAF4B2B}" type="slidenum">
              <a:rPr lang="en-US" smtClean="0"/>
              <a:pPr/>
              <a:t>5</a:t>
            </a:fld>
            <a:endParaRPr lang="en-US"/>
          </a:p>
        </p:txBody>
      </p:sp>
      <p:sp>
        <p:nvSpPr>
          <p:cNvPr id="16"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8" name="Straight Connector 17"/>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457200"/>
            <a:ext cx="8915400" cy="762000"/>
          </a:xfrm>
          <a:prstGeom prst="rect">
            <a:avLst/>
          </a:prstGeom>
        </p:spPr>
        <p:txBody>
          <a:bodyPr rIns="91440" anchor="b">
            <a:norm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lang="en-US" sz="3600" b="1" dirty="0" err="1" smtClean="0">
                <a:solidFill>
                  <a:srgbClr val="E12809"/>
                </a:solidFill>
                <a:latin typeface="Sylfaen" pitchFamily="18" charset="0"/>
              </a:rPr>
              <a:t>Multidisciplinarity</a:t>
            </a:r>
            <a:r>
              <a:rPr lang="en-US" sz="3600" b="1" dirty="0" smtClean="0">
                <a:solidFill>
                  <a:srgbClr val="E12809"/>
                </a:solidFill>
                <a:latin typeface="Sylfaen" pitchFamily="18" charset="0"/>
              </a:rPr>
              <a:t> in  Radiotherapy Team</a:t>
            </a:r>
            <a:endParaRPr lang="en-US" sz="3600" b="1" dirty="0">
              <a:solidFill>
                <a:srgbClr val="E12809"/>
              </a:solidFill>
              <a:latin typeface="Sylfaen" pitchFamily="18" charset="0"/>
            </a:endParaRPr>
          </a:p>
        </p:txBody>
      </p:sp>
      <p:pic>
        <p:nvPicPr>
          <p:cNvPr id="2050" name="Picture 2"/>
          <p:cNvPicPr>
            <a:picLocks noChangeAspect="1" noChangeArrowheads="1"/>
          </p:cNvPicPr>
          <p:nvPr/>
        </p:nvPicPr>
        <p:blipFill>
          <a:blip r:embed="rId2"/>
          <a:srcRect/>
          <a:stretch>
            <a:fillRect/>
          </a:stretch>
        </p:blipFill>
        <p:spPr bwMode="auto">
          <a:xfrm>
            <a:off x="400050" y="1676400"/>
            <a:ext cx="4095750" cy="3251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876800" y="1676400"/>
            <a:ext cx="3657600" cy="923330"/>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Responsibilities are shared between the different disciplines and must be clearly defined. </a:t>
            </a:r>
            <a:endParaRPr lang="en-US" dirty="0">
              <a:solidFill>
                <a:srgbClr val="E12809"/>
              </a:solidFill>
              <a:latin typeface="Sylfaen" pitchFamily="18" charset="0"/>
            </a:endParaRPr>
          </a:p>
        </p:txBody>
      </p:sp>
      <p:sp>
        <p:nvSpPr>
          <p:cNvPr id="8" name="TextBox 7"/>
          <p:cNvSpPr txBox="1"/>
          <p:nvPr/>
        </p:nvSpPr>
        <p:spPr>
          <a:xfrm>
            <a:off x="4876800" y="3124200"/>
            <a:ext cx="3657600" cy="2031325"/>
          </a:xfrm>
          <a:prstGeom prst="rect">
            <a:avLst/>
          </a:prstGeom>
          <a:noFill/>
        </p:spPr>
        <p:txBody>
          <a:bodyPr wrap="square" rtlCol="0">
            <a:spAutoFit/>
          </a:bodyPr>
          <a:lstStyle/>
          <a:p>
            <a:pPr indent="457200" algn="just">
              <a:buFont typeface="Wingdings" pitchFamily="2" charset="2"/>
              <a:buChar char="v"/>
            </a:pPr>
            <a:r>
              <a:rPr lang="en-US" dirty="0" smtClean="0">
                <a:solidFill>
                  <a:srgbClr val="E12809"/>
                </a:solidFill>
                <a:latin typeface="Sylfaen" pitchFamily="18" charset="0"/>
              </a:rPr>
              <a:t>Each group has an important part in the output of the entire process of quality </a:t>
            </a:r>
            <a:r>
              <a:rPr lang="en-US" dirty="0" err="1" smtClean="0">
                <a:solidFill>
                  <a:srgbClr val="E12809"/>
                </a:solidFill>
                <a:latin typeface="Sylfaen" pitchFamily="18" charset="0"/>
              </a:rPr>
              <a:t>assuarance</a:t>
            </a:r>
            <a:r>
              <a:rPr lang="en-US" dirty="0" smtClean="0">
                <a:solidFill>
                  <a:srgbClr val="E12809"/>
                </a:solidFill>
                <a:latin typeface="Sylfaen" pitchFamily="18" charset="0"/>
              </a:rPr>
              <a:t>, and their overall roles, as well as their specific quality assurance roles, are interdependent, requiring close cooperation.</a:t>
            </a:r>
            <a:endParaRPr lang="en-US" dirty="0">
              <a:solidFill>
                <a:srgbClr val="E12809"/>
              </a:solidFill>
              <a:latin typeface="Sylfaen" pitchFamily="18" charset="0"/>
            </a:endParaRPr>
          </a:p>
        </p:txBody>
      </p:sp>
      <p:sp>
        <p:nvSpPr>
          <p:cNvPr id="13" name="Slide Number Placeholder 12"/>
          <p:cNvSpPr>
            <a:spLocks noGrp="1"/>
          </p:cNvSpPr>
          <p:nvPr>
            <p:ph type="sldNum" sz="quarter" idx="12"/>
          </p:nvPr>
        </p:nvSpPr>
        <p:spPr>
          <a:xfrm>
            <a:off x="8458200" y="6248400"/>
            <a:ext cx="457200" cy="457200"/>
          </a:xfrm>
        </p:spPr>
        <p:txBody>
          <a:bodyPr/>
          <a:lstStyle/>
          <a:p>
            <a:fld id="{B6F15528-21DE-4FAA-801E-634DDDAF4B2B}" type="slidenum">
              <a:rPr lang="en-US" smtClean="0"/>
              <a:pPr/>
              <a:t>6</a:t>
            </a:fld>
            <a:endParaRPr lang="en-US"/>
          </a:p>
        </p:txBody>
      </p:sp>
      <p:sp>
        <p:nvSpPr>
          <p:cNvPr id="16"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9" name="Straight Connector 8"/>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28600" y="76200"/>
            <a:ext cx="8763000" cy="1295400"/>
          </a:xfrm>
          <a:prstGeom prst="rect">
            <a:avLst/>
          </a:prstGeom>
        </p:spPr>
        <p:txBody>
          <a:bodyPr rIns="91440" anchor="b">
            <a:noAutofit/>
            <a:scene3d>
              <a:camera prst="orthographicFront"/>
              <a:lightRig rig="soft" dir="t">
                <a:rot lat="0" lon="0" rev="2400000"/>
              </a:lightRig>
            </a:scene3d>
            <a:sp3d>
              <a:bevelT w="19050" h="12700"/>
            </a:sp3d>
          </a:bodyPr>
          <a:lstStyle/>
          <a:p>
            <a:pPr marL="54864" lvl="0" algn="ctr">
              <a:lnSpc>
                <a:spcPct val="140000"/>
              </a:lnSpc>
              <a:spcBef>
                <a:spcPct val="0"/>
              </a:spcBef>
              <a:defRPr/>
            </a:pPr>
            <a:r>
              <a:rPr lang="en-US" sz="3200" b="1" dirty="0" smtClean="0">
                <a:solidFill>
                  <a:srgbClr val="E12809"/>
                </a:solidFill>
                <a:latin typeface="Sylfaen" pitchFamily="18" charset="0"/>
              </a:rPr>
              <a:t>GENERAL STRUCTURE OF A QUALITY ASSURANCE</a:t>
            </a:r>
            <a:endParaRPr lang="en-US" sz="3200" b="1" dirty="0">
              <a:solidFill>
                <a:srgbClr val="E12809"/>
              </a:solidFill>
              <a:latin typeface="Sylfaen" pitchFamily="18" charset="0"/>
            </a:endParaRPr>
          </a:p>
        </p:txBody>
      </p:sp>
      <p:sp>
        <p:nvSpPr>
          <p:cNvPr id="10" name="TextBox 9"/>
          <p:cNvSpPr txBox="1"/>
          <p:nvPr/>
        </p:nvSpPr>
        <p:spPr>
          <a:xfrm>
            <a:off x="304800" y="1349514"/>
            <a:ext cx="8534400" cy="707886"/>
          </a:xfrm>
          <a:prstGeom prst="rect">
            <a:avLst/>
          </a:prstGeom>
          <a:noFill/>
        </p:spPr>
        <p:txBody>
          <a:bodyPr wrap="square" rtlCol="0">
            <a:spAutoFit/>
          </a:bodyPr>
          <a:lstStyle/>
          <a:p>
            <a:pPr algn="just"/>
            <a:r>
              <a:rPr lang="en-US" sz="2000" dirty="0" smtClean="0">
                <a:solidFill>
                  <a:srgbClr val="E12809"/>
                </a:solidFill>
                <a:latin typeface="Sylfaen" pitchFamily="18" charset="0"/>
              </a:rPr>
              <a:t>Commitment to Quality Assurance (QA) needs a sound familiarity with some main relevant terms such as:</a:t>
            </a:r>
            <a:endParaRPr lang="en-US" sz="2000" dirty="0">
              <a:solidFill>
                <a:srgbClr val="E12809"/>
              </a:solidFill>
              <a:latin typeface="Sylfaen" pitchFamily="18" charset="0"/>
            </a:endParaRPr>
          </a:p>
        </p:txBody>
      </p:sp>
      <p:sp>
        <p:nvSpPr>
          <p:cNvPr id="16" name="Slide Number Placeholder 15"/>
          <p:cNvSpPr>
            <a:spLocks noGrp="1"/>
          </p:cNvSpPr>
          <p:nvPr>
            <p:ph type="sldNum" sz="quarter" idx="12"/>
          </p:nvPr>
        </p:nvSpPr>
        <p:spPr>
          <a:xfrm>
            <a:off x="8458200" y="6172200"/>
            <a:ext cx="457200" cy="457200"/>
          </a:xfrm>
        </p:spPr>
        <p:txBody>
          <a:bodyPr/>
          <a:lstStyle/>
          <a:p>
            <a:fld id="{B6F15528-21DE-4FAA-801E-634DDDAF4B2B}" type="slidenum">
              <a:rPr lang="en-US" smtClean="0"/>
              <a:pPr/>
              <a:t>7</a:t>
            </a:fld>
            <a:endParaRPr lang="en-US"/>
          </a:p>
        </p:txBody>
      </p:sp>
      <p:sp>
        <p:nvSpPr>
          <p:cNvPr id="14" name="Footer Placeholder 15"/>
          <p:cNvSpPr>
            <a:spLocks noGrp="1"/>
          </p:cNvSpPr>
          <p:nvPr>
            <p:ph type="ftr" sz="quarter" idx="11"/>
          </p:nvPr>
        </p:nvSpPr>
        <p:spPr>
          <a:xfrm>
            <a:off x="3048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5" name="Straight Connector 14"/>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grpSp>
        <p:nvGrpSpPr>
          <p:cNvPr id="21" name="Group 20"/>
          <p:cNvGrpSpPr/>
          <p:nvPr/>
        </p:nvGrpSpPr>
        <p:grpSpPr>
          <a:xfrm>
            <a:off x="533400" y="2133600"/>
            <a:ext cx="2057400" cy="1752600"/>
            <a:chOff x="533400" y="2133600"/>
            <a:chExt cx="2057400" cy="1752600"/>
          </a:xfrm>
        </p:grpSpPr>
        <p:sp>
          <p:nvSpPr>
            <p:cNvPr id="19" name="16-Point Star 18"/>
            <p:cNvSpPr/>
            <p:nvPr/>
          </p:nvSpPr>
          <p:spPr>
            <a:xfrm>
              <a:off x="533400" y="2133600"/>
              <a:ext cx="2057400" cy="1752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38200" y="2667000"/>
              <a:ext cx="1524000" cy="646331"/>
            </a:xfrm>
            <a:prstGeom prst="rect">
              <a:avLst/>
            </a:prstGeom>
            <a:noFill/>
          </p:spPr>
          <p:txBody>
            <a:bodyPr wrap="square" rtlCol="0">
              <a:spAutoFit/>
            </a:bodyPr>
            <a:lstStyle/>
            <a:p>
              <a:pPr algn="ctr"/>
              <a:r>
                <a:rPr lang="en-US" b="1" dirty="0" smtClean="0"/>
                <a:t>QUALITY ASSURANCE</a:t>
              </a:r>
              <a:endParaRPr lang="en-US" b="1" dirty="0"/>
            </a:p>
          </p:txBody>
        </p:sp>
      </p:grpSp>
      <p:grpSp>
        <p:nvGrpSpPr>
          <p:cNvPr id="22" name="Group 21"/>
          <p:cNvGrpSpPr/>
          <p:nvPr/>
        </p:nvGrpSpPr>
        <p:grpSpPr>
          <a:xfrm>
            <a:off x="1981200" y="4038600"/>
            <a:ext cx="2057400" cy="1752600"/>
            <a:chOff x="533400" y="2133600"/>
            <a:chExt cx="2057400" cy="1752600"/>
          </a:xfrm>
        </p:grpSpPr>
        <p:sp>
          <p:nvSpPr>
            <p:cNvPr id="23" name="16-Point Star 22"/>
            <p:cNvSpPr/>
            <p:nvPr/>
          </p:nvSpPr>
          <p:spPr>
            <a:xfrm>
              <a:off x="533400" y="2133600"/>
              <a:ext cx="2057400" cy="1752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14400" y="2667000"/>
              <a:ext cx="1371600" cy="646331"/>
            </a:xfrm>
            <a:prstGeom prst="rect">
              <a:avLst/>
            </a:prstGeom>
            <a:noFill/>
          </p:spPr>
          <p:txBody>
            <a:bodyPr wrap="square" rtlCol="0">
              <a:spAutoFit/>
            </a:bodyPr>
            <a:lstStyle/>
            <a:p>
              <a:pPr algn="ctr"/>
              <a:r>
                <a:rPr lang="en-US" b="1" dirty="0" smtClean="0"/>
                <a:t>QUALITY CONTROL</a:t>
              </a:r>
              <a:endParaRPr lang="en-US" b="1" dirty="0"/>
            </a:p>
          </p:txBody>
        </p:sp>
      </p:grpSp>
      <p:grpSp>
        <p:nvGrpSpPr>
          <p:cNvPr id="25" name="Group 24"/>
          <p:cNvGrpSpPr/>
          <p:nvPr/>
        </p:nvGrpSpPr>
        <p:grpSpPr>
          <a:xfrm>
            <a:off x="3276600" y="2133600"/>
            <a:ext cx="2057400" cy="1752600"/>
            <a:chOff x="533400" y="2133600"/>
            <a:chExt cx="2057400" cy="1752600"/>
          </a:xfrm>
        </p:grpSpPr>
        <p:sp>
          <p:nvSpPr>
            <p:cNvPr id="26" name="16-Point Star 25"/>
            <p:cNvSpPr/>
            <p:nvPr/>
          </p:nvSpPr>
          <p:spPr>
            <a:xfrm>
              <a:off x="533400" y="2133600"/>
              <a:ext cx="2057400" cy="1752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14400" y="2667000"/>
              <a:ext cx="1371600" cy="646331"/>
            </a:xfrm>
            <a:prstGeom prst="rect">
              <a:avLst/>
            </a:prstGeom>
            <a:noFill/>
          </p:spPr>
          <p:txBody>
            <a:bodyPr wrap="square" rtlCol="0">
              <a:spAutoFit/>
            </a:bodyPr>
            <a:lstStyle/>
            <a:p>
              <a:pPr algn="ctr"/>
              <a:r>
                <a:rPr lang="en-US" b="1" dirty="0" smtClean="0"/>
                <a:t>QUALITY SYSTEM</a:t>
              </a:r>
              <a:endParaRPr lang="en-US" b="1" dirty="0"/>
            </a:p>
          </p:txBody>
        </p:sp>
      </p:grpSp>
      <p:grpSp>
        <p:nvGrpSpPr>
          <p:cNvPr id="28" name="Group 27"/>
          <p:cNvGrpSpPr/>
          <p:nvPr/>
        </p:nvGrpSpPr>
        <p:grpSpPr>
          <a:xfrm>
            <a:off x="4648200" y="3886200"/>
            <a:ext cx="2057400" cy="1752600"/>
            <a:chOff x="533400" y="2133600"/>
            <a:chExt cx="2057400" cy="1752600"/>
          </a:xfrm>
        </p:grpSpPr>
        <p:sp>
          <p:nvSpPr>
            <p:cNvPr id="29" name="16-Point Star 28"/>
            <p:cNvSpPr/>
            <p:nvPr/>
          </p:nvSpPr>
          <p:spPr>
            <a:xfrm>
              <a:off x="533400" y="2133600"/>
              <a:ext cx="2057400" cy="1752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14400" y="2667000"/>
              <a:ext cx="1447800" cy="646331"/>
            </a:xfrm>
            <a:prstGeom prst="rect">
              <a:avLst/>
            </a:prstGeom>
            <a:noFill/>
          </p:spPr>
          <p:txBody>
            <a:bodyPr wrap="square" rtlCol="0">
              <a:spAutoFit/>
            </a:bodyPr>
            <a:lstStyle/>
            <a:p>
              <a:pPr algn="ctr"/>
              <a:r>
                <a:rPr lang="en-US" b="1" dirty="0" smtClean="0"/>
                <a:t>QUALITY STANDARDS</a:t>
              </a:r>
              <a:endParaRPr lang="en-US" b="1" dirty="0"/>
            </a:p>
          </p:txBody>
        </p:sp>
      </p:grpSp>
      <p:grpSp>
        <p:nvGrpSpPr>
          <p:cNvPr id="31" name="Group 30"/>
          <p:cNvGrpSpPr/>
          <p:nvPr/>
        </p:nvGrpSpPr>
        <p:grpSpPr>
          <a:xfrm>
            <a:off x="5943600" y="2057400"/>
            <a:ext cx="2057400" cy="1752600"/>
            <a:chOff x="533400" y="2133600"/>
            <a:chExt cx="2057400" cy="1752600"/>
          </a:xfrm>
        </p:grpSpPr>
        <p:sp>
          <p:nvSpPr>
            <p:cNvPr id="32" name="16-Point Star 31"/>
            <p:cNvSpPr/>
            <p:nvPr/>
          </p:nvSpPr>
          <p:spPr>
            <a:xfrm>
              <a:off x="533400" y="2133600"/>
              <a:ext cx="2057400" cy="1752600"/>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09600" y="2667000"/>
              <a:ext cx="1981200" cy="584775"/>
            </a:xfrm>
            <a:prstGeom prst="rect">
              <a:avLst/>
            </a:prstGeom>
            <a:noFill/>
          </p:spPr>
          <p:txBody>
            <a:bodyPr wrap="square" rtlCol="0">
              <a:spAutoFit/>
            </a:bodyPr>
            <a:lstStyle/>
            <a:p>
              <a:pPr algn="ctr"/>
              <a:r>
                <a:rPr lang="en-US" sz="1600" b="1" dirty="0" smtClean="0"/>
                <a:t>QA IN RADIOTHERAPY</a:t>
              </a:r>
              <a:endParaRPr lang="en-US"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QUALITY ASSURANCE</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8</a:t>
            </a:fld>
            <a:endParaRPr lang="en-US" dirty="0"/>
          </a:p>
        </p:txBody>
      </p:sp>
      <p:sp>
        <p:nvSpPr>
          <p:cNvPr id="16" name="TextBox 15"/>
          <p:cNvSpPr txBox="1"/>
          <p:nvPr/>
        </p:nvSpPr>
        <p:spPr>
          <a:xfrm>
            <a:off x="381000" y="990600"/>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Quality Assurance is all those planned and systematic actions necessary to provide adequate confidence that a product or service will satisfy the given requirements for quality. </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81000" y="3093184"/>
            <a:ext cx="8229600" cy="163121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As such QA is wide ranging, covering</a:t>
            </a:r>
          </a:p>
          <a:p>
            <a:pPr indent="457200" algn="just">
              <a:buFont typeface="Wingdings" pitchFamily="2" charset="2"/>
              <a:buChar char="ü"/>
            </a:pPr>
            <a:r>
              <a:rPr lang="en-US" sz="2000" dirty="0" smtClean="0">
                <a:solidFill>
                  <a:srgbClr val="E12809"/>
                </a:solidFill>
                <a:latin typeface="Sylfaen" pitchFamily="18" charset="0"/>
              </a:rPr>
              <a:t>	Procedures; </a:t>
            </a:r>
          </a:p>
          <a:p>
            <a:pPr indent="457200" algn="just">
              <a:buFont typeface="Wingdings" pitchFamily="2" charset="2"/>
              <a:buChar char="ü"/>
            </a:pPr>
            <a:r>
              <a:rPr lang="en-US" sz="2000" dirty="0" smtClean="0">
                <a:solidFill>
                  <a:srgbClr val="E12809"/>
                </a:solidFill>
                <a:latin typeface="Sylfaen" pitchFamily="18" charset="0"/>
              </a:rPr>
              <a:t>	Activities; </a:t>
            </a:r>
          </a:p>
          <a:p>
            <a:pPr indent="457200" algn="just">
              <a:buFont typeface="Wingdings" pitchFamily="2" charset="2"/>
              <a:buChar char="ü"/>
            </a:pPr>
            <a:r>
              <a:rPr lang="en-US" sz="2000" dirty="0" smtClean="0">
                <a:solidFill>
                  <a:srgbClr val="E12809"/>
                </a:solidFill>
                <a:latin typeface="Sylfaen" pitchFamily="18" charset="0"/>
              </a:rPr>
              <a:t>	Actions; </a:t>
            </a:r>
          </a:p>
          <a:p>
            <a:pPr indent="457200" algn="just">
              <a:buFont typeface="Wingdings" pitchFamily="2" charset="2"/>
              <a:buChar char="ü"/>
            </a:pPr>
            <a:r>
              <a:rPr lang="en-US" sz="2000" dirty="0" smtClean="0">
                <a:solidFill>
                  <a:srgbClr val="E12809"/>
                </a:solidFill>
                <a:latin typeface="Sylfaen" pitchFamily="18" charset="0"/>
              </a:rPr>
              <a:t>	Groups of staff. </a:t>
            </a:r>
            <a:endParaRPr lang="en-US" sz="2000" dirty="0">
              <a:solidFill>
                <a:srgbClr val="E12809"/>
              </a:solidFill>
              <a:latin typeface="Sylfaen" pitchFamily="18" charset="0"/>
            </a:endParaRPr>
          </a:p>
        </p:txBody>
      </p:sp>
      <p:sp>
        <p:nvSpPr>
          <p:cNvPr id="19" name="TextBox 18"/>
          <p:cNvSpPr txBox="1"/>
          <p:nvPr/>
        </p:nvSpPr>
        <p:spPr>
          <a:xfrm>
            <a:off x="457200" y="5007114"/>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Management of a QA program is also called </a:t>
            </a:r>
            <a:r>
              <a:rPr lang="en-US" sz="2000" b="1" dirty="0" smtClean="0">
                <a:solidFill>
                  <a:srgbClr val="E12809"/>
                </a:solidFill>
                <a:latin typeface="Sylfaen" pitchFamily="18" charset="0"/>
              </a:rPr>
              <a:t>QUALITY SYSTEM MANAGEMENT.</a:t>
            </a:r>
            <a:endParaRPr lang="en-US" sz="2000" b="1" dirty="0">
              <a:solidFill>
                <a:srgbClr val="E12809"/>
              </a:solidFill>
              <a:latin typeface="Sylfaen" pitchFamily="18" charset="0"/>
            </a:endParaRPr>
          </a:p>
        </p:txBody>
      </p:sp>
      <p:sp>
        <p:nvSpPr>
          <p:cNvPr id="21" name="TextBox 20"/>
          <p:cNvSpPr txBox="1"/>
          <p:nvPr/>
        </p:nvSpPr>
        <p:spPr>
          <a:xfrm>
            <a:off x="381000" y="2187714"/>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QA aims to prevent defects with a focus on the process used to make the product. It is a proactive quality process.</a:t>
            </a:r>
            <a:endParaRPr lang="en-US" sz="2000" dirty="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9"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8229600" cy="685800"/>
          </a:xfrm>
          <a:prstGeom prst="rect">
            <a:avLst/>
          </a:prstGeom>
        </p:spPr>
        <p:txBody>
          <a:bodyPr rIns="91440" anchor="b">
            <a:noAutofit/>
            <a:scene3d>
              <a:camera prst="orthographicFront"/>
              <a:lightRig rig="soft" dir="t">
                <a:rot lat="0" lon="0" rev="2400000"/>
              </a:lightRig>
            </a:scene3d>
            <a:sp3d>
              <a:bevelT w="19050" h="12700"/>
            </a:sp3d>
          </a:bodyPr>
          <a:lstStyle/>
          <a:p>
            <a:pPr marL="54864" algn="ctr">
              <a:lnSpc>
                <a:spcPct val="160000"/>
              </a:lnSpc>
              <a:spcBef>
                <a:spcPct val="0"/>
              </a:spcBef>
              <a:defRPr/>
            </a:pPr>
            <a:r>
              <a:rPr lang="en-US" sz="3200" b="1" dirty="0" smtClean="0">
                <a:solidFill>
                  <a:srgbClr val="E12809"/>
                </a:solidFill>
                <a:latin typeface="Sylfaen" pitchFamily="18" charset="0"/>
              </a:rPr>
              <a:t>QUALITY CONTROL </a:t>
            </a:r>
            <a:endParaRPr lang="en-US" sz="3200" b="1" dirty="0">
              <a:solidFill>
                <a:srgbClr val="E12809"/>
              </a:solidFill>
              <a:latin typeface="Sylfaen" pitchFamily="18" charset="0"/>
            </a:endParaRPr>
          </a:p>
        </p:txBody>
      </p:sp>
      <p:sp>
        <p:nvSpPr>
          <p:cNvPr id="15" name="Slide Number Placeholder 14"/>
          <p:cNvSpPr>
            <a:spLocks noGrp="1"/>
          </p:cNvSpPr>
          <p:nvPr>
            <p:ph type="sldNum" sz="quarter" idx="12"/>
          </p:nvPr>
        </p:nvSpPr>
        <p:spPr>
          <a:xfrm>
            <a:off x="8458200" y="6172200"/>
            <a:ext cx="457200" cy="457200"/>
          </a:xfrm>
        </p:spPr>
        <p:txBody>
          <a:bodyPr/>
          <a:lstStyle/>
          <a:p>
            <a:fld id="{B6F15528-21DE-4FAA-801E-634DDDAF4B2B}" type="slidenum">
              <a:rPr lang="en-US" smtClean="0"/>
              <a:pPr/>
              <a:t>9</a:t>
            </a:fld>
            <a:endParaRPr lang="en-US" dirty="0"/>
          </a:p>
        </p:txBody>
      </p:sp>
      <p:sp>
        <p:nvSpPr>
          <p:cNvPr id="16" name="TextBox 15"/>
          <p:cNvSpPr txBox="1"/>
          <p:nvPr/>
        </p:nvSpPr>
        <p:spPr>
          <a:xfrm>
            <a:off x="381000" y="990600"/>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Quality Control is the regulatory process through which the actual quality performance is measured, compared with existing standards, and the actions necessary to keep or regain conformance with the standards. </a:t>
            </a:r>
            <a:endParaRPr lang="en-US" sz="2000" dirty="0">
              <a:solidFill>
                <a:srgbClr val="E12809"/>
              </a:solidFill>
              <a:latin typeface="Sylfaen" pitchFamily="18" charset="0"/>
            </a:endParaRPr>
          </a:p>
        </p:txBody>
      </p:sp>
      <p:sp>
        <p:nvSpPr>
          <p:cNvPr id="12" name="Footer Placeholder 15"/>
          <p:cNvSpPr>
            <a:spLocks noGrp="1"/>
          </p:cNvSpPr>
          <p:nvPr>
            <p:ph type="ftr" sz="quarter" idx="11"/>
          </p:nvPr>
        </p:nvSpPr>
        <p:spPr>
          <a:xfrm>
            <a:off x="228600" y="6248400"/>
            <a:ext cx="8153400" cy="381000"/>
          </a:xfrm>
          <a:ln>
            <a:noFill/>
          </a:ln>
        </p:spPr>
        <p:style>
          <a:lnRef idx="2">
            <a:schemeClr val="accent2"/>
          </a:lnRef>
          <a:fillRef idx="1001">
            <a:schemeClr val="lt1"/>
          </a:fillRef>
          <a:effectRef idx="0">
            <a:schemeClr val="accent2"/>
          </a:effectRef>
          <a:fontRef idx="minor">
            <a:schemeClr val="dk1"/>
          </a:fontRef>
        </p:style>
        <p:txBody>
          <a:bodyPr/>
          <a:lstStyle/>
          <a:p>
            <a:pPr algn="ctr"/>
            <a:r>
              <a:rPr lang="en-US" sz="1300" dirty="0" smtClean="0">
                <a:solidFill>
                  <a:srgbClr val="E12809"/>
                </a:solidFill>
                <a:latin typeface="Sylfaen" pitchFamily="18" charset="0"/>
              </a:rPr>
              <a:t>8th Georgian- German School and Workshop in Basic Science (GGSWBS”18) August 20-25, 2018,  Tbilisi, Georgia</a:t>
            </a:r>
            <a:endParaRPr lang="en-US" sz="1300" dirty="0">
              <a:solidFill>
                <a:srgbClr val="E12809"/>
              </a:solidFill>
              <a:latin typeface="Sylfaen" pitchFamily="18" charset="0"/>
            </a:endParaRPr>
          </a:p>
        </p:txBody>
      </p:sp>
      <p:cxnSp>
        <p:nvCxnSpPr>
          <p:cNvPr id="13" name="Straight Connector 12"/>
          <p:cNvCxnSpPr/>
          <p:nvPr/>
        </p:nvCxnSpPr>
        <p:spPr>
          <a:xfrm>
            <a:off x="304800" y="6019800"/>
            <a:ext cx="8610600" cy="1588"/>
          </a:xfrm>
          <a:prstGeom prst="line">
            <a:avLst/>
          </a:prstGeom>
          <a:ln>
            <a:solidFill>
              <a:srgbClr val="E12809"/>
            </a:solidFill>
          </a:ln>
          <a:scene3d>
            <a:camera prst="obliqueTopLeft"/>
            <a:lightRig rig="threePt" dir="t"/>
          </a:scene3d>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457200" y="3562290"/>
            <a:ext cx="8229600" cy="400110"/>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Quality control is a part of quality system management. </a:t>
            </a:r>
            <a:endParaRPr lang="en-US" sz="2000" dirty="0">
              <a:solidFill>
                <a:srgbClr val="E12809"/>
              </a:solidFill>
              <a:latin typeface="Sylfaen" pitchFamily="18" charset="0"/>
            </a:endParaRPr>
          </a:p>
        </p:txBody>
      </p:sp>
      <p:sp>
        <p:nvSpPr>
          <p:cNvPr id="21" name="TextBox 20"/>
          <p:cNvSpPr txBox="1"/>
          <p:nvPr/>
        </p:nvSpPr>
        <p:spPr>
          <a:xfrm>
            <a:off x="381000" y="2187714"/>
            <a:ext cx="8229600" cy="707886"/>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QC aims to identify (and correct) defects in the finished product. Quality control, therefore, is a reactive process.</a:t>
            </a:r>
            <a:endParaRPr lang="en-US" sz="2000" dirty="0">
              <a:solidFill>
                <a:srgbClr val="E12809"/>
              </a:solidFill>
              <a:latin typeface="Sylfaen" pitchFamily="18" charset="0"/>
            </a:endParaRPr>
          </a:p>
        </p:txBody>
      </p:sp>
      <p:sp>
        <p:nvSpPr>
          <p:cNvPr id="10" name="TextBox 9"/>
          <p:cNvSpPr txBox="1"/>
          <p:nvPr/>
        </p:nvSpPr>
        <p:spPr>
          <a:xfrm>
            <a:off x="457200" y="4470737"/>
            <a:ext cx="8229600" cy="1015663"/>
          </a:xfrm>
          <a:prstGeom prst="rect">
            <a:avLst/>
          </a:prstGeom>
          <a:noFill/>
        </p:spPr>
        <p:txBody>
          <a:bodyPr wrap="square" rtlCol="0">
            <a:spAutoFit/>
          </a:bodyPr>
          <a:lstStyle/>
          <a:p>
            <a:pPr indent="457200" algn="just">
              <a:buFont typeface="Wingdings" pitchFamily="2" charset="2"/>
              <a:buChar char="q"/>
            </a:pPr>
            <a:r>
              <a:rPr lang="en-US" sz="2000" dirty="0" smtClean="0">
                <a:solidFill>
                  <a:srgbClr val="E12809"/>
                </a:solidFill>
                <a:latin typeface="Sylfaen" pitchFamily="18" charset="0"/>
              </a:rPr>
              <a:t>It is concerned with operational techniques and activities used: 	</a:t>
            </a:r>
          </a:p>
          <a:p>
            <a:pPr indent="457200" algn="just">
              <a:buFont typeface="Wingdings" pitchFamily="2" charset="2"/>
              <a:buChar char="ü"/>
            </a:pPr>
            <a:r>
              <a:rPr lang="en-US" sz="2000" dirty="0" smtClean="0">
                <a:solidFill>
                  <a:srgbClr val="E12809"/>
                </a:solidFill>
                <a:latin typeface="Sylfaen" pitchFamily="18" charset="0"/>
              </a:rPr>
              <a:t>	To check that quality requirements are met.</a:t>
            </a:r>
          </a:p>
          <a:p>
            <a:pPr indent="457200" algn="just"/>
            <a:endParaRPr lang="en-US" sz="2000" dirty="0" smtClean="0">
              <a:solidFill>
                <a:srgbClr val="E12809"/>
              </a:solidFill>
              <a:latin typeface="Sylfae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21"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2502</TotalTime>
  <Words>2786</Words>
  <Application>Microsoft Office PowerPoint</Application>
  <PresentationFormat>On-screen Show (4:3)</PresentationFormat>
  <Paragraphs>282</Paragraphs>
  <Slides>37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Courier New</vt:lpstr>
      <vt:lpstr>Franklin Gothic Book</vt:lpstr>
      <vt:lpstr>Perpetua</vt:lpstr>
      <vt:lpstr>Sylfaen</vt:lpstr>
      <vt:lpstr>Wingdings</vt:lpstr>
      <vt:lpstr>Wingdings 2</vt:lpstr>
      <vt:lpstr>Equity</vt:lpstr>
      <vt:lpstr>Quality Control and Quality Assurance in Radiotherapy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SRS/SBRT: Treatment Planning and Quality Assuarance</dc:title>
  <dc:creator>TOP</dc:creator>
  <cp:lastModifiedBy>user</cp:lastModifiedBy>
  <cp:revision>340</cp:revision>
  <dcterms:created xsi:type="dcterms:W3CDTF">2006-08-16T00:00:00Z</dcterms:created>
  <dcterms:modified xsi:type="dcterms:W3CDTF">2018-09-11T07:34:09Z</dcterms:modified>
</cp:coreProperties>
</file>