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67" r:id="rId2"/>
    <p:sldId id="368" r:id="rId3"/>
    <p:sldId id="369" r:id="rId4"/>
    <p:sldId id="337" r:id="rId5"/>
    <p:sldId id="371" r:id="rId6"/>
    <p:sldId id="370" r:id="rId7"/>
    <p:sldId id="341" r:id="rId8"/>
    <p:sldId id="355" r:id="rId9"/>
    <p:sldId id="344" r:id="rId10"/>
    <p:sldId id="374" r:id="rId11"/>
    <p:sldId id="342" r:id="rId12"/>
    <p:sldId id="365" r:id="rId13"/>
    <p:sldId id="338" r:id="rId14"/>
    <p:sldId id="358" r:id="rId15"/>
    <p:sldId id="359" r:id="rId16"/>
    <p:sldId id="346" r:id="rId17"/>
    <p:sldId id="360" r:id="rId18"/>
    <p:sldId id="349" r:id="rId19"/>
    <p:sldId id="345" r:id="rId20"/>
    <p:sldId id="363" r:id="rId21"/>
    <p:sldId id="350" r:id="rId22"/>
    <p:sldId id="362" r:id="rId23"/>
    <p:sldId id="364" r:id="rId24"/>
    <p:sldId id="372" r:id="rId25"/>
    <p:sldId id="351" r:id="rId26"/>
    <p:sldId id="373" r:id="rId27"/>
    <p:sldId id="339" r:id="rId28"/>
    <p:sldId id="357" r:id="rId29"/>
  </p:sldIdLst>
  <p:sldSz cx="9144000" cy="6858000" type="screen4x3"/>
  <p:notesSz cx="6858000" cy="97234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C8A2C0-CB10-4F47-AAD4-104EA570DD28}">
          <p14:sldIdLst>
            <p14:sldId id="267"/>
            <p14:sldId id="368"/>
            <p14:sldId id="369"/>
            <p14:sldId id="337"/>
            <p14:sldId id="371"/>
            <p14:sldId id="370"/>
            <p14:sldId id="341"/>
            <p14:sldId id="355"/>
            <p14:sldId id="344"/>
            <p14:sldId id="374"/>
            <p14:sldId id="342"/>
            <p14:sldId id="365"/>
            <p14:sldId id="338"/>
            <p14:sldId id="358"/>
            <p14:sldId id="359"/>
            <p14:sldId id="346"/>
            <p14:sldId id="360"/>
            <p14:sldId id="349"/>
            <p14:sldId id="345"/>
            <p14:sldId id="363"/>
            <p14:sldId id="350"/>
            <p14:sldId id="362"/>
            <p14:sldId id="364"/>
            <p14:sldId id="372"/>
            <p14:sldId id="351"/>
            <p14:sldId id="373"/>
            <p14:sldId id="339"/>
            <p14:sldId id="357"/>
          </p14:sldIdLst>
        </p14:section>
      </p14:sectionLst>
    </p:ext>
    <p:ext uri="{EFAFB233-063F-42B5-8137-9DF3F51BA10A}">
      <p15:sldGuideLst xmlns="" xmlns:p15="http://schemas.microsoft.com/office/powerpoint/2012/main">
        <p15:guide id="1" orient="horz" pos="143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2"/>
    <a:srgbClr val="515151"/>
    <a:srgbClr val="B9B9B9"/>
    <a:srgbClr val="9C9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7" autoAdjust="0"/>
    <p:restoredTop sz="91255" autoAdjust="0"/>
  </p:normalViewPr>
  <p:slideViewPr>
    <p:cSldViewPr>
      <p:cViewPr>
        <p:scale>
          <a:sx n="75" d="100"/>
          <a:sy n="75" d="100"/>
        </p:scale>
        <p:origin x="-1616" y="-304"/>
      </p:cViewPr>
      <p:guideLst>
        <p:guide orient="horz" pos="143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85775"/>
          </a:xfrm>
          <a:prstGeom prst="rect">
            <a:avLst/>
          </a:prstGeom>
        </p:spPr>
        <p:txBody>
          <a:bodyPr vert="horz" lIns="91440" tIns="45720" rIns="91440" bIns="45720" rtlCol="0"/>
          <a:lstStyle>
            <a:lvl1pPr algn="r">
              <a:defRPr sz="1200"/>
            </a:lvl1pPr>
          </a:lstStyle>
          <a:p>
            <a:fld id="{E50CC8EB-9573-154A-BA44-795B1F9A1BA7}" type="datetimeFigureOut">
              <a:rPr lang="en-US" smtClean="0"/>
              <a:t>22.08.18</a:t>
            </a:fld>
            <a:endParaRPr lang="en-US"/>
          </a:p>
        </p:txBody>
      </p:sp>
      <p:sp>
        <p:nvSpPr>
          <p:cNvPr id="4" name="Footer Placeholder 3"/>
          <p:cNvSpPr>
            <a:spLocks noGrp="1"/>
          </p:cNvSpPr>
          <p:nvPr>
            <p:ph type="ftr" sz="quarter" idx="2"/>
          </p:nvPr>
        </p:nvSpPr>
        <p:spPr>
          <a:xfrm>
            <a:off x="0" y="9236075"/>
            <a:ext cx="2971800" cy="4857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236075"/>
            <a:ext cx="2971800" cy="485775"/>
          </a:xfrm>
          <a:prstGeom prst="rect">
            <a:avLst/>
          </a:prstGeom>
        </p:spPr>
        <p:txBody>
          <a:bodyPr vert="horz" lIns="91440" tIns="45720" rIns="91440" bIns="45720" rtlCol="0" anchor="b"/>
          <a:lstStyle>
            <a:lvl1pPr algn="r">
              <a:defRPr sz="1200"/>
            </a:lvl1pPr>
          </a:lstStyle>
          <a:p>
            <a:fld id="{1F1C0D09-130D-C04C-A2AB-5BF97E5FF33C}" type="slidenum">
              <a:rPr lang="en-US" smtClean="0"/>
              <a:t>‹#›</a:t>
            </a:fld>
            <a:endParaRPr lang="en-US"/>
          </a:p>
        </p:txBody>
      </p:sp>
    </p:spTree>
    <p:extLst>
      <p:ext uri="{BB962C8B-B14F-4D97-AF65-F5344CB8AC3E}">
        <p14:creationId xmlns:p14="http://schemas.microsoft.com/office/powerpoint/2010/main" val="32964969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8617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86172"/>
          </a:xfrm>
          <a:prstGeom prst="rect">
            <a:avLst/>
          </a:prstGeom>
        </p:spPr>
        <p:txBody>
          <a:bodyPr vert="horz" lIns="91440" tIns="45720" rIns="91440" bIns="45720" rtlCol="0"/>
          <a:lstStyle>
            <a:lvl1pPr algn="r">
              <a:defRPr sz="1200"/>
            </a:lvl1pPr>
          </a:lstStyle>
          <a:p>
            <a:fld id="{F308BD61-3547-424D-8836-725BF677DED4}" type="datetimeFigureOut">
              <a:rPr lang="de-DE" smtClean="0"/>
              <a:t>22.08.18</a:t>
            </a:fld>
            <a:endParaRPr lang="de-DE"/>
          </a:p>
        </p:txBody>
      </p:sp>
      <p:sp>
        <p:nvSpPr>
          <p:cNvPr id="4" name="Folienbildplatzhalter 3"/>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618633"/>
            <a:ext cx="5486400" cy="437554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235578"/>
            <a:ext cx="2971800" cy="48617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235578"/>
            <a:ext cx="2971800" cy="486172"/>
          </a:xfrm>
          <a:prstGeom prst="rect">
            <a:avLst/>
          </a:prstGeom>
        </p:spPr>
        <p:txBody>
          <a:bodyPr vert="horz" lIns="91440" tIns="45720" rIns="91440" bIns="45720" rtlCol="0" anchor="b"/>
          <a:lstStyle>
            <a:lvl1pPr algn="r">
              <a:defRPr sz="1200"/>
            </a:lvl1pPr>
          </a:lstStyle>
          <a:p>
            <a:fld id="{E6D97C32-0F4A-40F6-B67C-728988A86F3C}" type="slidenum">
              <a:rPr lang="de-DE" smtClean="0"/>
              <a:t>‹#›</a:t>
            </a:fld>
            <a:endParaRPr lang="de-DE"/>
          </a:p>
        </p:txBody>
      </p:sp>
    </p:spTree>
    <p:extLst>
      <p:ext uri="{BB962C8B-B14F-4D97-AF65-F5344CB8AC3E}">
        <p14:creationId xmlns:p14="http://schemas.microsoft.com/office/powerpoint/2010/main" val="42420183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Diffusion has been for clinical use more than 25 years.</a:t>
            </a:r>
            <a:r>
              <a:rPr lang="en-US" sz="1400" baseline="0" dirty="0" smtClean="0"/>
              <a:t> Originally focused on stroke imaging the modality has involved rapidly gaining numerous clinical applications in neuroradiology</a:t>
            </a:r>
            <a:endParaRPr lang="en-US" sz="1400" dirty="0"/>
          </a:p>
        </p:txBody>
      </p:sp>
      <p:sp>
        <p:nvSpPr>
          <p:cNvPr id="4" name="Slide Number Placeholder 3"/>
          <p:cNvSpPr>
            <a:spLocks noGrp="1"/>
          </p:cNvSpPr>
          <p:nvPr>
            <p:ph type="sldNum" sz="quarter" idx="10"/>
          </p:nvPr>
        </p:nvSpPr>
        <p:spPr/>
        <p:txBody>
          <a:bodyPr/>
          <a:lstStyle/>
          <a:p>
            <a:fld id="{E6D97C32-0F4A-40F6-B67C-728988A86F3C}" type="slidenum">
              <a:rPr lang="de-DE" smtClean="0"/>
              <a:t>6</a:t>
            </a:fld>
            <a:endParaRPr lang="de-DE"/>
          </a:p>
        </p:txBody>
      </p:sp>
    </p:spTree>
    <p:extLst>
      <p:ext uri="{BB962C8B-B14F-4D97-AF65-F5344CB8AC3E}">
        <p14:creationId xmlns:p14="http://schemas.microsoft.com/office/powerpoint/2010/main" val="1591440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16</a:t>
            </a:fld>
            <a:endParaRPr lang="de-DE"/>
          </a:p>
        </p:txBody>
      </p:sp>
    </p:spTree>
    <p:extLst>
      <p:ext uri="{BB962C8B-B14F-4D97-AF65-F5344CB8AC3E}">
        <p14:creationId xmlns:p14="http://schemas.microsoft.com/office/powerpoint/2010/main" val="3471248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20</a:t>
            </a:fld>
            <a:endParaRPr lang="de-DE"/>
          </a:p>
        </p:txBody>
      </p:sp>
    </p:spTree>
    <p:extLst>
      <p:ext uri="{BB962C8B-B14F-4D97-AF65-F5344CB8AC3E}">
        <p14:creationId xmlns:p14="http://schemas.microsoft.com/office/powerpoint/2010/main" val="2408845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r>
              <a:rPr lang="en-US" dirty="0" smtClean="0"/>
              <a:t>X y and z direction   x labels  </a:t>
            </a:r>
            <a:r>
              <a:rPr lang="en-US" dirty="0" err="1" smtClean="0"/>
              <a:t>diference</a:t>
            </a:r>
            <a:r>
              <a:rPr lang="en-US" dirty="0" smtClean="0"/>
              <a:t> in </a:t>
            </a:r>
            <a:r>
              <a:rPr lang="en-US" dirty="0" err="1" smtClean="0"/>
              <a:t>precentage</a:t>
            </a:r>
            <a:r>
              <a:rPr lang="en-US" dirty="0" smtClean="0"/>
              <a:t> on y label  </a:t>
            </a:r>
            <a:r>
              <a:rPr lang="en-US" dirty="0" err="1" smtClean="0"/>
              <a:t>voxsel</a:t>
            </a:r>
            <a:r>
              <a:rPr lang="en-US" dirty="0" smtClean="0"/>
              <a:t> numbers</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21</a:t>
            </a:fld>
            <a:endParaRPr lang="de-DE"/>
          </a:p>
        </p:txBody>
      </p:sp>
    </p:spTree>
    <p:extLst>
      <p:ext uri="{BB962C8B-B14F-4D97-AF65-F5344CB8AC3E}">
        <p14:creationId xmlns:p14="http://schemas.microsoft.com/office/powerpoint/2010/main" val="264430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r>
              <a:rPr lang="en-US" dirty="0" smtClean="0"/>
              <a:t>and let me start</a:t>
            </a:r>
            <a:r>
              <a:rPr lang="en-US" baseline="0" dirty="0" smtClean="0"/>
              <a:t> with </a:t>
            </a:r>
            <a:r>
              <a:rPr lang="en-US" baseline="0" dirty="0" err="1" smtClean="0"/>
              <a:t>inrtoduction</a:t>
            </a:r>
            <a:r>
              <a:rPr lang="en-US" baseline="0" dirty="0" smtClean="0"/>
              <a:t>  where is presented brain development during aging </a:t>
            </a:r>
            <a:r>
              <a:rPr lang="en-US" baseline="0" dirty="0" err="1" smtClean="0"/>
              <a:t>wich</a:t>
            </a:r>
            <a:r>
              <a:rPr lang="en-US" baseline="0" dirty="0" smtClean="0"/>
              <a:t> has so called U shaped trajectory </a:t>
            </a:r>
            <a:r>
              <a:rPr lang="en-US" baseline="0" dirty="0" err="1" smtClean="0"/>
              <a:t>forDTI</a:t>
            </a:r>
            <a:r>
              <a:rPr lang="en-US" baseline="0" dirty="0" smtClean="0"/>
              <a:t> parameters and </a:t>
            </a:r>
            <a:r>
              <a:rPr lang="en-US" baseline="0" dirty="0" err="1" smtClean="0"/>
              <a:t>heterochronous</a:t>
            </a:r>
            <a:r>
              <a:rPr lang="en-US" baseline="0" dirty="0" smtClean="0"/>
              <a:t> maturation of brain of various fibers</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7</a:t>
            </a:fld>
            <a:endParaRPr lang="de-DE"/>
          </a:p>
        </p:txBody>
      </p:sp>
    </p:spTree>
    <p:extLst>
      <p:ext uri="{BB962C8B-B14F-4D97-AF65-F5344CB8AC3E}">
        <p14:creationId xmlns:p14="http://schemas.microsoft.com/office/powerpoint/2010/main" val="216273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r>
              <a:rPr lang="en-US" dirty="0" smtClean="0"/>
              <a:t>so on this slide</a:t>
            </a:r>
            <a:r>
              <a:rPr lang="en-US" baseline="0" dirty="0" smtClean="0"/>
              <a:t> we have presented examples for u shaped </a:t>
            </a:r>
            <a:r>
              <a:rPr lang="en-US" baseline="0" dirty="0" err="1" smtClean="0"/>
              <a:t>trajectorys</a:t>
            </a:r>
            <a:r>
              <a:rPr lang="en-US" baseline="0" dirty="0" smtClean="0"/>
              <a:t> and fast developing and slow developing fibers. as we can observe here Functional </a:t>
            </a:r>
            <a:r>
              <a:rPr lang="en-US" baseline="0" dirty="0" err="1" smtClean="0"/>
              <a:t>anizotropy</a:t>
            </a:r>
            <a:r>
              <a:rPr lang="en-US" baseline="0" dirty="0" smtClean="0"/>
              <a:t> declines with age </a:t>
            </a:r>
            <a:r>
              <a:rPr lang="en-US" baseline="0" dirty="0" err="1" smtClean="0"/>
              <a:t>domane</a:t>
            </a:r>
            <a:r>
              <a:rPr lang="en-US" baseline="0" dirty="0" smtClean="0"/>
              <a:t>. And we have here various WM fibers </a:t>
            </a:r>
            <a:r>
              <a:rPr lang="en-US" baseline="0" dirty="0" err="1" smtClean="0"/>
              <a:t>cingulum</a:t>
            </a:r>
            <a:r>
              <a:rPr lang="en-US" baseline="0" dirty="0" smtClean="0"/>
              <a:t> and </a:t>
            </a:r>
            <a:r>
              <a:rPr lang="en-US" baseline="0" dirty="0" err="1" smtClean="0"/>
              <a:t>splenium</a:t>
            </a:r>
            <a:r>
              <a:rPr lang="en-US" baseline="0" dirty="0" smtClean="0"/>
              <a:t> of corpus </a:t>
            </a:r>
            <a:r>
              <a:rPr lang="en-US" baseline="0" dirty="0" err="1" smtClean="0"/>
              <a:t>calosum.so</a:t>
            </a:r>
            <a:r>
              <a:rPr lang="en-US" baseline="0" dirty="0" smtClean="0"/>
              <a:t> we have two different examples for </a:t>
            </a:r>
            <a:r>
              <a:rPr lang="en-US" baseline="0" dirty="0" err="1" smtClean="0"/>
              <a:t>cingulum</a:t>
            </a:r>
            <a:r>
              <a:rPr lang="en-US" baseline="0" dirty="0" smtClean="0"/>
              <a:t> FA development </a:t>
            </a:r>
            <a:r>
              <a:rPr lang="en-US" baseline="0" dirty="0" err="1" smtClean="0"/>
              <a:t>gous</a:t>
            </a:r>
            <a:r>
              <a:rPr lang="en-US" baseline="0" dirty="0" smtClean="0"/>
              <a:t> slowly and it is </a:t>
            </a:r>
            <a:r>
              <a:rPr lang="en-US" baseline="0" dirty="0" err="1" smtClean="0"/>
              <a:t>incresing</a:t>
            </a:r>
            <a:r>
              <a:rPr lang="en-US" baseline="0" dirty="0" smtClean="0"/>
              <a:t> by time but for </a:t>
            </a:r>
            <a:r>
              <a:rPr lang="en-US" baseline="0" dirty="0" err="1" smtClean="0"/>
              <a:t>splenium</a:t>
            </a:r>
            <a:r>
              <a:rPr lang="en-US" baseline="0" dirty="0" smtClean="0"/>
              <a:t> we have fir </a:t>
            </a:r>
            <a:r>
              <a:rPr lang="en-US" baseline="0" dirty="0" err="1" smtClean="0"/>
              <a:t>rupid</a:t>
            </a:r>
            <a:r>
              <a:rPr lang="en-US" baseline="0" dirty="0" smtClean="0"/>
              <a:t> increase and than it stays on the </a:t>
            </a:r>
            <a:r>
              <a:rPr lang="en-US" baseline="0" dirty="0" err="1" smtClean="0"/>
              <a:t>plato</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8</a:t>
            </a:fld>
            <a:endParaRPr lang="de-DE"/>
          </a:p>
        </p:txBody>
      </p:sp>
    </p:spTree>
    <p:extLst>
      <p:ext uri="{BB962C8B-B14F-4D97-AF65-F5344CB8AC3E}">
        <p14:creationId xmlns:p14="http://schemas.microsoft.com/office/powerpoint/2010/main" val="403418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r>
              <a:rPr lang="en-US" dirty="0" smtClean="0"/>
              <a:t>This slide is about comparison between children and adults here is presented TBSS</a:t>
            </a:r>
            <a:r>
              <a:rPr lang="en-US" baseline="0" dirty="0" smtClean="0"/>
              <a:t> analysis for two groups were shown that DKI parameters are more sensitive to microstructural changes than DTI parameters. DT metrics were larger in children than in adults and there were no regions were </a:t>
            </a:r>
            <a:r>
              <a:rPr lang="en-US" baseline="0" dirty="0" err="1" smtClean="0"/>
              <a:t>dti</a:t>
            </a:r>
            <a:r>
              <a:rPr lang="en-US" baseline="0" dirty="0" smtClean="0"/>
              <a:t> parameters were larger in adults than in children. FA revealed only a very few distributed cluster like regions in </a:t>
            </a:r>
            <a:r>
              <a:rPr lang="en-US" baseline="0" dirty="0" err="1" smtClean="0"/>
              <a:t>chich</a:t>
            </a:r>
            <a:r>
              <a:rPr lang="en-US" baseline="0" dirty="0" smtClean="0"/>
              <a:t> the between group differences were observed.  All </a:t>
            </a:r>
            <a:r>
              <a:rPr lang="en-US" baseline="0" dirty="0" err="1" smtClean="0"/>
              <a:t>contraststhe</a:t>
            </a:r>
            <a:r>
              <a:rPr lang="en-US" baseline="0" dirty="0" smtClean="0"/>
              <a:t> between </a:t>
            </a:r>
            <a:r>
              <a:rPr lang="en-US" baseline="0" dirty="0" err="1" smtClean="0"/>
              <a:t>goup</a:t>
            </a:r>
            <a:r>
              <a:rPr lang="en-US" baseline="0" dirty="0" smtClean="0"/>
              <a:t> </a:t>
            </a:r>
            <a:r>
              <a:rPr lang="en-US" baseline="0" dirty="0" err="1" smtClean="0"/>
              <a:t>diffenrence</a:t>
            </a:r>
            <a:r>
              <a:rPr lang="en-US" baseline="0" dirty="0" smtClean="0"/>
              <a:t> were </a:t>
            </a:r>
            <a:r>
              <a:rPr lang="en-US" baseline="0" dirty="0" err="1" smtClean="0"/>
              <a:t>observen</a:t>
            </a:r>
            <a:r>
              <a:rPr lang="en-US" baseline="0" dirty="0" smtClean="0"/>
              <a:t> in all KT metrics nearly in the whole brain, with </a:t>
            </a:r>
            <a:r>
              <a:rPr lang="en-US" baseline="0" dirty="0" err="1" smtClean="0"/>
              <a:t>exaption</a:t>
            </a:r>
            <a:r>
              <a:rPr lang="en-US" baseline="0" dirty="0" smtClean="0"/>
              <a:t> of few regions. Only all parameters were significantly </a:t>
            </a:r>
            <a:r>
              <a:rPr lang="en-US" baseline="0" dirty="0" err="1" smtClean="0"/>
              <a:t>largerin</a:t>
            </a:r>
            <a:r>
              <a:rPr lang="en-US" baseline="0" dirty="0" smtClean="0"/>
              <a:t> children than in adults in all regions and there were no </a:t>
            </a:r>
            <a:r>
              <a:rPr lang="en-US" baseline="0" dirty="0" err="1" smtClean="0"/>
              <a:t>significanty</a:t>
            </a:r>
            <a:r>
              <a:rPr lang="en-US" baseline="0" dirty="0" smtClean="0"/>
              <a:t> larger in adults than in children. TBSS analysis </a:t>
            </a:r>
            <a:r>
              <a:rPr lang="en-US" baseline="0" dirty="0" err="1" smtClean="0"/>
              <a:t>showd</a:t>
            </a:r>
            <a:r>
              <a:rPr lang="en-US" baseline="0" dirty="0" smtClean="0"/>
              <a:t> that between group differences in DKI metrics are more wide spread in comparison to DTI metrics</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9</a:t>
            </a:fld>
            <a:endParaRPr lang="de-DE"/>
          </a:p>
        </p:txBody>
      </p:sp>
    </p:spTree>
    <p:extLst>
      <p:ext uri="{BB962C8B-B14F-4D97-AF65-F5344CB8AC3E}">
        <p14:creationId xmlns:p14="http://schemas.microsoft.com/office/powerpoint/2010/main" val="62859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enplane the fibers very briefly </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10</a:t>
            </a:fld>
            <a:endParaRPr lang="de-DE"/>
          </a:p>
        </p:txBody>
      </p:sp>
    </p:spTree>
    <p:extLst>
      <p:ext uri="{BB962C8B-B14F-4D97-AF65-F5344CB8AC3E}">
        <p14:creationId xmlns:p14="http://schemas.microsoft.com/office/powerpoint/2010/main" val="293074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r>
              <a:rPr lang="en-US" dirty="0" smtClean="0"/>
              <a:t>here we have also previous study which is also children</a:t>
            </a:r>
            <a:r>
              <a:rPr lang="en-US" baseline="0" dirty="0" smtClean="0"/>
              <a:t> and adults comparison.  On this slide is presented </a:t>
            </a:r>
            <a:r>
              <a:rPr lang="en-US" baseline="0" dirty="0" err="1" smtClean="0"/>
              <a:t>cohens</a:t>
            </a:r>
            <a:r>
              <a:rPr lang="en-US" baseline="0" dirty="0" smtClean="0"/>
              <a:t> ‘d of MK higher value of D MK were interpreted as reflecting lower maturation levels of the </a:t>
            </a:r>
            <a:r>
              <a:rPr lang="en-US" baseline="0" dirty="0" err="1" smtClean="0"/>
              <a:t>individul</a:t>
            </a:r>
            <a:r>
              <a:rPr lang="en-US" baseline="0" dirty="0" smtClean="0"/>
              <a:t> fibers. Based on d MK difference </a:t>
            </a:r>
            <a:r>
              <a:rPr lang="en-US" baseline="0" dirty="0" err="1" smtClean="0"/>
              <a:t>betwen</a:t>
            </a:r>
            <a:r>
              <a:rPr lang="en-US" baseline="0" dirty="0" smtClean="0"/>
              <a:t> the age of </a:t>
            </a:r>
            <a:r>
              <a:rPr lang="en-US" baseline="0" dirty="0" err="1" smtClean="0"/>
              <a:t>preadolecene</a:t>
            </a:r>
            <a:r>
              <a:rPr lang="en-US" baseline="0" dirty="0" smtClean="0"/>
              <a:t> and adulthood where large in </a:t>
            </a:r>
            <a:r>
              <a:rPr lang="en-US" baseline="0" dirty="0" err="1" smtClean="0"/>
              <a:t>assosiation</a:t>
            </a:r>
            <a:r>
              <a:rPr lang="en-US" baseline="0" dirty="0" smtClean="0"/>
              <a:t> fibers that projection and </a:t>
            </a:r>
            <a:r>
              <a:rPr lang="en-US" baseline="0" dirty="0" err="1" smtClean="0"/>
              <a:t>coissural</a:t>
            </a:r>
            <a:r>
              <a:rPr lang="en-US" baseline="0" dirty="0" smtClean="0"/>
              <a:t> fibers. So </a:t>
            </a:r>
            <a:r>
              <a:rPr lang="en-US" baseline="0" dirty="0" err="1" smtClean="0"/>
              <a:t>cohens</a:t>
            </a:r>
            <a:r>
              <a:rPr lang="en-US" baseline="0" dirty="0" smtClean="0"/>
              <a:t> d of </a:t>
            </a:r>
            <a:r>
              <a:rPr lang="en-US" baseline="0" dirty="0" err="1" smtClean="0"/>
              <a:t>mk</a:t>
            </a:r>
            <a:r>
              <a:rPr lang="en-US" baseline="0" dirty="0" smtClean="0"/>
              <a:t> were larger between group difference in KT metrics. The </a:t>
            </a:r>
            <a:r>
              <a:rPr lang="en-US" baseline="0" dirty="0" err="1" smtClean="0"/>
              <a:t>lowes</a:t>
            </a:r>
            <a:r>
              <a:rPr lang="en-US" baseline="0" dirty="0" smtClean="0"/>
              <a:t> value of MK were observe in the </a:t>
            </a:r>
            <a:r>
              <a:rPr lang="en-US" baseline="0" dirty="0" err="1" smtClean="0"/>
              <a:t>comissural</a:t>
            </a:r>
            <a:r>
              <a:rPr lang="en-US" baseline="0" dirty="0" smtClean="0"/>
              <a:t> fibers F major F minor this finding </a:t>
            </a:r>
            <a:r>
              <a:rPr lang="en-US" baseline="0" dirty="0" err="1" smtClean="0"/>
              <a:t>sujested</a:t>
            </a:r>
            <a:r>
              <a:rPr lang="en-US" baseline="0" dirty="0" smtClean="0"/>
              <a:t> a </a:t>
            </a:r>
            <a:r>
              <a:rPr lang="en-US" baseline="0" dirty="0" err="1" smtClean="0"/>
              <a:t>sigher</a:t>
            </a:r>
            <a:r>
              <a:rPr lang="en-US" baseline="0" dirty="0" smtClean="0"/>
              <a:t> sensitivity of DKI metrics as biomarkers of microstructural development and regional </a:t>
            </a:r>
            <a:r>
              <a:rPr lang="en-US" baseline="0" dirty="0" err="1" smtClean="0"/>
              <a:t>heterogenety</a:t>
            </a:r>
            <a:r>
              <a:rPr lang="en-US" baseline="0" dirty="0" smtClean="0"/>
              <a:t> beyond </a:t>
            </a:r>
            <a:r>
              <a:rPr lang="en-US" baseline="0" dirty="0" err="1" smtClean="0"/>
              <a:t>preadulesense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11</a:t>
            </a:fld>
            <a:endParaRPr lang="de-DE"/>
          </a:p>
        </p:txBody>
      </p:sp>
    </p:spTree>
    <p:extLst>
      <p:ext uri="{BB962C8B-B14F-4D97-AF65-F5344CB8AC3E}">
        <p14:creationId xmlns:p14="http://schemas.microsoft.com/office/powerpoint/2010/main" val="288577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come motivation and goals for our</a:t>
            </a:r>
            <a:r>
              <a:rPr lang="en-US" baseline="0" dirty="0" smtClean="0"/>
              <a:t> study  so we have two main </a:t>
            </a:r>
            <a:r>
              <a:rPr lang="en-US" baseline="0" dirty="0" err="1" smtClean="0"/>
              <a:t>sentanses</a:t>
            </a:r>
            <a:r>
              <a:rPr lang="en-US" baseline="0" dirty="0" smtClean="0"/>
              <a:t> which was motivation for a us there is the </a:t>
            </a:r>
            <a:r>
              <a:rPr lang="en-US" baseline="0" dirty="0" err="1" smtClean="0"/>
              <a:t>isea</a:t>
            </a:r>
            <a:r>
              <a:rPr lang="en-US" baseline="0" dirty="0" smtClean="0"/>
              <a:t> theory that WM maturation </a:t>
            </a:r>
            <a:r>
              <a:rPr lang="en-US" baseline="0" dirty="0" err="1" smtClean="0"/>
              <a:t>microstuctural</a:t>
            </a:r>
            <a:r>
              <a:rPr lang="en-US" baseline="0" dirty="0" smtClean="0"/>
              <a:t> </a:t>
            </a:r>
            <a:r>
              <a:rPr lang="en-US" baseline="0" dirty="0" err="1" smtClean="0"/>
              <a:t>conectivity</a:t>
            </a:r>
            <a:r>
              <a:rPr lang="en-US" baseline="0" dirty="0" smtClean="0"/>
              <a:t> changes along the major WM tracts and they could be followed by major gradients in the brain. And the </a:t>
            </a:r>
            <a:r>
              <a:rPr lang="en-US" baseline="0" dirty="0" err="1" smtClean="0"/>
              <a:t>suty</a:t>
            </a:r>
            <a:r>
              <a:rPr lang="en-US" baseline="0" dirty="0" smtClean="0"/>
              <a:t> based on this idea was </a:t>
            </a:r>
            <a:r>
              <a:rPr lang="en-US" baseline="0" dirty="0" err="1" smtClean="0"/>
              <a:t>carread</a:t>
            </a:r>
            <a:r>
              <a:rPr lang="en-US" baseline="0" dirty="0" smtClean="0"/>
              <a:t> out for DTI </a:t>
            </a:r>
            <a:r>
              <a:rPr lang="en-US" baseline="0" dirty="0" err="1" smtClean="0"/>
              <a:t>parameteers</a:t>
            </a:r>
            <a:r>
              <a:rPr lang="en-US" baseline="0" dirty="0" smtClean="0"/>
              <a:t> and as we already know from previous </a:t>
            </a:r>
            <a:r>
              <a:rPr lang="en-US" baseline="0" dirty="0" err="1" smtClean="0"/>
              <a:t>stydies</a:t>
            </a:r>
            <a:r>
              <a:rPr lang="en-US" baseline="0" dirty="0" smtClean="0"/>
              <a:t> DKI metrics are more sensitive on </a:t>
            </a:r>
            <a:r>
              <a:rPr lang="en-US" baseline="0" dirty="0" err="1" smtClean="0"/>
              <a:t>microstructura</a:t>
            </a:r>
            <a:r>
              <a:rPr lang="en-US" baseline="0" dirty="0" smtClean="0"/>
              <a:t> changes for us was </a:t>
            </a:r>
            <a:r>
              <a:rPr lang="en-US" baseline="0" dirty="0" err="1" smtClean="0"/>
              <a:t>intereting</a:t>
            </a:r>
            <a:r>
              <a:rPr lang="en-US" baseline="0" dirty="0" smtClean="0"/>
              <a:t> to so some similar study with DKI metrics </a:t>
            </a:r>
            <a:r>
              <a:rPr lang="en-US" baseline="0" dirty="0" err="1" smtClean="0"/>
              <a:t>couse</a:t>
            </a:r>
            <a:r>
              <a:rPr lang="en-US" baseline="0" dirty="0" smtClean="0"/>
              <a:t> we could find the prove  an </a:t>
            </a:r>
            <a:r>
              <a:rPr lang="en-US" baseline="0" dirty="0" err="1" smtClean="0"/>
              <a:t>evidance</a:t>
            </a:r>
            <a:r>
              <a:rPr lang="en-US" baseline="0" dirty="0" smtClean="0"/>
              <a:t> of that theory.</a:t>
            </a:r>
            <a:endParaRPr lang="en-US" dirty="0" smtClean="0"/>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12</a:t>
            </a:fld>
            <a:endParaRPr lang="de-DE"/>
          </a:p>
        </p:txBody>
      </p:sp>
    </p:spTree>
    <p:extLst>
      <p:ext uri="{BB962C8B-B14F-4D97-AF65-F5344CB8AC3E}">
        <p14:creationId xmlns:p14="http://schemas.microsoft.com/office/powerpoint/2010/main" val="244735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r>
              <a:rPr lang="en-US" dirty="0" smtClean="0"/>
              <a:t>Here is presented</a:t>
            </a:r>
            <a:r>
              <a:rPr lang="en-US" baseline="0" dirty="0" smtClean="0"/>
              <a:t> previous study in which were scanned 159 </a:t>
            </a:r>
            <a:r>
              <a:rPr lang="en-US" baseline="0" dirty="0" err="1" smtClean="0"/>
              <a:t>partisipants</a:t>
            </a:r>
            <a:r>
              <a:rPr lang="en-US" baseline="0" dirty="0" smtClean="0"/>
              <a:t> in 1.5 t scanner with age range 4-11 in </a:t>
            </a:r>
            <a:r>
              <a:rPr lang="en-US" baseline="0" dirty="0" err="1" smtClean="0"/>
              <a:t>differente</a:t>
            </a:r>
            <a:r>
              <a:rPr lang="en-US" baseline="0" dirty="0" smtClean="0"/>
              <a:t> time points with time interval 584 days. And we see slice </a:t>
            </a:r>
            <a:r>
              <a:rPr lang="en-US" baseline="0" dirty="0" err="1" smtClean="0"/>
              <a:t>bu</a:t>
            </a:r>
            <a:r>
              <a:rPr lang="en-US" baseline="0" dirty="0" smtClean="0"/>
              <a:t> slice profiles of change for MD RD, FA, AD parameters, XYZ coordinates in MNI space. The FA skeleton Green displayed on the FMRIB FA </a:t>
            </a:r>
            <a:r>
              <a:rPr lang="en-US" baseline="0" dirty="0" err="1" smtClean="0"/>
              <a:t>tamplate</a:t>
            </a:r>
            <a:r>
              <a:rPr lang="en-US" baseline="0" dirty="0" smtClean="0"/>
              <a:t> in MNI space </a:t>
            </a:r>
            <a:r>
              <a:rPr lang="en-US" baseline="0" dirty="0" err="1" smtClean="0"/>
              <a:t>ilustrate</a:t>
            </a:r>
            <a:r>
              <a:rPr lang="en-US" baseline="0" dirty="0" smtClean="0"/>
              <a:t> principal gradients. R -L ,P -A ,I -S . Red </a:t>
            </a:r>
            <a:r>
              <a:rPr lang="en-US" baseline="0" dirty="0" err="1" smtClean="0"/>
              <a:t>sinifies</a:t>
            </a:r>
            <a:r>
              <a:rPr lang="en-US" baseline="0" dirty="0" smtClean="0"/>
              <a:t> greater positive changes and blue greater negative changes. The </a:t>
            </a:r>
            <a:r>
              <a:rPr lang="en-US" baseline="0" dirty="0" err="1" smtClean="0"/>
              <a:t>inferion</a:t>
            </a:r>
            <a:r>
              <a:rPr lang="en-US" baseline="0" dirty="0" smtClean="0"/>
              <a:t> </a:t>
            </a:r>
            <a:r>
              <a:rPr lang="en-US" baseline="0" dirty="0" err="1" smtClean="0"/>
              <a:t>tu</a:t>
            </a:r>
            <a:r>
              <a:rPr lang="en-US" baseline="0" dirty="0" smtClean="0"/>
              <a:t> superior gradient </a:t>
            </a:r>
            <a:r>
              <a:rPr lang="en-US" baseline="0" dirty="0" err="1" smtClean="0"/>
              <a:t>displaye</a:t>
            </a:r>
            <a:r>
              <a:rPr lang="en-US" baseline="0" dirty="0" smtClean="0"/>
              <a:t> a u shaped trajectory pattern for FA and inversed u shaped </a:t>
            </a:r>
            <a:r>
              <a:rPr lang="en-US" baseline="0" dirty="0" err="1" smtClean="0"/>
              <a:t>paternes</a:t>
            </a:r>
            <a:r>
              <a:rPr lang="en-US" baseline="0" dirty="0" smtClean="0"/>
              <a:t> for MD and RD and AD </a:t>
            </a:r>
            <a:r>
              <a:rPr lang="en-US" baseline="0" dirty="0" err="1" smtClean="0"/>
              <a:t>ilustrating</a:t>
            </a:r>
            <a:r>
              <a:rPr lang="en-US" baseline="0" dirty="0" smtClean="0"/>
              <a:t> </a:t>
            </a:r>
            <a:r>
              <a:rPr lang="en-US" baseline="0" dirty="0" err="1" smtClean="0"/>
              <a:t>greator</a:t>
            </a:r>
            <a:r>
              <a:rPr lang="en-US" baseline="0" dirty="0" smtClean="0"/>
              <a:t> </a:t>
            </a:r>
            <a:r>
              <a:rPr lang="en-US" baseline="0" dirty="0" err="1" smtClean="0"/>
              <a:t>changesin</a:t>
            </a:r>
            <a:r>
              <a:rPr lang="en-US" baseline="0" dirty="0" smtClean="0"/>
              <a:t> </a:t>
            </a:r>
            <a:r>
              <a:rPr lang="en-US" baseline="0" dirty="0" err="1" smtClean="0"/>
              <a:t>spesifi</a:t>
            </a:r>
            <a:r>
              <a:rPr lang="en-US" baseline="0" dirty="0" smtClean="0"/>
              <a:t> superior inferior regions. So there were </a:t>
            </a:r>
            <a:r>
              <a:rPr lang="en-US" baseline="0" dirty="0" err="1" smtClean="0"/>
              <a:t>foun</a:t>
            </a:r>
            <a:r>
              <a:rPr lang="en-US" baseline="0" dirty="0" smtClean="0"/>
              <a:t> </a:t>
            </a:r>
            <a:r>
              <a:rPr lang="en-US" baseline="0" dirty="0" err="1" smtClean="0"/>
              <a:t>singificant</a:t>
            </a:r>
            <a:r>
              <a:rPr lang="en-US" baseline="0" dirty="0" smtClean="0"/>
              <a:t> </a:t>
            </a:r>
            <a:r>
              <a:rPr lang="en-US" baseline="0" dirty="0" err="1" smtClean="0"/>
              <a:t>diffrenecein</a:t>
            </a:r>
            <a:r>
              <a:rPr lang="en-US" baseline="0" dirty="0" smtClean="0"/>
              <a:t> global FA and Decreases in </a:t>
            </a:r>
            <a:r>
              <a:rPr lang="en-US" baseline="0" dirty="0" err="1" smtClean="0"/>
              <a:t>Globa</a:t>
            </a:r>
            <a:r>
              <a:rPr lang="en-US" baseline="0" dirty="0" smtClean="0"/>
              <a:t> MD RD over time in 4-11 years old within the age range the where found more changes in </a:t>
            </a:r>
            <a:r>
              <a:rPr lang="en-US" baseline="0" dirty="0" err="1" smtClean="0"/>
              <a:t>anteriorthan</a:t>
            </a:r>
            <a:r>
              <a:rPr lang="en-US" baseline="0" dirty="0" smtClean="0"/>
              <a:t> </a:t>
            </a:r>
            <a:r>
              <a:rPr lang="en-US" baseline="0" dirty="0" err="1" smtClean="0"/>
              <a:t>posterion</a:t>
            </a:r>
            <a:r>
              <a:rPr lang="en-US" baseline="0" dirty="0" smtClean="0"/>
              <a:t> regions for all parameters. That can </a:t>
            </a:r>
            <a:r>
              <a:rPr lang="en-US" baseline="0" dirty="0" err="1" smtClean="0"/>
              <a:t>sujest</a:t>
            </a:r>
            <a:r>
              <a:rPr lang="en-US" baseline="0" dirty="0" smtClean="0"/>
              <a:t> that development of WM microstructure may follow major gradients in the brain in </a:t>
            </a:r>
            <a:r>
              <a:rPr lang="en-US" baseline="0" dirty="0" err="1" smtClean="0"/>
              <a:t>adition</a:t>
            </a:r>
            <a:r>
              <a:rPr lang="en-US" baseline="0" dirty="0" smtClean="0"/>
              <a:t> to individual </a:t>
            </a:r>
            <a:r>
              <a:rPr lang="en-US" baseline="0" smtClean="0"/>
              <a:t>WM tracts.</a:t>
            </a:r>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13</a:t>
            </a:fld>
            <a:endParaRPr lang="de-DE"/>
          </a:p>
        </p:txBody>
      </p:sp>
    </p:spTree>
    <p:extLst>
      <p:ext uri="{BB962C8B-B14F-4D97-AF65-F5344CB8AC3E}">
        <p14:creationId xmlns:p14="http://schemas.microsoft.com/office/powerpoint/2010/main" val="4059426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728663"/>
            <a:ext cx="4860925" cy="3646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14</a:t>
            </a:fld>
            <a:endParaRPr lang="de-DE"/>
          </a:p>
        </p:txBody>
      </p:sp>
    </p:spTree>
    <p:extLst>
      <p:ext uri="{BB962C8B-B14F-4D97-AF65-F5344CB8AC3E}">
        <p14:creationId xmlns:p14="http://schemas.microsoft.com/office/powerpoint/2010/main" val="390744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7" name="Rechteck 6"/>
          <p:cNvSpPr/>
          <p:nvPr userDrawn="1"/>
        </p:nvSpPr>
        <p:spPr>
          <a:xfrm>
            <a:off x="251520" y="2286000"/>
            <a:ext cx="8892480" cy="4572000"/>
          </a:xfrm>
          <a:prstGeom prst="rect">
            <a:avLst/>
          </a:prstGeom>
          <a:solidFill>
            <a:srgbClr val="005B8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Picture 60" descr="logo_699c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94226" y="249054"/>
            <a:ext cx="2517775" cy="10470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828039" y="2708920"/>
            <a:ext cx="7258907" cy="792088"/>
          </a:xfrm>
          <a:prstGeom prst="rect">
            <a:avLst/>
          </a:prstGeom>
        </p:spPr>
        <p:txBody>
          <a:bodyPr/>
          <a:lstStyle>
            <a:lvl1pPr algn="l">
              <a:defRPr lang="de-DE" sz="4800">
                <a:solidFill>
                  <a:schemeClr val="bg1"/>
                </a:solidFill>
                <a:latin typeface="Arial" pitchFamily="34" charset="0"/>
                <a:ea typeface="+mn-ea"/>
                <a:cs typeface="Arial" pitchFamily="34" charset="0"/>
              </a:defRPr>
            </a:lvl1pPr>
          </a:lstStyle>
          <a:p>
            <a:pPr marL="0" lvl="0" indent="0" algn="l">
              <a:spcBef>
                <a:spcPct val="20000"/>
              </a:spcBef>
              <a:buFont typeface="Arial" pitchFamily="34" charset="0"/>
            </a:pPr>
            <a:r>
              <a:rPr lang="de-DE" dirty="0" smtClean="0"/>
              <a:t>Platzhalter Titel</a:t>
            </a:r>
            <a:endParaRPr lang="de-DE" dirty="0"/>
          </a:p>
        </p:txBody>
      </p:sp>
      <p:sp>
        <p:nvSpPr>
          <p:cNvPr id="12" name="Untertitel 2"/>
          <p:cNvSpPr>
            <a:spLocks noGrp="1"/>
          </p:cNvSpPr>
          <p:nvPr>
            <p:ph type="subTitle" idx="1" hasCustomPrompt="1"/>
          </p:nvPr>
        </p:nvSpPr>
        <p:spPr>
          <a:xfrm>
            <a:off x="827585" y="3501008"/>
            <a:ext cx="7272808" cy="576064"/>
          </a:xfrm>
          <a:prstGeom prst="rect">
            <a:avLst/>
          </a:prstGeom>
        </p:spPr>
        <p:txBody>
          <a:bodyPr/>
          <a:lstStyle>
            <a:lvl1pPr marL="342900" indent="-342900">
              <a:buNone/>
              <a:defRPr lang="de-DE">
                <a:solidFill>
                  <a:schemeClr val="bg1"/>
                </a:solidFill>
                <a:latin typeface="Arial" pitchFamily="34" charset="0"/>
                <a:cs typeface="Arial" pitchFamily="34" charset="0"/>
              </a:defRPr>
            </a:lvl1pPr>
          </a:lstStyle>
          <a:p>
            <a:pPr marL="0" lvl="0" indent="0"/>
            <a:r>
              <a:rPr lang="de-DE" dirty="0" smtClean="0"/>
              <a:t>Platzhalter Untertitel</a:t>
            </a:r>
            <a:endParaRPr lang="de-DE" dirty="0"/>
          </a:p>
        </p:txBody>
      </p:sp>
      <p:sp>
        <p:nvSpPr>
          <p:cNvPr id="11" name="Textplatzhalter 10"/>
          <p:cNvSpPr>
            <a:spLocks noGrp="1"/>
          </p:cNvSpPr>
          <p:nvPr>
            <p:ph type="body" sz="quarter" idx="16" hasCustomPrompt="1"/>
          </p:nvPr>
        </p:nvSpPr>
        <p:spPr>
          <a:xfrm>
            <a:off x="817796" y="4869160"/>
            <a:ext cx="6490509" cy="576064"/>
          </a:xfrm>
          <a:prstGeom prst="rect">
            <a:avLst/>
          </a:prstGeom>
        </p:spPr>
        <p:txBody>
          <a:bodyPr/>
          <a:lstStyle>
            <a:lvl1pPr marL="285750" indent="-285750">
              <a:buFont typeface="Arial" panose="020B0604020202020204" pitchFamily="34" charset="0"/>
              <a:buNone/>
              <a:defRPr lang="de-DE" sz="1400" dirty="0">
                <a:solidFill>
                  <a:schemeClr val="bg1"/>
                </a:solidFill>
                <a:latin typeface="Arial" pitchFamily="34" charset="0"/>
                <a:cs typeface="Arial" pitchFamily="34" charset="0"/>
              </a:defRPr>
            </a:lvl1pPr>
          </a:lstStyle>
          <a:p>
            <a:pPr marL="0" lvl="0" indent="0"/>
            <a:r>
              <a:rPr lang="de-DE" dirty="0" smtClean="0"/>
              <a:t>Platzhalter Autor</a:t>
            </a:r>
            <a:endParaRPr lang="de-DE" dirty="0"/>
          </a:p>
        </p:txBody>
      </p:sp>
    </p:spTree>
    <p:extLst>
      <p:ext uri="{BB962C8B-B14F-4D97-AF65-F5344CB8AC3E}">
        <p14:creationId xmlns:p14="http://schemas.microsoft.com/office/powerpoint/2010/main" val="1873824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einspaltig">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dirty="0" smtClean="0"/>
              <a:t>TBI and </a:t>
            </a:r>
            <a:r>
              <a:rPr lang="de-DE" dirty="0" err="1" smtClean="0"/>
              <a:t>qMRI</a:t>
            </a:r>
            <a:endParaRPr lang="de-DE" dirty="0"/>
          </a:p>
        </p:txBody>
      </p:sp>
      <p:sp>
        <p:nvSpPr>
          <p:cNvPr id="6" name="Foliennummernplatzhalter 5"/>
          <p:cNvSpPr>
            <a:spLocks noGrp="1"/>
          </p:cNvSpPr>
          <p:nvPr>
            <p:ph type="sldNum" sz="quarter" idx="12"/>
          </p:nvPr>
        </p:nvSpPr>
        <p:spPr/>
        <p:txBody>
          <a:bodyPr/>
          <a:lstStyle/>
          <a:p>
            <a:fld id="{7EB9AEA1-3281-46F0-9EDB-48FF2E5FF267}" type="slidenum">
              <a:rPr lang="de-DE" smtClean="0"/>
              <a:t>‹#›</a:t>
            </a:fld>
            <a:endParaRPr lang="de-DE"/>
          </a:p>
        </p:txBody>
      </p:sp>
      <p:sp>
        <p:nvSpPr>
          <p:cNvPr id="8" name="Titel 1"/>
          <p:cNvSpPr>
            <a:spLocks noGrp="1"/>
          </p:cNvSpPr>
          <p:nvPr>
            <p:ph type="title" hasCustomPrompt="1"/>
          </p:nvPr>
        </p:nvSpPr>
        <p:spPr>
          <a:xfrm>
            <a:off x="742961" y="688835"/>
            <a:ext cx="7488000" cy="576000"/>
          </a:xfrm>
          <a:prstGeom prst="rect">
            <a:avLst/>
          </a:prstGeom>
        </p:spPr>
        <p:txBody>
          <a:bodyPr lIns="0" tIns="0" rIns="0" bIns="0"/>
          <a:lstStyle>
            <a:lvl1pPr algn="l">
              <a:defRPr lang="de-DE" sz="2800" b="1" baseline="0">
                <a:solidFill>
                  <a:srgbClr val="005B82"/>
                </a:solidFill>
                <a:latin typeface="Arial" pitchFamily="34" charset="0"/>
                <a:ea typeface="+mn-ea"/>
                <a:cs typeface="Arial" pitchFamily="34" charset="0"/>
              </a:defRPr>
            </a:lvl1pPr>
          </a:lstStyle>
          <a:p>
            <a:pPr marL="0" lvl="0" indent="0" algn="l">
              <a:spcBef>
                <a:spcPct val="20000"/>
              </a:spcBef>
              <a:buClr>
                <a:srgbClr val="005B82"/>
              </a:buClr>
              <a:buSzPct val="80000"/>
              <a:buFontTx/>
            </a:pPr>
            <a:r>
              <a:rPr lang="de-DE" dirty="0" smtClean="0"/>
              <a:t>Platzhalter Titel</a:t>
            </a:r>
            <a:endParaRPr lang="de-DE" dirty="0"/>
          </a:p>
        </p:txBody>
      </p:sp>
      <p:sp>
        <p:nvSpPr>
          <p:cNvPr id="9" name="Inhaltsplatzhalter 2"/>
          <p:cNvSpPr>
            <a:spLocks noGrp="1"/>
          </p:cNvSpPr>
          <p:nvPr>
            <p:ph idx="1"/>
          </p:nvPr>
        </p:nvSpPr>
        <p:spPr>
          <a:xfrm>
            <a:off x="742130" y="1412778"/>
            <a:ext cx="7488832" cy="4713387"/>
          </a:xfrm>
          <a:prstGeom prst="rect">
            <a:avLst/>
          </a:prstGeom>
        </p:spPr>
        <p:txBody>
          <a:bodyPr lIns="0" tIns="0"/>
          <a:lstStyle>
            <a:lvl1pPr marL="0" indent="0">
              <a:spcAft>
                <a:spcPts val="500"/>
              </a:spcAft>
              <a:buNone/>
              <a:defRPr sz="2400">
                <a:latin typeface="Arial" panose="020B0604020202020204" pitchFamily="34" charset="0"/>
                <a:cs typeface="Arial" panose="020B0604020202020204" pitchFamily="34" charset="0"/>
              </a:defRPr>
            </a:lvl1pPr>
            <a:lvl2pPr marL="342900" indent="-342900" algn="l" defTabSz="914400" rtl="0" eaLnBrk="1" latinLnBrk="0" hangingPunct="1">
              <a:spcBef>
                <a:spcPct val="20000"/>
              </a:spcBef>
              <a:buClr>
                <a:srgbClr val="005B82"/>
              </a:buClr>
              <a:buSzPct val="80000"/>
              <a:buFont typeface="Wingdings" pitchFamily="2" charset="2"/>
              <a:buChar char="§"/>
              <a:defRPr lang="de-DE" sz="2000" kern="1200" baseline="0" dirty="0" smtClean="0">
                <a:solidFill>
                  <a:schemeClr val="tx1"/>
                </a:solidFill>
                <a:latin typeface="Arial" pitchFamily="34" charset="0"/>
                <a:ea typeface="+mn-ea"/>
                <a:cs typeface="Arial" pitchFamily="34" charset="0"/>
              </a:defRPr>
            </a:lvl2pPr>
            <a:lvl3pPr marL="1143000" indent="-228600">
              <a:buClr>
                <a:srgbClr val="005B82"/>
              </a:buClr>
              <a:buSzPct val="800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Clr>
                <a:srgbClr val="005B82"/>
              </a:buClr>
              <a:buSzPct val="80000"/>
              <a:buFont typeface="Wingdings" panose="05000000000000000000" pitchFamily="2" charset="2"/>
              <a:buChar char="§"/>
              <a:defRPr sz="1600">
                <a:latin typeface="Arial" panose="020B0604020202020204" pitchFamily="34" charset="0"/>
                <a:cs typeface="Arial" panose="020B0604020202020204" pitchFamily="34" charset="0"/>
              </a:defRPr>
            </a:lvl4pPr>
            <a:lvl5pPr marL="2057400" indent="-228600">
              <a:buClr>
                <a:srgbClr val="005B82"/>
              </a:buClr>
              <a:buSzPct val="8000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14947" y="151202"/>
            <a:ext cx="1677053" cy="68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atumsplatzhalter 1"/>
          <p:cNvSpPr>
            <a:spLocks noGrp="1"/>
          </p:cNvSpPr>
          <p:nvPr>
            <p:ph type="dt" sz="half" idx="10"/>
          </p:nvPr>
        </p:nvSpPr>
        <p:spPr>
          <a:xfrm>
            <a:off x="720000" y="6356352"/>
            <a:ext cx="2133600" cy="365125"/>
          </a:xfrm>
        </p:spPr>
        <p:txBody>
          <a:bodyPr/>
          <a:lstStyle/>
          <a:p>
            <a:r>
              <a:rPr lang="en-GB" smtClean="0"/>
              <a:t>11th August 2015</a:t>
            </a:r>
            <a:endParaRPr lang="de-DE" dirty="0"/>
          </a:p>
        </p:txBody>
      </p:sp>
    </p:spTree>
    <p:extLst>
      <p:ext uri="{BB962C8B-B14F-4D97-AF65-F5344CB8AC3E}">
        <p14:creationId xmlns:p14="http://schemas.microsoft.com/office/powerpoint/2010/main" val="319101080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43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720000" y="6356352"/>
            <a:ext cx="2133600" cy="365125"/>
          </a:xfrm>
          <a:prstGeom prst="rect">
            <a:avLst/>
          </a:prstGeom>
        </p:spPr>
        <p:txBody>
          <a:bodyPr vert="horz" lIns="0" tIns="45720" rIns="91440" bIns="45720" rtlCol="0" anchor="ctr"/>
          <a:lstStyle>
            <a:lvl1pPr algn="l">
              <a:defRPr sz="1200">
                <a:solidFill>
                  <a:schemeClr val="tx1">
                    <a:tint val="75000"/>
                  </a:schemeClr>
                </a:solidFill>
                <a:latin typeface="Arial" pitchFamily="34" charset="0"/>
                <a:cs typeface="Arial" pitchFamily="34" charset="0"/>
              </a:defRPr>
            </a:lvl1pPr>
          </a:lstStyle>
          <a:p>
            <a:r>
              <a:rPr lang="en-GB" smtClean="0"/>
              <a:t>11th August 2015</a:t>
            </a:r>
            <a:endParaRPr lang="de-DE"/>
          </a:p>
        </p:txBody>
      </p:sp>
      <p:sp>
        <p:nvSpPr>
          <p:cNvPr id="5" name="Fußzeilenplatzhalt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r>
              <a:rPr lang="de-DE" dirty="0" smtClean="0"/>
              <a:t>TBI and </a:t>
            </a:r>
            <a:r>
              <a:rPr lang="de-DE" dirty="0" err="1" smtClean="0"/>
              <a:t>qMRI</a:t>
            </a:r>
            <a:endParaRPr lang="de-DE" dirty="0"/>
          </a:p>
        </p:txBody>
      </p:sp>
      <p:sp>
        <p:nvSpPr>
          <p:cNvPr id="6" name="Foliennummernplatzhalt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7EB9AEA1-3281-46F0-9EDB-48FF2E5FF267}" type="slidenum">
              <a:rPr lang="de-DE" smtClean="0"/>
              <a:pPr/>
              <a:t>‹#›</a:t>
            </a:fld>
            <a:endParaRPr lang="de-DE"/>
          </a:p>
        </p:txBody>
      </p:sp>
      <p:sp>
        <p:nvSpPr>
          <p:cNvPr id="7" name="Rechteck 6"/>
          <p:cNvSpPr/>
          <p:nvPr/>
        </p:nvSpPr>
        <p:spPr>
          <a:xfrm>
            <a:off x="0" y="2286000"/>
            <a:ext cx="126000" cy="2286000"/>
          </a:xfrm>
          <a:prstGeom prst="rect">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005B82"/>
              </a:solidFill>
            </a:endParaRPr>
          </a:p>
        </p:txBody>
      </p:sp>
      <p:sp>
        <p:nvSpPr>
          <p:cNvPr id="8" name="Rechteck 7"/>
          <p:cNvSpPr/>
          <p:nvPr/>
        </p:nvSpPr>
        <p:spPr>
          <a:xfrm>
            <a:off x="126000" y="2286000"/>
            <a:ext cx="126000" cy="228600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9C9C9C"/>
              </a:solidFill>
            </a:endParaRPr>
          </a:p>
        </p:txBody>
      </p:sp>
      <p:sp>
        <p:nvSpPr>
          <p:cNvPr id="9" name="Rechteck 8"/>
          <p:cNvSpPr/>
          <p:nvPr/>
        </p:nvSpPr>
        <p:spPr>
          <a:xfrm>
            <a:off x="0" y="0"/>
            <a:ext cx="126000" cy="2286000"/>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005B82"/>
              </a:solidFill>
            </a:endParaRPr>
          </a:p>
        </p:txBody>
      </p:sp>
      <p:sp>
        <p:nvSpPr>
          <p:cNvPr id="10" name="Rechteck 9"/>
          <p:cNvSpPr/>
          <p:nvPr/>
        </p:nvSpPr>
        <p:spPr>
          <a:xfrm>
            <a:off x="126000" y="0"/>
            <a:ext cx="126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9C9C9C"/>
              </a:solidFill>
            </a:endParaRPr>
          </a:p>
        </p:txBody>
      </p:sp>
      <p:sp>
        <p:nvSpPr>
          <p:cNvPr id="11" name="Rechteck 10"/>
          <p:cNvSpPr/>
          <p:nvPr/>
        </p:nvSpPr>
        <p:spPr>
          <a:xfrm>
            <a:off x="0" y="4572000"/>
            <a:ext cx="126000"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005B82"/>
              </a:solidFill>
            </a:endParaRPr>
          </a:p>
        </p:txBody>
      </p:sp>
      <p:sp>
        <p:nvSpPr>
          <p:cNvPr id="12" name="Rechteck 11"/>
          <p:cNvSpPr/>
          <p:nvPr/>
        </p:nvSpPr>
        <p:spPr>
          <a:xfrm>
            <a:off x="126000" y="4572000"/>
            <a:ext cx="126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9C9C9C"/>
              </a:solidFill>
            </a:endParaRPr>
          </a:p>
        </p:txBody>
      </p:sp>
      <p:sp>
        <p:nvSpPr>
          <p:cNvPr id="13" name="Rechteck 12"/>
          <p:cNvSpPr/>
          <p:nvPr userDrawn="1"/>
        </p:nvSpPr>
        <p:spPr>
          <a:xfrm rot="-5400000">
            <a:off x="-1076400" y="5665703"/>
            <a:ext cx="2276872" cy="107722"/>
          </a:xfrm>
          <a:prstGeom prst="rect">
            <a:avLst/>
          </a:prstGeom>
        </p:spPr>
        <p:txBody>
          <a:bodyPr wrap="square" lIns="0" tIns="0" rIns="0" bIns="0">
            <a:spAutoFit/>
          </a:bodyPr>
          <a:lstStyle/>
          <a:p>
            <a:pPr algn="ctr"/>
            <a:r>
              <a:rPr lang="de-DE" sz="700" smtClean="0">
                <a:solidFill>
                  <a:srgbClr val="515151"/>
                </a:solidFill>
                <a:latin typeface="Arial" pitchFamily="34" charset="0"/>
                <a:cs typeface="Arial" pitchFamily="34" charset="0"/>
              </a:rPr>
              <a:t>Mitglied der Helmholtz-Gemeinschaft</a:t>
            </a:r>
            <a:endParaRPr lang="de-DE" sz="700">
              <a:solidFill>
                <a:srgbClr val="515151"/>
              </a:solidFill>
              <a:latin typeface="Arial" pitchFamily="34" charset="0"/>
              <a:cs typeface="Arial" pitchFamily="34" charset="0"/>
            </a:endParaRPr>
          </a:p>
        </p:txBody>
      </p:sp>
    </p:spTree>
    <p:extLst>
      <p:ext uri="{BB962C8B-B14F-4D97-AF65-F5344CB8AC3E}">
        <p14:creationId xmlns:p14="http://schemas.microsoft.com/office/powerpoint/2010/main" val="868829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khechiashvili@fz-juelich.d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29.wmf"/><Relationship Id="rId6"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g"/><Relationship Id="rId8"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4.emf"/><Relationship Id="rId5" Type="http://schemas.openxmlformats.org/officeDocument/2006/relationships/package" Target="../embeddings/Microsoft_Word_Document2.docx"/><Relationship Id="rId6" Type="http://schemas.openxmlformats.org/officeDocument/2006/relationships/package" Target="../embeddings/Microsoft_Word_Document3.docx"/><Relationship Id="rId7" Type="http://schemas.openxmlformats.org/officeDocument/2006/relationships/image" Target="../media/image4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hyperlink" Target="http://upload.wikimedia.org/wikipedia/en/c/c1/Myelinated_neuron.jpg" TargetMode="External"/><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image" Target="../media/image14.w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845586" y="2708920"/>
            <a:ext cx="7722858" cy="936104"/>
          </a:xfrm>
        </p:spPr>
        <p:txBody>
          <a:bodyPr/>
          <a:lstStyle/>
          <a:p>
            <a:r>
              <a:rPr lang="en-US" sz="2800" dirty="0"/>
              <a:t>Can diffusion kurtosis imaging provide evidence for gradients in maturation of the brain white matter?</a:t>
            </a:r>
            <a:br>
              <a:rPr lang="en-US" sz="2800" dirty="0"/>
            </a:br>
            <a:endParaRPr lang="en-CA" sz="2800" dirty="0"/>
          </a:p>
        </p:txBody>
      </p:sp>
      <p:sp>
        <p:nvSpPr>
          <p:cNvPr id="9" name="Textplatzhalter 8"/>
          <p:cNvSpPr>
            <a:spLocks noGrp="1"/>
          </p:cNvSpPr>
          <p:nvPr>
            <p:ph type="body" sz="quarter" idx="16"/>
          </p:nvPr>
        </p:nvSpPr>
        <p:spPr>
          <a:xfrm>
            <a:off x="323528" y="5013176"/>
            <a:ext cx="7920880" cy="1296144"/>
          </a:xfrm>
        </p:spPr>
        <p:txBody>
          <a:bodyPr/>
          <a:lstStyle/>
          <a:p>
            <a:r>
              <a:rPr lang="de-DE" sz="1600" dirty="0" smtClean="0"/>
              <a:t>Tamar khechiashvili </a:t>
            </a:r>
          </a:p>
          <a:p>
            <a:r>
              <a:rPr lang="en-US" sz="1600" dirty="0" smtClean="0"/>
              <a:t>S</a:t>
            </a:r>
            <a:r>
              <a:rPr lang="de-DE" sz="1600" dirty="0" err="1" smtClean="0"/>
              <a:t>upervision</a:t>
            </a:r>
            <a:r>
              <a:rPr lang="de-DE" sz="1600" dirty="0" smtClean="0"/>
              <a:t>: Priv.-Doz. Dr. F Grinberg, Prof. Dr. K kotetishvili, Prof. Dr. N. J. Shah.</a:t>
            </a:r>
          </a:p>
          <a:p>
            <a:r>
              <a:rPr lang="de-DE" sz="1600" dirty="0" smtClean="0"/>
              <a:t>GTU, FZJ </a:t>
            </a:r>
          </a:p>
          <a:p>
            <a:r>
              <a:rPr lang="de-DE" sz="1600" dirty="0" smtClean="0">
                <a:hlinkClick r:id="rId2"/>
              </a:rPr>
              <a:t>t.khechiashvili@fz-juelich.de</a:t>
            </a:r>
            <a:r>
              <a:rPr lang="de-DE" sz="1600" dirty="0" smtClean="0"/>
              <a:t> </a:t>
            </a:r>
          </a:p>
          <a:p>
            <a:r>
              <a:rPr lang="de-DE" sz="1600" dirty="0" smtClean="0"/>
              <a:t>24/08/2018</a:t>
            </a:r>
          </a:p>
        </p:txBody>
      </p:sp>
      <p:sp>
        <p:nvSpPr>
          <p:cNvPr id="4" name="Titel 6"/>
          <p:cNvSpPr txBox="1">
            <a:spLocks/>
          </p:cNvSpPr>
          <p:nvPr/>
        </p:nvSpPr>
        <p:spPr>
          <a:xfrm>
            <a:off x="539552" y="1484784"/>
            <a:ext cx="7722858" cy="936104"/>
          </a:xfrm>
          <a:prstGeom prst="rect">
            <a:avLst/>
          </a:prstGeom>
        </p:spPr>
        <p:txBody>
          <a:bodyPr/>
          <a:lstStyle>
            <a:lvl1pPr algn="l" defTabSz="914400" rtl="0" eaLnBrk="1" latinLnBrk="0" hangingPunct="1">
              <a:spcBef>
                <a:spcPct val="0"/>
              </a:spcBef>
              <a:buNone/>
              <a:defRPr lang="de-DE" sz="4800" kern="1200">
                <a:solidFill>
                  <a:schemeClr val="bg1"/>
                </a:solidFill>
                <a:latin typeface="Arial" pitchFamily="34" charset="0"/>
                <a:ea typeface="+mn-ea"/>
                <a:cs typeface="Arial" pitchFamily="34" charset="0"/>
              </a:defRPr>
            </a:lvl1pPr>
          </a:lstStyle>
          <a:p>
            <a:pPr algn="ctr"/>
            <a:r>
              <a:rPr lang="en-US" sz="2800" dirty="0" smtClean="0">
                <a:solidFill>
                  <a:schemeClr val="tx1"/>
                </a:solidFill>
              </a:rPr>
              <a:t>My experience in Juelich as a Ph.D.</a:t>
            </a:r>
            <a:br>
              <a:rPr lang="en-US" sz="2800" dirty="0" smtClean="0">
                <a:solidFill>
                  <a:schemeClr val="tx1"/>
                </a:solidFill>
              </a:rPr>
            </a:br>
            <a:endParaRPr lang="en-CA" sz="2800" dirty="0">
              <a:solidFill>
                <a:schemeClr val="tx1"/>
              </a:solidFill>
            </a:endParaRPr>
          </a:p>
        </p:txBody>
      </p:sp>
    </p:spTree>
    <p:extLst>
      <p:ext uri="{BB962C8B-B14F-4D97-AF65-F5344CB8AC3E}">
        <p14:creationId xmlns:p14="http://schemas.microsoft.com/office/powerpoint/2010/main" val="1477017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B9AEA1-3281-46F0-9EDB-48FF2E5FF267}" type="slidenum">
              <a:rPr lang="de-DE" smtClean="0"/>
              <a:t>10</a:t>
            </a:fld>
            <a:endParaRPr lang="de-DE"/>
          </a:p>
        </p:txBody>
      </p:sp>
      <p:pic>
        <p:nvPicPr>
          <p:cNvPr id="7" name="Picture 6" descr="cerebrum-39-6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911132"/>
            <a:ext cx="7920880" cy="5946868"/>
          </a:xfrm>
          <a:prstGeom prst="rect">
            <a:avLst/>
          </a:prstGeom>
        </p:spPr>
      </p:pic>
    </p:spTree>
    <p:extLst>
      <p:ext uri="{BB962C8B-B14F-4D97-AF65-F5344CB8AC3E}">
        <p14:creationId xmlns:p14="http://schemas.microsoft.com/office/powerpoint/2010/main" val="341058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11</a:t>
            </a:fld>
            <a:endParaRPr lang="de-DE"/>
          </a:p>
        </p:txBody>
      </p:sp>
      <p:sp>
        <p:nvSpPr>
          <p:cNvPr id="18" name="Rectangle 17"/>
          <p:cNvSpPr/>
          <p:nvPr/>
        </p:nvSpPr>
        <p:spPr>
          <a:xfrm>
            <a:off x="413538" y="1043444"/>
            <a:ext cx="7722858" cy="646331"/>
          </a:xfrm>
          <a:prstGeom prst="rect">
            <a:avLst/>
          </a:prstGeom>
        </p:spPr>
        <p:txBody>
          <a:bodyPr wrap="square">
            <a:spAutoFit/>
          </a:bodyPr>
          <a:lstStyle/>
          <a:p>
            <a:pPr marL="285750" indent="-285750">
              <a:buFont typeface="Arial"/>
              <a:buChar char="•"/>
            </a:pPr>
            <a:r>
              <a:rPr lang="en-US" dirty="0">
                <a:latin typeface="Arial" charset="0"/>
              </a:rPr>
              <a:t>Cohen’s d of MK: large values indicate protracted maturation, small values – early </a:t>
            </a:r>
            <a:r>
              <a:rPr lang="en-US" dirty="0" smtClean="0">
                <a:latin typeface="Arial" charset="0"/>
              </a:rPr>
              <a:t>maturation </a:t>
            </a:r>
            <a:endParaRPr lang="en-US" dirty="0">
              <a:latin typeface="Arial" charset="0"/>
            </a:endParaRPr>
          </a:p>
        </p:txBody>
      </p:sp>
      <p:sp>
        <p:nvSpPr>
          <p:cNvPr id="19" name="Title 3"/>
          <p:cNvSpPr txBox="1">
            <a:spLocks/>
          </p:cNvSpPr>
          <p:nvPr/>
        </p:nvSpPr>
        <p:spPr>
          <a:xfrm>
            <a:off x="378366" y="260648"/>
            <a:ext cx="7488000" cy="792088"/>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dirty="0" smtClean="0"/>
              <a:t>Previous study</a:t>
            </a:r>
          </a:p>
          <a:p>
            <a:r>
              <a:rPr lang="en-US" sz="1800" dirty="0" smtClean="0"/>
              <a:t>Sensitivity of MK parameter, maturation for different fiber </a:t>
            </a:r>
            <a:r>
              <a:rPr lang="en-US" sz="2000" dirty="0" smtClean="0"/>
              <a:t>types</a:t>
            </a:r>
          </a:p>
          <a:p>
            <a:r>
              <a:rPr lang="en-US" dirty="0" smtClean="0"/>
              <a:t/>
            </a:r>
            <a:br>
              <a:rPr lang="en-US" dirty="0" smtClean="0"/>
            </a:br>
            <a:endParaRPr lang="en-US" dirty="0"/>
          </a:p>
        </p:txBody>
      </p:sp>
      <p:pic>
        <p:nvPicPr>
          <p:cNvPr id="7" name="Picture 6" descr="Screen Shot 2018-02-16 at 20.46.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46546"/>
            <a:ext cx="5472608" cy="4910032"/>
          </a:xfrm>
          <a:prstGeom prst="rect">
            <a:avLst/>
          </a:prstGeom>
        </p:spPr>
      </p:pic>
      <p:sp>
        <p:nvSpPr>
          <p:cNvPr id="20" name="TextBox 5"/>
          <p:cNvSpPr txBox="1">
            <a:spLocks noChangeArrowheads="1"/>
          </p:cNvSpPr>
          <p:nvPr/>
        </p:nvSpPr>
        <p:spPr bwMode="auto">
          <a:xfrm>
            <a:off x="5633610" y="4653136"/>
            <a:ext cx="351039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t>Farida Grinberg et al</a:t>
            </a:r>
            <a:r>
              <a:rPr lang="en-US" sz="1800" dirty="0" smtClean="0"/>
              <a:t>,.. Neuroimage  “diffusion kurtosis metrics as biomarkers of  microstructural development: A  comparative study of a group children and a group of adults“ 2017</a:t>
            </a:r>
            <a:endParaRPr lang="en-US" sz="1800" dirty="0"/>
          </a:p>
        </p:txBody>
      </p:sp>
      <p:sp>
        <p:nvSpPr>
          <p:cNvPr id="4" name="Rectangle 3"/>
          <p:cNvSpPr/>
          <p:nvPr/>
        </p:nvSpPr>
        <p:spPr>
          <a:xfrm>
            <a:off x="5637873" y="2276872"/>
            <a:ext cx="3491880" cy="923330"/>
          </a:xfrm>
          <a:prstGeom prst="rect">
            <a:avLst/>
          </a:prstGeom>
        </p:spPr>
        <p:txBody>
          <a:bodyPr wrap="square">
            <a:spAutoFit/>
          </a:bodyPr>
          <a:lstStyle/>
          <a:p>
            <a:r>
              <a:rPr lang="en-US" dirty="0"/>
              <a:t>- d_MK is very sensitive to microstructural changes beyond pre-adolescence</a:t>
            </a:r>
          </a:p>
        </p:txBody>
      </p:sp>
      <p:sp>
        <p:nvSpPr>
          <p:cNvPr id="5" name="Rectangle 4"/>
          <p:cNvSpPr/>
          <p:nvPr/>
        </p:nvSpPr>
        <p:spPr>
          <a:xfrm>
            <a:off x="5652120" y="3284984"/>
            <a:ext cx="3672408" cy="1200329"/>
          </a:xfrm>
          <a:prstGeom prst="rect">
            <a:avLst/>
          </a:prstGeom>
        </p:spPr>
        <p:txBody>
          <a:bodyPr wrap="square">
            <a:spAutoFit/>
          </a:bodyPr>
          <a:lstStyle/>
          <a:p>
            <a:r>
              <a:rPr lang="en-US" dirty="0"/>
              <a:t>- d_MK indicates more protracted maturation of association compared to projection and commissural </a:t>
            </a:r>
            <a:r>
              <a:rPr lang="en-US" dirty="0" smtClean="0"/>
              <a:t>fibers</a:t>
            </a:r>
            <a:endParaRPr lang="en-US" dirty="0"/>
          </a:p>
        </p:txBody>
      </p:sp>
      <p:sp>
        <p:nvSpPr>
          <p:cNvPr id="8" name="Rectangle 7"/>
          <p:cNvSpPr/>
          <p:nvPr/>
        </p:nvSpPr>
        <p:spPr>
          <a:xfrm>
            <a:off x="5580112" y="1700808"/>
            <a:ext cx="3660790" cy="369332"/>
          </a:xfrm>
          <a:prstGeom prst="rect">
            <a:avLst/>
          </a:prstGeom>
        </p:spPr>
        <p:txBody>
          <a:bodyPr wrap="none">
            <a:spAutoFit/>
          </a:bodyPr>
          <a:lstStyle/>
          <a:p>
            <a:r>
              <a:rPr lang="en-US" dirty="0"/>
              <a:t>Cohen's d = (M2 - M1) ⁄ SDpooled</a:t>
            </a:r>
          </a:p>
        </p:txBody>
      </p:sp>
      <p:sp>
        <p:nvSpPr>
          <p:cNvPr id="12"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10168580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12</a:t>
            </a:fld>
            <a:endParaRPr lang="de-DE"/>
          </a:p>
        </p:txBody>
      </p:sp>
      <p:sp>
        <p:nvSpPr>
          <p:cNvPr id="4" name="Title 3"/>
          <p:cNvSpPr>
            <a:spLocks noGrp="1"/>
          </p:cNvSpPr>
          <p:nvPr>
            <p:ph type="title"/>
          </p:nvPr>
        </p:nvSpPr>
        <p:spPr>
          <a:xfrm>
            <a:off x="575556" y="332656"/>
            <a:ext cx="7488000" cy="576000"/>
          </a:xfrm>
        </p:spPr>
        <p:txBody>
          <a:bodyPr/>
          <a:lstStyle/>
          <a:p>
            <a:r>
              <a:rPr lang="en-US" dirty="0" smtClean="0"/>
              <a:t>Motivation </a:t>
            </a:r>
            <a:r>
              <a:rPr lang="en-US" dirty="0"/>
              <a:t/>
            </a:r>
            <a:br>
              <a:rPr lang="en-US" dirty="0"/>
            </a:br>
            <a:endParaRPr lang="en-US" dirty="0"/>
          </a:p>
        </p:txBody>
      </p:sp>
      <p:sp>
        <p:nvSpPr>
          <p:cNvPr id="7" name="Rectangle 6"/>
          <p:cNvSpPr/>
          <p:nvPr/>
        </p:nvSpPr>
        <p:spPr>
          <a:xfrm>
            <a:off x="737574" y="1840756"/>
            <a:ext cx="6912768" cy="2862323"/>
          </a:xfrm>
          <a:prstGeom prst="rect">
            <a:avLst/>
          </a:prstGeom>
        </p:spPr>
        <p:txBody>
          <a:bodyPr wrap="square">
            <a:spAutoFit/>
          </a:bodyPr>
          <a:lstStyle/>
          <a:p>
            <a:pPr marL="285750" indent="-285750">
              <a:buFont typeface="Arial"/>
              <a:buChar char="•"/>
            </a:pPr>
            <a:r>
              <a:rPr lang="en-US" dirty="0"/>
              <a:t>H</a:t>
            </a:r>
            <a:r>
              <a:rPr lang="en-US" dirty="0" smtClean="0"/>
              <a:t>ow WM maturation </a:t>
            </a:r>
            <a:r>
              <a:rPr lang="en-US" dirty="0"/>
              <a:t>microstructural connectivity changes </a:t>
            </a:r>
            <a:r>
              <a:rPr lang="en-US" dirty="0" smtClean="0"/>
              <a:t>along </a:t>
            </a:r>
            <a:r>
              <a:rPr lang="en-US" dirty="0"/>
              <a:t>major WM tracts, and how they can be described along major spatial </a:t>
            </a:r>
            <a:r>
              <a:rPr lang="en-US" dirty="0" smtClean="0"/>
              <a:t>gradients in </a:t>
            </a:r>
            <a:r>
              <a:rPr lang="en-US" dirty="0"/>
              <a:t>the brain, i.e. posterior-to-anterior, medial-to-lateral and inferior-to </a:t>
            </a:r>
            <a:r>
              <a:rPr lang="en-US" dirty="0" smtClean="0"/>
              <a:t>superior.</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r>
              <a:rPr lang="en-US" dirty="0" smtClean="0"/>
              <a:t>Importantly eight specific WM tracts shoed non-linear developmental patterns for one or several diffusion metrics. In addition, the results suggested that WM developments follows major gradients in the brain </a:t>
            </a:r>
            <a:r>
              <a:rPr lang="en-US" dirty="0"/>
              <a:t>.</a:t>
            </a:r>
          </a:p>
        </p:txBody>
      </p:sp>
      <p:sp>
        <p:nvSpPr>
          <p:cNvPr id="8"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34645410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13</a:t>
            </a:fld>
            <a:endParaRPr lang="de-DE"/>
          </a:p>
        </p:txBody>
      </p:sp>
      <p:sp>
        <p:nvSpPr>
          <p:cNvPr id="6" name="Date Placeholder 5"/>
          <p:cNvSpPr>
            <a:spLocks noGrp="1"/>
          </p:cNvSpPr>
          <p:nvPr>
            <p:ph type="dt" sz="half" idx="10"/>
          </p:nvPr>
        </p:nvSpPr>
        <p:spPr/>
        <p:txBody>
          <a:bodyPr/>
          <a:lstStyle/>
          <a:p>
            <a:r>
              <a:rPr lang="en-GB" dirty="0" smtClean="0"/>
              <a:t>20</a:t>
            </a:r>
            <a:r>
              <a:rPr lang="en-GB" baseline="30000" dirty="0" smtClean="0"/>
              <a:t>th</a:t>
            </a:r>
            <a:r>
              <a:rPr lang="en-GB" dirty="0" smtClean="0"/>
              <a:t> February</a:t>
            </a:r>
            <a:endParaRPr lang="de-DE" dirty="0"/>
          </a:p>
        </p:txBody>
      </p:sp>
      <p:sp>
        <p:nvSpPr>
          <p:cNvPr id="5" name="Title 4"/>
          <p:cNvSpPr>
            <a:spLocks noGrp="1"/>
          </p:cNvSpPr>
          <p:nvPr>
            <p:ph type="title"/>
          </p:nvPr>
        </p:nvSpPr>
        <p:spPr>
          <a:xfrm>
            <a:off x="467544" y="188640"/>
            <a:ext cx="7488000" cy="576000"/>
          </a:xfrm>
        </p:spPr>
        <p:txBody>
          <a:bodyPr/>
          <a:lstStyle/>
          <a:p>
            <a:r>
              <a:rPr lang="en-US" dirty="0" smtClean="0"/>
              <a:t>Motivation</a:t>
            </a:r>
            <a:br>
              <a:rPr lang="en-US" dirty="0" smtClean="0"/>
            </a:br>
            <a:r>
              <a:rPr lang="en-US" dirty="0" smtClean="0"/>
              <a:t>    </a:t>
            </a:r>
            <a:r>
              <a:rPr lang="en-US" sz="2400" dirty="0" smtClean="0"/>
              <a:t>Previous studies </a:t>
            </a:r>
            <a:endParaRPr lang="en-US" sz="2400" dirty="0"/>
          </a:p>
        </p:txBody>
      </p:sp>
      <p:sp>
        <p:nvSpPr>
          <p:cNvPr id="4" name="TextBox 3"/>
          <p:cNvSpPr txBox="1"/>
          <p:nvPr/>
        </p:nvSpPr>
        <p:spPr>
          <a:xfrm>
            <a:off x="5436096" y="4221088"/>
            <a:ext cx="3672408" cy="1323439"/>
          </a:xfrm>
          <a:prstGeom prst="rect">
            <a:avLst/>
          </a:prstGeom>
          <a:noFill/>
        </p:spPr>
        <p:txBody>
          <a:bodyPr wrap="square" rtlCol="0">
            <a:spAutoFit/>
          </a:bodyPr>
          <a:lstStyle/>
          <a:p>
            <a:r>
              <a:rPr lang="en-US" sz="1600" b="1" dirty="0" smtClean="0"/>
              <a:t>Stine K. krogsrud at el.</a:t>
            </a:r>
            <a:r>
              <a:rPr lang="en-US" sz="1600" dirty="0" smtClean="0"/>
              <a:t>. “Changes in white matter microstructure in the developing brain </a:t>
            </a:r>
            <a:r>
              <a:rPr lang="mr-IN" sz="1600" dirty="0" smtClean="0"/>
              <a:t>–</a:t>
            </a:r>
            <a:r>
              <a:rPr lang="en-US" sz="1600" dirty="0" smtClean="0"/>
              <a:t>A longitudinal diffusion tensor imaging study of children from 4to11 years of age” 2015</a:t>
            </a:r>
            <a:endParaRPr lang="en-US" sz="1600" dirty="0"/>
          </a:p>
        </p:txBody>
      </p:sp>
      <p:pic>
        <p:nvPicPr>
          <p:cNvPr id="7" name="Picture 6"/>
          <p:cNvPicPr>
            <a:picLocks noChangeAspect="1"/>
          </p:cNvPicPr>
          <p:nvPr/>
        </p:nvPicPr>
        <p:blipFill>
          <a:blip r:embed="rId3"/>
          <a:stretch>
            <a:fillRect/>
          </a:stretch>
        </p:blipFill>
        <p:spPr>
          <a:xfrm>
            <a:off x="323528" y="1124744"/>
            <a:ext cx="5112568" cy="5591557"/>
          </a:xfrm>
          <a:prstGeom prst="rect">
            <a:avLst/>
          </a:prstGeom>
        </p:spPr>
      </p:pic>
      <p:sp>
        <p:nvSpPr>
          <p:cNvPr id="8" name="Rectangle 7"/>
          <p:cNvSpPr/>
          <p:nvPr/>
        </p:nvSpPr>
        <p:spPr>
          <a:xfrm>
            <a:off x="5401108" y="1919734"/>
            <a:ext cx="3851412" cy="1077218"/>
          </a:xfrm>
          <a:prstGeom prst="rect">
            <a:avLst/>
          </a:prstGeom>
        </p:spPr>
        <p:txBody>
          <a:bodyPr wrap="square">
            <a:spAutoFit/>
          </a:bodyPr>
          <a:lstStyle/>
          <a:p>
            <a:r>
              <a:rPr lang="en-US" sz="1600" dirty="0" smtClean="0"/>
              <a:t>This </a:t>
            </a:r>
            <a:r>
              <a:rPr lang="en-US" sz="1600" dirty="0"/>
              <a:t>is about an attempt to confirm such gradients using DTI parameters, results may be provide some evidence but not clear ones </a:t>
            </a:r>
          </a:p>
        </p:txBody>
      </p:sp>
    </p:spTree>
    <p:extLst>
      <p:ext uri="{BB962C8B-B14F-4D97-AF65-F5344CB8AC3E}">
        <p14:creationId xmlns:p14="http://schemas.microsoft.com/office/powerpoint/2010/main" val="11007119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p:txBody>
      </p:sp>
      <p:sp>
        <p:nvSpPr>
          <p:cNvPr id="3" name="Slide Number Placeholder 2"/>
          <p:cNvSpPr>
            <a:spLocks noGrp="1"/>
          </p:cNvSpPr>
          <p:nvPr>
            <p:ph type="sldNum" sz="quarter" idx="12"/>
          </p:nvPr>
        </p:nvSpPr>
        <p:spPr/>
        <p:txBody>
          <a:bodyPr/>
          <a:lstStyle/>
          <a:p>
            <a:fld id="{7EB9AEA1-3281-46F0-9EDB-48FF2E5FF267}" type="slidenum">
              <a:rPr lang="de-DE" smtClean="0"/>
              <a:t>14</a:t>
            </a:fld>
            <a:endParaRPr lang="de-DE"/>
          </a:p>
        </p:txBody>
      </p:sp>
      <p:sp>
        <p:nvSpPr>
          <p:cNvPr id="4" name="Title 3"/>
          <p:cNvSpPr>
            <a:spLocks noGrp="1"/>
          </p:cNvSpPr>
          <p:nvPr>
            <p:ph type="title"/>
          </p:nvPr>
        </p:nvSpPr>
        <p:spPr/>
        <p:txBody>
          <a:bodyPr/>
          <a:lstStyle/>
          <a:p>
            <a:r>
              <a:rPr lang="en-US" dirty="0" smtClean="0"/>
              <a:t>  </a:t>
            </a:r>
            <a:r>
              <a:rPr lang="en-US" dirty="0"/>
              <a:t>G</a:t>
            </a:r>
            <a:r>
              <a:rPr lang="en-US" dirty="0" smtClean="0"/>
              <a:t>oal</a:t>
            </a:r>
            <a:endParaRPr lang="en-US" dirty="0"/>
          </a:p>
        </p:txBody>
      </p:sp>
      <p:sp>
        <p:nvSpPr>
          <p:cNvPr id="7" name="TextBox 6"/>
          <p:cNvSpPr txBox="1"/>
          <p:nvPr/>
        </p:nvSpPr>
        <p:spPr>
          <a:xfrm>
            <a:off x="791580" y="2276872"/>
            <a:ext cx="8028892" cy="2308324"/>
          </a:xfrm>
          <a:prstGeom prst="rect">
            <a:avLst/>
          </a:prstGeom>
          <a:noFill/>
        </p:spPr>
        <p:txBody>
          <a:bodyPr wrap="square" rtlCol="0">
            <a:spAutoFit/>
          </a:bodyPr>
          <a:lstStyle/>
          <a:p>
            <a:pPr marL="342900" indent="-342900">
              <a:buFont typeface="Arial"/>
              <a:buChar char="•"/>
            </a:pPr>
            <a:r>
              <a:rPr lang="en-US" sz="2400" dirty="0" smtClean="0"/>
              <a:t>goal</a:t>
            </a:r>
            <a:r>
              <a:rPr lang="en-US" sz="2400" dirty="0"/>
              <a:t>: </a:t>
            </a:r>
            <a:r>
              <a:rPr lang="en-US" sz="2400" dirty="0" smtClean="0"/>
              <a:t>given </a:t>
            </a:r>
            <a:r>
              <a:rPr lang="en-US" sz="2400" dirty="0"/>
              <a:t>high sensitivity of DKI parameters to microstructural changes in brain development to examine if DKI parameters can provide evidences for major gradients in microstructural development of the brain?</a:t>
            </a:r>
          </a:p>
          <a:p>
            <a:endParaRPr lang="en-US" sz="2400" dirty="0"/>
          </a:p>
        </p:txBody>
      </p:sp>
      <p:sp>
        <p:nvSpPr>
          <p:cNvPr id="8"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41971471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15</a:t>
            </a:fld>
            <a:endParaRPr lang="de-DE" dirty="0"/>
          </a:p>
        </p:txBody>
      </p:sp>
      <p:sp>
        <p:nvSpPr>
          <p:cNvPr id="4" name="Title 3"/>
          <p:cNvSpPr>
            <a:spLocks noGrp="1"/>
          </p:cNvSpPr>
          <p:nvPr>
            <p:ph type="title"/>
          </p:nvPr>
        </p:nvSpPr>
        <p:spPr>
          <a:xfrm>
            <a:off x="629562" y="476672"/>
            <a:ext cx="7488000" cy="576000"/>
          </a:xfrm>
        </p:spPr>
        <p:txBody>
          <a:bodyPr/>
          <a:lstStyle/>
          <a:p>
            <a:r>
              <a:rPr lang="en-US" dirty="0" smtClean="0"/>
              <a:t>Method</a:t>
            </a:r>
            <a:endParaRPr lang="en-US" dirty="0"/>
          </a:p>
        </p:txBody>
      </p:sp>
      <p:sp>
        <p:nvSpPr>
          <p:cNvPr id="7" name="Rectangle 3"/>
          <p:cNvSpPr txBox="1">
            <a:spLocks noChangeArrowheads="1"/>
          </p:cNvSpPr>
          <p:nvPr/>
        </p:nvSpPr>
        <p:spPr bwMode="auto">
          <a:xfrm>
            <a:off x="395536" y="1268190"/>
            <a:ext cx="864096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00100" lvl="1" indent="-342900" eaLnBrk="1" hangingPunct="1">
              <a:lnSpc>
                <a:spcPct val="150000"/>
              </a:lnSpc>
              <a:spcBef>
                <a:spcPct val="20000"/>
              </a:spcBef>
              <a:buClr>
                <a:srgbClr val="005B82"/>
              </a:buClr>
              <a:buFont typeface="Arial"/>
              <a:buChar char="•"/>
            </a:pPr>
            <a:r>
              <a:rPr lang="de-DE" sz="2500" dirty="0" smtClean="0"/>
              <a:t>Quantifies </a:t>
            </a:r>
            <a:r>
              <a:rPr lang="de-DE" sz="2500" dirty="0"/>
              <a:t>the non-Gaussian behavior of water d</a:t>
            </a:r>
            <a:r>
              <a:rPr lang="de-DE" sz="2500" dirty="0" smtClean="0"/>
              <a:t>iffusion </a:t>
            </a:r>
            <a:r>
              <a:rPr lang="de-DE" sz="2500" dirty="0"/>
              <a:t>in tissue.</a:t>
            </a:r>
          </a:p>
          <a:p>
            <a:pPr marL="800100" lvl="1" indent="-342900" eaLnBrk="1" hangingPunct="1">
              <a:lnSpc>
                <a:spcPct val="150000"/>
              </a:lnSpc>
              <a:spcBef>
                <a:spcPct val="20000"/>
              </a:spcBef>
              <a:buClr>
                <a:srgbClr val="005B82"/>
              </a:buClr>
              <a:buFont typeface="Arial"/>
              <a:buChar char="•"/>
            </a:pPr>
            <a:r>
              <a:rPr lang="de-DE" sz="2500" dirty="0"/>
              <a:t>provides more comprehensive characterization of microstructural changes in comparison to DTI.</a:t>
            </a:r>
          </a:p>
          <a:p>
            <a:pPr marL="800100" lvl="1" indent="-342900" eaLnBrk="1" hangingPunct="1">
              <a:lnSpc>
                <a:spcPct val="150000"/>
              </a:lnSpc>
              <a:spcBef>
                <a:spcPct val="20000"/>
              </a:spcBef>
              <a:buClr>
                <a:srgbClr val="005B82"/>
              </a:buClr>
              <a:buFont typeface="Arial"/>
              <a:buChar char="•"/>
            </a:pPr>
            <a:r>
              <a:rPr lang="de-DE" sz="2500" dirty="0"/>
              <a:t>detects changes in various white and gray matter structures.</a:t>
            </a:r>
          </a:p>
        </p:txBody>
      </p:sp>
      <p:sp>
        <p:nvSpPr>
          <p:cNvPr id="8"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23311648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16</a:t>
            </a:fld>
            <a:endParaRPr lang="de-DE"/>
          </a:p>
        </p:txBody>
      </p:sp>
      <p:sp>
        <p:nvSpPr>
          <p:cNvPr id="4" name="Title 3"/>
          <p:cNvSpPr>
            <a:spLocks noGrp="1"/>
          </p:cNvSpPr>
          <p:nvPr>
            <p:ph type="title"/>
          </p:nvPr>
        </p:nvSpPr>
        <p:spPr>
          <a:xfrm>
            <a:off x="395536" y="188640"/>
            <a:ext cx="7488000" cy="576000"/>
          </a:xfrm>
        </p:spPr>
        <p:txBody>
          <a:bodyPr/>
          <a:lstStyle/>
          <a:p>
            <a:r>
              <a:rPr lang="en-US" dirty="0" smtClean="0"/>
              <a:t>Diffusion Kurtosis Imaging(DKI)</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66580072"/>
              </p:ext>
            </p:extLst>
          </p:nvPr>
        </p:nvGraphicFramePr>
        <p:xfrm>
          <a:off x="755576" y="1484784"/>
          <a:ext cx="3618402" cy="858837"/>
        </p:xfrm>
        <a:graphic>
          <a:graphicData uri="http://schemas.openxmlformats.org/presentationml/2006/ole">
            <mc:AlternateContent xmlns:mc="http://schemas.openxmlformats.org/markup-compatibility/2006">
              <mc:Choice xmlns:v="urn:schemas-microsoft-com:vml" Requires="v">
                <p:oleObj spid="_x0000_s8444" name="Equation" r:id="rId4" imgW="2361787" imgH="456924" progId="Equation.DSMT4">
                  <p:embed/>
                </p:oleObj>
              </mc:Choice>
              <mc:Fallback>
                <p:oleObj name="Equation" r:id="rId4" imgW="2361787" imgH="456924"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484784"/>
                        <a:ext cx="3618402" cy="858837"/>
                      </a:xfrm>
                      <a:prstGeom prst="rect">
                        <a:avLst/>
                      </a:prstGeom>
                      <a:noFill/>
                      <a:ln>
                        <a:noFill/>
                      </a:ln>
                      <a:extLst/>
                    </p:spPr>
                  </p:pic>
                </p:oleObj>
              </mc:Fallback>
            </mc:AlternateContent>
          </a:graphicData>
        </a:graphic>
      </p:graphicFrame>
      <p:cxnSp>
        <p:nvCxnSpPr>
          <p:cNvPr id="8" name="Gerade Verbindung mit Pfeil 22"/>
          <p:cNvCxnSpPr/>
          <p:nvPr/>
        </p:nvCxnSpPr>
        <p:spPr>
          <a:xfrm flipH="1">
            <a:off x="3563889" y="1412776"/>
            <a:ext cx="216023" cy="3245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2"/>
          <p:cNvSpPr txBox="1">
            <a:spLocks noChangeArrowheads="1"/>
          </p:cNvSpPr>
          <p:nvPr/>
        </p:nvSpPr>
        <p:spPr bwMode="auto">
          <a:xfrm>
            <a:off x="3736060" y="1052736"/>
            <a:ext cx="979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kurtosis</a:t>
            </a:r>
          </a:p>
        </p:txBody>
      </p:sp>
      <p:cxnSp>
        <p:nvCxnSpPr>
          <p:cNvPr id="16" name="Gerade Verbindung mit Pfeil 24"/>
          <p:cNvCxnSpPr/>
          <p:nvPr/>
        </p:nvCxnSpPr>
        <p:spPr>
          <a:xfrm flipH="1" flipV="1">
            <a:off x="2987824" y="2204864"/>
            <a:ext cx="323850" cy="635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feld 20"/>
          <p:cNvSpPr txBox="1">
            <a:spLocks noChangeArrowheads="1"/>
          </p:cNvSpPr>
          <p:nvPr/>
        </p:nvSpPr>
        <p:spPr bwMode="auto">
          <a:xfrm>
            <a:off x="2789802" y="2771636"/>
            <a:ext cx="18657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dirty="0"/>
              <a:t>Non-exponential</a:t>
            </a:r>
          </a:p>
        </p:txBody>
      </p:sp>
      <p:cxnSp>
        <p:nvCxnSpPr>
          <p:cNvPr id="18" name="Gerade Verbindung mit Pfeil 22"/>
          <p:cNvCxnSpPr/>
          <p:nvPr/>
        </p:nvCxnSpPr>
        <p:spPr>
          <a:xfrm flipV="1">
            <a:off x="1795500" y="2132856"/>
            <a:ext cx="112204"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feld 19"/>
          <p:cNvSpPr txBox="1">
            <a:spLocks noChangeArrowheads="1"/>
          </p:cNvSpPr>
          <p:nvPr/>
        </p:nvSpPr>
        <p:spPr bwMode="auto">
          <a:xfrm>
            <a:off x="683568" y="2708920"/>
            <a:ext cx="19428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a:t>Monoexponential</a:t>
            </a:r>
          </a:p>
        </p:txBody>
      </p:sp>
      <p:sp>
        <p:nvSpPr>
          <p:cNvPr id="20" name="Textfeld 25"/>
          <p:cNvSpPr txBox="1">
            <a:spLocks noChangeArrowheads="1"/>
          </p:cNvSpPr>
          <p:nvPr/>
        </p:nvSpPr>
        <p:spPr bwMode="auto">
          <a:xfrm>
            <a:off x="251520" y="4035936"/>
            <a:ext cx="7201123" cy="191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Tx/>
              <a:buChar char="-"/>
            </a:pPr>
            <a:r>
              <a:rPr lang="en-GB" sz="2000" dirty="0" smtClean="0"/>
              <a:t>extension of DTI, requires more acquisition time  </a:t>
            </a:r>
          </a:p>
          <a:p>
            <a:pPr eaLnBrk="1" hangingPunct="1">
              <a:lnSpc>
                <a:spcPct val="150000"/>
              </a:lnSpc>
              <a:buFontTx/>
              <a:buChar char="-"/>
            </a:pPr>
            <a:r>
              <a:rPr lang="en-GB" sz="2000" dirty="0" smtClean="0"/>
              <a:t>provides a new biomarker: (mean) diffusional kurtosis, MK </a:t>
            </a:r>
          </a:p>
          <a:p>
            <a:pPr eaLnBrk="1" hangingPunct="1">
              <a:lnSpc>
                <a:spcPct val="150000"/>
              </a:lnSpc>
              <a:buFontTx/>
              <a:buChar char="-"/>
            </a:pPr>
            <a:r>
              <a:rPr lang="en-GB" sz="2000" dirty="0" smtClean="0"/>
              <a:t>richer information on complexity of microstructure </a:t>
            </a:r>
          </a:p>
          <a:p>
            <a:pPr eaLnBrk="1" hangingPunct="1">
              <a:lnSpc>
                <a:spcPct val="150000"/>
              </a:lnSpc>
              <a:buFontTx/>
              <a:buChar char="-"/>
            </a:pPr>
            <a:r>
              <a:rPr lang="en-GB" sz="2000" dirty="0" smtClean="0"/>
              <a:t>Applications (stroke, neurodegenerative pathologies)</a:t>
            </a:r>
            <a:endParaRPr lang="en-GB" sz="2000" dirty="0"/>
          </a:p>
        </p:txBody>
      </p:sp>
      <p:pic>
        <p:nvPicPr>
          <p:cNvPr id="21" name="Picture 1" descr="Screen Shot 2017-04-03 at 19.30.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73482" y="989146"/>
            <a:ext cx="3735021" cy="33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
          <p:cNvSpPr txBox="1">
            <a:spLocks noChangeArrowheads="1"/>
          </p:cNvSpPr>
          <p:nvPr/>
        </p:nvSpPr>
        <p:spPr bwMode="auto">
          <a:xfrm>
            <a:off x="6228184" y="4077072"/>
            <a:ext cx="2910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t>JH Jensen et al., MRM, 2005</a:t>
            </a:r>
          </a:p>
        </p:txBody>
      </p:sp>
      <p:sp>
        <p:nvSpPr>
          <p:cNvPr id="23"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
        <p:nvSpPr>
          <p:cNvPr id="24" name="Rectangle 23"/>
          <p:cNvSpPr/>
          <p:nvPr/>
        </p:nvSpPr>
        <p:spPr>
          <a:xfrm>
            <a:off x="323528" y="548680"/>
            <a:ext cx="6606480" cy="441146"/>
          </a:xfrm>
          <a:prstGeom prst="rect">
            <a:avLst/>
          </a:prstGeom>
        </p:spPr>
        <p:txBody>
          <a:bodyPr wrap="square">
            <a:spAutoFit/>
          </a:bodyPr>
          <a:lstStyle/>
          <a:p>
            <a:pPr algn="ctr">
              <a:lnSpc>
                <a:spcPct val="150000"/>
              </a:lnSpc>
            </a:pPr>
            <a:r>
              <a:rPr lang="de-DE" sz="1600" b="1" dirty="0">
                <a:solidFill>
                  <a:srgbClr val="005B82"/>
                </a:solidFill>
              </a:rPr>
              <a:t>accounts for non-Gaussianity due to diffusional barriers in tissue  </a:t>
            </a:r>
          </a:p>
        </p:txBody>
      </p:sp>
    </p:spTree>
    <p:extLst>
      <p:ext uri="{BB962C8B-B14F-4D97-AF65-F5344CB8AC3E}">
        <p14:creationId xmlns:p14="http://schemas.microsoft.com/office/powerpoint/2010/main" val="2320860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p:txBody>
      </p:sp>
      <p:sp>
        <p:nvSpPr>
          <p:cNvPr id="3" name="Slide Number Placeholder 2"/>
          <p:cNvSpPr>
            <a:spLocks noGrp="1"/>
          </p:cNvSpPr>
          <p:nvPr>
            <p:ph type="sldNum" sz="quarter" idx="12"/>
          </p:nvPr>
        </p:nvSpPr>
        <p:spPr/>
        <p:txBody>
          <a:bodyPr/>
          <a:lstStyle/>
          <a:p>
            <a:fld id="{7EB9AEA1-3281-46F0-9EDB-48FF2E5FF267}" type="slidenum">
              <a:rPr lang="de-DE" smtClean="0"/>
              <a:t>17</a:t>
            </a:fld>
            <a:endParaRPr lang="de-DE" dirty="0"/>
          </a:p>
        </p:txBody>
      </p:sp>
      <p:sp>
        <p:nvSpPr>
          <p:cNvPr id="4" name="Title 3"/>
          <p:cNvSpPr>
            <a:spLocks noGrp="1"/>
          </p:cNvSpPr>
          <p:nvPr>
            <p:ph type="title"/>
          </p:nvPr>
        </p:nvSpPr>
        <p:spPr>
          <a:xfrm>
            <a:off x="683568" y="332720"/>
            <a:ext cx="7488000" cy="576000"/>
          </a:xfrm>
        </p:spPr>
        <p:txBody>
          <a:bodyPr/>
          <a:lstStyle/>
          <a:p>
            <a:r>
              <a:rPr lang="en-US" dirty="0" smtClean="0"/>
              <a:t>Imaging</a:t>
            </a:r>
            <a:endParaRPr lang="en-US" dirty="0"/>
          </a:p>
        </p:txBody>
      </p:sp>
      <p:sp>
        <p:nvSpPr>
          <p:cNvPr id="8" name="Rectangle 7"/>
          <p:cNvSpPr/>
          <p:nvPr/>
        </p:nvSpPr>
        <p:spPr>
          <a:xfrm>
            <a:off x="251520" y="1261596"/>
            <a:ext cx="8136904" cy="1159292"/>
          </a:xfrm>
          <a:prstGeom prst="rect">
            <a:avLst/>
          </a:prstGeom>
        </p:spPr>
        <p:txBody>
          <a:bodyPr wrap="square">
            <a:spAutoFit/>
          </a:bodyPr>
          <a:lstStyle/>
          <a:p>
            <a:pPr marL="800100" lvl="1" indent="-342900">
              <a:lnSpc>
                <a:spcPct val="140000"/>
              </a:lnSpc>
              <a:spcBef>
                <a:spcPct val="20000"/>
              </a:spcBef>
              <a:buClr>
                <a:srgbClr val="005B82"/>
              </a:buClr>
              <a:buFont typeface="Arial"/>
              <a:buChar char="•"/>
            </a:pPr>
            <a:r>
              <a:rPr lang="de-DE" sz="1600" dirty="0"/>
              <a:t>DKI data collected on whole-body 3T Siemens MAGNETOM Tim-Trio </a:t>
            </a:r>
            <a:r>
              <a:rPr lang="de-DE" sz="1600" dirty="0" smtClean="0"/>
              <a:t>scanner</a:t>
            </a:r>
          </a:p>
          <a:p>
            <a:pPr marL="800100" lvl="1" indent="-342900">
              <a:lnSpc>
                <a:spcPct val="140000"/>
              </a:lnSpc>
              <a:spcBef>
                <a:spcPct val="20000"/>
              </a:spcBef>
              <a:buClr>
                <a:srgbClr val="005B82"/>
              </a:buClr>
              <a:buFont typeface="Arial"/>
              <a:buChar char="•"/>
            </a:pPr>
            <a:r>
              <a:rPr lang="en-US" sz="1600" dirty="0" smtClean="0"/>
              <a:t>S</a:t>
            </a:r>
            <a:r>
              <a:rPr lang="de-DE" sz="1600" dirty="0" err="1" smtClean="0"/>
              <a:t>ubjects</a:t>
            </a:r>
            <a:r>
              <a:rPr lang="de-DE" sz="1600" dirty="0" smtClean="0"/>
              <a:t>: two groups of healthy volunteers , 20 school children (range,9 </a:t>
            </a:r>
            <a:r>
              <a:rPr lang="mr-IN" sz="1600" dirty="0" smtClean="0"/>
              <a:t>–</a:t>
            </a:r>
            <a:r>
              <a:rPr lang="de-DE" sz="1600" dirty="0" smtClean="0"/>
              <a:t> 12years,mean age 10.3) and 21 adults (range,38 </a:t>
            </a:r>
            <a:r>
              <a:rPr lang="mr-IN" sz="1600" dirty="0" smtClean="0"/>
              <a:t>–</a:t>
            </a:r>
            <a:r>
              <a:rPr lang="de-DE" sz="1600" dirty="0" smtClean="0"/>
              <a:t> 64 years mean age 54.3) </a:t>
            </a:r>
          </a:p>
        </p:txBody>
      </p:sp>
      <p:pic>
        <p:nvPicPr>
          <p:cNvPr id="9" name="Picture 2" descr="Screen Shot 2017-04-03 at 17.38.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994150"/>
            <a:ext cx="8568952"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852936"/>
            <a:ext cx="3240360" cy="2156312"/>
          </a:xfrm>
          <a:prstGeom prst="rect">
            <a:avLst/>
          </a:prstGeom>
        </p:spPr>
      </p:pic>
      <p:pic>
        <p:nvPicPr>
          <p:cNvPr id="7" name="Picture 6" descr="pensive-older-man-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8036" y="2852936"/>
            <a:ext cx="3480387" cy="2088232"/>
          </a:xfrm>
          <a:prstGeom prst="rect">
            <a:avLst/>
          </a:prstGeom>
        </p:spPr>
      </p:pic>
    </p:spTree>
    <p:extLst>
      <p:ext uri="{BB962C8B-B14F-4D97-AF65-F5344CB8AC3E}">
        <p14:creationId xmlns:p14="http://schemas.microsoft.com/office/powerpoint/2010/main" val="23837658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18</a:t>
            </a:fld>
            <a:endParaRPr lang="de-DE" dirty="0"/>
          </a:p>
        </p:txBody>
      </p:sp>
      <p:sp>
        <p:nvSpPr>
          <p:cNvPr id="8" name="TextBox 7"/>
          <p:cNvSpPr txBox="1"/>
          <p:nvPr/>
        </p:nvSpPr>
        <p:spPr>
          <a:xfrm>
            <a:off x="3347864" y="2381979"/>
            <a:ext cx="5863805" cy="830997"/>
          </a:xfrm>
          <a:prstGeom prst="rect">
            <a:avLst/>
          </a:prstGeom>
          <a:noFill/>
        </p:spPr>
        <p:txBody>
          <a:bodyPr wrap="none" rtlCol="0">
            <a:spAutoFit/>
          </a:bodyPr>
          <a:lstStyle/>
          <a:p>
            <a:r>
              <a:rPr lang="en-US" sz="1600" dirty="0" smtClean="0"/>
              <a:t>    Averaged maps for group of Adults and a group of Children</a:t>
            </a:r>
          </a:p>
          <a:p>
            <a:endParaRPr lang="en-US" sz="1600" dirty="0"/>
          </a:p>
          <a:p>
            <a:r>
              <a:rPr lang="en-US" sz="1600" dirty="0" smtClean="0"/>
              <a:t>21 subject                  1 map          20 subjects                 1 map</a:t>
            </a:r>
            <a:endParaRPr lang="en-US" sz="1600" dirty="0"/>
          </a:p>
        </p:txBody>
      </p:sp>
      <p:sp>
        <p:nvSpPr>
          <p:cNvPr id="9" name="Pfeil nach links und rechts 2"/>
          <p:cNvSpPr/>
          <p:nvPr/>
        </p:nvSpPr>
        <p:spPr>
          <a:xfrm>
            <a:off x="4509889" y="2924944"/>
            <a:ext cx="638175" cy="244475"/>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rgbClr val="FF0000"/>
              </a:solidFill>
            </a:endParaRPr>
          </a:p>
        </p:txBody>
      </p:sp>
      <p:sp>
        <p:nvSpPr>
          <p:cNvPr id="11" name="Pfeil nach links und rechts 2"/>
          <p:cNvSpPr/>
          <p:nvPr/>
        </p:nvSpPr>
        <p:spPr>
          <a:xfrm>
            <a:off x="7668344" y="2924944"/>
            <a:ext cx="638175" cy="244475"/>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rgbClr val="FF0000"/>
              </a:solidFill>
            </a:endParaRPr>
          </a:p>
        </p:txBody>
      </p:sp>
      <p:sp>
        <p:nvSpPr>
          <p:cNvPr id="13" name="TextBox 12"/>
          <p:cNvSpPr txBox="1"/>
          <p:nvPr/>
        </p:nvSpPr>
        <p:spPr>
          <a:xfrm>
            <a:off x="467544" y="3220522"/>
            <a:ext cx="5942652" cy="2800766"/>
          </a:xfrm>
          <a:prstGeom prst="rect">
            <a:avLst/>
          </a:prstGeom>
          <a:noFill/>
        </p:spPr>
        <p:txBody>
          <a:bodyPr wrap="none" rtlCol="0">
            <a:spAutoFit/>
          </a:bodyPr>
          <a:lstStyle/>
          <a:p>
            <a:pPr marL="342900" indent="-342900">
              <a:buFont typeface="+mj-lt"/>
              <a:buAutoNum type="arabicPeriod"/>
            </a:pPr>
            <a:r>
              <a:rPr lang="en-US" sz="1600" dirty="0" smtClean="0"/>
              <a:t>WM Skeleton mask from TBSS study </a:t>
            </a:r>
          </a:p>
          <a:p>
            <a:pPr marL="342900" indent="-342900">
              <a:buFont typeface="+mj-lt"/>
              <a:buAutoNum type="arabicPeriod"/>
            </a:pPr>
            <a:endParaRPr lang="en-US" sz="1600" dirty="0"/>
          </a:p>
          <a:p>
            <a:pPr marL="342900" indent="-342900">
              <a:buFont typeface="+mj-lt"/>
              <a:buAutoNum type="arabicPeriod"/>
            </a:pPr>
            <a:r>
              <a:rPr lang="en-US" sz="1600" dirty="0" smtClean="0"/>
              <a:t>Calculate difference in percentage </a:t>
            </a:r>
          </a:p>
          <a:p>
            <a:pPr marL="342900" indent="-342900">
              <a:buFont typeface="+mj-lt"/>
              <a:buAutoNum type="arabicPeriod"/>
            </a:pPr>
            <a:endParaRPr lang="en-US" sz="1600" dirty="0"/>
          </a:p>
          <a:p>
            <a:pPr marL="342900" indent="-342900">
              <a:buFont typeface="+mj-lt"/>
              <a:buAutoNum type="arabicPeriod"/>
            </a:pPr>
            <a:r>
              <a:rPr lang="en-US" sz="1600" dirty="0" smtClean="0"/>
              <a:t>Calculate Cohen's-d (Cohen’s-d= FA children- FA adults / </a:t>
            </a:r>
            <a:r>
              <a:rPr lang="en-US" sz="1600" dirty="0" err="1" smtClean="0"/>
              <a:t>σ</a:t>
            </a:r>
            <a:r>
              <a:rPr lang="en-US" sz="1600" dirty="0" smtClean="0"/>
              <a:t>) </a:t>
            </a:r>
          </a:p>
          <a:p>
            <a:pPr marL="342900" indent="-342900">
              <a:buFont typeface="+mj-lt"/>
              <a:buAutoNum type="arabicPeriod"/>
            </a:pPr>
            <a:endParaRPr lang="en-US" sz="1600" dirty="0"/>
          </a:p>
          <a:p>
            <a:pPr marL="342900" indent="-342900">
              <a:buFont typeface="+mj-lt"/>
              <a:buAutoNum type="arabicPeriod"/>
            </a:pPr>
            <a:r>
              <a:rPr lang="en-US" sz="1600" dirty="0" smtClean="0"/>
              <a:t>Two sampled t-test </a:t>
            </a:r>
          </a:p>
          <a:p>
            <a:pPr marL="342900" indent="-342900">
              <a:buFont typeface="+mj-lt"/>
              <a:buAutoNum type="arabicPeriod"/>
            </a:pPr>
            <a:endParaRPr lang="en-US" sz="1600" dirty="0"/>
          </a:p>
          <a:p>
            <a:pPr marL="342900" indent="-342900">
              <a:buFont typeface="+mj-lt"/>
              <a:buAutoNum type="arabicPeriod"/>
            </a:pPr>
            <a:r>
              <a:rPr lang="en-US" sz="1600" dirty="0" smtClean="0"/>
              <a:t>One samples t-test </a:t>
            </a:r>
          </a:p>
          <a:p>
            <a:pPr marL="342900" indent="-342900">
              <a:buFont typeface="+mj-lt"/>
              <a:buAutoNum type="arabicPeriod"/>
            </a:pPr>
            <a:endParaRPr lang="en-US" sz="1600" dirty="0"/>
          </a:p>
          <a:p>
            <a:pPr marL="342900" indent="-342900">
              <a:buFont typeface="+mj-lt"/>
              <a:buAutoNum type="arabicPeriod"/>
            </a:pPr>
            <a:r>
              <a:rPr lang="en-US" sz="1600" dirty="0" smtClean="0"/>
              <a:t>T-test between two sides  left and right side</a:t>
            </a:r>
            <a:endParaRPr lang="en-US" sz="1600" dirty="0"/>
          </a:p>
        </p:txBody>
      </p:sp>
      <p:pic>
        <p:nvPicPr>
          <p:cNvPr id="12" name="Picture 11" descr="Screen Shot 2018-02-12 at 19.1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 y="836712"/>
            <a:ext cx="1881096" cy="1656184"/>
          </a:xfrm>
          <a:prstGeom prst="rect">
            <a:avLst/>
          </a:prstGeom>
        </p:spPr>
      </p:pic>
      <p:pic>
        <p:nvPicPr>
          <p:cNvPr id="14" name="Picture 13" descr="Screen Shot 2018-02-12 at 19.17.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836714"/>
            <a:ext cx="1728192" cy="1663984"/>
          </a:xfrm>
          <a:prstGeom prst="rect">
            <a:avLst/>
          </a:prstGeom>
        </p:spPr>
      </p:pic>
      <p:pic>
        <p:nvPicPr>
          <p:cNvPr id="16" name="Picture 15" descr="Screen Shot 2018-02-12 at 19.18.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236" y="825876"/>
            <a:ext cx="1673876" cy="1595012"/>
          </a:xfrm>
          <a:prstGeom prst="rect">
            <a:avLst/>
          </a:prstGeom>
        </p:spPr>
      </p:pic>
      <p:cxnSp>
        <p:nvCxnSpPr>
          <p:cNvPr id="5" name="Straight Arrow Connector 4"/>
          <p:cNvCxnSpPr>
            <a:stCxn id="10" idx="1"/>
          </p:cNvCxnSpPr>
          <p:nvPr/>
        </p:nvCxnSpPr>
        <p:spPr>
          <a:xfrm flipH="1">
            <a:off x="6331610" y="4252446"/>
            <a:ext cx="256614" cy="40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588224" y="4067780"/>
            <a:ext cx="1314032" cy="369332"/>
          </a:xfrm>
          <a:prstGeom prst="rect">
            <a:avLst/>
          </a:prstGeom>
          <a:noFill/>
        </p:spPr>
        <p:txBody>
          <a:bodyPr wrap="none" rtlCol="0">
            <a:spAutoFit/>
          </a:bodyPr>
          <a:lstStyle/>
          <a:p>
            <a:r>
              <a:rPr lang="en-US" dirty="0" smtClean="0"/>
              <a:t> pooled std</a:t>
            </a:r>
            <a:endParaRPr lang="en-US" dirty="0"/>
          </a:p>
        </p:txBody>
      </p:sp>
      <p:cxnSp>
        <p:nvCxnSpPr>
          <p:cNvPr id="18" name="Straight Arrow Connector 17"/>
          <p:cNvCxnSpPr/>
          <p:nvPr/>
        </p:nvCxnSpPr>
        <p:spPr>
          <a:xfrm>
            <a:off x="2699792" y="5301208"/>
            <a:ext cx="702078"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113838" y="4725145"/>
            <a:ext cx="556725" cy="646331"/>
          </a:xfrm>
          <a:prstGeom prst="rect">
            <a:avLst/>
          </a:prstGeom>
          <a:noFill/>
        </p:spPr>
        <p:txBody>
          <a:bodyPr wrap="none" rtlCol="0">
            <a:spAutoFit/>
          </a:bodyPr>
          <a:lstStyle/>
          <a:p>
            <a:r>
              <a:rPr lang="en-US" dirty="0" smtClean="0"/>
              <a:t> std</a:t>
            </a:r>
          </a:p>
          <a:p>
            <a:endParaRPr lang="en-US" dirty="0"/>
          </a:p>
        </p:txBody>
      </p:sp>
      <p:cxnSp>
        <p:nvCxnSpPr>
          <p:cNvPr id="7" name="Straight Connector 6"/>
          <p:cNvCxnSpPr/>
          <p:nvPr/>
        </p:nvCxnSpPr>
        <p:spPr>
          <a:xfrm>
            <a:off x="575556" y="1052736"/>
            <a:ext cx="0" cy="14401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83568" y="1052736"/>
            <a:ext cx="0" cy="14401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75556" y="1052736"/>
            <a:ext cx="1080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75556" y="2492896"/>
            <a:ext cx="1080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75556" y="836712"/>
            <a:ext cx="162018" cy="216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7574" y="836712"/>
            <a:ext cx="1080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575556" y="2204864"/>
            <a:ext cx="108012" cy="288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37574" y="836712"/>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45586" y="836712"/>
            <a:ext cx="0" cy="288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83568" y="836712"/>
            <a:ext cx="162018" cy="216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683568" y="2204864"/>
            <a:ext cx="108012" cy="288032"/>
          </a:xfrm>
          <a:prstGeom prst="line">
            <a:avLst/>
          </a:prstGeom>
        </p:spPr>
        <p:style>
          <a:lnRef idx="2">
            <a:schemeClr val="accent1"/>
          </a:lnRef>
          <a:fillRef idx="0">
            <a:schemeClr val="accent1"/>
          </a:fillRef>
          <a:effectRef idx="1">
            <a:schemeClr val="accent1"/>
          </a:effectRef>
          <a:fontRef idx="minor">
            <a:schemeClr val="tx1"/>
          </a:fontRef>
        </p:style>
      </p:cxnSp>
      <p:sp>
        <p:nvSpPr>
          <p:cNvPr id="34" name="Title 3"/>
          <p:cNvSpPr>
            <a:spLocks noGrp="1"/>
          </p:cNvSpPr>
          <p:nvPr>
            <p:ph type="title"/>
          </p:nvPr>
        </p:nvSpPr>
        <p:spPr>
          <a:xfrm>
            <a:off x="521550" y="260648"/>
            <a:ext cx="7488000" cy="576000"/>
          </a:xfrm>
        </p:spPr>
        <p:txBody>
          <a:bodyPr/>
          <a:lstStyle/>
          <a:p>
            <a:r>
              <a:rPr lang="en-US" dirty="0" smtClean="0"/>
              <a:t>Pipeline for producing profiles</a:t>
            </a:r>
            <a:br>
              <a:rPr lang="en-US" dirty="0" smtClean="0"/>
            </a:br>
            <a:endParaRPr lang="en-US" dirty="0"/>
          </a:p>
        </p:txBody>
      </p:sp>
      <p:cxnSp>
        <p:nvCxnSpPr>
          <p:cNvPr id="36" name="Straight Arrow Connector 35"/>
          <p:cNvCxnSpPr/>
          <p:nvPr/>
        </p:nvCxnSpPr>
        <p:spPr>
          <a:xfrm>
            <a:off x="2465766" y="4581128"/>
            <a:ext cx="648072"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491880" y="5373216"/>
            <a:ext cx="3247504" cy="338554"/>
          </a:xfrm>
          <a:prstGeom prst="rect">
            <a:avLst/>
          </a:prstGeom>
          <a:noFill/>
        </p:spPr>
        <p:txBody>
          <a:bodyPr wrap="none" rtlCol="0">
            <a:spAutoFit/>
          </a:bodyPr>
          <a:lstStyle/>
          <a:p>
            <a:r>
              <a:rPr lang="en-US" sz="1600" dirty="0" smtClean="0"/>
              <a:t>Subtracted data around mean = 0</a:t>
            </a:r>
            <a:endParaRPr lang="en-US" sz="1600" dirty="0"/>
          </a:p>
        </p:txBody>
      </p:sp>
      <p:pic>
        <p:nvPicPr>
          <p:cNvPr id="39" name="Picture 38" descr="MATLAB-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272" y="4445114"/>
            <a:ext cx="2088232" cy="928102"/>
          </a:xfrm>
          <a:prstGeom prst="rect">
            <a:avLst/>
          </a:prstGeom>
        </p:spPr>
      </p:pic>
      <p:sp>
        <p:nvSpPr>
          <p:cNvPr id="40" name="TextBox 39"/>
          <p:cNvSpPr txBox="1"/>
          <p:nvPr/>
        </p:nvSpPr>
        <p:spPr>
          <a:xfrm>
            <a:off x="6984269" y="5364504"/>
            <a:ext cx="2268251" cy="584776"/>
          </a:xfrm>
          <a:prstGeom prst="rect">
            <a:avLst/>
          </a:prstGeom>
          <a:noFill/>
        </p:spPr>
        <p:txBody>
          <a:bodyPr wrap="square" rtlCol="0">
            <a:spAutoFit/>
          </a:bodyPr>
          <a:lstStyle/>
          <a:p>
            <a:r>
              <a:rPr lang="en-US" sz="1600" dirty="0" smtClean="0"/>
              <a:t>All data analyses was done by matlab scripts</a:t>
            </a:r>
            <a:endParaRPr lang="en-US" sz="1600" dirty="0"/>
          </a:p>
        </p:txBody>
      </p:sp>
      <p:sp>
        <p:nvSpPr>
          <p:cNvPr id="32" name="TextBox 31"/>
          <p:cNvSpPr txBox="1"/>
          <p:nvPr/>
        </p:nvSpPr>
        <p:spPr>
          <a:xfrm>
            <a:off x="3995936" y="3738518"/>
            <a:ext cx="3762418" cy="338554"/>
          </a:xfrm>
          <a:prstGeom prst="rect">
            <a:avLst/>
          </a:prstGeom>
          <a:noFill/>
        </p:spPr>
        <p:txBody>
          <a:bodyPr wrap="square" rtlCol="0">
            <a:spAutoFit/>
          </a:bodyPr>
          <a:lstStyle/>
          <a:p>
            <a:r>
              <a:rPr lang="en-US" sz="1600" dirty="0" smtClean="0"/>
              <a:t> (%diff = adults </a:t>
            </a:r>
            <a:r>
              <a:rPr lang="mr-IN" sz="1600" dirty="0" smtClean="0"/>
              <a:t>–</a:t>
            </a:r>
            <a:r>
              <a:rPr lang="en-US" sz="1600" dirty="0" smtClean="0"/>
              <a:t> children/children *100)</a:t>
            </a:r>
            <a:endParaRPr lang="en-US" sz="1600" dirty="0"/>
          </a:p>
        </p:txBody>
      </p:sp>
      <p:pic>
        <p:nvPicPr>
          <p:cNvPr id="20" name="Picture 19" descr="Screen Shot 2018-02-18 at 16.53.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5887" y="4653137"/>
            <a:ext cx="1134126" cy="530038"/>
          </a:xfrm>
          <a:prstGeom prst="rect">
            <a:avLst/>
          </a:prstGeom>
        </p:spPr>
      </p:pic>
      <p:sp>
        <p:nvSpPr>
          <p:cNvPr id="22" name="TextBox 21"/>
          <p:cNvSpPr txBox="1"/>
          <p:nvPr/>
        </p:nvSpPr>
        <p:spPr>
          <a:xfrm>
            <a:off x="4680012" y="4725144"/>
            <a:ext cx="1268296" cy="338554"/>
          </a:xfrm>
          <a:prstGeom prst="rect">
            <a:avLst/>
          </a:prstGeom>
          <a:noFill/>
        </p:spPr>
        <p:txBody>
          <a:bodyPr wrap="none" rtlCol="0">
            <a:spAutoFit/>
          </a:bodyPr>
          <a:lstStyle/>
          <a:p>
            <a:r>
              <a:rPr lang="en-US" sz="1600" dirty="0" smtClean="0"/>
              <a:t>, Pooled std</a:t>
            </a:r>
            <a:endParaRPr lang="en-US" sz="1600" dirty="0"/>
          </a:p>
        </p:txBody>
      </p:sp>
      <p:pic>
        <p:nvPicPr>
          <p:cNvPr id="24" name="Picture 23" descr="Screen Shot 2018-02-18 at 16.53.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3762" y="4699000"/>
            <a:ext cx="1134473" cy="530200"/>
          </a:xfrm>
          <a:prstGeom prst="rect">
            <a:avLst/>
          </a:prstGeom>
        </p:spPr>
      </p:pic>
      <p:sp>
        <p:nvSpPr>
          <p:cNvPr id="41"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957782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p:txBody>
      </p:sp>
      <p:sp>
        <p:nvSpPr>
          <p:cNvPr id="3" name="Slide Number Placeholder 2"/>
          <p:cNvSpPr>
            <a:spLocks noGrp="1"/>
          </p:cNvSpPr>
          <p:nvPr>
            <p:ph type="sldNum" sz="quarter" idx="12"/>
          </p:nvPr>
        </p:nvSpPr>
        <p:spPr/>
        <p:txBody>
          <a:bodyPr/>
          <a:lstStyle/>
          <a:p>
            <a:fld id="{7EB9AEA1-3281-46F0-9EDB-48FF2E5FF267}" type="slidenum">
              <a:rPr lang="de-DE" smtClean="0"/>
              <a:t>19</a:t>
            </a:fld>
            <a:endParaRPr lang="de-DE"/>
          </a:p>
        </p:txBody>
      </p:sp>
      <p:sp>
        <p:nvSpPr>
          <p:cNvPr id="13" name="Title 3"/>
          <p:cNvSpPr>
            <a:spLocks noGrp="1"/>
          </p:cNvSpPr>
          <p:nvPr>
            <p:ph type="title"/>
          </p:nvPr>
        </p:nvSpPr>
        <p:spPr>
          <a:xfrm>
            <a:off x="521550" y="260648"/>
            <a:ext cx="7488000" cy="576000"/>
          </a:xfrm>
        </p:spPr>
        <p:txBody>
          <a:bodyPr/>
          <a:lstStyle/>
          <a:p>
            <a:r>
              <a:rPr lang="en-US" sz="2400" dirty="0" smtClean="0"/>
              <a:t>Results: whole brain histograms</a:t>
            </a:r>
            <a:br>
              <a:rPr lang="en-US" sz="2400" dirty="0" smtClean="0"/>
            </a:br>
            <a:endParaRPr lang="en-US" sz="2400" dirty="0"/>
          </a:p>
        </p:txBody>
      </p:sp>
      <p:sp>
        <p:nvSpPr>
          <p:cNvPr id="8" name="TextBox 7"/>
          <p:cNvSpPr txBox="1"/>
          <p:nvPr/>
        </p:nvSpPr>
        <p:spPr>
          <a:xfrm>
            <a:off x="395536" y="980728"/>
            <a:ext cx="7956024" cy="338554"/>
          </a:xfrm>
          <a:prstGeom prst="rect">
            <a:avLst/>
          </a:prstGeom>
          <a:noFill/>
        </p:spPr>
        <p:txBody>
          <a:bodyPr wrap="none" rtlCol="0">
            <a:spAutoFit/>
          </a:bodyPr>
          <a:lstStyle/>
          <a:p>
            <a:pPr marL="285750" indent="-285750">
              <a:buFont typeface="Arial"/>
              <a:buChar char="•"/>
            </a:pPr>
            <a:r>
              <a:rPr lang="en-US" sz="1600" dirty="0" smtClean="0"/>
              <a:t> histograms where DTI parameters are overlapped and DKI parameters are shifted  </a:t>
            </a:r>
            <a:endParaRPr lang="en-US" sz="1600" dirty="0"/>
          </a:p>
        </p:txBody>
      </p:sp>
      <p:sp>
        <p:nvSpPr>
          <p:cNvPr id="9"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pic>
        <p:nvPicPr>
          <p:cNvPr id="5" name="Picture 4" descr="Tamo_WB-histo_2-03-2018.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628800"/>
            <a:ext cx="8878799" cy="3888432"/>
          </a:xfrm>
          <a:prstGeom prst="rect">
            <a:avLst/>
          </a:prstGeom>
        </p:spPr>
      </p:pic>
    </p:spTree>
    <p:extLst>
      <p:ext uri="{BB962C8B-B14F-4D97-AF65-F5344CB8AC3E}">
        <p14:creationId xmlns:p14="http://schemas.microsoft.com/office/powerpoint/2010/main" val="14705108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B9AEA1-3281-46F0-9EDB-48FF2E5FF267}" type="slidenum">
              <a:rPr lang="de-DE" smtClean="0"/>
              <a:t>2</a:t>
            </a:fld>
            <a:endParaRPr lang="de-DE"/>
          </a:p>
        </p:txBody>
      </p:sp>
      <p:sp>
        <p:nvSpPr>
          <p:cNvPr id="4" name="Title 3"/>
          <p:cNvSpPr>
            <a:spLocks noGrp="1"/>
          </p:cNvSpPr>
          <p:nvPr>
            <p:ph type="title"/>
          </p:nvPr>
        </p:nvSpPr>
        <p:spPr>
          <a:xfrm>
            <a:off x="521550" y="404728"/>
            <a:ext cx="7488000" cy="576000"/>
          </a:xfrm>
        </p:spPr>
        <p:txBody>
          <a:bodyPr/>
          <a:lstStyle/>
          <a:p>
            <a:r>
              <a:rPr lang="en-US" dirty="0" smtClean="0"/>
              <a:t> </a:t>
            </a:r>
            <a:r>
              <a:rPr lang="en-US" dirty="0"/>
              <a:t>P</a:t>
            </a:r>
            <a:r>
              <a:rPr lang="en-US" dirty="0" smtClean="0"/>
              <a:t>articipation in GGSB</a:t>
            </a:r>
            <a:endParaRPr lang="en-US" dirty="0"/>
          </a:p>
        </p:txBody>
      </p:sp>
      <p:sp>
        <p:nvSpPr>
          <p:cNvPr id="7"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
        <p:nvSpPr>
          <p:cNvPr id="8" name="Footer Placeholder 1"/>
          <p:cNvSpPr>
            <a:spLocks noGrp="1"/>
          </p:cNvSpPr>
          <p:nvPr>
            <p:ph type="ftr" sz="quarter" idx="11"/>
          </p:nvPr>
        </p:nvSpPr>
        <p:spPr>
          <a:xfrm>
            <a:off x="3124200" y="6356352"/>
            <a:ext cx="2895600" cy="365125"/>
          </a:xfrm>
        </p:spPr>
        <p:txBody>
          <a:bodyPr/>
          <a:lstStyle/>
          <a:p>
            <a:r>
              <a:rPr lang="de-DE" dirty="0" smtClean="0"/>
              <a:t>Diffusion MRI</a:t>
            </a:r>
            <a:endParaRPr lang="de-DE" dirty="0"/>
          </a:p>
        </p:txBody>
      </p:sp>
      <p:sp>
        <p:nvSpPr>
          <p:cNvPr id="15" name="Rectangle 14"/>
          <p:cNvSpPr/>
          <p:nvPr/>
        </p:nvSpPr>
        <p:spPr>
          <a:xfrm>
            <a:off x="413538" y="1124744"/>
            <a:ext cx="3222358" cy="369332"/>
          </a:xfrm>
          <a:prstGeom prst="rect">
            <a:avLst/>
          </a:prstGeom>
        </p:spPr>
        <p:txBody>
          <a:bodyPr wrap="square">
            <a:spAutoFit/>
          </a:bodyPr>
          <a:lstStyle/>
          <a:p>
            <a:r>
              <a:rPr lang="en-US" dirty="0"/>
              <a:t>How did I get involved ... </a:t>
            </a:r>
          </a:p>
        </p:txBody>
      </p:sp>
      <p:pic>
        <p:nvPicPr>
          <p:cNvPr id="22" name="Picture 18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348880"/>
            <a:ext cx="7560839" cy="242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31"/>
          <p:cNvSpPr txBox="1">
            <a:spLocks noChangeArrowheads="1"/>
          </p:cNvSpPr>
          <p:nvPr/>
        </p:nvSpPr>
        <p:spPr bwMode="auto">
          <a:xfrm>
            <a:off x="539552" y="4725145"/>
            <a:ext cx="1368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Aug 2012</a:t>
            </a:r>
          </a:p>
          <a:p>
            <a:pPr algn="ctr" eaLnBrk="1"/>
            <a:r>
              <a:rPr lang="en-US" sz="1200" dirty="0">
                <a:latin typeface="Helvetica" charset="0"/>
                <a:sym typeface="Helvetica" charset="0"/>
              </a:rPr>
              <a:t>Tbilisi</a:t>
            </a:r>
          </a:p>
          <a:p>
            <a:pPr algn="ctr" eaLnBrk="1"/>
            <a:r>
              <a:rPr lang="en-US" sz="1200" dirty="0">
                <a:latin typeface="Helvetica" charset="0"/>
                <a:sym typeface="Helvetica" charset="0"/>
              </a:rPr>
              <a:t>(5</a:t>
            </a:r>
            <a:r>
              <a:rPr lang="en-US" sz="1200" baseline="30000" dirty="0">
                <a:latin typeface="Helvetica" charset="0"/>
                <a:sym typeface="Helvetica" charset="0"/>
              </a:rPr>
              <a:t>th</a:t>
            </a:r>
            <a:r>
              <a:rPr lang="en-US" sz="1200" dirty="0">
                <a:latin typeface="Helvetica" charset="0"/>
                <a:sym typeface="Helvetica" charset="0"/>
              </a:rPr>
              <a:t> GGSWBS)</a:t>
            </a:r>
          </a:p>
        </p:txBody>
      </p:sp>
      <p:pic>
        <p:nvPicPr>
          <p:cNvPr id="25" name="Picture 33" descr="C:\Users\tvali\Desktop\10th_May_minister_visit\6_GT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373216"/>
            <a:ext cx="1512168" cy="13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7"/>
          <p:cNvSpPr txBox="1">
            <a:spLocks noChangeArrowheads="1"/>
          </p:cNvSpPr>
          <p:nvPr/>
        </p:nvSpPr>
        <p:spPr bwMode="auto">
          <a:xfrm>
            <a:off x="539552" y="2422629"/>
            <a:ext cx="1584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July 2013</a:t>
            </a:r>
          </a:p>
          <a:p>
            <a:pPr algn="ctr" eaLnBrk="1"/>
            <a:r>
              <a:rPr lang="en-US" sz="1200" dirty="0" err="1">
                <a:latin typeface="Helvetica" charset="0"/>
                <a:sym typeface="Helvetica" charset="0"/>
              </a:rPr>
              <a:t>Jülich</a:t>
            </a:r>
            <a:endParaRPr lang="en-US" sz="1200" dirty="0">
              <a:latin typeface="Helvetica" charset="0"/>
              <a:sym typeface="Helvetica" charset="0"/>
            </a:endParaRPr>
          </a:p>
          <a:p>
            <a:pPr algn="ctr" eaLnBrk="1"/>
            <a:r>
              <a:rPr lang="en-US" sz="1200" dirty="0">
                <a:latin typeface="Helvetica" charset="0"/>
                <a:sym typeface="Helvetica" charset="0"/>
              </a:rPr>
              <a:t>(Internship-INM)</a:t>
            </a:r>
          </a:p>
        </p:txBody>
      </p:sp>
      <p:sp>
        <p:nvSpPr>
          <p:cNvPr id="27" name="TextBox 17"/>
          <p:cNvSpPr txBox="1">
            <a:spLocks noChangeArrowheads="1"/>
          </p:cNvSpPr>
          <p:nvPr/>
        </p:nvSpPr>
        <p:spPr bwMode="auto">
          <a:xfrm>
            <a:off x="1619672" y="4437112"/>
            <a:ext cx="1800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Oct 2013</a:t>
            </a:r>
          </a:p>
          <a:p>
            <a:pPr algn="ctr" eaLnBrk="1"/>
            <a:r>
              <a:rPr lang="en-US" sz="1200" dirty="0">
                <a:latin typeface="Helvetica" charset="0"/>
                <a:sym typeface="Helvetica" charset="0"/>
              </a:rPr>
              <a:t>Tbilisi</a:t>
            </a:r>
          </a:p>
          <a:p>
            <a:pPr algn="ctr" eaLnBrk="1"/>
            <a:r>
              <a:rPr lang="en-US" sz="1200" dirty="0">
                <a:latin typeface="Helvetica" charset="0"/>
                <a:sym typeface="Helvetica" charset="0"/>
              </a:rPr>
              <a:t>(Autumn Lectures-1)</a:t>
            </a:r>
          </a:p>
        </p:txBody>
      </p:sp>
      <p:pic>
        <p:nvPicPr>
          <p:cNvPr id="28" name="Picture 184"/>
          <p:cNvPicPr>
            <a:picLocks noChangeAspect="1"/>
          </p:cNvPicPr>
          <p:nvPr/>
        </p:nvPicPr>
        <p:blipFill>
          <a:blip r:embed="rId4">
            <a:extLst>
              <a:ext uri="{28A0092B-C50C-407E-A947-70E740481C1C}">
                <a14:useLocalDpi xmlns:a14="http://schemas.microsoft.com/office/drawing/2010/main" val="0"/>
              </a:ext>
            </a:extLst>
          </a:blip>
          <a:srcRect l="7475" t="21651" r="4327" b="20601"/>
          <a:stretch>
            <a:fillRect/>
          </a:stretch>
        </p:blipFill>
        <p:spPr bwMode="auto">
          <a:xfrm>
            <a:off x="2267744" y="5085184"/>
            <a:ext cx="1491853"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7"/>
          <p:cNvSpPr txBox="1">
            <a:spLocks noChangeArrowheads="1"/>
          </p:cNvSpPr>
          <p:nvPr/>
        </p:nvSpPr>
        <p:spPr bwMode="auto">
          <a:xfrm>
            <a:off x="2051720" y="2206605"/>
            <a:ext cx="15476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Dec 2013</a:t>
            </a:r>
          </a:p>
          <a:p>
            <a:pPr algn="ctr" eaLnBrk="1"/>
            <a:r>
              <a:rPr lang="en-US" sz="1200" dirty="0" err="1">
                <a:latin typeface="Helvetica" charset="0"/>
                <a:sym typeface="Helvetica" charset="0"/>
              </a:rPr>
              <a:t>Jülich</a:t>
            </a:r>
            <a:endParaRPr lang="en-US" sz="1200" dirty="0">
              <a:latin typeface="Helvetica" charset="0"/>
              <a:sym typeface="Helvetica" charset="0"/>
            </a:endParaRPr>
          </a:p>
          <a:p>
            <a:pPr algn="ctr" eaLnBrk="1"/>
            <a:r>
              <a:rPr lang="en-US" sz="1200" dirty="0">
                <a:latin typeface="Helvetica" charset="0"/>
                <a:sym typeface="Helvetica" charset="0"/>
              </a:rPr>
              <a:t>(Internship-INM)</a:t>
            </a:r>
          </a:p>
        </p:txBody>
      </p:sp>
      <p:sp>
        <p:nvSpPr>
          <p:cNvPr id="30" name="TextBox 17"/>
          <p:cNvSpPr txBox="1">
            <a:spLocks noChangeArrowheads="1"/>
          </p:cNvSpPr>
          <p:nvPr/>
        </p:nvSpPr>
        <p:spPr bwMode="auto">
          <a:xfrm>
            <a:off x="3204406" y="4438853"/>
            <a:ext cx="1511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July 2014</a:t>
            </a:r>
          </a:p>
          <a:p>
            <a:pPr algn="ctr" eaLnBrk="1"/>
            <a:r>
              <a:rPr lang="en-US" sz="1200" dirty="0">
                <a:latin typeface="Helvetica" charset="0"/>
                <a:sym typeface="Helvetica" charset="0"/>
              </a:rPr>
              <a:t>Tbilisi</a:t>
            </a:r>
          </a:p>
          <a:p>
            <a:pPr algn="ctr" eaLnBrk="1"/>
            <a:r>
              <a:rPr lang="en-US" sz="1200" dirty="0">
                <a:latin typeface="Helvetica" charset="0"/>
                <a:sym typeface="Helvetica" charset="0"/>
              </a:rPr>
              <a:t>(6</a:t>
            </a:r>
            <a:r>
              <a:rPr lang="en-US" sz="1200" baseline="30000" dirty="0">
                <a:latin typeface="Helvetica" charset="0"/>
                <a:sym typeface="Helvetica" charset="0"/>
              </a:rPr>
              <a:t>th</a:t>
            </a:r>
            <a:r>
              <a:rPr lang="en-US" sz="1200" dirty="0">
                <a:latin typeface="Helvetica" charset="0"/>
                <a:sym typeface="Helvetica" charset="0"/>
              </a:rPr>
              <a:t> GGSWBS)</a:t>
            </a:r>
          </a:p>
        </p:txBody>
      </p:sp>
      <p:sp>
        <p:nvSpPr>
          <p:cNvPr id="31" name="TextBox 17"/>
          <p:cNvSpPr txBox="1">
            <a:spLocks noChangeArrowheads="1"/>
          </p:cNvSpPr>
          <p:nvPr/>
        </p:nvSpPr>
        <p:spPr bwMode="auto">
          <a:xfrm>
            <a:off x="3419872" y="2492897"/>
            <a:ext cx="1763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Aug </a:t>
            </a:r>
            <a:r>
              <a:rPr lang="en-US" sz="1200" dirty="0" smtClean="0">
                <a:latin typeface="Helvetica" charset="0"/>
                <a:sym typeface="Helvetica" charset="0"/>
              </a:rPr>
              <a:t>20ic14</a:t>
            </a:r>
            <a:endParaRPr lang="en-US" sz="1200" dirty="0">
              <a:latin typeface="Helvetica" charset="0"/>
              <a:sym typeface="Helvetica" charset="0"/>
            </a:endParaRPr>
          </a:p>
          <a:p>
            <a:pPr algn="ctr" eaLnBrk="1"/>
            <a:r>
              <a:rPr lang="en-US" sz="1200" dirty="0" err="1" smtClean="0">
                <a:latin typeface="Helvetica" charset="0"/>
                <a:sym typeface="Helvetica" charset="0"/>
              </a:rPr>
              <a:t>Jüllich</a:t>
            </a:r>
            <a:endParaRPr lang="en-US" sz="1200" dirty="0">
              <a:latin typeface="Helvetica" charset="0"/>
              <a:sym typeface="Helvetica" charset="0"/>
            </a:endParaRPr>
          </a:p>
          <a:p>
            <a:pPr algn="ctr" eaLnBrk="1"/>
            <a:r>
              <a:rPr lang="en-US" sz="1200" dirty="0">
                <a:latin typeface="Helvetica" charset="0"/>
                <a:sym typeface="Helvetica" charset="0"/>
              </a:rPr>
              <a:t>(Internship-INM)</a:t>
            </a:r>
          </a:p>
        </p:txBody>
      </p:sp>
      <p:pic>
        <p:nvPicPr>
          <p:cNvPr id="3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2326" y="1628800"/>
            <a:ext cx="1139714" cy="86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3"/>
          <p:cNvSpPr txBox="1">
            <a:spLocks noChangeArrowheads="1"/>
          </p:cNvSpPr>
          <p:nvPr/>
        </p:nvSpPr>
        <p:spPr bwMode="auto">
          <a:xfrm>
            <a:off x="4355976" y="4654877"/>
            <a:ext cx="19442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Sep </a:t>
            </a:r>
            <a:r>
              <a:rPr lang="en-US" sz="1200" dirty="0" smtClean="0">
                <a:latin typeface="Helvetica" charset="0"/>
                <a:sym typeface="Helvetica" charset="0"/>
              </a:rPr>
              <a:t>2014</a:t>
            </a:r>
            <a:endParaRPr lang="en-US" sz="1200" dirty="0">
              <a:latin typeface="Helvetica" charset="0"/>
              <a:sym typeface="Helvetica" charset="0"/>
            </a:endParaRPr>
          </a:p>
          <a:p>
            <a:pPr algn="ctr" eaLnBrk="1"/>
            <a:r>
              <a:rPr lang="en-US" sz="1200" dirty="0">
                <a:latin typeface="Helvetica" charset="0"/>
                <a:sym typeface="Helvetica" charset="0"/>
              </a:rPr>
              <a:t>Tbilisi</a:t>
            </a:r>
          </a:p>
          <a:p>
            <a:pPr algn="ctr" eaLnBrk="1"/>
            <a:r>
              <a:rPr lang="en-US" sz="1200" dirty="0">
                <a:latin typeface="Helvetica" charset="0"/>
                <a:sym typeface="Helvetica" charset="0"/>
              </a:rPr>
              <a:t>(Master student at GTU)</a:t>
            </a:r>
          </a:p>
        </p:txBody>
      </p:sp>
      <p:sp>
        <p:nvSpPr>
          <p:cNvPr id="34" name="TextBox 33"/>
          <p:cNvSpPr txBox="1"/>
          <p:nvPr/>
        </p:nvSpPr>
        <p:spPr>
          <a:xfrm>
            <a:off x="4644008" y="5301208"/>
            <a:ext cx="1440160" cy="707886"/>
          </a:xfrm>
          <a:prstGeom prst="rect">
            <a:avLst/>
          </a:prstGeom>
          <a:noFill/>
        </p:spPr>
        <p:txBody>
          <a:bodyPr wrap="square">
            <a:spAutoFit/>
          </a:bodyPr>
          <a:lstStyle/>
          <a:p>
            <a:pPr>
              <a:defRPr/>
            </a:pPr>
            <a:r>
              <a:rPr lang="en-US" sz="4000" b="1" dirty="0">
                <a:ln w="6600">
                  <a:solidFill>
                    <a:schemeClr val="accent2"/>
                  </a:solidFill>
                  <a:prstDash val="solid"/>
                </a:ln>
                <a:solidFill>
                  <a:srgbClr val="FFFFFF"/>
                </a:solidFill>
                <a:effectLst>
                  <a:outerShdw dist="38100" dir="2700000" algn="tl" rotWithShape="0">
                    <a:schemeClr val="accent2"/>
                  </a:outerShdw>
                </a:effectLst>
                <a:latin typeface="Helvetica" panose="020B0604020202020204" pitchFamily="34" charset="0"/>
                <a:ea typeface="MS PGothic" panose="020B0600070205080204" pitchFamily="34" charset="-128"/>
                <a:cs typeface="+mn-cs"/>
                <a:sym typeface="Helvetica" panose="020B0604020202020204" pitchFamily="34" charset="0"/>
              </a:rPr>
              <a:t>M.S.</a:t>
            </a:r>
            <a:endParaRPr lang="ka-GE" sz="4000" b="1" dirty="0">
              <a:ln w="6600">
                <a:solidFill>
                  <a:schemeClr val="accent2"/>
                </a:solidFill>
                <a:prstDash val="solid"/>
              </a:ln>
              <a:solidFill>
                <a:srgbClr val="FFFFFF"/>
              </a:solidFill>
              <a:effectLst>
                <a:outerShdw dist="38100" dir="2700000" algn="tl" rotWithShape="0">
                  <a:schemeClr val="accent2"/>
                </a:outerShdw>
              </a:effectLst>
              <a:latin typeface="Helvetica" panose="020B0604020202020204" pitchFamily="34" charset="0"/>
              <a:ea typeface="MS PGothic" panose="020B0600070205080204" pitchFamily="34" charset="-128"/>
              <a:cs typeface="+mn-cs"/>
              <a:sym typeface="Helvetica" panose="020B0604020202020204" pitchFamily="34" charset="0"/>
            </a:endParaRPr>
          </a:p>
        </p:txBody>
      </p:sp>
      <p:sp>
        <p:nvSpPr>
          <p:cNvPr id="35" name="TextBox 17"/>
          <p:cNvSpPr txBox="1">
            <a:spLocks noChangeArrowheads="1"/>
          </p:cNvSpPr>
          <p:nvPr/>
        </p:nvSpPr>
        <p:spPr bwMode="auto">
          <a:xfrm>
            <a:off x="4860033" y="2206605"/>
            <a:ext cx="17637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Oct 2015</a:t>
            </a:r>
          </a:p>
          <a:p>
            <a:pPr algn="ctr" eaLnBrk="1"/>
            <a:r>
              <a:rPr lang="en-US" sz="1200" dirty="0">
                <a:latin typeface="Helvetica" charset="0"/>
                <a:sym typeface="Helvetica" charset="0"/>
              </a:rPr>
              <a:t>Tbilisi</a:t>
            </a:r>
          </a:p>
          <a:p>
            <a:pPr algn="ctr" eaLnBrk="1"/>
            <a:r>
              <a:rPr lang="en-US" sz="1200" dirty="0">
                <a:latin typeface="Helvetica" charset="0"/>
                <a:sym typeface="Helvetica" charset="0"/>
              </a:rPr>
              <a:t>(Autumn Lectures-2)</a:t>
            </a:r>
          </a:p>
        </p:txBody>
      </p:sp>
      <p:pic>
        <p:nvPicPr>
          <p:cNvPr id="36" name="Picture 35" descr="Screen Shot 2018-08-06 at 16.46.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064" y="1057343"/>
            <a:ext cx="1270242" cy="1147521"/>
          </a:xfrm>
          <a:prstGeom prst="rect">
            <a:avLst/>
          </a:prstGeom>
        </p:spPr>
      </p:pic>
      <p:sp>
        <p:nvSpPr>
          <p:cNvPr id="37" name="TextBox 13"/>
          <p:cNvSpPr txBox="1">
            <a:spLocks noChangeArrowheads="1"/>
          </p:cNvSpPr>
          <p:nvPr/>
        </p:nvSpPr>
        <p:spPr bwMode="auto">
          <a:xfrm>
            <a:off x="6184162" y="4293096"/>
            <a:ext cx="15561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Apr 2016</a:t>
            </a:r>
          </a:p>
          <a:p>
            <a:pPr algn="ctr" eaLnBrk="1"/>
            <a:r>
              <a:rPr lang="en-US" sz="1200" dirty="0" err="1">
                <a:latin typeface="Helvetica" charset="0"/>
                <a:sym typeface="Helvetica" charset="0"/>
              </a:rPr>
              <a:t>Jülich</a:t>
            </a:r>
            <a:endParaRPr lang="en-US" sz="1200" dirty="0">
              <a:latin typeface="Helvetica" charset="0"/>
              <a:sym typeface="Helvetica" charset="0"/>
            </a:endParaRPr>
          </a:p>
          <a:p>
            <a:pPr algn="ctr" eaLnBrk="1"/>
            <a:r>
              <a:rPr lang="en-US" sz="1200" dirty="0">
                <a:latin typeface="Helvetica" charset="0"/>
                <a:sym typeface="Helvetica" charset="0"/>
              </a:rPr>
              <a:t>(Internship-INM)</a:t>
            </a:r>
          </a:p>
        </p:txBody>
      </p:sp>
      <p:pic>
        <p:nvPicPr>
          <p:cNvPr id="38" name="Picture 37" descr="15622329_1703267276651137_4091360417415966439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4218" y="5013176"/>
            <a:ext cx="1134126" cy="1760194"/>
          </a:xfrm>
          <a:prstGeom prst="rect">
            <a:avLst/>
          </a:prstGeom>
        </p:spPr>
      </p:pic>
      <p:sp>
        <p:nvSpPr>
          <p:cNvPr id="39" name="TextBox 17"/>
          <p:cNvSpPr txBox="1">
            <a:spLocks noChangeArrowheads="1"/>
          </p:cNvSpPr>
          <p:nvPr/>
        </p:nvSpPr>
        <p:spPr bwMode="auto">
          <a:xfrm>
            <a:off x="6354607" y="1445876"/>
            <a:ext cx="15657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200">
                <a:solidFill>
                  <a:srgbClr val="000000"/>
                </a:solidFill>
                <a:latin typeface="Arial" charset="0"/>
                <a:ea typeface="MS PGothic" charset="0"/>
                <a:cs typeface="Arial" charset="0"/>
                <a:sym typeface="Arial" charset="0"/>
              </a:defRPr>
            </a:lvl1pPr>
            <a:lvl2pPr marL="742950" indent="-285750" defTabSz="457200">
              <a:defRPr sz="2200">
                <a:solidFill>
                  <a:srgbClr val="000000"/>
                </a:solidFill>
                <a:latin typeface="Arial" charset="0"/>
                <a:ea typeface="Arial" charset="0"/>
                <a:cs typeface="Arial" charset="0"/>
                <a:sym typeface="Arial" charset="0"/>
              </a:defRPr>
            </a:lvl2pPr>
            <a:lvl3pPr marL="1143000" indent="-228600" defTabSz="457200">
              <a:defRPr sz="2200">
                <a:solidFill>
                  <a:srgbClr val="000000"/>
                </a:solidFill>
                <a:latin typeface="Arial" charset="0"/>
                <a:ea typeface="Arial" charset="0"/>
                <a:cs typeface="Arial" charset="0"/>
                <a:sym typeface="Arial" charset="0"/>
              </a:defRPr>
            </a:lvl3pPr>
            <a:lvl4pPr marL="1600200" indent="-228600" defTabSz="457200">
              <a:defRPr sz="2200">
                <a:solidFill>
                  <a:srgbClr val="000000"/>
                </a:solidFill>
                <a:latin typeface="Arial" charset="0"/>
                <a:ea typeface="Arial" charset="0"/>
                <a:cs typeface="Arial" charset="0"/>
                <a:sym typeface="Arial" charset="0"/>
              </a:defRPr>
            </a:lvl4pPr>
            <a:lvl5pPr marL="2057400" indent="-228600" defTabSz="457200">
              <a:defRPr sz="2200">
                <a:solidFill>
                  <a:srgbClr val="000000"/>
                </a:solidFill>
                <a:latin typeface="Arial" charset="0"/>
                <a:ea typeface="Arial" charset="0"/>
                <a:cs typeface="Arial" charset="0"/>
                <a:sym typeface="Arial" charset="0"/>
              </a:defRPr>
            </a:lvl5pPr>
            <a:lvl6pPr marL="2514600" indent="-228600" defTabSz="457200" eaLnBrk="0">
              <a:defRPr sz="2200">
                <a:solidFill>
                  <a:srgbClr val="000000"/>
                </a:solidFill>
                <a:latin typeface="Arial" charset="0"/>
                <a:ea typeface="Arial" charset="0"/>
                <a:cs typeface="Arial" charset="0"/>
                <a:sym typeface="Arial" charset="0"/>
              </a:defRPr>
            </a:lvl6pPr>
            <a:lvl7pPr marL="2971800" indent="-228600" defTabSz="457200" eaLnBrk="0">
              <a:defRPr sz="2200">
                <a:solidFill>
                  <a:srgbClr val="000000"/>
                </a:solidFill>
                <a:latin typeface="Arial" charset="0"/>
                <a:ea typeface="Arial" charset="0"/>
                <a:cs typeface="Arial" charset="0"/>
                <a:sym typeface="Arial" charset="0"/>
              </a:defRPr>
            </a:lvl7pPr>
            <a:lvl8pPr marL="3429000" indent="-228600" defTabSz="457200" eaLnBrk="0">
              <a:defRPr sz="2200">
                <a:solidFill>
                  <a:srgbClr val="000000"/>
                </a:solidFill>
                <a:latin typeface="Arial" charset="0"/>
                <a:ea typeface="Arial" charset="0"/>
                <a:cs typeface="Arial" charset="0"/>
                <a:sym typeface="Arial" charset="0"/>
              </a:defRPr>
            </a:lvl8pPr>
            <a:lvl9pPr marL="3886200" indent="-228600" defTabSz="457200" eaLnBrk="0">
              <a:defRPr sz="2200">
                <a:solidFill>
                  <a:srgbClr val="000000"/>
                </a:solidFill>
                <a:latin typeface="Arial" charset="0"/>
                <a:ea typeface="Arial" charset="0"/>
                <a:cs typeface="Arial" charset="0"/>
                <a:sym typeface="Arial" charset="0"/>
              </a:defRPr>
            </a:lvl9pPr>
          </a:lstStyle>
          <a:p>
            <a:pPr algn="ctr" eaLnBrk="1"/>
            <a:r>
              <a:rPr lang="en-US" sz="1200" dirty="0">
                <a:latin typeface="Helvetica" charset="0"/>
                <a:sym typeface="Helvetica" charset="0"/>
              </a:rPr>
              <a:t>Oct </a:t>
            </a:r>
            <a:r>
              <a:rPr lang="en-US" sz="1200" dirty="0" smtClean="0">
                <a:latin typeface="Helvetica" charset="0"/>
                <a:sym typeface="Helvetica" charset="0"/>
              </a:rPr>
              <a:t>2017</a:t>
            </a:r>
            <a:endParaRPr lang="en-US" sz="1200" dirty="0">
              <a:latin typeface="Helvetica" charset="0"/>
              <a:sym typeface="Helvetica" charset="0"/>
            </a:endParaRPr>
          </a:p>
          <a:p>
            <a:pPr algn="ctr" eaLnBrk="1"/>
            <a:r>
              <a:rPr lang="en-US" sz="1200" dirty="0">
                <a:latin typeface="Helvetica" charset="0"/>
                <a:sym typeface="Helvetica" charset="0"/>
              </a:rPr>
              <a:t>Tbilisi</a:t>
            </a:r>
          </a:p>
          <a:p>
            <a:pPr algn="ctr" eaLnBrk="1"/>
            <a:r>
              <a:rPr lang="en-US" sz="1200" dirty="0" smtClean="0">
                <a:latin typeface="Helvetica" charset="0"/>
                <a:sym typeface="Helvetica" charset="0"/>
              </a:rPr>
              <a:t>Ph.D. as a student and Grant from Rustaveli found</a:t>
            </a:r>
            <a:endParaRPr lang="en-US" sz="1200" dirty="0">
              <a:latin typeface="Helvetica" charset="0"/>
              <a:sym typeface="Helvetica" charset="0"/>
            </a:endParaRPr>
          </a:p>
        </p:txBody>
      </p:sp>
      <p:pic>
        <p:nvPicPr>
          <p:cNvPr id="40" name="Picture 39" descr="15665669_1702800396697825_1048502939766722095_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2360" y="1109792"/>
            <a:ext cx="1080120" cy="1764673"/>
          </a:xfrm>
          <a:prstGeom prst="rect">
            <a:avLst/>
          </a:prstGeom>
        </p:spPr>
      </p:pic>
      <p:sp>
        <p:nvSpPr>
          <p:cNvPr id="41" name="TextBox 40"/>
          <p:cNvSpPr txBox="1"/>
          <p:nvPr/>
        </p:nvSpPr>
        <p:spPr>
          <a:xfrm>
            <a:off x="7722350" y="2411596"/>
            <a:ext cx="162018" cy="369332"/>
          </a:xfrm>
          <a:prstGeom prst="rect">
            <a:avLst/>
          </a:prstGeom>
          <a:solidFill>
            <a:srgbClr val="FFFFFF"/>
          </a:solidFill>
          <a:ln>
            <a:solidFill>
              <a:schemeClr val="bg1"/>
            </a:solidFill>
          </a:ln>
        </p:spPr>
        <p:txBody>
          <a:bodyPr wrap="square" rtlCol="0">
            <a:spAutoFit/>
          </a:bodyPr>
          <a:lstStyle/>
          <a:p>
            <a:endParaRPr lang="en-US" dirty="0"/>
          </a:p>
        </p:txBody>
      </p:sp>
    </p:spTree>
    <p:extLst>
      <p:ext uri="{BB962C8B-B14F-4D97-AF65-F5344CB8AC3E}">
        <p14:creationId xmlns:p14="http://schemas.microsoft.com/office/powerpoint/2010/main" val="20256015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D</a:t>
            </a:r>
            <a:r>
              <a:rPr lang="de-DE" dirty="0" err="1" smtClean="0"/>
              <a:t>iffusion</a:t>
            </a:r>
            <a:r>
              <a:rPr lang="de-DE" dirty="0" smtClean="0"/>
              <a:t>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20</a:t>
            </a:fld>
            <a:endParaRPr lang="de-DE" dirty="0"/>
          </a:p>
        </p:txBody>
      </p:sp>
      <p:sp>
        <p:nvSpPr>
          <p:cNvPr id="4" name="Title 3"/>
          <p:cNvSpPr>
            <a:spLocks noGrp="1"/>
          </p:cNvSpPr>
          <p:nvPr>
            <p:ph type="title"/>
          </p:nvPr>
        </p:nvSpPr>
        <p:spPr>
          <a:xfrm>
            <a:off x="521550" y="260648"/>
            <a:ext cx="7488000" cy="576000"/>
          </a:xfrm>
        </p:spPr>
        <p:txBody>
          <a:bodyPr/>
          <a:lstStyle/>
          <a:p>
            <a:r>
              <a:rPr lang="en-US" sz="2400" dirty="0" smtClean="0"/>
              <a:t>Results: ROI analyses histograms </a:t>
            </a:r>
            <a:br>
              <a:rPr lang="en-US" sz="2400" dirty="0" smtClean="0"/>
            </a:br>
            <a:endParaRPr lang="en-US" sz="2400" dirty="0"/>
          </a:p>
        </p:txBody>
      </p:sp>
      <p:sp>
        <p:nvSpPr>
          <p:cNvPr id="9" name="TextBox 8"/>
          <p:cNvSpPr txBox="1"/>
          <p:nvPr/>
        </p:nvSpPr>
        <p:spPr>
          <a:xfrm>
            <a:off x="2267744" y="1619508"/>
            <a:ext cx="720080" cy="369332"/>
          </a:xfrm>
          <a:prstGeom prst="rect">
            <a:avLst/>
          </a:prstGeom>
          <a:noFill/>
        </p:spPr>
        <p:txBody>
          <a:bodyPr wrap="square" rtlCol="0">
            <a:spAutoFit/>
          </a:bodyPr>
          <a:lstStyle/>
          <a:p>
            <a:r>
              <a:rPr lang="en-US" dirty="0" smtClean="0"/>
              <a:t>DTI</a:t>
            </a:r>
            <a:endParaRPr lang="en-US" dirty="0"/>
          </a:p>
        </p:txBody>
      </p:sp>
      <p:pic>
        <p:nvPicPr>
          <p:cNvPr id="12" name="Picture 11" descr="Screen Shot 2018-02-16 at 15.52.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88841"/>
            <a:ext cx="4320480" cy="3888431"/>
          </a:xfrm>
          <a:prstGeom prst="rect">
            <a:avLst/>
          </a:prstGeom>
        </p:spPr>
      </p:pic>
      <p:pic>
        <p:nvPicPr>
          <p:cNvPr id="13" name="Picture 12" descr="Screen Shot 2018-02-16 at 15.55.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988840"/>
            <a:ext cx="4608512" cy="3888432"/>
          </a:xfrm>
          <a:prstGeom prst="rect">
            <a:avLst/>
          </a:prstGeom>
        </p:spPr>
      </p:pic>
      <p:sp>
        <p:nvSpPr>
          <p:cNvPr id="14" name="TextBox 13"/>
          <p:cNvSpPr txBox="1"/>
          <p:nvPr/>
        </p:nvSpPr>
        <p:spPr>
          <a:xfrm>
            <a:off x="6810850" y="1619508"/>
            <a:ext cx="569462" cy="369332"/>
          </a:xfrm>
          <a:prstGeom prst="rect">
            <a:avLst/>
          </a:prstGeom>
          <a:noFill/>
        </p:spPr>
        <p:txBody>
          <a:bodyPr wrap="none" rtlCol="0">
            <a:spAutoFit/>
          </a:bodyPr>
          <a:lstStyle/>
          <a:p>
            <a:r>
              <a:rPr lang="en-US" dirty="0" smtClean="0"/>
              <a:t>DKI</a:t>
            </a:r>
            <a:endParaRPr lang="en-US" dirty="0"/>
          </a:p>
        </p:txBody>
      </p:sp>
      <p:sp>
        <p:nvSpPr>
          <p:cNvPr id="15" name="TextBox 14"/>
          <p:cNvSpPr txBox="1"/>
          <p:nvPr/>
        </p:nvSpPr>
        <p:spPr>
          <a:xfrm>
            <a:off x="305527" y="908720"/>
            <a:ext cx="8640960" cy="646331"/>
          </a:xfrm>
          <a:prstGeom prst="rect">
            <a:avLst/>
          </a:prstGeom>
          <a:noFill/>
        </p:spPr>
        <p:txBody>
          <a:bodyPr wrap="square" rtlCol="0">
            <a:spAutoFit/>
          </a:bodyPr>
          <a:lstStyle/>
          <a:p>
            <a:pPr marL="285750" indent="-285750">
              <a:buFont typeface="Arial"/>
              <a:buChar char="•"/>
            </a:pPr>
            <a:r>
              <a:rPr lang="en-US" dirty="0" smtClean="0"/>
              <a:t>JHU- ICBM atlas based fiber histograms where also DTI parameters are overlapped and DKI parameters are shifted </a:t>
            </a:r>
            <a:endParaRPr lang="en-US" dirty="0"/>
          </a:p>
        </p:txBody>
      </p:sp>
      <p:sp>
        <p:nvSpPr>
          <p:cNvPr id="11"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33450170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p:txBody>
      </p:sp>
      <p:sp>
        <p:nvSpPr>
          <p:cNvPr id="3" name="Slide Number Placeholder 2"/>
          <p:cNvSpPr>
            <a:spLocks noGrp="1"/>
          </p:cNvSpPr>
          <p:nvPr>
            <p:ph type="sldNum" sz="quarter" idx="12"/>
          </p:nvPr>
        </p:nvSpPr>
        <p:spPr/>
        <p:txBody>
          <a:bodyPr/>
          <a:lstStyle/>
          <a:p>
            <a:fld id="{7EB9AEA1-3281-46F0-9EDB-48FF2E5FF267}" type="slidenum">
              <a:rPr lang="de-DE" smtClean="0"/>
              <a:t>21</a:t>
            </a:fld>
            <a:endParaRPr lang="de-DE"/>
          </a:p>
        </p:txBody>
      </p:sp>
      <p:sp>
        <p:nvSpPr>
          <p:cNvPr id="23" name="Title 3"/>
          <p:cNvSpPr>
            <a:spLocks noGrp="1"/>
          </p:cNvSpPr>
          <p:nvPr>
            <p:ph type="title"/>
          </p:nvPr>
        </p:nvSpPr>
        <p:spPr>
          <a:xfrm>
            <a:off x="395536" y="188640"/>
            <a:ext cx="7776032" cy="576000"/>
          </a:xfrm>
        </p:spPr>
        <p:txBody>
          <a:bodyPr/>
          <a:lstStyle/>
          <a:p>
            <a:r>
              <a:rPr lang="en-US" sz="2400" dirty="0" smtClean="0"/>
              <a:t>Results: profiles with all DKI parameters </a:t>
            </a:r>
            <a:br>
              <a:rPr lang="en-US" sz="2400" dirty="0" smtClean="0"/>
            </a:br>
            <a:endParaRPr lang="en-US" sz="2400" dirty="0"/>
          </a:p>
        </p:txBody>
      </p:sp>
      <p:sp>
        <p:nvSpPr>
          <p:cNvPr id="4" name="TextBox 3"/>
          <p:cNvSpPr txBox="1"/>
          <p:nvPr/>
        </p:nvSpPr>
        <p:spPr>
          <a:xfrm>
            <a:off x="5580112" y="2708920"/>
            <a:ext cx="3672408" cy="2062103"/>
          </a:xfrm>
          <a:prstGeom prst="rect">
            <a:avLst/>
          </a:prstGeom>
          <a:noFill/>
        </p:spPr>
        <p:txBody>
          <a:bodyPr wrap="square" rtlCol="0">
            <a:spAutoFit/>
          </a:bodyPr>
          <a:lstStyle/>
          <a:p>
            <a:pPr marL="285750" indent="-285750">
              <a:buFont typeface="Arial"/>
              <a:buChar char="•"/>
            </a:pPr>
            <a:r>
              <a:rPr lang="en-US" sz="1600" dirty="0" smtClean="0"/>
              <a:t>Children and adults slice by slice averaged profiles for WM skeleton with x, y and z direction.  Red and blue points correspond, respectively, to significant and non-significant changes between the group of children and group of adults</a:t>
            </a:r>
            <a:endParaRPr lang="en-US" sz="1600" dirty="0"/>
          </a:p>
        </p:txBody>
      </p:sp>
      <p:sp>
        <p:nvSpPr>
          <p:cNvPr id="24"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pic>
        <p:nvPicPr>
          <p:cNvPr id="25" name="Picture 5" descr="profiles_for prezentation_DKI_lastversion_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0728"/>
            <a:ext cx="5688632" cy="589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6"/>
          <p:cNvSpPr txBox="1">
            <a:spLocks noChangeArrowheads="1"/>
          </p:cNvSpPr>
          <p:nvPr/>
        </p:nvSpPr>
        <p:spPr bwMode="auto">
          <a:xfrm>
            <a:off x="3206750" y="39820850"/>
            <a:ext cx="10941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MS PGothic"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9pPr>
          </a:lstStyle>
          <a:p>
            <a:r>
              <a:rPr lang="en-US" sz="2800">
                <a:solidFill>
                  <a:schemeClr val="tx1"/>
                </a:solidFill>
              </a:rPr>
              <a:t>Gradients in the brain, Which are presented with all DKI parameters     </a:t>
            </a:r>
          </a:p>
        </p:txBody>
      </p:sp>
      <p:sp>
        <p:nvSpPr>
          <p:cNvPr id="27" name="TextBox 6"/>
          <p:cNvSpPr txBox="1">
            <a:spLocks noChangeArrowheads="1"/>
          </p:cNvSpPr>
          <p:nvPr/>
        </p:nvSpPr>
        <p:spPr bwMode="auto">
          <a:xfrm>
            <a:off x="3359150" y="39973250"/>
            <a:ext cx="10941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MS PGothic"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9pPr>
          </a:lstStyle>
          <a:p>
            <a:r>
              <a:rPr lang="en-US" sz="2800">
                <a:solidFill>
                  <a:schemeClr val="tx1"/>
                </a:solidFill>
              </a:rPr>
              <a:t>Gradients in the brain, Which are presented with all DKI parameters     </a:t>
            </a:r>
          </a:p>
        </p:txBody>
      </p:sp>
      <p:sp>
        <p:nvSpPr>
          <p:cNvPr id="28" name="TextBox 6"/>
          <p:cNvSpPr txBox="1">
            <a:spLocks noChangeArrowheads="1"/>
          </p:cNvSpPr>
          <p:nvPr/>
        </p:nvSpPr>
        <p:spPr bwMode="auto">
          <a:xfrm>
            <a:off x="3511550" y="40125650"/>
            <a:ext cx="10941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MS PGothic"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557213" eaLnBrk="0" fontAlgn="base" hangingPunct="0">
              <a:spcBef>
                <a:spcPct val="0"/>
              </a:spcBef>
              <a:spcAft>
                <a:spcPct val="0"/>
              </a:spcAft>
              <a:defRPr sz="2400">
                <a:solidFill>
                  <a:schemeClr val="bg1"/>
                </a:solidFill>
                <a:latin typeface="Arial" charset="0"/>
                <a:ea typeface="MS PGothic" charset="0"/>
                <a:cs typeface="MS PGothic" charset="0"/>
              </a:defRPr>
            </a:lvl9pPr>
          </a:lstStyle>
          <a:p>
            <a:r>
              <a:rPr lang="en-US" sz="2800">
                <a:solidFill>
                  <a:schemeClr val="tx1"/>
                </a:solidFill>
              </a:rPr>
              <a:t>Gradients in the brain, Which are presented with all DKI parameters     </a:t>
            </a:r>
          </a:p>
        </p:txBody>
      </p:sp>
    </p:spTree>
    <p:extLst>
      <p:ext uri="{BB962C8B-B14F-4D97-AF65-F5344CB8AC3E}">
        <p14:creationId xmlns:p14="http://schemas.microsoft.com/office/powerpoint/2010/main" val="14088182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p:txBody>
      </p:sp>
      <p:sp>
        <p:nvSpPr>
          <p:cNvPr id="3" name="Slide Number Placeholder 2"/>
          <p:cNvSpPr>
            <a:spLocks noGrp="1"/>
          </p:cNvSpPr>
          <p:nvPr>
            <p:ph type="sldNum" sz="quarter" idx="12"/>
          </p:nvPr>
        </p:nvSpPr>
        <p:spPr/>
        <p:txBody>
          <a:bodyPr/>
          <a:lstStyle/>
          <a:p>
            <a:fld id="{7EB9AEA1-3281-46F0-9EDB-48FF2E5FF267}" type="slidenum">
              <a:rPr lang="de-DE" smtClean="0"/>
              <a:t>22</a:t>
            </a:fld>
            <a:endParaRPr lang="de-DE"/>
          </a:p>
        </p:txBody>
      </p:sp>
      <p:sp>
        <p:nvSpPr>
          <p:cNvPr id="7" name="Title 3"/>
          <p:cNvSpPr>
            <a:spLocks noGrp="1"/>
          </p:cNvSpPr>
          <p:nvPr>
            <p:ph type="title"/>
          </p:nvPr>
        </p:nvSpPr>
        <p:spPr>
          <a:xfrm>
            <a:off x="467544" y="260648"/>
            <a:ext cx="7488000" cy="576000"/>
          </a:xfrm>
        </p:spPr>
        <p:txBody>
          <a:bodyPr/>
          <a:lstStyle/>
          <a:p>
            <a:r>
              <a:rPr lang="en-US" sz="2400" dirty="0" smtClean="0"/>
              <a:t> Results: profiles with MD and MK parameters </a:t>
            </a:r>
            <a:br>
              <a:rPr lang="en-US" sz="2400" dirty="0" smtClean="0"/>
            </a:br>
            <a:endParaRPr lang="en-US" sz="2400" dirty="0"/>
          </a:p>
        </p:txBody>
      </p:sp>
      <p:sp>
        <p:nvSpPr>
          <p:cNvPr id="14" name="TextBox 13"/>
          <p:cNvSpPr txBox="1"/>
          <p:nvPr/>
        </p:nvSpPr>
        <p:spPr>
          <a:xfrm>
            <a:off x="395536" y="858198"/>
            <a:ext cx="8622450" cy="338554"/>
          </a:xfrm>
          <a:prstGeom prst="rect">
            <a:avLst/>
          </a:prstGeom>
          <a:noFill/>
        </p:spPr>
        <p:txBody>
          <a:bodyPr wrap="square" rtlCol="0">
            <a:spAutoFit/>
          </a:bodyPr>
          <a:lstStyle/>
          <a:p>
            <a:pPr marL="285750" indent="-285750">
              <a:buFont typeface="Arial"/>
              <a:buChar char="•"/>
            </a:pPr>
            <a:r>
              <a:rPr lang="en-US" sz="1600" dirty="0" smtClean="0"/>
              <a:t> Between-group differences of the MD and mean MK along C-P, P-A and I-S directions. </a:t>
            </a:r>
            <a:endParaRPr lang="en-US" sz="1600" dirty="0"/>
          </a:p>
        </p:txBody>
      </p:sp>
      <p:sp>
        <p:nvSpPr>
          <p:cNvPr id="16"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pic>
        <p:nvPicPr>
          <p:cNvPr id="4" name="Picture 3" descr="TIFF_MD_MK.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4" y="1340768"/>
            <a:ext cx="6957746" cy="5058807"/>
          </a:xfrm>
          <a:prstGeom prst="rect">
            <a:avLst/>
          </a:prstGeom>
        </p:spPr>
      </p:pic>
    </p:spTree>
    <p:extLst>
      <p:ext uri="{BB962C8B-B14F-4D97-AF65-F5344CB8AC3E}">
        <p14:creationId xmlns:p14="http://schemas.microsoft.com/office/powerpoint/2010/main" val="4201868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p:txBody>
      </p:sp>
      <p:sp>
        <p:nvSpPr>
          <p:cNvPr id="3" name="Slide Number Placeholder 2"/>
          <p:cNvSpPr>
            <a:spLocks noGrp="1"/>
          </p:cNvSpPr>
          <p:nvPr>
            <p:ph type="sldNum" sz="quarter" idx="12"/>
          </p:nvPr>
        </p:nvSpPr>
        <p:spPr/>
        <p:txBody>
          <a:bodyPr/>
          <a:lstStyle/>
          <a:p>
            <a:fld id="{7EB9AEA1-3281-46F0-9EDB-48FF2E5FF267}" type="slidenum">
              <a:rPr lang="de-DE" smtClean="0"/>
              <a:t>23</a:t>
            </a:fld>
            <a:endParaRPr lang="de-DE"/>
          </a:p>
        </p:txBody>
      </p:sp>
      <p:sp>
        <p:nvSpPr>
          <p:cNvPr id="4" name="Title 3"/>
          <p:cNvSpPr>
            <a:spLocks noGrp="1"/>
          </p:cNvSpPr>
          <p:nvPr>
            <p:ph type="title"/>
          </p:nvPr>
        </p:nvSpPr>
        <p:spPr>
          <a:xfrm>
            <a:off x="467544" y="260648"/>
            <a:ext cx="7488000" cy="576000"/>
          </a:xfrm>
        </p:spPr>
        <p:txBody>
          <a:bodyPr/>
          <a:lstStyle/>
          <a:p>
            <a:r>
              <a:rPr lang="en-US" sz="2400" dirty="0" smtClean="0"/>
              <a:t>Results: table with student t-test</a:t>
            </a:r>
            <a:br>
              <a:rPr lang="en-US" sz="2400" dirty="0" smtClean="0"/>
            </a:br>
            <a:endParaRPr lang="en-US" sz="2400" dirty="0"/>
          </a:p>
        </p:txBody>
      </p:sp>
      <p:sp>
        <p:nvSpPr>
          <p:cNvPr id="7" name="Rectangle 6"/>
          <p:cNvSpPr/>
          <p:nvPr/>
        </p:nvSpPr>
        <p:spPr>
          <a:xfrm>
            <a:off x="4932040" y="908720"/>
            <a:ext cx="4212468" cy="1077218"/>
          </a:xfrm>
          <a:prstGeom prst="rect">
            <a:avLst/>
          </a:prstGeom>
        </p:spPr>
        <p:txBody>
          <a:bodyPr wrap="square">
            <a:spAutoFit/>
          </a:bodyPr>
          <a:lstStyle/>
          <a:p>
            <a:r>
              <a:rPr lang="en-US" sz="1600" dirty="0"/>
              <a:t>d≤0.05  </a:t>
            </a:r>
            <a:r>
              <a:rPr lang="en-US" sz="1600" dirty="0" smtClean="0"/>
              <a:t>diff.  H</a:t>
            </a:r>
            <a:r>
              <a:rPr lang="en-US" sz="1600" dirty="0"/>
              <a:t>=</a:t>
            </a:r>
            <a:r>
              <a:rPr lang="en-US" sz="1600" dirty="0" smtClean="0"/>
              <a:t>1 , d</a:t>
            </a:r>
            <a:r>
              <a:rPr lang="en-US" sz="1600" dirty="0"/>
              <a:t>≥0.05  not diff  </a:t>
            </a:r>
            <a:r>
              <a:rPr lang="en-US" sz="1600" dirty="0" smtClean="0"/>
              <a:t>H</a:t>
            </a:r>
            <a:r>
              <a:rPr lang="en-US" sz="1600" dirty="0"/>
              <a:t>=</a:t>
            </a:r>
            <a:r>
              <a:rPr lang="en-US" sz="1600" dirty="0" smtClean="0"/>
              <a:t>0 </a:t>
            </a:r>
          </a:p>
          <a:p>
            <a:r>
              <a:rPr lang="en-US" sz="1600" dirty="0" smtClean="0"/>
              <a:t>Marked values shows difference between left and wright sides of profiles</a:t>
            </a:r>
            <a:endParaRPr lang="en-US" sz="1600" dirty="0"/>
          </a:p>
          <a:p>
            <a:endParaRPr lang="en-US" sz="1600" dirty="0"/>
          </a:p>
        </p:txBody>
      </p:sp>
      <p:graphicFrame>
        <p:nvGraphicFramePr>
          <p:cNvPr id="9" name="Table 8"/>
          <p:cNvGraphicFramePr>
            <a:graphicFrameLocks noGrp="1"/>
          </p:cNvGraphicFramePr>
          <p:nvPr>
            <p:extLst>
              <p:ext uri="{D42A27DB-BD31-4B8C-83A1-F6EECF244321}">
                <p14:modId xmlns:p14="http://schemas.microsoft.com/office/powerpoint/2010/main" val="88125848"/>
              </p:ext>
            </p:extLst>
          </p:nvPr>
        </p:nvGraphicFramePr>
        <p:xfrm>
          <a:off x="611567" y="1916834"/>
          <a:ext cx="8442928" cy="4464489"/>
        </p:xfrm>
        <a:graphic>
          <a:graphicData uri="http://schemas.openxmlformats.org/drawingml/2006/table">
            <a:tbl>
              <a:tblPr/>
              <a:tblGrid>
                <a:gridCol w="465471"/>
                <a:gridCol w="465471"/>
                <a:gridCol w="465471"/>
                <a:gridCol w="465471"/>
                <a:gridCol w="529921"/>
                <a:gridCol w="465471"/>
                <a:gridCol w="465471"/>
                <a:gridCol w="465471"/>
                <a:gridCol w="465471"/>
                <a:gridCol w="465471"/>
                <a:gridCol w="465471"/>
                <a:gridCol w="465471"/>
                <a:gridCol w="465471"/>
                <a:gridCol w="465471"/>
                <a:gridCol w="465471"/>
                <a:gridCol w="465471"/>
                <a:gridCol w="465471"/>
                <a:gridCol w="465471"/>
              </a:tblGrid>
              <a:tr h="375979">
                <a:tc>
                  <a:txBody>
                    <a:bodyPr/>
                    <a:lstStyle/>
                    <a:p>
                      <a:pPr algn="l" fontAlgn="b"/>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gridSpan="3">
                  <a:txBody>
                    <a:bodyPr/>
                    <a:lstStyle/>
                    <a:p>
                      <a:pPr algn="l" fontAlgn="b"/>
                      <a:r>
                        <a:rPr lang="en-US" sz="800" b="0" i="0" u="none" strike="noStrike" dirty="0">
                          <a:solidFill>
                            <a:srgbClr val="000000"/>
                          </a:solidFill>
                          <a:effectLst/>
                          <a:latin typeface="Calibri"/>
                        </a:rPr>
                        <a:t>TWO SAMPLED T-TEST SIDES</a:t>
                      </a:r>
                    </a:p>
                  </a:txBody>
                  <a:tcPr marL="6980" marR="6980" marT="9307"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r>
                        <a:rPr lang="sk-SK" sz="800" b="0" i="0" u="none" strike="noStrike" dirty="0">
                          <a:solidFill>
                            <a:srgbClr val="000000"/>
                          </a:solidFill>
                          <a:effectLst/>
                          <a:latin typeface="Calibri"/>
                        </a:rPr>
                        <a:t> </a:t>
                      </a:r>
                    </a:p>
                  </a:txBody>
                  <a:tcPr marL="6980" marR="6980" marT="9307" marB="0" anchor="b">
                    <a:lnL>
                      <a:noFill/>
                    </a:lnL>
                    <a:lnR>
                      <a:noFill/>
                    </a:lnR>
                    <a:lnT>
                      <a:noFill/>
                    </a:lnT>
                    <a:lnB>
                      <a:noFill/>
                    </a:lnB>
                    <a:noFill/>
                  </a:tcPr>
                </a:tc>
                <a:tc>
                  <a:txBody>
                    <a:bodyPr/>
                    <a:lstStyle/>
                    <a:p>
                      <a:pPr algn="l" fontAlgn="b"/>
                      <a:r>
                        <a:rPr lang="sk-SK" sz="800" b="0" i="0" u="none" strike="noStrike" dirty="0">
                          <a:solidFill>
                            <a:srgbClr val="000000"/>
                          </a:solidFill>
                          <a:effectLst/>
                          <a:latin typeface="Calibri"/>
                        </a:rPr>
                        <a:t> </a:t>
                      </a: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gridSpan="3">
                  <a:txBody>
                    <a:bodyPr/>
                    <a:lstStyle/>
                    <a:p>
                      <a:pPr algn="l" fontAlgn="b"/>
                      <a:r>
                        <a:rPr lang="en-US" sz="800" b="0" i="0" u="none" strike="noStrike" dirty="0">
                          <a:solidFill>
                            <a:srgbClr val="000000"/>
                          </a:solidFill>
                          <a:effectLst/>
                          <a:latin typeface="Calibri"/>
                        </a:rPr>
                        <a:t>ONE SAMPLE T-TEST </a:t>
                      </a:r>
                      <a:r>
                        <a:rPr lang="en-US" sz="800" b="0" i="0" u="none" strike="noStrike" dirty="0" smtClean="0">
                          <a:solidFill>
                            <a:srgbClr val="000000"/>
                          </a:solidFill>
                          <a:effectLst/>
                          <a:latin typeface="Calibri"/>
                        </a:rPr>
                        <a:t>SIDES </a:t>
                      </a:r>
                      <a:r>
                        <a:rPr lang="en-US" sz="800" b="0" i="0" u="none" strike="noStrike" baseline="0" dirty="0" smtClean="0">
                          <a:solidFill>
                            <a:srgbClr val="000000"/>
                          </a:solidFill>
                          <a:effectLst/>
                          <a:latin typeface="Calibri"/>
                        </a:rPr>
                        <a:t>  L</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r>
                        <a:rPr lang="sk-SK" sz="800" b="0" i="0" u="none" strike="noStrike">
                          <a:solidFill>
                            <a:srgbClr val="000000"/>
                          </a:solidFill>
                          <a:effectLst/>
                          <a:latin typeface="Calibri"/>
                        </a:rPr>
                        <a:t> </a:t>
                      </a:r>
                    </a:p>
                  </a:txBody>
                  <a:tcPr marL="6980" marR="6980" marT="9307" marB="0" anchor="b">
                    <a:lnL>
                      <a:noFill/>
                    </a:lnL>
                    <a:lnR>
                      <a:noFill/>
                    </a:lnR>
                    <a:lnT>
                      <a:noFill/>
                    </a:lnT>
                    <a:lnB>
                      <a:noFill/>
                    </a:lnB>
                    <a:noFill/>
                  </a:tcPr>
                </a:tc>
                <a:tc>
                  <a:txBody>
                    <a:bodyPr/>
                    <a:lstStyle/>
                    <a:p>
                      <a:pPr algn="r" fontAlgn="b"/>
                      <a:endParaRPr lang="mr-IN"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gridSpan="3">
                  <a:txBody>
                    <a:bodyPr/>
                    <a:lstStyle/>
                    <a:p>
                      <a:pPr algn="l" fontAlgn="b"/>
                      <a:r>
                        <a:rPr lang="en-US" sz="800" b="0" i="0" u="none" strike="noStrike" dirty="0">
                          <a:solidFill>
                            <a:srgbClr val="000000"/>
                          </a:solidFill>
                          <a:effectLst/>
                          <a:latin typeface="Calibri"/>
                        </a:rPr>
                        <a:t>ONE SAMPLE T-TEST SIDES </a:t>
                      </a:r>
                      <a:r>
                        <a:rPr lang="en-US" sz="800" b="0" i="0" u="none" strike="noStrike" baseline="0" dirty="0" smtClean="0">
                          <a:solidFill>
                            <a:srgbClr val="000000"/>
                          </a:solidFill>
                          <a:effectLst/>
                          <a:latin typeface="Calibri"/>
                        </a:rPr>
                        <a:t>  R</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r>
                        <a:rPr lang="sk-SK" sz="800" b="0" i="0" u="none" strike="noStrike">
                          <a:solidFill>
                            <a:srgbClr val="000000"/>
                          </a:solidFill>
                          <a:effectLst/>
                          <a:latin typeface="Calibri"/>
                        </a:rPr>
                        <a:t> </a:t>
                      </a:r>
                    </a:p>
                  </a:txBody>
                  <a:tcPr marL="6980" marR="6980" marT="9307" marB="0" anchor="b">
                    <a:lnL>
                      <a:noFill/>
                    </a:lnL>
                    <a:lnR>
                      <a:noFill/>
                    </a:lnR>
                    <a:lnT>
                      <a:noFill/>
                    </a:lnT>
                    <a:lnB>
                      <a:noFill/>
                    </a:lnB>
                    <a:noFill/>
                  </a:tcPr>
                </a:tc>
                <a:tc>
                  <a:txBody>
                    <a:bodyPr/>
                    <a:lstStyle/>
                    <a:p>
                      <a:pPr algn="l" fontAlgn="b"/>
                      <a:r>
                        <a:rPr lang="sk-SK" sz="800" b="0" i="0" u="none" strike="noStrike" dirty="0">
                          <a:solidFill>
                            <a:srgbClr val="000000"/>
                          </a:solidFill>
                          <a:effectLst/>
                          <a:latin typeface="Calibri"/>
                        </a:rPr>
                        <a:t> </a:t>
                      </a:r>
                    </a:p>
                  </a:txBody>
                  <a:tcPr marL="6980" marR="6980" marT="9307" marB="0" anchor="b">
                    <a:lnL>
                      <a:noFill/>
                    </a:lnL>
                    <a:lnR>
                      <a:noFill/>
                    </a:lnR>
                    <a:lnT>
                      <a:noFill/>
                    </a:lnT>
                    <a:lnB>
                      <a:noFill/>
                    </a:lnB>
                    <a:noFill/>
                  </a:tcPr>
                </a:tc>
              </a:tr>
              <a:tr h="375979">
                <a:tc gridSpan="2">
                  <a:txBody>
                    <a:bodyPr/>
                    <a:lstStyle/>
                    <a:p>
                      <a:pPr algn="l" fontAlgn="b"/>
                      <a:r>
                        <a:rPr lang="en-US" sz="800" b="0" i="0" u="none" strike="noStrike">
                          <a:solidFill>
                            <a:srgbClr val="000000"/>
                          </a:solidFill>
                          <a:effectLst/>
                          <a:latin typeface="Calibri"/>
                        </a:rPr>
                        <a:t>X-DIRECTION</a:t>
                      </a:r>
                    </a:p>
                  </a:txBody>
                  <a:tcPr marL="6980" marR="6980" marT="9307" marB="0" anchor="b">
                    <a:lnL>
                      <a:noFill/>
                    </a:lnL>
                    <a:lnR>
                      <a:noFill/>
                    </a:lnR>
                    <a:lnT>
                      <a:noFill/>
                    </a:lnT>
                    <a:lnB>
                      <a:noFill/>
                    </a:lnB>
                    <a:noFill/>
                  </a:tcPr>
                </a:tc>
                <a:tc hMerge="1">
                  <a:txBody>
                    <a:bodyPr/>
                    <a:lstStyle/>
                    <a:p>
                      <a:endParaRPr lang="en-US"/>
                    </a:p>
                  </a:txBody>
                  <a:tcPr/>
                </a:tc>
                <a:tc gridSpan="2">
                  <a:txBody>
                    <a:bodyPr/>
                    <a:lstStyle/>
                    <a:p>
                      <a:pPr algn="l" fontAlgn="b"/>
                      <a:r>
                        <a:rPr lang="en-US" sz="800" b="0" i="0" u="none" strike="noStrike">
                          <a:solidFill>
                            <a:srgbClr val="000000"/>
                          </a:solidFill>
                          <a:effectLst/>
                          <a:latin typeface="Calibri"/>
                        </a:rPr>
                        <a:t>Y-DIRECTION</a:t>
                      </a:r>
                    </a:p>
                  </a:txBody>
                  <a:tcPr marL="6980" marR="6980" marT="9307" marB="0" anchor="b">
                    <a:lnL>
                      <a:noFill/>
                    </a:lnL>
                    <a:lnR>
                      <a:noFill/>
                    </a:lnR>
                    <a:lnT>
                      <a:noFill/>
                    </a:lnT>
                    <a:lnB>
                      <a:noFill/>
                    </a:lnB>
                    <a:noFill/>
                  </a:tcPr>
                </a:tc>
                <a:tc hMerge="1">
                  <a:txBody>
                    <a:bodyPr/>
                    <a:lstStyle/>
                    <a:p>
                      <a:endParaRPr lang="en-US"/>
                    </a:p>
                  </a:txBody>
                  <a:tcPr/>
                </a:tc>
                <a:tc>
                  <a:txBody>
                    <a:bodyPr/>
                    <a:lstStyle/>
                    <a:p>
                      <a:pPr algn="l" fontAlgn="b"/>
                      <a:r>
                        <a:rPr lang="en-US" sz="800" b="0" i="0" u="none" strike="noStrike">
                          <a:solidFill>
                            <a:srgbClr val="000000"/>
                          </a:solidFill>
                          <a:effectLst/>
                          <a:latin typeface="Calibri"/>
                        </a:rPr>
                        <a:t>Z-DIRECTION</a:t>
                      </a:r>
                    </a:p>
                  </a:txBody>
                  <a:tcPr marL="6980" marR="6980" marT="9307" marB="0" anchor="b">
                    <a:lnL>
                      <a:noFill/>
                    </a:lnL>
                    <a:lnR>
                      <a:noFill/>
                    </a:lnR>
                    <a:lnT>
                      <a:noFill/>
                    </a:lnT>
                    <a:lnB>
                      <a:noFill/>
                    </a:lnB>
                    <a:noFill/>
                  </a:tcPr>
                </a:tc>
                <a:tc>
                  <a:txBody>
                    <a:bodyPr/>
                    <a:lstStyle/>
                    <a:p>
                      <a:pPr algn="l" fontAlgn="b"/>
                      <a:r>
                        <a:rPr lang="sk-SK" sz="800" b="0" i="0" u="none" strike="noStrike">
                          <a:solidFill>
                            <a:srgbClr val="000000"/>
                          </a:solidFill>
                          <a:effectLst/>
                          <a:latin typeface="Calibri"/>
                        </a:rPr>
                        <a:t> </a:t>
                      </a:r>
                    </a:p>
                  </a:txBody>
                  <a:tcPr marL="6980" marR="6980" marT="9307" marB="0" anchor="b">
                    <a:lnL>
                      <a:noFill/>
                    </a:lnL>
                    <a:lnR>
                      <a:noFill/>
                    </a:lnR>
                    <a:lnT>
                      <a:noFill/>
                    </a:lnT>
                    <a:lnB>
                      <a:noFill/>
                    </a:lnB>
                    <a:noFill/>
                  </a:tcPr>
                </a:tc>
                <a:tc gridSpan="2">
                  <a:txBody>
                    <a:bodyPr/>
                    <a:lstStyle/>
                    <a:p>
                      <a:pPr algn="l" fontAlgn="b"/>
                      <a:r>
                        <a:rPr lang="en-US" sz="800" b="0" i="0" u="none" strike="noStrike" dirty="0">
                          <a:solidFill>
                            <a:srgbClr val="000000"/>
                          </a:solidFill>
                          <a:effectLst/>
                          <a:latin typeface="Calibri"/>
                        </a:rPr>
                        <a:t>X-DIRECTION</a:t>
                      </a:r>
                    </a:p>
                  </a:txBody>
                  <a:tcPr marL="6980" marR="6980" marT="9307" marB="0" anchor="b">
                    <a:lnL>
                      <a:noFill/>
                    </a:lnL>
                    <a:lnR>
                      <a:noFill/>
                    </a:lnR>
                    <a:lnT>
                      <a:noFill/>
                    </a:lnT>
                    <a:lnB>
                      <a:noFill/>
                    </a:lnB>
                    <a:noFill/>
                  </a:tcPr>
                </a:tc>
                <a:tc hMerge="1">
                  <a:txBody>
                    <a:bodyPr/>
                    <a:lstStyle/>
                    <a:p>
                      <a:endParaRPr lang="en-US"/>
                    </a:p>
                  </a:txBody>
                  <a:tcPr/>
                </a:tc>
                <a:tc>
                  <a:txBody>
                    <a:bodyPr/>
                    <a:lstStyle/>
                    <a:p>
                      <a:pPr algn="l" fontAlgn="b"/>
                      <a:r>
                        <a:rPr lang="en-US" sz="800" b="0" i="0" u="none" strike="noStrike" dirty="0">
                          <a:solidFill>
                            <a:srgbClr val="000000"/>
                          </a:solidFill>
                          <a:effectLst/>
                          <a:latin typeface="Calibri"/>
                        </a:rPr>
                        <a:t>Y-DIRETION</a:t>
                      </a:r>
                    </a:p>
                  </a:txBody>
                  <a:tcPr marL="6980" marR="6980" marT="9307" marB="0" anchor="b">
                    <a:lnL>
                      <a:noFill/>
                    </a:lnL>
                    <a:lnR>
                      <a:noFill/>
                    </a:lnR>
                    <a:lnT>
                      <a:noFill/>
                    </a:lnT>
                    <a:lnB>
                      <a:noFill/>
                    </a:lnB>
                    <a:noFill/>
                  </a:tcPr>
                </a:tc>
                <a:tc>
                  <a:txBody>
                    <a:bodyPr/>
                    <a:lstStyle/>
                    <a:p>
                      <a:pPr algn="l" fontAlgn="b"/>
                      <a:r>
                        <a:rPr lang="sk-SK" sz="800" b="0" i="0" u="none" strike="noStrike">
                          <a:solidFill>
                            <a:srgbClr val="000000"/>
                          </a:solidFill>
                          <a:effectLst/>
                          <a:latin typeface="Calibri"/>
                        </a:rPr>
                        <a:t> </a:t>
                      </a:r>
                    </a:p>
                  </a:txBody>
                  <a:tcPr marL="6980" marR="6980" marT="9307" marB="0" anchor="b">
                    <a:lnL>
                      <a:noFill/>
                    </a:lnL>
                    <a:lnR>
                      <a:noFill/>
                    </a:lnR>
                    <a:lnT>
                      <a:noFill/>
                    </a:lnT>
                    <a:lnB>
                      <a:noFill/>
                    </a:lnB>
                    <a:noFill/>
                  </a:tcPr>
                </a:tc>
                <a:tc gridSpan="2">
                  <a:txBody>
                    <a:bodyPr/>
                    <a:lstStyle/>
                    <a:p>
                      <a:pPr algn="l" fontAlgn="b"/>
                      <a:r>
                        <a:rPr lang="en-US" sz="800" b="0" i="0" u="none" strike="noStrike" dirty="0">
                          <a:solidFill>
                            <a:srgbClr val="000000"/>
                          </a:solidFill>
                          <a:effectLst/>
                          <a:latin typeface="Calibri"/>
                        </a:rPr>
                        <a:t>Z-DIRECTION</a:t>
                      </a:r>
                    </a:p>
                  </a:txBody>
                  <a:tcPr marL="6980" marR="6980" marT="9307" marB="0" anchor="b">
                    <a:lnL>
                      <a:noFill/>
                    </a:lnL>
                    <a:lnR>
                      <a:noFill/>
                    </a:lnR>
                    <a:lnT>
                      <a:noFill/>
                    </a:lnT>
                    <a:lnB>
                      <a:noFill/>
                    </a:lnB>
                    <a:noFill/>
                  </a:tcPr>
                </a:tc>
                <a:tc hMerge="1">
                  <a:txBody>
                    <a:bodyPr/>
                    <a:lstStyle/>
                    <a:p>
                      <a:endParaRPr lang="en-US"/>
                    </a:p>
                  </a:txBody>
                  <a:tcPr/>
                </a:tc>
                <a:tc gridSpan="2">
                  <a:txBody>
                    <a:bodyPr/>
                    <a:lstStyle/>
                    <a:p>
                      <a:pPr algn="l" fontAlgn="b"/>
                      <a:r>
                        <a:rPr lang="en-US" sz="800" b="0" i="0" u="none" strike="noStrike" dirty="0">
                          <a:solidFill>
                            <a:srgbClr val="000000"/>
                          </a:solidFill>
                          <a:effectLst/>
                          <a:latin typeface="Calibri"/>
                        </a:rPr>
                        <a:t>X-DIRECTION</a:t>
                      </a:r>
                    </a:p>
                  </a:txBody>
                  <a:tcPr marL="6980" marR="6980" marT="9307" marB="0" anchor="b">
                    <a:lnL>
                      <a:noFill/>
                    </a:lnL>
                    <a:lnR>
                      <a:noFill/>
                    </a:lnR>
                    <a:lnT>
                      <a:noFill/>
                    </a:lnT>
                    <a:lnB>
                      <a:noFill/>
                    </a:lnB>
                    <a:noFill/>
                  </a:tcPr>
                </a:tc>
                <a:tc hMerge="1">
                  <a:txBody>
                    <a:bodyPr/>
                    <a:lstStyle/>
                    <a:p>
                      <a:endParaRPr lang="en-US"/>
                    </a:p>
                  </a:txBody>
                  <a:tcPr/>
                </a:tc>
                <a:tc gridSpan="2">
                  <a:txBody>
                    <a:bodyPr/>
                    <a:lstStyle/>
                    <a:p>
                      <a:pPr algn="l" fontAlgn="b"/>
                      <a:r>
                        <a:rPr lang="en-US" sz="800" b="0" i="0" u="none" strike="noStrike" dirty="0">
                          <a:solidFill>
                            <a:srgbClr val="000000"/>
                          </a:solidFill>
                          <a:effectLst/>
                          <a:latin typeface="Calibri"/>
                        </a:rPr>
                        <a:t>Y-DIRECTION</a:t>
                      </a:r>
                    </a:p>
                  </a:txBody>
                  <a:tcPr marL="6980" marR="6980" marT="9307" marB="0" anchor="b">
                    <a:lnL>
                      <a:noFill/>
                    </a:lnL>
                    <a:lnR>
                      <a:noFill/>
                    </a:lnR>
                    <a:lnT>
                      <a:noFill/>
                    </a:lnT>
                    <a:lnB>
                      <a:noFill/>
                    </a:lnB>
                    <a:noFill/>
                  </a:tcPr>
                </a:tc>
                <a:tc hMerge="1">
                  <a:txBody>
                    <a:bodyPr/>
                    <a:lstStyle/>
                    <a:p>
                      <a:endParaRPr lang="en-US"/>
                    </a:p>
                  </a:txBody>
                  <a:tcPr/>
                </a:tc>
                <a:tc gridSpan="2">
                  <a:txBody>
                    <a:bodyPr/>
                    <a:lstStyle/>
                    <a:p>
                      <a:pPr algn="l" fontAlgn="b"/>
                      <a:r>
                        <a:rPr lang="en-US" sz="800" b="0" i="0" u="none" strike="noStrike" dirty="0">
                          <a:solidFill>
                            <a:srgbClr val="000000"/>
                          </a:solidFill>
                          <a:effectLst/>
                          <a:latin typeface="Calibri"/>
                        </a:rPr>
                        <a:t>Z-DIRECTION</a:t>
                      </a:r>
                    </a:p>
                  </a:txBody>
                  <a:tcPr marL="6980" marR="6980" marT="9307" marB="0" anchor="b">
                    <a:lnL>
                      <a:noFill/>
                    </a:lnL>
                    <a:lnR>
                      <a:noFill/>
                    </a:lnR>
                    <a:lnT>
                      <a:noFill/>
                    </a:lnT>
                    <a:lnB>
                      <a:noFill/>
                    </a:lnB>
                    <a:noFill/>
                  </a:tcPr>
                </a:tc>
                <a:tc hMerge="1">
                  <a:txBody>
                    <a:bodyPr/>
                    <a:lstStyle/>
                    <a:p>
                      <a:endParaRPr lang="en-US"/>
                    </a:p>
                  </a:txBody>
                  <a:tcPr/>
                </a:tc>
              </a:tr>
              <a:tr h="375979">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P</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H</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P</a:t>
                      </a:r>
                    </a:p>
                  </a:txBody>
                  <a:tcPr marL="6980" marR="6980" marT="9307" marB="0" anchor="b">
                    <a:lnL>
                      <a:noFill/>
                    </a:lnL>
                    <a:lnR>
                      <a:noFill/>
                    </a:lnR>
                    <a:lnT>
                      <a:noFill/>
                    </a:lnT>
                    <a:lnB>
                      <a:noFill/>
                    </a:lnB>
                    <a:noFill/>
                  </a:tcPr>
                </a:tc>
              </a:tr>
              <a:tr h="375979">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0.4573</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is-IS" sz="800" b="0" i="0" u="none" strike="noStrike">
                          <a:solidFill>
                            <a:srgbClr val="000000"/>
                          </a:solidFill>
                          <a:effectLst/>
                          <a:latin typeface="Calibri"/>
                        </a:rPr>
                        <a:t>0.0164</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is-IS" sz="800" b="0" i="0" u="none" strike="noStrike">
                          <a:solidFill>
                            <a:srgbClr val="000000"/>
                          </a:solidFill>
                          <a:effectLst/>
                          <a:latin typeface="Calibri"/>
                        </a:rPr>
                        <a:t>0.0127</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is-IS" sz="800" b="0" i="0" u="none" strike="noStrike">
                          <a:solidFill>
                            <a:srgbClr val="000000"/>
                          </a:solidFill>
                          <a:effectLst/>
                          <a:latin typeface="Calibri"/>
                        </a:rPr>
                        <a:t>0.6205</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is-IS" sz="800" b="0" i="0" u="none" strike="noStrike">
                          <a:solidFill>
                            <a:srgbClr val="000000"/>
                          </a:solidFill>
                          <a:effectLst/>
                          <a:latin typeface="Calibri"/>
                        </a:rPr>
                        <a:t>0,2066</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nb-NO" sz="800" b="0" i="0" u="none" strike="noStrike">
                          <a:solidFill>
                            <a:srgbClr val="000000"/>
                          </a:solidFill>
                          <a:effectLst/>
                          <a:latin typeface="Calibri"/>
                        </a:rPr>
                        <a:t>0.0039</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0.5756</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it-IT" sz="800" b="0" i="0" u="none" strike="noStrike">
                          <a:solidFill>
                            <a:srgbClr val="000000"/>
                          </a:solidFill>
                          <a:effectLst/>
                          <a:latin typeface="Calibri"/>
                        </a:rPr>
                        <a:t>0.1896</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nb-NO" sz="800" b="0" i="0" u="none" strike="noStrike">
                          <a:solidFill>
                            <a:srgbClr val="000000"/>
                          </a:solidFill>
                          <a:effectLst/>
                          <a:latin typeface="Calibri"/>
                        </a:rPr>
                        <a:t>0.0012</a:t>
                      </a:r>
                    </a:p>
                  </a:txBody>
                  <a:tcPr marL="6980" marR="6980" marT="9307" marB="0" anchor="b">
                    <a:lnL>
                      <a:noFill/>
                    </a:lnL>
                    <a:lnR>
                      <a:noFill/>
                    </a:lnR>
                    <a:lnT>
                      <a:noFill/>
                    </a:lnT>
                    <a:lnB>
                      <a:noFill/>
                    </a:lnB>
                    <a:noFill/>
                  </a:tcPr>
                </a:tc>
              </a:tr>
              <a:tr h="375979">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dirty="0">
                          <a:solidFill>
                            <a:srgbClr val="000000"/>
                          </a:solidFill>
                          <a:effectLst/>
                          <a:latin typeface="Calibri"/>
                        </a:rPr>
                        <a:t>0.8635</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1.3569e-42</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8.6987e-12</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fi-FI" sz="800" b="0" i="0" u="none" strike="noStrike">
                          <a:solidFill>
                            <a:srgbClr val="000000"/>
                          </a:solidFill>
                          <a:effectLst/>
                          <a:latin typeface="Calibri"/>
                        </a:rPr>
                        <a:t>0.9102</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3.4916e</a:t>
                      </a:r>
                      <a:r>
                        <a:rPr lang="en-US" sz="800" b="0" i="0" u="none" strike="noStrike" baseline="0" dirty="0" smtClean="0">
                          <a:solidFill>
                            <a:srgbClr val="000000"/>
                          </a:solidFill>
                          <a:effectLst/>
                          <a:latin typeface="Calibri"/>
                        </a:rPr>
                        <a:t>-</a:t>
                      </a:r>
                      <a:r>
                        <a:rPr lang="en-US" sz="800" b="0" i="0" u="none" strike="noStrike" dirty="0" smtClean="0">
                          <a:solidFill>
                            <a:srgbClr val="000000"/>
                          </a:solidFill>
                          <a:effectLst/>
                          <a:latin typeface="Calibri"/>
                        </a:rPr>
                        <a:t>06</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1.7983e-15</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cs-CZ" sz="800" b="0" i="0" u="none" strike="noStrike">
                          <a:solidFill>
                            <a:srgbClr val="000000"/>
                          </a:solidFill>
                          <a:effectLst/>
                          <a:latin typeface="Calibri"/>
                        </a:rPr>
                        <a:t>0.8948</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1.4188e-18</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de-DE" sz="800" b="0" i="0" u="none" strike="noStrike" dirty="0" smtClean="0">
                          <a:solidFill>
                            <a:srgbClr val="000000"/>
                          </a:solidFill>
                          <a:effectLst/>
                          <a:latin typeface="Calibri"/>
                        </a:rPr>
                        <a:t>2.7105e-05</a:t>
                      </a:r>
                      <a:endParaRPr lang="de-DE" sz="800" b="0" i="0" u="none" strike="noStrike" dirty="0">
                        <a:solidFill>
                          <a:srgbClr val="000000"/>
                        </a:solidFill>
                        <a:effectLst/>
                        <a:latin typeface="Calibri"/>
                      </a:endParaRPr>
                    </a:p>
                  </a:txBody>
                  <a:tcPr marL="6980" marR="6980" marT="9307" marB="0" anchor="b">
                    <a:lnL>
                      <a:noFill/>
                    </a:lnL>
                    <a:lnR>
                      <a:noFill/>
                    </a:lnR>
                    <a:lnT>
                      <a:noFill/>
                    </a:lnT>
                    <a:lnB>
                      <a:noFill/>
                    </a:lnB>
                    <a:noFill/>
                  </a:tcPr>
                </a:tc>
              </a:tr>
              <a:tr h="375979">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pt-BR" sz="800" b="0" i="0" u="none" strike="noStrike">
                          <a:solidFill>
                            <a:srgbClr val="000000"/>
                          </a:solidFill>
                          <a:effectLst/>
                          <a:latin typeface="Calibri"/>
                        </a:rPr>
                        <a:t>0.8056</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nb-NO" sz="800" b="0" i="0" u="none" strike="noStrike" dirty="0" smtClean="0">
                          <a:solidFill>
                            <a:srgbClr val="000000"/>
                          </a:solidFill>
                          <a:effectLst/>
                          <a:latin typeface="Calibri"/>
                        </a:rPr>
                        <a:t>3.0101e-40</a:t>
                      </a:r>
                      <a:endParaRPr lang="nb-NO"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3.3905e-13</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fi-FI" sz="800" b="0" i="0" u="none" strike="noStrike">
                          <a:solidFill>
                            <a:srgbClr val="000000"/>
                          </a:solidFill>
                          <a:effectLst/>
                          <a:latin typeface="Calibri"/>
                        </a:rPr>
                        <a:t>0.8751</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de-DE" sz="800" b="0" i="0" u="none" strike="noStrike" dirty="0" smtClean="0">
                          <a:solidFill>
                            <a:srgbClr val="000000"/>
                          </a:solidFill>
                          <a:effectLst/>
                          <a:latin typeface="Calibri"/>
                        </a:rPr>
                        <a:t>2.0562e-05</a:t>
                      </a:r>
                      <a:endParaRPr lang="de-DE"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4.7868e-09</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0.8440</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1.9662e-16</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de-DE" sz="800" b="0" i="0" u="none" strike="noStrike" dirty="0" smtClean="0">
                          <a:solidFill>
                            <a:srgbClr val="000000"/>
                          </a:solidFill>
                          <a:effectLst/>
                          <a:latin typeface="Calibri"/>
                        </a:rPr>
                        <a:t>1.0567e-05</a:t>
                      </a:r>
                      <a:endParaRPr lang="de-DE" sz="800" b="0" i="0" u="none" strike="noStrike" dirty="0">
                        <a:solidFill>
                          <a:srgbClr val="000000"/>
                        </a:solidFill>
                        <a:effectLst/>
                        <a:latin typeface="Calibri"/>
                      </a:endParaRPr>
                    </a:p>
                  </a:txBody>
                  <a:tcPr marL="6980" marR="6980" marT="9307" marB="0" anchor="b">
                    <a:lnL>
                      <a:noFill/>
                    </a:lnL>
                    <a:lnR>
                      <a:noFill/>
                    </a:lnR>
                    <a:lnT>
                      <a:noFill/>
                    </a:lnT>
                    <a:lnB>
                      <a:noFill/>
                    </a:lnB>
                    <a:noFill/>
                  </a:tcPr>
                </a:tc>
              </a:tr>
              <a:tr h="375979">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0.5919</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5.0297e-40</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fr-FR" sz="800" b="0" i="0" u="none" strike="noStrike" dirty="0" smtClean="0">
                          <a:solidFill>
                            <a:srgbClr val="000000"/>
                          </a:solidFill>
                          <a:effectLst/>
                          <a:latin typeface="Calibri"/>
                        </a:rPr>
                        <a:t>4.4951</a:t>
                      </a:r>
                      <a:r>
                        <a:rPr lang="fr-FR" sz="800" b="0" i="0" u="none" strike="noStrike" baseline="0" dirty="0" smtClean="0">
                          <a:solidFill>
                            <a:srgbClr val="000000"/>
                          </a:solidFill>
                          <a:effectLst/>
                          <a:latin typeface="Calibri"/>
                        </a:rPr>
                        <a:t>e</a:t>
                      </a:r>
                      <a:r>
                        <a:rPr lang="fr-FR" sz="800" b="0" i="0" u="none" strike="noStrike" dirty="0" smtClean="0">
                          <a:solidFill>
                            <a:srgbClr val="000000"/>
                          </a:solidFill>
                          <a:effectLst/>
                          <a:latin typeface="Calibri"/>
                        </a:rPr>
                        <a:t>-9</a:t>
                      </a:r>
                      <a:endParaRPr lang="fr-FR"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dirty="0">
                          <a:solidFill>
                            <a:srgbClr val="000000"/>
                          </a:solidFill>
                          <a:effectLst/>
                          <a:latin typeface="Calibri"/>
                        </a:rPr>
                        <a:t>0.7182</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7.4465e-07</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1.0217e-18</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0.6902</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5.4735e-17</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pt-BR" sz="800" b="0" i="0" u="none" strike="noStrike" dirty="0" smtClean="0">
                          <a:solidFill>
                            <a:srgbClr val="000000"/>
                          </a:solidFill>
                          <a:effectLst/>
                          <a:latin typeface="Calibri"/>
                        </a:rPr>
                        <a:t>9.8410e-05</a:t>
                      </a:r>
                      <a:endParaRPr lang="pt-BR" sz="800" b="0" i="0" u="none" strike="noStrike" dirty="0">
                        <a:solidFill>
                          <a:srgbClr val="000000"/>
                        </a:solidFill>
                        <a:effectLst/>
                        <a:latin typeface="Calibri"/>
                      </a:endParaRPr>
                    </a:p>
                  </a:txBody>
                  <a:tcPr marL="6980" marR="6980" marT="9307" marB="0" anchor="b">
                    <a:lnL>
                      <a:noFill/>
                    </a:lnL>
                    <a:lnR>
                      <a:noFill/>
                    </a:lnR>
                    <a:lnT>
                      <a:noFill/>
                    </a:lnT>
                    <a:lnB>
                      <a:noFill/>
                    </a:lnB>
                    <a:noFill/>
                  </a:tcPr>
                </a:tc>
              </a:tr>
              <a:tr h="375979">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cs-CZ" sz="800" b="0" i="0" u="none" strike="noStrike">
                          <a:solidFill>
                            <a:srgbClr val="000000"/>
                          </a:solidFill>
                          <a:effectLst/>
                          <a:latin typeface="Calibri"/>
                        </a:rPr>
                        <a:t>0.7149</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fr-FR" sz="800" b="0" i="0" u="none" strike="noStrike" baseline="0" dirty="0" smtClean="0">
                          <a:solidFill>
                            <a:srgbClr val="000000"/>
                          </a:solidFill>
                          <a:effectLst/>
                          <a:latin typeface="Calibri"/>
                        </a:rPr>
                        <a:t>1.4681e-10</a:t>
                      </a:r>
                      <a:endParaRPr lang="fr-FR" sz="800" b="0" i="0" u="none" strike="noStrike" baseline="0"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4.0554e-6</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0.8147</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3.5599e-10</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0.5584</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0.7719</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2.8067e-08</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0.4725</a:t>
                      </a:r>
                    </a:p>
                  </a:txBody>
                  <a:tcPr marL="6980" marR="6980" marT="9307" marB="0" anchor="b">
                    <a:lnL>
                      <a:noFill/>
                    </a:lnL>
                    <a:lnR>
                      <a:noFill/>
                    </a:lnR>
                    <a:lnT>
                      <a:noFill/>
                    </a:lnT>
                    <a:lnB>
                      <a:noFill/>
                    </a:lnB>
                    <a:noFill/>
                  </a:tcPr>
                </a:tc>
              </a:tr>
              <a:tr h="375979">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hr-HR" sz="800" b="0" i="0" u="none" strike="noStrike">
                          <a:solidFill>
                            <a:srgbClr val="000000"/>
                          </a:solidFill>
                          <a:effectLst/>
                          <a:latin typeface="Calibri"/>
                        </a:rPr>
                        <a:t>0.1324</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3.6734e-37</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nb-NO" sz="800" b="0" i="0" u="none" strike="noStrike">
                          <a:solidFill>
                            <a:srgbClr val="000000"/>
                          </a:solidFill>
                          <a:effectLst/>
                          <a:latin typeface="Calibri"/>
                        </a:rPr>
                        <a:t>0.0021</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hr-HR" sz="800" b="0" i="0" u="none" strike="noStrike">
                          <a:solidFill>
                            <a:srgbClr val="000000"/>
                          </a:solidFill>
                          <a:effectLst/>
                          <a:latin typeface="Calibri"/>
                        </a:rPr>
                        <a:t>0.2313</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3.4669e-11</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fi-FI" sz="800" b="0" i="0" u="none" strike="noStrike">
                          <a:solidFill>
                            <a:srgbClr val="000000"/>
                          </a:solidFill>
                          <a:effectLst/>
                          <a:latin typeface="Calibri"/>
                        </a:rPr>
                        <a:t>0.8738</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0.3351</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2.5819e-25</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hr-HR" sz="800" b="0" i="0" u="none" strike="noStrike">
                          <a:solidFill>
                            <a:srgbClr val="000000"/>
                          </a:solidFill>
                          <a:effectLst/>
                          <a:latin typeface="Calibri"/>
                        </a:rPr>
                        <a:t>0.6260</a:t>
                      </a:r>
                    </a:p>
                  </a:txBody>
                  <a:tcPr marL="6980" marR="6980" marT="9307" marB="0" anchor="b">
                    <a:lnL>
                      <a:noFill/>
                    </a:lnL>
                    <a:lnR>
                      <a:noFill/>
                    </a:lnR>
                    <a:lnT>
                      <a:noFill/>
                    </a:lnT>
                    <a:lnB>
                      <a:noFill/>
                    </a:lnB>
                    <a:noFill/>
                  </a:tcPr>
                </a:tc>
              </a:tr>
              <a:tr h="375979">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0.4856</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5.2478e-19</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9.4918e-4</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hr-HR" sz="800" b="0" i="0" u="none" strike="noStrike">
                          <a:solidFill>
                            <a:srgbClr val="000000"/>
                          </a:solidFill>
                          <a:effectLst/>
                          <a:latin typeface="Calibri"/>
                        </a:rPr>
                        <a:t>0.6265</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5.1225e-10</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0.4119</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0.6188</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1.3347e-13</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is-IS" sz="800" b="0" i="0" u="none" strike="noStrike">
                          <a:solidFill>
                            <a:srgbClr val="000000"/>
                          </a:solidFill>
                          <a:effectLst/>
                          <a:latin typeface="Calibri"/>
                        </a:rPr>
                        <a:t>0.2175</a:t>
                      </a:r>
                    </a:p>
                  </a:txBody>
                  <a:tcPr marL="6980" marR="6980" marT="9307" marB="0" anchor="b">
                    <a:lnL>
                      <a:noFill/>
                    </a:lnL>
                    <a:lnR>
                      <a:noFill/>
                    </a:lnR>
                    <a:lnT>
                      <a:noFill/>
                    </a:lnT>
                    <a:lnB>
                      <a:noFill/>
                    </a:lnB>
                    <a:noFill/>
                  </a:tcPr>
                </a:tc>
              </a:tr>
              <a:tr h="375979">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0.6762</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fr-FR" sz="800" b="0" i="0" u="none" strike="noStrike" dirty="0" smtClean="0">
                          <a:solidFill>
                            <a:srgbClr val="000000"/>
                          </a:solidFill>
                          <a:effectLst/>
                          <a:latin typeface="Calibri"/>
                        </a:rPr>
                        <a:t>1.1051</a:t>
                      </a:r>
                      <a:r>
                        <a:rPr lang="fr-FR" sz="800" b="0" i="0" u="none" strike="noStrike" baseline="0" dirty="0" smtClean="0">
                          <a:solidFill>
                            <a:srgbClr val="000000"/>
                          </a:solidFill>
                          <a:effectLst/>
                          <a:latin typeface="Calibri"/>
                        </a:rPr>
                        <a:t>e</a:t>
                      </a:r>
                      <a:r>
                        <a:rPr lang="fr-FR" sz="800" b="0" i="0" u="none" strike="noStrike" dirty="0" smtClean="0">
                          <a:solidFill>
                            <a:srgbClr val="000000"/>
                          </a:solidFill>
                          <a:effectLst/>
                          <a:latin typeface="Calibri"/>
                        </a:rPr>
                        <a:t>-17</a:t>
                      </a:r>
                      <a:endParaRPr lang="fr-FR"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dirty="0" smtClean="0">
                          <a:solidFill>
                            <a:srgbClr val="000000"/>
                          </a:solidFill>
                          <a:effectLst/>
                          <a:latin typeface="Calibri"/>
                        </a:rPr>
                        <a:t>1.3359e-4</a:t>
                      </a:r>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0.7848</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is-IS" sz="800" b="0" i="0" u="none" strike="noStrike" dirty="0" smtClean="0">
                          <a:solidFill>
                            <a:srgbClr val="000000"/>
                          </a:solidFill>
                          <a:effectLst/>
                          <a:latin typeface="Calibri"/>
                        </a:rPr>
                        <a:t>1.4267e-14</a:t>
                      </a:r>
                      <a:endParaRPr lang="is-I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pl-PL" sz="800" b="0" i="0" u="none" strike="noStrike">
                          <a:solidFill>
                            <a:srgbClr val="000000"/>
                          </a:solidFill>
                          <a:effectLst/>
                          <a:latin typeface="Calibri"/>
                        </a:rPr>
                        <a:t>0.0699</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nb-NO" sz="800" b="0" i="0" u="none" strike="noStrike">
                          <a:solidFill>
                            <a:srgbClr val="000000"/>
                          </a:solidFill>
                          <a:effectLst/>
                          <a:latin typeface="Calibri"/>
                        </a:rPr>
                        <a:t>0.7470</a:t>
                      </a:r>
                    </a:p>
                  </a:txBody>
                  <a:tcPr marL="6980" marR="6980" marT="9307" marB="0" anchor="b">
                    <a:lnL>
                      <a:noFill/>
                    </a:lnL>
                    <a:lnR>
                      <a:noFill/>
                    </a:lnR>
                    <a:lnT>
                      <a:noFill/>
                    </a:lnT>
                    <a:lnB>
                      <a:noFill/>
                    </a:lnB>
                    <a:noFill/>
                  </a:tcPr>
                </a:tc>
                <a:tc>
                  <a:txBody>
                    <a:bodyPr/>
                    <a:lstStyle/>
                    <a:p>
                      <a:pPr algn="ctr" fontAlgn="b"/>
                      <a:r>
                        <a:rPr lang="en-US" sz="800" b="0" i="0" u="none" strike="noStrike" dirty="0">
                          <a:solidFill>
                            <a:srgbClr val="000000"/>
                          </a:solidFill>
                          <a:effectLst/>
                          <a:latin typeface="Calibri"/>
                        </a:rPr>
                        <a:t>1</a:t>
                      </a:r>
                    </a:p>
                  </a:txBody>
                  <a:tcPr marL="6980" marR="6980" marT="9307" marB="0" anchor="b">
                    <a:lnL>
                      <a:noFill/>
                    </a:lnL>
                    <a:lnR>
                      <a:noFill/>
                    </a:lnR>
                    <a:lnT>
                      <a:noFill/>
                    </a:lnT>
                    <a:lnB>
                      <a:noFill/>
                    </a:lnB>
                    <a:solidFill>
                      <a:srgbClr val="FFFF00"/>
                    </a:solidFill>
                  </a:tcPr>
                </a:tc>
                <a:tc>
                  <a:txBody>
                    <a:bodyPr/>
                    <a:lstStyle/>
                    <a:p>
                      <a:pPr algn="l" fontAlgn="b"/>
                      <a:r>
                        <a:rPr lang="en-US" sz="800" b="0" i="0" u="none" strike="noStrike">
                          <a:solidFill>
                            <a:srgbClr val="000000"/>
                          </a:solidFill>
                          <a:effectLst/>
                          <a:latin typeface="Calibri"/>
                        </a:rPr>
                        <a:t>1.4920e_10</a:t>
                      </a:r>
                    </a:p>
                  </a:txBody>
                  <a:tcPr marL="6980" marR="6980" marT="9307"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a:rPr>
                        <a:t>0</a:t>
                      </a:r>
                    </a:p>
                  </a:txBody>
                  <a:tcPr marL="6980" marR="6980" marT="9307" marB="0" anchor="b">
                    <a:lnL>
                      <a:noFill/>
                    </a:lnL>
                    <a:lnR>
                      <a:noFill/>
                    </a:lnR>
                    <a:lnT>
                      <a:noFill/>
                    </a:lnT>
                    <a:lnB>
                      <a:noFill/>
                    </a:lnB>
                    <a:noFill/>
                  </a:tcPr>
                </a:tc>
                <a:tc>
                  <a:txBody>
                    <a:bodyPr/>
                    <a:lstStyle/>
                    <a:p>
                      <a:pPr algn="l" fontAlgn="b"/>
                      <a:r>
                        <a:rPr lang="pt-BR" sz="800" b="0" i="0" u="none" strike="noStrike">
                          <a:solidFill>
                            <a:srgbClr val="000000"/>
                          </a:solidFill>
                          <a:effectLst/>
                          <a:latin typeface="Calibri"/>
                        </a:rPr>
                        <a:t>0.0590</a:t>
                      </a:r>
                    </a:p>
                  </a:txBody>
                  <a:tcPr marL="6980" marR="6980" marT="9307" marB="0" anchor="b">
                    <a:lnL>
                      <a:noFill/>
                    </a:lnL>
                    <a:lnR>
                      <a:noFill/>
                    </a:lnR>
                    <a:lnT>
                      <a:noFill/>
                    </a:lnT>
                    <a:lnB>
                      <a:noFill/>
                    </a:lnB>
                    <a:noFill/>
                  </a:tcPr>
                </a:tc>
              </a:tr>
              <a:tr h="328720">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a:solidFill>
                          <a:srgbClr val="000000"/>
                        </a:solidFill>
                        <a:effectLst/>
                        <a:latin typeface="Calibri"/>
                      </a:endParaRPr>
                    </a:p>
                  </a:txBody>
                  <a:tcPr marL="6980" marR="6980" marT="9307" marB="0" anchor="b">
                    <a:lnL>
                      <a:noFill/>
                    </a:lnL>
                    <a:lnR>
                      <a:noFill/>
                    </a:lnR>
                    <a:lnT>
                      <a:noFill/>
                    </a:lnT>
                    <a:lnB>
                      <a:noFill/>
                    </a:lnB>
                    <a:noFill/>
                  </a:tcPr>
                </a:tc>
                <a:tc>
                  <a:txBody>
                    <a:bodyPr/>
                    <a:lstStyle/>
                    <a:p>
                      <a:pPr algn="l" fontAlgn="b"/>
                      <a:endParaRPr lang="en-US" sz="800" b="0" i="0" u="none" strike="noStrike" dirty="0">
                        <a:solidFill>
                          <a:srgbClr val="000000"/>
                        </a:solidFill>
                        <a:effectLst/>
                        <a:latin typeface="Calibri"/>
                      </a:endParaRPr>
                    </a:p>
                  </a:txBody>
                  <a:tcPr marL="6980" marR="6980" marT="9307" marB="0" anchor="b">
                    <a:lnL>
                      <a:noFill/>
                    </a:lnL>
                    <a:lnR>
                      <a:noFill/>
                    </a:lnR>
                    <a:lnT>
                      <a:noFill/>
                    </a:lnT>
                    <a:lnB>
                      <a:noFill/>
                    </a:lnB>
                    <a:no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582600195"/>
              </p:ext>
            </p:extLst>
          </p:nvPr>
        </p:nvGraphicFramePr>
        <p:xfrm>
          <a:off x="323528" y="3068960"/>
          <a:ext cx="360040" cy="3024336"/>
        </p:xfrm>
        <a:graphic>
          <a:graphicData uri="http://schemas.openxmlformats.org/drawingml/2006/table">
            <a:tbl>
              <a:tblPr/>
              <a:tblGrid>
                <a:gridCol w="360040"/>
              </a:tblGrid>
              <a:tr h="378042">
                <a:tc>
                  <a:txBody>
                    <a:bodyPr/>
                    <a:lstStyle/>
                    <a:p>
                      <a:pPr algn="l" fontAlgn="b"/>
                      <a:r>
                        <a:rPr lang="de-DE" sz="1400" b="0" i="0" u="none" strike="noStrike">
                          <a:solidFill>
                            <a:srgbClr val="000000"/>
                          </a:solidFill>
                          <a:effectLst/>
                          <a:latin typeface="Calibri"/>
                        </a:rPr>
                        <a:t>FA</a:t>
                      </a:r>
                    </a:p>
                  </a:txBody>
                  <a:tcPr marL="9525" marR="9525" marT="12700" marB="0" anchor="b">
                    <a:lnL>
                      <a:noFill/>
                    </a:lnL>
                    <a:lnR>
                      <a:noFill/>
                    </a:lnR>
                    <a:lnT>
                      <a:noFill/>
                    </a:lnT>
                    <a:lnB>
                      <a:noFill/>
                    </a:lnB>
                  </a:tcPr>
                </a:tc>
              </a:tr>
              <a:tr h="378042">
                <a:tc>
                  <a:txBody>
                    <a:bodyPr/>
                    <a:lstStyle/>
                    <a:p>
                      <a:pPr algn="l" fontAlgn="b"/>
                      <a:r>
                        <a:rPr lang="en-US" sz="1400" b="0" i="0" u="none" strike="noStrike" dirty="0">
                          <a:solidFill>
                            <a:srgbClr val="000000"/>
                          </a:solidFill>
                          <a:effectLst/>
                          <a:latin typeface="Calibri"/>
                        </a:rPr>
                        <a:t>MD</a:t>
                      </a:r>
                    </a:p>
                  </a:txBody>
                  <a:tcPr marL="9525" marR="9525" marT="12700" marB="0" anchor="b">
                    <a:lnL>
                      <a:noFill/>
                    </a:lnL>
                    <a:lnR>
                      <a:noFill/>
                    </a:lnR>
                    <a:lnT>
                      <a:noFill/>
                    </a:lnT>
                    <a:lnB>
                      <a:noFill/>
                    </a:lnB>
                  </a:tcPr>
                </a:tc>
              </a:tr>
              <a:tr h="378042">
                <a:tc>
                  <a:txBody>
                    <a:bodyPr/>
                    <a:lstStyle/>
                    <a:p>
                      <a:pPr algn="l" fontAlgn="b"/>
                      <a:r>
                        <a:rPr lang="en-US" sz="1400" b="0" i="0" u="none" strike="noStrike" dirty="0">
                          <a:solidFill>
                            <a:srgbClr val="000000"/>
                          </a:solidFill>
                          <a:effectLst/>
                          <a:latin typeface="Calibri"/>
                        </a:rPr>
                        <a:t>RD</a:t>
                      </a:r>
                    </a:p>
                  </a:txBody>
                  <a:tcPr marL="9525" marR="9525" marT="12700" marB="0" anchor="b">
                    <a:lnL>
                      <a:noFill/>
                    </a:lnL>
                    <a:lnR>
                      <a:noFill/>
                    </a:lnR>
                    <a:lnT>
                      <a:noFill/>
                    </a:lnT>
                    <a:lnB>
                      <a:noFill/>
                    </a:lnB>
                  </a:tcPr>
                </a:tc>
              </a:tr>
              <a:tr h="378042">
                <a:tc>
                  <a:txBody>
                    <a:bodyPr/>
                    <a:lstStyle/>
                    <a:p>
                      <a:pPr algn="l" fontAlgn="b"/>
                      <a:r>
                        <a:rPr lang="da-DK" sz="1400" b="0" i="0" u="none" strike="noStrike" dirty="0">
                          <a:solidFill>
                            <a:srgbClr val="000000"/>
                          </a:solidFill>
                          <a:effectLst/>
                          <a:latin typeface="Calibri"/>
                        </a:rPr>
                        <a:t>AD</a:t>
                      </a:r>
                    </a:p>
                  </a:txBody>
                  <a:tcPr marL="9525" marR="9525" marT="12700" marB="0" anchor="b">
                    <a:lnL>
                      <a:noFill/>
                    </a:lnL>
                    <a:lnR>
                      <a:noFill/>
                    </a:lnR>
                    <a:lnT>
                      <a:noFill/>
                    </a:lnT>
                    <a:lnB>
                      <a:noFill/>
                    </a:lnB>
                  </a:tcPr>
                </a:tc>
              </a:tr>
              <a:tr h="378042">
                <a:tc>
                  <a:txBody>
                    <a:bodyPr/>
                    <a:lstStyle/>
                    <a:p>
                      <a:pPr algn="l" fontAlgn="b"/>
                      <a:r>
                        <a:rPr lang="de-DE" sz="1400" b="0" i="0" u="none" strike="noStrike" dirty="0">
                          <a:solidFill>
                            <a:srgbClr val="000000"/>
                          </a:solidFill>
                          <a:effectLst/>
                          <a:latin typeface="Calibri"/>
                        </a:rPr>
                        <a:t>KA</a:t>
                      </a:r>
                    </a:p>
                  </a:txBody>
                  <a:tcPr marL="9525" marR="9525" marT="12700" marB="0" anchor="b">
                    <a:lnL>
                      <a:noFill/>
                    </a:lnL>
                    <a:lnR>
                      <a:noFill/>
                    </a:lnR>
                    <a:lnT>
                      <a:noFill/>
                    </a:lnT>
                    <a:lnB>
                      <a:noFill/>
                    </a:lnB>
                  </a:tcPr>
                </a:tc>
              </a:tr>
              <a:tr h="378042">
                <a:tc>
                  <a:txBody>
                    <a:bodyPr/>
                    <a:lstStyle/>
                    <a:p>
                      <a:pPr algn="l" fontAlgn="b"/>
                      <a:r>
                        <a:rPr lang="tr-TR" sz="1400" b="0" i="0" u="none" strike="noStrike" dirty="0">
                          <a:solidFill>
                            <a:srgbClr val="000000"/>
                          </a:solidFill>
                          <a:effectLst/>
                          <a:latin typeface="Calibri"/>
                        </a:rPr>
                        <a:t>AK</a:t>
                      </a:r>
                    </a:p>
                  </a:txBody>
                  <a:tcPr marL="9525" marR="9525" marT="12700" marB="0" anchor="b">
                    <a:lnL>
                      <a:noFill/>
                    </a:lnL>
                    <a:lnR>
                      <a:noFill/>
                    </a:lnR>
                    <a:lnT>
                      <a:noFill/>
                    </a:lnT>
                    <a:lnB>
                      <a:noFill/>
                    </a:lnB>
                  </a:tcPr>
                </a:tc>
              </a:tr>
              <a:tr h="378042">
                <a:tc>
                  <a:txBody>
                    <a:bodyPr/>
                    <a:lstStyle/>
                    <a:p>
                      <a:pPr algn="l" fontAlgn="b"/>
                      <a:r>
                        <a:rPr lang="en-US" sz="1400" b="0" i="0" u="none" strike="noStrike" dirty="0">
                          <a:solidFill>
                            <a:srgbClr val="000000"/>
                          </a:solidFill>
                          <a:effectLst/>
                          <a:latin typeface="Calibri"/>
                        </a:rPr>
                        <a:t>MK</a:t>
                      </a:r>
                    </a:p>
                  </a:txBody>
                  <a:tcPr marL="9525" marR="9525" marT="12700" marB="0" anchor="b">
                    <a:lnL>
                      <a:noFill/>
                    </a:lnL>
                    <a:lnR>
                      <a:noFill/>
                    </a:lnR>
                    <a:lnT>
                      <a:noFill/>
                    </a:lnT>
                    <a:lnB>
                      <a:noFill/>
                    </a:lnB>
                  </a:tcPr>
                </a:tc>
              </a:tr>
              <a:tr h="378042">
                <a:tc>
                  <a:txBody>
                    <a:bodyPr/>
                    <a:lstStyle/>
                    <a:p>
                      <a:pPr algn="l" fontAlgn="b"/>
                      <a:r>
                        <a:rPr lang="nb-NO" sz="1400" b="0" i="0" u="none" strike="noStrike" dirty="0">
                          <a:solidFill>
                            <a:srgbClr val="000000"/>
                          </a:solidFill>
                          <a:effectLst/>
                          <a:latin typeface="Calibri"/>
                        </a:rPr>
                        <a:t>RK</a:t>
                      </a:r>
                    </a:p>
                  </a:txBody>
                  <a:tcPr marL="9525" marR="9525" marT="12700" marB="0" anchor="b">
                    <a:lnL>
                      <a:noFill/>
                    </a:lnL>
                    <a:lnR>
                      <a:noFill/>
                    </a:lnR>
                    <a:lnT>
                      <a:noFill/>
                    </a:lnT>
                    <a:lnB>
                      <a:noFill/>
                    </a:lnB>
                  </a:tcPr>
                </a:tc>
              </a:tr>
            </a:tbl>
          </a:graphicData>
        </a:graphic>
      </p:graphicFrame>
      <p:sp>
        <p:nvSpPr>
          <p:cNvPr id="11" name="TextBox 10"/>
          <p:cNvSpPr txBox="1"/>
          <p:nvPr/>
        </p:nvSpPr>
        <p:spPr>
          <a:xfrm>
            <a:off x="395536" y="908720"/>
            <a:ext cx="4014446" cy="830997"/>
          </a:xfrm>
          <a:prstGeom prst="rect">
            <a:avLst/>
          </a:prstGeom>
          <a:noFill/>
        </p:spPr>
        <p:txBody>
          <a:bodyPr wrap="square" rtlCol="0">
            <a:spAutoFit/>
          </a:bodyPr>
          <a:lstStyle/>
          <a:p>
            <a:pPr marL="285750" indent="-285750">
              <a:buFont typeface="Arial"/>
              <a:buChar char="•"/>
            </a:pPr>
            <a:r>
              <a:rPr lang="en-US" sz="1600" dirty="0" smtClean="0"/>
              <a:t>Table with   two sampled t-test between L&amp;R sides and one sample t-test for separate L&amp;R sides </a:t>
            </a:r>
            <a:endParaRPr lang="en-US" sz="1600" dirty="0"/>
          </a:p>
        </p:txBody>
      </p:sp>
      <p:sp>
        <p:nvSpPr>
          <p:cNvPr id="12"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24581086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smtClean="0"/>
              <a:t>TBI and qMRI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24</a:t>
            </a:fld>
            <a:endParaRPr lang="de-DE"/>
          </a:p>
        </p:txBody>
      </p:sp>
      <p:sp>
        <p:nvSpPr>
          <p:cNvPr id="4" name="Title 3"/>
          <p:cNvSpPr>
            <a:spLocks noGrp="1"/>
          </p:cNvSpPr>
          <p:nvPr>
            <p:ph type="title"/>
          </p:nvPr>
        </p:nvSpPr>
        <p:spPr>
          <a:xfrm>
            <a:off x="396368" y="332656"/>
            <a:ext cx="6695912" cy="648072"/>
          </a:xfrm>
        </p:spPr>
        <p:txBody>
          <a:bodyPr/>
          <a:lstStyle/>
          <a:p>
            <a:r>
              <a:rPr lang="en-US" sz="2400" dirty="0" smtClean="0"/>
              <a:t>Results: R-square values with the constant, linear and quadratic functions</a:t>
            </a:r>
            <a:endParaRPr lang="en-US" sz="2400" dirty="0"/>
          </a:p>
        </p:txBody>
      </p:sp>
      <p:sp>
        <p:nvSpPr>
          <p:cNvPr id="6" name="Date Placeholder 5"/>
          <p:cNvSpPr>
            <a:spLocks noGrp="1"/>
          </p:cNvSpPr>
          <p:nvPr>
            <p:ph type="dt" sz="half" idx="10"/>
          </p:nvPr>
        </p:nvSpPr>
        <p:spPr/>
        <p:txBody>
          <a:bodyPr/>
          <a:lstStyle/>
          <a:p>
            <a:r>
              <a:rPr lang="en-GB" smtClean="0"/>
              <a:t>11th August 2015</a:t>
            </a:r>
            <a:endParaRPr lang="de-DE" dirty="0"/>
          </a:p>
        </p:txBody>
      </p:sp>
      <p:graphicFrame>
        <p:nvGraphicFramePr>
          <p:cNvPr id="7" name="Object 1"/>
          <p:cNvGraphicFramePr>
            <a:graphicFrameLocks noChangeAspect="1"/>
          </p:cNvGraphicFramePr>
          <p:nvPr/>
        </p:nvGraphicFramePr>
        <p:xfrm>
          <a:off x="16081375" y="21315363"/>
          <a:ext cx="14185900" cy="6480175"/>
        </p:xfrm>
        <a:graphic>
          <a:graphicData uri="http://schemas.openxmlformats.org/presentationml/2006/ole">
            <mc:AlternateContent xmlns:mc="http://schemas.openxmlformats.org/markup-compatibility/2006">
              <mc:Choice xmlns:v="urn:schemas-microsoft-com:vml" Requires="v">
                <p:oleObj spid="_x0000_s14482" name="Document" r:id="rId3" imgW="10629900" imgH="3263900" progId="Word.Document.12">
                  <p:embed/>
                </p:oleObj>
              </mc:Choice>
              <mc:Fallback>
                <p:oleObj name="Document" r:id="rId3" imgW="10629900" imgH="326390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75" y="21315363"/>
                        <a:ext cx="141859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1"/>
          <p:cNvGraphicFramePr>
            <a:graphicFrameLocks noChangeAspect="1"/>
          </p:cNvGraphicFramePr>
          <p:nvPr>
            <p:extLst>
              <p:ext uri="{D42A27DB-BD31-4B8C-83A1-F6EECF244321}">
                <p14:modId xmlns:p14="http://schemas.microsoft.com/office/powerpoint/2010/main" val="1848388156"/>
              </p:ext>
            </p:extLst>
          </p:nvPr>
        </p:nvGraphicFramePr>
        <p:xfrm>
          <a:off x="16233775" y="21467763"/>
          <a:ext cx="14185900" cy="6480175"/>
        </p:xfrm>
        <a:graphic>
          <a:graphicData uri="http://schemas.openxmlformats.org/presentationml/2006/ole">
            <mc:AlternateContent xmlns:mc="http://schemas.openxmlformats.org/markup-compatibility/2006">
              <mc:Choice xmlns:v="urn:schemas-microsoft-com:vml" Requires="v">
                <p:oleObj spid="_x0000_s14483" name="Document" r:id="rId5" imgW="10629900" imgH="3263900" progId="Word.Document.12">
                  <p:embed/>
                </p:oleObj>
              </mc:Choice>
              <mc:Fallback>
                <p:oleObj name="Document" r:id="rId5" imgW="10629900" imgH="326390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3775" y="21467763"/>
                        <a:ext cx="141859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88924311"/>
              </p:ext>
            </p:extLst>
          </p:nvPr>
        </p:nvGraphicFramePr>
        <p:xfrm>
          <a:off x="323528" y="1700808"/>
          <a:ext cx="8784976" cy="3600400"/>
        </p:xfrm>
        <a:graphic>
          <a:graphicData uri="http://schemas.openxmlformats.org/presentationml/2006/ole">
            <mc:AlternateContent xmlns:mc="http://schemas.openxmlformats.org/markup-compatibility/2006">
              <mc:Choice xmlns:v="urn:schemas-microsoft-com:vml" Requires="v">
                <p:oleObj spid="_x0000_s14484" name="Document" r:id="rId6" imgW="10629900" imgH="3263900" progId="Word.Document.12">
                  <p:embed/>
                </p:oleObj>
              </mc:Choice>
              <mc:Fallback>
                <p:oleObj name="Document" r:id="rId6" imgW="10629900" imgH="3263900" progId="Word.Document.12">
                  <p:embed/>
                  <p:pic>
                    <p:nvPicPr>
                      <p:cNvPr id="0" name=""/>
                      <p:cNvPicPr/>
                      <p:nvPr/>
                    </p:nvPicPr>
                    <p:blipFill>
                      <a:blip r:embed="rId7"/>
                      <a:stretch>
                        <a:fillRect/>
                      </a:stretch>
                    </p:blipFill>
                    <p:spPr>
                      <a:xfrm>
                        <a:off x="323528" y="1700808"/>
                        <a:ext cx="8784976" cy="3600400"/>
                      </a:xfrm>
                      <a:prstGeom prst="rect">
                        <a:avLst/>
                      </a:prstGeom>
                    </p:spPr>
                  </p:pic>
                </p:oleObj>
              </mc:Fallback>
            </mc:AlternateContent>
          </a:graphicData>
        </a:graphic>
      </p:graphicFrame>
    </p:spTree>
    <p:extLst>
      <p:ext uri="{BB962C8B-B14F-4D97-AF65-F5344CB8AC3E}">
        <p14:creationId xmlns:p14="http://schemas.microsoft.com/office/powerpoint/2010/main" val="1580267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25</a:t>
            </a:fld>
            <a:endParaRPr lang="de-DE"/>
          </a:p>
        </p:txBody>
      </p:sp>
      <p:sp>
        <p:nvSpPr>
          <p:cNvPr id="4" name="Title 3"/>
          <p:cNvSpPr>
            <a:spLocks noGrp="1"/>
          </p:cNvSpPr>
          <p:nvPr>
            <p:ph type="title"/>
          </p:nvPr>
        </p:nvSpPr>
        <p:spPr/>
        <p:txBody>
          <a:bodyPr/>
          <a:lstStyle/>
          <a:p>
            <a:r>
              <a:rPr lang="en-US" dirty="0" smtClean="0"/>
              <a:t>Discussion   </a:t>
            </a:r>
            <a:endParaRPr lang="en-US" dirty="0"/>
          </a:p>
        </p:txBody>
      </p:sp>
      <p:sp>
        <p:nvSpPr>
          <p:cNvPr id="5" name="Rectangle 4"/>
          <p:cNvSpPr/>
          <p:nvPr/>
        </p:nvSpPr>
        <p:spPr>
          <a:xfrm>
            <a:off x="683568" y="1941800"/>
            <a:ext cx="8208912" cy="1631216"/>
          </a:xfrm>
          <a:prstGeom prst="rect">
            <a:avLst/>
          </a:prstGeom>
        </p:spPr>
        <p:txBody>
          <a:bodyPr wrap="square">
            <a:spAutoFit/>
          </a:bodyPr>
          <a:lstStyle/>
          <a:p>
            <a:pPr marL="285750" indent="-285750">
              <a:buFont typeface="Arial"/>
              <a:buChar char="•"/>
            </a:pPr>
            <a:r>
              <a:rPr lang="en-US" sz="2000" dirty="0" smtClean="0"/>
              <a:t>Both DTI and DKI methods provided patterns generally consistent with the above hypothesis. In particular, we observed symmetric patterns of between-group differences from the center to peripheral regions and ascending or descending patterns in P-A, I-S directions. DKI was shown to provide more sensitive biomarkers than DTI</a:t>
            </a:r>
            <a:r>
              <a:rPr lang="en-US" sz="2000" dirty="0"/>
              <a:t> </a:t>
            </a:r>
          </a:p>
        </p:txBody>
      </p:sp>
      <p:sp>
        <p:nvSpPr>
          <p:cNvPr id="7"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4733074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B9AEA1-3281-46F0-9EDB-48FF2E5FF267}" type="slidenum">
              <a:rPr lang="de-DE" smtClean="0"/>
              <a:t>26</a:t>
            </a:fld>
            <a:endParaRPr lang="de-DE"/>
          </a:p>
        </p:txBody>
      </p:sp>
      <p:sp>
        <p:nvSpPr>
          <p:cNvPr id="4" name="Title 3"/>
          <p:cNvSpPr>
            <a:spLocks noGrp="1"/>
          </p:cNvSpPr>
          <p:nvPr>
            <p:ph type="title"/>
          </p:nvPr>
        </p:nvSpPr>
        <p:spPr>
          <a:xfrm>
            <a:off x="467544" y="476736"/>
            <a:ext cx="7488000" cy="576000"/>
          </a:xfrm>
        </p:spPr>
        <p:txBody>
          <a:bodyPr/>
          <a:lstStyle/>
          <a:p>
            <a:r>
              <a:rPr lang="en-US" dirty="0" smtClean="0"/>
              <a:t>Current work: Aging 1000 </a:t>
            </a:r>
            <a:r>
              <a:rPr lang="en-US" dirty="0"/>
              <a:t>Brains </a:t>
            </a:r>
            <a:r>
              <a:rPr lang="en-US" dirty="0" smtClean="0"/>
              <a:t>Study</a:t>
            </a:r>
            <a:r>
              <a:rPr lang="en-US" dirty="0"/>
              <a:t/>
            </a:r>
            <a:br>
              <a:rPr lang="en-US" dirty="0"/>
            </a:br>
            <a:r>
              <a:rPr lang="en-US" dirty="0" smtClean="0"/>
              <a:t> </a:t>
            </a:r>
            <a:endParaRPr lang="en-US" dirty="0"/>
          </a:p>
        </p:txBody>
      </p:sp>
      <p:pic>
        <p:nvPicPr>
          <p:cNvPr id="8" name="Picture 7" descr="Macintosh HD:Users:tkhechiashvili:Desktop:NEw.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5688632" cy="4680520"/>
          </a:xfrm>
          <a:prstGeom prst="rect">
            <a:avLst/>
          </a:prstGeom>
          <a:noFill/>
          <a:ln>
            <a:noFill/>
          </a:ln>
        </p:spPr>
      </p:pic>
      <p:sp>
        <p:nvSpPr>
          <p:cNvPr id="9"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
        <p:nvSpPr>
          <p:cNvPr id="10" name="Footer Placeholder 1"/>
          <p:cNvSpPr>
            <a:spLocks noGrp="1"/>
          </p:cNvSpPr>
          <p:nvPr>
            <p:ph type="ftr" sz="quarter" idx="11"/>
          </p:nvPr>
        </p:nvSpPr>
        <p:spPr>
          <a:xfrm>
            <a:off x="3124200" y="6356352"/>
            <a:ext cx="2895600" cy="365125"/>
          </a:xfrm>
        </p:spPr>
        <p:txBody>
          <a:bodyPr/>
          <a:lstStyle/>
          <a:p>
            <a:r>
              <a:rPr lang="de-DE" dirty="0" smtClean="0"/>
              <a:t>Diffusion MRI</a:t>
            </a:r>
            <a:endParaRPr lang="de-DE" dirty="0"/>
          </a:p>
        </p:txBody>
      </p:sp>
      <p:sp>
        <p:nvSpPr>
          <p:cNvPr id="11" name="Rectangle 10"/>
          <p:cNvSpPr/>
          <p:nvPr/>
        </p:nvSpPr>
        <p:spPr>
          <a:xfrm>
            <a:off x="5940152" y="2060848"/>
            <a:ext cx="3312368" cy="2585323"/>
          </a:xfrm>
          <a:prstGeom prst="rect">
            <a:avLst/>
          </a:prstGeom>
        </p:spPr>
        <p:txBody>
          <a:bodyPr wrap="square">
            <a:spAutoFit/>
          </a:bodyPr>
          <a:lstStyle/>
          <a:p>
            <a:r>
              <a:rPr lang="en-US" dirty="0"/>
              <a:t>This study demonstrates statistically significant positive and negative changes between diffusion tensor, diffusion kurtosis parameters, and age for some WM microstructures, which was done by statistical Pearson correlation </a:t>
            </a:r>
          </a:p>
        </p:txBody>
      </p:sp>
      <p:sp>
        <p:nvSpPr>
          <p:cNvPr id="12" name="Rectangle 11"/>
          <p:cNvSpPr/>
          <p:nvPr/>
        </p:nvSpPr>
        <p:spPr>
          <a:xfrm>
            <a:off x="6516216" y="5373216"/>
            <a:ext cx="2160240" cy="461665"/>
          </a:xfrm>
          <a:prstGeom prst="rect">
            <a:avLst/>
          </a:prstGeom>
        </p:spPr>
        <p:txBody>
          <a:bodyPr wrap="square">
            <a:spAutoFit/>
          </a:bodyPr>
          <a:lstStyle/>
          <a:p>
            <a:r>
              <a:rPr lang="en-US" sz="2400" dirty="0"/>
              <a:t>on going</a:t>
            </a:r>
            <a:r>
              <a:rPr lang="mr-IN" sz="2400" dirty="0"/>
              <a:t>…</a:t>
            </a:r>
            <a:endParaRPr lang="en-US" sz="2400" dirty="0"/>
          </a:p>
        </p:txBody>
      </p:sp>
    </p:spTree>
    <p:extLst>
      <p:ext uri="{BB962C8B-B14F-4D97-AF65-F5344CB8AC3E}">
        <p14:creationId xmlns:p14="http://schemas.microsoft.com/office/powerpoint/2010/main" val="1938128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a:p>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27</a:t>
            </a:fld>
            <a:endParaRPr lang="de-DE"/>
          </a:p>
        </p:txBody>
      </p:sp>
      <p:sp>
        <p:nvSpPr>
          <p:cNvPr id="4" name="Title 3"/>
          <p:cNvSpPr>
            <a:spLocks noGrp="1"/>
          </p:cNvSpPr>
          <p:nvPr>
            <p:ph type="title"/>
          </p:nvPr>
        </p:nvSpPr>
        <p:spPr/>
        <p:txBody>
          <a:bodyPr/>
          <a:lstStyle/>
          <a:p>
            <a:pPr algn="ctr"/>
            <a:r>
              <a:rPr lang="en-US" dirty="0" smtClean="0"/>
              <a:t>Acknowledgements</a:t>
            </a:r>
            <a:endParaRPr lang="en-US" dirty="0"/>
          </a:p>
        </p:txBody>
      </p:sp>
      <p:sp>
        <p:nvSpPr>
          <p:cNvPr id="7" name="Rectangle 6"/>
          <p:cNvSpPr/>
          <p:nvPr/>
        </p:nvSpPr>
        <p:spPr>
          <a:xfrm>
            <a:off x="755576" y="1850048"/>
            <a:ext cx="3744416" cy="2299032"/>
          </a:xfrm>
          <a:prstGeom prst="rect">
            <a:avLst/>
          </a:prstGeom>
        </p:spPr>
        <p:txBody>
          <a:bodyPr wrap="square">
            <a:spAutoFit/>
          </a:bodyPr>
          <a:lstStyle/>
          <a:p>
            <a:r>
              <a:rPr lang="en-US" sz="2400" dirty="0"/>
              <a:t>Dr. Farida Grinberg </a:t>
            </a:r>
          </a:p>
          <a:p>
            <a:r>
              <a:rPr lang="en-US" sz="2400" dirty="0" smtClean="0"/>
              <a:t>Dr</a:t>
            </a:r>
            <a:r>
              <a:rPr lang="en-US" sz="2400" dirty="0"/>
              <a:t>. Ezequiel </a:t>
            </a:r>
            <a:r>
              <a:rPr lang="en-US" sz="2400" dirty="0" smtClean="0"/>
              <a:t>Farrher</a:t>
            </a:r>
          </a:p>
          <a:p>
            <a:r>
              <a:rPr lang="en-US" sz="2400" dirty="0" smtClean="0"/>
              <a:t>Ms. Karina Ruzaeva</a:t>
            </a:r>
          </a:p>
          <a:p>
            <a:r>
              <a:rPr lang="en-US" sz="2400" dirty="0" smtClean="0"/>
              <a:t>Ms. Nino </a:t>
            </a:r>
            <a:r>
              <a:rPr lang="en-US" sz="2400" dirty="0" err="1" smtClean="0"/>
              <a:t>Kobalia</a:t>
            </a:r>
            <a:endParaRPr lang="en-US" sz="2400" dirty="0" smtClean="0"/>
          </a:p>
          <a:p>
            <a:r>
              <a:rPr lang="en-US" sz="2400" dirty="0" smtClean="0"/>
              <a:t>Prof. K. </a:t>
            </a:r>
            <a:r>
              <a:rPr lang="en-US" sz="2400" dirty="0" err="1" smtClean="0"/>
              <a:t>kotetishvili</a:t>
            </a:r>
            <a:endParaRPr lang="en-US" sz="2400" dirty="0" smtClean="0"/>
          </a:p>
          <a:p>
            <a:r>
              <a:rPr lang="en-US" sz="2400" dirty="0" smtClean="0"/>
              <a:t>Prof. N.J Shah </a:t>
            </a:r>
            <a:endParaRPr lang="en-US" sz="2400" dirty="0"/>
          </a:p>
        </p:txBody>
      </p:sp>
      <p:sp>
        <p:nvSpPr>
          <p:cNvPr id="8"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25447272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28</a:t>
            </a:fld>
            <a:endParaRPr lang="de-DE"/>
          </a:p>
        </p:txBody>
      </p:sp>
      <p:sp>
        <p:nvSpPr>
          <p:cNvPr id="4" name="Title 3"/>
          <p:cNvSpPr>
            <a:spLocks noGrp="1"/>
          </p:cNvSpPr>
          <p:nvPr>
            <p:ph type="title"/>
          </p:nvPr>
        </p:nvSpPr>
        <p:spPr>
          <a:xfrm>
            <a:off x="1997714" y="1052736"/>
            <a:ext cx="4950550" cy="720080"/>
          </a:xfrm>
        </p:spPr>
        <p:txBody>
          <a:bodyPr/>
          <a:lstStyle/>
          <a:p>
            <a:r>
              <a:rPr lang="en-US" dirty="0" smtClean="0"/>
              <a:t>Thank you for you attention </a:t>
            </a:r>
            <a:endParaRPr lang="en-US" dirty="0"/>
          </a:p>
        </p:txBody>
      </p:sp>
      <p:pic>
        <p:nvPicPr>
          <p:cNvPr id="7" name="Picture 6" descr="count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420887"/>
            <a:ext cx="8892480" cy="3051339"/>
          </a:xfrm>
          <a:prstGeom prst="rect">
            <a:avLst/>
          </a:prstGeom>
        </p:spPr>
      </p:pic>
      <p:sp>
        <p:nvSpPr>
          <p:cNvPr id="8"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22874847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B9AEA1-3281-46F0-9EDB-48FF2E5FF267}" type="slidenum">
              <a:rPr lang="de-DE" smtClean="0"/>
              <a:t>3</a:t>
            </a:fld>
            <a:endParaRPr lang="de-DE"/>
          </a:p>
        </p:txBody>
      </p:sp>
      <p:pic>
        <p:nvPicPr>
          <p:cNvPr id="7"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451" y="31750"/>
            <a:ext cx="1856944"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9743" y="64046"/>
            <a:ext cx="738081" cy="98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logoGGS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5582" y="188640"/>
            <a:ext cx="157445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200492"/>
            <a:ext cx="2088232" cy="5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412750" y="1340768"/>
            <a:ext cx="826370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500"/>
              </a:spcBef>
              <a:defRPr sz="22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eaLnBrk="1">
              <a:lnSpc>
                <a:spcPct val="150000"/>
              </a:lnSpc>
              <a:spcBef>
                <a:spcPct val="0"/>
              </a:spcBef>
              <a:defRPr/>
            </a:pPr>
            <a:r>
              <a:rPr lang="en-US" altLang="ka-GE" sz="2000" b="1" i="1" dirty="0" smtClean="0">
                <a:solidFill>
                  <a:schemeClr val="accent1">
                    <a:lumMod val="50000"/>
                  </a:schemeClr>
                </a:solidFill>
                <a:latin typeface="Helvetica" panose="020B0604020202020204" pitchFamily="34" charset="0"/>
                <a:sym typeface="Helvetica" panose="020B0604020202020204" pitchFamily="34" charset="0"/>
              </a:rPr>
              <a:t>During the my </a:t>
            </a:r>
            <a:r>
              <a:rPr lang="en-US" altLang="ka-GE" sz="2000" b="1" i="1" dirty="0" smtClean="0">
                <a:solidFill>
                  <a:schemeClr val="accent1">
                    <a:lumMod val="50000"/>
                  </a:schemeClr>
                </a:solidFill>
                <a:latin typeface="Helvetica" panose="020B0604020202020204" pitchFamily="34" charset="0"/>
                <a:sym typeface="Helvetica" panose="020B0604020202020204" pitchFamily="34" charset="0"/>
              </a:rPr>
              <a:t>internships:</a:t>
            </a:r>
            <a:endParaRPr lang="en-US" altLang="ka-GE" sz="2000" b="1" i="1" dirty="0" smtClean="0">
              <a:latin typeface="Helvetica" panose="020B0604020202020204" pitchFamily="34" charset="0"/>
              <a:sym typeface="Helvetica" panose="020B0604020202020204" pitchFamily="34" charset="0"/>
            </a:endParaRPr>
          </a:p>
          <a:p>
            <a:pPr eaLnBrk="1">
              <a:lnSpc>
                <a:spcPct val="200000"/>
              </a:lnSpc>
              <a:spcBef>
                <a:spcPct val="0"/>
              </a:spcBef>
              <a:buFont typeface="Wingdings" panose="05000000000000000000" pitchFamily="2" charset="2"/>
              <a:buChar char="ü"/>
              <a:defRPr/>
            </a:pP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Get more experience </a:t>
            </a:r>
            <a:r>
              <a:rPr lang="en-US" altLang="ka-GE" sz="2000" dirty="0">
                <a:solidFill>
                  <a:schemeClr val="accent2">
                    <a:lumMod val="50000"/>
                  </a:schemeClr>
                </a:solidFill>
                <a:latin typeface="Helvetica" panose="020B0604020202020204" pitchFamily="34" charset="0"/>
                <a:sym typeface="Helvetica" panose="020B0604020202020204" pitchFamily="34" charset="0"/>
              </a:rPr>
              <a:t>d</a:t>
            </a: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iffusion MRI medical applications</a:t>
            </a:r>
          </a:p>
          <a:p>
            <a:pPr eaLnBrk="1">
              <a:lnSpc>
                <a:spcPct val="150000"/>
              </a:lnSpc>
              <a:spcBef>
                <a:spcPct val="0"/>
              </a:spcBef>
              <a:buFont typeface="Wingdings" panose="05000000000000000000" pitchFamily="2" charset="2"/>
              <a:buChar char="ü"/>
              <a:defRPr/>
            </a:pP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Finding direction in medical applications for master  and Ph.D. work</a:t>
            </a:r>
            <a:endParaRPr lang="en-US" altLang="ka-GE" sz="2000" dirty="0" smtClean="0">
              <a:latin typeface="Helvetica" panose="020B0604020202020204" pitchFamily="34" charset="0"/>
              <a:sym typeface="Helvetica" panose="020B0604020202020204" pitchFamily="34" charset="0"/>
            </a:endParaRPr>
          </a:p>
          <a:p>
            <a:pPr eaLnBrk="1">
              <a:lnSpc>
                <a:spcPct val="200000"/>
              </a:lnSpc>
              <a:spcBef>
                <a:spcPct val="0"/>
              </a:spcBef>
              <a:buFont typeface="Wingdings" panose="05000000000000000000" pitchFamily="2" charset="2"/>
              <a:buChar char="ü"/>
              <a:defRPr/>
            </a:pP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Master work (experimental part) (INM-4)</a:t>
            </a:r>
          </a:p>
          <a:p>
            <a:pPr eaLnBrk="1">
              <a:lnSpc>
                <a:spcPct val="150000"/>
              </a:lnSpc>
              <a:spcBef>
                <a:spcPct val="0"/>
              </a:spcBef>
              <a:buFont typeface="Wingdings" panose="05000000000000000000" pitchFamily="2" charset="2"/>
              <a:buChar char="ü"/>
              <a:defRPr/>
            </a:pP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Master defense (GTU, 2016)</a:t>
            </a:r>
            <a:endParaRPr lang="en-US" altLang="ka-GE" sz="2000" b="1" dirty="0" smtClean="0">
              <a:latin typeface="Helvetica" panose="020B0604020202020204" pitchFamily="34" charset="0"/>
              <a:sym typeface="Helvetica" panose="020B0604020202020204" pitchFamily="34" charset="0"/>
            </a:endParaRPr>
          </a:p>
          <a:p>
            <a:pPr eaLnBrk="1">
              <a:lnSpc>
                <a:spcPct val="200000"/>
              </a:lnSpc>
              <a:spcBef>
                <a:spcPct val="0"/>
              </a:spcBef>
              <a:buFont typeface="Wingdings" panose="05000000000000000000" pitchFamily="2" charset="2"/>
              <a:buChar char="ü"/>
              <a:defRPr/>
            </a:pP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Ph.D. study </a:t>
            </a:r>
            <a:r>
              <a:rPr lang="mr-IN" altLang="ka-GE" sz="2000" dirty="0" smtClean="0">
                <a:solidFill>
                  <a:schemeClr val="accent2">
                    <a:lumMod val="50000"/>
                  </a:schemeClr>
                </a:solidFill>
                <a:latin typeface="Helvetica" panose="020B0604020202020204" pitchFamily="34" charset="0"/>
                <a:sym typeface="Helvetica" panose="020B0604020202020204" pitchFamily="34" charset="0"/>
              </a:rPr>
              <a:t>…</a:t>
            </a: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 on going </a:t>
            </a:r>
          </a:p>
          <a:p>
            <a:pPr eaLnBrk="1">
              <a:spcBef>
                <a:spcPct val="0"/>
              </a:spcBef>
              <a:buFont typeface="Wingdings" panose="05000000000000000000" pitchFamily="2" charset="2"/>
              <a:buChar char="ü"/>
              <a:defRPr/>
            </a:pPr>
            <a:endParaRPr lang="en-US" altLang="ka-GE" sz="2000" dirty="0" smtClean="0">
              <a:latin typeface="Helvetica" panose="020B0604020202020204" pitchFamily="34" charset="0"/>
              <a:sym typeface="Helvetica" panose="020B0604020202020204" pitchFamily="34" charset="0"/>
            </a:endParaRPr>
          </a:p>
          <a:p>
            <a:pPr eaLnBrk="1">
              <a:spcBef>
                <a:spcPct val="0"/>
              </a:spcBef>
              <a:buFont typeface="Wingdings" panose="05000000000000000000" pitchFamily="2" charset="2"/>
              <a:buChar char="ü"/>
              <a:defRPr/>
            </a:pPr>
            <a:endParaRPr lang="en-US" altLang="ka-GE" sz="2000" dirty="0" smtClean="0">
              <a:latin typeface="Helvetica" panose="020B0604020202020204" pitchFamily="34" charset="0"/>
              <a:sym typeface="Helvetica" panose="020B0604020202020204" pitchFamily="34" charset="0"/>
            </a:endParaRPr>
          </a:p>
          <a:p>
            <a:pPr eaLnBrk="1">
              <a:spcBef>
                <a:spcPct val="0"/>
              </a:spcBef>
              <a:buFont typeface="Wingdings" panose="05000000000000000000" pitchFamily="2" charset="2"/>
              <a:buChar char="ü"/>
              <a:defRPr/>
            </a:pPr>
            <a:endParaRPr lang="en-US" altLang="ka-GE" sz="2000" dirty="0" smtClean="0">
              <a:latin typeface="Helvetica" panose="020B0604020202020204" pitchFamily="34" charset="0"/>
              <a:sym typeface="Helvetica" panose="020B0604020202020204" pitchFamily="34" charset="0"/>
            </a:endParaRPr>
          </a:p>
        </p:txBody>
      </p:sp>
      <p:sp>
        <p:nvSpPr>
          <p:cNvPr id="12" name="Footer Placeholder 1"/>
          <p:cNvSpPr>
            <a:spLocks noGrp="1"/>
          </p:cNvSpPr>
          <p:nvPr>
            <p:ph type="ftr" sz="quarter" idx="11"/>
          </p:nvPr>
        </p:nvSpPr>
        <p:spPr>
          <a:xfrm>
            <a:off x="3124200" y="6356352"/>
            <a:ext cx="2895600" cy="365125"/>
          </a:xfrm>
        </p:spPr>
        <p:txBody>
          <a:bodyPr/>
          <a:lstStyle/>
          <a:p>
            <a:r>
              <a:rPr lang="de-DE" dirty="0" smtClean="0"/>
              <a:t>Diffusion MRI</a:t>
            </a:r>
            <a:endParaRPr lang="de-DE" dirty="0"/>
          </a:p>
        </p:txBody>
      </p:sp>
      <p:sp>
        <p:nvSpPr>
          <p:cNvPr id="14"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2682025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4</a:t>
            </a:fld>
            <a:endParaRPr lang="de-DE"/>
          </a:p>
        </p:txBody>
      </p:sp>
      <p:sp>
        <p:nvSpPr>
          <p:cNvPr id="6" name="Date Placeholder 5"/>
          <p:cNvSpPr>
            <a:spLocks noGrp="1"/>
          </p:cNvSpPr>
          <p:nvPr>
            <p:ph type="dt" sz="half" idx="10"/>
          </p:nvPr>
        </p:nvSpPr>
        <p:spPr/>
        <p:txBody>
          <a:bodyPr/>
          <a:lstStyle/>
          <a:p>
            <a:r>
              <a:rPr lang="en-GB" dirty="0" smtClean="0"/>
              <a:t>24</a:t>
            </a:r>
            <a:r>
              <a:rPr lang="en-GB" baseline="30000" dirty="0" smtClean="0"/>
              <a:t>th</a:t>
            </a:r>
            <a:r>
              <a:rPr lang="en-GB" dirty="0" smtClean="0"/>
              <a:t>  August</a:t>
            </a:r>
            <a:endParaRPr lang="de-DE" dirty="0"/>
          </a:p>
        </p:txBody>
      </p:sp>
      <p:sp>
        <p:nvSpPr>
          <p:cNvPr id="7" name="TextBox 6"/>
          <p:cNvSpPr txBox="1"/>
          <p:nvPr/>
        </p:nvSpPr>
        <p:spPr>
          <a:xfrm>
            <a:off x="791580" y="620688"/>
            <a:ext cx="1422134" cy="892552"/>
          </a:xfrm>
          <a:prstGeom prst="rect">
            <a:avLst/>
          </a:prstGeom>
          <a:noFill/>
        </p:spPr>
        <p:txBody>
          <a:bodyPr wrap="none" rtlCol="0">
            <a:spAutoFit/>
          </a:bodyPr>
          <a:lstStyle/>
          <a:p>
            <a:r>
              <a:rPr lang="en-US" sz="2800" dirty="0" smtClean="0"/>
              <a:t>Outlook</a:t>
            </a:r>
          </a:p>
          <a:p>
            <a:pPr marL="342900" indent="-342900">
              <a:buFont typeface="Arial"/>
              <a:buChar char="•"/>
            </a:pPr>
            <a:endParaRPr lang="en-US" sz="2400" dirty="0"/>
          </a:p>
        </p:txBody>
      </p:sp>
      <p:sp>
        <p:nvSpPr>
          <p:cNvPr id="9" name="TextBox 8"/>
          <p:cNvSpPr txBox="1"/>
          <p:nvPr/>
        </p:nvSpPr>
        <p:spPr>
          <a:xfrm>
            <a:off x="791580" y="1571695"/>
            <a:ext cx="3839513" cy="4431983"/>
          </a:xfrm>
          <a:prstGeom prst="rect">
            <a:avLst/>
          </a:prstGeom>
          <a:noFill/>
        </p:spPr>
        <p:txBody>
          <a:bodyPr wrap="none" rtlCol="0">
            <a:spAutoFit/>
          </a:bodyPr>
          <a:lstStyle/>
          <a:p>
            <a:pPr marL="342900" indent="-342900">
              <a:buFont typeface="Wingdings" charset="2"/>
              <a:buChar char="§"/>
            </a:pPr>
            <a:r>
              <a:rPr lang="en-US" sz="2400" dirty="0" smtClean="0"/>
              <a:t>Introduction</a:t>
            </a:r>
          </a:p>
          <a:p>
            <a:endParaRPr lang="en-US" dirty="0" smtClean="0"/>
          </a:p>
          <a:p>
            <a:pPr marL="342900" lvl="2" indent="-342900">
              <a:buFont typeface="Wingdings" charset="2"/>
              <a:buChar char="§"/>
            </a:pPr>
            <a:r>
              <a:rPr lang="en-US" sz="2400" dirty="0" smtClean="0"/>
              <a:t>Motivation and goals</a:t>
            </a:r>
          </a:p>
          <a:p>
            <a:pPr marL="285750" lvl="2" indent="-285750">
              <a:buFont typeface="Arial"/>
              <a:buChar char="•"/>
            </a:pPr>
            <a:endParaRPr lang="en-US" sz="2400" dirty="0" smtClean="0"/>
          </a:p>
          <a:p>
            <a:pPr marL="342900" lvl="2" indent="-342900">
              <a:buFont typeface="Wingdings" charset="2"/>
              <a:buChar char="§"/>
            </a:pPr>
            <a:r>
              <a:rPr lang="en-US" sz="2400" dirty="0" smtClean="0"/>
              <a:t>Background of the study </a:t>
            </a:r>
          </a:p>
          <a:p>
            <a:endParaRPr lang="en-US" dirty="0" smtClean="0"/>
          </a:p>
          <a:p>
            <a:pPr marL="342900" indent="-342900">
              <a:buFont typeface="Wingdings" charset="2"/>
              <a:buChar char="§"/>
            </a:pPr>
            <a:r>
              <a:rPr lang="en-US" sz="2400" dirty="0" smtClean="0"/>
              <a:t>Methods  </a:t>
            </a:r>
          </a:p>
          <a:p>
            <a:pPr marL="342900" indent="-342900">
              <a:buFont typeface="Wingdings" charset="2"/>
              <a:buChar char="§"/>
            </a:pPr>
            <a:endParaRPr lang="en-US" dirty="0"/>
          </a:p>
          <a:p>
            <a:pPr marL="342900" indent="-342900">
              <a:buFont typeface="Wingdings" charset="2"/>
              <a:buChar char="§"/>
            </a:pPr>
            <a:r>
              <a:rPr lang="en-US" sz="2400" dirty="0" smtClean="0"/>
              <a:t>Results </a:t>
            </a:r>
          </a:p>
          <a:p>
            <a:pPr marL="342900" indent="-342900">
              <a:buFont typeface="Wingdings" charset="2"/>
              <a:buChar char="§"/>
            </a:pPr>
            <a:endParaRPr lang="en-US" sz="2400" dirty="0"/>
          </a:p>
          <a:p>
            <a:pPr marL="342900" indent="-342900">
              <a:buFont typeface="Wingdings" charset="2"/>
              <a:buChar char="§"/>
            </a:pPr>
            <a:r>
              <a:rPr lang="en-US" sz="2400" dirty="0" smtClean="0"/>
              <a:t>Discussion </a:t>
            </a:r>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11764039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4"/>
          <p:cNvSpPr txBox="1">
            <a:spLocks noChangeArrowheads="1"/>
          </p:cNvSpPr>
          <p:nvPr/>
        </p:nvSpPr>
        <p:spPr bwMode="auto">
          <a:xfrm>
            <a:off x="405680" y="1262945"/>
            <a:ext cx="5678488"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150000"/>
              </a:spcAft>
            </a:pPr>
            <a:r>
              <a:rPr lang="en-GB" sz="2000" dirty="0">
                <a:latin typeface="Verdana" charset="0"/>
              </a:rPr>
              <a:t>We can non-invasively examine </a:t>
            </a:r>
          </a:p>
          <a:p>
            <a:pPr marL="342900" indent="-342900" eaLnBrk="1" hangingPunct="1">
              <a:spcAft>
                <a:spcPts val="2400"/>
              </a:spcAft>
              <a:buFont typeface="Wingdings" charset="2"/>
              <a:buChar char="ü"/>
            </a:pPr>
            <a:r>
              <a:rPr lang="en-GB" sz="2000" dirty="0" smtClean="0">
                <a:latin typeface="Verdana" charset="0"/>
              </a:rPr>
              <a:t>Tissue </a:t>
            </a:r>
            <a:r>
              <a:rPr lang="en-GB" sz="2000" dirty="0">
                <a:latin typeface="Verdana" charset="0"/>
              </a:rPr>
              <a:t>microstructure </a:t>
            </a:r>
          </a:p>
          <a:p>
            <a:pPr eaLnBrk="1" hangingPunct="1">
              <a:spcAft>
                <a:spcPts val="2400"/>
              </a:spcAft>
            </a:pPr>
            <a:r>
              <a:rPr lang="en-GB" sz="2000" dirty="0">
                <a:latin typeface="Verdana" charset="0"/>
              </a:rPr>
              <a:t>	</a:t>
            </a:r>
            <a:endParaRPr lang="en-GB" sz="2000" dirty="0" smtClean="0">
              <a:latin typeface="Verdana" charset="0"/>
            </a:endParaRPr>
          </a:p>
          <a:p>
            <a:pPr eaLnBrk="1" hangingPunct="1">
              <a:spcAft>
                <a:spcPts val="2400"/>
              </a:spcAft>
            </a:pPr>
            <a:endParaRPr lang="en-GB" sz="2000" dirty="0">
              <a:latin typeface="Verdana" charset="0"/>
            </a:endParaRPr>
          </a:p>
          <a:p>
            <a:pPr marL="342900" indent="-342900" eaLnBrk="1" hangingPunct="1">
              <a:spcAft>
                <a:spcPct val="100000"/>
              </a:spcAft>
              <a:buFont typeface="Wingdings" charset="2"/>
              <a:buChar char="ü"/>
            </a:pPr>
            <a:r>
              <a:rPr lang="en-GB" sz="2000" dirty="0" smtClean="0">
                <a:latin typeface="Verdana" charset="0"/>
              </a:rPr>
              <a:t>Global </a:t>
            </a:r>
            <a:r>
              <a:rPr lang="en-GB" sz="2000" dirty="0">
                <a:latin typeface="Verdana" charset="0"/>
              </a:rPr>
              <a:t>white matter </a:t>
            </a:r>
            <a:r>
              <a:rPr lang="en-GB" sz="2000" dirty="0" smtClean="0">
                <a:latin typeface="Verdana" charset="0"/>
              </a:rPr>
              <a:t>organization</a:t>
            </a:r>
          </a:p>
          <a:p>
            <a:pPr eaLnBrk="1" hangingPunct="1">
              <a:spcAft>
                <a:spcPct val="100000"/>
              </a:spcAft>
            </a:pPr>
            <a:r>
              <a:rPr lang="en-GB" sz="2000" dirty="0">
                <a:latin typeface="Verdana" charset="0"/>
              </a:rPr>
              <a:t>	</a:t>
            </a:r>
            <a:endParaRPr lang="en-GB" sz="2000" dirty="0" smtClean="0">
              <a:latin typeface="Verdana" charset="0"/>
            </a:endParaRPr>
          </a:p>
          <a:p>
            <a:pPr eaLnBrk="1" hangingPunct="1">
              <a:spcAft>
                <a:spcPct val="100000"/>
              </a:spcAft>
            </a:pPr>
            <a:endParaRPr lang="en-GB" sz="2000" dirty="0" smtClean="0">
              <a:latin typeface="Verdana" charset="0"/>
            </a:endParaRPr>
          </a:p>
          <a:p>
            <a:pPr marL="342900" indent="-342900" eaLnBrk="1" hangingPunct="1">
              <a:spcAft>
                <a:spcPct val="100000"/>
              </a:spcAft>
              <a:buFont typeface="Wingdings" charset="2"/>
              <a:buChar char="ü"/>
            </a:pPr>
            <a:r>
              <a:rPr lang="en-US" sz="2000" dirty="0" smtClean="0">
                <a:latin typeface="Verdana" charset="0"/>
              </a:rPr>
              <a:t>B</a:t>
            </a:r>
            <a:r>
              <a:rPr lang="en-GB" sz="2000" dirty="0" smtClean="0">
                <a:latin typeface="Verdana" charset="0"/>
              </a:rPr>
              <a:t>rain function connectivity </a:t>
            </a:r>
            <a:r>
              <a:rPr lang="en-GB" sz="2000" dirty="0">
                <a:latin typeface="Verdana" charset="0"/>
              </a:rPr>
              <a:t>	</a:t>
            </a:r>
          </a:p>
          <a:p>
            <a:pPr eaLnBrk="1" hangingPunct="1">
              <a:spcAft>
                <a:spcPct val="100000"/>
              </a:spcAft>
            </a:pPr>
            <a:r>
              <a:rPr lang="en-GB" sz="2000" dirty="0">
                <a:latin typeface="Verdana" charset="0"/>
              </a:rPr>
              <a:t>		</a:t>
            </a:r>
          </a:p>
        </p:txBody>
      </p:sp>
      <p:pic>
        <p:nvPicPr>
          <p:cNvPr id="1024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73994"/>
            <a:ext cx="15716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3"/>
          <p:cNvSpPr>
            <a:spLocks noChangeArrowheads="1"/>
          </p:cNvSpPr>
          <p:nvPr/>
        </p:nvSpPr>
        <p:spPr bwMode="auto">
          <a:xfrm>
            <a:off x="466725" y="673532"/>
            <a:ext cx="82240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2800" b="1" dirty="0">
                <a:solidFill>
                  <a:srgbClr val="3A6F8A"/>
                </a:solidFill>
              </a:rPr>
              <a:t>Diffusion MRI is a unique modality of brain MRI </a:t>
            </a:r>
          </a:p>
        </p:txBody>
      </p:sp>
      <p:sp>
        <p:nvSpPr>
          <p:cNvPr id="10244" name="Text Box 14"/>
          <p:cNvSpPr txBox="1">
            <a:spLocks noChangeArrowheads="1"/>
          </p:cNvSpPr>
          <p:nvPr/>
        </p:nvSpPr>
        <p:spPr bwMode="auto">
          <a:xfrm>
            <a:off x="7596336" y="2060848"/>
            <a:ext cx="159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a:t>Cellular level</a:t>
            </a:r>
          </a:p>
        </p:txBody>
      </p:sp>
      <p:pic>
        <p:nvPicPr>
          <p:cNvPr id="102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5085184"/>
            <a:ext cx="2232248" cy="15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14"/>
          <p:cNvSpPr txBox="1">
            <a:spLocks noChangeArrowheads="1"/>
          </p:cNvSpPr>
          <p:nvPr/>
        </p:nvSpPr>
        <p:spPr bwMode="auto">
          <a:xfrm>
            <a:off x="7524328" y="3861048"/>
            <a:ext cx="1475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a:t>Whole brain</a:t>
            </a:r>
          </a:p>
        </p:txBody>
      </p:sp>
      <p:sp>
        <p:nvSpPr>
          <p:cNvPr id="10248" name="Text Box 14"/>
          <p:cNvSpPr txBox="1">
            <a:spLocks noChangeArrowheads="1"/>
          </p:cNvSpPr>
          <p:nvPr/>
        </p:nvSpPr>
        <p:spPr bwMode="auto">
          <a:xfrm>
            <a:off x="7524328" y="5589240"/>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a:t>Whole brain</a:t>
            </a:r>
          </a:p>
        </p:txBody>
      </p:sp>
      <p:pic>
        <p:nvPicPr>
          <p:cNvPr id="10249" name="Picture 30" descr="Image:Myelinated neuro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1638300"/>
            <a:ext cx="1277491" cy="127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ag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3284984"/>
            <a:ext cx="2206266" cy="1646214"/>
          </a:xfrm>
          <a:prstGeom prst="rect">
            <a:avLst/>
          </a:prstGeom>
        </p:spPr>
      </p:pic>
      <p:sp>
        <p:nvSpPr>
          <p:cNvPr id="13" name="Date Placeholder 5"/>
          <p:cNvSpPr txBox="1">
            <a:spLocks/>
          </p:cNvSpPr>
          <p:nvPr/>
        </p:nvSpPr>
        <p:spPr>
          <a:xfrm>
            <a:off x="395536" y="6448251"/>
            <a:ext cx="21336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smtClean="0"/>
              <a:t>24</a:t>
            </a:r>
            <a:r>
              <a:rPr lang="en-GB" sz="1200" baseline="30000" dirty="0" smtClean="0"/>
              <a:t>th</a:t>
            </a:r>
            <a:r>
              <a:rPr lang="en-GB" sz="1200" dirty="0" smtClean="0"/>
              <a:t>  August</a:t>
            </a:r>
            <a:endParaRPr lang="de-DE" sz="1200" dirty="0"/>
          </a:p>
        </p:txBody>
      </p:sp>
      <p:sp>
        <p:nvSpPr>
          <p:cNvPr id="14" name="Title 3"/>
          <p:cNvSpPr txBox="1">
            <a:spLocks/>
          </p:cNvSpPr>
          <p:nvPr/>
        </p:nvSpPr>
        <p:spPr>
          <a:xfrm>
            <a:off x="539552" y="188640"/>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dirty="0" smtClean="0"/>
              <a:t>Introduction</a:t>
            </a:r>
            <a:endParaRPr lang="en-US" dirty="0"/>
          </a:p>
        </p:txBody>
      </p:sp>
    </p:spTree>
    <p:extLst>
      <p:ext uri="{BB962C8B-B14F-4D97-AF65-F5344CB8AC3E}">
        <p14:creationId xmlns:p14="http://schemas.microsoft.com/office/powerpoint/2010/main" val="11447850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B9AEA1-3281-46F0-9EDB-48FF2E5FF267}" type="slidenum">
              <a:rPr lang="de-DE" smtClean="0"/>
              <a:t>6</a:t>
            </a:fld>
            <a:endParaRPr lang="de-DE"/>
          </a:p>
        </p:txBody>
      </p:sp>
      <p:sp>
        <p:nvSpPr>
          <p:cNvPr id="4" name="Title 3"/>
          <p:cNvSpPr>
            <a:spLocks noGrp="1"/>
          </p:cNvSpPr>
          <p:nvPr>
            <p:ph type="title"/>
          </p:nvPr>
        </p:nvSpPr>
        <p:spPr>
          <a:xfrm>
            <a:off x="539552" y="764768"/>
            <a:ext cx="7488000" cy="576000"/>
          </a:xfrm>
        </p:spPr>
        <p:txBody>
          <a:bodyPr/>
          <a:lstStyle/>
          <a:p>
            <a:r>
              <a:rPr lang="en-US" dirty="0" smtClean="0"/>
              <a:t>What is diffusion ?</a:t>
            </a:r>
            <a:endParaRPr lang="en-US" dirty="0"/>
          </a:p>
        </p:txBody>
      </p:sp>
      <p:sp>
        <p:nvSpPr>
          <p:cNvPr id="5" name="Content Placeholder 4"/>
          <p:cNvSpPr>
            <a:spLocks noGrp="1"/>
          </p:cNvSpPr>
          <p:nvPr>
            <p:ph idx="1"/>
          </p:nvPr>
        </p:nvSpPr>
        <p:spPr>
          <a:xfrm>
            <a:off x="467544" y="1484785"/>
            <a:ext cx="6480720" cy="1080119"/>
          </a:xfrm>
        </p:spPr>
        <p:txBody>
          <a:bodyPr/>
          <a:lstStyle/>
          <a:p>
            <a:r>
              <a:rPr lang="en-US" dirty="0" smtClean="0"/>
              <a:t> </a:t>
            </a:r>
            <a:r>
              <a:rPr lang="en-US" b="1" dirty="0" smtClean="0"/>
              <a:t>DIFFUSION</a:t>
            </a:r>
            <a:r>
              <a:rPr lang="en-US" dirty="0" smtClean="0"/>
              <a:t> is the process during which molecules of a solution from regions of higher concentration migrate into regions of lower concentration.</a:t>
            </a:r>
          </a:p>
          <a:p>
            <a:endParaRPr lang="de-DE" dirty="0"/>
          </a:p>
          <a:p>
            <a:r>
              <a:rPr lang="de-DE" dirty="0" smtClean="0"/>
              <a:t>Diffusion </a:t>
            </a:r>
            <a:r>
              <a:rPr lang="de-DE" dirty="0" err="1"/>
              <a:t>is</a:t>
            </a:r>
            <a:r>
              <a:rPr lang="de-DE" dirty="0"/>
              <a:t> also </a:t>
            </a:r>
            <a:r>
              <a:rPr lang="de-DE" dirty="0" err="1"/>
              <a:t>known</a:t>
            </a:r>
            <a:r>
              <a:rPr lang="de-DE" dirty="0"/>
              <a:t> </a:t>
            </a:r>
            <a:r>
              <a:rPr lang="de-DE" dirty="0" err="1"/>
              <a:t>as</a:t>
            </a:r>
            <a:r>
              <a:rPr lang="de-DE" dirty="0"/>
              <a:t> </a:t>
            </a:r>
            <a:r>
              <a:rPr lang="de-DE" b="1" i="1" dirty="0" err="1"/>
              <a:t>Brownian</a:t>
            </a:r>
            <a:r>
              <a:rPr lang="de-DE" b="1" i="1" dirty="0"/>
              <a:t> </a:t>
            </a:r>
            <a:r>
              <a:rPr lang="de-DE" b="1" i="1" dirty="0" err="1"/>
              <a:t>motion</a:t>
            </a:r>
            <a:endParaRPr lang="en-US" dirty="0"/>
          </a:p>
        </p:txBody>
      </p:sp>
      <p:sp>
        <p:nvSpPr>
          <p:cNvPr id="9"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
        <p:nvSpPr>
          <p:cNvPr id="10" name="Footer Placeholder 1"/>
          <p:cNvSpPr>
            <a:spLocks noGrp="1"/>
          </p:cNvSpPr>
          <p:nvPr>
            <p:ph type="ftr" sz="quarter" idx="11"/>
          </p:nvPr>
        </p:nvSpPr>
        <p:spPr>
          <a:xfrm>
            <a:off x="3124200" y="6356352"/>
            <a:ext cx="2895600" cy="365125"/>
          </a:xfrm>
        </p:spPr>
        <p:txBody>
          <a:bodyPr/>
          <a:lstStyle/>
          <a:p>
            <a:r>
              <a:rPr lang="de-DE" dirty="0" smtClean="0"/>
              <a:t>Diffusion MRI</a:t>
            </a:r>
            <a:endParaRPr lang="de-DE" dirty="0"/>
          </a:p>
        </p:txBody>
      </p:sp>
      <p:sp>
        <p:nvSpPr>
          <p:cNvPr id="11" name="Title 3"/>
          <p:cNvSpPr txBox="1">
            <a:spLocks/>
          </p:cNvSpPr>
          <p:nvPr/>
        </p:nvSpPr>
        <p:spPr>
          <a:xfrm>
            <a:off x="612392" y="188640"/>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dirty="0" smtClean="0"/>
              <a:t>Introduction</a:t>
            </a:r>
            <a:endParaRPr lang="en-US" dirty="0"/>
          </a:p>
        </p:txBody>
      </p:sp>
      <p:pic>
        <p:nvPicPr>
          <p:cNvPr id="12" name="Picture 11" descr="Random_walk_200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4034435"/>
            <a:ext cx="3039908" cy="2634925"/>
          </a:xfrm>
          <a:prstGeom prst="rect">
            <a:avLst/>
          </a:prstGeom>
        </p:spPr>
      </p:pic>
      <p:pic>
        <p:nvPicPr>
          <p:cNvPr id="13" name="Picture 12" descr="511738004-612x6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992" y="836712"/>
            <a:ext cx="2250504" cy="2736304"/>
          </a:xfrm>
          <a:prstGeom prst="rect">
            <a:avLst/>
          </a:prstGeom>
        </p:spPr>
      </p:pic>
      <p:sp>
        <p:nvSpPr>
          <p:cNvPr id="2" name="Rectangle 1"/>
          <p:cNvSpPr/>
          <p:nvPr/>
        </p:nvSpPr>
        <p:spPr>
          <a:xfrm>
            <a:off x="467544" y="4077072"/>
            <a:ext cx="5976664" cy="1477328"/>
          </a:xfrm>
          <a:prstGeom prst="rect">
            <a:avLst/>
          </a:prstGeom>
        </p:spPr>
        <p:txBody>
          <a:bodyPr wrap="square">
            <a:spAutoFit/>
          </a:bodyPr>
          <a:lstStyle/>
          <a:p>
            <a:r>
              <a:rPr lang="en-US" dirty="0" smtClean="0"/>
              <a:t>has </a:t>
            </a:r>
            <a:r>
              <a:rPr lang="en-US" dirty="0"/>
              <a:t>been in clinical</a:t>
            </a:r>
          </a:p>
          <a:p>
            <a:r>
              <a:rPr lang="en-US" dirty="0"/>
              <a:t>use for more than 25 years. Originally</a:t>
            </a:r>
          </a:p>
          <a:p>
            <a:r>
              <a:rPr lang="en-US" dirty="0"/>
              <a:t>focused on stroke imaging, the modality</a:t>
            </a:r>
          </a:p>
          <a:p>
            <a:r>
              <a:rPr lang="en-US" dirty="0"/>
              <a:t>has evolved rapidly, gaining numerous clinical</a:t>
            </a:r>
          </a:p>
          <a:p>
            <a:r>
              <a:rPr lang="en-US" dirty="0"/>
              <a:t>applications in neuroradiology and beyond.</a:t>
            </a:r>
          </a:p>
        </p:txBody>
      </p:sp>
    </p:spTree>
    <p:extLst>
      <p:ext uri="{BB962C8B-B14F-4D97-AF65-F5344CB8AC3E}">
        <p14:creationId xmlns:p14="http://schemas.microsoft.com/office/powerpoint/2010/main" val="1771605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7</a:t>
            </a:fld>
            <a:endParaRPr lang="de-DE"/>
          </a:p>
        </p:txBody>
      </p:sp>
      <p:sp>
        <p:nvSpPr>
          <p:cNvPr id="4" name="Title 3"/>
          <p:cNvSpPr>
            <a:spLocks noGrp="1"/>
          </p:cNvSpPr>
          <p:nvPr>
            <p:ph type="title"/>
          </p:nvPr>
        </p:nvSpPr>
        <p:spPr>
          <a:xfrm>
            <a:off x="305526" y="908720"/>
            <a:ext cx="8514946" cy="936104"/>
          </a:xfrm>
        </p:spPr>
        <p:txBody>
          <a:bodyPr/>
          <a:lstStyle/>
          <a:p>
            <a:r>
              <a:rPr lang="en-US" sz="2200" dirty="0" smtClean="0"/>
              <a:t>Brain Development and Ageing </a:t>
            </a:r>
            <a:r>
              <a:rPr lang="en-US" sz="2000" dirty="0" smtClean="0"/>
              <a:t>(</a:t>
            </a:r>
            <a:r>
              <a:rPr lang="fr-FR" sz="2000" dirty="0" smtClean="0"/>
              <a:t>Courtesy to Dr. F Grinberg  </a:t>
            </a:r>
            <a:r>
              <a:rPr lang="en-US" sz="2000" dirty="0" smtClean="0"/>
              <a:t>)</a:t>
            </a:r>
            <a:r>
              <a:rPr lang="en-US" sz="2000" dirty="0"/>
              <a:t> </a:t>
            </a:r>
            <a:r>
              <a:rPr lang="en-US" sz="2200" dirty="0" smtClean="0"/>
              <a:t/>
            </a:r>
            <a:br>
              <a:rPr lang="en-US" sz="2200" dirty="0" smtClean="0"/>
            </a:br>
            <a:endParaRPr lang="en-US" sz="2200" dirty="0"/>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732923"/>
            <a:ext cx="2160240" cy="264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055357"/>
            <a:ext cx="6525073" cy="40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p:cNvSpPr txBox="1">
            <a:spLocks/>
          </p:cNvSpPr>
          <p:nvPr/>
        </p:nvSpPr>
        <p:spPr>
          <a:xfrm>
            <a:off x="575556" y="332656"/>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dirty="0" smtClean="0"/>
              <a:t>Introduction</a:t>
            </a:r>
            <a:endParaRPr lang="en-US" dirty="0"/>
          </a:p>
        </p:txBody>
      </p:sp>
      <p:sp>
        <p:nvSpPr>
          <p:cNvPr id="5" name="TextBox 4"/>
          <p:cNvSpPr txBox="1"/>
          <p:nvPr/>
        </p:nvSpPr>
        <p:spPr>
          <a:xfrm>
            <a:off x="359532" y="1268760"/>
            <a:ext cx="5652628" cy="646331"/>
          </a:xfrm>
          <a:prstGeom prst="rect">
            <a:avLst/>
          </a:prstGeom>
          <a:noFill/>
        </p:spPr>
        <p:txBody>
          <a:bodyPr wrap="square" rtlCol="0">
            <a:spAutoFit/>
          </a:bodyPr>
          <a:lstStyle/>
          <a:p>
            <a:pPr marL="285750" indent="-285750">
              <a:buFont typeface="Arial"/>
              <a:buChar char="•"/>
            </a:pPr>
            <a:r>
              <a:rPr lang="en-US" dirty="0"/>
              <a:t> u </a:t>
            </a:r>
            <a:r>
              <a:rPr lang="mr-IN" dirty="0"/>
              <a:t>–</a:t>
            </a:r>
            <a:r>
              <a:rPr lang="en-US" dirty="0"/>
              <a:t> shaped trajectories of </a:t>
            </a:r>
            <a:r>
              <a:rPr lang="en-US" dirty="0" smtClean="0"/>
              <a:t>DTI parameters </a:t>
            </a:r>
            <a:r>
              <a:rPr lang="en-US" dirty="0"/>
              <a:t> </a:t>
            </a:r>
            <a:endParaRPr lang="en-US" dirty="0" smtClean="0"/>
          </a:p>
          <a:p>
            <a:pPr marL="285750" indent="-285750">
              <a:buFont typeface="Arial"/>
              <a:buChar char="•"/>
            </a:pPr>
            <a:r>
              <a:rPr lang="en-US" dirty="0" smtClean="0"/>
              <a:t>H</a:t>
            </a:r>
            <a:r>
              <a:rPr lang="pl-PL" dirty="0" err="1" smtClean="0"/>
              <a:t>eterochronous</a:t>
            </a:r>
            <a:r>
              <a:rPr lang="pl-PL" dirty="0" smtClean="0"/>
              <a:t> </a:t>
            </a:r>
            <a:r>
              <a:rPr lang="en-US" dirty="0" smtClean="0"/>
              <a:t>maturation of various fibers</a:t>
            </a:r>
            <a:endParaRPr lang="en-US" dirty="0"/>
          </a:p>
        </p:txBody>
      </p:sp>
      <p:sp>
        <p:nvSpPr>
          <p:cNvPr id="12"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12125613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p>
        </p:txBody>
      </p:sp>
      <p:sp>
        <p:nvSpPr>
          <p:cNvPr id="3" name="Slide Number Placeholder 2"/>
          <p:cNvSpPr>
            <a:spLocks noGrp="1"/>
          </p:cNvSpPr>
          <p:nvPr>
            <p:ph type="sldNum" sz="quarter" idx="12"/>
          </p:nvPr>
        </p:nvSpPr>
        <p:spPr/>
        <p:txBody>
          <a:bodyPr/>
          <a:lstStyle/>
          <a:p>
            <a:fld id="{7EB9AEA1-3281-46F0-9EDB-48FF2E5FF267}" type="slidenum">
              <a:rPr lang="de-DE" smtClean="0"/>
              <a:t>8</a:t>
            </a:fld>
            <a:endParaRPr lang="de-DE"/>
          </a:p>
        </p:txBody>
      </p:sp>
      <p:sp>
        <p:nvSpPr>
          <p:cNvPr id="4" name="Title 3"/>
          <p:cNvSpPr>
            <a:spLocks noGrp="1"/>
          </p:cNvSpPr>
          <p:nvPr>
            <p:ph type="title"/>
          </p:nvPr>
        </p:nvSpPr>
        <p:spPr>
          <a:xfrm>
            <a:off x="305526" y="260648"/>
            <a:ext cx="7488000" cy="576000"/>
          </a:xfrm>
        </p:spPr>
        <p:txBody>
          <a:bodyPr/>
          <a:lstStyle/>
          <a:p>
            <a:r>
              <a:rPr lang="en-US" dirty="0" smtClean="0"/>
              <a:t>Introduction</a:t>
            </a:r>
            <a:br>
              <a:rPr lang="en-US" dirty="0" smtClean="0"/>
            </a:br>
            <a:endParaRPr lang="en-US" dirty="0"/>
          </a:p>
        </p:txBody>
      </p:sp>
      <p:sp>
        <p:nvSpPr>
          <p:cNvPr id="7" name="Title 3"/>
          <p:cNvSpPr txBox="1">
            <a:spLocks/>
          </p:cNvSpPr>
          <p:nvPr/>
        </p:nvSpPr>
        <p:spPr>
          <a:xfrm>
            <a:off x="359532" y="836712"/>
            <a:ext cx="8604956" cy="504056"/>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pPr lvl="0"/>
            <a:r>
              <a:rPr lang="en-US" sz="1800" dirty="0" smtClean="0"/>
              <a:t> DTI parameters: </a:t>
            </a:r>
            <a:r>
              <a:rPr lang="en-US" sz="1800" dirty="0"/>
              <a:t>- (Inverted) U-shaped life-span </a:t>
            </a:r>
            <a:r>
              <a:rPr lang="en-US" sz="1800" dirty="0" smtClean="0"/>
              <a:t>trajectories, </a:t>
            </a:r>
            <a:r>
              <a:rPr lang="en-US" sz="1800" dirty="0"/>
              <a:t>- Heterochronous maturation of various fibers</a:t>
            </a:r>
          </a:p>
          <a:p>
            <a:r>
              <a:rPr lang="en-US" sz="1800" dirty="0" smtClean="0"/>
              <a:t> </a:t>
            </a:r>
            <a:endParaRPr lang="en-US" sz="1800" dirty="0"/>
          </a:p>
          <a:p>
            <a:endParaRPr lang="en-US" sz="1800" dirty="0" smtClean="0"/>
          </a:p>
          <a:p>
            <a:r>
              <a:rPr lang="en-US" sz="1800" dirty="0" smtClean="0"/>
              <a:t>  </a:t>
            </a:r>
          </a:p>
          <a:p>
            <a:r>
              <a:rPr lang="en-US" sz="1800" dirty="0" smtClean="0"/>
              <a:t>DDDTI </a:t>
            </a:r>
            <a:r>
              <a:rPr lang="en-US" sz="1800" dirty="0" err="1" smtClean="0"/>
              <a:t>paratemters</a:t>
            </a:r>
            <a:r>
              <a:rPr lang="en-US" sz="1800" dirty="0" smtClean="0"/>
              <a:t/>
            </a:r>
            <a:br>
              <a:rPr lang="en-US" sz="1800" dirty="0" smtClean="0"/>
            </a:br>
            <a:endParaRPr lang="en-US" sz="1800" dirty="0"/>
          </a:p>
        </p:txBody>
      </p:sp>
      <p:pic>
        <p:nvPicPr>
          <p:cNvPr id="8" name="Picture 6" descr="Screen Shot 2016-04-11 at 15.20.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533" y="1335033"/>
            <a:ext cx="4284475" cy="324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11560" y="4437112"/>
            <a:ext cx="4572000" cy="605294"/>
          </a:xfrm>
          <a:prstGeom prst="rect">
            <a:avLst/>
          </a:prstGeom>
        </p:spPr>
        <p:txBody>
          <a:bodyPr>
            <a:spAutoFit/>
          </a:bodyPr>
          <a:lstStyle/>
          <a:p>
            <a:r>
              <a:rPr lang="en-US" sz="2000" baseline="30000" dirty="0"/>
              <a:t>FA values for Corona </a:t>
            </a:r>
            <a:r>
              <a:rPr lang="en-US" sz="2000" baseline="30000" dirty="0" smtClean="0"/>
              <a:t>Radildata </a:t>
            </a:r>
            <a:r>
              <a:rPr lang="en-US" sz="2000" baseline="30000" dirty="0"/>
              <a:t>( ) and </a:t>
            </a:r>
            <a:r>
              <a:rPr lang="en-US" sz="2000" dirty="0" smtClean="0"/>
              <a:t> </a:t>
            </a:r>
            <a:r>
              <a:rPr lang="en-US" sz="2000" baseline="30000" dirty="0" smtClean="0"/>
              <a:t>Cortical</a:t>
            </a:r>
            <a:r>
              <a:rPr lang="en-US" sz="2000" baseline="30000" dirty="0"/>
              <a:t>-Spinal tract (△)</a:t>
            </a:r>
            <a:endParaRPr lang="en-US" sz="2000" dirty="0"/>
          </a:p>
        </p:txBody>
      </p:sp>
      <p:sp>
        <p:nvSpPr>
          <p:cNvPr id="10" name="Rectangle 9"/>
          <p:cNvSpPr/>
          <p:nvPr/>
        </p:nvSpPr>
        <p:spPr>
          <a:xfrm>
            <a:off x="323528" y="4941168"/>
            <a:ext cx="5328592" cy="1323439"/>
          </a:xfrm>
          <a:prstGeom prst="rect">
            <a:avLst/>
          </a:prstGeom>
        </p:spPr>
        <p:txBody>
          <a:bodyPr wrap="square">
            <a:spAutoFit/>
          </a:bodyPr>
          <a:lstStyle/>
          <a:p>
            <a:pPr>
              <a:defRPr/>
            </a:pPr>
            <a:r>
              <a:rPr lang="sk-SK" sz="1600" baseline="30000" dirty="0" smtClean="0"/>
              <a:t>           </a:t>
            </a:r>
            <a:r>
              <a:rPr lang="sk-SK" sz="1600" b="1" baseline="30000" dirty="0" smtClean="0"/>
              <a:t> P. Kochunov et al., Neurobiology of Aging,</a:t>
            </a:r>
            <a:r>
              <a:rPr lang="sk-SK" sz="1600" b="1" dirty="0" smtClean="0"/>
              <a:t> </a:t>
            </a:r>
            <a:r>
              <a:rPr lang="sk-SK" sz="1600" b="1" baseline="30000" dirty="0" smtClean="0"/>
              <a:t>2010.</a:t>
            </a:r>
            <a:r>
              <a:rPr lang="sk-SK" sz="1600" b="1" dirty="0" smtClean="0"/>
              <a:t> </a:t>
            </a:r>
          </a:p>
          <a:p>
            <a:pPr marL="285750" indent="-285750">
              <a:buFont typeface="Arial"/>
              <a:buChar char="•"/>
              <a:defRPr/>
            </a:pPr>
            <a:r>
              <a:rPr lang="en-US" sz="1600" dirty="0" smtClean="0">
                <a:solidFill>
                  <a:srgbClr val="FF0000"/>
                </a:solidFill>
              </a:rPr>
              <a:t>831 subjects </a:t>
            </a:r>
            <a:r>
              <a:rPr lang="en-US" sz="1600" dirty="0" smtClean="0"/>
              <a:t>aged </a:t>
            </a:r>
            <a:r>
              <a:rPr lang="sk-SK" sz="1600" dirty="0" smtClean="0"/>
              <a:t> 11-90 years;</a:t>
            </a:r>
          </a:p>
          <a:p>
            <a:pPr marL="285750" indent="-285750">
              <a:buFont typeface="Arial"/>
              <a:buChar char="•"/>
              <a:defRPr/>
            </a:pPr>
            <a:r>
              <a:rPr lang="sk-SK" sz="1600" dirty="0" smtClean="0"/>
              <a:t>9 </a:t>
            </a:r>
            <a:r>
              <a:rPr lang="sk-SK" sz="1600" dirty="0"/>
              <a:t>fibres; </a:t>
            </a:r>
          </a:p>
          <a:p>
            <a:pPr marL="285750" indent="-285750">
              <a:buFont typeface="Arial"/>
              <a:buChar char="•"/>
              <a:defRPr/>
            </a:pPr>
            <a:r>
              <a:rPr lang="sk-SK" sz="1600" dirty="0"/>
              <a:t>Age of peak: </a:t>
            </a:r>
            <a:r>
              <a:rPr lang="en-US" sz="1600" dirty="0"/>
              <a:t>23.1–39.4 years</a:t>
            </a:r>
          </a:p>
          <a:p>
            <a:pPr marL="285750" indent="-285750">
              <a:buFont typeface="Arial"/>
              <a:buChar char="•"/>
              <a:defRPr/>
            </a:pPr>
            <a:r>
              <a:rPr lang="en-US" sz="1600" dirty="0"/>
              <a:t>Rate of decline correlates  with rates of maturation</a:t>
            </a:r>
          </a:p>
        </p:txBody>
      </p:sp>
      <p:pic>
        <p:nvPicPr>
          <p:cNvPr id="11" name="Picture 10" descr="Screen Shot 2018-02-14 at 16.14.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1790818"/>
            <a:ext cx="2304256" cy="2288255"/>
          </a:xfrm>
          <a:prstGeom prst="rect">
            <a:avLst/>
          </a:prstGeom>
        </p:spPr>
      </p:pic>
      <p:pic>
        <p:nvPicPr>
          <p:cNvPr id="12" name="Picture 11" descr="Screen Shot 2018-02-14 at 16.16.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803859"/>
            <a:ext cx="2358262" cy="2240640"/>
          </a:xfrm>
          <a:prstGeom prst="rect">
            <a:avLst/>
          </a:prstGeom>
        </p:spPr>
      </p:pic>
      <p:sp>
        <p:nvSpPr>
          <p:cNvPr id="13" name="Rectangle 4"/>
          <p:cNvSpPr>
            <a:spLocks noChangeArrowheads="1"/>
          </p:cNvSpPr>
          <p:nvPr/>
        </p:nvSpPr>
        <p:spPr bwMode="auto">
          <a:xfrm>
            <a:off x="5148064" y="4357553"/>
            <a:ext cx="39239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dirty="0"/>
              <a:t>C. Lebel et al., NeuroImage (2008)</a:t>
            </a:r>
          </a:p>
          <a:p>
            <a:r>
              <a:rPr lang="en-US" b="1" baseline="30000" dirty="0">
                <a:solidFill>
                  <a:srgbClr val="FF0000"/>
                </a:solidFill>
              </a:rPr>
              <a:t>202 subjects</a:t>
            </a:r>
            <a:r>
              <a:rPr lang="en-US" b="1" dirty="0">
                <a:solidFill>
                  <a:srgbClr val="FF0000"/>
                </a:solidFill>
              </a:rPr>
              <a:t> </a:t>
            </a:r>
            <a:r>
              <a:rPr lang="en-US" baseline="30000" dirty="0"/>
              <a:t>aged 5-30 years; 10 </a:t>
            </a:r>
            <a:r>
              <a:rPr lang="en-US" baseline="30000" dirty="0" smtClean="0"/>
              <a:t>fibers;</a:t>
            </a:r>
            <a:r>
              <a:rPr lang="en-US" dirty="0" smtClean="0"/>
              <a:t> </a:t>
            </a:r>
            <a:r>
              <a:rPr lang="en-US" baseline="30000" dirty="0"/>
              <a:t>hierarchical pattern of maturation in which areas with frontal-temporal connections develop more slowly than others. </a:t>
            </a:r>
            <a:endParaRPr lang="en-US" dirty="0"/>
          </a:p>
        </p:txBody>
      </p:sp>
      <p:sp>
        <p:nvSpPr>
          <p:cNvPr id="14"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6053463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dirty="0" smtClean="0"/>
              <a:t>Diffusion MRI</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9</a:t>
            </a:fld>
            <a:endParaRPr lang="de-DE"/>
          </a:p>
        </p:txBody>
      </p:sp>
      <p:sp>
        <p:nvSpPr>
          <p:cNvPr id="4" name="Title 3"/>
          <p:cNvSpPr>
            <a:spLocks noGrp="1"/>
          </p:cNvSpPr>
          <p:nvPr>
            <p:ph type="title"/>
          </p:nvPr>
        </p:nvSpPr>
        <p:spPr>
          <a:xfrm>
            <a:off x="521550" y="836712"/>
            <a:ext cx="8226914" cy="576000"/>
          </a:xfrm>
        </p:spPr>
        <p:txBody>
          <a:bodyPr/>
          <a:lstStyle/>
          <a:p>
            <a:r>
              <a:rPr lang="en-US" sz="2000" dirty="0" smtClean="0"/>
              <a:t>TBSS analysis: children &amp; adults and shows that DKI parameters are more sensitive to microstructural changes than DTI</a:t>
            </a:r>
            <a:endParaRPr lang="en-US" sz="2000" dirty="0"/>
          </a:p>
        </p:txBody>
      </p:sp>
      <p:pic>
        <p:nvPicPr>
          <p:cNvPr id="7" name="Picture 5" descr="Figure1.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9" y="1634636"/>
            <a:ext cx="4680519" cy="467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5868144" y="1700808"/>
            <a:ext cx="23762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MD higher in children than in adults</a:t>
            </a:r>
          </a:p>
        </p:txBody>
      </p:sp>
      <p:sp>
        <p:nvSpPr>
          <p:cNvPr id="9" name="TextBox 4"/>
          <p:cNvSpPr txBox="1">
            <a:spLocks noChangeArrowheads="1"/>
          </p:cNvSpPr>
          <p:nvPr/>
        </p:nvSpPr>
        <p:spPr bwMode="auto">
          <a:xfrm>
            <a:off x="5868144" y="2564904"/>
            <a:ext cx="23762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FA – only some voxel clusters (not reliable)</a:t>
            </a:r>
          </a:p>
        </p:txBody>
      </p:sp>
      <p:sp>
        <p:nvSpPr>
          <p:cNvPr id="10" name="TextBox 5"/>
          <p:cNvSpPr txBox="1">
            <a:spLocks noChangeArrowheads="1"/>
          </p:cNvSpPr>
          <p:nvPr/>
        </p:nvSpPr>
        <p:spPr bwMode="auto">
          <a:xfrm>
            <a:off x="5940152" y="3356992"/>
            <a:ext cx="2664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MK, AK (RK, KA) higher in adults than in children</a:t>
            </a:r>
          </a:p>
        </p:txBody>
      </p:sp>
      <p:sp>
        <p:nvSpPr>
          <p:cNvPr id="12" name="TextBox 5"/>
          <p:cNvSpPr txBox="1">
            <a:spLocks noChangeArrowheads="1"/>
          </p:cNvSpPr>
          <p:nvPr/>
        </p:nvSpPr>
        <p:spPr bwMode="auto">
          <a:xfrm>
            <a:off x="5076056" y="4509120"/>
            <a:ext cx="4248472"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t>Farida Grinberg et al</a:t>
            </a:r>
            <a:r>
              <a:rPr lang="en-US" sz="1800" dirty="0" smtClean="0"/>
              <a:t>,.. Neuroimage  “diffusion kurtosis metrics as biomarkers of  microstructural development: A  comparative study of a group children and a group of adults“ 2017</a:t>
            </a:r>
            <a:endParaRPr lang="en-US" sz="1800" dirty="0"/>
          </a:p>
        </p:txBody>
      </p:sp>
      <p:sp>
        <p:nvSpPr>
          <p:cNvPr id="11" name="Title 3"/>
          <p:cNvSpPr txBox="1">
            <a:spLocks/>
          </p:cNvSpPr>
          <p:nvPr/>
        </p:nvSpPr>
        <p:spPr>
          <a:xfrm>
            <a:off x="378366" y="260648"/>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dirty="0" smtClean="0"/>
              <a:t>Previous study</a:t>
            </a:r>
          </a:p>
          <a:p>
            <a:r>
              <a:rPr lang="en-US" dirty="0" smtClean="0"/>
              <a:t/>
            </a:r>
            <a:br>
              <a:rPr lang="en-US" dirty="0" smtClean="0"/>
            </a:br>
            <a:endParaRPr lang="en-US" dirty="0"/>
          </a:p>
        </p:txBody>
      </p:sp>
      <p:sp>
        <p:nvSpPr>
          <p:cNvPr id="13" name="Date Placeholder 5"/>
          <p:cNvSpPr>
            <a:spLocks noGrp="1"/>
          </p:cNvSpPr>
          <p:nvPr>
            <p:ph type="dt" sz="half" idx="10"/>
          </p:nvPr>
        </p:nvSpPr>
        <p:spPr>
          <a:xfrm>
            <a:off x="720000" y="6356352"/>
            <a:ext cx="2133600" cy="365125"/>
          </a:xfrm>
        </p:spPr>
        <p:txBody>
          <a:bodyPr/>
          <a:lstStyle/>
          <a:p>
            <a:r>
              <a:rPr lang="en-GB" dirty="0" smtClean="0"/>
              <a:t>24</a:t>
            </a:r>
            <a:r>
              <a:rPr lang="en-GB" baseline="30000" dirty="0" smtClean="0"/>
              <a:t>th</a:t>
            </a:r>
            <a:r>
              <a:rPr lang="en-GB" dirty="0" smtClean="0"/>
              <a:t>  August</a:t>
            </a:r>
            <a:endParaRPr lang="de-DE" dirty="0"/>
          </a:p>
        </p:txBody>
      </p:sp>
    </p:spTree>
    <p:extLst>
      <p:ext uri="{BB962C8B-B14F-4D97-AF65-F5344CB8AC3E}">
        <p14:creationId xmlns:p14="http://schemas.microsoft.com/office/powerpoint/2010/main" val="37046977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ariss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20192</TotalTime>
  <Words>2500</Words>
  <Application>Microsoft Macintosh PowerPoint</Application>
  <PresentationFormat>On-screen Show (4:3)</PresentationFormat>
  <Paragraphs>482</Paragraphs>
  <Slides>28</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Larissa</vt:lpstr>
      <vt:lpstr>Equation</vt:lpstr>
      <vt:lpstr>Document</vt:lpstr>
      <vt:lpstr>Can diffusion kurtosis imaging provide evidence for gradients in maturation of the brain white matter? </vt:lpstr>
      <vt:lpstr> Participation in GGSB</vt:lpstr>
      <vt:lpstr>PowerPoint Presentation</vt:lpstr>
      <vt:lpstr>PowerPoint Presentation</vt:lpstr>
      <vt:lpstr>PowerPoint Presentation</vt:lpstr>
      <vt:lpstr>What is diffusion ?</vt:lpstr>
      <vt:lpstr>Brain Development and Ageing (Courtesy to Dr. F Grinberg  )  </vt:lpstr>
      <vt:lpstr>Introduction </vt:lpstr>
      <vt:lpstr>TBSS analysis: children &amp; adults and shows that DKI parameters are more sensitive to microstructural changes than DTI</vt:lpstr>
      <vt:lpstr>PowerPoint Presentation</vt:lpstr>
      <vt:lpstr>PowerPoint Presentation</vt:lpstr>
      <vt:lpstr>Motivation  </vt:lpstr>
      <vt:lpstr>Motivation     Previous studies </vt:lpstr>
      <vt:lpstr>  Goal</vt:lpstr>
      <vt:lpstr>Method</vt:lpstr>
      <vt:lpstr>Diffusion Kurtosis Imaging(DKI)</vt:lpstr>
      <vt:lpstr>Imaging</vt:lpstr>
      <vt:lpstr>Pipeline for producing profiles </vt:lpstr>
      <vt:lpstr>Results: whole brain histograms </vt:lpstr>
      <vt:lpstr>Results: ROI analyses histograms  </vt:lpstr>
      <vt:lpstr>Results: profiles with all DKI parameters  </vt:lpstr>
      <vt:lpstr> Results: profiles with MD and MK parameters  </vt:lpstr>
      <vt:lpstr>Results: table with student t-test </vt:lpstr>
      <vt:lpstr>Results: R-square values with the constant, linear and quadratic functions</vt:lpstr>
      <vt:lpstr>Discussion   </vt:lpstr>
      <vt:lpstr>Current work: Aging 1000 Brains Study  </vt:lpstr>
      <vt:lpstr>Acknowledgements</vt:lpstr>
      <vt:lpstr>Thank you for you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Admin.Reisen</dc:creator>
  <cp:lastModifiedBy>Tamar khechiashvili</cp:lastModifiedBy>
  <cp:revision>785</cp:revision>
  <cp:lastPrinted>2017-09-03T20:37:02Z</cp:lastPrinted>
  <dcterms:created xsi:type="dcterms:W3CDTF">2011-04-21T10:53:40Z</dcterms:created>
  <dcterms:modified xsi:type="dcterms:W3CDTF">2018-08-23T05:28:58Z</dcterms:modified>
</cp:coreProperties>
</file>