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7"/>
  </p:notesMasterIdLst>
  <p:handoutMasterIdLst>
    <p:handoutMasterId r:id="rId28"/>
  </p:handoutMasterIdLst>
  <p:sldIdLst>
    <p:sldId id="306" r:id="rId3"/>
    <p:sldId id="260" r:id="rId4"/>
    <p:sldId id="345" r:id="rId5"/>
    <p:sldId id="282" r:id="rId6"/>
    <p:sldId id="311" r:id="rId7"/>
    <p:sldId id="455" r:id="rId8"/>
    <p:sldId id="457" r:id="rId9"/>
    <p:sldId id="463" r:id="rId10"/>
    <p:sldId id="292" r:id="rId11"/>
    <p:sldId id="460" r:id="rId12"/>
    <p:sldId id="464" r:id="rId13"/>
    <p:sldId id="465" r:id="rId14"/>
    <p:sldId id="470" r:id="rId15"/>
    <p:sldId id="445" r:id="rId16"/>
    <p:sldId id="446" r:id="rId17"/>
    <p:sldId id="447" r:id="rId18"/>
    <p:sldId id="461" r:id="rId19"/>
    <p:sldId id="466" r:id="rId20"/>
    <p:sldId id="453" r:id="rId21"/>
    <p:sldId id="467" r:id="rId22"/>
    <p:sldId id="310" r:id="rId23"/>
    <p:sldId id="469" r:id="rId24"/>
    <p:sldId id="468" r:id="rId25"/>
    <p:sldId id="294" r:id="rId26"/>
  </p:sldIdLst>
  <p:sldSz cx="12192000" cy="6858000"/>
  <p:notesSz cx="6858000" cy="9144000"/>
  <p:defaultTextStyle>
    <a:defPPr>
      <a:defRPr lang="ka-GE"/>
    </a:defPPr>
    <a:lvl1pPr marL="0" algn="l" defTabSz="9143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6" algn="l" defTabSz="9143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2" algn="l" defTabSz="9143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9" algn="l" defTabSz="9143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26" algn="l" defTabSz="9143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82" algn="l" defTabSz="9143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38" algn="l" defTabSz="9143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94" algn="l" defTabSz="9143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51" algn="l" defTabSz="9143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CCFFFF"/>
    <a:srgbClr val="FF33CC"/>
    <a:srgbClr val="CC0099"/>
    <a:srgbClr val="00CC99"/>
    <a:srgbClr val="FFCC99"/>
    <a:srgbClr val="DDDDDD"/>
    <a:srgbClr val="0033CC"/>
    <a:srgbClr val="CC00CC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8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8D5CB1-E349-4B5F-8CF9-35BF39685479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ka-GE"/>
        </a:p>
      </dgm:t>
    </dgm:pt>
    <dgm:pt modelId="{1D9A2CDD-7B69-4135-B81E-ABFB74C1B91D}">
      <dgm:prSet phldrT="[Text]"/>
      <dgm:spPr/>
      <dgm:t>
        <a:bodyPr/>
        <a:lstStyle/>
        <a:p>
          <a:r>
            <a:rPr lang="en-US" dirty="0"/>
            <a:t>Write data and process results </a:t>
          </a:r>
          <a:endParaRPr lang="ka-GE" dirty="0"/>
        </a:p>
      </dgm:t>
    </dgm:pt>
    <dgm:pt modelId="{E3076931-C238-494A-A6F9-EE17B37E62E8}" type="parTrans" cxnId="{60249E65-AC74-4776-9F30-A84E9F7EA7CD}">
      <dgm:prSet/>
      <dgm:spPr/>
      <dgm:t>
        <a:bodyPr/>
        <a:lstStyle/>
        <a:p>
          <a:endParaRPr lang="ka-GE"/>
        </a:p>
      </dgm:t>
    </dgm:pt>
    <dgm:pt modelId="{78BDA35A-37C6-4D68-BD53-CA37ACBC21FC}" type="sibTrans" cxnId="{60249E65-AC74-4776-9F30-A84E9F7EA7C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ka-GE"/>
        </a:p>
      </dgm:t>
    </dgm:pt>
    <dgm:pt modelId="{EC19C7C7-699C-4CFD-B231-B92503D9D468}">
      <dgm:prSet phldrT="[Text]"/>
      <dgm:spPr/>
      <dgm:t>
        <a:bodyPr/>
        <a:lstStyle/>
        <a:p>
          <a:r>
            <a:rPr lang="en-US" dirty="0"/>
            <a:t>Analysis</a:t>
          </a:r>
          <a:endParaRPr lang="ka-GE" dirty="0"/>
        </a:p>
      </dgm:t>
    </dgm:pt>
    <dgm:pt modelId="{D4E71EA0-A95F-43BC-8903-B3E87EFEF15C}" type="parTrans" cxnId="{CDB61897-557D-4E0F-AB9B-03357CE85C41}">
      <dgm:prSet/>
      <dgm:spPr/>
      <dgm:t>
        <a:bodyPr/>
        <a:lstStyle/>
        <a:p>
          <a:endParaRPr lang="ka-GE"/>
        </a:p>
      </dgm:t>
    </dgm:pt>
    <dgm:pt modelId="{E17AD9AF-8F94-4D97-A810-837CF98BDBD0}" type="sibTrans" cxnId="{CDB61897-557D-4E0F-AB9B-03357CE85C41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ka-GE"/>
        </a:p>
      </dgm:t>
    </dgm:pt>
    <dgm:pt modelId="{C4948AEC-908B-49D4-BE4E-EA4215503AF3}" type="pres">
      <dgm:prSet presAssocID="{AE8D5CB1-E349-4B5F-8CF9-35BF39685479}" presName="Name0" presStyleCnt="0">
        <dgm:presLayoutVars>
          <dgm:chMax val="7"/>
          <dgm:chPref val="7"/>
          <dgm:dir/>
        </dgm:presLayoutVars>
      </dgm:prSet>
      <dgm:spPr/>
    </dgm:pt>
    <dgm:pt modelId="{EEB0CEE0-0BA9-4DE9-8CE4-0EFA8B495DCC}" type="pres">
      <dgm:prSet presAssocID="{AE8D5CB1-E349-4B5F-8CF9-35BF39685479}" presName="dot1" presStyleLbl="alignNode1" presStyleIdx="0" presStyleCnt="10"/>
      <dgm:spPr/>
    </dgm:pt>
    <dgm:pt modelId="{D1A564D5-C1AB-4519-AE90-771780126596}" type="pres">
      <dgm:prSet presAssocID="{AE8D5CB1-E349-4B5F-8CF9-35BF39685479}" presName="dot2" presStyleLbl="alignNode1" presStyleIdx="1" presStyleCnt="10"/>
      <dgm:spPr/>
    </dgm:pt>
    <dgm:pt modelId="{FB5CEA7A-6D8C-4E4C-B0D8-6F2254DCAB51}" type="pres">
      <dgm:prSet presAssocID="{AE8D5CB1-E349-4B5F-8CF9-35BF39685479}" presName="dot3" presStyleLbl="alignNode1" presStyleIdx="2" presStyleCnt="10"/>
      <dgm:spPr/>
    </dgm:pt>
    <dgm:pt modelId="{53BA691B-8F19-4553-805D-5EA799727880}" type="pres">
      <dgm:prSet presAssocID="{AE8D5CB1-E349-4B5F-8CF9-35BF39685479}" presName="dotArrow1" presStyleLbl="alignNode1" presStyleIdx="3" presStyleCnt="10"/>
      <dgm:spPr/>
    </dgm:pt>
    <dgm:pt modelId="{72DEA824-5D28-48D2-9259-7F5B172F6AF3}" type="pres">
      <dgm:prSet presAssocID="{AE8D5CB1-E349-4B5F-8CF9-35BF39685479}" presName="dotArrow2" presStyleLbl="alignNode1" presStyleIdx="4" presStyleCnt="10"/>
      <dgm:spPr/>
    </dgm:pt>
    <dgm:pt modelId="{4A345729-4108-4CC7-91D5-45EBED72A0EB}" type="pres">
      <dgm:prSet presAssocID="{AE8D5CB1-E349-4B5F-8CF9-35BF39685479}" presName="dotArrow3" presStyleLbl="alignNode1" presStyleIdx="5" presStyleCnt="10"/>
      <dgm:spPr/>
    </dgm:pt>
    <dgm:pt modelId="{CB76569A-4748-4C63-9577-B51C70765831}" type="pres">
      <dgm:prSet presAssocID="{AE8D5CB1-E349-4B5F-8CF9-35BF39685479}" presName="dotArrow4" presStyleLbl="alignNode1" presStyleIdx="6" presStyleCnt="10"/>
      <dgm:spPr/>
    </dgm:pt>
    <dgm:pt modelId="{677E3B5B-4D87-458E-B4A0-A2901E1E202E}" type="pres">
      <dgm:prSet presAssocID="{AE8D5CB1-E349-4B5F-8CF9-35BF39685479}" presName="dotArrow5" presStyleLbl="alignNode1" presStyleIdx="7" presStyleCnt="10"/>
      <dgm:spPr/>
    </dgm:pt>
    <dgm:pt modelId="{73DB762E-E15D-493E-9763-A0CD9F57C1C2}" type="pres">
      <dgm:prSet presAssocID="{AE8D5CB1-E349-4B5F-8CF9-35BF39685479}" presName="dotArrow6" presStyleLbl="alignNode1" presStyleIdx="8" presStyleCnt="10"/>
      <dgm:spPr/>
    </dgm:pt>
    <dgm:pt modelId="{A5E6C644-5301-43CB-91FB-13A61C78702A}" type="pres">
      <dgm:prSet presAssocID="{AE8D5CB1-E349-4B5F-8CF9-35BF39685479}" presName="dotArrow7" presStyleLbl="alignNode1" presStyleIdx="9" presStyleCnt="10"/>
      <dgm:spPr/>
    </dgm:pt>
    <dgm:pt modelId="{73DB8FA6-0CA4-457C-B0F1-5068591EA50D}" type="pres">
      <dgm:prSet presAssocID="{1D9A2CDD-7B69-4135-B81E-ABFB74C1B91D}" presName="parTx1" presStyleLbl="node1" presStyleIdx="0" presStyleCnt="2"/>
      <dgm:spPr/>
    </dgm:pt>
    <dgm:pt modelId="{C4109127-9188-4BCD-9BF9-0F6AB733A72D}" type="pres">
      <dgm:prSet presAssocID="{78BDA35A-37C6-4D68-BD53-CA37ACBC21FC}" presName="picture1" presStyleCnt="0"/>
      <dgm:spPr/>
    </dgm:pt>
    <dgm:pt modelId="{B7A90804-1A12-4167-B1A0-6A17E83DAFE3}" type="pres">
      <dgm:prSet presAssocID="{78BDA35A-37C6-4D68-BD53-CA37ACBC21FC}" presName="imageRepeatNode" presStyleLbl="fgImgPlace1" presStyleIdx="0" presStyleCnt="2"/>
      <dgm:spPr/>
    </dgm:pt>
    <dgm:pt modelId="{BA389AB4-43C6-4809-AF47-F0F6DB5709CF}" type="pres">
      <dgm:prSet presAssocID="{EC19C7C7-699C-4CFD-B231-B92503D9D468}" presName="parTx2" presStyleLbl="node1" presStyleIdx="1" presStyleCnt="2" custLinFactNeighborX="16833" custLinFactNeighborY="20069"/>
      <dgm:spPr/>
    </dgm:pt>
    <dgm:pt modelId="{6399F385-6CFC-4510-8785-FB24306DF923}" type="pres">
      <dgm:prSet presAssocID="{E17AD9AF-8F94-4D97-A810-837CF98BDBD0}" presName="picture2" presStyleCnt="0"/>
      <dgm:spPr/>
    </dgm:pt>
    <dgm:pt modelId="{4C334202-7054-4D27-A005-8470DCE19CEF}" type="pres">
      <dgm:prSet presAssocID="{E17AD9AF-8F94-4D97-A810-837CF98BDBD0}" presName="imageRepeatNode" presStyleLbl="fgImgPlace1" presStyleIdx="1" presStyleCnt="2" custScaleX="134372" custScaleY="152309" custLinFactNeighborX="19262" custLinFactNeighborY="-24008"/>
      <dgm:spPr/>
    </dgm:pt>
  </dgm:ptLst>
  <dgm:cxnLst>
    <dgm:cxn modelId="{73D6B701-485A-4A6B-97CD-DDACC24BF1AD}" type="presOf" srcId="{1D9A2CDD-7B69-4135-B81E-ABFB74C1B91D}" destId="{73DB8FA6-0CA4-457C-B0F1-5068591EA50D}" srcOrd="0" destOrd="0" presId="urn:microsoft.com/office/officeart/2008/layout/AscendingPictureAccentProcess"/>
    <dgm:cxn modelId="{B7A4F809-22B8-48D9-91EB-170404FA3F6A}" type="presOf" srcId="{E17AD9AF-8F94-4D97-A810-837CF98BDBD0}" destId="{4C334202-7054-4D27-A005-8470DCE19CEF}" srcOrd="0" destOrd="0" presId="urn:microsoft.com/office/officeart/2008/layout/AscendingPictureAccentProcess"/>
    <dgm:cxn modelId="{C8D9BD21-3D66-4BD4-A33C-DFDEB1DE3E02}" type="presOf" srcId="{AE8D5CB1-E349-4B5F-8CF9-35BF39685479}" destId="{C4948AEC-908B-49D4-BE4E-EA4215503AF3}" srcOrd="0" destOrd="0" presId="urn:microsoft.com/office/officeart/2008/layout/AscendingPictureAccentProcess"/>
    <dgm:cxn modelId="{60249E65-AC74-4776-9F30-A84E9F7EA7CD}" srcId="{AE8D5CB1-E349-4B5F-8CF9-35BF39685479}" destId="{1D9A2CDD-7B69-4135-B81E-ABFB74C1B91D}" srcOrd="0" destOrd="0" parTransId="{E3076931-C238-494A-A6F9-EE17B37E62E8}" sibTransId="{78BDA35A-37C6-4D68-BD53-CA37ACBC21FC}"/>
    <dgm:cxn modelId="{CDB61897-557D-4E0F-AB9B-03357CE85C41}" srcId="{AE8D5CB1-E349-4B5F-8CF9-35BF39685479}" destId="{EC19C7C7-699C-4CFD-B231-B92503D9D468}" srcOrd="1" destOrd="0" parTransId="{D4E71EA0-A95F-43BC-8903-B3E87EFEF15C}" sibTransId="{E17AD9AF-8F94-4D97-A810-837CF98BDBD0}"/>
    <dgm:cxn modelId="{2FEC15D8-8E01-4273-83B3-70E182C7081D}" type="presOf" srcId="{78BDA35A-37C6-4D68-BD53-CA37ACBC21FC}" destId="{B7A90804-1A12-4167-B1A0-6A17E83DAFE3}" srcOrd="0" destOrd="0" presId="urn:microsoft.com/office/officeart/2008/layout/AscendingPictureAccentProcess"/>
    <dgm:cxn modelId="{DDDC83EA-A310-492C-9DD6-B8F51307D5C3}" type="presOf" srcId="{EC19C7C7-699C-4CFD-B231-B92503D9D468}" destId="{BA389AB4-43C6-4809-AF47-F0F6DB5709CF}" srcOrd="0" destOrd="0" presId="urn:microsoft.com/office/officeart/2008/layout/AscendingPictureAccentProcess"/>
    <dgm:cxn modelId="{BBEE9439-426F-4A38-92D3-69DE0D53E598}" type="presParOf" srcId="{C4948AEC-908B-49D4-BE4E-EA4215503AF3}" destId="{EEB0CEE0-0BA9-4DE9-8CE4-0EFA8B495DCC}" srcOrd="0" destOrd="0" presId="urn:microsoft.com/office/officeart/2008/layout/AscendingPictureAccentProcess"/>
    <dgm:cxn modelId="{187E4AE6-90BB-45D1-858D-9EAE2401FB9F}" type="presParOf" srcId="{C4948AEC-908B-49D4-BE4E-EA4215503AF3}" destId="{D1A564D5-C1AB-4519-AE90-771780126596}" srcOrd="1" destOrd="0" presId="urn:microsoft.com/office/officeart/2008/layout/AscendingPictureAccentProcess"/>
    <dgm:cxn modelId="{EA285B06-6500-4A6E-BA98-1046ACCE0637}" type="presParOf" srcId="{C4948AEC-908B-49D4-BE4E-EA4215503AF3}" destId="{FB5CEA7A-6D8C-4E4C-B0D8-6F2254DCAB51}" srcOrd="2" destOrd="0" presId="urn:microsoft.com/office/officeart/2008/layout/AscendingPictureAccentProcess"/>
    <dgm:cxn modelId="{569F425A-8451-4F2F-871D-039CB3D25665}" type="presParOf" srcId="{C4948AEC-908B-49D4-BE4E-EA4215503AF3}" destId="{53BA691B-8F19-4553-805D-5EA799727880}" srcOrd="3" destOrd="0" presId="urn:microsoft.com/office/officeart/2008/layout/AscendingPictureAccentProcess"/>
    <dgm:cxn modelId="{30100DA7-29F3-4D14-9F5D-65F30EA20CEE}" type="presParOf" srcId="{C4948AEC-908B-49D4-BE4E-EA4215503AF3}" destId="{72DEA824-5D28-48D2-9259-7F5B172F6AF3}" srcOrd="4" destOrd="0" presId="urn:microsoft.com/office/officeart/2008/layout/AscendingPictureAccentProcess"/>
    <dgm:cxn modelId="{CB082F6E-9A80-4F94-A3B5-E1E0638F251A}" type="presParOf" srcId="{C4948AEC-908B-49D4-BE4E-EA4215503AF3}" destId="{4A345729-4108-4CC7-91D5-45EBED72A0EB}" srcOrd="5" destOrd="0" presId="urn:microsoft.com/office/officeart/2008/layout/AscendingPictureAccentProcess"/>
    <dgm:cxn modelId="{A37898B4-E5D1-422A-B489-5C4C122301BF}" type="presParOf" srcId="{C4948AEC-908B-49D4-BE4E-EA4215503AF3}" destId="{CB76569A-4748-4C63-9577-B51C70765831}" srcOrd="6" destOrd="0" presId="urn:microsoft.com/office/officeart/2008/layout/AscendingPictureAccentProcess"/>
    <dgm:cxn modelId="{BEB4BAA1-F00B-4C4A-9ECE-4657FED2FE26}" type="presParOf" srcId="{C4948AEC-908B-49D4-BE4E-EA4215503AF3}" destId="{677E3B5B-4D87-458E-B4A0-A2901E1E202E}" srcOrd="7" destOrd="0" presId="urn:microsoft.com/office/officeart/2008/layout/AscendingPictureAccentProcess"/>
    <dgm:cxn modelId="{0D707EE7-DBD7-4C60-90C9-F211D0C6D6DB}" type="presParOf" srcId="{C4948AEC-908B-49D4-BE4E-EA4215503AF3}" destId="{73DB762E-E15D-493E-9763-A0CD9F57C1C2}" srcOrd="8" destOrd="0" presId="urn:microsoft.com/office/officeart/2008/layout/AscendingPictureAccentProcess"/>
    <dgm:cxn modelId="{B5F8DBC7-B48E-4787-9564-C4B1F0DA03C6}" type="presParOf" srcId="{C4948AEC-908B-49D4-BE4E-EA4215503AF3}" destId="{A5E6C644-5301-43CB-91FB-13A61C78702A}" srcOrd="9" destOrd="0" presId="urn:microsoft.com/office/officeart/2008/layout/AscendingPictureAccentProcess"/>
    <dgm:cxn modelId="{57334DC9-1ECD-4AD8-A01B-5238DDB526EA}" type="presParOf" srcId="{C4948AEC-908B-49D4-BE4E-EA4215503AF3}" destId="{73DB8FA6-0CA4-457C-B0F1-5068591EA50D}" srcOrd="10" destOrd="0" presId="urn:microsoft.com/office/officeart/2008/layout/AscendingPictureAccentProcess"/>
    <dgm:cxn modelId="{C25D5BA8-DC7F-4401-823A-53B828657C29}" type="presParOf" srcId="{C4948AEC-908B-49D4-BE4E-EA4215503AF3}" destId="{C4109127-9188-4BCD-9BF9-0F6AB733A72D}" srcOrd="11" destOrd="0" presId="urn:microsoft.com/office/officeart/2008/layout/AscendingPictureAccentProcess"/>
    <dgm:cxn modelId="{60FB545C-9E3A-4B93-98BE-D0781E5A6896}" type="presParOf" srcId="{C4109127-9188-4BCD-9BF9-0F6AB733A72D}" destId="{B7A90804-1A12-4167-B1A0-6A17E83DAFE3}" srcOrd="0" destOrd="0" presId="urn:microsoft.com/office/officeart/2008/layout/AscendingPictureAccentProcess"/>
    <dgm:cxn modelId="{644607A9-BE0B-4D27-8F93-B08E6C5FBA58}" type="presParOf" srcId="{C4948AEC-908B-49D4-BE4E-EA4215503AF3}" destId="{BA389AB4-43C6-4809-AF47-F0F6DB5709CF}" srcOrd="12" destOrd="0" presId="urn:microsoft.com/office/officeart/2008/layout/AscendingPictureAccentProcess"/>
    <dgm:cxn modelId="{16ADD575-DAF6-4857-850C-03E4F6A07A9B}" type="presParOf" srcId="{C4948AEC-908B-49D4-BE4E-EA4215503AF3}" destId="{6399F385-6CFC-4510-8785-FB24306DF923}" srcOrd="13" destOrd="0" presId="urn:microsoft.com/office/officeart/2008/layout/AscendingPictureAccentProcess"/>
    <dgm:cxn modelId="{9F6ADA02-44CB-4D1E-9E26-0B272F225FEC}" type="presParOf" srcId="{6399F385-6CFC-4510-8785-FB24306DF923}" destId="{4C334202-7054-4D27-A005-8470DCE19CE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0CEE0-0BA9-4DE9-8CE4-0EFA8B495DCC}">
      <dsp:nvSpPr>
        <dsp:cNvPr id="0" name=""/>
        <dsp:cNvSpPr/>
      </dsp:nvSpPr>
      <dsp:spPr>
        <a:xfrm>
          <a:off x="1760235" y="2315882"/>
          <a:ext cx="127664" cy="127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564D5-C1AB-4519-AE90-771780126596}">
      <dsp:nvSpPr>
        <dsp:cNvPr id="0" name=""/>
        <dsp:cNvSpPr/>
      </dsp:nvSpPr>
      <dsp:spPr>
        <a:xfrm>
          <a:off x="1648401" y="2495101"/>
          <a:ext cx="127664" cy="127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CEA7A-6D8C-4E4C-B0D8-6F2254DCAB51}">
      <dsp:nvSpPr>
        <dsp:cNvPr id="0" name=""/>
        <dsp:cNvSpPr/>
      </dsp:nvSpPr>
      <dsp:spPr>
        <a:xfrm>
          <a:off x="1515119" y="2650267"/>
          <a:ext cx="127664" cy="127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A691B-8F19-4553-805D-5EA799727880}">
      <dsp:nvSpPr>
        <dsp:cNvPr id="0" name=""/>
        <dsp:cNvSpPr/>
      </dsp:nvSpPr>
      <dsp:spPr>
        <a:xfrm>
          <a:off x="1674444" y="512167"/>
          <a:ext cx="127664" cy="127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EA824-5D28-48D2-9259-7F5B172F6AF3}">
      <dsp:nvSpPr>
        <dsp:cNvPr id="0" name=""/>
        <dsp:cNvSpPr/>
      </dsp:nvSpPr>
      <dsp:spPr>
        <a:xfrm>
          <a:off x="1845004" y="410530"/>
          <a:ext cx="127664" cy="127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45729-4108-4CC7-91D5-45EBED72A0EB}">
      <dsp:nvSpPr>
        <dsp:cNvPr id="0" name=""/>
        <dsp:cNvSpPr/>
      </dsp:nvSpPr>
      <dsp:spPr>
        <a:xfrm>
          <a:off x="2015053" y="308894"/>
          <a:ext cx="127664" cy="127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6569A-4748-4C63-9577-B51C70765831}">
      <dsp:nvSpPr>
        <dsp:cNvPr id="0" name=""/>
        <dsp:cNvSpPr/>
      </dsp:nvSpPr>
      <dsp:spPr>
        <a:xfrm>
          <a:off x="2185102" y="410530"/>
          <a:ext cx="127664" cy="127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E3B5B-4D87-458E-B4A0-A2901E1E202E}">
      <dsp:nvSpPr>
        <dsp:cNvPr id="0" name=""/>
        <dsp:cNvSpPr/>
      </dsp:nvSpPr>
      <dsp:spPr>
        <a:xfrm>
          <a:off x="2355661" y="512167"/>
          <a:ext cx="127664" cy="127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B762E-E15D-493E-9763-A0CD9F57C1C2}">
      <dsp:nvSpPr>
        <dsp:cNvPr id="0" name=""/>
        <dsp:cNvSpPr/>
      </dsp:nvSpPr>
      <dsp:spPr>
        <a:xfrm>
          <a:off x="2015053" y="523347"/>
          <a:ext cx="127664" cy="127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6C644-5301-43CB-91FB-13A61C78702A}">
      <dsp:nvSpPr>
        <dsp:cNvPr id="0" name=""/>
        <dsp:cNvSpPr/>
      </dsp:nvSpPr>
      <dsp:spPr>
        <a:xfrm>
          <a:off x="2015053" y="737801"/>
          <a:ext cx="127664" cy="127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B8FA6-0CA4-457C-B0F1-5068591EA50D}">
      <dsp:nvSpPr>
        <dsp:cNvPr id="0" name=""/>
        <dsp:cNvSpPr/>
      </dsp:nvSpPr>
      <dsp:spPr>
        <a:xfrm>
          <a:off x="976376" y="3116581"/>
          <a:ext cx="2753463" cy="73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816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Write data and process results </a:t>
          </a:r>
          <a:endParaRPr lang="ka-GE" sz="1800" kern="1200" dirty="0"/>
        </a:p>
      </dsp:txBody>
      <dsp:txXfrm>
        <a:off x="1012430" y="3152635"/>
        <a:ext cx="2681355" cy="666452"/>
      </dsp:txXfrm>
    </dsp:sp>
    <dsp:sp modelId="{B7A90804-1A12-4167-B1A0-6A17E83DAFE3}">
      <dsp:nvSpPr>
        <dsp:cNvPr id="0" name=""/>
        <dsp:cNvSpPr/>
      </dsp:nvSpPr>
      <dsp:spPr>
        <a:xfrm>
          <a:off x="212944" y="2392927"/>
          <a:ext cx="1276642" cy="127655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389AB4-43C6-4809-AF47-F0F6DB5709CF}">
      <dsp:nvSpPr>
        <dsp:cNvPr id="0" name=""/>
        <dsp:cNvSpPr/>
      </dsp:nvSpPr>
      <dsp:spPr>
        <a:xfrm>
          <a:off x="2353108" y="1820205"/>
          <a:ext cx="2753463" cy="73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816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Analysis</a:t>
          </a:r>
          <a:endParaRPr lang="ka-GE" sz="1800" kern="1200" dirty="0"/>
        </a:p>
      </dsp:txBody>
      <dsp:txXfrm>
        <a:off x="2389162" y="1856259"/>
        <a:ext cx="2681355" cy="666452"/>
      </dsp:txXfrm>
    </dsp:sp>
    <dsp:sp modelId="{4C334202-7054-4D27-A005-8470DCE19CEF}">
      <dsp:nvSpPr>
        <dsp:cNvPr id="0" name=""/>
        <dsp:cNvSpPr/>
      </dsp:nvSpPr>
      <dsp:spPr>
        <a:xfrm>
          <a:off x="1403234" y="307975"/>
          <a:ext cx="1715450" cy="194431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D1034A-0B3A-4063-8AF1-6ED38A5008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a-G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C98F2-A307-4F84-9D90-CB4EC61D84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61615-6183-4EBB-9860-0A8799625B73}" type="datetimeFigureOut">
              <a:rPr lang="ka-GE" smtClean="0"/>
              <a:t>23.08.2018</a:t>
            </a:fld>
            <a:endParaRPr lang="ka-G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E503F6-3895-4DFD-A7AA-C2884C03A4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a-G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9FAB44-EB71-41BD-B94D-DDA30A3E49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FA25E-E886-482F-8DD0-AA978266B05F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198376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a-G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0AD5C-BA14-45D6-9824-F52D79761A91}" type="datetimeFigureOut">
              <a:rPr lang="ka-GE" smtClean="0"/>
              <a:t>23.08.2018</a:t>
            </a:fld>
            <a:endParaRPr lang="ka-G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a-G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38C5D-5086-4D0B-BA5A-FA996EF4A2AF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5051869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6" algn="l" defTabSz="9143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2" algn="l" defTabSz="9143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9" algn="l" defTabSz="9143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26" algn="l" defTabSz="9143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82" algn="l" defTabSz="9143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38" algn="l" defTabSz="9143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94" algn="l" defTabSz="9143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51" algn="l" defTabSz="9143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38C5D-5086-4D0B-BA5A-FA996EF4A2AF}" type="slidenum">
              <a:rPr lang="ka-GE" smtClean="0"/>
              <a:t>23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20070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60B59-F8CC-48B0-810A-D7342718B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28A15C-EA32-4E3A-B847-006D1F7F5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7" indent="0" algn="ctr">
              <a:buNone/>
              <a:defRPr sz="2000"/>
            </a:lvl2pPr>
            <a:lvl3pPr marL="914434" indent="0" algn="ctr">
              <a:buNone/>
              <a:defRPr sz="1800"/>
            </a:lvl3pPr>
            <a:lvl4pPr marL="1371651" indent="0" algn="ctr">
              <a:buNone/>
              <a:defRPr sz="1600"/>
            </a:lvl4pPr>
            <a:lvl5pPr marL="1828869" indent="0" algn="ctr">
              <a:buNone/>
              <a:defRPr sz="1600"/>
            </a:lvl5pPr>
            <a:lvl6pPr marL="2286086" indent="0" algn="ctr">
              <a:buNone/>
              <a:defRPr sz="1600"/>
            </a:lvl6pPr>
            <a:lvl7pPr marL="2743303" indent="0" algn="ctr">
              <a:buNone/>
              <a:defRPr sz="1600"/>
            </a:lvl7pPr>
            <a:lvl8pPr marL="3200519" indent="0" algn="ctr">
              <a:buNone/>
              <a:defRPr sz="1600"/>
            </a:lvl8pPr>
            <a:lvl9pPr marL="365773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ka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2568F-7548-4C85-84C3-AAC498EA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F6C14-E8F1-44B3-95C7-878D99C5D104}" type="datetime1">
              <a:rPr lang="ka-GE" smtClean="0"/>
              <a:t>23.08.2018</a:t>
            </a:fld>
            <a:endParaRPr lang="ka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552D3-29AB-44B8-BAA2-879BA999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BC89B-6987-4412-8BC2-E56356BE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2D24-DEB0-4AE3-A32E-8938281A7629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738743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6D12-2064-415D-83E3-6E9067353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65550-4A7D-4CA5-938B-4BAE14AF9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3CBCE-1DF3-4875-8264-19880B5CA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66A54-15FA-43E9-9625-DFE769214C35}" type="datetime1">
              <a:rPr lang="ka-GE" smtClean="0"/>
              <a:t>23.08.2018</a:t>
            </a:fld>
            <a:endParaRPr lang="ka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9C8B-DD51-49E5-9830-0F938AE9F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0BDB5-DD48-4D4A-A5C7-F9EAAE5C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2D24-DEB0-4AE3-A32E-8938281A7629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660186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41424F-6D55-4BF0-A29E-E16CC13E1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E21AE9-8443-45DE-A235-6E1BFD817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58C36-066A-40DF-B537-AC86BFC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C415D-31B8-4126-BE99-A2064CB7E6DB}" type="datetime1">
              <a:rPr lang="ka-GE" smtClean="0"/>
              <a:t>23.08.2018</a:t>
            </a:fld>
            <a:endParaRPr lang="ka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71564-ABD3-4561-AB3A-E5C5AF3EF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0945B-C963-44A5-B798-B828645D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2D24-DEB0-4AE3-A32E-8938281A7629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4239139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EB23-6814-4AB0-AEFA-4B8216C43EE6}" type="datetime1">
              <a:rPr lang="ka-GE" smtClean="0"/>
              <a:t>23.08.2018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60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6984-D7C0-4ECC-954F-42AB0E38D456}" type="datetime1">
              <a:rPr lang="ka-GE" smtClean="0"/>
              <a:t>23.08.2018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12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6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1A11-61AE-4AA5-9851-0F7FA50AB92F}" type="datetime1">
              <a:rPr lang="ka-GE" smtClean="0"/>
              <a:t>23.08.2018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05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8ABEF-87CF-4955-A61E-15322BD9AA77}" type="datetime1">
              <a:rPr lang="ka-GE" smtClean="0"/>
              <a:t>23.08.2018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38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0" indent="0">
              <a:buNone/>
              <a:defRPr sz="2000" b="1"/>
            </a:lvl2pPr>
            <a:lvl3pPr marL="914480" indent="0">
              <a:buNone/>
              <a:defRPr sz="1800" b="1"/>
            </a:lvl3pPr>
            <a:lvl4pPr marL="1371720" indent="0">
              <a:buNone/>
              <a:defRPr sz="1600" b="1"/>
            </a:lvl4pPr>
            <a:lvl5pPr marL="1828960" indent="0">
              <a:buNone/>
              <a:defRPr sz="1600" b="1"/>
            </a:lvl5pPr>
            <a:lvl6pPr marL="2286200" indent="0">
              <a:buNone/>
              <a:defRPr sz="1600" b="1"/>
            </a:lvl6pPr>
            <a:lvl7pPr marL="2743440" indent="0">
              <a:buNone/>
              <a:defRPr sz="1600" b="1"/>
            </a:lvl7pPr>
            <a:lvl8pPr marL="3200679" indent="0">
              <a:buNone/>
              <a:defRPr sz="1600" b="1"/>
            </a:lvl8pPr>
            <a:lvl9pPr marL="36579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0" indent="0">
              <a:buNone/>
              <a:defRPr sz="2000" b="1"/>
            </a:lvl2pPr>
            <a:lvl3pPr marL="914480" indent="0">
              <a:buNone/>
              <a:defRPr sz="1800" b="1"/>
            </a:lvl3pPr>
            <a:lvl4pPr marL="1371720" indent="0">
              <a:buNone/>
              <a:defRPr sz="1600" b="1"/>
            </a:lvl4pPr>
            <a:lvl5pPr marL="1828960" indent="0">
              <a:buNone/>
              <a:defRPr sz="1600" b="1"/>
            </a:lvl5pPr>
            <a:lvl6pPr marL="2286200" indent="0">
              <a:buNone/>
              <a:defRPr sz="1600" b="1"/>
            </a:lvl6pPr>
            <a:lvl7pPr marL="2743440" indent="0">
              <a:buNone/>
              <a:defRPr sz="1600" b="1"/>
            </a:lvl7pPr>
            <a:lvl8pPr marL="3200679" indent="0">
              <a:buNone/>
              <a:defRPr sz="1600" b="1"/>
            </a:lvl8pPr>
            <a:lvl9pPr marL="36579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6AD6-40BC-4A06-B240-564D4B6BAF4C}" type="datetime1">
              <a:rPr lang="ka-GE" smtClean="0"/>
              <a:t>23.08.2018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06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E42E-CFB3-4275-B265-0E32A25E5984}" type="datetime1">
              <a:rPr lang="ka-GE" smtClean="0"/>
              <a:t>23.08.2018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20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EB7-9F7B-4EBE-90AE-6F2D42D5EEF4}" type="datetime1">
              <a:rPr lang="ka-GE" smtClean="0"/>
              <a:t>23.08.2018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21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3"/>
            <a:ext cx="6815667" cy="5853113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40" indent="0">
              <a:buNone/>
              <a:defRPr sz="1200"/>
            </a:lvl2pPr>
            <a:lvl3pPr marL="914480" indent="0">
              <a:buNone/>
              <a:defRPr sz="1000"/>
            </a:lvl3pPr>
            <a:lvl4pPr marL="1371720" indent="0">
              <a:buNone/>
              <a:defRPr sz="900"/>
            </a:lvl4pPr>
            <a:lvl5pPr marL="1828960" indent="0">
              <a:buNone/>
              <a:defRPr sz="900"/>
            </a:lvl5pPr>
            <a:lvl6pPr marL="2286200" indent="0">
              <a:buNone/>
              <a:defRPr sz="900"/>
            </a:lvl6pPr>
            <a:lvl7pPr marL="2743440" indent="0">
              <a:buNone/>
              <a:defRPr sz="900"/>
            </a:lvl7pPr>
            <a:lvl8pPr marL="3200679" indent="0">
              <a:buNone/>
              <a:defRPr sz="900"/>
            </a:lvl8pPr>
            <a:lvl9pPr marL="36579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C194-83AB-4E6D-94BB-883BBC01ECA6}" type="datetime1">
              <a:rPr lang="ka-GE" smtClean="0"/>
              <a:t>23.08.2018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32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B042-5910-44DD-BF68-9AE8F086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AEFC0-C92D-4E86-AFA3-3C9938DBB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DAD62-E5A6-4821-97E2-363798FD8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3CB00-D949-49E8-8859-9CDB611D4ADB}" type="datetime1">
              <a:rPr lang="ka-GE" smtClean="0"/>
              <a:t>23.08.2018</a:t>
            </a:fld>
            <a:endParaRPr lang="ka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2CC2B-D141-4DD8-AC9C-A943C8ACA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5AAEB-6B59-4BE3-94BB-251FC6935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2D24-DEB0-4AE3-A32E-8938281A7629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521360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1"/>
            </a:lvl1pPr>
            <a:lvl2pPr marL="457240" indent="0">
              <a:buNone/>
              <a:defRPr sz="2801"/>
            </a:lvl2pPr>
            <a:lvl3pPr marL="914480" indent="0">
              <a:buNone/>
              <a:defRPr sz="2400"/>
            </a:lvl3pPr>
            <a:lvl4pPr marL="1371720" indent="0">
              <a:buNone/>
              <a:defRPr sz="2000"/>
            </a:lvl4pPr>
            <a:lvl5pPr marL="1828960" indent="0">
              <a:buNone/>
              <a:defRPr sz="2000"/>
            </a:lvl5pPr>
            <a:lvl6pPr marL="2286200" indent="0">
              <a:buNone/>
              <a:defRPr sz="2000"/>
            </a:lvl6pPr>
            <a:lvl7pPr marL="2743440" indent="0">
              <a:buNone/>
              <a:defRPr sz="2000"/>
            </a:lvl7pPr>
            <a:lvl8pPr marL="3200679" indent="0">
              <a:buNone/>
              <a:defRPr sz="2000"/>
            </a:lvl8pPr>
            <a:lvl9pPr marL="365791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40" indent="0">
              <a:buNone/>
              <a:defRPr sz="1200"/>
            </a:lvl2pPr>
            <a:lvl3pPr marL="914480" indent="0">
              <a:buNone/>
              <a:defRPr sz="1000"/>
            </a:lvl3pPr>
            <a:lvl4pPr marL="1371720" indent="0">
              <a:buNone/>
              <a:defRPr sz="900"/>
            </a:lvl4pPr>
            <a:lvl5pPr marL="1828960" indent="0">
              <a:buNone/>
              <a:defRPr sz="900"/>
            </a:lvl5pPr>
            <a:lvl6pPr marL="2286200" indent="0">
              <a:buNone/>
              <a:defRPr sz="900"/>
            </a:lvl6pPr>
            <a:lvl7pPr marL="2743440" indent="0">
              <a:buNone/>
              <a:defRPr sz="900"/>
            </a:lvl7pPr>
            <a:lvl8pPr marL="3200679" indent="0">
              <a:buNone/>
              <a:defRPr sz="900"/>
            </a:lvl8pPr>
            <a:lvl9pPr marL="36579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6A4ED-67D5-40C6-934C-F6FCCC05A52A}" type="datetime1">
              <a:rPr lang="ka-GE" smtClean="0"/>
              <a:t>23.08.2018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56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619C1-B6FE-4331-AAB2-0C4C700AC8E7}" type="datetime1">
              <a:rPr lang="ka-GE" smtClean="0"/>
              <a:t>23.08.2018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16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3473-1F25-4FA3-BC7F-76B1202392B3}" type="datetime1">
              <a:rPr lang="ka-GE" smtClean="0"/>
              <a:t>23.08.2018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71C54-0E54-4FC0-84BE-16E4BB69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EAFBE-14C9-401F-9B8F-F99396192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8D809-39A3-4F4A-BB66-0D3A21ECF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FD70-07E9-47BC-AA57-2CC98F23C8C0}" type="datetime1">
              <a:rPr lang="ka-GE" smtClean="0"/>
              <a:t>23.08.2018</a:t>
            </a:fld>
            <a:endParaRPr lang="ka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1BF73-50F0-4450-98BF-59A098AAE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8C0D6-7542-4710-A471-543442340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2D24-DEB0-4AE3-A32E-8938281A7629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31642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B2078-8A3E-42E4-B590-CD4CCCD1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1FAC1-7299-49B9-A6BD-6E8529C5B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4C5A9B-7907-48B2-B72B-BA5D869F2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DD4CD-9FCD-425F-B9FA-8610AEA39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DA1CD-B4C5-4086-8310-28BC93DAC3CC}" type="datetime1">
              <a:rPr lang="ka-GE" smtClean="0"/>
              <a:t>23.08.2018</a:t>
            </a:fld>
            <a:endParaRPr lang="ka-G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B11A1-52E2-48FC-9FB9-3BE0B926B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2BF62-FF51-4849-A98D-1D598AE1C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2D24-DEB0-4AE3-A32E-8938281A7629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213052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5243-4834-4167-9702-58857E376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A1473-4B71-4CBA-AFEE-9A728F405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7" indent="0">
              <a:buNone/>
              <a:defRPr sz="2000" b="1"/>
            </a:lvl2pPr>
            <a:lvl3pPr marL="914434" indent="0">
              <a:buNone/>
              <a:defRPr sz="1800" b="1"/>
            </a:lvl3pPr>
            <a:lvl4pPr marL="1371651" indent="0">
              <a:buNone/>
              <a:defRPr sz="1600" b="1"/>
            </a:lvl4pPr>
            <a:lvl5pPr marL="1828869" indent="0">
              <a:buNone/>
              <a:defRPr sz="1600" b="1"/>
            </a:lvl5pPr>
            <a:lvl6pPr marL="2286086" indent="0">
              <a:buNone/>
              <a:defRPr sz="1600" b="1"/>
            </a:lvl6pPr>
            <a:lvl7pPr marL="2743303" indent="0">
              <a:buNone/>
              <a:defRPr sz="1600" b="1"/>
            </a:lvl7pPr>
            <a:lvl8pPr marL="3200519" indent="0">
              <a:buNone/>
              <a:defRPr sz="1600" b="1"/>
            </a:lvl8pPr>
            <a:lvl9pPr marL="365773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EC42F-114C-48A3-AEDE-64F3FCBD2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93121C-813C-4DD0-AAE2-45D2086AF5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7" indent="0">
              <a:buNone/>
              <a:defRPr sz="2000" b="1"/>
            </a:lvl2pPr>
            <a:lvl3pPr marL="914434" indent="0">
              <a:buNone/>
              <a:defRPr sz="1800" b="1"/>
            </a:lvl3pPr>
            <a:lvl4pPr marL="1371651" indent="0">
              <a:buNone/>
              <a:defRPr sz="1600" b="1"/>
            </a:lvl4pPr>
            <a:lvl5pPr marL="1828869" indent="0">
              <a:buNone/>
              <a:defRPr sz="1600" b="1"/>
            </a:lvl5pPr>
            <a:lvl6pPr marL="2286086" indent="0">
              <a:buNone/>
              <a:defRPr sz="1600" b="1"/>
            </a:lvl6pPr>
            <a:lvl7pPr marL="2743303" indent="0">
              <a:buNone/>
              <a:defRPr sz="1600" b="1"/>
            </a:lvl7pPr>
            <a:lvl8pPr marL="3200519" indent="0">
              <a:buNone/>
              <a:defRPr sz="1600" b="1"/>
            </a:lvl8pPr>
            <a:lvl9pPr marL="365773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7C3A92-B0F8-4FA3-A6A4-1A667B8CE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E22385-D3CF-4A0E-922C-EBA2B7A76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9C69-69B4-4836-B798-88473CE3A7BA}" type="datetime1">
              <a:rPr lang="ka-GE" smtClean="0"/>
              <a:t>23.08.2018</a:t>
            </a:fld>
            <a:endParaRPr lang="ka-G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F4A9CB-6380-4632-921A-FE45BB25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2C2210-1AB8-4209-8A6E-A2D33C59A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2D24-DEB0-4AE3-A32E-8938281A7629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576246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FE824-72E8-449F-9247-BA5A80BC2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A91A51-1951-4684-86F1-1755A3BEA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5906-5B33-4453-AE1E-A8CEED7F19ED}" type="datetime1">
              <a:rPr lang="ka-GE" smtClean="0"/>
              <a:t>23.08.2018</a:t>
            </a:fld>
            <a:endParaRPr lang="ka-G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8B1D6B-2FFA-4105-879E-ACA0B39A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E3142D-F424-4D73-869E-369DE4DB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2D24-DEB0-4AE3-A32E-8938281A7629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528024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182992-6C38-42C5-B59F-E60E1306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DD7E-B184-429E-8B93-9B1BE023E7F7}" type="datetime1">
              <a:rPr lang="ka-GE" smtClean="0"/>
              <a:t>23.08.2018</a:t>
            </a:fld>
            <a:endParaRPr lang="ka-G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F5CE1-762A-456B-92EB-47C34514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07C5D-7021-4F5E-829D-D273628A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2D24-DEB0-4AE3-A32E-8938281A7629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45518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2752E-A7CC-4629-B0BC-E9E3C180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18C2D-2463-491D-BA7C-454D95BBE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7EE92-3E23-4A14-B705-908BC1877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7" indent="0">
              <a:buNone/>
              <a:defRPr sz="1400"/>
            </a:lvl2pPr>
            <a:lvl3pPr marL="914434" indent="0">
              <a:buNone/>
              <a:defRPr sz="1200"/>
            </a:lvl3pPr>
            <a:lvl4pPr marL="1371651" indent="0">
              <a:buNone/>
              <a:defRPr sz="1000"/>
            </a:lvl4pPr>
            <a:lvl5pPr marL="1828869" indent="0">
              <a:buNone/>
              <a:defRPr sz="1000"/>
            </a:lvl5pPr>
            <a:lvl6pPr marL="2286086" indent="0">
              <a:buNone/>
              <a:defRPr sz="1000"/>
            </a:lvl6pPr>
            <a:lvl7pPr marL="2743303" indent="0">
              <a:buNone/>
              <a:defRPr sz="1000"/>
            </a:lvl7pPr>
            <a:lvl8pPr marL="3200519" indent="0">
              <a:buNone/>
              <a:defRPr sz="1000"/>
            </a:lvl8pPr>
            <a:lvl9pPr marL="365773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D696D-740F-422B-B72B-204FBDE3B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A0B8C-2C73-44B0-A4F7-C2A402D72754}" type="datetime1">
              <a:rPr lang="ka-GE" smtClean="0"/>
              <a:t>23.08.2018</a:t>
            </a:fld>
            <a:endParaRPr lang="ka-G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DF43B-F20A-401E-9658-C75E03520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13C53-62A5-457C-B253-07DF8DEFD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2D24-DEB0-4AE3-A32E-8938281A7629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82686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1901-DBBE-4F16-8C0B-7692E78E3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C743E6-FD6C-46FE-A48E-2A328A546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1"/>
            </a:lvl1pPr>
            <a:lvl2pPr marL="457217" indent="0">
              <a:buNone/>
              <a:defRPr sz="2800"/>
            </a:lvl2pPr>
            <a:lvl3pPr marL="914434" indent="0">
              <a:buNone/>
              <a:defRPr sz="2400"/>
            </a:lvl3pPr>
            <a:lvl4pPr marL="1371651" indent="0">
              <a:buNone/>
              <a:defRPr sz="2000"/>
            </a:lvl4pPr>
            <a:lvl5pPr marL="1828869" indent="0">
              <a:buNone/>
              <a:defRPr sz="2000"/>
            </a:lvl5pPr>
            <a:lvl6pPr marL="2286086" indent="0">
              <a:buNone/>
              <a:defRPr sz="2000"/>
            </a:lvl6pPr>
            <a:lvl7pPr marL="2743303" indent="0">
              <a:buNone/>
              <a:defRPr sz="2000"/>
            </a:lvl7pPr>
            <a:lvl8pPr marL="3200519" indent="0">
              <a:buNone/>
              <a:defRPr sz="2000"/>
            </a:lvl8pPr>
            <a:lvl9pPr marL="3657736" indent="0">
              <a:buNone/>
              <a:defRPr sz="2000"/>
            </a:lvl9pPr>
          </a:lstStyle>
          <a:p>
            <a:endParaRPr lang="ka-G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6939A-C00B-4210-96B7-DE6DBF25C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7" indent="0">
              <a:buNone/>
              <a:defRPr sz="1400"/>
            </a:lvl2pPr>
            <a:lvl3pPr marL="914434" indent="0">
              <a:buNone/>
              <a:defRPr sz="1200"/>
            </a:lvl3pPr>
            <a:lvl4pPr marL="1371651" indent="0">
              <a:buNone/>
              <a:defRPr sz="1000"/>
            </a:lvl4pPr>
            <a:lvl5pPr marL="1828869" indent="0">
              <a:buNone/>
              <a:defRPr sz="1000"/>
            </a:lvl5pPr>
            <a:lvl6pPr marL="2286086" indent="0">
              <a:buNone/>
              <a:defRPr sz="1000"/>
            </a:lvl6pPr>
            <a:lvl7pPr marL="2743303" indent="0">
              <a:buNone/>
              <a:defRPr sz="1000"/>
            </a:lvl7pPr>
            <a:lvl8pPr marL="3200519" indent="0">
              <a:buNone/>
              <a:defRPr sz="1000"/>
            </a:lvl8pPr>
            <a:lvl9pPr marL="365773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23B5B-042E-464B-9331-BB517807B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09EF4-01AC-401C-B0DB-911DCBAF0D87}" type="datetime1">
              <a:rPr lang="ka-GE" smtClean="0"/>
              <a:t>23.08.2018</a:t>
            </a:fld>
            <a:endParaRPr lang="ka-G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C35CE-D024-4938-B36A-2979645E4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CEE73-8FA8-40EB-A22A-49D16BD6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2D24-DEB0-4AE3-A32E-8938281A7629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650699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D4257B-1EF1-45D7-8286-A4FE9310B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96D6C-01B0-4EAB-AE49-249F2965A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9E6C6-20B9-4983-8D16-D24C8BFBF3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DB4D7-87D5-48F0-A6A4-B314478E3D1A}" type="datetime1">
              <a:rPr lang="ka-GE" smtClean="0"/>
              <a:t>23.08.2018</a:t>
            </a:fld>
            <a:endParaRPr lang="ka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4D6D0-8C13-44E0-9525-3A9418475B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a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3C040-0B61-41F2-A4D3-6DFC83FA0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B2D24-DEB0-4AE3-A32E-8938281A7629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46351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3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5" indent="-228608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2" indent="-228608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0" indent="-228608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77" indent="-228608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94" indent="-228608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1" indent="-228608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28" indent="-228608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45" indent="-228608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a-GE"/>
      </a:defPPr>
      <a:lvl1pPr marL="0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7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4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1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9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86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03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19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36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5FCCA-3B17-47F5-86A5-266F6A81AAFB}" type="datetime1">
              <a:rPr lang="ka-GE" smtClean="0"/>
              <a:t>23.08.2018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80" rtl="0" eaLnBrk="1" latinLnBrk="0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0" indent="-342930" algn="l" defTabSz="914480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3015" indent="-285775" algn="l" defTabSz="914480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100" indent="-228620" algn="l" defTabSz="9144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40" indent="-228620" algn="l" defTabSz="91448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9" indent="-228620" algn="l" defTabSz="91448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20" indent="-228620" algn="l" defTabSz="9144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60" indent="-228620" algn="l" defTabSz="9144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99" indent="-228620" algn="l" defTabSz="9144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40" indent="-228620" algn="l" defTabSz="9144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0" algn="l" defTabSz="914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0" algn="l" defTabSz="914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0" algn="l" defTabSz="914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0" algn="l" defTabSz="914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00" algn="l" defTabSz="914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40" algn="l" defTabSz="914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79" algn="l" defTabSz="914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19" algn="l" defTabSz="914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picarro.com/assets/images/content/cavity_figure_large.jpg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hyperlink" Target="https://www.picarro.com/assets/images/content/ring_down_large.jp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85E80F8-21CA-4DEE-9D19-0B65AAF693AA}"/>
              </a:ext>
            </a:extLst>
          </p:cNvPr>
          <p:cNvSpPr txBox="1"/>
          <p:nvPr/>
        </p:nvSpPr>
        <p:spPr>
          <a:xfrm>
            <a:off x="1614196" y="5108748"/>
            <a:ext cx="1007451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/>
              <a:t>8TH GEORGIAN – GERMAN SCHOOL AND WORKSHOP IN BASIC SCIENCE</a:t>
            </a:r>
            <a:endParaRPr lang="ka-GE" sz="24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2A1590-406D-4DF9-A1A2-518D783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025449-FDEE-4E73-A049-05079F7F4CA4}"/>
              </a:ext>
            </a:extLst>
          </p:cNvPr>
          <p:cNvSpPr/>
          <p:nvPr/>
        </p:nvSpPr>
        <p:spPr>
          <a:xfrm>
            <a:off x="2549759" y="2364212"/>
            <a:ext cx="6428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latin typeface="WeissenhofGrotesk-Italic"/>
              </a:rPr>
              <a:t>Current projects at </a:t>
            </a:r>
            <a:r>
              <a:rPr lang="en-US" sz="3600" b="1" i="1" dirty="0" err="1">
                <a:latin typeface="WeissenhofGrotesk-Italic"/>
              </a:rPr>
              <a:t>AtmoSim_lab</a:t>
            </a:r>
            <a:endParaRPr lang="ka-GE" sz="36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C92810-1E46-4A22-BA44-A75177AF4BDA}"/>
              </a:ext>
            </a:extLst>
          </p:cNvPr>
          <p:cNvSpPr/>
          <p:nvPr/>
        </p:nvSpPr>
        <p:spPr>
          <a:xfrm>
            <a:off x="2974913" y="3880201"/>
            <a:ext cx="79872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b="1" kern="0" dirty="0">
                <a:latin typeface="Sylfaen" panose="010A0502050306030303" pitchFamily="18" charset="0"/>
              </a:rPr>
              <a:t>Supervisors: </a:t>
            </a:r>
          </a:p>
          <a:p>
            <a:pPr lvl="0"/>
            <a:r>
              <a:rPr lang="en-US" sz="2200" b="1" kern="0" dirty="0">
                <a:latin typeface="Sylfaen" panose="010A0502050306030303" pitchFamily="18" charset="0"/>
              </a:rPr>
              <a:t>Full Professor          Bezhan Chankvetadze</a:t>
            </a:r>
          </a:p>
          <a:p>
            <a:pPr lvl="0"/>
            <a:r>
              <a:rPr lang="en-US" sz="2200" b="1" kern="0" dirty="0">
                <a:latin typeface="Sylfaen" panose="010A0502050306030303" pitchFamily="18" charset="0"/>
              </a:rPr>
              <a:t>Assistant-professor  Giorgi Jibuti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0C191A-93A4-4578-9321-230843E910D3}"/>
              </a:ext>
            </a:extLst>
          </p:cNvPr>
          <p:cNvSpPr/>
          <p:nvPr/>
        </p:nvSpPr>
        <p:spPr>
          <a:xfrm>
            <a:off x="3587717" y="3104601"/>
            <a:ext cx="484414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b="1" dirty="0">
                <a:latin typeface="Sylfaen" panose="010A0502050306030303" pitchFamily="18" charset="0"/>
              </a:rPr>
              <a:t>PhD student:</a:t>
            </a:r>
            <a:r>
              <a:rPr lang="en-US" sz="2600" b="1" dirty="0"/>
              <a:t> Ketevan </a:t>
            </a:r>
            <a:r>
              <a:rPr lang="en-US" sz="2600" b="1" dirty="0" err="1"/>
              <a:t>Kharaishvili</a:t>
            </a:r>
            <a:endParaRPr lang="en-US" sz="26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E17539-25FF-43CB-82CF-CF0DC951FD42}"/>
              </a:ext>
            </a:extLst>
          </p:cNvPr>
          <p:cNvSpPr/>
          <p:nvPr/>
        </p:nvSpPr>
        <p:spPr>
          <a:xfrm>
            <a:off x="4888069" y="5847428"/>
            <a:ext cx="1630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August 20–25</a:t>
            </a:r>
            <a:endParaRPr lang="ka-GE" sz="20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6016B3-4BA1-4294-8765-6DCD3AD7BC64}"/>
              </a:ext>
            </a:extLst>
          </p:cNvPr>
          <p:cNvSpPr/>
          <p:nvPr/>
        </p:nvSpPr>
        <p:spPr>
          <a:xfrm>
            <a:off x="5063983" y="6353150"/>
            <a:ext cx="1386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Tbilisi,2018</a:t>
            </a:r>
            <a:endParaRPr lang="ka-GE" sz="20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16543F-3D27-4A11-B08C-0FD45C114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84" y="5497"/>
            <a:ext cx="2219604" cy="13367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599C54-8BE6-42B0-BEA2-1CD02ED27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455" y="22525"/>
            <a:ext cx="2884688" cy="1080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7A2336-7349-4F77-B56D-6913EB215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86" y="132431"/>
            <a:ext cx="1402931" cy="13067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001654-7C39-4525-B453-B5010C01E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9" y="2128960"/>
            <a:ext cx="1365257" cy="1116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C1D6AA-70F0-4819-A312-DA47969C5B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842" y="5549"/>
            <a:ext cx="2352213" cy="14090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6E4672-EAAD-4733-8257-C91488CC6375}"/>
              </a:ext>
            </a:extLst>
          </p:cNvPr>
          <p:cNvSpPr/>
          <p:nvPr/>
        </p:nvSpPr>
        <p:spPr>
          <a:xfrm>
            <a:off x="2823862" y="1504997"/>
            <a:ext cx="65442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Ivane</a:t>
            </a:r>
            <a:r>
              <a:rPr lang="en-US" sz="2400" b="1" dirty="0"/>
              <a:t> </a:t>
            </a:r>
            <a:r>
              <a:rPr lang="en-US" sz="2400" b="1" dirty="0" err="1"/>
              <a:t>Javakhishvili</a:t>
            </a:r>
            <a:r>
              <a:rPr lang="en-US" sz="2400" b="1" dirty="0"/>
              <a:t> Tbilisi State University</a:t>
            </a:r>
          </a:p>
          <a:p>
            <a:pPr algn="ctr"/>
            <a:r>
              <a:rPr lang="en-US" sz="2400" b="1" dirty="0"/>
              <a:t> School of Exact and Natural Sciences</a:t>
            </a:r>
            <a:endParaRPr lang="en-US" sz="2400" b="1" dirty="0">
              <a:latin typeface="Sylfaen" pitchFamily="18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8046CC6-DC16-4081-9FC7-FBD7C1412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280" y="19328"/>
            <a:ext cx="1666916" cy="11112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4D37FC-7D80-4776-8AF4-FD13B6C6A9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81" y="2412206"/>
            <a:ext cx="2823862" cy="136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3B2DE-7FB4-462F-A5EA-9BA294059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5E89B4-3BCD-410B-854F-E85C1572DE1E}"/>
              </a:ext>
            </a:extLst>
          </p:cNvPr>
          <p:cNvSpPr txBox="1"/>
          <p:nvPr/>
        </p:nvSpPr>
        <p:spPr>
          <a:xfrm>
            <a:off x="116771" y="194868"/>
            <a:ext cx="5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CLD 780TR, Unit-CPS (Count Per Second)</a:t>
            </a:r>
            <a:endParaRPr lang="ka-GE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FAEBEA-4BF9-47F2-8B52-304E494E509C}"/>
              </a:ext>
            </a:extLst>
          </p:cNvPr>
          <p:cNvSpPr txBox="1"/>
          <p:nvPr/>
        </p:nvSpPr>
        <p:spPr>
          <a:xfrm>
            <a:off x="3141750" y="1067848"/>
            <a:ext cx="701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Measure of</a:t>
            </a:r>
            <a:r>
              <a:rPr lang="ka-GE" sz="4000" b="1" dirty="0"/>
              <a:t> </a:t>
            </a:r>
            <a:r>
              <a:rPr lang="en-US" sz="4000" b="1" dirty="0"/>
              <a:t>NOx </a:t>
            </a:r>
          </a:p>
          <a:p>
            <a:pPr algn="ctr"/>
            <a:r>
              <a:rPr lang="en-US" sz="2400" b="1" dirty="0"/>
              <a:t>NOx  equipment works in the following mode: </a:t>
            </a:r>
            <a:endParaRPr lang="ka-GE" sz="2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21E2E0-DBF7-413C-8039-1123FE8D47CD}"/>
              </a:ext>
            </a:extLst>
          </p:cNvPr>
          <p:cNvSpPr/>
          <p:nvPr/>
        </p:nvSpPr>
        <p:spPr>
          <a:xfrm>
            <a:off x="-29776" y="3059363"/>
            <a:ext cx="612577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1050" dirty="0">
              <a:solidFill>
                <a:srgbClr val="000000"/>
              </a:solidFill>
            </a:endParaRPr>
          </a:p>
          <a:p>
            <a:endParaRPr lang="ka-GE" sz="1050" dirty="0"/>
          </a:p>
          <a:p>
            <a:r>
              <a:rPr lang="en-US" sz="2400" b="1" dirty="0"/>
              <a:t>Z-</a:t>
            </a:r>
            <a:r>
              <a:rPr lang="ka-GE" sz="2400" b="1" dirty="0"/>
              <a:t> </a:t>
            </a:r>
            <a:r>
              <a:rPr lang="en-US" sz="2400" b="1" dirty="0"/>
              <a:t>Zero mode</a:t>
            </a:r>
            <a:r>
              <a:rPr lang="ka-GE" sz="2400" b="1" dirty="0"/>
              <a:t>, </a:t>
            </a:r>
            <a:r>
              <a:rPr lang="en-US" sz="2400" b="1" dirty="0"/>
              <a:t>without O</a:t>
            </a:r>
            <a:r>
              <a:rPr lang="en-US" sz="1600" b="1" dirty="0"/>
              <a:t>3 </a:t>
            </a:r>
            <a:r>
              <a:rPr lang="en-US" sz="2400" b="1" dirty="0"/>
              <a:t>Generator</a:t>
            </a:r>
          </a:p>
          <a:p>
            <a:r>
              <a:rPr lang="en-US" sz="2400" b="1" dirty="0"/>
              <a:t>M-Measure mode, with O</a:t>
            </a:r>
            <a:r>
              <a:rPr lang="en-US" sz="1600" b="1" dirty="0"/>
              <a:t>3 </a:t>
            </a:r>
            <a:r>
              <a:rPr lang="en-US" sz="2400" b="1" dirty="0">
                <a:solidFill>
                  <a:prstClr val="black"/>
                </a:solidFill>
              </a:rPr>
              <a:t>Generator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D4961A-1933-4B52-BF3F-DA9B592AC17C}"/>
              </a:ext>
            </a:extLst>
          </p:cNvPr>
          <p:cNvSpPr/>
          <p:nvPr/>
        </p:nvSpPr>
        <p:spPr>
          <a:xfrm>
            <a:off x="162774" y="2351477"/>
            <a:ext cx="28703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</a:rPr>
              <a:t>NO-measure</a:t>
            </a:r>
            <a:endParaRPr lang="ka-G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72A842-8E98-4191-BFD8-EE905CDC7D2B}"/>
              </a:ext>
            </a:extLst>
          </p:cNvPr>
          <p:cNvSpPr txBox="1"/>
          <p:nvPr/>
        </p:nvSpPr>
        <p:spPr>
          <a:xfrm>
            <a:off x="5934221" y="4547896"/>
            <a:ext cx="43945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 </a:t>
            </a:r>
            <a:r>
              <a:rPr lang="ka-GE" sz="33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Calculation</a:t>
            </a:r>
            <a:endParaRPr lang="ka-GE" sz="33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CDB321-8173-4E1D-B8C5-52C7033643B4}"/>
              </a:ext>
            </a:extLst>
          </p:cNvPr>
          <p:cNvSpPr/>
          <p:nvPr/>
        </p:nvSpPr>
        <p:spPr>
          <a:xfrm>
            <a:off x="4206240" y="5459819"/>
            <a:ext cx="8229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latin typeface="Sylfaen" panose="010A0502050306030303" pitchFamily="18" charset="0"/>
              </a:rPr>
              <a:t>[N</a:t>
            </a:r>
            <a:r>
              <a:rPr lang="en-US" sz="3200" b="1" dirty="0">
                <a:latin typeface="Sylfaen" panose="010A0502050306030303" pitchFamily="18" charset="0"/>
              </a:rPr>
              <a:t>O</a:t>
            </a:r>
            <a:r>
              <a:rPr lang="en-US" sz="3200" dirty="0">
                <a:latin typeface="Sylfaen" panose="010A0502050306030303" pitchFamily="18" charset="0"/>
              </a:rPr>
              <a:t>]= </a:t>
            </a:r>
            <a:r>
              <a:rPr lang="en-US" sz="3200" b="1" dirty="0">
                <a:latin typeface="Sylfaen" panose="010A0502050306030303" pitchFamily="18" charset="0"/>
              </a:rPr>
              <a:t>(M-Z</a:t>
            </a:r>
            <a:r>
              <a:rPr lang="ka-GE" sz="3200" b="1" dirty="0">
                <a:latin typeface="Sylfaen" panose="010A0502050306030303" pitchFamily="18" charset="0"/>
              </a:rPr>
              <a:t>(</a:t>
            </a:r>
            <a:r>
              <a:rPr lang="en-US" sz="3200" b="1" dirty="0">
                <a:latin typeface="Sylfaen" panose="010A0502050306030303" pitchFamily="18" charset="0"/>
              </a:rPr>
              <a:t>cps)) ×</a:t>
            </a:r>
            <a:r>
              <a:rPr lang="en-US" sz="3200" dirty="0">
                <a:latin typeface="Sylfaen" panose="010A0502050306030303" pitchFamily="18" charset="0"/>
              </a:rPr>
              <a:t> </a:t>
            </a:r>
            <a:r>
              <a:rPr lang="en-US" sz="3200" b="1" dirty="0">
                <a:latin typeface="Sylfaen" panose="010A0502050306030303" pitchFamily="18" charset="0"/>
              </a:rPr>
              <a:t>Sensitivity (PPB/CPS)</a:t>
            </a:r>
            <a:r>
              <a:rPr lang="ka-GE" sz="2000" dirty="0">
                <a:latin typeface="Sylfaen" panose="010A0502050306030303" pitchFamily="18" charset="0"/>
              </a:rPr>
              <a:t> </a:t>
            </a:r>
            <a:endParaRPr lang="ka-GE" sz="2000" dirty="0"/>
          </a:p>
        </p:txBody>
      </p:sp>
    </p:spTree>
    <p:extLst>
      <p:ext uri="{BB962C8B-B14F-4D97-AF65-F5344CB8AC3E}">
        <p14:creationId xmlns:p14="http://schemas.microsoft.com/office/powerpoint/2010/main" val="342417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EA0AA4-A69D-4BFB-997C-C6311DBD9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B0971B-6476-46C9-A7A6-562B7ED395C3}"/>
              </a:ext>
            </a:extLst>
          </p:cNvPr>
          <p:cNvSpPr/>
          <p:nvPr/>
        </p:nvSpPr>
        <p:spPr>
          <a:xfrm>
            <a:off x="389782" y="1142609"/>
            <a:ext cx="45686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</a:rPr>
              <a:t>NO</a:t>
            </a:r>
            <a:r>
              <a:rPr lang="en-US" sz="3200" b="1" dirty="0">
                <a:solidFill>
                  <a:prstClr val="black"/>
                </a:solidFill>
              </a:rPr>
              <a:t>2 with NO</a:t>
            </a:r>
            <a:r>
              <a:rPr lang="en-US" sz="2400" b="1" dirty="0">
                <a:solidFill>
                  <a:prstClr val="black"/>
                </a:solidFill>
              </a:rPr>
              <a:t>2</a:t>
            </a:r>
            <a:r>
              <a:rPr lang="en-US" sz="3200" b="1" dirty="0">
                <a:solidFill>
                  <a:prstClr val="black"/>
                </a:solidFill>
              </a:rPr>
              <a:t> Converter</a:t>
            </a:r>
            <a:endParaRPr lang="ka-GE" sz="3200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3C5335-640C-42A7-9C7F-D1E9A9F16DFD}"/>
              </a:ext>
            </a:extLst>
          </p:cNvPr>
          <p:cNvSpPr txBox="1"/>
          <p:nvPr/>
        </p:nvSpPr>
        <p:spPr>
          <a:xfrm>
            <a:off x="389782" y="3429000"/>
            <a:ext cx="4931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l- Zero mode,</a:t>
            </a:r>
            <a:r>
              <a:rPr lang="en-US" sz="2400" b="1" dirty="0">
                <a:solidFill>
                  <a:prstClr val="black"/>
                </a:solidFill>
              </a:rPr>
              <a:t> without O</a:t>
            </a:r>
            <a:r>
              <a:rPr lang="en-US" sz="1600" b="1" dirty="0">
                <a:solidFill>
                  <a:prstClr val="black"/>
                </a:solidFill>
              </a:rPr>
              <a:t>3 </a:t>
            </a:r>
            <a:r>
              <a:rPr lang="en-US" sz="2400" b="1" dirty="0">
                <a:solidFill>
                  <a:prstClr val="black"/>
                </a:solidFill>
              </a:rPr>
              <a:t>Generator</a:t>
            </a:r>
            <a:r>
              <a:rPr lang="en-US" sz="2400" b="1" dirty="0"/>
              <a:t> </a:t>
            </a:r>
          </a:p>
          <a:p>
            <a:r>
              <a:rPr lang="en-US" sz="2400" b="1" dirty="0"/>
              <a:t>L- with O</a:t>
            </a:r>
            <a:r>
              <a:rPr lang="en-US" sz="1600" b="1" dirty="0"/>
              <a:t>3 </a:t>
            </a:r>
            <a:r>
              <a:rPr lang="en-US" sz="2400" b="1" dirty="0">
                <a:solidFill>
                  <a:prstClr val="black"/>
                </a:solidFill>
              </a:rPr>
              <a:t>Generator</a:t>
            </a:r>
            <a:endParaRPr lang="en-US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1EAD3D-B9E4-42BC-8A31-235CC432EDE3}"/>
              </a:ext>
            </a:extLst>
          </p:cNvPr>
          <p:cNvSpPr/>
          <p:nvPr/>
        </p:nvSpPr>
        <p:spPr>
          <a:xfrm>
            <a:off x="706318" y="2449436"/>
            <a:ext cx="2847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NO</a:t>
            </a:r>
            <a:r>
              <a:rPr lang="en-US" sz="2000" b="1" dirty="0">
                <a:solidFill>
                  <a:prstClr val="black"/>
                </a:solidFill>
              </a:rPr>
              <a:t>2</a:t>
            </a:r>
            <a:r>
              <a:rPr lang="en-US" sz="3200" b="1" dirty="0">
                <a:solidFill>
                  <a:prstClr val="black"/>
                </a:solidFill>
              </a:rPr>
              <a:t> =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sz="3200" b="1" dirty="0">
                <a:solidFill>
                  <a:prstClr val="black"/>
                </a:solidFill>
              </a:rPr>
              <a:t>NO  </a:t>
            </a:r>
            <a:r>
              <a:rPr lang="en-US" sz="2400" b="1" dirty="0">
                <a:solidFill>
                  <a:prstClr val="black"/>
                </a:solidFill>
              </a:rPr>
              <a:t>-  </a:t>
            </a:r>
            <a:r>
              <a:rPr lang="en-US" sz="3200" b="1" dirty="0">
                <a:solidFill>
                  <a:prstClr val="black"/>
                </a:solidFill>
              </a:rPr>
              <a:t> NO</a:t>
            </a:r>
            <a:endParaRPr lang="ka-GE" dirty="0"/>
          </a:p>
        </p:txBody>
      </p:sp>
      <p:sp>
        <p:nvSpPr>
          <p:cNvPr id="7" name="Double Bracket 6">
            <a:extLst>
              <a:ext uri="{FF2B5EF4-FFF2-40B4-BE49-F238E27FC236}">
                <a16:creationId xmlns:a16="http://schemas.microsoft.com/office/drawing/2014/main" id="{22C16297-5439-4A90-8A77-3C1291C1C4D7}"/>
              </a:ext>
            </a:extLst>
          </p:cNvPr>
          <p:cNvSpPr/>
          <p:nvPr/>
        </p:nvSpPr>
        <p:spPr>
          <a:xfrm flipH="1">
            <a:off x="674098" y="2545365"/>
            <a:ext cx="877904" cy="406044"/>
          </a:xfrm>
          <a:prstGeom prst="bracketPair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a-GE"/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8F28245B-2B2E-41FE-801B-B572295695D1}"/>
              </a:ext>
            </a:extLst>
          </p:cNvPr>
          <p:cNvSpPr/>
          <p:nvPr/>
        </p:nvSpPr>
        <p:spPr>
          <a:xfrm flipH="1">
            <a:off x="1789281" y="2552398"/>
            <a:ext cx="623344" cy="386362"/>
          </a:xfrm>
          <a:prstGeom prst="bracketPair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a-G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622A3B-F13A-4A7A-B8BE-0FD2F2480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794" y="2571484"/>
            <a:ext cx="680896" cy="321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1A917E-5815-4B9C-B4AB-CB47237008A6}"/>
              </a:ext>
            </a:extLst>
          </p:cNvPr>
          <p:cNvSpPr/>
          <p:nvPr/>
        </p:nvSpPr>
        <p:spPr>
          <a:xfrm>
            <a:off x="2219276" y="2812018"/>
            <a:ext cx="6097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Conv</a:t>
            </a:r>
            <a:endParaRPr lang="ka-GE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004A94-3F00-4286-B1A5-055ED6F6498B}"/>
              </a:ext>
            </a:extLst>
          </p:cNvPr>
          <p:cNvSpPr/>
          <p:nvPr/>
        </p:nvSpPr>
        <p:spPr>
          <a:xfrm>
            <a:off x="4356871" y="93796"/>
            <a:ext cx="3171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</a:rPr>
              <a:t>NO</a:t>
            </a:r>
            <a:r>
              <a:rPr lang="en-US" sz="3200" b="1" dirty="0">
                <a:solidFill>
                  <a:prstClr val="black"/>
                </a:solidFill>
              </a:rPr>
              <a:t>2 </a:t>
            </a:r>
            <a:r>
              <a:rPr lang="en-US" sz="4000" b="1" dirty="0">
                <a:solidFill>
                  <a:prstClr val="black"/>
                </a:solidFill>
              </a:rPr>
              <a:t>-measure</a:t>
            </a:r>
            <a:endParaRPr lang="ka-GE" dirty="0"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28461-0C9D-4D0B-945A-51EDAA1CC728}"/>
              </a:ext>
            </a:extLst>
          </p:cNvPr>
          <p:cNvSpPr txBox="1"/>
          <p:nvPr/>
        </p:nvSpPr>
        <p:spPr>
          <a:xfrm>
            <a:off x="6206197" y="3361553"/>
            <a:ext cx="39538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3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NO2 </a:t>
            </a:r>
            <a:r>
              <a:rPr lang="ka-GE" sz="33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33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Calculation</a:t>
            </a:r>
            <a:endParaRPr lang="ka-GE" sz="33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7A6577-2A47-4546-A7F7-208A492805B9}"/>
              </a:ext>
            </a:extLst>
          </p:cNvPr>
          <p:cNvSpPr/>
          <p:nvPr/>
        </p:nvSpPr>
        <p:spPr>
          <a:xfrm>
            <a:off x="4356872" y="4521615"/>
            <a:ext cx="64309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a-G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                            </a:t>
            </a:r>
            <a:r>
              <a:rPr kumimoji="0" lang="ka-GE" altLang="ka-G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[𝑳 − 𝒍 − (𝑴 − 𝒁</a:t>
            </a:r>
            <a:r>
              <a:rPr kumimoji="0" lang="en-US" altLang="ka-G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ka-GE" altLang="ka-G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)</a:t>
            </a:r>
          </a:p>
          <a:p>
            <a:pPr lvl="0" defTabSz="914400"/>
            <a:r>
              <a:rPr lang="ka-GE" altLang="ka-GE" sz="4000" kern="0" dirty="0">
                <a:solidFill>
                  <a:srgbClr val="000000"/>
                </a:solidFill>
                <a:cs typeface="Arial" panose="020B0604020202020204" pitchFamily="34" charset="0"/>
              </a:rPr>
              <a:t>𝑵𝑶]𝟐 =</a:t>
            </a:r>
            <a:endParaRPr lang="en-US" altLang="ka-GE" sz="40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C84DDA-1189-4AEE-910B-2CC62BDDEA62}"/>
              </a:ext>
            </a:extLst>
          </p:cNvPr>
          <p:cNvCxnSpPr>
            <a:cxnSpLocks/>
          </p:cNvCxnSpPr>
          <p:nvPr/>
        </p:nvCxnSpPr>
        <p:spPr>
          <a:xfrm>
            <a:off x="6317085" y="5431329"/>
            <a:ext cx="33527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9A7D415-CE0C-4C32-B3C6-E1E66F74730F}"/>
              </a:ext>
            </a:extLst>
          </p:cNvPr>
          <p:cNvSpPr txBox="1"/>
          <p:nvPr/>
        </p:nvSpPr>
        <p:spPr>
          <a:xfrm>
            <a:off x="5942722" y="5697067"/>
            <a:ext cx="4101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Sylfaen" panose="010A0502050306030303" pitchFamily="18" charset="0"/>
              </a:rPr>
              <a:t>Sensitivity </a:t>
            </a:r>
            <a:r>
              <a:rPr lang="en-US" sz="3200" b="1" dirty="0">
                <a:latin typeface="Sylfaen" panose="010A0502050306030303" pitchFamily="18" charset="0"/>
              </a:rPr>
              <a:t>× </a:t>
            </a:r>
            <a:r>
              <a:rPr lang="en-US" sz="3200" b="1" dirty="0">
                <a:solidFill>
                  <a:prstClr val="black"/>
                </a:solidFill>
                <a:latin typeface="Sylfaen" panose="010A0502050306030303" pitchFamily="18" charset="0"/>
              </a:rPr>
              <a:t>Efficiency</a:t>
            </a:r>
            <a:endParaRPr lang="ka-GE" sz="3200" dirty="0"/>
          </a:p>
        </p:txBody>
      </p:sp>
    </p:spTree>
    <p:extLst>
      <p:ext uri="{BB962C8B-B14F-4D97-AF65-F5344CB8AC3E}">
        <p14:creationId xmlns:p14="http://schemas.microsoft.com/office/powerpoint/2010/main" val="103286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BA544B-20BA-4A89-AF3F-2DF85913C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C2E88-8E4D-4599-AFF2-84B28D268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2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7ABAA8-2122-4B13-8798-4BD8B5F5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39E235-AAA2-4A40-80FF-3FA0BFA43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9" t="16206" r="8667" b="1990"/>
          <a:stretch/>
        </p:blipFill>
        <p:spPr>
          <a:xfrm>
            <a:off x="0" y="-140677"/>
            <a:ext cx="12192000" cy="6998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06292F-B306-4141-87B7-3262528DAC92}"/>
              </a:ext>
            </a:extLst>
          </p:cNvPr>
          <p:cNvSpPr txBox="1"/>
          <p:nvPr/>
        </p:nvSpPr>
        <p:spPr>
          <a:xfrm>
            <a:off x="6465946" y="5504924"/>
            <a:ext cx="5726054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Picarro</a:t>
            </a:r>
            <a:r>
              <a:rPr lang="en-US" sz="3200" dirty="0"/>
              <a:t>  CRDS CO</a:t>
            </a:r>
            <a:r>
              <a:rPr lang="en-US" sz="2400" dirty="0"/>
              <a:t>2</a:t>
            </a:r>
            <a:r>
              <a:rPr lang="en-US" sz="3200" dirty="0"/>
              <a:t>;CO; CH</a:t>
            </a:r>
            <a:r>
              <a:rPr lang="en-US" sz="2400" dirty="0"/>
              <a:t>4</a:t>
            </a:r>
            <a:r>
              <a:rPr lang="en-US" sz="3200" dirty="0"/>
              <a:t>; H</a:t>
            </a:r>
            <a:r>
              <a:rPr lang="en-US" sz="2400" dirty="0"/>
              <a:t>2</a:t>
            </a:r>
            <a:r>
              <a:rPr lang="en-US" sz="3200" dirty="0"/>
              <a:t>O;</a:t>
            </a:r>
            <a:endParaRPr lang="ka-GE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298C45-B9DC-415A-8DF5-C5E401C95816}"/>
              </a:ext>
            </a:extLst>
          </p:cNvPr>
          <p:cNvSpPr txBox="1"/>
          <p:nvPr/>
        </p:nvSpPr>
        <p:spPr>
          <a:xfrm>
            <a:off x="3001107" y="5012481"/>
            <a:ext cx="3094893" cy="1077218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NOx</a:t>
            </a:r>
          </a:p>
          <a:p>
            <a:pPr algn="ctr"/>
            <a:r>
              <a:rPr lang="en-US" sz="3200" b="1" dirty="0"/>
              <a:t>(NO + NO</a:t>
            </a:r>
            <a:r>
              <a:rPr lang="en-US" sz="2400" b="1" dirty="0"/>
              <a:t>2</a:t>
            </a:r>
            <a:r>
              <a:rPr lang="en-US" sz="3200" b="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7AAC8-1D57-4E6C-928C-235D12C400CF}"/>
              </a:ext>
            </a:extLst>
          </p:cNvPr>
          <p:cNvSpPr txBox="1"/>
          <p:nvPr/>
        </p:nvSpPr>
        <p:spPr>
          <a:xfrm>
            <a:off x="6465946" y="2820052"/>
            <a:ext cx="2125604" cy="1077218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Ozone monitor</a:t>
            </a:r>
            <a:endParaRPr lang="ka-GE" sz="3200" dirty="0"/>
          </a:p>
        </p:txBody>
      </p:sp>
    </p:spTree>
    <p:extLst>
      <p:ext uri="{BB962C8B-B14F-4D97-AF65-F5344CB8AC3E}">
        <p14:creationId xmlns:p14="http://schemas.microsoft.com/office/powerpoint/2010/main" val="2295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881D64-4026-4B15-B286-A0D454D25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https://www.picarro.com/assets/images/content/cavity_figure.jpg">
            <a:hlinkClick r:id="rId2"/>
            <a:extLst>
              <a:ext uri="{FF2B5EF4-FFF2-40B4-BE49-F238E27FC236}">
                <a16:creationId xmlns:a16="http://schemas.microsoft.com/office/drawing/2014/main" id="{86607070-E8A2-4BBF-89AE-5631905DD2F9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809625"/>
            <a:ext cx="5905500" cy="572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www.picarro.com/assets/images/content/ring_down.jpg">
            <a:hlinkClick r:id="rId4"/>
            <a:extLst>
              <a:ext uri="{FF2B5EF4-FFF2-40B4-BE49-F238E27FC236}">
                <a16:creationId xmlns:a16="http://schemas.microsoft.com/office/drawing/2014/main" id="{3E449970-2402-4CE8-9776-E5F1E26BE8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85" y="1122854"/>
            <a:ext cx="5261512" cy="541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20FBD7-5045-46E0-A104-7C101D5E4D90}"/>
              </a:ext>
            </a:extLst>
          </p:cNvPr>
          <p:cNvSpPr/>
          <p:nvPr/>
        </p:nvSpPr>
        <p:spPr>
          <a:xfrm>
            <a:off x="3311525" y="83559"/>
            <a:ext cx="6848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</a:rPr>
              <a:t>Cavity Ringdown Spectrometer</a:t>
            </a:r>
            <a:endParaRPr lang="ka-GE" sz="3200" b="1" dirty="0"/>
          </a:p>
        </p:txBody>
      </p:sp>
    </p:spTree>
    <p:extLst>
      <p:ext uri="{BB962C8B-B14F-4D97-AF65-F5344CB8AC3E}">
        <p14:creationId xmlns:p14="http://schemas.microsoft.com/office/powerpoint/2010/main" val="424801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7E7300-0F5A-4E52-B32A-EA65A2A0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FD426E-0453-47A8-880E-FEA32444A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" r="1692"/>
          <a:stretch/>
        </p:blipFill>
        <p:spPr>
          <a:xfrm>
            <a:off x="0" y="0"/>
            <a:ext cx="12192000" cy="699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8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F2ECA9-F3A8-4EA9-A0CD-5A75BB31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C959FE-E4B8-40DF-BB70-5647B12B3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33"/>
            <a:ext cx="12192000" cy="66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E65905-612A-4173-8FF1-E24B0E917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C11B4B-E074-4591-B28D-0D75DD7C2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8963"/>
            <a:ext cx="12192000" cy="52105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D22A2B-AC11-4868-AC23-B9210EC93150}"/>
              </a:ext>
            </a:extLst>
          </p:cNvPr>
          <p:cNvSpPr/>
          <p:nvPr/>
        </p:nvSpPr>
        <p:spPr>
          <a:xfrm>
            <a:off x="2280723" y="145799"/>
            <a:ext cx="8868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200" dirty="0"/>
              <a:t>Determination of ozone with ultraviolet photometry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8BD7-5DD5-4A3F-A073-13114BE57F4B}"/>
              </a:ext>
            </a:extLst>
          </p:cNvPr>
          <p:cNvSpPr/>
          <p:nvPr/>
        </p:nvSpPr>
        <p:spPr>
          <a:xfrm>
            <a:off x="290731" y="6067501"/>
            <a:ext cx="12041945" cy="3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Arial" panose="020B0604020202020204" pitchFamily="34" charset="0"/>
                <a:ea typeface="Sylfaen" panose="010A0502050306030303" pitchFamily="18" charset="0"/>
                <a:cs typeface="Times New Roman" panose="02020603050405020304" pitchFamily="18" charset="0"/>
              </a:rPr>
              <a:t>Ozone is measured by absorbance of corresponding wavelength of UV light by air sample inside gas </a:t>
            </a:r>
            <a:r>
              <a:rPr lang="en-US" b="1" dirty="0" err="1">
                <a:latin typeface="Arial" panose="020B0604020202020204" pitchFamily="34" charset="0"/>
                <a:ea typeface="Sylfaen" panose="010A0502050306030303" pitchFamily="18" charset="0"/>
                <a:cs typeface="Times New Roman" panose="02020603050405020304" pitchFamily="18" charset="0"/>
              </a:rPr>
              <a:t>cuvete</a:t>
            </a:r>
            <a:endParaRPr lang="ka-GE" sz="1400" dirty="0">
              <a:effectLst/>
              <a:latin typeface="Sylfaen" panose="010A0502050306030303" pitchFamily="18" charset="0"/>
              <a:ea typeface="Sylfaen" panose="010A05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9F2C4B-F5F7-41BC-BCDB-40119E8DD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F347C8-E1B9-444F-B763-AD40D600A35B}"/>
              </a:ext>
            </a:extLst>
          </p:cNvPr>
          <p:cNvSpPr txBox="1"/>
          <p:nvPr/>
        </p:nvSpPr>
        <p:spPr>
          <a:xfrm>
            <a:off x="3151162" y="281353"/>
            <a:ext cx="5403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Measurements with cylinders</a:t>
            </a:r>
            <a:endParaRPr lang="ka-GE" sz="3200" b="1" dirty="0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E9C62340-6135-4A2A-9E28-D6887F806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78" y="1182216"/>
            <a:ext cx="2524125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5BC5DA-F19F-44EB-8226-3BE329991321}"/>
              </a:ext>
            </a:extLst>
          </p:cNvPr>
          <p:cNvSpPr/>
          <p:nvPr/>
        </p:nvSpPr>
        <p:spPr>
          <a:xfrm>
            <a:off x="4755661" y="1936039"/>
            <a:ext cx="6115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ka-GE" sz="3200" b="1" dirty="0"/>
              <a:t>Preparing cylinders for sampl</a:t>
            </a:r>
            <a:r>
              <a:rPr lang="en-US" sz="3200" b="1" dirty="0" err="1"/>
              <a:t>ing</a:t>
            </a:r>
            <a:endParaRPr lang="ka-GE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20F788-5A45-4E80-81B5-9B9FB1065610}"/>
              </a:ext>
            </a:extLst>
          </p:cNvPr>
          <p:cNvSpPr/>
          <p:nvPr/>
        </p:nvSpPr>
        <p:spPr>
          <a:xfrm>
            <a:off x="4755661" y="2844225"/>
            <a:ext cx="2210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</a:rPr>
              <a:t>Sampling</a:t>
            </a:r>
            <a:endParaRPr lang="ka-GE" sz="3200" dirty="0">
              <a:solidFill>
                <a:prstClr val="black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E10BBD-3D53-4F87-A8A3-7EED3AB22F65}"/>
              </a:ext>
            </a:extLst>
          </p:cNvPr>
          <p:cNvSpPr txBox="1"/>
          <p:nvPr/>
        </p:nvSpPr>
        <p:spPr>
          <a:xfrm>
            <a:off x="4755661" y="3637266"/>
            <a:ext cx="221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Analysis</a:t>
            </a:r>
            <a:endParaRPr lang="ka-GE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7503CD-E0FE-46F3-81A8-F98128A6B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63" y="5503783"/>
            <a:ext cx="2884688" cy="1354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BCD049-0FCD-4C79-95A5-FE4D3BBF3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6" y="5541821"/>
            <a:ext cx="2884688" cy="13542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1C2959-B46E-43C3-87E2-341AB5123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295" y="5305337"/>
            <a:ext cx="1666916" cy="155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57B284-89A8-476A-B4D4-1D96101D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E4D3A-7EBC-4397-BEEB-B24F574A0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7194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0440F5-A61D-4650-B314-922B2C5AD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1288110"/>
            <a:ext cx="5486400" cy="257175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A0E52C3-D42E-4C9F-BF4E-99A1F6FE6360}"/>
              </a:ext>
            </a:extLst>
          </p:cNvPr>
          <p:cNvSpPr/>
          <p:nvPr/>
        </p:nvSpPr>
        <p:spPr>
          <a:xfrm rot="21377384">
            <a:off x="3284502" y="1871427"/>
            <a:ext cx="2600245" cy="4203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a-G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ED2EE4-4CD3-4D03-9CAA-0613D7BC5542}"/>
              </a:ext>
            </a:extLst>
          </p:cNvPr>
          <p:cNvSpPr/>
          <p:nvPr/>
        </p:nvSpPr>
        <p:spPr>
          <a:xfrm>
            <a:off x="5486400" y="365759"/>
            <a:ext cx="6909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ka-GE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ylinders washing 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Drain </a:t>
            </a:r>
            <a:r>
              <a:rPr lang="ka-GE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50700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F324FD-28DB-4B73-AB7B-DB0825EDA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56200" cy="5458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96691D-BB99-4EDD-800F-C205D55F7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0" y="0"/>
            <a:ext cx="7141698" cy="561300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58A1F-80D6-4596-B126-3043BCF9E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2D24-DEB0-4AE3-A32E-8938281A7629}" type="slidenum">
              <a:rPr lang="ka-GE" smtClean="0"/>
              <a:t>2</a:t>
            </a:fld>
            <a:endParaRPr lang="ka-G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C8D09-52C4-4C07-BE2F-FFFC25EB9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611" y="5512290"/>
            <a:ext cx="2884688" cy="1399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C6C61E-8BC4-4ADD-847C-374DF214E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58265"/>
            <a:ext cx="2884688" cy="1399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079E74-BF56-431C-AEA0-114ABC78F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7" y="5381800"/>
            <a:ext cx="1716259" cy="13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4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6E48E2-6E13-4891-9061-58A57AA23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2FA6EB-08E0-4A0A-8DC7-2A80EFCF8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987" y="2060422"/>
            <a:ext cx="3687270" cy="37148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1154D6-B4C4-4033-B0C1-87B9D7BFDB27}"/>
              </a:ext>
            </a:extLst>
          </p:cNvPr>
          <p:cNvSpPr/>
          <p:nvPr/>
        </p:nvSpPr>
        <p:spPr>
          <a:xfrm>
            <a:off x="7863001" y="1311149"/>
            <a:ext cx="1749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/>
              <a:t>Sampling</a:t>
            </a:r>
            <a:endParaRPr lang="ka-GE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C7447-633B-447A-A450-9E54D151CCDE}"/>
              </a:ext>
            </a:extLst>
          </p:cNvPr>
          <p:cNvSpPr txBox="1"/>
          <p:nvPr/>
        </p:nvSpPr>
        <p:spPr>
          <a:xfrm>
            <a:off x="2918237" y="2475914"/>
            <a:ext cx="275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Tsereteli</a:t>
            </a:r>
            <a:endParaRPr lang="ka-GE" sz="2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08FBF5-8E3E-4020-B893-678DFE2FCC14}"/>
              </a:ext>
            </a:extLst>
          </p:cNvPr>
          <p:cNvSpPr/>
          <p:nvPr/>
        </p:nvSpPr>
        <p:spPr>
          <a:xfrm>
            <a:off x="2545170" y="243462"/>
            <a:ext cx="6471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Atmospheric measurements in Tbilisi</a:t>
            </a:r>
            <a:endParaRPr lang="ka-GE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00908A-929C-49E0-8562-4029125F8667}"/>
              </a:ext>
            </a:extLst>
          </p:cNvPr>
          <p:cNvSpPr/>
          <p:nvPr/>
        </p:nvSpPr>
        <p:spPr>
          <a:xfrm>
            <a:off x="2918237" y="3394632"/>
            <a:ext cx="21192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b="1" dirty="0"/>
              <a:t>Marjanishvili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15154C-2E83-446D-9341-872C89176CB8}"/>
              </a:ext>
            </a:extLst>
          </p:cNvPr>
          <p:cNvSpPr/>
          <p:nvPr/>
        </p:nvSpPr>
        <p:spPr>
          <a:xfrm>
            <a:off x="2904169" y="4313350"/>
            <a:ext cx="1536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b="1" dirty="0"/>
              <a:t>Rustaveli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B43B15-30D6-41D4-B0F5-030957F569AC}"/>
              </a:ext>
            </a:extLst>
          </p:cNvPr>
          <p:cNvSpPr/>
          <p:nvPr/>
        </p:nvSpPr>
        <p:spPr>
          <a:xfrm>
            <a:off x="2347536" y="1621767"/>
            <a:ext cx="3374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200" b="1" dirty="0"/>
              <a:t>Last three months:</a:t>
            </a:r>
          </a:p>
        </p:txBody>
      </p:sp>
    </p:spTree>
    <p:extLst>
      <p:ext uri="{BB962C8B-B14F-4D97-AF65-F5344CB8AC3E}">
        <p14:creationId xmlns:p14="http://schemas.microsoft.com/office/powerpoint/2010/main" val="4240808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E15AC5-A417-463D-A6C9-F287106B3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1BF17F4-E419-40CE-9D04-13A7D2DA65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4031360"/>
              </p:ext>
            </p:extLst>
          </p:nvPr>
        </p:nvGraphicFramePr>
        <p:xfrm>
          <a:off x="112541" y="0"/>
          <a:ext cx="5106572" cy="4164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C6303DE-3642-4E01-93F5-2F6B73934FE4}"/>
              </a:ext>
            </a:extLst>
          </p:cNvPr>
          <p:cNvCxnSpPr>
            <a:cxnSpLocks/>
          </p:cNvCxnSpPr>
          <p:nvPr/>
        </p:nvCxnSpPr>
        <p:spPr>
          <a:xfrm>
            <a:off x="3784209" y="1069145"/>
            <a:ext cx="23117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26205B-3286-453A-A3E0-6587CE197092}"/>
              </a:ext>
            </a:extLst>
          </p:cNvPr>
          <p:cNvCxnSpPr/>
          <p:nvPr/>
        </p:nvCxnSpPr>
        <p:spPr>
          <a:xfrm>
            <a:off x="4222652" y="3615397"/>
            <a:ext cx="2335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8E2F4B1-1223-41BD-9341-D740E68161C9}"/>
              </a:ext>
            </a:extLst>
          </p:cNvPr>
          <p:cNvSpPr txBox="1"/>
          <p:nvPr/>
        </p:nvSpPr>
        <p:spPr>
          <a:xfrm>
            <a:off x="6400800" y="450166"/>
            <a:ext cx="534103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</a:t>
            </a:r>
            <a:r>
              <a:rPr lang="ka-GE" sz="2800" b="1" dirty="0"/>
              <a:t>y washing and drain system prior to analysis we dilute the samples up to 3 atmospheric pressure with the use of  Argon</a:t>
            </a:r>
            <a:r>
              <a:rPr lang="en-US" sz="2800" b="1" dirty="0"/>
              <a:t> and start analysis.</a:t>
            </a:r>
            <a:endParaRPr lang="ka-GE" sz="2800" b="1" dirty="0"/>
          </a:p>
          <a:p>
            <a:endParaRPr lang="ka-G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3B0015-D81D-4212-9C06-282B6BC0AD86}"/>
              </a:ext>
            </a:extLst>
          </p:cNvPr>
          <p:cNvSpPr txBox="1"/>
          <p:nvPr/>
        </p:nvSpPr>
        <p:spPr>
          <a:xfrm>
            <a:off x="7268307" y="2976126"/>
            <a:ext cx="41218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800" b="1" dirty="0"/>
              <a:t>As we have already mentioned that picarro gives us ready results which we </a:t>
            </a:r>
            <a:r>
              <a:rPr lang="en-US" sz="2800" b="1" dirty="0"/>
              <a:t>use </a:t>
            </a:r>
            <a:r>
              <a:rPr lang="ka-GE" sz="2800" b="1" dirty="0"/>
              <a:t>directly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169461-E63B-480F-8876-E5B6C23A3A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63" y="5503783"/>
            <a:ext cx="2884688" cy="1354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8C4011-691E-4B2E-8627-90E3EFFE92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56" y="5541821"/>
            <a:ext cx="2884688" cy="1354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305C10-38DB-4103-8432-7A0F97C217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295" y="5305337"/>
            <a:ext cx="1666916" cy="155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58474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C16A89-6D3B-4797-97E0-64BBC72B1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486A03-F154-468A-8A44-A1B46297C01B}"/>
              </a:ext>
            </a:extLst>
          </p:cNvPr>
          <p:cNvSpPr/>
          <p:nvPr/>
        </p:nvSpPr>
        <p:spPr>
          <a:xfrm>
            <a:off x="1887994" y="9771"/>
            <a:ext cx="7595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i="1" dirty="0"/>
              <a:t>Contamination gradients for air pollutants in time</a:t>
            </a:r>
            <a:endParaRPr lang="ka-GE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ACF2C8-F3CD-4358-8A81-75EB471C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75" y="1136528"/>
            <a:ext cx="3258438" cy="31002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68B795-652F-48F8-A868-E914B134F584}"/>
              </a:ext>
            </a:extLst>
          </p:cNvPr>
          <p:cNvSpPr/>
          <p:nvPr/>
        </p:nvSpPr>
        <p:spPr>
          <a:xfrm>
            <a:off x="0" y="4514919"/>
            <a:ext cx="51018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Rush hour in the morning</a:t>
            </a:r>
            <a:endParaRPr lang="ka-GE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 during rush hour in the afternoon</a:t>
            </a:r>
            <a:endParaRPr lang="ka-GE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Rush hour in the evening</a:t>
            </a:r>
            <a:endParaRPr lang="ka-GE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7B4D1E-5474-47AA-A842-B1DBAF8D1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978" y="572479"/>
            <a:ext cx="7001022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A223E0-B70B-4975-8F56-FB0C448F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E4350D-6D6D-437E-9392-017A49421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61" y="1073783"/>
            <a:ext cx="4757438" cy="48933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1C5584-7D3B-4268-9BF4-C3D951C6E39C}"/>
              </a:ext>
            </a:extLst>
          </p:cNvPr>
          <p:cNvSpPr/>
          <p:nvPr/>
        </p:nvSpPr>
        <p:spPr>
          <a:xfrm>
            <a:off x="2402427" y="161307"/>
            <a:ext cx="7757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i="1" dirty="0"/>
              <a:t>Contamination gradients for air pollutants in space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2A3484-D2AB-4C15-8393-5CA05306F134}"/>
              </a:ext>
            </a:extLst>
          </p:cNvPr>
          <p:cNvSpPr/>
          <p:nvPr/>
        </p:nvSpPr>
        <p:spPr>
          <a:xfrm>
            <a:off x="5010414" y="1523949"/>
            <a:ext cx="69309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 </a:t>
            </a:r>
            <a:endParaRPr lang="ka-GE" dirty="0"/>
          </a:p>
          <a:p>
            <a:pPr algn="just"/>
            <a:r>
              <a:rPr lang="ka-GE" sz="2400" b="1" dirty="0"/>
              <a:t> </a:t>
            </a:r>
            <a:r>
              <a:rPr lang="en-US" sz="2400" b="1" dirty="0"/>
              <a:t>To exclude the inaccuracy we perform sampling in a </a:t>
            </a:r>
            <a:r>
              <a:rPr lang="ka-GE" sz="2400" b="1" dirty="0"/>
              <a:t> </a:t>
            </a:r>
            <a:r>
              <a:rPr lang="en-US" sz="2400" b="1" dirty="0"/>
              <a:t>room and compare it to online</a:t>
            </a:r>
            <a:endParaRPr lang="ka-GE" sz="2400" b="1" dirty="0"/>
          </a:p>
          <a:p>
            <a:pPr algn="just"/>
            <a:endParaRPr lang="ka-GE" sz="2400" b="1" dirty="0"/>
          </a:p>
          <a:p>
            <a:pPr algn="just"/>
            <a:r>
              <a:rPr lang="ka-GE" sz="2400" b="1" dirty="0">
                <a:latin typeface="Sylfaen" panose="010A0502050306030303" pitchFamily="18" charset="0"/>
                <a:ea typeface="Sylfaen" panose="010A0502050306030303" pitchFamily="18" charset="0"/>
                <a:cs typeface="Times New Roman" panose="02020603050405020304" pitchFamily="18" charset="0"/>
              </a:rPr>
              <a:t>We were distributed with 10 cylinders</a:t>
            </a:r>
            <a:r>
              <a:rPr lang="en-US" sz="2400" b="1" dirty="0">
                <a:latin typeface="Sylfaen" panose="010A0502050306030303" pitchFamily="18" charset="0"/>
                <a:ea typeface="Sylfaen" panose="010A0502050306030303" pitchFamily="18" charset="0"/>
                <a:cs typeface="Times New Roman" panose="02020603050405020304" pitchFamily="18" charset="0"/>
              </a:rPr>
              <a:t> ( 2 of them stay in room)</a:t>
            </a:r>
            <a:r>
              <a:rPr lang="ka-GE" sz="2400" b="1" dirty="0">
                <a:latin typeface="Sylfaen" panose="010A0502050306030303" pitchFamily="18" charset="0"/>
                <a:ea typeface="Sylfaen" panose="010A0502050306030303" pitchFamily="18" charset="0"/>
                <a:cs typeface="Times New Roman" panose="02020603050405020304" pitchFamily="18" charset="0"/>
              </a:rPr>
              <a:t> on a TSU nearby locatio</a:t>
            </a:r>
            <a:r>
              <a:rPr lang="en-US" sz="2400" b="1" dirty="0">
                <a:latin typeface="Sylfaen" panose="010A0502050306030303" pitchFamily="18" charset="0"/>
                <a:ea typeface="Sylfaen" panose="010A0502050306030303" pitchFamily="18" charset="0"/>
                <a:cs typeface="Times New Roman" panose="02020603050405020304" pitchFamily="18" charset="0"/>
              </a:rPr>
              <a:t>n  and  sampling with online.</a:t>
            </a:r>
            <a:endParaRPr lang="ka-GE" sz="2400" b="1" dirty="0">
              <a:latin typeface="Sylfaen" panose="010A0502050306030303" pitchFamily="18" charset="0"/>
              <a:ea typeface="Sylfaen" panose="010A05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EA325D-EC58-4C67-B0D9-A838AACB4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DEFDDD-ECCB-4D3B-926C-69A753F24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2D24-DEB0-4AE3-A32E-8938281A7629}" type="slidenum">
              <a:rPr lang="ka-GE" smtClean="0"/>
              <a:t>24</a:t>
            </a:fld>
            <a:endParaRPr lang="ka-G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28C69F-33F0-4C47-B106-2D24389923C6}"/>
              </a:ext>
            </a:extLst>
          </p:cNvPr>
          <p:cNvSpPr/>
          <p:nvPr/>
        </p:nvSpPr>
        <p:spPr>
          <a:xfrm>
            <a:off x="271977" y="5504515"/>
            <a:ext cx="113948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80"/>
            <a:r>
              <a:rPr lang="en-US" sz="7200" b="1" kern="0" dirty="0">
                <a:solidFill>
                  <a:schemeClr val="bg1"/>
                </a:solidFill>
              </a:rPr>
              <a:t>Thank you for your attention</a:t>
            </a:r>
            <a:r>
              <a:rPr lang="ka-GE" sz="7200" b="1" kern="0" dirty="0">
                <a:solidFill>
                  <a:schemeClr val="bg1"/>
                </a:solidFill>
              </a:rPr>
              <a:t>!</a:t>
            </a:r>
            <a:endParaRPr lang="en-US" sz="72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C0340-FFF3-4E2C-8419-DEB5C5DBF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56" y="1012875"/>
            <a:ext cx="2961369" cy="5845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5B5F86-DD43-429B-BAF6-55644E0A0E90}"/>
              </a:ext>
            </a:extLst>
          </p:cNvPr>
          <p:cNvSpPr txBox="1"/>
          <p:nvPr/>
        </p:nvSpPr>
        <p:spPr>
          <a:xfrm>
            <a:off x="684628" y="136524"/>
            <a:ext cx="11507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Gas Phase Composition of the Atmosphere</a:t>
            </a:r>
            <a:endParaRPr lang="ka-GE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0EA224-5B45-4FBD-A12F-534AD218C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14928"/>
              </p:ext>
            </p:extLst>
          </p:nvPr>
        </p:nvGraphicFramePr>
        <p:xfrm>
          <a:off x="3660064" y="1273125"/>
          <a:ext cx="8412480" cy="4635305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929252">
                  <a:extLst>
                    <a:ext uri="{9D8B030D-6E8A-4147-A177-3AD203B41FA5}">
                      <a16:colId xmlns:a16="http://schemas.microsoft.com/office/drawing/2014/main" val="2860640962"/>
                    </a:ext>
                  </a:extLst>
                </a:gridCol>
                <a:gridCol w="3294106">
                  <a:extLst>
                    <a:ext uri="{9D8B030D-6E8A-4147-A177-3AD203B41FA5}">
                      <a16:colId xmlns:a16="http://schemas.microsoft.com/office/drawing/2014/main" val="4252339813"/>
                    </a:ext>
                  </a:extLst>
                </a:gridCol>
                <a:gridCol w="2189122">
                  <a:extLst>
                    <a:ext uri="{9D8B030D-6E8A-4147-A177-3AD203B41FA5}">
                      <a16:colId xmlns:a16="http://schemas.microsoft.com/office/drawing/2014/main" val="1479902762"/>
                    </a:ext>
                  </a:extLst>
                </a:gridCol>
              </a:tblGrid>
              <a:tr h="901651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9525" marR="9525" marT="9525" marB="0" anchor="b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Basic components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Trace gases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429437"/>
                  </a:ext>
                </a:extLst>
              </a:tr>
              <a:tr h="159428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Permanent gases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u="none" strike="noStrike" dirty="0">
                          <a:effectLst/>
                        </a:rPr>
                        <a:t>Nitrogen( N</a:t>
                      </a:r>
                      <a:r>
                        <a:rPr lang="pt-BR" sz="1800" u="none" strike="noStrike" dirty="0">
                          <a:effectLst/>
                        </a:rPr>
                        <a:t>2</a:t>
                      </a:r>
                      <a:r>
                        <a:rPr lang="pt-BR" sz="2400" u="none" strike="noStrike" dirty="0">
                          <a:effectLst/>
                        </a:rPr>
                        <a:t>); Oxygen (O</a:t>
                      </a:r>
                      <a:r>
                        <a:rPr lang="pt-BR" sz="1600" u="none" strike="noStrike" dirty="0">
                          <a:effectLst/>
                        </a:rPr>
                        <a:t>2</a:t>
                      </a:r>
                      <a:r>
                        <a:rPr lang="pt-BR" sz="2400" u="none" strike="noStrike" dirty="0">
                          <a:effectLst/>
                        </a:rPr>
                        <a:t>); Argon (Ar)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Other  Noble gases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FF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408458"/>
                  </a:ext>
                </a:extLst>
              </a:tr>
              <a:tr h="10696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Volatile gases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Carbon dioxide (CO</a:t>
                      </a:r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Other long lifetime gases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477319"/>
                  </a:ext>
                </a:extLst>
              </a:tr>
              <a:tr h="10696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Highly volatile gases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Water vapor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Other short lifetime gases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09313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9F071B7-F364-485F-A525-FA03939E8379}"/>
              </a:ext>
            </a:extLst>
          </p:cNvPr>
          <p:cNvSpPr txBox="1"/>
          <p:nvPr/>
        </p:nvSpPr>
        <p:spPr>
          <a:xfrm>
            <a:off x="4756612" y="1264306"/>
            <a:ext cx="1141328" cy="369332"/>
          </a:xfrm>
          <a:prstGeom prst="rect">
            <a:avLst/>
          </a:prstGeom>
          <a:solidFill>
            <a:srgbClr val="DDDDDD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Amount</a:t>
            </a:r>
            <a:endParaRPr lang="ka-GE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9DD4D60-A786-4AA9-9A5A-83CCD17EED55}"/>
              </a:ext>
            </a:extLst>
          </p:cNvPr>
          <p:cNvSpPr/>
          <p:nvPr/>
        </p:nvSpPr>
        <p:spPr>
          <a:xfrm rot="703011">
            <a:off x="6034483" y="1417905"/>
            <a:ext cx="342314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a-GE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77442FB8-4981-410C-905E-FE2A9E2A9472}"/>
              </a:ext>
            </a:extLst>
          </p:cNvPr>
          <p:cNvSpPr/>
          <p:nvPr/>
        </p:nvSpPr>
        <p:spPr>
          <a:xfrm>
            <a:off x="3773578" y="1495696"/>
            <a:ext cx="338005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a-G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B99D52-09E0-48B5-9E9E-FA7DC6A5B20D}"/>
              </a:ext>
            </a:extLst>
          </p:cNvPr>
          <p:cNvSpPr txBox="1"/>
          <p:nvPr/>
        </p:nvSpPr>
        <p:spPr>
          <a:xfrm>
            <a:off x="3613482" y="1833654"/>
            <a:ext cx="2148224" cy="338554"/>
          </a:xfrm>
          <a:prstGeom prst="rect">
            <a:avLst/>
          </a:prstGeom>
          <a:solidFill>
            <a:srgbClr val="FFCC99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lvl="0" defTabSz="914434" fontAlgn="b"/>
            <a:r>
              <a:rPr lang="en-US" sz="1600" dirty="0">
                <a:solidFill>
                  <a:prstClr val="black"/>
                </a:solidFill>
              </a:rPr>
              <a:t>Atmospheric Lifetime</a:t>
            </a:r>
            <a:endParaRPr lang="en-US" sz="1600" b="1" dirty="0">
              <a:solidFill>
                <a:srgbClr val="000000"/>
              </a:solidFill>
              <a:latin typeface="Sylfaen" panose="010A050205030603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BB0F9-47AA-4B8F-89BA-F8BD0F27107D}"/>
              </a:ext>
            </a:extLst>
          </p:cNvPr>
          <p:cNvSpPr txBox="1"/>
          <p:nvPr/>
        </p:nvSpPr>
        <p:spPr>
          <a:xfrm>
            <a:off x="6019480" y="6044757"/>
            <a:ext cx="6053065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Classification of atmospheric gases</a:t>
            </a:r>
            <a:endParaRPr lang="ka-GE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B60DAC-3276-469E-9CFA-65C0C609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2D24-DEB0-4AE3-A32E-8938281A7629}" type="slidenum">
              <a:rPr lang="ka-GE" smtClean="0"/>
              <a:t>3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19396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9381BC6-8198-47C2-A07E-C1B5442F1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964" y="3885429"/>
            <a:ext cx="2896215" cy="2100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97A4BB-BCCA-4AA7-BE8D-3EB523196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529" y="4184505"/>
            <a:ext cx="3104472" cy="20615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CB6C35-39CB-4AF2-895D-8C72872E47C8}"/>
              </a:ext>
            </a:extLst>
          </p:cNvPr>
          <p:cNvSpPr/>
          <p:nvPr/>
        </p:nvSpPr>
        <p:spPr>
          <a:xfrm>
            <a:off x="5433424" y="161295"/>
            <a:ext cx="32163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Pollution sources</a:t>
            </a:r>
            <a:r>
              <a:rPr lang="ka-GE" sz="3200" b="1" dirty="0"/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CEABD-E91F-42E1-BFF3-974C39E4F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275" y="849780"/>
            <a:ext cx="3104471" cy="2210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86D194-207A-49DD-A84B-E17BF5211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491" y="871746"/>
            <a:ext cx="3094892" cy="2005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67C9A5-F35D-4572-AC0D-0803125359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491" y="1552321"/>
            <a:ext cx="3094892" cy="19399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343B21-6E69-496B-AFFD-104CC85D1AAA}"/>
              </a:ext>
            </a:extLst>
          </p:cNvPr>
          <p:cNvSpPr txBox="1"/>
          <p:nvPr/>
        </p:nvSpPr>
        <p:spPr>
          <a:xfrm>
            <a:off x="3404383" y="3059862"/>
            <a:ext cx="282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Transportation</a:t>
            </a:r>
            <a:endParaRPr lang="ka-GE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91D87C-B97E-439F-8537-AA234166C984}"/>
              </a:ext>
            </a:extLst>
          </p:cNvPr>
          <p:cNvSpPr txBox="1"/>
          <p:nvPr/>
        </p:nvSpPr>
        <p:spPr>
          <a:xfrm>
            <a:off x="9086946" y="3198167"/>
            <a:ext cx="284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Energy  Production</a:t>
            </a:r>
            <a:endParaRPr lang="ka-GE" sz="24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FF98A0-607E-4001-B57D-B0EF2861DD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5529" y="1661325"/>
            <a:ext cx="2739851" cy="19399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EC113CF-C37E-4C30-B869-CA472D324B2A}"/>
              </a:ext>
            </a:extLst>
          </p:cNvPr>
          <p:cNvSpPr/>
          <p:nvPr/>
        </p:nvSpPr>
        <p:spPr>
          <a:xfrm>
            <a:off x="6492185" y="3576404"/>
            <a:ext cx="2315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Biomass Burning</a:t>
            </a:r>
            <a:endParaRPr lang="ka-GE" sz="24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2AF37F-63C3-4AA3-93AB-4BB4549B147B}"/>
              </a:ext>
            </a:extLst>
          </p:cNvPr>
          <p:cNvSpPr/>
          <p:nvPr/>
        </p:nvSpPr>
        <p:spPr>
          <a:xfrm>
            <a:off x="7373470" y="6367638"/>
            <a:ext cx="1521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Forest Fire</a:t>
            </a:r>
            <a:endParaRPr lang="ka-GE" sz="24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84B6A7-9583-49B5-80FE-A73125CE5E9C}"/>
              </a:ext>
            </a:extLst>
          </p:cNvPr>
          <p:cNvSpPr/>
          <p:nvPr/>
        </p:nvSpPr>
        <p:spPr>
          <a:xfrm>
            <a:off x="2166524" y="6259813"/>
            <a:ext cx="2652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Volcanoes Eruption</a:t>
            </a:r>
            <a:endParaRPr lang="ka-GE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6DF14-1D04-4C06-BF1F-B7A837E3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8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A56BAF-19F0-48B0-A633-F96BA715330B}"/>
              </a:ext>
            </a:extLst>
          </p:cNvPr>
          <p:cNvSpPr/>
          <p:nvPr/>
        </p:nvSpPr>
        <p:spPr>
          <a:xfrm>
            <a:off x="3001851" y="136522"/>
            <a:ext cx="7946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Measurements </a:t>
            </a:r>
            <a:r>
              <a:rPr lang="en-US" sz="3600" b="1" i="1" dirty="0">
                <a:latin typeface="WeissenhofGrotesk-Italic"/>
              </a:rPr>
              <a:t>at </a:t>
            </a:r>
            <a:r>
              <a:rPr lang="en-US" sz="3600" b="1" dirty="0" err="1">
                <a:latin typeface="WeissenhofGrotesk-Italic"/>
              </a:rPr>
              <a:t>SMART|AtmoSim</a:t>
            </a:r>
            <a:r>
              <a:rPr lang="en-US" sz="3600" b="1" i="1" dirty="0" err="1">
                <a:latin typeface="WeissenhofGrotesk-Italic"/>
              </a:rPr>
              <a:t>_LAB</a:t>
            </a:r>
            <a:endParaRPr lang="ka-GE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B6D62C-ACB7-479A-B047-1F6456215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D0E5A-1F1E-418F-B009-4AEDFF57D9A7}"/>
              </a:ext>
            </a:extLst>
          </p:cNvPr>
          <p:cNvSpPr txBox="1"/>
          <p:nvPr/>
        </p:nvSpPr>
        <p:spPr>
          <a:xfrm>
            <a:off x="398584" y="1673580"/>
            <a:ext cx="860473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 laboratory equipment that we used</a:t>
            </a:r>
            <a:r>
              <a:rPr lang="ka-G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</a:t>
            </a:r>
          </a:p>
          <a:p>
            <a:endParaRPr lang="ka-GE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ka-G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370C5-98DF-4A84-A4B6-1BC40470143D}"/>
              </a:ext>
            </a:extLst>
          </p:cNvPr>
          <p:cNvSpPr txBox="1"/>
          <p:nvPr/>
        </p:nvSpPr>
        <p:spPr>
          <a:xfrm>
            <a:off x="398584" y="2877675"/>
            <a:ext cx="99411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 of the gas measurement and monitoring in Tbilisi</a:t>
            </a:r>
            <a:r>
              <a:rPr lang="ka-G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</a:t>
            </a:r>
          </a:p>
          <a:p>
            <a:endParaRPr lang="ka-G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A545D1-2820-4E50-A53F-51C0878A7E5E}"/>
              </a:ext>
            </a:extLst>
          </p:cNvPr>
          <p:cNvSpPr txBox="1"/>
          <p:nvPr/>
        </p:nvSpPr>
        <p:spPr>
          <a:xfrm>
            <a:off x="398584" y="3979090"/>
            <a:ext cx="1109940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methods of atmospheric  measurement which we used in laboratory</a:t>
            </a:r>
            <a:r>
              <a:rPr lang="ka-G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</a:t>
            </a:r>
          </a:p>
          <a:p>
            <a:endParaRPr lang="ka-G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E8C69F-A1FE-4277-8733-D12400D0F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63" y="5503783"/>
            <a:ext cx="2884688" cy="1354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EFA172-2CB8-4C62-AD8D-445C51A52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6" y="6034264"/>
            <a:ext cx="2884688" cy="861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750836-4CD7-4CE0-AB1E-F990D1CF1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295" y="5305337"/>
            <a:ext cx="1666916" cy="155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6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7ABAA8-2122-4B13-8798-4BD8B5F5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39E235-AAA2-4A40-80FF-3FA0BFA43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9" t="16206" r="8667" b="1990"/>
          <a:stretch/>
        </p:blipFill>
        <p:spPr>
          <a:xfrm>
            <a:off x="0" y="-140677"/>
            <a:ext cx="12192000" cy="6998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06292F-B306-4141-87B7-3262528DAC92}"/>
              </a:ext>
            </a:extLst>
          </p:cNvPr>
          <p:cNvSpPr txBox="1"/>
          <p:nvPr/>
        </p:nvSpPr>
        <p:spPr>
          <a:xfrm>
            <a:off x="6465946" y="5504924"/>
            <a:ext cx="5726054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Picarro</a:t>
            </a:r>
            <a:r>
              <a:rPr lang="en-US" sz="3200" dirty="0"/>
              <a:t>  CRDS CO</a:t>
            </a:r>
            <a:r>
              <a:rPr lang="en-US" sz="2400" dirty="0"/>
              <a:t>2</a:t>
            </a:r>
            <a:r>
              <a:rPr lang="en-US" sz="3200" dirty="0"/>
              <a:t>;CO; CH</a:t>
            </a:r>
            <a:r>
              <a:rPr lang="en-US" sz="2400" dirty="0"/>
              <a:t>4</a:t>
            </a:r>
            <a:r>
              <a:rPr lang="en-US" sz="3200" dirty="0"/>
              <a:t>; H</a:t>
            </a:r>
            <a:r>
              <a:rPr lang="en-US" sz="2400" dirty="0"/>
              <a:t>2</a:t>
            </a:r>
            <a:r>
              <a:rPr lang="en-US" sz="3200" dirty="0"/>
              <a:t>O;</a:t>
            </a:r>
            <a:endParaRPr lang="ka-GE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298C45-B9DC-415A-8DF5-C5E401C95816}"/>
              </a:ext>
            </a:extLst>
          </p:cNvPr>
          <p:cNvSpPr txBox="1"/>
          <p:nvPr/>
        </p:nvSpPr>
        <p:spPr>
          <a:xfrm>
            <a:off x="3001107" y="5012481"/>
            <a:ext cx="3094893" cy="1077218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NOx</a:t>
            </a:r>
          </a:p>
          <a:p>
            <a:pPr algn="ctr"/>
            <a:r>
              <a:rPr lang="en-US" sz="3200" b="1" dirty="0"/>
              <a:t>(NO + NO</a:t>
            </a:r>
            <a:r>
              <a:rPr lang="en-US" sz="2400" b="1" dirty="0"/>
              <a:t>2</a:t>
            </a:r>
            <a:r>
              <a:rPr lang="en-US" sz="3200" b="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7AAC8-1D57-4E6C-928C-235D12C400CF}"/>
              </a:ext>
            </a:extLst>
          </p:cNvPr>
          <p:cNvSpPr txBox="1"/>
          <p:nvPr/>
        </p:nvSpPr>
        <p:spPr>
          <a:xfrm>
            <a:off x="6465946" y="2820052"/>
            <a:ext cx="2125604" cy="1077218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Ozone monitor</a:t>
            </a:r>
            <a:endParaRPr lang="ka-GE" sz="3200" dirty="0"/>
          </a:p>
        </p:txBody>
      </p:sp>
    </p:spTree>
    <p:extLst>
      <p:ext uri="{BB962C8B-B14F-4D97-AF65-F5344CB8AC3E}">
        <p14:creationId xmlns:p14="http://schemas.microsoft.com/office/powerpoint/2010/main" val="329327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BD0796-4376-45E8-B973-EC58B764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9783" y="6341697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AF7F91-90B5-4B56-83D6-4D0D232068F8}"/>
              </a:ext>
            </a:extLst>
          </p:cNvPr>
          <p:cNvSpPr txBox="1"/>
          <p:nvPr/>
        </p:nvSpPr>
        <p:spPr>
          <a:xfrm>
            <a:off x="590843" y="0"/>
            <a:ext cx="93175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Definition:</a:t>
            </a:r>
          </a:p>
          <a:p>
            <a:r>
              <a:rPr lang="en-US" sz="4400" b="1" dirty="0"/>
              <a:t>NO</a:t>
            </a:r>
            <a:r>
              <a:rPr lang="en-US" sz="3200" b="1" dirty="0"/>
              <a:t>x</a:t>
            </a:r>
            <a:r>
              <a:rPr lang="en-US" sz="2400" dirty="0"/>
              <a:t>=</a:t>
            </a:r>
            <a:r>
              <a:rPr lang="en-US" sz="4400" b="1" dirty="0"/>
              <a:t>NO</a:t>
            </a:r>
            <a:r>
              <a:rPr lang="en-US" sz="2400" dirty="0"/>
              <a:t>(nitrogen monoxide)+</a:t>
            </a:r>
            <a:r>
              <a:rPr lang="en-US" sz="4400" b="1" dirty="0"/>
              <a:t>NO</a:t>
            </a:r>
            <a:r>
              <a:rPr lang="en-US" sz="2400" b="1" dirty="0"/>
              <a:t>2</a:t>
            </a:r>
            <a:r>
              <a:rPr lang="en-US" sz="2400" dirty="0"/>
              <a:t>(nitrogen dioxide)</a:t>
            </a:r>
            <a:endParaRPr lang="ka-G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F1319A-169D-4BC3-AE6C-CDBD4FEA7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243" y="2551228"/>
            <a:ext cx="3286125" cy="33337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4F9136-657A-4385-BE30-8B183D1D1CB1}"/>
              </a:ext>
            </a:extLst>
          </p:cNvPr>
          <p:cNvCxnSpPr>
            <a:cxnSpLocks/>
          </p:cNvCxnSpPr>
          <p:nvPr/>
        </p:nvCxnSpPr>
        <p:spPr>
          <a:xfrm>
            <a:off x="7207348" y="3169333"/>
            <a:ext cx="2843506" cy="217555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965C32-A5DF-497E-8F5A-1CADB4052EF9}"/>
              </a:ext>
            </a:extLst>
          </p:cNvPr>
          <p:cNvCxnSpPr>
            <a:cxnSpLocks/>
          </p:cNvCxnSpPr>
          <p:nvPr/>
        </p:nvCxnSpPr>
        <p:spPr>
          <a:xfrm flipH="1">
            <a:off x="7207348" y="2957625"/>
            <a:ext cx="2475914" cy="23872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CE9E39B-A996-4309-8A61-354230BB2803}"/>
              </a:ext>
            </a:extLst>
          </p:cNvPr>
          <p:cNvSpPr/>
          <p:nvPr/>
        </p:nvSpPr>
        <p:spPr>
          <a:xfrm>
            <a:off x="388232" y="1728333"/>
            <a:ext cx="106708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NOx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has different chemistry 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at day time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at night time </a:t>
            </a:r>
            <a:endParaRPr lang="ka-GE" sz="36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65C97A-7ECD-4741-893C-ECE04C6B75B7}"/>
              </a:ext>
            </a:extLst>
          </p:cNvPr>
          <p:cNvSpPr/>
          <p:nvPr/>
        </p:nvSpPr>
        <p:spPr>
          <a:xfrm>
            <a:off x="0" y="2288014"/>
            <a:ext cx="713311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1200" dirty="0">
              <a:solidFill>
                <a:srgbClr val="000000"/>
              </a:solidFill>
            </a:endParaRPr>
          </a:p>
          <a:p>
            <a:endParaRPr lang="ka-GE" sz="1200" dirty="0"/>
          </a:p>
          <a:p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Day: photolysis and thermal reactions </a:t>
            </a:r>
          </a:p>
          <a:p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-Night: thermal reactions only 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2D7CE70F-B95F-4D65-9A43-E68E41B10392}"/>
              </a:ext>
            </a:extLst>
          </p:cNvPr>
          <p:cNvSpPr/>
          <p:nvPr/>
        </p:nvSpPr>
        <p:spPr>
          <a:xfrm rot="2493934">
            <a:off x="10043303" y="2767819"/>
            <a:ext cx="365760" cy="5400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a-GE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3D4B1ED-F039-45B6-9C20-36791EFCC6B8}"/>
              </a:ext>
            </a:extLst>
          </p:cNvPr>
          <p:cNvSpPr/>
          <p:nvPr/>
        </p:nvSpPr>
        <p:spPr>
          <a:xfrm>
            <a:off x="5313914" y="4060163"/>
            <a:ext cx="1299943" cy="769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a-G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449A45-5526-4C1F-B410-6CDC81DD5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63" y="5938433"/>
            <a:ext cx="2884688" cy="9195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C7BE44-F4F6-4A83-A21D-782CAED57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6" y="5992837"/>
            <a:ext cx="2884688" cy="9032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A0E383-DE84-4D6B-ABE5-ED55829C1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01" y="5751285"/>
            <a:ext cx="1666916" cy="114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6CBE38-4F1C-4C59-8BFF-8A2C4BCF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14BD01-F747-4833-B721-496ED6D6CA2A}"/>
              </a:ext>
            </a:extLst>
          </p:cNvPr>
          <p:cNvSpPr/>
          <p:nvPr/>
        </p:nvSpPr>
        <p:spPr>
          <a:xfrm>
            <a:off x="590247" y="54413"/>
            <a:ext cx="113620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Nitrogen compounds (NO,NO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) via chemiluminescence with O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ka-GE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BE7083-E675-460F-B6A8-4B8749D019D9}"/>
              </a:ext>
            </a:extLst>
          </p:cNvPr>
          <p:cNvSpPr/>
          <p:nvPr/>
        </p:nvSpPr>
        <p:spPr>
          <a:xfrm>
            <a:off x="3452501" y="904650"/>
            <a:ext cx="3882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ka-GE" altLang="ka-GE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𝑵𝑶 + 𝑶</a:t>
            </a:r>
            <a:r>
              <a:rPr lang="ka-GE" altLang="ka-GE" sz="3200" baseline="-25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reaction</a:t>
            </a:r>
            <a:endParaRPr lang="ka-GE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E371DB-DBF0-4BC1-969D-6709A1012729}"/>
              </a:ext>
            </a:extLst>
          </p:cNvPr>
          <p:cNvSpPr/>
          <p:nvPr/>
        </p:nvSpPr>
        <p:spPr>
          <a:xfrm>
            <a:off x="253214" y="226548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a-GE" altLang="ka-G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𝑵𝑶 + 𝑶</a:t>
            </a:r>
            <a:r>
              <a:rPr lang="ka-GE" altLang="ka-G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ka-GE" altLang="ka-G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→ 𝑵𝑶</a:t>
            </a:r>
            <a:r>
              <a:rPr lang="ka-GE" altLang="ka-G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</a:t>
            </a:r>
            <a:r>
              <a:rPr lang="ka-GE" altLang="ka-G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+ 𝑶</a:t>
            </a:r>
            <a:r>
              <a:rPr lang="ka-GE" altLang="ka-G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</a:t>
            </a:r>
            <a:r>
              <a:rPr lang="ka-GE" altLang="ka-G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a-GE" altLang="ka-GE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𝑵𝑶 + 𝑶</a:t>
            </a:r>
            <a:r>
              <a:rPr lang="ka-GE" altLang="ka-GE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ka-GE" altLang="ka-GE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→ 𝑵𝑶</a:t>
            </a:r>
            <a:r>
              <a:rPr lang="ka-GE" altLang="ka-GE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</a:t>
            </a:r>
            <a:r>
              <a:rPr lang="ka-GE" altLang="ka-GE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*+ 𝑶</a:t>
            </a:r>
            <a:r>
              <a:rPr lang="ka-GE" altLang="ka-GE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</a:t>
            </a:r>
            <a:r>
              <a:rPr lang="ka-GE" altLang="ka-GE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a-GE" altLang="ka-GE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𝑵𝑶</a:t>
            </a:r>
            <a:r>
              <a:rPr lang="ka-GE" altLang="ka-GE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</a:t>
            </a:r>
            <a:r>
              <a:rPr lang="ka-GE" altLang="ka-GE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* → 𝑵𝑶</a:t>
            </a:r>
            <a:r>
              <a:rPr lang="ka-GE" altLang="ka-GE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</a:t>
            </a:r>
            <a:r>
              <a:rPr lang="ka-GE" altLang="ka-GE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+ 𝒉𝝂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a-GE" altLang="ka-G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𝑵𝑶</a:t>
            </a:r>
            <a:r>
              <a:rPr lang="ka-GE" altLang="ka-G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</a:t>
            </a:r>
            <a:r>
              <a:rPr lang="ka-GE" altLang="ka-G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*+ 𝑴 → 𝑵𝑶</a:t>
            </a:r>
            <a:r>
              <a:rPr lang="ka-GE" altLang="ka-G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</a:t>
            </a:r>
            <a:r>
              <a:rPr lang="ka-GE" altLang="ka-G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+ 𝑴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F386FC-7F92-4826-B704-B4FAEE0E59C9}"/>
              </a:ext>
            </a:extLst>
          </p:cNvPr>
          <p:cNvSpPr/>
          <p:nvPr/>
        </p:nvSpPr>
        <p:spPr>
          <a:xfrm>
            <a:off x="5393610" y="5301409"/>
            <a:ext cx="4682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prstClr val="black"/>
                </a:solidFill>
              </a:rPr>
              <a:t>NO</a:t>
            </a:r>
            <a:r>
              <a:rPr lang="en-US" sz="2400" b="1" dirty="0">
                <a:solidFill>
                  <a:prstClr val="black"/>
                </a:solidFill>
              </a:rPr>
              <a:t>2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3200" b="1" dirty="0">
                <a:solidFill>
                  <a:prstClr val="black"/>
                </a:solidFill>
              </a:rPr>
              <a:t>is converted to </a:t>
            </a:r>
            <a:r>
              <a:rPr lang="en-US" sz="4400" b="1" dirty="0">
                <a:solidFill>
                  <a:prstClr val="black"/>
                </a:solidFill>
              </a:rPr>
              <a:t>NO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F70C26-8CB6-4DA8-9CCF-1B825A64E2B9}"/>
              </a:ext>
            </a:extLst>
          </p:cNvPr>
          <p:cNvSpPr/>
          <p:nvPr/>
        </p:nvSpPr>
        <p:spPr>
          <a:xfrm>
            <a:off x="5292110" y="5940854"/>
            <a:ext cx="40852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                                    </a:t>
            </a:r>
            <a:r>
              <a:rPr lang="ka-GE" sz="2000" dirty="0">
                <a:solidFill>
                  <a:srgbClr val="000000"/>
                </a:solidFill>
              </a:rPr>
              <a:t>𝒉𝝂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               </a:t>
            </a:r>
            <a:r>
              <a:rPr lang="ka-GE" sz="2800" dirty="0">
                <a:solidFill>
                  <a:srgbClr val="000000"/>
                </a:solidFill>
              </a:rPr>
              <a:t>𝟐𝑵𝑶</a:t>
            </a:r>
            <a:r>
              <a:rPr lang="ka-GE" sz="2000" dirty="0">
                <a:solidFill>
                  <a:srgbClr val="000000"/>
                </a:solidFill>
              </a:rPr>
              <a:t>𝟐</a:t>
            </a:r>
            <a:r>
              <a:rPr lang="ka-GE" sz="2800" dirty="0">
                <a:solidFill>
                  <a:srgbClr val="000000"/>
                </a:solidFill>
              </a:rPr>
              <a:t>→𝟐𝑵𝑶+𝑶</a:t>
            </a:r>
            <a:r>
              <a:rPr lang="ka-GE" sz="2000" dirty="0">
                <a:solidFill>
                  <a:srgbClr val="000000"/>
                </a:solidFill>
              </a:rPr>
              <a:t>𝟐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66A72D-43FB-44CD-A0D7-2954D7B73A5E}"/>
              </a:ext>
            </a:extLst>
          </p:cNvPr>
          <p:cNvSpPr/>
          <p:nvPr/>
        </p:nvSpPr>
        <p:spPr>
          <a:xfrm>
            <a:off x="5637350" y="1754888"/>
            <a:ext cx="46394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</a:rPr>
              <a:t>NO+ O</a:t>
            </a:r>
            <a:r>
              <a:rPr lang="en-US" sz="2400" b="1" dirty="0">
                <a:solidFill>
                  <a:prstClr val="black"/>
                </a:solidFill>
              </a:rPr>
              <a:t>3</a:t>
            </a:r>
            <a:r>
              <a:rPr lang="ka-GE" altLang="ka-G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→</a:t>
            </a:r>
            <a:r>
              <a:rPr lang="ka-GE" altLang="ka-GE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 𝑵𝑶</a:t>
            </a:r>
            <a:r>
              <a:rPr lang="ka-GE" altLang="ka-GE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2</a:t>
            </a:r>
            <a:r>
              <a:rPr lang="ka-GE" altLang="ka-GE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 + 𝑶</a:t>
            </a:r>
            <a:r>
              <a:rPr lang="ka-GE" altLang="ka-GE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endParaRPr lang="ka-GE" dirty="0"/>
          </a:p>
        </p:txBody>
      </p:sp>
    </p:spTree>
    <p:extLst>
      <p:ext uri="{BB962C8B-B14F-4D97-AF65-F5344CB8AC3E}">
        <p14:creationId xmlns:p14="http://schemas.microsoft.com/office/powerpoint/2010/main" val="413273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9374C0-BEA6-45A0-A3CA-82C861D29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32" y="993140"/>
            <a:ext cx="11756136" cy="487171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A7F90DD3-ADBE-4B5C-BDA4-F5FF408B5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240" y="270813"/>
            <a:ext cx="48407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a-GE" sz="2400" b="1" dirty="0"/>
              <a:t>NOx analyzer</a:t>
            </a:r>
            <a:endParaRPr lang="ka-GE" altLang="ka-GE" sz="24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D7FDF1-76E6-4C30-B652-27EE1A408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2D24-DEB0-4AE3-A32E-8938281A7629}" type="slidenum">
              <a:rPr lang="ka-GE" smtClean="0"/>
              <a:t>9</a:t>
            </a:fld>
            <a:endParaRPr lang="ka-G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B73D05-2AD2-4B04-A8F4-0C0F9C858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80" y="4811151"/>
            <a:ext cx="3641505" cy="1910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F7FEC6-008D-4586-904E-388DF13A49EF}"/>
              </a:ext>
            </a:extLst>
          </p:cNvPr>
          <p:cNvSpPr txBox="1"/>
          <p:nvPr/>
        </p:nvSpPr>
        <p:spPr>
          <a:xfrm>
            <a:off x="2514601" y="4218065"/>
            <a:ext cx="4955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Blue Light Converter efficiency 30 %</a:t>
            </a:r>
            <a:endParaRPr lang="ka-GE" sz="2400" b="1" dirty="0"/>
          </a:p>
        </p:txBody>
      </p:sp>
    </p:spTree>
    <p:extLst>
      <p:ext uri="{BB962C8B-B14F-4D97-AF65-F5344CB8AC3E}">
        <p14:creationId xmlns:p14="http://schemas.microsoft.com/office/powerpoint/2010/main" val="24252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28509</TotalTime>
  <Words>565</Words>
  <Application>Microsoft Office PowerPoint</Application>
  <PresentationFormat>Widescreen</PresentationFormat>
  <Paragraphs>137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Sylfaen</vt:lpstr>
      <vt:lpstr>Times New Roman</vt:lpstr>
      <vt:lpstr>WeissenhofGrotesk-Italic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ITPlus</dc:creator>
  <cp:lastModifiedBy>ITPlus</cp:lastModifiedBy>
  <cp:revision>487</cp:revision>
  <dcterms:created xsi:type="dcterms:W3CDTF">2017-10-23T10:29:12Z</dcterms:created>
  <dcterms:modified xsi:type="dcterms:W3CDTF">2018-08-22T22:08:19Z</dcterms:modified>
</cp:coreProperties>
</file>