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70" r:id="rId2"/>
    <p:sldId id="363" r:id="rId3"/>
    <p:sldId id="365" r:id="rId4"/>
    <p:sldId id="366" r:id="rId5"/>
    <p:sldId id="359" r:id="rId6"/>
    <p:sldId id="340" r:id="rId7"/>
    <p:sldId id="339" r:id="rId8"/>
    <p:sldId id="338" r:id="rId9"/>
    <p:sldId id="337" r:id="rId10"/>
    <p:sldId id="327" r:id="rId11"/>
    <p:sldId id="292" r:id="rId12"/>
    <p:sldId id="294" r:id="rId13"/>
    <p:sldId id="300" r:id="rId14"/>
    <p:sldId id="381" r:id="rId15"/>
    <p:sldId id="380" r:id="rId16"/>
    <p:sldId id="387" r:id="rId17"/>
    <p:sldId id="293" r:id="rId18"/>
    <p:sldId id="297" r:id="rId19"/>
    <p:sldId id="296" r:id="rId20"/>
    <p:sldId id="299" r:id="rId21"/>
    <p:sldId id="358" r:id="rId22"/>
    <p:sldId id="389" r:id="rId23"/>
    <p:sldId id="342" r:id="rId24"/>
    <p:sldId id="341" r:id="rId25"/>
    <p:sldId id="343" r:id="rId26"/>
    <p:sldId id="345" r:id="rId27"/>
    <p:sldId id="346" r:id="rId28"/>
    <p:sldId id="384" r:id="rId29"/>
    <p:sldId id="373" r:id="rId30"/>
    <p:sldId id="386" r:id="rId31"/>
    <p:sldId id="368" r:id="rId32"/>
    <p:sldId id="390" r:id="rId33"/>
    <p:sldId id="393" r:id="rId34"/>
    <p:sldId id="388" r:id="rId35"/>
    <p:sldId id="370" r:id="rId36"/>
    <p:sldId id="367" r:id="rId37"/>
    <p:sldId id="379" r:id="rId38"/>
    <p:sldId id="382" r:id="rId39"/>
    <p:sldId id="396" r:id="rId40"/>
    <p:sldId id="397" r:id="rId41"/>
    <p:sldId id="312" r:id="rId42"/>
    <p:sldId id="395" r:id="rId43"/>
    <p:sldId id="376" r:id="rId44"/>
    <p:sldId id="377" r:id="rId45"/>
    <p:sldId id="378" r:id="rId46"/>
    <p:sldId id="311" r:id="rId47"/>
    <p:sldId id="391" r:id="rId48"/>
    <p:sldId id="392" r:id="rId49"/>
    <p:sldId id="374" r:id="rId50"/>
    <p:sldId id="375" r:id="rId51"/>
    <p:sldId id="394" r:id="rId52"/>
    <p:sldId id="398" r:id="rId53"/>
    <p:sldId id="361" r:id="rId54"/>
    <p:sldId id="289" r:id="rId55"/>
    <p:sldId id="280" r:id="rId56"/>
    <p:sldId id="284" r:id="rId57"/>
    <p:sldId id="278" r:id="rId58"/>
    <p:sldId id="286" r:id="rId59"/>
    <p:sldId id="287" r:id="rId60"/>
    <p:sldId id="288" r:id="rId61"/>
    <p:sldId id="282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howGuides="1">
      <p:cViewPr>
        <p:scale>
          <a:sx n="66" d="100"/>
          <a:sy n="66" d="100"/>
        </p:scale>
        <p:origin x="-2021" y="-571"/>
      </p:cViewPr>
      <p:guideLst>
        <p:guide orient="horz" pos="1026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3120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21.08.2018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21.08.2018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9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Sunrise 5:30</a:t>
            </a:r>
          </a:p>
          <a:p>
            <a:r>
              <a:rPr lang="de-DE" dirty="0" err="1" smtClean="0"/>
              <a:t>Sunset</a:t>
            </a:r>
            <a:r>
              <a:rPr lang="de-DE" dirty="0" smtClean="0"/>
              <a:t> 20:30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Sunrise 5:30</a:t>
            </a:r>
          </a:p>
          <a:p>
            <a:r>
              <a:rPr lang="de-DE" dirty="0" err="1" smtClean="0"/>
              <a:t>Sunset</a:t>
            </a:r>
            <a:r>
              <a:rPr lang="de-DE" dirty="0" smtClean="0"/>
              <a:t> 20:30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sun heats the surface during daytime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surface is cooling during the night due to thermal radiation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5-10°C temperature difference day/night at the surface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air temperature above the surface follows slowly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temperature above 400m shows almost no variation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buFont typeface="Wingdings"/>
              <a:buChar char="è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surface temperature is the driver for vertical mixing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even with moderate wind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At </a:t>
            </a:r>
            <a:r>
              <a:rPr lang="en-US" dirty="0"/>
              <a:t>and shortly after sunrise, surface heating causes turbulent eddies to develop,</a:t>
            </a:r>
          </a:p>
          <a:p>
            <a:r>
              <a:rPr lang="en-US" dirty="0"/>
              <a:t>producing a </a:t>
            </a:r>
            <a:r>
              <a:rPr lang="en-US" b="1" dirty="0"/>
              <a:t>mixed layer </a:t>
            </a:r>
            <a:r>
              <a:rPr lang="en-US" dirty="0"/>
              <a:t>whose depth grows to a maximum depth in late morning.</a:t>
            </a:r>
          </a:p>
          <a:p>
            <a:r>
              <a:rPr lang="en-US" dirty="0"/>
              <a:t>In this mixed layer, potential temperature and water vapor mixing ratio are nearly</a:t>
            </a:r>
          </a:p>
          <a:p>
            <a:r>
              <a:rPr lang="en-US" dirty="0"/>
              <a:t>uniform.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sunset, the deep surface cooling creates a </a:t>
            </a:r>
            <a:r>
              <a:rPr lang="en-US" b="1" dirty="0"/>
              <a:t>stable (nocturnal) boundary</a:t>
            </a:r>
          </a:p>
          <a:p>
            <a:r>
              <a:rPr lang="en-US" b="1" dirty="0"/>
              <a:t>layer, </a:t>
            </a:r>
            <a:r>
              <a:rPr lang="en-US" dirty="0"/>
              <a:t>above which is a </a:t>
            </a:r>
            <a:r>
              <a:rPr lang="en-US" b="1" dirty="0"/>
              <a:t>residual layer</a:t>
            </a:r>
            <a:r>
              <a:rPr lang="en-US" dirty="0"/>
              <a:t>, basically the leftover part of the daytime</a:t>
            </a:r>
          </a:p>
          <a:p>
            <a:r>
              <a:rPr lang="en-US" dirty="0"/>
              <a:t>mixed layer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xmlns="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xmlns="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xmlns="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xmlns="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xmlns="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xmlns="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xmlns="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1F2B40BD-2E84-45F1-85D7-C908895E91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F9C05EC-278F-48BF-80BE-EDD0FE4E35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9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iek8wikis.iek.fz-juelich.de/GCWiki/FrontPage/MobiLabbook/2018-02-14" TargetMode="External"/><Relationship Id="rId13" Type="http://schemas.openxmlformats.org/officeDocument/2006/relationships/hyperlink" Target="http://iek8wikis.iek.fz-juelich.de/GCWiki/FrontPage/MobiLabbook/2018-02-09" TargetMode="External"/><Relationship Id="rId3" Type="http://schemas.openxmlformats.org/officeDocument/2006/relationships/hyperlink" Target="http://iek8wikis.iek.fz-juelich.de/GCWiki/FrontPage/MobiLabbook/2018-02-23" TargetMode="External"/><Relationship Id="rId7" Type="http://schemas.openxmlformats.org/officeDocument/2006/relationships/hyperlink" Target="http://iek8wikis.iek.fz-juelich.de/GCWiki/FrontPage/MobiLabbook/2018-02-15" TargetMode="External"/><Relationship Id="rId12" Type="http://schemas.openxmlformats.org/officeDocument/2006/relationships/hyperlink" Target="http://iek8wikis.iek.fz-juelich.de/GCWiki/FrontPage/MobiLabbook/2018-02-10" TargetMode="External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ek8wikis.iek.fz-juelich.de/GCWiki/FrontPage/MobiLabbook/2018-02-20" TargetMode="External"/><Relationship Id="rId11" Type="http://schemas.openxmlformats.org/officeDocument/2006/relationships/hyperlink" Target="http://iek8wikis.iek.fz-juelich.de/GCWiki/FrontPage/MobiLabbook/2018-02-11" TargetMode="External"/><Relationship Id="rId5" Type="http://schemas.openxmlformats.org/officeDocument/2006/relationships/hyperlink" Target="http://iek8wikis.iek.fz-juelich.de/GCWiki/FrontPage/MobiLabbook/2018-02-21" TargetMode="External"/><Relationship Id="rId15" Type="http://schemas.openxmlformats.org/officeDocument/2006/relationships/hyperlink" Target="http://iek8wikis.iek.fz-juelich.de/GCWiki/FrontPage/MobiLabbook/2018-02-07" TargetMode="External"/><Relationship Id="rId10" Type="http://schemas.openxmlformats.org/officeDocument/2006/relationships/hyperlink" Target="http://iek8wikis.iek.fz-juelich.de/GCWiki/FrontPage/MobiLabbook/2018-02-12" TargetMode="External"/><Relationship Id="rId4" Type="http://schemas.openxmlformats.org/officeDocument/2006/relationships/hyperlink" Target="http://iek8wikis.iek.fz-juelich.de/GCWiki/FrontPage/MobiLabbook/2018-02-22" TargetMode="External"/><Relationship Id="rId9" Type="http://schemas.openxmlformats.org/officeDocument/2006/relationships/hyperlink" Target="http://iek8wikis.iek.fz-juelich.de/GCWiki/FrontPage/MobiLabbook/2018-02-13" TargetMode="External"/><Relationship Id="rId14" Type="http://schemas.openxmlformats.org/officeDocument/2006/relationships/hyperlink" Target="http://iek8wikis.iek.fz-juelich.de/GCWiki/FrontPage/MobiLabbook/2018-02-08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Diurnal and annual cycle of </a:t>
            </a:r>
            <a:r>
              <a:rPr lang="en-US" dirty="0" smtClean="0"/>
              <a:t>Nitrogen Oxides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137" y="4911514"/>
            <a:ext cx="8317359" cy="360000"/>
          </a:xfrm>
        </p:spPr>
        <p:txBody>
          <a:bodyPr/>
          <a:lstStyle/>
          <a:p>
            <a:r>
              <a:rPr lang="de-DE" sz="1400" dirty="0" smtClean="0"/>
              <a:t>ROBERT WEGENER</a:t>
            </a:r>
            <a:endParaRPr lang="de-DE" sz="1400" dirty="0"/>
          </a:p>
        </p:txBody>
      </p:sp>
      <p:pic>
        <p:nvPicPr>
          <p:cNvPr id="6" name="Picture 6" descr="TSU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8" y="5661248"/>
            <a:ext cx="451485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platzhalter 7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r="6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07" y="4222049"/>
            <a:ext cx="1964005" cy="15719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mospheric boundary layer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6" y="1355656"/>
            <a:ext cx="6650334" cy="26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14" y="4153566"/>
            <a:ext cx="982002" cy="1587081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Diurnal </a:t>
            </a:r>
            <a:r>
              <a:rPr lang="de-DE" dirty="0" err="1"/>
              <a:t>e</a:t>
            </a:r>
            <a:r>
              <a:rPr lang="de-DE" dirty="0" err="1" smtClean="0"/>
              <a:t>volvement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in high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153566"/>
            <a:ext cx="975788" cy="15549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9" y="4223622"/>
            <a:ext cx="1083978" cy="15900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17" y="4222049"/>
            <a:ext cx="985149" cy="158095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6256" y="6168282"/>
            <a:ext cx="1354858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From</a:t>
            </a:r>
            <a:r>
              <a:rPr lang="de-DE" sz="1200" dirty="0" smtClean="0"/>
              <a:t>: </a:t>
            </a:r>
            <a:r>
              <a:rPr lang="de-DE" sz="1200" dirty="0" err="1" smtClean="0"/>
              <a:t>Stull</a:t>
            </a:r>
            <a:r>
              <a:rPr lang="de-DE" sz="1200" dirty="0" smtClean="0"/>
              <a:t>, 1988</a:t>
            </a:r>
            <a:endParaRPr lang="en-US" sz="1200" dirty="0" err="1" smtClean="0"/>
          </a:p>
        </p:txBody>
      </p:sp>
      <p:cxnSp>
        <p:nvCxnSpPr>
          <p:cNvPr id="15" name="Gerade Verbindung 14"/>
          <p:cNvCxnSpPr/>
          <p:nvPr/>
        </p:nvCxnSpPr>
        <p:spPr>
          <a:xfrm>
            <a:off x="6837706" y="1455709"/>
            <a:ext cx="72008" cy="266429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7452320" y="5112196"/>
            <a:ext cx="1063112" cy="4431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Mixed Layer </a:t>
            </a:r>
          </a:p>
          <a:p>
            <a:pPr algn="l">
              <a:lnSpc>
                <a:spcPct val="95000"/>
              </a:lnSpc>
            </a:pPr>
            <a:r>
              <a:rPr lang="de-DE" sz="1200" dirty="0" err="1" smtClean="0"/>
              <a:t>developped</a:t>
            </a:r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38334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8"/>
          <p:cNvSpPr/>
          <p:nvPr/>
        </p:nvSpPr>
        <p:spPr>
          <a:xfrm>
            <a:off x="1237359" y="2124582"/>
            <a:ext cx="5742680" cy="3144898"/>
          </a:xfrm>
          <a:custGeom>
            <a:avLst/>
            <a:gdLst>
              <a:gd name="connsiteX0" fmla="*/ 3114 w 7277854"/>
              <a:gd name="connsiteY0" fmla="*/ 3641416 h 4903773"/>
              <a:gd name="connsiteX1" fmla="*/ 521004 w 7277854"/>
              <a:gd name="connsiteY1" fmla="*/ 3528127 h 4903773"/>
              <a:gd name="connsiteX2" fmla="*/ 642385 w 7277854"/>
              <a:gd name="connsiteY2" fmla="*/ 3520035 h 4903773"/>
              <a:gd name="connsiteX3" fmla="*/ 909422 w 7277854"/>
              <a:gd name="connsiteY3" fmla="*/ 3560495 h 4903773"/>
              <a:gd name="connsiteX4" fmla="*/ 1152183 w 7277854"/>
              <a:gd name="connsiteY4" fmla="*/ 3584771 h 4903773"/>
              <a:gd name="connsiteX5" fmla="*/ 1621521 w 7277854"/>
              <a:gd name="connsiteY5" fmla="*/ 3471483 h 4903773"/>
              <a:gd name="connsiteX6" fmla="*/ 2018031 w 7277854"/>
              <a:gd name="connsiteY6" fmla="*/ 3325826 h 4903773"/>
              <a:gd name="connsiteX7" fmla="*/ 2592565 w 7277854"/>
              <a:gd name="connsiteY7" fmla="*/ 3066881 h 4903773"/>
              <a:gd name="connsiteX8" fmla="*/ 3207560 w 7277854"/>
              <a:gd name="connsiteY8" fmla="*/ 2791752 h 4903773"/>
              <a:gd name="connsiteX9" fmla="*/ 2819142 w 7277854"/>
              <a:gd name="connsiteY9" fmla="*/ 3511943 h 4903773"/>
              <a:gd name="connsiteX10" fmla="*/ 2446909 w 7277854"/>
              <a:gd name="connsiteY10" fmla="*/ 4110754 h 4903773"/>
              <a:gd name="connsiteX11" fmla="*/ 2123227 w 7277854"/>
              <a:gd name="connsiteY11" fmla="*/ 4523447 h 4903773"/>
              <a:gd name="connsiteX12" fmla="*/ 1807638 w 7277854"/>
              <a:gd name="connsiteY12" fmla="*/ 4782393 h 4903773"/>
              <a:gd name="connsiteX13" fmla="*/ 1483956 w 7277854"/>
              <a:gd name="connsiteY13" fmla="*/ 4903773 h 4903773"/>
              <a:gd name="connsiteX14" fmla="*/ 5683723 w 7277854"/>
              <a:gd name="connsiteY14" fmla="*/ 4895681 h 4903773"/>
              <a:gd name="connsiteX15" fmla="*/ 5716091 w 7277854"/>
              <a:gd name="connsiteY15" fmla="*/ 3989373 h 4903773"/>
              <a:gd name="connsiteX16" fmla="*/ 6144969 w 7277854"/>
              <a:gd name="connsiteY16" fmla="*/ 3843716 h 4903773"/>
              <a:gd name="connsiteX17" fmla="*/ 6800424 w 7277854"/>
              <a:gd name="connsiteY17" fmla="*/ 3657600 h 4903773"/>
              <a:gd name="connsiteX18" fmla="*/ 7277854 w 7277854"/>
              <a:gd name="connsiteY18" fmla="*/ 3528127 h 4903773"/>
              <a:gd name="connsiteX19" fmla="*/ 7261670 w 7277854"/>
              <a:gd name="connsiteY19" fmla="*/ 153748 h 4903773"/>
              <a:gd name="connsiteX20" fmla="*/ 6428190 w 7277854"/>
              <a:gd name="connsiteY20" fmla="*/ 64736 h 4903773"/>
              <a:gd name="connsiteX21" fmla="*/ 5546158 w 7277854"/>
              <a:gd name="connsiteY21" fmla="*/ 8092 h 4903773"/>
              <a:gd name="connsiteX22" fmla="*/ 4753139 w 7277854"/>
              <a:gd name="connsiteY22" fmla="*/ 0 h 4903773"/>
              <a:gd name="connsiteX23" fmla="*/ 4194788 w 7277854"/>
              <a:gd name="connsiteY23" fmla="*/ 48552 h 4903773"/>
              <a:gd name="connsiteX24" fmla="*/ 3636438 w 7277854"/>
              <a:gd name="connsiteY24" fmla="*/ 194208 h 4903773"/>
              <a:gd name="connsiteX25" fmla="*/ 3183284 w 7277854"/>
              <a:gd name="connsiteY25" fmla="*/ 356049 h 4903773"/>
              <a:gd name="connsiteX26" fmla="*/ 2819142 w 7277854"/>
              <a:gd name="connsiteY26" fmla="*/ 307497 h 4903773"/>
              <a:gd name="connsiteX27" fmla="*/ 1508232 w 7277854"/>
              <a:gd name="connsiteY27" fmla="*/ 194208 h 4903773"/>
              <a:gd name="connsiteX28" fmla="*/ 3114 w 7277854"/>
              <a:gd name="connsiteY28" fmla="*/ 89012 h 4903773"/>
              <a:gd name="connsiteX29" fmla="*/ 3114 w 7277854"/>
              <a:gd name="connsiteY29" fmla="*/ 3641416 h 490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7854" h="4903773">
                <a:moveTo>
                  <a:pt x="3114" y="3641416"/>
                </a:moveTo>
                <a:lnTo>
                  <a:pt x="521004" y="3528127"/>
                </a:lnTo>
                <a:lnTo>
                  <a:pt x="642385" y="3520035"/>
                </a:lnTo>
                <a:lnTo>
                  <a:pt x="909422" y="3560495"/>
                </a:lnTo>
                <a:lnTo>
                  <a:pt x="1152183" y="3584771"/>
                </a:lnTo>
                <a:lnTo>
                  <a:pt x="1621521" y="3471483"/>
                </a:lnTo>
                <a:lnTo>
                  <a:pt x="2018031" y="3325826"/>
                </a:lnTo>
                <a:lnTo>
                  <a:pt x="2592565" y="3066881"/>
                </a:lnTo>
                <a:lnTo>
                  <a:pt x="3207560" y="2791752"/>
                </a:lnTo>
                <a:lnTo>
                  <a:pt x="2819142" y="3511943"/>
                </a:lnTo>
                <a:lnTo>
                  <a:pt x="2446909" y="4110754"/>
                </a:lnTo>
                <a:lnTo>
                  <a:pt x="2123227" y="4523447"/>
                </a:lnTo>
                <a:lnTo>
                  <a:pt x="1807638" y="4782393"/>
                </a:lnTo>
                <a:lnTo>
                  <a:pt x="1483956" y="4903773"/>
                </a:lnTo>
                <a:lnTo>
                  <a:pt x="5683723" y="4895681"/>
                </a:lnTo>
                <a:lnTo>
                  <a:pt x="5716091" y="3989373"/>
                </a:lnTo>
                <a:lnTo>
                  <a:pt x="6144969" y="3843716"/>
                </a:lnTo>
                <a:lnTo>
                  <a:pt x="6800424" y="3657600"/>
                </a:lnTo>
                <a:lnTo>
                  <a:pt x="7277854" y="3528127"/>
                </a:lnTo>
                <a:cubicBezTo>
                  <a:pt x="7272459" y="2403334"/>
                  <a:pt x="7267065" y="1278541"/>
                  <a:pt x="7261670" y="153748"/>
                </a:cubicBezTo>
                <a:lnTo>
                  <a:pt x="6428190" y="64736"/>
                </a:lnTo>
                <a:lnTo>
                  <a:pt x="5546158" y="8092"/>
                </a:lnTo>
                <a:lnTo>
                  <a:pt x="4753139" y="0"/>
                </a:lnTo>
                <a:lnTo>
                  <a:pt x="4194788" y="48552"/>
                </a:lnTo>
                <a:lnTo>
                  <a:pt x="3636438" y="194208"/>
                </a:lnTo>
                <a:lnTo>
                  <a:pt x="3183284" y="356049"/>
                </a:lnTo>
                <a:lnTo>
                  <a:pt x="2819142" y="307497"/>
                </a:lnTo>
                <a:lnTo>
                  <a:pt x="1508232" y="194208"/>
                </a:lnTo>
                <a:lnTo>
                  <a:pt x="3114" y="89012"/>
                </a:lnTo>
                <a:cubicBezTo>
                  <a:pt x="417" y="1267752"/>
                  <a:pt x="-2281" y="2446491"/>
                  <a:pt x="3114" y="3641416"/>
                </a:cubicBezTo>
                <a:close/>
              </a:path>
            </a:pathLst>
          </a:custGeom>
          <a:pattFill prst="ltVert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Freeform 13"/>
          <p:cNvSpPr/>
          <p:nvPr/>
        </p:nvSpPr>
        <p:spPr>
          <a:xfrm>
            <a:off x="5761334" y="4387108"/>
            <a:ext cx="1238713" cy="882372"/>
          </a:xfrm>
          <a:custGeom>
            <a:avLst/>
            <a:gdLst>
              <a:gd name="connsiteX0" fmla="*/ 0 w 1569855"/>
              <a:gd name="connsiteY0" fmla="*/ 1367554 h 1375646"/>
              <a:gd name="connsiteX1" fmla="*/ 32368 w 1569855"/>
              <a:gd name="connsiteY1" fmla="*/ 469338 h 1375646"/>
              <a:gd name="connsiteX2" fmla="*/ 679731 w 1569855"/>
              <a:gd name="connsiteY2" fmla="*/ 242761 h 1375646"/>
              <a:gd name="connsiteX3" fmla="*/ 1569855 w 1569855"/>
              <a:gd name="connsiteY3" fmla="*/ 0 h 1375646"/>
              <a:gd name="connsiteX4" fmla="*/ 1464658 w 1569855"/>
              <a:gd name="connsiteY4" fmla="*/ 1375646 h 1375646"/>
              <a:gd name="connsiteX5" fmla="*/ 0 w 1569855"/>
              <a:gd name="connsiteY5" fmla="*/ 1367554 h 137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9855" h="1375646">
                <a:moveTo>
                  <a:pt x="0" y="1367554"/>
                </a:moveTo>
                <a:lnTo>
                  <a:pt x="32368" y="469338"/>
                </a:lnTo>
                <a:lnTo>
                  <a:pt x="679731" y="242761"/>
                </a:lnTo>
                <a:lnTo>
                  <a:pt x="1569855" y="0"/>
                </a:lnTo>
                <a:lnTo>
                  <a:pt x="1464658" y="1375646"/>
                </a:lnTo>
                <a:lnTo>
                  <a:pt x="0" y="1367554"/>
                </a:lnTo>
                <a:close/>
              </a:path>
            </a:pathLst>
          </a:cu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7"/>
          <p:cNvSpPr/>
          <p:nvPr/>
        </p:nvSpPr>
        <p:spPr>
          <a:xfrm>
            <a:off x="1266209" y="3919971"/>
            <a:ext cx="2515737" cy="1344318"/>
          </a:xfrm>
          <a:custGeom>
            <a:avLst/>
            <a:gdLst>
              <a:gd name="connsiteX0" fmla="*/ 0 w 3188262"/>
              <a:gd name="connsiteY0" fmla="*/ 2095837 h 2095837"/>
              <a:gd name="connsiteX1" fmla="*/ 1448474 w 3188262"/>
              <a:gd name="connsiteY1" fmla="*/ 2095837 h 2095837"/>
              <a:gd name="connsiteX2" fmla="*/ 1804524 w 3188262"/>
              <a:gd name="connsiteY2" fmla="*/ 1982549 h 2095837"/>
              <a:gd name="connsiteX3" fmla="*/ 2103929 w 3188262"/>
              <a:gd name="connsiteY3" fmla="*/ 1731695 h 2095837"/>
              <a:gd name="connsiteX4" fmla="*/ 2451887 w 3188262"/>
              <a:gd name="connsiteY4" fmla="*/ 1254265 h 2095837"/>
              <a:gd name="connsiteX5" fmla="*/ 2977869 w 3188262"/>
              <a:gd name="connsiteY5" fmla="*/ 372233 h 2095837"/>
              <a:gd name="connsiteX6" fmla="*/ 3188262 w 3188262"/>
              <a:gd name="connsiteY6" fmla="*/ 0 h 2095837"/>
              <a:gd name="connsiteX7" fmla="*/ 2120113 w 3188262"/>
              <a:gd name="connsiteY7" fmla="*/ 493614 h 2095837"/>
              <a:gd name="connsiteX8" fmla="*/ 1448474 w 3188262"/>
              <a:gd name="connsiteY8" fmla="*/ 736375 h 2095837"/>
              <a:gd name="connsiteX9" fmla="*/ 1124793 w 3188262"/>
              <a:gd name="connsiteY9" fmla="*/ 784927 h 2095837"/>
              <a:gd name="connsiteX10" fmla="*/ 833480 w 3188262"/>
              <a:gd name="connsiteY10" fmla="*/ 768743 h 2095837"/>
              <a:gd name="connsiteX11" fmla="*/ 566442 w 3188262"/>
              <a:gd name="connsiteY11" fmla="*/ 728283 h 2095837"/>
              <a:gd name="connsiteX12" fmla="*/ 8092 w 3188262"/>
              <a:gd name="connsiteY12" fmla="*/ 857756 h 2095837"/>
              <a:gd name="connsiteX13" fmla="*/ 0 w 3188262"/>
              <a:gd name="connsiteY13" fmla="*/ 2095837 h 209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88262" h="2095837">
                <a:moveTo>
                  <a:pt x="0" y="2095837"/>
                </a:moveTo>
                <a:lnTo>
                  <a:pt x="1448474" y="2095837"/>
                </a:lnTo>
                <a:lnTo>
                  <a:pt x="1804524" y="1982549"/>
                </a:lnTo>
                <a:lnTo>
                  <a:pt x="2103929" y="1731695"/>
                </a:lnTo>
                <a:lnTo>
                  <a:pt x="2451887" y="1254265"/>
                </a:lnTo>
                <a:lnTo>
                  <a:pt x="2977869" y="372233"/>
                </a:lnTo>
                <a:lnTo>
                  <a:pt x="3188262" y="0"/>
                </a:lnTo>
                <a:lnTo>
                  <a:pt x="2120113" y="493614"/>
                </a:lnTo>
                <a:lnTo>
                  <a:pt x="1448474" y="736375"/>
                </a:lnTo>
                <a:lnTo>
                  <a:pt x="1124793" y="784927"/>
                </a:lnTo>
                <a:lnTo>
                  <a:pt x="833480" y="768743"/>
                </a:lnTo>
                <a:lnTo>
                  <a:pt x="566442" y="728283"/>
                </a:lnTo>
                <a:lnTo>
                  <a:pt x="8092" y="857756"/>
                </a:lnTo>
                <a:cubicBezTo>
                  <a:pt x="5395" y="1267752"/>
                  <a:pt x="2697" y="1677749"/>
                  <a:pt x="0" y="2095837"/>
                </a:cubicBezTo>
                <a:close/>
              </a:path>
            </a:pathLst>
          </a:cu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9"/>
          <p:cNvCxnSpPr/>
          <p:nvPr/>
        </p:nvCxnSpPr>
        <p:spPr>
          <a:xfrm>
            <a:off x="1250641" y="4387773"/>
            <a:ext cx="5681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2"/>
          <p:cNvCxnSpPr/>
          <p:nvPr/>
        </p:nvCxnSpPr>
        <p:spPr>
          <a:xfrm>
            <a:off x="1250641" y="2124580"/>
            <a:ext cx="5681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22"/>
          <p:cNvSpPr/>
          <p:nvPr/>
        </p:nvSpPr>
        <p:spPr>
          <a:xfrm>
            <a:off x="1272595" y="3930352"/>
            <a:ext cx="2496582" cy="539803"/>
          </a:xfrm>
          <a:custGeom>
            <a:avLst/>
            <a:gdLst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1424198 w 3163986"/>
              <a:gd name="connsiteY2" fmla="*/ 720191 h 841572"/>
              <a:gd name="connsiteX3" fmla="*/ 3163986 w 3163986"/>
              <a:gd name="connsiteY3" fmla="*/ 0 h 8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3986" h="841572">
                <a:moveTo>
                  <a:pt x="0" y="841572"/>
                </a:moveTo>
                <a:cubicBezTo>
                  <a:pt x="140262" y="786950"/>
                  <a:pt x="280524" y="732329"/>
                  <a:pt x="517890" y="712099"/>
                </a:cubicBezTo>
                <a:cubicBezTo>
                  <a:pt x="755256" y="691869"/>
                  <a:pt x="983182" y="838874"/>
                  <a:pt x="1424198" y="720191"/>
                </a:cubicBezTo>
                <a:cubicBezTo>
                  <a:pt x="1865214" y="601508"/>
                  <a:pt x="2514600" y="300754"/>
                  <a:pt x="3163986" y="0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23"/>
          <p:cNvSpPr/>
          <p:nvPr/>
        </p:nvSpPr>
        <p:spPr>
          <a:xfrm>
            <a:off x="5767367" y="4387773"/>
            <a:ext cx="1225943" cy="299515"/>
          </a:xfrm>
          <a:custGeom>
            <a:avLst/>
            <a:gdLst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1424198 w 3163986"/>
              <a:gd name="connsiteY2" fmla="*/ 720191 h 841572"/>
              <a:gd name="connsiteX3" fmla="*/ 3163986 w 3163986"/>
              <a:gd name="connsiteY3" fmla="*/ 0 h 841572"/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2314322 w 3163986"/>
              <a:gd name="connsiteY2" fmla="*/ 351950 h 841572"/>
              <a:gd name="connsiteX3" fmla="*/ 3163986 w 3163986"/>
              <a:gd name="connsiteY3" fmla="*/ 0 h 841572"/>
              <a:gd name="connsiteX0" fmla="*/ 1099664 w 2653335"/>
              <a:gd name="connsiteY0" fmla="*/ 787018 h 787018"/>
              <a:gd name="connsiteX1" fmla="*/ 7239 w 2653335"/>
              <a:gd name="connsiteY1" fmla="*/ 712099 h 787018"/>
              <a:gd name="connsiteX2" fmla="*/ 1803671 w 2653335"/>
              <a:gd name="connsiteY2" fmla="*/ 351950 h 787018"/>
              <a:gd name="connsiteX3" fmla="*/ 2653335 w 2653335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04007 w 1553671"/>
              <a:gd name="connsiteY2" fmla="*/ 351950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44467 w 1553671"/>
              <a:gd name="connsiteY2" fmla="*/ 433781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44467 w 1553671"/>
              <a:gd name="connsiteY2" fmla="*/ 311034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76835 w 1553671"/>
              <a:gd name="connsiteY2" fmla="*/ 365588 h 787018"/>
              <a:gd name="connsiteX3" fmla="*/ 1553671 w 1553671"/>
              <a:gd name="connsiteY3" fmla="*/ 0 h 7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671" h="787018">
                <a:moveTo>
                  <a:pt x="0" y="787018"/>
                </a:moveTo>
                <a:cubicBezTo>
                  <a:pt x="140262" y="732396"/>
                  <a:pt x="323682" y="591396"/>
                  <a:pt x="453154" y="521158"/>
                </a:cubicBezTo>
                <a:cubicBezTo>
                  <a:pt x="582627" y="450920"/>
                  <a:pt x="593416" y="452448"/>
                  <a:pt x="776835" y="365588"/>
                </a:cubicBezTo>
                <a:cubicBezTo>
                  <a:pt x="960254" y="278728"/>
                  <a:pt x="904285" y="300754"/>
                  <a:pt x="1553671" y="0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27"/>
          <p:cNvSpPr/>
          <p:nvPr/>
        </p:nvSpPr>
        <p:spPr>
          <a:xfrm>
            <a:off x="2396375" y="3935542"/>
            <a:ext cx="1372801" cy="1333938"/>
          </a:xfrm>
          <a:custGeom>
            <a:avLst/>
            <a:gdLst>
              <a:gd name="connsiteX0" fmla="*/ 0 w 1739788"/>
              <a:gd name="connsiteY0" fmla="*/ 2079653 h 2079653"/>
              <a:gd name="connsiteX1" fmla="*/ 720191 w 1739788"/>
              <a:gd name="connsiteY1" fmla="*/ 1634591 h 2079653"/>
              <a:gd name="connsiteX2" fmla="*/ 1739788 w 1739788"/>
              <a:gd name="connsiteY2" fmla="*/ 0 h 207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788" h="2079653">
                <a:moveTo>
                  <a:pt x="0" y="2079653"/>
                </a:moveTo>
                <a:cubicBezTo>
                  <a:pt x="215113" y="2030426"/>
                  <a:pt x="430226" y="1981200"/>
                  <a:pt x="720191" y="1634591"/>
                </a:cubicBezTo>
                <a:cubicBezTo>
                  <a:pt x="1010156" y="1287982"/>
                  <a:pt x="1374972" y="643991"/>
                  <a:pt x="1739788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28"/>
          <p:cNvSpPr/>
          <p:nvPr/>
        </p:nvSpPr>
        <p:spPr>
          <a:xfrm>
            <a:off x="3785742" y="2119261"/>
            <a:ext cx="1960232" cy="227874"/>
          </a:xfrm>
          <a:custGeom>
            <a:avLst/>
            <a:gdLst>
              <a:gd name="connsiteX0" fmla="*/ 0 w 1739788"/>
              <a:gd name="connsiteY0" fmla="*/ 2079653 h 2079653"/>
              <a:gd name="connsiteX1" fmla="*/ 720191 w 1739788"/>
              <a:gd name="connsiteY1" fmla="*/ 1634591 h 2079653"/>
              <a:gd name="connsiteX2" fmla="*/ 1739788 w 1739788"/>
              <a:gd name="connsiteY2" fmla="*/ 0 h 2079653"/>
              <a:gd name="connsiteX0" fmla="*/ 0 w 2095837"/>
              <a:gd name="connsiteY0" fmla="*/ 1011 h 1732898"/>
              <a:gd name="connsiteX1" fmla="*/ 1076240 w 2095837"/>
              <a:gd name="connsiteY1" fmla="*/ 1732706 h 1732898"/>
              <a:gd name="connsiteX2" fmla="*/ 2095837 w 2095837"/>
              <a:gd name="connsiteY2" fmla="*/ 98115 h 1732898"/>
              <a:gd name="connsiteX0" fmla="*/ 0 w 2055377"/>
              <a:gd name="connsiteY0" fmla="*/ 234669 h 1635348"/>
              <a:gd name="connsiteX1" fmla="*/ 1035780 w 2055377"/>
              <a:gd name="connsiteY1" fmla="*/ 1634591 h 1635348"/>
              <a:gd name="connsiteX2" fmla="*/ 2055377 w 2055377"/>
              <a:gd name="connsiteY2" fmla="*/ 0 h 1635348"/>
              <a:gd name="connsiteX0" fmla="*/ 0 w 2055377"/>
              <a:gd name="connsiteY0" fmla="*/ 341282 h 360640"/>
              <a:gd name="connsiteX1" fmla="*/ 1124793 w 2055377"/>
              <a:gd name="connsiteY1" fmla="*/ 1417 h 360640"/>
              <a:gd name="connsiteX2" fmla="*/ 2055377 w 2055377"/>
              <a:gd name="connsiteY2" fmla="*/ 106613 h 360640"/>
              <a:gd name="connsiteX0" fmla="*/ 0 w 4013649"/>
              <a:gd name="connsiteY0" fmla="*/ 343162 h 343162"/>
              <a:gd name="connsiteX1" fmla="*/ 1124793 w 4013649"/>
              <a:gd name="connsiteY1" fmla="*/ 3297 h 343162"/>
              <a:gd name="connsiteX2" fmla="*/ 4013649 w 4013649"/>
              <a:gd name="connsiteY2" fmla="*/ 3297 h 343162"/>
              <a:gd name="connsiteX0" fmla="*/ 0 w 4013649"/>
              <a:gd name="connsiteY0" fmla="*/ 365806 h 365806"/>
              <a:gd name="connsiteX1" fmla="*/ 1124793 w 4013649"/>
              <a:gd name="connsiteY1" fmla="*/ 25941 h 365806"/>
              <a:gd name="connsiteX2" fmla="*/ 4013649 w 4013649"/>
              <a:gd name="connsiteY2" fmla="*/ 25941 h 365806"/>
              <a:gd name="connsiteX0" fmla="*/ 0 w 4013649"/>
              <a:gd name="connsiteY0" fmla="*/ 346718 h 346718"/>
              <a:gd name="connsiteX1" fmla="*/ 1124793 w 4013649"/>
              <a:gd name="connsiteY1" fmla="*/ 6853 h 346718"/>
              <a:gd name="connsiteX2" fmla="*/ 4013649 w 4013649"/>
              <a:gd name="connsiteY2" fmla="*/ 112049 h 346718"/>
              <a:gd name="connsiteX0" fmla="*/ 0 w 4013649"/>
              <a:gd name="connsiteY0" fmla="*/ 354062 h 354062"/>
              <a:gd name="connsiteX1" fmla="*/ 1124793 w 4013649"/>
              <a:gd name="connsiteY1" fmla="*/ 14197 h 354062"/>
              <a:gd name="connsiteX2" fmla="*/ 4013649 w 4013649"/>
              <a:gd name="connsiteY2" fmla="*/ 119393 h 354062"/>
              <a:gd name="connsiteX0" fmla="*/ 0 w 2484255"/>
              <a:gd name="connsiteY0" fmla="*/ 385129 h 385129"/>
              <a:gd name="connsiteX1" fmla="*/ 1124793 w 2484255"/>
              <a:gd name="connsiteY1" fmla="*/ 45264 h 385129"/>
              <a:gd name="connsiteX2" fmla="*/ 2484255 w 2484255"/>
              <a:gd name="connsiteY2" fmla="*/ 69540 h 385129"/>
              <a:gd name="connsiteX0" fmla="*/ 0 w 2484255"/>
              <a:gd name="connsiteY0" fmla="*/ 376482 h 376482"/>
              <a:gd name="connsiteX1" fmla="*/ 1124793 w 2484255"/>
              <a:gd name="connsiteY1" fmla="*/ 36617 h 376482"/>
              <a:gd name="connsiteX2" fmla="*/ 2484255 w 2484255"/>
              <a:gd name="connsiteY2" fmla="*/ 60893 h 376482"/>
              <a:gd name="connsiteX0" fmla="*/ 0 w 2484255"/>
              <a:gd name="connsiteY0" fmla="*/ 355263 h 355263"/>
              <a:gd name="connsiteX1" fmla="*/ 995320 w 2484255"/>
              <a:gd name="connsiteY1" fmla="*/ 63950 h 355263"/>
              <a:gd name="connsiteX2" fmla="*/ 2484255 w 2484255"/>
              <a:gd name="connsiteY2" fmla="*/ 39674 h 35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255" h="355263">
                <a:moveTo>
                  <a:pt x="0" y="355263"/>
                </a:moveTo>
                <a:cubicBezTo>
                  <a:pt x="215113" y="306036"/>
                  <a:pt x="581278" y="116548"/>
                  <a:pt x="995320" y="63950"/>
                </a:cubicBezTo>
                <a:cubicBezTo>
                  <a:pt x="1409362" y="11352"/>
                  <a:pt x="1763389" y="-36525"/>
                  <a:pt x="2484255" y="3967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30"/>
          <p:cNvCxnSpPr>
            <a:stCxn id="39" idx="2"/>
            <a:endCxn id="40" idx="0"/>
          </p:cNvCxnSpPr>
          <p:nvPr/>
        </p:nvCxnSpPr>
        <p:spPr>
          <a:xfrm flipV="1">
            <a:off x="3769176" y="2347135"/>
            <a:ext cx="16566" cy="1588408"/>
          </a:xfrm>
          <a:prstGeom prst="line">
            <a:avLst/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32"/>
          <p:cNvSpPr/>
          <p:nvPr/>
        </p:nvSpPr>
        <p:spPr>
          <a:xfrm>
            <a:off x="1266209" y="2186371"/>
            <a:ext cx="2528507" cy="166094"/>
          </a:xfrm>
          <a:custGeom>
            <a:avLst/>
            <a:gdLst>
              <a:gd name="connsiteX0" fmla="*/ 0 w 3204446"/>
              <a:gd name="connsiteY0" fmla="*/ 0 h 258945"/>
              <a:gd name="connsiteX1" fmla="*/ 1497026 w 3204446"/>
              <a:gd name="connsiteY1" fmla="*/ 97104 h 258945"/>
              <a:gd name="connsiteX2" fmla="*/ 3204446 w 3204446"/>
              <a:gd name="connsiteY2" fmla="*/ 258945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4446" h="258945">
                <a:moveTo>
                  <a:pt x="0" y="0"/>
                </a:moveTo>
                <a:lnTo>
                  <a:pt x="1497026" y="97104"/>
                </a:lnTo>
                <a:cubicBezTo>
                  <a:pt x="2031100" y="140262"/>
                  <a:pt x="2617773" y="199603"/>
                  <a:pt x="3204446" y="258945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33"/>
          <p:cNvSpPr/>
          <p:nvPr/>
        </p:nvSpPr>
        <p:spPr>
          <a:xfrm>
            <a:off x="5542454" y="2124580"/>
            <a:ext cx="1450856" cy="93427"/>
          </a:xfrm>
          <a:custGeom>
            <a:avLst/>
            <a:gdLst>
              <a:gd name="connsiteX0" fmla="*/ 0 w 3204446"/>
              <a:gd name="connsiteY0" fmla="*/ 0 h 258945"/>
              <a:gd name="connsiteX1" fmla="*/ 1497026 w 3204446"/>
              <a:gd name="connsiteY1" fmla="*/ 97104 h 258945"/>
              <a:gd name="connsiteX2" fmla="*/ 3204446 w 3204446"/>
              <a:gd name="connsiteY2" fmla="*/ 258945 h 258945"/>
              <a:gd name="connsiteX0" fmla="*/ 0 w 3204446"/>
              <a:gd name="connsiteY0" fmla="*/ 0 h 145656"/>
              <a:gd name="connsiteX1" fmla="*/ 1497026 w 3204446"/>
              <a:gd name="connsiteY1" fmla="*/ 97104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4446" h="145656">
                <a:moveTo>
                  <a:pt x="0" y="0"/>
                </a:moveTo>
                <a:cubicBezTo>
                  <a:pt x="499009" y="32368"/>
                  <a:pt x="948850" y="16184"/>
                  <a:pt x="1497026" y="48552"/>
                </a:cubicBezTo>
                <a:cubicBezTo>
                  <a:pt x="2045202" y="80920"/>
                  <a:pt x="2617773" y="86314"/>
                  <a:pt x="3204446" y="145656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14"/>
          <p:cNvSpPr txBox="1"/>
          <p:nvPr/>
        </p:nvSpPr>
        <p:spPr>
          <a:xfrm>
            <a:off x="1879637" y="2817395"/>
            <a:ext cx="1008627" cy="564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Residual</a:t>
            </a:r>
          </a:p>
          <a:p>
            <a:pPr algn="ctr"/>
            <a:r>
              <a:rPr lang="de-DE" sz="1600" dirty="0" smtClean="0"/>
              <a:t>Layer RL</a:t>
            </a:r>
            <a:endParaRPr lang="en-US" sz="1600" dirty="0"/>
          </a:p>
        </p:txBody>
      </p:sp>
      <p:sp>
        <p:nvSpPr>
          <p:cNvPr id="45" name="TextBox 34"/>
          <p:cNvSpPr txBox="1"/>
          <p:nvPr/>
        </p:nvSpPr>
        <p:spPr>
          <a:xfrm>
            <a:off x="5941965" y="2817395"/>
            <a:ext cx="1008627" cy="564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Residual</a:t>
            </a:r>
          </a:p>
          <a:p>
            <a:pPr algn="ctr"/>
            <a:r>
              <a:rPr lang="de-DE" sz="1600" dirty="0" smtClean="0"/>
              <a:t>Layer RL</a:t>
            </a:r>
            <a:endParaRPr lang="en-US" sz="1600" dirty="0"/>
          </a:p>
        </p:txBody>
      </p:sp>
      <p:sp>
        <p:nvSpPr>
          <p:cNvPr id="46" name="TextBox 35"/>
          <p:cNvSpPr txBox="1"/>
          <p:nvPr/>
        </p:nvSpPr>
        <p:spPr>
          <a:xfrm>
            <a:off x="4061740" y="2817395"/>
            <a:ext cx="1132678" cy="801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Planetary</a:t>
            </a:r>
          </a:p>
          <a:p>
            <a:pPr algn="ctr"/>
            <a:r>
              <a:rPr lang="de-DE" sz="1600" dirty="0" err="1" smtClean="0"/>
              <a:t>Boundary</a:t>
            </a:r>
            <a:endParaRPr lang="de-DE" sz="1600" dirty="0" smtClean="0"/>
          </a:p>
          <a:p>
            <a:pPr algn="ctr"/>
            <a:r>
              <a:rPr lang="de-DE" sz="1600" dirty="0" smtClean="0"/>
              <a:t>Layer PBL</a:t>
            </a:r>
            <a:endParaRPr lang="en-US" sz="1600" dirty="0"/>
          </a:p>
        </p:txBody>
      </p:sp>
      <p:sp>
        <p:nvSpPr>
          <p:cNvPr id="47" name="TextBox 36"/>
          <p:cNvSpPr txBox="1"/>
          <p:nvPr/>
        </p:nvSpPr>
        <p:spPr>
          <a:xfrm>
            <a:off x="713190" y="4446909"/>
            <a:ext cx="3000544" cy="68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1600" dirty="0" err="1" smtClean="0"/>
              <a:t>Nocturnal</a:t>
            </a:r>
            <a:r>
              <a:rPr lang="de-DE" sz="1600" dirty="0" smtClean="0"/>
              <a:t> </a:t>
            </a:r>
            <a:r>
              <a:rPr lang="de-DE" sz="1600" dirty="0" err="1" smtClean="0"/>
              <a:t>Boundary</a:t>
            </a:r>
            <a:endParaRPr lang="de-DE" sz="1600" dirty="0" smtClean="0"/>
          </a:p>
          <a:p>
            <a:pPr algn="ctr">
              <a:lnSpc>
                <a:spcPts val="2400"/>
              </a:lnSpc>
            </a:pPr>
            <a:r>
              <a:rPr lang="de-DE" sz="1600" dirty="0" smtClean="0"/>
              <a:t>Layer NBL</a:t>
            </a:r>
            <a:endParaRPr lang="en-US" sz="1600" dirty="0"/>
          </a:p>
        </p:txBody>
      </p:sp>
      <p:sp>
        <p:nvSpPr>
          <p:cNvPr id="48" name="TextBox 37"/>
          <p:cNvSpPr txBox="1"/>
          <p:nvPr/>
        </p:nvSpPr>
        <p:spPr>
          <a:xfrm>
            <a:off x="6091874" y="4698596"/>
            <a:ext cx="577631" cy="385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de-DE" sz="1600" dirty="0" smtClean="0"/>
              <a:t>NBL</a:t>
            </a:r>
            <a:endParaRPr lang="en-US" sz="1600" dirty="0"/>
          </a:p>
        </p:txBody>
      </p:sp>
      <p:cxnSp>
        <p:nvCxnSpPr>
          <p:cNvPr id="49" name="Straight Arrow Connector 2"/>
          <p:cNvCxnSpPr/>
          <p:nvPr/>
        </p:nvCxnSpPr>
        <p:spPr>
          <a:xfrm>
            <a:off x="1250641" y="5265338"/>
            <a:ext cx="5681879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Diurnal </a:t>
            </a:r>
            <a:r>
              <a:rPr lang="de-DE" dirty="0" err="1" smtClean="0"/>
              <a:t>evolvement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in high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en-US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2"/>
          <p:cNvCxnSpPr/>
          <p:nvPr/>
        </p:nvCxnSpPr>
        <p:spPr>
          <a:xfrm>
            <a:off x="1211893" y="5269480"/>
            <a:ext cx="5715135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4"/>
          <p:cNvCxnSpPr/>
          <p:nvPr/>
        </p:nvCxnSpPr>
        <p:spPr>
          <a:xfrm flipV="1">
            <a:off x="1211893" y="1997065"/>
            <a:ext cx="0" cy="32724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0"/>
          <p:cNvCxnSpPr/>
          <p:nvPr/>
        </p:nvCxnSpPr>
        <p:spPr>
          <a:xfrm>
            <a:off x="1211893" y="3566031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"/>
          <p:cNvCxnSpPr/>
          <p:nvPr/>
        </p:nvCxnSpPr>
        <p:spPr>
          <a:xfrm>
            <a:off x="1211893" y="5127471"/>
            <a:ext cx="5715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2"/>
          <p:cNvCxnSpPr/>
          <p:nvPr/>
        </p:nvCxnSpPr>
        <p:spPr>
          <a:xfrm>
            <a:off x="1211893" y="2221203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5536" y="1738343"/>
            <a:ext cx="69779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750"/>
              </a:lnSpc>
            </a:pPr>
            <a:r>
              <a:rPr lang="de-DE" dirty="0" smtClean="0"/>
              <a:t>m</a:t>
            </a:r>
          </a:p>
          <a:p>
            <a:pPr algn="r">
              <a:lnSpc>
                <a:spcPts val="2750"/>
              </a:lnSpc>
            </a:pPr>
            <a:r>
              <a:rPr lang="de-DE" dirty="0" smtClean="0"/>
              <a:t>2000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r>
              <a:rPr lang="de-DE" dirty="0" smtClean="0"/>
              <a:t>800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 smtClean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r>
              <a:rPr lang="de-DE" dirty="0" smtClean="0"/>
              <a:t>400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 smtClean="0"/>
          </a:p>
          <a:p>
            <a:pPr algn="r">
              <a:lnSpc>
                <a:spcPts val="2750"/>
              </a:lnSpc>
            </a:pPr>
            <a:r>
              <a:rPr lang="de-DE" dirty="0" smtClean="0"/>
              <a:t>50</a:t>
            </a:r>
            <a:endParaRPr lang="de-DE" dirty="0"/>
          </a:p>
        </p:txBody>
      </p:sp>
      <p:cxnSp>
        <p:nvCxnSpPr>
          <p:cNvPr id="18" name="Straight Connector 18"/>
          <p:cNvCxnSpPr/>
          <p:nvPr/>
        </p:nvCxnSpPr>
        <p:spPr>
          <a:xfrm flipV="1">
            <a:off x="2354920" y="2041892"/>
            <a:ext cx="0" cy="322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9"/>
          <p:cNvCxnSpPr/>
          <p:nvPr/>
        </p:nvCxnSpPr>
        <p:spPr>
          <a:xfrm flipV="1">
            <a:off x="5612547" y="2041892"/>
            <a:ext cx="0" cy="322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0"/>
          <p:cNvSpPr txBox="1"/>
          <p:nvPr/>
        </p:nvSpPr>
        <p:spPr>
          <a:xfrm>
            <a:off x="2012012" y="1817754"/>
            <a:ext cx="679649" cy="2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sunrise</a:t>
            </a:r>
            <a:endParaRPr lang="en-US" dirty="0"/>
          </a:p>
        </p:txBody>
      </p:sp>
      <p:sp>
        <p:nvSpPr>
          <p:cNvPr id="21" name="TextBox 21"/>
          <p:cNvSpPr txBox="1"/>
          <p:nvPr/>
        </p:nvSpPr>
        <p:spPr>
          <a:xfrm>
            <a:off x="5298554" y="1817754"/>
            <a:ext cx="634152" cy="2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sunset</a:t>
            </a:r>
            <a:endParaRPr lang="en-US" dirty="0"/>
          </a:p>
        </p:txBody>
      </p:sp>
      <p:sp>
        <p:nvSpPr>
          <p:cNvPr id="29" name="Rectangle 34"/>
          <p:cNvSpPr/>
          <p:nvPr/>
        </p:nvSpPr>
        <p:spPr>
          <a:xfrm>
            <a:off x="713190" y="2669478"/>
            <a:ext cx="514362" cy="26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5"/>
          <p:cNvSpPr txBox="1"/>
          <p:nvPr/>
        </p:nvSpPr>
        <p:spPr>
          <a:xfrm>
            <a:off x="744433" y="5347584"/>
            <a:ext cx="711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85950" algn="l"/>
                <a:tab pos="3617913" algn="l"/>
                <a:tab pos="3673475" algn="l"/>
                <a:tab pos="5381625" algn="l"/>
                <a:tab pos="7177088" algn="l"/>
              </a:tabLst>
            </a:pPr>
            <a:r>
              <a:rPr lang="de-DE" sz="2000" dirty="0" smtClean="0"/>
              <a:t>00:00         6:00               12:00              18:00          24:00</a:t>
            </a:r>
          </a:p>
        </p:txBody>
      </p:sp>
    </p:spTree>
    <p:extLst>
      <p:ext uri="{BB962C8B-B14F-4D97-AF65-F5344CB8AC3E}">
        <p14:creationId xmlns:p14="http://schemas.microsoft.com/office/powerpoint/2010/main" val="36127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227552" y="2221203"/>
            <a:ext cx="5760622" cy="3042666"/>
            <a:chOff x="1351370" y="1043873"/>
            <a:chExt cx="7266648" cy="4919957"/>
          </a:xfrm>
        </p:grpSpPr>
        <p:sp>
          <p:nvSpPr>
            <p:cNvPr id="31" name="Freeform 3"/>
            <p:cNvSpPr/>
            <p:nvPr/>
          </p:nvSpPr>
          <p:spPr>
            <a:xfrm>
              <a:off x="2726940" y="3867993"/>
              <a:ext cx="1845059" cy="2095837"/>
            </a:xfrm>
            <a:custGeom>
              <a:avLst/>
              <a:gdLst>
                <a:gd name="connsiteX0" fmla="*/ 8092 w 1780248"/>
                <a:gd name="connsiteY0" fmla="*/ 2095837 h 2095837"/>
                <a:gd name="connsiteX1" fmla="*/ 1780248 w 1780248"/>
                <a:gd name="connsiteY1" fmla="*/ 2079653 h 2095837"/>
                <a:gd name="connsiteX2" fmla="*/ 1731696 w 1780248"/>
                <a:gd name="connsiteY2" fmla="*/ 0 h 2095837"/>
                <a:gd name="connsiteX3" fmla="*/ 817296 w 1780248"/>
                <a:gd name="connsiteY3" fmla="*/ 412694 h 2095837"/>
                <a:gd name="connsiteX4" fmla="*/ 0 w 1780248"/>
                <a:gd name="connsiteY4" fmla="*/ 712099 h 2095837"/>
                <a:gd name="connsiteX5" fmla="*/ 8092 w 1780248"/>
                <a:gd name="connsiteY5" fmla="*/ 2095837 h 2095837"/>
                <a:gd name="connsiteX0" fmla="*/ 75 w 1845059"/>
                <a:gd name="connsiteY0" fmla="*/ 2095837 h 2095837"/>
                <a:gd name="connsiteX1" fmla="*/ 1845059 w 1845059"/>
                <a:gd name="connsiteY1" fmla="*/ 2079653 h 2095837"/>
                <a:gd name="connsiteX2" fmla="*/ 1796507 w 1845059"/>
                <a:gd name="connsiteY2" fmla="*/ 0 h 2095837"/>
                <a:gd name="connsiteX3" fmla="*/ 882107 w 1845059"/>
                <a:gd name="connsiteY3" fmla="*/ 412694 h 2095837"/>
                <a:gd name="connsiteX4" fmla="*/ 64811 w 1845059"/>
                <a:gd name="connsiteY4" fmla="*/ 712099 h 2095837"/>
                <a:gd name="connsiteX5" fmla="*/ 75 w 1845059"/>
                <a:gd name="connsiteY5" fmla="*/ 2095837 h 209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5059" h="2095837">
                  <a:moveTo>
                    <a:pt x="75" y="2095837"/>
                  </a:moveTo>
                  <a:lnTo>
                    <a:pt x="1845059" y="2079653"/>
                  </a:lnTo>
                  <a:lnTo>
                    <a:pt x="1796507" y="0"/>
                  </a:lnTo>
                  <a:lnTo>
                    <a:pt x="882107" y="412694"/>
                  </a:lnTo>
                  <a:lnTo>
                    <a:pt x="64811" y="712099"/>
                  </a:lnTo>
                  <a:cubicBezTo>
                    <a:pt x="67508" y="1173345"/>
                    <a:pt x="-2622" y="1634591"/>
                    <a:pt x="75" y="209583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/>
                </a:gs>
                <a:gs pos="68000">
                  <a:schemeClr val="accent1">
                    <a:tint val="44500"/>
                    <a:satMod val="160000"/>
                  </a:schemeClr>
                </a:gs>
                <a:gs pos="74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6"/>
            <p:cNvSpPr/>
            <p:nvPr/>
          </p:nvSpPr>
          <p:spPr>
            <a:xfrm>
              <a:off x="1351370" y="1043873"/>
              <a:ext cx="7266648" cy="4903773"/>
            </a:xfrm>
            <a:custGeom>
              <a:avLst/>
              <a:gdLst>
                <a:gd name="connsiteX0" fmla="*/ 0 w 7266648"/>
                <a:gd name="connsiteY0" fmla="*/ 97104 h 4903773"/>
                <a:gd name="connsiteX1" fmla="*/ 16184 w 7266648"/>
                <a:gd name="connsiteY1" fmla="*/ 3673784 h 4903773"/>
                <a:gd name="connsiteX2" fmla="*/ 347957 w 7266648"/>
                <a:gd name="connsiteY2" fmla="*/ 3560495 h 4903773"/>
                <a:gd name="connsiteX3" fmla="*/ 639271 w 7266648"/>
                <a:gd name="connsiteY3" fmla="*/ 3528127 h 4903773"/>
                <a:gd name="connsiteX4" fmla="*/ 1011504 w 7266648"/>
                <a:gd name="connsiteY4" fmla="*/ 3584771 h 4903773"/>
                <a:gd name="connsiteX5" fmla="*/ 1440382 w 7266648"/>
                <a:gd name="connsiteY5" fmla="*/ 3552403 h 4903773"/>
                <a:gd name="connsiteX6" fmla="*/ 2184849 w 7266648"/>
                <a:gd name="connsiteY6" fmla="*/ 3277274 h 4903773"/>
                <a:gd name="connsiteX7" fmla="*/ 3188262 w 7266648"/>
                <a:gd name="connsiteY7" fmla="*/ 2807936 h 4903773"/>
                <a:gd name="connsiteX8" fmla="*/ 3172078 w 7266648"/>
                <a:gd name="connsiteY8" fmla="*/ 4895681 h 4903773"/>
                <a:gd name="connsiteX9" fmla="*/ 5688701 w 7266648"/>
                <a:gd name="connsiteY9" fmla="*/ 4903773 h 4903773"/>
                <a:gd name="connsiteX10" fmla="*/ 5721069 w 7266648"/>
                <a:gd name="connsiteY10" fmla="*/ 4013649 h 4903773"/>
                <a:gd name="connsiteX11" fmla="*/ 6287511 w 7266648"/>
                <a:gd name="connsiteY11" fmla="*/ 3803256 h 4903773"/>
                <a:gd name="connsiteX12" fmla="*/ 6821586 w 7266648"/>
                <a:gd name="connsiteY12" fmla="*/ 3665692 h 4903773"/>
                <a:gd name="connsiteX13" fmla="*/ 7266648 w 7266648"/>
                <a:gd name="connsiteY13" fmla="*/ 3520035 h 4903773"/>
                <a:gd name="connsiteX14" fmla="*/ 7258556 w 7266648"/>
                <a:gd name="connsiteY14" fmla="*/ 161840 h 4903773"/>
                <a:gd name="connsiteX15" fmla="*/ 5551136 w 7266648"/>
                <a:gd name="connsiteY15" fmla="*/ 16184 h 4903773"/>
                <a:gd name="connsiteX16" fmla="*/ 4750025 w 7266648"/>
                <a:gd name="connsiteY16" fmla="*/ 0 h 4903773"/>
                <a:gd name="connsiteX17" fmla="*/ 4272595 w 7266648"/>
                <a:gd name="connsiteY17" fmla="*/ 64736 h 4903773"/>
                <a:gd name="connsiteX18" fmla="*/ 4013649 w 7266648"/>
                <a:gd name="connsiteY18" fmla="*/ 89012 h 4903773"/>
                <a:gd name="connsiteX19" fmla="*/ 3196354 w 7266648"/>
                <a:gd name="connsiteY19" fmla="*/ 356049 h 4903773"/>
                <a:gd name="connsiteX20" fmla="*/ 2370966 w 7266648"/>
                <a:gd name="connsiteY20" fmla="*/ 275129 h 4903773"/>
                <a:gd name="connsiteX21" fmla="*/ 1456566 w 7266648"/>
                <a:gd name="connsiteY21" fmla="*/ 202300 h 4903773"/>
                <a:gd name="connsiteX22" fmla="*/ 0 w 7266648"/>
                <a:gd name="connsiteY22" fmla="*/ 97104 h 4903773"/>
                <a:gd name="connsiteX0" fmla="*/ 0 w 7266648"/>
                <a:gd name="connsiteY0" fmla="*/ 97104 h 4903773"/>
                <a:gd name="connsiteX1" fmla="*/ 16184 w 7266648"/>
                <a:gd name="connsiteY1" fmla="*/ 3673784 h 4903773"/>
                <a:gd name="connsiteX2" fmla="*/ 347957 w 7266648"/>
                <a:gd name="connsiteY2" fmla="*/ 3560495 h 4903773"/>
                <a:gd name="connsiteX3" fmla="*/ 639271 w 7266648"/>
                <a:gd name="connsiteY3" fmla="*/ 3528127 h 4903773"/>
                <a:gd name="connsiteX4" fmla="*/ 1011504 w 7266648"/>
                <a:gd name="connsiteY4" fmla="*/ 3584771 h 4903773"/>
                <a:gd name="connsiteX5" fmla="*/ 1440382 w 7266648"/>
                <a:gd name="connsiteY5" fmla="*/ 3552403 h 4903773"/>
                <a:gd name="connsiteX6" fmla="*/ 2184849 w 7266648"/>
                <a:gd name="connsiteY6" fmla="*/ 3277274 h 4903773"/>
                <a:gd name="connsiteX7" fmla="*/ 3155894 w 7266648"/>
                <a:gd name="connsiteY7" fmla="*/ 2848396 h 4903773"/>
                <a:gd name="connsiteX8" fmla="*/ 3172078 w 7266648"/>
                <a:gd name="connsiteY8" fmla="*/ 4895681 h 4903773"/>
                <a:gd name="connsiteX9" fmla="*/ 5688701 w 7266648"/>
                <a:gd name="connsiteY9" fmla="*/ 4903773 h 4903773"/>
                <a:gd name="connsiteX10" fmla="*/ 5721069 w 7266648"/>
                <a:gd name="connsiteY10" fmla="*/ 4013649 h 4903773"/>
                <a:gd name="connsiteX11" fmla="*/ 6287511 w 7266648"/>
                <a:gd name="connsiteY11" fmla="*/ 3803256 h 4903773"/>
                <a:gd name="connsiteX12" fmla="*/ 6821586 w 7266648"/>
                <a:gd name="connsiteY12" fmla="*/ 3665692 h 4903773"/>
                <a:gd name="connsiteX13" fmla="*/ 7266648 w 7266648"/>
                <a:gd name="connsiteY13" fmla="*/ 3520035 h 4903773"/>
                <a:gd name="connsiteX14" fmla="*/ 7258556 w 7266648"/>
                <a:gd name="connsiteY14" fmla="*/ 161840 h 4903773"/>
                <a:gd name="connsiteX15" fmla="*/ 5551136 w 7266648"/>
                <a:gd name="connsiteY15" fmla="*/ 16184 h 4903773"/>
                <a:gd name="connsiteX16" fmla="*/ 4750025 w 7266648"/>
                <a:gd name="connsiteY16" fmla="*/ 0 h 4903773"/>
                <a:gd name="connsiteX17" fmla="*/ 4272595 w 7266648"/>
                <a:gd name="connsiteY17" fmla="*/ 64736 h 4903773"/>
                <a:gd name="connsiteX18" fmla="*/ 4013649 w 7266648"/>
                <a:gd name="connsiteY18" fmla="*/ 89012 h 4903773"/>
                <a:gd name="connsiteX19" fmla="*/ 3196354 w 7266648"/>
                <a:gd name="connsiteY19" fmla="*/ 356049 h 4903773"/>
                <a:gd name="connsiteX20" fmla="*/ 2370966 w 7266648"/>
                <a:gd name="connsiteY20" fmla="*/ 275129 h 4903773"/>
                <a:gd name="connsiteX21" fmla="*/ 1456566 w 7266648"/>
                <a:gd name="connsiteY21" fmla="*/ 202300 h 4903773"/>
                <a:gd name="connsiteX22" fmla="*/ 0 w 7266648"/>
                <a:gd name="connsiteY22" fmla="*/ 97104 h 490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66648" h="4903773">
                  <a:moveTo>
                    <a:pt x="0" y="97104"/>
                  </a:moveTo>
                  <a:cubicBezTo>
                    <a:pt x="5395" y="1289331"/>
                    <a:pt x="10789" y="2481557"/>
                    <a:pt x="16184" y="3673784"/>
                  </a:cubicBezTo>
                  <a:lnTo>
                    <a:pt x="347957" y="3560495"/>
                  </a:lnTo>
                  <a:lnTo>
                    <a:pt x="639271" y="3528127"/>
                  </a:lnTo>
                  <a:lnTo>
                    <a:pt x="1011504" y="3584771"/>
                  </a:lnTo>
                  <a:lnTo>
                    <a:pt x="1440382" y="3552403"/>
                  </a:lnTo>
                  <a:lnTo>
                    <a:pt x="2184849" y="3277274"/>
                  </a:lnTo>
                  <a:lnTo>
                    <a:pt x="3155894" y="2848396"/>
                  </a:lnTo>
                  <a:lnTo>
                    <a:pt x="3172078" y="4895681"/>
                  </a:lnTo>
                  <a:lnTo>
                    <a:pt x="5688701" y="4903773"/>
                  </a:lnTo>
                  <a:lnTo>
                    <a:pt x="5721069" y="4013649"/>
                  </a:lnTo>
                  <a:lnTo>
                    <a:pt x="6287511" y="3803256"/>
                  </a:lnTo>
                  <a:lnTo>
                    <a:pt x="6821586" y="3665692"/>
                  </a:lnTo>
                  <a:lnTo>
                    <a:pt x="7266648" y="3520035"/>
                  </a:lnTo>
                  <a:cubicBezTo>
                    <a:pt x="7263951" y="2400637"/>
                    <a:pt x="7261253" y="1281238"/>
                    <a:pt x="7258556" y="161840"/>
                  </a:cubicBezTo>
                  <a:lnTo>
                    <a:pt x="5551136" y="16184"/>
                  </a:lnTo>
                  <a:lnTo>
                    <a:pt x="4750025" y="0"/>
                  </a:lnTo>
                  <a:lnTo>
                    <a:pt x="4272595" y="64736"/>
                  </a:lnTo>
                  <a:lnTo>
                    <a:pt x="4013649" y="89012"/>
                  </a:lnTo>
                  <a:lnTo>
                    <a:pt x="3196354" y="356049"/>
                  </a:lnTo>
                  <a:lnTo>
                    <a:pt x="2370966" y="275129"/>
                  </a:lnTo>
                  <a:lnTo>
                    <a:pt x="1456566" y="202300"/>
                  </a:lnTo>
                  <a:lnTo>
                    <a:pt x="0" y="9710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  <a:lumMod val="100000"/>
                  </a:schemeClr>
                </a:gs>
                <a:gs pos="0">
                  <a:schemeClr val="accent1">
                    <a:tint val="44500"/>
                    <a:satMod val="16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 7"/>
            <p:cNvSpPr/>
            <p:nvPr/>
          </p:nvSpPr>
          <p:spPr>
            <a:xfrm>
              <a:off x="7015795" y="4572000"/>
              <a:ext cx="1602223" cy="1383738"/>
            </a:xfrm>
            <a:custGeom>
              <a:avLst/>
              <a:gdLst>
                <a:gd name="connsiteX0" fmla="*/ 0 w 1602223"/>
                <a:gd name="connsiteY0" fmla="*/ 1375646 h 1383738"/>
                <a:gd name="connsiteX1" fmla="*/ 1537486 w 1602223"/>
                <a:gd name="connsiteY1" fmla="*/ 1383738 h 1383738"/>
                <a:gd name="connsiteX2" fmla="*/ 1602223 w 1602223"/>
                <a:gd name="connsiteY2" fmla="*/ 0 h 1383738"/>
                <a:gd name="connsiteX3" fmla="*/ 793019 w 1602223"/>
                <a:gd name="connsiteY3" fmla="*/ 226577 h 1383738"/>
                <a:gd name="connsiteX4" fmla="*/ 16184 w 1602223"/>
                <a:gd name="connsiteY4" fmla="*/ 493614 h 1383738"/>
                <a:gd name="connsiteX5" fmla="*/ 0 w 1602223"/>
                <a:gd name="connsiteY5" fmla="*/ 1375646 h 138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223" h="1383738">
                  <a:moveTo>
                    <a:pt x="0" y="1375646"/>
                  </a:moveTo>
                  <a:lnTo>
                    <a:pt x="1537486" y="1383738"/>
                  </a:lnTo>
                  <a:lnTo>
                    <a:pt x="1602223" y="0"/>
                  </a:lnTo>
                  <a:lnTo>
                    <a:pt x="793019" y="226577"/>
                  </a:lnTo>
                  <a:lnTo>
                    <a:pt x="16184" y="493614"/>
                  </a:lnTo>
                  <a:lnTo>
                    <a:pt x="0" y="137564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rgbClr val="E16977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1"/>
            <p:cNvSpPr/>
            <p:nvPr/>
          </p:nvSpPr>
          <p:spPr>
            <a:xfrm>
              <a:off x="1351370" y="4580092"/>
              <a:ext cx="1440382" cy="1367554"/>
            </a:xfrm>
            <a:custGeom>
              <a:avLst/>
              <a:gdLst>
                <a:gd name="connsiteX0" fmla="*/ 8092 w 1440382"/>
                <a:gd name="connsiteY0" fmla="*/ 137565 h 1367554"/>
                <a:gd name="connsiteX1" fmla="*/ 436970 w 1440382"/>
                <a:gd name="connsiteY1" fmla="*/ 16184 h 1367554"/>
                <a:gd name="connsiteX2" fmla="*/ 639271 w 1440382"/>
                <a:gd name="connsiteY2" fmla="*/ 0 h 1367554"/>
                <a:gd name="connsiteX3" fmla="*/ 1051965 w 1440382"/>
                <a:gd name="connsiteY3" fmla="*/ 64736 h 1367554"/>
                <a:gd name="connsiteX4" fmla="*/ 1254265 w 1440382"/>
                <a:gd name="connsiteY4" fmla="*/ 64736 h 1367554"/>
                <a:gd name="connsiteX5" fmla="*/ 1440382 w 1440382"/>
                <a:gd name="connsiteY5" fmla="*/ 8092 h 1367554"/>
                <a:gd name="connsiteX6" fmla="*/ 1424198 w 1440382"/>
                <a:gd name="connsiteY6" fmla="*/ 1367554 h 1367554"/>
                <a:gd name="connsiteX7" fmla="*/ 0 w 1440382"/>
                <a:gd name="connsiteY7" fmla="*/ 1367554 h 1367554"/>
                <a:gd name="connsiteX8" fmla="*/ 8092 w 1440382"/>
                <a:gd name="connsiteY8" fmla="*/ 137565 h 136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382" h="1367554">
                  <a:moveTo>
                    <a:pt x="8092" y="137565"/>
                  </a:moveTo>
                  <a:lnTo>
                    <a:pt x="436970" y="16184"/>
                  </a:lnTo>
                  <a:lnTo>
                    <a:pt x="639271" y="0"/>
                  </a:lnTo>
                  <a:lnTo>
                    <a:pt x="1051965" y="64736"/>
                  </a:lnTo>
                  <a:lnTo>
                    <a:pt x="1254265" y="64736"/>
                  </a:lnTo>
                  <a:lnTo>
                    <a:pt x="1440382" y="8092"/>
                  </a:lnTo>
                  <a:lnTo>
                    <a:pt x="1424198" y="1367554"/>
                  </a:lnTo>
                  <a:lnTo>
                    <a:pt x="0" y="1367554"/>
                  </a:lnTo>
                  <a:cubicBezTo>
                    <a:pt x="2697" y="957558"/>
                    <a:pt x="5395" y="547561"/>
                    <a:pt x="8092" y="137565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9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Concentration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pollutants</a:t>
            </a:r>
            <a:r>
              <a:rPr lang="de-DE" dirty="0" smtClean="0"/>
              <a:t> </a:t>
            </a:r>
            <a:r>
              <a:rPr lang="de-DE" dirty="0" err="1" smtClean="0"/>
              <a:t>emitted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ground</a:t>
            </a:r>
            <a:r>
              <a:rPr lang="de-DE" dirty="0" smtClean="0"/>
              <a:t> (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, e.g. NOx,CO</a:t>
            </a:r>
            <a:r>
              <a:rPr lang="de-DE" baseline="-25000" dirty="0" smtClean="0"/>
              <a:t>2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395536" y="1738343"/>
            <a:ext cx="6592638" cy="3683060"/>
            <a:chOff x="303069" y="277103"/>
            <a:chExt cx="8306412" cy="5916216"/>
          </a:xfrm>
        </p:grpSpPr>
        <p:cxnSp>
          <p:nvCxnSpPr>
            <p:cNvPr id="9" name="Straight Arrow Connector 2"/>
            <p:cNvCxnSpPr/>
            <p:nvPr/>
          </p:nvCxnSpPr>
          <p:spPr>
            <a:xfrm>
              <a:off x="1331640" y="5949280"/>
              <a:ext cx="7200800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4"/>
            <p:cNvCxnSpPr/>
            <p:nvPr/>
          </p:nvCxnSpPr>
          <p:spPr>
            <a:xfrm flipV="1">
              <a:off x="1331640" y="692696"/>
              <a:ext cx="0" cy="5256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"/>
            <p:cNvCxnSpPr/>
            <p:nvPr/>
          </p:nvCxnSpPr>
          <p:spPr>
            <a:xfrm>
              <a:off x="1331640" y="4581128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/>
            <p:cNvCxnSpPr/>
            <p:nvPr/>
          </p:nvCxnSpPr>
          <p:spPr>
            <a:xfrm>
              <a:off x="1331640" y="3212976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"/>
            <p:cNvCxnSpPr/>
            <p:nvPr/>
          </p:nvCxnSpPr>
          <p:spPr>
            <a:xfrm>
              <a:off x="1331640" y="5721167"/>
              <a:ext cx="720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"/>
            <p:cNvCxnSpPr/>
            <p:nvPr/>
          </p:nvCxnSpPr>
          <p:spPr>
            <a:xfrm>
              <a:off x="1331640" y="1052736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3069" y="277103"/>
              <a:ext cx="879187" cy="591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750"/>
                </a:lnSpc>
              </a:pPr>
              <a:r>
                <a:rPr lang="de-DE" dirty="0" smtClean="0"/>
                <a:t>m</a:t>
              </a:r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2000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800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 smtClean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400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 smtClean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50</a:t>
              </a:r>
              <a:endParaRPr lang="de-DE" dirty="0"/>
            </a:p>
          </p:txBody>
        </p:sp>
        <p:cxnSp>
          <p:nvCxnSpPr>
            <p:cNvPr id="18" name="Straight Connector 18"/>
            <p:cNvCxnSpPr/>
            <p:nvPr/>
          </p:nvCxnSpPr>
          <p:spPr>
            <a:xfrm flipV="1">
              <a:off x="2771800" y="76470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9"/>
            <p:cNvCxnSpPr/>
            <p:nvPr/>
          </p:nvCxnSpPr>
          <p:spPr>
            <a:xfrm flipV="1">
              <a:off x="6876256" y="76470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0"/>
            <p:cNvSpPr txBox="1"/>
            <p:nvPr/>
          </p:nvSpPr>
          <p:spPr>
            <a:xfrm>
              <a:off x="2339752" y="404664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/>
                <a:t>sunrise</a:t>
              </a:r>
              <a:endParaRPr lang="en-US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480640" y="404664"/>
              <a:ext cx="799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/>
                <a:t>sunset</a:t>
              </a:r>
              <a:endParaRPr lang="en-US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359462" y="3867993"/>
              <a:ext cx="3163986" cy="841572"/>
            </a:xfrm>
            <a:custGeom>
              <a:avLst/>
              <a:gdLst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1424198 w 3163986"/>
                <a:gd name="connsiteY2" fmla="*/ 720191 h 841572"/>
                <a:gd name="connsiteX3" fmla="*/ 3163986 w 3163986"/>
                <a:gd name="connsiteY3" fmla="*/ 0 h 84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3986" h="841572">
                  <a:moveTo>
                    <a:pt x="0" y="841572"/>
                  </a:moveTo>
                  <a:cubicBezTo>
                    <a:pt x="140262" y="786950"/>
                    <a:pt x="280524" y="732329"/>
                    <a:pt x="517890" y="712099"/>
                  </a:cubicBezTo>
                  <a:cubicBezTo>
                    <a:pt x="755256" y="691869"/>
                    <a:pt x="983182" y="838874"/>
                    <a:pt x="1424198" y="720191"/>
                  </a:cubicBezTo>
                  <a:cubicBezTo>
                    <a:pt x="1865214" y="601508"/>
                    <a:pt x="2514600" y="300754"/>
                    <a:pt x="3163986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7055810" y="4581128"/>
              <a:ext cx="1553671" cy="466954"/>
            </a:xfrm>
            <a:custGeom>
              <a:avLst/>
              <a:gdLst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1424198 w 3163986"/>
                <a:gd name="connsiteY2" fmla="*/ 720191 h 841572"/>
                <a:gd name="connsiteX3" fmla="*/ 3163986 w 3163986"/>
                <a:gd name="connsiteY3" fmla="*/ 0 h 841572"/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2314322 w 3163986"/>
                <a:gd name="connsiteY2" fmla="*/ 351950 h 841572"/>
                <a:gd name="connsiteX3" fmla="*/ 3163986 w 3163986"/>
                <a:gd name="connsiteY3" fmla="*/ 0 h 841572"/>
                <a:gd name="connsiteX0" fmla="*/ 1099664 w 2653335"/>
                <a:gd name="connsiteY0" fmla="*/ 787018 h 787018"/>
                <a:gd name="connsiteX1" fmla="*/ 7239 w 2653335"/>
                <a:gd name="connsiteY1" fmla="*/ 712099 h 787018"/>
                <a:gd name="connsiteX2" fmla="*/ 1803671 w 2653335"/>
                <a:gd name="connsiteY2" fmla="*/ 351950 h 787018"/>
                <a:gd name="connsiteX3" fmla="*/ 2653335 w 2653335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04007 w 1553671"/>
                <a:gd name="connsiteY2" fmla="*/ 351950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44467 w 1553671"/>
                <a:gd name="connsiteY2" fmla="*/ 433781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44467 w 1553671"/>
                <a:gd name="connsiteY2" fmla="*/ 311034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76835 w 1553671"/>
                <a:gd name="connsiteY2" fmla="*/ 365588 h 787018"/>
                <a:gd name="connsiteX3" fmla="*/ 1553671 w 1553671"/>
                <a:gd name="connsiteY3" fmla="*/ 0 h 78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3671" h="787018">
                  <a:moveTo>
                    <a:pt x="0" y="787018"/>
                  </a:moveTo>
                  <a:cubicBezTo>
                    <a:pt x="140262" y="732396"/>
                    <a:pt x="323682" y="591396"/>
                    <a:pt x="453154" y="521158"/>
                  </a:cubicBezTo>
                  <a:cubicBezTo>
                    <a:pt x="582627" y="450920"/>
                    <a:pt x="593416" y="452448"/>
                    <a:pt x="776835" y="365588"/>
                  </a:cubicBezTo>
                  <a:cubicBezTo>
                    <a:pt x="960254" y="278728"/>
                    <a:pt x="904285" y="300754"/>
                    <a:pt x="1553671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7"/>
            <p:cNvSpPr/>
            <p:nvPr/>
          </p:nvSpPr>
          <p:spPr>
            <a:xfrm>
              <a:off x="2783660" y="3876085"/>
              <a:ext cx="1739788" cy="2079653"/>
            </a:xfrm>
            <a:custGeom>
              <a:avLst/>
              <a:gdLst>
                <a:gd name="connsiteX0" fmla="*/ 0 w 1739788"/>
                <a:gd name="connsiteY0" fmla="*/ 2079653 h 2079653"/>
                <a:gd name="connsiteX1" fmla="*/ 720191 w 1739788"/>
                <a:gd name="connsiteY1" fmla="*/ 1634591 h 2079653"/>
                <a:gd name="connsiteX2" fmla="*/ 1739788 w 1739788"/>
                <a:gd name="connsiteY2" fmla="*/ 0 h 207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788" h="2079653">
                  <a:moveTo>
                    <a:pt x="0" y="2079653"/>
                  </a:moveTo>
                  <a:cubicBezTo>
                    <a:pt x="215113" y="2030426"/>
                    <a:pt x="430226" y="1981200"/>
                    <a:pt x="720191" y="1634591"/>
                  </a:cubicBezTo>
                  <a:cubicBezTo>
                    <a:pt x="1010156" y="1287982"/>
                    <a:pt x="1374972" y="643991"/>
                    <a:pt x="1739788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8"/>
            <p:cNvSpPr/>
            <p:nvPr/>
          </p:nvSpPr>
          <p:spPr>
            <a:xfrm>
              <a:off x="4544442" y="1044443"/>
              <a:ext cx="2484255" cy="355263"/>
            </a:xfrm>
            <a:custGeom>
              <a:avLst/>
              <a:gdLst>
                <a:gd name="connsiteX0" fmla="*/ 0 w 1739788"/>
                <a:gd name="connsiteY0" fmla="*/ 2079653 h 2079653"/>
                <a:gd name="connsiteX1" fmla="*/ 720191 w 1739788"/>
                <a:gd name="connsiteY1" fmla="*/ 1634591 h 2079653"/>
                <a:gd name="connsiteX2" fmla="*/ 1739788 w 1739788"/>
                <a:gd name="connsiteY2" fmla="*/ 0 h 2079653"/>
                <a:gd name="connsiteX0" fmla="*/ 0 w 2095837"/>
                <a:gd name="connsiteY0" fmla="*/ 1011 h 1732898"/>
                <a:gd name="connsiteX1" fmla="*/ 1076240 w 2095837"/>
                <a:gd name="connsiteY1" fmla="*/ 1732706 h 1732898"/>
                <a:gd name="connsiteX2" fmla="*/ 2095837 w 2095837"/>
                <a:gd name="connsiteY2" fmla="*/ 98115 h 1732898"/>
                <a:gd name="connsiteX0" fmla="*/ 0 w 2055377"/>
                <a:gd name="connsiteY0" fmla="*/ 234669 h 1635348"/>
                <a:gd name="connsiteX1" fmla="*/ 1035780 w 2055377"/>
                <a:gd name="connsiteY1" fmla="*/ 1634591 h 1635348"/>
                <a:gd name="connsiteX2" fmla="*/ 2055377 w 2055377"/>
                <a:gd name="connsiteY2" fmla="*/ 0 h 1635348"/>
                <a:gd name="connsiteX0" fmla="*/ 0 w 2055377"/>
                <a:gd name="connsiteY0" fmla="*/ 341282 h 360640"/>
                <a:gd name="connsiteX1" fmla="*/ 1124793 w 2055377"/>
                <a:gd name="connsiteY1" fmla="*/ 1417 h 360640"/>
                <a:gd name="connsiteX2" fmla="*/ 2055377 w 2055377"/>
                <a:gd name="connsiteY2" fmla="*/ 106613 h 360640"/>
                <a:gd name="connsiteX0" fmla="*/ 0 w 4013649"/>
                <a:gd name="connsiteY0" fmla="*/ 343162 h 343162"/>
                <a:gd name="connsiteX1" fmla="*/ 1124793 w 4013649"/>
                <a:gd name="connsiteY1" fmla="*/ 3297 h 343162"/>
                <a:gd name="connsiteX2" fmla="*/ 4013649 w 4013649"/>
                <a:gd name="connsiteY2" fmla="*/ 3297 h 343162"/>
                <a:gd name="connsiteX0" fmla="*/ 0 w 4013649"/>
                <a:gd name="connsiteY0" fmla="*/ 365806 h 365806"/>
                <a:gd name="connsiteX1" fmla="*/ 1124793 w 4013649"/>
                <a:gd name="connsiteY1" fmla="*/ 25941 h 365806"/>
                <a:gd name="connsiteX2" fmla="*/ 4013649 w 4013649"/>
                <a:gd name="connsiteY2" fmla="*/ 25941 h 365806"/>
                <a:gd name="connsiteX0" fmla="*/ 0 w 4013649"/>
                <a:gd name="connsiteY0" fmla="*/ 346718 h 346718"/>
                <a:gd name="connsiteX1" fmla="*/ 1124793 w 4013649"/>
                <a:gd name="connsiteY1" fmla="*/ 6853 h 346718"/>
                <a:gd name="connsiteX2" fmla="*/ 4013649 w 4013649"/>
                <a:gd name="connsiteY2" fmla="*/ 112049 h 346718"/>
                <a:gd name="connsiteX0" fmla="*/ 0 w 4013649"/>
                <a:gd name="connsiteY0" fmla="*/ 354062 h 354062"/>
                <a:gd name="connsiteX1" fmla="*/ 1124793 w 4013649"/>
                <a:gd name="connsiteY1" fmla="*/ 14197 h 354062"/>
                <a:gd name="connsiteX2" fmla="*/ 4013649 w 4013649"/>
                <a:gd name="connsiteY2" fmla="*/ 119393 h 354062"/>
                <a:gd name="connsiteX0" fmla="*/ 0 w 2484255"/>
                <a:gd name="connsiteY0" fmla="*/ 385129 h 385129"/>
                <a:gd name="connsiteX1" fmla="*/ 1124793 w 2484255"/>
                <a:gd name="connsiteY1" fmla="*/ 45264 h 385129"/>
                <a:gd name="connsiteX2" fmla="*/ 2484255 w 2484255"/>
                <a:gd name="connsiteY2" fmla="*/ 69540 h 385129"/>
                <a:gd name="connsiteX0" fmla="*/ 0 w 2484255"/>
                <a:gd name="connsiteY0" fmla="*/ 376482 h 376482"/>
                <a:gd name="connsiteX1" fmla="*/ 1124793 w 2484255"/>
                <a:gd name="connsiteY1" fmla="*/ 36617 h 376482"/>
                <a:gd name="connsiteX2" fmla="*/ 2484255 w 2484255"/>
                <a:gd name="connsiteY2" fmla="*/ 60893 h 376482"/>
                <a:gd name="connsiteX0" fmla="*/ 0 w 2484255"/>
                <a:gd name="connsiteY0" fmla="*/ 355263 h 355263"/>
                <a:gd name="connsiteX1" fmla="*/ 995320 w 2484255"/>
                <a:gd name="connsiteY1" fmla="*/ 63950 h 355263"/>
                <a:gd name="connsiteX2" fmla="*/ 2484255 w 2484255"/>
                <a:gd name="connsiteY2" fmla="*/ 39674 h 35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4255" h="355263">
                  <a:moveTo>
                    <a:pt x="0" y="355263"/>
                  </a:moveTo>
                  <a:cubicBezTo>
                    <a:pt x="215113" y="306036"/>
                    <a:pt x="581278" y="116548"/>
                    <a:pt x="995320" y="63950"/>
                  </a:cubicBezTo>
                  <a:cubicBezTo>
                    <a:pt x="1409362" y="11352"/>
                    <a:pt x="1763389" y="-36525"/>
                    <a:pt x="2484255" y="39674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30"/>
            <p:cNvCxnSpPr>
              <a:stCxn id="24" idx="2"/>
              <a:endCxn id="25" idx="0"/>
            </p:cNvCxnSpPr>
            <p:nvPr/>
          </p:nvCxnSpPr>
          <p:spPr>
            <a:xfrm flipV="1">
              <a:off x="4523448" y="1399706"/>
              <a:ext cx="20994" cy="2476379"/>
            </a:xfrm>
            <a:prstGeom prst="line">
              <a:avLst/>
            </a:prstGeom>
            <a:ln w="635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32"/>
            <p:cNvSpPr/>
            <p:nvPr/>
          </p:nvSpPr>
          <p:spPr>
            <a:xfrm>
              <a:off x="1351370" y="1149069"/>
              <a:ext cx="3204446" cy="258945"/>
            </a:xfrm>
            <a:custGeom>
              <a:avLst/>
              <a:gdLst>
                <a:gd name="connsiteX0" fmla="*/ 0 w 3204446"/>
                <a:gd name="connsiteY0" fmla="*/ 0 h 258945"/>
                <a:gd name="connsiteX1" fmla="*/ 1497026 w 3204446"/>
                <a:gd name="connsiteY1" fmla="*/ 97104 h 258945"/>
                <a:gd name="connsiteX2" fmla="*/ 3204446 w 3204446"/>
                <a:gd name="connsiteY2" fmla="*/ 258945 h 2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4446" h="258945">
                  <a:moveTo>
                    <a:pt x="0" y="0"/>
                  </a:moveTo>
                  <a:lnTo>
                    <a:pt x="1497026" y="97104"/>
                  </a:lnTo>
                  <a:cubicBezTo>
                    <a:pt x="2031100" y="140262"/>
                    <a:pt x="2617773" y="199603"/>
                    <a:pt x="3204446" y="258945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33"/>
            <p:cNvSpPr/>
            <p:nvPr/>
          </p:nvSpPr>
          <p:spPr>
            <a:xfrm>
              <a:off x="6770771" y="1052736"/>
              <a:ext cx="1838710" cy="145656"/>
            </a:xfrm>
            <a:custGeom>
              <a:avLst/>
              <a:gdLst>
                <a:gd name="connsiteX0" fmla="*/ 0 w 3204446"/>
                <a:gd name="connsiteY0" fmla="*/ 0 h 258945"/>
                <a:gd name="connsiteX1" fmla="*/ 1497026 w 3204446"/>
                <a:gd name="connsiteY1" fmla="*/ 97104 h 258945"/>
                <a:gd name="connsiteX2" fmla="*/ 3204446 w 3204446"/>
                <a:gd name="connsiteY2" fmla="*/ 258945 h 258945"/>
                <a:gd name="connsiteX0" fmla="*/ 0 w 3204446"/>
                <a:gd name="connsiteY0" fmla="*/ 0 h 145656"/>
                <a:gd name="connsiteX1" fmla="*/ 1497026 w 3204446"/>
                <a:gd name="connsiteY1" fmla="*/ 97104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4446" h="145656">
                  <a:moveTo>
                    <a:pt x="0" y="0"/>
                  </a:moveTo>
                  <a:cubicBezTo>
                    <a:pt x="499009" y="32368"/>
                    <a:pt x="948850" y="16184"/>
                    <a:pt x="1497026" y="48552"/>
                  </a:cubicBezTo>
                  <a:cubicBezTo>
                    <a:pt x="2045202" y="80920"/>
                    <a:pt x="2617773" y="86314"/>
                    <a:pt x="3204446" y="145656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34"/>
            <p:cNvSpPr/>
            <p:nvPr/>
          </p:nvSpPr>
          <p:spPr>
            <a:xfrm>
              <a:off x="703298" y="1772815"/>
              <a:ext cx="648072" cy="432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5"/>
          <p:cNvSpPr txBox="1"/>
          <p:nvPr/>
        </p:nvSpPr>
        <p:spPr>
          <a:xfrm>
            <a:off x="744433" y="5347584"/>
            <a:ext cx="711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85950" algn="l"/>
                <a:tab pos="3617913" algn="l"/>
                <a:tab pos="3673475" algn="l"/>
                <a:tab pos="5381625" algn="l"/>
                <a:tab pos="7177088" algn="l"/>
              </a:tabLst>
            </a:pPr>
            <a:r>
              <a:rPr lang="de-DE" sz="2000" dirty="0" smtClean="0"/>
              <a:t>00:00         6:00               12:00              18:00          24:00</a:t>
            </a:r>
          </a:p>
        </p:txBody>
      </p:sp>
    </p:spTree>
    <p:extLst>
      <p:ext uri="{BB962C8B-B14F-4D97-AF65-F5344CB8AC3E}">
        <p14:creationId xmlns:p14="http://schemas.microsoft.com/office/powerpoint/2010/main" val="29248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077" y="926098"/>
            <a:ext cx="8424672" cy="509994"/>
          </a:xfrm>
        </p:spPr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emitted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 (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, e.g. </a:t>
            </a:r>
            <a:r>
              <a:rPr lang="de-DE" dirty="0" err="1"/>
              <a:t>NOx</a:t>
            </a:r>
            <a:r>
              <a:rPr lang="de-DE" dirty="0"/>
              <a:t>)</a:t>
            </a:r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t="11667" r="16900" b="21583"/>
          <a:stretch/>
        </p:blipFill>
        <p:spPr>
          <a:xfrm rot="16200000">
            <a:off x="1052896" y="1519813"/>
            <a:ext cx="3601733" cy="5017370"/>
          </a:xfrm>
          <a:prstGeom prst="rect">
            <a:avLst/>
          </a:prstGeom>
        </p:spPr>
      </p:pic>
      <p:cxnSp>
        <p:nvCxnSpPr>
          <p:cNvPr id="32" name="Straight Arrow Connector 4"/>
          <p:cNvCxnSpPr/>
          <p:nvPr/>
        </p:nvCxnSpPr>
        <p:spPr>
          <a:xfrm flipH="1">
            <a:off x="2653903" y="1744835"/>
            <a:ext cx="117897" cy="1324125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7"/>
          <p:cNvCxnSpPr/>
          <p:nvPr/>
        </p:nvCxnSpPr>
        <p:spPr>
          <a:xfrm>
            <a:off x="3707904" y="2650219"/>
            <a:ext cx="0" cy="1484458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0"/>
          <p:cNvCxnSpPr/>
          <p:nvPr/>
        </p:nvCxnSpPr>
        <p:spPr>
          <a:xfrm flipH="1">
            <a:off x="4749873" y="2870165"/>
            <a:ext cx="612575" cy="916257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1187624" y="1396889"/>
            <a:ext cx="2186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lifting of the mixing layer</a:t>
            </a:r>
          </a:p>
        </p:txBody>
      </p:sp>
      <p:sp>
        <p:nvSpPr>
          <p:cNvPr id="36" name="Rechteck 35"/>
          <p:cNvSpPr/>
          <p:nvPr/>
        </p:nvSpPr>
        <p:spPr>
          <a:xfrm>
            <a:off x="2987824" y="1600961"/>
            <a:ext cx="2671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Mixing layer is fully developed</a:t>
            </a:r>
          </a:p>
        </p:txBody>
      </p:sp>
      <p:sp>
        <p:nvSpPr>
          <p:cNvPr id="37" name="Rechteck 36"/>
          <p:cNvSpPr/>
          <p:nvPr/>
        </p:nvSpPr>
        <p:spPr>
          <a:xfrm>
            <a:off x="4499992" y="2132856"/>
            <a:ext cx="3758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Nocturnal boundary </a:t>
            </a:r>
          </a:p>
          <a:p>
            <a:pPr algn="ctr"/>
            <a:r>
              <a:rPr lang="en-US" dirty="0"/>
              <a:t>layer is developing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580112" y="3284984"/>
            <a:ext cx="256192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 err="1" smtClean="0"/>
              <a:t>Nox</a:t>
            </a:r>
            <a:r>
              <a:rPr lang="de-DE" sz="2000" dirty="0" smtClean="0"/>
              <a:t>, CO, CO2, CH4 </a:t>
            </a:r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concentrations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highest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early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morning</a:t>
            </a:r>
            <a:endParaRPr lang="en-US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14113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077" y="926098"/>
            <a:ext cx="8424672" cy="509994"/>
          </a:xfrm>
        </p:spPr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emitted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 (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6" y="1412776"/>
            <a:ext cx="3507709" cy="274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14" y="1322885"/>
            <a:ext cx="3746022" cy="29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6" y="4148970"/>
            <a:ext cx="3310801" cy="259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1136460" y="1916832"/>
            <a:ext cx="2385744" cy="1800200"/>
            <a:chOff x="1136460" y="1916832"/>
            <a:chExt cx="2385744" cy="1800200"/>
          </a:xfrm>
        </p:grpSpPr>
        <p:cxnSp>
          <p:nvCxnSpPr>
            <p:cNvPr id="4" name="Gerade Verbindung 3"/>
            <p:cNvCxnSpPr/>
            <p:nvPr/>
          </p:nvCxnSpPr>
          <p:spPr>
            <a:xfrm flipV="1">
              <a:off x="1475656" y="1916832"/>
              <a:ext cx="0" cy="1800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flipV="1">
              <a:off x="3203848" y="1916832"/>
              <a:ext cx="0" cy="1800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1136460" y="1935416"/>
              <a:ext cx="678391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200" dirty="0" err="1" smtClean="0"/>
                <a:t>sunrise</a:t>
              </a:r>
              <a:endParaRPr lang="en-US" sz="1200" dirty="0" err="1" smtClean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885491" y="1953933"/>
              <a:ext cx="636713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200" dirty="0" err="1" smtClean="0"/>
                <a:t>sunset</a:t>
              </a:r>
              <a:endParaRPr lang="en-US" sz="1200" dirty="0" err="1" smtClean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20" y="4044016"/>
            <a:ext cx="3595116" cy="266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7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077" y="926098"/>
            <a:ext cx="8424672" cy="509994"/>
          </a:xfrm>
        </p:spPr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emitted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 (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, e.g. </a:t>
            </a:r>
            <a:r>
              <a:rPr lang="de-DE" dirty="0" err="1"/>
              <a:t>NOx</a:t>
            </a:r>
            <a:r>
              <a:rPr lang="de-DE" dirty="0"/>
              <a:t>)</a:t>
            </a:r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477231"/>
            <a:ext cx="5278735" cy="348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733425" y="1934647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Position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the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SmartLab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077" y="926098"/>
            <a:ext cx="8424672" cy="509994"/>
          </a:xfrm>
        </p:spPr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emitted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 (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6" y="1412776"/>
            <a:ext cx="3507709" cy="274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14" y="1322885"/>
            <a:ext cx="3746022" cy="29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6" y="4148970"/>
            <a:ext cx="3310801" cy="259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>
          <a:xfrm flipV="1">
            <a:off x="3203848" y="1916832"/>
            <a:ext cx="0" cy="1800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/>
          <p:cNvGrpSpPr/>
          <p:nvPr/>
        </p:nvGrpSpPr>
        <p:grpSpPr>
          <a:xfrm>
            <a:off x="1136460" y="1916832"/>
            <a:ext cx="678391" cy="1800200"/>
            <a:chOff x="1136460" y="1916832"/>
            <a:chExt cx="678391" cy="1800200"/>
          </a:xfrm>
        </p:grpSpPr>
        <p:cxnSp>
          <p:nvCxnSpPr>
            <p:cNvPr id="4" name="Gerade Verbindung 3"/>
            <p:cNvCxnSpPr/>
            <p:nvPr/>
          </p:nvCxnSpPr>
          <p:spPr>
            <a:xfrm flipV="1">
              <a:off x="1475656" y="1916832"/>
              <a:ext cx="0" cy="1800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1136460" y="1935416"/>
              <a:ext cx="678391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200" dirty="0" err="1" smtClean="0"/>
                <a:t>sunrise</a:t>
              </a:r>
              <a:endParaRPr lang="en-US" sz="1200" dirty="0" err="1" smtClean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2885491" y="1953933"/>
            <a:ext cx="63671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sunset</a:t>
            </a:r>
            <a:endParaRPr lang="en-US" sz="1200" dirty="0" err="1" smtClean="0"/>
          </a:p>
        </p:txBody>
      </p:sp>
      <p:sp>
        <p:nvSpPr>
          <p:cNvPr id="13" name="Pfeil nach unten 12"/>
          <p:cNvSpPr/>
          <p:nvPr/>
        </p:nvSpPr>
        <p:spPr>
          <a:xfrm>
            <a:off x="1495080" y="4797459"/>
            <a:ext cx="484632" cy="48920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15" name="Pfeil nach unten 14"/>
          <p:cNvSpPr/>
          <p:nvPr/>
        </p:nvSpPr>
        <p:spPr>
          <a:xfrm>
            <a:off x="2719216" y="4163932"/>
            <a:ext cx="484632" cy="48920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6861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/>
          <p:cNvGrpSpPr/>
          <p:nvPr/>
        </p:nvGrpSpPr>
        <p:grpSpPr>
          <a:xfrm>
            <a:off x="1197004" y="2177962"/>
            <a:ext cx="5730023" cy="3095538"/>
            <a:chOff x="1331640" y="1043873"/>
            <a:chExt cx="7286378" cy="4919957"/>
          </a:xfrm>
        </p:grpSpPr>
        <p:sp>
          <p:nvSpPr>
            <p:cNvPr id="33" name="Freeform 7"/>
            <p:cNvSpPr/>
            <p:nvPr/>
          </p:nvSpPr>
          <p:spPr>
            <a:xfrm>
              <a:off x="7015795" y="4572000"/>
              <a:ext cx="1602223" cy="1383738"/>
            </a:xfrm>
            <a:custGeom>
              <a:avLst/>
              <a:gdLst>
                <a:gd name="connsiteX0" fmla="*/ 0 w 1602223"/>
                <a:gd name="connsiteY0" fmla="*/ 1375646 h 1383738"/>
                <a:gd name="connsiteX1" fmla="*/ 1537486 w 1602223"/>
                <a:gd name="connsiteY1" fmla="*/ 1383738 h 1383738"/>
                <a:gd name="connsiteX2" fmla="*/ 1602223 w 1602223"/>
                <a:gd name="connsiteY2" fmla="*/ 0 h 1383738"/>
                <a:gd name="connsiteX3" fmla="*/ 793019 w 1602223"/>
                <a:gd name="connsiteY3" fmla="*/ 226577 h 1383738"/>
                <a:gd name="connsiteX4" fmla="*/ 16184 w 1602223"/>
                <a:gd name="connsiteY4" fmla="*/ 493614 h 1383738"/>
                <a:gd name="connsiteX5" fmla="*/ 0 w 1602223"/>
                <a:gd name="connsiteY5" fmla="*/ 1375646 h 138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223" h="1383738">
                  <a:moveTo>
                    <a:pt x="0" y="1375646"/>
                  </a:moveTo>
                  <a:lnTo>
                    <a:pt x="1537486" y="1383738"/>
                  </a:lnTo>
                  <a:lnTo>
                    <a:pt x="1602223" y="0"/>
                  </a:lnTo>
                  <a:lnTo>
                    <a:pt x="793019" y="226577"/>
                  </a:lnTo>
                  <a:lnTo>
                    <a:pt x="16184" y="493614"/>
                  </a:lnTo>
                  <a:lnTo>
                    <a:pt x="0" y="1375646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0000"/>
                </a:gs>
                <a:gs pos="19000">
                  <a:schemeClr val="accent1">
                    <a:tint val="44500"/>
                    <a:satMod val="16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6"/>
            <p:cNvSpPr/>
            <p:nvPr/>
          </p:nvSpPr>
          <p:spPr>
            <a:xfrm>
              <a:off x="1351370" y="1043873"/>
              <a:ext cx="7266648" cy="4903773"/>
            </a:xfrm>
            <a:custGeom>
              <a:avLst/>
              <a:gdLst>
                <a:gd name="connsiteX0" fmla="*/ 0 w 7266648"/>
                <a:gd name="connsiteY0" fmla="*/ 97104 h 4903773"/>
                <a:gd name="connsiteX1" fmla="*/ 16184 w 7266648"/>
                <a:gd name="connsiteY1" fmla="*/ 3673784 h 4903773"/>
                <a:gd name="connsiteX2" fmla="*/ 347957 w 7266648"/>
                <a:gd name="connsiteY2" fmla="*/ 3560495 h 4903773"/>
                <a:gd name="connsiteX3" fmla="*/ 639271 w 7266648"/>
                <a:gd name="connsiteY3" fmla="*/ 3528127 h 4903773"/>
                <a:gd name="connsiteX4" fmla="*/ 1011504 w 7266648"/>
                <a:gd name="connsiteY4" fmla="*/ 3584771 h 4903773"/>
                <a:gd name="connsiteX5" fmla="*/ 1440382 w 7266648"/>
                <a:gd name="connsiteY5" fmla="*/ 3552403 h 4903773"/>
                <a:gd name="connsiteX6" fmla="*/ 2184849 w 7266648"/>
                <a:gd name="connsiteY6" fmla="*/ 3277274 h 4903773"/>
                <a:gd name="connsiteX7" fmla="*/ 3188262 w 7266648"/>
                <a:gd name="connsiteY7" fmla="*/ 2807936 h 4903773"/>
                <a:gd name="connsiteX8" fmla="*/ 3172078 w 7266648"/>
                <a:gd name="connsiteY8" fmla="*/ 4895681 h 4903773"/>
                <a:gd name="connsiteX9" fmla="*/ 5688701 w 7266648"/>
                <a:gd name="connsiteY9" fmla="*/ 4903773 h 4903773"/>
                <a:gd name="connsiteX10" fmla="*/ 5721069 w 7266648"/>
                <a:gd name="connsiteY10" fmla="*/ 4013649 h 4903773"/>
                <a:gd name="connsiteX11" fmla="*/ 6287511 w 7266648"/>
                <a:gd name="connsiteY11" fmla="*/ 3803256 h 4903773"/>
                <a:gd name="connsiteX12" fmla="*/ 6821586 w 7266648"/>
                <a:gd name="connsiteY12" fmla="*/ 3665692 h 4903773"/>
                <a:gd name="connsiteX13" fmla="*/ 7266648 w 7266648"/>
                <a:gd name="connsiteY13" fmla="*/ 3520035 h 4903773"/>
                <a:gd name="connsiteX14" fmla="*/ 7258556 w 7266648"/>
                <a:gd name="connsiteY14" fmla="*/ 161840 h 4903773"/>
                <a:gd name="connsiteX15" fmla="*/ 5551136 w 7266648"/>
                <a:gd name="connsiteY15" fmla="*/ 16184 h 4903773"/>
                <a:gd name="connsiteX16" fmla="*/ 4750025 w 7266648"/>
                <a:gd name="connsiteY16" fmla="*/ 0 h 4903773"/>
                <a:gd name="connsiteX17" fmla="*/ 4272595 w 7266648"/>
                <a:gd name="connsiteY17" fmla="*/ 64736 h 4903773"/>
                <a:gd name="connsiteX18" fmla="*/ 4013649 w 7266648"/>
                <a:gd name="connsiteY18" fmla="*/ 89012 h 4903773"/>
                <a:gd name="connsiteX19" fmla="*/ 3196354 w 7266648"/>
                <a:gd name="connsiteY19" fmla="*/ 356049 h 4903773"/>
                <a:gd name="connsiteX20" fmla="*/ 2370966 w 7266648"/>
                <a:gd name="connsiteY20" fmla="*/ 275129 h 4903773"/>
                <a:gd name="connsiteX21" fmla="*/ 1456566 w 7266648"/>
                <a:gd name="connsiteY21" fmla="*/ 202300 h 4903773"/>
                <a:gd name="connsiteX22" fmla="*/ 0 w 7266648"/>
                <a:gd name="connsiteY22" fmla="*/ 97104 h 4903773"/>
                <a:gd name="connsiteX0" fmla="*/ 0 w 7266648"/>
                <a:gd name="connsiteY0" fmla="*/ 97104 h 4903773"/>
                <a:gd name="connsiteX1" fmla="*/ 16184 w 7266648"/>
                <a:gd name="connsiteY1" fmla="*/ 3673784 h 4903773"/>
                <a:gd name="connsiteX2" fmla="*/ 347957 w 7266648"/>
                <a:gd name="connsiteY2" fmla="*/ 3560495 h 4903773"/>
                <a:gd name="connsiteX3" fmla="*/ 639271 w 7266648"/>
                <a:gd name="connsiteY3" fmla="*/ 3528127 h 4903773"/>
                <a:gd name="connsiteX4" fmla="*/ 1011504 w 7266648"/>
                <a:gd name="connsiteY4" fmla="*/ 3584771 h 4903773"/>
                <a:gd name="connsiteX5" fmla="*/ 1440382 w 7266648"/>
                <a:gd name="connsiteY5" fmla="*/ 3552403 h 4903773"/>
                <a:gd name="connsiteX6" fmla="*/ 2184849 w 7266648"/>
                <a:gd name="connsiteY6" fmla="*/ 3277274 h 4903773"/>
                <a:gd name="connsiteX7" fmla="*/ 3155894 w 7266648"/>
                <a:gd name="connsiteY7" fmla="*/ 2848396 h 4903773"/>
                <a:gd name="connsiteX8" fmla="*/ 3172078 w 7266648"/>
                <a:gd name="connsiteY8" fmla="*/ 4895681 h 4903773"/>
                <a:gd name="connsiteX9" fmla="*/ 5688701 w 7266648"/>
                <a:gd name="connsiteY9" fmla="*/ 4903773 h 4903773"/>
                <a:gd name="connsiteX10" fmla="*/ 5721069 w 7266648"/>
                <a:gd name="connsiteY10" fmla="*/ 4013649 h 4903773"/>
                <a:gd name="connsiteX11" fmla="*/ 6287511 w 7266648"/>
                <a:gd name="connsiteY11" fmla="*/ 3803256 h 4903773"/>
                <a:gd name="connsiteX12" fmla="*/ 6821586 w 7266648"/>
                <a:gd name="connsiteY12" fmla="*/ 3665692 h 4903773"/>
                <a:gd name="connsiteX13" fmla="*/ 7266648 w 7266648"/>
                <a:gd name="connsiteY13" fmla="*/ 3520035 h 4903773"/>
                <a:gd name="connsiteX14" fmla="*/ 7258556 w 7266648"/>
                <a:gd name="connsiteY14" fmla="*/ 161840 h 4903773"/>
                <a:gd name="connsiteX15" fmla="*/ 5551136 w 7266648"/>
                <a:gd name="connsiteY15" fmla="*/ 16184 h 4903773"/>
                <a:gd name="connsiteX16" fmla="*/ 4750025 w 7266648"/>
                <a:gd name="connsiteY16" fmla="*/ 0 h 4903773"/>
                <a:gd name="connsiteX17" fmla="*/ 4272595 w 7266648"/>
                <a:gd name="connsiteY17" fmla="*/ 64736 h 4903773"/>
                <a:gd name="connsiteX18" fmla="*/ 4013649 w 7266648"/>
                <a:gd name="connsiteY18" fmla="*/ 89012 h 4903773"/>
                <a:gd name="connsiteX19" fmla="*/ 3196354 w 7266648"/>
                <a:gd name="connsiteY19" fmla="*/ 356049 h 4903773"/>
                <a:gd name="connsiteX20" fmla="*/ 2370966 w 7266648"/>
                <a:gd name="connsiteY20" fmla="*/ 275129 h 4903773"/>
                <a:gd name="connsiteX21" fmla="*/ 1456566 w 7266648"/>
                <a:gd name="connsiteY21" fmla="*/ 202300 h 4903773"/>
                <a:gd name="connsiteX22" fmla="*/ 0 w 7266648"/>
                <a:gd name="connsiteY22" fmla="*/ 97104 h 490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66648" h="4903773">
                  <a:moveTo>
                    <a:pt x="0" y="97104"/>
                  </a:moveTo>
                  <a:cubicBezTo>
                    <a:pt x="5395" y="1289331"/>
                    <a:pt x="10789" y="2481557"/>
                    <a:pt x="16184" y="3673784"/>
                  </a:cubicBezTo>
                  <a:lnTo>
                    <a:pt x="347957" y="3560495"/>
                  </a:lnTo>
                  <a:lnTo>
                    <a:pt x="639271" y="3528127"/>
                  </a:lnTo>
                  <a:lnTo>
                    <a:pt x="1011504" y="3584771"/>
                  </a:lnTo>
                  <a:lnTo>
                    <a:pt x="1440382" y="3552403"/>
                  </a:lnTo>
                  <a:lnTo>
                    <a:pt x="2184849" y="3277274"/>
                  </a:lnTo>
                  <a:lnTo>
                    <a:pt x="3155894" y="2848396"/>
                  </a:lnTo>
                  <a:lnTo>
                    <a:pt x="3172078" y="4895681"/>
                  </a:lnTo>
                  <a:lnTo>
                    <a:pt x="5688701" y="4903773"/>
                  </a:lnTo>
                  <a:lnTo>
                    <a:pt x="5721069" y="4013649"/>
                  </a:lnTo>
                  <a:lnTo>
                    <a:pt x="6287511" y="3803256"/>
                  </a:lnTo>
                  <a:lnTo>
                    <a:pt x="6821586" y="3665692"/>
                  </a:lnTo>
                  <a:lnTo>
                    <a:pt x="7266648" y="3520035"/>
                  </a:lnTo>
                  <a:cubicBezTo>
                    <a:pt x="7263951" y="2400637"/>
                    <a:pt x="7261253" y="1281238"/>
                    <a:pt x="7258556" y="161840"/>
                  </a:cubicBezTo>
                  <a:lnTo>
                    <a:pt x="5551136" y="16184"/>
                  </a:lnTo>
                  <a:lnTo>
                    <a:pt x="4750025" y="0"/>
                  </a:lnTo>
                  <a:lnTo>
                    <a:pt x="4272595" y="64736"/>
                  </a:lnTo>
                  <a:lnTo>
                    <a:pt x="4013649" y="89012"/>
                  </a:lnTo>
                  <a:lnTo>
                    <a:pt x="3196354" y="356049"/>
                  </a:lnTo>
                  <a:lnTo>
                    <a:pt x="2370966" y="275129"/>
                  </a:lnTo>
                  <a:lnTo>
                    <a:pt x="1456566" y="202300"/>
                  </a:lnTo>
                  <a:lnTo>
                    <a:pt x="0" y="97104"/>
                  </a:lnTo>
                  <a:close/>
                </a:path>
              </a:pathLst>
            </a:custGeom>
            <a:gradFill>
              <a:gsLst>
                <a:gs pos="100000">
                  <a:srgbClr val="FF000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"/>
            <p:cNvSpPr/>
            <p:nvPr/>
          </p:nvSpPr>
          <p:spPr>
            <a:xfrm>
              <a:off x="2791752" y="3867993"/>
              <a:ext cx="1780248" cy="2095837"/>
            </a:xfrm>
            <a:custGeom>
              <a:avLst/>
              <a:gdLst>
                <a:gd name="connsiteX0" fmla="*/ 8092 w 1780248"/>
                <a:gd name="connsiteY0" fmla="*/ 2095837 h 2095837"/>
                <a:gd name="connsiteX1" fmla="*/ 1780248 w 1780248"/>
                <a:gd name="connsiteY1" fmla="*/ 2079653 h 2095837"/>
                <a:gd name="connsiteX2" fmla="*/ 1731696 w 1780248"/>
                <a:gd name="connsiteY2" fmla="*/ 0 h 2095837"/>
                <a:gd name="connsiteX3" fmla="*/ 817296 w 1780248"/>
                <a:gd name="connsiteY3" fmla="*/ 412694 h 2095837"/>
                <a:gd name="connsiteX4" fmla="*/ 0 w 1780248"/>
                <a:gd name="connsiteY4" fmla="*/ 712099 h 2095837"/>
                <a:gd name="connsiteX5" fmla="*/ 8092 w 1780248"/>
                <a:gd name="connsiteY5" fmla="*/ 2095837 h 209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0248" h="2095837">
                  <a:moveTo>
                    <a:pt x="8092" y="2095837"/>
                  </a:moveTo>
                  <a:lnTo>
                    <a:pt x="1780248" y="2079653"/>
                  </a:lnTo>
                  <a:lnTo>
                    <a:pt x="1731696" y="0"/>
                  </a:lnTo>
                  <a:lnTo>
                    <a:pt x="817296" y="412694"/>
                  </a:lnTo>
                  <a:lnTo>
                    <a:pt x="0" y="712099"/>
                  </a:lnTo>
                  <a:cubicBezTo>
                    <a:pt x="2697" y="1173345"/>
                    <a:pt x="5395" y="1634591"/>
                    <a:pt x="8092" y="209583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/>
                </a:gs>
                <a:gs pos="8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1"/>
            <p:cNvSpPr/>
            <p:nvPr/>
          </p:nvSpPr>
          <p:spPr>
            <a:xfrm>
              <a:off x="1351370" y="4580092"/>
              <a:ext cx="1440382" cy="1367554"/>
            </a:xfrm>
            <a:custGeom>
              <a:avLst/>
              <a:gdLst>
                <a:gd name="connsiteX0" fmla="*/ 8092 w 1440382"/>
                <a:gd name="connsiteY0" fmla="*/ 137565 h 1367554"/>
                <a:gd name="connsiteX1" fmla="*/ 436970 w 1440382"/>
                <a:gd name="connsiteY1" fmla="*/ 16184 h 1367554"/>
                <a:gd name="connsiteX2" fmla="*/ 639271 w 1440382"/>
                <a:gd name="connsiteY2" fmla="*/ 0 h 1367554"/>
                <a:gd name="connsiteX3" fmla="*/ 1051965 w 1440382"/>
                <a:gd name="connsiteY3" fmla="*/ 64736 h 1367554"/>
                <a:gd name="connsiteX4" fmla="*/ 1254265 w 1440382"/>
                <a:gd name="connsiteY4" fmla="*/ 64736 h 1367554"/>
                <a:gd name="connsiteX5" fmla="*/ 1440382 w 1440382"/>
                <a:gd name="connsiteY5" fmla="*/ 8092 h 1367554"/>
                <a:gd name="connsiteX6" fmla="*/ 1424198 w 1440382"/>
                <a:gd name="connsiteY6" fmla="*/ 1367554 h 1367554"/>
                <a:gd name="connsiteX7" fmla="*/ 0 w 1440382"/>
                <a:gd name="connsiteY7" fmla="*/ 1367554 h 1367554"/>
                <a:gd name="connsiteX8" fmla="*/ 8092 w 1440382"/>
                <a:gd name="connsiteY8" fmla="*/ 137565 h 136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382" h="1367554">
                  <a:moveTo>
                    <a:pt x="8092" y="137565"/>
                  </a:moveTo>
                  <a:lnTo>
                    <a:pt x="436970" y="16184"/>
                  </a:lnTo>
                  <a:lnTo>
                    <a:pt x="639271" y="0"/>
                  </a:lnTo>
                  <a:lnTo>
                    <a:pt x="1051965" y="64736"/>
                  </a:lnTo>
                  <a:lnTo>
                    <a:pt x="1254265" y="64736"/>
                  </a:lnTo>
                  <a:lnTo>
                    <a:pt x="1440382" y="8092"/>
                  </a:lnTo>
                  <a:lnTo>
                    <a:pt x="1424198" y="1367554"/>
                  </a:lnTo>
                  <a:lnTo>
                    <a:pt x="0" y="1367554"/>
                  </a:lnTo>
                  <a:cubicBezTo>
                    <a:pt x="2697" y="957558"/>
                    <a:pt x="5395" y="547561"/>
                    <a:pt x="8092" y="13756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  <a:lumMod val="100000"/>
                  </a:schemeClr>
                </a:gs>
                <a:gs pos="0">
                  <a:schemeClr val="accent1">
                    <a:tint val="44500"/>
                    <a:satMod val="16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10"/>
            <p:cNvCxnSpPr/>
            <p:nvPr/>
          </p:nvCxnSpPr>
          <p:spPr>
            <a:xfrm>
              <a:off x="1331640" y="3212976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/>
              <a:t>sources</a:t>
            </a:r>
            <a:r>
              <a:rPr lang="de-DE" dirty="0"/>
              <a:t>, e.g. </a:t>
            </a:r>
            <a:r>
              <a:rPr lang="de-DE" dirty="0" err="1" smtClean="0"/>
              <a:t>Ozone</a:t>
            </a:r>
            <a:endParaRPr lang="de-DE" dirty="0"/>
          </a:p>
          <a:p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2"/>
          <p:cNvCxnSpPr/>
          <p:nvPr/>
        </p:nvCxnSpPr>
        <p:spPr>
          <a:xfrm>
            <a:off x="1211893" y="5269480"/>
            <a:ext cx="5715135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4"/>
          <p:cNvCxnSpPr/>
          <p:nvPr/>
        </p:nvCxnSpPr>
        <p:spPr>
          <a:xfrm flipV="1">
            <a:off x="1211893" y="1997065"/>
            <a:ext cx="0" cy="32724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/>
        </p:nvCxnSpPr>
        <p:spPr>
          <a:xfrm>
            <a:off x="1211893" y="4417755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"/>
          <p:cNvCxnSpPr/>
          <p:nvPr/>
        </p:nvCxnSpPr>
        <p:spPr>
          <a:xfrm>
            <a:off x="1211893" y="5127471"/>
            <a:ext cx="5715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2"/>
          <p:cNvCxnSpPr/>
          <p:nvPr/>
        </p:nvCxnSpPr>
        <p:spPr>
          <a:xfrm>
            <a:off x="1211893" y="2221203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5536" y="1738343"/>
            <a:ext cx="69779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750"/>
              </a:lnSpc>
            </a:pPr>
            <a:r>
              <a:rPr lang="de-DE" dirty="0" smtClean="0"/>
              <a:t>m</a:t>
            </a:r>
          </a:p>
          <a:p>
            <a:pPr algn="r">
              <a:lnSpc>
                <a:spcPts val="2750"/>
              </a:lnSpc>
            </a:pPr>
            <a:r>
              <a:rPr lang="de-DE" dirty="0" smtClean="0"/>
              <a:t>2000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r>
              <a:rPr lang="de-DE" dirty="0" smtClean="0"/>
              <a:t>800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 smtClean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r>
              <a:rPr lang="de-DE" dirty="0" smtClean="0"/>
              <a:t>400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 smtClean="0"/>
          </a:p>
          <a:p>
            <a:pPr algn="r">
              <a:lnSpc>
                <a:spcPts val="2750"/>
              </a:lnSpc>
            </a:pPr>
            <a:r>
              <a:rPr lang="de-DE" dirty="0" smtClean="0"/>
              <a:t>50</a:t>
            </a:r>
            <a:endParaRPr lang="de-DE" dirty="0"/>
          </a:p>
        </p:txBody>
      </p:sp>
      <p:cxnSp>
        <p:nvCxnSpPr>
          <p:cNvPr id="18" name="Straight Connector 18"/>
          <p:cNvCxnSpPr/>
          <p:nvPr/>
        </p:nvCxnSpPr>
        <p:spPr>
          <a:xfrm flipV="1">
            <a:off x="2354920" y="2041892"/>
            <a:ext cx="0" cy="322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9"/>
          <p:cNvCxnSpPr/>
          <p:nvPr/>
        </p:nvCxnSpPr>
        <p:spPr>
          <a:xfrm flipV="1">
            <a:off x="5612547" y="2041892"/>
            <a:ext cx="0" cy="322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0"/>
          <p:cNvSpPr txBox="1"/>
          <p:nvPr/>
        </p:nvSpPr>
        <p:spPr>
          <a:xfrm>
            <a:off x="2012012" y="1817754"/>
            <a:ext cx="679649" cy="2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sunrise</a:t>
            </a:r>
            <a:endParaRPr lang="en-US" dirty="0"/>
          </a:p>
        </p:txBody>
      </p:sp>
      <p:sp>
        <p:nvSpPr>
          <p:cNvPr id="21" name="TextBox 21"/>
          <p:cNvSpPr txBox="1"/>
          <p:nvPr/>
        </p:nvSpPr>
        <p:spPr>
          <a:xfrm>
            <a:off x="5298554" y="1817754"/>
            <a:ext cx="634152" cy="2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sunset</a:t>
            </a:r>
            <a:endParaRPr lang="en-US" dirty="0"/>
          </a:p>
        </p:txBody>
      </p:sp>
      <p:sp>
        <p:nvSpPr>
          <p:cNvPr id="22" name="Freeform 22"/>
          <p:cNvSpPr/>
          <p:nvPr/>
        </p:nvSpPr>
        <p:spPr>
          <a:xfrm>
            <a:off x="1233975" y="3973803"/>
            <a:ext cx="2511194" cy="523909"/>
          </a:xfrm>
          <a:custGeom>
            <a:avLst/>
            <a:gdLst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1424198 w 3163986"/>
              <a:gd name="connsiteY2" fmla="*/ 720191 h 841572"/>
              <a:gd name="connsiteX3" fmla="*/ 3163986 w 3163986"/>
              <a:gd name="connsiteY3" fmla="*/ 0 h 8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3986" h="841572">
                <a:moveTo>
                  <a:pt x="0" y="841572"/>
                </a:moveTo>
                <a:cubicBezTo>
                  <a:pt x="140262" y="786950"/>
                  <a:pt x="280524" y="732329"/>
                  <a:pt x="517890" y="712099"/>
                </a:cubicBezTo>
                <a:cubicBezTo>
                  <a:pt x="755256" y="691869"/>
                  <a:pt x="983182" y="838874"/>
                  <a:pt x="1424198" y="720191"/>
                </a:cubicBezTo>
                <a:cubicBezTo>
                  <a:pt x="1865214" y="601508"/>
                  <a:pt x="2514600" y="300754"/>
                  <a:pt x="3163986" y="0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755055" y="4417755"/>
            <a:ext cx="1233119" cy="290696"/>
          </a:xfrm>
          <a:custGeom>
            <a:avLst/>
            <a:gdLst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1424198 w 3163986"/>
              <a:gd name="connsiteY2" fmla="*/ 720191 h 841572"/>
              <a:gd name="connsiteX3" fmla="*/ 3163986 w 3163986"/>
              <a:gd name="connsiteY3" fmla="*/ 0 h 841572"/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2314322 w 3163986"/>
              <a:gd name="connsiteY2" fmla="*/ 351950 h 841572"/>
              <a:gd name="connsiteX3" fmla="*/ 3163986 w 3163986"/>
              <a:gd name="connsiteY3" fmla="*/ 0 h 841572"/>
              <a:gd name="connsiteX0" fmla="*/ 1099664 w 2653335"/>
              <a:gd name="connsiteY0" fmla="*/ 787018 h 787018"/>
              <a:gd name="connsiteX1" fmla="*/ 7239 w 2653335"/>
              <a:gd name="connsiteY1" fmla="*/ 712099 h 787018"/>
              <a:gd name="connsiteX2" fmla="*/ 1803671 w 2653335"/>
              <a:gd name="connsiteY2" fmla="*/ 351950 h 787018"/>
              <a:gd name="connsiteX3" fmla="*/ 2653335 w 2653335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04007 w 1553671"/>
              <a:gd name="connsiteY2" fmla="*/ 351950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44467 w 1553671"/>
              <a:gd name="connsiteY2" fmla="*/ 433781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44467 w 1553671"/>
              <a:gd name="connsiteY2" fmla="*/ 311034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76835 w 1553671"/>
              <a:gd name="connsiteY2" fmla="*/ 365588 h 787018"/>
              <a:gd name="connsiteX3" fmla="*/ 1553671 w 1553671"/>
              <a:gd name="connsiteY3" fmla="*/ 0 h 7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671" h="787018">
                <a:moveTo>
                  <a:pt x="0" y="787018"/>
                </a:moveTo>
                <a:cubicBezTo>
                  <a:pt x="140262" y="732396"/>
                  <a:pt x="323682" y="591396"/>
                  <a:pt x="453154" y="521158"/>
                </a:cubicBezTo>
                <a:cubicBezTo>
                  <a:pt x="582627" y="450920"/>
                  <a:pt x="593416" y="452448"/>
                  <a:pt x="776835" y="365588"/>
                </a:cubicBezTo>
                <a:cubicBezTo>
                  <a:pt x="960254" y="278728"/>
                  <a:pt x="904285" y="300754"/>
                  <a:pt x="1553671" y="0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7"/>
          <p:cNvSpPr/>
          <p:nvPr/>
        </p:nvSpPr>
        <p:spPr>
          <a:xfrm>
            <a:off x="2364333" y="3978840"/>
            <a:ext cx="1380836" cy="1294660"/>
          </a:xfrm>
          <a:custGeom>
            <a:avLst/>
            <a:gdLst>
              <a:gd name="connsiteX0" fmla="*/ 0 w 1739788"/>
              <a:gd name="connsiteY0" fmla="*/ 2079653 h 2079653"/>
              <a:gd name="connsiteX1" fmla="*/ 720191 w 1739788"/>
              <a:gd name="connsiteY1" fmla="*/ 1634591 h 2079653"/>
              <a:gd name="connsiteX2" fmla="*/ 1739788 w 1739788"/>
              <a:gd name="connsiteY2" fmla="*/ 0 h 207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788" h="2079653">
                <a:moveTo>
                  <a:pt x="0" y="2079653"/>
                </a:moveTo>
                <a:cubicBezTo>
                  <a:pt x="215113" y="2030426"/>
                  <a:pt x="430226" y="1981200"/>
                  <a:pt x="720191" y="1634591"/>
                </a:cubicBezTo>
                <a:cubicBezTo>
                  <a:pt x="1010156" y="1287982"/>
                  <a:pt x="1374972" y="643991"/>
                  <a:pt x="1739788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8"/>
          <p:cNvSpPr/>
          <p:nvPr/>
        </p:nvSpPr>
        <p:spPr>
          <a:xfrm>
            <a:off x="3761831" y="2216040"/>
            <a:ext cx="1971705" cy="221164"/>
          </a:xfrm>
          <a:custGeom>
            <a:avLst/>
            <a:gdLst>
              <a:gd name="connsiteX0" fmla="*/ 0 w 1739788"/>
              <a:gd name="connsiteY0" fmla="*/ 2079653 h 2079653"/>
              <a:gd name="connsiteX1" fmla="*/ 720191 w 1739788"/>
              <a:gd name="connsiteY1" fmla="*/ 1634591 h 2079653"/>
              <a:gd name="connsiteX2" fmla="*/ 1739788 w 1739788"/>
              <a:gd name="connsiteY2" fmla="*/ 0 h 2079653"/>
              <a:gd name="connsiteX0" fmla="*/ 0 w 2095837"/>
              <a:gd name="connsiteY0" fmla="*/ 1011 h 1732898"/>
              <a:gd name="connsiteX1" fmla="*/ 1076240 w 2095837"/>
              <a:gd name="connsiteY1" fmla="*/ 1732706 h 1732898"/>
              <a:gd name="connsiteX2" fmla="*/ 2095837 w 2095837"/>
              <a:gd name="connsiteY2" fmla="*/ 98115 h 1732898"/>
              <a:gd name="connsiteX0" fmla="*/ 0 w 2055377"/>
              <a:gd name="connsiteY0" fmla="*/ 234669 h 1635348"/>
              <a:gd name="connsiteX1" fmla="*/ 1035780 w 2055377"/>
              <a:gd name="connsiteY1" fmla="*/ 1634591 h 1635348"/>
              <a:gd name="connsiteX2" fmla="*/ 2055377 w 2055377"/>
              <a:gd name="connsiteY2" fmla="*/ 0 h 1635348"/>
              <a:gd name="connsiteX0" fmla="*/ 0 w 2055377"/>
              <a:gd name="connsiteY0" fmla="*/ 341282 h 360640"/>
              <a:gd name="connsiteX1" fmla="*/ 1124793 w 2055377"/>
              <a:gd name="connsiteY1" fmla="*/ 1417 h 360640"/>
              <a:gd name="connsiteX2" fmla="*/ 2055377 w 2055377"/>
              <a:gd name="connsiteY2" fmla="*/ 106613 h 360640"/>
              <a:gd name="connsiteX0" fmla="*/ 0 w 4013649"/>
              <a:gd name="connsiteY0" fmla="*/ 343162 h 343162"/>
              <a:gd name="connsiteX1" fmla="*/ 1124793 w 4013649"/>
              <a:gd name="connsiteY1" fmla="*/ 3297 h 343162"/>
              <a:gd name="connsiteX2" fmla="*/ 4013649 w 4013649"/>
              <a:gd name="connsiteY2" fmla="*/ 3297 h 343162"/>
              <a:gd name="connsiteX0" fmla="*/ 0 w 4013649"/>
              <a:gd name="connsiteY0" fmla="*/ 365806 h 365806"/>
              <a:gd name="connsiteX1" fmla="*/ 1124793 w 4013649"/>
              <a:gd name="connsiteY1" fmla="*/ 25941 h 365806"/>
              <a:gd name="connsiteX2" fmla="*/ 4013649 w 4013649"/>
              <a:gd name="connsiteY2" fmla="*/ 25941 h 365806"/>
              <a:gd name="connsiteX0" fmla="*/ 0 w 4013649"/>
              <a:gd name="connsiteY0" fmla="*/ 346718 h 346718"/>
              <a:gd name="connsiteX1" fmla="*/ 1124793 w 4013649"/>
              <a:gd name="connsiteY1" fmla="*/ 6853 h 346718"/>
              <a:gd name="connsiteX2" fmla="*/ 4013649 w 4013649"/>
              <a:gd name="connsiteY2" fmla="*/ 112049 h 346718"/>
              <a:gd name="connsiteX0" fmla="*/ 0 w 4013649"/>
              <a:gd name="connsiteY0" fmla="*/ 354062 h 354062"/>
              <a:gd name="connsiteX1" fmla="*/ 1124793 w 4013649"/>
              <a:gd name="connsiteY1" fmla="*/ 14197 h 354062"/>
              <a:gd name="connsiteX2" fmla="*/ 4013649 w 4013649"/>
              <a:gd name="connsiteY2" fmla="*/ 119393 h 354062"/>
              <a:gd name="connsiteX0" fmla="*/ 0 w 2484255"/>
              <a:gd name="connsiteY0" fmla="*/ 385129 h 385129"/>
              <a:gd name="connsiteX1" fmla="*/ 1124793 w 2484255"/>
              <a:gd name="connsiteY1" fmla="*/ 45264 h 385129"/>
              <a:gd name="connsiteX2" fmla="*/ 2484255 w 2484255"/>
              <a:gd name="connsiteY2" fmla="*/ 69540 h 385129"/>
              <a:gd name="connsiteX0" fmla="*/ 0 w 2484255"/>
              <a:gd name="connsiteY0" fmla="*/ 376482 h 376482"/>
              <a:gd name="connsiteX1" fmla="*/ 1124793 w 2484255"/>
              <a:gd name="connsiteY1" fmla="*/ 36617 h 376482"/>
              <a:gd name="connsiteX2" fmla="*/ 2484255 w 2484255"/>
              <a:gd name="connsiteY2" fmla="*/ 60893 h 376482"/>
              <a:gd name="connsiteX0" fmla="*/ 0 w 2484255"/>
              <a:gd name="connsiteY0" fmla="*/ 355263 h 355263"/>
              <a:gd name="connsiteX1" fmla="*/ 995320 w 2484255"/>
              <a:gd name="connsiteY1" fmla="*/ 63950 h 355263"/>
              <a:gd name="connsiteX2" fmla="*/ 2484255 w 2484255"/>
              <a:gd name="connsiteY2" fmla="*/ 39674 h 35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255" h="355263">
                <a:moveTo>
                  <a:pt x="0" y="355263"/>
                </a:moveTo>
                <a:cubicBezTo>
                  <a:pt x="215113" y="306036"/>
                  <a:pt x="581278" y="116548"/>
                  <a:pt x="995320" y="63950"/>
                </a:cubicBezTo>
                <a:cubicBezTo>
                  <a:pt x="1409362" y="11352"/>
                  <a:pt x="1763389" y="-36525"/>
                  <a:pt x="2484255" y="3967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30"/>
          <p:cNvCxnSpPr>
            <a:stCxn id="24" idx="2"/>
            <a:endCxn id="25" idx="0"/>
          </p:cNvCxnSpPr>
          <p:nvPr/>
        </p:nvCxnSpPr>
        <p:spPr>
          <a:xfrm flipV="1">
            <a:off x="3745169" y="2437204"/>
            <a:ext cx="16663" cy="1541636"/>
          </a:xfrm>
          <a:prstGeom prst="line">
            <a:avLst/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32"/>
          <p:cNvSpPr/>
          <p:nvPr/>
        </p:nvSpPr>
        <p:spPr>
          <a:xfrm>
            <a:off x="1227552" y="2281174"/>
            <a:ext cx="2543307" cy="161203"/>
          </a:xfrm>
          <a:custGeom>
            <a:avLst/>
            <a:gdLst>
              <a:gd name="connsiteX0" fmla="*/ 0 w 3204446"/>
              <a:gd name="connsiteY0" fmla="*/ 0 h 258945"/>
              <a:gd name="connsiteX1" fmla="*/ 1497026 w 3204446"/>
              <a:gd name="connsiteY1" fmla="*/ 97104 h 258945"/>
              <a:gd name="connsiteX2" fmla="*/ 3204446 w 3204446"/>
              <a:gd name="connsiteY2" fmla="*/ 258945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4446" h="258945">
                <a:moveTo>
                  <a:pt x="0" y="0"/>
                </a:moveTo>
                <a:lnTo>
                  <a:pt x="1497026" y="97104"/>
                </a:lnTo>
                <a:cubicBezTo>
                  <a:pt x="2031100" y="140262"/>
                  <a:pt x="2617773" y="199603"/>
                  <a:pt x="3204446" y="258945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3"/>
          <p:cNvSpPr/>
          <p:nvPr/>
        </p:nvSpPr>
        <p:spPr>
          <a:xfrm>
            <a:off x="5528826" y="2221203"/>
            <a:ext cx="1459348" cy="90676"/>
          </a:xfrm>
          <a:custGeom>
            <a:avLst/>
            <a:gdLst>
              <a:gd name="connsiteX0" fmla="*/ 0 w 3204446"/>
              <a:gd name="connsiteY0" fmla="*/ 0 h 258945"/>
              <a:gd name="connsiteX1" fmla="*/ 1497026 w 3204446"/>
              <a:gd name="connsiteY1" fmla="*/ 97104 h 258945"/>
              <a:gd name="connsiteX2" fmla="*/ 3204446 w 3204446"/>
              <a:gd name="connsiteY2" fmla="*/ 258945 h 258945"/>
              <a:gd name="connsiteX0" fmla="*/ 0 w 3204446"/>
              <a:gd name="connsiteY0" fmla="*/ 0 h 145656"/>
              <a:gd name="connsiteX1" fmla="*/ 1497026 w 3204446"/>
              <a:gd name="connsiteY1" fmla="*/ 97104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4446" h="145656">
                <a:moveTo>
                  <a:pt x="0" y="0"/>
                </a:moveTo>
                <a:cubicBezTo>
                  <a:pt x="499009" y="32368"/>
                  <a:pt x="948850" y="16184"/>
                  <a:pt x="1497026" y="48552"/>
                </a:cubicBezTo>
                <a:cubicBezTo>
                  <a:pt x="2045202" y="80920"/>
                  <a:pt x="2617773" y="86314"/>
                  <a:pt x="3204446" y="145656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34"/>
          <p:cNvSpPr/>
          <p:nvPr/>
        </p:nvSpPr>
        <p:spPr>
          <a:xfrm>
            <a:off x="713190" y="2669478"/>
            <a:ext cx="514362" cy="26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5"/>
          <p:cNvSpPr txBox="1"/>
          <p:nvPr/>
        </p:nvSpPr>
        <p:spPr>
          <a:xfrm>
            <a:off x="744433" y="5347584"/>
            <a:ext cx="711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85950" algn="l"/>
                <a:tab pos="3617913" algn="l"/>
                <a:tab pos="3673475" algn="l"/>
                <a:tab pos="5381625" algn="l"/>
                <a:tab pos="7177088" algn="l"/>
              </a:tabLst>
            </a:pPr>
            <a:r>
              <a:rPr lang="de-DE" sz="2000" dirty="0" smtClean="0"/>
              <a:t>00:00         6:00               12:00              18:00          24:00</a:t>
            </a:r>
          </a:p>
        </p:txBody>
      </p:sp>
    </p:spTree>
    <p:extLst>
      <p:ext uri="{BB962C8B-B14F-4D97-AF65-F5344CB8AC3E}">
        <p14:creationId xmlns:p14="http://schemas.microsoft.com/office/powerpoint/2010/main" val="5173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/>
          <p:cNvGrpSpPr/>
          <p:nvPr/>
        </p:nvGrpSpPr>
        <p:grpSpPr>
          <a:xfrm>
            <a:off x="1197004" y="2177962"/>
            <a:ext cx="5730023" cy="3095538"/>
            <a:chOff x="1331640" y="1043873"/>
            <a:chExt cx="7286378" cy="4919957"/>
          </a:xfrm>
        </p:grpSpPr>
        <p:sp>
          <p:nvSpPr>
            <p:cNvPr id="33" name="Freeform 7"/>
            <p:cNvSpPr/>
            <p:nvPr/>
          </p:nvSpPr>
          <p:spPr>
            <a:xfrm>
              <a:off x="7015795" y="4572000"/>
              <a:ext cx="1602223" cy="1383738"/>
            </a:xfrm>
            <a:custGeom>
              <a:avLst/>
              <a:gdLst>
                <a:gd name="connsiteX0" fmla="*/ 0 w 1602223"/>
                <a:gd name="connsiteY0" fmla="*/ 1375646 h 1383738"/>
                <a:gd name="connsiteX1" fmla="*/ 1537486 w 1602223"/>
                <a:gd name="connsiteY1" fmla="*/ 1383738 h 1383738"/>
                <a:gd name="connsiteX2" fmla="*/ 1602223 w 1602223"/>
                <a:gd name="connsiteY2" fmla="*/ 0 h 1383738"/>
                <a:gd name="connsiteX3" fmla="*/ 793019 w 1602223"/>
                <a:gd name="connsiteY3" fmla="*/ 226577 h 1383738"/>
                <a:gd name="connsiteX4" fmla="*/ 16184 w 1602223"/>
                <a:gd name="connsiteY4" fmla="*/ 493614 h 1383738"/>
                <a:gd name="connsiteX5" fmla="*/ 0 w 1602223"/>
                <a:gd name="connsiteY5" fmla="*/ 1375646 h 138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223" h="1383738">
                  <a:moveTo>
                    <a:pt x="0" y="1375646"/>
                  </a:moveTo>
                  <a:lnTo>
                    <a:pt x="1537486" y="1383738"/>
                  </a:lnTo>
                  <a:lnTo>
                    <a:pt x="1602223" y="0"/>
                  </a:lnTo>
                  <a:lnTo>
                    <a:pt x="793019" y="226577"/>
                  </a:lnTo>
                  <a:lnTo>
                    <a:pt x="16184" y="493614"/>
                  </a:lnTo>
                  <a:lnTo>
                    <a:pt x="0" y="1375646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0000"/>
                </a:gs>
                <a:gs pos="19000">
                  <a:schemeClr val="accent1">
                    <a:tint val="44500"/>
                    <a:satMod val="16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6"/>
            <p:cNvSpPr/>
            <p:nvPr/>
          </p:nvSpPr>
          <p:spPr>
            <a:xfrm>
              <a:off x="1351370" y="1043873"/>
              <a:ext cx="7266648" cy="4903773"/>
            </a:xfrm>
            <a:custGeom>
              <a:avLst/>
              <a:gdLst>
                <a:gd name="connsiteX0" fmla="*/ 0 w 7266648"/>
                <a:gd name="connsiteY0" fmla="*/ 97104 h 4903773"/>
                <a:gd name="connsiteX1" fmla="*/ 16184 w 7266648"/>
                <a:gd name="connsiteY1" fmla="*/ 3673784 h 4903773"/>
                <a:gd name="connsiteX2" fmla="*/ 347957 w 7266648"/>
                <a:gd name="connsiteY2" fmla="*/ 3560495 h 4903773"/>
                <a:gd name="connsiteX3" fmla="*/ 639271 w 7266648"/>
                <a:gd name="connsiteY3" fmla="*/ 3528127 h 4903773"/>
                <a:gd name="connsiteX4" fmla="*/ 1011504 w 7266648"/>
                <a:gd name="connsiteY4" fmla="*/ 3584771 h 4903773"/>
                <a:gd name="connsiteX5" fmla="*/ 1440382 w 7266648"/>
                <a:gd name="connsiteY5" fmla="*/ 3552403 h 4903773"/>
                <a:gd name="connsiteX6" fmla="*/ 2184849 w 7266648"/>
                <a:gd name="connsiteY6" fmla="*/ 3277274 h 4903773"/>
                <a:gd name="connsiteX7" fmla="*/ 3188262 w 7266648"/>
                <a:gd name="connsiteY7" fmla="*/ 2807936 h 4903773"/>
                <a:gd name="connsiteX8" fmla="*/ 3172078 w 7266648"/>
                <a:gd name="connsiteY8" fmla="*/ 4895681 h 4903773"/>
                <a:gd name="connsiteX9" fmla="*/ 5688701 w 7266648"/>
                <a:gd name="connsiteY9" fmla="*/ 4903773 h 4903773"/>
                <a:gd name="connsiteX10" fmla="*/ 5721069 w 7266648"/>
                <a:gd name="connsiteY10" fmla="*/ 4013649 h 4903773"/>
                <a:gd name="connsiteX11" fmla="*/ 6287511 w 7266648"/>
                <a:gd name="connsiteY11" fmla="*/ 3803256 h 4903773"/>
                <a:gd name="connsiteX12" fmla="*/ 6821586 w 7266648"/>
                <a:gd name="connsiteY12" fmla="*/ 3665692 h 4903773"/>
                <a:gd name="connsiteX13" fmla="*/ 7266648 w 7266648"/>
                <a:gd name="connsiteY13" fmla="*/ 3520035 h 4903773"/>
                <a:gd name="connsiteX14" fmla="*/ 7258556 w 7266648"/>
                <a:gd name="connsiteY14" fmla="*/ 161840 h 4903773"/>
                <a:gd name="connsiteX15" fmla="*/ 5551136 w 7266648"/>
                <a:gd name="connsiteY15" fmla="*/ 16184 h 4903773"/>
                <a:gd name="connsiteX16" fmla="*/ 4750025 w 7266648"/>
                <a:gd name="connsiteY16" fmla="*/ 0 h 4903773"/>
                <a:gd name="connsiteX17" fmla="*/ 4272595 w 7266648"/>
                <a:gd name="connsiteY17" fmla="*/ 64736 h 4903773"/>
                <a:gd name="connsiteX18" fmla="*/ 4013649 w 7266648"/>
                <a:gd name="connsiteY18" fmla="*/ 89012 h 4903773"/>
                <a:gd name="connsiteX19" fmla="*/ 3196354 w 7266648"/>
                <a:gd name="connsiteY19" fmla="*/ 356049 h 4903773"/>
                <a:gd name="connsiteX20" fmla="*/ 2370966 w 7266648"/>
                <a:gd name="connsiteY20" fmla="*/ 275129 h 4903773"/>
                <a:gd name="connsiteX21" fmla="*/ 1456566 w 7266648"/>
                <a:gd name="connsiteY21" fmla="*/ 202300 h 4903773"/>
                <a:gd name="connsiteX22" fmla="*/ 0 w 7266648"/>
                <a:gd name="connsiteY22" fmla="*/ 97104 h 4903773"/>
                <a:gd name="connsiteX0" fmla="*/ 0 w 7266648"/>
                <a:gd name="connsiteY0" fmla="*/ 97104 h 4903773"/>
                <a:gd name="connsiteX1" fmla="*/ 16184 w 7266648"/>
                <a:gd name="connsiteY1" fmla="*/ 3673784 h 4903773"/>
                <a:gd name="connsiteX2" fmla="*/ 347957 w 7266648"/>
                <a:gd name="connsiteY2" fmla="*/ 3560495 h 4903773"/>
                <a:gd name="connsiteX3" fmla="*/ 639271 w 7266648"/>
                <a:gd name="connsiteY3" fmla="*/ 3528127 h 4903773"/>
                <a:gd name="connsiteX4" fmla="*/ 1011504 w 7266648"/>
                <a:gd name="connsiteY4" fmla="*/ 3584771 h 4903773"/>
                <a:gd name="connsiteX5" fmla="*/ 1440382 w 7266648"/>
                <a:gd name="connsiteY5" fmla="*/ 3552403 h 4903773"/>
                <a:gd name="connsiteX6" fmla="*/ 2184849 w 7266648"/>
                <a:gd name="connsiteY6" fmla="*/ 3277274 h 4903773"/>
                <a:gd name="connsiteX7" fmla="*/ 3155894 w 7266648"/>
                <a:gd name="connsiteY7" fmla="*/ 2848396 h 4903773"/>
                <a:gd name="connsiteX8" fmla="*/ 3172078 w 7266648"/>
                <a:gd name="connsiteY8" fmla="*/ 4895681 h 4903773"/>
                <a:gd name="connsiteX9" fmla="*/ 5688701 w 7266648"/>
                <a:gd name="connsiteY9" fmla="*/ 4903773 h 4903773"/>
                <a:gd name="connsiteX10" fmla="*/ 5721069 w 7266648"/>
                <a:gd name="connsiteY10" fmla="*/ 4013649 h 4903773"/>
                <a:gd name="connsiteX11" fmla="*/ 6287511 w 7266648"/>
                <a:gd name="connsiteY11" fmla="*/ 3803256 h 4903773"/>
                <a:gd name="connsiteX12" fmla="*/ 6821586 w 7266648"/>
                <a:gd name="connsiteY12" fmla="*/ 3665692 h 4903773"/>
                <a:gd name="connsiteX13" fmla="*/ 7266648 w 7266648"/>
                <a:gd name="connsiteY13" fmla="*/ 3520035 h 4903773"/>
                <a:gd name="connsiteX14" fmla="*/ 7258556 w 7266648"/>
                <a:gd name="connsiteY14" fmla="*/ 161840 h 4903773"/>
                <a:gd name="connsiteX15" fmla="*/ 5551136 w 7266648"/>
                <a:gd name="connsiteY15" fmla="*/ 16184 h 4903773"/>
                <a:gd name="connsiteX16" fmla="*/ 4750025 w 7266648"/>
                <a:gd name="connsiteY16" fmla="*/ 0 h 4903773"/>
                <a:gd name="connsiteX17" fmla="*/ 4272595 w 7266648"/>
                <a:gd name="connsiteY17" fmla="*/ 64736 h 4903773"/>
                <a:gd name="connsiteX18" fmla="*/ 4013649 w 7266648"/>
                <a:gd name="connsiteY18" fmla="*/ 89012 h 4903773"/>
                <a:gd name="connsiteX19" fmla="*/ 3196354 w 7266648"/>
                <a:gd name="connsiteY19" fmla="*/ 356049 h 4903773"/>
                <a:gd name="connsiteX20" fmla="*/ 2370966 w 7266648"/>
                <a:gd name="connsiteY20" fmla="*/ 275129 h 4903773"/>
                <a:gd name="connsiteX21" fmla="*/ 1456566 w 7266648"/>
                <a:gd name="connsiteY21" fmla="*/ 202300 h 4903773"/>
                <a:gd name="connsiteX22" fmla="*/ 0 w 7266648"/>
                <a:gd name="connsiteY22" fmla="*/ 97104 h 490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66648" h="4903773">
                  <a:moveTo>
                    <a:pt x="0" y="97104"/>
                  </a:moveTo>
                  <a:cubicBezTo>
                    <a:pt x="5395" y="1289331"/>
                    <a:pt x="10789" y="2481557"/>
                    <a:pt x="16184" y="3673784"/>
                  </a:cubicBezTo>
                  <a:lnTo>
                    <a:pt x="347957" y="3560495"/>
                  </a:lnTo>
                  <a:lnTo>
                    <a:pt x="639271" y="3528127"/>
                  </a:lnTo>
                  <a:lnTo>
                    <a:pt x="1011504" y="3584771"/>
                  </a:lnTo>
                  <a:lnTo>
                    <a:pt x="1440382" y="3552403"/>
                  </a:lnTo>
                  <a:lnTo>
                    <a:pt x="2184849" y="3277274"/>
                  </a:lnTo>
                  <a:lnTo>
                    <a:pt x="3155894" y="2848396"/>
                  </a:lnTo>
                  <a:lnTo>
                    <a:pt x="3172078" y="4895681"/>
                  </a:lnTo>
                  <a:lnTo>
                    <a:pt x="5688701" y="4903773"/>
                  </a:lnTo>
                  <a:lnTo>
                    <a:pt x="5721069" y="4013649"/>
                  </a:lnTo>
                  <a:lnTo>
                    <a:pt x="6287511" y="3803256"/>
                  </a:lnTo>
                  <a:lnTo>
                    <a:pt x="6821586" y="3665692"/>
                  </a:lnTo>
                  <a:lnTo>
                    <a:pt x="7266648" y="3520035"/>
                  </a:lnTo>
                  <a:cubicBezTo>
                    <a:pt x="7263951" y="2400637"/>
                    <a:pt x="7261253" y="1281238"/>
                    <a:pt x="7258556" y="161840"/>
                  </a:cubicBezTo>
                  <a:lnTo>
                    <a:pt x="5551136" y="16184"/>
                  </a:lnTo>
                  <a:lnTo>
                    <a:pt x="4750025" y="0"/>
                  </a:lnTo>
                  <a:lnTo>
                    <a:pt x="4272595" y="64736"/>
                  </a:lnTo>
                  <a:lnTo>
                    <a:pt x="4013649" y="89012"/>
                  </a:lnTo>
                  <a:lnTo>
                    <a:pt x="3196354" y="356049"/>
                  </a:lnTo>
                  <a:lnTo>
                    <a:pt x="2370966" y="275129"/>
                  </a:lnTo>
                  <a:lnTo>
                    <a:pt x="1456566" y="202300"/>
                  </a:lnTo>
                  <a:lnTo>
                    <a:pt x="0" y="97104"/>
                  </a:lnTo>
                  <a:close/>
                </a:path>
              </a:pathLst>
            </a:custGeom>
            <a:gradFill>
              <a:gsLst>
                <a:gs pos="100000">
                  <a:srgbClr val="FF000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"/>
            <p:cNvSpPr/>
            <p:nvPr/>
          </p:nvSpPr>
          <p:spPr>
            <a:xfrm>
              <a:off x="2791752" y="3867993"/>
              <a:ext cx="1780248" cy="2095837"/>
            </a:xfrm>
            <a:custGeom>
              <a:avLst/>
              <a:gdLst>
                <a:gd name="connsiteX0" fmla="*/ 8092 w 1780248"/>
                <a:gd name="connsiteY0" fmla="*/ 2095837 h 2095837"/>
                <a:gd name="connsiteX1" fmla="*/ 1780248 w 1780248"/>
                <a:gd name="connsiteY1" fmla="*/ 2079653 h 2095837"/>
                <a:gd name="connsiteX2" fmla="*/ 1731696 w 1780248"/>
                <a:gd name="connsiteY2" fmla="*/ 0 h 2095837"/>
                <a:gd name="connsiteX3" fmla="*/ 817296 w 1780248"/>
                <a:gd name="connsiteY3" fmla="*/ 412694 h 2095837"/>
                <a:gd name="connsiteX4" fmla="*/ 0 w 1780248"/>
                <a:gd name="connsiteY4" fmla="*/ 712099 h 2095837"/>
                <a:gd name="connsiteX5" fmla="*/ 8092 w 1780248"/>
                <a:gd name="connsiteY5" fmla="*/ 2095837 h 209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0248" h="2095837">
                  <a:moveTo>
                    <a:pt x="8092" y="2095837"/>
                  </a:moveTo>
                  <a:lnTo>
                    <a:pt x="1780248" y="2079653"/>
                  </a:lnTo>
                  <a:lnTo>
                    <a:pt x="1731696" y="0"/>
                  </a:lnTo>
                  <a:lnTo>
                    <a:pt x="817296" y="412694"/>
                  </a:lnTo>
                  <a:lnTo>
                    <a:pt x="0" y="712099"/>
                  </a:lnTo>
                  <a:cubicBezTo>
                    <a:pt x="2697" y="1173345"/>
                    <a:pt x="5395" y="1634591"/>
                    <a:pt x="8092" y="209583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/>
                </a:gs>
                <a:gs pos="8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1"/>
            <p:cNvSpPr/>
            <p:nvPr/>
          </p:nvSpPr>
          <p:spPr>
            <a:xfrm>
              <a:off x="1351370" y="4580092"/>
              <a:ext cx="1440382" cy="1367554"/>
            </a:xfrm>
            <a:custGeom>
              <a:avLst/>
              <a:gdLst>
                <a:gd name="connsiteX0" fmla="*/ 8092 w 1440382"/>
                <a:gd name="connsiteY0" fmla="*/ 137565 h 1367554"/>
                <a:gd name="connsiteX1" fmla="*/ 436970 w 1440382"/>
                <a:gd name="connsiteY1" fmla="*/ 16184 h 1367554"/>
                <a:gd name="connsiteX2" fmla="*/ 639271 w 1440382"/>
                <a:gd name="connsiteY2" fmla="*/ 0 h 1367554"/>
                <a:gd name="connsiteX3" fmla="*/ 1051965 w 1440382"/>
                <a:gd name="connsiteY3" fmla="*/ 64736 h 1367554"/>
                <a:gd name="connsiteX4" fmla="*/ 1254265 w 1440382"/>
                <a:gd name="connsiteY4" fmla="*/ 64736 h 1367554"/>
                <a:gd name="connsiteX5" fmla="*/ 1440382 w 1440382"/>
                <a:gd name="connsiteY5" fmla="*/ 8092 h 1367554"/>
                <a:gd name="connsiteX6" fmla="*/ 1424198 w 1440382"/>
                <a:gd name="connsiteY6" fmla="*/ 1367554 h 1367554"/>
                <a:gd name="connsiteX7" fmla="*/ 0 w 1440382"/>
                <a:gd name="connsiteY7" fmla="*/ 1367554 h 1367554"/>
                <a:gd name="connsiteX8" fmla="*/ 8092 w 1440382"/>
                <a:gd name="connsiteY8" fmla="*/ 137565 h 136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382" h="1367554">
                  <a:moveTo>
                    <a:pt x="8092" y="137565"/>
                  </a:moveTo>
                  <a:lnTo>
                    <a:pt x="436970" y="16184"/>
                  </a:lnTo>
                  <a:lnTo>
                    <a:pt x="639271" y="0"/>
                  </a:lnTo>
                  <a:lnTo>
                    <a:pt x="1051965" y="64736"/>
                  </a:lnTo>
                  <a:lnTo>
                    <a:pt x="1254265" y="64736"/>
                  </a:lnTo>
                  <a:lnTo>
                    <a:pt x="1440382" y="8092"/>
                  </a:lnTo>
                  <a:lnTo>
                    <a:pt x="1424198" y="1367554"/>
                  </a:lnTo>
                  <a:lnTo>
                    <a:pt x="0" y="1367554"/>
                  </a:lnTo>
                  <a:cubicBezTo>
                    <a:pt x="2697" y="957558"/>
                    <a:pt x="5395" y="547561"/>
                    <a:pt x="8092" y="13756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  <a:lumMod val="100000"/>
                  </a:schemeClr>
                </a:gs>
                <a:gs pos="0">
                  <a:schemeClr val="accent1">
                    <a:tint val="44500"/>
                    <a:satMod val="16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10"/>
            <p:cNvCxnSpPr/>
            <p:nvPr/>
          </p:nvCxnSpPr>
          <p:spPr>
            <a:xfrm>
              <a:off x="1331640" y="3212976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, e.g. </a:t>
            </a:r>
            <a:r>
              <a:rPr lang="de-DE" dirty="0" err="1"/>
              <a:t>Ozone</a:t>
            </a:r>
            <a:endParaRPr lang="de-DE" dirty="0"/>
          </a:p>
          <a:p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2"/>
          <p:cNvCxnSpPr/>
          <p:nvPr/>
        </p:nvCxnSpPr>
        <p:spPr>
          <a:xfrm>
            <a:off x="1211893" y="5269480"/>
            <a:ext cx="5715135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4"/>
          <p:cNvCxnSpPr/>
          <p:nvPr/>
        </p:nvCxnSpPr>
        <p:spPr>
          <a:xfrm flipV="1">
            <a:off x="1211893" y="1997065"/>
            <a:ext cx="0" cy="32724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/>
        </p:nvCxnSpPr>
        <p:spPr>
          <a:xfrm>
            <a:off x="1211893" y="4417755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"/>
          <p:cNvCxnSpPr/>
          <p:nvPr/>
        </p:nvCxnSpPr>
        <p:spPr>
          <a:xfrm>
            <a:off x="1211893" y="5127471"/>
            <a:ext cx="5715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2"/>
          <p:cNvCxnSpPr/>
          <p:nvPr/>
        </p:nvCxnSpPr>
        <p:spPr>
          <a:xfrm>
            <a:off x="1211893" y="2221203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5536" y="1738343"/>
            <a:ext cx="69779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750"/>
              </a:lnSpc>
            </a:pPr>
            <a:r>
              <a:rPr lang="de-DE" dirty="0" smtClean="0"/>
              <a:t>m</a:t>
            </a:r>
          </a:p>
          <a:p>
            <a:pPr algn="r">
              <a:lnSpc>
                <a:spcPts val="2750"/>
              </a:lnSpc>
            </a:pPr>
            <a:r>
              <a:rPr lang="de-DE" dirty="0" smtClean="0"/>
              <a:t>2000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r>
              <a:rPr lang="de-DE" dirty="0" smtClean="0"/>
              <a:t>800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 smtClean="0"/>
          </a:p>
          <a:p>
            <a:pPr algn="r">
              <a:lnSpc>
                <a:spcPts val="2750"/>
              </a:lnSpc>
            </a:pPr>
            <a:endParaRPr lang="de-DE" dirty="0"/>
          </a:p>
          <a:p>
            <a:pPr algn="r">
              <a:lnSpc>
                <a:spcPts val="2750"/>
              </a:lnSpc>
            </a:pPr>
            <a:r>
              <a:rPr lang="de-DE" dirty="0" smtClean="0"/>
              <a:t>400</a:t>
            </a:r>
            <a:endParaRPr lang="de-DE" dirty="0"/>
          </a:p>
          <a:p>
            <a:pPr algn="r">
              <a:lnSpc>
                <a:spcPts val="2750"/>
              </a:lnSpc>
            </a:pPr>
            <a:endParaRPr lang="de-DE" dirty="0" smtClean="0"/>
          </a:p>
          <a:p>
            <a:pPr algn="r">
              <a:lnSpc>
                <a:spcPts val="2750"/>
              </a:lnSpc>
            </a:pPr>
            <a:r>
              <a:rPr lang="de-DE" dirty="0" smtClean="0"/>
              <a:t>50</a:t>
            </a:r>
            <a:endParaRPr lang="de-DE" dirty="0"/>
          </a:p>
        </p:txBody>
      </p:sp>
      <p:cxnSp>
        <p:nvCxnSpPr>
          <p:cNvPr id="18" name="Straight Connector 18"/>
          <p:cNvCxnSpPr/>
          <p:nvPr/>
        </p:nvCxnSpPr>
        <p:spPr>
          <a:xfrm flipV="1">
            <a:off x="2354920" y="2041892"/>
            <a:ext cx="0" cy="322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9"/>
          <p:cNvCxnSpPr/>
          <p:nvPr/>
        </p:nvCxnSpPr>
        <p:spPr>
          <a:xfrm flipV="1">
            <a:off x="5612547" y="2041892"/>
            <a:ext cx="0" cy="322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0"/>
          <p:cNvSpPr txBox="1"/>
          <p:nvPr/>
        </p:nvSpPr>
        <p:spPr>
          <a:xfrm>
            <a:off x="2012012" y="1817754"/>
            <a:ext cx="679649" cy="2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sunrise</a:t>
            </a:r>
            <a:endParaRPr lang="en-US" dirty="0"/>
          </a:p>
        </p:txBody>
      </p:sp>
      <p:sp>
        <p:nvSpPr>
          <p:cNvPr id="21" name="TextBox 21"/>
          <p:cNvSpPr txBox="1"/>
          <p:nvPr/>
        </p:nvSpPr>
        <p:spPr>
          <a:xfrm>
            <a:off x="5298554" y="1817754"/>
            <a:ext cx="634152" cy="2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sunset</a:t>
            </a:r>
            <a:endParaRPr lang="en-US" dirty="0"/>
          </a:p>
        </p:txBody>
      </p:sp>
      <p:sp>
        <p:nvSpPr>
          <p:cNvPr id="22" name="Freeform 22"/>
          <p:cNvSpPr/>
          <p:nvPr/>
        </p:nvSpPr>
        <p:spPr>
          <a:xfrm>
            <a:off x="1233975" y="3973803"/>
            <a:ext cx="2511194" cy="523909"/>
          </a:xfrm>
          <a:custGeom>
            <a:avLst/>
            <a:gdLst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1424198 w 3163986"/>
              <a:gd name="connsiteY2" fmla="*/ 720191 h 841572"/>
              <a:gd name="connsiteX3" fmla="*/ 3163986 w 3163986"/>
              <a:gd name="connsiteY3" fmla="*/ 0 h 8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3986" h="841572">
                <a:moveTo>
                  <a:pt x="0" y="841572"/>
                </a:moveTo>
                <a:cubicBezTo>
                  <a:pt x="140262" y="786950"/>
                  <a:pt x="280524" y="732329"/>
                  <a:pt x="517890" y="712099"/>
                </a:cubicBezTo>
                <a:cubicBezTo>
                  <a:pt x="755256" y="691869"/>
                  <a:pt x="983182" y="838874"/>
                  <a:pt x="1424198" y="720191"/>
                </a:cubicBezTo>
                <a:cubicBezTo>
                  <a:pt x="1865214" y="601508"/>
                  <a:pt x="2514600" y="300754"/>
                  <a:pt x="3163986" y="0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755055" y="4417755"/>
            <a:ext cx="1233119" cy="290696"/>
          </a:xfrm>
          <a:custGeom>
            <a:avLst/>
            <a:gdLst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1424198 w 3163986"/>
              <a:gd name="connsiteY2" fmla="*/ 720191 h 841572"/>
              <a:gd name="connsiteX3" fmla="*/ 3163986 w 3163986"/>
              <a:gd name="connsiteY3" fmla="*/ 0 h 841572"/>
              <a:gd name="connsiteX0" fmla="*/ 0 w 3163986"/>
              <a:gd name="connsiteY0" fmla="*/ 841572 h 841572"/>
              <a:gd name="connsiteX1" fmla="*/ 517890 w 3163986"/>
              <a:gd name="connsiteY1" fmla="*/ 712099 h 841572"/>
              <a:gd name="connsiteX2" fmla="*/ 2314322 w 3163986"/>
              <a:gd name="connsiteY2" fmla="*/ 351950 h 841572"/>
              <a:gd name="connsiteX3" fmla="*/ 3163986 w 3163986"/>
              <a:gd name="connsiteY3" fmla="*/ 0 h 841572"/>
              <a:gd name="connsiteX0" fmla="*/ 1099664 w 2653335"/>
              <a:gd name="connsiteY0" fmla="*/ 787018 h 787018"/>
              <a:gd name="connsiteX1" fmla="*/ 7239 w 2653335"/>
              <a:gd name="connsiteY1" fmla="*/ 712099 h 787018"/>
              <a:gd name="connsiteX2" fmla="*/ 1803671 w 2653335"/>
              <a:gd name="connsiteY2" fmla="*/ 351950 h 787018"/>
              <a:gd name="connsiteX3" fmla="*/ 2653335 w 2653335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04007 w 1553671"/>
              <a:gd name="connsiteY2" fmla="*/ 351950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44467 w 1553671"/>
              <a:gd name="connsiteY2" fmla="*/ 433781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44467 w 1553671"/>
              <a:gd name="connsiteY2" fmla="*/ 311034 h 787018"/>
              <a:gd name="connsiteX3" fmla="*/ 1553671 w 1553671"/>
              <a:gd name="connsiteY3" fmla="*/ 0 h 787018"/>
              <a:gd name="connsiteX0" fmla="*/ 0 w 1553671"/>
              <a:gd name="connsiteY0" fmla="*/ 787018 h 787018"/>
              <a:gd name="connsiteX1" fmla="*/ 453154 w 1553671"/>
              <a:gd name="connsiteY1" fmla="*/ 521158 h 787018"/>
              <a:gd name="connsiteX2" fmla="*/ 776835 w 1553671"/>
              <a:gd name="connsiteY2" fmla="*/ 365588 h 787018"/>
              <a:gd name="connsiteX3" fmla="*/ 1553671 w 1553671"/>
              <a:gd name="connsiteY3" fmla="*/ 0 h 7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671" h="787018">
                <a:moveTo>
                  <a:pt x="0" y="787018"/>
                </a:moveTo>
                <a:cubicBezTo>
                  <a:pt x="140262" y="732396"/>
                  <a:pt x="323682" y="591396"/>
                  <a:pt x="453154" y="521158"/>
                </a:cubicBezTo>
                <a:cubicBezTo>
                  <a:pt x="582627" y="450920"/>
                  <a:pt x="593416" y="452448"/>
                  <a:pt x="776835" y="365588"/>
                </a:cubicBezTo>
                <a:cubicBezTo>
                  <a:pt x="960254" y="278728"/>
                  <a:pt x="904285" y="300754"/>
                  <a:pt x="1553671" y="0"/>
                </a:cubicBezTo>
              </a:path>
            </a:pathLst>
          </a:cu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7"/>
          <p:cNvSpPr/>
          <p:nvPr/>
        </p:nvSpPr>
        <p:spPr>
          <a:xfrm>
            <a:off x="2364333" y="3978840"/>
            <a:ext cx="1380836" cy="1294660"/>
          </a:xfrm>
          <a:custGeom>
            <a:avLst/>
            <a:gdLst>
              <a:gd name="connsiteX0" fmla="*/ 0 w 1739788"/>
              <a:gd name="connsiteY0" fmla="*/ 2079653 h 2079653"/>
              <a:gd name="connsiteX1" fmla="*/ 720191 w 1739788"/>
              <a:gd name="connsiteY1" fmla="*/ 1634591 h 2079653"/>
              <a:gd name="connsiteX2" fmla="*/ 1739788 w 1739788"/>
              <a:gd name="connsiteY2" fmla="*/ 0 h 207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788" h="2079653">
                <a:moveTo>
                  <a:pt x="0" y="2079653"/>
                </a:moveTo>
                <a:cubicBezTo>
                  <a:pt x="215113" y="2030426"/>
                  <a:pt x="430226" y="1981200"/>
                  <a:pt x="720191" y="1634591"/>
                </a:cubicBezTo>
                <a:cubicBezTo>
                  <a:pt x="1010156" y="1287982"/>
                  <a:pt x="1374972" y="643991"/>
                  <a:pt x="1739788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8"/>
          <p:cNvSpPr/>
          <p:nvPr/>
        </p:nvSpPr>
        <p:spPr>
          <a:xfrm>
            <a:off x="3761831" y="2216040"/>
            <a:ext cx="1971705" cy="221164"/>
          </a:xfrm>
          <a:custGeom>
            <a:avLst/>
            <a:gdLst>
              <a:gd name="connsiteX0" fmla="*/ 0 w 1739788"/>
              <a:gd name="connsiteY0" fmla="*/ 2079653 h 2079653"/>
              <a:gd name="connsiteX1" fmla="*/ 720191 w 1739788"/>
              <a:gd name="connsiteY1" fmla="*/ 1634591 h 2079653"/>
              <a:gd name="connsiteX2" fmla="*/ 1739788 w 1739788"/>
              <a:gd name="connsiteY2" fmla="*/ 0 h 2079653"/>
              <a:gd name="connsiteX0" fmla="*/ 0 w 2095837"/>
              <a:gd name="connsiteY0" fmla="*/ 1011 h 1732898"/>
              <a:gd name="connsiteX1" fmla="*/ 1076240 w 2095837"/>
              <a:gd name="connsiteY1" fmla="*/ 1732706 h 1732898"/>
              <a:gd name="connsiteX2" fmla="*/ 2095837 w 2095837"/>
              <a:gd name="connsiteY2" fmla="*/ 98115 h 1732898"/>
              <a:gd name="connsiteX0" fmla="*/ 0 w 2055377"/>
              <a:gd name="connsiteY0" fmla="*/ 234669 h 1635348"/>
              <a:gd name="connsiteX1" fmla="*/ 1035780 w 2055377"/>
              <a:gd name="connsiteY1" fmla="*/ 1634591 h 1635348"/>
              <a:gd name="connsiteX2" fmla="*/ 2055377 w 2055377"/>
              <a:gd name="connsiteY2" fmla="*/ 0 h 1635348"/>
              <a:gd name="connsiteX0" fmla="*/ 0 w 2055377"/>
              <a:gd name="connsiteY0" fmla="*/ 341282 h 360640"/>
              <a:gd name="connsiteX1" fmla="*/ 1124793 w 2055377"/>
              <a:gd name="connsiteY1" fmla="*/ 1417 h 360640"/>
              <a:gd name="connsiteX2" fmla="*/ 2055377 w 2055377"/>
              <a:gd name="connsiteY2" fmla="*/ 106613 h 360640"/>
              <a:gd name="connsiteX0" fmla="*/ 0 w 4013649"/>
              <a:gd name="connsiteY0" fmla="*/ 343162 h 343162"/>
              <a:gd name="connsiteX1" fmla="*/ 1124793 w 4013649"/>
              <a:gd name="connsiteY1" fmla="*/ 3297 h 343162"/>
              <a:gd name="connsiteX2" fmla="*/ 4013649 w 4013649"/>
              <a:gd name="connsiteY2" fmla="*/ 3297 h 343162"/>
              <a:gd name="connsiteX0" fmla="*/ 0 w 4013649"/>
              <a:gd name="connsiteY0" fmla="*/ 365806 h 365806"/>
              <a:gd name="connsiteX1" fmla="*/ 1124793 w 4013649"/>
              <a:gd name="connsiteY1" fmla="*/ 25941 h 365806"/>
              <a:gd name="connsiteX2" fmla="*/ 4013649 w 4013649"/>
              <a:gd name="connsiteY2" fmla="*/ 25941 h 365806"/>
              <a:gd name="connsiteX0" fmla="*/ 0 w 4013649"/>
              <a:gd name="connsiteY0" fmla="*/ 346718 h 346718"/>
              <a:gd name="connsiteX1" fmla="*/ 1124793 w 4013649"/>
              <a:gd name="connsiteY1" fmla="*/ 6853 h 346718"/>
              <a:gd name="connsiteX2" fmla="*/ 4013649 w 4013649"/>
              <a:gd name="connsiteY2" fmla="*/ 112049 h 346718"/>
              <a:gd name="connsiteX0" fmla="*/ 0 w 4013649"/>
              <a:gd name="connsiteY0" fmla="*/ 354062 h 354062"/>
              <a:gd name="connsiteX1" fmla="*/ 1124793 w 4013649"/>
              <a:gd name="connsiteY1" fmla="*/ 14197 h 354062"/>
              <a:gd name="connsiteX2" fmla="*/ 4013649 w 4013649"/>
              <a:gd name="connsiteY2" fmla="*/ 119393 h 354062"/>
              <a:gd name="connsiteX0" fmla="*/ 0 w 2484255"/>
              <a:gd name="connsiteY0" fmla="*/ 385129 h 385129"/>
              <a:gd name="connsiteX1" fmla="*/ 1124793 w 2484255"/>
              <a:gd name="connsiteY1" fmla="*/ 45264 h 385129"/>
              <a:gd name="connsiteX2" fmla="*/ 2484255 w 2484255"/>
              <a:gd name="connsiteY2" fmla="*/ 69540 h 385129"/>
              <a:gd name="connsiteX0" fmla="*/ 0 w 2484255"/>
              <a:gd name="connsiteY0" fmla="*/ 376482 h 376482"/>
              <a:gd name="connsiteX1" fmla="*/ 1124793 w 2484255"/>
              <a:gd name="connsiteY1" fmla="*/ 36617 h 376482"/>
              <a:gd name="connsiteX2" fmla="*/ 2484255 w 2484255"/>
              <a:gd name="connsiteY2" fmla="*/ 60893 h 376482"/>
              <a:gd name="connsiteX0" fmla="*/ 0 w 2484255"/>
              <a:gd name="connsiteY0" fmla="*/ 355263 h 355263"/>
              <a:gd name="connsiteX1" fmla="*/ 995320 w 2484255"/>
              <a:gd name="connsiteY1" fmla="*/ 63950 h 355263"/>
              <a:gd name="connsiteX2" fmla="*/ 2484255 w 2484255"/>
              <a:gd name="connsiteY2" fmla="*/ 39674 h 35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255" h="355263">
                <a:moveTo>
                  <a:pt x="0" y="355263"/>
                </a:moveTo>
                <a:cubicBezTo>
                  <a:pt x="215113" y="306036"/>
                  <a:pt x="581278" y="116548"/>
                  <a:pt x="995320" y="63950"/>
                </a:cubicBezTo>
                <a:cubicBezTo>
                  <a:pt x="1409362" y="11352"/>
                  <a:pt x="1763389" y="-36525"/>
                  <a:pt x="2484255" y="3967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30"/>
          <p:cNvCxnSpPr>
            <a:stCxn id="24" idx="2"/>
            <a:endCxn id="25" idx="0"/>
          </p:cNvCxnSpPr>
          <p:nvPr/>
        </p:nvCxnSpPr>
        <p:spPr>
          <a:xfrm flipV="1">
            <a:off x="3745169" y="2437204"/>
            <a:ext cx="16663" cy="1541636"/>
          </a:xfrm>
          <a:prstGeom prst="line">
            <a:avLst/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32"/>
          <p:cNvSpPr/>
          <p:nvPr/>
        </p:nvSpPr>
        <p:spPr>
          <a:xfrm>
            <a:off x="1227552" y="2281174"/>
            <a:ext cx="2543307" cy="161203"/>
          </a:xfrm>
          <a:custGeom>
            <a:avLst/>
            <a:gdLst>
              <a:gd name="connsiteX0" fmla="*/ 0 w 3204446"/>
              <a:gd name="connsiteY0" fmla="*/ 0 h 258945"/>
              <a:gd name="connsiteX1" fmla="*/ 1497026 w 3204446"/>
              <a:gd name="connsiteY1" fmla="*/ 97104 h 258945"/>
              <a:gd name="connsiteX2" fmla="*/ 3204446 w 3204446"/>
              <a:gd name="connsiteY2" fmla="*/ 258945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4446" h="258945">
                <a:moveTo>
                  <a:pt x="0" y="0"/>
                </a:moveTo>
                <a:lnTo>
                  <a:pt x="1497026" y="97104"/>
                </a:lnTo>
                <a:cubicBezTo>
                  <a:pt x="2031100" y="140262"/>
                  <a:pt x="2617773" y="199603"/>
                  <a:pt x="3204446" y="258945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3"/>
          <p:cNvSpPr/>
          <p:nvPr/>
        </p:nvSpPr>
        <p:spPr>
          <a:xfrm>
            <a:off x="5528826" y="2221203"/>
            <a:ext cx="1459348" cy="90676"/>
          </a:xfrm>
          <a:custGeom>
            <a:avLst/>
            <a:gdLst>
              <a:gd name="connsiteX0" fmla="*/ 0 w 3204446"/>
              <a:gd name="connsiteY0" fmla="*/ 0 h 258945"/>
              <a:gd name="connsiteX1" fmla="*/ 1497026 w 3204446"/>
              <a:gd name="connsiteY1" fmla="*/ 97104 h 258945"/>
              <a:gd name="connsiteX2" fmla="*/ 3204446 w 3204446"/>
              <a:gd name="connsiteY2" fmla="*/ 258945 h 258945"/>
              <a:gd name="connsiteX0" fmla="*/ 0 w 3204446"/>
              <a:gd name="connsiteY0" fmla="*/ 0 h 145656"/>
              <a:gd name="connsiteX1" fmla="*/ 1497026 w 3204446"/>
              <a:gd name="connsiteY1" fmla="*/ 97104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  <a:gd name="connsiteX0" fmla="*/ 0 w 3204446"/>
              <a:gd name="connsiteY0" fmla="*/ 0 h 145656"/>
              <a:gd name="connsiteX1" fmla="*/ 1497026 w 3204446"/>
              <a:gd name="connsiteY1" fmla="*/ 48552 h 145656"/>
              <a:gd name="connsiteX2" fmla="*/ 3204446 w 3204446"/>
              <a:gd name="connsiteY2" fmla="*/ 145656 h 14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4446" h="145656">
                <a:moveTo>
                  <a:pt x="0" y="0"/>
                </a:moveTo>
                <a:cubicBezTo>
                  <a:pt x="499009" y="32368"/>
                  <a:pt x="948850" y="16184"/>
                  <a:pt x="1497026" y="48552"/>
                </a:cubicBezTo>
                <a:cubicBezTo>
                  <a:pt x="2045202" y="80920"/>
                  <a:pt x="2617773" y="86314"/>
                  <a:pt x="3204446" y="145656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34"/>
          <p:cNvSpPr/>
          <p:nvPr/>
        </p:nvSpPr>
        <p:spPr>
          <a:xfrm>
            <a:off x="713190" y="2669478"/>
            <a:ext cx="514362" cy="26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5"/>
          <p:cNvSpPr txBox="1"/>
          <p:nvPr/>
        </p:nvSpPr>
        <p:spPr>
          <a:xfrm>
            <a:off x="744433" y="5347584"/>
            <a:ext cx="711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85950" algn="l"/>
                <a:tab pos="3617913" algn="l"/>
                <a:tab pos="3673475" algn="l"/>
                <a:tab pos="5381625" algn="l"/>
                <a:tab pos="7177088" algn="l"/>
              </a:tabLst>
            </a:pPr>
            <a:r>
              <a:rPr lang="de-DE" sz="2000" dirty="0" smtClean="0"/>
              <a:t>00:00         6:00               12:00              18:00          24:00</a:t>
            </a:r>
          </a:p>
        </p:txBody>
      </p:sp>
      <p:sp>
        <p:nvSpPr>
          <p:cNvPr id="31" name="Freeform 31"/>
          <p:cNvSpPr/>
          <p:nvPr/>
        </p:nvSpPr>
        <p:spPr>
          <a:xfrm>
            <a:off x="5786829" y="3429000"/>
            <a:ext cx="747963" cy="1537828"/>
          </a:xfrm>
          <a:custGeom>
            <a:avLst/>
            <a:gdLst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435703 h 2775568"/>
              <a:gd name="connsiteX3" fmla="*/ 542166 w 2929316"/>
              <a:gd name="connsiteY3" fmla="*/ 16184 h 2775568"/>
              <a:gd name="connsiteX4" fmla="*/ 582626 w 2929316"/>
              <a:gd name="connsiteY4" fmla="*/ 2443795 h 2775568"/>
              <a:gd name="connsiteX5" fmla="*/ 906308 w 2929316"/>
              <a:gd name="connsiteY5" fmla="*/ 8092 h 2775568"/>
              <a:gd name="connsiteX6" fmla="*/ 890124 w 2929316"/>
              <a:gd name="connsiteY6" fmla="*/ 2427611 h 2775568"/>
              <a:gd name="connsiteX7" fmla="*/ 1238081 w 2929316"/>
              <a:gd name="connsiteY7" fmla="*/ 16184 h 2775568"/>
              <a:gd name="connsiteX8" fmla="*/ 1294725 w 2929316"/>
              <a:gd name="connsiteY8" fmla="*/ 2379058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542166 w 2929316"/>
              <a:gd name="connsiteY2" fmla="*/ 16184 h 2775568"/>
              <a:gd name="connsiteX3" fmla="*/ 582626 w 2929316"/>
              <a:gd name="connsiteY3" fmla="*/ 2443795 h 2775568"/>
              <a:gd name="connsiteX4" fmla="*/ 906308 w 2929316"/>
              <a:gd name="connsiteY4" fmla="*/ 8092 h 2775568"/>
              <a:gd name="connsiteX5" fmla="*/ 890124 w 2929316"/>
              <a:gd name="connsiteY5" fmla="*/ 2427611 h 2775568"/>
              <a:gd name="connsiteX6" fmla="*/ 1238081 w 2929316"/>
              <a:gd name="connsiteY6" fmla="*/ 16184 h 2775568"/>
              <a:gd name="connsiteX7" fmla="*/ 1294725 w 2929316"/>
              <a:gd name="connsiteY7" fmla="*/ 2379058 h 2775568"/>
              <a:gd name="connsiteX8" fmla="*/ 1699327 w 2929316"/>
              <a:gd name="connsiteY8" fmla="*/ 8092 h 2775568"/>
              <a:gd name="connsiteX9" fmla="*/ 1707419 w 2929316"/>
              <a:gd name="connsiteY9" fmla="*/ 2281954 h 2775568"/>
              <a:gd name="connsiteX10" fmla="*/ 1966364 w 2929316"/>
              <a:gd name="connsiteY10" fmla="*/ 16184 h 2775568"/>
              <a:gd name="connsiteX11" fmla="*/ 2047285 w 2929316"/>
              <a:gd name="connsiteY11" fmla="*/ 2370966 h 2775568"/>
              <a:gd name="connsiteX12" fmla="*/ 2346690 w 2929316"/>
              <a:gd name="connsiteY12" fmla="*/ 16184 h 2775568"/>
              <a:gd name="connsiteX13" fmla="*/ 2484254 w 2929316"/>
              <a:gd name="connsiteY13" fmla="*/ 2362874 h 2775568"/>
              <a:gd name="connsiteX14" fmla="*/ 2929316 w 2929316"/>
              <a:gd name="connsiteY14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582626 w 2929316"/>
              <a:gd name="connsiteY2" fmla="*/ 2443795 h 2775568"/>
              <a:gd name="connsiteX3" fmla="*/ 906308 w 2929316"/>
              <a:gd name="connsiteY3" fmla="*/ 8092 h 2775568"/>
              <a:gd name="connsiteX4" fmla="*/ 890124 w 2929316"/>
              <a:gd name="connsiteY4" fmla="*/ 2427611 h 2775568"/>
              <a:gd name="connsiteX5" fmla="*/ 1238081 w 2929316"/>
              <a:gd name="connsiteY5" fmla="*/ 16184 h 2775568"/>
              <a:gd name="connsiteX6" fmla="*/ 1294725 w 2929316"/>
              <a:gd name="connsiteY6" fmla="*/ 2379058 h 2775568"/>
              <a:gd name="connsiteX7" fmla="*/ 1699327 w 2929316"/>
              <a:gd name="connsiteY7" fmla="*/ 8092 h 2775568"/>
              <a:gd name="connsiteX8" fmla="*/ 1707419 w 2929316"/>
              <a:gd name="connsiteY8" fmla="*/ 2281954 h 2775568"/>
              <a:gd name="connsiteX9" fmla="*/ 1966364 w 2929316"/>
              <a:gd name="connsiteY9" fmla="*/ 16184 h 2775568"/>
              <a:gd name="connsiteX10" fmla="*/ 2047285 w 2929316"/>
              <a:gd name="connsiteY10" fmla="*/ 2370966 h 2775568"/>
              <a:gd name="connsiteX11" fmla="*/ 2346690 w 2929316"/>
              <a:gd name="connsiteY11" fmla="*/ 16184 h 2775568"/>
              <a:gd name="connsiteX12" fmla="*/ 2484254 w 2929316"/>
              <a:gd name="connsiteY12" fmla="*/ 2362874 h 2775568"/>
              <a:gd name="connsiteX13" fmla="*/ 2929316 w 2929316"/>
              <a:gd name="connsiteY13" fmla="*/ 2743200 h 2775568"/>
              <a:gd name="connsiteX0" fmla="*/ 0 w 2929316"/>
              <a:gd name="connsiteY0" fmla="*/ 2767476 h 2767476"/>
              <a:gd name="connsiteX1" fmla="*/ 582626 w 2929316"/>
              <a:gd name="connsiteY1" fmla="*/ 2435703 h 2767476"/>
              <a:gd name="connsiteX2" fmla="*/ 906308 w 2929316"/>
              <a:gd name="connsiteY2" fmla="*/ 0 h 2767476"/>
              <a:gd name="connsiteX3" fmla="*/ 890124 w 2929316"/>
              <a:gd name="connsiteY3" fmla="*/ 2419519 h 2767476"/>
              <a:gd name="connsiteX4" fmla="*/ 1238081 w 2929316"/>
              <a:gd name="connsiteY4" fmla="*/ 8092 h 2767476"/>
              <a:gd name="connsiteX5" fmla="*/ 1294725 w 2929316"/>
              <a:gd name="connsiteY5" fmla="*/ 2370966 h 2767476"/>
              <a:gd name="connsiteX6" fmla="*/ 1699327 w 2929316"/>
              <a:gd name="connsiteY6" fmla="*/ 0 h 2767476"/>
              <a:gd name="connsiteX7" fmla="*/ 1707419 w 2929316"/>
              <a:gd name="connsiteY7" fmla="*/ 2273862 h 2767476"/>
              <a:gd name="connsiteX8" fmla="*/ 1966364 w 2929316"/>
              <a:gd name="connsiteY8" fmla="*/ 8092 h 2767476"/>
              <a:gd name="connsiteX9" fmla="*/ 2047285 w 2929316"/>
              <a:gd name="connsiteY9" fmla="*/ 2362874 h 2767476"/>
              <a:gd name="connsiteX10" fmla="*/ 2346690 w 2929316"/>
              <a:gd name="connsiteY10" fmla="*/ 8092 h 2767476"/>
              <a:gd name="connsiteX11" fmla="*/ 2484254 w 2929316"/>
              <a:gd name="connsiteY11" fmla="*/ 2354782 h 2767476"/>
              <a:gd name="connsiteX12" fmla="*/ 2929316 w 2929316"/>
              <a:gd name="connsiteY12" fmla="*/ 2735108 h 2767476"/>
              <a:gd name="connsiteX0" fmla="*/ 0 w 2929316"/>
              <a:gd name="connsiteY0" fmla="*/ 2767476 h 2767476"/>
              <a:gd name="connsiteX1" fmla="*/ 582626 w 2929316"/>
              <a:gd name="connsiteY1" fmla="*/ 2435703 h 2767476"/>
              <a:gd name="connsiteX2" fmla="*/ 890124 w 2929316"/>
              <a:gd name="connsiteY2" fmla="*/ 2419519 h 2767476"/>
              <a:gd name="connsiteX3" fmla="*/ 1238081 w 2929316"/>
              <a:gd name="connsiteY3" fmla="*/ 8092 h 2767476"/>
              <a:gd name="connsiteX4" fmla="*/ 1294725 w 2929316"/>
              <a:gd name="connsiteY4" fmla="*/ 2370966 h 2767476"/>
              <a:gd name="connsiteX5" fmla="*/ 1699327 w 2929316"/>
              <a:gd name="connsiteY5" fmla="*/ 0 h 2767476"/>
              <a:gd name="connsiteX6" fmla="*/ 1707419 w 2929316"/>
              <a:gd name="connsiteY6" fmla="*/ 2273862 h 2767476"/>
              <a:gd name="connsiteX7" fmla="*/ 1966364 w 2929316"/>
              <a:gd name="connsiteY7" fmla="*/ 8092 h 2767476"/>
              <a:gd name="connsiteX8" fmla="*/ 2047285 w 2929316"/>
              <a:gd name="connsiteY8" fmla="*/ 2362874 h 2767476"/>
              <a:gd name="connsiteX9" fmla="*/ 2346690 w 2929316"/>
              <a:gd name="connsiteY9" fmla="*/ 8092 h 2767476"/>
              <a:gd name="connsiteX10" fmla="*/ 2484254 w 2929316"/>
              <a:gd name="connsiteY10" fmla="*/ 2354782 h 2767476"/>
              <a:gd name="connsiteX11" fmla="*/ 2929316 w 2929316"/>
              <a:gd name="connsiteY11" fmla="*/ 2735108 h 2767476"/>
              <a:gd name="connsiteX0" fmla="*/ 0 w 2929316"/>
              <a:gd name="connsiteY0" fmla="*/ 2767476 h 2767476"/>
              <a:gd name="connsiteX1" fmla="*/ 582626 w 2929316"/>
              <a:gd name="connsiteY1" fmla="*/ 2435703 h 2767476"/>
              <a:gd name="connsiteX2" fmla="*/ 890124 w 2929316"/>
              <a:gd name="connsiteY2" fmla="*/ 2419519 h 2767476"/>
              <a:gd name="connsiteX3" fmla="*/ 1294725 w 2929316"/>
              <a:gd name="connsiteY3" fmla="*/ 2370966 h 2767476"/>
              <a:gd name="connsiteX4" fmla="*/ 1699327 w 2929316"/>
              <a:gd name="connsiteY4" fmla="*/ 0 h 2767476"/>
              <a:gd name="connsiteX5" fmla="*/ 1707419 w 2929316"/>
              <a:gd name="connsiteY5" fmla="*/ 2273862 h 2767476"/>
              <a:gd name="connsiteX6" fmla="*/ 1966364 w 2929316"/>
              <a:gd name="connsiteY6" fmla="*/ 8092 h 2767476"/>
              <a:gd name="connsiteX7" fmla="*/ 2047285 w 2929316"/>
              <a:gd name="connsiteY7" fmla="*/ 2362874 h 2767476"/>
              <a:gd name="connsiteX8" fmla="*/ 2346690 w 2929316"/>
              <a:gd name="connsiteY8" fmla="*/ 8092 h 2767476"/>
              <a:gd name="connsiteX9" fmla="*/ 2484254 w 2929316"/>
              <a:gd name="connsiteY9" fmla="*/ 2354782 h 2767476"/>
              <a:gd name="connsiteX10" fmla="*/ 2929316 w 2929316"/>
              <a:gd name="connsiteY10" fmla="*/ 2735108 h 2767476"/>
              <a:gd name="connsiteX0" fmla="*/ 0 w 2929316"/>
              <a:gd name="connsiteY0" fmla="*/ 2767476 h 2767476"/>
              <a:gd name="connsiteX1" fmla="*/ 582626 w 2929316"/>
              <a:gd name="connsiteY1" fmla="*/ 2435703 h 2767476"/>
              <a:gd name="connsiteX2" fmla="*/ 1294725 w 2929316"/>
              <a:gd name="connsiteY2" fmla="*/ 2370966 h 2767476"/>
              <a:gd name="connsiteX3" fmla="*/ 1699327 w 2929316"/>
              <a:gd name="connsiteY3" fmla="*/ 0 h 2767476"/>
              <a:gd name="connsiteX4" fmla="*/ 1707419 w 2929316"/>
              <a:gd name="connsiteY4" fmla="*/ 2273862 h 2767476"/>
              <a:gd name="connsiteX5" fmla="*/ 1966364 w 2929316"/>
              <a:gd name="connsiteY5" fmla="*/ 8092 h 2767476"/>
              <a:gd name="connsiteX6" fmla="*/ 2047285 w 2929316"/>
              <a:gd name="connsiteY6" fmla="*/ 2362874 h 2767476"/>
              <a:gd name="connsiteX7" fmla="*/ 2346690 w 2929316"/>
              <a:gd name="connsiteY7" fmla="*/ 8092 h 2767476"/>
              <a:gd name="connsiteX8" fmla="*/ 2484254 w 2929316"/>
              <a:gd name="connsiteY8" fmla="*/ 2354782 h 2767476"/>
              <a:gd name="connsiteX9" fmla="*/ 2929316 w 2929316"/>
              <a:gd name="connsiteY9" fmla="*/ 2735108 h 2767476"/>
              <a:gd name="connsiteX0" fmla="*/ 0 w 2929316"/>
              <a:gd name="connsiteY0" fmla="*/ 2767476 h 2767476"/>
              <a:gd name="connsiteX1" fmla="*/ 1294725 w 2929316"/>
              <a:gd name="connsiteY1" fmla="*/ 2370966 h 2767476"/>
              <a:gd name="connsiteX2" fmla="*/ 1699327 w 2929316"/>
              <a:gd name="connsiteY2" fmla="*/ 0 h 2767476"/>
              <a:gd name="connsiteX3" fmla="*/ 1707419 w 2929316"/>
              <a:gd name="connsiteY3" fmla="*/ 2273862 h 2767476"/>
              <a:gd name="connsiteX4" fmla="*/ 1966364 w 2929316"/>
              <a:gd name="connsiteY4" fmla="*/ 8092 h 2767476"/>
              <a:gd name="connsiteX5" fmla="*/ 2047285 w 2929316"/>
              <a:gd name="connsiteY5" fmla="*/ 2362874 h 2767476"/>
              <a:gd name="connsiteX6" fmla="*/ 2346690 w 2929316"/>
              <a:gd name="connsiteY6" fmla="*/ 8092 h 2767476"/>
              <a:gd name="connsiteX7" fmla="*/ 2484254 w 2929316"/>
              <a:gd name="connsiteY7" fmla="*/ 2354782 h 2767476"/>
              <a:gd name="connsiteX8" fmla="*/ 2929316 w 2929316"/>
              <a:gd name="connsiteY8" fmla="*/ 2735108 h 2767476"/>
              <a:gd name="connsiteX0" fmla="*/ 0 w 2929316"/>
              <a:gd name="connsiteY0" fmla="*/ 2767476 h 2767476"/>
              <a:gd name="connsiteX1" fmla="*/ 1088989 w 2929316"/>
              <a:gd name="connsiteY1" fmla="*/ 2709198 h 2767476"/>
              <a:gd name="connsiteX2" fmla="*/ 1294725 w 2929316"/>
              <a:gd name="connsiteY2" fmla="*/ 2370966 h 2767476"/>
              <a:gd name="connsiteX3" fmla="*/ 1699327 w 2929316"/>
              <a:gd name="connsiteY3" fmla="*/ 0 h 2767476"/>
              <a:gd name="connsiteX4" fmla="*/ 1707419 w 2929316"/>
              <a:gd name="connsiteY4" fmla="*/ 2273862 h 2767476"/>
              <a:gd name="connsiteX5" fmla="*/ 1966364 w 2929316"/>
              <a:gd name="connsiteY5" fmla="*/ 8092 h 2767476"/>
              <a:gd name="connsiteX6" fmla="*/ 2047285 w 2929316"/>
              <a:gd name="connsiteY6" fmla="*/ 2362874 h 2767476"/>
              <a:gd name="connsiteX7" fmla="*/ 2346690 w 2929316"/>
              <a:gd name="connsiteY7" fmla="*/ 8092 h 2767476"/>
              <a:gd name="connsiteX8" fmla="*/ 2484254 w 2929316"/>
              <a:gd name="connsiteY8" fmla="*/ 2354782 h 2767476"/>
              <a:gd name="connsiteX9" fmla="*/ 2929316 w 2929316"/>
              <a:gd name="connsiteY9" fmla="*/ 2735108 h 2767476"/>
              <a:gd name="connsiteX0" fmla="*/ 0 w 2807936"/>
              <a:gd name="connsiteY0" fmla="*/ 2767476 h 2767476"/>
              <a:gd name="connsiteX1" fmla="*/ 1088989 w 2807936"/>
              <a:gd name="connsiteY1" fmla="*/ 2709198 h 2767476"/>
              <a:gd name="connsiteX2" fmla="*/ 1294725 w 2807936"/>
              <a:gd name="connsiteY2" fmla="*/ 2370966 h 2767476"/>
              <a:gd name="connsiteX3" fmla="*/ 1699327 w 2807936"/>
              <a:gd name="connsiteY3" fmla="*/ 0 h 2767476"/>
              <a:gd name="connsiteX4" fmla="*/ 1707419 w 2807936"/>
              <a:gd name="connsiteY4" fmla="*/ 2273862 h 2767476"/>
              <a:gd name="connsiteX5" fmla="*/ 1966364 w 2807936"/>
              <a:gd name="connsiteY5" fmla="*/ 8092 h 2767476"/>
              <a:gd name="connsiteX6" fmla="*/ 2047285 w 2807936"/>
              <a:gd name="connsiteY6" fmla="*/ 2362874 h 2767476"/>
              <a:gd name="connsiteX7" fmla="*/ 2346690 w 2807936"/>
              <a:gd name="connsiteY7" fmla="*/ 8092 h 2767476"/>
              <a:gd name="connsiteX8" fmla="*/ 2484254 w 2807936"/>
              <a:gd name="connsiteY8" fmla="*/ 2354782 h 2767476"/>
              <a:gd name="connsiteX9" fmla="*/ 2807936 w 2807936"/>
              <a:gd name="connsiteY9" fmla="*/ 2743200 h 2767476"/>
              <a:gd name="connsiteX0" fmla="*/ 0 w 2807936"/>
              <a:gd name="connsiteY0" fmla="*/ 2767476 h 2767476"/>
              <a:gd name="connsiteX1" fmla="*/ 1088989 w 2807936"/>
              <a:gd name="connsiteY1" fmla="*/ 2709198 h 2767476"/>
              <a:gd name="connsiteX2" fmla="*/ 1294725 w 2807936"/>
              <a:gd name="connsiteY2" fmla="*/ 2370966 h 2767476"/>
              <a:gd name="connsiteX3" fmla="*/ 1699327 w 2807936"/>
              <a:gd name="connsiteY3" fmla="*/ 0 h 2767476"/>
              <a:gd name="connsiteX4" fmla="*/ 1707419 w 2807936"/>
              <a:gd name="connsiteY4" fmla="*/ 2273862 h 2767476"/>
              <a:gd name="connsiteX5" fmla="*/ 2031100 w 2807936"/>
              <a:gd name="connsiteY5" fmla="*/ 8092 h 2767476"/>
              <a:gd name="connsiteX6" fmla="*/ 2047285 w 2807936"/>
              <a:gd name="connsiteY6" fmla="*/ 2362874 h 2767476"/>
              <a:gd name="connsiteX7" fmla="*/ 2346690 w 2807936"/>
              <a:gd name="connsiteY7" fmla="*/ 8092 h 2767476"/>
              <a:gd name="connsiteX8" fmla="*/ 2484254 w 2807936"/>
              <a:gd name="connsiteY8" fmla="*/ 2354782 h 2767476"/>
              <a:gd name="connsiteX9" fmla="*/ 2807936 w 2807936"/>
              <a:gd name="connsiteY9" fmla="*/ 2743200 h 2767476"/>
              <a:gd name="connsiteX0" fmla="*/ 0 w 2807936"/>
              <a:gd name="connsiteY0" fmla="*/ 2767476 h 2767476"/>
              <a:gd name="connsiteX1" fmla="*/ 1088989 w 2807936"/>
              <a:gd name="connsiteY1" fmla="*/ 2709198 h 2767476"/>
              <a:gd name="connsiteX2" fmla="*/ 1294725 w 2807936"/>
              <a:gd name="connsiteY2" fmla="*/ 2370966 h 2767476"/>
              <a:gd name="connsiteX3" fmla="*/ 1699327 w 2807936"/>
              <a:gd name="connsiteY3" fmla="*/ 0 h 2767476"/>
              <a:gd name="connsiteX4" fmla="*/ 1707419 w 2807936"/>
              <a:gd name="connsiteY4" fmla="*/ 2273862 h 2767476"/>
              <a:gd name="connsiteX5" fmla="*/ 2055376 w 2807936"/>
              <a:gd name="connsiteY5" fmla="*/ 0 h 2767476"/>
              <a:gd name="connsiteX6" fmla="*/ 2047285 w 2807936"/>
              <a:gd name="connsiteY6" fmla="*/ 2362874 h 2767476"/>
              <a:gd name="connsiteX7" fmla="*/ 2346690 w 2807936"/>
              <a:gd name="connsiteY7" fmla="*/ 8092 h 2767476"/>
              <a:gd name="connsiteX8" fmla="*/ 2484254 w 2807936"/>
              <a:gd name="connsiteY8" fmla="*/ 2354782 h 2767476"/>
              <a:gd name="connsiteX9" fmla="*/ 2807936 w 2807936"/>
              <a:gd name="connsiteY9" fmla="*/ 2743200 h 2767476"/>
              <a:gd name="connsiteX0" fmla="*/ 0 w 2807936"/>
              <a:gd name="connsiteY0" fmla="*/ 2767476 h 2767476"/>
              <a:gd name="connsiteX1" fmla="*/ 1088989 w 2807936"/>
              <a:gd name="connsiteY1" fmla="*/ 2709198 h 2767476"/>
              <a:gd name="connsiteX2" fmla="*/ 1294725 w 2807936"/>
              <a:gd name="connsiteY2" fmla="*/ 2370966 h 2767476"/>
              <a:gd name="connsiteX3" fmla="*/ 1699327 w 2807936"/>
              <a:gd name="connsiteY3" fmla="*/ 0 h 2767476"/>
              <a:gd name="connsiteX4" fmla="*/ 1707419 w 2807936"/>
              <a:gd name="connsiteY4" fmla="*/ 2273862 h 2767476"/>
              <a:gd name="connsiteX5" fmla="*/ 2055376 w 2807936"/>
              <a:gd name="connsiteY5" fmla="*/ 0 h 2767476"/>
              <a:gd name="connsiteX6" fmla="*/ 2047285 w 2807936"/>
              <a:gd name="connsiteY6" fmla="*/ 2362874 h 2767476"/>
              <a:gd name="connsiteX7" fmla="*/ 2395242 w 2807936"/>
              <a:gd name="connsiteY7" fmla="*/ 8092 h 2767476"/>
              <a:gd name="connsiteX8" fmla="*/ 2484254 w 2807936"/>
              <a:gd name="connsiteY8" fmla="*/ 2354782 h 2767476"/>
              <a:gd name="connsiteX9" fmla="*/ 2807936 w 2807936"/>
              <a:gd name="connsiteY9" fmla="*/ 2743200 h 2767476"/>
              <a:gd name="connsiteX0" fmla="*/ 0 w 1796432"/>
              <a:gd name="connsiteY0" fmla="*/ 2767476 h 2767476"/>
              <a:gd name="connsiteX1" fmla="*/ 77485 w 1796432"/>
              <a:gd name="connsiteY1" fmla="*/ 2709198 h 2767476"/>
              <a:gd name="connsiteX2" fmla="*/ 283221 w 1796432"/>
              <a:gd name="connsiteY2" fmla="*/ 2370966 h 2767476"/>
              <a:gd name="connsiteX3" fmla="*/ 687823 w 1796432"/>
              <a:gd name="connsiteY3" fmla="*/ 0 h 2767476"/>
              <a:gd name="connsiteX4" fmla="*/ 695915 w 1796432"/>
              <a:gd name="connsiteY4" fmla="*/ 2273862 h 2767476"/>
              <a:gd name="connsiteX5" fmla="*/ 1043872 w 1796432"/>
              <a:gd name="connsiteY5" fmla="*/ 0 h 2767476"/>
              <a:gd name="connsiteX6" fmla="*/ 1035781 w 1796432"/>
              <a:gd name="connsiteY6" fmla="*/ 2362874 h 2767476"/>
              <a:gd name="connsiteX7" fmla="*/ 1383738 w 1796432"/>
              <a:gd name="connsiteY7" fmla="*/ 8092 h 2767476"/>
              <a:gd name="connsiteX8" fmla="*/ 1472750 w 1796432"/>
              <a:gd name="connsiteY8" fmla="*/ 2354782 h 2767476"/>
              <a:gd name="connsiteX9" fmla="*/ 1796432 w 1796432"/>
              <a:gd name="connsiteY9" fmla="*/ 2743200 h 2767476"/>
              <a:gd name="connsiteX0" fmla="*/ 0 w 1796432"/>
              <a:gd name="connsiteY0" fmla="*/ 2767476 h 2767476"/>
              <a:gd name="connsiteX1" fmla="*/ 77485 w 1796432"/>
              <a:gd name="connsiteY1" fmla="*/ 2709198 h 2767476"/>
              <a:gd name="connsiteX2" fmla="*/ 283221 w 1796432"/>
              <a:gd name="connsiteY2" fmla="*/ 2370966 h 2767476"/>
              <a:gd name="connsiteX3" fmla="*/ 687823 w 1796432"/>
              <a:gd name="connsiteY3" fmla="*/ 0 h 2767476"/>
              <a:gd name="connsiteX4" fmla="*/ 695915 w 1796432"/>
              <a:gd name="connsiteY4" fmla="*/ 2335856 h 2767476"/>
              <a:gd name="connsiteX5" fmla="*/ 1043872 w 1796432"/>
              <a:gd name="connsiteY5" fmla="*/ 0 h 2767476"/>
              <a:gd name="connsiteX6" fmla="*/ 1035781 w 1796432"/>
              <a:gd name="connsiteY6" fmla="*/ 2362874 h 2767476"/>
              <a:gd name="connsiteX7" fmla="*/ 1383738 w 1796432"/>
              <a:gd name="connsiteY7" fmla="*/ 8092 h 2767476"/>
              <a:gd name="connsiteX8" fmla="*/ 1472750 w 1796432"/>
              <a:gd name="connsiteY8" fmla="*/ 2354782 h 2767476"/>
              <a:gd name="connsiteX9" fmla="*/ 1796432 w 1796432"/>
              <a:gd name="connsiteY9" fmla="*/ 2743200 h 2767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6432" h="2767476">
                <a:moveTo>
                  <a:pt x="0" y="2767476"/>
                </a:moveTo>
                <a:cubicBezTo>
                  <a:pt x="9644" y="2764234"/>
                  <a:pt x="67841" y="2712440"/>
                  <a:pt x="77485" y="2709198"/>
                </a:cubicBezTo>
                <a:lnTo>
                  <a:pt x="283221" y="2370966"/>
                </a:lnTo>
                <a:lnTo>
                  <a:pt x="687823" y="0"/>
                </a:lnTo>
                <a:cubicBezTo>
                  <a:pt x="690520" y="757954"/>
                  <a:pt x="693218" y="1577902"/>
                  <a:pt x="695915" y="2335856"/>
                </a:cubicBezTo>
                <a:lnTo>
                  <a:pt x="1043872" y="0"/>
                </a:lnTo>
                <a:lnTo>
                  <a:pt x="1035781" y="2362874"/>
                </a:lnTo>
                <a:lnTo>
                  <a:pt x="1383738" y="8092"/>
                </a:lnTo>
                <a:lnTo>
                  <a:pt x="1472750" y="2354782"/>
                </a:lnTo>
                <a:lnTo>
                  <a:pt x="1796432" y="2743200"/>
                </a:lnTo>
              </a:path>
            </a:pathLst>
          </a:cu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5"/>
          <p:cNvSpPr/>
          <p:nvPr/>
        </p:nvSpPr>
        <p:spPr>
          <a:xfrm>
            <a:off x="2303033" y="3464595"/>
            <a:ext cx="1219651" cy="1542324"/>
          </a:xfrm>
          <a:custGeom>
            <a:avLst/>
            <a:gdLst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435703 h 2775568"/>
              <a:gd name="connsiteX3" fmla="*/ 542166 w 2929316"/>
              <a:gd name="connsiteY3" fmla="*/ 16184 h 2775568"/>
              <a:gd name="connsiteX4" fmla="*/ 582626 w 2929316"/>
              <a:gd name="connsiteY4" fmla="*/ 2443795 h 2775568"/>
              <a:gd name="connsiteX5" fmla="*/ 906308 w 2929316"/>
              <a:gd name="connsiteY5" fmla="*/ 8092 h 2775568"/>
              <a:gd name="connsiteX6" fmla="*/ 890124 w 2929316"/>
              <a:gd name="connsiteY6" fmla="*/ 2427611 h 2775568"/>
              <a:gd name="connsiteX7" fmla="*/ 1238081 w 2929316"/>
              <a:gd name="connsiteY7" fmla="*/ 16184 h 2775568"/>
              <a:gd name="connsiteX8" fmla="*/ 1294725 w 2929316"/>
              <a:gd name="connsiteY8" fmla="*/ 2379058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82626 w 2929316"/>
              <a:gd name="connsiteY4" fmla="*/ 2443795 h 2775568"/>
              <a:gd name="connsiteX5" fmla="*/ 906308 w 2929316"/>
              <a:gd name="connsiteY5" fmla="*/ 8092 h 2775568"/>
              <a:gd name="connsiteX6" fmla="*/ 890124 w 2929316"/>
              <a:gd name="connsiteY6" fmla="*/ 2427611 h 2775568"/>
              <a:gd name="connsiteX7" fmla="*/ 1238081 w 2929316"/>
              <a:gd name="connsiteY7" fmla="*/ 16184 h 2775568"/>
              <a:gd name="connsiteX8" fmla="*/ 1294725 w 2929316"/>
              <a:gd name="connsiteY8" fmla="*/ 2379058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67128 w 2929316"/>
              <a:gd name="connsiteY4" fmla="*/ 2319808 h 2775568"/>
              <a:gd name="connsiteX5" fmla="*/ 906308 w 2929316"/>
              <a:gd name="connsiteY5" fmla="*/ 8092 h 2775568"/>
              <a:gd name="connsiteX6" fmla="*/ 890124 w 2929316"/>
              <a:gd name="connsiteY6" fmla="*/ 2427611 h 2775568"/>
              <a:gd name="connsiteX7" fmla="*/ 1238081 w 2929316"/>
              <a:gd name="connsiteY7" fmla="*/ 16184 h 2775568"/>
              <a:gd name="connsiteX8" fmla="*/ 1294725 w 2929316"/>
              <a:gd name="connsiteY8" fmla="*/ 2379058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82626 w 2929316"/>
              <a:gd name="connsiteY4" fmla="*/ 2381802 h 2775568"/>
              <a:gd name="connsiteX5" fmla="*/ 906308 w 2929316"/>
              <a:gd name="connsiteY5" fmla="*/ 8092 h 2775568"/>
              <a:gd name="connsiteX6" fmla="*/ 890124 w 2929316"/>
              <a:gd name="connsiteY6" fmla="*/ 2427611 h 2775568"/>
              <a:gd name="connsiteX7" fmla="*/ 1238081 w 2929316"/>
              <a:gd name="connsiteY7" fmla="*/ 16184 h 2775568"/>
              <a:gd name="connsiteX8" fmla="*/ 1294725 w 2929316"/>
              <a:gd name="connsiteY8" fmla="*/ 2379058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82626 w 2929316"/>
              <a:gd name="connsiteY4" fmla="*/ 2381802 h 2775568"/>
              <a:gd name="connsiteX5" fmla="*/ 906308 w 2929316"/>
              <a:gd name="connsiteY5" fmla="*/ 8092 h 2775568"/>
              <a:gd name="connsiteX6" fmla="*/ 890124 w 2929316"/>
              <a:gd name="connsiteY6" fmla="*/ 2350120 h 2775568"/>
              <a:gd name="connsiteX7" fmla="*/ 1238081 w 2929316"/>
              <a:gd name="connsiteY7" fmla="*/ 16184 h 2775568"/>
              <a:gd name="connsiteX8" fmla="*/ 1294725 w 2929316"/>
              <a:gd name="connsiteY8" fmla="*/ 2379058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82626 w 2929316"/>
              <a:gd name="connsiteY4" fmla="*/ 2319808 h 2775568"/>
              <a:gd name="connsiteX5" fmla="*/ 906308 w 2929316"/>
              <a:gd name="connsiteY5" fmla="*/ 8092 h 2775568"/>
              <a:gd name="connsiteX6" fmla="*/ 890124 w 2929316"/>
              <a:gd name="connsiteY6" fmla="*/ 2350120 h 2775568"/>
              <a:gd name="connsiteX7" fmla="*/ 1238081 w 2929316"/>
              <a:gd name="connsiteY7" fmla="*/ 16184 h 2775568"/>
              <a:gd name="connsiteX8" fmla="*/ 1294725 w 2929316"/>
              <a:gd name="connsiteY8" fmla="*/ 2379058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82626 w 2929316"/>
              <a:gd name="connsiteY4" fmla="*/ 2319808 h 2775568"/>
              <a:gd name="connsiteX5" fmla="*/ 906308 w 2929316"/>
              <a:gd name="connsiteY5" fmla="*/ 8092 h 2775568"/>
              <a:gd name="connsiteX6" fmla="*/ 890124 w 2929316"/>
              <a:gd name="connsiteY6" fmla="*/ 2350120 h 2775568"/>
              <a:gd name="connsiteX7" fmla="*/ 1238081 w 2929316"/>
              <a:gd name="connsiteY7" fmla="*/ 16184 h 2775568"/>
              <a:gd name="connsiteX8" fmla="*/ 1294725 w 2929316"/>
              <a:gd name="connsiteY8" fmla="*/ 2301566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82626 w 2929316"/>
              <a:gd name="connsiteY4" fmla="*/ 2319808 h 2775568"/>
              <a:gd name="connsiteX5" fmla="*/ 906308 w 2929316"/>
              <a:gd name="connsiteY5" fmla="*/ 8092 h 2775568"/>
              <a:gd name="connsiteX6" fmla="*/ 967616 w 2929316"/>
              <a:gd name="connsiteY6" fmla="*/ 2350120 h 2775568"/>
              <a:gd name="connsiteX7" fmla="*/ 1238081 w 2929316"/>
              <a:gd name="connsiteY7" fmla="*/ 16184 h 2775568"/>
              <a:gd name="connsiteX8" fmla="*/ 1294725 w 2929316"/>
              <a:gd name="connsiteY8" fmla="*/ 2301566 h 2775568"/>
              <a:gd name="connsiteX9" fmla="*/ 1699327 w 2929316"/>
              <a:gd name="connsiteY9" fmla="*/ 8092 h 2775568"/>
              <a:gd name="connsiteX10" fmla="*/ 1707419 w 2929316"/>
              <a:gd name="connsiteY10" fmla="*/ 2281954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82626 w 2929316"/>
              <a:gd name="connsiteY4" fmla="*/ 2319808 h 2775568"/>
              <a:gd name="connsiteX5" fmla="*/ 906308 w 2929316"/>
              <a:gd name="connsiteY5" fmla="*/ 8092 h 2775568"/>
              <a:gd name="connsiteX6" fmla="*/ 967616 w 2929316"/>
              <a:gd name="connsiteY6" fmla="*/ 2350120 h 2775568"/>
              <a:gd name="connsiteX7" fmla="*/ 1238081 w 2929316"/>
              <a:gd name="connsiteY7" fmla="*/ 16184 h 2775568"/>
              <a:gd name="connsiteX8" fmla="*/ 1294725 w 2929316"/>
              <a:gd name="connsiteY8" fmla="*/ 2301566 h 2775568"/>
              <a:gd name="connsiteX9" fmla="*/ 1699327 w 2929316"/>
              <a:gd name="connsiteY9" fmla="*/ 8092 h 2775568"/>
              <a:gd name="connsiteX10" fmla="*/ 1769412 w 2929316"/>
              <a:gd name="connsiteY10" fmla="*/ 2328449 h 2775568"/>
              <a:gd name="connsiteX11" fmla="*/ 1966364 w 2929316"/>
              <a:gd name="connsiteY11" fmla="*/ 16184 h 2775568"/>
              <a:gd name="connsiteX12" fmla="*/ 2047285 w 2929316"/>
              <a:gd name="connsiteY12" fmla="*/ 2370966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582626 w 2929316"/>
              <a:gd name="connsiteY4" fmla="*/ 2319808 h 2775568"/>
              <a:gd name="connsiteX5" fmla="*/ 906308 w 2929316"/>
              <a:gd name="connsiteY5" fmla="*/ 8092 h 2775568"/>
              <a:gd name="connsiteX6" fmla="*/ 967616 w 2929316"/>
              <a:gd name="connsiteY6" fmla="*/ 2350120 h 2775568"/>
              <a:gd name="connsiteX7" fmla="*/ 1238081 w 2929316"/>
              <a:gd name="connsiteY7" fmla="*/ 16184 h 2775568"/>
              <a:gd name="connsiteX8" fmla="*/ 1294725 w 2929316"/>
              <a:gd name="connsiteY8" fmla="*/ 2301566 h 2775568"/>
              <a:gd name="connsiteX9" fmla="*/ 1699327 w 2929316"/>
              <a:gd name="connsiteY9" fmla="*/ 8092 h 2775568"/>
              <a:gd name="connsiteX10" fmla="*/ 1769412 w 2929316"/>
              <a:gd name="connsiteY10" fmla="*/ 2328449 h 2775568"/>
              <a:gd name="connsiteX11" fmla="*/ 1966364 w 2929316"/>
              <a:gd name="connsiteY11" fmla="*/ 16184 h 2775568"/>
              <a:gd name="connsiteX12" fmla="*/ 2109278 w 2929316"/>
              <a:gd name="connsiteY12" fmla="*/ 2339970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629121 w 2929316"/>
              <a:gd name="connsiteY4" fmla="*/ 2319808 h 2775568"/>
              <a:gd name="connsiteX5" fmla="*/ 906308 w 2929316"/>
              <a:gd name="connsiteY5" fmla="*/ 8092 h 2775568"/>
              <a:gd name="connsiteX6" fmla="*/ 967616 w 2929316"/>
              <a:gd name="connsiteY6" fmla="*/ 2350120 h 2775568"/>
              <a:gd name="connsiteX7" fmla="*/ 1238081 w 2929316"/>
              <a:gd name="connsiteY7" fmla="*/ 16184 h 2775568"/>
              <a:gd name="connsiteX8" fmla="*/ 1294725 w 2929316"/>
              <a:gd name="connsiteY8" fmla="*/ 2301566 h 2775568"/>
              <a:gd name="connsiteX9" fmla="*/ 1699327 w 2929316"/>
              <a:gd name="connsiteY9" fmla="*/ 8092 h 2775568"/>
              <a:gd name="connsiteX10" fmla="*/ 1769412 w 2929316"/>
              <a:gd name="connsiteY10" fmla="*/ 2328449 h 2775568"/>
              <a:gd name="connsiteX11" fmla="*/ 1966364 w 2929316"/>
              <a:gd name="connsiteY11" fmla="*/ 16184 h 2775568"/>
              <a:gd name="connsiteX12" fmla="*/ 2109278 w 2929316"/>
              <a:gd name="connsiteY12" fmla="*/ 2339970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  <a:gd name="connsiteX0" fmla="*/ 0 w 2929316"/>
              <a:gd name="connsiteY0" fmla="*/ 2775568 h 2775568"/>
              <a:gd name="connsiteX1" fmla="*/ 242761 w 2929316"/>
              <a:gd name="connsiteY1" fmla="*/ 0 h 2775568"/>
              <a:gd name="connsiteX2" fmla="*/ 275129 w 2929316"/>
              <a:gd name="connsiteY2" fmla="*/ 2358211 h 2775568"/>
              <a:gd name="connsiteX3" fmla="*/ 542166 w 2929316"/>
              <a:gd name="connsiteY3" fmla="*/ 16184 h 2775568"/>
              <a:gd name="connsiteX4" fmla="*/ 629121 w 2929316"/>
              <a:gd name="connsiteY4" fmla="*/ 2319808 h 2775568"/>
              <a:gd name="connsiteX5" fmla="*/ 906308 w 2929316"/>
              <a:gd name="connsiteY5" fmla="*/ 8092 h 2775568"/>
              <a:gd name="connsiteX6" fmla="*/ 967616 w 2929316"/>
              <a:gd name="connsiteY6" fmla="*/ 2303625 h 2775568"/>
              <a:gd name="connsiteX7" fmla="*/ 1238081 w 2929316"/>
              <a:gd name="connsiteY7" fmla="*/ 16184 h 2775568"/>
              <a:gd name="connsiteX8" fmla="*/ 1294725 w 2929316"/>
              <a:gd name="connsiteY8" fmla="*/ 2301566 h 2775568"/>
              <a:gd name="connsiteX9" fmla="*/ 1699327 w 2929316"/>
              <a:gd name="connsiteY9" fmla="*/ 8092 h 2775568"/>
              <a:gd name="connsiteX10" fmla="*/ 1769412 w 2929316"/>
              <a:gd name="connsiteY10" fmla="*/ 2328449 h 2775568"/>
              <a:gd name="connsiteX11" fmla="*/ 1966364 w 2929316"/>
              <a:gd name="connsiteY11" fmla="*/ 16184 h 2775568"/>
              <a:gd name="connsiteX12" fmla="*/ 2109278 w 2929316"/>
              <a:gd name="connsiteY12" fmla="*/ 2339970 h 2775568"/>
              <a:gd name="connsiteX13" fmla="*/ 2346690 w 2929316"/>
              <a:gd name="connsiteY13" fmla="*/ 16184 h 2775568"/>
              <a:gd name="connsiteX14" fmla="*/ 2484254 w 2929316"/>
              <a:gd name="connsiteY14" fmla="*/ 2362874 h 2775568"/>
              <a:gd name="connsiteX15" fmla="*/ 2929316 w 2929316"/>
              <a:gd name="connsiteY15" fmla="*/ 2743200 h 277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29316" h="2775568">
                <a:moveTo>
                  <a:pt x="0" y="2775568"/>
                </a:moveTo>
                <a:lnTo>
                  <a:pt x="242761" y="0"/>
                </a:lnTo>
                <a:lnTo>
                  <a:pt x="275129" y="2358211"/>
                </a:lnTo>
                <a:lnTo>
                  <a:pt x="542166" y="16184"/>
                </a:lnTo>
                <a:lnTo>
                  <a:pt x="629121" y="2319808"/>
                </a:lnTo>
                <a:lnTo>
                  <a:pt x="906308" y="8092"/>
                </a:lnTo>
                <a:lnTo>
                  <a:pt x="967616" y="2303625"/>
                </a:lnTo>
                <a:lnTo>
                  <a:pt x="1238081" y="16184"/>
                </a:lnTo>
                <a:lnTo>
                  <a:pt x="1294725" y="2301566"/>
                </a:lnTo>
                <a:lnTo>
                  <a:pt x="1699327" y="8092"/>
                </a:lnTo>
                <a:cubicBezTo>
                  <a:pt x="1702024" y="766046"/>
                  <a:pt x="1766715" y="1570495"/>
                  <a:pt x="1769412" y="2328449"/>
                </a:cubicBezTo>
                <a:lnTo>
                  <a:pt x="1966364" y="16184"/>
                </a:lnTo>
                <a:lnTo>
                  <a:pt x="2109278" y="2339970"/>
                </a:lnTo>
                <a:lnTo>
                  <a:pt x="2346690" y="16184"/>
                </a:lnTo>
                <a:lnTo>
                  <a:pt x="2484254" y="2362874"/>
                </a:lnTo>
                <a:lnTo>
                  <a:pt x="2929316" y="2743200"/>
                </a:lnTo>
              </a:path>
            </a:pathLst>
          </a:cu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C:\Users\r.wegener\Documents\Umweltmessstation-9a774a284807dc190ac7712e452fc10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86" y="4808600"/>
            <a:ext cx="289861" cy="4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.wegener\Documents\d-lzfn-pegasos-zeppelin-lz-n07-100-airship_PlanespottersNet_286753_c8bab118b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1923" y="3194511"/>
            <a:ext cx="462221" cy="3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845272" y="1462272"/>
            <a:ext cx="2390398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 smtClean="0"/>
              <a:t>Can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 ?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4361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, e.g. </a:t>
            </a:r>
            <a:r>
              <a:rPr lang="de-DE" dirty="0" err="1"/>
              <a:t>Ozone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395536" y="1738343"/>
            <a:ext cx="6592638" cy="3683060"/>
            <a:chOff x="303069" y="277103"/>
            <a:chExt cx="8306412" cy="5916216"/>
          </a:xfrm>
        </p:grpSpPr>
        <p:cxnSp>
          <p:nvCxnSpPr>
            <p:cNvPr id="9" name="Straight Arrow Connector 2"/>
            <p:cNvCxnSpPr/>
            <p:nvPr/>
          </p:nvCxnSpPr>
          <p:spPr>
            <a:xfrm>
              <a:off x="1331640" y="5949280"/>
              <a:ext cx="7200800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4"/>
            <p:cNvCxnSpPr/>
            <p:nvPr/>
          </p:nvCxnSpPr>
          <p:spPr>
            <a:xfrm flipV="1">
              <a:off x="1331640" y="692696"/>
              <a:ext cx="0" cy="5256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"/>
            <p:cNvCxnSpPr/>
            <p:nvPr/>
          </p:nvCxnSpPr>
          <p:spPr>
            <a:xfrm>
              <a:off x="1331640" y="4581128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/>
            <p:cNvCxnSpPr/>
            <p:nvPr/>
          </p:nvCxnSpPr>
          <p:spPr>
            <a:xfrm>
              <a:off x="1331640" y="3212976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"/>
            <p:cNvCxnSpPr/>
            <p:nvPr/>
          </p:nvCxnSpPr>
          <p:spPr>
            <a:xfrm>
              <a:off x="1331640" y="5721167"/>
              <a:ext cx="720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"/>
            <p:cNvCxnSpPr/>
            <p:nvPr/>
          </p:nvCxnSpPr>
          <p:spPr>
            <a:xfrm>
              <a:off x="1331640" y="1052736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3069" y="277103"/>
              <a:ext cx="879187" cy="591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750"/>
                </a:lnSpc>
              </a:pPr>
              <a:r>
                <a:rPr lang="de-DE" dirty="0" smtClean="0"/>
                <a:t>m</a:t>
              </a:r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2000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800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 smtClean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400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 smtClean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50</a:t>
              </a:r>
              <a:endParaRPr lang="de-DE" dirty="0"/>
            </a:p>
          </p:txBody>
        </p:sp>
        <p:cxnSp>
          <p:nvCxnSpPr>
            <p:cNvPr id="18" name="Straight Connector 18"/>
            <p:cNvCxnSpPr/>
            <p:nvPr/>
          </p:nvCxnSpPr>
          <p:spPr>
            <a:xfrm flipV="1">
              <a:off x="2771800" y="76470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9"/>
            <p:cNvCxnSpPr/>
            <p:nvPr/>
          </p:nvCxnSpPr>
          <p:spPr>
            <a:xfrm flipV="1">
              <a:off x="6876256" y="76470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0"/>
            <p:cNvSpPr txBox="1"/>
            <p:nvPr/>
          </p:nvSpPr>
          <p:spPr>
            <a:xfrm>
              <a:off x="2339752" y="404664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/>
                <a:t>sunrise</a:t>
              </a:r>
              <a:endParaRPr lang="en-US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480640" y="404664"/>
              <a:ext cx="799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/>
                <a:t>sunset</a:t>
              </a:r>
              <a:endParaRPr lang="en-US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359462" y="3867993"/>
              <a:ext cx="3163986" cy="841572"/>
            </a:xfrm>
            <a:custGeom>
              <a:avLst/>
              <a:gdLst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1424198 w 3163986"/>
                <a:gd name="connsiteY2" fmla="*/ 720191 h 841572"/>
                <a:gd name="connsiteX3" fmla="*/ 3163986 w 3163986"/>
                <a:gd name="connsiteY3" fmla="*/ 0 h 84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3986" h="841572">
                  <a:moveTo>
                    <a:pt x="0" y="841572"/>
                  </a:moveTo>
                  <a:cubicBezTo>
                    <a:pt x="140262" y="786950"/>
                    <a:pt x="280524" y="732329"/>
                    <a:pt x="517890" y="712099"/>
                  </a:cubicBezTo>
                  <a:cubicBezTo>
                    <a:pt x="755256" y="691869"/>
                    <a:pt x="983182" y="838874"/>
                    <a:pt x="1424198" y="720191"/>
                  </a:cubicBezTo>
                  <a:cubicBezTo>
                    <a:pt x="1865214" y="601508"/>
                    <a:pt x="2514600" y="300754"/>
                    <a:pt x="3163986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7055810" y="4581128"/>
              <a:ext cx="1553671" cy="466954"/>
            </a:xfrm>
            <a:custGeom>
              <a:avLst/>
              <a:gdLst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1424198 w 3163986"/>
                <a:gd name="connsiteY2" fmla="*/ 720191 h 841572"/>
                <a:gd name="connsiteX3" fmla="*/ 3163986 w 3163986"/>
                <a:gd name="connsiteY3" fmla="*/ 0 h 841572"/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2314322 w 3163986"/>
                <a:gd name="connsiteY2" fmla="*/ 351950 h 841572"/>
                <a:gd name="connsiteX3" fmla="*/ 3163986 w 3163986"/>
                <a:gd name="connsiteY3" fmla="*/ 0 h 841572"/>
                <a:gd name="connsiteX0" fmla="*/ 1099664 w 2653335"/>
                <a:gd name="connsiteY0" fmla="*/ 787018 h 787018"/>
                <a:gd name="connsiteX1" fmla="*/ 7239 w 2653335"/>
                <a:gd name="connsiteY1" fmla="*/ 712099 h 787018"/>
                <a:gd name="connsiteX2" fmla="*/ 1803671 w 2653335"/>
                <a:gd name="connsiteY2" fmla="*/ 351950 h 787018"/>
                <a:gd name="connsiteX3" fmla="*/ 2653335 w 2653335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04007 w 1553671"/>
                <a:gd name="connsiteY2" fmla="*/ 351950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44467 w 1553671"/>
                <a:gd name="connsiteY2" fmla="*/ 433781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44467 w 1553671"/>
                <a:gd name="connsiteY2" fmla="*/ 311034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76835 w 1553671"/>
                <a:gd name="connsiteY2" fmla="*/ 365588 h 787018"/>
                <a:gd name="connsiteX3" fmla="*/ 1553671 w 1553671"/>
                <a:gd name="connsiteY3" fmla="*/ 0 h 78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3671" h="787018">
                  <a:moveTo>
                    <a:pt x="0" y="787018"/>
                  </a:moveTo>
                  <a:cubicBezTo>
                    <a:pt x="140262" y="732396"/>
                    <a:pt x="323682" y="591396"/>
                    <a:pt x="453154" y="521158"/>
                  </a:cubicBezTo>
                  <a:cubicBezTo>
                    <a:pt x="582627" y="450920"/>
                    <a:pt x="593416" y="452448"/>
                    <a:pt x="776835" y="365588"/>
                  </a:cubicBezTo>
                  <a:cubicBezTo>
                    <a:pt x="960254" y="278728"/>
                    <a:pt x="904285" y="300754"/>
                    <a:pt x="1553671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7"/>
            <p:cNvSpPr/>
            <p:nvPr/>
          </p:nvSpPr>
          <p:spPr>
            <a:xfrm>
              <a:off x="2783660" y="3876085"/>
              <a:ext cx="1739788" cy="2079653"/>
            </a:xfrm>
            <a:custGeom>
              <a:avLst/>
              <a:gdLst>
                <a:gd name="connsiteX0" fmla="*/ 0 w 1739788"/>
                <a:gd name="connsiteY0" fmla="*/ 2079653 h 2079653"/>
                <a:gd name="connsiteX1" fmla="*/ 720191 w 1739788"/>
                <a:gd name="connsiteY1" fmla="*/ 1634591 h 2079653"/>
                <a:gd name="connsiteX2" fmla="*/ 1739788 w 1739788"/>
                <a:gd name="connsiteY2" fmla="*/ 0 h 207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788" h="2079653">
                  <a:moveTo>
                    <a:pt x="0" y="2079653"/>
                  </a:moveTo>
                  <a:cubicBezTo>
                    <a:pt x="215113" y="2030426"/>
                    <a:pt x="430226" y="1981200"/>
                    <a:pt x="720191" y="1634591"/>
                  </a:cubicBezTo>
                  <a:cubicBezTo>
                    <a:pt x="1010156" y="1287982"/>
                    <a:pt x="1374972" y="643991"/>
                    <a:pt x="1739788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8"/>
            <p:cNvSpPr/>
            <p:nvPr/>
          </p:nvSpPr>
          <p:spPr>
            <a:xfrm>
              <a:off x="4544442" y="1044443"/>
              <a:ext cx="2484255" cy="355263"/>
            </a:xfrm>
            <a:custGeom>
              <a:avLst/>
              <a:gdLst>
                <a:gd name="connsiteX0" fmla="*/ 0 w 1739788"/>
                <a:gd name="connsiteY0" fmla="*/ 2079653 h 2079653"/>
                <a:gd name="connsiteX1" fmla="*/ 720191 w 1739788"/>
                <a:gd name="connsiteY1" fmla="*/ 1634591 h 2079653"/>
                <a:gd name="connsiteX2" fmla="*/ 1739788 w 1739788"/>
                <a:gd name="connsiteY2" fmla="*/ 0 h 2079653"/>
                <a:gd name="connsiteX0" fmla="*/ 0 w 2095837"/>
                <a:gd name="connsiteY0" fmla="*/ 1011 h 1732898"/>
                <a:gd name="connsiteX1" fmla="*/ 1076240 w 2095837"/>
                <a:gd name="connsiteY1" fmla="*/ 1732706 h 1732898"/>
                <a:gd name="connsiteX2" fmla="*/ 2095837 w 2095837"/>
                <a:gd name="connsiteY2" fmla="*/ 98115 h 1732898"/>
                <a:gd name="connsiteX0" fmla="*/ 0 w 2055377"/>
                <a:gd name="connsiteY0" fmla="*/ 234669 h 1635348"/>
                <a:gd name="connsiteX1" fmla="*/ 1035780 w 2055377"/>
                <a:gd name="connsiteY1" fmla="*/ 1634591 h 1635348"/>
                <a:gd name="connsiteX2" fmla="*/ 2055377 w 2055377"/>
                <a:gd name="connsiteY2" fmla="*/ 0 h 1635348"/>
                <a:gd name="connsiteX0" fmla="*/ 0 w 2055377"/>
                <a:gd name="connsiteY0" fmla="*/ 341282 h 360640"/>
                <a:gd name="connsiteX1" fmla="*/ 1124793 w 2055377"/>
                <a:gd name="connsiteY1" fmla="*/ 1417 h 360640"/>
                <a:gd name="connsiteX2" fmla="*/ 2055377 w 2055377"/>
                <a:gd name="connsiteY2" fmla="*/ 106613 h 360640"/>
                <a:gd name="connsiteX0" fmla="*/ 0 w 4013649"/>
                <a:gd name="connsiteY0" fmla="*/ 343162 h 343162"/>
                <a:gd name="connsiteX1" fmla="*/ 1124793 w 4013649"/>
                <a:gd name="connsiteY1" fmla="*/ 3297 h 343162"/>
                <a:gd name="connsiteX2" fmla="*/ 4013649 w 4013649"/>
                <a:gd name="connsiteY2" fmla="*/ 3297 h 343162"/>
                <a:gd name="connsiteX0" fmla="*/ 0 w 4013649"/>
                <a:gd name="connsiteY0" fmla="*/ 365806 h 365806"/>
                <a:gd name="connsiteX1" fmla="*/ 1124793 w 4013649"/>
                <a:gd name="connsiteY1" fmla="*/ 25941 h 365806"/>
                <a:gd name="connsiteX2" fmla="*/ 4013649 w 4013649"/>
                <a:gd name="connsiteY2" fmla="*/ 25941 h 365806"/>
                <a:gd name="connsiteX0" fmla="*/ 0 w 4013649"/>
                <a:gd name="connsiteY0" fmla="*/ 346718 h 346718"/>
                <a:gd name="connsiteX1" fmla="*/ 1124793 w 4013649"/>
                <a:gd name="connsiteY1" fmla="*/ 6853 h 346718"/>
                <a:gd name="connsiteX2" fmla="*/ 4013649 w 4013649"/>
                <a:gd name="connsiteY2" fmla="*/ 112049 h 346718"/>
                <a:gd name="connsiteX0" fmla="*/ 0 w 4013649"/>
                <a:gd name="connsiteY0" fmla="*/ 354062 h 354062"/>
                <a:gd name="connsiteX1" fmla="*/ 1124793 w 4013649"/>
                <a:gd name="connsiteY1" fmla="*/ 14197 h 354062"/>
                <a:gd name="connsiteX2" fmla="*/ 4013649 w 4013649"/>
                <a:gd name="connsiteY2" fmla="*/ 119393 h 354062"/>
                <a:gd name="connsiteX0" fmla="*/ 0 w 2484255"/>
                <a:gd name="connsiteY0" fmla="*/ 385129 h 385129"/>
                <a:gd name="connsiteX1" fmla="*/ 1124793 w 2484255"/>
                <a:gd name="connsiteY1" fmla="*/ 45264 h 385129"/>
                <a:gd name="connsiteX2" fmla="*/ 2484255 w 2484255"/>
                <a:gd name="connsiteY2" fmla="*/ 69540 h 385129"/>
                <a:gd name="connsiteX0" fmla="*/ 0 w 2484255"/>
                <a:gd name="connsiteY0" fmla="*/ 376482 h 376482"/>
                <a:gd name="connsiteX1" fmla="*/ 1124793 w 2484255"/>
                <a:gd name="connsiteY1" fmla="*/ 36617 h 376482"/>
                <a:gd name="connsiteX2" fmla="*/ 2484255 w 2484255"/>
                <a:gd name="connsiteY2" fmla="*/ 60893 h 376482"/>
                <a:gd name="connsiteX0" fmla="*/ 0 w 2484255"/>
                <a:gd name="connsiteY0" fmla="*/ 355263 h 355263"/>
                <a:gd name="connsiteX1" fmla="*/ 995320 w 2484255"/>
                <a:gd name="connsiteY1" fmla="*/ 63950 h 355263"/>
                <a:gd name="connsiteX2" fmla="*/ 2484255 w 2484255"/>
                <a:gd name="connsiteY2" fmla="*/ 39674 h 35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4255" h="355263">
                  <a:moveTo>
                    <a:pt x="0" y="355263"/>
                  </a:moveTo>
                  <a:cubicBezTo>
                    <a:pt x="215113" y="306036"/>
                    <a:pt x="581278" y="116548"/>
                    <a:pt x="995320" y="63950"/>
                  </a:cubicBezTo>
                  <a:cubicBezTo>
                    <a:pt x="1409362" y="11352"/>
                    <a:pt x="1763389" y="-36525"/>
                    <a:pt x="2484255" y="39674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30"/>
            <p:cNvCxnSpPr>
              <a:stCxn id="24" idx="2"/>
              <a:endCxn id="25" idx="0"/>
            </p:cNvCxnSpPr>
            <p:nvPr/>
          </p:nvCxnSpPr>
          <p:spPr>
            <a:xfrm flipV="1">
              <a:off x="4523448" y="1399706"/>
              <a:ext cx="20994" cy="2476379"/>
            </a:xfrm>
            <a:prstGeom prst="line">
              <a:avLst/>
            </a:prstGeom>
            <a:ln w="635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32"/>
            <p:cNvSpPr/>
            <p:nvPr/>
          </p:nvSpPr>
          <p:spPr>
            <a:xfrm>
              <a:off x="1351370" y="1149069"/>
              <a:ext cx="3204446" cy="258945"/>
            </a:xfrm>
            <a:custGeom>
              <a:avLst/>
              <a:gdLst>
                <a:gd name="connsiteX0" fmla="*/ 0 w 3204446"/>
                <a:gd name="connsiteY0" fmla="*/ 0 h 258945"/>
                <a:gd name="connsiteX1" fmla="*/ 1497026 w 3204446"/>
                <a:gd name="connsiteY1" fmla="*/ 97104 h 258945"/>
                <a:gd name="connsiteX2" fmla="*/ 3204446 w 3204446"/>
                <a:gd name="connsiteY2" fmla="*/ 258945 h 2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4446" h="258945">
                  <a:moveTo>
                    <a:pt x="0" y="0"/>
                  </a:moveTo>
                  <a:lnTo>
                    <a:pt x="1497026" y="97104"/>
                  </a:lnTo>
                  <a:cubicBezTo>
                    <a:pt x="2031100" y="140262"/>
                    <a:pt x="2617773" y="199603"/>
                    <a:pt x="3204446" y="258945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33"/>
            <p:cNvSpPr/>
            <p:nvPr/>
          </p:nvSpPr>
          <p:spPr>
            <a:xfrm>
              <a:off x="6770771" y="1052736"/>
              <a:ext cx="1838710" cy="145656"/>
            </a:xfrm>
            <a:custGeom>
              <a:avLst/>
              <a:gdLst>
                <a:gd name="connsiteX0" fmla="*/ 0 w 3204446"/>
                <a:gd name="connsiteY0" fmla="*/ 0 h 258945"/>
                <a:gd name="connsiteX1" fmla="*/ 1497026 w 3204446"/>
                <a:gd name="connsiteY1" fmla="*/ 97104 h 258945"/>
                <a:gd name="connsiteX2" fmla="*/ 3204446 w 3204446"/>
                <a:gd name="connsiteY2" fmla="*/ 258945 h 258945"/>
                <a:gd name="connsiteX0" fmla="*/ 0 w 3204446"/>
                <a:gd name="connsiteY0" fmla="*/ 0 h 145656"/>
                <a:gd name="connsiteX1" fmla="*/ 1497026 w 3204446"/>
                <a:gd name="connsiteY1" fmla="*/ 97104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4446" h="145656">
                  <a:moveTo>
                    <a:pt x="0" y="0"/>
                  </a:moveTo>
                  <a:cubicBezTo>
                    <a:pt x="499009" y="32368"/>
                    <a:pt x="948850" y="16184"/>
                    <a:pt x="1497026" y="48552"/>
                  </a:cubicBezTo>
                  <a:cubicBezTo>
                    <a:pt x="2045202" y="80920"/>
                    <a:pt x="2617773" y="86314"/>
                    <a:pt x="3204446" y="145656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34"/>
            <p:cNvSpPr/>
            <p:nvPr/>
          </p:nvSpPr>
          <p:spPr>
            <a:xfrm>
              <a:off x="703298" y="1772815"/>
              <a:ext cx="648072" cy="432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5"/>
          <p:cNvSpPr txBox="1"/>
          <p:nvPr/>
        </p:nvSpPr>
        <p:spPr>
          <a:xfrm>
            <a:off x="744433" y="5347584"/>
            <a:ext cx="711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85950" algn="l"/>
                <a:tab pos="3617913" algn="l"/>
                <a:tab pos="3673475" algn="l"/>
                <a:tab pos="5381625" algn="l"/>
                <a:tab pos="7177088" algn="l"/>
              </a:tabLst>
            </a:pPr>
            <a:r>
              <a:rPr lang="de-DE" sz="2000" dirty="0" smtClean="0"/>
              <a:t>00:00         6:00               12:00              18:00          24:00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1" y="1344109"/>
            <a:ext cx="6875336" cy="45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r.wegener\Documents\d-lzfn-pegasos-zeppelin-lz-n07-100-airship_PlanespottersNet_286753_c8bab118b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8905" y="2938444"/>
            <a:ext cx="462221" cy="3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r.wegener\Documents\Umweltmessstation-9a774a284807dc190ac7712e452fc10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38" y="3677389"/>
            <a:ext cx="289861" cy="4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54112" y="1196752"/>
            <a:ext cx="8424672" cy="509994"/>
          </a:xfrm>
        </p:spPr>
        <p:txBody>
          <a:bodyPr/>
          <a:lstStyle/>
          <a:p>
            <a:r>
              <a:rPr lang="de-DE" dirty="0" err="1" smtClean="0"/>
              <a:t>SmartLab</a:t>
            </a:r>
            <a:r>
              <a:rPr lang="de-DE" dirty="0" smtClean="0"/>
              <a:t> </a:t>
            </a:r>
            <a:r>
              <a:rPr lang="de-DE" dirty="0" err="1" smtClean="0"/>
              <a:t>Opening</a:t>
            </a:r>
            <a:r>
              <a:rPr lang="de-DE" dirty="0" smtClean="0"/>
              <a:t> 27/09/2017</a:t>
            </a:r>
            <a:endParaRPr lang="de-DE" dirty="0"/>
          </a:p>
          <a:p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3" y="1988840"/>
            <a:ext cx="2195736" cy="12351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32585"/>
            <a:ext cx="2295745" cy="12913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32585"/>
            <a:ext cx="2295745" cy="12913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5" y="3717032"/>
            <a:ext cx="2267744" cy="127560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7" y="3709466"/>
            <a:ext cx="3923928" cy="22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, e.g. </a:t>
            </a:r>
            <a:r>
              <a:rPr lang="de-DE" dirty="0" err="1"/>
              <a:t>Ozone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11820" r="18110" b="20075"/>
          <a:stretch/>
        </p:blipFill>
        <p:spPr>
          <a:xfrm rot="16200000">
            <a:off x="2107165" y="1533722"/>
            <a:ext cx="3669023" cy="5364090"/>
          </a:xfrm>
          <a:prstGeom prst="rect">
            <a:avLst/>
          </a:prstGeom>
        </p:spPr>
      </p:pic>
      <p:cxnSp>
        <p:nvCxnSpPr>
          <p:cNvPr id="36" name="Straight Arrow Connector 4"/>
          <p:cNvCxnSpPr/>
          <p:nvPr/>
        </p:nvCxnSpPr>
        <p:spPr>
          <a:xfrm>
            <a:off x="2267744" y="1790699"/>
            <a:ext cx="1296144" cy="2070349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7"/>
          <p:cNvCxnSpPr/>
          <p:nvPr/>
        </p:nvCxnSpPr>
        <p:spPr>
          <a:xfrm flipH="1">
            <a:off x="4556723" y="1658272"/>
            <a:ext cx="17748" cy="1297305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"/>
          <p:cNvCxnSpPr/>
          <p:nvPr/>
        </p:nvCxnSpPr>
        <p:spPr>
          <a:xfrm flipH="1">
            <a:off x="5913930" y="2373447"/>
            <a:ext cx="612575" cy="916257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1101505" y="1411753"/>
            <a:ext cx="2227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lifting of the mixing layer</a:t>
            </a:r>
          </a:p>
        </p:txBody>
      </p:sp>
      <p:sp>
        <p:nvSpPr>
          <p:cNvPr id="42" name="Rechteck 41"/>
          <p:cNvSpPr/>
          <p:nvPr/>
        </p:nvSpPr>
        <p:spPr>
          <a:xfrm>
            <a:off x="3117196" y="1288940"/>
            <a:ext cx="3327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Mixing layer is fully d</a:t>
            </a:r>
            <a:r>
              <a:rPr lang="en-US" dirty="0" smtClean="0"/>
              <a:t>eveloped</a:t>
            </a:r>
            <a:endParaRPr lang="en-US" dirty="0"/>
          </a:p>
        </p:txBody>
      </p:sp>
      <p:sp>
        <p:nvSpPr>
          <p:cNvPr id="44" name="Rechteck 43"/>
          <p:cNvSpPr/>
          <p:nvPr/>
        </p:nvSpPr>
        <p:spPr>
          <a:xfrm>
            <a:off x="5613309" y="1467533"/>
            <a:ext cx="3829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Nocturnal boundary </a:t>
            </a:r>
          </a:p>
          <a:p>
            <a:pPr algn="ctr"/>
            <a:r>
              <a:rPr lang="en-US" dirty="0"/>
              <a:t>layer is developing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372200" y="2825873"/>
            <a:ext cx="270619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 err="1" smtClean="0"/>
              <a:t>Ozone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Concentrations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highest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day</a:t>
            </a:r>
            <a:endParaRPr lang="en-US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19937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, e.g. </a:t>
            </a:r>
            <a:r>
              <a:rPr lang="de-DE" dirty="0" err="1"/>
              <a:t>Ozone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11820" r="18110" b="20075"/>
          <a:stretch/>
        </p:blipFill>
        <p:spPr>
          <a:xfrm rot="16200000">
            <a:off x="2107165" y="1533722"/>
            <a:ext cx="3669023" cy="5364090"/>
          </a:xfrm>
          <a:prstGeom prst="rect">
            <a:avLst/>
          </a:prstGeom>
        </p:spPr>
      </p:pic>
      <p:cxnSp>
        <p:nvCxnSpPr>
          <p:cNvPr id="36" name="Straight Arrow Connector 4"/>
          <p:cNvCxnSpPr/>
          <p:nvPr/>
        </p:nvCxnSpPr>
        <p:spPr>
          <a:xfrm>
            <a:off x="2267744" y="1790699"/>
            <a:ext cx="1296144" cy="2070349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7"/>
          <p:cNvCxnSpPr/>
          <p:nvPr/>
        </p:nvCxnSpPr>
        <p:spPr>
          <a:xfrm flipH="1">
            <a:off x="4556723" y="1658272"/>
            <a:ext cx="17748" cy="1297305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"/>
          <p:cNvCxnSpPr/>
          <p:nvPr/>
        </p:nvCxnSpPr>
        <p:spPr>
          <a:xfrm flipH="1">
            <a:off x="5913930" y="2373447"/>
            <a:ext cx="612575" cy="916257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17"/>
          <p:cNvGrpSpPr/>
          <p:nvPr/>
        </p:nvGrpSpPr>
        <p:grpSpPr>
          <a:xfrm>
            <a:off x="3807846" y="2508233"/>
            <a:ext cx="4389988" cy="791030"/>
            <a:chOff x="3635896" y="2281808"/>
            <a:chExt cx="5241551" cy="923330"/>
          </a:xfrm>
        </p:grpSpPr>
        <p:cxnSp>
          <p:nvCxnSpPr>
            <p:cNvPr id="40" name="Straight Connector 15"/>
            <p:cNvCxnSpPr/>
            <p:nvPr/>
          </p:nvCxnSpPr>
          <p:spPr>
            <a:xfrm flipV="1">
              <a:off x="3635896" y="2551767"/>
              <a:ext cx="2880320" cy="432047"/>
            </a:xfrm>
            <a:prstGeom prst="line">
              <a:avLst/>
            </a:prstGeom>
            <a:ln w="635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16"/>
            <p:cNvSpPr txBox="1"/>
            <p:nvPr/>
          </p:nvSpPr>
          <p:spPr>
            <a:xfrm>
              <a:off x="7277714" y="2281808"/>
              <a:ext cx="15997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rgbClr val="0070C0"/>
                  </a:solidFill>
                </a:rPr>
                <a:t>photochemical</a:t>
              </a:r>
              <a:endParaRPr lang="de-DE" b="1" dirty="0" smtClean="0">
                <a:solidFill>
                  <a:srgbClr val="0070C0"/>
                </a:solidFill>
              </a:endParaRPr>
            </a:p>
            <a:p>
              <a:r>
                <a:rPr lang="de-DE" b="1" dirty="0" err="1" smtClean="0">
                  <a:solidFill>
                    <a:srgbClr val="0070C0"/>
                  </a:solidFill>
                </a:rPr>
                <a:t>production</a:t>
              </a:r>
              <a:endParaRPr lang="de-DE" b="1" dirty="0" smtClean="0">
                <a:solidFill>
                  <a:srgbClr val="0070C0"/>
                </a:solidFill>
              </a:endParaRPr>
            </a:p>
            <a:p>
              <a:r>
                <a:rPr lang="de-DE" b="1" dirty="0" err="1" smtClean="0">
                  <a:solidFill>
                    <a:srgbClr val="0070C0"/>
                  </a:solidFill>
                </a:rPr>
                <a:t>of</a:t>
              </a:r>
              <a:r>
                <a:rPr lang="de-DE" b="1" dirty="0" smtClean="0">
                  <a:solidFill>
                    <a:srgbClr val="0070C0"/>
                  </a:solidFill>
                </a:rPr>
                <a:t> </a:t>
              </a:r>
              <a:r>
                <a:rPr lang="de-DE" b="1" dirty="0" err="1" smtClean="0">
                  <a:solidFill>
                    <a:srgbClr val="0070C0"/>
                  </a:solidFill>
                </a:rPr>
                <a:t>ozone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1101505" y="1411753"/>
            <a:ext cx="2227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lifting of the mixing layer</a:t>
            </a:r>
          </a:p>
        </p:txBody>
      </p:sp>
      <p:sp>
        <p:nvSpPr>
          <p:cNvPr id="42" name="Rechteck 41"/>
          <p:cNvSpPr/>
          <p:nvPr/>
        </p:nvSpPr>
        <p:spPr>
          <a:xfrm>
            <a:off x="3117196" y="1288940"/>
            <a:ext cx="3327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Mixing layer is fully d</a:t>
            </a:r>
            <a:r>
              <a:rPr lang="en-US" dirty="0" smtClean="0"/>
              <a:t>eveloped</a:t>
            </a:r>
            <a:endParaRPr lang="en-US" dirty="0"/>
          </a:p>
        </p:txBody>
      </p:sp>
      <p:sp>
        <p:nvSpPr>
          <p:cNvPr id="44" name="Rechteck 43"/>
          <p:cNvSpPr/>
          <p:nvPr/>
        </p:nvSpPr>
        <p:spPr>
          <a:xfrm>
            <a:off x="5613309" y="1467533"/>
            <a:ext cx="3829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Nocturnal boundary </a:t>
            </a:r>
          </a:p>
          <a:p>
            <a:pPr algn="ctr"/>
            <a:r>
              <a:rPr lang="en-US" dirty="0"/>
              <a:t>layer is developing</a:t>
            </a:r>
          </a:p>
        </p:txBody>
      </p:sp>
    </p:spTree>
    <p:extLst>
      <p:ext uri="{BB962C8B-B14F-4D97-AF65-F5344CB8AC3E}">
        <p14:creationId xmlns:p14="http://schemas.microsoft.com/office/powerpoint/2010/main" val="30370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Median Ozone data June 2018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6" y="1484784"/>
            <a:ext cx="5812010" cy="474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2267744" y="2420888"/>
            <a:ext cx="678391" cy="2952328"/>
            <a:chOff x="1136460" y="1916832"/>
            <a:chExt cx="678391" cy="1800200"/>
          </a:xfrm>
        </p:grpSpPr>
        <p:cxnSp>
          <p:nvCxnSpPr>
            <p:cNvPr id="12" name="Gerade Verbindung 11"/>
            <p:cNvCxnSpPr/>
            <p:nvPr/>
          </p:nvCxnSpPr>
          <p:spPr>
            <a:xfrm flipV="1">
              <a:off x="1475656" y="1916832"/>
              <a:ext cx="0" cy="1800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1136460" y="1935416"/>
              <a:ext cx="678391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200" dirty="0" err="1" smtClean="0"/>
                <a:t>sunrise</a:t>
              </a:r>
              <a:endParaRPr lang="en-US" sz="1200" dirty="0" err="1" smtClean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5004048" y="2460474"/>
            <a:ext cx="636713" cy="2952328"/>
            <a:chOff x="1136460" y="1916832"/>
            <a:chExt cx="636713" cy="1800200"/>
          </a:xfrm>
        </p:grpSpPr>
        <p:cxnSp>
          <p:nvCxnSpPr>
            <p:cNvPr id="15" name="Gerade Verbindung 14"/>
            <p:cNvCxnSpPr/>
            <p:nvPr/>
          </p:nvCxnSpPr>
          <p:spPr>
            <a:xfrm flipV="1">
              <a:off x="1475656" y="1916832"/>
              <a:ext cx="0" cy="18002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1136460" y="1935416"/>
              <a:ext cx="636713" cy="163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200" dirty="0" err="1" smtClean="0"/>
                <a:t>sunset</a:t>
              </a:r>
              <a:endParaRPr lang="en-US" sz="12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2140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The ratio of NO to NO</a:t>
            </a:r>
            <a:r>
              <a:rPr lang="en-US" baseline="-25000" dirty="0" smtClean="0"/>
              <a:t>2</a:t>
            </a:r>
            <a:r>
              <a:rPr lang="en-US" dirty="0" smtClean="0"/>
              <a:t> is governed by the </a:t>
            </a:r>
            <a:r>
              <a:rPr lang="en-US" dirty="0" err="1" smtClean="0"/>
              <a:t>photostationary</a:t>
            </a:r>
            <a:r>
              <a:rPr lang="en-US" dirty="0" smtClean="0"/>
              <a:t> state (PSS)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t="8696" r="14475" b="20870"/>
          <a:stretch/>
        </p:blipFill>
        <p:spPr>
          <a:xfrm rot="16200000">
            <a:off x="856748" y="753365"/>
            <a:ext cx="4207970" cy="5958840"/>
          </a:xfrm>
          <a:prstGeom prst="rect">
            <a:avLst/>
          </a:prstGeom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5917645" y="2236638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+mj-lt"/>
              </a:rPr>
              <a:t>NO</a:t>
            </a:r>
            <a:r>
              <a:rPr lang="en-GB" altLang="en-US" sz="1600" b="1" baseline="-25000" dirty="0">
                <a:latin typeface="+mj-lt"/>
              </a:rPr>
              <a:t>2</a:t>
            </a:r>
            <a:r>
              <a:rPr lang="en-GB" altLang="en-US" sz="1600" b="1" dirty="0">
                <a:latin typeface="+mj-lt"/>
              </a:rPr>
              <a:t> + </a:t>
            </a:r>
            <a:r>
              <a:rPr lang="en-GB" altLang="en-US" sz="1600" b="1" dirty="0" err="1">
                <a:latin typeface="+mj-lt"/>
              </a:rPr>
              <a:t>h</a:t>
            </a:r>
            <a:r>
              <a:rPr lang="en-GB" altLang="en-US" sz="1600" b="1" dirty="0" err="1">
                <a:latin typeface="Symbol" panose="05050102010706020507" pitchFamily="18" charset="2"/>
              </a:rPr>
              <a:t>n</a:t>
            </a:r>
            <a:r>
              <a:rPr lang="en-GB" altLang="en-US" sz="1600" b="1" dirty="0">
                <a:latin typeface="+mj-lt"/>
              </a:rPr>
              <a:t>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NO + O       </a:t>
            </a:r>
            <a:r>
              <a:rPr lang="en-GB" altLang="en-US" sz="1600" dirty="0">
                <a:latin typeface="+mj-lt"/>
                <a:sym typeface="Wingdings" pitchFamily="2" charset="2"/>
              </a:rPr>
              <a:t>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dirty="0">
                <a:latin typeface="+mj-lt"/>
                <a:sym typeface="Wingdings" pitchFamily="2" charset="2"/>
              </a:rPr>
              <a:t>    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39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ratio of NO to NO</a:t>
            </a:r>
            <a:r>
              <a:rPr lang="en-US" baseline="-25000" dirty="0"/>
              <a:t>2</a:t>
            </a:r>
            <a:r>
              <a:rPr lang="en-US" dirty="0"/>
              <a:t> is governed by the </a:t>
            </a:r>
            <a:r>
              <a:rPr lang="en-US" dirty="0" err="1"/>
              <a:t>photostationary</a:t>
            </a:r>
            <a:r>
              <a:rPr lang="en-US" dirty="0"/>
              <a:t> state (PSS)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5917645" y="2236638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NO</a:t>
            </a:r>
            <a:r>
              <a:rPr lang="en-GB" altLang="en-US" sz="1600" baseline="-25000" dirty="0">
                <a:latin typeface="+mj-lt"/>
              </a:rPr>
              <a:t>2</a:t>
            </a:r>
            <a:r>
              <a:rPr lang="en-GB" altLang="en-US" sz="1600" dirty="0">
                <a:latin typeface="+mj-lt"/>
              </a:rPr>
              <a:t> + </a:t>
            </a:r>
            <a:r>
              <a:rPr lang="en-GB" altLang="en-US" sz="1600" dirty="0" err="1">
                <a:latin typeface="+mj-lt"/>
              </a:rPr>
              <a:t>h</a:t>
            </a:r>
            <a:r>
              <a:rPr lang="en-GB" altLang="en-US" sz="1600" dirty="0" err="1">
                <a:latin typeface="Symbol" panose="05050102010706020507" pitchFamily="18" charset="2"/>
              </a:rPr>
              <a:t>n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NO + O       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    </a:t>
            </a:r>
            <a:r>
              <a:rPr lang="en-GB" altLang="en-US" sz="1600" dirty="0">
                <a:latin typeface="+mj-lt"/>
                <a:sym typeface="Wingdings" pitchFamily="2" charset="2"/>
              </a:rPr>
              <a:t>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11913" r="15459" b="18522"/>
          <a:stretch/>
        </p:blipFill>
        <p:spPr>
          <a:xfrm rot="16200000">
            <a:off x="986903" y="1189317"/>
            <a:ext cx="4001846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04664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ratio of NO to NO</a:t>
            </a:r>
            <a:r>
              <a:rPr lang="en-US" baseline="-25000" dirty="0"/>
              <a:t>2</a:t>
            </a:r>
            <a:r>
              <a:rPr lang="en-US" dirty="0"/>
              <a:t> is governed by the </a:t>
            </a:r>
            <a:r>
              <a:rPr lang="en-US" dirty="0" err="1"/>
              <a:t>photostationary</a:t>
            </a:r>
            <a:r>
              <a:rPr lang="en-US" dirty="0"/>
              <a:t> state (PSS)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5917645" y="2236638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NO</a:t>
            </a:r>
            <a:r>
              <a:rPr lang="en-GB" altLang="en-US" sz="1600" baseline="-25000" dirty="0">
                <a:latin typeface="+mj-lt"/>
              </a:rPr>
              <a:t>2</a:t>
            </a:r>
            <a:r>
              <a:rPr lang="en-GB" altLang="en-US" sz="1600" dirty="0">
                <a:latin typeface="+mj-lt"/>
              </a:rPr>
              <a:t> + </a:t>
            </a:r>
            <a:r>
              <a:rPr lang="en-GB" altLang="en-US" sz="1600" dirty="0" err="1">
                <a:latin typeface="+mj-lt"/>
              </a:rPr>
              <a:t>h</a:t>
            </a:r>
            <a:r>
              <a:rPr lang="en-GB" altLang="en-US" sz="1600" dirty="0" err="1">
                <a:latin typeface="Symbol" panose="05050102010706020507" pitchFamily="18" charset="2"/>
              </a:rPr>
              <a:t>n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NO + O       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    </a:t>
            </a:r>
            <a:r>
              <a:rPr lang="en-GB" altLang="en-US" sz="1600" dirty="0">
                <a:latin typeface="+mj-lt"/>
                <a:sym typeface="Wingdings" pitchFamily="2" charset="2"/>
              </a:rPr>
              <a:t>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10783" r="14352" b="19391"/>
          <a:stretch/>
        </p:blipFill>
        <p:spPr>
          <a:xfrm rot="16200000">
            <a:off x="1166052" y="1218324"/>
            <a:ext cx="3958733" cy="54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ratio of NO to NO</a:t>
            </a:r>
            <a:r>
              <a:rPr lang="en-US" baseline="-25000" dirty="0"/>
              <a:t>2</a:t>
            </a:r>
            <a:r>
              <a:rPr lang="en-US" dirty="0"/>
              <a:t> is governed by the </a:t>
            </a:r>
            <a:r>
              <a:rPr lang="en-US" dirty="0" err="1"/>
              <a:t>photostationary</a:t>
            </a:r>
            <a:r>
              <a:rPr lang="en-US" dirty="0"/>
              <a:t> state (PSS)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5917645" y="2236638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NO</a:t>
            </a:r>
            <a:r>
              <a:rPr lang="en-GB" altLang="en-US" sz="1600" baseline="-25000" dirty="0">
                <a:latin typeface="+mj-lt"/>
              </a:rPr>
              <a:t>2</a:t>
            </a:r>
            <a:r>
              <a:rPr lang="en-GB" altLang="en-US" sz="1600" dirty="0">
                <a:latin typeface="+mj-lt"/>
              </a:rPr>
              <a:t> + </a:t>
            </a:r>
            <a:r>
              <a:rPr lang="en-GB" altLang="en-US" sz="1600" dirty="0" err="1">
                <a:latin typeface="+mj-lt"/>
              </a:rPr>
              <a:t>h</a:t>
            </a:r>
            <a:r>
              <a:rPr lang="en-GB" altLang="en-US" sz="1600" dirty="0" err="1">
                <a:latin typeface="Symbol" panose="05050102010706020507" pitchFamily="18" charset="2"/>
              </a:rPr>
              <a:t>n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NO + O       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NO +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dirty="0">
                <a:latin typeface="+mj-lt"/>
                <a:sym typeface="Wingdings" pitchFamily="2" charset="2"/>
              </a:rPr>
              <a:t>    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1826" r="16567" b="20695"/>
          <a:stretch/>
        </p:blipFill>
        <p:spPr>
          <a:xfrm rot="16200000">
            <a:off x="827279" y="1089554"/>
            <a:ext cx="4181504" cy="58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ratio of NO to NO</a:t>
            </a:r>
            <a:r>
              <a:rPr lang="en-US" baseline="-25000" dirty="0"/>
              <a:t>2</a:t>
            </a:r>
            <a:r>
              <a:rPr lang="en-US" dirty="0"/>
              <a:t> is governed by the </a:t>
            </a:r>
            <a:r>
              <a:rPr lang="en-US" dirty="0" err="1"/>
              <a:t>photostationary</a:t>
            </a:r>
            <a:r>
              <a:rPr lang="en-US" dirty="0"/>
              <a:t> state (PSS)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6012160" y="2248236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NO</a:t>
            </a:r>
            <a:r>
              <a:rPr lang="en-GB" altLang="en-US" sz="1600" baseline="-25000" dirty="0">
                <a:latin typeface="+mj-lt"/>
              </a:rPr>
              <a:t>2</a:t>
            </a:r>
            <a:r>
              <a:rPr lang="en-GB" altLang="en-US" sz="1600" dirty="0">
                <a:latin typeface="+mj-lt"/>
              </a:rPr>
              <a:t> + </a:t>
            </a:r>
            <a:r>
              <a:rPr lang="en-GB" altLang="en-US" sz="1600" dirty="0" err="1">
                <a:latin typeface="+mj-lt"/>
              </a:rPr>
              <a:t>h</a:t>
            </a:r>
            <a:r>
              <a:rPr lang="en-GB" altLang="en-US" sz="1600" dirty="0" err="1">
                <a:latin typeface="Symbol" panose="05050102010706020507" pitchFamily="18" charset="2"/>
              </a:rPr>
              <a:t>n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NO + O       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dirty="0">
                <a:latin typeface="+mj-lt"/>
                <a:sym typeface="Wingdings" pitchFamily="2" charset="2"/>
              </a:rPr>
              <a:t>    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11086" r="15083" b="20132"/>
          <a:stretch/>
        </p:blipFill>
        <p:spPr>
          <a:xfrm rot="16200000">
            <a:off x="949982" y="714314"/>
            <a:ext cx="4291712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ratio of NO to NO</a:t>
            </a:r>
            <a:r>
              <a:rPr lang="en-US" baseline="-25000" dirty="0"/>
              <a:t>2</a:t>
            </a:r>
            <a:r>
              <a:rPr lang="en-US" dirty="0"/>
              <a:t> is governed by the </a:t>
            </a:r>
            <a:r>
              <a:rPr lang="en-US" dirty="0" err="1"/>
              <a:t>photostationary</a:t>
            </a:r>
            <a:r>
              <a:rPr lang="en-US" dirty="0"/>
              <a:t> state (PSS)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6012160" y="2248236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NO</a:t>
            </a:r>
            <a:r>
              <a:rPr lang="en-GB" altLang="en-US" sz="1600" baseline="-25000" dirty="0">
                <a:latin typeface="+mj-lt"/>
              </a:rPr>
              <a:t>2</a:t>
            </a:r>
            <a:r>
              <a:rPr lang="en-GB" altLang="en-US" sz="1600" dirty="0">
                <a:latin typeface="+mj-lt"/>
              </a:rPr>
              <a:t> + </a:t>
            </a:r>
            <a:r>
              <a:rPr lang="en-GB" altLang="en-US" sz="1600" dirty="0" err="1">
                <a:latin typeface="+mj-lt"/>
              </a:rPr>
              <a:t>h</a:t>
            </a:r>
            <a:r>
              <a:rPr lang="en-GB" altLang="en-US" sz="1600" dirty="0" err="1">
                <a:latin typeface="Symbol" panose="05050102010706020507" pitchFamily="18" charset="2"/>
              </a:rPr>
              <a:t>n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NO + O       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dirty="0">
                <a:latin typeface="+mj-lt"/>
                <a:sym typeface="Wingdings" pitchFamily="2" charset="2"/>
              </a:rPr>
              <a:t>    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4609" r="15704" b="20000"/>
          <a:stretch/>
        </p:blipFill>
        <p:spPr>
          <a:xfrm rot="16200000">
            <a:off x="1240639" y="1242199"/>
            <a:ext cx="3880867" cy="5230131"/>
          </a:xfrm>
          <a:prstGeom prst="rect">
            <a:avLst/>
          </a:prstGeom>
        </p:spPr>
      </p:pic>
      <p:grpSp>
        <p:nvGrpSpPr>
          <p:cNvPr id="12" name="Group 15"/>
          <p:cNvGrpSpPr/>
          <p:nvPr/>
        </p:nvGrpSpPr>
        <p:grpSpPr>
          <a:xfrm>
            <a:off x="157828" y="1484784"/>
            <a:ext cx="9144000" cy="2881481"/>
            <a:chOff x="157828" y="1484784"/>
            <a:chExt cx="9144000" cy="2881481"/>
          </a:xfrm>
        </p:grpSpPr>
        <p:cxnSp>
          <p:nvCxnSpPr>
            <p:cNvPr id="13" name="Straight Arrow Connector 4"/>
            <p:cNvCxnSpPr/>
            <p:nvPr/>
          </p:nvCxnSpPr>
          <p:spPr>
            <a:xfrm flipH="1">
              <a:off x="2749024" y="1916831"/>
              <a:ext cx="742856" cy="244943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8"/>
            <p:cNvSpPr txBox="1"/>
            <p:nvPr/>
          </p:nvSpPr>
          <p:spPr>
            <a:xfrm>
              <a:off x="157828" y="1484784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caused by the early onset of JNO2 and the shifted lifting of the mixing layer</a:t>
              </a:r>
              <a:endParaRPr lang="en-US" sz="1600" dirty="0"/>
            </a:p>
          </p:txBody>
        </p:sp>
      </p:grpSp>
      <p:cxnSp>
        <p:nvCxnSpPr>
          <p:cNvPr id="17" name="Straight Arrow Connector 4"/>
          <p:cNvCxnSpPr/>
          <p:nvPr/>
        </p:nvCxnSpPr>
        <p:spPr>
          <a:xfrm flipH="1" flipV="1">
            <a:off x="1907704" y="5013176"/>
            <a:ext cx="216024" cy="648072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8"/>
          <p:cNvSpPr txBox="1"/>
          <p:nvPr/>
        </p:nvSpPr>
        <p:spPr>
          <a:xfrm>
            <a:off x="-2196752" y="5797699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Zero at night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575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ratio of NO to NO</a:t>
            </a:r>
            <a:r>
              <a:rPr lang="en-US" baseline="-25000" dirty="0"/>
              <a:t>2</a:t>
            </a:r>
            <a:r>
              <a:rPr lang="en-US" dirty="0"/>
              <a:t> is governed by the </a:t>
            </a:r>
            <a:r>
              <a:rPr lang="en-US" dirty="0" err="1"/>
              <a:t>photostationary</a:t>
            </a:r>
            <a:r>
              <a:rPr lang="en-US" dirty="0"/>
              <a:t> state (PSS</a:t>
            </a:r>
            <a:r>
              <a:rPr lang="en-US" dirty="0" smtClean="0"/>
              <a:t>)</a:t>
            </a:r>
          </a:p>
          <a:p>
            <a:r>
              <a:rPr lang="de-DE" dirty="0" err="1" smtClean="0"/>
              <a:t>Hourly</a:t>
            </a:r>
            <a:r>
              <a:rPr lang="de-DE" dirty="0" smtClean="0"/>
              <a:t> </a:t>
            </a:r>
            <a:r>
              <a:rPr lang="de-DE" dirty="0" err="1" smtClean="0"/>
              <a:t>medians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June 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5448"/>
            <a:ext cx="4320480" cy="32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0266"/>
            <a:ext cx="3672408" cy="309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403648" y="2448197"/>
            <a:ext cx="678391" cy="439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sunrise</a:t>
            </a:r>
            <a:endParaRPr lang="en-US" sz="1200" dirty="0" err="1" smtClean="0"/>
          </a:p>
        </p:txBody>
      </p:sp>
      <p:cxnSp>
        <p:nvCxnSpPr>
          <p:cNvPr id="13" name="Gerade Verbindung 12"/>
          <p:cNvCxnSpPr/>
          <p:nvPr/>
        </p:nvCxnSpPr>
        <p:spPr>
          <a:xfrm flipV="1">
            <a:off x="1742843" y="2828565"/>
            <a:ext cx="0" cy="182457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V="1">
            <a:off x="3779912" y="2828565"/>
            <a:ext cx="0" cy="182457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461555" y="2580242"/>
            <a:ext cx="63671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sunset</a:t>
            </a:r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29262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54112" y="1196752"/>
            <a:ext cx="8424672" cy="509994"/>
          </a:xfrm>
        </p:spPr>
        <p:txBody>
          <a:bodyPr/>
          <a:lstStyle/>
          <a:p>
            <a:r>
              <a:rPr lang="de-DE" dirty="0" err="1" smtClean="0"/>
              <a:t>SmartLab</a:t>
            </a:r>
            <a:r>
              <a:rPr lang="de-DE" dirty="0" smtClean="0"/>
              <a:t> </a:t>
            </a:r>
            <a:r>
              <a:rPr lang="de-DE" dirty="0" err="1" smtClean="0"/>
              <a:t>Opening</a:t>
            </a:r>
            <a:r>
              <a:rPr lang="de-DE" dirty="0" smtClean="0"/>
              <a:t> 27/09/2017</a:t>
            </a:r>
            <a:endParaRPr lang="de-DE" dirty="0"/>
          </a:p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845415"/>
            <a:ext cx="8424672" cy="509994"/>
          </a:xfrm>
        </p:spPr>
        <p:txBody>
          <a:bodyPr/>
          <a:lstStyle/>
          <a:p>
            <a:r>
              <a:rPr lang="de-DE" dirty="0" smtClean="0"/>
              <a:t>11 </a:t>
            </a:r>
            <a:r>
              <a:rPr lang="de-DE" dirty="0" err="1" smtClean="0"/>
              <a:t>Month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continuous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r>
              <a:rPr lang="de-DE" dirty="0" smtClean="0"/>
              <a:t>, CO, CH</a:t>
            </a:r>
            <a:r>
              <a:rPr lang="de-DE" baseline="-25000" dirty="0"/>
              <a:t>4</a:t>
            </a:r>
            <a:r>
              <a:rPr lang="de-DE" dirty="0" smtClean="0"/>
              <a:t>, NO, NO</a:t>
            </a:r>
            <a:r>
              <a:rPr lang="de-DE" baseline="-25000" dirty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ozone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26043"/>
            <a:ext cx="4148161" cy="29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4248472" cy="336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8182"/>
            <a:ext cx="3723903" cy="27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55774"/>
            <a:ext cx="4176464" cy="279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960440" cy="284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6" y="3645024"/>
            <a:ext cx="3734201" cy="279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 smtClean="0"/>
              <a:t>cycles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compounds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23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  <a:p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520288"/>
            <a:ext cx="3096345" cy="37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26" y="1386052"/>
            <a:ext cx="5206029" cy="355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5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  <a:p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520288"/>
            <a:ext cx="3096345" cy="37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26" y="1386052"/>
            <a:ext cx="5206029" cy="355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67272" y="512278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Zero at night</a:t>
            </a:r>
            <a:endParaRPr lang="en-US" sz="1600" dirty="0"/>
          </a:p>
        </p:txBody>
      </p:sp>
      <p:cxnSp>
        <p:nvCxnSpPr>
          <p:cNvPr id="10" name="Straight Arrow Connector 4"/>
          <p:cNvCxnSpPr/>
          <p:nvPr/>
        </p:nvCxnSpPr>
        <p:spPr>
          <a:xfrm flipH="1" flipV="1">
            <a:off x="5724128" y="4490659"/>
            <a:ext cx="216024" cy="648072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9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4" y="1916832"/>
            <a:ext cx="3156061" cy="349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42" y="1781012"/>
            <a:ext cx="5246007" cy="371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6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4" y="1916832"/>
            <a:ext cx="3156061" cy="349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42" y="1781012"/>
            <a:ext cx="5246007" cy="371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9675" y="570909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Larger than zero at night</a:t>
            </a:r>
            <a:endParaRPr lang="en-US" sz="1600" dirty="0"/>
          </a:p>
        </p:txBody>
      </p:sp>
      <p:cxnSp>
        <p:nvCxnSpPr>
          <p:cNvPr id="10" name="Straight Arrow Connector 4"/>
          <p:cNvCxnSpPr/>
          <p:nvPr/>
        </p:nvCxnSpPr>
        <p:spPr>
          <a:xfrm flipH="1" flipV="1">
            <a:off x="4698519" y="4847055"/>
            <a:ext cx="216024" cy="648072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4"/>
          <p:cNvCxnSpPr/>
          <p:nvPr/>
        </p:nvCxnSpPr>
        <p:spPr>
          <a:xfrm flipH="1">
            <a:off x="6876256" y="1722294"/>
            <a:ext cx="720080" cy="1016098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/>
          <p:cNvSpPr txBox="1"/>
          <p:nvPr/>
        </p:nvSpPr>
        <p:spPr>
          <a:xfrm>
            <a:off x="2664296" y="141804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Second </a:t>
            </a:r>
            <a:r>
              <a:rPr lang="de-DE" sz="1600" dirty="0" err="1" smtClean="0"/>
              <a:t>peak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traffic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14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3635896" cy="402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44" y="1602056"/>
            <a:ext cx="5566032" cy="398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5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225273" y="6203092"/>
            <a:ext cx="915403" cy="178236"/>
          </a:xfrm>
        </p:spPr>
        <p:txBody>
          <a:bodyPr/>
          <a:lstStyle/>
          <a:p>
            <a:fld id="{A52F4D17-1AD6-42D9-B93A-EB002C62F438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40" y="1798440"/>
            <a:ext cx="1264399" cy="10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27" y="3560852"/>
            <a:ext cx="1480113" cy="113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39" y="1787972"/>
            <a:ext cx="1264400" cy="105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1706545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3501008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40" y="3588045"/>
            <a:ext cx="1391405" cy="10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49792"/>
            <a:ext cx="1330663" cy="112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0641"/>
            <a:ext cx="1306547" cy="109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052736"/>
            <a:ext cx="8424672" cy="509994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845415"/>
            <a:ext cx="8424672" cy="509994"/>
          </a:xfrm>
        </p:spPr>
        <p:txBody>
          <a:bodyPr/>
          <a:lstStyle/>
          <a:p>
            <a:r>
              <a:rPr lang="de-DE" b="0" dirty="0" smtClean="0"/>
              <a:t>High NO2 </a:t>
            </a:r>
            <a:r>
              <a:rPr lang="de-DE" b="0" dirty="0" err="1" smtClean="0"/>
              <a:t>and</a:t>
            </a:r>
            <a:r>
              <a:rPr lang="de-DE" b="0" dirty="0" smtClean="0"/>
              <a:t> NO </a:t>
            </a:r>
            <a:r>
              <a:rPr lang="de-DE" b="0" dirty="0" err="1" smtClean="0"/>
              <a:t>values</a:t>
            </a:r>
            <a:r>
              <a:rPr lang="de-DE" b="0" dirty="0" smtClean="0"/>
              <a:t> in </a:t>
            </a:r>
            <a:r>
              <a:rPr lang="de-DE" b="0" dirty="0" err="1" smtClean="0"/>
              <a:t>winter</a:t>
            </a:r>
            <a:endParaRPr lang="de-DE" b="0" dirty="0" smtClean="0"/>
          </a:p>
          <a:p>
            <a:r>
              <a:rPr lang="de-DE" b="0" dirty="0" smtClean="0"/>
              <a:t>High </a:t>
            </a:r>
            <a:r>
              <a:rPr lang="de-DE" b="0" dirty="0" err="1" smtClean="0"/>
              <a:t>ozone</a:t>
            </a:r>
            <a:r>
              <a:rPr lang="de-DE" b="0" dirty="0" smtClean="0"/>
              <a:t> </a:t>
            </a:r>
            <a:r>
              <a:rPr lang="de-DE" b="0" dirty="0" err="1" smtClean="0"/>
              <a:t>values</a:t>
            </a:r>
            <a:r>
              <a:rPr lang="de-DE" b="0" dirty="0" smtClean="0"/>
              <a:t> in </a:t>
            </a:r>
            <a:r>
              <a:rPr lang="de-DE" b="0" dirty="0" err="1" smtClean="0"/>
              <a:t>summer</a:t>
            </a:r>
            <a:endParaRPr lang="de-DE" b="0" dirty="0" smtClean="0"/>
          </a:p>
          <a:p>
            <a:endParaRPr lang="de-DE" b="0" dirty="0" smtClean="0"/>
          </a:p>
          <a:p>
            <a:r>
              <a:rPr lang="de-DE" b="0" dirty="0" smtClean="0"/>
              <a:t>Data </a:t>
            </a:r>
            <a:r>
              <a:rPr lang="de-DE" b="0" dirty="0" err="1" smtClean="0"/>
              <a:t>affected</a:t>
            </a:r>
            <a:r>
              <a:rPr lang="de-DE" b="0" dirty="0" smtClean="0"/>
              <a:t> </a:t>
            </a:r>
            <a:r>
              <a:rPr lang="de-DE" b="0" dirty="0" err="1" smtClean="0"/>
              <a:t>from</a:t>
            </a:r>
            <a:r>
              <a:rPr lang="de-DE" b="0" dirty="0" smtClean="0"/>
              <a:t> </a:t>
            </a:r>
            <a:r>
              <a:rPr lang="de-DE" b="0" dirty="0" err="1" smtClean="0"/>
              <a:t>highly-trafficked</a:t>
            </a:r>
            <a:endParaRPr lang="de-DE" b="0" dirty="0"/>
          </a:p>
          <a:p>
            <a:r>
              <a:rPr lang="de-DE" b="0" dirty="0" smtClean="0"/>
              <a:t>Street </a:t>
            </a:r>
            <a:r>
              <a:rPr lang="de-DE" b="0" dirty="0" err="1" smtClean="0"/>
              <a:t>nearby</a:t>
            </a:r>
            <a:r>
              <a:rPr lang="de-DE" b="0" dirty="0" smtClean="0"/>
              <a:t>.</a:t>
            </a:r>
          </a:p>
          <a:p>
            <a:endParaRPr lang="de-DE" b="0" dirty="0"/>
          </a:p>
          <a:p>
            <a:r>
              <a:rPr lang="de-DE" b="0" dirty="0" err="1" smtClean="0"/>
              <a:t>How</a:t>
            </a:r>
            <a:r>
              <a:rPr lang="de-DE" b="0" dirty="0" smtClean="0"/>
              <a:t> </a:t>
            </a:r>
            <a:r>
              <a:rPr lang="de-DE" b="0" dirty="0" err="1" smtClean="0"/>
              <a:t>is</a:t>
            </a:r>
            <a:r>
              <a:rPr lang="de-DE" b="0" dirty="0" smtClean="0"/>
              <a:t> </a:t>
            </a: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situation</a:t>
            </a:r>
            <a:r>
              <a:rPr lang="de-DE" b="0" dirty="0" smtClean="0"/>
              <a:t> at </a:t>
            </a:r>
            <a:r>
              <a:rPr lang="de-DE" b="0" dirty="0" err="1" smtClean="0"/>
              <a:t>other</a:t>
            </a:r>
            <a:r>
              <a:rPr lang="de-DE" b="0" dirty="0" smtClean="0"/>
              <a:t> </a:t>
            </a:r>
            <a:r>
              <a:rPr lang="de-DE" b="0" dirty="0" err="1" smtClean="0"/>
              <a:t>sites</a:t>
            </a:r>
            <a:r>
              <a:rPr lang="de-DE" b="0" dirty="0" smtClean="0"/>
              <a:t> ?</a:t>
            </a:r>
          </a:p>
          <a:p>
            <a:endParaRPr lang="de-DE" dirty="0"/>
          </a:p>
          <a:p>
            <a:r>
              <a:rPr lang="de-DE" sz="2000" dirty="0" smtClean="0"/>
              <a:t>See </a:t>
            </a:r>
            <a:r>
              <a:rPr lang="de-DE" sz="2000" dirty="0" err="1" smtClean="0"/>
              <a:t>talks</a:t>
            </a:r>
            <a:r>
              <a:rPr lang="de-DE" sz="2000" dirty="0" smtClean="0"/>
              <a:t> on  </a:t>
            </a:r>
            <a:r>
              <a:rPr lang="de-DE" sz="2000" dirty="0" err="1" smtClean="0"/>
              <a:t>Friday</a:t>
            </a:r>
            <a:r>
              <a:rPr lang="de-DE" sz="2000" dirty="0" smtClean="0"/>
              <a:t> </a:t>
            </a:r>
            <a:r>
              <a:rPr lang="de-DE" sz="2000" dirty="0" err="1" smtClean="0"/>
              <a:t>morning</a:t>
            </a:r>
            <a:endParaRPr lang="de-DE" sz="20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22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225273" y="6203092"/>
            <a:ext cx="915403" cy="178236"/>
          </a:xfrm>
        </p:spPr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40" y="1798440"/>
            <a:ext cx="1264399" cy="10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27" y="3560852"/>
            <a:ext cx="1480113" cy="113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39" y="1787972"/>
            <a:ext cx="1264400" cy="105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1706545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3501008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40" y="3588045"/>
            <a:ext cx="1391405" cy="10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49792"/>
            <a:ext cx="1330663" cy="112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0641"/>
            <a:ext cx="1306547" cy="109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052736"/>
            <a:ext cx="8424672" cy="509994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845415"/>
            <a:ext cx="8424672" cy="509994"/>
          </a:xfrm>
        </p:spPr>
        <p:txBody>
          <a:bodyPr/>
          <a:lstStyle/>
          <a:p>
            <a:r>
              <a:rPr lang="de-DE" b="0" dirty="0" smtClean="0"/>
              <a:t>High NO2 </a:t>
            </a:r>
            <a:r>
              <a:rPr lang="de-DE" b="0" dirty="0" err="1" smtClean="0"/>
              <a:t>and</a:t>
            </a:r>
            <a:r>
              <a:rPr lang="de-DE" b="0" dirty="0" smtClean="0"/>
              <a:t> NO </a:t>
            </a:r>
            <a:r>
              <a:rPr lang="de-DE" b="0" dirty="0" err="1" smtClean="0"/>
              <a:t>values</a:t>
            </a:r>
            <a:r>
              <a:rPr lang="de-DE" b="0" dirty="0" smtClean="0"/>
              <a:t> in </a:t>
            </a:r>
            <a:r>
              <a:rPr lang="de-DE" b="0" dirty="0" err="1" smtClean="0"/>
              <a:t>winter</a:t>
            </a:r>
            <a:endParaRPr lang="de-DE" b="0" dirty="0" smtClean="0"/>
          </a:p>
          <a:p>
            <a:r>
              <a:rPr lang="de-DE" b="0" dirty="0" smtClean="0"/>
              <a:t>High </a:t>
            </a:r>
            <a:r>
              <a:rPr lang="de-DE" b="0" dirty="0" err="1" smtClean="0"/>
              <a:t>ozone</a:t>
            </a:r>
            <a:r>
              <a:rPr lang="de-DE" b="0" dirty="0" smtClean="0"/>
              <a:t> </a:t>
            </a:r>
            <a:r>
              <a:rPr lang="de-DE" b="0" dirty="0" err="1" smtClean="0"/>
              <a:t>values</a:t>
            </a:r>
            <a:r>
              <a:rPr lang="de-DE" b="0" dirty="0" smtClean="0"/>
              <a:t> in </a:t>
            </a:r>
            <a:r>
              <a:rPr lang="de-DE" b="0" dirty="0" err="1" smtClean="0"/>
              <a:t>summer</a:t>
            </a:r>
            <a:endParaRPr lang="de-DE" b="0" dirty="0" smtClean="0"/>
          </a:p>
          <a:p>
            <a:endParaRPr lang="de-DE" b="0" dirty="0" smtClean="0"/>
          </a:p>
          <a:p>
            <a:r>
              <a:rPr lang="de-DE" b="0" dirty="0" smtClean="0"/>
              <a:t>Data </a:t>
            </a:r>
            <a:r>
              <a:rPr lang="de-DE" b="0" dirty="0" err="1" smtClean="0"/>
              <a:t>affected</a:t>
            </a:r>
            <a:r>
              <a:rPr lang="de-DE" b="0" dirty="0" smtClean="0"/>
              <a:t> </a:t>
            </a:r>
            <a:r>
              <a:rPr lang="de-DE" b="0" dirty="0" err="1" smtClean="0"/>
              <a:t>from</a:t>
            </a:r>
            <a:r>
              <a:rPr lang="de-DE" b="0" dirty="0" smtClean="0"/>
              <a:t> </a:t>
            </a:r>
            <a:r>
              <a:rPr lang="de-DE" b="0" dirty="0" err="1" smtClean="0"/>
              <a:t>highly-trafficked</a:t>
            </a:r>
            <a:endParaRPr lang="de-DE" b="0" dirty="0"/>
          </a:p>
          <a:p>
            <a:r>
              <a:rPr lang="de-DE" b="0" dirty="0" smtClean="0"/>
              <a:t>Street </a:t>
            </a:r>
            <a:r>
              <a:rPr lang="de-DE" b="0" dirty="0" err="1" smtClean="0"/>
              <a:t>nearby</a:t>
            </a:r>
            <a:r>
              <a:rPr lang="de-DE" b="0" dirty="0" smtClean="0"/>
              <a:t>.</a:t>
            </a:r>
          </a:p>
          <a:p>
            <a:endParaRPr lang="de-DE" b="0" dirty="0"/>
          </a:p>
          <a:p>
            <a:r>
              <a:rPr lang="de-DE" b="0" dirty="0" err="1" smtClean="0"/>
              <a:t>How</a:t>
            </a:r>
            <a:r>
              <a:rPr lang="de-DE" b="0" dirty="0" smtClean="0"/>
              <a:t> </a:t>
            </a:r>
            <a:r>
              <a:rPr lang="de-DE" b="0" dirty="0" err="1" smtClean="0"/>
              <a:t>is</a:t>
            </a:r>
            <a:r>
              <a:rPr lang="de-DE" b="0" dirty="0" smtClean="0"/>
              <a:t> </a:t>
            </a: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situation</a:t>
            </a:r>
            <a:r>
              <a:rPr lang="de-DE" b="0" dirty="0" smtClean="0"/>
              <a:t> at </a:t>
            </a:r>
            <a:r>
              <a:rPr lang="de-DE" b="0" dirty="0" err="1" smtClean="0"/>
              <a:t>other</a:t>
            </a:r>
            <a:r>
              <a:rPr lang="de-DE" b="0" dirty="0" smtClean="0"/>
              <a:t> </a:t>
            </a:r>
            <a:r>
              <a:rPr lang="de-DE" b="0" dirty="0" err="1" smtClean="0"/>
              <a:t>sites</a:t>
            </a:r>
            <a:r>
              <a:rPr lang="de-DE" b="0" dirty="0" smtClean="0"/>
              <a:t> ?</a:t>
            </a:r>
          </a:p>
          <a:p>
            <a:endParaRPr lang="de-DE" dirty="0"/>
          </a:p>
          <a:p>
            <a:r>
              <a:rPr lang="de-DE" sz="2000" dirty="0" smtClean="0"/>
              <a:t>See </a:t>
            </a:r>
            <a:r>
              <a:rPr lang="de-DE" sz="2000" dirty="0" err="1" smtClean="0"/>
              <a:t>talks</a:t>
            </a:r>
            <a:r>
              <a:rPr lang="de-DE" sz="2000" dirty="0" smtClean="0"/>
              <a:t> on  </a:t>
            </a:r>
            <a:r>
              <a:rPr lang="de-DE" sz="2000" dirty="0" err="1" smtClean="0"/>
              <a:t>Friday</a:t>
            </a:r>
            <a:r>
              <a:rPr lang="de-DE" sz="2000" dirty="0" smtClean="0"/>
              <a:t> </a:t>
            </a:r>
            <a:r>
              <a:rPr lang="de-DE" sz="2000" dirty="0" err="1" smtClean="0"/>
              <a:t>morning</a:t>
            </a:r>
            <a:endParaRPr lang="de-DE" sz="2000" dirty="0" smtClean="0"/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47664" y="2492896"/>
            <a:ext cx="5400600" cy="2659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7200" b="1" dirty="0" err="1" smtClean="0"/>
              <a:t>Thank</a:t>
            </a:r>
            <a:r>
              <a:rPr lang="de-DE" sz="7200" b="1" dirty="0" smtClean="0"/>
              <a:t> </a:t>
            </a:r>
            <a:r>
              <a:rPr lang="de-DE" sz="7200" b="1" dirty="0" err="1" smtClean="0"/>
              <a:t>you</a:t>
            </a:r>
            <a:r>
              <a:rPr lang="de-DE" sz="7200" b="1" dirty="0" smtClean="0"/>
              <a:t>,</a:t>
            </a:r>
          </a:p>
          <a:p>
            <a:r>
              <a:rPr lang="ka-GE" sz="7200" dirty="0" smtClean="0"/>
              <a:t>გმადლობთ</a:t>
            </a:r>
            <a:endParaRPr lang="ka-GE" sz="7200" dirty="0"/>
          </a:p>
          <a:p>
            <a:pPr algn="l">
              <a:lnSpc>
                <a:spcPct val="95000"/>
              </a:lnSpc>
            </a:pPr>
            <a:endParaRPr lang="en-US" sz="24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25998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225273" y="6203092"/>
            <a:ext cx="915403" cy="178236"/>
          </a:xfrm>
        </p:spPr>
        <p:txBody>
          <a:bodyPr/>
          <a:lstStyle/>
          <a:p>
            <a:fld id="{A52F4D17-1AD6-42D9-B93A-EB002C62F438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052736"/>
            <a:ext cx="8424672" cy="509994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845415"/>
            <a:ext cx="8424672" cy="509994"/>
          </a:xfrm>
        </p:spPr>
        <p:txBody>
          <a:bodyPr/>
          <a:lstStyle/>
          <a:p>
            <a:r>
              <a:rPr lang="de-DE" b="0" dirty="0" smtClean="0"/>
              <a:t>High NO2 </a:t>
            </a:r>
            <a:r>
              <a:rPr lang="de-DE" b="0" dirty="0" err="1" smtClean="0"/>
              <a:t>and</a:t>
            </a:r>
            <a:r>
              <a:rPr lang="de-DE" b="0" dirty="0" smtClean="0"/>
              <a:t> NO </a:t>
            </a:r>
            <a:r>
              <a:rPr lang="de-DE" b="0" dirty="0" err="1" smtClean="0"/>
              <a:t>values</a:t>
            </a:r>
            <a:r>
              <a:rPr lang="de-DE" b="0" dirty="0" smtClean="0"/>
              <a:t> in </a:t>
            </a:r>
            <a:r>
              <a:rPr lang="de-DE" b="0" dirty="0" err="1" smtClean="0"/>
              <a:t>winter</a:t>
            </a:r>
            <a:endParaRPr lang="de-DE" b="0" dirty="0" smtClean="0"/>
          </a:p>
          <a:p>
            <a:r>
              <a:rPr lang="de-DE" b="0" dirty="0" smtClean="0"/>
              <a:t>High </a:t>
            </a:r>
            <a:r>
              <a:rPr lang="de-DE" b="0" dirty="0" err="1" smtClean="0"/>
              <a:t>ozone</a:t>
            </a:r>
            <a:r>
              <a:rPr lang="de-DE" b="0" dirty="0" smtClean="0"/>
              <a:t> </a:t>
            </a:r>
            <a:r>
              <a:rPr lang="de-DE" b="0" dirty="0" err="1" smtClean="0"/>
              <a:t>values</a:t>
            </a:r>
            <a:r>
              <a:rPr lang="de-DE" b="0" dirty="0" smtClean="0"/>
              <a:t> in </a:t>
            </a:r>
            <a:r>
              <a:rPr lang="de-DE" b="0" dirty="0" err="1" smtClean="0"/>
              <a:t>summer</a:t>
            </a:r>
            <a:endParaRPr lang="de-DE" b="0" dirty="0" smtClean="0"/>
          </a:p>
          <a:p>
            <a:endParaRPr lang="de-DE" b="0" dirty="0" smtClean="0"/>
          </a:p>
          <a:p>
            <a:r>
              <a:rPr lang="de-DE" b="0" dirty="0" smtClean="0"/>
              <a:t>Data </a:t>
            </a:r>
            <a:r>
              <a:rPr lang="de-DE" b="0" dirty="0" err="1" smtClean="0"/>
              <a:t>affected</a:t>
            </a:r>
            <a:r>
              <a:rPr lang="de-DE" b="0" dirty="0" smtClean="0"/>
              <a:t> </a:t>
            </a:r>
            <a:r>
              <a:rPr lang="de-DE" b="0" dirty="0" err="1" smtClean="0"/>
              <a:t>from</a:t>
            </a:r>
            <a:r>
              <a:rPr lang="de-DE" b="0" dirty="0" smtClean="0"/>
              <a:t> </a:t>
            </a:r>
            <a:r>
              <a:rPr lang="de-DE" b="0" dirty="0" err="1" smtClean="0"/>
              <a:t>highly-trafficked</a:t>
            </a:r>
            <a:endParaRPr lang="de-DE" b="0" dirty="0"/>
          </a:p>
          <a:p>
            <a:r>
              <a:rPr lang="de-DE" b="0" dirty="0" smtClean="0"/>
              <a:t>Street </a:t>
            </a:r>
            <a:r>
              <a:rPr lang="de-DE" b="0" dirty="0" err="1" smtClean="0"/>
              <a:t>nearby</a:t>
            </a:r>
            <a:r>
              <a:rPr lang="de-DE" b="0" dirty="0" smtClean="0"/>
              <a:t>.</a:t>
            </a:r>
          </a:p>
          <a:p>
            <a:endParaRPr lang="de-DE" b="0" dirty="0"/>
          </a:p>
          <a:p>
            <a:r>
              <a:rPr lang="de-DE" b="0" dirty="0" err="1" smtClean="0"/>
              <a:t>How</a:t>
            </a:r>
            <a:r>
              <a:rPr lang="de-DE" b="0" dirty="0" smtClean="0"/>
              <a:t> </a:t>
            </a:r>
            <a:r>
              <a:rPr lang="de-DE" b="0" dirty="0" err="1" smtClean="0"/>
              <a:t>is</a:t>
            </a:r>
            <a:r>
              <a:rPr lang="de-DE" b="0" dirty="0" smtClean="0"/>
              <a:t> </a:t>
            </a: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situation</a:t>
            </a:r>
            <a:r>
              <a:rPr lang="de-DE" b="0" dirty="0" smtClean="0"/>
              <a:t> at </a:t>
            </a:r>
            <a:r>
              <a:rPr lang="de-DE" b="0" dirty="0" err="1" smtClean="0"/>
              <a:t>other</a:t>
            </a:r>
            <a:r>
              <a:rPr lang="de-DE" b="0" dirty="0" smtClean="0"/>
              <a:t> </a:t>
            </a:r>
            <a:r>
              <a:rPr lang="de-DE" b="0" dirty="0" err="1" smtClean="0"/>
              <a:t>sites</a:t>
            </a:r>
            <a:r>
              <a:rPr lang="de-DE" b="0" dirty="0" smtClean="0"/>
              <a:t> ?</a:t>
            </a:r>
          </a:p>
          <a:p>
            <a:endParaRPr lang="de-DE" dirty="0"/>
          </a:p>
          <a:p>
            <a:r>
              <a:rPr lang="de-DE" sz="2000" dirty="0" smtClean="0"/>
              <a:t>See </a:t>
            </a:r>
            <a:r>
              <a:rPr lang="de-DE" sz="2000" dirty="0" err="1" smtClean="0"/>
              <a:t>talks</a:t>
            </a:r>
            <a:r>
              <a:rPr lang="de-DE" sz="2000" dirty="0" smtClean="0"/>
              <a:t> on  </a:t>
            </a:r>
            <a:r>
              <a:rPr lang="de-DE" sz="2000" dirty="0" err="1" smtClean="0"/>
              <a:t>Friday</a:t>
            </a:r>
            <a:r>
              <a:rPr lang="de-DE" sz="2000" dirty="0" smtClean="0"/>
              <a:t> </a:t>
            </a:r>
            <a:r>
              <a:rPr lang="de-DE" sz="2000" dirty="0" err="1" smtClean="0"/>
              <a:t>morning</a:t>
            </a:r>
            <a:endParaRPr lang="de-DE" sz="2000" dirty="0" smtClean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7971"/>
            <a:ext cx="5792429" cy="447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Annual </a:t>
            </a:r>
            <a:r>
              <a:rPr lang="de-DE" dirty="0" err="1" smtClean="0"/>
              <a:t>cycle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nitrogen</a:t>
            </a:r>
            <a:r>
              <a:rPr lang="de-DE" dirty="0" smtClean="0"/>
              <a:t> </a:t>
            </a:r>
            <a:r>
              <a:rPr lang="de-DE" dirty="0" err="1" smtClean="0"/>
              <a:t>oxides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6012160" y="2248236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+mj-lt"/>
              </a:rPr>
              <a:t>NO</a:t>
            </a:r>
            <a:r>
              <a:rPr lang="en-GB" altLang="en-US" sz="1600" b="1" baseline="-25000" dirty="0">
                <a:latin typeface="+mj-lt"/>
              </a:rPr>
              <a:t>2</a:t>
            </a:r>
            <a:r>
              <a:rPr lang="en-GB" altLang="en-US" sz="1600" b="1" dirty="0">
                <a:latin typeface="+mj-lt"/>
              </a:rPr>
              <a:t> + </a:t>
            </a:r>
            <a:r>
              <a:rPr lang="en-GB" altLang="en-US" sz="1600" b="1" dirty="0" err="1">
                <a:latin typeface="+mj-lt"/>
              </a:rPr>
              <a:t>h</a:t>
            </a:r>
            <a:r>
              <a:rPr lang="en-GB" altLang="en-US" sz="1600" b="1" dirty="0" err="1">
                <a:latin typeface="Symbol" panose="05050102010706020507" pitchFamily="18" charset="2"/>
              </a:rPr>
              <a:t>n</a:t>
            </a:r>
            <a:r>
              <a:rPr lang="en-GB" altLang="en-US" sz="1600" b="1" dirty="0">
                <a:latin typeface="+mj-lt"/>
              </a:rPr>
              <a:t>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NO + O       </a:t>
            </a:r>
            <a:r>
              <a:rPr lang="en-GB" altLang="en-US" sz="1600" dirty="0">
                <a:latin typeface="+mj-lt"/>
                <a:sym typeface="Wingdings" pitchFamily="2" charset="2"/>
              </a:rPr>
              <a:t>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dirty="0">
                <a:latin typeface="+mj-lt"/>
                <a:sym typeface="Wingdings" pitchFamily="2" charset="2"/>
              </a:rPr>
              <a:t>    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4" t="13479" r="11284" b="19565"/>
          <a:stretch/>
        </p:blipFill>
        <p:spPr>
          <a:xfrm rot="16200000">
            <a:off x="1031567" y="1352811"/>
            <a:ext cx="2400349" cy="3096344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7826" r="10450" b="18261"/>
          <a:stretch/>
        </p:blipFill>
        <p:spPr>
          <a:xfrm rot="16200000">
            <a:off x="908823" y="3563787"/>
            <a:ext cx="2501818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66256" y="1070612"/>
            <a:ext cx="8424672" cy="509994"/>
          </a:xfrm>
        </p:spPr>
        <p:txBody>
          <a:bodyPr/>
          <a:lstStyle/>
          <a:p>
            <a:r>
              <a:rPr lang="de-DE" dirty="0" smtClean="0"/>
              <a:t>Diurnal </a:t>
            </a:r>
            <a:r>
              <a:rPr lang="de-DE" dirty="0" err="1" smtClean="0"/>
              <a:t>cycles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ozone</a:t>
            </a:r>
            <a:r>
              <a:rPr lang="de-DE" dirty="0" smtClean="0"/>
              <a:t> / CO</a:t>
            </a:r>
            <a:r>
              <a:rPr lang="de-DE" baseline="-25000" dirty="0" smtClean="0"/>
              <a:t>2</a:t>
            </a:r>
            <a:r>
              <a:rPr lang="de-DE" dirty="0" smtClean="0"/>
              <a:t> in June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01241"/>
            <a:ext cx="4032448" cy="304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7" y="1871395"/>
            <a:ext cx="40481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6012160" y="2248236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NO</a:t>
            </a:r>
            <a:r>
              <a:rPr lang="en-GB" altLang="en-US" sz="1600" baseline="-25000" dirty="0">
                <a:latin typeface="+mj-lt"/>
              </a:rPr>
              <a:t>2</a:t>
            </a:r>
            <a:r>
              <a:rPr lang="en-GB" altLang="en-US" sz="1600" dirty="0">
                <a:latin typeface="+mj-lt"/>
              </a:rPr>
              <a:t> + </a:t>
            </a:r>
            <a:r>
              <a:rPr lang="en-GB" altLang="en-US" sz="1600" dirty="0" err="1">
                <a:latin typeface="+mj-lt"/>
              </a:rPr>
              <a:t>h</a:t>
            </a:r>
            <a:r>
              <a:rPr lang="en-GB" altLang="en-US" sz="1600" dirty="0" err="1">
                <a:latin typeface="Symbol" panose="05050102010706020507" pitchFamily="18" charset="2"/>
              </a:rPr>
              <a:t>n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NO + O       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    </a:t>
            </a:r>
            <a:r>
              <a:rPr lang="en-GB" altLang="en-US" sz="1600" dirty="0">
                <a:latin typeface="+mj-lt"/>
                <a:sym typeface="Wingdings" pitchFamily="2" charset="2"/>
              </a:rPr>
              <a:t>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t="12349" r="11046" b="17217"/>
          <a:stretch/>
        </p:blipFill>
        <p:spPr>
          <a:xfrm rot="16200000">
            <a:off x="1042082" y="912329"/>
            <a:ext cx="2286152" cy="3092229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8" t="8765" r="11431" b="19495"/>
          <a:stretch/>
        </p:blipFill>
        <p:spPr>
          <a:xfrm rot="16200000">
            <a:off x="1072543" y="3319845"/>
            <a:ext cx="2234545" cy="30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41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01321"/>
            <a:ext cx="2160239" cy="180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75" y="3485935"/>
            <a:ext cx="2528788" cy="19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10057"/>
            <a:ext cx="2160240" cy="180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24744"/>
            <a:ext cx="648539" cy="208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68" y="3360837"/>
            <a:ext cx="648539" cy="208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610" y="3512967"/>
            <a:ext cx="2377228" cy="186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6" y="3456180"/>
            <a:ext cx="2273449" cy="191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06" y="1510057"/>
            <a:ext cx="2232248" cy="186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8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pollutants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, e.g. </a:t>
            </a:r>
            <a:r>
              <a:rPr lang="de-DE" dirty="0" err="1"/>
              <a:t>Ozone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2"/>
          <p:cNvCxnSpPr/>
          <p:nvPr/>
        </p:nvCxnSpPr>
        <p:spPr>
          <a:xfrm>
            <a:off x="1211893" y="5269480"/>
            <a:ext cx="5715135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4"/>
          <p:cNvCxnSpPr/>
          <p:nvPr/>
        </p:nvCxnSpPr>
        <p:spPr>
          <a:xfrm flipV="1">
            <a:off x="1211893" y="1997065"/>
            <a:ext cx="0" cy="32724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/>
        </p:nvCxnSpPr>
        <p:spPr>
          <a:xfrm>
            <a:off x="1211893" y="4417755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0"/>
          <p:cNvCxnSpPr/>
          <p:nvPr/>
        </p:nvCxnSpPr>
        <p:spPr>
          <a:xfrm>
            <a:off x="1211893" y="3566031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"/>
          <p:cNvCxnSpPr/>
          <p:nvPr/>
        </p:nvCxnSpPr>
        <p:spPr>
          <a:xfrm>
            <a:off x="1211893" y="5127471"/>
            <a:ext cx="5715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2"/>
          <p:cNvCxnSpPr/>
          <p:nvPr/>
        </p:nvCxnSpPr>
        <p:spPr>
          <a:xfrm>
            <a:off x="1211893" y="2221203"/>
            <a:ext cx="5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8"/>
          <p:cNvCxnSpPr/>
          <p:nvPr/>
        </p:nvCxnSpPr>
        <p:spPr>
          <a:xfrm flipV="1">
            <a:off x="2354920" y="2041892"/>
            <a:ext cx="0" cy="322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9"/>
          <p:cNvCxnSpPr/>
          <p:nvPr/>
        </p:nvCxnSpPr>
        <p:spPr>
          <a:xfrm flipV="1">
            <a:off x="5612547" y="2041892"/>
            <a:ext cx="0" cy="322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0"/>
          <p:cNvSpPr txBox="1"/>
          <p:nvPr/>
        </p:nvSpPr>
        <p:spPr>
          <a:xfrm>
            <a:off x="1887607" y="181775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u="sng" dirty="0" err="1" smtClean="0"/>
              <a:t>sunrise</a:t>
            </a:r>
            <a:endParaRPr lang="en-US" u="sng" dirty="0"/>
          </a:p>
        </p:txBody>
      </p:sp>
      <p:sp>
        <p:nvSpPr>
          <p:cNvPr id="21" name="TextBox 21"/>
          <p:cNvSpPr txBox="1"/>
          <p:nvPr/>
        </p:nvSpPr>
        <p:spPr>
          <a:xfrm>
            <a:off x="5183461" y="181775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u="sng" dirty="0" err="1" smtClean="0"/>
              <a:t>sunset</a:t>
            </a:r>
            <a:endParaRPr lang="en-US" u="sng" dirty="0"/>
          </a:p>
        </p:txBody>
      </p:sp>
      <p:sp>
        <p:nvSpPr>
          <p:cNvPr id="29" name="Rectangle 34"/>
          <p:cNvSpPr/>
          <p:nvPr/>
        </p:nvSpPr>
        <p:spPr>
          <a:xfrm>
            <a:off x="713190" y="2669478"/>
            <a:ext cx="514362" cy="26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TextBox 5"/>
          <p:cNvSpPr txBox="1"/>
          <p:nvPr/>
        </p:nvSpPr>
        <p:spPr>
          <a:xfrm>
            <a:off x="744433" y="5347584"/>
            <a:ext cx="711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85950" algn="l"/>
                <a:tab pos="3617913" algn="l"/>
                <a:tab pos="3673475" algn="l"/>
                <a:tab pos="5381625" algn="l"/>
                <a:tab pos="7177088" algn="l"/>
              </a:tabLst>
            </a:pPr>
            <a:r>
              <a:rPr lang="de-DE" sz="2000" dirty="0" smtClean="0"/>
              <a:t>00:00         6:00               12:00              18:00          24:00</a:t>
            </a:r>
          </a:p>
        </p:txBody>
      </p:sp>
      <p:grpSp>
        <p:nvGrpSpPr>
          <p:cNvPr id="80" name="Gruppieren 79"/>
          <p:cNvGrpSpPr/>
          <p:nvPr/>
        </p:nvGrpSpPr>
        <p:grpSpPr>
          <a:xfrm>
            <a:off x="1211893" y="1997065"/>
            <a:ext cx="5714500" cy="3271600"/>
            <a:chOff x="1331640" y="692696"/>
            <a:chExt cx="7200800" cy="5256584"/>
          </a:xfrm>
        </p:grpSpPr>
        <p:cxnSp>
          <p:nvCxnSpPr>
            <p:cNvPr id="81" name="Straight Arrow Connector 2"/>
            <p:cNvCxnSpPr/>
            <p:nvPr/>
          </p:nvCxnSpPr>
          <p:spPr>
            <a:xfrm>
              <a:off x="1331640" y="5949280"/>
              <a:ext cx="7200800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4"/>
            <p:cNvCxnSpPr/>
            <p:nvPr/>
          </p:nvCxnSpPr>
          <p:spPr>
            <a:xfrm flipV="1">
              <a:off x="1331640" y="692696"/>
              <a:ext cx="0" cy="5256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41"/>
            <p:cNvGrpSpPr/>
            <p:nvPr/>
          </p:nvGrpSpPr>
          <p:grpSpPr>
            <a:xfrm>
              <a:off x="1359462" y="2115916"/>
              <a:ext cx="7112899" cy="3646957"/>
              <a:chOff x="1359462" y="2115916"/>
              <a:chExt cx="7112899" cy="3646957"/>
            </a:xfrm>
          </p:grpSpPr>
          <p:sp>
            <p:nvSpPr>
              <p:cNvPr id="90" name="Freeform 17"/>
              <p:cNvSpPr/>
              <p:nvPr/>
            </p:nvSpPr>
            <p:spPr>
              <a:xfrm>
                <a:off x="1359462" y="2115916"/>
                <a:ext cx="7112899" cy="3129858"/>
              </a:xfrm>
              <a:custGeom>
                <a:avLst/>
                <a:gdLst>
                  <a:gd name="connsiteX0" fmla="*/ 0 w 7112899"/>
                  <a:gd name="connsiteY0" fmla="*/ 2802102 h 3303989"/>
                  <a:gd name="connsiteX1" fmla="*/ 817296 w 7112899"/>
                  <a:gd name="connsiteY1" fmla="*/ 3117691 h 3303989"/>
                  <a:gd name="connsiteX2" fmla="*/ 1432290 w 7112899"/>
                  <a:gd name="connsiteY2" fmla="*/ 3247164 h 3303989"/>
                  <a:gd name="connsiteX3" fmla="*/ 2557083 w 7112899"/>
                  <a:gd name="connsiteY3" fmla="*/ 2170923 h 3303989"/>
                  <a:gd name="connsiteX4" fmla="*/ 3649508 w 7112899"/>
                  <a:gd name="connsiteY4" fmla="*/ 253111 h 3303989"/>
                  <a:gd name="connsiteX5" fmla="*/ 4879497 w 7112899"/>
                  <a:gd name="connsiteY5" fmla="*/ 236926 h 3303989"/>
                  <a:gd name="connsiteX6" fmla="*/ 6190407 w 7112899"/>
                  <a:gd name="connsiteY6" fmla="*/ 2235659 h 3303989"/>
                  <a:gd name="connsiteX7" fmla="*/ 7112899 w 7112899"/>
                  <a:gd name="connsiteY7" fmla="*/ 2818286 h 3303989"/>
                  <a:gd name="connsiteX8" fmla="*/ 7112899 w 7112899"/>
                  <a:gd name="connsiteY8" fmla="*/ 2818286 h 3303989"/>
                  <a:gd name="connsiteX0" fmla="*/ 0 w 7112899"/>
                  <a:gd name="connsiteY0" fmla="*/ 2709427 h 3211314"/>
                  <a:gd name="connsiteX1" fmla="*/ 817296 w 7112899"/>
                  <a:gd name="connsiteY1" fmla="*/ 3025016 h 3211314"/>
                  <a:gd name="connsiteX2" fmla="*/ 1432290 w 7112899"/>
                  <a:gd name="connsiteY2" fmla="*/ 3154489 h 3211314"/>
                  <a:gd name="connsiteX3" fmla="*/ 2557083 w 7112899"/>
                  <a:gd name="connsiteY3" fmla="*/ 2078248 h 3211314"/>
                  <a:gd name="connsiteX4" fmla="*/ 3665692 w 7112899"/>
                  <a:gd name="connsiteY4" fmla="*/ 370828 h 3211314"/>
                  <a:gd name="connsiteX5" fmla="*/ 4879497 w 7112899"/>
                  <a:gd name="connsiteY5" fmla="*/ 144251 h 3211314"/>
                  <a:gd name="connsiteX6" fmla="*/ 6190407 w 7112899"/>
                  <a:gd name="connsiteY6" fmla="*/ 2142984 h 3211314"/>
                  <a:gd name="connsiteX7" fmla="*/ 7112899 w 7112899"/>
                  <a:gd name="connsiteY7" fmla="*/ 2725611 h 3211314"/>
                  <a:gd name="connsiteX8" fmla="*/ 7112899 w 7112899"/>
                  <a:gd name="connsiteY8" fmla="*/ 2725611 h 3211314"/>
                  <a:gd name="connsiteX0" fmla="*/ 0 w 7112899"/>
                  <a:gd name="connsiteY0" fmla="*/ 2627124 h 3129011"/>
                  <a:gd name="connsiteX1" fmla="*/ 817296 w 7112899"/>
                  <a:gd name="connsiteY1" fmla="*/ 2942713 h 3129011"/>
                  <a:gd name="connsiteX2" fmla="*/ 1432290 w 7112899"/>
                  <a:gd name="connsiteY2" fmla="*/ 3072186 h 3129011"/>
                  <a:gd name="connsiteX3" fmla="*/ 2557083 w 7112899"/>
                  <a:gd name="connsiteY3" fmla="*/ 1995945 h 3129011"/>
                  <a:gd name="connsiteX4" fmla="*/ 3665692 w 7112899"/>
                  <a:gd name="connsiteY4" fmla="*/ 288525 h 3129011"/>
                  <a:gd name="connsiteX5" fmla="*/ 5025154 w 7112899"/>
                  <a:gd name="connsiteY5" fmla="*/ 175237 h 3129011"/>
                  <a:gd name="connsiteX6" fmla="*/ 6190407 w 7112899"/>
                  <a:gd name="connsiteY6" fmla="*/ 2060681 h 3129011"/>
                  <a:gd name="connsiteX7" fmla="*/ 7112899 w 7112899"/>
                  <a:gd name="connsiteY7" fmla="*/ 2643308 h 3129011"/>
                  <a:gd name="connsiteX8" fmla="*/ 7112899 w 7112899"/>
                  <a:gd name="connsiteY8" fmla="*/ 2643308 h 3129011"/>
                  <a:gd name="connsiteX0" fmla="*/ 0 w 7112899"/>
                  <a:gd name="connsiteY0" fmla="*/ 2653672 h 3155559"/>
                  <a:gd name="connsiteX1" fmla="*/ 817296 w 7112899"/>
                  <a:gd name="connsiteY1" fmla="*/ 2969261 h 3155559"/>
                  <a:gd name="connsiteX2" fmla="*/ 1432290 w 7112899"/>
                  <a:gd name="connsiteY2" fmla="*/ 3098734 h 3155559"/>
                  <a:gd name="connsiteX3" fmla="*/ 2557083 w 7112899"/>
                  <a:gd name="connsiteY3" fmla="*/ 2022493 h 3155559"/>
                  <a:gd name="connsiteX4" fmla="*/ 3487667 w 7112899"/>
                  <a:gd name="connsiteY4" fmla="*/ 258429 h 3155559"/>
                  <a:gd name="connsiteX5" fmla="*/ 5025154 w 7112899"/>
                  <a:gd name="connsiteY5" fmla="*/ 201785 h 3155559"/>
                  <a:gd name="connsiteX6" fmla="*/ 6190407 w 7112899"/>
                  <a:gd name="connsiteY6" fmla="*/ 2087229 h 3155559"/>
                  <a:gd name="connsiteX7" fmla="*/ 7112899 w 7112899"/>
                  <a:gd name="connsiteY7" fmla="*/ 2669856 h 3155559"/>
                  <a:gd name="connsiteX8" fmla="*/ 7112899 w 7112899"/>
                  <a:gd name="connsiteY8" fmla="*/ 2669856 h 3155559"/>
                  <a:gd name="connsiteX0" fmla="*/ 0 w 7112899"/>
                  <a:gd name="connsiteY0" fmla="*/ 2593457 h 3095344"/>
                  <a:gd name="connsiteX1" fmla="*/ 817296 w 7112899"/>
                  <a:gd name="connsiteY1" fmla="*/ 2909046 h 3095344"/>
                  <a:gd name="connsiteX2" fmla="*/ 1432290 w 7112899"/>
                  <a:gd name="connsiteY2" fmla="*/ 3038519 h 3095344"/>
                  <a:gd name="connsiteX3" fmla="*/ 2557083 w 7112899"/>
                  <a:gd name="connsiteY3" fmla="*/ 1962278 h 3095344"/>
                  <a:gd name="connsiteX4" fmla="*/ 3487667 w 7112899"/>
                  <a:gd name="connsiteY4" fmla="*/ 198214 h 3095344"/>
                  <a:gd name="connsiteX5" fmla="*/ 5097982 w 7112899"/>
                  <a:gd name="connsiteY5" fmla="*/ 246766 h 3095344"/>
                  <a:gd name="connsiteX6" fmla="*/ 6190407 w 7112899"/>
                  <a:gd name="connsiteY6" fmla="*/ 2027014 h 3095344"/>
                  <a:gd name="connsiteX7" fmla="*/ 7112899 w 7112899"/>
                  <a:gd name="connsiteY7" fmla="*/ 2609641 h 3095344"/>
                  <a:gd name="connsiteX8" fmla="*/ 7112899 w 7112899"/>
                  <a:gd name="connsiteY8" fmla="*/ 2609641 h 3095344"/>
                  <a:gd name="connsiteX0" fmla="*/ 0 w 7112899"/>
                  <a:gd name="connsiteY0" fmla="*/ 2591848 h 3095462"/>
                  <a:gd name="connsiteX1" fmla="*/ 817296 w 7112899"/>
                  <a:gd name="connsiteY1" fmla="*/ 2907437 h 3095462"/>
                  <a:gd name="connsiteX2" fmla="*/ 1432290 w 7112899"/>
                  <a:gd name="connsiteY2" fmla="*/ 3036910 h 3095462"/>
                  <a:gd name="connsiteX3" fmla="*/ 2500439 w 7112899"/>
                  <a:gd name="connsiteY3" fmla="*/ 1936393 h 3095462"/>
                  <a:gd name="connsiteX4" fmla="*/ 3487667 w 7112899"/>
                  <a:gd name="connsiteY4" fmla="*/ 196605 h 3095462"/>
                  <a:gd name="connsiteX5" fmla="*/ 5097982 w 7112899"/>
                  <a:gd name="connsiteY5" fmla="*/ 245157 h 3095462"/>
                  <a:gd name="connsiteX6" fmla="*/ 6190407 w 7112899"/>
                  <a:gd name="connsiteY6" fmla="*/ 2025405 h 3095462"/>
                  <a:gd name="connsiteX7" fmla="*/ 7112899 w 7112899"/>
                  <a:gd name="connsiteY7" fmla="*/ 2608032 h 3095462"/>
                  <a:gd name="connsiteX8" fmla="*/ 7112899 w 7112899"/>
                  <a:gd name="connsiteY8" fmla="*/ 2608032 h 3095462"/>
                  <a:gd name="connsiteX0" fmla="*/ 0 w 7112899"/>
                  <a:gd name="connsiteY0" fmla="*/ 2501213 h 3004827"/>
                  <a:gd name="connsiteX1" fmla="*/ 817296 w 7112899"/>
                  <a:gd name="connsiteY1" fmla="*/ 2816802 h 3004827"/>
                  <a:gd name="connsiteX2" fmla="*/ 1432290 w 7112899"/>
                  <a:gd name="connsiteY2" fmla="*/ 2946275 h 3004827"/>
                  <a:gd name="connsiteX3" fmla="*/ 2500439 w 7112899"/>
                  <a:gd name="connsiteY3" fmla="*/ 1845758 h 3004827"/>
                  <a:gd name="connsiteX4" fmla="*/ 3544311 w 7112899"/>
                  <a:gd name="connsiteY4" fmla="*/ 283995 h 3004827"/>
                  <a:gd name="connsiteX5" fmla="*/ 5097982 w 7112899"/>
                  <a:gd name="connsiteY5" fmla="*/ 154522 h 3004827"/>
                  <a:gd name="connsiteX6" fmla="*/ 6190407 w 7112899"/>
                  <a:gd name="connsiteY6" fmla="*/ 1934770 h 3004827"/>
                  <a:gd name="connsiteX7" fmla="*/ 7112899 w 7112899"/>
                  <a:gd name="connsiteY7" fmla="*/ 2517397 h 3004827"/>
                  <a:gd name="connsiteX8" fmla="*/ 7112899 w 7112899"/>
                  <a:gd name="connsiteY8" fmla="*/ 2517397 h 3004827"/>
                  <a:gd name="connsiteX0" fmla="*/ 0 w 7112899"/>
                  <a:gd name="connsiteY0" fmla="*/ 2625313 h 3128927"/>
                  <a:gd name="connsiteX1" fmla="*/ 817296 w 7112899"/>
                  <a:gd name="connsiteY1" fmla="*/ 2940902 h 3128927"/>
                  <a:gd name="connsiteX2" fmla="*/ 1432290 w 7112899"/>
                  <a:gd name="connsiteY2" fmla="*/ 3070375 h 3128927"/>
                  <a:gd name="connsiteX3" fmla="*/ 2500439 w 7112899"/>
                  <a:gd name="connsiteY3" fmla="*/ 1969858 h 3128927"/>
                  <a:gd name="connsiteX4" fmla="*/ 3544311 w 7112899"/>
                  <a:gd name="connsiteY4" fmla="*/ 408095 h 3128927"/>
                  <a:gd name="connsiteX5" fmla="*/ 5089890 w 7112899"/>
                  <a:gd name="connsiteY5" fmla="*/ 116782 h 3128927"/>
                  <a:gd name="connsiteX6" fmla="*/ 6190407 w 7112899"/>
                  <a:gd name="connsiteY6" fmla="*/ 2058870 h 3128927"/>
                  <a:gd name="connsiteX7" fmla="*/ 7112899 w 7112899"/>
                  <a:gd name="connsiteY7" fmla="*/ 2641497 h 3128927"/>
                  <a:gd name="connsiteX8" fmla="*/ 7112899 w 7112899"/>
                  <a:gd name="connsiteY8" fmla="*/ 2641497 h 3128927"/>
                  <a:gd name="connsiteX0" fmla="*/ 0 w 7112899"/>
                  <a:gd name="connsiteY0" fmla="*/ 2587415 h 3091029"/>
                  <a:gd name="connsiteX1" fmla="*/ 817296 w 7112899"/>
                  <a:gd name="connsiteY1" fmla="*/ 2903004 h 3091029"/>
                  <a:gd name="connsiteX2" fmla="*/ 1432290 w 7112899"/>
                  <a:gd name="connsiteY2" fmla="*/ 3032477 h 3091029"/>
                  <a:gd name="connsiteX3" fmla="*/ 2500439 w 7112899"/>
                  <a:gd name="connsiteY3" fmla="*/ 1931960 h 3091029"/>
                  <a:gd name="connsiteX4" fmla="*/ 3099250 w 7112899"/>
                  <a:gd name="connsiteY4" fmla="*/ 297366 h 3091029"/>
                  <a:gd name="connsiteX5" fmla="*/ 3544311 w 7112899"/>
                  <a:gd name="connsiteY5" fmla="*/ 370197 h 3091029"/>
                  <a:gd name="connsiteX6" fmla="*/ 5089890 w 7112899"/>
                  <a:gd name="connsiteY6" fmla="*/ 78884 h 3091029"/>
                  <a:gd name="connsiteX7" fmla="*/ 6190407 w 7112899"/>
                  <a:gd name="connsiteY7" fmla="*/ 2020972 h 3091029"/>
                  <a:gd name="connsiteX8" fmla="*/ 7112899 w 7112899"/>
                  <a:gd name="connsiteY8" fmla="*/ 2603599 h 3091029"/>
                  <a:gd name="connsiteX9" fmla="*/ 7112899 w 7112899"/>
                  <a:gd name="connsiteY9" fmla="*/ 2603599 h 3091029"/>
                  <a:gd name="connsiteX0" fmla="*/ 0 w 7112899"/>
                  <a:gd name="connsiteY0" fmla="*/ 2669847 h 3173461"/>
                  <a:gd name="connsiteX1" fmla="*/ 817296 w 7112899"/>
                  <a:gd name="connsiteY1" fmla="*/ 2985436 h 3173461"/>
                  <a:gd name="connsiteX2" fmla="*/ 1432290 w 7112899"/>
                  <a:gd name="connsiteY2" fmla="*/ 3114909 h 3173461"/>
                  <a:gd name="connsiteX3" fmla="*/ 2500439 w 7112899"/>
                  <a:gd name="connsiteY3" fmla="*/ 2014392 h 3173461"/>
                  <a:gd name="connsiteX4" fmla="*/ 3099250 w 7112899"/>
                  <a:gd name="connsiteY4" fmla="*/ 379798 h 3173461"/>
                  <a:gd name="connsiteX5" fmla="*/ 3617140 w 7112899"/>
                  <a:gd name="connsiteY5" fmla="*/ 137040 h 3173461"/>
                  <a:gd name="connsiteX6" fmla="*/ 5089890 w 7112899"/>
                  <a:gd name="connsiteY6" fmla="*/ 161316 h 3173461"/>
                  <a:gd name="connsiteX7" fmla="*/ 6190407 w 7112899"/>
                  <a:gd name="connsiteY7" fmla="*/ 2103404 h 3173461"/>
                  <a:gd name="connsiteX8" fmla="*/ 7112899 w 7112899"/>
                  <a:gd name="connsiteY8" fmla="*/ 2686031 h 3173461"/>
                  <a:gd name="connsiteX9" fmla="*/ 7112899 w 7112899"/>
                  <a:gd name="connsiteY9" fmla="*/ 2686031 h 3173461"/>
                  <a:gd name="connsiteX0" fmla="*/ 0 w 7112899"/>
                  <a:gd name="connsiteY0" fmla="*/ 2671781 h 3175395"/>
                  <a:gd name="connsiteX1" fmla="*/ 817296 w 7112899"/>
                  <a:gd name="connsiteY1" fmla="*/ 2987370 h 3175395"/>
                  <a:gd name="connsiteX2" fmla="*/ 1432290 w 7112899"/>
                  <a:gd name="connsiteY2" fmla="*/ 3116843 h 3175395"/>
                  <a:gd name="connsiteX3" fmla="*/ 2500439 w 7112899"/>
                  <a:gd name="connsiteY3" fmla="*/ 2016326 h 3175395"/>
                  <a:gd name="connsiteX4" fmla="*/ 3099250 w 7112899"/>
                  <a:gd name="connsiteY4" fmla="*/ 381732 h 3175395"/>
                  <a:gd name="connsiteX5" fmla="*/ 3617140 w 7112899"/>
                  <a:gd name="connsiteY5" fmla="*/ 138974 h 3175395"/>
                  <a:gd name="connsiteX6" fmla="*/ 4272595 w 7112899"/>
                  <a:gd name="connsiteY6" fmla="*/ 106602 h 3175395"/>
                  <a:gd name="connsiteX7" fmla="*/ 5089890 w 7112899"/>
                  <a:gd name="connsiteY7" fmla="*/ 163250 h 3175395"/>
                  <a:gd name="connsiteX8" fmla="*/ 6190407 w 7112899"/>
                  <a:gd name="connsiteY8" fmla="*/ 2105338 h 3175395"/>
                  <a:gd name="connsiteX9" fmla="*/ 7112899 w 7112899"/>
                  <a:gd name="connsiteY9" fmla="*/ 2687965 h 3175395"/>
                  <a:gd name="connsiteX10" fmla="*/ 7112899 w 7112899"/>
                  <a:gd name="connsiteY10" fmla="*/ 2687965 h 3175395"/>
                  <a:gd name="connsiteX0" fmla="*/ 0 w 7112899"/>
                  <a:gd name="connsiteY0" fmla="*/ 2603617 h 3107231"/>
                  <a:gd name="connsiteX1" fmla="*/ 817296 w 7112899"/>
                  <a:gd name="connsiteY1" fmla="*/ 2919206 h 3107231"/>
                  <a:gd name="connsiteX2" fmla="*/ 1432290 w 7112899"/>
                  <a:gd name="connsiteY2" fmla="*/ 3048679 h 3107231"/>
                  <a:gd name="connsiteX3" fmla="*/ 2500439 w 7112899"/>
                  <a:gd name="connsiteY3" fmla="*/ 1948162 h 3107231"/>
                  <a:gd name="connsiteX4" fmla="*/ 3099250 w 7112899"/>
                  <a:gd name="connsiteY4" fmla="*/ 313568 h 3107231"/>
                  <a:gd name="connsiteX5" fmla="*/ 3617140 w 7112899"/>
                  <a:gd name="connsiteY5" fmla="*/ 70810 h 3107231"/>
                  <a:gd name="connsiteX6" fmla="*/ 4272595 w 7112899"/>
                  <a:gd name="connsiteY6" fmla="*/ 38438 h 3107231"/>
                  <a:gd name="connsiteX7" fmla="*/ 5122258 w 7112899"/>
                  <a:gd name="connsiteY7" fmla="*/ 208374 h 3107231"/>
                  <a:gd name="connsiteX8" fmla="*/ 6190407 w 7112899"/>
                  <a:gd name="connsiteY8" fmla="*/ 2037174 h 3107231"/>
                  <a:gd name="connsiteX9" fmla="*/ 7112899 w 7112899"/>
                  <a:gd name="connsiteY9" fmla="*/ 2619801 h 3107231"/>
                  <a:gd name="connsiteX10" fmla="*/ 7112899 w 7112899"/>
                  <a:gd name="connsiteY10" fmla="*/ 2619801 h 3107231"/>
                  <a:gd name="connsiteX0" fmla="*/ 0 w 7112899"/>
                  <a:gd name="connsiteY0" fmla="*/ 2603617 h 3107231"/>
                  <a:gd name="connsiteX1" fmla="*/ 817296 w 7112899"/>
                  <a:gd name="connsiteY1" fmla="*/ 2919206 h 3107231"/>
                  <a:gd name="connsiteX2" fmla="*/ 1432290 w 7112899"/>
                  <a:gd name="connsiteY2" fmla="*/ 3048679 h 3107231"/>
                  <a:gd name="connsiteX3" fmla="*/ 2500439 w 7112899"/>
                  <a:gd name="connsiteY3" fmla="*/ 1948162 h 3107231"/>
                  <a:gd name="connsiteX4" fmla="*/ 3099250 w 7112899"/>
                  <a:gd name="connsiteY4" fmla="*/ 313568 h 3107231"/>
                  <a:gd name="connsiteX5" fmla="*/ 3617140 w 7112899"/>
                  <a:gd name="connsiteY5" fmla="*/ 103178 h 3107231"/>
                  <a:gd name="connsiteX6" fmla="*/ 4272595 w 7112899"/>
                  <a:gd name="connsiteY6" fmla="*/ 38438 h 3107231"/>
                  <a:gd name="connsiteX7" fmla="*/ 5122258 w 7112899"/>
                  <a:gd name="connsiteY7" fmla="*/ 208374 h 3107231"/>
                  <a:gd name="connsiteX8" fmla="*/ 6190407 w 7112899"/>
                  <a:gd name="connsiteY8" fmla="*/ 2037174 h 3107231"/>
                  <a:gd name="connsiteX9" fmla="*/ 7112899 w 7112899"/>
                  <a:gd name="connsiteY9" fmla="*/ 2619801 h 3107231"/>
                  <a:gd name="connsiteX10" fmla="*/ 7112899 w 7112899"/>
                  <a:gd name="connsiteY10" fmla="*/ 2619801 h 3107231"/>
                  <a:gd name="connsiteX0" fmla="*/ 0 w 7112899"/>
                  <a:gd name="connsiteY0" fmla="*/ 2603617 h 3107231"/>
                  <a:gd name="connsiteX1" fmla="*/ 817296 w 7112899"/>
                  <a:gd name="connsiteY1" fmla="*/ 2919206 h 3107231"/>
                  <a:gd name="connsiteX2" fmla="*/ 1432290 w 7112899"/>
                  <a:gd name="connsiteY2" fmla="*/ 3048679 h 3107231"/>
                  <a:gd name="connsiteX3" fmla="*/ 2500439 w 7112899"/>
                  <a:gd name="connsiteY3" fmla="*/ 1948162 h 3107231"/>
                  <a:gd name="connsiteX4" fmla="*/ 3139711 w 7112899"/>
                  <a:gd name="connsiteY4" fmla="*/ 200279 h 3107231"/>
                  <a:gd name="connsiteX5" fmla="*/ 3617140 w 7112899"/>
                  <a:gd name="connsiteY5" fmla="*/ 103178 h 3107231"/>
                  <a:gd name="connsiteX6" fmla="*/ 4272595 w 7112899"/>
                  <a:gd name="connsiteY6" fmla="*/ 38438 h 3107231"/>
                  <a:gd name="connsiteX7" fmla="*/ 5122258 w 7112899"/>
                  <a:gd name="connsiteY7" fmla="*/ 208374 h 3107231"/>
                  <a:gd name="connsiteX8" fmla="*/ 6190407 w 7112899"/>
                  <a:gd name="connsiteY8" fmla="*/ 2037174 h 3107231"/>
                  <a:gd name="connsiteX9" fmla="*/ 7112899 w 7112899"/>
                  <a:gd name="connsiteY9" fmla="*/ 2619801 h 3107231"/>
                  <a:gd name="connsiteX10" fmla="*/ 7112899 w 7112899"/>
                  <a:gd name="connsiteY10" fmla="*/ 2619801 h 3107231"/>
                  <a:gd name="connsiteX0" fmla="*/ 0 w 7112899"/>
                  <a:gd name="connsiteY0" fmla="*/ 2603617 h 3107231"/>
                  <a:gd name="connsiteX1" fmla="*/ 817296 w 7112899"/>
                  <a:gd name="connsiteY1" fmla="*/ 2919206 h 3107231"/>
                  <a:gd name="connsiteX2" fmla="*/ 1432290 w 7112899"/>
                  <a:gd name="connsiteY2" fmla="*/ 3048679 h 3107231"/>
                  <a:gd name="connsiteX3" fmla="*/ 2500439 w 7112899"/>
                  <a:gd name="connsiteY3" fmla="*/ 1948162 h 3107231"/>
                  <a:gd name="connsiteX4" fmla="*/ 3139711 w 7112899"/>
                  <a:gd name="connsiteY4" fmla="*/ 200279 h 3107231"/>
                  <a:gd name="connsiteX5" fmla="*/ 3609048 w 7112899"/>
                  <a:gd name="connsiteY5" fmla="*/ 46533 h 3107231"/>
                  <a:gd name="connsiteX6" fmla="*/ 4272595 w 7112899"/>
                  <a:gd name="connsiteY6" fmla="*/ 38438 h 3107231"/>
                  <a:gd name="connsiteX7" fmla="*/ 5122258 w 7112899"/>
                  <a:gd name="connsiteY7" fmla="*/ 208374 h 3107231"/>
                  <a:gd name="connsiteX8" fmla="*/ 6190407 w 7112899"/>
                  <a:gd name="connsiteY8" fmla="*/ 2037174 h 3107231"/>
                  <a:gd name="connsiteX9" fmla="*/ 7112899 w 7112899"/>
                  <a:gd name="connsiteY9" fmla="*/ 2619801 h 3107231"/>
                  <a:gd name="connsiteX10" fmla="*/ 7112899 w 7112899"/>
                  <a:gd name="connsiteY10" fmla="*/ 2619801 h 3107231"/>
                  <a:gd name="connsiteX0" fmla="*/ 0 w 7112899"/>
                  <a:gd name="connsiteY0" fmla="*/ 2603617 h 3107231"/>
                  <a:gd name="connsiteX1" fmla="*/ 817296 w 7112899"/>
                  <a:gd name="connsiteY1" fmla="*/ 2919206 h 3107231"/>
                  <a:gd name="connsiteX2" fmla="*/ 1432290 w 7112899"/>
                  <a:gd name="connsiteY2" fmla="*/ 3048679 h 3107231"/>
                  <a:gd name="connsiteX3" fmla="*/ 2500439 w 7112899"/>
                  <a:gd name="connsiteY3" fmla="*/ 1948162 h 3107231"/>
                  <a:gd name="connsiteX4" fmla="*/ 3139711 w 7112899"/>
                  <a:gd name="connsiteY4" fmla="*/ 200279 h 3107231"/>
                  <a:gd name="connsiteX5" fmla="*/ 3617140 w 7112899"/>
                  <a:gd name="connsiteY5" fmla="*/ 14165 h 3107231"/>
                  <a:gd name="connsiteX6" fmla="*/ 4272595 w 7112899"/>
                  <a:gd name="connsiteY6" fmla="*/ 38438 h 3107231"/>
                  <a:gd name="connsiteX7" fmla="*/ 5122258 w 7112899"/>
                  <a:gd name="connsiteY7" fmla="*/ 208374 h 3107231"/>
                  <a:gd name="connsiteX8" fmla="*/ 6190407 w 7112899"/>
                  <a:gd name="connsiteY8" fmla="*/ 2037174 h 3107231"/>
                  <a:gd name="connsiteX9" fmla="*/ 7112899 w 7112899"/>
                  <a:gd name="connsiteY9" fmla="*/ 2619801 h 3107231"/>
                  <a:gd name="connsiteX10" fmla="*/ 7112899 w 7112899"/>
                  <a:gd name="connsiteY10" fmla="*/ 2619801 h 3107231"/>
                  <a:gd name="connsiteX0" fmla="*/ 0 w 7112899"/>
                  <a:gd name="connsiteY0" fmla="*/ 2617928 h 3121542"/>
                  <a:gd name="connsiteX1" fmla="*/ 817296 w 7112899"/>
                  <a:gd name="connsiteY1" fmla="*/ 2933517 h 3121542"/>
                  <a:gd name="connsiteX2" fmla="*/ 1432290 w 7112899"/>
                  <a:gd name="connsiteY2" fmla="*/ 3062990 h 3121542"/>
                  <a:gd name="connsiteX3" fmla="*/ 2500439 w 7112899"/>
                  <a:gd name="connsiteY3" fmla="*/ 1962473 h 3121542"/>
                  <a:gd name="connsiteX4" fmla="*/ 3139711 w 7112899"/>
                  <a:gd name="connsiteY4" fmla="*/ 214590 h 3121542"/>
                  <a:gd name="connsiteX5" fmla="*/ 3617140 w 7112899"/>
                  <a:gd name="connsiteY5" fmla="*/ 28476 h 3121542"/>
                  <a:gd name="connsiteX6" fmla="*/ 4313055 w 7112899"/>
                  <a:gd name="connsiteY6" fmla="*/ 28473 h 3121542"/>
                  <a:gd name="connsiteX7" fmla="*/ 5122258 w 7112899"/>
                  <a:gd name="connsiteY7" fmla="*/ 222685 h 3121542"/>
                  <a:gd name="connsiteX8" fmla="*/ 6190407 w 7112899"/>
                  <a:gd name="connsiteY8" fmla="*/ 2051485 h 3121542"/>
                  <a:gd name="connsiteX9" fmla="*/ 7112899 w 7112899"/>
                  <a:gd name="connsiteY9" fmla="*/ 2634112 h 3121542"/>
                  <a:gd name="connsiteX10" fmla="*/ 7112899 w 7112899"/>
                  <a:gd name="connsiteY10" fmla="*/ 2634112 h 3121542"/>
                  <a:gd name="connsiteX0" fmla="*/ 0 w 7112899"/>
                  <a:gd name="connsiteY0" fmla="*/ 2617928 h 3129858"/>
                  <a:gd name="connsiteX1" fmla="*/ 663548 w 7112899"/>
                  <a:gd name="connsiteY1" fmla="*/ 2965885 h 3129858"/>
                  <a:gd name="connsiteX2" fmla="*/ 1432290 w 7112899"/>
                  <a:gd name="connsiteY2" fmla="*/ 3062990 h 3129858"/>
                  <a:gd name="connsiteX3" fmla="*/ 2500439 w 7112899"/>
                  <a:gd name="connsiteY3" fmla="*/ 1962473 h 3129858"/>
                  <a:gd name="connsiteX4" fmla="*/ 3139711 w 7112899"/>
                  <a:gd name="connsiteY4" fmla="*/ 214590 h 3129858"/>
                  <a:gd name="connsiteX5" fmla="*/ 3617140 w 7112899"/>
                  <a:gd name="connsiteY5" fmla="*/ 28476 h 3129858"/>
                  <a:gd name="connsiteX6" fmla="*/ 4313055 w 7112899"/>
                  <a:gd name="connsiteY6" fmla="*/ 28473 h 3129858"/>
                  <a:gd name="connsiteX7" fmla="*/ 5122258 w 7112899"/>
                  <a:gd name="connsiteY7" fmla="*/ 222685 h 3129858"/>
                  <a:gd name="connsiteX8" fmla="*/ 6190407 w 7112899"/>
                  <a:gd name="connsiteY8" fmla="*/ 2051485 h 3129858"/>
                  <a:gd name="connsiteX9" fmla="*/ 7112899 w 7112899"/>
                  <a:gd name="connsiteY9" fmla="*/ 2634112 h 3129858"/>
                  <a:gd name="connsiteX10" fmla="*/ 7112899 w 7112899"/>
                  <a:gd name="connsiteY10" fmla="*/ 2634112 h 3129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2899" h="3129858">
                    <a:moveTo>
                      <a:pt x="0" y="2617928"/>
                    </a:moveTo>
                    <a:cubicBezTo>
                      <a:pt x="289290" y="2738634"/>
                      <a:pt x="424833" y="2891708"/>
                      <a:pt x="663548" y="2965885"/>
                    </a:cubicBezTo>
                    <a:cubicBezTo>
                      <a:pt x="902263" y="3040062"/>
                      <a:pt x="1126142" y="3230225"/>
                      <a:pt x="1432290" y="3062990"/>
                    </a:cubicBezTo>
                    <a:cubicBezTo>
                      <a:pt x="1738438" y="2895755"/>
                      <a:pt x="2215869" y="2437206"/>
                      <a:pt x="2500439" y="1962473"/>
                    </a:cubicBezTo>
                    <a:cubicBezTo>
                      <a:pt x="2785009" y="1487740"/>
                      <a:pt x="2965732" y="474884"/>
                      <a:pt x="3139711" y="214590"/>
                    </a:cubicBezTo>
                    <a:cubicBezTo>
                      <a:pt x="3313690" y="-45704"/>
                      <a:pt x="3421583" y="59495"/>
                      <a:pt x="3617140" y="28476"/>
                    </a:cubicBezTo>
                    <a:cubicBezTo>
                      <a:pt x="3812697" y="-2543"/>
                      <a:pt x="4067597" y="24427"/>
                      <a:pt x="4313055" y="28473"/>
                    </a:cubicBezTo>
                    <a:cubicBezTo>
                      <a:pt x="4558513" y="32519"/>
                      <a:pt x="4809366" y="-114484"/>
                      <a:pt x="5122258" y="222685"/>
                    </a:cubicBezTo>
                    <a:cubicBezTo>
                      <a:pt x="5435150" y="559854"/>
                      <a:pt x="5858633" y="1649580"/>
                      <a:pt x="6190407" y="2051485"/>
                    </a:cubicBezTo>
                    <a:cubicBezTo>
                      <a:pt x="6522181" y="2453390"/>
                      <a:pt x="7112899" y="2634112"/>
                      <a:pt x="7112899" y="2634112"/>
                    </a:cubicBezTo>
                    <a:lnTo>
                      <a:pt x="7112899" y="2634112"/>
                    </a:lnTo>
                  </a:path>
                </a:pathLst>
              </a:custGeom>
              <a:noFill/>
              <a:ln w="6350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40"/>
              <p:cNvSpPr txBox="1"/>
              <p:nvPr/>
            </p:nvSpPr>
            <p:spPr>
              <a:xfrm>
                <a:off x="1448745" y="5301208"/>
                <a:ext cx="2646109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err="1" smtClean="0"/>
                  <a:t>surface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observation</a:t>
                </a:r>
                <a:endParaRPr lang="en-US" sz="2400" dirty="0"/>
              </a:p>
            </p:txBody>
          </p:sp>
        </p:grpSp>
        <p:grpSp>
          <p:nvGrpSpPr>
            <p:cNvPr id="84" name="Group 43"/>
            <p:cNvGrpSpPr/>
            <p:nvPr/>
          </p:nvGrpSpPr>
          <p:grpSpPr>
            <a:xfrm>
              <a:off x="1343277" y="2088034"/>
              <a:ext cx="7161451" cy="1082551"/>
              <a:chOff x="1343277" y="2088034"/>
              <a:chExt cx="7161451" cy="1082551"/>
            </a:xfrm>
          </p:grpSpPr>
          <p:sp>
            <p:nvSpPr>
              <p:cNvPr id="88" name="Freeform 24"/>
              <p:cNvSpPr/>
              <p:nvPr/>
            </p:nvSpPr>
            <p:spPr>
              <a:xfrm>
                <a:off x="1343277" y="2088034"/>
                <a:ext cx="7161451" cy="589646"/>
              </a:xfrm>
              <a:custGeom>
                <a:avLst/>
                <a:gdLst>
                  <a:gd name="connsiteX0" fmla="*/ 0 w 7327357"/>
                  <a:gd name="connsiteY0" fmla="*/ 559566 h 583058"/>
                  <a:gd name="connsiteX1" fmla="*/ 1440382 w 7327357"/>
                  <a:gd name="connsiteY1" fmla="*/ 551474 h 583058"/>
                  <a:gd name="connsiteX2" fmla="*/ 2557083 w 7327357"/>
                  <a:gd name="connsiteY2" fmla="*/ 252068 h 583058"/>
                  <a:gd name="connsiteX3" fmla="*/ 3358195 w 7327357"/>
                  <a:gd name="connsiteY3" fmla="*/ 17399 h 583058"/>
                  <a:gd name="connsiteX4" fmla="*/ 4029834 w 7327357"/>
                  <a:gd name="connsiteY4" fmla="*/ 33583 h 583058"/>
                  <a:gd name="connsiteX5" fmla="*/ 4491080 w 7327357"/>
                  <a:gd name="connsiteY5" fmla="*/ 17399 h 583058"/>
                  <a:gd name="connsiteX6" fmla="*/ 4871405 w 7327357"/>
                  <a:gd name="connsiteY6" fmla="*/ 17399 h 583058"/>
                  <a:gd name="connsiteX7" fmla="*/ 5551136 w 7327357"/>
                  <a:gd name="connsiteY7" fmla="*/ 243976 h 583058"/>
                  <a:gd name="connsiteX8" fmla="*/ 7161451 w 7327357"/>
                  <a:gd name="connsiteY8" fmla="*/ 535290 h 583058"/>
                  <a:gd name="connsiteX9" fmla="*/ 7193819 w 7327357"/>
                  <a:gd name="connsiteY9" fmla="*/ 535290 h 583058"/>
                  <a:gd name="connsiteX0" fmla="*/ 0 w 7317478"/>
                  <a:gd name="connsiteY0" fmla="*/ 566154 h 589646"/>
                  <a:gd name="connsiteX1" fmla="*/ 1440382 w 7317478"/>
                  <a:gd name="connsiteY1" fmla="*/ 558062 h 589646"/>
                  <a:gd name="connsiteX2" fmla="*/ 2557083 w 7317478"/>
                  <a:gd name="connsiteY2" fmla="*/ 258656 h 589646"/>
                  <a:gd name="connsiteX3" fmla="*/ 3358195 w 7317478"/>
                  <a:gd name="connsiteY3" fmla="*/ 23987 h 589646"/>
                  <a:gd name="connsiteX4" fmla="*/ 4029834 w 7317478"/>
                  <a:gd name="connsiteY4" fmla="*/ 40171 h 589646"/>
                  <a:gd name="connsiteX5" fmla="*/ 4491080 w 7317478"/>
                  <a:gd name="connsiteY5" fmla="*/ 23987 h 589646"/>
                  <a:gd name="connsiteX6" fmla="*/ 4871405 w 7317478"/>
                  <a:gd name="connsiteY6" fmla="*/ 23987 h 589646"/>
                  <a:gd name="connsiteX7" fmla="*/ 5696793 w 7317478"/>
                  <a:gd name="connsiteY7" fmla="*/ 339576 h 589646"/>
                  <a:gd name="connsiteX8" fmla="*/ 7161451 w 7317478"/>
                  <a:gd name="connsiteY8" fmla="*/ 541878 h 589646"/>
                  <a:gd name="connsiteX9" fmla="*/ 7193819 w 7317478"/>
                  <a:gd name="connsiteY9" fmla="*/ 541878 h 589646"/>
                  <a:gd name="connsiteX0" fmla="*/ 0 w 7317478"/>
                  <a:gd name="connsiteY0" fmla="*/ 566154 h 589646"/>
                  <a:gd name="connsiteX1" fmla="*/ 1440382 w 7317478"/>
                  <a:gd name="connsiteY1" fmla="*/ 558062 h 589646"/>
                  <a:gd name="connsiteX2" fmla="*/ 2557083 w 7317478"/>
                  <a:gd name="connsiteY2" fmla="*/ 258656 h 589646"/>
                  <a:gd name="connsiteX3" fmla="*/ 3358195 w 7317478"/>
                  <a:gd name="connsiteY3" fmla="*/ 23987 h 589646"/>
                  <a:gd name="connsiteX4" fmla="*/ 4029834 w 7317478"/>
                  <a:gd name="connsiteY4" fmla="*/ 40171 h 589646"/>
                  <a:gd name="connsiteX5" fmla="*/ 4491080 w 7317478"/>
                  <a:gd name="connsiteY5" fmla="*/ 23987 h 589646"/>
                  <a:gd name="connsiteX6" fmla="*/ 4871405 w 7317478"/>
                  <a:gd name="connsiteY6" fmla="*/ 23987 h 589646"/>
                  <a:gd name="connsiteX7" fmla="*/ 5696793 w 7317478"/>
                  <a:gd name="connsiteY7" fmla="*/ 339576 h 589646"/>
                  <a:gd name="connsiteX8" fmla="*/ 7161451 w 7317478"/>
                  <a:gd name="connsiteY8" fmla="*/ 541878 h 589646"/>
                  <a:gd name="connsiteX9" fmla="*/ 7193819 w 7317478"/>
                  <a:gd name="connsiteY9" fmla="*/ 541878 h 589646"/>
                  <a:gd name="connsiteX0" fmla="*/ 0 w 7317478"/>
                  <a:gd name="connsiteY0" fmla="*/ 566154 h 589646"/>
                  <a:gd name="connsiteX1" fmla="*/ 1440382 w 7317478"/>
                  <a:gd name="connsiteY1" fmla="*/ 558062 h 589646"/>
                  <a:gd name="connsiteX2" fmla="*/ 2557083 w 7317478"/>
                  <a:gd name="connsiteY2" fmla="*/ 258656 h 589646"/>
                  <a:gd name="connsiteX3" fmla="*/ 3358195 w 7317478"/>
                  <a:gd name="connsiteY3" fmla="*/ 23987 h 589646"/>
                  <a:gd name="connsiteX4" fmla="*/ 4029834 w 7317478"/>
                  <a:gd name="connsiteY4" fmla="*/ 40171 h 589646"/>
                  <a:gd name="connsiteX5" fmla="*/ 4491080 w 7317478"/>
                  <a:gd name="connsiteY5" fmla="*/ 23987 h 589646"/>
                  <a:gd name="connsiteX6" fmla="*/ 4871405 w 7317478"/>
                  <a:gd name="connsiteY6" fmla="*/ 23987 h 589646"/>
                  <a:gd name="connsiteX7" fmla="*/ 5696793 w 7317478"/>
                  <a:gd name="connsiteY7" fmla="*/ 339576 h 589646"/>
                  <a:gd name="connsiteX8" fmla="*/ 7161451 w 7317478"/>
                  <a:gd name="connsiteY8" fmla="*/ 541878 h 589646"/>
                  <a:gd name="connsiteX9" fmla="*/ 7193819 w 7317478"/>
                  <a:gd name="connsiteY9" fmla="*/ 541878 h 589646"/>
                  <a:gd name="connsiteX0" fmla="*/ 0 w 7317478"/>
                  <a:gd name="connsiteY0" fmla="*/ 566154 h 589646"/>
                  <a:gd name="connsiteX1" fmla="*/ 1440382 w 7317478"/>
                  <a:gd name="connsiteY1" fmla="*/ 558062 h 589646"/>
                  <a:gd name="connsiteX2" fmla="*/ 2557083 w 7317478"/>
                  <a:gd name="connsiteY2" fmla="*/ 258656 h 589646"/>
                  <a:gd name="connsiteX3" fmla="*/ 3358195 w 7317478"/>
                  <a:gd name="connsiteY3" fmla="*/ 23987 h 589646"/>
                  <a:gd name="connsiteX4" fmla="*/ 4029834 w 7317478"/>
                  <a:gd name="connsiteY4" fmla="*/ 40171 h 589646"/>
                  <a:gd name="connsiteX5" fmla="*/ 4491080 w 7317478"/>
                  <a:gd name="connsiteY5" fmla="*/ 23987 h 589646"/>
                  <a:gd name="connsiteX6" fmla="*/ 4871405 w 7317478"/>
                  <a:gd name="connsiteY6" fmla="*/ 23987 h 589646"/>
                  <a:gd name="connsiteX7" fmla="*/ 5696793 w 7317478"/>
                  <a:gd name="connsiteY7" fmla="*/ 339576 h 589646"/>
                  <a:gd name="connsiteX8" fmla="*/ 7161451 w 7317478"/>
                  <a:gd name="connsiteY8" fmla="*/ 541878 h 589646"/>
                  <a:gd name="connsiteX9" fmla="*/ 7193819 w 7317478"/>
                  <a:gd name="connsiteY9" fmla="*/ 541878 h 589646"/>
                  <a:gd name="connsiteX0" fmla="*/ 0 w 7317478"/>
                  <a:gd name="connsiteY0" fmla="*/ 566154 h 589646"/>
                  <a:gd name="connsiteX1" fmla="*/ 1440382 w 7317478"/>
                  <a:gd name="connsiteY1" fmla="*/ 558062 h 589646"/>
                  <a:gd name="connsiteX2" fmla="*/ 2557083 w 7317478"/>
                  <a:gd name="connsiteY2" fmla="*/ 258656 h 589646"/>
                  <a:gd name="connsiteX3" fmla="*/ 3358195 w 7317478"/>
                  <a:gd name="connsiteY3" fmla="*/ 23987 h 589646"/>
                  <a:gd name="connsiteX4" fmla="*/ 4029834 w 7317478"/>
                  <a:gd name="connsiteY4" fmla="*/ 40171 h 589646"/>
                  <a:gd name="connsiteX5" fmla="*/ 4491080 w 7317478"/>
                  <a:gd name="connsiteY5" fmla="*/ 23987 h 589646"/>
                  <a:gd name="connsiteX6" fmla="*/ 4871405 w 7317478"/>
                  <a:gd name="connsiteY6" fmla="*/ 23987 h 589646"/>
                  <a:gd name="connsiteX7" fmla="*/ 5696793 w 7317478"/>
                  <a:gd name="connsiteY7" fmla="*/ 339576 h 589646"/>
                  <a:gd name="connsiteX8" fmla="*/ 7161451 w 7317478"/>
                  <a:gd name="connsiteY8" fmla="*/ 541878 h 589646"/>
                  <a:gd name="connsiteX9" fmla="*/ 7193819 w 7317478"/>
                  <a:gd name="connsiteY9" fmla="*/ 541878 h 589646"/>
                  <a:gd name="connsiteX0" fmla="*/ 0 w 7161451"/>
                  <a:gd name="connsiteY0" fmla="*/ 566154 h 589646"/>
                  <a:gd name="connsiteX1" fmla="*/ 1440382 w 7161451"/>
                  <a:gd name="connsiteY1" fmla="*/ 558062 h 589646"/>
                  <a:gd name="connsiteX2" fmla="*/ 2557083 w 7161451"/>
                  <a:gd name="connsiteY2" fmla="*/ 258656 h 589646"/>
                  <a:gd name="connsiteX3" fmla="*/ 3358195 w 7161451"/>
                  <a:gd name="connsiteY3" fmla="*/ 23987 h 589646"/>
                  <a:gd name="connsiteX4" fmla="*/ 4029834 w 7161451"/>
                  <a:gd name="connsiteY4" fmla="*/ 40171 h 589646"/>
                  <a:gd name="connsiteX5" fmla="*/ 4491080 w 7161451"/>
                  <a:gd name="connsiteY5" fmla="*/ 23987 h 589646"/>
                  <a:gd name="connsiteX6" fmla="*/ 4871405 w 7161451"/>
                  <a:gd name="connsiteY6" fmla="*/ 23987 h 589646"/>
                  <a:gd name="connsiteX7" fmla="*/ 5696793 w 7161451"/>
                  <a:gd name="connsiteY7" fmla="*/ 339576 h 589646"/>
                  <a:gd name="connsiteX8" fmla="*/ 7161451 w 7161451"/>
                  <a:gd name="connsiteY8" fmla="*/ 541878 h 58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61451" h="589646">
                    <a:moveTo>
                      <a:pt x="0" y="566154"/>
                    </a:moveTo>
                    <a:cubicBezTo>
                      <a:pt x="507101" y="587733"/>
                      <a:pt x="1014202" y="609312"/>
                      <a:pt x="1440382" y="558062"/>
                    </a:cubicBezTo>
                    <a:cubicBezTo>
                      <a:pt x="1866563" y="506812"/>
                      <a:pt x="2237448" y="347668"/>
                      <a:pt x="2557083" y="258656"/>
                    </a:cubicBezTo>
                    <a:cubicBezTo>
                      <a:pt x="2876718" y="169644"/>
                      <a:pt x="3112737" y="60401"/>
                      <a:pt x="3358195" y="23987"/>
                    </a:cubicBezTo>
                    <a:cubicBezTo>
                      <a:pt x="3603654" y="-12427"/>
                      <a:pt x="3841020" y="40171"/>
                      <a:pt x="4029834" y="40171"/>
                    </a:cubicBezTo>
                    <a:cubicBezTo>
                      <a:pt x="4218648" y="40171"/>
                      <a:pt x="4350818" y="26684"/>
                      <a:pt x="4491080" y="23987"/>
                    </a:cubicBezTo>
                    <a:cubicBezTo>
                      <a:pt x="4631342" y="21290"/>
                      <a:pt x="4670453" y="-28611"/>
                      <a:pt x="4871405" y="23987"/>
                    </a:cubicBezTo>
                    <a:cubicBezTo>
                      <a:pt x="5072357" y="76585"/>
                      <a:pt x="5307027" y="212801"/>
                      <a:pt x="5696793" y="339576"/>
                    </a:cubicBezTo>
                    <a:cubicBezTo>
                      <a:pt x="6086559" y="466351"/>
                      <a:pt x="6911947" y="508161"/>
                      <a:pt x="7161451" y="541878"/>
                    </a:cubicBezTo>
                  </a:path>
                </a:pathLst>
              </a:custGeom>
              <a:noFill/>
              <a:ln w="63500">
                <a:solidFill>
                  <a:srgbClr val="0000F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42"/>
              <p:cNvSpPr txBox="1"/>
              <p:nvPr/>
            </p:nvSpPr>
            <p:spPr>
              <a:xfrm>
                <a:off x="1601145" y="2708920"/>
                <a:ext cx="679994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solidFill>
                      <a:srgbClr val="0000FF"/>
                    </a:solidFill>
                  </a:rPr>
                  <a:t>NBL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85" name="Group 45"/>
            <p:cNvGrpSpPr/>
            <p:nvPr/>
          </p:nvGrpSpPr>
          <p:grpSpPr>
            <a:xfrm>
              <a:off x="1343278" y="1167135"/>
              <a:ext cx="7161451" cy="969501"/>
              <a:chOff x="1343278" y="1167135"/>
              <a:chExt cx="7161451" cy="969501"/>
            </a:xfrm>
          </p:grpSpPr>
          <p:sp>
            <p:nvSpPr>
              <p:cNvPr id="86" name="Freeform 14"/>
              <p:cNvSpPr/>
              <p:nvPr/>
            </p:nvSpPr>
            <p:spPr>
              <a:xfrm>
                <a:off x="1343278" y="1791383"/>
                <a:ext cx="7161451" cy="345253"/>
              </a:xfrm>
              <a:custGeom>
                <a:avLst/>
                <a:gdLst>
                  <a:gd name="connsiteX0" fmla="*/ 0 w 7161451"/>
                  <a:gd name="connsiteY0" fmla="*/ 0 h 202419"/>
                  <a:gd name="connsiteX1" fmla="*/ 1440382 w 7161451"/>
                  <a:gd name="connsiteY1" fmla="*/ 8092 h 202419"/>
                  <a:gd name="connsiteX2" fmla="*/ 2646095 w 7161451"/>
                  <a:gd name="connsiteY2" fmla="*/ 80920 h 202419"/>
                  <a:gd name="connsiteX3" fmla="*/ 3973189 w 7161451"/>
                  <a:gd name="connsiteY3" fmla="*/ 202301 h 202419"/>
                  <a:gd name="connsiteX4" fmla="*/ 5551136 w 7161451"/>
                  <a:gd name="connsiteY4" fmla="*/ 105196 h 202419"/>
                  <a:gd name="connsiteX5" fmla="*/ 7161451 w 7161451"/>
                  <a:gd name="connsiteY5" fmla="*/ 0 h 202419"/>
                  <a:gd name="connsiteX6" fmla="*/ 7161451 w 7161451"/>
                  <a:gd name="connsiteY6" fmla="*/ 0 h 202419"/>
                  <a:gd name="connsiteX0" fmla="*/ 0 w 7161451"/>
                  <a:gd name="connsiteY0" fmla="*/ 0 h 339931"/>
                  <a:gd name="connsiteX1" fmla="*/ 1440382 w 7161451"/>
                  <a:gd name="connsiteY1" fmla="*/ 8092 h 339931"/>
                  <a:gd name="connsiteX2" fmla="*/ 2646095 w 7161451"/>
                  <a:gd name="connsiteY2" fmla="*/ 80920 h 339931"/>
                  <a:gd name="connsiteX3" fmla="*/ 3981281 w 7161451"/>
                  <a:gd name="connsiteY3" fmla="*/ 339865 h 339931"/>
                  <a:gd name="connsiteX4" fmla="*/ 5551136 w 7161451"/>
                  <a:gd name="connsiteY4" fmla="*/ 105196 h 339931"/>
                  <a:gd name="connsiteX5" fmla="*/ 7161451 w 7161451"/>
                  <a:gd name="connsiteY5" fmla="*/ 0 h 339931"/>
                  <a:gd name="connsiteX6" fmla="*/ 7161451 w 7161451"/>
                  <a:gd name="connsiteY6" fmla="*/ 0 h 339931"/>
                  <a:gd name="connsiteX0" fmla="*/ 0 w 7161451"/>
                  <a:gd name="connsiteY0" fmla="*/ 5049 h 345253"/>
                  <a:gd name="connsiteX1" fmla="*/ 1440382 w 7161451"/>
                  <a:gd name="connsiteY1" fmla="*/ 13141 h 345253"/>
                  <a:gd name="connsiteX2" fmla="*/ 2613727 w 7161451"/>
                  <a:gd name="connsiteY2" fmla="*/ 158798 h 345253"/>
                  <a:gd name="connsiteX3" fmla="*/ 3981281 w 7161451"/>
                  <a:gd name="connsiteY3" fmla="*/ 344914 h 345253"/>
                  <a:gd name="connsiteX4" fmla="*/ 5551136 w 7161451"/>
                  <a:gd name="connsiteY4" fmla="*/ 110245 h 345253"/>
                  <a:gd name="connsiteX5" fmla="*/ 7161451 w 7161451"/>
                  <a:gd name="connsiteY5" fmla="*/ 5049 h 345253"/>
                  <a:gd name="connsiteX6" fmla="*/ 7161451 w 7161451"/>
                  <a:gd name="connsiteY6" fmla="*/ 5049 h 345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61451" h="345253">
                    <a:moveTo>
                      <a:pt x="0" y="5049"/>
                    </a:moveTo>
                    <a:cubicBezTo>
                      <a:pt x="480127" y="7746"/>
                      <a:pt x="1004761" y="-12484"/>
                      <a:pt x="1440382" y="13141"/>
                    </a:cubicBezTo>
                    <a:cubicBezTo>
                      <a:pt x="1876003" y="38766"/>
                      <a:pt x="2190244" y="103503"/>
                      <a:pt x="2613727" y="158798"/>
                    </a:cubicBezTo>
                    <a:cubicBezTo>
                      <a:pt x="3037210" y="214093"/>
                      <a:pt x="3491713" y="353006"/>
                      <a:pt x="3981281" y="344914"/>
                    </a:cubicBezTo>
                    <a:cubicBezTo>
                      <a:pt x="4470849" y="336822"/>
                      <a:pt x="5021108" y="166889"/>
                      <a:pt x="5551136" y="110245"/>
                    </a:cubicBezTo>
                    <a:cubicBezTo>
                      <a:pt x="6081164" y="53601"/>
                      <a:pt x="6624679" y="40114"/>
                      <a:pt x="7161451" y="5049"/>
                    </a:cubicBezTo>
                    <a:lnTo>
                      <a:pt x="7161451" y="5049"/>
                    </a:lnTo>
                  </a:path>
                </a:pathLst>
              </a:custGeom>
              <a:noFill/>
              <a:ln w="63500" cmpd="sng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44"/>
              <p:cNvSpPr txBox="1"/>
              <p:nvPr/>
            </p:nvSpPr>
            <p:spPr>
              <a:xfrm>
                <a:off x="1587750" y="1167135"/>
                <a:ext cx="1577996" cy="461665"/>
              </a:xfrm>
              <a:prstGeom prst="rect">
                <a:avLst/>
              </a:prstGeom>
              <a:noFill/>
              <a:ln cmpd="sng">
                <a:solidFill>
                  <a:schemeClr val="tx1"/>
                </a:solidFill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solidFill>
                      <a:srgbClr val="00B050"/>
                    </a:solidFill>
                  </a:rPr>
                  <a:t>RL </a:t>
                </a:r>
                <a:r>
                  <a:rPr lang="de-DE" sz="2400" dirty="0" err="1" smtClean="0">
                    <a:solidFill>
                      <a:srgbClr val="00B050"/>
                    </a:solidFill>
                  </a:rPr>
                  <a:t>at</a:t>
                </a:r>
                <a:r>
                  <a:rPr lang="de-DE" sz="2400" dirty="0" smtClean="0">
                    <a:solidFill>
                      <a:srgbClr val="00B050"/>
                    </a:solidFill>
                  </a:rPr>
                  <a:t> 800m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92" name="TextBox 16"/>
          <p:cNvSpPr txBox="1"/>
          <p:nvPr/>
        </p:nvSpPr>
        <p:spPr>
          <a:xfrm>
            <a:off x="561635" y="2074893"/>
            <a:ext cx="618374" cy="327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de-DE" sz="2000" dirty="0" smtClean="0"/>
              <a:t>ppb</a:t>
            </a:r>
          </a:p>
          <a:p>
            <a:pPr algn="r">
              <a:lnSpc>
                <a:spcPts val="3100"/>
              </a:lnSpc>
            </a:pPr>
            <a:r>
              <a:rPr lang="de-DE" sz="2000" dirty="0" smtClean="0"/>
              <a:t>60</a:t>
            </a:r>
          </a:p>
          <a:p>
            <a:pPr algn="r">
              <a:lnSpc>
                <a:spcPts val="3100"/>
              </a:lnSpc>
            </a:pPr>
            <a:endParaRPr lang="de-DE" sz="2000" dirty="0"/>
          </a:p>
          <a:p>
            <a:pPr algn="r">
              <a:lnSpc>
                <a:spcPts val="3100"/>
              </a:lnSpc>
            </a:pPr>
            <a:r>
              <a:rPr lang="de-DE" sz="2000" dirty="0" smtClean="0"/>
              <a:t>40</a:t>
            </a:r>
          </a:p>
          <a:p>
            <a:pPr algn="r">
              <a:lnSpc>
                <a:spcPts val="3100"/>
              </a:lnSpc>
            </a:pPr>
            <a:endParaRPr lang="de-DE" sz="2000" dirty="0"/>
          </a:p>
          <a:p>
            <a:pPr algn="r">
              <a:lnSpc>
                <a:spcPts val="3100"/>
              </a:lnSpc>
            </a:pPr>
            <a:r>
              <a:rPr lang="de-DE" sz="2000" dirty="0" smtClean="0"/>
              <a:t>20</a:t>
            </a:r>
          </a:p>
          <a:p>
            <a:pPr algn="r">
              <a:lnSpc>
                <a:spcPts val="3100"/>
              </a:lnSpc>
            </a:pPr>
            <a:endParaRPr lang="de-DE" sz="2000" dirty="0"/>
          </a:p>
          <a:p>
            <a:pPr algn="r">
              <a:lnSpc>
                <a:spcPts val="3100"/>
              </a:lnSpc>
            </a:pPr>
            <a:r>
              <a:rPr lang="de-DE" sz="2000" dirty="0" smtClean="0"/>
              <a:t>0</a:t>
            </a:r>
          </a:p>
        </p:txBody>
      </p:sp>
      <p:sp>
        <p:nvSpPr>
          <p:cNvPr id="93" name="TextBox 1"/>
          <p:cNvSpPr txBox="1"/>
          <p:nvPr/>
        </p:nvSpPr>
        <p:spPr>
          <a:xfrm rot="16200000">
            <a:off x="-69949" y="3254795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Ozone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16218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04148" y="6203092"/>
            <a:ext cx="236527" cy="129416"/>
          </a:xfrm>
        </p:spPr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43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40" y="1798440"/>
            <a:ext cx="1264399" cy="10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27" y="3560852"/>
            <a:ext cx="1480113" cy="113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39" y="1787972"/>
            <a:ext cx="1264400" cy="105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1706545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3501008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40" y="3588045"/>
            <a:ext cx="1391405" cy="10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49792"/>
            <a:ext cx="1330663" cy="112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0641"/>
            <a:ext cx="1306547" cy="109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052736"/>
            <a:ext cx="8424672" cy="509994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845415"/>
            <a:ext cx="8424672" cy="509994"/>
          </a:xfrm>
        </p:spPr>
        <p:txBody>
          <a:bodyPr/>
          <a:lstStyle/>
          <a:p>
            <a:r>
              <a:rPr lang="de-DE" dirty="0" smtClean="0"/>
              <a:t>High NO2 </a:t>
            </a:r>
            <a:r>
              <a:rPr lang="de-DE" dirty="0" err="1" smtClean="0"/>
              <a:t>and</a:t>
            </a:r>
            <a:r>
              <a:rPr lang="de-DE" dirty="0" smtClean="0"/>
              <a:t> NO </a:t>
            </a:r>
            <a:r>
              <a:rPr lang="de-DE" dirty="0" err="1" smtClean="0"/>
              <a:t>values</a:t>
            </a:r>
            <a:r>
              <a:rPr lang="de-DE" dirty="0" smtClean="0"/>
              <a:t> in </a:t>
            </a:r>
            <a:r>
              <a:rPr lang="de-DE" dirty="0" err="1" smtClean="0"/>
              <a:t>winter</a:t>
            </a:r>
            <a:endParaRPr lang="de-DE" dirty="0" smtClean="0"/>
          </a:p>
          <a:p>
            <a:r>
              <a:rPr lang="de-DE" dirty="0" smtClean="0"/>
              <a:t>High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in Summer</a:t>
            </a:r>
          </a:p>
          <a:p>
            <a:endParaRPr lang="de-DE" dirty="0" smtClean="0"/>
          </a:p>
          <a:p>
            <a:r>
              <a:rPr lang="de-DE" dirty="0" smtClean="0"/>
              <a:t>Data </a:t>
            </a:r>
            <a:r>
              <a:rPr lang="de-DE" dirty="0" err="1" smtClean="0"/>
              <a:t>affected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trafficked</a:t>
            </a:r>
            <a:endParaRPr lang="de-DE" dirty="0"/>
          </a:p>
          <a:p>
            <a:r>
              <a:rPr lang="de-DE" dirty="0" smtClean="0"/>
              <a:t>Street </a:t>
            </a:r>
            <a:r>
              <a:rPr lang="de-DE" dirty="0" err="1" smtClean="0"/>
              <a:t>nearby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at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sites</a:t>
            </a:r>
            <a:r>
              <a:rPr lang="de-DE" dirty="0" smtClean="0"/>
              <a:t> ?</a:t>
            </a:r>
          </a:p>
          <a:p>
            <a:endParaRPr lang="de-DE" dirty="0"/>
          </a:p>
          <a:p>
            <a:r>
              <a:rPr lang="de-DE" sz="2000" dirty="0" smtClean="0"/>
              <a:t>See </a:t>
            </a:r>
            <a:r>
              <a:rPr lang="de-DE" sz="2000" dirty="0" err="1" smtClean="0"/>
              <a:t>talks</a:t>
            </a:r>
            <a:r>
              <a:rPr lang="de-DE" sz="2000" dirty="0" smtClean="0"/>
              <a:t> on  </a:t>
            </a:r>
            <a:r>
              <a:rPr lang="de-DE" sz="2000" dirty="0" err="1" smtClean="0"/>
              <a:t>Friday</a:t>
            </a:r>
            <a:r>
              <a:rPr lang="de-DE" sz="2000" dirty="0" smtClean="0"/>
              <a:t> </a:t>
            </a:r>
            <a:r>
              <a:rPr lang="de-DE" sz="2000" dirty="0" err="1" smtClean="0"/>
              <a:t>morning</a:t>
            </a:r>
            <a:endParaRPr lang="de-DE" sz="2000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84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04148" y="6203092"/>
            <a:ext cx="236527" cy="129416"/>
          </a:xfrm>
        </p:spPr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44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40" y="1798440"/>
            <a:ext cx="1264399" cy="10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27" y="3560852"/>
            <a:ext cx="1480113" cy="113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39" y="1787972"/>
            <a:ext cx="1264400" cy="105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1706545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3501008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40" y="3588045"/>
            <a:ext cx="1391405" cy="10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49792"/>
            <a:ext cx="1330663" cy="112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0641"/>
            <a:ext cx="1306547" cy="109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052736"/>
            <a:ext cx="8424672" cy="509994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845415"/>
            <a:ext cx="8424672" cy="509994"/>
          </a:xfrm>
        </p:spPr>
        <p:txBody>
          <a:bodyPr/>
          <a:lstStyle/>
          <a:p>
            <a:r>
              <a:rPr lang="de-DE" dirty="0" smtClean="0"/>
              <a:t>High NO2 </a:t>
            </a:r>
            <a:r>
              <a:rPr lang="de-DE" dirty="0" err="1" smtClean="0"/>
              <a:t>and</a:t>
            </a:r>
            <a:r>
              <a:rPr lang="de-DE" dirty="0" smtClean="0"/>
              <a:t> NO </a:t>
            </a:r>
            <a:r>
              <a:rPr lang="de-DE" dirty="0" err="1" smtClean="0"/>
              <a:t>values</a:t>
            </a:r>
            <a:r>
              <a:rPr lang="de-DE" dirty="0" smtClean="0"/>
              <a:t> in </a:t>
            </a:r>
            <a:r>
              <a:rPr lang="de-DE" dirty="0" err="1" smtClean="0"/>
              <a:t>winter</a:t>
            </a:r>
            <a:endParaRPr lang="de-DE" dirty="0" smtClean="0"/>
          </a:p>
          <a:p>
            <a:r>
              <a:rPr lang="de-DE" dirty="0" smtClean="0"/>
              <a:t>High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in Summer</a:t>
            </a:r>
          </a:p>
          <a:p>
            <a:endParaRPr lang="de-DE" dirty="0" smtClean="0"/>
          </a:p>
          <a:p>
            <a:r>
              <a:rPr lang="de-DE" dirty="0" smtClean="0"/>
              <a:t>Data </a:t>
            </a:r>
            <a:r>
              <a:rPr lang="de-DE" dirty="0" err="1" smtClean="0"/>
              <a:t>affected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trafficked</a:t>
            </a:r>
            <a:endParaRPr lang="de-DE" dirty="0"/>
          </a:p>
          <a:p>
            <a:r>
              <a:rPr lang="de-DE" dirty="0" smtClean="0"/>
              <a:t>Street </a:t>
            </a:r>
            <a:r>
              <a:rPr lang="de-DE" dirty="0" err="1" smtClean="0"/>
              <a:t>nearby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at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sites</a:t>
            </a:r>
            <a:r>
              <a:rPr lang="de-DE" dirty="0" smtClean="0"/>
              <a:t> ?</a:t>
            </a:r>
          </a:p>
          <a:p>
            <a:endParaRPr lang="de-DE" dirty="0"/>
          </a:p>
          <a:p>
            <a:r>
              <a:rPr lang="de-DE" sz="2000" dirty="0" smtClean="0"/>
              <a:t>See </a:t>
            </a:r>
            <a:r>
              <a:rPr lang="de-DE" sz="2000" dirty="0" err="1" smtClean="0"/>
              <a:t>talks</a:t>
            </a:r>
            <a:r>
              <a:rPr lang="de-DE" sz="2000" dirty="0" smtClean="0"/>
              <a:t> on  </a:t>
            </a:r>
            <a:r>
              <a:rPr lang="de-DE" sz="2000" dirty="0" err="1" smtClean="0"/>
              <a:t>Friday</a:t>
            </a:r>
            <a:r>
              <a:rPr lang="de-DE" sz="2000" dirty="0" smtClean="0"/>
              <a:t> </a:t>
            </a:r>
            <a:r>
              <a:rPr lang="de-DE" sz="2000" dirty="0" err="1" smtClean="0"/>
              <a:t>morning</a:t>
            </a:r>
            <a:endParaRPr lang="de-DE" sz="2000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4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04148" y="6203092"/>
            <a:ext cx="236527" cy="129416"/>
          </a:xfrm>
        </p:spPr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45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40" y="1798440"/>
            <a:ext cx="1264399" cy="10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27" y="3560852"/>
            <a:ext cx="1480113" cy="113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39" y="1787972"/>
            <a:ext cx="1264400" cy="105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1706545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0" y="3501008"/>
            <a:ext cx="379593" cy="1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40" y="3588045"/>
            <a:ext cx="1391405" cy="10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49792"/>
            <a:ext cx="1330663" cy="112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0641"/>
            <a:ext cx="1306547" cy="109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052736"/>
            <a:ext cx="8424672" cy="509994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845415"/>
            <a:ext cx="8424672" cy="509994"/>
          </a:xfrm>
        </p:spPr>
        <p:txBody>
          <a:bodyPr/>
          <a:lstStyle/>
          <a:p>
            <a:r>
              <a:rPr lang="de-DE" dirty="0" smtClean="0"/>
              <a:t>High NO2 </a:t>
            </a:r>
            <a:r>
              <a:rPr lang="de-DE" dirty="0" err="1" smtClean="0"/>
              <a:t>and</a:t>
            </a:r>
            <a:r>
              <a:rPr lang="de-DE" dirty="0" smtClean="0"/>
              <a:t> NO </a:t>
            </a:r>
            <a:r>
              <a:rPr lang="de-DE" dirty="0" err="1" smtClean="0"/>
              <a:t>values</a:t>
            </a:r>
            <a:r>
              <a:rPr lang="de-DE" dirty="0" smtClean="0"/>
              <a:t> in </a:t>
            </a:r>
            <a:r>
              <a:rPr lang="de-DE" dirty="0" err="1" smtClean="0"/>
              <a:t>winter</a:t>
            </a:r>
            <a:endParaRPr lang="de-DE" dirty="0" smtClean="0"/>
          </a:p>
          <a:p>
            <a:r>
              <a:rPr lang="de-DE" dirty="0" smtClean="0"/>
              <a:t>High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in Summer</a:t>
            </a:r>
          </a:p>
          <a:p>
            <a:endParaRPr lang="de-DE" dirty="0" smtClean="0"/>
          </a:p>
          <a:p>
            <a:r>
              <a:rPr lang="de-DE" dirty="0" smtClean="0"/>
              <a:t>Data </a:t>
            </a:r>
            <a:r>
              <a:rPr lang="de-DE" dirty="0" err="1" smtClean="0"/>
              <a:t>affected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trafficked</a:t>
            </a:r>
            <a:endParaRPr lang="de-DE" dirty="0"/>
          </a:p>
          <a:p>
            <a:r>
              <a:rPr lang="de-DE" dirty="0" smtClean="0"/>
              <a:t>Street </a:t>
            </a:r>
            <a:r>
              <a:rPr lang="de-DE" dirty="0" err="1" smtClean="0"/>
              <a:t>nearby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at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sites</a:t>
            </a:r>
            <a:r>
              <a:rPr lang="de-DE" dirty="0" smtClean="0"/>
              <a:t> ?</a:t>
            </a:r>
          </a:p>
          <a:p>
            <a:endParaRPr lang="de-DE" dirty="0"/>
          </a:p>
          <a:p>
            <a:r>
              <a:rPr lang="de-DE" sz="2000" dirty="0" smtClean="0"/>
              <a:t>See </a:t>
            </a:r>
            <a:r>
              <a:rPr lang="de-DE" sz="2000" dirty="0" err="1" smtClean="0"/>
              <a:t>talks</a:t>
            </a:r>
            <a:r>
              <a:rPr lang="de-DE" sz="2000" dirty="0" smtClean="0"/>
              <a:t> on  </a:t>
            </a:r>
            <a:r>
              <a:rPr lang="de-DE" sz="2000" dirty="0" err="1" smtClean="0"/>
              <a:t>Friday</a:t>
            </a:r>
            <a:r>
              <a:rPr lang="de-DE" sz="2000" dirty="0" smtClean="0"/>
              <a:t> </a:t>
            </a:r>
            <a:r>
              <a:rPr lang="de-DE" sz="2000" dirty="0" err="1" smtClean="0"/>
              <a:t>morning</a:t>
            </a:r>
            <a:endParaRPr lang="de-DE" sz="2000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Nitrogen </a:t>
            </a:r>
            <a:r>
              <a:rPr lang="de-DE" dirty="0" err="1" smtClean="0"/>
              <a:t>oxides</a:t>
            </a:r>
            <a:r>
              <a:rPr lang="de-DE" dirty="0" smtClean="0"/>
              <a:t> at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trafficked</a:t>
            </a:r>
            <a:r>
              <a:rPr lang="de-DE" dirty="0" smtClean="0"/>
              <a:t> </a:t>
            </a:r>
            <a:r>
              <a:rPr lang="de-DE" dirty="0" err="1" smtClean="0"/>
              <a:t>streets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81128"/>
            <a:ext cx="2592288" cy="152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8" y="1340768"/>
            <a:ext cx="27241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97581"/>
            <a:ext cx="328275" cy="40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25144"/>
            <a:ext cx="328275" cy="40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hteck 21"/>
          <p:cNvSpPr/>
          <p:nvPr/>
        </p:nvSpPr>
        <p:spPr>
          <a:xfrm>
            <a:off x="3707904" y="17728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Weekend effect.</a:t>
            </a:r>
          </a:p>
          <a:p>
            <a:pPr algn="ctr"/>
            <a:r>
              <a:rPr lang="de-DE" dirty="0" smtClean="0"/>
              <a:t>NO &gt; </a:t>
            </a:r>
            <a:r>
              <a:rPr lang="de-DE" dirty="0" err="1" smtClean="0"/>
              <a:t>zero</a:t>
            </a:r>
            <a:r>
              <a:rPr lang="de-DE" dirty="0" smtClean="0"/>
              <a:t>, also at </a:t>
            </a:r>
            <a:r>
              <a:rPr lang="de-DE" dirty="0" err="1" smtClean="0"/>
              <a:t>night</a:t>
            </a:r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4499992" y="3383285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Join database</a:t>
            </a:r>
          </a:p>
          <a:p>
            <a:r>
              <a:rPr lang="en-US" dirty="0" smtClean="0"/>
              <a:t>https</a:t>
            </a:r>
            <a:r>
              <a:rPr lang="en-US" dirty="0"/>
              <a:t>://join.fz-juelich.de</a:t>
            </a:r>
          </a:p>
        </p:txBody>
      </p:sp>
    </p:spTree>
    <p:extLst>
      <p:ext uri="{BB962C8B-B14F-4D97-AF65-F5344CB8AC3E}">
        <p14:creationId xmlns:p14="http://schemas.microsoft.com/office/powerpoint/2010/main" val="21871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6012160" y="2248236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NO</a:t>
            </a:r>
            <a:r>
              <a:rPr lang="en-GB" altLang="en-US" sz="1600" baseline="-25000" dirty="0">
                <a:latin typeface="+mj-lt"/>
              </a:rPr>
              <a:t>2</a:t>
            </a:r>
            <a:r>
              <a:rPr lang="en-GB" altLang="en-US" sz="1600" dirty="0">
                <a:latin typeface="+mj-lt"/>
              </a:rPr>
              <a:t> + </a:t>
            </a:r>
            <a:r>
              <a:rPr lang="en-GB" altLang="en-US" sz="1600" dirty="0" err="1">
                <a:latin typeface="+mj-lt"/>
              </a:rPr>
              <a:t>h</a:t>
            </a:r>
            <a:r>
              <a:rPr lang="en-GB" altLang="en-US" sz="1600" dirty="0" err="1">
                <a:latin typeface="Symbol" panose="05050102010706020507" pitchFamily="18" charset="2"/>
              </a:rPr>
              <a:t>n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NO + O       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="1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    </a:t>
            </a:r>
            <a:r>
              <a:rPr lang="en-GB" altLang="en-US" sz="1600" dirty="0">
                <a:latin typeface="+mj-lt"/>
                <a:sym typeface="Wingdings" pitchFamily="2" charset="2"/>
              </a:rPr>
              <a:t>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9884" r="9852" b="14724"/>
          <a:stretch/>
        </p:blipFill>
        <p:spPr>
          <a:xfrm rot="16200000">
            <a:off x="1238366" y="1217461"/>
            <a:ext cx="3796444" cy="54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>CO, CH4, CO2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3" y="3960192"/>
            <a:ext cx="3971032" cy="267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32289"/>
            <a:ext cx="3693749" cy="24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3" y="1496079"/>
            <a:ext cx="3653283" cy="248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>
          <a:xfrm flipV="1">
            <a:off x="5652120" y="2014903"/>
            <a:ext cx="0" cy="14953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H="1" flipV="1">
            <a:off x="7236296" y="2072749"/>
            <a:ext cx="1" cy="144016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312924" y="1728620"/>
            <a:ext cx="678391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sunrise</a:t>
            </a:r>
            <a:endParaRPr lang="en-US" sz="1200" dirty="0" err="1" smtClean="0"/>
          </a:p>
        </p:txBody>
      </p:sp>
      <p:sp>
        <p:nvSpPr>
          <p:cNvPr id="18" name="Textfeld 17"/>
          <p:cNvSpPr txBox="1"/>
          <p:nvPr/>
        </p:nvSpPr>
        <p:spPr>
          <a:xfrm>
            <a:off x="6917940" y="1749810"/>
            <a:ext cx="63671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sunset</a:t>
            </a:r>
            <a:endParaRPr lang="en-US" sz="1200" dirty="0" err="1" smtClean="0"/>
          </a:p>
        </p:txBody>
      </p:sp>
      <p:cxnSp>
        <p:nvCxnSpPr>
          <p:cNvPr id="20" name="Gerade Verbindung 19"/>
          <p:cNvCxnSpPr/>
          <p:nvPr/>
        </p:nvCxnSpPr>
        <p:spPr>
          <a:xfrm flipV="1">
            <a:off x="6156176" y="1992599"/>
            <a:ext cx="0" cy="14953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 flipV="1">
            <a:off x="6925797" y="2101881"/>
            <a:ext cx="1" cy="144016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58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5364088" y="2996133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+mj-lt"/>
              </a:rPr>
              <a:t>NO</a:t>
            </a:r>
            <a:r>
              <a:rPr lang="en-GB" altLang="en-US" sz="1600" b="1" baseline="-25000" dirty="0">
                <a:latin typeface="+mj-lt"/>
              </a:rPr>
              <a:t>2</a:t>
            </a:r>
            <a:r>
              <a:rPr lang="en-GB" altLang="en-US" sz="1600" b="1" dirty="0">
                <a:latin typeface="+mj-lt"/>
              </a:rPr>
              <a:t> + </a:t>
            </a:r>
            <a:r>
              <a:rPr lang="en-GB" altLang="en-US" sz="1600" b="1" dirty="0" err="1">
                <a:latin typeface="+mj-lt"/>
              </a:rPr>
              <a:t>h</a:t>
            </a:r>
            <a:r>
              <a:rPr lang="en-GB" altLang="en-US" sz="1600" b="1" dirty="0" err="1">
                <a:latin typeface="Symbol" panose="05050102010706020507" pitchFamily="18" charset="2"/>
              </a:rPr>
              <a:t>n</a:t>
            </a:r>
            <a:r>
              <a:rPr lang="en-GB" altLang="en-US" sz="1600" b="1" dirty="0">
                <a:latin typeface="+mj-lt"/>
              </a:rPr>
              <a:t>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NO + O       </a:t>
            </a:r>
            <a:r>
              <a:rPr lang="en-GB" altLang="en-US" sz="1600" dirty="0">
                <a:latin typeface="+mj-lt"/>
                <a:sym typeface="Wingdings" pitchFamily="2" charset="2"/>
              </a:rPr>
              <a:t>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dirty="0">
                <a:latin typeface="+mj-lt"/>
                <a:sym typeface="Wingdings" pitchFamily="2" charset="2"/>
              </a:rPr>
              <a:t>    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8869" r="4751" b="17479"/>
          <a:stretch/>
        </p:blipFill>
        <p:spPr>
          <a:xfrm rot="16200000">
            <a:off x="992514" y="1607887"/>
            <a:ext cx="3630582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66256" y="6168282"/>
            <a:ext cx="1354858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From</a:t>
            </a:r>
            <a:r>
              <a:rPr lang="de-DE" sz="1200" dirty="0" smtClean="0"/>
              <a:t>: </a:t>
            </a:r>
            <a:r>
              <a:rPr lang="de-DE" sz="1200" dirty="0" err="1" smtClean="0"/>
              <a:t>Stull</a:t>
            </a:r>
            <a:r>
              <a:rPr lang="de-DE" sz="1200" dirty="0" smtClean="0"/>
              <a:t>, 1988</a:t>
            </a:r>
            <a:endParaRPr lang="en-US" sz="1200" dirty="0" err="1" smtClean="0"/>
          </a:p>
        </p:txBody>
      </p:sp>
      <p:pic>
        <p:nvPicPr>
          <p:cNvPr id="2050" name="Picture 2" descr="https://upload.wikimedia.org/wikipedia/commons/5/5f/PBL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143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66006" y="2228671"/>
            <a:ext cx="27098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part of the</a:t>
            </a:r>
          </a:p>
          <a:p>
            <a:r>
              <a:rPr lang="en-US" sz="1400" dirty="0" smtClean="0"/>
              <a:t>atmosphere </a:t>
            </a:r>
            <a:r>
              <a:rPr lang="en-US" sz="1400" dirty="0"/>
              <a:t>that is strongly influenced directly by the presence of the surface</a:t>
            </a:r>
          </a:p>
          <a:p>
            <a:r>
              <a:rPr lang="en-US" sz="1400" dirty="0"/>
              <a:t>of the </a:t>
            </a:r>
            <a:r>
              <a:rPr lang="en-US" sz="1400" dirty="0" smtClean="0"/>
              <a:t>earth</a:t>
            </a:r>
          </a:p>
          <a:p>
            <a:endParaRPr lang="de-DE" sz="1400" dirty="0"/>
          </a:p>
          <a:p>
            <a:r>
              <a:rPr lang="en-US" sz="1400" dirty="0"/>
              <a:t>Day time boundary layer is usually very turbulent, due to </a:t>
            </a:r>
            <a:r>
              <a:rPr lang="en-US" sz="1400" dirty="0" smtClean="0"/>
              <a:t>ground-level heating</a:t>
            </a:r>
          </a:p>
          <a:p>
            <a:endParaRPr lang="de-DE" sz="1400" dirty="0" smtClean="0"/>
          </a:p>
          <a:p>
            <a:r>
              <a:rPr lang="de-DE" sz="1400" dirty="0" err="1" smtClean="0"/>
              <a:t>Thickness</a:t>
            </a:r>
            <a:r>
              <a:rPr lang="de-DE" sz="1400" dirty="0" smtClean="0"/>
              <a:t> </a:t>
            </a:r>
            <a:r>
              <a:rPr lang="de-DE" sz="1400" dirty="0" err="1" smtClean="0"/>
              <a:t>varies</a:t>
            </a:r>
            <a:r>
              <a:rPr lang="de-DE" sz="1400" dirty="0" smtClean="0"/>
              <a:t>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100 </a:t>
            </a:r>
            <a:r>
              <a:rPr lang="de-DE" sz="1400" dirty="0" err="1" smtClean="0"/>
              <a:t>and</a:t>
            </a:r>
            <a:r>
              <a:rPr lang="de-DE" sz="1400" dirty="0" smtClean="0"/>
              <a:t> 3000m in time</a:t>
            </a:r>
          </a:p>
          <a:p>
            <a:endParaRPr lang="de-DE" sz="1400" dirty="0"/>
          </a:p>
          <a:p>
            <a:r>
              <a:rPr lang="de-DE" sz="1400" dirty="0" smtClean="0"/>
              <a:t>Strong </a:t>
            </a:r>
            <a:r>
              <a:rPr lang="de-DE" sz="1400" dirty="0" err="1" smtClean="0"/>
              <a:t>diurnal</a:t>
            </a:r>
            <a:r>
              <a:rPr lang="de-DE" sz="1400" dirty="0" smtClean="0"/>
              <a:t> </a:t>
            </a:r>
            <a:r>
              <a:rPr lang="de-DE" sz="1400" dirty="0" err="1" smtClean="0"/>
              <a:t>variations</a:t>
            </a:r>
            <a:endParaRPr lang="de-DE" sz="1400" dirty="0"/>
          </a:p>
          <a:p>
            <a:endParaRPr lang="de-DE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54112" y="1196752"/>
            <a:ext cx="8424672" cy="509994"/>
          </a:xfrm>
        </p:spPr>
        <p:txBody>
          <a:bodyPr/>
          <a:lstStyle/>
          <a:p>
            <a:r>
              <a:rPr lang="de-DE" dirty="0"/>
              <a:t>The Planetary </a:t>
            </a:r>
            <a:r>
              <a:rPr lang="de-DE" dirty="0" err="1"/>
              <a:t>Boundary</a:t>
            </a:r>
            <a:r>
              <a:rPr lang="de-DE" dirty="0"/>
              <a:t> Layer (PBL)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Annual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oxides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5148064" y="2852936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+mj-lt"/>
              </a:rPr>
              <a:t>NO</a:t>
            </a:r>
            <a:r>
              <a:rPr lang="en-GB" altLang="en-US" sz="1600" b="1" baseline="-25000" dirty="0">
                <a:latin typeface="+mj-lt"/>
              </a:rPr>
              <a:t>2</a:t>
            </a:r>
            <a:r>
              <a:rPr lang="en-GB" altLang="en-US" sz="1600" b="1" dirty="0">
                <a:latin typeface="+mj-lt"/>
              </a:rPr>
              <a:t> + </a:t>
            </a:r>
            <a:r>
              <a:rPr lang="en-GB" altLang="en-US" sz="1600" b="1" dirty="0" err="1">
                <a:latin typeface="+mj-lt"/>
              </a:rPr>
              <a:t>h</a:t>
            </a:r>
            <a:r>
              <a:rPr lang="en-GB" altLang="en-US" sz="1600" b="1" dirty="0" err="1">
                <a:latin typeface="Symbol" panose="05050102010706020507" pitchFamily="18" charset="2"/>
              </a:rPr>
              <a:t>n</a:t>
            </a:r>
            <a:r>
              <a:rPr lang="en-GB" altLang="en-US" sz="1600" b="1" dirty="0">
                <a:latin typeface="+mj-lt"/>
              </a:rPr>
              <a:t> </a:t>
            </a:r>
            <a:r>
              <a:rPr lang="en-GB" altLang="en-US" sz="1600" b="1" dirty="0">
                <a:latin typeface="+mj-lt"/>
                <a:sym typeface="Wingdings" pitchFamily="2" charset="2"/>
              </a:rPr>
              <a:t>NO + O       </a:t>
            </a:r>
            <a:r>
              <a:rPr lang="en-GB" altLang="en-US" sz="1600" dirty="0">
                <a:latin typeface="+mj-lt"/>
                <a:sym typeface="Wingdings" pitchFamily="2" charset="2"/>
              </a:rPr>
              <a:t>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dirty="0">
                <a:latin typeface="+mj-lt"/>
                <a:sym typeface="Wingdings" pitchFamily="2" charset="2"/>
              </a:rPr>
              <a:t>    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8609" r="3644" b="16609"/>
          <a:stretch/>
        </p:blipFill>
        <p:spPr>
          <a:xfrm rot="16200000">
            <a:off x="1018985" y="1515314"/>
            <a:ext cx="3498565" cy="44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Diurnal </a:t>
            </a:r>
            <a:r>
              <a:rPr lang="de-DE" dirty="0" err="1"/>
              <a:t>evolvement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in high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en-US" dirty="0"/>
          </a:p>
          <a:p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395536" y="1738343"/>
            <a:ext cx="6592638" cy="3683060"/>
            <a:chOff x="303069" y="277103"/>
            <a:chExt cx="8306412" cy="5916216"/>
          </a:xfrm>
        </p:grpSpPr>
        <p:cxnSp>
          <p:nvCxnSpPr>
            <p:cNvPr id="9" name="Straight Arrow Connector 2"/>
            <p:cNvCxnSpPr/>
            <p:nvPr/>
          </p:nvCxnSpPr>
          <p:spPr>
            <a:xfrm>
              <a:off x="1331640" y="5949280"/>
              <a:ext cx="7200800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4"/>
            <p:cNvCxnSpPr/>
            <p:nvPr/>
          </p:nvCxnSpPr>
          <p:spPr>
            <a:xfrm flipV="1">
              <a:off x="1331640" y="692696"/>
              <a:ext cx="0" cy="5256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"/>
            <p:cNvCxnSpPr/>
            <p:nvPr/>
          </p:nvCxnSpPr>
          <p:spPr>
            <a:xfrm>
              <a:off x="1331640" y="4581128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/>
            <p:cNvCxnSpPr/>
            <p:nvPr/>
          </p:nvCxnSpPr>
          <p:spPr>
            <a:xfrm>
              <a:off x="1331640" y="3212976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"/>
            <p:cNvCxnSpPr/>
            <p:nvPr/>
          </p:nvCxnSpPr>
          <p:spPr>
            <a:xfrm>
              <a:off x="1331640" y="5721167"/>
              <a:ext cx="720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"/>
            <p:cNvCxnSpPr/>
            <p:nvPr/>
          </p:nvCxnSpPr>
          <p:spPr>
            <a:xfrm>
              <a:off x="1331640" y="1052736"/>
              <a:ext cx="72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3069" y="277103"/>
              <a:ext cx="879187" cy="591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750"/>
                </a:lnSpc>
              </a:pPr>
              <a:r>
                <a:rPr lang="de-DE" dirty="0" smtClean="0"/>
                <a:t>m</a:t>
              </a:r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2000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800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 smtClean="0"/>
            </a:p>
            <a:p>
              <a:pPr algn="r">
                <a:lnSpc>
                  <a:spcPts val="2750"/>
                </a:lnSpc>
              </a:pPr>
              <a:endParaRPr lang="de-DE" dirty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400</a:t>
              </a:r>
              <a:endParaRPr lang="de-DE" dirty="0"/>
            </a:p>
            <a:p>
              <a:pPr algn="r">
                <a:lnSpc>
                  <a:spcPts val="2750"/>
                </a:lnSpc>
              </a:pPr>
              <a:endParaRPr lang="de-DE" dirty="0" smtClean="0"/>
            </a:p>
            <a:p>
              <a:pPr algn="r">
                <a:lnSpc>
                  <a:spcPts val="2750"/>
                </a:lnSpc>
              </a:pPr>
              <a:r>
                <a:rPr lang="de-DE" dirty="0" smtClean="0"/>
                <a:t>50</a:t>
              </a:r>
              <a:endParaRPr lang="de-DE" dirty="0"/>
            </a:p>
          </p:txBody>
        </p:sp>
        <p:cxnSp>
          <p:nvCxnSpPr>
            <p:cNvPr id="18" name="Straight Connector 18"/>
            <p:cNvCxnSpPr/>
            <p:nvPr/>
          </p:nvCxnSpPr>
          <p:spPr>
            <a:xfrm flipV="1">
              <a:off x="2771800" y="76470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9"/>
            <p:cNvCxnSpPr/>
            <p:nvPr/>
          </p:nvCxnSpPr>
          <p:spPr>
            <a:xfrm flipV="1">
              <a:off x="6876256" y="76470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0"/>
            <p:cNvSpPr txBox="1"/>
            <p:nvPr/>
          </p:nvSpPr>
          <p:spPr>
            <a:xfrm>
              <a:off x="2339752" y="404664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/>
                <a:t>sunrise</a:t>
              </a:r>
              <a:endParaRPr lang="en-US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480640" y="404664"/>
              <a:ext cx="799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/>
                <a:t>sunset</a:t>
              </a:r>
              <a:endParaRPr lang="en-US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359462" y="3867993"/>
              <a:ext cx="3163986" cy="841572"/>
            </a:xfrm>
            <a:custGeom>
              <a:avLst/>
              <a:gdLst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1424198 w 3163986"/>
                <a:gd name="connsiteY2" fmla="*/ 720191 h 841572"/>
                <a:gd name="connsiteX3" fmla="*/ 3163986 w 3163986"/>
                <a:gd name="connsiteY3" fmla="*/ 0 h 84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3986" h="841572">
                  <a:moveTo>
                    <a:pt x="0" y="841572"/>
                  </a:moveTo>
                  <a:cubicBezTo>
                    <a:pt x="140262" y="786950"/>
                    <a:pt x="280524" y="732329"/>
                    <a:pt x="517890" y="712099"/>
                  </a:cubicBezTo>
                  <a:cubicBezTo>
                    <a:pt x="755256" y="691869"/>
                    <a:pt x="983182" y="838874"/>
                    <a:pt x="1424198" y="720191"/>
                  </a:cubicBezTo>
                  <a:cubicBezTo>
                    <a:pt x="1865214" y="601508"/>
                    <a:pt x="2514600" y="300754"/>
                    <a:pt x="3163986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7055810" y="4581128"/>
              <a:ext cx="1553671" cy="466954"/>
            </a:xfrm>
            <a:custGeom>
              <a:avLst/>
              <a:gdLst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1424198 w 3163986"/>
                <a:gd name="connsiteY2" fmla="*/ 720191 h 841572"/>
                <a:gd name="connsiteX3" fmla="*/ 3163986 w 3163986"/>
                <a:gd name="connsiteY3" fmla="*/ 0 h 841572"/>
                <a:gd name="connsiteX0" fmla="*/ 0 w 3163986"/>
                <a:gd name="connsiteY0" fmla="*/ 841572 h 841572"/>
                <a:gd name="connsiteX1" fmla="*/ 517890 w 3163986"/>
                <a:gd name="connsiteY1" fmla="*/ 712099 h 841572"/>
                <a:gd name="connsiteX2" fmla="*/ 2314322 w 3163986"/>
                <a:gd name="connsiteY2" fmla="*/ 351950 h 841572"/>
                <a:gd name="connsiteX3" fmla="*/ 3163986 w 3163986"/>
                <a:gd name="connsiteY3" fmla="*/ 0 h 841572"/>
                <a:gd name="connsiteX0" fmla="*/ 1099664 w 2653335"/>
                <a:gd name="connsiteY0" fmla="*/ 787018 h 787018"/>
                <a:gd name="connsiteX1" fmla="*/ 7239 w 2653335"/>
                <a:gd name="connsiteY1" fmla="*/ 712099 h 787018"/>
                <a:gd name="connsiteX2" fmla="*/ 1803671 w 2653335"/>
                <a:gd name="connsiteY2" fmla="*/ 351950 h 787018"/>
                <a:gd name="connsiteX3" fmla="*/ 2653335 w 2653335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04007 w 1553671"/>
                <a:gd name="connsiteY2" fmla="*/ 351950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44467 w 1553671"/>
                <a:gd name="connsiteY2" fmla="*/ 433781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44467 w 1553671"/>
                <a:gd name="connsiteY2" fmla="*/ 311034 h 787018"/>
                <a:gd name="connsiteX3" fmla="*/ 1553671 w 1553671"/>
                <a:gd name="connsiteY3" fmla="*/ 0 h 787018"/>
                <a:gd name="connsiteX0" fmla="*/ 0 w 1553671"/>
                <a:gd name="connsiteY0" fmla="*/ 787018 h 787018"/>
                <a:gd name="connsiteX1" fmla="*/ 453154 w 1553671"/>
                <a:gd name="connsiteY1" fmla="*/ 521158 h 787018"/>
                <a:gd name="connsiteX2" fmla="*/ 776835 w 1553671"/>
                <a:gd name="connsiteY2" fmla="*/ 365588 h 787018"/>
                <a:gd name="connsiteX3" fmla="*/ 1553671 w 1553671"/>
                <a:gd name="connsiteY3" fmla="*/ 0 h 78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3671" h="787018">
                  <a:moveTo>
                    <a:pt x="0" y="787018"/>
                  </a:moveTo>
                  <a:cubicBezTo>
                    <a:pt x="140262" y="732396"/>
                    <a:pt x="323682" y="591396"/>
                    <a:pt x="453154" y="521158"/>
                  </a:cubicBezTo>
                  <a:cubicBezTo>
                    <a:pt x="582627" y="450920"/>
                    <a:pt x="593416" y="452448"/>
                    <a:pt x="776835" y="365588"/>
                  </a:cubicBezTo>
                  <a:cubicBezTo>
                    <a:pt x="960254" y="278728"/>
                    <a:pt x="904285" y="300754"/>
                    <a:pt x="1553671" y="0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7"/>
            <p:cNvSpPr/>
            <p:nvPr/>
          </p:nvSpPr>
          <p:spPr>
            <a:xfrm>
              <a:off x="2783660" y="3876085"/>
              <a:ext cx="1739788" cy="2079653"/>
            </a:xfrm>
            <a:custGeom>
              <a:avLst/>
              <a:gdLst>
                <a:gd name="connsiteX0" fmla="*/ 0 w 1739788"/>
                <a:gd name="connsiteY0" fmla="*/ 2079653 h 2079653"/>
                <a:gd name="connsiteX1" fmla="*/ 720191 w 1739788"/>
                <a:gd name="connsiteY1" fmla="*/ 1634591 h 2079653"/>
                <a:gd name="connsiteX2" fmla="*/ 1739788 w 1739788"/>
                <a:gd name="connsiteY2" fmla="*/ 0 h 207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9788" h="2079653">
                  <a:moveTo>
                    <a:pt x="0" y="2079653"/>
                  </a:moveTo>
                  <a:cubicBezTo>
                    <a:pt x="215113" y="2030426"/>
                    <a:pt x="430226" y="1981200"/>
                    <a:pt x="720191" y="1634591"/>
                  </a:cubicBezTo>
                  <a:cubicBezTo>
                    <a:pt x="1010156" y="1287982"/>
                    <a:pt x="1374972" y="643991"/>
                    <a:pt x="1739788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8"/>
            <p:cNvSpPr/>
            <p:nvPr/>
          </p:nvSpPr>
          <p:spPr>
            <a:xfrm>
              <a:off x="4544442" y="1044443"/>
              <a:ext cx="2484255" cy="355263"/>
            </a:xfrm>
            <a:custGeom>
              <a:avLst/>
              <a:gdLst>
                <a:gd name="connsiteX0" fmla="*/ 0 w 1739788"/>
                <a:gd name="connsiteY0" fmla="*/ 2079653 h 2079653"/>
                <a:gd name="connsiteX1" fmla="*/ 720191 w 1739788"/>
                <a:gd name="connsiteY1" fmla="*/ 1634591 h 2079653"/>
                <a:gd name="connsiteX2" fmla="*/ 1739788 w 1739788"/>
                <a:gd name="connsiteY2" fmla="*/ 0 h 2079653"/>
                <a:gd name="connsiteX0" fmla="*/ 0 w 2095837"/>
                <a:gd name="connsiteY0" fmla="*/ 1011 h 1732898"/>
                <a:gd name="connsiteX1" fmla="*/ 1076240 w 2095837"/>
                <a:gd name="connsiteY1" fmla="*/ 1732706 h 1732898"/>
                <a:gd name="connsiteX2" fmla="*/ 2095837 w 2095837"/>
                <a:gd name="connsiteY2" fmla="*/ 98115 h 1732898"/>
                <a:gd name="connsiteX0" fmla="*/ 0 w 2055377"/>
                <a:gd name="connsiteY0" fmla="*/ 234669 h 1635348"/>
                <a:gd name="connsiteX1" fmla="*/ 1035780 w 2055377"/>
                <a:gd name="connsiteY1" fmla="*/ 1634591 h 1635348"/>
                <a:gd name="connsiteX2" fmla="*/ 2055377 w 2055377"/>
                <a:gd name="connsiteY2" fmla="*/ 0 h 1635348"/>
                <a:gd name="connsiteX0" fmla="*/ 0 w 2055377"/>
                <a:gd name="connsiteY0" fmla="*/ 341282 h 360640"/>
                <a:gd name="connsiteX1" fmla="*/ 1124793 w 2055377"/>
                <a:gd name="connsiteY1" fmla="*/ 1417 h 360640"/>
                <a:gd name="connsiteX2" fmla="*/ 2055377 w 2055377"/>
                <a:gd name="connsiteY2" fmla="*/ 106613 h 360640"/>
                <a:gd name="connsiteX0" fmla="*/ 0 w 4013649"/>
                <a:gd name="connsiteY0" fmla="*/ 343162 h 343162"/>
                <a:gd name="connsiteX1" fmla="*/ 1124793 w 4013649"/>
                <a:gd name="connsiteY1" fmla="*/ 3297 h 343162"/>
                <a:gd name="connsiteX2" fmla="*/ 4013649 w 4013649"/>
                <a:gd name="connsiteY2" fmla="*/ 3297 h 343162"/>
                <a:gd name="connsiteX0" fmla="*/ 0 w 4013649"/>
                <a:gd name="connsiteY0" fmla="*/ 365806 h 365806"/>
                <a:gd name="connsiteX1" fmla="*/ 1124793 w 4013649"/>
                <a:gd name="connsiteY1" fmla="*/ 25941 h 365806"/>
                <a:gd name="connsiteX2" fmla="*/ 4013649 w 4013649"/>
                <a:gd name="connsiteY2" fmla="*/ 25941 h 365806"/>
                <a:gd name="connsiteX0" fmla="*/ 0 w 4013649"/>
                <a:gd name="connsiteY0" fmla="*/ 346718 h 346718"/>
                <a:gd name="connsiteX1" fmla="*/ 1124793 w 4013649"/>
                <a:gd name="connsiteY1" fmla="*/ 6853 h 346718"/>
                <a:gd name="connsiteX2" fmla="*/ 4013649 w 4013649"/>
                <a:gd name="connsiteY2" fmla="*/ 112049 h 346718"/>
                <a:gd name="connsiteX0" fmla="*/ 0 w 4013649"/>
                <a:gd name="connsiteY0" fmla="*/ 354062 h 354062"/>
                <a:gd name="connsiteX1" fmla="*/ 1124793 w 4013649"/>
                <a:gd name="connsiteY1" fmla="*/ 14197 h 354062"/>
                <a:gd name="connsiteX2" fmla="*/ 4013649 w 4013649"/>
                <a:gd name="connsiteY2" fmla="*/ 119393 h 354062"/>
                <a:gd name="connsiteX0" fmla="*/ 0 w 2484255"/>
                <a:gd name="connsiteY0" fmla="*/ 385129 h 385129"/>
                <a:gd name="connsiteX1" fmla="*/ 1124793 w 2484255"/>
                <a:gd name="connsiteY1" fmla="*/ 45264 h 385129"/>
                <a:gd name="connsiteX2" fmla="*/ 2484255 w 2484255"/>
                <a:gd name="connsiteY2" fmla="*/ 69540 h 385129"/>
                <a:gd name="connsiteX0" fmla="*/ 0 w 2484255"/>
                <a:gd name="connsiteY0" fmla="*/ 376482 h 376482"/>
                <a:gd name="connsiteX1" fmla="*/ 1124793 w 2484255"/>
                <a:gd name="connsiteY1" fmla="*/ 36617 h 376482"/>
                <a:gd name="connsiteX2" fmla="*/ 2484255 w 2484255"/>
                <a:gd name="connsiteY2" fmla="*/ 60893 h 376482"/>
                <a:gd name="connsiteX0" fmla="*/ 0 w 2484255"/>
                <a:gd name="connsiteY0" fmla="*/ 355263 h 355263"/>
                <a:gd name="connsiteX1" fmla="*/ 995320 w 2484255"/>
                <a:gd name="connsiteY1" fmla="*/ 63950 h 355263"/>
                <a:gd name="connsiteX2" fmla="*/ 2484255 w 2484255"/>
                <a:gd name="connsiteY2" fmla="*/ 39674 h 35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4255" h="355263">
                  <a:moveTo>
                    <a:pt x="0" y="355263"/>
                  </a:moveTo>
                  <a:cubicBezTo>
                    <a:pt x="215113" y="306036"/>
                    <a:pt x="581278" y="116548"/>
                    <a:pt x="995320" y="63950"/>
                  </a:cubicBezTo>
                  <a:cubicBezTo>
                    <a:pt x="1409362" y="11352"/>
                    <a:pt x="1763389" y="-36525"/>
                    <a:pt x="2484255" y="39674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30"/>
            <p:cNvCxnSpPr>
              <a:stCxn id="24" idx="2"/>
              <a:endCxn id="25" idx="0"/>
            </p:cNvCxnSpPr>
            <p:nvPr/>
          </p:nvCxnSpPr>
          <p:spPr>
            <a:xfrm flipV="1">
              <a:off x="4523448" y="1399706"/>
              <a:ext cx="20994" cy="2476379"/>
            </a:xfrm>
            <a:prstGeom prst="line">
              <a:avLst/>
            </a:prstGeom>
            <a:ln w="635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32"/>
            <p:cNvSpPr/>
            <p:nvPr/>
          </p:nvSpPr>
          <p:spPr>
            <a:xfrm>
              <a:off x="1351370" y="1149069"/>
              <a:ext cx="3204446" cy="258945"/>
            </a:xfrm>
            <a:custGeom>
              <a:avLst/>
              <a:gdLst>
                <a:gd name="connsiteX0" fmla="*/ 0 w 3204446"/>
                <a:gd name="connsiteY0" fmla="*/ 0 h 258945"/>
                <a:gd name="connsiteX1" fmla="*/ 1497026 w 3204446"/>
                <a:gd name="connsiteY1" fmla="*/ 97104 h 258945"/>
                <a:gd name="connsiteX2" fmla="*/ 3204446 w 3204446"/>
                <a:gd name="connsiteY2" fmla="*/ 258945 h 2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4446" h="258945">
                  <a:moveTo>
                    <a:pt x="0" y="0"/>
                  </a:moveTo>
                  <a:lnTo>
                    <a:pt x="1497026" y="97104"/>
                  </a:lnTo>
                  <a:cubicBezTo>
                    <a:pt x="2031100" y="140262"/>
                    <a:pt x="2617773" y="199603"/>
                    <a:pt x="3204446" y="258945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33"/>
            <p:cNvSpPr/>
            <p:nvPr/>
          </p:nvSpPr>
          <p:spPr>
            <a:xfrm>
              <a:off x="6770771" y="1052736"/>
              <a:ext cx="1838710" cy="145656"/>
            </a:xfrm>
            <a:custGeom>
              <a:avLst/>
              <a:gdLst>
                <a:gd name="connsiteX0" fmla="*/ 0 w 3204446"/>
                <a:gd name="connsiteY0" fmla="*/ 0 h 258945"/>
                <a:gd name="connsiteX1" fmla="*/ 1497026 w 3204446"/>
                <a:gd name="connsiteY1" fmla="*/ 97104 h 258945"/>
                <a:gd name="connsiteX2" fmla="*/ 3204446 w 3204446"/>
                <a:gd name="connsiteY2" fmla="*/ 258945 h 258945"/>
                <a:gd name="connsiteX0" fmla="*/ 0 w 3204446"/>
                <a:gd name="connsiteY0" fmla="*/ 0 h 145656"/>
                <a:gd name="connsiteX1" fmla="*/ 1497026 w 3204446"/>
                <a:gd name="connsiteY1" fmla="*/ 97104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  <a:gd name="connsiteX0" fmla="*/ 0 w 3204446"/>
                <a:gd name="connsiteY0" fmla="*/ 0 h 145656"/>
                <a:gd name="connsiteX1" fmla="*/ 1497026 w 3204446"/>
                <a:gd name="connsiteY1" fmla="*/ 48552 h 145656"/>
                <a:gd name="connsiteX2" fmla="*/ 3204446 w 3204446"/>
                <a:gd name="connsiteY2" fmla="*/ 145656 h 14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4446" h="145656">
                  <a:moveTo>
                    <a:pt x="0" y="0"/>
                  </a:moveTo>
                  <a:cubicBezTo>
                    <a:pt x="499009" y="32368"/>
                    <a:pt x="948850" y="16184"/>
                    <a:pt x="1497026" y="48552"/>
                  </a:cubicBezTo>
                  <a:cubicBezTo>
                    <a:pt x="2045202" y="80920"/>
                    <a:pt x="2617773" y="86314"/>
                    <a:pt x="3204446" y="145656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34"/>
            <p:cNvSpPr/>
            <p:nvPr/>
          </p:nvSpPr>
          <p:spPr>
            <a:xfrm>
              <a:off x="703298" y="1772815"/>
              <a:ext cx="648072" cy="432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5"/>
          <p:cNvSpPr txBox="1"/>
          <p:nvPr/>
        </p:nvSpPr>
        <p:spPr>
          <a:xfrm>
            <a:off x="744433" y="5347584"/>
            <a:ext cx="711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85950" algn="l"/>
                <a:tab pos="3617913" algn="l"/>
                <a:tab pos="3673475" algn="l"/>
                <a:tab pos="5381625" algn="l"/>
                <a:tab pos="7177088" algn="l"/>
              </a:tabLst>
            </a:pPr>
            <a:r>
              <a:rPr lang="de-DE" sz="2000" dirty="0" smtClean="0"/>
              <a:t>00:00         6:00               12:00              18:00          24:00</a:t>
            </a:r>
          </a:p>
        </p:txBody>
      </p:sp>
    </p:spTree>
    <p:extLst>
      <p:ext uri="{BB962C8B-B14F-4D97-AF65-F5344CB8AC3E}">
        <p14:creationId xmlns:p14="http://schemas.microsoft.com/office/powerpoint/2010/main" val="9717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ratio of NO to NO</a:t>
            </a:r>
            <a:r>
              <a:rPr lang="en-US" baseline="-25000" dirty="0"/>
              <a:t>2</a:t>
            </a:r>
            <a:r>
              <a:rPr lang="en-US" dirty="0"/>
              <a:t> is governed by the </a:t>
            </a:r>
            <a:r>
              <a:rPr lang="en-US" dirty="0" err="1"/>
              <a:t>photostationary</a:t>
            </a:r>
            <a:r>
              <a:rPr lang="en-US" dirty="0"/>
              <a:t> state (PSS)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38"/>
          <p:cNvSpPr txBox="1">
            <a:spLocks noChangeArrowheads="1"/>
          </p:cNvSpPr>
          <p:nvPr/>
        </p:nvSpPr>
        <p:spPr bwMode="auto">
          <a:xfrm>
            <a:off x="6012160" y="2248236"/>
            <a:ext cx="3863554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NO</a:t>
            </a:r>
            <a:r>
              <a:rPr lang="en-GB" altLang="en-US" sz="1600" baseline="-25000" dirty="0">
                <a:latin typeface="+mj-lt"/>
              </a:rPr>
              <a:t>2</a:t>
            </a:r>
            <a:r>
              <a:rPr lang="en-GB" altLang="en-US" sz="1600" dirty="0">
                <a:latin typeface="+mj-lt"/>
              </a:rPr>
              <a:t> + </a:t>
            </a:r>
            <a:r>
              <a:rPr lang="en-GB" altLang="en-US" sz="1600" dirty="0" err="1">
                <a:latin typeface="+mj-lt"/>
              </a:rPr>
              <a:t>h</a:t>
            </a:r>
            <a:r>
              <a:rPr lang="en-GB" altLang="en-US" sz="1600" dirty="0" err="1">
                <a:latin typeface="Symbol" panose="05050102010706020507" pitchFamily="18" charset="2"/>
              </a:rPr>
              <a:t>n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NO + O       ; J(NO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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</a:t>
            </a:r>
            <a:r>
              <a:rPr lang="en-GB" altLang="en-US" sz="1600" dirty="0">
                <a:latin typeface="+mj-lt"/>
                <a:sym typeface="Wingdings" pitchFamily="2" charset="2"/>
              </a:rPr>
              <a:t> + M   ; very fast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  <a:sym typeface="Wingdings" pitchFamily="2" charset="2"/>
              </a:rPr>
              <a:t>NO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3 </a:t>
            </a:r>
            <a:r>
              <a:rPr lang="en-GB" altLang="en-US" sz="1600" dirty="0">
                <a:latin typeface="+mj-lt"/>
                <a:sym typeface="Wingdings" pitchFamily="2" charset="2"/>
              </a:rPr>
              <a:t> NO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</a:t>
            </a:r>
            <a:r>
              <a:rPr lang="en-GB" altLang="en-US" sz="1600" dirty="0">
                <a:latin typeface="+mj-lt"/>
                <a:sym typeface="Wingdings" pitchFamily="2" charset="2"/>
              </a:rPr>
              <a:t> + O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2 </a:t>
            </a:r>
            <a:r>
              <a:rPr lang="en-GB" altLang="en-US" sz="1600" dirty="0">
                <a:latin typeface="+mj-lt"/>
                <a:sym typeface="Wingdings" pitchFamily="2" charset="2"/>
              </a:rPr>
              <a:t>    ; k</a:t>
            </a:r>
            <a:r>
              <a:rPr lang="en-GB" altLang="en-US" sz="1600" baseline="-25000" dirty="0">
                <a:latin typeface="+mj-lt"/>
                <a:sym typeface="Wingdings" pitchFamily="2" charset="2"/>
              </a:rPr>
              <a:t>(NO+O3)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4609" r="15704" b="20000"/>
          <a:stretch/>
        </p:blipFill>
        <p:spPr>
          <a:xfrm rot="16200000">
            <a:off x="1240639" y="1242199"/>
            <a:ext cx="3880867" cy="5230131"/>
          </a:xfrm>
          <a:prstGeom prst="rect">
            <a:avLst/>
          </a:prstGeom>
        </p:spPr>
      </p:pic>
      <p:grpSp>
        <p:nvGrpSpPr>
          <p:cNvPr id="12" name="Group 15"/>
          <p:cNvGrpSpPr/>
          <p:nvPr/>
        </p:nvGrpSpPr>
        <p:grpSpPr>
          <a:xfrm>
            <a:off x="157828" y="1484784"/>
            <a:ext cx="9144000" cy="2881481"/>
            <a:chOff x="157828" y="1484784"/>
            <a:chExt cx="9144000" cy="2881481"/>
          </a:xfrm>
        </p:grpSpPr>
        <p:cxnSp>
          <p:nvCxnSpPr>
            <p:cNvPr id="13" name="Straight Arrow Connector 4"/>
            <p:cNvCxnSpPr/>
            <p:nvPr/>
          </p:nvCxnSpPr>
          <p:spPr>
            <a:xfrm flipH="1">
              <a:off x="2749024" y="1916831"/>
              <a:ext cx="742856" cy="244943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8"/>
            <p:cNvSpPr txBox="1"/>
            <p:nvPr/>
          </p:nvSpPr>
          <p:spPr>
            <a:xfrm>
              <a:off x="157828" y="1484784"/>
              <a:ext cx="914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caused by the early onset of JNO2 and the shifted lifting of the mixing layer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025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908720"/>
            <a:ext cx="8424672" cy="509994"/>
          </a:xfrm>
        </p:spPr>
        <p:txBody>
          <a:bodyPr/>
          <a:lstStyle/>
          <a:p>
            <a:r>
              <a:rPr lang="de-DE" dirty="0" smtClean="0"/>
              <a:t>Nitrogen </a:t>
            </a:r>
            <a:r>
              <a:rPr lang="de-DE" dirty="0" err="1" smtClean="0"/>
              <a:t>oxides</a:t>
            </a:r>
            <a:r>
              <a:rPr lang="de-DE" dirty="0" smtClean="0"/>
              <a:t> at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trafficked</a:t>
            </a:r>
            <a:r>
              <a:rPr lang="de-DE" dirty="0" smtClean="0"/>
              <a:t> </a:t>
            </a:r>
            <a:r>
              <a:rPr lang="de-DE" dirty="0" err="1" smtClean="0"/>
              <a:t>streets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en-US" dirty="0" smtClean="0"/>
              <a:t>Temporal </a:t>
            </a:r>
            <a:r>
              <a:rPr lang="de-DE" altLang="en-US" dirty="0" err="1" smtClean="0"/>
              <a:t>evalution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of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the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planetary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boundary</a:t>
            </a:r>
            <a:r>
              <a:rPr lang="de-DE" altLang="en-US" dirty="0" smtClean="0"/>
              <a:t> Layer</a:t>
            </a:r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mospheric boundary layer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802462" cy="407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1800" dirty="0">
                <a:solidFill>
                  <a:srgbClr val="005B82"/>
                </a:solidFill>
              </a:rPr>
              <a:t>Messungen TP6 für die DRITTE IOP-STUTTGART (07.02.18 – 23.02.18)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en-US" dirty="0" smtClean="0"/>
              <a:t>Mobile Messungen Messrouten:</a:t>
            </a:r>
            <a:endParaRPr lang="de-DE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10208" r="10851"/>
          <a:stretch/>
        </p:blipFill>
        <p:spPr>
          <a:xfrm>
            <a:off x="1043608" y="1623060"/>
            <a:ext cx="6048672" cy="4383248"/>
          </a:xfrm>
        </p:spPr>
      </p:pic>
      <p:sp>
        <p:nvSpPr>
          <p:cNvPr id="13" name="Textfeld 12"/>
          <p:cNvSpPr txBox="1"/>
          <p:nvPr/>
        </p:nvSpPr>
        <p:spPr>
          <a:xfrm>
            <a:off x="2483768" y="2796083"/>
            <a:ext cx="72008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/>
              <a:t>Krummbachtal</a:t>
            </a:r>
            <a:endParaRPr lang="en-US" sz="1200" b="1" dirty="0" err="1" smtClean="0"/>
          </a:p>
        </p:txBody>
      </p:sp>
      <p:sp>
        <p:nvSpPr>
          <p:cNvPr id="14" name="Textfeld 13"/>
          <p:cNvSpPr txBox="1"/>
          <p:nvPr/>
        </p:nvSpPr>
        <p:spPr>
          <a:xfrm>
            <a:off x="4644008" y="2810866"/>
            <a:ext cx="72008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/>
              <a:t>Neckartor</a:t>
            </a:r>
            <a:endParaRPr lang="en-US" sz="1200" b="1" dirty="0" err="1" smtClean="0"/>
          </a:p>
        </p:txBody>
      </p:sp>
      <p:sp>
        <p:nvSpPr>
          <p:cNvPr id="15" name="Textfeld 14"/>
          <p:cNvSpPr txBox="1"/>
          <p:nvPr/>
        </p:nvSpPr>
        <p:spPr>
          <a:xfrm>
            <a:off x="2987824" y="2574484"/>
            <a:ext cx="118870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/>
              <a:t>Feuerbach</a:t>
            </a:r>
            <a:endParaRPr lang="en-US" sz="1200" b="1" dirty="0" err="1" smtClean="0"/>
          </a:p>
        </p:txBody>
      </p:sp>
      <p:sp>
        <p:nvSpPr>
          <p:cNvPr id="17" name="Textfeld 16"/>
          <p:cNvSpPr txBox="1"/>
          <p:nvPr/>
        </p:nvSpPr>
        <p:spPr>
          <a:xfrm>
            <a:off x="4175388" y="3573016"/>
            <a:ext cx="11887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err="1" smtClean="0"/>
              <a:t>Heslacher</a:t>
            </a:r>
            <a:r>
              <a:rPr lang="de-DE" sz="1200" b="1" dirty="0" smtClean="0"/>
              <a:t> Tunnel</a:t>
            </a:r>
            <a:endParaRPr lang="en-US" sz="12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1833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1800" dirty="0">
                <a:solidFill>
                  <a:srgbClr val="005B82"/>
                </a:solidFill>
              </a:rPr>
              <a:t>Messungen TP6 für die DRITTE IOP-STUTTGART (07.02.18 – 23.02.18)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06DF8E0C-6E50-4AD4-8991-ED1D38E260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Route um das Neckartor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en-US" dirty="0" smtClean="0"/>
              <a:t>Mobile Messungen Messrouten Neckartor</a:t>
            </a:r>
            <a:endParaRPr lang="de-DE" dirty="0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r="10835"/>
          <a:stretch>
            <a:fillRect/>
          </a:stretch>
        </p:blipFill>
        <p:spPr>
          <a:xfrm>
            <a:off x="1259632" y="1556792"/>
            <a:ext cx="5760640" cy="4647004"/>
          </a:xfrm>
        </p:spPr>
      </p:pic>
      <p:sp>
        <p:nvSpPr>
          <p:cNvPr id="7" name="Pfeil nach unten 6"/>
          <p:cNvSpPr/>
          <p:nvPr/>
        </p:nvSpPr>
        <p:spPr>
          <a:xfrm rot="14000553">
            <a:off x="3462138" y="3112069"/>
            <a:ext cx="183628" cy="41034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13" name="Textfeld 12"/>
          <p:cNvSpPr txBox="1"/>
          <p:nvPr/>
        </p:nvSpPr>
        <p:spPr>
          <a:xfrm>
            <a:off x="3053282" y="2996952"/>
            <a:ext cx="72008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/>
              <a:t>Neckartor</a:t>
            </a:r>
            <a:endParaRPr lang="en-US" sz="12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2592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1800" dirty="0">
                <a:solidFill>
                  <a:srgbClr val="005B82"/>
                </a:solidFill>
              </a:rPr>
              <a:t>Messungen TP6 für die DRITTE IOP-STUTTGART (07.02.18 – 23.02.18)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06DF8E0C-6E50-4AD4-8991-ED1D38E260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Übersicht Messfahrten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en-US" dirty="0" smtClean="0"/>
              <a:t>Mobile Messungen </a:t>
            </a:r>
            <a:r>
              <a:rPr lang="de-DE" altLang="en-US" dirty="0"/>
              <a:t>MOBILAB: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359322"/>
              </p:ext>
            </p:extLst>
          </p:nvPr>
        </p:nvGraphicFramePr>
        <p:xfrm>
          <a:off x="4499992" y="1340768"/>
          <a:ext cx="4320480" cy="3514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208"/>
                <a:gridCol w="3594272"/>
              </a:tblGrid>
              <a:tr h="3143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Datum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 dirty="0">
                          <a:effectLst/>
                          <a:hlinkClick r:id="rId3"/>
                        </a:rPr>
                        <a:t>23.02.2018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Stuttgart -&gt; FZJ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 dirty="0">
                          <a:effectLst/>
                          <a:hlinkClick r:id="rId4"/>
                        </a:rPr>
                        <a:t>22.02.2018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Neckartorrunde / Heslachtunnel (3x), Kaltenbachtal, Krummbachtal, Sonnenberg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5"/>
                        </a:rPr>
                        <a:t>21.02.2018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Neckartorrunde / Heslachtunnel (3x), Kaltenbachtal, Krummbachtal, Sonnenberg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6"/>
                        </a:rPr>
                        <a:t>20.02.2018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FZJ -&gt; Stuttgart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7"/>
                        </a:rPr>
                        <a:t>15.02.2018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Rückfahrt Stuttgart FZJ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8"/>
                        </a:rPr>
                        <a:t>14.02.2018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Neckartorrunde / Heslachtunnel (4x), Kaltenbachtal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9"/>
                        </a:rPr>
                        <a:t>13.02.2018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Neckartorrunde / Heslachtunnel (4x), Kaltenbachtal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10"/>
                        </a:rPr>
                        <a:t>12.02.2018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Uni Vaihingen Feuerbachrunde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11"/>
                        </a:rPr>
                        <a:t>11.02.2018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Uni Vaihingen, Feuerbachrunde, Krummbachtal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12"/>
                        </a:rPr>
                        <a:t>10.02.2018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100" u="none" strike="noStrike">
                          <a:effectLst/>
                        </a:rPr>
                        <a:t>Neckartorrunde / Heslachtunnel (3x) , Uni Vaihingen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13"/>
                        </a:rPr>
                        <a:t>09.02.2018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Neckartorrunde / Heslachtunnel (4x) , Krummbachtal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14"/>
                        </a:rPr>
                        <a:t>08.02.2018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Neckartorrunde / Heslachtunnel (5x)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  <a:hlinkClick r:id="rId15"/>
                        </a:rPr>
                        <a:t>07.02.2018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 dirty="0" err="1">
                          <a:effectLst/>
                        </a:rPr>
                        <a:t>Hinfahrt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r="15154"/>
          <a:stretch>
            <a:fillRect/>
          </a:stretch>
        </p:blipFill>
        <p:spPr>
          <a:xfrm>
            <a:off x="323528" y="1628800"/>
            <a:ext cx="3925888" cy="3168377"/>
          </a:xfrm>
        </p:spPr>
      </p:pic>
    </p:spTree>
    <p:extLst>
      <p:ext uri="{BB962C8B-B14F-4D97-AF65-F5344CB8AC3E}">
        <p14:creationId xmlns:p14="http://schemas.microsoft.com/office/powerpoint/2010/main" val="32291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1800" dirty="0">
                <a:solidFill>
                  <a:srgbClr val="005B82"/>
                </a:solidFill>
              </a:rPr>
              <a:t>Messungen TP6 für die DRITTE IOP-STUTTGART (07.02.18 – 23.02.18)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06DF8E0C-6E50-4AD4-8991-ED1D38E260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36532" y="1124744"/>
            <a:ext cx="1224136" cy="360040"/>
          </a:xfrm>
        </p:spPr>
        <p:txBody>
          <a:bodyPr/>
          <a:lstStyle/>
          <a:p>
            <a:r>
              <a:rPr lang="de-DE" dirty="0" smtClean="0"/>
              <a:t>NO2 [ppb]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NO2 um das Neckartor (13.02.2018)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2872740" cy="20440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03080"/>
            <a:ext cx="2872740" cy="204406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03079"/>
            <a:ext cx="2872740" cy="20440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2872740" cy="204406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61792"/>
            <a:ext cx="2872740" cy="204406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7" r="32321"/>
          <a:stretch/>
        </p:blipFill>
        <p:spPr>
          <a:xfrm>
            <a:off x="7884368" y="1484784"/>
            <a:ext cx="876300" cy="408813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12676" y="1503080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06:00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555776" y="1503080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09:00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950660" y="1503080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12:00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52892" y="3933056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15:00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483768" y="3863857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18:00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631762" y="3933056"/>
            <a:ext cx="18473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23" name="Rechteck 22"/>
          <p:cNvSpPr/>
          <p:nvPr/>
        </p:nvSpPr>
        <p:spPr>
          <a:xfrm>
            <a:off x="5651978" y="3889822"/>
            <a:ext cx="4572000" cy="14080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 smtClean="0"/>
              <a:t>Ausgeprägter NO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</a:p>
          <a:p>
            <a:pPr>
              <a:lnSpc>
                <a:spcPct val="95000"/>
              </a:lnSpc>
            </a:pPr>
            <a:r>
              <a:rPr lang="de-DE" dirty="0" smtClean="0"/>
              <a:t>Tagesgang.</a:t>
            </a:r>
          </a:p>
          <a:p>
            <a:pPr>
              <a:lnSpc>
                <a:spcPct val="95000"/>
              </a:lnSpc>
            </a:pPr>
            <a:r>
              <a:rPr lang="de-DE" dirty="0" smtClean="0"/>
              <a:t>Starke Unterschiede </a:t>
            </a:r>
          </a:p>
          <a:p>
            <a:pPr>
              <a:lnSpc>
                <a:spcPct val="95000"/>
              </a:lnSpc>
            </a:pPr>
            <a:r>
              <a:rPr lang="de-DE" dirty="0" smtClean="0"/>
              <a:t>westlich und östlich</a:t>
            </a:r>
          </a:p>
          <a:p>
            <a:pPr>
              <a:lnSpc>
                <a:spcPct val="95000"/>
              </a:lnSpc>
            </a:pPr>
            <a:r>
              <a:rPr lang="de-DE" dirty="0" smtClean="0"/>
              <a:t>der B14.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5938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1800" dirty="0">
                <a:solidFill>
                  <a:srgbClr val="005B82"/>
                </a:solidFill>
              </a:rPr>
              <a:t>Messungen TP6 für die DRITTE IOP-STUTTGART (07.02.18 – 23.02.18)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06DF8E0C-6E50-4AD4-8991-ED1D38E260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724" y="1323060"/>
            <a:ext cx="1224136" cy="360040"/>
          </a:xfrm>
        </p:spPr>
        <p:txBody>
          <a:bodyPr/>
          <a:lstStyle/>
          <a:p>
            <a:r>
              <a:rPr lang="de-DE" dirty="0" smtClean="0"/>
              <a:t>N</a:t>
            </a:r>
            <a:r>
              <a:rPr lang="de-DE" baseline="-25000" dirty="0" smtClean="0"/>
              <a:t>2</a:t>
            </a:r>
            <a:r>
              <a:rPr lang="de-DE" dirty="0" smtClean="0"/>
              <a:t>O [ppb]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NO2 / N2O um das Neckartor (13.02.2018)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555776" y="1503080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09:00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950660" y="1503080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12:00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52892" y="3933056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15:00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483768" y="3863857"/>
            <a:ext cx="9557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</a:rPr>
              <a:t>18:00</a:t>
            </a:r>
            <a:endParaRPr lang="en-US" sz="2400" dirty="0" err="1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9" t="4456" r="26582" b="2126"/>
          <a:stretch/>
        </p:blipFill>
        <p:spPr>
          <a:xfrm>
            <a:off x="320724" y="1628800"/>
            <a:ext cx="938907" cy="40881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29239"/>
          <a:stretch/>
        </p:blipFill>
        <p:spPr>
          <a:xfrm>
            <a:off x="1259632" y="1628800"/>
            <a:ext cx="3295758" cy="408813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23860"/>
          <a:stretch/>
        </p:blipFill>
        <p:spPr>
          <a:xfrm>
            <a:off x="5266536" y="1628800"/>
            <a:ext cx="3429000" cy="408813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5" t="2984" r="27757"/>
          <a:stretch/>
        </p:blipFill>
        <p:spPr>
          <a:xfrm>
            <a:off x="4555389" y="1628800"/>
            <a:ext cx="711147" cy="4088130"/>
          </a:xfrm>
          <a:prstGeom prst="rect">
            <a:avLst/>
          </a:prstGeom>
        </p:spPr>
      </p:pic>
      <p:sp>
        <p:nvSpPr>
          <p:cNvPr id="23" name="Textplatzhalter 9">
            <a:extLst>
              <a:ext uri="{FF2B5EF4-FFF2-40B4-BE49-F238E27FC236}">
                <a16:creationId xmlns:a16="http://schemas.microsoft.com/office/drawing/2014/main" xmlns="" id="{06DF8E0C-6E50-4AD4-8991-ED1D38E260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5389" y="1323060"/>
            <a:ext cx="1224136" cy="360040"/>
          </a:xfrm>
        </p:spPr>
        <p:txBody>
          <a:bodyPr/>
          <a:lstStyle/>
          <a:p>
            <a:r>
              <a:rPr lang="de-DE" dirty="0" smtClean="0"/>
              <a:t>NO</a:t>
            </a:r>
            <a:r>
              <a:rPr lang="de-DE" baseline="-25000" dirty="0" smtClean="0"/>
              <a:t>2</a:t>
            </a:r>
            <a:r>
              <a:rPr lang="de-DE" dirty="0" smtClean="0"/>
              <a:t> [ppb]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320724" y="5700514"/>
            <a:ext cx="766107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 smtClean="0"/>
              <a:t>N</a:t>
            </a:r>
            <a:r>
              <a:rPr lang="de-DE" baseline="-25000" dirty="0" smtClean="0"/>
              <a:t>2</a:t>
            </a:r>
            <a:r>
              <a:rPr lang="de-DE" dirty="0" smtClean="0"/>
              <a:t>O ist wie NO</a:t>
            </a:r>
            <a:r>
              <a:rPr lang="de-DE" baseline="-25000" dirty="0"/>
              <a:t>2</a:t>
            </a:r>
            <a:r>
              <a:rPr lang="de-DE" dirty="0" smtClean="0"/>
              <a:t> entlang der B14 erhöht, zeigt z.T. aber andere Features</a:t>
            </a:r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11089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mospheric boundary layer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6" y="1355656"/>
            <a:ext cx="6650334" cy="26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14" y="4153566"/>
            <a:ext cx="982002" cy="1587081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Diurnal </a:t>
            </a:r>
            <a:r>
              <a:rPr lang="de-DE" dirty="0" err="1" smtClean="0"/>
              <a:t>evolvement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in high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66256" y="6168282"/>
            <a:ext cx="1354858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From</a:t>
            </a:r>
            <a:r>
              <a:rPr lang="de-DE" sz="1200" dirty="0" smtClean="0"/>
              <a:t>: </a:t>
            </a:r>
            <a:r>
              <a:rPr lang="de-DE" sz="1200" dirty="0" err="1" smtClean="0"/>
              <a:t>Stull</a:t>
            </a:r>
            <a:r>
              <a:rPr lang="de-DE" sz="1200" dirty="0" smtClean="0"/>
              <a:t>, 1988</a:t>
            </a:r>
            <a:endParaRPr lang="en-US" sz="1200" dirty="0" err="1" smtClean="0"/>
          </a:p>
        </p:txBody>
      </p:sp>
      <p:cxnSp>
        <p:nvCxnSpPr>
          <p:cNvPr id="15" name="Gerade Verbindung 14"/>
          <p:cNvCxnSpPr/>
          <p:nvPr/>
        </p:nvCxnSpPr>
        <p:spPr>
          <a:xfrm>
            <a:off x="2388811" y="1426822"/>
            <a:ext cx="72008" cy="266429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915816" y="5482222"/>
            <a:ext cx="2108719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Virtual potential </a:t>
            </a:r>
            <a:r>
              <a:rPr lang="de-DE" sz="1200" dirty="0" err="1" smtClean="0"/>
              <a:t>temperature</a:t>
            </a:r>
            <a:endParaRPr lang="en-US" sz="1200" dirty="0" err="1" smtClean="0"/>
          </a:p>
        </p:txBody>
      </p:sp>
      <p:sp>
        <p:nvSpPr>
          <p:cNvPr id="13" name="Textfeld 12"/>
          <p:cNvSpPr txBox="1"/>
          <p:nvPr/>
        </p:nvSpPr>
        <p:spPr>
          <a:xfrm>
            <a:off x="2931448" y="5676076"/>
            <a:ext cx="3211135" cy="3554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900" dirty="0" smtClean="0"/>
              <a:t>Virtual </a:t>
            </a:r>
            <a:r>
              <a:rPr lang="de-DE" sz="900" dirty="0" err="1" smtClean="0"/>
              <a:t>temperature</a:t>
            </a:r>
            <a:r>
              <a:rPr lang="de-DE" sz="900" dirty="0" smtClean="0"/>
              <a:t> </a:t>
            </a:r>
            <a:r>
              <a:rPr lang="de-DE" sz="900" dirty="0" err="1" smtClean="0"/>
              <a:t>is</a:t>
            </a:r>
            <a:r>
              <a:rPr lang="de-DE" sz="900" dirty="0" smtClean="0"/>
              <a:t> </a:t>
            </a:r>
            <a:r>
              <a:rPr lang="de-DE" sz="900" dirty="0" err="1" smtClean="0"/>
              <a:t>the</a:t>
            </a:r>
            <a:r>
              <a:rPr lang="de-DE" sz="900" dirty="0" smtClean="0"/>
              <a:t> </a:t>
            </a:r>
            <a:r>
              <a:rPr lang="de-DE" sz="900" dirty="0" err="1" smtClean="0"/>
              <a:t>temperature</a:t>
            </a:r>
            <a:r>
              <a:rPr lang="de-DE" sz="900" dirty="0" smtClean="0"/>
              <a:t> </a:t>
            </a:r>
            <a:r>
              <a:rPr lang="de-DE" sz="900" dirty="0" err="1" smtClean="0"/>
              <a:t>that</a:t>
            </a:r>
            <a:r>
              <a:rPr lang="de-DE" sz="900" dirty="0" smtClean="0"/>
              <a:t> dry </a:t>
            </a:r>
            <a:r>
              <a:rPr lang="de-DE" sz="900" dirty="0" err="1" smtClean="0"/>
              <a:t>air</a:t>
            </a:r>
            <a:r>
              <a:rPr lang="de-DE" sz="900" dirty="0" smtClean="0"/>
              <a:t> must</a:t>
            </a:r>
          </a:p>
          <a:p>
            <a:pPr algn="l">
              <a:lnSpc>
                <a:spcPct val="95000"/>
              </a:lnSpc>
            </a:pPr>
            <a:r>
              <a:rPr lang="de-DE" sz="900" dirty="0" smtClean="0"/>
              <a:t> </a:t>
            </a:r>
            <a:r>
              <a:rPr lang="de-DE" sz="900" dirty="0" err="1" smtClean="0"/>
              <a:t>have</a:t>
            </a:r>
            <a:r>
              <a:rPr lang="de-DE" sz="900" dirty="0" smtClean="0"/>
              <a:t> </a:t>
            </a:r>
            <a:r>
              <a:rPr lang="de-DE" sz="900" dirty="0" err="1" smtClean="0"/>
              <a:t>to</a:t>
            </a:r>
            <a:r>
              <a:rPr lang="de-DE" sz="900" dirty="0" smtClean="0"/>
              <a:t> </a:t>
            </a:r>
            <a:r>
              <a:rPr lang="de-DE" sz="900" dirty="0" err="1" smtClean="0"/>
              <a:t>equal</a:t>
            </a:r>
            <a:r>
              <a:rPr lang="de-DE" sz="900" dirty="0" smtClean="0"/>
              <a:t> </a:t>
            </a:r>
            <a:r>
              <a:rPr lang="de-DE" sz="900" dirty="0" err="1" smtClean="0"/>
              <a:t>the</a:t>
            </a:r>
            <a:r>
              <a:rPr lang="de-DE" sz="900" dirty="0" smtClean="0"/>
              <a:t> </a:t>
            </a:r>
            <a:r>
              <a:rPr lang="de-DE" sz="900" dirty="0" err="1" smtClean="0"/>
              <a:t>density</a:t>
            </a:r>
            <a:r>
              <a:rPr lang="de-DE" sz="900" dirty="0" smtClean="0"/>
              <a:t> </a:t>
            </a:r>
            <a:r>
              <a:rPr lang="de-DE" sz="900" dirty="0" err="1" smtClean="0"/>
              <a:t>of</a:t>
            </a:r>
            <a:r>
              <a:rPr lang="de-DE" sz="900" dirty="0" smtClean="0"/>
              <a:t> </a:t>
            </a:r>
            <a:r>
              <a:rPr lang="de-DE" sz="900" dirty="0" err="1" smtClean="0"/>
              <a:t>moist</a:t>
            </a:r>
            <a:r>
              <a:rPr lang="de-DE" sz="900" dirty="0" smtClean="0"/>
              <a:t> </a:t>
            </a:r>
            <a:r>
              <a:rPr lang="de-DE" sz="900" dirty="0" err="1" smtClean="0"/>
              <a:t>air</a:t>
            </a:r>
            <a:r>
              <a:rPr lang="de-DE" sz="900" dirty="0" smtClean="0"/>
              <a:t> at </a:t>
            </a:r>
            <a:r>
              <a:rPr lang="de-DE" sz="900" dirty="0" err="1" smtClean="0"/>
              <a:t>the</a:t>
            </a:r>
            <a:r>
              <a:rPr lang="de-DE" sz="900" dirty="0" smtClean="0"/>
              <a:t> same </a:t>
            </a:r>
            <a:r>
              <a:rPr lang="de-DE" sz="900" dirty="0" err="1" smtClean="0"/>
              <a:t>pressure</a:t>
            </a:r>
            <a:endParaRPr lang="en-US" sz="900" dirty="0" err="1" smtClean="0"/>
          </a:p>
        </p:txBody>
      </p:sp>
      <p:sp>
        <p:nvSpPr>
          <p:cNvPr id="14" name="Textfeld 13"/>
          <p:cNvSpPr txBox="1"/>
          <p:nvPr/>
        </p:nvSpPr>
        <p:spPr>
          <a:xfrm>
            <a:off x="2627784" y="4947106"/>
            <a:ext cx="1019831" cy="4431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Mixed Layer</a:t>
            </a:r>
          </a:p>
          <a:p>
            <a:pPr algn="l">
              <a:lnSpc>
                <a:spcPct val="95000"/>
              </a:lnSpc>
            </a:pPr>
            <a:r>
              <a:rPr lang="de-DE" sz="1200" dirty="0" smtClean="0"/>
              <a:t> </a:t>
            </a:r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25058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202"/>
            <a:ext cx="6768753" cy="411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1800" dirty="0">
                <a:solidFill>
                  <a:srgbClr val="005B82"/>
                </a:solidFill>
              </a:rPr>
              <a:t>Messungen TP6 für die DRITTE IOP-STUTTGART (07.02.18 – 23.02.18)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NO2 / N2O um das Neckartor (13.02.2018)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384116" y="5561773"/>
            <a:ext cx="741581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dirty="0" err="1" smtClean="0"/>
              <a:t>From</a:t>
            </a:r>
            <a:r>
              <a:rPr lang="de-DE" sz="1200" dirty="0"/>
              <a:t>: HAUSBERGER, Stefan: N2O aus mobilen Quellen. In: ACCC-Workshop „N2O und das Kyoto-Ziel“, </a:t>
            </a:r>
            <a:endParaRPr lang="de-DE" sz="1200" dirty="0" smtClean="0"/>
          </a:p>
          <a:p>
            <a:pPr>
              <a:lnSpc>
                <a:spcPct val="95000"/>
              </a:lnSpc>
            </a:pPr>
            <a:r>
              <a:rPr lang="de-DE" sz="1200" dirty="0" smtClean="0"/>
              <a:t>Universität </a:t>
            </a:r>
            <a:r>
              <a:rPr lang="de-DE" sz="1200" dirty="0"/>
              <a:t>für Bodenkultur, Wien. 1999, S. 1–14. URL: http://www.accc.gv.at/pdf/no-hausberger.pdf</a:t>
            </a:r>
            <a:endParaRPr lang="en-US" sz="1200" dirty="0" err="1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 smtClean="0"/>
          </a:p>
          <a:p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6444208" y="1844824"/>
            <a:ext cx="3927666" cy="868722"/>
          </a:xfrm>
        </p:spPr>
        <p:txBody>
          <a:bodyPr/>
          <a:lstStyle/>
          <a:p>
            <a:r>
              <a:rPr lang="de-DE" dirty="0" smtClean="0"/>
              <a:t>Das Verhältnis von</a:t>
            </a:r>
          </a:p>
          <a:p>
            <a:r>
              <a:rPr lang="de-DE" dirty="0" smtClean="0"/>
              <a:t>N2O zu </a:t>
            </a:r>
            <a:r>
              <a:rPr lang="de-DE" dirty="0" err="1" smtClean="0"/>
              <a:t>NOx</a:t>
            </a:r>
            <a:r>
              <a:rPr lang="de-DE" dirty="0" smtClean="0"/>
              <a:t>-Emissionen</a:t>
            </a:r>
          </a:p>
          <a:p>
            <a:r>
              <a:rPr lang="de-DE" dirty="0"/>
              <a:t>u</a:t>
            </a:r>
            <a:r>
              <a:rPr lang="de-DE" dirty="0" smtClean="0"/>
              <a:t>nterschiedet sich.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07504" y="3356992"/>
            <a:ext cx="1656184" cy="10801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25" name="Rechteck 24"/>
          <p:cNvSpPr/>
          <p:nvPr/>
        </p:nvSpPr>
        <p:spPr>
          <a:xfrm>
            <a:off x="107504" y="2564904"/>
            <a:ext cx="1656184" cy="72008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7062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1800" dirty="0" err="1" smtClean="0">
                <a:solidFill>
                  <a:srgbClr val="005B82"/>
                </a:solidFill>
              </a:rPr>
              <a:t>VieRTE</a:t>
            </a:r>
            <a:r>
              <a:rPr lang="de-DE" altLang="en-US" sz="1800" dirty="0" smtClean="0">
                <a:solidFill>
                  <a:srgbClr val="005B82"/>
                </a:solidFill>
              </a:rPr>
              <a:t> IOP </a:t>
            </a:r>
            <a:r>
              <a:rPr lang="de-DE" altLang="en-US" sz="1800" dirty="0" err="1" smtClean="0">
                <a:solidFill>
                  <a:srgbClr val="005B82"/>
                </a:solidFill>
              </a:rPr>
              <a:t>StuTTGART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Messungen im Luv / Lee der Stadt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06DF8E0C-6E50-4AD4-8991-ED1D38E260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Messungen im Luv / Lee der Stadt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en-US" dirty="0" smtClean="0"/>
              <a:t>Mobile Messungen zusammen mit DLR:</a:t>
            </a:r>
          </a:p>
          <a:p>
            <a:endParaRPr lang="de-DE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r="5921"/>
          <a:stretch>
            <a:fillRect/>
          </a:stretch>
        </p:blipFill>
        <p:spPr/>
      </p:pic>
      <p:pic>
        <p:nvPicPr>
          <p:cNvPr id="9" name="Bildplatzhalter 8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r="5903"/>
          <a:stretch>
            <a:fillRect/>
          </a:stretch>
        </p:blipFill>
        <p:spPr/>
      </p:pic>
      <p:sp>
        <p:nvSpPr>
          <p:cNvPr id="12" name="Pfeil nach rechts 11"/>
          <p:cNvSpPr/>
          <p:nvPr/>
        </p:nvSpPr>
        <p:spPr>
          <a:xfrm rot="19591137">
            <a:off x="661347" y="3789047"/>
            <a:ext cx="633773" cy="37112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13" name="Textfeld 12"/>
          <p:cNvSpPr txBox="1"/>
          <p:nvPr/>
        </p:nvSpPr>
        <p:spPr>
          <a:xfrm>
            <a:off x="984867" y="3974611"/>
            <a:ext cx="72008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/>
              <a:t>WIND</a:t>
            </a:r>
            <a:endParaRPr lang="en-US" sz="1200" b="1" dirty="0" err="1" smtClean="0"/>
          </a:p>
        </p:txBody>
      </p:sp>
      <p:sp>
        <p:nvSpPr>
          <p:cNvPr id="15" name="Pfeil nach rechts 14"/>
          <p:cNvSpPr/>
          <p:nvPr/>
        </p:nvSpPr>
        <p:spPr>
          <a:xfrm rot="18758867">
            <a:off x="5038337" y="3698015"/>
            <a:ext cx="633773" cy="37112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17" name="Textfeld 16"/>
          <p:cNvSpPr txBox="1"/>
          <p:nvPr/>
        </p:nvSpPr>
        <p:spPr>
          <a:xfrm>
            <a:off x="5388699" y="3840728"/>
            <a:ext cx="72008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/>
              <a:t>WIND</a:t>
            </a:r>
            <a:endParaRPr lang="en-US" sz="1200" b="1" dirty="0" err="1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43" y="3717196"/>
            <a:ext cx="406202" cy="3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85" y="1962269"/>
            <a:ext cx="406202" cy="3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mospheric boundary layer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6" y="1355656"/>
            <a:ext cx="6650334" cy="26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14" y="4153566"/>
            <a:ext cx="982002" cy="1587081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Diurnal </a:t>
            </a:r>
            <a:r>
              <a:rPr lang="de-DE" dirty="0" err="1" smtClean="0"/>
              <a:t>evolvement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in high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153566"/>
            <a:ext cx="975788" cy="155498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6256" y="6168282"/>
            <a:ext cx="1354858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From</a:t>
            </a:r>
            <a:r>
              <a:rPr lang="de-DE" sz="1200" dirty="0" smtClean="0"/>
              <a:t>: </a:t>
            </a:r>
            <a:r>
              <a:rPr lang="de-DE" sz="1200" dirty="0" err="1" smtClean="0"/>
              <a:t>Stull</a:t>
            </a:r>
            <a:r>
              <a:rPr lang="de-DE" sz="1200" dirty="0" smtClean="0"/>
              <a:t>, 1988</a:t>
            </a:r>
            <a:endParaRPr lang="en-US" sz="1200" dirty="0" err="1" smtClean="0"/>
          </a:p>
        </p:txBody>
      </p:sp>
      <p:cxnSp>
        <p:nvCxnSpPr>
          <p:cNvPr id="15" name="Gerade Verbindung 14"/>
          <p:cNvCxnSpPr/>
          <p:nvPr/>
        </p:nvCxnSpPr>
        <p:spPr>
          <a:xfrm>
            <a:off x="3203848" y="1455010"/>
            <a:ext cx="72008" cy="266429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635896" y="5187496"/>
            <a:ext cx="2308645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Stable</a:t>
            </a:r>
            <a:r>
              <a:rPr lang="de-DE" sz="1200" dirty="0" smtClean="0"/>
              <a:t> </a:t>
            </a:r>
            <a:r>
              <a:rPr lang="de-DE" sz="1200" dirty="0" err="1" smtClean="0"/>
              <a:t>Boundary</a:t>
            </a:r>
            <a:r>
              <a:rPr lang="de-DE" sz="1200" dirty="0" smtClean="0"/>
              <a:t> Layer </a:t>
            </a:r>
            <a:r>
              <a:rPr lang="de-DE" sz="1200" dirty="0" err="1" smtClean="0"/>
              <a:t>formed</a:t>
            </a:r>
            <a:r>
              <a:rPr lang="de-DE" sz="1200" dirty="0" smtClean="0"/>
              <a:t> </a:t>
            </a:r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147415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mospheric boundary layer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6" y="1355656"/>
            <a:ext cx="6650334" cy="26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14" y="4153566"/>
            <a:ext cx="982002" cy="1587081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Diurnal </a:t>
            </a:r>
            <a:r>
              <a:rPr lang="de-DE" dirty="0" err="1" smtClean="0"/>
              <a:t>evolvement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in high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153566"/>
            <a:ext cx="975788" cy="15549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9" y="4223622"/>
            <a:ext cx="1083978" cy="159003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6256" y="6168282"/>
            <a:ext cx="1354858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From</a:t>
            </a:r>
            <a:r>
              <a:rPr lang="de-DE" sz="1200" dirty="0" smtClean="0"/>
              <a:t>: </a:t>
            </a:r>
            <a:r>
              <a:rPr lang="de-DE" sz="1200" dirty="0" err="1" smtClean="0"/>
              <a:t>Stull</a:t>
            </a:r>
            <a:r>
              <a:rPr lang="de-DE" sz="1200" dirty="0" smtClean="0"/>
              <a:t>, 1988</a:t>
            </a:r>
            <a:endParaRPr lang="en-US" sz="1200" dirty="0" err="1" smtClean="0"/>
          </a:p>
        </p:txBody>
      </p:sp>
      <p:cxnSp>
        <p:nvCxnSpPr>
          <p:cNvPr id="15" name="Gerade Verbindung 14"/>
          <p:cNvCxnSpPr/>
          <p:nvPr/>
        </p:nvCxnSpPr>
        <p:spPr>
          <a:xfrm>
            <a:off x="5364088" y="1467194"/>
            <a:ext cx="72008" cy="266429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436096" y="5018639"/>
            <a:ext cx="2980303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Residual Layer (</a:t>
            </a:r>
            <a:r>
              <a:rPr lang="de-DE" sz="1200" dirty="0" err="1" smtClean="0"/>
              <a:t>detached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</a:t>
            </a:r>
            <a:r>
              <a:rPr lang="de-DE" sz="1200" dirty="0" err="1" smtClean="0"/>
              <a:t>ground</a:t>
            </a:r>
            <a:r>
              <a:rPr lang="de-DE" sz="1200" dirty="0" smtClean="0"/>
              <a:t>) </a:t>
            </a:r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31493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20715"/>
            <a:ext cx="8425562" cy="1126758"/>
          </a:xfrm>
        </p:spPr>
        <p:txBody>
          <a:bodyPr/>
          <a:lstStyle/>
          <a:p>
            <a:r>
              <a:rPr lang="en-US" sz="1800" dirty="0"/>
              <a:t>Diurnal and annual cycle of Nitrogen Oxides</a:t>
            </a:r>
            <a:r>
              <a:rPr lang="de-DE" altLang="en-US" sz="2400" dirty="0">
                <a:solidFill>
                  <a:srgbClr val="005B82"/>
                </a:solidFill>
              </a:rPr>
              <a:t/>
            </a:r>
            <a:br>
              <a:rPr lang="de-DE" altLang="en-US" sz="2400" dirty="0">
                <a:solidFill>
                  <a:srgbClr val="005B82"/>
                </a:solidFill>
              </a:rPr>
            </a:br>
            <a:endParaRPr lang="de-DE" altLang="en-US" sz="2400" dirty="0">
              <a:solidFill>
                <a:srgbClr val="005B82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1" name="Picture 6" descr="TSU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8"/>
          <a:stretch/>
        </p:blipFill>
        <p:spPr bwMode="auto">
          <a:xfrm>
            <a:off x="179512" y="142554"/>
            <a:ext cx="772988" cy="64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mospheric boundary layer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6" y="1355656"/>
            <a:ext cx="6650334" cy="26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14" y="4153566"/>
            <a:ext cx="982002" cy="1587081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Diurnal </a:t>
            </a:r>
            <a:r>
              <a:rPr lang="de-DE" dirty="0" err="1"/>
              <a:t>e</a:t>
            </a:r>
            <a:r>
              <a:rPr lang="de-DE" dirty="0" err="1" smtClean="0"/>
              <a:t>volvement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in high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153566"/>
            <a:ext cx="975788" cy="15549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9" y="4223622"/>
            <a:ext cx="1083978" cy="15900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17" y="4222049"/>
            <a:ext cx="985149" cy="158095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6256" y="6168282"/>
            <a:ext cx="1354858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 smtClean="0"/>
              <a:t>From</a:t>
            </a:r>
            <a:r>
              <a:rPr lang="de-DE" sz="1200" dirty="0" smtClean="0"/>
              <a:t>: </a:t>
            </a:r>
            <a:r>
              <a:rPr lang="de-DE" sz="1200" dirty="0" err="1" smtClean="0"/>
              <a:t>Stull</a:t>
            </a:r>
            <a:r>
              <a:rPr lang="de-DE" sz="1200" dirty="0" smtClean="0"/>
              <a:t>, 1988</a:t>
            </a:r>
            <a:endParaRPr lang="en-US" sz="1200" dirty="0" err="1" smtClean="0"/>
          </a:p>
        </p:txBody>
      </p:sp>
      <p:cxnSp>
        <p:nvCxnSpPr>
          <p:cNvPr id="15" name="Gerade Verbindung 14"/>
          <p:cNvCxnSpPr/>
          <p:nvPr/>
        </p:nvCxnSpPr>
        <p:spPr>
          <a:xfrm>
            <a:off x="6516216" y="1489270"/>
            <a:ext cx="72008" cy="266429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557508" y="5361324"/>
            <a:ext cx="1957587" cy="267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Mixed Layer </a:t>
            </a:r>
            <a:r>
              <a:rPr lang="de-DE" sz="1200" dirty="0" err="1" smtClean="0"/>
              <a:t>fomed</a:t>
            </a:r>
            <a:r>
              <a:rPr lang="de-DE" sz="1200" dirty="0" smtClean="0"/>
              <a:t> </a:t>
            </a:r>
            <a:r>
              <a:rPr lang="de-DE" sz="1200" dirty="0" err="1" smtClean="0"/>
              <a:t>again</a:t>
            </a:r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29714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elich_PowerPoint_4x3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Juelich_PowerPoint_4x3</Template>
  <TotalTime>0</TotalTime>
  <Words>2388</Words>
  <Application>Microsoft Office PowerPoint</Application>
  <PresentationFormat>Bildschirmpräsentation (4:3)</PresentationFormat>
  <Paragraphs>592</Paragraphs>
  <Slides>61</Slides>
  <Notes>61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2" baseType="lpstr">
      <vt:lpstr>Juelich_PowerPoint_4x3</vt:lpstr>
      <vt:lpstr>Diurnal and annual cycle of Nitrogen Oxides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Diurnal and annual cycle of Nitrogen Oxides </vt:lpstr>
      <vt:lpstr>Messungen TP6 für die DRITTE IOP-STUTTGART (07.02.18 – 23.02.18) </vt:lpstr>
      <vt:lpstr>Messungen TP6 für die DRITTE IOP-STUTTGART (07.02.18 – 23.02.18) </vt:lpstr>
      <vt:lpstr>Messungen TP6 für die DRITTE IOP-STUTTGART (07.02.18 – 23.02.18) </vt:lpstr>
      <vt:lpstr>Messungen TP6 für die DRITTE IOP-STUTTGART (07.02.18 – 23.02.18) </vt:lpstr>
      <vt:lpstr>Messungen TP6 für die DRITTE IOP-STUTTGART (07.02.18 – 23.02.18) </vt:lpstr>
      <vt:lpstr>Messungen TP6 für die DRITTE IOP-STUTTGART (07.02.18 – 23.02.18) </vt:lpstr>
      <vt:lpstr>VieRTE IOP StuTTGART </vt:lpstr>
    </vt:vector>
  </TitlesOfParts>
  <Company>Forschungszentrum Jülich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Wegener, Robert</dc:creator>
  <cp:lastModifiedBy>Wegener, Robert</cp:lastModifiedBy>
  <cp:revision>95</cp:revision>
  <dcterms:created xsi:type="dcterms:W3CDTF">2018-03-07T12:29:52Z</dcterms:created>
  <dcterms:modified xsi:type="dcterms:W3CDTF">2018-08-21T14:46:19Z</dcterms:modified>
</cp:coreProperties>
</file>