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0"/>
  </p:notesMasterIdLst>
  <p:handoutMasterIdLst>
    <p:handoutMasterId r:id="rId31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3" r:id="rId17"/>
    <p:sldId id="275" r:id="rId18"/>
    <p:sldId id="272" r:id="rId19"/>
    <p:sldId id="279" r:id="rId20"/>
    <p:sldId id="280" r:id="rId21"/>
    <p:sldId id="276" r:id="rId22"/>
    <p:sldId id="282" r:id="rId23"/>
    <p:sldId id="283" r:id="rId24"/>
    <p:sldId id="284" r:id="rId25"/>
    <p:sldId id="285" r:id="rId26"/>
    <p:sldId id="286" r:id="rId27"/>
    <p:sldId id="287" r:id="rId28"/>
    <p:sldId id="271" r:id="rId29"/>
  </p:sldIdLst>
  <p:sldSz cx="9144000" cy="6858000" type="screen4x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8" d="100"/>
          <a:sy n="98" d="100"/>
        </p:scale>
        <p:origin x="12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82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63860C-13F6-4374-8871-A5F41CA19A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BC076-D451-4DD1-B626-C6C1E756C3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D959-8E6B-47F6-8991-4479CB2BBDE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C312F-36D1-4D44-A780-232F23296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E3C7D-7CF2-4935-B4DE-DD1F1B2E8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2DD3B-4936-4E79-9D65-9D677356D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4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ECBFC-8220-4781-B031-5FF22561D6FF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27374-25C8-49AC-8DDE-65544E217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3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7374-25C8-49AC-8DDE-65544E2176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3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"/>
          <p:cNvSpPr/>
          <p:nvPr/>
        </p:nvSpPr>
        <p:spPr>
          <a:xfrm>
            <a:off x="-1440" y="2284560"/>
            <a:ext cx="9142200" cy="457164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/>
          <p:cNvSpPr/>
          <p:nvPr/>
        </p:nvSpPr>
        <p:spPr>
          <a:xfrm>
            <a:off x="0" y="2286000"/>
            <a:ext cx="123480" cy="22842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4572000"/>
            <a:ext cx="123480" cy="2284200"/>
          </a:xfrm>
          <a:prstGeom prst="rect">
            <a:avLst/>
          </a:prstGeom>
          <a:solidFill>
            <a:srgbClr val="5153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15920" y="0"/>
            <a:ext cx="123480" cy="228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14480" y="2286000"/>
            <a:ext cx="123480" cy="2284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14480" y="4572000"/>
            <a:ext cx="123480" cy="22842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7"/>
          <p:cNvPicPr/>
          <p:nvPr/>
        </p:nvPicPr>
        <p:blipFill>
          <a:blip r:embed="rId14"/>
          <a:stretch/>
        </p:blipFill>
        <p:spPr>
          <a:xfrm>
            <a:off x="6172200" y="254160"/>
            <a:ext cx="2512800" cy="812520"/>
          </a:xfrm>
          <a:prstGeom prst="rect">
            <a:avLst/>
          </a:prstGeom>
          <a:ln>
            <a:noFill/>
          </a:ln>
        </p:spPr>
      </p:pic>
      <p:sp>
        <p:nvSpPr>
          <p:cNvPr id="7" name="CustomShape 7"/>
          <p:cNvSpPr/>
          <p:nvPr/>
        </p:nvSpPr>
        <p:spPr>
          <a:xfrm rot="16200000">
            <a:off x="-1056240" y="929880"/>
            <a:ext cx="24746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>
              <a:lnSpc>
                <a:spcPct val="100000"/>
              </a:lnSpc>
              <a:spcBef>
                <a:spcPts val="499"/>
              </a:spcBef>
            </a:pPr>
            <a:r>
              <a:rPr lang="en-US" sz="900" b="0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Mitglied der Helmholtz-Gemeinschaft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Picture 10"/>
          <p:cNvPicPr/>
          <p:nvPr/>
        </p:nvPicPr>
        <p:blipFill>
          <a:blip r:embed="rId15"/>
          <a:stretch/>
        </p:blipFill>
        <p:spPr>
          <a:xfrm>
            <a:off x="2533680" y="189000"/>
            <a:ext cx="1045800" cy="1033200"/>
          </a:xfrm>
          <a:prstGeom prst="rect">
            <a:avLst/>
          </a:prstGeom>
          <a:ln>
            <a:noFill/>
          </a:ln>
        </p:spPr>
      </p:pic>
      <p:pic>
        <p:nvPicPr>
          <p:cNvPr id="9" name="Picture 1"/>
          <p:cNvPicPr/>
          <p:nvPr/>
        </p:nvPicPr>
        <p:blipFill>
          <a:blip r:embed="rId16"/>
          <a:stretch/>
        </p:blipFill>
        <p:spPr>
          <a:xfrm>
            <a:off x="3962520" y="229680"/>
            <a:ext cx="1827000" cy="992520"/>
          </a:xfrm>
          <a:prstGeom prst="rect">
            <a:avLst/>
          </a:prstGeom>
          <a:ln>
            <a:noFill/>
          </a:ln>
        </p:spPr>
      </p:pic>
      <p:pic>
        <p:nvPicPr>
          <p:cNvPr id="10" name="Picture 5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32" b="95341" l="6023" r="96023">
                        <a14:foregroundMark x1="23523" y1="19545" x2="42045" y2="5227"/>
                        <a14:foregroundMark x1="33750" y1="7159" x2="13977" y2="19545"/>
                        <a14:foregroundMark x1="15909" y1="19773" x2="15909" y2="19773"/>
                        <a14:foregroundMark x1="14432" y1="21023" x2="14432" y2="21023"/>
                        <a14:foregroundMark x1="12273" y1="23182" x2="11250" y2="26591"/>
                        <a14:foregroundMark x1="7614" y1="33409" x2="7045" y2="36364"/>
                        <a14:foregroundMark x1="28977" y1="90341" x2="33182" y2="92273"/>
                        <a14:foregroundMark x1="41818" y1="94432" x2="46023" y2="95455"/>
                        <a14:foregroundMark x1="24091" y1="87614" x2="27273" y2="90000"/>
                        <a14:foregroundMark x1="22614" y1="86364" x2="25114" y2="86364"/>
                        <a14:foregroundMark x1="20682" y1="84659" x2="22841" y2="85909"/>
                        <a14:foregroundMark x1="17727" y1="81023" x2="17727" y2="81023"/>
                        <a14:foregroundMark x1="16705" y1="81023" x2="11477" y2="76705"/>
                        <a14:foregroundMark x1="11023" y1="73750" x2="9545" y2="70568"/>
                        <a14:backgroundMark x1="17955" y1="17386" x2="17955" y2="17386"/>
                        <a14:backgroundMark x1="15455" y1="20000" x2="15455" y2="20000"/>
                        <a14:backgroundMark x1="19659" y1="16136" x2="14205" y2="21250"/>
                        <a14:backgroundMark x1="21932" y1="13864" x2="10682" y2="23068"/>
                        <a14:backgroundMark x1="17500" y1="17159" x2="10227" y2="27045"/>
                        <a14:backgroundMark x1="35568" y1="6250" x2="27500" y2="10455"/>
                      </a14:backgroundRemoval>
                    </a14:imgEffect>
                  </a14:imgLayer>
                </a14:imgProps>
              </a:ext>
            </a:extLst>
          </a:blip>
          <a:srcRect l="4446" t="4443" r="4446" b="4443"/>
          <a:stretch/>
        </p:blipFill>
        <p:spPr>
          <a:xfrm>
            <a:off x="1104840" y="189000"/>
            <a:ext cx="1045800" cy="1033200"/>
          </a:xfrm>
          <a:prstGeom prst="rect">
            <a:avLst/>
          </a:prstGeom>
          <a:ln>
            <a:noFill/>
          </a:ln>
        </p:spPr>
      </p:pic>
      <p:sp>
        <p:nvSpPr>
          <p:cNvPr id="11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2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440" y="0"/>
            <a:ext cx="123480" cy="2284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2"/>
          <p:cNvSpPr/>
          <p:nvPr/>
        </p:nvSpPr>
        <p:spPr>
          <a:xfrm>
            <a:off x="0" y="4572000"/>
            <a:ext cx="123480" cy="2284200"/>
          </a:xfrm>
          <a:prstGeom prst="rect">
            <a:avLst/>
          </a:prstGeom>
          <a:solidFill>
            <a:srgbClr val="5153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15920" y="0"/>
            <a:ext cx="123480" cy="22842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4"/>
          <p:cNvSpPr/>
          <p:nvPr/>
        </p:nvSpPr>
        <p:spPr>
          <a:xfrm>
            <a:off x="114480" y="2286000"/>
            <a:ext cx="123480" cy="2284200"/>
          </a:xfrm>
          <a:prstGeom prst="rect">
            <a:avLst/>
          </a:prstGeom>
          <a:solidFill>
            <a:srgbClr val="B9BB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5"/>
          <p:cNvSpPr/>
          <p:nvPr/>
        </p:nvSpPr>
        <p:spPr>
          <a:xfrm>
            <a:off x="114480" y="4572000"/>
            <a:ext cx="123480" cy="22842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6"/>
          <p:cNvSpPr/>
          <p:nvPr/>
        </p:nvSpPr>
        <p:spPr>
          <a:xfrm>
            <a:off x="457200" y="6477120"/>
            <a:ext cx="8380080" cy="25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1000" b="0" strike="noStrike" spc="-1">
                <a:solidFill>
                  <a:srgbClr val="3A6F8A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							</a:t>
            </a:r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7"/>
          <p:cNvPicPr/>
          <p:nvPr/>
        </p:nvPicPr>
        <p:blipFill>
          <a:blip r:embed="rId14"/>
          <a:stretch/>
        </p:blipFill>
        <p:spPr>
          <a:xfrm>
            <a:off x="7467480" y="127080"/>
            <a:ext cx="1446120" cy="468000"/>
          </a:xfrm>
          <a:prstGeom prst="rect">
            <a:avLst/>
          </a:prstGeom>
          <a:ln>
            <a:noFill/>
          </a:ln>
        </p:spPr>
      </p:pic>
      <p:pic>
        <p:nvPicPr>
          <p:cNvPr id="56" name="Picture 11"/>
          <p:cNvPicPr/>
          <p:nvPr/>
        </p:nvPicPr>
        <p:blipFill>
          <a:blip r:embed="rId15"/>
          <a:stretch/>
        </p:blipFill>
        <p:spPr>
          <a:xfrm>
            <a:off x="5342040" y="44280"/>
            <a:ext cx="676080" cy="669600"/>
          </a:xfrm>
          <a:prstGeom prst="rect">
            <a:avLst/>
          </a:prstGeom>
          <a:ln>
            <a:noFill/>
          </a:ln>
        </p:spPr>
      </p:pic>
      <p:pic>
        <p:nvPicPr>
          <p:cNvPr id="57" name="Picture 6"/>
          <p:cNvPicPr/>
          <p:nvPr/>
        </p:nvPicPr>
        <p:blipFill>
          <a:blip r:embed="rId16"/>
          <a:stretch/>
        </p:blipFill>
        <p:spPr>
          <a:xfrm>
            <a:off x="6248520" y="115200"/>
            <a:ext cx="973440" cy="528480"/>
          </a:xfrm>
          <a:prstGeom prst="rect">
            <a:avLst/>
          </a:prstGeom>
          <a:ln>
            <a:noFill/>
          </a:ln>
        </p:spPr>
      </p:pic>
      <p:pic>
        <p:nvPicPr>
          <p:cNvPr id="58" name="Picture 7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50" b="96023" l="3295" r="95341"/>
                    </a14:imgEffect>
                  </a14:imgLayer>
                </a14:imgProps>
              </a:ext>
            </a:extLst>
          </a:blip>
          <a:srcRect l="4446" t="4443" r="4446" b="4443"/>
          <a:stretch/>
        </p:blipFill>
        <p:spPr>
          <a:xfrm>
            <a:off x="4435560" y="57240"/>
            <a:ext cx="676080" cy="667800"/>
          </a:xfrm>
          <a:prstGeom prst="rect">
            <a:avLst/>
          </a:prstGeom>
          <a:ln>
            <a:noFill/>
          </a:ln>
        </p:spPr>
      </p:pic>
      <p:sp>
        <p:nvSpPr>
          <p:cNvPr id="59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0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250920" y="2752560"/>
            <a:ext cx="8891280" cy="105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Supply Development for JEDI Polarimeter Modules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228600" y="6381720"/>
            <a:ext cx="891360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23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.08.2018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0" y="4114800"/>
            <a:ext cx="8913600" cy="8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Javakhishvili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n-US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(AUG / </a:t>
            </a:r>
            <a:r>
              <a:rPr lang="en-US" sz="18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SMART</a:t>
            </a:r>
            <a:r>
              <a:rPr lang="en-US" sz="1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|EDM_Lab</a:t>
            </a:r>
            <a:r>
              <a:rPr lang="en-US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TSU 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5684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312372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655272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FA07E22-7D20-46BD-A40B-91F5077E38DD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10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Picture 5"/>
          <p:cNvPicPr/>
          <p:nvPr/>
        </p:nvPicPr>
        <p:blipFill>
          <a:blip r:embed="rId2"/>
          <a:srcRect l="2805" t="69538" r="3873" b="1522"/>
          <a:stretch/>
        </p:blipFill>
        <p:spPr>
          <a:xfrm>
            <a:off x="352080" y="2172600"/>
            <a:ext cx="5133600" cy="431964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rcRect t="30472" r="16951"/>
          <a:stretch/>
        </p:blipFill>
        <p:spPr>
          <a:xfrm>
            <a:off x="2743200" y="1363680"/>
            <a:ext cx="6095520" cy="3120480"/>
          </a:xfrm>
          <a:prstGeom prst="rect">
            <a:avLst/>
          </a:prstGeom>
          <a:ln>
            <a:noFill/>
          </a:ln>
        </p:spPr>
      </p:pic>
      <p:sp>
        <p:nvSpPr>
          <p:cNvPr id="208" name="CustomShape 5"/>
          <p:cNvSpPr/>
          <p:nvPr/>
        </p:nvSpPr>
        <p:spPr>
          <a:xfrm>
            <a:off x="468360" y="83808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– Final prototype	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6"/>
          <p:cNvSpPr/>
          <p:nvPr/>
        </p:nvSpPr>
        <p:spPr>
          <a:xfrm>
            <a:off x="5487840" y="4606560"/>
            <a:ext cx="2741040" cy="106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Original signal (red) </a:t>
            </a: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signal with improved feedback and filters (green)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5720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3124080" y="649332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655308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F00F176-EBB4-4A0A-A87A-756FA2F2DCDC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3505320" y="2150280"/>
            <a:ext cx="3198240" cy="11368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5"/>
          <p:cNvSpPr/>
          <p:nvPr/>
        </p:nvSpPr>
        <p:spPr>
          <a:xfrm>
            <a:off x="3993120" y="4549680"/>
            <a:ext cx="1229760" cy="11102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6"/>
          <p:cNvSpPr/>
          <p:nvPr/>
        </p:nvSpPr>
        <p:spPr>
          <a:xfrm>
            <a:off x="4020840" y="4618080"/>
            <a:ext cx="1293120" cy="10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 current    sink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7"/>
          <p:cNvSpPr/>
          <p:nvPr/>
        </p:nvSpPr>
        <p:spPr>
          <a:xfrm>
            <a:off x="2502720" y="5063400"/>
            <a:ext cx="1450080" cy="237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8"/>
          <p:cNvSpPr/>
          <p:nvPr/>
        </p:nvSpPr>
        <p:spPr>
          <a:xfrm>
            <a:off x="2523600" y="4756320"/>
            <a:ext cx="6487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37 V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9"/>
          <p:cNvSpPr/>
          <p:nvPr/>
        </p:nvSpPr>
        <p:spPr>
          <a:xfrm>
            <a:off x="4278600" y="2493720"/>
            <a:ext cx="16513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10"/>
          <p:cNvSpPr/>
          <p:nvPr/>
        </p:nvSpPr>
        <p:spPr>
          <a:xfrm rot="5400000">
            <a:off x="4007880" y="3775320"/>
            <a:ext cx="1203840" cy="25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11"/>
          <p:cNvSpPr/>
          <p:nvPr/>
        </p:nvSpPr>
        <p:spPr>
          <a:xfrm rot="16200000">
            <a:off x="3569040" y="3598560"/>
            <a:ext cx="120600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from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generator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12"/>
          <p:cNvSpPr/>
          <p:nvPr/>
        </p:nvSpPr>
        <p:spPr>
          <a:xfrm>
            <a:off x="410760" y="7344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Testing Environment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13"/>
          <p:cNvSpPr/>
          <p:nvPr/>
        </p:nvSpPr>
        <p:spPr>
          <a:xfrm>
            <a:off x="5238000" y="3298680"/>
            <a:ext cx="522360" cy="191556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4"/>
          <p:cNvSpPr/>
          <p:nvPr/>
        </p:nvSpPr>
        <p:spPr>
          <a:xfrm rot="16200000">
            <a:off x="4857840" y="4158360"/>
            <a:ext cx="2103840" cy="3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from converter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684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312372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655272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9957D35E-6BF3-4D04-9D3E-8FC31AC66C45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4"/>
          <p:cNvSpPr/>
          <p:nvPr/>
        </p:nvSpPr>
        <p:spPr>
          <a:xfrm rot="16200000">
            <a:off x="709920" y="4457160"/>
            <a:ext cx="493200" cy="1407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5"/>
          <p:cNvSpPr/>
          <p:nvPr/>
        </p:nvSpPr>
        <p:spPr>
          <a:xfrm>
            <a:off x="5257080" y="2194560"/>
            <a:ext cx="3198240" cy="113688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6"/>
          <p:cNvSpPr/>
          <p:nvPr/>
        </p:nvSpPr>
        <p:spPr>
          <a:xfrm>
            <a:off x="6926400" y="4575240"/>
            <a:ext cx="1117800" cy="11102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7"/>
          <p:cNvSpPr/>
          <p:nvPr/>
        </p:nvSpPr>
        <p:spPr>
          <a:xfrm>
            <a:off x="1700640" y="4512240"/>
            <a:ext cx="1978920" cy="1312200"/>
          </a:xfrm>
          <a:prstGeom prst="rect">
            <a:avLst/>
          </a:prstGeom>
          <a:solidFill>
            <a:schemeClr val="bg1"/>
          </a:solidFill>
          <a:ln w="255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8"/>
          <p:cNvSpPr/>
          <p:nvPr/>
        </p:nvSpPr>
        <p:spPr>
          <a:xfrm>
            <a:off x="1851120" y="4960080"/>
            <a:ext cx="1736640" cy="39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9"/>
          <p:cNvSpPr/>
          <p:nvPr/>
        </p:nvSpPr>
        <p:spPr>
          <a:xfrm>
            <a:off x="284240" y="4572720"/>
            <a:ext cx="119140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in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37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10"/>
          <p:cNvSpPr/>
          <p:nvPr/>
        </p:nvSpPr>
        <p:spPr>
          <a:xfrm>
            <a:off x="6954120" y="4643640"/>
            <a:ext cx="998640" cy="10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1"/>
          <p:cNvSpPr/>
          <p:nvPr/>
        </p:nvSpPr>
        <p:spPr>
          <a:xfrm>
            <a:off x="3710160" y="5051520"/>
            <a:ext cx="971640" cy="245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12"/>
          <p:cNvSpPr/>
          <p:nvPr/>
        </p:nvSpPr>
        <p:spPr>
          <a:xfrm>
            <a:off x="3688920" y="4790520"/>
            <a:ext cx="90180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30V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13"/>
          <p:cNvSpPr/>
          <p:nvPr/>
        </p:nvSpPr>
        <p:spPr>
          <a:xfrm>
            <a:off x="6030720" y="2538000"/>
            <a:ext cx="1651320" cy="4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14"/>
          <p:cNvSpPr/>
          <p:nvPr/>
        </p:nvSpPr>
        <p:spPr>
          <a:xfrm rot="5400000">
            <a:off x="6950520" y="3819240"/>
            <a:ext cx="1203840" cy="250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15"/>
          <p:cNvSpPr/>
          <p:nvPr/>
        </p:nvSpPr>
        <p:spPr>
          <a:xfrm rot="16200000">
            <a:off x="7387200" y="3643920"/>
            <a:ext cx="120600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from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generator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6"/>
          <p:cNvSpPr/>
          <p:nvPr/>
        </p:nvSpPr>
        <p:spPr>
          <a:xfrm flipH="1" flipV="1">
            <a:off x="4691520" y="4578120"/>
            <a:ext cx="1234080" cy="1062360"/>
          </a:xfrm>
          <a:prstGeom prst="rect">
            <a:avLst/>
          </a:prstGeom>
          <a:noFill/>
          <a:ln w="255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17"/>
          <p:cNvSpPr/>
          <p:nvPr/>
        </p:nvSpPr>
        <p:spPr>
          <a:xfrm>
            <a:off x="4880520" y="4777560"/>
            <a:ext cx="374400" cy="17640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18"/>
          <p:cNvSpPr/>
          <p:nvPr/>
        </p:nvSpPr>
        <p:spPr>
          <a:xfrm>
            <a:off x="5321880" y="4956120"/>
            <a:ext cx="453960" cy="342720"/>
          </a:xfrm>
          <a:prstGeom prst="mathEqual">
            <a:avLst>
              <a:gd name="adj1" fmla="val 23520"/>
              <a:gd name="adj2" fmla="val 11760"/>
            </a:avLst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242" name="Line 19"/>
          <p:cNvSpPr/>
          <p:nvPr/>
        </p:nvSpPr>
        <p:spPr>
          <a:xfrm>
            <a:off x="5257080" y="4866480"/>
            <a:ext cx="292680" cy="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20"/>
          <p:cNvSpPr/>
          <p:nvPr/>
        </p:nvSpPr>
        <p:spPr>
          <a:xfrm flipV="1">
            <a:off x="5549760" y="4866480"/>
            <a:ext cx="360" cy="1605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Line 21"/>
          <p:cNvSpPr/>
          <p:nvPr/>
        </p:nvSpPr>
        <p:spPr>
          <a:xfrm flipH="1">
            <a:off x="4780800" y="4866480"/>
            <a:ext cx="99360" cy="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22"/>
          <p:cNvSpPr/>
          <p:nvPr/>
        </p:nvSpPr>
        <p:spPr>
          <a:xfrm>
            <a:off x="5549760" y="5229720"/>
            <a:ext cx="360" cy="1296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Line 23"/>
          <p:cNvSpPr/>
          <p:nvPr/>
        </p:nvSpPr>
        <p:spPr>
          <a:xfrm>
            <a:off x="5467680" y="5366880"/>
            <a:ext cx="164160" cy="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4"/>
          <p:cNvSpPr/>
          <p:nvPr/>
        </p:nvSpPr>
        <p:spPr>
          <a:xfrm rot="5400000">
            <a:off x="6341040" y="4658400"/>
            <a:ext cx="185400" cy="984960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5"/>
          <p:cNvSpPr/>
          <p:nvPr/>
        </p:nvSpPr>
        <p:spPr>
          <a:xfrm>
            <a:off x="4850280" y="4728240"/>
            <a:ext cx="43524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100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26"/>
          <p:cNvSpPr/>
          <p:nvPr/>
        </p:nvSpPr>
        <p:spPr>
          <a:xfrm>
            <a:off x="5513760" y="4781520"/>
            <a:ext cx="442800" cy="2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8uF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27"/>
          <p:cNvSpPr/>
          <p:nvPr/>
        </p:nvSpPr>
        <p:spPr>
          <a:xfrm>
            <a:off x="6485400" y="4935960"/>
            <a:ext cx="209160" cy="445680"/>
          </a:xfrm>
          <a:prstGeom prst="ellipse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8"/>
          <p:cNvSpPr/>
          <p:nvPr/>
        </p:nvSpPr>
        <p:spPr>
          <a:xfrm>
            <a:off x="6506640" y="3333600"/>
            <a:ext cx="148680" cy="15958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29"/>
          <p:cNvSpPr/>
          <p:nvPr/>
        </p:nvSpPr>
        <p:spPr>
          <a:xfrm rot="16200000">
            <a:off x="5616720" y="3843720"/>
            <a:ext cx="1317600" cy="51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drop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measurement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30"/>
          <p:cNvSpPr/>
          <p:nvPr/>
        </p:nvSpPr>
        <p:spPr>
          <a:xfrm>
            <a:off x="487440" y="6901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 testing</a:t>
            </a:r>
            <a:endParaRPr lang="en-US" sz="2600" b="1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31"/>
          <p:cNvSpPr/>
          <p:nvPr/>
        </p:nvSpPr>
        <p:spPr>
          <a:xfrm>
            <a:off x="4638960" y="5644800"/>
            <a:ext cx="137088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board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2"/>
          <a:srcRect l="53245" t="61955" r="30678" b="10020"/>
          <a:stretch/>
        </p:blipFill>
        <p:spPr>
          <a:xfrm>
            <a:off x="4675320" y="4579920"/>
            <a:ext cx="1334520" cy="1108440"/>
          </a:xfrm>
          <a:prstGeom prst="rect">
            <a:avLst/>
          </a:prstGeom>
          <a:ln>
            <a:noFill/>
          </a:ln>
        </p:spPr>
      </p:pic>
      <p:pic>
        <p:nvPicPr>
          <p:cNvPr id="256" name="Picture 255"/>
          <p:cNvPicPr/>
          <p:nvPr/>
        </p:nvPicPr>
        <p:blipFill>
          <a:blip r:embed="rId3"/>
          <a:srcRect l="19999" t="18320" r="26248" b="11673"/>
          <a:stretch/>
        </p:blipFill>
        <p:spPr>
          <a:xfrm>
            <a:off x="2103120" y="1554480"/>
            <a:ext cx="2467800" cy="2409840"/>
          </a:xfrm>
          <a:prstGeom prst="rect">
            <a:avLst/>
          </a:prstGeom>
          <a:ln>
            <a:noFill/>
          </a:ln>
        </p:spPr>
      </p:pic>
      <p:sp>
        <p:nvSpPr>
          <p:cNvPr id="257" name="CustomShape 32"/>
          <p:cNvSpPr/>
          <p:nvPr/>
        </p:nvSpPr>
        <p:spPr>
          <a:xfrm>
            <a:off x="2103120" y="146304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3"/>
          <p:cNvSpPr/>
          <p:nvPr/>
        </p:nvSpPr>
        <p:spPr>
          <a:xfrm>
            <a:off x="4114800" y="146304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34"/>
          <p:cNvSpPr/>
          <p:nvPr/>
        </p:nvSpPr>
        <p:spPr>
          <a:xfrm>
            <a:off x="2011680" y="356616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5"/>
          <p:cNvSpPr/>
          <p:nvPr/>
        </p:nvSpPr>
        <p:spPr>
          <a:xfrm>
            <a:off x="4114800" y="3657600"/>
            <a:ext cx="456120" cy="364680"/>
          </a:xfrm>
          <a:prstGeom prst="frame">
            <a:avLst>
              <a:gd name="adj1" fmla="val 925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36"/>
          <p:cNvSpPr/>
          <p:nvPr/>
        </p:nvSpPr>
        <p:spPr>
          <a:xfrm>
            <a:off x="3749040" y="2560320"/>
            <a:ext cx="456120" cy="364680"/>
          </a:xfrm>
          <a:prstGeom prst="frame">
            <a:avLst>
              <a:gd name="adj1" fmla="val 9259"/>
            </a:avLst>
          </a:prstGeom>
          <a:solidFill>
            <a:srgbClr val="2B2BD2"/>
          </a:solidFill>
          <a:ln>
            <a:solidFill>
              <a:srgbClr val="0000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Line 37"/>
          <p:cNvSpPr/>
          <p:nvPr/>
        </p:nvSpPr>
        <p:spPr>
          <a:xfrm flipH="1" flipV="1">
            <a:off x="2377440" y="3840480"/>
            <a:ext cx="3017520" cy="13716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38"/>
          <p:cNvSpPr/>
          <p:nvPr/>
        </p:nvSpPr>
        <p:spPr>
          <a:xfrm>
            <a:off x="365760" y="1554480"/>
            <a:ext cx="1370520" cy="186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 SiPM board there is 4x2uF capacitors (red) and inductance (blue)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Line 39"/>
          <p:cNvSpPr/>
          <p:nvPr/>
        </p:nvSpPr>
        <p:spPr>
          <a:xfrm flipH="1" flipV="1">
            <a:off x="4114800" y="2834640"/>
            <a:ext cx="1171800" cy="194292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40"/>
          <p:cNvSpPr/>
          <p:nvPr/>
        </p:nvSpPr>
        <p:spPr>
          <a:xfrm>
            <a:off x="3749040" y="5347080"/>
            <a:ext cx="822240" cy="59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Long cable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41"/>
          <p:cNvSpPr/>
          <p:nvPr/>
        </p:nvSpPr>
        <p:spPr>
          <a:xfrm>
            <a:off x="5029200" y="1280160"/>
            <a:ext cx="3474000" cy="34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SiPM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board designed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at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Ferrara university, Italy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Line 42"/>
          <p:cNvSpPr/>
          <p:nvPr/>
        </p:nvSpPr>
        <p:spPr>
          <a:xfrm flipH="1">
            <a:off x="4593081" y="1909440"/>
            <a:ext cx="1437639" cy="4510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45720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3124080" y="649332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3"/>
          <p:cNvSpPr/>
          <p:nvPr/>
        </p:nvSpPr>
        <p:spPr>
          <a:xfrm>
            <a:off x="655308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BC78CD2-44E6-4B0A-9AE8-3EF7A3A33CC3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13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6"/>
          <p:cNvSpPr/>
          <p:nvPr/>
        </p:nvSpPr>
        <p:spPr>
          <a:xfrm>
            <a:off x="410760" y="6120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Board Test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4355FA-78F5-44DC-A57C-2E096C17B2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7110"/>
            <a:ext cx="4864188" cy="344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36">
            <a:extLst>
              <a:ext uri="{FF2B5EF4-FFF2-40B4-BE49-F238E27FC236}">
                <a16:creationId xmlns:a16="http://schemas.microsoft.com/office/drawing/2014/main" id="{27A22D8A-7AE7-46D9-999B-04BD1F5DD3BC}"/>
              </a:ext>
            </a:extLst>
          </p:cNvPr>
          <p:cNvSpPr txBox="1"/>
          <p:nvPr/>
        </p:nvSpPr>
        <p:spPr>
          <a:xfrm>
            <a:off x="5570211" y="1480026"/>
            <a:ext cx="2947552" cy="255486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of the first measurement of  voltage drop on </a:t>
            </a:r>
            <a:r>
              <a:rPr lang="en-US" sz="1400" dirty="0" err="1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SiPM</a:t>
            </a: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board</a:t>
            </a:r>
            <a:endParaRPr lang="en-US" sz="14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Blue</a:t>
            </a:r>
            <a:r>
              <a:rPr lang="ka-G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≈</a:t>
            </a:r>
            <a:r>
              <a:rPr lang="en-US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 </a:t>
            </a: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mV</a:t>
            </a:r>
            <a:r>
              <a:rPr lang="ka-G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voltage drop at first prototype of </a:t>
            </a:r>
            <a:r>
              <a:rPr lang="en-US" sz="1400" dirty="0" err="1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SiPM</a:t>
            </a: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 board with 8µF capacitors</a:t>
            </a:r>
            <a:endParaRPr lang="en-US" sz="14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400" dirty="0">
                <a:solidFill>
                  <a:srgbClr val="44546A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ka-G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≈ 12 </a:t>
            </a: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mV</a:t>
            </a:r>
            <a:r>
              <a:rPr lang="ka-G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400" dirty="0">
                <a:solidFill>
                  <a:srgbClr val="44546A"/>
                </a:solidFill>
                <a:effectLst/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voltage drop on improved board with </a:t>
            </a:r>
            <a:r>
              <a:rPr lang="ka-GE" sz="140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</a:t>
            </a:r>
            <a:r>
              <a:rPr lang="ka-GE" sz="1400" dirty="0">
                <a:solidFill>
                  <a:srgbClr val="44546A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µ</a:t>
            </a:r>
            <a:r>
              <a:rPr lang="en-US" sz="1400" dirty="0">
                <a:solidFill>
                  <a:srgbClr val="44546A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capacitors</a:t>
            </a:r>
            <a:endParaRPr lang="ka-GE" sz="1400" dirty="0">
              <a:solidFill>
                <a:srgbClr val="44546A"/>
              </a:solidFill>
              <a:effectLst/>
              <a:latin typeface="Sylfaen" panose="010A0502050306030303" pitchFamily="18" charset="0"/>
              <a:ea typeface="Calibri" panose="020F0502020204030204" pitchFamily="34" charset="0"/>
              <a:cs typeface="Sylfaen" panose="010A0502050306030303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1400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vertical scale </a:t>
            </a:r>
            <a:r>
              <a:rPr lang="ka-GE" sz="1400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≈ 12.2 </a:t>
            </a:r>
            <a:r>
              <a:rPr lang="en-US" sz="1400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mV</a:t>
            </a:r>
            <a:r>
              <a:rPr lang="ka-GE" sz="1400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a-GE" sz="20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5108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3117960" y="649332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3"/>
          <p:cNvSpPr/>
          <p:nvPr/>
        </p:nvSpPr>
        <p:spPr>
          <a:xfrm>
            <a:off x="6546960" y="649332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4C3080B2-2B7D-4D2B-97A9-F2779E3EFA04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14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1" name="Picture 5"/>
          <p:cNvPicPr/>
          <p:nvPr/>
        </p:nvPicPr>
        <p:blipFill>
          <a:blip r:embed="rId2"/>
          <a:srcRect l="6085" r="11113"/>
          <a:stretch/>
        </p:blipFill>
        <p:spPr>
          <a:xfrm rot="16200000">
            <a:off x="2156040" y="-119520"/>
            <a:ext cx="5006160" cy="8221320"/>
          </a:xfrm>
          <a:prstGeom prst="rect">
            <a:avLst/>
          </a:prstGeom>
          <a:ln>
            <a:noFill/>
          </a:ln>
        </p:spPr>
      </p:pic>
      <p:sp>
        <p:nvSpPr>
          <p:cNvPr id="272" name="CustomShape 4"/>
          <p:cNvSpPr/>
          <p:nvPr/>
        </p:nvSpPr>
        <p:spPr>
          <a:xfrm>
            <a:off x="608040" y="3474720"/>
            <a:ext cx="2591640" cy="454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5"/>
          <p:cNvSpPr/>
          <p:nvPr/>
        </p:nvSpPr>
        <p:spPr>
          <a:xfrm flipH="1">
            <a:off x="1630080" y="3931920"/>
            <a:ext cx="218160" cy="79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74" name="CustomShape 6"/>
          <p:cNvSpPr/>
          <p:nvPr/>
        </p:nvSpPr>
        <p:spPr>
          <a:xfrm>
            <a:off x="524880" y="4731480"/>
            <a:ext cx="2308320" cy="84384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7"/>
          <p:cNvSpPr/>
          <p:nvPr/>
        </p:nvSpPr>
        <p:spPr>
          <a:xfrm>
            <a:off x="4663440" y="3750120"/>
            <a:ext cx="1431720" cy="18262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8"/>
          <p:cNvSpPr/>
          <p:nvPr/>
        </p:nvSpPr>
        <p:spPr>
          <a:xfrm>
            <a:off x="4510800" y="3017520"/>
            <a:ext cx="2346480" cy="409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9"/>
          <p:cNvSpPr/>
          <p:nvPr/>
        </p:nvSpPr>
        <p:spPr>
          <a:xfrm flipH="1">
            <a:off x="5576760" y="3474720"/>
            <a:ext cx="182520" cy="485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78" name="CustomShape 10"/>
          <p:cNvSpPr/>
          <p:nvPr/>
        </p:nvSpPr>
        <p:spPr>
          <a:xfrm>
            <a:off x="6928200" y="1645920"/>
            <a:ext cx="1574280" cy="308340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11"/>
          <p:cNvSpPr/>
          <p:nvPr/>
        </p:nvSpPr>
        <p:spPr>
          <a:xfrm>
            <a:off x="6563520" y="5643000"/>
            <a:ext cx="1986840" cy="5151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 Pitaya</a:t>
            </a:r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12"/>
          <p:cNvSpPr/>
          <p:nvPr/>
        </p:nvSpPr>
        <p:spPr>
          <a:xfrm flipV="1">
            <a:off x="7614000" y="4729320"/>
            <a:ext cx="360" cy="90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281" name="CustomShape 13"/>
          <p:cNvSpPr/>
          <p:nvPr/>
        </p:nvSpPr>
        <p:spPr>
          <a:xfrm>
            <a:off x="487440" y="6901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14"/>
          <p:cNvSpPr/>
          <p:nvPr/>
        </p:nvSpPr>
        <p:spPr>
          <a:xfrm>
            <a:off x="774720" y="9529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15"/>
          <p:cNvSpPr/>
          <p:nvPr/>
        </p:nvSpPr>
        <p:spPr>
          <a:xfrm>
            <a:off x="596880" y="9349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16"/>
          <p:cNvSpPr/>
          <p:nvPr/>
        </p:nvSpPr>
        <p:spPr>
          <a:xfrm>
            <a:off x="596880" y="9349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17"/>
          <p:cNvSpPr/>
          <p:nvPr/>
        </p:nvSpPr>
        <p:spPr>
          <a:xfrm>
            <a:off x="487440" y="690120"/>
            <a:ext cx="34390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Testing Environment </a:t>
            </a:r>
            <a:endParaRPr lang="en-US" sz="2600" b="1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18"/>
          <p:cNvSpPr/>
          <p:nvPr/>
        </p:nvSpPr>
        <p:spPr>
          <a:xfrm>
            <a:off x="3840480" y="1737360"/>
            <a:ext cx="2346480" cy="3848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PC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power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supply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19"/>
          <p:cNvSpPr/>
          <p:nvPr/>
        </p:nvSpPr>
        <p:spPr>
          <a:xfrm flipH="1">
            <a:off x="3199680" y="2103120"/>
            <a:ext cx="639360" cy="547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00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CE1CF2A8-E445-468E-8313-9011AF32EA0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1877" y="2469891"/>
            <a:ext cx="1374586" cy="970173"/>
          </a:xfrm>
          <a:prstGeom prst="bentConnector3">
            <a:avLst>
              <a:gd name="adj1" fmla="val 100128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C75EA8D6-CE8B-4FBD-BB72-1DECEA13D6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2323" y="2571566"/>
            <a:ext cx="1254686" cy="649299"/>
          </a:xfrm>
          <a:prstGeom prst="bentConnector3">
            <a:avLst>
              <a:gd name="adj1" fmla="val 99392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E32A396A-D8FF-484F-8C84-0EB1A9927B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889735" y="2591354"/>
            <a:ext cx="1120346" cy="457510"/>
          </a:xfrm>
          <a:prstGeom prst="bentConnector3">
            <a:avLst>
              <a:gd name="adj1" fmla="val -1100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F0E675-AB60-414D-A893-E4CBD9C70D69}"/>
              </a:ext>
            </a:extLst>
          </p:cNvPr>
          <p:cNvCxnSpPr>
            <a:cxnSpLocks/>
          </p:cNvCxnSpPr>
          <p:nvPr/>
        </p:nvCxnSpPr>
        <p:spPr>
          <a:xfrm flipV="1">
            <a:off x="1686305" y="3775477"/>
            <a:ext cx="6750957" cy="131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CustomShape 6">
            <a:extLst>
              <a:ext uri="{FF2B5EF4-FFF2-40B4-BE49-F238E27FC236}">
                <a16:creationId xmlns:a16="http://schemas.microsoft.com/office/drawing/2014/main" id="{4A86D80E-FAFA-4726-9D2C-1BDB127E2192}"/>
              </a:ext>
            </a:extLst>
          </p:cNvPr>
          <p:cNvSpPr/>
          <p:nvPr/>
        </p:nvSpPr>
        <p:spPr>
          <a:xfrm>
            <a:off x="410760" y="6120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monitoring 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E3CBE-C2E9-4C44-A24A-C8891E757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3" y="4034800"/>
            <a:ext cx="8945367" cy="2509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6AAF17-9A06-4708-980A-6C82D22A44DD}"/>
              </a:ext>
            </a:extLst>
          </p:cNvPr>
          <p:cNvSpPr/>
          <p:nvPr/>
        </p:nvSpPr>
        <p:spPr>
          <a:xfrm>
            <a:off x="1381505" y="3244389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B01E4-BEA7-4B70-A964-4BC5A6FC685C}"/>
              </a:ext>
            </a:extLst>
          </p:cNvPr>
          <p:cNvSpPr/>
          <p:nvPr/>
        </p:nvSpPr>
        <p:spPr>
          <a:xfrm>
            <a:off x="2295905" y="3244388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BB0319-C8DC-44E4-A3F9-7E6DF4088D58}"/>
              </a:ext>
            </a:extLst>
          </p:cNvPr>
          <p:cNvSpPr/>
          <p:nvPr/>
        </p:nvSpPr>
        <p:spPr>
          <a:xfrm>
            <a:off x="3210305" y="3248890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E8236A-3407-4F82-B46B-0B5EE2CFE6C9}"/>
              </a:ext>
            </a:extLst>
          </p:cNvPr>
          <p:cNvSpPr/>
          <p:nvPr/>
        </p:nvSpPr>
        <p:spPr>
          <a:xfrm>
            <a:off x="4124705" y="3245945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88177-85AF-4DF5-B7A1-8D3B0E7BED72}"/>
              </a:ext>
            </a:extLst>
          </p:cNvPr>
          <p:cNvSpPr/>
          <p:nvPr/>
        </p:nvSpPr>
        <p:spPr>
          <a:xfrm>
            <a:off x="5039105" y="3244389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D5C37-3CAD-4C8A-A6DA-215312229A92}"/>
              </a:ext>
            </a:extLst>
          </p:cNvPr>
          <p:cNvSpPr/>
          <p:nvPr/>
        </p:nvSpPr>
        <p:spPr>
          <a:xfrm>
            <a:off x="5953505" y="3244389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FEF9F6-1194-4BA4-B78B-550E5F746EBE}"/>
              </a:ext>
            </a:extLst>
          </p:cNvPr>
          <p:cNvSpPr/>
          <p:nvPr/>
        </p:nvSpPr>
        <p:spPr>
          <a:xfrm>
            <a:off x="6867905" y="3251317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3A0D0-A1BB-406C-9EB7-3C1F4A47C62A}"/>
              </a:ext>
            </a:extLst>
          </p:cNvPr>
          <p:cNvSpPr/>
          <p:nvPr/>
        </p:nvSpPr>
        <p:spPr>
          <a:xfrm>
            <a:off x="7782305" y="3251317"/>
            <a:ext cx="304800" cy="57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100" dirty="0"/>
              <a:t>MUX8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9A0D00-AEE7-469B-8DC1-FC4EC006153B}"/>
              </a:ext>
            </a:extLst>
          </p:cNvPr>
          <p:cNvSpPr/>
          <p:nvPr/>
        </p:nvSpPr>
        <p:spPr>
          <a:xfrm rot="5400000">
            <a:off x="4519312" y="1608715"/>
            <a:ext cx="323244" cy="92235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MUX0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396FDD-5871-4C27-B5B7-E9593908ED79}"/>
              </a:ext>
            </a:extLst>
          </p:cNvPr>
          <p:cNvCxnSpPr>
            <a:cxnSpLocks/>
          </p:cNvCxnSpPr>
          <p:nvPr/>
        </p:nvCxnSpPr>
        <p:spPr>
          <a:xfrm>
            <a:off x="1686305" y="3389218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EA974C-5E21-4DCC-A5AC-2CD155628E1E}"/>
              </a:ext>
            </a:extLst>
          </p:cNvPr>
          <p:cNvCxnSpPr>
            <a:cxnSpLocks/>
          </p:cNvCxnSpPr>
          <p:nvPr/>
        </p:nvCxnSpPr>
        <p:spPr>
          <a:xfrm>
            <a:off x="3515105" y="3389218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51C36E-11BE-4584-88AA-19D2EC41864D}"/>
              </a:ext>
            </a:extLst>
          </p:cNvPr>
          <p:cNvCxnSpPr>
            <a:cxnSpLocks/>
          </p:cNvCxnSpPr>
          <p:nvPr/>
        </p:nvCxnSpPr>
        <p:spPr>
          <a:xfrm>
            <a:off x="4429505" y="3389218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4F5428-2D5F-4AB8-87C8-124C7B708DF1}"/>
              </a:ext>
            </a:extLst>
          </p:cNvPr>
          <p:cNvCxnSpPr>
            <a:cxnSpLocks/>
          </p:cNvCxnSpPr>
          <p:nvPr/>
        </p:nvCxnSpPr>
        <p:spPr>
          <a:xfrm>
            <a:off x="5343905" y="3389218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36B458-74D7-4381-93A2-9DD47F09EA3B}"/>
              </a:ext>
            </a:extLst>
          </p:cNvPr>
          <p:cNvCxnSpPr>
            <a:cxnSpLocks/>
          </p:cNvCxnSpPr>
          <p:nvPr/>
        </p:nvCxnSpPr>
        <p:spPr>
          <a:xfrm>
            <a:off x="2600705" y="3389218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3A490A-8B29-4DF8-8DC2-D6B18C8B6B1B}"/>
              </a:ext>
            </a:extLst>
          </p:cNvPr>
          <p:cNvCxnSpPr>
            <a:cxnSpLocks/>
          </p:cNvCxnSpPr>
          <p:nvPr/>
        </p:nvCxnSpPr>
        <p:spPr>
          <a:xfrm>
            <a:off x="7172705" y="3389218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5DE3C8-8BED-410A-967F-54D1AE35F002}"/>
              </a:ext>
            </a:extLst>
          </p:cNvPr>
          <p:cNvCxnSpPr>
            <a:cxnSpLocks/>
          </p:cNvCxnSpPr>
          <p:nvPr/>
        </p:nvCxnSpPr>
        <p:spPr>
          <a:xfrm>
            <a:off x="6258305" y="3377095"/>
            <a:ext cx="609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FC4074-6B3E-4AC7-BD8D-8BE4BD3B0601}"/>
              </a:ext>
            </a:extLst>
          </p:cNvPr>
          <p:cNvCxnSpPr>
            <a:cxnSpLocks/>
          </p:cNvCxnSpPr>
          <p:nvPr/>
        </p:nvCxnSpPr>
        <p:spPr>
          <a:xfrm>
            <a:off x="1686305" y="3513043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D523E9-8CAB-4C6A-839B-1A42D764EE5B}"/>
              </a:ext>
            </a:extLst>
          </p:cNvPr>
          <p:cNvCxnSpPr>
            <a:cxnSpLocks/>
          </p:cNvCxnSpPr>
          <p:nvPr/>
        </p:nvCxnSpPr>
        <p:spPr>
          <a:xfrm>
            <a:off x="3515105" y="3513043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C9B18B-54D2-41BC-84A7-CDF6FEAA917D}"/>
              </a:ext>
            </a:extLst>
          </p:cNvPr>
          <p:cNvCxnSpPr>
            <a:cxnSpLocks/>
          </p:cNvCxnSpPr>
          <p:nvPr/>
        </p:nvCxnSpPr>
        <p:spPr>
          <a:xfrm>
            <a:off x="4429505" y="3513043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A660F1-FEB5-4D35-A369-D05BB04D51B1}"/>
              </a:ext>
            </a:extLst>
          </p:cNvPr>
          <p:cNvCxnSpPr>
            <a:cxnSpLocks/>
          </p:cNvCxnSpPr>
          <p:nvPr/>
        </p:nvCxnSpPr>
        <p:spPr>
          <a:xfrm>
            <a:off x="5343905" y="3513043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4CB7058-2964-4AD4-A7DF-48A9DD9A1062}"/>
              </a:ext>
            </a:extLst>
          </p:cNvPr>
          <p:cNvCxnSpPr>
            <a:cxnSpLocks/>
          </p:cNvCxnSpPr>
          <p:nvPr/>
        </p:nvCxnSpPr>
        <p:spPr>
          <a:xfrm>
            <a:off x="2600705" y="3513043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82F148-4553-4E78-A79C-4CCFFDBA17D1}"/>
              </a:ext>
            </a:extLst>
          </p:cNvPr>
          <p:cNvCxnSpPr>
            <a:cxnSpLocks/>
          </p:cNvCxnSpPr>
          <p:nvPr/>
        </p:nvCxnSpPr>
        <p:spPr>
          <a:xfrm>
            <a:off x="7172705" y="3513043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CF523C-8356-4516-9E48-A38FBB63C423}"/>
              </a:ext>
            </a:extLst>
          </p:cNvPr>
          <p:cNvCxnSpPr>
            <a:cxnSpLocks/>
          </p:cNvCxnSpPr>
          <p:nvPr/>
        </p:nvCxnSpPr>
        <p:spPr>
          <a:xfrm>
            <a:off x="6258305" y="3500920"/>
            <a:ext cx="609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255C772-D9B3-4E61-BC7D-F079925CF688}"/>
              </a:ext>
            </a:extLst>
          </p:cNvPr>
          <p:cNvCxnSpPr>
            <a:cxnSpLocks/>
          </p:cNvCxnSpPr>
          <p:nvPr/>
        </p:nvCxnSpPr>
        <p:spPr>
          <a:xfrm>
            <a:off x="1686305" y="3643022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0F6CBF0-FC87-4477-9389-985CAFF2957F}"/>
              </a:ext>
            </a:extLst>
          </p:cNvPr>
          <p:cNvCxnSpPr>
            <a:cxnSpLocks/>
          </p:cNvCxnSpPr>
          <p:nvPr/>
        </p:nvCxnSpPr>
        <p:spPr>
          <a:xfrm>
            <a:off x="3515105" y="3643022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603813-0358-4A52-B97B-126860EFBE80}"/>
              </a:ext>
            </a:extLst>
          </p:cNvPr>
          <p:cNvCxnSpPr>
            <a:cxnSpLocks/>
          </p:cNvCxnSpPr>
          <p:nvPr/>
        </p:nvCxnSpPr>
        <p:spPr>
          <a:xfrm>
            <a:off x="4429505" y="3643022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5C6EC2-C8EB-47B7-AAD6-D70E95894881}"/>
              </a:ext>
            </a:extLst>
          </p:cNvPr>
          <p:cNvCxnSpPr>
            <a:cxnSpLocks/>
          </p:cNvCxnSpPr>
          <p:nvPr/>
        </p:nvCxnSpPr>
        <p:spPr>
          <a:xfrm>
            <a:off x="5343905" y="3643022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F4F412-F210-49F1-A634-5C4D73FA68F1}"/>
              </a:ext>
            </a:extLst>
          </p:cNvPr>
          <p:cNvCxnSpPr>
            <a:cxnSpLocks/>
          </p:cNvCxnSpPr>
          <p:nvPr/>
        </p:nvCxnSpPr>
        <p:spPr>
          <a:xfrm>
            <a:off x="2600705" y="3643022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1416CC-DF96-4941-8A4E-E1E76D02A7A4}"/>
              </a:ext>
            </a:extLst>
          </p:cNvPr>
          <p:cNvCxnSpPr>
            <a:cxnSpLocks/>
          </p:cNvCxnSpPr>
          <p:nvPr/>
        </p:nvCxnSpPr>
        <p:spPr>
          <a:xfrm>
            <a:off x="7172705" y="3643022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6C12E5C-F8C3-48A4-BF4F-51851178F3B0}"/>
              </a:ext>
            </a:extLst>
          </p:cNvPr>
          <p:cNvCxnSpPr>
            <a:cxnSpLocks/>
          </p:cNvCxnSpPr>
          <p:nvPr/>
        </p:nvCxnSpPr>
        <p:spPr>
          <a:xfrm>
            <a:off x="6258305" y="3630899"/>
            <a:ext cx="6096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835BD94-E833-4D0E-9A55-D8E6C6138225}"/>
              </a:ext>
            </a:extLst>
          </p:cNvPr>
          <p:cNvSpPr/>
          <p:nvPr/>
        </p:nvSpPr>
        <p:spPr>
          <a:xfrm rot="5400000">
            <a:off x="803582" y="1461538"/>
            <a:ext cx="414512" cy="12001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controller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DE8FAB-88B4-49B4-8C38-D83C1EC81C9A}"/>
              </a:ext>
            </a:extLst>
          </p:cNvPr>
          <p:cNvCxnSpPr>
            <a:cxnSpLocks/>
          </p:cNvCxnSpPr>
          <p:nvPr/>
        </p:nvCxnSpPr>
        <p:spPr>
          <a:xfrm>
            <a:off x="1381504" y="2776666"/>
            <a:ext cx="67056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EF46225-3487-418F-9A93-BCF1E29F58A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1533905" y="2792378"/>
            <a:ext cx="0" cy="452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0073EC1-2A3E-4511-B2D1-397B60F65826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448304" y="2776666"/>
            <a:ext cx="1" cy="467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A122CF-5F32-49EF-8EBC-E5B79E8A27F0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362703" y="2792378"/>
            <a:ext cx="2" cy="45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CAA24F-E837-4FD3-8505-4F3AA04D0FB1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277103" y="2785176"/>
            <a:ext cx="2" cy="460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9B2AA1F-CEA4-4609-9D67-18A852CB32EC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191503" y="2785176"/>
            <a:ext cx="2" cy="459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34BC1CF-6D35-4B6D-B1EE-8BF9E8DF344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105903" y="2785176"/>
            <a:ext cx="2" cy="459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7C0B9E9-A768-4673-9CC6-7C73EB97456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020305" y="2785176"/>
            <a:ext cx="0" cy="46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EFCC74F-EC4B-40DE-85D7-6748881C18A4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934705" y="2785176"/>
            <a:ext cx="0" cy="46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CBF9972-7428-4682-A715-976432B4D7DB}"/>
              </a:ext>
            </a:extLst>
          </p:cNvPr>
          <p:cNvCxnSpPr>
            <a:cxnSpLocks/>
          </p:cNvCxnSpPr>
          <p:nvPr/>
        </p:nvCxnSpPr>
        <p:spPr>
          <a:xfrm>
            <a:off x="4669626" y="2226829"/>
            <a:ext cx="0" cy="54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33684FD-6098-434F-A9A1-C428F8191FD9}"/>
              </a:ext>
            </a:extLst>
          </p:cNvPr>
          <p:cNvSpPr/>
          <p:nvPr/>
        </p:nvSpPr>
        <p:spPr>
          <a:xfrm rot="5400000">
            <a:off x="8222976" y="1461537"/>
            <a:ext cx="414512" cy="12001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Multimeter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C8BE496-2EB0-4F97-A691-CBAF7DB38B70}"/>
              </a:ext>
            </a:extLst>
          </p:cNvPr>
          <p:cNvCxnSpPr>
            <a:cxnSpLocks/>
            <a:endCxn id="108" idx="3"/>
          </p:cNvCxnSpPr>
          <p:nvPr/>
        </p:nvCxnSpPr>
        <p:spPr>
          <a:xfrm flipH="1" flipV="1">
            <a:off x="8430232" y="2268872"/>
            <a:ext cx="7030" cy="15092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0FFB37EC-A70E-42FA-A4EA-A56CB165FEAB}"/>
              </a:ext>
            </a:extLst>
          </p:cNvPr>
          <p:cNvCxnSpPr/>
          <p:nvPr/>
        </p:nvCxnSpPr>
        <p:spPr>
          <a:xfrm flipH="1">
            <a:off x="1610916" y="1908268"/>
            <a:ext cx="2608842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A283FA5-48FD-4466-BF34-937543CA43A4}"/>
              </a:ext>
            </a:extLst>
          </p:cNvPr>
          <p:cNvCxnSpPr>
            <a:stCxn id="17" idx="2"/>
            <a:endCxn id="43" idx="0"/>
          </p:cNvCxnSpPr>
          <p:nvPr/>
        </p:nvCxnSpPr>
        <p:spPr>
          <a:xfrm flipH="1" flipV="1">
            <a:off x="1610916" y="2061616"/>
            <a:ext cx="2608843" cy="8275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D95A140-8596-4D8E-9DCD-3FE6E570E081}"/>
              </a:ext>
            </a:extLst>
          </p:cNvPr>
          <p:cNvCxnSpPr/>
          <p:nvPr/>
        </p:nvCxnSpPr>
        <p:spPr>
          <a:xfrm flipH="1" flipV="1">
            <a:off x="1610916" y="2226654"/>
            <a:ext cx="2608842" cy="755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944DDD46-739D-4657-81E0-359E7D39A214}"/>
              </a:ext>
            </a:extLst>
          </p:cNvPr>
          <p:cNvCxnSpPr>
            <a:cxnSpLocks/>
            <a:stCxn id="108" idx="1"/>
            <a:endCxn id="43" idx="1"/>
          </p:cNvCxnSpPr>
          <p:nvPr/>
        </p:nvCxnSpPr>
        <p:spPr>
          <a:xfrm rot="16200000" flipV="1">
            <a:off x="4720535" y="-1855337"/>
            <a:ext cx="12700" cy="7419394"/>
          </a:xfrm>
          <a:prstGeom prst="bentConnector3">
            <a:avLst>
              <a:gd name="adj1" fmla="val 3173693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4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9330B-5915-4798-958B-A3717B4A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EE9F8-F0A7-452A-861F-768E1634572E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1FEA6-6E85-43BA-997E-449AFAA66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b="21776"/>
          <a:stretch/>
        </p:blipFill>
        <p:spPr>
          <a:xfrm>
            <a:off x="276674" y="832287"/>
            <a:ext cx="6106759" cy="4845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87D8B-88AB-43BE-8D29-E73C4E10A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7" b="25050"/>
          <a:stretch/>
        </p:blipFill>
        <p:spPr>
          <a:xfrm>
            <a:off x="3330053" y="2405187"/>
            <a:ext cx="5567926" cy="42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6">
            <a:extLst>
              <a:ext uri="{FF2B5EF4-FFF2-40B4-BE49-F238E27FC236}">
                <a16:creationId xmlns:a16="http://schemas.microsoft.com/office/drawing/2014/main" id="{4A86D80E-FAFA-4726-9D2C-1BDB127E2192}"/>
              </a:ext>
            </a:extLst>
          </p:cNvPr>
          <p:cNvSpPr/>
          <p:nvPr/>
        </p:nvSpPr>
        <p:spPr>
          <a:xfrm>
            <a:off x="410760" y="6120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monitoring 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CE678-F99F-4035-91A4-2BC9CE722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0" y="2973673"/>
            <a:ext cx="4916272" cy="3687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5C180-415C-4202-9AE1-24771E6AC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5"/>
          <a:stretch/>
        </p:blipFill>
        <p:spPr>
          <a:xfrm>
            <a:off x="4798680" y="1379659"/>
            <a:ext cx="4345320" cy="1968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72FF81-37BD-4E33-A0D3-14D28B8C29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89"/>
          <a:stretch/>
        </p:blipFill>
        <p:spPr>
          <a:xfrm>
            <a:off x="4844076" y="3348218"/>
            <a:ext cx="4299924" cy="3312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5FBF46-5334-48B9-9C20-F052B471F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9831" b="12906"/>
          <a:stretch/>
        </p:blipFill>
        <p:spPr>
          <a:xfrm>
            <a:off x="410620" y="1379658"/>
            <a:ext cx="4433455" cy="196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6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6">
            <a:extLst>
              <a:ext uri="{FF2B5EF4-FFF2-40B4-BE49-F238E27FC236}">
                <a16:creationId xmlns:a16="http://schemas.microsoft.com/office/drawing/2014/main" id="{0A8A1F6B-F03F-42C6-B6C1-38F9EE0777D7}"/>
              </a:ext>
            </a:extLst>
          </p:cNvPr>
          <p:cNvSpPr/>
          <p:nvPr/>
        </p:nvSpPr>
        <p:spPr>
          <a:xfrm>
            <a:off x="410760" y="612000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Reference voltage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37039-095D-4639-97D6-2F553C49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69" y="1262759"/>
            <a:ext cx="5904963" cy="3719906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8E76D58-B31F-4179-A4D1-B72AF0B7B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32334" r="22585" b="12333"/>
          <a:stretch/>
        </p:blipFill>
        <p:spPr>
          <a:xfrm>
            <a:off x="5813933" y="3702677"/>
            <a:ext cx="3013657" cy="2407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D85DEE-80B2-45B3-803D-5368F8E1E745}"/>
              </a:ext>
            </a:extLst>
          </p:cNvPr>
          <p:cNvSpPr txBox="1"/>
          <p:nvPr/>
        </p:nvSpPr>
        <p:spPr>
          <a:xfrm>
            <a:off x="496569" y="4982665"/>
            <a:ext cx="526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Ic</a:t>
            </a:r>
            <a:r>
              <a:rPr lang="en-US" dirty="0"/>
              <a:t> max6350 </a:t>
            </a:r>
          </a:p>
          <a:p>
            <a:r>
              <a:rPr lang="en-US" dirty="0"/>
              <a:t>output temperature coefficient 0.5 ppm/C˚</a:t>
            </a:r>
          </a:p>
          <a:p>
            <a:r>
              <a:rPr lang="en-US" dirty="0"/>
              <a:t>Output noise 3 µ</a:t>
            </a:r>
            <a:r>
              <a:rPr lang="en-US" dirty="0" err="1"/>
              <a:t>Vp</a:t>
            </a:r>
            <a:r>
              <a:rPr lang="en-US" dirty="0"/>
              <a:t>-p  </a:t>
            </a:r>
          </a:p>
          <a:p>
            <a:r>
              <a:rPr lang="en-US" dirty="0"/>
              <a:t>long term stability 30 ppm/1000hr</a:t>
            </a:r>
          </a:p>
        </p:txBody>
      </p:sp>
    </p:spTree>
    <p:extLst>
      <p:ext uri="{BB962C8B-B14F-4D97-AF65-F5344CB8AC3E}">
        <p14:creationId xmlns:p14="http://schemas.microsoft.com/office/powerpoint/2010/main" val="1820734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6">
            <a:extLst>
              <a:ext uri="{FF2B5EF4-FFF2-40B4-BE49-F238E27FC236}">
                <a16:creationId xmlns:a16="http://schemas.microsoft.com/office/drawing/2014/main" id="{0A8A1F6B-F03F-42C6-B6C1-38F9EE0777D7}"/>
              </a:ext>
            </a:extLst>
          </p:cNvPr>
          <p:cNvSpPr/>
          <p:nvPr/>
        </p:nvSpPr>
        <p:spPr>
          <a:xfrm>
            <a:off x="387720" y="722247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Primary power supply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BC34C-CD05-479F-8D90-FDB939262CA2}"/>
              </a:ext>
            </a:extLst>
          </p:cNvPr>
          <p:cNvSpPr txBox="1"/>
          <p:nvPr/>
        </p:nvSpPr>
        <p:spPr>
          <a:xfrm>
            <a:off x="849549" y="2036324"/>
            <a:ext cx="7574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30-37V adjustable output voltage for detector modules and voltage monitoring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12V for reference voltage source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3.3V for port expander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5V for Raspberry 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5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F1C37329-5960-4C45-AFEF-63D7AB136FFD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Picture 4"/>
          <p:cNvPicPr/>
          <p:nvPr/>
        </p:nvPicPr>
        <p:blipFill>
          <a:blip r:embed="rId2"/>
          <a:srcRect t="34132" b="7318"/>
          <a:stretch/>
        </p:blipFill>
        <p:spPr>
          <a:xfrm>
            <a:off x="3360960" y="2189880"/>
            <a:ext cx="5445720" cy="1827000"/>
          </a:xfrm>
          <a:prstGeom prst="rect">
            <a:avLst/>
          </a:prstGeom>
          <a:ln>
            <a:noFill/>
          </a:ln>
        </p:spPr>
      </p:pic>
      <p:sp>
        <p:nvSpPr>
          <p:cNvPr id="109" name="CustomShape 4"/>
          <p:cNvSpPr/>
          <p:nvPr/>
        </p:nvSpPr>
        <p:spPr>
          <a:xfrm>
            <a:off x="609480" y="1891800"/>
            <a:ext cx="264600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LYSO Cristal 3X3X8 cm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1933560" y="2230560"/>
            <a:ext cx="2732040" cy="35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11" name="CustomShape 6"/>
          <p:cNvSpPr/>
          <p:nvPr/>
        </p:nvSpPr>
        <p:spPr>
          <a:xfrm>
            <a:off x="4114800" y="4556520"/>
            <a:ext cx="2265480" cy="81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(SensL J-series, 20µm pixel) Module and connector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7"/>
          <p:cNvSpPr/>
          <p:nvPr/>
        </p:nvSpPr>
        <p:spPr>
          <a:xfrm flipV="1">
            <a:off x="5248440" y="3426840"/>
            <a:ext cx="312480" cy="112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13" name="CustomShape 8"/>
          <p:cNvSpPr/>
          <p:nvPr/>
        </p:nvSpPr>
        <p:spPr>
          <a:xfrm>
            <a:off x="4858200" y="1359720"/>
            <a:ext cx="24516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Aluminum holder and wave springs for tension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9"/>
          <p:cNvSpPr/>
          <p:nvPr/>
        </p:nvSpPr>
        <p:spPr>
          <a:xfrm>
            <a:off x="6084720" y="1944720"/>
            <a:ext cx="504360" cy="536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pic>
        <p:nvPicPr>
          <p:cNvPr id="115" name="Picture 21"/>
          <p:cNvPicPr/>
          <p:nvPr/>
        </p:nvPicPr>
        <p:blipFill>
          <a:blip r:embed="rId3"/>
          <a:stretch/>
        </p:blipFill>
        <p:spPr>
          <a:xfrm>
            <a:off x="533520" y="4185720"/>
            <a:ext cx="3350160" cy="2177280"/>
          </a:xfrm>
          <a:prstGeom prst="rect">
            <a:avLst/>
          </a:prstGeom>
          <a:ln>
            <a:noFill/>
          </a:ln>
        </p:spPr>
      </p:pic>
      <p:pic>
        <p:nvPicPr>
          <p:cNvPr id="116" name="Picture 22"/>
          <p:cNvPicPr/>
          <p:nvPr/>
        </p:nvPicPr>
        <p:blipFill>
          <a:blip r:embed="rId4"/>
          <a:srcRect l="14754" t="21311" r="9835" b="1639"/>
          <a:stretch/>
        </p:blipFill>
        <p:spPr>
          <a:xfrm>
            <a:off x="6594480" y="4191120"/>
            <a:ext cx="2188800" cy="2236680"/>
          </a:xfrm>
          <a:prstGeom prst="rect">
            <a:avLst/>
          </a:prstGeom>
          <a:ln>
            <a:noFill/>
          </a:ln>
        </p:spPr>
      </p:pic>
      <p:sp>
        <p:nvSpPr>
          <p:cNvPr id="117" name="CustomShape 10"/>
          <p:cNvSpPr/>
          <p:nvPr/>
        </p:nvSpPr>
        <p:spPr>
          <a:xfrm flipV="1">
            <a:off x="6382080" y="4852440"/>
            <a:ext cx="1368360" cy="11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18" name="CustomShape 11"/>
          <p:cNvSpPr/>
          <p:nvPr/>
        </p:nvSpPr>
        <p:spPr>
          <a:xfrm>
            <a:off x="468360" y="849240"/>
            <a:ext cx="4388040" cy="63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Detector module structure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6">
            <a:extLst>
              <a:ext uri="{FF2B5EF4-FFF2-40B4-BE49-F238E27FC236}">
                <a16:creationId xmlns:a16="http://schemas.microsoft.com/office/drawing/2014/main" id="{A9264160-5058-479D-A1C8-2CF6F2662B88}"/>
              </a:ext>
            </a:extLst>
          </p:cNvPr>
          <p:cNvSpPr/>
          <p:nvPr/>
        </p:nvSpPr>
        <p:spPr>
          <a:xfrm>
            <a:off x="387720" y="722247"/>
            <a:ext cx="41842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Primary power supply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7564A4-4406-43DF-B415-1AD70290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12077" r="21998" b="21912"/>
          <a:stretch/>
        </p:blipFill>
        <p:spPr>
          <a:xfrm>
            <a:off x="3874958" y="2723339"/>
            <a:ext cx="5269042" cy="3766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39E03A-D3C6-4424-B67A-8F8BF1618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0" y="1397811"/>
            <a:ext cx="4972492" cy="3271552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81E8335-E7C9-4F54-9CBB-60AE485D7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8389" r="12430" b="22934"/>
          <a:stretch/>
        </p:blipFill>
        <p:spPr>
          <a:xfrm>
            <a:off x="5350562" y="1951809"/>
            <a:ext cx="3793438" cy="23931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D982AC-1136-45C3-B179-756673BA337F}"/>
              </a:ext>
            </a:extLst>
          </p:cNvPr>
          <p:cNvSpPr txBox="1"/>
          <p:nvPr/>
        </p:nvSpPr>
        <p:spPr>
          <a:xfrm>
            <a:off x="5862118" y="1213145"/>
            <a:ext cx="221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Raspberry Pi power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5CF10D-2E91-4297-B526-90159E0E88F9}"/>
              </a:ext>
            </a:extLst>
          </p:cNvPr>
          <p:cNvCxnSpPr>
            <a:cxnSpLocks/>
          </p:cNvCxnSpPr>
          <p:nvPr/>
        </p:nvCxnSpPr>
        <p:spPr>
          <a:xfrm>
            <a:off x="6967549" y="1582477"/>
            <a:ext cx="423851" cy="549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9671B-A4BA-43F4-8CE3-B47289179B60}"/>
              </a:ext>
            </a:extLst>
          </p:cNvPr>
          <p:cNvSpPr txBox="1"/>
          <p:nvPr/>
        </p:nvSpPr>
        <p:spPr>
          <a:xfrm>
            <a:off x="5862118" y="4344948"/>
            <a:ext cx="232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expander power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6A2D8F-8D51-4FED-B7E9-294915E4DC09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686551" y="4037870"/>
            <a:ext cx="338706" cy="30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08DB69-7078-4855-909D-C43D9CEC797D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672380" y="5848741"/>
            <a:ext cx="709120" cy="287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E0A225-675C-4DD5-A161-0A8F61A870DC}"/>
              </a:ext>
            </a:extLst>
          </p:cNvPr>
          <p:cNvSpPr txBox="1"/>
          <p:nvPr/>
        </p:nvSpPr>
        <p:spPr>
          <a:xfrm>
            <a:off x="1666703" y="595108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power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16FD15-3BF7-4C09-AF2F-10567947CD2E}"/>
              </a:ext>
            </a:extLst>
          </p:cNvPr>
          <p:cNvSpPr txBox="1"/>
          <p:nvPr/>
        </p:nvSpPr>
        <p:spPr>
          <a:xfrm>
            <a:off x="550342" y="5210497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for detector modules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D40B96-C184-4410-9BEC-65D033B39E8E}"/>
              </a:ext>
            </a:extLst>
          </p:cNvPr>
          <p:cNvCxnSpPr>
            <a:stCxn id="25" idx="0"/>
          </p:cNvCxnSpPr>
          <p:nvPr/>
        </p:nvCxnSpPr>
        <p:spPr>
          <a:xfrm flipV="1">
            <a:off x="2053318" y="4714280"/>
            <a:ext cx="616223" cy="496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699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E9ED90-695F-4779-8321-B492FD3D71D3}"/>
              </a:ext>
            </a:extLst>
          </p:cNvPr>
          <p:cNvSpPr/>
          <p:nvPr/>
        </p:nvSpPr>
        <p:spPr>
          <a:xfrm>
            <a:off x="1744931" y="3571827"/>
            <a:ext cx="1595168" cy="5204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Raspberry Pi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07535-74FB-4C7B-881C-4A838D105E0F}"/>
              </a:ext>
            </a:extLst>
          </p:cNvPr>
          <p:cNvSpPr/>
          <p:nvPr/>
        </p:nvSpPr>
        <p:spPr>
          <a:xfrm>
            <a:off x="7021846" y="3360336"/>
            <a:ext cx="1741061" cy="620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Reference voltage source</a:t>
            </a:r>
          </a:p>
        </p:txBody>
      </p:sp>
      <p:sp>
        <p:nvSpPr>
          <p:cNvPr id="6" name="Flowchart: Multidocument 5">
            <a:extLst>
              <a:ext uri="{FF2B5EF4-FFF2-40B4-BE49-F238E27FC236}">
                <a16:creationId xmlns:a16="http://schemas.microsoft.com/office/drawing/2014/main" id="{75464AA6-DB81-4997-9916-39F8BD750C23}"/>
              </a:ext>
            </a:extLst>
          </p:cNvPr>
          <p:cNvSpPr/>
          <p:nvPr/>
        </p:nvSpPr>
        <p:spPr>
          <a:xfrm>
            <a:off x="4391340" y="3259070"/>
            <a:ext cx="2034860" cy="1152660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supply modules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830871F-20C3-4F6A-804D-ED6147070666}"/>
              </a:ext>
            </a:extLst>
          </p:cNvPr>
          <p:cNvSpPr/>
          <p:nvPr/>
        </p:nvSpPr>
        <p:spPr>
          <a:xfrm>
            <a:off x="3777177" y="1971058"/>
            <a:ext cx="3244669" cy="62002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Voltage monitoring system</a:t>
            </a:r>
          </a:p>
        </p:txBody>
      </p:sp>
      <p:sp>
        <p:nvSpPr>
          <p:cNvPr id="8" name="Flowchart: Multidocument 7">
            <a:extLst>
              <a:ext uri="{FF2B5EF4-FFF2-40B4-BE49-F238E27FC236}">
                <a16:creationId xmlns:a16="http://schemas.microsoft.com/office/drawing/2014/main" id="{17B10981-CA98-48D4-8DC8-99BCC96F52B8}"/>
              </a:ext>
            </a:extLst>
          </p:cNvPr>
          <p:cNvSpPr/>
          <p:nvPr/>
        </p:nvSpPr>
        <p:spPr>
          <a:xfrm>
            <a:off x="4217673" y="4877753"/>
            <a:ext cx="2363675" cy="115265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Port expander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8E5A2308-4C97-4AA4-81EC-13A7DB9BBD56}"/>
              </a:ext>
            </a:extLst>
          </p:cNvPr>
          <p:cNvSpPr/>
          <p:nvPr/>
        </p:nvSpPr>
        <p:spPr>
          <a:xfrm>
            <a:off x="1639283" y="1963903"/>
            <a:ext cx="1700817" cy="62002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Voltmeter </a:t>
            </a:r>
          </a:p>
        </p:txBody>
      </p:sp>
      <p:sp>
        <p:nvSpPr>
          <p:cNvPr id="10" name="Flowchart: Punched Tape 9">
            <a:extLst>
              <a:ext uri="{FF2B5EF4-FFF2-40B4-BE49-F238E27FC236}">
                <a16:creationId xmlns:a16="http://schemas.microsoft.com/office/drawing/2014/main" id="{B8D34BE7-1305-46D5-BBFA-21A6B694C478}"/>
              </a:ext>
            </a:extLst>
          </p:cNvPr>
          <p:cNvSpPr/>
          <p:nvPr/>
        </p:nvSpPr>
        <p:spPr>
          <a:xfrm>
            <a:off x="806482" y="5178275"/>
            <a:ext cx="1435995" cy="68032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C4EF366-84A1-46D4-BCC8-80FA100FF636}"/>
              </a:ext>
            </a:extLst>
          </p:cNvPr>
          <p:cNvSpPr/>
          <p:nvPr/>
        </p:nvSpPr>
        <p:spPr>
          <a:xfrm rot="10800000">
            <a:off x="5335268" y="2583931"/>
            <a:ext cx="192632" cy="667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677210E-E15D-4638-8DAF-9D2B5F819F74}"/>
              </a:ext>
            </a:extLst>
          </p:cNvPr>
          <p:cNvSpPr/>
          <p:nvPr/>
        </p:nvSpPr>
        <p:spPr>
          <a:xfrm rot="10800000">
            <a:off x="3340100" y="2187700"/>
            <a:ext cx="437077" cy="186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94FB38D2-6700-4C59-8F70-6E7AA0625D29}"/>
              </a:ext>
            </a:extLst>
          </p:cNvPr>
          <p:cNvSpPr/>
          <p:nvPr/>
        </p:nvSpPr>
        <p:spPr>
          <a:xfrm>
            <a:off x="2393375" y="2583931"/>
            <a:ext cx="192632" cy="9878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-Up 13">
            <a:extLst>
              <a:ext uri="{FF2B5EF4-FFF2-40B4-BE49-F238E27FC236}">
                <a16:creationId xmlns:a16="http://schemas.microsoft.com/office/drawing/2014/main" id="{F50C36F0-C4CE-436E-A329-A0C178755C05}"/>
              </a:ext>
            </a:extLst>
          </p:cNvPr>
          <p:cNvSpPr/>
          <p:nvPr/>
        </p:nvSpPr>
        <p:spPr>
          <a:xfrm>
            <a:off x="2242478" y="4092326"/>
            <a:ext cx="343530" cy="146943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7E4234A6-28B3-49B0-A3DA-0404641E9F58}"/>
              </a:ext>
            </a:extLst>
          </p:cNvPr>
          <p:cNvSpPr/>
          <p:nvPr/>
        </p:nvSpPr>
        <p:spPr>
          <a:xfrm rot="5400000">
            <a:off x="2749998" y="4082350"/>
            <a:ext cx="1497820" cy="1517773"/>
          </a:xfrm>
          <a:prstGeom prst="bentUpArrow">
            <a:avLst>
              <a:gd name="adj1" fmla="val 5471"/>
              <a:gd name="adj2" fmla="val 8166"/>
              <a:gd name="adj3" fmla="val 92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95847AA6-E4F8-4FE8-BCBE-F476276A4C2C}"/>
              </a:ext>
            </a:extLst>
          </p:cNvPr>
          <p:cNvSpPr/>
          <p:nvPr/>
        </p:nvSpPr>
        <p:spPr>
          <a:xfrm>
            <a:off x="6426200" y="3590907"/>
            <a:ext cx="595646" cy="1936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F9F95D5D-49F2-412E-936B-6D0D1471320D}"/>
              </a:ext>
            </a:extLst>
          </p:cNvPr>
          <p:cNvSpPr/>
          <p:nvPr/>
        </p:nvSpPr>
        <p:spPr>
          <a:xfrm>
            <a:off x="5335269" y="4301199"/>
            <a:ext cx="192632" cy="5582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FE0E0C72-86ED-479F-87EA-734D776638E4}"/>
              </a:ext>
            </a:extLst>
          </p:cNvPr>
          <p:cNvSpPr/>
          <p:nvPr/>
        </p:nvSpPr>
        <p:spPr>
          <a:xfrm>
            <a:off x="3340099" y="2591087"/>
            <a:ext cx="917696" cy="1291754"/>
          </a:xfrm>
          <a:prstGeom prst="bentUpArrow">
            <a:avLst>
              <a:gd name="adj1" fmla="val 9357"/>
              <a:gd name="adj2" fmla="val 9078"/>
              <a:gd name="adj3" fmla="val 15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68F4B293-41E7-4642-9F19-73E548DD0B3A}"/>
              </a:ext>
            </a:extLst>
          </p:cNvPr>
          <p:cNvSpPr/>
          <p:nvPr/>
        </p:nvSpPr>
        <p:spPr>
          <a:xfrm>
            <a:off x="387720" y="722247"/>
            <a:ext cx="567653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</a:t>
            </a: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ower supply working chart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17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473D72-1B14-498A-8021-D4287B69B9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30" y="1151547"/>
            <a:ext cx="6939740" cy="520480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689F75-C1B4-4B67-A215-B05F834D7FCD}"/>
              </a:ext>
            </a:extLst>
          </p:cNvPr>
          <p:cNvCxnSpPr/>
          <p:nvPr/>
        </p:nvCxnSpPr>
        <p:spPr>
          <a:xfrm>
            <a:off x="943757" y="3460087"/>
            <a:ext cx="1450353" cy="3289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03DE4C2-99AB-4302-AD5A-AE5E193A6DCA}"/>
              </a:ext>
            </a:extLst>
          </p:cNvPr>
          <p:cNvSpPr/>
          <p:nvPr/>
        </p:nvSpPr>
        <p:spPr>
          <a:xfrm>
            <a:off x="160925" y="2606005"/>
            <a:ext cx="1993261" cy="89341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 monitoring system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205BD6-4771-4119-8329-D49ABF795CC0}"/>
              </a:ext>
            </a:extLst>
          </p:cNvPr>
          <p:cNvCxnSpPr/>
          <p:nvPr/>
        </p:nvCxnSpPr>
        <p:spPr>
          <a:xfrm flipH="1">
            <a:off x="4884229" y="2170717"/>
            <a:ext cx="440754" cy="13748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89D536-C779-41EB-9A15-082186F1B56A}"/>
              </a:ext>
            </a:extLst>
          </p:cNvPr>
          <p:cNvSpPr/>
          <p:nvPr/>
        </p:nvSpPr>
        <p:spPr>
          <a:xfrm>
            <a:off x="4572000" y="1446952"/>
            <a:ext cx="1634491" cy="92755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 supply modules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75169C-B7D6-49B5-BC87-A04293BBAF4E}"/>
              </a:ext>
            </a:extLst>
          </p:cNvPr>
          <p:cNvCxnSpPr/>
          <p:nvPr/>
        </p:nvCxnSpPr>
        <p:spPr>
          <a:xfrm flipH="1">
            <a:off x="6745921" y="3460087"/>
            <a:ext cx="1045968" cy="7565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7657E08-4741-4AA5-A28E-B7F3730E2198}"/>
              </a:ext>
            </a:extLst>
          </p:cNvPr>
          <p:cNvSpPr/>
          <p:nvPr/>
        </p:nvSpPr>
        <p:spPr>
          <a:xfrm>
            <a:off x="7081608" y="2858162"/>
            <a:ext cx="1466987" cy="65140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Raspberry Pi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22D380-20FE-46A5-BC1F-E62617BF5DA2}"/>
              </a:ext>
            </a:extLst>
          </p:cNvPr>
          <p:cNvCxnSpPr/>
          <p:nvPr/>
        </p:nvCxnSpPr>
        <p:spPr>
          <a:xfrm flipH="1" flipV="1">
            <a:off x="5324983" y="4216605"/>
            <a:ext cx="355234" cy="92755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527FF3C-D9EB-4181-96B7-46B3E7EC58FB}"/>
              </a:ext>
            </a:extLst>
          </p:cNvPr>
          <p:cNvSpPr/>
          <p:nvPr/>
        </p:nvSpPr>
        <p:spPr>
          <a:xfrm>
            <a:off x="5035531" y="5144162"/>
            <a:ext cx="2107457" cy="7894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Port expander</a:t>
            </a:r>
          </a:p>
        </p:txBody>
      </p:sp>
    </p:spTree>
    <p:extLst>
      <p:ext uri="{BB962C8B-B14F-4D97-AF65-F5344CB8AC3E}">
        <p14:creationId xmlns:p14="http://schemas.microsoft.com/office/powerpoint/2010/main" val="2221004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FE4AE-F49A-4DB8-B36C-12197EED54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4"/>
          <a:stretch/>
        </p:blipFill>
        <p:spPr bwMode="auto">
          <a:xfrm>
            <a:off x="351790" y="1276200"/>
            <a:ext cx="5013960" cy="19199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C96BE-B515-4C9E-82BE-DF15509444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" y="3718378"/>
            <a:ext cx="4916170" cy="1800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B1D04-F00D-4957-8548-319EAFABF05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30" y="2504163"/>
            <a:ext cx="4916170" cy="197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40DD0-044E-47AE-901B-0C78123610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30" y="4524196"/>
            <a:ext cx="4916170" cy="18008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C1D91E-9B6C-44DC-AE8D-8BD01E19BDF5}"/>
              </a:ext>
            </a:extLst>
          </p:cNvPr>
          <p:cNvSpPr/>
          <p:nvPr/>
        </p:nvSpPr>
        <p:spPr>
          <a:xfrm>
            <a:off x="7496646" y="4483886"/>
            <a:ext cx="1362874" cy="376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ka-GE" dirty="0"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0.13 mV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EE67CE5E-6BB1-4D9C-954B-70D40F3272A2}"/>
              </a:ext>
            </a:extLst>
          </p:cNvPr>
          <p:cNvSpPr/>
          <p:nvPr/>
        </p:nvSpPr>
        <p:spPr>
          <a:xfrm>
            <a:off x="387720" y="722247"/>
            <a:ext cx="567653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Determining noise level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044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4EA16-C62E-4242-AD32-FA313FBDA0F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9150" r="6426" b="3247"/>
          <a:stretch/>
        </p:blipFill>
        <p:spPr bwMode="auto">
          <a:xfrm>
            <a:off x="520383" y="1522730"/>
            <a:ext cx="4807268" cy="2011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C45AA-6061-4A35-B00B-7B9BF502999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8884" r="6538" b="3099"/>
          <a:stretch/>
        </p:blipFill>
        <p:spPr bwMode="auto">
          <a:xfrm>
            <a:off x="4012882" y="3684267"/>
            <a:ext cx="4807268" cy="2114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DC4A5-EB28-47FF-B99E-A0EFF8F83A61}"/>
              </a:ext>
            </a:extLst>
          </p:cNvPr>
          <p:cNvSpPr txBox="1"/>
          <p:nvPr/>
        </p:nvSpPr>
        <p:spPr>
          <a:xfrm>
            <a:off x="5863693" y="1708783"/>
            <a:ext cx="260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Voltage monitoring data. 6 days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C072B7-C7BE-41BF-A111-91989A978A25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832351" y="2001171"/>
            <a:ext cx="1031342" cy="68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9041A1-111E-4408-9663-DFCA5C9A9C96}"/>
              </a:ext>
            </a:extLst>
          </p:cNvPr>
          <p:cNvSpPr txBox="1"/>
          <p:nvPr/>
        </p:nvSpPr>
        <p:spPr>
          <a:xfrm>
            <a:off x="649870" y="5441195"/>
            <a:ext cx="327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Reference voltage source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E6B232-C39C-44D0-AE9E-839AF76674F0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2430130" y="4741542"/>
            <a:ext cx="1582752" cy="750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stomShape 6">
            <a:extLst>
              <a:ext uri="{FF2B5EF4-FFF2-40B4-BE49-F238E27FC236}">
                <a16:creationId xmlns:a16="http://schemas.microsoft.com/office/drawing/2014/main" id="{4C2C9FBC-D67B-4533-8C83-CB81C6B1D53C}"/>
              </a:ext>
            </a:extLst>
          </p:cNvPr>
          <p:cNvSpPr/>
          <p:nvPr/>
        </p:nvSpPr>
        <p:spPr>
          <a:xfrm>
            <a:off x="387720" y="722247"/>
            <a:ext cx="775933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Determining the cause of voltage drops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67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12B22-43A8-4CDF-B8D3-5FF51A943EE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33" r="9000"/>
          <a:stretch/>
        </p:blipFill>
        <p:spPr bwMode="auto">
          <a:xfrm>
            <a:off x="409388" y="1715657"/>
            <a:ext cx="6892113" cy="3727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B30368-487B-478D-B2C0-8FFE40F4543F}"/>
              </a:ext>
            </a:extLst>
          </p:cNvPr>
          <p:cNvSpPr txBox="1"/>
          <p:nvPr/>
        </p:nvSpPr>
        <p:spPr>
          <a:xfrm>
            <a:off x="642375" y="5443324"/>
            <a:ext cx="665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Current flowing in detector in pics will be 0.075mA, this is very small amount of current and it can not cause such big voltage drops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371A7-49AD-4D07-91A9-7BF7618690DB}"/>
              </a:ext>
            </a:extLst>
          </p:cNvPr>
          <p:cNvSpPr txBox="1"/>
          <p:nvPr/>
        </p:nvSpPr>
        <p:spPr>
          <a:xfrm>
            <a:off x="7301502" y="1901106"/>
            <a:ext cx="1950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Detector count rates for different channels</a:t>
            </a: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0BFA00A6-C2D2-4DD1-9CBF-C1CF14CE355B}"/>
              </a:ext>
            </a:extLst>
          </p:cNvPr>
          <p:cNvSpPr/>
          <p:nvPr/>
        </p:nvSpPr>
        <p:spPr>
          <a:xfrm>
            <a:off x="409388" y="692632"/>
            <a:ext cx="775933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drop VS </a:t>
            </a:r>
            <a:r>
              <a:rPr lang="en-US" sz="2600" b="1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detector count rate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864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D9FFF-8FA1-44D7-8FF8-79DED4F88E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2275" y="1847849"/>
            <a:ext cx="5213350" cy="3559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3B7898-E95C-4006-8E5A-E4BA1DEDC947}"/>
              </a:ext>
            </a:extLst>
          </p:cNvPr>
          <p:cNvSpPr txBox="1"/>
          <p:nvPr/>
        </p:nvSpPr>
        <p:spPr>
          <a:xfrm>
            <a:off x="5835650" y="1924050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System overall temperature coefficient is ≈ </a:t>
            </a:r>
            <a:r>
              <a:rPr lang="ka-GE" sz="1600" dirty="0"/>
              <a:t>3</a:t>
            </a:r>
            <a:r>
              <a:rPr lang="en-US" sz="1600" dirty="0"/>
              <a:t>mV</a:t>
            </a:r>
            <a:r>
              <a:rPr lang="ka-GE" sz="1600" dirty="0"/>
              <a:t> </a:t>
            </a:r>
            <a:r>
              <a:rPr lang="en-US" sz="1600" dirty="0"/>
              <a:t>in 1C˚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F8ECF-A43B-4CF8-970D-492A59F71F8E}"/>
              </a:ext>
            </a:extLst>
          </p:cNvPr>
          <p:cNvSpPr txBox="1"/>
          <p:nvPr/>
        </p:nvSpPr>
        <p:spPr>
          <a:xfrm>
            <a:off x="422275" y="5487616"/>
            <a:ext cx="8042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Reference voltage source temperature coefficient is so small that we can not measure it with our equipment</a:t>
            </a:r>
          </a:p>
        </p:txBody>
      </p:sp>
      <p:sp>
        <p:nvSpPr>
          <p:cNvPr id="8" name="CustomShape 6">
            <a:extLst>
              <a:ext uri="{FF2B5EF4-FFF2-40B4-BE49-F238E27FC236}">
                <a16:creationId xmlns:a16="http://schemas.microsoft.com/office/drawing/2014/main" id="{D2355DA6-BE5B-429C-BD81-809DB2698E3E}"/>
              </a:ext>
            </a:extLst>
          </p:cNvPr>
          <p:cNvSpPr/>
          <p:nvPr/>
        </p:nvSpPr>
        <p:spPr>
          <a:xfrm>
            <a:off x="409388" y="692632"/>
            <a:ext cx="775933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drop VS </a:t>
            </a:r>
            <a:r>
              <a:rPr lang="en-US" sz="2600" b="1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temperature</a:t>
            </a:r>
            <a:endParaRPr lang="en-US" sz="26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310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Summary &amp; Outlook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30/09/2017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6CEF67D-491E-4156-B86E-B45A6D0BF884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468360" y="1482480"/>
            <a:ext cx="8288290" cy="2340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First version of modular voltage supply for SiPMs was created and successfully tested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Dedicated test bench was developed for </a:t>
            </a:r>
            <a:r>
              <a:rPr lang="en-US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power system testing in lab condition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Multi channel power monitoring system was created and successfully used in experiment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Primary power supply has been developed with several output voltages and protection functions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BE67C-26A9-4D57-BE17-8C96CA4D8D71}"/>
              </a:ext>
            </a:extLst>
          </p:cNvPr>
          <p:cNvSpPr txBox="1"/>
          <p:nvPr/>
        </p:nvSpPr>
        <p:spPr>
          <a:xfrm>
            <a:off x="468360" y="4240245"/>
            <a:ext cx="822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Assemble primary power supply and make some tests and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Add remote voltage adjustment for power supply modules.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Add current and temperature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Add voltage compensation function on temperature changes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902160" y="2329200"/>
            <a:ext cx="2140920" cy="1711440"/>
          </a:xfrm>
          <a:prstGeom prst="bentConnector3">
            <a:avLst>
              <a:gd name="adj1" fmla="val 22145"/>
            </a:avLst>
          </a:prstGeom>
          <a:noFill/>
          <a:ln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E584E8FA-5784-4E51-A0DC-DFA8C86BBB0B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5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Lab Test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6"/>
          <p:cNvSpPr/>
          <p:nvPr/>
        </p:nvSpPr>
        <p:spPr>
          <a:xfrm>
            <a:off x="2807280" y="3007080"/>
            <a:ext cx="3655800" cy="20480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Dark box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7"/>
          <p:cNvSpPr/>
          <p:nvPr/>
        </p:nvSpPr>
        <p:spPr>
          <a:xfrm>
            <a:off x="3045240" y="3575880"/>
            <a:ext cx="979560" cy="9316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8"/>
          <p:cNvSpPr/>
          <p:nvPr/>
        </p:nvSpPr>
        <p:spPr>
          <a:xfrm>
            <a:off x="699120" y="1878840"/>
            <a:ext cx="1346040" cy="584280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Signal Generator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Picture 12"/>
          <p:cNvPicPr/>
          <p:nvPr/>
        </p:nvPicPr>
        <p:blipFill>
          <a:blip r:embed="rId2"/>
          <a:stretch/>
        </p:blipFill>
        <p:spPr>
          <a:xfrm rot="5400000">
            <a:off x="3242520" y="3804840"/>
            <a:ext cx="661680" cy="411480"/>
          </a:xfrm>
          <a:prstGeom prst="rect">
            <a:avLst/>
          </a:prstGeom>
          <a:ln>
            <a:noFill/>
          </a:ln>
        </p:spPr>
      </p:pic>
      <p:sp>
        <p:nvSpPr>
          <p:cNvPr id="128" name="Line 9"/>
          <p:cNvSpPr/>
          <p:nvPr/>
        </p:nvSpPr>
        <p:spPr>
          <a:xfrm flipV="1">
            <a:off x="1897200" y="3628080"/>
            <a:ext cx="0" cy="3150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Line 10"/>
          <p:cNvSpPr/>
          <p:nvPr/>
        </p:nvSpPr>
        <p:spPr>
          <a:xfrm>
            <a:off x="1897200" y="3627720"/>
            <a:ext cx="190440" cy="72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Line 11"/>
          <p:cNvSpPr/>
          <p:nvPr/>
        </p:nvSpPr>
        <p:spPr>
          <a:xfrm>
            <a:off x="2087640" y="3628080"/>
            <a:ext cx="360" cy="31500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Line 12"/>
          <p:cNvSpPr/>
          <p:nvPr/>
        </p:nvSpPr>
        <p:spPr>
          <a:xfrm>
            <a:off x="2087640" y="3943080"/>
            <a:ext cx="113040" cy="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Line 13"/>
          <p:cNvSpPr/>
          <p:nvPr/>
        </p:nvSpPr>
        <p:spPr>
          <a:xfrm flipH="1">
            <a:off x="1783080" y="3943080"/>
            <a:ext cx="114120" cy="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14"/>
          <p:cNvSpPr/>
          <p:nvPr/>
        </p:nvSpPr>
        <p:spPr>
          <a:xfrm>
            <a:off x="1378440" y="4090680"/>
            <a:ext cx="142632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(Fixed Signal)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15"/>
          <p:cNvSpPr/>
          <p:nvPr/>
        </p:nvSpPr>
        <p:spPr>
          <a:xfrm>
            <a:off x="5169600" y="3579840"/>
            <a:ext cx="988920" cy="9237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/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SiPM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16"/>
          <p:cNvSpPr/>
          <p:nvPr/>
        </p:nvSpPr>
        <p:spPr>
          <a:xfrm>
            <a:off x="4381920" y="3994920"/>
            <a:ext cx="429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0000"/>
          </a:solidFill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17"/>
          <p:cNvSpPr/>
          <p:nvPr/>
        </p:nvSpPr>
        <p:spPr>
          <a:xfrm>
            <a:off x="4381920" y="4118040"/>
            <a:ext cx="429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0000"/>
          </a:solidFill>
          <a:ln w="25560">
            <a:solidFill>
              <a:srgbClr val="0000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18"/>
          <p:cNvSpPr/>
          <p:nvPr/>
        </p:nvSpPr>
        <p:spPr>
          <a:xfrm>
            <a:off x="4941000" y="1876680"/>
            <a:ext cx="1446120" cy="51552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Power Supply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25v ~ 32v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19"/>
          <p:cNvSpPr/>
          <p:nvPr/>
        </p:nvSpPr>
        <p:spPr>
          <a:xfrm>
            <a:off x="5664600" y="2399040"/>
            <a:ext cx="360" cy="117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39" name="CustomShape 20"/>
          <p:cNvSpPr/>
          <p:nvPr/>
        </p:nvSpPr>
        <p:spPr>
          <a:xfrm>
            <a:off x="7069680" y="3697920"/>
            <a:ext cx="1615320" cy="6876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21"/>
          <p:cNvSpPr/>
          <p:nvPr/>
        </p:nvSpPr>
        <p:spPr>
          <a:xfrm>
            <a:off x="7238880" y="3842280"/>
            <a:ext cx="152208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Oscilloscope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22"/>
          <p:cNvSpPr/>
          <p:nvPr/>
        </p:nvSpPr>
        <p:spPr>
          <a:xfrm flipV="1">
            <a:off x="6159960" y="4038840"/>
            <a:ext cx="907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42" name="CustomShape 23"/>
          <p:cNvSpPr/>
          <p:nvPr/>
        </p:nvSpPr>
        <p:spPr>
          <a:xfrm>
            <a:off x="2975760" y="4509360"/>
            <a:ext cx="117036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LED Flasher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4DFB839-9A79-4FB5-A6ED-C93D80A49975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4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 Gain </a:t>
            </a:r>
            <a:r>
              <a:rPr lang="en-US" sz="2600" b="1" i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vs</a:t>
            </a: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Voltage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Picture 6"/>
          <p:cNvPicPr/>
          <p:nvPr/>
        </p:nvPicPr>
        <p:blipFill>
          <a:blip r:embed="rId2"/>
          <a:stretch/>
        </p:blipFill>
        <p:spPr>
          <a:xfrm>
            <a:off x="380880" y="1752480"/>
            <a:ext cx="4801680" cy="3729960"/>
          </a:xfrm>
          <a:prstGeom prst="rect">
            <a:avLst/>
          </a:prstGeom>
          <a:ln>
            <a:noFill/>
          </a:ln>
        </p:spPr>
      </p:pic>
      <p:sp>
        <p:nvSpPr>
          <p:cNvPr id="148" name="CustomShape 5"/>
          <p:cNvSpPr/>
          <p:nvPr/>
        </p:nvSpPr>
        <p:spPr>
          <a:xfrm>
            <a:off x="5334120" y="1523880"/>
            <a:ext cx="3093840" cy="6375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1mV variation ~ 0.02…0.05 % in gain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6"/>
          <p:cNvSpPr/>
          <p:nvPr/>
        </p:nvSpPr>
        <p:spPr>
          <a:xfrm flipH="1">
            <a:off x="4570560" y="1828800"/>
            <a:ext cx="9360" cy="327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000000"/>
          </a:solidFill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Line 7"/>
          <p:cNvSpPr/>
          <p:nvPr/>
        </p:nvSpPr>
        <p:spPr>
          <a:xfrm flipV="1">
            <a:off x="4038480" y="1828800"/>
            <a:ext cx="360" cy="3276360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8"/>
          <p:cNvSpPr/>
          <p:nvPr/>
        </p:nvSpPr>
        <p:spPr>
          <a:xfrm flipH="1">
            <a:off x="4281480" y="2121840"/>
            <a:ext cx="2649600" cy="115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FFF00"/>
            </a:solidFill>
            <a:round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/>
        </p:style>
      </p:sp>
      <p:sp>
        <p:nvSpPr>
          <p:cNvPr id="152" name="CustomShape 9"/>
          <p:cNvSpPr/>
          <p:nvPr/>
        </p:nvSpPr>
        <p:spPr>
          <a:xfrm>
            <a:off x="5334120" y="3061080"/>
            <a:ext cx="3506400" cy="63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Gain variation is directly related to energy resolution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10"/>
          <p:cNvSpPr/>
          <p:nvPr/>
        </p:nvSpPr>
        <p:spPr>
          <a:xfrm>
            <a:off x="685800" y="5619240"/>
            <a:ext cx="33508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LYSO energy resolution  ~ 1% 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11"/>
          <p:cNvSpPr/>
          <p:nvPr/>
        </p:nvSpPr>
        <p:spPr>
          <a:xfrm>
            <a:off x="5442480" y="5619240"/>
            <a:ext cx="319824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Max. accepted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∆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 ~ 10mV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12"/>
          <p:cNvSpPr/>
          <p:nvPr/>
        </p:nvSpPr>
        <p:spPr>
          <a:xfrm>
            <a:off x="4523760" y="5664960"/>
            <a:ext cx="432000" cy="27612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>
              <a:lumMod val="75000"/>
            </a:schemeClr>
          </a:solidFill>
          <a:ln w="25560">
            <a:solidFill>
              <a:schemeClr val="accent1">
                <a:lumMod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13"/>
          <p:cNvSpPr/>
          <p:nvPr/>
        </p:nvSpPr>
        <p:spPr>
          <a:xfrm>
            <a:off x="2514600" y="5236200"/>
            <a:ext cx="1217520" cy="25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[V]  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14"/>
          <p:cNvSpPr/>
          <p:nvPr/>
        </p:nvSpPr>
        <p:spPr>
          <a:xfrm rot="16200000">
            <a:off x="123480" y="2874960"/>
            <a:ext cx="684000" cy="27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[a.u.]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468360" y="84924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Development of a new voltage source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C95FED1B-5CC8-4840-A2BE-BF12D715414E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5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Picture 2"/>
          <p:cNvPicPr/>
          <p:nvPr/>
        </p:nvPicPr>
        <p:blipFill>
          <a:blip r:embed="rId2"/>
          <a:stretch/>
        </p:blipFill>
        <p:spPr>
          <a:xfrm>
            <a:off x="685800" y="2984390"/>
            <a:ext cx="6510240" cy="3489840"/>
          </a:xfrm>
          <a:prstGeom prst="rect">
            <a:avLst/>
          </a:prstGeom>
          <a:ln>
            <a:noFill/>
          </a:ln>
        </p:spPr>
      </p:pic>
      <p:sp>
        <p:nvSpPr>
          <p:cNvPr id="163" name="CustomShape 5"/>
          <p:cNvSpPr/>
          <p:nvPr/>
        </p:nvSpPr>
        <p:spPr>
          <a:xfrm>
            <a:off x="685800" y="1390320"/>
            <a:ext cx="7618320" cy="149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Basic requirements: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Modular design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High output stability</a:t>
            </a:r>
            <a:r>
              <a:rPr lang="en-US" sz="1800" b="0" strike="noStrike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(temperature, long/short term, low noise)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Remote on/off capability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(currently organized using Raspberry Pi)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04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en-US" sz="18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Voltage adjustment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(currently only manual)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Line 6"/>
          <p:cNvSpPr/>
          <p:nvPr/>
        </p:nvSpPr>
        <p:spPr>
          <a:xfrm>
            <a:off x="4302000" y="3420360"/>
            <a:ext cx="360" cy="160020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Line 7"/>
          <p:cNvSpPr/>
          <p:nvPr/>
        </p:nvSpPr>
        <p:spPr>
          <a:xfrm>
            <a:off x="4302000" y="5020560"/>
            <a:ext cx="2743200" cy="36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Line 8"/>
          <p:cNvSpPr/>
          <p:nvPr/>
        </p:nvSpPr>
        <p:spPr>
          <a:xfrm flipV="1">
            <a:off x="7045200" y="3420360"/>
            <a:ext cx="360" cy="160020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Line 9"/>
          <p:cNvSpPr/>
          <p:nvPr/>
        </p:nvSpPr>
        <p:spPr>
          <a:xfrm>
            <a:off x="4302000" y="3420360"/>
            <a:ext cx="2743200" cy="360"/>
          </a:xfrm>
          <a:prstGeom prst="line">
            <a:avLst/>
          </a:prstGeom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Line 10"/>
          <p:cNvSpPr/>
          <p:nvPr/>
        </p:nvSpPr>
        <p:spPr>
          <a:xfrm>
            <a:off x="1711080" y="3572640"/>
            <a:ext cx="360" cy="221004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Line 11"/>
          <p:cNvSpPr/>
          <p:nvPr/>
        </p:nvSpPr>
        <p:spPr>
          <a:xfrm>
            <a:off x="1711080" y="5782680"/>
            <a:ext cx="4800600" cy="36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Line 12"/>
          <p:cNvSpPr/>
          <p:nvPr/>
        </p:nvSpPr>
        <p:spPr>
          <a:xfrm flipV="1">
            <a:off x="6511680" y="5172840"/>
            <a:ext cx="360" cy="60984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Line 13"/>
          <p:cNvSpPr/>
          <p:nvPr/>
        </p:nvSpPr>
        <p:spPr>
          <a:xfrm flipH="1">
            <a:off x="4225680" y="5172840"/>
            <a:ext cx="2286000" cy="36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Line 14"/>
          <p:cNvSpPr/>
          <p:nvPr/>
        </p:nvSpPr>
        <p:spPr>
          <a:xfrm flipV="1">
            <a:off x="4225680" y="3572640"/>
            <a:ext cx="360" cy="160020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Line 15"/>
          <p:cNvSpPr/>
          <p:nvPr/>
        </p:nvSpPr>
        <p:spPr>
          <a:xfrm>
            <a:off x="1711080" y="3572640"/>
            <a:ext cx="2514600" cy="360"/>
          </a:xfrm>
          <a:prstGeom prst="line">
            <a:avLst/>
          </a:prstGeom>
          <a:ln w="25560">
            <a:solidFill>
              <a:srgbClr val="FFC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16"/>
          <p:cNvSpPr/>
          <p:nvPr/>
        </p:nvSpPr>
        <p:spPr>
          <a:xfrm>
            <a:off x="7272000" y="3420360"/>
            <a:ext cx="163980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Linear voltage regulator part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17"/>
          <p:cNvSpPr/>
          <p:nvPr/>
        </p:nvSpPr>
        <p:spPr>
          <a:xfrm>
            <a:off x="7272000" y="4033440"/>
            <a:ext cx="1793880" cy="51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040">
              <a:lnSpc>
                <a:spcPct val="100000"/>
              </a:lnSpc>
              <a:buClr>
                <a:srgbClr val="FFC000"/>
              </a:buClr>
              <a:buFont typeface="Arial"/>
              <a:buChar char="•"/>
            </a:pPr>
            <a:r>
              <a:rPr lang="en-US" sz="1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Ramp generator and on/off part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762120"/>
            <a:ext cx="822780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tests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45720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3124080" y="6492960"/>
            <a:ext cx="289368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6553080" y="649296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5C40A42B-463B-4EF2-BA36-E5CC7B090C90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6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5980680" y="1268280"/>
            <a:ext cx="2628360" cy="118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prototype board on a test bench </a:t>
            </a: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(using internal voltage reference)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6"/>
          <p:cNvSpPr/>
          <p:nvPr/>
        </p:nvSpPr>
        <p:spPr>
          <a:xfrm>
            <a:off x="5980680" y="3487320"/>
            <a:ext cx="2628360" cy="63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Output on/off curve with voltage ramp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5"/>
          <p:cNvPicPr/>
          <p:nvPr/>
        </p:nvPicPr>
        <p:blipFill>
          <a:blip r:embed="rId2"/>
          <a:stretch/>
        </p:blipFill>
        <p:spPr>
          <a:xfrm>
            <a:off x="703440" y="3581280"/>
            <a:ext cx="4933440" cy="2857320"/>
          </a:xfrm>
          <a:prstGeom prst="rect">
            <a:avLst/>
          </a:prstGeom>
          <a:ln>
            <a:noFill/>
          </a:ln>
        </p:spPr>
      </p:pic>
      <p:pic>
        <p:nvPicPr>
          <p:cNvPr id="183" name="Picture 2"/>
          <p:cNvPicPr/>
          <p:nvPr/>
        </p:nvPicPr>
        <p:blipFill>
          <a:blip r:embed="rId3"/>
          <a:srcRect l="9471" t="12977" r="4208" b="27709"/>
          <a:stretch/>
        </p:blipFill>
        <p:spPr>
          <a:xfrm rot="10800000">
            <a:off x="703440" y="1246430"/>
            <a:ext cx="4933440" cy="220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468360" y="83844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Power Supply Testing 	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68360" y="3429360"/>
            <a:ext cx="7998840" cy="234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What was made 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Signal shape was extracted from real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Special software was developed to generate same signal using </a:t>
            </a:r>
            <a:r>
              <a:rPr lang="en-US" sz="2000" b="0" strike="noStrike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endParaRPr lang="en-US" sz="2000" b="0" strike="noStrike" spc="-1" dirty="0">
              <a:solidFill>
                <a:srgbClr val="016EA6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was designed and developed to mimic the 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Same </a:t>
            </a:r>
            <a:r>
              <a:rPr lang="en-US" sz="2000" b="0" strike="noStrike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RedPitaya</a:t>
            </a: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was used for readout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7280" indent="-28512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		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468360" y="1635840"/>
            <a:ext cx="7693920" cy="179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The Idea:</a:t>
            </a:r>
            <a:endParaRPr lang="en-US" sz="2400" b="0" strike="noStrike" spc="-1" dirty="0">
              <a:solidFill>
                <a:srgbClr val="016EA6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Employ real 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signal from the data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Simulate </a:t>
            </a:r>
            <a:r>
              <a:rPr lang="en-US" sz="2000" b="0" strike="noStrike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loads in lab condition (no COSY beam)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Me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asure voltage drop at </a:t>
            </a:r>
            <a:r>
              <a:rPr lang="en-US" sz="2000" spc="-1" dirty="0" err="1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SiPM</a:t>
            </a:r>
            <a:r>
              <a:rPr lang="en-US" sz="2000" spc="-1" dirty="0">
                <a:solidFill>
                  <a:srgbClr val="016EA6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input</a:t>
            </a:r>
            <a:endParaRPr lang="en-US" sz="2000" b="0" strike="noStrike" spc="-1" dirty="0">
              <a:solidFill>
                <a:srgbClr val="016EA6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>
              <a:lnSpc>
                <a:spcPct val="100000"/>
              </a:lnSpc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E50A17DC-305E-4F69-96EA-919F19B5788A}"/>
              </a:ext>
            </a:extLst>
          </p:cNvPr>
          <p:cNvSpPr/>
          <p:nvPr/>
        </p:nvSpPr>
        <p:spPr>
          <a:xfrm>
            <a:off x="45720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41B0A00B-801E-4EC0-9968-A3F92DEFFF2A}"/>
              </a:ext>
            </a:extLst>
          </p:cNvPr>
          <p:cNvSpPr/>
          <p:nvPr/>
        </p:nvSpPr>
        <p:spPr>
          <a:xfrm>
            <a:off x="312408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</a:t>
            </a:r>
            <a:r>
              <a:rPr lang="en-US" sz="1200" b="0" strike="noStrike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Javakhishvili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E66F0CF7-7A28-42C5-AE81-62B62C85EB41}"/>
              </a:ext>
            </a:extLst>
          </p:cNvPr>
          <p:cNvSpPr/>
          <p:nvPr/>
        </p:nvSpPr>
        <p:spPr>
          <a:xfrm>
            <a:off x="655308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2BC0641-F289-467C-958B-640C8DA11C7E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7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5720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312408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</a:t>
            </a:r>
            <a:r>
              <a:rPr lang="en-US" sz="1200" b="0" strike="noStrike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</a:t>
            </a:r>
            <a:r>
              <a:rPr lang="en-US" sz="1200" b="0" strike="noStrike" spc="-1" dirty="0" err="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Javakhishvili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3"/>
          <p:cNvSpPr/>
          <p:nvPr/>
        </p:nvSpPr>
        <p:spPr>
          <a:xfrm>
            <a:off x="655308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2BC0641-F289-467C-958B-640C8DA11C7E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8</a:t>
            </a:fld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468360" y="83808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– First prototype	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5"/>
          <p:cNvSpPr/>
          <p:nvPr/>
        </p:nvSpPr>
        <p:spPr>
          <a:xfrm>
            <a:off x="721800" y="1737360"/>
            <a:ext cx="2348640" cy="10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First prototype without filters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365760" y="2286000"/>
            <a:ext cx="6053040" cy="4109760"/>
          </a:xfrm>
          <a:prstGeom prst="rect">
            <a:avLst/>
          </a:prstGeom>
          <a:ln>
            <a:noFill/>
          </a:ln>
        </p:spPr>
      </p:pic>
      <p:pic>
        <p:nvPicPr>
          <p:cNvPr id="193" name="Picture 8"/>
          <p:cNvPicPr/>
          <p:nvPr/>
        </p:nvPicPr>
        <p:blipFill>
          <a:blip r:embed="rId3"/>
          <a:srcRect t="29981" r="18074"/>
          <a:stretch/>
        </p:blipFill>
        <p:spPr>
          <a:xfrm>
            <a:off x="3017520" y="1389240"/>
            <a:ext cx="5760000" cy="3051000"/>
          </a:xfrm>
          <a:prstGeom prst="rect">
            <a:avLst/>
          </a:prstGeom>
          <a:ln>
            <a:noFill/>
          </a:ln>
        </p:spPr>
      </p:pic>
      <p:sp>
        <p:nvSpPr>
          <p:cNvPr id="9" name="CustomShape 5">
            <a:extLst>
              <a:ext uri="{FF2B5EF4-FFF2-40B4-BE49-F238E27FC236}">
                <a16:creationId xmlns:a16="http://schemas.microsoft.com/office/drawing/2014/main" id="{41CC5D9B-414E-477F-9C9C-537AE311D032}"/>
              </a:ext>
            </a:extLst>
          </p:cNvPr>
          <p:cNvSpPr/>
          <p:nvPr/>
        </p:nvSpPr>
        <p:spPr>
          <a:xfrm>
            <a:off x="6017400" y="4784760"/>
            <a:ext cx="2619159" cy="94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Original signal (red)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ast current sink signal (green)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684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1200" spc="-1" dirty="0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ea typeface="MS PGothic"/>
              </a:rPr>
              <a:t>23/08/2018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3123720" y="6492960"/>
            <a:ext cx="289332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Otari Javakhishvili</a:t>
            </a:r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6552720" y="6492960"/>
            <a:ext cx="2131560" cy="3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2C703D01-A641-42F4-BD4A-C8CF6087F416}" type="slidenum">
              <a:rPr lang="en-US" sz="1200" b="0" strike="noStrike" spc="-1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9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Picture 4"/>
          <p:cNvPicPr/>
          <p:nvPr/>
        </p:nvPicPr>
        <p:blipFill>
          <a:blip r:embed="rId2"/>
          <a:srcRect l="3883" t="36027" r="2793" b="34979"/>
          <a:stretch/>
        </p:blipFill>
        <p:spPr>
          <a:xfrm>
            <a:off x="365760" y="2261880"/>
            <a:ext cx="5577120" cy="4138200"/>
          </a:xfrm>
          <a:prstGeom prst="rect">
            <a:avLst/>
          </a:prstGeom>
          <a:ln>
            <a:noFill/>
          </a:ln>
        </p:spPr>
      </p:pic>
      <p:pic>
        <p:nvPicPr>
          <p:cNvPr id="198" name="Picture 5"/>
          <p:cNvPicPr/>
          <p:nvPr/>
        </p:nvPicPr>
        <p:blipFill>
          <a:blip r:embed="rId3"/>
          <a:srcRect t="28005" r="17587"/>
          <a:stretch/>
        </p:blipFill>
        <p:spPr>
          <a:xfrm>
            <a:off x="2811438" y="1347480"/>
            <a:ext cx="6148961" cy="3251816"/>
          </a:xfrm>
          <a:prstGeom prst="rect">
            <a:avLst/>
          </a:prstGeom>
          <a:ln>
            <a:noFill/>
          </a:ln>
        </p:spPr>
      </p:pic>
      <p:sp>
        <p:nvSpPr>
          <p:cNvPr id="200" name="CustomShape 5"/>
          <p:cNvSpPr/>
          <p:nvPr/>
        </p:nvSpPr>
        <p:spPr>
          <a:xfrm>
            <a:off x="5692814" y="4825055"/>
            <a:ext cx="2811600" cy="94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Original signal (red)</a:t>
            </a: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 signal with “snubber” filter(green)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6"/>
          <p:cNvSpPr/>
          <p:nvPr/>
        </p:nvSpPr>
        <p:spPr>
          <a:xfrm>
            <a:off x="468360" y="838080"/>
            <a:ext cx="8227440" cy="6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en-US" sz="2600" b="1" strike="noStrike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Fast current sink</a:t>
            </a:r>
            <a:r>
              <a:rPr lang="en-US" sz="2600" b="1" spc="-1" dirty="0">
                <a:solidFill>
                  <a:srgbClr val="005B82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– Second prototype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lnSpc>
                <a:spcPct val="100000"/>
              </a:lnSpc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DM_10_May</Template>
  <TotalTime>4232</TotalTime>
  <Words>791</Words>
  <Application>Microsoft Office PowerPoint</Application>
  <PresentationFormat>On-screen Show (4:3)</PresentationFormat>
  <Paragraphs>201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MS PGothic</vt:lpstr>
      <vt:lpstr>MS PGothic</vt:lpstr>
      <vt:lpstr>Arial</vt:lpstr>
      <vt:lpstr>Calibri</vt:lpstr>
      <vt:lpstr>Cambria Math</vt:lpstr>
      <vt:lpstr>DejaVu Sans</vt:lpstr>
      <vt:lpstr>Sylfaen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David Mchedlishvili</dc:creator>
  <dc:description/>
  <cp:lastModifiedBy>oto javaxishvili</cp:lastModifiedBy>
  <cp:revision>186</cp:revision>
  <dcterms:created xsi:type="dcterms:W3CDTF">2016-08-23T17:20:47Z</dcterms:created>
  <dcterms:modified xsi:type="dcterms:W3CDTF">2018-08-23T06:20:00Z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11</vt:i4>
  </property>
</Properties>
</file>