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22"/>
  </p:notesMasterIdLst>
  <p:sldIdLst>
    <p:sldId id="256" r:id="rId2"/>
    <p:sldId id="260" r:id="rId3"/>
    <p:sldId id="257" r:id="rId4"/>
    <p:sldId id="258" r:id="rId5"/>
    <p:sldId id="259" r:id="rId6"/>
    <p:sldId id="270" r:id="rId7"/>
    <p:sldId id="272" r:id="rId8"/>
    <p:sldId id="273" r:id="rId9"/>
    <p:sldId id="277" r:id="rId10"/>
    <p:sldId id="261" r:id="rId11"/>
    <p:sldId id="274" r:id="rId12"/>
    <p:sldId id="275" r:id="rId13"/>
    <p:sldId id="262" r:id="rId14"/>
    <p:sldId id="266" r:id="rId15"/>
    <p:sldId id="267" r:id="rId16"/>
    <p:sldId id="268" r:id="rId17"/>
    <p:sldId id="276" r:id="rId18"/>
    <p:sldId id="269" r:id="rId19"/>
    <p:sldId id="263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2E2"/>
    <a:srgbClr val="4BEC0A"/>
    <a:srgbClr val="67F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166" autoAdjust="0"/>
  </p:normalViewPr>
  <p:slideViewPr>
    <p:cSldViewPr snapToGrid="0">
      <p:cViewPr varScale="1">
        <p:scale>
          <a:sx n="51" d="100"/>
          <a:sy n="51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5BA9-9A44-4779-8681-F9C526F8B7D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8F7F1-3070-4BE2-990C-110489159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9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versity_of_Washingto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-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axion-photon coupling in a strong magnetic field where axions may be converted into radio-frequency photons</a:t>
            </a:r>
          </a:p>
          <a:p>
            <a:pPr marL="228600" indent="-228600">
              <a:buAutoNum type="arabicPeriod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ADMX at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 for Experimental Nuclear Physics and Astrophysics (CENPA) at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University of Washington"/>
              </a:rPr>
              <a:t>University of Washington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ADMX-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HF at Yale</a:t>
            </a:r>
          </a:p>
          <a:p>
            <a:pPr marL="228600" indent="-228600">
              <a:buAutoNum type="arabicPeriod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 magnetic resonance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8F7F1-3070-4BE2-990C-110489159D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68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Medium-Energy </a:t>
            </a:r>
            <a:r>
              <a:rPr lang="en-US" dirty="0" err="1"/>
              <a:t>pysics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8F7F1-3070-4BE2-990C-110489159D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19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Using resonance between precession of a deuteron and axion frequency</a:t>
            </a:r>
          </a:p>
          <a:p>
            <a:endParaRPr lang="en-US" dirty="0"/>
          </a:p>
          <a:p>
            <a:r>
              <a:rPr lang="en-US" dirty="0"/>
              <a:t>2. In the presence of resonance</a:t>
            </a:r>
          </a:p>
          <a:p>
            <a:endParaRPr lang="en-US" dirty="0"/>
          </a:p>
          <a:p>
            <a:r>
              <a:rPr lang="en-US" dirty="0"/>
              <a:t>3. Resonant nature of signal - systematic errors easier to handle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8F7F1-3070-4BE2-990C-110489159D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98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Most Axion experiments above micro-eV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8F7F1-3070-4BE2-990C-110489159D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6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in-plane polarization precession of the beam and the frequency of an oscillating EDM component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with a long in-plane polarization lifetime</a:t>
            </a:r>
          </a:p>
          <a:p>
            <a:r>
              <a:rPr lang="en-US" dirty="0"/>
              <a:t>3. Vertical component accumulation in beam polarization</a:t>
            </a:r>
          </a:p>
          <a:p>
            <a:r>
              <a:rPr lang="en-US" dirty="0"/>
              <a:t>4. Static EDM – frozen spin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8F7F1-3070-4BE2-990C-110489159D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77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Radiofrequency Solenoid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8F7F1-3070-4BE2-990C-110489159D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637-961F-4692-840D-8DEDCA8062D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648E-D6B6-46D0-B2FC-EE585FA973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26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637-961F-4692-840D-8DEDCA8062D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648E-D6B6-46D0-B2FC-EE585FA9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3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637-961F-4692-840D-8DEDCA8062D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648E-D6B6-46D0-B2FC-EE585FA9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1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637-961F-4692-840D-8DEDCA8062D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648E-D6B6-46D0-B2FC-EE585FA9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0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637-961F-4692-840D-8DEDCA8062D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648E-D6B6-46D0-B2FC-EE585FA973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06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637-961F-4692-840D-8DEDCA8062D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648E-D6B6-46D0-B2FC-EE585FA9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6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637-961F-4692-840D-8DEDCA8062D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648E-D6B6-46D0-B2FC-EE585FA9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637-961F-4692-840D-8DEDCA8062D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648E-D6B6-46D0-B2FC-EE585FA9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9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637-961F-4692-840D-8DEDCA8062D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648E-D6B6-46D0-B2FC-EE585FA9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350637-961F-4692-840D-8DEDCA8062D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E648E-D6B6-46D0-B2FC-EE585FA9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637-961F-4692-840D-8DEDCA8062D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648E-D6B6-46D0-B2FC-EE585FA97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350637-961F-4692-840D-8DEDCA8062D4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5E648E-D6B6-46D0-B2FC-EE585FA97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5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5F6A-4A11-4CC2-8ED9-1C7558843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658" y="1214438"/>
            <a:ext cx="9978683" cy="2387600"/>
          </a:xfrm>
        </p:spPr>
        <p:txBody>
          <a:bodyPr/>
          <a:lstStyle/>
          <a:p>
            <a:r>
              <a:rPr lang="en-US" dirty="0"/>
              <a:t>Axion Research: Plans at COSY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B576A-EC0B-45A0-B66E-EC2802501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Giorgi </a:t>
            </a:r>
            <a:r>
              <a:rPr lang="en-US" dirty="0" err="1"/>
              <a:t>Kvantrishvili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2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5CDB-BEA2-4C69-A2FA-042E1B8B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Considerations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DC5D84-915A-4A44-95E1-4AAEEF0AA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71" y="1887635"/>
            <a:ext cx="5323809" cy="430476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9FC1A6-8B80-4994-989E-624597754B59}"/>
                  </a:ext>
                </a:extLst>
              </p:cNvPr>
              <p:cNvSpPr txBox="1"/>
              <p:nvPr/>
            </p:nvSpPr>
            <p:spPr>
              <a:xfrm>
                <a:off x="6202208" y="2263559"/>
                <a:ext cx="5586658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Calculation of the resonance crossing with a scan rate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0.5 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Oscillating EDM strength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1.6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−17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br>
                  <a:rPr lang="en-US" sz="2000" dirty="0"/>
                </a:b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−0.75</m:t>
                    </m:r>
                  </m:oMath>
                </a14:m>
                <a:r>
                  <a:rPr lang="en-US" sz="2000" dirty="0"/>
                  <a:t> jump in the p[Y] component of the beam</a:t>
                </a:r>
                <a:br>
                  <a:rPr lang="en-US" sz="2000" dirty="0"/>
                </a:br>
                <a:r>
                  <a:rPr lang="en-US" sz="2000" dirty="0"/>
                  <a:t>polarization (in less than a second)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Actual scan - 2-second region analysis (for example)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9FC1A6-8B80-4994-989E-624597754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208" y="2263559"/>
                <a:ext cx="5586658" cy="3170099"/>
              </a:xfrm>
              <a:prstGeom prst="rect">
                <a:avLst/>
              </a:prstGeom>
              <a:blipFill>
                <a:blip r:embed="rId3"/>
                <a:stretch>
                  <a:fillRect l="-981" t="-962" r="-981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54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B6A1-4FD6-43CB-A334-CBE0C0AE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Axion field property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59D89-C161-4022-9E01-D9808D82F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Coherent over sufficiently large region of 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Particles see the same field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Beam properties = single particle properties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Spatial coherence must extend to all parts of the COSY ring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Coherent in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Fixed field oscillation phase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Dependence on axion field speed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Difference between spin tune and EDM oscillations favors accumulation</a:t>
            </a:r>
          </a:p>
        </p:txBody>
      </p:sp>
    </p:spTree>
    <p:extLst>
      <p:ext uri="{BB962C8B-B14F-4D97-AF65-F5344CB8AC3E}">
        <p14:creationId xmlns:p14="http://schemas.microsoft.com/office/powerpoint/2010/main" val="187829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5FA4-CF5B-41D9-BF26-7F67F71C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Considerations: Managing the unknown phase of the axion field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E1A41-79F0-48AA-9F7F-16EA601E1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14389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More than one bunch</a:t>
                </a:r>
                <a:br>
                  <a:rPr lang="en-US" dirty="0"/>
                </a:b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Polarized beams, right angle difference in direction</a:t>
                </a:r>
                <a:br>
                  <a:rPr lang="en-US" dirty="0"/>
                </a:b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Operating COZY at harmonic, h=4</a:t>
                </a:r>
                <a:br>
                  <a:rPr lang="en-US" dirty="0"/>
                </a:b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Operating RF solenoid on its first harmonic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Frequency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𝑅𝐸𝑉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=(1+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𝑅𝐸𝑉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dirty="0"/>
                  <a:t> (630 or 870 kHz)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𝑅𝐸𝑉</m:t>
                        </m:r>
                      </m:sub>
                    </m:sSub>
                  </m:oMath>
                </a14:m>
                <a:r>
                  <a:rPr lang="en-US" sz="1600" dirty="0"/>
                  <a:t> - </a:t>
                </a:r>
                <a:r>
                  <a:rPr lang="en-US" sz="1600" i="1" dirty="0"/>
                  <a:t>machine revolution frequency;  G – deuteron’s magnetic anomaly</a:t>
                </a:r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E1A41-79F0-48AA-9F7F-16EA601E1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14389"/>
              </a:xfrm>
              <a:blipFill>
                <a:blip r:embed="rId3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7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5CDB-BEA2-4C69-A2FA-042E1B8B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Considerations: Managing the unknown phase of the axion field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E8E2F9-F7E9-4AF0-8BE6-F069630D5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13132"/>
            <a:ext cx="5190476" cy="41238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77B0F0-B116-4ECA-BA51-8BA36B6F6DB7}"/>
              </a:ext>
            </a:extLst>
          </p:cNvPr>
          <p:cNvSpPr txBox="1"/>
          <p:nvPr/>
        </p:nvSpPr>
        <p:spPr>
          <a:xfrm>
            <a:off x="6612262" y="2330994"/>
            <a:ext cx="43452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Oscillations of the RF solenoid (870 kHz)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Spin tune frequency, 120 kHz oscillation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7F62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EC0A"/>
                </a:solidFill>
              </a:rPr>
              <a:t>Each Turn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2E665-3FC8-484B-B43F-CB51BEAE4764}"/>
              </a:ext>
            </a:extLst>
          </p:cNvPr>
          <p:cNvSpPr txBox="1"/>
          <p:nvPr/>
        </p:nvSpPr>
        <p:spPr>
          <a:xfrm>
            <a:off x="6287756" y="4908392"/>
            <a:ext cx="4334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Blue dots indicate moments when the beam</a:t>
            </a:r>
            <a:br>
              <a:rPr lang="en-US" i="1" dirty="0"/>
            </a:br>
            <a:r>
              <a:rPr lang="en-US" i="1" dirty="0"/>
              <a:t>passes through the solenoid</a:t>
            </a:r>
          </a:p>
        </p:txBody>
      </p:sp>
    </p:spTree>
    <p:extLst>
      <p:ext uri="{BB962C8B-B14F-4D97-AF65-F5344CB8AC3E}">
        <p14:creationId xmlns:p14="http://schemas.microsoft.com/office/powerpoint/2010/main" val="377536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5CDB-BEA2-4C69-A2FA-042E1B8B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Considerations: Managing the unknown phase of the axion field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8518B6-2DF7-4DA8-B80D-448DBB38C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r="-3108"/>
          <a:stretch/>
        </p:blipFill>
        <p:spPr>
          <a:xfrm>
            <a:off x="1097280" y="1851133"/>
            <a:ext cx="5394960" cy="43083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C56751-A675-4FAB-9C62-E00BD07AE6B2}"/>
              </a:ext>
            </a:extLst>
          </p:cNvPr>
          <p:cNvSpPr txBox="1"/>
          <p:nvPr/>
        </p:nvSpPr>
        <p:spPr>
          <a:xfrm>
            <a:off x="6245274" y="4908393"/>
            <a:ext cx="5015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Blue circles indicate moments when the beam</a:t>
            </a:r>
            <a:br>
              <a:rPr lang="en-US" i="1" dirty="0"/>
            </a:br>
            <a:r>
              <a:rPr lang="en-US" i="1" dirty="0"/>
              <a:t>passes through the solenoid halfway through a turn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226312-45A5-46E1-88AA-9E5FB5A8BC78}"/>
              </a:ext>
            </a:extLst>
          </p:cNvPr>
          <p:cNvSpPr txBox="1"/>
          <p:nvPr/>
        </p:nvSpPr>
        <p:spPr>
          <a:xfrm>
            <a:off x="6612262" y="2330994"/>
            <a:ext cx="4228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Oscillations of the RF solenoid (870 kHz)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Spin tune frequency, 120 kHz oscillation</a:t>
            </a:r>
          </a:p>
          <a:p>
            <a:endParaRPr lang="en-US" dirty="0">
              <a:solidFill>
                <a:srgbClr val="67F62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EC0A"/>
                </a:solidFill>
              </a:rPr>
              <a:t>Each Turn</a:t>
            </a:r>
          </a:p>
        </p:txBody>
      </p:sp>
    </p:spTree>
    <p:extLst>
      <p:ext uri="{BB962C8B-B14F-4D97-AF65-F5344CB8AC3E}">
        <p14:creationId xmlns:p14="http://schemas.microsoft.com/office/powerpoint/2010/main" val="285764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5CDB-BEA2-4C69-A2FA-042E1B8B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Considerations: Managing the unknown phase of the axion field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587060-D600-4706-85AD-1CDD8C677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7" y="1866198"/>
            <a:ext cx="5314286" cy="42857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EBC291-06F6-447B-91B2-FFC55CEC4F56}"/>
              </a:ext>
            </a:extLst>
          </p:cNvPr>
          <p:cNvSpPr txBox="1"/>
          <p:nvPr/>
        </p:nvSpPr>
        <p:spPr>
          <a:xfrm>
            <a:off x="6245274" y="4908393"/>
            <a:ext cx="572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Purple circles and dots respectively indicate moments when</a:t>
            </a:r>
          </a:p>
          <a:p>
            <a:r>
              <a:rPr lang="en-US" i="1" dirty="0"/>
              <a:t>the beam passes through the solenoid at ¼ and ¾ of a turn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B88A5-9D91-4935-A5E0-23A1230E90EA}"/>
              </a:ext>
            </a:extLst>
          </p:cNvPr>
          <p:cNvSpPr txBox="1"/>
          <p:nvPr/>
        </p:nvSpPr>
        <p:spPr>
          <a:xfrm>
            <a:off x="6612262" y="2330994"/>
            <a:ext cx="4228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Oscillations of the RF solenoid (870 kHz)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62E2"/>
                </a:solidFill>
              </a:rPr>
              <a:t>Spin tune frequency, 120 kHz oscillation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7F62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EC0A"/>
                </a:solidFill>
              </a:rPr>
              <a:t>Each Turn</a:t>
            </a:r>
          </a:p>
        </p:txBody>
      </p:sp>
    </p:spTree>
    <p:extLst>
      <p:ext uri="{BB962C8B-B14F-4D97-AF65-F5344CB8AC3E}">
        <p14:creationId xmlns:p14="http://schemas.microsoft.com/office/powerpoint/2010/main" val="1620488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5CDB-BEA2-4C69-A2FA-042E1B8B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Considerations: Managing the unknown phase of the axion field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07C728-B5B8-4757-86FC-28205BDDC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2" y="1908402"/>
            <a:ext cx="4519994" cy="435133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1169EC-C978-49A0-9E82-D972442531E6}"/>
                  </a:ext>
                </a:extLst>
              </p:cNvPr>
              <p:cNvSpPr txBox="1"/>
              <p:nvPr/>
            </p:nvSpPr>
            <p:spPr>
              <a:xfrm>
                <a:off x="5167641" y="2208405"/>
                <a:ext cx="5573064" cy="3146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practice, patterns arrive at different times and</a:t>
                </a:r>
                <a:br>
                  <a:rPr lang="en-US" sz="2000" dirty="0"/>
                </a:br>
                <a:r>
                  <a:rPr lang="en-US" sz="2000" dirty="0"/>
                  <a:t>continue</a:t>
                </a:r>
                <a:br>
                  <a:rPr lang="en-US" sz="2000" dirty="0"/>
                </a:b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Anomalous magnetic moment of deuteron keeps</a:t>
                </a:r>
                <a:br>
                  <a:rPr lang="en-US" sz="2000" dirty="0"/>
                </a:br>
                <a:r>
                  <a:rPr lang="en-US" sz="2000" dirty="0"/>
                  <a:t>polarization directions from overlapping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Choosing 870 kHz harmonic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Every other bunch nearly reversed</a:t>
                </a:r>
              </a:p>
              <a:p>
                <a:pPr lvl="1"/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Maximum opening angle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43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1169EC-C978-49A0-9E82-D97244253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641" y="2208405"/>
                <a:ext cx="5573064" cy="3146311"/>
              </a:xfrm>
              <a:prstGeom prst="rect">
                <a:avLst/>
              </a:prstGeom>
              <a:blipFill>
                <a:blip r:embed="rId3"/>
                <a:stretch>
                  <a:fillRect l="-985" t="-969" r="-219" b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826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5CDB-BEA2-4C69-A2FA-042E1B8B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Considerations: Managing the unknown phase of the axion field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F48BA1-7CD3-4027-9DF0-24A699BCA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859"/>
            <a:ext cx="7088622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1BFB2A-9A7D-4B08-8C6F-0092C671775E}"/>
              </a:ext>
            </a:extLst>
          </p:cNvPr>
          <p:cNvSpPr txBox="1"/>
          <p:nvPr/>
        </p:nvSpPr>
        <p:spPr>
          <a:xfrm>
            <a:off x="7926822" y="2985588"/>
            <a:ext cx="4010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2-D plot of ring circumference vs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Channels with less than 5 events/bin</a:t>
            </a:r>
            <a:br>
              <a:rPr lang="en-US" dirty="0"/>
            </a:br>
            <a:r>
              <a:rPr lang="en-US" dirty="0"/>
              <a:t>have been suppressed.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15526-2BEA-4559-AFB8-77DE6D835F89}"/>
              </a:ext>
            </a:extLst>
          </p:cNvPr>
          <p:cNvSpPr txBox="1"/>
          <p:nvPr/>
        </p:nvSpPr>
        <p:spPr>
          <a:xfrm>
            <a:off x="7708782" y="4992914"/>
            <a:ext cx="4158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 graph of particle flux at the EDDA polarimeter</a:t>
            </a:r>
          </a:p>
          <a:p>
            <a:r>
              <a:rPr lang="en-US" sz="1600" i="1" dirty="0"/>
              <a:t>as a function of time in the store and position</a:t>
            </a:r>
          </a:p>
          <a:p>
            <a:r>
              <a:rPr lang="en-US" sz="1600" i="1" dirty="0"/>
              <a:t>around the ring circumference.</a:t>
            </a:r>
          </a:p>
        </p:txBody>
      </p:sp>
    </p:spTree>
    <p:extLst>
      <p:ext uri="{BB962C8B-B14F-4D97-AF65-F5344CB8AC3E}">
        <p14:creationId xmlns:p14="http://schemas.microsoft.com/office/powerpoint/2010/main" val="299092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5CDB-BEA2-4C69-A2FA-042E1B8B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Considerations: Managing the unknown phase of the axion field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F48BA1-7CD3-4027-9DF0-24A699BCA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859"/>
            <a:ext cx="708862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72177A-E610-402F-AF1A-BF2BD9F834E9}"/>
              </a:ext>
            </a:extLst>
          </p:cNvPr>
          <p:cNvSpPr txBox="1"/>
          <p:nvPr/>
        </p:nvSpPr>
        <p:spPr>
          <a:xfrm>
            <a:off x="7926822" y="2301590"/>
            <a:ext cx="34269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Injection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Initial cooling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Moving to the polarimeter target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Beam Preparation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Data acquisition</a:t>
            </a:r>
          </a:p>
        </p:txBody>
      </p:sp>
    </p:spTree>
    <p:extLst>
      <p:ext uri="{BB962C8B-B14F-4D97-AF65-F5344CB8AC3E}">
        <p14:creationId xmlns:p14="http://schemas.microsoft.com/office/powerpoint/2010/main" val="753669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5CDB-BEA2-4C69-A2FA-042E1B8B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E430-B27F-48F1-9FDF-8AD6D79E5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  COSY machine parameters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  Polarization jump – repeat scans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  Machine Resonances</a:t>
            </a:r>
          </a:p>
        </p:txBody>
      </p:sp>
    </p:spTree>
    <p:extLst>
      <p:ext uri="{BB962C8B-B14F-4D97-AF65-F5344CB8AC3E}">
        <p14:creationId xmlns:p14="http://schemas.microsoft.com/office/powerpoint/2010/main" val="624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5CDB-BEA2-4C69-A2FA-042E1B8B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Axion Origins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E430-B27F-48F1-9FDF-8AD6D79E5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b="1" dirty="0"/>
              <a:t>The Strong CP Problem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A69103-14DE-48A1-886B-F337A2492F1F}"/>
                  </a:ext>
                </a:extLst>
              </p:cNvPr>
              <p:cNvSpPr txBox="1"/>
              <p:nvPr/>
            </p:nvSpPr>
            <p:spPr>
              <a:xfrm>
                <a:off x="1097280" y="2719355"/>
                <a:ext cx="9151035" cy="492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−16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800" i="1" dirty="0"/>
                  <a:t>      </a:t>
                </a:r>
                <a:r>
                  <a:rPr lang="en-US" sz="2800" dirty="0"/>
                  <a:t>–  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dirty="0"/>
                      <m:t>QCD</m:t>
                    </m:r>
                    <m:r>
                      <m:rPr>
                        <m:nor/>
                      </m:rPr>
                      <a:rPr lang="en-US" sz="2800" i="1" dirty="0"/>
                      <m:t> </m:t>
                    </m:r>
                    <m:r>
                      <m:rPr>
                        <m:nor/>
                      </m:rPr>
                      <a:rPr lang="en-US" sz="2800" i="1" dirty="0"/>
                      <m:t>theory</m:t>
                    </m:r>
                    <m:r>
                      <m:rPr>
                        <m:nor/>
                      </m:rPr>
                      <a:rPr lang="en-US" sz="2800" i="1" dirty="0"/>
                      <m:t> </m:t>
                    </m:r>
                    <m:r>
                      <m:rPr>
                        <m:nor/>
                      </m:rPr>
                      <a:rPr lang="en-US" sz="2800" i="1" dirty="0"/>
                      <m:t>prediction</m:t>
                    </m:r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A69103-14DE-48A1-886B-F337A249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719355"/>
                <a:ext cx="9151035" cy="492122"/>
              </a:xfrm>
              <a:prstGeom prst="rect">
                <a:avLst/>
              </a:prstGeom>
              <a:blipFill>
                <a:blip r:embed="rId2"/>
                <a:stretch>
                  <a:fillRect t="-14815" b="-38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690853-72B2-4E0C-A789-06895165F6F9}"/>
                  </a:ext>
                </a:extLst>
              </p:cNvPr>
              <p:cNvSpPr txBox="1"/>
              <p:nvPr/>
            </p:nvSpPr>
            <p:spPr>
              <a:xfrm>
                <a:off x="1125415" y="3857414"/>
                <a:ext cx="8661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=2.9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−26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800" dirty="0"/>
                  <a:t>            –   </a:t>
                </a:r>
                <a:r>
                  <a:rPr lang="en-US" sz="2800" i="1" dirty="0"/>
                  <a:t>Experimental Result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690853-72B2-4E0C-A789-06895165F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5" y="3857414"/>
                <a:ext cx="8661009" cy="430887"/>
              </a:xfrm>
              <a:prstGeom prst="rect">
                <a:avLst/>
              </a:prstGeom>
              <a:blipFill>
                <a:blip r:embed="rId3"/>
                <a:stretch>
                  <a:fillRect t="-24286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BB1952-A2EE-49FF-B729-168574DC4D61}"/>
                  </a:ext>
                </a:extLst>
              </p:cNvPr>
              <p:cNvSpPr txBox="1"/>
              <p:nvPr/>
            </p:nvSpPr>
            <p:spPr>
              <a:xfrm>
                <a:off x="1097280" y="4925454"/>
                <a:ext cx="8539089" cy="492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𝑄𝐶𝐷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2800" dirty="0"/>
                  <a:t> 				    –   </a:t>
                </a:r>
                <a:r>
                  <a:rPr lang="en-US" sz="2800" i="1" dirty="0"/>
                  <a:t>Strict Upper Limit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BB1952-A2EE-49FF-B729-168574DC4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925454"/>
                <a:ext cx="8539089" cy="492122"/>
              </a:xfrm>
              <a:prstGeom prst="rect">
                <a:avLst/>
              </a:prstGeom>
              <a:blipFill>
                <a:blip r:embed="rId4"/>
                <a:stretch>
                  <a:fillRect t="-1481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14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5CDB-BEA2-4C69-A2FA-042E1B8B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9" y="282695"/>
            <a:ext cx="11800113" cy="1422264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accent1">
                    <a:lumMod val="75000"/>
                  </a:schemeClr>
                </a:solidFill>
              </a:rPr>
              <a:t>Thank You For Your Attention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9DDB1A-52FC-48FA-942F-56147E967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85" y="1816057"/>
            <a:ext cx="6937829" cy="4492051"/>
          </a:xfrm>
        </p:spPr>
      </p:pic>
    </p:spTree>
    <p:extLst>
      <p:ext uri="{BB962C8B-B14F-4D97-AF65-F5344CB8AC3E}">
        <p14:creationId xmlns:p14="http://schemas.microsoft.com/office/powerpoint/2010/main" val="262021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5CDB-BEA2-4C69-A2FA-042E1B8B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Axion Origins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DE430-B27F-48F1-9FDF-8AD6D79E50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</a:t>
                </a:r>
                <a:r>
                  <a:rPr lang="en-US" sz="2400" dirty="0"/>
                  <a:t>Postulated by Roberto Peccei and Helen Quinn</a:t>
                </a:r>
                <a:br>
                  <a:rPr lang="en-US" sz="2400" dirty="0"/>
                </a:b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en-US" sz="2400" dirty="0"/>
                  <a:t>  -  dynamic field, not a constant value</a:t>
                </a:r>
                <a:br>
                  <a:rPr lang="en-US" sz="2400" dirty="0"/>
                </a:b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very light, interacting weakly</a:t>
                </a:r>
                <a:br>
                  <a:rPr lang="en-US" sz="2400" dirty="0"/>
                </a:b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good candidate for dark matter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DE430-B27F-48F1-9FDF-8AD6D79E5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1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5CDB-BEA2-4C69-A2FA-042E1B8B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Axion Research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E430-B27F-48F1-9FDF-8AD6D79E5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Microwave Cavity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ADMX and ADMX-HF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Detection with NMR: </a:t>
            </a:r>
            <a:r>
              <a:rPr lang="en-US" sz="2400" dirty="0" err="1"/>
              <a:t>CASPEr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453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5CDB-BEA2-4C69-A2FA-042E1B8B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DE430-B27F-48F1-9FDF-8AD6D79E50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Located at Jülich Forschungszentrum</a:t>
                </a:r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Cooler synchrotron and storage ring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400" dirty="0"/>
                  <a:t> protons in a beam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600 MeV/c – 3.3 GeV/c momentum range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currently involved in the EDM search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DE430-B27F-48F1-9FDF-8AD6D79E5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76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07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5CDB-BEA2-4C69-A2FA-042E1B8B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Motivation and Context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DE430-B27F-48F1-9FDF-8AD6D79E50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881" y="1845734"/>
                <a:ext cx="11788726" cy="4386254"/>
              </a:xfrm>
            </p:spPr>
            <p:txBody>
              <a:bodyPr>
                <a:normAutofit/>
              </a:bodyPr>
              <a:lstStyle/>
              <a:p>
                <a:pPr marL="871400" lvl="5" indent="0">
                  <a:buNone/>
                </a:pPr>
                <a:r>
                  <a:rPr lang="en-US" sz="2400" dirty="0"/>
                  <a:t>	   </a:t>
                </a:r>
              </a:p>
              <a:p>
                <a:pPr marL="871400" lvl="5" indent="0">
                  <a:buNone/>
                </a:pPr>
                <a:r>
                  <a:rPr lang="en-US" sz="2400" dirty="0"/>
                  <a:t>    Axion-gluon coupling  &gt;&gt;  oscillating EDM of the nucleon</a:t>
                </a:r>
                <a:endParaRPr lang="en-US" sz="260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/>
                  <a:t>    </a:t>
                </a:r>
              </a:p>
              <a:p>
                <a:r>
                  <a:rPr lang="en-US" sz="3200" dirty="0"/>
                  <a:t>	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bSup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1.2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−16</m:t>
                        </m:r>
                      </m:sup>
                    </m:sSup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1.2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−16</m:t>
                        </m:r>
                      </m:sup>
                    </m:sSup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ea typeface="Cambria Math" panose="02040503050406030204" pitchFamily="18" charset="0"/>
                  </a:rPr>
                  <a:t>      	  </a:t>
                </a:r>
              </a:p>
              <a:p>
                <a:pPr marL="201168" lvl="1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   –   </a:t>
                </a:r>
                <a:r>
                  <a:rPr lang="en-US" sz="1600" i="1" dirty="0"/>
                  <a:t>axion/dark matter field</a:t>
                </a:r>
                <a:br>
                  <a:rPr lang="en-US" sz="1600" dirty="0"/>
                </a:br>
                <a:r>
                  <a:rPr lang="en-US" sz="1600" dirty="0"/>
                  <a:t>      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–   </a:t>
                </a:r>
                <a:r>
                  <a:rPr lang="en-US" sz="1600" i="1" dirty="0"/>
                  <a:t>axion mass</a:t>
                </a:r>
                <a:br>
                  <a:rPr lang="en-US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600" dirty="0"/>
                  <a:t>    –   </a:t>
                </a:r>
                <a:r>
                  <a:rPr lang="en-US" sz="1600" i="1" dirty="0"/>
                  <a:t>axion decay constant</a:t>
                </a:r>
                <a:br>
                  <a:rPr lang="en-US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600" dirty="0"/>
                  <a:t>   –   </a:t>
                </a:r>
                <a:r>
                  <a:rPr lang="en-US" sz="1600" i="1" dirty="0"/>
                  <a:t>unknown local phase</a:t>
                </a:r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DE430-B27F-48F1-9FDF-8AD6D79E5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1" y="1845734"/>
                <a:ext cx="11788726" cy="43862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2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5CDB-BEA2-4C69-A2FA-042E1B8B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Proposal at COSY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E430-B27F-48F1-9FDF-8AD6D79E5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 search for the oscillating EDM</a:t>
            </a:r>
            <a:br>
              <a:rPr lang="en-US" sz="2400" dirty="0"/>
            </a:b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Accumulation of the vertical component of polarization</a:t>
            </a:r>
            <a:br>
              <a:rPr lang="en-US" sz="2400" dirty="0"/>
            </a:b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Sensitivities similar to EDM search</a:t>
            </a:r>
          </a:p>
        </p:txBody>
      </p:sp>
    </p:spTree>
    <p:extLst>
      <p:ext uri="{BB962C8B-B14F-4D97-AF65-F5344CB8AC3E}">
        <p14:creationId xmlns:p14="http://schemas.microsoft.com/office/powerpoint/2010/main" val="27605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5CDB-BEA2-4C69-A2FA-042E1B8B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Proposal at COSY: Advantages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DE430-B27F-48F1-9FDF-8AD6D79E50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Storage ring range: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𝑒𝑉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br>
                  <a:rPr lang="en-US" sz="2400" dirty="0"/>
                </a:b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ALPS, CAST, etc. experiments close to this scale (less sensitive)</a:t>
                </a:r>
                <a:br>
                  <a:rPr lang="en-US" sz="2400" dirty="0"/>
                </a:b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Ultra-cold neutron EDM experiment – the only one to search below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DE430-B27F-48F1-9FDF-8AD6D79E5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98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8A11-CFF1-454B-9AEF-78E1CBB0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Considerations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1CB54-EF70-42CC-BA97-5E2F67B66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845734"/>
                <a:ext cx="1005840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Resonance between beam precession and oscillating EDM</a:t>
                </a:r>
                <a:br>
                  <a:rPr lang="en-US" sz="2400" dirty="0"/>
                </a:b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Deuteron beam of </a:t>
                </a:r>
                <a:r>
                  <a:rPr lang="en-US" sz="2400" i="1" dirty="0"/>
                  <a:t>p</a:t>
                </a:r>
                <a:r>
                  <a:rPr lang="en-US" sz="2400" dirty="0"/>
                  <a:t>=0.97 GeV/c </a:t>
                </a:r>
                <a:br>
                  <a:rPr lang="en-US" sz="2400" dirty="0"/>
                </a:b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Axion and spin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𝑅𝐸𝑉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frequencies are matched</a:t>
                </a:r>
                <a:br>
                  <a:rPr lang="en-US" sz="2400" dirty="0"/>
                </a:b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Precession frequency matched to the reversal of the oscillating EDM</a:t>
                </a:r>
                <a:br>
                  <a:rPr lang="en-US" sz="2400" dirty="0"/>
                </a:b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EDM frequency of axion field unknown, slow scan needed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1CB54-EF70-42CC-BA97-5E2F67B66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845734"/>
                <a:ext cx="10058400" cy="4023360"/>
              </a:xfrm>
              <a:blipFill>
                <a:blip r:embed="rId3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1291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765</TotalTime>
  <Words>569</Words>
  <Application>Microsoft Office PowerPoint</Application>
  <PresentationFormat>Widescreen</PresentationFormat>
  <Paragraphs>161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Retrospect</vt:lpstr>
      <vt:lpstr>Axion Research: Plans at COSY</vt:lpstr>
      <vt:lpstr>Axion Origins</vt:lpstr>
      <vt:lpstr>Axion Origins</vt:lpstr>
      <vt:lpstr>Axion Research Experiments</vt:lpstr>
      <vt:lpstr>COSY</vt:lpstr>
      <vt:lpstr>Scientific Motivation and Context</vt:lpstr>
      <vt:lpstr>Experiment Proposal at COSY</vt:lpstr>
      <vt:lpstr>Experiment Proposal at COSY: Advantages</vt:lpstr>
      <vt:lpstr>Technical Considerations</vt:lpstr>
      <vt:lpstr>Technical Considerations</vt:lpstr>
      <vt:lpstr>Axion field property assumptions</vt:lpstr>
      <vt:lpstr>Technical Considerations: Managing the unknown phase of the axion field</vt:lpstr>
      <vt:lpstr>Technical Considerations: Managing the unknown phase of the axion field</vt:lpstr>
      <vt:lpstr>Technical Considerations: Managing the unknown phase of the axion field</vt:lpstr>
      <vt:lpstr>Technical Considerations: Managing the unknown phase of the axion field</vt:lpstr>
      <vt:lpstr>Technical Considerations: Managing the unknown phase of the axion field</vt:lpstr>
      <vt:lpstr>Technical Considerations: Managing the unknown phase of the axion field</vt:lpstr>
      <vt:lpstr>Technical Considerations: Managing the unknown phase of the axion field</vt:lpstr>
      <vt:lpstr>Further Comments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Axion Research: Plans at COSY</dc:title>
  <dc:creator>user</dc:creator>
  <cp:lastModifiedBy>user</cp:lastModifiedBy>
  <cp:revision>57</cp:revision>
  <dcterms:created xsi:type="dcterms:W3CDTF">2018-08-23T14:19:30Z</dcterms:created>
  <dcterms:modified xsi:type="dcterms:W3CDTF">2018-08-24T10:11:26Z</dcterms:modified>
</cp:coreProperties>
</file>