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69" r:id="rId2"/>
    <p:sldId id="266" r:id="rId3"/>
    <p:sldId id="273" r:id="rId4"/>
    <p:sldId id="274" r:id="rId5"/>
    <p:sldId id="287" r:id="rId6"/>
    <p:sldId id="288" r:id="rId7"/>
    <p:sldId id="275" r:id="rId8"/>
    <p:sldId id="276" r:id="rId9"/>
    <p:sldId id="277" r:id="rId10"/>
    <p:sldId id="289" r:id="rId11"/>
    <p:sldId id="290" r:id="rId12"/>
    <p:sldId id="291" r:id="rId13"/>
    <p:sldId id="292" r:id="rId14"/>
    <p:sldId id="304" r:id="rId15"/>
    <p:sldId id="279" r:id="rId16"/>
    <p:sldId id="293" r:id="rId17"/>
    <p:sldId id="297" r:id="rId18"/>
    <p:sldId id="280" r:id="rId19"/>
    <p:sldId id="298" r:id="rId20"/>
    <p:sldId id="281" r:id="rId21"/>
    <p:sldId id="294" r:id="rId22"/>
    <p:sldId id="295" r:id="rId23"/>
    <p:sldId id="282" r:id="rId24"/>
    <p:sldId id="296" r:id="rId25"/>
    <p:sldId id="283" r:id="rId26"/>
    <p:sldId id="286" r:id="rId27"/>
  </p:sldIdLst>
  <p:sldSz cx="96996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6" userDrawn="1">
          <p15:clr>
            <a:srgbClr val="A4A3A4"/>
          </p15:clr>
        </p15:guide>
        <p15:guide id="2" pos="2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9" autoAdjust="0"/>
    <p:restoredTop sz="94660"/>
  </p:normalViewPr>
  <p:slideViewPr>
    <p:cSldViewPr showGuides="1">
      <p:cViewPr varScale="1">
        <p:scale>
          <a:sx n="85" d="100"/>
          <a:sy n="85" d="100"/>
        </p:scale>
        <p:origin x="-1334" y="-82"/>
      </p:cViewPr>
      <p:guideLst>
        <p:guide orient="horz" pos="1026"/>
        <p:guide pos="2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534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20.08.2018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20.08.2018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8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Knowing</a:t>
            </a:r>
            <a:r>
              <a:rPr lang="sv-SE" b="1" baseline="0" dirty="0" smtClean="0"/>
              <a:t> the temperature response related to unit GHG emission is a prerequisite for desiging policies for meeting COP21 targets. This is still highly uncertain and the forcing caused by aerosol particles is a major reason for the uncertainty. </a:t>
            </a:r>
            <a:r>
              <a:rPr lang="sv-SE" b="0" baseline="0" dirty="0" smtClean="0"/>
              <a:t>The probability distribution for GHGs is relatively narrow as compared with the aerosols. This propagates to the uncertainty in the total anthropogenic effect.</a:t>
            </a:r>
            <a:endParaRPr lang="sv-SE" b="1" baseline="0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342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F3CF38A4-D28B-43D5-A1FC-5FAA7F0F010E}"/>
              </a:ext>
            </a:extLst>
          </p:cNvPr>
          <p:cNvSpPr/>
          <p:nvPr userDrawn="1"/>
        </p:nvSpPr>
        <p:spPr>
          <a:xfrm>
            <a:off x="0" y="380576"/>
            <a:ext cx="9699625" cy="5028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9613" y="537344"/>
            <a:ext cx="8280400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9613" y="2444192"/>
            <a:ext cx="8280400" cy="516756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13" y="1088740"/>
            <a:ext cx="8280400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xmlns="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316" y="6424763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A565A0BB-1B9B-4A18-B004-78CA53FC0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0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47" userDrawn="1">
          <p15:clr>
            <a:srgbClr val="FBAE40"/>
          </p15:clr>
        </p15:guide>
        <p15:guide id="2" pos="566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80576"/>
            <a:ext cx="9699625" cy="5028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9614" y="537344"/>
            <a:ext cx="8280398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9614" y="2660216"/>
            <a:ext cx="8280397" cy="516756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14" y="1160748"/>
            <a:ext cx="8288458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316" y="6424762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87CC5494-E51D-4809-993C-76CA7BF2B3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0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47" userDrawn="1">
          <p15:clr>
            <a:srgbClr val="FBAE40"/>
          </p15:clr>
        </p15:guide>
        <p15:guide id="2" pos="566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5762" y="380577"/>
            <a:ext cx="8928101" cy="304842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9699625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9613" y="3633688"/>
            <a:ext cx="8280400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9613" y="4970822"/>
            <a:ext cx="8280400" cy="360000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13" y="4185084"/>
            <a:ext cx="8280400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316" y="6424763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0845A92B-6A58-4B58-8D32-6AA7E1BF8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0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47" userDrawn="1">
          <p15:clr>
            <a:srgbClr val="FBAE40"/>
          </p15:clr>
        </p15:guide>
        <p15:guide id="2" pos="566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9699625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5762" y="380577"/>
            <a:ext cx="8933287" cy="304842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9613" y="3633688"/>
            <a:ext cx="8280400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9613" y="4911514"/>
            <a:ext cx="8280400" cy="360000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12" y="4250010"/>
            <a:ext cx="8280401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42499" lvl="0" indent="-242499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316" y="6424763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5C6F9009-BFBA-4A8D-B957-C5F6DC7CC6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0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47" userDrawn="1">
          <p15:clr>
            <a:srgbClr val="FBAE40"/>
          </p15:clr>
        </p15:guide>
        <p15:guide id="2" pos="566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763" y="938786"/>
            <a:ext cx="892809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6" y="1578310"/>
            <a:ext cx="8938474" cy="4190666"/>
          </a:xfrm>
        </p:spPr>
        <p:txBody>
          <a:bodyPr/>
          <a:lstStyle>
            <a:lvl1pPr marL="188610" indent="-188610">
              <a:defRPr sz="1800"/>
            </a:lvl1pPr>
            <a:lvl2pPr marL="383957" indent="-195346">
              <a:defRPr sz="1800"/>
            </a:lvl2pPr>
            <a:lvl3pPr marL="572567" indent="-188610">
              <a:defRPr sz="1800"/>
            </a:lvl3pPr>
            <a:lvl4pPr marL="761177" indent="-188610">
              <a:defRPr sz="1800"/>
            </a:lvl4pPr>
            <a:lvl5pPr marL="949787" indent="-188610"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xmlns="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763" y="938786"/>
            <a:ext cx="8938474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xmlns="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8034" y="1628775"/>
            <a:ext cx="4164440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033" y="4900254"/>
            <a:ext cx="4164441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xmlns="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2723" y="1628775"/>
            <a:ext cx="414886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xmlns="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2723" y="4900254"/>
            <a:ext cx="4161140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xmlns="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763" y="938786"/>
            <a:ext cx="8928100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xmlns="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763" y="938786"/>
            <a:ext cx="8928100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763" y="1563144"/>
            <a:ext cx="8927015" cy="42058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97684" y="6381329"/>
            <a:ext cx="164418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2286" y="6381329"/>
            <a:ext cx="106770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763" y="322022"/>
            <a:ext cx="8927015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EC992909-6F9B-419B-9262-5C65DEB9E0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0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C97D0F0F-F3AE-4D27-825F-F8FE6AA56E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6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69996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2499" indent="-242499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78262" indent="-249235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07288" indent="-229027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949787" indent="-229027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5550" indent="-229027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67488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6pPr>
      <a:lvl7pPr marL="3152485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7pPr>
      <a:lvl8pPr marL="3637483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8pPr>
      <a:lvl9pPr marL="4122481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1pPr>
      <a:lvl2pPr marL="484998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969996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3pPr>
      <a:lvl4pPr marL="1454993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4pPr>
      <a:lvl5pPr marL="1939991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5pPr>
      <a:lvl6pPr marL="2424989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7pPr>
      <a:lvl8pPr marL="3394984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26" userDrawn="1">
          <p15:clr>
            <a:srgbClr val="F26B43"/>
          </p15:clr>
        </p15:guide>
        <p15:guide id="2" pos="243" userDrawn="1">
          <p15:clr>
            <a:srgbClr val="F26B43"/>
          </p15:clr>
        </p15:guide>
        <p15:guide id="3" pos="5867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874" userDrawn="1">
          <p15:clr>
            <a:srgbClr val="F26B43"/>
          </p15:clr>
        </p15:guide>
        <p15:guide id="7" pos="3236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O2%20time%20series%20from%20NOAA.mp4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xmlns="" id="{8AA43D61-7946-4A1F-9008-826CEA62DC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355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21. 8. 2018  </a:t>
            </a:r>
            <a:r>
              <a:rPr lang="de-DE" dirty="0"/>
              <a:t>I  </a:t>
            </a:r>
            <a:r>
              <a:rPr lang="de-DE" dirty="0" smtClean="0"/>
              <a:t>Prof. Dr. Astrid Kiendler-Scharr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Current</a:t>
            </a:r>
            <a:r>
              <a:rPr lang="de-DE" dirty="0" smtClean="0"/>
              <a:t> Knowledge 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xmlns="" id="{B3145229-C471-459E-AA1C-75CEC5BE5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3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</a:t>
            </a:r>
            <a:r>
              <a:rPr lang="en-US" dirty="0" smtClean="0"/>
              <a:t>c content in CO</a:t>
            </a:r>
            <a:r>
              <a:rPr lang="en-US" baseline="-25000" dirty="0" smtClean="0"/>
              <a:t>2</a:t>
            </a:r>
            <a:r>
              <a:rPr lang="en-US" dirty="0" smtClean="0"/>
              <a:t> sources</a:t>
            </a:r>
            <a:endParaRPr lang="en-US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can we verify CO</a:t>
            </a:r>
            <a:r>
              <a:rPr lang="en-US" baseline="-25000" dirty="0" smtClean="0"/>
              <a:t>2</a:t>
            </a:r>
            <a:r>
              <a:rPr lang="en-US" dirty="0" smtClean="0"/>
              <a:t> sources and sinks?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r="12989"/>
          <a:stretch/>
        </p:blipFill>
        <p:spPr bwMode="auto">
          <a:xfrm>
            <a:off x="313308" y="1628800"/>
            <a:ext cx="4946904" cy="42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548157" y="2167579"/>
            <a:ext cx="3982176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Fossil fuels:</a:t>
            </a:r>
          </a:p>
          <a:p>
            <a:pPr algn="l">
              <a:lnSpc>
                <a:spcPct val="95000"/>
              </a:lnSpc>
            </a:pPr>
            <a:r>
              <a:rPr lang="en-US" dirty="0" smtClean="0"/>
              <a:t>No </a:t>
            </a:r>
            <a:r>
              <a:rPr lang="en-US" baseline="30000" dirty="0" smtClean="0"/>
              <a:t>14</a:t>
            </a:r>
            <a:r>
              <a:rPr lang="en-US" dirty="0" smtClean="0"/>
              <a:t>C due to age</a:t>
            </a:r>
          </a:p>
          <a:p>
            <a:pPr algn="l">
              <a:lnSpc>
                <a:spcPct val="95000"/>
              </a:lnSpc>
            </a:pPr>
            <a:r>
              <a:rPr lang="en-US" dirty="0" smtClean="0"/>
              <a:t>Low 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algn="l">
              <a:lnSpc>
                <a:spcPct val="95000"/>
              </a:lnSpc>
            </a:pPr>
            <a:endParaRPr lang="en-US" dirty="0" smtClean="0"/>
          </a:p>
          <a:p>
            <a:pPr marL="285750" indent="-28575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Addition of CO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to the atmosphere from fossil fuel combustion should decrease 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baseline="30000" dirty="0" smtClean="0">
                <a:sym typeface="Wingdings" panose="05000000000000000000" pitchFamily="2" charset="2"/>
              </a:rPr>
              <a:t>13</a:t>
            </a:r>
            <a:r>
              <a:rPr lang="en-US" dirty="0" smtClean="0">
                <a:sym typeface="Wingdings" panose="05000000000000000000" pitchFamily="2" charset="2"/>
              </a:rPr>
              <a:t>C and </a:t>
            </a:r>
            <a:r>
              <a:rPr lang="en-US" baseline="30000" dirty="0" smtClean="0">
                <a:sym typeface="Wingdings" panose="05000000000000000000" pitchFamily="2" charset="2"/>
              </a:rPr>
              <a:t>14</a:t>
            </a:r>
            <a:r>
              <a:rPr lang="en-US" dirty="0" smtClean="0">
                <a:sym typeface="Wingdings" panose="05000000000000000000" pitchFamily="2" charset="2"/>
              </a:rPr>
              <a:t>C content of atmospheric CO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53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</a:t>
            </a:r>
            <a:r>
              <a:rPr lang="en-US" dirty="0" smtClean="0"/>
              <a:t>c content in CO</a:t>
            </a:r>
            <a:r>
              <a:rPr lang="en-US" baseline="-25000" dirty="0" smtClean="0"/>
              <a:t>2</a:t>
            </a:r>
            <a:r>
              <a:rPr lang="en-US" dirty="0" smtClean="0"/>
              <a:t> sources</a:t>
            </a:r>
            <a:endParaRPr lang="en-US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can we verify CO</a:t>
            </a:r>
            <a:r>
              <a:rPr lang="en-US" baseline="-25000" dirty="0" smtClean="0"/>
              <a:t>2</a:t>
            </a:r>
            <a:r>
              <a:rPr lang="en-US" dirty="0" smtClean="0"/>
              <a:t> sources and sinks?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2050" name="Picture 2" descr="Global Tr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6" y="1399277"/>
            <a:ext cx="5933931" cy="49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concentration of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CO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r>
              <a:rPr lang="en-US" dirty="0" smtClean="0"/>
              <a:t> trends consistent?</a:t>
            </a:r>
          </a:p>
          <a:p>
            <a:r>
              <a:rPr lang="en-US" dirty="0" smtClean="0"/>
              <a:t>What do we expect if increased CO</a:t>
            </a:r>
            <a:r>
              <a:rPr lang="en-US" baseline="-25000" dirty="0" smtClean="0"/>
              <a:t>2</a:t>
            </a:r>
            <a:r>
              <a:rPr lang="en-US" dirty="0" smtClean="0"/>
              <a:t> originates from combustion of fossil fuels?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can we verify CO</a:t>
            </a:r>
            <a:r>
              <a:rPr lang="en-US" baseline="-25000" dirty="0" smtClean="0"/>
              <a:t>2</a:t>
            </a:r>
            <a:r>
              <a:rPr lang="en-US" dirty="0" smtClean="0"/>
              <a:t> sources and sinks?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27819"/>
              </p:ext>
            </p:extLst>
          </p:nvPr>
        </p:nvGraphicFramePr>
        <p:xfrm>
          <a:off x="457200" y="3128485"/>
          <a:ext cx="8229600" cy="2676779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Carbon monoxide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CO +  ½ </a:t>
                      </a:r>
                      <a:r>
                        <a:rPr lang="en-US" baseline="0" noProof="0" dirty="0" smtClean="0"/>
                        <a:t> </a:t>
                      </a:r>
                      <a:r>
                        <a:rPr lang="en-US" noProof="0" dirty="0" smtClean="0"/>
                        <a:t> 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Methane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CH</a:t>
                      </a:r>
                      <a:r>
                        <a:rPr lang="en-US" baseline="-25000" noProof="0" dirty="0" smtClean="0"/>
                        <a:t>4</a:t>
                      </a:r>
                      <a:r>
                        <a:rPr lang="en-US" noProof="0" dirty="0" smtClean="0"/>
                        <a:t> + 2 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CO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 +2 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O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Ethen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H</a:t>
                      </a:r>
                      <a:r>
                        <a:rPr lang="en-US" baseline="-25000" noProof="0" dirty="0" smtClean="0"/>
                        <a:t>4</a:t>
                      </a:r>
                      <a:r>
                        <a:rPr lang="en-US" noProof="0" dirty="0" smtClean="0"/>
                        <a:t> +3 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 CO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 + 2 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O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Ethane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H</a:t>
                      </a:r>
                      <a:r>
                        <a:rPr lang="en-US" baseline="-25000" noProof="0" dirty="0" smtClean="0"/>
                        <a:t>6</a:t>
                      </a:r>
                      <a:r>
                        <a:rPr lang="en-US" noProof="0" dirty="0" smtClean="0"/>
                        <a:t> + 3 ½ 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 CO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 + 3 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O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Propane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</a:t>
                      </a:r>
                      <a:r>
                        <a:rPr lang="en-US" baseline="-25000" noProof="0" dirty="0" smtClean="0"/>
                        <a:t>3</a:t>
                      </a:r>
                      <a:r>
                        <a:rPr lang="en-US" noProof="0" dirty="0" smtClean="0"/>
                        <a:t>H</a:t>
                      </a:r>
                      <a:r>
                        <a:rPr lang="en-US" baseline="-25000" noProof="0" dirty="0" smtClean="0"/>
                        <a:t>8</a:t>
                      </a:r>
                      <a:r>
                        <a:rPr lang="en-US" noProof="0" dirty="0" smtClean="0"/>
                        <a:t> + 5 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 CO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 + 4 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O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N-Butane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</a:t>
                      </a:r>
                      <a:r>
                        <a:rPr lang="en-US" baseline="-25000" noProof="0" dirty="0" smtClean="0"/>
                        <a:t>4</a:t>
                      </a:r>
                      <a:r>
                        <a:rPr lang="en-US" noProof="0" dirty="0" smtClean="0"/>
                        <a:t>H</a:t>
                      </a:r>
                      <a:r>
                        <a:rPr lang="en-US" baseline="-25000" noProof="0" dirty="0" smtClean="0"/>
                        <a:t>10</a:t>
                      </a:r>
                      <a:r>
                        <a:rPr lang="en-US" noProof="0" dirty="0" smtClean="0"/>
                        <a:t> + 6½  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4 CO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 + 5 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O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Hydrogen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 +  ½ O</a:t>
                      </a:r>
                      <a:r>
                        <a:rPr lang="en-US" baseline="-25000" noProof="0" dirty="0" smtClean="0"/>
                        <a:t>2</a:t>
                      </a:r>
                      <a:endParaRPr lang="en-US" baseline="-250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H</a:t>
                      </a:r>
                      <a:r>
                        <a:rPr lang="en-US" baseline="-25000" noProof="0" dirty="0" smtClean="0"/>
                        <a:t>2</a:t>
                      </a:r>
                      <a:r>
                        <a:rPr lang="en-US" noProof="0" dirty="0" smtClean="0"/>
                        <a:t>O</a:t>
                      </a:r>
                      <a:endParaRPr lang="en-US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of CO</a:t>
            </a:r>
            <a:r>
              <a:rPr lang="en-US" baseline="-25000" dirty="0" smtClean="0"/>
              <a:t>2 </a:t>
            </a:r>
            <a:r>
              <a:rPr lang="en-US" dirty="0" smtClean="0"/>
              <a:t>and 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0" y="1196752"/>
            <a:ext cx="75628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4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Temperature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Pre-industrial and industrial era</a:t>
            </a:r>
            <a:endParaRPr lang="en-US" dirty="0"/>
          </a:p>
        </p:txBody>
      </p:sp>
      <p:pic>
        <p:nvPicPr>
          <p:cNvPr id="12291" name="Picture 3" descr="C:\Users\a.kiendler-scharr\Documents\Vorträge\IPCC and climate change\Temperature trend spiral_optimiz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00" y="1340768"/>
            <a:ext cx="4564205" cy="49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1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Temperature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Models accounting for natural forcing only cannot reproduce observations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08" b="62475"/>
          <a:stretch/>
        </p:blipFill>
        <p:spPr bwMode="auto">
          <a:xfrm>
            <a:off x="684000" y="1620000"/>
            <a:ext cx="7560000" cy="414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3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Temperature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Models accounting for natural AND HUMAN forcing reproduce observations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8" r="41285" b="26173"/>
          <a:stretch/>
        </p:blipFill>
        <p:spPr bwMode="auto">
          <a:xfrm>
            <a:off x="684000" y="1620000"/>
            <a:ext cx="7560000" cy="410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73348" y="5859325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S3.1; IPPC Assessment Report AR5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17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85316" y="1628800"/>
            <a:ext cx="8954269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levels reached 408 ppm in June 2018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year 2017 was +0.9°C warmer relative to the average of the years 1951-1980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Seventeen of the 18 warmest years in the 136-year record have occurred since 2001, with the exception of 1998. </a:t>
            </a:r>
          </a:p>
          <a:p>
            <a:pPr>
              <a:lnSpc>
                <a:spcPct val="95000"/>
              </a:lnSpc>
            </a:pPr>
            <a:endParaRPr lang="en-US" sz="2400" dirty="0" smtClean="0"/>
          </a:p>
          <a:p>
            <a:pPr>
              <a:lnSpc>
                <a:spcPct val="95000"/>
              </a:lnSpc>
            </a:pPr>
            <a:r>
              <a:rPr lang="en-US" sz="2400" dirty="0" smtClean="0"/>
              <a:t>The year 2016 ranks as the warmest on record</a:t>
            </a:r>
          </a:p>
          <a:p>
            <a:pPr>
              <a:lnSpc>
                <a:spcPct val="95000"/>
              </a:lnSpc>
            </a:pPr>
            <a:endParaRPr lang="en-US" sz="2400" dirty="0"/>
          </a:p>
          <a:p>
            <a:pPr>
              <a:lnSpc>
                <a:spcPct val="95000"/>
              </a:lnSpc>
            </a:pPr>
            <a:r>
              <a:rPr lang="en-US" sz="2400" dirty="0" smtClean="0"/>
              <a:t>(NOAA)</a:t>
            </a:r>
          </a:p>
        </p:txBody>
      </p:sp>
    </p:spTree>
    <p:extLst>
      <p:ext uri="{BB962C8B-B14F-4D97-AF65-F5344CB8AC3E}">
        <p14:creationId xmlns:p14="http://schemas.microsoft.com/office/powerpoint/2010/main" val="27431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Uncertainties come from? 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Relative to pre-industrial conditions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2" y="1295941"/>
            <a:ext cx="6030924" cy="50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0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Aerosol effects in climate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431523" y="980728"/>
            <a:ext cx="8928100" cy="509994"/>
          </a:xfrm>
        </p:spPr>
        <p:txBody>
          <a:bodyPr/>
          <a:lstStyle/>
          <a:p>
            <a:r>
              <a:rPr lang="sv-SE" dirty="0" smtClean="0"/>
              <a:t>Aerosols major cause of uncertainty in climate sensitivity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23" y="1340768"/>
            <a:ext cx="8035991" cy="4679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019" y="5866522"/>
            <a:ext cx="3340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IPCC, 2013</a:t>
            </a:r>
            <a:endParaRPr lang="sv-SE" sz="1400" dirty="0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0"/>
          </p:nvPr>
        </p:nvSpPr>
        <p:spPr>
          <a:xfrm>
            <a:off x="3697684" y="6381329"/>
            <a:ext cx="1644180" cy="221109"/>
          </a:xfrm>
        </p:spPr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5402286" y="6381329"/>
            <a:ext cx="1067706" cy="221109"/>
          </a:xfrm>
        </p:spPr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68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is the greenhouse effect?</a:t>
            </a:r>
          </a:p>
          <a:p>
            <a:r>
              <a:rPr lang="en-US" dirty="0" smtClean="0"/>
              <a:t>What do we know about the temporal evolution of important greenhouse gases?</a:t>
            </a:r>
          </a:p>
          <a:p>
            <a:r>
              <a:rPr lang="en-US" dirty="0" smtClean="0"/>
              <a:t>What are the consequences of increasing greenhouse gas concentrations in the atmosphere?</a:t>
            </a:r>
          </a:p>
          <a:p>
            <a:r>
              <a:rPr lang="en-US" dirty="0" smtClean="0"/>
              <a:t>Are there uncertainties?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 smtClean="0"/>
              <a:t>21. August 2018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52F4D17-1AD6-42D9-B93A-EB002C62F43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Goal: Answer the following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forcing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Impact of atmospheric chemistry</a:t>
            </a:r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704982" y="1340768"/>
            <a:ext cx="5883242" cy="5018703"/>
            <a:chOff x="704982" y="1268760"/>
            <a:chExt cx="5940548" cy="5162719"/>
          </a:xfrm>
        </p:grpSpPr>
        <p:pic>
          <p:nvPicPr>
            <p:cNvPr id="8" name="Picture 3" descr="Atmospheric-Selfcleaning-by-OH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" r="931" b="1306"/>
            <a:stretch/>
          </p:blipFill>
          <p:spPr bwMode="auto">
            <a:xfrm>
              <a:off x="798167" y="1268760"/>
              <a:ext cx="5847363" cy="51387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343574" y="3757044"/>
              <a:ext cx="998999" cy="33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286"/>
              <a:r>
                <a:rPr lang="de-DE" sz="1600" dirty="0" err="1" smtClean="0">
                  <a:solidFill>
                    <a:srgbClr val="000000"/>
                  </a:solidFill>
                  <a:cs typeface="Arial" charset="0"/>
                </a:rPr>
                <a:t>Emissions</a:t>
              </a:r>
              <a:endParaRPr lang="de-DE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847869" y="4897866"/>
              <a:ext cx="692036" cy="33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3286"/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Traffic</a:t>
              </a:r>
              <a:endParaRPr lang="de-DE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04982" y="5408725"/>
              <a:ext cx="1107258" cy="33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3286"/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Agriculture</a:t>
              </a:r>
              <a:endParaRPr lang="de-DE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072241" y="6071693"/>
              <a:ext cx="2414590" cy="33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286"/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Energy </a:t>
              </a:r>
              <a:r>
                <a:rPr lang="de-DE" sz="1600" dirty="0">
                  <a:solidFill>
                    <a:srgbClr val="000000"/>
                  </a:solidFill>
                  <a:cs typeface="Arial" charset="0"/>
                </a:rPr>
                <a:t>p</a:t>
              </a:r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roduction and </a:t>
              </a:r>
              <a:r>
                <a:rPr lang="de-DE" sz="1600" dirty="0">
                  <a:solidFill>
                    <a:srgbClr val="000000"/>
                  </a:solidFill>
                  <a:cs typeface="Arial" charset="0"/>
                </a:rPr>
                <a:t>u</a:t>
              </a:r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se</a:t>
              </a:r>
              <a:endParaRPr lang="de-DE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879125" y="3006541"/>
              <a:ext cx="449481" cy="430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286"/>
              <a:r>
                <a:rPr lang="de-DE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</a:t>
              </a:r>
              <a:r>
                <a:rPr lang="de-DE" sz="1100" b="1" baseline="-25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defTabSz="913286"/>
              <a:r>
                <a:rPr lang="de-DE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de-DE" sz="1100" b="1" baseline="-25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de-DE" sz="1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090162" y="4145928"/>
              <a:ext cx="901703" cy="33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286"/>
              <a:r>
                <a:rPr lang="de-DE" sz="1600" dirty="0" err="1" smtClean="0">
                  <a:solidFill>
                    <a:srgbClr val="000000"/>
                  </a:solidFill>
                  <a:cs typeface="Arial" charset="0"/>
                </a:rPr>
                <a:t>Removal</a:t>
              </a:r>
              <a:endParaRPr lang="de-DE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2830424" y="1641859"/>
              <a:ext cx="1536183" cy="707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3286"/>
              <a:r>
                <a:rPr lang="de-DE" sz="2000" b="1" dirty="0" err="1" smtClean="0">
                  <a:solidFill>
                    <a:srgbClr val="C00000"/>
                  </a:solidFill>
                  <a:cs typeface="Arial" charset="0"/>
                </a:rPr>
                <a:t>Atmospheric</a:t>
              </a:r>
              <a:r>
                <a:rPr lang="de-DE" sz="2000" b="1" dirty="0">
                  <a:solidFill>
                    <a:srgbClr val="C00000"/>
                  </a:solidFill>
                  <a:cs typeface="Arial" charset="0"/>
                </a:rPr>
                <a:t/>
              </a:r>
              <a:br>
                <a:rPr lang="de-DE" sz="2000" b="1" dirty="0">
                  <a:solidFill>
                    <a:srgbClr val="C00000"/>
                  </a:solidFill>
                  <a:cs typeface="Arial" charset="0"/>
                </a:rPr>
              </a:br>
              <a:r>
                <a:rPr lang="de-DE" sz="2000" b="1" dirty="0">
                  <a:solidFill>
                    <a:srgbClr val="C00000"/>
                  </a:solidFill>
                  <a:cs typeface="Arial" charset="0"/>
                </a:rPr>
                <a:t>Oxidation</a:t>
              </a:r>
            </a:p>
          </p:txBody>
        </p:sp>
        <p:pic>
          <p:nvPicPr>
            <p:cNvPr id="16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240" y="5165452"/>
              <a:ext cx="1285005" cy="916681"/>
            </a:xfrm>
            <a:prstGeom prst="rect">
              <a:avLst/>
            </a:prstGeom>
          </p:spPr>
        </p:pic>
        <p:pic>
          <p:nvPicPr>
            <p:cNvPr id="17" name="Grafik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573" y="4091588"/>
              <a:ext cx="1267712" cy="844256"/>
            </a:xfrm>
            <a:prstGeom prst="rect">
              <a:avLst/>
            </a:prstGeom>
          </p:spPr>
        </p:pic>
        <p:pic>
          <p:nvPicPr>
            <p:cNvPr id="18" name="Grafik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03"/>
            <a:stretch/>
          </p:blipFill>
          <p:spPr>
            <a:xfrm>
              <a:off x="887498" y="4391748"/>
              <a:ext cx="856028" cy="1012236"/>
            </a:xfrm>
            <a:prstGeom prst="rect">
              <a:avLst/>
            </a:prstGeom>
          </p:spPr>
        </p:pic>
        <p:pic>
          <p:nvPicPr>
            <p:cNvPr id="19" name="Grafik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947" y="4674985"/>
              <a:ext cx="1153293" cy="777355"/>
            </a:xfrm>
            <a:prstGeom prst="rect">
              <a:avLst/>
            </a:prstGeom>
          </p:spPr>
        </p:pic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4145688" y="6092925"/>
              <a:ext cx="148354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3286"/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Natural sources</a:t>
              </a:r>
              <a:endParaRPr lang="de-DE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1696426" y="2510897"/>
              <a:ext cx="46519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286"/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PM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74"/>
            <a:stretch/>
          </p:blipFill>
          <p:spPr bwMode="auto">
            <a:xfrm>
              <a:off x="5512413" y="5301208"/>
              <a:ext cx="1075811" cy="82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689169" y="3548666"/>
              <a:ext cx="3385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286"/>
              <a:r>
                <a:rPr lang="de-DE" sz="1600" dirty="0" smtClean="0">
                  <a:solidFill>
                    <a:srgbClr val="000000"/>
                  </a:solidFill>
                  <a:cs typeface="Arial" charset="0"/>
                </a:rPr>
                <a:t>...</a:t>
              </a:r>
            </a:p>
          </p:txBody>
        </p:sp>
        <p:pic>
          <p:nvPicPr>
            <p:cNvPr id="24" name="Grafik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099" y="5110658"/>
              <a:ext cx="1545181" cy="1026267"/>
            </a:xfrm>
            <a:prstGeom prst="rect">
              <a:avLst/>
            </a:prstGeom>
          </p:spPr>
        </p:pic>
        <p:pic>
          <p:nvPicPr>
            <p:cNvPr id="25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534" y="4935844"/>
              <a:ext cx="1091156" cy="726152"/>
            </a:xfrm>
            <a:prstGeom prst="rect">
              <a:avLst/>
            </a:prstGeom>
          </p:spPr>
        </p:pic>
        <p:pic>
          <p:nvPicPr>
            <p:cNvPr id="26" name="Grafik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901" y="4763735"/>
              <a:ext cx="1033990" cy="688605"/>
            </a:xfrm>
            <a:prstGeom prst="rect">
              <a:avLst/>
            </a:prstGeom>
          </p:spPr>
        </p:pic>
      </p:grpSp>
      <p:pic>
        <p:nvPicPr>
          <p:cNvPr id="27" name="Grafik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82" y="1680022"/>
            <a:ext cx="2835382" cy="20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forcing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Impact of aerosol</a:t>
            </a:r>
            <a:endParaRPr lang="en-US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71550" y="1341438"/>
            <a:ext cx="2736850" cy="5040312"/>
            <a:chOff x="612" y="1207"/>
            <a:chExt cx="1542" cy="2858"/>
          </a:xfrm>
        </p:grpSpPr>
        <p:pic>
          <p:nvPicPr>
            <p:cNvPr id="8" name="Picture 3" descr="AerosolClimat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4" r="74034" b="7948"/>
            <a:stretch>
              <a:fillRect/>
            </a:stretch>
          </p:blipFill>
          <p:spPr bwMode="auto">
            <a:xfrm>
              <a:off x="612" y="1525"/>
              <a:ext cx="13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752" y="1207"/>
              <a:ext cx="402" cy="2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42988" y="1457943"/>
            <a:ext cx="1801812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200" b="1" dirty="0" err="1">
                <a:solidFill>
                  <a:srgbClr val="DEBF04"/>
                </a:solidFill>
              </a:rPr>
              <a:t>Direct</a:t>
            </a:r>
            <a:r>
              <a:rPr lang="de-DE" altLang="de-DE" sz="2200" b="1" dirty="0">
                <a:solidFill>
                  <a:srgbClr val="DEBF04"/>
                </a:solidFill>
              </a:rPr>
              <a:t> </a:t>
            </a:r>
            <a:r>
              <a:rPr lang="de-DE" altLang="de-DE" sz="2200" b="1" dirty="0" err="1">
                <a:solidFill>
                  <a:srgbClr val="DEBF04"/>
                </a:solidFill>
              </a:rPr>
              <a:t>effect</a:t>
            </a:r>
            <a:endParaRPr lang="de-DE" altLang="de-DE" sz="2200" b="1" dirty="0">
              <a:solidFill>
                <a:srgbClr val="DEBF04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417764" y="1457943"/>
            <a:ext cx="4176464" cy="4131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12" tIns="34925" rIns="74612" bIns="34925"/>
          <a:lstStyle>
            <a:lvl1pPr defTabSz="760413">
              <a:spcBef>
                <a:spcPct val="25000"/>
              </a:spcBef>
              <a:buSzPct val="90000"/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66763" indent="-28575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85863" indent="-22860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4963" indent="-22860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1700" dirty="0">
                <a:sym typeface="Symbol" pitchFamily="18" charset="2"/>
              </a:rPr>
              <a:t>Direct aerosol effects on climate result from  the interaction </a:t>
            </a:r>
            <a:r>
              <a:rPr lang="en-GB" altLang="de-DE" sz="1700" dirty="0" smtClean="0">
                <a:sym typeface="Symbol" pitchFamily="18" charset="2"/>
              </a:rPr>
              <a:t>with </a:t>
            </a:r>
            <a:r>
              <a:rPr lang="en-GB" altLang="de-DE" sz="1700" dirty="0">
                <a:sym typeface="Symbol" pitchFamily="18" charset="2"/>
              </a:rPr>
              <a:t>solar radiation:</a:t>
            </a:r>
          </a:p>
          <a:p>
            <a:r>
              <a:rPr lang="en-GB" altLang="de-DE" sz="1700" dirty="0">
                <a:sym typeface="Symbol" pitchFamily="18" charset="2"/>
              </a:rPr>
              <a:t> </a:t>
            </a:r>
          </a:p>
          <a:p>
            <a:pPr marL="268288" indent="-268288">
              <a:buAutoNum type="romanLcParenBoth"/>
            </a:pPr>
            <a:r>
              <a:rPr lang="en-GB" altLang="de-DE" sz="1700" dirty="0" smtClean="0">
                <a:sym typeface="Symbol" pitchFamily="18" charset="2"/>
              </a:rPr>
              <a:t>radiation </a:t>
            </a:r>
            <a:r>
              <a:rPr lang="en-GB" altLang="de-DE" sz="1700" b="1" dirty="0">
                <a:sym typeface="Symbol" pitchFamily="18" charset="2"/>
              </a:rPr>
              <a:t>scattered</a:t>
            </a:r>
            <a:r>
              <a:rPr lang="en-GB" altLang="de-DE" sz="1700" dirty="0">
                <a:sym typeface="Symbol" pitchFamily="18" charset="2"/>
              </a:rPr>
              <a:t> </a:t>
            </a:r>
            <a:r>
              <a:rPr lang="en-GB" altLang="de-DE" sz="1700" dirty="0" smtClean="0">
                <a:sym typeface="Symbol" pitchFamily="18" charset="2"/>
              </a:rPr>
              <a:t>back </a:t>
            </a:r>
            <a:r>
              <a:rPr lang="en-GB" altLang="de-DE" sz="1700" dirty="0">
                <a:sym typeface="Symbol" pitchFamily="18" charset="2"/>
              </a:rPr>
              <a:t>into space		</a:t>
            </a:r>
            <a:endParaRPr lang="en-GB" altLang="de-DE" sz="1700" dirty="0" smtClean="0">
              <a:sym typeface="Symbol" pitchFamily="18" charset="2"/>
            </a:endParaRPr>
          </a:p>
          <a:p>
            <a:pPr marL="538163" indent="-269875"/>
            <a:r>
              <a:rPr lang="en-GB" altLang="de-DE" sz="1700" dirty="0" smtClean="0">
                <a:sym typeface="Symbol" pitchFamily="18" charset="2"/>
              </a:rPr>
              <a:t> increased </a:t>
            </a:r>
            <a:r>
              <a:rPr lang="en-GB" altLang="de-DE" sz="1700" dirty="0">
                <a:sym typeface="Symbol" pitchFamily="18" charset="2"/>
              </a:rPr>
              <a:t>net flux at TOA </a:t>
            </a:r>
            <a:r>
              <a:rPr lang="en-GB" altLang="de-DE" sz="1700" dirty="0" smtClean="0">
                <a:sym typeface="Symbol" pitchFamily="18" charset="2"/>
              </a:rPr>
              <a:t>reduced </a:t>
            </a:r>
            <a:r>
              <a:rPr lang="en-GB" altLang="de-DE" sz="1700" dirty="0">
                <a:sym typeface="Symbol" pitchFamily="18" charset="2"/>
              </a:rPr>
              <a:t>surface radiation </a:t>
            </a:r>
            <a:r>
              <a:rPr lang="en-GB" altLang="de-DE" sz="1700" dirty="0" smtClean="0">
                <a:sym typeface="Symbol" pitchFamily="18" charset="2"/>
              </a:rPr>
              <a:t>overall </a:t>
            </a:r>
            <a:r>
              <a:rPr lang="en-GB" altLang="de-DE" sz="1700" b="1" dirty="0">
                <a:sym typeface="Symbol" pitchFamily="18" charset="2"/>
              </a:rPr>
              <a:t>cooling</a:t>
            </a:r>
            <a:r>
              <a:rPr lang="en-GB" altLang="de-DE" sz="1700" dirty="0">
                <a:sym typeface="Symbol" pitchFamily="18" charset="2"/>
              </a:rPr>
              <a:t> effect.</a:t>
            </a:r>
          </a:p>
          <a:p>
            <a:pPr marL="538163" indent="-538163"/>
            <a:r>
              <a:rPr lang="en-GB" altLang="de-DE" sz="1700" dirty="0" smtClean="0">
                <a:sym typeface="Symbol" pitchFamily="18" charset="2"/>
              </a:rPr>
              <a:t>(</a:t>
            </a:r>
            <a:r>
              <a:rPr lang="en-GB" altLang="de-DE" sz="1700" dirty="0">
                <a:sym typeface="Symbol" pitchFamily="18" charset="2"/>
              </a:rPr>
              <a:t>ii) radiation </a:t>
            </a:r>
            <a:r>
              <a:rPr lang="en-GB" altLang="de-DE" sz="1700" b="1" dirty="0">
                <a:sym typeface="Symbol" pitchFamily="18" charset="2"/>
              </a:rPr>
              <a:t>absorbed</a:t>
            </a:r>
            <a:r>
              <a:rPr lang="en-GB" altLang="de-DE" sz="1700" dirty="0">
                <a:sym typeface="Symbol" pitchFamily="18" charset="2"/>
              </a:rPr>
              <a:t> </a:t>
            </a:r>
            <a:r>
              <a:rPr lang="en-GB" altLang="de-DE" sz="1700" dirty="0" smtClean="0">
                <a:sym typeface="Symbol" pitchFamily="18" charset="2"/>
              </a:rPr>
              <a:t>in </a:t>
            </a:r>
            <a:r>
              <a:rPr lang="en-GB" altLang="de-DE" sz="1700" dirty="0">
                <a:sym typeface="Symbol" pitchFamily="18" charset="2"/>
              </a:rPr>
              <a:t>the </a:t>
            </a:r>
            <a:r>
              <a:rPr lang="en-GB" altLang="de-DE" sz="1700" dirty="0" smtClean="0">
                <a:sym typeface="Symbol" pitchFamily="18" charset="2"/>
              </a:rPr>
              <a:t>atmosphere</a:t>
            </a:r>
            <a:r>
              <a:rPr lang="en-GB" altLang="de-DE" sz="1700" dirty="0">
                <a:sym typeface="Symbol" pitchFamily="18" charset="2"/>
              </a:rPr>
              <a:t>	</a:t>
            </a:r>
            <a:endParaRPr lang="en-GB" altLang="de-DE" sz="1700" dirty="0" smtClean="0">
              <a:sym typeface="Symbol" pitchFamily="18" charset="2"/>
            </a:endParaRPr>
          </a:p>
          <a:p>
            <a:pPr marL="538163" indent="-269875"/>
            <a:r>
              <a:rPr lang="en-GB" altLang="de-DE" sz="1700" dirty="0" smtClean="0">
                <a:sym typeface="Symbol" pitchFamily="18" charset="2"/>
              </a:rPr>
              <a:t></a:t>
            </a:r>
            <a:r>
              <a:rPr lang="en-GB" altLang="de-DE" sz="1700" dirty="0">
                <a:sym typeface="Symbol" pitchFamily="18" charset="2"/>
              </a:rPr>
              <a:t>	reduced net flux at TOA </a:t>
            </a:r>
            <a:r>
              <a:rPr lang="en-GB" altLang="de-DE" sz="1700" dirty="0" smtClean="0">
                <a:sym typeface="Symbol" pitchFamily="18" charset="2"/>
              </a:rPr>
              <a:t>reduced </a:t>
            </a:r>
            <a:r>
              <a:rPr lang="en-GB" altLang="de-DE" sz="1700" dirty="0">
                <a:sym typeface="Symbol" pitchFamily="18" charset="2"/>
              </a:rPr>
              <a:t>surface radiation </a:t>
            </a:r>
            <a:r>
              <a:rPr lang="en-GB" altLang="de-DE" sz="1700" dirty="0" smtClean="0">
                <a:sym typeface="Symbol" pitchFamily="18" charset="2"/>
              </a:rPr>
              <a:t>overall </a:t>
            </a:r>
            <a:r>
              <a:rPr lang="en-GB" altLang="de-DE" sz="1700" b="1" dirty="0">
                <a:sym typeface="Symbol" pitchFamily="18" charset="2"/>
              </a:rPr>
              <a:t>heating</a:t>
            </a:r>
            <a:r>
              <a:rPr lang="en-GB" altLang="de-DE" sz="1700" dirty="0">
                <a:sym typeface="Symbol" pitchFamily="18" charset="2"/>
              </a:rPr>
              <a:t> </a:t>
            </a:r>
            <a:r>
              <a:rPr lang="en-GB" altLang="de-DE" sz="1700" dirty="0" smtClean="0">
                <a:sym typeface="Symbol" pitchFamily="18" charset="2"/>
              </a:rPr>
              <a:t>effect impact </a:t>
            </a:r>
            <a:r>
              <a:rPr lang="en-GB" altLang="de-DE" sz="1700" dirty="0">
                <a:sym typeface="Symbol" pitchFamily="18" charset="2"/>
              </a:rPr>
              <a:t>on atmospheric </a:t>
            </a:r>
            <a:r>
              <a:rPr lang="en-GB" altLang="de-DE" sz="1700" dirty="0" smtClean="0">
                <a:sym typeface="Symbol" pitchFamily="18" charset="2"/>
              </a:rPr>
              <a:t>temperature </a:t>
            </a:r>
            <a:r>
              <a:rPr lang="en-GB" altLang="de-DE" sz="1700" dirty="0">
                <a:sym typeface="Symbol" pitchFamily="18" charset="2"/>
              </a:rPr>
              <a:t>profile 	</a:t>
            </a:r>
            <a:r>
              <a:rPr lang="en-GB" altLang="de-DE" sz="1700" dirty="0" smtClean="0">
                <a:sym typeface="Symbol" pitchFamily="18" charset="2"/>
              </a:rPr>
              <a:t>and </a:t>
            </a:r>
            <a:r>
              <a:rPr lang="en-GB" altLang="de-DE" sz="1700" dirty="0">
                <a:sym typeface="Symbol" pitchFamily="18" charset="2"/>
              </a:rPr>
              <a:t>stability.</a:t>
            </a:r>
          </a:p>
        </p:txBody>
      </p:sp>
    </p:spTree>
    <p:extLst>
      <p:ext uri="{BB962C8B-B14F-4D97-AF65-F5344CB8AC3E}">
        <p14:creationId xmlns:p14="http://schemas.microsoft.com/office/powerpoint/2010/main" val="10958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forcing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Impact of aerosol</a:t>
            </a:r>
            <a:endParaRPr lang="en-US" dirty="0"/>
          </a:p>
        </p:txBody>
      </p:sp>
      <p:pic>
        <p:nvPicPr>
          <p:cNvPr id="4098" name="Picture 2" descr="2.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b="31575"/>
          <a:stretch/>
        </p:blipFill>
        <p:spPr bwMode="auto">
          <a:xfrm>
            <a:off x="169292" y="1916832"/>
            <a:ext cx="927869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49412" y="1457943"/>
            <a:ext cx="7488832" cy="602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12" tIns="34925" rIns="74612" bIns="34925"/>
          <a:lstStyle>
            <a:lvl1pPr defTabSz="760413">
              <a:spcBef>
                <a:spcPct val="25000"/>
              </a:spcBef>
              <a:buSzPct val="90000"/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66763" indent="-28575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85863" indent="-22860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4963" indent="-22860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0413">
              <a:spcBef>
                <a:spcPct val="25000"/>
              </a:spcBef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0413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tabLst>
                <a:tab pos="377825" algn="l"/>
                <a:tab pos="720725" algn="l"/>
                <a:tab pos="24796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1700" dirty="0" smtClean="0">
                <a:sym typeface="Symbol" pitchFamily="18" charset="2"/>
              </a:rPr>
              <a:t>Indirect </a:t>
            </a:r>
            <a:r>
              <a:rPr lang="en-GB" altLang="de-DE" sz="1700" dirty="0">
                <a:sym typeface="Symbol" pitchFamily="18" charset="2"/>
              </a:rPr>
              <a:t>aerosol effects on climate result </a:t>
            </a:r>
            <a:r>
              <a:rPr lang="en-GB" altLang="de-DE" sz="1700" dirty="0" smtClean="0">
                <a:sym typeface="Symbol" pitchFamily="18" charset="2"/>
              </a:rPr>
              <a:t>from the </a:t>
            </a:r>
            <a:r>
              <a:rPr lang="en-GB" altLang="de-DE" sz="1700" b="1" dirty="0" smtClean="0">
                <a:sym typeface="Symbol" pitchFamily="18" charset="2"/>
              </a:rPr>
              <a:t>formation of clouds</a:t>
            </a:r>
            <a:r>
              <a:rPr lang="en-GB" altLang="de-DE" sz="1700" dirty="0" smtClean="0">
                <a:sym typeface="Symbol" pitchFamily="18" charset="2"/>
              </a:rPr>
              <a:t> </a:t>
            </a:r>
            <a:r>
              <a:rPr lang="en-GB" altLang="de-DE" sz="1700" dirty="0" smtClean="0">
                <a:sym typeface="Wingdings" panose="05000000000000000000" pitchFamily="2" charset="2"/>
              </a:rPr>
              <a:t> overall </a:t>
            </a:r>
            <a:r>
              <a:rPr lang="en-GB" altLang="de-DE" sz="1700" b="1" dirty="0" smtClean="0">
                <a:sym typeface="Wingdings" panose="05000000000000000000" pitchFamily="2" charset="2"/>
              </a:rPr>
              <a:t>cooling</a:t>
            </a:r>
            <a:r>
              <a:rPr lang="en-GB" altLang="de-DE" sz="1700" dirty="0" smtClean="0">
                <a:sym typeface="Wingdings" panose="05000000000000000000" pitchFamily="2" charset="2"/>
              </a:rPr>
              <a:t> effect</a:t>
            </a:r>
            <a:endParaRPr lang="en-GB" altLang="de-DE" sz="17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20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 in the atmosphere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Majority of aerosol compounds formed through atmospheric chemistry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6" y="1340821"/>
            <a:ext cx="5832648" cy="496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6001940" y="5807915"/>
            <a:ext cx="1185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600" dirty="0"/>
              <a:t>IPCC 2013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951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 in the atmosphere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Majority of aerosol compounds formed through atmospheric chemistry</a:t>
            </a:r>
            <a:endParaRPr lang="en-US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25277" y="1556792"/>
            <a:ext cx="7416824" cy="4392488"/>
            <a:chOff x="512923" y="1556792"/>
            <a:chExt cx="7947509" cy="468052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512923" y="1814221"/>
              <a:ext cx="7947509" cy="4423091"/>
              <a:chOff x="213220" y="980728"/>
              <a:chExt cx="7947509" cy="4423091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50" t="5745" r="63389" b="70173"/>
              <a:stretch/>
            </p:blipFill>
            <p:spPr bwMode="auto">
              <a:xfrm>
                <a:off x="2555776" y="1412776"/>
                <a:ext cx="2123943" cy="3578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6" t="73138" r="78030"/>
              <a:stretch/>
            </p:blipFill>
            <p:spPr bwMode="auto">
              <a:xfrm>
                <a:off x="213220" y="1412776"/>
                <a:ext cx="2538666" cy="399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60" t="5399" r="37074" b="69868"/>
              <a:stretch/>
            </p:blipFill>
            <p:spPr bwMode="auto">
              <a:xfrm>
                <a:off x="4700588" y="1340768"/>
                <a:ext cx="1915367" cy="3674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96" t="70375" r="18401" b="2468"/>
              <a:stretch/>
            </p:blipFill>
            <p:spPr bwMode="auto">
              <a:xfrm>
                <a:off x="6588224" y="980728"/>
                <a:ext cx="1572505" cy="4034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feld 13"/>
            <p:cNvSpPr txBox="1"/>
            <p:nvPr/>
          </p:nvSpPr>
          <p:spPr>
            <a:xfrm>
              <a:off x="1989281" y="1556792"/>
              <a:ext cx="6135970" cy="42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 smtClean="0"/>
                <a:t>Africa</a:t>
              </a:r>
              <a:r>
                <a:rPr lang="de-DE" sz="2000" b="1" dirty="0" smtClean="0"/>
                <a:t>		 N. </a:t>
              </a:r>
              <a:r>
                <a:rPr lang="de-DE" sz="2000" b="1" dirty="0" err="1" smtClean="0"/>
                <a:t>America</a:t>
              </a:r>
              <a:r>
                <a:rPr lang="de-DE" sz="2000" b="1" dirty="0" smtClean="0"/>
                <a:t>	    Europe	   China</a:t>
              </a:r>
              <a:endParaRPr lang="de-DE" sz="2000" b="1" dirty="0"/>
            </a:p>
          </p:txBody>
        </p:sp>
      </p:grp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385316" y="5949280"/>
            <a:ext cx="1185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600" dirty="0"/>
              <a:t>IPCC 2013</a:t>
            </a:r>
            <a:endParaRPr lang="de-DE" alt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658124" y="2203839"/>
            <a:ext cx="1707519" cy="132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 err="1" smtClean="0">
                <a:solidFill>
                  <a:srgbClr val="FF0000"/>
                </a:solidFill>
              </a:rPr>
              <a:t>Sulphate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1400" b="1" dirty="0" err="1" smtClean="0">
                <a:solidFill>
                  <a:schemeClr val="accent3">
                    <a:lumMod val="75000"/>
                  </a:schemeClr>
                </a:solidFill>
              </a:rPr>
              <a:t>Organics</a:t>
            </a:r>
            <a:endParaRPr lang="de-DE" sz="1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1400" b="1" dirty="0" smtClean="0">
                <a:solidFill>
                  <a:schemeClr val="accent5">
                    <a:lumMod val="75000"/>
                  </a:schemeClr>
                </a:solidFill>
              </a:rPr>
              <a:t>Nitrate</a:t>
            </a:r>
          </a:p>
          <a:p>
            <a:pPr algn="l">
              <a:lnSpc>
                <a:spcPct val="95000"/>
              </a:lnSpc>
            </a:pPr>
            <a:r>
              <a:rPr lang="de-DE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Ammonium</a:t>
            </a:r>
          </a:p>
          <a:p>
            <a:pPr algn="l">
              <a:lnSpc>
                <a:spcPct val="95000"/>
              </a:lnSpc>
            </a:pPr>
            <a:r>
              <a:rPr lang="de-DE" sz="1400" b="1" dirty="0" err="1" smtClean="0"/>
              <a:t>Elemental</a:t>
            </a:r>
            <a:r>
              <a:rPr lang="de-DE" sz="1400" b="1" dirty="0" smtClean="0"/>
              <a:t> Carbon</a:t>
            </a:r>
          </a:p>
          <a:p>
            <a:pPr algn="l">
              <a:lnSpc>
                <a:spcPct val="95000"/>
              </a:lnSpc>
            </a:pPr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</a:rPr>
              <a:t>Mineral </a:t>
            </a:r>
            <a:r>
              <a:rPr lang="de-DE" sz="1400" b="1" dirty="0" err="1" smtClean="0">
                <a:solidFill>
                  <a:schemeClr val="bg1">
                    <a:lumMod val="50000"/>
                  </a:schemeClr>
                </a:solidFill>
              </a:rPr>
              <a:t>Dust</a:t>
            </a:r>
            <a:endParaRPr lang="de-DE" sz="1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Aerosols compensate warming?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808"/>
            <a:ext cx="8229600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de-DE" sz="1800" dirty="0" smtClean="0"/>
              <a:t>Most GHG are long lived in the atmosphere </a:t>
            </a:r>
            <a:r>
              <a:rPr lang="en-US" altLang="de-DE" sz="1800" dirty="0" smtClean="0">
                <a:sym typeface="Wingdings" pitchFamily="2" charset="2"/>
              </a:rPr>
              <a:t> uniform global distribution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sym typeface="Wingdings" pitchFamily="2" charset="2"/>
              </a:rPr>
              <a:t>Aerosol life time 1-2 weeks  concentration high near sources</a:t>
            </a:r>
          </a:p>
          <a:p>
            <a:pPr marL="0" indent="0" eaLnBrk="1" hangingPunct="1">
              <a:buNone/>
            </a:pPr>
            <a:endParaRPr lang="en-US" altLang="de-DE" sz="1800" dirty="0" smtClean="0">
              <a:sym typeface="Wingdings" pitchFamily="2" charset="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sym typeface="Wingdings" pitchFamily="2" charset="2"/>
              </a:rPr>
              <a:t>GHG forcing operates day and night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sym typeface="Wingdings" pitchFamily="2" charset="2"/>
              </a:rPr>
              <a:t>Aerosol forcing operates only during daytime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de-DE" sz="1800" dirty="0">
              <a:sym typeface="Wingdings" pitchFamily="2" charset="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sym typeface="Wingdings" pitchFamily="2" charset="2"/>
              </a:rPr>
              <a:t>Full compensation not possible but aerosols have masked the full effect of GHG warming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de-DE" sz="1800" dirty="0" smtClean="0">
                <a:sym typeface="Wingdings" pitchFamily="2" charset="2"/>
              </a:rPr>
              <a:t>Reductions in aerosols due to air pollution control will reduce the aerosol cooling effect</a:t>
            </a:r>
            <a:endParaRPr lang="en-US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1213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/>
          <a:stretch/>
        </p:blipFill>
        <p:spPr bwMode="auto">
          <a:xfrm>
            <a:off x="817364" y="980728"/>
            <a:ext cx="7781077" cy="478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greenhouse effect</a:t>
            </a:r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u="sng" dirty="0" smtClean="0"/>
              <a:t>SW radiation input from sun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in</a:t>
            </a:r>
            <a:r>
              <a:rPr lang="en-US" sz="2400" dirty="0" smtClean="0"/>
              <a:t> = </a:t>
            </a:r>
            <a:r>
              <a:rPr lang="en-US" sz="2400" dirty="0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R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(1-A)</a:t>
            </a:r>
          </a:p>
          <a:p>
            <a:endParaRPr lang="en-US" sz="1050" dirty="0" smtClean="0"/>
          </a:p>
          <a:p>
            <a:pPr marL="0" indent="0">
              <a:buNone/>
            </a:pPr>
            <a:r>
              <a:rPr lang="en-US" sz="1800" dirty="0" smtClean="0"/>
              <a:t>S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= 1368 W/m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= solar constant</a:t>
            </a:r>
          </a:p>
          <a:p>
            <a:pPr marL="0" indent="0">
              <a:buNone/>
            </a:pPr>
            <a:r>
              <a:rPr lang="en-US" sz="1800" dirty="0" smtClean="0"/>
              <a:t>A ~ 0.3 = Albedo of Earth</a:t>
            </a:r>
          </a:p>
          <a:p>
            <a:pPr marL="0" indent="0">
              <a:buNone/>
            </a:pPr>
            <a:r>
              <a:rPr lang="en-US" sz="1800" dirty="0" smtClean="0"/>
              <a:t>1-A  = short wave absorptivity of Earth</a:t>
            </a:r>
          </a:p>
          <a:p>
            <a:pPr marL="0" indent="0">
              <a:buNone/>
            </a:pPr>
            <a:r>
              <a:rPr lang="en-US" sz="1800" dirty="0" smtClean="0"/>
              <a:t>R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= 6740km 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800" u="sng" dirty="0" smtClean="0"/>
              <a:t>IR emission from Earth:</a:t>
            </a:r>
          </a:p>
          <a:p>
            <a:pPr marL="0" indent="0">
              <a:buNone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out</a:t>
            </a:r>
            <a:r>
              <a:rPr lang="en-US" sz="2400" dirty="0" smtClean="0"/>
              <a:t> = 4</a:t>
            </a:r>
            <a:r>
              <a:rPr lang="en-US" sz="2400" dirty="0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R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e </a:t>
            </a:r>
            <a:r>
              <a:rPr lang="en-US" sz="2400" dirty="0" err="1" smtClean="0">
                <a:latin typeface="Symbol" panose="05050102010706020507" pitchFamily="18" charset="2"/>
              </a:rPr>
              <a:t>s</a:t>
            </a:r>
            <a:r>
              <a:rPr lang="en-US" sz="2400" baseline="-25000" dirty="0" err="1" smtClean="0"/>
              <a:t>SB</a:t>
            </a:r>
            <a:r>
              <a:rPr lang="en-US" sz="2400" dirty="0" smtClean="0"/>
              <a:t> T</a:t>
            </a:r>
            <a:r>
              <a:rPr lang="en-US" sz="2400" baseline="-25000" dirty="0" smtClean="0"/>
              <a:t>B</a:t>
            </a:r>
            <a:r>
              <a:rPr lang="en-US" sz="2400" baseline="30000" dirty="0" smtClean="0"/>
              <a:t>4</a:t>
            </a:r>
          </a:p>
          <a:p>
            <a:endParaRPr lang="en-US" sz="1000" baseline="30000" dirty="0" smtClean="0"/>
          </a:p>
          <a:p>
            <a:pPr marL="0" indent="0">
              <a:buNone/>
            </a:pPr>
            <a:r>
              <a:rPr lang="en-US" sz="1800" dirty="0" smtClean="0">
                <a:latin typeface="Symbol" panose="05050102010706020507" pitchFamily="18" charset="2"/>
              </a:rPr>
              <a:t>e</a:t>
            </a:r>
            <a:r>
              <a:rPr lang="en-US" sz="1800" dirty="0" smtClean="0"/>
              <a:t> ~ 0.9…1, IR emissivity of Earth</a:t>
            </a:r>
          </a:p>
          <a:p>
            <a:pPr marL="0" indent="0">
              <a:buNone/>
            </a:pPr>
            <a:r>
              <a:rPr lang="en-US" sz="1800" dirty="0" err="1" smtClean="0">
                <a:latin typeface="Symbol" panose="05050102010706020507" pitchFamily="18" charset="2"/>
              </a:rPr>
              <a:t>s</a:t>
            </a:r>
            <a:r>
              <a:rPr lang="en-US" sz="1800" baseline="-25000" dirty="0" err="1" smtClean="0"/>
              <a:t>SB</a:t>
            </a:r>
            <a:r>
              <a:rPr lang="en-US" sz="1800" dirty="0" smtClean="0"/>
              <a:t>=5.67.10</a:t>
            </a:r>
            <a:r>
              <a:rPr lang="en-US" sz="1800" baseline="30000" dirty="0" smtClean="0"/>
              <a:t>-8</a:t>
            </a:r>
            <a:r>
              <a:rPr lang="en-US" sz="1800" dirty="0" smtClean="0"/>
              <a:t> Wm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K</a:t>
            </a:r>
            <a:r>
              <a:rPr lang="en-US" sz="1800" baseline="30000" dirty="0" smtClean="0"/>
              <a:t>-4</a:t>
            </a:r>
            <a:r>
              <a:rPr lang="en-US" sz="1800" dirty="0" smtClean="0"/>
              <a:t>, Stefan Boltzmann constant</a:t>
            </a:r>
            <a:endParaRPr lang="en-US" sz="1800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 smtClean="0"/>
              <a:t>21. August 2018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52F4D17-1AD6-42D9-B93A-EB002C62F43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Natural occurring greenhouse effect due to presence of atmosphere</a:t>
            </a:r>
          </a:p>
          <a:p>
            <a:r>
              <a:rPr lang="en-US" dirty="0" smtClean="0"/>
              <a:t>Radiative balance: 1</a:t>
            </a:r>
            <a:r>
              <a:rPr lang="en-US" baseline="30000" dirty="0" smtClean="0"/>
              <a:t>st</a:t>
            </a:r>
            <a:r>
              <a:rPr lang="en-US" dirty="0" smtClean="0"/>
              <a:t> approximation no atmosphere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45691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4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greenhouse effect</a:t>
            </a:r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In thermal equilibrium</a:t>
            </a:r>
          </a:p>
          <a:p>
            <a:pPr marL="0" indent="0">
              <a:buNone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in</a:t>
            </a:r>
            <a:r>
              <a:rPr lang="en-US" sz="2400" dirty="0" smtClean="0"/>
              <a:t> = P</a:t>
            </a:r>
            <a:r>
              <a:rPr lang="en-US" sz="2400" baseline="-25000" dirty="0" smtClean="0"/>
              <a:t>out 	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=(S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*(1-A)/4</a:t>
            </a:r>
            <a:r>
              <a:rPr lang="en-US" sz="2400" dirty="0" smtClean="0">
                <a:latin typeface="Symbol" panose="05050102010706020507" pitchFamily="18" charset="2"/>
              </a:rPr>
              <a:t>es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1/4</a:t>
            </a:r>
          </a:p>
          <a:p>
            <a:endParaRPr lang="en-US" sz="1800" baseline="30000" dirty="0" smtClean="0"/>
          </a:p>
          <a:p>
            <a:pPr marL="0" indent="0">
              <a:buNone/>
            </a:pPr>
            <a:r>
              <a:rPr lang="en-US" sz="1800" dirty="0" smtClean="0"/>
              <a:t>T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 ~ 255 K (-18°C)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But observed average T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~ 288K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800" b="1" dirty="0" smtClean="0">
                <a:sym typeface="Wingdings" panose="05000000000000000000" pitchFamily="2" charset="2"/>
              </a:rPr>
              <a:t>There is a natural greenhouse effect of +33K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1800" b="1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1800" dirty="0" smtClean="0">
                <a:sym typeface="Wingdings" panose="05000000000000000000" pitchFamily="2" charset="2"/>
              </a:rPr>
              <a:t>This comes from IR active gases that emit radiation back to Earth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800" dirty="0" smtClean="0">
                <a:sym typeface="Wingdings" panose="05000000000000000000" pitchFamily="2" charset="2"/>
              </a:rPr>
              <a:t>Changes in concentration of IR emitting/absorbing gases change the surface and atmospheric temperature </a:t>
            </a:r>
            <a:endParaRPr lang="en-US" sz="1800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248C3CF1-D129-42B5-A812-C0947D6D82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 smtClean="0"/>
              <a:t>21. August 2018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52F4D17-1AD6-42D9-B93A-EB002C62F4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Natural occurring greenhouse effect due to presence of atmosphere</a:t>
            </a:r>
          </a:p>
          <a:p>
            <a:r>
              <a:rPr lang="en-US" dirty="0" smtClean="0"/>
              <a:t>Radiative balance: 1</a:t>
            </a:r>
            <a:r>
              <a:rPr lang="en-US" baseline="30000" dirty="0" smtClean="0"/>
              <a:t>st</a:t>
            </a:r>
            <a:r>
              <a:rPr lang="en-US" dirty="0" smtClean="0"/>
              <a:t> approximation no atmosphere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 outgoing radiative flux </a:t>
            </a:r>
            <a:endParaRPr lang="en-US" dirty="0"/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xmlns="" id="{822643DC-E385-41CB-B6AA-694766B1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Impact of IR absorbing gases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6" y="1230781"/>
            <a:ext cx="5976664" cy="479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13308" y="5938130"/>
            <a:ext cx="439248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dirty="0" err="1"/>
              <a:t>Zhong</a:t>
            </a:r>
            <a:r>
              <a:rPr lang="en-US" sz="1200" dirty="0"/>
              <a:t> and Haigh, The greenhouse effect and carbon dioxide, in Weather, vol68, No4, </a:t>
            </a:r>
            <a:r>
              <a:rPr lang="en-US" sz="1200" dirty="0" smtClean="0"/>
              <a:t>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76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outgoing radiative flux 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xmlns="" id="{822643DC-E385-41CB-B6AA-694766B1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0722AD4A-E21F-4906-ADEA-F7E7FA26F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Impact of IR absorbing gases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13308" y="5938130"/>
            <a:ext cx="439248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dirty="0" err="1"/>
              <a:t>Zhong</a:t>
            </a:r>
            <a:r>
              <a:rPr lang="en-US" sz="1200" dirty="0"/>
              <a:t> and Haigh, The greenhouse effect and carbon dioxide, in Weather, vol68, No4, </a:t>
            </a:r>
            <a:r>
              <a:rPr lang="en-US" sz="1200" dirty="0" smtClean="0"/>
              <a:t>2013</a:t>
            </a:r>
            <a:endParaRPr lang="en-US" sz="1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95" y="1219685"/>
            <a:ext cx="5458211" cy="475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6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greenhouse effect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1" y="1485900"/>
            <a:ext cx="6915961" cy="459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0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concentration of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Pre-industrial and industrial era</a:t>
            </a:r>
            <a:endParaRPr lang="en-US" dirty="0"/>
          </a:p>
        </p:txBody>
      </p:sp>
      <p:graphicFrame>
        <p:nvGraphicFramePr>
          <p:cNvPr id="7" name="Objekt 6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160539"/>
              </p:ext>
            </p:extLst>
          </p:nvPr>
        </p:nvGraphicFramePr>
        <p:xfrm>
          <a:off x="3116263" y="2995613"/>
          <a:ext cx="34655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Objekt-Manager-Shellobjekt" showAsIcon="1" r:id="rId4" imgW="3465360" imgH="863640" progId="Package">
                  <p:embed/>
                </p:oleObj>
              </mc:Choice>
              <mc:Fallback>
                <p:oleObj name="Objekt-Manager-Shellobjekt" showAsIcon="1" r:id="rId4" imgW="346536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6263" y="2995613"/>
                        <a:ext cx="3465512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4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concentration of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C-isotopes as powerful tool</a:t>
            </a:r>
          </a:p>
          <a:p>
            <a:pPr lvl="1"/>
            <a:r>
              <a:rPr lang="en-US" dirty="0" smtClean="0"/>
              <a:t>Utilizes either </a:t>
            </a:r>
            <a:r>
              <a:rPr lang="en-US" baseline="30000" dirty="0" smtClean="0"/>
              <a:t>13</a:t>
            </a:r>
            <a:r>
              <a:rPr lang="en-US" dirty="0" smtClean="0"/>
              <a:t>C or </a:t>
            </a:r>
            <a:r>
              <a:rPr lang="en-US" baseline="30000" dirty="0" smtClean="0"/>
              <a:t>14</a:t>
            </a:r>
            <a:r>
              <a:rPr lang="en-US" dirty="0" smtClean="0"/>
              <a:t>C signatures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can we verify CO</a:t>
            </a:r>
            <a:r>
              <a:rPr lang="en-US" baseline="-25000" dirty="0" smtClean="0"/>
              <a:t>2</a:t>
            </a:r>
            <a:r>
              <a:rPr lang="en-US" dirty="0" smtClean="0"/>
              <a:t> sources and sinks?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21. August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Slide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-5043" r="1175" b="4674"/>
          <a:stretch>
            <a:fillRect/>
          </a:stretch>
        </p:blipFill>
        <p:spPr bwMode="auto">
          <a:xfrm>
            <a:off x="1187624" y="2852936"/>
            <a:ext cx="6248400" cy="2590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elich_PowerPoint_A4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Jülich_PowerPoint_A4.potx" id="{F33889CA-09A8-4889-B221-0CA4B8B3F552}" vid="{AC5FC6C5-12A6-42BC-88CA-3538C2168900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Juelich_PowerPoint_A4</Template>
  <TotalTime>0</TotalTime>
  <Words>869</Words>
  <Application>Microsoft Office PowerPoint</Application>
  <PresentationFormat>Benutzerdefiniert</PresentationFormat>
  <Paragraphs>210</Paragraphs>
  <Slides>26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8" baseType="lpstr">
      <vt:lpstr>Juelich_PowerPoint_A4</vt:lpstr>
      <vt:lpstr>Objekt-Manager-Shellobjekt</vt:lpstr>
      <vt:lpstr>Climate change</vt:lpstr>
      <vt:lpstr>Outline</vt:lpstr>
      <vt:lpstr>The greenhouse effect</vt:lpstr>
      <vt:lpstr>The greenhouse effect</vt:lpstr>
      <vt:lpstr>Reduced outgoing radiative flux </vt:lpstr>
      <vt:lpstr>Reduced outgoing radiative flux </vt:lpstr>
      <vt:lpstr>Natural greenhouse effect</vt:lpstr>
      <vt:lpstr>Changing concentration of CO2</vt:lpstr>
      <vt:lpstr>Changing concentration of CO2</vt:lpstr>
      <vt:lpstr>13c content in CO2 sources</vt:lpstr>
      <vt:lpstr>13c content in CO2 sources</vt:lpstr>
      <vt:lpstr>Changing concentration of CO2</vt:lpstr>
      <vt:lpstr>Changes of CO2 and O2</vt:lpstr>
      <vt:lpstr>Changing Temperature</vt:lpstr>
      <vt:lpstr>Changing Temperature</vt:lpstr>
      <vt:lpstr>Changing Temperature</vt:lpstr>
      <vt:lpstr>Current Status</vt:lpstr>
      <vt:lpstr>Where do Uncertainties come from? </vt:lpstr>
      <vt:lpstr>Aerosol effects in climate</vt:lpstr>
      <vt:lpstr>Radiative forcing</vt:lpstr>
      <vt:lpstr>Radiative forcing</vt:lpstr>
      <vt:lpstr>Radiative forcing</vt:lpstr>
      <vt:lpstr>Aerosol in the atmosphere</vt:lpstr>
      <vt:lpstr>Aerosol in the atmosphere</vt:lpstr>
      <vt:lpstr>Can Aerosols compensate warming?</vt:lpstr>
      <vt:lpstr>Summary</vt:lpstr>
    </vt:vector>
  </TitlesOfParts>
  <Company>Forschungszentrum Jülich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Kiendler-Scharr, Astrid</dc:creator>
  <cp:lastModifiedBy>Kiendler-Scharr, Astrid</cp:lastModifiedBy>
  <cp:revision>32</cp:revision>
  <dcterms:created xsi:type="dcterms:W3CDTF">2018-02-07T11:19:24Z</dcterms:created>
  <dcterms:modified xsi:type="dcterms:W3CDTF">2018-08-20T07:26:18Z</dcterms:modified>
</cp:coreProperties>
</file>