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265" r:id="rId2"/>
    <p:sldId id="313" r:id="rId3"/>
    <p:sldId id="312" r:id="rId4"/>
    <p:sldId id="306" r:id="rId5"/>
    <p:sldId id="315" r:id="rId6"/>
    <p:sldId id="309" r:id="rId7"/>
    <p:sldId id="324" r:id="rId8"/>
    <p:sldId id="320" r:id="rId9"/>
    <p:sldId id="319" r:id="rId10"/>
    <p:sldId id="317" r:id="rId11"/>
    <p:sldId id="321" r:id="rId12"/>
    <p:sldId id="295" r:id="rId13"/>
    <p:sldId id="323" r:id="rId14"/>
    <p:sldId id="300" r:id="rId15"/>
    <p:sldId id="307" r:id="rId16"/>
    <p:sldId id="325" r:id="rId17"/>
    <p:sldId id="326" r:id="rId18"/>
    <p:sldId id="311" r:id="rId19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26" userDrawn="1">
          <p15:clr>
            <a:srgbClr val="A4A3A4"/>
          </p15:clr>
        </p15:guide>
        <p15:guide id="2" pos="22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4444"/>
    <a:srgbClr val="669DB4"/>
    <a:srgbClr val="005B82"/>
    <a:srgbClr val="CCBEB8"/>
    <a:srgbClr val="775F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52" autoAdjust="0"/>
    <p:restoredTop sz="96305" autoAdjust="0"/>
  </p:normalViewPr>
  <p:slideViewPr>
    <p:cSldViewPr showGuides="1">
      <p:cViewPr varScale="1">
        <p:scale>
          <a:sx n="108" d="100"/>
          <a:sy n="108" d="100"/>
        </p:scale>
        <p:origin x="1638" y="114"/>
      </p:cViewPr>
      <p:guideLst>
        <p:guide orient="horz" pos="1026"/>
        <p:guide pos="226"/>
      </p:guideLst>
    </p:cSldViewPr>
  </p:slideViewPr>
  <p:outlineViewPr>
    <p:cViewPr>
      <p:scale>
        <a:sx n="33" d="100"/>
        <a:sy n="33" d="100"/>
      </p:scale>
      <p:origin x="0" y="-446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121" d="100"/>
          <a:sy n="121" d="100"/>
        </p:scale>
        <p:origin x="4938" y="11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ntje%20Willuweit\Documents\job\VS_Doktorand\Experimente\PET\PET_analysis\2401\2401_TAC_statistic.voistat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de-DE" dirty="0" smtClean="0"/>
              <a:t>Time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activity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curve</a:t>
            </a:r>
            <a:endParaRPr lang="de-DE" dirty="0"/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brain</c:v>
          </c:tx>
          <c:xVal>
            <c:numRef>
              <c:f>'2401_TAC_statistic'!$K$85:$K$122</c:f>
              <c:numCache>
                <c:formatCode>General</c:formatCode>
                <c:ptCount val="38"/>
                <c:pt idx="0">
                  <c:v>2.5</c:v>
                </c:pt>
                <c:pt idx="1">
                  <c:v>7.5</c:v>
                </c:pt>
                <c:pt idx="2">
                  <c:v>12.5</c:v>
                </c:pt>
                <c:pt idx="3">
                  <c:v>17.5</c:v>
                </c:pt>
                <c:pt idx="4">
                  <c:v>22.5</c:v>
                </c:pt>
                <c:pt idx="5">
                  <c:v>27.5</c:v>
                </c:pt>
                <c:pt idx="6">
                  <c:v>32.5</c:v>
                </c:pt>
                <c:pt idx="7">
                  <c:v>37.5</c:v>
                </c:pt>
                <c:pt idx="8">
                  <c:v>42.5</c:v>
                </c:pt>
                <c:pt idx="9">
                  <c:v>47.5</c:v>
                </c:pt>
                <c:pt idx="10">
                  <c:v>55</c:v>
                </c:pt>
                <c:pt idx="11">
                  <c:v>65</c:v>
                </c:pt>
                <c:pt idx="12">
                  <c:v>75</c:v>
                </c:pt>
                <c:pt idx="13">
                  <c:v>85</c:v>
                </c:pt>
                <c:pt idx="14">
                  <c:v>105</c:v>
                </c:pt>
                <c:pt idx="15">
                  <c:v>135</c:v>
                </c:pt>
                <c:pt idx="16">
                  <c:v>165</c:v>
                </c:pt>
                <c:pt idx="17">
                  <c:v>195</c:v>
                </c:pt>
                <c:pt idx="18">
                  <c:v>225</c:v>
                </c:pt>
                <c:pt idx="19">
                  <c:v>270</c:v>
                </c:pt>
                <c:pt idx="20">
                  <c:v>330</c:v>
                </c:pt>
                <c:pt idx="21">
                  <c:v>390</c:v>
                </c:pt>
                <c:pt idx="22">
                  <c:v>450</c:v>
                </c:pt>
                <c:pt idx="23">
                  <c:v>510</c:v>
                </c:pt>
                <c:pt idx="24">
                  <c:v>570</c:v>
                </c:pt>
                <c:pt idx="25">
                  <c:v>750</c:v>
                </c:pt>
                <c:pt idx="26">
                  <c:v>1050</c:v>
                </c:pt>
                <c:pt idx="27">
                  <c:v>1350</c:v>
                </c:pt>
                <c:pt idx="28">
                  <c:v>1650</c:v>
                </c:pt>
                <c:pt idx="29">
                  <c:v>2100</c:v>
                </c:pt>
                <c:pt idx="30">
                  <c:v>2700</c:v>
                </c:pt>
                <c:pt idx="31">
                  <c:v>3300</c:v>
                </c:pt>
                <c:pt idx="32">
                  <c:v>3900</c:v>
                </c:pt>
                <c:pt idx="33">
                  <c:v>4500</c:v>
                </c:pt>
                <c:pt idx="34">
                  <c:v>5100</c:v>
                </c:pt>
                <c:pt idx="35">
                  <c:v>5700</c:v>
                </c:pt>
                <c:pt idx="36">
                  <c:v>6300</c:v>
                </c:pt>
                <c:pt idx="37">
                  <c:v>6900</c:v>
                </c:pt>
              </c:numCache>
            </c:numRef>
          </c:xVal>
          <c:yVal>
            <c:numRef>
              <c:f>'2401_TAC_statistic'!$L$85:$L$122</c:f>
              <c:numCache>
                <c:formatCode>0.00E+00</c:formatCode>
                <c:ptCount val="38"/>
                <c:pt idx="0">
                  <c:v>-5.2041020000000002E-13</c:v>
                </c:pt>
                <c:pt idx="1">
                  <c:v>1.1337279999999999E-12</c:v>
                </c:pt>
                <c:pt idx="2">
                  <c:v>1.464459E-12</c:v>
                </c:pt>
                <c:pt idx="3">
                  <c:v>-9.2662279999999999E-14</c:v>
                </c:pt>
                <c:pt idx="4">
                  <c:v>1.4094250000000001E-13</c:v>
                </c:pt>
                <c:pt idx="5">
                  <c:v>4.4446660000000002E-20</c:v>
                </c:pt>
                <c:pt idx="6" formatCode="General">
                  <c:v>0</c:v>
                </c:pt>
                <c:pt idx="7" formatCode="General">
                  <c:v>0</c:v>
                </c:pt>
                <c:pt idx="8" formatCode="General">
                  <c:v>14.360007</c:v>
                </c:pt>
                <c:pt idx="9" formatCode="General">
                  <c:v>45.442827999999999</c:v>
                </c:pt>
                <c:pt idx="10" formatCode="General">
                  <c:v>50.978516999999997</c:v>
                </c:pt>
                <c:pt idx="11" formatCode="General">
                  <c:v>65.877672000000004</c:v>
                </c:pt>
                <c:pt idx="12" formatCode="General">
                  <c:v>86.774354000000002</c:v>
                </c:pt>
                <c:pt idx="13" formatCode="General">
                  <c:v>81.296482999999995</c:v>
                </c:pt>
                <c:pt idx="14" formatCode="General">
                  <c:v>73.287937999999997</c:v>
                </c:pt>
                <c:pt idx="15" formatCode="General">
                  <c:v>74.305447000000001</c:v>
                </c:pt>
                <c:pt idx="16" formatCode="General">
                  <c:v>55.110259999999997</c:v>
                </c:pt>
                <c:pt idx="17" formatCode="General">
                  <c:v>39.605803000000002</c:v>
                </c:pt>
                <c:pt idx="18" formatCode="General">
                  <c:v>34.918396000000001</c:v>
                </c:pt>
                <c:pt idx="19" formatCode="General">
                  <c:v>31.714721000000001</c:v>
                </c:pt>
                <c:pt idx="20" formatCode="General">
                  <c:v>27.737622999999999</c:v>
                </c:pt>
                <c:pt idx="21" formatCode="General">
                  <c:v>29.273167999999998</c:v>
                </c:pt>
                <c:pt idx="22" formatCode="General">
                  <c:v>25.593948000000001</c:v>
                </c:pt>
                <c:pt idx="23" formatCode="General">
                  <c:v>24.40598</c:v>
                </c:pt>
                <c:pt idx="24" formatCode="General">
                  <c:v>25.711862</c:v>
                </c:pt>
                <c:pt idx="25" formatCode="General">
                  <c:v>21.091526999999999</c:v>
                </c:pt>
                <c:pt idx="26" formatCode="General">
                  <c:v>20.515255</c:v>
                </c:pt>
                <c:pt idx="27" formatCode="General">
                  <c:v>20.853216</c:v>
                </c:pt>
                <c:pt idx="28" formatCode="General">
                  <c:v>21.292242999999999</c:v>
                </c:pt>
                <c:pt idx="29" formatCode="General">
                  <c:v>22.050332000000001</c:v>
                </c:pt>
                <c:pt idx="30" formatCode="General">
                  <c:v>22.389894999999999</c:v>
                </c:pt>
                <c:pt idx="31" formatCode="General">
                  <c:v>22.797039999999999</c:v>
                </c:pt>
                <c:pt idx="32" formatCode="General">
                  <c:v>23.772618999999999</c:v>
                </c:pt>
                <c:pt idx="33" formatCode="General">
                  <c:v>23.260054</c:v>
                </c:pt>
                <c:pt idx="34" formatCode="General">
                  <c:v>22.176907</c:v>
                </c:pt>
                <c:pt idx="35" formatCode="General">
                  <c:v>24.875601</c:v>
                </c:pt>
                <c:pt idx="36" formatCode="General">
                  <c:v>22.0184</c:v>
                </c:pt>
                <c:pt idx="37" formatCode="General">
                  <c:v>20.976331999999999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2146256"/>
        <c:axId val="162569200"/>
      </c:scatterChart>
      <c:valAx>
        <c:axId val="16214625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sec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62569200"/>
        <c:crosses val="autoZero"/>
        <c:crossBetween val="midCat"/>
      </c:valAx>
      <c:valAx>
        <c:axId val="162569200"/>
        <c:scaling>
          <c:orientation val="minMax"/>
          <c:min val="0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kBq/cc</a:t>
                </a:r>
              </a:p>
            </c:rich>
          </c:tx>
          <c:layout/>
          <c:overlay val="0"/>
        </c:title>
        <c:numFmt formatCode="#,##0" sourceLinked="0"/>
        <c:majorTickMark val="out"/>
        <c:minorTickMark val="none"/>
        <c:tickLblPos val="nextTo"/>
        <c:crossAx val="162146256"/>
        <c:crosses val="autoZero"/>
        <c:crossBetween val="midCat"/>
      </c:valAx>
      <c:spPr>
        <a:noFill/>
        <a:ln>
          <a:solidFill>
            <a:schemeClr val="tx1"/>
          </a:solidFill>
        </a:ln>
      </c:spPr>
    </c:plotArea>
    <c:legend>
      <c:legendPos val="r"/>
      <c:layout/>
      <c:overlay val="0"/>
    </c:legend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image" Target="../media/image20.emf"/><Relationship Id="rId4" Type="http://schemas.openxmlformats.org/officeDocument/2006/relationships/image" Target="../media/image2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image" Target="../media/image2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image" Target="../media/image2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xmlns="" id="{6E1389CC-567B-462D-9606-5A6D48725E1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xmlns="" id="{E32223E6-8DEC-4459-8B52-D06E9BD3DAD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E9E86A-6679-4EC8-847C-9F954F45BF68}" type="datetimeFigureOut">
              <a:rPr lang="de-DE" smtClean="0"/>
              <a:t>21.08.2018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DDE09F90-192B-4C21-A710-7EFC4BA93B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xmlns="" id="{077B6243-ABD9-472E-9641-6E7B2B863DE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8E8B7-5326-4A3E-8AE4-83D3CDA8A9F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65754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13C419-10E8-4216-A6CC-B7C8A23909AD}" type="datetimeFigureOut">
              <a:rPr lang="de-DE" smtClean="0"/>
              <a:t>21.08.2018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66CAD1-FD47-46B0-9C16-1B81F4E690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1325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6286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0858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5430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002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28357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62127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99065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52425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67888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15111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49002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86492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86492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5033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3529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15676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66233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45200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76573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68021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15607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0576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xmlns="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9144000" cy="5067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9137" y="537344"/>
            <a:ext cx="7705725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9137" y="2444192"/>
            <a:ext cx="7705725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xmlns="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137" y="1088740"/>
            <a:ext cx="77057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xmlns="" id="{DC15E2CB-FE35-41B2-9C4C-4679F54755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532" y="6423285"/>
            <a:ext cx="2304000" cy="118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9261CF04-8600-4D27-A32A-58BDC5EC7F7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488" y="6005352"/>
            <a:ext cx="1881980" cy="54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5201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53" userDrawn="1">
          <p15:clr>
            <a:srgbClr val="FBAE40"/>
          </p15:clr>
        </p15:guide>
        <p15:guide id="2" pos="5307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xmlns="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9144000" cy="5067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9138" y="537344"/>
            <a:ext cx="7705724" cy="623404"/>
          </a:xfrm>
        </p:spPr>
        <p:txBody>
          <a:bodyPr anchor="t"/>
          <a:lstStyle>
            <a:lvl1pPr algn="l">
              <a:lnSpc>
                <a:spcPct val="114000"/>
              </a:lnSpc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9137" y="2660216"/>
            <a:ext cx="7705725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xmlns="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137" y="1160748"/>
            <a:ext cx="7705726" cy="136180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  <a:defRPr sz="1800" b="1" cap="none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05A5BA46-025C-436B-9A80-CB512831CC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488" y="6005352"/>
            <a:ext cx="1881980" cy="548854"/>
          </a:xfrm>
          <a:prstGeom prst="rect">
            <a:avLst/>
          </a:prstGeom>
        </p:spPr>
      </p:pic>
      <p:sp>
        <p:nvSpPr>
          <p:cNvPr id="11" name="Textplatzhalter 4">
            <a:extLst>
              <a:ext uri="{FF2B5EF4-FFF2-40B4-BE49-F238E27FC236}">
                <a16:creationId xmlns:a16="http://schemas.microsoft.com/office/drawing/2014/main" xmlns="" id="{8F8EE7F0-8372-4AD2-9D64-4F3514C26B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532" y="6423285"/>
            <a:ext cx="2304000" cy="118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896043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53">
          <p15:clr>
            <a:srgbClr val="FBAE40"/>
          </p15:clr>
        </p15:guide>
        <p15:guide id="2" pos="5307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xmlns="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775" y="341312"/>
            <a:ext cx="84264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xmlns="" id="{E713E3ED-78BF-4AEF-A5C2-46B7E751DB0E}"/>
              </a:ext>
            </a:extLst>
          </p:cNvPr>
          <p:cNvSpPr/>
          <p:nvPr userDrawn="1"/>
        </p:nvSpPr>
        <p:spPr>
          <a:xfrm>
            <a:off x="0" y="3428999"/>
            <a:ext cx="9144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9137" y="3633688"/>
            <a:ext cx="7705725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9137" y="4970822"/>
            <a:ext cx="77057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xmlns="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137" y="4185084"/>
            <a:ext cx="77057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CCA27721-1E41-417D-8DF5-46DDCB2333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488" y="6005352"/>
            <a:ext cx="1881980" cy="548854"/>
          </a:xfrm>
          <a:prstGeom prst="rect">
            <a:avLst/>
          </a:prstGeom>
        </p:spPr>
      </p:pic>
      <p:sp>
        <p:nvSpPr>
          <p:cNvPr id="11" name="Textplatzhalter 4">
            <a:extLst>
              <a:ext uri="{FF2B5EF4-FFF2-40B4-BE49-F238E27FC236}">
                <a16:creationId xmlns:a16="http://schemas.microsoft.com/office/drawing/2014/main" xmlns="" id="{D9A45DC4-1F08-4D94-9B1D-CF530DF4BB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532" y="6423285"/>
            <a:ext cx="2304000" cy="118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7349423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53">
          <p15:clr>
            <a:srgbClr val="FBAE40"/>
          </p15:clr>
        </p15:guide>
        <p15:guide id="2" pos="5307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xmlns="" id="{E713E3ED-78BF-4AEF-A5C2-46B7E751DB0E}"/>
              </a:ext>
            </a:extLst>
          </p:cNvPr>
          <p:cNvSpPr/>
          <p:nvPr userDrawn="1"/>
        </p:nvSpPr>
        <p:spPr>
          <a:xfrm>
            <a:off x="0" y="3428999"/>
            <a:ext cx="9144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xmlns="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775" y="341312"/>
            <a:ext cx="84264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9138" y="3633688"/>
            <a:ext cx="77057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9137" y="4911514"/>
            <a:ext cx="77057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xmlns="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137" y="4250010"/>
            <a:ext cx="7705725" cy="54714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lang="de-DE" sz="1800" b="1" cap="none" spc="0" baseline="0" dirty="0">
                <a:solidFill>
                  <a:schemeClr val="accent2"/>
                </a:solidFill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638BB4E3-787B-47B4-88F3-9120850BA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488" y="6005352"/>
            <a:ext cx="1881980" cy="548854"/>
          </a:xfrm>
          <a:prstGeom prst="rect">
            <a:avLst/>
          </a:prstGeom>
        </p:spPr>
      </p:pic>
      <p:sp>
        <p:nvSpPr>
          <p:cNvPr id="11" name="Textplatzhalter 4">
            <a:extLst>
              <a:ext uri="{FF2B5EF4-FFF2-40B4-BE49-F238E27FC236}">
                <a16:creationId xmlns:a16="http://schemas.microsoft.com/office/drawing/2014/main" xmlns="" id="{6C0541F1-A415-46B8-A4AB-03EBF2975C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532" y="6423285"/>
            <a:ext cx="2304000" cy="118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281359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53">
          <p15:clr>
            <a:srgbClr val="FBAE40"/>
          </p15:clr>
        </p15:guide>
        <p15:guide id="2" pos="5307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xmlns="" id="{1657B79E-8199-4451-A0F9-E82023AB3F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775" y="938786"/>
            <a:ext cx="8424672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xmlns="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00. Monat 2017</a:t>
            </a:r>
            <a:endParaRPr lang="de-DE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xmlns="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0209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klei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775" y="1578310"/>
            <a:ext cx="8426450" cy="4190666"/>
          </a:xfrm>
        </p:spPr>
        <p:txBody>
          <a:bodyPr/>
          <a:lstStyle>
            <a:lvl1pPr marL="177800" indent="-177800">
              <a:defRPr sz="1800"/>
            </a:lvl1pPr>
            <a:lvl2pPr marL="361950" indent="-184150">
              <a:defRPr sz="1800"/>
            </a:lvl2pPr>
            <a:lvl3pPr marL="539750" indent="-177800">
              <a:defRPr sz="1800"/>
            </a:lvl3pPr>
            <a:lvl4pPr marL="717550" indent="-177800">
              <a:defRPr sz="1800"/>
            </a:lvl4pPr>
            <a:lvl5pPr marL="895350" indent="-177800">
              <a:defRPr sz="1800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xmlns="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00. Monat 2017</a:t>
            </a:r>
            <a:endParaRPr lang="de-DE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xmlns="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xmlns="" id="{F86E38AD-6ACC-4BA6-A4EE-B3E932DD22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775" y="938786"/>
            <a:ext cx="8424672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43926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xmlns="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00. Monat 2017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6EFEBD5A-CDB1-411E-9184-7981E1A304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xmlns="" id="{8A00DEAD-5DE0-4EC4-9106-51A82A9A04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775" y="1628774"/>
            <a:ext cx="3925888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A1A390F4-CC78-4ED1-8D50-5D59AE8D05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4900254"/>
            <a:ext cx="3925888" cy="868722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xmlns="" id="{23A5E56D-954A-4968-9BC8-DFAC877CAA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857559" y="1628774"/>
            <a:ext cx="3927666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xmlns="" id="{1C326D2C-F758-4203-BE3D-8CDB8EB309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57559" y="4900254"/>
            <a:ext cx="3927666" cy="868722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xmlns="" id="{4DDBDFEF-0700-4FD7-BDE1-FAD27F1C03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775" y="938786"/>
            <a:ext cx="8424672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01651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xmlns="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00. Monat 2017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6EFEBD5A-CDB1-411E-9184-7981E1A304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xmlns="" id="{69A04336-9297-4D3E-8FB4-C1D6EA074C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775" y="938786"/>
            <a:ext cx="8424672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11878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1A9D9CA0-0D3A-430F-A273-E4F9DC8D4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00. Monat 2017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69E8AF11-FB81-42DE-B82C-BAAE6442B5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313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8775" y="1563142"/>
            <a:ext cx="8424672" cy="42142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7904" y="6381328"/>
            <a:ext cx="1549996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de-DE"/>
              <a:t>00. Monat 2017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00092" y="6381328"/>
            <a:ext cx="1006544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9663" y="322022"/>
            <a:ext cx="8425562" cy="112675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xmlns="" id="{1F2B40BD-2E84-45F1-85D7-C908895E91A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488" y="6005352"/>
            <a:ext cx="1881980" cy="548854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xmlns="" id="{8F9C05EC-278F-48BF-80BE-EDD0FE4E358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2" y="6424763"/>
            <a:ext cx="2304000" cy="11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747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9" r:id="rId2"/>
    <p:sldLayoutId id="2147483670" r:id="rId3"/>
    <p:sldLayoutId id="2147483671" r:id="rId4"/>
    <p:sldLayoutId id="2147483662" r:id="rId5"/>
    <p:sldLayoutId id="2147483672" r:id="rId6"/>
    <p:sldLayoutId id="2147483673" r:id="rId7"/>
    <p:sldLayoutId id="2147483666" r:id="rId8"/>
    <p:sldLayoutId id="2147483667" r:id="rId9"/>
  </p:sldLayoutIdLst>
  <p:hf hdr="0" ftr="0"/>
  <p:txStyles>
    <p:titleStyle>
      <a:lvl1pPr algn="l" defTabSz="914400" rtl="0" eaLnBrk="1" latinLnBrk="0" hangingPunct="1">
        <a:lnSpc>
          <a:spcPct val="114000"/>
        </a:lnSpc>
        <a:spcBef>
          <a:spcPct val="0"/>
        </a:spcBef>
        <a:buNone/>
        <a:defRPr sz="3200" b="1" kern="1200" cap="all" spc="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3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0850" indent="-234950" algn="l" defTabSz="914400" rtl="0" eaLnBrk="1" latinLnBrk="0" hangingPunct="1">
        <a:lnSpc>
          <a:spcPct val="113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666750" indent="-215900" algn="l" defTabSz="914400" rtl="0" eaLnBrk="1" latinLnBrk="0" hangingPunct="1">
        <a:lnSpc>
          <a:spcPct val="113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350" indent="-215900" algn="l" defTabSz="914400" rtl="0" eaLnBrk="1" latinLnBrk="0" hangingPunct="1">
        <a:lnSpc>
          <a:spcPct val="113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117600" indent="-215900" algn="l" defTabSz="914400" rtl="0" eaLnBrk="1" latinLnBrk="0" hangingPunct="1">
        <a:lnSpc>
          <a:spcPct val="113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26" userDrawn="1">
          <p15:clr>
            <a:srgbClr val="F26B43"/>
          </p15:clr>
        </p15:guide>
        <p15:guide id="2" pos="226" userDrawn="1">
          <p15:clr>
            <a:srgbClr val="F26B43"/>
          </p15:clr>
        </p15:guide>
        <p15:guide id="3" pos="5534" userDrawn="1">
          <p15:clr>
            <a:srgbClr val="F26B43"/>
          </p15:clr>
        </p15:guide>
        <p15:guide id="4" orient="horz" pos="278" userDrawn="1">
          <p15:clr>
            <a:srgbClr val="F26B43"/>
          </p15:clr>
        </p15:guide>
        <p15:guide id="6" pos="2699" userDrawn="1">
          <p15:clr>
            <a:srgbClr val="F26B43"/>
          </p15:clr>
        </p15:guide>
        <p15:guide id="7" pos="3061" userDrawn="1">
          <p15:clr>
            <a:srgbClr val="F26B43"/>
          </p15:clr>
        </p15:guide>
        <p15:guide id="8" orient="horz" pos="363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jpeg"/><Relationship Id="rId5" Type="http://schemas.openxmlformats.org/officeDocument/2006/relationships/hyperlink" Target="https://www.britannica.com/technology/cyclotron/images-videos/Plan-view-of-the-classical-cyclotron-An-ion-source-is/18064" TargetMode="External"/><Relationship Id="rId4" Type="http://schemas.openxmlformats.org/officeDocument/2006/relationships/image" Target="../media/image18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1.e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23.emf"/><Relationship Id="rId5" Type="http://schemas.openxmlformats.org/officeDocument/2006/relationships/image" Target="../media/image20.e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2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4.emf"/><Relationship Id="rId4" Type="http://schemas.openxmlformats.org/officeDocument/2006/relationships/oleObject" Target="../embeddings/oleObject5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7.e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26.emf"/><Relationship Id="rId4" Type="http://schemas.openxmlformats.org/officeDocument/2006/relationships/oleObject" Target="../embeddings/oleObject6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8.emf"/><Relationship Id="rId4" Type="http://schemas.openxmlformats.org/officeDocument/2006/relationships/oleObject" Target="../embeddings/oleObject8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0.e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29.emf"/><Relationship Id="rId4" Type="http://schemas.openxmlformats.org/officeDocument/2006/relationships/oleObject" Target="../embeddings/oleObject9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chart" Target="../charts/chart1.xml"/><Relationship Id="rId4" Type="http://schemas.openxmlformats.org/officeDocument/2006/relationships/image" Target="../media/image3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A5A64521-ED94-4240-8AD4-6C3D7A90E7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aseline="30000" dirty="0" smtClean="0"/>
              <a:t>18</a:t>
            </a:r>
            <a:r>
              <a:rPr lang="de-DE" dirty="0" smtClean="0"/>
              <a:t>F-labeled </a:t>
            </a:r>
            <a:r>
              <a:rPr lang="de-DE" dirty="0" err="1" smtClean="0"/>
              <a:t>peptides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diagnosis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Alzheimers‘s</a:t>
            </a:r>
            <a:r>
              <a:rPr lang="de-DE" dirty="0" smtClean="0"/>
              <a:t> </a:t>
            </a:r>
            <a:r>
              <a:rPr lang="de-DE" dirty="0" err="1" smtClean="0"/>
              <a:t>Disease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C693119F-69DD-4BF5-B78E-98C0144F5F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fld id="{CDC98BD2-70B8-4456-ABBA-744321E80A2C}" type="datetime1">
              <a:rPr lang="de-DE" smtClean="0"/>
              <a:t>21.08.2018</a:t>
            </a:fld>
            <a:r>
              <a:rPr lang="de-DE" dirty="0" smtClean="0"/>
              <a:t>  I  Swen Humpert</a:t>
            </a:r>
            <a:endParaRPr lang="de-DE" dirty="0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xmlns="" id="{173EEE58-E9BD-4046-A1AC-E35DC264C3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837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Working Horse: Fluorine-18</a:t>
            </a:r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xmlns="" id="{58513E1D-3637-42BF-9008-6BCCB1FCB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4293096"/>
            <a:ext cx="8424672" cy="1656184"/>
          </a:xfrm>
        </p:spPr>
        <p:txBody>
          <a:bodyPr/>
          <a:lstStyle/>
          <a:p>
            <a:r>
              <a:rPr lang="en-GB" sz="2000" dirty="0" smtClean="0"/>
              <a:t>On-demand production at Cyclotron (charged particle accelerator) </a:t>
            </a:r>
          </a:p>
          <a:p>
            <a:r>
              <a:rPr lang="en-GB" sz="2000" dirty="0" smtClean="0"/>
              <a:t>1-2 h bombardment of [</a:t>
            </a:r>
            <a:r>
              <a:rPr lang="en-GB" sz="2000" baseline="30000" dirty="0" smtClean="0"/>
              <a:t>18</a:t>
            </a:r>
            <a:r>
              <a:rPr lang="en-GB" sz="2000" dirty="0" smtClean="0"/>
              <a:t>O]H</a:t>
            </a:r>
            <a:r>
              <a:rPr lang="en-GB" sz="2000" baseline="-25000" dirty="0" smtClean="0"/>
              <a:t>2</a:t>
            </a:r>
            <a:r>
              <a:rPr lang="en-GB" sz="2000" dirty="0" smtClean="0"/>
              <a:t>O </a:t>
            </a:r>
          </a:p>
          <a:p>
            <a:r>
              <a:rPr lang="en-GB" sz="2000" dirty="0"/>
              <a:t>[</a:t>
            </a:r>
            <a:r>
              <a:rPr lang="en-GB" sz="2000" baseline="30000" dirty="0" smtClean="0"/>
              <a:t>18</a:t>
            </a:r>
            <a:r>
              <a:rPr lang="en-GB" sz="2000" dirty="0" smtClean="0"/>
              <a:t>F]fluoride delivered as aqueous solution</a:t>
            </a: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xmlns="" id="{248C3CF1-D129-42B5-A812-C0947D6D828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295F00B2-5C50-4B5F-A890-A24B00B15A9C}" type="datetime1">
              <a:rPr lang="de-DE" smtClean="0"/>
              <a:t>21.08.2018</a:t>
            </a:fld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xmlns="" id="{D359441E-698B-4D24-B9BE-3F3AECF48B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27" name="Oval 13"/>
          <p:cNvSpPr>
            <a:spLocks noChangeArrowheads="1"/>
          </p:cNvSpPr>
          <p:nvPr/>
        </p:nvSpPr>
        <p:spPr bwMode="auto">
          <a:xfrm>
            <a:off x="2663825" y="2128952"/>
            <a:ext cx="719138" cy="72072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28" name="Oval 14"/>
          <p:cNvSpPr>
            <a:spLocks noChangeArrowheads="1"/>
          </p:cNvSpPr>
          <p:nvPr/>
        </p:nvSpPr>
        <p:spPr bwMode="auto">
          <a:xfrm>
            <a:off x="512763" y="2373427"/>
            <a:ext cx="215900" cy="215900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29" name="Line 15"/>
          <p:cNvSpPr>
            <a:spLocks noChangeShapeType="1"/>
          </p:cNvSpPr>
          <p:nvPr/>
        </p:nvSpPr>
        <p:spPr bwMode="auto">
          <a:xfrm>
            <a:off x="1081088" y="2489314"/>
            <a:ext cx="10795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30" name="Text Box 16"/>
          <p:cNvSpPr txBox="1">
            <a:spLocks noChangeArrowheads="1"/>
          </p:cNvSpPr>
          <p:nvPr/>
        </p:nvSpPr>
        <p:spPr bwMode="auto">
          <a:xfrm>
            <a:off x="503238" y="1984489"/>
            <a:ext cx="574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de-DE" sz="1800" kern="0">
                <a:solidFill>
                  <a:sysClr val="windowText" lastClr="000000"/>
                </a:solidFill>
                <a:latin typeface="Arial" charset="0"/>
              </a:rPr>
              <a:t>p</a:t>
            </a: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2663825" y="1768589"/>
            <a:ext cx="9366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de-DE" sz="1800" kern="0" baseline="30000">
                <a:solidFill>
                  <a:sysClr val="windowText" lastClr="000000"/>
                </a:solidFill>
                <a:latin typeface="Arial" charset="0"/>
              </a:rPr>
              <a:t>18</a:t>
            </a:r>
            <a:r>
              <a:rPr lang="de-DE" sz="1800" kern="0">
                <a:solidFill>
                  <a:sysClr val="windowText" lastClr="000000"/>
                </a:solidFill>
                <a:latin typeface="Arial" charset="0"/>
              </a:rPr>
              <a:t>O</a:t>
            </a:r>
          </a:p>
        </p:txBody>
      </p:sp>
      <p:sp>
        <p:nvSpPr>
          <p:cNvPr id="32" name="Line 18"/>
          <p:cNvSpPr>
            <a:spLocks noChangeShapeType="1"/>
          </p:cNvSpPr>
          <p:nvPr/>
        </p:nvSpPr>
        <p:spPr bwMode="auto">
          <a:xfrm>
            <a:off x="3489325" y="2476614"/>
            <a:ext cx="360363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33" name="Line 19"/>
          <p:cNvSpPr>
            <a:spLocks noChangeShapeType="1"/>
          </p:cNvSpPr>
          <p:nvPr/>
        </p:nvSpPr>
        <p:spPr bwMode="auto">
          <a:xfrm>
            <a:off x="5400675" y="2560752"/>
            <a:ext cx="1150938" cy="36036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34" name="Line 20"/>
          <p:cNvSpPr>
            <a:spLocks noChangeShapeType="1"/>
          </p:cNvSpPr>
          <p:nvPr/>
        </p:nvSpPr>
        <p:spPr bwMode="auto">
          <a:xfrm flipV="1">
            <a:off x="5400675" y="2057514"/>
            <a:ext cx="1150938" cy="28733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35" name="Oval 21"/>
          <p:cNvSpPr>
            <a:spLocks noChangeArrowheads="1"/>
          </p:cNvSpPr>
          <p:nvPr/>
        </p:nvSpPr>
        <p:spPr bwMode="auto">
          <a:xfrm>
            <a:off x="6891338" y="1768589"/>
            <a:ext cx="215900" cy="215900"/>
          </a:xfrm>
          <a:prstGeom prst="ellipse">
            <a:avLst/>
          </a:prstGeom>
          <a:gradFill rotWithShape="1">
            <a:gsLst>
              <a:gs pos="0">
                <a:srgbClr val="333399"/>
              </a:gs>
              <a:gs pos="100000">
                <a:srgbClr val="333399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36" name="Oval 22"/>
          <p:cNvSpPr>
            <a:spLocks noChangeArrowheads="1"/>
          </p:cNvSpPr>
          <p:nvPr/>
        </p:nvSpPr>
        <p:spPr bwMode="auto">
          <a:xfrm>
            <a:off x="6696075" y="2632189"/>
            <a:ext cx="719138" cy="720725"/>
          </a:xfrm>
          <a:prstGeom prst="ellipse">
            <a:avLst/>
          </a:prstGeom>
          <a:gradFill rotWithShape="1">
            <a:gsLst>
              <a:gs pos="0">
                <a:srgbClr val="FFCC00"/>
              </a:gs>
              <a:gs pos="100000">
                <a:srgbClr val="765E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37" name="AutoShape 24"/>
          <p:cNvSpPr>
            <a:spLocks noChangeArrowheads="1"/>
          </p:cNvSpPr>
          <p:nvPr/>
        </p:nvSpPr>
        <p:spPr bwMode="auto">
          <a:xfrm>
            <a:off x="3887788" y="1841614"/>
            <a:ext cx="1441450" cy="1249363"/>
          </a:xfrm>
          <a:prstGeom prst="bracketPair">
            <a:avLst>
              <a:gd name="adj" fmla="val 16667"/>
            </a:avLst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38" name="Text Box 25"/>
          <p:cNvSpPr txBox="1">
            <a:spLocks noChangeArrowheads="1"/>
          </p:cNvSpPr>
          <p:nvPr/>
        </p:nvSpPr>
        <p:spPr bwMode="auto">
          <a:xfrm>
            <a:off x="5256213" y="1624127"/>
            <a:ext cx="3095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800" b="1" kern="0">
                <a:solidFill>
                  <a:sysClr val="windowText" lastClr="000000"/>
                </a:solidFill>
                <a:latin typeface="Arial" charset="0"/>
                <a:sym typeface="Symbol" pitchFamily="18" charset="2"/>
              </a:rPr>
              <a:t></a:t>
            </a:r>
          </a:p>
        </p:txBody>
      </p:sp>
      <p:pic>
        <p:nvPicPr>
          <p:cNvPr id="39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938" y="2819514"/>
            <a:ext cx="3937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6769100" y="2273414"/>
            <a:ext cx="10810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de-DE" sz="1800" kern="0" baseline="30000">
                <a:solidFill>
                  <a:sysClr val="windowText" lastClr="000000"/>
                </a:solidFill>
                <a:latin typeface="Arial" charset="0"/>
              </a:rPr>
              <a:t>18</a:t>
            </a:r>
            <a:r>
              <a:rPr lang="de-DE" sz="1800" kern="0">
                <a:solidFill>
                  <a:sysClr val="windowText" lastClr="000000"/>
                </a:solidFill>
                <a:latin typeface="Arial" charset="0"/>
              </a:rPr>
              <a:t>F</a:t>
            </a:r>
          </a:p>
        </p:txBody>
      </p:sp>
      <p:pic>
        <p:nvPicPr>
          <p:cNvPr id="41" name="Picture 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325" y="1913052"/>
            <a:ext cx="1239838" cy="119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" descr="https://media1.britannica.com/eb-media/68/3368-004-0BE816C6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491" y="995660"/>
            <a:ext cx="4480961" cy="2987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16"/>
          <p:cNvSpPr txBox="1">
            <a:spLocks noChangeArrowheads="1"/>
          </p:cNvSpPr>
          <p:nvPr/>
        </p:nvSpPr>
        <p:spPr bwMode="auto">
          <a:xfrm>
            <a:off x="7127875" y="1666624"/>
            <a:ext cx="574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de-DE" kern="0" dirty="0">
                <a:solidFill>
                  <a:sysClr val="windowText" lastClr="000000"/>
                </a:solidFill>
                <a:latin typeface="Arial" charset="0"/>
              </a:rPr>
              <a:t>n</a:t>
            </a:r>
            <a:endParaRPr lang="de-DE" sz="1800" kern="0" dirty="0">
              <a:solidFill>
                <a:sysClr val="windowText" lastClr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164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/>
      <p:bldP spid="31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/>
      <p:bldP spid="40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646" y="214009"/>
            <a:ext cx="8425562" cy="1126758"/>
          </a:xfrm>
        </p:spPr>
        <p:txBody>
          <a:bodyPr/>
          <a:lstStyle/>
          <a:p>
            <a:r>
              <a:rPr lang="de-DE" dirty="0" err="1" smtClean="0"/>
              <a:t>Radiofluorination</a:t>
            </a:r>
            <a:endParaRPr lang="de-DE" dirty="0"/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xmlns="" id="{248C3CF1-D129-42B5-A812-C0947D6D828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295F00B2-5C50-4B5F-A890-A24B00B15A9C}" type="datetime1">
              <a:rPr lang="de-DE" smtClean="0"/>
              <a:t>21.08.2018</a:t>
            </a:fld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xmlns="" id="{D359441E-698B-4D24-B9BE-3F3AECF48B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11</a:t>
            </a:fld>
            <a:endParaRPr lang="de-DE" dirty="0"/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6996438"/>
              </p:ext>
            </p:extLst>
          </p:nvPr>
        </p:nvGraphicFramePr>
        <p:xfrm>
          <a:off x="184150" y="1347788"/>
          <a:ext cx="8743950" cy="197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67" name="CS ChemDraw Drawing" r:id="rId4" imgW="9183527" imgH="2073499" progId="ChemDraw.Document.6.0">
                  <p:embed/>
                </p:oleObj>
              </mc:Choice>
              <mc:Fallback>
                <p:oleObj name="CS ChemDraw Drawing" r:id="rId4" imgW="9183527" imgH="2073499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4150" y="1347788"/>
                        <a:ext cx="8743950" cy="1974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1075171"/>
              </p:ext>
            </p:extLst>
          </p:nvPr>
        </p:nvGraphicFramePr>
        <p:xfrm>
          <a:off x="7884368" y="3088158"/>
          <a:ext cx="1062037" cy="1401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68" name="CS ChemDraw Drawing" r:id="rId6" imgW="1061950" imgH="1401808" progId="ChemDraw.Document.6.0">
                  <p:embed/>
                </p:oleObj>
              </mc:Choice>
              <mc:Fallback>
                <p:oleObj name="CS ChemDraw Drawing" r:id="rId6" imgW="1061950" imgH="1401808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884368" y="3088158"/>
                        <a:ext cx="1062037" cy="1401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1079320" y="5292960"/>
            <a:ext cx="691356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de-DE" altLang="en-US" sz="2000" b="1" dirty="0" err="1"/>
              <a:t>S</a:t>
            </a:r>
            <a:r>
              <a:rPr lang="de-DE" altLang="en-US" sz="2000" b="1" baseline="-25000" dirty="0" err="1"/>
              <a:t>N</a:t>
            </a:r>
            <a:r>
              <a:rPr lang="de-DE" altLang="en-US" sz="2000" b="1" dirty="0" err="1"/>
              <a:t>Ar</a:t>
            </a:r>
            <a:r>
              <a:rPr lang="de-DE" altLang="en-US" sz="2000" b="1" dirty="0"/>
              <a:t>                               </a:t>
            </a:r>
            <a:r>
              <a:rPr lang="de-DE" altLang="en-US" sz="2000" b="1" i="1" dirty="0" err="1"/>
              <a:t>or</a:t>
            </a:r>
            <a:r>
              <a:rPr lang="de-DE" altLang="en-US" sz="2000" b="1" dirty="0"/>
              <a:t>                                S</a:t>
            </a:r>
            <a:r>
              <a:rPr lang="de-DE" altLang="en-US" sz="2000" b="1" baseline="-25000" dirty="0"/>
              <a:t>N</a:t>
            </a:r>
            <a:r>
              <a:rPr lang="de-DE" altLang="en-US" sz="2000" b="1" dirty="0"/>
              <a:t>2</a:t>
            </a:r>
          </a:p>
        </p:txBody>
      </p:sp>
      <p:graphicFrame>
        <p:nvGraphicFramePr>
          <p:cNvPr id="1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7316057"/>
              </p:ext>
            </p:extLst>
          </p:nvPr>
        </p:nvGraphicFramePr>
        <p:xfrm>
          <a:off x="467544" y="4504282"/>
          <a:ext cx="3529012" cy="79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69" name="CS ChemDraw Drawing" r:id="rId8" imgW="3529012" imgH="796766" progId="ChemDraw.Document.6.0">
                  <p:embed/>
                </p:oleObj>
              </mc:Choice>
              <mc:Fallback>
                <p:oleObj name="CS ChemDraw Drawing" r:id="rId8" imgW="3529012" imgH="796766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4504282"/>
                        <a:ext cx="3529012" cy="796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5416437"/>
              </p:ext>
            </p:extLst>
          </p:nvPr>
        </p:nvGraphicFramePr>
        <p:xfrm>
          <a:off x="5383429" y="4797660"/>
          <a:ext cx="3255963" cy="306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70" name="CS ChemDraw Drawing" r:id="rId10" imgW="3256407" imgH="307181" progId="ChemDraw.Document.6.0">
                  <p:embed/>
                </p:oleObj>
              </mc:Choice>
              <mc:Fallback>
                <p:oleObj name="CS ChemDraw Drawing" r:id="rId10" imgW="3256407" imgH="307181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3429" y="4797660"/>
                        <a:ext cx="3255963" cy="306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38765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Fluorination</a:t>
            </a:r>
            <a:r>
              <a:rPr lang="de-DE" dirty="0" smtClean="0"/>
              <a:t> via </a:t>
            </a:r>
            <a:r>
              <a:rPr lang="de-DE" dirty="0" err="1" smtClean="0"/>
              <a:t>Prosthetic</a:t>
            </a:r>
            <a:r>
              <a:rPr lang="de-DE" dirty="0" smtClean="0"/>
              <a:t> Groups</a:t>
            </a:r>
            <a:endParaRPr lang="de-DE" dirty="0"/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xmlns="" id="{248C3CF1-D129-42B5-A812-C0947D6D828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295F00B2-5C50-4B5F-A890-A24B00B15A9C}" type="datetime1">
              <a:rPr lang="de-DE" smtClean="0"/>
              <a:t>21.08.2018</a:t>
            </a:fld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xmlns="" id="{D359441E-698B-4D24-B9BE-3F3AECF48B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12</a:t>
            </a:fld>
            <a:endParaRPr lang="de-DE" dirty="0"/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8475740"/>
              </p:ext>
            </p:extLst>
          </p:nvPr>
        </p:nvGraphicFramePr>
        <p:xfrm>
          <a:off x="552450" y="1128713"/>
          <a:ext cx="7837488" cy="2255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0" name="CS ChemDraw Drawing" r:id="rId4" imgW="9582519" imgH="2756683" progId="ChemDraw.Document.6.0">
                  <p:embed/>
                </p:oleObj>
              </mc:Choice>
              <mc:Fallback>
                <p:oleObj name="CS ChemDraw Drawing" r:id="rId4" imgW="9582519" imgH="2756683" progId="ChemDraw.Document.6.0">
                  <p:embed/>
                  <p:pic>
                    <p:nvPicPr>
                      <p:cNvPr id="0" name="Objek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450" y="1128713"/>
                        <a:ext cx="7837488" cy="2255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/>
          <p:cNvSpPr txBox="1"/>
          <p:nvPr/>
        </p:nvSpPr>
        <p:spPr>
          <a:xfrm>
            <a:off x="539552" y="4005064"/>
            <a:ext cx="78488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Indirect radiolabeling</a:t>
            </a:r>
          </a:p>
          <a:p>
            <a:endParaRPr lang="en-US" sz="2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Synthesis of radiolabeled prosthetic group and coupling with peptide are separated steps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Sensitive peptides not affected by harsh labeling conditions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3263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Examples of Prosthetic groups</a:t>
            </a:r>
            <a:endParaRPr lang="en-GB" dirty="0"/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xmlns="" id="{248C3CF1-D129-42B5-A812-C0947D6D828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295F00B2-5C50-4B5F-A890-A24B00B15A9C}" type="datetime1">
              <a:rPr lang="de-DE" smtClean="0"/>
              <a:t>21.08.2018</a:t>
            </a:fld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xmlns="" id="{D359441E-698B-4D24-B9BE-3F3AECF48B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13</a:t>
            </a:fld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47664" y="1052736"/>
            <a:ext cx="5823140" cy="4752528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1418846" y="2276872"/>
            <a:ext cx="5967156" cy="3528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GB" sz="2400" dirty="0" err="1" smtClean="0"/>
          </a:p>
        </p:txBody>
      </p:sp>
      <p:sp>
        <p:nvSpPr>
          <p:cNvPr id="8" name="Rechteck 7"/>
          <p:cNvSpPr/>
          <p:nvPr/>
        </p:nvSpPr>
        <p:spPr>
          <a:xfrm>
            <a:off x="1418846" y="2071482"/>
            <a:ext cx="3024336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GB" sz="2400" dirty="0" err="1" smtClean="0"/>
          </a:p>
        </p:txBody>
      </p:sp>
      <p:sp>
        <p:nvSpPr>
          <p:cNvPr id="12" name="Rechteck 11"/>
          <p:cNvSpPr/>
          <p:nvPr/>
        </p:nvSpPr>
        <p:spPr>
          <a:xfrm>
            <a:off x="3003022" y="1340768"/>
            <a:ext cx="3024336" cy="1152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GB" sz="2400" dirty="0" err="1" smtClean="0"/>
          </a:p>
        </p:txBody>
      </p:sp>
      <p:sp>
        <p:nvSpPr>
          <p:cNvPr id="13" name="Pfeil nach unten 12"/>
          <p:cNvSpPr/>
          <p:nvPr/>
        </p:nvSpPr>
        <p:spPr>
          <a:xfrm>
            <a:off x="1995536" y="2443683"/>
            <a:ext cx="287406" cy="792088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GB" sz="2400" dirty="0" err="1" smtClean="0"/>
          </a:p>
        </p:txBody>
      </p:sp>
      <p:sp>
        <p:nvSpPr>
          <p:cNvPr id="14" name="Pfeil nach unten 13"/>
          <p:cNvSpPr/>
          <p:nvPr/>
        </p:nvSpPr>
        <p:spPr>
          <a:xfrm>
            <a:off x="6747438" y="2443683"/>
            <a:ext cx="287406" cy="792088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GB" sz="2400" dirty="0" err="1" smtClean="0"/>
          </a:p>
        </p:txBody>
      </p:sp>
      <p:sp>
        <p:nvSpPr>
          <p:cNvPr id="15" name="Textfeld 14"/>
          <p:cNvSpPr txBox="1"/>
          <p:nvPr/>
        </p:nvSpPr>
        <p:spPr>
          <a:xfrm>
            <a:off x="1562862" y="3441161"/>
            <a:ext cx="1656184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GB" dirty="0" smtClean="0"/>
              <a:t>Incompatible with </a:t>
            </a:r>
            <a:r>
              <a:rPr lang="de-DE" dirty="0" smtClean="0"/>
              <a:t>D3</a:t>
            </a:r>
            <a:endParaRPr lang="en-GB" dirty="0" err="1" smtClean="0"/>
          </a:p>
        </p:txBody>
      </p:sp>
      <p:sp>
        <p:nvSpPr>
          <p:cNvPr id="16" name="Textfeld 15"/>
          <p:cNvSpPr txBox="1"/>
          <p:nvPr/>
        </p:nvSpPr>
        <p:spPr>
          <a:xfrm>
            <a:off x="5019246" y="3441161"/>
            <a:ext cx="2304256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GB" dirty="0" smtClean="0"/>
              <a:t>Complex synthesis low yields</a:t>
            </a:r>
          </a:p>
        </p:txBody>
      </p:sp>
    </p:spTree>
    <p:extLst>
      <p:ext uri="{BB962C8B-B14F-4D97-AF65-F5344CB8AC3E}">
        <p14:creationId xmlns:p14="http://schemas.microsoft.com/office/powerpoint/2010/main" val="2861212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2" grpId="0" animBg="1"/>
      <p:bldP spid="13" grpId="0" animBg="1"/>
      <p:bldP spid="14" grpId="0" animBg="1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 smtClean="0"/>
              <a:t>New </a:t>
            </a:r>
            <a:r>
              <a:rPr lang="de-DE" sz="2800" dirty="0" err="1" smtClean="0"/>
              <a:t>Method</a:t>
            </a:r>
            <a:r>
              <a:rPr lang="de-DE" sz="2800" dirty="0" smtClean="0"/>
              <a:t>: </a:t>
            </a:r>
            <a:r>
              <a:rPr lang="de-DE" sz="2800" dirty="0" err="1" smtClean="0"/>
              <a:t>Fluorovinyliodonium</a:t>
            </a:r>
            <a:r>
              <a:rPr lang="de-DE" sz="2800" dirty="0" smtClean="0"/>
              <a:t> </a:t>
            </a:r>
            <a:r>
              <a:rPr lang="de-DE" sz="2800" dirty="0" err="1" smtClean="0"/>
              <a:t>salts</a:t>
            </a:r>
            <a:endParaRPr lang="de-DE" sz="2800" dirty="0"/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xmlns="" id="{248C3CF1-D129-42B5-A812-C0947D6D828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295F00B2-5C50-4B5F-A890-A24B00B15A9C}" type="datetime1">
              <a:rPr lang="de-DE" smtClean="0"/>
              <a:t>21.08.2018</a:t>
            </a:fld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xmlns="" id="{D359441E-698B-4D24-B9BE-3F3AECF48B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6" name="Inhaltsplatzhalter 1"/>
          <p:cNvSpPr txBox="1">
            <a:spLocks/>
          </p:cNvSpPr>
          <p:nvPr/>
        </p:nvSpPr>
        <p:spPr>
          <a:xfrm>
            <a:off x="755575" y="4509120"/>
            <a:ext cx="8150351" cy="140101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 smtClean="0"/>
              <a:t>Fast and operationally simple access to </a:t>
            </a:r>
            <a:r>
              <a:rPr lang="en-GB" sz="1600" baseline="30000" dirty="0" smtClean="0"/>
              <a:t>18</a:t>
            </a:r>
            <a:r>
              <a:rPr lang="en-GB" sz="1600" dirty="0" smtClean="0"/>
              <a:t>F-labeled building block</a:t>
            </a:r>
          </a:p>
          <a:p>
            <a:r>
              <a:rPr lang="en-GB" sz="1600" dirty="0" smtClean="0"/>
              <a:t>Fast coupling to vehicle molecules under mild reaction conditions</a:t>
            </a:r>
          </a:p>
          <a:p>
            <a:r>
              <a:rPr lang="de-DE" sz="1600" dirty="0" smtClean="0"/>
              <a:t>Protocol </a:t>
            </a:r>
            <a:r>
              <a:rPr lang="en-GB" sz="1600" dirty="0" smtClean="0"/>
              <a:t>successfully</a:t>
            </a:r>
            <a:r>
              <a:rPr lang="de-DE" sz="1600" dirty="0" smtClean="0"/>
              <a:t> </a:t>
            </a:r>
            <a:r>
              <a:rPr lang="en-GB" sz="1600" dirty="0" smtClean="0"/>
              <a:t>applied to several biomolecules as model compounds</a:t>
            </a: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2516700"/>
              </p:ext>
            </p:extLst>
          </p:nvPr>
        </p:nvGraphicFramePr>
        <p:xfrm>
          <a:off x="611560" y="1151979"/>
          <a:ext cx="3209925" cy="127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16" name="CS ChemDraw Drawing" r:id="rId4" imgW="3209212" imgH="1272342" progId="ChemDraw.Document.6.0">
                  <p:embed/>
                </p:oleObj>
              </mc:Choice>
              <mc:Fallback>
                <p:oleObj name="CS ChemDraw Drawing" r:id="rId4" imgW="3209212" imgH="1272342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1560" y="1151979"/>
                        <a:ext cx="3209925" cy="127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feld 4"/>
          <p:cNvSpPr txBox="1"/>
          <p:nvPr/>
        </p:nvSpPr>
        <p:spPr>
          <a:xfrm>
            <a:off x="611560" y="2646072"/>
            <a:ext cx="5446747" cy="11449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lnSpc>
                <a:spcPct val="95000"/>
              </a:lnSpc>
              <a:buClr>
                <a:schemeClr val="accent3"/>
              </a:buClr>
              <a:buFont typeface="Wingdings" panose="05000000000000000000" pitchFamily="2" charset="2"/>
              <a:buChar char="ü"/>
            </a:pPr>
            <a:r>
              <a:rPr lang="de-DE" dirty="0" smtClean="0"/>
              <a:t> </a:t>
            </a:r>
            <a:r>
              <a:rPr lang="de-DE" dirty="0" err="1" smtClean="0"/>
              <a:t>Nucleophilic</a:t>
            </a:r>
            <a:r>
              <a:rPr lang="de-DE" dirty="0" smtClean="0"/>
              <a:t> </a:t>
            </a:r>
            <a:r>
              <a:rPr lang="de-DE" dirty="0" err="1" smtClean="0"/>
              <a:t>addition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baseline="30000" dirty="0" smtClean="0"/>
              <a:t>18</a:t>
            </a:r>
            <a:r>
              <a:rPr lang="de-DE" dirty="0" smtClean="0"/>
              <a:t>F</a:t>
            </a:r>
            <a:r>
              <a:rPr lang="de-DE" baseline="30000" dirty="0" smtClean="0"/>
              <a:t>-</a:t>
            </a:r>
          </a:p>
          <a:p>
            <a:pPr marL="285750" indent="-285750" algn="l">
              <a:lnSpc>
                <a:spcPct val="95000"/>
              </a:lnSpc>
              <a:buClr>
                <a:schemeClr val="accent3"/>
              </a:buClr>
              <a:buFont typeface="Wingdings" panose="05000000000000000000" pitchFamily="2" charset="2"/>
              <a:buChar char="ü"/>
            </a:pPr>
            <a:r>
              <a:rPr lang="de-DE" dirty="0" smtClean="0"/>
              <a:t> 60 % RCY</a:t>
            </a:r>
          </a:p>
          <a:p>
            <a:pPr marL="342900" indent="-342900" algn="l">
              <a:lnSpc>
                <a:spcPct val="95000"/>
              </a:lnSpc>
              <a:buClr>
                <a:schemeClr val="accent3"/>
              </a:buClr>
              <a:buFont typeface="Wingdings" panose="05000000000000000000" pitchFamily="2" charset="2"/>
              <a:buChar char="ü"/>
            </a:pPr>
            <a:r>
              <a:rPr lang="de-DE" dirty="0" smtClean="0"/>
              <a:t>10 min</a:t>
            </a:r>
          </a:p>
          <a:p>
            <a:pPr marL="342900" indent="-342900" algn="l">
              <a:lnSpc>
                <a:spcPct val="95000"/>
              </a:lnSpc>
              <a:buClr>
                <a:schemeClr val="accent3"/>
              </a:buClr>
              <a:buFont typeface="Wingdings" panose="05000000000000000000" pitchFamily="2" charset="2"/>
              <a:buChar char="ü"/>
            </a:pPr>
            <a:r>
              <a:rPr lang="de-DE" dirty="0" smtClean="0"/>
              <a:t>Solvent: DMSO/</a:t>
            </a:r>
            <a:r>
              <a:rPr lang="de-DE" u="sng" dirty="0" err="1" smtClean="0"/>
              <a:t>Water</a:t>
            </a:r>
            <a:r>
              <a:rPr lang="de-DE" dirty="0" smtClean="0"/>
              <a:t> – </a:t>
            </a:r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drying</a:t>
            </a:r>
            <a:r>
              <a:rPr lang="de-DE" dirty="0" smtClean="0"/>
              <a:t> </a:t>
            </a:r>
            <a:r>
              <a:rPr lang="de-DE" dirty="0" err="1" smtClean="0"/>
              <a:t>steps</a:t>
            </a:r>
            <a:r>
              <a:rPr lang="de-DE" dirty="0" smtClean="0"/>
              <a:t> </a:t>
            </a:r>
            <a:r>
              <a:rPr lang="de-DE" dirty="0" err="1" smtClean="0"/>
              <a:t>needed</a:t>
            </a:r>
            <a:endParaRPr lang="de-DE" u="sng" dirty="0" smtClean="0"/>
          </a:p>
        </p:txBody>
      </p:sp>
      <p:graphicFrame>
        <p:nvGraphicFramePr>
          <p:cNvPr id="11" name="Objek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0816557"/>
              </p:ext>
            </p:extLst>
          </p:nvPr>
        </p:nvGraphicFramePr>
        <p:xfrm>
          <a:off x="1043608" y="1588809"/>
          <a:ext cx="6543675" cy="206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17" name="CS ChemDraw Drawing" r:id="rId6" imgW="6543549" imgH="2061525" progId="ChemDraw.Document.6.0">
                  <p:embed/>
                </p:oleObj>
              </mc:Choice>
              <mc:Fallback>
                <p:oleObj name="CS ChemDraw Drawing" r:id="rId6" imgW="6543549" imgH="2061525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43608" y="1588809"/>
                        <a:ext cx="6543675" cy="2062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feld 11"/>
          <p:cNvSpPr txBox="1"/>
          <p:nvPr/>
        </p:nvSpPr>
        <p:spPr>
          <a:xfrm>
            <a:off x="5097197" y="3218536"/>
            <a:ext cx="1774845" cy="6186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dirty="0" smtClean="0"/>
              <a:t>38 – 88 % RCY</a:t>
            </a:r>
          </a:p>
          <a:p>
            <a:pPr algn="l">
              <a:lnSpc>
                <a:spcPct val="95000"/>
              </a:lnSpc>
            </a:pPr>
            <a:r>
              <a:rPr lang="de-DE" dirty="0" smtClean="0"/>
              <a:t>10 min, r.t.</a:t>
            </a:r>
          </a:p>
        </p:txBody>
      </p:sp>
    </p:spTree>
    <p:extLst>
      <p:ext uri="{BB962C8B-B14F-4D97-AF65-F5344CB8AC3E}">
        <p14:creationId xmlns:p14="http://schemas.microsoft.com/office/powerpoint/2010/main" val="1432634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Peptide </a:t>
            </a:r>
            <a:r>
              <a:rPr lang="en-GB" dirty="0" err="1" smtClean="0"/>
              <a:t>labeling</a:t>
            </a:r>
            <a:endParaRPr lang="en-GB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xmlns="" id="{58513E1D-3637-42BF-9008-6BCCB1FCB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268760"/>
            <a:ext cx="8424672" cy="421425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sz="2000" dirty="0" smtClean="0"/>
              <a:t>Necessary adaptions for peptide </a:t>
            </a:r>
            <a:r>
              <a:rPr lang="en-GB" sz="2000" dirty="0" err="1" smtClean="0"/>
              <a:t>labeling</a:t>
            </a:r>
            <a:r>
              <a:rPr lang="en-GB" sz="2000" dirty="0" smtClean="0"/>
              <a:t>:</a:t>
            </a:r>
          </a:p>
          <a:p>
            <a:pPr marL="685800" lvl="1"/>
            <a:r>
              <a:rPr lang="en-GB" sz="1600" dirty="0" smtClean="0"/>
              <a:t>Identification of suitable linkers </a:t>
            </a:r>
          </a:p>
          <a:p>
            <a:pPr marL="685800" lvl="1"/>
            <a:r>
              <a:rPr lang="en-GB" sz="1600" dirty="0"/>
              <a:t>A</a:t>
            </a:r>
            <a:r>
              <a:rPr lang="en-GB" sz="1600" dirty="0" smtClean="0"/>
              <a:t>pplication of low peptide concentration</a:t>
            </a:r>
          </a:p>
          <a:p>
            <a:pPr marL="685800" lvl="1"/>
            <a:r>
              <a:rPr lang="en-GB" sz="1600" dirty="0" smtClean="0"/>
              <a:t>Tolerance of guanidine groups (arginine)</a:t>
            </a:r>
          </a:p>
          <a:p>
            <a:pPr marL="0" indent="0">
              <a:buNone/>
            </a:pPr>
            <a:endParaRPr lang="en-GB" sz="1800" dirty="0" smtClean="0"/>
          </a:p>
          <a:p>
            <a:pPr marL="0" indent="0">
              <a:buNone/>
            </a:pPr>
            <a:r>
              <a:rPr lang="en-GB" sz="1800" dirty="0" smtClean="0">
                <a:sym typeface="Wingdings" panose="05000000000000000000" pitchFamily="2" charset="2"/>
              </a:rPr>
              <a:t>  </a:t>
            </a:r>
            <a:r>
              <a:rPr lang="en-GB" sz="1800" dirty="0" smtClean="0"/>
              <a:t>Transfer of the labelling protocol to a model-dipeptide</a:t>
            </a:r>
          </a:p>
          <a:p>
            <a:pPr lvl="2"/>
            <a:r>
              <a:rPr lang="en-GB" sz="1800" dirty="0" smtClean="0"/>
              <a:t>Proof-of-principle</a:t>
            </a:r>
          </a:p>
          <a:p>
            <a:pPr lvl="2"/>
            <a:r>
              <a:rPr lang="en-GB" sz="1800" dirty="0" smtClean="0"/>
              <a:t>Optimisation of critical reaction parameters</a:t>
            </a:r>
          </a:p>
          <a:p>
            <a:pPr marL="0" indent="0">
              <a:buNone/>
            </a:pPr>
            <a:r>
              <a:rPr lang="en-GB" sz="1800" dirty="0" smtClean="0"/>
              <a:t>	- solvent, catalyst, concentrations </a:t>
            </a:r>
            <a:r>
              <a:rPr lang="en-GB" sz="1800" dirty="0" err="1" smtClean="0"/>
              <a:t>etc</a:t>
            </a:r>
            <a:r>
              <a:rPr lang="en-GB" sz="1800" dirty="0" smtClean="0"/>
              <a:t>… </a:t>
            </a:r>
          </a:p>
          <a:p>
            <a:pPr marL="0" indent="0">
              <a:buNone/>
            </a:pPr>
            <a:r>
              <a:rPr lang="de-DE" sz="1800" dirty="0" smtClean="0">
                <a:sym typeface="Wingdings" panose="05000000000000000000" pitchFamily="2" charset="2"/>
              </a:rPr>
              <a:t>	</a:t>
            </a:r>
            <a:endParaRPr lang="en-GB" sz="1800" dirty="0" smtClean="0"/>
          </a:p>
          <a:p>
            <a:r>
              <a:rPr lang="en-GB" sz="1800" dirty="0" smtClean="0"/>
              <a:t>Coupling of [</a:t>
            </a:r>
            <a:r>
              <a:rPr lang="en-GB" sz="1800" baseline="30000" dirty="0" smtClean="0"/>
              <a:t>18</a:t>
            </a:r>
            <a:r>
              <a:rPr lang="en-GB" sz="1800" dirty="0" smtClean="0"/>
              <a:t>F]</a:t>
            </a:r>
            <a:r>
              <a:rPr lang="en-GB" sz="1800" dirty="0" err="1" smtClean="0"/>
              <a:t>FHexI</a:t>
            </a:r>
            <a:r>
              <a:rPr lang="en-GB" sz="1800" baseline="30000" dirty="0" smtClean="0"/>
              <a:t>+</a:t>
            </a:r>
            <a:r>
              <a:rPr lang="en-GB" sz="1800" dirty="0" smtClean="0"/>
              <a:t> with H-</a:t>
            </a:r>
            <a:r>
              <a:rPr lang="en-GB" sz="1800" dirty="0" err="1" smtClean="0"/>
              <a:t>Arg</a:t>
            </a:r>
            <a:r>
              <a:rPr lang="en-GB" sz="1800" dirty="0" smtClean="0"/>
              <a:t>-</a:t>
            </a:r>
            <a:r>
              <a:rPr lang="en-GB" sz="1800" dirty="0" err="1" smtClean="0"/>
              <a:t>Pra-OBn</a:t>
            </a:r>
            <a:r>
              <a:rPr lang="en-GB" sz="1800" dirty="0"/>
              <a:t> </a:t>
            </a:r>
            <a:r>
              <a:rPr lang="en-GB" sz="1800" dirty="0" smtClean="0"/>
              <a:t>gives &gt; 60 % RCY</a:t>
            </a:r>
          </a:p>
          <a:p>
            <a:pPr marL="215900" lvl="1" indent="0">
              <a:buNone/>
              <a:tabLst>
                <a:tab pos="1079500" algn="l"/>
              </a:tabLst>
            </a:pPr>
            <a:r>
              <a:rPr lang="de-DE" sz="1800" dirty="0" smtClean="0"/>
              <a:t>	 </a:t>
            </a:r>
            <a:endParaRPr lang="en-GB" sz="1800" dirty="0" smtClean="0"/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xmlns="" id="{248C3CF1-D129-42B5-A812-C0947D6D828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295F00B2-5C50-4B5F-A890-A24B00B15A9C}" type="datetime1">
              <a:rPr lang="de-DE" smtClean="0"/>
              <a:t>21.08.2018</a:t>
            </a:fld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xmlns="" id="{D359441E-698B-4D24-B9BE-3F3AECF48B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15</a:t>
            </a:fld>
            <a:endParaRPr lang="de-DE" dirty="0"/>
          </a:p>
        </p:txBody>
      </p:sp>
      <p:graphicFrame>
        <p:nvGraphicFramePr>
          <p:cNvPr id="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8260790"/>
              </p:ext>
            </p:extLst>
          </p:nvPr>
        </p:nvGraphicFramePr>
        <p:xfrm>
          <a:off x="6401623" y="1628800"/>
          <a:ext cx="2321906" cy="23042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77" name="CS ChemDraw Drawing" r:id="rId4" imgW="2988215" imgH="2972907" progId="ChemDraw.Document.6.0">
                  <p:embed/>
                </p:oleObj>
              </mc:Choice>
              <mc:Fallback>
                <p:oleObj name="CS ChemDraw Drawing" r:id="rId4" imgW="2988215" imgH="2972907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1623" y="1628800"/>
                        <a:ext cx="2321906" cy="230425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1030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Labeling</a:t>
            </a:r>
            <a:r>
              <a:rPr lang="en-GB" dirty="0" smtClean="0"/>
              <a:t> of “RD2“</a:t>
            </a:r>
            <a:endParaRPr lang="en-GB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xmlns="" id="{58513E1D-3637-42BF-9008-6BCCB1FCB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4221088"/>
            <a:ext cx="8424672" cy="1656184"/>
          </a:xfrm>
        </p:spPr>
        <p:txBody>
          <a:bodyPr/>
          <a:lstStyle/>
          <a:p>
            <a:r>
              <a:rPr lang="en-GB" sz="1800" dirty="0" smtClean="0"/>
              <a:t>Application on improved D3-derivative </a:t>
            </a:r>
            <a:r>
              <a:rPr lang="de-DE" sz="1800" dirty="0" smtClean="0"/>
              <a:t>RD2 (rational design – 2) </a:t>
            </a:r>
            <a:endParaRPr lang="en-GB" sz="1800" dirty="0"/>
          </a:p>
          <a:p>
            <a:r>
              <a:rPr lang="en-GB" sz="1800" dirty="0" smtClean="0"/>
              <a:t>Tracer is currently evaluated:</a:t>
            </a:r>
          </a:p>
          <a:p>
            <a:pPr marL="215900" lvl="1" indent="0">
              <a:buNone/>
            </a:pPr>
            <a:r>
              <a:rPr lang="en-GB" sz="1800" dirty="0" smtClean="0"/>
              <a:t>Comparison of transgenic AD mouse model with wildtype (control) by PET-CT and ex-vivo autoradiography</a:t>
            </a: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xmlns="" id="{248C3CF1-D129-42B5-A812-C0947D6D828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295F00B2-5C50-4B5F-A890-A24B00B15A9C}" type="datetime1">
              <a:rPr lang="de-DE" smtClean="0"/>
              <a:t>21.08.2018</a:t>
            </a:fld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xmlns="" id="{D359441E-698B-4D24-B9BE-3F3AECF48B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16</a:t>
            </a:fld>
            <a:endParaRPr lang="de-DE" dirty="0"/>
          </a:p>
        </p:txBody>
      </p:sp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0048847"/>
              </p:ext>
            </p:extLst>
          </p:nvPr>
        </p:nvGraphicFramePr>
        <p:xfrm>
          <a:off x="1043608" y="1412776"/>
          <a:ext cx="6523038" cy="2403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06" name="CS ChemDraw Drawing" r:id="rId4" imgW="6523811" imgH="2402765" progId="ChemDraw.Document.6.0">
                  <p:embed/>
                </p:oleObj>
              </mc:Choice>
              <mc:Fallback>
                <p:oleObj name="CS ChemDraw Drawing" r:id="rId4" imgW="6523811" imgH="2402765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43608" y="1412776"/>
                        <a:ext cx="6523038" cy="2403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k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5054324"/>
              </p:ext>
            </p:extLst>
          </p:nvPr>
        </p:nvGraphicFramePr>
        <p:xfrm>
          <a:off x="1043608" y="1412776"/>
          <a:ext cx="7332662" cy="2403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07" name="CS ChemDraw Drawing" r:id="rId6" imgW="7333075" imgH="2402765" progId="ChemDraw.Document.6.0">
                  <p:embed/>
                </p:oleObj>
              </mc:Choice>
              <mc:Fallback>
                <p:oleObj name="CS ChemDraw Drawing" r:id="rId6" imgW="7333075" imgH="2402765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43608" y="1412776"/>
                        <a:ext cx="7332662" cy="2403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1005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Preliminary</a:t>
            </a:r>
            <a:r>
              <a:rPr lang="en-GB" i="1" dirty="0" smtClean="0"/>
              <a:t> In-vivo </a:t>
            </a:r>
            <a:r>
              <a:rPr lang="en-GB" dirty="0" smtClean="0"/>
              <a:t>results</a:t>
            </a:r>
            <a:endParaRPr lang="en-GB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xmlns="" id="{58513E1D-3637-42BF-9008-6BCCB1FCB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4581128"/>
            <a:ext cx="8424672" cy="1584176"/>
          </a:xfrm>
        </p:spPr>
        <p:txBody>
          <a:bodyPr/>
          <a:lstStyle/>
          <a:p>
            <a:r>
              <a:rPr lang="en-GB" sz="1800" dirty="0" smtClean="0"/>
              <a:t>Rapid tracer accumulation in kidney</a:t>
            </a:r>
          </a:p>
          <a:p>
            <a:r>
              <a:rPr lang="en-GB" sz="1800" dirty="0" smtClean="0"/>
              <a:t>Increasing uptake of radioactivity into bone           undesired </a:t>
            </a:r>
            <a:r>
              <a:rPr lang="en-GB" sz="1800" dirty="0" err="1" smtClean="0"/>
              <a:t>defluorination</a:t>
            </a:r>
            <a:endParaRPr lang="en-GB" sz="1800" dirty="0"/>
          </a:p>
          <a:p>
            <a:r>
              <a:rPr lang="en-GB" sz="1800" dirty="0" smtClean="0"/>
              <a:t>Early brain uptake might be useful for assessment</a:t>
            </a:r>
          </a:p>
          <a:p>
            <a:r>
              <a:rPr lang="de-DE" sz="1800" dirty="0" smtClean="0"/>
              <a:t>Further </a:t>
            </a:r>
            <a:r>
              <a:rPr lang="en-GB" sz="1800" dirty="0" smtClean="0"/>
              <a:t>evaluation of the results needed</a:t>
            </a: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xmlns="" id="{248C3CF1-D129-42B5-A812-C0947D6D828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295F00B2-5C50-4B5F-A890-A24B00B15A9C}" type="datetime1">
              <a:rPr lang="de-DE" smtClean="0"/>
              <a:t>21.08.2018</a:t>
            </a:fld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xmlns="" id="{D359441E-698B-4D24-B9BE-3F3AECF48B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17</a:t>
            </a:fld>
            <a:endParaRPr lang="de-DE" dirty="0"/>
          </a:p>
        </p:txBody>
      </p:sp>
      <p:pic>
        <p:nvPicPr>
          <p:cNvPr id="11" name="Inhaltsplatzhalt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42613"/>
            <a:ext cx="2467019" cy="2563387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542613"/>
            <a:ext cx="2443941" cy="2539407"/>
          </a:xfrm>
          <a:prstGeom prst="rect">
            <a:avLst/>
          </a:prstGeom>
        </p:spPr>
      </p:pic>
      <p:graphicFrame>
        <p:nvGraphicFramePr>
          <p:cNvPr id="13" name="Diagramm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6526957"/>
              </p:ext>
            </p:extLst>
          </p:nvPr>
        </p:nvGraphicFramePr>
        <p:xfrm>
          <a:off x="5659255" y="1732196"/>
          <a:ext cx="3456384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Textfeld 2"/>
          <p:cNvSpPr txBox="1"/>
          <p:nvPr/>
        </p:nvSpPr>
        <p:spPr>
          <a:xfrm>
            <a:off x="827584" y="4143972"/>
            <a:ext cx="1200970" cy="3262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600" dirty="0" smtClean="0"/>
              <a:t>4-5 min </a:t>
            </a:r>
            <a:r>
              <a:rPr lang="de-DE" sz="1600" dirty="0" err="1" smtClean="0"/>
              <a:t>p.i</a:t>
            </a:r>
            <a:r>
              <a:rPr lang="de-DE" sz="1600" dirty="0" smtClean="0"/>
              <a:t>.</a:t>
            </a:r>
            <a:endParaRPr lang="en-GB" sz="1600" dirty="0" err="1" smtClean="0"/>
          </a:p>
        </p:txBody>
      </p:sp>
      <p:sp>
        <p:nvSpPr>
          <p:cNvPr id="14" name="Textfeld 13"/>
          <p:cNvSpPr txBox="1"/>
          <p:nvPr/>
        </p:nvSpPr>
        <p:spPr>
          <a:xfrm>
            <a:off x="3707904" y="4125491"/>
            <a:ext cx="1640962" cy="3262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600" dirty="0" smtClean="0"/>
              <a:t>110-120 min </a:t>
            </a:r>
            <a:r>
              <a:rPr lang="de-DE" sz="1600" dirty="0" err="1" smtClean="0"/>
              <a:t>p.i</a:t>
            </a:r>
            <a:r>
              <a:rPr lang="de-DE" sz="1600" dirty="0" smtClean="0"/>
              <a:t>.</a:t>
            </a:r>
            <a:endParaRPr lang="en-GB" sz="1600" dirty="0" err="1" smtClean="0"/>
          </a:p>
        </p:txBody>
      </p:sp>
      <p:sp>
        <p:nvSpPr>
          <p:cNvPr id="4" name="Pfeil nach rechts 3"/>
          <p:cNvSpPr/>
          <p:nvPr/>
        </p:nvSpPr>
        <p:spPr>
          <a:xfrm>
            <a:off x="5090572" y="5060960"/>
            <a:ext cx="432048" cy="144016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GB" sz="2400" dirty="0" err="1" smtClean="0"/>
          </a:p>
        </p:txBody>
      </p:sp>
    </p:spTree>
    <p:extLst>
      <p:ext uri="{BB962C8B-B14F-4D97-AF65-F5344CB8AC3E}">
        <p14:creationId xmlns:p14="http://schemas.microsoft.com/office/powerpoint/2010/main" val="81535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0121" y="476672"/>
            <a:ext cx="8425562" cy="1126758"/>
          </a:xfrm>
        </p:spPr>
        <p:txBody>
          <a:bodyPr/>
          <a:lstStyle/>
          <a:p>
            <a:pPr algn="ctr"/>
            <a:r>
              <a:rPr lang="en-GB" dirty="0" smtClean="0"/>
              <a:t>Thank You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ACD40374-84DD-4A90-99D2-FAB2EA3824D1}" type="datetime1">
              <a:rPr lang="de-DE" smtClean="0"/>
              <a:t>21.08.2018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A52F4D17-1AD6-42D9-B93A-EB002C62F438}" type="slidenum">
              <a:rPr lang="de-DE" smtClean="0"/>
              <a:pPr/>
              <a:t>18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1268760"/>
            <a:ext cx="7327004" cy="457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50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Alzheimer‘s</a:t>
            </a:r>
            <a:r>
              <a:rPr lang="de-DE" dirty="0" smtClean="0"/>
              <a:t> </a:t>
            </a:r>
            <a:r>
              <a:rPr lang="de-DE" dirty="0" err="1"/>
              <a:t>Disease</a:t>
            </a:r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xmlns="" id="{58513E1D-3637-42BF-9008-6BCCB1FCB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341" y="1628800"/>
            <a:ext cx="8424672" cy="421425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2000" dirty="0" smtClean="0"/>
              <a:t>Alzheimer’s disease (AD) is the </a:t>
            </a:r>
          </a:p>
          <a:p>
            <a:pPr marL="0" indent="212725">
              <a:lnSpc>
                <a:spcPct val="100000"/>
              </a:lnSpc>
              <a:buNone/>
            </a:pPr>
            <a:r>
              <a:rPr lang="en-GB" sz="2000" dirty="0"/>
              <a:t>m</a:t>
            </a:r>
            <a:r>
              <a:rPr lang="en-GB" sz="2000" dirty="0" smtClean="0"/>
              <a:t>ost common form of dementia</a:t>
            </a:r>
          </a:p>
          <a:p>
            <a:pPr marL="0" indent="269875">
              <a:lnSpc>
                <a:spcPct val="100000"/>
              </a:lnSpc>
              <a:buNone/>
            </a:pPr>
            <a:endParaRPr lang="en-GB" sz="2000" dirty="0" smtClean="0"/>
          </a:p>
          <a:p>
            <a:pPr>
              <a:lnSpc>
                <a:spcPct val="100000"/>
              </a:lnSpc>
            </a:pPr>
            <a:r>
              <a:rPr lang="en-GB" sz="2000" dirty="0" smtClean="0"/>
              <a:t>1.2 M patients in Germany – </a:t>
            </a:r>
          </a:p>
          <a:p>
            <a:pPr marL="0" indent="0">
              <a:lnSpc>
                <a:spcPct val="100000"/>
              </a:lnSpc>
              <a:spcAft>
                <a:spcPts val="2400"/>
              </a:spcAft>
              <a:buNone/>
            </a:pPr>
            <a:r>
              <a:rPr lang="en-GB" sz="2000" dirty="0" smtClean="0"/>
              <a:t>    24 M worldwide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en-GB" sz="2000" dirty="0" smtClean="0"/>
              <a:t>Rapidly increasing prevalence</a:t>
            </a:r>
          </a:p>
          <a:p>
            <a:pPr marL="0" indent="2301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2000" dirty="0" smtClean="0"/>
              <a:t>2030: 44 M </a:t>
            </a:r>
          </a:p>
          <a:p>
            <a:pPr marL="0" indent="2301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de-DE" sz="2000" dirty="0" smtClean="0"/>
              <a:t>2050: 70 M</a:t>
            </a:r>
          </a:p>
          <a:p>
            <a:pPr marL="0" indent="2301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de-DE" sz="2000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en-GB" sz="2000" dirty="0" smtClean="0"/>
              <a:t>Currently no curative</a:t>
            </a:r>
            <a:r>
              <a:rPr lang="de-DE" sz="2000" dirty="0" smtClean="0"/>
              <a:t> </a:t>
            </a:r>
            <a:r>
              <a:rPr lang="en-GB" sz="2000" dirty="0" smtClean="0"/>
              <a:t>treatment</a:t>
            </a:r>
          </a:p>
          <a:p>
            <a:pPr marL="0" indent="230188">
              <a:lnSpc>
                <a:spcPct val="100000"/>
              </a:lnSpc>
              <a:spcAft>
                <a:spcPts val="0"/>
              </a:spcAft>
              <a:buNone/>
            </a:pPr>
            <a:endParaRPr lang="en-GB" sz="2000" dirty="0" smtClean="0"/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xmlns="" id="{248C3CF1-D129-42B5-A812-C0947D6D828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295F00B2-5C50-4B5F-A890-A24B00B15A9C}" type="datetime1">
              <a:rPr lang="de-DE" smtClean="0"/>
              <a:t>21.08.2018</a:t>
            </a:fld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xmlns="" id="{D359441E-698B-4D24-B9BE-3F3AECF48B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2</a:t>
            </a:fld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916832"/>
            <a:ext cx="4696626" cy="3091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68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Amyloid </a:t>
            </a:r>
            <a:r>
              <a:rPr lang="en-GB" dirty="0" smtClean="0"/>
              <a:t>cascade hypothesis</a:t>
            </a:r>
            <a:endParaRPr lang="en-GB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xmlns="" id="{58513E1D-3637-42BF-9008-6BCCB1FCB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663" y="3535762"/>
            <a:ext cx="8424672" cy="2701549"/>
          </a:xfrm>
        </p:spPr>
        <p:txBody>
          <a:bodyPr/>
          <a:lstStyle/>
          <a:p>
            <a:r>
              <a:rPr lang="en-GB" sz="1800" dirty="0" smtClean="0"/>
              <a:t>Classic: Stepwise formation of amyloid beta deposits (plaques)</a:t>
            </a:r>
          </a:p>
          <a:p>
            <a:pPr marL="0" indent="239713">
              <a:buNone/>
            </a:pPr>
            <a:r>
              <a:rPr lang="en-GB" sz="1800" dirty="0"/>
              <a:t>u</a:t>
            </a:r>
            <a:r>
              <a:rPr lang="en-GB" sz="1800" dirty="0" smtClean="0"/>
              <a:t>ltimately leads to cell death and dysfunction</a:t>
            </a:r>
          </a:p>
          <a:p>
            <a:r>
              <a:rPr lang="en-GB" sz="1800" dirty="0" smtClean="0"/>
              <a:t>Recently: Soluble A</a:t>
            </a:r>
            <a:r>
              <a:rPr lang="el-GR" sz="1800" dirty="0" smtClean="0"/>
              <a:t>β</a:t>
            </a:r>
            <a:r>
              <a:rPr lang="de-DE" sz="1800" dirty="0" smtClean="0"/>
              <a:t> </a:t>
            </a:r>
            <a:r>
              <a:rPr lang="en-GB" sz="1800" dirty="0" smtClean="0"/>
              <a:t>oligomers considered major neurotoxic</a:t>
            </a:r>
          </a:p>
          <a:p>
            <a:r>
              <a:rPr lang="en-GB" sz="1800" dirty="0" smtClean="0"/>
              <a:t>Pathologic changes long before symptoms appear</a:t>
            </a:r>
          </a:p>
          <a:p>
            <a:pPr>
              <a:spcAft>
                <a:spcPts val="1500"/>
              </a:spcAft>
            </a:pPr>
            <a:r>
              <a:rPr lang="de-DE" sz="1800" dirty="0" smtClean="0"/>
              <a:t>Neuronal </a:t>
            </a:r>
            <a:r>
              <a:rPr lang="en-GB" sz="1800" dirty="0" smtClean="0"/>
              <a:t>damage is </a:t>
            </a:r>
            <a:r>
              <a:rPr lang="de-DE" sz="1800" dirty="0" smtClean="0"/>
              <a:t>irreversible</a:t>
            </a:r>
            <a:endParaRPr lang="en-GB" sz="800" dirty="0" smtClean="0"/>
          </a:p>
          <a:p>
            <a:pPr marL="0" indent="0">
              <a:buNone/>
            </a:pPr>
            <a:r>
              <a:rPr lang="en-GB" sz="1800" dirty="0" smtClean="0"/>
              <a:t>            Early stage diagnosis is important</a:t>
            </a:r>
          </a:p>
          <a:p>
            <a:endParaRPr lang="en-GB" sz="1800" dirty="0" smtClean="0"/>
          </a:p>
          <a:p>
            <a:endParaRPr lang="en-GB" sz="1800" dirty="0" smtClean="0"/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xmlns="" id="{248C3CF1-D129-42B5-A812-C0947D6D828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295F00B2-5C50-4B5F-A890-A24B00B15A9C}" type="datetime1">
              <a:rPr lang="de-DE" smtClean="0"/>
              <a:t>21.08.2018</a:t>
            </a:fld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xmlns="" id="{D359441E-698B-4D24-B9BE-3F3AECF48B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3</a:t>
            </a:fld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272" y="3877389"/>
            <a:ext cx="2059250" cy="1669559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56" y="1198287"/>
            <a:ext cx="9020175" cy="1323975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635733" y="2462282"/>
            <a:ext cx="1130438" cy="5601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1600" dirty="0" err="1" smtClean="0"/>
              <a:t>Enzymatic</a:t>
            </a:r>
            <a:endParaRPr lang="de-DE" sz="1600" dirty="0" smtClean="0"/>
          </a:p>
          <a:p>
            <a:pPr algn="ctr">
              <a:lnSpc>
                <a:spcPct val="95000"/>
              </a:lnSpc>
            </a:pPr>
            <a:r>
              <a:rPr lang="de-DE" sz="1600" dirty="0" err="1" smtClean="0"/>
              <a:t>cleavage</a:t>
            </a:r>
            <a:endParaRPr lang="de-DE" sz="1600" dirty="0" smtClean="0"/>
          </a:p>
        </p:txBody>
      </p:sp>
      <p:sp>
        <p:nvSpPr>
          <p:cNvPr id="13" name="Textfeld 12"/>
          <p:cNvSpPr txBox="1"/>
          <p:nvPr/>
        </p:nvSpPr>
        <p:spPr>
          <a:xfrm>
            <a:off x="2699792" y="2462281"/>
            <a:ext cx="1157688" cy="7940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1600" dirty="0" smtClean="0"/>
              <a:t>Amyloid-</a:t>
            </a:r>
            <a:r>
              <a:rPr lang="el-GR" sz="1600" dirty="0" smtClean="0"/>
              <a:t>β</a:t>
            </a:r>
            <a:r>
              <a:rPr lang="de-DE" sz="1600" dirty="0" smtClean="0"/>
              <a:t> </a:t>
            </a:r>
          </a:p>
          <a:p>
            <a:pPr algn="ctr">
              <a:lnSpc>
                <a:spcPct val="95000"/>
              </a:lnSpc>
            </a:pPr>
            <a:r>
              <a:rPr lang="de-DE" sz="1600" dirty="0" smtClean="0"/>
              <a:t>Monomers</a:t>
            </a:r>
          </a:p>
          <a:p>
            <a:pPr algn="ctr">
              <a:lnSpc>
                <a:spcPct val="95000"/>
              </a:lnSpc>
            </a:pPr>
            <a:r>
              <a:rPr lang="de-DE" sz="1600" dirty="0" smtClean="0"/>
              <a:t>(A</a:t>
            </a:r>
            <a:r>
              <a:rPr lang="el-GR" sz="1600" dirty="0" smtClean="0"/>
              <a:t>β</a:t>
            </a:r>
            <a:r>
              <a:rPr lang="de-DE" sz="1600" dirty="0" smtClean="0"/>
              <a:t>)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5248947" y="2462280"/>
            <a:ext cx="1157689" cy="5601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1600" dirty="0" smtClean="0"/>
              <a:t>Amyloid-</a:t>
            </a:r>
            <a:r>
              <a:rPr lang="el-GR" sz="1600" dirty="0" smtClean="0"/>
              <a:t>β</a:t>
            </a:r>
            <a:r>
              <a:rPr lang="de-DE" sz="1600" dirty="0"/>
              <a:t> </a:t>
            </a:r>
            <a:endParaRPr lang="de-DE" sz="1600" dirty="0" smtClean="0"/>
          </a:p>
          <a:p>
            <a:pPr algn="ctr">
              <a:lnSpc>
                <a:spcPct val="95000"/>
              </a:lnSpc>
            </a:pPr>
            <a:r>
              <a:rPr lang="de-DE" sz="1600" dirty="0" err="1" smtClean="0"/>
              <a:t>oligomers</a:t>
            </a:r>
            <a:endParaRPr lang="de-DE" sz="1600" dirty="0" smtClean="0"/>
          </a:p>
        </p:txBody>
      </p:sp>
      <p:sp>
        <p:nvSpPr>
          <p:cNvPr id="15" name="Textfeld 14"/>
          <p:cNvSpPr txBox="1"/>
          <p:nvPr/>
        </p:nvSpPr>
        <p:spPr>
          <a:xfrm>
            <a:off x="7627536" y="2462280"/>
            <a:ext cx="1157689" cy="5601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1600" dirty="0" smtClean="0"/>
              <a:t>Amyloid-</a:t>
            </a:r>
            <a:r>
              <a:rPr lang="el-GR" sz="1600" dirty="0" smtClean="0"/>
              <a:t>β</a:t>
            </a:r>
            <a:r>
              <a:rPr lang="de-DE" sz="1600" dirty="0" smtClean="0"/>
              <a:t> </a:t>
            </a:r>
            <a:endParaRPr lang="de-DE" sz="1600" dirty="0"/>
          </a:p>
          <a:p>
            <a:pPr algn="ctr">
              <a:lnSpc>
                <a:spcPct val="95000"/>
              </a:lnSpc>
            </a:pPr>
            <a:r>
              <a:rPr lang="de-DE" sz="1600" dirty="0" err="1" smtClean="0"/>
              <a:t>fibrils</a:t>
            </a:r>
            <a:endParaRPr lang="de-DE" sz="1600" dirty="0" smtClean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0592" y="3356992"/>
            <a:ext cx="2629368" cy="2622164"/>
          </a:xfrm>
          <a:prstGeom prst="rect">
            <a:avLst/>
          </a:prstGeom>
        </p:spPr>
      </p:pic>
      <p:sp>
        <p:nvSpPr>
          <p:cNvPr id="5" name="Pfeil nach rechts 4"/>
          <p:cNvSpPr/>
          <p:nvPr/>
        </p:nvSpPr>
        <p:spPr>
          <a:xfrm>
            <a:off x="467544" y="5546948"/>
            <a:ext cx="551891" cy="36004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GB" sz="2400" dirty="0" err="1" smtClean="0"/>
          </a:p>
        </p:txBody>
      </p:sp>
    </p:spTree>
    <p:extLst>
      <p:ext uri="{BB962C8B-B14F-4D97-AF65-F5344CB8AC3E}">
        <p14:creationId xmlns:p14="http://schemas.microsoft.com/office/powerpoint/2010/main" val="252819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663" y="322022"/>
            <a:ext cx="8425562" cy="597972"/>
          </a:xfrm>
        </p:spPr>
        <p:txBody>
          <a:bodyPr/>
          <a:lstStyle/>
          <a:p>
            <a:r>
              <a:rPr lang="en-GB" dirty="0" smtClean="0"/>
              <a:t>Peptide-based therapy approach</a:t>
            </a:r>
            <a:endParaRPr lang="en-GB" dirty="0"/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xmlns="" id="{248C3CF1-D129-42B5-A812-C0947D6D828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295F00B2-5C50-4B5F-A890-A24B00B15A9C}" type="datetime1">
              <a:rPr lang="de-DE" smtClean="0"/>
              <a:t>21.08.2018</a:t>
            </a:fld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xmlns="" id="{D359441E-698B-4D24-B9BE-3F3AECF48B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270566" y="2996952"/>
            <a:ext cx="8424672" cy="3240360"/>
          </a:xfrm>
        </p:spPr>
        <p:txBody>
          <a:bodyPr/>
          <a:lstStyle/>
          <a:p>
            <a:pPr>
              <a:buSzPct val="90000"/>
              <a:buFont typeface="Arial" panose="020B0604020202020204" pitchFamily="34" charset="0"/>
              <a:buChar char="•"/>
            </a:pPr>
            <a:r>
              <a:rPr lang="en-GB" sz="2000" dirty="0" smtClean="0"/>
              <a:t>Fully</a:t>
            </a:r>
            <a:r>
              <a:rPr lang="de-DE" sz="2000" dirty="0" smtClean="0"/>
              <a:t> </a:t>
            </a:r>
            <a:r>
              <a:rPr lang="en-GB" sz="2000" cap="small" dirty="0" smtClean="0"/>
              <a:t>d</a:t>
            </a:r>
            <a:r>
              <a:rPr lang="en-GB" sz="2000" dirty="0" smtClean="0"/>
              <a:t>-</a:t>
            </a:r>
            <a:r>
              <a:rPr lang="en-GB" sz="2000" dirty="0" err="1" smtClean="0"/>
              <a:t>enanatiomeric</a:t>
            </a:r>
            <a:r>
              <a:rPr lang="en-GB" sz="2000" dirty="0" smtClean="0"/>
              <a:t> peptides with high binding affinity </a:t>
            </a:r>
            <a:r>
              <a:rPr lang="de-DE" sz="2000" dirty="0" err="1" smtClean="0"/>
              <a:t>to</a:t>
            </a:r>
            <a:r>
              <a:rPr lang="de-DE" sz="2000" dirty="0"/>
              <a:t> </a:t>
            </a:r>
            <a:r>
              <a:rPr lang="de-DE" sz="2000" dirty="0" smtClean="0"/>
              <a:t>A</a:t>
            </a:r>
            <a:r>
              <a:rPr lang="el-GR" sz="2000" dirty="0" smtClean="0"/>
              <a:t>β</a:t>
            </a:r>
            <a:endParaRPr lang="de-DE" sz="2000" dirty="0"/>
          </a:p>
          <a:p>
            <a:pPr>
              <a:buSzPct val="90000"/>
              <a:buFont typeface="Arial" panose="020B0604020202020204" pitchFamily="34" charset="0"/>
              <a:buChar char="•"/>
            </a:pPr>
            <a:r>
              <a:rPr lang="en-GB" sz="2000" dirty="0" smtClean="0"/>
              <a:t>Therapeutic effect</a:t>
            </a:r>
          </a:p>
          <a:p>
            <a:pPr marL="565150" lvl="1" indent="-342900">
              <a:buSzPct val="90000"/>
              <a:buFont typeface="Arial" panose="020B0604020202020204" pitchFamily="34" charset="0"/>
              <a:buChar char="•"/>
            </a:pPr>
            <a:r>
              <a:rPr lang="de-DE" sz="1800" i="1" dirty="0"/>
              <a:t>In-vitro</a:t>
            </a:r>
            <a:r>
              <a:rPr lang="de-DE" sz="1800" dirty="0"/>
              <a:t>: </a:t>
            </a:r>
            <a:r>
              <a:rPr lang="de-DE" sz="1800" dirty="0" smtClean="0"/>
              <a:t>- </a:t>
            </a:r>
            <a:r>
              <a:rPr lang="en-GB" sz="1800" dirty="0" smtClean="0"/>
              <a:t>Soluble oligomers </a:t>
            </a:r>
            <a:r>
              <a:rPr lang="en-GB" sz="1800" dirty="0"/>
              <a:t>converted to </a:t>
            </a:r>
            <a:r>
              <a:rPr lang="de-DE" sz="1800" dirty="0" smtClean="0">
                <a:sym typeface="Wingdings" panose="05000000000000000000" pitchFamily="2" charset="2"/>
              </a:rPr>
              <a:t>non-</a:t>
            </a:r>
            <a:r>
              <a:rPr lang="en-GB" sz="1800" dirty="0" smtClean="0">
                <a:sym typeface="Wingdings" panose="05000000000000000000" pitchFamily="2" charset="2"/>
              </a:rPr>
              <a:t>toxic </a:t>
            </a:r>
            <a:r>
              <a:rPr lang="en-GB" sz="1800" dirty="0">
                <a:sym typeface="Wingdings" panose="05000000000000000000" pitchFamily="2" charset="2"/>
              </a:rPr>
              <a:t>aggregates</a:t>
            </a:r>
            <a:endParaRPr lang="de-DE" sz="1800" dirty="0"/>
          </a:p>
          <a:p>
            <a:pPr marL="565150" lvl="1" indent="-342900">
              <a:buSzPct val="90000"/>
              <a:buFont typeface="Arial" panose="020B0604020202020204" pitchFamily="34" charset="0"/>
              <a:buChar char="•"/>
            </a:pPr>
            <a:r>
              <a:rPr lang="de-DE" sz="1800" i="1" dirty="0" smtClean="0"/>
              <a:t>In-vivo</a:t>
            </a:r>
            <a:r>
              <a:rPr lang="de-DE" sz="1800" dirty="0"/>
              <a:t>: </a:t>
            </a:r>
            <a:r>
              <a:rPr lang="de-DE" sz="1800" dirty="0" smtClean="0"/>
              <a:t>- </a:t>
            </a:r>
            <a:r>
              <a:rPr lang="en-GB" sz="1800" dirty="0" smtClean="0"/>
              <a:t>Improved cognition in AD mouse mode</a:t>
            </a:r>
            <a:r>
              <a:rPr lang="de-DE" sz="1800" dirty="0" smtClean="0"/>
              <a:t>l</a:t>
            </a:r>
          </a:p>
          <a:p>
            <a:pPr marL="438150" lvl="2" indent="919163">
              <a:buSzPct val="90000"/>
              <a:buNone/>
            </a:pPr>
            <a:r>
              <a:rPr lang="de-DE" sz="1800" dirty="0" smtClean="0"/>
              <a:t>- </a:t>
            </a:r>
            <a:r>
              <a:rPr lang="en-GB" sz="1800" dirty="0" smtClean="0"/>
              <a:t>Reduced plaque load</a:t>
            </a:r>
            <a:endParaRPr lang="en-GB" sz="1800" dirty="0"/>
          </a:p>
        </p:txBody>
      </p:sp>
      <p:pic>
        <p:nvPicPr>
          <p:cNvPr id="8" name="Picture 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1560" y="1340768"/>
            <a:ext cx="3452183" cy="144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feld 5"/>
          <p:cNvSpPr txBox="1"/>
          <p:nvPr/>
        </p:nvSpPr>
        <p:spPr>
          <a:xfrm>
            <a:off x="4572444" y="1839249"/>
            <a:ext cx="3888432" cy="79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GB" sz="2400" dirty="0" smtClean="0"/>
              <a:t>Leading structure </a:t>
            </a:r>
            <a:r>
              <a:rPr lang="de-DE" sz="2400" dirty="0" smtClean="0"/>
              <a:t>D3: </a:t>
            </a:r>
          </a:p>
          <a:p>
            <a:pPr>
              <a:lnSpc>
                <a:spcPct val="95000"/>
              </a:lnSpc>
            </a:pPr>
            <a:r>
              <a:rPr lang="de-DE" sz="2400" dirty="0" smtClean="0"/>
              <a:t>H-rprtrlhthrnr-NH</a:t>
            </a:r>
            <a:r>
              <a:rPr lang="de-DE" sz="2400" baseline="-25000" dirty="0" smtClean="0"/>
              <a:t>2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3745" y="4995166"/>
            <a:ext cx="3972891" cy="1386162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1659260" y="5291075"/>
            <a:ext cx="678391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200" dirty="0" smtClean="0"/>
              <a:t>Control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6502730" y="5285140"/>
            <a:ext cx="1262590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200" dirty="0" err="1" smtClean="0"/>
              <a:t>Treated</a:t>
            </a:r>
            <a:r>
              <a:rPr lang="de-DE" sz="1200" dirty="0" smtClean="0"/>
              <a:t> </a:t>
            </a:r>
            <a:r>
              <a:rPr lang="de-DE" sz="1200" dirty="0" err="1" smtClean="0"/>
              <a:t>with</a:t>
            </a:r>
            <a:r>
              <a:rPr lang="de-DE" sz="1200" dirty="0" smtClean="0"/>
              <a:t> D3</a:t>
            </a:r>
          </a:p>
        </p:txBody>
      </p:sp>
    </p:spTree>
    <p:extLst>
      <p:ext uri="{BB962C8B-B14F-4D97-AF65-F5344CB8AC3E}">
        <p14:creationId xmlns:p14="http://schemas.microsoft.com/office/powerpoint/2010/main" val="278426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Molecular mode of action</a:t>
            </a:r>
            <a:endParaRPr lang="en-GB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xmlns="" id="{58513E1D-3637-42BF-9008-6BCCB1FCB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6016" y="1556792"/>
            <a:ext cx="4248472" cy="4214255"/>
          </a:xfrm>
        </p:spPr>
        <p:txBody>
          <a:bodyPr/>
          <a:lstStyle/>
          <a:p>
            <a:r>
              <a:rPr lang="en-GB" sz="2000" noProof="0" dirty="0" smtClean="0"/>
              <a:t>Electrostatic driven interaction </a:t>
            </a:r>
          </a:p>
          <a:p>
            <a:pPr marL="234950" indent="0">
              <a:buNone/>
            </a:pPr>
            <a:r>
              <a:rPr lang="en-GB" sz="2000" dirty="0" smtClean="0"/>
              <a:t>between D3 (charge</a:t>
            </a:r>
            <a:r>
              <a:rPr lang="de-DE" sz="2000" dirty="0" smtClean="0"/>
              <a:t> +6) </a:t>
            </a:r>
            <a:r>
              <a:rPr lang="en-GB" sz="2000" dirty="0" smtClean="0"/>
              <a:t>and negatively</a:t>
            </a:r>
            <a:r>
              <a:rPr lang="de-DE" sz="2000" dirty="0" smtClean="0"/>
              <a:t> </a:t>
            </a:r>
            <a:r>
              <a:rPr lang="en-GB" sz="2000" dirty="0" smtClean="0"/>
              <a:t>charged glutamic acid</a:t>
            </a:r>
          </a:p>
          <a:p>
            <a:endParaRPr lang="en-GB" sz="2000" dirty="0" smtClean="0"/>
          </a:p>
          <a:p>
            <a:r>
              <a:rPr lang="en-GB" sz="2000" dirty="0" smtClean="0"/>
              <a:t>Conformational </a:t>
            </a:r>
            <a:r>
              <a:rPr lang="en-GB" sz="2000" noProof="0" dirty="0" smtClean="0"/>
              <a:t>change into insoluble nontoxic</a:t>
            </a:r>
            <a:r>
              <a:rPr lang="de-DE" sz="2000" dirty="0" smtClean="0"/>
              <a:t> </a:t>
            </a:r>
            <a:r>
              <a:rPr lang="en-GB" sz="2000" dirty="0" smtClean="0"/>
              <a:t>A</a:t>
            </a:r>
            <a:r>
              <a:rPr lang="el-GR" sz="2000" dirty="0" smtClean="0"/>
              <a:t>β</a:t>
            </a:r>
            <a:r>
              <a:rPr lang="de-DE" sz="2000" dirty="0" smtClean="0"/>
              <a:t> </a:t>
            </a:r>
            <a:r>
              <a:rPr lang="en-GB" sz="2000" dirty="0" smtClean="0"/>
              <a:t>aggregates</a:t>
            </a:r>
          </a:p>
          <a:p>
            <a:endParaRPr lang="de-DE" sz="2000" dirty="0"/>
          </a:p>
          <a:p>
            <a:r>
              <a:rPr lang="en-GB" sz="2000" dirty="0" smtClean="0"/>
              <a:t>Toxic</a:t>
            </a:r>
            <a:r>
              <a:rPr lang="de-DE" sz="2000" dirty="0" smtClean="0"/>
              <a:t> form </a:t>
            </a:r>
            <a:r>
              <a:rPr lang="en-GB" sz="2000" dirty="0" smtClean="0"/>
              <a:t>removed from equilibrium by precipitation</a:t>
            </a: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xmlns="" id="{248C3CF1-D129-42B5-A812-C0947D6D828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295F00B2-5C50-4B5F-A890-A24B00B15A9C}" type="datetime1">
              <a:rPr lang="de-DE" smtClean="0"/>
              <a:t>21.08.2018</a:t>
            </a:fld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xmlns="" id="{D359441E-698B-4D24-B9BE-3F3AECF48B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5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628800"/>
            <a:ext cx="4287919" cy="3646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60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121" y="320236"/>
            <a:ext cx="8425562" cy="1126758"/>
          </a:xfrm>
        </p:spPr>
        <p:txBody>
          <a:bodyPr/>
          <a:lstStyle/>
          <a:p>
            <a:r>
              <a:rPr lang="en-GB" dirty="0" smtClean="0"/>
              <a:t>Radiotracer Principle</a:t>
            </a:r>
            <a:endParaRPr lang="en-GB" dirty="0"/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xmlns="" id="{248C3CF1-D129-42B5-A812-C0947D6D828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295F00B2-5C50-4B5F-A890-A24B00B15A9C}" type="datetime1">
              <a:rPr lang="de-DE" smtClean="0"/>
              <a:t>21.08.2018</a:t>
            </a:fld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xmlns="" id="{D359441E-698B-4D24-B9BE-3F3AECF48B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24" name="Rechteck 23"/>
          <p:cNvSpPr/>
          <p:nvPr/>
        </p:nvSpPr>
        <p:spPr>
          <a:xfrm>
            <a:off x="347626" y="4005064"/>
            <a:ext cx="255976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 smtClean="0">
              <a:latin typeface="Calibri Light" panose="020F0302020204030204" pitchFamily="34" charset="0"/>
            </a:endParaRPr>
          </a:p>
          <a:p>
            <a:r>
              <a:rPr lang="en-GB" i="1" dirty="0" smtClean="0">
                <a:latin typeface="Calibri Light" panose="020F0302020204030204" pitchFamily="34" charset="0"/>
              </a:rPr>
              <a:t>-Proteins</a:t>
            </a:r>
            <a:endParaRPr lang="en-GB" i="1" dirty="0">
              <a:latin typeface="Calibri Light" panose="020F0302020204030204" pitchFamily="34" charset="0"/>
            </a:endParaRPr>
          </a:p>
          <a:p>
            <a:r>
              <a:rPr lang="en-GB" dirty="0" smtClean="0">
                <a:latin typeface="Calibri Light" panose="020F0302020204030204" pitchFamily="34" charset="0"/>
              </a:rPr>
              <a:t>-Receptors</a:t>
            </a:r>
          </a:p>
          <a:p>
            <a:r>
              <a:rPr lang="en-GB" dirty="0" smtClean="0">
                <a:latin typeface="Calibri Light" panose="020F0302020204030204" pitchFamily="34" charset="0"/>
              </a:rPr>
              <a:t>-Transporter</a:t>
            </a:r>
          </a:p>
          <a:p>
            <a:r>
              <a:rPr lang="en-GB" dirty="0" smtClean="0">
                <a:latin typeface="Calibri Light" panose="020F0302020204030204" pitchFamily="34" charset="0"/>
              </a:rPr>
              <a:t>-Enzymes</a:t>
            </a:r>
          </a:p>
          <a:p>
            <a:r>
              <a:rPr lang="en-GB" dirty="0" smtClean="0">
                <a:latin typeface="Calibri Light" panose="020F0302020204030204" pitchFamily="34" charset="0"/>
              </a:rPr>
              <a:t>-Metabolism</a:t>
            </a:r>
            <a:endParaRPr lang="en-GB" dirty="0">
              <a:latin typeface="Calibri Light" panose="020F0302020204030204" pitchFamily="34" charset="0"/>
            </a:endParaRPr>
          </a:p>
          <a:p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26" name="Rechteck 25"/>
          <p:cNvSpPr/>
          <p:nvPr/>
        </p:nvSpPr>
        <p:spPr>
          <a:xfrm>
            <a:off x="2903936" y="4282062"/>
            <a:ext cx="190763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i="1" dirty="0" smtClean="0">
                <a:latin typeface="Calibri Light" panose="020F0302020204030204" pitchFamily="34" charset="0"/>
              </a:rPr>
              <a:t>-Peptides</a:t>
            </a:r>
            <a:endParaRPr lang="de-DE" i="1" dirty="0">
              <a:latin typeface="Calibri Light" panose="020F0302020204030204" pitchFamily="34" charset="0"/>
            </a:endParaRPr>
          </a:p>
          <a:p>
            <a:r>
              <a:rPr lang="de-DE" dirty="0" smtClean="0">
                <a:latin typeface="Calibri Light" panose="020F0302020204030204" pitchFamily="34" charset="0"/>
              </a:rPr>
              <a:t>-Sugars</a:t>
            </a:r>
          </a:p>
          <a:p>
            <a:r>
              <a:rPr lang="de-DE" dirty="0" smtClean="0">
                <a:latin typeface="Calibri Light" panose="020F0302020204030204" pitchFamily="34" charset="0"/>
              </a:rPr>
              <a:t>-</a:t>
            </a:r>
            <a:r>
              <a:rPr lang="en-GB" dirty="0" smtClean="0">
                <a:latin typeface="Calibri Light" panose="020F0302020204030204" pitchFamily="34" charset="0"/>
              </a:rPr>
              <a:t>Amino acids</a:t>
            </a:r>
          </a:p>
          <a:p>
            <a:r>
              <a:rPr lang="de-DE" dirty="0" smtClean="0">
                <a:latin typeface="Calibri Light" panose="020F0302020204030204" pitchFamily="34" charset="0"/>
              </a:rPr>
              <a:t>-Nukleotides</a:t>
            </a:r>
            <a:endParaRPr lang="de-DE" dirty="0">
              <a:latin typeface="Calibri Light" panose="020F0302020204030204" pitchFamily="34" charset="0"/>
            </a:endParaRPr>
          </a:p>
          <a:p>
            <a:r>
              <a:rPr lang="de-DE" dirty="0" smtClean="0">
                <a:latin typeface="Calibri Light" panose="020F0302020204030204" pitchFamily="34" charset="0"/>
              </a:rPr>
              <a:t>-</a:t>
            </a:r>
            <a:r>
              <a:rPr lang="en-GB" dirty="0" smtClean="0">
                <a:latin typeface="Calibri Light" panose="020F0302020204030204" pitchFamily="34" charset="0"/>
              </a:rPr>
              <a:t>Antibodies</a:t>
            </a:r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2935929" y="3271099"/>
            <a:ext cx="1348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669DB4"/>
                </a:solidFill>
              </a:rPr>
              <a:t>Vehicle</a:t>
            </a:r>
          </a:p>
          <a:p>
            <a:pPr algn="ctr"/>
            <a:r>
              <a:rPr lang="en-GB" dirty="0" smtClean="0">
                <a:solidFill>
                  <a:srgbClr val="669DB4"/>
                </a:solidFill>
              </a:rPr>
              <a:t>“Key”</a:t>
            </a:r>
            <a:endParaRPr lang="en-GB" dirty="0">
              <a:solidFill>
                <a:srgbClr val="669DB4"/>
              </a:solidFill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270121" y="3271099"/>
            <a:ext cx="1826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5B82"/>
                </a:solidFill>
                <a:latin typeface="+mj-lt"/>
              </a:rPr>
              <a:t>Biological target</a:t>
            </a:r>
          </a:p>
          <a:p>
            <a:pPr algn="ctr"/>
            <a:r>
              <a:rPr lang="en-GB" dirty="0" smtClean="0">
                <a:solidFill>
                  <a:srgbClr val="005B82"/>
                </a:solidFill>
                <a:latin typeface="+mj-lt"/>
              </a:rPr>
              <a:t>“Lock“</a:t>
            </a:r>
            <a:endParaRPr lang="en-GB" dirty="0">
              <a:solidFill>
                <a:srgbClr val="005B82"/>
              </a:solidFill>
              <a:latin typeface="+mj-lt"/>
            </a:endParaRPr>
          </a:p>
        </p:txBody>
      </p:sp>
      <p:sp>
        <p:nvSpPr>
          <p:cNvPr id="14" name="Oval 8"/>
          <p:cNvSpPr>
            <a:spLocks noChangeArrowheads="1"/>
          </p:cNvSpPr>
          <p:nvPr/>
        </p:nvSpPr>
        <p:spPr bwMode="auto">
          <a:xfrm flipH="1">
            <a:off x="1469073" y="1891983"/>
            <a:ext cx="720725" cy="5746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>
              <a:solidFill>
                <a:schemeClr val="accent1"/>
              </a:solidFill>
            </a:endParaRPr>
          </a:p>
        </p:txBody>
      </p:sp>
      <p:sp>
        <p:nvSpPr>
          <p:cNvPr id="19" name="Oval 2"/>
          <p:cNvSpPr>
            <a:spLocks noChangeArrowheads="1"/>
          </p:cNvSpPr>
          <p:nvPr/>
        </p:nvSpPr>
        <p:spPr bwMode="auto">
          <a:xfrm>
            <a:off x="6255123" y="1724191"/>
            <a:ext cx="896556" cy="940402"/>
          </a:xfrm>
          <a:prstGeom prst="ellipse">
            <a:avLst/>
          </a:prstGeom>
          <a:noFill/>
          <a:ln w="38100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0" name="Rectangle 7"/>
          <p:cNvSpPr>
            <a:spLocks noChangeArrowheads="1"/>
          </p:cNvSpPr>
          <p:nvPr/>
        </p:nvSpPr>
        <p:spPr bwMode="auto">
          <a:xfrm flipH="1">
            <a:off x="510027" y="1555319"/>
            <a:ext cx="792162" cy="1212659"/>
          </a:xfrm>
          <a:prstGeom prst="rect">
            <a:avLst/>
          </a:prstGeom>
          <a:solidFill>
            <a:srgbClr val="005B82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srgbClr val="005B82"/>
              </a:solidFill>
              <a:effectLst/>
              <a:uLnTx/>
              <a:uFillTx/>
            </a:endParaRPr>
          </a:p>
        </p:txBody>
      </p:sp>
      <p:sp>
        <p:nvSpPr>
          <p:cNvPr id="21" name="Oval 8"/>
          <p:cNvSpPr>
            <a:spLocks noChangeArrowheads="1"/>
          </p:cNvSpPr>
          <p:nvPr/>
        </p:nvSpPr>
        <p:spPr bwMode="auto">
          <a:xfrm flipH="1">
            <a:off x="789806" y="1828044"/>
            <a:ext cx="720725" cy="691312"/>
          </a:xfrm>
          <a:prstGeom prst="ellipse">
            <a:avLst/>
          </a:prstGeom>
          <a:solidFill>
            <a:sysClr val="window" lastClr="FFFFFF"/>
          </a:solidFill>
          <a:ln w="9525">
            <a:solidFill>
              <a:sysClr val="window" lastClr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srgbClr val="94B6D2"/>
              </a:solidFill>
              <a:effectLst/>
              <a:uLnTx/>
              <a:uFillTx/>
            </a:endParaRPr>
          </a:p>
        </p:txBody>
      </p:sp>
      <p:sp>
        <p:nvSpPr>
          <p:cNvPr id="25" name="Oval 9"/>
          <p:cNvSpPr>
            <a:spLocks noChangeArrowheads="1"/>
          </p:cNvSpPr>
          <p:nvPr/>
        </p:nvSpPr>
        <p:spPr bwMode="auto">
          <a:xfrm flipH="1">
            <a:off x="2689469" y="1803659"/>
            <a:ext cx="787081" cy="750633"/>
          </a:xfrm>
          <a:prstGeom prst="ellipse">
            <a:avLst/>
          </a:prstGeom>
          <a:solidFill>
            <a:srgbClr val="669DB4"/>
          </a:solidFill>
          <a:ln w="9525">
            <a:solidFill>
              <a:sysClr val="window" lastClr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srgbClr val="94B6D2"/>
              </a:solidFill>
              <a:effectLst/>
              <a:uLnTx/>
              <a:uFillTx/>
            </a:endParaRPr>
          </a:p>
        </p:txBody>
      </p:sp>
      <p:sp>
        <p:nvSpPr>
          <p:cNvPr id="29" name="Line 10"/>
          <p:cNvSpPr>
            <a:spLocks noChangeShapeType="1"/>
          </p:cNvSpPr>
          <p:nvPr/>
        </p:nvSpPr>
        <p:spPr bwMode="auto">
          <a:xfrm>
            <a:off x="3737790" y="2200725"/>
            <a:ext cx="2520950" cy="0"/>
          </a:xfrm>
          <a:prstGeom prst="line">
            <a:avLst/>
          </a:prstGeom>
          <a:noFill/>
          <a:ln w="38100">
            <a:solidFill>
              <a:srgbClr val="94B6D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srgbClr val="94B6D2"/>
              </a:solidFill>
              <a:effectLst/>
              <a:uLnTx/>
              <a:uFillTx/>
            </a:endParaRPr>
          </a:p>
        </p:txBody>
      </p:sp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000"/>
                    </a14:imgEffect>
                    <a14:imgEffect>
                      <a14:colorTemperature colorTemp="5300"/>
                    </a14:imgEffect>
                    <a14:imgEffect>
                      <a14:saturation sat="33000"/>
                    </a14:imgEffect>
                    <a14:imgEffect>
                      <a14:brightnessContrast bright="64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5279">
            <a:off x="6286234" y="1786197"/>
            <a:ext cx="825246" cy="825246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31" name="Oval 9"/>
          <p:cNvSpPr>
            <a:spLocks noChangeArrowheads="1"/>
          </p:cNvSpPr>
          <p:nvPr/>
        </p:nvSpPr>
        <p:spPr bwMode="auto">
          <a:xfrm flipH="1">
            <a:off x="3311959" y="1828043"/>
            <a:ext cx="1499616" cy="750633"/>
          </a:xfrm>
          <a:prstGeom prst="ellipse">
            <a:avLst/>
          </a:prstGeom>
          <a:solidFill>
            <a:srgbClr val="669DB4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srgbClr val="94B6D2"/>
              </a:solidFill>
              <a:effectLst/>
              <a:uLnTx/>
              <a:uFillTx/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4819911" y="3312881"/>
            <a:ext cx="899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444444"/>
                </a:solidFill>
              </a:rPr>
              <a:t>Linker</a:t>
            </a:r>
            <a:endParaRPr lang="de-DE" dirty="0">
              <a:solidFill>
                <a:srgbClr val="444444"/>
              </a:solidFill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6255123" y="3312881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accent5"/>
                </a:solidFill>
              </a:rPr>
              <a:t>Reporting Unit</a:t>
            </a:r>
            <a:endParaRPr lang="de-DE" dirty="0">
              <a:solidFill>
                <a:schemeClr val="accent5"/>
              </a:solidFill>
            </a:endParaRPr>
          </a:p>
        </p:txBody>
      </p:sp>
      <p:sp>
        <p:nvSpPr>
          <p:cNvPr id="34" name="Rechteck 33"/>
          <p:cNvSpPr/>
          <p:nvPr/>
        </p:nvSpPr>
        <p:spPr>
          <a:xfrm>
            <a:off x="6255123" y="4282062"/>
            <a:ext cx="28937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 smtClean="0">
                <a:latin typeface="Calibri Light" panose="020F0302020204030204" pitchFamily="34" charset="0"/>
              </a:rPr>
              <a:t>-Radiolabelled </a:t>
            </a:r>
            <a:r>
              <a:rPr lang="en-GB" i="1" dirty="0">
                <a:latin typeface="Calibri Light" panose="020F0302020204030204" pitchFamily="34" charset="0"/>
              </a:rPr>
              <a:t>building block</a:t>
            </a:r>
          </a:p>
          <a:p>
            <a:r>
              <a:rPr lang="en-GB" dirty="0" smtClean="0">
                <a:latin typeface="Calibri Light" panose="020F0302020204030204" pitchFamily="34" charset="0"/>
              </a:rPr>
              <a:t>-</a:t>
            </a:r>
            <a:r>
              <a:rPr lang="en-GB" dirty="0" err="1" smtClean="0">
                <a:latin typeface="Calibri Light" panose="020F0302020204030204" pitchFamily="34" charset="0"/>
              </a:rPr>
              <a:t>Radiometal</a:t>
            </a:r>
            <a:r>
              <a:rPr lang="en-GB" dirty="0" smtClean="0">
                <a:latin typeface="Calibri Light" panose="020F0302020204030204" pitchFamily="34" charset="0"/>
              </a:rPr>
              <a:t> </a:t>
            </a:r>
            <a:r>
              <a:rPr lang="en-GB" dirty="0">
                <a:latin typeface="Calibri Light" panose="020F0302020204030204" pitchFamily="34" charset="0"/>
              </a:rPr>
              <a:t>chelate</a:t>
            </a:r>
          </a:p>
          <a:p>
            <a:r>
              <a:rPr lang="en-GB" dirty="0" smtClean="0">
                <a:latin typeface="Calibri Light" panose="020F0302020204030204" pitchFamily="34" charset="0"/>
              </a:rPr>
              <a:t>-Radionuclide directly to </a:t>
            </a:r>
          </a:p>
          <a:p>
            <a:pPr indent="85725"/>
            <a:r>
              <a:rPr lang="en-GB" dirty="0">
                <a:latin typeface="Calibri Light" panose="020F0302020204030204" pitchFamily="34" charset="0"/>
              </a:rPr>
              <a:t>a</a:t>
            </a:r>
            <a:r>
              <a:rPr lang="en-GB" dirty="0" smtClean="0">
                <a:latin typeface="Calibri Light" panose="020F0302020204030204" pitchFamily="34" charset="0"/>
              </a:rPr>
              <a:t>ttached to vehicle</a:t>
            </a:r>
          </a:p>
        </p:txBody>
      </p:sp>
    </p:spTree>
    <p:extLst>
      <p:ext uri="{BB962C8B-B14F-4D97-AF65-F5344CB8AC3E}">
        <p14:creationId xmlns:p14="http://schemas.microsoft.com/office/powerpoint/2010/main" val="246052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Amyloid Radiotracer</a:t>
            </a:r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xmlns="" id="{58513E1D-3637-42BF-9008-6BCCB1FCB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3573016"/>
            <a:ext cx="8424672" cy="2304256"/>
          </a:xfrm>
        </p:spPr>
        <p:txBody>
          <a:bodyPr/>
          <a:lstStyle/>
          <a:p>
            <a:r>
              <a:rPr lang="en-GB" sz="1800" dirty="0" smtClean="0"/>
              <a:t>Current amyloid tracer: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 smtClean="0"/>
              <a:t>Unfavourable visualization of insoluble Amyloid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 smtClean="0"/>
              <a:t>Unspecific white matter binding</a:t>
            </a:r>
            <a:r>
              <a:rPr lang="de-DE" sz="1800" dirty="0" smtClean="0"/>
              <a:t> </a:t>
            </a:r>
            <a:endParaRPr lang="en-GB" sz="1800" dirty="0" smtClean="0"/>
          </a:p>
          <a:p>
            <a:r>
              <a:rPr lang="en-GB" sz="1800" dirty="0" smtClean="0"/>
              <a:t>Radiolabelled D3 offers</a:t>
            </a:r>
            <a:r>
              <a:rPr lang="de-DE" sz="1800" dirty="0" smtClean="0"/>
              <a:t>:</a:t>
            </a:r>
          </a:p>
          <a:p>
            <a:pPr marL="442913" lvl="1" indent="-266700">
              <a:buFont typeface="Arial" panose="020B0604020202020204" pitchFamily="34" charset="0"/>
              <a:buChar char="•"/>
            </a:pPr>
            <a:r>
              <a:rPr lang="en-GB" sz="1800" dirty="0" smtClean="0"/>
              <a:t>Highly specific monomer- and oligomer addressing radiotracer</a:t>
            </a:r>
          </a:p>
          <a:p>
            <a:pPr marL="461963" lvl="1" indent="-285750">
              <a:buFont typeface="Arial" panose="020B0604020202020204" pitchFamily="34" charset="0"/>
              <a:buChar char="•"/>
            </a:pPr>
            <a:r>
              <a:rPr lang="en-GB" sz="1800" dirty="0" smtClean="0"/>
              <a:t>Elucidation of tracer </a:t>
            </a:r>
            <a:r>
              <a:rPr lang="en-GB" sz="1800" dirty="0" err="1" smtClean="0"/>
              <a:t>biodistribution</a:t>
            </a:r>
            <a:r>
              <a:rPr lang="en-GB" sz="1800" dirty="0" smtClean="0"/>
              <a:t> by PET imaging</a:t>
            </a: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xmlns="" id="{248C3CF1-D129-42B5-A812-C0947D6D828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295F00B2-5C50-4B5F-A890-A24B00B15A9C}" type="datetime1">
              <a:rPr lang="de-DE" smtClean="0"/>
              <a:t>21.08.2018</a:t>
            </a:fld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xmlns="" id="{D359441E-698B-4D24-B9BE-3F3AECF48B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7</a:t>
            </a:fld>
            <a:endParaRPr lang="de-DE" dirty="0"/>
          </a:p>
        </p:txBody>
      </p:sp>
      <p:pic>
        <p:nvPicPr>
          <p:cNvPr id="19458" name="Picture 2" descr="Strukturformel von Pittsburgh Compound 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814" y="1833711"/>
            <a:ext cx="2396080" cy="59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331640" y="2606310"/>
            <a:ext cx="1946366" cy="5016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1400" dirty="0" smtClean="0"/>
              <a:t>[11C]PIB</a:t>
            </a:r>
          </a:p>
          <a:p>
            <a:pPr algn="ctr">
              <a:lnSpc>
                <a:spcPct val="95000"/>
              </a:lnSpc>
            </a:pPr>
            <a:r>
              <a:rPr lang="en-GB" sz="1400" dirty="0" err="1" smtClean="0"/>
              <a:t>Pittsburg</a:t>
            </a:r>
            <a:r>
              <a:rPr lang="en-GB" sz="1400" dirty="0" smtClean="0"/>
              <a:t> compound B</a:t>
            </a:r>
          </a:p>
        </p:txBody>
      </p:sp>
      <p:pic>
        <p:nvPicPr>
          <p:cNvPr id="19460" name="Picture 4" descr="Florbetaben F18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468" y="1635065"/>
            <a:ext cx="3024336" cy="934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5508104" y="2606310"/>
            <a:ext cx="2295821" cy="5016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1400" dirty="0" smtClean="0"/>
              <a:t>[18F]FBB</a:t>
            </a:r>
          </a:p>
          <a:p>
            <a:pPr algn="ctr">
              <a:lnSpc>
                <a:spcPct val="95000"/>
              </a:lnSpc>
            </a:pPr>
            <a:r>
              <a:rPr lang="de-DE" sz="1400" dirty="0" err="1" smtClean="0"/>
              <a:t>Florbetaben</a:t>
            </a:r>
            <a:r>
              <a:rPr lang="de-DE" sz="1400" dirty="0"/>
              <a:t> </a:t>
            </a:r>
            <a:r>
              <a:rPr lang="de-DE" sz="1400" dirty="0" smtClean="0"/>
              <a:t>(</a:t>
            </a:r>
            <a:r>
              <a:rPr lang="de-DE" sz="1400" dirty="0" err="1" smtClean="0"/>
              <a:t>NeuraCeq</a:t>
            </a:r>
            <a:r>
              <a:rPr lang="de-DE" sz="1400" baseline="30000" dirty="0" err="1" smtClean="0"/>
              <a:t>TM</a:t>
            </a:r>
            <a:r>
              <a:rPr lang="de-DE" sz="1400" dirty="0" smtClean="0"/>
              <a:t>)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310192" y="1247280"/>
            <a:ext cx="2535951" cy="355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GB" dirty="0" err="1"/>
              <a:t>Thioflavin</a:t>
            </a:r>
            <a:r>
              <a:rPr lang="en-GB" dirty="0"/>
              <a:t> T </a:t>
            </a:r>
            <a:r>
              <a:rPr lang="en-GB" dirty="0" smtClean="0"/>
              <a:t>derivatives</a:t>
            </a:r>
            <a:endParaRPr lang="en-GB" dirty="0"/>
          </a:p>
        </p:txBody>
      </p:sp>
      <p:sp>
        <p:nvSpPr>
          <p:cNvPr id="5" name="Rechteck 4"/>
          <p:cNvSpPr/>
          <p:nvPr/>
        </p:nvSpPr>
        <p:spPr>
          <a:xfrm>
            <a:off x="5504516" y="1247280"/>
            <a:ext cx="2185214" cy="3554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5000"/>
              </a:lnSpc>
            </a:pPr>
            <a:r>
              <a:rPr lang="de-DE" dirty="0" err="1" smtClean="0"/>
              <a:t>Stilbene</a:t>
            </a:r>
            <a:r>
              <a:rPr lang="de-DE" dirty="0"/>
              <a:t> </a:t>
            </a:r>
            <a:r>
              <a:rPr lang="de-DE" dirty="0" smtClean="0"/>
              <a:t>derivatives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005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Diagnosis of AD</a:t>
            </a:r>
            <a:endParaRPr lang="en-GB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xmlns="" id="{58513E1D-3637-42BF-9008-6BCCB1FCB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2204864"/>
            <a:ext cx="4464496" cy="393797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1800" dirty="0" smtClean="0"/>
              <a:t>Classical diagnosis </a:t>
            </a:r>
            <a:r>
              <a:rPr lang="en-GB" sz="1800" dirty="0"/>
              <a:t>based on dysfunction</a:t>
            </a:r>
          </a:p>
          <a:p>
            <a:pPr marL="0" indent="239713">
              <a:lnSpc>
                <a:spcPct val="100000"/>
              </a:lnSpc>
              <a:buNone/>
            </a:pPr>
            <a:r>
              <a:rPr lang="en-GB" sz="1800" dirty="0"/>
              <a:t>or </a:t>
            </a:r>
            <a:r>
              <a:rPr lang="en-GB" sz="1800" dirty="0" smtClean="0"/>
              <a:t>histopathology </a:t>
            </a:r>
            <a:r>
              <a:rPr lang="en-GB" sz="1800" dirty="0"/>
              <a:t>(post mortem</a:t>
            </a:r>
            <a:r>
              <a:rPr lang="en-GB" sz="1800" dirty="0" smtClean="0"/>
              <a:t>)</a:t>
            </a:r>
          </a:p>
          <a:p>
            <a:pPr marL="0" indent="239713">
              <a:lnSpc>
                <a:spcPct val="100000"/>
              </a:lnSpc>
              <a:buNone/>
            </a:pPr>
            <a:endParaRPr lang="de-DE" sz="1800" dirty="0" smtClean="0"/>
          </a:p>
          <a:p>
            <a:pPr>
              <a:lnSpc>
                <a:spcPct val="100000"/>
              </a:lnSpc>
            </a:pPr>
            <a:r>
              <a:rPr lang="de-DE" sz="1800" dirty="0" smtClean="0"/>
              <a:t>Positron </a:t>
            </a:r>
            <a:r>
              <a:rPr lang="en-GB" sz="1800" dirty="0" smtClean="0"/>
              <a:t>emission tomography </a:t>
            </a:r>
            <a:r>
              <a:rPr lang="de-DE" sz="1800" dirty="0" smtClean="0"/>
              <a:t>(PET) </a:t>
            </a:r>
            <a:r>
              <a:rPr lang="en-GB" sz="1800" dirty="0" smtClean="0"/>
              <a:t>allows for quantification of </a:t>
            </a:r>
            <a:r>
              <a:rPr lang="en-GB" sz="1800" dirty="0" smtClean="0"/>
              <a:t>amyloid     </a:t>
            </a:r>
            <a:r>
              <a:rPr lang="en-GB" sz="1800" dirty="0" smtClean="0"/>
              <a:t>non-invasive </a:t>
            </a:r>
            <a:r>
              <a:rPr lang="en-GB" sz="1800" i="1" dirty="0" smtClean="0"/>
              <a:t>in vivo</a:t>
            </a:r>
            <a:endParaRPr lang="en-GB" sz="1800" i="1" dirty="0" smtClean="0"/>
          </a:p>
          <a:p>
            <a:pPr marL="0" indent="0">
              <a:lnSpc>
                <a:spcPct val="100000"/>
              </a:lnSpc>
              <a:buNone/>
            </a:pPr>
            <a:endParaRPr lang="de-DE" sz="1800" dirty="0" smtClean="0"/>
          </a:p>
          <a:p>
            <a:pPr>
              <a:lnSpc>
                <a:spcPct val="100000"/>
              </a:lnSpc>
            </a:pPr>
            <a:r>
              <a:rPr lang="de-DE" sz="1800" dirty="0" smtClean="0"/>
              <a:t>Early </a:t>
            </a:r>
            <a:r>
              <a:rPr lang="en-GB" sz="1800" dirty="0" smtClean="0"/>
              <a:t>stage prognosis:</a:t>
            </a:r>
          </a:p>
          <a:p>
            <a:pPr lvl="1">
              <a:lnSpc>
                <a:spcPct val="100000"/>
              </a:lnSpc>
            </a:pPr>
            <a:r>
              <a:rPr lang="de-DE" sz="1800" dirty="0" smtClean="0"/>
              <a:t>a) </a:t>
            </a:r>
            <a:r>
              <a:rPr lang="en-GB" sz="1800" dirty="0" smtClean="0"/>
              <a:t>Cognitive stable for &gt;4.5 years</a:t>
            </a:r>
          </a:p>
          <a:p>
            <a:pPr lvl="1">
              <a:lnSpc>
                <a:spcPct val="100000"/>
              </a:lnSpc>
            </a:pPr>
            <a:r>
              <a:rPr lang="de-DE" sz="1800" dirty="0" smtClean="0"/>
              <a:t>b) </a:t>
            </a:r>
            <a:r>
              <a:rPr lang="en-GB" sz="1800" dirty="0" smtClean="0"/>
              <a:t>Dementia within 3 years</a:t>
            </a:r>
          </a:p>
          <a:p>
            <a:endParaRPr lang="en-GB" sz="1800" dirty="0" smtClean="0"/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xmlns="" id="{248C3CF1-D129-42B5-A812-C0947D6D828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295F00B2-5C50-4B5F-A890-A24B00B15A9C}" type="datetime1">
              <a:rPr lang="de-DE" smtClean="0"/>
              <a:t>21.08.2018</a:t>
            </a:fld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xmlns="" id="{D359441E-698B-4D24-B9BE-3F3AECF48B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dirty="0"/>
              <a:t>Seite </a:t>
            </a:r>
            <a:fld id="{A52F4D17-1AD6-42D9-B93A-EB002C62F438}" type="slidenum">
              <a:rPr lang="de-DE" smtClean="0"/>
              <a:pPr/>
              <a:t>8</a:t>
            </a:fld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2204864"/>
            <a:ext cx="3960440" cy="3415162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6660232" y="5733256"/>
            <a:ext cx="2304256" cy="108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GB" sz="2400" dirty="0" err="1" smtClean="0"/>
          </a:p>
        </p:txBody>
      </p:sp>
      <p:sp>
        <p:nvSpPr>
          <p:cNvPr id="5" name="Textfeld 4"/>
          <p:cNvSpPr txBox="1"/>
          <p:nvPr/>
        </p:nvSpPr>
        <p:spPr>
          <a:xfrm>
            <a:off x="4895362" y="5659916"/>
            <a:ext cx="3103991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GB" sz="1200" baseline="30000" dirty="0" smtClean="0"/>
              <a:t>18</a:t>
            </a:r>
            <a:r>
              <a:rPr lang="en-GB" sz="1200" dirty="0" smtClean="0"/>
              <a:t>F-NAV4694 PET of two patients with mild</a:t>
            </a:r>
          </a:p>
          <a:p>
            <a:pPr algn="l">
              <a:lnSpc>
                <a:spcPct val="95000"/>
              </a:lnSpc>
            </a:pPr>
            <a:r>
              <a:rPr lang="en-GB" sz="1200" dirty="0" smtClean="0"/>
              <a:t> cognitive impairment</a:t>
            </a:r>
          </a:p>
        </p:txBody>
      </p:sp>
    </p:spTree>
    <p:extLst>
      <p:ext uri="{BB962C8B-B14F-4D97-AF65-F5344CB8AC3E}">
        <p14:creationId xmlns:p14="http://schemas.microsoft.com/office/powerpoint/2010/main" val="873058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Working Horse: Fluorine-18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xmlns="" id="{58513E1D-3637-42BF-9008-6BCCB1FCB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553" y="1448780"/>
            <a:ext cx="8424672" cy="4573401"/>
          </a:xfr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DE" altLang="de-DE" sz="1800" dirty="0">
                <a:solidFill>
                  <a:srgbClr val="000000"/>
                </a:solidFill>
                <a:cs typeface="Times New Roman" pitchFamily="18" charset="0"/>
              </a:rPr>
              <a:t>97% β</a:t>
            </a:r>
            <a:r>
              <a:rPr lang="de-DE" altLang="de-DE" sz="1800" baseline="30000" dirty="0">
                <a:solidFill>
                  <a:srgbClr val="000000"/>
                </a:solidFill>
                <a:cs typeface="Times New Roman" pitchFamily="18" charset="0"/>
              </a:rPr>
              <a:t>+</a:t>
            </a:r>
            <a:r>
              <a:rPr lang="de-DE" altLang="de-DE" sz="1800" dirty="0">
                <a:solidFill>
                  <a:srgbClr val="000000"/>
                </a:solidFill>
                <a:cs typeface="Times New Roman" pitchFamily="18" charset="0"/>
              </a:rPr>
              <a:t>, </a:t>
            </a:r>
            <a:r>
              <a:rPr lang="de-DE" altLang="de-DE" sz="1800" dirty="0" err="1">
                <a:solidFill>
                  <a:srgbClr val="000000"/>
                </a:solidFill>
                <a:cs typeface="Times New Roman" pitchFamily="18" charset="0"/>
              </a:rPr>
              <a:t>E</a:t>
            </a:r>
            <a:r>
              <a:rPr lang="de-DE" altLang="de-DE" sz="1800" baseline="-25000" dirty="0" err="1">
                <a:solidFill>
                  <a:srgbClr val="000000"/>
                </a:solidFill>
                <a:cs typeface="Times New Roman" pitchFamily="18" charset="0"/>
              </a:rPr>
              <a:t>max</a:t>
            </a:r>
            <a:r>
              <a:rPr lang="de-DE" altLang="de-DE" sz="1800" dirty="0">
                <a:solidFill>
                  <a:srgbClr val="000000"/>
                </a:solidFill>
                <a:cs typeface="Times New Roman" pitchFamily="18" charset="0"/>
              </a:rPr>
              <a:t> =  0.635 </a:t>
            </a:r>
            <a:r>
              <a:rPr lang="de-DE" altLang="de-DE" sz="1800" dirty="0" err="1">
                <a:solidFill>
                  <a:srgbClr val="000000"/>
                </a:solidFill>
                <a:cs typeface="Times New Roman" pitchFamily="18" charset="0"/>
              </a:rPr>
              <a:t>MeV</a:t>
            </a:r>
            <a:endParaRPr lang="de-DE" altLang="de-DE" sz="1800" dirty="0">
              <a:solidFill>
                <a:srgbClr val="000000"/>
              </a:solidFill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DE" altLang="de-DE" sz="1800" dirty="0">
                <a:solidFill>
                  <a:srgbClr val="000000"/>
                </a:solidFill>
                <a:cs typeface="Times New Roman" pitchFamily="18" charset="0"/>
              </a:rPr>
              <a:t>	- </a:t>
            </a:r>
            <a:r>
              <a:rPr lang="en-GB" altLang="de-DE" sz="1800" dirty="0" smtClean="0">
                <a:solidFill>
                  <a:srgbClr val="000000"/>
                </a:solidFill>
                <a:cs typeface="Times New Roman" pitchFamily="18" charset="0"/>
              </a:rPr>
              <a:t>low positron-energy;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de-DE" sz="1800" dirty="0" smtClean="0">
                <a:solidFill>
                  <a:srgbClr val="000000"/>
                </a:solidFill>
                <a:cs typeface="Times New Roman" pitchFamily="18" charset="0"/>
              </a:rPr>
              <a:t>	  suitable for PET with high resolution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e-DE" altLang="de-DE" sz="1800" dirty="0">
              <a:solidFill>
                <a:srgbClr val="000000"/>
              </a:solidFill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DE" altLang="de-DE" sz="1800" dirty="0">
                <a:solidFill>
                  <a:srgbClr val="000000"/>
                </a:solidFill>
                <a:cs typeface="Times New Roman" pitchFamily="18" charset="0"/>
              </a:rPr>
              <a:t>• T</a:t>
            </a:r>
            <a:r>
              <a:rPr lang="de-DE" altLang="de-DE" sz="1800" baseline="-25000" dirty="0">
                <a:solidFill>
                  <a:srgbClr val="000000"/>
                </a:solidFill>
                <a:cs typeface="Times New Roman" pitchFamily="18" charset="0"/>
              </a:rPr>
              <a:t>1/2</a:t>
            </a:r>
            <a:r>
              <a:rPr lang="de-DE" altLang="de-DE" sz="1800" dirty="0">
                <a:solidFill>
                  <a:srgbClr val="000000"/>
                </a:solidFill>
                <a:cs typeface="Times New Roman" pitchFamily="18" charset="0"/>
              </a:rPr>
              <a:t> = 109.7 min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DE" altLang="de-DE" sz="1800" dirty="0">
                <a:solidFill>
                  <a:srgbClr val="000000"/>
                </a:solidFill>
                <a:cs typeface="Times New Roman" pitchFamily="18" charset="0"/>
              </a:rPr>
              <a:t>	- </a:t>
            </a:r>
            <a:r>
              <a:rPr lang="en-GB" altLang="de-DE" sz="1800" dirty="0" smtClean="0">
                <a:solidFill>
                  <a:srgbClr val="000000"/>
                </a:solidFill>
                <a:cs typeface="Times New Roman" pitchFamily="18" charset="0"/>
              </a:rPr>
              <a:t>half-life suitable for extended syntheses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de-DE" sz="1800" dirty="0" smtClean="0">
                <a:solidFill>
                  <a:srgbClr val="000000"/>
                </a:solidFill>
                <a:cs typeface="Times New Roman" pitchFamily="18" charset="0"/>
              </a:rPr>
              <a:t>	  and PET protocols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e-DE" altLang="de-DE" sz="1800" dirty="0">
              <a:solidFill>
                <a:srgbClr val="000000"/>
              </a:solidFill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DE" altLang="de-DE" sz="1800" dirty="0">
                <a:solidFill>
                  <a:srgbClr val="000000"/>
                </a:solidFill>
                <a:cs typeface="Times New Roman" pitchFamily="18" charset="0"/>
              </a:rPr>
              <a:t>• C-F </a:t>
            </a:r>
            <a:r>
              <a:rPr lang="de-DE" altLang="de-DE" sz="1800" dirty="0" err="1">
                <a:solidFill>
                  <a:srgbClr val="000000"/>
                </a:solidFill>
                <a:cs typeface="Times New Roman" pitchFamily="18" charset="0"/>
              </a:rPr>
              <a:t>bond</a:t>
            </a:r>
            <a:endParaRPr lang="de-DE" altLang="de-DE" sz="1800" dirty="0">
              <a:solidFill>
                <a:srgbClr val="000000"/>
              </a:solidFill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DE" altLang="de-DE" sz="1800" dirty="0">
                <a:solidFill>
                  <a:srgbClr val="000000"/>
                </a:solidFill>
                <a:cs typeface="Times New Roman" pitchFamily="18" charset="0"/>
              </a:rPr>
              <a:t>	- </a:t>
            </a:r>
            <a:r>
              <a:rPr lang="en-GB" altLang="de-DE" sz="1800" dirty="0" smtClean="0">
                <a:solidFill>
                  <a:srgbClr val="000000"/>
                </a:solidFill>
                <a:cs typeface="Times New Roman" pitchFamily="18" charset="0"/>
              </a:rPr>
              <a:t>covalent and stable; monovalent chemistry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de-DE" sz="1800" dirty="0" smtClean="0">
                <a:solidFill>
                  <a:srgbClr val="000000"/>
                </a:solidFill>
                <a:cs typeface="Times New Roman" pitchFamily="18" charset="0"/>
              </a:rPr>
              <a:t>	- organic </a:t>
            </a:r>
            <a:r>
              <a:rPr lang="en-GB" altLang="de-DE" sz="1800" dirty="0" err="1" smtClean="0">
                <a:solidFill>
                  <a:srgbClr val="000000"/>
                </a:solidFill>
                <a:cs typeface="Times New Roman" pitchFamily="18" charset="0"/>
              </a:rPr>
              <a:t>analog</a:t>
            </a:r>
            <a:r>
              <a:rPr lang="en-GB" altLang="de-DE" sz="1800" dirty="0" smtClean="0">
                <a:solidFill>
                  <a:srgbClr val="000000"/>
                </a:solidFill>
                <a:cs typeface="Times New Roman" pitchFamily="18" charset="0"/>
              </a:rPr>
              <a:t>-compounds</a:t>
            </a:r>
          </a:p>
          <a:p>
            <a:endParaRPr lang="en-GB" sz="1800" dirty="0" smtClean="0"/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xmlns="" id="{248C3CF1-D129-42B5-A812-C0947D6D828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295F00B2-5C50-4B5F-A890-A24B00B15A9C}" type="datetime1">
              <a:rPr lang="de-DE" smtClean="0"/>
              <a:t>21.08.2018</a:t>
            </a:fld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xmlns="" id="{D359441E-698B-4D24-B9BE-3F3AECF48B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9</a:t>
            </a:fld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018832" y="1441214"/>
            <a:ext cx="2238375" cy="297180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5" t="71003" r="12994" b="14498"/>
          <a:stretch/>
        </p:blipFill>
        <p:spPr bwMode="auto">
          <a:xfrm>
            <a:off x="683568" y="5012505"/>
            <a:ext cx="7124700" cy="9943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273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ülich">
  <a:themeElements>
    <a:clrScheme name="Benutzerdefiniert 292">
      <a:dk1>
        <a:sysClr val="windowText" lastClr="000000"/>
      </a:dk1>
      <a:lt1>
        <a:sysClr val="window" lastClr="FFFFFF"/>
      </a:lt1>
      <a:dk2>
        <a:srgbClr val="6D268E"/>
      </a:dk2>
      <a:lt2>
        <a:srgbClr val="EBEBEB"/>
      </a:lt2>
      <a:accent1>
        <a:srgbClr val="023D6B"/>
      </a:accent1>
      <a:accent2>
        <a:srgbClr val="ADBDE3"/>
      </a:accent2>
      <a:accent3>
        <a:srgbClr val="30A93B"/>
      </a:accent3>
      <a:accent4>
        <a:srgbClr val="FFE900"/>
      </a:accent4>
      <a:accent5>
        <a:srgbClr val="FF8C0C"/>
      </a:accent5>
      <a:accent6>
        <a:srgbClr val="DF0F44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lnSpc>
            <a:spcPct val="95000"/>
          </a:lnSpc>
          <a:defRPr sz="2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lnSpc>
            <a:spcPct val="95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Jülich_PowerPoint_4x3.potx" id="{E196826F-6C0F-445C-BD8C-22FE7C2F280E}" vid="{14111AE6-F94B-48C2-BAEC-A344D78BDC25}"/>
    </a:ext>
  </a:extLst>
</a:theme>
</file>

<file path=ppt/theme/theme2.xml><?xml version="1.0" encoding="utf-8"?>
<a:theme xmlns:a="http://schemas.openxmlformats.org/drawingml/2006/main" name="Office">
  <a:themeElements>
    <a:clrScheme name="Benutzerdefiniert 282">
      <a:dk1>
        <a:sysClr val="windowText" lastClr="000000"/>
      </a:dk1>
      <a:lt1>
        <a:sysClr val="window" lastClr="FFFFFF"/>
      </a:lt1>
      <a:dk2>
        <a:srgbClr val="AF82B9"/>
      </a:dk2>
      <a:lt2>
        <a:srgbClr val="EBEBEB"/>
      </a:lt2>
      <a:accent1>
        <a:srgbClr val="023D6B"/>
      </a:accent1>
      <a:accent2>
        <a:srgbClr val="ADBDE3"/>
      </a:accent2>
      <a:accent3>
        <a:srgbClr val="B9D25F"/>
      </a:accent3>
      <a:accent4>
        <a:srgbClr val="FAEB5A"/>
      </a:accent4>
      <a:accent5>
        <a:srgbClr val="FAB45A"/>
      </a:accent5>
      <a:accent6>
        <a:srgbClr val="EB5F7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282">
      <a:dk1>
        <a:sysClr val="windowText" lastClr="000000"/>
      </a:dk1>
      <a:lt1>
        <a:sysClr val="window" lastClr="FFFFFF"/>
      </a:lt1>
      <a:dk2>
        <a:srgbClr val="AF82B9"/>
      </a:dk2>
      <a:lt2>
        <a:srgbClr val="EBEBEB"/>
      </a:lt2>
      <a:accent1>
        <a:srgbClr val="023D6B"/>
      </a:accent1>
      <a:accent2>
        <a:srgbClr val="ADBDE3"/>
      </a:accent2>
      <a:accent3>
        <a:srgbClr val="B9D25F"/>
      </a:accent3>
      <a:accent4>
        <a:srgbClr val="FAEB5A"/>
      </a:accent4>
      <a:accent5>
        <a:srgbClr val="FAB45A"/>
      </a:accent5>
      <a:accent6>
        <a:srgbClr val="EB5F7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Juelich_PowerPoint_4x3</Template>
  <TotalTime>0</TotalTime>
  <Words>683</Words>
  <Application>Microsoft Office PowerPoint</Application>
  <PresentationFormat>Bildschirmpräsentation (4:3)</PresentationFormat>
  <Paragraphs>214</Paragraphs>
  <Slides>18</Slides>
  <Notes>18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Symbol</vt:lpstr>
      <vt:lpstr>Times New Roman</vt:lpstr>
      <vt:lpstr>Wingdings</vt:lpstr>
      <vt:lpstr>Jülich</vt:lpstr>
      <vt:lpstr>CS ChemDraw Drawing</vt:lpstr>
      <vt:lpstr>18F-labeled peptides for the diagnosis of Alzheimers‘s Disease </vt:lpstr>
      <vt:lpstr>Alzheimer‘s Disease</vt:lpstr>
      <vt:lpstr>Amyloid cascade hypothesis</vt:lpstr>
      <vt:lpstr>Peptide-based therapy approach</vt:lpstr>
      <vt:lpstr>Molecular mode of action</vt:lpstr>
      <vt:lpstr>Radiotracer Principle</vt:lpstr>
      <vt:lpstr>Amyloid Radiotracer</vt:lpstr>
      <vt:lpstr>Diagnosis of AD</vt:lpstr>
      <vt:lpstr>Working Horse: Fluorine-18</vt:lpstr>
      <vt:lpstr>Working Horse: Fluorine-18</vt:lpstr>
      <vt:lpstr>Radiofluorination</vt:lpstr>
      <vt:lpstr>Fluorination via Prosthetic Groups</vt:lpstr>
      <vt:lpstr>Examples of Prosthetic groups</vt:lpstr>
      <vt:lpstr>New Method: Fluorovinyliodonium salts</vt:lpstr>
      <vt:lpstr>Peptide labeling</vt:lpstr>
      <vt:lpstr>Labeling of “RD2“</vt:lpstr>
      <vt:lpstr>Preliminary In-vivo results</vt:lpstr>
      <vt:lpstr>Thank You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headline der präsentation</dc:title>
  <dc:creator>Swen Humpert</dc:creator>
  <cp:lastModifiedBy>Retreat</cp:lastModifiedBy>
  <cp:revision>214</cp:revision>
  <cp:lastPrinted>2018-08-14T13:25:38Z</cp:lastPrinted>
  <dcterms:created xsi:type="dcterms:W3CDTF">2018-06-22T07:06:23Z</dcterms:created>
  <dcterms:modified xsi:type="dcterms:W3CDTF">2018-08-21T04:08:05Z</dcterms:modified>
</cp:coreProperties>
</file>