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311760" y="1264680"/>
            <a:ext cx="3999600" cy="319104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311760" y="1264680"/>
            <a:ext cx="3999600" cy="3191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311760" y="1264680"/>
            <a:ext cx="3999600" cy="319104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311760" y="1264680"/>
            <a:ext cx="3999600" cy="3191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278240" y="2751120"/>
            <a:ext cx="5871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dk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311760" y="595800"/>
            <a:ext cx="8520120" cy="1957320"/>
          </a:xfrm>
          <a:prstGeom prst="rect">
            <a:avLst/>
          </a:prstGeom>
        </p:spPr>
        <p:txBody>
          <a:bodyPr tIns="91440" bIns="91440" anchor="b"/>
          <a:p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E4CD0874-7DA3-41B5-BFC1-2057C82FC5BC}" type="slidenum">
              <a:rPr b="0" lang="en-US" sz="1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Proxima Nova"/>
                <a:ea typeface="Proxima Nova"/>
              </a:rPr>
              <a:t>1</a:t>
            </a:fld>
            <a:endParaRPr b="0" lang="en-US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832280" y="1152360"/>
            <a:ext cx="399960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89682B83-CBE8-4D27-9E41-C02AE7F6B55B}" type="slidenum">
              <a:rPr b="0" lang="en-US" sz="1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Proxima Nova"/>
                <a:ea typeface="Proxima Nova"/>
              </a:rPr>
              <a:t>1</a:t>
            </a:fld>
            <a:endParaRPr b="0" lang="en-US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mathphd.tsu.ge" TargetMode="External"/><Relationship Id="rId2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mathphd.tsu.ge" TargetMode="External"/><Relationship Id="rId2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311760" y="595800"/>
            <a:ext cx="8520120" cy="19573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 marL="520560" indent="-507600" algn="ctr">
              <a:lnSpc>
                <a:spcPct val="115000"/>
              </a:lnSpc>
            </a:pPr>
            <a:r>
              <a:rPr b="1" i="1" lang="en-US" sz="24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Project overview: </a:t>
            </a:r>
            <a:br/>
            <a:r>
              <a:rPr b="1" i="1" lang="en-US" sz="24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numerical modeling, measurements and machine learning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311760" y="3165840"/>
            <a:ext cx="8520120" cy="7333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 marL="520560" indent="-507600" algn="ctr">
              <a:lnSpc>
                <a:spcPct val="115000"/>
              </a:lnSpc>
            </a:pPr>
            <a:r>
              <a:rPr b="1" lang="en-US" sz="1400" spc="-1" strike="noStrike" u="sng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Ramaz Botchorishvili</a:t>
            </a:r>
            <a:r>
              <a:rPr b="1" lang="en-US" sz="14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, 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20560" indent="-507600" algn="ctr">
              <a:lnSpc>
                <a:spcPct val="115000"/>
              </a:lnSpc>
            </a:pPr>
            <a:r>
              <a:rPr b="0" lang="en-US" sz="14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Chair for Numerical Analysis and Computational Technologies, Ivane JavakhishviliTbilisi State University(TSU)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20560" indent="-507600" algn="ctr">
              <a:lnSpc>
                <a:spcPct val="115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66240" y="3823200"/>
            <a:ext cx="8865720" cy="57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GGSWBS 2018 @ TSU, 2018, August 20-24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460520"/>
            <a:ext cx="7936560" cy="3108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Combining classic methods for computer vision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Students: T.Sepiashvili, M.Jananashvili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Presentation: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Coupled Horn-Shunk &amp; Lukas-Kannade for Images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57200" y="1460520"/>
            <a:ext cx="7936560" cy="3108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Computer vision for emission inventories, first discussions with B.Chankvetadze and G.Jibuti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Students: G.Svanadze, D.Jokhadze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Presentation: 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Vehicle type, quantity and velocity from video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457200" y="1460520"/>
            <a:ext cx="7936560" cy="3108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If sensors are deployed …, where, how to transmit .. 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Student: P.Tsotskolauri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Presentation: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57200" y="1280520"/>
            <a:ext cx="7936560" cy="3316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Other ideas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Next generation of models e.g. for chemistry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Data + classic laws = new model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Data: computer simulations or observations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Key ingredients: neural network, ODE/PDE, numerics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Expected outcome: no need for complicated, e.g. 100 species model, data compensate unknown chemistry mechanism, faster simulation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 ideas 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460520"/>
            <a:ext cx="7936560" cy="2789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Other ideas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Designing observation networks , from discussions with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H.Elbern(Satellites)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Drones(B.Chankvetadze)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Placement of sensors on drones, B.Vrexler(TUM)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1231920"/>
            <a:ext cx="7936560" cy="3427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Other ideas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hyperbolic models for elliptic equations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Equilibrium schemes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Hyperbolic model for Helmholz, first results are very promising, efficient fro high wavenumbers (e.g.k=10000 with 11 nodes and 20 iterations)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Extension to higher dimensions in progress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371600" indent="-380520">
              <a:lnSpc>
                <a:spcPct val="100000"/>
              </a:lnSpc>
              <a:buClr>
                <a:srgbClr val="666666"/>
              </a:buClr>
              <a:buFont typeface="Arial"/>
              <a:buChar char="■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Final target: time independent Schroedinger in high dimension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1460520"/>
            <a:ext cx="7936560" cy="2789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342720" algn="ctr"/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Thanks for listening!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457200" y="1460520"/>
            <a:ext cx="7936560" cy="2789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Existing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Next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Probably next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Other ideas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457200" y="1214280"/>
            <a:ext cx="7936560" cy="37288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Existing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Student: T.Janelidze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Topic: adjoint for some advection schemes for ICON model of DWD+MPI for Meteorology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Funding: FZJ+RNSF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Supervision: H.Elbern(FZJ), R.Botchorishvili(TSU)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Currents status: efficient adjoint=accuracy+development time, paper submitted, extension to D3 in progress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Expected thesis defence: within one year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457200" y="1017720"/>
            <a:ext cx="7936560" cy="4064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Next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Topic: regional model, EURAD-IM, or some version for Caucasus region only, or specific version for GIS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Supervision: R.Luke(U.Gottingen), H.Elbern(FZJ), R.Botchorishvili(TSU)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Funding:  VW Stiftung + RNSF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Program: International doctoral program in mathematics (</a:t>
            </a:r>
            <a:r>
              <a:rPr b="0" lang="en-US" sz="2400" spc="-1" strike="noStrike" u="sng">
                <a:solidFill>
                  <a:srgbClr val="1c3aa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"/>
              </a:rPr>
              <a:t>www.mathphd.tsu.ge</a:t>
            </a: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), board Gottingen+TSU, budget 767200 Euro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 applicant: A.Dolidze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57200" y="1017720"/>
            <a:ext cx="8165880" cy="4064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Next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Topic: model based computer vision, options - neural network, diffusion(PDE), optical flow(PDE), combination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Supervision: H.Scharr(FZJ), R.Botchorishvili(TSU), ?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Funding:  VW Stiftung + RNSF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Program: International doctoral program in mathematics (</a:t>
            </a:r>
            <a:r>
              <a:rPr b="0" lang="en-US" sz="2400" spc="-1" strike="noStrike" u="sng">
                <a:solidFill>
                  <a:srgbClr val="1c3aa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"/>
              </a:rPr>
              <a:t>www.mathphd.tsu.ge</a:t>
            </a: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), board Gottingen+TSU, budget 767200 Euro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 applicant: L.Antashvili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57200" y="1460520"/>
            <a:ext cx="7936560" cy="3496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Probably next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Multischeme related, city scale, well suited for complex geometry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First results in 2009, then several brakes in development, restart again if stable funding and team available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 collaboration (B.Chankvetadze(TSU), G.Djibuti(TSU), A.Gambaro(U.Venice), ..)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Multischeme: </a:t>
            </a: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is it worth of </a:t>
            </a: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efforts?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342000" y="1408680"/>
            <a:ext cx="3125520" cy="13928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Wind - Vmax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Spatial scheme - upwind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Refinement - 0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 scheme - Euler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3466080" y="1408680"/>
            <a:ext cx="3125520" cy="13928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Wind - 2*Vmax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Spatial scheme - MUSCL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Refinement - 2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2^6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 scheme - Euler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3466080" y="2780280"/>
            <a:ext cx="3125520" cy="13928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Wind - 8*Vmax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Spatial scheme - ENO5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Refinement - 8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2^24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 scheme - RK4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5"/>
          <p:cNvSpPr/>
          <p:nvPr/>
        </p:nvSpPr>
        <p:spPr>
          <a:xfrm>
            <a:off x="342000" y="2780280"/>
            <a:ext cx="3125520" cy="13928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Wind - 4*Vmax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Spatial scheme - MUSCL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Refinement - 4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2^12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 scheme - RK2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i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6"/>
          <p:cNvSpPr/>
          <p:nvPr/>
        </p:nvSpPr>
        <p:spPr>
          <a:xfrm>
            <a:off x="6645240" y="1411920"/>
            <a:ext cx="2448360" cy="551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times more work=</a:t>
            </a:r>
            <a:r>
              <a:rPr b="1" i="1" lang="en-US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2^8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7"/>
          <p:cNvSpPr/>
          <p:nvPr/>
        </p:nvSpPr>
        <p:spPr>
          <a:xfrm>
            <a:off x="6645240" y="2859480"/>
            <a:ext cx="2448360" cy="551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times more work=</a:t>
            </a:r>
            <a:r>
              <a:rPr b="1" i="1" lang="en-US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2^35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8"/>
          <p:cNvSpPr/>
          <p:nvPr/>
        </p:nvSpPr>
        <p:spPr>
          <a:xfrm>
            <a:off x="1006200" y="4231080"/>
            <a:ext cx="2448360" cy="551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times more work=</a:t>
            </a:r>
            <a:r>
              <a:rPr b="1" i="1" lang="en-US" sz="1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2^16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9"/>
          <p:cNvSpPr/>
          <p:nvPr/>
        </p:nvSpPr>
        <p:spPr>
          <a:xfrm>
            <a:off x="4987440" y="887040"/>
            <a:ext cx="2850840" cy="525600"/>
          </a:xfrm>
          <a:custGeom>
            <a:avLst/>
            <a:gdLst/>
            <a:ahLst/>
            <a:rect l="l" t="t" r="r" b="b"/>
            <a:pathLst>
              <a:path w="114045" h="21041">
                <a:moveTo>
                  <a:pt x="0" y="21041"/>
                </a:moveTo>
                <a:cubicBezTo>
                  <a:pt x="12380" y="17535"/>
                  <a:pt x="55270" y="62"/>
                  <a:pt x="74277" y="7"/>
                </a:cubicBezTo>
                <a:cubicBezTo>
                  <a:pt x="93285" y="-48"/>
                  <a:pt x="107417" y="17262"/>
                  <a:pt x="114045" y="20713"/>
                </a:cubicBezTo>
              </a:path>
            </a:pathLst>
          </a:custGeom>
          <a:noFill/>
          <a:ln w="9360">
            <a:solidFill>
              <a:schemeClr val="dk2"/>
            </a:solidFill>
            <a:round/>
            <a:head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10"/>
          <p:cNvSpPr/>
          <p:nvPr/>
        </p:nvSpPr>
        <p:spPr>
          <a:xfrm>
            <a:off x="5045040" y="3434400"/>
            <a:ext cx="3291120" cy="1308240"/>
          </a:xfrm>
          <a:custGeom>
            <a:avLst/>
            <a:gdLst/>
            <a:ahLst/>
            <a:rect l="l" t="t" r="r" b="b"/>
            <a:pathLst>
              <a:path w="131656" h="52349">
                <a:moveTo>
                  <a:pt x="0" y="30237"/>
                </a:moveTo>
                <a:cubicBezTo>
                  <a:pt x="20706" y="33797"/>
                  <a:pt x="104678" y="56639"/>
                  <a:pt x="124233" y="51599"/>
                </a:cubicBezTo>
                <a:cubicBezTo>
                  <a:pt x="143788" y="46560"/>
                  <a:pt x="118481" y="8600"/>
                  <a:pt x="117331" y="0"/>
                </a:cubicBezTo>
              </a:path>
            </a:pathLst>
          </a:custGeom>
          <a:noFill/>
          <a:ln w="9360">
            <a:solidFill>
              <a:schemeClr val="dk2"/>
            </a:solidFill>
            <a:round/>
            <a:head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11"/>
          <p:cNvSpPr/>
          <p:nvPr/>
        </p:nvSpPr>
        <p:spPr>
          <a:xfrm>
            <a:off x="45000" y="3500280"/>
            <a:ext cx="2329200" cy="1627920"/>
          </a:xfrm>
          <a:custGeom>
            <a:avLst/>
            <a:gdLst/>
            <a:ahLst/>
            <a:rect l="l" t="t" r="r" b="b"/>
            <a:pathLst>
              <a:path w="93182" h="65130">
                <a:moveTo>
                  <a:pt x="93182" y="51271"/>
                </a:moveTo>
                <a:cubicBezTo>
                  <a:pt x="78447" y="53188"/>
                  <a:pt x="18303" y="71319"/>
                  <a:pt x="4773" y="62774"/>
                </a:cubicBezTo>
                <a:cubicBezTo>
                  <a:pt x="-8757" y="54229"/>
                  <a:pt x="10799" y="10462"/>
                  <a:pt x="12004" y="0"/>
                </a:cubicBezTo>
              </a:path>
            </a:pathLst>
          </a:custGeom>
          <a:noFill/>
          <a:ln w="9360">
            <a:solidFill>
              <a:schemeClr val="dk2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12"/>
          <p:cNvSpPr/>
          <p:nvPr/>
        </p:nvSpPr>
        <p:spPr>
          <a:xfrm>
            <a:off x="4236480" y="4339800"/>
            <a:ext cx="473256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Conclusion: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it is worth, if do not wish to spend 2^(xx) more efforts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1460520"/>
            <a:ext cx="7936560" cy="3108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Making sensors smart: first ideas from discussions with A.Wahner(FZJ), AtmoSim_lab - important component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Students: G.Aptsiauri, S.Shekiladze (current members of AtmoSim_lab)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Presentation: Procesing measurements using deep learning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4a86e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Projects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460520"/>
            <a:ext cx="7936560" cy="3108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00000"/>
              </a:lnSpc>
              <a:buClr>
                <a:srgbClr val="666666"/>
              </a:buClr>
              <a:buFont typeface="Arial"/>
              <a:buChar char="❖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Potential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Reducing number of measurements, transmission data, approximation property, improved basis functions 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Students: S.Kakhaia, M.Razmadze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0520">
              <a:lnSpc>
                <a:spcPct val="100000"/>
              </a:lnSpc>
              <a:buClr>
                <a:srgbClr val="666666"/>
              </a:buClr>
              <a:buFont typeface="Arial"/>
              <a:buChar char="➢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Presentation: Shape parameter for radial basis functions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 thruBlk="true"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LibreOffice/5.2.7.2$Linux_X86_64 LibreOffice_project/20m0$Build-2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>Ramaz Botchorishvili</cp:lastModifiedBy>
  <dcterms:modified xsi:type="dcterms:W3CDTF">2018-09-15T10:32:33Z</dcterms:modified>
  <cp:revision>1</cp:revision>
  <dc:subject/>
  <dc:title/>
</cp:coreProperties>
</file>