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949" r:id="rId1"/>
  </p:sldMasterIdLst>
  <p:notesMasterIdLst>
    <p:notesMasterId r:id="rId22"/>
  </p:notesMasterIdLst>
  <p:sldIdLst>
    <p:sldId id="256" r:id="rId2"/>
    <p:sldId id="279" r:id="rId3"/>
    <p:sldId id="280" r:id="rId4"/>
    <p:sldId id="281" r:id="rId5"/>
    <p:sldId id="282" r:id="rId6"/>
    <p:sldId id="300" r:id="rId7"/>
    <p:sldId id="283" r:id="rId8"/>
    <p:sldId id="284" r:id="rId9"/>
    <p:sldId id="285" r:id="rId10"/>
    <p:sldId id="287" r:id="rId11"/>
    <p:sldId id="286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9" r:id="rId20"/>
    <p:sldId id="298" r:id="rId21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panose="020B0604020202020204" pitchFamily="34" charset="0"/>
        <a:ea typeface="MS PGothic" panose="020B0600070205080204" pitchFamily="34" charset="-128"/>
        <a:cs typeface="+mn-cs"/>
        <a:sym typeface="Helvetica" panose="020B0604020202020204" pitchFamily="34" charset="0"/>
      </a:defRPr>
    </a:lvl1pPr>
    <a:lvl2pPr marL="457200" indent="-228600"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panose="020B0604020202020204" pitchFamily="34" charset="0"/>
        <a:ea typeface="MS PGothic" panose="020B0600070205080204" pitchFamily="34" charset="-128"/>
        <a:cs typeface="+mn-cs"/>
        <a:sym typeface="Helvetica" panose="020B0604020202020204" pitchFamily="34" charset="0"/>
      </a:defRPr>
    </a:lvl2pPr>
    <a:lvl3pPr marL="914400" indent="-457200"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panose="020B0604020202020204" pitchFamily="34" charset="0"/>
        <a:ea typeface="MS PGothic" panose="020B0600070205080204" pitchFamily="34" charset="-128"/>
        <a:cs typeface="+mn-cs"/>
        <a:sym typeface="Helvetica" panose="020B0604020202020204" pitchFamily="34" charset="0"/>
      </a:defRPr>
    </a:lvl3pPr>
    <a:lvl4pPr marL="1371600" indent="-685800"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panose="020B0604020202020204" pitchFamily="34" charset="0"/>
        <a:ea typeface="MS PGothic" panose="020B0600070205080204" pitchFamily="34" charset="-128"/>
        <a:cs typeface="+mn-cs"/>
        <a:sym typeface="Helvetica" panose="020B0604020202020204" pitchFamily="34" charset="0"/>
      </a:defRPr>
    </a:lvl4pPr>
    <a:lvl5pPr marL="1828800" indent="-914400"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panose="020B0604020202020204" pitchFamily="34" charset="0"/>
        <a:ea typeface="MS PGothic" panose="020B0600070205080204" pitchFamily="34" charset="-128"/>
        <a:cs typeface="+mn-cs"/>
        <a:sym typeface="Helvetica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rgbClr val="000000"/>
        </a:solidFill>
        <a:latin typeface="Helvetica" panose="020B0604020202020204" pitchFamily="34" charset="0"/>
        <a:ea typeface="MS PGothic" panose="020B0600070205080204" pitchFamily="34" charset="-128"/>
        <a:cs typeface="+mn-cs"/>
        <a:sym typeface="Helvetica" panose="020B0604020202020204" pitchFamily="34" charset="0"/>
      </a:defRPr>
    </a:lvl6pPr>
    <a:lvl7pPr marL="2743200" algn="l" defTabSz="914400" rtl="0" eaLnBrk="1" latinLnBrk="0" hangingPunct="1">
      <a:defRPr sz="1200" kern="1200">
        <a:solidFill>
          <a:srgbClr val="000000"/>
        </a:solidFill>
        <a:latin typeface="Helvetica" panose="020B0604020202020204" pitchFamily="34" charset="0"/>
        <a:ea typeface="MS PGothic" panose="020B0600070205080204" pitchFamily="34" charset="-128"/>
        <a:cs typeface="+mn-cs"/>
        <a:sym typeface="Helvetica" panose="020B0604020202020204" pitchFamily="34" charset="0"/>
      </a:defRPr>
    </a:lvl7pPr>
    <a:lvl8pPr marL="3200400" algn="l" defTabSz="914400" rtl="0" eaLnBrk="1" latinLnBrk="0" hangingPunct="1">
      <a:defRPr sz="1200" kern="1200">
        <a:solidFill>
          <a:srgbClr val="000000"/>
        </a:solidFill>
        <a:latin typeface="Helvetica" panose="020B0604020202020204" pitchFamily="34" charset="0"/>
        <a:ea typeface="MS PGothic" panose="020B0600070205080204" pitchFamily="34" charset="-128"/>
        <a:cs typeface="+mn-cs"/>
        <a:sym typeface="Helvetica" panose="020B0604020202020204" pitchFamily="34" charset="0"/>
      </a:defRPr>
    </a:lvl8pPr>
    <a:lvl9pPr marL="3657600" algn="l" defTabSz="914400" rtl="0" eaLnBrk="1" latinLnBrk="0" hangingPunct="1">
      <a:defRPr sz="1200" kern="1200">
        <a:solidFill>
          <a:srgbClr val="000000"/>
        </a:solidFill>
        <a:latin typeface="Helvetica" panose="020B0604020202020204" pitchFamily="34" charset="0"/>
        <a:ea typeface="MS PGothic" panose="020B0600070205080204" pitchFamily="34" charset="-128"/>
        <a:cs typeface="+mn-cs"/>
        <a:sym typeface="Helvetica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D6B"/>
    <a:srgbClr val="012A4D"/>
    <a:srgbClr val="005B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706" autoAdjust="0"/>
  </p:normalViewPr>
  <p:slideViewPr>
    <p:cSldViewPr>
      <p:cViewPr varScale="1">
        <p:scale>
          <a:sx n="72" d="100"/>
          <a:sy n="72" d="100"/>
        </p:scale>
        <p:origin x="1104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5ACC0A8B-FA9B-4621-A71E-7A7E42BD4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20F6709-79B3-4CD7-BB78-3F85BFC06D9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>
                <a:sym typeface="Avenir Roman" charset="0"/>
              </a:rPr>
              <a:t>Second level</a:t>
            </a:r>
          </a:p>
          <a:p>
            <a:pPr lvl="2"/>
            <a:r>
              <a:rPr lang="en-US" noProof="0">
                <a:sym typeface="Avenir Roman" charset="0"/>
              </a:rPr>
              <a:t>Third level</a:t>
            </a:r>
          </a:p>
          <a:p>
            <a:pPr lvl="3"/>
            <a:r>
              <a:rPr lang="en-US" noProof="0">
                <a:sym typeface="Avenir Roman" charset="0"/>
              </a:rPr>
              <a:t>Fourth level</a:t>
            </a:r>
          </a:p>
          <a:p>
            <a:pPr lvl="4"/>
            <a:r>
              <a:rPr lang="en-US" noProof="0">
                <a:sym typeface="Avenir Roman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MS PGothic" panose="020B0600070205080204" pitchFamily="34" charset="-128"/>
        <a:cs typeface="Avenir Roman" charset="0"/>
        <a:sym typeface="Avenir Roman" pitchFamily="2" charset="0"/>
      </a:defRPr>
    </a:lvl1pPr>
    <a:lvl2pPr indent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pitchFamily="2" charset="0"/>
      </a:defRPr>
    </a:lvl2pPr>
    <a:lvl3pPr indent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pitchFamily="2" charset="0"/>
      </a:defRPr>
    </a:lvl3pPr>
    <a:lvl4pPr indent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pitchFamily="2" charset="0"/>
      </a:defRPr>
    </a:lvl4pPr>
    <a:lvl5pPr indent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pitchFamily="2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B84B67B1-AECF-40EF-A544-87E9878D38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2A23B2AF-0BD0-41A5-BC1A-ADCE203DE6F9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n-US" altLang="en-US">
              <a:latin typeface="Avenir Roman" pitchFamily="2" charset="0"/>
              <a:cs typeface="Avenir Roman" pitchFamily="2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sacrifices should be made</a:t>
            </a:r>
          </a:p>
        </p:txBody>
      </p:sp>
    </p:spTree>
    <p:extLst>
      <p:ext uri="{BB962C8B-B14F-4D97-AF65-F5344CB8AC3E}">
        <p14:creationId xmlns:p14="http://schemas.microsoft.com/office/powerpoint/2010/main" val="4077764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MEMS </a:t>
            </a:r>
            <a:r>
              <a:rPr lang="ka-GE" dirty="0"/>
              <a:t>ვილაპარაკო!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053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 mm diameter</a:t>
            </a:r>
          </a:p>
        </p:txBody>
      </p:sp>
    </p:spTree>
    <p:extLst>
      <p:ext uri="{BB962C8B-B14F-4D97-AF65-F5344CB8AC3E}">
        <p14:creationId xmlns:p14="http://schemas.microsoft.com/office/powerpoint/2010/main" val="4039585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molecule of Ozone yields 2 e-</a:t>
            </a:r>
          </a:p>
          <a:p>
            <a:r>
              <a:rPr lang="en-US" dirty="0"/>
              <a:t>High sensitivity, selectivity, low dynamic range</a:t>
            </a:r>
          </a:p>
        </p:txBody>
      </p:sp>
    </p:spTree>
    <p:extLst>
      <p:ext uri="{BB962C8B-B14F-4D97-AF65-F5344CB8AC3E}">
        <p14:creationId xmlns:p14="http://schemas.microsoft.com/office/powerpoint/2010/main" val="724832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scattering</a:t>
            </a:r>
          </a:p>
        </p:txBody>
      </p:sp>
    </p:spTree>
    <p:extLst>
      <p:ext uri="{BB962C8B-B14F-4D97-AF65-F5344CB8AC3E}">
        <p14:creationId xmlns:p14="http://schemas.microsoft.com/office/powerpoint/2010/main" val="4184530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488819A8-CCBD-400A-ABC0-00F9843031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CD37892B-D72F-409C-9586-680D3F0A7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en-US" altLang="en-US" dirty="0">
                <a:latin typeface="Avenir Roman" pitchFamily="2" charset="0"/>
                <a:cs typeface="Avenir Roman" pitchFamily="2" charset="0"/>
              </a:rPr>
              <a:t>I want to thank everyone involved,</a:t>
            </a:r>
          </a:p>
          <a:p>
            <a:pPr eaLnBrk="1"/>
            <a:r>
              <a:rPr lang="en-US" altLang="en-US" dirty="0">
                <a:latin typeface="Avenir Roman" pitchFamily="2" charset="0"/>
                <a:cs typeface="Avenir Roman" pitchFamily="2" charset="0"/>
              </a:rPr>
              <a:t>Rector of TSU</a:t>
            </a:r>
          </a:p>
          <a:p>
            <a:pPr eaLnBrk="1"/>
            <a:r>
              <a:rPr lang="en-US" altLang="en-US" dirty="0">
                <a:latin typeface="Avenir Roman" pitchFamily="2" charset="0"/>
                <a:cs typeface="Avenir Roman" pitchFamily="2" charset="0"/>
              </a:rPr>
              <a:t>Vice-rector of TSU</a:t>
            </a:r>
          </a:p>
          <a:p>
            <a:pPr eaLnBrk="1"/>
            <a:r>
              <a:rPr lang="en-US" altLang="en-US" dirty="0">
                <a:latin typeface="Avenir Roman" pitchFamily="2" charset="0"/>
                <a:cs typeface="Avenir Roman" pitchFamily="2" charset="0"/>
              </a:rPr>
              <a:t>Directors of IEK</a:t>
            </a:r>
          </a:p>
          <a:p>
            <a:pPr eaLnBrk="1"/>
            <a:r>
              <a:rPr lang="en-US" altLang="en-US" dirty="0">
                <a:latin typeface="Avenir Roman" pitchFamily="2" charset="0"/>
                <a:cs typeface="Avenir Roman" pitchFamily="2" charset="0"/>
              </a:rPr>
              <a:t>Robert, Franz,</a:t>
            </a:r>
          </a:p>
          <a:p>
            <a:pPr eaLnBrk="1"/>
            <a:r>
              <a:rPr lang="en-US" altLang="en-US" dirty="0">
                <a:latin typeface="Avenir Roman" pitchFamily="2" charset="0"/>
                <a:cs typeface="Avenir Roman" pitchFamily="2" charset="0"/>
              </a:rPr>
              <a:t>Mentors </a:t>
            </a:r>
            <a:r>
              <a:rPr lang="en-US" altLang="en-US" dirty="0" err="1">
                <a:latin typeface="Avenir Roman" pitchFamily="2" charset="0"/>
                <a:cs typeface="Avenir Roman" pitchFamily="2" charset="0"/>
              </a:rPr>
              <a:t>Ramaz</a:t>
            </a:r>
            <a:r>
              <a:rPr lang="en-US" altLang="en-US" dirty="0">
                <a:latin typeface="Avenir Roman" pitchFamily="2" charset="0"/>
                <a:cs typeface="Avenir Roman" pitchFamily="2" charset="0"/>
              </a:rPr>
              <a:t> and </a:t>
            </a:r>
            <a:r>
              <a:rPr lang="en-US" altLang="en-US" dirty="0" err="1">
                <a:latin typeface="Avenir Roman" pitchFamily="2" charset="0"/>
                <a:cs typeface="Avenir Roman" pitchFamily="2" charset="0"/>
              </a:rPr>
              <a:t>Bezan</a:t>
            </a:r>
            <a:r>
              <a:rPr lang="en-US" altLang="en-US" dirty="0">
                <a:latin typeface="Avenir Roman" pitchFamily="2" charset="0"/>
                <a:cs typeface="Avenir Roman" pitchFamily="2" charset="0"/>
              </a:rPr>
              <a:t>,</a:t>
            </a:r>
          </a:p>
          <a:p>
            <a:pPr eaLnBrk="1"/>
            <a:r>
              <a:rPr lang="en-US" altLang="en-US" dirty="0" err="1">
                <a:latin typeface="Avenir Roman" pitchFamily="2" charset="0"/>
                <a:cs typeface="Avenir Roman" pitchFamily="2" charset="0"/>
              </a:rPr>
              <a:t>Andro</a:t>
            </a:r>
            <a:r>
              <a:rPr lang="en-US" altLang="en-US" dirty="0">
                <a:latin typeface="Avenir Roman" pitchFamily="2" charset="0"/>
                <a:cs typeface="Avenir Roman" pitchFamily="2" charset="0"/>
              </a:rPr>
              <a:t> </a:t>
            </a:r>
            <a:r>
              <a:rPr lang="en-US" altLang="en-US" dirty="0" err="1">
                <a:latin typeface="Avenir Roman" pitchFamily="2" charset="0"/>
                <a:cs typeface="Avenir Roman" pitchFamily="2" charset="0"/>
              </a:rPr>
              <a:t>Kacharava</a:t>
            </a:r>
            <a:endParaRPr lang="en-US" altLang="en-US" dirty="0">
              <a:latin typeface="Avenir Roman" pitchFamily="2" charset="0"/>
              <a:cs typeface="Avenir Roman" pitchFamily="2" charset="0"/>
            </a:endParaRPr>
          </a:p>
          <a:p>
            <a:pPr eaLnBrk="1"/>
            <a:endParaRPr lang="en-US" altLang="en-US" dirty="0">
              <a:latin typeface="Avenir Roman" pitchFamily="2" charset="0"/>
              <a:cs typeface="Avenir Roman" pitchFamily="2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1F93DBD7-9D70-4513-91A6-C128CC68CF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FDC6F532-DFFB-459D-B1BE-2043C7B8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n-US" altLang="en-US">
              <a:latin typeface="Avenir Roman" pitchFamily="2" charset="0"/>
              <a:cs typeface="Avenir Roman" pitchFamily="2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43A14592-1955-444C-BAA8-892C122E6C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20F59EFF-7056-4522-ACB9-50795BBBD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en-US" altLang="en-US" dirty="0">
                <a:latin typeface="Avenir Roman" pitchFamily="2" charset="0"/>
                <a:cs typeface="Avenir Roman" pitchFamily="2" charset="0"/>
              </a:rPr>
              <a:t>Continuous measurements (online and offline) are running from January 2018</a:t>
            </a:r>
          </a:p>
          <a:p>
            <a:pPr eaLnBrk="1"/>
            <a:r>
              <a:rPr lang="en-US" altLang="en-US" dirty="0">
                <a:latin typeface="Avenir Roman" pitchFamily="2" charset="0"/>
                <a:cs typeface="Avenir Roman" pitchFamily="2" charset="0"/>
              </a:rPr>
              <a:t>Each month we select new region of the city to measure regularly</a:t>
            </a:r>
          </a:p>
          <a:p>
            <a:pPr eaLnBrk="1"/>
            <a:r>
              <a:rPr lang="en-US" altLang="en-US" dirty="0">
                <a:latin typeface="Avenir Roman" pitchFamily="2" charset="0"/>
                <a:cs typeface="Avenir Roman" pitchFamily="2" charset="0"/>
              </a:rPr>
              <a:t>Reports are sent to Tbilisi City hall: Monthly graphs, offline analysis results, average values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BD9B8EDC-7AC1-48E7-B725-B9A473B298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D0286C4-56F8-4810-BF64-DCAC20551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n-US" altLang="en-US" dirty="0">
              <a:latin typeface="Avenir Roman" pitchFamily="2" charset="0"/>
              <a:cs typeface="Avenir Roman" pitchFamily="2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BD9B8EDC-7AC1-48E7-B725-B9A473B298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D0286C4-56F8-4810-BF64-DCAC20551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n-US" altLang="en-US" dirty="0">
              <a:latin typeface="Avenir Roman" pitchFamily="2" charset="0"/>
              <a:cs typeface="Avenir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93BFE41-370A-4A56-B0CD-A35D7FCBEE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CEB66135-9E15-4702-B9D5-B0294ACE8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en-US" altLang="en-US" dirty="0">
                <a:latin typeface="Avenir Roman" pitchFamily="2" charset="0"/>
                <a:cs typeface="Avenir Roman" pitchFamily="2" charset="0"/>
              </a:rPr>
              <a:t>Continuous measurements (online and offline) are running from January 2018</a:t>
            </a:r>
          </a:p>
          <a:p>
            <a:pPr eaLnBrk="1"/>
            <a:r>
              <a:rPr lang="en-US" altLang="en-US" dirty="0">
                <a:latin typeface="Avenir Roman" pitchFamily="2" charset="0"/>
                <a:cs typeface="Avenir Roman" pitchFamily="2" charset="0"/>
              </a:rPr>
              <a:t>Each month we select new region of the city to measure regularly</a:t>
            </a:r>
          </a:p>
          <a:p>
            <a:pPr eaLnBrk="1"/>
            <a:r>
              <a:rPr lang="en-US" altLang="en-US" dirty="0">
                <a:latin typeface="Avenir Roman" pitchFamily="2" charset="0"/>
                <a:cs typeface="Avenir Roman" pitchFamily="2" charset="0"/>
              </a:rPr>
              <a:t>Reports are sent to Tbilisi City hall: Monthly graphs, offline analysis results, average values</a:t>
            </a:r>
          </a:p>
          <a:p>
            <a:pPr eaLnBrk="1"/>
            <a:endParaRPr lang="en-US" altLang="en-US" dirty="0">
              <a:latin typeface="Avenir Roman" pitchFamily="2" charset="0"/>
              <a:cs typeface="Avenir Roman" pitchFamily="2" charset="0"/>
            </a:endParaRPr>
          </a:p>
          <a:p>
            <a:pPr eaLnBrk="1"/>
            <a:r>
              <a:rPr lang="en-US" altLang="en-US" dirty="0">
                <a:latin typeface="Avenir Roman" pitchFamily="2" charset="0"/>
                <a:cs typeface="Avenir Roman" pitchFamily="2" charset="0"/>
              </a:rPr>
              <a:t> 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93BFE41-370A-4A56-B0CD-A35D7FCBEE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CEB66135-9E15-4702-B9D5-B0294ACE8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en-US" altLang="en-US" dirty="0">
                <a:latin typeface="Avenir Roman" pitchFamily="2" charset="0"/>
                <a:cs typeface="Avenir Roman" pitchFamily="2" charset="0"/>
              </a:rPr>
              <a:t>Challenges of atmospheric contaminant research: Low concentration, highly variable based on chemistry or metrology</a:t>
            </a:r>
          </a:p>
          <a:p>
            <a:pPr eaLnBrk="1"/>
            <a:r>
              <a:rPr lang="en-US" altLang="en-US" dirty="0">
                <a:latin typeface="Avenir Roman" pitchFamily="2" charset="0"/>
                <a:cs typeface="Avenir Roman" pitchFamily="2" charset="0"/>
              </a:rPr>
              <a:t>Fast, sensitive instruments with high specificity</a:t>
            </a:r>
          </a:p>
          <a:p>
            <a:pPr eaLnBrk="1"/>
            <a:r>
              <a:rPr lang="en-US" altLang="en-US" dirty="0">
                <a:latin typeface="Avenir Roman" pitchFamily="2" charset="0"/>
                <a:cs typeface="Avenir Roman" pitchFamily="2" charset="0"/>
              </a:rPr>
              <a:t>Drone measurement complements and fills stationary measurement data and gives more insights</a:t>
            </a:r>
          </a:p>
          <a:p>
            <a:pPr eaLnBrk="1"/>
            <a:r>
              <a:rPr lang="en-US" altLang="en-US" dirty="0">
                <a:latin typeface="Avenir Roman" pitchFamily="2" charset="0"/>
                <a:cs typeface="Avenir Roman" pitchFamily="2" charset="0"/>
              </a:rPr>
              <a:t>Stationary laboratories could be used for validating sensor data</a:t>
            </a:r>
          </a:p>
          <a:p>
            <a:pPr eaLnBrk="1"/>
            <a:r>
              <a:rPr lang="en-US" altLang="en-US" dirty="0">
                <a:latin typeface="Avenir Roman" pitchFamily="2" charset="0"/>
                <a:cs typeface="Avenir Roman" pitchFamily="2" charset="0"/>
              </a:rPr>
              <a:t>Mathematical model and machine learning can be used to improve cheap sensor data quality</a:t>
            </a:r>
          </a:p>
          <a:p>
            <a:pPr eaLnBrk="1"/>
            <a:endParaRPr lang="en-US" altLang="en-US" dirty="0">
              <a:latin typeface="Avenir Roman" pitchFamily="2" charset="0"/>
              <a:cs typeface="Avenir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801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Drone types, military, wing drones, gliders, copters</a:t>
            </a:r>
          </a:p>
          <a:p>
            <a:r>
              <a:rPr lang="en-US" dirty="0"/>
              <a:t>Drones are improving rapidly, mostly used in video production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698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359C-5663-446B-B3B5-61945C21E1FC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1CD970-87F4-48D7-97E5-9EA26DFB1B15}" type="slidenum">
              <a:rPr lang="en-US" altLang="de-DE" smtClean="0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9993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359C-5663-446B-B3B5-61945C21E1FC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72669-D658-488A-B33D-F94F0B33A345}" type="slidenum">
              <a:rPr lang="en-US" altLang="de-DE" smtClean="0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25119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359C-5663-446B-B3B5-61945C21E1FC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BD0EAC-1292-4AE0-AD4D-6402D050D005}" type="slidenum">
              <a:rPr lang="en-US" altLang="de-DE" smtClean="0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240681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tsu-logo.png">
            <a:extLst>
              <a:ext uri="{FF2B5EF4-FFF2-40B4-BE49-F238E27FC236}">
                <a16:creationId xmlns:a16="http://schemas.microsoft.com/office/drawing/2014/main" id="{F6015EEA-9AF9-4055-BD0B-CC80B8565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188913"/>
            <a:ext cx="13970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6F1C3C14-30CD-406E-BBD6-26DF33B3C5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684" y="188913"/>
            <a:ext cx="138006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FB5B8E46-E804-4F47-A1F0-BF55A0D42D4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73967" y="314325"/>
            <a:ext cx="24341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400" b="1">
                <a:solidFill>
                  <a:srgbClr val="006699"/>
                </a:solidFill>
              </a:rPr>
              <a:t>Shota Rustaveli National Science Foundation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DA3DE7F-4105-4945-88FA-B8152C8308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4" y="269875"/>
            <a:ext cx="2290233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1B115AE3-7649-453B-B774-8BB8A98B77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07BDA-1000-41A8-AA26-C45B579EAA0B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499156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tsu-logo.png">
            <a:extLst>
              <a:ext uri="{FF2B5EF4-FFF2-40B4-BE49-F238E27FC236}">
                <a16:creationId xmlns:a16="http://schemas.microsoft.com/office/drawing/2014/main" id="{8C0506CA-A648-4111-AB2C-F31DF3D0C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434" y="44451"/>
            <a:ext cx="903817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A9A5613-4A79-49A2-9C64-F22E8F114D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718" y="44450"/>
            <a:ext cx="8911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4">
            <a:extLst>
              <a:ext uri="{FF2B5EF4-FFF2-40B4-BE49-F238E27FC236}">
                <a16:creationId xmlns:a16="http://schemas.microsoft.com/office/drawing/2014/main" id="{243F80C5-A69A-4E18-A813-60A52D60C81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57385" y="115889"/>
            <a:ext cx="17631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000" b="1">
                <a:solidFill>
                  <a:srgbClr val="006699"/>
                </a:solidFill>
              </a:rPr>
              <a:t>Shota Rustaveli National Science Foundation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24CD497D-3F67-4825-83AD-0A08D14FF3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1" y="55564"/>
            <a:ext cx="182456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CFCAA3ED-FE81-4E0A-85AB-461FCE4031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CB2BE-0FD8-4046-BD49-C3D43305ECCE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5770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359C-5663-446B-B3B5-61945C21E1FC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96A23-F555-42EA-9192-01E863250510}" type="slidenum">
              <a:rPr lang="en-US" altLang="de-DE" smtClean="0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41816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359C-5663-446B-B3B5-61945C21E1FC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195F1-5203-4BAA-9877-B5D1500FCA7B}" type="slidenum">
              <a:rPr lang="en-US" altLang="de-DE" smtClean="0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99182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359C-5663-446B-B3B5-61945C21E1FC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2CDCD-ADA4-4AC1-A252-45FDC8F0FB37}" type="slidenum">
              <a:rPr lang="en-US" altLang="de-DE" smtClean="0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45843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359C-5663-446B-B3B5-61945C21E1FC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E10956-FE0D-4F44-BC52-BC0C449BB2A3}" type="slidenum">
              <a:rPr lang="en-US" altLang="de-DE" smtClean="0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6351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359C-5663-446B-B3B5-61945C21E1FC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F57D4-354F-46EF-A15F-0158B040A177}" type="slidenum">
              <a:rPr lang="en-US" altLang="de-DE" smtClean="0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17844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359C-5663-446B-B3B5-61945C21E1FC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077A8-8C46-4365-9C56-2AE34D64294E}" type="slidenum">
              <a:rPr lang="en-US" altLang="de-DE" smtClean="0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07406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359C-5663-446B-B3B5-61945C21E1FC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67FDD1-879F-410F-89CB-BF3104AFE007}" type="slidenum">
              <a:rPr lang="en-US" altLang="de-DE" smtClean="0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141595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359C-5663-446B-B3B5-61945C21E1FC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D9C321-FCEF-4D74-92AF-A241C5193DB4}" type="slidenum">
              <a:rPr lang="en-US" altLang="de-DE" smtClean="0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53884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AD41F4B-53DA-437A-BCAC-4A3B66446606}" type="slidenum">
              <a:rPr lang="en-US" altLang="de-DE" smtClean="0"/>
              <a:pPr>
                <a:defRPr/>
              </a:pPr>
              <a:t>‹#›</a:t>
            </a:fld>
            <a:endParaRPr lang="en-US" altLang="de-DE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D868437-DAEF-420C-AE67-5960F0BF5545}"/>
              </a:ext>
            </a:extLst>
          </p:cNvPr>
          <p:cNvSpPr>
            <a:spLocks/>
          </p:cNvSpPr>
          <p:nvPr userDrawn="1"/>
        </p:nvSpPr>
        <p:spPr bwMode="auto">
          <a:xfrm>
            <a:off x="1" y="2286000"/>
            <a:ext cx="167217" cy="2286000"/>
          </a:xfrm>
          <a:prstGeom prst="rect">
            <a:avLst/>
          </a:prstGeom>
          <a:solidFill>
            <a:srgbClr val="023D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 eaLnBrk="1"/>
            <a:endParaRPr lang="en-US" altLang="en-US" sz="18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08BBE45-8FD0-4AD2-BF72-2794841EDFD3}"/>
              </a:ext>
            </a:extLst>
          </p:cNvPr>
          <p:cNvSpPr>
            <a:spLocks/>
          </p:cNvSpPr>
          <p:nvPr userDrawn="1"/>
        </p:nvSpPr>
        <p:spPr bwMode="auto">
          <a:xfrm>
            <a:off x="1" y="4572000"/>
            <a:ext cx="167217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 eaLnBrk="1"/>
            <a:endParaRPr lang="en-US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3CB5207-FC5D-4979-A5A0-9FA74C066CDA}"/>
              </a:ext>
            </a:extLst>
          </p:cNvPr>
          <p:cNvSpPr>
            <a:spLocks/>
          </p:cNvSpPr>
          <p:nvPr userDrawn="1"/>
        </p:nvSpPr>
        <p:spPr bwMode="auto">
          <a:xfrm>
            <a:off x="152401" y="2286000"/>
            <a:ext cx="167217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 eaLnBrk="1"/>
            <a:endParaRPr lang="en-US" altLang="en-US" sz="18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83D2610-F019-450C-9CF2-E8C2C1C12B7F}"/>
              </a:ext>
            </a:extLst>
          </p:cNvPr>
          <p:cNvSpPr>
            <a:spLocks/>
          </p:cNvSpPr>
          <p:nvPr userDrawn="1"/>
        </p:nvSpPr>
        <p:spPr bwMode="auto">
          <a:xfrm>
            <a:off x="152401" y="4572000"/>
            <a:ext cx="167217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 eaLnBrk="1"/>
            <a:endParaRPr lang="en-US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E350A60-8F00-4303-9D4D-831D03F41D6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1" y="344489"/>
            <a:ext cx="324061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91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0.jp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0.jp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3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1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0.jp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>
            <a:extLst>
              <a:ext uri="{FF2B5EF4-FFF2-40B4-BE49-F238E27FC236}">
                <a16:creationId xmlns:a16="http://schemas.microsoft.com/office/drawing/2014/main" id="{A8CC8B0F-A28D-4458-BD31-AB60FD0373E3}"/>
              </a:ext>
            </a:extLst>
          </p:cNvPr>
          <p:cNvSpPr>
            <a:spLocks/>
          </p:cNvSpPr>
          <p:nvPr/>
        </p:nvSpPr>
        <p:spPr bwMode="auto">
          <a:xfrm>
            <a:off x="5232401" y="6381751"/>
            <a:ext cx="2081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defRPr>
            </a:lvl9pPr>
          </a:lstStyle>
          <a:p>
            <a:pPr algn="ctr" eaLnBrk="1"/>
            <a:r>
              <a:rPr lang="en-US" altLang="de-DE" sz="2000">
                <a:solidFill>
                  <a:srgbClr val="FFFFFF"/>
                </a:solidFill>
              </a:rPr>
              <a:t>04.06.2018, Jülich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28CA1788-C3A5-4E7E-B815-B1D022886D26}"/>
              </a:ext>
            </a:extLst>
          </p:cNvPr>
          <p:cNvSpPr>
            <a:spLocks/>
          </p:cNvSpPr>
          <p:nvPr/>
        </p:nvSpPr>
        <p:spPr bwMode="auto">
          <a:xfrm>
            <a:off x="1649411" y="1481918"/>
            <a:ext cx="8893175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1"/>
            <a:r>
              <a:rPr lang="en-US" altLang="en-US" sz="2600" b="1" dirty="0">
                <a:solidFill>
                  <a:schemeClr val="tx1"/>
                </a:solidFill>
              </a:rPr>
              <a:t>Giorgi Jibuti</a:t>
            </a:r>
          </a:p>
          <a:p>
            <a:pPr algn="ctr" eaLnBrk="1"/>
            <a:endParaRPr lang="en-US" altLang="en-US" sz="1800" b="1" dirty="0">
              <a:solidFill>
                <a:schemeClr val="tx1"/>
              </a:solidFill>
            </a:endParaRPr>
          </a:p>
          <a:p>
            <a:pPr algn="ctr" eaLnBrk="1"/>
            <a:r>
              <a:rPr lang="en-US" altLang="en-US" sz="2400" b="1" dirty="0" err="1">
                <a:solidFill>
                  <a:schemeClr val="tx1"/>
                </a:solidFill>
              </a:rPr>
              <a:t>Ivane</a:t>
            </a:r>
            <a:r>
              <a:rPr lang="en-US" altLang="en-US" sz="2400" b="1" dirty="0">
                <a:solidFill>
                  <a:schemeClr val="tx1"/>
                </a:solidFill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</a:rPr>
              <a:t>Javakhishvili</a:t>
            </a:r>
            <a:r>
              <a:rPr lang="en-US" altLang="en-US" sz="2400" b="1" dirty="0">
                <a:solidFill>
                  <a:schemeClr val="tx1"/>
                </a:solidFill>
              </a:rPr>
              <a:t> Tbilisi State University</a:t>
            </a:r>
            <a:endParaRPr lang="ka-GE" altLang="en-US" sz="2400" b="1" dirty="0">
              <a:solidFill>
                <a:schemeClr val="tx1"/>
              </a:solidFill>
            </a:endParaRPr>
          </a:p>
          <a:p>
            <a:pPr algn="ctr" eaLnBrk="1"/>
            <a:r>
              <a:rPr lang="en-US" altLang="en-US" sz="2400" b="1" dirty="0">
                <a:solidFill>
                  <a:schemeClr val="tx1"/>
                </a:solidFill>
              </a:rPr>
              <a:t>Faculty of Exact and Natural Sciences,</a:t>
            </a:r>
          </a:p>
          <a:p>
            <a:pPr algn="ctr" eaLnBrk="1"/>
            <a:endParaRPr lang="en-US" altLang="en-US" sz="2400" b="1" dirty="0">
              <a:solidFill>
                <a:schemeClr val="tx1"/>
              </a:solidFill>
            </a:endParaRPr>
          </a:p>
          <a:p>
            <a:pPr algn="ctr" eaLnBrk="1"/>
            <a:r>
              <a:rPr lang="en-US" altLang="en-US" sz="2400" b="1" dirty="0">
                <a:solidFill>
                  <a:schemeClr val="tx1"/>
                </a:solidFill>
              </a:rPr>
              <a:t>Head of the </a:t>
            </a:r>
            <a:r>
              <a:rPr lang="en-US" altLang="en-US" sz="2400" b="1" dirty="0" err="1">
                <a:solidFill>
                  <a:schemeClr val="tx1"/>
                </a:solidFill>
              </a:rPr>
              <a:t>SMART|AtmoSim_LAB</a:t>
            </a:r>
            <a:endParaRPr lang="en-US" alt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7372BF-6277-4907-ADCB-12DF7B01DC6F}"/>
              </a:ext>
            </a:extLst>
          </p:cNvPr>
          <p:cNvSpPr/>
          <p:nvPr/>
        </p:nvSpPr>
        <p:spPr>
          <a:xfrm>
            <a:off x="-5108" y="3802241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/>
            <a:r>
              <a:rPr lang="en-US" sz="3600" b="1" dirty="0">
                <a:solidFill>
                  <a:schemeClr val="tx1"/>
                </a:solidFill>
              </a:rPr>
              <a:t>Project overview: smart platform sensors and drones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1BFD38F-FBE0-4A5C-A587-EFA85DF80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579"/>
            <a:ext cx="1980208" cy="132013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1A459A3-DDDE-4986-9396-55F61557E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94400" y="0"/>
            <a:ext cx="2197600" cy="1318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9F1AD2-DFE3-4680-BA0F-D599E8C7F5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1001" y="0"/>
            <a:ext cx="1400862" cy="13994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5D5B26-622A-4DBD-AC7C-989748D9D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5760" y="0"/>
            <a:ext cx="2806852" cy="11927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8B4B47-A50E-40D3-9DAC-22F7FE9D1A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2104" y="198315"/>
            <a:ext cx="2690055" cy="78241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257D3CC-181D-492C-B340-1BE4D8340EC7}"/>
              </a:ext>
            </a:extLst>
          </p:cNvPr>
          <p:cNvSpPr/>
          <p:nvPr/>
        </p:nvSpPr>
        <p:spPr>
          <a:xfrm>
            <a:off x="-5108" y="4606520"/>
            <a:ext cx="121920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8TH GEORGIAN – GERMAN SCHOOL AND WORKSHOP IN BASIC SCIENCE (GGSWBS‘ 18)</a:t>
            </a:r>
          </a:p>
          <a:p>
            <a:pPr algn="ctr"/>
            <a:endParaRPr lang="en-US" sz="2200" b="1" dirty="0"/>
          </a:p>
          <a:p>
            <a:pPr algn="ctr"/>
            <a:r>
              <a:rPr lang="en-US" sz="2200" b="1" dirty="0"/>
              <a:t>SCIENCE AT MULTIDISCIPLINARY</a:t>
            </a:r>
          </a:p>
          <a:p>
            <a:pPr algn="ctr"/>
            <a:r>
              <a:rPr lang="en-US" sz="2200" b="1" dirty="0"/>
              <a:t>SMART | LABS IN GEORGIA</a:t>
            </a:r>
          </a:p>
          <a:p>
            <a:pPr algn="ctr"/>
            <a:endParaRPr lang="en-US" sz="1800" b="1" dirty="0"/>
          </a:p>
          <a:p>
            <a:pPr algn="ctr"/>
            <a:r>
              <a:rPr lang="en-US" sz="1800" b="1" dirty="0"/>
              <a:t>August 22, 2018</a:t>
            </a:r>
          </a:p>
          <a:p>
            <a:pPr algn="ctr"/>
            <a:r>
              <a:rPr lang="en-US" sz="1800" b="1" dirty="0"/>
              <a:t>Tbilisi; Georgia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4CF668-AEBB-4C63-B7AD-1F011155642E}"/>
              </a:ext>
            </a:extLst>
          </p:cNvPr>
          <p:cNvSpPr txBox="1"/>
          <p:nvPr/>
        </p:nvSpPr>
        <p:spPr>
          <a:xfrm>
            <a:off x="766422" y="97461"/>
            <a:ext cx="11665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Challenges of Atmospheric analysis and sensor requirements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C20555-5430-4629-ABB6-109FC8FBE944}"/>
              </a:ext>
            </a:extLst>
          </p:cNvPr>
          <p:cNvSpPr txBox="1"/>
          <p:nvPr/>
        </p:nvSpPr>
        <p:spPr>
          <a:xfrm>
            <a:off x="191343" y="639852"/>
            <a:ext cx="1198304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Trace gases, as name suggests are present at low concentration, usually </a:t>
            </a:r>
            <a:r>
              <a:rPr lang="en-US" sz="2200" dirty="0" err="1"/>
              <a:t>ppbv</a:t>
            </a:r>
            <a:r>
              <a:rPr lang="en-US" sz="2200" dirty="0"/>
              <a:t> level or lower (CO, CO</a:t>
            </a:r>
            <a:r>
              <a:rPr lang="en-US" sz="2200" baseline="-25000" dirty="0"/>
              <a:t>2</a:t>
            </a:r>
            <a:r>
              <a:rPr lang="en-US" sz="2200" dirty="0"/>
              <a:t>, water vapor are noticeable exemptions)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Concentration of this compounds are often highly variable - high reactivity and meteorological conditions are usually deciding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Trace gases undergo very complex chemical transformations (The </a:t>
            </a:r>
            <a:r>
              <a:rPr lang="en-US" sz="2200" b="1" dirty="0"/>
              <a:t>M</a:t>
            </a:r>
            <a:r>
              <a:rPr lang="en-US" sz="2200" dirty="0"/>
              <a:t>aster </a:t>
            </a:r>
            <a:r>
              <a:rPr lang="en-US" sz="2200" b="1" dirty="0"/>
              <a:t>C</a:t>
            </a:r>
            <a:r>
              <a:rPr lang="en-US" sz="2200" dirty="0"/>
              <a:t>hemical </a:t>
            </a:r>
            <a:r>
              <a:rPr lang="en-US" sz="2200" b="1" dirty="0"/>
              <a:t>M</a:t>
            </a:r>
            <a:r>
              <a:rPr lang="en-US" sz="2200" dirty="0"/>
              <a:t>echanism contains data of degradation of </a:t>
            </a:r>
            <a:r>
              <a:rPr lang="en-US" sz="2200" b="1" dirty="0"/>
              <a:t>143 VOC’s</a:t>
            </a:r>
            <a:r>
              <a:rPr lang="en-US" sz="2200" dirty="0"/>
              <a:t>, up to 6000 chemical reactions and 14000 intermediary species)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Interferences from other/similar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r>
              <a:rPr lang="en-US" sz="2400" b="1" i="1" dirty="0"/>
              <a:t>According mentioned above, sensors should be sufficiently sensitive, selective and fast, preferably relatively cheap.</a:t>
            </a:r>
          </a:p>
          <a:p>
            <a:r>
              <a:rPr lang="en-US" sz="2400" b="1" i="1" dirty="0"/>
              <a:t>In addition power requirements and mass should be low, as well as dimensions</a:t>
            </a:r>
          </a:p>
          <a:p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71C22C-D13C-4F45-8B0D-2BB2144DFD65}"/>
              </a:ext>
            </a:extLst>
          </p:cNvPr>
          <p:cNvGrpSpPr/>
          <p:nvPr/>
        </p:nvGrpSpPr>
        <p:grpSpPr>
          <a:xfrm>
            <a:off x="17611" y="5902864"/>
            <a:ext cx="12174389" cy="910512"/>
            <a:chOff x="17611" y="5960894"/>
            <a:chExt cx="12174389" cy="9105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2344FB-B38C-46CB-83C2-C1C51B78D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11" y="6237424"/>
              <a:ext cx="1980208" cy="57595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15AE6C-D169-434F-859F-B96F4D71C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7968" y="6199036"/>
              <a:ext cx="1582204" cy="67237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AFA4872-41A3-4A4F-840F-DCE2F57B9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1280576" y="5960894"/>
              <a:ext cx="911424" cy="91051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B57133F-D674-4570-857A-42FCE380A637}"/>
              </a:ext>
            </a:extLst>
          </p:cNvPr>
          <p:cNvSpPr txBox="1"/>
          <p:nvPr/>
        </p:nvSpPr>
        <p:spPr>
          <a:xfrm>
            <a:off x="10416480" y="6550223"/>
            <a:ext cx="1008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Page 10</a:t>
            </a:r>
          </a:p>
        </p:txBody>
      </p:sp>
    </p:spTree>
    <p:extLst>
      <p:ext uri="{BB962C8B-B14F-4D97-AF65-F5344CB8AC3E}">
        <p14:creationId xmlns:p14="http://schemas.microsoft.com/office/powerpoint/2010/main" val="71142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C2C8F-9DBD-4C91-9548-EFD573E005FE}"/>
              </a:ext>
            </a:extLst>
          </p:cNvPr>
          <p:cNvSpPr txBox="1">
            <a:spLocks/>
          </p:cNvSpPr>
          <p:nvPr/>
        </p:nvSpPr>
        <p:spPr>
          <a:xfrm>
            <a:off x="5050898" y="-8440"/>
            <a:ext cx="3096344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ym typeface="Arial" charset="0"/>
              </a:rPr>
              <a:t>Sensors Types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1A076B-7A51-420A-AE28-CC80DA36D212}"/>
              </a:ext>
            </a:extLst>
          </p:cNvPr>
          <p:cNvGrpSpPr/>
          <p:nvPr/>
        </p:nvGrpSpPr>
        <p:grpSpPr>
          <a:xfrm>
            <a:off x="17611" y="5960894"/>
            <a:ext cx="12174389" cy="910512"/>
            <a:chOff x="17611" y="5960894"/>
            <a:chExt cx="12174389" cy="9105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02D3EBF-A686-410B-982B-7A27FCD14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11" y="6237424"/>
              <a:ext cx="1980208" cy="57595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D0387DD-CE81-4E2D-AAE9-A36965DDE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7968" y="6199036"/>
              <a:ext cx="1582204" cy="67237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73857FF-A9E6-473E-B3FD-7D9897C57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1280576" y="5960894"/>
              <a:ext cx="911424" cy="91051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F2143-E172-475D-9573-656BB7D24DF1}"/>
              </a:ext>
            </a:extLst>
          </p:cNvPr>
          <p:cNvSpPr txBox="1"/>
          <p:nvPr/>
        </p:nvSpPr>
        <p:spPr>
          <a:xfrm>
            <a:off x="910438" y="1052736"/>
            <a:ext cx="110182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Optical sensors (UV, VIS, IR sensors)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Electrochemical sensors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Gas-semiconductor sensors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MEMS sensors (pressure and flow)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Capacitive/Resistive sensors (Humidity, temperature)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Photodiodes (sunlight sensors)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Light scattering sensors (for PM)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64586A-3536-4191-9462-6CE38B10E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332" y="1268760"/>
            <a:ext cx="3314700" cy="1028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FD24DA-7DF9-480C-BFCC-4FCD6424B61C}"/>
              </a:ext>
            </a:extLst>
          </p:cNvPr>
          <p:cNvSpPr txBox="1"/>
          <p:nvPr/>
        </p:nvSpPr>
        <p:spPr>
          <a:xfrm>
            <a:off x="10272467" y="6505599"/>
            <a:ext cx="1008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Page 11</a:t>
            </a:r>
          </a:p>
        </p:txBody>
      </p:sp>
    </p:spTree>
    <p:extLst>
      <p:ext uri="{BB962C8B-B14F-4D97-AF65-F5344CB8AC3E}">
        <p14:creationId xmlns:p14="http://schemas.microsoft.com/office/powerpoint/2010/main" val="170893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FDB964-8813-44D3-A7AF-6D470CE43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340768"/>
            <a:ext cx="5415483" cy="47200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46BB70-B8E0-4F87-A6FC-F90888C92F71}"/>
              </a:ext>
            </a:extLst>
          </p:cNvPr>
          <p:cNvSpPr/>
          <p:nvPr/>
        </p:nvSpPr>
        <p:spPr>
          <a:xfrm>
            <a:off x="3326014" y="10371"/>
            <a:ext cx="5415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Optical sensors (NDIR sensors)</a:t>
            </a:r>
          </a:p>
          <a:p>
            <a:pPr algn="ctr"/>
            <a:r>
              <a:rPr lang="en-US" sz="2400" dirty="0"/>
              <a:t>(CO; CH</a:t>
            </a:r>
            <a:r>
              <a:rPr lang="en-US" sz="2400" baseline="-25000" dirty="0"/>
              <a:t>4</a:t>
            </a:r>
            <a:r>
              <a:rPr lang="en-US" sz="24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B61CF1-669C-4227-8579-9047F4FFC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075" y="2132856"/>
            <a:ext cx="5715365" cy="2162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8D9194-2DB0-4DFF-A5AE-45E17CB52FEF}"/>
              </a:ext>
            </a:extLst>
          </p:cNvPr>
          <p:cNvSpPr txBox="1"/>
          <p:nvPr/>
        </p:nvSpPr>
        <p:spPr>
          <a:xfrm>
            <a:off x="5735960" y="4653136"/>
            <a:ext cx="607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Pyroelectric and thermopile detection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0D20-23F4-4094-8F92-88C77AC3A5FC}"/>
              </a:ext>
            </a:extLst>
          </p:cNvPr>
          <p:cNvSpPr txBox="1"/>
          <p:nvPr/>
        </p:nvSpPr>
        <p:spPr>
          <a:xfrm>
            <a:off x="11183891" y="6536544"/>
            <a:ext cx="1008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Page 12</a:t>
            </a:r>
          </a:p>
        </p:txBody>
      </p:sp>
    </p:spTree>
    <p:extLst>
      <p:ext uri="{BB962C8B-B14F-4D97-AF65-F5344CB8AC3E}">
        <p14:creationId xmlns:p14="http://schemas.microsoft.com/office/powerpoint/2010/main" val="3969156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53426C-4F6E-4B04-BD10-2A4A6EF6880A}"/>
              </a:ext>
            </a:extLst>
          </p:cNvPr>
          <p:cNvSpPr/>
          <p:nvPr/>
        </p:nvSpPr>
        <p:spPr>
          <a:xfrm>
            <a:off x="4189869" y="3304"/>
            <a:ext cx="38122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Electrochemical sensors</a:t>
            </a:r>
          </a:p>
          <a:p>
            <a:pPr algn="ctr"/>
            <a:r>
              <a:rPr lang="en-US" sz="2400" dirty="0"/>
              <a:t>(Brewer-Mast cell)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871734-104C-403F-B9D2-28EDF063A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980728"/>
            <a:ext cx="6438900" cy="5095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6EFE201-65B0-4386-BC26-02CC5F9669DA}"/>
                  </a:ext>
                </a:extLst>
              </p:cNvPr>
              <p:cNvSpPr/>
              <p:nvPr/>
            </p:nvSpPr>
            <p:spPr>
              <a:xfrm>
                <a:off x="6744072" y="1396102"/>
                <a:ext cx="520193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𝑲𝑰</m:t>
                      </m:r>
                      <m:r>
                        <a:rPr lang="en-US" sz="2400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US" sz="2400" b="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US" sz="2400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2400" b="0" i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2400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US" sz="2400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𝑲𝑶𝑯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6EFE201-65B0-4386-BC26-02CC5F9669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072" y="1396102"/>
                <a:ext cx="5201937" cy="461665"/>
              </a:xfrm>
              <a:prstGeom prst="rect">
                <a:avLst/>
              </a:prstGeom>
              <a:blipFill>
                <a:blip r:embed="rId4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B79BAD6-6F3C-4FEF-AFBC-C2E60FC0EFE0}"/>
                  </a:ext>
                </a:extLst>
              </p:cNvPr>
              <p:cNvSpPr/>
              <p:nvPr/>
            </p:nvSpPr>
            <p:spPr>
              <a:xfrm>
                <a:off x="7680176" y="2929172"/>
                <a:ext cx="377199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𝑪𝒂𝒕𝒉𝒐𝒅𝒆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400">
                          <a:latin typeface="Cambria Math" panose="02040503050406030204" pitchFamily="18" charset="0"/>
                        </a:rPr>
                        <m:t>→2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p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B79BAD6-6F3C-4FEF-AFBC-C2E60FC0EF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76" y="2929172"/>
                <a:ext cx="3771994" cy="461665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35067DE-0CF6-4EA9-8B84-CE7CB090CBB4}"/>
              </a:ext>
            </a:extLst>
          </p:cNvPr>
          <p:cNvSpPr txBox="1"/>
          <p:nvPr/>
        </p:nvSpPr>
        <p:spPr>
          <a:xfrm>
            <a:off x="6744072" y="2111191"/>
            <a:ext cx="5201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E-cell with </a:t>
            </a:r>
            <a:r>
              <a:rPr lang="en-US" sz="2400" b="1" i="1" dirty="0"/>
              <a:t>Pt</a:t>
            </a:r>
            <a:r>
              <a:rPr lang="en-US" sz="2400" i="1" dirty="0"/>
              <a:t> cathode and </a:t>
            </a:r>
            <a:r>
              <a:rPr lang="en-US" sz="2400" b="1" i="1" dirty="0"/>
              <a:t>Ag</a:t>
            </a:r>
            <a:r>
              <a:rPr lang="en-US" sz="2400" i="1" dirty="0"/>
              <a:t> anode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CA98AB3-BE35-4CC9-A35D-49765016C514}"/>
                  </a:ext>
                </a:extLst>
              </p:cNvPr>
              <p:cNvSpPr/>
              <p:nvPr/>
            </p:nvSpPr>
            <p:spPr>
              <a:xfrm>
                <a:off x="7511027" y="3672545"/>
                <a:ext cx="4110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𝑨𝒏𝒐𝒅𝒆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𝑨𝒈</m:t>
                      </m:r>
                      <m:r>
                        <a:rPr lang="en-US" sz="2400" b="1" i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400" b="1" i="0">
                          <a:latin typeface="Cambria Math" panose="020405030504060302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𝑨𝒈</m:t>
                          </m:r>
                        </m:e>
                        <m:sup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400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0">
                          <a:latin typeface="Cambria Math" panose="020405030504060302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CA98AB3-BE35-4CC9-A35D-49765016C5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1027" y="3672545"/>
                <a:ext cx="4110292" cy="461665"/>
              </a:xfrm>
              <a:prstGeom prst="rect">
                <a:avLst/>
              </a:prstGeom>
              <a:blipFill>
                <a:blip r:embed="rId6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B0228C0E-6015-4929-81B5-B1A510714B2C}"/>
              </a:ext>
            </a:extLst>
          </p:cNvPr>
          <p:cNvGrpSpPr/>
          <p:nvPr/>
        </p:nvGrpSpPr>
        <p:grpSpPr>
          <a:xfrm>
            <a:off x="17611" y="5960894"/>
            <a:ext cx="12174389" cy="910512"/>
            <a:chOff x="17611" y="5960894"/>
            <a:chExt cx="12174389" cy="9105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4382312-62EA-4A22-832E-30CDE4F6B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11" y="6237424"/>
              <a:ext cx="1980208" cy="5759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450F08C-008D-4A57-9AB5-05D662E8B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07968" y="6199036"/>
              <a:ext cx="1582204" cy="67237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0C87BEC-501D-4A06-8D89-BF9F2A108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1280576" y="5960894"/>
              <a:ext cx="911424" cy="91051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D1392AD-1FB9-4E1B-A520-69BB71F5F9B3}"/>
              </a:ext>
            </a:extLst>
          </p:cNvPr>
          <p:cNvSpPr txBox="1"/>
          <p:nvPr/>
        </p:nvSpPr>
        <p:spPr>
          <a:xfrm>
            <a:off x="10444061" y="6492363"/>
            <a:ext cx="1008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Page 13</a:t>
            </a:r>
          </a:p>
        </p:txBody>
      </p:sp>
    </p:spTree>
    <p:extLst>
      <p:ext uri="{BB962C8B-B14F-4D97-AF65-F5344CB8AC3E}">
        <p14:creationId xmlns:p14="http://schemas.microsoft.com/office/powerpoint/2010/main" val="329160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681BDF-1476-4773-A8E0-2E57B2C93A9C}"/>
              </a:ext>
            </a:extLst>
          </p:cNvPr>
          <p:cNvSpPr/>
          <p:nvPr/>
        </p:nvSpPr>
        <p:spPr>
          <a:xfrm>
            <a:off x="4007768" y="18584"/>
            <a:ext cx="5450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Metal oxide Semiconductor sensors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F26F3C-6597-44E8-BC6C-EEB20C3FF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480249"/>
            <a:ext cx="4191000" cy="4886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7413E8-8DD1-4B9E-921B-4BA09D8D0410}"/>
              </a:ext>
            </a:extLst>
          </p:cNvPr>
          <p:cNvSpPr txBox="1"/>
          <p:nvPr/>
        </p:nvSpPr>
        <p:spPr>
          <a:xfrm>
            <a:off x="604968" y="5377974"/>
            <a:ext cx="333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P-type</a:t>
            </a:r>
            <a:r>
              <a:rPr lang="en-US" sz="2400" dirty="0"/>
              <a:t> semiconductor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7D51EF-D908-4775-8C19-578A05871405}"/>
              </a:ext>
            </a:extLst>
          </p:cNvPr>
          <p:cNvSpPr/>
          <p:nvPr/>
        </p:nvSpPr>
        <p:spPr>
          <a:xfrm>
            <a:off x="4439816" y="836712"/>
            <a:ext cx="77521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sensing principle relies on the interaction between the </a:t>
            </a:r>
            <a:r>
              <a:rPr lang="en-US" sz="2400" b="1" dirty="0"/>
              <a:t>porous gas sensitive layer </a:t>
            </a:r>
            <a:r>
              <a:rPr lang="en-US" sz="2400" dirty="0"/>
              <a:t>and the </a:t>
            </a:r>
            <a:r>
              <a:rPr lang="en-US" sz="2400" b="1" dirty="0"/>
              <a:t>target gas</a:t>
            </a:r>
            <a:r>
              <a:rPr lang="en-US" sz="2400" dirty="0"/>
              <a:t>: the adsorption of the gas causes a change in the electrical resistance of the porous layer.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0ED3FC-346D-472E-BD9F-EAC8B9724B42}"/>
              </a:ext>
            </a:extLst>
          </p:cNvPr>
          <p:cNvSpPr/>
          <p:nvPr/>
        </p:nvSpPr>
        <p:spPr>
          <a:xfrm>
            <a:off x="4439816" y="2923411"/>
            <a:ext cx="77521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Discrimination between different gases is optimized through a combination of fine-tuning manufacturing processes, selecting the sensor operating parameters and including embedded filters.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8F1FAF-5DC4-4B78-9AF8-7336EE652DEF}"/>
              </a:ext>
            </a:extLst>
          </p:cNvPr>
          <p:cNvSpPr txBox="1"/>
          <p:nvPr/>
        </p:nvSpPr>
        <p:spPr>
          <a:xfrm>
            <a:off x="4439816" y="5010110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 electrode design (working, counter, reference, auxiliary) ensures sensitivity and reliability.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09848B5-9CB0-49AC-803D-1C52D6F550F9}"/>
              </a:ext>
            </a:extLst>
          </p:cNvPr>
          <p:cNvGrpSpPr/>
          <p:nvPr/>
        </p:nvGrpSpPr>
        <p:grpSpPr>
          <a:xfrm>
            <a:off x="17611" y="5960894"/>
            <a:ext cx="12174389" cy="910512"/>
            <a:chOff x="17611" y="5960894"/>
            <a:chExt cx="12174389" cy="9105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489F793-8812-42E8-9DD3-E86A74690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11" y="6237424"/>
              <a:ext cx="1980208" cy="5759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2DACA0-6C83-4D7A-BD07-2BE5299CF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7968" y="6199036"/>
              <a:ext cx="1582204" cy="6723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3EB801-61BB-4F9E-BEFA-F8470C08B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1280576" y="5960894"/>
              <a:ext cx="911424" cy="91051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7594C5E-77F9-4167-8508-63DADA310956}"/>
              </a:ext>
            </a:extLst>
          </p:cNvPr>
          <p:cNvSpPr txBox="1"/>
          <p:nvPr/>
        </p:nvSpPr>
        <p:spPr>
          <a:xfrm>
            <a:off x="10488488" y="6497740"/>
            <a:ext cx="1008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Page 14</a:t>
            </a:r>
          </a:p>
        </p:txBody>
      </p:sp>
    </p:spTree>
    <p:extLst>
      <p:ext uri="{BB962C8B-B14F-4D97-AF65-F5344CB8AC3E}">
        <p14:creationId xmlns:p14="http://schemas.microsoft.com/office/powerpoint/2010/main" val="322835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7C9F66-0D3B-4B9B-8CE0-BB9B6F045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548680"/>
            <a:ext cx="9724844" cy="57606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EE4B9F-AA38-460E-A45B-CAE87D1AA973}"/>
              </a:ext>
            </a:extLst>
          </p:cNvPr>
          <p:cNvSpPr/>
          <p:nvPr/>
        </p:nvSpPr>
        <p:spPr>
          <a:xfrm>
            <a:off x="4380626" y="29632"/>
            <a:ext cx="3430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NO-A4 Nitric Oxide Sensor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3207C-D169-4C4F-8B1E-8A2D918EA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212" y="332656"/>
            <a:ext cx="1912945" cy="14972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FFA0FFA-2311-44F8-B0FB-3C77A4C94E34}"/>
              </a:ext>
            </a:extLst>
          </p:cNvPr>
          <p:cNvGrpSpPr/>
          <p:nvPr/>
        </p:nvGrpSpPr>
        <p:grpSpPr>
          <a:xfrm>
            <a:off x="17611" y="5960894"/>
            <a:ext cx="12174389" cy="910512"/>
            <a:chOff x="17611" y="5960894"/>
            <a:chExt cx="12174389" cy="910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8B265B-2C41-4218-AB1F-8D44729F7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11" y="6237424"/>
              <a:ext cx="1980208" cy="5759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EF96D7-5635-47F2-8762-D8344CD06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6040" y="6185630"/>
              <a:ext cx="1582204" cy="67237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B28E3C-19F6-4110-B1CB-0B2D574A1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1280576" y="5960894"/>
              <a:ext cx="911424" cy="91051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1F10C6-6C1F-45D1-A807-689475828A8E}"/>
              </a:ext>
            </a:extLst>
          </p:cNvPr>
          <p:cNvSpPr txBox="1"/>
          <p:nvPr/>
        </p:nvSpPr>
        <p:spPr>
          <a:xfrm>
            <a:off x="10488488" y="6536897"/>
            <a:ext cx="1008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Page 15</a:t>
            </a:r>
          </a:p>
        </p:txBody>
      </p:sp>
    </p:spTree>
    <p:extLst>
      <p:ext uri="{BB962C8B-B14F-4D97-AF65-F5344CB8AC3E}">
        <p14:creationId xmlns:p14="http://schemas.microsoft.com/office/powerpoint/2010/main" val="217839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0B247-5FAA-492B-887B-75C72E8D8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-25276"/>
            <a:ext cx="9616955" cy="6135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B83965-C3B3-418A-93BE-888F90FD4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2" y="836712"/>
            <a:ext cx="4052312" cy="129614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EBC86E9-B919-4B7E-AF37-41F1BE0BC058}"/>
              </a:ext>
            </a:extLst>
          </p:cNvPr>
          <p:cNvGrpSpPr/>
          <p:nvPr/>
        </p:nvGrpSpPr>
        <p:grpSpPr>
          <a:xfrm>
            <a:off x="17611" y="5960894"/>
            <a:ext cx="12174389" cy="910512"/>
            <a:chOff x="17611" y="5960894"/>
            <a:chExt cx="12174389" cy="9105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AECE850-1868-4D7E-A967-E37DA39CA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11" y="6237424"/>
              <a:ext cx="1980208" cy="57595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F6CB54-C203-4F06-9BFF-2922E0486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07968" y="6199036"/>
              <a:ext cx="1582204" cy="67237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2E35ED-CBE0-49A9-9523-4714B5D37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1280576" y="5960894"/>
              <a:ext cx="911424" cy="91051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E84C982-28D2-4D66-AD85-4CD99AD7B549}"/>
              </a:ext>
            </a:extLst>
          </p:cNvPr>
          <p:cNvSpPr txBox="1"/>
          <p:nvPr/>
        </p:nvSpPr>
        <p:spPr>
          <a:xfrm>
            <a:off x="10416480" y="6505599"/>
            <a:ext cx="1008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Page 16</a:t>
            </a:r>
          </a:p>
        </p:txBody>
      </p:sp>
    </p:spTree>
    <p:extLst>
      <p:ext uri="{BB962C8B-B14F-4D97-AF65-F5344CB8AC3E}">
        <p14:creationId xmlns:p14="http://schemas.microsoft.com/office/powerpoint/2010/main" val="328649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AE98DC-EA7E-4121-AFD0-C16433262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16" y="74712"/>
            <a:ext cx="9465108" cy="59918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76A64F-A10E-4D5C-A657-213A4263A709}"/>
              </a:ext>
            </a:extLst>
          </p:cNvPr>
          <p:cNvGrpSpPr/>
          <p:nvPr/>
        </p:nvGrpSpPr>
        <p:grpSpPr>
          <a:xfrm>
            <a:off x="17611" y="5960894"/>
            <a:ext cx="12174389" cy="910512"/>
            <a:chOff x="17611" y="5960894"/>
            <a:chExt cx="12174389" cy="9105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3CADF79-D34C-4D7B-90C1-270008469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11" y="6237424"/>
              <a:ext cx="1980208" cy="57595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75EDC9-6A65-4D3A-AF3E-4CECDCE06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7968" y="6199036"/>
              <a:ext cx="1582204" cy="67237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B2977F-64E8-4306-AED6-8DDE1A32A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1280576" y="5960894"/>
              <a:ext cx="911424" cy="91051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2F37B8-B3F1-480C-B7DE-8683F2FC6B1A}"/>
              </a:ext>
            </a:extLst>
          </p:cNvPr>
          <p:cNvSpPr txBox="1"/>
          <p:nvPr/>
        </p:nvSpPr>
        <p:spPr>
          <a:xfrm>
            <a:off x="10416254" y="6505599"/>
            <a:ext cx="1008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Page 17</a:t>
            </a:r>
          </a:p>
        </p:txBody>
      </p:sp>
    </p:spTree>
    <p:extLst>
      <p:ext uri="{BB962C8B-B14F-4D97-AF65-F5344CB8AC3E}">
        <p14:creationId xmlns:p14="http://schemas.microsoft.com/office/powerpoint/2010/main" val="464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61598C-41DA-4E9D-8941-E2AC060A1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412776"/>
            <a:ext cx="7149040" cy="32849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2BA07-168D-4ABF-9C03-56FEDDE75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624" y="176465"/>
            <a:ext cx="3714376" cy="3019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5CF341-47D8-4425-AEB0-ECEEF68E1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464" y="3195737"/>
            <a:ext cx="3620048" cy="31725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0A6DBB-70A2-4591-A95B-103B52EFA313}"/>
              </a:ext>
            </a:extLst>
          </p:cNvPr>
          <p:cNvSpPr txBox="1"/>
          <p:nvPr/>
        </p:nvSpPr>
        <p:spPr>
          <a:xfrm>
            <a:off x="3935760" y="76110"/>
            <a:ext cx="5914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Light scattering sensors for PM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064328-9F37-4230-8FF2-ABC12697D314}"/>
              </a:ext>
            </a:extLst>
          </p:cNvPr>
          <p:cNvGrpSpPr/>
          <p:nvPr/>
        </p:nvGrpSpPr>
        <p:grpSpPr>
          <a:xfrm>
            <a:off x="17611" y="5960894"/>
            <a:ext cx="12174389" cy="929016"/>
            <a:chOff x="17611" y="5960894"/>
            <a:chExt cx="12174389" cy="9290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8CE175-E06F-4622-BBC7-FFFA870B8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611" y="6237424"/>
              <a:ext cx="1980208" cy="57595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E15C113-E46C-4380-B372-9F4E909A5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5880" y="6217540"/>
              <a:ext cx="1582204" cy="67237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487FBC-84C9-468A-A7A4-795D49593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1280576" y="5960894"/>
              <a:ext cx="911424" cy="91051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6CD7132-8FB1-4143-8D5C-F493BFA9130E}"/>
              </a:ext>
            </a:extLst>
          </p:cNvPr>
          <p:cNvSpPr txBox="1"/>
          <p:nvPr/>
        </p:nvSpPr>
        <p:spPr>
          <a:xfrm>
            <a:off x="10323611" y="6525400"/>
            <a:ext cx="1008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Page 18</a:t>
            </a:r>
          </a:p>
        </p:txBody>
      </p:sp>
    </p:spTree>
    <p:extLst>
      <p:ext uri="{BB962C8B-B14F-4D97-AF65-F5344CB8AC3E}">
        <p14:creationId xmlns:p14="http://schemas.microsoft.com/office/powerpoint/2010/main" val="161519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EC13AD6-90F6-495C-8375-5425E0D0ACE2}"/>
              </a:ext>
            </a:extLst>
          </p:cNvPr>
          <p:cNvGrpSpPr/>
          <p:nvPr/>
        </p:nvGrpSpPr>
        <p:grpSpPr>
          <a:xfrm>
            <a:off x="17611" y="5960894"/>
            <a:ext cx="12174389" cy="910512"/>
            <a:chOff x="17611" y="5960894"/>
            <a:chExt cx="12174389" cy="910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D47785E-B2FF-4045-ABEB-4E20CDB83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11" y="6237424"/>
              <a:ext cx="1980208" cy="57595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64096F-3891-450B-BBA2-FFBF17F1D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7968" y="6199036"/>
              <a:ext cx="1582204" cy="67237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BFAA6E-3167-47B3-80F4-B0A0082D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1280576" y="5960894"/>
              <a:ext cx="911424" cy="91051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6703D03-8A4B-4378-8632-4519E76F2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15" y="1772816"/>
            <a:ext cx="4572000" cy="3648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37CB89-B0DD-4D11-88F1-DA4E4257E849}"/>
              </a:ext>
            </a:extLst>
          </p:cNvPr>
          <p:cNvSpPr txBox="1"/>
          <p:nvPr/>
        </p:nvSpPr>
        <p:spPr>
          <a:xfrm>
            <a:off x="3790758" y="3229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Cylinder sampling using drones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87C0F0-1724-4C55-A730-A2A7E9D66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016" y="1088382"/>
            <a:ext cx="5749048" cy="4681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4C5207-9523-4293-B3AC-44CABEB08953}"/>
              </a:ext>
            </a:extLst>
          </p:cNvPr>
          <p:cNvSpPr txBox="1"/>
          <p:nvPr/>
        </p:nvSpPr>
        <p:spPr>
          <a:xfrm>
            <a:off x="10416480" y="6550223"/>
            <a:ext cx="1008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Page 19</a:t>
            </a:r>
          </a:p>
        </p:txBody>
      </p:sp>
    </p:spTree>
    <p:extLst>
      <p:ext uri="{BB962C8B-B14F-4D97-AF65-F5344CB8AC3E}">
        <p14:creationId xmlns:p14="http://schemas.microsoft.com/office/powerpoint/2010/main" val="2850610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D3DC-E4DC-499C-B50D-E241CC5B43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6326" y="36024"/>
            <a:ext cx="5805487" cy="635000"/>
          </a:xfrm>
        </p:spPr>
        <p:txBody>
          <a:bodyPr>
            <a:normAutofit/>
          </a:bodyPr>
          <a:lstStyle/>
          <a:p>
            <a:pPr eaLnBrk="1">
              <a:defRPr/>
            </a:pPr>
            <a:r>
              <a:rPr lang="en-US" sz="3200" b="1" dirty="0" err="1">
                <a:solidFill>
                  <a:schemeClr val="tx1"/>
                </a:solidFill>
                <a:ea typeface="+mj-ea"/>
                <a:sym typeface="Arial" charset="0"/>
              </a:rPr>
              <a:t>SMART|AtmoSim_Lab</a:t>
            </a:r>
            <a:r>
              <a:rPr lang="en-US" sz="3200" b="1" dirty="0">
                <a:solidFill>
                  <a:schemeClr val="tx1"/>
                </a:solidFill>
                <a:ea typeface="+mj-ea"/>
                <a:sym typeface="Arial" charset="0"/>
              </a:rPr>
              <a:t> overview</a:t>
            </a:r>
          </a:p>
        </p:txBody>
      </p:sp>
      <p:cxnSp>
        <p:nvCxnSpPr>
          <p:cNvPr id="28" name="Straight Arrow Connector 8">
            <a:extLst>
              <a:ext uri="{FF2B5EF4-FFF2-40B4-BE49-F238E27FC236}">
                <a16:creationId xmlns:a16="http://schemas.microsoft.com/office/drawing/2014/main" id="{6EE3679D-639D-4394-B869-7F1CDF105B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9750" y="3644900"/>
            <a:ext cx="11358231" cy="0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miter lim="4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9" name="Gruppieren 2">
            <a:extLst>
              <a:ext uri="{FF2B5EF4-FFF2-40B4-BE49-F238E27FC236}">
                <a16:creationId xmlns:a16="http://schemas.microsoft.com/office/drawing/2014/main" id="{4371427F-6445-4734-8472-452F19E230E0}"/>
              </a:ext>
            </a:extLst>
          </p:cNvPr>
          <p:cNvGrpSpPr>
            <a:grpSpLocks/>
          </p:cNvGrpSpPr>
          <p:nvPr/>
        </p:nvGrpSpPr>
        <p:grpSpPr bwMode="auto">
          <a:xfrm>
            <a:off x="3031879" y="2133599"/>
            <a:ext cx="1469966" cy="1511301"/>
            <a:chOff x="2462950" y="2132856"/>
            <a:chExt cx="1081087" cy="1467116"/>
          </a:xfrm>
        </p:grpSpPr>
        <p:sp>
          <p:nvSpPr>
            <p:cNvPr id="30" name="TextBox 17">
              <a:extLst>
                <a:ext uri="{FF2B5EF4-FFF2-40B4-BE49-F238E27FC236}">
                  <a16:creationId xmlns:a16="http://schemas.microsoft.com/office/drawing/2014/main" id="{A3462A36-9655-432E-97CB-FBA87F286B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2950" y="2132856"/>
              <a:ext cx="1081087" cy="92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>
                <a:spcBef>
                  <a:spcPct val="0"/>
                </a:spcBef>
              </a:pP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May 2016</a:t>
              </a:r>
            </a:p>
            <a:p>
              <a:pPr algn="ctr" eaLnBrk="1">
                <a:spcBef>
                  <a:spcPct val="0"/>
                </a:spcBef>
              </a:pP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Jülich</a:t>
              </a:r>
            </a:p>
            <a:p>
              <a:pPr algn="ctr" eaLnBrk="1">
                <a:spcBef>
                  <a:spcPct val="0"/>
                </a:spcBef>
              </a:pP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(Internship</a:t>
              </a:r>
              <a:b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</a:b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2 students)</a:t>
              </a:r>
            </a:p>
          </p:txBody>
        </p:sp>
        <p:cxnSp>
          <p:nvCxnSpPr>
            <p:cNvPr id="31" name="Straight Connector 22">
              <a:extLst>
                <a:ext uri="{FF2B5EF4-FFF2-40B4-BE49-F238E27FC236}">
                  <a16:creationId xmlns:a16="http://schemas.microsoft.com/office/drawing/2014/main" id="{02D95173-F1EA-4029-B696-EADC0859BAE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991281" y="3059068"/>
              <a:ext cx="6377" cy="540904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" name="Gruppieren 4">
            <a:extLst>
              <a:ext uri="{FF2B5EF4-FFF2-40B4-BE49-F238E27FC236}">
                <a16:creationId xmlns:a16="http://schemas.microsoft.com/office/drawing/2014/main" id="{13D20CF9-C69B-47AE-94EF-C4FCFA2C2271}"/>
              </a:ext>
            </a:extLst>
          </p:cNvPr>
          <p:cNvGrpSpPr>
            <a:grpSpLocks/>
          </p:cNvGrpSpPr>
          <p:nvPr/>
        </p:nvGrpSpPr>
        <p:grpSpPr bwMode="auto">
          <a:xfrm>
            <a:off x="2171700" y="3644901"/>
            <a:ext cx="1664234" cy="2089405"/>
            <a:chOff x="3167856" y="3644900"/>
            <a:chExt cx="1223963" cy="2027339"/>
          </a:xfrm>
        </p:grpSpPr>
        <p:sp>
          <p:nvSpPr>
            <p:cNvPr id="33" name="TextBox 13">
              <a:extLst>
                <a:ext uri="{FF2B5EF4-FFF2-40B4-BE49-F238E27FC236}">
                  <a16:creationId xmlns:a16="http://schemas.microsoft.com/office/drawing/2014/main" id="{AC4A7894-7C55-4D5F-9410-37F3FDDC0C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7856" y="4537429"/>
              <a:ext cx="1223963" cy="1134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>
                <a:spcBef>
                  <a:spcPct val="0"/>
                </a:spcBef>
              </a:pP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Feb 2016</a:t>
              </a:r>
            </a:p>
            <a:p>
              <a:pPr algn="ctr" eaLnBrk="1">
                <a:spcBef>
                  <a:spcPct val="0"/>
                </a:spcBef>
              </a:pP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Selection of </a:t>
              </a:r>
            </a:p>
            <a:p>
              <a:pPr algn="ctr" eaLnBrk="1">
                <a:spcBef>
                  <a:spcPct val="0"/>
                </a:spcBef>
              </a:pP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George Jibuti</a:t>
              </a:r>
              <a:b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</a:b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Smart Lab</a:t>
              </a:r>
            </a:p>
            <a:p>
              <a:pPr algn="ctr" eaLnBrk="1">
                <a:spcBef>
                  <a:spcPct val="0"/>
                </a:spcBef>
              </a:pP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chairperson</a:t>
              </a:r>
              <a:endParaRPr lang="en-US" altLang="de-DE" sz="1200" dirty="0"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cxnSp>
          <p:nvCxnSpPr>
            <p:cNvPr id="34" name="Straight Connector 30">
              <a:extLst>
                <a:ext uri="{FF2B5EF4-FFF2-40B4-BE49-F238E27FC236}">
                  <a16:creationId xmlns:a16="http://schemas.microsoft.com/office/drawing/2014/main" id="{E28B6CBB-ADC1-45E2-875C-50B600D53B7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79838" y="3644900"/>
              <a:ext cx="0" cy="827881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5" name="Gruppieren 31">
            <a:extLst>
              <a:ext uri="{FF2B5EF4-FFF2-40B4-BE49-F238E27FC236}">
                <a16:creationId xmlns:a16="http://schemas.microsoft.com/office/drawing/2014/main" id="{27CFFD06-81E8-4081-8A30-EC0011C933CE}"/>
              </a:ext>
            </a:extLst>
          </p:cNvPr>
          <p:cNvGrpSpPr>
            <a:grpSpLocks/>
          </p:cNvGrpSpPr>
          <p:nvPr/>
        </p:nvGrpSpPr>
        <p:grpSpPr bwMode="auto">
          <a:xfrm>
            <a:off x="225425" y="2133599"/>
            <a:ext cx="1469966" cy="1511301"/>
            <a:chOff x="2483768" y="2132856"/>
            <a:chExt cx="1081087" cy="1467116"/>
          </a:xfrm>
        </p:grpSpPr>
        <p:sp>
          <p:nvSpPr>
            <p:cNvPr id="36" name="TextBox 17">
              <a:extLst>
                <a:ext uri="{FF2B5EF4-FFF2-40B4-BE49-F238E27FC236}">
                  <a16:creationId xmlns:a16="http://schemas.microsoft.com/office/drawing/2014/main" id="{C5D152FC-28FA-4436-B0FF-7E24604076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3768" y="2132856"/>
              <a:ext cx="1081087" cy="92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>
                <a:spcBef>
                  <a:spcPct val="0"/>
                </a:spcBef>
              </a:pP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June 2015</a:t>
              </a:r>
            </a:p>
            <a:p>
              <a:pPr algn="ctr" eaLnBrk="1">
                <a:spcBef>
                  <a:spcPct val="0"/>
                </a:spcBef>
              </a:pP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Jülich</a:t>
              </a:r>
            </a:p>
            <a:p>
              <a:pPr algn="ctr" eaLnBrk="1">
                <a:spcBef>
                  <a:spcPct val="0"/>
                </a:spcBef>
              </a:pP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(Internship</a:t>
              </a:r>
              <a:b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</a:b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1 student)</a:t>
              </a:r>
            </a:p>
          </p:txBody>
        </p:sp>
        <p:cxnSp>
          <p:nvCxnSpPr>
            <p:cNvPr id="37" name="Straight Connector 22">
              <a:extLst>
                <a:ext uri="{FF2B5EF4-FFF2-40B4-BE49-F238E27FC236}">
                  <a16:creationId xmlns:a16="http://schemas.microsoft.com/office/drawing/2014/main" id="{61464D66-64D4-4FFA-AFFD-31DF1AF9DD00}"/>
                </a:ext>
              </a:extLst>
            </p:cNvPr>
            <p:cNvCxnSpPr>
              <a:cxnSpLocks noChangeShapeType="1"/>
              <a:stCxn id="36" idx="2"/>
            </p:cNvCxnSpPr>
            <p:nvPr/>
          </p:nvCxnSpPr>
          <p:spPr bwMode="auto">
            <a:xfrm flipH="1">
              <a:off x="3017231" y="3059068"/>
              <a:ext cx="7081" cy="540904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8" name="Gruppieren 35">
            <a:extLst>
              <a:ext uri="{FF2B5EF4-FFF2-40B4-BE49-F238E27FC236}">
                <a16:creationId xmlns:a16="http://schemas.microsoft.com/office/drawing/2014/main" id="{845DD9BF-5613-47E7-9020-3A7B914BEA4E}"/>
              </a:ext>
            </a:extLst>
          </p:cNvPr>
          <p:cNvGrpSpPr>
            <a:grpSpLocks/>
          </p:cNvGrpSpPr>
          <p:nvPr/>
        </p:nvGrpSpPr>
        <p:grpSpPr bwMode="auto">
          <a:xfrm>
            <a:off x="585788" y="3644901"/>
            <a:ext cx="2057087" cy="1658184"/>
            <a:chOff x="3022873" y="3644900"/>
            <a:chExt cx="1513135" cy="1609511"/>
          </a:xfrm>
        </p:grpSpPr>
        <p:sp>
          <p:nvSpPr>
            <p:cNvPr id="39" name="TextBox 13">
              <a:extLst>
                <a:ext uri="{FF2B5EF4-FFF2-40B4-BE49-F238E27FC236}">
                  <a16:creationId xmlns:a16="http://schemas.microsoft.com/office/drawing/2014/main" id="{C94CC18C-FB9A-4958-A835-C421A1A875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2873" y="4537429"/>
              <a:ext cx="1513135" cy="716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>
                <a:spcBef>
                  <a:spcPct val="0"/>
                </a:spcBef>
              </a:pP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Nov 2015</a:t>
              </a:r>
            </a:p>
            <a:p>
              <a:pPr algn="ctr" eaLnBrk="1">
                <a:spcBef>
                  <a:spcPct val="0"/>
                </a:spcBef>
              </a:pP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Definition of </a:t>
              </a:r>
              <a:b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</a:b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first joint project</a:t>
              </a:r>
            </a:p>
          </p:txBody>
        </p:sp>
        <p:cxnSp>
          <p:nvCxnSpPr>
            <p:cNvPr id="40" name="Straight Connector 30">
              <a:extLst>
                <a:ext uri="{FF2B5EF4-FFF2-40B4-BE49-F238E27FC236}">
                  <a16:creationId xmlns:a16="http://schemas.microsoft.com/office/drawing/2014/main" id="{36B9CAA4-1F60-4D56-A822-0A6AA13DC8F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79838" y="3644900"/>
              <a:ext cx="0" cy="827881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1" name="Gruppieren 38">
            <a:extLst>
              <a:ext uri="{FF2B5EF4-FFF2-40B4-BE49-F238E27FC236}">
                <a16:creationId xmlns:a16="http://schemas.microsoft.com/office/drawing/2014/main" id="{DC07808C-72B1-4EB2-B700-2A09A6DBB6FC}"/>
              </a:ext>
            </a:extLst>
          </p:cNvPr>
          <p:cNvGrpSpPr>
            <a:grpSpLocks/>
          </p:cNvGrpSpPr>
          <p:nvPr/>
        </p:nvGrpSpPr>
        <p:grpSpPr bwMode="auto">
          <a:xfrm>
            <a:off x="1355020" y="2133599"/>
            <a:ext cx="1860660" cy="1511301"/>
            <a:chOff x="2355940" y="2132856"/>
            <a:chExt cx="1368152" cy="1467116"/>
          </a:xfrm>
        </p:grpSpPr>
        <p:sp>
          <p:nvSpPr>
            <p:cNvPr id="42" name="TextBox 17">
              <a:extLst>
                <a:ext uri="{FF2B5EF4-FFF2-40B4-BE49-F238E27FC236}">
                  <a16:creationId xmlns:a16="http://schemas.microsoft.com/office/drawing/2014/main" id="{898E428D-8BED-445D-8076-73B162EDC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5940" y="2132856"/>
              <a:ext cx="1368152" cy="92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>
                <a:spcBef>
                  <a:spcPct val="0"/>
                </a:spcBef>
              </a:pP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Jan 2016</a:t>
              </a:r>
            </a:p>
            <a:p>
              <a:pPr algn="ctr" eaLnBrk="1">
                <a:spcBef>
                  <a:spcPct val="0"/>
                </a:spcBef>
              </a:pP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Jülich</a:t>
              </a:r>
            </a:p>
            <a:p>
              <a:pPr algn="ctr" eaLnBrk="1">
                <a:spcBef>
                  <a:spcPct val="0"/>
                </a:spcBef>
              </a:pP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test phase for</a:t>
              </a:r>
              <a:b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</a:b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first joint project</a:t>
              </a:r>
            </a:p>
          </p:txBody>
        </p:sp>
        <p:cxnSp>
          <p:nvCxnSpPr>
            <p:cNvPr id="43" name="Straight Connector 22">
              <a:extLst>
                <a:ext uri="{FF2B5EF4-FFF2-40B4-BE49-F238E27FC236}">
                  <a16:creationId xmlns:a16="http://schemas.microsoft.com/office/drawing/2014/main" id="{604A8E6A-866B-4988-B2F5-0179D1D9EEF6}"/>
                </a:ext>
              </a:extLst>
            </p:cNvPr>
            <p:cNvCxnSpPr>
              <a:cxnSpLocks noChangeShapeType="1"/>
              <a:stCxn id="42" idx="2"/>
            </p:cNvCxnSpPr>
            <p:nvPr/>
          </p:nvCxnSpPr>
          <p:spPr bwMode="auto">
            <a:xfrm>
              <a:off x="3040016" y="3059068"/>
              <a:ext cx="0" cy="540904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" name="Gruppieren 10">
            <a:extLst>
              <a:ext uri="{FF2B5EF4-FFF2-40B4-BE49-F238E27FC236}">
                <a16:creationId xmlns:a16="http://schemas.microsoft.com/office/drawing/2014/main" id="{28CEEAF6-74EF-4E0C-8103-FB4015D74551}"/>
              </a:ext>
            </a:extLst>
          </p:cNvPr>
          <p:cNvGrpSpPr>
            <a:grpSpLocks/>
          </p:cNvGrpSpPr>
          <p:nvPr/>
        </p:nvGrpSpPr>
        <p:grpSpPr bwMode="auto">
          <a:xfrm>
            <a:off x="7122711" y="740428"/>
            <a:ext cx="3222699" cy="4896891"/>
            <a:chOff x="3606916" y="1340768"/>
            <a:chExt cx="2765284" cy="4752528"/>
          </a:xfrm>
        </p:grpSpPr>
        <p:sp>
          <p:nvSpPr>
            <p:cNvPr id="45" name="TextBox 36">
              <a:extLst>
                <a:ext uri="{FF2B5EF4-FFF2-40B4-BE49-F238E27FC236}">
                  <a16:creationId xmlns:a16="http://schemas.microsoft.com/office/drawing/2014/main" id="{29389CF8-9222-43E7-9107-245CAE8218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6916" y="1340768"/>
              <a:ext cx="276528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>
                <a:spcBef>
                  <a:spcPct val="0"/>
                </a:spcBef>
              </a:pPr>
              <a:r>
                <a:rPr lang="en-US" altLang="de-DE" sz="2400" b="1" i="1">
                  <a:solidFill>
                    <a:srgbClr val="FF0000"/>
                  </a:solidFill>
                  <a:latin typeface="Helvetica" panose="020B0604020202020204" pitchFamily="34" charset="0"/>
                  <a:sym typeface="Helvetica" panose="020B0604020202020204" pitchFamily="34" charset="0"/>
                </a:rPr>
                <a:t>Past      Future</a:t>
              </a:r>
            </a:p>
          </p:txBody>
        </p:sp>
        <p:cxnSp>
          <p:nvCxnSpPr>
            <p:cNvPr id="46" name="Straight Connector 22">
              <a:extLst>
                <a:ext uri="{FF2B5EF4-FFF2-40B4-BE49-F238E27FC236}">
                  <a16:creationId xmlns:a16="http://schemas.microsoft.com/office/drawing/2014/main" id="{4A9D1749-ED32-42C2-AAE8-18F36C376A4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60032" y="1340768"/>
              <a:ext cx="0" cy="4752528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prstDash val="dash"/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7" name="Gruppieren 47">
            <a:extLst>
              <a:ext uri="{FF2B5EF4-FFF2-40B4-BE49-F238E27FC236}">
                <a16:creationId xmlns:a16="http://schemas.microsoft.com/office/drawing/2014/main" id="{37651ECF-094D-4A8F-8830-90DAC9E6F3D0}"/>
              </a:ext>
            </a:extLst>
          </p:cNvPr>
          <p:cNvGrpSpPr>
            <a:grpSpLocks/>
          </p:cNvGrpSpPr>
          <p:nvPr/>
        </p:nvGrpSpPr>
        <p:grpSpPr bwMode="auto">
          <a:xfrm>
            <a:off x="5609753" y="2169321"/>
            <a:ext cx="1683660" cy="1475580"/>
            <a:chOff x="3145879" y="3051153"/>
            <a:chExt cx="1223963" cy="1432491"/>
          </a:xfrm>
        </p:grpSpPr>
        <p:sp>
          <p:nvSpPr>
            <p:cNvPr id="48" name="TextBox 13">
              <a:extLst>
                <a:ext uri="{FF2B5EF4-FFF2-40B4-BE49-F238E27FC236}">
                  <a16:creationId xmlns:a16="http://schemas.microsoft.com/office/drawing/2014/main" id="{D0919D8D-A3D0-4E66-B447-B12A3EB00E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5879" y="3051153"/>
              <a:ext cx="1223963" cy="7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>
                <a:spcBef>
                  <a:spcPct val="0"/>
                </a:spcBef>
              </a:pPr>
              <a:r>
                <a:rPr lang="en-US" altLang="de-DE" sz="1400" b="1" dirty="0">
                  <a:latin typeface="Helvetica" panose="020B0604020202020204" pitchFamily="34" charset="0"/>
                  <a:sym typeface="Helvetica" panose="020B0604020202020204" pitchFamily="34" charset="0"/>
                </a:rPr>
                <a:t>29.09.2017</a:t>
              </a:r>
            </a:p>
            <a:p>
              <a:pPr algn="ctr" eaLnBrk="1">
                <a:spcBef>
                  <a:spcPct val="0"/>
                </a:spcBef>
              </a:pPr>
              <a:r>
                <a:rPr lang="en-US" altLang="de-DE" sz="1400" b="1" dirty="0">
                  <a:latin typeface="Helvetica" panose="020B0604020202020204" pitchFamily="34" charset="0"/>
                  <a:sym typeface="Helvetica" panose="020B0604020202020204" pitchFamily="34" charset="0"/>
                </a:rPr>
                <a:t>Opening of</a:t>
              </a:r>
            </a:p>
            <a:p>
              <a:pPr algn="ctr" eaLnBrk="1">
                <a:spcBef>
                  <a:spcPct val="0"/>
                </a:spcBef>
              </a:pPr>
              <a:r>
                <a:rPr lang="en-US" altLang="de-DE" sz="1400" b="1" dirty="0" err="1">
                  <a:latin typeface="Helvetica" panose="020B0604020202020204" pitchFamily="34" charset="0"/>
                  <a:sym typeface="Helvetica" panose="020B0604020202020204" pitchFamily="34" charset="0"/>
                </a:rPr>
                <a:t>AtmoSim_</a:t>
              </a:r>
              <a:r>
                <a:rPr lang="en-US" altLang="de-DE" sz="1400" b="1" i="1" dirty="0" err="1">
                  <a:latin typeface="Helvetica" panose="020B0604020202020204" pitchFamily="34" charset="0"/>
                  <a:sym typeface="Helvetica" panose="020B0604020202020204" pitchFamily="34" charset="0"/>
                </a:rPr>
                <a:t>LAB</a:t>
              </a:r>
              <a:endParaRPr lang="en-US" altLang="de-DE" sz="1400" b="1" i="1" dirty="0"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cxnSp>
          <p:nvCxnSpPr>
            <p:cNvPr id="49" name="Straight Connector 30">
              <a:extLst>
                <a:ext uri="{FF2B5EF4-FFF2-40B4-BE49-F238E27FC236}">
                  <a16:creationId xmlns:a16="http://schemas.microsoft.com/office/drawing/2014/main" id="{FC607394-EE1A-4E26-8547-1EB3661FE64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57860" y="3697724"/>
              <a:ext cx="1" cy="785920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0" name="Gruppieren 54">
            <a:extLst>
              <a:ext uri="{FF2B5EF4-FFF2-40B4-BE49-F238E27FC236}">
                <a16:creationId xmlns:a16="http://schemas.microsoft.com/office/drawing/2014/main" id="{F9D1E828-0784-4A9E-96A8-579DEAB5C88D}"/>
              </a:ext>
            </a:extLst>
          </p:cNvPr>
          <p:cNvGrpSpPr>
            <a:grpSpLocks/>
          </p:cNvGrpSpPr>
          <p:nvPr/>
        </p:nvGrpSpPr>
        <p:grpSpPr bwMode="auto">
          <a:xfrm>
            <a:off x="7445237" y="3644900"/>
            <a:ext cx="2221136" cy="1158018"/>
            <a:chOff x="2951659" y="3644900"/>
            <a:chExt cx="1632843" cy="1123895"/>
          </a:xfrm>
        </p:grpSpPr>
        <p:sp>
          <p:nvSpPr>
            <p:cNvPr id="51" name="TextBox 13">
              <a:extLst>
                <a:ext uri="{FF2B5EF4-FFF2-40B4-BE49-F238E27FC236}">
                  <a16:creationId xmlns:a16="http://schemas.microsoft.com/office/drawing/2014/main" id="{D9F0F498-49E3-47A7-BFE3-6DF1D3E484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1659" y="4470087"/>
              <a:ext cx="1632843" cy="29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>
                <a:spcBef>
                  <a:spcPct val="0"/>
                </a:spcBef>
              </a:pPr>
              <a:r>
                <a:rPr lang="en-US" altLang="de-DE" sz="1400" b="1" dirty="0">
                  <a:latin typeface="Helvetica" panose="020B0604020202020204" pitchFamily="34" charset="0"/>
                  <a:sym typeface="Helvetica" panose="020B0604020202020204" pitchFamily="34" charset="0"/>
                </a:rPr>
                <a:t>GGSWBS‘ 18</a:t>
              </a:r>
            </a:p>
          </p:txBody>
        </p:sp>
        <p:cxnSp>
          <p:nvCxnSpPr>
            <p:cNvPr id="52" name="Straight Connector 30">
              <a:extLst>
                <a:ext uri="{FF2B5EF4-FFF2-40B4-BE49-F238E27FC236}">
                  <a16:creationId xmlns:a16="http://schemas.microsoft.com/office/drawing/2014/main" id="{259BFE07-42F9-4E8A-A428-C0FCC45E6F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79838" y="3644900"/>
              <a:ext cx="0" cy="827881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54A0005-D8D9-4B3C-9B9E-C6DECD005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742" y="1445540"/>
            <a:ext cx="1301170" cy="3784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DEE0D5-6B41-4B12-8585-5EAB2907D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769" y="1095862"/>
            <a:ext cx="931350" cy="9304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1D06CE-B17C-49ED-BDAD-F8BDF4A03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4997" y="2064025"/>
            <a:ext cx="1476788" cy="7160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CA32AA-CE56-4F01-9C8C-860E612919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4720" y="2224428"/>
            <a:ext cx="745263" cy="732754"/>
          </a:xfrm>
          <a:prstGeom prst="rect">
            <a:avLst/>
          </a:prstGeom>
        </p:spPr>
      </p:pic>
      <p:grpSp>
        <p:nvGrpSpPr>
          <p:cNvPr id="75" name="Gruppieren 54">
            <a:extLst>
              <a:ext uri="{FF2B5EF4-FFF2-40B4-BE49-F238E27FC236}">
                <a16:creationId xmlns:a16="http://schemas.microsoft.com/office/drawing/2014/main" id="{F8F54B96-0DF3-4CE7-B290-855E19650D8D}"/>
              </a:ext>
            </a:extLst>
          </p:cNvPr>
          <p:cNvGrpSpPr>
            <a:grpSpLocks/>
          </p:cNvGrpSpPr>
          <p:nvPr/>
        </p:nvGrpSpPr>
        <p:grpSpPr bwMode="auto">
          <a:xfrm>
            <a:off x="4291013" y="3797300"/>
            <a:ext cx="2221136" cy="1804348"/>
            <a:chOff x="2951659" y="3644900"/>
            <a:chExt cx="1632843" cy="1751180"/>
          </a:xfrm>
        </p:grpSpPr>
        <p:sp>
          <p:nvSpPr>
            <p:cNvPr id="76" name="TextBox 13">
              <a:extLst>
                <a:ext uri="{FF2B5EF4-FFF2-40B4-BE49-F238E27FC236}">
                  <a16:creationId xmlns:a16="http://schemas.microsoft.com/office/drawing/2014/main" id="{83A477B9-70CA-4F43-A111-9D66E6CFAC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1659" y="4470087"/>
              <a:ext cx="1632843" cy="925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>
                <a:spcBef>
                  <a:spcPct val="0"/>
                </a:spcBef>
              </a:pP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Sept 2016</a:t>
              </a:r>
              <a:b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</a:b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Tbilisi</a:t>
              </a:r>
            </a:p>
            <a:p>
              <a:pPr algn="ctr" eaLnBrk="1">
                <a:spcBef>
                  <a:spcPct val="0"/>
                </a:spcBef>
              </a:pP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First Summer </a:t>
              </a:r>
              <a:b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</a:br>
              <a:r>
                <a:rPr lang="en-US" altLang="de-DE" sz="1400" dirty="0">
                  <a:latin typeface="Helvetica" panose="020B0604020202020204" pitchFamily="34" charset="0"/>
                  <a:sym typeface="Helvetica" panose="020B0604020202020204" pitchFamily="34" charset="0"/>
                </a:rPr>
                <a:t>School “Atmosphere”</a:t>
              </a:r>
            </a:p>
          </p:txBody>
        </p:sp>
        <p:cxnSp>
          <p:nvCxnSpPr>
            <p:cNvPr id="77" name="Straight Connector 30">
              <a:extLst>
                <a:ext uri="{FF2B5EF4-FFF2-40B4-BE49-F238E27FC236}">
                  <a16:creationId xmlns:a16="http://schemas.microsoft.com/office/drawing/2014/main" id="{E00C0C52-956B-402C-A4A3-9A0D3FADA2F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79838" y="3644900"/>
              <a:ext cx="0" cy="827881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DC0EFD-4608-43A2-A634-05CABBAE7DBE}"/>
              </a:ext>
            </a:extLst>
          </p:cNvPr>
          <p:cNvGrpSpPr/>
          <p:nvPr/>
        </p:nvGrpSpPr>
        <p:grpSpPr>
          <a:xfrm>
            <a:off x="17611" y="5960894"/>
            <a:ext cx="12174389" cy="910512"/>
            <a:chOff x="17611" y="5960894"/>
            <a:chExt cx="12174389" cy="9105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2629D8-E6E6-472A-A572-A6E67894B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11" y="6237424"/>
              <a:ext cx="1980208" cy="57595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523A04F-9B8F-4E11-BBA1-1412B959E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7968" y="6199036"/>
              <a:ext cx="1582204" cy="67237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7F2A8D4-9363-4601-A59D-32CAA2DF2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1280576" y="5960894"/>
              <a:ext cx="911424" cy="91051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A888D43-BF20-4AFB-86B0-C99BC90B7681}"/>
              </a:ext>
            </a:extLst>
          </p:cNvPr>
          <p:cNvSpPr txBox="1"/>
          <p:nvPr/>
        </p:nvSpPr>
        <p:spPr>
          <a:xfrm>
            <a:off x="10056440" y="6522176"/>
            <a:ext cx="1008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Page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24D9DE-BCEA-4D30-8F3F-D867BB36C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0171" y="1121587"/>
            <a:ext cx="931345" cy="912718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168E7B-6D42-4B3A-B7A1-17D4C49E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A030C2-9F23-4593-9F99-7B73C232A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F66CA3-067A-4C37-A0C8-A71107096B17}"/>
              </a:ext>
            </a:extLst>
          </p:cNvPr>
          <p:cNvSpPr txBox="1"/>
          <p:nvPr/>
        </p:nvSpPr>
        <p:spPr>
          <a:xfrm>
            <a:off x="2726432" y="1741337"/>
            <a:ext cx="6739136" cy="23879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FFFFFF"/>
                </a:solidFill>
              </a:rPr>
              <a:t>Thank you for your attention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C13AD6-90F6-495C-8375-5425E0D0ACE2}"/>
              </a:ext>
            </a:extLst>
          </p:cNvPr>
          <p:cNvGrpSpPr/>
          <p:nvPr/>
        </p:nvGrpSpPr>
        <p:grpSpPr>
          <a:xfrm>
            <a:off x="17611" y="5960894"/>
            <a:ext cx="12174389" cy="910512"/>
            <a:chOff x="17611" y="5960894"/>
            <a:chExt cx="12174389" cy="910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D47785E-B2FF-4045-ABEB-4E20CDB83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11" y="6237424"/>
              <a:ext cx="1980208" cy="57595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64096F-3891-450B-BBA2-FFBF17F1D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7968" y="6199036"/>
              <a:ext cx="1582204" cy="67237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BFAA6E-3167-47B3-80F4-B0A0082D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1280576" y="5960894"/>
              <a:ext cx="911424" cy="910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3404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A group of people around a table&#10;&#10;Description generated with very high confidence">
            <a:extLst>
              <a:ext uri="{FF2B5EF4-FFF2-40B4-BE49-F238E27FC236}">
                <a16:creationId xmlns:a16="http://schemas.microsoft.com/office/drawing/2014/main" id="{F4177E7F-1EE7-4B3B-9494-09C92137D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680804"/>
            <a:ext cx="9343378" cy="617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61569873-FB09-4DB0-9DFA-7485CA0E0AC2}"/>
              </a:ext>
            </a:extLst>
          </p:cNvPr>
          <p:cNvSpPr txBox="1">
            <a:spLocks/>
          </p:cNvSpPr>
          <p:nvPr/>
        </p:nvSpPr>
        <p:spPr bwMode="auto">
          <a:xfrm>
            <a:off x="4079776" y="116632"/>
            <a:ext cx="623887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+mj-lt"/>
                <a:ea typeface="MS PGothic" panose="020B0600070205080204" pitchFamily="34" charset="-128"/>
                <a:cs typeface="+mj-cs"/>
                <a:sym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anose="020B0604020202020204" pitchFamily="34" charset="0"/>
              </a:defRPr>
            </a:lvl5pPr>
            <a:lvl6pPr marL="4572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 eaLnBrk="1">
              <a:defRPr/>
            </a:pPr>
            <a:r>
              <a:rPr lang="en-US" sz="2800" kern="0" dirty="0" err="1">
                <a:solidFill>
                  <a:schemeClr val="tx1"/>
                </a:solidFill>
                <a:ea typeface="+mj-ea"/>
                <a:sym typeface="Arial" charset="0"/>
              </a:rPr>
              <a:t>SMART|AtmoSim_Lab</a:t>
            </a:r>
            <a:r>
              <a:rPr lang="en-US" sz="2800" kern="0" dirty="0">
                <a:solidFill>
                  <a:schemeClr val="tx1"/>
                </a:solidFill>
                <a:ea typeface="+mj-ea"/>
                <a:sym typeface="Arial" charset="0"/>
              </a:rPr>
              <a:t> inauguration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D1C3AD-FEA8-4152-A7B2-FDDA7F6F2097}"/>
              </a:ext>
            </a:extLst>
          </p:cNvPr>
          <p:cNvSpPr txBox="1"/>
          <p:nvPr/>
        </p:nvSpPr>
        <p:spPr>
          <a:xfrm>
            <a:off x="11183891" y="6536544"/>
            <a:ext cx="1008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Page 3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3520E6-9EDC-4520-B78E-477EDBAE4E46}"/>
              </a:ext>
            </a:extLst>
          </p:cNvPr>
          <p:cNvSpPr/>
          <p:nvPr/>
        </p:nvSpPr>
        <p:spPr>
          <a:xfrm>
            <a:off x="1118816" y="1268760"/>
            <a:ext cx="1019725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u="sng" dirty="0"/>
              <a:t>Current Instrumentation and measurements</a:t>
            </a:r>
          </a:p>
          <a:p>
            <a:pPr algn="ctr">
              <a:defRPr/>
            </a:pPr>
            <a:endParaRPr lang="en-US" sz="3200" u="sng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NO</a:t>
            </a:r>
            <a:r>
              <a:rPr lang="en-US" sz="2400" dirty="0"/>
              <a:t> and </a:t>
            </a:r>
            <a:r>
              <a:rPr lang="en-US" sz="2400" b="1" dirty="0"/>
              <a:t>NO</a:t>
            </a:r>
            <a:r>
              <a:rPr lang="en-US" sz="2400" b="1" baseline="-25000" dirty="0"/>
              <a:t>2</a:t>
            </a:r>
            <a:r>
              <a:rPr lang="en-US" sz="2400" b="1" dirty="0"/>
              <a:t> </a:t>
            </a:r>
            <a:r>
              <a:rPr lang="en-US" sz="2400" dirty="0"/>
              <a:t>measurement (</a:t>
            </a:r>
            <a:r>
              <a:rPr lang="en-US" sz="2400" b="1" dirty="0"/>
              <a:t>ECO PHYSICS </a:t>
            </a:r>
            <a:r>
              <a:rPr lang="en-US" sz="2400" dirty="0"/>
              <a:t>model: </a:t>
            </a:r>
            <a:r>
              <a:rPr lang="en-US" sz="2400" b="1" dirty="0"/>
              <a:t>CLD 780 TR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Ozone</a:t>
            </a:r>
            <a:r>
              <a:rPr lang="en-US" sz="2400" dirty="0"/>
              <a:t> measurement (</a:t>
            </a:r>
            <a:r>
              <a:rPr lang="en-US" sz="2400" b="1" dirty="0" err="1"/>
              <a:t>Environnement</a:t>
            </a:r>
            <a:r>
              <a:rPr lang="en-US" sz="2400" b="1" dirty="0"/>
              <a:t> S.A.</a:t>
            </a:r>
            <a:r>
              <a:rPr lang="en-US" sz="2400" dirty="0"/>
              <a:t> model: </a:t>
            </a:r>
            <a:r>
              <a:rPr lang="en-US" sz="2400" b="1" dirty="0"/>
              <a:t>O</a:t>
            </a:r>
            <a:r>
              <a:rPr lang="en-US" sz="2400" b="1" baseline="-25000" dirty="0"/>
              <a:t>3</a:t>
            </a:r>
            <a:r>
              <a:rPr lang="en-US" sz="2400" b="1" dirty="0"/>
              <a:t> 41 M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CO</a:t>
            </a:r>
            <a:r>
              <a:rPr lang="en-US" sz="2400" dirty="0"/>
              <a:t>, </a:t>
            </a:r>
            <a:r>
              <a:rPr lang="en-US" sz="2400" b="1" dirty="0"/>
              <a:t>CO</a:t>
            </a:r>
            <a:r>
              <a:rPr lang="en-US" sz="2400" b="1" baseline="-25000" dirty="0"/>
              <a:t>2</a:t>
            </a:r>
            <a:r>
              <a:rPr lang="en-US" sz="2400" dirty="0"/>
              <a:t>, </a:t>
            </a:r>
            <a:r>
              <a:rPr lang="en-US" sz="2400" b="1" dirty="0"/>
              <a:t>CH</a:t>
            </a:r>
            <a:r>
              <a:rPr lang="en-US" sz="2400" b="1" baseline="-25000" dirty="0"/>
              <a:t>4</a:t>
            </a:r>
            <a:r>
              <a:rPr lang="en-US" sz="2400" dirty="0"/>
              <a:t>, </a:t>
            </a:r>
            <a:r>
              <a:rPr lang="en-US" sz="2400" b="1" dirty="0"/>
              <a:t>H</a:t>
            </a:r>
            <a:r>
              <a:rPr lang="en-US" sz="2400" b="1" baseline="-25000" dirty="0"/>
              <a:t>2</a:t>
            </a:r>
            <a:r>
              <a:rPr lang="en-US" sz="2400" b="1" dirty="0"/>
              <a:t>O</a:t>
            </a:r>
            <a:r>
              <a:rPr lang="en-US" sz="2400" dirty="0"/>
              <a:t> analyzer (</a:t>
            </a:r>
            <a:r>
              <a:rPr lang="en-US" sz="2400" b="1" dirty="0"/>
              <a:t>PICARRO</a:t>
            </a:r>
            <a:r>
              <a:rPr lang="en-US" sz="2400" dirty="0"/>
              <a:t> CRDS model </a:t>
            </a:r>
            <a:r>
              <a:rPr lang="en-US" sz="2400" b="1" dirty="0"/>
              <a:t>G2401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PM</a:t>
            </a:r>
            <a:r>
              <a:rPr lang="en-US" sz="2400" dirty="0"/>
              <a:t> (</a:t>
            </a:r>
            <a:r>
              <a:rPr lang="en-US" sz="2400" b="1" dirty="0"/>
              <a:t>aerosol</a:t>
            </a:r>
            <a:r>
              <a:rPr lang="en-US" sz="2400" dirty="0"/>
              <a:t>) monitor (</a:t>
            </a:r>
            <a:r>
              <a:rPr lang="en-US" sz="2400" b="1" dirty="0"/>
              <a:t>Grimm Aerosol Technik </a:t>
            </a:r>
            <a:r>
              <a:rPr lang="en-US" sz="2400" dirty="0"/>
              <a:t>model: </a:t>
            </a:r>
            <a:r>
              <a:rPr lang="en-US" sz="2400" b="1" dirty="0"/>
              <a:t>1.129 OPC</a:t>
            </a:r>
            <a:r>
              <a:rPr lang="en-US" sz="2400" dirty="0"/>
              <a:t>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D6C2B0-42DE-4A71-B6BB-A863F4E7223D}"/>
              </a:ext>
            </a:extLst>
          </p:cNvPr>
          <p:cNvSpPr txBox="1">
            <a:spLocks/>
          </p:cNvSpPr>
          <p:nvPr/>
        </p:nvSpPr>
        <p:spPr bwMode="auto">
          <a:xfrm>
            <a:off x="2927648" y="116632"/>
            <a:ext cx="7056784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+mj-lt"/>
                <a:ea typeface="MS PGothic" panose="020B0600070205080204" pitchFamily="34" charset="-128"/>
                <a:cs typeface="+mj-cs"/>
                <a:sym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anose="020B0604020202020204" pitchFamily="34" charset="0"/>
              </a:defRPr>
            </a:lvl5pPr>
            <a:lvl6pPr marL="4572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r>
              <a:rPr lang="en-US" sz="2800" dirty="0" err="1">
                <a:solidFill>
                  <a:srgbClr val="000000"/>
                </a:solidFill>
                <a:latin typeface="Helvetica" panose="020B0604020202020204" pitchFamily="34" charset="0"/>
                <a:cs typeface="+mn-cs"/>
                <a:sym typeface="Arial" charset="0"/>
              </a:rPr>
              <a:t>SMART|AtmoSim_Lab</a:t>
            </a:r>
            <a:r>
              <a:rPr lang="en-US" sz="2800" dirty="0">
                <a:solidFill>
                  <a:srgbClr val="000000"/>
                </a:solidFill>
                <a:latin typeface="Helvetica" panose="020B0604020202020204" pitchFamily="34" charset="0"/>
                <a:cs typeface="+mn-cs"/>
                <a:sym typeface="Arial" charset="0"/>
              </a:rPr>
              <a:t> on-going projects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53432A-1605-4340-ACE3-8D3A87A0E9A0}"/>
              </a:ext>
            </a:extLst>
          </p:cNvPr>
          <p:cNvGrpSpPr/>
          <p:nvPr/>
        </p:nvGrpSpPr>
        <p:grpSpPr>
          <a:xfrm>
            <a:off x="17611" y="5960894"/>
            <a:ext cx="12174389" cy="910512"/>
            <a:chOff x="17611" y="5960894"/>
            <a:chExt cx="12174389" cy="9105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69B0D9-CFFA-4678-A06D-9597CA186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11" y="6237424"/>
              <a:ext cx="1980208" cy="57595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B5D151-5E03-4E2C-8C8F-DF66C74F7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7968" y="6199036"/>
              <a:ext cx="1582204" cy="67237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B57210B-8A1F-45AB-A01F-52C0DC8F1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1280576" y="5960894"/>
              <a:ext cx="911424" cy="91051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A5B7124-9891-4118-91C9-9F060D1E1E00}"/>
              </a:ext>
            </a:extLst>
          </p:cNvPr>
          <p:cNvSpPr txBox="1"/>
          <p:nvPr/>
        </p:nvSpPr>
        <p:spPr>
          <a:xfrm>
            <a:off x="10321400" y="6535221"/>
            <a:ext cx="1008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Page 4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D3DC-E4DC-499C-B50D-E241CC5B43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43672" y="16970"/>
            <a:ext cx="5689823" cy="635000"/>
          </a:xfrm>
        </p:spPr>
        <p:txBody>
          <a:bodyPr>
            <a:normAutofit/>
          </a:bodyPr>
          <a:lstStyle/>
          <a:p>
            <a:pPr eaLnBrk="1">
              <a:defRPr/>
            </a:pPr>
            <a:r>
              <a:rPr lang="en-US" sz="2800" b="1" dirty="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Arial" charset="0"/>
              </a:rPr>
              <a:t>Involved young researchers</a:t>
            </a:r>
          </a:p>
        </p:txBody>
      </p:sp>
      <p:sp>
        <p:nvSpPr>
          <p:cNvPr id="14339" name="TextBox 2">
            <a:extLst>
              <a:ext uri="{FF2B5EF4-FFF2-40B4-BE49-F238E27FC236}">
                <a16:creationId xmlns:a16="http://schemas.microsoft.com/office/drawing/2014/main" id="{0B32BC11-30A1-4307-95B2-EC1BB43D4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627743"/>
            <a:ext cx="28083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/>
              <a:t>2 PhD students,</a:t>
            </a:r>
            <a:endParaRPr lang="ka-GE" altLang="en-US" sz="2400" b="1" dirty="0"/>
          </a:p>
          <a:p>
            <a:r>
              <a:rPr lang="en-US" altLang="en-US" sz="2400" b="1" dirty="0"/>
              <a:t>4 MS </a:t>
            </a:r>
            <a:r>
              <a:rPr lang="en-US" altLang="en-US" sz="2400" b="1" dirty="0">
                <a:solidFill>
                  <a:schemeClr val="tx1"/>
                </a:solidFill>
              </a:rPr>
              <a:t>students</a:t>
            </a:r>
            <a:r>
              <a:rPr lang="en-US" altLang="en-US" sz="2400" b="1" dirty="0"/>
              <a:t>, </a:t>
            </a:r>
            <a:endParaRPr lang="ka-GE" altLang="en-US" sz="2400" b="1" dirty="0"/>
          </a:p>
          <a:p>
            <a:r>
              <a:rPr lang="en-US" altLang="en-US" sz="2400" b="1" dirty="0"/>
              <a:t>4 BS students</a:t>
            </a:r>
          </a:p>
          <a:p>
            <a:endParaRPr lang="en-US" alt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7E1E81-E746-4020-8281-71439064F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1867177"/>
            <a:ext cx="8872573" cy="49908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40DF8F-54EC-460B-BE41-0E65CE01D3F6}"/>
              </a:ext>
            </a:extLst>
          </p:cNvPr>
          <p:cNvSpPr txBox="1"/>
          <p:nvPr/>
        </p:nvSpPr>
        <p:spPr>
          <a:xfrm>
            <a:off x="3143672" y="627743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400" b="1" i="1" u="sng" dirty="0"/>
              <a:t>2 </a:t>
            </a:r>
            <a:r>
              <a:rPr lang="en-US" sz="2400" b="1" i="1" u="sng" dirty="0"/>
              <a:t>BS diploma</a:t>
            </a:r>
            <a:r>
              <a:rPr lang="en-US" sz="2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1" dirty="0"/>
              <a:t>Ana </a:t>
            </a:r>
            <a:r>
              <a:rPr lang="en-US" sz="2400" b="1" dirty="0" err="1"/>
              <a:t>Chokheli</a:t>
            </a:r>
            <a:r>
              <a:rPr lang="en-US" sz="2400" b="1" dirty="0"/>
              <a:t> – NOx concentration in Tbilisi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a-GE" sz="2400" b="1" dirty="0"/>
              <a:t>N</a:t>
            </a:r>
            <a:r>
              <a:rPr lang="en-US" sz="2400" b="1" dirty="0" err="1"/>
              <a:t>ino</a:t>
            </a:r>
            <a:r>
              <a:rPr lang="en-US" sz="2400" b="1" dirty="0"/>
              <a:t> </a:t>
            </a:r>
            <a:r>
              <a:rPr lang="en-US" sz="2400" b="1" dirty="0" err="1"/>
              <a:t>Kirtadze</a:t>
            </a:r>
            <a:r>
              <a:rPr lang="en-US" sz="2400" b="1" dirty="0"/>
              <a:t> – CO and CO</a:t>
            </a:r>
            <a:r>
              <a:rPr lang="en-US" sz="2400" b="1" baseline="-25000" dirty="0"/>
              <a:t>2</a:t>
            </a:r>
            <a:r>
              <a:rPr lang="en-US" sz="2400" b="1" dirty="0"/>
              <a:t> concentrations in Tbilisi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A61B51-9C46-4FCE-A2A4-2C6EF448AD59}"/>
              </a:ext>
            </a:extLst>
          </p:cNvPr>
          <p:cNvSpPr txBox="1"/>
          <p:nvPr/>
        </p:nvSpPr>
        <p:spPr>
          <a:xfrm>
            <a:off x="11183891" y="6536544"/>
            <a:ext cx="1008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Page 5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4EDD7909-C51B-42A0-A7E5-5FF6B57E9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4" y="-13185"/>
            <a:ext cx="107291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defRPr>
            </a:lvl1pPr>
            <a:lvl2pPr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defRPr>
            </a:lvl2pPr>
            <a:lvl3pPr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defRPr>
            </a:lvl3pPr>
            <a:lvl4pPr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defRPr>
            </a:lvl4pPr>
            <a:lvl5pPr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defRPr>
            </a:lvl5pPr>
            <a:lvl6pPr indent="-9144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defRPr>
            </a:lvl6pPr>
            <a:lvl7pPr indent="-9144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defRPr>
            </a:lvl7pPr>
            <a:lvl8pPr indent="-9144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defRPr>
            </a:lvl8pPr>
            <a:lvl9pPr indent="-9144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defRPr>
            </a:lvl9pPr>
          </a:lstStyle>
          <a:p>
            <a:pPr marL="0" indent="0"/>
            <a:r>
              <a:rPr lang="en-US" altLang="en-US" sz="2400" b="1" dirty="0"/>
              <a:t>On-line analysis and evaluation of atmospheric contamination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2662A5-3B82-44DD-A424-8588D514D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833520"/>
            <a:ext cx="10369152" cy="5996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0FC3A4-1BCD-426F-9482-6AACC833860C}"/>
              </a:ext>
            </a:extLst>
          </p:cNvPr>
          <p:cNvSpPr txBox="1"/>
          <p:nvPr/>
        </p:nvSpPr>
        <p:spPr>
          <a:xfrm>
            <a:off x="11183891" y="6536544"/>
            <a:ext cx="1008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Page 6</a:t>
            </a:r>
          </a:p>
        </p:txBody>
      </p:sp>
    </p:spTree>
    <p:extLst>
      <p:ext uri="{BB962C8B-B14F-4D97-AF65-F5344CB8AC3E}">
        <p14:creationId xmlns:p14="http://schemas.microsoft.com/office/powerpoint/2010/main" val="354719212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5BB7BA3-E10B-47CF-BAAF-3821FB9F1127}"/>
              </a:ext>
            </a:extLst>
          </p:cNvPr>
          <p:cNvGrpSpPr/>
          <p:nvPr/>
        </p:nvGrpSpPr>
        <p:grpSpPr>
          <a:xfrm>
            <a:off x="17611" y="5960894"/>
            <a:ext cx="12174389" cy="910512"/>
            <a:chOff x="17611" y="5960894"/>
            <a:chExt cx="12174389" cy="9105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C34984-3802-4C5C-92BA-3ECDAE7B9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11" y="6237424"/>
              <a:ext cx="1980208" cy="57595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452319-B7E4-4531-BA38-014117321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7968" y="6199036"/>
              <a:ext cx="1582204" cy="67237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300E9EF-3BE1-44C4-9D00-95DF98F80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1280576" y="5960894"/>
              <a:ext cx="911424" cy="91051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254D796-EC66-4B4B-956F-5D87879F7BCA}"/>
              </a:ext>
            </a:extLst>
          </p:cNvPr>
          <p:cNvSpPr txBox="1"/>
          <p:nvPr/>
        </p:nvSpPr>
        <p:spPr>
          <a:xfrm>
            <a:off x="335360" y="116632"/>
            <a:ext cx="11593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Offline sampling via canisters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A5B0E-2078-42A7-B783-14A9DE8AB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10" y="658931"/>
            <a:ext cx="6510437" cy="53330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C3A38F-8171-4664-BE14-DE1ED14C130B}"/>
              </a:ext>
            </a:extLst>
          </p:cNvPr>
          <p:cNvSpPr txBox="1"/>
          <p:nvPr/>
        </p:nvSpPr>
        <p:spPr>
          <a:xfrm>
            <a:off x="6528047" y="836712"/>
            <a:ext cx="56463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Routine sampling in average 3 times per week in selected street, at least 3 points, 2 canister at the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Several time and space gradient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Routine validation and canister check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Weekly internal summaries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Quarter summaries are submitted to Tbilisi City Hall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7974A-4533-42E3-AE28-9C7920A6EF46}"/>
              </a:ext>
            </a:extLst>
          </p:cNvPr>
          <p:cNvSpPr txBox="1"/>
          <p:nvPr/>
        </p:nvSpPr>
        <p:spPr>
          <a:xfrm>
            <a:off x="10488488" y="6545233"/>
            <a:ext cx="1008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Page 7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4E91E1-7E97-4AC9-8E03-EFE6936D102E}"/>
              </a:ext>
            </a:extLst>
          </p:cNvPr>
          <p:cNvSpPr txBox="1"/>
          <p:nvPr/>
        </p:nvSpPr>
        <p:spPr>
          <a:xfrm>
            <a:off x="623392" y="0"/>
            <a:ext cx="11089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Drone based platforms to supplement stationary laboratories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13B15D-2C01-4277-A307-5495F63DF8F4}"/>
              </a:ext>
            </a:extLst>
          </p:cNvPr>
          <p:cNvSpPr/>
          <p:nvPr/>
        </p:nvSpPr>
        <p:spPr>
          <a:xfrm>
            <a:off x="191344" y="836712"/>
            <a:ext cx="5688632" cy="44644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Stationary laboratories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Less logistical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Research grade instruments, very low LOD &amp; LOQ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High specificity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Very good time resolution- continuous 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Low spatial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Offline sampling has low time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Not all species could be measured offline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High cost of instruments</a:t>
            </a:r>
          </a:p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6E8F30-6D81-4EBE-B626-B101CA47DC8A}"/>
              </a:ext>
            </a:extLst>
          </p:cNvPr>
          <p:cNvSpPr/>
          <p:nvPr/>
        </p:nvSpPr>
        <p:spPr>
          <a:xfrm>
            <a:off x="6312026" y="836712"/>
            <a:ext cx="5688632" cy="2952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Drone based platforms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Time and special resolution can be adjusted based on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Relatively low cost drones and sensors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Highly flexible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In-situ measurements (close to the source)</a:t>
            </a:r>
          </a:p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9F957BB-E5CA-497E-A7B6-28A618FC2017}"/>
              </a:ext>
            </a:extLst>
          </p:cNvPr>
          <p:cNvGrpSpPr/>
          <p:nvPr/>
        </p:nvGrpSpPr>
        <p:grpSpPr>
          <a:xfrm>
            <a:off x="17611" y="5960894"/>
            <a:ext cx="12174389" cy="910512"/>
            <a:chOff x="17611" y="5960894"/>
            <a:chExt cx="12174389" cy="9105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1DE3C85-B238-4289-9A11-D857365F3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11" y="6237424"/>
              <a:ext cx="1980208" cy="5759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43A76C-3E78-4811-A706-CF2A82E39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7968" y="6199036"/>
              <a:ext cx="1582204" cy="6723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BD249F-5EF0-4D46-A68D-3407D3B6A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1280576" y="5960894"/>
              <a:ext cx="911424" cy="91051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AD3180-B548-478B-BCE2-3C587B7BFBAB}"/>
              </a:ext>
            </a:extLst>
          </p:cNvPr>
          <p:cNvSpPr txBox="1"/>
          <p:nvPr/>
        </p:nvSpPr>
        <p:spPr>
          <a:xfrm>
            <a:off x="10488488" y="6525400"/>
            <a:ext cx="1008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Page 8</a:t>
            </a:r>
          </a:p>
        </p:txBody>
      </p:sp>
    </p:spTree>
    <p:extLst>
      <p:ext uri="{BB962C8B-B14F-4D97-AF65-F5344CB8AC3E}">
        <p14:creationId xmlns:p14="http://schemas.microsoft.com/office/powerpoint/2010/main" val="3366028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35EA7-7B4F-4852-9F0D-D9D67BC35AAF}"/>
              </a:ext>
            </a:extLst>
          </p:cNvPr>
          <p:cNvSpPr txBox="1">
            <a:spLocks/>
          </p:cNvSpPr>
          <p:nvPr/>
        </p:nvSpPr>
        <p:spPr>
          <a:xfrm>
            <a:off x="3215680" y="10306"/>
            <a:ext cx="576064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ym typeface="Arial" charset="0"/>
              </a:rPr>
              <a:t>Requirements to the drones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7067E2-A5C6-48C2-A072-30796E679599}"/>
              </a:ext>
            </a:extLst>
          </p:cNvPr>
          <p:cNvSpPr txBox="1"/>
          <p:nvPr/>
        </p:nvSpPr>
        <p:spPr>
          <a:xfrm>
            <a:off x="191344" y="677204"/>
            <a:ext cx="11089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Sufficient payload capability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Ease of use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Good maneuverability (vertical flight, freezing on point, etc.)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No special permits to fly given drone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EB6B10-EC80-4E48-AC49-2A1574935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971" y="2027539"/>
            <a:ext cx="6603029" cy="47982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87DB2F-DCF7-4BAC-8256-E876F615D732}"/>
              </a:ext>
            </a:extLst>
          </p:cNvPr>
          <p:cNvSpPr/>
          <p:nvPr/>
        </p:nvSpPr>
        <p:spPr>
          <a:xfrm>
            <a:off x="22440" y="4274692"/>
            <a:ext cx="5599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DJI SPREADING WINGS S1000+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EC4E8E-0316-4280-8788-054BFCFA4199}"/>
              </a:ext>
            </a:extLst>
          </p:cNvPr>
          <p:cNvSpPr txBox="1"/>
          <p:nvPr/>
        </p:nvSpPr>
        <p:spPr>
          <a:xfrm>
            <a:off x="16238" y="4947534"/>
            <a:ext cx="6603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Octocopter,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5 kg payload – 15 minutes of hover time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A2E990-229B-48BC-A6C4-028093E1D519}"/>
              </a:ext>
            </a:extLst>
          </p:cNvPr>
          <p:cNvGrpSpPr/>
          <p:nvPr/>
        </p:nvGrpSpPr>
        <p:grpSpPr>
          <a:xfrm>
            <a:off x="17611" y="5960894"/>
            <a:ext cx="12174389" cy="910512"/>
            <a:chOff x="17611" y="5960894"/>
            <a:chExt cx="12174389" cy="91051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5293DEF-EA91-49DD-ABBB-8329863C4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11" y="6237424"/>
              <a:ext cx="1980208" cy="57595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A1DF6F-1F7E-4854-8259-ECCE05D45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07968" y="6199036"/>
              <a:ext cx="1582204" cy="67237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79955C2-D56E-443D-8D31-98DE4322D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1280576" y="5960894"/>
              <a:ext cx="911424" cy="91051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5F1EF73-343D-4BF6-9AA5-A5A894E0CAF6}"/>
              </a:ext>
            </a:extLst>
          </p:cNvPr>
          <p:cNvSpPr txBox="1"/>
          <p:nvPr/>
        </p:nvSpPr>
        <p:spPr>
          <a:xfrm>
            <a:off x="10477269" y="6535221"/>
            <a:ext cx="1008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Page 9</a:t>
            </a:r>
          </a:p>
        </p:txBody>
      </p:sp>
    </p:spTree>
    <p:extLst>
      <p:ext uri="{BB962C8B-B14F-4D97-AF65-F5344CB8AC3E}">
        <p14:creationId xmlns:p14="http://schemas.microsoft.com/office/powerpoint/2010/main" val="380490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193DE"/>
      </a:accent1>
      <a:accent2>
        <a:srgbClr val="515151"/>
      </a:accent2>
      <a:accent3>
        <a:srgbClr val="FFFFFF"/>
      </a:accent3>
      <a:accent4>
        <a:srgbClr val="000000"/>
      </a:accent4>
      <a:accent5>
        <a:srgbClr val="AAC8EC"/>
      </a:accent5>
      <a:accent6>
        <a:srgbClr val="494949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971</Words>
  <Application>Microsoft Office PowerPoint</Application>
  <PresentationFormat>Widescreen</PresentationFormat>
  <Paragraphs>174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MS PGothic</vt:lpstr>
      <vt:lpstr>Arial</vt:lpstr>
      <vt:lpstr>Avenir Roman</vt:lpstr>
      <vt:lpstr>Calibri</vt:lpstr>
      <vt:lpstr>Calibri Light</vt:lpstr>
      <vt:lpstr>Cambria Math</vt:lpstr>
      <vt:lpstr>Helvetica</vt:lpstr>
      <vt:lpstr>Wingdings</vt:lpstr>
      <vt:lpstr>Office Theme</vt:lpstr>
      <vt:lpstr>PowerPoint Presentation</vt:lpstr>
      <vt:lpstr>SMART|AtmoSim_Lab overview</vt:lpstr>
      <vt:lpstr>PowerPoint Presentation</vt:lpstr>
      <vt:lpstr>PowerPoint Presentation</vt:lpstr>
      <vt:lpstr>Involved young researchers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Jibuti</dc:creator>
  <cp:lastModifiedBy>George Jibuti</cp:lastModifiedBy>
  <cp:revision>20</cp:revision>
  <dcterms:created xsi:type="dcterms:W3CDTF">2018-08-20T23:33:32Z</dcterms:created>
  <dcterms:modified xsi:type="dcterms:W3CDTF">2018-08-21T09:09:17Z</dcterms:modified>
</cp:coreProperties>
</file>