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3" r:id="rId1"/>
  </p:sldMasterIdLst>
  <p:sldIdLst>
    <p:sldId id="256" r:id="rId2"/>
    <p:sldId id="257" r:id="rId3"/>
    <p:sldId id="258" r:id="rId4"/>
    <p:sldId id="26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70" r:id="rId13"/>
    <p:sldId id="266" r:id="rId14"/>
    <p:sldId id="271" r:id="rId15"/>
    <p:sldId id="269" r:id="rId16"/>
    <p:sldId id="267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04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5795-319C-4276-A9BB-4B89A810E7A8}" type="datetimeFigureOut">
              <a:rPr lang="en-GB" smtClean="0"/>
              <a:t>12/09/2022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B5BDD-985A-4FFF-A46C-8D095CB13B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1116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5795-319C-4276-A9BB-4B89A810E7A8}" type="datetimeFigureOut">
              <a:rPr lang="en-GB" smtClean="0"/>
              <a:t>12/09/2022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B5BDD-985A-4FFF-A46C-8D095CB13B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1893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5795-319C-4276-A9BB-4B89A810E7A8}" type="datetimeFigureOut">
              <a:rPr lang="en-GB" smtClean="0"/>
              <a:t>12/09/2022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B5BDD-985A-4FFF-A46C-8D095CB13B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552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5795-319C-4276-A9BB-4B89A810E7A8}" type="datetimeFigureOut">
              <a:rPr lang="en-GB" smtClean="0"/>
              <a:t>12/09/2022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B5BDD-985A-4FFF-A46C-8D095CB13B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2406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5795-319C-4276-A9BB-4B89A810E7A8}" type="datetimeFigureOut">
              <a:rPr lang="en-GB" smtClean="0"/>
              <a:t>12/09/2022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B5BDD-985A-4FFF-A46C-8D095CB13B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952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5795-319C-4276-A9BB-4B89A810E7A8}" type="datetimeFigureOut">
              <a:rPr lang="en-GB" smtClean="0"/>
              <a:t>12/09/2022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B5BDD-985A-4FFF-A46C-8D095CB13B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5760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5795-319C-4276-A9BB-4B89A810E7A8}" type="datetimeFigureOut">
              <a:rPr lang="en-GB" smtClean="0"/>
              <a:t>12/09/2022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B5BDD-985A-4FFF-A46C-8D095CB13B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3986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5795-319C-4276-A9BB-4B89A810E7A8}" type="datetimeFigureOut">
              <a:rPr lang="en-GB" smtClean="0"/>
              <a:t>12/09/2022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B5BDD-985A-4FFF-A46C-8D095CB13B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060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5795-319C-4276-A9BB-4B89A810E7A8}" type="datetimeFigureOut">
              <a:rPr lang="en-GB" smtClean="0"/>
              <a:t>12/09/2022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B5BDD-985A-4FFF-A46C-8D095CB13B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870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5795-319C-4276-A9BB-4B89A810E7A8}" type="datetimeFigureOut">
              <a:rPr lang="en-GB" smtClean="0"/>
              <a:t>12/09/2022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B5BDD-985A-4FFF-A46C-8D095CB13B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0112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5795-319C-4276-A9BB-4B89A810E7A8}" type="datetimeFigureOut">
              <a:rPr lang="en-GB" smtClean="0"/>
              <a:t>12/09/2022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B5BDD-985A-4FFF-A46C-8D095CB13B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0410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DD5795-319C-4276-A9BB-4B89A810E7A8}" type="datetimeFigureOut">
              <a:rPr lang="en-GB" smtClean="0"/>
              <a:t>12/09/2022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FB5BDD-985A-4FFF-A46C-8D095CB13B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1614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webp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Space and Astronomy Lasers | Coherent">
            <a:extLst>
              <a:ext uri="{FF2B5EF4-FFF2-40B4-BE49-F238E27FC236}">
                <a16:creationId xmlns:a16="http://schemas.microsoft.com/office/drawing/2014/main" id="{AB640691-A4A7-E9F1-A253-D764DE4DF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E1E454-C8CF-3A2A-3A38-852004B96BAD}"/>
              </a:ext>
            </a:extLst>
          </p:cNvPr>
          <p:cNvSpPr txBox="1"/>
          <p:nvPr/>
        </p:nvSpPr>
        <p:spPr>
          <a:xfrm>
            <a:off x="395857" y="1062800"/>
            <a:ext cx="6686282" cy="21236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GB" sz="66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+mj-lt"/>
              </a:rPr>
              <a:t>Laser Communication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12757F-9C36-C2E6-FD74-97D3623F5C3B}"/>
              </a:ext>
            </a:extLst>
          </p:cNvPr>
          <p:cNvSpPr txBox="1"/>
          <p:nvPr/>
        </p:nvSpPr>
        <p:spPr>
          <a:xfrm>
            <a:off x="7592170" y="5932847"/>
            <a:ext cx="43672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>
                <a:solidFill>
                  <a:schemeClr val="bg1"/>
                </a:solidFill>
              </a:rPr>
              <a:t>3rd year student of Electrical and Computer Engineering department of Agricultural Univercity of Georgia: Vazha Purtseladze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B33FBDF-6813-9FAC-2A79-F73A3B55A1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387" y="3904342"/>
            <a:ext cx="1803227" cy="18415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9765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roundbreaking New Laser System Cuts Through Earth's Atmosphere Like It's  Nothing : ScienceAlert">
            <a:extLst>
              <a:ext uri="{FF2B5EF4-FFF2-40B4-BE49-F238E27FC236}">
                <a16:creationId xmlns:a16="http://schemas.microsoft.com/office/drawing/2014/main" id="{757DC5BA-47DE-B68E-6421-E529CB0D2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5600"/>
            <a:ext cx="12192000" cy="523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572224-D3CA-0A92-6022-DCBBF85FB9BE}"/>
              </a:ext>
            </a:extLst>
          </p:cNvPr>
          <p:cNvSpPr txBox="1"/>
          <p:nvPr/>
        </p:nvSpPr>
        <p:spPr>
          <a:xfrm>
            <a:off x="266700" y="452651"/>
            <a:ext cx="71755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GB" sz="4800">
                <a:solidFill>
                  <a:schemeClr val="bg1"/>
                </a:solidFill>
              </a:rPr>
              <a:t>Challenges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AB80DD-595A-11AA-7AD4-5C9884B8FA64}"/>
              </a:ext>
            </a:extLst>
          </p:cNvPr>
          <p:cNvSpPr txBox="1"/>
          <p:nvPr/>
        </p:nvSpPr>
        <p:spPr>
          <a:xfrm>
            <a:off x="349250" y="2177143"/>
            <a:ext cx="5093607" cy="4154984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2400">
                <a:solidFill>
                  <a:schemeClr val="tx1"/>
                </a:solidFill>
              </a:rPr>
              <a:t>Air influence on laser signals attenuation is big</a:t>
            </a:r>
          </a:p>
          <a:p>
            <a:endParaRPr lang="en-GB" sz="2400">
              <a:solidFill>
                <a:schemeClr val="tx1"/>
              </a:solidFill>
            </a:endParaRPr>
          </a:p>
          <a:p>
            <a:r>
              <a:rPr lang="en-GB" sz="2400">
                <a:solidFill>
                  <a:schemeClr val="tx1"/>
                </a:solidFill>
              </a:rPr>
              <a:t>Atmospheric obsorbtion</a:t>
            </a:r>
          </a:p>
          <a:p>
            <a:endParaRPr lang="en-GB" sz="2400">
              <a:solidFill>
                <a:schemeClr val="tx1"/>
              </a:solidFill>
            </a:endParaRPr>
          </a:p>
          <a:p>
            <a:r>
              <a:rPr lang="en-GB" sz="2400">
                <a:solidFill>
                  <a:schemeClr val="tx1"/>
                </a:solidFill>
              </a:rPr>
              <a:t>Can be blocked by Physical Obstacles</a:t>
            </a:r>
          </a:p>
          <a:p>
            <a:endParaRPr lang="en-GB" sz="2400">
              <a:solidFill>
                <a:schemeClr val="tx1"/>
              </a:solidFill>
            </a:endParaRPr>
          </a:p>
          <a:p>
            <a:r>
              <a:rPr lang="en-GB" sz="2400">
                <a:solidFill>
                  <a:schemeClr val="tx1"/>
                </a:solidFill>
              </a:rPr>
              <a:t>Dispersion</a:t>
            </a:r>
          </a:p>
          <a:p>
            <a:endParaRPr lang="en-GB" sz="2400">
              <a:solidFill>
                <a:schemeClr val="tx1"/>
              </a:solidFill>
            </a:endParaRPr>
          </a:p>
          <a:p>
            <a:r>
              <a:rPr lang="en-GB" sz="2400">
                <a:solidFill>
                  <a:schemeClr val="tx1"/>
                </a:solidFill>
              </a:rPr>
              <a:t>Transmittance rate in an extreme weather conditions is low</a:t>
            </a:r>
          </a:p>
        </p:txBody>
      </p:sp>
      <p:pic>
        <p:nvPicPr>
          <p:cNvPr id="2" name="Picture 2" descr="ESA - EDRS high-speed feeder link relays to Europe">
            <a:extLst>
              <a:ext uri="{FF2B5EF4-FFF2-40B4-BE49-F238E27FC236}">
                <a16:creationId xmlns:a16="http://schemas.microsoft.com/office/drawing/2014/main" id="{EA067F4D-034D-4548-54D1-2C993AE6E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135" y="542471"/>
            <a:ext cx="5812165" cy="3269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76938C-ACB1-C1F4-F512-58C57AD03FC6}"/>
              </a:ext>
            </a:extLst>
          </p:cNvPr>
          <p:cNvSpPr txBox="1"/>
          <p:nvPr/>
        </p:nvSpPr>
        <p:spPr>
          <a:xfrm>
            <a:off x="9228364" y="637317"/>
            <a:ext cx="2499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>
                <a:solidFill>
                  <a:schemeClr val="bg1"/>
                </a:solidFill>
              </a:rPr>
              <a:t>European Data Relay System (EDRS)</a:t>
            </a:r>
          </a:p>
        </p:txBody>
      </p:sp>
    </p:spTree>
    <p:extLst>
      <p:ext uri="{BB962C8B-B14F-4D97-AF65-F5344CB8AC3E}">
        <p14:creationId xmlns:p14="http://schemas.microsoft.com/office/powerpoint/2010/main" val="272814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042C272-175A-A309-2F7B-D7DC90E8F1B8}"/>
              </a:ext>
            </a:extLst>
          </p:cNvPr>
          <p:cNvSpPr txBox="1"/>
          <p:nvPr/>
        </p:nvSpPr>
        <p:spPr>
          <a:xfrm>
            <a:off x="266700" y="215900"/>
            <a:ext cx="6223000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GB" sz="3200">
                <a:solidFill>
                  <a:schemeClr val="bg1"/>
                </a:solidFill>
              </a:rPr>
              <a:t>Audio Signal Transmitter and Receiver using Laser as a Medium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4B50D0-12CF-5912-2377-DF908C7D00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329" y="0"/>
            <a:ext cx="516367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16715B-2D72-679F-C6F9-89309BD410C9}"/>
              </a:ext>
            </a:extLst>
          </p:cNvPr>
          <p:cNvSpPr txBox="1"/>
          <p:nvPr/>
        </p:nvSpPr>
        <p:spPr>
          <a:xfrm>
            <a:off x="3498460" y="1532307"/>
            <a:ext cx="2349500" cy="646331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GB" sz="3600">
                <a:solidFill>
                  <a:schemeClr val="bg1"/>
                </a:solidFill>
              </a:rPr>
              <a:t>Transmitter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AC2537-6A43-0BCD-5E23-96AF86E564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29" y="2283439"/>
            <a:ext cx="5347431" cy="435866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796E0759-BEAA-CFAA-3BA9-EC1F3B8ACC17}"/>
              </a:ext>
            </a:extLst>
          </p:cNvPr>
          <p:cNvSpPr/>
          <p:nvPr/>
        </p:nvSpPr>
        <p:spPr>
          <a:xfrm>
            <a:off x="8343900" y="1181100"/>
            <a:ext cx="2476500" cy="2070100"/>
          </a:xfrm>
          <a:prstGeom prst="ellips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95D123A-DCC7-4ECA-3530-0EB1E06E4E1E}"/>
              </a:ext>
            </a:extLst>
          </p:cNvPr>
          <p:cNvCxnSpPr/>
          <p:nvPr/>
        </p:nvCxnSpPr>
        <p:spPr>
          <a:xfrm flipV="1">
            <a:off x="5847960" y="2387600"/>
            <a:ext cx="2293106" cy="86360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CCFABDA3-47BB-109F-23C0-D419DF8553B7}"/>
              </a:ext>
            </a:extLst>
          </p:cNvPr>
          <p:cNvSpPr/>
          <p:nvPr/>
        </p:nvSpPr>
        <p:spPr>
          <a:xfrm>
            <a:off x="8864601" y="2216150"/>
            <a:ext cx="355600" cy="358161"/>
          </a:xfrm>
          <a:prstGeom prst="ellips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C4E0F7F-FA46-F4D5-F0F1-08E6E5D46794}"/>
              </a:ext>
            </a:extLst>
          </p:cNvPr>
          <p:cNvCxnSpPr>
            <a:cxnSpLocks/>
          </p:cNvCxnSpPr>
          <p:nvPr/>
        </p:nvCxnSpPr>
        <p:spPr>
          <a:xfrm flipV="1">
            <a:off x="8679695" y="2667000"/>
            <a:ext cx="248405" cy="258701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4E74509-B301-C16C-8A31-F5E55ACFB54B}"/>
              </a:ext>
            </a:extLst>
          </p:cNvPr>
          <p:cNvSpPr txBox="1"/>
          <p:nvPr/>
        </p:nvSpPr>
        <p:spPr>
          <a:xfrm>
            <a:off x="7219743" y="5270498"/>
            <a:ext cx="1842645" cy="9233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/>
              <a:t>Red laser with the wavelength of 650nm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C884FB-9B89-D90A-5466-078DFA1FCCC6}"/>
              </a:ext>
            </a:extLst>
          </p:cNvPr>
          <p:cNvSpPr txBox="1"/>
          <p:nvPr/>
        </p:nvSpPr>
        <p:spPr>
          <a:xfrm>
            <a:off x="3678527" y="2493041"/>
            <a:ext cx="1903489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/>
              <a:t>LM386 Operational Amplifier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7C67E8E-E3AF-FBF4-2AA8-2D17A2339B59}"/>
              </a:ext>
            </a:extLst>
          </p:cNvPr>
          <p:cNvCxnSpPr>
            <a:cxnSpLocks/>
          </p:cNvCxnSpPr>
          <p:nvPr/>
        </p:nvCxnSpPr>
        <p:spPr>
          <a:xfrm flipH="1">
            <a:off x="3111500" y="3429000"/>
            <a:ext cx="1266630" cy="9779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A8B3D51B-1AE8-3DDD-80C0-E3E33774668E}"/>
              </a:ext>
            </a:extLst>
          </p:cNvPr>
          <p:cNvSpPr txBox="1"/>
          <p:nvPr/>
        </p:nvSpPr>
        <p:spPr>
          <a:xfrm>
            <a:off x="4077071" y="3795361"/>
            <a:ext cx="1481428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/>
              <a:t>Audio Signal Input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8C83C1F-7DBC-071E-4E52-02EEEC9D4E6F}"/>
              </a:ext>
            </a:extLst>
          </p:cNvPr>
          <p:cNvCxnSpPr>
            <a:stCxn id="25" idx="1"/>
          </p:cNvCxnSpPr>
          <p:nvPr/>
        </p:nvCxnSpPr>
        <p:spPr>
          <a:xfrm flipH="1" flipV="1">
            <a:off x="2019300" y="3251200"/>
            <a:ext cx="2057771" cy="8673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0A6215B1-150F-6856-420F-8B24FD7BCECF}"/>
              </a:ext>
            </a:extLst>
          </p:cNvPr>
          <p:cNvSpPr/>
          <p:nvPr/>
        </p:nvSpPr>
        <p:spPr>
          <a:xfrm>
            <a:off x="5181600" y="5384800"/>
            <a:ext cx="279400" cy="3302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C8F7256-3FE9-FCFD-48BE-DA38C8E63843}"/>
              </a:ext>
            </a:extLst>
          </p:cNvPr>
          <p:cNvSpPr txBox="1"/>
          <p:nvPr/>
        </p:nvSpPr>
        <p:spPr>
          <a:xfrm>
            <a:off x="3048185" y="6193828"/>
            <a:ext cx="1511671" cy="36933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 rtlCol="0">
            <a:spAutoFit/>
          </a:bodyPr>
          <a:lstStyle/>
          <a:p>
            <a:r>
              <a:rPr lang="en-GB">
                <a:solidFill>
                  <a:schemeClr val="tx1"/>
                </a:solidFill>
              </a:rPr>
              <a:t>Laser Diode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C2B3F17-6BA0-A214-E601-817FAE6D4C10}"/>
              </a:ext>
            </a:extLst>
          </p:cNvPr>
          <p:cNvCxnSpPr>
            <a:cxnSpLocks/>
            <a:stCxn id="31" idx="3"/>
          </p:cNvCxnSpPr>
          <p:nvPr/>
        </p:nvCxnSpPr>
        <p:spPr>
          <a:xfrm flipV="1">
            <a:off x="4559856" y="5727523"/>
            <a:ext cx="666726" cy="6509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5D64EFF-ECEC-B094-00BE-713865C2E9CC}"/>
              </a:ext>
            </a:extLst>
          </p:cNvPr>
          <p:cNvCxnSpPr>
            <a:endCxn id="30" idx="0"/>
          </p:cNvCxnSpPr>
          <p:nvPr/>
        </p:nvCxnSpPr>
        <p:spPr>
          <a:xfrm>
            <a:off x="5308600" y="5149850"/>
            <a:ext cx="12700" cy="2349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A04EDDA-93C0-6EE2-2F90-72BCC6B0CB27}"/>
              </a:ext>
            </a:extLst>
          </p:cNvPr>
          <p:cNvCxnSpPr/>
          <p:nvPr/>
        </p:nvCxnSpPr>
        <p:spPr>
          <a:xfrm>
            <a:off x="5308600" y="5715000"/>
            <a:ext cx="0" cy="2478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807F71E-E0F2-63B7-3BA4-2A72654D6B1D}"/>
              </a:ext>
            </a:extLst>
          </p:cNvPr>
          <p:cNvCxnSpPr>
            <a:cxnSpLocks/>
          </p:cNvCxnSpPr>
          <p:nvPr/>
        </p:nvCxnSpPr>
        <p:spPr>
          <a:xfrm>
            <a:off x="5302250" y="5149850"/>
            <a:ext cx="12700" cy="2349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F3BEE8C9-8212-3389-9E9A-216781B3B3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243" y="747477"/>
            <a:ext cx="2084539" cy="15696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216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797C5A-3022-21E3-91E5-54EC7FFF2A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7540386" cy="685800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6D9D290-E116-32F6-994E-83753E92ED4D}"/>
              </a:ext>
            </a:extLst>
          </p:cNvPr>
          <p:cNvSpPr txBox="1"/>
          <p:nvPr/>
        </p:nvSpPr>
        <p:spPr>
          <a:xfrm>
            <a:off x="4607441" y="664241"/>
            <a:ext cx="1903489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/>
              <a:t>LM386 Operational Amplifier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7E9E4B-739D-A6F0-EA1B-66952CF32F9B}"/>
              </a:ext>
            </a:extLst>
          </p:cNvPr>
          <p:cNvSpPr txBox="1"/>
          <p:nvPr/>
        </p:nvSpPr>
        <p:spPr>
          <a:xfrm>
            <a:off x="2837271" y="17910"/>
            <a:ext cx="1481428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/>
              <a:t>Audio Signal Input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621EBF-426E-10D7-5D63-F702424863D2}"/>
              </a:ext>
            </a:extLst>
          </p:cNvPr>
          <p:cNvSpPr txBox="1"/>
          <p:nvPr/>
        </p:nvSpPr>
        <p:spPr>
          <a:xfrm>
            <a:off x="3207842" y="6193828"/>
            <a:ext cx="1511671" cy="36933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 rtlCol="0">
            <a:spAutoFit/>
          </a:bodyPr>
          <a:lstStyle/>
          <a:p>
            <a:r>
              <a:rPr lang="en-GB">
                <a:solidFill>
                  <a:schemeClr val="tx1"/>
                </a:solidFill>
              </a:rPr>
              <a:t>Laser Diode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CDB6036-A3F0-E3D3-39DF-432360E44D00}"/>
              </a:ext>
            </a:extLst>
          </p:cNvPr>
          <p:cNvCxnSpPr>
            <a:stCxn id="3" idx="2"/>
          </p:cNvCxnSpPr>
          <p:nvPr/>
        </p:nvCxnSpPr>
        <p:spPr>
          <a:xfrm flipH="1">
            <a:off x="3770193" y="1587571"/>
            <a:ext cx="1788993" cy="18414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EB72484-7ED1-6EBD-A209-3A8029EE9D38}"/>
              </a:ext>
            </a:extLst>
          </p:cNvPr>
          <p:cNvCxnSpPr>
            <a:stCxn id="4" idx="2"/>
          </p:cNvCxnSpPr>
          <p:nvPr/>
        </p:nvCxnSpPr>
        <p:spPr>
          <a:xfrm flipH="1">
            <a:off x="2017486" y="664241"/>
            <a:ext cx="1560499" cy="6642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47665DD-2AAB-8CA6-D942-853E4E2929D7}"/>
              </a:ext>
            </a:extLst>
          </p:cNvPr>
          <p:cNvCxnSpPr/>
          <p:nvPr/>
        </p:nvCxnSpPr>
        <p:spPr>
          <a:xfrm flipV="1">
            <a:off x="4719513" y="5210629"/>
            <a:ext cx="1899001" cy="11678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CBD495-AA9C-1689-2EFD-71D8C0474AE2}"/>
              </a:ext>
            </a:extLst>
          </p:cNvPr>
          <p:cNvCxnSpPr/>
          <p:nvPr/>
        </p:nvCxnSpPr>
        <p:spPr>
          <a:xfrm>
            <a:off x="6777038" y="5200650"/>
            <a:ext cx="0" cy="6096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24CAD42-C6B1-D081-07B7-CB8D8CD59911}"/>
              </a:ext>
            </a:extLst>
          </p:cNvPr>
          <p:cNvCxnSpPr/>
          <p:nvPr/>
        </p:nvCxnSpPr>
        <p:spPr>
          <a:xfrm>
            <a:off x="6777038" y="4510088"/>
            <a:ext cx="0" cy="5238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2B6B5660-3D99-87B3-C264-7301797865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5" t="4300" r="17064" b="42790"/>
          <a:stretch/>
        </p:blipFill>
        <p:spPr>
          <a:xfrm>
            <a:off x="7942729" y="478301"/>
            <a:ext cx="3842871" cy="3628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068F56F-D025-AA00-15EB-328B0BC8C7BA}"/>
              </a:ext>
            </a:extLst>
          </p:cNvPr>
          <p:cNvSpPr txBox="1"/>
          <p:nvPr/>
        </p:nvSpPr>
        <p:spPr>
          <a:xfrm>
            <a:off x="9052057" y="4849297"/>
            <a:ext cx="2089054" cy="923330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Adjustable magnetic Stance for Direction Control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840C799-D089-8B0B-EA41-2C90505DC71A}"/>
              </a:ext>
            </a:extLst>
          </p:cNvPr>
          <p:cNvCxnSpPr/>
          <p:nvPr/>
        </p:nvCxnSpPr>
        <p:spPr>
          <a:xfrm flipV="1">
            <a:off x="9864164" y="3428998"/>
            <a:ext cx="123898" cy="134302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863E032E-D5CE-C33B-E5A9-A99F19BE051F}"/>
              </a:ext>
            </a:extLst>
          </p:cNvPr>
          <p:cNvSpPr/>
          <p:nvPr/>
        </p:nvSpPr>
        <p:spPr>
          <a:xfrm>
            <a:off x="9658826" y="2827428"/>
            <a:ext cx="534573" cy="460715"/>
          </a:xfrm>
          <a:prstGeom prst="ellips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9F06B23-5805-2E02-65CE-AE20AF4164ED}"/>
              </a:ext>
            </a:extLst>
          </p:cNvPr>
          <p:cNvCxnSpPr/>
          <p:nvPr/>
        </p:nvCxnSpPr>
        <p:spPr>
          <a:xfrm flipV="1">
            <a:off x="6935372" y="2700997"/>
            <a:ext cx="2419357" cy="233296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82F0892-43DA-7F48-751A-F732A517705F}"/>
              </a:ext>
            </a:extLst>
          </p:cNvPr>
          <p:cNvCxnSpPr/>
          <p:nvPr/>
        </p:nvCxnSpPr>
        <p:spPr>
          <a:xfrm flipV="1">
            <a:off x="6777038" y="4403188"/>
            <a:ext cx="763348" cy="6307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7260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ED5E2D-8336-A34A-0EE3-D2194368F7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6367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D967E8-CF5D-EE80-06E5-E5FDA3ADB691}"/>
              </a:ext>
            </a:extLst>
          </p:cNvPr>
          <p:cNvSpPr txBox="1"/>
          <p:nvPr/>
        </p:nvSpPr>
        <p:spPr>
          <a:xfrm>
            <a:off x="5595761" y="241300"/>
            <a:ext cx="3162300" cy="923330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GB" sz="5400">
                <a:solidFill>
                  <a:schemeClr val="bg1"/>
                </a:solidFill>
              </a:rPr>
              <a:t>Receiver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4CA5E5-8A56-5565-1C69-8323F866A2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900" y="1879600"/>
            <a:ext cx="6004277" cy="37592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7133FA9-DF1B-460B-2DCC-5831B99F40BD}"/>
              </a:ext>
            </a:extLst>
          </p:cNvPr>
          <p:cNvSpPr txBox="1"/>
          <p:nvPr/>
        </p:nvSpPr>
        <p:spPr>
          <a:xfrm>
            <a:off x="152400" y="132160"/>
            <a:ext cx="2197100" cy="1477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/>
              <a:t>A solar panel enclosed with shading coverage for</a:t>
            </a:r>
          </a:p>
          <a:p>
            <a:r>
              <a:rPr lang="en-GB"/>
              <a:t>avoiding  day light interference</a:t>
            </a:r>
          </a:p>
        </p:txBody>
      </p: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D96279B3-CE7B-77FF-6D9A-30960DB1D68C}"/>
              </a:ext>
            </a:extLst>
          </p:cNvPr>
          <p:cNvCxnSpPr>
            <a:cxnSpLocks/>
          </p:cNvCxnSpPr>
          <p:nvPr/>
        </p:nvCxnSpPr>
        <p:spPr>
          <a:xfrm>
            <a:off x="2349500" y="723900"/>
            <a:ext cx="800100" cy="495300"/>
          </a:xfrm>
          <a:prstGeom prst="bentConnector3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67F0D03-BB94-A325-2485-A1A3CC589009}"/>
              </a:ext>
            </a:extLst>
          </p:cNvPr>
          <p:cNvSpPr txBox="1"/>
          <p:nvPr/>
        </p:nvSpPr>
        <p:spPr>
          <a:xfrm>
            <a:off x="3149600" y="5764768"/>
            <a:ext cx="1810871" cy="36933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/>
              <a:t> Loudspeacker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6B0FE12-6811-9FDD-6896-1FCA36C66491}"/>
              </a:ext>
            </a:extLst>
          </p:cNvPr>
          <p:cNvCxnSpPr/>
          <p:nvPr/>
        </p:nvCxnSpPr>
        <p:spPr>
          <a:xfrm flipH="1" flipV="1">
            <a:off x="2971800" y="4876800"/>
            <a:ext cx="1066800" cy="8763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56440FA-E04B-FC4C-A297-9A433025FED7}"/>
              </a:ext>
            </a:extLst>
          </p:cNvPr>
          <p:cNvSpPr txBox="1"/>
          <p:nvPr/>
        </p:nvSpPr>
        <p:spPr>
          <a:xfrm>
            <a:off x="8310738" y="2362200"/>
            <a:ext cx="1607962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 rtlCol="0">
            <a:spAutoFit/>
          </a:bodyPr>
          <a:lstStyle/>
          <a:p>
            <a:r>
              <a:rPr lang="en-GB">
                <a:solidFill>
                  <a:schemeClr val="tx1"/>
                </a:solidFill>
              </a:rPr>
              <a:t>LM386 Operational Amplifier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E3FBC33-600B-ADD7-7141-897C289E0886}"/>
              </a:ext>
            </a:extLst>
          </p:cNvPr>
          <p:cNvCxnSpPr>
            <a:stCxn id="20" idx="2"/>
          </p:cNvCxnSpPr>
          <p:nvPr/>
        </p:nvCxnSpPr>
        <p:spPr>
          <a:xfrm flipH="1">
            <a:off x="7924800" y="3285530"/>
            <a:ext cx="1189919" cy="7149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E38DF96-70CA-B611-6557-8CD543EBF832}"/>
              </a:ext>
            </a:extLst>
          </p:cNvPr>
          <p:cNvSpPr txBox="1"/>
          <p:nvPr/>
        </p:nvSpPr>
        <p:spPr>
          <a:xfrm>
            <a:off x="5595761" y="1879600"/>
            <a:ext cx="1079500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/>
              <a:t>The solar panel as sensitive lement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17CAF82-444A-4B65-D2DE-B6EF0B62053D}"/>
              </a:ext>
            </a:extLst>
          </p:cNvPr>
          <p:cNvCxnSpPr/>
          <p:nvPr/>
        </p:nvCxnSpPr>
        <p:spPr>
          <a:xfrm flipH="1">
            <a:off x="5765800" y="3111500"/>
            <a:ext cx="101600" cy="8001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08255EF2-B76D-AAC1-A125-7DE2D70309D7}"/>
              </a:ext>
            </a:extLst>
          </p:cNvPr>
          <p:cNvSpPr txBox="1"/>
          <p:nvPr/>
        </p:nvSpPr>
        <p:spPr>
          <a:xfrm>
            <a:off x="10304638" y="2138065"/>
            <a:ext cx="1079499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/>
              <a:t>Audio Output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5AF8D84-E251-C63B-5DC1-E6DDEECEE7AC}"/>
              </a:ext>
            </a:extLst>
          </p:cNvPr>
          <p:cNvCxnSpPr>
            <a:cxnSpLocks/>
          </p:cNvCxnSpPr>
          <p:nvPr/>
        </p:nvCxnSpPr>
        <p:spPr>
          <a:xfrm flipH="1">
            <a:off x="9500657" y="2823865"/>
            <a:ext cx="1332443" cy="14687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63FFF06C-9980-2938-C894-6A372D235299}"/>
              </a:ext>
            </a:extLst>
          </p:cNvPr>
          <p:cNvSpPr/>
          <p:nvPr/>
        </p:nvSpPr>
        <p:spPr>
          <a:xfrm>
            <a:off x="1037230" y="2095500"/>
            <a:ext cx="2671170" cy="1905000"/>
          </a:xfrm>
          <a:prstGeom prst="ellips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BF13710-74E6-5383-FB42-AE4629A7B99E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3807725" y="2975212"/>
            <a:ext cx="1742175" cy="78398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B0CE812-BCEF-47E2-32DE-5CC354FAD5E7}"/>
              </a:ext>
            </a:extLst>
          </p:cNvPr>
          <p:cNvCxnSpPr>
            <a:cxnSpLocks/>
          </p:cNvCxnSpPr>
          <p:nvPr/>
        </p:nvCxnSpPr>
        <p:spPr>
          <a:xfrm>
            <a:off x="5549900" y="4000500"/>
            <a:ext cx="3784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9CB4996-2564-36E7-DC0A-83D511F9ADEE}"/>
              </a:ext>
            </a:extLst>
          </p:cNvPr>
          <p:cNvCxnSpPr/>
          <p:nvPr/>
        </p:nvCxnSpPr>
        <p:spPr>
          <a:xfrm>
            <a:off x="5549900" y="5135880"/>
            <a:ext cx="3175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63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DBCD40-3FCD-38F2-BEFE-ADA3063835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111" y="0"/>
            <a:ext cx="8110889" cy="504002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42A194F-BAFF-019B-71F9-8759A15DA87E}"/>
              </a:ext>
            </a:extLst>
          </p:cNvPr>
          <p:cNvCxnSpPr/>
          <p:nvPr/>
        </p:nvCxnSpPr>
        <p:spPr>
          <a:xfrm>
            <a:off x="4081111" y="2849880"/>
            <a:ext cx="49088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DC1AD9C-09FE-D90C-F3F0-1EF61A495F87}"/>
              </a:ext>
            </a:extLst>
          </p:cNvPr>
          <p:cNvCxnSpPr/>
          <p:nvPr/>
        </p:nvCxnSpPr>
        <p:spPr>
          <a:xfrm>
            <a:off x="4081111" y="4366260"/>
            <a:ext cx="49088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21B4833-42D6-8590-36EA-232809D4CDEA}"/>
              </a:ext>
            </a:extLst>
          </p:cNvPr>
          <p:cNvSpPr txBox="1"/>
          <p:nvPr/>
        </p:nvSpPr>
        <p:spPr>
          <a:xfrm>
            <a:off x="8024135" y="1065662"/>
            <a:ext cx="1607962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 rtlCol="0">
            <a:spAutoFit/>
          </a:bodyPr>
          <a:lstStyle/>
          <a:p>
            <a:r>
              <a:rPr lang="en-GB">
                <a:solidFill>
                  <a:schemeClr val="tx1"/>
                </a:solidFill>
              </a:rPr>
              <a:t>LM386 Operational Amplifier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8BF4777-63F2-4DA3-45D4-B90E6C5CB82F}"/>
              </a:ext>
            </a:extLst>
          </p:cNvPr>
          <p:cNvCxnSpPr>
            <a:cxnSpLocks/>
            <a:stCxn id="8" idx="2"/>
          </p:cNvCxnSpPr>
          <p:nvPr/>
        </p:nvCxnSpPr>
        <p:spPr>
          <a:xfrm flipH="1">
            <a:off x="7151427" y="1988992"/>
            <a:ext cx="1676689" cy="10408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FA5C41B-F14E-81E1-08E6-E6386FF26354}"/>
              </a:ext>
            </a:extLst>
          </p:cNvPr>
          <p:cNvSpPr txBox="1"/>
          <p:nvPr/>
        </p:nvSpPr>
        <p:spPr>
          <a:xfrm>
            <a:off x="4167866" y="788663"/>
            <a:ext cx="1079500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/>
              <a:t>The solar panel as sensitive lement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71F7119-F380-CECE-D442-06B085864BC8}"/>
              </a:ext>
            </a:extLst>
          </p:cNvPr>
          <p:cNvCxnSpPr/>
          <p:nvPr/>
        </p:nvCxnSpPr>
        <p:spPr>
          <a:xfrm flipH="1">
            <a:off x="4337905" y="2020563"/>
            <a:ext cx="101600" cy="8001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5043513-83B7-6110-3B98-F4E95BF1BC05}"/>
              </a:ext>
            </a:extLst>
          </p:cNvPr>
          <p:cNvSpPr txBox="1"/>
          <p:nvPr/>
        </p:nvSpPr>
        <p:spPr>
          <a:xfrm>
            <a:off x="10833100" y="1061028"/>
            <a:ext cx="1079499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/>
              <a:t>Audio Output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7745354-A562-9956-4C6D-B81254784D0B}"/>
              </a:ext>
            </a:extLst>
          </p:cNvPr>
          <p:cNvCxnSpPr>
            <a:cxnSpLocks/>
          </p:cNvCxnSpPr>
          <p:nvPr/>
        </p:nvCxnSpPr>
        <p:spPr>
          <a:xfrm flipH="1">
            <a:off x="9700824" y="1707359"/>
            <a:ext cx="1332443" cy="14687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AD76644C-CF51-06F9-2CA5-7956502E67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9" t="3793" r="8627" b="54488"/>
          <a:stretch/>
        </p:blipFill>
        <p:spPr>
          <a:xfrm>
            <a:off x="141554" y="3400464"/>
            <a:ext cx="3732039" cy="3259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FE7700E-1D42-29B0-C850-5E854A8215A8}"/>
              </a:ext>
            </a:extLst>
          </p:cNvPr>
          <p:cNvSpPr txBox="1"/>
          <p:nvPr/>
        </p:nvSpPr>
        <p:spPr>
          <a:xfrm>
            <a:off x="846161" y="573205"/>
            <a:ext cx="2033947" cy="12003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Adjustable Magnetic Stance for Catching Laser Beam. </a:t>
            </a:r>
          </a:p>
        </p:txBody>
      </p: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ED3CB144-61D9-96CE-5CEA-E94F235C5B45}"/>
              </a:ext>
            </a:extLst>
          </p:cNvPr>
          <p:cNvCxnSpPr>
            <a:cxnSpLocks/>
            <a:stCxn id="16" idx="1"/>
          </p:cNvCxnSpPr>
          <p:nvPr/>
        </p:nvCxnSpPr>
        <p:spPr>
          <a:xfrm rot="10800000" flipH="1" flipV="1">
            <a:off x="846160" y="1173369"/>
            <a:ext cx="436729" cy="3903597"/>
          </a:xfrm>
          <a:prstGeom prst="bentConnector4">
            <a:avLst>
              <a:gd name="adj1" fmla="val -52344"/>
              <a:gd name="adj2" fmla="val 57687"/>
            </a:avLst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5B3F39B0-C713-E6B2-BB45-D970BF4FCF35}"/>
              </a:ext>
            </a:extLst>
          </p:cNvPr>
          <p:cNvSpPr/>
          <p:nvPr/>
        </p:nvSpPr>
        <p:spPr>
          <a:xfrm>
            <a:off x="1282889" y="5030372"/>
            <a:ext cx="1160059" cy="60016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DE3AA9C-B51D-8E9A-D973-DA6CFFC1E958}"/>
              </a:ext>
            </a:extLst>
          </p:cNvPr>
          <p:cNvSpPr txBox="1"/>
          <p:nvPr/>
        </p:nvSpPr>
        <p:spPr>
          <a:xfrm>
            <a:off x="4734911" y="5200801"/>
            <a:ext cx="2157208" cy="1200329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A Tube for Blocking Day Light Using Shade Coating from inside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7F62274-E326-DED2-9AD3-FC09B216996A}"/>
              </a:ext>
            </a:extLst>
          </p:cNvPr>
          <p:cNvCxnSpPr>
            <a:stCxn id="26" idx="1"/>
          </p:cNvCxnSpPr>
          <p:nvPr/>
        </p:nvCxnSpPr>
        <p:spPr>
          <a:xfrm flipH="1" flipV="1">
            <a:off x="2442948" y="4572000"/>
            <a:ext cx="2291963" cy="122896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36768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C397E3-8F71-3AEA-A5CD-E5C2100598C8}"/>
              </a:ext>
            </a:extLst>
          </p:cNvPr>
          <p:cNvSpPr txBox="1"/>
          <p:nvPr/>
        </p:nvSpPr>
        <p:spPr>
          <a:xfrm>
            <a:off x="395786" y="382136"/>
            <a:ext cx="6878471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GB" sz="4400">
                <a:solidFill>
                  <a:schemeClr val="bg1"/>
                </a:solidFill>
              </a:rPr>
              <a:t> Future Plans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AE1C9B-C130-F9F0-5D10-CE472A6246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429" y="3412"/>
            <a:ext cx="516515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BA3659-B2BA-8CB5-455F-255F794C29CD}"/>
              </a:ext>
            </a:extLst>
          </p:cNvPr>
          <p:cNvSpPr txBox="1"/>
          <p:nvPr/>
        </p:nvSpPr>
        <p:spPr>
          <a:xfrm>
            <a:off x="395786" y="1530301"/>
            <a:ext cx="3835021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Solving interference issues</a:t>
            </a:r>
          </a:p>
          <a:p>
            <a:endParaRPr lang="en-GB" sz="2000">
              <a:solidFill>
                <a:schemeClr val="bg1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Experimenting on different kinds of lasers</a:t>
            </a:r>
          </a:p>
          <a:p>
            <a:endParaRPr lang="en-GB" sz="2000">
              <a:solidFill>
                <a:schemeClr val="bg1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Adding direction controlling system</a:t>
            </a:r>
          </a:p>
          <a:p>
            <a:endParaRPr lang="en-GB" sz="2000">
              <a:solidFill>
                <a:schemeClr val="bg1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Using modulation techniques</a:t>
            </a:r>
          </a:p>
          <a:p>
            <a:endParaRPr lang="en-GB" sz="2000">
              <a:solidFill>
                <a:schemeClr val="bg1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Sending digital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>
              <a:solidFill>
                <a:schemeClr val="bg1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Developing veriety of more compact designs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>
              <a:solidFill>
                <a:schemeClr val="bg1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endParaRPr lang="en-GB">
              <a:solidFill>
                <a:schemeClr val="bg1"/>
              </a:solidFill>
            </a:endParaRPr>
          </a:p>
          <a:p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67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772803-96DD-3A38-C7ED-01A8B01367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345" y="0"/>
            <a:ext cx="5163671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3BBFCD-DBA7-C227-283E-B0A7DFE9C53B}"/>
              </a:ext>
            </a:extLst>
          </p:cNvPr>
          <p:cNvSpPr txBox="1"/>
          <p:nvPr/>
        </p:nvSpPr>
        <p:spPr>
          <a:xfrm>
            <a:off x="500419" y="1865953"/>
            <a:ext cx="5595581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GB" sz="6000">
                <a:solidFill>
                  <a:schemeClr val="bg1"/>
                </a:solidFill>
              </a:rPr>
              <a:t>Thank You For  Attention</a:t>
            </a:r>
          </a:p>
        </p:txBody>
      </p:sp>
    </p:spTree>
    <p:extLst>
      <p:ext uri="{BB962C8B-B14F-4D97-AF65-F5344CB8AC3E}">
        <p14:creationId xmlns:p14="http://schemas.microsoft.com/office/powerpoint/2010/main" val="78156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23E414E-F62E-216D-D2DC-0634B38A255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16" y="-16566"/>
            <a:ext cx="12192000" cy="68911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0485821-4FFC-B261-C88D-038D08772E4E}"/>
              </a:ext>
            </a:extLst>
          </p:cNvPr>
          <p:cNvSpPr txBox="1"/>
          <p:nvPr/>
        </p:nvSpPr>
        <p:spPr>
          <a:xfrm>
            <a:off x="424070" y="-66262"/>
            <a:ext cx="3564835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GB" sz="6600">
                <a:solidFill>
                  <a:schemeClr val="bg1"/>
                </a:solidFill>
              </a:rPr>
              <a:t>Contents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58456C-CC68-BD64-774B-A5377C60CF76}"/>
              </a:ext>
            </a:extLst>
          </p:cNvPr>
          <p:cNvSpPr txBox="1"/>
          <p:nvPr/>
        </p:nvSpPr>
        <p:spPr>
          <a:xfrm>
            <a:off x="954157" y="2252869"/>
            <a:ext cx="3021496" cy="609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74FAAA-5167-690D-98E2-C565C41A3B46}"/>
              </a:ext>
            </a:extLst>
          </p:cNvPr>
          <p:cNvSpPr txBox="1"/>
          <p:nvPr/>
        </p:nvSpPr>
        <p:spPr>
          <a:xfrm>
            <a:off x="811696" y="3472069"/>
            <a:ext cx="3021496" cy="609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3EE2EE-6DD7-17CF-8C67-AAB53CF82405}"/>
              </a:ext>
            </a:extLst>
          </p:cNvPr>
          <p:cNvSpPr txBox="1"/>
          <p:nvPr/>
        </p:nvSpPr>
        <p:spPr>
          <a:xfrm>
            <a:off x="1258957" y="2557669"/>
            <a:ext cx="3021496" cy="609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361FAE-8032-1F7E-1378-76989B3D05A1}"/>
              </a:ext>
            </a:extLst>
          </p:cNvPr>
          <p:cNvSpPr txBox="1"/>
          <p:nvPr/>
        </p:nvSpPr>
        <p:spPr>
          <a:xfrm>
            <a:off x="1868557" y="3167269"/>
            <a:ext cx="3021496" cy="609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644B11-8CCF-17A5-C0BC-225F1B125187}"/>
              </a:ext>
            </a:extLst>
          </p:cNvPr>
          <p:cNvSpPr txBox="1"/>
          <p:nvPr/>
        </p:nvSpPr>
        <p:spPr>
          <a:xfrm>
            <a:off x="2020957" y="3319669"/>
            <a:ext cx="3021496" cy="609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227C1D-D02B-834B-72E9-235807165014}"/>
              </a:ext>
            </a:extLst>
          </p:cNvPr>
          <p:cNvSpPr txBox="1"/>
          <p:nvPr/>
        </p:nvSpPr>
        <p:spPr>
          <a:xfrm>
            <a:off x="2478157" y="3776869"/>
            <a:ext cx="3021496" cy="609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B509B60-BA13-2C98-380F-F8EF04F072EC}"/>
              </a:ext>
            </a:extLst>
          </p:cNvPr>
          <p:cNvSpPr txBox="1"/>
          <p:nvPr/>
        </p:nvSpPr>
        <p:spPr>
          <a:xfrm>
            <a:off x="2935357" y="4234069"/>
            <a:ext cx="3021496" cy="609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726F73C-6CBA-7EF5-5C30-65E7FE514FB0}"/>
              </a:ext>
            </a:extLst>
          </p:cNvPr>
          <p:cNvSpPr txBox="1"/>
          <p:nvPr/>
        </p:nvSpPr>
        <p:spPr>
          <a:xfrm>
            <a:off x="3087757" y="4386469"/>
            <a:ext cx="3021496" cy="609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6A22050-E0A4-933F-07C0-16D5F62A8FFD}"/>
              </a:ext>
            </a:extLst>
          </p:cNvPr>
          <p:cNvSpPr txBox="1"/>
          <p:nvPr/>
        </p:nvSpPr>
        <p:spPr>
          <a:xfrm>
            <a:off x="599661" y="5599042"/>
            <a:ext cx="3021496" cy="609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52F451D-4C51-7083-5C1C-46C48D6D9EA4}"/>
              </a:ext>
            </a:extLst>
          </p:cNvPr>
          <p:cNvSpPr txBox="1"/>
          <p:nvPr/>
        </p:nvSpPr>
        <p:spPr>
          <a:xfrm>
            <a:off x="599661" y="5479773"/>
            <a:ext cx="3021496" cy="609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2052" name="TextBox 2051">
            <a:extLst>
              <a:ext uri="{FF2B5EF4-FFF2-40B4-BE49-F238E27FC236}">
                <a16:creationId xmlns:a16="http://schemas.microsoft.com/office/drawing/2014/main" id="{FCAB2B4A-F681-83FF-3518-D0C3889B4004}"/>
              </a:ext>
            </a:extLst>
          </p:cNvPr>
          <p:cNvSpPr txBox="1"/>
          <p:nvPr/>
        </p:nvSpPr>
        <p:spPr>
          <a:xfrm>
            <a:off x="4459357" y="5758069"/>
            <a:ext cx="3021496" cy="609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2055" name="TextBox 2054">
            <a:extLst>
              <a:ext uri="{FF2B5EF4-FFF2-40B4-BE49-F238E27FC236}">
                <a16:creationId xmlns:a16="http://schemas.microsoft.com/office/drawing/2014/main" id="{F5071C13-4F8F-818A-59CA-038FD51DA841}"/>
              </a:ext>
            </a:extLst>
          </p:cNvPr>
          <p:cNvSpPr txBox="1"/>
          <p:nvPr/>
        </p:nvSpPr>
        <p:spPr>
          <a:xfrm>
            <a:off x="4916557" y="6215269"/>
            <a:ext cx="3021496" cy="609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2057" name="TextBox 2056">
            <a:extLst>
              <a:ext uri="{FF2B5EF4-FFF2-40B4-BE49-F238E27FC236}">
                <a16:creationId xmlns:a16="http://schemas.microsoft.com/office/drawing/2014/main" id="{BA3805B3-11D2-396D-3840-28350B7C3FA1}"/>
              </a:ext>
            </a:extLst>
          </p:cNvPr>
          <p:cNvSpPr txBox="1"/>
          <p:nvPr/>
        </p:nvSpPr>
        <p:spPr>
          <a:xfrm>
            <a:off x="5221357" y="6520069"/>
            <a:ext cx="3021496" cy="609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2058" name="TextBox 2057">
            <a:extLst>
              <a:ext uri="{FF2B5EF4-FFF2-40B4-BE49-F238E27FC236}">
                <a16:creationId xmlns:a16="http://schemas.microsoft.com/office/drawing/2014/main" id="{3081ADFB-71F9-6F17-BAF2-6D78C92D3B85}"/>
              </a:ext>
            </a:extLst>
          </p:cNvPr>
          <p:cNvSpPr txBox="1"/>
          <p:nvPr/>
        </p:nvSpPr>
        <p:spPr>
          <a:xfrm>
            <a:off x="5373757" y="6672469"/>
            <a:ext cx="3021496" cy="609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2060" name="TextBox 2059">
            <a:extLst>
              <a:ext uri="{FF2B5EF4-FFF2-40B4-BE49-F238E27FC236}">
                <a16:creationId xmlns:a16="http://schemas.microsoft.com/office/drawing/2014/main" id="{C0DA8A99-1DA7-6AC6-5219-5523C15C391B}"/>
              </a:ext>
            </a:extLst>
          </p:cNvPr>
          <p:cNvSpPr txBox="1"/>
          <p:nvPr/>
        </p:nvSpPr>
        <p:spPr>
          <a:xfrm>
            <a:off x="5678557" y="6977269"/>
            <a:ext cx="3021496" cy="609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2061" name="TextBox 2060">
            <a:extLst>
              <a:ext uri="{FF2B5EF4-FFF2-40B4-BE49-F238E27FC236}">
                <a16:creationId xmlns:a16="http://schemas.microsoft.com/office/drawing/2014/main" id="{A3E99CFF-22D1-C940-F72E-14E95A837310}"/>
              </a:ext>
            </a:extLst>
          </p:cNvPr>
          <p:cNvSpPr txBox="1"/>
          <p:nvPr/>
        </p:nvSpPr>
        <p:spPr>
          <a:xfrm>
            <a:off x="5830957" y="7129669"/>
            <a:ext cx="3021496" cy="609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2062" name="TextBox 2061">
            <a:extLst>
              <a:ext uri="{FF2B5EF4-FFF2-40B4-BE49-F238E27FC236}">
                <a16:creationId xmlns:a16="http://schemas.microsoft.com/office/drawing/2014/main" id="{26B56588-45D9-BF1C-910A-AC9F3EB878B2}"/>
              </a:ext>
            </a:extLst>
          </p:cNvPr>
          <p:cNvSpPr txBox="1"/>
          <p:nvPr/>
        </p:nvSpPr>
        <p:spPr>
          <a:xfrm>
            <a:off x="5983357" y="7282069"/>
            <a:ext cx="3021496" cy="609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C85C91F-3FCA-9661-7B58-1E80CAD6A1B3}"/>
              </a:ext>
            </a:extLst>
          </p:cNvPr>
          <p:cNvSpPr txBox="1"/>
          <p:nvPr/>
        </p:nvSpPr>
        <p:spPr>
          <a:xfrm>
            <a:off x="424070" y="1445331"/>
            <a:ext cx="5814075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</a:p>
          <a:p>
            <a:endParaRPr lang="en-GB" sz="2000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First Laser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2000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it Works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2000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Laser Communication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2000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Laser Communication in Space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2000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Challenges</a:t>
            </a:r>
          </a:p>
          <a:p>
            <a:endParaRPr lang="en-GB" sz="2000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 Project</a:t>
            </a:r>
          </a:p>
          <a:p>
            <a:endParaRPr lang="en-GB" sz="2000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Future Plans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1600"/>
          </a:p>
        </p:txBody>
      </p:sp>
    </p:spTree>
    <p:extLst>
      <p:ext uri="{BB962C8B-B14F-4D97-AF65-F5344CB8AC3E}">
        <p14:creationId xmlns:p14="http://schemas.microsoft.com/office/powerpoint/2010/main" val="238507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Death Star Superlaser Wallpapers - Wallpaper Cave">
            <a:extLst>
              <a:ext uri="{FF2B5EF4-FFF2-40B4-BE49-F238E27FC236}">
                <a16:creationId xmlns:a16="http://schemas.microsoft.com/office/drawing/2014/main" id="{87EEC90F-0192-DC80-F6A8-34261F9E3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DF09B1-A090-BDAE-B9E2-A535C6CEE435}"/>
              </a:ext>
            </a:extLst>
          </p:cNvPr>
          <p:cNvSpPr txBox="1"/>
          <p:nvPr/>
        </p:nvSpPr>
        <p:spPr>
          <a:xfrm>
            <a:off x="185532" y="212034"/>
            <a:ext cx="5499652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GB" sz="4800">
                <a:solidFill>
                  <a:schemeClr val="bg1"/>
                </a:solidFill>
              </a:rPr>
              <a:t>The First Thing </a:t>
            </a:r>
          </a:p>
          <a:p>
            <a:r>
              <a:rPr lang="en-GB" sz="4800">
                <a:solidFill>
                  <a:schemeClr val="bg1"/>
                </a:solidFill>
              </a:rPr>
              <a:t>That Comes to </a:t>
            </a:r>
          </a:p>
          <a:p>
            <a:r>
              <a:rPr lang="en-GB" sz="4800">
                <a:solidFill>
                  <a:schemeClr val="bg1"/>
                </a:solidFill>
              </a:rPr>
              <a:t>Our Mind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F4EC52-698A-3B46-B3CB-9CE4683CA944}"/>
              </a:ext>
            </a:extLst>
          </p:cNvPr>
          <p:cNvSpPr txBox="1"/>
          <p:nvPr/>
        </p:nvSpPr>
        <p:spPr>
          <a:xfrm>
            <a:off x="1060176" y="5479776"/>
            <a:ext cx="3604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chemeClr val="bg1"/>
                </a:solidFill>
              </a:rPr>
              <a:t>The Laser technology is not a product of science fiction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2B1A84-6B9A-D812-8A66-3B62FD7907DE}"/>
              </a:ext>
            </a:extLst>
          </p:cNvPr>
          <p:cNvSpPr txBox="1"/>
          <p:nvPr/>
        </p:nvSpPr>
        <p:spPr>
          <a:xfrm>
            <a:off x="9728200" y="5849108"/>
            <a:ext cx="21659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Star Wars: A New Hope</a:t>
            </a:r>
          </a:p>
          <a:p>
            <a:r>
              <a:rPr lang="en-GB"/>
              <a:t>1977</a:t>
            </a:r>
          </a:p>
        </p:txBody>
      </p:sp>
    </p:spTree>
    <p:extLst>
      <p:ext uri="{BB962C8B-B14F-4D97-AF65-F5344CB8AC3E}">
        <p14:creationId xmlns:p14="http://schemas.microsoft.com/office/powerpoint/2010/main" val="19242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7ABD7-6C50-75B2-6207-86DD68F62683}"/>
              </a:ext>
            </a:extLst>
          </p:cNvPr>
          <p:cNvSpPr txBox="1"/>
          <p:nvPr/>
        </p:nvSpPr>
        <p:spPr>
          <a:xfrm>
            <a:off x="4213190" y="273097"/>
            <a:ext cx="5366552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GB" sz="4000">
                <a:solidFill>
                  <a:schemeClr val="bg1"/>
                </a:solidFill>
              </a:rPr>
              <a:t>Lasers Around Us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88D5D0-038A-27C1-8897-33B1BC5C20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99" y="935910"/>
            <a:ext cx="3024956" cy="2045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C9635C-5F8F-6834-9D96-B0F15133FC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421" y="771523"/>
            <a:ext cx="2468880" cy="2468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A04E72-7BCB-9761-7B71-2AB9C9AB78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824" y="1624484"/>
            <a:ext cx="2714791" cy="2714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BA40AD-2547-1965-2CD8-B46902C531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65" y="3876120"/>
            <a:ext cx="3003017" cy="2458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B48364-7866-D52A-B19F-168C8F994B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925" y="4060786"/>
            <a:ext cx="3549910" cy="2129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7E8E22A-A520-03F7-179D-C852BDA13630}"/>
              </a:ext>
            </a:extLst>
          </p:cNvPr>
          <p:cNvSpPr txBox="1"/>
          <p:nvPr/>
        </p:nvSpPr>
        <p:spPr>
          <a:xfrm>
            <a:off x="548881" y="3046331"/>
            <a:ext cx="2381583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GB">
                <a:solidFill>
                  <a:schemeClr val="bg1"/>
                </a:solidFill>
              </a:rPr>
              <a:t>Welding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F6D5FC-AA60-F7C8-C781-6287E1402DCF}"/>
              </a:ext>
            </a:extLst>
          </p:cNvPr>
          <p:cNvSpPr txBox="1"/>
          <p:nvPr/>
        </p:nvSpPr>
        <p:spPr>
          <a:xfrm flipH="1">
            <a:off x="4575824" y="4462974"/>
            <a:ext cx="1904797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GB">
                <a:solidFill>
                  <a:schemeClr val="bg1"/>
                </a:solidFill>
              </a:rPr>
              <a:t>Fiber optics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C816F3-B4EC-0341-A4B1-4A540A6262E9}"/>
              </a:ext>
            </a:extLst>
          </p:cNvPr>
          <p:cNvSpPr txBox="1"/>
          <p:nvPr/>
        </p:nvSpPr>
        <p:spPr>
          <a:xfrm>
            <a:off x="9142421" y="3369497"/>
            <a:ext cx="1894057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GB">
                <a:solidFill>
                  <a:schemeClr val="bg1"/>
                </a:solidFill>
              </a:rPr>
              <a:t>Barcode scanners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F71A312-BBD9-B9A7-E1FD-7B97A25751CD}"/>
              </a:ext>
            </a:extLst>
          </p:cNvPr>
          <p:cNvSpPr txBox="1"/>
          <p:nvPr/>
        </p:nvSpPr>
        <p:spPr>
          <a:xfrm flipH="1">
            <a:off x="822165" y="6334840"/>
            <a:ext cx="2277046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GB" sz="1800">
                <a:solidFill>
                  <a:schemeClr val="bg1"/>
                </a:solidFill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CD&amp;DVD</a:t>
            </a:r>
            <a:endParaRPr lang="en-GB" sz="18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B6B313-D4CE-C461-689C-0D299F06C196}"/>
              </a:ext>
            </a:extLst>
          </p:cNvPr>
          <p:cNvSpPr txBox="1"/>
          <p:nvPr/>
        </p:nvSpPr>
        <p:spPr>
          <a:xfrm flipH="1">
            <a:off x="7819925" y="6334840"/>
            <a:ext cx="2337863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GB">
                <a:solidFill>
                  <a:schemeClr val="bg1"/>
                </a:solidFill>
              </a:rPr>
              <a:t>Printers</a:t>
            </a:r>
          </a:p>
        </p:txBody>
      </p:sp>
    </p:spTree>
    <p:extLst>
      <p:ext uri="{BB962C8B-B14F-4D97-AF65-F5344CB8AC3E}">
        <p14:creationId xmlns:p14="http://schemas.microsoft.com/office/powerpoint/2010/main" val="51794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94B9CC-5566-2F63-8C91-CC40F6F9C6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A0174E-09B0-FB62-326E-079447D27FA1}"/>
              </a:ext>
            </a:extLst>
          </p:cNvPr>
          <p:cNvSpPr txBox="1"/>
          <p:nvPr/>
        </p:nvSpPr>
        <p:spPr>
          <a:xfrm>
            <a:off x="0" y="3597669"/>
            <a:ext cx="2702257" cy="20005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GB" sz="480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1"/>
                </a:solidFill>
                <a:effectLst/>
              </a:rPr>
              <a:t>The </a:t>
            </a:r>
          </a:p>
          <a:p>
            <a:r>
              <a:rPr lang="en-GB" sz="480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1"/>
                </a:solidFill>
                <a:effectLst/>
              </a:rPr>
              <a:t>First Laser</a:t>
            </a:r>
          </a:p>
          <a:p>
            <a:endParaRPr lang="en-GB" sz="28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13CFAF-9790-0C8B-6170-3839D7502E8E}"/>
              </a:ext>
            </a:extLst>
          </p:cNvPr>
          <p:cNvSpPr txBox="1"/>
          <p:nvPr/>
        </p:nvSpPr>
        <p:spPr>
          <a:xfrm>
            <a:off x="0" y="5103674"/>
            <a:ext cx="37968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0">
                <a:effectLst/>
                <a:latin typeface="arial" panose="020B0604020202020204" pitchFamily="34" charset="0"/>
              </a:rPr>
              <a:t>Theodore Maiman made the first laser operate on 16 May 1960 at the Hughes Research Laboratory in California, by shining a high-power flash lamp on a ruby rod with silver-coated surfaces.</a:t>
            </a:r>
            <a:endParaRPr lang="en-GB" b="1"/>
          </a:p>
        </p:txBody>
      </p:sp>
    </p:spTree>
    <p:extLst>
      <p:ext uri="{BB962C8B-B14F-4D97-AF65-F5344CB8AC3E}">
        <p14:creationId xmlns:p14="http://schemas.microsoft.com/office/powerpoint/2010/main" val="231156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5F3BDF9-F351-35C0-36F1-B3DE73D46E5E}"/>
              </a:ext>
            </a:extLst>
          </p:cNvPr>
          <p:cNvSpPr txBox="1"/>
          <p:nvPr/>
        </p:nvSpPr>
        <p:spPr>
          <a:xfrm>
            <a:off x="3618962" y="115909"/>
            <a:ext cx="5653826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GB" sz="5400">
                <a:solidFill>
                  <a:schemeClr val="bg1"/>
                </a:solidFill>
              </a:rPr>
              <a:t>Working Principle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CEEB29-EDAF-37F8-8C92-B6D253D7AC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813" y="1039239"/>
            <a:ext cx="5481304" cy="31572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0C147E-ECD7-1482-15D9-272EE572B5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69" y="3774779"/>
            <a:ext cx="4762500" cy="2743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7D9274-0190-56A7-0685-AD13384A19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657" y="4058468"/>
            <a:ext cx="4770886" cy="26836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12646E-D679-9ABB-7060-10338E5758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3906" y="3232597"/>
            <a:ext cx="2877677" cy="1329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7670BAB2-4622-345C-EE5F-9FA32222422E}"/>
              </a:ext>
            </a:extLst>
          </p:cNvPr>
          <p:cNvSpPr/>
          <p:nvPr/>
        </p:nvSpPr>
        <p:spPr>
          <a:xfrm>
            <a:off x="9503100" y="4929847"/>
            <a:ext cx="1031818" cy="811369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endParaRPr lang="en-GB">
              <a:ln>
                <a:solidFill>
                  <a:schemeClr val="accent2"/>
                </a:solidFill>
              </a:ln>
              <a:solidFill>
                <a:schemeClr val="tx1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88F9469-B5CE-E434-955E-304EAD51C091}"/>
              </a:ext>
            </a:extLst>
          </p:cNvPr>
          <p:cNvCxnSpPr/>
          <p:nvPr/>
        </p:nvCxnSpPr>
        <p:spPr>
          <a:xfrm>
            <a:off x="9147891" y="4288665"/>
            <a:ext cx="691568" cy="4661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86AEFB6-C3BE-401F-6785-47C478AA886C}"/>
              </a:ext>
            </a:extLst>
          </p:cNvPr>
          <p:cNvSpPr txBox="1"/>
          <p:nvPr/>
        </p:nvSpPr>
        <p:spPr>
          <a:xfrm>
            <a:off x="399245" y="1197735"/>
            <a:ext cx="300077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L</a:t>
            </a:r>
            <a:r>
              <a:rPr lang="en-GB" sz="2800">
                <a:solidFill>
                  <a:schemeClr val="bg1"/>
                </a:solidFill>
              </a:rPr>
              <a:t>ight</a:t>
            </a:r>
          </a:p>
          <a:p>
            <a:r>
              <a:rPr lang="en-GB" sz="280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A</a:t>
            </a:r>
            <a:r>
              <a:rPr lang="en-GB" sz="2800">
                <a:solidFill>
                  <a:schemeClr val="bg1"/>
                </a:solidFill>
              </a:rPr>
              <a:t>mplification</a:t>
            </a:r>
          </a:p>
          <a:p>
            <a:r>
              <a:rPr lang="en-GB" sz="280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S</a:t>
            </a:r>
            <a:r>
              <a:rPr lang="en-GB" sz="2800">
                <a:solidFill>
                  <a:schemeClr val="bg1"/>
                </a:solidFill>
              </a:rPr>
              <a:t>timulated</a:t>
            </a:r>
          </a:p>
          <a:p>
            <a:r>
              <a:rPr lang="en-GB" sz="280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E</a:t>
            </a:r>
            <a:r>
              <a:rPr lang="en-GB" sz="2800">
                <a:solidFill>
                  <a:schemeClr val="bg1"/>
                </a:solidFill>
              </a:rPr>
              <a:t>mission</a:t>
            </a:r>
          </a:p>
          <a:p>
            <a:r>
              <a:rPr lang="en-GB" sz="280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R</a:t>
            </a:r>
            <a:r>
              <a:rPr lang="en-GB" sz="2800">
                <a:solidFill>
                  <a:schemeClr val="bg1"/>
                </a:solidFill>
              </a:rPr>
              <a:t>adiation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D377AF-3E2B-7661-302A-E844DEC9F701}"/>
              </a:ext>
            </a:extLst>
          </p:cNvPr>
          <p:cNvSpPr txBox="1"/>
          <p:nvPr/>
        </p:nvSpPr>
        <p:spPr>
          <a:xfrm>
            <a:off x="3090930" y="1859454"/>
            <a:ext cx="23847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bg1"/>
                </a:solidFill>
              </a:rPr>
              <a:t>Monochromatic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bg1"/>
                </a:solidFill>
              </a:rPr>
              <a:t>Coherent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bg1"/>
                </a:solidFill>
              </a:rPr>
              <a:t>Highly Intense</a:t>
            </a:r>
          </a:p>
        </p:txBody>
      </p:sp>
    </p:spTree>
    <p:extLst>
      <p:ext uri="{BB962C8B-B14F-4D97-AF65-F5344CB8AC3E}">
        <p14:creationId xmlns:p14="http://schemas.microsoft.com/office/powerpoint/2010/main" val="238163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D56338-313C-DB84-13D5-4B299F0728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8B37A3-3A53-D901-E6E1-998604DBB04C}"/>
              </a:ext>
            </a:extLst>
          </p:cNvPr>
          <p:cNvSpPr txBox="1"/>
          <p:nvPr/>
        </p:nvSpPr>
        <p:spPr>
          <a:xfrm>
            <a:off x="197119" y="78770"/>
            <a:ext cx="6761408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GB" sz="4800">
                <a:solidFill>
                  <a:schemeClr val="bg1"/>
                </a:solidFill>
              </a:rPr>
              <a:t>Laser </a:t>
            </a:r>
          </a:p>
          <a:p>
            <a:r>
              <a:rPr lang="en-GB" sz="4800">
                <a:solidFill>
                  <a:schemeClr val="bg1"/>
                </a:solidFill>
              </a:rPr>
              <a:t>Communication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0533E3-1CF2-7741-D660-93FFB5AF02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19" y="1905000"/>
            <a:ext cx="5685158" cy="3047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60AFD4-6107-217F-5B7D-980BCFCE52BA}"/>
              </a:ext>
            </a:extLst>
          </p:cNvPr>
          <p:cNvSpPr txBox="1"/>
          <p:nvPr/>
        </p:nvSpPr>
        <p:spPr>
          <a:xfrm>
            <a:off x="7057086" y="78770"/>
            <a:ext cx="5036354" cy="7448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chemeClr val="bg1"/>
                </a:solidFill>
              </a:rPr>
              <a:t>Using laser beams to transmit information</a:t>
            </a:r>
          </a:p>
          <a:p>
            <a:endParaRPr lang="en-GB" sz="2000">
              <a:solidFill>
                <a:schemeClr val="bg1"/>
              </a:solidFill>
            </a:endParaRPr>
          </a:p>
          <a:p>
            <a:r>
              <a:rPr lang="en-GB" sz="2000">
                <a:solidFill>
                  <a:schemeClr val="bg1"/>
                </a:solidFill>
              </a:rPr>
              <a:t>Apart from fiber optics, The beam is transmitted trough free space</a:t>
            </a:r>
          </a:p>
          <a:p>
            <a:endParaRPr lang="en-GB" sz="2000">
              <a:solidFill>
                <a:schemeClr val="bg1"/>
              </a:solidFill>
            </a:endParaRPr>
          </a:p>
          <a:p>
            <a:r>
              <a:rPr lang="en-GB" sz="2000">
                <a:solidFill>
                  <a:schemeClr val="bg1"/>
                </a:solidFill>
              </a:rPr>
              <a:t>Point to point communication over vast distances. Even between planets.</a:t>
            </a:r>
          </a:p>
          <a:p>
            <a:endParaRPr lang="en-GB" sz="2000">
              <a:solidFill>
                <a:schemeClr val="bg1"/>
              </a:solidFill>
            </a:endParaRPr>
          </a:p>
          <a:p>
            <a:r>
              <a:rPr lang="en-GB" sz="2000">
                <a:solidFill>
                  <a:schemeClr val="bg1"/>
                </a:solidFill>
              </a:rPr>
              <a:t>Increased bantwith (More data in less time. Up to 100 Gbit/s)</a:t>
            </a:r>
          </a:p>
          <a:p>
            <a:endParaRPr lang="en-GB" sz="2000">
              <a:solidFill>
                <a:schemeClr val="bg1"/>
              </a:solidFill>
            </a:endParaRPr>
          </a:p>
          <a:p>
            <a:r>
              <a:rPr lang="en-GB" sz="2000">
                <a:solidFill>
                  <a:schemeClr val="bg1"/>
                </a:solidFill>
              </a:rPr>
              <a:t>Transmittion rate 10 to 100 times faster than radio </a:t>
            </a:r>
          </a:p>
          <a:p>
            <a:endParaRPr lang="en-GB" sz="2000">
              <a:solidFill>
                <a:schemeClr val="bg1"/>
              </a:solidFill>
            </a:endParaRPr>
          </a:p>
          <a:p>
            <a:r>
              <a:rPr lang="en-GB" sz="2000">
                <a:solidFill>
                  <a:schemeClr val="bg1"/>
                </a:solidFill>
              </a:rPr>
              <a:t>Eliminating broadcast rights and need for cables</a:t>
            </a:r>
          </a:p>
          <a:p>
            <a:endParaRPr lang="en-GB" sz="2000">
              <a:solidFill>
                <a:schemeClr val="bg1"/>
              </a:solidFill>
            </a:endParaRPr>
          </a:p>
          <a:p>
            <a:r>
              <a:rPr lang="en-GB" sz="2000">
                <a:solidFill>
                  <a:schemeClr val="bg1"/>
                </a:solidFill>
              </a:rPr>
              <a:t>Easily deployable, inexpensive, low power, small</a:t>
            </a:r>
          </a:p>
          <a:p>
            <a:endParaRPr lang="en-GB" sz="2000">
              <a:solidFill>
                <a:schemeClr val="bg1"/>
              </a:solidFill>
            </a:endParaRPr>
          </a:p>
          <a:p>
            <a:r>
              <a:rPr lang="en-GB" sz="2000">
                <a:solidFill>
                  <a:schemeClr val="bg1"/>
                </a:solidFill>
              </a:rPr>
              <a:t>Free from radio interferences</a:t>
            </a:r>
          </a:p>
          <a:p>
            <a:endParaRPr lang="en-GB" sz="2000">
              <a:solidFill>
                <a:schemeClr val="bg1"/>
              </a:solidFill>
            </a:endParaRPr>
          </a:p>
          <a:p>
            <a:endParaRPr lang="en-GB" sz="2000">
              <a:solidFill>
                <a:schemeClr val="bg1"/>
              </a:solidFill>
            </a:endParaRPr>
          </a:p>
          <a:p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ASA Laser Communications Innovations: A Timeline | NASA">
            <a:extLst>
              <a:ext uri="{FF2B5EF4-FFF2-40B4-BE49-F238E27FC236}">
                <a16:creationId xmlns:a16="http://schemas.microsoft.com/office/drawing/2014/main" id="{8AA8CFE8-CDDF-9BA0-A0A3-C91892230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FD30EB-D456-075F-75A9-3D7A7213B212}"/>
              </a:ext>
            </a:extLst>
          </p:cNvPr>
          <p:cNvSpPr txBox="1"/>
          <p:nvPr/>
        </p:nvSpPr>
        <p:spPr>
          <a:xfrm>
            <a:off x="292100" y="215900"/>
            <a:ext cx="6197600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GB" sz="4400">
                <a:solidFill>
                  <a:schemeClr val="bg1"/>
                </a:solidFill>
              </a:rPr>
              <a:t>Laser Communication in space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6D4445-EE29-237C-3974-8809856832CE}"/>
              </a:ext>
            </a:extLst>
          </p:cNvPr>
          <p:cNvSpPr txBox="1"/>
          <p:nvPr/>
        </p:nvSpPr>
        <p:spPr>
          <a:xfrm>
            <a:off x="292100" y="1766550"/>
            <a:ext cx="619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Communication relies on a transmitter and a receiver. An Encoded message is modulated by electromagnetic waves.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FF173D-5256-7694-328E-8494E268D7A4}"/>
              </a:ext>
            </a:extLst>
          </p:cNvPr>
          <p:cNvSpPr txBox="1"/>
          <p:nvPr/>
        </p:nvSpPr>
        <p:spPr>
          <a:xfrm>
            <a:off x="292100" y="2730500"/>
            <a:ext cx="5676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The receiver collects electromagnetic waves from spaces </a:t>
            </a:r>
          </a:p>
          <a:p>
            <a:r>
              <a:rPr lang="en-GB">
                <a:solidFill>
                  <a:schemeClr val="bg1"/>
                </a:solidFill>
              </a:rPr>
              <a:t>And demodulates them back to initial message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85DE26-CB36-27A1-7652-BE8884B025DC}"/>
              </a:ext>
            </a:extLst>
          </p:cNvPr>
          <p:cNvSpPr txBox="1"/>
          <p:nvPr/>
        </p:nvSpPr>
        <p:spPr>
          <a:xfrm>
            <a:off x="292100" y="3561844"/>
            <a:ext cx="367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Optical communication uses infrared waves to send data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7061D6-F188-1712-D68B-761815F841C4}"/>
              </a:ext>
            </a:extLst>
          </p:cNvPr>
          <p:cNvSpPr txBox="1"/>
          <p:nvPr/>
        </p:nvSpPr>
        <p:spPr>
          <a:xfrm>
            <a:off x="8529851" y="3746510"/>
            <a:ext cx="27520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i="0">
                <a:solidFill>
                  <a:schemeClr val="bg1"/>
                </a:solidFill>
                <a:effectLst/>
                <a:latin typeface="Titillium Web" panose="020B0604020202020204" pitchFamily="2" charset="0"/>
              </a:rPr>
              <a:t>NASA’s Laser Communication Relay Demonstration (LCRD) Satellite</a:t>
            </a:r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73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C055AD-C240-ACB5-B96F-5EEF2CC388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835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2026A9-8AB3-DFA0-D6B2-301B336C80D7}"/>
              </a:ext>
            </a:extLst>
          </p:cNvPr>
          <p:cNvSpPr txBox="1"/>
          <p:nvPr/>
        </p:nvSpPr>
        <p:spPr>
          <a:xfrm>
            <a:off x="317500" y="444500"/>
            <a:ext cx="5410200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GB" sz="4000">
                <a:solidFill>
                  <a:schemeClr val="bg1"/>
                </a:solidFill>
              </a:rPr>
              <a:t>NASA Orion Artemis II Moon Mission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10C83F-C224-3525-1409-6428F3E8D798}"/>
              </a:ext>
            </a:extLst>
          </p:cNvPr>
          <p:cNvSpPr txBox="1"/>
          <p:nvPr/>
        </p:nvSpPr>
        <p:spPr>
          <a:xfrm>
            <a:off x="317500" y="2176978"/>
            <a:ext cx="541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i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Laser communications will empower Earthlings to enjoy high-definition images and video when astronauts return to the lunar region for the first time in almost 50 years.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2AE74E-F2C7-4077-D700-32211A7B3DD5}"/>
              </a:ext>
            </a:extLst>
          </p:cNvPr>
          <p:cNvSpPr txBox="1"/>
          <p:nvPr/>
        </p:nvSpPr>
        <p:spPr>
          <a:xfrm>
            <a:off x="317500" y="3786346"/>
            <a:ext cx="4013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i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With laser systems onboard, O2O will enable live, 4K ultra-high-definition video from the Moon, as well as enhanced science data transmission and more.</a:t>
            </a:r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22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2702</TotalTime>
  <Words>474</Words>
  <Application>Microsoft Office PowerPoint</Application>
  <PresentationFormat>Widescreen</PresentationFormat>
  <Paragraphs>116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Arial</vt:lpstr>
      <vt:lpstr>Calibri</vt:lpstr>
      <vt:lpstr>Calibri Light</vt:lpstr>
      <vt:lpstr>Open Sans</vt:lpstr>
      <vt:lpstr>Sylfaen</vt:lpstr>
      <vt:lpstr>Titillium Web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Vaja Purtseladze</dc:creator>
  <cp:lastModifiedBy>Vaja Purtseladze</cp:lastModifiedBy>
  <cp:revision>21</cp:revision>
  <dcterms:created xsi:type="dcterms:W3CDTF">2022-08-22T05:12:04Z</dcterms:created>
  <dcterms:modified xsi:type="dcterms:W3CDTF">2022-09-12T06:51:12Z</dcterms:modified>
</cp:coreProperties>
</file>