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7" r:id="rId2"/>
    <p:sldId id="392" r:id="rId3"/>
    <p:sldId id="337" r:id="rId4"/>
    <p:sldId id="376" r:id="rId5"/>
    <p:sldId id="375" r:id="rId6"/>
    <p:sldId id="382" r:id="rId7"/>
    <p:sldId id="383" r:id="rId8"/>
    <p:sldId id="384" r:id="rId9"/>
    <p:sldId id="385" r:id="rId10"/>
    <p:sldId id="381" r:id="rId11"/>
    <p:sldId id="378" r:id="rId12"/>
    <p:sldId id="389" r:id="rId13"/>
    <p:sldId id="388" r:id="rId14"/>
    <p:sldId id="379" r:id="rId15"/>
    <p:sldId id="380" r:id="rId16"/>
    <p:sldId id="386" r:id="rId17"/>
    <p:sldId id="387" r:id="rId18"/>
    <p:sldId id="351" r:id="rId19"/>
    <p:sldId id="390" r:id="rId20"/>
    <p:sldId id="377" r:id="rId21"/>
    <p:sldId id="391" r:id="rId22"/>
    <p:sldId id="339" r:id="rId23"/>
    <p:sldId id="357" r:id="rId24"/>
  </p:sldIdLst>
  <p:sldSz cx="9144000" cy="6858000" type="screen4x3"/>
  <p:notesSz cx="6858000" cy="97234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EC8A2C0-CB10-4F47-AAD4-104EA570DD28}">
          <p14:sldIdLst>
            <p14:sldId id="267"/>
            <p14:sldId id="392"/>
            <p14:sldId id="337"/>
            <p14:sldId id="376"/>
            <p14:sldId id="375"/>
            <p14:sldId id="382"/>
            <p14:sldId id="383"/>
            <p14:sldId id="384"/>
            <p14:sldId id="385"/>
            <p14:sldId id="381"/>
            <p14:sldId id="378"/>
            <p14:sldId id="389"/>
            <p14:sldId id="388"/>
            <p14:sldId id="379"/>
            <p14:sldId id="380"/>
            <p14:sldId id="386"/>
            <p14:sldId id="387"/>
            <p14:sldId id="351"/>
            <p14:sldId id="390"/>
            <p14:sldId id="377"/>
            <p14:sldId id="391"/>
            <p14:sldId id="339"/>
            <p14:sldId id="3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3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82"/>
    <a:srgbClr val="515151"/>
    <a:srgbClr val="B9B9B9"/>
    <a:srgbClr val="9C9C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78" autoAdjust="0"/>
    <p:restoredTop sz="86486" autoAdjust="0"/>
  </p:normalViewPr>
  <p:slideViewPr>
    <p:cSldViewPr>
      <p:cViewPr varScale="1">
        <p:scale>
          <a:sx n="70" d="100"/>
          <a:sy n="70" d="100"/>
        </p:scale>
        <p:origin x="102" y="60"/>
      </p:cViewPr>
      <p:guideLst>
        <p:guide orient="horz" pos="1434"/>
        <p:guide pos="384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CC8EB-9573-154A-BA44-795B1F9A1BA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C0D09-130D-C04C-A2AB-5BF97E5FF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969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8BD61-3547-424D-8836-725BF677DED4}" type="datetimeFigureOut">
              <a:rPr lang="de-DE" smtClean="0"/>
              <a:t>14.09.2022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6092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618633"/>
            <a:ext cx="5486400" cy="437554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97C32-0F4A-40F6-B67C-728988A86F3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20183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opening story about how I came to the clinic,</a:t>
            </a:r>
            <a:r>
              <a:rPr lang="en-US" sz="20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good and bad stories happens in our life so that starts in 2020 when I decide to end of my research carrier and go to the clinical practice without any guidance , but good think happened when I just went throw Mr. Lasha and ask for a guidance, today I am going to talk about a big idea with reducing  </a:t>
            </a:r>
            <a:r>
              <a: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underestimate me, that’s my mother’s job.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human brain starts working the moment you are born and never stops until you stand up to speak in public.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0494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7646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3739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1635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If lettuce farmers used similar technologies, their digital detectors would count the leaves of lettuce. Analog detectors would count the heads. When applied to clinical medicine, exactness translates into options.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814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Real possibility and my personal opinion on this slide is that we can reconstruct the real data we see what we would get with different parameters. Body protocol.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9082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slide is interpretation of me with my colleagues eyes at 6 AM.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839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Well original</a:t>
            </a:r>
            <a:r>
              <a:rPr lang="en-US" baseline="0" dirty="0" smtClean="0"/>
              <a:t> story</a:t>
            </a:r>
            <a:r>
              <a:rPr lang="en-US" dirty="0" smtClean="0"/>
              <a:t>  begins ending of the 20 century when I was born, ups</a:t>
            </a:r>
            <a:r>
              <a:rPr lang="en-US" baseline="0" dirty="0" smtClean="0"/>
              <a:t> I make it sound like I am too old whatever I am sorry but this is the truth. Well here is the path way through out the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4167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Positron emission tomography (PET) offers a number of unique advantages compared to other imaging modalities. PET measures the two annihilation photons that are produced back-to-back after positron emission from a radionuclide tagged tracer molecule, which is chosen to mark a specific function in the body on a biochemistry level (Fig. 1). Hence PET provides molecular imaging of biological function instead of anatomy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649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In addition to radiation issue, short half-lives of these positron emitters (78 sec~110 min) definitely result in unavoidable limitations on manufacturing (including production and following quality control (QC) analyses) and clinical use of PET radiopharmaceuticals.</a:t>
            </a:r>
            <a:endParaRPr lang="en-US" sz="1200" b="1" dirty="0" smtClean="0">
              <a:solidFill>
                <a:srgbClr val="3A6F8A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4343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Instruction</a:t>
            </a:r>
            <a:r>
              <a:rPr lang="en-US" baseline="0" dirty="0" smtClean="0"/>
              <a:t> of patients is very important for us we have prepared special forms to guide a patient throw procedure  fasting radiation safety.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0495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 the domestic colleagues</a:t>
            </a:r>
            <a:r>
              <a:rPr lang="en-US" baseline="0" dirty="0" smtClean="0"/>
              <a:t>, </a:t>
            </a:r>
            <a:r>
              <a:rPr lang="en-US" dirty="0" smtClean="0"/>
              <a:t>The effects of fasting, varying blood sugar levels, conditions of glucose intolerance, and diabetes mellitus on Fludeoxyglucose F 18 distribution in humans have not been ascertained. Diabetic patients may need stabilization of blood glucose levels on the day before and on the day of the Fludeoxyglucose F 18 Injection study.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0251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will be addressed mostly to our domestic colleagues because I don't know why but, recently I am hearing  a myth, that radiopharmaceuticals which we use for PET is expiring after 2 hours after opening it. Well I want to assure you expired dosage of FDG injection is an , Fludeoxyglucose F 18 and related compounds are cleared from non-cardiac tissues within 3 to 24 hours after administration. Clearance from the cardiac tissue may require more than 96 hours,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73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7483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motivation there was few triggers to try what we </a:t>
            </a:r>
            <a:r>
              <a:rPr lang="en-US" dirty="0" err="1" smtClean="0"/>
              <a:t>reale</a:t>
            </a:r>
            <a:r>
              <a:rPr lang="en-US" dirty="0" smtClean="0"/>
              <a:t> can do with this monster machine.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092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251520" y="2286000"/>
            <a:ext cx="8892480" cy="4572000"/>
          </a:xfrm>
          <a:prstGeom prst="rect">
            <a:avLst/>
          </a:prstGeom>
          <a:solidFill>
            <a:srgbClr val="005B8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8" name="Picture 60" descr="logo_699cm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226" y="249054"/>
            <a:ext cx="2517775" cy="10470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28039" y="2708920"/>
            <a:ext cx="7258907" cy="792088"/>
          </a:xfrm>
          <a:prstGeom prst="rect">
            <a:avLst/>
          </a:prstGeom>
        </p:spPr>
        <p:txBody>
          <a:bodyPr/>
          <a:lstStyle>
            <a:lvl1pPr algn="l">
              <a:defRPr lang="de-DE" sz="48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itchFamily="34" charset="0"/>
            </a:pPr>
            <a:r>
              <a:rPr lang="de-DE" dirty="0"/>
              <a:t>Platzhalter Titel</a:t>
            </a:r>
          </a:p>
        </p:txBody>
      </p:sp>
      <p:sp>
        <p:nvSpPr>
          <p:cNvPr id="12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27585" y="3501008"/>
            <a:ext cx="7272808" cy="576064"/>
          </a:xfrm>
          <a:prstGeom prst="rect">
            <a:avLst/>
          </a:prstGeom>
        </p:spPr>
        <p:txBody>
          <a:bodyPr/>
          <a:lstStyle>
            <a:lvl1pPr marL="342900" indent="-342900">
              <a:buNone/>
              <a:defRPr lang="de-DE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indent="0"/>
            <a:r>
              <a:rPr lang="de-DE" dirty="0"/>
              <a:t>Platzhalter Untertitel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817796" y="4869160"/>
            <a:ext cx="6490509" cy="576064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None/>
              <a:def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indent="0"/>
            <a:r>
              <a:rPr lang="de-DE" dirty="0"/>
              <a:t>Platzhalter Autor</a:t>
            </a:r>
          </a:p>
        </p:txBody>
      </p:sp>
    </p:spTree>
    <p:extLst>
      <p:ext uri="{BB962C8B-B14F-4D97-AF65-F5344CB8AC3E}">
        <p14:creationId xmlns:p14="http://schemas.microsoft.com/office/powerpoint/2010/main" val="18738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742961" y="688835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de-DE" sz="2800" b="1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>
              <a:spcBef>
                <a:spcPct val="20000"/>
              </a:spcBef>
              <a:buClr>
                <a:srgbClr val="005B82"/>
              </a:buClr>
              <a:buSzPct val="80000"/>
              <a:buFontTx/>
            </a:pPr>
            <a:r>
              <a:rPr lang="de-DE" dirty="0"/>
              <a:t>Platzhalter Titel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742130" y="1412778"/>
            <a:ext cx="7488832" cy="4713387"/>
          </a:xfrm>
          <a:prstGeom prst="rect">
            <a:avLst/>
          </a:prstGeom>
        </p:spPr>
        <p:txBody>
          <a:bodyPr lIns="0" tIns="0"/>
          <a:lstStyle>
            <a:lvl1pPr marL="0" indent="0">
              <a:spcAft>
                <a:spcPts val="500"/>
              </a:spcAft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-34290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 typeface="Wingdings" pitchFamily="2" charset="2"/>
              <a:buChar char="§"/>
              <a:defRPr lang="de-DE" sz="20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947" y="151202"/>
            <a:ext cx="1677053" cy="68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atumsplatzhalter 1"/>
          <p:cNvSpPr>
            <a:spLocks noGrp="1"/>
          </p:cNvSpPr>
          <p:nvPr>
            <p:ph type="dt" sz="half" idx="10"/>
          </p:nvPr>
        </p:nvSpPr>
        <p:spPr>
          <a:xfrm>
            <a:off x="720000" y="6356352"/>
            <a:ext cx="2133600" cy="365125"/>
          </a:xfrm>
        </p:spPr>
        <p:txBody>
          <a:bodyPr/>
          <a:lstStyle/>
          <a:p>
            <a:fld id="{315FE847-E802-419E-8A54-060456223B04}" type="datetime1">
              <a:rPr lang="en-US" smtClean="0"/>
              <a:t>9/14/2022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1010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20000" y="6356352"/>
            <a:ext cx="2133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9F5576A-BE64-4B0B-A300-C5AF34F880F7}" type="datetime1">
              <a:rPr lang="en-US" smtClean="0"/>
              <a:t>9/14/2022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EB9AEA1-3281-46F0-9EDB-48FF2E5FF26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0" y="2286000"/>
            <a:ext cx="126000" cy="2286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005B82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26000" y="2286000"/>
            <a:ext cx="126000" cy="2286000"/>
          </a:xfrm>
          <a:prstGeom prst="rect">
            <a:avLst/>
          </a:pr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9C9C9C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0" y="0"/>
            <a:ext cx="126000" cy="2286000"/>
          </a:xfrm>
          <a:prstGeom prst="rect">
            <a:avLst/>
          </a:prstGeom>
          <a:solidFill>
            <a:srgbClr val="005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005B82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26000" y="0"/>
            <a:ext cx="126000" cy="2286000"/>
          </a:xfrm>
          <a:prstGeom prst="rect">
            <a:avLst/>
          </a:prstGeom>
          <a:solidFill>
            <a:srgbClr val="9C9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9C9C9C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4572000"/>
            <a:ext cx="126000" cy="22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005B82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26000" y="4572000"/>
            <a:ext cx="126000" cy="2286000"/>
          </a:xfrm>
          <a:prstGeom prst="rect">
            <a:avLst/>
          </a:prstGeom>
          <a:solidFill>
            <a:srgbClr val="9C9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9C9C9C"/>
              </a:solidFill>
            </a:endParaRPr>
          </a:p>
        </p:txBody>
      </p:sp>
      <p:sp>
        <p:nvSpPr>
          <p:cNvPr id="13" name="Rechteck 12"/>
          <p:cNvSpPr/>
          <p:nvPr userDrawn="1"/>
        </p:nvSpPr>
        <p:spPr>
          <a:xfrm rot="-5400000">
            <a:off x="-1076400" y="5665703"/>
            <a:ext cx="2276872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de-DE" sz="700">
                <a:solidFill>
                  <a:srgbClr val="515151"/>
                </a:solidFill>
                <a:latin typeface="Arial" pitchFamily="34" charset="0"/>
                <a:cs typeface="Arial" pitchFamily="34" charset="0"/>
              </a:rPr>
              <a:t>Mitglied der Helmholtz-Gemeinschaft</a:t>
            </a:r>
          </a:p>
        </p:txBody>
      </p:sp>
    </p:spTree>
    <p:extLst>
      <p:ext uri="{BB962C8B-B14F-4D97-AF65-F5344CB8AC3E}">
        <p14:creationId xmlns:p14="http://schemas.microsoft.com/office/powerpoint/2010/main" val="86882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amar.Khechiashvili@aversi.g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eb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fif"/><Relationship Id="rId3" Type="http://schemas.openxmlformats.org/officeDocument/2006/relationships/image" Target="../media/image5.png"/><Relationship Id="rId7" Type="http://schemas.openxmlformats.org/officeDocument/2006/relationships/image" Target="../media/image9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fif"/><Relationship Id="rId11" Type="http://schemas.openxmlformats.org/officeDocument/2006/relationships/image" Target="../media/image13.jfif"/><Relationship Id="rId5" Type="http://schemas.openxmlformats.org/officeDocument/2006/relationships/image" Target="../media/image7.jfif"/><Relationship Id="rId10" Type="http://schemas.openxmlformats.org/officeDocument/2006/relationships/image" Target="../media/image12.jfif"/><Relationship Id="rId4" Type="http://schemas.openxmlformats.org/officeDocument/2006/relationships/image" Target="../media/image6.jfif"/><Relationship Id="rId9" Type="http://schemas.openxmlformats.org/officeDocument/2006/relationships/image" Target="../media/image11.jf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29562" y="2780928"/>
            <a:ext cx="8118902" cy="1008112"/>
          </a:xfrm>
        </p:spPr>
        <p:txBody>
          <a:bodyPr/>
          <a:lstStyle/>
          <a:p>
            <a:pPr algn="ctr"/>
            <a:r>
              <a:rPr lang="en-US" sz="2400" dirty="0"/>
              <a:t>Experience as a Medical Physicist at the National Center of </a:t>
            </a:r>
            <a:r>
              <a:rPr lang="en-US" sz="2400" dirty="0" smtClean="0"/>
              <a:t>Surgery.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CA" sz="240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323528" y="5013176"/>
            <a:ext cx="7920880" cy="1296144"/>
          </a:xfrm>
        </p:spPr>
        <p:txBody>
          <a:bodyPr/>
          <a:lstStyle/>
          <a:p>
            <a:endParaRPr lang="de-DE" sz="1600" dirty="0" smtClean="0"/>
          </a:p>
          <a:p>
            <a:r>
              <a:rPr lang="de-DE" sz="1600" dirty="0" smtClean="0"/>
              <a:t>Dr. Tamar </a:t>
            </a:r>
            <a:r>
              <a:rPr lang="de-DE" sz="1600" dirty="0"/>
              <a:t>khechiashvili </a:t>
            </a:r>
          </a:p>
          <a:p>
            <a:r>
              <a:rPr lang="en-US" dirty="0"/>
              <a:t>J.S.C. “K. Eristavi National Centre of Surgery</a:t>
            </a:r>
            <a:r>
              <a:rPr lang="en-US" dirty="0" smtClean="0"/>
              <a:t>”</a:t>
            </a:r>
            <a:endParaRPr lang="de-DE" sz="1600" dirty="0"/>
          </a:p>
          <a:p>
            <a:r>
              <a:rPr lang="de-DE" sz="1600" dirty="0" smtClean="0">
                <a:hlinkClick r:id="rId3"/>
              </a:rPr>
              <a:t>Tamar.Khechiashvili@aversi.ge</a:t>
            </a:r>
            <a:r>
              <a:rPr lang="de-DE" sz="1600" dirty="0" smtClean="0"/>
              <a:t>  </a:t>
            </a:r>
            <a:endParaRPr lang="de-DE" sz="1600" dirty="0"/>
          </a:p>
          <a:p>
            <a:r>
              <a:rPr lang="de-DE" sz="1600" dirty="0" smtClean="0"/>
              <a:t>12/16 – September 2022</a:t>
            </a:r>
            <a:endParaRPr lang="de-DE" sz="1600" dirty="0"/>
          </a:p>
        </p:txBody>
      </p:sp>
      <p:pic>
        <p:nvPicPr>
          <p:cNvPr id="15362" name="Picture 1" descr="signature_11645051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464"/>
            <a:ext cx="2964307" cy="210539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175" y="157558"/>
            <a:ext cx="2527675" cy="184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10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D6B43-FC19-4794-A38E-D2CC4F811906}" type="datetime1">
              <a:rPr lang="en-US" smtClean="0"/>
              <a:t>9/14/2022</a:t>
            </a:fld>
            <a:endParaRPr lang="de-DE" dirty="0"/>
          </a:p>
        </p:txBody>
      </p:sp>
      <p:sp>
        <p:nvSpPr>
          <p:cNvPr id="8" name="Rectangle 7"/>
          <p:cNvSpPr/>
          <p:nvPr/>
        </p:nvSpPr>
        <p:spPr>
          <a:xfrm>
            <a:off x="687334" y="1268760"/>
            <a:ext cx="7192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31F20"/>
                </a:solidFill>
                <a:latin typeface="Proxima Nova"/>
              </a:rPr>
              <a:t>As a PET scan uses radioactive material, there is a risk of radiation exposure.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55576" y="1916832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Well </a:t>
            </a:r>
            <a:r>
              <a:rPr lang="en-US" dirty="0"/>
              <a:t>trained staff and strict order following leads us to a safe </a:t>
            </a:r>
            <a:r>
              <a:rPr lang="en-US" dirty="0" smtClean="0"/>
              <a:t>procedure…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384" y="3068960"/>
            <a:ext cx="5652120" cy="317931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10691" y="2568596"/>
            <a:ext cx="364528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Open Sans"/>
              </a:rPr>
              <a:t>Following simple guidelines for reducing contact time and increasing distance would suffice to minimize the radiation exposure to staff</a:t>
            </a:r>
            <a:r>
              <a:rPr lang="en-US" dirty="0" smtClean="0">
                <a:solidFill>
                  <a:srgbClr val="333333"/>
                </a:solidFill>
                <a:latin typeface="Open Sans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of dose limits for workers and general public and “As Low As Reasonably Achievable” (ALARA) principle to keep doses well below the dose limits.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5639" y="5805264"/>
            <a:ext cx="359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1) Time, 2) Distance, 3) Shielding</a:t>
            </a:r>
            <a:endParaRPr lang="en-US" dirty="0"/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539552" y="332656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691952" y="485056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Safety hazards: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70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11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26CC-64EF-43FF-86B8-F634E41BBEF1}" type="datetime1">
              <a:rPr lang="en-US" smtClean="0"/>
              <a:t>9/14/2022</a:t>
            </a:fld>
            <a:endParaRPr lang="de-DE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39552" y="332656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Motivation and goals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8335" y="2289646"/>
            <a:ext cx="27687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Patient's condition;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Technology possibility;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8335" y="3513782"/>
            <a:ext cx="25891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Patient's comfort;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pattern of work;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39" y="1414400"/>
            <a:ext cx="5660943" cy="35082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0626" y="1619508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5m-5cm-5mCi;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343259" y="5168225"/>
            <a:ext cx="3721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Fig. </a:t>
            </a:r>
            <a:r>
              <a:rPr lang="ka-GE" sz="1200" dirty="0"/>
              <a:t>5</a:t>
            </a:r>
            <a:r>
              <a:rPr lang="en-US" sz="1200" dirty="0" smtClean="0"/>
              <a:t>. </a:t>
            </a:r>
            <a:r>
              <a:rPr lang="en-US" sz="1200" dirty="0" err="1"/>
              <a:t>Vereos</a:t>
            </a:r>
            <a:r>
              <a:rPr lang="en-US" sz="1200" dirty="0"/>
              <a:t> Digital </a:t>
            </a:r>
            <a:r>
              <a:rPr lang="en-US" sz="1200" dirty="0" smtClean="0"/>
              <a:t>PET/CT PHILIPS</a:t>
            </a:r>
            <a:endParaRPr lang="en-US" sz="1200" dirty="0"/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860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12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DA76-1801-4041-B0D3-6A6043797232}" type="datetime1">
              <a:rPr lang="en-US" smtClean="0"/>
              <a:t>9/14/2022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8540256" cy="3168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592" y="5124291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protocol: 3 it/5 subsets</a:t>
            </a:r>
            <a:r>
              <a:rPr lang="en-US" dirty="0" smtClean="0"/>
              <a:t>,</a:t>
            </a:r>
          </a:p>
          <a:p>
            <a:r>
              <a:rPr lang="en-US" dirty="0" smtClean="0"/>
              <a:t>Body protocol: </a:t>
            </a:r>
            <a:r>
              <a:rPr lang="en-US" dirty="0"/>
              <a:t>60 sec per/bed</a:t>
            </a:r>
            <a:r>
              <a:rPr lang="en-US" dirty="0" smtClean="0"/>
              <a:t>,</a:t>
            </a:r>
          </a:p>
          <a:p>
            <a:r>
              <a:rPr lang="en-US" dirty="0" smtClean="0"/>
              <a:t>whole </a:t>
            </a:r>
            <a:r>
              <a:rPr lang="en-US" dirty="0"/>
              <a:t>body 60 sec per/bed and 20 sec legs per/bed.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539552" y="332656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Work protocol: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74049" y="4662626"/>
            <a:ext cx="8352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Fig. </a:t>
            </a:r>
            <a:r>
              <a:rPr lang="ka-GE" sz="1200" dirty="0" smtClean="0"/>
              <a:t>6</a:t>
            </a:r>
            <a:r>
              <a:rPr lang="en-US" sz="1200" dirty="0" smtClean="0"/>
              <a:t>. </a:t>
            </a:r>
            <a:r>
              <a:rPr lang="en-US" sz="1200" dirty="0"/>
              <a:t>PET/CT scan time per/bed positioning</a:t>
            </a:r>
          </a:p>
        </p:txBody>
      </p:sp>
    </p:spTree>
    <p:extLst>
      <p:ext uri="{BB962C8B-B14F-4D97-AF65-F5344CB8AC3E}">
        <p14:creationId xmlns:p14="http://schemas.microsoft.com/office/powerpoint/2010/main" val="118782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13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5867-35A1-41E7-A8C6-08B376E1E157}" type="datetime1">
              <a:rPr lang="en-US" smtClean="0"/>
              <a:t>9/14/2022</a:t>
            </a:fld>
            <a:endParaRPr lang="de-DE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539552" y="332656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Results: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53295"/>
            <a:ext cx="7776864" cy="42088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9552" y="5730976"/>
            <a:ext cx="8352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Fig. </a:t>
            </a:r>
            <a:r>
              <a:rPr lang="ka-GE" sz="1200" dirty="0"/>
              <a:t>7</a:t>
            </a:r>
            <a:r>
              <a:rPr lang="en-US" sz="1200" dirty="0" smtClean="0"/>
              <a:t>. Correlation between patient height and scan duration</a:t>
            </a:r>
            <a:r>
              <a:rPr lang="en-US" sz="1200" dirty="0"/>
              <a:t>. </a:t>
            </a:r>
            <a:r>
              <a:rPr lang="en-US" sz="1200" dirty="0" smtClean="0"/>
              <a:t>Approximation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0043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14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27E2-6165-491B-AE42-00E35CEAA00D}" type="datetime1">
              <a:rPr lang="en-US" smtClean="0"/>
              <a:t>9/14/2022</a:t>
            </a:fld>
            <a:endParaRPr lang="de-DE" dirty="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539552" y="332656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Results:</a:t>
            </a:r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8352928" cy="4464496"/>
          </a:xfrm>
          <a:prstGeom prst="rect">
            <a:avLst/>
          </a:prstGeom>
        </p:spPr>
      </p:pic>
      <p:sp>
        <p:nvSpPr>
          <p:cNvPr id="85" name="Rectangle 84"/>
          <p:cNvSpPr/>
          <p:nvPr/>
        </p:nvSpPr>
        <p:spPr>
          <a:xfrm>
            <a:off x="539552" y="5877272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Fig. </a:t>
            </a:r>
            <a:r>
              <a:rPr lang="ka-GE" sz="1200" dirty="0" smtClean="0"/>
              <a:t>8</a:t>
            </a:r>
            <a:r>
              <a:rPr lang="en-US" sz="1200" dirty="0" smtClean="0"/>
              <a:t>. </a:t>
            </a:r>
            <a:r>
              <a:rPr lang="en-US" sz="1200" dirty="0"/>
              <a:t>Plots of real data between injections and injected activity. Figure describes two different protocols, that was developed by PET/CT group. Reduced radiopharmaceutical doses and time per bed position.</a:t>
            </a:r>
          </a:p>
        </p:txBody>
      </p:sp>
    </p:spTree>
    <p:extLst>
      <p:ext uri="{BB962C8B-B14F-4D97-AF65-F5344CB8AC3E}">
        <p14:creationId xmlns:p14="http://schemas.microsoft.com/office/powerpoint/2010/main" val="13709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15</a:t>
            </a:fld>
            <a:endParaRPr lang="de-DE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16" y="1305222"/>
            <a:ext cx="8345464" cy="4500042"/>
          </a:xfr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54DC-D723-4C1B-AC9E-ABFD9C5A9316}" type="datetime1">
              <a:rPr lang="en-US" smtClean="0"/>
              <a:t>9/14/2022</a:t>
            </a:fld>
            <a:endParaRPr lang="de-DE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539552" y="332656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Results: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9552" y="5877272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Fig. </a:t>
            </a:r>
            <a:r>
              <a:rPr lang="ka-GE" sz="1200" dirty="0"/>
              <a:t>9</a:t>
            </a:r>
            <a:r>
              <a:rPr lang="en-US" sz="1200" dirty="0" smtClean="0"/>
              <a:t>. </a:t>
            </a:r>
            <a:r>
              <a:rPr lang="en-US" sz="1200" dirty="0"/>
              <a:t>Plots of real time data </a:t>
            </a:r>
            <a:r>
              <a:rPr lang="en-US" sz="1200" dirty="0" smtClean="0"/>
              <a:t>between prescribed doses and patients weight. </a:t>
            </a:r>
            <a:r>
              <a:rPr lang="en-US" sz="1200" dirty="0"/>
              <a:t>Figure describes two different </a:t>
            </a:r>
            <a:r>
              <a:rPr lang="en-US" sz="1200" dirty="0" smtClean="0"/>
              <a:t>protocols, results how it increases patient number.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3708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16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FF41-5355-4876-AD6B-FC02ED3A22DF}" type="datetime1">
              <a:rPr lang="en-US" smtClean="0"/>
              <a:t>9/14/2022</a:t>
            </a:fld>
            <a:endParaRPr lang="de-DE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39552" y="332656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Results: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4233571" cy="47482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96752"/>
            <a:ext cx="4416111" cy="47482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6021288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Fig. </a:t>
            </a:r>
            <a:r>
              <a:rPr lang="ka-GE" sz="1200" dirty="0" smtClean="0"/>
              <a:t>10</a:t>
            </a:r>
            <a:r>
              <a:rPr lang="en-US" sz="1200" dirty="0" smtClean="0"/>
              <a:t>. Total body PET/CT 59 y, M 1.73m, 81kg (left 9:53 scan time- right 11:36 repeat scan time)</a:t>
            </a:r>
            <a:r>
              <a:rPr lang="ka-GE" sz="1200" dirty="0" smtClean="0"/>
              <a:t>, </a:t>
            </a:r>
            <a:r>
              <a:rPr lang="en-US" sz="1200" dirty="0" smtClean="0"/>
              <a:t>prescribed dose 7.7mCi, injection time 8:47. </a:t>
            </a:r>
            <a:endParaRPr lang="en-US" sz="1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155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17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D40B-6695-408F-8203-6589E590B171}" type="datetime1">
              <a:rPr lang="en-US" smtClean="0"/>
              <a:t>9/14/2022</a:t>
            </a:fld>
            <a:endParaRPr lang="de-DE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539552" y="332656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Results:</a:t>
            </a:r>
            <a:endParaRPr lang="en-US" dirty="0"/>
          </a:p>
        </p:txBody>
      </p:sp>
      <p:pic>
        <p:nvPicPr>
          <p:cNvPr id="9" name="A A_(Tuesday-08-2022_10-55-04-977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915" y="1293778"/>
            <a:ext cx="8433550" cy="482879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5536" y="6176337"/>
            <a:ext cx="85689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Fig. </a:t>
            </a:r>
            <a:r>
              <a:rPr lang="ka-GE" sz="1200" dirty="0" smtClean="0"/>
              <a:t>11</a:t>
            </a:r>
            <a:r>
              <a:rPr lang="en-US" sz="1200" dirty="0" smtClean="0"/>
              <a:t>. Animation of patient with multiple bone metastasis. Patient physical data: 97kg, prescribed activity 197MBq (5.2mCi) 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028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18</a:t>
            </a:fld>
            <a:endParaRPr lang="de-D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683568" y="1941800"/>
            <a:ext cx="820891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Analog is approximate. Digital is specific. Therein lies the fundamental difference between digital PET and its analog </a:t>
            </a:r>
            <a:r>
              <a:rPr lang="en-US" sz="2000" dirty="0" smtClean="0"/>
              <a:t>cousin.</a:t>
            </a:r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Alternatively, the digital PET/CT might maintain image quality achieved over a substantially reduced scan time, as low as one-third or less of the typical 10 to 15 minutes. Or, physicians — exercising their knowledge and expertise to practice medicine — might choose a third option: to maintain image quality and scan time but reduce the dose of radiopharmaceutical injected into the patient</a:t>
            </a:r>
            <a:r>
              <a:rPr lang="en-US" dirty="0" smtClean="0"/>
              <a:t>.</a:t>
            </a:r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Current work: …  ?- per/kg if …</a:t>
            </a:r>
            <a:endParaRPr lang="en-US" sz="2000" dirty="0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720000" y="6356352"/>
            <a:ext cx="2133600" cy="365125"/>
          </a:xfrm>
        </p:spPr>
        <p:txBody>
          <a:bodyPr/>
          <a:lstStyle/>
          <a:p>
            <a:fld id="{36FB10B3-5DD9-4266-8FB0-6165FAF2F6B9}" type="datetime1">
              <a:rPr lang="en-US" smtClean="0"/>
              <a:t>9/14/2022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330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19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17851-1B56-431F-B93C-29E4EAD31150}" type="datetime1">
              <a:rPr lang="en-US" smtClean="0"/>
              <a:t>9/14/2022</a:t>
            </a:fld>
            <a:endParaRPr lang="de-DE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539552" y="332656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2400" dirty="0" smtClean="0"/>
              <a:t>Another possibilities: experts opinions?!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412776"/>
            <a:ext cx="4248471" cy="4269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2776"/>
            <a:ext cx="4343490" cy="42690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1737" y="5819910"/>
            <a:ext cx="8424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Fig. </a:t>
            </a:r>
            <a:r>
              <a:rPr lang="ka-GE" sz="1200" dirty="0" smtClean="0"/>
              <a:t>1</a:t>
            </a:r>
            <a:r>
              <a:rPr lang="en-US" sz="1200" dirty="0" smtClean="0"/>
              <a:t>2. Reconstructions: 25 y, F, 1.64 </a:t>
            </a:r>
            <a:r>
              <a:rPr lang="en-US" sz="1200" dirty="0"/>
              <a:t>c</a:t>
            </a:r>
            <a:r>
              <a:rPr lang="en-US" sz="1200" dirty="0" smtClean="0"/>
              <a:t>m</a:t>
            </a:r>
            <a:r>
              <a:rPr lang="en-US" sz="1200" dirty="0"/>
              <a:t>, 66kg, left real image right reconstructed with different injection </a:t>
            </a:r>
            <a:r>
              <a:rPr lang="en-US" sz="1200" dirty="0" smtClean="0"/>
              <a:t>dose.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4931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</a:t>
            </a:fld>
            <a:endParaRPr lang="de-D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552" y="260648"/>
            <a:ext cx="7488000" cy="576000"/>
          </a:xfrm>
        </p:spPr>
        <p:txBody>
          <a:bodyPr/>
          <a:lstStyle/>
          <a:p>
            <a:r>
              <a:rPr lang="en-US" dirty="0" smtClean="0"/>
              <a:t>Story from the beginning…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FE847-E802-419E-8A54-060456223B04}" type="datetime1">
              <a:rPr lang="en-US" smtClean="0"/>
              <a:t>9/14/2022</a:t>
            </a:fld>
            <a:endParaRPr lang="de-D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" t="1652" r="18274" b="24"/>
          <a:stretch/>
        </p:blipFill>
        <p:spPr>
          <a:xfrm>
            <a:off x="5926705" y="1556792"/>
            <a:ext cx="2304256" cy="432048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750047" y="552361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749518" y="494116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745765" y="433641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740808" y="378690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745765" y="325443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911339" y="537495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900539" y="479715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892569" y="41895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932040" y="36117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911826" y="308333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26" name="Title 3"/>
          <p:cNvSpPr txBox="1">
            <a:spLocks/>
          </p:cNvSpPr>
          <p:nvPr/>
        </p:nvSpPr>
        <p:spPr>
          <a:xfrm>
            <a:off x="5260665" y="1150823"/>
            <a:ext cx="1975631" cy="44787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2000" dirty="0" smtClean="0"/>
              <a:t>Destination</a:t>
            </a:r>
            <a:endParaRPr lang="en-US" sz="2000" dirty="0"/>
          </a:p>
        </p:txBody>
      </p:sp>
      <p:sp>
        <p:nvSpPr>
          <p:cNvPr id="27" name="Oval 26"/>
          <p:cNvSpPr/>
          <p:nvPr/>
        </p:nvSpPr>
        <p:spPr>
          <a:xfrm>
            <a:off x="5749518" y="285293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754263" y="249289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745765" y="207044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939206" y="191606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2020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07" y="1781094"/>
            <a:ext cx="2046853" cy="115007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44" y="909753"/>
            <a:ext cx="2657466" cy="53896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59" y="850103"/>
            <a:ext cx="1653933" cy="90280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9" y="2994011"/>
            <a:ext cx="3324983" cy="14431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07" y="4523034"/>
            <a:ext cx="2232248" cy="10225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61" y="4509120"/>
            <a:ext cx="1411191" cy="111999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65" y="1732060"/>
            <a:ext cx="1497249" cy="117767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64" y="5646422"/>
            <a:ext cx="1428719" cy="107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0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20</a:t>
            </a:fld>
            <a:endParaRPr lang="de-DE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7" y="3678005"/>
            <a:ext cx="3272805" cy="3008339"/>
          </a:xfr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8084-C53D-41DD-918D-B63B47DE77A2}" type="datetime1">
              <a:rPr lang="en-US" smtClean="0"/>
              <a:t>9/14/2022</a:t>
            </a:fld>
            <a:endParaRPr lang="de-D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7" y="1066806"/>
            <a:ext cx="3272805" cy="25385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66806"/>
            <a:ext cx="3178714" cy="25385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678004"/>
            <a:ext cx="3178714" cy="3008339"/>
          </a:xfrm>
          <a:prstGeom prst="rect">
            <a:avLst/>
          </a:prstGeom>
        </p:spPr>
      </p:pic>
      <p:sp>
        <p:nvSpPr>
          <p:cNvPr id="15" name="Title 3"/>
          <p:cNvSpPr txBox="1">
            <a:spLocks noGrp="1"/>
          </p:cNvSpPr>
          <p:nvPr>
            <p:ph type="title"/>
          </p:nvPr>
        </p:nvSpPr>
        <p:spPr>
          <a:xfrm>
            <a:off x="505594" y="286625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Funny story</a:t>
            </a:r>
            <a:r>
              <a:rPr lang="ka-GE" dirty="0" smtClean="0"/>
              <a:t>:</a:t>
            </a:r>
            <a:r>
              <a:rPr lang="de-AT" dirty="0" smtClean="0"/>
              <a:t> Different </a:t>
            </a:r>
            <a:r>
              <a:rPr lang="de-AT" dirty="0"/>
              <a:t>vision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01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21</a:t>
            </a:fld>
            <a:endParaRPr lang="de-D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778451"/>
            <a:ext cx="7488000" cy="576000"/>
          </a:xfrm>
        </p:spPr>
        <p:txBody>
          <a:bodyPr/>
          <a:lstStyle/>
          <a:p>
            <a:r>
              <a:rPr lang="de-AT" dirty="0" smtClean="0"/>
              <a:t>T</a:t>
            </a:r>
            <a:r>
              <a:rPr lang="en-US" dirty="0" smtClean="0"/>
              <a:t>ake home message: What I have learned!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" b="5277"/>
          <a:stretch/>
        </p:blipFill>
        <p:spPr>
          <a:xfrm>
            <a:off x="720000" y="1408851"/>
            <a:ext cx="2843888" cy="4838485"/>
          </a:xfr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FE847-E802-419E-8A54-060456223B04}" type="datetime1">
              <a:rPr lang="en-US" smtClean="0"/>
              <a:t>9/14/2022</a:t>
            </a:fld>
            <a:endParaRPr lang="de-DE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3923928" y="2564904"/>
            <a:ext cx="5472608" cy="165618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True story behind the successes…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64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22</a:t>
            </a:fld>
            <a:endParaRPr lang="de-D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1306" y="980792"/>
            <a:ext cx="7488000" cy="576000"/>
          </a:xfrm>
        </p:spPr>
        <p:txBody>
          <a:bodyPr/>
          <a:lstStyle/>
          <a:p>
            <a:pPr algn="ctr"/>
            <a:r>
              <a:rPr lang="en-US" dirty="0"/>
              <a:t>Acknowledgements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528" y="1603824"/>
            <a:ext cx="374441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 smtClean="0"/>
              <a:t>Dr. Kacharava Andro</a:t>
            </a:r>
          </a:p>
          <a:p>
            <a:r>
              <a:rPr lang="en-US" sz="2300" dirty="0" smtClean="0"/>
              <a:t>Prof. N.J Shah</a:t>
            </a:r>
          </a:p>
          <a:p>
            <a:r>
              <a:rPr lang="en-US" sz="2300" dirty="0" smtClean="0"/>
              <a:t>Dr. Farida Grinberg</a:t>
            </a:r>
          </a:p>
          <a:p>
            <a:r>
              <a:rPr lang="en-US" sz="2300" dirty="0" smtClean="0"/>
              <a:t>Dr. Ezequiel Farrher</a:t>
            </a:r>
          </a:p>
          <a:p>
            <a:r>
              <a:rPr lang="en-US" sz="2300" dirty="0"/>
              <a:t>Cindy </a:t>
            </a:r>
            <a:r>
              <a:rPr lang="en-US" sz="2300" dirty="0" smtClean="0"/>
              <a:t>Lennertz</a:t>
            </a:r>
          </a:p>
          <a:p>
            <a:r>
              <a:rPr lang="en-US" sz="2300" dirty="0" smtClean="0"/>
              <a:t>PET/CT group</a:t>
            </a:r>
            <a:endParaRPr lang="en-US" sz="2300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>
          <a:xfrm>
            <a:off x="720000" y="6356352"/>
            <a:ext cx="2133600" cy="365125"/>
          </a:xfrm>
        </p:spPr>
        <p:txBody>
          <a:bodyPr/>
          <a:lstStyle/>
          <a:p>
            <a:fld id="{1DDA90F0-DCF1-4F48-84D9-2B4DFC4307C5}" type="datetime1">
              <a:rPr lang="en-US" smtClean="0"/>
              <a:t>9/14/2022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756883"/>
            <a:ext cx="5681076" cy="35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2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23</a:t>
            </a:fld>
            <a:endParaRPr lang="de-D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7714" y="1556792"/>
            <a:ext cx="4950550" cy="720080"/>
          </a:xfrm>
        </p:spPr>
        <p:txBody>
          <a:bodyPr/>
          <a:lstStyle/>
          <a:p>
            <a:r>
              <a:rPr lang="en-US" dirty="0"/>
              <a:t>Thank you for </a:t>
            </a:r>
            <a:r>
              <a:rPr lang="en-US" dirty="0" smtClean="0"/>
              <a:t>your </a:t>
            </a:r>
            <a:r>
              <a:rPr lang="en-US" dirty="0"/>
              <a:t>attention 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>
          <a:xfrm>
            <a:off x="720000" y="6356352"/>
            <a:ext cx="2133600" cy="365125"/>
          </a:xfrm>
        </p:spPr>
        <p:txBody>
          <a:bodyPr/>
          <a:lstStyle/>
          <a:p>
            <a:fld id="{A4288671-CD09-45F7-92DF-65FDE50CCD09}" type="datetime1">
              <a:rPr lang="en-US" smtClean="0"/>
              <a:t>9/14/2022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20888"/>
            <a:ext cx="3493368" cy="349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8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88224" y="6309039"/>
            <a:ext cx="2133600" cy="365125"/>
          </a:xfrm>
        </p:spPr>
        <p:txBody>
          <a:bodyPr/>
          <a:lstStyle/>
          <a:p>
            <a:fld id="{7EB9AEA1-3281-46F0-9EDB-48FF2E5FF267}" type="slidenum">
              <a:rPr lang="de-DE" smtClean="0"/>
              <a:t>3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863588" y="736248"/>
            <a:ext cx="14761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Outlook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58815" y="1437853"/>
            <a:ext cx="3924436" cy="3693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400" dirty="0"/>
              <a:t>Introduction</a:t>
            </a:r>
          </a:p>
          <a:p>
            <a:endParaRPr lang="en-US" dirty="0"/>
          </a:p>
          <a:p>
            <a:pPr marL="342900" lvl="2" indent="-342900">
              <a:buFont typeface="Wingdings" charset="2"/>
              <a:buChar char="§"/>
            </a:pPr>
            <a:r>
              <a:rPr lang="en-US" sz="2400" dirty="0"/>
              <a:t>Motivation and goals</a:t>
            </a:r>
          </a:p>
          <a:p>
            <a:endParaRPr lang="en-US" dirty="0"/>
          </a:p>
          <a:p>
            <a:pPr marL="342900" indent="-342900">
              <a:buFont typeface="Wingdings" charset="2"/>
              <a:buChar char="§"/>
            </a:pPr>
            <a:r>
              <a:rPr lang="en-US" sz="2400" dirty="0"/>
              <a:t>Methods  </a:t>
            </a:r>
          </a:p>
          <a:p>
            <a:pPr marL="342900" indent="-342900">
              <a:buFont typeface="Wingdings" charset="2"/>
              <a:buChar char="§"/>
            </a:pPr>
            <a:endParaRPr lang="en-US" dirty="0"/>
          </a:p>
          <a:p>
            <a:pPr marL="342900" indent="-342900">
              <a:buFont typeface="Wingdings" charset="2"/>
              <a:buChar char="§"/>
            </a:pPr>
            <a:r>
              <a:rPr lang="en-US" sz="2400" dirty="0"/>
              <a:t>Results 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/>
          </a:p>
          <a:p>
            <a:pPr marL="342900" indent="-342900">
              <a:buFont typeface="Wingdings" charset="2"/>
              <a:buChar char="§"/>
            </a:pPr>
            <a:r>
              <a:rPr lang="en-US" sz="2400" dirty="0"/>
              <a:t>Discussion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D0C5-C003-4EFD-9242-0F2F683E03E1}" type="datetime1">
              <a:rPr lang="en-US" smtClean="0"/>
              <a:t>9/14/2022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 rot="19199963">
            <a:off x="2223279" y="2838714"/>
            <a:ext cx="6248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New experience 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7640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4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01905-0651-4E89-BCD5-A43F62E1D253}" type="datetime1">
              <a:rPr lang="en-US" smtClean="0"/>
              <a:t>9/14/2022</a:t>
            </a:fld>
            <a:endParaRPr lang="de-DE" dirty="0"/>
          </a:p>
        </p:txBody>
      </p:sp>
      <p:sp>
        <p:nvSpPr>
          <p:cNvPr id="7" name="Rectangle 6"/>
          <p:cNvSpPr/>
          <p:nvPr/>
        </p:nvSpPr>
        <p:spPr>
          <a:xfrm>
            <a:off x="1187624" y="5733257"/>
            <a:ext cx="7499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Fig. 1. General principle of PET imaging: decay of radionuclide, positron (β+ ) emission, multiple scatter in tissue, annihilation with electron, and production of two back-to-back 511 </a:t>
            </a:r>
            <a:r>
              <a:rPr lang="en-US" sz="1200" dirty="0" err="1" smtClean="0"/>
              <a:t>KeV</a:t>
            </a:r>
            <a:r>
              <a:rPr lang="en-US" sz="1200" dirty="0" smtClean="0"/>
              <a:t> </a:t>
            </a:r>
            <a:r>
              <a:rPr lang="en-US" sz="1200" dirty="0"/>
              <a:t>annihilation photons.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1" y="2132856"/>
            <a:ext cx="4473383" cy="3236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47887"/>
            <a:ext cx="3132202" cy="3553321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539552" y="332656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Introduction</a:t>
            </a:r>
            <a:endParaRPr lang="en-US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14641" y="992672"/>
            <a:ext cx="65527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n-US" dirty="0" smtClean="0"/>
              <a:t>Why PET is useful ?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3A6F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5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5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F7D3A-F373-4F51-B3EF-1F1108714B79}" type="datetime1">
              <a:rPr lang="en-US" smtClean="0"/>
              <a:t>9/14/2022</a:t>
            </a:fld>
            <a:endParaRPr lang="de-DE" dirty="0"/>
          </a:p>
        </p:txBody>
      </p:sp>
      <p:sp>
        <p:nvSpPr>
          <p:cNvPr id="7" name="Title 3"/>
          <p:cNvSpPr txBox="1">
            <a:spLocks noGrp="1"/>
          </p:cNvSpPr>
          <p:nvPr>
            <p:ph type="title"/>
          </p:nvPr>
        </p:nvSpPr>
        <p:spPr>
          <a:xfrm>
            <a:off x="539552" y="332656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Introduction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95536" y="970082"/>
            <a:ext cx="65527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n-US" sz="1400" dirty="0" smtClean="0"/>
              <a:t>  Nuclear </a:t>
            </a:r>
            <a:r>
              <a:rPr lang="en-US" sz="1400" dirty="0"/>
              <a:t>medicine is a medical specialty involving the application of radioactive substances in the diagnosis and treatment of </a:t>
            </a:r>
            <a:r>
              <a:rPr lang="en-US" sz="1400" dirty="0" smtClean="0"/>
              <a:t>disease.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3A6F8A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41" y="1978538"/>
            <a:ext cx="8697117" cy="38382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5955755"/>
            <a:ext cx="3545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Table 1: The most common radionuclides for PET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0346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6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DFC2-1989-4B1C-977D-4924BF27EAE7}" type="datetime1">
              <a:rPr lang="en-US" smtClean="0"/>
              <a:t>9/14/2022</a:t>
            </a:fld>
            <a:endParaRPr lang="de-DE" dirty="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539552" y="332656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14641" y="992672"/>
            <a:ext cx="65527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n-US" dirty="0" smtClean="0"/>
              <a:t>FDG Procedure and Validity.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3A6F8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96" y="1484784"/>
            <a:ext cx="7002980" cy="447351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32418" y="6021288"/>
            <a:ext cx="74991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Fig. 2. International guideline of FDG PET/CT scanning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1145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7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D2648-F0AF-4190-AC00-BE302E70CD49}" type="datetime1">
              <a:rPr lang="en-US" smtClean="0"/>
              <a:t>9/14/2022</a:t>
            </a:fld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61" y="1340768"/>
            <a:ext cx="7717471" cy="4608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00191" y="4293096"/>
            <a:ext cx="567177" cy="2308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accent5">
                    <a:lumMod val="50000"/>
                  </a:schemeClr>
                </a:solidFill>
              </a:rPr>
              <a:t>  10-15</a:t>
            </a:r>
            <a:endParaRPr lang="en-US" sz="9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096" y="5579948"/>
            <a:ext cx="86890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539552" y="332656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14641" y="908720"/>
            <a:ext cx="65527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n-US" dirty="0" smtClean="0"/>
              <a:t>FDG Procedure and Validity.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3A6F8A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2418" y="6021288"/>
            <a:ext cx="74991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Fig. 3. Standard procedure for patients preparing for PET/CT scan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439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8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317F-9B5F-44D7-AE5A-37ABF7D318E5}" type="datetime1">
              <a:rPr lang="en-US" smtClean="0"/>
              <a:t>9/14/2022</a:t>
            </a:fld>
            <a:endParaRPr lang="de-DE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39552" y="332656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314640" y="1344251"/>
            <a:ext cx="8145791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n-US" dirty="0" smtClean="0"/>
              <a:t>FDG Procedure and </a:t>
            </a:r>
            <a:r>
              <a:rPr lang="en-US" sz="3200" b="1" i="1" dirty="0" smtClean="0"/>
              <a:t>Validity.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n-US" dirty="0"/>
              <a:t>Take home message! FDG (F-18) – half life is 109.6 (2 hour) min, </a:t>
            </a:r>
            <a:r>
              <a:rPr lang="en-US" b="1" i="1" dirty="0"/>
              <a:t>not </a:t>
            </a:r>
            <a:r>
              <a:rPr lang="en-US" dirty="0"/>
              <a:t>expiration time.</a:t>
            </a:r>
          </a:p>
        </p:txBody>
      </p:sp>
      <p:sp>
        <p:nvSpPr>
          <p:cNvPr id="4" name="Rectangle 3"/>
          <p:cNvSpPr/>
          <p:nvPr/>
        </p:nvSpPr>
        <p:spPr>
          <a:xfrm>
            <a:off x="396745" y="2521283"/>
            <a:ext cx="27801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Fludeoxyglucose F 18 Injection should be used within 12 hours of the end of </a:t>
            </a:r>
            <a:r>
              <a:rPr lang="en-US" dirty="0" smtClean="0"/>
              <a:t>synthesis.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744" y="2708920"/>
            <a:ext cx="5688000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6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National Center of Surgery NMD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9</a:t>
            </a:fld>
            <a:endParaRPr lang="de-D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275856" y="3811022"/>
            <a:ext cx="1843398" cy="2070169"/>
          </a:xfr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F7F6B-C0F1-4752-9777-8A406064BF6B}" type="datetime1">
              <a:rPr lang="en-US" smtClean="0"/>
              <a:t>9/14/2022</a:t>
            </a:fld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008" y="3811947"/>
            <a:ext cx="1700474" cy="2070431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539552" y="332656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09086" y="6032321"/>
            <a:ext cx="78777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Fig. </a:t>
            </a:r>
            <a:r>
              <a:rPr lang="ka-GE" sz="1200" dirty="0" smtClean="0"/>
              <a:t>4</a:t>
            </a:r>
            <a:r>
              <a:rPr lang="en-US" sz="1200" dirty="0" smtClean="0"/>
              <a:t>.  1) Well counter,  2)L block ,3) Syringe container, 4) Shielded cover, 5) Box for transportation 6) FDG vial</a:t>
            </a:r>
            <a:endParaRPr lang="en-US" sz="1200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14641" y="924109"/>
            <a:ext cx="655272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n-US" sz="1600" dirty="0" smtClean="0"/>
              <a:t>Equipment for procedure. 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3A6F8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6" y="1268760"/>
            <a:ext cx="2393244" cy="23932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97" y="1268760"/>
            <a:ext cx="3126470" cy="23356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78" y="4028377"/>
            <a:ext cx="2322122" cy="161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020" y="992519"/>
            <a:ext cx="2729080" cy="272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9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30582</TotalTime>
  <Words>1433</Words>
  <Application>Microsoft Office PowerPoint</Application>
  <PresentationFormat>On-screen Show (4:3)</PresentationFormat>
  <Paragraphs>187</Paragraphs>
  <Slides>23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Open Sans</vt:lpstr>
      <vt:lpstr>Proxima Nova</vt:lpstr>
      <vt:lpstr>Sylfaen</vt:lpstr>
      <vt:lpstr>Wingdings</vt:lpstr>
      <vt:lpstr>Larissa</vt:lpstr>
      <vt:lpstr>Experience as a Medical Physicist at the National Center of Surgery.  </vt:lpstr>
      <vt:lpstr>Story from the beginning…</vt:lpstr>
      <vt:lpstr>PowerPoint Presentation</vt:lpstr>
      <vt:lpstr>PowerPoint Presentation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  </vt:lpstr>
      <vt:lpstr>PowerPoint Presentation</vt:lpstr>
      <vt:lpstr>Funny story: Different vision </vt:lpstr>
      <vt:lpstr>Take home message: What I have learned!</vt:lpstr>
      <vt:lpstr>Acknowledgements</vt:lpstr>
      <vt:lpstr>Thank you for your attention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Admin.Reisen</dc:creator>
  <cp:lastModifiedBy>Tamar Khechiashvili</cp:lastModifiedBy>
  <cp:revision>988</cp:revision>
  <cp:lastPrinted>2017-09-03T20:37:02Z</cp:lastPrinted>
  <dcterms:created xsi:type="dcterms:W3CDTF">2011-04-21T10:53:40Z</dcterms:created>
  <dcterms:modified xsi:type="dcterms:W3CDTF">2022-09-14T11:48:06Z</dcterms:modified>
</cp:coreProperties>
</file>