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6" r:id="rId3"/>
    <p:sldId id="258" r:id="rId4"/>
    <p:sldId id="259" r:id="rId5"/>
    <p:sldId id="260" r:id="rId6"/>
    <p:sldId id="267" r:id="rId7"/>
    <p:sldId id="261" r:id="rId8"/>
    <p:sldId id="262" r:id="rId9"/>
    <p:sldId id="263"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78009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283D5-206C-554E-B3A5-727DE3613BA4}" type="datetimeFigureOut">
              <a:rPr lang="en-US" smtClean="0"/>
              <a:t>9/16/22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242181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264015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3918863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156928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368282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3110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185909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282411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428599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E283D5-206C-554E-B3A5-727DE3613BA4}" type="datetimeFigureOut">
              <a:rPr lang="en-US" smtClean="0"/>
              <a:t>9/16/22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31126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E283D5-206C-554E-B3A5-727DE3613BA4}" type="datetimeFigureOut">
              <a:rPr lang="en-US" smtClean="0"/>
              <a:t>9/16/22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5150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E283D5-206C-554E-B3A5-727DE3613BA4}" type="datetimeFigureOut">
              <a:rPr lang="en-US" smtClean="0"/>
              <a:t>9/16/22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262538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E283D5-206C-554E-B3A5-727DE3613BA4}" type="datetimeFigureOut">
              <a:rPr lang="en-US" smtClean="0"/>
              <a:t>9/16/22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324890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83D5-206C-554E-B3A5-727DE3613BA4}" type="datetimeFigureOut">
              <a:rPr lang="en-US" smtClean="0"/>
              <a:t>9/16/22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75314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283D5-206C-554E-B3A5-727DE3613BA4}" type="datetimeFigureOut">
              <a:rPr lang="en-US" smtClean="0"/>
              <a:t>9/16/22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73605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93E283D5-206C-554E-B3A5-727DE3613BA4}" type="datetimeFigureOut">
              <a:rPr lang="en-US" smtClean="0"/>
              <a:t>9/16/22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9D8E7F62-B7F6-D14F-8B50-E7EB26A40480}" type="slidenum">
              <a:rPr lang="en-US" smtClean="0"/>
              <a:t>‹#›</a:t>
            </a:fld>
            <a:endParaRPr lang="en-US"/>
          </a:p>
        </p:txBody>
      </p:sp>
    </p:spTree>
    <p:extLst>
      <p:ext uri="{BB962C8B-B14F-4D97-AF65-F5344CB8AC3E}">
        <p14:creationId xmlns:p14="http://schemas.microsoft.com/office/powerpoint/2010/main" val="223190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3E283D5-206C-554E-B3A5-727DE3613BA4}" type="datetimeFigureOut">
              <a:rPr lang="en-US" smtClean="0"/>
              <a:t>9/16/22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D8E7F62-B7F6-D14F-8B50-E7EB26A40480}" type="slidenum">
              <a:rPr lang="en-US" smtClean="0"/>
              <a:t>‹#›</a:t>
            </a:fld>
            <a:endParaRPr lang="en-US"/>
          </a:p>
        </p:txBody>
      </p:sp>
    </p:spTree>
    <p:extLst>
      <p:ext uri="{BB962C8B-B14F-4D97-AF65-F5344CB8AC3E}">
        <p14:creationId xmlns:p14="http://schemas.microsoft.com/office/powerpoint/2010/main" val="714974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70B281-024A-745D-66F2-0E4CDEC28FA1}"/>
              </a:ext>
            </a:extLst>
          </p:cNvPr>
          <p:cNvPicPr>
            <a:picLocks noChangeAspect="1"/>
          </p:cNvPicPr>
          <p:nvPr/>
        </p:nvPicPr>
        <p:blipFill>
          <a:blip r:embed="rId2"/>
          <a:stretch>
            <a:fillRect/>
          </a:stretch>
        </p:blipFill>
        <p:spPr>
          <a:xfrm>
            <a:off x="266701" y="931478"/>
            <a:ext cx="1873827" cy="1873827"/>
          </a:xfrm>
          <a:prstGeom prst="rect">
            <a:avLst/>
          </a:prstGeom>
        </p:spPr>
      </p:pic>
      <p:sp>
        <p:nvSpPr>
          <p:cNvPr id="5" name="TextBox 4">
            <a:extLst>
              <a:ext uri="{FF2B5EF4-FFF2-40B4-BE49-F238E27FC236}">
                <a16:creationId xmlns:a16="http://schemas.microsoft.com/office/drawing/2014/main" id="{EB0ABE7C-EC3B-E09E-8613-E404C9E2A0C5}"/>
              </a:ext>
            </a:extLst>
          </p:cNvPr>
          <p:cNvSpPr txBox="1"/>
          <p:nvPr/>
        </p:nvSpPr>
        <p:spPr>
          <a:xfrm>
            <a:off x="1083129" y="287675"/>
            <a:ext cx="10524506"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6" name="TextBox 5">
            <a:extLst>
              <a:ext uri="{FF2B5EF4-FFF2-40B4-BE49-F238E27FC236}">
                <a16:creationId xmlns:a16="http://schemas.microsoft.com/office/drawing/2014/main" id="{17FADC8E-CFEF-DEFD-2868-5CD02A0C2297}"/>
              </a:ext>
            </a:extLst>
          </p:cNvPr>
          <p:cNvSpPr txBox="1"/>
          <p:nvPr/>
        </p:nvSpPr>
        <p:spPr>
          <a:xfrm>
            <a:off x="4195949" y="1560591"/>
            <a:ext cx="3309258" cy="400110"/>
          </a:xfrm>
          <a:prstGeom prst="rect">
            <a:avLst/>
          </a:prstGeom>
          <a:noFill/>
        </p:spPr>
        <p:txBody>
          <a:bodyPr wrap="square" rtlCol="0">
            <a:spAutoFit/>
          </a:bodyPr>
          <a:lstStyle/>
          <a:p>
            <a:r>
              <a:rPr lang="en-US" sz="2000" b="1" dirty="0"/>
              <a:t>SABA JORBENADZE</a:t>
            </a:r>
          </a:p>
        </p:txBody>
      </p:sp>
      <p:sp>
        <p:nvSpPr>
          <p:cNvPr id="7" name="TextBox 6">
            <a:extLst>
              <a:ext uri="{FF2B5EF4-FFF2-40B4-BE49-F238E27FC236}">
                <a16:creationId xmlns:a16="http://schemas.microsoft.com/office/drawing/2014/main" id="{3C0FE487-5DFF-5FCB-B2E4-8C57138F8BF1}"/>
              </a:ext>
            </a:extLst>
          </p:cNvPr>
          <p:cNvSpPr txBox="1"/>
          <p:nvPr/>
        </p:nvSpPr>
        <p:spPr>
          <a:xfrm>
            <a:off x="2984665" y="2492418"/>
            <a:ext cx="6222670" cy="369332"/>
          </a:xfrm>
          <a:prstGeom prst="rect">
            <a:avLst/>
          </a:prstGeom>
          <a:noFill/>
        </p:spPr>
        <p:txBody>
          <a:bodyPr wrap="square" rtlCol="0">
            <a:spAutoFit/>
          </a:bodyPr>
          <a:lstStyle/>
          <a:p>
            <a:r>
              <a:rPr lang="en-US" dirty="0"/>
              <a:t>Mail: </a:t>
            </a:r>
            <a:r>
              <a:rPr lang="en-US" u="sng" dirty="0"/>
              <a:t>saba.jorbenadze324@ens.tsu.edu.ge</a:t>
            </a:r>
          </a:p>
        </p:txBody>
      </p:sp>
      <p:sp>
        <p:nvSpPr>
          <p:cNvPr id="8" name="TextBox 7">
            <a:extLst>
              <a:ext uri="{FF2B5EF4-FFF2-40B4-BE49-F238E27FC236}">
                <a16:creationId xmlns:a16="http://schemas.microsoft.com/office/drawing/2014/main" id="{13B15FA4-EF3E-5803-7CC3-65E40C72CA7C}"/>
              </a:ext>
            </a:extLst>
          </p:cNvPr>
          <p:cNvSpPr txBox="1"/>
          <p:nvPr/>
        </p:nvSpPr>
        <p:spPr>
          <a:xfrm>
            <a:off x="1962398" y="3279281"/>
            <a:ext cx="7412182" cy="941119"/>
          </a:xfrm>
          <a:prstGeom prst="rect">
            <a:avLst/>
          </a:prstGeom>
          <a:noFill/>
        </p:spPr>
        <p:txBody>
          <a:bodyPr wrap="square" rtlCol="0">
            <a:spAutoFit/>
          </a:bodyPr>
          <a:lstStyle/>
          <a:p>
            <a:r>
              <a:rPr lang="en-US" dirty="0"/>
              <a:t>Department of Chemistry, Faculty of Exact and Natural Sciences, IV. Javakhishvili Tbilisi State University, I. </a:t>
            </a:r>
            <a:r>
              <a:rPr lang="en-US" dirty="0" err="1"/>
              <a:t>Chavchavadze</a:t>
            </a:r>
            <a:r>
              <a:rPr lang="en-US" dirty="0"/>
              <a:t> Ave. 3, 0179 Tbilisi</a:t>
            </a:r>
          </a:p>
        </p:txBody>
      </p:sp>
      <p:sp>
        <p:nvSpPr>
          <p:cNvPr id="9" name="TextBox 8">
            <a:extLst>
              <a:ext uri="{FF2B5EF4-FFF2-40B4-BE49-F238E27FC236}">
                <a16:creationId xmlns:a16="http://schemas.microsoft.com/office/drawing/2014/main" id="{2AC91D1E-F687-C615-0FCE-FA03490D5D97}"/>
              </a:ext>
            </a:extLst>
          </p:cNvPr>
          <p:cNvSpPr txBox="1"/>
          <p:nvPr/>
        </p:nvSpPr>
        <p:spPr>
          <a:xfrm>
            <a:off x="4521039" y="4760265"/>
            <a:ext cx="1520041" cy="646331"/>
          </a:xfrm>
          <a:prstGeom prst="rect">
            <a:avLst/>
          </a:prstGeom>
          <a:noFill/>
        </p:spPr>
        <p:txBody>
          <a:bodyPr wrap="square" rtlCol="0">
            <a:spAutoFit/>
          </a:bodyPr>
          <a:lstStyle/>
          <a:p>
            <a:r>
              <a:rPr lang="en-US" dirty="0"/>
              <a:t>Supervisors:</a:t>
            </a:r>
          </a:p>
          <a:p>
            <a:endParaRPr lang="en-US" dirty="0"/>
          </a:p>
        </p:txBody>
      </p:sp>
      <p:sp>
        <p:nvSpPr>
          <p:cNvPr id="10" name="TextBox 9">
            <a:extLst>
              <a:ext uri="{FF2B5EF4-FFF2-40B4-BE49-F238E27FC236}">
                <a16:creationId xmlns:a16="http://schemas.microsoft.com/office/drawing/2014/main" id="{C999737F-7DE0-FB06-3B4A-BDCF13F06374}"/>
              </a:ext>
            </a:extLst>
          </p:cNvPr>
          <p:cNvSpPr txBox="1"/>
          <p:nvPr/>
        </p:nvSpPr>
        <p:spPr>
          <a:xfrm>
            <a:off x="3948194" y="5143648"/>
            <a:ext cx="4512623" cy="646331"/>
          </a:xfrm>
          <a:prstGeom prst="rect">
            <a:avLst/>
          </a:prstGeom>
          <a:noFill/>
        </p:spPr>
        <p:txBody>
          <a:bodyPr wrap="square" rtlCol="0">
            <a:spAutoFit/>
          </a:bodyPr>
          <a:lstStyle/>
          <a:p>
            <a:r>
              <a:rPr lang="en-US" dirty="0"/>
              <a:t>Dr. Giorgi </a:t>
            </a:r>
            <a:r>
              <a:rPr lang="en-US" dirty="0" err="1"/>
              <a:t>Jibuti</a:t>
            </a:r>
            <a:endParaRPr lang="en-US" dirty="0"/>
          </a:p>
          <a:p>
            <a:r>
              <a:rPr lang="en-US" dirty="0"/>
              <a:t>Prof. </a:t>
            </a:r>
            <a:r>
              <a:rPr lang="en-US" dirty="0" err="1"/>
              <a:t>Bezhan</a:t>
            </a:r>
            <a:r>
              <a:rPr lang="en-US" dirty="0"/>
              <a:t> </a:t>
            </a:r>
            <a:r>
              <a:rPr lang="en-US" dirty="0" err="1"/>
              <a:t>Chankvetadze</a:t>
            </a:r>
            <a:endParaRPr lang="en-US" dirty="0"/>
          </a:p>
        </p:txBody>
      </p:sp>
      <p:pic>
        <p:nvPicPr>
          <p:cNvPr id="11" name="Picture 10">
            <a:extLst>
              <a:ext uri="{FF2B5EF4-FFF2-40B4-BE49-F238E27FC236}">
                <a16:creationId xmlns:a16="http://schemas.microsoft.com/office/drawing/2014/main" id="{1CFBCF3C-7350-E70A-B8BA-BCB2CAC24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239" y="931478"/>
            <a:ext cx="3279446" cy="1512741"/>
          </a:xfrm>
          <a:prstGeom prst="rect">
            <a:avLst/>
          </a:prstGeom>
        </p:spPr>
      </p:pic>
      <p:pic>
        <p:nvPicPr>
          <p:cNvPr id="12" name="Picture 11" descr="A picture containing clipart&#10;&#10;Description generated with high confidence">
            <a:extLst>
              <a:ext uri="{FF2B5EF4-FFF2-40B4-BE49-F238E27FC236}">
                <a16:creationId xmlns:a16="http://schemas.microsoft.com/office/drawing/2014/main" id="{B9A06E1E-1E6B-E197-38BA-185608EE9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817" y="4760265"/>
            <a:ext cx="3524801" cy="1233680"/>
          </a:xfrm>
          <a:prstGeom prst="rect">
            <a:avLst/>
          </a:prstGeom>
        </p:spPr>
      </p:pic>
      <p:pic>
        <p:nvPicPr>
          <p:cNvPr id="13" name="Picture 12" descr="A close up of a coin&#10;&#10;Description generated with very high confidence">
            <a:extLst>
              <a:ext uri="{FF2B5EF4-FFF2-40B4-BE49-F238E27FC236}">
                <a16:creationId xmlns:a16="http://schemas.microsoft.com/office/drawing/2014/main" id="{01E4700F-1D91-027B-EEDD-CC3451BD2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32" y="4494347"/>
            <a:ext cx="1795655" cy="1765516"/>
          </a:xfrm>
          <a:prstGeom prst="rect">
            <a:avLst/>
          </a:prstGeom>
        </p:spPr>
      </p:pic>
      <p:sp>
        <p:nvSpPr>
          <p:cNvPr id="14" name="TextBox 13">
            <a:extLst>
              <a:ext uri="{FF2B5EF4-FFF2-40B4-BE49-F238E27FC236}">
                <a16:creationId xmlns:a16="http://schemas.microsoft.com/office/drawing/2014/main" id="{0C29151D-9974-00DB-3BB5-01E444A325DB}"/>
              </a:ext>
            </a:extLst>
          </p:cNvPr>
          <p:cNvSpPr txBox="1"/>
          <p:nvPr/>
        </p:nvSpPr>
        <p:spPr>
          <a:xfrm>
            <a:off x="11443415" y="6259863"/>
            <a:ext cx="385453" cy="369332"/>
          </a:xfrm>
          <a:prstGeom prst="rect">
            <a:avLst/>
          </a:prstGeom>
          <a:noFill/>
        </p:spPr>
        <p:txBody>
          <a:bodyPr wrap="square" rtlCol="0">
            <a:spAutoFit/>
          </a:bodyPr>
          <a:lstStyle/>
          <a:p>
            <a:r>
              <a:rPr lang="en-US" dirty="0"/>
              <a:t>1</a:t>
            </a:r>
          </a:p>
        </p:txBody>
      </p:sp>
      <p:sp>
        <p:nvSpPr>
          <p:cNvPr id="2" name="TextBox 1">
            <a:extLst>
              <a:ext uri="{FF2B5EF4-FFF2-40B4-BE49-F238E27FC236}">
                <a16:creationId xmlns:a16="http://schemas.microsoft.com/office/drawing/2014/main" id="{A1586811-53AF-6274-D1D8-9B3B71F6B560}"/>
              </a:ext>
            </a:extLst>
          </p:cNvPr>
          <p:cNvSpPr txBox="1"/>
          <p:nvPr/>
        </p:nvSpPr>
        <p:spPr>
          <a:xfrm>
            <a:off x="3325090" y="5932775"/>
            <a:ext cx="5308271" cy="646331"/>
          </a:xfrm>
          <a:prstGeom prst="rect">
            <a:avLst/>
          </a:prstGeom>
          <a:noFill/>
        </p:spPr>
        <p:txBody>
          <a:bodyPr wrap="square" rtlCol="0">
            <a:spAutoFit/>
          </a:bodyPr>
          <a:lstStyle/>
          <a:p>
            <a:r>
              <a:rPr lang="en-US" dirty="0"/>
              <a:t>Co-Authors : Lika </a:t>
            </a:r>
            <a:r>
              <a:rPr lang="en-US" dirty="0" err="1"/>
              <a:t>Kirtadze</a:t>
            </a:r>
            <a:r>
              <a:rPr lang="en-US" dirty="0"/>
              <a:t>, Ani </a:t>
            </a:r>
            <a:r>
              <a:rPr lang="en-US" dirty="0" err="1"/>
              <a:t>Rurua</a:t>
            </a:r>
            <a:r>
              <a:rPr lang="en-US" dirty="0"/>
              <a:t>, 					Mariam </a:t>
            </a:r>
            <a:r>
              <a:rPr lang="en-US" dirty="0" err="1"/>
              <a:t>Shanidze</a:t>
            </a:r>
            <a:r>
              <a:rPr lang="en-US" dirty="0"/>
              <a:t>, Nino </a:t>
            </a:r>
            <a:r>
              <a:rPr lang="en-US" dirty="0" err="1"/>
              <a:t>Jajanidze</a:t>
            </a:r>
            <a:endParaRPr lang="en-US" dirty="0"/>
          </a:p>
        </p:txBody>
      </p:sp>
    </p:spTree>
    <p:extLst>
      <p:ext uri="{BB962C8B-B14F-4D97-AF65-F5344CB8AC3E}">
        <p14:creationId xmlns:p14="http://schemas.microsoft.com/office/powerpoint/2010/main" val="24946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472BA1-0B48-2702-D76F-3D83737A0A0D}"/>
              </a:ext>
            </a:extLst>
          </p:cNvPr>
          <p:cNvSpPr txBox="1"/>
          <p:nvPr/>
        </p:nvSpPr>
        <p:spPr>
          <a:xfrm>
            <a:off x="780308" y="151849"/>
            <a:ext cx="10631384"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6" name="TextBox 5">
            <a:extLst>
              <a:ext uri="{FF2B5EF4-FFF2-40B4-BE49-F238E27FC236}">
                <a16:creationId xmlns:a16="http://schemas.microsoft.com/office/drawing/2014/main" id="{F630F2D5-7C52-7E1E-B034-78391B38013D}"/>
              </a:ext>
            </a:extLst>
          </p:cNvPr>
          <p:cNvSpPr txBox="1"/>
          <p:nvPr/>
        </p:nvSpPr>
        <p:spPr>
          <a:xfrm>
            <a:off x="5140036" y="807522"/>
            <a:ext cx="1911927" cy="369332"/>
          </a:xfrm>
          <a:prstGeom prst="rect">
            <a:avLst/>
          </a:prstGeom>
          <a:noFill/>
        </p:spPr>
        <p:txBody>
          <a:bodyPr wrap="square" rtlCol="0">
            <a:spAutoFit/>
          </a:bodyPr>
          <a:lstStyle/>
          <a:p>
            <a:r>
              <a:rPr lang="en-US" b="1" dirty="0"/>
              <a:t>CONCLUSIONS</a:t>
            </a:r>
          </a:p>
        </p:txBody>
      </p:sp>
      <p:sp>
        <p:nvSpPr>
          <p:cNvPr id="7" name="TextBox 6">
            <a:extLst>
              <a:ext uri="{FF2B5EF4-FFF2-40B4-BE49-F238E27FC236}">
                <a16:creationId xmlns:a16="http://schemas.microsoft.com/office/drawing/2014/main" id="{B2D70257-F53C-3E4C-7C06-3EAF2AEB5323}"/>
              </a:ext>
            </a:extLst>
          </p:cNvPr>
          <p:cNvSpPr txBox="1"/>
          <p:nvPr/>
        </p:nvSpPr>
        <p:spPr>
          <a:xfrm>
            <a:off x="201881" y="1793174"/>
            <a:ext cx="11400311" cy="3693319"/>
          </a:xfrm>
          <a:prstGeom prst="rect">
            <a:avLst/>
          </a:prstGeom>
          <a:noFill/>
        </p:spPr>
        <p:txBody>
          <a:bodyPr wrap="square" rtlCol="0">
            <a:spAutoFit/>
          </a:bodyPr>
          <a:lstStyle/>
          <a:p>
            <a:r>
              <a:rPr lang="en-US" dirty="0"/>
              <a:t>• According to the data of August 12-13, it can be seen that the concentration of PM 2.5, as on August 12 and 13, is </a:t>
            </a:r>
            <a:r>
              <a:rPr lang="en-US" b="1" dirty="0"/>
              <a:t>within the limit norms</a:t>
            </a:r>
            <a:r>
              <a:rPr lang="en-US" dirty="0"/>
              <a:t>, while the concentration of PM 10.0 </a:t>
            </a:r>
            <a:r>
              <a:rPr lang="en-US" b="1" dirty="0"/>
              <a:t>exceeds the norms established by the government of Georgia in both cases</a:t>
            </a:r>
            <a:r>
              <a:rPr lang="en-US" dirty="0"/>
              <a:t>. Moreover, it is worth noting the fact that during this period of the year, most of the livings in Tbilisi are on vacation, and in the coming months, more activity and car traffic is expected in these streets, which will increase the concentration of these particles.</a:t>
            </a:r>
          </a:p>
          <a:p>
            <a:endParaRPr lang="en-US" dirty="0"/>
          </a:p>
          <a:p>
            <a:endParaRPr lang="en-US" dirty="0"/>
          </a:p>
          <a:p>
            <a:endParaRPr lang="en-US" dirty="0"/>
          </a:p>
          <a:p>
            <a:endParaRPr lang="en-US" dirty="0"/>
          </a:p>
          <a:p>
            <a:r>
              <a:rPr lang="en-US" dirty="0"/>
              <a:t>• Therefore, monthly monitoring of these particles worldwide is necessary. And modern instruments  allow us both today and in the future to detect the dangers in order to detect them and apply our knowledge efficiently and innovatively to make our environment more sustainable and safer.</a:t>
            </a:r>
          </a:p>
        </p:txBody>
      </p:sp>
      <p:sp>
        <p:nvSpPr>
          <p:cNvPr id="2" name="TextBox 1">
            <a:extLst>
              <a:ext uri="{FF2B5EF4-FFF2-40B4-BE49-F238E27FC236}">
                <a16:creationId xmlns:a16="http://schemas.microsoft.com/office/drawing/2014/main" id="{C29C1BF9-00F3-4165-9E1C-23DB95C05529}"/>
              </a:ext>
            </a:extLst>
          </p:cNvPr>
          <p:cNvSpPr txBox="1"/>
          <p:nvPr/>
        </p:nvSpPr>
        <p:spPr>
          <a:xfrm>
            <a:off x="11334997" y="6102813"/>
            <a:ext cx="534390"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37648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4EE02-108F-0635-1B84-8FD17C5E9F27}"/>
              </a:ext>
            </a:extLst>
          </p:cNvPr>
          <p:cNvSpPr txBox="1"/>
          <p:nvPr/>
        </p:nvSpPr>
        <p:spPr>
          <a:xfrm>
            <a:off x="665018" y="2149433"/>
            <a:ext cx="9868395" cy="2031325"/>
          </a:xfrm>
          <a:prstGeom prst="rect">
            <a:avLst/>
          </a:prstGeom>
          <a:noFill/>
        </p:spPr>
        <p:txBody>
          <a:bodyPr wrap="square" rtlCol="0">
            <a:spAutoFit/>
          </a:bodyPr>
          <a:lstStyle/>
          <a:p>
            <a:r>
              <a:rPr lang="en-US" dirty="0"/>
              <a:t>• I would like to thank my supervisors, Dr. Giorgi </a:t>
            </a:r>
            <a:r>
              <a:rPr lang="en-US" dirty="0" err="1"/>
              <a:t>Jibuti</a:t>
            </a:r>
            <a:r>
              <a:rPr lang="en-US" dirty="0"/>
              <a:t> and Professor </a:t>
            </a:r>
            <a:r>
              <a:rPr lang="en-US" dirty="0" err="1"/>
              <a:t>Bezhan</a:t>
            </a:r>
            <a:r>
              <a:rPr lang="en-US" dirty="0"/>
              <a:t> </a:t>
            </a:r>
            <a:r>
              <a:rPr lang="en-US" dirty="0" err="1"/>
              <a:t>Chankvetadze</a:t>
            </a:r>
            <a:r>
              <a:rPr lang="en-US" dirty="0"/>
              <a:t>, who taught me both the practical and theoretical side of this topic.</a:t>
            </a:r>
          </a:p>
          <a:p>
            <a:endParaRPr lang="en-US" dirty="0"/>
          </a:p>
          <a:p>
            <a:endParaRPr lang="en-US" dirty="0"/>
          </a:p>
          <a:p>
            <a:endParaRPr lang="en-US" dirty="0"/>
          </a:p>
          <a:p>
            <a:r>
              <a:rPr lang="en-US" dirty="0"/>
              <a:t>•I want to thank also all my colleagues, whose contribution to data collection and processing is great.</a:t>
            </a:r>
          </a:p>
        </p:txBody>
      </p:sp>
      <p:sp>
        <p:nvSpPr>
          <p:cNvPr id="5" name="TextBox 4">
            <a:extLst>
              <a:ext uri="{FF2B5EF4-FFF2-40B4-BE49-F238E27FC236}">
                <a16:creationId xmlns:a16="http://schemas.microsoft.com/office/drawing/2014/main" id="{4087C728-C92A-983C-9249-75DAF8E73FBA}"/>
              </a:ext>
            </a:extLst>
          </p:cNvPr>
          <p:cNvSpPr txBox="1"/>
          <p:nvPr/>
        </p:nvSpPr>
        <p:spPr>
          <a:xfrm>
            <a:off x="3121231" y="558140"/>
            <a:ext cx="5949537" cy="523220"/>
          </a:xfrm>
          <a:prstGeom prst="rect">
            <a:avLst/>
          </a:prstGeom>
          <a:noFill/>
        </p:spPr>
        <p:txBody>
          <a:bodyPr wrap="square" rtlCol="0">
            <a:spAutoFit/>
          </a:bodyPr>
          <a:lstStyle/>
          <a:p>
            <a:r>
              <a:rPr lang="en-US" sz="2800" dirty="0"/>
              <a:t>THANK YOU FOR ATTENTION! </a:t>
            </a:r>
          </a:p>
        </p:txBody>
      </p:sp>
      <p:sp>
        <p:nvSpPr>
          <p:cNvPr id="2" name="TextBox 1">
            <a:extLst>
              <a:ext uri="{FF2B5EF4-FFF2-40B4-BE49-F238E27FC236}">
                <a16:creationId xmlns:a16="http://schemas.microsoft.com/office/drawing/2014/main" id="{F09B25E4-970B-6F45-FF74-A3D079D1C718}"/>
              </a:ext>
            </a:extLst>
          </p:cNvPr>
          <p:cNvSpPr txBox="1"/>
          <p:nvPr/>
        </p:nvSpPr>
        <p:spPr>
          <a:xfrm>
            <a:off x="11614067" y="6317672"/>
            <a:ext cx="471055" cy="369332"/>
          </a:xfrm>
          <a:prstGeom prst="rect">
            <a:avLst/>
          </a:prstGeom>
          <a:noFill/>
        </p:spPr>
        <p:txBody>
          <a:bodyPr wrap="square" rtlCol="0">
            <a:spAutoFit/>
          </a:bodyPr>
          <a:lstStyle/>
          <a:p>
            <a:r>
              <a:rPr lang="en-US" dirty="0"/>
              <a:t>12</a:t>
            </a:r>
          </a:p>
        </p:txBody>
      </p:sp>
      <p:pic>
        <p:nvPicPr>
          <p:cNvPr id="3" name="Picture 2">
            <a:extLst>
              <a:ext uri="{FF2B5EF4-FFF2-40B4-BE49-F238E27FC236}">
                <a16:creationId xmlns:a16="http://schemas.microsoft.com/office/drawing/2014/main" id="{E23D33FE-57F7-5092-6EA7-8A247FBD9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477" y="546617"/>
            <a:ext cx="2684590" cy="1238346"/>
          </a:xfrm>
          <a:prstGeom prst="rect">
            <a:avLst/>
          </a:prstGeom>
        </p:spPr>
      </p:pic>
      <p:pic>
        <p:nvPicPr>
          <p:cNvPr id="6" name="Picture 5" descr="A picture containing clipart&#10;&#10;Description generated with high confidence">
            <a:extLst>
              <a:ext uri="{FF2B5EF4-FFF2-40B4-BE49-F238E27FC236}">
                <a16:creationId xmlns:a16="http://schemas.microsoft.com/office/drawing/2014/main" id="{F217C59F-E4F0-37D0-5EF2-C7991D52F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451" y="4832548"/>
            <a:ext cx="3255627" cy="1139469"/>
          </a:xfrm>
          <a:prstGeom prst="rect">
            <a:avLst/>
          </a:prstGeom>
        </p:spPr>
      </p:pic>
      <p:pic>
        <p:nvPicPr>
          <p:cNvPr id="9" name="Picture 8">
            <a:extLst>
              <a:ext uri="{FF2B5EF4-FFF2-40B4-BE49-F238E27FC236}">
                <a16:creationId xmlns:a16="http://schemas.microsoft.com/office/drawing/2014/main" id="{E09ADFC0-C18D-02D6-47DD-8745B7498DA1}"/>
              </a:ext>
            </a:extLst>
          </p:cNvPr>
          <p:cNvPicPr>
            <a:picLocks noChangeAspect="1"/>
          </p:cNvPicPr>
          <p:nvPr/>
        </p:nvPicPr>
        <p:blipFill>
          <a:blip r:embed="rId4"/>
          <a:stretch>
            <a:fillRect/>
          </a:stretch>
        </p:blipFill>
        <p:spPr>
          <a:xfrm>
            <a:off x="4458689" y="4690753"/>
            <a:ext cx="2281052" cy="1710789"/>
          </a:xfrm>
          <a:prstGeom prst="rect">
            <a:avLst/>
          </a:prstGeom>
        </p:spPr>
      </p:pic>
      <p:pic>
        <p:nvPicPr>
          <p:cNvPr id="10" name="Picture 9" descr="A close up of a coin&#10;&#10;Description generated with very high confidence">
            <a:extLst>
              <a:ext uri="{FF2B5EF4-FFF2-40B4-BE49-F238E27FC236}">
                <a16:creationId xmlns:a16="http://schemas.microsoft.com/office/drawing/2014/main" id="{C58621AF-D6B5-1A9A-44D5-A133FF27D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37" y="4670438"/>
            <a:ext cx="1781317" cy="1751418"/>
          </a:xfrm>
          <a:prstGeom prst="rect">
            <a:avLst/>
          </a:prstGeom>
        </p:spPr>
      </p:pic>
      <p:pic>
        <p:nvPicPr>
          <p:cNvPr id="12" name="Picture 11">
            <a:extLst>
              <a:ext uri="{FF2B5EF4-FFF2-40B4-BE49-F238E27FC236}">
                <a16:creationId xmlns:a16="http://schemas.microsoft.com/office/drawing/2014/main" id="{81948C3F-0642-4A9B-3D5A-DA4477B8A596}"/>
              </a:ext>
            </a:extLst>
          </p:cNvPr>
          <p:cNvPicPr>
            <a:picLocks noChangeAspect="1"/>
          </p:cNvPicPr>
          <p:nvPr/>
        </p:nvPicPr>
        <p:blipFill>
          <a:blip r:embed="rId6"/>
          <a:stretch>
            <a:fillRect/>
          </a:stretch>
        </p:blipFill>
        <p:spPr>
          <a:xfrm>
            <a:off x="665018" y="291989"/>
            <a:ext cx="1578741" cy="1578741"/>
          </a:xfrm>
          <a:prstGeom prst="rect">
            <a:avLst/>
          </a:prstGeom>
        </p:spPr>
      </p:pic>
    </p:spTree>
    <p:extLst>
      <p:ext uri="{BB962C8B-B14F-4D97-AF65-F5344CB8AC3E}">
        <p14:creationId xmlns:p14="http://schemas.microsoft.com/office/powerpoint/2010/main" val="288270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523861-1604-0DF1-0060-4127BC72320B}"/>
              </a:ext>
            </a:extLst>
          </p:cNvPr>
          <p:cNvPicPr>
            <a:picLocks noChangeAspect="1"/>
          </p:cNvPicPr>
          <p:nvPr/>
        </p:nvPicPr>
        <p:blipFill>
          <a:blip r:embed="rId2"/>
          <a:stretch>
            <a:fillRect/>
          </a:stretch>
        </p:blipFill>
        <p:spPr>
          <a:xfrm>
            <a:off x="455219" y="1475009"/>
            <a:ext cx="4011547" cy="2339440"/>
          </a:xfrm>
          <a:prstGeom prst="rect">
            <a:avLst/>
          </a:prstGeom>
        </p:spPr>
      </p:pic>
      <p:sp>
        <p:nvSpPr>
          <p:cNvPr id="4" name="TextBox 3">
            <a:extLst>
              <a:ext uri="{FF2B5EF4-FFF2-40B4-BE49-F238E27FC236}">
                <a16:creationId xmlns:a16="http://schemas.microsoft.com/office/drawing/2014/main" id="{FC57E841-5579-EE48-0653-123FE9299EEF}"/>
              </a:ext>
            </a:extLst>
          </p:cNvPr>
          <p:cNvSpPr txBox="1"/>
          <p:nvPr/>
        </p:nvSpPr>
        <p:spPr>
          <a:xfrm>
            <a:off x="320633" y="308759"/>
            <a:ext cx="11871367" cy="584775"/>
          </a:xfrm>
          <a:prstGeom prst="rect">
            <a:avLst/>
          </a:prstGeom>
          <a:noFill/>
        </p:spPr>
        <p:txBody>
          <a:bodyPr wrap="square" rtlCol="0">
            <a:spAutoFit/>
          </a:bodyPr>
          <a:lstStyle/>
          <a:p>
            <a:r>
              <a:rPr lang="en-US" sz="32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3200" dirty="0">
              <a:solidFill>
                <a:srgbClr val="FFFF00"/>
              </a:solidFill>
              <a:latin typeface="Cambria Math" panose="02040503050406030204" pitchFamily="18" charset="0"/>
              <a:ea typeface="Cambria Math" panose="02040503050406030204" pitchFamily="18" charset="0"/>
            </a:endParaRPr>
          </a:p>
        </p:txBody>
      </p:sp>
      <p:sp>
        <p:nvSpPr>
          <p:cNvPr id="5" name="TextBox 4">
            <a:extLst>
              <a:ext uri="{FF2B5EF4-FFF2-40B4-BE49-F238E27FC236}">
                <a16:creationId xmlns:a16="http://schemas.microsoft.com/office/drawing/2014/main" id="{045021D9-8C71-47C5-EC8C-3A9478FFA778}"/>
              </a:ext>
            </a:extLst>
          </p:cNvPr>
          <p:cNvSpPr txBox="1"/>
          <p:nvPr/>
        </p:nvSpPr>
        <p:spPr>
          <a:xfrm>
            <a:off x="1864425" y="890234"/>
            <a:ext cx="9464634" cy="369332"/>
          </a:xfrm>
          <a:prstGeom prst="rect">
            <a:avLst/>
          </a:prstGeom>
          <a:noFill/>
        </p:spPr>
        <p:txBody>
          <a:bodyPr wrap="square" rtlCol="0">
            <a:spAutoFit/>
          </a:bodyPr>
          <a:lstStyle/>
          <a:p>
            <a:r>
              <a:rPr lang="en-US" dirty="0"/>
              <a:t>• </a:t>
            </a:r>
            <a:r>
              <a:rPr lang="en-US" b="1" dirty="0"/>
              <a:t>What is Particulate Matter (PM) and where does it actually come from?</a:t>
            </a:r>
          </a:p>
        </p:txBody>
      </p:sp>
      <p:pic>
        <p:nvPicPr>
          <p:cNvPr id="9" name="Picture 8">
            <a:extLst>
              <a:ext uri="{FF2B5EF4-FFF2-40B4-BE49-F238E27FC236}">
                <a16:creationId xmlns:a16="http://schemas.microsoft.com/office/drawing/2014/main" id="{6836FF0C-C6D6-F9E8-29DE-3E66F6E129C9}"/>
              </a:ext>
            </a:extLst>
          </p:cNvPr>
          <p:cNvPicPr>
            <a:picLocks noChangeAspect="1"/>
          </p:cNvPicPr>
          <p:nvPr/>
        </p:nvPicPr>
        <p:blipFill>
          <a:blip r:embed="rId3"/>
          <a:stretch>
            <a:fillRect/>
          </a:stretch>
        </p:blipFill>
        <p:spPr>
          <a:xfrm>
            <a:off x="3190702" y="3930732"/>
            <a:ext cx="5383282" cy="2830930"/>
          </a:xfrm>
          <a:prstGeom prst="rect">
            <a:avLst/>
          </a:prstGeom>
        </p:spPr>
      </p:pic>
      <p:pic>
        <p:nvPicPr>
          <p:cNvPr id="13" name="Picture 12">
            <a:extLst>
              <a:ext uri="{FF2B5EF4-FFF2-40B4-BE49-F238E27FC236}">
                <a16:creationId xmlns:a16="http://schemas.microsoft.com/office/drawing/2014/main" id="{71A1532B-FD9F-3644-B5B7-42E874E1601D}"/>
              </a:ext>
            </a:extLst>
          </p:cNvPr>
          <p:cNvPicPr>
            <a:picLocks noChangeAspect="1"/>
          </p:cNvPicPr>
          <p:nvPr/>
        </p:nvPicPr>
        <p:blipFill>
          <a:blip r:embed="rId4"/>
          <a:stretch>
            <a:fillRect/>
          </a:stretch>
        </p:blipFill>
        <p:spPr>
          <a:xfrm>
            <a:off x="7725236" y="1475009"/>
            <a:ext cx="3766121" cy="2339440"/>
          </a:xfrm>
          <a:prstGeom prst="rect">
            <a:avLst/>
          </a:prstGeom>
        </p:spPr>
      </p:pic>
      <p:sp>
        <p:nvSpPr>
          <p:cNvPr id="2" name="TextBox 1">
            <a:extLst>
              <a:ext uri="{FF2B5EF4-FFF2-40B4-BE49-F238E27FC236}">
                <a16:creationId xmlns:a16="http://schemas.microsoft.com/office/drawing/2014/main" id="{7F3511B2-38B6-13A0-E5E3-CBD37E5A38D1}"/>
              </a:ext>
            </a:extLst>
          </p:cNvPr>
          <p:cNvSpPr txBox="1"/>
          <p:nvPr/>
        </p:nvSpPr>
        <p:spPr>
          <a:xfrm>
            <a:off x="11245932" y="6293922"/>
            <a:ext cx="593767"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51412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DA90A4-4415-F9DD-6D82-E4AB9AFB3FBF}"/>
              </a:ext>
            </a:extLst>
          </p:cNvPr>
          <p:cNvSpPr txBox="1"/>
          <p:nvPr/>
        </p:nvSpPr>
        <p:spPr>
          <a:xfrm>
            <a:off x="733300" y="118048"/>
            <a:ext cx="12056424"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5" name="TextBox 4">
            <a:extLst>
              <a:ext uri="{FF2B5EF4-FFF2-40B4-BE49-F238E27FC236}">
                <a16:creationId xmlns:a16="http://schemas.microsoft.com/office/drawing/2014/main" id="{FA2DF7F2-B312-ACB6-D9CE-71F9AE40F853}"/>
              </a:ext>
            </a:extLst>
          </p:cNvPr>
          <p:cNvSpPr txBox="1"/>
          <p:nvPr/>
        </p:nvSpPr>
        <p:spPr>
          <a:xfrm>
            <a:off x="2042556" y="1086940"/>
            <a:ext cx="2755075" cy="400110"/>
          </a:xfrm>
          <a:prstGeom prst="rect">
            <a:avLst/>
          </a:prstGeom>
          <a:noFill/>
        </p:spPr>
        <p:txBody>
          <a:bodyPr wrap="square" rtlCol="0">
            <a:spAutoFit/>
          </a:bodyPr>
          <a:lstStyle/>
          <a:p>
            <a:r>
              <a:rPr lang="en-US" sz="2000" b="1" dirty="0">
                <a:latin typeface="Cambria Math" panose="02040503050406030204" pitchFamily="18" charset="0"/>
                <a:ea typeface="Cambria Math" panose="02040503050406030204" pitchFamily="18" charset="0"/>
              </a:rPr>
              <a:t>INDOOR</a:t>
            </a:r>
          </a:p>
        </p:txBody>
      </p:sp>
      <p:sp>
        <p:nvSpPr>
          <p:cNvPr id="6" name="TextBox 5">
            <a:extLst>
              <a:ext uri="{FF2B5EF4-FFF2-40B4-BE49-F238E27FC236}">
                <a16:creationId xmlns:a16="http://schemas.microsoft.com/office/drawing/2014/main" id="{5246FDD7-13C1-6C59-1DE4-CA8511AA6BF8}"/>
              </a:ext>
            </a:extLst>
          </p:cNvPr>
          <p:cNvSpPr txBox="1"/>
          <p:nvPr/>
        </p:nvSpPr>
        <p:spPr>
          <a:xfrm>
            <a:off x="8372104" y="1118195"/>
            <a:ext cx="2695699" cy="400110"/>
          </a:xfrm>
          <a:prstGeom prst="rect">
            <a:avLst/>
          </a:prstGeom>
          <a:noFill/>
        </p:spPr>
        <p:txBody>
          <a:bodyPr wrap="square" rtlCol="0">
            <a:spAutoFit/>
          </a:bodyPr>
          <a:lstStyle/>
          <a:p>
            <a:r>
              <a:rPr lang="en-US" sz="2000" b="1" dirty="0">
                <a:latin typeface="Cambria Math" panose="02040503050406030204" pitchFamily="18" charset="0"/>
                <a:ea typeface="Cambria Math" panose="02040503050406030204" pitchFamily="18" charset="0"/>
              </a:rPr>
              <a:t>OUTDOOR</a:t>
            </a:r>
          </a:p>
        </p:txBody>
      </p:sp>
      <p:pic>
        <p:nvPicPr>
          <p:cNvPr id="8" name="Picture 7">
            <a:extLst>
              <a:ext uri="{FF2B5EF4-FFF2-40B4-BE49-F238E27FC236}">
                <a16:creationId xmlns:a16="http://schemas.microsoft.com/office/drawing/2014/main" id="{1499C73C-CCE9-37BA-75B2-C53159A37CB2}"/>
              </a:ext>
            </a:extLst>
          </p:cNvPr>
          <p:cNvPicPr>
            <a:picLocks noChangeAspect="1"/>
          </p:cNvPicPr>
          <p:nvPr/>
        </p:nvPicPr>
        <p:blipFill>
          <a:blip r:embed="rId2"/>
          <a:stretch>
            <a:fillRect/>
          </a:stretch>
        </p:blipFill>
        <p:spPr>
          <a:xfrm>
            <a:off x="200601" y="1901945"/>
            <a:ext cx="2448875" cy="1527055"/>
          </a:xfrm>
          <a:prstGeom prst="rect">
            <a:avLst/>
          </a:prstGeom>
        </p:spPr>
      </p:pic>
      <p:pic>
        <p:nvPicPr>
          <p:cNvPr id="10" name="Picture 9">
            <a:extLst>
              <a:ext uri="{FF2B5EF4-FFF2-40B4-BE49-F238E27FC236}">
                <a16:creationId xmlns:a16="http://schemas.microsoft.com/office/drawing/2014/main" id="{3E91671F-FF2D-2F96-3BDD-CAA3C1318B9E}"/>
              </a:ext>
            </a:extLst>
          </p:cNvPr>
          <p:cNvPicPr>
            <a:picLocks noChangeAspect="1"/>
          </p:cNvPicPr>
          <p:nvPr/>
        </p:nvPicPr>
        <p:blipFill>
          <a:blip r:embed="rId3"/>
          <a:stretch>
            <a:fillRect/>
          </a:stretch>
        </p:blipFill>
        <p:spPr>
          <a:xfrm>
            <a:off x="2903576" y="2665472"/>
            <a:ext cx="2306535" cy="1726751"/>
          </a:xfrm>
          <a:prstGeom prst="rect">
            <a:avLst/>
          </a:prstGeom>
        </p:spPr>
      </p:pic>
      <p:pic>
        <p:nvPicPr>
          <p:cNvPr id="12" name="Picture 11">
            <a:extLst>
              <a:ext uri="{FF2B5EF4-FFF2-40B4-BE49-F238E27FC236}">
                <a16:creationId xmlns:a16="http://schemas.microsoft.com/office/drawing/2014/main" id="{9BCEB43A-9B03-BEE1-83C4-B2D3FA3D394D}"/>
              </a:ext>
            </a:extLst>
          </p:cNvPr>
          <p:cNvPicPr>
            <a:picLocks noChangeAspect="1"/>
          </p:cNvPicPr>
          <p:nvPr/>
        </p:nvPicPr>
        <p:blipFill>
          <a:blip r:embed="rId4"/>
          <a:stretch>
            <a:fillRect/>
          </a:stretch>
        </p:blipFill>
        <p:spPr>
          <a:xfrm>
            <a:off x="276876" y="4529750"/>
            <a:ext cx="2296324" cy="1527055"/>
          </a:xfrm>
          <a:prstGeom prst="rect">
            <a:avLst/>
          </a:prstGeom>
        </p:spPr>
      </p:pic>
      <p:pic>
        <p:nvPicPr>
          <p:cNvPr id="14" name="Picture 13">
            <a:extLst>
              <a:ext uri="{FF2B5EF4-FFF2-40B4-BE49-F238E27FC236}">
                <a16:creationId xmlns:a16="http://schemas.microsoft.com/office/drawing/2014/main" id="{6247EE89-7243-8BF7-1D63-D896012031E9}"/>
              </a:ext>
            </a:extLst>
          </p:cNvPr>
          <p:cNvPicPr>
            <a:picLocks noChangeAspect="1"/>
          </p:cNvPicPr>
          <p:nvPr/>
        </p:nvPicPr>
        <p:blipFill>
          <a:blip r:embed="rId5"/>
          <a:stretch>
            <a:fillRect/>
          </a:stretch>
        </p:blipFill>
        <p:spPr>
          <a:xfrm>
            <a:off x="9085611" y="2275212"/>
            <a:ext cx="3012849" cy="2006930"/>
          </a:xfrm>
          <a:prstGeom prst="rect">
            <a:avLst/>
          </a:prstGeom>
        </p:spPr>
      </p:pic>
      <p:pic>
        <p:nvPicPr>
          <p:cNvPr id="16" name="Picture 15">
            <a:extLst>
              <a:ext uri="{FF2B5EF4-FFF2-40B4-BE49-F238E27FC236}">
                <a16:creationId xmlns:a16="http://schemas.microsoft.com/office/drawing/2014/main" id="{68BC8EFF-4009-F51D-079E-59B29A4D5C43}"/>
              </a:ext>
            </a:extLst>
          </p:cNvPr>
          <p:cNvPicPr>
            <a:picLocks noChangeAspect="1"/>
          </p:cNvPicPr>
          <p:nvPr/>
        </p:nvPicPr>
        <p:blipFill rotWithShape="1">
          <a:blip r:embed="rId6"/>
          <a:srcRect l="3297" t="2652" r="1441"/>
          <a:stretch/>
        </p:blipFill>
        <p:spPr>
          <a:xfrm>
            <a:off x="5688418" y="1671196"/>
            <a:ext cx="2918886" cy="1988551"/>
          </a:xfrm>
          <a:prstGeom prst="rect">
            <a:avLst/>
          </a:prstGeom>
        </p:spPr>
      </p:pic>
      <p:pic>
        <p:nvPicPr>
          <p:cNvPr id="18" name="Picture 17">
            <a:extLst>
              <a:ext uri="{FF2B5EF4-FFF2-40B4-BE49-F238E27FC236}">
                <a16:creationId xmlns:a16="http://schemas.microsoft.com/office/drawing/2014/main" id="{18C36E6A-7408-F191-6746-665AC8BE5E5E}"/>
              </a:ext>
            </a:extLst>
          </p:cNvPr>
          <p:cNvPicPr>
            <a:picLocks noChangeAspect="1"/>
          </p:cNvPicPr>
          <p:nvPr/>
        </p:nvPicPr>
        <p:blipFill>
          <a:blip r:embed="rId7"/>
          <a:stretch>
            <a:fillRect/>
          </a:stretch>
        </p:blipFill>
        <p:spPr>
          <a:xfrm>
            <a:off x="6336428" y="4465811"/>
            <a:ext cx="3181644" cy="2121096"/>
          </a:xfrm>
          <a:prstGeom prst="rect">
            <a:avLst/>
          </a:prstGeom>
        </p:spPr>
      </p:pic>
      <p:sp>
        <p:nvSpPr>
          <p:cNvPr id="2" name="TextBox 1">
            <a:extLst>
              <a:ext uri="{FF2B5EF4-FFF2-40B4-BE49-F238E27FC236}">
                <a16:creationId xmlns:a16="http://schemas.microsoft.com/office/drawing/2014/main" id="{77638DCE-4985-5943-3E6E-E9DC6BB42B18}"/>
              </a:ext>
            </a:extLst>
          </p:cNvPr>
          <p:cNvSpPr txBox="1"/>
          <p:nvPr/>
        </p:nvSpPr>
        <p:spPr>
          <a:xfrm>
            <a:off x="11340935" y="6270171"/>
            <a:ext cx="653143"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24284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7E45F4-64C3-EF8E-78B7-081457D32A15}"/>
              </a:ext>
            </a:extLst>
          </p:cNvPr>
          <p:cNvSpPr txBox="1"/>
          <p:nvPr/>
        </p:nvSpPr>
        <p:spPr>
          <a:xfrm>
            <a:off x="646217" y="175600"/>
            <a:ext cx="11545783"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7" name="TextBox 6">
            <a:extLst>
              <a:ext uri="{FF2B5EF4-FFF2-40B4-BE49-F238E27FC236}">
                <a16:creationId xmlns:a16="http://schemas.microsoft.com/office/drawing/2014/main" id="{DE439C81-C3B6-6C81-3E3B-E6E1A6053524}"/>
              </a:ext>
            </a:extLst>
          </p:cNvPr>
          <p:cNvSpPr txBox="1"/>
          <p:nvPr/>
        </p:nvSpPr>
        <p:spPr>
          <a:xfrm>
            <a:off x="408711" y="783771"/>
            <a:ext cx="11545782" cy="369332"/>
          </a:xfrm>
          <a:prstGeom prst="rect">
            <a:avLst/>
          </a:prstGeom>
          <a:noFill/>
        </p:spPr>
        <p:txBody>
          <a:bodyPr wrap="square" rtlCol="0">
            <a:spAutoFit/>
          </a:bodyPr>
          <a:lstStyle/>
          <a:p>
            <a:r>
              <a:rPr lang="ka-GE" b="1" dirty="0"/>
              <a:t>• </a:t>
            </a:r>
            <a:r>
              <a:rPr lang="en-US" b="1" dirty="0"/>
              <a:t>Why is the study of Particulate Matter so important and what problems they cause in everyday life?</a:t>
            </a:r>
          </a:p>
        </p:txBody>
      </p:sp>
      <p:pic>
        <p:nvPicPr>
          <p:cNvPr id="9" name="Picture 8">
            <a:extLst>
              <a:ext uri="{FF2B5EF4-FFF2-40B4-BE49-F238E27FC236}">
                <a16:creationId xmlns:a16="http://schemas.microsoft.com/office/drawing/2014/main" id="{87107FDC-D28B-6BA6-3FAD-675B957E9B17}"/>
              </a:ext>
            </a:extLst>
          </p:cNvPr>
          <p:cNvPicPr>
            <a:picLocks noChangeAspect="1"/>
          </p:cNvPicPr>
          <p:nvPr/>
        </p:nvPicPr>
        <p:blipFill>
          <a:blip r:embed="rId2"/>
          <a:stretch>
            <a:fillRect/>
          </a:stretch>
        </p:blipFill>
        <p:spPr>
          <a:xfrm>
            <a:off x="171203" y="1401288"/>
            <a:ext cx="5456053" cy="2510439"/>
          </a:xfrm>
          <a:prstGeom prst="rect">
            <a:avLst/>
          </a:prstGeom>
        </p:spPr>
      </p:pic>
      <p:pic>
        <p:nvPicPr>
          <p:cNvPr id="11" name="Picture 10">
            <a:extLst>
              <a:ext uri="{FF2B5EF4-FFF2-40B4-BE49-F238E27FC236}">
                <a16:creationId xmlns:a16="http://schemas.microsoft.com/office/drawing/2014/main" id="{73D8BDB1-409E-961C-6A51-90B7DAE92783}"/>
              </a:ext>
            </a:extLst>
          </p:cNvPr>
          <p:cNvPicPr>
            <a:picLocks noChangeAspect="1"/>
          </p:cNvPicPr>
          <p:nvPr/>
        </p:nvPicPr>
        <p:blipFill>
          <a:blip r:embed="rId3"/>
          <a:stretch>
            <a:fillRect/>
          </a:stretch>
        </p:blipFill>
        <p:spPr>
          <a:xfrm>
            <a:off x="6762634" y="2114883"/>
            <a:ext cx="4779138" cy="3593688"/>
          </a:xfrm>
          <a:prstGeom prst="rect">
            <a:avLst/>
          </a:prstGeom>
        </p:spPr>
      </p:pic>
      <p:pic>
        <p:nvPicPr>
          <p:cNvPr id="13" name="Picture 12">
            <a:extLst>
              <a:ext uri="{FF2B5EF4-FFF2-40B4-BE49-F238E27FC236}">
                <a16:creationId xmlns:a16="http://schemas.microsoft.com/office/drawing/2014/main" id="{35954DD8-2C4E-81ED-429E-0516398F49C5}"/>
              </a:ext>
            </a:extLst>
          </p:cNvPr>
          <p:cNvPicPr>
            <a:picLocks noChangeAspect="1"/>
          </p:cNvPicPr>
          <p:nvPr/>
        </p:nvPicPr>
        <p:blipFill>
          <a:blip r:embed="rId4"/>
          <a:stretch>
            <a:fillRect/>
          </a:stretch>
        </p:blipFill>
        <p:spPr>
          <a:xfrm>
            <a:off x="171203" y="4171961"/>
            <a:ext cx="5456053" cy="2461618"/>
          </a:xfrm>
          <a:prstGeom prst="rect">
            <a:avLst/>
          </a:prstGeom>
        </p:spPr>
      </p:pic>
      <p:sp>
        <p:nvSpPr>
          <p:cNvPr id="2" name="TextBox 1">
            <a:extLst>
              <a:ext uri="{FF2B5EF4-FFF2-40B4-BE49-F238E27FC236}">
                <a16:creationId xmlns:a16="http://schemas.microsoft.com/office/drawing/2014/main" id="{564BC56D-A7DA-6FD4-F566-A48AEEE2FA94}"/>
              </a:ext>
            </a:extLst>
          </p:cNvPr>
          <p:cNvSpPr txBox="1"/>
          <p:nvPr/>
        </p:nvSpPr>
        <p:spPr>
          <a:xfrm>
            <a:off x="11541772" y="6305797"/>
            <a:ext cx="412721"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02968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6C923-AFAF-D018-8CD3-DA3B56385FE5}"/>
              </a:ext>
            </a:extLst>
          </p:cNvPr>
          <p:cNvSpPr txBox="1"/>
          <p:nvPr/>
        </p:nvSpPr>
        <p:spPr>
          <a:xfrm>
            <a:off x="1092530" y="142505"/>
            <a:ext cx="10295906" cy="523220"/>
          </a:xfrm>
          <a:prstGeom prst="rect">
            <a:avLst/>
          </a:prstGeom>
          <a:noFill/>
        </p:spPr>
        <p:txBody>
          <a:bodyPr wrap="square" rtlCol="0">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5" name="TextBox 4">
            <a:extLst>
              <a:ext uri="{FF2B5EF4-FFF2-40B4-BE49-F238E27FC236}">
                <a16:creationId xmlns:a16="http://schemas.microsoft.com/office/drawing/2014/main" id="{015EBC2D-C58B-C685-CAFD-8B9244499C95}"/>
              </a:ext>
            </a:extLst>
          </p:cNvPr>
          <p:cNvSpPr txBox="1"/>
          <p:nvPr/>
        </p:nvSpPr>
        <p:spPr>
          <a:xfrm>
            <a:off x="2386939" y="665725"/>
            <a:ext cx="8811491" cy="369332"/>
          </a:xfrm>
          <a:prstGeom prst="rect">
            <a:avLst/>
          </a:prstGeom>
          <a:noFill/>
        </p:spPr>
        <p:txBody>
          <a:bodyPr wrap="square" rtlCol="0">
            <a:spAutoFit/>
          </a:bodyPr>
          <a:lstStyle/>
          <a:p>
            <a:r>
              <a:rPr lang="en-US" b="1" dirty="0"/>
              <a:t>• How can we measure Particulate Matter (PM 2.5 ; PM10.0) ?</a:t>
            </a:r>
          </a:p>
        </p:txBody>
      </p:sp>
      <p:pic>
        <p:nvPicPr>
          <p:cNvPr id="7" name="Picture 6">
            <a:extLst>
              <a:ext uri="{FF2B5EF4-FFF2-40B4-BE49-F238E27FC236}">
                <a16:creationId xmlns:a16="http://schemas.microsoft.com/office/drawing/2014/main" id="{7142CFEB-158D-5CBB-45BD-3F576223F277}"/>
              </a:ext>
            </a:extLst>
          </p:cNvPr>
          <p:cNvPicPr>
            <a:picLocks noChangeAspect="1"/>
          </p:cNvPicPr>
          <p:nvPr/>
        </p:nvPicPr>
        <p:blipFill>
          <a:blip r:embed="rId2"/>
          <a:stretch>
            <a:fillRect/>
          </a:stretch>
        </p:blipFill>
        <p:spPr>
          <a:xfrm>
            <a:off x="802985" y="1433038"/>
            <a:ext cx="4638099" cy="1995962"/>
          </a:xfrm>
          <a:prstGeom prst="rect">
            <a:avLst/>
          </a:prstGeom>
        </p:spPr>
      </p:pic>
      <p:pic>
        <p:nvPicPr>
          <p:cNvPr id="11" name="Picture 10">
            <a:extLst>
              <a:ext uri="{FF2B5EF4-FFF2-40B4-BE49-F238E27FC236}">
                <a16:creationId xmlns:a16="http://schemas.microsoft.com/office/drawing/2014/main" id="{3E36BFFF-5585-7043-B030-55EB9367E073}"/>
              </a:ext>
            </a:extLst>
          </p:cNvPr>
          <p:cNvPicPr>
            <a:picLocks noChangeAspect="1"/>
          </p:cNvPicPr>
          <p:nvPr/>
        </p:nvPicPr>
        <p:blipFill>
          <a:blip r:embed="rId3"/>
          <a:stretch>
            <a:fillRect/>
          </a:stretch>
        </p:blipFill>
        <p:spPr>
          <a:xfrm>
            <a:off x="6792684" y="2149714"/>
            <a:ext cx="3985243" cy="2994318"/>
          </a:xfrm>
          <a:prstGeom prst="rect">
            <a:avLst/>
          </a:prstGeom>
        </p:spPr>
      </p:pic>
      <p:pic>
        <p:nvPicPr>
          <p:cNvPr id="13" name="Picture 12">
            <a:extLst>
              <a:ext uri="{FF2B5EF4-FFF2-40B4-BE49-F238E27FC236}">
                <a16:creationId xmlns:a16="http://schemas.microsoft.com/office/drawing/2014/main" id="{70C28743-2ADE-1734-5F8D-34732A514362}"/>
              </a:ext>
            </a:extLst>
          </p:cNvPr>
          <p:cNvPicPr>
            <a:picLocks noChangeAspect="1"/>
          </p:cNvPicPr>
          <p:nvPr/>
        </p:nvPicPr>
        <p:blipFill>
          <a:blip r:embed="rId4"/>
          <a:stretch>
            <a:fillRect/>
          </a:stretch>
        </p:blipFill>
        <p:spPr>
          <a:xfrm>
            <a:off x="1472993" y="3826981"/>
            <a:ext cx="3505821" cy="2634103"/>
          </a:xfrm>
          <a:prstGeom prst="rect">
            <a:avLst/>
          </a:prstGeom>
        </p:spPr>
      </p:pic>
      <p:sp>
        <p:nvSpPr>
          <p:cNvPr id="2" name="TextBox 1">
            <a:extLst>
              <a:ext uri="{FF2B5EF4-FFF2-40B4-BE49-F238E27FC236}">
                <a16:creationId xmlns:a16="http://schemas.microsoft.com/office/drawing/2014/main" id="{56A373FB-85E9-FF0C-7615-3A3861289ABC}"/>
              </a:ext>
            </a:extLst>
          </p:cNvPr>
          <p:cNvSpPr txBox="1"/>
          <p:nvPr/>
        </p:nvSpPr>
        <p:spPr>
          <a:xfrm>
            <a:off x="11519065" y="6282047"/>
            <a:ext cx="451262" cy="380010"/>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42121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is - DURAG GROUP Technologievideo GRIMM AEROSOL-G-CzCWumUYE-720p-1659810365059" descr="Y2Mate.is - DURAG GROUP Technologievideo GRIMM AEROSOL-G-CzCWumUYE-720p-1659810365059">
            <a:hlinkClick r:id="" action="ppaction://media"/>
            <a:extLst>
              <a:ext uri="{FF2B5EF4-FFF2-40B4-BE49-F238E27FC236}">
                <a16:creationId xmlns:a16="http://schemas.microsoft.com/office/drawing/2014/main" id="{13DD7FF9-3911-E0CF-66D9-039D3C53A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6350"/>
            <a:ext cx="12192000" cy="6858000"/>
          </a:xfrm>
          <a:prstGeom prst="rect">
            <a:avLst/>
          </a:prstGeom>
        </p:spPr>
      </p:pic>
    </p:spTree>
    <p:extLst>
      <p:ext uri="{BB962C8B-B14F-4D97-AF65-F5344CB8AC3E}">
        <p14:creationId xmlns:p14="http://schemas.microsoft.com/office/powerpoint/2010/main" val="1483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1347D4-EFCD-84AC-CE08-517700D0C3D4}"/>
              </a:ext>
            </a:extLst>
          </p:cNvPr>
          <p:cNvSpPr txBox="1"/>
          <p:nvPr/>
        </p:nvSpPr>
        <p:spPr>
          <a:xfrm>
            <a:off x="563089" y="199349"/>
            <a:ext cx="11628911"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pic>
        <p:nvPicPr>
          <p:cNvPr id="7" name="Picture 6">
            <a:extLst>
              <a:ext uri="{FF2B5EF4-FFF2-40B4-BE49-F238E27FC236}">
                <a16:creationId xmlns:a16="http://schemas.microsoft.com/office/drawing/2014/main" id="{0A4BFFED-94AE-AACF-4723-CC2DA6D28CC5}"/>
              </a:ext>
            </a:extLst>
          </p:cNvPr>
          <p:cNvPicPr>
            <a:picLocks noChangeAspect="1"/>
          </p:cNvPicPr>
          <p:nvPr/>
        </p:nvPicPr>
        <p:blipFill>
          <a:blip r:embed="rId2"/>
          <a:stretch>
            <a:fillRect/>
          </a:stretch>
        </p:blipFill>
        <p:spPr>
          <a:xfrm>
            <a:off x="7528956" y="722569"/>
            <a:ext cx="4099955" cy="3076875"/>
          </a:xfrm>
          <a:prstGeom prst="rect">
            <a:avLst/>
          </a:prstGeom>
        </p:spPr>
      </p:pic>
      <p:pic>
        <p:nvPicPr>
          <p:cNvPr id="9" name="Picture 8">
            <a:extLst>
              <a:ext uri="{FF2B5EF4-FFF2-40B4-BE49-F238E27FC236}">
                <a16:creationId xmlns:a16="http://schemas.microsoft.com/office/drawing/2014/main" id="{073462E5-3D78-97BD-87CD-25AC5CCF94E5}"/>
              </a:ext>
            </a:extLst>
          </p:cNvPr>
          <p:cNvPicPr>
            <a:picLocks noChangeAspect="1"/>
          </p:cNvPicPr>
          <p:nvPr/>
        </p:nvPicPr>
        <p:blipFill rotWithShape="1">
          <a:blip r:embed="rId3"/>
          <a:srcRect t="-3881" r="4423" b="2732"/>
          <a:stretch/>
        </p:blipFill>
        <p:spPr>
          <a:xfrm>
            <a:off x="301832" y="722569"/>
            <a:ext cx="5562317" cy="3076875"/>
          </a:xfrm>
          <a:prstGeom prst="rect">
            <a:avLst/>
          </a:prstGeom>
        </p:spPr>
      </p:pic>
      <p:pic>
        <p:nvPicPr>
          <p:cNvPr id="11" name="Picture 10">
            <a:extLst>
              <a:ext uri="{FF2B5EF4-FFF2-40B4-BE49-F238E27FC236}">
                <a16:creationId xmlns:a16="http://schemas.microsoft.com/office/drawing/2014/main" id="{A4CC8929-AA0E-C68D-4CC8-AF6C464B13DC}"/>
              </a:ext>
            </a:extLst>
          </p:cNvPr>
          <p:cNvPicPr>
            <a:picLocks noChangeAspect="1"/>
          </p:cNvPicPr>
          <p:nvPr/>
        </p:nvPicPr>
        <p:blipFill rotWithShape="1">
          <a:blip r:embed="rId4"/>
          <a:srcRect l="10529" r="3286" b="2104"/>
          <a:stretch/>
        </p:blipFill>
        <p:spPr>
          <a:xfrm>
            <a:off x="3237287" y="3937340"/>
            <a:ext cx="5717425" cy="2721311"/>
          </a:xfrm>
          <a:prstGeom prst="rect">
            <a:avLst/>
          </a:prstGeom>
        </p:spPr>
      </p:pic>
      <p:sp>
        <p:nvSpPr>
          <p:cNvPr id="2" name="TextBox 1">
            <a:extLst>
              <a:ext uri="{FF2B5EF4-FFF2-40B4-BE49-F238E27FC236}">
                <a16:creationId xmlns:a16="http://schemas.microsoft.com/office/drawing/2014/main" id="{DD69428C-6E8D-EABD-11A9-A803C76C17E1}"/>
              </a:ext>
            </a:extLst>
          </p:cNvPr>
          <p:cNvSpPr txBox="1"/>
          <p:nvPr/>
        </p:nvSpPr>
        <p:spPr>
          <a:xfrm>
            <a:off x="11519065" y="6305797"/>
            <a:ext cx="486888"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24782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3C3AD4-0343-1805-305C-F9B4B77B1E3C}"/>
              </a:ext>
            </a:extLst>
          </p:cNvPr>
          <p:cNvSpPr txBox="1"/>
          <p:nvPr/>
        </p:nvSpPr>
        <p:spPr>
          <a:xfrm>
            <a:off x="857497" y="128098"/>
            <a:ext cx="10477006"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6" name="TextBox 5">
            <a:extLst>
              <a:ext uri="{FF2B5EF4-FFF2-40B4-BE49-F238E27FC236}">
                <a16:creationId xmlns:a16="http://schemas.microsoft.com/office/drawing/2014/main" id="{A22A7832-81C5-B286-A97B-A231D3666C5E}"/>
              </a:ext>
            </a:extLst>
          </p:cNvPr>
          <p:cNvSpPr txBox="1"/>
          <p:nvPr/>
        </p:nvSpPr>
        <p:spPr>
          <a:xfrm>
            <a:off x="4643252" y="819398"/>
            <a:ext cx="3906982" cy="369332"/>
          </a:xfrm>
          <a:prstGeom prst="rect">
            <a:avLst/>
          </a:prstGeom>
          <a:noFill/>
        </p:spPr>
        <p:txBody>
          <a:bodyPr wrap="square" rtlCol="0">
            <a:spAutoFit/>
          </a:bodyPr>
          <a:lstStyle/>
          <a:p>
            <a:r>
              <a:rPr lang="en-US" b="1" dirty="0"/>
              <a:t>DATA FROM 12 AUGUST</a:t>
            </a:r>
          </a:p>
        </p:txBody>
      </p:sp>
      <p:graphicFrame>
        <p:nvGraphicFramePr>
          <p:cNvPr id="8" name="Table 8">
            <a:extLst>
              <a:ext uri="{FF2B5EF4-FFF2-40B4-BE49-F238E27FC236}">
                <a16:creationId xmlns:a16="http://schemas.microsoft.com/office/drawing/2014/main" id="{037490EE-A2AD-EF84-B158-C3D216DBE9A9}"/>
              </a:ext>
            </a:extLst>
          </p:cNvPr>
          <p:cNvGraphicFramePr>
            <a:graphicFrameLocks noGrp="1"/>
          </p:cNvGraphicFramePr>
          <p:nvPr>
            <p:extLst>
              <p:ext uri="{D42A27DB-BD31-4B8C-83A1-F6EECF244321}">
                <p14:modId xmlns:p14="http://schemas.microsoft.com/office/powerpoint/2010/main" val="1643462132"/>
              </p:ext>
            </p:extLst>
          </p:nvPr>
        </p:nvGraphicFramePr>
        <p:xfrm>
          <a:off x="110175" y="2720171"/>
          <a:ext cx="6192324" cy="371147"/>
        </p:xfrm>
        <a:graphic>
          <a:graphicData uri="http://schemas.openxmlformats.org/drawingml/2006/table">
            <a:tbl>
              <a:tblPr firstRow="1" bandRow="1">
                <a:tableStyleId>{5C22544A-7EE6-4342-B048-85BDC9FD1C3A}</a:tableStyleId>
              </a:tblPr>
              <a:tblGrid>
                <a:gridCol w="1548081">
                  <a:extLst>
                    <a:ext uri="{9D8B030D-6E8A-4147-A177-3AD203B41FA5}">
                      <a16:colId xmlns:a16="http://schemas.microsoft.com/office/drawing/2014/main" val="516078106"/>
                    </a:ext>
                  </a:extLst>
                </a:gridCol>
                <a:gridCol w="1548081">
                  <a:extLst>
                    <a:ext uri="{9D8B030D-6E8A-4147-A177-3AD203B41FA5}">
                      <a16:colId xmlns:a16="http://schemas.microsoft.com/office/drawing/2014/main" val="671577438"/>
                    </a:ext>
                  </a:extLst>
                </a:gridCol>
                <a:gridCol w="1548081">
                  <a:extLst>
                    <a:ext uri="{9D8B030D-6E8A-4147-A177-3AD203B41FA5}">
                      <a16:colId xmlns:a16="http://schemas.microsoft.com/office/drawing/2014/main" val="405071128"/>
                    </a:ext>
                  </a:extLst>
                </a:gridCol>
                <a:gridCol w="1548081">
                  <a:extLst>
                    <a:ext uri="{9D8B030D-6E8A-4147-A177-3AD203B41FA5}">
                      <a16:colId xmlns:a16="http://schemas.microsoft.com/office/drawing/2014/main" val="317957900"/>
                    </a:ext>
                  </a:extLst>
                </a:gridCol>
              </a:tblGrid>
              <a:tr h="371147">
                <a:tc>
                  <a:txBody>
                    <a:bodyPr/>
                    <a:lstStyle/>
                    <a:p>
                      <a:r>
                        <a:rPr lang="en-US" dirty="0"/>
                        <a:t>START TIME</a:t>
                      </a:r>
                    </a:p>
                  </a:txBody>
                  <a:tcPr/>
                </a:tc>
                <a:tc>
                  <a:txBody>
                    <a:bodyPr/>
                    <a:lstStyle/>
                    <a:p>
                      <a:r>
                        <a:rPr lang="en-US" dirty="0"/>
                        <a:t>FINISH TIME</a:t>
                      </a:r>
                    </a:p>
                  </a:txBody>
                  <a:tcPr/>
                </a:tc>
                <a:tc>
                  <a:txBody>
                    <a:bodyPr/>
                    <a:lstStyle/>
                    <a:p>
                      <a:r>
                        <a:rPr lang="en-US" dirty="0"/>
                        <a:t>PM 2.5</a:t>
                      </a:r>
                    </a:p>
                  </a:txBody>
                  <a:tcPr/>
                </a:tc>
                <a:tc>
                  <a:txBody>
                    <a:bodyPr/>
                    <a:lstStyle/>
                    <a:p>
                      <a:r>
                        <a:rPr lang="en-US" dirty="0"/>
                        <a:t>PM10.0</a:t>
                      </a:r>
                    </a:p>
                  </a:txBody>
                  <a:tcPr/>
                </a:tc>
                <a:extLst>
                  <a:ext uri="{0D108BD9-81ED-4DB2-BD59-A6C34878D82A}">
                    <a16:rowId xmlns:a16="http://schemas.microsoft.com/office/drawing/2014/main" val="2099533415"/>
                  </a:ext>
                </a:extLst>
              </a:tr>
            </a:tbl>
          </a:graphicData>
        </a:graphic>
      </p:graphicFrame>
      <p:graphicFrame>
        <p:nvGraphicFramePr>
          <p:cNvPr id="9" name="Table 9">
            <a:extLst>
              <a:ext uri="{FF2B5EF4-FFF2-40B4-BE49-F238E27FC236}">
                <a16:creationId xmlns:a16="http://schemas.microsoft.com/office/drawing/2014/main" id="{9E6340E1-5179-5FB4-1CA7-9ACE10B5E26C}"/>
              </a:ext>
            </a:extLst>
          </p:cNvPr>
          <p:cNvGraphicFramePr>
            <a:graphicFrameLocks noGrp="1"/>
          </p:cNvGraphicFramePr>
          <p:nvPr>
            <p:extLst>
              <p:ext uri="{D42A27DB-BD31-4B8C-83A1-F6EECF244321}">
                <p14:modId xmlns:p14="http://schemas.microsoft.com/office/powerpoint/2010/main" val="3540322071"/>
              </p:ext>
            </p:extLst>
          </p:nvPr>
        </p:nvGraphicFramePr>
        <p:xfrm>
          <a:off x="3206337" y="2029291"/>
          <a:ext cx="3099461" cy="640080"/>
        </p:xfrm>
        <a:graphic>
          <a:graphicData uri="http://schemas.openxmlformats.org/drawingml/2006/table">
            <a:tbl>
              <a:tblPr firstRow="1" bandRow="1">
                <a:tableStyleId>{5C22544A-7EE6-4342-B048-85BDC9FD1C3A}</a:tableStyleId>
              </a:tblPr>
              <a:tblGrid>
                <a:gridCol w="3099461">
                  <a:extLst>
                    <a:ext uri="{9D8B030D-6E8A-4147-A177-3AD203B41FA5}">
                      <a16:colId xmlns:a16="http://schemas.microsoft.com/office/drawing/2014/main" val="1062579470"/>
                    </a:ext>
                  </a:extLst>
                </a:gridCol>
              </a:tblGrid>
              <a:tr h="0">
                <a:tc>
                  <a:txBody>
                    <a:bodyPr/>
                    <a:lstStyle/>
                    <a:p>
                      <a:r>
                        <a:rPr lang="en-US" dirty="0"/>
                        <a:t>MEAN OF THE GRIMM     </a:t>
                      </a:r>
                      <a:r>
                        <a:rPr lang="en-US" dirty="0" err="1"/>
                        <a:t>mkg</a:t>
                      </a:r>
                      <a:r>
                        <a:rPr lang="en-US" dirty="0"/>
                        <a:t>/m3</a:t>
                      </a:r>
                    </a:p>
                  </a:txBody>
                  <a:tcPr/>
                </a:tc>
                <a:extLst>
                  <a:ext uri="{0D108BD9-81ED-4DB2-BD59-A6C34878D82A}">
                    <a16:rowId xmlns:a16="http://schemas.microsoft.com/office/drawing/2014/main" val="735036685"/>
                  </a:ext>
                </a:extLst>
              </a:tr>
            </a:tbl>
          </a:graphicData>
        </a:graphic>
      </p:graphicFrame>
      <p:pic>
        <p:nvPicPr>
          <p:cNvPr id="11" name="Picture 10">
            <a:extLst>
              <a:ext uri="{FF2B5EF4-FFF2-40B4-BE49-F238E27FC236}">
                <a16:creationId xmlns:a16="http://schemas.microsoft.com/office/drawing/2014/main" id="{08E2B974-85B4-E7A9-3C82-A814BE0DD0E8}"/>
              </a:ext>
            </a:extLst>
          </p:cNvPr>
          <p:cNvPicPr>
            <a:picLocks noChangeAspect="1"/>
          </p:cNvPicPr>
          <p:nvPr/>
        </p:nvPicPr>
        <p:blipFill>
          <a:blip r:embed="rId2"/>
          <a:stretch>
            <a:fillRect/>
          </a:stretch>
        </p:blipFill>
        <p:spPr>
          <a:xfrm>
            <a:off x="6536376" y="1356810"/>
            <a:ext cx="4990810" cy="2481541"/>
          </a:xfrm>
          <a:prstGeom prst="rect">
            <a:avLst/>
          </a:prstGeom>
        </p:spPr>
      </p:pic>
      <p:pic>
        <p:nvPicPr>
          <p:cNvPr id="13" name="Picture 12">
            <a:extLst>
              <a:ext uri="{FF2B5EF4-FFF2-40B4-BE49-F238E27FC236}">
                <a16:creationId xmlns:a16="http://schemas.microsoft.com/office/drawing/2014/main" id="{3863A5BA-977A-B359-D4B0-DED5C219EDDB}"/>
              </a:ext>
            </a:extLst>
          </p:cNvPr>
          <p:cNvPicPr>
            <a:picLocks noChangeAspect="1"/>
          </p:cNvPicPr>
          <p:nvPr/>
        </p:nvPicPr>
        <p:blipFill>
          <a:blip r:embed="rId3"/>
          <a:stretch>
            <a:fillRect/>
          </a:stretch>
        </p:blipFill>
        <p:spPr>
          <a:xfrm>
            <a:off x="6536376" y="4006431"/>
            <a:ext cx="4990810" cy="2481541"/>
          </a:xfrm>
          <a:prstGeom prst="rect">
            <a:avLst/>
          </a:prstGeom>
        </p:spPr>
      </p:pic>
      <p:graphicFrame>
        <p:nvGraphicFramePr>
          <p:cNvPr id="14" name="Table 14">
            <a:extLst>
              <a:ext uri="{FF2B5EF4-FFF2-40B4-BE49-F238E27FC236}">
                <a16:creationId xmlns:a16="http://schemas.microsoft.com/office/drawing/2014/main" id="{0EB1F8DB-954D-1E31-7930-4B22354FE6CD}"/>
              </a:ext>
            </a:extLst>
          </p:cNvPr>
          <p:cNvGraphicFramePr>
            <a:graphicFrameLocks noGrp="1"/>
          </p:cNvGraphicFramePr>
          <p:nvPr>
            <p:extLst>
              <p:ext uri="{D42A27DB-BD31-4B8C-83A1-F6EECF244321}">
                <p14:modId xmlns:p14="http://schemas.microsoft.com/office/powerpoint/2010/main" val="3781554178"/>
              </p:ext>
            </p:extLst>
          </p:nvPr>
        </p:nvGraphicFramePr>
        <p:xfrm>
          <a:off x="110175" y="3091318"/>
          <a:ext cx="6192324" cy="370840"/>
        </p:xfrm>
        <a:graphic>
          <a:graphicData uri="http://schemas.openxmlformats.org/drawingml/2006/table">
            <a:tbl>
              <a:tblPr firstRow="1" bandRow="1">
                <a:tableStyleId>{5C22544A-7EE6-4342-B048-85BDC9FD1C3A}</a:tableStyleId>
              </a:tblPr>
              <a:tblGrid>
                <a:gridCol w="1548081">
                  <a:extLst>
                    <a:ext uri="{9D8B030D-6E8A-4147-A177-3AD203B41FA5}">
                      <a16:colId xmlns:a16="http://schemas.microsoft.com/office/drawing/2014/main" val="4198111694"/>
                    </a:ext>
                  </a:extLst>
                </a:gridCol>
                <a:gridCol w="1548081">
                  <a:extLst>
                    <a:ext uri="{9D8B030D-6E8A-4147-A177-3AD203B41FA5}">
                      <a16:colId xmlns:a16="http://schemas.microsoft.com/office/drawing/2014/main" val="151541182"/>
                    </a:ext>
                  </a:extLst>
                </a:gridCol>
                <a:gridCol w="1548081">
                  <a:extLst>
                    <a:ext uri="{9D8B030D-6E8A-4147-A177-3AD203B41FA5}">
                      <a16:colId xmlns:a16="http://schemas.microsoft.com/office/drawing/2014/main" val="3054124793"/>
                    </a:ext>
                  </a:extLst>
                </a:gridCol>
                <a:gridCol w="1548081">
                  <a:extLst>
                    <a:ext uri="{9D8B030D-6E8A-4147-A177-3AD203B41FA5}">
                      <a16:colId xmlns:a16="http://schemas.microsoft.com/office/drawing/2014/main" val="2610344932"/>
                    </a:ext>
                  </a:extLst>
                </a:gridCol>
              </a:tblGrid>
              <a:tr h="370840">
                <a:tc>
                  <a:txBody>
                    <a:bodyPr/>
                    <a:lstStyle/>
                    <a:p>
                      <a:r>
                        <a:rPr lang="en-US" dirty="0">
                          <a:solidFill>
                            <a:schemeClr val="bg1"/>
                          </a:solidFill>
                        </a:rPr>
                        <a:t>15:20</a:t>
                      </a:r>
                    </a:p>
                  </a:txBody>
                  <a:tcPr/>
                </a:tc>
                <a:tc>
                  <a:txBody>
                    <a:bodyPr/>
                    <a:lstStyle/>
                    <a:p>
                      <a:r>
                        <a:rPr lang="en-US" dirty="0">
                          <a:solidFill>
                            <a:schemeClr val="bg1"/>
                          </a:solidFill>
                        </a:rPr>
                        <a:t>16:25</a:t>
                      </a:r>
                    </a:p>
                  </a:txBody>
                  <a:tcPr/>
                </a:tc>
                <a:tc>
                  <a:txBody>
                    <a:bodyPr/>
                    <a:lstStyle/>
                    <a:p>
                      <a:r>
                        <a:rPr lang="en-US" dirty="0"/>
                        <a:t>19.16</a:t>
                      </a:r>
                    </a:p>
                  </a:txBody>
                  <a:tcPr/>
                </a:tc>
                <a:tc>
                  <a:txBody>
                    <a:bodyPr/>
                    <a:lstStyle/>
                    <a:p>
                      <a:r>
                        <a:rPr lang="en-US" dirty="0">
                          <a:solidFill>
                            <a:srgbClr val="FF0000"/>
                          </a:solidFill>
                        </a:rPr>
                        <a:t>46.31</a:t>
                      </a:r>
                    </a:p>
                  </a:txBody>
                  <a:tcPr/>
                </a:tc>
                <a:extLst>
                  <a:ext uri="{0D108BD9-81ED-4DB2-BD59-A6C34878D82A}">
                    <a16:rowId xmlns:a16="http://schemas.microsoft.com/office/drawing/2014/main" val="3335757331"/>
                  </a:ext>
                </a:extLst>
              </a:tr>
            </a:tbl>
          </a:graphicData>
        </a:graphic>
      </p:graphicFrame>
      <p:graphicFrame>
        <p:nvGraphicFramePr>
          <p:cNvPr id="16" name="Table 16">
            <a:extLst>
              <a:ext uri="{FF2B5EF4-FFF2-40B4-BE49-F238E27FC236}">
                <a16:creationId xmlns:a16="http://schemas.microsoft.com/office/drawing/2014/main" id="{077C21F3-F4F5-64D3-CED4-5C7153EF8413}"/>
              </a:ext>
            </a:extLst>
          </p:cNvPr>
          <p:cNvGraphicFramePr>
            <a:graphicFrameLocks noGrp="1"/>
          </p:cNvGraphicFramePr>
          <p:nvPr>
            <p:extLst>
              <p:ext uri="{D42A27DB-BD31-4B8C-83A1-F6EECF244321}">
                <p14:modId xmlns:p14="http://schemas.microsoft.com/office/powerpoint/2010/main" val="1107227603"/>
              </p:ext>
            </p:extLst>
          </p:nvPr>
        </p:nvGraphicFramePr>
        <p:xfrm>
          <a:off x="110175" y="3467595"/>
          <a:ext cx="6192324" cy="411228"/>
        </p:xfrm>
        <a:graphic>
          <a:graphicData uri="http://schemas.openxmlformats.org/drawingml/2006/table">
            <a:tbl>
              <a:tblPr firstRow="1" bandRow="1">
                <a:tableStyleId>{5C22544A-7EE6-4342-B048-85BDC9FD1C3A}</a:tableStyleId>
              </a:tblPr>
              <a:tblGrid>
                <a:gridCol w="1548081">
                  <a:extLst>
                    <a:ext uri="{9D8B030D-6E8A-4147-A177-3AD203B41FA5}">
                      <a16:colId xmlns:a16="http://schemas.microsoft.com/office/drawing/2014/main" val="470092316"/>
                    </a:ext>
                  </a:extLst>
                </a:gridCol>
                <a:gridCol w="1548081">
                  <a:extLst>
                    <a:ext uri="{9D8B030D-6E8A-4147-A177-3AD203B41FA5}">
                      <a16:colId xmlns:a16="http://schemas.microsoft.com/office/drawing/2014/main" val="4182039464"/>
                    </a:ext>
                  </a:extLst>
                </a:gridCol>
                <a:gridCol w="1548081">
                  <a:extLst>
                    <a:ext uri="{9D8B030D-6E8A-4147-A177-3AD203B41FA5}">
                      <a16:colId xmlns:a16="http://schemas.microsoft.com/office/drawing/2014/main" val="3330836713"/>
                    </a:ext>
                  </a:extLst>
                </a:gridCol>
                <a:gridCol w="1548081">
                  <a:extLst>
                    <a:ext uri="{9D8B030D-6E8A-4147-A177-3AD203B41FA5}">
                      <a16:colId xmlns:a16="http://schemas.microsoft.com/office/drawing/2014/main" val="3869892328"/>
                    </a:ext>
                  </a:extLst>
                </a:gridCol>
              </a:tblGrid>
              <a:tr h="411228">
                <a:tc>
                  <a:txBody>
                    <a:bodyPr/>
                    <a:lstStyle/>
                    <a:p>
                      <a:r>
                        <a:rPr lang="en-US" dirty="0">
                          <a:solidFill>
                            <a:schemeClr val="bg1"/>
                          </a:solidFill>
                        </a:rPr>
                        <a:t>18:00</a:t>
                      </a:r>
                    </a:p>
                  </a:txBody>
                  <a:tcPr/>
                </a:tc>
                <a:tc>
                  <a:txBody>
                    <a:bodyPr/>
                    <a:lstStyle/>
                    <a:p>
                      <a:r>
                        <a:rPr lang="en-US" dirty="0">
                          <a:solidFill>
                            <a:schemeClr val="bg1"/>
                          </a:solidFill>
                        </a:rPr>
                        <a:t>19:00</a:t>
                      </a:r>
                    </a:p>
                  </a:txBody>
                  <a:tcPr/>
                </a:tc>
                <a:tc>
                  <a:txBody>
                    <a:bodyPr/>
                    <a:lstStyle/>
                    <a:p>
                      <a:r>
                        <a:rPr lang="en-US" dirty="0"/>
                        <a:t>17.60</a:t>
                      </a:r>
                    </a:p>
                  </a:txBody>
                  <a:tcPr/>
                </a:tc>
                <a:tc>
                  <a:txBody>
                    <a:bodyPr/>
                    <a:lstStyle/>
                    <a:p>
                      <a:r>
                        <a:rPr lang="en-US" dirty="0">
                          <a:solidFill>
                            <a:srgbClr val="FF0000"/>
                          </a:solidFill>
                        </a:rPr>
                        <a:t>45.57</a:t>
                      </a:r>
                    </a:p>
                  </a:txBody>
                  <a:tcPr/>
                </a:tc>
                <a:extLst>
                  <a:ext uri="{0D108BD9-81ED-4DB2-BD59-A6C34878D82A}">
                    <a16:rowId xmlns:a16="http://schemas.microsoft.com/office/drawing/2014/main" val="4294594258"/>
                  </a:ext>
                </a:extLst>
              </a:tr>
            </a:tbl>
          </a:graphicData>
        </a:graphic>
      </p:graphicFrame>
      <p:sp>
        <p:nvSpPr>
          <p:cNvPr id="17" name="TextBox 16">
            <a:extLst>
              <a:ext uri="{FF2B5EF4-FFF2-40B4-BE49-F238E27FC236}">
                <a16:creationId xmlns:a16="http://schemas.microsoft.com/office/drawing/2014/main" id="{9DC9A30B-EEBC-122C-B79B-A9D6CB45207D}"/>
              </a:ext>
            </a:extLst>
          </p:cNvPr>
          <p:cNvSpPr txBox="1"/>
          <p:nvPr/>
        </p:nvSpPr>
        <p:spPr>
          <a:xfrm>
            <a:off x="110175" y="4286992"/>
            <a:ext cx="5684983" cy="369332"/>
          </a:xfrm>
          <a:prstGeom prst="rect">
            <a:avLst/>
          </a:prstGeom>
          <a:noFill/>
        </p:spPr>
        <p:txBody>
          <a:bodyPr wrap="square" rtlCol="0">
            <a:spAutoFit/>
          </a:bodyPr>
          <a:lstStyle/>
          <a:p>
            <a:r>
              <a:rPr lang="en-US" b="1" dirty="0"/>
              <a:t>Maximum permissible value of Particulate Matter</a:t>
            </a:r>
          </a:p>
        </p:txBody>
      </p:sp>
      <mc:AlternateContent xmlns:mc="http://schemas.openxmlformats.org/markup-compatibility/2006" xmlns:a14="http://schemas.microsoft.com/office/drawing/2010/main">
        <mc:Choice Requires="a14">
          <p:graphicFrame>
            <p:nvGraphicFramePr>
              <p:cNvPr id="18" name="Table 18">
                <a:extLst>
                  <a:ext uri="{FF2B5EF4-FFF2-40B4-BE49-F238E27FC236}">
                    <a16:creationId xmlns:a16="http://schemas.microsoft.com/office/drawing/2014/main" id="{419327F0-A4E0-D491-E59A-FFA53E209D63}"/>
                  </a:ext>
                </a:extLst>
              </p:cNvPr>
              <p:cNvGraphicFramePr>
                <a:graphicFrameLocks noGrp="1"/>
              </p:cNvGraphicFramePr>
              <p:nvPr>
                <p:extLst>
                  <p:ext uri="{D42A27DB-BD31-4B8C-83A1-F6EECF244321}">
                    <p14:modId xmlns:p14="http://schemas.microsoft.com/office/powerpoint/2010/main" val="2180814377"/>
                  </p:ext>
                </p:extLst>
              </p:nvPr>
            </p:nvGraphicFramePr>
            <p:xfrm>
              <a:off x="110175" y="4788251"/>
              <a:ext cx="5684984" cy="743840"/>
            </p:xfrm>
            <a:graphic>
              <a:graphicData uri="http://schemas.openxmlformats.org/drawingml/2006/table">
                <a:tbl>
                  <a:tblPr firstRow="1" bandRow="1">
                    <a:tableStyleId>{69CF1AB2-1976-4502-BF36-3FF5EA218861}</a:tableStyleId>
                  </a:tblPr>
                  <a:tblGrid>
                    <a:gridCol w="2842492">
                      <a:extLst>
                        <a:ext uri="{9D8B030D-6E8A-4147-A177-3AD203B41FA5}">
                          <a16:colId xmlns:a16="http://schemas.microsoft.com/office/drawing/2014/main" val="570784758"/>
                        </a:ext>
                      </a:extLst>
                    </a:gridCol>
                    <a:gridCol w="2842492">
                      <a:extLst>
                        <a:ext uri="{9D8B030D-6E8A-4147-A177-3AD203B41FA5}">
                          <a16:colId xmlns:a16="http://schemas.microsoft.com/office/drawing/2014/main" val="1955328008"/>
                        </a:ext>
                      </a:extLst>
                    </a:gridCol>
                  </a:tblGrid>
                  <a:tr h="287682">
                    <a:tc>
                      <a:txBody>
                        <a:bodyPr/>
                        <a:lstStyle/>
                        <a:p>
                          <a:r>
                            <a:rPr lang="en-US" dirty="0"/>
                            <a:t>PM 2.5</a:t>
                          </a:r>
                        </a:p>
                      </a:txBody>
                      <a:tcPr/>
                    </a:tc>
                    <a:tc>
                      <a:txBody>
                        <a:bodyPr/>
                        <a:lstStyle/>
                        <a:p>
                          <a:r>
                            <a:rPr lang="en-US" dirty="0"/>
                            <a:t>25</a:t>
                          </a:r>
                          <a:r>
                            <a:rPr lang="en-US" baseline="0" dirty="0"/>
                            <a:t> </a:t>
                          </a:r>
                          <a14:m>
                            <m:oMath xmlns:m="http://schemas.openxmlformats.org/officeDocument/2006/math">
                              <m:sSup>
                                <m:sSupPr>
                                  <m:ctrlPr>
                                    <a:rPr lang="en-US" i="1" baseline="0" smtClean="0">
                                      <a:latin typeface="Cambria Math" panose="02040503050406030204" pitchFamily="18" charset="0"/>
                                    </a:rPr>
                                  </m:ctrlPr>
                                </m:sSupPr>
                                <m:e>
                                  <m:r>
                                    <a:rPr lang="en-US" b="1" i="1" baseline="0" smtClean="0">
                                      <a:latin typeface="Cambria Math" panose="02040503050406030204" pitchFamily="18" charset="0"/>
                                    </a:rPr>
                                    <m:t>𝒎𝒌𝒈</m:t>
                                  </m:r>
                                  <m:r>
                                    <a:rPr lang="en-US" b="1" i="1" baseline="0" smtClean="0">
                                      <a:latin typeface="Cambria Math" panose="02040503050406030204" pitchFamily="18" charset="0"/>
                                    </a:rPr>
                                    <m:t>/</m:t>
                                  </m:r>
                                  <m:r>
                                    <a:rPr lang="en-US" b="1" i="1" baseline="0" smtClean="0">
                                      <a:latin typeface="Cambria Math" panose="02040503050406030204" pitchFamily="18" charset="0"/>
                                    </a:rPr>
                                    <m:t>𝒎</m:t>
                                  </m:r>
                                </m:e>
                                <m:sup>
                                  <m:r>
                                    <a:rPr lang="en-US" b="1" i="1" baseline="0" smtClean="0">
                                      <a:latin typeface="Cambria Math" panose="02040503050406030204" pitchFamily="18" charset="0"/>
                                    </a:rPr>
                                    <m:t>𝟑</m:t>
                                  </m:r>
                                </m:sup>
                              </m:sSup>
                            </m:oMath>
                          </a14:m>
                          <a:endParaRPr lang="en-US" dirty="0"/>
                        </a:p>
                      </a:txBody>
                      <a:tcPr/>
                    </a:tc>
                    <a:extLst>
                      <a:ext uri="{0D108BD9-81ED-4DB2-BD59-A6C34878D82A}">
                        <a16:rowId xmlns:a16="http://schemas.microsoft.com/office/drawing/2014/main" val="509647483"/>
                      </a:ext>
                    </a:extLst>
                  </a:tr>
                  <a:tr h="370840">
                    <a:tc>
                      <a:txBody>
                        <a:bodyPr/>
                        <a:lstStyle/>
                        <a:p>
                          <a:r>
                            <a:rPr lang="en-US" b="1" dirty="0"/>
                            <a:t>PM 10.0</a:t>
                          </a:r>
                        </a:p>
                      </a:txBody>
                      <a:tcPr/>
                    </a:tc>
                    <a:tc>
                      <a:txBody>
                        <a:bodyPr/>
                        <a:lstStyle/>
                        <a:p>
                          <a:r>
                            <a:rPr lang="en-US" b="1" dirty="0"/>
                            <a:t>40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𝒎𝒌𝒈</m:t>
                                  </m:r>
                                  <m:r>
                                    <a:rPr lang="en-US" b="1" i="1" smtClean="0">
                                      <a:latin typeface="Cambria Math" panose="02040503050406030204" pitchFamily="18" charset="0"/>
                                    </a:rPr>
                                    <m:t>/</m:t>
                                  </m:r>
                                  <m:r>
                                    <a:rPr lang="en-US" b="1" i="1" smtClean="0">
                                      <a:latin typeface="Cambria Math" panose="02040503050406030204" pitchFamily="18" charset="0"/>
                                    </a:rPr>
                                    <m:t>𝒎</m:t>
                                  </m:r>
                                </m:e>
                                <m:sup>
                                  <m:r>
                                    <a:rPr lang="en-US" b="1" i="1" smtClean="0">
                                      <a:latin typeface="Cambria Math" panose="02040503050406030204" pitchFamily="18" charset="0"/>
                                    </a:rPr>
                                    <m:t>𝟑</m:t>
                                  </m:r>
                                </m:sup>
                              </m:sSup>
                            </m:oMath>
                          </a14:m>
                          <a:endParaRPr lang="en-US" b="1" dirty="0"/>
                        </a:p>
                      </a:txBody>
                      <a:tcPr/>
                    </a:tc>
                    <a:extLst>
                      <a:ext uri="{0D108BD9-81ED-4DB2-BD59-A6C34878D82A}">
                        <a16:rowId xmlns:a16="http://schemas.microsoft.com/office/drawing/2014/main" val="3946045421"/>
                      </a:ext>
                    </a:extLst>
                  </a:tr>
                </a:tbl>
              </a:graphicData>
            </a:graphic>
          </p:graphicFrame>
        </mc:Choice>
        <mc:Fallback xmlns="">
          <p:graphicFrame>
            <p:nvGraphicFramePr>
              <p:cNvPr id="18" name="Table 18">
                <a:extLst>
                  <a:ext uri="{FF2B5EF4-FFF2-40B4-BE49-F238E27FC236}">
                    <a16:creationId xmlns:a16="http://schemas.microsoft.com/office/drawing/2014/main" id="{419327F0-A4E0-D491-E59A-FFA53E209D63}"/>
                  </a:ext>
                </a:extLst>
              </p:cNvPr>
              <p:cNvGraphicFramePr>
                <a:graphicFrameLocks noGrp="1"/>
              </p:cNvGraphicFramePr>
              <p:nvPr>
                <p:extLst>
                  <p:ext uri="{D42A27DB-BD31-4B8C-83A1-F6EECF244321}">
                    <p14:modId xmlns:p14="http://schemas.microsoft.com/office/powerpoint/2010/main" val="2180814377"/>
                  </p:ext>
                </p:extLst>
              </p:nvPr>
            </p:nvGraphicFramePr>
            <p:xfrm>
              <a:off x="110175" y="4788251"/>
              <a:ext cx="5684984" cy="743840"/>
            </p:xfrm>
            <a:graphic>
              <a:graphicData uri="http://schemas.openxmlformats.org/drawingml/2006/table">
                <a:tbl>
                  <a:tblPr firstRow="1" bandRow="1">
                    <a:tableStyleId>{69CF1AB2-1976-4502-BF36-3FF5EA218861}</a:tableStyleId>
                  </a:tblPr>
                  <a:tblGrid>
                    <a:gridCol w="2842492">
                      <a:extLst>
                        <a:ext uri="{9D8B030D-6E8A-4147-A177-3AD203B41FA5}">
                          <a16:colId xmlns:a16="http://schemas.microsoft.com/office/drawing/2014/main" val="570784758"/>
                        </a:ext>
                      </a:extLst>
                    </a:gridCol>
                    <a:gridCol w="2842492">
                      <a:extLst>
                        <a:ext uri="{9D8B030D-6E8A-4147-A177-3AD203B41FA5}">
                          <a16:colId xmlns:a16="http://schemas.microsoft.com/office/drawing/2014/main" val="1955328008"/>
                        </a:ext>
                      </a:extLst>
                    </a:gridCol>
                  </a:tblGrid>
                  <a:tr h="371920">
                    <a:tc>
                      <a:txBody>
                        <a:bodyPr/>
                        <a:lstStyle/>
                        <a:p>
                          <a:r>
                            <a:rPr lang="en-US" dirty="0"/>
                            <a:t>PM 2.5</a:t>
                          </a:r>
                        </a:p>
                      </a:txBody>
                      <a:tcPr/>
                    </a:tc>
                    <a:tc>
                      <a:txBody>
                        <a:bodyPr/>
                        <a:lstStyle/>
                        <a:p>
                          <a:endParaRPr lang="en-US"/>
                        </a:p>
                      </a:txBody>
                      <a:tcPr>
                        <a:blipFill>
                          <a:blip r:embed="rId4"/>
                          <a:stretch>
                            <a:fillRect l="-100446" t="-10000" r="-446" b="-123333"/>
                          </a:stretch>
                        </a:blipFill>
                      </a:tcPr>
                    </a:tc>
                    <a:extLst>
                      <a:ext uri="{0D108BD9-81ED-4DB2-BD59-A6C34878D82A}">
                        <a16:rowId xmlns:a16="http://schemas.microsoft.com/office/drawing/2014/main" val="509647483"/>
                      </a:ext>
                    </a:extLst>
                  </a:tr>
                  <a:tr h="371920">
                    <a:tc>
                      <a:txBody>
                        <a:bodyPr/>
                        <a:lstStyle/>
                        <a:p>
                          <a:r>
                            <a:rPr lang="en-US" b="1" dirty="0"/>
                            <a:t>PM 10.0</a:t>
                          </a:r>
                        </a:p>
                      </a:txBody>
                      <a:tcPr/>
                    </a:tc>
                    <a:tc>
                      <a:txBody>
                        <a:bodyPr/>
                        <a:lstStyle/>
                        <a:p>
                          <a:endParaRPr lang="en-US"/>
                        </a:p>
                      </a:txBody>
                      <a:tcPr>
                        <a:blipFill>
                          <a:blip r:embed="rId4"/>
                          <a:stretch>
                            <a:fillRect l="-100446" t="-113793" r="-446" b="-27586"/>
                          </a:stretch>
                        </a:blipFill>
                      </a:tcPr>
                    </a:tc>
                    <a:extLst>
                      <a:ext uri="{0D108BD9-81ED-4DB2-BD59-A6C34878D82A}">
                        <a16:rowId xmlns:a16="http://schemas.microsoft.com/office/drawing/2014/main" val="3946045421"/>
                      </a:ext>
                    </a:extLst>
                  </a:tr>
                </a:tbl>
              </a:graphicData>
            </a:graphic>
          </p:graphicFrame>
        </mc:Fallback>
      </mc:AlternateContent>
      <p:sp>
        <p:nvSpPr>
          <p:cNvPr id="2" name="TextBox 1">
            <a:extLst>
              <a:ext uri="{FF2B5EF4-FFF2-40B4-BE49-F238E27FC236}">
                <a16:creationId xmlns:a16="http://schemas.microsoft.com/office/drawing/2014/main" id="{E4784180-80D2-1533-0518-4CC89EAA0B57}"/>
              </a:ext>
            </a:extLst>
          </p:cNvPr>
          <p:cNvSpPr txBox="1"/>
          <p:nvPr/>
        </p:nvSpPr>
        <p:spPr>
          <a:xfrm>
            <a:off x="11709070" y="6487972"/>
            <a:ext cx="380011" cy="370028"/>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2766431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98CFB7-5E90-50FE-AA9F-E84B6B8D4F32}"/>
              </a:ext>
            </a:extLst>
          </p:cNvPr>
          <p:cNvSpPr txBox="1"/>
          <p:nvPr/>
        </p:nvSpPr>
        <p:spPr>
          <a:xfrm>
            <a:off x="1137061" y="163723"/>
            <a:ext cx="10797639" cy="523220"/>
          </a:xfrm>
          <a:prstGeom prst="rect">
            <a:avLst/>
          </a:prstGeom>
          <a:noFill/>
        </p:spPr>
        <p:txBody>
          <a:bodyPr wrap="square">
            <a:spAutoFit/>
          </a:bodyPr>
          <a:lstStyle/>
          <a:p>
            <a:r>
              <a:rPr lang="en-US" sz="2800" b="1" i="0" dirty="0">
                <a:solidFill>
                  <a:srgbClr val="FFFF00"/>
                </a:solidFill>
                <a:effectLst/>
                <a:latin typeface="Cambria Math" panose="02040503050406030204" pitchFamily="18" charset="0"/>
                <a:ea typeface="Cambria Math" panose="02040503050406030204" pitchFamily="18" charset="0"/>
              </a:rPr>
              <a:t>PARTICULATE MATTER MEASUREMENT IN HIGH TRAFFIC AREAS</a:t>
            </a:r>
            <a:endParaRPr lang="en-US" sz="2800" dirty="0">
              <a:solidFill>
                <a:srgbClr val="FFFF00"/>
              </a:solidFill>
              <a:latin typeface="Cambria Math" panose="02040503050406030204" pitchFamily="18" charset="0"/>
              <a:ea typeface="Cambria Math" panose="02040503050406030204" pitchFamily="18" charset="0"/>
            </a:endParaRPr>
          </a:p>
        </p:txBody>
      </p:sp>
      <p:sp>
        <p:nvSpPr>
          <p:cNvPr id="6" name="TextBox 5">
            <a:extLst>
              <a:ext uri="{FF2B5EF4-FFF2-40B4-BE49-F238E27FC236}">
                <a16:creationId xmlns:a16="http://schemas.microsoft.com/office/drawing/2014/main" id="{65B0D073-CAEF-7A9F-D852-D5F72C5E644B}"/>
              </a:ext>
            </a:extLst>
          </p:cNvPr>
          <p:cNvSpPr txBox="1"/>
          <p:nvPr/>
        </p:nvSpPr>
        <p:spPr>
          <a:xfrm>
            <a:off x="4707080" y="783771"/>
            <a:ext cx="3657600" cy="369332"/>
          </a:xfrm>
          <a:prstGeom prst="rect">
            <a:avLst/>
          </a:prstGeom>
          <a:noFill/>
        </p:spPr>
        <p:txBody>
          <a:bodyPr wrap="square" rtlCol="0">
            <a:spAutoFit/>
          </a:bodyPr>
          <a:lstStyle/>
          <a:p>
            <a:r>
              <a:rPr lang="en-US" b="1" dirty="0"/>
              <a:t>DATA FROM 13 AUGUST</a:t>
            </a:r>
          </a:p>
        </p:txBody>
      </p:sp>
      <p:pic>
        <p:nvPicPr>
          <p:cNvPr id="8" name="Picture 7">
            <a:extLst>
              <a:ext uri="{FF2B5EF4-FFF2-40B4-BE49-F238E27FC236}">
                <a16:creationId xmlns:a16="http://schemas.microsoft.com/office/drawing/2014/main" id="{01A50EE3-A2E1-8A9F-5288-86F6910DFE8E}"/>
              </a:ext>
            </a:extLst>
          </p:cNvPr>
          <p:cNvPicPr>
            <a:picLocks noChangeAspect="1"/>
          </p:cNvPicPr>
          <p:nvPr/>
        </p:nvPicPr>
        <p:blipFill>
          <a:blip r:embed="rId2"/>
          <a:stretch>
            <a:fillRect/>
          </a:stretch>
        </p:blipFill>
        <p:spPr>
          <a:xfrm>
            <a:off x="6734876" y="1249931"/>
            <a:ext cx="4746798" cy="2360213"/>
          </a:xfrm>
          <a:prstGeom prst="rect">
            <a:avLst/>
          </a:prstGeom>
        </p:spPr>
      </p:pic>
      <p:pic>
        <p:nvPicPr>
          <p:cNvPr id="10" name="Picture 9">
            <a:extLst>
              <a:ext uri="{FF2B5EF4-FFF2-40B4-BE49-F238E27FC236}">
                <a16:creationId xmlns:a16="http://schemas.microsoft.com/office/drawing/2014/main" id="{171C814D-D8BD-A5E1-EE6E-FFCD190E4C23}"/>
              </a:ext>
            </a:extLst>
          </p:cNvPr>
          <p:cNvPicPr>
            <a:picLocks noChangeAspect="1"/>
          </p:cNvPicPr>
          <p:nvPr/>
        </p:nvPicPr>
        <p:blipFill>
          <a:blip r:embed="rId3"/>
          <a:stretch>
            <a:fillRect/>
          </a:stretch>
        </p:blipFill>
        <p:spPr>
          <a:xfrm>
            <a:off x="6734876" y="4120908"/>
            <a:ext cx="4746798" cy="2360213"/>
          </a:xfrm>
          <a:prstGeom prst="rect">
            <a:avLst/>
          </a:prstGeom>
        </p:spPr>
      </p:pic>
      <p:graphicFrame>
        <p:nvGraphicFramePr>
          <p:cNvPr id="11" name="Table 11">
            <a:extLst>
              <a:ext uri="{FF2B5EF4-FFF2-40B4-BE49-F238E27FC236}">
                <a16:creationId xmlns:a16="http://schemas.microsoft.com/office/drawing/2014/main" id="{ED770398-ECF2-134D-097C-88C05373F5CE}"/>
              </a:ext>
            </a:extLst>
          </p:cNvPr>
          <p:cNvGraphicFramePr>
            <a:graphicFrameLocks noGrp="1"/>
          </p:cNvGraphicFramePr>
          <p:nvPr>
            <p:extLst>
              <p:ext uri="{D42A27DB-BD31-4B8C-83A1-F6EECF244321}">
                <p14:modId xmlns:p14="http://schemas.microsoft.com/office/powerpoint/2010/main" val="2681534553"/>
              </p:ext>
            </p:extLst>
          </p:nvPr>
        </p:nvGraphicFramePr>
        <p:xfrm>
          <a:off x="3360718" y="1831016"/>
          <a:ext cx="2925286" cy="679658"/>
        </p:xfrm>
        <a:graphic>
          <a:graphicData uri="http://schemas.openxmlformats.org/drawingml/2006/table">
            <a:tbl>
              <a:tblPr firstRow="1" bandRow="1">
                <a:tableStyleId>{5C22544A-7EE6-4342-B048-85BDC9FD1C3A}</a:tableStyleId>
              </a:tblPr>
              <a:tblGrid>
                <a:gridCol w="2925286">
                  <a:extLst>
                    <a:ext uri="{9D8B030D-6E8A-4147-A177-3AD203B41FA5}">
                      <a16:colId xmlns:a16="http://schemas.microsoft.com/office/drawing/2014/main" val="3004069196"/>
                    </a:ext>
                  </a:extLst>
                </a:gridCol>
              </a:tblGrid>
              <a:tr h="679658">
                <a:tc>
                  <a:txBody>
                    <a:bodyPr/>
                    <a:lstStyle/>
                    <a:p>
                      <a:r>
                        <a:rPr lang="en-US" dirty="0"/>
                        <a:t>MEAN OF THE GRIMM </a:t>
                      </a:r>
                      <a:r>
                        <a:rPr lang="en-US" dirty="0" err="1"/>
                        <a:t>mkg</a:t>
                      </a:r>
                      <a:r>
                        <a:rPr lang="en-US" dirty="0"/>
                        <a:t>/m3</a:t>
                      </a:r>
                    </a:p>
                  </a:txBody>
                  <a:tcPr/>
                </a:tc>
                <a:extLst>
                  <a:ext uri="{0D108BD9-81ED-4DB2-BD59-A6C34878D82A}">
                    <a16:rowId xmlns:a16="http://schemas.microsoft.com/office/drawing/2014/main" val="883107028"/>
                  </a:ext>
                </a:extLst>
              </a:tr>
            </a:tbl>
          </a:graphicData>
        </a:graphic>
      </p:graphicFrame>
      <p:graphicFrame>
        <p:nvGraphicFramePr>
          <p:cNvPr id="12" name="Table 12">
            <a:extLst>
              <a:ext uri="{FF2B5EF4-FFF2-40B4-BE49-F238E27FC236}">
                <a16:creationId xmlns:a16="http://schemas.microsoft.com/office/drawing/2014/main" id="{2BA68D15-E88D-1677-BDD2-2BBF1A34A887}"/>
              </a:ext>
            </a:extLst>
          </p:cNvPr>
          <p:cNvGraphicFramePr>
            <a:graphicFrameLocks noGrp="1"/>
          </p:cNvGraphicFramePr>
          <p:nvPr>
            <p:extLst>
              <p:ext uri="{D42A27DB-BD31-4B8C-83A1-F6EECF244321}">
                <p14:modId xmlns:p14="http://schemas.microsoft.com/office/powerpoint/2010/main" val="2257280005"/>
              </p:ext>
            </p:extLst>
          </p:nvPr>
        </p:nvGraphicFramePr>
        <p:xfrm>
          <a:off x="450435" y="2551129"/>
          <a:ext cx="5835568" cy="736600"/>
        </p:xfrm>
        <a:graphic>
          <a:graphicData uri="http://schemas.openxmlformats.org/drawingml/2006/table">
            <a:tbl>
              <a:tblPr firstRow="1" bandRow="1">
                <a:tableStyleId>{5C22544A-7EE6-4342-B048-85BDC9FD1C3A}</a:tableStyleId>
              </a:tblPr>
              <a:tblGrid>
                <a:gridCol w="1458892">
                  <a:extLst>
                    <a:ext uri="{9D8B030D-6E8A-4147-A177-3AD203B41FA5}">
                      <a16:colId xmlns:a16="http://schemas.microsoft.com/office/drawing/2014/main" val="1596041814"/>
                    </a:ext>
                  </a:extLst>
                </a:gridCol>
                <a:gridCol w="1458892">
                  <a:extLst>
                    <a:ext uri="{9D8B030D-6E8A-4147-A177-3AD203B41FA5}">
                      <a16:colId xmlns:a16="http://schemas.microsoft.com/office/drawing/2014/main" val="2087342339"/>
                    </a:ext>
                  </a:extLst>
                </a:gridCol>
                <a:gridCol w="1458892">
                  <a:extLst>
                    <a:ext uri="{9D8B030D-6E8A-4147-A177-3AD203B41FA5}">
                      <a16:colId xmlns:a16="http://schemas.microsoft.com/office/drawing/2014/main" val="3348090027"/>
                    </a:ext>
                  </a:extLst>
                </a:gridCol>
                <a:gridCol w="1458892">
                  <a:extLst>
                    <a:ext uri="{9D8B030D-6E8A-4147-A177-3AD203B41FA5}">
                      <a16:colId xmlns:a16="http://schemas.microsoft.com/office/drawing/2014/main" val="4237544781"/>
                    </a:ext>
                  </a:extLst>
                </a:gridCol>
              </a:tblGrid>
              <a:tr h="328178">
                <a:tc>
                  <a:txBody>
                    <a:bodyPr/>
                    <a:lstStyle/>
                    <a:p>
                      <a:r>
                        <a:rPr lang="en-US" dirty="0"/>
                        <a:t>START TIME</a:t>
                      </a:r>
                    </a:p>
                  </a:txBody>
                  <a:tcPr/>
                </a:tc>
                <a:tc>
                  <a:txBody>
                    <a:bodyPr/>
                    <a:lstStyle/>
                    <a:p>
                      <a:r>
                        <a:rPr lang="en-US" dirty="0"/>
                        <a:t>FINISH TIME</a:t>
                      </a:r>
                    </a:p>
                  </a:txBody>
                  <a:tcPr/>
                </a:tc>
                <a:tc>
                  <a:txBody>
                    <a:bodyPr/>
                    <a:lstStyle/>
                    <a:p>
                      <a:r>
                        <a:rPr lang="en-US" dirty="0"/>
                        <a:t>PM 2.5</a:t>
                      </a:r>
                    </a:p>
                  </a:txBody>
                  <a:tcPr/>
                </a:tc>
                <a:tc>
                  <a:txBody>
                    <a:bodyPr/>
                    <a:lstStyle/>
                    <a:p>
                      <a:r>
                        <a:rPr lang="en-US" dirty="0"/>
                        <a:t>PM 10.0</a:t>
                      </a:r>
                    </a:p>
                  </a:txBody>
                  <a:tcPr/>
                </a:tc>
                <a:extLst>
                  <a:ext uri="{0D108BD9-81ED-4DB2-BD59-A6C34878D82A}">
                    <a16:rowId xmlns:a16="http://schemas.microsoft.com/office/drawing/2014/main" val="675402556"/>
                  </a:ext>
                </a:extLst>
              </a:tr>
              <a:tr h="370840">
                <a:tc>
                  <a:txBody>
                    <a:bodyPr/>
                    <a:lstStyle/>
                    <a:p>
                      <a:r>
                        <a:rPr lang="en-US" dirty="0"/>
                        <a:t>16:20</a:t>
                      </a:r>
                    </a:p>
                  </a:txBody>
                  <a:tcPr/>
                </a:tc>
                <a:tc>
                  <a:txBody>
                    <a:bodyPr/>
                    <a:lstStyle/>
                    <a:p>
                      <a:r>
                        <a:rPr lang="en-US" dirty="0"/>
                        <a:t>17:20</a:t>
                      </a:r>
                    </a:p>
                  </a:txBody>
                  <a:tcPr/>
                </a:tc>
                <a:tc>
                  <a:txBody>
                    <a:bodyPr/>
                    <a:lstStyle/>
                    <a:p>
                      <a:r>
                        <a:rPr lang="en-US" dirty="0"/>
                        <a:t>15.57</a:t>
                      </a:r>
                    </a:p>
                  </a:txBody>
                  <a:tcPr/>
                </a:tc>
                <a:tc>
                  <a:txBody>
                    <a:bodyPr/>
                    <a:lstStyle/>
                    <a:p>
                      <a:r>
                        <a:rPr lang="en-US" dirty="0">
                          <a:solidFill>
                            <a:srgbClr val="FF0000"/>
                          </a:solidFill>
                        </a:rPr>
                        <a:t>57.98</a:t>
                      </a:r>
                    </a:p>
                  </a:txBody>
                  <a:tcPr/>
                </a:tc>
                <a:extLst>
                  <a:ext uri="{0D108BD9-81ED-4DB2-BD59-A6C34878D82A}">
                    <a16:rowId xmlns:a16="http://schemas.microsoft.com/office/drawing/2014/main" val="694018109"/>
                  </a:ext>
                </a:extLst>
              </a:tr>
            </a:tbl>
          </a:graphicData>
        </a:graphic>
      </p:graphicFrame>
      <mc:AlternateContent xmlns:mc="http://schemas.openxmlformats.org/markup-compatibility/2006" xmlns:a14="http://schemas.microsoft.com/office/drawing/2010/main">
        <mc:Choice Requires="a14">
          <p:graphicFrame>
            <p:nvGraphicFramePr>
              <p:cNvPr id="13" name="Table 13">
                <a:extLst>
                  <a:ext uri="{FF2B5EF4-FFF2-40B4-BE49-F238E27FC236}">
                    <a16:creationId xmlns:a16="http://schemas.microsoft.com/office/drawing/2014/main" id="{DC0FAE44-A1E0-5BEF-ECF9-1B7928AD984B}"/>
                  </a:ext>
                </a:extLst>
              </p:cNvPr>
              <p:cNvGraphicFramePr>
                <a:graphicFrameLocks noGrp="1"/>
              </p:cNvGraphicFramePr>
              <p:nvPr>
                <p:extLst>
                  <p:ext uri="{D42A27DB-BD31-4B8C-83A1-F6EECF244321}">
                    <p14:modId xmlns:p14="http://schemas.microsoft.com/office/powerpoint/2010/main" val="3227646301"/>
                  </p:ext>
                </p:extLst>
              </p:nvPr>
            </p:nvGraphicFramePr>
            <p:xfrm>
              <a:off x="450435" y="4008410"/>
              <a:ext cx="4998192" cy="743840"/>
            </p:xfrm>
            <a:graphic>
              <a:graphicData uri="http://schemas.openxmlformats.org/drawingml/2006/table">
                <a:tbl>
                  <a:tblPr firstRow="1" bandRow="1">
                    <a:tableStyleId>{5C22544A-7EE6-4342-B048-85BDC9FD1C3A}</a:tableStyleId>
                  </a:tblPr>
                  <a:tblGrid>
                    <a:gridCol w="2499096">
                      <a:extLst>
                        <a:ext uri="{9D8B030D-6E8A-4147-A177-3AD203B41FA5}">
                          <a16:colId xmlns:a16="http://schemas.microsoft.com/office/drawing/2014/main" val="1552560184"/>
                        </a:ext>
                      </a:extLst>
                    </a:gridCol>
                    <a:gridCol w="2499096">
                      <a:extLst>
                        <a:ext uri="{9D8B030D-6E8A-4147-A177-3AD203B41FA5}">
                          <a16:colId xmlns:a16="http://schemas.microsoft.com/office/drawing/2014/main" val="459279355"/>
                        </a:ext>
                      </a:extLst>
                    </a:gridCol>
                  </a:tblGrid>
                  <a:tr h="0">
                    <a:tc>
                      <a:txBody>
                        <a:bodyPr/>
                        <a:lstStyle/>
                        <a:p>
                          <a:r>
                            <a:rPr lang="en-US" dirty="0">
                              <a:solidFill>
                                <a:schemeClr val="bg1"/>
                              </a:solidFill>
                            </a:rPr>
                            <a:t>PM 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1"/>
                              </a:solidFill>
                            </a:rPr>
                            <a:t>25</a:t>
                          </a:r>
                          <a:r>
                            <a:rPr lang="en-US" baseline="0" dirty="0">
                              <a:solidFill>
                                <a:schemeClr val="bg1"/>
                              </a:solidFill>
                            </a:rPr>
                            <a:t> </a:t>
                          </a:r>
                          <a14:m>
                            <m:oMath xmlns:m="http://schemas.openxmlformats.org/officeDocument/2006/math">
                              <m:sSup>
                                <m:sSupPr>
                                  <m:ctrlPr>
                                    <a:rPr lang="en-US" i="1" baseline="0" smtClean="0">
                                      <a:solidFill>
                                        <a:schemeClr val="bg1"/>
                                      </a:solidFill>
                                      <a:latin typeface="Cambria Math" panose="02040503050406030204" pitchFamily="18" charset="0"/>
                                    </a:rPr>
                                  </m:ctrlPr>
                                </m:sSupPr>
                                <m:e>
                                  <m:r>
                                    <a:rPr lang="en-US" b="1" i="1" baseline="0" smtClean="0">
                                      <a:solidFill>
                                        <a:schemeClr val="bg1"/>
                                      </a:solidFill>
                                      <a:latin typeface="Cambria Math" panose="02040503050406030204" pitchFamily="18" charset="0"/>
                                    </a:rPr>
                                    <m:t>𝒎𝒌𝒈</m:t>
                                  </m:r>
                                  <m:r>
                                    <a:rPr lang="en-US" b="1" i="1" baseline="0" smtClean="0">
                                      <a:solidFill>
                                        <a:schemeClr val="bg1"/>
                                      </a:solidFill>
                                      <a:latin typeface="Cambria Math" panose="02040503050406030204" pitchFamily="18" charset="0"/>
                                    </a:rPr>
                                    <m:t>/</m:t>
                                  </m:r>
                                  <m:r>
                                    <a:rPr lang="en-US" b="1" i="1" baseline="0" smtClean="0">
                                      <a:solidFill>
                                        <a:schemeClr val="bg1"/>
                                      </a:solidFill>
                                      <a:latin typeface="Cambria Math" panose="02040503050406030204" pitchFamily="18" charset="0"/>
                                    </a:rPr>
                                    <m:t>𝒎</m:t>
                                  </m:r>
                                </m:e>
                                <m:sup>
                                  <m:r>
                                    <a:rPr lang="en-US" b="1" i="1" baseline="0" smtClean="0">
                                      <a:solidFill>
                                        <a:schemeClr val="bg1"/>
                                      </a:solidFill>
                                      <a:latin typeface="Cambria Math" panose="02040503050406030204" pitchFamily="18" charset="0"/>
                                    </a:rPr>
                                    <m:t>𝟑</m:t>
                                  </m:r>
                                </m:sup>
                              </m:sSup>
                            </m:oMath>
                          </a14:m>
                          <a:endParaRPr lang="en-US" dirty="0">
                            <a:solidFill>
                              <a:schemeClr val="bg1"/>
                            </a:solidFill>
                          </a:endParaRPr>
                        </a:p>
                      </a:txBody>
                      <a:tcPr/>
                    </a:tc>
                    <a:extLst>
                      <a:ext uri="{0D108BD9-81ED-4DB2-BD59-A6C34878D82A}">
                        <a16:rowId xmlns:a16="http://schemas.microsoft.com/office/drawing/2014/main" val="1107842612"/>
                      </a:ext>
                    </a:extLst>
                  </a:tr>
                  <a:tr h="370840">
                    <a:tc>
                      <a:txBody>
                        <a:bodyPr/>
                        <a:lstStyle/>
                        <a:p>
                          <a:r>
                            <a:rPr lang="en-US" b="1" dirty="0"/>
                            <a:t>PM 10.0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40 </a:t>
                          </a:r>
                          <a14:m>
                            <m:oMath xmlns:m="http://schemas.openxmlformats.org/officeDocument/2006/math">
                              <m:sSup>
                                <m:sSupPr>
                                  <m:ctrlPr>
                                    <a:rPr lang="en-US" i="1" baseline="0" smtClean="0">
                                      <a:latin typeface="Cambria Math" panose="02040503050406030204" pitchFamily="18" charset="0"/>
                                    </a:rPr>
                                  </m:ctrlPr>
                                </m:sSupPr>
                                <m:e>
                                  <m:r>
                                    <a:rPr lang="en-US" b="1" i="1" baseline="0" smtClean="0">
                                      <a:latin typeface="Cambria Math" panose="02040503050406030204" pitchFamily="18" charset="0"/>
                                    </a:rPr>
                                    <m:t>𝒎𝒌𝒈</m:t>
                                  </m:r>
                                  <m:r>
                                    <a:rPr lang="en-US" b="1" i="1" baseline="0" smtClean="0">
                                      <a:latin typeface="Cambria Math" panose="02040503050406030204" pitchFamily="18" charset="0"/>
                                    </a:rPr>
                                    <m:t>/</m:t>
                                  </m:r>
                                  <m:r>
                                    <a:rPr lang="en-US" b="1" i="1" baseline="0" smtClean="0">
                                      <a:latin typeface="Cambria Math" panose="02040503050406030204" pitchFamily="18" charset="0"/>
                                    </a:rPr>
                                    <m:t>𝒎</m:t>
                                  </m:r>
                                </m:e>
                                <m:sup>
                                  <m:r>
                                    <a:rPr lang="en-US" b="1" i="1" baseline="0" smtClean="0">
                                      <a:latin typeface="Cambria Math" panose="02040503050406030204" pitchFamily="18" charset="0"/>
                                    </a:rPr>
                                    <m:t>𝟑</m:t>
                                  </m:r>
                                </m:sup>
                              </m:sSup>
                            </m:oMath>
                          </a14:m>
                          <a:endParaRPr lang="en-US" dirty="0"/>
                        </a:p>
                      </a:txBody>
                      <a:tcPr/>
                    </a:tc>
                    <a:extLst>
                      <a:ext uri="{0D108BD9-81ED-4DB2-BD59-A6C34878D82A}">
                        <a16:rowId xmlns:a16="http://schemas.microsoft.com/office/drawing/2014/main" val="2467216093"/>
                      </a:ext>
                    </a:extLst>
                  </a:tr>
                </a:tbl>
              </a:graphicData>
            </a:graphic>
          </p:graphicFrame>
        </mc:Choice>
        <mc:Fallback xmlns="">
          <p:graphicFrame>
            <p:nvGraphicFramePr>
              <p:cNvPr id="13" name="Table 13">
                <a:extLst>
                  <a:ext uri="{FF2B5EF4-FFF2-40B4-BE49-F238E27FC236}">
                    <a16:creationId xmlns:a16="http://schemas.microsoft.com/office/drawing/2014/main" id="{DC0FAE44-A1E0-5BEF-ECF9-1B7928AD984B}"/>
                  </a:ext>
                </a:extLst>
              </p:cNvPr>
              <p:cNvGraphicFramePr>
                <a:graphicFrameLocks noGrp="1"/>
              </p:cNvGraphicFramePr>
              <p:nvPr>
                <p:extLst>
                  <p:ext uri="{D42A27DB-BD31-4B8C-83A1-F6EECF244321}">
                    <p14:modId xmlns:p14="http://schemas.microsoft.com/office/powerpoint/2010/main" val="3227646301"/>
                  </p:ext>
                </p:extLst>
              </p:nvPr>
            </p:nvGraphicFramePr>
            <p:xfrm>
              <a:off x="450435" y="4008410"/>
              <a:ext cx="4998192" cy="743840"/>
            </p:xfrm>
            <a:graphic>
              <a:graphicData uri="http://schemas.openxmlformats.org/drawingml/2006/table">
                <a:tbl>
                  <a:tblPr firstRow="1" bandRow="1">
                    <a:tableStyleId>{5C22544A-7EE6-4342-B048-85BDC9FD1C3A}</a:tableStyleId>
                  </a:tblPr>
                  <a:tblGrid>
                    <a:gridCol w="2499096">
                      <a:extLst>
                        <a:ext uri="{9D8B030D-6E8A-4147-A177-3AD203B41FA5}">
                          <a16:colId xmlns:a16="http://schemas.microsoft.com/office/drawing/2014/main" val="1552560184"/>
                        </a:ext>
                      </a:extLst>
                    </a:gridCol>
                    <a:gridCol w="2499096">
                      <a:extLst>
                        <a:ext uri="{9D8B030D-6E8A-4147-A177-3AD203B41FA5}">
                          <a16:colId xmlns:a16="http://schemas.microsoft.com/office/drawing/2014/main" val="459279355"/>
                        </a:ext>
                      </a:extLst>
                    </a:gridCol>
                  </a:tblGrid>
                  <a:tr h="371920">
                    <a:tc>
                      <a:txBody>
                        <a:bodyPr/>
                        <a:lstStyle/>
                        <a:p>
                          <a:r>
                            <a:rPr lang="en-US" dirty="0">
                              <a:solidFill>
                                <a:schemeClr val="bg1"/>
                              </a:solidFill>
                            </a:rPr>
                            <a:t>PM 2.5</a:t>
                          </a:r>
                        </a:p>
                      </a:txBody>
                      <a:tcPr/>
                    </a:tc>
                    <a:tc>
                      <a:txBody>
                        <a:bodyPr/>
                        <a:lstStyle/>
                        <a:p>
                          <a:endParaRPr lang="en-US"/>
                        </a:p>
                      </a:txBody>
                      <a:tcPr>
                        <a:blipFill>
                          <a:blip r:embed="rId4"/>
                          <a:stretch>
                            <a:fillRect l="-101015" t="-6667" r="-1015" b="-123333"/>
                          </a:stretch>
                        </a:blipFill>
                      </a:tcPr>
                    </a:tc>
                    <a:extLst>
                      <a:ext uri="{0D108BD9-81ED-4DB2-BD59-A6C34878D82A}">
                        <a16:rowId xmlns:a16="http://schemas.microsoft.com/office/drawing/2014/main" val="1107842612"/>
                      </a:ext>
                    </a:extLst>
                  </a:tr>
                  <a:tr h="371920">
                    <a:tc>
                      <a:txBody>
                        <a:bodyPr/>
                        <a:lstStyle/>
                        <a:p>
                          <a:r>
                            <a:rPr lang="en-US" b="1" dirty="0"/>
                            <a:t>PM 10.0</a:t>
                          </a:r>
                        </a:p>
                      </a:txBody>
                      <a:tcPr/>
                    </a:tc>
                    <a:tc>
                      <a:txBody>
                        <a:bodyPr/>
                        <a:lstStyle/>
                        <a:p>
                          <a:endParaRPr lang="en-US"/>
                        </a:p>
                      </a:txBody>
                      <a:tcPr>
                        <a:blipFill>
                          <a:blip r:embed="rId4"/>
                          <a:stretch>
                            <a:fillRect l="-101015" t="-106667" r="-1015" b="-23333"/>
                          </a:stretch>
                        </a:blipFill>
                      </a:tcPr>
                    </a:tc>
                    <a:extLst>
                      <a:ext uri="{0D108BD9-81ED-4DB2-BD59-A6C34878D82A}">
                        <a16:rowId xmlns:a16="http://schemas.microsoft.com/office/drawing/2014/main" val="2467216093"/>
                      </a:ext>
                    </a:extLst>
                  </a:tr>
                </a:tbl>
              </a:graphicData>
            </a:graphic>
          </p:graphicFrame>
        </mc:Fallback>
      </mc:AlternateContent>
      <p:sp>
        <p:nvSpPr>
          <p:cNvPr id="15" name="TextBox 14">
            <a:extLst>
              <a:ext uri="{FF2B5EF4-FFF2-40B4-BE49-F238E27FC236}">
                <a16:creationId xmlns:a16="http://schemas.microsoft.com/office/drawing/2014/main" id="{7952C245-8A0D-E5FE-89E5-427814B50799}"/>
              </a:ext>
            </a:extLst>
          </p:cNvPr>
          <p:cNvSpPr txBox="1"/>
          <p:nvPr/>
        </p:nvSpPr>
        <p:spPr>
          <a:xfrm>
            <a:off x="319230" y="3496031"/>
            <a:ext cx="6097978" cy="369332"/>
          </a:xfrm>
          <a:prstGeom prst="rect">
            <a:avLst/>
          </a:prstGeom>
          <a:noFill/>
        </p:spPr>
        <p:txBody>
          <a:bodyPr wrap="square">
            <a:spAutoFit/>
          </a:bodyPr>
          <a:lstStyle/>
          <a:p>
            <a:r>
              <a:rPr lang="en-US" b="1" dirty="0"/>
              <a:t>Maximum permissible value of Particulate Matter</a:t>
            </a:r>
          </a:p>
        </p:txBody>
      </p:sp>
      <p:graphicFrame>
        <p:nvGraphicFramePr>
          <p:cNvPr id="19" name="Table 19">
            <a:extLst>
              <a:ext uri="{FF2B5EF4-FFF2-40B4-BE49-F238E27FC236}">
                <a16:creationId xmlns:a16="http://schemas.microsoft.com/office/drawing/2014/main" id="{47C9E437-28AA-EAB4-B80E-F036C2434B56}"/>
              </a:ext>
            </a:extLst>
          </p:cNvPr>
          <p:cNvGraphicFramePr>
            <a:graphicFrameLocks noGrp="1"/>
          </p:cNvGraphicFramePr>
          <p:nvPr>
            <p:extLst>
              <p:ext uri="{D42A27DB-BD31-4B8C-83A1-F6EECF244321}">
                <p14:modId xmlns:p14="http://schemas.microsoft.com/office/powerpoint/2010/main" val="109132087"/>
              </p:ext>
            </p:extLst>
          </p:nvPr>
        </p:nvGraphicFramePr>
        <p:xfrm>
          <a:off x="137227" y="5416102"/>
          <a:ext cx="6446982" cy="1112520"/>
        </p:xfrm>
        <a:graphic>
          <a:graphicData uri="http://schemas.openxmlformats.org/drawingml/2006/table">
            <a:tbl>
              <a:tblPr firstRow="1" bandRow="1">
                <a:tableStyleId>{5C22544A-7EE6-4342-B048-85BDC9FD1C3A}</a:tableStyleId>
              </a:tblPr>
              <a:tblGrid>
                <a:gridCol w="2148994">
                  <a:extLst>
                    <a:ext uri="{9D8B030D-6E8A-4147-A177-3AD203B41FA5}">
                      <a16:colId xmlns:a16="http://schemas.microsoft.com/office/drawing/2014/main" val="1511405767"/>
                    </a:ext>
                  </a:extLst>
                </a:gridCol>
                <a:gridCol w="2148994">
                  <a:extLst>
                    <a:ext uri="{9D8B030D-6E8A-4147-A177-3AD203B41FA5}">
                      <a16:colId xmlns:a16="http://schemas.microsoft.com/office/drawing/2014/main" val="95342657"/>
                    </a:ext>
                  </a:extLst>
                </a:gridCol>
                <a:gridCol w="2148994">
                  <a:extLst>
                    <a:ext uri="{9D8B030D-6E8A-4147-A177-3AD203B41FA5}">
                      <a16:colId xmlns:a16="http://schemas.microsoft.com/office/drawing/2014/main" val="2883742992"/>
                    </a:ext>
                  </a:extLst>
                </a:gridCol>
              </a:tblGrid>
              <a:tr h="370840">
                <a:tc>
                  <a:txBody>
                    <a:bodyPr/>
                    <a:lstStyle/>
                    <a:p>
                      <a:endParaRPr lang="en-US"/>
                    </a:p>
                  </a:txBody>
                  <a:tcPr/>
                </a:tc>
                <a:tc>
                  <a:txBody>
                    <a:bodyPr/>
                    <a:lstStyle/>
                    <a:p>
                      <a:r>
                        <a:rPr lang="en-US" dirty="0"/>
                        <a:t>UPPER LIMITS </a:t>
                      </a:r>
                    </a:p>
                  </a:txBody>
                  <a:tcPr/>
                </a:tc>
                <a:tc>
                  <a:txBody>
                    <a:bodyPr/>
                    <a:lstStyle/>
                    <a:p>
                      <a:r>
                        <a:rPr lang="en-US" dirty="0"/>
                        <a:t>LOW LIMITS</a:t>
                      </a:r>
                    </a:p>
                  </a:txBody>
                  <a:tcPr/>
                </a:tc>
                <a:extLst>
                  <a:ext uri="{0D108BD9-81ED-4DB2-BD59-A6C34878D82A}">
                    <a16:rowId xmlns:a16="http://schemas.microsoft.com/office/drawing/2014/main" val="2794178953"/>
                  </a:ext>
                </a:extLst>
              </a:tr>
              <a:tr h="370840">
                <a:tc>
                  <a:txBody>
                    <a:bodyPr/>
                    <a:lstStyle/>
                    <a:p>
                      <a:r>
                        <a:rPr lang="en-US" dirty="0"/>
                        <a:t>PM 2.5</a:t>
                      </a:r>
                    </a:p>
                  </a:txBody>
                  <a:tcPr/>
                </a:tc>
                <a:tc>
                  <a:txBody>
                    <a:bodyPr/>
                    <a:lstStyle/>
                    <a:p>
                      <a:r>
                        <a:rPr lang="en-US" dirty="0"/>
                        <a:t>17</a:t>
                      </a:r>
                    </a:p>
                  </a:txBody>
                  <a:tcPr/>
                </a:tc>
                <a:tc>
                  <a:txBody>
                    <a:bodyPr/>
                    <a:lstStyle/>
                    <a:p>
                      <a:r>
                        <a:rPr lang="en-US" dirty="0"/>
                        <a:t>12</a:t>
                      </a:r>
                    </a:p>
                  </a:txBody>
                  <a:tcPr/>
                </a:tc>
                <a:extLst>
                  <a:ext uri="{0D108BD9-81ED-4DB2-BD59-A6C34878D82A}">
                    <a16:rowId xmlns:a16="http://schemas.microsoft.com/office/drawing/2014/main" val="3904280933"/>
                  </a:ext>
                </a:extLst>
              </a:tr>
              <a:tr h="370840">
                <a:tc>
                  <a:txBody>
                    <a:bodyPr/>
                    <a:lstStyle/>
                    <a:p>
                      <a:r>
                        <a:rPr lang="en-US" dirty="0"/>
                        <a:t>PM 10.0</a:t>
                      </a:r>
                    </a:p>
                  </a:txBody>
                  <a:tcPr/>
                </a:tc>
                <a:tc>
                  <a:txBody>
                    <a:bodyPr/>
                    <a:lstStyle/>
                    <a:p>
                      <a:r>
                        <a:rPr lang="en-US" dirty="0"/>
                        <a:t>35</a:t>
                      </a:r>
                    </a:p>
                  </a:txBody>
                  <a:tcPr/>
                </a:tc>
                <a:tc>
                  <a:txBody>
                    <a:bodyPr/>
                    <a:lstStyle/>
                    <a:p>
                      <a:r>
                        <a:rPr lang="en-US" dirty="0"/>
                        <a:t>25</a:t>
                      </a:r>
                    </a:p>
                  </a:txBody>
                  <a:tcPr/>
                </a:tc>
                <a:extLst>
                  <a:ext uri="{0D108BD9-81ED-4DB2-BD59-A6C34878D82A}">
                    <a16:rowId xmlns:a16="http://schemas.microsoft.com/office/drawing/2014/main" val="855881697"/>
                  </a:ext>
                </a:extLst>
              </a:tr>
            </a:tbl>
          </a:graphicData>
        </a:graphic>
      </p:graphicFrame>
      <p:sp>
        <p:nvSpPr>
          <p:cNvPr id="2" name="TextBox 1">
            <a:extLst>
              <a:ext uri="{FF2B5EF4-FFF2-40B4-BE49-F238E27FC236}">
                <a16:creationId xmlns:a16="http://schemas.microsoft.com/office/drawing/2014/main" id="{098B42A8-4C56-C04A-6045-B7375D2E607E}"/>
              </a:ext>
            </a:extLst>
          </p:cNvPr>
          <p:cNvSpPr txBox="1"/>
          <p:nvPr/>
        </p:nvSpPr>
        <p:spPr>
          <a:xfrm>
            <a:off x="11632341" y="6481121"/>
            <a:ext cx="559659"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40483745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{43B78303-FCA2-B749-B08B-F39AC31BE18D}tf10001063</Template>
  <TotalTime>734</TotalTime>
  <Words>492</Words>
  <Application>Microsoft Macintosh PowerPoint</Application>
  <PresentationFormat>Widescreen</PresentationFormat>
  <Paragraphs>86</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Cambria Math</vt:lpstr>
      <vt:lpstr>Century Gothic</vt:lpstr>
      <vt:lpstr>Sylfaen</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cp:revision>
  <dcterms:created xsi:type="dcterms:W3CDTF">2022-09-15T09:57:32Z</dcterms:created>
  <dcterms:modified xsi:type="dcterms:W3CDTF">2022-09-16T04:16:06Z</dcterms:modified>
</cp:coreProperties>
</file>