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6" r:id="rId2"/>
    <p:sldId id="264" r:id="rId3"/>
    <p:sldId id="268" r:id="rId4"/>
    <p:sldId id="269" r:id="rId5"/>
    <p:sldId id="270" r:id="rId6"/>
    <p:sldId id="271" r:id="rId7"/>
    <p:sldId id="272" r:id="rId8"/>
    <p:sldId id="274" r:id="rId9"/>
    <p:sldId id="273" r:id="rId10"/>
    <p:sldId id="260" r:id="rId11"/>
    <p:sldId id="261" r:id="rId12"/>
    <p:sldId id="262" r:id="rId13"/>
    <p:sldId id="275" r:id="rId14"/>
    <p:sldId id="279" r:id="rId15"/>
    <p:sldId id="277" r:id="rId16"/>
    <p:sldId id="265" r:id="rId17"/>
    <p:sldId id="280" r:id="rId18"/>
    <p:sldId id="259" r:id="rId19"/>
    <p:sldId id="257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/>
    <p:restoredTop sz="83154" autoAdjust="0"/>
  </p:normalViewPr>
  <p:slideViewPr>
    <p:cSldViewPr snapToGrid="0" snapToObjects="1">
      <p:cViewPr varScale="1">
        <p:scale>
          <a:sx n="60" d="100"/>
          <a:sy n="60" d="100"/>
        </p:scale>
        <p:origin x="-1422" y="-90"/>
      </p:cViewPr>
      <p:guideLst>
        <p:guide orient="horz" pos="4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AA79-90D5-B747-BA63-CEC5F7363483}" type="datetimeFigureOut">
              <a:rPr lang="de-DE"/>
              <a:pPr/>
              <a:t>14.09.2022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1E9AB-E2C9-0847-B59F-2970B6A147D8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50073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1E9AB-E2C9-0847-B59F-2970B6A147D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1E9AB-E2C9-0847-B59F-2970B6A147D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kynurenine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pathway is intimately linked to the immune system. It has been speculated that it has evolved as a defense strategy against viral and bacterial infections, based on tryptophan depletion.4, 5 The initial step is the oxidative cleavage of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indole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ring by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tryptophan-2,3-dioxygenase</a:t>
            </a:r>
          </a:p>
          <a:p>
            <a:r>
              <a:rPr lang="en-US" dirty="0" smtClean="0"/>
              <a:t>TDO plays an essential role in the homeostasis of systemic </a:t>
            </a:r>
            <a:r>
              <a:rPr lang="en-US" dirty="0" err="1" smtClean="0"/>
              <a:t>Trp</a:t>
            </a:r>
            <a:r>
              <a:rPr lang="en-US" dirty="0" smtClean="0"/>
              <a:t> metabolism 8 and oxidizes 90% of body </a:t>
            </a:r>
            <a:r>
              <a:rPr lang="en-US" dirty="0" err="1" smtClean="0"/>
              <a:t>Trp</a:t>
            </a:r>
            <a:r>
              <a:rPr lang="en-US" dirty="0" smtClean="0"/>
              <a:t> under physiologic conditions.9 IDO is induced at sites of inflammation and infection, depleting </a:t>
            </a:r>
            <a:r>
              <a:rPr lang="en-US" dirty="0" err="1" smtClean="0"/>
              <a:t>Trp</a:t>
            </a:r>
            <a:r>
              <a:rPr lang="en-US" dirty="0" smtClean="0"/>
              <a:t> from the local microenvironment.7 The </a:t>
            </a:r>
            <a:r>
              <a:rPr lang="en-US" dirty="0" err="1" smtClean="0"/>
              <a:t>kynurenine</a:t>
            </a:r>
            <a:r>
              <a:rPr lang="en-US" dirty="0" smtClean="0"/>
              <a:t> pathway metabolites regulate the immune response during pregnancy, cancer, inflammation and autoimmunity, but also with respect to </a:t>
            </a:r>
            <a:r>
              <a:rPr lang="en-US" dirty="0" err="1" smtClean="0"/>
              <a:t>commensal</a:t>
            </a:r>
            <a:r>
              <a:rPr lang="en-US" dirty="0" smtClean="0"/>
              <a:t> microorganisms, e.g. in the gastrointestinal tract. </a:t>
            </a:r>
            <a:r>
              <a:rPr lang="en-US" dirty="0" err="1" smtClean="0"/>
              <a:t>Kynurenine</a:t>
            </a:r>
            <a:r>
              <a:rPr lang="en-US" dirty="0" smtClean="0"/>
              <a:t> biosynthesis in the healthy brain is negligible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1E9AB-E2C9-0847-B59F-2970B6A147D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Serotonin (5-hydroxytryptamine) is a </a:t>
            </a:r>
            <a:r>
              <a:rPr lang="en-US" dirty="0" err="1" smtClean="0"/>
              <a:t>signalling</a:t>
            </a:r>
            <a:r>
              <a:rPr lang="en-US" dirty="0" smtClean="0"/>
              <a:t> molecule which influences, through regulation of sensory and motor processing, cognition and autonomous functions, all essential systems in the brain.15 The cell bodies of </a:t>
            </a:r>
            <a:r>
              <a:rPr lang="en-US" dirty="0" err="1" smtClean="0"/>
              <a:t>serotonergic</a:t>
            </a:r>
            <a:r>
              <a:rPr lang="en-US" dirty="0" smtClean="0"/>
              <a:t> neurons are localized in the brainstem </a:t>
            </a:r>
            <a:r>
              <a:rPr lang="en-US" dirty="0" err="1" smtClean="0"/>
              <a:t>raphe</a:t>
            </a:r>
            <a:r>
              <a:rPr lang="en-US" dirty="0" smtClean="0"/>
              <a:t> nuclei, and a dense network of axonal </a:t>
            </a:r>
            <a:r>
              <a:rPr lang="en-US" dirty="0" err="1" smtClean="0"/>
              <a:t>fibres</a:t>
            </a:r>
            <a:r>
              <a:rPr lang="en-US" dirty="0" smtClean="0"/>
              <a:t> covers all regions of the brain. While only 5% of body serotonin is produced in the brain, 95% is found in </a:t>
            </a:r>
            <a:r>
              <a:rPr lang="en-US" dirty="0" err="1" smtClean="0"/>
              <a:t>enterochromaffin</a:t>
            </a:r>
            <a:r>
              <a:rPr lang="en-US" dirty="0" smtClean="0"/>
              <a:t> cells in the gastrointestinal tract, where it plays a key role in sensory-motor and </a:t>
            </a:r>
            <a:r>
              <a:rPr lang="en-US" dirty="0" err="1" smtClean="0"/>
              <a:t>secretory</a:t>
            </a:r>
            <a:r>
              <a:rPr lang="en-US" dirty="0" smtClean="0"/>
              <a:t> functions and also in immune cell activation.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1E9AB-E2C9-0847-B59F-2970B6A147D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IDO Ð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indoleamine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2,3-dioxygenase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1E9AB-E2C9-0847-B59F-2970B6A147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9AB-E2C9-0847-B59F-2970B6A147D8}" type="slidenum">
              <a:rPr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50385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9AB-E2C9-0847-B59F-2970B6A147D8}" type="slidenum">
              <a:rPr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50385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9AB-E2C9-0847-B59F-2970B6A147D8}" type="slidenum">
              <a:rPr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5038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8100487-7A17-634B-B3A7-39AD0C198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00ACB812-D2D5-1C48-ADCC-7A6C1EFCB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BA9D26A-F8DD-8544-87C4-54D1956E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2F7A5090-D194-AC4F-BFEC-DCA52080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99764F22-4974-BD49-98E8-7A6D3A01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2552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79B9887-D07E-164F-BDF5-CE08D9517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79C6B595-4180-9A41-8B0F-C34C7E33D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1170508-D4FD-864E-9629-BC81EB75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FAB15B03-0832-DE44-A56D-6872B031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3C1DF00-63B3-424D-915E-12F9BA10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1292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="" xmlns:a16="http://schemas.microsoft.com/office/drawing/2014/main" id="{EB78FD0B-5F16-5747-AE1F-93378878C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8D02A5DC-9484-424C-B4EF-0B9169791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B63B617-06B9-884B-A19D-CD4F1416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E2683D8-6B98-474B-B39E-96274611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D55D443D-A431-9F4F-AF17-F2A984C0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853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C320D0F-E680-1448-B1C8-D2C5A9F7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50F43F5-F6BE-3E42-AAD2-32FB9A4F0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0D79243-A372-EA43-9095-BFF69CF4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CE92D2B2-F47E-EE40-91C2-865E7802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1B6935FB-77DB-8341-AAB8-A1D4DD55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25385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CC2F224-8D1D-D742-BBCC-7D29E466F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0E581732-64FC-DF46-B1A3-A72EDDEC2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D3343A80-0F69-D04F-9F86-4B5C4F5D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1A5036D3-021E-104E-B7CF-E2FB78B8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DD6B18FE-5B67-C549-984C-06910992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07712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74E875-156A-CF48-91A4-D0591AE47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9549CEA-2D77-F24E-A99B-7B01C3A8F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A4994D10-6358-BD4F-AE85-01B484971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52CCB96-E8D5-6F4B-9ED9-E6DCC689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412DDC24-E21B-7A4E-913F-89612456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22856A4C-78D9-4C48-90F3-72174FFC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46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87377D4-8FD7-2249-86A1-8FC9B604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49402DC8-9E6C-BD4E-81BD-68DAC2973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A0CF4CC4-6300-1849-843E-8D02B9E91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C2846D4C-23F6-B94E-A9AE-685382D2A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13AD71C7-DFD9-D34B-BADE-51AFCFB89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BAF8C6DE-2180-A24C-9F5C-45CD96058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77F0A176-ADA0-AD48-BA9D-919E381C7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E7BBA07C-12A0-9C4C-B267-78667571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7475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B5916D-6E89-D543-9726-5FBD2ADE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FBC9EBEA-AB37-A841-B197-430A251C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02148B68-29FF-324B-8A10-B78ECF53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C61C463F-869A-9240-A929-AAAB3D9A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316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="" xmlns:a16="http://schemas.microsoft.com/office/drawing/2014/main" id="{D549C671-6565-8741-86AA-0D9958DD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15848273-51E6-B845-8757-D03BBA01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C343D232-8CE9-DB49-8CF5-8FB0693C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31220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459BB99-E214-D84E-946A-16AEED9D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DBA91BDA-3701-0549-B344-9D878DE8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267EA16-E537-874D-B92C-1CC5FF68E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DF5C6AD0-8705-FA4F-AE01-6081C1E91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71A21C53-4274-724C-9220-CCA36CF1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EA22B096-F1D6-0044-9B20-CA6AC407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7554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60287E8-6EDC-E744-A331-8C656BF8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="" xmlns:a16="http://schemas.microsoft.com/office/drawing/2014/main" id="{DCA8B4AE-61ED-EC4D-A17F-32871D344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9EC63B21-B232-BB49-9EBE-67581138F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995C56DD-CA34-B04A-A774-AA6645F4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31434F95-25F6-9044-8060-97BE2906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49AF7AFA-D7D9-D645-BB00-F187E87D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477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1DBAC9BC-15A8-3347-B259-16D64C2E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1101E5EE-D420-5345-9064-FE74333E3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01F5546C-3E30-7245-A979-DC50040B7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9143AE-101B-674A-BC1B-1C18056EF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GGSB- Internship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1046DF4-E74B-DE41-AA3C-6528A3628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FF4C4-79D8-474D-8EF6-191B57795C14}" type="slidenum">
              <a:rPr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4611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emf"/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.co/kgs/VQLTQ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88769"/>
            <a:ext cx="12192000" cy="2387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8769"/>
            <a:ext cx="10515600" cy="2387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Evaluation of 5-OH-7-[</a:t>
            </a:r>
            <a:r>
              <a:rPr lang="en-US" sz="4800" baseline="30000" dirty="0">
                <a:solidFill>
                  <a:schemeClr val="bg1"/>
                </a:solidFill>
              </a:rPr>
              <a:t>18</a:t>
            </a:r>
            <a:r>
              <a:rPr lang="en-US" sz="4800" dirty="0">
                <a:solidFill>
                  <a:schemeClr val="bg1"/>
                </a:solidFill>
              </a:rPr>
              <a:t>F]FTrp and </a:t>
            </a:r>
            <a:r>
              <a:rPr lang="en-US" sz="4800" i="1" dirty="0">
                <a:solidFill>
                  <a:schemeClr val="bg1"/>
                </a:solidFill>
              </a:rPr>
              <a:t>N</a:t>
            </a:r>
            <a:r>
              <a:rPr lang="en-US" sz="4800" dirty="0">
                <a:solidFill>
                  <a:schemeClr val="bg1"/>
                </a:solidFill>
              </a:rPr>
              <a:t>-Me-6-[</a:t>
            </a:r>
            <a:r>
              <a:rPr lang="en-US" sz="4800" baseline="30000" dirty="0">
                <a:solidFill>
                  <a:schemeClr val="bg1"/>
                </a:solidFill>
              </a:rPr>
              <a:t>18</a:t>
            </a:r>
            <a:r>
              <a:rPr lang="en-US" sz="4800" dirty="0">
                <a:solidFill>
                  <a:schemeClr val="bg1"/>
                </a:solidFill>
              </a:rPr>
              <a:t>F]FTrp as tracers for kynurenine and serotonin metabolic pathways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Presenter: </a:t>
            </a:r>
            <a:r>
              <a:rPr lang="en-US" dirty="0" smtClean="0"/>
              <a:t>M.D. </a:t>
            </a:r>
            <a:r>
              <a:rPr lang="en-US" dirty="0" err="1" smtClean="0"/>
              <a:t>Otari</a:t>
            </a:r>
            <a:r>
              <a:rPr lang="en-US" dirty="0" smtClean="0"/>
              <a:t> </a:t>
            </a:r>
            <a:r>
              <a:rPr lang="en-US" dirty="0" err="1"/>
              <a:t>Gokhadze</a:t>
            </a:r>
            <a:r>
              <a:rPr lang="en-US" dirty="0"/>
              <a:t>, </a:t>
            </a:r>
            <a:r>
              <a:rPr lang="en-US" dirty="0" smtClean="0"/>
              <a:t>TSU</a:t>
            </a:r>
            <a:endParaRPr lang="en-US" dirty="0"/>
          </a:p>
          <a:p>
            <a:pPr algn="r"/>
            <a:r>
              <a:rPr lang="en-US" dirty="0" smtClean="0"/>
              <a:t>Supervisor: </a:t>
            </a:r>
            <a:r>
              <a:rPr lang="en-US" dirty="0"/>
              <a:t>Prof. Heike </a:t>
            </a:r>
            <a:r>
              <a:rPr lang="en-US" dirty="0" err="1"/>
              <a:t>Endepols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28674" name="AutoShape 2" descr="JUELICH: Forschungszentrum Juelich | Ma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AutoShape 4" descr="JUELICH: Forschungszentrum Juelich | Ma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8" name="Picture 6" descr="Solar and Storage – Page 3 – SolarPower Euro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4749981"/>
            <a:ext cx="2916252" cy="160636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31073" y="5257800"/>
            <a:ext cx="211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IREMB</a:t>
            </a:r>
          </a:p>
        </p:txBody>
      </p:sp>
      <p:pic>
        <p:nvPicPr>
          <p:cNvPr id="28680" name="Picture 8" descr="Logo Uniklinik Köln – MedizinWissen2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7196" y="5183369"/>
            <a:ext cx="2255826" cy="774219"/>
          </a:xfrm>
          <a:prstGeom prst="rect">
            <a:avLst/>
          </a:prstGeom>
          <a:noFill/>
        </p:spPr>
      </p:pic>
      <p:pic>
        <p:nvPicPr>
          <p:cNvPr id="28682" name="Picture 10" descr="Tbilisi State University - Wikipe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66543" y="5123746"/>
            <a:ext cx="866463" cy="865741"/>
          </a:xfrm>
          <a:prstGeom prst="rect">
            <a:avLst/>
          </a:prstGeom>
          <a:noFill/>
        </p:spPr>
      </p:pic>
      <p:pic>
        <p:nvPicPr>
          <p:cNvPr id="14" name="Picture 2" descr="C:\Users\user\Desktop\Julich\Calmodulin\RZ_Logos_SienceBridge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049" y="3972906"/>
            <a:ext cx="1553561" cy="847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2419" t="4352" r="57637"/>
          <a:stretch>
            <a:fillRect/>
          </a:stretch>
        </p:blipFill>
        <p:spPr bwMode="auto">
          <a:xfrm>
            <a:off x="745864" y="1430029"/>
            <a:ext cx="2011422" cy="208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2442770" y="6081731"/>
            <a:ext cx="2238376" cy="276999"/>
            <a:chOff x="2667329" y="5358015"/>
            <a:chExt cx="2238376" cy="276999"/>
          </a:xfrm>
        </p:grpSpPr>
        <p:grpSp>
          <p:nvGrpSpPr>
            <p:cNvPr id="3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28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29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EBA5BAC4-8218-4544-A075-291D8B056A9F}"/>
              </a:ext>
            </a:extLst>
          </p:cNvPr>
          <p:cNvSpPr txBox="1"/>
          <p:nvPr/>
        </p:nvSpPr>
        <p:spPr>
          <a:xfrm>
            <a:off x="929659" y="1016184"/>
            <a:ext cx="1806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MRI: 24 h post op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="" xmlns:a16="http://schemas.microsoft.com/office/drawing/2014/main" id="{3E52C20D-B9BE-F64C-B7FB-FEF6F059C5C6}"/>
              </a:ext>
            </a:extLst>
          </p:cNvPr>
          <p:cNvSpPr txBox="1"/>
          <p:nvPr/>
        </p:nvSpPr>
        <p:spPr>
          <a:xfrm rot="16200000">
            <a:off x="2410518" y="2111094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F]DPA-714</a:t>
            </a: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30 days post op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="" xmlns:a16="http://schemas.microsoft.com/office/drawing/2014/main" id="{4588D091-0714-C44B-A2D8-12711F2C39FF}"/>
              </a:ext>
            </a:extLst>
          </p:cNvPr>
          <p:cNvSpPr txBox="1"/>
          <p:nvPr/>
        </p:nvSpPr>
        <p:spPr>
          <a:xfrm>
            <a:off x="4048507" y="1026682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cxnSp>
        <p:nvCxnSpPr>
          <p:cNvPr id="73" name="Gerade Verbindung mit Pfeil 72">
            <a:extLst>
              <a:ext uri="{FF2B5EF4-FFF2-40B4-BE49-F238E27FC236}">
                <a16:creationId xmlns="" xmlns:a16="http://schemas.microsoft.com/office/drawing/2014/main" id="{44DE8A38-AF19-5847-9AE6-F10A61CD937F}"/>
              </a:ext>
            </a:extLst>
          </p:cNvPr>
          <p:cNvCxnSpPr>
            <a:cxnSpLocks/>
          </p:cNvCxnSpPr>
          <p:nvPr/>
        </p:nvCxnSpPr>
        <p:spPr>
          <a:xfrm>
            <a:off x="4136857" y="1518971"/>
            <a:ext cx="215902" cy="4735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>
            <a:extLst>
              <a:ext uri="{FF2B5EF4-FFF2-40B4-BE49-F238E27FC236}">
                <a16:creationId xmlns="" xmlns:a16="http://schemas.microsoft.com/office/drawing/2014/main" id="{B7AD32BF-5806-EC42-9667-B32973A43F61}"/>
              </a:ext>
            </a:extLst>
          </p:cNvPr>
          <p:cNvSpPr txBox="1"/>
          <p:nvPr/>
        </p:nvSpPr>
        <p:spPr>
          <a:xfrm>
            <a:off x="3690065" y="134410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="" xmlns:a16="http://schemas.microsoft.com/office/drawing/2014/main" id="{EEAE6D4D-1052-3041-B808-E9AF9336088B}"/>
              </a:ext>
            </a:extLst>
          </p:cNvPr>
          <p:cNvCxnSpPr>
            <a:cxnSpLocks/>
          </p:cNvCxnSpPr>
          <p:nvPr/>
        </p:nvCxnSpPr>
        <p:spPr>
          <a:xfrm flipV="1">
            <a:off x="4078140" y="2038979"/>
            <a:ext cx="365128" cy="28429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feld 75">
            <a:extLst>
              <a:ext uri="{FF2B5EF4-FFF2-40B4-BE49-F238E27FC236}">
                <a16:creationId xmlns="" xmlns:a16="http://schemas.microsoft.com/office/drawing/2014/main" id="{0054F219-6DCA-A644-8A4C-43FEAF235A9E}"/>
              </a:ext>
            </a:extLst>
          </p:cNvPr>
          <p:cNvSpPr txBox="1"/>
          <p:nvPr/>
        </p:nvSpPr>
        <p:spPr>
          <a:xfrm>
            <a:off x="3647949" y="2181128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="" xmlns:a16="http://schemas.microsoft.com/office/drawing/2014/main" id="{73810656-81F1-FE4C-9DD7-0AF61AEC133D}"/>
              </a:ext>
            </a:extLst>
          </p:cNvPr>
          <p:cNvSpPr txBox="1"/>
          <p:nvPr/>
        </p:nvSpPr>
        <p:spPr>
          <a:xfrm rot="16200000">
            <a:off x="864905" y="4792218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5-OH-7-[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="" xmlns:a16="http://schemas.microsoft.com/office/drawing/2014/main" id="{09F5D735-E9DE-F74D-AC74-573D34284ECD}"/>
              </a:ext>
            </a:extLst>
          </p:cNvPr>
          <p:cNvSpPr txBox="1"/>
          <p:nvPr/>
        </p:nvSpPr>
        <p:spPr>
          <a:xfrm>
            <a:off x="4681146" y="3704849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30-60 min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="" xmlns:a16="http://schemas.microsoft.com/office/drawing/2014/main" id="{BFD39B87-3677-0642-A23C-BDFA3F56DAD6}"/>
              </a:ext>
            </a:extLst>
          </p:cNvPr>
          <p:cNvSpPr txBox="1"/>
          <p:nvPr/>
        </p:nvSpPr>
        <p:spPr>
          <a:xfrm>
            <a:off x="6664422" y="3704849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60-90 min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="" xmlns:a16="http://schemas.microsoft.com/office/drawing/2014/main" id="{85ABA402-50ED-F746-88E5-5A4E6D525AD7}"/>
              </a:ext>
            </a:extLst>
          </p:cNvPr>
          <p:cNvSpPr txBox="1"/>
          <p:nvPr/>
        </p:nvSpPr>
        <p:spPr>
          <a:xfrm>
            <a:off x="8587367" y="370484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90-120 min</a:t>
            </a: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="" xmlns:a16="http://schemas.microsoft.com/office/drawing/2014/main" id="{45AB2F76-2A68-DE47-825C-BD81DD3F7B54}"/>
              </a:ext>
            </a:extLst>
          </p:cNvPr>
          <p:cNvCxnSpPr/>
          <p:nvPr/>
        </p:nvCxnSpPr>
        <p:spPr>
          <a:xfrm flipH="1">
            <a:off x="11234566" y="4432177"/>
            <a:ext cx="98425" cy="11247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="" xmlns:a16="http://schemas.microsoft.com/office/drawing/2014/main" id="{3D85DF3E-0505-964D-AD3E-12717ECDAF30}"/>
              </a:ext>
            </a:extLst>
          </p:cNvPr>
          <p:cNvSpPr txBox="1"/>
          <p:nvPr/>
        </p:nvSpPr>
        <p:spPr>
          <a:xfrm>
            <a:off x="11263111" y="418161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="" xmlns:a16="http://schemas.microsoft.com/office/drawing/2014/main" id="{A656A91C-05AB-2F46-9F5A-8646C87B7E19}"/>
              </a:ext>
            </a:extLst>
          </p:cNvPr>
          <p:cNvCxnSpPr>
            <a:cxnSpLocks/>
          </p:cNvCxnSpPr>
          <p:nvPr/>
        </p:nvCxnSpPr>
        <p:spPr>
          <a:xfrm flipH="1" flipV="1">
            <a:off x="10742442" y="4827698"/>
            <a:ext cx="247649" cy="25988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="" xmlns:a16="http://schemas.microsoft.com/office/drawing/2014/main" id="{136AA709-7557-C445-94A7-F288168D0FC1}"/>
              </a:ext>
            </a:extLst>
          </p:cNvPr>
          <p:cNvSpPr txBox="1"/>
          <p:nvPr/>
        </p:nvSpPr>
        <p:spPr>
          <a:xfrm>
            <a:off x="10947339" y="495811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63" name="Gerade Verbindung mit Pfeil 62">
            <a:extLst>
              <a:ext uri="{FF2B5EF4-FFF2-40B4-BE49-F238E27FC236}">
                <a16:creationId xmlns="" xmlns:a16="http://schemas.microsoft.com/office/drawing/2014/main" id="{063D600B-320F-3643-AD73-57C50ED79F7D}"/>
              </a:ext>
            </a:extLst>
          </p:cNvPr>
          <p:cNvCxnSpPr>
            <a:cxnSpLocks/>
          </p:cNvCxnSpPr>
          <p:nvPr/>
        </p:nvCxnSpPr>
        <p:spPr>
          <a:xfrm>
            <a:off x="10151891" y="4076577"/>
            <a:ext cx="215902" cy="4735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>
            <a:extLst>
              <a:ext uri="{FF2B5EF4-FFF2-40B4-BE49-F238E27FC236}">
                <a16:creationId xmlns="" xmlns:a16="http://schemas.microsoft.com/office/drawing/2014/main" id="{877B62C4-5077-CB4A-B844-1EE61A59EAAF}"/>
              </a:ext>
            </a:extLst>
          </p:cNvPr>
          <p:cNvSpPr txBox="1"/>
          <p:nvPr/>
        </p:nvSpPr>
        <p:spPr>
          <a:xfrm>
            <a:off x="9705099" y="390171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="" xmlns:a16="http://schemas.microsoft.com/office/drawing/2014/main" id="{1F7594F7-1819-6D4C-B148-1531E58F0BDE}"/>
              </a:ext>
            </a:extLst>
          </p:cNvPr>
          <p:cNvCxnSpPr>
            <a:cxnSpLocks/>
          </p:cNvCxnSpPr>
          <p:nvPr/>
        </p:nvCxnSpPr>
        <p:spPr>
          <a:xfrm flipV="1">
            <a:off x="10093174" y="4596585"/>
            <a:ext cx="365128" cy="28429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="" xmlns:a16="http://schemas.microsoft.com/office/drawing/2014/main" id="{BFBDEF35-C1BF-BB40-8400-0C8E2761CB43}"/>
              </a:ext>
            </a:extLst>
          </p:cNvPr>
          <p:cNvSpPr txBox="1"/>
          <p:nvPr/>
        </p:nvSpPr>
        <p:spPr>
          <a:xfrm>
            <a:off x="9662983" y="4738734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="" xmlns:a16="http://schemas.microsoft.com/office/drawing/2014/main" id="{62AA4D46-6264-B04A-AE24-C3E6DE60BC73}"/>
              </a:ext>
            </a:extLst>
          </p:cNvPr>
          <p:cNvCxnSpPr>
            <a:cxnSpLocks/>
          </p:cNvCxnSpPr>
          <p:nvPr/>
        </p:nvCxnSpPr>
        <p:spPr>
          <a:xfrm flipH="1">
            <a:off x="10859918" y="3693756"/>
            <a:ext cx="190498" cy="17078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="" xmlns:a16="http://schemas.microsoft.com/office/drawing/2014/main" id="{22987371-9396-B24F-9C16-5C84D4D7BA34}"/>
              </a:ext>
            </a:extLst>
          </p:cNvPr>
          <p:cNvSpPr txBox="1"/>
          <p:nvPr/>
        </p:nvSpPr>
        <p:spPr>
          <a:xfrm>
            <a:off x="10891668" y="343679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h.s.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="" xmlns:a16="http://schemas.microsoft.com/office/drawing/2014/main" id="{33EBAA8D-E41F-3A4E-B87B-901BEDA0B3A2}"/>
              </a:ext>
            </a:extLst>
          </p:cNvPr>
          <p:cNvSpPr txBox="1"/>
          <p:nvPr/>
        </p:nvSpPr>
        <p:spPr>
          <a:xfrm>
            <a:off x="2738047" y="3722829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A2498D6A-1D0C-5F4D-BB84-B5CC05BB7B34}"/>
              </a:ext>
            </a:extLst>
          </p:cNvPr>
          <p:cNvSpPr txBox="1"/>
          <p:nvPr/>
        </p:nvSpPr>
        <p:spPr>
          <a:xfrm rot="16200000">
            <a:off x="9667090" y="2160692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/>
                </a:solidFill>
              </a:rPr>
              <a:t>0-30 min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="" xmlns:a16="http://schemas.microsoft.com/office/drawing/2014/main" id="{D38967D2-67E8-1443-8343-CDB15412D902}"/>
              </a:ext>
            </a:extLst>
          </p:cNvPr>
          <p:cNvSpPr txBox="1"/>
          <p:nvPr/>
        </p:nvSpPr>
        <p:spPr>
          <a:xfrm rot="16200000">
            <a:off x="975719" y="4727935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/>
                </a:solidFill>
              </a:rPr>
              <a:t>0-30 min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DDD56E0B-C5D2-054A-A702-FF97A528F3B0}"/>
              </a:ext>
            </a:extLst>
          </p:cNvPr>
          <p:cNvSpPr txBox="1"/>
          <p:nvPr/>
        </p:nvSpPr>
        <p:spPr>
          <a:xfrm>
            <a:off x="383782" y="84690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/>
              <a:t>A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="" xmlns:a16="http://schemas.microsoft.com/office/drawing/2014/main" id="{38B3B263-B6F1-8548-9165-940A01B79F7A}"/>
              </a:ext>
            </a:extLst>
          </p:cNvPr>
          <p:cNvSpPr txBox="1"/>
          <p:nvPr/>
        </p:nvSpPr>
        <p:spPr>
          <a:xfrm>
            <a:off x="2894151" y="84690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/>
              <a:t>B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="" xmlns:a16="http://schemas.microsoft.com/office/drawing/2014/main" id="{B7BC431B-A399-4D48-B18B-7BFAC511B9D4}"/>
              </a:ext>
            </a:extLst>
          </p:cNvPr>
          <p:cNvSpPr txBox="1"/>
          <p:nvPr/>
        </p:nvSpPr>
        <p:spPr>
          <a:xfrm>
            <a:off x="6272927" y="64487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29659" y="278845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edema</a:t>
            </a:r>
          </a:p>
        </p:txBody>
      </p:sp>
      <p:cxnSp>
        <p:nvCxnSpPr>
          <p:cNvPr id="80" name="Straight Arrow Connector 79"/>
          <p:cNvCxnSpPr>
            <a:stCxn id="78" idx="0"/>
          </p:cNvCxnSpPr>
          <p:nvPr/>
        </p:nvCxnSpPr>
        <p:spPr>
          <a:xfrm flipV="1">
            <a:off x="1345799" y="2338533"/>
            <a:ext cx="138874" cy="449926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12778" t="22196" r="64591" b="2089"/>
          <a:stretch>
            <a:fillRect/>
          </a:stretch>
        </p:blipFill>
        <p:spPr bwMode="auto">
          <a:xfrm>
            <a:off x="3549967" y="1431676"/>
            <a:ext cx="1903028" cy="206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 l="14233" t="9552" r="59358" b="2089"/>
          <a:stretch>
            <a:fillRect/>
          </a:stretch>
        </p:blipFill>
        <p:spPr bwMode="auto">
          <a:xfrm>
            <a:off x="2276940" y="4043403"/>
            <a:ext cx="1835831" cy="199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 l="14233" t="9552" r="59499" b="2089"/>
          <a:stretch>
            <a:fillRect/>
          </a:stretch>
        </p:blipFill>
        <p:spPr bwMode="auto">
          <a:xfrm>
            <a:off x="4359342" y="4037633"/>
            <a:ext cx="1829368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/>
          <a:srcRect l="14233" t="9552" r="59358" b="2089"/>
          <a:stretch>
            <a:fillRect/>
          </a:stretch>
        </p:blipFill>
        <p:spPr bwMode="auto">
          <a:xfrm>
            <a:off x="6427539" y="4025758"/>
            <a:ext cx="1839203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/>
          <a:srcRect l="14233" t="9552" r="59358" b="2089"/>
          <a:stretch>
            <a:fillRect/>
          </a:stretch>
        </p:blipFill>
        <p:spPr bwMode="auto">
          <a:xfrm>
            <a:off x="8476557" y="4025758"/>
            <a:ext cx="1839203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805692" y="180753"/>
            <a:ext cx="337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graphicFrame>
        <p:nvGraphicFramePr>
          <p:cNvPr id="55" name="Objekt 5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72666725"/>
              </p:ext>
            </p:extLst>
          </p:nvPr>
        </p:nvGraphicFramePr>
        <p:xfrm>
          <a:off x="6315043" y="799370"/>
          <a:ext cx="5483225" cy="2698750"/>
        </p:xfrm>
        <a:graphic>
          <a:graphicData uri="http://schemas.openxmlformats.org/presentationml/2006/ole">
            <p:oleObj spid="_x0000_s1040" name="Prism 8" r:id="rId11" imgW="5483787" imgH="2698634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140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12419" t="4352" r="57637"/>
          <a:stretch>
            <a:fillRect/>
          </a:stretch>
        </p:blipFill>
        <p:spPr bwMode="auto">
          <a:xfrm>
            <a:off x="745864" y="951544"/>
            <a:ext cx="2011422" cy="208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2442770" y="5773374"/>
            <a:ext cx="2313718" cy="276999"/>
            <a:chOff x="2667329" y="5358015"/>
            <a:chExt cx="2313718" cy="276999"/>
          </a:xfrm>
        </p:grpSpPr>
        <p:grpSp>
          <p:nvGrpSpPr>
            <p:cNvPr id="3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28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29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EBA5BAC4-8218-4544-A075-291D8B056A9F}"/>
              </a:ext>
            </a:extLst>
          </p:cNvPr>
          <p:cNvSpPr txBox="1"/>
          <p:nvPr/>
        </p:nvSpPr>
        <p:spPr>
          <a:xfrm>
            <a:off x="929659" y="537699"/>
            <a:ext cx="1806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MRI: 24 h post op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="" xmlns:a16="http://schemas.microsoft.com/office/drawing/2014/main" id="{3E52C20D-B9BE-F64C-B7FB-FEF6F059C5C6}"/>
              </a:ext>
            </a:extLst>
          </p:cNvPr>
          <p:cNvSpPr txBox="1"/>
          <p:nvPr/>
        </p:nvSpPr>
        <p:spPr>
          <a:xfrm rot="16200000">
            <a:off x="2410518" y="1632609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F]DPA-714</a:t>
            </a: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30 days post op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="" xmlns:a16="http://schemas.microsoft.com/office/drawing/2014/main" id="{4588D091-0714-C44B-A2D8-12711F2C39FF}"/>
              </a:ext>
            </a:extLst>
          </p:cNvPr>
          <p:cNvSpPr txBox="1"/>
          <p:nvPr/>
        </p:nvSpPr>
        <p:spPr>
          <a:xfrm>
            <a:off x="4048507" y="548197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cxnSp>
        <p:nvCxnSpPr>
          <p:cNvPr id="73" name="Gerade Verbindung mit Pfeil 72">
            <a:extLst>
              <a:ext uri="{FF2B5EF4-FFF2-40B4-BE49-F238E27FC236}">
                <a16:creationId xmlns="" xmlns:a16="http://schemas.microsoft.com/office/drawing/2014/main" id="{44DE8A38-AF19-5847-9AE6-F10A61CD937F}"/>
              </a:ext>
            </a:extLst>
          </p:cNvPr>
          <p:cNvCxnSpPr>
            <a:cxnSpLocks/>
          </p:cNvCxnSpPr>
          <p:nvPr/>
        </p:nvCxnSpPr>
        <p:spPr>
          <a:xfrm>
            <a:off x="4136857" y="1518971"/>
            <a:ext cx="215902" cy="4735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>
            <a:extLst>
              <a:ext uri="{FF2B5EF4-FFF2-40B4-BE49-F238E27FC236}">
                <a16:creationId xmlns="" xmlns:a16="http://schemas.microsoft.com/office/drawing/2014/main" id="{B7AD32BF-5806-EC42-9667-B32973A43F61}"/>
              </a:ext>
            </a:extLst>
          </p:cNvPr>
          <p:cNvSpPr txBox="1"/>
          <p:nvPr/>
        </p:nvSpPr>
        <p:spPr>
          <a:xfrm>
            <a:off x="3690065" y="134410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="" xmlns:a16="http://schemas.microsoft.com/office/drawing/2014/main" id="{EEAE6D4D-1052-3041-B808-E9AF9336088B}"/>
              </a:ext>
            </a:extLst>
          </p:cNvPr>
          <p:cNvCxnSpPr>
            <a:cxnSpLocks/>
          </p:cNvCxnSpPr>
          <p:nvPr/>
        </p:nvCxnSpPr>
        <p:spPr>
          <a:xfrm flipV="1">
            <a:off x="4078140" y="2038979"/>
            <a:ext cx="365128" cy="28429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feld 75">
            <a:extLst>
              <a:ext uri="{FF2B5EF4-FFF2-40B4-BE49-F238E27FC236}">
                <a16:creationId xmlns="" xmlns:a16="http://schemas.microsoft.com/office/drawing/2014/main" id="{0054F219-6DCA-A644-8A4C-43FEAF235A9E}"/>
              </a:ext>
            </a:extLst>
          </p:cNvPr>
          <p:cNvSpPr txBox="1"/>
          <p:nvPr/>
        </p:nvSpPr>
        <p:spPr>
          <a:xfrm>
            <a:off x="3647949" y="2181128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="" xmlns:a16="http://schemas.microsoft.com/office/drawing/2014/main" id="{73810656-81F1-FE4C-9DD7-0AF61AEC133D}"/>
              </a:ext>
            </a:extLst>
          </p:cNvPr>
          <p:cNvSpPr txBox="1"/>
          <p:nvPr/>
        </p:nvSpPr>
        <p:spPr>
          <a:xfrm rot="16200000">
            <a:off x="1098670" y="4345362"/>
            <a:ext cx="163378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</a:t>
            </a:r>
            <a:r>
              <a:rPr lang="en-US" sz="1600" dirty="0" smtClean="0"/>
              <a:t>-Me-6-[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en-US" sz="1600" dirty="0" smtClean="0"/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  <a:p>
            <a:endParaRPr lang="en-US" sz="1600" dirty="0"/>
          </a:p>
        </p:txBody>
      </p:sp>
      <p:sp>
        <p:nvSpPr>
          <p:cNvPr id="48" name="Textfeld 47">
            <a:extLst>
              <a:ext uri="{FF2B5EF4-FFF2-40B4-BE49-F238E27FC236}">
                <a16:creationId xmlns="" xmlns:a16="http://schemas.microsoft.com/office/drawing/2014/main" id="{09F5D735-E9DE-F74D-AC74-573D34284ECD}"/>
              </a:ext>
            </a:extLst>
          </p:cNvPr>
          <p:cNvSpPr txBox="1"/>
          <p:nvPr/>
        </p:nvSpPr>
        <p:spPr>
          <a:xfrm>
            <a:off x="4681146" y="3396492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30-60 min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="" xmlns:a16="http://schemas.microsoft.com/office/drawing/2014/main" id="{BFD39B87-3677-0642-A23C-BDFA3F56DAD6}"/>
              </a:ext>
            </a:extLst>
          </p:cNvPr>
          <p:cNvSpPr txBox="1"/>
          <p:nvPr/>
        </p:nvSpPr>
        <p:spPr>
          <a:xfrm>
            <a:off x="6664422" y="3396492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60-90 min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="" xmlns:a16="http://schemas.microsoft.com/office/drawing/2014/main" id="{85ABA402-50ED-F746-88E5-5A4E6D525AD7}"/>
              </a:ext>
            </a:extLst>
          </p:cNvPr>
          <p:cNvSpPr txBox="1"/>
          <p:nvPr/>
        </p:nvSpPr>
        <p:spPr>
          <a:xfrm>
            <a:off x="8587367" y="339649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90-120 min</a:t>
            </a: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="" xmlns:a16="http://schemas.microsoft.com/office/drawing/2014/main" id="{45AB2F76-2A68-DE47-825C-BD81DD3F7B54}"/>
              </a:ext>
            </a:extLst>
          </p:cNvPr>
          <p:cNvCxnSpPr/>
          <p:nvPr/>
        </p:nvCxnSpPr>
        <p:spPr>
          <a:xfrm flipH="1">
            <a:off x="11234566" y="4432177"/>
            <a:ext cx="98425" cy="11247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="" xmlns:a16="http://schemas.microsoft.com/office/drawing/2014/main" id="{3D85DF3E-0505-964D-AD3E-12717ECDAF30}"/>
              </a:ext>
            </a:extLst>
          </p:cNvPr>
          <p:cNvSpPr txBox="1"/>
          <p:nvPr/>
        </p:nvSpPr>
        <p:spPr>
          <a:xfrm>
            <a:off x="11263111" y="418161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="" xmlns:a16="http://schemas.microsoft.com/office/drawing/2014/main" id="{A656A91C-05AB-2F46-9F5A-8646C87B7E19}"/>
              </a:ext>
            </a:extLst>
          </p:cNvPr>
          <p:cNvCxnSpPr>
            <a:cxnSpLocks/>
          </p:cNvCxnSpPr>
          <p:nvPr/>
        </p:nvCxnSpPr>
        <p:spPr>
          <a:xfrm flipH="1" flipV="1">
            <a:off x="10742442" y="4827698"/>
            <a:ext cx="247649" cy="25988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="" xmlns:a16="http://schemas.microsoft.com/office/drawing/2014/main" id="{136AA709-7557-C445-94A7-F288168D0FC1}"/>
              </a:ext>
            </a:extLst>
          </p:cNvPr>
          <p:cNvSpPr txBox="1"/>
          <p:nvPr/>
        </p:nvSpPr>
        <p:spPr>
          <a:xfrm>
            <a:off x="10947339" y="495811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63" name="Gerade Verbindung mit Pfeil 62">
            <a:extLst>
              <a:ext uri="{FF2B5EF4-FFF2-40B4-BE49-F238E27FC236}">
                <a16:creationId xmlns="" xmlns:a16="http://schemas.microsoft.com/office/drawing/2014/main" id="{063D600B-320F-3643-AD73-57C50ED79F7D}"/>
              </a:ext>
            </a:extLst>
          </p:cNvPr>
          <p:cNvCxnSpPr>
            <a:cxnSpLocks/>
          </p:cNvCxnSpPr>
          <p:nvPr/>
        </p:nvCxnSpPr>
        <p:spPr>
          <a:xfrm>
            <a:off x="10151891" y="4076577"/>
            <a:ext cx="215902" cy="4735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>
            <a:extLst>
              <a:ext uri="{FF2B5EF4-FFF2-40B4-BE49-F238E27FC236}">
                <a16:creationId xmlns="" xmlns:a16="http://schemas.microsoft.com/office/drawing/2014/main" id="{877B62C4-5077-CB4A-B844-1EE61A59EAAF}"/>
              </a:ext>
            </a:extLst>
          </p:cNvPr>
          <p:cNvSpPr txBox="1"/>
          <p:nvPr/>
        </p:nvSpPr>
        <p:spPr>
          <a:xfrm>
            <a:off x="9705099" y="390171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="" xmlns:a16="http://schemas.microsoft.com/office/drawing/2014/main" id="{1F7594F7-1819-6D4C-B148-1531E58F0BDE}"/>
              </a:ext>
            </a:extLst>
          </p:cNvPr>
          <p:cNvCxnSpPr>
            <a:cxnSpLocks/>
          </p:cNvCxnSpPr>
          <p:nvPr/>
        </p:nvCxnSpPr>
        <p:spPr>
          <a:xfrm flipV="1">
            <a:off x="10093174" y="4596585"/>
            <a:ext cx="365128" cy="28429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="" xmlns:a16="http://schemas.microsoft.com/office/drawing/2014/main" id="{BFBDEF35-C1BF-BB40-8400-0C8E2761CB43}"/>
              </a:ext>
            </a:extLst>
          </p:cNvPr>
          <p:cNvSpPr txBox="1"/>
          <p:nvPr/>
        </p:nvSpPr>
        <p:spPr>
          <a:xfrm>
            <a:off x="9662983" y="4738734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="" xmlns:a16="http://schemas.microsoft.com/office/drawing/2014/main" id="{62AA4D46-6264-B04A-AE24-C3E6DE60BC73}"/>
              </a:ext>
            </a:extLst>
          </p:cNvPr>
          <p:cNvCxnSpPr>
            <a:cxnSpLocks/>
          </p:cNvCxnSpPr>
          <p:nvPr/>
        </p:nvCxnSpPr>
        <p:spPr>
          <a:xfrm flipH="1">
            <a:off x="10859918" y="3693756"/>
            <a:ext cx="190498" cy="17078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="" xmlns:a16="http://schemas.microsoft.com/office/drawing/2014/main" id="{22987371-9396-B24F-9C16-5C84D4D7BA34}"/>
              </a:ext>
            </a:extLst>
          </p:cNvPr>
          <p:cNvSpPr txBox="1"/>
          <p:nvPr/>
        </p:nvSpPr>
        <p:spPr>
          <a:xfrm>
            <a:off x="10891668" y="343679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h.s.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="" xmlns:a16="http://schemas.microsoft.com/office/drawing/2014/main" id="{33EBAA8D-E41F-3A4E-B87B-901BEDA0B3A2}"/>
              </a:ext>
            </a:extLst>
          </p:cNvPr>
          <p:cNvSpPr txBox="1"/>
          <p:nvPr/>
        </p:nvSpPr>
        <p:spPr>
          <a:xfrm>
            <a:off x="2738047" y="3414472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A2498D6A-1D0C-5F4D-BB84-B5CC05BB7B34}"/>
              </a:ext>
            </a:extLst>
          </p:cNvPr>
          <p:cNvSpPr txBox="1"/>
          <p:nvPr/>
        </p:nvSpPr>
        <p:spPr>
          <a:xfrm rot="16200000">
            <a:off x="9667090" y="2160692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/>
                </a:solidFill>
              </a:rPr>
              <a:t>0-30 min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="" xmlns:a16="http://schemas.microsoft.com/office/drawing/2014/main" id="{D38967D2-67E8-1443-8343-CDB15412D902}"/>
              </a:ext>
            </a:extLst>
          </p:cNvPr>
          <p:cNvSpPr txBox="1"/>
          <p:nvPr/>
        </p:nvSpPr>
        <p:spPr>
          <a:xfrm rot="16200000">
            <a:off x="975719" y="4727935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/>
                </a:solidFill>
              </a:rPr>
              <a:t>0-30 min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DDD56E0B-C5D2-054A-A702-FF97A528F3B0}"/>
              </a:ext>
            </a:extLst>
          </p:cNvPr>
          <p:cNvSpPr txBox="1"/>
          <p:nvPr/>
        </p:nvSpPr>
        <p:spPr>
          <a:xfrm>
            <a:off x="383782" y="368416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/>
              <a:t>A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="" xmlns:a16="http://schemas.microsoft.com/office/drawing/2014/main" id="{38B3B263-B6F1-8548-9165-940A01B79F7A}"/>
              </a:ext>
            </a:extLst>
          </p:cNvPr>
          <p:cNvSpPr txBox="1"/>
          <p:nvPr/>
        </p:nvSpPr>
        <p:spPr>
          <a:xfrm>
            <a:off x="2894151" y="368416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/>
              <a:t>B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="" xmlns:a16="http://schemas.microsoft.com/office/drawing/2014/main" id="{B7BC431B-A399-4D48-B18B-7BFAC511B9D4}"/>
              </a:ext>
            </a:extLst>
          </p:cNvPr>
          <p:cNvSpPr txBox="1"/>
          <p:nvPr/>
        </p:nvSpPr>
        <p:spPr>
          <a:xfrm>
            <a:off x="5571149" y="36841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29659" y="248890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edema</a:t>
            </a:r>
          </a:p>
        </p:txBody>
      </p:sp>
      <p:cxnSp>
        <p:nvCxnSpPr>
          <p:cNvPr id="80" name="Straight Arrow Connector 79"/>
          <p:cNvCxnSpPr>
            <a:stCxn id="78" idx="0"/>
          </p:cNvCxnSpPr>
          <p:nvPr/>
        </p:nvCxnSpPr>
        <p:spPr>
          <a:xfrm flipV="1">
            <a:off x="1345799" y="2038979"/>
            <a:ext cx="138874" cy="449926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12778" t="22196" r="64591" b="2089"/>
          <a:stretch>
            <a:fillRect/>
          </a:stretch>
        </p:blipFill>
        <p:spPr bwMode="auto">
          <a:xfrm>
            <a:off x="3549967" y="953191"/>
            <a:ext cx="1903028" cy="206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 l="14233" t="9552" r="59499" b="2089"/>
          <a:stretch>
            <a:fillRect/>
          </a:stretch>
        </p:blipFill>
        <p:spPr bwMode="auto">
          <a:xfrm>
            <a:off x="4359342" y="3729276"/>
            <a:ext cx="1829368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14233" t="9552" r="59358" b="2089"/>
          <a:stretch>
            <a:fillRect/>
          </a:stretch>
        </p:blipFill>
        <p:spPr bwMode="auto">
          <a:xfrm>
            <a:off x="6427539" y="3717401"/>
            <a:ext cx="1839203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 l="14233" t="9552" r="59358" b="2089"/>
          <a:stretch>
            <a:fillRect/>
          </a:stretch>
        </p:blipFill>
        <p:spPr bwMode="auto">
          <a:xfrm>
            <a:off x="8476557" y="3717401"/>
            <a:ext cx="1839203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/>
          <a:srcRect l="14080" t="9552" r="59499" b="2089"/>
          <a:stretch>
            <a:fillRect/>
          </a:stretch>
        </p:blipFill>
        <p:spPr bwMode="auto">
          <a:xfrm>
            <a:off x="2217565" y="3735977"/>
            <a:ext cx="1835831" cy="199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/>
          <a:srcRect l="14080" t="9552" r="59358" b="2089"/>
          <a:stretch>
            <a:fillRect/>
          </a:stretch>
        </p:blipFill>
        <p:spPr bwMode="auto">
          <a:xfrm>
            <a:off x="4359343" y="3753026"/>
            <a:ext cx="1829878" cy="197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/>
          <a:srcRect l="14052" t="9552" r="59436" b="2089"/>
          <a:stretch>
            <a:fillRect/>
          </a:stretch>
        </p:blipFill>
        <p:spPr bwMode="auto">
          <a:xfrm>
            <a:off x="6427539" y="3742940"/>
            <a:ext cx="1839203" cy="198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3"/>
          <a:srcRect l="14053" t="9552" r="59436" b="2089"/>
          <a:stretch>
            <a:fillRect/>
          </a:stretch>
        </p:blipFill>
        <p:spPr bwMode="auto">
          <a:xfrm>
            <a:off x="8468617" y="3722479"/>
            <a:ext cx="1847143" cy="19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graphicFrame>
        <p:nvGraphicFramePr>
          <p:cNvPr id="56" name="Objekt 5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74460258"/>
              </p:ext>
            </p:extLst>
          </p:nvPr>
        </p:nvGraphicFramePr>
        <p:xfrm>
          <a:off x="6189221" y="409806"/>
          <a:ext cx="5483225" cy="2698750"/>
        </p:xfrm>
        <a:graphic>
          <a:graphicData uri="http://schemas.openxmlformats.org/presentationml/2006/ole">
            <p:oleObj spid="_x0000_s3079" name="Prism 8" r:id="rId14" imgW="5483787" imgH="2698634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140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2442770" y="5773374"/>
            <a:ext cx="2313718" cy="276999"/>
            <a:chOff x="2667329" y="5358015"/>
            <a:chExt cx="2313718" cy="276999"/>
          </a:xfrm>
        </p:grpSpPr>
        <p:grpSp>
          <p:nvGrpSpPr>
            <p:cNvPr id="3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28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29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endParaRPr lang="de-DE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cxnSp>
        <p:nvCxnSpPr>
          <p:cNvPr id="73" name="Gerade Verbindung mit Pfeil 72">
            <a:extLst>
              <a:ext uri="{FF2B5EF4-FFF2-40B4-BE49-F238E27FC236}">
                <a16:creationId xmlns="" xmlns:a16="http://schemas.microsoft.com/office/drawing/2014/main" id="{44DE8A38-AF19-5847-9AE6-F10A61CD937F}"/>
              </a:ext>
            </a:extLst>
          </p:cNvPr>
          <p:cNvCxnSpPr>
            <a:cxnSpLocks/>
          </p:cNvCxnSpPr>
          <p:nvPr/>
        </p:nvCxnSpPr>
        <p:spPr>
          <a:xfrm>
            <a:off x="4136857" y="1518971"/>
            <a:ext cx="215902" cy="4735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>
            <a:extLst>
              <a:ext uri="{FF2B5EF4-FFF2-40B4-BE49-F238E27FC236}">
                <a16:creationId xmlns="" xmlns:a16="http://schemas.microsoft.com/office/drawing/2014/main" id="{B7AD32BF-5806-EC42-9667-B32973A43F61}"/>
              </a:ext>
            </a:extLst>
          </p:cNvPr>
          <p:cNvSpPr txBox="1"/>
          <p:nvPr/>
        </p:nvSpPr>
        <p:spPr>
          <a:xfrm>
            <a:off x="3690065" y="1344107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="" xmlns:a16="http://schemas.microsoft.com/office/drawing/2014/main" id="{EEAE6D4D-1052-3041-B808-E9AF9336088B}"/>
              </a:ext>
            </a:extLst>
          </p:cNvPr>
          <p:cNvCxnSpPr>
            <a:cxnSpLocks/>
          </p:cNvCxnSpPr>
          <p:nvPr/>
        </p:nvCxnSpPr>
        <p:spPr>
          <a:xfrm flipV="1">
            <a:off x="4078140" y="2038979"/>
            <a:ext cx="365128" cy="28429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feld 75">
            <a:extLst>
              <a:ext uri="{FF2B5EF4-FFF2-40B4-BE49-F238E27FC236}">
                <a16:creationId xmlns="" xmlns:a16="http://schemas.microsoft.com/office/drawing/2014/main" id="{0054F219-6DCA-A644-8A4C-43FEAF235A9E}"/>
              </a:ext>
            </a:extLst>
          </p:cNvPr>
          <p:cNvSpPr txBox="1"/>
          <p:nvPr/>
        </p:nvSpPr>
        <p:spPr>
          <a:xfrm>
            <a:off x="3647949" y="2181128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="" xmlns:a16="http://schemas.microsoft.com/office/drawing/2014/main" id="{73810656-81F1-FE4C-9DD7-0AF61AEC133D}"/>
              </a:ext>
            </a:extLst>
          </p:cNvPr>
          <p:cNvSpPr txBox="1"/>
          <p:nvPr/>
        </p:nvSpPr>
        <p:spPr>
          <a:xfrm rot="16200000">
            <a:off x="1098670" y="4345362"/>
            <a:ext cx="163378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</a:t>
            </a:r>
            <a:r>
              <a:rPr lang="en-US" sz="1600" dirty="0" smtClean="0"/>
              <a:t>-Me-6-[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en-US" sz="1600" dirty="0" smtClean="0"/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  <a:p>
            <a:endParaRPr lang="en-US" sz="1600" dirty="0"/>
          </a:p>
        </p:txBody>
      </p:sp>
      <p:sp>
        <p:nvSpPr>
          <p:cNvPr id="48" name="Textfeld 47">
            <a:extLst>
              <a:ext uri="{FF2B5EF4-FFF2-40B4-BE49-F238E27FC236}">
                <a16:creationId xmlns="" xmlns:a16="http://schemas.microsoft.com/office/drawing/2014/main" id="{09F5D735-E9DE-F74D-AC74-573D34284ECD}"/>
              </a:ext>
            </a:extLst>
          </p:cNvPr>
          <p:cNvSpPr txBox="1"/>
          <p:nvPr/>
        </p:nvSpPr>
        <p:spPr>
          <a:xfrm>
            <a:off x="4681146" y="3396492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30-60 min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="" xmlns:a16="http://schemas.microsoft.com/office/drawing/2014/main" id="{BFD39B87-3677-0642-A23C-BDFA3F56DAD6}"/>
              </a:ext>
            </a:extLst>
          </p:cNvPr>
          <p:cNvSpPr txBox="1"/>
          <p:nvPr/>
        </p:nvSpPr>
        <p:spPr>
          <a:xfrm>
            <a:off x="6664422" y="3396492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60-90 min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="" xmlns:a16="http://schemas.microsoft.com/office/drawing/2014/main" id="{85ABA402-50ED-F746-88E5-5A4E6D525AD7}"/>
              </a:ext>
            </a:extLst>
          </p:cNvPr>
          <p:cNvSpPr txBox="1"/>
          <p:nvPr/>
        </p:nvSpPr>
        <p:spPr>
          <a:xfrm>
            <a:off x="8587367" y="339649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90-120 min</a:t>
            </a: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="" xmlns:a16="http://schemas.microsoft.com/office/drawing/2014/main" id="{45AB2F76-2A68-DE47-825C-BD81DD3F7B54}"/>
              </a:ext>
            </a:extLst>
          </p:cNvPr>
          <p:cNvCxnSpPr/>
          <p:nvPr/>
        </p:nvCxnSpPr>
        <p:spPr>
          <a:xfrm flipH="1">
            <a:off x="11234566" y="4432177"/>
            <a:ext cx="98425" cy="11247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="" xmlns:a16="http://schemas.microsoft.com/office/drawing/2014/main" id="{3D85DF3E-0505-964D-AD3E-12717ECDAF30}"/>
              </a:ext>
            </a:extLst>
          </p:cNvPr>
          <p:cNvSpPr txBox="1"/>
          <p:nvPr/>
        </p:nvSpPr>
        <p:spPr>
          <a:xfrm>
            <a:off x="11263111" y="418161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="" xmlns:a16="http://schemas.microsoft.com/office/drawing/2014/main" id="{A656A91C-05AB-2F46-9F5A-8646C87B7E19}"/>
              </a:ext>
            </a:extLst>
          </p:cNvPr>
          <p:cNvCxnSpPr>
            <a:cxnSpLocks/>
          </p:cNvCxnSpPr>
          <p:nvPr/>
        </p:nvCxnSpPr>
        <p:spPr>
          <a:xfrm flipH="1" flipV="1">
            <a:off x="10742442" y="4827698"/>
            <a:ext cx="247649" cy="25988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="" xmlns:a16="http://schemas.microsoft.com/office/drawing/2014/main" id="{136AA709-7557-C445-94A7-F288168D0FC1}"/>
              </a:ext>
            </a:extLst>
          </p:cNvPr>
          <p:cNvSpPr txBox="1"/>
          <p:nvPr/>
        </p:nvSpPr>
        <p:spPr>
          <a:xfrm>
            <a:off x="10947339" y="495811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63" name="Gerade Verbindung mit Pfeil 62">
            <a:extLst>
              <a:ext uri="{FF2B5EF4-FFF2-40B4-BE49-F238E27FC236}">
                <a16:creationId xmlns="" xmlns:a16="http://schemas.microsoft.com/office/drawing/2014/main" id="{063D600B-320F-3643-AD73-57C50ED79F7D}"/>
              </a:ext>
            </a:extLst>
          </p:cNvPr>
          <p:cNvCxnSpPr>
            <a:cxnSpLocks/>
          </p:cNvCxnSpPr>
          <p:nvPr/>
        </p:nvCxnSpPr>
        <p:spPr>
          <a:xfrm>
            <a:off x="10151891" y="4076577"/>
            <a:ext cx="215902" cy="4735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>
            <a:extLst>
              <a:ext uri="{FF2B5EF4-FFF2-40B4-BE49-F238E27FC236}">
                <a16:creationId xmlns="" xmlns:a16="http://schemas.microsoft.com/office/drawing/2014/main" id="{877B62C4-5077-CB4A-B844-1EE61A59EAAF}"/>
              </a:ext>
            </a:extLst>
          </p:cNvPr>
          <p:cNvSpPr txBox="1"/>
          <p:nvPr/>
        </p:nvSpPr>
        <p:spPr>
          <a:xfrm>
            <a:off x="9705099" y="390171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="" xmlns:a16="http://schemas.microsoft.com/office/drawing/2014/main" id="{1F7594F7-1819-6D4C-B148-1531E58F0BDE}"/>
              </a:ext>
            </a:extLst>
          </p:cNvPr>
          <p:cNvCxnSpPr>
            <a:cxnSpLocks/>
          </p:cNvCxnSpPr>
          <p:nvPr/>
        </p:nvCxnSpPr>
        <p:spPr>
          <a:xfrm flipV="1">
            <a:off x="10093174" y="4596585"/>
            <a:ext cx="365128" cy="284299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="" xmlns:a16="http://schemas.microsoft.com/office/drawing/2014/main" id="{BFBDEF35-C1BF-BB40-8400-0C8E2761CB43}"/>
              </a:ext>
            </a:extLst>
          </p:cNvPr>
          <p:cNvSpPr txBox="1"/>
          <p:nvPr/>
        </p:nvSpPr>
        <p:spPr>
          <a:xfrm>
            <a:off x="9662983" y="4738734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="" xmlns:a16="http://schemas.microsoft.com/office/drawing/2014/main" id="{62AA4D46-6264-B04A-AE24-C3E6DE60BC73}"/>
              </a:ext>
            </a:extLst>
          </p:cNvPr>
          <p:cNvCxnSpPr>
            <a:cxnSpLocks/>
          </p:cNvCxnSpPr>
          <p:nvPr/>
        </p:nvCxnSpPr>
        <p:spPr>
          <a:xfrm flipH="1">
            <a:off x="10859918" y="3693756"/>
            <a:ext cx="190498" cy="170783"/>
          </a:xfrm>
          <a:prstGeom prst="straightConnector1">
            <a:avLst/>
          </a:prstGeom>
          <a:ln w="12700">
            <a:solidFill>
              <a:schemeClr val="bg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="" xmlns:a16="http://schemas.microsoft.com/office/drawing/2014/main" id="{22987371-9396-B24F-9C16-5C84D4D7BA34}"/>
              </a:ext>
            </a:extLst>
          </p:cNvPr>
          <p:cNvSpPr txBox="1"/>
          <p:nvPr/>
        </p:nvSpPr>
        <p:spPr>
          <a:xfrm>
            <a:off x="10891668" y="343679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h.s.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="" xmlns:a16="http://schemas.microsoft.com/office/drawing/2014/main" id="{33EBAA8D-E41F-3A4E-B87B-901BEDA0B3A2}"/>
              </a:ext>
            </a:extLst>
          </p:cNvPr>
          <p:cNvSpPr txBox="1"/>
          <p:nvPr/>
        </p:nvSpPr>
        <p:spPr>
          <a:xfrm>
            <a:off x="2738047" y="3414472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A2498D6A-1D0C-5F4D-BB84-B5CC05BB7B34}"/>
              </a:ext>
            </a:extLst>
          </p:cNvPr>
          <p:cNvSpPr txBox="1"/>
          <p:nvPr/>
        </p:nvSpPr>
        <p:spPr>
          <a:xfrm rot="16200000">
            <a:off x="9667090" y="2160692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/>
                </a:solidFill>
              </a:rPr>
              <a:t>0-30 min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="" xmlns:a16="http://schemas.microsoft.com/office/drawing/2014/main" id="{D38967D2-67E8-1443-8343-CDB15412D902}"/>
              </a:ext>
            </a:extLst>
          </p:cNvPr>
          <p:cNvSpPr txBox="1"/>
          <p:nvPr/>
        </p:nvSpPr>
        <p:spPr>
          <a:xfrm rot="16200000">
            <a:off x="975719" y="4727935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0-30 min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 l="14233" t="9552" r="59499" b="2089"/>
          <a:stretch>
            <a:fillRect/>
          </a:stretch>
        </p:blipFill>
        <p:spPr bwMode="auto">
          <a:xfrm>
            <a:off x="4359342" y="3729276"/>
            <a:ext cx="1829368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 l="14233" t="9552" r="59358" b="2089"/>
          <a:stretch>
            <a:fillRect/>
          </a:stretch>
        </p:blipFill>
        <p:spPr bwMode="auto">
          <a:xfrm>
            <a:off x="6427539" y="3717401"/>
            <a:ext cx="1839203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 l="14233" t="9552" r="59358" b="2089"/>
          <a:stretch>
            <a:fillRect/>
          </a:stretch>
        </p:blipFill>
        <p:spPr bwMode="auto">
          <a:xfrm>
            <a:off x="8476557" y="3717401"/>
            <a:ext cx="1839203" cy="200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/>
          <a:srcRect l="14080" t="9552" r="59499" b="2089"/>
          <a:stretch>
            <a:fillRect/>
          </a:stretch>
        </p:blipFill>
        <p:spPr bwMode="auto">
          <a:xfrm>
            <a:off x="2217565" y="3735977"/>
            <a:ext cx="1835831" cy="199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/>
          <a:srcRect l="14080" t="9552" r="59358" b="2089"/>
          <a:stretch>
            <a:fillRect/>
          </a:stretch>
        </p:blipFill>
        <p:spPr bwMode="auto">
          <a:xfrm>
            <a:off x="4359343" y="3753026"/>
            <a:ext cx="1829878" cy="197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/>
          <a:srcRect l="14052" t="9552" r="59436" b="2089"/>
          <a:stretch>
            <a:fillRect/>
          </a:stretch>
        </p:blipFill>
        <p:spPr bwMode="auto">
          <a:xfrm>
            <a:off x="6427539" y="3742940"/>
            <a:ext cx="1839203" cy="198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/>
          <a:srcRect l="14053" t="9552" r="59436" b="2089"/>
          <a:stretch>
            <a:fillRect/>
          </a:stretch>
        </p:blipFill>
        <p:spPr bwMode="auto">
          <a:xfrm>
            <a:off x="8468617" y="3722479"/>
            <a:ext cx="1847143" cy="19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graphicFrame>
        <p:nvGraphicFramePr>
          <p:cNvPr id="46" name="Objekt 4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21216411"/>
              </p:ext>
            </p:extLst>
          </p:nvPr>
        </p:nvGraphicFramePr>
        <p:xfrm>
          <a:off x="975440" y="451057"/>
          <a:ext cx="5429250" cy="2698750"/>
        </p:xfrm>
        <a:graphic>
          <a:graphicData uri="http://schemas.openxmlformats.org/presentationml/2006/ole">
            <p:oleObj spid="_x0000_s4109" name="Prism 8" r:id="rId12" imgW="5429046" imgH="2698634" progId="">
              <p:embed/>
            </p:oleObj>
          </a:graphicData>
        </a:graphic>
      </p:graphicFrame>
      <p:graphicFrame>
        <p:nvGraphicFramePr>
          <p:cNvPr id="4110" name="Object 14"/>
          <p:cNvGraphicFramePr>
            <a:graphicFrameLocks noChangeAspect="1"/>
          </p:cNvGraphicFramePr>
          <p:nvPr/>
        </p:nvGraphicFramePr>
        <p:xfrm>
          <a:off x="6073463" y="305684"/>
          <a:ext cx="5473700" cy="2692400"/>
        </p:xfrm>
        <a:graphic>
          <a:graphicData uri="http://schemas.openxmlformats.org/presentationml/2006/ole">
            <p:oleObj spid="_x0000_s4110" name="Prism 8" r:id="rId13" imgW="5483787" imgH="2698634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140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24.09.21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GGSB- Internship 2021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feld 47">
            <a:extLst>
              <a:ext uri="{FF2B5EF4-FFF2-40B4-BE49-F238E27FC236}">
                <a16:creationId xmlns="" xmlns:a16="http://schemas.microsoft.com/office/drawing/2014/main" id="{09F5D735-E9DE-F74D-AC74-573D34284ECD}"/>
              </a:ext>
            </a:extLst>
          </p:cNvPr>
          <p:cNvSpPr txBox="1"/>
          <p:nvPr/>
        </p:nvSpPr>
        <p:spPr>
          <a:xfrm>
            <a:off x="2878595" y="2909005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30-60 min</a:t>
            </a:r>
          </a:p>
        </p:txBody>
      </p:sp>
      <p:sp>
        <p:nvSpPr>
          <p:cNvPr id="12" name="Textfeld 48">
            <a:extLst>
              <a:ext uri="{FF2B5EF4-FFF2-40B4-BE49-F238E27FC236}">
                <a16:creationId xmlns="" xmlns:a16="http://schemas.microsoft.com/office/drawing/2014/main" id="{BFD39B87-3677-0642-A23C-BDFA3F56DAD6}"/>
              </a:ext>
            </a:extLst>
          </p:cNvPr>
          <p:cNvSpPr txBox="1"/>
          <p:nvPr/>
        </p:nvSpPr>
        <p:spPr>
          <a:xfrm>
            <a:off x="5231898" y="2891025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60-90 min</a:t>
            </a:r>
          </a:p>
        </p:txBody>
      </p:sp>
      <p:sp>
        <p:nvSpPr>
          <p:cNvPr id="13" name="Textfeld 49">
            <a:extLst>
              <a:ext uri="{FF2B5EF4-FFF2-40B4-BE49-F238E27FC236}">
                <a16:creationId xmlns="" xmlns:a16="http://schemas.microsoft.com/office/drawing/2014/main" id="{85ABA402-50ED-F746-88E5-5A4E6D525AD7}"/>
              </a:ext>
            </a:extLst>
          </p:cNvPr>
          <p:cNvSpPr txBox="1"/>
          <p:nvPr/>
        </p:nvSpPr>
        <p:spPr>
          <a:xfrm>
            <a:off x="7585201" y="289102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90-120 min</a:t>
            </a:r>
          </a:p>
        </p:txBody>
      </p:sp>
      <p:sp>
        <p:nvSpPr>
          <p:cNvPr id="14" name="Textfeld 50">
            <a:extLst>
              <a:ext uri="{FF2B5EF4-FFF2-40B4-BE49-F238E27FC236}">
                <a16:creationId xmlns="" xmlns:a16="http://schemas.microsoft.com/office/drawing/2014/main" id="{33EBAA8D-E41F-3A4E-B87B-901BEDA0B3A2}"/>
              </a:ext>
            </a:extLst>
          </p:cNvPr>
          <p:cNvSpPr txBox="1"/>
          <p:nvPr/>
        </p:nvSpPr>
        <p:spPr>
          <a:xfrm>
            <a:off x="639106" y="2909005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sp>
        <p:nvSpPr>
          <p:cNvPr id="15" name="Textfeld 44">
            <a:extLst>
              <a:ext uri="{FF2B5EF4-FFF2-40B4-BE49-F238E27FC236}">
                <a16:creationId xmlns="" xmlns:a16="http://schemas.microsoft.com/office/drawing/2014/main" id="{73810656-81F1-FE4C-9DD7-0AF61AEC133D}"/>
              </a:ext>
            </a:extLst>
          </p:cNvPr>
          <p:cNvSpPr txBox="1"/>
          <p:nvPr/>
        </p:nvSpPr>
        <p:spPr>
          <a:xfrm rot="5400000">
            <a:off x="8947690" y="3724862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5-OH-7-[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</p:txBody>
      </p:sp>
      <p:grpSp>
        <p:nvGrpSpPr>
          <p:cNvPr id="16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5549692" y="2632006"/>
            <a:ext cx="2238376" cy="276999"/>
            <a:chOff x="2667329" y="5358015"/>
            <a:chExt cx="2238376" cy="276999"/>
          </a:xfrm>
        </p:grpSpPr>
        <p:grpSp>
          <p:nvGrpSpPr>
            <p:cNvPr id="17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21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22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  <p:sp>
          <p:nvSpPr>
            <p:cNvPr id="19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0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/>
          <a:srcRect l="12814" t="23157" r="58746" b="6856"/>
          <a:stretch>
            <a:fillRect/>
          </a:stretch>
        </p:blipFill>
        <p:spPr bwMode="auto">
          <a:xfrm>
            <a:off x="5007001" y="3212684"/>
            <a:ext cx="1845412" cy="14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/>
          <a:srcRect l="13007" t="23157" r="58148" b="6856"/>
          <a:stretch>
            <a:fillRect/>
          </a:stretch>
        </p:blipFill>
        <p:spPr bwMode="auto">
          <a:xfrm>
            <a:off x="260327" y="3212684"/>
            <a:ext cx="1871645" cy="14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/>
          <a:srcRect l="12545" t="22626" r="58035" b="7387"/>
          <a:stretch>
            <a:fillRect/>
          </a:stretch>
        </p:blipFill>
        <p:spPr bwMode="auto">
          <a:xfrm>
            <a:off x="7398509" y="3200359"/>
            <a:ext cx="1908993" cy="14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7"/>
          <a:srcRect l="13049" t="23157" r="59348" b="6856"/>
          <a:stretch>
            <a:fillRect/>
          </a:stretch>
        </p:blipFill>
        <p:spPr bwMode="auto">
          <a:xfrm>
            <a:off x="2685833" y="3212684"/>
            <a:ext cx="1791134" cy="14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48531377"/>
              </p:ext>
            </p:extLst>
          </p:nvPr>
        </p:nvGraphicFramePr>
        <p:xfrm>
          <a:off x="255721" y="-10684"/>
          <a:ext cx="5530754" cy="2901709"/>
        </p:xfrm>
        <a:graphic>
          <a:graphicData uri="http://schemas.openxmlformats.org/presentationml/2006/ole">
            <p:oleObj spid="_x0000_s11267" name="Prism 8" r:id="rId8" imgW="5666735" imgH="2973072" progId="">
              <p:embed/>
            </p:oleObj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/>
          <a:srcRect l="13719" t="21613" r="57576" b="6425"/>
          <a:stretch/>
        </p:blipFill>
        <p:spPr bwMode="auto">
          <a:xfrm>
            <a:off x="255721" y="4859328"/>
            <a:ext cx="1882507" cy="15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0"/>
          <a:srcRect l="14228" t="21613" r="58247" b="6425"/>
          <a:stretch/>
        </p:blipFill>
        <p:spPr bwMode="auto">
          <a:xfrm>
            <a:off x="2673458" y="4859329"/>
            <a:ext cx="1805134" cy="15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/>
          <a:srcRect l="12882" t="21613" r="58009" b="6425"/>
          <a:stretch>
            <a:fillRect/>
          </a:stretch>
        </p:blipFill>
        <p:spPr bwMode="auto">
          <a:xfrm>
            <a:off x="4950731" y="4859330"/>
            <a:ext cx="1908993" cy="15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2"/>
          <a:srcRect l="12982" t="21613" r="57909" b="6425"/>
          <a:stretch>
            <a:fillRect/>
          </a:stretch>
        </p:blipFill>
        <p:spPr bwMode="auto">
          <a:xfrm>
            <a:off x="7398509" y="4859330"/>
            <a:ext cx="1908993" cy="15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34682" y="6443643"/>
            <a:ext cx="2313718" cy="276999"/>
            <a:chOff x="2667329" y="5358015"/>
            <a:chExt cx="2313718" cy="276999"/>
          </a:xfrm>
        </p:grpSpPr>
        <p:grpSp>
          <p:nvGrpSpPr>
            <p:cNvPr id="34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38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39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endParaRPr lang="de-DE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sp>
        <p:nvSpPr>
          <p:cNvPr id="40" name="Rectangle 12"/>
          <p:cNvSpPr/>
          <p:nvPr/>
        </p:nvSpPr>
        <p:spPr>
          <a:xfrm rot="5400000">
            <a:off x="8688645" y="5302009"/>
            <a:ext cx="18133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N</a:t>
            </a:r>
            <a:r>
              <a:rPr lang="en-US" sz="1600" dirty="0" smtClean="0"/>
              <a:t>-Me-6-[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en-US" sz="1600" dirty="0" smtClean="0"/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  <a:p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859724" y="478302"/>
            <a:ext cx="426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Pineal gland uptake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408960" y="6400860"/>
            <a:ext cx="2743200" cy="365125"/>
          </a:xfrm>
        </p:spPr>
        <p:txBody>
          <a:bodyPr/>
          <a:lstStyle/>
          <a:p>
            <a:r>
              <a:rPr lang="en-US" smtClean="0"/>
              <a:t>24.09.21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GGSB- Internship 2021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13119" t="20584" r="58776" b="8097"/>
          <a:stretch>
            <a:fillRect/>
          </a:stretch>
        </p:blipFill>
        <p:spPr bwMode="auto">
          <a:xfrm>
            <a:off x="2357492" y="4923788"/>
            <a:ext cx="1790537" cy="14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/>
          <a:srcRect l="13484" t="20584" r="58746" b="8097"/>
          <a:stretch>
            <a:fillRect/>
          </a:stretch>
        </p:blipFill>
        <p:spPr bwMode="auto">
          <a:xfrm>
            <a:off x="78529" y="4923788"/>
            <a:ext cx="1769222" cy="14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/>
          <a:srcRect l="13481" t="20584" r="58748" b="8097"/>
          <a:stretch>
            <a:fillRect/>
          </a:stretch>
        </p:blipFill>
        <p:spPr bwMode="auto">
          <a:xfrm>
            <a:off x="4805272" y="4923788"/>
            <a:ext cx="1769221" cy="14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/>
          <a:srcRect l="12817" t="20584" r="58365" b="8097"/>
          <a:stretch>
            <a:fillRect/>
          </a:stretch>
        </p:blipFill>
        <p:spPr bwMode="auto">
          <a:xfrm>
            <a:off x="7084236" y="4923788"/>
            <a:ext cx="1835920" cy="14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47">
            <a:extLst>
              <a:ext uri="{FF2B5EF4-FFF2-40B4-BE49-F238E27FC236}">
                <a16:creationId xmlns="" xmlns:a16="http://schemas.microsoft.com/office/drawing/2014/main" id="{09F5D735-E9DE-F74D-AC74-573D34284ECD}"/>
              </a:ext>
            </a:extLst>
          </p:cNvPr>
          <p:cNvSpPr txBox="1"/>
          <p:nvPr/>
        </p:nvSpPr>
        <p:spPr>
          <a:xfrm>
            <a:off x="2683785" y="2919284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30-60 min</a:t>
            </a:r>
          </a:p>
        </p:txBody>
      </p:sp>
      <p:sp>
        <p:nvSpPr>
          <p:cNvPr id="10" name="Textfeld 48">
            <a:extLst>
              <a:ext uri="{FF2B5EF4-FFF2-40B4-BE49-F238E27FC236}">
                <a16:creationId xmlns="" xmlns:a16="http://schemas.microsoft.com/office/drawing/2014/main" id="{BFD39B87-3677-0642-A23C-BDFA3F56DAD6}"/>
              </a:ext>
            </a:extLst>
          </p:cNvPr>
          <p:cNvSpPr txBox="1"/>
          <p:nvPr/>
        </p:nvSpPr>
        <p:spPr>
          <a:xfrm>
            <a:off x="5037088" y="2901304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60-90 min</a:t>
            </a:r>
          </a:p>
        </p:txBody>
      </p:sp>
      <p:sp>
        <p:nvSpPr>
          <p:cNvPr id="11" name="Textfeld 49">
            <a:extLst>
              <a:ext uri="{FF2B5EF4-FFF2-40B4-BE49-F238E27FC236}">
                <a16:creationId xmlns="" xmlns:a16="http://schemas.microsoft.com/office/drawing/2014/main" id="{85ABA402-50ED-F746-88E5-5A4E6D525AD7}"/>
              </a:ext>
            </a:extLst>
          </p:cNvPr>
          <p:cNvSpPr txBox="1"/>
          <p:nvPr/>
        </p:nvSpPr>
        <p:spPr>
          <a:xfrm>
            <a:off x="7390391" y="290130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90-120 min</a:t>
            </a:r>
          </a:p>
        </p:txBody>
      </p:sp>
      <p:sp>
        <p:nvSpPr>
          <p:cNvPr id="12" name="Textfeld 50">
            <a:extLst>
              <a:ext uri="{FF2B5EF4-FFF2-40B4-BE49-F238E27FC236}">
                <a16:creationId xmlns="" xmlns:a16="http://schemas.microsoft.com/office/drawing/2014/main" id="{33EBAA8D-E41F-3A4E-B87B-901BEDA0B3A2}"/>
              </a:ext>
            </a:extLst>
          </p:cNvPr>
          <p:cNvSpPr txBox="1"/>
          <p:nvPr/>
        </p:nvSpPr>
        <p:spPr>
          <a:xfrm>
            <a:off x="444296" y="2919284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sp>
        <p:nvSpPr>
          <p:cNvPr id="13" name="Textfeld 44">
            <a:extLst>
              <a:ext uri="{FF2B5EF4-FFF2-40B4-BE49-F238E27FC236}">
                <a16:creationId xmlns="" xmlns:a16="http://schemas.microsoft.com/office/drawing/2014/main" id="{73810656-81F1-FE4C-9DD7-0AF61AEC133D}"/>
              </a:ext>
            </a:extLst>
          </p:cNvPr>
          <p:cNvSpPr txBox="1"/>
          <p:nvPr/>
        </p:nvSpPr>
        <p:spPr>
          <a:xfrm rot="5400000">
            <a:off x="8603497" y="3721299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5-OH-7-[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</p:txBody>
      </p:sp>
      <p:grpSp>
        <p:nvGrpSpPr>
          <p:cNvPr id="14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6574493" y="2642285"/>
            <a:ext cx="2238376" cy="276999"/>
            <a:chOff x="2667329" y="5358015"/>
            <a:chExt cx="2238376" cy="276999"/>
          </a:xfrm>
        </p:grpSpPr>
        <p:grpSp>
          <p:nvGrpSpPr>
            <p:cNvPr id="15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19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20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  <p:sp>
          <p:nvSpPr>
            <p:cNvPr id="17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8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/>
          <a:srcRect l="13337" t="23203" r="58125" b="6811"/>
          <a:stretch>
            <a:fillRect/>
          </a:stretch>
        </p:blipFill>
        <p:spPr bwMode="auto">
          <a:xfrm>
            <a:off x="2385629" y="3291900"/>
            <a:ext cx="1818071" cy="14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/>
          <a:srcRect l="13072" t="23385" r="58906" b="6628"/>
          <a:stretch>
            <a:fillRect/>
          </a:stretch>
        </p:blipFill>
        <p:spPr bwMode="auto">
          <a:xfrm>
            <a:off x="4785343" y="3291900"/>
            <a:ext cx="1785208" cy="14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0"/>
          <a:srcRect l="13335" t="23160" r="58530" b="6853"/>
          <a:stretch>
            <a:fillRect/>
          </a:stretch>
        </p:blipFill>
        <p:spPr bwMode="auto">
          <a:xfrm>
            <a:off x="7141681" y="3291900"/>
            <a:ext cx="1792399" cy="14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/>
          <a:srcRect l="13317" t="23406" r="59247" b="6608"/>
          <a:stretch>
            <a:fillRect/>
          </a:stretch>
        </p:blipFill>
        <p:spPr bwMode="auto">
          <a:xfrm>
            <a:off x="78528" y="3291900"/>
            <a:ext cx="1747905" cy="14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 rot="5400000">
            <a:off x="8350290" y="5383930"/>
            <a:ext cx="18133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N</a:t>
            </a:r>
            <a:r>
              <a:rPr lang="en-US" sz="1600" dirty="0" smtClean="0"/>
              <a:t>-Me-6-[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en-US" sz="1600" dirty="0" smtClean="0"/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  <a:p>
            <a:endParaRPr lang="en-US" sz="1600" dirty="0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5664200" cy="2971800"/>
        </p:xfrm>
        <a:graphic>
          <a:graphicData uri="http://schemas.openxmlformats.org/presentationml/2006/ole">
            <p:oleObj spid="_x0000_s41986" name="Prism 8" r:id="rId12" imgW="5666735" imgH="2973072" progId="">
              <p:embed/>
            </p:oleObj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760672" y="928478"/>
            <a:ext cx="457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Raphe</a:t>
            </a:r>
            <a:r>
              <a:rPr lang="en-US" sz="3200" dirty="0" smtClean="0"/>
              <a:t> Nucleus Uptake</a:t>
            </a:r>
            <a:endParaRPr lang="en-US" sz="3200" dirty="0"/>
          </a:p>
        </p:txBody>
      </p:sp>
      <p:grpSp>
        <p:nvGrpSpPr>
          <p:cNvPr id="28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34682" y="6443643"/>
            <a:ext cx="2313718" cy="276999"/>
            <a:chOff x="2667329" y="5358015"/>
            <a:chExt cx="2313718" cy="276999"/>
          </a:xfrm>
        </p:grpSpPr>
        <p:grpSp>
          <p:nvGrpSpPr>
            <p:cNvPr id="29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33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34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endParaRPr lang="de-DE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24.09.21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GGSB- Internship 2021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4500" t="27138" r="59807" b="6478"/>
          <a:stretch>
            <a:fillRect/>
          </a:stretch>
        </p:blipFill>
        <p:spPr bwMode="auto">
          <a:xfrm>
            <a:off x="321308" y="3240253"/>
            <a:ext cx="1571145" cy="131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13286" t="27274" r="60714" b="6341"/>
          <a:stretch>
            <a:fillRect/>
          </a:stretch>
        </p:blipFill>
        <p:spPr bwMode="auto">
          <a:xfrm>
            <a:off x="2481871" y="3240253"/>
            <a:ext cx="1589900" cy="131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 l="13383" t="27274" r="59013" b="6342"/>
          <a:stretch>
            <a:fillRect/>
          </a:stretch>
        </p:blipFill>
        <p:spPr bwMode="auto">
          <a:xfrm>
            <a:off x="4668226" y="3240253"/>
            <a:ext cx="1687936" cy="131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/>
          <a:srcRect l="13065" t="27111" r="59026" b="6505"/>
          <a:stretch>
            <a:fillRect/>
          </a:stretch>
        </p:blipFill>
        <p:spPr bwMode="auto">
          <a:xfrm>
            <a:off x="6989394" y="3240253"/>
            <a:ext cx="1706610" cy="131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47">
            <a:extLst>
              <a:ext uri="{FF2B5EF4-FFF2-40B4-BE49-F238E27FC236}">
                <a16:creationId xmlns="" xmlns:a16="http://schemas.microsoft.com/office/drawing/2014/main" id="{09F5D735-E9DE-F74D-AC74-573D34284ECD}"/>
              </a:ext>
            </a:extLst>
          </p:cNvPr>
          <p:cNvSpPr txBox="1"/>
          <p:nvPr/>
        </p:nvSpPr>
        <p:spPr>
          <a:xfrm>
            <a:off x="2597235" y="2824597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30-60 min</a:t>
            </a:r>
          </a:p>
        </p:txBody>
      </p:sp>
      <p:sp>
        <p:nvSpPr>
          <p:cNvPr id="10" name="Textfeld 48">
            <a:extLst>
              <a:ext uri="{FF2B5EF4-FFF2-40B4-BE49-F238E27FC236}">
                <a16:creationId xmlns="" xmlns:a16="http://schemas.microsoft.com/office/drawing/2014/main" id="{BFD39B87-3677-0642-A23C-BDFA3F56DAD6}"/>
              </a:ext>
            </a:extLst>
          </p:cNvPr>
          <p:cNvSpPr txBox="1"/>
          <p:nvPr/>
        </p:nvSpPr>
        <p:spPr>
          <a:xfrm>
            <a:off x="4950538" y="2806617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60-90 min</a:t>
            </a:r>
          </a:p>
        </p:txBody>
      </p:sp>
      <p:sp>
        <p:nvSpPr>
          <p:cNvPr id="11" name="Textfeld 49">
            <a:extLst>
              <a:ext uri="{FF2B5EF4-FFF2-40B4-BE49-F238E27FC236}">
                <a16:creationId xmlns="" xmlns:a16="http://schemas.microsoft.com/office/drawing/2014/main" id="{85ABA402-50ED-F746-88E5-5A4E6D525AD7}"/>
              </a:ext>
            </a:extLst>
          </p:cNvPr>
          <p:cNvSpPr txBox="1"/>
          <p:nvPr/>
        </p:nvSpPr>
        <p:spPr>
          <a:xfrm>
            <a:off x="7303841" y="280661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90-120 min</a:t>
            </a:r>
          </a:p>
        </p:txBody>
      </p:sp>
      <p:sp>
        <p:nvSpPr>
          <p:cNvPr id="12" name="Textfeld 50">
            <a:extLst>
              <a:ext uri="{FF2B5EF4-FFF2-40B4-BE49-F238E27FC236}">
                <a16:creationId xmlns="" xmlns:a16="http://schemas.microsoft.com/office/drawing/2014/main" id="{33EBAA8D-E41F-3A4E-B87B-901BEDA0B3A2}"/>
              </a:ext>
            </a:extLst>
          </p:cNvPr>
          <p:cNvSpPr txBox="1"/>
          <p:nvPr/>
        </p:nvSpPr>
        <p:spPr>
          <a:xfrm>
            <a:off x="357746" y="2824597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0-30 min</a:t>
            </a:r>
          </a:p>
        </p:txBody>
      </p:sp>
      <p:sp>
        <p:nvSpPr>
          <p:cNvPr id="13" name="Textfeld 44">
            <a:extLst>
              <a:ext uri="{FF2B5EF4-FFF2-40B4-BE49-F238E27FC236}">
                <a16:creationId xmlns="" xmlns:a16="http://schemas.microsoft.com/office/drawing/2014/main" id="{73810656-81F1-FE4C-9DD7-0AF61AEC133D}"/>
              </a:ext>
            </a:extLst>
          </p:cNvPr>
          <p:cNvSpPr txBox="1"/>
          <p:nvPr/>
        </p:nvSpPr>
        <p:spPr>
          <a:xfrm rot="5400000">
            <a:off x="8305796" y="3515421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5-OH-7-[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</p:txBody>
      </p:sp>
      <p:grpSp>
        <p:nvGrpSpPr>
          <p:cNvPr id="14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6746532" y="2567461"/>
            <a:ext cx="2238376" cy="276999"/>
            <a:chOff x="2667329" y="5358015"/>
            <a:chExt cx="2238376" cy="276999"/>
          </a:xfrm>
        </p:grpSpPr>
        <p:grpSp>
          <p:nvGrpSpPr>
            <p:cNvPr id="15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19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20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</a:p>
          </p:txBody>
        </p:sp>
        <p:sp>
          <p:nvSpPr>
            <p:cNvPr id="17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8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grpSp>
        <p:nvGrpSpPr>
          <p:cNvPr id="21" name="Gruppieren 8">
            <a:extLst>
              <a:ext uri="{FF2B5EF4-FFF2-40B4-BE49-F238E27FC236}">
                <a16:creationId xmlns="" xmlns:a16="http://schemas.microsoft.com/office/drawing/2014/main" id="{49F21EBD-84BC-DB46-89E3-D4679772049F}"/>
              </a:ext>
            </a:extLst>
          </p:cNvPr>
          <p:cNvGrpSpPr/>
          <p:nvPr/>
        </p:nvGrpSpPr>
        <p:grpSpPr>
          <a:xfrm>
            <a:off x="253193" y="6094458"/>
            <a:ext cx="2313718" cy="276999"/>
            <a:chOff x="2667329" y="5358015"/>
            <a:chExt cx="2313718" cy="276999"/>
          </a:xfrm>
        </p:grpSpPr>
        <p:grpSp>
          <p:nvGrpSpPr>
            <p:cNvPr id="22" name="Gruppierung 101">
              <a:extLst>
                <a:ext uri="{FF2B5EF4-FFF2-40B4-BE49-F238E27FC236}">
                  <a16:creationId xmlns="" xmlns:a16="http://schemas.microsoft.com/office/drawing/2014/main" id="{AB6699D3-A8B0-B049-BA66-A82BDB19C851}"/>
                </a:ext>
              </a:extLst>
            </p:cNvPr>
            <p:cNvGrpSpPr/>
            <p:nvPr/>
          </p:nvGrpSpPr>
          <p:grpSpPr>
            <a:xfrm rot="5400000">
              <a:off x="3941612" y="4877839"/>
              <a:ext cx="120746" cy="1231429"/>
              <a:chOff x="5314496" y="880135"/>
              <a:chExt cx="103259" cy="782979"/>
            </a:xfrm>
          </p:grpSpPr>
          <p:pic>
            <p:nvPicPr>
              <p:cNvPr id="26" name="Bild 104">
                <a:extLst>
                  <a:ext uri="{FF2B5EF4-FFF2-40B4-BE49-F238E27FC236}">
                    <a16:creationId xmlns="" xmlns:a16="http://schemas.microsoft.com/office/drawing/2014/main" id="{29B5EFE5-A2B4-BB48-B32E-B8EE85E3C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14496" y="880135"/>
                <a:ext cx="103259" cy="782978"/>
              </a:xfrm>
              <a:prstGeom prst="rect">
                <a:avLst/>
              </a:prstGeom>
            </p:spPr>
          </p:pic>
          <p:sp>
            <p:nvSpPr>
              <p:cNvPr id="27" name="Rechteck 28">
                <a:extLst>
                  <a:ext uri="{FF2B5EF4-FFF2-40B4-BE49-F238E27FC236}">
                    <a16:creationId xmlns="" xmlns:a16="http://schemas.microsoft.com/office/drawing/2014/main" id="{464EEF05-4888-734A-86C7-98E4236DD576}"/>
                  </a:ext>
                </a:extLst>
              </p:cNvPr>
              <p:cNvSpPr/>
              <p:nvPr/>
            </p:nvSpPr>
            <p:spPr>
              <a:xfrm rot="16200000">
                <a:off x="4974637" y="1219995"/>
                <a:ext cx="782978" cy="103259"/>
              </a:xfrm>
              <a:prstGeom prst="rect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feld 29">
              <a:extLst>
                <a:ext uri="{FF2B5EF4-FFF2-40B4-BE49-F238E27FC236}">
                  <a16:creationId xmlns="" xmlns:a16="http://schemas.microsoft.com/office/drawing/2014/main" id="{78F2C92F-8FE5-8746-A1CE-4455986008D0}"/>
                </a:ext>
              </a:extLst>
            </p:cNvPr>
            <p:cNvSpPr txBox="1"/>
            <p:nvPr/>
          </p:nvSpPr>
          <p:spPr>
            <a:xfrm>
              <a:off x="4570357" y="5369097"/>
              <a:ext cx="410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endParaRPr lang="de-DE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feld 30">
              <a:extLst>
                <a:ext uri="{FF2B5EF4-FFF2-40B4-BE49-F238E27FC236}">
                  <a16:creationId xmlns="" xmlns:a16="http://schemas.microsoft.com/office/drawing/2014/main" id="{FD61E3BE-A1AF-334E-9C6B-BECAB66D0587}"/>
                </a:ext>
              </a:extLst>
            </p:cNvPr>
            <p:cNvSpPr txBox="1"/>
            <p:nvPr/>
          </p:nvSpPr>
          <p:spPr>
            <a:xfrm>
              <a:off x="3180238" y="5368773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5" name="Textfeld 31">
              <a:extLst>
                <a:ext uri="{FF2B5EF4-FFF2-40B4-BE49-F238E27FC236}">
                  <a16:creationId xmlns="" xmlns:a16="http://schemas.microsoft.com/office/drawing/2014/main" id="{7CB3B0C7-8E06-424A-B835-011C9D6CC817}"/>
                </a:ext>
              </a:extLst>
            </p:cNvPr>
            <p:cNvSpPr txBox="1"/>
            <p:nvPr/>
          </p:nvSpPr>
          <p:spPr>
            <a:xfrm>
              <a:off x="2667329" y="5358015"/>
              <a:ext cx="6319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SUV</a:t>
              </a:r>
              <a:r>
                <a:rPr lang="de-DE" sz="1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bw</a:t>
              </a:r>
            </a:p>
          </p:txBody>
        </p:sp>
      </p:grpSp>
      <p:sp>
        <p:nvSpPr>
          <p:cNvPr id="28" name="Rectangle 12"/>
          <p:cNvSpPr/>
          <p:nvPr/>
        </p:nvSpPr>
        <p:spPr>
          <a:xfrm rot="5400000">
            <a:off x="8046751" y="5092568"/>
            <a:ext cx="18133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N</a:t>
            </a:r>
            <a:r>
              <a:rPr lang="en-US" sz="1600" dirty="0" smtClean="0"/>
              <a:t>-Me-6-[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F]</a:t>
            </a:r>
            <a:r>
              <a:rPr lang="en-US" sz="1600" dirty="0" err="1" smtClean="0"/>
              <a:t>FTrp</a:t>
            </a:r>
            <a:endParaRPr lang="en-US" sz="1600" dirty="0" smtClean="0"/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31 days post op</a:t>
            </a:r>
          </a:p>
          <a:p>
            <a:endParaRPr lang="en-US" sz="1600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/>
          <a:srcRect l="13286" t="24050" r="61021" b="6478"/>
          <a:stretch>
            <a:fillRect/>
          </a:stretch>
        </p:blipFill>
        <p:spPr bwMode="auto">
          <a:xfrm>
            <a:off x="321309" y="4588354"/>
            <a:ext cx="1571144" cy="13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/>
          <a:srcRect l="14722" t="24050" r="59278" b="6478"/>
          <a:stretch>
            <a:fillRect/>
          </a:stretch>
        </p:blipFill>
        <p:spPr bwMode="auto">
          <a:xfrm>
            <a:off x="2481871" y="4588354"/>
            <a:ext cx="1589899" cy="13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/>
          <a:srcRect l="13383" t="24353" r="58846" b="6175"/>
          <a:stretch>
            <a:fillRect/>
          </a:stretch>
        </p:blipFill>
        <p:spPr bwMode="auto">
          <a:xfrm>
            <a:off x="4668226" y="4588354"/>
            <a:ext cx="1698166" cy="13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1"/>
          <a:srcRect l="13049" t="24353" r="59210" b="6175"/>
          <a:stretch>
            <a:fillRect/>
          </a:stretch>
        </p:blipFill>
        <p:spPr bwMode="auto">
          <a:xfrm>
            <a:off x="7003462" y="4588354"/>
            <a:ext cx="1696379" cy="13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253193" y="0"/>
          <a:ext cx="5664200" cy="2971800"/>
        </p:xfrm>
        <a:graphic>
          <a:graphicData uri="http://schemas.openxmlformats.org/presentationml/2006/ole">
            <p:oleObj spid="_x0000_s40963" name="Prism 8" r:id="rId12" imgW="5666735" imgH="2973072" progId="">
              <p:embed/>
            </p:oleObj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518628" y="0"/>
            <a:ext cx="4932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Hypothalamus uptake</a:t>
            </a:r>
            <a:endParaRPr lang="en-US" sz="40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8514429" y="764497"/>
            <a:ext cx="3339631" cy="2226421"/>
            <a:chOff x="8514429" y="764497"/>
            <a:chExt cx="3339631" cy="2226421"/>
          </a:xfrm>
        </p:grpSpPr>
        <p:pic>
          <p:nvPicPr>
            <p:cNvPr id="35" name="Grafik 3">
              <a:extLst>
                <a:ext uri="{FF2B5EF4-FFF2-40B4-BE49-F238E27FC236}">
                  <a16:creationId xmlns:a16="http://schemas.microsoft.com/office/drawing/2014/main" xmlns="" id="{3718505D-335C-6F49-AA7E-247189B3D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4429" y="764497"/>
              <a:ext cx="3339631" cy="2226421"/>
            </a:xfrm>
            <a:prstGeom prst="rect">
              <a:avLst/>
            </a:prstGeom>
          </p:spPr>
        </p:pic>
        <p:sp>
          <p:nvSpPr>
            <p:cNvPr id="36" name="Textfeld 4">
              <a:extLst>
                <a:ext uri="{FF2B5EF4-FFF2-40B4-BE49-F238E27FC236}">
                  <a16:creationId xmlns:a16="http://schemas.microsoft.com/office/drawing/2014/main" xmlns="" id="{D4BBEF3A-3995-E446-BFF2-E69D6800299F}"/>
                </a:ext>
              </a:extLst>
            </p:cNvPr>
            <p:cNvSpPr txBox="1"/>
            <p:nvPr/>
          </p:nvSpPr>
          <p:spPr>
            <a:xfrm>
              <a:off x="10171938" y="860378"/>
              <a:ext cx="1181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7-[</a:t>
              </a:r>
              <a:r>
                <a:rPr lang="de-DE" baseline="30000" dirty="0"/>
                <a:t>18</a:t>
              </a:r>
              <a:r>
                <a:rPr lang="de-DE" dirty="0"/>
                <a:t>F]FTrp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903" y="77568"/>
            <a:ext cx="10515600" cy="1325563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9903" y="1403131"/>
            <a:ext cx="5785945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5-OH-7-[</a:t>
            </a:r>
            <a:r>
              <a:rPr lang="en-US" b="1" baseline="30000" dirty="0" smtClean="0"/>
              <a:t>18</a:t>
            </a:r>
            <a:r>
              <a:rPr lang="en-US" b="1" dirty="0" smtClean="0"/>
              <a:t>F]</a:t>
            </a:r>
            <a:r>
              <a:rPr lang="en-US" b="1" dirty="0" err="1" smtClean="0"/>
              <a:t>FTrp</a:t>
            </a:r>
            <a:r>
              <a:rPr lang="en-US" b="1" dirty="0" smtClean="0"/>
              <a:t>  </a:t>
            </a:r>
            <a:r>
              <a:rPr lang="en-US" dirty="0" smtClean="0"/>
              <a:t>expected to go through the serotonin pathway, but it has been revealed, that tracer do not accumulate  in the edema area nor in the sites of </a:t>
            </a:r>
            <a:r>
              <a:rPr lang="en-US" dirty="0" err="1" smtClean="0"/>
              <a:t>serotoninergic</a:t>
            </a:r>
            <a:r>
              <a:rPr lang="en-US" dirty="0" smtClean="0"/>
              <a:t> parts of brain. </a:t>
            </a:r>
          </a:p>
          <a:p>
            <a:r>
              <a:rPr lang="en-US" b="1" i="1" dirty="0" smtClean="0"/>
              <a:t>N</a:t>
            </a:r>
            <a:r>
              <a:rPr lang="en-US" b="1" dirty="0" smtClean="0"/>
              <a:t>-Me-6-[</a:t>
            </a:r>
            <a:r>
              <a:rPr lang="en-US" b="1" baseline="30000" dirty="0" smtClean="0"/>
              <a:t>18</a:t>
            </a:r>
            <a:r>
              <a:rPr lang="en-US" b="1" dirty="0" smtClean="0"/>
              <a:t>F]</a:t>
            </a:r>
            <a:r>
              <a:rPr lang="en-US" b="1" dirty="0" err="1" smtClean="0"/>
              <a:t>FTrp</a:t>
            </a:r>
            <a:r>
              <a:rPr lang="en-US" b="1" dirty="0" smtClean="0"/>
              <a:t>  </a:t>
            </a:r>
            <a:r>
              <a:rPr lang="en-US" dirty="0" smtClean="0"/>
              <a:t>expected to go only through the </a:t>
            </a:r>
            <a:r>
              <a:rPr lang="en-US" dirty="0" err="1" smtClean="0"/>
              <a:t>kynurenine</a:t>
            </a:r>
            <a:r>
              <a:rPr lang="en-US" dirty="0" smtClean="0"/>
              <a:t> pathways, which tracer does near the edema area, but not in the lesion. Experiment also </a:t>
            </a:r>
            <a:r>
              <a:rPr lang="en-US" dirty="0" err="1" smtClean="0"/>
              <a:t>reveald</a:t>
            </a:r>
            <a:r>
              <a:rPr lang="en-US" dirty="0" smtClean="0"/>
              <a:t>, accumulation of </a:t>
            </a:r>
            <a:r>
              <a:rPr lang="en-US" i="1" dirty="0" smtClean="0"/>
              <a:t>N</a:t>
            </a:r>
            <a:r>
              <a:rPr lang="en-US" dirty="0" smtClean="0"/>
              <a:t>-Me-6-[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r>
              <a:rPr lang="en-US" dirty="0" smtClean="0"/>
              <a:t> in the typical </a:t>
            </a:r>
            <a:r>
              <a:rPr lang="en-US" dirty="0" err="1" smtClean="0"/>
              <a:t>serotoninergic</a:t>
            </a:r>
            <a:r>
              <a:rPr lang="en-US" dirty="0" smtClean="0"/>
              <a:t> organelles of brain.(Pineal gland, hypothalamus, </a:t>
            </a:r>
            <a:r>
              <a:rPr lang="en-US" dirty="0" err="1" smtClean="0"/>
              <a:t>raphe</a:t>
            </a:r>
            <a:r>
              <a:rPr lang="en-US" dirty="0" smtClean="0"/>
              <a:t> nucleus)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morphological studies of the brains by </a:t>
            </a:r>
            <a:r>
              <a:rPr lang="en-US" dirty="0" err="1" smtClean="0"/>
              <a:t>imunohistochemistry</a:t>
            </a:r>
            <a:r>
              <a:rPr lang="en-US" dirty="0" smtClean="0"/>
              <a:t> method(IBA, </a:t>
            </a:r>
            <a:r>
              <a:rPr lang="en-US" dirty="0" err="1" smtClean="0"/>
              <a:t>quinoline</a:t>
            </a:r>
            <a:r>
              <a:rPr lang="en-US" dirty="0" smtClean="0"/>
              <a:t> acid)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823184" y="1417592"/>
            <a:ext cx="3574832" cy="2575029"/>
            <a:chOff x="3581400" y="1397882"/>
            <a:chExt cx="3574832" cy="2575029"/>
          </a:xfrm>
        </p:grpSpPr>
        <p:grpSp>
          <p:nvGrpSpPr>
            <p:cNvPr id="8" name="Group 6"/>
            <p:cNvGrpSpPr/>
            <p:nvPr/>
          </p:nvGrpSpPr>
          <p:grpSpPr>
            <a:xfrm>
              <a:off x="3581400" y="1397882"/>
              <a:ext cx="3574832" cy="2575029"/>
              <a:chOff x="3581400" y="1397882"/>
              <a:chExt cx="3574832" cy="2575029"/>
            </a:xfrm>
            <a:solidFill>
              <a:schemeClr val="bg2"/>
            </a:solidFill>
          </p:grpSpPr>
          <p:sp>
            <p:nvSpPr>
              <p:cNvPr id="16" name="Chord 15"/>
              <p:cNvSpPr/>
              <p:nvPr/>
            </p:nvSpPr>
            <p:spPr>
              <a:xfrm rot="1240450">
                <a:off x="3581400" y="1434663"/>
                <a:ext cx="2582917" cy="2538248"/>
              </a:xfrm>
              <a:prstGeom prst="chord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hord 16"/>
              <p:cNvSpPr/>
              <p:nvPr/>
            </p:nvSpPr>
            <p:spPr>
              <a:xfrm rot="12066330">
                <a:off x="4573315" y="1397882"/>
                <a:ext cx="2582917" cy="2538248"/>
              </a:xfrm>
              <a:prstGeom prst="chord">
                <a:avLst/>
              </a:prstGeom>
              <a:grp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3909033" y="1411112"/>
              <a:ext cx="2462062" cy="2152830"/>
            </a:xfrm>
            <a:custGeom>
              <a:avLst/>
              <a:gdLst>
                <a:gd name="connsiteX0" fmla="*/ 1388181 w 2462062"/>
                <a:gd name="connsiteY0" fmla="*/ 133909 h 2152830"/>
                <a:gd name="connsiteX1" fmla="*/ 1340884 w 2462062"/>
                <a:gd name="connsiteY1" fmla="*/ 102378 h 2152830"/>
                <a:gd name="connsiteX2" fmla="*/ 1309353 w 2462062"/>
                <a:gd name="connsiteY2" fmla="*/ 55081 h 2152830"/>
                <a:gd name="connsiteX3" fmla="*/ 1262057 w 2462062"/>
                <a:gd name="connsiteY3" fmla="*/ 39316 h 2152830"/>
                <a:gd name="connsiteX4" fmla="*/ 789091 w 2462062"/>
                <a:gd name="connsiteY4" fmla="*/ 70847 h 2152830"/>
                <a:gd name="connsiteX5" fmla="*/ 678733 w 2462062"/>
                <a:gd name="connsiteY5" fmla="*/ 118143 h 2152830"/>
                <a:gd name="connsiteX6" fmla="*/ 473781 w 2462062"/>
                <a:gd name="connsiteY6" fmla="*/ 133909 h 2152830"/>
                <a:gd name="connsiteX7" fmla="*/ 363422 w 2462062"/>
                <a:gd name="connsiteY7" fmla="*/ 181205 h 2152830"/>
                <a:gd name="connsiteX8" fmla="*/ 316126 w 2462062"/>
                <a:gd name="connsiteY8" fmla="*/ 196971 h 2152830"/>
                <a:gd name="connsiteX9" fmla="*/ 268829 w 2462062"/>
                <a:gd name="connsiteY9" fmla="*/ 228502 h 2152830"/>
                <a:gd name="connsiteX10" fmla="*/ 174236 w 2462062"/>
                <a:gd name="connsiteY10" fmla="*/ 260033 h 2152830"/>
                <a:gd name="connsiteX11" fmla="*/ 126939 w 2462062"/>
                <a:gd name="connsiteY11" fmla="*/ 275798 h 2152830"/>
                <a:gd name="connsiteX12" fmla="*/ 32346 w 2462062"/>
                <a:gd name="connsiteY12" fmla="*/ 464985 h 2152830"/>
                <a:gd name="connsiteX13" fmla="*/ 16581 w 2462062"/>
                <a:gd name="connsiteY13" fmla="*/ 512281 h 2152830"/>
                <a:gd name="connsiteX14" fmla="*/ 253064 w 2462062"/>
                <a:gd name="connsiteY14" fmla="*/ 496516 h 2152830"/>
                <a:gd name="connsiteX15" fmla="*/ 300360 w 2462062"/>
                <a:gd name="connsiteY15" fmla="*/ 480750 h 2152830"/>
                <a:gd name="connsiteX16" fmla="*/ 316126 w 2462062"/>
                <a:gd name="connsiteY16" fmla="*/ 528047 h 2152830"/>
                <a:gd name="connsiteX17" fmla="*/ 331891 w 2462062"/>
                <a:gd name="connsiteY17" fmla="*/ 591109 h 2152830"/>
                <a:gd name="connsiteX18" fmla="*/ 426484 w 2462062"/>
                <a:gd name="connsiteY18" fmla="*/ 622640 h 2152830"/>
                <a:gd name="connsiteX19" fmla="*/ 899450 w 2462062"/>
                <a:gd name="connsiteY19" fmla="*/ 622640 h 2152830"/>
                <a:gd name="connsiteX20" fmla="*/ 915215 w 2462062"/>
                <a:gd name="connsiteY20" fmla="*/ 685702 h 2152830"/>
                <a:gd name="connsiteX21" fmla="*/ 946746 w 2462062"/>
                <a:gd name="connsiteY21" fmla="*/ 780295 h 2152830"/>
                <a:gd name="connsiteX22" fmla="*/ 962512 w 2462062"/>
                <a:gd name="connsiteY22" fmla="*/ 859122 h 2152830"/>
                <a:gd name="connsiteX23" fmla="*/ 1009808 w 2462062"/>
                <a:gd name="connsiteY23" fmla="*/ 874888 h 2152830"/>
                <a:gd name="connsiteX24" fmla="*/ 1057105 w 2462062"/>
                <a:gd name="connsiteY24" fmla="*/ 906419 h 2152830"/>
                <a:gd name="connsiteX25" fmla="*/ 1088636 w 2462062"/>
                <a:gd name="connsiteY25" fmla="*/ 953716 h 2152830"/>
                <a:gd name="connsiteX26" fmla="*/ 1104401 w 2462062"/>
                <a:gd name="connsiteY26" fmla="*/ 1001012 h 2152830"/>
                <a:gd name="connsiteX27" fmla="*/ 1135933 w 2462062"/>
                <a:gd name="connsiteY27" fmla="*/ 1079840 h 2152830"/>
                <a:gd name="connsiteX28" fmla="*/ 1167464 w 2462062"/>
                <a:gd name="connsiteY28" fmla="*/ 1127136 h 2152830"/>
                <a:gd name="connsiteX29" fmla="*/ 1183229 w 2462062"/>
                <a:gd name="connsiteY29" fmla="*/ 1316322 h 2152830"/>
                <a:gd name="connsiteX30" fmla="*/ 1214760 w 2462062"/>
                <a:gd name="connsiteY30" fmla="*/ 1347854 h 2152830"/>
                <a:gd name="connsiteX31" fmla="*/ 1246291 w 2462062"/>
                <a:gd name="connsiteY31" fmla="*/ 1395150 h 2152830"/>
                <a:gd name="connsiteX32" fmla="*/ 1230526 w 2462062"/>
                <a:gd name="connsiteY32" fmla="*/ 1615867 h 2152830"/>
                <a:gd name="connsiteX33" fmla="*/ 1135933 w 2462062"/>
                <a:gd name="connsiteY33" fmla="*/ 1678929 h 2152830"/>
                <a:gd name="connsiteX34" fmla="*/ 1120167 w 2462062"/>
                <a:gd name="connsiteY34" fmla="*/ 1726226 h 2152830"/>
                <a:gd name="connsiteX35" fmla="*/ 1135933 w 2462062"/>
                <a:gd name="connsiteY35" fmla="*/ 1915412 h 2152830"/>
                <a:gd name="connsiteX36" fmla="*/ 1167464 w 2462062"/>
                <a:gd name="connsiteY36" fmla="*/ 1962709 h 2152830"/>
                <a:gd name="connsiteX37" fmla="*/ 1277822 w 2462062"/>
                <a:gd name="connsiteY37" fmla="*/ 1978474 h 2152830"/>
                <a:gd name="connsiteX38" fmla="*/ 1340884 w 2462062"/>
                <a:gd name="connsiteY38" fmla="*/ 1994240 h 2152830"/>
                <a:gd name="connsiteX39" fmla="*/ 1388181 w 2462062"/>
                <a:gd name="connsiteY39" fmla="*/ 2025771 h 2152830"/>
                <a:gd name="connsiteX40" fmla="*/ 1419712 w 2462062"/>
                <a:gd name="connsiteY40" fmla="*/ 2151895 h 2152830"/>
                <a:gd name="connsiteX41" fmla="*/ 1577367 w 2462062"/>
                <a:gd name="connsiteY41" fmla="*/ 2136129 h 2152830"/>
                <a:gd name="connsiteX42" fmla="*/ 1608898 w 2462062"/>
                <a:gd name="connsiteY42" fmla="*/ 2088833 h 2152830"/>
                <a:gd name="connsiteX43" fmla="*/ 1624664 w 2462062"/>
                <a:gd name="connsiteY43" fmla="*/ 1962709 h 2152830"/>
                <a:gd name="connsiteX44" fmla="*/ 1640429 w 2462062"/>
                <a:gd name="connsiteY44" fmla="*/ 1899647 h 2152830"/>
                <a:gd name="connsiteX45" fmla="*/ 1656195 w 2462062"/>
                <a:gd name="connsiteY45" fmla="*/ 1805054 h 2152830"/>
                <a:gd name="connsiteX46" fmla="*/ 1640429 w 2462062"/>
                <a:gd name="connsiteY46" fmla="*/ 1647398 h 2152830"/>
                <a:gd name="connsiteX47" fmla="*/ 1577367 w 2462062"/>
                <a:gd name="connsiteY47" fmla="*/ 1505509 h 2152830"/>
                <a:gd name="connsiteX48" fmla="*/ 1561601 w 2462062"/>
                <a:gd name="connsiteY48" fmla="*/ 1458212 h 2152830"/>
                <a:gd name="connsiteX49" fmla="*/ 1577367 w 2462062"/>
                <a:gd name="connsiteY49" fmla="*/ 1237495 h 2152830"/>
                <a:gd name="connsiteX50" fmla="*/ 1608898 w 2462062"/>
                <a:gd name="connsiteY50" fmla="*/ 1142902 h 2152830"/>
                <a:gd name="connsiteX51" fmla="*/ 1640429 w 2462062"/>
                <a:gd name="connsiteY51" fmla="*/ 922185 h 2152830"/>
                <a:gd name="connsiteX52" fmla="*/ 1671960 w 2462062"/>
                <a:gd name="connsiteY52" fmla="*/ 638405 h 2152830"/>
                <a:gd name="connsiteX53" fmla="*/ 1750788 w 2462062"/>
                <a:gd name="connsiteY53" fmla="*/ 559578 h 2152830"/>
                <a:gd name="connsiteX54" fmla="*/ 1798084 w 2462062"/>
                <a:gd name="connsiteY54" fmla="*/ 512281 h 2152830"/>
                <a:gd name="connsiteX55" fmla="*/ 1861146 w 2462062"/>
                <a:gd name="connsiteY55" fmla="*/ 417688 h 2152830"/>
                <a:gd name="connsiteX56" fmla="*/ 1892677 w 2462062"/>
                <a:gd name="connsiteY56" fmla="*/ 323095 h 2152830"/>
                <a:gd name="connsiteX57" fmla="*/ 1939974 w 2462062"/>
                <a:gd name="connsiteY57" fmla="*/ 275798 h 2152830"/>
                <a:gd name="connsiteX58" fmla="*/ 1971505 w 2462062"/>
                <a:gd name="connsiteY58" fmla="*/ 228502 h 2152830"/>
                <a:gd name="connsiteX59" fmla="*/ 2129160 w 2462062"/>
                <a:gd name="connsiteY59" fmla="*/ 212736 h 2152830"/>
                <a:gd name="connsiteX60" fmla="*/ 2207988 w 2462062"/>
                <a:gd name="connsiteY60" fmla="*/ 196971 h 2152830"/>
                <a:gd name="connsiteX61" fmla="*/ 2255284 w 2462062"/>
                <a:gd name="connsiteY61" fmla="*/ 165440 h 2152830"/>
                <a:gd name="connsiteX62" fmla="*/ 2444470 w 2462062"/>
                <a:gd name="connsiteY62" fmla="*/ 149674 h 2152830"/>
                <a:gd name="connsiteX63" fmla="*/ 2412939 w 2462062"/>
                <a:gd name="connsiteY63" fmla="*/ 102378 h 2152830"/>
                <a:gd name="connsiteX64" fmla="*/ 2318346 w 2462062"/>
                <a:gd name="connsiteY64" fmla="*/ 70847 h 2152830"/>
                <a:gd name="connsiteX65" fmla="*/ 2255284 w 2462062"/>
                <a:gd name="connsiteY65" fmla="*/ 55081 h 2152830"/>
                <a:gd name="connsiteX66" fmla="*/ 2176457 w 2462062"/>
                <a:gd name="connsiteY66" fmla="*/ 39316 h 2152830"/>
                <a:gd name="connsiteX67" fmla="*/ 2129160 w 2462062"/>
                <a:gd name="connsiteY67" fmla="*/ 23550 h 2152830"/>
                <a:gd name="connsiteX68" fmla="*/ 1593133 w 2462062"/>
                <a:gd name="connsiteY68" fmla="*/ 55081 h 2152830"/>
                <a:gd name="connsiteX69" fmla="*/ 1419712 w 2462062"/>
                <a:gd name="connsiteY69" fmla="*/ 102378 h 2152830"/>
                <a:gd name="connsiteX70" fmla="*/ 1388181 w 2462062"/>
                <a:gd name="connsiteY70" fmla="*/ 133909 h 215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462062" h="2152830">
                  <a:moveTo>
                    <a:pt x="1388181" y="133909"/>
                  </a:moveTo>
                  <a:cubicBezTo>
                    <a:pt x="1375043" y="133909"/>
                    <a:pt x="1354282" y="115776"/>
                    <a:pt x="1340884" y="102378"/>
                  </a:cubicBezTo>
                  <a:cubicBezTo>
                    <a:pt x="1327486" y="88980"/>
                    <a:pt x="1324149" y="66918"/>
                    <a:pt x="1309353" y="55081"/>
                  </a:cubicBezTo>
                  <a:cubicBezTo>
                    <a:pt x="1296376" y="44700"/>
                    <a:pt x="1277822" y="44571"/>
                    <a:pt x="1262057" y="39316"/>
                  </a:cubicBezTo>
                  <a:cubicBezTo>
                    <a:pt x="1104402" y="49826"/>
                    <a:pt x="946485" y="56959"/>
                    <a:pt x="789091" y="70847"/>
                  </a:cubicBezTo>
                  <a:cubicBezTo>
                    <a:pt x="479771" y="98140"/>
                    <a:pt x="943328" y="68531"/>
                    <a:pt x="678733" y="118143"/>
                  </a:cubicBezTo>
                  <a:cubicBezTo>
                    <a:pt x="611387" y="130770"/>
                    <a:pt x="542098" y="128654"/>
                    <a:pt x="473781" y="133909"/>
                  </a:cubicBezTo>
                  <a:cubicBezTo>
                    <a:pt x="342542" y="166718"/>
                    <a:pt x="472292" y="126769"/>
                    <a:pt x="363422" y="181205"/>
                  </a:cubicBezTo>
                  <a:cubicBezTo>
                    <a:pt x="348558" y="188637"/>
                    <a:pt x="330990" y="189539"/>
                    <a:pt x="316126" y="196971"/>
                  </a:cubicBezTo>
                  <a:cubicBezTo>
                    <a:pt x="299179" y="205445"/>
                    <a:pt x="286144" y="220807"/>
                    <a:pt x="268829" y="228502"/>
                  </a:cubicBezTo>
                  <a:cubicBezTo>
                    <a:pt x="238457" y="242001"/>
                    <a:pt x="205767" y="249523"/>
                    <a:pt x="174236" y="260033"/>
                  </a:cubicBezTo>
                  <a:lnTo>
                    <a:pt x="126939" y="275798"/>
                  </a:lnTo>
                  <a:cubicBezTo>
                    <a:pt x="45441" y="398045"/>
                    <a:pt x="75860" y="334441"/>
                    <a:pt x="32346" y="464985"/>
                  </a:cubicBezTo>
                  <a:cubicBezTo>
                    <a:pt x="27091" y="480750"/>
                    <a:pt x="0" y="513386"/>
                    <a:pt x="16581" y="512281"/>
                  </a:cubicBezTo>
                  <a:lnTo>
                    <a:pt x="253064" y="496516"/>
                  </a:lnTo>
                  <a:cubicBezTo>
                    <a:pt x="268829" y="491261"/>
                    <a:pt x="285496" y="473318"/>
                    <a:pt x="300360" y="480750"/>
                  </a:cubicBezTo>
                  <a:cubicBezTo>
                    <a:pt x="315224" y="488182"/>
                    <a:pt x="311561" y="512068"/>
                    <a:pt x="316126" y="528047"/>
                  </a:cubicBezTo>
                  <a:cubicBezTo>
                    <a:pt x="322079" y="548881"/>
                    <a:pt x="315440" y="577008"/>
                    <a:pt x="331891" y="591109"/>
                  </a:cubicBezTo>
                  <a:cubicBezTo>
                    <a:pt x="357126" y="612739"/>
                    <a:pt x="426484" y="622640"/>
                    <a:pt x="426484" y="622640"/>
                  </a:cubicBezTo>
                  <a:cubicBezTo>
                    <a:pt x="482837" y="619509"/>
                    <a:pt x="809964" y="588222"/>
                    <a:pt x="899450" y="622640"/>
                  </a:cubicBezTo>
                  <a:cubicBezTo>
                    <a:pt x="919673" y="630418"/>
                    <a:pt x="908989" y="664948"/>
                    <a:pt x="915215" y="685702"/>
                  </a:cubicBezTo>
                  <a:cubicBezTo>
                    <a:pt x="924765" y="717537"/>
                    <a:pt x="940228" y="747704"/>
                    <a:pt x="946746" y="780295"/>
                  </a:cubicBezTo>
                  <a:cubicBezTo>
                    <a:pt x="952001" y="806571"/>
                    <a:pt x="947648" y="836826"/>
                    <a:pt x="962512" y="859122"/>
                  </a:cubicBezTo>
                  <a:cubicBezTo>
                    <a:pt x="971730" y="872949"/>
                    <a:pt x="994944" y="867456"/>
                    <a:pt x="1009808" y="874888"/>
                  </a:cubicBezTo>
                  <a:cubicBezTo>
                    <a:pt x="1026755" y="883362"/>
                    <a:pt x="1041339" y="895909"/>
                    <a:pt x="1057105" y="906419"/>
                  </a:cubicBezTo>
                  <a:cubicBezTo>
                    <a:pt x="1067615" y="922185"/>
                    <a:pt x="1080162" y="936768"/>
                    <a:pt x="1088636" y="953716"/>
                  </a:cubicBezTo>
                  <a:cubicBezTo>
                    <a:pt x="1096068" y="968580"/>
                    <a:pt x="1098566" y="985452"/>
                    <a:pt x="1104401" y="1001012"/>
                  </a:cubicBezTo>
                  <a:cubicBezTo>
                    <a:pt x="1114338" y="1027510"/>
                    <a:pt x="1123277" y="1054528"/>
                    <a:pt x="1135933" y="1079840"/>
                  </a:cubicBezTo>
                  <a:cubicBezTo>
                    <a:pt x="1144407" y="1096787"/>
                    <a:pt x="1156954" y="1111371"/>
                    <a:pt x="1167464" y="1127136"/>
                  </a:cubicBezTo>
                  <a:cubicBezTo>
                    <a:pt x="1172719" y="1190198"/>
                    <a:pt x="1169970" y="1254446"/>
                    <a:pt x="1183229" y="1316322"/>
                  </a:cubicBezTo>
                  <a:cubicBezTo>
                    <a:pt x="1186343" y="1330856"/>
                    <a:pt x="1205475" y="1336247"/>
                    <a:pt x="1214760" y="1347854"/>
                  </a:cubicBezTo>
                  <a:cubicBezTo>
                    <a:pt x="1226596" y="1362650"/>
                    <a:pt x="1235781" y="1379385"/>
                    <a:pt x="1246291" y="1395150"/>
                  </a:cubicBezTo>
                  <a:cubicBezTo>
                    <a:pt x="1241036" y="1468722"/>
                    <a:pt x="1257260" y="1547123"/>
                    <a:pt x="1230526" y="1615867"/>
                  </a:cubicBezTo>
                  <a:cubicBezTo>
                    <a:pt x="1216791" y="1651186"/>
                    <a:pt x="1135933" y="1678929"/>
                    <a:pt x="1135933" y="1678929"/>
                  </a:cubicBezTo>
                  <a:cubicBezTo>
                    <a:pt x="1130678" y="1694695"/>
                    <a:pt x="1120167" y="1709607"/>
                    <a:pt x="1120167" y="1726226"/>
                  </a:cubicBezTo>
                  <a:cubicBezTo>
                    <a:pt x="1120167" y="1789507"/>
                    <a:pt x="1123523" y="1853360"/>
                    <a:pt x="1135933" y="1915412"/>
                  </a:cubicBezTo>
                  <a:cubicBezTo>
                    <a:pt x="1139649" y="1933992"/>
                    <a:pt x="1150149" y="1955014"/>
                    <a:pt x="1167464" y="1962709"/>
                  </a:cubicBezTo>
                  <a:cubicBezTo>
                    <a:pt x="1201421" y="1977801"/>
                    <a:pt x="1241262" y="1971827"/>
                    <a:pt x="1277822" y="1978474"/>
                  </a:cubicBezTo>
                  <a:cubicBezTo>
                    <a:pt x="1299140" y="1982350"/>
                    <a:pt x="1319863" y="1988985"/>
                    <a:pt x="1340884" y="1994240"/>
                  </a:cubicBezTo>
                  <a:cubicBezTo>
                    <a:pt x="1356650" y="2004750"/>
                    <a:pt x="1376344" y="2010975"/>
                    <a:pt x="1388181" y="2025771"/>
                  </a:cubicBezTo>
                  <a:cubicBezTo>
                    <a:pt x="1401107" y="2041929"/>
                    <a:pt x="1418928" y="2147973"/>
                    <a:pt x="1419712" y="2151895"/>
                  </a:cubicBezTo>
                  <a:cubicBezTo>
                    <a:pt x="1472264" y="2146640"/>
                    <a:pt x="1527263" y="2152830"/>
                    <a:pt x="1577367" y="2136129"/>
                  </a:cubicBezTo>
                  <a:cubicBezTo>
                    <a:pt x="1595342" y="2130137"/>
                    <a:pt x="1603912" y="2107113"/>
                    <a:pt x="1608898" y="2088833"/>
                  </a:cubicBezTo>
                  <a:cubicBezTo>
                    <a:pt x="1620046" y="2047957"/>
                    <a:pt x="1617699" y="2004501"/>
                    <a:pt x="1624664" y="1962709"/>
                  </a:cubicBezTo>
                  <a:cubicBezTo>
                    <a:pt x="1628226" y="1941336"/>
                    <a:pt x="1636180" y="1920894"/>
                    <a:pt x="1640429" y="1899647"/>
                  </a:cubicBezTo>
                  <a:cubicBezTo>
                    <a:pt x="1646698" y="1868302"/>
                    <a:pt x="1650940" y="1836585"/>
                    <a:pt x="1656195" y="1805054"/>
                  </a:cubicBezTo>
                  <a:cubicBezTo>
                    <a:pt x="1650940" y="1752502"/>
                    <a:pt x="1650162" y="1699308"/>
                    <a:pt x="1640429" y="1647398"/>
                  </a:cubicBezTo>
                  <a:cubicBezTo>
                    <a:pt x="1616025" y="1517242"/>
                    <a:pt x="1619856" y="1590486"/>
                    <a:pt x="1577367" y="1505509"/>
                  </a:cubicBezTo>
                  <a:cubicBezTo>
                    <a:pt x="1569935" y="1490645"/>
                    <a:pt x="1566856" y="1473978"/>
                    <a:pt x="1561601" y="1458212"/>
                  </a:cubicBezTo>
                  <a:cubicBezTo>
                    <a:pt x="1566856" y="1384640"/>
                    <a:pt x="1566425" y="1310439"/>
                    <a:pt x="1577367" y="1237495"/>
                  </a:cubicBezTo>
                  <a:cubicBezTo>
                    <a:pt x="1582297" y="1204626"/>
                    <a:pt x="1603434" y="1175686"/>
                    <a:pt x="1608898" y="1142902"/>
                  </a:cubicBezTo>
                  <a:cubicBezTo>
                    <a:pt x="1624188" y="1051165"/>
                    <a:pt x="1630562" y="1020851"/>
                    <a:pt x="1640429" y="922185"/>
                  </a:cubicBezTo>
                  <a:cubicBezTo>
                    <a:pt x="1641909" y="907383"/>
                    <a:pt x="1654349" y="691237"/>
                    <a:pt x="1671960" y="638405"/>
                  </a:cubicBezTo>
                  <a:cubicBezTo>
                    <a:pt x="1689747" y="585045"/>
                    <a:pt x="1711981" y="591917"/>
                    <a:pt x="1750788" y="559578"/>
                  </a:cubicBezTo>
                  <a:cubicBezTo>
                    <a:pt x="1767916" y="545305"/>
                    <a:pt x="1784396" y="529880"/>
                    <a:pt x="1798084" y="512281"/>
                  </a:cubicBezTo>
                  <a:cubicBezTo>
                    <a:pt x="1821349" y="482368"/>
                    <a:pt x="1849162" y="453639"/>
                    <a:pt x="1861146" y="417688"/>
                  </a:cubicBezTo>
                  <a:cubicBezTo>
                    <a:pt x="1871656" y="386157"/>
                    <a:pt x="1869175" y="346597"/>
                    <a:pt x="1892677" y="323095"/>
                  </a:cubicBezTo>
                  <a:cubicBezTo>
                    <a:pt x="1908443" y="307329"/>
                    <a:pt x="1925700" y="292926"/>
                    <a:pt x="1939974" y="275798"/>
                  </a:cubicBezTo>
                  <a:cubicBezTo>
                    <a:pt x="1952104" y="261242"/>
                    <a:pt x="1953530" y="234494"/>
                    <a:pt x="1971505" y="228502"/>
                  </a:cubicBezTo>
                  <a:cubicBezTo>
                    <a:pt x="2021609" y="211801"/>
                    <a:pt x="2076809" y="219716"/>
                    <a:pt x="2129160" y="212736"/>
                  </a:cubicBezTo>
                  <a:cubicBezTo>
                    <a:pt x="2155721" y="209195"/>
                    <a:pt x="2181712" y="202226"/>
                    <a:pt x="2207988" y="196971"/>
                  </a:cubicBezTo>
                  <a:cubicBezTo>
                    <a:pt x="2223753" y="186461"/>
                    <a:pt x="2236704" y="169156"/>
                    <a:pt x="2255284" y="165440"/>
                  </a:cubicBezTo>
                  <a:cubicBezTo>
                    <a:pt x="2317336" y="153030"/>
                    <a:pt x="2385715" y="173176"/>
                    <a:pt x="2444470" y="149674"/>
                  </a:cubicBezTo>
                  <a:cubicBezTo>
                    <a:pt x="2462062" y="142637"/>
                    <a:pt x="2429007" y="112420"/>
                    <a:pt x="2412939" y="102378"/>
                  </a:cubicBezTo>
                  <a:cubicBezTo>
                    <a:pt x="2384754" y="84763"/>
                    <a:pt x="2350590" y="78908"/>
                    <a:pt x="2318346" y="70847"/>
                  </a:cubicBezTo>
                  <a:cubicBezTo>
                    <a:pt x="2297325" y="65592"/>
                    <a:pt x="2276436" y="59781"/>
                    <a:pt x="2255284" y="55081"/>
                  </a:cubicBezTo>
                  <a:cubicBezTo>
                    <a:pt x="2229126" y="49268"/>
                    <a:pt x="2202453" y="45815"/>
                    <a:pt x="2176457" y="39316"/>
                  </a:cubicBezTo>
                  <a:cubicBezTo>
                    <a:pt x="2160335" y="35285"/>
                    <a:pt x="2144926" y="28805"/>
                    <a:pt x="2129160" y="23550"/>
                  </a:cubicBezTo>
                  <a:cubicBezTo>
                    <a:pt x="1403244" y="47748"/>
                    <a:pt x="1840999" y="0"/>
                    <a:pt x="1593133" y="55081"/>
                  </a:cubicBezTo>
                  <a:cubicBezTo>
                    <a:pt x="1459431" y="84792"/>
                    <a:pt x="1567365" y="53161"/>
                    <a:pt x="1419712" y="102378"/>
                  </a:cubicBezTo>
                  <a:cubicBezTo>
                    <a:pt x="1367429" y="119805"/>
                    <a:pt x="1401319" y="133909"/>
                    <a:pt x="1388181" y="13390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588012" y="1550272"/>
              <a:ext cx="775900" cy="1606830"/>
            </a:xfrm>
            <a:custGeom>
              <a:avLst/>
              <a:gdLst>
                <a:gd name="connsiteX0" fmla="*/ 252002 w 775900"/>
                <a:gd name="connsiteY0" fmla="*/ 420418 h 1606830"/>
                <a:gd name="connsiteX1" fmla="*/ 267767 w 775900"/>
                <a:gd name="connsiteY1" fmla="*/ 105107 h 1606830"/>
                <a:gd name="connsiteX2" fmla="*/ 315064 w 775900"/>
                <a:gd name="connsiteY2" fmla="*/ 73576 h 1606830"/>
                <a:gd name="connsiteX3" fmla="*/ 472719 w 775900"/>
                <a:gd name="connsiteY3" fmla="*/ 42045 h 1606830"/>
                <a:gd name="connsiteX4" fmla="*/ 614609 w 775900"/>
                <a:gd name="connsiteY4" fmla="*/ 26280 h 1606830"/>
                <a:gd name="connsiteX5" fmla="*/ 693436 w 775900"/>
                <a:gd name="connsiteY5" fmla="*/ 105107 h 1606830"/>
                <a:gd name="connsiteX6" fmla="*/ 724967 w 775900"/>
                <a:gd name="connsiteY6" fmla="*/ 152404 h 1606830"/>
                <a:gd name="connsiteX7" fmla="*/ 740733 w 775900"/>
                <a:gd name="connsiteY7" fmla="*/ 215466 h 1606830"/>
                <a:gd name="connsiteX8" fmla="*/ 740733 w 775900"/>
                <a:gd name="connsiteY8" fmla="*/ 641135 h 1606830"/>
                <a:gd name="connsiteX9" fmla="*/ 724967 w 775900"/>
                <a:gd name="connsiteY9" fmla="*/ 719962 h 1606830"/>
                <a:gd name="connsiteX10" fmla="*/ 709202 w 775900"/>
                <a:gd name="connsiteY10" fmla="*/ 767259 h 1606830"/>
                <a:gd name="connsiteX11" fmla="*/ 724967 w 775900"/>
                <a:gd name="connsiteY11" fmla="*/ 1208694 h 1606830"/>
                <a:gd name="connsiteX12" fmla="*/ 724967 w 775900"/>
                <a:gd name="connsiteY12" fmla="*/ 1334818 h 1606830"/>
                <a:gd name="connsiteX13" fmla="*/ 677671 w 775900"/>
                <a:gd name="connsiteY13" fmla="*/ 1366349 h 1606830"/>
                <a:gd name="connsiteX14" fmla="*/ 661905 w 775900"/>
                <a:gd name="connsiteY14" fmla="*/ 1476707 h 1606830"/>
                <a:gd name="connsiteX15" fmla="*/ 646140 w 775900"/>
                <a:gd name="connsiteY15" fmla="*/ 1571300 h 1606830"/>
                <a:gd name="connsiteX16" fmla="*/ 598843 w 775900"/>
                <a:gd name="connsiteY16" fmla="*/ 1602831 h 1606830"/>
                <a:gd name="connsiteX17" fmla="*/ 267767 w 775900"/>
                <a:gd name="connsiteY17" fmla="*/ 1587066 h 1606830"/>
                <a:gd name="connsiteX18" fmla="*/ 252002 w 775900"/>
                <a:gd name="connsiteY18" fmla="*/ 1539769 h 1606830"/>
                <a:gd name="connsiteX19" fmla="*/ 125878 w 775900"/>
                <a:gd name="connsiteY19" fmla="*/ 1397880 h 1606830"/>
                <a:gd name="connsiteX20" fmla="*/ 157409 w 775900"/>
                <a:gd name="connsiteY20" fmla="*/ 1161397 h 1606830"/>
                <a:gd name="connsiteX21" fmla="*/ 204705 w 775900"/>
                <a:gd name="connsiteY21" fmla="*/ 1098335 h 1606830"/>
                <a:gd name="connsiteX22" fmla="*/ 236236 w 775900"/>
                <a:gd name="connsiteY22" fmla="*/ 1003742 h 1606830"/>
                <a:gd name="connsiteX23" fmla="*/ 204705 w 775900"/>
                <a:gd name="connsiteY23" fmla="*/ 767259 h 1606830"/>
                <a:gd name="connsiteX24" fmla="*/ 220471 w 775900"/>
                <a:gd name="connsiteY24" fmla="*/ 578073 h 1606830"/>
                <a:gd name="connsiteX25" fmla="*/ 252002 w 775900"/>
                <a:gd name="connsiteY25" fmla="*/ 420418 h 160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900" h="1606830">
                  <a:moveTo>
                    <a:pt x="252002" y="420418"/>
                  </a:moveTo>
                  <a:cubicBezTo>
                    <a:pt x="259885" y="341590"/>
                    <a:pt x="248942" y="208645"/>
                    <a:pt x="267767" y="105107"/>
                  </a:cubicBezTo>
                  <a:cubicBezTo>
                    <a:pt x="271156" y="86465"/>
                    <a:pt x="298116" y="82050"/>
                    <a:pt x="315064" y="73576"/>
                  </a:cubicBezTo>
                  <a:cubicBezTo>
                    <a:pt x="359089" y="51564"/>
                    <a:pt x="432053" y="47855"/>
                    <a:pt x="472719" y="42045"/>
                  </a:cubicBezTo>
                  <a:cubicBezTo>
                    <a:pt x="583078" y="5259"/>
                    <a:pt x="535781" y="3"/>
                    <a:pt x="614609" y="26280"/>
                  </a:cubicBezTo>
                  <a:cubicBezTo>
                    <a:pt x="698694" y="152407"/>
                    <a:pt x="588331" y="0"/>
                    <a:pt x="693436" y="105107"/>
                  </a:cubicBezTo>
                  <a:cubicBezTo>
                    <a:pt x="706834" y="118505"/>
                    <a:pt x="714457" y="136638"/>
                    <a:pt x="724967" y="152404"/>
                  </a:cubicBezTo>
                  <a:cubicBezTo>
                    <a:pt x="730222" y="173425"/>
                    <a:pt x="737438" y="194050"/>
                    <a:pt x="740733" y="215466"/>
                  </a:cubicBezTo>
                  <a:cubicBezTo>
                    <a:pt x="767264" y="387919"/>
                    <a:pt x="758532" y="436451"/>
                    <a:pt x="740733" y="641135"/>
                  </a:cubicBezTo>
                  <a:cubicBezTo>
                    <a:pt x="738412" y="667830"/>
                    <a:pt x="731466" y="693966"/>
                    <a:pt x="724967" y="719962"/>
                  </a:cubicBezTo>
                  <a:cubicBezTo>
                    <a:pt x="720936" y="736084"/>
                    <a:pt x="714457" y="751493"/>
                    <a:pt x="709202" y="767259"/>
                  </a:cubicBezTo>
                  <a:cubicBezTo>
                    <a:pt x="714457" y="914404"/>
                    <a:pt x="715487" y="1061761"/>
                    <a:pt x="724967" y="1208694"/>
                  </a:cubicBezTo>
                  <a:cubicBezTo>
                    <a:pt x="729419" y="1277697"/>
                    <a:pt x="775900" y="1245684"/>
                    <a:pt x="724967" y="1334818"/>
                  </a:cubicBezTo>
                  <a:cubicBezTo>
                    <a:pt x="715566" y="1351269"/>
                    <a:pt x="693436" y="1355839"/>
                    <a:pt x="677671" y="1366349"/>
                  </a:cubicBezTo>
                  <a:cubicBezTo>
                    <a:pt x="672416" y="1403135"/>
                    <a:pt x="667555" y="1439980"/>
                    <a:pt x="661905" y="1476707"/>
                  </a:cubicBezTo>
                  <a:cubicBezTo>
                    <a:pt x="657044" y="1508301"/>
                    <a:pt x="660436" y="1542709"/>
                    <a:pt x="646140" y="1571300"/>
                  </a:cubicBezTo>
                  <a:cubicBezTo>
                    <a:pt x="637666" y="1588248"/>
                    <a:pt x="614609" y="1592321"/>
                    <a:pt x="598843" y="1602831"/>
                  </a:cubicBezTo>
                  <a:cubicBezTo>
                    <a:pt x="488484" y="1597576"/>
                    <a:pt x="376469" y="1606830"/>
                    <a:pt x="267767" y="1587066"/>
                  </a:cubicBezTo>
                  <a:cubicBezTo>
                    <a:pt x="251417" y="1584093"/>
                    <a:pt x="262205" y="1552887"/>
                    <a:pt x="252002" y="1539769"/>
                  </a:cubicBezTo>
                  <a:cubicBezTo>
                    <a:pt x="0" y="1215764"/>
                    <a:pt x="243337" y="1574066"/>
                    <a:pt x="125878" y="1397880"/>
                  </a:cubicBezTo>
                  <a:cubicBezTo>
                    <a:pt x="126411" y="1391488"/>
                    <a:pt x="125994" y="1216373"/>
                    <a:pt x="157409" y="1161397"/>
                  </a:cubicBezTo>
                  <a:cubicBezTo>
                    <a:pt x="170445" y="1138583"/>
                    <a:pt x="188940" y="1119356"/>
                    <a:pt x="204705" y="1098335"/>
                  </a:cubicBezTo>
                  <a:cubicBezTo>
                    <a:pt x="215215" y="1066804"/>
                    <a:pt x="238996" y="1036864"/>
                    <a:pt x="236236" y="1003742"/>
                  </a:cubicBezTo>
                  <a:cubicBezTo>
                    <a:pt x="219091" y="797995"/>
                    <a:pt x="240482" y="874589"/>
                    <a:pt x="204705" y="767259"/>
                  </a:cubicBezTo>
                  <a:cubicBezTo>
                    <a:pt x="209960" y="704197"/>
                    <a:pt x="210068" y="640493"/>
                    <a:pt x="220471" y="578073"/>
                  </a:cubicBezTo>
                  <a:cubicBezTo>
                    <a:pt x="261973" y="329064"/>
                    <a:pt x="244119" y="499246"/>
                    <a:pt x="252002" y="4204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833241" y="1871961"/>
              <a:ext cx="749806" cy="936087"/>
            </a:xfrm>
            <a:custGeom>
              <a:avLst/>
              <a:gdLst>
                <a:gd name="connsiteX0" fmla="*/ 204952 w 749806"/>
                <a:gd name="connsiteY0" fmla="*/ 240618 h 936087"/>
                <a:gd name="connsiteX1" fmla="*/ 252249 w 749806"/>
                <a:gd name="connsiteY1" fmla="*/ 51432 h 936087"/>
                <a:gd name="connsiteX2" fmla="*/ 299545 w 749806"/>
                <a:gd name="connsiteY2" fmla="*/ 35667 h 936087"/>
                <a:gd name="connsiteX3" fmla="*/ 346842 w 749806"/>
                <a:gd name="connsiteY3" fmla="*/ 4136 h 936087"/>
                <a:gd name="connsiteX4" fmla="*/ 520262 w 749806"/>
                <a:gd name="connsiteY4" fmla="*/ 19901 h 936087"/>
                <a:gd name="connsiteX5" fmla="*/ 567559 w 749806"/>
                <a:gd name="connsiteY5" fmla="*/ 114494 h 936087"/>
                <a:gd name="connsiteX6" fmla="*/ 599090 w 749806"/>
                <a:gd name="connsiteY6" fmla="*/ 177556 h 936087"/>
                <a:gd name="connsiteX7" fmla="*/ 662152 w 749806"/>
                <a:gd name="connsiteY7" fmla="*/ 398273 h 936087"/>
                <a:gd name="connsiteX8" fmla="*/ 677918 w 749806"/>
                <a:gd name="connsiteY8" fmla="*/ 445570 h 936087"/>
                <a:gd name="connsiteX9" fmla="*/ 693683 w 749806"/>
                <a:gd name="connsiteY9" fmla="*/ 555929 h 936087"/>
                <a:gd name="connsiteX10" fmla="*/ 740980 w 749806"/>
                <a:gd name="connsiteY10" fmla="*/ 587460 h 936087"/>
                <a:gd name="connsiteX11" fmla="*/ 725214 w 749806"/>
                <a:gd name="connsiteY11" fmla="*/ 760880 h 936087"/>
                <a:gd name="connsiteX12" fmla="*/ 693683 w 749806"/>
                <a:gd name="connsiteY12" fmla="*/ 855473 h 936087"/>
                <a:gd name="connsiteX13" fmla="*/ 614856 w 749806"/>
                <a:gd name="connsiteY13" fmla="*/ 934301 h 936087"/>
                <a:gd name="connsiteX14" fmla="*/ 346842 w 749806"/>
                <a:gd name="connsiteY14" fmla="*/ 918536 h 936087"/>
                <a:gd name="connsiteX15" fmla="*/ 299545 w 749806"/>
                <a:gd name="connsiteY15" fmla="*/ 871239 h 936087"/>
                <a:gd name="connsiteX16" fmla="*/ 63062 w 749806"/>
                <a:gd name="connsiteY16" fmla="*/ 855473 h 936087"/>
                <a:gd name="connsiteX17" fmla="*/ 31531 w 749806"/>
                <a:gd name="connsiteY17" fmla="*/ 808177 h 936087"/>
                <a:gd name="connsiteX18" fmla="*/ 0 w 749806"/>
                <a:gd name="connsiteY18" fmla="*/ 697818 h 936087"/>
                <a:gd name="connsiteX19" fmla="*/ 15766 w 749806"/>
                <a:gd name="connsiteY19" fmla="*/ 650522 h 936087"/>
                <a:gd name="connsiteX20" fmla="*/ 78828 w 749806"/>
                <a:gd name="connsiteY20" fmla="*/ 634756 h 936087"/>
                <a:gd name="connsiteX21" fmla="*/ 173421 w 749806"/>
                <a:gd name="connsiteY21" fmla="*/ 555929 h 936087"/>
                <a:gd name="connsiteX22" fmla="*/ 220718 w 749806"/>
                <a:gd name="connsiteY22" fmla="*/ 524398 h 936087"/>
                <a:gd name="connsiteX23" fmla="*/ 204952 w 749806"/>
                <a:gd name="connsiteY23" fmla="*/ 240618 h 93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49806" h="936087">
                  <a:moveTo>
                    <a:pt x="204952" y="240618"/>
                  </a:moveTo>
                  <a:cubicBezTo>
                    <a:pt x="210207" y="161791"/>
                    <a:pt x="208982" y="94699"/>
                    <a:pt x="252249" y="51432"/>
                  </a:cubicBezTo>
                  <a:cubicBezTo>
                    <a:pt x="264000" y="39681"/>
                    <a:pt x="283780" y="40922"/>
                    <a:pt x="299545" y="35667"/>
                  </a:cubicBezTo>
                  <a:cubicBezTo>
                    <a:pt x="315311" y="25157"/>
                    <a:pt x="327942" y="5486"/>
                    <a:pt x="346842" y="4136"/>
                  </a:cubicBezTo>
                  <a:cubicBezTo>
                    <a:pt x="404740" y="0"/>
                    <a:pt x="464784" y="2831"/>
                    <a:pt x="520262" y="19901"/>
                  </a:cubicBezTo>
                  <a:cubicBezTo>
                    <a:pt x="545189" y="27571"/>
                    <a:pt x="559678" y="96104"/>
                    <a:pt x="567559" y="114494"/>
                  </a:cubicBezTo>
                  <a:cubicBezTo>
                    <a:pt x="576817" y="136096"/>
                    <a:pt x="590362" y="155735"/>
                    <a:pt x="599090" y="177556"/>
                  </a:cubicBezTo>
                  <a:cubicBezTo>
                    <a:pt x="659827" y="329399"/>
                    <a:pt x="602347" y="218862"/>
                    <a:pt x="662152" y="398273"/>
                  </a:cubicBezTo>
                  <a:lnTo>
                    <a:pt x="677918" y="445570"/>
                  </a:lnTo>
                  <a:cubicBezTo>
                    <a:pt x="683173" y="482356"/>
                    <a:pt x="678591" y="521972"/>
                    <a:pt x="693683" y="555929"/>
                  </a:cubicBezTo>
                  <a:cubicBezTo>
                    <a:pt x="701378" y="573244"/>
                    <a:pt x="738099" y="568732"/>
                    <a:pt x="740980" y="587460"/>
                  </a:cubicBezTo>
                  <a:cubicBezTo>
                    <a:pt x="749806" y="644830"/>
                    <a:pt x="735302" y="703718"/>
                    <a:pt x="725214" y="760880"/>
                  </a:cubicBezTo>
                  <a:cubicBezTo>
                    <a:pt x="719438" y="793611"/>
                    <a:pt x="717185" y="831971"/>
                    <a:pt x="693683" y="855473"/>
                  </a:cubicBezTo>
                  <a:lnTo>
                    <a:pt x="614856" y="934301"/>
                  </a:lnTo>
                  <a:cubicBezTo>
                    <a:pt x="525518" y="929046"/>
                    <a:pt x="434597" y="936087"/>
                    <a:pt x="346842" y="918536"/>
                  </a:cubicBezTo>
                  <a:cubicBezTo>
                    <a:pt x="324979" y="914163"/>
                    <a:pt x="321310" y="876076"/>
                    <a:pt x="299545" y="871239"/>
                  </a:cubicBezTo>
                  <a:cubicBezTo>
                    <a:pt x="222424" y="854101"/>
                    <a:pt x="141890" y="860728"/>
                    <a:pt x="63062" y="855473"/>
                  </a:cubicBezTo>
                  <a:cubicBezTo>
                    <a:pt x="52552" y="839708"/>
                    <a:pt x="40005" y="825124"/>
                    <a:pt x="31531" y="808177"/>
                  </a:cubicBezTo>
                  <a:cubicBezTo>
                    <a:pt x="20225" y="785564"/>
                    <a:pt x="5050" y="718017"/>
                    <a:pt x="0" y="697818"/>
                  </a:cubicBezTo>
                  <a:cubicBezTo>
                    <a:pt x="5255" y="682053"/>
                    <a:pt x="2789" y="660903"/>
                    <a:pt x="15766" y="650522"/>
                  </a:cubicBezTo>
                  <a:cubicBezTo>
                    <a:pt x="32686" y="636986"/>
                    <a:pt x="58912" y="643291"/>
                    <a:pt x="78828" y="634756"/>
                  </a:cubicBezTo>
                  <a:cubicBezTo>
                    <a:pt x="127183" y="614032"/>
                    <a:pt x="133310" y="589354"/>
                    <a:pt x="173421" y="555929"/>
                  </a:cubicBezTo>
                  <a:cubicBezTo>
                    <a:pt x="187977" y="543799"/>
                    <a:pt x="204952" y="534908"/>
                    <a:pt x="220718" y="524398"/>
                  </a:cubicBezTo>
                  <a:cubicBezTo>
                    <a:pt x="202855" y="256454"/>
                    <a:pt x="199697" y="319445"/>
                    <a:pt x="204952" y="24061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774800" y="3224292"/>
              <a:ext cx="421267" cy="459003"/>
            </a:xfrm>
            <a:custGeom>
              <a:avLst/>
              <a:gdLst>
                <a:gd name="connsiteX0" fmla="*/ 42676 w 421267"/>
                <a:gd name="connsiteY0" fmla="*/ 133763 h 459003"/>
                <a:gd name="connsiteX1" fmla="*/ 58441 w 421267"/>
                <a:gd name="connsiteY1" fmla="*/ 54936 h 459003"/>
                <a:gd name="connsiteX2" fmla="*/ 357986 w 421267"/>
                <a:gd name="connsiteY2" fmla="*/ 70701 h 459003"/>
                <a:gd name="connsiteX3" fmla="*/ 342221 w 421267"/>
                <a:gd name="connsiteY3" fmla="*/ 338715 h 459003"/>
                <a:gd name="connsiteX4" fmla="*/ 294924 w 421267"/>
                <a:gd name="connsiteY4" fmla="*/ 370246 h 459003"/>
                <a:gd name="connsiteX5" fmla="*/ 231862 w 421267"/>
                <a:gd name="connsiteY5" fmla="*/ 401777 h 459003"/>
                <a:gd name="connsiteX6" fmla="*/ 137269 w 421267"/>
                <a:gd name="connsiteY6" fmla="*/ 449074 h 459003"/>
                <a:gd name="connsiteX7" fmla="*/ 74207 w 421267"/>
                <a:gd name="connsiteY7" fmla="*/ 165294 h 459003"/>
                <a:gd name="connsiteX8" fmla="*/ 42676 w 421267"/>
                <a:gd name="connsiteY8" fmla="*/ 133763 h 45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267" h="459003">
                  <a:moveTo>
                    <a:pt x="42676" y="133763"/>
                  </a:moveTo>
                  <a:cubicBezTo>
                    <a:pt x="40048" y="115370"/>
                    <a:pt x="32165" y="60191"/>
                    <a:pt x="58441" y="54936"/>
                  </a:cubicBezTo>
                  <a:cubicBezTo>
                    <a:pt x="156486" y="35327"/>
                    <a:pt x="287285" y="0"/>
                    <a:pt x="357986" y="70701"/>
                  </a:cubicBezTo>
                  <a:cubicBezTo>
                    <a:pt x="421267" y="133982"/>
                    <a:pt x="360657" y="251142"/>
                    <a:pt x="342221" y="338715"/>
                  </a:cubicBezTo>
                  <a:cubicBezTo>
                    <a:pt x="338318" y="357256"/>
                    <a:pt x="311375" y="360845"/>
                    <a:pt x="294924" y="370246"/>
                  </a:cubicBezTo>
                  <a:cubicBezTo>
                    <a:pt x="274519" y="381906"/>
                    <a:pt x="252267" y="390117"/>
                    <a:pt x="231862" y="401777"/>
                  </a:cubicBezTo>
                  <a:cubicBezTo>
                    <a:pt x="146288" y="450677"/>
                    <a:pt x="223987" y="420168"/>
                    <a:pt x="137269" y="449074"/>
                  </a:cubicBezTo>
                  <a:cubicBezTo>
                    <a:pt x="0" y="403317"/>
                    <a:pt x="118263" y="459003"/>
                    <a:pt x="74207" y="165294"/>
                  </a:cubicBezTo>
                  <a:cubicBezTo>
                    <a:pt x="71396" y="146556"/>
                    <a:pt x="45304" y="152156"/>
                    <a:pt x="42676" y="13376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992390" y="2026893"/>
              <a:ext cx="362964" cy="520770"/>
            </a:xfrm>
            <a:custGeom>
              <a:avLst/>
              <a:gdLst>
                <a:gd name="connsiteX0" fmla="*/ 315667 w 362964"/>
                <a:gd name="connsiteY0" fmla="*/ 193744 h 234611"/>
                <a:gd name="connsiteX1" fmla="*/ 16122 w 362964"/>
                <a:gd name="connsiteY1" fmla="*/ 193744 h 234611"/>
                <a:gd name="connsiteX2" fmla="*/ 357 w 362964"/>
                <a:gd name="connsiteY2" fmla="*/ 146448 h 234611"/>
                <a:gd name="connsiteX3" fmla="*/ 16122 w 362964"/>
                <a:gd name="connsiteY3" fmla="*/ 36089 h 234611"/>
                <a:gd name="connsiteX4" fmla="*/ 47654 w 362964"/>
                <a:gd name="connsiteY4" fmla="*/ 4558 h 234611"/>
                <a:gd name="connsiteX5" fmla="*/ 252605 w 362964"/>
                <a:gd name="connsiteY5" fmla="*/ 20323 h 234611"/>
                <a:gd name="connsiteX6" fmla="*/ 299902 w 362964"/>
                <a:gd name="connsiteY6" fmla="*/ 177979 h 234611"/>
                <a:gd name="connsiteX7" fmla="*/ 315667 w 362964"/>
                <a:gd name="connsiteY7" fmla="*/ 193744 h 23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964" h="234611">
                  <a:moveTo>
                    <a:pt x="315667" y="193744"/>
                  </a:moveTo>
                  <a:cubicBezTo>
                    <a:pt x="268370" y="196372"/>
                    <a:pt x="179590" y="234611"/>
                    <a:pt x="16122" y="193744"/>
                  </a:cubicBezTo>
                  <a:cubicBezTo>
                    <a:pt x="0" y="189714"/>
                    <a:pt x="5612" y="162213"/>
                    <a:pt x="357" y="146448"/>
                  </a:cubicBezTo>
                  <a:cubicBezTo>
                    <a:pt x="5612" y="109662"/>
                    <a:pt x="4371" y="71342"/>
                    <a:pt x="16122" y="36089"/>
                  </a:cubicBezTo>
                  <a:cubicBezTo>
                    <a:pt x="20822" y="21988"/>
                    <a:pt x="32823" y="5547"/>
                    <a:pt x="47654" y="4558"/>
                  </a:cubicBezTo>
                  <a:cubicBezTo>
                    <a:pt x="116021" y="0"/>
                    <a:pt x="184288" y="15068"/>
                    <a:pt x="252605" y="20323"/>
                  </a:cubicBezTo>
                  <a:cubicBezTo>
                    <a:pt x="311317" y="108392"/>
                    <a:pt x="334217" y="92192"/>
                    <a:pt x="299902" y="177979"/>
                  </a:cubicBezTo>
                  <a:cubicBezTo>
                    <a:pt x="297142" y="184879"/>
                    <a:pt x="362964" y="191117"/>
                    <a:pt x="315667" y="19374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692512" y="3710849"/>
              <a:ext cx="362964" cy="234611"/>
            </a:xfrm>
            <a:custGeom>
              <a:avLst/>
              <a:gdLst>
                <a:gd name="connsiteX0" fmla="*/ 315667 w 362964"/>
                <a:gd name="connsiteY0" fmla="*/ 193744 h 234611"/>
                <a:gd name="connsiteX1" fmla="*/ 16122 w 362964"/>
                <a:gd name="connsiteY1" fmla="*/ 193744 h 234611"/>
                <a:gd name="connsiteX2" fmla="*/ 357 w 362964"/>
                <a:gd name="connsiteY2" fmla="*/ 146448 h 234611"/>
                <a:gd name="connsiteX3" fmla="*/ 16122 w 362964"/>
                <a:gd name="connsiteY3" fmla="*/ 36089 h 234611"/>
                <a:gd name="connsiteX4" fmla="*/ 47654 w 362964"/>
                <a:gd name="connsiteY4" fmla="*/ 4558 h 234611"/>
                <a:gd name="connsiteX5" fmla="*/ 252605 w 362964"/>
                <a:gd name="connsiteY5" fmla="*/ 20323 h 234611"/>
                <a:gd name="connsiteX6" fmla="*/ 299902 w 362964"/>
                <a:gd name="connsiteY6" fmla="*/ 177979 h 234611"/>
                <a:gd name="connsiteX7" fmla="*/ 315667 w 362964"/>
                <a:gd name="connsiteY7" fmla="*/ 193744 h 23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964" h="234611">
                  <a:moveTo>
                    <a:pt x="315667" y="193744"/>
                  </a:moveTo>
                  <a:cubicBezTo>
                    <a:pt x="268370" y="196372"/>
                    <a:pt x="179590" y="234611"/>
                    <a:pt x="16122" y="193744"/>
                  </a:cubicBezTo>
                  <a:cubicBezTo>
                    <a:pt x="0" y="189714"/>
                    <a:pt x="5612" y="162213"/>
                    <a:pt x="357" y="146448"/>
                  </a:cubicBezTo>
                  <a:cubicBezTo>
                    <a:pt x="5612" y="109662"/>
                    <a:pt x="4371" y="71342"/>
                    <a:pt x="16122" y="36089"/>
                  </a:cubicBezTo>
                  <a:cubicBezTo>
                    <a:pt x="20822" y="21988"/>
                    <a:pt x="32823" y="5547"/>
                    <a:pt x="47654" y="4558"/>
                  </a:cubicBezTo>
                  <a:cubicBezTo>
                    <a:pt x="116021" y="0"/>
                    <a:pt x="184288" y="15068"/>
                    <a:pt x="252605" y="20323"/>
                  </a:cubicBezTo>
                  <a:cubicBezTo>
                    <a:pt x="311317" y="108392"/>
                    <a:pt x="334217" y="92192"/>
                    <a:pt x="299902" y="177979"/>
                  </a:cubicBezTo>
                  <a:cubicBezTo>
                    <a:pt x="297142" y="184879"/>
                    <a:pt x="362964" y="191117"/>
                    <a:pt x="315667" y="19374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4355354" y="2906328"/>
              <a:ext cx="337158" cy="501548"/>
            </a:xfrm>
            <a:custGeom>
              <a:avLst/>
              <a:gdLst>
                <a:gd name="connsiteX0" fmla="*/ 315667 w 362964"/>
                <a:gd name="connsiteY0" fmla="*/ 193744 h 234611"/>
                <a:gd name="connsiteX1" fmla="*/ 16122 w 362964"/>
                <a:gd name="connsiteY1" fmla="*/ 193744 h 234611"/>
                <a:gd name="connsiteX2" fmla="*/ 357 w 362964"/>
                <a:gd name="connsiteY2" fmla="*/ 146448 h 234611"/>
                <a:gd name="connsiteX3" fmla="*/ 16122 w 362964"/>
                <a:gd name="connsiteY3" fmla="*/ 36089 h 234611"/>
                <a:gd name="connsiteX4" fmla="*/ 47654 w 362964"/>
                <a:gd name="connsiteY4" fmla="*/ 4558 h 234611"/>
                <a:gd name="connsiteX5" fmla="*/ 252605 w 362964"/>
                <a:gd name="connsiteY5" fmla="*/ 20323 h 234611"/>
                <a:gd name="connsiteX6" fmla="*/ 299902 w 362964"/>
                <a:gd name="connsiteY6" fmla="*/ 177979 h 234611"/>
                <a:gd name="connsiteX7" fmla="*/ 315667 w 362964"/>
                <a:gd name="connsiteY7" fmla="*/ 193744 h 234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964" h="234611">
                  <a:moveTo>
                    <a:pt x="315667" y="193744"/>
                  </a:moveTo>
                  <a:cubicBezTo>
                    <a:pt x="268370" y="196372"/>
                    <a:pt x="179590" y="234611"/>
                    <a:pt x="16122" y="193744"/>
                  </a:cubicBezTo>
                  <a:cubicBezTo>
                    <a:pt x="0" y="189714"/>
                    <a:pt x="5612" y="162213"/>
                    <a:pt x="357" y="146448"/>
                  </a:cubicBezTo>
                  <a:cubicBezTo>
                    <a:pt x="5612" y="109662"/>
                    <a:pt x="4371" y="71342"/>
                    <a:pt x="16122" y="36089"/>
                  </a:cubicBezTo>
                  <a:cubicBezTo>
                    <a:pt x="20822" y="21988"/>
                    <a:pt x="32823" y="5547"/>
                    <a:pt x="47654" y="4558"/>
                  </a:cubicBezTo>
                  <a:cubicBezTo>
                    <a:pt x="116021" y="0"/>
                    <a:pt x="184288" y="15068"/>
                    <a:pt x="252605" y="20323"/>
                  </a:cubicBezTo>
                  <a:cubicBezTo>
                    <a:pt x="311317" y="108392"/>
                    <a:pt x="334217" y="92192"/>
                    <a:pt x="299902" y="177979"/>
                  </a:cubicBezTo>
                  <a:cubicBezTo>
                    <a:pt x="297142" y="184879"/>
                    <a:pt x="362964" y="191117"/>
                    <a:pt x="315667" y="19374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7150817" y="1430822"/>
            <a:ext cx="1136179" cy="10729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150817" y="3701202"/>
            <a:ext cx="540557" cy="6345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934296" y="793531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9437851" y="2467595"/>
            <a:ext cx="985303" cy="9168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44737" y="551793"/>
            <a:ext cx="116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Edema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0382530" y="3516536"/>
            <a:ext cx="180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N</a:t>
            </a:r>
            <a:r>
              <a:rPr lang="en-US" b="1" dirty="0" smtClean="0"/>
              <a:t>-Me-6-[</a:t>
            </a:r>
            <a:r>
              <a:rPr lang="en-US" b="1" baseline="30000" dirty="0" smtClean="0"/>
              <a:t>18</a:t>
            </a:r>
            <a:r>
              <a:rPr lang="en-US" b="1" dirty="0" smtClean="0"/>
              <a:t>F]</a:t>
            </a:r>
            <a:r>
              <a:rPr lang="en-US" b="1" dirty="0" err="1" smtClean="0"/>
              <a:t>FTrp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779185" y="922487"/>
            <a:ext cx="154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F]DPA-714</a:t>
            </a:r>
          </a:p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563734" y="4335743"/>
            <a:ext cx="67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Brain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574233" y="993222"/>
            <a:ext cx="204952" cy="2207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239785" y="625366"/>
            <a:ext cx="204952" cy="2207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355805" y="4389762"/>
            <a:ext cx="204952" cy="2207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77578" y="3620200"/>
            <a:ext cx="204952" cy="2207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24.09.21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GGSB- Internship 2021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3010" name="Picture 2" descr="C:\Users\user\Desktop\DAWLEY_9_IDO1_overvie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475" y="171432"/>
            <a:ext cx="8967952" cy="6005531"/>
          </a:xfrm>
          <a:prstGeom prst="rect">
            <a:avLst/>
          </a:prstGeom>
          <a:noFill/>
        </p:spPr>
      </p:pic>
      <p:pic>
        <p:nvPicPr>
          <p:cNvPr id="43011" name="Picture 3" descr="C:\Users\user\Desktop\DAWLEY_9_IDO1_40x_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6475" y="171431"/>
            <a:ext cx="8132380" cy="6044417"/>
          </a:xfrm>
          <a:prstGeom prst="rect">
            <a:avLst/>
          </a:prstGeom>
          <a:noFill/>
        </p:spPr>
      </p:pic>
      <p:pic>
        <p:nvPicPr>
          <p:cNvPr id="43012" name="Picture 4" descr="C:\Users\user\Desktop\DAWLEY_9_IDO1_40x_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6474" y="171432"/>
            <a:ext cx="8084815" cy="600553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5892682"/>
            <a:ext cx="2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Imunochemistry</a:t>
            </a:r>
            <a:r>
              <a:rPr lang="en-US" dirty="0" smtClean="0"/>
              <a:t> IDO-1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Prof. Bernd </a:t>
            </a:r>
            <a:r>
              <a:rPr lang="en-US" dirty="0" err="1" smtClean="0"/>
              <a:t>Neumaier</a:t>
            </a:r>
            <a:endParaRPr lang="en-US" dirty="0" smtClean="0"/>
          </a:p>
          <a:p>
            <a:r>
              <a:rPr lang="en-US" dirty="0" smtClean="0"/>
              <a:t>Prof. Heike </a:t>
            </a:r>
            <a:r>
              <a:rPr lang="en-US" dirty="0" err="1" smtClean="0"/>
              <a:t>Endepols</a:t>
            </a:r>
            <a:endParaRPr lang="en-US" dirty="0" smtClean="0"/>
          </a:p>
          <a:p>
            <a:r>
              <a:rPr lang="en-US" dirty="0" smtClean="0"/>
              <a:t>Lukas </a:t>
            </a:r>
            <a:r>
              <a:rPr lang="en-US" dirty="0" err="1" smtClean="0"/>
              <a:t>Vieth</a:t>
            </a:r>
            <a:endParaRPr lang="en-US" dirty="0" smtClean="0"/>
          </a:p>
          <a:p>
            <a:r>
              <a:rPr lang="de-DE" dirty="0" smtClean="0"/>
              <a:t>Dr. Niklas </a:t>
            </a:r>
            <a:r>
              <a:rPr lang="de-DE" dirty="0" smtClean="0"/>
              <a:t>Kolks</a:t>
            </a:r>
            <a:endParaRPr lang="en-US" dirty="0" smtClean="0"/>
          </a:p>
          <a:p>
            <a:r>
              <a:rPr lang="en-US" dirty="0" smtClean="0"/>
              <a:t>Dr</a:t>
            </a:r>
            <a:r>
              <a:rPr lang="en-US" dirty="0" smtClean="0"/>
              <a:t>. </a:t>
            </a:r>
            <a:r>
              <a:rPr lang="en-US" dirty="0" err="1" smtClean="0"/>
              <a:t>Andro</a:t>
            </a:r>
            <a:r>
              <a:rPr lang="en-US" dirty="0" smtClean="0"/>
              <a:t> </a:t>
            </a:r>
            <a:r>
              <a:rPr lang="en-US" dirty="0" err="1" smtClean="0"/>
              <a:t>Katcharava</a:t>
            </a:r>
            <a:r>
              <a:rPr lang="en-US" dirty="0" smtClean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/>
              <a:t>Zlatopolskiy</a:t>
            </a:r>
            <a:r>
              <a:rPr lang="en-US" i="1" dirty="0"/>
              <a:t>, Boris D, Heike </a:t>
            </a:r>
            <a:r>
              <a:rPr lang="en-US" i="1" dirty="0" err="1"/>
              <a:t>Endepols</a:t>
            </a:r>
            <a:r>
              <a:rPr lang="en-US" i="1" dirty="0"/>
              <a:t>, </a:t>
            </a:r>
            <a:r>
              <a:rPr lang="en-US" i="1" dirty="0" err="1"/>
              <a:t>Raisa</a:t>
            </a:r>
            <a:r>
              <a:rPr lang="en-US" i="1" dirty="0"/>
              <a:t> N </a:t>
            </a:r>
            <a:r>
              <a:rPr lang="en-US" i="1" dirty="0" err="1"/>
              <a:t>Krasikova</a:t>
            </a:r>
            <a:r>
              <a:rPr lang="en-US" i="1" dirty="0"/>
              <a:t>, and Olga S </a:t>
            </a:r>
            <a:r>
              <a:rPr lang="en-US" i="1" dirty="0" err="1"/>
              <a:t>Fedorova</a:t>
            </a:r>
            <a:r>
              <a:rPr lang="en-US" i="1" dirty="0"/>
              <a:t>. 2020. “C- and 18 F-</a:t>
            </a:r>
            <a:r>
              <a:rPr lang="en-US" i="1" dirty="0" err="1"/>
              <a:t>Labelled</a:t>
            </a:r>
            <a:r>
              <a:rPr lang="en-US" i="1" dirty="0"/>
              <a:t> </a:t>
            </a:r>
            <a:r>
              <a:rPr lang="en-US" i="1" dirty="0" err="1"/>
              <a:t>Tryptophans</a:t>
            </a:r>
            <a:r>
              <a:rPr lang="en-US" i="1" dirty="0"/>
              <a:t> as PET-Tracers for Imaging of Altered Tryptophan Metabolism in Age-Associated Disorders and 18 F-</a:t>
            </a:r>
            <a:r>
              <a:rPr lang="en-US" i="1" dirty="0" err="1"/>
              <a:t>Labelled</a:t>
            </a:r>
            <a:r>
              <a:rPr lang="en-US" i="1" dirty="0"/>
              <a:t> </a:t>
            </a:r>
            <a:r>
              <a:rPr lang="en-US" i="1" dirty="0" err="1"/>
              <a:t>Tryptophans</a:t>
            </a:r>
            <a:r>
              <a:rPr lang="en-US" i="1" dirty="0"/>
              <a:t> as PET-Tracers for Imaging of Altered Tryptophan Metabolism in Age-Associated Disorders</a:t>
            </a:r>
            <a:r>
              <a:rPr lang="en-US" i="1" dirty="0" smtClean="0"/>
              <a:t>.”</a:t>
            </a:r>
          </a:p>
          <a:p>
            <a:r>
              <a:rPr lang="en-US" i="1" dirty="0" smtClean="0"/>
              <a:t>Wikipedia, </a:t>
            </a:r>
            <a:r>
              <a:rPr lang="en-US" i="1" dirty="0" smtClean="0">
                <a:hlinkClick r:id="rId2"/>
              </a:rPr>
              <a:t>https://g.co/kgs/VQLTQB</a:t>
            </a:r>
            <a:endParaRPr lang="en-US" i="1" dirty="0" smtClean="0"/>
          </a:p>
          <a:p>
            <a:r>
              <a:rPr lang="en-US" i="1" dirty="0" smtClean="0"/>
              <a:t>Presentation von </a:t>
            </a:r>
            <a:r>
              <a:rPr lang="de-DE" i="1" dirty="0" smtClean="0"/>
              <a:t>Niklas Kolks</a:t>
            </a:r>
            <a:endParaRPr lang="en-US" i="1" dirty="0"/>
          </a:p>
          <a:p>
            <a:pPr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information about Tryptophan </a:t>
            </a:r>
          </a:p>
          <a:p>
            <a:r>
              <a:rPr lang="en-US" dirty="0"/>
              <a:t>PET-imaging of </a:t>
            </a:r>
            <a:r>
              <a:rPr lang="en-US" dirty="0" err="1"/>
              <a:t>Trp</a:t>
            </a:r>
            <a:r>
              <a:rPr lang="en-US" dirty="0"/>
              <a:t> metabolism</a:t>
            </a:r>
          </a:p>
          <a:p>
            <a:r>
              <a:rPr lang="en-US" dirty="0"/>
              <a:t>Purpose of Experiment</a:t>
            </a:r>
          </a:p>
          <a:p>
            <a:r>
              <a:rPr lang="en-US" dirty="0"/>
              <a:t>Materials and Methods</a:t>
            </a:r>
          </a:p>
          <a:p>
            <a:r>
              <a:rPr lang="en-US" dirty="0"/>
              <a:t>Results</a:t>
            </a:r>
          </a:p>
          <a:p>
            <a:r>
              <a:rPr lang="en-US" dirty="0" err="1"/>
              <a:t>Discussion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53790" cy="1325563"/>
          </a:xfrm>
        </p:spPr>
        <p:txBody>
          <a:bodyPr/>
          <a:lstStyle/>
          <a:p>
            <a:r>
              <a:rPr lang="en-US" dirty="0"/>
              <a:t>Tryptophan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23857" cy="4351338"/>
          </a:xfrm>
        </p:spPr>
        <p:txBody>
          <a:bodyPr>
            <a:normAutofit/>
          </a:bodyPr>
          <a:lstStyle/>
          <a:p>
            <a:r>
              <a:rPr lang="en-US" dirty="0"/>
              <a:t>Tryptophan (</a:t>
            </a:r>
            <a:r>
              <a:rPr lang="en-US" dirty="0" err="1"/>
              <a:t>Trp</a:t>
            </a:r>
            <a:r>
              <a:rPr lang="en-US" dirty="0"/>
              <a:t>) is an essential </a:t>
            </a:r>
            <a:r>
              <a:rPr lang="en-US" dirty="0" err="1"/>
              <a:t>proteinogenic</a:t>
            </a:r>
            <a:r>
              <a:rPr lang="en-US" dirty="0"/>
              <a:t> amino acid, which contains an </a:t>
            </a:r>
            <a:r>
              <a:rPr lang="en-US" dirty="0" err="1"/>
              <a:t>indole</a:t>
            </a:r>
            <a:r>
              <a:rPr lang="en-US" dirty="0"/>
              <a:t> ring in the side chain.</a:t>
            </a:r>
          </a:p>
          <a:p>
            <a:r>
              <a:rPr lang="en-US" dirty="0" err="1"/>
              <a:t>Trp</a:t>
            </a:r>
            <a:r>
              <a:rPr lang="en-US" dirty="0"/>
              <a:t> is the least abundant amino acid in animal proteins,</a:t>
            </a:r>
          </a:p>
          <a:p>
            <a:r>
              <a:rPr lang="en-US" dirty="0" err="1"/>
              <a:t>Trp</a:t>
            </a:r>
            <a:r>
              <a:rPr lang="en-US" dirty="0"/>
              <a:t> serves mainly as a precursor for various metabolic pathways (serotonin, melatonin, niacin (vitamin B3) and </a:t>
            </a:r>
            <a:r>
              <a:rPr lang="en-US" dirty="0" err="1" smtClean="0"/>
              <a:t>kynurenine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1161" y="644368"/>
            <a:ext cx="2745611" cy="250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8113" y="3429000"/>
            <a:ext cx="33242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758113" y="5791200"/>
            <a:ext cx="4054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Wikipedia, https://g.co/kgs/VQLTQB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75" y="0"/>
            <a:ext cx="10515600" cy="1325563"/>
          </a:xfrm>
        </p:spPr>
        <p:txBody>
          <a:bodyPr/>
          <a:lstStyle/>
          <a:p>
            <a:r>
              <a:rPr lang="en-US" dirty="0" err="1"/>
              <a:t>Kynurenine</a:t>
            </a:r>
            <a:r>
              <a:rPr lang="en-US" dirty="0"/>
              <a:t>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1" y="1043921"/>
            <a:ext cx="10515600" cy="533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4656406"/>
            <a:ext cx="4155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 smtClean="0"/>
              <a:t>Zlatopolskiy</a:t>
            </a:r>
            <a:r>
              <a:rPr lang="en-US" sz="1000" i="1" dirty="0" smtClean="0"/>
              <a:t>, Boris D, Heike </a:t>
            </a:r>
            <a:r>
              <a:rPr lang="en-US" sz="1000" i="1" dirty="0" err="1" smtClean="0"/>
              <a:t>Endepols</a:t>
            </a:r>
            <a:r>
              <a:rPr lang="en-US" sz="1000" i="1" dirty="0" smtClean="0"/>
              <a:t>, </a:t>
            </a:r>
            <a:r>
              <a:rPr lang="en-US" sz="1000" i="1" dirty="0" err="1" smtClean="0"/>
              <a:t>Raisa</a:t>
            </a:r>
            <a:r>
              <a:rPr lang="en-US" sz="1000" i="1" dirty="0" smtClean="0"/>
              <a:t> N </a:t>
            </a:r>
            <a:r>
              <a:rPr lang="en-US" sz="1000" i="1" dirty="0" err="1" smtClean="0"/>
              <a:t>Krasikova</a:t>
            </a:r>
            <a:r>
              <a:rPr lang="en-US" sz="1000" i="1" dirty="0" smtClean="0"/>
              <a:t>, and Olga S </a:t>
            </a:r>
            <a:r>
              <a:rPr lang="en-US" sz="1000" i="1" dirty="0" err="1" smtClean="0"/>
              <a:t>Fedorova</a:t>
            </a:r>
            <a:r>
              <a:rPr lang="en-US" sz="1000" i="1" dirty="0" smtClean="0"/>
              <a:t>. 2020. “C- and 18 F-</a:t>
            </a:r>
            <a:r>
              <a:rPr lang="en-US" sz="1000" i="1" dirty="0" err="1" smtClean="0"/>
              <a:t>Labelled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Tryptophans</a:t>
            </a:r>
            <a:r>
              <a:rPr lang="en-US" sz="1000" i="1" dirty="0" smtClean="0"/>
              <a:t> as PET-Tracers for Imaging of Altered Tryptophan Metabolism in Age-Associated Disorders and 18 F-</a:t>
            </a:r>
            <a:r>
              <a:rPr lang="en-US" sz="1000" i="1" dirty="0" err="1" smtClean="0"/>
              <a:t>Labelled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Tryptophans</a:t>
            </a:r>
            <a:r>
              <a:rPr lang="en-US" sz="1000" i="1" dirty="0" smtClean="0"/>
              <a:t> as PET-Tracers for Imaging of Altered Tryptophan Metabolism in Age-Associated Disorders.”</a:t>
            </a:r>
          </a:p>
          <a:p>
            <a:endParaRPr lang="en-US" sz="1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933433" y="305257"/>
            <a:ext cx="1770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NMDARA,</a:t>
            </a:r>
          </a:p>
          <a:p>
            <a:r>
              <a:rPr lang="en-US" sz="1400" dirty="0" smtClean="0">
                <a:sym typeface="Symbol"/>
              </a:rPr>
              <a:t>7nAChRA,</a:t>
            </a:r>
          </a:p>
          <a:p>
            <a:r>
              <a:rPr lang="en-US" sz="1400" dirty="0" smtClean="0">
                <a:sym typeface="Symbol"/>
              </a:rPr>
              <a:t>f</a:t>
            </a:r>
            <a:r>
              <a:rPr lang="en-US" sz="1400" dirty="0" smtClean="0">
                <a:sym typeface="Symbol"/>
              </a:rPr>
              <a:t>ree radical scavenger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76853" y="2948152"/>
            <a:ext cx="14617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If KYN</a:t>
            </a:r>
            <a:r>
              <a:rPr lang="en-US" sz="1400" dirty="0" smtClean="0">
                <a:latin typeface="Times New Roman"/>
                <a:cs typeface="Times New Roman"/>
              </a:rPr>
              <a:t>↑,</a:t>
            </a:r>
            <a:br>
              <a:rPr lang="en-US" sz="1400" dirty="0" smtClean="0">
                <a:latin typeface="Times New Roman"/>
                <a:cs typeface="Times New Roman"/>
              </a:rPr>
            </a:br>
            <a:r>
              <a:rPr lang="en-US" sz="1400" dirty="0" smtClean="0">
                <a:latin typeface="Times New Roman"/>
                <a:cs typeface="Times New Roman"/>
              </a:rPr>
              <a:t>anti-infl.,</a:t>
            </a:r>
            <a:br>
              <a:rPr lang="en-US" sz="1400" dirty="0" smtClean="0">
                <a:latin typeface="Times New Roman"/>
                <a:cs typeface="Times New Roman"/>
              </a:rPr>
            </a:br>
            <a:r>
              <a:rPr lang="en-US" sz="1400" dirty="0" smtClean="0">
                <a:latin typeface="Times New Roman"/>
                <a:cs typeface="Times New Roman"/>
              </a:rPr>
              <a:t>3-HANA blocker.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6413" y="806775"/>
            <a:ext cx="86391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00" y="-86125"/>
            <a:ext cx="10515600" cy="1325563"/>
          </a:xfrm>
        </p:spPr>
        <p:txBody>
          <a:bodyPr/>
          <a:lstStyle/>
          <a:p>
            <a:r>
              <a:rPr lang="en-US" dirty="0" err="1"/>
              <a:t>Serotonin</a:t>
            </a:r>
            <a:r>
              <a:rPr lang="en-US" dirty="0"/>
              <a:t> Pathways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3911" y="4656406"/>
            <a:ext cx="4155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 smtClean="0"/>
              <a:t>Zlatopolskiy</a:t>
            </a:r>
            <a:r>
              <a:rPr lang="en-US" sz="1000" i="1" dirty="0" smtClean="0"/>
              <a:t>, Boris D, Heike </a:t>
            </a:r>
            <a:r>
              <a:rPr lang="en-US" sz="1000" i="1" dirty="0" err="1" smtClean="0"/>
              <a:t>Endepols</a:t>
            </a:r>
            <a:r>
              <a:rPr lang="en-US" sz="1000" i="1" dirty="0" smtClean="0"/>
              <a:t>, </a:t>
            </a:r>
            <a:r>
              <a:rPr lang="en-US" sz="1000" i="1" dirty="0" err="1" smtClean="0"/>
              <a:t>Raisa</a:t>
            </a:r>
            <a:r>
              <a:rPr lang="en-US" sz="1000" i="1" dirty="0" smtClean="0"/>
              <a:t> N </a:t>
            </a:r>
            <a:r>
              <a:rPr lang="en-US" sz="1000" i="1" dirty="0" err="1" smtClean="0"/>
              <a:t>Krasikova</a:t>
            </a:r>
            <a:r>
              <a:rPr lang="en-US" sz="1000" i="1" dirty="0" smtClean="0"/>
              <a:t>, and Olga S </a:t>
            </a:r>
            <a:r>
              <a:rPr lang="en-US" sz="1000" i="1" dirty="0" err="1" smtClean="0"/>
              <a:t>Fedorova</a:t>
            </a:r>
            <a:r>
              <a:rPr lang="en-US" sz="1000" i="1" dirty="0" smtClean="0"/>
              <a:t>. 2020. “C- and 18 F-</a:t>
            </a:r>
            <a:r>
              <a:rPr lang="en-US" sz="1000" i="1" dirty="0" err="1" smtClean="0"/>
              <a:t>Labelled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Tryptophans</a:t>
            </a:r>
            <a:r>
              <a:rPr lang="en-US" sz="1000" i="1" dirty="0" smtClean="0"/>
              <a:t> as PET-Tracers for Imaging of Altered Tryptophan Metabolism in Age-Associated Disorders and 18 F-</a:t>
            </a:r>
            <a:r>
              <a:rPr lang="en-US" sz="1000" i="1" dirty="0" err="1" smtClean="0"/>
              <a:t>Labelled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Tryptophans</a:t>
            </a:r>
            <a:r>
              <a:rPr lang="en-US" sz="1000" i="1" dirty="0" smtClean="0"/>
              <a:t> as PET-Tracers for Imaging of Altered Tryptophan Metabolism in Age-Associated Disorders.”</a:t>
            </a:r>
          </a:p>
          <a:p>
            <a:endParaRPr 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PET-imaging of </a:t>
            </a:r>
            <a:r>
              <a:rPr lang="en-US" dirty="0" err="1"/>
              <a:t>Trp</a:t>
            </a:r>
            <a:r>
              <a:rPr lang="en-US" dirty="0"/>
              <a:t> metabolism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855" y="1403131"/>
            <a:ext cx="10738945" cy="4773832"/>
          </a:xfrm>
        </p:spPr>
        <p:txBody>
          <a:bodyPr>
            <a:normAutofit/>
          </a:bodyPr>
          <a:lstStyle/>
          <a:p>
            <a:r>
              <a:rPr lang="en-US" dirty="0"/>
              <a:t>Visualization of different tryptophan metabolic pathways is highly relevant for clinical diagnostics.</a:t>
            </a:r>
          </a:p>
          <a:p>
            <a:r>
              <a:rPr lang="en-US" dirty="0"/>
              <a:t>In neurodegenerative diseases Serotonin Pathway </a:t>
            </a:r>
            <a:r>
              <a:rPr lang="en-US" dirty="0">
                <a:latin typeface="Times New Roman"/>
                <a:cs typeface="Times New Roman"/>
              </a:rPr>
              <a:t>↓ </a:t>
            </a:r>
            <a:r>
              <a:rPr lang="en-US" dirty="0">
                <a:cs typeface="Times New Roman"/>
              </a:rPr>
              <a:t>and </a:t>
            </a:r>
            <a:r>
              <a:rPr lang="en-US" dirty="0" err="1">
                <a:cs typeface="Times New Roman"/>
              </a:rPr>
              <a:t>Kynurenine</a:t>
            </a:r>
            <a:r>
              <a:rPr lang="en-US" dirty="0">
                <a:cs typeface="Times New Roman"/>
              </a:rPr>
              <a:t> Pathway </a:t>
            </a:r>
            <a:r>
              <a:rPr lang="en-US" dirty="0">
                <a:latin typeface="Times New Roman"/>
                <a:cs typeface="Times New Roman"/>
              </a:rPr>
              <a:t>↑ </a:t>
            </a:r>
            <a:r>
              <a:rPr lang="en-US" dirty="0" err="1">
                <a:cs typeface="Times New Roman"/>
              </a:rPr>
              <a:t>vs</a:t>
            </a:r>
            <a:r>
              <a:rPr lang="en-US" dirty="0">
                <a:cs typeface="Times New Roman"/>
              </a:rPr>
              <a:t> in most of the brain tumors visa versa.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/>
              <a:t>The plasma </a:t>
            </a:r>
            <a:r>
              <a:rPr lang="en-US" dirty="0" err="1"/>
              <a:t>kynurenine</a:t>
            </a:r>
            <a:r>
              <a:rPr lang="en-US" dirty="0"/>
              <a:t> to tryptophan ratio is therefore frequently used as an indirect measure to estimate IDO activity.</a:t>
            </a:r>
          </a:p>
          <a:p>
            <a:r>
              <a:rPr lang="en-US" dirty="0"/>
              <a:t>PET imaging can be used for the direct and repetitive measurements of serotonin and </a:t>
            </a:r>
            <a:r>
              <a:rPr lang="en-US" dirty="0" err="1"/>
              <a:t>kynurenine</a:t>
            </a:r>
            <a:r>
              <a:rPr lang="en-US" dirty="0"/>
              <a:t> metabolism in the same individual.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175933"/>
            <a:ext cx="1066760" cy="97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Experiment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numerous PET tracers specific for serotonin receptors and transporters have been developed, tracers for the visualization of serotonin synthesis and/or activity of the KYN pathway are still rarely found.</a:t>
            </a:r>
          </a:p>
          <a:p>
            <a:r>
              <a:rPr lang="en-US" dirty="0"/>
              <a:t>Aim of experiment was to reveal </a:t>
            </a:r>
            <a:r>
              <a:rPr lang="en-US" dirty="0" smtClean="0"/>
              <a:t>5-OH-7-[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 smtClean="0"/>
              <a:t>N</a:t>
            </a:r>
            <a:r>
              <a:rPr lang="en-US" dirty="0" smtClean="0"/>
              <a:t>-Me-6-[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r>
              <a:rPr lang="en-US" dirty="0" smtClean="0"/>
              <a:t> </a:t>
            </a:r>
            <a:r>
              <a:rPr lang="en-US" dirty="0"/>
              <a:t>tracer effect on rat brain in a stroke model. </a:t>
            </a:r>
          </a:p>
          <a:p>
            <a:r>
              <a:rPr lang="en-US" dirty="0"/>
              <a:t> </a:t>
            </a:r>
            <a:r>
              <a:rPr lang="en-US" dirty="0" smtClean="0"/>
              <a:t>5-OH-7-[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endParaRPr lang="en-US" dirty="0"/>
          </a:p>
          <a:p>
            <a:r>
              <a:rPr lang="en-US" i="1" dirty="0" smtClean="0"/>
              <a:t>N</a:t>
            </a:r>
            <a:r>
              <a:rPr lang="en-US" dirty="0" smtClean="0"/>
              <a:t>-Me-6-[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8340" y="207465"/>
            <a:ext cx="1066760" cy="97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430A04D6-3A96-5344-88A3-771E36AA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3DFBA244-3789-CA43-9062-E91D59CC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A4DF6B52-12C4-AA4D-AB43-738FB6E6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de-DE"/>
              <a:pPr/>
              <a:t>8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9DD3E13-CF60-B948-8191-C1540B9D9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619140"/>
            <a:ext cx="9310429" cy="494667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8E83BC45-AAA4-3345-9EBA-02D230071D47}"/>
              </a:ext>
            </a:extLst>
          </p:cNvPr>
          <p:cNvSpPr txBox="1"/>
          <p:nvPr/>
        </p:nvSpPr>
        <p:spPr>
          <a:xfrm>
            <a:off x="838200" y="5938345"/>
            <a:ext cx="268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Abbildung von Niklas Kolks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64372" y="4099034"/>
            <a:ext cx="917028" cy="520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63917" y="4099034"/>
            <a:ext cx="220717" cy="5202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14444" y="4277705"/>
            <a:ext cx="701566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495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 rot="2195696">
            <a:off x="5352942" y="995596"/>
            <a:ext cx="4111611" cy="228350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7548359" y="2230411"/>
            <a:ext cx="1337125" cy="1342425"/>
            <a:chOff x="1247763" y="1883429"/>
            <a:chExt cx="1337125" cy="1342425"/>
          </a:xfrm>
        </p:grpSpPr>
        <p:grpSp>
          <p:nvGrpSpPr>
            <p:cNvPr id="14" name="Group 13"/>
            <p:cNvGrpSpPr/>
            <p:nvPr/>
          </p:nvGrpSpPr>
          <p:grpSpPr>
            <a:xfrm>
              <a:off x="1247763" y="1903348"/>
              <a:ext cx="699626" cy="724395"/>
              <a:chOff x="3361927" y="2303812"/>
              <a:chExt cx="699626" cy="72439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361927" y="2303812"/>
                <a:ext cx="320633" cy="3443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740920" y="2303813"/>
                <a:ext cx="320633" cy="3443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3464626" y="2476004"/>
                <a:ext cx="480949" cy="5522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561601" y="2604636"/>
                <a:ext cx="119679" cy="1824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754128" y="2608612"/>
                <a:ext cx="119679" cy="1824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581481" y="2662359"/>
                <a:ext cx="79552" cy="929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73657" y="2666335"/>
                <a:ext cx="79552" cy="929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flipV="1">
                <a:off x="3695201" y="278710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Block Arc 12"/>
              <p:cNvSpPr/>
              <p:nvPr/>
            </p:nvSpPr>
            <p:spPr>
              <a:xfrm rot="11002953">
                <a:off x="3637551" y="2817782"/>
                <a:ext cx="166977" cy="99220"/>
              </a:xfrm>
              <a:prstGeom prst="block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546869" y="2501459"/>
              <a:ext cx="699626" cy="724395"/>
              <a:chOff x="3361927" y="2303812"/>
              <a:chExt cx="699626" cy="724395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3361927" y="2303812"/>
                <a:ext cx="320633" cy="3443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740920" y="2303813"/>
                <a:ext cx="320633" cy="3443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464626" y="2476004"/>
                <a:ext cx="480949" cy="5522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561601" y="2604636"/>
                <a:ext cx="119679" cy="1824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754128" y="2608612"/>
                <a:ext cx="119679" cy="1824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581481" y="2662359"/>
                <a:ext cx="79552" cy="929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73657" y="2666335"/>
                <a:ext cx="79552" cy="929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flipV="1">
                <a:off x="3695201" y="278710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Block Arc 23"/>
              <p:cNvSpPr/>
              <p:nvPr/>
            </p:nvSpPr>
            <p:spPr>
              <a:xfrm rot="11002953">
                <a:off x="3637551" y="2817782"/>
                <a:ext cx="166977" cy="99220"/>
              </a:xfrm>
              <a:prstGeom prst="block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885262" y="1883429"/>
              <a:ext cx="699626" cy="724395"/>
              <a:chOff x="3361927" y="2303812"/>
              <a:chExt cx="699626" cy="72439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361927" y="2303812"/>
                <a:ext cx="320633" cy="3443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740920" y="2303813"/>
                <a:ext cx="320633" cy="3443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464626" y="2476004"/>
                <a:ext cx="480949" cy="5522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61601" y="2604636"/>
                <a:ext cx="119679" cy="1824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54128" y="2608612"/>
                <a:ext cx="119679" cy="1824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581481" y="2662359"/>
                <a:ext cx="79552" cy="929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773657" y="2666335"/>
                <a:ext cx="79552" cy="9293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flipV="1">
                <a:off x="3695201" y="278710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Block Arc 33"/>
              <p:cNvSpPr/>
              <p:nvPr/>
            </p:nvSpPr>
            <p:spPr>
              <a:xfrm rot="11002953">
                <a:off x="3637551" y="2817782"/>
                <a:ext cx="166977" cy="99220"/>
              </a:xfrm>
              <a:prstGeom prst="block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6" name="Oval 65"/>
          <p:cNvSpPr/>
          <p:nvPr/>
        </p:nvSpPr>
        <p:spPr>
          <a:xfrm rot="1881396">
            <a:off x="6570441" y="1624434"/>
            <a:ext cx="2161234" cy="3994497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436748" y="1226240"/>
            <a:ext cx="4546731" cy="280237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5844798" y="1303872"/>
            <a:ext cx="180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5-OH-7-[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9152770" y="2053190"/>
            <a:ext cx="246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-Me-6-[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6509016" y="4279604"/>
            <a:ext cx="141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baseline="30000" dirty="0"/>
              <a:t>18</a:t>
            </a:r>
            <a:r>
              <a:rPr lang="en-US" dirty="0"/>
              <a:t>F]DPA-714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0" y="28265"/>
            <a:ext cx="5480725" cy="1325563"/>
          </a:xfrm>
        </p:spPr>
        <p:txBody>
          <a:bodyPr/>
          <a:lstStyle/>
          <a:p>
            <a:r>
              <a:rPr lang="en-US" dirty="0"/>
              <a:t>Materials and methods</a:t>
            </a:r>
          </a:p>
        </p:txBody>
      </p:sp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485971" y="1538199"/>
            <a:ext cx="5203005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In </a:t>
            </a:r>
            <a:r>
              <a:rPr lang="en-US" dirty="0" smtClean="0"/>
              <a:t>experiment </a:t>
            </a:r>
            <a:r>
              <a:rPr lang="en-US" dirty="0"/>
              <a:t>is used:</a:t>
            </a:r>
          </a:p>
          <a:p>
            <a:r>
              <a:rPr lang="en-US" dirty="0"/>
              <a:t>4 </a:t>
            </a:r>
            <a:r>
              <a:rPr lang="en-US" dirty="0" smtClean="0"/>
              <a:t>Rats (Sprague </a:t>
            </a:r>
            <a:r>
              <a:rPr lang="en-US" dirty="0" err="1"/>
              <a:t>Dawley</a:t>
            </a:r>
            <a:r>
              <a:rPr lang="en-US" dirty="0"/>
              <a:t> (745g).</a:t>
            </a:r>
          </a:p>
          <a:p>
            <a:r>
              <a:rPr lang="en-US" dirty="0"/>
              <a:t>300 </a:t>
            </a:r>
            <a:r>
              <a:rPr lang="en-US" dirty="0" err="1"/>
              <a:t>pmol</a:t>
            </a:r>
            <a:r>
              <a:rPr lang="en-US" dirty="0"/>
              <a:t> Endothelin-1 (Sigma-Aldrich E7764-50µg) in 1.5 µl </a:t>
            </a:r>
            <a:r>
              <a:rPr lang="en-US" dirty="0" err="1"/>
              <a:t>NaCl</a:t>
            </a:r>
            <a:r>
              <a:rPr lang="en-US" dirty="0"/>
              <a:t> injected at coordinates +1.5 mm a, 0.0 mm l, -3.3 mm v to </a:t>
            </a:r>
            <a:r>
              <a:rPr lang="en-US" dirty="0" err="1"/>
              <a:t>Bregma</a:t>
            </a:r>
            <a:r>
              <a:rPr lang="en-US" dirty="0"/>
              <a:t>.(21/06/21)</a:t>
            </a:r>
          </a:p>
          <a:p>
            <a:r>
              <a:rPr lang="en-US" dirty="0"/>
              <a:t>MRI – 22/06/2021</a:t>
            </a:r>
          </a:p>
          <a:p>
            <a:r>
              <a:rPr lang="en-US" dirty="0"/>
              <a:t>injection and PET </a:t>
            </a:r>
            <a:r>
              <a:rPr lang="en-US" dirty="0" smtClean="0"/>
              <a:t>scanning </a:t>
            </a:r>
            <a:r>
              <a:rPr lang="en-US" dirty="0"/>
              <a:t>dates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N-Me-6-Trp 19/07/2021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DPA-714 21/07/2021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5-OH-7-[</a:t>
            </a:r>
            <a:r>
              <a:rPr lang="en-US" baseline="30000" dirty="0" smtClean="0"/>
              <a:t>18</a:t>
            </a:r>
            <a:r>
              <a:rPr lang="en-US" dirty="0" smtClean="0"/>
              <a:t>F]</a:t>
            </a:r>
            <a:r>
              <a:rPr lang="en-US" dirty="0" err="1" smtClean="0"/>
              <a:t>FTrp</a:t>
            </a:r>
            <a:r>
              <a:rPr lang="en-US" dirty="0" smtClean="0"/>
              <a:t> 20/07/2021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9" name="Date Placeholder 10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24.09.21</a:t>
            </a:r>
            <a:endParaRPr lang="de-DE"/>
          </a:p>
        </p:txBody>
      </p:sp>
      <p:sp>
        <p:nvSpPr>
          <p:cNvPr id="111" name="Footer Placeholder 1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GGSB- Internship 2021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FF4C4-79D8-474D-8EF6-191B57795C1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1210</Words>
  <Application>Microsoft Office PowerPoint</Application>
  <PresentationFormat>Custom</PresentationFormat>
  <Paragraphs>252</Paragraphs>
  <Slides>19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</vt:lpstr>
      <vt:lpstr>Prism 8</vt:lpstr>
      <vt:lpstr>Evaluation of 5-OH-7-[18F]FTrp and N-Me-6-[18F]FTrp as tracers for kynurenine and serotonin metabolic pathways</vt:lpstr>
      <vt:lpstr>Content of Presentation</vt:lpstr>
      <vt:lpstr>Tryptophan</vt:lpstr>
      <vt:lpstr>Kynurenine Pathway</vt:lpstr>
      <vt:lpstr>Serotonin Pathways</vt:lpstr>
      <vt:lpstr>PET-imaging of Trp metabolism </vt:lpstr>
      <vt:lpstr>Purpose of Experiment </vt:lpstr>
      <vt:lpstr>Slide 8</vt:lpstr>
      <vt:lpstr>Materials and methods</vt:lpstr>
      <vt:lpstr>Slide 10</vt:lpstr>
      <vt:lpstr>Slide 11</vt:lpstr>
      <vt:lpstr>Slide 12</vt:lpstr>
      <vt:lpstr>Slide 13</vt:lpstr>
      <vt:lpstr>Slide 14</vt:lpstr>
      <vt:lpstr>Slide 15</vt:lpstr>
      <vt:lpstr>Discussion</vt:lpstr>
      <vt:lpstr>Slide 17</vt:lpstr>
      <vt:lpstr>Acknowledgment</vt:lpstr>
      <vt:lpstr>Literature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heike.endepols@gmx.de</dc:creator>
  <cp:lastModifiedBy>user</cp:lastModifiedBy>
  <cp:revision>87</cp:revision>
  <dcterms:created xsi:type="dcterms:W3CDTF">2021-08-24T14:10:04Z</dcterms:created>
  <dcterms:modified xsi:type="dcterms:W3CDTF">2022-09-14T23:55:49Z</dcterms:modified>
</cp:coreProperties>
</file>