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3.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notesSlides/notesSlide1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0" r:id="rId1"/>
  </p:sldMasterIdLst>
  <p:notesMasterIdLst>
    <p:notesMasterId r:id="rId25"/>
  </p:notesMasterIdLst>
  <p:sldIdLst>
    <p:sldId id="256" r:id="rId2"/>
    <p:sldId id="257" r:id="rId3"/>
    <p:sldId id="280" r:id="rId4"/>
    <p:sldId id="258" r:id="rId5"/>
    <p:sldId id="259"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61" r:id="rId22"/>
    <p:sldId id="282"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B26666"/>
    <a:srgbClr val="FFD347"/>
    <a:srgbClr val="93C571"/>
    <a:srgbClr val="B5D094"/>
    <a:srgbClr val="B5C864"/>
    <a:srgbClr val="00A249"/>
    <a:srgbClr val="33599D"/>
    <a:srgbClr val="9EB4CF"/>
    <a:srgbClr val="DED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3072" autoAdjust="0"/>
  </p:normalViewPr>
  <p:slideViewPr>
    <p:cSldViewPr snapToGrid="0">
      <p:cViewPr varScale="1">
        <p:scale>
          <a:sx n="77" d="100"/>
          <a:sy n="77" d="100"/>
        </p:scale>
        <p:origin x="835"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4"/>
    </p:cViewPr>
  </p:sorterViewPr>
  <p:notesViewPr>
    <p:cSldViewPr snapToGrid="0">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81828926793821E-2"/>
          <c:y val="7.3015363525419208E-2"/>
          <c:w val="0.88356714785651802"/>
          <c:h val="0.73442257217847773"/>
        </c:manualLayout>
      </c:layout>
      <c:scatterChart>
        <c:scatterStyle val="lineMarker"/>
        <c:varyColors val="0"/>
        <c:ser>
          <c:idx val="0"/>
          <c:order val="0"/>
          <c:spPr>
            <a:ln w="28575">
              <a:solidFill>
                <a:srgbClr val="B5C864"/>
              </a:solidFill>
            </a:ln>
          </c:spPr>
          <c:marker>
            <c:symbol val="circle"/>
            <c:size val="8"/>
            <c:spPr>
              <a:solidFill>
                <a:schemeClr val="accent4"/>
              </a:solidFill>
              <a:ln>
                <a:solidFill>
                  <a:schemeClr val="accent6">
                    <a:lumMod val="75000"/>
                  </a:schemeClr>
                </a:solidFill>
              </a:ln>
            </c:spPr>
          </c:marker>
          <c:xVal>
            <c:numRef>
              <c:f>'VM562'!$B$76:$B$80</c:f>
              <c:numCache>
                <c:formatCode>General</c:formatCode>
                <c:ptCount val="5"/>
                <c:pt idx="0">
                  <c:v>0</c:v>
                </c:pt>
                <c:pt idx="1">
                  <c:v>10</c:v>
                </c:pt>
                <c:pt idx="2">
                  <c:v>20</c:v>
                </c:pt>
                <c:pt idx="3">
                  <c:v>30</c:v>
                </c:pt>
                <c:pt idx="4">
                  <c:v>40</c:v>
                </c:pt>
              </c:numCache>
            </c:numRef>
          </c:xVal>
          <c:yVal>
            <c:numRef>
              <c:f>'VM562'!$E$76:$E$80</c:f>
              <c:numCache>
                <c:formatCode>General</c:formatCode>
                <c:ptCount val="5"/>
                <c:pt idx="0">
                  <c:v>4.0664999999999996</c:v>
                </c:pt>
                <c:pt idx="1">
                  <c:v>6.2971000000000004</c:v>
                </c:pt>
                <c:pt idx="2">
                  <c:v>6.5804</c:v>
                </c:pt>
                <c:pt idx="3">
                  <c:v>5.9291</c:v>
                </c:pt>
                <c:pt idx="4">
                  <c:v>5.7767999999999997</c:v>
                </c:pt>
              </c:numCache>
            </c:numRef>
          </c:yVal>
          <c:smooth val="0"/>
          <c:extLst>
            <c:ext xmlns:c16="http://schemas.microsoft.com/office/drawing/2014/chart" uri="{C3380CC4-5D6E-409C-BE32-E72D297353CC}">
              <c16:uniqueId val="{00000000-2CC8-4183-B5CB-86B805D8AB31}"/>
            </c:ext>
          </c:extLst>
        </c:ser>
        <c:dLbls>
          <c:showLegendKey val="0"/>
          <c:showVal val="0"/>
          <c:showCatName val="0"/>
          <c:showSerName val="0"/>
          <c:showPercent val="0"/>
          <c:showBubbleSize val="0"/>
        </c:dLbls>
        <c:axId val="131277376"/>
        <c:axId val="131277952"/>
      </c:scatterChart>
      <c:valAx>
        <c:axId val="131277376"/>
        <c:scaling>
          <c:orientation val="minMax"/>
        </c:scaling>
        <c:delete val="0"/>
        <c:axPos val="b"/>
        <c:title>
          <c:tx>
            <c:rich>
              <a:bodyPr/>
              <a:lstStyle/>
              <a:p>
                <a:pPr>
                  <a:defRPr sz="1100" b="0"/>
                </a:pPr>
                <a:r>
                  <a:rPr lang="en-US" sz="1100" b="0" dirty="0"/>
                  <a:t>%,H2O, v/v</a:t>
                </a:r>
              </a:p>
            </c:rich>
          </c:tx>
          <c:layout>
            <c:manualLayout>
              <c:xMode val="edge"/>
              <c:yMode val="edge"/>
              <c:x val="0.85644141408217167"/>
              <c:y val="0.90463480281525321"/>
            </c:manualLayout>
          </c:layout>
          <c:overlay val="0"/>
        </c:title>
        <c:numFmt formatCode="General" sourceLinked="1"/>
        <c:majorTickMark val="out"/>
        <c:minorTickMark val="none"/>
        <c:tickLblPos val="nextTo"/>
        <c:crossAx val="131277952"/>
        <c:crosses val="autoZero"/>
        <c:crossBetween val="midCat"/>
      </c:valAx>
      <c:valAx>
        <c:axId val="131277952"/>
        <c:scaling>
          <c:orientation val="minMax"/>
          <c:min val="3.5"/>
        </c:scaling>
        <c:delete val="0"/>
        <c:axPos val="l"/>
        <c:title>
          <c:tx>
            <c:rich>
              <a:bodyPr rot="0" vert="horz"/>
              <a:lstStyle/>
              <a:p>
                <a:pPr>
                  <a:defRPr/>
                </a:pPr>
                <a:r>
                  <a:rPr lang="el-GR"/>
                  <a:t>α</a:t>
                </a:r>
                <a:endParaRPr lang="en-US"/>
              </a:p>
            </c:rich>
          </c:tx>
          <c:layout>
            <c:manualLayout>
              <c:xMode val="edge"/>
              <c:yMode val="edge"/>
              <c:x val="5.4012345679012343E-2"/>
              <c:y val="1.3054289266473216E-4"/>
            </c:manualLayout>
          </c:layout>
          <c:overlay val="0"/>
        </c:title>
        <c:numFmt formatCode="General" sourceLinked="1"/>
        <c:majorTickMark val="out"/>
        <c:minorTickMark val="none"/>
        <c:tickLblPos val="nextTo"/>
        <c:crossAx val="131277376"/>
        <c:crosses val="autoZero"/>
        <c:crossBetween val="midCat"/>
      </c:valAx>
      <c:spPr>
        <a:noFill/>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28136820900729E-2"/>
          <c:y val="0.10075311566242875"/>
          <c:w val="0.87474712555266632"/>
          <c:h val="0.81398997296550801"/>
        </c:manualLayout>
      </c:layout>
      <c:scatterChart>
        <c:scatterStyle val="lineMarker"/>
        <c:varyColors val="0"/>
        <c:ser>
          <c:idx val="0"/>
          <c:order val="0"/>
          <c:tx>
            <c:v>lnks</c:v>
          </c:tx>
          <c:spPr>
            <a:ln w="28575">
              <a:noFill/>
            </a:ln>
          </c:spPr>
          <c:marker>
            <c:symbol val="circle"/>
            <c:size val="7"/>
          </c:marker>
          <c:trendline>
            <c:spPr>
              <a:ln>
                <a:solidFill>
                  <a:schemeClr val="tx1">
                    <a:shade val="95000"/>
                    <a:satMod val="105000"/>
                    <a:alpha val="80000"/>
                  </a:schemeClr>
                </a:solidFill>
                <a:prstDash val="lgDash"/>
              </a:ln>
            </c:spPr>
            <c:trendlineType val="linear"/>
            <c:dispRSqr val="1"/>
            <c:dispEq val="1"/>
            <c:trendlineLbl>
              <c:layout>
                <c:manualLayout>
                  <c:x val="1.7825678040244968E-2"/>
                  <c:y val="9.6146106736657924E-2"/>
                </c:manualLayout>
              </c:layout>
              <c:tx>
                <c:rich>
                  <a:bodyPr/>
                  <a:lstStyle/>
                  <a:p>
                    <a:pPr>
                      <a:defRPr/>
                    </a:pPr>
                    <a:r>
                      <a:rPr lang="en-US" baseline="0"/>
                      <a:t>y = 1055.9x - 1.7143
R² = 0.9808</a:t>
                    </a:r>
                    <a:endParaRPr lang="en-US"/>
                  </a:p>
                </c:rich>
              </c:tx>
              <c:numFmt formatCode="General" sourceLinked="0"/>
            </c:trendlineLbl>
          </c:trendline>
          <c:xVal>
            <c:numRef>
              <c:f>'VM562-70;30'!$K$6:$K$16</c:f>
              <c:numCache>
                <c:formatCode>0.0000</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'VM562-70;30'!$L$6:$L$16</c:f>
              <c:numCache>
                <c:formatCode>0.0000</c:formatCode>
                <c:ptCount val="11"/>
                <c:pt idx="0">
                  <c:v>1.9314054628524315</c:v>
                </c:pt>
                <c:pt idx="1">
                  <c:v>1.9277655750002682</c:v>
                </c:pt>
                <c:pt idx="2">
                  <c:v>1.8817626625648392</c:v>
                </c:pt>
                <c:pt idx="3">
                  <c:v>1.8300823435472142</c:v>
                </c:pt>
                <c:pt idx="4">
                  <c:v>1.7784715749011195</c:v>
                </c:pt>
                <c:pt idx="5">
                  <c:v>1.6879286471896755</c:v>
                </c:pt>
                <c:pt idx="6">
                  <c:v>1.6520886338136422</c:v>
                </c:pt>
                <c:pt idx="7">
                  <c:v>1.5920068707044208</c:v>
                </c:pt>
                <c:pt idx="8">
                  <c:v>1.5279675194360365</c:v>
                </c:pt>
                <c:pt idx="9">
                  <c:v>1.468856968101713</c:v>
                </c:pt>
                <c:pt idx="10">
                  <c:v>1.4118321449077293</c:v>
                </c:pt>
              </c:numCache>
            </c:numRef>
          </c:yVal>
          <c:smooth val="0"/>
          <c:extLst>
            <c:ext xmlns:c16="http://schemas.microsoft.com/office/drawing/2014/chart" uri="{C3380CC4-5D6E-409C-BE32-E72D297353CC}">
              <c16:uniqueId val="{00000000-31E7-4857-AD09-BA54B7FF8184}"/>
            </c:ext>
          </c:extLst>
        </c:ser>
        <c:ser>
          <c:idx val="1"/>
          <c:order val="1"/>
          <c:tx>
            <c:v>lnkR</c:v>
          </c:tx>
          <c:spPr>
            <a:ln w="28575">
              <a:noFill/>
            </a:ln>
          </c:spPr>
          <c:marker>
            <c:symbol val="circle"/>
            <c:size val="7"/>
          </c:marker>
          <c:trendline>
            <c:spPr>
              <a:ln>
                <a:solidFill>
                  <a:schemeClr val="tx1">
                    <a:shade val="95000"/>
                    <a:satMod val="105000"/>
                    <a:alpha val="80000"/>
                  </a:schemeClr>
                </a:solidFill>
                <a:prstDash val="lgDash"/>
              </a:ln>
            </c:spPr>
            <c:trendlineType val="linear"/>
            <c:dispRSqr val="1"/>
            <c:dispEq val="1"/>
            <c:trendlineLbl>
              <c:layout>
                <c:manualLayout>
                  <c:x val="3.2131452318460194E-2"/>
                  <c:y val="8.08759842519685E-2"/>
                </c:manualLayout>
              </c:layout>
              <c:tx>
                <c:rich>
                  <a:bodyPr/>
                  <a:lstStyle/>
                  <a:p>
                    <a:pPr>
                      <a:defRPr/>
                    </a:pPr>
                    <a:r>
                      <a:rPr lang="en-US" baseline="0"/>
                      <a:t>y = </a:t>
                    </a:r>
                    <a:r>
                      <a:rPr lang="ka-GE" baseline="0"/>
                      <a:t>1</a:t>
                    </a:r>
                    <a:r>
                      <a:rPr lang="en-US" baseline="0"/>
                      <a:t>785.6x - 2.3687
R² = 0.9898</a:t>
                    </a:r>
                    <a:endParaRPr lang="en-US"/>
                  </a:p>
                </c:rich>
              </c:tx>
              <c:numFmt formatCode="General" sourceLinked="0"/>
            </c:trendlineLbl>
          </c:trendline>
          <c:xVal>
            <c:numRef>
              <c:f>'VM562-70;30'!$K$6:$K$16</c:f>
              <c:numCache>
                <c:formatCode>0.0000</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'VM562-70;30'!$M$6:$M$16</c:f>
              <c:numCache>
                <c:formatCode>0.0000</c:formatCode>
                <c:ptCount val="11"/>
                <c:pt idx="0">
                  <c:v>3.8322926933984536</c:v>
                </c:pt>
                <c:pt idx="1">
                  <c:v>3.7706130391406063</c:v>
                </c:pt>
                <c:pt idx="2">
                  <c:v>3.6999051141841055</c:v>
                </c:pt>
                <c:pt idx="3">
                  <c:v>3.6099588943746137</c:v>
                </c:pt>
                <c:pt idx="4">
                  <c:v>3.521210028652296</c:v>
                </c:pt>
                <c:pt idx="5">
                  <c:v>3.4297027705747261</c:v>
                </c:pt>
                <c:pt idx="6">
                  <c:v>3.3062515799085292</c:v>
                </c:pt>
                <c:pt idx="7">
                  <c:v>3.2118324115000991</c:v>
                </c:pt>
                <c:pt idx="8">
                  <c:v>3.1074167507485049</c:v>
                </c:pt>
                <c:pt idx="9">
                  <c:v>3.0199564837781732</c:v>
                </c:pt>
                <c:pt idx="10">
                  <c:v>2.9306175864646913</c:v>
                </c:pt>
              </c:numCache>
            </c:numRef>
          </c:yVal>
          <c:smooth val="0"/>
          <c:extLst>
            <c:ext xmlns:c16="http://schemas.microsoft.com/office/drawing/2014/chart" uri="{C3380CC4-5D6E-409C-BE32-E72D297353CC}">
              <c16:uniqueId val="{00000001-31E7-4857-AD09-BA54B7FF8184}"/>
            </c:ext>
          </c:extLst>
        </c:ser>
        <c:dLbls>
          <c:showLegendKey val="0"/>
          <c:showVal val="0"/>
          <c:showCatName val="0"/>
          <c:showSerName val="0"/>
          <c:showPercent val="0"/>
          <c:showBubbleSize val="0"/>
        </c:dLbls>
        <c:axId val="111496000"/>
        <c:axId val="111496576"/>
      </c:scatterChart>
      <c:valAx>
        <c:axId val="111496000"/>
        <c:scaling>
          <c:orientation val="minMax"/>
        </c:scaling>
        <c:delete val="0"/>
        <c:axPos val="b"/>
        <c:title>
          <c:tx>
            <c:rich>
              <a:bodyPr/>
              <a:lstStyle/>
              <a:p>
                <a:pPr>
                  <a:defRPr/>
                </a:pPr>
                <a:r>
                  <a:rPr lang="en-US"/>
                  <a:t>1/Tx10‾⁴</a:t>
                </a:r>
              </a:p>
            </c:rich>
          </c:tx>
          <c:layout>
            <c:manualLayout>
              <c:xMode val="edge"/>
              <c:yMode val="edge"/>
              <c:x val="0.84606524670639838"/>
              <c:y val="0.93781169991787838"/>
            </c:manualLayout>
          </c:layout>
          <c:overlay val="0"/>
        </c:title>
        <c:numFmt formatCode="0" sourceLinked="0"/>
        <c:majorTickMark val="out"/>
        <c:minorTickMark val="none"/>
        <c:tickLblPos val="nextTo"/>
        <c:crossAx val="111496576"/>
        <c:crosses val="autoZero"/>
        <c:crossBetween val="midCat"/>
      </c:valAx>
      <c:valAx>
        <c:axId val="111496576"/>
        <c:scaling>
          <c:orientation val="minMax"/>
          <c:max val="3.9"/>
          <c:min val="1.3"/>
        </c:scaling>
        <c:delete val="0"/>
        <c:axPos val="l"/>
        <c:title>
          <c:tx>
            <c:rich>
              <a:bodyPr rot="0" vert="horz"/>
              <a:lstStyle/>
              <a:p>
                <a:pPr>
                  <a:defRPr/>
                </a:pPr>
                <a:r>
                  <a:rPr lang="en-US" dirty="0" err="1"/>
                  <a:t>lnk</a:t>
                </a:r>
                <a:endParaRPr lang="en-US" dirty="0"/>
              </a:p>
            </c:rich>
          </c:tx>
          <c:layout>
            <c:manualLayout>
              <c:xMode val="edge"/>
              <c:yMode val="edge"/>
              <c:x val="2.9629629629629631E-2"/>
              <c:y val="1.287167871139371E-3"/>
            </c:manualLayout>
          </c:layout>
          <c:overlay val="0"/>
        </c:title>
        <c:numFmt formatCode="0.0" sourceLinked="0"/>
        <c:majorTickMark val="out"/>
        <c:minorTickMark val="none"/>
        <c:tickLblPos val="nextTo"/>
        <c:crossAx val="111496000"/>
        <c:crosses val="autoZero"/>
        <c:crossBetween val="midCat"/>
        <c:majorUnit val="0.2"/>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23460760186112E-2"/>
          <c:y val="0.11897112322967525"/>
          <c:w val="0.86922781514706859"/>
          <c:h val="0.74955496719260084"/>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1608020020961618"/>
                  <c:y val="8.3978075663806315E-2"/>
                </c:manualLayout>
              </c:layout>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baseline="0"/>
                      <a:t>y = 708.02x - 0.6179
R² = 0.9799</a:t>
                    </a:r>
                    <a:endParaRPr lang="en-US"/>
                  </a:p>
                </c:rich>
              </c:tx>
              <c:numFmt formatCode="General" sourceLinked="0"/>
              <c:spPr>
                <a:noFill/>
                <a:ln>
                  <a:noFill/>
                </a:ln>
                <a:effectLst/>
              </c:spPr>
            </c:trendlineLbl>
          </c:trendline>
          <c:xVal>
            <c:numRef>
              <c:f>'VM562-60;40'!$K$6:$K$16</c:f>
              <c:numCache>
                <c:formatCode>0.0000</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'VM562-60;40'!$N$6:$N$16</c:f>
              <c:numCache>
                <c:formatCode>0.0000</c:formatCode>
                <c:ptCount val="11"/>
                <c:pt idx="0">
                  <c:v>1.8311623509651165</c:v>
                </c:pt>
                <c:pt idx="1">
                  <c:v>1.8120478561285243</c:v>
                </c:pt>
                <c:pt idx="2">
                  <c:v>1.8008779904616925</c:v>
                </c:pt>
                <c:pt idx="3">
                  <c:v>1.7538516455270183</c:v>
                </c:pt>
                <c:pt idx="4">
                  <c:v>1.7137733839613374</c:v>
                </c:pt>
                <c:pt idx="5">
                  <c:v>1.690343460993192</c:v>
                </c:pt>
                <c:pt idx="6">
                  <c:v>1.6334495094156745</c:v>
                </c:pt>
                <c:pt idx="7">
                  <c:v>1.5953228045751355</c:v>
                </c:pt>
                <c:pt idx="8">
                  <c:v>1.5566291444374583</c:v>
                </c:pt>
                <c:pt idx="9">
                  <c:v>1.5154473225035634</c:v>
                </c:pt>
                <c:pt idx="10">
                  <c:v>1.4764063081041108</c:v>
                </c:pt>
              </c:numCache>
            </c:numRef>
          </c:yVal>
          <c:smooth val="0"/>
          <c:extLst>
            <c:ext xmlns:c16="http://schemas.microsoft.com/office/drawing/2014/chart" uri="{C3380CC4-5D6E-409C-BE32-E72D297353CC}">
              <c16:uniqueId val="{00000000-15FE-4522-948A-4AD7B7E78B07}"/>
            </c:ext>
          </c:extLst>
        </c:ser>
        <c:dLbls>
          <c:showLegendKey val="0"/>
          <c:showVal val="0"/>
          <c:showCatName val="0"/>
          <c:showSerName val="0"/>
          <c:showPercent val="0"/>
          <c:showBubbleSize val="0"/>
        </c:dLbls>
        <c:axId val="111617728"/>
        <c:axId val="111618304"/>
      </c:scatterChart>
      <c:valAx>
        <c:axId val="11161772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t>1/Tx10⁻⁴</a:t>
                </a:r>
              </a:p>
            </c:rich>
          </c:tx>
          <c:layout>
            <c:manualLayout>
              <c:xMode val="edge"/>
              <c:yMode val="edge"/>
              <c:x val="0.83438501671745091"/>
              <c:y val="0.93257480878056498"/>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1618304"/>
        <c:crosses val="autoZero"/>
        <c:crossBetween val="midCat"/>
      </c:valAx>
      <c:valAx>
        <c:axId val="111618304"/>
        <c:scaling>
          <c:orientation val="minMax"/>
          <c:max val="1.9"/>
          <c:min val="1.3"/>
        </c:scaling>
        <c:delete val="0"/>
        <c:axPos val="l"/>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t>ln</a:t>
                </a:r>
                <a:r>
                  <a:rPr lang="el-GR"/>
                  <a:t>α</a:t>
                </a:r>
                <a:endParaRPr lang="en-US"/>
              </a:p>
            </c:rich>
          </c:tx>
          <c:layout>
            <c:manualLayout>
              <c:xMode val="edge"/>
              <c:yMode val="edge"/>
              <c:x val="1.2383898916181319E-2"/>
              <c:y val="3.1684265349450957E-2"/>
            </c:manualLayout>
          </c:layout>
          <c:overlay val="0"/>
          <c:spPr>
            <a:noFill/>
            <a:ln>
              <a:noFill/>
            </a:ln>
            <a:effectLst/>
          </c:sp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1617728"/>
        <c:crosses val="autoZero"/>
        <c:crossBetween val="midCat"/>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1" i="0" baseline="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097630888244233E-2"/>
          <c:y val="0.11838724137117512"/>
          <c:w val="0.87759372159047877"/>
          <c:h val="0.7783246287393295"/>
        </c:manualLayout>
      </c:layout>
      <c:scatterChart>
        <c:scatterStyle val="lineMarker"/>
        <c:varyColors val="0"/>
        <c:ser>
          <c:idx val="0"/>
          <c:order val="0"/>
          <c:tx>
            <c:v>lnks</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2.1664872319914433E-2"/>
                  <c:y val="-7.3523454675671562E-2"/>
                </c:manualLayout>
              </c:layout>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baseline="0"/>
                      <a:t>y = 829.56x - 0.2425
R² = 0.9284</a:t>
                    </a:r>
                    <a:endParaRPr lang="en-US"/>
                  </a:p>
                </c:rich>
              </c:tx>
              <c:numFmt formatCode="General" sourceLinked="0"/>
              <c:spPr>
                <a:noFill/>
                <a:ln>
                  <a:noFill/>
                </a:ln>
                <a:effectLst/>
              </c:spPr>
            </c:trendlineLbl>
          </c:trendline>
          <c:trendline>
            <c:trendlineType val="linear"/>
            <c:dispRSqr val="0"/>
            <c:dispEq val="0"/>
          </c:trendline>
          <c:xVal>
            <c:numRef>
              <c:f>'VM562-60;40'!$K$6:$K$16</c:f>
              <c:numCache>
                <c:formatCode>0.0000</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'VM562-60;40'!$L$6:$L$16</c:f>
              <c:numCache>
                <c:formatCode>0.0000</c:formatCode>
                <c:ptCount val="11"/>
                <c:pt idx="0">
                  <c:v>2.6111280561131558</c:v>
                </c:pt>
                <c:pt idx="1">
                  <c:v>2.5846112005896695</c:v>
                </c:pt>
                <c:pt idx="2">
                  <c:v>2.5621968548507348</c:v>
                </c:pt>
                <c:pt idx="3">
                  <c:v>2.5636151344483999</c:v>
                </c:pt>
                <c:pt idx="4">
                  <c:v>2.5202094414903873</c:v>
                </c:pt>
                <c:pt idx="5">
                  <c:v>2.477792515346914</c:v>
                </c:pt>
                <c:pt idx="6">
                  <c:v>2.4249914984600718</c:v>
                </c:pt>
                <c:pt idx="7">
                  <c:v>2.3666985237935201</c:v>
                </c:pt>
                <c:pt idx="8">
                  <c:v>2.3044766362309668</c:v>
                </c:pt>
                <c:pt idx="9">
                  <c:v>2.2427218479234279</c:v>
                </c:pt>
                <c:pt idx="10">
                  <c:v>2.1723245358265499</c:v>
                </c:pt>
              </c:numCache>
            </c:numRef>
          </c:yVal>
          <c:smooth val="0"/>
          <c:extLst>
            <c:ext xmlns:c16="http://schemas.microsoft.com/office/drawing/2014/chart" uri="{C3380CC4-5D6E-409C-BE32-E72D297353CC}">
              <c16:uniqueId val="{00000000-0BFE-4C06-BDDE-CB050B4869D0}"/>
            </c:ext>
          </c:extLst>
        </c:ser>
        <c:ser>
          <c:idx val="1"/>
          <c:order val="1"/>
          <c:tx>
            <c:v>lnkR</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trendline>
            <c:trendlineType val="linear"/>
            <c:dispRSqr val="1"/>
            <c:dispEq val="1"/>
            <c:trendlineLbl>
              <c:layout>
                <c:manualLayout>
                  <c:x val="-7.244938886660615E-3"/>
                  <c:y val="-5.0614020511061716E-2"/>
                </c:manualLayout>
              </c:layout>
              <c:tx>
                <c:rich>
                  <a:bodyPr/>
                  <a:lstStyle/>
                  <a:p>
                    <a:pPr>
                      <a:defRPr/>
                    </a:pPr>
                    <a:r>
                      <a:rPr lang="en-US" baseline="0"/>
                      <a:t>y = 1537.6x - 0.8605
R² = 0.9584</a:t>
                    </a:r>
                    <a:endParaRPr lang="en-US"/>
                  </a:p>
                </c:rich>
              </c:tx>
              <c:numFmt formatCode="General" sourceLinked="0"/>
            </c:trendlineLbl>
          </c:trendline>
          <c:xVal>
            <c:numRef>
              <c:f>'VM562-60;40'!$K$6:$K$16</c:f>
              <c:numCache>
                <c:formatCode>0.0000</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'VM562-60;40'!$M$6:$M$16</c:f>
              <c:numCache>
                <c:formatCode>0.0000</c:formatCode>
                <c:ptCount val="11"/>
                <c:pt idx="0">
                  <c:v>4.4422904070782723</c:v>
                </c:pt>
                <c:pt idx="1">
                  <c:v>4.3966590567181933</c:v>
                </c:pt>
                <c:pt idx="2">
                  <c:v>4.3630748453124273</c:v>
                </c:pt>
                <c:pt idx="3">
                  <c:v>4.3174667799754181</c:v>
                </c:pt>
                <c:pt idx="4">
                  <c:v>4.2339828254517249</c:v>
                </c:pt>
                <c:pt idx="5">
                  <c:v>4.168135976340106</c:v>
                </c:pt>
                <c:pt idx="6">
                  <c:v>4.0584410078757465</c:v>
                </c:pt>
                <c:pt idx="7">
                  <c:v>3.9620213283686558</c:v>
                </c:pt>
                <c:pt idx="8">
                  <c:v>3.8611057806684248</c:v>
                </c:pt>
                <c:pt idx="9">
                  <c:v>3.7581691704269913</c:v>
                </c:pt>
                <c:pt idx="10">
                  <c:v>3.6487308439306605</c:v>
                </c:pt>
              </c:numCache>
            </c:numRef>
          </c:yVal>
          <c:smooth val="0"/>
          <c:extLst>
            <c:ext xmlns:c16="http://schemas.microsoft.com/office/drawing/2014/chart" uri="{C3380CC4-5D6E-409C-BE32-E72D297353CC}">
              <c16:uniqueId val="{00000001-0BFE-4C06-BDDE-CB050B4869D0}"/>
            </c:ext>
          </c:extLst>
        </c:ser>
        <c:dLbls>
          <c:showLegendKey val="0"/>
          <c:showVal val="0"/>
          <c:showCatName val="0"/>
          <c:showSerName val="0"/>
          <c:showPercent val="0"/>
          <c:showBubbleSize val="0"/>
        </c:dLbls>
        <c:axId val="111620032"/>
        <c:axId val="111620608"/>
      </c:scatterChart>
      <c:valAx>
        <c:axId val="11162003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t>1/Tx10⁻⁴</a:t>
                </a:r>
              </a:p>
            </c:rich>
          </c:tx>
          <c:layout>
            <c:manualLayout>
              <c:xMode val="edge"/>
              <c:yMode val="edge"/>
              <c:x val="0.86617367869230821"/>
              <c:y val="0.9285123082828397"/>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1620608"/>
        <c:crosses val="autoZero"/>
        <c:crossBetween val="midCat"/>
      </c:valAx>
      <c:valAx>
        <c:axId val="111620608"/>
        <c:scaling>
          <c:orientation val="minMax"/>
          <c:min val="2"/>
        </c:scaling>
        <c:delete val="0"/>
        <c:axPos val="l"/>
        <c:title>
          <c:tx>
            <c:rich>
              <a:bodyPr rot="0" vert="horz"/>
              <a:lstStyle/>
              <a:p>
                <a:pPr>
                  <a:defRPr/>
                </a:pPr>
                <a:r>
                  <a:rPr lang="en-US" dirty="0" err="1"/>
                  <a:t>lnk</a:t>
                </a:r>
                <a:endParaRPr lang="en-US" dirty="0"/>
              </a:p>
            </c:rich>
          </c:tx>
          <c:layout>
            <c:manualLayout>
              <c:xMode val="edge"/>
              <c:yMode val="edge"/>
              <c:x val="2.2756123262280041E-2"/>
              <c:y val="2.3628560348813516E-2"/>
            </c:manualLayout>
          </c:layout>
          <c:overlay val="0"/>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1620032"/>
        <c:crosses val="autoZero"/>
        <c:crossBetween val="midCat"/>
        <c:majorUnit val="0.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1" i="0" baseline="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340837099761918E-2"/>
          <c:y val="0.12449973207408153"/>
          <c:w val="0.8607615923009625"/>
          <c:h val="0.72834105295661566"/>
        </c:manualLayout>
      </c:layout>
      <c:scatterChart>
        <c:scatterStyle val="lineMarker"/>
        <c:varyColors val="0"/>
        <c:ser>
          <c:idx val="0"/>
          <c:order val="0"/>
          <c:spPr>
            <a:ln w="19050">
              <a:solidFill>
                <a:schemeClr val="accent4">
                  <a:lumMod val="50000"/>
                </a:schemeClr>
              </a:solidFill>
            </a:ln>
          </c:spPr>
          <c:marker>
            <c:symbol val="circle"/>
            <c:size val="7"/>
            <c:spPr>
              <a:ln w="19050">
                <a:solidFill>
                  <a:schemeClr val="accent4">
                    <a:lumMod val="50000"/>
                  </a:schemeClr>
                </a:solidFill>
              </a:ln>
            </c:spPr>
          </c:marker>
          <c:xVal>
            <c:numRef>
              <c:f>'VM562'!$B$58:$B$62</c:f>
              <c:numCache>
                <c:formatCode>General</c:formatCode>
                <c:ptCount val="5"/>
                <c:pt idx="0">
                  <c:v>0</c:v>
                </c:pt>
                <c:pt idx="1">
                  <c:v>10</c:v>
                </c:pt>
                <c:pt idx="2">
                  <c:v>20</c:v>
                </c:pt>
                <c:pt idx="3">
                  <c:v>30</c:v>
                </c:pt>
                <c:pt idx="4">
                  <c:v>40</c:v>
                </c:pt>
              </c:numCache>
            </c:numRef>
          </c:xVal>
          <c:yVal>
            <c:numRef>
              <c:f>'VM562'!$C$58:$C$62</c:f>
              <c:numCache>
                <c:formatCode>General</c:formatCode>
                <c:ptCount val="5"/>
                <c:pt idx="0">
                  <c:v>688.45550000000003</c:v>
                </c:pt>
                <c:pt idx="1">
                  <c:v>1035.3533</c:v>
                </c:pt>
                <c:pt idx="2" formatCode="0.0000">
                  <c:v>1237.1780000000001</c:v>
                </c:pt>
                <c:pt idx="3" formatCode="0.0000">
                  <c:v>1115.222</c:v>
                </c:pt>
                <c:pt idx="4" formatCode="0.0000">
                  <c:v>1145.8489999999999</c:v>
                </c:pt>
              </c:numCache>
            </c:numRef>
          </c:yVal>
          <c:smooth val="0"/>
          <c:extLst>
            <c:ext xmlns:c16="http://schemas.microsoft.com/office/drawing/2014/chart" uri="{C3380CC4-5D6E-409C-BE32-E72D297353CC}">
              <c16:uniqueId val="{00000000-9AE9-4614-85B5-CD16B13B6E1E}"/>
            </c:ext>
          </c:extLst>
        </c:ser>
        <c:dLbls>
          <c:showLegendKey val="0"/>
          <c:showVal val="0"/>
          <c:showCatName val="0"/>
          <c:showSerName val="0"/>
          <c:showPercent val="0"/>
          <c:showBubbleSize val="0"/>
        </c:dLbls>
        <c:axId val="158034752"/>
        <c:axId val="158035328"/>
      </c:scatterChart>
      <c:valAx>
        <c:axId val="158034752"/>
        <c:scaling>
          <c:orientation val="minMax"/>
          <c:max val="40"/>
        </c:scaling>
        <c:delete val="0"/>
        <c:axPos val="b"/>
        <c:title>
          <c:tx>
            <c:rich>
              <a:bodyPr/>
              <a:lstStyle/>
              <a:p>
                <a:pPr>
                  <a:defRPr b="0"/>
                </a:pPr>
                <a:r>
                  <a:rPr lang="en-US" b="0" dirty="0"/>
                  <a:t>%,H2O,</a:t>
                </a:r>
                <a:r>
                  <a:rPr lang="en-US" b="0" baseline="0" dirty="0"/>
                  <a:t> v/v</a:t>
                </a:r>
                <a:endParaRPr lang="en-US" b="0" dirty="0"/>
              </a:p>
            </c:rich>
          </c:tx>
          <c:layout>
            <c:manualLayout>
              <c:xMode val="edge"/>
              <c:yMode val="edge"/>
              <c:x val="0.85267693908951048"/>
              <c:y val="0.92509259259259258"/>
            </c:manualLayout>
          </c:layout>
          <c:overlay val="0"/>
        </c:title>
        <c:numFmt formatCode="General" sourceLinked="1"/>
        <c:majorTickMark val="out"/>
        <c:minorTickMark val="none"/>
        <c:tickLblPos val="nextTo"/>
        <c:crossAx val="158035328"/>
        <c:crosses val="autoZero"/>
        <c:crossBetween val="midCat"/>
      </c:valAx>
      <c:valAx>
        <c:axId val="158035328"/>
        <c:scaling>
          <c:orientation val="minMax"/>
          <c:max val="1300"/>
          <c:min val="600"/>
        </c:scaling>
        <c:delete val="0"/>
        <c:axPos val="l"/>
        <c:title>
          <c:tx>
            <c:rich>
              <a:bodyPr rot="0" vert="horz"/>
              <a:lstStyle/>
              <a:p>
                <a:pPr>
                  <a:defRPr b="0"/>
                </a:pPr>
                <a:r>
                  <a:rPr lang="en-US" b="0" dirty="0" err="1"/>
                  <a:t>Tiso</a:t>
                </a:r>
                <a:endParaRPr lang="en-US" b="0" dirty="0"/>
              </a:p>
            </c:rich>
          </c:tx>
          <c:layout>
            <c:manualLayout>
              <c:xMode val="edge"/>
              <c:yMode val="edge"/>
              <c:x val="1.7241379310344827E-2"/>
              <c:y val="3.132931912922652E-2"/>
            </c:manualLayout>
          </c:layout>
          <c:overlay val="0"/>
        </c:title>
        <c:numFmt formatCode="General" sourceLinked="1"/>
        <c:majorTickMark val="out"/>
        <c:minorTickMark val="none"/>
        <c:tickLblPos val="nextTo"/>
        <c:crossAx val="158034752"/>
        <c:crosses val="autoZero"/>
        <c:crossBetween val="midCat"/>
        <c:majorUnit val="100"/>
      </c:valAx>
    </c:plotArea>
    <c:plotVisOnly val="1"/>
    <c:dispBlanksAs val="gap"/>
    <c:showDLblsOverMax val="0"/>
  </c:chart>
  <c:spPr>
    <a:noFill/>
    <a:ln>
      <a:noFill/>
    </a:ln>
  </c:spPr>
  <c:txPr>
    <a:bodyPr/>
    <a:lstStyle/>
    <a:p>
      <a:pPr>
        <a:defRPr b="1"/>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77806940799067"/>
          <c:y val="8.3333333333333329E-2"/>
          <c:w val="0.86227131330805873"/>
          <c:h val="0.82328703703703698"/>
        </c:manualLayout>
      </c:layout>
      <c:scatterChart>
        <c:scatterStyle val="lineMarker"/>
        <c:varyColors val="0"/>
        <c:ser>
          <c:idx val="0"/>
          <c:order val="0"/>
          <c:spPr>
            <a:ln w="19050">
              <a:solidFill>
                <a:schemeClr val="tx1">
                  <a:lumMod val="95000"/>
                  <a:lumOff val="5000"/>
                </a:schemeClr>
              </a:solidFill>
            </a:ln>
          </c:spPr>
          <c:marker>
            <c:symbol val="diamond"/>
            <c:size val="8"/>
            <c:spPr>
              <a:ln w="19050">
                <a:solidFill>
                  <a:schemeClr val="tx1">
                    <a:lumMod val="95000"/>
                    <a:lumOff val="5000"/>
                  </a:schemeClr>
                </a:solidFill>
              </a:ln>
            </c:spPr>
          </c:marker>
          <c:xVal>
            <c:numRef>
              <c:f>'VM562'!$B$6:$B$10</c:f>
              <c:numCache>
                <c:formatCode>General</c:formatCode>
                <c:ptCount val="5"/>
                <c:pt idx="0">
                  <c:v>0</c:v>
                </c:pt>
                <c:pt idx="1">
                  <c:v>10</c:v>
                </c:pt>
                <c:pt idx="2">
                  <c:v>20</c:v>
                </c:pt>
                <c:pt idx="3">
                  <c:v>30</c:v>
                </c:pt>
                <c:pt idx="4">
                  <c:v>40</c:v>
                </c:pt>
              </c:numCache>
            </c:numRef>
          </c:xVal>
          <c:yVal>
            <c:numRef>
              <c:f>'VM562'!$C$6:$C$10</c:f>
              <c:numCache>
                <c:formatCode>General</c:formatCode>
                <c:ptCount val="5"/>
                <c:pt idx="0">
                  <c:v>-2048.6</c:v>
                </c:pt>
                <c:pt idx="1">
                  <c:v>-2341.7165</c:v>
                </c:pt>
                <c:pt idx="2">
                  <c:v>-2725.05</c:v>
                </c:pt>
                <c:pt idx="3">
                  <c:v>-2098.2800000000002</c:v>
                </c:pt>
                <c:pt idx="4">
                  <c:v>-1648.5</c:v>
                </c:pt>
              </c:numCache>
            </c:numRef>
          </c:yVal>
          <c:smooth val="0"/>
          <c:extLst>
            <c:ext xmlns:c16="http://schemas.microsoft.com/office/drawing/2014/chart" uri="{C3380CC4-5D6E-409C-BE32-E72D297353CC}">
              <c16:uniqueId val="{00000000-E4C4-4CF1-8BC6-5CF4366957C5}"/>
            </c:ext>
          </c:extLst>
        </c:ser>
        <c:ser>
          <c:idx val="1"/>
          <c:order val="1"/>
          <c:spPr>
            <a:ln w="19050">
              <a:solidFill>
                <a:srgbClr val="002060"/>
              </a:solidFill>
            </a:ln>
          </c:spPr>
          <c:marker>
            <c:symbol val="diamond"/>
            <c:size val="9"/>
            <c:spPr>
              <a:solidFill>
                <a:srgbClr val="8F74A4"/>
              </a:solidFill>
              <a:ln w="19050">
                <a:solidFill>
                  <a:srgbClr val="002060"/>
                </a:solidFill>
              </a:ln>
            </c:spPr>
          </c:marker>
          <c:xVal>
            <c:numRef>
              <c:f>'VM562'!$M$6:$M$10</c:f>
              <c:numCache>
                <c:formatCode>General</c:formatCode>
                <c:ptCount val="5"/>
                <c:pt idx="0">
                  <c:v>0</c:v>
                </c:pt>
                <c:pt idx="1">
                  <c:v>10</c:v>
                </c:pt>
                <c:pt idx="2">
                  <c:v>20</c:v>
                </c:pt>
                <c:pt idx="3">
                  <c:v>30</c:v>
                </c:pt>
                <c:pt idx="4">
                  <c:v>40</c:v>
                </c:pt>
              </c:numCache>
            </c:numRef>
          </c:xVal>
          <c:yVal>
            <c:numRef>
              <c:f>'VM562'!$N$6:$N$10</c:f>
              <c:numCache>
                <c:formatCode>General</c:formatCode>
                <c:ptCount val="5"/>
                <c:pt idx="0">
                  <c:v>-3525.09</c:v>
                </c:pt>
                <c:pt idx="1">
                  <c:v>-3876.431</c:v>
                </c:pt>
                <c:pt idx="2">
                  <c:v>-4167.95</c:v>
                </c:pt>
                <c:pt idx="3">
                  <c:v>-3548.34</c:v>
                </c:pt>
                <c:pt idx="4">
                  <c:v>-3055.52</c:v>
                </c:pt>
              </c:numCache>
            </c:numRef>
          </c:yVal>
          <c:smooth val="0"/>
          <c:extLst>
            <c:ext xmlns:c16="http://schemas.microsoft.com/office/drawing/2014/chart" uri="{C3380CC4-5D6E-409C-BE32-E72D297353CC}">
              <c16:uniqueId val="{00000001-E4C4-4CF1-8BC6-5CF4366957C5}"/>
            </c:ext>
          </c:extLst>
        </c:ser>
        <c:dLbls>
          <c:showLegendKey val="0"/>
          <c:showVal val="0"/>
          <c:showCatName val="0"/>
          <c:showSerName val="0"/>
          <c:showPercent val="0"/>
          <c:showBubbleSize val="0"/>
        </c:dLbls>
        <c:axId val="287082176"/>
        <c:axId val="287082752"/>
      </c:scatterChart>
      <c:valAx>
        <c:axId val="287082176"/>
        <c:scaling>
          <c:orientation val="minMax"/>
          <c:max val="40"/>
        </c:scaling>
        <c:delete val="0"/>
        <c:axPos val="b"/>
        <c:title>
          <c:tx>
            <c:rich>
              <a:bodyPr/>
              <a:lstStyle/>
              <a:p>
                <a:pPr>
                  <a:defRPr b="0"/>
                </a:pPr>
                <a:r>
                  <a:rPr lang="en-US" b="0" dirty="0"/>
                  <a:t>%,H2O, v/v</a:t>
                </a:r>
              </a:p>
            </c:rich>
          </c:tx>
          <c:layout>
            <c:manualLayout>
              <c:xMode val="edge"/>
              <c:yMode val="edge"/>
              <c:x val="0.8419444444444445"/>
              <c:y val="3.8425925925925928E-3"/>
            </c:manualLayout>
          </c:layout>
          <c:overlay val="0"/>
        </c:title>
        <c:numFmt formatCode="General" sourceLinked="1"/>
        <c:majorTickMark val="out"/>
        <c:minorTickMark val="none"/>
        <c:tickLblPos val="nextTo"/>
        <c:crossAx val="287082752"/>
        <c:crosses val="autoZero"/>
        <c:crossBetween val="midCat"/>
      </c:valAx>
      <c:valAx>
        <c:axId val="287082752"/>
        <c:scaling>
          <c:orientation val="minMax"/>
        </c:scaling>
        <c:delete val="0"/>
        <c:axPos val="l"/>
        <c:title>
          <c:tx>
            <c:rich>
              <a:bodyPr rot="0" vert="horz"/>
              <a:lstStyle/>
              <a:p>
                <a:pPr>
                  <a:defRPr/>
                </a:pPr>
                <a:r>
                  <a:rPr lang="en-US" dirty="0"/>
                  <a:t>∆H</a:t>
                </a:r>
              </a:p>
            </c:rich>
          </c:tx>
          <c:layout>
            <c:manualLayout>
              <c:xMode val="edge"/>
              <c:yMode val="edge"/>
              <c:x val="5.5555555555555552E-2"/>
              <c:y val="0.9148957421988918"/>
            </c:manualLayout>
          </c:layout>
          <c:overlay val="0"/>
        </c:title>
        <c:numFmt formatCode="General" sourceLinked="1"/>
        <c:majorTickMark val="out"/>
        <c:minorTickMark val="none"/>
        <c:tickLblPos val="nextTo"/>
        <c:crossAx val="287082176"/>
        <c:crosses val="autoZero"/>
        <c:crossBetween val="midCat"/>
      </c:valAx>
    </c:plotArea>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9732212040924"/>
          <c:y val="7.9083685967825446E-2"/>
          <c:w val="0.8621619888730242"/>
          <c:h val="0.77555734104665486"/>
        </c:manualLayout>
      </c:layout>
      <c:scatterChart>
        <c:scatterStyle val="lineMarker"/>
        <c:varyColors val="0"/>
        <c:ser>
          <c:idx val="0"/>
          <c:order val="0"/>
          <c:spPr>
            <a:ln w="28575">
              <a:solidFill>
                <a:schemeClr val="accent4">
                  <a:lumMod val="50000"/>
                </a:schemeClr>
              </a:solidFill>
            </a:ln>
          </c:spPr>
          <c:marker>
            <c:symbol val="circle"/>
            <c:size val="7"/>
            <c:spPr>
              <a:solidFill>
                <a:srgbClr val="C00000"/>
              </a:solidFill>
              <a:ln>
                <a:solidFill>
                  <a:schemeClr val="accent4">
                    <a:lumMod val="50000"/>
                  </a:schemeClr>
                </a:solidFill>
              </a:ln>
            </c:spPr>
          </c:marker>
          <c:xVal>
            <c:numRef>
              <c:f>'VM569'!$B$75:$B$79</c:f>
              <c:numCache>
                <c:formatCode>General</c:formatCode>
                <c:ptCount val="5"/>
                <c:pt idx="0">
                  <c:v>0</c:v>
                </c:pt>
                <c:pt idx="1">
                  <c:v>10</c:v>
                </c:pt>
                <c:pt idx="2">
                  <c:v>20</c:v>
                </c:pt>
                <c:pt idx="3">
                  <c:v>30</c:v>
                </c:pt>
                <c:pt idx="4">
                  <c:v>40</c:v>
                </c:pt>
              </c:numCache>
            </c:numRef>
          </c:xVal>
          <c:yVal>
            <c:numRef>
              <c:f>'VM569'!$E$75:$E$79</c:f>
              <c:numCache>
                <c:formatCode>General</c:formatCode>
                <c:ptCount val="5"/>
                <c:pt idx="0">
                  <c:v>3.6240000000000001</c:v>
                </c:pt>
                <c:pt idx="1">
                  <c:v>5.3667999999999996</c:v>
                </c:pt>
                <c:pt idx="2">
                  <c:v>5.5750000000000002</c:v>
                </c:pt>
                <c:pt idx="3">
                  <c:v>5.2278000000000002</c:v>
                </c:pt>
                <c:pt idx="4">
                  <c:v>5.1388999999999996</c:v>
                </c:pt>
              </c:numCache>
            </c:numRef>
          </c:yVal>
          <c:smooth val="0"/>
          <c:extLst>
            <c:ext xmlns:c16="http://schemas.microsoft.com/office/drawing/2014/chart" uri="{C3380CC4-5D6E-409C-BE32-E72D297353CC}">
              <c16:uniqueId val="{00000000-3531-4A4B-B591-E76B20CCC5BB}"/>
            </c:ext>
          </c:extLst>
        </c:ser>
        <c:dLbls>
          <c:showLegendKey val="0"/>
          <c:showVal val="0"/>
          <c:showCatName val="0"/>
          <c:showSerName val="0"/>
          <c:showPercent val="0"/>
          <c:showBubbleSize val="0"/>
        </c:dLbls>
        <c:axId val="159467776"/>
        <c:axId val="159468352"/>
      </c:scatterChart>
      <c:valAx>
        <c:axId val="159467776"/>
        <c:scaling>
          <c:orientation val="minMax"/>
        </c:scaling>
        <c:delete val="0"/>
        <c:axPos val="b"/>
        <c:title>
          <c:tx>
            <c:rich>
              <a:bodyPr/>
              <a:lstStyle/>
              <a:p>
                <a:pPr>
                  <a:defRPr b="0" i="0"/>
                </a:pPr>
                <a:r>
                  <a:rPr lang="en-US" b="0" i="0" dirty="0"/>
                  <a:t>%.</a:t>
                </a:r>
                <a:r>
                  <a:rPr lang="en-US" b="0" i="0" baseline="0" dirty="0"/>
                  <a:t> H2O, v/v</a:t>
                </a:r>
                <a:endParaRPr lang="en-US" b="0" i="0" dirty="0"/>
              </a:p>
            </c:rich>
          </c:tx>
          <c:layout>
            <c:manualLayout>
              <c:xMode val="edge"/>
              <c:yMode val="edge"/>
              <c:x val="0.85983424235907469"/>
              <c:y val="0.93104290535111678"/>
            </c:manualLayout>
          </c:layout>
          <c:overlay val="0"/>
        </c:title>
        <c:numFmt formatCode="General" sourceLinked="1"/>
        <c:majorTickMark val="out"/>
        <c:minorTickMark val="none"/>
        <c:tickLblPos val="nextTo"/>
        <c:crossAx val="159468352"/>
        <c:crosses val="autoZero"/>
        <c:crossBetween val="midCat"/>
      </c:valAx>
      <c:valAx>
        <c:axId val="159468352"/>
        <c:scaling>
          <c:orientation val="minMax"/>
          <c:min val="3"/>
        </c:scaling>
        <c:delete val="0"/>
        <c:axPos val="l"/>
        <c:title>
          <c:tx>
            <c:rich>
              <a:bodyPr rot="0" vert="horz"/>
              <a:lstStyle/>
              <a:p>
                <a:pPr>
                  <a:defRPr/>
                </a:pPr>
                <a:r>
                  <a:rPr lang="el-GR"/>
                  <a:t>α</a:t>
                </a:r>
                <a:endParaRPr lang="en-US"/>
              </a:p>
            </c:rich>
          </c:tx>
          <c:layout>
            <c:manualLayout>
              <c:xMode val="edge"/>
              <c:yMode val="edge"/>
              <c:x val="0"/>
              <c:y val="1.5150249076008374E-2"/>
            </c:manualLayout>
          </c:layout>
          <c:overlay val="0"/>
        </c:title>
        <c:numFmt formatCode="General" sourceLinked="1"/>
        <c:majorTickMark val="out"/>
        <c:minorTickMark val="none"/>
        <c:tickLblPos val="nextTo"/>
        <c:crossAx val="159467776"/>
        <c:crosses val="autoZero"/>
        <c:crossBetween val="midCat"/>
      </c:valAx>
      <c:spPr>
        <a:noFill/>
        <a:ln w="25400">
          <a:noFill/>
        </a:ln>
      </c:spPr>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10972249413728E-2"/>
          <c:y val="9.0909090909090912E-2"/>
          <c:w val="0.862168776615439"/>
          <c:h val="0.75611986001749776"/>
        </c:manualLayout>
      </c:layout>
      <c:scatterChart>
        <c:scatterStyle val="lineMarker"/>
        <c:varyColors val="0"/>
        <c:ser>
          <c:idx val="0"/>
          <c:order val="0"/>
          <c:tx>
            <c:v>s</c:v>
          </c:tx>
          <c:spPr>
            <a:ln w="28575">
              <a:solidFill>
                <a:schemeClr val="bg2">
                  <a:lumMod val="50000"/>
                </a:schemeClr>
              </a:solidFill>
            </a:ln>
          </c:spPr>
          <c:marker>
            <c:symbol val="circle"/>
            <c:size val="7"/>
            <c:spPr>
              <a:ln>
                <a:solidFill>
                  <a:schemeClr val="bg2">
                    <a:lumMod val="50000"/>
                  </a:schemeClr>
                </a:solidFill>
              </a:ln>
            </c:spPr>
          </c:marker>
          <c:xVal>
            <c:numRef>
              <c:f>'VM569'!$B$75:$B$79</c:f>
              <c:numCache>
                <c:formatCode>General</c:formatCode>
                <c:ptCount val="5"/>
                <c:pt idx="0">
                  <c:v>0</c:v>
                </c:pt>
                <c:pt idx="1">
                  <c:v>10</c:v>
                </c:pt>
                <c:pt idx="2">
                  <c:v>20</c:v>
                </c:pt>
                <c:pt idx="3">
                  <c:v>30</c:v>
                </c:pt>
                <c:pt idx="4">
                  <c:v>40</c:v>
                </c:pt>
              </c:numCache>
            </c:numRef>
          </c:xVal>
          <c:yVal>
            <c:numRef>
              <c:f>'VM569'!$C$75:$C$79</c:f>
              <c:numCache>
                <c:formatCode>General</c:formatCode>
                <c:ptCount val="5"/>
                <c:pt idx="0">
                  <c:v>0.80079999999999996</c:v>
                </c:pt>
                <c:pt idx="1">
                  <c:v>1.1304000000000001</c:v>
                </c:pt>
                <c:pt idx="2">
                  <c:v>2.8090999999999999</c:v>
                </c:pt>
                <c:pt idx="3">
                  <c:v>7.0971000000000002</c:v>
                </c:pt>
                <c:pt idx="4">
                  <c:v>16.510899999999999</c:v>
                </c:pt>
              </c:numCache>
            </c:numRef>
          </c:yVal>
          <c:smooth val="0"/>
          <c:extLst>
            <c:ext xmlns:c16="http://schemas.microsoft.com/office/drawing/2014/chart" uri="{C3380CC4-5D6E-409C-BE32-E72D297353CC}">
              <c16:uniqueId val="{00000000-0ADD-4F1C-846E-D2BAFAA53E52}"/>
            </c:ext>
          </c:extLst>
        </c:ser>
        <c:ser>
          <c:idx val="1"/>
          <c:order val="1"/>
          <c:tx>
            <c:v>r</c:v>
          </c:tx>
          <c:spPr>
            <a:ln w="28575">
              <a:solidFill>
                <a:schemeClr val="accent4">
                  <a:lumMod val="50000"/>
                </a:schemeClr>
              </a:solidFill>
            </a:ln>
          </c:spPr>
          <c:marker>
            <c:symbol val="circle"/>
            <c:size val="7"/>
            <c:spPr>
              <a:ln>
                <a:solidFill>
                  <a:schemeClr val="accent4">
                    <a:lumMod val="50000"/>
                  </a:schemeClr>
                </a:solidFill>
              </a:ln>
            </c:spPr>
          </c:marker>
          <c:xVal>
            <c:numRef>
              <c:f>'VM569'!$B$75:$B$79</c:f>
              <c:numCache>
                <c:formatCode>General</c:formatCode>
                <c:ptCount val="5"/>
                <c:pt idx="0">
                  <c:v>0</c:v>
                </c:pt>
                <c:pt idx="1">
                  <c:v>10</c:v>
                </c:pt>
                <c:pt idx="2">
                  <c:v>20</c:v>
                </c:pt>
                <c:pt idx="3">
                  <c:v>30</c:v>
                </c:pt>
                <c:pt idx="4">
                  <c:v>40</c:v>
                </c:pt>
              </c:numCache>
            </c:numRef>
          </c:xVal>
          <c:yVal>
            <c:numRef>
              <c:f>'VM569'!$D$75:$D$79</c:f>
              <c:numCache>
                <c:formatCode>General</c:formatCode>
                <c:ptCount val="5"/>
                <c:pt idx="0">
                  <c:v>2.9060999999999999</c:v>
                </c:pt>
                <c:pt idx="1">
                  <c:v>6.0667</c:v>
                </c:pt>
                <c:pt idx="2">
                  <c:v>15.660500000000001</c:v>
                </c:pt>
                <c:pt idx="3">
                  <c:v>37.101900000000001</c:v>
                </c:pt>
                <c:pt idx="4">
                  <c:v>84.847700000000003</c:v>
                </c:pt>
              </c:numCache>
            </c:numRef>
          </c:yVal>
          <c:smooth val="0"/>
          <c:extLst>
            <c:ext xmlns:c16="http://schemas.microsoft.com/office/drawing/2014/chart" uri="{C3380CC4-5D6E-409C-BE32-E72D297353CC}">
              <c16:uniqueId val="{00000001-0ADD-4F1C-846E-D2BAFAA53E52}"/>
            </c:ext>
          </c:extLst>
        </c:ser>
        <c:dLbls>
          <c:showLegendKey val="0"/>
          <c:showVal val="0"/>
          <c:showCatName val="0"/>
          <c:showSerName val="0"/>
          <c:showPercent val="0"/>
          <c:showBubbleSize val="0"/>
        </c:dLbls>
        <c:axId val="159470080"/>
        <c:axId val="159470656"/>
      </c:scatterChart>
      <c:valAx>
        <c:axId val="159470080"/>
        <c:scaling>
          <c:orientation val="minMax"/>
        </c:scaling>
        <c:delete val="0"/>
        <c:axPos val="b"/>
        <c:title>
          <c:tx>
            <c:rich>
              <a:bodyPr/>
              <a:lstStyle/>
              <a:p>
                <a:pPr>
                  <a:defRPr b="0"/>
                </a:pPr>
                <a:r>
                  <a:rPr lang="en-US" b="0" dirty="0"/>
                  <a:t>%,H2O, v/v</a:t>
                </a:r>
              </a:p>
            </c:rich>
          </c:tx>
          <c:layout>
            <c:manualLayout>
              <c:xMode val="edge"/>
              <c:yMode val="edge"/>
              <c:x val="0.85220259777135954"/>
              <c:y val="0.91754944238317859"/>
            </c:manualLayout>
          </c:layout>
          <c:overlay val="0"/>
        </c:title>
        <c:numFmt formatCode="General" sourceLinked="1"/>
        <c:majorTickMark val="out"/>
        <c:minorTickMark val="none"/>
        <c:tickLblPos val="nextTo"/>
        <c:crossAx val="159470656"/>
        <c:crosses val="autoZero"/>
        <c:crossBetween val="midCat"/>
      </c:valAx>
      <c:valAx>
        <c:axId val="159470656"/>
        <c:scaling>
          <c:orientation val="minMax"/>
        </c:scaling>
        <c:delete val="0"/>
        <c:axPos val="l"/>
        <c:title>
          <c:tx>
            <c:rich>
              <a:bodyPr rot="0" vert="horz"/>
              <a:lstStyle/>
              <a:p>
                <a:pPr>
                  <a:defRPr b="0"/>
                </a:pPr>
                <a:r>
                  <a:rPr lang="en-US" b="0" dirty="0"/>
                  <a:t>k</a:t>
                </a:r>
              </a:p>
            </c:rich>
          </c:tx>
          <c:layout>
            <c:manualLayout>
              <c:xMode val="edge"/>
              <c:yMode val="edge"/>
              <c:x val="2.3382901487358585E-2"/>
              <c:y val="2.8199315994591749E-3"/>
            </c:manualLayout>
          </c:layout>
          <c:overlay val="0"/>
        </c:title>
        <c:numFmt formatCode="General" sourceLinked="1"/>
        <c:majorTickMark val="out"/>
        <c:minorTickMark val="none"/>
        <c:tickLblPos val="nextTo"/>
        <c:crossAx val="159470080"/>
        <c:crosses val="autoZero"/>
        <c:crossBetween val="midCat"/>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8122310145944"/>
          <c:y val="0.10035856405046144"/>
          <c:w val="0.83667132351266815"/>
          <c:h val="0.75494258530183722"/>
        </c:manualLayout>
      </c:layout>
      <c:scatterChart>
        <c:scatterStyle val="lineMarker"/>
        <c:varyColors val="0"/>
        <c:ser>
          <c:idx val="0"/>
          <c:order val="0"/>
          <c:spPr>
            <a:ln w="28575">
              <a:solidFill>
                <a:schemeClr val="accent4">
                  <a:lumMod val="50000"/>
                </a:schemeClr>
              </a:solidFill>
            </a:ln>
          </c:spPr>
          <c:marker>
            <c:symbol val="circle"/>
            <c:size val="9"/>
            <c:spPr>
              <a:solidFill>
                <a:srgbClr val="00B050"/>
              </a:solidFill>
              <a:ln>
                <a:solidFill>
                  <a:schemeClr val="accent4">
                    <a:lumMod val="50000"/>
                  </a:schemeClr>
                </a:solidFill>
              </a:ln>
            </c:spPr>
          </c:marker>
          <c:xVal>
            <c:numRef>
              <c:f>'VM569'!$B$58:$B$62</c:f>
              <c:numCache>
                <c:formatCode>General</c:formatCode>
                <c:ptCount val="5"/>
                <c:pt idx="0">
                  <c:v>0</c:v>
                </c:pt>
                <c:pt idx="1">
                  <c:v>10</c:v>
                </c:pt>
                <c:pt idx="2">
                  <c:v>20</c:v>
                </c:pt>
                <c:pt idx="3">
                  <c:v>30</c:v>
                </c:pt>
                <c:pt idx="4">
                  <c:v>40</c:v>
                </c:pt>
              </c:numCache>
            </c:numRef>
          </c:xVal>
          <c:yVal>
            <c:numRef>
              <c:f>'VM569'!$C$58:$C$62</c:f>
              <c:numCache>
                <c:formatCode>General</c:formatCode>
                <c:ptCount val="5"/>
                <c:pt idx="0">
                  <c:v>596.90359999999998</c:v>
                </c:pt>
                <c:pt idx="1">
                  <c:v>884.5154</c:v>
                </c:pt>
                <c:pt idx="2">
                  <c:v>1469.1369999999999</c:v>
                </c:pt>
                <c:pt idx="3">
                  <c:v>1723.768</c:v>
                </c:pt>
                <c:pt idx="4">
                  <c:v>1674.866</c:v>
                </c:pt>
              </c:numCache>
            </c:numRef>
          </c:yVal>
          <c:smooth val="0"/>
          <c:extLst>
            <c:ext xmlns:c16="http://schemas.microsoft.com/office/drawing/2014/chart" uri="{C3380CC4-5D6E-409C-BE32-E72D297353CC}">
              <c16:uniqueId val="{00000000-2BF7-4F93-9B04-7B6FAA613483}"/>
            </c:ext>
          </c:extLst>
        </c:ser>
        <c:dLbls>
          <c:showLegendKey val="0"/>
          <c:showVal val="0"/>
          <c:showCatName val="0"/>
          <c:showSerName val="0"/>
          <c:showPercent val="0"/>
          <c:showBubbleSize val="0"/>
        </c:dLbls>
        <c:axId val="209855616"/>
        <c:axId val="209857344"/>
      </c:scatterChart>
      <c:valAx>
        <c:axId val="209855616"/>
        <c:scaling>
          <c:orientation val="minMax"/>
          <c:max val="40"/>
        </c:scaling>
        <c:delete val="0"/>
        <c:axPos val="b"/>
        <c:title>
          <c:tx>
            <c:rich>
              <a:bodyPr/>
              <a:lstStyle/>
              <a:p>
                <a:pPr>
                  <a:defRPr b="0"/>
                </a:pPr>
                <a:r>
                  <a:rPr lang="en-US" b="0" dirty="0"/>
                  <a:t>%,H20,v/v</a:t>
                </a:r>
              </a:p>
            </c:rich>
          </c:tx>
          <c:layout>
            <c:manualLayout>
              <c:xMode val="edge"/>
              <c:yMode val="edge"/>
              <c:x val="0.85924828978949574"/>
              <c:y val="0.92012342532027236"/>
            </c:manualLayout>
          </c:layout>
          <c:overlay val="0"/>
        </c:title>
        <c:numFmt formatCode="General" sourceLinked="1"/>
        <c:majorTickMark val="out"/>
        <c:minorTickMark val="none"/>
        <c:tickLblPos val="nextTo"/>
        <c:crossAx val="209857344"/>
        <c:crosses val="autoZero"/>
        <c:crossBetween val="midCat"/>
      </c:valAx>
      <c:valAx>
        <c:axId val="209857344"/>
        <c:scaling>
          <c:orientation val="minMax"/>
          <c:min val="400"/>
        </c:scaling>
        <c:delete val="0"/>
        <c:axPos val="l"/>
        <c:title>
          <c:tx>
            <c:rich>
              <a:bodyPr rot="0" vert="horz"/>
              <a:lstStyle/>
              <a:p>
                <a:pPr>
                  <a:defRPr b="0"/>
                </a:pPr>
                <a:r>
                  <a:rPr lang="en-US" b="0" dirty="0" err="1"/>
                  <a:t>Tiso</a:t>
                </a:r>
                <a:endParaRPr lang="en-US" b="0" dirty="0"/>
              </a:p>
            </c:rich>
          </c:tx>
          <c:layout>
            <c:manualLayout>
              <c:xMode val="edge"/>
              <c:yMode val="edge"/>
              <c:x val="5.720338505910641E-2"/>
              <c:y val="3.111929557192486E-3"/>
            </c:manualLayout>
          </c:layout>
          <c:overlay val="0"/>
        </c:title>
        <c:numFmt formatCode="General" sourceLinked="1"/>
        <c:majorTickMark val="out"/>
        <c:minorTickMark val="none"/>
        <c:tickLblPos val="nextTo"/>
        <c:crossAx val="209855616"/>
        <c:crosses val="autoZero"/>
        <c:crossBetween val="midCat"/>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3565479170592"/>
          <c:y val="7.5919319495377072E-2"/>
          <c:w val="0.84243073662035017"/>
          <c:h val="0.84204408617881732"/>
        </c:manualLayout>
      </c:layout>
      <c:scatterChart>
        <c:scatterStyle val="lineMarker"/>
        <c:varyColors val="0"/>
        <c:ser>
          <c:idx val="0"/>
          <c:order val="0"/>
          <c:spPr>
            <a:ln w="28575">
              <a:solidFill>
                <a:srgbClr val="92D050"/>
              </a:solidFill>
            </a:ln>
          </c:spPr>
          <c:marker>
            <c:symbol val="circle"/>
            <c:size val="8"/>
            <c:spPr>
              <a:solidFill>
                <a:schemeClr val="accent2">
                  <a:lumMod val="40000"/>
                  <a:lumOff val="60000"/>
                </a:schemeClr>
              </a:solidFill>
              <a:ln>
                <a:solidFill>
                  <a:schemeClr val="accent2">
                    <a:lumMod val="50000"/>
                  </a:schemeClr>
                </a:solidFill>
              </a:ln>
            </c:spPr>
          </c:marker>
          <c:xVal>
            <c:numRef>
              <c:f>'VM569'!$B$6:$B$10</c:f>
              <c:numCache>
                <c:formatCode>General</c:formatCode>
                <c:ptCount val="5"/>
                <c:pt idx="0">
                  <c:v>0</c:v>
                </c:pt>
                <c:pt idx="1">
                  <c:v>10</c:v>
                </c:pt>
                <c:pt idx="2">
                  <c:v>20</c:v>
                </c:pt>
                <c:pt idx="3">
                  <c:v>30</c:v>
                </c:pt>
                <c:pt idx="4">
                  <c:v>40</c:v>
                </c:pt>
              </c:numCache>
            </c:numRef>
          </c:xVal>
          <c:yVal>
            <c:numRef>
              <c:f>'VM569'!$C$6:$C$10</c:f>
              <c:numCache>
                <c:formatCode>General</c:formatCode>
                <c:ptCount val="5"/>
                <c:pt idx="0">
                  <c:v>-2067.2800000000002</c:v>
                </c:pt>
                <c:pt idx="1">
                  <c:v>-2022.17</c:v>
                </c:pt>
                <c:pt idx="2">
                  <c:v>-2887.6</c:v>
                </c:pt>
                <c:pt idx="3">
                  <c:v>-1925.88</c:v>
                </c:pt>
                <c:pt idx="4">
                  <c:v>-1351.16</c:v>
                </c:pt>
              </c:numCache>
            </c:numRef>
          </c:yVal>
          <c:smooth val="0"/>
          <c:extLst>
            <c:ext xmlns:c16="http://schemas.microsoft.com/office/drawing/2014/chart" uri="{C3380CC4-5D6E-409C-BE32-E72D297353CC}">
              <c16:uniqueId val="{00000000-C723-43B4-9F2D-34714276AB07}"/>
            </c:ext>
          </c:extLst>
        </c:ser>
        <c:ser>
          <c:idx val="1"/>
          <c:order val="1"/>
          <c:spPr>
            <a:ln w="28575">
              <a:solidFill>
                <a:srgbClr val="FFC000"/>
              </a:solidFill>
            </a:ln>
          </c:spPr>
          <c:marker>
            <c:symbol val="circle"/>
            <c:size val="8"/>
            <c:spPr>
              <a:ln>
                <a:solidFill>
                  <a:srgbClr val="FFC000"/>
                </a:solidFill>
              </a:ln>
            </c:spPr>
          </c:marker>
          <c:xVal>
            <c:numRef>
              <c:f>'VM569'!$B$6:$B$10</c:f>
              <c:numCache>
                <c:formatCode>General</c:formatCode>
                <c:ptCount val="5"/>
                <c:pt idx="0">
                  <c:v>0</c:v>
                </c:pt>
                <c:pt idx="1">
                  <c:v>10</c:v>
                </c:pt>
                <c:pt idx="2">
                  <c:v>20</c:v>
                </c:pt>
                <c:pt idx="3">
                  <c:v>30</c:v>
                </c:pt>
                <c:pt idx="4">
                  <c:v>40</c:v>
                </c:pt>
              </c:numCache>
            </c:numRef>
          </c:xVal>
          <c:yVal>
            <c:numRef>
              <c:f>'VM569'!$N$6:$N$10</c:f>
              <c:numCache>
                <c:formatCode>General</c:formatCode>
                <c:ptCount val="5"/>
                <c:pt idx="0">
                  <c:v>-3595.84</c:v>
                </c:pt>
                <c:pt idx="1">
                  <c:v>-3524.1</c:v>
                </c:pt>
                <c:pt idx="2">
                  <c:v>-4152.25</c:v>
                </c:pt>
                <c:pt idx="3">
                  <c:v>-3114.94</c:v>
                </c:pt>
                <c:pt idx="4">
                  <c:v>-2532.29</c:v>
                </c:pt>
              </c:numCache>
            </c:numRef>
          </c:yVal>
          <c:smooth val="0"/>
          <c:extLst>
            <c:ext xmlns:c16="http://schemas.microsoft.com/office/drawing/2014/chart" uri="{C3380CC4-5D6E-409C-BE32-E72D297353CC}">
              <c16:uniqueId val="{00000001-C723-43B4-9F2D-34714276AB07}"/>
            </c:ext>
          </c:extLst>
        </c:ser>
        <c:dLbls>
          <c:showLegendKey val="0"/>
          <c:showVal val="0"/>
          <c:showCatName val="0"/>
          <c:showSerName val="0"/>
          <c:showPercent val="0"/>
          <c:showBubbleSize val="0"/>
        </c:dLbls>
        <c:axId val="265503296"/>
        <c:axId val="286879680"/>
      </c:scatterChart>
      <c:valAx>
        <c:axId val="265503296"/>
        <c:scaling>
          <c:orientation val="minMax"/>
          <c:max val="40"/>
        </c:scaling>
        <c:delete val="0"/>
        <c:axPos val="b"/>
        <c:title>
          <c:tx>
            <c:rich>
              <a:bodyPr/>
              <a:lstStyle/>
              <a:p>
                <a:pPr>
                  <a:defRPr b="0"/>
                </a:pPr>
                <a:r>
                  <a:rPr lang="en-US" b="0" dirty="0"/>
                  <a:t>%,H2O,v/v</a:t>
                </a:r>
                <a:endParaRPr lang="ka-GE" b="0" dirty="0"/>
              </a:p>
            </c:rich>
          </c:tx>
          <c:layout>
            <c:manualLayout>
              <c:xMode val="edge"/>
              <c:yMode val="edge"/>
              <c:x val="0.84606566430327446"/>
              <c:y val="0"/>
            </c:manualLayout>
          </c:layout>
          <c:overlay val="0"/>
        </c:title>
        <c:numFmt formatCode="General" sourceLinked="1"/>
        <c:majorTickMark val="out"/>
        <c:minorTickMark val="none"/>
        <c:tickLblPos val="nextTo"/>
        <c:crossAx val="286879680"/>
        <c:crosses val="autoZero"/>
        <c:crossBetween val="midCat"/>
      </c:valAx>
      <c:valAx>
        <c:axId val="286879680"/>
        <c:scaling>
          <c:orientation val="minMax"/>
        </c:scaling>
        <c:delete val="0"/>
        <c:axPos val="l"/>
        <c:title>
          <c:tx>
            <c:rich>
              <a:bodyPr rot="0" vert="horz"/>
              <a:lstStyle/>
              <a:p>
                <a:pPr>
                  <a:defRPr sz="1050"/>
                </a:pPr>
                <a:r>
                  <a:rPr lang="en-US" sz="1050" b="0" dirty="0"/>
                  <a:t>∆H</a:t>
                </a:r>
              </a:p>
            </c:rich>
          </c:tx>
          <c:layout>
            <c:manualLayout>
              <c:xMode val="edge"/>
              <c:yMode val="edge"/>
              <c:x val="7.6434499741586337E-2"/>
              <c:y val="0.91355450054037368"/>
            </c:manualLayout>
          </c:layout>
          <c:overlay val="0"/>
        </c:title>
        <c:numFmt formatCode="General" sourceLinked="1"/>
        <c:majorTickMark val="out"/>
        <c:minorTickMark val="none"/>
        <c:tickLblPos val="nextTo"/>
        <c:crossAx val="265503296"/>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994675769682308E-2"/>
          <c:y val="5.2581373188224083E-2"/>
          <c:w val="0.90094512491494128"/>
          <c:h val="0.76299143528111613"/>
        </c:manualLayout>
      </c:layout>
      <c:scatterChart>
        <c:scatterStyle val="lineMarker"/>
        <c:varyColors val="0"/>
        <c:ser>
          <c:idx val="0"/>
          <c:order val="0"/>
          <c:spPr>
            <a:ln w="28575">
              <a:solidFill>
                <a:srgbClr val="87A680"/>
              </a:solidFill>
            </a:ln>
          </c:spPr>
          <c:marker>
            <c:spPr>
              <a:ln>
                <a:solidFill>
                  <a:srgbClr val="87A680"/>
                </a:solidFill>
              </a:ln>
            </c:spPr>
          </c:marker>
          <c:xVal>
            <c:numRef>
              <c:f>'VM562'!$B$76:$B$80</c:f>
              <c:numCache>
                <c:formatCode>General</c:formatCode>
                <c:ptCount val="5"/>
                <c:pt idx="0">
                  <c:v>0</c:v>
                </c:pt>
                <c:pt idx="1">
                  <c:v>10</c:v>
                </c:pt>
                <c:pt idx="2">
                  <c:v>20</c:v>
                </c:pt>
                <c:pt idx="3">
                  <c:v>30</c:v>
                </c:pt>
                <c:pt idx="4">
                  <c:v>40</c:v>
                </c:pt>
              </c:numCache>
            </c:numRef>
          </c:xVal>
          <c:yVal>
            <c:numRef>
              <c:f>'VM562'!$C$76:$C$80</c:f>
              <c:numCache>
                <c:formatCode>General</c:formatCode>
                <c:ptCount val="5"/>
                <c:pt idx="0">
                  <c:v>0.88270000000000004</c:v>
                </c:pt>
                <c:pt idx="1">
                  <c:v>1.2035</c:v>
                </c:pt>
                <c:pt idx="2">
                  <c:v>2.6189</c:v>
                </c:pt>
                <c:pt idx="3">
                  <c:v>6.2343999999999999</c:v>
                </c:pt>
                <c:pt idx="4">
                  <c:v>12.982699999999999</c:v>
                </c:pt>
              </c:numCache>
            </c:numRef>
          </c:yVal>
          <c:smooth val="0"/>
          <c:extLst>
            <c:ext xmlns:c16="http://schemas.microsoft.com/office/drawing/2014/chart" uri="{C3380CC4-5D6E-409C-BE32-E72D297353CC}">
              <c16:uniqueId val="{00000000-FBF5-4983-AD5B-FFFC1CB1C148}"/>
            </c:ext>
          </c:extLst>
        </c:ser>
        <c:ser>
          <c:idx val="1"/>
          <c:order val="1"/>
          <c:spPr>
            <a:ln w="28575">
              <a:solidFill>
                <a:srgbClr val="007033"/>
              </a:solidFill>
            </a:ln>
          </c:spPr>
          <c:marker>
            <c:spPr>
              <a:ln>
                <a:solidFill>
                  <a:srgbClr val="002060"/>
                </a:solidFill>
              </a:ln>
            </c:spPr>
          </c:marker>
          <c:xVal>
            <c:numRef>
              <c:f>'VM562'!$B$76:$B$80</c:f>
              <c:numCache>
                <c:formatCode>General</c:formatCode>
                <c:ptCount val="5"/>
                <c:pt idx="0">
                  <c:v>0</c:v>
                </c:pt>
                <c:pt idx="1">
                  <c:v>10</c:v>
                </c:pt>
                <c:pt idx="2">
                  <c:v>20</c:v>
                </c:pt>
                <c:pt idx="3">
                  <c:v>30</c:v>
                </c:pt>
                <c:pt idx="4">
                  <c:v>40</c:v>
                </c:pt>
              </c:numCache>
            </c:numRef>
          </c:xVal>
          <c:yVal>
            <c:numRef>
              <c:f>'VM562'!$D$76:$D$80</c:f>
              <c:numCache>
                <c:formatCode>General</c:formatCode>
                <c:ptCount val="5"/>
                <c:pt idx="0">
                  <c:v>3.5893000000000002</c:v>
                </c:pt>
                <c:pt idx="1">
                  <c:v>7.5784000000000002</c:v>
                </c:pt>
                <c:pt idx="2">
                  <c:v>17.233599999999999</c:v>
                </c:pt>
                <c:pt idx="3">
                  <c:v>36.964500000000001</c:v>
                </c:pt>
                <c:pt idx="4">
                  <c:v>74.998400000000004</c:v>
                </c:pt>
              </c:numCache>
            </c:numRef>
          </c:yVal>
          <c:smooth val="0"/>
          <c:extLst>
            <c:ext xmlns:c16="http://schemas.microsoft.com/office/drawing/2014/chart" uri="{C3380CC4-5D6E-409C-BE32-E72D297353CC}">
              <c16:uniqueId val="{00000001-FBF5-4983-AD5B-FFFC1CB1C148}"/>
            </c:ext>
          </c:extLst>
        </c:ser>
        <c:dLbls>
          <c:showLegendKey val="0"/>
          <c:showVal val="0"/>
          <c:showCatName val="0"/>
          <c:showSerName val="0"/>
          <c:showPercent val="0"/>
          <c:showBubbleSize val="0"/>
        </c:dLbls>
        <c:axId val="131279680"/>
        <c:axId val="131280256"/>
      </c:scatterChart>
      <c:valAx>
        <c:axId val="131279680"/>
        <c:scaling>
          <c:orientation val="minMax"/>
        </c:scaling>
        <c:delete val="0"/>
        <c:axPos val="b"/>
        <c:title>
          <c:tx>
            <c:rich>
              <a:bodyPr/>
              <a:lstStyle/>
              <a:p>
                <a:pPr>
                  <a:defRPr sz="1100" b="0"/>
                </a:pPr>
                <a:r>
                  <a:rPr lang="en-US" sz="1100" b="0" dirty="0"/>
                  <a:t>%,H2O,</a:t>
                </a:r>
                <a:r>
                  <a:rPr lang="en-US" sz="1100" b="0" baseline="0" dirty="0"/>
                  <a:t> v/v</a:t>
                </a:r>
                <a:endParaRPr lang="en-US" sz="1100" b="0" dirty="0"/>
              </a:p>
            </c:rich>
          </c:tx>
          <c:layout>
            <c:manualLayout>
              <c:xMode val="edge"/>
              <c:yMode val="edge"/>
              <c:x val="0.84783874620141619"/>
              <c:y val="0.92469298025644886"/>
            </c:manualLayout>
          </c:layout>
          <c:overlay val="0"/>
        </c:title>
        <c:numFmt formatCode="General" sourceLinked="1"/>
        <c:majorTickMark val="out"/>
        <c:minorTickMark val="none"/>
        <c:tickLblPos val="nextTo"/>
        <c:crossAx val="131280256"/>
        <c:crosses val="autoZero"/>
        <c:crossBetween val="midCat"/>
      </c:valAx>
      <c:valAx>
        <c:axId val="131280256"/>
        <c:scaling>
          <c:orientation val="minMax"/>
          <c:max val="80"/>
        </c:scaling>
        <c:delete val="0"/>
        <c:axPos val="l"/>
        <c:title>
          <c:tx>
            <c:rich>
              <a:bodyPr rot="0" vert="horz"/>
              <a:lstStyle/>
              <a:p>
                <a:pPr>
                  <a:defRPr/>
                </a:pPr>
                <a:r>
                  <a:rPr lang="en-US" dirty="0"/>
                  <a:t>k</a:t>
                </a:r>
              </a:p>
            </c:rich>
          </c:tx>
          <c:layout>
            <c:manualLayout>
              <c:xMode val="edge"/>
              <c:yMode val="edge"/>
              <c:x val="5.6392505917192103E-2"/>
              <c:y val="2.1094337730076735E-3"/>
            </c:manualLayout>
          </c:layout>
          <c:overlay val="0"/>
        </c:title>
        <c:numFmt formatCode="General" sourceLinked="1"/>
        <c:majorTickMark val="out"/>
        <c:minorTickMark val="none"/>
        <c:tickLblPos val="nextTo"/>
        <c:crossAx val="131279680"/>
        <c:crosses val="autoZero"/>
        <c:crossBetween val="midCat"/>
        <c:majorUnit val="10"/>
        <c:minorUnit val="2"/>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29370352143471E-2"/>
          <c:y val="0.10101010101010101"/>
          <c:w val="0.84731090742563431"/>
          <c:h val="0.76197510884261999"/>
        </c:manualLayout>
      </c:layout>
      <c:scatterChart>
        <c:scatterStyle val="lineMarker"/>
        <c:varyColors val="0"/>
        <c:ser>
          <c:idx val="0"/>
          <c:order val="0"/>
          <c:spPr>
            <a:ln w="25400" cap="rnd" cmpd="sng" algn="ctr">
              <a:noFill/>
              <a:prstDash val="solid"/>
              <a:round/>
            </a:ln>
            <a:effectLst/>
          </c:spPr>
          <c:marker>
            <c:symbol val="circle"/>
            <c:size val="5"/>
            <c:spPr>
              <a:solidFill>
                <a:schemeClr val="accent2">
                  <a:lumMod val="75000"/>
                </a:schemeClr>
              </a:solidFill>
              <a:ln w="41275" cap="flat" cmpd="sng" algn="ctr">
                <a:solidFill>
                  <a:schemeClr val="accent2">
                    <a:lumMod val="50000"/>
                  </a:schemeClr>
                </a:solidFill>
                <a:prstDash val="solid"/>
                <a:round/>
              </a:ln>
              <a:effectLst/>
            </c:spPr>
          </c:marker>
          <c:trendline>
            <c:spPr>
              <a:ln w="6350" cap="rnd" cmpd="sng" algn="ctr">
                <a:solidFill>
                  <a:schemeClr val="tx1"/>
                </a:solidFill>
                <a:prstDash val="solid"/>
                <a:round/>
              </a:ln>
              <a:effectLst/>
            </c:spPr>
            <c:trendlineType val="linear"/>
            <c:dispRSqr val="1"/>
            <c:dispEq val="1"/>
            <c:trendlineLbl>
              <c:layout>
                <c:manualLayout>
                  <c:x val="-1.0712380298511733E-2"/>
                  <c:y val="-4.9840562692821291E-2"/>
                </c:manualLayout>
              </c:layout>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a:t>y = 743.05x - 1.0793
R² = 0.9963</a:t>
                    </a:r>
                    <a:endParaRPr lang="en-US"/>
                  </a:p>
                </c:rich>
              </c:tx>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rendlineLbl>
          </c:trendline>
          <c:xVal>
            <c:numRef>
              <c:f>'VM562-100'!$K$6:$K$16</c:f>
              <c:numCache>
                <c:formatCode>0.0000</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'VM562-100'!$N$6:$N$16</c:f>
              <c:numCache>
                <c:formatCode>0.0000</c:formatCode>
                <c:ptCount val="11"/>
                <c:pt idx="0">
                  <c:v>1.5140277276294423</c:v>
                </c:pt>
                <c:pt idx="1">
                  <c:v>1.4797693139818593</c:v>
                </c:pt>
                <c:pt idx="2">
                  <c:v>1.4382080040740666</c:v>
                </c:pt>
                <c:pt idx="3">
                  <c:v>1.4027741348276104</c:v>
                </c:pt>
                <c:pt idx="4">
                  <c:v>1.369600554499826</c:v>
                </c:pt>
                <c:pt idx="5">
                  <c:v>1.3150313410984</c:v>
                </c:pt>
                <c:pt idx="6">
                  <c:v>1.2804537686405542</c:v>
                </c:pt>
                <c:pt idx="7">
                  <c:v>1.2480061318377624</c:v>
                </c:pt>
                <c:pt idx="8">
                  <c:v>1.2101152304920002</c:v>
                </c:pt>
                <c:pt idx="9">
                  <c:v>1.1650071211228246</c:v>
                </c:pt>
                <c:pt idx="10">
                  <c:v>1.1267909614165086</c:v>
                </c:pt>
              </c:numCache>
            </c:numRef>
          </c:yVal>
          <c:smooth val="0"/>
          <c:extLst>
            <c:ext xmlns:c16="http://schemas.microsoft.com/office/drawing/2014/chart" uri="{C3380CC4-5D6E-409C-BE32-E72D297353CC}">
              <c16:uniqueId val="{00000000-2010-4905-B952-657328336AF2}"/>
            </c:ext>
          </c:extLst>
        </c:ser>
        <c:dLbls>
          <c:showLegendKey val="0"/>
          <c:showVal val="0"/>
          <c:showCatName val="0"/>
          <c:showSerName val="0"/>
          <c:showPercent val="0"/>
          <c:showBubbleSize val="0"/>
        </c:dLbls>
        <c:axId val="69497920"/>
        <c:axId val="69498496"/>
      </c:scatterChart>
      <c:valAx>
        <c:axId val="6949792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dirty="0"/>
                  <a:t>1/T*10⁻⁴</a:t>
                </a:r>
              </a:p>
            </c:rich>
          </c:tx>
          <c:layout>
            <c:manualLayout>
              <c:xMode val="edge"/>
              <c:yMode val="edge"/>
              <c:x val="0.864863846976613"/>
              <c:y val="0.9408991287469435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9498496"/>
        <c:crosses val="autoZero"/>
        <c:crossBetween val="midCat"/>
      </c:valAx>
      <c:valAx>
        <c:axId val="69498496"/>
        <c:scaling>
          <c:orientation val="minMax"/>
          <c:min val="1"/>
        </c:scaling>
        <c:delete val="0"/>
        <c:axPos val="l"/>
        <c:title>
          <c:tx>
            <c:rich>
              <a:bodyPr rot="0" spcFirstLastPara="1" vertOverflow="ellipsis" wrap="square" anchor="ctr" anchorCtr="1"/>
              <a:lstStyle/>
              <a:p>
                <a:pPr>
                  <a:defRPr sz="1000" b="1" i="0" u="none" strike="noStrike" kern="1200" baseline="0">
                    <a:solidFill>
                      <a:schemeClr val="tx1"/>
                    </a:solidFill>
                    <a:latin typeface="+mn-lt"/>
                    <a:ea typeface="+mn-ea"/>
                    <a:cs typeface="+mn-cs"/>
                  </a:defRPr>
                </a:pPr>
                <a:r>
                  <a:rPr lang="en-US"/>
                  <a:t>ln</a:t>
                </a:r>
                <a:r>
                  <a:rPr lang="el-GR"/>
                  <a:t>α</a:t>
                </a:r>
                <a:endParaRPr lang="en-US"/>
              </a:p>
            </c:rich>
          </c:tx>
          <c:layout>
            <c:manualLayout>
              <c:xMode val="edge"/>
              <c:yMode val="edge"/>
              <c:x val="1.2961762799740765E-2"/>
              <c:y val="2.4478587307987056E-3"/>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9497920"/>
        <c:crosses val="autoZero"/>
        <c:crossBetween val="midCat"/>
      </c:valAx>
      <c:spPr>
        <a:noFill/>
        <a:ln>
          <a:noFill/>
        </a:ln>
        <a:effectLst/>
      </c:spPr>
    </c:plotArea>
    <c:plotVisOnly val="1"/>
    <c:dispBlanksAs val="gap"/>
    <c:showDLblsOverMax val="0"/>
  </c:chart>
  <c:spPr>
    <a:noFill/>
    <a:ln w="9525" cap="flat" cmpd="sng" algn="ctr">
      <a:noFill/>
      <a:prstDash val="solid"/>
      <a:round/>
    </a:ln>
    <a:effectLst/>
  </c:spPr>
  <c:txPr>
    <a:bodyPr/>
    <a:lstStyle/>
    <a:p>
      <a:pPr>
        <a:defRPr baseline="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39970737910449E-2"/>
          <c:y val="5.6286001346952025E-2"/>
          <c:w val="0.86656466686302136"/>
          <c:h val="0.88742799730609589"/>
        </c:manualLayout>
      </c:layout>
      <c:scatterChart>
        <c:scatterStyle val="lineMarker"/>
        <c:varyColors val="0"/>
        <c:ser>
          <c:idx val="0"/>
          <c:order val="0"/>
          <c:tx>
            <c:v>lnks</c:v>
          </c:tx>
          <c:spPr>
            <a:ln w="28575" cap="rnd" cmpd="sng" algn="ctr">
              <a:noFill/>
              <a:prstDash val="solid"/>
              <a:round/>
            </a:ln>
            <a:effectLst/>
          </c:spPr>
          <c:marker>
            <c:symbol val="circle"/>
            <c:size val="7"/>
            <c:spPr>
              <a:solidFill>
                <a:schemeClr val="accent6"/>
              </a:solidFill>
              <a:ln w="6350" cap="flat" cmpd="sng" algn="ctr">
                <a:solidFill>
                  <a:schemeClr val="accent6"/>
                </a:solidFill>
                <a:prstDash val="solid"/>
                <a:round/>
              </a:ln>
              <a:effectLst/>
            </c:spPr>
          </c:marker>
          <c:trendline>
            <c:spPr>
              <a:ln w="6350" cap="rnd" cmpd="sng" algn="ctr">
                <a:solidFill>
                  <a:schemeClr val="tx1"/>
                </a:solidFill>
                <a:prstDash val="solid"/>
                <a:round/>
              </a:ln>
              <a:effectLst/>
            </c:spPr>
            <c:trendlineType val="linear"/>
            <c:dispRSqr val="1"/>
            <c:dispEq val="1"/>
            <c:trendlineLbl>
              <c:layout>
                <c:manualLayout>
                  <c:x val="4.5459915801123151E-2"/>
                  <c:y val="-0.12073373181293515"/>
                </c:manualLayout>
              </c:layout>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a:t>y = 1030.9x - 3.5936
R² = 0.9702</a:t>
                    </a:r>
                    <a:endParaRPr lang="en-US"/>
                  </a:p>
                </c:rich>
              </c:tx>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rendlineLbl>
          </c:trendline>
          <c:xVal>
            <c:numRef>
              <c:f>'VM562-100'!$K$6:$K$16</c:f>
              <c:numCache>
                <c:formatCode>0.0000</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'VM562-100'!$L$6:$L$16</c:f>
              <c:numCache>
                <c:formatCode>0.0000</c:formatCode>
                <c:ptCount val="11"/>
                <c:pt idx="0">
                  <c:v>-4.0821994520255284E-2</c:v>
                </c:pt>
                <c:pt idx="1">
                  <c:v>-2.1836694609174517E-2</c:v>
                </c:pt>
                <c:pt idx="2">
                  <c:v>-0.10862509787161781</c:v>
                </c:pt>
                <c:pt idx="3">
                  <c:v>-0.12480765059334799</c:v>
                </c:pt>
                <c:pt idx="4">
                  <c:v>-0.17721461942580993</c:v>
                </c:pt>
                <c:pt idx="5">
                  <c:v>-0.27971390280260405</c:v>
                </c:pt>
                <c:pt idx="6">
                  <c:v>-0.30002459565016754</c:v>
                </c:pt>
                <c:pt idx="7">
                  <c:v>-0.35896327445674475</c:v>
                </c:pt>
                <c:pt idx="8">
                  <c:v>-0.41875300243509989</c:v>
                </c:pt>
                <c:pt idx="9">
                  <c:v>-0.47975771269001966</c:v>
                </c:pt>
                <c:pt idx="10">
                  <c:v>-0.56193180115809427</c:v>
                </c:pt>
              </c:numCache>
            </c:numRef>
          </c:yVal>
          <c:smooth val="0"/>
          <c:extLst>
            <c:ext xmlns:c16="http://schemas.microsoft.com/office/drawing/2014/chart" uri="{C3380CC4-5D6E-409C-BE32-E72D297353CC}">
              <c16:uniqueId val="{00000000-2AF0-4571-B475-1D9E00EFF606}"/>
            </c:ext>
          </c:extLst>
        </c:ser>
        <c:ser>
          <c:idx val="1"/>
          <c:order val="1"/>
          <c:tx>
            <c:v>lnkR</c:v>
          </c:tx>
          <c:spPr>
            <a:ln w="28575" cap="rnd" cmpd="sng" algn="ctr">
              <a:noFill/>
              <a:prstDash val="solid"/>
              <a:round/>
            </a:ln>
            <a:effectLst/>
          </c:spPr>
          <c:marker>
            <c:symbol val="circle"/>
            <c:size val="7"/>
            <c:spPr>
              <a:solidFill>
                <a:srgbClr val="FFC000"/>
              </a:solidFill>
              <a:ln w="6350" cap="flat" cmpd="sng" algn="ctr">
                <a:solidFill>
                  <a:schemeClr val="accent5"/>
                </a:solidFill>
                <a:prstDash val="solid"/>
                <a:round/>
              </a:ln>
              <a:effectLst/>
            </c:spPr>
          </c:marker>
          <c:trendline>
            <c:spPr>
              <a:ln w="6350" cap="rnd" cmpd="sng" algn="ctr">
                <a:solidFill>
                  <a:schemeClr val="tx1"/>
                </a:solidFill>
                <a:prstDash val="solid"/>
                <a:round/>
              </a:ln>
              <a:effectLst/>
            </c:spPr>
            <c:trendlineType val="linear"/>
            <c:dispRSqr val="1"/>
            <c:dispEq val="1"/>
            <c:trendlineLbl>
              <c:layout>
                <c:manualLayout>
                  <c:x val="-3.2412828738288053E-2"/>
                  <c:y val="-9.1074498040686097E-2"/>
                </c:manualLayout>
              </c:layout>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a:t>y = 1773.9x - 4.6729
R² = 0.9846</a:t>
                    </a:r>
                    <a:endParaRPr lang="en-US"/>
                  </a:p>
                </c:rich>
              </c:tx>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rendlineLbl>
          </c:trendline>
          <c:xVal>
            <c:numRef>
              <c:f>'VM562-100'!$K$6:$K$16</c:f>
              <c:numCache>
                <c:formatCode>0.0000</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'VM562-100'!$M$6:$M$16</c:f>
              <c:numCache>
                <c:formatCode>0.0000</c:formatCode>
                <c:ptCount val="11"/>
                <c:pt idx="0">
                  <c:v>1.473205733109187</c:v>
                </c:pt>
                <c:pt idx="1">
                  <c:v>1.4579326193726847</c:v>
                </c:pt>
                <c:pt idx="2">
                  <c:v>1.3295829062024487</c:v>
                </c:pt>
                <c:pt idx="3">
                  <c:v>1.2779664842342624</c:v>
                </c:pt>
                <c:pt idx="4">
                  <c:v>1.192385935074016</c:v>
                </c:pt>
                <c:pt idx="5">
                  <c:v>1.0353174382957961</c:v>
                </c:pt>
                <c:pt idx="6">
                  <c:v>0.98042917299038645</c:v>
                </c:pt>
                <c:pt idx="7">
                  <c:v>0.88904285738101774</c:v>
                </c:pt>
                <c:pt idx="8">
                  <c:v>0.79136222805690026</c:v>
                </c:pt>
                <c:pt idx="9">
                  <c:v>0.6852494084328048</c:v>
                </c:pt>
                <c:pt idx="10">
                  <c:v>0.56485916025841432</c:v>
                </c:pt>
              </c:numCache>
            </c:numRef>
          </c:yVal>
          <c:smooth val="0"/>
          <c:extLst>
            <c:ext xmlns:c16="http://schemas.microsoft.com/office/drawing/2014/chart" uri="{C3380CC4-5D6E-409C-BE32-E72D297353CC}">
              <c16:uniqueId val="{00000001-2AF0-4571-B475-1D9E00EFF606}"/>
            </c:ext>
          </c:extLst>
        </c:ser>
        <c:dLbls>
          <c:showLegendKey val="0"/>
          <c:showVal val="0"/>
          <c:showCatName val="0"/>
          <c:showSerName val="0"/>
          <c:showPercent val="0"/>
          <c:showBubbleSize val="0"/>
        </c:dLbls>
        <c:axId val="69500224"/>
        <c:axId val="78323712"/>
      </c:scatterChart>
      <c:valAx>
        <c:axId val="69500224"/>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sz="1050" b="1" i="0" baseline="0" dirty="0">
                    <a:effectLst/>
                  </a:rPr>
                  <a:t>1/T*10⁻⁴</a:t>
                </a:r>
                <a:endParaRPr lang="en-US" sz="1050" dirty="0">
                  <a:effectLst/>
                </a:endParaRPr>
              </a:p>
            </c:rich>
          </c:tx>
          <c:layout>
            <c:manualLayout>
              <c:xMode val="edge"/>
              <c:yMode val="edge"/>
              <c:x val="0.89334456400544571"/>
              <c:y val="0.58962463533143783"/>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8323712"/>
        <c:crosses val="autoZero"/>
        <c:crossBetween val="midCat"/>
      </c:valAx>
      <c:valAx>
        <c:axId val="78323712"/>
        <c:scaling>
          <c:orientation val="minMax"/>
        </c:scaling>
        <c:delete val="0"/>
        <c:axPos val="l"/>
        <c:title>
          <c:tx>
            <c:rich>
              <a:bodyPr rot="0" spcFirstLastPara="1" vertOverflow="ellipsis" wrap="square" anchor="ctr" anchorCtr="1"/>
              <a:lstStyle/>
              <a:p>
                <a:pPr>
                  <a:defRPr sz="1000" b="1" i="0" u="none" strike="noStrike" kern="1200" baseline="0">
                    <a:solidFill>
                      <a:schemeClr val="tx1"/>
                    </a:solidFill>
                    <a:latin typeface="+mn-lt"/>
                    <a:ea typeface="+mn-ea"/>
                    <a:cs typeface="+mn-cs"/>
                  </a:defRPr>
                </a:pPr>
                <a:r>
                  <a:rPr lang="en-US" dirty="0" err="1"/>
                  <a:t>lnk</a:t>
                </a:r>
                <a:endParaRPr lang="en-US" dirty="0"/>
              </a:p>
            </c:rich>
          </c:tx>
          <c:layout>
            <c:manualLayout>
              <c:xMode val="edge"/>
              <c:yMode val="edge"/>
              <c:x val="4.3343659590501394E-3"/>
              <c:y val="0"/>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title>
        <c:numFmt formatCode="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9500224"/>
        <c:crosses val="autoZero"/>
        <c:crossBetween val="midCat"/>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 </a:t>
            </a:r>
            <a:r>
              <a:rPr lang="ka-GE"/>
              <a:t> </a:t>
            </a:r>
            <a:endParaRPr lang="el-GR"/>
          </a:p>
        </c:rich>
      </c:tx>
      <c:overlay val="0"/>
      <c:spPr>
        <a:noFill/>
        <a:ln>
          <a:noFill/>
        </a:ln>
        <a:effectLst/>
      </c:spPr>
    </c:title>
    <c:autoTitleDeleted val="0"/>
    <c:plotArea>
      <c:layout>
        <c:manualLayout>
          <c:layoutTarget val="inner"/>
          <c:xMode val="edge"/>
          <c:yMode val="edge"/>
          <c:x val="9.7482659263438243E-2"/>
          <c:y val="0.10229835269756668"/>
          <c:w val="0.84274156662531219"/>
          <c:h val="0.69491520499499493"/>
        </c:manualLayout>
      </c:layout>
      <c:scatterChart>
        <c:scatterStyle val="lineMarker"/>
        <c:varyColors val="0"/>
        <c:ser>
          <c:idx val="0"/>
          <c:order val="0"/>
          <c:tx>
            <c:strRef>
              <c:f>'VM562-90;10'!$N$5</c:f>
              <c:strCache>
                <c:ptCount val="1"/>
                <c:pt idx="0">
                  <c:v>lnα</c:v>
                </c:pt>
              </c:strCache>
            </c:strRef>
          </c:tx>
          <c:spPr>
            <a:ln w="28575" cap="rnd">
              <a:noFill/>
              <a:round/>
            </a:ln>
            <a:effectLst/>
          </c:spPr>
          <c:marker>
            <c:symbol val="circle"/>
            <c:size val="5"/>
            <c:spPr>
              <a:solidFill>
                <a:schemeClr val="accent1"/>
              </a:solidFill>
              <a:ln w="9525">
                <a:solidFill>
                  <a:schemeClr val="accent1"/>
                </a:solidFill>
              </a:ln>
              <a:effectLst/>
            </c:spPr>
          </c:marker>
          <c:trendline>
            <c:spPr>
              <a:ln w="15875" cap="rnd">
                <a:solidFill>
                  <a:schemeClr val="accent1"/>
                </a:solidFill>
                <a:prstDash val="lgDash"/>
              </a:ln>
              <a:effectLst/>
            </c:spPr>
            <c:trendlineType val="linear"/>
            <c:dispRSqr val="1"/>
            <c:dispEq val="1"/>
            <c:trendlineLbl>
              <c:layout>
                <c:manualLayout>
                  <c:x val="8.2810910170357604E-2"/>
                  <c:y val="0.16329204648619378"/>
                </c:manualLayout>
              </c:layout>
              <c:tx>
                <c:rich>
                  <a:bodyPr rot="0" vert="horz"/>
                  <a:lstStyle/>
                  <a:p>
                    <a:pPr>
                      <a:defRPr/>
                    </a:pPr>
                    <a:r>
                      <a:rPr lang="en-US" baseline="0"/>
                      <a:t>y = 772.27x - 0.7459
R² = 0.9829</a:t>
                    </a:r>
                    <a:endParaRPr lang="en-US"/>
                  </a:p>
                </c:rich>
              </c:tx>
              <c:numFmt formatCode="General" sourceLinked="0"/>
              <c:spPr>
                <a:noFill/>
                <a:ln>
                  <a:noFill/>
                </a:ln>
                <a:effectLst/>
              </c:spPr>
            </c:trendlineLbl>
          </c:trendline>
          <c:trendline>
            <c:trendlineType val="linear"/>
            <c:dispRSqr val="0"/>
            <c:dispEq val="0"/>
          </c:trendline>
          <c:xVal>
            <c:numRef>
              <c:f>'VM562-90;10'!$K$6:$K$16</c:f>
              <c:numCache>
                <c:formatCode>0.0000</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'VM562-90;10'!$N$6:$N$16</c:f>
              <c:numCache>
                <c:formatCode>0.0000</c:formatCode>
                <c:ptCount val="11"/>
                <c:pt idx="0">
                  <c:v>1.9288137929352362</c:v>
                </c:pt>
                <c:pt idx="1">
                  <c:v>1.9128230214272259</c:v>
                </c:pt>
                <c:pt idx="2">
                  <c:v>1.8742804929160588</c:v>
                </c:pt>
                <c:pt idx="3">
                  <c:v>1.8400958147166429</c:v>
                </c:pt>
                <c:pt idx="4">
                  <c:v>1.8029915486407238</c:v>
                </c:pt>
                <c:pt idx="5">
                  <c:v>1.7601293993531646</c:v>
                </c:pt>
                <c:pt idx="6">
                  <c:v>1.7191236412953408</c:v>
                </c:pt>
                <c:pt idx="7">
                  <c:v>1.6764618842436483</c:v>
                </c:pt>
                <c:pt idx="8">
                  <c:v>1.6292890728177223</c:v>
                </c:pt>
                <c:pt idx="9">
                  <c:v>1.5813666092152507</c:v>
                </c:pt>
                <c:pt idx="10">
                  <c:v>1.5307669554142012</c:v>
                </c:pt>
              </c:numCache>
            </c:numRef>
          </c:yVal>
          <c:smooth val="0"/>
          <c:extLst>
            <c:ext xmlns:c16="http://schemas.microsoft.com/office/drawing/2014/chart" uri="{C3380CC4-5D6E-409C-BE32-E72D297353CC}">
              <c16:uniqueId val="{00000000-21AC-4D64-8098-0EB393AD439B}"/>
            </c:ext>
          </c:extLst>
        </c:ser>
        <c:dLbls>
          <c:showLegendKey val="0"/>
          <c:showVal val="0"/>
          <c:showCatName val="0"/>
          <c:showSerName val="0"/>
          <c:showPercent val="0"/>
          <c:showBubbleSize val="0"/>
        </c:dLbls>
        <c:axId val="78330048"/>
        <c:axId val="78330624"/>
      </c:scatterChart>
      <c:valAx>
        <c:axId val="78330048"/>
        <c:scaling>
          <c:orientation val="minMax"/>
        </c:scaling>
        <c:delete val="0"/>
        <c:axPos val="b"/>
        <c:title>
          <c:tx>
            <c:rich>
              <a:bodyPr/>
              <a:lstStyle/>
              <a:p>
                <a:pPr>
                  <a:defRPr/>
                </a:pPr>
                <a:r>
                  <a:rPr lang="ka-GE"/>
                  <a:t>1/</a:t>
                </a:r>
                <a:r>
                  <a:rPr lang="en-US"/>
                  <a:t>T x 10ˉ⁴              </a:t>
                </a:r>
              </a:p>
            </c:rich>
          </c:tx>
          <c:layout>
            <c:manualLayout>
              <c:xMode val="edge"/>
              <c:yMode val="edge"/>
              <c:x val="0.86202822242109134"/>
              <c:y val="0.86223089702312872"/>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8330624"/>
        <c:crosses val="autoZero"/>
        <c:crossBetween val="midCat"/>
      </c:valAx>
      <c:valAx>
        <c:axId val="78330624"/>
        <c:scaling>
          <c:orientation val="minMax"/>
          <c:max val="2"/>
          <c:min val="1.4"/>
        </c:scaling>
        <c:delete val="0"/>
        <c:axPos val="l"/>
        <c:title>
          <c:tx>
            <c:rich>
              <a:bodyPr rot="0" vert="horz"/>
              <a:lstStyle/>
              <a:p>
                <a:pPr>
                  <a:defRPr/>
                </a:pPr>
                <a:r>
                  <a:rPr lang="en-US"/>
                  <a:t>ln</a:t>
                </a:r>
                <a:r>
                  <a:rPr lang="el-GR"/>
                  <a:t>α</a:t>
                </a:r>
                <a:endParaRPr lang="en-US"/>
              </a:p>
            </c:rich>
          </c:tx>
          <c:layout>
            <c:manualLayout>
              <c:xMode val="edge"/>
              <c:yMode val="edge"/>
              <c:x val="3.6467229922654297E-2"/>
              <c:y val="3.9293624030806107E-2"/>
            </c:manualLayout>
          </c:layout>
          <c:overlay val="0"/>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8330048"/>
        <c:crosses val="autoZero"/>
        <c:crossBetween val="midCat"/>
        <c:majorUnit val="0.1"/>
      </c:valAx>
      <c:spPr>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aseline="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983903302790606E-2"/>
          <c:y val="7.9414622106080371E-2"/>
          <c:w val="0.87036718679562841"/>
          <c:h val="0.830299956532627"/>
        </c:manualLayout>
      </c:layout>
      <c:scatterChart>
        <c:scatterStyle val="lineMarker"/>
        <c:varyColors val="0"/>
        <c:ser>
          <c:idx val="0"/>
          <c:order val="0"/>
          <c:tx>
            <c:v>LnK'S</c:v>
          </c:tx>
          <c:spPr>
            <a:ln w="25400" cap="rnd" cmpd="sng" algn="ctr">
              <a:noFill/>
              <a:prstDash val="solid"/>
              <a:round/>
            </a:ln>
            <a:effectLst/>
          </c:spPr>
          <c:marker>
            <c:symbol val="circle"/>
            <c:size val="5"/>
            <c:spPr>
              <a:solidFill>
                <a:schemeClr val="accent2"/>
              </a:solidFill>
              <a:ln w="6350" cap="flat" cmpd="sng" algn="ctr">
                <a:solidFill>
                  <a:schemeClr val="accent2"/>
                </a:solidFill>
                <a:prstDash val="solid"/>
                <a:round/>
              </a:ln>
              <a:effectLst/>
            </c:spPr>
          </c:marker>
          <c:trendline>
            <c:spPr>
              <a:ln w="19050" cap="rnd" cmpd="sng" algn="ctr">
                <a:solidFill>
                  <a:schemeClr val="accent1"/>
                </a:solidFill>
                <a:prstDash val="sysDot"/>
                <a:round/>
              </a:ln>
              <a:effectLst/>
            </c:spPr>
            <c:trendlineType val="linear"/>
            <c:dispRSqr val="1"/>
            <c:dispEq val="1"/>
            <c:trendlineLbl>
              <c:layout>
                <c:manualLayout>
                  <c:x val="0.12467643627879849"/>
                  <c:y val="-5.3148673528985474E-2"/>
                </c:manualLayout>
              </c:layout>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a:t>y = 1178.4x - 3.7866
R² = 0.9262</a:t>
                    </a:r>
                    <a:endParaRPr lang="en-US"/>
                  </a:p>
                </c:rich>
              </c:tx>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rendlineLbl>
          </c:trendline>
          <c:xVal>
            <c:numRef>
              <c:f>'VM562-90;10'!$K$6:$K$16</c:f>
              <c:numCache>
                <c:formatCode>0.0000</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'VM562-90;10'!$L$6:$L$16</c:f>
              <c:numCache>
                <c:formatCode>0.0000</c:formatCode>
                <c:ptCount val="11"/>
                <c:pt idx="0">
                  <c:v>0.31217954405216841</c:v>
                </c:pt>
                <c:pt idx="1">
                  <c:v>0.2840755768576691</c:v>
                </c:pt>
                <c:pt idx="2">
                  <c:v>0.24142868793431865</c:v>
                </c:pt>
                <c:pt idx="3">
                  <c:v>0.1852062808625447</c:v>
                </c:pt>
                <c:pt idx="4">
                  <c:v>-6.9850381901080671E-2</c:v>
                </c:pt>
                <c:pt idx="5">
                  <c:v>6.1534012117272559E-2</c:v>
                </c:pt>
                <c:pt idx="6">
                  <c:v>-2.135612130421561E-3</c:v>
                </c:pt>
                <c:pt idx="7">
                  <c:v>-7.1567611859420524E-2</c:v>
                </c:pt>
                <c:pt idx="8">
                  <c:v>-0.1486546993234705</c:v>
                </c:pt>
                <c:pt idx="9">
                  <c:v>-0.22849115764080508</c:v>
                </c:pt>
                <c:pt idx="10">
                  <c:v>-0.31233913011868081</c:v>
                </c:pt>
              </c:numCache>
            </c:numRef>
          </c:yVal>
          <c:smooth val="0"/>
          <c:extLst>
            <c:ext xmlns:c16="http://schemas.microsoft.com/office/drawing/2014/chart" uri="{C3380CC4-5D6E-409C-BE32-E72D297353CC}">
              <c16:uniqueId val="{00000000-E506-4BFE-956E-B71D71136500}"/>
            </c:ext>
          </c:extLst>
        </c:ser>
        <c:ser>
          <c:idx val="2"/>
          <c:order val="1"/>
          <c:tx>
            <c:v>LnK'R</c:v>
          </c:tx>
          <c:spPr>
            <a:ln w="25400" cap="rnd" cmpd="sng" algn="ctr">
              <a:noFill/>
              <a:prstDash val="solid"/>
              <a:round/>
            </a:ln>
            <a:effectLst/>
          </c:spPr>
          <c:marker>
            <c:symbol val="circle"/>
            <c:size val="5"/>
            <c:spPr>
              <a:solidFill>
                <a:schemeClr val="accent6"/>
              </a:solidFill>
              <a:ln w="6350" cap="flat" cmpd="sng" algn="ctr">
                <a:solidFill>
                  <a:schemeClr val="accent6"/>
                </a:solidFill>
                <a:prstDash val="solid"/>
                <a:round/>
              </a:ln>
              <a:effectLst/>
            </c:spPr>
          </c:marker>
          <c:trendline>
            <c:spPr>
              <a:ln w="19050" cap="rnd" cmpd="sng" algn="ctr">
                <a:solidFill>
                  <a:schemeClr val="accent3"/>
                </a:solidFill>
                <a:prstDash val="sysDot"/>
                <a:round/>
              </a:ln>
              <a:effectLst/>
            </c:spPr>
            <c:trendlineType val="linear"/>
            <c:dispRSqr val="1"/>
            <c:dispEq val="1"/>
            <c:trendlineLbl>
              <c:layout>
                <c:manualLayout>
                  <c:x val="0.1298387005029944"/>
                  <c:y val="8.0457998547967757E-2"/>
                </c:manualLayout>
              </c:layout>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a:t>y = 1950.7x - 4.5325
R² = 0.9654</a:t>
                    </a:r>
                    <a:endParaRPr lang="en-US"/>
                  </a:p>
                </c:rich>
              </c:tx>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rendlineLbl>
          </c:trendline>
          <c:xVal>
            <c:numRef>
              <c:f>'VM562-90;10'!$K$6:$K$16</c:f>
              <c:numCache>
                <c:formatCode>0.0000</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'VM562-90;10'!$M$6:$M$16</c:f>
              <c:numCache>
                <c:formatCode>0.0000</c:formatCode>
                <c:ptCount val="11"/>
                <c:pt idx="0">
                  <c:v>2.2409933369874047</c:v>
                </c:pt>
                <c:pt idx="1">
                  <c:v>2.196898598284895</c:v>
                </c:pt>
                <c:pt idx="2">
                  <c:v>2.1157091808503772</c:v>
                </c:pt>
                <c:pt idx="3">
                  <c:v>2.0253020955791876</c:v>
                </c:pt>
                <c:pt idx="4">
                  <c:v>1.7331411667396432</c:v>
                </c:pt>
                <c:pt idx="5">
                  <c:v>1.8216634114704371</c:v>
                </c:pt>
                <c:pt idx="6">
                  <c:v>1.7169880291649191</c:v>
                </c:pt>
                <c:pt idx="7">
                  <c:v>1.6048942723842277</c:v>
                </c:pt>
                <c:pt idx="8">
                  <c:v>1.4806343734942518</c:v>
                </c:pt>
                <c:pt idx="9">
                  <c:v>1.3528754515744457</c:v>
                </c:pt>
                <c:pt idx="10">
                  <c:v>1.2184278252955203</c:v>
                </c:pt>
              </c:numCache>
            </c:numRef>
          </c:yVal>
          <c:smooth val="0"/>
          <c:extLst>
            <c:ext xmlns:c16="http://schemas.microsoft.com/office/drawing/2014/chart" uri="{C3380CC4-5D6E-409C-BE32-E72D297353CC}">
              <c16:uniqueId val="{00000001-E506-4BFE-956E-B71D71136500}"/>
            </c:ext>
          </c:extLst>
        </c:ser>
        <c:dLbls>
          <c:showLegendKey val="0"/>
          <c:showVal val="0"/>
          <c:showCatName val="0"/>
          <c:showSerName val="0"/>
          <c:showPercent val="0"/>
          <c:showBubbleSize val="0"/>
        </c:dLbls>
        <c:axId val="77488704"/>
        <c:axId val="77489280"/>
      </c:scatterChart>
      <c:valAx>
        <c:axId val="7748870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1/T x 10̄‾⁴</a:t>
                </a:r>
              </a:p>
            </c:rich>
          </c:tx>
          <c:layout>
            <c:manualLayout>
              <c:xMode val="edge"/>
              <c:yMode val="edge"/>
              <c:x val="0.87409313020110335"/>
              <c:y val="0.8996626175496907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7489280"/>
        <c:crosses val="autoZero"/>
        <c:crossBetween val="midCat"/>
      </c:valAx>
      <c:valAx>
        <c:axId val="77489280"/>
        <c:scaling>
          <c:orientation val="minMax"/>
          <c:max val="2.2999999999999998"/>
          <c:min val="-0.4"/>
        </c:scaling>
        <c:delete val="0"/>
        <c:axPos val="l"/>
        <c:title>
          <c:tx>
            <c:rich>
              <a:bodyPr rot="0" spcFirstLastPara="1" vertOverflow="ellipsis" wrap="square" anchor="ctr" anchorCtr="1"/>
              <a:lstStyle/>
              <a:p>
                <a:pPr>
                  <a:defRPr sz="1000" b="1" i="0" u="none" strike="noStrike" kern="1200" baseline="0">
                    <a:solidFill>
                      <a:schemeClr val="tx1"/>
                    </a:solidFill>
                    <a:latin typeface="+mn-lt"/>
                    <a:ea typeface="+mn-ea"/>
                    <a:cs typeface="+mn-cs"/>
                  </a:defRPr>
                </a:pPr>
                <a:r>
                  <a:rPr lang="en-US"/>
                  <a:t>lnk</a:t>
                </a:r>
              </a:p>
            </c:rich>
          </c:tx>
          <c:layout>
            <c:manualLayout>
              <c:xMode val="edge"/>
              <c:yMode val="edge"/>
              <c:x val="4.0588520767340368E-2"/>
              <c:y val="4.3981587728669592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7488704"/>
        <c:crosses val="autoZero"/>
        <c:crossBetween val="midCat"/>
        <c:majorUnit val="0.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round/>
    </a:ln>
    <a:effectLst/>
  </c:spPr>
  <c:txPr>
    <a:bodyPr/>
    <a:lstStyle/>
    <a:p>
      <a:pPr>
        <a:defRPr baseline="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48577009029306"/>
          <c:y val="6.3038866717002831E-2"/>
          <c:w val="0.83285389326334214"/>
          <c:h val="0.78755007597734505"/>
        </c:manualLayout>
      </c:layout>
      <c:scatterChart>
        <c:scatterStyle val="lineMarker"/>
        <c:varyColors val="0"/>
        <c:ser>
          <c:idx val="0"/>
          <c:order val="0"/>
          <c:tx>
            <c:v>lnk's</c:v>
          </c:tx>
          <c:spPr>
            <a:ln w="28575">
              <a:noFill/>
            </a:ln>
          </c:spPr>
          <c:marker>
            <c:symbol val="circle"/>
            <c:size val="7"/>
            <c:spPr>
              <a:ln>
                <a:solidFill>
                  <a:srgbClr val="B5D094"/>
                </a:solidFill>
              </a:ln>
            </c:spPr>
          </c:marker>
          <c:trendline>
            <c:spPr>
              <a:ln>
                <a:solidFill>
                  <a:schemeClr val="tx2">
                    <a:lumMod val="75000"/>
                  </a:schemeClr>
                </a:solidFill>
                <a:prstDash val="lgDash"/>
              </a:ln>
            </c:spPr>
            <c:trendlineType val="linear"/>
            <c:dispRSqr val="0"/>
            <c:dispEq val="0"/>
          </c:trendline>
          <c:trendline>
            <c:spPr>
              <a:ln>
                <a:solidFill>
                  <a:srgbClr val="FFC000"/>
                </a:solidFill>
              </a:ln>
            </c:spPr>
            <c:trendlineType val="linear"/>
            <c:dispRSqr val="1"/>
            <c:dispEq val="1"/>
            <c:trendlineLbl>
              <c:layout>
                <c:manualLayout>
                  <c:x val="5.6550014581510646E-3"/>
                  <c:y val="-6.9366164755721327E-2"/>
                </c:manualLayout>
              </c:layout>
              <c:tx>
                <c:rich>
                  <a:bodyPr/>
                  <a:lstStyle/>
                  <a:p>
                    <a:pPr>
                      <a:defRPr/>
                    </a:pPr>
                    <a:r>
                      <a:rPr lang="en-US" baseline="0"/>
                      <a:t>y = 1371.3x - 3.5738
R² = 0.9635</a:t>
                    </a:r>
                    <a:endParaRPr lang="en-US"/>
                  </a:p>
                </c:rich>
              </c:tx>
              <c:numFmt formatCode="General" sourceLinked="0"/>
            </c:trendlineLbl>
          </c:trendline>
          <c:xVal>
            <c:numRef>
              <c:f>'VM562-80;20'!$K$6:$K$16</c:f>
              <c:numCache>
                <c:formatCode>General</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'VM562-80;20'!$L$6:$L$16</c:f>
              <c:numCache>
                <c:formatCode>0.0000</c:formatCode>
                <c:ptCount val="11"/>
                <c:pt idx="0">
                  <c:v>1.3260488341046075</c:v>
                </c:pt>
                <c:pt idx="1">
                  <c:v>1.0556583936323751</c:v>
                </c:pt>
                <c:pt idx="2">
                  <c:v>1.0523123546335904</c:v>
                </c:pt>
                <c:pt idx="3">
                  <c:v>0.96276711019331762</c:v>
                </c:pt>
                <c:pt idx="4">
                  <c:v>0.9379217520004498</c:v>
                </c:pt>
                <c:pt idx="5">
                  <c:v>0.86069345177174572</c:v>
                </c:pt>
                <c:pt idx="6">
                  <c:v>0.80218094158406783</c:v>
                </c:pt>
                <c:pt idx="7">
                  <c:v>0.72967195524231743</c:v>
                </c:pt>
                <c:pt idx="8">
                  <c:v>0.66034846880855902</c:v>
                </c:pt>
                <c:pt idx="9">
                  <c:v>0.56410095262485127</c:v>
                </c:pt>
                <c:pt idx="10">
                  <c:v>0.49972423069481675</c:v>
                </c:pt>
              </c:numCache>
            </c:numRef>
          </c:yVal>
          <c:smooth val="0"/>
          <c:extLst>
            <c:ext xmlns:c16="http://schemas.microsoft.com/office/drawing/2014/chart" uri="{C3380CC4-5D6E-409C-BE32-E72D297353CC}">
              <c16:uniqueId val="{00000000-6FC3-450A-854E-8105772BE546}"/>
            </c:ext>
          </c:extLst>
        </c:ser>
        <c:ser>
          <c:idx val="1"/>
          <c:order val="1"/>
          <c:tx>
            <c:v>lnk'R</c:v>
          </c:tx>
          <c:spPr>
            <a:ln w="28575">
              <a:noFill/>
            </a:ln>
          </c:spPr>
          <c:marker>
            <c:symbol val="circle"/>
            <c:size val="8"/>
            <c:spPr>
              <a:solidFill>
                <a:srgbClr val="92D050"/>
              </a:solidFill>
              <a:ln w="9525">
                <a:solidFill>
                  <a:srgbClr val="92D050">
                    <a:alpha val="0"/>
                  </a:srgbClr>
                </a:solidFill>
              </a:ln>
            </c:spPr>
          </c:marker>
          <c:dPt>
            <c:idx val="0"/>
            <c:bubble3D val="0"/>
            <c:spPr>
              <a:ln w="28575">
                <a:solidFill>
                  <a:srgbClr val="92D050"/>
                </a:solidFill>
              </a:ln>
            </c:spPr>
            <c:extLst>
              <c:ext xmlns:c16="http://schemas.microsoft.com/office/drawing/2014/chart" uri="{C3380CC4-5D6E-409C-BE32-E72D297353CC}">
                <c16:uniqueId val="{00000002-6FC3-450A-854E-8105772BE546}"/>
              </c:ext>
            </c:extLst>
          </c:dPt>
          <c:trendline>
            <c:spPr>
              <a:ln w="14351">
                <a:solidFill>
                  <a:schemeClr val="tx2">
                    <a:lumMod val="60000"/>
                    <a:lumOff val="40000"/>
                    <a:alpha val="69000"/>
                  </a:schemeClr>
                </a:solidFill>
                <a:prstDash val="lgDash"/>
              </a:ln>
              <a:effectLst>
                <a:glow>
                  <a:schemeClr val="accent1"/>
                </a:glow>
                <a:softEdge rad="0"/>
              </a:effectLst>
            </c:spPr>
            <c:trendlineType val="linear"/>
            <c:dispRSqr val="1"/>
            <c:dispEq val="1"/>
            <c:trendlineLbl>
              <c:layout>
                <c:manualLayout>
                  <c:x val="0.10612530474942411"/>
                  <c:y val="8.4260592859522532E-2"/>
                </c:manualLayout>
              </c:layout>
              <c:tx>
                <c:rich>
                  <a:bodyPr/>
                  <a:lstStyle/>
                  <a:p>
                    <a:pPr>
                      <a:defRPr/>
                    </a:pPr>
                    <a:r>
                      <a:rPr lang="en-US" baseline="0"/>
                      <a:t>y = 2097.4x - 4.1607
R² = 0.9914</a:t>
                    </a:r>
                    <a:endParaRPr lang="en-US"/>
                  </a:p>
                </c:rich>
              </c:tx>
              <c:numFmt formatCode="General" sourceLinked="0"/>
            </c:trendlineLbl>
          </c:trendline>
          <c:xVal>
            <c:numRef>
              <c:f>'VM562-80;20'!$K$6:$K$16</c:f>
              <c:numCache>
                <c:formatCode>General</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'VM562-80;20'!$M$6:$M$16</c:f>
              <c:numCache>
                <c:formatCode>0.0000</c:formatCode>
                <c:ptCount val="11"/>
                <c:pt idx="0">
                  <c:v>3.2204212966778503</c:v>
                </c:pt>
                <c:pt idx="1">
                  <c:v>2.9914029153927615</c:v>
                </c:pt>
                <c:pt idx="2">
                  <c:v>2.9386256230801786</c:v>
                </c:pt>
                <c:pt idx="3">
                  <c:v>2.8468609666143689</c:v>
                </c:pt>
                <c:pt idx="4">
                  <c:v>2.7251126942150794</c:v>
                </c:pt>
                <c:pt idx="5">
                  <c:v>2.6223276901375083</c:v>
                </c:pt>
                <c:pt idx="6">
                  <c:v>2.5265602983881124</c:v>
                </c:pt>
                <c:pt idx="7">
                  <c:v>2.4126226542028348</c:v>
                </c:pt>
                <c:pt idx="8">
                  <c:v>2.3022383662245995</c:v>
                </c:pt>
                <c:pt idx="9">
                  <c:v>2.1767799662347498</c:v>
                </c:pt>
                <c:pt idx="10">
                  <c:v>2.0524471152808585</c:v>
                </c:pt>
              </c:numCache>
            </c:numRef>
          </c:yVal>
          <c:smooth val="0"/>
          <c:extLst>
            <c:ext xmlns:c16="http://schemas.microsoft.com/office/drawing/2014/chart" uri="{C3380CC4-5D6E-409C-BE32-E72D297353CC}">
              <c16:uniqueId val="{00000003-6FC3-450A-854E-8105772BE546}"/>
            </c:ext>
          </c:extLst>
        </c:ser>
        <c:dLbls>
          <c:showLegendKey val="0"/>
          <c:showVal val="0"/>
          <c:showCatName val="0"/>
          <c:showSerName val="0"/>
          <c:showPercent val="0"/>
          <c:showBubbleSize val="0"/>
        </c:dLbls>
        <c:axId val="111265472"/>
        <c:axId val="111266048"/>
      </c:scatterChart>
      <c:valAx>
        <c:axId val="111265472"/>
        <c:scaling>
          <c:orientation val="minMax"/>
        </c:scaling>
        <c:delete val="0"/>
        <c:axPos val="b"/>
        <c:title>
          <c:tx>
            <c:rich>
              <a:bodyPr/>
              <a:lstStyle/>
              <a:p>
                <a:pPr>
                  <a:defRPr/>
                </a:pPr>
                <a:r>
                  <a:rPr lang="en-US"/>
                  <a:t>1/T x  10‾⁴</a:t>
                </a:r>
              </a:p>
            </c:rich>
          </c:tx>
          <c:layout>
            <c:manualLayout>
              <c:xMode val="edge"/>
              <c:yMode val="edge"/>
              <c:x val="0.85996922257502095"/>
              <c:y val="0.93484527851943167"/>
            </c:manualLayout>
          </c:layout>
          <c:overlay val="0"/>
        </c:title>
        <c:numFmt formatCode="General" sourceLinked="1"/>
        <c:majorTickMark val="out"/>
        <c:minorTickMark val="none"/>
        <c:tickLblPos val="nextTo"/>
        <c:crossAx val="111266048"/>
        <c:crosses val="autoZero"/>
        <c:crossBetween val="midCat"/>
      </c:valAx>
      <c:valAx>
        <c:axId val="111266048"/>
        <c:scaling>
          <c:orientation val="minMax"/>
          <c:max val="3.3"/>
          <c:min val="0.30000000000000004"/>
        </c:scaling>
        <c:delete val="0"/>
        <c:axPos val="l"/>
        <c:title>
          <c:tx>
            <c:rich>
              <a:bodyPr rot="0" vert="horz"/>
              <a:lstStyle/>
              <a:p>
                <a:pPr>
                  <a:defRPr/>
                </a:pPr>
                <a:r>
                  <a:rPr lang="en-US" dirty="0" err="1"/>
                  <a:t>lnk</a:t>
                </a:r>
                <a:endParaRPr lang="en-US" dirty="0"/>
              </a:p>
            </c:rich>
          </c:tx>
          <c:layout>
            <c:manualLayout>
              <c:xMode val="edge"/>
              <c:yMode val="edge"/>
              <c:x val="2.2817200520084364E-2"/>
              <c:y val="4.0477332503437304E-2"/>
            </c:manualLayout>
          </c:layout>
          <c:overlay val="0"/>
        </c:title>
        <c:numFmt formatCode="0.0" sourceLinked="0"/>
        <c:majorTickMark val="out"/>
        <c:minorTickMark val="none"/>
        <c:tickLblPos val="nextTo"/>
        <c:crossAx val="111265472"/>
        <c:crosses val="autoZero"/>
        <c:crossBetween val="midCat"/>
        <c:majorUnit val="0.2"/>
        <c:minorUnit val="0.1"/>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42694663167106"/>
          <c:y val="0.141291810513821"/>
          <c:w val="0.81497918363652833"/>
          <c:h val="0.72844028240039194"/>
        </c:manualLayout>
      </c:layout>
      <c:scatterChart>
        <c:scatterStyle val="lineMarker"/>
        <c:varyColors val="0"/>
        <c:ser>
          <c:idx val="0"/>
          <c:order val="0"/>
          <c:tx>
            <c:v>lna</c:v>
          </c:tx>
          <c:spPr>
            <a:ln w="28575">
              <a:noFill/>
            </a:ln>
          </c:spPr>
          <c:marker>
            <c:symbol val="circle"/>
            <c:size val="7"/>
            <c:spPr>
              <a:solidFill>
                <a:schemeClr val="accent6">
                  <a:lumMod val="50000"/>
                </a:schemeClr>
              </a:solidFill>
              <a:ln w="19050">
                <a:solidFill>
                  <a:srgbClr val="92D050"/>
                </a:solidFill>
              </a:ln>
            </c:spPr>
          </c:marker>
          <c:trendline>
            <c:spPr>
              <a:ln cap="rnd">
                <a:solidFill>
                  <a:schemeClr val="tx1">
                    <a:shade val="95000"/>
                    <a:satMod val="105000"/>
                    <a:alpha val="80000"/>
                  </a:schemeClr>
                </a:solidFill>
                <a:prstDash val="lgDash"/>
                <a:round/>
              </a:ln>
              <a:effectLst>
                <a:glow>
                  <a:schemeClr val="accent1">
                    <a:alpha val="40000"/>
                  </a:schemeClr>
                </a:glow>
                <a:outerShdw dist="38100" sx="1000" sy="1000" algn="ctr" rotWithShape="0">
                  <a:srgbClr val="000000"/>
                </a:outerShdw>
              </a:effectLst>
            </c:spPr>
            <c:trendlineType val="linear"/>
            <c:dispRSqr val="0"/>
            <c:dispEq val="0"/>
          </c:trendline>
          <c:trendline>
            <c:trendlineType val="linear"/>
            <c:dispRSqr val="1"/>
            <c:dispEq val="1"/>
            <c:trendlineLbl>
              <c:layout>
                <c:manualLayout>
                  <c:x val="-1.7183143773694953E-2"/>
                  <c:y val="-9.7432023299719117E-2"/>
                </c:manualLayout>
              </c:layout>
              <c:tx>
                <c:rich>
                  <a:bodyPr/>
                  <a:lstStyle/>
                  <a:p>
                    <a:pPr>
                      <a:defRPr/>
                    </a:pPr>
                    <a:r>
                      <a:rPr lang="en-US" baseline="0"/>
                      <a:t>y = 726.1x - 0.5869
R² = 0.9497</a:t>
                    </a:r>
                    <a:endParaRPr lang="en-US"/>
                  </a:p>
                </c:rich>
              </c:tx>
              <c:numFmt formatCode="General" sourceLinked="0"/>
            </c:trendlineLbl>
          </c:trendline>
          <c:xVal>
            <c:numRef>
              <c:f>'VM562-80;20'!$K$6:$K$16</c:f>
              <c:numCache>
                <c:formatCode>General</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'VM562-80;20'!$N$6:$N$16</c:f>
              <c:numCache>
                <c:formatCode>0.0000</c:formatCode>
                <c:ptCount val="11"/>
                <c:pt idx="0">
                  <c:v>1.8943724625732428</c:v>
                </c:pt>
                <c:pt idx="1">
                  <c:v>1.9357445217603866</c:v>
                </c:pt>
                <c:pt idx="2">
                  <c:v>1.8863132684465882</c:v>
                </c:pt>
                <c:pt idx="3">
                  <c:v>1.8840938564210512</c:v>
                </c:pt>
                <c:pt idx="4">
                  <c:v>1.7871909422146297</c:v>
                </c:pt>
                <c:pt idx="5">
                  <c:v>1.7616342383657626</c:v>
                </c:pt>
                <c:pt idx="6">
                  <c:v>1.7243793568040446</c:v>
                </c:pt>
                <c:pt idx="7">
                  <c:v>1.6829506989605176</c:v>
                </c:pt>
                <c:pt idx="8">
                  <c:v>1.6418898974160403</c:v>
                </c:pt>
                <c:pt idx="9">
                  <c:v>1.6126790136098987</c:v>
                </c:pt>
                <c:pt idx="10">
                  <c:v>1.5527228845860417</c:v>
                </c:pt>
              </c:numCache>
            </c:numRef>
          </c:yVal>
          <c:smooth val="0"/>
          <c:extLst>
            <c:ext xmlns:c16="http://schemas.microsoft.com/office/drawing/2014/chart" uri="{C3380CC4-5D6E-409C-BE32-E72D297353CC}">
              <c16:uniqueId val="{00000000-4B95-4704-9988-159387748C07}"/>
            </c:ext>
          </c:extLst>
        </c:ser>
        <c:dLbls>
          <c:showLegendKey val="0"/>
          <c:showVal val="0"/>
          <c:showCatName val="0"/>
          <c:showSerName val="0"/>
          <c:showPercent val="0"/>
          <c:showBubbleSize val="0"/>
        </c:dLbls>
        <c:axId val="77495616"/>
        <c:axId val="111263744"/>
      </c:scatterChart>
      <c:valAx>
        <c:axId val="77495616"/>
        <c:scaling>
          <c:orientation val="minMax"/>
        </c:scaling>
        <c:delete val="0"/>
        <c:axPos val="b"/>
        <c:title>
          <c:tx>
            <c:rich>
              <a:bodyPr/>
              <a:lstStyle/>
              <a:p>
                <a:pPr>
                  <a:defRPr/>
                </a:pPr>
                <a:r>
                  <a:rPr lang="en-US"/>
                  <a:t>1/T  x 10‾⁴</a:t>
                </a:r>
              </a:p>
            </c:rich>
          </c:tx>
          <c:layout>
            <c:manualLayout>
              <c:xMode val="edge"/>
              <c:yMode val="edge"/>
              <c:x val="0.87162443056686878"/>
              <c:y val="0.93421848531009255"/>
            </c:manualLayout>
          </c:layout>
          <c:overlay val="0"/>
        </c:title>
        <c:numFmt formatCode="General" sourceLinked="1"/>
        <c:majorTickMark val="out"/>
        <c:minorTickMark val="none"/>
        <c:tickLblPos val="nextTo"/>
        <c:crossAx val="111263744"/>
        <c:crosses val="autoZero"/>
        <c:crossBetween val="midCat"/>
      </c:valAx>
      <c:valAx>
        <c:axId val="111263744"/>
        <c:scaling>
          <c:orientation val="minMax"/>
          <c:max val="2"/>
          <c:min val="1.4"/>
        </c:scaling>
        <c:delete val="0"/>
        <c:axPos val="l"/>
        <c:title>
          <c:tx>
            <c:rich>
              <a:bodyPr rot="0" vert="horz"/>
              <a:lstStyle/>
              <a:p>
                <a:pPr>
                  <a:defRPr/>
                </a:pPr>
                <a:r>
                  <a:rPr lang="en-US"/>
                  <a:t>ln</a:t>
                </a:r>
                <a:r>
                  <a:rPr lang="el-GR"/>
                  <a:t>α</a:t>
                </a:r>
                <a:endParaRPr lang="en-US"/>
              </a:p>
            </c:rich>
          </c:tx>
          <c:layout>
            <c:manualLayout>
              <c:xMode val="edge"/>
              <c:yMode val="edge"/>
              <c:x val="2.2988505747126436E-2"/>
              <c:y val="4.4437034352037635E-2"/>
            </c:manualLayout>
          </c:layout>
          <c:overlay val="0"/>
        </c:title>
        <c:numFmt formatCode="0.0" sourceLinked="0"/>
        <c:majorTickMark val="out"/>
        <c:minorTickMark val="none"/>
        <c:tickLblPos val="nextTo"/>
        <c:crossAx val="77495616"/>
        <c:crosses val="autoZero"/>
        <c:crossBetween val="midCat"/>
        <c:majorUnit val="0.1"/>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397491980169144E-2"/>
          <c:y val="0.1294607437768909"/>
          <c:w val="0.91493477624893127"/>
          <c:h val="0.75627881071114134"/>
        </c:manualLayout>
      </c:layout>
      <c:scatterChart>
        <c:scatterStyle val="lineMarker"/>
        <c:varyColors val="0"/>
        <c:ser>
          <c:idx val="0"/>
          <c:order val="0"/>
          <c:spPr>
            <a:ln w="28575">
              <a:noFill/>
            </a:ln>
          </c:spPr>
          <c:marker>
            <c:symbol val="circle"/>
            <c:size val="7"/>
          </c:marker>
          <c:trendline>
            <c:spPr>
              <a:ln>
                <a:solidFill>
                  <a:schemeClr val="tx1">
                    <a:shade val="95000"/>
                    <a:satMod val="105000"/>
                    <a:alpha val="80000"/>
                  </a:schemeClr>
                </a:solidFill>
                <a:prstDash val="lgDash"/>
              </a:ln>
            </c:spPr>
            <c:trendlineType val="linear"/>
            <c:dispRSqr val="1"/>
            <c:dispEq val="1"/>
            <c:trendlineLbl>
              <c:layout>
                <c:manualLayout>
                  <c:x val="-6.509076990376203E-2"/>
                  <c:y val="-4.214129483814523E-2"/>
                </c:manualLayout>
              </c:layout>
              <c:tx>
                <c:rich>
                  <a:bodyPr/>
                  <a:lstStyle/>
                  <a:p>
                    <a:pPr>
                      <a:defRPr/>
                    </a:pPr>
                    <a:r>
                      <a:rPr lang="en-US" baseline="0"/>
                      <a:t>y = 729.69 - 0.6543
R² = 0.9848</a:t>
                    </a:r>
                    <a:endParaRPr lang="en-US"/>
                  </a:p>
                </c:rich>
              </c:tx>
              <c:numFmt formatCode="General" sourceLinked="0"/>
            </c:trendlineLbl>
          </c:trendline>
          <c:trendline>
            <c:trendlineType val="linear"/>
            <c:dispRSqr val="0"/>
            <c:dispEq val="0"/>
          </c:trendline>
          <c:trendline>
            <c:trendlineType val="linear"/>
            <c:dispRSqr val="0"/>
            <c:dispEq val="0"/>
          </c:trendline>
          <c:xVal>
            <c:numRef>
              <c:f>'VM562-70;30'!$K$6:$K$16</c:f>
              <c:numCache>
                <c:formatCode>0.0000</c:formatCode>
                <c:ptCount val="11"/>
                <c:pt idx="0">
                  <c:v>35.069261792039278</c:v>
                </c:pt>
                <c:pt idx="1">
                  <c:v>34.464931931759438</c:v>
                </c:pt>
                <c:pt idx="2">
                  <c:v>33.881077418261903</c:v>
                </c:pt>
                <c:pt idx="3">
                  <c:v>33.316674995835413</c:v>
                </c:pt>
                <c:pt idx="4">
                  <c:v>32.770768474520729</c:v>
                </c:pt>
                <c:pt idx="5">
                  <c:v>32.242463324197971</c:v>
                </c:pt>
                <c:pt idx="6">
                  <c:v>31.730921783277804</c:v>
                </c:pt>
                <c:pt idx="7">
                  <c:v>31.235358425737935</c:v>
                </c:pt>
                <c:pt idx="8">
                  <c:v>30.755036137167458</c:v>
                </c:pt>
                <c:pt idx="9">
                  <c:v>30.289262456459184</c:v>
                </c:pt>
                <c:pt idx="10">
                  <c:v>29.837386244964943</c:v>
                </c:pt>
              </c:numCache>
            </c:numRef>
          </c:xVal>
          <c:yVal>
            <c:numRef>
              <c:f>'VM562-70;30'!$N$6:$N$16</c:f>
              <c:numCache>
                <c:formatCode>0.0000</c:formatCode>
                <c:ptCount val="11"/>
                <c:pt idx="0">
                  <c:v>1.9008872305460218</c:v>
                </c:pt>
                <c:pt idx="1">
                  <c:v>1.8428474641403381</c:v>
                </c:pt>
                <c:pt idx="2">
                  <c:v>1.8181424516192666</c:v>
                </c:pt>
                <c:pt idx="3">
                  <c:v>1.7798765508273997</c:v>
                </c:pt>
                <c:pt idx="4">
                  <c:v>1.7427384537511765</c:v>
                </c:pt>
                <c:pt idx="5">
                  <c:v>1.7417741233850506</c:v>
                </c:pt>
                <c:pt idx="6">
                  <c:v>1.654162946094887</c:v>
                </c:pt>
                <c:pt idx="7">
                  <c:v>1.6198255407956781</c:v>
                </c:pt>
                <c:pt idx="8">
                  <c:v>1.5794492313124684</c:v>
                </c:pt>
                <c:pt idx="9">
                  <c:v>1.5510995156764604</c:v>
                </c:pt>
                <c:pt idx="10">
                  <c:v>1.5187854415569619</c:v>
                </c:pt>
              </c:numCache>
            </c:numRef>
          </c:yVal>
          <c:smooth val="0"/>
          <c:extLst>
            <c:ext xmlns:c16="http://schemas.microsoft.com/office/drawing/2014/chart" uri="{C3380CC4-5D6E-409C-BE32-E72D297353CC}">
              <c16:uniqueId val="{00000000-5B88-4670-864D-40AC3B3CBD97}"/>
            </c:ext>
          </c:extLst>
        </c:ser>
        <c:dLbls>
          <c:showLegendKey val="0"/>
          <c:showVal val="0"/>
          <c:showCatName val="0"/>
          <c:showSerName val="0"/>
          <c:showPercent val="0"/>
          <c:showBubbleSize val="0"/>
        </c:dLbls>
        <c:axId val="111493696"/>
        <c:axId val="111494272"/>
      </c:scatterChart>
      <c:valAx>
        <c:axId val="111493696"/>
        <c:scaling>
          <c:orientation val="minMax"/>
        </c:scaling>
        <c:delete val="0"/>
        <c:axPos val="b"/>
        <c:title>
          <c:tx>
            <c:rich>
              <a:bodyPr/>
              <a:lstStyle/>
              <a:p>
                <a:pPr>
                  <a:defRPr/>
                </a:pPr>
                <a:r>
                  <a:rPr lang="en-US"/>
                  <a:t>1/Tx10‾⁴</a:t>
                </a:r>
              </a:p>
            </c:rich>
          </c:tx>
          <c:layout>
            <c:manualLayout>
              <c:xMode val="edge"/>
              <c:yMode val="edge"/>
              <c:x val="0.87038782037491202"/>
              <c:y val="0.91300496668685649"/>
            </c:manualLayout>
          </c:layout>
          <c:overlay val="0"/>
        </c:title>
        <c:numFmt formatCode="0" sourceLinked="0"/>
        <c:majorTickMark val="out"/>
        <c:minorTickMark val="none"/>
        <c:tickLblPos val="nextTo"/>
        <c:crossAx val="111494272"/>
        <c:crosses val="autoZero"/>
        <c:crossBetween val="midCat"/>
      </c:valAx>
      <c:valAx>
        <c:axId val="111494272"/>
        <c:scaling>
          <c:orientation val="minMax"/>
          <c:max val="2"/>
          <c:min val="1.4"/>
        </c:scaling>
        <c:delete val="0"/>
        <c:axPos val="l"/>
        <c:title>
          <c:tx>
            <c:rich>
              <a:bodyPr rot="0" vert="horz"/>
              <a:lstStyle/>
              <a:p>
                <a:pPr>
                  <a:defRPr/>
                </a:pPr>
                <a:r>
                  <a:rPr lang="en-US"/>
                  <a:t>ln</a:t>
                </a:r>
                <a:r>
                  <a:rPr lang="el-GR"/>
                  <a:t>α</a:t>
                </a:r>
                <a:endParaRPr lang="en-US"/>
              </a:p>
            </c:rich>
          </c:tx>
          <c:layout>
            <c:manualLayout>
              <c:xMode val="edge"/>
              <c:yMode val="edge"/>
              <c:x val="1.092896174863388E-2"/>
              <c:y val="5.3246113466586097E-3"/>
            </c:manualLayout>
          </c:layout>
          <c:overlay val="0"/>
        </c:title>
        <c:numFmt formatCode="0.0" sourceLinked="0"/>
        <c:majorTickMark val="out"/>
        <c:minorTickMark val="none"/>
        <c:tickLblPos val="nextTo"/>
        <c:crossAx val="111493696"/>
        <c:crosses val="autoZero"/>
        <c:crossBetween val="midCat"/>
        <c:majorUnit val="0.1"/>
      </c:valAx>
    </c:plotArea>
    <c:plotVisOnly val="1"/>
    <c:dispBlanksAs val="gap"/>
    <c:showDLblsOverMax val="0"/>
  </c:chart>
  <c:txPr>
    <a:bodyPr/>
    <a:lstStyle/>
    <a:p>
      <a:pPr>
        <a:defRPr baseline="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0.4546</cdr:x>
      <cdr:y>0.54822</cdr:y>
    </cdr:from>
    <cdr:to>
      <cdr:x>0.60072</cdr:x>
      <cdr:y>0.6236</cdr:y>
    </cdr:to>
    <cdr:sp macro="" textlink="">
      <cdr:nvSpPr>
        <cdr:cNvPr id="2" name="TextBox 1"/>
        <cdr:cNvSpPr txBox="1"/>
      </cdr:nvSpPr>
      <cdr:spPr>
        <a:xfrm xmlns:a="http://schemas.openxmlformats.org/drawingml/2006/main">
          <a:off x="3117639" y="1910125"/>
          <a:ext cx="1002091" cy="2626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lnk</a:t>
          </a:r>
          <a:r>
            <a:rPr lang="en-US" sz="900"/>
            <a:t>s</a:t>
          </a:r>
        </a:p>
      </cdr:txBody>
    </cdr:sp>
  </cdr:relSizeAnchor>
  <cdr:relSizeAnchor xmlns:cdr="http://schemas.openxmlformats.org/drawingml/2006/chartDrawing">
    <cdr:from>
      <cdr:x>0.39191</cdr:x>
      <cdr:y>0.13615</cdr:y>
    </cdr:from>
    <cdr:to>
      <cdr:x>0.53803</cdr:x>
      <cdr:y>0.21153</cdr:y>
    </cdr:to>
    <cdr:sp macro="" textlink="">
      <cdr:nvSpPr>
        <cdr:cNvPr id="3" name="TextBox 1"/>
        <cdr:cNvSpPr txBox="1"/>
      </cdr:nvSpPr>
      <cdr:spPr>
        <a:xfrm xmlns:a="http://schemas.openxmlformats.org/drawingml/2006/main">
          <a:off x="2687688" y="474382"/>
          <a:ext cx="1002091" cy="2626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lnk</a:t>
          </a:r>
          <a:r>
            <a:rPr lang="en-US" sz="700"/>
            <a:t>R</a:t>
          </a:r>
        </a:p>
      </cdr:txBody>
    </cdr:sp>
  </cdr:relSizeAnchor>
</c:userShapes>
</file>

<file path=ppt/drawings/drawing2.xml><?xml version="1.0" encoding="utf-8"?>
<c:userShapes xmlns:c="http://schemas.openxmlformats.org/drawingml/2006/chart">
  <cdr:relSizeAnchor xmlns:cdr="http://schemas.openxmlformats.org/drawingml/2006/chartDrawing">
    <cdr:from>
      <cdr:x>0.44794</cdr:x>
      <cdr:y>0.15396</cdr:y>
    </cdr:from>
    <cdr:to>
      <cdr:x>0.52083</cdr:x>
      <cdr:y>0.22752</cdr:y>
    </cdr:to>
    <cdr:sp macro="" textlink="">
      <cdr:nvSpPr>
        <cdr:cNvPr id="2" name="TextBox 1"/>
        <cdr:cNvSpPr txBox="1"/>
      </cdr:nvSpPr>
      <cdr:spPr>
        <a:xfrm xmlns:a="http://schemas.openxmlformats.org/drawingml/2006/main">
          <a:off x="3071995" y="534956"/>
          <a:ext cx="499881" cy="2556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lnk</a:t>
          </a:r>
          <a:r>
            <a:rPr lang="en-US" sz="800"/>
            <a:t>R</a:t>
          </a:r>
        </a:p>
      </cdr:txBody>
    </cdr:sp>
  </cdr:relSizeAnchor>
  <cdr:relSizeAnchor xmlns:cdr="http://schemas.openxmlformats.org/drawingml/2006/chartDrawing">
    <cdr:from>
      <cdr:x>0.47114</cdr:x>
      <cdr:y>0.57696</cdr:y>
    </cdr:from>
    <cdr:to>
      <cdr:x>0.60635</cdr:x>
      <cdr:y>0.65663</cdr:y>
    </cdr:to>
    <cdr:sp macro="" textlink="">
      <cdr:nvSpPr>
        <cdr:cNvPr id="3" name="TextBox 2"/>
        <cdr:cNvSpPr txBox="1"/>
      </cdr:nvSpPr>
      <cdr:spPr>
        <a:xfrm xmlns:a="http://schemas.openxmlformats.org/drawingml/2006/main">
          <a:off x="3231086" y="2004779"/>
          <a:ext cx="927270" cy="2768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lnks</a:t>
          </a:r>
        </a:p>
      </cdr:txBody>
    </cdr:sp>
  </cdr:relSizeAnchor>
</c:userShapes>
</file>

<file path=ppt/drawings/drawing3.xml><?xml version="1.0" encoding="utf-8"?>
<c:userShapes xmlns:c="http://schemas.openxmlformats.org/drawingml/2006/chart">
  <cdr:relSizeAnchor xmlns:cdr="http://schemas.openxmlformats.org/drawingml/2006/chartDrawing">
    <cdr:from>
      <cdr:x>0.34987</cdr:x>
      <cdr:y>0.2086</cdr:y>
    </cdr:from>
    <cdr:to>
      <cdr:x>0.41421</cdr:x>
      <cdr:y>0.26928</cdr:y>
    </cdr:to>
    <cdr:sp macro="" textlink="">
      <cdr:nvSpPr>
        <cdr:cNvPr id="2" name="TextBox 1">
          <a:extLst xmlns:a="http://schemas.openxmlformats.org/drawingml/2006/main">
            <a:ext uri="{FF2B5EF4-FFF2-40B4-BE49-F238E27FC236}">
              <a16:creationId xmlns:a16="http://schemas.microsoft.com/office/drawing/2014/main" id="{E22C5F7E-BD73-4AB9-BAE4-C3E12C572D1D}"/>
            </a:ext>
          </a:extLst>
        </cdr:cNvPr>
        <cdr:cNvSpPr txBox="1"/>
      </cdr:nvSpPr>
      <cdr:spPr>
        <a:xfrm xmlns:a="http://schemas.openxmlformats.org/drawingml/2006/main">
          <a:off x="2486025" y="785813"/>
          <a:ext cx="4572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lnk</a:t>
          </a:r>
          <a:r>
            <a:rPr lang="en-US" sz="700"/>
            <a:t>R</a:t>
          </a:r>
          <a:endParaRPr lang="en-US" sz="1100"/>
        </a:p>
      </cdr:txBody>
    </cdr:sp>
  </cdr:relSizeAnchor>
  <cdr:relSizeAnchor xmlns:cdr="http://schemas.openxmlformats.org/drawingml/2006/chartDrawing">
    <cdr:from>
      <cdr:x>0.43432</cdr:x>
      <cdr:y>0.66119</cdr:y>
    </cdr:from>
    <cdr:to>
      <cdr:x>0.563</cdr:x>
      <cdr:y>0.72187</cdr:y>
    </cdr:to>
    <cdr:sp macro="" textlink="">
      <cdr:nvSpPr>
        <cdr:cNvPr id="3" name="TextBox 2">
          <a:extLst xmlns:a="http://schemas.openxmlformats.org/drawingml/2006/main">
            <a:ext uri="{FF2B5EF4-FFF2-40B4-BE49-F238E27FC236}">
              <a16:creationId xmlns:a16="http://schemas.microsoft.com/office/drawing/2014/main" id="{DC3615C3-0CB9-4126-A1C6-2426CE9349A0}"/>
            </a:ext>
          </a:extLst>
        </cdr:cNvPr>
        <cdr:cNvSpPr txBox="1"/>
      </cdr:nvSpPr>
      <cdr:spPr>
        <a:xfrm xmlns:a="http://schemas.openxmlformats.org/drawingml/2006/main">
          <a:off x="3086100" y="2490788"/>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lnks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45304-0A24-486B-9915-C0F30EC0B2D0}"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531E6-7700-48BF-B659-CC6532FD7674}" type="slidenum">
              <a:rPr lang="en-US" smtClean="0"/>
              <a:t>‹#›</a:t>
            </a:fld>
            <a:endParaRPr lang="en-US"/>
          </a:p>
        </p:txBody>
      </p:sp>
    </p:spTree>
    <p:extLst>
      <p:ext uri="{BB962C8B-B14F-4D97-AF65-F5344CB8AC3E}">
        <p14:creationId xmlns:p14="http://schemas.microsoft.com/office/powerpoint/2010/main" val="330027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531E6-7700-48BF-B659-CC6532FD7674}" type="slidenum">
              <a:rPr lang="en-US" smtClean="0"/>
              <a:t>1</a:t>
            </a:fld>
            <a:endParaRPr lang="en-US"/>
          </a:p>
        </p:txBody>
      </p:sp>
    </p:spTree>
    <p:extLst>
      <p:ext uri="{BB962C8B-B14F-4D97-AF65-F5344CB8AC3E}">
        <p14:creationId xmlns:p14="http://schemas.microsoft.com/office/powerpoint/2010/main" val="937918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Van't</a:t>
                </a:r>
                <a:r>
                  <a:rPr lang="en-US" sz="1200" b="0" i="0" kern="1200" dirty="0">
                    <a:solidFill>
                      <a:schemeClr val="tx1"/>
                    </a:solidFill>
                    <a:effectLst/>
                    <a:latin typeface="+mn-lt"/>
                    <a:ea typeface="+mn-ea"/>
                    <a:cs typeface="+mn-cs"/>
                  </a:rPr>
                  <a:t> Hoff equation can be used for describing the dependence between the retention factor k and the temperature (T) of</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chiral separations</a:t>
                </a:r>
                <a:r>
                  <a:rPr lang="en-US" dirty="0"/>
                  <a:t> .</a:t>
                </a:r>
              </a:p>
              <a:p>
                <a:r>
                  <a:rPr lang="en-US" dirty="0" err="1"/>
                  <a:t>Lnk</a:t>
                </a:r>
                <a:r>
                  <a:rPr lang="en-US" dirty="0"/>
                  <a:t>=…</a:t>
                </a:r>
              </a:p>
              <a:p>
                <a:r>
                  <a:rPr lang="en-US" dirty="0"/>
                  <a:t>The plot of</a:t>
                </a:r>
                <a:r>
                  <a:rPr lang="en-US" baseline="0" dirty="0"/>
                  <a:t> </a:t>
                </a:r>
                <a:r>
                  <a:rPr lang="en-US" baseline="0" dirty="0" err="1"/>
                  <a:t>l</a:t>
                </a:r>
                <a:r>
                  <a:rPr lang="en-US" dirty="0" err="1"/>
                  <a:t>nk</a:t>
                </a:r>
                <a:r>
                  <a:rPr lang="en-US" dirty="0"/>
                  <a:t> versus 1/T permits the determination of the </a:t>
                </a:r>
                <a:r>
                  <a:rPr lang="en-US" dirty="0" err="1"/>
                  <a:t>standart</a:t>
                </a:r>
                <a:r>
                  <a:rPr lang="en-US" dirty="0"/>
                  <a:t> molar enthalpy of</a:t>
                </a:r>
                <a:r>
                  <a:rPr lang="en-US" baseline="0" dirty="0"/>
                  <a:t> adsorption DH from the slope of</a:t>
                </a:r>
                <a:r>
                  <a:rPr lang="ka-GE" baseline="0" dirty="0"/>
                  <a:t> </a:t>
                </a:r>
                <a:r>
                  <a:rPr lang="en-US" baseline="0" dirty="0"/>
                  <a:t>line, while the intercept is related to the </a:t>
                </a:r>
                <a:r>
                  <a:rPr lang="en-US" baseline="0" dirty="0" err="1"/>
                  <a:t>adsorbtion</a:t>
                </a:r>
                <a:r>
                  <a:rPr lang="en-US" baseline="0" dirty="0"/>
                  <a:t> entropy DS. </a:t>
                </a:r>
              </a:p>
              <a:p>
                <a:endParaRPr lang="en-US" baseline="0" dirty="0"/>
              </a:p>
              <a:p>
                <a:r>
                  <a:rPr lang="en-US" baseline="0" dirty="0"/>
                  <a:t>And, the differences in </a:t>
                </a:r>
                <a:r>
                  <a:rPr lang="en-US" baseline="0" dirty="0" err="1"/>
                  <a:t>adsorbtion</a:t>
                </a:r>
                <a:r>
                  <a:rPr lang="en-US" baseline="0" dirty="0"/>
                  <a:t> enthalpy </a:t>
                </a:r>
                <a:r>
                  <a:rPr lang="en-US" baseline="0" dirty="0" err="1"/>
                  <a:t>ddH</a:t>
                </a:r>
                <a:r>
                  <a:rPr lang="en-US" baseline="0" dirty="0"/>
                  <a:t> and </a:t>
                </a:r>
                <a:r>
                  <a:rPr lang="en-US" baseline="0" dirty="0" err="1"/>
                  <a:t>adsorbtion</a:t>
                </a:r>
                <a:r>
                  <a:rPr lang="en-US" baseline="0" dirty="0"/>
                  <a:t> entropy </a:t>
                </a:r>
                <a:r>
                  <a:rPr lang="en-US" baseline="0" dirty="0" err="1"/>
                  <a:t>ddS</a:t>
                </a:r>
                <a:r>
                  <a:rPr lang="en-US" baseline="0" dirty="0"/>
                  <a:t> are conveniently obtained by plotting the natural logarithm of the separation factor a versus the reciprocal of the absolute temperature T.  </a:t>
                </a:r>
              </a:p>
              <a:p>
                <a:endParaRPr lang="en-US" baseline="0" dirty="0"/>
              </a:p>
              <a:p>
                <a:r>
                  <a:rPr lang="en-US" sz="1200" b="0" i="0" kern="1200" dirty="0">
                    <a:solidFill>
                      <a:schemeClr val="tx1"/>
                    </a:solidFill>
                    <a:effectLst/>
                    <a:latin typeface="+mn-lt"/>
                    <a:ea typeface="+mn-ea"/>
                    <a:cs typeface="+mn-cs"/>
                  </a:rPr>
                  <a:t>.At a certain temperature, the so called </a:t>
                </a:r>
                <a:r>
                  <a:rPr lang="en-US" sz="1200" b="0" i="0" kern="1200" dirty="0" err="1">
                    <a:solidFill>
                      <a:schemeClr val="tx1"/>
                    </a:solidFill>
                    <a:effectLst/>
                    <a:latin typeface="+mn-lt"/>
                    <a:ea typeface="+mn-ea"/>
                    <a:cs typeface="+mn-cs"/>
                  </a:rPr>
                  <a:t>isoenantioselective</a:t>
                </a:r>
                <a:r>
                  <a:rPr lang="en-US" sz="1200" b="0" i="0" kern="1200" dirty="0">
                    <a:solidFill>
                      <a:schemeClr val="tx1"/>
                    </a:solidFill>
                    <a:effectLst/>
                    <a:latin typeface="+mn-lt"/>
                    <a:ea typeface="+mn-ea"/>
                    <a:cs typeface="+mn-cs"/>
                  </a:rPr>
                  <a:t> temperature (</a:t>
                </a:r>
                <a:r>
                  <a:rPr lang="en-US" sz="1200" b="0" i="0" kern="1200" dirty="0" err="1">
                    <a:solidFill>
                      <a:schemeClr val="tx1"/>
                    </a:solidFill>
                    <a:effectLst/>
                    <a:latin typeface="+mn-lt"/>
                    <a:ea typeface="+mn-ea"/>
                    <a:cs typeface="+mn-cs"/>
                  </a:rPr>
                  <a:t>Tiso</a:t>
                </a:r>
                <a:r>
                  <a:rPr lang="en-US" sz="1200" b="0" i="0" kern="1200" dirty="0">
                    <a:solidFill>
                      <a:schemeClr val="tx1"/>
                    </a:solidFill>
                    <a:effectLst/>
                    <a:latin typeface="+mn-lt"/>
                    <a:ea typeface="+mn-ea"/>
                    <a:cs typeface="+mn-cs"/>
                  </a:rPr>
                  <a:t>), the</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enthalpic</a:t>
                </a:r>
                <a:r>
                  <a:rPr lang="en-US" sz="1200" b="0" i="0" kern="1200" dirty="0">
                    <a:solidFill>
                      <a:schemeClr val="tx1"/>
                    </a:solidFill>
                    <a:effectLst/>
                    <a:latin typeface="+mn-lt"/>
                    <a:ea typeface="+mn-ea"/>
                    <a:cs typeface="+mn-cs"/>
                  </a:rPr>
                  <a:t> and entropic terms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compensate each</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enantiomers are not separated.</a:t>
                </a:r>
                <a:r>
                  <a:rPr lang="en-US" dirty="0"/>
                  <a:t> </a:t>
                </a:r>
              </a:p>
              <a:p>
                <a:r>
                  <a:rPr lang="en-US" sz="1200" b="0" i="0" kern="1200" dirty="0">
                    <a:solidFill>
                      <a:schemeClr val="tx1"/>
                    </a:solidFill>
                    <a:effectLst/>
                    <a:latin typeface="+mn-lt"/>
                    <a:ea typeface="+mn-ea"/>
                    <a:cs typeface="+mn-cs"/>
                  </a:rPr>
                  <a:t>Above the </a:t>
                </a:r>
                <a:r>
                  <a:rPr lang="en-US" sz="1200" b="0" i="0" kern="1200" dirty="0" err="1">
                    <a:solidFill>
                      <a:schemeClr val="tx1"/>
                    </a:solidFill>
                    <a:effectLst/>
                    <a:latin typeface="+mn-lt"/>
                    <a:ea typeface="+mn-ea"/>
                    <a:cs typeface="+mn-cs"/>
                  </a:rPr>
                  <a:t>isoenantioselective</a:t>
                </a:r>
                <a:r>
                  <a:rPr lang="en-US" sz="1200" b="0" i="0" kern="1200" dirty="0">
                    <a:solidFill>
                      <a:schemeClr val="tx1"/>
                    </a:solidFill>
                    <a:effectLst/>
                    <a:latin typeface="+mn-lt"/>
                    <a:ea typeface="+mn-ea"/>
                    <a:cs typeface="+mn-cs"/>
                  </a:rPr>
                  <a:t> temperature the elution order of</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enantiomers reverses compared to below it.</a:t>
                </a:r>
                <a:r>
                  <a:rPr lang="en-US" dirty="0"/>
                  <a:t> </a:t>
                </a:r>
                <a:br>
                  <a:rPr lang="en-US" dirty="0"/>
                </a:br>
                <a:r>
                  <a:rPr lang="en-US" sz="1200" b="0" i="0" kern="1200" dirty="0">
                    <a:solidFill>
                      <a:schemeClr val="tx1"/>
                    </a:solidFill>
                    <a:effectLst/>
                    <a:latin typeface="+mn-lt"/>
                    <a:ea typeface="+mn-ea"/>
                    <a:cs typeface="+mn-cs"/>
                  </a:rPr>
                  <a:t>Commonly, the </a:t>
                </a:r>
                <a:r>
                  <a:rPr lang="en-US" sz="1200" b="0" i="0" kern="1200" dirty="0" err="1">
                    <a:solidFill>
                      <a:schemeClr val="tx1"/>
                    </a:solidFill>
                    <a:effectLst/>
                    <a:latin typeface="+mn-lt"/>
                    <a:ea typeface="+mn-ea"/>
                    <a:cs typeface="+mn-cs"/>
                  </a:rPr>
                  <a:t>enantioseparations</a:t>
                </a:r>
                <a:r>
                  <a:rPr lang="en-US" sz="1200" b="0" i="0" kern="1200" dirty="0">
                    <a:solidFill>
                      <a:schemeClr val="tx1"/>
                    </a:solidFill>
                    <a:effectLst/>
                    <a:latin typeface="+mn-lt"/>
                    <a:ea typeface="+mn-ea"/>
                    <a:cs typeface="+mn-cs"/>
                  </a:rPr>
                  <a:t> attempted at lower temperature are enthalpy-driven while at higher temperatures they are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entropy-driven.</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this basis, we could evaluate if the </a:t>
                </a:r>
                <a:r>
                  <a:rPr lang="en-US" sz="1200" kern="1200" dirty="0" err="1">
                    <a:solidFill>
                      <a:schemeClr val="tx1"/>
                    </a:solidFill>
                    <a:effectLst/>
                    <a:latin typeface="+mn-lt"/>
                    <a:ea typeface="+mn-ea"/>
                    <a:cs typeface="+mn-cs"/>
                  </a:rPr>
                  <a:t>enantioseparation</a:t>
                </a:r>
                <a:r>
                  <a:rPr lang="en-US" sz="1200" kern="1200" dirty="0">
                    <a:solidFill>
                      <a:schemeClr val="tx1"/>
                    </a:solidFill>
                    <a:effectLst/>
                    <a:latin typeface="+mn-lt"/>
                    <a:ea typeface="+mn-ea"/>
                    <a:cs typeface="+mn-cs"/>
                  </a:rPr>
                  <a:t> was controlled by </a:t>
                </a:r>
                <a:r>
                  <a:rPr lang="en-US" sz="1200" kern="1200" dirty="0" err="1">
                    <a:solidFill>
                      <a:schemeClr val="tx1"/>
                    </a:solidFill>
                    <a:effectLst/>
                    <a:latin typeface="+mn-lt"/>
                    <a:ea typeface="+mn-ea"/>
                    <a:cs typeface="+mn-cs"/>
                  </a:rPr>
                  <a:t>enthalpic</a:t>
                </a:r>
                <a:r>
                  <a:rPr lang="en-US" sz="1200" kern="1200" dirty="0">
                    <a:solidFill>
                      <a:schemeClr val="tx1"/>
                    </a:solidFill>
                    <a:effectLst/>
                    <a:latin typeface="+mn-lt"/>
                    <a:ea typeface="+mn-ea"/>
                    <a:cs typeface="+mn-cs"/>
                  </a:rPr>
                  <a:t> or entropic terms and gain interesting information on the effect of adding water to the MP on both retention and selectivity. </a:t>
                </a:r>
              </a:p>
              <a:p>
                <a:br>
                  <a:rPr lang="en-US" dirty="0"/>
                </a:br>
                <a:br>
                  <a:rPr lang="en-US" dirty="0"/>
                </a:br>
                <a:endParaRPr lang="en-US" dirty="0"/>
              </a:p>
            </p:txBody>
          </p:sp>
        </mc:Choice>
        <mc:Fallback xmlns="">
          <p:sp>
            <p:nvSpPr>
              <p:cNvPr id="3" name="Notes Placeholder 2"/>
              <p:cNvSpPr>
                <a:spLocks noGrp="1"/>
              </p:cNvSpPr>
              <p:nvPr>
                <p:ph type="body" idx="1"/>
              </p:nvPr>
            </p:nvSpPr>
            <p:spPr/>
            <p:txBody>
              <a:bodyPr/>
              <a:lstStyle/>
              <a:p>
                <a:r>
                  <a:rPr lang="ka-GE" dirty="0" smtClean="0"/>
                  <a:t>წონასწორობის მუდმივა უკავირდება</a:t>
                </a:r>
                <a:r>
                  <a:rPr lang="ka-GE" baseline="0" dirty="0" smtClean="0"/>
                  <a:t> ქრომატოგრაფიულ პარამეტრებს შეკავების ფაქტორს და სვეტის ფაზურ თანაფარდობას. ანუ სვეტში არსებული სტაციონალური ფაზის შეფარდებას სვეტში არსებულ მოძრავ ფაზასთან.</a:t>
                </a:r>
              </a:p>
              <a:p>
                <a:pPr marL="0" marR="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თუ ფორმულის მიხედვით ავაგებთ </a:t>
                </a:r>
                <a:r>
                  <a:rPr lang="ka-GE" sz="1200" b="1" i="0" kern="1200">
                    <a:solidFill>
                      <a:schemeClr val="tx1"/>
                    </a:solidFill>
                    <a:effectLst/>
                    <a:latin typeface="+mn-lt"/>
                    <a:ea typeface="+mn-ea"/>
                    <a:cs typeface="+mn-cs"/>
                  </a:rPr>
                  <a:t>𝒍𝒏𝒌</a:t>
                </a:r>
                <a:r>
                  <a:rPr lang="ka-GE" sz="1200" kern="1200" dirty="0">
                    <a:solidFill>
                      <a:schemeClr val="tx1"/>
                    </a:solidFill>
                    <a:effectLst/>
                    <a:latin typeface="+mn-lt"/>
                    <a:ea typeface="+mn-ea"/>
                    <a:cs typeface="+mn-cs"/>
                  </a:rPr>
                  <a:t>-ს </a:t>
                </a:r>
                <a:r>
                  <a:rPr lang="ka-GE" sz="1200" b="1" i="0" kern="1200">
                    <a:solidFill>
                      <a:schemeClr val="tx1"/>
                    </a:solidFill>
                    <a:effectLst/>
                    <a:latin typeface="+mn-lt"/>
                    <a:ea typeface="+mn-ea"/>
                    <a:cs typeface="+mn-cs"/>
                  </a:rPr>
                  <a:t>𝟏</a:t>
                </a:r>
                <a:r>
                  <a:rPr lang="en-US" sz="1200" b="1" i="0" kern="1200">
                    <a:solidFill>
                      <a:schemeClr val="tx1"/>
                    </a:solidFill>
                    <a:effectLst/>
                    <a:latin typeface="+mn-lt"/>
                    <a:ea typeface="+mn-ea"/>
                    <a:cs typeface="+mn-cs"/>
                  </a:rPr>
                  <a:t>∕</a:t>
                </a:r>
                <a:r>
                  <a:rPr lang="ka-GE" sz="1200" b="1" i="0" kern="1200">
                    <a:solidFill>
                      <a:schemeClr val="tx1"/>
                    </a:solidFill>
                    <a:effectLst/>
                    <a:latin typeface="+mn-lt"/>
                    <a:ea typeface="+mn-ea"/>
                    <a:cs typeface="+mn-cs"/>
                  </a:rPr>
                  <a:t>𝜯</a:t>
                </a:r>
                <a:r>
                  <a:rPr lang="ka-GE" sz="1200" kern="1200" dirty="0">
                    <a:solidFill>
                      <a:schemeClr val="tx1"/>
                    </a:solidFill>
                    <a:effectLst/>
                    <a:latin typeface="+mn-lt"/>
                    <a:ea typeface="+mn-ea"/>
                    <a:cs typeface="+mn-cs"/>
                  </a:rPr>
                  <a:t>-სთან დამოკიდებულების გრაფიკს, მაშინ სტანდარტული  ადსორბციის მოლური ენთალპიის ცვლილება გამოითვლება წრფის დახრის კუთხის მიხედვით, ხოლო  ადსორბციის მოლური ენტროპიის ცვლილება - ორდინატთა ღერძთან გადაკვეთის მიხედვით და ფაზურო თანაფარდობის გათვალისწინებით.</a:t>
                </a:r>
                <a:endParaRPr lang="en-US"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დაყოფის ფაქტორის </a:t>
                </a:r>
                <a:r>
                  <a:rPr lang="ka-GE" sz="1200" i="1" kern="1200" dirty="0">
                    <a:solidFill>
                      <a:schemeClr val="tx1"/>
                    </a:solidFill>
                    <a:effectLst/>
                    <a:latin typeface="+mn-lt"/>
                    <a:ea typeface="+mn-ea"/>
                    <a:cs typeface="+mn-cs"/>
                  </a:rPr>
                  <a:t>α</a:t>
                </a:r>
                <a:r>
                  <a:rPr lang="ka-GE" sz="1200" kern="1200" dirty="0">
                    <a:solidFill>
                      <a:schemeClr val="tx1"/>
                    </a:solidFill>
                    <a:effectLst/>
                    <a:latin typeface="+mn-lt"/>
                    <a:ea typeface="+mn-ea"/>
                    <a:cs typeface="+mn-cs"/>
                  </a:rPr>
                  <a:t>-ს მნიშვნელობის გათვალისწინებით (</a:t>
                </a:r>
                <a:r>
                  <a:rPr lang="ka-GE" sz="1200" b="1" i="0" kern="1200">
                    <a:solidFill>
                      <a:schemeClr val="tx1"/>
                    </a:solidFill>
                    <a:effectLst/>
                    <a:latin typeface="+mn-lt"/>
                    <a:ea typeface="+mn-ea"/>
                    <a:cs typeface="+mn-cs"/>
                  </a:rPr>
                  <a:t>𝜶=𝑲</a:t>
                </a:r>
                <a:r>
                  <a:rPr lang="en-US" sz="1200" b="1" i="0" kern="1200">
                    <a:solidFill>
                      <a:schemeClr val="tx1"/>
                    </a:solidFill>
                    <a:effectLst/>
                    <a:latin typeface="+mn-lt"/>
                    <a:ea typeface="+mn-ea"/>
                    <a:cs typeface="+mn-cs"/>
                  </a:rPr>
                  <a:t>_</a:t>
                </a:r>
                <a:r>
                  <a:rPr lang="ka-GE" sz="1200" b="1" i="0" kern="1200">
                    <a:solidFill>
                      <a:schemeClr val="tx1"/>
                    </a:solidFill>
                    <a:effectLst/>
                    <a:latin typeface="+mn-lt"/>
                    <a:ea typeface="+mn-ea"/>
                    <a:cs typeface="+mn-cs"/>
                  </a:rPr>
                  <a:t>𝑺</a:t>
                </a:r>
                <a:r>
                  <a:rPr lang="en-US" sz="1200" b="1" i="0" kern="1200">
                    <a:solidFill>
                      <a:schemeClr val="tx1"/>
                    </a:solidFill>
                    <a:effectLst/>
                    <a:latin typeface="+mn-lt"/>
                    <a:ea typeface="+mn-ea"/>
                    <a:cs typeface="+mn-cs"/>
                  </a:rPr>
                  <a:t>⁄</a:t>
                </a:r>
                <a:r>
                  <a:rPr lang="ka-GE" sz="1200" b="1" i="0" kern="1200">
                    <a:solidFill>
                      <a:schemeClr val="tx1"/>
                    </a:solidFill>
                    <a:effectLst/>
                    <a:latin typeface="+mn-lt"/>
                    <a:ea typeface="+mn-ea"/>
                    <a:cs typeface="+mn-cs"/>
                  </a:rPr>
                  <a:t>𝑲</a:t>
                </a:r>
                <a:r>
                  <a:rPr lang="en-US" sz="1200" b="1" i="0" kern="1200">
                    <a:solidFill>
                      <a:schemeClr val="tx1"/>
                    </a:solidFill>
                    <a:effectLst/>
                    <a:latin typeface="+mn-lt"/>
                    <a:ea typeface="+mn-ea"/>
                    <a:cs typeface="+mn-cs"/>
                  </a:rPr>
                  <a:t>_</a:t>
                </a:r>
                <a:r>
                  <a:rPr lang="ka-GE" sz="1200" b="1" i="0" kern="1200">
                    <a:solidFill>
                      <a:schemeClr val="tx1"/>
                    </a:solidFill>
                    <a:effectLst/>
                    <a:latin typeface="+mn-lt"/>
                    <a:ea typeface="+mn-ea"/>
                    <a:cs typeface="+mn-cs"/>
                  </a:rPr>
                  <a:t>𝑹       </a:t>
                </a:r>
                <a:r>
                  <a:rPr lang="ka-GE" sz="1200" i="0" kern="1200">
                    <a:solidFill>
                      <a:schemeClr val="tx1"/>
                    </a:solidFill>
                    <a:effectLst/>
                    <a:latin typeface="+mn-lt"/>
                    <a:ea typeface="+mn-ea"/>
                    <a:cs typeface="+mn-cs"/>
                  </a:rPr>
                  <a:t>(35)</a:t>
                </a:r>
                <a:r>
                  <a:rPr lang="ka-GE" sz="1200" kern="1200" dirty="0">
                    <a:solidFill>
                      <a:schemeClr val="tx1"/>
                    </a:solidFill>
                    <a:effectLst/>
                    <a:latin typeface="+mn-lt"/>
                    <a:ea typeface="+mn-ea"/>
                    <a:cs typeface="+mn-cs"/>
                  </a:rPr>
                  <a:t>), შეიძლება ჩაიწეროს დაყოფის ფაქტორის ლოგარითმის დამოკიდებულება აბსოლიტური ტემპერატურის შერბრუნებულ სიდიდეზე და აგებული გრაფიკიდან გამოითვალოს ადსორბციის ენთალპიის და ადსორბციის ენტროპიის სხვაობები ენანტიომერებს </a:t>
                </a:r>
                <a:r>
                  <a:rPr lang="ka-GE" sz="1200" kern="1200" dirty="0" smtClean="0">
                    <a:solidFill>
                      <a:schemeClr val="tx1"/>
                    </a:solidFill>
                    <a:effectLst/>
                    <a:latin typeface="+mn-lt"/>
                    <a:ea typeface="+mn-ea"/>
                    <a:cs typeface="+mn-cs"/>
                  </a:rPr>
                  <a:t>შორის.</a:t>
                </a:r>
              </a:p>
              <a:p>
                <a:r>
                  <a:rPr lang="ka-GE" sz="1200" kern="1200" dirty="0" smtClean="0">
                    <a:solidFill>
                      <a:schemeClr val="tx1"/>
                    </a:solidFill>
                    <a:effectLst/>
                    <a:latin typeface="+mn-lt"/>
                    <a:ea typeface="+mn-ea"/>
                    <a:cs typeface="+mn-cs"/>
                  </a:rPr>
                  <a:t>საბოლოოდ როდესაც უკვე ცნობილი იქნება ადსორბციის ენთალპიის და ადსორბციის ენტროპიის სხვაობათა მნიშვნელობები ენანტიომერებს შორის,  ჩვენ შევძლებთ გამოვთვალოთ იზოენანტიოსელექტიური ტემპერატურა(</a:t>
                </a:r>
                <a:endParaRPr lang="en-US" dirty="0"/>
              </a:p>
            </p:txBody>
          </p:sp>
        </mc:Fallback>
      </mc:AlternateContent>
      <p:sp>
        <p:nvSpPr>
          <p:cNvPr id="4" name="Slide Number Placeholder 3"/>
          <p:cNvSpPr>
            <a:spLocks noGrp="1"/>
          </p:cNvSpPr>
          <p:nvPr>
            <p:ph type="sldNum" sz="quarter" idx="10"/>
          </p:nvPr>
        </p:nvSpPr>
        <p:spPr/>
        <p:txBody>
          <a:bodyPr/>
          <a:lstStyle/>
          <a:p>
            <a:fld id="{E72093A3-EE9E-4DDF-B314-4BB60F4471E9}" type="slidenum">
              <a:rPr lang="en-US" smtClean="0"/>
              <a:t>10</a:t>
            </a:fld>
            <a:endParaRPr lang="en-US"/>
          </a:p>
        </p:txBody>
      </p:sp>
    </p:spTree>
    <p:extLst>
      <p:ext uri="{BB962C8B-B14F-4D97-AF65-F5344CB8AC3E}">
        <p14:creationId xmlns:p14="http://schemas.microsoft.com/office/powerpoint/2010/main" val="361018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093A3-EE9E-4DDF-B314-4BB60F4471E9}" type="slidenum">
              <a:rPr lang="en-US" smtClean="0"/>
              <a:t>12</a:t>
            </a:fld>
            <a:endParaRPr lang="en-US"/>
          </a:p>
        </p:txBody>
      </p:sp>
    </p:spTree>
    <p:extLst>
      <p:ext uri="{BB962C8B-B14F-4D97-AF65-F5344CB8AC3E}">
        <p14:creationId xmlns:p14="http://schemas.microsoft.com/office/powerpoint/2010/main" val="336026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093A3-EE9E-4DDF-B314-4BB60F4471E9}" type="slidenum">
              <a:rPr lang="en-US" smtClean="0"/>
              <a:t>18</a:t>
            </a:fld>
            <a:endParaRPr lang="en-US"/>
          </a:p>
        </p:txBody>
      </p:sp>
    </p:spTree>
    <p:extLst>
      <p:ext uri="{BB962C8B-B14F-4D97-AF65-F5344CB8AC3E}">
        <p14:creationId xmlns:p14="http://schemas.microsoft.com/office/powerpoint/2010/main" val="347308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Before discussing experimental part, lets explain</a:t>
            </a:r>
            <a:r>
              <a:rPr lang="en-US" sz="1200" b="0" i="0" kern="1200" baseline="0" dirty="0">
                <a:solidFill>
                  <a:schemeClr val="tx1"/>
                </a:solidFill>
                <a:effectLst/>
                <a:latin typeface="+mn-lt"/>
                <a:ea typeface="+mn-ea"/>
                <a:cs typeface="+mn-cs"/>
              </a:rPr>
              <a:t> some important terms.</a:t>
            </a:r>
          </a:p>
          <a:p>
            <a:r>
              <a:rPr lang="en-US" sz="1200" b="0" i="0" kern="1200" baseline="0" dirty="0">
                <a:solidFill>
                  <a:schemeClr val="tx1"/>
                </a:solidFill>
                <a:effectLst/>
                <a:latin typeface="+mn-lt"/>
                <a:ea typeface="+mn-ea"/>
                <a:cs typeface="+mn-cs"/>
              </a:rPr>
              <a:t>What does chirality mean?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Chirality is a fundamental property of three-dimensional objects. The word “chiral” is derived from the Greek word </a:t>
            </a:r>
            <a:r>
              <a:rPr lang="en-US" sz="1200" b="0" i="1" kern="1200" dirty="0" err="1">
                <a:solidFill>
                  <a:schemeClr val="tx1"/>
                </a:solidFill>
                <a:effectLst/>
                <a:latin typeface="+mn-lt"/>
                <a:ea typeface="+mn-ea"/>
                <a:cs typeface="+mn-cs"/>
              </a:rPr>
              <a:t>cheir</a:t>
            </a:r>
            <a:r>
              <a:rPr lang="en-US" sz="1200" b="0" i="0" kern="1200" dirty="0">
                <a:solidFill>
                  <a:schemeClr val="tx1"/>
                </a:solidFill>
                <a:effectLst/>
                <a:latin typeface="+mn-lt"/>
                <a:ea typeface="+mn-ea"/>
                <a:cs typeface="+mn-cs"/>
              </a:rPr>
              <a:t>, meaning hand.</a:t>
            </a:r>
            <a:r>
              <a:rPr lang="en-US" sz="1200" b="0" i="0" kern="1200" baseline="0" dirty="0">
                <a:solidFill>
                  <a:schemeClr val="tx1"/>
                </a:solidFill>
                <a:effectLst/>
                <a:latin typeface="+mn-lt"/>
                <a:ea typeface="+mn-ea"/>
                <a:cs typeface="+mn-cs"/>
              </a:rPr>
              <a:t> </a:t>
            </a:r>
            <a:r>
              <a:rPr lang="en-US" sz="1200" b="0" i="0" kern="1200" dirty="0">
                <a:solidFill>
                  <a:srgbClr val="FF0000"/>
                </a:solidFill>
                <a:effectLst/>
                <a:latin typeface="+mn-lt"/>
                <a:ea typeface="+mn-ea"/>
                <a:cs typeface="+mn-cs"/>
              </a:rPr>
              <a:t>The </a:t>
            </a:r>
            <a:r>
              <a:rPr lang="en-US" sz="1200" b="0" i="0" kern="1200" dirty="0">
                <a:solidFill>
                  <a:schemeClr val="tx1"/>
                </a:solidFill>
                <a:effectLst/>
                <a:latin typeface="+mn-lt"/>
                <a:ea typeface="+mn-ea"/>
                <a:cs typeface="+mn-cs"/>
              </a:rPr>
              <a:t>left and right hands are mirror images of each other no matter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how the two are arranged.</a:t>
            </a:r>
            <a:r>
              <a:rPr lang="en-US" sz="1200" b="0" i="0" kern="1200" baseline="0" dirty="0">
                <a:solidFill>
                  <a:schemeClr val="tx1"/>
                </a:solidFill>
                <a:effectLst/>
                <a:latin typeface="+mn-lt"/>
                <a:ea typeface="+mn-ea"/>
                <a:cs typeface="+mn-cs"/>
              </a:rPr>
              <a:t> And Like our hands, </a:t>
            </a:r>
            <a:r>
              <a:rPr lang="en-US" sz="1200" b="0" i="0" kern="1200" dirty="0">
                <a:solidFill>
                  <a:schemeClr val="tx1"/>
                </a:solidFill>
                <a:effectLst/>
                <a:latin typeface="+mn-lt"/>
                <a:ea typeface="+mn-ea"/>
                <a:cs typeface="+mn-cs"/>
              </a:rPr>
              <a:t> chiral molecule is the one that is not superimposable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with its mirror image. </a:t>
            </a:r>
          </a:p>
          <a:p>
            <a:r>
              <a:rPr lang="en-US" sz="1200" b="0" i="0" kern="1200" dirty="0">
                <a:solidFill>
                  <a:schemeClr val="tx1"/>
                </a:solidFill>
                <a:effectLst/>
                <a:latin typeface="+mn-lt"/>
                <a:ea typeface="+mn-ea"/>
                <a:cs typeface="+mn-cs"/>
              </a:rPr>
              <a:t>And Two possible mirror image forms are called enantiomers and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are exemplified by the right-handed and left-handed forms of lactic acids in</a:t>
            </a:r>
            <a:r>
              <a:rPr lang="en-US" dirty="0"/>
              <a:t> this picture.</a:t>
            </a:r>
          </a:p>
          <a:p>
            <a:r>
              <a:rPr lang="en-US" dirty="0"/>
              <a:t>other</a:t>
            </a:r>
            <a:r>
              <a:rPr lang="en-US" baseline="0" dirty="0"/>
              <a:t> word that we should know is </a:t>
            </a:r>
            <a:r>
              <a:rPr lang="en-US" baseline="0" dirty="0" err="1"/>
              <a:t>racemate</a:t>
            </a:r>
            <a:r>
              <a:rPr lang="en-US" baseline="0" dirty="0"/>
              <a:t>. </a:t>
            </a:r>
          </a:p>
          <a:p>
            <a:r>
              <a:rPr lang="en-US" baseline="0" dirty="0" err="1"/>
              <a:t>Racemate</a:t>
            </a:r>
            <a:r>
              <a:rPr lang="en-US" baseline="0" dirty="0"/>
              <a:t> is </a:t>
            </a:r>
            <a:r>
              <a:rPr lang="en-US" sz="1200" b="0" i="0" kern="1200" dirty="0">
                <a:solidFill>
                  <a:schemeClr val="tx1"/>
                </a:solidFill>
                <a:effectLst/>
                <a:latin typeface="+mn-lt"/>
                <a:ea typeface="+mn-ea"/>
                <a:cs typeface="+mn-cs"/>
              </a:rPr>
              <a:t>a mixture that contains equal amounts of two enantiomers .</a:t>
            </a: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531E6-7700-48BF-B659-CC6532FD7674}" type="slidenum">
              <a:rPr lang="en-US" smtClean="0"/>
              <a:t>2</a:t>
            </a:fld>
            <a:endParaRPr lang="en-US"/>
          </a:p>
        </p:txBody>
      </p:sp>
    </p:spTree>
    <p:extLst>
      <p:ext uri="{BB962C8B-B14F-4D97-AF65-F5344CB8AC3E}">
        <p14:creationId xmlns:p14="http://schemas.microsoft.com/office/powerpoint/2010/main" val="297793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So why is resolution of enantiomers so important?</a:t>
            </a:r>
          </a:p>
          <a:p>
            <a:r>
              <a:rPr lang="en-US" sz="1200" b="0" i="0" kern="1200" baseline="0" dirty="0">
                <a:solidFill>
                  <a:schemeClr val="tx1"/>
                </a:solidFill>
                <a:effectLst/>
                <a:latin typeface="+mn-lt"/>
                <a:ea typeface="+mn-ea"/>
                <a:cs typeface="+mn-cs"/>
              </a:rPr>
              <a:t>Because of the fact that </a:t>
            </a:r>
            <a:r>
              <a:rPr lang="en-US" sz="1200" b="0" i="0" kern="1200" dirty="0">
                <a:solidFill>
                  <a:schemeClr val="tx1"/>
                </a:solidFill>
                <a:effectLst/>
                <a:latin typeface="+mn-lt"/>
                <a:ea typeface="+mn-ea"/>
                <a:cs typeface="+mn-cs"/>
              </a:rPr>
              <a:t>In an achiral environment, enantiomers of a chiral compound exhibit identical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physical and chemical properties, but they rotate the plane of polarized light in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opposite directions and react at different rates with a chiral compound or with an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achiral compound in a chiral environment. </a:t>
            </a:r>
          </a:p>
          <a:p>
            <a:r>
              <a:rPr lang="en-US" sz="1200" b="0" i="0" kern="1200" dirty="0">
                <a:solidFill>
                  <a:schemeClr val="tx1"/>
                </a:solidFill>
                <a:effectLst/>
                <a:latin typeface="+mn-lt"/>
                <a:ea typeface="+mn-ea"/>
                <a:cs typeface="+mn-cs"/>
              </a:rPr>
              <a:t>For example enantiomers of</a:t>
            </a:r>
            <a:r>
              <a:rPr lang="en-US" sz="1200" b="0" i="0" kern="1200" baseline="0" dirty="0">
                <a:solidFill>
                  <a:schemeClr val="tx1"/>
                </a:solidFill>
                <a:effectLst/>
                <a:latin typeface="+mn-lt"/>
                <a:ea typeface="+mn-ea"/>
                <a:cs typeface="+mn-cs"/>
              </a:rPr>
              <a:t> chiral drug could have different pharmacological activities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a:t>
            </a:r>
            <a:r>
              <a:rPr lang="en-US" sz="1200" b="0" i="1" kern="1200" dirty="0">
                <a:solidFill>
                  <a:schemeClr val="tx1"/>
                </a:solidFill>
                <a:effectLst/>
                <a:latin typeface="+mn-lt"/>
                <a:ea typeface="+mn-ea"/>
                <a:cs typeface="+mn-cs"/>
              </a:rPr>
              <a:t>Both enantiomers act on the same biological target(s), but one isomer has</a:t>
            </a:r>
            <a:br>
              <a:rPr lang="en-US" sz="1200" b="0" i="1" kern="1200" dirty="0">
                <a:solidFill>
                  <a:schemeClr val="tx1"/>
                </a:solidFill>
                <a:effectLst/>
                <a:latin typeface="+mn-lt"/>
                <a:ea typeface="+mn-ea"/>
                <a:cs typeface="+mn-cs"/>
              </a:rPr>
            </a:br>
            <a:r>
              <a:rPr lang="en-US" sz="1200" b="0" i="1" kern="1200" dirty="0">
                <a:solidFill>
                  <a:schemeClr val="tx1"/>
                </a:solidFill>
                <a:effectLst/>
                <a:latin typeface="+mn-lt"/>
                <a:ea typeface="+mn-ea"/>
                <a:cs typeface="+mn-cs"/>
              </a:rPr>
              <a:t>higher binding affinity than the other:</a:t>
            </a:r>
            <a:r>
              <a:rPr lang="en-US" dirty="0"/>
              <a:t> </a:t>
            </a:r>
            <a:br>
              <a:rPr lang="en-US" dirty="0"/>
            </a:br>
            <a:r>
              <a:rPr lang="en-US" sz="1200" b="0" i="1" kern="1200" dirty="0">
                <a:solidFill>
                  <a:schemeClr val="tx1"/>
                </a:solidFill>
                <a:effectLst/>
                <a:latin typeface="+mn-lt"/>
                <a:ea typeface="+mn-ea"/>
                <a:cs typeface="+mn-cs"/>
              </a:rPr>
              <a:t>Both enantiomers act on the same biological target, but exert different</a:t>
            </a:r>
            <a:br>
              <a:rPr lang="en-US" sz="1200" b="0" i="1" kern="1200" dirty="0">
                <a:solidFill>
                  <a:schemeClr val="tx1"/>
                </a:solidFill>
                <a:effectLst/>
                <a:latin typeface="+mn-lt"/>
                <a:ea typeface="+mn-ea"/>
                <a:cs typeface="+mn-cs"/>
              </a:rPr>
            </a:br>
            <a:r>
              <a:rPr lang="en-US" sz="1200" b="0" i="1" kern="1200" dirty="0">
                <a:solidFill>
                  <a:schemeClr val="tx1"/>
                </a:solidFill>
                <a:effectLst/>
                <a:latin typeface="+mn-lt"/>
                <a:ea typeface="+mn-ea"/>
                <a:cs typeface="+mn-cs"/>
              </a:rPr>
              <a:t>pharmacological activities:</a:t>
            </a:r>
            <a:r>
              <a:rPr lang="en-US" dirty="0"/>
              <a:t> </a:t>
            </a:r>
            <a:br>
              <a:rPr lang="en-US" dirty="0"/>
            </a:br>
            <a:r>
              <a:rPr lang="en-US" dirty="0"/>
              <a:t>or only</a:t>
            </a:r>
            <a:r>
              <a:rPr lang="en-US" baseline="0" dirty="0"/>
              <a:t> </a:t>
            </a:r>
            <a:r>
              <a:rPr lang="en-US" sz="1200" b="0" i="1" kern="1200" dirty="0">
                <a:solidFill>
                  <a:schemeClr val="tx1"/>
                </a:solidFill>
                <a:effectLst/>
                <a:latin typeface="+mn-lt"/>
                <a:ea typeface="+mn-ea"/>
                <a:cs typeface="+mn-cs"/>
              </a:rPr>
              <a:t>One enantiomer has the desired effect</a:t>
            </a:r>
            <a:r>
              <a:rPr lang="en-US" sz="1200" b="0" i="1" kern="1200" baseline="0" dirty="0">
                <a:solidFill>
                  <a:schemeClr val="tx1"/>
                </a:solidFill>
                <a:effectLst/>
                <a:latin typeface="+mn-lt"/>
                <a:ea typeface="+mn-ea"/>
                <a:cs typeface="+mn-cs"/>
              </a:rPr>
              <a:t> and other one can cause </a:t>
            </a:r>
            <a:r>
              <a:rPr lang="en-US" sz="1200" b="0" i="1" kern="1200" baseline="0" dirty="0" err="1">
                <a:solidFill>
                  <a:schemeClr val="tx1"/>
                </a:solidFill>
                <a:effectLst/>
                <a:latin typeface="+mn-lt"/>
                <a:ea typeface="+mn-ea"/>
                <a:cs typeface="+mn-cs"/>
              </a:rPr>
              <a:t>unwanded</a:t>
            </a:r>
            <a:r>
              <a:rPr lang="en-US" sz="1200" b="0" i="1" kern="1200" baseline="0" dirty="0">
                <a:solidFill>
                  <a:schemeClr val="tx1"/>
                </a:solidFill>
                <a:effectLst/>
                <a:latin typeface="+mn-lt"/>
                <a:ea typeface="+mn-ea"/>
                <a:cs typeface="+mn-cs"/>
              </a:rPr>
              <a:t> side effects.</a:t>
            </a:r>
          </a:p>
          <a:p>
            <a:r>
              <a:rPr lang="en-US" dirty="0"/>
              <a:t>That is why enantiomer separation methods have become necessary, in order to study individual enantiomers and produce </a:t>
            </a:r>
            <a:r>
              <a:rPr lang="en-US" dirty="0" err="1"/>
              <a:t>enantiomerically</a:t>
            </a:r>
            <a:r>
              <a:rPr lang="en-US" dirty="0"/>
              <a:t> pure chiral compounds that will be safe for humans and the environment. Among the many methods for the separation of enantiomers, the most effective, practical and convenient is the use of a high-performance liquid chromatograph.</a:t>
            </a:r>
          </a:p>
          <a:p>
            <a:endParaRPr lang="en-US" dirty="0"/>
          </a:p>
        </p:txBody>
      </p:sp>
      <p:sp>
        <p:nvSpPr>
          <p:cNvPr id="4" name="Slide Number Placeholder 3"/>
          <p:cNvSpPr>
            <a:spLocks noGrp="1"/>
          </p:cNvSpPr>
          <p:nvPr>
            <p:ph type="sldNum" sz="quarter" idx="10"/>
          </p:nvPr>
        </p:nvSpPr>
        <p:spPr/>
        <p:txBody>
          <a:bodyPr/>
          <a:lstStyle/>
          <a:p>
            <a:fld id="{B7D531E6-7700-48BF-B659-CC6532FD7674}" type="slidenum">
              <a:rPr lang="en-US" smtClean="0"/>
              <a:t>3</a:t>
            </a:fld>
            <a:endParaRPr lang="en-US"/>
          </a:p>
        </p:txBody>
      </p:sp>
    </p:spTree>
    <p:extLst>
      <p:ext uri="{BB962C8B-B14F-4D97-AF65-F5344CB8AC3E}">
        <p14:creationId xmlns:p14="http://schemas.microsoft.com/office/powerpoint/2010/main" val="92069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90% of chiral separations are achieved with this technique. Compared to other methods, its advantages are speed, sensitivity and </a:t>
            </a:r>
            <a:r>
              <a:rPr lang="en-US" dirty="0" err="1"/>
              <a:t>reapitability</a:t>
            </a:r>
            <a:r>
              <a:rPr lang="en-US" dirty="0"/>
              <a:t> results.</a:t>
            </a:r>
          </a:p>
          <a:p>
            <a:r>
              <a:rPr lang="en-US" dirty="0"/>
              <a:t> In our study</a:t>
            </a:r>
            <a:r>
              <a:rPr lang="en-US" baseline="0" dirty="0"/>
              <a:t> Agilent 1200 series HPLC </a:t>
            </a:r>
            <a:r>
              <a:rPr lang="en-US" dirty="0"/>
              <a:t>, which consists of a pump, an automatic sample delivery system, a column compartment</a:t>
            </a:r>
            <a:r>
              <a:rPr lang="en-US" baseline="0" dirty="0"/>
              <a:t> </a:t>
            </a:r>
            <a:r>
              <a:rPr lang="en-US" dirty="0"/>
              <a:t>and an ultraviolet detector.</a:t>
            </a:r>
          </a:p>
        </p:txBody>
      </p:sp>
      <p:sp>
        <p:nvSpPr>
          <p:cNvPr id="4" name="Slide Number Placeholder 3"/>
          <p:cNvSpPr>
            <a:spLocks noGrp="1"/>
          </p:cNvSpPr>
          <p:nvPr>
            <p:ph type="sldNum" sz="quarter" idx="10"/>
          </p:nvPr>
        </p:nvSpPr>
        <p:spPr/>
        <p:txBody>
          <a:bodyPr/>
          <a:lstStyle/>
          <a:p>
            <a:fld id="{B7D531E6-7700-48BF-B659-CC6532FD7674}" type="slidenum">
              <a:rPr lang="en-US" smtClean="0"/>
              <a:t>4</a:t>
            </a:fld>
            <a:endParaRPr lang="en-US"/>
          </a:p>
        </p:txBody>
      </p:sp>
    </p:spTree>
    <p:extLst>
      <p:ext uri="{BB962C8B-B14F-4D97-AF65-F5344CB8AC3E}">
        <p14:creationId xmlns:p14="http://schemas.microsoft.com/office/powerpoint/2010/main" val="92952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t>
            </a:r>
            <a:r>
              <a:rPr lang="en-US" dirty="0"/>
              <a:t> creating a chiral environment</a:t>
            </a:r>
            <a:r>
              <a:rPr lang="en-US" baseline="0" dirty="0"/>
              <a:t>  are </a:t>
            </a:r>
            <a:r>
              <a:rPr lang="en-US" sz="1200" b="0" i="0" kern="1200" dirty="0">
                <a:solidFill>
                  <a:schemeClr val="tx1"/>
                </a:solidFill>
                <a:effectLst/>
                <a:latin typeface="+mn-lt"/>
                <a:ea typeface="+mn-ea"/>
                <a:cs typeface="+mn-cs"/>
              </a:rPr>
              <a:t>polysaccharide-based chiral stationary phases used, mainly</a:t>
            </a:r>
            <a:r>
              <a:rPr lang="en-US" sz="1200" b="0" i="0" kern="1200" baseline="0" dirty="0">
                <a:solidFill>
                  <a:schemeClr val="tx1"/>
                </a:solidFill>
                <a:effectLst/>
                <a:latin typeface="+mn-lt"/>
                <a:ea typeface="+mn-ea"/>
                <a:cs typeface="+mn-cs"/>
              </a:rPr>
              <a:t> </a:t>
            </a:r>
            <a:r>
              <a:rPr lang="en-US" dirty="0"/>
              <a:t>cellulose and amylose based products, which, along with a number of other properties, are distinguished by a unique ability of chiral resolution.</a:t>
            </a:r>
          </a:p>
          <a:p>
            <a:r>
              <a:rPr lang="en-US" dirty="0"/>
              <a:t>In our experiment, as a chiral selector  we had immobilized amylose-1 stationary phase and as a mobile phase acetonitrile and acetonitrile with different water contents</a:t>
            </a:r>
          </a:p>
        </p:txBody>
      </p:sp>
      <p:sp>
        <p:nvSpPr>
          <p:cNvPr id="4" name="Slide Number Placeholder 3"/>
          <p:cNvSpPr>
            <a:spLocks noGrp="1"/>
          </p:cNvSpPr>
          <p:nvPr>
            <p:ph type="sldNum" sz="quarter" idx="10"/>
          </p:nvPr>
        </p:nvSpPr>
        <p:spPr/>
        <p:txBody>
          <a:bodyPr/>
          <a:lstStyle/>
          <a:p>
            <a:fld id="{B7D531E6-7700-48BF-B659-CC6532FD7674}" type="slidenum">
              <a:rPr lang="en-US" smtClean="0"/>
              <a:t>5</a:t>
            </a:fld>
            <a:endParaRPr lang="en-US"/>
          </a:p>
        </p:txBody>
      </p:sp>
    </p:spTree>
    <p:extLst>
      <p:ext uri="{BB962C8B-B14F-4D97-AF65-F5344CB8AC3E}">
        <p14:creationId xmlns:p14="http://schemas.microsoft.com/office/powerpoint/2010/main" val="3238560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know reason for chirality</a:t>
            </a:r>
            <a:r>
              <a:rPr lang="en-US" baseline="0" dirty="0"/>
              <a:t> other than </a:t>
            </a:r>
            <a:r>
              <a:rPr lang="en-US" baseline="0" dirty="0" err="1"/>
              <a:t>stereogenic</a:t>
            </a:r>
            <a:r>
              <a:rPr lang="en-US" baseline="0" dirty="0"/>
              <a:t> center can be axis or plane of asymmetry  and we could also have topological chirality.</a:t>
            </a:r>
          </a:p>
          <a:p>
            <a:r>
              <a:rPr lang="en-US" baseline="0" dirty="0"/>
              <a:t>Our research compounds  are </a:t>
            </a:r>
            <a:r>
              <a:rPr lang="en-US" sz="1200" b="0" i="0" kern="1200" dirty="0">
                <a:solidFill>
                  <a:schemeClr val="tx1"/>
                </a:solidFill>
                <a:effectLst/>
                <a:latin typeface="+mn-lt"/>
                <a:ea typeface="+mn-ea"/>
                <a:cs typeface="+mn-cs"/>
              </a:rPr>
              <a:t>Planar chiral </a:t>
            </a:r>
            <a:r>
              <a:rPr lang="en-US" sz="1200" b="0" i="0" kern="1200" dirty="0" err="1">
                <a:solidFill>
                  <a:schemeClr val="tx1"/>
                </a:solidFill>
                <a:effectLst/>
                <a:latin typeface="+mn-lt"/>
                <a:ea typeface="+mn-ea"/>
                <a:cs typeface="+mn-cs"/>
              </a:rPr>
              <a:t>ferrocenes</a:t>
            </a:r>
            <a:r>
              <a:rPr lang="en-US" sz="1200" b="0" i="0" kern="1200" dirty="0">
                <a:solidFill>
                  <a:schemeClr val="tx1"/>
                </a:solidFill>
                <a:effectLst/>
                <a:latin typeface="+mn-lt"/>
                <a:ea typeface="+mn-ea"/>
                <a:cs typeface="+mn-cs"/>
              </a:rPr>
              <a:t>, which are well-known compounds that have attracted interest for application in synthesis, catalysis, material science, and medicinal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chemistry for several decades.</a:t>
            </a:r>
            <a:r>
              <a:rPr lang="en-US" dirty="0"/>
              <a:t> </a:t>
            </a:r>
            <a:br>
              <a:rPr lang="en-US" dirty="0"/>
            </a:br>
            <a:r>
              <a:rPr lang="en-US" dirty="0"/>
              <a:t>In addition to the practical point of view, the separation of enantiomeric mixture has a significant theoretical load, because despite the well-developed methods of chiral separation, the mechanisms of enantiomer separation are still not fully defined.</a:t>
            </a:r>
          </a:p>
          <a:p>
            <a:r>
              <a:rPr lang="en-US" sz="1200" kern="1200" dirty="0">
                <a:solidFill>
                  <a:schemeClr val="tx1"/>
                </a:solidFill>
                <a:effectLst/>
                <a:latin typeface="+mn-lt"/>
                <a:ea typeface="+mn-ea"/>
                <a:cs typeface="+mn-cs"/>
              </a:rPr>
              <a:t>Thus, This project describes our attempt to revisit the role of temperature in the separations of enantiomers and to determine thermodynamic parameters for this</a:t>
            </a:r>
            <a:r>
              <a:rPr lang="en-US" sz="1200" kern="1200" baseline="0" dirty="0">
                <a:solidFill>
                  <a:schemeClr val="tx1"/>
                </a:solidFill>
                <a:effectLst/>
                <a:latin typeface="+mn-lt"/>
                <a:ea typeface="+mn-ea"/>
                <a:cs typeface="+mn-cs"/>
              </a:rPr>
              <a:t> process</a:t>
            </a:r>
            <a:r>
              <a:rPr lang="en-US" sz="1200" kern="1200" dirty="0">
                <a:solidFill>
                  <a:schemeClr val="tx1"/>
                </a:solidFill>
                <a:effectLst/>
                <a:latin typeface="+mn-lt"/>
                <a:ea typeface="+mn-ea"/>
                <a:cs typeface="+mn-cs"/>
              </a:rPr>
              <a:t>. This can help to predict the suitable analytical conditions for the given compound in given conditions, and achieve the desired selectivity and enantiomer elution order. </a:t>
            </a:r>
            <a:endParaRPr lang="en-US" dirty="0"/>
          </a:p>
        </p:txBody>
      </p:sp>
      <p:sp>
        <p:nvSpPr>
          <p:cNvPr id="4" name="Slide Number Placeholder 3"/>
          <p:cNvSpPr>
            <a:spLocks noGrp="1"/>
          </p:cNvSpPr>
          <p:nvPr>
            <p:ph type="sldNum" sz="quarter" idx="10"/>
          </p:nvPr>
        </p:nvSpPr>
        <p:spPr/>
        <p:txBody>
          <a:bodyPr/>
          <a:lstStyle/>
          <a:p>
            <a:fld id="{B7D531E6-7700-48BF-B659-CC6532FD7674}" type="slidenum">
              <a:rPr lang="en-US" smtClean="0"/>
              <a:t>6</a:t>
            </a:fld>
            <a:endParaRPr lang="en-US"/>
          </a:p>
        </p:txBody>
      </p:sp>
    </p:spTree>
    <p:extLst>
      <p:ext uri="{BB962C8B-B14F-4D97-AF65-F5344CB8AC3E}">
        <p14:creationId xmlns:p14="http://schemas.microsoft.com/office/powerpoint/2010/main" val="9918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see how water content in mobile phase affect retention time of enantiomers.</a:t>
            </a:r>
            <a:r>
              <a:rPr lang="en-US" baseline="0" dirty="0"/>
              <a:t> When we had pure acetonitrile retention time for first in this case for s enantiomer was 7 minutes and for second one seventeen. By adding 10 percent of water The retention time of the second enantiomer was doubled, this happened again when increased water content up 20%, then 30% and 40%. So retention time from 7 and 17 minutes changed to 52 and 285 minutes.</a:t>
            </a:r>
            <a:endParaRPr lang="en-US" dirty="0"/>
          </a:p>
        </p:txBody>
      </p:sp>
      <p:sp>
        <p:nvSpPr>
          <p:cNvPr id="4" name="Slide Number Placeholder 3"/>
          <p:cNvSpPr>
            <a:spLocks noGrp="1"/>
          </p:cNvSpPr>
          <p:nvPr>
            <p:ph type="sldNum" sz="quarter" idx="10"/>
          </p:nvPr>
        </p:nvSpPr>
        <p:spPr/>
        <p:txBody>
          <a:bodyPr/>
          <a:lstStyle/>
          <a:p>
            <a:fld id="{E72093A3-EE9E-4DDF-B314-4BB60F4471E9}" type="slidenum">
              <a:rPr lang="en-US" smtClean="0"/>
              <a:t>7</a:t>
            </a:fld>
            <a:endParaRPr lang="en-US"/>
          </a:p>
        </p:txBody>
      </p:sp>
    </p:spTree>
    <p:extLst>
      <p:ext uri="{BB962C8B-B14F-4D97-AF65-F5344CB8AC3E}">
        <p14:creationId xmlns:p14="http://schemas.microsoft.com/office/powerpoint/2010/main" val="359434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that we measured hot different</a:t>
            </a:r>
            <a:r>
              <a:rPr lang="en-US" baseline="0" dirty="0"/>
              <a:t> water content in mobile phase affected retention factor and selectivity of separation. As we can see retention factor grows and interesting is that that the selectivity reaches its optimal value at </a:t>
            </a:r>
            <a:r>
              <a:rPr lang="en-US" baseline="0" dirty="0" err="1"/>
              <a:t>ACN:Water</a:t>
            </a:r>
            <a:r>
              <a:rPr lang="en-US" baseline="0" dirty="0"/>
              <a:t> -80:20 ratio .</a:t>
            </a:r>
            <a:endParaRPr lang="en-US" dirty="0"/>
          </a:p>
        </p:txBody>
      </p:sp>
      <p:sp>
        <p:nvSpPr>
          <p:cNvPr id="4" name="Slide Number Placeholder 3"/>
          <p:cNvSpPr>
            <a:spLocks noGrp="1"/>
          </p:cNvSpPr>
          <p:nvPr>
            <p:ph type="sldNum" sz="quarter" idx="10"/>
          </p:nvPr>
        </p:nvSpPr>
        <p:spPr/>
        <p:txBody>
          <a:bodyPr/>
          <a:lstStyle/>
          <a:p>
            <a:fld id="{E72093A3-EE9E-4DDF-B314-4BB60F4471E9}" type="slidenum">
              <a:rPr lang="en-US" smtClean="0"/>
              <a:t>8</a:t>
            </a:fld>
            <a:endParaRPr lang="en-US"/>
          </a:p>
        </p:txBody>
      </p:sp>
    </p:spTree>
    <p:extLst>
      <p:ext uri="{BB962C8B-B14F-4D97-AF65-F5344CB8AC3E}">
        <p14:creationId xmlns:p14="http://schemas.microsoft.com/office/powerpoint/2010/main" val="350348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this slide, we have pure acetonitrile mobile phase but at different temperatures. </a:t>
            </a:r>
            <a:r>
              <a:rPr lang="en-US" baseline="0" dirty="0" err="1"/>
              <a:t>Begginig</a:t>
            </a:r>
            <a:r>
              <a:rPr lang="en-US" baseline="0" dirty="0"/>
              <a:t> with 10 </a:t>
            </a:r>
            <a:r>
              <a:rPr lang="en-US" baseline="0" dirty="0" err="1"/>
              <a:t>celcius</a:t>
            </a:r>
            <a:r>
              <a:rPr lang="en-US" baseline="0" dirty="0"/>
              <a:t> and increasing in every next experiment by 10 degrees.  As expected, for more retained enantiomer retention time is decreasing. </a:t>
            </a:r>
          </a:p>
          <a:p>
            <a:r>
              <a:rPr lang="en-US" baseline="0" dirty="0" err="1"/>
              <a:t>Accordind</a:t>
            </a:r>
            <a:r>
              <a:rPr lang="en-US" baseline="0" dirty="0"/>
              <a:t> to temperature gradient results we calculated thermodynamic </a:t>
            </a:r>
            <a:r>
              <a:rPr lang="en-US" baseline="0" dirty="0" err="1"/>
              <a:t>parametres</a:t>
            </a:r>
            <a:r>
              <a:rPr lang="en-US" baseline="0" dirty="0"/>
              <a:t>. </a:t>
            </a:r>
            <a:endParaRPr lang="en-US" dirty="0"/>
          </a:p>
        </p:txBody>
      </p:sp>
      <p:sp>
        <p:nvSpPr>
          <p:cNvPr id="4" name="Slide Number Placeholder 3"/>
          <p:cNvSpPr>
            <a:spLocks noGrp="1"/>
          </p:cNvSpPr>
          <p:nvPr>
            <p:ph type="sldNum" sz="quarter" idx="10"/>
          </p:nvPr>
        </p:nvSpPr>
        <p:spPr/>
        <p:txBody>
          <a:bodyPr/>
          <a:lstStyle/>
          <a:p>
            <a:fld id="{B7D531E6-7700-48BF-B659-CC6532FD7674}" type="slidenum">
              <a:rPr lang="en-US" smtClean="0"/>
              <a:t>9</a:t>
            </a:fld>
            <a:endParaRPr lang="en-US"/>
          </a:p>
        </p:txBody>
      </p:sp>
    </p:spTree>
    <p:extLst>
      <p:ext uri="{BB962C8B-B14F-4D97-AF65-F5344CB8AC3E}">
        <p14:creationId xmlns:p14="http://schemas.microsoft.com/office/powerpoint/2010/main" val="598100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0711DD-7A40-4BDB-B286-A8C373281F2C}"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A4B0-4FFA-40E9-9190-24332D5962D3}" type="slidenum">
              <a:rPr lang="en-US" smtClean="0"/>
              <a:t>‹#›</a:t>
            </a:fld>
            <a:endParaRPr lang="en-US"/>
          </a:p>
        </p:txBody>
      </p:sp>
    </p:spTree>
    <p:extLst>
      <p:ext uri="{BB962C8B-B14F-4D97-AF65-F5344CB8AC3E}">
        <p14:creationId xmlns:p14="http://schemas.microsoft.com/office/powerpoint/2010/main" val="390210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0711DD-7A40-4BDB-B286-A8C373281F2C}"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A4B0-4FFA-40E9-9190-24332D5962D3}" type="slidenum">
              <a:rPr lang="en-US" smtClean="0"/>
              <a:t>‹#›</a:t>
            </a:fld>
            <a:endParaRPr lang="en-US"/>
          </a:p>
        </p:txBody>
      </p:sp>
    </p:spTree>
    <p:extLst>
      <p:ext uri="{BB962C8B-B14F-4D97-AF65-F5344CB8AC3E}">
        <p14:creationId xmlns:p14="http://schemas.microsoft.com/office/powerpoint/2010/main" val="25349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0711DD-7A40-4BDB-B286-A8C373281F2C}"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A4B0-4FFA-40E9-9190-24332D5962D3}" type="slidenum">
              <a:rPr lang="en-US" smtClean="0"/>
              <a:t>‹#›</a:t>
            </a:fld>
            <a:endParaRPr lang="en-US"/>
          </a:p>
        </p:txBody>
      </p:sp>
    </p:spTree>
    <p:extLst>
      <p:ext uri="{BB962C8B-B14F-4D97-AF65-F5344CB8AC3E}">
        <p14:creationId xmlns:p14="http://schemas.microsoft.com/office/powerpoint/2010/main" val="26524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0711DD-7A40-4BDB-B286-A8C373281F2C}"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A4B0-4FFA-40E9-9190-24332D5962D3}" type="slidenum">
              <a:rPr lang="en-US" smtClean="0"/>
              <a:t>‹#›</a:t>
            </a:fld>
            <a:endParaRPr lang="en-US"/>
          </a:p>
        </p:txBody>
      </p:sp>
    </p:spTree>
    <p:extLst>
      <p:ext uri="{BB962C8B-B14F-4D97-AF65-F5344CB8AC3E}">
        <p14:creationId xmlns:p14="http://schemas.microsoft.com/office/powerpoint/2010/main" val="388646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0711DD-7A40-4BDB-B286-A8C373281F2C}"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A4B0-4FFA-40E9-9190-24332D5962D3}" type="slidenum">
              <a:rPr lang="en-US" smtClean="0"/>
              <a:t>‹#›</a:t>
            </a:fld>
            <a:endParaRPr lang="en-US"/>
          </a:p>
        </p:txBody>
      </p:sp>
    </p:spTree>
    <p:extLst>
      <p:ext uri="{BB962C8B-B14F-4D97-AF65-F5344CB8AC3E}">
        <p14:creationId xmlns:p14="http://schemas.microsoft.com/office/powerpoint/2010/main" val="34816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0711DD-7A40-4BDB-B286-A8C373281F2C}"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FA4B0-4FFA-40E9-9190-24332D5962D3}" type="slidenum">
              <a:rPr lang="en-US" smtClean="0"/>
              <a:t>‹#›</a:t>
            </a:fld>
            <a:endParaRPr lang="en-US"/>
          </a:p>
        </p:txBody>
      </p:sp>
    </p:spTree>
    <p:extLst>
      <p:ext uri="{BB962C8B-B14F-4D97-AF65-F5344CB8AC3E}">
        <p14:creationId xmlns:p14="http://schemas.microsoft.com/office/powerpoint/2010/main" val="24337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0711DD-7A40-4BDB-B286-A8C373281F2C}"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FA4B0-4FFA-40E9-9190-24332D5962D3}" type="slidenum">
              <a:rPr lang="en-US" smtClean="0"/>
              <a:t>‹#›</a:t>
            </a:fld>
            <a:endParaRPr lang="en-US"/>
          </a:p>
        </p:txBody>
      </p:sp>
    </p:spTree>
    <p:extLst>
      <p:ext uri="{BB962C8B-B14F-4D97-AF65-F5344CB8AC3E}">
        <p14:creationId xmlns:p14="http://schemas.microsoft.com/office/powerpoint/2010/main" val="269812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0711DD-7A40-4BDB-B286-A8C373281F2C}"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FA4B0-4FFA-40E9-9190-24332D5962D3}" type="slidenum">
              <a:rPr lang="en-US" smtClean="0"/>
              <a:t>‹#›</a:t>
            </a:fld>
            <a:endParaRPr lang="en-US"/>
          </a:p>
        </p:txBody>
      </p:sp>
    </p:spTree>
    <p:extLst>
      <p:ext uri="{BB962C8B-B14F-4D97-AF65-F5344CB8AC3E}">
        <p14:creationId xmlns:p14="http://schemas.microsoft.com/office/powerpoint/2010/main" val="1152497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711DD-7A40-4BDB-B286-A8C373281F2C}"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FA4B0-4FFA-40E9-9190-24332D5962D3}" type="slidenum">
              <a:rPr lang="en-US" smtClean="0"/>
              <a:t>‹#›</a:t>
            </a:fld>
            <a:endParaRPr lang="en-US"/>
          </a:p>
        </p:txBody>
      </p:sp>
    </p:spTree>
    <p:extLst>
      <p:ext uri="{BB962C8B-B14F-4D97-AF65-F5344CB8AC3E}">
        <p14:creationId xmlns:p14="http://schemas.microsoft.com/office/powerpoint/2010/main" val="406706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0711DD-7A40-4BDB-B286-A8C373281F2C}"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FA4B0-4FFA-40E9-9190-24332D5962D3}" type="slidenum">
              <a:rPr lang="en-US" smtClean="0"/>
              <a:t>‹#›</a:t>
            </a:fld>
            <a:endParaRPr lang="en-US"/>
          </a:p>
        </p:txBody>
      </p:sp>
    </p:spTree>
    <p:extLst>
      <p:ext uri="{BB962C8B-B14F-4D97-AF65-F5344CB8AC3E}">
        <p14:creationId xmlns:p14="http://schemas.microsoft.com/office/powerpoint/2010/main" val="157723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0711DD-7A40-4BDB-B286-A8C373281F2C}"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2FA4B0-4FFA-40E9-9190-24332D5962D3}" type="slidenum">
              <a:rPr lang="en-US" smtClean="0"/>
              <a:t>‹#›</a:t>
            </a:fld>
            <a:endParaRPr lang="en-US"/>
          </a:p>
        </p:txBody>
      </p:sp>
    </p:spTree>
    <p:extLst>
      <p:ext uri="{BB962C8B-B14F-4D97-AF65-F5344CB8AC3E}">
        <p14:creationId xmlns:p14="http://schemas.microsoft.com/office/powerpoint/2010/main" val="985882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711DD-7A40-4BDB-B286-A8C373281F2C}" type="datetimeFigureOut">
              <a:rPr lang="en-US" smtClean="0"/>
              <a:t>9/16/2022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FA4B0-4FFA-40E9-9190-24332D5962D3}" type="slidenum">
              <a:rPr lang="en-US" smtClean="0"/>
              <a:t>‹#›</a:t>
            </a:fld>
            <a:endParaRPr lang="en-US"/>
          </a:p>
        </p:txBody>
      </p:sp>
    </p:spTree>
    <p:extLst>
      <p:ext uri="{BB962C8B-B14F-4D97-AF65-F5344CB8AC3E}">
        <p14:creationId xmlns:p14="http://schemas.microsoft.com/office/powerpoint/2010/main" val="366249455"/>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10" Type="http://schemas.microsoft.com/office/2007/relationships/hdphoto" Target="../media/hdphoto5.wdp"/><Relationship Id="rId4" Type="http://schemas.openxmlformats.org/officeDocument/2006/relationships/image" Target="../media/image23.emf"/><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48.png"/><Relationship Id="rId3" Type="http://schemas.openxmlformats.org/officeDocument/2006/relationships/image" Target="../media/image28.emf"/><Relationship Id="rId7" Type="http://schemas.openxmlformats.org/officeDocument/2006/relationships/image" Target="../media/image30.emf"/><Relationship Id="rId12"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emf"/><Relationship Id="rId11" Type="http://schemas.openxmlformats.org/officeDocument/2006/relationships/image" Target="../media/image46.png"/><Relationship Id="rId5" Type="http://schemas.microsoft.com/office/2007/relationships/hdphoto" Target="../media/hdphoto3.wdp"/><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32.emf"/><Relationship Id="rId1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1.xml"/><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7.png"/><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6.png"/><Relationship Id="rId2" Type="http://schemas.openxmlformats.org/officeDocument/2006/relationships/notesSlide" Target="../notesSlides/notesSlide9.xml"/><Relationship Id="rId16" Type="http://schemas.microsoft.com/office/2007/relationships/hdphoto" Target="../media/hdphoto5.wdp"/><Relationship Id="rId1" Type="http://schemas.openxmlformats.org/officeDocument/2006/relationships/slideLayout" Target="../slideLayouts/slideLayout7.xml"/><Relationship Id="rId6" Type="http://schemas.openxmlformats.org/officeDocument/2006/relationships/image" Target="../media/image18.emf"/><Relationship Id="rId11" Type="http://schemas.openxmlformats.org/officeDocument/2006/relationships/image" Target="../media/image25.png"/><Relationship Id="rId5" Type="http://schemas.openxmlformats.org/officeDocument/2006/relationships/image" Target="../media/image17.emf"/><Relationship Id="rId1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16.emf"/><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79000"/>
          </a:schemeClr>
        </a:solidFill>
        <a:effectLst/>
      </p:bgPr>
    </p:bg>
    <p:spTree>
      <p:nvGrpSpPr>
        <p:cNvPr id="1" name=""/>
        <p:cNvGrpSpPr/>
        <p:nvPr/>
      </p:nvGrpSpPr>
      <p:grpSpPr>
        <a:xfrm>
          <a:off x="0" y="0"/>
          <a:ext cx="0" cy="0"/>
          <a:chOff x="0" y="0"/>
          <a:chExt cx="0" cy="0"/>
        </a:xfrm>
      </p:grpSpPr>
      <p:sp>
        <p:nvSpPr>
          <p:cNvPr id="9" name="Rectangle 8"/>
          <p:cNvSpPr/>
          <p:nvPr/>
        </p:nvSpPr>
        <p:spPr>
          <a:xfrm>
            <a:off x="217713" y="217714"/>
            <a:ext cx="11745687" cy="6411686"/>
          </a:xfrm>
          <a:prstGeom prst="rect">
            <a:avLst/>
          </a:prstGeom>
          <a:solidFill>
            <a:schemeClr val="accent4">
              <a:lumMod val="60000"/>
              <a:lumOff val="40000"/>
              <a:alpha val="36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46313" y="393970"/>
            <a:ext cx="11299373" cy="6059173"/>
          </a:xfrm>
          <a:prstGeom prst="rect">
            <a:avLst/>
          </a:prstGeom>
          <a:solidFill>
            <a:srgbClr val="F1EBC1">
              <a:alpha val="85000"/>
            </a:srgbClr>
          </a:solidFill>
          <a:ln w="3175">
            <a:solidFill>
              <a:srgbClr val="AD2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235783" y="510821"/>
            <a:ext cx="1153886" cy="11596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9996" y="481248"/>
            <a:ext cx="1245460" cy="1244421"/>
          </a:xfrm>
          <a:prstGeom prst="rect">
            <a:avLst/>
          </a:prstGeom>
        </p:spPr>
      </p:pic>
      <p:sp>
        <p:nvSpPr>
          <p:cNvPr id="5" name="Rectangle 4"/>
          <p:cNvSpPr/>
          <p:nvPr/>
        </p:nvSpPr>
        <p:spPr>
          <a:xfrm>
            <a:off x="3172296" y="2799078"/>
            <a:ext cx="6096000" cy="1064009"/>
          </a:xfrm>
          <a:prstGeom prst="rect">
            <a:avLst/>
          </a:prstGeom>
        </p:spPr>
        <p:txBody>
          <a:bodyPr>
            <a:spAutoFit/>
          </a:bodyPr>
          <a:lstStyle/>
          <a:p>
            <a:pPr indent="215900" algn="ct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Thermodynamic study of the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enantioseparation</a:t>
            </a:r>
            <a:r>
              <a:rPr lang="en-US" sz="2000" b="1" dirty="0">
                <a:latin typeface="Times New Roman" panose="02020603050405020304" pitchFamily="18" charset="0"/>
                <a:ea typeface="Calibri" panose="020F0502020204030204" pitchFamily="34" charset="0"/>
                <a:cs typeface="Times New Roman" panose="02020603050405020304" pitchFamily="18" charset="0"/>
              </a:rPr>
              <a:t> of planar chiral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ferrocenes</a:t>
            </a:r>
            <a:r>
              <a:rPr lang="en-US" sz="2000" b="1" dirty="0">
                <a:latin typeface="Times New Roman" panose="02020603050405020304" pitchFamily="18" charset="0"/>
                <a:ea typeface="Calibri" panose="020F0502020204030204" pitchFamily="34" charset="0"/>
                <a:cs typeface="Times New Roman" panose="02020603050405020304" pitchFamily="18" charset="0"/>
              </a:rPr>
              <a:t> with high-performance liquid chromatography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3808410" y="481248"/>
            <a:ext cx="3997313" cy="369332"/>
          </a:xfrm>
          <a:prstGeom prst="rect">
            <a:avLst/>
          </a:prstGeom>
          <a:noFill/>
        </p:spPr>
        <p:txBody>
          <a:bodyPr wrap="none" rtlCol="0">
            <a:spAutoFit/>
          </a:bodyPr>
          <a:lstStyle/>
          <a:p>
            <a:r>
              <a:rPr lang="en-US" dirty="0" err="1"/>
              <a:t>Ivane</a:t>
            </a:r>
            <a:r>
              <a:rPr lang="en-US" dirty="0"/>
              <a:t> </a:t>
            </a:r>
            <a:r>
              <a:rPr lang="en-US" dirty="0" err="1"/>
              <a:t>Javakhishvili</a:t>
            </a:r>
            <a:r>
              <a:rPr lang="en-US" dirty="0"/>
              <a:t> Tbilisi State University</a:t>
            </a:r>
          </a:p>
        </p:txBody>
      </p:sp>
      <p:sp>
        <p:nvSpPr>
          <p:cNvPr id="7" name="TextBox 6"/>
          <p:cNvSpPr txBox="1"/>
          <p:nvPr/>
        </p:nvSpPr>
        <p:spPr>
          <a:xfrm>
            <a:off x="5113808" y="978199"/>
            <a:ext cx="2212978" cy="400110"/>
          </a:xfrm>
          <a:prstGeom prst="rect">
            <a:avLst/>
          </a:prstGeom>
          <a:noFill/>
        </p:spPr>
        <p:txBody>
          <a:bodyPr wrap="none" rtlCol="0">
            <a:spAutoFit/>
          </a:bodyPr>
          <a:lstStyle/>
          <a:p>
            <a:r>
              <a:rPr lang="en-US" sz="2000" b="1" dirty="0" err="1"/>
              <a:t>Nutsa</a:t>
            </a:r>
            <a:r>
              <a:rPr lang="en-US" sz="2000" b="1" dirty="0"/>
              <a:t> </a:t>
            </a:r>
            <a:r>
              <a:rPr lang="en-US" sz="2000" b="1" dirty="0" err="1"/>
              <a:t>Tsetskhladze</a:t>
            </a:r>
            <a:endParaRPr lang="en-US" sz="2000" b="1" dirty="0"/>
          </a:p>
        </p:txBody>
      </p:sp>
      <p:sp>
        <p:nvSpPr>
          <p:cNvPr id="8" name="Rectangle 7"/>
          <p:cNvSpPr/>
          <p:nvPr/>
        </p:nvSpPr>
        <p:spPr>
          <a:xfrm>
            <a:off x="2958240" y="1983012"/>
            <a:ext cx="7607300" cy="646331"/>
          </a:xfrm>
          <a:prstGeom prst="rect">
            <a:avLst/>
          </a:prstGeom>
        </p:spPr>
        <p:txBody>
          <a:bodyPr wrap="square">
            <a:spAutoFit/>
          </a:bodyPr>
          <a:lstStyle/>
          <a:p>
            <a:r>
              <a:rPr lang="en-US" dirty="0">
                <a:solidFill>
                  <a:srgbClr val="000000"/>
                </a:solidFill>
                <a:latin typeface="Sylfaen" panose="010A0502050306030303" pitchFamily="18" charset="0"/>
              </a:rPr>
              <a:t>Faculty of Exact and Natural Sciences, Department of Chemistry</a:t>
            </a:r>
            <a:r>
              <a:rPr lang="en-US" dirty="0"/>
              <a:t> </a:t>
            </a:r>
            <a:br>
              <a:rPr lang="en-US" dirty="0"/>
            </a:br>
            <a:endParaRPr lang="en-US" dirty="0"/>
          </a:p>
        </p:txBody>
      </p:sp>
      <p:sp>
        <p:nvSpPr>
          <p:cNvPr id="10" name="Rectangle 1"/>
          <p:cNvSpPr>
            <a:spLocks noChangeArrowheads="1"/>
          </p:cNvSpPr>
          <p:nvPr/>
        </p:nvSpPr>
        <p:spPr bwMode="auto">
          <a:xfrm>
            <a:off x="-653143" y="4135916"/>
            <a:ext cx="26670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p:cNvSpPr txBox="1"/>
          <p:nvPr/>
        </p:nvSpPr>
        <p:spPr>
          <a:xfrm>
            <a:off x="2572795" y="4171496"/>
            <a:ext cx="8378190" cy="923330"/>
          </a:xfrm>
          <a:prstGeom prst="rect">
            <a:avLst/>
          </a:prstGeom>
          <a:noFill/>
        </p:spPr>
        <p:txBody>
          <a:bodyPr wrap="square" rtlCol="0">
            <a:spAutoFit/>
          </a:bodyPr>
          <a:lstStyle/>
          <a:p>
            <a:r>
              <a:rPr lang="en-US" dirty="0"/>
              <a:t>Scientific Supervisor:</a:t>
            </a:r>
          </a:p>
          <a:p>
            <a:r>
              <a:rPr lang="en-US" dirty="0"/>
              <a:t>Doctor of Chemical Sciences, Professor,</a:t>
            </a:r>
          </a:p>
          <a:p>
            <a:r>
              <a:rPr lang="en-US" dirty="0"/>
              <a:t>Full Member of the Georgian National Academy of Sciences           </a:t>
            </a:r>
            <a:r>
              <a:rPr lang="en-US" dirty="0" err="1"/>
              <a:t>Bezhan</a:t>
            </a:r>
            <a:r>
              <a:rPr lang="en-US" dirty="0"/>
              <a:t> </a:t>
            </a:r>
            <a:r>
              <a:rPr lang="en-US" dirty="0" err="1"/>
              <a:t>Chankvetadze</a:t>
            </a:r>
            <a:endParaRPr lang="en-US" dirty="0"/>
          </a:p>
        </p:txBody>
      </p:sp>
      <p:sp>
        <p:nvSpPr>
          <p:cNvPr id="12" name="Rectangle 11"/>
          <p:cNvSpPr/>
          <p:nvPr/>
        </p:nvSpPr>
        <p:spPr>
          <a:xfrm>
            <a:off x="5807066" y="5567513"/>
            <a:ext cx="826459" cy="861774"/>
          </a:xfrm>
          <a:prstGeom prst="rect">
            <a:avLst/>
          </a:prstGeom>
        </p:spPr>
        <p:txBody>
          <a:bodyPr wrap="square">
            <a:spAutoFit/>
          </a:bodyPr>
          <a:lstStyle/>
          <a:p>
            <a:r>
              <a:rPr lang="en-US" sz="1600" dirty="0">
                <a:solidFill>
                  <a:srgbClr val="000000"/>
                </a:solidFill>
                <a:latin typeface="Sylfaen" panose="010A0502050306030303" pitchFamily="18" charset="0"/>
              </a:rPr>
              <a:t>Tbilisi</a:t>
            </a:r>
            <a:br>
              <a:rPr lang="en-US" sz="1600" dirty="0">
                <a:solidFill>
                  <a:srgbClr val="000000"/>
                </a:solidFill>
                <a:latin typeface="Sylfaen" panose="010A0502050306030303" pitchFamily="18" charset="0"/>
              </a:rPr>
            </a:br>
            <a:r>
              <a:rPr lang="en-US" sz="1600" dirty="0">
                <a:solidFill>
                  <a:srgbClr val="000000"/>
                </a:solidFill>
                <a:latin typeface="Sylfaen" panose="010A0502050306030303" pitchFamily="18" charset="0"/>
              </a:rPr>
              <a:t>  </a:t>
            </a:r>
            <a:r>
              <a:rPr lang="en-US" dirty="0">
                <a:solidFill>
                  <a:srgbClr val="000000"/>
                </a:solidFill>
                <a:latin typeface="Sylfaen" panose="010A0502050306030303" pitchFamily="18" charset="0"/>
              </a:rPr>
              <a:t>2021</a:t>
            </a:r>
            <a:r>
              <a:rPr lang="en-US" sz="1600" dirty="0"/>
              <a:t> </a:t>
            </a:r>
            <a:br>
              <a:rPr lang="en-US" sz="1600" dirty="0"/>
            </a:br>
            <a:endParaRPr lang="en-US" sz="1600" dirty="0"/>
          </a:p>
        </p:txBody>
      </p:sp>
    </p:spTree>
    <p:extLst>
      <p:ext uri="{BB962C8B-B14F-4D97-AF65-F5344CB8AC3E}">
        <p14:creationId xmlns:p14="http://schemas.microsoft.com/office/powerpoint/2010/main" val="2605161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50229" y="1337442"/>
                <a:ext cx="3504357" cy="672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ka-GE" i="1">
                          <a:ln w="0"/>
                          <a:effectLst>
                            <a:outerShdw blurRad="38100" dist="19050" dir="2700000" algn="tl" rotWithShape="0">
                              <a:schemeClr val="dk1">
                                <a:alpha val="40000"/>
                              </a:schemeClr>
                            </a:outerShdw>
                          </a:effectLst>
                          <a:latin typeface="Cambria Math"/>
                        </a:rPr>
                        <m:t>𝒍𝒏𝒌</m:t>
                      </m:r>
                      <m:r>
                        <a:rPr lang="ka-GE" i="1">
                          <a:ln w="0"/>
                          <a:effectLst>
                            <a:outerShdw blurRad="38100" dist="19050" dir="2700000" algn="tl" rotWithShape="0">
                              <a:schemeClr val="dk1">
                                <a:alpha val="40000"/>
                              </a:schemeClr>
                            </a:outerShdw>
                          </a:effectLst>
                          <a:latin typeface="Cambria Math"/>
                        </a:rPr>
                        <m:t>=−</m:t>
                      </m:r>
                      <m:f>
                        <m:fPr>
                          <m:ctrlPr>
                            <a:rPr lang="en-US" i="1">
                              <a:ln w="0"/>
                              <a:effectLst>
                                <a:outerShdw blurRad="38100" dist="19050" dir="2700000" algn="tl" rotWithShape="0">
                                  <a:schemeClr val="dk1">
                                    <a:alpha val="40000"/>
                                  </a:schemeClr>
                                </a:outerShdw>
                              </a:effectLst>
                              <a:latin typeface="Cambria Math" panose="02040503050406030204" pitchFamily="18" charset="0"/>
                            </a:rPr>
                          </m:ctrlPr>
                        </m:fPr>
                        <m:num>
                          <m:sSup>
                            <m:sSupPr>
                              <m:ctrlPr>
                                <a:rPr lang="en-US" i="1">
                                  <a:ln w="0"/>
                                  <a:effectLst>
                                    <a:outerShdw blurRad="38100" dist="19050" dir="2700000" algn="tl" rotWithShape="0">
                                      <a:schemeClr val="dk1">
                                        <a:alpha val="40000"/>
                                      </a:schemeClr>
                                    </a:outerShdw>
                                  </a:effectLst>
                                  <a:latin typeface="Cambria Math" panose="02040503050406030204" pitchFamily="18" charset="0"/>
                                </a:rPr>
                              </m:ctrlPr>
                            </m:sSupPr>
                            <m:e>
                              <m:r>
                                <a:rPr lang="el-GR" i="1">
                                  <a:ln w="0"/>
                                  <a:effectLst>
                                    <a:outerShdw blurRad="38100" dist="19050" dir="2700000" algn="tl" rotWithShape="0">
                                      <a:schemeClr val="dk1">
                                        <a:alpha val="40000"/>
                                      </a:schemeClr>
                                    </a:outerShdw>
                                  </a:effectLst>
                                  <a:latin typeface="Cambria Math"/>
                                </a:rPr>
                                <m:t>𝜟</m:t>
                              </m:r>
                              <m:r>
                                <a:rPr lang="ka-GE" i="1">
                                  <a:ln w="0"/>
                                  <a:effectLst>
                                    <a:outerShdw blurRad="38100" dist="19050" dir="2700000" algn="tl" rotWithShape="0">
                                      <a:schemeClr val="dk1">
                                        <a:alpha val="40000"/>
                                      </a:schemeClr>
                                    </a:outerShdw>
                                  </a:effectLst>
                                  <a:latin typeface="Cambria Math"/>
                                </a:rPr>
                                <m:t>𝑯</m:t>
                              </m:r>
                            </m:e>
                            <m:sup>
                              <m:r>
                                <a:rPr lang="ka-GE" i="1">
                                  <a:ln w="0"/>
                                  <a:effectLst>
                                    <a:outerShdw blurRad="38100" dist="19050" dir="2700000" algn="tl" rotWithShape="0">
                                      <a:schemeClr val="dk1">
                                        <a:alpha val="40000"/>
                                      </a:schemeClr>
                                    </a:outerShdw>
                                  </a:effectLst>
                                  <a:latin typeface="Cambria Math"/>
                                </a:rPr>
                                <m:t>𝟎</m:t>
                              </m:r>
                            </m:sup>
                          </m:sSup>
                        </m:num>
                        <m:den>
                          <m:r>
                            <a:rPr lang="ka-GE" i="1">
                              <a:ln w="0"/>
                              <a:effectLst>
                                <a:outerShdw blurRad="38100" dist="19050" dir="2700000" algn="tl" rotWithShape="0">
                                  <a:schemeClr val="dk1">
                                    <a:alpha val="40000"/>
                                  </a:schemeClr>
                                </a:outerShdw>
                              </a:effectLst>
                              <a:latin typeface="Cambria Math"/>
                            </a:rPr>
                            <m:t>𝑹</m:t>
                          </m:r>
                        </m:den>
                      </m:f>
                      <m:r>
                        <a:rPr lang="ka-GE" i="1">
                          <a:ln w="0"/>
                          <a:effectLst>
                            <a:outerShdw blurRad="38100" dist="19050" dir="2700000" algn="tl" rotWithShape="0">
                              <a:schemeClr val="dk1">
                                <a:alpha val="40000"/>
                              </a:schemeClr>
                            </a:outerShdw>
                          </a:effectLst>
                          <a:latin typeface="Cambria Math"/>
                        </a:rPr>
                        <m:t>∙</m:t>
                      </m:r>
                      <m:f>
                        <m:fPr>
                          <m:ctrlPr>
                            <a:rPr lang="en-US" i="1">
                              <a:ln w="0"/>
                              <a:effectLst>
                                <a:outerShdw blurRad="38100" dist="19050" dir="2700000" algn="tl" rotWithShape="0">
                                  <a:schemeClr val="dk1">
                                    <a:alpha val="40000"/>
                                  </a:schemeClr>
                                </a:outerShdw>
                              </a:effectLst>
                              <a:latin typeface="Cambria Math" panose="02040503050406030204" pitchFamily="18" charset="0"/>
                            </a:rPr>
                          </m:ctrlPr>
                        </m:fPr>
                        <m:num>
                          <m:r>
                            <a:rPr lang="ka-GE" i="1">
                              <a:ln w="0"/>
                              <a:effectLst>
                                <a:outerShdw blurRad="38100" dist="19050" dir="2700000" algn="tl" rotWithShape="0">
                                  <a:schemeClr val="dk1">
                                    <a:alpha val="40000"/>
                                  </a:schemeClr>
                                </a:outerShdw>
                              </a:effectLst>
                              <a:latin typeface="Cambria Math"/>
                            </a:rPr>
                            <m:t>𝟏</m:t>
                          </m:r>
                        </m:num>
                        <m:den>
                          <m:r>
                            <a:rPr lang="ka-GE" i="1">
                              <a:ln w="0"/>
                              <a:effectLst>
                                <a:outerShdw blurRad="38100" dist="19050" dir="2700000" algn="tl" rotWithShape="0">
                                  <a:schemeClr val="dk1">
                                    <a:alpha val="40000"/>
                                  </a:schemeClr>
                                </a:outerShdw>
                              </a:effectLst>
                              <a:latin typeface="Cambria Math"/>
                            </a:rPr>
                            <m:t>𝑻</m:t>
                          </m:r>
                        </m:den>
                      </m:f>
                      <m:r>
                        <a:rPr lang="ka-GE" i="1">
                          <a:ln w="0"/>
                          <a:effectLst>
                            <a:outerShdw blurRad="38100" dist="19050" dir="2700000" algn="tl" rotWithShape="0">
                              <a:schemeClr val="dk1">
                                <a:alpha val="40000"/>
                              </a:schemeClr>
                            </a:outerShdw>
                          </a:effectLst>
                          <a:latin typeface="Cambria Math"/>
                        </a:rPr>
                        <m:t>+</m:t>
                      </m:r>
                      <m:f>
                        <m:fPr>
                          <m:ctrlPr>
                            <a:rPr lang="en-US" i="1">
                              <a:ln w="0"/>
                              <a:effectLst>
                                <a:outerShdw blurRad="38100" dist="19050" dir="2700000" algn="tl" rotWithShape="0">
                                  <a:schemeClr val="dk1">
                                    <a:alpha val="40000"/>
                                  </a:schemeClr>
                                </a:outerShdw>
                              </a:effectLst>
                              <a:latin typeface="Cambria Math" panose="02040503050406030204" pitchFamily="18" charset="0"/>
                            </a:rPr>
                          </m:ctrlPr>
                        </m:fPr>
                        <m:num>
                          <m:sSup>
                            <m:sSupPr>
                              <m:ctrlPr>
                                <a:rPr lang="en-US" i="1">
                                  <a:ln w="0"/>
                                  <a:effectLst>
                                    <a:outerShdw blurRad="38100" dist="19050" dir="2700000" algn="tl" rotWithShape="0">
                                      <a:schemeClr val="dk1">
                                        <a:alpha val="40000"/>
                                      </a:schemeClr>
                                    </a:outerShdw>
                                  </a:effectLst>
                                  <a:latin typeface="Cambria Math" panose="02040503050406030204" pitchFamily="18" charset="0"/>
                                </a:rPr>
                              </m:ctrlPr>
                            </m:sSupPr>
                            <m:e>
                              <m:r>
                                <a:rPr lang="el-GR" i="1">
                                  <a:ln w="0"/>
                                  <a:effectLst>
                                    <a:outerShdw blurRad="38100" dist="19050" dir="2700000" algn="tl" rotWithShape="0">
                                      <a:schemeClr val="dk1">
                                        <a:alpha val="40000"/>
                                      </a:schemeClr>
                                    </a:outerShdw>
                                  </a:effectLst>
                                  <a:latin typeface="Cambria Math"/>
                                </a:rPr>
                                <m:t>𝜟</m:t>
                              </m:r>
                              <m:r>
                                <a:rPr lang="ka-GE" i="1">
                                  <a:ln w="0"/>
                                  <a:effectLst>
                                    <a:outerShdw blurRad="38100" dist="19050" dir="2700000" algn="tl" rotWithShape="0">
                                      <a:schemeClr val="dk1">
                                        <a:alpha val="40000"/>
                                      </a:schemeClr>
                                    </a:outerShdw>
                                  </a:effectLst>
                                  <a:latin typeface="Cambria Math"/>
                                </a:rPr>
                                <m:t>𝑺</m:t>
                              </m:r>
                            </m:e>
                            <m:sup>
                              <m:r>
                                <a:rPr lang="ka-GE" i="1">
                                  <a:ln w="0"/>
                                  <a:effectLst>
                                    <a:outerShdw blurRad="38100" dist="19050" dir="2700000" algn="tl" rotWithShape="0">
                                      <a:schemeClr val="dk1">
                                        <a:alpha val="40000"/>
                                      </a:schemeClr>
                                    </a:outerShdw>
                                  </a:effectLst>
                                  <a:latin typeface="Cambria Math"/>
                                </a:rPr>
                                <m:t>𝟎</m:t>
                              </m:r>
                            </m:sup>
                          </m:sSup>
                        </m:num>
                        <m:den>
                          <m:r>
                            <a:rPr lang="ka-GE" i="1">
                              <a:ln w="0"/>
                              <a:effectLst>
                                <a:outerShdw blurRad="38100" dist="19050" dir="2700000" algn="tl" rotWithShape="0">
                                  <a:schemeClr val="dk1">
                                    <a:alpha val="40000"/>
                                  </a:schemeClr>
                                </a:outerShdw>
                              </a:effectLst>
                              <a:latin typeface="Cambria Math"/>
                            </a:rPr>
                            <m:t>𝑹</m:t>
                          </m:r>
                        </m:den>
                      </m:f>
                      <m:r>
                        <a:rPr lang="ka-GE" i="1">
                          <a:ln w="0"/>
                          <a:effectLst>
                            <a:outerShdw blurRad="38100" dist="19050" dir="2700000" algn="tl" rotWithShape="0">
                              <a:schemeClr val="dk1">
                                <a:alpha val="40000"/>
                              </a:schemeClr>
                            </a:outerShdw>
                          </a:effectLst>
                          <a:latin typeface="Cambria Math"/>
                        </a:rPr>
                        <m:t>+</m:t>
                      </m:r>
                      <m:r>
                        <a:rPr lang="ka-GE" i="1">
                          <a:ln w="0"/>
                          <a:effectLst>
                            <a:outerShdw blurRad="38100" dist="19050" dir="2700000" algn="tl" rotWithShape="0">
                              <a:schemeClr val="dk1">
                                <a:alpha val="40000"/>
                              </a:schemeClr>
                            </a:outerShdw>
                          </a:effectLst>
                          <a:latin typeface="Cambria Math"/>
                        </a:rPr>
                        <m:t>𝒍𝒏</m:t>
                      </m:r>
                      <m:r>
                        <a:rPr lang="ka-GE" i="1">
                          <a:ln w="0"/>
                          <a:effectLst>
                            <a:outerShdw blurRad="38100" dist="19050" dir="2700000" algn="tl" rotWithShape="0">
                              <a:schemeClr val="dk1">
                                <a:alpha val="40000"/>
                              </a:schemeClr>
                            </a:outerShdw>
                          </a:effectLst>
                          <a:latin typeface="Cambria Math"/>
                        </a:rPr>
                        <m:t>𝝓</m:t>
                      </m:r>
                      <m:r>
                        <a:rPr lang="ka-GE" i="1">
                          <a:ln w="0"/>
                          <a:effectLst>
                            <a:outerShdw blurRad="38100" dist="19050" dir="2700000" algn="tl" rotWithShape="0">
                              <a:schemeClr val="dk1">
                                <a:alpha val="40000"/>
                              </a:schemeClr>
                            </a:outerShdw>
                          </a:effectLst>
                          <a:latin typeface="Cambria Math"/>
                        </a:rPr>
                        <m:t>   </m:t>
                      </m:r>
                    </m:oMath>
                  </m:oMathPara>
                </a14:m>
                <a:endParaRPr lang="en-US" dirty="0">
                  <a:ln w="0"/>
                  <a:effectLst>
                    <a:outerShdw blurRad="38100" dist="19050" dir="2700000" algn="tl" rotWithShape="0">
                      <a:schemeClr val="dk1">
                        <a:alpha val="40000"/>
                      </a:schemeClr>
                    </a:outerShdw>
                  </a:effectLst>
                </a:endParaRPr>
              </a:p>
            </p:txBody>
          </p:sp>
        </mc:Choice>
        <mc:Fallback xmlns="">
          <p:sp>
            <p:nvSpPr>
              <p:cNvPr id="2" name="Rectangle 1"/>
              <p:cNvSpPr>
                <a:spLocks noRot="1" noChangeAspect="1" noMove="1" noResize="1" noEditPoints="1" noAdjustHandles="1" noChangeArrowheads="1" noChangeShapeType="1" noTextEdit="1"/>
              </p:cNvSpPr>
              <p:nvPr/>
            </p:nvSpPr>
            <p:spPr>
              <a:xfrm>
                <a:off x="450229" y="1337442"/>
                <a:ext cx="3504357" cy="6726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50228" y="4051678"/>
                <a:ext cx="3794372" cy="672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ka-GE" i="1">
                          <a:ln w="0"/>
                          <a:effectLst>
                            <a:outerShdw blurRad="38100" dist="19050" dir="2700000" algn="tl" rotWithShape="0">
                              <a:schemeClr val="dk1">
                                <a:alpha val="40000"/>
                              </a:schemeClr>
                            </a:outerShdw>
                          </a:effectLst>
                          <a:latin typeface="Cambria Math"/>
                        </a:rPr>
                        <m:t>𝒍𝒏</m:t>
                      </m:r>
                      <m:r>
                        <a:rPr lang="ka-GE" i="1">
                          <a:ln w="0"/>
                          <a:effectLst>
                            <a:outerShdw blurRad="38100" dist="19050" dir="2700000" algn="tl" rotWithShape="0">
                              <a:schemeClr val="dk1">
                                <a:alpha val="40000"/>
                              </a:schemeClr>
                            </a:outerShdw>
                          </a:effectLst>
                          <a:latin typeface="Cambria Math"/>
                        </a:rPr>
                        <m:t>𝜶</m:t>
                      </m:r>
                      <m:r>
                        <a:rPr lang="ka-GE" i="1">
                          <a:ln w="0"/>
                          <a:effectLst>
                            <a:outerShdw blurRad="38100" dist="19050" dir="2700000" algn="tl" rotWithShape="0">
                              <a:schemeClr val="dk1">
                                <a:alpha val="40000"/>
                              </a:schemeClr>
                            </a:outerShdw>
                          </a:effectLst>
                          <a:latin typeface="Cambria Math"/>
                        </a:rPr>
                        <m:t>=−</m:t>
                      </m:r>
                      <m:f>
                        <m:fPr>
                          <m:ctrlPr>
                            <a:rPr lang="en-US" i="1">
                              <a:ln w="0"/>
                              <a:effectLst>
                                <a:outerShdw blurRad="38100" dist="19050" dir="2700000" algn="tl" rotWithShape="0">
                                  <a:schemeClr val="dk1">
                                    <a:alpha val="40000"/>
                                  </a:schemeClr>
                                </a:outerShdw>
                              </a:effectLst>
                              <a:latin typeface="Cambria Math" panose="02040503050406030204" pitchFamily="18" charset="0"/>
                            </a:rPr>
                          </m:ctrlPr>
                        </m:fPr>
                        <m:num>
                          <m:sSub>
                            <m:sSubPr>
                              <m:ctrlPr>
                                <a:rPr lang="en-US" i="1">
                                  <a:ln w="0"/>
                                  <a:effectLst>
                                    <a:outerShdw blurRad="38100" dist="19050" dir="2700000" algn="tl" rotWithShape="0">
                                      <a:schemeClr val="dk1">
                                        <a:alpha val="40000"/>
                                      </a:schemeClr>
                                    </a:outerShdw>
                                  </a:effectLst>
                                  <a:latin typeface="Cambria Math" panose="02040503050406030204" pitchFamily="18" charset="0"/>
                                </a:rPr>
                              </m:ctrlPr>
                            </m:sSubPr>
                            <m:e>
                              <m:r>
                                <a:rPr lang="el-GR" i="1">
                                  <a:ln w="0"/>
                                  <a:effectLst>
                                    <a:outerShdw blurRad="38100" dist="19050" dir="2700000" algn="tl" rotWithShape="0">
                                      <a:schemeClr val="dk1">
                                        <a:alpha val="40000"/>
                                      </a:schemeClr>
                                    </a:outerShdw>
                                  </a:effectLst>
                                  <a:latin typeface="Cambria Math"/>
                                </a:rPr>
                                <m:t>𝜟</m:t>
                              </m:r>
                            </m:e>
                            <m:sub>
                              <m:r>
                                <a:rPr lang="ka-GE" i="1">
                                  <a:ln w="0"/>
                                  <a:effectLst>
                                    <a:outerShdw blurRad="38100" dist="19050" dir="2700000" algn="tl" rotWithShape="0">
                                      <a:schemeClr val="dk1">
                                        <a:alpha val="40000"/>
                                      </a:schemeClr>
                                    </a:outerShdw>
                                  </a:effectLst>
                                  <a:latin typeface="Cambria Math"/>
                                </a:rPr>
                                <m:t>𝑺</m:t>
                              </m:r>
                              <m:r>
                                <a:rPr lang="ka-GE" i="1">
                                  <a:ln w="0"/>
                                  <a:effectLst>
                                    <a:outerShdw blurRad="38100" dist="19050" dir="2700000" algn="tl" rotWithShape="0">
                                      <a:schemeClr val="dk1">
                                        <a:alpha val="40000"/>
                                      </a:schemeClr>
                                    </a:outerShdw>
                                  </a:effectLst>
                                  <a:latin typeface="Cambria Math"/>
                                </a:rPr>
                                <m:t>,</m:t>
                              </m:r>
                              <m:r>
                                <a:rPr lang="ka-GE" i="1">
                                  <a:ln w="0"/>
                                  <a:effectLst>
                                    <a:outerShdw blurRad="38100" dist="19050" dir="2700000" algn="tl" rotWithShape="0">
                                      <a:schemeClr val="dk1">
                                        <a:alpha val="40000"/>
                                      </a:schemeClr>
                                    </a:outerShdw>
                                  </a:effectLst>
                                  <a:latin typeface="Cambria Math"/>
                                </a:rPr>
                                <m:t>𝑹</m:t>
                              </m:r>
                            </m:sub>
                          </m:sSub>
                          <m:sSup>
                            <m:sSupPr>
                              <m:ctrlPr>
                                <a:rPr lang="en-US" i="1">
                                  <a:ln w="0"/>
                                  <a:effectLst>
                                    <a:outerShdw blurRad="38100" dist="19050" dir="2700000" algn="tl" rotWithShape="0">
                                      <a:schemeClr val="dk1">
                                        <a:alpha val="40000"/>
                                      </a:schemeClr>
                                    </a:outerShdw>
                                  </a:effectLst>
                                  <a:latin typeface="Cambria Math" panose="02040503050406030204" pitchFamily="18" charset="0"/>
                                </a:rPr>
                              </m:ctrlPr>
                            </m:sSupPr>
                            <m:e>
                              <m:r>
                                <a:rPr lang="el-GR" i="1">
                                  <a:ln w="0"/>
                                  <a:effectLst>
                                    <a:outerShdw blurRad="38100" dist="19050" dir="2700000" algn="tl" rotWithShape="0">
                                      <a:schemeClr val="dk1">
                                        <a:alpha val="40000"/>
                                      </a:schemeClr>
                                    </a:outerShdw>
                                  </a:effectLst>
                                  <a:latin typeface="Cambria Math"/>
                                </a:rPr>
                                <m:t>𝜟</m:t>
                              </m:r>
                              <m:r>
                                <a:rPr lang="ka-GE" i="1">
                                  <a:ln w="0"/>
                                  <a:effectLst>
                                    <a:outerShdw blurRad="38100" dist="19050" dir="2700000" algn="tl" rotWithShape="0">
                                      <a:schemeClr val="dk1">
                                        <a:alpha val="40000"/>
                                      </a:schemeClr>
                                    </a:outerShdw>
                                  </a:effectLst>
                                  <a:latin typeface="Cambria Math"/>
                                </a:rPr>
                                <m:t>𝑯</m:t>
                              </m:r>
                            </m:e>
                            <m:sup>
                              <m:r>
                                <a:rPr lang="ka-GE" i="1">
                                  <a:ln w="0"/>
                                  <a:effectLst>
                                    <a:outerShdw blurRad="38100" dist="19050" dir="2700000" algn="tl" rotWithShape="0">
                                      <a:schemeClr val="dk1">
                                        <a:alpha val="40000"/>
                                      </a:schemeClr>
                                    </a:outerShdw>
                                  </a:effectLst>
                                  <a:latin typeface="Cambria Math"/>
                                </a:rPr>
                                <m:t>𝟎</m:t>
                              </m:r>
                            </m:sup>
                          </m:sSup>
                        </m:num>
                        <m:den>
                          <m:r>
                            <a:rPr lang="ka-GE" i="1">
                              <a:ln w="0"/>
                              <a:effectLst>
                                <a:outerShdw blurRad="38100" dist="19050" dir="2700000" algn="tl" rotWithShape="0">
                                  <a:schemeClr val="dk1">
                                    <a:alpha val="40000"/>
                                  </a:schemeClr>
                                </a:outerShdw>
                              </a:effectLst>
                              <a:latin typeface="Cambria Math"/>
                            </a:rPr>
                            <m:t>𝑹</m:t>
                          </m:r>
                        </m:den>
                      </m:f>
                      <m:r>
                        <a:rPr lang="ka-GE" i="1">
                          <a:ln w="0"/>
                          <a:effectLst>
                            <a:outerShdw blurRad="38100" dist="19050" dir="2700000" algn="tl" rotWithShape="0">
                              <a:schemeClr val="dk1">
                                <a:alpha val="40000"/>
                              </a:schemeClr>
                            </a:outerShdw>
                          </a:effectLst>
                          <a:latin typeface="Cambria Math"/>
                        </a:rPr>
                        <m:t>∙</m:t>
                      </m:r>
                      <m:f>
                        <m:fPr>
                          <m:ctrlPr>
                            <a:rPr lang="en-US" i="1">
                              <a:ln w="0"/>
                              <a:effectLst>
                                <a:outerShdw blurRad="38100" dist="19050" dir="2700000" algn="tl" rotWithShape="0">
                                  <a:schemeClr val="dk1">
                                    <a:alpha val="40000"/>
                                  </a:schemeClr>
                                </a:outerShdw>
                              </a:effectLst>
                              <a:latin typeface="Cambria Math" panose="02040503050406030204" pitchFamily="18" charset="0"/>
                            </a:rPr>
                          </m:ctrlPr>
                        </m:fPr>
                        <m:num>
                          <m:r>
                            <a:rPr lang="ka-GE" i="1">
                              <a:ln w="0"/>
                              <a:effectLst>
                                <a:outerShdw blurRad="38100" dist="19050" dir="2700000" algn="tl" rotWithShape="0">
                                  <a:schemeClr val="dk1">
                                    <a:alpha val="40000"/>
                                  </a:schemeClr>
                                </a:outerShdw>
                              </a:effectLst>
                              <a:latin typeface="Cambria Math"/>
                            </a:rPr>
                            <m:t>𝟏</m:t>
                          </m:r>
                        </m:num>
                        <m:den>
                          <m:r>
                            <a:rPr lang="ka-GE" i="1">
                              <a:ln w="0"/>
                              <a:effectLst>
                                <a:outerShdw blurRad="38100" dist="19050" dir="2700000" algn="tl" rotWithShape="0">
                                  <a:schemeClr val="dk1">
                                    <a:alpha val="40000"/>
                                  </a:schemeClr>
                                </a:outerShdw>
                              </a:effectLst>
                              <a:latin typeface="Cambria Math"/>
                            </a:rPr>
                            <m:t>𝑻</m:t>
                          </m:r>
                        </m:den>
                      </m:f>
                      <m:r>
                        <a:rPr lang="ka-GE" i="1">
                          <a:ln w="0"/>
                          <a:effectLst>
                            <a:outerShdw blurRad="38100" dist="19050" dir="2700000" algn="tl" rotWithShape="0">
                              <a:schemeClr val="dk1">
                                <a:alpha val="40000"/>
                              </a:schemeClr>
                            </a:outerShdw>
                          </a:effectLst>
                          <a:latin typeface="Cambria Math"/>
                        </a:rPr>
                        <m:t>+</m:t>
                      </m:r>
                      <m:f>
                        <m:fPr>
                          <m:ctrlPr>
                            <a:rPr lang="en-US" i="1">
                              <a:ln w="0"/>
                              <a:effectLst>
                                <a:outerShdw blurRad="38100" dist="19050" dir="2700000" algn="tl" rotWithShape="0">
                                  <a:schemeClr val="dk1">
                                    <a:alpha val="40000"/>
                                  </a:schemeClr>
                                </a:outerShdw>
                              </a:effectLst>
                              <a:latin typeface="Cambria Math" panose="02040503050406030204" pitchFamily="18" charset="0"/>
                            </a:rPr>
                          </m:ctrlPr>
                        </m:fPr>
                        <m:num>
                          <m:sSub>
                            <m:sSubPr>
                              <m:ctrlPr>
                                <a:rPr lang="en-US" i="1">
                                  <a:ln w="0"/>
                                  <a:effectLst>
                                    <a:outerShdw blurRad="38100" dist="19050" dir="2700000" algn="tl" rotWithShape="0">
                                      <a:schemeClr val="dk1">
                                        <a:alpha val="40000"/>
                                      </a:schemeClr>
                                    </a:outerShdw>
                                  </a:effectLst>
                                  <a:latin typeface="Cambria Math" panose="02040503050406030204" pitchFamily="18" charset="0"/>
                                </a:rPr>
                              </m:ctrlPr>
                            </m:sSubPr>
                            <m:e>
                              <m:r>
                                <a:rPr lang="el-GR" i="1">
                                  <a:ln w="0"/>
                                  <a:effectLst>
                                    <a:outerShdw blurRad="38100" dist="19050" dir="2700000" algn="tl" rotWithShape="0">
                                      <a:schemeClr val="dk1">
                                        <a:alpha val="40000"/>
                                      </a:schemeClr>
                                    </a:outerShdw>
                                  </a:effectLst>
                                  <a:latin typeface="Cambria Math"/>
                                </a:rPr>
                                <m:t>𝜟</m:t>
                              </m:r>
                            </m:e>
                            <m:sub>
                              <m:r>
                                <a:rPr lang="ka-GE" i="1">
                                  <a:ln w="0"/>
                                  <a:effectLst>
                                    <a:outerShdw blurRad="38100" dist="19050" dir="2700000" algn="tl" rotWithShape="0">
                                      <a:schemeClr val="dk1">
                                        <a:alpha val="40000"/>
                                      </a:schemeClr>
                                    </a:outerShdw>
                                  </a:effectLst>
                                  <a:latin typeface="Cambria Math"/>
                                </a:rPr>
                                <m:t>𝑺</m:t>
                              </m:r>
                              <m:r>
                                <a:rPr lang="ka-GE" i="1">
                                  <a:ln w="0"/>
                                  <a:effectLst>
                                    <a:outerShdw blurRad="38100" dist="19050" dir="2700000" algn="tl" rotWithShape="0">
                                      <a:schemeClr val="dk1">
                                        <a:alpha val="40000"/>
                                      </a:schemeClr>
                                    </a:outerShdw>
                                  </a:effectLst>
                                  <a:latin typeface="Cambria Math"/>
                                </a:rPr>
                                <m:t>,</m:t>
                              </m:r>
                              <m:r>
                                <a:rPr lang="ka-GE" i="1">
                                  <a:ln w="0"/>
                                  <a:effectLst>
                                    <a:outerShdw blurRad="38100" dist="19050" dir="2700000" algn="tl" rotWithShape="0">
                                      <a:schemeClr val="dk1">
                                        <a:alpha val="40000"/>
                                      </a:schemeClr>
                                    </a:outerShdw>
                                  </a:effectLst>
                                  <a:latin typeface="Cambria Math"/>
                                </a:rPr>
                                <m:t>𝑹</m:t>
                              </m:r>
                            </m:sub>
                          </m:sSub>
                          <m:sSup>
                            <m:sSupPr>
                              <m:ctrlPr>
                                <a:rPr lang="en-US" i="1">
                                  <a:ln w="0"/>
                                  <a:effectLst>
                                    <a:outerShdw blurRad="38100" dist="19050" dir="2700000" algn="tl" rotWithShape="0">
                                      <a:schemeClr val="dk1">
                                        <a:alpha val="40000"/>
                                      </a:schemeClr>
                                    </a:outerShdw>
                                  </a:effectLst>
                                  <a:latin typeface="Cambria Math" panose="02040503050406030204" pitchFamily="18" charset="0"/>
                                </a:rPr>
                              </m:ctrlPr>
                            </m:sSupPr>
                            <m:e>
                              <m:r>
                                <a:rPr lang="el-GR" i="1">
                                  <a:ln w="0"/>
                                  <a:effectLst>
                                    <a:outerShdw blurRad="38100" dist="19050" dir="2700000" algn="tl" rotWithShape="0">
                                      <a:schemeClr val="dk1">
                                        <a:alpha val="40000"/>
                                      </a:schemeClr>
                                    </a:outerShdw>
                                  </a:effectLst>
                                  <a:latin typeface="Cambria Math"/>
                                </a:rPr>
                                <m:t>𝜟</m:t>
                              </m:r>
                              <m:r>
                                <a:rPr lang="ka-GE" i="1">
                                  <a:ln w="0"/>
                                  <a:effectLst>
                                    <a:outerShdw blurRad="38100" dist="19050" dir="2700000" algn="tl" rotWithShape="0">
                                      <a:schemeClr val="dk1">
                                        <a:alpha val="40000"/>
                                      </a:schemeClr>
                                    </a:outerShdw>
                                  </a:effectLst>
                                  <a:latin typeface="Cambria Math"/>
                                </a:rPr>
                                <m:t>𝑺</m:t>
                              </m:r>
                            </m:e>
                            <m:sup>
                              <m:r>
                                <a:rPr lang="ka-GE" i="1">
                                  <a:ln w="0"/>
                                  <a:effectLst>
                                    <a:outerShdw blurRad="38100" dist="19050" dir="2700000" algn="tl" rotWithShape="0">
                                      <a:schemeClr val="dk1">
                                        <a:alpha val="40000"/>
                                      </a:schemeClr>
                                    </a:outerShdw>
                                  </a:effectLst>
                                  <a:latin typeface="Cambria Math"/>
                                </a:rPr>
                                <m:t>𝟎</m:t>
                              </m:r>
                            </m:sup>
                          </m:sSup>
                        </m:num>
                        <m:den>
                          <m:r>
                            <a:rPr lang="ka-GE" i="1">
                              <a:ln w="0"/>
                              <a:effectLst>
                                <a:outerShdw blurRad="38100" dist="19050" dir="2700000" algn="tl" rotWithShape="0">
                                  <a:schemeClr val="dk1">
                                    <a:alpha val="40000"/>
                                  </a:schemeClr>
                                </a:outerShdw>
                              </a:effectLst>
                              <a:latin typeface="Cambria Math"/>
                            </a:rPr>
                            <m:t>𝑹</m:t>
                          </m:r>
                        </m:den>
                      </m:f>
                      <m:r>
                        <a:rPr lang="en-GB" i="1">
                          <a:ln w="0"/>
                          <a:effectLst>
                            <a:outerShdw blurRad="38100" dist="19050" dir="2700000" algn="tl" rotWithShape="0">
                              <a:schemeClr val="dk1">
                                <a:alpha val="40000"/>
                              </a:schemeClr>
                            </a:outerShdw>
                          </a:effectLst>
                          <a:latin typeface="Cambria Math"/>
                        </a:rPr>
                        <m:t>     </m:t>
                      </m:r>
                    </m:oMath>
                  </m:oMathPara>
                </a14:m>
                <a:endParaRPr lang="en-US" dirty="0">
                  <a:ln w="0"/>
                  <a:effectLst>
                    <a:outerShdw blurRad="38100" dist="19050" dir="2700000" algn="tl" rotWithShape="0">
                      <a:schemeClr val="dk1">
                        <a:alpha val="40000"/>
                      </a:schemeClr>
                    </a:outerShdw>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a:off x="450228" y="4051678"/>
                <a:ext cx="3794372" cy="6726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50228" y="5858148"/>
                <a:ext cx="1955855" cy="6807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n w="0"/>
                              <a:effectLst>
                                <a:outerShdw blurRad="38100" dist="19050" dir="2700000" algn="tl" rotWithShape="0">
                                  <a:schemeClr val="dk1">
                                    <a:alpha val="40000"/>
                                  </a:schemeClr>
                                </a:outerShdw>
                              </a:effectLst>
                              <a:latin typeface="Cambria Math" panose="02040503050406030204" pitchFamily="18" charset="0"/>
                            </a:rPr>
                          </m:ctrlPr>
                        </m:sSubPr>
                        <m:e>
                          <m:r>
                            <a:rPr lang="ka-GE" i="1">
                              <a:ln w="0"/>
                              <a:effectLst>
                                <a:outerShdw blurRad="38100" dist="19050" dir="2700000" algn="tl" rotWithShape="0">
                                  <a:schemeClr val="dk1">
                                    <a:alpha val="40000"/>
                                  </a:schemeClr>
                                </a:outerShdw>
                              </a:effectLst>
                              <a:latin typeface="Cambria Math"/>
                            </a:rPr>
                            <m:t>𝑻</m:t>
                          </m:r>
                        </m:e>
                        <m:sub>
                          <m:r>
                            <a:rPr lang="ka-GE" i="1">
                              <a:ln w="0"/>
                              <a:effectLst>
                                <a:outerShdw blurRad="38100" dist="19050" dir="2700000" algn="tl" rotWithShape="0">
                                  <a:schemeClr val="dk1">
                                    <a:alpha val="40000"/>
                                  </a:schemeClr>
                                </a:outerShdw>
                              </a:effectLst>
                              <a:latin typeface="Cambria Math"/>
                            </a:rPr>
                            <m:t>𝒊𝒔𝒐</m:t>
                          </m:r>
                        </m:sub>
                      </m:sSub>
                      <m:r>
                        <a:rPr lang="ka-GE" i="1">
                          <a:ln w="0"/>
                          <a:effectLst>
                            <a:outerShdw blurRad="38100" dist="19050" dir="2700000" algn="tl" rotWithShape="0">
                              <a:schemeClr val="dk1">
                                <a:alpha val="40000"/>
                              </a:schemeClr>
                            </a:outerShdw>
                          </a:effectLst>
                          <a:latin typeface="Cambria Math"/>
                        </a:rPr>
                        <m:t>=</m:t>
                      </m:r>
                      <m:f>
                        <m:fPr>
                          <m:ctrlPr>
                            <a:rPr lang="en-US" i="1">
                              <a:ln w="0"/>
                              <a:effectLst>
                                <a:outerShdw blurRad="38100" dist="19050" dir="2700000" algn="tl" rotWithShape="0">
                                  <a:schemeClr val="dk1">
                                    <a:alpha val="40000"/>
                                  </a:schemeClr>
                                </a:outerShdw>
                              </a:effectLst>
                              <a:latin typeface="Cambria Math" panose="02040503050406030204" pitchFamily="18" charset="0"/>
                            </a:rPr>
                          </m:ctrlPr>
                        </m:fPr>
                        <m:num>
                          <m:sSub>
                            <m:sSubPr>
                              <m:ctrlPr>
                                <a:rPr lang="en-US" i="1">
                                  <a:ln w="0"/>
                                  <a:effectLst>
                                    <a:outerShdw blurRad="38100" dist="19050" dir="2700000" algn="tl" rotWithShape="0">
                                      <a:schemeClr val="dk1">
                                        <a:alpha val="40000"/>
                                      </a:schemeClr>
                                    </a:outerShdw>
                                  </a:effectLst>
                                  <a:latin typeface="Cambria Math" panose="02040503050406030204" pitchFamily="18" charset="0"/>
                                </a:rPr>
                              </m:ctrlPr>
                            </m:sSubPr>
                            <m:e>
                              <m:r>
                                <a:rPr lang="ka-GE" i="1">
                                  <a:ln w="0"/>
                                  <a:effectLst>
                                    <a:outerShdw blurRad="38100" dist="19050" dir="2700000" algn="tl" rotWithShape="0">
                                      <a:schemeClr val="dk1">
                                        <a:alpha val="40000"/>
                                      </a:schemeClr>
                                    </a:outerShdw>
                                  </a:effectLst>
                                  <a:latin typeface="Cambria Math"/>
                                </a:rPr>
                                <m:t>∆</m:t>
                              </m:r>
                            </m:e>
                            <m:sub>
                              <m:r>
                                <a:rPr lang="ka-GE" i="1">
                                  <a:ln w="0"/>
                                  <a:effectLst>
                                    <a:outerShdw blurRad="38100" dist="19050" dir="2700000" algn="tl" rotWithShape="0">
                                      <a:schemeClr val="dk1">
                                        <a:alpha val="40000"/>
                                      </a:schemeClr>
                                    </a:outerShdw>
                                  </a:effectLst>
                                  <a:latin typeface="Cambria Math"/>
                                </a:rPr>
                                <m:t>𝑺</m:t>
                              </m:r>
                              <m:r>
                                <a:rPr lang="ka-GE" i="1">
                                  <a:ln w="0"/>
                                  <a:effectLst>
                                    <a:outerShdw blurRad="38100" dist="19050" dir="2700000" algn="tl" rotWithShape="0">
                                      <a:schemeClr val="dk1">
                                        <a:alpha val="40000"/>
                                      </a:schemeClr>
                                    </a:outerShdw>
                                  </a:effectLst>
                                  <a:latin typeface="Cambria Math"/>
                                </a:rPr>
                                <m:t>,</m:t>
                              </m:r>
                              <m:r>
                                <a:rPr lang="ka-GE" i="1">
                                  <a:ln w="0"/>
                                  <a:effectLst>
                                    <a:outerShdw blurRad="38100" dist="19050" dir="2700000" algn="tl" rotWithShape="0">
                                      <a:schemeClr val="dk1">
                                        <a:alpha val="40000"/>
                                      </a:schemeClr>
                                    </a:outerShdw>
                                  </a:effectLst>
                                  <a:latin typeface="Cambria Math"/>
                                </a:rPr>
                                <m:t>𝑹</m:t>
                              </m:r>
                            </m:sub>
                          </m:sSub>
                          <m:r>
                            <a:rPr lang="ka-GE" i="1">
                              <a:ln w="0"/>
                              <a:effectLst>
                                <a:outerShdw blurRad="38100" dist="19050" dir="2700000" algn="tl" rotWithShape="0">
                                  <a:schemeClr val="dk1">
                                    <a:alpha val="40000"/>
                                  </a:schemeClr>
                                </a:outerShdw>
                              </a:effectLst>
                              <a:latin typeface="Cambria Math"/>
                            </a:rPr>
                            <m:t>∆</m:t>
                          </m:r>
                          <m:r>
                            <a:rPr lang="ka-GE" i="1">
                              <a:ln w="0"/>
                              <a:effectLst>
                                <a:outerShdw blurRad="38100" dist="19050" dir="2700000" algn="tl" rotWithShape="0">
                                  <a:schemeClr val="dk1">
                                    <a:alpha val="40000"/>
                                  </a:schemeClr>
                                </a:outerShdw>
                              </a:effectLst>
                              <a:latin typeface="Cambria Math"/>
                            </a:rPr>
                            <m:t>𝑯</m:t>
                          </m:r>
                          <m:r>
                            <a:rPr lang="ka-GE" i="1">
                              <a:ln w="0"/>
                              <a:effectLst>
                                <a:outerShdw blurRad="38100" dist="19050" dir="2700000" algn="tl" rotWithShape="0">
                                  <a:schemeClr val="dk1">
                                    <a:alpha val="40000"/>
                                  </a:schemeClr>
                                </a:outerShdw>
                              </a:effectLst>
                              <a:latin typeface="Cambria Math"/>
                            </a:rPr>
                            <m:t>°</m:t>
                          </m:r>
                        </m:num>
                        <m:den>
                          <m:sSub>
                            <m:sSubPr>
                              <m:ctrlPr>
                                <a:rPr lang="en-US" i="1">
                                  <a:ln w="0"/>
                                  <a:effectLst>
                                    <a:outerShdw blurRad="38100" dist="19050" dir="2700000" algn="tl" rotWithShape="0">
                                      <a:schemeClr val="dk1">
                                        <a:alpha val="40000"/>
                                      </a:schemeClr>
                                    </a:outerShdw>
                                  </a:effectLst>
                                  <a:latin typeface="Cambria Math" panose="02040503050406030204" pitchFamily="18" charset="0"/>
                                </a:rPr>
                              </m:ctrlPr>
                            </m:sSubPr>
                            <m:e>
                              <m:r>
                                <a:rPr lang="ka-GE" i="1">
                                  <a:ln w="0"/>
                                  <a:effectLst>
                                    <a:outerShdw blurRad="38100" dist="19050" dir="2700000" algn="tl" rotWithShape="0">
                                      <a:schemeClr val="dk1">
                                        <a:alpha val="40000"/>
                                      </a:schemeClr>
                                    </a:outerShdw>
                                  </a:effectLst>
                                  <a:latin typeface="Cambria Math"/>
                                </a:rPr>
                                <m:t>∆</m:t>
                              </m:r>
                            </m:e>
                            <m:sub>
                              <m:r>
                                <a:rPr lang="ka-GE" i="1">
                                  <a:ln w="0"/>
                                  <a:effectLst>
                                    <a:outerShdw blurRad="38100" dist="19050" dir="2700000" algn="tl" rotWithShape="0">
                                      <a:schemeClr val="dk1">
                                        <a:alpha val="40000"/>
                                      </a:schemeClr>
                                    </a:outerShdw>
                                  </a:effectLst>
                                  <a:latin typeface="Cambria Math"/>
                                </a:rPr>
                                <m:t>𝑺</m:t>
                              </m:r>
                              <m:r>
                                <a:rPr lang="ka-GE" i="1">
                                  <a:ln w="0"/>
                                  <a:effectLst>
                                    <a:outerShdw blurRad="38100" dist="19050" dir="2700000" algn="tl" rotWithShape="0">
                                      <a:schemeClr val="dk1">
                                        <a:alpha val="40000"/>
                                      </a:schemeClr>
                                    </a:outerShdw>
                                  </a:effectLst>
                                  <a:latin typeface="Cambria Math"/>
                                </a:rPr>
                                <m:t>,</m:t>
                              </m:r>
                              <m:r>
                                <a:rPr lang="ka-GE" i="1">
                                  <a:ln w="0"/>
                                  <a:effectLst>
                                    <a:outerShdw blurRad="38100" dist="19050" dir="2700000" algn="tl" rotWithShape="0">
                                      <a:schemeClr val="dk1">
                                        <a:alpha val="40000"/>
                                      </a:schemeClr>
                                    </a:outerShdw>
                                  </a:effectLst>
                                  <a:latin typeface="Cambria Math"/>
                                </a:rPr>
                                <m:t>𝑹</m:t>
                              </m:r>
                            </m:sub>
                          </m:sSub>
                          <m:r>
                            <a:rPr lang="ka-GE" i="1">
                              <a:ln w="0"/>
                              <a:effectLst>
                                <a:outerShdw blurRad="38100" dist="19050" dir="2700000" algn="tl" rotWithShape="0">
                                  <a:schemeClr val="dk1">
                                    <a:alpha val="40000"/>
                                  </a:schemeClr>
                                </a:outerShdw>
                              </a:effectLst>
                              <a:latin typeface="Cambria Math"/>
                            </a:rPr>
                            <m:t>∆</m:t>
                          </m:r>
                          <m:r>
                            <a:rPr lang="ka-GE" i="1">
                              <a:ln w="0"/>
                              <a:effectLst>
                                <a:outerShdw blurRad="38100" dist="19050" dir="2700000" algn="tl" rotWithShape="0">
                                  <a:schemeClr val="dk1">
                                    <a:alpha val="40000"/>
                                  </a:schemeClr>
                                </a:outerShdw>
                              </a:effectLst>
                              <a:latin typeface="Cambria Math"/>
                            </a:rPr>
                            <m:t>𝑺</m:t>
                          </m:r>
                          <m:r>
                            <a:rPr lang="ka-GE" i="1">
                              <a:ln w="0"/>
                              <a:effectLst>
                                <a:outerShdw blurRad="38100" dist="19050" dir="2700000" algn="tl" rotWithShape="0">
                                  <a:schemeClr val="dk1">
                                    <a:alpha val="40000"/>
                                  </a:schemeClr>
                                </a:outerShdw>
                              </a:effectLst>
                              <a:latin typeface="Cambria Math"/>
                            </a:rPr>
                            <m:t>°</m:t>
                          </m:r>
                        </m:den>
                      </m:f>
                      <m:r>
                        <a:rPr lang="ka-GE" i="1">
                          <a:ln w="0"/>
                          <a:effectLst>
                            <a:outerShdw blurRad="38100" dist="19050" dir="2700000" algn="tl" rotWithShape="0">
                              <a:schemeClr val="dk1">
                                <a:alpha val="40000"/>
                              </a:schemeClr>
                            </a:outerShdw>
                          </a:effectLst>
                          <a:latin typeface="Cambria Math"/>
                        </a:rPr>
                        <m:t>    </m:t>
                      </m:r>
                    </m:oMath>
                  </m:oMathPara>
                </a14:m>
                <a:endParaRPr lang="en-US" dirty="0">
                  <a:ln w="0"/>
                  <a:effectLst>
                    <a:outerShdw blurRad="38100" dist="19050" dir="2700000" algn="tl" rotWithShape="0">
                      <a:schemeClr val="dk1">
                        <a:alpha val="40000"/>
                      </a:schemeClr>
                    </a:outerShdw>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450228" y="5858148"/>
                <a:ext cx="1955855" cy="680764"/>
              </a:xfrm>
              <a:prstGeom prst="rect">
                <a:avLst/>
              </a:prstGeom>
              <a:blipFill>
                <a:blip r:embed="rId5"/>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11" name="Rectangle 10"/>
          <p:cNvSpPr/>
          <p:nvPr/>
        </p:nvSpPr>
        <p:spPr>
          <a:xfrm>
            <a:off x="439695" y="443069"/>
            <a:ext cx="10394732" cy="646331"/>
          </a:xfrm>
          <a:prstGeom prst="rect">
            <a:avLst/>
          </a:prstGeom>
        </p:spPr>
        <p:txBody>
          <a:bodyPr wrap="square">
            <a:spAutoFit/>
          </a:bodyPr>
          <a:lstStyle/>
          <a:p>
            <a:r>
              <a:rPr lang="en-US" i="1" dirty="0"/>
              <a:t>The </a:t>
            </a:r>
            <a:r>
              <a:rPr lang="en-US" i="1" dirty="0" err="1"/>
              <a:t>Van't</a:t>
            </a:r>
            <a:r>
              <a:rPr lang="en-US" i="1" dirty="0"/>
              <a:t> Hoff equation can be used for describing the dependence between the retention factor k and the temperature (T) of the chiral separations </a:t>
            </a:r>
          </a:p>
        </p:txBody>
      </p:sp>
      <p:sp>
        <p:nvSpPr>
          <p:cNvPr id="12" name="Rectangle 11"/>
          <p:cNvSpPr/>
          <p:nvPr/>
        </p:nvSpPr>
        <p:spPr>
          <a:xfrm>
            <a:off x="450228" y="3159126"/>
            <a:ext cx="11079619" cy="646331"/>
          </a:xfrm>
          <a:prstGeom prst="rect">
            <a:avLst/>
          </a:prstGeom>
        </p:spPr>
        <p:txBody>
          <a:bodyPr wrap="square">
            <a:spAutoFit/>
          </a:bodyPr>
          <a:lstStyle/>
          <a:p>
            <a:r>
              <a:rPr lang="en-US" i="1" dirty="0"/>
              <a:t>And, the differences in </a:t>
            </a:r>
            <a:r>
              <a:rPr lang="en-US" i="1" dirty="0" err="1"/>
              <a:t>adsorbtion</a:t>
            </a:r>
            <a:r>
              <a:rPr lang="en-US" i="1" dirty="0"/>
              <a:t> enthalpy and </a:t>
            </a:r>
            <a:r>
              <a:rPr lang="en-US" i="1" dirty="0" err="1"/>
              <a:t>adsorbtion</a:t>
            </a:r>
            <a:r>
              <a:rPr lang="en-US" i="1" dirty="0"/>
              <a:t> entropy are conveniently obtained by plotting the natural logarithm of the separation factor a versus the reciprocal of the absolute temperature T.  </a:t>
            </a:r>
          </a:p>
        </p:txBody>
      </p:sp>
      <mc:AlternateContent xmlns:mc="http://schemas.openxmlformats.org/markup-compatibility/2006" xmlns:a14="http://schemas.microsoft.com/office/drawing/2010/main">
        <mc:Choice Requires="a14">
          <p:sp>
            <p:nvSpPr>
              <p:cNvPr id="13" name="Rectangle 12"/>
              <p:cNvSpPr/>
              <p:nvPr/>
            </p:nvSpPr>
            <p:spPr>
              <a:xfrm>
                <a:off x="565841" y="2353393"/>
                <a:ext cx="1287788" cy="5595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ka-GE" i="1">
                          <a:ln w="0"/>
                          <a:effectLst>
                            <a:outerShdw blurRad="38100" dist="19050" dir="2700000" algn="tl" rotWithShape="0">
                              <a:schemeClr val="dk1">
                                <a:alpha val="40000"/>
                              </a:schemeClr>
                            </a:outerShdw>
                          </a:effectLst>
                          <a:latin typeface="Cambria Math"/>
                        </a:rPr>
                        <m:t>𝜶</m:t>
                      </m:r>
                      <m:r>
                        <a:rPr lang="ka-GE" i="1">
                          <a:ln w="0"/>
                          <a:effectLst>
                            <a:outerShdw blurRad="38100" dist="19050" dir="2700000" algn="tl" rotWithShape="0">
                              <a:schemeClr val="dk1">
                                <a:alpha val="40000"/>
                              </a:schemeClr>
                            </a:outerShdw>
                          </a:effectLst>
                          <a:latin typeface="Cambria Math"/>
                        </a:rPr>
                        <m:t>=</m:t>
                      </m:r>
                      <m:f>
                        <m:fPr>
                          <m:type m:val="skw"/>
                          <m:ctrlPr>
                            <a:rPr lang="en-US" i="1">
                              <a:ln w="0"/>
                              <a:effectLst>
                                <a:outerShdw blurRad="38100" dist="19050" dir="2700000" algn="tl" rotWithShape="0">
                                  <a:schemeClr val="dk1">
                                    <a:alpha val="40000"/>
                                  </a:schemeClr>
                                </a:outerShdw>
                              </a:effectLst>
                              <a:latin typeface="Cambria Math" panose="02040503050406030204" pitchFamily="18" charset="0"/>
                            </a:rPr>
                          </m:ctrlPr>
                        </m:fPr>
                        <m:num>
                          <m:sSub>
                            <m:sSubPr>
                              <m:ctrlPr>
                                <a:rPr lang="en-US" i="1">
                                  <a:ln w="0"/>
                                  <a:effectLst>
                                    <a:outerShdw blurRad="38100" dist="19050" dir="2700000" algn="tl" rotWithShape="0">
                                      <a:schemeClr val="dk1">
                                        <a:alpha val="40000"/>
                                      </a:schemeClr>
                                    </a:outerShdw>
                                  </a:effectLst>
                                  <a:latin typeface="Cambria Math" panose="02040503050406030204" pitchFamily="18" charset="0"/>
                                </a:rPr>
                              </m:ctrlPr>
                            </m:sSubPr>
                            <m:e>
                              <m:r>
                                <a:rPr lang="en-US" i="1">
                                  <a:ln w="0"/>
                                  <a:effectLst>
                                    <a:outerShdw blurRad="38100" dist="19050" dir="2700000" algn="tl" rotWithShape="0">
                                      <a:schemeClr val="dk1">
                                        <a:alpha val="40000"/>
                                      </a:schemeClr>
                                    </a:outerShdw>
                                  </a:effectLst>
                                  <a:latin typeface="Cambria Math"/>
                                </a:rPr>
                                <m:t>𝒌</m:t>
                              </m:r>
                            </m:e>
                            <m:sub>
                              <m:r>
                                <a:rPr lang="en-US" i="1">
                                  <a:ln w="0"/>
                                  <a:effectLst>
                                    <a:outerShdw blurRad="38100" dist="19050" dir="2700000" algn="tl" rotWithShape="0">
                                      <a:schemeClr val="dk1">
                                        <a:alpha val="40000"/>
                                      </a:schemeClr>
                                    </a:outerShdw>
                                  </a:effectLst>
                                  <a:latin typeface="Cambria Math"/>
                                </a:rPr>
                                <m:t>𝑹</m:t>
                              </m:r>
                            </m:sub>
                          </m:sSub>
                        </m:num>
                        <m:den>
                          <m:sSub>
                            <m:sSubPr>
                              <m:ctrlPr>
                                <a:rPr lang="en-US" i="1">
                                  <a:ln w="0"/>
                                  <a:effectLst>
                                    <a:outerShdw blurRad="38100" dist="19050" dir="2700000" algn="tl" rotWithShape="0">
                                      <a:schemeClr val="dk1">
                                        <a:alpha val="40000"/>
                                      </a:schemeClr>
                                    </a:outerShdw>
                                  </a:effectLst>
                                  <a:latin typeface="Cambria Math" panose="02040503050406030204" pitchFamily="18" charset="0"/>
                                </a:rPr>
                              </m:ctrlPr>
                            </m:sSubPr>
                            <m:e>
                              <m:r>
                                <a:rPr lang="en-US" i="1">
                                  <a:ln w="0"/>
                                  <a:effectLst>
                                    <a:outerShdw blurRad="38100" dist="19050" dir="2700000" algn="tl" rotWithShape="0">
                                      <a:schemeClr val="dk1">
                                        <a:alpha val="40000"/>
                                      </a:schemeClr>
                                    </a:outerShdw>
                                  </a:effectLst>
                                  <a:latin typeface="Cambria Math"/>
                                </a:rPr>
                                <m:t>𝒌</m:t>
                              </m:r>
                            </m:e>
                            <m:sub>
                              <m:r>
                                <a:rPr lang="en-US" i="1">
                                  <a:ln w="0"/>
                                  <a:effectLst>
                                    <a:outerShdw blurRad="38100" dist="19050" dir="2700000" algn="tl" rotWithShape="0">
                                      <a:schemeClr val="dk1">
                                        <a:alpha val="40000"/>
                                      </a:schemeClr>
                                    </a:outerShdw>
                                  </a:effectLst>
                                  <a:latin typeface="Cambria Math"/>
                                </a:rPr>
                                <m:t>𝒔</m:t>
                              </m:r>
                            </m:sub>
                          </m:sSub>
                        </m:den>
                      </m:f>
                    </m:oMath>
                  </m:oMathPara>
                </a14:m>
                <a:endParaRPr lang="en-US" dirty="0">
                  <a:ln w="0"/>
                  <a:effectLst>
                    <a:outerShdw blurRad="38100" dist="19050" dir="2700000" algn="tl" rotWithShape="0">
                      <a:schemeClr val="dk1">
                        <a:alpha val="40000"/>
                      </a:schemeClr>
                    </a:outerShdw>
                  </a:effectLst>
                </a:endParaRPr>
              </a:p>
            </p:txBody>
          </p:sp>
        </mc:Choice>
        <mc:Fallback xmlns="">
          <p:sp>
            <p:nvSpPr>
              <p:cNvPr id="13" name="Rectangle 12"/>
              <p:cNvSpPr>
                <a:spLocks noRot="1" noChangeAspect="1" noMove="1" noResize="1" noEditPoints="1" noAdjustHandles="1" noChangeArrowheads="1" noChangeShapeType="1" noTextEdit="1"/>
              </p:cNvSpPr>
              <p:nvPr/>
            </p:nvSpPr>
            <p:spPr>
              <a:xfrm>
                <a:off x="565841" y="2353393"/>
                <a:ext cx="1287788" cy="559512"/>
              </a:xfrm>
              <a:prstGeom prst="rect">
                <a:avLst/>
              </a:prstGeom>
              <a:blipFill>
                <a:blip r:embed="rId6"/>
                <a:stretch>
                  <a:fillRect/>
                </a:stretch>
              </a:blipFill>
            </p:spPr>
            <p:txBody>
              <a:bodyPr/>
              <a:lstStyle/>
              <a:p>
                <a:r>
                  <a:rPr lang="en-US">
                    <a:noFill/>
                  </a:rPr>
                  <a:t> </a:t>
                </a:r>
              </a:p>
            </p:txBody>
          </p:sp>
        </mc:Fallback>
      </mc:AlternateContent>
      <p:sp>
        <p:nvSpPr>
          <p:cNvPr id="15" name="Rectangle 14"/>
          <p:cNvSpPr/>
          <p:nvPr/>
        </p:nvSpPr>
        <p:spPr>
          <a:xfrm>
            <a:off x="439695" y="5190042"/>
            <a:ext cx="3260893" cy="369332"/>
          </a:xfrm>
          <a:prstGeom prst="rect">
            <a:avLst/>
          </a:prstGeom>
        </p:spPr>
        <p:txBody>
          <a:bodyPr wrap="none">
            <a:spAutoFit/>
          </a:bodyPr>
          <a:lstStyle/>
          <a:p>
            <a:r>
              <a:rPr lang="en-US" i="1" dirty="0" err="1"/>
              <a:t>Isoenantioselective</a:t>
            </a:r>
            <a:r>
              <a:rPr lang="en-US" i="1" dirty="0"/>
              <a:t> temperature:</a:t>
            </a:r>
          </a:p>
        </p:txBody>
      </p:sp>
    </p:spTree>
    <p:extLst>
      <p:ext uri="{BB962C8B-B14F-4D97-AF65-F5344CB8AC3E}">
        <p14:creationId xmlns:p14="http://schemas.microsoft.com/office/powerpoint/2010/main" val="198067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093065388"/>
              </p:ext>
            </p:extLst>
          </p:nvPr>
        </p:nvGraphicFramePr>
        <p:xfrm>
          <a:off x="7099162" y="2256155"/>
          <a:ext cx="4778803" cy="685800"/>
        </p:xfrm>
        <a:graphic>
          <a:graphicData uri="http://schemas.openxmlformats.org/drawingml/2006/table">
            <a:tbl>
              <a:tblPr>
                <a:tableStyleId>{7DF18680-E054-41AD-8BC1-D1AEF772440D}</a:tableStyleId>
              </a:tblPr>
              <a:tblGrid>
                <a:gridCol w="610060">
                  <a:extLst>
                    <a:ext uri="{9D8B030D-6E8A-4147-A177-3AD203B41FA5}">
                      <a16:colId xmlns:a16="http://schemas.microsoft.com/office/drawing/2014/main" val="3618915514"/>
                    </a:ext>
                  </a:extLst>
                </a:gridCol>
                <a:gridCol w="610060">
                  <a:extLst>
                    <a:ext uri="{9D8B030D-6E8A-4147-A177-3AD203B41FA5}">
                      <a16:colId xmlns:a16="http://schemas.microsoft.com/office/drawing/2014/main" val="4166946748"/>
                    </a:ext>
                  </a:extLst>
                </a:gridCol>
                <a:gridCol w="927799">
                  <a:extLst>
                    <a:ext uri="{9D8B030D-6E8A-4147-A177-3AD203B41FA5}">
                      <a16:colId xmlns:a16="http://schemas.microsoft.com/office/drawing/2014/main" val="2632131047"/>
                    </a:ext>
                  </a:extLst>
                </a:gridCol>
                <a:gridCol w="800704">
                  <a:extLst>
                    <a:ext uri="{9D8B030D-6E8A-4147-A177-3AD203B41FA5}">
                      <a16:colId xmlns:a16="http://schemas.microsoft.com/office/drawing/2014/main" val="1417058577"/>
                    </a:ext>
                  </a:extLst>
                </a:gridCol>
                <a:gridCol w="610060">
                  <a:extLst>
                    <a:ext uri="{9D8B030D-6E8A-4147-A177-3AD203B41FA5}">
                      <a16:colId xmlns:a16="http://schemas.microsoft.com/office/drawing/2014/main" val="410720348"/>
                    </a:ext>
                  </a:extLst>
                </a:gridCol>
                <a:gridCol w="610060">
                  <a:extLst>
                    <a:ext uri="{9D8B030D-6E8A-4147-A177-3AD203B41FA5}">
                      <a16:colId xmlns:a16="http://schemas.microsoft.com/office/drawing/2014/main" val="3810247536"/>
                    </a:ext>
                  </a:extLst>
                </a:gridCol>
                <a:gridCol w="610060">
                  <a:extLst>
                    <a:ext uri="{9D8B030D-6E8A-4147-A177-3AD203B41FA5}">
                      <a16:colId xmlns:a16="http://schemas.microsoft.com/office/drawing/2014/main" val="3634809772"/>
                    </a:ext>
                  </a:extLst>
                </a:gridCol>
              </a:tblGrid>
              <a:tr h="481001">
                <a:tc>
                  <a:txBody>
                    <a:bodyPr/>
                    <a:lstStyle/>
                    <a:p>
                      <a:pPr algn="l" fontAlgn="t"/>
                      <a:r>
                        <a:rPr lang="el-GR" sz="1100" u="none" strike="noStrike" dirty="0">
                          <a:effectLst/>
                        </a:rPr>
                        <a:t>Δ</a:t>
                      </a:r>
                      <a:r>
                        <a:rPr lang="en-US" sz="1100" u="none" strike="noStrike" dirty="0">
                          <a:effectLst/>
                        </a:rPr>
                        <a:t>Hs </a:t>
                      </a:r>
                      <a:br>
                        <a:rPr lang="en-US" sz="1100" u="none" strike="noStrike" dirty="0">
                          <a:effectLst/>
                        </a:rPr>
                      </a:br>
                      <a:r>
                        <a:rPr lang="en-US" sz="1100" u="none" strike="noStrike" dirty="0">
                          <a:effectLst/>
                        </a:rPr>
                        <a:t>(</a:t>
                      </a:r>
                      <a:r>
                        <a:rPr lang="en-US" sz="1100" u="none" strike="noStrike" dirty="0" err="1">
                          <a:effectLst/>
                        </a:rPr>
                        <a:t>cal</a:t>
                      </a:r>
                      <a:r>
                        <a:rPr lang="en-US" sz="1100" u="none" strike="noStrike" dirty="0">
                          <a:effectLst/>
                        </a:rPr>
                        <a:t>/</a:t>
                      </a:r>
                      <a:r>
                        <a:rPr lang="en-US" sz="1100" u="none" strike="noStrike" dirty="0" err="1">
                          <a:effectLst/>
                        </a:rPr>
                        <a:t>mol</a:t>
                      </a:r>
                      <a:r>
                        <a:rPr lang="en-US" sz="1100" u="none" strike="noStrike" dirty="0">
                          <a:effectLst/>
                        </a:rPr>
                        <a:t>)</a:t>
                      </a:r>
                      <a:br>
                        <a:rPr lang="en-US" sz="1100" u="none" strike="noStrike" dirty="0">
                          <a:effectLst/>
                        </a:rPr>
                      </a:br>
                      <a:endParaRPr lang="en-US" sz="1100" b="1" i="0" u="none" strike="noStrike" dirty="0">
                        <a:solidFill>
                          <a:srgbClr val="000000"/>
                        </a:solidFill>
                        <a:effectLst/>
                        <a:latin typeface="Calibri" panose="020F0502020204030204" pitchFamily="34" charset="0"/>
                      </a:endParaRPr>
                    </a:p>
                  </a:txBody>
                  <a:tcPr marL="7620" marR="7620" marT="7620" marB="0">
                    <a:solidFill>
                      <a:schemeClr val="accent6">
                        <a:lumMod val="40000"/>
                        <a:lumOff val="60000"/>
                      </a:schemeClr>
                    </a:solidFill>
                  </a:tcPr>
                </a:tc>
                <a:tc>
                  <a:txBody>
                    <a:bodyPr/>
                    <a:lstStyle/>
                    <a:p>
                      <a:pPr algn="l" fontAlgn="t"/>
                      <a:r>
                        <a:rPr lang="el-GR" sz="1100" u="none" strike="noStrike">
                          <a:effectLst/>
                        </a:rPr>
                        <a:t>Δ</a:t>
                      </a:r>
                      <a:r>
                        <a:rPr lang="en-US" sz="1100" u="none" strike="noStrike">
                          <a:effectLst/>
                        </a:rPr>
                        <a:t>HR  </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40000"/>
                        <a:lumOff val="60000"/>
                      </a:schemeClr>
                    </a:solidFill>
                  </a:tcPr>
                </a:tc>
                <a:tc>
                  <a:txBody>
                    <a:bodyPr/>
                    <a:lstStyle/>
                    <a:p>
                      <a:pPr algn="l" fontAlgn="t"/>
                      <a:r>
                        <a:rPr lang="el-GR" sz="1100" u="none" strike="noStrike" dirty="0">
                          <a:effectLst/>
                        </a:rPr>
                        <a:t>Δ</a:t>
                      </a:r>
                      <a:r>
                        <a:rPr lang="en-US" sz="1100" u="none" strike="noStrike" dirty="0" err="1">
                          <a:effectLst/>
                        </a:rPr>
                        <a:t>Ss</a:t>
                      </a:r>
                      <a:r>
                        <a:rPr lang="en-US" sz="1100" u="none" strike="noStrike" dirty="0">
                          <a:effectLst/>
                        </a:rPr>
                        <a:t>/</a:t>
                      </a:r>
                      <a:r>
                        <a:rPr lang="en-US" sz="1100" u="none" strike="noStrike" dirty="0" err="1">
                          <a:effectLst/>
                        </a:rPr>
                        <a:t>R+ln</a:t>
                      </a:r>
                      <a:r>
                        <a:rPr lang="el-GR" sz="1100" u="none" strike="noStrike" dirty="0">
                          <a:effectLst/>
                        </a:rPr>
                        <a:t>Φ  </a:t>
                      </a:r>
                      <a:br>
                        <a:rPr lang="el-GR" sz="1100" u="none" strike="noStrike" dirty="0">
                          <a:effectLst/>
                        </a:rPr>
                      </a:br>
                      <a:r>
                        <a:rPr lang="el-GR" sz="1100" u="none" strike="noStrike" dirty="0">
                          <a:effectLst/>
                        </a:rPr>
                        <a:t>(</a:t>
                      </a:r>
                      <a:r>
                        <a:rPr lang="en-US" sz="1100" u="none" strike="noStrike" dirty="0" err="1">
                          <a:effectLst/>
                        </a:rPr>
                        <a:t>cal</a:t>
                      </a:r>
                      <a:r>
                        <a:rPr lang="en-US" sz="1100" u="none" strike="noStrike" dirty="0">
                          <a:effectLst/>
                        </a:rPr>
                        <a:t>/</a:t>
                      </a:r>
                      <a:r>
                        <a:rPr lang="en-US" sz="1100" u="none" strike="noStrike" dirty="0" err="1">
                          <a:effectLst/>
                        </a:rPr>
                        <a:t>mol</a:t>
                      </a:r>
                      <a:r>
                        <a:rPr lang="en-US" sz="1100" u="none" strike="noStrike" dirty="0">
                          <a:effectLst/>
                        </a:rPr>
                        <a:t>)</a:t>
                      </a:r>
                      <a:br>
                        <a:rPr lang="en-US" sz="1100" u="none" strike="noStrike" dirty="0">
                          <a:effectLst/>
                        </a:rPr>
                      </a:br>
                      <a:endParaRPr lang="en-US" sz="1100" b="1" i="0" u="none" strike="noStrike" dirty="0">
                        <a:solidFill>
                          <a:srgbClr val="000000"/>
                        </a:solidFill>
                        <a:effectLst/>
                        <a:latin typeface="Calibri" panose="020F0502020204030204" pitchFamily="34" charset="0"/>
                      </a:endParaRPr>
                    </a:p>
                  </a:txBody>
                  <a:tcPr marL="7620" marR="7620" marT="7620" marB="0">
                    <a:solidFill>
                      <a:schemeClr val="accent6">
                        <a:lumMod val="40000"/>
                        <a:lumOff val="60000"/>
                      </a:schemeClr>
                    </a:solidFill>
                  </a:tcPr>
                </a:tc>
                <a:tc>
                  <a:txBody>
                    <a:bodyPr/>
                    <a:lstStyle/>
                    <a:p>
                      <a:pPr algn="l" fontAlgn="t"/>
                      <a:r>
                        <a:rPr lang="el-GR" sz="1100" u="none" strike="noStrike">
                          <a:effectLst/>
                        </a:rPr>
                        <a:t>Δ</a:t>
                      </a:r>
                      <a:r>
                        <a:rPr lang="en-US" sz="1100" u="none" strike="noStrike">
                          <a:effectLst/>
                        </a:rPr>
                        <a:t>SR/R+ln</a:t>
                      </a:r>
                      <a:r>
                        <a:rPr lang="el-GR" sz="1100" u="none" strike="noStrike">
                          <a:effectLst/>
                        </a:rPr>
                        <a:t>Φ  </a:t>
                      </a:r>
                      <a:br>
                        <a:rPr lang="el-GR" sz="1100" u="none" strike="noStrike">
                          <a:effectLst/>
                        </a:rPr>
                      </a:br>
                      <a:r>
                        <a:rPr lang="el-GR" sz="1100" u="none" strike="noStrike">
                          <a:effectLst/>
                        </a:rPr>
                        <a:t>(</a:t>
                      </a: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40000"/>
                        <a:lumOff val="60000"/>
                      </a:schemeClr>
                    </a:solidFill>
                  </a:tcPr>
                </a:tc>
                <a:tc>
                  <a:txBody>
                    <a:bodyPr/>
                    <a:lstStyle/>
                    <a:p>
                      <a:pPr algn="l" fontAlgn="t"/>
                      <a:r>
                        <a:rPr lang="el-GR" sz="1100" u="none" strike="noStrike">
                          <a:effectLst/>
                        </a:rPr>
                        <a:t>Δ</a:t>
                      </a:r>
                      <a:r>
                        <a:rPr lang="en-US" sz="1100" u="none" strike="noStrike">
                          <a:effectLst/>
                        </a:rPr>
                        <a:t>S,R</a:t>
                      </a:r>
                      <a:r>
                        <a:rPr lang="el-GR" sz="1100" u="none" strike="noStrike">
                          <a:effectLst/>
                        </a:rPr>
                        <a:t>Δ</a:t>
                      </a:r>
                      <a:r>
                        <a:rPr lang="en-US" sz="1100" u="none" strike="noStrike">
                          <a:effectLst/>
                        </a:rPr>
                        <a:t>H </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40000"/>
                        <a:lumOff val="60000"/>
                      </a:schemeClr>
                    </a:solidFill>
                  </a:tcPr>
                </a:tc>
                <a:tc>
                  <a:txBody>
                    <a:bodyPr/>
                    <a:lstStyle/>
                    <a:p>
                      <a:pPr algn="l" fontAlgn="t"/>
                      <a:r>
                        <a:rPr lang="el-GR" sz="1100" u="none" strike="noStrike">
                          <a:effectLst/>
                        </a:rPr>
                        <a:t>Δ</a:t>
                      </a:r>
                      <a:r>
                        <a:rPr lang="en-US" sz="1100" u="none" strike="noStrike">
                          <a:effectLst/>
                        </a:rPr>
                        <a:t>S,R</a:t>
                      </a:r>
                      <a:r>
                        <a:rPr lang="el-GR" sz="1100" u="none" strike="noStrike">
                          <a:effectLst/>
                        </a:rPr>
                        <a:t>Δ</a:t>
                      </a:r>
                      <a:r>
                        <a:rPr lang="en-US" sz="1100" u="none" strike="noStrike">
                          <a:effectLst/>
                        </a:rPr>
                        <a:t>S</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40000"/>
                        <a:lumOff val="60000"/>
                      </a:schemeClr>
                    </a:solidFill>
                  </a:tcPr>
                </a:tc>
                <a:tc>
                  <a:txBody>
                    <a:bodyPr/>
                    <a:lstStyle/>
                    <a:p>
                      <a:pPr algn="l" fontAlgn="t"/>
                      <a:r>
                        <a:rPr lang="en-US" sz="1100" u="none" strike="noStrike">
                          <a:effectLst/>
                        </a:rPr>
                        <a:t>Tiso               (K)</a:t>
                      </a: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40000"/>
                        <a:lumOff val="60000"/>
                      </a:schemeClr>
                    </a:solidFill>
                  </a:tcPr>
                </a:tc>
                <a:extLst>
                  <a:ext uri="{0D108BD9-81ED-4DB2-BD59-A6C34878D82A}">
                    <a16:rowId xmlns:a16="http://schemas.microsoft.com/office/drawing/2014/main" val="1651621808"/>
                  </a:ext>
                </a:extLst>
              </a:tr>
              <a:tr h="172299">
                <a:tc>
                  <a:txBody>
                    <a:bodyPr/>
                    <a:lstStyle/>
                    <a:p>
                      <a:pPr algn="r" fontAlgn="b"/>
                      <a:r>
                        <a:rPr lang="en-US" sz="1100" u="none" strike="noStrike">
                          <a:effectLst/>
                        </a:rPr>
                        <a:t>-2048.6</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US" sz="1100" u="none" strike="noStrike">
                          <a:effectLst/>
                        </a:rPr>
                        <a:t>-3525.09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US" sz="1100" u="none" strike="noStrike">
                          <a:effectLst/>
                        </a:rPr>
                        <a:t>-3.5936</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US" sz="1100" u="none" strike="noStrike">
                          <a:effectLst/>
                        </a:rPr>
                        <a:t>-4.6729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US" sz="1100" u="none" strike="noStrike">
                          <a:effectLst/>
                        </a:rPr>
                        <a:t>-1476.59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US" sz="1100" u="none" strike="noStrike" dirty="0">
                          <a:effectLst/>
                        </a:rPr>
                        <a:t>-2.14478</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US" sz="1100" u="none" strike="noStrike" dirty="0">
                          <a:effectLst/>
                        </a:rPr>
                        <a:t>688.4555</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3159814745"/>
                  </a:ext>
                </a:extLst>
              </a:tr>
            </a:tbl>
          </a:graphicData>
        </a:graphic>
      </p:graphicFrame>
      <p:graphicFrame>
        <p:nvGraphicFramePr>
          <p:cNvPr id="19" name="Chart 1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344402443"/>
              </p:ext>
            </p:extLst>
          </p:nvPr>
        </p:nvGraphicFramePr>
        <p:xfrm>
          <a:off x="341745" y="3455555"/>
          <a:ext cx="5046666" cy="3056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a:graphicFrameLocks/>
          </p:cNvGraphicFramePr>
          <p:nvPr>
            <p:extLst>
              <p:ext uri="{D42A27DB-BD31-4B8C-83A1-F6EECF244321}">
                <p14:modId xmlns:p14="http://schemas.microsoft.com/office/powerpoint/2010/main" val="4208656928"/>
              </p:ext>
            </p:extLst>
          </p:nvPr>
        </p:nvGraphicFramePr>
        <p:xfrm>
          <a:off x="5993434" y="3455555"/>
          <a:ext cx="5860142" cy="318199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84138" y="108763"/>
            <a:ext cx="965264" cy="369332"/>
          </a:xfrm>
          <a:prstGeom prst="rect">
            <a:avLst/>
          </a:prstGeom>
          <a:noFill/>
        </p:spPr>
        <p:txBody>
          <a:bodyPr wrap="none" rtlCol="0">
            <a:spAutoFit/>
          </a:bodyPr>
          <a:lstStyle/>
          <a:p>
            <a:r>
              <a:rPr lang="en-US" dirty="0" err="1">
                <a:solidFill>
                  <a:srgbClr val="FF0000"/>
                </a:solidFill>
              </a:rPr>
              <a:t>mp</a:t>
            </a:r>
            <a:r>
              <a:rPr lang="en-US" dirty="0">
                <a:solidFill>
                  <a:srgbClr val="FF0000"/>
                </a:solidFill>
              </a:rPr>
              <a:t>-ACN</a:t>
            </a:r>
          </a:p>
        </p:txBody>
      </p:sp>
      <p:graphicFrame>
        <p:nvGraphicFramePr>
          <p:cNvPr id="22" name="Table 21"/>
          <p:cNvGraphicFramePr>
            <a:graphicFrameLocks noGrp="1"/>
          </p:cNvGraphicFramePr>
          <p:nvPr>
            <p:extLst>
              <p:ext uri="{D42A27DB-BD31-4B8C-83A1-F6EECF244321}">
                <p14:modId xmlns:p14="http://schemas.microsoft.com/office/powerpoint/2010/main" val="3086004382"/>
              </p:ext>
            </p:extLst>
          </p:nvPr>
        </p:nvGraphicFramePr>
        <p:xfrm>
          <a:off x="84138" y="478095"/>
          <a:ext cx="6781800" cy="2512640"/>
        </p:xfrm>
        <a:graphic>
          <a:graphicData uri="http://schemas.openxmlformats.org/drawingml/2006/table">
            <a:tbl>
              <a:tblPr>
                <a:tableStyleId>{5C22544A-7EE6-4342-B048-85BDC9FD1C3A}</a:tableStyleId>
              </a:tblPr>
              <a:tblGrid>
                <a:gridCol w="279400">
                  <a:extLst>
                    <a:ext uri="{9D8B030D-6E8A-4147-A177-3AD203B41FA5}">
                      <a16:colId xmlns:a16="http://schemas.microsoft.com/office/drawing/2014/main" val="3049029863"/>
                    </a:ext>
                  </a:extLst>
                </a:gridCol>
                <a:gridCol w="406400">
                  <a:extLst>
                    <a:ext uri="{9D8B030D-6E8A-4147-A177-3AD203B41FA5}">
                      <a16:colId xmlns:a16="http://schemas.microsoft.com/office/drawing/2014/main" val="356805326"/>
                    </a:ext>
                  </a:extLst>
                </a:gridCol>
                <a:gridCol w="609600">
                  <a:extLst>
                    <a:ext uri="{9D8B030D-6E8A-4147-A177-3AD203B41FA5}">
                      <a16:colId xmlns:a16="http://schemas.microsoft.com/office/drawing/2014/main" val="3635760650"/>
                    </a:ext>
                  </a:extLst>
                </a:gridCol>
                <a:gridCol w="609600">
                  <a:extLst>
                    <a:ext uri="{9D8B030D-6E8A-4147-A177-3AD203B41FA5}">
                      <a16:colId xmlns:a16="http://schemas.microsoft.com/office/drawing/2014/main" val="2436664626"/>
                    </a:ext>
                  </a:extLst>
                </a:gridCol>
                <a:gridCol w="609600">
                  <a:extLst>
                    <a:ext uri="{9D8B030D-6E8A-4147-A177-3AD203B41FA5}">
                      <a16:colId xmlns:a16="http://schemas.microsoft.com/office/drawing/2014/main" val="1669674242"/>
                    </a:ext>
                  </a:extLst>
                </a:gridCol>
                <a:gridCol w="609600">
                  <a:extLst>
                    <a:ext uri="{9D8B030D-6E8A-4147-A177-3AD203B41FA5}">
                      <a16:colId xmlns:a16="http://schemas.microsoft.com/office/drawing/2014/main" val="976554770"/>
                    </a:ext>
                  </a:extLst>
                </a:gridCol>
                <a:gridCol w="609600">
                  <a:extLst>
                    <a:ext uri="{9D8B030D-6E8A-4147-A177-3AD203B41FA5}">
                      <a16:colId xmlns:a16="http://schemas.microsoft.com/office/drawing/2014/main" val="989315645"/>
                    </a:ext>
                  </a:extLst>
                </a:gridCol>
                <a:gridCol w="609600">
                  <a:extLst>
                    <a:ext uri="{9D8B030D-6E8A-4147-A177-3AD203B41FA5}">
                      <a16:colId xmlns:a16="http://schemas.microsoft.com/office/drawing/2014/main" val="994114154"/>
                    </a:ext>
                  </a:extLst>
                </a:gridCol>
                <a:gridCol w="609600">
                  <a:extLst>
                    <a:ext uri="{9D8B030D-6E8A-4147-A177-3AD203B41FA5}">
                      <a16:colId xmlns:a16="http://schemas.microsoft.com/office/drawing/2014/main" val="3375679829"/>
                    </a:ext>
                  </a:extLst>
                </a:gridCol>
                <a:gridCol w="609600">
                  <a:extLst>
                    <a:ext uri="{9D8B030D-6E8A-4147-A177-3AD203B41FA5}">
                      <a16:colId xmlns:a16="http://schemas.microsoft.com/office/drawing/2014/main" val="2060967803"/>
                    </a:ext>
                  </a:extLst>
                </a:gridCol>
                <a:gridCol w="609600">
                  <a:extLst>
                    <a:ext uri="{9D8B030D-6E8A-4147-A177-3AD203B41FA5}">
                      <a16:colId xmlns:a16="http://schemas.microsoft.com/office/drawing/2014/main" val="3751917264"/>
                    </a:ext>
                  </a:extLst>
                </a:gridCol>
                <a:gridCol w="609600">
                  <a:extLst>
                    <a:ext uri="{9D8B030D-6E8A-4147-A177-3AD203B41FA5}">
                      <a16:colId xmlns:a16="http://schemas.microsoft.com/office/drawing/2014/main" val="4201272475"/>
                    </a:ext>
                  </a:extLst>
                </a:gridCol>
              </a:tblGrid>
              <a:tr h="485775">
                <a:tc>
                  <a:txBody>
                    <a:bodyPr/>
                    <a:lstStyle/>
                    <a:p>
                      <a:pPr algn="l" fontAlgn="b"/>
                      <a:r>
                        <a:rPr lang="en-US" sz="1100" u="none" strike="noStrike">
                          <a:effectLst/>
                        </a:rPr>
                        <a:t>t,°C</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l" fontAlgn="b"/>
                      <a:r>
                        <a:rPr lang="en-US" sz="1100" u="none" strike="noStrike">
                          <a:effectLst/>
                        </a:rPr>
                        <a:t>to</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l" fontAlgn="b"/>
                      <a:r>
                        <a:rPr lang="en-US" sz="1100" u="none" strike="noStrike">
                          <a:effectLst/>
                        </a:rPr>
                        <a:t>t1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l" fontAlgn="b"/>
                      <a:r>
                        <a:rPr lang="en-US" sz="1100" u="none" strike="noStrike">
                          <a:effectLst/>
                        </a:rPr>
                        <a:t>t2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l" fontAlgn="ctr"/>
                      <a:r>
                        <a:rPr lang="en-US" sz="1100" u="none" strike="noStrike" dirty="0" err="1">
                          <a:effectLst/>
                        </a:rPr>
                        <a:t>kS</a:t>
                      </a:r>
                      <a:endParaRPr lang="en-US"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60000"/>
                        <a:lumOff val="40000"/>
                        <a:alpha val="83000"/>
                      </a:schemeClr>
                    </a:solidFill>
                  </a:tcPr>
                </a:tc>
                <a:tc>
                  <a:txBody>
                    <a:bodyPr/>
                    <a:lstStyle/>
                    <a:p>
                      <a:pPr algn="l" fontAlgn="ctr"/>
                      <a:r>
                        <a:rPr lang="en-US" sz="1100" u="none" strike="noStrike">
                          <a:effectLst/>
                        </a:rPr>
                        <a:t>kR</a:t>
                      </a:r>
                      <a:endParaRPr lang="en-US" sz="1100" b="1" i="0" u="none" strike="noStrike">
                        <a:solidFill>
                          <a:srgbClr val="000000"/>
                        </a:solidFill>
                        <a:effectLst/>
                        <a:latin typeface="Calibri" panose="020F0502020204030204" pitchFamily="34" charset="0"/>
                      </a:endParaRPr>
                    </a:p>
                  </a:txBody>
                  <a:tcPr marL="7620" marR="7620" marT="7620" marB="0" anchor="ctr">
                    <a:solidFill>
                      <a:schemeClr val="accent6">
                        <a:lumMod val="60000"/>
                        <a:lumOff val="40000"/>
                        <a:alpha val="83000"/>
                      </a:schemeClr>
                    </a:solidFill>
                  </a:tcPr>
                </a:tc>
                <a:tc>
                  <a:txBody>
                    <a:bodyPr/>
                    <a:lstStyle/>
                    <a:p>
                      <a:pPr algn="l" fontAlgn="ctr"/>
                      <a:r>
                        <a:rPr lang="el-GR" sz="1100" u="none" strike="noStrike">
                          <a:effectLst/>
                        </a:rPr>
                        <a:t>α</a:t>
                      </a:r>
                      <a:endParaRPr lang="el-GR" sz="1100" b="1" i="0" u="none" strike="noStrike">
                        <a:solidFill>
                          <a:srgbClr val="000000"/>
                        </a:solidFill>
                        <a:effectLst/>
                        <a:latin typeface="Calibri" panose="020F0502020204030204" pitchFamily="34" charset="0"/>
                      </a:endParaRPr>
                    </a:p>
                  </a:txBody>
                  <a:tcPr marL="7620" marR="7620" marT="7620" marB="0" anchor="ctr">
                    <a:solidFill>
                      <a:schemeClr val="accent6">
                        <a:lumMod val="60000"/>
                        <a:lumOff val="40000"/>
                        <a:alpha val="83000"/>
                      </a:schemeClr>
                    </a:solidFill>
                  </a:tcPr>
                </a:tc>
                <a:tc>
                  <a:txBody>
                    <a:bodyPr/>
                    <a:lstStyle/>
                    <a:p>
                      <a:pPr algn="l" fontAlgn="ctr"/>
                      <a:r>
                        <a:rPr lang="en-US" sz="1200" u="none" strike="noStrike" dirty="0">
                          <a:effectLst/>
                        </a:rPr>
                        <a:t>T.K</a:t>
                      </a:r>
                      <a:endParaRPr lang="en-US" sz="1200" b="1" i="0" u="none" strike="noStrike" dirty="0">
                        <a:solidFill>
                          <a:srgbClr val="000000"/>
                        </a:solidFill>
                        <a:effectLst/>
                        <a:latin typeface="Calibri" panose="020F0502020204030204" pitchFamily="34" charset="0"/>
                      </a:endParaRPr>
                    </a:p>
                  </a:txBody>
                  <a:tcPr marL="7620" marR="7620" marT="7620" marB="0" anchor="ctr">
                    <a:solidFill>
                      <a:schemeClr val="accent6">
                        <a:lumMod val="60000"/>
                        <a:lumOff val="40000"/>
                        <a:alpha val="83000"/>
                      </a:schemeClr>
                    </a:solidFill>
                  </a:tcPr>
                </a:tc>
                <a:tc>
                  <a:txBody>
                    <a:bodyPr/>
                    <a:lstStyle/>
                    <a:p>
                      <a:pPr algn="l" fontAlgn="ctr"/>
                      <a:r>
                        <a:rPr lang="en-US" sz="1100" u="none" strike="noStrike">
                          <a:effectLst/>
                        </a:rPr>
                        <a:t>1/T</a:t>
                      </a:r>
                      <a:endParaRPr lang="en-US" sz="1100" b="1" i="0" u="none" strike="noStrike">
                        <a:solidFill>
                          <a:srgbClr val="000000"/>
                        </a:solidFill>
                        <a:effectLst/>
                        <a:latin typeface="Calibri" panose="020F0502020204030204" pitchFamily="34" charset="0"/>
                      </a:endParaRPr>
                    </a:p>
                  </a:txBody>
                  <a:tcPr marL="7620" marR="7620" marT="7620" marB="0" anchor="ctr">
                    <a:solidFill>
                      <a:schemeClr val="accent6">
                        <a:lumMod val="60000"/>
                        <a:lumOff val="40000"/>
                        <a:alpha val="83000"/>
                      </a:schemeClr>
                    </a:solidFill>
                  </a:tcPr>
                </a:tc>
                <a:tc>
                  <a:txBody>
                    <a:bodyPr/>
                    <a:lstStyle/>
                    <a:p>
                      <a:pPr algn="l" fontAlgn="ctr"/>
                      <a:r>
                        <a:rPr lang="en-US" sz="1100" u="none" strike="noStrike">
                          <a:effectLst/>
                        </a:rPr>
                        <a:t>lnkS</a:t>
                      </a:r>
                      <a:endParaRPr lang="en-US" sz="1100" b="1" i="0" u="none" strike="noStrike">
                        <a:solidFill>
                          <a:srgbClr val="000000"/>
                        </a:solidFill>
                        <a:effectLst/>
                        <a:latin typeface="Calibri" panose="020F0502020204030204" pitchFamily="34" charset="0"/>
                      </a:endParaRPr>
                    </a:p>
                  </a:txBody>
                  <a:tcPr marL="7620" marR="7620" marT="7620" marB="0" anchor="ctr">
                    <a:solidFill>
                      <a:schemeClr val="accent6">
                        <a:lumMod val="60000"/>
                        <a:lumOff val="40000"/>
                        <a:alpha val="83000"/>
                      </a:schemeClr>
                    </a:solidFill>
                  </a:tcPr>
                </a:tc>
                <a:tc>
                  <a:txBody>
                    <a:bodyPr/>
                    <a:lstStyle/>
                    <a:p>
                      <a:pPr algn="l" fontAlgn="ctr"/>
                      <a:r>
                        <a:rPr lang="en-US" sz="1100" u="none" strike="noStrike" dirty="0" err="1">
                          <a:effectLst/>
                        </a:rPr>
                        <a:t>lnkR</a:t>
                      </a:r>
                      <a:endParaRPr lang="en-US"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60000"/>
                        <a:lumOff val="40000"/>
                        <a:alpha val="83000"/>
                      </a:schemeClr>
                    </a:solidFill>
                  </a:tcPr>
                </a:tc>
                <a:tc>
                  <a:txBody>
                    <a:bodyPr/>
                    <a:lstStyle/>
                    <a:p>
                      <a:pPr algn="l" fontAlgn="ctr"/>
                      <a:r>
                        <a:rPr lang="en-US" sz="1200" u="none" strike="noStrike" dirty="0">
                          <a:effectLst/>
                        </a:rPr>
                        <a:t>ln</a:t>
                      </a:r>
                      <a:r>
                        <a:rPr lang="el-GR" sz="1200" u="none" strike="noStrike" dirty="0">
                          <a:effectLst/>
                        </a:rPr>
                        <a:t>α</a:t>
                      </a:r>
                      <a:endParaRPr lang="el-GR" sz="1200" b="1" i="0" u="none" strike="noStrike" dirty="0">
                        <a:solidFill>
                          <a:srgbClr val="000000"/>
                        </a:solidFill>
                        <a:effectLst/>
                        <a:latin typeface="Calibri" panose="020F0502020204030204" pitchFamily="34" charset="0"/>
                      </a:endParaRPr>
                    </a:p>
                  </a:txBody>
                  <a:tcPr marL="7620" marR="7620" marT="7620" marB="0" anchor="ctr">
                    <a:solidFill>
                      <a:schemeClr val="accent6">
                        <a:lumMod val="60000"/>
                        <a:lumOff val="40000"/>
                        <a:alpha val="83000"/>
                      </a:schemeClr>
                    </a:solidFill>
                  </a:tcPr>
                </a:tc>
                <a:extLst>
                  <a:ext uri="{0D108BD9-81ED-4DB2-BD59-A6C34878D82A}">
                    <a16:rowId xmlns:a16="http://schemas.microsoft.com/office/drawing/2014/main" val="1254599903"/>
                  </a:ext>
                </a:extLst>
              </a:tr>
              <a:tr h="182880">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7.3500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20.1120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0.9600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4.3632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4.5450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285.1500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35.0693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-0.0408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1.4732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1.5140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extLst>
                  <a:ext uri="{0D108BD9-81ED-4DB2-BD59-A6C34878D82A}">
                    <a16:rowId xmlns:a16="http://schemas.microsoft.com/office/drawing/2014/main" val="2090278085"/>
                  </a:ext>
                </a:extLst>
              </a:tr>
              <a:tr h="182880">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7.4190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19.8640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0.9784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4.2971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4.3919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290.1500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34.4649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-0.0218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1.4579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1.4798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extLst>
                  <a:ext uri="{0D108BD9-81ED-4DB2-BD59-A6C34878D82A}">
                    <a16:rowId xmlns:a16="http://schemas.microsoft.com/office/drawing/2014/main" val="2619821862"/>
                  </a:ext>
                </a:extLst>
              </a:tr>
              <a:tr h="182880">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7.1140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17.9230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0.8971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3.7795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4.2131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295.1500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33.8811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-0.1086</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1.3296</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1.4382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extLst>
                  <a:ext uri="{0D108BD9-81ED-4DB2-BD59-A6C34878D82A}">
                    <a16:rowId xmlns:a16="http://schemas.microsoft.com/office/drawing/2014/main" val="1838437268"/>
                  </a:ext>
                </a:extLst>
              </a:tr>
              <a:tr h="182880">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7.0600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17.2100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dirty="0">
                          <a:effectLst/>
                        </a:rPr>
                        <a:t>0.8827</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3.5893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4.0665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300.1500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33.3167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-0.1248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1.2780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1.4028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extLst>
                  <a:ext uri="{0D108BD9-81ED-4DB2-BD59-A6C34878D82A}">
                    <a16:rowId xmlns:a16="http://schemas.microsoft.com/office/drawing/2014/main" val="2013593513"/>
                  </a:ext>
                </a:extLst>
              </a:tr>
              <a:tr h="198065">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dirty="0">
                          <a:effectLst/>
                        </a:rPr>
                        <a:t>6.8910</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16.1060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0.8376</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dirty="0">
                          <a:effectLst/>
                        </a:rPr>
                        <a:t>3.2949</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3.9338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305.1500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32.7708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-0.1772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1.1924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dirty="0">
                          <a:effectLst/>
                        </a:rPr>
                        <a:t>1.3696</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extLst>
                  <a:ext uri="{0D108BD9-81ED-4DB2-BD59-A6C34878D82A}">
                    <a16:rowId xmlns:a16="http://schemas.microsoft.com/office/drawing/2014/main" val="1294297858"/>
                  </a:ext>
                </a:extLst>
              </a:tr>
              <a:tr h="182880">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6.5850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14.3100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0.7560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2.8160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dirty="0">
                          <a:effectLst/>
                        </a:rPr>
                        <a:t>3.7249</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310.1500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32.2425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-0.2797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1.0353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1.3150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extLst>
                  <a:ext uri="{0D108BD9-81ED-4DB2-BD59-A6C34878D82A}">
                    <a16:rowId xmlns:a16="http://schemas.microsoft.com/office/drawing/2014/main" val="2242489062"/>
                  </a:ext>
                </a:extLst>
              </a:tr>
              <a:tr h="182880">
                <a:tc>
                  <a:txBody>
                    <a:bodyPr/>
                    <a:lstStyle/>
                    <a:p>
                      <a:pPr algn="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6.5280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dirty="0">
                          <a:effectLst/>
                        </a:rPr>
                        <a:t>13.7460</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0.7408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2.6656</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3.5983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315.1500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31.7309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-0.3000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0.9804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1.2805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extLst>
                  <a:ext uri="{0D108BD9-81ED-4DB2-BD59-A6C34878D82A}">
                    <a16:rowId xmlns:a16="http://schemas.microsoft.com/office/drawing/2014/main" val="1979487134"/>
                  </a:ext>
                </a:extLst>
              </a:tr>
              <a:tr h="182880">
                <a:tc>
                  <a:txBody>
                    <a:bodyPr/>
                    <a:lstStyle/>
                    <a:p>
                      <a:pPr algn="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6.3690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12.8730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0.6984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2.4328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3.4834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320.1500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31.2354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-0.3590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0.8890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1.2480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extLst>
                  <a:ext uri="{0D108BD9-81ED-4DB2-BD59-A6C34878D82A}">
                    <a16:rowId xmlns:a16="http://schemas.microsoft.com/office/drawing/2014/main" val="160046746"/>
                  </a:ext>
                </a:extLst>
              </a:tr>
              <a:tr h="182880">
                <a:tc>
                  <a:txBody>
                    <a:bodyPr/>
                    <a:lstStyle/>
                    <a:p>
                      <a:pPr algn="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6.2170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12.0240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0.6579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2.2064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3.3539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325.1500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30.7550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-0.4188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0.7914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1.2101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extLst>
                  <a:ext uri="{0D108BD9-81ED-4DB2-BD59-A6C34878D82A}">
                    <a16:rowId xmlns:a16="http://schemas.microsoft.com/office/drawing/2014/main" val="3972291213"/>
                  </a:ext>
                </a:extLst>
              </a:tr>
              <a:tr h="182880">
                <a:tc>
                  <a:txBody>
                    <a:bodyPr/>
                    <a:lstStyle/>
                    <a:p>
                      <a:pPr algn="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6.0710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11.1910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0.6189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1.9843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3.2059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330.1500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30.2893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-0.4798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0.6852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1.1650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extLst>
                  <a:ext uri="{0D108BD9-81ED-4DB2-BD59-A6C34878D82A}">
                    <a16:rowId xmlns:a16="http://schemas.microsoft.com/office/drawing/2014/main" val="4106951148"/>
                  </a:ext>
                </a:extLst>
              </a:tr>
              <a:tr h="182880">
                <a:tc>
                  <a:txBody>
                    <a:bodyPr/>
                    <a:lstStyle/>
                    <a:p>
                      <a:pPr algn="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dirty="0">
                          <a:effectLst/>
                        </a:rPr>
                        <a:t>3.75</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dirty="0">
                          <a:effectLst/>
                        </a:rPr>
                        <a:t>5.8879</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dirty="0">
                          <a:effectLst/>
                        </a:rPr>
                        <a:t>10.3470</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0.5701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1.7592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3.0857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335.1500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29.8374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a:effectLst/>
                        </a:rPr>
                        <a:t>-0.5619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dirty="0">
                          <a:effectLst/>
                        </a:rPr>
                        <a:t>0.5649</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tc>
                  <a:txBody>
                    <a:bodyPr/>
                    <a:lstStyle/>
                    <a:p>
                      <a:pPr algn="r" fontAlgn="b"/>
                      <a:r>
                        <a:rPr lang="en-US" sz="1100" u="none" strike="noStrike" dirty="0">
                          <a:effectLst/>
                        </a:rPr>
                        <a:t>1.1268</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alpha val="83000"/>
                      </a:schemeClr>
                    </a:solidFill>
                  </a:tcPr>
                </a:tc>
                <a:extLst>
                  <a:ext uri="{0D108BD9-81ED-4DB2-BD59-A6C34878D82A}">
                    <a16:rowId xmlns:a16="http://schemas.microsoft.com/office/drawing/2014/main" val="3501793925"/>
                  </a:ext>
                </a:extLst>
              </a:tr>
            </a:tbl>
          </a:graphicData>
        </a:graphic>
      </p:graphicFrame>
    </p:spTree>
    <p:extLst>
      <p:ext uri="{BB962C8B-B14F-4D97-AF65-F5344CB8AC3E}">
        <p14:creationId xmlns:p14="http://schemas.microsoft.com/office/powerpoint/2010/main" val="148379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1376839" y="612540"/>
            <a:ext cx="8622234" cy="61722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9A82E1D-5241-4B0B-AE4E-E55124EA0FC8}"/>
              </a:ext>
            </a:extLst>
          </p:cNvPr>
          <p:cNvPicPr>
            <a:picLocks noChangeAspect="1"/>
          </p:cNvPicPr>
          <p:nvPr/>
        </p:nvPicPr>
        <p:blipFill rotWithShape="1">
          <a:blip r:embed="rId3">
            <a:clrChange>
              <a:clrFrom>
                <a:srgbClr val="FFFFFF"/>
              </a:clrFrom>
              <a:clrTo>
                <a:srgbClr val="FFFFFF">
                  <a:alpha val="0"/>
                </a:srgbClr>
              </a:clrTo>
            </a:clrChange>
          </a:blip>
          <a:srcRect t="5681"/>
          <a:stretch/>
        </p:blipFill>
        <p:spPr>
          <a:xfrm>
            <a:off x="1371002" y="612540"/>
            <a:ext cx="8611198" cy="1097280"/>
          </a:xfrm>
          <a:prstGeom prst="rect">
            <a:avLst/>
          </a:prstGeom>
        </p:spPr>
      </p:pic>
      <p:pic>
        <p:nvPicPr>
          <p:cNvPr id="6" name="Picture 5">
            <a:extLst>
              <a:ext uri="{FF2B5EF4-FFF2-40B4-BE49-F238E27FC236}">
                <a16:creationId xmlns:a16="http://schemas.microsoft.com/office/drawing/2014/main" id="{1AF46CAB-7176-4434-9BF7-674C228969F4}"/>
              </a:ext>
            </a:extLst>
          </p:cNvPr>
          <p:cNvPicPr>
            <a:picLocks noChangeAspect="1"/>
          </p:cNvPicPr>
          <p:nvPr/>
        </p:nvPicPr>
        <p:blipFill rotWithShape="1">
          <a:blip r:embed="rId4">
            <a:clrChange>
              <a:clrFrom>
                <a:srgbClr val="FFFFFF"/>
              </a:clrFrom>
              <a:clrTo>
                <a:srgbClr val="FFFFFF">
                  <a:alpha val="0"/>
                </a:srgbClr>
              </a:clrTo>
            </a:clrChange>
          </a:blip>
          <a:srcRect t="5525"/>
          <a:stretch/>
        </p:blipFill>
        <p:spPr>
          <a:xfrm>
            <a:off x="1371396" y="1590003"/>
            <a:ext cx="8610308" cy="1097280"/>
          </a:xfrm>
          <a:prstGeom prst="rect">
            <a:avLst/>
          </a:prstGeom>
        </p:spPr>
      </p:pic>
      <p:pic>
        <p:nvPicPr>
          <p:cNvPr id="7" name="Picture 6">
            <a:extLst>
              <a:ext uri="{FF2B5EF4-FFF2-40B4-BE49-F238E27FC236}">
                <a16:creationId xmlns:a16="http://schemas.microsoft.com/office/drawing/2014/main" id="{8EB615E7-76AB-41C9-8FFC-1A0C9FA882C8}"/>
              </a:ext>
            </a:extLst>
          </p:cNvPr>
          <p:cNvPicPr>
            <a:picLocks noChangeAspect="1"/>
          </p:cNvPicPr>
          <p:nvPr/>
        </p:nvPicPr>
        <p:blipFill rotWithShape="1">
          <a:blip r:embed="rId5">
            <a:clrChange>
              <a:clrFrom>
                <a:srgbClr val="FFFFFF"/>
              </a:clrFrom>
              <a:clrTo>
                <a:srgbClr val="FFFFFF">
                  <a:alpha val="0"/>
                </a:srgbClr>
              </a:clrTo>
            </a:clrChange>
          </a:blip>
          <a:srcRect t="7742"/>
          <a:stretch/>
        </p:blipFill>
        <p:spPr>
          <a:xfrm>
            <a:off x="1376841" y="2588260"/>
            <a:ext cx="8604154" cy="1097280"/>
          </a:xfrm>
          <a:prstGeom prst="rect">
            <a:avLst/>
          </a:prstGeom>
        </p:spPr>
      </p:pic>
      <p:pic>
        <p:nvPicPr>
          <p:cNvPr id="9" name="Content Placeholder 4">
            <a:extLst>
              <a:ext uri="{FF2B5EF4-FFF2-40B4-BE49-F238E27FC236}">
                <a16:creationId xmlns:a16="http://schemas.microsoft.com/office/drawing/2014/main" id="{8F2D22AF-84E1-47A7-B851-7F7B01FF5E20}"/>
              </a:ext>
            </a:extLst>
          </p:cNvPr>
          <p:cNvPicPr>
            <a:picLocks noChangeAspect="1"/>
          </p:cNvPicPr>
          <p:nvPr/>
        </p:nvPicPr>
        <p:blipFill rotWithShape="1">
          <a:blip r:embed="rId6">
            <a:clrChange>
              <a:clrFrom>
                <a:srgbClr val="FFFFFF"/>
              </a:clrFrom>
              <a:clrTo>
                <a:srgbClr val="FFFFFF">
                  <a:alpha val="0"/>
                </a:srgbClr>
              </a:clrTo>
            </a:clrChange>
          </a:blip>
          <a:srcRect t="7461"/>
          <a:stretch/>
        </p:blipFill>
        <p:spPr>
          <a:xfrm>
            <a:off x="1370308" y="3610429"/>
            <a:ext cx="8628765" cy="1040711"/>
          </a:xfrm>
          <a:prstGeom prst="rect">
            <a:avLst/>
          </a:prstGeom>
        </p:spPr>
      </p:pic>
      <p:pic>
        <p:nvPicPr>
          <p:cNvPr id="10" name="Picture 9">
            <a:extLst>
              <a:ext uri="{FF2B5EF4-FFF2-40B4-BE49-F238E27FC236}">
                <a16:creationId xmlns:a16="http://schemas.microsoft.com/office/drawing/2014/main" id="{AE098A83-1348-41AF-8A54-077D051FEA0B}"/>
              </a:ext>
            </a:extLst>
          </p:cNvPr>
          <p:cNvPicPr>
            <a:picLocks noChangeAspect="1"/>
          </p:cNvPicPr>
          <p:nvPr/>
        </p:nvPicPr>
        <p:blipFill rotWithShape="1">
          <a:blip r:embed="rId7">
            <a:clrChange>
              <a:clrFrom>
                <a:srgbClr val="FFFFFF"/>
              </a:clrFrom>
              <a:clrTo>
                <a:srgbClr val="FFFFFF">
                  <a:alpha val="0"/>
                </a:srgbClr>
              </a:clrTo>
            </a:clrChange>
          </a:blip>
          <a:srcRect l="990" t="6982"/>
          <a:stretch/>
        </p:blipFill>
        <p:spPr>
          <a:xfrm>
            <a:off x="1372183" y="4574940"/>
            <a:ext cx="8609419" cy="1177833"/>
          </a:xfrm>
          <a:prstGeom prst="rect">
            <a:avLst/>
          </a:prstGeom>
        </p:spPr>
      </p:pic>
      <p:pic>
        <p:nvPicPr>
          <p:cNvPr id="11" name="Picture 10">
            <a:extLst>
              <a:ext uri="{FF2B5EF4-FFF2-40B4-BE49-F238E27FC236}">
                <a16:creationId xmlns:a16="http://schemas.microsoft.com/office/drawing/2014/main" id="{6F09BC16-B244-44C1-B23C-032CA140382B}"/>
              </a:ext>
            </a:extLst>
          </p:cNvPr>
          <p:cNvPicPr>
            <a:picLocks noChangeAspect="1"/>
          </p:cNvPicPr>
          <p:nvPr/>
        </p:nvPicPr>
        <p:blipFill rotWithShape="1">
          <a:blip r:embed="rId8">
            <a:clrChange>
              <a:clrFrom>
                <a:srgbClr val="FFFFFF"/>
              </a:clrFrom>
              <a:clrTo>
                <a:srgbClr val="FFFFFF">
                  <a:alpha val="0"/>
                </a:srgbClr>
              </a:clrTo>
            </a:clrChange>
          </a:blip>
          <a:srcRect t="7778"/>
          <a:stretch/>
        </p:blipFill>
        <p:spPr>
          <a:xfrm>
            <a:off x="1371396" y="5752774"/>
            <a:ext cx="8611198" cy="1031966"/>
          </a:xfrm>
          <a:prstGeom prst="rect">
            <a:avLst/>
          </a:prstGeom>
        </p:spPr>
      </p:pic>
      <p:pic>
        <p:nvPicPr>
          <p:cNvPr id="13" name="Picture 2"/>
          <p:cNvPicPr>
            <a:picLocks noChangeAspect="1" noChangeArrowheads="1"/>
          </p:cNvPicPr>
          <p:nvPr/>
        </p:nvPicPr>
        <p:blipFill rotWithShape="1">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r="63445" b="34509"/>
          <a:stretch/>
        </p:blipFill>
        <p:spPr bwMode="auto">
          <a:xfrm>
            <a:off x="10261485" y="-106680"/>
            <a:ext cx="1839075" cy="134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39518" y="131802"/>
            <a:ext cx="2140458" cy="369332"/>
          </a:xfrm>
          <a:prstGeom prst="rect">
            <a:avLst/>
          </a:prstGeom>
          <a:noFill/>
          <a:ln>
            <a:noFill/>
          </a:ln>
        </p:spPr>
        <p:txBody>
          <a:bodyPr wrap="none" rtlCol="0">
            <a:spAutoFit/>
          </a:bodyPr>
          <a:lstStyle/>
          <a:p>
            <a:r>
              <a:rPr lang="ka-GE" u="sng" dirty="0"/>
              <a:t>2) </a:t>
            </a:r>
            <a:r>
              <a:rPr lang="en-US" u="sng" dirty="0" err="1"/>
              <a:t>ACN:Water</a:t>
            </a:r>
            <a:r>
              <a:rPr lang="ka-GE" u="sng" dirty="0"/>
              <a:t>- 90:10</a:t>
            </a:r>
            <a:endParaRPr lang="en-US" u="sng" dirty="0"/>
          </a:p>
        </p:txBody>
      </p:sp>
      <p:sp>
        <p:nvSpPr>
          <p:cNvPr id="8" name="Rectangle 7"/>
          <p:cNvSpPr/>
          <p:nvPr/>
        </p:nvSpPr>
        <p:spPr>
          <a:xfrm>
            <a:off x="1376839" y="599440"/>
            <a:ext cx="8603819" cy="618530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12219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00000000-0008-0000-0200-000005000000}"/>
              </a:ext>
            </a:extLst>
          </p:cNvPr>
          <p:cNvSpPr txBox="1"/>
          <p:nvPr/>
        </p:nvSpPr>
        <p:spPr>
          <a:xfrm>
            <a:off x="9675813" y="5541963"/>
            <a:ext cx="914400" cy="265112"/>
          </a:xfrm>
          <a:prstGeom prst="rect">
            <a:avLst/>
          </a:prstGeom>
          <a:noFill/>
        </p:spPr>
        <p:style>
          <a:lnRef idx="0">
            <a:scrgbClr r="0" g="0" b="0"/>
          </a:lnRef>
          <a:fillRef idx="0">
            <a:scrgbClr r="0" g="0" b="0"/>
          </a:fillRef>
          <a:effectRef idx="0">
            <a:scrgbClr r="0" g="0" b="0"/>
          </a:effectRef>
          <a:fontRef idx="minor">
            <a:schemeClr val="tx1"/>
          </a:fontRef>
        </p:style>
        <p:txBody>
          <a:bodyPr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100"/>
          </a:p>
        </p:txBody>
      </p:sp>
      <p:sp>
        <p:nvSpPr>
          <p:cNvPr id="7" name="TextBox 4">
            <a:extLst>
              <a:ext uri="{FF2B5EF4-FFF2-40B4-BE49-F238E27FC236}">
                <a16:creationId xmlns:a16="http://schemas.microsoft.com/office/drawing/2014/main" id="{00000000-0008-0000-0200-000005000000}"/>
              </a:ext>
            </a:extLst>
          </p:cNvPr>
          <p:cNvSpPr txBox="1"/>
          <p:nvPr/>
        </p:nvSpPr>
        <p:spPr>
          <a:xfrm>
            <a:off x="10150908" y="3380654"/>
            <a:ext cx="914400" cy="265112"/>
          </a:xfrm>
          <a:prstGeom prst="rect">
            <a:avLst/>
          </a:prstGeom>
          <a:noFill/>
        </p:spPr>
        <p:style>
          <a:lnRef idx="0">
            <a:scrgbClr r="0" g="0" b="0"/>
          </a:lnRef>
          <a:fillRef idx="0">
            <a:scrgbClr r="0" g="0" b="0"/>
          </a:fillRef>
          <a:effectRef idx="0">
            <a:scrgbClr r="0" g="0" b="0"/>
          </a:effectRef>
          <a:fontRef idx="minor">
            <a:schemeClr val="tx1"/>
          </a:fontRef>
        </p:style>
        <p:txBody>
          <a:bodyPr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100"/>
          </a:p>
        </p:txBody>
      </p:sp>
      <p:graphicFrame>
        <p:nvGraphicFramePr>
          <p:cNvPr id="8" name="Table 7"/>
          <p:cNvGraphicFramePr>
            <a:graphicFrameLocks noGrp="1"/>
          </p:cNvGraphicFramePr>
          <p:nvPr>
            <p:extLst>
              <p:ext uri="{D42A27DB-BD31-4B8C-83A1-F6EECF244321}">
                <p14:modId xmlns:p14="http://schemas.microsoft.com/office/powerpoint/2010/main" val="3942539018"/>
              </p:ext>
            </p:extLst>
          </p:nvPr>
        </p:nvGraphicFramePr>
        <p:xfrm>
          <a:off x="6691890" y="2241664"/>
          <a:ext cx="4914900" cy="693420"/>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115481575"/>
                    </a:ext>
                  </a:extLst>
                </a:gridCol>
                <a:gridCol w="711200">
                  <a:extLst>
                    <a:ext uri="{9D8B030D-6E8A-4147-A177-3AD203B41FA5}">
                      <a16:colId xmlns:a16="http://schemas.microsoft.com/office/drawing/2014/main" val="935612023"/>
                    </a:ext>
                  </a:extLst>
                </a:gridCol>
                <a:gridCol w="736600">
                  <a:extLst>
                    <a:ext uri="{9D8B030D-6E8A-4147-A177-3AD203B41FA5}">
                      <a16:colId xmlns:a16="http://schemas.microsoft.com/office/drawing/2014/main" val="3964516699"/>
                    </a:ext>
                  </a:extLst>
                </a:gridCol>
                <a:gridCol w="749300">
                  <a:extLst>
                    <a:ext uri="{9D8B030D-6E8A-4147-A177-3AD203B41FA5}">
                      <a16:colId xmlns:a16="http://schemas.microsoft.com/office/drawing/2014/main" val="1492410114"/>
                    </a:ext>
                  </a:extLst>
                </a:gridCol>
                <a:gridCol w="711200">
                  <a:extLst>
                    <a:ext uri="{9D8B030D-6E8A-4147-A177-3AD203B41FA5}">
                      <a16:colId xmlns:a16="http://schemas.microsoft.com/office/drawing/2014/main" val="1431779066"/>
                    </a:ext>
                  </a:extLst>
                </a:gridCol>
                <a:gridCol w="635000">
                  <a:extLst>
                    <a:ext uri="{9D8B030D-6E8A-4147-A177-3AD203B41FA5}">
                      <a16:colId xmlns:a16="http://schemas.microsoft.com/office/drawing/2014/main" val="143592055"/>
                    </a:ext>
                  </a:extLst>
                </a:gridCol>
                <a:gridCol w="660400">
                  <a:extLst>
                    <a:ext uri="{9D8B030D-6E8A-4147-A177-3AD203B41FA5}">
                      <a16:colId xmlns:a16="http://schemas.microsoft.com/office/drawing/2014/main" val="3893882947"/>
                    </a:ext>
                  </a:extLst>
                </a:gridCol>
              </a:tblGrid>
              <a:tr h="457200">
                <a:tc>
                  <a:txBody>
                    <a:bodyPr/>
                    <a:lstStyle/>
                    <a:p>
                      <a:pPr algn="l" fontAlgn="t"/>
                      <a:r>
                        <a:rPr lang="el-GR" sz="1100" b="0" u="none" strike="noStrike" cap="none" spc="0">
                          <a:ln w="0"/>
                          <a:solidFill>
                            <a:schemeClr val="tx1"/>
                          </a:solidFill>
                          <a:effectLst>
                            <a:outerShdw blurRad="38100" dist="19050" dir="2700000" algn="tl" rotWithShape="0">
                              <a:schemeClr val="dk1">
                                <a:alpha val="40000"/>
                              </a:schemeClr>
                            </a:outerShdw>
                          </a:effectLst>
                        </a:rPr>
                        <a:t>Δ</a:t>
                      </a:r>
                      <a:r>
                        <a:rPr lang="en-US" sz="1100" b="0" u="none" strike="noStrike" cap="none" spc="0">
                          <a:ln w="0"/>
                          <a:solidFill>
                            <a:schemeClr val="tx1"/>
                          </a:solidFill>
                          <a:effectLst>
                            <a:outerShdw blurRad="38100" dist="19050" dir="2700000" algn="tl" rotWithShape="0">
                              <a:schemeClr val="dk1">
                                <a:alpha val="40000"/>
                              </a:schemeClr>
                            </a:outerShdw>
                          </a:effectLst>
                        </a:rPr>
                        <a:t>Hs </a:t>
                      </a:r>
                      <a:br>
                        <a:rPr lang="en-US" sz="1100" b="0" u="none" strike="noStrike" cap="none" spc="0">
                          <a:ln w="0"/>
                          <a:solidFill>
                            <a:schemeClr val="tx1"/>
                          </a:solidFill>
                          <a:effectLst>
                            <a:outerShdw blurRad="38100" dist="19050" dir="2700000" algn="tl" rotWithShape="0">
                              <a:schemeClr val="dk1">
                                <a:alpha val="40000"/>
                              </a:schemeClr>
                            </a:outerShdw>
                          </a:effectLst>
                        </a:rPr>
                      </a:br>
                      <a:r>
                        <a:rPr lang="en-US" sz="1100" b="0" u="none" strike="noStrike" cap="none" spc="0">
                          <a:ln w="0"/>
                          <a:solidFill>
                            <a:schemeClr val="tx1"/>
                          </a:solidFill>
                          <a:effectLst>
                            <a:outerShdw blurRad="38100" dist="19050" dir="2700000" algn="tl" rotWithShape="0">
                              <a:schemeClr val="dk1">
                                <a:alpha val="40000"/>
                              </a:schemeClr>
                            </a:outerShdw>
                          </a:effectLst>
                        </a:rPr>
                        <a:t>(cal/mol)</a:t>
                      </a:r>
                      <a:br>
                        <a:rPr lang="en-US" sz="1100" b="0" u="none" strike="noStrike" cap="none" spc="0">
                          <a:ln w="0"/>
                          <a:solidFill>
                            <a:schemeClr val="tx1"/>
                          </a:solidFill>
                          <a:effectLst>
                            <a:outerShdw blurRad="38100" dist="19050" dir="2700000" algn="tl" rotWithShape="0">
                              <a:schemeClr val="dk1">
                                <a:alpha val="40000"/>
                              </a:schemeClr>
                            </a:outerShdw>
                          </a:effectLst>
                        </a:rPr>
                      </a:br>
                      <a:endParaRPr lang="en-US"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b="0" u="none" strike="noStrike" cap="none" spc="0">
                          <a:ln w="0"/>
                          <a:solidFill>
                            <a:schemeClr val="tx1"/>
                          </a:solidFill>
                          <a:effectLst>
                            <a:outerShdw blurRad="38100" dist="19050" dir="2700000" algn="tl" rotWithShape="0">
                              <a:schemeClr val="dk1">
                                <a:alpha val="40000"/>
                              </a:schemeClr>
                            </a:outerShdw>
                          </a:effectLst>
                        </a:rPr>
                        <a:t>Δ</a:t>
                      </a:r>
                      <a:r>
                        <a:rPr lang="en-US" sz="1100" b="0" u="none" strike="noStrike" cap="none" spc="0">
                          <a:ln w="0"/>
                          <a:solidFill>
                            <a:schemeClr val="tx1"/>
                          </a:solidFill>
                          <a:effectLst>
                            <a:outerShdw blurRad="38100" dist="19050" dir="2700000" algn="tl" rotWithShape="0">
                              <a:schemeClr val="dk1">
                                <a:alpha val="40000"/>
                              </a:schemeClr>
                            </a:outerShdw>
                          </a:effectLst>
                        </a:rPr>
                        <a:t>HR  </a:t>
                      </a:r>
                      <a:br>
                        <a:rPr lang="en-US" sz="1100" b="0" u="none" strike="noStrike" cap="none" spc="0">
                          <a:ln w="0"/>
                          <a:solidFill>
                            <a:schemeClr val="tx1"/>
                          </a:solidFill>
                          <a:effectLst>
                            <a:outerShdw blurRad="38100" dist="19050" dir="2700000" algn="tl" rotWithShape="0">
                              <a:schemeClr val="dk1">
                                <a:alpha val="40000"/>
                              </a:schemeClr>
                            </a:outerShdw>
                          </a:effectLst>
                        </a:rPr>
                      </a:br>
                      <a:r>
                        <a:rPr lang="en-US" sz="1100" b="0" u="none" strike="noStrike" cap="none" spc="0">
                          <a:ln w="0"/>
                          <a:solidFill>
                            <a:schemeClr val="tx1"/>
                          </a:solidFill>
                          <a:effectLst>
                            <a:outerShdw blurRad="38100" dist="19050" dir="2700000" algn="tl" rotWithShape="0">
                              <a:schemeClr val="dk1">
                                <a:alpha val="40000"/>
                              </a:schemeClr>
                            </a:outerShdw>
                          </a:effectLst>
                        </a:rPr>
                        <a:t>(cal/mol)</a:t>
                      </a:r>
                      <a:br>
                        <a:rPr lang="en-US" sz="1100" b="0" u="none" strike="noStrike" cap="none" spc="0">
                          <a:ln w="0"/>
                          <a:solidFill>
                            <a:schemeClr val="tx1"/>
                          </a:solidFill>
                          <a:effectLst>
                            <a:outerShdw blurRad="38100" dist="19050" dir="2700000" algn="tl" rotWithShape="0">
                              <a:schemeClr val="dk1">
                                <a:alpha val="40000"/>
                              </a:schemeClr>
                            </a:outerShdw>
                          </a:effectLst>
                        </a:rPr>
                      </a:br>
                      <a:endParaRPr lang="en-US"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b="0" u="none" strike="noStrike" cap="none" spc="0">
                          <a:ln w="0"/>
                          <a:solidFill>
                            <a:schemeClr val="tx1"/>
                          </a:solidFill>
                          <a:effectLst>
                            <a:outerShdw blurRad="38100" dist="19050" dir="2700000" algn="tl" rotWithShape="0">
                              <a:schemeClr val="dk1">
                                <a:alpha val="40000"/>
                              </a:schemeClr>
                            </a:outerShdw>
                          </a:effectLst>
                        </a:rPr>
                        <a:t>Δ</a:t>
                      </a:r>
                      <a:r>
                        <a:rPr lang="en-US" sz="1100" b="0" u="none" strike="noStrike" cap="none" spc="0">
                          <a:ln w="0"/>
                          <a:solidFill>
                            <a:schemeClr val="tx1"/>
                          </a:solidFill>
                          <a:effectLst>
                            <a:outerShdw blurRad="38100" dist="19050" dir="2700000" algn="tl" rotWithShape="0">
                              <a:schemeClr val="dk1">
                                <a:alpha val="40000"/>
                              </a:schemeClr>
                            </a:outerShdw>
                          </a:effectLst>
                        </a:rPr>
                        <a:t>Ss/R+ln</a:t>
                      </a:r>
                      <a:r>
                        <a:rPr lang="el-GR" sz="1100" b="0" u="none" strike="noStrike" cap="none" spc="0">
                          <a:ln w="0"/>
                          <a:solidFill>
                            <a:schemeClr val="tx1"/>
                          </a:solidFill>
                          <a:effectLst>
                            <a:outerShdw blurRad="38100" dist="19050" dir="2700000" algn="tl" rotWithShape="0">
                              <a:schemeClr val="dk1">
                                <a:alpha val="40000"/>
                              </a:schemeClr>
                            </a:outerShdw>
                          </a:effectLst>
                        </a:rPr>
                        <a:t>Φ  </a:t>
                      </a:r>
                      <a:br>
                        <a:rPr lang="el-GR" sz="1100" b="0" u="none" strike="noStrike" cap="none" spc="0">
                          <a:ln w="0"/>
                          <a:solidFill>
                            <a:schemeClr val="tx1"/>
                          </a:solidFill>
                          <a:effectLst>
                            <a:outerShdw blurRad="38100" dist="19050" dir="2700000" algn="tl" rotWithShape="0">
                              <a:schemeClr val="dk1">
                                <a:alpha val="40000"/>
                              </a:schemeClr>
                            </a:outerShdw>
                          </a:effectLst>
                        </a:rPr>
                      </a:br>
                      <a:r>
                        <a:rPr lang="el-GR" sz="1100" b="0" u="none" strike="noStrike" cap="none" spc="0">
                          <a:ln w="0"/>
                          <a:solidFill>
                            <a:schemeClr val="tx1"/>
                          </a:solidFill>
                          <a:effectLst>
                            <a:outerShdw blurRad="38100" dist="19050" dir="2700000" algn="tl" rotWithShape="0">
                              <a:schemeClr val="dk1">
                                <a:alpha val="40000"/>
                              </a:schemeClr>
                            </a:outerShdw>
                          </a:effectLst>
                        </a:rPr>
                        <a:t>(</a:t>
                      </a:r>
                      <a:r>
                        <a:rPr lang="en-US" sz="1100" b="0" u="none" strike="noStrike" cap="none" spc="0">
                          <a:ln w="0"/>
                          <a:solidFill>
                            <a:schemeClr val="tx1"/>
                          </a:solidFill>
                          <a:effectLst>
                            <a:outerShdw blurRad="38100" dist="19050" dir="2700000" algn="tl" rotWithShape="0">
                              <a:schemeClr val="dk1">
                                <a:alpha val="40000"/>
                              </a:schemeClr>
                            </a:outerShdw>
                          </a:effectLst>
                        </a:rPr>
                        <a:t>cal/mol)</a:t>
                      </a:r>
                      <a:br>
                        <a:rPr lang="en-US" sz="1100" b="0" u="none" strike="noStrike" cap="none" spc="0">
                          <a:ln w="0"/>
                          <a:solidFill>
                            <a:schemeClr val="tx1"/>
                          </a:solidFill>
                          <a:effectLst>
                            <a:outerShdw blurRad="38100" dist="19050" dir="2700000" algn="tl" rotWithShape="0">
                              <a:schemeClr val="dk1">
                                <a:alpha val="40000"/>
                              </a:schemeClr>
                            </a:outerShdw>
                          </a:effectLst>
                        </a:rPr>
                      </a:br>
                      <a:endParaRPr lang="en-US"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b="0" u="none" strike="noStrike" cap="none" spc="0">
                          <a:ln w="0"/>
                          <a:solidFill>
                            <a:schemeClr val="tx1"/>
                          </a:solidFill>
                          <a:effectLst>
                            <a:outerShdw blurRad="38100" dist="19050" dir="2700000" algn="tl" rotWithShape="0">
                              <a:schemeClr val="dk1">
                                <a:alpha val="40000"/>
                              </a:schemeClr>
                            </a:outerShdw>
                          </a:effectLst>
                        </a:rPr>
                        <a:t>Δ</a:t>
                      </a:r>
                      <a:r>
                        <a:rPr lang="en-US" sz="1100" b="0" u="none" strike="noStrike" cap="none" spc="0">
                          <a:ln w="0"/>
                          <a:solidFill>
                            <a:schemeClr val="tx1"/>
                          </a:solidFill>
                          <a:effectLst>
                            <a:outerShdw blurRad="38100" dist="19050" dir="2700000" algn="tl" rotWithShape="0">
                              <a:schemeClr val="dk1">
                                <a:alpha val="40000"/>
                              </a:schemeClr>
                            </a:outerShdw>
                          </a:effectLst>
                        </a:rPr>
                        <a:t>SR/R+ln</a:t>
                      </a:r>
                      <a:r>
                        <a:rPr lang="el-GR" sz="1100" b="0" u="none" strike="noStrike" cap="none" spc="0">
                          <a:ln w="0"/>
                          <a:solidFill>
                            <a:schemeClr val="tx1"/>
                          </a:solidFill>
                          <a:effectLst>
                            <a:outerShdw blurRad="38100" dist="19050" dir="2700000" algn="tl" rotWithShape="0">
                              <a:schemeClr val="dk1">
                                <a:alpha val="40000"/>
                              </a:schemeClr>
                            </a:outerShdw>
                          </a:effectLst>
                        </a:rPr>
                        <a:t>Φ  </a:t>
                      </a:r>
                      <a:br>
                        <a:rPr lang="el-GR" sz="1100" b="0" u="none" strike="noStrike" cap="none" spc="0">
                          <a:ln w="0"/>
                          <a:solidFill>
                            <a:schemeClr val="tx1"/>
                          </a:solidFill>
                          <a:effectLst>
                            <a:outerShdw blurRad="38100" dist="19050" dir="2700000" algn="tl" rotWithShape="0">
                              <a:schemeClr val="dk1">
                                <a:alpha val="40000"/>
                              </a:schemeClr>
                            </a:outerShdw>
                          </a:effectLst>
                        </a:rPr>
                      </a:br>
                      <a:r>
                        <a:rPr lang="el-GR" sz="1100" b="0" u="none" strike="noStrike" cap="none" spc="0">
                          <a:ln w="0"/>
                          <a:solidFill>
                            <a:schemeClr val="tx1"/>
                          </a:solidFill>
                          <a:effectLst>
                            <a:outerShdw blurRad="38100" dist="19050" dir="2700000" algn="tl" rotWithShape="0">
                              <a:schemeClr val="dk1">
                                <a:alpha val="40000"/>
                              </a:schemeClr>
                            </a:outerShdw>
                          </a:effectLst>
                        </a:rPr>
                        <a:t>(</a:t>
                      </a:r>
                      <a:r>
                        <a:rPr lang="en-US" sz="1100" b="0" u="none" strike="noStrike" cap="none" spc="0">
                          <a:ln w="0"/>
                          <a:solidFill>
                            <a:schemeClr val="tx1"/>
                          </a:solidFill>
                          <a:effectLst>
                            <a:outerShdw blurRad="38100" dist="19050" dir="2700000" algn="tl" rotWithShape="0">
                              <a:schemeClr val="dk1">
                                <a:alpha val="40000"/>
                              </a:schemeClr>
                            </a:outerShdw>
                          </a:effectLst>
                        </a:rPr>
                        <a:t>cal/mol)</a:t>
                      </a:r>
                      <a:br>
                        <a:rPr lang="en-US" sz="1100" b="0" u="none" strike="noStrike" cap="none" spc="0">
                          <a:ln w="0"/>
                          <a:solidFill>
                            <a:schemeClr val="tx1"/>
                          </a:solidFill>
                          <a:effectLst>
                            <a:outerShdw blurRad="38100" dist="19050" dir="2700000" algn="tl" rotWithShape="0">
                              <a:schemeClr val="dk1">
                                <a:alpha val="40000"/>
                              </a:schemeClr>
                            </a:outerShdw>
                          </a:effectLst>
                        </a:rPr>
                      </a:br>
                      <a:endParaRPr lang="en-US"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b="0" u="none" strike="noStrike" cap="none" spc="0">
                          <a:ln w="0"/>
                          <a:solidFill>
                            <a:schemeClr val="tx1"/>
                          </a:solidFill>
                          <a:effectLst>
                            <a:outerShdw blurRad="38100" dist="19050" dir="2700000" algn="tl" rotWithShape="0">
                              <a:schemeClr val="dk1">
                                <a:alpha val="40000"/>
                              </a:schemeClr>
                            </a:outerShdw>
                          </a:effectLst>
                        </a:rPr>
                        <a:t>Δ</a:t>
                      </a:r>
                      <a:r>
                        <a:rPr lang="en-US" sz="1100" b="0" u="none" strike="noStrike" cap="none" spc="0">
                          <a:ln w="0"/>
                          <a:solidFill>
                            <a:schemeClr val="tx1"/>
                          </a:solidFill>
                          <a:effectLst>
                            <a:outerShdw blurRad="38100" dist="19050" dir="2700000" algn="tl" rotWithShape="0">
                              <a:schemeClr val="dk1">
                                <a:alpha val="40000"/>
                              </a:schemeClr>
                            </a:outerShdw>
                          </a:effectLst>
                        </a:rPr>
                        <a:t>S,R</a:t>
                      </a:r>
                      <a:r>
                        <a:rPr lang="el-GR" sz="1100" b="0" u="none" strike="noStrike" cap="none" spc="0">
                          <a:ln w="0"/>
                          <a:solidFill>
                            <a:schemeClr val="tx1"/>
                          </a:solidFill>
                          <a:effectLst>
                            <a:outerShdw blurRad="38100" dist="19050" dir="2700000" algn="tl" rotWithShape="0">
                              <a:schemeClr val="dk1">
                                <a:alpha val="40000"/>
                              </a:schemeClr>
                            </a:outerShdw>
                          </a:effectLst>
                        </a:rPr>
                        <a:t>Δ</a:t>
                      </a:r>
                      <a:r>
                        <a:rPr lang="en-US" sz="1100" b="0" u="none" strike="noStrike" cap="none" spc="0">
                          <a:ln w="0"/>
                          <a:solidFill>
                            <a:schemeClr val="tx1"/>
                          </a:solidFill>
                          <a:effectLst>
                            <a:outerShdw blurRad="38100" dist="19050" dir="2700000" algn="tl" rotWithShape="0">
                              <a:schemeClr val="dk1">
                                <a:alpha val="40000"/>
                              </a:schemeClr>
                            </a:outerShdw>
                          </a:effectLst>
                        </a:rPr>
                        <a:t>H </a:t>
                      </a:r>
                      <a:br>
                        <a:rPr lang="en-US" sz="1100" b="0" u="none" strike="noStrike" cap="none" spc="0">
                          <a:ln w="0"/>
                          <a:solidFill>
                            <a:schemeClr val="tx1"/>
                          </a:solidFill>
                          <a:effectLst>
                            <a:outerShdw blurRad="38100" dist="19050" dir="2700000" algn="tl" rotWithShape="0">
                              <a:schemeClr val="dk1">
                                <a:alpha val="40000"/>
                              </a:schemeClr>
                            </a:outerShdw>
                          </a:effectLst>
                        </a:rPr>
                      </a:br>
                      <a:r>
                        <a:rPr lang="en-US" sz="1100" b="0" u="none" strike="noStrike" cap="none" spc="0">
                          <a:ln w="0"/>
                          <a:solidFill>
                            <a:schemeClr val="tx1"/>
                          </a:solidFill>
                          <a:effectLst>
                            <a:outerShdw blurRad="38100" dist="19050" dir="2700000" algn="tl" rotWithShape="0">
                              <a:schemeClr val="dk1">
                                <a:alpha val="40000"/>
                              </a:schemeClr>
                            </a:outerShdw>
                          </a:effectLst>
                        </a:rPr>
                        <a:t>(cal/mol)</a:t>
                      </a:r>
                      <a:br>
                        <a:rPr lang="en-US" sz="1100" b="0" u="none" strike="noStrike" cap="none" spc="0">
                          <a:ln w="0"/>
                          <a:solidFill>
                            <a:schemeClr val="tx1"/>
                          </a:solidFill>
                          <a:effectLst>
                            <a:outerShdw blurRad="38100" dist="19050" dir="2700000" algn="tl" rotWithShape="0">
                              <a:schemeClr val="dk1">
                                <a:alpha val="40000"/>
                              </a:schemeClr>
                            </a:outerShdw>
                          </a:effectLst>
                        </a:rPr>
                      </a:br>
                      <a:endParaRPr lang="en-US"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b="0" u="none" strike="noStrike" cap="none" spc="0">
                          <a:ln w="0"/>
                          <a:solidFill>
                            <a:schemeClr val="tx1"/>
                          </a:solidFill>
                          <a:effectLst>
                            <a:outerShdw blurRad="38100" dist="19050" dir="2700000" algn="tl" rotWithShape="0">
                              <a:schemeClr val="dk1">
                                <a:alpha val="40000"/>
                              </a:schemeClr>
                            </a:outerShdw>
                          </a:effectLst>
                        </a:rPr>
                        <a:t>Δ</a:t>
                      </a:r>
                      <a:r>
                        <a:rPr lang="en-US" sz="1100" b="0" u="none" strike="noStrike" cap="none" spc="0">
                          <a:ln w="0"/>
                          <a:solidFill>
                            <a:schemeClr val="tx1"/>
                          </a:solidFill>
                          <a:effectLst>
                            <a:outerShdw blurRad="38100" dist="19050" dir="2700000" algn="tl" rotWithShape="0">
                              <a:schemeClr val="dk1">
                                <a:alpha val="40000"/>
                              </a:schemeClr>
                            </a:outerShdw>
                          </a:effectLst>
                        </a:rPr>
                        <a:t>S,R</a:t>
                      </a:r>
                      <a:r>
                        <a:rPr lang="el-GR" sz="1100" b="0" u="none" strike="noStrike" cap="none" spc="0">
                          <a:ln w="0"/>
                          <a:solidFill>
                            <a:schemeClr val="tx1"/>
                          </a:solidFill>
                          <a:effectLst>
                            <a:outerShdw blurRad="38100" dist="19050" dir="2700000" algn="tl" rotWithShape="0">
                              <a:schemeClr val="dk1">
                                <a:alpha val="40000"/>
                              </a:schemeClr>
                            </a:outerShdw>
                          </a:effectLst>
                        </a:rPr>
                        <a:t>Δ</a:t>
                      </a:r>
                      <a:r>
                        <a:rPr lang="en-US" sz="1100" b="0" u="none" strike="noStrike" cap="none" spc="0">
                          <a:ln w="0"/>
                          <a:solidFill>
                            <a:schemeClr val="tx1"/>
                          </a:solidFill>
                          <a:effectLst>
                            <a:outerShdw blurRad="38100" dist="19050" dir="2700000" algn="tl" rotWithShape="0">
                              <a:schemeClr val="dk1">
                                <a:alpha val="40000"/>
                              </a:schemeClr>
                            </a:outerShdw>
                          </a:effectLst>
                        </a:rPr>
                        <a:t>S</a:t>
                      </a:r>
                      <a:br>
                        <a:rPr lang="en-US" sz="1100" b="0" u="none" strike="noStrike" cap="none" spc="0">
                          <a:ln w="0"/>
                          <a:solidFill>
                            <a:schemeClr val="tx1"/>
                          </a:solidFill>
                          <a:effectLst>
                            <a:outerShdw blurRad="38100" dist="19050" dir="2700000" algn="tl" rotWithShape="0">
                              <a:schemeClr val="dk1">
                                <a:alpha val="40000"/>
                              </a:schemeClr>
                            </a:outerShdw>
                          </a:effectLst>
                        </a:rPr>
                      </a:br>
                      <a:r>
                        <a:rPr lang="en-US" sz="1100" b="0" u="none" strike="noStrike" cap="none" spc="0">
                          <a:ln w="0"/>
                          <a:solidFill>
                            <a:schemeClr val="tx1"/>
                          </a:solidFill>
                          <a:effectLst>
                            <a:outerShdw blurRad="38100" dist="19050" dir="2700000" algn="tl" rotWithShape="0">
                              <a:schemeClr val="dk1">
                                <a:alpha val="40000"/>
                              </a:schemeClr>
                            </a:outerShdw>
                          </a:effectLst>
                        </a:rPr>
                        <a:t>(cal/mol)</a:t>
                      </a:r>
                      <a:br>
                        <a:rPr lang="en-US" sz="1100" b="0" u="none" strike="noStrike" cap="none" spc="0">
                          <a:ln w="0"/>
                          <a:solidFill>
                            <a:schemeClr val="tx1"/>
                          </a:solidFill>
                          <a:effectLst>
                            <a:outerShdw blurRad="38100" dist="19050" dir="2700000" algn="tl" rotWithShape="0">
                              <a:schemeClr val="dk1">
                                <a:alpha val="40000"/>
                              </a:schemeClr>
                            </a:outerShdw>
                          </a:effectLst>
                        </a:rPr>
                      </a:br>
                      <a:endParaRPr lang="en-US"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n-US" sz="1100" b="0" u="none" strike="noStrike" cap="none" spc="0" dirty="0" err="1">
                          <a:ln w="0"/>
                          <a:solidFill>
                            <a:schemeClr val="tx1"/>
                          </a:solidFill>
                          <a:effectLst>
                            <a:outerShdw blurRad="38100" dist="19050" dir="2700000" algn="tl" rotWithShape="0">
                              <a:schemeClr val="dk1">
                                <a:alpha val="40000"/>
                              </a:schemeClr>
                            </a:outerShdw>
                          </a:effectLst>
                        </a:rPr>
                        <a:t>Tiso</a:t>
                      </a:r>
                      <a:r>
                        <a:rPr lang="en-US" sz="1100" b="0" u="none" strike="noStrike" cap="none" spc="0" dirty="0">
                          <a:ln w="0"/>
                          <a:solidFill>
                            <a:schemeClr val="tx1"/>
                          </a:solidFill>
                          <a:effectLst>
                            <a:outerShdw blurRad="38100" dist="19050" dir="2700000" algn="tl" rotWithShape="0">
                              <a:schemeClr val="dk1">
                                <a:alpha val="40000"/>
                              </a:schemeClr>
                            </a:outerShdw>
                          </a:effectLst>
                        </a:rPr>
                        <a:t>               (K)</a:t>
                      </a:r>
                      <a:endParaRPr lang="en-US" sz="11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solidFill>
                      <a:schemeClr val="accent6">
                        <a:lumMod val="20000"/>
                        <a:lumOff val="80000"/>
                      </a:schemeClr>
                    </a:solidFill>
                  </a:tcPr>
                </a:tc>
                <a:extLst>
                  <a:ext uri="{0D108BD9-81ED-4DB2-BD59-A6C34878D82A}">
                    <a16:rowId xmlns:a16="http://schemas.microsoft.com/office/drawing/2014/main" val="1015437084"/>
                  </a:ext>
                </a:extLst>
              </a:tr>
              <a:tr h="182880">
                <a:tc>
                  <a:txBody>
                    <a:bodyPr/>
                    <a:lstStyle/>
                    <a:p>
                      <a:pPr algn="r" fontAlgn="b"/>
                      <a:r>
                        <a:rPr lang="en-US" sz="1100" u="none" strike="noStrike">
                          <a:effectLst/>
                        </a:rPr>
                        <a:t>-2341.7165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-3876.4310</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-3.7866</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-4.5325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-1534.6549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-1.4823</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1035.3533</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4132277104"/>
                  </a:ext>
                </a:extLst>
              </a:tr>
            </a:tbl>
          </a:graphicData>
        </a:graphic>
      </p:graphicFrame>
      <p:sp>
        <p:nvSpPr>
          <p:cNvPr id="9" name="TextBox 8"/>
          <p:cNvSpPr txBox="1"/>
          <p:nvPr/>
        </p:nvSpPr>
        <p:spPr>
          <a:xfrm>
            <a:off x="146627" y="147782"/>
            <a:ext cx="2257477" cy="369332"/>
          </a:xfrm>
          <a:prstGeom prst="rect">
            <a:avLst/>
          </a:prstGeom>
          <a:noFill/>
        </p:spPr>
        <p:txBody>
          <a:bodyPr wrap="none" rtlCol="0">
            <a:spAutoFit/>
          </a:bodyPr>
          <a:lstStyle/>
          <a:p>
            <a:r>
              <a:rPr lang="en-US" dirty="0">
                <a:solidFill>
                  <a:srgbClr val="FF0000"/>
                </a:solidFill>
              </a:rPr>
              <a:t> mp-ACN:Water-90:10</a:t>
            </a:r>
          </a:p>
        </p:txBody>
      </p:sp>
      <p:graphicFrame>
        <p:nvGraphicFramePr>
          <p:cNvPr id="10" name="Chart 9">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2022167853"/>
              </p:ext>
            </p:extLst>
          </p:nvPr>
        </p:nvGraphicFramePr>
        <p:xfrm>
          <a:off x="127722" y="3282978"/>
          <a:ext cx="5681518" cy="31586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00000000-0008-0000-0200-000010000000}"/>
              </a:ext>
            </a:extLst>
          </p:cNvPr>
          <p:cNvGraphicFramePr>
            <a:graphicFrameLocks/>
          </p:cNvGraphicFramePr>
          <p:nvPr>
            <p:extLst>
              <p:ext uri="{D42A27DB-BD31-4B8C-83A1-F6EECF244321}">
                <p14:modId xmlns:p14="http://schemas.microsoft.com/office/powerpoint/2010/main" val="2004111014"/>
              </p:ext>
            </p:extLst>
          </p:nvPr>
        </p:nvGraphicFramePr>
        <p:xfrm>
          <a:off x="5980083" y="3282978"/>
          <a:ext cx="6067021" cy="31586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13068369"/>
              </p:ext>
            </p:extLst>
          </p:nvPr>
        </p:nvGraphicFramePr>
        <p:xfrm>
          <a:off x="146627" y="517114"/>
          <a:ext cx="6311900" cy="2468880"/>
        </p:xfrm>
        <a:graphic>
          <a:graphicData uri="http://schemas.openxmlformats.org/drawingml/2006/table">
            <a:tbl>
              <a:tblPr>
                <a:tableStyleId>{5C22544A-7EE6-4342-B048-85BDC9FD1C3A}</a:tableStyleId>
              </a:tblPr>
              <a:tblGrid>
                <a:gridCol w="292100">
                  <a:extLst>
                    <a:ext uri="{9D8B030D-6E8A-4147-A177-3AD203B41FA5}">
                      <a16:colId xmlns:a16="http://schemas.microsoft.com/office/drawing/2014/main" val="3829059023"/>
                    </a:ext>
                  </a:extLst>
                </a:gridCol>
                <a:gridCol w="342900">
                  <a:extLst>
                    <a:ext uri="{9D8B030D-6E8A-4147-A177-3AD203B41FA5}">
                      <a16:colId xmlns:a16="http://schemas.microsoft.com/office/drawing/2014/main" val="2029147101"/>
                    </a:ext>
                  </a:extLst>
                </a:gridCol>
                <a:gridCol w="546100">
                  <a:extLst>
                    <a:ext uri="{9D8B030D-6E8A-4147-A177-3AD203B41FA5}">
                      <a16:colId xmlns:a16="http://schemas.microsoft.com/office/drawing/2014/main" val="3087200322"/>
                    </a:ext>
                  </a:extLst>
                </a:gridCol>
                <a:gridCol w="520700">
                  <a:extLst>
                    <a:ext uri="{9D8B030D-6E8A-4147-A177-3AD203B41FA5}">
                      <a16:colId xmlns:a16="http://schemas.microsoft.com/office/drawing/2014/main" val="452450258"/>
                    </a:ext>
                  </a:extLst>
                </a:gridCol>
                <a:gridCol w="609600">
                  <a:extLst>
                    <a:ext uri="{9D8B030D-6E8A-4147-A177-3AD203B41FA5}">
                      <a16:colId xmlns:a16="http://schemas.microsoft.com/office/drawing/2014/main" val="980605246"/>
                    </a:ext>
                  </a:extLst>
                </a:gridCol>
                <a:gridCol w="609600">
                  <a:extLst>
                    <a:ext uri="{9D8B030D-6E8A-4147-A177-3AD203B41FA5}">
                      <a16:colId xmlns:a16="http://schemas.microsoft.com/office/drawing/2014/main" val="4280821407"/>
                    </a:ext>
                  </a:extLst>
                </a:gridCol>
                <a:gridCol w="546100">
                  <a:extLst>
                    <a:ext uri="{9D8B030D-6E8A-4147-A177-3AD203B41FA5}">
                      <a16:colId xmlns:a16="http://schemas.microsoft.com/office/drawing/2014/main" val="1047777830"/>
                    </a:ext>
                  </a:extLst>
                </a:gridCol>
                <a:gridCol w="558800">
                  <a:extLst>
                    <a:ext uri="{9D8B030D-6E8A-4147-A177-3AD203B41FA5}">
                      <a16:colId xmlns:a16="http://schemas.microsoft.com/office/drawing/2014/main" val="2846491610"/>
                    </a:ext>
                  </a:extLst>
                </a:gridCol>
                <a:gridCol w="647700">
                  <a:extLst>
                    <a:ext uri="{9D8B030D-6E8A-4147-A177-3AD203B41FA5}">
                      <a16:colId xmlns:a16="http://schemas.microsoft.com/office/drawing/2014/main" val="3738764173"/>
                    </a:ext>
                  </a:extLst>
                </a:gridCol>
                <a:gridCol w="596900">
                  <a:extLst>
                    <a:ext uri="{9D8B030D-6E8A-4147-A177-3AD203B41FA5}">
                      <a16:colId xmlns:a16="http://schemas.microsoft.com/office/drawing/2014/main" val="4120068409"/>
                    </a:ext>
                  </a:extLst>
                </a:gridCol>
                <a:gridCol w="558800">
                  <a:extLst>
                    <a:ext uri="{9D8B030D-6E8A-4147-A177-3AD203B41FA5}">
                      <a16:colId xmlns:a16="http://schemas.microsoft.com/office/drawing/2014/main" val="734067902"/>
                    </a:ext>
                  </a:extLst>
                </a:gridCol>
                <a:gridCol w="482600">
                  <a:extLst>
                    <a:ext uri="{9D8B030D-6E8A-4147-A177-3AD203B41FA5}">
                      <a16:colId xmlns:a16="http://schemas.microsoft.com/office/drawing/2014/main" val="1877644276"/>
                    </a:ext>
                  </a:extLst>
                </a:gridCol>
              </a:tblGrid>
              <a:tr h="457200">
                <a:tc>
                  <a:txBody>
                    <a:bodyPr/>
                    <a:lstStyle/>
                    <a:p>
                      <a:pPr algn="l" fontAlgn="ctr"/>
                      <a:r>
                        <a:rPr lang="en-US" sz="1100" b="0" u="none" strike="noStrike" cap="none" spc="0" dirty="0" err="1">
                          <a:ln w="0"/>
                          <a:solidFill>
                            <a:schemeClr val="tx1"/>
                          </a:solidFill>
                          <a:effectLst>
                            <a:outerShdw blurRad="38100" dist="19050" dir="2700000" algn="tl" rotWithShape="0">
                              <a:schemeClr val="dk1">
                                <a:alpha val="40000"/>
                              </a:schemeClr>
                            </a:outerShdw>
                          </a:effectLst>
                        </a:rPr>
                        <a:t>t,°C</a:t>
                      </a:r>
                      <a:endParaRPr lang="en-US" sz="11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0" marR="0" marT="0" marB="0" anchor="ctr">
                    <a:solidFill>
                      <a:srgbClr val="B5C864">
                        <a:alpha val="46000"/>
                      </a:srgbClr>
                    </a:solidFill>
                  </a:tcPr>
                </a:tc>
                <a:tc>
                  <a:txBody>
                    <a:bodyPr/>
                    <a:lstStyle/>
                    <a:p>
                      <a:pPr algn="l" fontAlgn="ctr"/>
                      <a:r>
                        <a:rPr lang="en-US" sz="1100" b="0" u="none" strike="noStrike" cap="none" spc="0">
                          <a:ln w="0"/>
                          <a:solidFill>
                            <a:schemeClr val="tx1"/>
                          </a:solidFill>
                          <a:effectLst>
                            <a:outerShdw blurRad="38100" dist="19050" dir="2700000" algn="tl" rotWithShape="0">
                              <a:schemeClr val="dk1">
                                <a:alpha val="40000"/>
                              </a:schemeClr>
                            </a:outerShdw>
                          </a:effectLst>
                        </a:rPr>
                        <a:t>to</a:t>
                      </a:r>
                      <a:endParaRPr lang="en-US"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0" marR="0" marT="0" marB="0" anchor="ctr">
                    <a:solidFill>
                      <a:srgbClr val="B5C864">
                        <a:alpha val="46000"/>
                      </a:srgbClr>
                    </a:solidFill>
                  </a:tcPr>
                </a:tc>
                <a:tc>
                  <a:txBody>
                    <a:bodyPr/>
                    <a:lstStyle/>
                    <a:p>
                      <a:pPr algn="l" fontAlgn="ctr"/>
                      <a:r>
                        <a:rPr lang="en-US" sz="1100" b="0" u="none" strike="noStrike" cap="none" spc="0">
                          <a:ln w="0"/>
                          <a:solidFill>
                            <a:schemeClr val="tx1"/>
                          </a:solidFill>
                          <a:effectLst>
                            <a:outerShdw blurRad="38100" dist="19050" dir="2700000" algn="tl" rotWithShape="0">
                              <a:schemeClr val="dk1">
                                <a:alpha val="40000"/>
                              </a:schemeClr>
                            </a:outerShdw>
                          </a:effectLst>
                        </a:rPr>
                        <a:t>t1</a:t>
                      </a:r>
                      <a:endParaRPr lang="en-US"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0" marR="0" marT="0" marB="0" anchor="ctr">
                    <a:solidFill>
                      <a:srgbClr val="B5C864">
                        <a:alpha val="46000"/>
                      </a:srgbClr>
                    </a:solidFill>
                  </a:tcPr>
                </a:tc>
                <a:tc>
                  <a:txBody>
                    <a:bodyPr/>
                    <a:lstStyle/>
                    <a:p>
                      <a:pPr algn="l" fontAlgn="ctr"/>
                      <a:r>
                        <a:rPr lang="en-US" sz="1100" b="0" u="none" strike="noStrike" cap="none" spc="0">
                          <a:ln w="0"/>
                          <a:solidFill>
                            <a:schemeClr val="tx1"/>
                          </a:solidFill>
                          <a:effectLst>
                            <a:outerShdw blurRad="38100" dist="19050" dir="2700000" algn="tl" rotWithShape="0">
                              <a:schemeClr val="dk1">
                                <a:alpha val="40000"/>
                              </a:schemeClr>
                            </a:outerShdw>
                          </a:effectLst>
                        </a:rPr>
                        <a:t>t2</a:t>
                      </a:r>
                      <a:endParaRPr lang="en-US"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0" marR="0" marT="0" marB="0" anchor="ctr">
                    <a:solidFill>
                      <a:srgbClr val="B5C864">
                        <a:alpha val="46000"/>
                      </a:srgbClr>
                    </a:solidFill>
                  </a:tcPr>
                </a:tc>
                <a:tc>
                  <a:txBody>
                    <a:bodyPr/>
                    <a:lstStyle/>
                    <a:p>
                      <a:pPr algn="l" fontAlgn="ctr"/>
                      <a:r>
                        <a:rPr lang="en-US" sz="1000" b="0" u="none" strike="noStrike" cap="none" spc="0" dirty="0" err="1">
                          <a:ln w="0"/>
                          <a:solidFill>
                            <a:schemeClr val="tx1"/>
                          </a:solidFill>
                          <a:effectLst>
                            <a:outerShdw blurRad="38100" dist="19050" dir="2700000" algn="tl" rotWithShape="0">
                              <a:schemeClr val="dk1">
                                <a:alpha val="40000"/>
                              </a:schemeClr>
                            </a:outerShdw>
                          </a:effectLst>
                        </a:rPr>
                        <a:t>kS</a:t>
                      </a:r>
                      <a:endParaRPr lang="en-US" sz="10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0" marR="0" marT="0" marB="0" anchor="ctr">
                    <a:solidFill>
                      <a:srgbClr val="B5C864">
                        <a:alpha val="46000"/>
                      </a:srgbClr>
                    </a:solidFill>
                  </a:tcPr>
                </a:tc>
                <a:tc>
                  <a:txBody>
                    <a:bodyPr/>
                    <a:lstStyle/>
                    <a:p>
                      <a:pPr algn="l" fontAlgn="ctr"/>
                      <a:r>
                        <a:rPr lang="en-US" sz="900" b="0" u="none" strike="noStrike" cap="none" spc="0">
                          <a:ln w="0"/>
                          <a:solidFill>
                            <a:schemeClr val="tx1"/>
                          </a:solidFill>
                          <a:effectLst>
                            <a:outerShdw blurRad="38100" dist="19050" dir="2700000" algn="tl" rotWithShape="0">
                              <a:schemeClr val="dk1">
                                <a:alpha val="40000"/>
                              </a:schemeClr>
                            </a:outerShdw>
                          </a:effectLst>
                        </a:rPr>
                        <a:t>kR</a:t>
                      </a:r>
                      <a:endParaRPr lang="en-US" sz="9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0" marR="0" marT="0" marB="0" anchor="ctr">
                    <a:solidFill>
                      <a:srgbClr val="B5C864">
                        <a:alpha val="46000"/>
                      </a:srgbClr>
                    </a:solidFill>
                  </a:tcPr>
                </a:tc>
                <a:tc>
                  <a:txBody>
                    <a:bodyPr/>
                    <a:lstStyle/>
                    <a:p>
                      <a:pPr algn="l" fontAlgn="ctr"/>
                      <a:r>
                        <a:rPr lang="el-GR" sz="1100" b="0" u="none" strike="noStrike" cap="none" spc="0">
                          <a:ln w="0"/>
                          <a:solidFill>
                            <a:schemeClr val="tx1"/>
                          </a:solidFill>
                          <a:effectLst>
                            <a:outerShdw blurRad="38100" dist="19050" dir="2700000" algn="tl" rotWithShape="0">
                              <a:schemeClr val="dk1">
                                <a:alpha val="40000"/>
                              </a:schemeClr>
                            </a:outerShdw>
                          </a:effectLst>
                        </a:rPr>
                        <a:t>α</a:t>
                      </a:r>
                      <a:endParaRPr lang="el-GR"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0" marR="0" marT="0" marB="0" anchor="ctr">
                    <a:solidFill>
                      <a:srgbClr val="B5C864">
                        <a:alpha val="46000"/>
                      </a:srgbClr>
                    </a:solidFill>
                  </a:tcPr>
                </a:tc>
                <a:tc>
                  <a:txBody>
                    <a:bodyPr/>
                    <a:lstStyle/>
                    <a:p>
                      <a:pPr algn="l" fontAlgn="ctr"/>
                      <a:r>
                        <a:rPr lang="en-US" sz="1100" b="0" u="none" strike="noStrike" cap="none" spc="0" dirty="0">
                          <a:ln w="0"/>
                          <a:solidFill>
                            <a:schemeClr val="tx1"/>
                          </a:solidFill>
                          <a:effectLst>
                            <a:outerShdw blurRad="38100" dist="19050" dir="2700000" algn="tl" rotWithShape="0">
                              <a:schemeClr val="dk1">
                                <a:alpha val="40000"/>
                              </a:schemeClr>
                            </a:outerShdw>
                          </a:effectLst>
                        </a:rPr>
                        <a:t>T(K)</a:t>
                      </a:r>
                      <a:endParaRPr lang="en-US" sz="11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0" marR="0" marT="0" marB="0" anchor="ctr">
                    <a:solidFill>
                      <a:srgbClr val="B5C864">
                        <a:alpha val="46000"/>
                      </a:srgbClr>
                    </a:solidFill>
                  </a:tcPr>
                </a:tc>
                <a:tc>
                  <a:txBody>
                    <a:bodyPr/>
                    <a:lstStyle/>
                    <a:p>
                      <a:pPr algn="l" fontAlgn="ctr"/>
                      <a:r>
                        <a:rPr lang="en-US" sz="1100" b="0" u="none" strike="noStrike" cap="none" spc="0">
                          <a:ln w="0"/>
                          <a:solidFill>
                            <a:schemeClr val="tx1"/>
                          </a:solidFill>
                          <a:effectLst>
                            <a:outerShdw blurRad="38100" dist="19050" dir="2700000" algn="tl" rotWithShape="0">
                              <a:schemeClr val="dk1">
                                <a:alpha val="40000"/>
                              </a:schemeClr>
                            </a:outerShdw>
                          </a:effectLst>
                        </a:rPr>
                        <a:t>1/T x 10⁻⁴</a:t>
                      </a:r>
                      <a:endParaRPr lang="en-US"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0" marR="0" marT="0" marB="0" anchor="ctr">
                    <a:solidFill>
                      <a:srgbClr val="B5C864">
                        <a:alpha val="46000"/>
                      </a:srgbClr>
                    </a:solidFill>
                  </a:tcPr>
                </a:tc>
                <a:tc>
                  <a:txBody>
                    <a:bodyPr/>
                    <a:lstStyle/>
                    <a:p>
                      <a:pPr algn="l" fontAlgn="ctr"/>
                      <a:r>
                        <a:rPr lang="en-US" sz="1100" b="0" u="none" strike="noStrike" cap="none" spc="0">
                          <a:ln w="0"/>
                          <a:solidFill>
                            <a:schemeClr val="tx1"/>
                          </a:solidFill>
                          <a:effectLst>
                            <a:outerShdw blurRad="38100" dist="19050" dir="2700000" algn="tl" rotWithShape="0">
                              <a:schemeClr val="dk1">
                                <a:alpha val="40000"/>
                              </a:schemeClr>
                            </a:outerShdw>
                          </a:effectLst>
                        </a:rPr>
                        <a:t>lnkS</a:t>
                      </a:r>
                      <a:endParaRPr lang="en-US"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0" marR="0" marT="0" marB="0" anchor="ctr">
                    <a:solidFill>
                      <a:srgbClr val="B5C864">
                        <a:alpha val="46000"/>
                      </a:srgbClr>
                    </a:solidFill>
                  </a:tcPr>
                </a:tc>
                <a:tc>
                  <a:txBody>
                    <a:bodyPr/>
                    <a:lstStyle/>
                    <a:p>
                      <a:pPr algn="l" fontAlgn="ctr"/>
                      <a:r>
                        <a:rPr lang="en-US" sz="1100" b="0" u="none" strike="noStrike" cap="none" spc="0">
                          <a:ln w="0"/>
                          <a:solidFill>
                            <a:schemeClr val="tx1"/>
                          </a:solidFill>
                          <a:effectLst>
                            <a:outerShdw blurRad="38100" dist="19050" dir="2700000" algn="tl" rotWithShape="0">
                              <a:schemeClr val="dk1">
                                <a:alpha val="40000"/>
                              </a:schemeClr>
                            </a:outerShdw>
                          </a:effectLst>
                        </a:rPr>
                        <a:t>lnkR</a:t>
                      </a:r>
                      <a:endParaRPr lang="en-US" sz="11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0" marR="0" marT="0" marB="0" anchor="ctr">
                    <a:solidFill>
                      <a:srgbClr val="B5C864">
                        <a:alpha val="46000"/>
                      </a:srgbClr>
                    </a:solidFill>
                  </a:tcPr>
                </a:tc>
                <a:tc>
                  <a:txBody>
                    <a:bodyPr/>
                    <a:lstStyle/>
                    <a:p>
                      <a:pPr algn="l" fontAlgn="ctr"/>
                      <a:r>
                        <a:rPr lang="en-US" sz="1200" b="0" u="none" strike="noStrike" cap="none" spc="0" dirty="0">
                          <a:ln w="0"/>
                          <a:solidFill>
                            <a:schemeClr val="tx1"/>
                          </a:solidFill>
                          <a:effectLst>
                            <a:outerShdw blurRad="38100" dist="19050" dir="2700000" algn="tl" rotWithShape="0">
                              <a:schemeClr val="dk1">
                                <a:alpha val="40000"/>
                              </a:schemeClr>
                            </a:outerShdw>
                          </a:effectLst>
                        </a:rPr>
                        <a:t>ln</a:t>
                      </a:r>
                      <a:r>
                        <a:rPr lang="el-GR" sz="1200" b="0" u="none" strike="noStrike" cap="none" spc="0" dirty="0">
                          <a:ln w="0"/>
                          <a:solidFill>
                            <a:schemeClr val="tx1"/>
                          </a:solidFill>
                          <a:effectLst>
                            <a:outerShdw blurRad="38100" dist="19050" dir="2700000" algn="tl" rotWithShape="0">
                              <a:schemeClr val="dk1">
                                <a:alpha val="40000"/>
                              </a:schemeClr>
                            </a:outerShdw>
                          </a:effectLst>
                        </a:rPr>
                        <a:t>α</a:t>
                      </a:r>
                      <a:endParaRPr lang="el-GR" sz="12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0" marR="0" marT="0" marB="0" anchor="ctr">
                    <a:solidFill>
                      <a:srgbClr val="B5C864">
                        <a:alpha val="46000"/>
                      </a:srgbClr>
                    </a:solidFill>
                  </a:tcPr>
                </a:tc>
                <a:extLst>
                  <a:ext uri="{0D108BD9-81ED-4DB2-BD59-A6C34878D82A}">
                    <a16:rowId xmlns:a16="http://schemas.microsoft.com/office/drawing/2014/main" val="762787797"/>
                  </a:ext>
                </a:extLst>
              </a:tr>
              <a:tr h="182880">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8.8740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39.0100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1.3664</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9.4027</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6.8813</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285.15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35.0693</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0.3122</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2.2410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1.9288</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extLst>
                  <a:ext uri="{0D108BD9-81ED-4DB2-BD59-A6C34878D82A}">
                    <a16:rowId xmlns:a16="http://schemas.microsoft.com/office/drawing/2014/main" val="1883200824"/>
                  </a:ext>
                </a:extLst>
              </a:tr>
              <a:tr h="182880">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8.7320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37.4890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1.3285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8.9971</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6.7722</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290.15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34.4649</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0.2841</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2.1969</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1.9128</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extLst>
                  <a:ext uri="{0D108BD9-81ED-4DB2-BD59-A6C34878D82A}">
                    <a16:rowId xmlns:a16="http://schemas.microsoft.com/office/drawing/2014/main" val="410415438"/>
                  </a:ext>
                </a:extLst>
              </a:tr>
              <a:tr h="182880">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8.5240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34.8580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1.2731</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8.2955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6.5161</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295.15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33.8811</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0.2414</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2.1157</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1.8743</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extLst>
                  <a:ext uri="{0D108BD9-81ED-4DB2-BD59-A6C34878D82A}">
                    <a16:rowId xmlns:a16="http://schemas.microsoft.com/office/drawing/2014/main" val="4018477743"/>
                  </a:ext>
                </a:extLst>
              </a:tr>
              <a:tr h="182880">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8.2630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32.1690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1.2035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7.5784</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6.2971</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300.15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33.3167</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0.1852</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2.0253</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1.8401</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extLst>
                  <a:ext uri="{0D108BD9-81ED-4DB2-BD59-A6C34878D82A}">
                    <a16:rowId xmlns:a16="http://schemas.microsoft.com/office/drawing/2014/main" val="573110867"/>
                  </a:ext>
                </a:extLst>
              </a:tr>
              <a:tr h="182880">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7.2470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24.9690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0.9325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5.6584</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6.0678</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305.15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32.7708</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-0.0699</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1.7331</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1.8030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extLst>
                  <a:ext uri="{0D108BD9-81ED-4DB2-BD59-A6C34878D82A}">
                    <a16:rowId xmlns:a16="http://schemas.microsoft.com/office/drawing/2014/main" val="1884307068"/>
                  </a:ext>
                </a:extLst>
              </a:tr>
              <a:tr h="182880">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7.7380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26.9330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1.0635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6.1821</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5.8132</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310.15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32.2425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0.0615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1.8217</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1.7601</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extLst>
                  <a:ext uri="{0D108BD9-81ED-4DB2-BD59-A6C34878D82A}">
                    <a16:rowId xmlns:a16="http://schemas.microsoft.com/office/drawing/2014/main" val="3619385712"/>
                  </a:ext>
                </a:extLst>
              </a:tr>
              <a:tr h="182880">
                <a:tc>
                  <a:txBody>
                    <a:bodyPr/>
                    <a:lstStyle/>
                    <a:p>
                      <a:pPr algn="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7.4920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24.6290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0.9979</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5.5677</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5.5796</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315.15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31.7309</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-0.0021</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1.7170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1.7191</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extLst>
                  <a:ext uri="{0D108BD9-81ED-4DB2-BD59-A6C34878D82A}">
                    <a16:rowId xmlns:a16="http://schemas.microsoft.com/office/drawing/2014/main" val="2396885332"/>
                  </a:ext>
                </a:extLst>
              </a:tr>
              <a:tr h="182880">
                <a:tc>
                  <a:txBody>
                    <a:bodyPr/>
                    <a:lstStyle/>
                    <a:p>
                      <a:pPr algn="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7.2410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22.4150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0.9309</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4.9773</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5.3466</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320.15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31.2354</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-0.0716</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1.6049</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1.6765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extLst>
                  <a:ext uri="{0D108BD9-81ED-4DB2-BD59-A6C34878D82A}">
                    <a16:rowId xmlns:a16="http://schemas.microsoft.com/office/drawing/2014/main" val="1071741355"/>
                  </a:ext>
                </a:extLst>
              </a:tr>
              <a:tr h="182880">
                <a:tc>
                  <a:txBody>
                    <a:bodyPr/>
                    <a:lstStyle/>
                    <a:p>
                      <a:pPr algn="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6.9820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20.2340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0.8619</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4.3957</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5.1002</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325.15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30.7550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-0.1487</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l" fontAlgn="b"/>
                      <a:r>
                        <a:rPr lang="en-US" sz="1100" u="none" strike="noStrike">
                          <a:effectLst/>
                        </a:rPr>
                        <a:t>1.4806</a:t>
                      </a:r>
                      <a:endParaRPr lang="en-US" sz="1100" b="0" i="0" u="none" strike="noStrike">
                        <a:solidFill>
                          <a:srgbClr val="000000"/>
                        </a:solidFill>
                        <a:effectLst/>
                        <a:latin typeface="Calibri" panose="020F0502020204030204" pitchFamily="34" charset="0"/>
                      </a:endParaRPr>
                    </a:p>
                  </a:txBody>
                  <a:tcPr marL="0" marR="0" marT="0" marB="0">
                    <a:solidFill>
                      <a:srgbClr val="B5C864">
                        <a:alpha val="46000"/>
                      </a:srgbClr>
                    </a:solidFill>
                  </a:tcPr>
                </a:tc>
                <a:tc>
                  <a:txBody>
                    <a:bodyPr/>
                    <a:lstStyle/>
                    <a:p>
                      <a:pPr algn="r" fontAlgn="b"/>
                      <a:r>
                        <a:rPr lang="en-US" sz="1100" u="none" strike="noStrike">
                          <a:effectLst/>
                        </a:rPr>
                        <a:t>1.6293</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extLst>
                  <a:ext uri="{0D108BD9-81ED-4DB2-BD59-A6C34878D82A}">
                    <a16:rowId xmlns:a16="http://schemas.microsoft.com/office/drawing/2014/main" val="3447996941"/>
                  </a:ext>
                </a:extLst>
              </a:tr>
              <a:tr h="182880">
                <a:tc>
                  <a:txBody>
                    <a:bodyPr/>
                    <a:lstStyle/>
                    <a:p>
                      <a:pPr algn="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6.7340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18.2570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0.7957</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3.8685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4.8616</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330.15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30.2893</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-0.2285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1.3529</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1.5814</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extLst>
                  <a:ext uri="{0D108BD9-81ED-4DB2-BD59-A6C34878D82A}">
                    <a16:rowId xmlns:a16="http://schemas.microsoft.com/office/drawing/2014/main" val="3899622766"/>
                  </a:ext>
                </a:extLst>
              </a:tr>
              <a:tr h="182880">
                <a:tc>
                  <a:txBody>
                    <a:bodyPr/>
                    <a:lstStyle/>
                    <a:p>
                      <a:pPr algn="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6.4940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16.4320</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0.7317</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3.3819</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4.6217</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335.15</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29.8374</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-0.3123</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a:effectLst/>
                        </a:rPr>
                        <a:t>1.2184</a:t>
                      </a:r>
                      <a:endParaRPr lang="en-US" sz="1100" b="0" i="0" u="none" strike="noStrike">
                        <a:solidFill>
                          <a:srgbClr val="000000"/>
                        </a:solidFill>
                        <a:effectLst/>
                        <a:latin typeface="Calibri" panose="020F0502020204030204" pitchFamily="34" charset="0"/>
                      </a:endParaRPr>
                    </a:p>
                  </a:txBody>
                  <a:tcPr marL="0" marR="0" marT="0" marB="0" anchor="b">
                    <a:solidFill>
                      <a:srgbClr val="B5C864">
                        <a:alpha val="46000"/>
                      </a:srgbClr>
                    </a:solidFill>
                  </a:tcPr>
                </a:tc>
                <a:tc>
                  <a:txBody>
                    <a:bodyPr/>
                    <a:lstStyle/>
                    <a:p>
                      <a:pPr algn="r" fontAlgn="b"/>
                      <a:r>
                        <a:rPr lang="en-US" sz="1100" u="none" strike="noStrike" dirty="0">
                          <a:effectLst/>
                        </a:rPr>
                        <a:t>1.5308</a:t>
                      </a:r>
                      <a:endParaRPr lang="en-US" sz="1100" b="0" i="0" u="none" strike="noStrike" dirty="0">
                        <a:solidFill>
                          <a:srgbClr val="000000"/>
                        </a:solidFill>
                        <a:effectLst/>
                        <a:latin typeface="Calibri" panose="020F0502020204030204" pitchFamily="34" charset="0"/>
                      </a:endParaRPr>
                    </a:p>
                  </a:txBody>
                  <a:tcPr marL="0" marR="0" marT="0" marB="0" anchor="b">
                    <a:solidFill>
                      <a:srgbClr val="B5C864">
                        <a:alpha val="46000"/>
                      </a:srgbClr>
                    </a:solidFill>
                  </a:tcPr>
                </a:tc>
                <a:extLst>
                  <a:ext uri="{0D108BD9-81ED-4DB2-BD59-A6C34878D82A}">
                    <a16:rowId xmlns:a16="http://schemas.microsoft.com/office/drawing/2014/main" val="2785940656"/>
                  </a:ext>
                </a:extLst>
              </a:tr>
            </a:tbl>
          </a:graphicData>
        </a:graphic>
      </p:graphicFrame>
      <p:sp>
        <p:nvSpPr>
          <p:cNvPr id="13" name="TextBox 4">
            <a:extLst>
              <a:ext uri="{FF2B5EF4-FFF2-40B4-BE49-F238E27FC236}">
                <a16:creationId xmlns:a16="http://schemas.microsoft.com/office/drawing/2014/main" id="{00000000-0008-0000-0200-000005000000}"/>
              </a:ext>
            </a:extLst>
          </p:cNvPr>
          <p:cNvSpPr txBox="1"/>
          <p:nvPr/>
        </p:nvSpPr>
        <p:spPr>
          <a:xfrm>
            <a:off x="6234690" y="3380654"/>
            <a:ext cx="914400" cy="265112"/>
          </a:xfrm>
          <a:prstGeom prst="rect">
            <a:avLst/>
          </a:prstGeom>
          <a:noFill/>
        </p:spPr>
        <p:style>
          <a:lnRef idx="0">
            <a:scrgbClr r="0" g="0" b="0"/>
          </a:lnRef>
          <a:fillRef idx="0">
            <a:scrgbClr r="0" g="0" b="0"/>
          </a:fillRef>
          <a:effectRef idx="0">
            <a:scrgbClr r="0" g="0" b="0"/>
          </a:effectRef>
          <a:fontRef idx="minor">
            <a:schemeClr val="tx1"/>
          </a:fontRef>
        </p:style>
        <p:txBody>
          <a:bodyPr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100"/>
          </a:p>
        </p:txBody>
      </p:sp>
    </p:spTree>
    <p:extLst>
      <p:ext uri="{BB962C8B-B14F-4D97-AF65-F5344CB8AC3E}">
        <p14:creationId xmlns:p14="http://schemas.microsoft.com/office/powerpoint/2010/main" val="3750377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98757243"/>
              </p:ext>
            </p:extLst>
          </p:nvPr>
        </p:nvGraphicFramePr>
        <p:xfrm>
          <a:off x="6892634" y="2255301"/>
          <a:ext cx="4559300" cy="69342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440656809"/>
                    </a:ext>
                  </a:extLst>
                </a:gridCol>
                <a:gridCol w="609600">
                  <a:extLst>
                    <a:ext uri="{9D8B030D-6E8A-4147-A177-3AD203B41FA5}">
                      <a16:colId xmlns:a16="http://schemas.microsoft.com/office/drawing/2014/main" val="1697653032"/>
                    </a:ext>
                  </a:extLst>
                </a:gridCol>
                <a:gridCol w="736600">
                  <a:extLst>
                    <a:ext uri="{9D8B030D-6E8A-4147-A177-3AD203B41FA5}">
                      <a16:colId xmlns:a16="http://schemas.microsoft.com/office/drawing/2014/main" val="3887113056"/>
                    </a:ext>
                  </a:extLst>
                </a:gridCol>
                <a:gridCol w="723900">
                  <a:extLst>
                    <a:ext uri="{9D8B030D-6E8A-4147-A177-3AD203B41FA5}">
                      <a16:colId xmlns:a16="http://schemas.microsoft.com/office/drawing/2014/main" val="1787884859"/>
                    </a:ext>
                  </a:extLst>
                </a:gridCol>
                <a:gridCol w="609600">
                  <a:extLst>
                    <a:ext uri="{9D8B030D-6E8A-4147-A177-3AD203B41FA5}">
                      <a16:colId xmlns:a16="http://schemas.microsoft.com/office/drawing/2014/main" val="3976623306"/>
                    </a:ext>
                  </a:extLst>
                </a:gridCol>
                <a:gridCol w="660400">
                  <a:extLst>
                    <a:ext uri="{9D8B030D-6E8A-4147-A177-3AD203B41FA5}">
                      <a16:colId xmlns:a16="http://schemas.microsoft.com/office/drawing/2014/main" val="599604382"/>
                    </a:ext>
                  </a:extLst>
                </a:gridCol>
                <a:gridCol w="609600">
                  <a:extLst>
                    <a:ext uri="{9D8B030D-6E8A-4147-A177-3AD203B41FA5}">
                      <a16:colId xmlns:a16="http://schemas.microsoft.com/office/drawing/2014/main" val="2003806639"/>
                    </a:ext>
                  </a:extLst>
                </a:gridCol>
              </a:tblGrid>
              <a:tr h="390525">
                <a:tc>
                  <a:txBody>
                    <a:bodyPr/>
                    <a:lstStyle/>
                    <a:p>
                      <a:pPr algn="l" fontAlgn="t"/>
                      <a:r>
                        <a:rPr lang="el-GR" sz="1100" u="none" strike="noStrike">
                          <a:effectLst/>
                        </a:rPr>
                        <a:t>Δ</a:t>
                      </a:r>
                      <a:r>
                        <a:rPr lang="en-US" sz="1100" u="none" strike="noStrike">
                          <a:effectLst/>
                        </a:rPr>
                        <a:t>Hs </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HR  </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Ss/R+ln</a:t>
                      </a:r>
                      <a:r>
                        <a:rPr lang="el-GR" sz="1100" u="none" strike="noStrike">
                          <a:effectLst/>
                        </a:rPr>
                        <a:t>Φ  </a:t>
                      </a:r>
                      <a:br>
                        <a:rPr lang="el-GR" sz="1100" u="none" strike="noStrike">
                          <a:effectLst/>
                        </a:rPr>
                      </a:br>
                      <a:r>
                        <a:rPr lang="el-GR" sz="1100" u="none" strike="noStrike">
                          <a:effectLst/>
                        </a:rPr>
                        <a:t>(</a:t>
                      </a: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SR/R+ln</a:t>
                      </a:r>
                      <a:r>
                        <a:rPr lang="el-GR" sz="1100" u="none" strike="noStrike">
                          <a:effectLst/>
                        </a:rPr>
                        <a:t>Φ  </a:t>
                      </a:r>
                      <a:br>
                        <a:rPr lang="el-GR" sz="1100" u="none" strike="noStrike">
                          <a:effectLst/>
                        </a:rPr>
                      </a:br>
                      <a:r>
                        <a:rPr lang="el-GR" sz="1100" u="none" strike="noStrike">
                          <a:effectLst/>
                        </a:rPr>
                        <a:t>(</a:t>
                      </a: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S,R</a:t>
                      </a:r>
                      <a:r>
                        <a:rPr lang="el-GR" sz="1100" u="none" strike="noStrike">
                          <a:effectLst/>
                        </a:rPr>
                        <a:t>Δ</a:t>
                      </a:r>
                      <a:r>
                        <a:rPr lang="en-US" sz="1100" u="none" strike="noStrike">
                          <a:effectLst/>
                        </a:rPr>
                        <a:t>H </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S,R</a:t>
                      </a:r>
                      <a:r>
                        <a:rPr lang="el-GR" sz="1100" u="none" strike="noStrike">
                          <a:effectLst/>
                        </a:rPr>
                        <a:t>Δ</a:t>
                      </a:r>
                      <a:r>
                        <a:rPr lang="en-US" sz="1100" u="none" strike="noStrike">
                          <a:effectLst/>
                        </a:rPr>
                        <a:t>S</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n-US" sz="1100" u="none" strike="noStrike">
                          <a:effectLst/>
                        </a:rPr>
                        <a:t>Tiso               (K)</a:t>
                      </a: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extLst>
                  <a:ext uri="{0D108BD9-81ED-4DB2-BD59-A6C34878D82A}">
                    <a16:rowId xmlns:a16="http://schemas.microsoft.com/office/drawing/2014/main" val="1527468750"/>
                  </a:ext>
                </a:extLst>
              </a:tr>
              <a:tr h="182880">
                <a:tc>
                  <a:txBody>
                    <a:bodyPr/>
                    <a:lstStyle/>
                    <a:p>
                      <a:pPr algn="r" fontAlgn="b"/>
                      <a:r>
                        <a:rPr lang="en-US" sz="1100" u="none" strike="noStrike">
                          <a:effectLst/>
                        </a:rPr>
                        <a:t>-2725.05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-4167.95</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-3.5738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-4.1607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-1442.91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-1.166288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1237.178</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315450627"/>
                  </a:ext>
                </a:extLst>
              </a:tr>
            </a:tbl>
          </a:graphicData>
        </a:graphic>
      </p:graphicFrame>
      <p:graphicFrame>
        <p:nvGraphicFramePr>
          <p:cNvPr id="6" name="Chart 5">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3732714890"/>
              </p:ext>
            </p:extLst>
          </p:nvPr>
        </p:nvGraphicFramePr>
        <p:xfrm>
          <a:off x="5828145" y="3256511"/>
          <a:ext cx="6093402" cy="3337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357214807"/>
              </p:ext>
            </p:extLst>
          </p:nvPr>
        </p:nvGraphicFramePr>
        <p:xfrm>
          <a:off x="236105" y="3544774"/>
          <a:ext cx="5797287" cy="27610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04072479"/>
              </p:ext>
            </p:extLst>
          </p:nvPr>
        </p:nvGraphicFramePr>
        <p:xfrm>
          <a:off x="143741" y="566043"/>
          <a:ext cx="6362700" cy="2402205"/>
        </p:xfrm>
        <a:graphic>
          <a:graphicData uri="http://schemas.openxmlformats.org/drawingml/2006/table">
            <a:tbl>
              <a:tblPr>
                <a:tableStyleId>{5C22544A-7EE6-4342-B048-85BDC9FD1C3A}</a:tableStyleId>
              </a:tblPr>
              <a:tblGrid>
                <a:gridCol w="279400">
                  <a:extLst>
                    <a:ext uri="{9D8B030D-6E8A-4147-A177-3AD203B41FA5}">
                      <a16:colId xmlns:a16="http://schemas.microsoft.com/office/drawing/2014/main" val="1730474762"/>
                    </a:ext>
                  </a:extLst>
                </a:gridCol>
                <a:gridCol w="330200">
                  <a:extLst>
                    <a:ext uri="{9D8B030D-6E8A-4147-A177-3AD203B41FA5}">
                      <a16:colId xmlns:a16="http://schemas.microsoft.com/office/drawing/2014/main" val="3165047842"/>
                    </a:ext>
                  </a:extLst>
                </a:gridCol>
                <a:gridCol w="558800">
                  <a:extLst>
                    <a:ext uri="{9D8B030D-6E8A-4147-A177-3AD203B41FA5}">
                      <a16:colId xmlns:a16="http://schemas.microsoft.com/office/drawing/2014/main" val="899716212"/>
                    </a:ext>
                  </a:extLst>
                </a:gridCol>
                <a:gridCol w="520700">
                  <a:extLst>
                    <a:ext uri="{9D8B030D-6E8A-4147-A177-3AD203B41FA5}">
                      <a16:colId xmlns:a16="http://schemas.microsoft.com/office/drawing/2014/main" val="262448135"/>
                    </a:ext>
                  </a:extLst>
                </a:gridCol>
                <a:gridCol w="609600">
                  <a:extLst>
                    <a:ext uri="{9D8B030D-6E8A-4147-A177-3AD203B41FA5}">
                      <a16:colId xmlns:a16="http://schemas.microsoft.com/office/drawing/2014/main" val="2365647077"/>
                    </a:ext>
                  </a:extLst>
                </a:gridCol>
                <a:gridCol w="609600">
                  <a:extLst>
                    <a:ext uri="{9D8B030D-6E8A-4147-A177-3AD203B41FA5}">
                      <a16:colId xmlns:a16="http://schemas.microsoft.com/office/drawing/2014/main" val="2941901217"/>
                    </a:ext>
                  </a:extLst>
                </a:gridCol>
                <a:gridCol w="584200">
                  <a:extLst>
                    <a:ext uri="{9D8B030D-6E8A-4147-A177-3AD203B41FA5}">
                      <a16:colId xmlns:a16="http://schemas.microsoft.com/office/drawing/2014/main" val="4137064480"/>
                    </a:ext>
                  </a:extLst>
                </a:gridCol>
                <a:gridCol w="609600">
                  <a:extLst>
                    <a:ext uri="{9D8B030D-6E8A-4147-A177-3AD203B41FA5}">
                      <a16:colId xmlns:a16="http://schemas.microsoft.com/office/drawing/2014/main" val="3506594466"/>
                    </a:ext>
                  </a:extLst>
                </a:gridCol>
                <a:gridCol w="609600">
                  <a:extLst>
                    <a:ext uri="{9D8B030D-6E8A-4147-A177-3AD203B41FA5}">
                      <a16:colId xmlns:a16="http://schemas.microsoft.com/office/drawing/2014/main" val="3287577752"/>
                    </a:ext>
                  </a:extLst>
                </a:gridCol>
                <a:gridCol w="546100">
                  <a:extLst>
                    <a:ext uri="{9D8B030D-6E8A-4147-A177-3AD203B41FA5}">
                      <a16:colId xmlns:a16="http://schemas.microsoft.com/office/drawing/2014/main" val="2578785886"/>
                    </a:ext>
                  </a:extLst>
                </a:gridCol>
                <a:gridCol w="558800">
                  <a:extLst>
                    <a:ext uri="{9D8B030D-6E8A-4147-A177-3AD203B41FA5}">
                      <a16:colId xmlns:a16="http://schemas.microsoft.com/office/drawing/2014/main" val="3293583275"/>
                    </a:ext>
                  </a:extLst>
                </a:gridCol>
                <a:gridCol w="546100">
                  <a:extLst>
                    <a:ext uri="{9D8B030D-6E8A-4147-A177-3AD203B41FA5}">
                      <a16:colId xmlns:a16="http://schemas.microsoft.com/office/drawing/2014/main" val="2795399796"/>
                    </a:ext>
                  </a:extLst>
                </a:gridCol>
              </a:tblGrid>
              <a:tr h="390525">
                <a:tc>
                  <a:txBody>
                    <a:bodyPr/>
                    <a:lstStyle/>
                    <a:p>
                      <a:pPr algn="l" fontAlgn="ctr"/>
                      <a:r>
                        <a:rPr lang="en-US" sz="1100" u="none" strike="noStrike" dirty="0" err="1">
                          <a:effectLst/>
                        </a:rPr>
                        <a:t>t,°C</a:t>
                      </a:r>
                      <a:endParaRPr lang="en-US" sz="11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US" sz="1100" u="none" strike="noStrike">
                          <a:effectLst/>
                        </a:rPr>
                        <a:t>to</a:t>
                      </a:r>
                      <a:endParaRPr lang="en-US" sz="11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US" sz="1100" u="none" strike="noStrike">
                          <a:effectLst/>
                        </a:rPr>
                        <a:t>t1</a:t>
                      </a:r>
                      <a:endParaRPr lang="en-US" sz="11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US" sz="1100" u="none" strike="noStrike">
                          <a:effectLst/>
                        </a:rPr>
                        <a:t>t2</a:t>
                      </a:r>
                      <a:endParaRPr lang="en-US" sz="11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US" sz="1100" u="none" strike="noStrike" dirty="0" err="1">
                          <a:effectLst/>
                        </a:rPr>
                        <a:t>kS</a:t>
                      </a:r>
                      <a:endParaRPr lang="en-US" sz="11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US" sz="1100" u="none" strike="noStrike">
                          <a:effectLst/>
                        </a:rPr>
                        <a:t>kR</a:t>
                      </a:r>
                      <a:endParaRPr lang="en-US" sz="11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l-GR" sz="1100" u="none" strike="noStrike">
                          <a:effectLst/>
                        </a:rPr>
                        <a:t>α</a:t>
                      </a:r>
                      <a:endParaRPr lang="el-GR" sz="11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US" sz="1200" u="none" strike="noStrike" dirty="0">
                          <a:effectLst/>
                        </a:rPr>
                        <a:t>T.K</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US" sz="1100" u="none" strike="noStrike" dirty="0">
                          <a:effectLst/>
                        </a:rPr>
                        <a:t>1/T</a:t>
                      </a:r>
                      <a:endParaRPr lang="en-US" sz="11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US" sz="1100" u="none" strike="noStrike" dirty="0" err="1">
                          <a:effectLst/>
                        </a:rPr>
                        <a:t>lnkS</a:t>
                      </a:r>
                      <a:endParaRPr lang="en-US" sz="11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US" sz="1100" u="none" strike="noStrike" dirty="0" err="1">
                          <a:effectLst/>
                        </a:rPr>
                        <a:t>lnkR</a:t>
                      </a:r>
                      <a:endParaRPr lang="en-US" sz="11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US" sz="1200" u="none" strike="noStrike">
                          <a:effectLst/>
                        </a:rPr>
                        <a:t>ln</a:t>
                      </a:r>
                      <a:r>
                        <a:rPr lang="el-GR" sz="1200" u="none" strike="noStrike">
                          <a:effectLst/>
                        </a:rPr>
                        <a:t>α</a:t>
                      </a:r>
                      <a:endParaRPr lang="el-GR" sz="12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3518120345"/>
                  </a:ext>
                </a:extLst>
              </a:tr>
              <a:tr h="182880">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17.8730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97.6450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3.7661</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25.0387</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6.6484</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285.1500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35.06926</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1.3260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3.2204</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1.8944</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3374516124"/>
                  </a:ext>
                </a:extLst>
              </a:tr>
              <a:tr h="182880">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14.5270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78.4260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2.8739</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19.9136</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6.9292</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290.1500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34.46493</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1.0557</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2.9914</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1.9357</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3913823958"/>
                  </a:ext>
                </a:extLst>
              </a:tr>
              <a:tr h="182880">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14.4910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74.5870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2.8643</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18.8899</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6.5950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295.1500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33.88108</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1.0523</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2.9386</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1.8863</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391290587"/>
                  </a:ext>
                </a:extLst>
              </a:tr>
              <a:tr h="182880">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13.5710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68.3760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2.6189</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17.2336</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6.5804</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300.1500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33.31667</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0.9628</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2.8469</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1.8841</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2887174849"/>
                  </a:ext>
                </a:extLst>
              </a:tr>
              <a:tr h="182880">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13.3300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60.9680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2.5547</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15.2581</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5.9727</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305.1500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32.77077</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0.9379</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2.7251</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1.7872</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1624528423"/>
                  </a:ext>
                </a:extLst>
              </a:tr>
              <a:tr h="182880">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12.6180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55.3790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2.3648</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13.7677</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5.8219</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310.1500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32.24246</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0.8607</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2.6223</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1.7616</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2936977704"/>
                  </a:ext>
                </a:extLst>
              </a:tr>
              <a:tr h="182880">
                <a:tc>
                  <a:txBody>
                    <a:bodyPr/>
                    <a:lstStyle/>
                    <a:p>
                      <a:pPr algn="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12.1140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50.6640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2.2304</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12.5104</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5.6090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315.1500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31.73092</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0.8022</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2.5266</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1.7244</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3606028286"/>
                  </a:ext>
                </a:extLst>
              </a:tr>
              <a:tr h="182880">
                <a:tc>
                  <a:txBody>
                    <a:bodyPr/>
                    <a:lstStyle/>
                    <a:p>
                      <a:pPr algn="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11.5290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45.6120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2.0744</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11.1632</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5.3814</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320.1500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31.23536</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0.7297</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2.4126</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1.6830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3456580393"/>
                  </a:ext>
                </a:extLst>
              </a:tr>
              <a:tr h="182880">
                <a:tc>
                  <a:txBody>
                    <a:bodyPr/>
                    <a:lstStyle/>
                    <a:p>
                      <a:pPr algn="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11.0080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41.2370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1.9355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9.9965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5.1649</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325.1500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30.75504</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0.6603</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2.3022</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1.6419</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2460453025"/>
                  </a:ext>
                </a:extLst>
              </a:tr>
              <a:tr h="182880">
                <a:tc>
                  <a:txBody>
                    <a:bodyPr/>
                    <a:lstStyle/>
                    <a:p>
                      <a:pPr algn="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10.3420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36.8170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1.7579</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8.8179</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5.0162</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330.1500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30.28926</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0.5641</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2.1768</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1.6127</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115030670"/>
                  </a:ext>
                </a:extLst>
              </a:tr>
              <a:tr h="182880">
                <a:tc>
                  <a:txBody>
                    <a:bodyPr/>
                    <a:lstStyle/>
                    <a:p>
                      <a:pPr algn="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9.9310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32.9510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1.6483</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7.7869</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4.7243</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335.1500</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29.83739</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0.4997</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a:effectLst/>
                        </a:rPr>
                        <a:t>2.0524</a:t>
                      </a:r>
                      <a:endParaRPr lang="en-US" sz="11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r" fontAlgn="b"/>
                      <a:r>
                        <a:rPr lang="en-US" sz="1100" u="none" strike="noStrike" dirty="0">
                          <a:effectLst/>
                        </a:rPr>
                        <a:t>1.5527</a:t>
                      </a:r>
                      <a:endParaRPr lang="en-US" sz="11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533806700"/>
                  </a:ext>
                </a:extLst>
              </a:tr>
            </a:tbl>
          </a:graphicData>
        </a:graphic>
      </p:graphicFrame>
      <p:sp>
        <p:nvSpPr>
          <p:cNvPr id="9" name="TextBox 8"/>
          <p:cNvSpPr txBox="1"/>
          <p:nvPr/>
        </p:nvSpPr>
        <p:spPr>
          <a:xfrm>
            <a:off x="146627" y="147782"/>
            <a:ext cx="2204578" cy="369332"/>
          </a:xfrm>
          <a:prstGeom prst="rect">
            <a:avLst/>
          </a:prstGeom>
          <a:noFill/>
        </p:spPr>
        <p:txBody>
          <a:bodyPr wrap="none" rtlCol="0">
            <a:spAutoFit/>
          </a:bodyPr>
          <a:lstStyle/>
          <a:p>
            <a:r>
              <a:rPr lang="en-US" dirty="0">
                <a:solidFill>
                  <a:srgbClr val="FF0000"/>
                </a:solidFill>
              </a:rPr>
              <a:t>mp-ACN:Water-80:20</a:t>
            </a:r>
          </a:p>
        </p:txBody>
      </p:sp>
    </p:spTree>
    <p:extLst>
      <p:ext uri="{BB962C8B-B14F-4D97-AF65-F5344CB8AC3E}">
        <p14:creationId xmlns:p14="http://schemas.microsoft.com/office/powerpoint/2010/main" val="3107375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63221512"/>
              </p:ext>
            </p:extLst>
          </p:nvPr>
        </p:nvGraphicFramePr>
        <p:xfrm>
          <a:off x="129310" y="560749"/>
          <a:ext cx="6606768" cy="2495645"/>
        </p:xfrm>
        <a:graphic>
          <a:graphicData uri="http://schemas.openxmlformats.org/drawingml/2006/table">
            <a:tbl>
              <a:tblPr>
                <a:tableStyleId>{5C22544A-7EE6-4342-B048-85BDC9FD1C3A}</a:tableStyleId>
              </a:tblPr>
              <a:tblGrid>
                <a:gridCol w="550564">
                  <a:extLst>
                    <a:ext uri="{9D8B030D-6E8A-4147-A177-3AD203B41FA5}">
                      <a16:colId xmlns:a16="http://schemas.microsoft.com/office/drawing/2014/main" val="4157689678"/>
                    </a:ext>
                  </a:extLst>
                </a:gridCol>
                <a:gridCol w="550564">
                  <a:extLst>
                    <a:ext uri="{9D8B030D-6E8A-4147-A177-3AD203B41FA5}">
                      <a16:colId xmlns:a16="http://schemas.microsoft.com/office/drawing/2014/main" val="486267872"/>
                    </a:ext>
                  </a:extLst>
                </a:gridCol>
                <a:gridCol w="550564">
                  <a:extLst>
                    <a:ext uri="{9D8B030D-6E8A-4147-A177-3AD203B41FA5}">
                      <a16:colId xmlns:a16="http://schemas.microsoft.com/office/drawing/2014/main" val="2822226794"/>
                    </a:ext>
                  </a:extLst>
                </a:gridCol>
                <a:gridCol w="550564">
                  <a:extLst>
                    <a:ext uri="{9D8B030D-6E8A-4147-A177-3AD203B41FA5}">
                      <a16:colId xmlns:a16="http://schemas.microsoft.com/office/drawing/2014/main" val="3176596157"/>
                    </a:ext>
                  </a:extLst>
                </a:gridCol>
                <a:gridCol w="550564">
                  <a:extLst>
                    <a:ext uri="{9D8B030D-6E8A-4147-A177-3AD203B41FA5}">
                      <a16:colId xmlns:a16="http://schemas.microsoft.com/office/drawing/2014/main" val="4192154078"/>
                    </a:ext>
                  </a:extLst>
                </a:gridCol>
                <a:gridCol w="550564">
                  <a:extLst>
                    <a:ext uri="{9D8B030D-6E8A-4147-A177-3AD203B41FA5}">
                      <a16:colId xmlns:a16="http://schemas.microsoft.com/office/drawing/2014/main" val="3829432569"/>
                    </a:ext>
                  </a:extLst>
                </a:gridCol>
                <a:gridCol w="550564">
                  <a:extLst>
                    <a:ext uri="{9D8B030D-6E8A-4147-A177-3AD203B41FA5}">
                      <a16:colId xmlns:a16="http://schemas.microsoft.com/office/drawing/2014/main" val="2479439532"/>
                    </a:ext>
                  </a:extLst>
                </a:gridCol>
                <a:gridCol w="550564">
                  <a:extLst>
                    <a:ext uri="{9D8B030D-6E8A-4147-A177-3AD203B41FA5}">
                      <a16:colId xmlns:a16="http://schemas.microsoft.com/office/drawing/2014/main" val="1480789897"/>
                    </a:ext>
                  </a:extLst>
                </a:gridCol>
                <a:gridCol w="550564">
                  <a:extLst>
                    <a:ext uri="{9D8B030D-6E8A-4147-A177-3AD203B41FA5}">
                      <a16:colId xmlns:a16="http://schemas.microsoft.com/office/drawing/2014/main" val="4069946179"/>
                    </a:ext>
                  </a:extLst>
                </a:gridCol>
                <a:gridCol w="550564">
                  <a:extLst>
                    <a:ext uri="{9D8B030D-6E8A-4147-A177-3AD203B41FA5}">
                      <a16:colId xmlns:a16="http://schemas.microsoft.com/office/drawing/2014/main" val="421881839"/>
                    </a:ext>
                  </a:extLst>
                </a:gridCol>
                <a:gridCol w="550564">
                  <a:extLst>
                    <a:ext uri="{9D8B030D-6E8A-4147-A177-3AD203B41FA5}">
                      <a16:colId xmlns:a16="http://schemas.microsoft.com/office/drawing/2014/main" val="3388253356"/>
                    </a:ext>
                  </a:extLst>
                </a:gridCol>
                <a:gridCol w="550564">
                  <a:extLst>
                    <a:ext uri="{9D8B030D-6E8A-4147-A177-3AD203B41FA5}">
                      <a16:colId xmlns:a16="http://schemas.microsoft.com/office/drawing/2014/main" val="3582747286"/>
                    </a:ext>
                  </a:extLst>
                </a:gridCol>
              </a:tblGrid>
              <a:tr h="333331">
                <a:tc>
                  <a:txBody>
                    <a:bodyPr/>
                    <a:lstStyle/>
                    <a:p>
                      <a:pPr algn="l" fontAlgn="b"/>
                      <a:r>
                        <a:rPr lang="en-US" sz="1100" u="none" strike="noStrike">
                          <a:effectLst/>
                        </a:rPr>
                        <a:t>t,°C</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a:effectLst/>
                        </a:rPr>
                        <a:t>to</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t1</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t2</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ctr"/>
                      <a:r>
                        <a:rPr lang="en-US" sz="1100" u="none" strike="noStrike" dirty="0" err="1">
                          <a:effectLst/>
                        </a:rPr>
                        <a:t>kS</a:t>
                      </a:r>
                      <a:endParaRPr lang="en-US"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n-US" sz="1100" u="none" strike="noStrike">
                          <a:effectLst/>
                        </a:rPr>
                        <a:t>kR</a:t>
                      </a:r>
                      <a:endParaRPr lang="en-US" sz="1100" b="1" i="0" u="none" strike="noStrike">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l-GR" sz="1100" u="none" strike="noStrike" dirty="0">
                          <a:effectLst/>
                        </a:rPr>
                        <a:t>α</a:t>
                      </a:r>
                      <a:endParaRPr lang="el-GR"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n-US" sz="1200" u="none" strike="noStrike" dirty="0">
                          <a:effectLst/>
                        </a:rPr>
                        <a:t>T.K</a:t>
                      </a:r>
                      <a:endParaRPr lang="en-US" sz="1200" b="1" i="0" u="none" strike="noStrike"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n-US" sz="1100" u="none" strike="noStrike">
                          <a:effectLst/>
                        </a:rPr>
                        <a:t>1/T</a:t>
                      </a:r>
                      <a:endParaRPr lang="en-US" sz="1100" b="1" i="0" u="none" strike="noStrike">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n-US" sz="1100" u="none" strike="noStrike">
                          <a:effectLst/>
                        </a:rPr>
                        <a:t>lnkS</a:t>
                      </a:r>
                      <a:endParaRPr lang="en-US" sz="1100" b="1" i="0" u="none" strike="noStrike">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n-US" sz="1100" u="none" strike="noStrike">
                          <a:effectLst/>
                        </a:rPr>
                        <a:t>lnkR</a:t>
                      </a:r>
                      <a:endParaRPr lang="en-US" sz="1100" b="1" i="0" u="none" strike="noStrike">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n-US" sz="1200" u="none" strike="noStrike">
                          <a:effectLst/>
                        </a:rPr>
                        <a:t>ln</a:t>
                      </a:r>
                      <a:r>
                        <a:rPr lang="el-GR" sz="1200" u="none" strike="noStrike">
                          <a:effectLst/>
                        </a:rPr>
                        <a:t>α</a:t>
                      </a:r>
                      <a:endParaRPr lang="el-GR" sz="1200" b="1" i="0" u="none" strike="noStrike">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extLst>
                  <a:ext uri="{0D108BD9-81ED-4DB2-BD59-A6C34878D82A}">
                    <a16:rowId xmlns:a16="http://schemas.microsoft.com/office/drawing/2014/main" val="1048751888"/>
                  </a:ext>
                </a:extLst>
              </a:tr>
              <a:tr h="196574">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29.6220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176.8810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6.8992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46.1683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6.6918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285.1500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35.0693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1.9314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3.8323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1.9009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565346871"/>
                  </a:ext>
                </a:extLst>
              </a:tr>
              <a:tr h="196574">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29.5280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166.5250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6.8741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43.4067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6.3145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290.1500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34.4649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1.9278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3.7706</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1.8428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97855802"/>
                  </a:ext>
                </a:extLst>
              </a:tr>
              <a:tr h="196574">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28.3690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155.4130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6.5651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40.4435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6.1604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295.1500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33.8811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1.8818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3.6999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1.8181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677067691"/>
                  </a:ext>
                </a:extLst>
              </a:tr>
              <a:tr h="196574">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27.1290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142.3670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6.2344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36.9645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5.9291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300.1500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33.3167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1.8301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3.6100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1.7799</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758474582"/>
                  </a:ext>
                </a:extLst>
              </a:tr>
              <a:tr h="196574">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25.9530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130.5950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5.9208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33.8253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5.7130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305.1500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32.7708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1.7785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3.5212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1.7427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707383886"/>
                  </a:ext>
                </a:extLst>
              </a:tr>
              <a:tr h="196574">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24.0310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119.5030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5.4083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30.8675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5.7075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310.1500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32.2425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1.6879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3.4297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1.7418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439099505"/>
                  </a:ext>
                </a:extLst>
              </a:tr>
              <a:tr h="196574">
                <a:tc>
                  <a:txBody>
                    <a:bodyPr/>
                    <a:lstStyle/>
                    <a:p>
                      <a:pPr algn="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23.3170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106.0600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5.2179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27.2827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5.2287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315.1500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31.7309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1.6521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3.3063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1.6542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010306508"/>
                  </a:ext>
                </a:extLst>
              </a:tr>
              <a:tr h="196574">
                <a:tc>
                  <a:txBody>
                    <a:bodyPr/>
                    <a:lstStyle/>
                    <a:p>
                      <a:pPr algn="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22.1760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96.8420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4.9136</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24.8245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5.0522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320.1500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31.2354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1.5920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3.2118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1.6198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200825813"/>
                  </a:ext>
                </a:extLst>
              </a:tr>
              <a:tr h="196574">
                <a:tc>
                  <a:txBody>
                    <a:bodyPr/>
                    <a:lstStyle/>
                    <a:p>
                      <a:pPr algn="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21.0330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87.6120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4.6088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22.3632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4.8523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325.1500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30.7550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1.5280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3.1074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1.5794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39473210"/>
                  </a:ext>
                </a:extLst>
              </a:tr>
              <a:tr h="196574">
                <a:tc>
                  <a:txBody>
                    <a:bodyPr/>
                    <a:lstStyle/>
                    <a:p>
                      <a:pPr algn="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20.0410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80.5890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4.3443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20.4904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4.7167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330.1500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30.2893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1.4689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3.0200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1.5511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548522722"/>
                  </a:ext>
                </a:extLst>
              </a:tr>
              <a:tr h="196574">
                <a:tc>
                  <a:txBody>
                    <a:bodyPr/>
                    <a:lstStyle/>
                    <a:p>
                      <a:pPr algn="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19.1380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74.0220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4.1035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18.7392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4.5667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335.1500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29.8374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1.4118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2.9306</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1.5188</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17271995"/>
                  </a:ext>
                </a:extLst>
              </a:tr>
            </a:tbl>
          </a:graphicData>
        </a:graphic>
      </p:graphicFrame>
      <p:graphicFrame>
        <p:nvGraphicFramePr>
          <p:cNvPr id="8" name="Chart 7">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361210501"/>
              </p:ext>
            </p:extLst>
          </p:nvPr>
        </p:nvGraphicFramePr>
        <p:xfrm>
          <a:off x="454430" y="3278909"/>
          <a:ext cx="5301673" cy="2890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3271543887"/>
              </p:ext>
            </p:extLst>
          </p:nvPr>
        </p:nvGraphicFramePr>
        <p:xfrm>
          <a:off x="6354617" y="3278909"/>
          <a:ext cx="5837383" cy="2986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87219169"/>
              </p:ext>
            </p:extLst>
          </p:nvPr>
        </p:nvGraphicFramePr>
        <p:xfrm>
          <a:off x="7375236" y="2261064"/>
          <a:ext cx="4267200" cy="840508"/>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299653868"/>
                    </a:ext>
                  </a:extLst>
                </a:gridCol>
                <a:gridCol w="609600">
                  <a:extLst>
                    <a:ext uri="{9D8B030D-6E8A-4147-A177-3AD203B41FA5}">
                      <a16:colId xmlns:a16="http://schemas.microsoft.com/office/drawing/2014/main" val="1595464269"/>
                    </a:ext>
                  </a:extLst>
                </a:gridCol>
                <a:gridCol w="655782">
                  <a:extLst>
                    <a:ext uri="{9D8B030D-6E8A-4147-A177-3AD203B41FA5}">
                      <a16:colId xmlns:a16="http://schemas.microsoft.com/office/drawing/2014/main" val="1161661699"/>
                    </a:ext>
                  </a:extLst>
                </a:gridCol>
                <a:gridCol w="692727">
                  <a:extLst>
                    <a:ext uri="{9D8B030D-6E8A-4147-A177-3AD203B41FA5}">
                      <a16:colId xmlns:a16="http://schemas.microsoft.com/office/drawing/2014/main" val="3974233709"/>
                    </a:ext>
                  </a:extLst>
                </a:gridCol>
                <a:gridCol w="535710">
                  <a:extLst>
                    <a:ext uri="{9D8B030D-6E8A-4147-A177-3AD203B41FA5}">
                      <a16:colId xmlns:a16="http://schemas.microsoft.com/office/drawing/2014/main" val="2814661076"/>
                    </a:ext>
                  </a:extLst>
                </a:gridCol>
                <a:gridCol w="554181">
                  <a:extLst>
                    <a:ext uri="{9D8B030D-6E8A-4147-A177-3AD203B41FA5}">
                      <a16:colId xmlns:a16="http://schemas.microsoft.com/office/drawing/2014/main" val="993213661"/>
                    </a:ext>
                  </a:extLst>
                </a:gridCol>
                <a:gridCol w="609600">
                  <a:extLst>
                    <a:ext uri="{9D8B030D-6E8A-4147-A177-3AD203B41FA5}">
                      <a16:colId xmlns:a16="http://schemas.microsoft.com/office/drawing/2014/main" val="2406471925"/>
                    </a:ext>
                  </a:extLst>
                </a:gridCol>
              </a:tblGrid>
              <a:tr h="657628">
                <a:tc>
                  <a:txBody>
                    <a:bodyPr/>
                    <a:lstStyle/>
                    <a:p>
                      <a:pPr algn="l" fontAlgn="t"/>
                      <a:r>
                        <a:rPr lang="el-GR" sz="1100" u="none" strike="noStrike">
                          <a:effectLst/>
                        </a:rPr>
                        <a:t>Δ</a:t>
                      </a:r>
                      <a:r>
                        <a:rPr lang="en-US" sz="1100" u="none" strike="noStrike">
                          <a:effectLst/>
                        </a:rPr>
                        <a:t>Hs </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HR  </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Ss/R+ln</a:t>
                      </a:r>
                      <a:r>
                        <a:rPr lang="el-GR" sz="1100" u="none" strike="noStrike">
                          <a:effectLst/>
                        </a:rPr>
                        <a:t>Φ  </a:t>
                      </a:r>
                      <a:br>
                        <a:rPr lang="el-GR" sz="1100" u="none" strike="noStrike">
                          <a:effectLst/>
                        </a:rPr>
                      </a:br>
                      <a:r>
                        <a:rPr lang="el-GR" sz="1100" u="none" strike="noStrike">
                          <a:effectLst/>
                        </a:rPr>
                        <a:t>(</a:t>
                      </a: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SR/R+ln</a:t>
                      </a:r>
                      <a:r>
                        <a:rPr lang="el-GR" sz="1100" u="none" strike="noStrike">
                          <a:effectLst/>
                        </a:rPr>
                        <a:t>Φ  </a:t>
                      </a:r>
                      <a:br>
                        <a:rPr lang="el-GR" sz="1100" u="none" strike="noStrike">
                          <a:effectLst/>
                        </a:rPr>
                      </a:br>
                      <a:r>
                        <a:rPr lang="el-GR" sz="1100" u="none" strike="noStrike">
                          <a:effectLst/>
                        </a:rPr>
                        <a:t>(</a:t>
                      </a: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S,R</a:t>
                      </a:r>
                      <a:r>
                        <a:rPr lang="el-GR" sz="1100" u="none" strike="noStrike">
                          <a:effectLst/>
                        </a:rPr>
                        <a:t>Δ</a:t>
                      </a:r>
                      <a:r>
                        <a:rPr lang="en-US" sz="1100" u="none" strike="noStrike">
                          <a:effectLst/>
                        </a:rPr>
                        <a:t>H </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S,R</a:t>
                      </a:r>
                      <a:r>
                        <a:rPr lang="el-GR" sz="1100" u="none" strike="noStrike">
                          <a:effectLst/>
                        </a:rPr>
                        <a:t>Δ</a:t>
                      </a:r>
                      <a:r>
                        <a:rPr lang="en-US" sz="1100" u="none" strike="noStrike">
                          <a:effectLst/>
                        </a:rPr>
                        <a:t>S</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n-US" sz="1100" u="none" strike="noStrike">
                          <a:effectLst/>
                        </a:rPr>
                        <a:t>Tiso               (K)</a:t>
                      </a: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extLst>
                  <a:ext uri="{0D108BD9-81ED-4DB2-BD59-A6C34878D82A}">
                    <a16:rowId xmlns:a16="http://schemas.microsoft.com/office/drawing/2014/main" val="4272757110"/>
                  </a:ext>
                </a:extLst>
              </a:tr>
              <a:tr h="182880">
                <a:tc>
                  <a:txBody>
                    <a:bodyPr/>
                    <a:lstStyle/>
                    <a:p>
                      <a:pPr algn="r" fontAlgn="b"/>
                      <a:r>
                        <a:rPr lang="en-US" sz="1100" u="none" strike="noStrike">
                          <a:effectLst/>
                        </a:rPr>
                        <a:t>-2098.28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-3548.34</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-1.7143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-2.3687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-1450.04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-1.30022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1115.222</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764977392"/>
                  </a:ext>
                </a:extLst>
              </a:tr>
            </a:tbl>
          </a:graphicData>
        </a:graphic>
      </p:graphicFrame>
      <p:sp>
        <p:nvSpPr>
          <p:cNvPr id="11" name="TextBox 10"/>
          <p:cNvSpPr txBox="1"/>
          <p:nvPr/>
        </p:nvSpPr>
        <p:spPr>
          <a:xfrm>
            <a:off x="146627" y="147782"/>
            <a:ext cx="2204578" cy="369332"/>
          </a:xfrm>
          <a:prstGeom prst="rect">
            <a:avLst/>
          </a:prstGeom>
          <a:noFill/>
        </p:spPr>
        <p:txBody>
          <a:bodyPr wrap="none" rtlCol="0">
            <a:spAutoFit/>
          </a:bodyPr>
          <a:lstStyle/>
          <a:p>
            <a:r>
              <a:rPr lang="en-US" dirty="0">
                <a:solidFill>
                  <a:srgbClr val="FF0000"/>
                </a:solidFill>
              </a:rPr>
              <a:t>mp-ACN:Water-70:30</a:t>
            </a:r>
          </a:p>
        </p:txBody>
      </p:sp>
    </p:spTree>
    <p:extLst>
      <p:ext uri="{BB962C8B-B14F-4D97-AF65-F5344CB8AC3E}">
        <p14:creationId xmlns:p14="http://schemas.microsoft.com/office/powerpoint/2010/main" val="460416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55229959"/>
              </p:ext>
            </p:extLst>
          </p:nvPr>
        </p:nvGraphicFramePr>
        <p:xfrm>
          <a:off x="147782" y="529558"/>
          <a:ext cx="6689942" cy="2366248"/>
        </p:xfrm>
        <a:graphic>
          <a:graphicData uri="http://schemas.openxmlformats.org/drawingml/2006/table">
            <a:tbl>
              <a:tblPr>
                <a:tableStyleId>{5C22544A-7EE6-4342-B048-85BDC9FD1C3A}</a:tableStyleId>
              </a:tblPr>
              <a:tblGrid>
                <a:gridCol w="339898">
                  <a:extLst>
                    <a:ext uri="{9D8B030D-6E8A-4147-A177-3AD203B41FA5}">
                      <a16:colId xmlns:a16="http://schemas.microsoft.com/office/drawing/2014/main" val="1756654291"/>
                    </a:ext>
                  </a:extLst>
                </a:gridCol>
                <a:gridCol w="396240">
                  <a:extLst>
                    <a:ext uri="{9D8B030D-6E8A-4147-A177-3AD203B41FA5}">
                      <a16:colId xmlns:a16="http://schemas.microsoft.com/office/drawing/2014/main" val="2421619113"/>
                    </a:ext>
                  </a:extLst>
                </a:gridCol>
                <a:gridCol w="684916">
                  <a:extLst>
                    <a:ext uri="{9D8B030D-6E8A-4147-A177-3AD203B41FA5}">
                      <a16:colId xmlns:a16="http://schemas.microsoft.com/office/drawing/2014/main" val="3987151658"/>
                    </a:ext>
                  </a:extLst>
                </a:gridCol>
                <a:gridCol w="585432">
                  <a:extLst>
                    <a:ext uri="{9D8B030D-6E8A-4147-A177-3AD203B41FA5}">
                      <a16:colId xmlns:a16="http://schemas.microsoft.com/office/drawing/2014/main" val="4000702590"/>
                    </a:ext>
                  </a:extLst>
                </a:gridCol>
                <a:gridCol w="585432">
                  <a:extLst>
                    <a:ext uri="{9D8B030D-6E8A-4147-A177-3AD203B41FA5}">
                      <a16:colId xmlns:a16="http://schemas.microsoft.com/office/drawing/2014/main" val="3878236917"/>
                    </a:ext>
                  </a:extLst>
                </a:gridCol>
                <a:gridCol w="585432">
                  <a:extLst>
                    <a:ext uri="{9D8B030D-6E8A-4147-A177-3AD203B41FA5}">
                      <a16:colId xmlns:a16="http://schemas.microsoft.com/office/drawing/2014/main" val="3284435139"/>
                    </a:ext>
                  </a:extLst>
                </a:gridCol>
                <a:gridCol w="585432">
                  <a:extLst>
                    <a:ext uri="{9D8B030D-6E8A-4147-A177-3AD203B41FA5}">
                      <a16:colId xmlns:a16="http://schemas.microsoft.com/office/drawing/2014/main" val="1872604042"/>
                    </a:ext>
                  </a:extLst>
                </a:gridCol>
                <a:gridCol w="585432">
                  <a:extLst>
                    <a:ext uri="{9D8B030D-6E8A-4147-A177-3AD203B41FA5}">
                      <a16:colId xmlns:a16="http://schemas.microsoft.com/office/drawing/2014/main" val="1218345672"/>
                    </a:ext>
                  </a:extLst>
                </a:gridCol>
                <a:gridCol w="585432">
                  <a:extLst>
                    <a:ext uri="{9D8B030D-6E8A-4147-A177-3AD203B41FA5}">
                      <a16:colId xmlns:a16="http://schemas.microsoft.com/office/drawing/2014/main" val="4078584596"/>
                    </a:ext>
                  </a:extLst>
                </a:gridCol>
                <a:gridCol w="585432">
                  <a:extLst>
                    <a:ext uri="{9D8B030D-6E8A-4147-A177-3AD203B41FA5}">
                      <a16:colId xmlns:a16="http://schemas.microsoft.com/office/drawing/2014/main" val="1465916896"/>
                    </a:ext>
                  </a:extLst>
                </a:gridCol>
                <a:gridCol w="585432">
                  <a:extLst>
                    <a:ext uri="{9D8B030D-6E8A-4147-A177-3AD203B41FA5}">
                      <a16:colId xmlns:a16="http://schemas.microsoft.com/office/drawing/2014/main" val="856747077"/>
                    </a:ext>
                  </a:extLst>
                </a:gridCol>
                <a:gridCol w="585432">
                  <a:extLst>
                    <a:ext uri="{9D8B030D-6E8A-4147-A177-3AD203B41FA5}">
                      <a16:colId xmlns:a16="http://schemas.microsoft.com/office/drawing/2014/main" val="1484200797"/>
                    </a:ext>
                  </a:extLst>
                </a:gridCol>
              </a:tblGrid>
              <a:tr h="438388">
                <a:tc>
                  <a:txBody>
                    <a:bodyPr/>
                    <a:lstStyle/>
                    <a:p>
                      <a:pPr algn="l" fontAlgn="b"/>
                      <a:r>
                        <a:rPr lang="en-US" sz="1100" u="none" strike="noStrike">
                          <a:effectLst/>
                        </a:rPr>
                        <a:t>t,°C</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a:effectLst/>
                        </a:rPr>
                        <a:t>to</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t1</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a:effectLst/>
                        </a:rPr>
                        <a:t>t2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ctr"/>
                      <a:r>
                        <a:rPr lang="en-US" sz="1100" u="none" strike="noStrike" dirty="0" err="1">
                          <a:effectLst/>
                        </a:rPr>
                        <a:t>kS</a:t>
                      </a:r>
                      <a:endParaRPr lang="en-US"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n-US" sz="1100" u="none" strike="noStrike">
                          <a:effectLst/>
                        </a:rPr>
                        <a:t>kR</a:t>
                      </a:r>
                      <a:endParaRPr lang="en-US" sz="1100" b="1" i="0" u="none" strike="noStrike">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l-GR" sz="1100" u="none" strike="noStrike">
                          <a:effectLst/>
                        </a:rPr>
                        <a:t>α</a:t>
                      </a:r>
                      <a:endParaRPr lang="el-GR" sz="1100" b="1" i="0" u="none" strike="noStrike">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n-US" sz="1200" u="none" strike="noStrike" dirty="0">
                          <a:effectLst/>
                        </a:rPr>
                        <a:t>T.K</a:t>
                      </a:r>
                      <a:endParaRPr lang="en-US" sz="1200" b="1" i="0" u="none" strike="noStrike"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n-US" sz="1100" u="none" strike="noStrike">
                          <a:effectLst/>
                        </a:rPr>
                        <a:t>1/T</a:t>
                      </a:r>
                      <a:endParaRPr lang="en-US" sz="1100" b="1" i="0" u="none" strike="noStrike">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n-US" sz="1100" u="none" strike="noStrike">
                          <a:effectLst/>
                        </a:rPr>
                        <a:t>lnkS</a:t>
                      </a:r>
                      <a:endParaRPr lang="en-US" sz="1100" b="1" i="0" u="none" strike="noStrike">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n-US" sz="1100" u="none" strike="noStrike">
                          <a:effectLst/>
                        </a:rPr>
                        <a:t>lnkR</a:t>
                      </a:r>
                      <a:endParaRPr lang="en-US" sz="1100" b="1" i="0" u="none" strike="noStrike">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l" fontAlgn="ctr"/>
                      <a:r>
                        <a:rPr lang="en-US" sz="1200" u="none" strike="noStrike">
                          <a:effectLst/>
                        </a:rPr>
                        <a:t>ln</a:t>
                      </a:r>
                      <a:r>
                        <a:rPr lang="el-GR" sz="1200" u="none" strike="noStrike">
                          <a:effectLst/>
                        </a:rPr>
                        <a:t>α</a:t>
                      </a:r>
                      <a:endParaRPr lang="el-GR" sz="1200" b="1" i="0" u="none" strike="noStrike">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extLst>
                  <a:ext uri="{0D108BD9-81ED-4DB2-BD59-A6C34878D82A}">
                    <a16:rowId xmlns:a16="http://schemas.microsoft.com/office/drawing/2014/main" val="814410393"/>
                  </a:ext>
                </a:extLst>
              </a:tr>
              <a:tr h="173394">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54.8040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322.3850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13.6144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84.9693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6.2411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285.1500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35.0693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2.6111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4.4423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1.8312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554754151"/>
                  </a:ext>
                </a:extLst>
              </a:tr>
              <a:tr h="173394">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53.4680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308.1720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13.2581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81.1792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6.1230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290.1500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34.4649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2.5846</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4.3967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1.8120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081956684"/>
                  </a:ext>
                </a:extLst>
              </a:tr>
              <a:tr h="173394">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52.3660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298.1180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12.9643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78.4981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6.0550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295.1500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33.8811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2.5622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4.3631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1.8009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93614795"/>
                  </a:ext>
                </a:extLst>
              </a:tr>
              <a:tr h="173394">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52.4350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284.9940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12.9827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74.9984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5.7768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300.1500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33.3167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2.5636</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4.3175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1.7539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960674668"/>
                  </a:ext>
                </a:extLst>
              </a:tr>
              <a:tr h="173394">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50.3670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262.4680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12.4312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68.9915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5.5499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305.1500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32.7708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2.5202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4.2340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1.7138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782844599"/>
                  </a:ext>
                </a:extLst>
              </a:tr>
              <a:tr h="173394">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48.4310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245.9810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11.9149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64.5949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5.4213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310.1500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32.2425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2.4778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4.1681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1.6903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41742197"/>
                  </a:ext>
                </a:extLst>
              </a:tr>
              <a:tr h="173394">
                <a:tc>
                  <a:txBody>
                    <a:bodyPr/>
                    <a:lstStyle/>
                    <a:p>
                      <a:pPr algn="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46.1330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220.8150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11.3021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57.8840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5.1215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315.1500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31.7309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2.4250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4.0584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1.6334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910243246"/>
                  </a:ext>
                </a:extLst>
              </a:tr>
              <a:tr h="173394">
                <a:tc>
                  <a:txBody>
                    <a:bodyPr/>
                    <a:lstStyle/>
                    <a:p>
                      <a:pPr algn="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43.7330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200.8630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10.6621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52.5635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4.9299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320.1500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31.2354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2.3667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3.9620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1.5953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298604484"/>
                  </a:ext>
                </a:extLst>
              </a:tr>
              <a:tr h="173394">
                <a:tc>
                  <a:txBody>
                    <a:bodyPr/>
                    <a:lstStyle/>
                    <a:p>
                      <a:pPr algn="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41.3210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181.9420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10.0189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47.5179</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4.7428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325.1500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30.7550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2.3045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3.8611</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1.5566</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327418600"/>
                  </a:ext>
                </a:extLst>
              </a:tr>
              <a:tr h="173394">
                <a:tc>
                  <a:txBody>
                    <a:bodyPr/>
                    <a:lstStyle/>
                    <a:p>
                      <a:pPr algn="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39.0710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164.5120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9.4189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42.8699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4.5515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330.1500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30.2893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2.2427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3.7582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1.5154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829767236"/>
                  </a:ext>
                </a:extLst>
              </a:tr>
              <a:tr h="173394">
                <a:tc>
                  <a:txBody>
                    <a:bodyPr/>
                    <a:lstStyle/>
                    <a:p>
                      <a:pPr algn="r" fontAlgn="b"/>
                      <a:r>
                        <a:rPr lang="en-US" sz="1100" u="none" strike="noStrike" dirty="0">
                          <a:effectLst/>
                        </a:rPr>
                        <a:t>60</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36.6700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147.8470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8.7787</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38.4259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4.3772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335.1500</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29.8374</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2.1723</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3.6487</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1.4764</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978881595"/>
                  </a:ext>
                </a:extLst>
              </a:tr>
            </a:tbl>
          </a:graphicData>
        </a:graphic>
      </p:graphicFrame>
      <p:graphicFrame>
        <p:nvGraphicFramePr>
          <p:cNvPr id="3" name="Chart 2">
            <a:extLst>
              <a:ext uri="{FF2B5EF4-FFF2-40B4-BE49-F238E27FC236}">
                <a16:creationId xmlns:a16="http://schemas.microsoft.com/office/drawing/2014/main" id="{14C22052-BD9D-41A9-AFAC-8D2C7754DB26}"/>
              </a:ext>
            </a:extLst>
          </p:cNvPr>
          <p:cNvGraphicFramePr>
            <a:graphicFrameLocks/>
          </p:cNvGraphicFramePr>
          <p:nvPr>
            <p:extLst>
              <p:ext uri="{D42A27DB-BD31-4B8C-83A1-F6EECF244321}">
                <p14:modId xmlns:p14="http://schemas.microsoft.com/office/powerpoint/2010/main" val="2519253389"/>
              </p:ext>
            </p:extLst>
          </p:nvPr>
        </p:nvGraphicFramePr>
        <p:xfrm>
          <a:off x="420947" y="3265138"/>
          <a:ext cx="5589155" cy="31755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EA491F6E-0A4F-4FB2-8448-A3F661CADF89}"/>
              </a:ext>
            </a:extLst>
          </p:cNvPr>
          <p:cNvGraphicFramePr>
            <a:graphicFrameLocks/>
          </p:cNvGraphicFramePr>
          <p:nvPr>
            <p:extLst>
              <p:ext uri="{D42A27DB-BD31-4B8C-83A1-F6EECF244321}">
                <p14:modId xmlns:p14="http://schemas.microsoft.com/office/powerpoint/2010/main" val="1265734545"/>
              </p:ext>
            </p:extLst>
          </p:nvPr>
        </p:nvGraphicFramePr>
        <p:xfrm>
          <a:off x="6400800" y="3170975"/>
          <a:ext cx="5791200" cy="3179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06006057"/>
              </p:ext>
            </p:extLst>
          </p:nvPr>
        </p:nvGraphicFramePr>
        <p:xfrm>
          <a:off x="7500851" y="1973838"/>
          <a:ext cx="4267200" cy="921968"/>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540205154"/>
                    </a:ext>
                  </a:extLst>
                </a:gridCol>
                <a:gridCol w="609600">
                  <a:extLst>
                    <a:ext uri="{9D8B030D-6E8A-4147-A177-3AD203B41FA5}">
                      <a16:colId xmlns:a16="http://schemas.microsoft.com/office/drawing/2014/main" val="542113496"/>
                    </a:ext>
                  </a:extLst>
                </a:gridCol>
                <a:gridCol w="609600">
                  <a:extLst>
                    <a:ext uri="{9D8B030D-6E8A-4147-A177-3AD203B41FA5}">
                      <a16:colId xmlns:a16="http://schemas.microsoft.com/office/drawing/2014/main" val="2976294171"/>
                    </a:ext>
                  </a:extLst>
                </a:gridCol>
                <a:gridCol w="609600">
                  <a:extLst>
                    <a:ext uri="{9D8B030D-6E8A-4147-A177-3AD203B41FA5}">
                      <a16:colId xmlns:a16="http://schemas.microsoft.com/office/drawing/2014/main" val="1465045793"/>
                    </a:ext>
                  </a:extLst>
                </a:gridCol>
                <a:gridCol w="609600">
                  <a:extLst>
                    <a:ext uri="{9D8B030D-6E8A-4147-A177-3AD203B41FA5}">
                      <a16:colId xmlns:a16="http://schemas.microsoft.com/office/drawing/2014/main" val="3456343388"/>
                    </a:ext>
                  </a:extLst>
                </a:gridCol>
                <a:gridCol w="609600">
                  <a:extLst>
                    <a:ext uri="{9D8B030D-6E8A-4147-A177-3AD203B41FA5}">
                      <a16:colId xmlns:a16="http://schemas.microsoft.com/office/drawing/2014/main" val="557613092"/>
                    </a:ext>
                  </a:extLst>
                </a:gridCol>
                <a:gridCol w="609600">
                  <a:extLst>
                    <a:ext uri="{9D8B030D-6E8A-4147-A177-3AD203B41FA5}">
                      <a16:colId xmlns:a16="http://schemas.microsoft.com/office/drawing/2014/main" val="3833724743"/>
                    </a:ext>
                  </a:extLst>
                </a:gridCol>
              </a:tblGrid>
              <a:tr h="746708">
                <a:tc>
                  <a:txBody>
                    <a:bodyPr/>
                    <a:lstStyle/>
                    <a:p>
                      <a:pPr algn="l" fontAlgn="t"/>
                      <a:r>
                        <a:rPr lang="el-GR" sz="1100" u="none" strike="noStrike">
                          <a:effectLst/>
                        </a:rPr>
                        <a:t>Δ</a:t>
                      </a:r>
                      <a:r>
                        <a:rPr lang="en-US" sz="1100" u="none" strike="noStrike">
                          <a:effectLst/>
                        </a:rPr>
                        <a:t>Hs </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dirty="0">
                          <a:effectLst/>
                        </a:rPr>
                        <a:t>Δ</a:t>
                      </a:r>
                      <a:r>
                        <a:rPr lang="en-US" sz="1100" u="none" strike="noStrike" dirty="0">
                          <a:effectLst/>
                        </a:rPr>
                        <a:t>HR  </a:t>
                      </a:r>
                      <a:br>
                        <a:rPr lang="en-US" sz="1100" u="none" strike="noStrike" dirty="0">
                          <a:effectLst/>
                        </a:rPr>
                      </a:br>
                      <a:r>
                        <a:rPr lang="en-US" sz="1100" u="none" strike="noStrike" dirty="0">
                          <a:effectLst/>
                        </a:rPr>
                        <a:t>(</a:t>
                      </a:r>
                      <a:r>
                        <a:rPr lang="en-US" sz="1100" u="none" strike="noStrike" dirty="0" err="1">
                          <a:effectLst/>
                        </a:rPr>
                        <a:t>cal</a:t>
                      </a:r>
                      <a:r>
                        <a:rPr lang="en-US" sz="1100" u="none" strike="noStrike" dirty="0">
                          <a:effectLst/>
                        </a:rPr>
                        <a:t>/</a:t>
                      </a:r>
                      <a:r>
                        <a:rPr lang="en-US" sz="1100" u="none" strike="noStrike" dirty="0" err="1">
                          <a:effectLst/>
                        </a:rPr>
                        <a:t>mol</a:t>
                      </a:r>
                      <a:r>
                        <a:rPr lang="en-US" sz="1100" u="none" strike="noStrike" dirty="0">
                          <a:effectLst/>
                        </a:rPr>
                        <a:t>)</a:t>
                      </a:r>
                      <a:br>
                        <a:rPr lang="en-US" sz="1100" u="none" strike="noStrike" dirty="0">
                          <a:effectLst/>
                        </a:rPr>
                      </a:br>
                      <a:endParaRPr lang="en-US" sz="1100" b="1" i="0" u="none" strike="noStrike" dirty="0">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Ss/R+ln</a:t>
                      </a:r>
                      <a:r>
                        <a:rPr lang="el-GR" sz="1100" u="none" strike="noStrike">
                          <a:effectLst/>
                        </a:rPr>
                        <a:t>Φ  </a:t>
                      </a:r>
                      <a:br>
                        <a:rPr lang="el-GR" sz="1100" u="none" strike="noStrike">
                          <a:effectLst/>
                        </a:rPr>
                      </a:br>
                      <a:r>
                        <a:rPr lang="el-GR" sz="1100" u="none" strike="noStrike">
                          <a:effectLst/>
                        </a:rPr>
                        <a:t>(</a:t>
                      </a: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SR/R+ln</a:t>
                      </a:r>
                      <a:r>
                        <a:rPr lang="el-GR" sz="1100" u="none" strike="noStrike">
                          <a:effectLst/>
                        </a:rPr>
                        <a:t>Φ  </a:t>
                      </a:r>
                      <a:br>
                        <a:rPr lang="el-GR" sz="1100" u="none" strike="noStrike">
                          <a:effectLst/>
                        </a:rPr>
                      </a:br>
                      <a:r>
                        <a:rPr lang="el-GR" sz="1100" u="none" strike="noStrike">
                          <a:effectLst/>
                        </a:rPr>
                        <a:t>(</a:t>
                      </a: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S,R</a:t>
                      </a:r>
                      <a:r>
                        <a:rPr lang="el-GR" sz="1100" u="none" strike="noStrike">
                          <a:effectLst/>
                        </a:rPr>
                        <a:t>Δ</a:t>
                      </a:r>
                      <a:r>
                        <a:rPr lang="en-US" sz="1100" u="none" strike="noStrike">
                          <a:effectLst/>
                        </a:rPr>
                        <a:t>H </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l-GR" sz="1100" u="none" strike="noStrike">
                          <a:effectLst/>
                        </a:rPr>
                        <a:t>Δ</a:t>
                      </a:r>
                      <a:r>
                        <a:rPr lang="en-US" sz="1100" u="none" strike="noStrike">
                          <a:effectLst/>
                        </a:rPr>
                        <a:t>S,R</a:t>
                      </a:r>
                      <a:r>
                        <a:rPr lang="el-GR" sz="1100" u="none" strike="noStrike">
                          <a:effectLst/>
                        </a:rPr>
                        <a:t>Δ</a:t>
                      </a:r>
                      <a:r>
                        <a:rPr lang="en-US" sz="1100" u="none" strike="noStrike">
                          <a:effectLst/>
                        </a:rPr>
                        <a:t>S</a:t>
                      </a:r>
                      <a:br>
                        <a:rPr lang="en-US" sz="1100" u="none" strike="noStrike">
                          <a:effectLst/>
                        </a:rPr>
                      </a:br>
                      <a:r>
                        <a:rPr lang="en-US" sz="1100" u="none" strike="noStrike">
                          <a:effectLst/>
                        </a:rPr>
                        <a:t>(cal/mol)</a:t>
                      </a:r>
                      <a:br>
                        <a:rPr lang="en-US" sz="1100" u="none" strike="noStrike">
                          <a:effectLst/>
                        </a:rPr>
                      </a:b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tc>
                  <a:txBody>
                    <a:bodyPr/>
                    <a:lstStyle/>
                    <a:p>
                      <a:pPr algn="l" fontAlgn="t"/>
                      <a:r>
                        <a:rPr lang="en-US" sz="1100" u="none" strike="noStrike">
                          <a:effectLst/>
                        </a:rPr>
                        <a:t>Tiso               (K)</a:t>
                      </a:r>
                      <a:endParaRPr lang="en-US" sz="1100" b="1" i="0" u="none" strike="noStrike">
                        <a:solidFill>
                          <a:srgbClr val="000000"/>
                        </a:solidFill>
                        <a:effectLst/>
                        <a:latin typeface="Calibri" panose="020F0502020204030204" pitchFamily="34" charset="0"/>
                      </a:endParaRPr>
                    </a:p>
                  </a:txBody>
                  <a:tcPr marL="7620" marR="7620" marT="7620" marB="0">
                    <a:solidFill>
                      <a:schemeClr val="accent6">
                        <a:lumMod val="20000"/>
                        <a:lumOff val="80000"/>
                      </a:schemeClr>
                    </a:solidFill>
                  </a:tcPr>
                </a:tc>
                <a:extLst>
                  <a:ext uri="{0D108BD9-81ED-4DB2-BD59-A6C34878D82A}">
                    <a16:rowId xmlns:a16="http://schemas.microsoft.com/office/drawing/2014/main" val="864365953"/>
                  </a:ext>
                </a:extLst>
              </a:tr>
              <a:tr h="147578">
                <a:tc>
                  <a:txBody>
                    <a:bodyPr/>
                    <a:lstStyle/>
                    <a:p>
                      <a:pPr algn="r" fontAlgn="b"/>
                      <a:r>
                        <a:rPr lang="en-US" sz="1100" u="none" strike="noStrike">
                          <a:effectLst/>
                        </a:rPr>
                        <a:t>-1648.5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-3055.52</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-0.2425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-0.8605</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-1406.98</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a:effectLst/>
                        </a:rPr>
                        <a:t>-1.22789</a:t>
                      </a:r>
                      <a:endParaRPr lang="en-US" sz="1100" b="0" i="0" u="none" strike="noStrike">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r" fontAlgn="b"/>
                      <a:r>
                        <a:rPr lang="en-US" sz="1100" u="none" strike="noStrike" dirty="0">
                          <a:effectLst/>
                        </a:rPr>
                        <a:t>1145.849</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653332394"/>
                  </a:ext>
                </a:extLst>
              </a:tr>
            </a:tbl>
          </a:graphicData>
        </a:graphic>
      </p:graphicFrame>
      <p:sp>
        <p:nvSpPr>
          <p:cNvPr id="6" name="TextBox 5"/>
          <p:cNvSpPr txBox="1"/>
          <p:nvPr/>
        </p:nvSpPr>
        <p:spPr>
          <a:xfrm>
            <a:off x="146627" y="160226"/>
            <a:ext cx="2204578" cy="369332"/>
          </a:xfrm>
          <a:prstGeom prst="rect">
            <a:avLst/>
          </a:prstGeom>
          <a:noFill/>
        </p:spPr>
        <p:txBody>
          <a:bodyPr wrap="none" rtlCol="0">
            <a:spAutoFit/>
          </a:bodyPr>
          <a:lstStyle/>
          <a:p>
            <a:r>
              <a:rPr lang="en-US" dirty="0">
                <a:solidFill>
                  <a:srgbClr val="FF0000"/>
                </a:solidFill>
              </a:rPr>
              <a:t>mp-ACN:Water-60:40</a:t>
            </a:r>
          </a:p>
        </p:txBody>
      </p:sp>
    </p:spTree>
    <p:extLst>
      <p:ext uri="{BB962C8B-B14F-4D97-AF65-F5344CB8AC3E}">
        <p14:creationId xmlns:p14="http://schemas.microsoft.com/office/powerpoint/2010/main" val="330610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8240768"/>
              </p:ext>
            </p:extLst>
          </p:nvPr>
        </p:nvGraphicFramePr>
        <p:xfrm>
          <a:off x="1300476" y="745785"/>
          <a:ext cx="8818887" cy="2380926"/>
        </p:xfrm>
        <a:graphic>
          <a:graphicData uri="http://schemas.openxmlformats.org/drawingml/2006/table">
            <a:tbl>
              <a:tblPr firstRow="1" firstCol="1" bandRow="1">
                <a:tableStyleId>{46F890A9-2807-4EBB-B81D-B2AA78EC7F39}</a:tableStyleId>
              </a:tblPr>
              <a:tblGrid>
                <a:gridCol w="1224844">
                  <a:extLst>
                    <a:ext uri="{9D8B030D-6E8A-4147-A177-3AD203B41FA5}">
                      <a16:colId xmlns:a16="http://schemas.microsoft.com/office/drawing/2014/main" val="20000"/>
                    </a:ext>
                  </a:extLst>
                </a:gridCol>
                <a:gridCol w="879970">
                  <a:extLst>
                    <a:ext uri="{9D8B030D-6E8A-4147-A177-3AD203B41FA5}">
                      <a16:colId xmlns:a16="http://schemas.microsoft.com/office/drawing/2014/main" val="20001"/>
                    </a:ext>
                  </a:extLst>
                </a:gridCol>
                <a:gridCol w="957295">
                  <a:extLst>
                    <a:ext uri="{9D8B030D-6E8A-4147-A177-3AD203B41FA5}">
                      <a16:colId xmlns:a16="http://schemas.microsoft.com/office/drawing/2014/main" val="20002"/>
                    </a:ext>
                  </a:extLst>
                </a:gridCol>
                <a:gridCol w="979878">
                  <a:extLst>
                    <a:ext uri="{9D8B030D-6E8A-4147-A177-3AD203B41FA5}">
                      <a16:colId xmlns:a16="http://schemas.microsoft.com/office/drawing/2014/main" val="20003"/>
                    </a:ext>
                  </a:extLst>
                </a:gridCol>
                <a:gridCol w="979878">
                  <a:extLst>
                    <a:ext uri="{9D8B030D-6E8A-4147-A177-3AD203B41FA5}">
                      <a16:colId xmlns:a16="http://schemas.microsoft.com/office/drawing/2014/main" val="20004"/>
                    </a:ext>
                  </a:extLst>
                </a:gridCol>
                <a:gridCol w="979878">
                  <a:extLst>
                    <a:ext uri="{9D8B030D-6E8A-4147-A177-3AD203B41FA5}">
                      <a16:colId xmlns:a16="http://schemas.microsoft.com/office/drawing/2014/main" val="20005"/>
                    </a:ext>
                  </a:extLst>
                </a:gridCol>
                <a:gridCol w="979878">
                  <a:extLst>
                    <a:ext uri="{9D8B030D-6E8A-4147-A177-3AD203B41FA5}">
                      <a16:colId xmlns:a16="http://schemas.microsoft.com/office/drawing/2014/main" val="20006"/>
                    </a:ext>
                  </a:extLst>
                </a:gridCol>
                <a:gridCol w="1102360">
                  <a:extLst>
                    <a:ext uri="{9D8B030D-6E8A-4147-A177-3AD203B41FA5}">
                      <a16:colId xmlns:a16="http://schemas.microsoft.com/office/drawing/2014/main" val="20007"/>
                    </a:ext>
                  </a:extLst>
                </a:gridCol>
                <a:gridCol w="734906">
                  <a:extLst>
                    <a:ext uri="{9D8B030D-6E8A-4147-A177-3AD203B41FA5}">
                      <a16:colId xmlns:a16="http://schemas.microsoft.com/office/drawing/2014/main" val="20008"/>
                    </a:ext>
                  </a:extLst>
                </a:gridCol>
              </a:tblGrid>
              <a:tr h="599189">
                <a:tc>
                  <a:txBody>
                    <a:bodyPr/>
                    <a:lstStyle/>
                    <a:p>
                      <a:pPr marL="0" marR="0">
                        <a:lnSpc>
                          <a:spcPct val="107000"/>
                        </a:lnSpc>
                        <a:spcBef>
                          <a:spcPts val="0"/>
                        </a:spcBef>
                        <a:spcAft>
                          <a:spcPts val="0"/>
                        </a:spcAft>
                      </a:pPr>
                      <a:r>
                        <a:rPr lang="en-US" sz="1000" dirty="0">
                          <a:effectLst/>
                        </a:rPr>
                        <a:t>Content of water in the mobile phase,</a:t>
                      </a:r>
                    </a:p>
                    <a:p>
                      <a:pPr marL="0" marR="0">
                        <a:lnSpc>
                          <a:spcPct val="107000"/>
                        </a:lnSpc>
                        <a:spcBef>
                          <a:spcPts val="0"/>
                        </a:spcBef>
                        <a:spcAft>
                          <a:spcPts val="0"/>
                        </a:spcAft>
                      </a:pPr>
                      <a:r>
                        <a:rPr lang="en-US" sz="1000" dirty="0">
                          <a:effectLst/>
                        </a:rPr>
                        <a:t>v/v</a:t>
                      </a:r>
                      <a:endParaRPr lang="en-US" sz="1000" dirty="0">
                        <a:effectLst/>
                        <a:latin typeface="Calibri"/>
                        <a:ea typeface="Calibri"/>
                        <a:cs typeface="Times New Roman"/>
                      </a:endParaRPr>
                    </a:p>
                  </a:txBody>
                  <a:tcPr marL="44894" marR="44894" marT="0" marB="0"/>
                </a:tc>
                <a:tc>
                  <a:txBody>
                    <a:bodyPr/>
                    <a:lstStyle/>
                    <a:p>
                      <a:pPr marL="0" marR="0">
                        <a:lnSpc>
                          <a:spcPct val="107000"/>
                        </a:lnSpc>
                        <a:spcBef>
                          <a:spcPts val="0"/>
                        </a:spcBef>
                        <a:spcAft>
                          <a:spcPts val="0"/>
                        </a:spcAft>
                      </a:pPr>
                      <a:r>
                        <a:rPr lang="en-US" sz="1000" dirty="0">
                          <a:effectLst/>
                        </a:rPr>
                        <a:t>ΔHs </a:t>
                      </a:r>
                    </a:p>
                    <a:p>
                      <a:pPr marL="0" marR="0">
                        <a:lnSpc>
                          <a:spcPct val="107000"/>
                        </a:lnSpc>
                        <a:spcBef>
                          <a:spcPts val="0"/>
                        </a:spcBef>
                        <a:spcAft>
                          <a:spcPts val="0"/>
                        </a:spcAft>
                      </a:pPr>
                      <a:r>
                        <a:rPr lang="en-US" sz="1000" dirty="0">
                          <a:effectLst/>
                        </a:rPr>
                        <a:t>(</a:t>
                      </a:r>
                      <a:r>
                        <a:rPr lang="en-US" sz="1000" dirty="0" err="1">
                          <a:effectLst/>
                        </a:rPr>
                        <a:t>cal</a:t>
                      </a:r>
                      <a:r>
                        <a:rPr lang="en-US" sz="1000" dirty="0">
                          <a:effectLst/>
                        </a:rPr>
                        <a:t>/</a:t>
                      </a:r>
                      <a:r>
                        <a:rPr lang="en-US" sz="1000" dirty="0" err="1">
                          <a:effectLst/>
                        </a:rPr>
                        <a:t>mol</a:t>
                      </a:r>
                      <a:r>
                        <a:rPr lang="en-US" sz="1000" dirty="0">
                          <a:effectLst/>
                        </a:rPr>
                        <a:t>)</a:t>
                      </a:r>
                      <a:endParaRPr lang="en-US" sz="1000" dirty="0">
                        <a:effectLst/>
                        <a:latin typeface="Calibri"/>
                        <a:ea typeface="Calibri"/>
                        <a:cs typeface="Times New Roman"/>
                      </a:endParaRPr>
                    </a:p>
                  </a:txBody>
                  <a:tcPr marL="44894" marR="44894" marT="0" marB="0"/>
                </a:tc>
                <a:tc>
                  <a:txBody>
                    <a:bodyPr/>
                    <a:lstStyle/>
                    <a:p>
                      <a:pPr marL="0" marR="0">
                        <a:lnSpc>
                          <a:spcPct val="107000"/>
                        </a:lnSpc>
                        <a:spcBef>
                          <a:spcPts val="0"/>
                        </a:spcBef>
                        <a:spcAft>
                          <a:spcPts val="0"/>
                        </a:spcAft>
                      </a:pPr>
                      <a:r>
                        <a:rPr lang="en-US" sz="1000" dirty="0">
                          <a:effectLst/>
                        </a:rPr>
                        <a:t>ΔH</a:t>
                      </a:r>
                      <a:r>
                        <a:rPr lang="en-US" sz="1000" baseline="-25000" dirty="0">
                          <a:effectLst/>
                        </a:rPr>
                        <a:t>R</a:t>
                      </a:r>
                      <a:r>
                        <a:rPr lang="en-US" sz="1000" dirty="0">
                          <a:effectLst/>
                        </a:rPr>
                        <a:t>  </a:t>
                      </a:r>
                    </a:p>
                    <a:p>
                      <a:pPr marL="0" marR="0">
                        <a:lnSpc>
                          <a:spcPct val="107000"/>
                        </a:lnSpc>
                        <a:spcBef>
                          <a:spcPts val="0"/>
                        </a:spcBef>
                        <a:spcAft>
                          <a:spcPts val="0"/>
                        </a:spcAft>
                      </a:pPr>
                      <a:r>
                        <a:rPr lang="en-US" sz="1000" dirty="0">
                          <a:effectLst/>
                        </a:rPr>
                        <a:t>(</a:t>
                      </a:r>
                      <a:r>
                        <a:rPr lang="en-US" sz="1000" dirty="0" err="1">
                          <a:effectLst/>
                        </a:rPr>
                        <a:t>cal</a:t>
                      </a:r>
                      <a:r>
                        <a:rPr lang="en-US" sz="1000" dirty="0">
                          <a:effectLst/>
                        </a:rPr>
                        <a:t>/</a:t>
                      </a:r>
                      <a:r>
                        <a:rPr lang="en-US" sz="1000" dirty="0" err="1">
                          <a:effectLst/>
                        </a:rPr>
                        <a:t>mol</a:t>
                      </a:r>
                      <a:r>
                        <a:rPr lang="en-US" sz="1000" dirty="0">
                          <a:effectLst/>
                        </a:rPr>
                        <a:t>)</a:t>
                      </a:r>
                      <a:endParaRPr lang="en-US" sz="1000" dirty="0">
                        <a:effectLst/>
                        <a:latin typeface="Calibri"/>
                        <a:ea typeface="Calibri"/>
                        <a:cs typeface="Times New Roman"/>
                      </a:endParaRPr>
                    </a:p>
                  </a:txBody>
                  <a:tcPr marL="44894" marR="44894"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dirty="0">
                          <a:effectLst/>
                        </a:rPr>
                        <a:t>ΔH</a:t>
                      </a:r>
                      <a:r>
                        <a:rPr lang="en-US" sz="1000" baseline="-25000" dirty="0">
                          <a:effectLst/>
                        </a:rPr>
                        <a:t>R</a:t>
                      </a:r>
                      <a:r>
                        <a:rPr lang="ka-GE" sz="1000" baseline="-25000" dirty="0">
                          <a:effectLst/>
                        </a:rPr>
                        <a:t>-</a:t>
                      </a:r>
                      <a:r>
                        <a:rPr lang="en-US" sz="1000" dirty="0">
                          <a:effectLst/>
                        </a:rPr>
                        <a:t>ΔHs  (</a:t>
                      </a:r>
                      <a:r>
                        <a:rPr lang="en-US" sz="1000" dirty="0" err="1">
                          <a:effectLst/>
                        </a:rPr>
                        <a:t>cal</a:t>
                      </a:r>
                      <a:r>
                        <a:rPr lang="en-US" sz="1000" dirty="0">
                          <a:effectLst/>
                        </a:rPr>
                        <a:t>/</a:t>
                      </a:r>
                      <a:r>
                        <a:rPr lang="en-US" sz="1000" dirty="0" err="1">
                          <a:effectLst/>
                        </a:rPr>
                        <a:t>mol</a:t>
                      </a:r>
                      <a:r>
                        <a:rPr lang="en-US" sz="1000" dirty="0">
                          <a:effectLst/>
                        </a:rPr>
                        <a:t>)</a:t>
                      </a:r>
                      <a:endParaRPr lang="en-US" sz="1000" dirty="0">
                        <a:effectLst/>
                        <a:latin typeface="Calibri"/>
                        <a:ea typeface="Calibri"/>
                        <a:cs typeface="Times New Roman"/>
                      </a:endParaRPr>
                    </a:p>
                  </a:txBody>
                  <a:tcPr marL="44894" marR="44894" marT="0" marB="0"/>
                </a:tc>
                <a:tc>
                  <a:txBody>
                    <a:bodyPr/>
                    <a:lstStyle/>
                    <a:p>
                      <a:pPr marL="0" marR="0">
                        <a:lnSpc>
                          <a:spcPct val="107000"/>
                        </a:lnSpc>
                        <a:spcBef>
                          <a:spcPts val="0"/>
                        </a:spcBef>
                        <a:spcAft>
                          <a:spcPts val="0"/>
                        </a:spcAft>
                      </a:pPr>
                      <a:r>
                        <a:rPr lang="en-US" sz="1000" dirty="0">
                          <a:effectLst/>
                        </a:rPr>
                        <a:t>Δ</a:t>
                      </a:r>
                      <a:r>
                        <a:rPr lang="en-US" sz="1000" baseline="-25000" dirty="0">
                          <a:effectLst/>
                        </a:rPr>
                        <a:t>S,R</a:t>
                      </a:r>
                      <a:r>
                        <a:rPr lang="en-US" sz="1000" dirty="0">
                          <a:effectLst/>
                        </a:rPr>
                        <a:t>ΔH </a:t>
                      </a:r>
                    </a:p>
                    <a:p>
                      <a:pPr marL="0" marR="0">
                        <a:lnSpc>
                          <a:spcPct val="107000"/>
                        </a:lnSpc>
                        <a:spcBef>
                          <a:spcPts val="0"/>
                        </a:spcBef>
                        <a:spcAft>
                          <a:spcPts val="0"/>
                        </a:spcAft>
                      </a:pPr>
                      <a:r>
                        <a:rPr lang="en-US" sz="1000" dirty="0">
                          <a:effectLst/>
                        </a:rPr>
                        <a:t>(</a:t>
                      </a:r>
                      <a:r>
                        <a:rPr lang="en-US" sz="1000" dirty="0" err="1">
                          <a:effectLst/>
                        </a:rPr>
                        <a:t>cal</a:t>
                      </a:r>
                      <a:r>
                        <a:rPr lang="en-US" sz="1000" dirty="0">
                          <a:effectLst/>
                        </a:rPr>
                        <a:t>/</a:t>
                      </a:r>
                      <a:r>
                        <a:rPr lang="en-US" sz="1000" dirty="0" err="1">
                          <a:effectLst/>
                        </a:rPr>
                        <a:t>mol</a:t>
                      </a:r>
                      <a:r>
                        <a:rPr lang="en-US" sz="1000" dirty="0">
                          <a:effectLst/>
                        </a:rPr>
                        <a:t>)</a:t>
                      </a:r>
                      <a:endParaRPr lang="en-US" sz="1000" dirty="0">
                        <a:effectLst/>
                        <a:latin typeface="Calibri"/>
                        <a:ea typeface="Calibri"/>
                        <a:cs typeface="Times New Roman"/>
                      </a:endParaRPr>
                    </a:p>
                  </a:txBody>
                  <a:tcPr marL="44894" marR="44894" marT="0" marB="0"/>
                </a:tc>
                <a:tc>
                  <a:txBody>
                    <a:bodyPr/>
                    <a:lstStyle/>
                    <a:p>
                      <a:pPr marL="0" marR="0">
                        <a:lnSpc>
                          <a:spcPct val="107000"/>
                        </a:lnSpc>
                        <a:spcBef>
                          <a:spcPts val="0"/>
                        </a:spcBef>
                        <a:spcAft>
                          <a:spcPts val="0"/>
                        </a:spcAft>
                      </a:pPr>
                      <a:r>
                        <a:rPr lang="en-US" sz="1000" dirty="0">
                          <a:effectLst/>
                        </a:rPr>
                        <a:t>ΔSs/</a:t>
                      </a:r>
                      <a:r>
                        <a:rPr lang="en-US" sz="1000" dirty="0" err="1">
                          <a:effectLst/>
                        </a:rPr>
                        <a:t>R+lnΦ</a:t>
                      </a:r>
                      <a:r>
                        <a:rPr lang="en-US" sz="1000" dirty="0">
                          <a:effectLst/>
                        </a:rPr>
                        <a:t>  </a:t>
                      </a:r>
                    </a:p>
                    <a:p>
                      <a:pPr marL="0" marR="0">
                        <a:lnSpc>
                          <a:spcPct val="107000"/>
                        </a:lnSpc>
                        <a:spcBef>
                          <a:spcPts val="0"/>
                        </a:spcBef>
                        <a:spcAft>
                          <a:spcPts val="0"/>
                        </a:spcAft>
                      </a:pPr>
                      <a:r>
                        <a:rPr lang="en-US" sz="1000" dirty="0">
                          <a:effectLst/>
                        </a:rPr>
                        <a:t>(</a:t>
                      </a:r>
                      <a:r>
                        <a:rPr lang="en-US" sz="1000" dirty="0" err="1">
                          <a:effectLst/>
                        </a:rPr>
                        <a:t>cal</a:t>
                      </a:r>
                      <a:r>
                        <a:rPr lang="en-US" sz="1000" dirty="0">
                          <a:effectLst/>
                        </a:rPr>
                        <a:t>/</a:t>
                      </a:r>
                      <a:r>
                        <a:rPr lang="en-US" sz="1000" dirty="0" err="1">
                          <a:effectLst/>
                        </a:rPr>
                        <a:t>mol</a:t>
                      </a:r>
                      <a:r>
                        <a:rPr lang="en-US" sz="1000" dirty="0">
                          <a:effectLst/>
                        </a:rPr>
                        <a:t>)</a:t>
                      </a:r>
                      <a:endParaRPr lang="en-US" sz="1000" dirty="0">
                        <a:effectLst/>
                        <a:latin typeface="Calibri"/>
                        <a:ea typeface="Calibri"/>
                        <a:cs typeface="Times New Roman"/>
                      </a:endParaRPr>
                    </a:p>
                  </a:txBody>
                  <a:tcPr marL="44894" marR="44894" marT="0" marB="0"/>
                </a:tc>
                <a:tc>
                  <a:txBody>
                    <a:bodyPr/>
                    <a:lstStyle/>
                    <a:p>
                      <a:pPr marL="0" marR="0">
                        <a:lnSpc>
                          <a:spcPct val="107000"/>
                        </a:lnSpc>
                        <a:spcBef>
                          <a:spcPts val="0"/>
                        </a:spcBef>
                        <a:spcAft>
                          <a:spcPts val="0"/>
                        </a:spcAft>
                      </a:pPr>
                      <a:r>
                        <a:rPr lang="en-US" sz="1000">
                          <a:effectLst/>
                        </a:rPr>
                        <a:t>ΔS</a:t>
                      </a:r>
                      <a:r>
                        <a:rPr lang="en-US" sz="1000" baseline="-25000">
                          <a:effectLst/>
                        </a:rPr>
                        <a:t>R</a:t>
                      </a:r>
                      <a:r>
                        <a:rPr lang="en-US" sz="1000">
                          <a:effectLst/>
                        </a:rPr>
                        <a:t>/R+lnΦ  </a:t>
                      </a:r>
                    </a:p>
                    <a:p>
                      <a:pPr marL="0" marR="0">
                        <a:lnSpc>
                          <a:spcPct val="107000"/>
                        </a:lnSpc>
                        <a:spcBef>
                          <a:spcPts val="0"/>
                        </a:spcBef>
                        <a:spcAft>
                          <a:spcPts val="0"/>
                        </a:spcAft>
                      </a:pPr>
                      <a:r>
                        <a:rPr lang="en-US" sz="1000">
                          <a:effectLst/>
                        </a:rPr>
                        <a:t>(cal/mol)</a:t>
                      </a:r>
                      <a:endParaRPr lang="en-US" sz="1000">
                        <a:effectLst/>
                        <a:latin typeface="Calibri"/>
                        <a:ea typeface="Calibri"/>
                        <a:cs typeface="Times New Roman"/>
                      </a:endParaRPr>
                    </a:p>
                  </a:txBody>
                  <a:tcPr marL="44894" marR="44894" marT="0" marB="0"/>
                </a:tc>
                <a:tc>
                  <a:txBody>
                    <a:bodyPr/>
                    <a:lstStyle/>
                    <a:p>
                      <a:pPr marL="0" marR="0">
                        <a:lnSpc>
                          <a:spcPct val="107000"/>
                        </a:lnSpc>
                        <a:spcBef>
                          <a:spcPts val="0"/>
                        </a:spcBef>
                        <a:spcAft>
                          <a:spcPts val="0"/>
                        </a:spcAft>
                      </a:pPr>
                      <a:r>
                        <a:rPr lang="en-US" sz="1000" dirty="0">
                          <a:effectLst/>
                        </a:rPr>
                        <a:t>ΔS</a:t>
                      </a:r>
                      <a:r>
                        <a:rPr lang="en-US" sz="1000" baseline="-25000" dirty="0">
                          <a:effectLst/>
                        </a:rPr>
                        <a:t>R</a:t>
                      </a:r>
                      <a:r>
                        <a:rPr lang="en-US" sz="1000" dirty="0">
                          <a:effectLst/>
                        </a:rPr>
                        <a:t>/R- ΔSs/R</a:t>
                      </a:r>
                    </a:p>
                    <a:p>
                      <a:pPr marL="0" marR="0">
                        <a:lnSpc>
                          <a:spcPct val="107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4894" marR="44894" marT="0" marB="0"/>
                </a:tc>
                <a:tc>
                  <a:txBody>
                    <a:bodyPr/>
                    <a:lstStyle/>
                    <a:p>
                      <a:pPr marL="0" marR="0">
                        <a:lnSpc>
                          <a:spcPct val="107000"/>
                        </a:lnSpc>
                        <a:spcBef>
                          <a:spcPts val="0"/>
                        </a:spcBef>
                        <a:spcAft>
                          <a:spcPts val="0"/>
                        </a:spcAft>
                      </a:pPr>
                      <a:r>
                        <a:rPr lang="en-US" sz="1000" dirty="0" err="1">
                          <a:effectLst/>
                        </a:rPr>
                        <a:t>Tiso</a:t>
                      </a:r>
                      <a:r>
                        <a:rPr lang="en-US" sz="1000" dirty="0">
                          <a:effectLst/>
                        </a:rPr>
                        <a:t>               (K)</a:t>
                      </a:r>
                      <a:endParaRPr lang="en-US" sz="1000" dirty="0">
                        <a:effectLst/>
                        <a:latin typeface="Calibri"/>
                        <a:ea typeface="Calibri"/>
                        <a:cs typeface="Times New Roman"/>
                      </a:endParaRPr>
                    </a:p>
                  </a:txBody>
                  <a:tcPr marL="44894" marR="44894" marT="0" marB="0"/>
                </a:tc>
                <a:extLst>
                  <a:ext uri="{0D108BD9-81ED-4DB2-BD59-A6C34878D82A}">
                    <a16:rowId xmlns:a16="http://schemas.microsoft.com/office/drawing/2014/main" val="10000"/>
                  </a:ext>
                </a:extLst>
              </a:tr>
              <a:tr h="375493">
                <a:tc>
                  <a:txBody>
                    <a:bodyPr/>
                    <a:lstStyle/>
                    <a:p>
                      <a:pPr marL="0" marR="0">
                        <a:lnSpc>
                          <a:spcPct val="107000"/>
                        </a:lnSpc>
                        <a:spcBef>
                          <a:spcPts val="0"/>
                        </a:spcBef>
                        <a:spcAft>
                          <a:spcPts val="0"/>
                        </a:spcAft>
                      </a:pPr>
                      <a:r>
                        <a:rPr lang="en-US" sz="1000" dirty="0">
                          <a:effectLst/>
                        </a:rPr>
                        <a:t>0</a:t>
                      </a:r>
                    </a:p>
                    <a:p>
                      <a:pPr marL="0" marR="0">
                        <a:lnSpc>
                          <a:spcPct val="107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effectLst/>
                        </a:rPr>
                        <a:t>-</a:t>
                      </a:r>
                      <a:r>
                        <a:rPr lang="ka-GE" sz="1000" dirty="0">
                          <a:effectLst/>
                        </a:rPr>
                        <a:t>2048.6</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-3525.09</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-1476.49</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-1476.59</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-3.5936</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-4.6729</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effectLst/>
                        </a:rPr>
                        <a:t>-</a:t>
                      </a:r>
                      <a:r>
                        <a:rPr lang="ka-GE" sz="1000" dirty="0">
                          <a:effectLst/>
                        </a:rPr>
                        <a:t>1.0793</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688.4555</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extLst>
                  <a:ext uri="{0D108BD9-81ED-4DB2-BD59-A6C34878D82A}">
                    <a16:rowId xmlns:a16="http://schemas.microsoft.com/office/drawing/2014/main" val="10001"/>
                  </a:ext>
                </a:extLst>
              </a:tr>
              <a:tr h="378381">
                <a:tc>
                  <a:txBody>
                    <a:bodyPr/>
                    <a:lstStyle/>
                    <a:p>
                      <a:pPr marL="0" marR="0">
                        <a:lnSpc>
                          <a:spcPct val="107000"/>
                        </a:lnSpc>
                        <a:spcBef>
                          <a:spcPts val="0"/>
                        </a:spcBef>
                        <a:spcAft>
                          <a:spcPts val="0"/>
                        </a:spcAft>
                      </a:pPr>
                      <a:r>
                        <a:rPr lang="ka-GE" sz="1000" dirty="0">
                          <a:effectLst/>
                        </a:rPr>
                        <a:t>10</a:t>
                      </a:r>
                      <a:endParaRPr lang="en-US" sz="1000" dirty="0">
                        <a:effectLst/>
                      </a:endParaRPr>
                    </a:p>
                    <a:p>
                      <a:pPr marL="0" marR="0">
                        <a:lnSpc>
                          <a:spcPct val="107000"/>
                        </a:lnSpc>
                        <a:spcBef>
                          <a:spcPts val="0"/>
                        </a:spcBef>
                        <a:spcAft>
                          <a:spcPts val="0"/>
                        </a:spcAft>
                      </a:pPr>
                      <a:r>
                        <a:rPr lang="ka-GE" sz="1000" dirty="0">
                          <a:effectLst/>
                        </a:rPr>
                        <a:t> </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-2341.7165</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-3876.4310</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-1534.7146</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-1534.6549</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-3.7866</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-4.5325</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en-US" sz="1000" dirty="0">
                          <a:effectLst/>
                        </a:rPr>
                        <a:t>-</a:t>
                      </a:r>
                      <a:r>
                        <a:rPr lang="ka-GE" sz="1000" dirty="0">
                          <a:effectLst/>
                        </a:rPr>
                        <a:t>0.8354</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1035.3533</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extLst>
                  <a:ext uri="{0D108BD9-81ED-4DB2-BD59-A6C34878D82A}">
                    <a16:rowId xmlns:a16="http://schemas.microsoft.com/office/drawing/2014/main" val="10002"/>
                  </a:ext>
                </a:extLst>
              </a:tr>
              <a:tr h="375493">
                <a:tc>
                  <a:txBody>
                    <a:bodyPr/>
                    <a:lstStyle/>
                    <a:p>
                      <a:pPr marL="0" marR="0">
                        <a:lnSpc>
                          <a:spcPct val="107000"/>
                        </a:lnSpc>
                        <a:spcBef>
                          <a:spcPts val="0"/>
                        </a:spcBef>
                        <a:spcAft>
                          <a:spcPts val="0"/>
                        </a:spcAft>
                      </a:pPr>
                      <a:r>
                        <a:rPr lang="ka-GE" sz="1000" dirty="0">
                          <a:effectLst/>
                        </a:rPr>
                        <a:t>20</a:t>
                      </a:r>
                      <a:endParaRPr lang="en-US" sz="1000" dirty="0">
                        <a:effectLst/>
                      </a:endParaRPr>
                    </a:p>
                    <a:p>
                      <a:pPr marL="0" marR="0">
                        <a:lnSpc>
                          <a:spcPct val="107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dirty="0">
                          <a:effectLst/>
                        </a:rPr>
                        <a:t>-2725.05</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dirty="0">
                          <a:effectLst/>
                        </a:rPr>
                        <a:t>-4167.95</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dirty="0">
                          <a:effectLst/>
                        </a:rPr>
                        <a:t>-1442.906</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dirty="0">
                          <a:effectLst/>
                        </a:rPr>
                        <a:t>-1442.91</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dirty="0">
                          <a:effectLst/>
                        </a:rPr>
                        <a:t>-3.5738</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dirty="0">
                          <a:effectLst/>
                        </a:rPr>
                        <a:t>-4.1607</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en-US" sz="1000" dirty="0">
                          <a:effectLst/>
                        </a:rPr>
                        <a:t>-</a:t>
                      </a:r>
                      <a:r>
                        <a:rPr lang="ka-GE" sz="1000" dirty="0">
                          <a:effectLst/>
                        </a:rPr>
                        <a:t>0.5869</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dirty="0">
                          <a:effectLst/>
                        </a:rPr>
                        <a:t>1237.178</a:t>
                      </a:r>
                      <a:endParaRPr lang="en-US" sz="1000" dirty="0">
                        <a:effectLst/>
                        <a:latin typeface="Calibri"/>
                        <a:ea typeface="Calibri"/>
                        <a:cs typeface="Times New Roman"/>
                      </a:endParaRPr>
                    </a:p>
                  </a:txBody>
                  <a:tcPr marL="44894" marR="44894" marT="0" marB="0"/>
                </a:tc>
                <a:extLst>
                  <a:ext uri="{0D108BD9-81ED-4DB2-BD59-A6C34878D82A}">
                    <a16:rowId xmlns:a16="http://schemas.microsoft.com/office/drawing/2014/main" val="10003"/>
                  </a:ext>
                </a:extLst>
              </a:tr>
              <a:tr h="326185">
                <a:tc>
                  <a:txBody>
                    <a:bodyPr/>
                    <a:lstStyle/>
                    <a:p>
                      <a:pPr marL="0" marR="0">
                        <a:lnSpc>
                          <a:spcPct val="107000"/>
                        </a:lnSpc>
                        <a:spcBef>
                          <a:spcPts val="0"/>
                        </a:spcBef>
                        <a:spcAft>
                          <a:spcPts val="0"/>
                        </a:spcAft>
                      </a:pPr>
                      <a:r>
                        <a:rPr lang="ka-GE" sz="1000">
                          <a:effectLst/>
                        </a:rPr>
                        <a:t>30</a:t>
                      </a:r>
                      <a:endParaRPr lang="en-US" sz="1000">
                        <a:effectLst/>
                      </a:endParaRPr>
                    </a:p>
                    <a:p>
                      <a:pPr marL="0" marR="0">
                        <a:lnSpc>
                          <a:spcPct val="107000"/>
                        </a:lnSpc>
                        <a:spcBef>
                          <a:spcPts val="0"/>
                        </a:spcBef>
                        <a:spcAft>
                          <a:spcPts val="0"/>
                        </a:spcAft>
                      </a:pPr>
                      <a:r>
                        <a:rPr lang="en-US" sz="1000">
                          <a:effectLst/>
                        </a:rPr>
                        <a:t> </a:t>
                      </a:r>
                      <a:endParaRPr lang="en-US" sz="100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a:effectLst/>
                        </a:rPr>
                        <a:t>-2098.28</a:t>
                      </a:r>
                      <a:endParaRPr lang="en-US" sz="100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a:effectLst/>
                        </a:rPr>
                        <a:t>-3548.34</a:t>
                      </a:r>
                      <a:endParaRPr lang="en-US" sz="100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dirty="0">
                          <a:effectLst/>
                        </a:rPr>
                        <a:t>-1450.06</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a:effectLst/>
                        </a:rPr>
                        <a:t>-1450.04</a:t>
                      </a:r>
                      <a:endParaRPr lang="en-US" sz="100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a:effectLst/>
                        </a:rPr>
                        <a:t>-1.7143</a:t>
                      </a:r>
                      <a:endParaRPr lang="en-US" sz="100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a:effectLst/>
                        </a:rPr>
                        <a:t>-2.3687</a:t>
                      </a:r>
                      <a:endParaRPr lang="en-US" sz="100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en-US" sz="1000" dirty="0">
                          <a:effectLst/>
                        </a:rPr>
                        <a:t>-</a:t>
                      </a:r>
                      <a:r>
                        <a:rPr lang="ka-GE" sz="1000" dirty="0">
                          <a:effectLst/>
                        </a:rPr>
                        <a:t>0.6544</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a:effectLst/>
                        </a:rPr>
                        <a:t>1115.222</a:t>
                      </a:r>
                      <a:endParaRPr lang="en-US" sz="1000">
                        <a:effectLst/>
                        <a:latin typeface="Calibri"/>
                        <a:ea typeface="Calibri"/>
                        <a:cs typeface="Times New Roman"/>
                      </a:endParaRPr>
                    </a:p>
                  </a:txBody>
                  <a:tcPr marL="44894" marR="44894" marT="0" marB="0"/>
                </a:tc>
                <a:extLst>
                  <a:ext uri="{0D108BD9-81ED-4DB2-BD59-A6C34878D82A}">
                    <a16:rowId xmlns:a16="http://schemas.microsoft.com/office/drawing/2014/main" val="10004"/>
                  </a:ext>
                </a:extLst>
              </a:tr>
              <a:tr h="326185">
                <a:tc>
                  <a:txBody>
                    <a:bodyPr/>
                    <a:lstStyle/>
                    <a:p>
                      <a:pPr marL="0" marR="0">
                        <a:lnSpc>
                          <a:spcPct val="107000"/>
                        </a:lnSpc>
                        <a:spcBef>
                          <a:spcPts val="0"/>
                        </a:spcBef>
                        <a:spcAft>
                          <a:spcPts val="0"/>
                        </a:spcAft>
                      </a:pPr>
                      <a:r>
                        <a:rPr lang="en-US" sz="1000" dirty="0">
                          <a:effectLst/>
                        </a:rPr>
                        <a:t>40</a:t>
                      </a:r>
                    </a:p>
                    <a:p>
                      <a:pPr marL="0" marR="0">
                        <a:lnSpc>
                          <a:spcPct val="107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a:effectLst/>
                        </a:rPr>
                        <a:t>-1648.5</a:t>
                      </a:r>
                      <a:endParaRPr lang="en-US" sz="100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a:effectLst/>
                        </a:rPr>
                        <a:t>-3055.52</a:t>
                      </a:r>
                      <a:endParaRPr lang="en-US" sz="100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dirty="0">
                          <a:effectLst/>
                        </a:rPr>
                        <a:t>-1407.017</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a:effectLst/>
                        </a:rPr>
                        <a:t>-1406.98</a:t>
                      </a:r>
                      <a:endParaRPr lang="en-US" sz="100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a:effectLst/>
                        </a:rPr>
                        <a:t>-0.2425</a:t>
                      </a:r>
                      <a:endParaRPr lang="en-US" sz="100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a:effectLst/>
                        </a:rPr>
                        <a:t>-0.8605</a:t>
                      </a:r>
                      <a:endParaRPr lang="en-US" sz="100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en-US" sz="1000" dirty="0">
                          <a:effectLst/>
                        </a:rPr>
                        <a:t>-</a:t>
                      </a:r>
                      <a:r>
                        <a:rPr lang="ka-GE" sz="1000" dirty="0">
                          <a:effectLst/>
                        </a:rPr>
                        <a:t>0.618</a:t>
                      </a:r>
                      <a:endParaRPr lang="en-US" sz="1000" dirty="0">
                        <a:effectLst/>
                        <a:latin typeface="Calibri"/>
                        <a:ea typeface="Calibri"/>
                        <a:cs typeface="Times New Roman"/>
                      </a:endParaRPr>
                    </a:p>
                  </a:txBody>
                  <a:tcPr marL="44894" marR="44894" marT="0" marB="0"/>
                </a:tc>
                <a:tc>
                  <a:txBody>
                    <a:bodyPr/>
                    <a:lstStyle/>
                    <a:p>
                      <a:pPr marL="0" marR="0" algn="ctr">
                        <a:lnSpc>
                          <a:spcPct val="107000"/>
                        </a:lnSpc>
                        <a:spcBef>
                          <a:spcPts val="0"/>
                        </a:spcBef>
                        <a:spcAft>
                          <a:spcPts val="0"/>
                        </a:spcAft>
                      </a:pPr>
                      <a:r>
                        <a:rPr lang="ka-GE" sz="1000" dirty="0">
                          <a:effectLst/>
                        </a:rPr>
                        <a:t>1145.849</a:t>
                      </a:r>
                      <a:endParaRPr lang="en-US" sz="1000" dirty="0">
                        <a:effectLst/>
                        <a:latin typeface="Calibri"/>
                        <a:ea typeface="Calibri"/>
                        <a:cs typeface="Times New Roman"/>
                      </a:endParaRPr>
                    </a:p>
                  </a:txBody>
                  <a:tcPr marL="44894" marR="44894" marT="0" marB="0"/>
                </a:tc>
                <a:extLst>
                  <a:ext uri="{0D108BD9-81ED-4DB2-BD59-A6C34878D82A}">
                    <a16:rowId xmlns:a16="http://schemas.microsoft.com/office/drawing/2014/main" val="10005"/>
                  </a:ext>
                </a:extLst>
              </a:tr>
            </a:tbl>
          </a:graphicData>
        </a:graphic>
      </p:graphicFrame>
      <p:sp>
        <p:nvSpPr>
          <p:cNvPr id="4" name="Rectangle 1"/>
          <p:cNvSpPr>
            <a:spLocks noChangeArrowheads="1"/>
          </p:cNvSpPr>
          <p:nvPr/>
        </p:nvSpPr>
        <p:spPr bwMode="auto">
          <a:xfrm rot="10800000" flipV="1">
            <a:off x="985516" y="275890"/>
            <a:ext cx="83155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200" b="1" u="sng" dirty="0">
                <a:latin typeface="Times New Roman" pitchFamily="18" charset="0"/>
                <a:ea typeface="Calibri" pitchFamily="34" charset="0"/>
                <a:cs typeface="Times New Roman" pitchFamily="18" charset="0"/>
              </a:rPr>
              <a:t>Table 1.</a:t>
            </a:r>
            <a:endParaRPr lang="en-US" sz="700" u="sng"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94552779"/>
              </p:ext>
            </p:extLst>
          </p:nvPr>
        </p:nvGraphicFramePr>
        <p:xfrm>
          <a:off x="1300476" y="3530600"/>
          <a:ext cx="4457294" cy="2575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635648287"/>
              </p:ext>
            </p:extLst>
          </p:nvPr>
        </p:nvGraphicFramePr>
        <p:xfrm>
          <a:off x="6188927" y="3530600"/>
          <a:ext cx="4537511" cy="25755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9799321" y="5485767"/>
            <a:ext cx="578741" cy="23728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ΔH</a:t>
            </a:r>
            <a:r>
              <a:rPr lang="en-US" sz="800" dirty="0"/>
              <a:t>R</a:t>
            </a:r>
            <a:endParaRPr lang="en-US" sz="300" dirty="0"/>
          </a:p>
        </p:txBody>
      </p:sp>
      <p:sp>
        <p:nvSpPr>
          <p:cNvPr id="9" name="TextBox 1"/>
          <p:cNvSpPr txBox="1"/>
          <p:nvPr/>
        </p:nvSpPr>
        <p:spPr>
          <a:xfrm>
            <a:off x="9799320" y="4368800"/>
            <a:ext cx="578741" cy="23728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00" dirty="0"/>
          </a:p>
        </p:txBody>
      </p:sp>
      <p:sp>
        <p:nvSpPr>
          <p:cNvPr id="5" name="Rectangle 4"/>
          <p:cNvSpPr/>
          <p:nvPr/>
        </p:nvSpPr>
        <p:spPr>
          <a:xfrm>
            <a:off x="9556058" y="4431184"/>
            <a:ext cx="705541" cy="253916"/>
          </a:xfrm>
          <a:prstGeom prst="rect">
            <a:avLst/>
          </a:prstGeom>
        </p:spPr>
        <p:txBody>
          <a:bodyPr wrap="square">
            <a:spAutoFit/>
          </a:bodyPr>
          <a:lstStyle/>
          <a:p>
            <a:r>
              <a:rPr lang="en-US" sz="1050" dirty="0"/>
              <a:t>ΔHs</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17</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642483965"/>
              </p:ext>
            </p:extLst>
          </p:nvPr>
        </p:nvGraphicFramePr>
        <p:xfrm>
          <a:off x="985515" y="745785"/>
          <a:ext cx="9740922" cy="2444022"/>
        </p:xfrm>
        <a:graphic>
          <a:graphicData uri="http://schemas.openxmlformats.org/drawingml/2006/table">
            <a:tbl>
              <a:tblPr firstRow="1" firstCol="1" bandRow="1">
                <a:tableStyleId>{46F890A9-2807-4EBB-B81D-B2AA78EC7F39}</a:tableStyleId>
              </a:tblPr>
              <a:tblGrid>
                <a:gridCol w="1364052">
                  <a:extLst>
                    <a:ext uri="{9D8B030D-6E8A-4147-A177-3AD203B41FA5}">
                      <a16:colId xmlns:a16="http://schemas.microsoft.com/office/drawing/2014/main" val="20000"/>
                    </a:ext>
                  </a:extLst>
                </a:gridCol>
                <a:gridCol w="979981">
                  <a:extLst>
                    <a:ext uri="{9D8B030D-6E8A-4147-A177-3AD203B41FA5}">
                      <a16:colId xmlns:a16="http://schemas.microsoft.com/office/drawing/2014/main" val="20001"/>
                    </a:ext>
                  </a:extLst>
                </a:gridCol>
                <a:gridCol w="1066095">
                  <a:extLst>
                    <a:ext uri="{9D8B030D-6E8A-4147-A177-3AD203B41FA5}">
                      <a16:colId xmlns:a16="http://schemas.microsoft.com/office/drawing/2014/main" val="20002"/>
                    </a:ext>
                  </a:extLst>
                </a:gridCol>
                <a:gridCol w="1091243">
                  <a:extLst>
                    <a:ext uri="{9D8B030D-6E8A-4147-A177-3AD203B41FA5}">
                      <a16:colId xmlns:a16="http://schemas.microsoft.com/office/drawing/2014/main" val="20003"/>
                    </a:ext>
                  </a:extLst>
                </a:gridCol>
                <a:gridCol w="1091243">
                  <a:extLst>
                    <a:ext uri="{9D8B030D-6E8A-4147-A177-3AD203B41FA5}">
                      <a16:colId xmlns:a16="http://schemas.microsoft.com/office/drawing/2014/main" val="20004"/>
                    </a:ext>
                  </a:extLst>
                </a:gridCol>
                <a:gridCol w="1091243">
                  <a:extLst>
                    <a:ext uri="{9D8B030D-6E8A-4147-A177-3AD203B41FA5}">
                      <a16:colId xmlns:a16="http://schemas.microsoft.com/office/drawing/2014/main" val="20005"/>
                    </a:ext>
                  </a:extLst>
                </a:gridCol>
                <a:gridCol w="1091243">
                  <a:extLst>
                    <a:ext uri="{9D8B030D-6E8A-4147-A177-3AD203B41FA5}">
                      <a16:colId xmlns:a16="http://schemas.microsoft.com/office/drawing/2014/main" val="20006"/>
                    </a:ext>
                  </a:extLst>
                </a:gridCol>
                <a:gridCol w="1227647">
                  <a:extLst>
                    <a:ext uri="{9D8B030D-6E8A-4147-A177-3AD203B41FA5}">
                      <a16:colId xmlns:a16="http://schemas.microsoft.com/office/drawing/2014/main" val="20007"/>
                    </a:ext>
                  </a:extLst>
                </a:gridCol>
                <a:gridCol w="738175">
                  <a:extLst>
                    <a:ext uri="{9D8B030D-6E8A-4147-A177-3AD203B41FA5}">
                      <a16:colId xmlns:a16="http://schemas.microsoft.com/office/drawing/2014/main" val="20008"/>
                    </a:ext>
                  </a:extLst>
                </a:gridCol>
              </a:tblGrid>
              <a:tr h="599189">
                <a:tc>
                  <a:txBody>
                    <a:bodyPr/>
                    <a:lstStyle/>
                    <a:p>
                      <a:pPr marL="0" marR="0">
                        <a:lnSpc>
                          <a:spcPct val="107000"/>
                        </a:lnSpc>
                        <a:spcBef>
                          <a:spcPts val="0"/>
                        </a:spcBef>
                        <a:spcAft>
                          <a:spcPts val="0"/>
                        </a:spcAft>
                      </a:pPr>
                      <a:r>
                        <a:rPr lang="en-US" sz="1300" b="0" cap="none" spc="0" dirty="0">
                          <a:ln w="0"/>
                          <a:solidFill>
                            <a:schemeClr val="tx1"/>
                          </a:solidFill>
                          <a:effectLst>
                            <a:outerShdw blurRad="38100" dist="19050" dir="2700000" algn="tl" rotWithShape="0">
                              <a:schemeClr val="dk1">
                                <a:alpha val="40000"/>
                              </a:schemeClr>
                            </a:outerShdw>
                          </a:effectLst>
                        </a:rPr>
                        <a:t>Content of water in the mobile phase,</a:t>
                      </a:r>
                      <a:r>
                        <a:rPr lang="en-US" sz="1300" b="0" cap="none" spc="0" baseline="0" dirty="0">
                          <a:ln w="0"/>
                          <a:solidFill>
                            <a:schemeClr val="tx1"/>
                          </a:solidFill>
                          <a:effectLst>
                            <a:outerShdw blurRad="38100" dist="19050" dir="2700000" algn="tl" rotWithShape="0">
                              <a:schemeClr val="dk1">
                                <a:alpha val="40000"/>
                              </a:schemeClr>
                            </a:outerShdw>
                          </a:effectLst>
                        </a:rPr>
                        <a:t> </a:t>
                      </a:r>
                      <a:r>
                        <a:rPr lang="en-US" sz="1300" b="0" cap="none" spc="0" dirty="0">
                          <a:ln w="0"/>
                          <a:solidFill>
                            <a:schemeClr val="tx1"/>
                          </a:solidFill>
                          <a:effectLst>
                            <a:outerShdw blurRad="38100" dist="19050" dir="2700000" algn="tl" rotWithShape="0">
                              <a:schemeClr val="dk1">
                                <a:alpha val="40000"/>
                              </a:schemeClr>
                            </a:outerShdw>
                          </a:effectLst>
                        </a:rPr>
                        <a:t>v/v</a:t>
                      </a:r>
                      <a:endParaRPr lang="en-US" sz="1300" b="0" cap="none" spc="0" dirty="0">
                        <a:ln w="0"/>
                        <a:solidFill>
                          <a:schemeClr val="tx1"/>
                        </a:solidFill>
                        <a:effectLst>
                          <a:outerShdw blurRad="38100" dist="19050" dir="2700000" algn="tl" rotWithShape="0">
                            <a:schemeClr val="dk1">
                              <a:alpha val="40000"/>
                            </a:schemeClr>
                          </a:outerShdw>
                        </a:effectLst>
                        <a:latin typeface="Calibri"/>
                        <a:ea typeface="Calibri"/>
                        <a:cs typeface="Times New Roman"/>
                      </a:endParaRPr>
                    </a:p>
                  </a:txBody>
                  <a:tcPr marL="44894" marR="44894" marT="0" marB="0">
                    <a:solidFill>
                      <a:srgbClr val="93C571"/>
                    </a:solidFill>
                  </a:tcPr>
                </a:tc>
                <a:tc>
                  <a:txBody>
                    <a:bodyPr/>
                    <a:lstStyle/>
                    <a:p>
                      <a:pPr marL="0" marR="0">
                        <a:lnSpc>
                          <a:spcPct val="107000"/>
                        </a:lnSpc>
                        <a:spcBef>
                          <a:spcPts val="0"/>
                        </a:spcBef>
                        <a:spcAft>
                          <a:spcPts val="0"/>
                        </a:spcAft>
                      </a:pPr>
                      <a:r>
                        <a:rPr lang="en-US" sz="1300" b="0" cap="none" spc="0" dirty="0">
                          <a:ln w="0"/>
                          <a:solidFill>
                            <a:schemeClr val="tx1"/>
                          </a:solidFill>
                          <a:effectLst>
                            <a:outerShdw blurRad="38100" dist="19050" dir="2700000" algn="tl" rotWithShape="0">
                              <a:schemeClr val="dk1">
                                <a:alpha val="40000"/>
                              </a:schemeClr>
                            </a:outerShdw>
                          </a:effectLst>
                        </a:rPr>
                        <a:t>ΔHs </a:t>
                      </a:r>
                    </a:p>
                    <a:p>
                      <a:pPr marL="0" marR="0">
                        <a:lnSpc>
                          <a:spcPct val="107000"/>
                        </a:lnSpc>
                        <a:spcBef>
                          <a:spcPts val="0"/>
                        </a:spcBef>
                        <a:spcAft>
                          <a:spcPts val="0"/>
                        </a:spcAft>
                      </a:pPr>
                      <a:r>
                        <a:rPr lang="en-US" sz="1300" b="0" cap="none" spc="0" dirty="0">
                          <a:ln w="0"/>
                          <a:solidFill>
                            <a:schemeClr val="tx1"/>
                          </a:solidFill>
                          <a:effectLst>
                            <a:outerShdw blurRad="38100" dist="19050" dir="2700000" algn="tl" rotWithShape="0">
                              <a:schemeClr val="dk1">
                                <a:alpha val="40000"/>
                              </a:schemeClr>
                            </a:outerShdw>
                          </a:effectLst>
                        </a:rPr>
                        <a:t>(</a:t>
                      </a:r>
                      <a:r>
                        <a:rPr lang="en-US" sz="1300" b="0" cap="none" spc="0" dirty="0" err="1">
                          <a:ln w="0"/>
                          <a:solidFill>
                            <a:schemeClr val="tx1"/>
                          </a:solidFill>
                          <a:effectLst>
                            <a:outerShdw blurRad="38100" dist="19050" dir="2700000" algn="tl" rotWithShape="0">
                              <a:schemeClr val="dk1">
                                <a:alpha val="40000"/>
                              </a:schemeClr>
                            </a:outerShdw>
                          </a:effectLst>
                        </a:rPr>
                        <a:t>cal</a:t>
                      </a:r>
                      <a:r>
                        <a:rPr lang="en-US" sz="1300" b="0" cap="none" spc="0" dirty="0">
                          <a:ln w="0"/>
                          <a:solidFill>
                            <a:schemeClr val="tx1"/>
                          </a:solidFill>
                          <a:effectLst>
                            <a:outerShdw blurRad="38100" dist="19050" dir="2700000" algn="tl" rotWithShape="0">
                              <a:schemeClr val="dk1">
                                <a:alpha val="40000"/>
                              </a:schemeClr>
                            </a:outerShdw>
                          </a:effectLst>
                        </a:rPr>
                        <a:t>/</a:t>
                      </a:r>
                      <a:r>
                        <a:rPr lang="en-US" sz="1300" b="0" cap="none" spc="0" dirty="0" err="1">
                          <a:ln w="0"/>
                          <a:solidFill>
                            <a:schemeClr val="tx1"/>
                          </a:solidFill>
                          <a:effectLst>
                            <a:outerShdw blurRad="38100" dist="19050" dir="2700000" algn="tl" rotWithShape="0">
                              <a:schemeClr val="dk1">
                                <a:alpha val="40000"/>
                              </a:schemeClr>
                            </a:outerShdw>
                          </a:effectLst>
                        </a:rPr>
                        <a:t>mol</a:t>
                      </a:r>
                      <a:r>
                        <a:rPr lang="en-US" sz="1300" b="0" cap="none" spc="0" dirty="0">
                          <a:ln w="0"/>
                          <a:solidFill>
                            <a:schemeClr val="tx1"/>
                          </a:solidFill>
                          <a:effectLst>
                            <a:outerShdw blurRad="38100" dist="19050" dir="2700000" algn="tl" rotWithShape="0">
                              <a:schemeClr val="dk1">
                                <a:alpha val="40000"/>
                              </a:schemeClr>
                            </a:outerShdw>
                          </a:effectLst>
                        </a:rPr>
                        <a:t>)</a:t>
                      </a:r>
                      <a:endParaRPr lang="en-US" sz="1300" b="0" cap="none" spc="0" dirty="0">
                        <a:ln w="0"/>
                        <a:solidFill>
                          <a:schemeClr val="tx1"/>
                        </a:solidFill>
                        <a:effectLst>
                          <a:outerShdw blurRad="38100" dist="19050" dir="2700000" algn="tl" rotWithShape="0">
                            <a:schemeClr val="dk1">
                              <a:alpha val="40000"/>
                            </a:schemeClr>
                          </a:outerShdw>
                        </a:effectLst>
                        <a:latin typeface="Calibri"/>
                        <a:ea typeface="Calibri"/>
                        <a:cs typeface="Times New Roman"/>
                      </a:endParaRPr>
                    </a:p>
                  </a:txBody>
                  <a:tcPr marL="44894" marR="44894" marT="0" marB="0">
                    <a:solidFill>
                      <a:srgbClr val="93C571"/>
                    </a:solidFill>
                  </a:tcPr>
                </a:tc>
                <a:tc>
                  <a:txBody>
                    <a:bodyPr/>
                    <a:lstStyle/>
                    <a:p>
                      <a:pPr marL="0" marR="0">
                        <a:lnSpc>
                          <a:spcPct val="107000"/>
                        </a:lnSpc>
                        <a:spcBef>
                          <a:spcPts val="0"/>
                        </a:spcBef>
                        <a:spcAft>
                          <a:spcPts val="0"/>
                        </a:spcAft>
                      </a:pPr>
                      <a:r>
                        <a:rPr lang="en-US" sz="1300" b="0" cap="none" spc="0" dirty="0">
                          <a:ln w="0"/>
                          <a:solidFill>
                            <a:schemeClr val="tx1"/>
                          </a:solidFill>
                          <a:effectLst>
                            <a:outerShdw blurRad="38100" dist="19050" dir="2700000" algn="tl" rotWithShape="0">
                              <a:schemeClr val="dk1">
                                <a:alpha val="40000"/>
                              </a:schemeClr>
                            </a:outerShdw>
                          </a:effectLst>
                        </a:rPr>
                        <a:t>ΔH</a:t>
                      </a:r>
                      <a:r>
                        <a:rPr lang="en-US" sz="1300" b="0" cap="none" spc="0" baseline="-25000" dirty="0">
                          <a:ln w="0"/>
                          <a:solidFill>
                            <a:schemeClr val="tx1"/>
                          </a:solidFill>
                          <a:effectLst>
                            <a:outerShdw blurRad="38100" dist="19050" dir="2700000" algn="tl" rotWithShape="0">
                              <a:schemeClr val="dk1">
                                <a:alpha val="40000"/>
                              </a:schemeClr>
                            </a:outerShdw>
                          </a:effectLst>
                        </a:rPr>
                        <a:t>R</a:t>
                      </a:r>
                      <a:r>
                        <a:rPr lang="en-US" sz="1300" b="0" cap="none" spc="0" dirty="0">
                          <a:ln w="0"/>
                          <a:solidFill>
                            <a:schemeClr val="tx1"/>
                          </a:solidFill>
                          <a:effectLst>
                            <a:outerShdw blurRad="38100" dist="19050" dir="2700000" algn="tl" rotWithShape="0">
                              <a:schemeClr val="dk1">
                                <a:alpha val="40000"/>
                              </a:schemeClr>
                            </a:outerShdw>
                          </a:effectLst>
                        </a:rPr>
                        <a:t>  </a:t>
                      </a:r>
                    </a:p>
                    <a:p>
                      <a:pPr marL="0" marR="0">
                        <a:lnSpc>
                          <a:spcPct val="107000"/>
                        </a:lnSpc>
                        <a:spcBef>
                          <a:spcPts val="0"/>
                        </a:spcBef>
                        <a:spcAft>
                          <a:spcPts val="0"/>
                        </a:spcAft>
                      </a:pPr>
                      <a:r>
                        <a:rPr lang="en-US" sz="1300" b="0" cap="none" spc="0" dirty="0">
                          <a:ln w="0"/>
                          <a:solidFill>
                            <a:schemeClr val="tx1"/>
                          </a:solidFill>
                          <a:effectLst>
                            <a:outerShdw blurRad="38100" dist="19050" dir="2700000" algn="tl" rotWithShape="0">
                              <a:schemeClr val="dk1">
                                <a:alpha val="40000"/>
                              </a:schemeClr>
                            </a:outerShdw>
                          </a:effectLst>
                        </a:rPr>
                        <a:t>(</a:t>
                      </a:r>
                      <a:r>
                        <a:rPr lang="en-US" sz="1300" b="0" cap="none" spc="0" dirty="0" err="1">
                          <a:ln w="0"/>
                          <a:solidFill>
                            <a:schemeClr val="tx1"/>
                          </a:solidFill>
                          <a:effectLst>
                            <a:outerShdw blurRad="38100" dist="19050" dir="2700000" algn="tl" rotWithShape="0">
                              <a:schemeClr val="dk1">
                                <a:alpha val="40000"/>
                              </a:schemeClr>
                            </a:outerShdw>
                          </a:effectLst>
                        </a:rPr>
                        <a:t>cal</a:t>
                      </a:r>
                      <a:r>
                        <a:rPr lang="en-US" sz="1300" b="0" cap="none" spc="0" dirty="0">
                          <a:ln w="0"/>
                          <a:solidFill>
                            <a:schemeClr val="tx1"/>
                          </a:solidFill>
                          <a:effectLst>
                            <a:outerShdw blurRad="38100" dist="19050" dir="2700000" algn="tl" rotWithShape="0">
                              <a:schemeClr val="dk1">
                                <a:alpha val="40000"/>
                              </a:schemeClr>
                            </a:outerShdw>
                          </a:effectLst>
                        </a:rPr>
                        <a:t>/</a:t>
                      </a:r>
                      <a:r>
                        <a:rPr lang="en-US" sz="1300" b="0" cap="none" spc="0" dirty="0" err="1">
                          <a:ln w="0"/>
                          <a:solidFill>
                            <a:schemeClr val="tx1"/>
                          </a:solidFill>
                          <a:effectLst>
                            <a:outerShdw blurRad="38100" dist="19050" dir="2700000" algn="tl" rotWithShape="0">
                              <a:schemeClr val="dk1">
                                <a:alpha val="40000"/>
                              </a:schemeClr>
                            </a:outerShdw>
                          </a:effectLst>
                        </a:rPr>
                        <a:t>mol</a:t>
                      </a:r>
                      <a:r>
                        <a:rPr lang="en-US" sz="1300" b="0" cap="none" spc="0" dirty="0">
                          <a:ln w="0"/>
                          <a:solidFill>
                            <a:schemeClr val="tx1"/>
                          </a:solidFill>
                          <a:effectLst>
                            <a:outerShdw blurRad="38100" dist="19050" dir="2700000" algn="tl" rotWithShape="0">
                              <a:schemeClr val="dk1">
                                <a:alpha val="40000"/>
                              </a:schemeClr>
                            </a:outerShdw>
                          </a:effectLst>
                        </a:rPr>
                        <a:t>)</a:t>
                      </a:r>
                      <a:endParaRPr lang="en-US" sz="1300" b="0" cap="none" spc="0" dirty="0">
                        <a:ln w="0"/>
                        <a:solidFill>
                          <a:schemeClr val="tx1"/>
                        </a:solidFill>
                        <a:effectLst>
                          <a:outerShdw blurRad="38100" dist="19050" dir="2700000" algn="tl" rotWithShape="0">
                            <a:schemeClr val="dk1">
                              <a:alpha val="40000"/>
                            </a:schemeClr>
                          </a:outerShdw>
                        </a:effectLst>
                        <a:latin typeface="Calibri"/>
                        <a:ea typeface="Calibri"/>
                        <a:cs typeface="Times New Roman"/>
                      </a:endParaRPr>
                    </a:p>
                  </a:txBody>
                  <a:tcPr marL="44894" marR="44894" marT="0" marB="0">
                    <a:solidFill>
                      <a:srgbClr val="93C571"/>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300" b="0" cap="none" spc="0" dirty="0">
                          <a:ln w="0"/>
                          <a:solidFill>
                            <a:schemeClr val="tx1"/>
                          </a:solidFill>
                          <a:effectLst>
                            <a:outerShdw blurRad="38100" dist="19050" dir="2700000" algn="tl" rotWithShape="0">
                              <a:schemeClr val="dk1">
                                <a:alpha val="40000"/>
                              </a:schemeClr>
                            </a:outerShdw>
                          </a:effectLst>
                        </a:rPr>
                        <a:t>ΔH</a:t>
                      </a:r>
                      <a:r>
                        <a:rPr lang="en-US" sz="1300" b="0" cap="none" spc="0" baseline="-25000" dirty="0">
                          <a:ln w="0"/>
                          <a:solidFill>
                            <a:schemeClr val="tx1"/>
                          </a:solidFill>
                          <a:effectLst>
                            <a:outerShdw blurRad="38100" dist="19050" dir="2700000" algn="tl" rotWithShape="0">
                              <a:schemeClr val="dk1">
                                <a:alpha val="40000"/>
                              </a:schemeClr>
                            </a:outerShdw>
                          </a:effectLst>
                        </a:rPr>
                        <a:t>R</a:t>
                      </a:r>
                      <a:r>
                        <a:rPr lang="ka-GE" sz="1300" b="0" cap="none" spc="0" baseline="-25000" dirty="0">
                          <a:ln w="0"/>
                          <a:solidFill>
                            <a:schemeClr val="tx1"/>
                          </a:solidFill>
                          <a:effectLst>
                            <a:outerShdw blurRad="38100" dist="19050" dir="2700000" algn="tl" rotWithShape="0">
                              <a:schemeClr val="dk1">
                                <a:alpha val="40000"/>
                              </a:schemeClr>
                            </a:outerShdw>
                          </a:effectLst>
                        </a:rPr>
                        <a:t>-</a:t>
                      </a:r>
                      <a:r>
                        <a:rPr lang="en-US" sz="1300" b="0" cap="none" spc="0" dirty="0">
                          <a:ln w="0"/>
                          <a:solidFill>
                            <a:schemeClr val="tx1"/>
                          </a:solidFill>
                          <a:effectLst>
                            <a:outerShdw blurRad="38100" dist="19050" dir="2700000" algn="tl" rotWithShape="0">
                              <a:schemeClr val="dk1">
                                <a:alpha val="40000"/>
                              </a:schemeClr>
                            </a:outerShdw>
                          </a:effectLst>
                        </a:rPr>
                        <a:t>ΔHs  (</a:t>
                      </a:r>
                      <a:r>
                        <a:rPr lang="en-US" sz="1300" b="0" cap="none" spc="0" dirty="0" err="1">
                          <a:ln w="0"/>
                          <a:solidFill>
                            <a:schemeClr val="tx1"/>
                          </a:solidFill>
                          <a:effectLst>
                            <a:outerShdw blurRad="38100" dist="19050" dir="2700000" algn="tl" rotWithShape="0">
                              <a:schemeClr val="dk1">
                                <a:alpha val="40000"/>
                              </a:schemeClr>
                            </a:outerShdw>
                          </a:effectLst>
                        </a:rPr>
                        <a:t>cal</a:t>
                      </a:r>
                      <a:r>
                        <a:rPr lang="en-US" sz="1300" b="0" cap="none" spc="0" dirty="0">
                          <a:ln w="0"/>
                          <a:solidFill>
                            <a:schemeClr val="tx1"/>
                          </a:solidFill>
                          <a:effectLst>
                            <a:outerShdw blurRad="38100" dist="19050" dir="2700000" algn="tl" rotWithShape="0">
                              <a:schemeClr val="dk1">
                                <a:alpha val="40000"/>
                              </a:schemeClr>
                            </a:outerShdw>
                          </a:effectLst>
                        </a:rPr>
                        <a:t>/</a:t>
                      </a:r>
                      <a:r>
                        <a:rPr lang="en-US" sz="1300" b="0" cap="none" spc="0" dirty="0" err="1">
                          <a:ln w="0"/>
                          <a:solidFill>
                            <a:schemeClr val="tx1"/>
                          </a:solidFill>
                          <a:effectLst>
                            <a:outerShdw blurRad="38100" dist="19050" dir="2700000" algn="tl" rotWithShape="0">
                              <a:schemeClr val="dk1">
                                <a:alpha val="40000"/>
                              </a:schemeClr>
                            </a:outerShdw>
                          </a:effectLst>
                        </a:rPr>
                        <a:t>mol</a:t>
                      </a:r>
                      <a:r>
                        <a:rPr lang="en-US" sz="1300" b="0" cap="none" spc="0" dirty="0">
                          <a:ln w="0"/>
                          <a:solidFill>
                            <a:schemeClr val="tx1"/>
                          </a:solidFill>
                          <a:effectLst>
                            <a:outerShdw blurRad="38100" dist="19050" dir="2700000" algn="tl" rotWithShape="0">
                              <a:schemeClr val="dk1">
                                <a:alpha val="40000"/>
                              </a:schemeClr>
                            </a:outerShdw>
                          </a:effectLst>
                        </a:rPr>
                        <a:t>)</a:t>
                      </a:r>
                      <a:endParaRPr lang="en-US" sz="1300" b="0" cap="none" spc="0" dirty="0">
                        <a:ln w="0"/>
                        <a:solidFill>
                          <a:schemeClr val="tx1"/>
                        </a:solidFill>
                        <a:effectLst>
                          <a:outerShdw blurRad="38100" dist="19050" dir="2700000" algn="tl" rotWithShape="0">
                            <a:schemeClr val="dk1">
                              <a:alpha val="40000"/>
                            </a:schemeClr>
                          </a:outerShdw>
                        </a:effectLst>
                        <a:latin typeface="Calibri"/>
                        <a:ea typeface="Calibri"/>
                        <a:cs typeface="Times New Roman"/>
                      </a:endParaRPr>
                    </a:p>
                  </a:txBody>
                  <a:tcPr marL="44894" marR="44894" marT="0" marB="0">
                    <a:solidFill>
                      <a:srgbClr val="93C571"/>
                    </a:solidFill>
                  </a:tcPr>
                </a:tc>
                <a:tc>
                  <a:txBody>
                    <a:bodyPr/>
                    <a:lstStyle/>
                    <a:p>
                      <a:pPr marL="0" marR="0">
                        <a:lnSpc>
                          <a:spcPct val="107000"/>
                        </a:lnSpc>
                        <a:spcBef>
                          <a:spcPts val="0"/>
                        </a:spcBef>
                        <a:spcAft>
                          <a:spcPts val="0"/>
                        </a:spcAft>
                      </a:pPr>
                      <a:r>
                        <a:rPr lang="en-US" sz="1300" b="0" cap="none" spc="0" dirty="0">
                          <a:ln w="0"/>
                          <a:solidFill>
                            <a:schemeClr val="tx1"/>
                          </a:solidFill>
                          <a:effectLst>
                            <a:outerShdw blurRad="38100" dist="19050" dir="2700000" algn="tl" rotWithShape="0">
                              <a:schemeClr val="dk1">
                                <a:alpha val="40000"/>
                              </a:schemeClr>
                            </a:outerShdw>
                          </a:effectLst>
                        </a:rPr>
                        <a:t>Δ</a:t>
                      </a:r>
                      <a:r>
                        <a:rPr lang="en-US" sz="1300" b="0" cap="none" spc="0" baseline="-25000" dirty="0">
                          <a:ln w="0"/>
                          <a:solidFill>
                            <a:schemeClr val="tx1"/>
                          </a:solidFill>
                          <a:effectLst>
                            <a:outerShdw blurRad="38100" dist="19050" dir="2700000" algn="tl" rotWithShape="0">
                              <a:schemeClr val="dk1">
                                <a:alpha val="40000"/>
                              </a:schemeClr>
                            </a:outerShdw>
                          </a:effectLst>
                        </a:rPr>
                        <a:t>S,R</a:t>
                      </a:r>
                      <a:r>
                        <a:rPr lang="en-US" sz="1300" b="0" cap="none" spc="0" dirty="0">
                          <a:ln w="0"/>
                          <a:solidFill>
                            <a:schemeClr val="tx1"/>
                          </a:solidFill>
                          <a:effectLst>
                            <a:outerShdw blurRad="38100" dist="19050" dir="2700000" algn="tl" rotWithShape="0">
                              <a:schemeClr val="dk1">
                                <a:alpha val="40000"/>
                              </a:schemeClr>
                            </a:outerShdw>
                          </a:effectLst>
                        </a:rPr>
                        <a:t>ΔH </a:t>
                      </a:r>
                    </a:p>
                    <a:p>
                      <a:pPr marL="0" marR="0">
                        <a:lnSpc>
                          <a:spcPct val="107000"/>
                        </a:lnSpc>
                        <a:spcBef>
                          <a:spcPts val="0"/>
                        </a:spcBef>
                        <a:spcAft>
                          <a:spcPts val="0"/>
                        </a:spcAft>
                      </a:pPr>
                      <a:r>
                        <a:rPr lang="en-US" sz="1300" b="0" cap="none" spc="0" dirty="0">
                          <a:ln w="0"/>
                          <a:solidFill>
                            <a:schemeClr val="tx1"/>
                          </a:solidFill>
                          <a:effectLst>
                            <a:outerShdw blurRad="38100" dist="19050" dir="2700000" algn="tl" rotWithShape="0">
                              <a:schemeClr val="dk1">
                                <a:alpha val="40000"/>
                              </a:schemeClr>
                            </a:outerShdw>
                          </a:effectLst>
                        </a:rPr>
                        <a:t>(</a:t>
                      </a:r>
                      <a:r>
                        <a:rPr lang="en-US" sz="1300" b="0" cap="none" spc="0" dirty="0" err="1">
                          <a:ln w="0"/>
                          <a:solidFill>
                            <a:schemeClr val="tx1"/>
                          </a:solidFill>
                          <a:effectLst>
                            <a:outerShdw blurRad="38100" dist="19050" dir="2700000" algn="tl" rotWithShape="0">
                              <a:schemeClr val="dk1">
                                <a:alpha val="40000"/>
                              </a:schemeClr>
                            </a:outerShdw>
                          </a:effectLst>
                        </a:rPr>
                        <a:t>cal</a:t>
                      </a:r>
                      <a:r>
                        <a:rPr lang="en-US" sz="1300" b="0" cap="none" spc="0" dirty="0">
                          <a:ln w="0"/>
                          <a:solidFill>
                            <a:schemeClr val="tx1"/>
                          </a:solidFill>
                          <a:effectLst>
                            <a:outerShdw blurRad="38100" dist="19050" dir="2700000" algn="tl" rotWithShape="0">
                              <a:schemeClr val="dk1">
                                <a:alpha val="40000"/>
                              </a:schemeClr>
                            </a:outerShdw>
                          </a:effectLst>
                        </a:rPr>
                        <a:t>/</a:t>
                      </a:r>
                      <a:r>
                        <a:rPr lang="en-US" sz="1300" b="0" cap="none" spc="0" dirty="0" err="1">
                          <a:ln w="0"/>
                          <a:solidFill>
                            <a:schemeClr val="tx1"/>
                          </a:solidFill>
                          <a:effectLst>
                            <a:outerShdw blurRad="38100" dist="19050" dir="2700000" algn="tl" rotWithShape="0">
                              <a:schemeClr val="dk1">
                                <a:alpha val="40000"/>
                              </a:schemeClr>
                            </a:outerShdw>
                          </a:effectLst>
                        </a:rPr>
                        <a:t>mol</a:t>
                      </a:r>
                      <a:r>
                        <a:rPr lang="en-US" sz="1300" b="0" cap="none" spc="0" dirty="0">
                          <a:ln w="0"/>
                          <a:solidFill>
                            <a:schemeClr val="tx1"/>
                          </a:solidFill>
                          <a:effectLst>
                            <a:outerShdw blurRad="38100" dist="19050" dir="2700000" algn="tl" rotWithShape="0">
                              <a:schemeClr val="dk1">
                                <a:alpha val="40000"/>
                              </a:schemeClr>
                            </a:outerShdw>
                          </a:effectLst>
                        </a:rPr>
                        <a:t>)</a:t>
                      </a:r>
                      <a:endParaRPr lang="en-US" sz="1300" b="0" cap="none" spc="0" dirty="0">
                        <a:ln w="0"/>
                        <a:solidFill>
                          <a:schemeClr val="tx1"/>
                        </a:solidFill>
                        <a:effectLst>
                          <a:outerShdw blurRad="38100" dist="19050" dir="2700000" algn="tl" rotWithShape="0">
                            <a:schemeClr val="dk1">
                              <a:alpha val="40000"/>
                            </a:schemeClr>
                          </a:outerShdw>
                        </a:effectLst>
                        <a:latin typeface="Calibri"/>
                        <a:ea typeface="Calibri"/>
                        <a:cs typeface="Times New Roman"/>
                      </a:endParaRPr>
                    </a:p>
                  </a:txBody>
                  <a:tcPr marL="44894" marR="44894" marT="0" marB="0">
                    <a:solidFill>
                      <a:srgbClr val="93C571"/>
                    </a:solidFill>
                  </a:tcPr>
                </a:tc>
                <a:tc>
                  <a:txBody>
                    <a:bodyPr/>
                    <a:lstStyle/>
                    <a:p>
                      <a:pPr marL="0" marR="0">
                        <a:lnSpc>
                          <a:spcPct val="107000"/>
                        </a:lnSpc>
                        <a:spcBef>
                          <a:spcPts val="0"/>
                        </a:spcBef>
                        <a:spcAft>
                          <a:spcPts val="0"/>
                        </a:spcAft>
                      </a:pPr>
                      <a:r>
                        <a:rPr lang="en-US" sz="1300" b="0" cap="none" spc="0" dirty="0">
                          <a:ln w="0"/>
                          <a:solidFill>
                            <a:schemeClr val="tx1"/>
                          </a:solidFill>
                          <a:effectLst>
                            <a:outerShdw blurRad="38100" dist="19050" dir="2700000" algn="tl" rotWithShape="0">
                              <a:schemeClr val="dk1">
                                <a:alpha val="40000"/>
                              </a:schemeClr>
                            </a:outerShdw>
                          </a:effectLst>
                        </a:rPr>
                        <a:t>ΔSs/</a:t>
                      </a:r>
                      <a:r>
                        <a:rPr lang="en-US" sz="1300" b="0" cap="none" spc="0" dirty="0" err="1">
                          <a:ln w="0"/>
                          <a:solidFill>
                            <a:schemeClr val="tx1"/>
                          </a:solidFill>
                          <a:effectLst>
                            <a:outerShdw blurRad="38100" dist="19050" dir="2700000" algn="tl" rotWithShape="0">
                              <a:schemeClr val="dk1">
                                <a:alpha val="40000"/>
                              </a:schemeClr>
                            </a:outerShdw>
                          </a:effectLst>
                        </a:rPr>
                        <a:t>R+lnΦ</a:t>
                      </a:r>
                      <a:r>
                        <a:rPr lang="en-US" sz="1300" b="0" cap="none" spc="0" dirty="0">
                          <a:ln w="0"/>
                          <a:solidFill>
                            <a:schemeClr val="tx1"/>
                          </a:solidFill>
                          <a:effectLst>
                            <a:outerShdw blurRad="38100" dist="19050" dir="2700000" algn="tl" rotWithShape="0">
                              <a:schemeClr val="dk1">
                                <a:alpha val="40000"/>
                              </a:schemeClr>
                            </a:outerShdw>
                          </a:effectLst>
                        </a:rPr>
                        <a:t>  </a:t>
                      </a:r>
                    </a:p>
                    <a:p>
                      <a:pPr marL="0" marR="0">
                        <a:lnSpc>
                          <a:spcPct val="107000"/>
                        </a:lnSpc>
                        <a:spcBef>
                          <a:spcPts val="0"/>
                        </a:spcBef>
                        <a:spcAft>
                          <a:spcPts val="0"/>
                        </a:spcAft>
                      </a:pPr>
                      <a:r>
                        <a:rPr lang="en-US" sz="1300" b="0" cap="none" spc="0" dirty="0">
                          <a:ln w="0"/>
                          <a:solidFill>
                            <a:schemeClr val="tx1"/>
                          </a:solidFill>
                          <a:effectLst>
                            <a:outerShdw blurRad="38100" dist="19050" dir="2700000" algn="tl" rotWithShape="0">
                              <a:schemeClr val="dk1">
                                <a:alpha val="40000"/>
                              </a:schemeClr>
                            </a:outerShdw>
                          </a:effectLst>
                        </a:rPr>
                        <a:t>(</a:t>
                      </a:r>
                      <a:r>
                        <a:rPr lang="en-US" sz="1300" b="0" cap="none" spc="0" dirty="0" err="1">
                          <a:ln w="0"/>
                          <a:solidFill>
                            <a:schemeClr val="tx1"/>
                          </a:solidFill>
                          <a:effectLst>
                            <a:outerShdw blurRad="38100" dist="19050" dir="2700000" algn="tl" rotWithShape="0">
                              <a:schemeClr val="dk1">
                                <a:alpha val="40000"/>
                              </a:schemeClr>
                            </a:outerShdw>
                          </a:effectLst>
                        </a:rPr>
                        <a:t>cal</a:t>
                      </a:r>
                      <a:r>
                        <a:rPr lang="en-US" sz="1300" b="0" cap="none" spc="0" dirty="0">
                          <a:ln w="0"/>
                          <a:solidFill>
                            <a:schemeClr val="tx1"/>
                          </a:solidFill>
                          <a:effectLst>
                            <a:outerShdw blurRad="38100" dist="19050" dir="2700000" algn="tl" rotWithShape="0">
                              <a:schemeClr val="dk1">
                                <a:alpha val="40000"/>
                              </a:schemeClr>
                            </a:outerShdw>
                          </a:effectLst>
                        </a:rPr>
                        <a:t>/</a:t>
                      </a:r>
                      <a:r>
                        <a:rPr lang="en-US" sz="1300" b="0" cap="none" spc="0" dirty="0" err="1">
                          <a:ln w="0"/>
                          <a:solidFill>
                            <a:schemeClr val="tx1"/>
                          </a:solidFill>
                          <a:effectLst>
                            <a:outerShdw blurRad="38100" dist="19050" dir="2700000" algn="tl" rotWithShape="0">
                              <a:schemeClr val="dk1">
                                <a:alpha val="40000"/>
                              </a:schemeClr>
                            </a:outerShdw>
                          </a:effectLst>
                        </a:rPr>
                        <a:t>mol</a:t>
                      </a:r>
                      <a:r>
                        <a:rPr lang="en-US" sz="1300" b="0" cap="none" spc="0" dirty="0">
                          <a:ln w="0"/>
                          <a:solidFill>
                            <a:schemeClr val="tx1"/>
                          </a:solidFill>
                          <a:effectLst>
                            <a:outerShdw blurRad="38100" dist="19050" dir="2700000" algn="tl" rotWithShape="0">
                              <a:schemeClr val="dk1">
                                <a:alpha val="40000"/>
                              </a:schemeClr>
                            </a:outerShdw>
                          </a:effectLst>
                        </a:rPr>
                        <a:t>)</a:t>
                      </a:r>
                      <a:endParaRPr lang="en-US" sz="1300" b="0" cap="none" spc="0" dirty="0">
                        <a:ln w="0"/>
                        <a:solidFill>
                          <a:schemeClr val="tx1"/>
                        </a:solidFill>
                        <a:effectLst>
                          <a:outerShdw blurRad="38100" dist="19050" dir="2700000" algn="tl" rotWithShape="0">
                            <a:schemeClr val="dk1">
                              <a:alpha val="40000"/>
                            </a:schemeClr>
                          </a:outerShdw>
                        </a:effectLst>
                        <a:latin typeface="Calibri"/>
                        <a:ea typeface="Calibri"/>
                        <a:cs typeface="Times New Roman"/>
                      </a:endParaRPr>
                    </a:p>
                  </a:txBody>
                  <a:tcPr marL="44894" marR="44894" marT="0" marB="0">
                    <a:solidFill>
                      <a:srgbClr val="93C571"/>
                    </a:solidFill>
                  </a:tcPr>
                </a:tc>
                <a:tc>
                  <a:txBody>
                    <a:bodyPr/>
                    <a:lstStyle/>
                    <a:p>
                      <a:pPr marL="0" marR="0">
                        <a:lnSpc>
                          <a:spcPct val="107000"/>
                        </a:lnSpc>
                        <a:spcBef>
                          <a:spcPts val="0"/>
                        </a:spcBef>
                        <a:spcAft>
                          <a:spcPts val="0"/>
                        </a:spcAft>
                      </a:pPr>
                      <a:r>
                        <a:rPr lang="en-US" sz="1300" b="0" cap="none" spc="0">
                          <a:ln w="0"/>
                          <a:solidFill>
                            <a:schemeClr val="tx1"/>
                          </a:solidFill>
                          <a:effectLst>
                            <a:outerShdw blurRad="38100" dist="19050" dir="2700000" algn="tl" rotWithShape="0">
                              <a:schemeClr val="dk1">
                                <a:alpha val="40000"/>
                              </a:schemeClr>
                            </a:outerShdw>
                          </a:effectLst>
                        </a:rPr>
                        <a:t>ΔS</a:t>
                      </a:r>
                      <a:r>
                        <a:rPr lang="en-US" sz="1300" b="0" cap="none" spc="0" baseline="-25000">
                          <a:ln w="0"/>
                          <a:solidFill>
                            <a:schemeClr val="tx1"/>
                          </a:solidFill>
                          <a:effectLst>
                            <a:outerShdw blurRad="38100" dist="19050" dir="2700000" algn="tl" rotWithShape="0">
                              <a:schemeClr val="dk1">
                                <a:alpha val="40000"/>
                              </a:schemeClr>
                            </a:outerShdw>
                          </a:effectLst>
                        </a:rPr>
                        <a:t>R</a:t>
                      </a:r>
                      <a:r>
                        <a:rPr lang="en-US" sz="1300" b="0" cap="none" spc="0">
                          <a:ln w="0"/>
                          <a:solidFill>
                            <a:schemeClr val="tx1"/>
                          </a:solidFill>
                          <a:effectLst>
                            <a:outerShdw blurRad="38100" dist="19050" dir="2700000" algn="tl" rotWithShape="0">
                              <a:schemeClr val="dk1">
                                <a:alpha val="40000"/>
                              </a:schemeClr>
                            </a:outerShdw>
                          </a:effectLst>
                        </a:rPr>
                        <a:t>/R+lnΦ  </a:t>
                      </a:r>
                    </a:p>
                    <a:p>
                      <a:pPr marL="0" marR="0">
                        <a:lnSpc>
                          <a:spcPct val="107000"/>
                        </a:lnSpc>
                        <a:spcBef>
                          <a:spcPts val="0"/>
                        </a:spcBef>
                        <a:spcAft>
                          <a:spcPts val="0"/>
                        </a:spcAft>
                      </a:pPr>
                      <a:r>
                        <a:rPr lang="en-US" sz="1300" b="0" cap="none" spc="0">
                          <a:ln w="0"/>
                          <a:solidFill>
                            <a:schemeClr val="tx1"/>
                          </a:solidFill>
                          <a:effectLst>
                            <a:outerShdw blurRad="38100" dist="19050" dir="2700000" algn="tl" rotWithShape="0">
                              <a:schemeClr val="dk1">
                                <a:alpha val="40000"/>
                              </a:schemeClr>
                            </a:outerShdw>
                          </a:effectLst>
                        </a:rPr>
                        <a:t>(cal/mol)</a:t>
                      </a:r>
                      <a:endParaRPr lang="en-US" sz="1300" b="0" cap="none" spc="0">
                        <a:ln w="0"/>
                        <a:solidFill>
                          <a:schemeClr val="tx1"/>
                        </a:solidFill>
                        <a:effectLst>
                          <a:outerShdw blurRad="38100" dist="19050" dir="2700000" algn="tl" rotWithShape="0">
                            <a:schemeClr val="dk1">
                              <a:alpha val="40000"/>
                            </a:schemeClr>
                          </a:outerShdw>
                        </a:effectLst>
                        <a:latin typeface="Calibri"/>
                        <a:ea typeface="Calibri"/>
                        <a:cs typeface="Times New Roman"/>
                      </a:endParaRPr>
                    </a:p>
                  </a:txBody>
                  <a:tcPr marL="44894" marR="44894" marT="0" marB="0">
                    <a:solidFill>
                      <a:srgbClr val="93C571"/>
                    </a:solidFill>
                  </a:tcPr>
                </a:tc>
                <a:tc>
                  <a:txBody>
                    <a:bodyPr/>
                    <a:lstStyle/>
                    <a:p>
                      <a:pPr marL="0" marR="0">
                        <a:lnSpc>
                          <a:spcPct val="107000"/>
                        </a:lnSpc>
                        <a:spcBef>
                          <a:spcPts val="0"/>
                        </a:spcBef>
                        <a:spcAft>
                          <a:spcPts val="0"/>
                        </a:spcAft>
                      </a:pPr>
                      <a:r>
                        <a:rPr lang="en-US" sz="1300" b="0" cap="none" spc="0" dirty="0">
                          <a:ln w="0"/>
                          <a:solidFill>
                            <a:schemeClr val="tx1"/>
                          </a:solidFill>
                          <a:effectLst>
                            <a:outerShdw blurRad="38100" dist="19050" dir="2700000" algn="tl" rotWithShape="0">
                              <a:schemeClr val="dk1">
                                <a:alpha val="40000"/>
                              </a:schemeClr>
                            </a:outerShdw>
                          </a:effectLst>
                        </a:rPr>
                        <a:t>ΔS</a:t>
                      </a:r>
                      <a:r>
                        <a:rPr lang="en-US" sz="1300" b="0" cap="none" spc="0" baseline="-25000" dirty="0">
                          <a:ln w="0"/>
                          <a:solidFill>
                            <a:schemeClr val="tx1"/>
                          </a:solidFill>
                          <a:effectLst>
                            <a:outerShdw blurRad="38100" dist="19050" dir="2700000" algn="tl" rotWithShape="0">
                              <a:schemeClr val="dk1">
                                <a:alpha val="40000"/>
                              </a:schemeClr>
                            </a:outerShdw>
                          </a:effectLst>
                        </a:rPr>
                        <a:t>R</a:t>
                      </a:r>
                      <a:r>
                        <a:rPr lang="en-US" sz="1300" b="0" cap="none" spc="0" dirty="0">
                          <a:ln w="0"/>
                          <a:solidFill>
                            <a:schemeClr val="tx1"/>
                          </a:solidFill>
                          <a:effectLst>
                            <a:outerShdw blurRad="38100" dist="19050" dir="2700000" algn="tl" rotWithShape="0">
                              <a:schemeClr val="dk1">
                                <a:alpha val="40000"/>
                              </a:schemeClr>
                            </a:outerShdw>
                          </a:effectLst>
                        </a:rPr>
                        <a:t>/R- ΔSs/R</a:t>
                      </a:r>
                    </a:p>
                    <a:p>
                      <a:pPr marL="0" marR="0">
                        <a:lnSpc>
                          <a:spcPct val="107000"/>
                        </a:lnSpc>
                        <a:spcBef>
                          <a:spcPts val="0"/>
                        </a:spcBef>
                        <a:spcAft>
                          <a:spcPts val="0"/>
                        </a:spcAft>
                      </a:pPr>
                      <a:r>
                        <a:rPr lang="en-US" sz="1300" b="0" cap="none" spc="0" dirty="0">
                          <a:ln w="0"/>
                          <a:solidFill>
                            <a:schemeClr val="tx1"/>
                          </a:solidFill>
                          <a:effectLst>
                            <a:outerShdw blurRad="38100" dist="19050" dir="2700000" algn="tl" rotWithShape="0">
                              <a:schemeClr val="dk1">
                                <a:alpha val="40000"/>
                              </a:schemeClr>
                            </a:outerShdw>
                          </a:effectLst>
                        </a:rPr>
                        <a:t> </a:t>
                      </a:r>
                      <a:endParaRPr lang="en-US" sz="1300" b="0" cap="none" spc="0" dirty="0">
                        <a:ln w="0"/>
                        <a:solidFill>
                          <a:schemeClr val="tx1"/>
                        </a:solidFill>
                        <a:effectLst>
                          <a:outerShdw blurRad="38100" dist="19050" dir="2700000" algn="tl" rotWithShape="0">
                            <a:schemeClr val="dk1">
                              <a:alpha val="40000"/>
                            </a:schemeClr>
                          </a:outerShdw>
                        </a:effectLst>
                        <a:latin typeface="Calibri"/>
                        <a:ea typeface="Calibri"/>
                        <a:cs typeface="Times New Roman"/>
                      </a:endParaRPr>
                    </a:p>
                  </a:txBody>
                  <a:tcPr marL="44894" marR="44894" marT="0" marB="0">
                    <a:solidFill>
                      <a:srgbClr val="93C571"/>
                    </a:solidFill>
                  </a:tcPr>
                </a:tc>
                <a:tc>
                  <a:txBody>
                    <a:bodyPr/>
                    <a:lstStyle/>
                    <a:p>
                      <a:pPr marL="0" marR="0">
                        <a:lnSpc>
                          <a:spcPct val="107000"/>
                        </a:lnSpc>
                        <a:spcBef>
                          <a:spcPts val="0"/>
                        </a:spcBef>
                        <a:spcAft>
                          <a:spcPts val="0"/>
                        </a:spcAft>
                      </a:pPr>
                      <a:r>
                        <a:rPr lang="en-US" sz="1300" b="0" cap="none" spc="0" dirty="0" err="1">
                          <a:ln w="0"/>
                          <a:solidFill>
                            <a:schemeClr val="tx1"/>
                          </a:solidFill>
                          <a:effectLst>
                            <a:outerShdw blurRad="38100" dist="19050" dir="2700000" algn="tl" rotWithShape="0">
                              <a:schemeClr val="dk1">
                                <a:alpha val="40000"/>
                              </a:schemeClr>
                            </a:outerShdw>
                          </a:effectLst>
                        </a:rPr>
                        <a:t>Tiso</a:t>
                      </a:r>
                      <a:r>
                        <a:rPr lang="en-US" sz="1300" b="0" cap="none" spc="0" dirty="0">
                          <a:ln w="0"/>
                          <a:solidFill>
                            <a:schemeClr val="tx1"/>
                          </a:solidFill>
                          <a:effectLst>
                            <a:outerShdw blurRad="38100" dist="19050" dir="2700000" algn="tl" rotWithShape="0">
                              <a:schemeClr val="dk1">
                                <a:alpha val="40000"/>
                              </a:schemeClr>
                            </a:outerShdw>
                          </a:effectLst>
                        </a:rPr>
                        <a:t>               (K)</a:t>
                      </a:r>
                      <a:endParaRPr lang="en-US" sz="1300" b="0" cap="none" spc="0" dirty="0">
                        <a:ln w="0"/>
                        <a:solidFill>
                          <a:schemeClr val="tx1"/>
                        </a:solidFill>
                        <a:effectLst>
                          <a:outerShdw blurRad="38100" dist="19050" dir="2700000" algn="tl" rotWithShape="0">
                            <a:schemeClr val="dk1">
                              <a:alpha val="40000"/>
                            </a:schemeClr>
                          </a:outerShdw>
                        </a:effectLst>
                        <a:latin typeface="Calibri"/>
                        <a:ea typeface="Calibri"/>
                        <a:cs typeface="Times New Roman"/>
                      </a:endParaRPr>
                    </a:p>
                  </a:txBody>
                  <a:tcPr marL="44894" marR="44894" marT="0" marB="0">
                    <a:solidFill>
                      <a:srgbClr val="93C571"/>
                    </a:solidFill>
                  </a:tcPr>
                </a:tc>
                <a:extLst>
                  <a:ext uri="{0D108BD9-81ED-4DB2-BD59-A6C34878D82A}">
                    <a16:rowId xmlns:a16="http://schemas.microsoft.com/office/drawing/2014/main" val="10000"/>
                  </a:ext>
                </a:extLst>
              </a:tr>
              <a:tr h="375493">
                <a:tc>
                  <a:txBody>
                    <a:bodyPr/>
                    <a:lstStyle/>
                    <a:p>
                      <a:pPr marL="0" marR="0">
                        <a:lnSpc>
                          <a:spcPct val="107000"/>
                        </a:lnSpc>
                        <a:spcBef>
                          <a:spcPts val="0"/>
                        </a:spcBef>
                        <a:spcAft>
                          <a:spcPts val="0"/>
                        </a:spcAft>
                      </a:pPr>
                      <a:r>
                        <a:rPr lang="en-US" sz="1000" dirty="0">
                          <a:effectLst/>
                        </a:rPr>
                        <a:t>0</a:t>
                      </a:r>
                    </a:p>
                    <a:p>
                      <a:pPr marL="0" marR="0">
                        <a:lnSpc>
                          <a:spcPct val="107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effectLst/>
                        </a:rPr>
                        <a:t>-</a:t>
                      </a:r>
                      <a:r>
                        <a:rPr lang="ka-GE" sz="1000" dirty="0">
                          <a:effectLst/>
                        </a:rPr>
                        <a:t>2048.6</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-3525.09</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-1476.49</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-1476.59</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-3.5936</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-4.6729</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effectLst/>
                        </a:rPr>
                        <a:t>-</a:t>
                      </a:r>
                      <a:r>
                        <a:rPr lang="ka-GE" sz="1000" dirty="0">
                          <a:effectLst/>
                        </a:rPr>
                        <a:t>1.0793</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688.4555</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extLst>
                  <a:ext uri="{0D108BD9-81ED-4DB2-BD59-A6C34878D82A}">
                    <a16:rowId xmlns:a16="http://schemas.microsoft.com/office/drawing/2014/main" val="10001"/>
                  </a:ext>
                </a:extLst>
              </a:tr>
              <a:tr h="414175">
                <a:tc>
                  <a:txBody>
                    <a:bodyPr/>
                    <a:lstStyle/>
                    <a:p>
                      <a:pPr marL="0" marR="0">
                        <a:lnSpc>
                          <a:spcPct val="107000"/>
                        </a:lnSpc>
                        <a:spcBef>
                          <a:spcPts val="0"/>
                        </a:spcBef>
                        <a:spcAft>
                          <a:spcPts val="0"/>
                        </a:spcAft>
                      </a:pPr>
                      <a:r>
                        <a:rPr lang="ka-GE" sz="1000" dirty="0">
                          <a:effectLst/>
                        </a:rPr>
                        <a:t>10</a:t>
                      </a:r>
                      <a:endParaRPr lang="en-US" sz="1000" dirty="0">
                        <a:effectLst/>
                      </a:endParaRPr>
                    </a:p>
                    <a:p>
                      <a:pPr marL="0" marR="0">
                        <a:lnSpc>
                          <a:spcPct val="107000"/>
                        </a:lnSpc>
                        <a:spcBef>
                          <a:spcPts val="0"/>
                        </a:spcBef>
                        <a:spcAft>
                          <a:spcPts val="0"/>
                        </a:spcAft>
                      </a:pPr>
                      <a:r>
                        <a:rPr lang="ka-GE" sz="1000" dirty="0">
                          <a:effectLst/>
                        </a:rPr>
                        <a:t> </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-2341.7165</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-3876.4310</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-1534.7146</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-1534.6549</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-3.7866</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-4.5325</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en-US" sz="1000" dirty="0">
                          <a:effectLst/>
                        </a:rPr>
                        <a:t>-</a:t>
                      </a:r>
                      <a:r>
                        <a:rPr lang="ka-GE" sz="1000" dirty="0">
                          <a:effectLst/>
                        </a:rPr>
                        <a:t>0.8354</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1035.3533</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extLst>
                  <a:ext uri="{0D108BD9-81ED-4DB2-BD59-A6C34878D82A}">
                    <a16:rowId xmlns:a16="http://schemas.microsoft.com/office/drawing/2014/main" val="10002"/>
                  </a:ext>
                </a:extLst>
              </a:tr>
              <a:tr h="375493">
                <a:tc>
                  <a:txBody>
                    <a:bodyPr/>
                    <a:lstStyle/>
                    <a:p>
                      <a:pPr marL="0" marR="0">
                        <a:lnSpc>
                          <a:spcPct val="107000"/>
                        </a:lnSpc>
                        <a:spcBef>
                          <a:spcPts val="0"/>
                        </a:spcBef>
                        <a:spcAft>
                          <a:spcPts val="0"/>
                        </a:spcAft>
                      </a:pPr>
                      <a:r>
                        <a:rPr lang="ka-GE" sz="1000" dirty="0">
                          <a:effectLst/>
                        </a:rPr>
                        <a:t>20</a:t>
                      </a:r>
                      <a:endParaRPr lang="en-US" sz="1000" dirty="0">
                        <a:effectLst/>
                      </a:endParaRPr>
                    </a:p>
                    <a:p>
                      <a:pPr marL="0" marR="0">
                        <a:lnSpc>
                          <a:spcPct val="107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-2725.05</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-4167.95</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-1442.906</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-1442.91</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-3.5738</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-4.1607</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effectLst/>
                        </a:rPr>
                        <a:t>-</a:t>
                      </a:r>
                      <a:r>
                        <a:rPr lang="ka-GE" sz="1000" dirty="0">
                          <a:effectLst/>
                        </a:rPr>
                        <a:t>0.5869</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1237.178</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extLst>
                  <a:ext uri="{0D108BD9-81ED-4DB2-BD59-A6C34878D82A}">
                    <a16:rowId xmlns:a16="http://schemas.microsoft.com/office/drawing/2014/main" val="10003"/>
                  </a:ext>
                </a:extLst>
              </a:tr>
              <a:tr h="326185">
                <a:tc>
                  <a:txBody>
                    <a:bodyPr/>
                    <a:lstStyle/>
                    <a:p>
                      <a:pPr marL="0" marR="0">
                        <a:lnSpc>
                          <a:spcPct val="107000"/>
                        </a:lnSpc>
                        <a:spcBef>
                          <a:spcPts val="0"/>
                        </a:spcBef>
                        <a:spcAft>
                          <a:spcPts val="0"/>
                        </a:spcAft>
                      </a:pPr>
                      <a:r>
                        <a:rPr lang="ka-GE" sz="1000">
                          <a:effectLst/>
                        </a:rPr>
                        <a:t>30</a:t>
                      </a:r>
                      <a:endParaRPr lang="en-US" sz="1000">
                        <a:effectLst/>
                      </a:endParaRPr>
                    </a:p>
                    <a:p>
                      <a:pPr marL="0" marR="0">
                        <a:lnSpc>
                          <a:spcPct val="107000"/>
                        </a:lnSpc>
                        <a:spcBef>
                          <a:spcPts val="0"/>
                        </a:spcBef>
                        <a:spcAft>
                          <a:spcPts val="0"/>
                        </a:spcAft>
                      </a:pPr>
                      <a:r>
                        <a:rPr lang="en-US" sz="1000">
                          <a:effectLst/>
                        </a:rPr>
                        <a:t> </a:t>
                      </a:r>
                      <a:endParaRPr lang="en-US" sz="100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a:effectLst/>
                        </a:rPr>
                        <a:t>-2098.28</a:t>
                      </a:r>
                      <a:endParaRPr lang="en-US" sz="100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a:effectLst/>
                        </a:rPr>
                        <a:t>-3548.34</a:t>
                      </a:r>
                      <a:endParaRPr lang="en-US" sz="100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-1450.06</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a:effectLst/>
                        </a:rPr>
                        <a:t>-1450.04</a:t>
                      </a:r>
                      <a:endParaRPr lang="en-US" sz="100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a:effectLst/>
                        </a:rPr>
                        <a:t>-1.7143</a:t>
                      </a:r>
                      <a:endParaRPr lang="en-US" sz="100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a:effectLst/>
                        </a:rPr>
                        <a:t>-2.3687</a:t>
                      </a:r>
                      <a:endParaRPr lang="en-US" sz="100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en-US" sz="1000" dirty="0">
                          <a:effectLst/>
                        </a:rPr>
                        <a:t>-</a:t>
                      </a:r>
                      <a:r>
                        <a:rPr lang="ka-GE" sz="1000" dirty="0">
                          <a:effectLst/>
                        </a:rPr>
                        <a:t>0.6544</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tc>
                  <a:txBody>
                    <a:bodyPr/>
                    <a:lstStyle/>
                    <a:p>
                      <a:pPr marL="0" marR="0" algn="ctr">
                        <a:lnSpc>
                          <a:spcPct val="107000"/>
                        </a:lnSpc>
                        <a:spcBef>
                          <a:spcPts val="0"/>
                        </a:spcBef>
                        <a:spcAft>
                          <a:spcPts val="0"/>
                        </a:spcAft>
                      </a:pPr>
                      <a:r>
                        <a:rPr lang="ka-GE" sz="1000" dirty="0">
                          <a:effectLst/>
                        </a:rPr>
                        <a:t>1115.222</a:t>
                      </a:r>
                      <a:endParaRPr lang="en-US" sz="1000" dirty="0">
                        <a:effectLst/>
                        <a:latin typeface="Calibri"/>
                        <a:ea typeface="Calibri"/>
                        <a:cs typeface="Times New Roman"/>
                      </a:endParaRPr>
                    </a:p>
                  </a:txBody>
                  <a:tcPr marL="44894" marR="44894" marT="0" marB="0">
                    <a:solidFill>
                      <a:schemeClr val="accent6">
                        <a:lumMod val="40000"/>
                        <a:lumOff val="60000"/>
                      </a:schemeClr>
                    </a:solidFill>
                  </a:tcPr>
                </a:tc>
                <a:extLst>
                  <a:ext uri="{0D108BD9-81ED-4DB2-BD59-A6C34878D82A}">
                    <a16:rowId xmlns:a16="http://schemas.microsoft.com/office/drawing/2014/main" val="10004"/>
                  </a:ext>
                </a:extLst>
              </a:tr>
              <a:tr h="326185">
                <a:tc>
                  <a:txBody>
                    <a:bodyPr/>
                    <a:lstStyle/>
                    <a:p>
                      <a:pPr marL="0" marR="0">
                        <a:lnSpc>
                          <a:spcPct val="107000"/>
                        </a:lnSpc>
                        <a:spcBef>
                          <a:spcPts val="0"/>
                        </a:spcBef>
                        <a:spcAft>
                          <a:spcPts val="0"/>
                        </a:spcAft>
                      </a:pPr>
                      <a:r>
                        <a:rPr lang="en-US" sz="1000" dirty="0">
                          <a:effectLst/>
                        </a:rPr>
                        <a:t>40</a:t>
                      </a:r>
                    </a:p>
                    <a:p>
                      <a:pPr marL="0" marR="0">
                        <a:lnSpc>
                          <a:spcPct val="107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a:effectLst/>
                        </a:rPr>
                        <a:t>-1648.5</a:t>
                      </a:r>
                      <a:endParaRPr lang="en-US" sz="100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a:effectLst/>
                        </a:rPr>
                        <a:t>-3055.52</a:t>
                      </a:r>
                      <a:endParaRPr lang="en-US" sz="100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-1407.017</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a:effectLst/>
                        </a:rPr>
                        <a:t>-1406.98</a:t>
                      </a:r>
                      <a:endParaRPr lang="en-US" sz="100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a:effectLst/>
                        </a:rPr>
                        <a:t>-0.2425</a:t>
                      </a:r>
                      <a:endParaRPr lang="en-US" sz="100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a:effectLst/>
                        </a:rPr>
                        <a:t>-0.8605</a:t>
                      </a:r>
                      <a:endParaRPr lang="en-US" sz="100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effectLst/>
                        </a:rPr>
                        <a:t>-</a:t>
                      </a:r>
                      <a:r>
                        <a:rPr lang="ka-GE" sz="1000" dirty="0">
                          <a:effectLst/>
                        </a:rPr>
                        <a:t>0.618</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000" dirty="0">
                          <a:effectLst/>
                        </a:rPr>
                        <a:t>1145.849</a:t>
                      </a:r>
                      <a:endParaRPr lang="en-US" sz="1000" dirty="0">
                        <a:effectLst/>
                        <a:latin typeface="Calibri"/>
                        <a:ea typeface="Calibri"/>
                        <a:cs typeface="Times New Roman"/>
                      </a:endParaRPr>
                    </a:p>
                  </a:txBody>
                  <a:tcPr marL="44894" marR="44894" marT="0" marB="0">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749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C05D9B-F08F-4ED3-B359-621610BA18B6}"/>
              </a:ext>
            </a:extLst>
          </p:cNvPr>
          <p:cNvPicPr>
            <a:picLocks noChangeAspect="1"/>
          </p:cNvPicPr>
          <p:nvPr/>
        </p:nvPicPr>
        <p:blipFill rotWithShape="1">
          <a:blip r:embed="rId3"/>
          <a:srcRect t="-1006"/>
          <a:stretch/>
        </p:blipFill>
        <p:spPr>
          <a:xfrm>
            <a:off x="263465" y="1166193"/>
            <a:ext cx="7468297" cy="1334365"/>
          </a:xfrm>
          <a:prstGeom prst="rect">
            <a:avLst/>
          </a:prstGeom>
        </p:spPr>
      </p:pic>
      <p:pic>
        <p:nvPicPr>
          <p:cNvPr id="3" name="Picture 2"/>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61667" t="3967" b="30519"/>
          <a:stretch/>
        </p:blipFill>
        <p:spPr bwMode="auto">
          <a:xfrm>
            <a:off x="10292080" y="129207"/>
            <a:ext cx="1676400" cy="1166192"/>
          </a:xfrm>
          <a:prstGeom prst="rect">
            <a:avLst/>
          </a:prstGeom>
          <a:noFill/>
          <a:ln w="19050">
            <a:noFill/>
            <a:miter lim="800000"/>
            <a:headEnd/>
            <a:tailEnd/>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CD48ECA4-46DC-4AA4-9F5E-3C318CA0230F}"/>
              </a:ext>
            </a:extLst>
          </p:cNvPr>
          <p:cNvPicPr>
            <a:picLocks noChangeAspect="1"/>
          </p:cNvPicPr>
          <p:nvPr/>
        </p:nvPicPr>
        <p:blipFill rotWithShape="1">
          <a:blip r:embed="rId6"/>
          <a:srcRect t="7600"/>
          <a:stretch/>
        </p:blipFill>
        <p:spPr>
          <a:xfrm>
            <a:off x="264160" y="2369299"/>
            <a:ext cx="7468296" cy="1236242"/>
          </a:xfrm>
          <a:prstGeom prst="rect">
            <a:avLst/>
          </a:prstGeom>
        </p:spPr>
      </p:pic>
      <p:pic>
        <p:nvPicPr>
          <p:cNvPr id="7" name="Picture 6">
            <a:extLst>
              <a:ext uri="{FF2B5EF4-FFF2-40B4-BE49-F238E27FC236}">
                <a16:creationId xmlns:a16="http://schemas.microsoft.com/office/drawing/2014/main" id="{9E3DDE68-14CF-44BD-8EB1-E11A8CB35CBB}"/>
              </a:ext>
            </a:extLst>
          </p:cNvPr>
          <p:cNvPicPr>
            <a:picLocks noChangeAspect="1"/>
          </p:cNvPicPr>
          <p:nvPr/>
        </p:nvPicPr>
        <p:blipFill rotWithShape="1">
          <a:blip r:embed="rId7"/>
          <a:srcRect t="6492"/>
          <a:stretch/>
        </p:blipFill>
        <p:spPr>
          <a:xfrm>
            <a:off x="263464" y="3493307"/>
            <a:ext cx="7468296" cy="1138876"/>
          </a:xfrm>
          <a:prstGeom prst="rect">
            <a:avLst/>
          </a:prstGeom>
        </p:spPr>
      </p:pic>
      <p:pic>
        <p:nvPicPr>
          <p:cNvPr id="6" name="Picture 5">
            <a:extLst>
              <a:ext uri="{FF2B5EF4-FFF2-40B4-BE49-F238E27FC236}">
                <a16:creationId xmlns:a16="http://schemas.microsoft.com/office/drawing/2014/main" id="{352F98F3-C431-4889-B335-685D9FD10A72}"/>
              </a:ext>
            </a:extLst>
          </p:cNvPr>
          <p:cNvPicPr>
            <a:picLocks noChangeAspect="1"/>
          </p:cNvPicPr>
          <p:nvPr/>
        </p:nvPicPr>
        <p:blipFill rotWithShape="1">
          <a:blip r:embed="rId8"/>
          <a:srcRect t="5596"/>
          <a:stretch/>
        </p:blipFill>
        <p:spPr>
          <a:xfrm>
            <a:off x="263464" y="4495799"/>
            <a:ext cx="7468297" cy="1219200"/>
          </a:xfrm>
          <a:prstGeom prst="rect">
            <a:avLst/>
          </a:prstGeom>
        </p:spPr>
      </p:pic>
      <p:pic>
        <p:nvPicPr>
          <p:cNvPr id="8" name="Picture 7">
            <a:extLst>
              <a:ext uri="{FF2B5EF4-FFF2-40B4-BE49-F238E27FC236}">
                <a16:creationId xmlns:a16="http://schemas.microsoft.com/office/drawing/2014/main" id="{78829BEE-26FA-4CDC-BF9C-F57419B21BC1}"/>
              </a:ext>
            </a:extLst>
          </p:cNvPr>
          <p:cNvPicPr>
            <a:picLocks noChangeAspect="1"/>
          </p:cNvPicPr>
          <p:nvPr/>
        </p:nvPicPr>
        <p:blipFill rotWithShape="1">
          <a:blip r:embed="rId9"/>
          <a:srcRect t="5714"/>
          <a:stretch/>
        </p:blipFill>
        <p:spPr>
          <a:xfrm>
            <a:off x="264162" y="5592623"/>
            <a:ext cx="7468294" cy="1243254"/>
          </a:xfrm>
          <a:prstGeom prst="rect">
            <a:avLst/>
          </a:prstGeom>
        </p:spPr>
      </p:pic>
      <p:cxnSp>
        <p:nvCxnSpPr>
          <p:cNvPr id="14" name="Straight Connector 13"/>
          <p:cNvCxnSpPr/>
          <p:nvPr/>
        </p:nvCxnSpPr>
        <p:spPr>
          <a:xfrm>
            <a:off x="1510168" y="3441689"/>
            <a:ext cx="6221592" cy="0"/>
          </a:xfrm>
          <a:prstGeom prst="line">
            <a:avLst/>
          </a:prstGeom>
          <a:ln w="31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16810" y="4439715"/>
            <a:ext cx="5271718" cy="0"/>
          </a:xfrm>
          <a:prstGeom prst="line">
            <a:avLst/>
          </a:prstGeom>
          <a:ln w="31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31360" y="5547359"/>
            <a:ext cx="3200400" cy="0"/>
          </a:xfrm>
          <a:prstGeom prst="line">
            <a:avLst/>
          </a:prstGeom>
          <a:ln w="3175">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46468" y="5678293"/>
            <a:ext cx="1647092" cy="369332"/>
          </a:xfrm>
          <a:prstGeom prst="rect">
            <a:avLst/>
          </a:prstGeom>
          <a:solidFill>
            <a:schemeClr val="bg1"/>
          </a:solidFill>
          <a:ln>
            <a:solidFill>
              <a:schemeClr val="bg1"/>
            </a:solidFill>
          </a:ln>
        </p:spPr>
        <p:txBody>
          <a:bodyPr wrap="square" rtlCol="0">
            <a:spAutoFit/>
          </a:bodyPr>
          <a:lstStyle/>
          <a:p>
            <a:endParaRPr lang="en-US" dirty="0"/>
          </a:p>
        </p:txBody>
      </p:sp>
      <p:sp>
        <p:nvSpPr>
          <p:cNvPr id="15" name="TextBox 14"/>
          <p:cNvSpPr txBox="1"/>
          <p:nvPr/>
        </p:nvSpPr>
        <p:spPr>
          <a:xfrm>
            <a:off x="4911952" y="4589497"/>
            <a:ext cx="2116017" cy="369332"/>
          </a:xfrm>
          <a:prstGeom prst="rect">
            <a:avLst/>
          </a:prstGeom>
          <a:solidFill>
            <a:schemeClr val="bg1"/>
          </a:solidFill>
          <a:ln>
            <a:solidFill>
              <a:schemeClr val="bg1"/>
            </a:solidFill>
          </a:ln>
        </p:spPr>
        <p:txBody>
          <a:bodyPr wrap="square" rtlCol="0">
            <a:spAutoFit/>
          </a:bodyPr>
          <a:lstStyle/>
          <a:p>
            <a:endParaRPr lang="en-US" dirty="0"/>
          </a:p>
        </p:txBody>
      </p:sp>
      <p:sp>
        <p:nvSpPr>
          <p:cNvPr id="16" name="TextBox 15"/>
          <p:cNvSpPr txBox="1"/>
          <p:nvPr/>
        </p:nvSpPr>
        <p:spPr>
          <a:xfrm>
            <a:off x="4531361" y="3963436"/>
            <a:ext cx="1929309" cy="369332"/>
          </a:xfrm>
          <a:prstGeom prst="rect">
            <a:avLst/>
          </a:prstGeom>
          <a:solidFill>
            <a:schemeClr val="bg1"/>
          </a:solidFill>
          <a:ln>
            <a:solidFill>
              <a:schemeClr val="bg1"/>
            </a:solidFill>
          </a:ln>
        </p:spPr>
        <p:txBody>
          <a:bodyPr wrap="square" rtlCol="0">
            <a:spAutoFit/>
          </a:bodyPr>
          <a:lstStyle/>
          <a:p>
            <a:endParaRPr lang="en-US" dirty="0"/>
          </a:p>
        </p:txBody>
      </p:sp>
      <p:sp>
        <p:nvSpPr>
          <p:cNvPr id="17" name="TextBox 16"/>
          <p:cNvSpPr txBox="1"/>
          <p:nvPr/>
        </p:nvSpPr>
        <p:spPr>
          <a:xfrm>
            <a:off x="3997612" y="3511734"/>
            <a:ext cx="1664807" cy="369332"/>
          </a:xfrm>
          <a:prstGeom prst="rect">
            <a:avLst/>
          </a:prstGeom>
          <a:solidFill>
            <a:schemeClr val="bg1"/>
          </a:solidFill>
          <a:ln>
            <a:solidFill>
              <a:schemeClr val="bg1"/>
            </a:solidFill>
          </a:ln>
        </p:spPr>
        <p:txBody>
          <a:bodyPr wrap="square" rtlCol="0">
            <a:spAutoFit/>
          </a:bodyPr>
          <a:lstStyle/>
          <a:p>
            <a:endParaRPr lang="en-US" dirty="0"/>
          </a:p>
        </p:txBody>
      </p:sp>
      <p:sp>
        <p:nvSpPr>
          <p:cNvPr id="19" name="TextBox 18"/>
          <p:cNvSpPr txBox="1"/>
          <p:nvPr/>
        </p:nvSpPr>
        <p:spPr>
          <a:xfrm>
            <a:off x="4749184" y="2395168"/>
            <a:ext cx="1839576" cy="369332"/>
          </a:xfrm>
          <a:prstGeom prst="rect">
            <a:avLst/>
          </a:prstGeom>
          <a:solidFill>
            <a:schemeClr val="bg1"/>
          </a:solidFill>
          <a:ln>
            <a:solidFill>
              <a:schemeClr val="bg1"/>
            </a:solidFill>
          </a:ln>
        </p:spPr>
        <p:txBody>
          <a:bodyPr wrap="square" rtlCol="0">
            <a:spAutoFit/>
          </a:bodyPr>
          <a:lstStyle/>
          <a:p>
            <a:endParaRPr lang="en-US" dirty="0"/>
          </a:p>
        </p:txBody>
      </p:sp>
      <p:sp>
        <p:nvSpPr>
          <p:cNvPr id="38" name="Freeform 37"/>
          <p:cNvSpPr/>
          <p:nvPr/>
        </p:nvSpPr>
        <p:spPr>
          <a:xfrm>
            <a:off x="1809840" y="2304488"/>
            <a:ext cx="5878689" cy="45719"/>
          </a:xfrm>
          <a:custGeom>
            <a:avLst/>
            <a:gdLst>
              <a:gd name="connsiteX0" fmla="*/ 0 w 7897444"/>
              <a:gd name="connsiteY0" fmla="*/ 66576 h 66576"/>
              <a:gd name="connsiteX1" fmla="*/ 7213600 w 7897444"/>
              <a:gd name="connsiteY1" fmla="*/ 3076 h 66576"/>
              <a:gd name="connsiteX2" fmla="*/ 7181850 w 7897444"/>
              <a:gd name="connsiteY2" fmla="*/ 15776 h 66576"/>
            </a:gdLst>
            <a:ahLst/>
            <a:cxnLst>
              <a:cxn ang="0">
                <a:pos x="connsiteX0" y="connsiteY0"/>
              </a:cxn>
              <a:cxn ang="0">
                <a:pos x="connsiteX1" y="connsiteY1"/>
              </a:cxn>
              <a:cxn ang="0">
                <a:pos x="connsiteX2" y="connsiteY2"/>
              </a:cxn>
            </a:cxnLst>
            <a:rect l="l" t="t" r="r" b="b"/>
            <a:pathLst>
              <a:path w="7897444" h="66576">
                <a:moveTo>
                  <a:pt x="0" y="66576"/>
                </a:moveTo>
                <a:lnTo>
                  <a:pt x="7213600" y="3076"/>
                </a:lnTo>
                <a:cubicBezTo>
                  <a:pt x="8410575" y="-5391"/>
                  <a:pt x="7796212" y="5192"/>
                  <a:pt x="7181850" y="15776"/>
                </a:cubicBezTo>
              </a:path>
            </a:pathLst>
          </a:custGeom>
          <a:solidFill>
            <a:srgbClr val="0000FF"/>
          </a:solidFill>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FF"/>
              </a:solidFill>
            </a:endParaRPr>
          </a:p>
        </p:txBody>
      </p:sp>
      <p:sp>
        <p:nvSpPr>
          <p:cNvPr id="39" name="TextBox 38"/>
          <p:cNvSpPr txBox="1"/>
          <p:nvPr/>
        </p:nvSpPr>
        <p:spPr>
          <a:xfrm>
            <a:off x="4188460" y="1295399"/>
            <a:ext cx="1446982" cy="369332"/>
          </a:xfrm>
          <a:prstGeom prst="rect">
            <a:avLst/>
          </a:prstGeom>
          <a:solidFill>
            <a:schemeClr val="bg1"/>
          </a:solidFill>
          <a:ln>
            <a:solidFill>
              <a:schemeClr val="bg1"/>
            </a:solidFill>
          </a:ln>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49" name="TextBox 48"/>
              <p:cNvSpPr txBox="1"/>
              <p:nvPr/>
            </p:nvSpPr>
            <p:spPr>
              <a:xfrm>
                <a:off x="8044573" y="1664731"/>
                <a:ext cx="3015377" cy="549509"/>
              </a:xfrm>
              <a:prstGeom prst="rect">
                <a:avLst/>
              </a:prstGeom>
              <a:solidFill>
                <a:schemeClr val="bg1">
                  <a:alpha val="41000"/>
                </a:schemeClr>
              </a:solidFill>
            </p:spPr>
            <p:txBody>
              <a:bodyPr wrap="none" rtlCol="0">
                <a:spAutoFit/>
              </a:bodyPr>
              <a:lstStyle/>
              <a:p>
                <a:pPr algn="just"/>
                <a14:m>
                  <m:oMathPara xmlns:m="http://schemas.openxmlformats.org/officeDocument/2006/math">
                    <m:oMathParaPr>
                      <m:jc m:val="centerGroup"/>
                    </m:oMathParaPr>
                    <m:oMath xmlns:m="http://schemas.openxmlformats.org/officeDocument/2006/math">
                      <m:sSub>
                        <m:sSubPr>
                          <m:ctrlPr>
                            <a:rPr lang="ar-AE" sz="14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ar-AE" sz="1400" i="1">
                              <a:ln w="0"/>
                              <a:effectLst>
                                <a:outerShdw blurRad="38100" dist="19050" dir="2700000" algn="tl" rotWithShape="0">
                                  <a:schemeClr val="dk1">
                                    <a:alpha val="40000"/>
                                  </a:schemeClr>
                                </a:outerShdw>
                              </a:effectLst>
                              <a:latin typeface="Cambria Math"/>
                            </a:rPr>
                            <m:t>𝑡</m:t>
                          </m:r>
                        </m:e>
                        <m:sub>
                          <m:r>
                            <a:rPr lang="ar-AE" sz="1400" i="1">
                              <a:ln w="0"/>
                              <a:effectLst>
                                <a:outerShdw blurRad="38100" dist="19050" dir="2700000" algn="tl" rotWithShape="0">
                                  <a:schemeClr val="dk1">
                                    <a:alpha val="40000"/>
                                  </a:schemeClr>
                                </a:outerShdw>
                              </a:effectLst>
                              <a:latin typeface="Cambria Math"/>
                            </a:rPr>
                            <m:t>𝑅</m:t>
                          </m:r>
                          <m:r>
                            <a:rPr lang="ar-AE" sz="1400" i="1">
                              <a:ln w="0"/>
                              <a:effectLst>
                                <a:outerShdw blurRad="38100" dist="19050" dir="2700000" algn="tl" rotWithShape="0">
                                  <a:schemeClr val="dk1">
                                    <a:alpha val="40000"/>
                                  </a:schemeClr>
                                </a:outerShdw>
                              </a:effectLst>
                              <a:latin typeface="Cambria Math"/>
                            </a:rPr>
                            <m:t>2</m:t>
                          </m:r>
                        </m:sub>
                      </m:sSub>
                      <m:r>
                        <a:rPr lang="ar-AE" sz="1400" i="1">
                          <a:ln w="0"/>
                          <a:effectLst>
                            <a:outerShdw blurRad="38100" dist="19050" dir="2700000" algn="tl" rotWithShape="0">
                              <a:schemeClr val="dk1">
                                <a:alpha val="40000"/>
                              </a:schemeClr>
                            </a:outerShdw>
                          </a:effectLst>
                          <a:latin typeface="Cambria Math"/>
                        </a:rPr>
                        <m:t>=</m:t>
                      </m:r>
                      <m:r>
                        <m:rPr>
                          <m:nor/>
                        </m:rPr>
                        <a:rPr lang="ar-AE" sz="1400">
                          <a:ln w="0"/>
                          <a:effectLst>
                            <a:outerShdw blurRad="38100" dist="19050" dir="2700000" algn="tl" rotWithShape="0">
                              <a:schemeClr val="dk1">
                                <a:alpha val="40000"/>
                              </a:schemeClr>
                            </a:outerShdw>
                          </a:effectLst>
                        </a:rPr>
                        <m:t> 14</m:t>
                      </m:r>
                      <m:r>
                        <m:rPr>
                          <m:nor/>
                        </m:rPr>
                        <a:rPr lang="ar-AE" sz="1400">
                          <a:ln w="0"/>
                          <a:effectLst>
                            <a:outerShdw blurRad="38100" dist="19050" dir="2700000" algn="tl" rotWithShape="0">
                              <a:schemeClr val="dk1">
                                <a:alpha val="40000"/>
                              </a:schemeClr>
                            </a:outerShdw>
                          </a:effectLst>
                        </a:rPr>
                        <m:t>.</m:t>
                      </m:r>
                      <m:r>
                        <m:rPr>
                          <m:nor/>
                        </m:rPr>
                        <a:rPr lang="ar-AE" sz="1400">
                          <a:ln w="0"/>
                          <a:effectLst>
                            <a:outerShdw blurRad="38100" dist="19050" dir="2700000" algn="tl" rotWithShape="0">
                              <a:schemeClr val="dk1">
                                <a:alpha val="40000"/>
                              </a:schemeClr>
                            </a:outerShdw>
                          </a:effectLst>
                        </a:rPr>
                        <m:t>633</m:t>
                      </m:r>
                      <m:r>
                        <m:rPr>
                          <m:nor/>
                        </m:rPr>
                        <a:rPr lang="en-US" sz="1400" i="0" smtClean="0">
                          <a:ln w="0"/>
                          <a:effectLst>
                            <a:outerShdw blurRad="38100" dist="19050" dir="2700000" algn="tl" rotWithShape="0">
                              <a:schemeClr val="dk1">
                                <a:alpha val="40000"/>
                              </a:schemeClr>
                            </a:outerShdw>
                          </a:effectLst>
                        </a:rPr>
                        <m:t>min</m:t>
                      </m:r>
                      <m:r>
                        <m:rPr>
                          <m:nor/>
                        </m:rPr>
                        <a:rPr lang="en-US" sz="1400" i="0" smtClean="0">
                          <a:ln w="0"/>
                          <a:effectLst>
                            <a:outerShdw blurRad="38100" dist="19050" dir="2700000" algn="tl" rotWithShape="0">
                              <a:schemeClr val="dk1">
                                <a:alpha val="40000"/>
                              </a:schemeClr>
                            </a:outerShdw>
                          </a:effectLst>
                        </a:rPr>
                        <m:t>   </m:t>
                      </m:r>
                      <m:sSub>
                        <m:sSubPr>
                          <m:ctrlPr>
                            <a:rPr lang="ar-AE" sz="1400" i="1">
                              <a:ln w="0"/>
                              <a:effectLst>
                                <a:outerShdw blurRad="38100" dist="19050" dir="2700000" algn="tl" rotWithShape="0">
                                  <a:schemeClr val="dk1">
                                    <a:alpha val="40000"/>
                                  </a:schemeClr>
                                </a:outerShdw>
                              </a:effectLst>
                              <a:latin typeface="Cambria Math" panose="02040503050406030204" pitchFamily="18" charset="0"/>
                            </a:rPr>
                          </m:ctrlPr>
                        </m:sSubPr>
                        <m:e>
                          <m:r>
                            <a:rPr lang="ar-AE" sz="1400" i="1">
                              <a:ln w="0"/>
                              <a:effectLst>
                                <a:outerShdw blurRad="38100" dist="19050" dir="2700000" algn="tl" rotWithShape="0">
                                  <a:schemeClr val="dk1">
                                    <a:alpha val="40000"/>
                                  </a:schemeClr>
                                </a:outerShdw>
                              </a:effectLst>
                              <a:latin typeface="Cambria Math"/>
                            </a:rPr>
                            <m:t>𝑡</m:t>
                          </m:r>
                          <m:r>
                            <a:rPr lang="en-US" sz="1400" i="1" smtClean="0">
                              <a:ln w="0"/>
                              <a:effectLst>
                                <a:outerShdw blurRad="38100" dist="19050" dir="2700000" algn="tl" rotWithShape="0">
                                  <a:schemeClr val="dk1">
                                    <a:alpha val="40000"/>
                                  </a:schemeClr>
                                </a:outerShdw>
                              </a:effectLst>
                              <a:latin typeface="Cambria Math" panose="02040503050406030204" pitchFamily="18" charset="0"/>
                            </a:rPr>
                            <m:t> </m:t>
                          </m:r>
                        </m:e>
                        <m:sub>
                          <m:r>
                            <a:rPr lang="ar-AE" sz="1400" i="1">
                              <a:ln w="0"/>
                              <a:effectLst>
                                <a:outerShdw blurRad="38100" dist="19050" dir="2700000" algn="tl" rotWithShape="0">
                                  <a:schemeClr val="dk1">
                                    <a:alpha val="40000"/>
                                  </a:schemeClr>
                                </a:outerShdw>
                              </a:effectLst>
                              <a:latin typeface="Cambria Math"/>
                            </a:rPr>
                            <m:t>𝑅</m:t>
                          </m:r>
                          <m:r>
                            <a:rPr lang="ar-AE" sz="1400" i="1">
                              <a:ln w="0"/>
                              <a:effectLst>
                                <a:outerShdw blurRad="38100" dist="19050" dir="2700000" algn="tl" rotWithShape="0">
                                  <a:schemeClr val="dk1">
                                    <a:alpha val="40000"/>
                                  </a:schemeClr>
                                </a:outerShdw>
                              </a:effectLst>
                              <a:latin typeface="Cambria Math"/>
                            </a:rPr>
                            <m:t>1</m:t>
                          </m:r>
                        </m:sub>
                      </m:sSub>
                      <m:r>
                        <a:rPr lang="ar-AE" sz="1400" i="1">
                          <a:ln w="0"/>
                          <a:effectLst>
                            <a:outerShdw blurRad="38100" dist="19050" dir="2700000" algn="tl" rotWithShape="0">
                              <a:schemeClr val="dk1">
                                <a:alpha val="40000"/>
                              </a:schemeClr>
                            </a:outerShdw>
                          </a:effectLst>
                          <a:latin typeface="Cambria Math"/>
                        </a:rPr>
                        <m:t>=</m:t>
                      </m:r>
                      <m:r>
                        <a:rPr lang="ar-AE" sz="1400" i="1">
                          <a:ln w="0"/>
                          <a:effectLst>
                            <a:outerShdw blurRad="38100" dist="19050" dir="2700000" algn="tl" rotWithShape="0">
                              <a:schemeClr val="dk1">
                                <a:alpha val="40000"/>
                              </a:schemeClr>
                            </a:outerShdw>
                          </a:effectLst>
                          <a:latin typeface="Cambria Math"/>
                        </a:rPr>
                        <m:t>6</m:t>
                      </m:r>
                      <m:r>
                        <a:rPr lang="ar-AE" sz="1400" i="1">
                          <a:ln w="0"/>
                          <a:effectLst>
                            <a:outerShdw blurRad="38100" dist="19050" dir="2700000" algn="tl" rotWithShape="0">
                              <a:schemeClr val="dk1">
                                <a:alpha val="40000"/>
                              </a:schemeClr>
                            </a:outerShdw>
                          </a:effectLst>
                          <a:latin typeface="Cambria Math"/>
                        </a:rPr>
                        <m:t>.</m:t>
                      </m:r>
                      <m:r>
                        <a:rPr lang="ar-AE" sz="1400" i="1">
                          <a:ln w="0"/>
                          <a:effectLst>
                            <a:outerShdw blurRad="38100" dist="19050" dir="2700000" algn="tl" rotWithShape="0">
                              <a:schemeClr val="dk1">
                                <a:alpha val="40000"/>
                              </a:schemeClr>
                            </a:outerShdw>
                          </a:effectLst>
                          <a:latin typeface="Cambria Math"/>
                        </a:rPr>
                        <m:t>753</m:t>
                      </m:r>
                      <m:r>
                        <a:rPr lang="ar-AE" sz="1400" i="1" smtClean="0">
                          <a:ln w="0"/>
                          <a:effectLst>
                            <a:outerShdw blurRad="38100" dist="19050" dir="2700000" algn="tl" rotWithShape="0">
                              <a:schemeClr val="dk1">
                                <a:alpha val="40000"/>
                              </a:schemeClr>
                            </a:outerShdw>
                          </a:effectLst>
                          <a:latin typeface="Cambria Math" panose="02040503050406030204" pitchFamily="18" charset="0"/>
                        </a:rPr>
                        <m:t>𝑚</m:t>
                      </m:r>
                      <m:r>
                        <a:rPr lang="en-US" sz="1400" i="1" smtClean="0">
                          <a:ln w="0"/>
                          <a:effectLst>
                            <a:outerShdw blurRad="38100" dist="19050" dir="2700000" algn="tl" rotWithShape="0">
                              <a:schemeClr val="dk1">
                                <a:alpha val="40000"/>
                              </a:schemeClr>
                            </a:outerShdw>
                          </a:effectLst>
                          <a:latin typeface="Cambria Math" panose="02040503050406030204" pitchFamily="18" charset="0"/>
                        </a:rPr>
                        <m:t>𝑖𝑛</m:t>
                      </m:r>
                    </m:oMath>
                  </m:oMathPara>
                </a14:m>
                <a:endParaRPr lang="ar-AE" dirty="0">
                  <a:ln w="0"/>
                  <a:effectLst>
                    <a:outerShdw blurRad="38100" dist="19050" dir="2700000" algn="tl" rotWithShape="0">
                      <a:schemeClr val="dk1">
                        <a:alpha val="40000"/>
                      </a:schemeClr>
                    </a:outerShdw>
                  </a:effectLst>
                </a:endParaRPr>
              </a:p>
              <a:p>
                <a:pPr algn="just"/>
                <a:endParaRPr lang="en-US" sz="1400" i="1" dirty="0">
                  <a:ln w="0"/>
                  <a:effectLst>
                    <a:outerShdw blurRad="38100" dist="19050" dir="2700000" algn="tl" rotWithShape="0">
                      <a:schemeClr val="dk1">
                        <a:alpha val="40000"/>
                      </a:schemeClr>
                    </a:outerShdw>
                  </a:effectLst>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044573" y="1664731"/>
                <a:ext cx="3015377" cy="54950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8073047" y="2718423"/>
                <a:ext cx="2922916" cy="549509"/>
              </a:xfrm>
              <a:prstGeom prst="rect">
                <a:avLst/>
              </a:prstGeom>
              <a:solidFill>
                <a:schemeClr val="bg1">
                  <a:alpha val="41000"/>
                </a:schemeClr>
              </a:solidFill>
            </p:spPr>
            <p:txBody>
              <a:bodyPr wrap="none" rtlCol="0">
                <a:spAutoFit/>
              </a:bodyPr>
              <a:lstStyle/>
              <a:p>
                <a:pPr algn="just"/>
                <a14:m>
                  <m:oMathPara xmlns:m="http://schemas.openxmlformats.org/officeDocument/2006/math">
                    <m:oMathParaPr>
                      <m:jc m:val="centerGroup"/>
                    </m:oMathParaPr>
                    <m:oMath xmlns:m="http://schemas.openxmlformats.org/officeDocument/2006/math">
                      <m:sSub>
                        <m:sSubPr>
                          <m:ctrlPr>
                            <a:rPr lang="ar-AE" sz="14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ar-AE" sz="1400" i="1">
                              <a:ln w="0"/>
                              <a:effectLst>
                                <a:outerShdw blurRad="38100" dist="19050" dir="2700000" algn="tl" rotWithShape="0">
                                  <a:schemeClr val="dk1">
                                    <a:alpha val="40000"/>
                                  </a:schemeClr>
                                </a:outerShdw>
                              </a:effectLst>
                              <a:latin typeface="Cambria Math"/>
                            </a:rPr>
                            <m:t>𝑡</m:t>
                          </m:r>
                        </m:e>
                        <m:sub>
                          <m:r>
                            <a:rPr lang="ar-AE" sz="1400" i="1">
                              <a:ln w="0"/>
                              <a:effectLst>
                                <a:outerShdw blurRad="38100" dist="19050" dir="2700000" algn="tl" rotWithShape="0">
                                  <a:schemeClr val="dk1">
                                    <a:alpha val="40000"/>
                                  </a:schemeClr>
                                </a:outerShdw>
                              </a:effectLst>
                              <a:latin typeface="Cambria Math"/>
                            </a:rPr>
                            <m:t>𝑅</m:t>
                          </m:r>
                          <m:r>
                            <a:rPr lang="ar-AE" sz="1400" i="1">
                              <a:ln w="0"/>
                              <a:effectLst>
                                <a:outerShdw blurRad="38100" dist="19050" dir="2700000" algn="tl" rotWithShape="0">
                                  <a:schemeClr val="dk1">
                                    <a:alpha val="40000"/>
                                  </a:schemeClr>
                                </a:outerShdw>
                              </a:effectLst>
                              <a:latin typeface="Cambria Math"/>
                            </a:rPr>
                            <m:t>2</m:t>
                          </m:r>
                        </m:sub>
                      </m:sSub>
                      <m:r>
                        <a:rPr lang="ar-AE" sz="1400" i="1">
                          <a:ln w="0"/>
                          <a:effectLst>
                            <a:outerShdw blurRad="38100" dist="19050" dir="2700000" algn="tl" rotWithShape="0">
                              <a:schemeClr val="dk1">
                                <a:alpha val="40000"/>
                              </a:schemeClr>
                            </a:outerShdw>
                          </a:effectLst>
                          <a:latin typeface="Cambria Math"/>
                        </a:rPr>
                        <m:t>=</m:t>
                      </m:r>
                      <m:r>
                        <m:rPr>
                          <m:nor/>
                        </m:rPr>
                        <a:rPr lang="ar-AE" sz="1400">
                          <a:ln w="0"/>
                          <a:effectLst>
                            <a:outerShdw blurRad="38100" dist="19050" dir="2700000" algn="tl" rotWithShape="0">
                              <a:schemeClr val="dk1">
                                <a:alpha val="40000"/>
                              </a:schemeClr>
                            </a:outerShdw>
                          </a:effectLst>
                        </a:rPr>
                        <m:t> 26</m:t>
                      </m:r>
                      <m:r>
                        <m:rPr>
                          <m:nor/>
                        </m:rPr>
                        <a:rPr lang="ar-AE" sz="1400">
                          <a:ln w="0"/>
                          <a:effectLst>
                            <a:outerShdw blurRad="38100" dist="19050" dir="2700000" algn="tl" rotWithShape="0">
                              <a:schemeClr val="dk1">
                                <a:alpha val="40000"/>
                              </a:schemeClr>
                            </a:outerShdw>
                          </a:effectLst>
                        </a:rPr>
                        <m:t>.</m:t>
                      </m:r>
                      <m:r>
                        <m:rPr>
                          <m:nor/>
                        </m:rPr>
                        <a:rPr lang="ar-AE" sz="1400">
                          <a:ln w="0"/>
                          <a:effectLst>
                            <a:outerShdw blurRad="38100" dist="19050" dir="2700000" algn="tl" rotWithShape="0">
                              <a:schemeClr val="dk1">
                                <a:alpha val="40000"/>
                              </a:schemeClr>
                            </a:outerShdw>
                          </a:effectLst>
                        </a:rPr>
                        <m:t>500</m:t>
                      </m:r>
                      <m:r>
                        <m:rPr>
                          <m:nor/>
                        </m:rPr>
                        <a:rPr lang="en-US" sz="1400" i="0" smtClean="0">
                          <a:ln w="0"/>
                          <a:effectLst>
                            <a:outerShdw blurRad="38100" dist="19050" dir="2700000" algn="tl" rotWithShape="0">
                              <a:schemeClr val="dk1">
                                <a:alpha val="40000"/>
                              </a:schemeClr>
                            </a:outerShdw>
                          </a:effectLst>
                        </a:rPr>
                        <m:t>min</m:t>
                      </m:r>
                      <m:r>
                        <m:rPr>
                          <m:nor/>
                        </m:rPr>
                        <a:rPr lang="en-US" sz="1400" i="0" smtClean="0">
                          <a:ln w="0"/>
                          <a:effectLst>
                            <a:outerShdw blurRad="38100" dist="19050" dir="2700000" algn="tl" rotWithShape="0">
                              <a:schemeClr val="dk1">
                                <a:alpha val="40000"/>
                              </a:schemeClr>
                            </a:outerShdw>
                          </a:effectLst>
                        </a:rPr>
                        <m:t>    </m:t>
                      </m:r>
                      <m:sSub>
                        <m:sSubPr>
                          <m:ctrlPr>
                            <a:rPr lang="ar-AE" sz="1400" i="1">
                              <a:ln w="0"/>
                              <a:effectLst>
                                <a:outerShdw blurRad="38100" dist="19050" dir="2700000" algn="tl" rotWithShape="0">
                                  <a:schemeClr val="dk1">
                                    <a:alpha val="40000"/>
                                  </a:schemeClr>
                                </a:outerShdw>
                              </a:effectLst>
                              <a:latin typeface="Cambria Math" panose="02040503050406030204" pitchFamily="18" charset="0"/>
                            </a:rPr>
                          </m:ctrlPr>
                        </m:sSubPr>
                        <m:e>
                          <m:r>
                            <a:rPr lang="en-US" sz="1400" i="1" smtClean="0">
                              <a:ln w="0"/>
                              <a:effectLst>
                                <a:outerShdw blurRad="38100" dist="19050" dir="2700000" algn="tl" rotWithShape="0">
                                  <a:schemeClr val="dk1">
                                    <a:alpha val="40000"/>
                                  </a:schemeClr>
                                </a:outerShdw>
                              </a:effectLst>
                              <a:latin typeface="Cambria Math" panose="02040503050406030204" pitchFamily="18" charset="0"/>
                            </a:rPr>
                            <m:t> </m:t>
                          </m:r>
                          <m:r>
                            <a:rPr lang="ar-AE" sz="1400" i="1">
                              <a:ln w="0"/>
                              <a:effectLst>
                                <a:outerShdw blurRad="38100" dist="19050" dir="2700000" algn="tl" rotWithShape="0">
                                  <a:schemeClr val="dk1">
                                    <a:alpha val="40000"/>
                                  </a:schemeClr>
                                </a:outerShdw>
                              </a:effectLst>
                              <a:latin typeface="Cambria Math"/>
                            </a:rPr>
                            <m:t>𝑡</m:t>
                          </m:r>
                        </m:e>
                        <m:sub>
                          <m:r>
                            <a:rPr lang="ar-AE" sz="1400" i="1">
                              <a:ln w="0"/>
                              <a:effectLst>
                                <a:outerShdw blurRad="38100" dist="19050" dir="2700000" algn="tl" rotWithShape="0">
                                  <a:schemeClr val="dk1">
                                    <a:alpha val="40000"/>
                                  </a:schemeClr>
                                </a:outerShdw>
                              </a:effectLst>
                              <a:latin typeface="Cambria Math"/>
                            </a:rPr>
                            <m:t>𝑅</m:t>
                          </m:r>
                          <m:r>
                            <a:rPr lang="ar-AE" sz="1400" i="1">
                              <a:ln w="0"/>
                              <a:effectLst>
                                <a:outerShdw blurRad="38100" dist="19050" dir="2700000" algn="tl" rotWithShape="0">
                                  <a:schemeClr val="dk1">
                                    <a:alpha val="40000"/>
                                  </a:schemeClr>
                                </a:outerShdw>
                              </a:effectLst>
                              <a:latin typeface="Cambria Math"/>
                            </a:rPr>
                            <m:t>1</m:t>
                          </m:r>
                        </m:sub>
                      </m:sSub>
                      <m:r>
                        <a:rPr lang="ar-AE" sz="1400" i="1">
                          <a:ln w="0"/>
                          <a:effectLst>
                            <a:outerShdw blurRad="38100" dist="19050" dir="2700000" algn="tl" rotWithShape="0">
                              <a:schemeClr val="dk1">
                                <a:alpha val="40000"/>
                              </a:schemeClr>
                            </a:outerShdw>
                          </a:effectLst>
                          <a:latin typeface="Cambria Math"/>
                        </a:rPr>
                        <m:t>=</m:t>
                      </m:r>
                      <m:r>
                        <a:rPr lang="ar-AE" sz="1400" i="1">
                          <a:ln w="0"/>
                          <a:effectLst>
                            <a:outerShdw blurRad="38100" dist="19050" dir="2700000" algn="tl" rotWithShape="0">
                              <a:schemeClr val="dk1">
                                <a:alpha val="40000"/>
                              </a:schemeClr>
                            </a:outerShdw>
                          </a:effectLst>
                          <a:latin typeface="Cambria Math"/>
                        </a:rPr>
                        <m:t>7</m:t>
                      </m:r>
                      <m:r>
                        <a:rPr lang="ar-AE" sz="1400" i="1">
                          <a:ln w="0"/>
                          <a:effectLst>
                            <a:outerShdw blurRad="38100" dist="19050" dir="2700000" algn="tl" rotWithShape="0">
                              <a:schemeClr val="dk1">
                                <a:alpha val="40000"/>
                              </a:schemeClr>
                            </a:outerShdw>
                          </a:effectLst>
                          <a:latin typeface="Cambria Math"/>
                        </a:rPr>
                        <m:t>.</m:t>
                      </m:r>
                      <m:r>
                        <a:rPr lang="ar-AE" sz="1400" i="1">
                          <a:ln w="0"/>
                          <a:effectLst>
                            <a:outerShdw blurRad="38100" dist="19050" dir="2700000" algn="tl" rotWithShape="0">
                              <a:schemeClr val="dk1">
                                <a:alpha val="40000"/>
                              </a:schemeClr>
                            </a:outerShdw>
                          </a:effectLst>
                          <a:latin typeface="Cambria Math"/>
                        </a:rPr>
                        <m:t>93</m:t>
                      </m:r>
                      <m:r>
                        <a:rPr lang="ar-AE" sz="1400" i="1" smtClean="0">
                          <a:ln w="0"/>
                          <a:effectLst>
                            <a:outerShdw blurRad="38100" dist="19050" dir="2700000" algn="tl" rotWithShape="0">
                              <a:schemeClr val="dk1">
                                <a:alpha val="40000"/>
                              </a:schemeClr>
                            </a:outerShdw>
                          </a:effectLst>
                          <a:latin typeface="Cambria Math" panose="02040503050406030204" pitchFamily="18" charset="0"/>
                        </a:rPr>
                        <m:t>𝑚</m:t>
                      </m:r>
                      <m:r>
                        <a:rPr lang="en-US" sz="1400" i="1" smtClean="0">
                          <a:ln w="0"/>
                          <a:effectLst>
                            <a:outerShdw blurRad="38100" dist="19050" dir="2700000" algn="tl" rotWithShape="0">
                              <a:schemeClr val="dk1">
                                <a:alpha val="40000"/>
                              </a:schemeClr>
                            </a:outerShdw>
                          </a:effectLst>
                          <a:latin typeface="Cambria Math" panose="02040503050406030204" pitchFamily="18" charset="0"/>
                        </a:rPr>
                        <m:t>𝑖𝑛</m:t>
                      </m:r>
                    </m:oMath>
                  </m:oMathPara>
                </a14:m>
                <a:endParaRPr lang="ar-AE" dirty="0">
                  <a:ln w="0"/>
                  <a:effectLst>
                    <a:outerShdw blurRad="38100" dist="19050" dir="2700000" algn="tl" rotWithShape="0">
                      <a:schemeClr val="dk1">
                        <a:alpha val="40000"/>
                      </a:schemeClr>
                    </a:outerShdw>
                  </a:effectLst>
                </a:endParaRPr>
              </a:p>
              <a:p>
                <a:pPr algn="just"/>
                <a:endParaRPr lang="en-US" sz="1400" i="1" dirty="0">
                  <a:ln w="0"/>
                  <a:effectLst>
                    <a:outerShdw blurRad="38100" dist="19050" dir="2700000" algn="tl" rotWithShape="0">
                      <a:schemeClr val="dk1">
                        <a:alpha val="40000"/>
                      </a:schemeClr>
                    </a:outerShdw>
                  </a:effectLst>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8073047" y="2718423"/>
                <a:ext cx="2922916" cy="54950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936113" y="4744199"/>
                <a:ext cx="3142527" cy="549509"/>
              </a:xfrm>
              <a:prstGeom prst="rect">
                <a:avLst/>
              </a:prstGeom>
              <a:solidFill>
                <a:schemeClr val="bg1">
                  <a:alpha val="41000"/>
                </a:schemeClr>
              </a:solidFill>
            </p:spPr>
            <p:txBody>
              <a:bodyPr wrap="none" rtlCol="0">
                <a:spAutoFit/>
              </a:bodyPr>
              <a:lstStyle/>
              <a:p>
                <a:pPr algn="just"/>
                <a14:m>
                  <m:oMathPara xmlns:m="http://schemas.openxmlformats.org/officeDocument/2006/math">
                    <m:oMathParaPr>
                      <m:jc m:val="centerGroup"/>
                    </m:oMathParaPr>
                    <m:oMath xmlns:m="http://schemas.openxmlformats.org/officeDocument/2006/math">
                      <m:sSub>
                        <m:sSubPr>
                          <m:ctrlPr>
                            <a:rPr lang="ar-AE" sz="14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ar-AE" sz="1400" i="1">
                              <a:ln w="0"/>
                              <a:effectLst>
                                <a:outerShdw blurRad="38100" dist="19050" dir="2700000" algn="tl" rotWithShape="0">
                                  <a:schemeClr val="dk1">
                                    <a:alpha val="40000"/>
                                  </a:schemeClr>
                                </a:outerShdw>
                              </a:effectLst>
                              <a:latin typeface="Cambria Math"/>
                            </a:rPr>
                            <m:t>𝑡</m:t>
                          </m:r>
                        </m:e>
                        <m:sub>
                          <m:r>
                            <a:rPr lang="ar-AE" sz="1400" i="1">
                              <a:ln w="0"/>
                              <a:effectLst>
                                <a:outerShdw blurRad="38100" dist="19050" dir="2700000" algn="tl" rotWithShape="0">
                                  <a:schemeClr val="dk1">
                                    <a:alpha val="40000"/>
                                  </a:schemeClr>
                                </a:outerShdw>
                              </a:effectLst>
                              <a:latin typeface="Cambria Math"/>
                            </a:rPr>
                            <m:t>𝑅</m:t>
                          </m:r>
                          <m:r>
                            <a:rPr lang="ar-AE" sz="1400" i="1">
                              <a:ln w="0"/>
                              <a:effectLst>
                                <a:outerShdw blurRad="38100" dist="19050" dir="2700000" algn="tl" rotWithShape="0">
                                  <a:schemeClr val="dk1">
                                    <a:alpha val="40000"/>
                                  </a:schemeClr>
                                </a:outerShdw>
                              </a:effectLst>
                              <a:latin typeface="Cambria Math"/>
                            </a:rPr>
                            <m:t>2</m:t>
                          </m:r>
                        </m:sub>
                      </m:sSub>
                      <m:r>
                        <a:rPr lang="ar-AE" sz="1400" i="1">
                          <a:ln w="0"/>
                          <a:effectLst>
                            <a:outerShdw blurRad="38100" dist="19050" dir="2700000" algn="tl" rotWithShape="0">
                              <a:schemeClr val="dk1">
                                <a:alpha val="40000"/>
                              </a:schemeClr>
                            </a:outerShdw>
                          </a:effectLst>
                          <a:latin typeface="Cambria Math"/>
                        </a:rPr>
                        <m:t>=</m:t>
                      </m:r>
                      <m:r>
                        <m:rPr>
                          <m:nor/>
                        </m:rPr>
                        <a:rPr lang="ar-AE" sz="1400">
                          <a:ln w="0"/>
                          <a:effectLst>
                            <a:outerShdw blurRad="38100" dist="19050" dir="2700000" algn="tl" rotWithShape="0">
                              <a:schemeClr val="dk1">
                                <a:alpha val="40000"/>
                              </a:schemeClr>
                            </a:outerShdw>
                          </a:effectLst>
                        </a:rPr>
                        <m:t> 142</m:t>
                      </m:r>
                      <m:r>
                        <m:rPr>
                          <m:nor/>
                        </m:rPr>
                        <a:rPr lang="ar-AE" sz="1400">
                          <a:ln w="0"/>
                          <a:effectLst>
                            <a:outerShdw blurRad="38100" dist="19050" dir="2700000" algn="tl" rotWithShape="0">
                              <a:schemeClr val="dk1">
                                <a:alpha val="40000"/>
                              </a:schemeClr>
                            </a:outerShdw>
                          </a:effectLst>
                        </a:rPr>
                        <m:t>.</m:t>
                      </m:r>
                      <m:r>
                        <m:rPr>
                          <m:nor/>
                        </m:rPr>
                        <a:rPr lang="ar-AE" sz="1400">
                          <a:ln w="0"/>
                          <a:effectLst>
                            <a:outerShdw blurRad="38100" dist="19050" dir="2700000" algn="tl" rotWithShape="0">
                              <a:schemeClr val="dk1">
                                <a:alpha val="40000"/>
                              </a:schemeClr>
                            </a:outerShdw>
                          </a:effectLst>
                        </a:rPr>
                        <m:t>882</m:t>
                      </m:r>
                      <m:r>
                        <m:rPr>
                          <m:nor/>
                        </m:rPr>
                        <a:rPr lang="en-US" sz="1400" i="0" smtClean="0">
                          <a:ln w="0"/>
                          <a:effectLst>
                            <a:outerShdw blurRad="38100" dist="19050" dir="2700000" algn="tl" rotWithShape="0">
                              <a:schemeClr val="dk1">
                                <a:alpha val="40000"/>
                              </a:schemeClr>
                            </a:outerShdw>
                          </a:effectLst>
                        </a:rPr>
                        <m:t>min</m:t>
                      </m:r>
                      <m:r>
                        <m:rPr>
                          <m:nor/>
                        </m:rPr>
                        <a:rPr lang="en-US" sz="1400" i="0" smtClean="0">
                          <a:ln w="0"/>
                          <a:effectLst>
                            <a:outerShdw blurRad="38100" dist="19050" dir="2700000" algn="tl" rotWithShape="0">
                              <a:schemeClr val="dk1">
                                <a:alpha val="40000"/>
                              </a:schemeClr>
                            </a:outerShdw>
                          </a:effectLst>
                        </a:rPr>
                        <m:t>  </m:t>
                      </m:r>
                      <m:sSub>
                        <m:sSubPr>
                          <m:ctrlPr>
                            <a:rPr lang="ar-AE" sz="1400" i="1">
                              <a:ln w="0"/>
                              <a:effectLst>
                                <a:outerShdw blurRad="38100" dist="19050" dir="2700000" algn="tl" rotWithShape="0">
                                  <a:schemeClr val="dk1">
                                    <a:alpha val="40000"/>
                                  </a:schemeClr>
                                </a:outerShdw>
                              </a:effectLst>
                              <a:latin typeface="Cambria Math" panose="02040503050406030204" pitchFamily="18" charset="0"/>
                            </a:rPr>
                          </m:ctrlPr>
                        </m:sSubPr>
                        <m:e>
                          <m:r>
                            <a:rPr lang="en-US" sz="1400" i="1" smtClean="0">
                              <a:ln w="0"/>
                              <a:effectLst>
                                <a:outerShdw blurRad="38100" dist="19050" dir="2700000" algn="tl" rotWithShape="0">
                                  <a:schemeClr val="dk1">
                                    <a:alpha val="40000"/>
                                  </a:schemeClr>
                                </a:outerShdw>
                              </a:effectLst>
                              <a:latin typeface="Cambria Math" panose="02040503050406030204" pitchFamily="18" charset="0"/>
                            </a:rPr>
                            <m:t> </m:t>
                          </m:r>
                          <m:r>
                            <a:rPr lang="ar-AE" sz="1400" i="1">
                              <a:ln w="0"/>
                              <a:effectLst>
                                <a:outerShdw blurRad="38100" dist="19050" dir="2700000" algn="tl" rotWithShape="0">
                                  <a:schemeClr val="dk1">
                                    <a:alpha val="40000"/>
                                  </a:schemeClr>
                                </a:outerShdw>
                              </a:effectLst>
                              <a:latin typeface="Cambria Math"/>
                            </a:rPr>
                            <m:t>𝑡</m:t>
                          </m:r>
                        </m:e>
                        <m:sub>
                          <m:r>
                            <a:rPr lang="ar-AE" sz="1400" i="1">
                              <a:ln w="0"/>
                              <a:effectLst>
                                <a:outerShdw blurRad="38100" dist="19050" dir="2700000" algn="tl" rotWithShape="0">
                                  <a:schemeClr val="dk1">
                                    <a:alpha val="40000"/>
                                  </a:schemeClr>
                                </a:outerShdw>
                              </a:effectLst>
                              <a:latin typeface="Cambria Math"/>
                            </a:rPr>
                            <m:t>𝑅</m:t>
                          </m:r>
                          <m:r>
                            <a:rPr lang="ar-AE" sz="1400" i="1">
                              <a:ln w="0"/>
                              <a:effectLst>
                                <a:outerShdw blurRad="38100" dist="19050" dir="2700000" algn="tl" rotWithShape="0">
                                  <a:schemeClr val="dk1">
                                    <a:alpha val="40000"/>
                                  </a:schemeClr>
                                </a:outerShdw>
                              </a:effectLst>
                              <a:latin typeface="Cambria Math"/>
                            </a:rPr>
                            <m:t>1</m:t>
                          </m:r>
                        </m:sub>
                      </m:sSub>
                      <m:r>
                        <a:rPr lang="ar-AE" sz="1400" i="1">
                          <a:ln w="0"/>
                          <a:effectLst>
                            <a:outerShdw blurRad="38100" dist="19050" dir="2700000" algn="tl" rotWithShape="0">
                              <a:schemeClr val="dk1">
                                <a:alpha val="40000"/>
                              </a:schemeClr>
                            </a:outerShdw>
                          </a:effectLst>
                          <a:latin typeface="Cambria Math"/>
                        </a:rPr>
                        <m:t>=</m:t>
                      </m:r>
                      <m:r>
                        <a:rPr lang="ar-AE" sz="1400" i="1">
                          <a:ln w="0"/>
                          <a:effectLst>
                            <a:outerShdw blurRad="38100" dist="19050" dir="2700000" algn="tl" rotWithShape="0">
                              <a:schemeClr val="dk1">
                                <a:alpha val="40000"/>
                              </a:schemeClr>
                            </a:outerShdw>
                          </a:effectLst>
                          <a:latin typeface="Cambria Math"/>
                        </a:rPr>
                        <m:t>30</m:t>
                      </m:r>
                      <m:r>
                        <a:rPr lang="ar-AE" sz="1400" i="1">
                          <a:ln w="0"/>
                          <a:effectLst>
                            <a:outerShdw blurRad="38100" dist="19050" dir="2700000" algn="tl" rotWithShape="0">
                              <a:schemeClr val="dk1">
                                <a:alpha val="40000"/>
                              </a:schemeClr>
                            </a:outerShdw>
                          </a:effectLst>
                          <a:latin typeface="Cambria Math"/>
                        </a:rPr>
                        <m:t>.</m:t>
                      </m:r>
                      <m:r>
                        <a:rPr lang="ar-AE" sz="1400" i="1">
                          <a:ln w="0"/>
                          <a:effectLst>
                            <a:outerShdw blurRad="38100" dist="19050" dir="2700000" algn="tl" rotWithShape="0">
                              <a:schemeClr val="dk1">
                                <a:alpha val="40000"/>
                              </a:schemeClr>
                            </a:outerShdw>
                          </a:effectLst>
                          <a:latin typeface="Cambria Math"/>
                        </a:rPr>
                        <m:t>264</m:t>
                      </m:r>
                      <m:r>
                        <a:rPr lang="ar-AE" sz="1400" i="1" smtClean="0">
                          <a:ln w="0"/>
                          <a:effectLst>
                            <a:outerShdw blurRad="38100" dist="19050" dir="2700000" algn="tl" rotWithShape="0">
                              <a:schemeClr val="dk1">
                                <a:alpha val="40000"/>
                              </a:schemeClr>
                            </a:outerShdw>
                          </a:effectLst>
                          <a:latin typeface="Cambria Math" panose="02040503050406030204" pitchFamily="18" charset="0"/>
                        </a:rPr>
                        <m:t>𝑚</m:t>
                      </m:r>
                      <m:r>
                        <a:rPr lang="en-US" sz="1400" i="1" smtClean="0">
                          <a:ln w="0"/>
                          <a:effectLst>
                            <a:outerShdw blurRad="38100" dist="19050" dir="2700000" algn="tl" rotWithShape="0">
                              <a:schemeClr val="dk1">
                                <a:alpha val="40000"/>
                              </a:schemeClr>
                            </a:outerShdw>
                          </a:effectLst>
                          <a:latin typeface="Cambria Math" panose="02040503050406030204" pitchFamily="18" charset="0"/>
                        </a:rPr>
                        <m:t>𝑖𝑛</m:t>
                      </m:r>
                    </m:oMath>
                  </m:oMathPara>
                </a14:m>
                <a:endParaRPr lang="ar-AE" dirty="0">
                  <a:ln w="0"/>
                  <a:effectLst>
                    <a:outerShdw blurRad="38100" dist="19050" dir="2700000" algn="tl" rotWithShape="0">
                      <a:schemeClr val="dk1">
                        <a:alpha val="40000"/>
                      </a:schemeClr>
                    </a:outerShdw>
                  </a:effectLst>
                </a:endParaRPr>
              </a:p>
              <a:p>
                <a:pPr algn="just"/>
                <a:endParaRPr lang="en-US" sz="1400" i="1" dirty="0">
                  <a:ln w="0"/>
                  <a:effectLst>
                    <a:outerShdw blurRad="38100" dist="19050" dir="2700000" algn="tl" rotWithShape="0">
                      <a:schemeClr val="dk1">
                        <a:alpha val="40000"/>
                      </a:schemeClr>
                    </a:outerShdw>
                  </a:effectLst>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936113" y="4744199"/>
                <a:ext cx="3142527" cy="54950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7935730" y="5819025"/>
                <a:ext cx="3143296" cy="549509"/>
              </a:xfrm>
              <a:prstGeom prst="rect">
                <a:avLst/>
              </a:prstGeom>
              <a:solidFill>
                <a:schemeClr val="bg1">
                  <a:alpha val="41000"/>
                </a:schemeClr>
              </a:solidFill>
            </p:spPr>
            <p:txBody>
              <a:bodyPr wrap="none" rtlCol="0">
                <a:spAutoFit/>
              </a:bodyPr>
              <a:lstStyle/>
              <a:p>
                <a:pPr algn="just"/>
                <a14:m>
                  <m:oMathPara xmlns:m="http://schemas.openxmlformats.org/officeDocument/2006/math">
                    <m:oMathParaPr>
                      <m:jc m:val="centerGroup"/>
                    </m:oMathParaPr>
                    <m:oMath xmlns:m="http://schemas.openxmlformats.org/officeDocument/2006/math">
                      <m:sSub>
                        <m:sSubPr>
                          <m:ctrlPr>
                            <a:rPr lang="ar-AE" sz="14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ar-AE" sz="1400" i="1">
                              <a:ln w="0"/>
                              <a:effectLst>
                                <a:outerShdw blurRad="38100" dist="19050" dir="2700000" algn="tl" rotWithShape="0">
                                  <a:schemeClr val="dk1">
                                    <a:alpha val="40000"/>
                                  </a:schemeClr>
                                </a:outerShdw>
                              </a:effectLst>
                              <a:latin typeface="Cambria Math"/>
                            </a:rPr>
                            <m:t>𝑡</m:t>
                          </m:r>
                        </m:e>
                        <m:sub>
                          <m:r>
                            <a:rPr lang="ar-AE" sz="1400" i="1">
                              <a:ln w="0"/>
                              <a:effectLst>
                                <a:outerShdw blurRad="38100" dist="19050" dir="2700000" algn="tl" rotWithShape="0">
                                  <a:schemeClr val="dk1">
                                    <a:alpha val="40000"/>
                                  </a:schemeClr>
                                </a:outerShdw>
                              </a:effectLst>
                              <a:latin typeface="Cambria Math"/>
                            </a:rPr>
                            <m:t>𝑅</m:t>
                          </m:r>
                          <m:r>
                            <a:rPr lang="ar-AE" sz="1400" i="1">
                              <a:ln w="0"/>
                              <a:effectLst>
                                <a:outerShdw blurRad="38100" dist="19050" dir="2700000" algn="tl" rotWithShape="0">
                                  <a:schemeClr val="dk1">
                                    <a:alpha val="40000"/>
                                  </a:schemeClr>
                                </a:outerShdw>
                              </a:effectLst>
                              <a:latin typeface="Cambria Math"/>
                            </a:rPr>
                            <m:t>2</m:t>
                          </m:r>
                        </m:sub>
                      </m:sSub>
                      <m:r>
                        <a:rPr lang="ar-AE" sz="1400" i="1">
                          <a:ln w="0"/>
                          <a:effectLst>
                            <a:outerShdw blurRad="38100" dist="19050" dir="2700000" algn="tl" rotWithShape="0">
                              <a:schemeClr val="dk1">
                                <a:alpha val="40000"/>
                              </a:schemeClr>
                            </a:outerShdw>
                          </a:effectLst>
                          <a:latin typeface="Cambria Math"/>
                        </a:rPr>
                        <m:t>=</m:t>
                      </m:r>
                      <m:r>
                        <m:rPr>
                          <m:nor/>
                        </m:rPr>
                        <a:rPr lang="ar-AE" sz="1400">
                          <a:ln w="0"/>
                          <a:effectLst>
                            <a:outerShdw blurRad="38100" dist="19050" dir="2700000" algn="tl" rotWithShape="0">
                              <a:schemeClr val="dk1">
                                <a:alpha val="40000"/>
                              </a:schemeClr>
                            </a:outerShdw>
                          </a:effectLst>
                        </a:rPr>
                        <m:t> 321</m:t>
                      </m:r>
                      <m:r>
                        <m:rPr>
                          <m:nor/>
                        </m:rPr>
                        <a:rPr lang="ar-AE" sz="1400">
                          <a:ln w="0"/>
                          <a:effectLst>
                            <a:outerShdw blurRad="38100" dist="19050" dir="2700000" algn="tl" rotWithShape="0">
                              <a:schemeClr val="dk1">
                                <a:alpha val="40000"/>
                              </a:schemeClr>
                            </a:outerShdw>
                          </a:effectLst>
                        </a:rPr>
                        <m:t>.</m:t>
                      </m:r>
                      <m:r>
                        <m:rPr>
                          <m:nor/>
                        </m:rPr>
                        <a:rPr lang="ar-AE" sz="1400">
                          <a:ln w="0"/>
                          <a:effectLst>
                            <a:outerShdw blurRad="38100" dist="19050" dir="2700000" algn="tl" rotWithShape="0">
                              <a:schemeClr val="dk1">
                                <a:alpha val="40000"/>
                              </a:schemeClr>
                            </a:outerShdw>
                          </a:effectLst>
                        </a:rPr>
                        <m:t>929</m:t>
                      </m:r>
                      <m:r>
                        <m:rPr>
                          <m:nor/>
                        </m:rPr>
                        <a:rPr lang="en-US" sz="1400" i="0" smtClean="0">
                          <a:ln w="0"/>
                          <a:effectLst>
                            <a:outerShdw blurRad="38100" dist="19050" dir="2700000" algn="tl" rotWithShape="0">
                              <a:schemeClr val="dk1">
                                <a:alpha val="40000"/>
                              </a:schemeClr>
                            </a:outerShdw>
                          </a:effectLst>
                        </a:rPr>
                        <m:t>min</m:t>
                      </m:r>
                      <m:r>
                        <m:rPr>
                          <m:nor/>
                        </m:rPr>
                        <a:rPr lang="en-US" sz="1400" i="0" smtClean="0">
                          <a:ln w="0"/>
                          <a:effectLst>
                            <a:outerShdw blurRad="38100" dist="19050" dir="2700000" algn="tl" rotWithShape="0">
                              <a:schemeClr val="dk1">
                                <a:alpha val="40000"/>
                              </a:schemeClr>
                            </a:outerShdw>
                          </a:effectLst>
                        </a:rPr>
                        <m:t>     </m:t>
                      </m:r>
                      <m:sSub>
                        <m:sSubPr>
                          <m:ctrlPr>
                            <a:rPr lang="ar-AE" sz="1400" i="1">
                              <a:ln w="0"/>
                              <a:effectLst>
                                <a:outerShdw blurRad="38100" dist="19050" dir="2700000" algn="tl" rotWithShape="0">
                                  <a:schemeClr val="dk1">
                                    <a:alpha val="40000"/>
                                  </a:schemeClr>
                                </a:outerShdw>
                              </a:effectLst>
                              <a:latin typeface="Cambria Math" panose="02040503050406030204" pitchFamily="18" charset="0"/>
                            </a:rPr>
                          </m:ctrlPr>
                        </m:sSubPr>
                        <m:e>
                          <m:r>
                            <a:rPr lang="ar-AE" sz="1400" i="1">
                              <a:ln w="0"/>
                              <a:effectLst>
                                <a:outerShdw blurRad="38100" dist="19050" dir="2700000" algn="tl" rotWithShape="0">
                                  <a:schemeClr val="dk1">
                                    <a:alpha val="40000"/>
                                  </a:schemeClr>
                                </a:outerShdw>
                              </a:effectLst>
                              <a:latin typeface="Cambria Math"/>
                            </a:rPr>
                            <m:t>𝑡</m:t>
                          </m:r>
                        </m:e>
                        <m:sub>
                          <m:r>
                            <a:rPr lang="ar-AE" sz="1400" i="1">
                              <a:ln w="0"/>
                              <a:effectLst>
                                <a:outerShdw blurRad="38100" dist="19050" dir="2700000" algn="tl" rotWithShape="0">
                                  <a:schemeClr val="dk1">
                                    <a:alpha val="40000"/>
                                  </a:schemeClr>
                                </a:outerShdw>
                              </a:effectLst>
                              <a:latin typeface="Cambria Math"/>
                            </a:rPr>
                            <m:t>𝑅</m:t>
                          </m:r>
                          <m:r>
                            <a:rPr lang="ar-AE" sz="1400" i="1">
                              <a:ln w="0"/>
                              <a:effectLst>
                                <a:outerShdw blurRad="38100" dist="19050" dir="2700000" algn="tl" rotWithShape="0">
                                  <a:schemeClr val="dk1">
                                    <a:alpha val="40000"/>
                                  </a:schemeClr>
                                </a:outerShdw>
                              </a:effectLst>
                              <a:latin typeface="Cambria Math"/>
                            </a:rPr>
                            <m:t>1</m:t>
                          </m:r>
                        </m:sub>
                      </m:sSub>
                      <m:r>
                        <a:rPr lang="ar-AE" sz="1400" i="1">
                          <a:ln w="0"/>
                          <a:effectLst>
                            <a:outerShdw blurRad="38100" dist="19050" dir="2700000" algn="tl" rotWithShape="0">
                              <a:schemeClr val="dk1">
                                <a:alpha val="40000"/>
                              </a:schemeClr>
                            </a:outerShdw>
                          </a:effectLst>
                          <a:latin typeface="Cambria Math"/>
                        </a:rPr>
                        <m:t>=</m:t>
                      </m:r>
                      <m:r>
                        <a:rPr lang="ar-AE" sz="1400" i="1">
                          <a:ln w="0"/>
                          <a:effectLst>
                            <a:outerShdw blurRad="38100" dist="19050" dir="2700000" algn="tl" rotWithShape="0">
                              <a:schemeClr val="dk1">
                                <a:alpha val="40000"/>
                              </a:schemeClr>
                            </a:outerShdw>
                          </a:effectLst>
                          <a:latin typeface="Cambria Math"/>
                        </a:rPr>
                        <m:t>65</m:t>
                      </m:r>
                      <m:r>
                        <a:rPr lang="ar-AE" sz="1400" i="1">
                          <a:ln w="0"/>
                          <a:effectLst>
                            <a:outerShdw blurRad="38100" dist="19050" dir="2700000" algn="tl" rotWithShape="0">
                              <a:schemeClr val="dk1">
                                <a:alpha val="40000"/>
                              </a:schemeClr>
                            </a:outerShdw>
                          </a:effectLst>
                          <a:latin typeface="Cambria Math"/>
                        </a:rPr>
                        <m:t>.</m:t>
                      </m:r>
                      <m:r>
                        <a:rPr lang="ar-AE" sz="1400" i="1">
                          <a:ln w="0"/>
                          <a:effectLst>
                            <a:outerShdw blurRad="38100" dist="19050" dir="2700000" algn="tl" rotWithShape="0">
                              <a:schemeClr val="dk1">
                                <a:alpha val="40000"/>
                              </a:schemeClr>
                            </a:outerShdw>
                          </a:effectLst>
                          <a:latin typeface="Cambria Math"/>
                        </a:rPr>
                        <m:t>66</m:t>
                      </m:r>
                      <m:r>
                        <a:rPr lang="ar-AE" sz="1400" i="1" smtClean="0">
                          <a:ln w="0"/>
                          <a:effectLst>
                            <a:outerShdw blurRad="38100" dist="19050" dir="2700000" algn="tl" rotWithShape="0">
                              <a:schemeClr val="dk1">
                                <a:alpha val="40000"/>
                              </a:schemeClr>
                            </a:outerShdw>
                          </a:effectLst>
                          <a:latin typeface="Cambria Math" panose="02040503050406030204" pitchFamily="18" charset="0"/>
                        </a:rPr>
                        <m:t>𝑚</m:t>
                      </m:r>
                      <m:r>
                        <a:rPr lang="en-US" sz="1400" i="1" smtClean="0">
                          <a:ln w="0"/>
                          <a:effectLst>
                            <a:outerShdw blurRad="38100" dist="19050" dir="2700000" algn="tl" rotWithShape="0">
                              <a:schemeClr val="dk1">
                                <a:alpha val="40000"/>
                              </a:schemeClr>
                            </a:outerShdw>
                          </a:effectLst>
                          <a:latin typeface="Cambria Math" panose="02040503050406030204" pitchFamily="18" charset="0"/>
                        </a:rPr>
                        <m:t>𝑖𝑛</m:t>
                      </m:r>
                    </m:oMath>
                  </m:oMathPara>
                </a14:m>
                <a:endParaRPr lang="ar-AE" dirty="0">
                  <a:ln w="0"/>
                  <a:effectLst>
                    <a:outerShdw blurRad="38100" dist="19050" dir="2700000" algn="tl" rotWithShape="0">
                      <a:schemeClr val="dk1">
                        <a:alpha val="40000"/>
                      </a:schemeClr>
                    </a:outerShdw>
                  </a:effectLst>
                </a:endParaRPr>
              </a:p>
              <a:p>
                <a:pPr algn="just"/>
                <a:endParaRPr lang="en-US" sz="1400" i="1" dirty="0">
                  <a:ln w="0"/>
                  <a:effectLst>
                    <a:outerShdw blurRad="38100" dist="19050" dir="2700000" algn="tl" rotWithShape="0">
                      <a:schemeClr val="dk1">
                        <a:alpha val="40000"/>
                      </a:schemeClr>
                    </a:outerShdw>
                  </a:effectLst>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7935730" y="5819025"/>
                <a:ext cx="3143296" cy="54950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065539" y="3582421"/>
                <a:ext cx="2942985" cy="556755"/>
              </a:xfrm>
              <a:prstGeom prst="rect">
                <a:avLst/>
              </a:prstGeom>
              <a:solidFill>
                <a:schemeClr val="bg1">
                  <a:alpha val="41000"/>
                </a:schemeClr>
              </a:solidFill>
            </p:spPr>
            <p:txBody>
              <a:bodyPr wrap="none" rtlCol="0">
                <a:spAutoFit/>
              </a:bodyPr>
              <a:lstStyle/>
              <a:p>
                <a:pPr algn="just"/>
                <a14:m>
                  <m:oMathPara xmlns:m="http://schemas.openxmlformats.org/officeDocument/2006/math">
                    <m:oMathParaPr>
                      <m:jc m:val="centerGroup"/>
                    </m:oMathParaPr>
                    <m:oMath xmlns:m="http://schemas.openxmlformats.org/officeDocument/2006/math">
                      <m:sSub>
                        <m:sSubPr>
                          <m:ctrlPr>
                            <a:rPr lang="ar-AE" sz="14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ar-AE" sz="1400" i="1">
                              <a:ln w="0"/>
                              <a:effectLst>
                                <a:outerShdw blurRad="38100" dist="19050" dir="2700000" algn="tl" rotWithShape="0">
                                  <a:schemeClr val="dk1">
                                    <a:alpha val="40000"/>
                                  </a:schemeClr>
                                </a:outerShdw>
                              </a:effectLst>
                              <a:latin typeface="Cambria Math"/>
                            </a:rPr>
                            <m:t>𝑡</m:t>
                          </m:r>
                        </m:e>
                        <m:sub>
                          <m:r>
                            <a:rPr lang="ar-AE" sz="1400" i="1">
                              <a:ln w="0"/>
                              <a:effectLst>
                                <a:outerShdw blurRad="38100" dist="19050" dir="2700000" algn="tl" rotWithShape="0">
                                  <a:schemeClr val="dk1">
                                    <a:alpha val="40000"/>
                                  </a:schemeClr>
                                </a:outerShdw>
                              </a:effectLst>
                              <a:latin typeface="Cambria Math"/>
                            </a:rPr>
                            <m:t>𝑅</m:t>
                          </m:r>
                          <m:r>
                            <a:rPr lang="ar-AE" sz="1400" i="1">
                              <a:ln w="0"/>
                              <a:effectLst>
                                <a:outerShdw blurRad="38100" dist="19050" dir="2700000" algn="tl" rotWithShape="0">
                                  <a:schemeClr val="dk1">
                                    <a:alpha val="40000"/>
                                  </a:schemeClr>
                                </a:outerShdw>
                              </a:effectLst>
                              <a:latin typeface="Cambria Math"/>
                            </a:rPr>
                            <m:t>2</m:t>
                          </m:r>
                        </m:sub>
                      </m:sSub>
                      <m:r>
                        <a:rPr lang="ar-AE" sz="1400" i="1">
                          <a:ln w="0"/>
                          <a:effectLst>
                            <a:outerShdw blurRad="38100" dist="19050" dir="2700000" algn="tl" rotWithShape="0">
                              <a:schemeClr val="dk1">
                                <a:alpha val="40000"/>
                              </a:schemeClr>
                            </a:outerShdw>
                          </a:effectLst>
                          <a:latin typeface="Cambria Math"/>
                        </a:rPr>
                        <m:t>=</m:t>
                      </m:r>
                      <m:r>
                        <m:rPr>
                          <m:nor/>
                        </m:rPr>
                        <a:rPr lang="ar-AE" sz="1400">
                          <a:ln w="0"/>
                          <a:effectLst>
                            <a:outerShdw blurRad="38100" dist="19050" dir="2700000" algn="tl" rotWithShape="0">
                              <a:schemeClr val="dk1">
                                <a:alpha val="40000"/>
                              </a:schemeClr>
                            </a:outerShdw>
                          </a:effectLst>
                          <a:latin typeface="Cambria Math"/>
                        </a:rPr>
                        <m:t> 62</m:t>
                      </m:r>
                      <m:r>
                        <m:rPr>
                          <m:nor/>
                        </m:rPr>
                        <a:rPr lang="ar-AE" sz="1400">
                          <a:ln w="0"/>
                          <a:effectLst>
                            <a:outerShdw blurRad="38100" dist="19050" dir="2700000" algn="tl" rotWithShape="0">
                              <a:schemeClr val="dk1">
                                <a:alpha val="40000"/>
                              </a:schemeClr>
                            </a:outerShdw>
                          </a:effectLst>
                          <a:latin typeface="Cambria Math"/>
                        </a:rPr>
                        <m:t>.</m:t>
                      </m:r>
                      <m:r>
                        <m:rPr>
                          <m:nor/>
                        </m:rPr>
                        <a:rPr lang="ar-AE" sz="1400">
                          <a:ln w="0"/>
                          <a:effectLst>
                            <a:outerShdw blurRad="38100" dist="19050" dir="2700000" algn="tl" rotWithShape="0">
                              <a:schemeClr val="dk1">
                                <a:alpha val="40000"/>
                              </a:schemeClr>
                            </a:outerShdw>
                          </a:effectLst>
                          <a:latin typeface="Cambria Math"/>
                        </a:rPr>
                        <m:t>477     </m:t>
                      </m:r>
                      <m:sSub>
                        <m:sSubPr>
                          <m:ctrlPr>
                            <a:rPr lang="ar-AE" sz="1400" i="1">
                              <a:ln w="0"/>
                              <a:effectLst>
                                <a:outerShdw blurRad="38100" dist="19050" dir="2700000" algn="tl" rotWithShape="0">
                                  <a:schemeClr val="dk1">
                                    <a:alpha val="40000"/>
                                  </a:schemeClr>
                                </a:outerShdw>
                              </a:effectLst>
                              <a:latin typeface="Cambria Math" panose="02040503050406030204" pitchFamily="18" charset="0"/>
                            </a:rPr>
                          </m:ctrlPr>
                        </m:sSubPr>
                        <m:e>
                          <m:r>
                            <a:rPr lang="ar-AE" sz="1400" i="1" smtClean="0">
                              <a:ln w="0"/>
                              <a:effectLst>
                                <a:outerShdw blurRad="38100" dist="19050" dir="2700000" algn="tl" rotWithShape="0">
                                  <a:schemeClr val="dk1">
                                    <a:alpha val="40000"/>
                                  </a:schemeClr>
                                </a:outerShdw>
                              </a:effectLst>
                              <a:latin typeface="Cambria Math" panose="02040503050406030204" pitchFamily="18" charset="0"/>
                            </a:rPr>
                            <m:t> </m:t>
                          </m:r>
                          <m:r>
                            <a:rPr lang="ar-AE" sz="1400" i="1">
                              <a:ln w="0"/>
                              <a:effectLst>
                                <a:outerShdw blurRad="38100" dist="19050" dir="2700000" algn="tl" rotWithShape="0">
                                  <a:schemeClr val="dk1">
                                    <a:alpha val="40000"/>
                                  </a:schemeClr>
                                </a:outerShdw>
                              </a:effectLst>
                              <a:latin typeface="Cambria Math"/>
                            </a:rPr>
                            <m:t>𝑡</m:t>
                          </m:r>
                        </m:e>
                        <m:sub>
                          <m:r>
                            <a:rPr lang="ar-AE" sz="1400" i="1">
                              <a:ln w="0"/>
                              <a:effectLst>
                                <a:outerShdw blurRad="38100" dist="19050" dir="2700000" algn="tl" rotWithShape="0">
                                  <a:schemeClr val="dk1">
                                    <a:alpha val="40000"/>
                                  </a:schemeClr>
                                </a:outerShdw>
                              </a:effectLst>
                              <a:latin typeface="Cambria Math"/>
                            </a:rPr>
                            <m:t>𝑅</m:t>
                          </m:r>
                          <m:r>
                            <a:rPr lang="ar-AE" sz="1400" i="1">
                              <a:ln w="0"/>
                              <a:effectLst>
                                <a:outerShdw blurRad="38100" dist="19050" dir="2700000" algn="tl" rotWithShape="0">
                                  <a:schemeClr val="dk1">
                                    <a:alpha val="40000"/>
                                  </a:schemeClr>
                                </a:outerShdw>
                              </a:effectLst>
                              <a:latin typeface="Cambria Math"/>
                            </a:rPr>
                            <m:t>1</m:t>
                          </m:r>
                        </m:sub>
                      </m:sSub>
                      <m:r>
                        <a:rPr lang="ar-AE" sz="1400" i="1">
                          <a:ln w="0"/>
                          <a:effectLst>
                            <a:outerShdw blurRad="38100" dist="19050" dir="2700000" algn="tl" rotWithShape="0">
                              <a:schemeClr val="dk1">
                                <a:alpha val="40000"/>
                              </a:schemeClr>
                            </a:outerShdw>
                          </a:effectLst>
                          <a:latin typeface="Cambria Math"/>
                        </a:rPr>
                        <m:t>=</m:t>
                      </m:r>
                      <m:r>
                        <a:rPr lang="ar-AE" sz="1400" i="1">
                          <a:ln w="0"/>
                          <a:effectLst>
                            <a:outerShdw blurRad="38100" dist="19050" dir="2700000" algn="tl" rotWithShape="0">
                              <a:schemeClr val="dk1">
                                <a:alpha val="40000"/>
                              </a:schemeClr>
                            </a:outerShdw>
                          </a:effectLst>
                          <a:latin typeface="Cambria Math"/>
                        </a:rPr>
                        <m:t>14</m:t>
                      </m:r>
                      <m:r>
                        <a:rPr lang="ar-AE" sz="1400" i="1">
                          <a:ln w="0"/>
                          <a:effectLst>
                            <a:outerShdw blurRad="38100" dist="19050" dir="2700000" algn="tl" rotWithShape="0">
                              <a:schemeClr val="dk1">
                                <a:alpha val="40000"/>
                              </a:schemeClr>
                            </a:outerShdw>
                          </a:effectLst>
                          <a:latin typeface="Cambria Math"/>
                        </a:rPr>
                        <m:t>.</m:t>
                      </m:r>
                      <m:r>
                        <a:rPr lang="ar-AE" sz="1400" i="1">
                          <a:ln w="0"/>
                          <a:effectLst>
                            <a:outerShdw blurRad="38100" dist="19050" dir="2700000" algn="tl" rotWithShape="0">
                              <a:schemeClr val="dk1">
                                <a:alpha val="40000"/>
                              </a:schemeClr>
                            </a:outerShdw>
                          </a:effectLst>
                          <a:latin typeface="Cambria Math"/>
                        </a:rPr>
                        <m:t>264</m:t>
                      </m:r>
                      <m:r>
                        <a:rPr lang="ka-GE" sz="1400" i="1">
                          <a:ln w="0"/>
                          <a:effectLst>
                            <a:outerShdw blurRad="38100" dist="19050" dir="2700000" algn="tl" rotWithShape="0">
                              <a:schemeClr val="dk1">
                                <a:alpha val="40000"/>
                              </a:schemeClr>
                            </a:outerShdw>
                          </a:effectLst>
                          <a:latin typeface="Cambria Math"/>
                        </a:rPr>
                        <m:t>წთ</m:t>
                      </m:r>
                    </m:oMath>
                  </m:oMathPara>
                </a14:m>
                <a:endParaRPr lang="ka-GE" dirty="0">
                  <a:ln w="0"/>
                  <a:effectLst>
                    <a:outerShdw blurRad="38100" dist="19050" dir="2700000" algn="tl" rotWithShape="0">
                      <a:schemeClr val="dk1">
                        <a:alpha val="40000"/>
                      </a:schemeClr>
                    </a:outerShdw>
                  </a:effectLst>
                </a:endParaRPr>
              </a:p>
              <a:p>
                <a:pPr algn="just"/>
                <a:endParaRPr lang="en-US" sz="1400" i="1" dirty="0">
                  <a:ln w="0"/>
                  <a:effectLst>
                    <a:outerShdw blurRad="38100" dist="19050" dir="2700000" algn="tl" rotWithShape="0">
                      <a:schemeClr val="dk1">
                        <a:alpha val="40000"/>
                      </a:scheme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8065539" y="3582421"/>
                <a:ext cx="2942985" cy="556755"/>
              </a:xfrm>
              <a:prstGeom prst="rect">
                <a:avLst/>
              </a:prstGeom>
              <a:blipFill>
                <a:blip r:embed="rId14"/>
                <a:stretch>
                  <a:fillRect/>
                </a:stretch>
              </a:blipFill>
            </p:spPr>
            <p:txBody>
              <a:bodyPr/>
              <a:lstStyle/>
              <a:p>
                <a:r>
                  <a:rPr lang="en-US">
                    <a:noFill/>
                  </a:rPr>
                  <a:t> </a:t>
                </a:r>
              </a:p>
            </p:txBody>
          </p:sp>
        </mc:Fallback>
      </mc:AlternateContent>
      <p:sp>
        <p:nvSpPr>
          <p:cNvPr id="57" name="Slide Number Placeholder 56"/>
          <p:cNvSpPr>
            <a:spLocks noGrp="1"/>
          </p:cNvSpPr>
          <p:nvPr>
            <p:ph type="sldNum" sz="quarter" idx="12"/>
          </p:nvPr>
        </p:nvSpPr>
        <p:spPr>
          <a:xfrm>
            <a:off x="8643761" y="6324599"/>
            <a:ext cx="365760" cy="365760"/>
          </a:xfrm>
        </p:spPr>
        <p:txBody>
          <a:bodyPr/>
          <a:lstStyle/>
          <a:p>
            <a:fld id="{B6F15528-21DE-4FAA-801E-634DDDAF4B2B}" type="slidenum">
              <a:rPr lang="en-US" smtClean="0"/>
              <a:pPr/>
              <a:t>18</a:t>
            </a:fld>
            <a:endParaRPr lang="en-US"/>
          </a:p>
        </p:txBody>
      </p:sp>
      <p:sp>
        <p:nvSpPr>
          <p:cNvPr id="30" name="Rectangle 29"/>
          <p:cNvSpPr/>
          <p:nvPr/>
        </p:nvSpPr>
        <p:spPr>
          <a:xfrm>
            <a:off x="0" y="316642"/>
            <a:ext cx="9377680" cy="369332"/>
          </a:xfrm>
          <a:prstGeom prst="rect">
            <a:avLst/>
          </a:prstGeom>
          <a:solidFill>
            <a:schemeClr val="bg1">
              <a:lumMod val="95000"/>
            </a:schemeClr>
          </a:solidFill>
        </p:spPr>
        <p:txBody>
          <a:bodyPr wrap="square">
            <a:spAutoFit/>
          </a:bodyPr>
          <a:lstStyle/>
          <a:p>
            <a:pPr algn="ctr"/>
            <a:r>
              <a:rPr lang="en-US" dirty="0">
                <a:ln w="0"/>
                <a:effectLst>
                  <a:outerShdw blurRad="38100" dist="19050" dir="2700000" algn="tl" rotWithShape="0">
                    <a:schemeClr val="dk1">
                      <a:alpha val="40000"/>
                    </a:schemeClr>
                  </a:outerShdw>
                </a:effectLst>
              </a:rPr>
              <a:t>Effect of different water contents in mobile phase on retention time</a:t>
            </a:r>
          </a:p>
        </p:txBody>
      </p:sp>
      <p:sp>
        <p:nvSpPr>
          <p:cNvPr id="31" name="TextBox 30"/>
          <p:cNvSpPr txBox="1"/>
          <p:nvPr/>
        </p:nvSpPr>
        <p:spPr>
          <a:xfrm>
            <a:off x="5902394" y="2646860"/>
            <a:ext cx="1857498" cy="307777"/>
          </a:xfrm>
          <a:prstGeom prst="rect">
            <a:avLst/>
          </a:prstGeom>
          <a:solidFill>
            <a:schemeClr val="accent6">
              <a:lumMod val="20000"/>
              <a:lumOff val="80000"/>
              <a:alpha val="55000"/>
            </a:schemeClr>
          </a:solidFill>
          <a:ln>
            <a:noFill/>
          </a:ln>
        </p:spPr>
        <p:txBody>
          <a:bodyPr wrap="square" rtlCol="0">
            <a:spAutoFit/>
          </a:bodyPr>
          <a:lstStyle/>
          <a:p>
            <a:r>
              <a:rPr lang="en-US" sz="1400" dirty="0">
                <a:ln w="0"/>
                <a:effectLst>
                  <a:outerShdw blurRad="38100" dist="19050" dir="2700000" algn="tl" rotWithShape="0">
                    <a:schemeClr val="dk1">
                      <a:alpha val="40000"/>
                    </a:schemeClr>
                  </a:outerShdw>
                </a:effectLst>
              </a:rPr>
              <a:t>ACN:Water-90:10</a:t>
            </a:r>
          </a:p>
        </p:txBody>
      </p:sp>
      <p:sp>
        <p:nvSpPr>
          <p:cNvPr id="32" name="TextBox 31"/>
          <p:cNvSpPr txBox="1"/>
          <p:nvPr/>
        </p:nvSpPr>
        <p:spPr>
          <a:xfrm>
            <a:off x="5983792" y="5739849"/>
            <a:ext cx="1697168" cy="307777"/>
          </a:xfrm>
          <a:prstGeom prst="rect">
            <a:avLst/>
          </a:prstGeom>
          <a:solidFill>
            <a:schemeClr val="accent6">
              <a:lumMod val="20000"/>
              <a:lumOff val="80000"/>
              <a:alpha val="55000"/>
            </a:schemeClr>
          </a:solidFill>
          <a:ln>
            <a:noFill/>
          </a:ln>
        </p:spPr>
        <p:txBody>
          <a:bodyPr wrap="square" rtlCol="0">
            <a:spAutoFit/>
          </a:bodyPr>
          <a:lstStyle/>
          <a:p>
            <a:r>
              <a:rPr lang="en-US" sz="1400" dirty="0">
                <a:ln w="0"/>
                <a:effectLst>
                  <a:outerShdw blurRad="38100" dist="19050" dir="2700000" algn="tl" rotWithShape="0">
                    <a:schemeClr val="dk1">
                      <a:alpha val="40000"/>
                    </a:schemeClr>
                  </a:outerShdw>
                </a:effectLst>
              </a:rPr>
              <a:t>ACN:Water-60:40</a:t>
            </a:r>
          </a:p>
        </p:txBody>
      </p:sp>
      <p:sp>
        <p:nvSpPr>
          <p:cNvPr id="33" name="TextBox 32"/>
          <p:cNvSpPr txBox="1"/>
          <p:nvPr/>
        </p:nvSpPr>
        <p:spPr>
          <a:xfrm>
            <a:off x="5892960" y="4727197"/>
            <a:ext cx="1787999" cy="307777"/>
          </a:xfrm>
          <a:prstGeom prst="rect">
            <a:avLst/>
          </a:prstGeom>
          <a:solidFill>
            <a:schemeClr val="accent6">
              <a:lumMod val="20000"/>
              <a:lumOff val="80000"/>
              <a:alpha val="55000"/>
            </a:schemeClr>
          </a:solidFill>
          <a:ln>
            <a:noFill/>
          </a:ln>
        </p:spPr>
        <p:txBody>
          <a:bodyPr wrap="square" rtlCol="0">
            <a:spAutoFit/>
          </a:bodyPr>
          <a:lstStyle/>
          <a:p>
            <a:r>
              <a:rPr lang="en-US" sz="1400" dirty="0" err="1">
                <a:ln w="0"/>
                <a:effectLst>
                  <a:outerShdw blurRad="38100" dist="19050" dir="2700000" algn="tl" rotWithShape="0">
                    <a:schemeClr val="dk1">
                      <a:alpha val="40000"/>
                    </a:schemeClr>
                  </a:outerShdw>
                </a:effectLst>
              </a:rPr>
              <a:t>ACN:Water</a:t>
            </a:r>
            <a:r>
              <a:rPr lang="ka-GE" sz="1400" dirty="0">
                <a:ln w="0"/>
                <a:effectLst>
                  <a:outerShdw blurRad="38100" dist="19050" dir="2700000" algn="tl" rotWithShape="0">
                    <a:schemeClr val="dk1">
                      <a:alpha val="40000"/>
                    </a:schemeClr>
                  </a:outerShdw>
                </a:effectLst>
              </a:rPr>
              <a:t>-70:30</a:t>
            </a:r>
            <a:endParaRPr lang="en-US" sz="1400" dirty="0">
              <a:ln w="0"/>
              <a:effectLst>
                <a:outerShdw blurRad="38100" dist="19050" dir="2700000" algn="tl" rotWithShape="0">
                  <a:schemeClr val="dk1">
                    <a:alpha val="40000"/>
                  </a:schemeClr>
                </a:outerShdw>
              </a:effectLst>
            </a:endParaRPr>
          </a:p>
        </p:txBody>
      </p:sp>
      <p:sp>
        <p:nvSpPr>
          <p:cNvPr id="34" name="TextBox 33"/>
          <p:cNvSpPr txBox="1"/>
          <p:nvPr/>
        </p:nvSpPr>
        <p:spPr>
          <a:xfrm>
            <a:off x="5892961" y="3644703"/>
            <a:ext cx="1838340" cy="307777"/>
          </a:xfrm>
          <a:prstGeom prst="rect">
            <a:avLst/>
          </a:prstGeom>
          <a:solidFill>
            <a:schemeClr val="accent6">
              <a:lumMod val="20000"/>
              <a:lumOff val="80000"/>
              <a:alpha val="55000"/>
            </a:schemeClr>
          </a:solidFill>
          <a:ln>
            <a:noFill/>
          </a:ln>
        </p:spPr>
        <p:txBody>
          <a:bodyPr wrap="square" rtlCol="0">
            <a:spAutoFit/>
          </a:bodyPr>
          <a:lstStyle/>
          <a:p>
            <a:r>
              <a:rPr lang="en-US" sz="1400" dirty="0">
                <a:ln w="0"/>
                <a:effectLst>
                  <a:outerShdw blurRad="38100" dist="19050" dir="2700000" algn="tl" rotWithShape="0">
                    <a:schemeClr val="dk1">
                      <a:alpha val="40000"/>
                    </a:schemeClr>
                  </a:outerShdw>
                </a:effectLst>
              </a:rPr>
              <a:t>ACN:Water-80:20</a:t>
            </a:r>
          </a:p>
        </p:txBody>
      </p:sp>
      <p:sp>
        <p:nvSpPr>
          <p:cNvPr id="35" name="TextBox 34"/>
          <p:cNvSpPr txBox="1"/>
          <p:nvPr/>
        </p:nvSpPr>
        <p:spPr>
          <a:xfrm>
            <a:off x="5897306" y="1518136"/>
            <a:ext cx="1867675" cy="307777"/>
          </a:xfrm>
          <a:prstGeom prst="rect">
            <a:avLst/>
          </a:prstGeom>
          <a:solidFill>
            <a:schemeClr val="accent6">
              <a:lumMod val="20000"/>
              <a:lumOff val="80000"/>
              <a:alpha val="55000"/>
            </a:schemeClr>
          </a:solidFill>
          <a:ln>
            <a:noFill/>
          </a:ln>
        </p:spPr>
        <p:txBody>
          <a:bodyPr wrap="square" rtlCol="0">
            <a:spAutoFit/>
          </a:bodyPr>
          <a:lstStyle/>
          <a:p>
            <a:r>
              <a:rPr lang="en-US" sz="1400" dirty="0">
                <a:ln w="0"/>
                <a:effectLst>
                  <a:outerShdw blurRad="38100" dist="19050" dir="2700000" algn="tl" rotWithShape="0">
                    <a:schemeClr val="dk1">
                      <a:alpha val="40000"/>
                    </a:schemeClr>
                  </a:outerShdw>
                </a:effectLst>
              </a:rPr>
              <a:t>ACN</a:t>
            </a:r>
          </a:p>
        </p:txBody>
      </p:sp>
    </p:spTree>
    <p:extLst>
      <p:ext uri="{BB962C8B-B14F-4D97-AF65-F5344CB8AC3E}">
        <p14:creationId xmlns:p14="http://schemas.microsoft.com/office/powerpoint/2010/main" val="30884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51646058"/>
              </p:ext>
            </p:extLst>
          </p:nvPr>
        </p:nvGraphicFramePr>
        <p:xfrm>
          <a:off x="4062024" y="1558454"/>
          <a:ext cx="3363237" cy="1369983"/>
        </p:xfrm>
        <a:graphic>
          <a:graphicData uri="http://schemas.openxmlformats.org/drawingml/2006/table">
            <a:tbl>
              <a:tblPr>
                <a:tableStyleId>{5C22544A-7EE6-4342-B048-85BDC9FD1C3A}</a:tableStyleId>
              </a:tblPr>
              <a:tblGrid>
                <a:gridCol w="1151175">
                  <a:extLst>
                    <a:ext uri="{9D8B030D-6E8A-4147-A177-3AD203B41FA5}">
                      <a16:colId xmlns:a16="http://schemas.microsoft.com/office/drawing/2014/main" val="20000"/>
                    </a:ext>
                  </a:extLst>
                </a:gridCol>
                <a:gridCol w="790022">
                  <a:extLst>
                    <a:ext uri="{9D8B030D-6E8A-4147-A177-3AD203B41FA5}">
                      <a16:colId xmlns:a16="http://schemas.microsoft.com/office/drawing/2014/main" val="20001"/>
                    </a:ext>
                  </a:extLst>
                </a:gridCol>
                <a:gridCol w="711020">
                  <a:extLst>
                    <a:ext uri="{9D8B030D-6E8A-4147-A177-3AD203B41FA5}">
                      <a16:colId xmlns:a16="http://schemas.microsoft.com/office/drawing/2014/main" val="20002"/>
                    </a:ext>
                  </a:extLst>
                </a:gridCol>
                <a:gridCol w="711020">
                  <a:extLst>
                    <a:ext uri="{9D8B030D-6E8A-4147-A177-3AD203B41FA5}">
                      <a16:colId xmlns:a16="http://schemas.microsoft.com/office/drawing/2014/main" val="20003"/>
                    </a:ext>
                  </a:extLst>
                </a:gridCol>
              </a:tblGrid>
              <a:tr h="317435">
                <a:tc>
                  <a:txBody>
                    <a:bodyPr/>
                    <a:lstStyle/>
                    <a:p>
                      <a:pPr algn="ctr" fontAlgn="ctr"/>
                      <a:r>
                        <a:rPr lang="en-US" sz="1000" u="none" strike="noStrike" dirty="0">
                          <a:effectLst/>
                        </a:rPr>
                        <a:t>Content of water in the mobile phase, v/v</a:t>
                      </a:r>
                      <a:endParaRPr lang="en-US" sz="1000" b="0" i="0" u="none" strike="noStrike" dirty="0">
                        <a:solidFill>
                          <a:srgbClr val="000000"/>
                        </a:solidFill>
                        <a:effectLst/>
                        <a:latin typeface="Times New Roman"/>
                      </a:endParaRPr>
                    </a:p>
                  </a:txBody>
                  <a:tcPr marL="9525" marR="9525" marT="9525" marB="0" anchor="ctr">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2200" u="none" strike="noStrike" dirty="0" err="1">
                          <a:effectLst/>
                        </a:rPr>
                        <a:t>k</a:t>
                      </a:r>
                      <a:r>
                        <a:rPr lang="en-US" sz="1100" u="none" strike="noStrike" dirty="0" err="1">
                          <a:effectLst/>
                        </a:rPr>
                        <a:t>S</a:t>
                      </a:r>
                      <a:endParaRPr lang="en-US" sz="1100" b="0" i="0" u="none" strike="noStrike" dirty="0">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2200" u="none" strike="noStrike">
                          <a:effectLst/>
                        </a:rPr>
                        <a:t>k</a:t>
                      </a:r>
                      <a:r>
                        <a:rPr lang="en-US" sz="1100" u="none" strike="noStrike">
                          <a:effectLst/>
                        </a:rPr>
                        <a:t>R</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l-GR" sz="1800" u="none" strike="noStrike">
                          <a:effectLst/>
                        </a:rPr>
                        <a:t>α</a:t>
                      </a:r>
                      <a:endParaRPr lang="el-GR" sz="18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extLst>
                  <a:ext uri="{0D108BD9-81ED-4DB2-BD59-A6C34878D82A}">
                    <a16:rowId xmlns:a16="http://schemas.microsoft.com/office/drawing/2014/main" val="10000"/>
                  </a:ext>
                </a:extLst>
              </a:tr>
              <a:tr h="230210">
                <a:tc>
                  <a:txBody>
                    <a:bodyPr/>
                    <a:lstStyle/>
                    <a:p>
                      <a:pPr algn="ctr" fontAlgn="b"/>
                      <a:r>
                        <a:rPr lang="en-US" sz="1100" u="none" strike="noStrike" dirty="0">
                          <a:effectLst/>
                        </a:rPr>
                        <a:t>0</a:t>
                      </a:r>
                      <a:endParaRPr lang="en-US" sz="1100" b="0" i="0" u="none" strike="noStrike" dirty="0">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a:effectLst/>
                        </a:rPr>
                        <a:t>0.8008</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a:effectLst/>
                        </a:rPr>
                        <a:t>2.9061</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a:effectLst/>
                        </a:rPr>
                        <a:t>3.624</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extLst>
                  <a:ext uri="{0D108BD9-81ED-4DB2-BD59-A6C34878D82A}">
                    <a16:rowId xmlns:a16="http://schemas.microsoft.com/office/drawing/2014/main" val="10001"/>
                  </a:ext>
                </a:extLst>
              </a:tr>
              <a:tr h="198742">
                <a:tc>
                  <a:txBody>
                    <a:bodyPr/>
                    <a:lstStyle/>
                    <a:p>
                      <a:pPr algn="ctr" fontAlgn="b"/>
                      <a:r>
                        <a:rPr lang="en-US" sz="1100" u="none" strike="noStrike" dirty="0">
                          <a:effectLst/>
                        </a:rPr>
                        <a:t>10</a:t>
                      </a:r>
                      <a:endParaRPr lang="en-US" sz="1100" b="0" i="0" u="none" strike="noStrike" dirty="0">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dirty="0">
                          <a:effectLst/>
                        </a:rPr>
                        <a:t>1.1304</a:t>
                      </a:r>
                      <a:endParaRPr lang="en-US" sz="1100" b="0" i="0" u="none" strike="noStrike" dirty="0">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a:effectLst/>
                        </a:rPr>
                        <a:t>6.0667</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a:effectLst/>
                        </a:rPr>
                        <a:t>5.3668</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extLst>
                  <a:ext uri="{0D108BD9-81ED-4DB2-BD59-A6C34878D82A}">
                    <a16:rowId xmlns:a16="http://schemas.microsoft.com/office/drawing/2014/main" val="10002"/>
                  </a:ext>
                </a:extLst>
              </a:tr>
              <a:tr h="198742">
                <a:tc>
                  <a:txBody>
                    <a:bodyPr/>
                    <a:lstStyle/>
                    <a:p>
                      <a:pPr algn="ctr" fontAlgn="b"/>
                      <a:r>
                        <a:rPr lang="en-US" sz="1100" u="none" strike="noStrike">
                          <a:effectLst/>
                        </a:rPr>
                        <a:t>20</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dirty="0">
                          <a:effectLst/>
                        </a:rPr>
                        <a:t>2.8091</a:t>
                      </a:r>
                      <a:endParaRPr lang="en-US" sz="1100" b="0" i="0" u="none" strike="noStrike" dirty="0">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dirty="0">
                          <a:effectLst/>
                        </a:rPr>
                        <a:t>15.6605</a:t>
                      </a:r>
                      <a:endParaRPr lang="en-US" sz="1100" b="0" i="0" u="none" strike="noStrike" dirty="0">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a:effectLst/>
                        </a:rPr>
                        <a:t>5.575</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extLst>
                  <a:ext uri="{0D108BD9-81ED-4DB2-BD59-A6C34878D82A}">
                    <a16:rowId xmlns:a16="http://schemas.microsoft.com/office/drawing/2014/main" val="10003"/>
                  </a:ext>
                </a:extLst>
              </a:tr>
              <a:tr h="198742">
                <a:tc>
                  <a:txBody>
                    <a:bodyPr/>
                    <a:lstStyle/>
                    <a:p>
                      <a:pPr algn="ctr" fontAlgn="b"/>
                      <a:r>
                        <a:rPr lang="en-US" sz="1100" u="none" strike="noStrike">
                          <a:effectLst/>
                        </a:rPr>
                        <a:t>30</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a:effectLst/>
                        </a:rPr>
                        <a:t>7.0971</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dirty="0">
                          <a:effectLst/>
                        </a:rPr>
                        <a:t>37.1019</a:t>
                      </a:r>
                      <a:endParaRPr lang="en-US" sz="1100" b="0" i="0" u="none" strike="noStrike" dirty="0">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dirty="0">
                          <a:effectLst/>
                        </a:rPr>
                        <a:t>5.2278</a:t>
                      </a:r>
                      <a:endParaRPr lang="en-US" sz="1100" b="0" i="0" u="none" strike="noStrike" dirty="0">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extLst>
                  <a:ext uri="{0D108BD9-81ED-4DB2-BD59-A6C34878D82A}">
                    <a16:rowId xmlns:a16="http://schemas.microsoft.com/office/drawing/2014/main" val="10004"/>
                  </a:ext>
                </a:extLst>
              </a:tr>
              <a:tr h="198742">
                <a:tc>
                  <a:txBody>
                    <a:bodyPr/>
                    <a:lstStyle/>
                    <a:p>
                      <a:pPr algn="ctr" fontAlgn="b"/>
                      <a:r>
                        <a:rPr lang="en-US" sz="1100" u="none" strike="noStrike">
                          <a:effectLst/>
                        </a:rPr>
                        <a:t>40</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a:effectLst/>
                        </a:rPr>
                        <a:t>16.5109</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a:effectLst/>
                        </a:rPr>
                        <a:t>84.8477</a:t>
                      </a:r>
                      <a:endParaRPr lang="en-US" sz="1100" b="0" i="0" u="none" strike="noStrike">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tc>
                  <a:txBody>
                    <a:bodyPr/>
                    <a:lstStyle/>
                    <a:p>
                      <a:pPr algn="ctr" fontAlgn="b"/>
                      <a:r>
                        <a:rPr lang="en-US" sz="1100" u="none" strike="noStrike" dirty="0">
                          <a:effectLst/>
                        </a:rPr>
                        <a:t>5.1389</a:t>
                      </a:r>
                      <a:endParaRPr lang="en-US" sz="1100" b="0" i="0" u="none" strike="noStrike" dirty="0">
                        <a:solidFill>
                          <a:srgbClr val="000000"/>
                        </a:solidFill>
                        <a:effectLst/>
                        <a:latin typeface="Calibri"/>
                      </a:endParaRPr>
                    </a:p>
                  </a:txBody>
                  <a:tcPr marL="9525" marR="9525" marT="9525" marB="0" anchor="b">
                    <a:gradFill flip="none" rotWithShape="1">
                      <a:gsLst>
                        <a:gs pos="0">
                          <a:srgbClr val="87A680">
                            <a:tint val="66000"/>
                            <a:satMod val="160000"/>
                          </a:srgbClr>
                        </a:gs>
                        <a:gs pos="50000">
                          <a:srgbClr val="87A680">
                            <a:tint val="44500"/>
                            <a:satMod val="160000"/>
                          </a:srgbClr>
                        </a:gs>
                        <a:gs pos="100000">
                          <a:srgbClr val="87A680">
                            <a:tint val="23500"/>
                            <a:satMod val="160000"/>
                          </a:srgbClr>
                        </a:gs>
                      </a:gsLst>
                      <a:path path="circle">
                        <a:fillToRect l="100000" t="100000"/>
                      </a:path>
                      <a:tileRect r="-100000" b="-100000"/>
                    </a:gradFill>
                  </a:tcPr>
                </a:tc>
                <a:extLst>
                  <a:ext uri="{0D108BD9-81ED-4DB2-BD59-A6C34878D82A}">
                    <a16:rowId xmlns:a16="http://schemas.microsoft.com/office/drawing/2014/main" val="10005"/>
                  </a:ext>
                </a:extLst>
              </a:tr>
            </a:tbl>
          </a:graphicData>
        </a:graphic>
      </p:graphicFrame>
      <p:graphicFrame>
        <p:nvGraphicFramePr>
          <p:cNvPr id="4" name="Chart 3"/>
          <p:cNvGraphicFramePr>
            <a:graphicFrameLocks/>
          </p:cNvGraphicFramePr>
          <p:nvPr>
            <p:extLst>
              <p:ext uri="{D42A27DB-BD31-4B8C-83A1-F6EECF244321}">
                <p14:modId xmlns:p14="http://schemas.microsoft.com/office/powerpoint/2010/main" val="1149835367"/>
              </p:ext>
            </p:extLst>
          </p:nvPr>
        </p:nvGraphicFramePr>
        <p:xfrm>
          <a:off x="6400317" y="3512398"/>
          <a:ext cx="5070324" cy="24345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145884134"/>
              </p:ext>
            </p:extLst>
          </p:nvPr>
        </p:nvGraphicFramePr>
        <p:xfrm>
          <a:off x="782320" y="3346050"/>
          <a:ext cx="5195275" cy="25878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895968" y="597750"/>
            <a:ext cx="7213029" cy="646331"/>
          </a:xfrm>
          <a:prstGeom prst="rect">
            <a:avLst/>
          </a:prstGeom>
          <a:solidFill>
            <a:schemeClr val="accent6">
              <a:lumMod val="60000"/>
              <a:lumOff val="40000"/>
              <a:alpha val="96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ln w="0"/>
                <a:solidFill>
                  <a:schemeClr val="tx1"/>
                </a:solidFill>
                <a:effectLst>
                  <a:outerShdw blurRad="38100" dist="19050" dir="2700000" algn="tl" rotWithShape="0">
                    <a:schemeClr val="dk1">
                      <a:alpha val="40000"/>
                    </a:schemeClr>
                  </a:outerShdw>
                </a:effectLst>
              </a:rPr>
              <a:t>Dependence of retention factor of enantiomers and selectivity on the content of water in acetonitrile mobile phase</a:t>
            </a:r>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667" t="3967" b="30519"/>
          <a:stretch/>
        </p:blipFill>
        <p:spPr bwMode="auto">
          <a:xfrm>
            <a:off x="10464799" y="412406"/>
            <a:ext cx="1508023" cy="108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a:xfrm>
            <a:off x="10153266" y="6531118"/>
            <a:ext cx="426145" cy="326882"/>
          </a:xfrm>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73643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57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750935" y="101600"/>
            <a:ext cx="10134600" cy="3867352"/>
          </a:xfrm>
          <a:prstGeom prst="rect">
            <a:avLst/>
          </a:prstGeom>
          <a:effectLst>
            <a:innerShdw blurRad="114300">
              <a:prstClr val="black"/>
            </a:innerShdw>
          </a:effectLst>
        </p:spPr>
      </p:pic>
      <p:sp>
        <p:nvSpPr>
          <p:cNvPr id="2" name="TextBox 1"/>
          <p:cNvSpPr txBox="1"/>
          <p:nvPr/>
        </p:nvSpPr>
        <p:spPr>
          <a:xfrm>
            <a:off x="522335" y="4095953"/>
            <a:ext cx="9789583" cy="430887"/>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bg1"/>
                </a:solidFill>
              </a:rPr>
              <a:t>Chiral molecule is the one that is not superimposable with its mirror image</a:t>
            </a:r>
          </a:p>
        </p:txBody>
      </p:sp>
      <p:sp>
        <p:nvSpPr>
          <p:cNvPr id="3" name="TextBox 2"/>
          <p:cNvSpPr txBox="1"/>
          <p:nvPr/>
        </p:nvSpPr>
        <p:spPr>
          <a:xfrm>
            <a:off x="522335" y="4689133"/>
            <a:ext cx="9630833"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bg1"/>
                </a:solidFill>
              </a:rPr>
              <a:t> Enantiomer-  a pair of molecules that exist in two forms that are mirror images of one another but cannot be superimposed one upon the other</a:t>
            </a:r>
          </a:p>
          <a:p>
            <a:endParaRPr lang="en-US" sz="2200" dirty="0"/>
          </a:p>
        </p:txBody>
      </p:sp>
      <p:sp>
        <p:nvSpPr>
          <p:cNvPr id="4" name="Rectangle 3"/>
          <p:cNvSpPr/>
          <p:nvPr/>
        </p:nvSpPr>
        <p:spPr>
          <a:xfrm>
            <a:off x="522335" y="5572468"/>
            <a:ext cx="5080000" cy="769441"/>
          </a:xfrm>
          <a:prstGeom prst="rect">
            <a:avLst/>
          </a:prstGeom>
        </p:spPr>
        <p:txBody>
          <a:bodyPr wrap="square">
            <a:spAutoFit/>
          </a:bodyPr>
          <a:lstStyle/>
          <a:p>
            <a:pPr marL="285750" indent="-285750">
              <a:buFont typeface="Arial" panose="020B0604020202020204" pitchFamily="34" charset="0"/>
              <a:buChar char="•"/>
            </a:pPr>
            <a:r>
              <a:rPr lang="en-US" sz="2200" dirty="0" err="1">
                <a:solidFill>
                  <a:schemeClr val="bg1"/>
                </a:solidFill>
              </a:rPr>
              <a:t>Racemate</a:t>
            </a:r>
            <a:r>
              <a:rPr lang="en-US" sz="2200" dirty="0">
                <a:solidFill>
                  <a:schemeClr val="bg1"/>
                </a:solidFill>
              </a:rPr>
              <a:t> – a mixture that contains equal amount of two enantiomers</a:t>
            </a:r>
          </a:p>
        </p:txBody>
      </p:sp>
      <p:sp>
        <p:nvSpPr>
          <p:cNvPr id="5" name="TextBox 4"/>
          <p:cNvSpPr txBox="1"/>
          <p:nvPr/>
        </p:nvSpPr>
        <p:spPr>
          <a:xfrm>
            <a:off x="319135" y="228601"/>
            <a:ext cx="3338465" cy="369332"/>
          </a:xfrm>
          <a:prstGeom prst="rect">
            <a:avLst/>
          </a:prstGeom>
          <a:noFill/>
        </p:spPr>
        <p:txBody>
          <a:bodyPr wrap="square" rtlCol="0">
            <a:spAutoFit/>
          </a:bodyPr>
          <a:lstStyle/>
          <a:p>
            <a:r>
              <a:rPr lang="en-US" dirty="0">
                <a:solidFill>
                  <a:schemeClr val="tx1">
                    <a:lumMod val="95000"/>
                    <a:lumOff val="5000"/>
                  </a:schemeClr>
                </a:solidFill>
              </a:rPr>
              <a:t>What does chirality mean?</a:t>
            </a:r>
          </a:p>
        </p:txBody>
      </p:sp>
    </p:spTree>
    <p:custDataLst>
      <p:tags r:id="rId1"/>
    </p:custDataLst>
    <p:extLst>
      <p:ext uri="{BB962C8B-B14F-4D97-AF65-F5344CB8AC3E}">
        <p14:creationId xmlns:p14="http://schemas.microsoft.com/office/powerpoint/2010/main" val="379506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6050257"/>
              </p:ext>
            </p:extLst>
          </p:nvPr>
        </p:nvGraphicFramePr>
        <p:xfrm>
          <a:off x="1026160" y="822097"/>
          <a:ext cx="9835128" cy="2561511"/>
        </p:xfrm>
        <a:graphic>
          <a:graphicData uri="http://schemas.openxmlformats.org/drawingml/2006/table">
            <a:tbl>
              <a:tblPr firstRow="1" firstCol="1" bandRow="1">
                <a:tableStyleId>{91EBBBCC-DAD2-459C-BE2E-F6DE35CF9A28}</a:tableStyleId>
              </a:tblPr>
              <a:tblGrid>
                <a:gridCol w="1386407">
                  <a:extLst>
                    <a:ext uri="{9D8B030D-6E8A-4147-A177-3AD203B41FA5}">
                      <a16:colId xmlns:a16="http://schemas.microsoft.com/office/drawing/2014/main" val="20000"/>
                    </a:ext>
                  </a:extLst>
                </a:gridCol>
                <a:gridCol w="1049653">
                  <a:extLst>
                    <a:ext uri="{9D8B030D-6E8A-4147-A177-3AD203B41FA5}">
                      <a16:colId xmlns:a16="http://schemas.microsoft.com/office/drawing/2014/main" val="20001"/>
                    </a:ext>
                  </a:extLst>
                </a:gridCol>
                <a:gridCol w="1049653">
                  <a:extLst>
                    <a:ext uri="{9D8B030D-6E8A-4147-A177-3AD203B41FA5}">
                      <a16:colId xmlns:a16="http://schemas.microsoft.com/office/drawing/2014/main" val="20002"/>
                    </a:ext>
                  </a:extLst>
                </a:gridCol>
                <a:gridCol w="1055113">
                  <a:extLst>
                    <a:ext uri="{9D8B030D-6E8A-4147-A177-3AD203B41FA5}">
                      <a16:colId xmlns:a16="http://schemas.microsoft.com/office/drawing/2014/main" val="20003"/>
                    </a:ext>
                  </a:extLst>
                </a:gridCol>
                <a:gridCol w="1050433">
                  <a:extLst>
                    <a:ext uri="{9D8B030D-6E8A-4147-A177-3AD203B41FA5}">
                      <a16:colId xmlns:a16="http://schemas.microsoft.com/office/drawing/2014/main" val="20004"/>
                    </a:ext>
                  </a:extLst>
                </a:gridCol>
                <a:gridCol w="1083210">
                  <a:extLst>
                    <a:ext uri="{9D8B030D-6E8A-4147-A177-3AD203B41FA5}">
                      <a16:colId xmlns:a16="http://schemas.microsoft.com/office/drawing/2014/main" val="20005"/>
                    </a:ext>
                  </a:extLst>
                </a:gridCol>
                <a:gridCol w="1083988">
                  <a:extLst>
                    <a:ext uri="{9D8B030D-6E8A-4147-A177-3AD203B41FA5}">
                      <a16:colId xmlns:a16="http://schemas.microsoft.com/office/drawing/2014/main" val="20006"/>
                    </a:ext>
                  </a:extLst>
                </a:gridCol>
                <a:gridCol w="1233119">
                  <a:extLst>
                    <a:ext uri="{9D8B030D-6E8A-4147-A177-3AD203B41FA5}">
                      <a16:colId xmlns:a16="http://schemas.microsoft.com/office/drawing/2014/main" val="20007"/>
                    </a:ext>
                  </a:extLst>
                </a:gridCol>
                <a:gridCol w="843552">
                  <a:extLst>
                    <a:ext uri="{9D8B030D-6E8A-4147-A177-3AD203B41FA5}">
                      <a16:colId xmlns:a16="http://schemas.microsoft.com/office/drawing/2014/main" val="20008"/>
                    </a:ext>
                  </a:extLst>
                </a:gridCol>
              </a:tblGrid>
              <a:tr h="643303">
                <a:tc>
                  <a:txBody>
                    <a:bodyPr/>
                    <a:lstStyle/>
                    <a:p>
                      <a:pPr marL="0" marR="0">
                        <a:lnSpc>
                          <a:spcPct val="107000"/>
                        </a:lnSpc>
                        <a:spcBef>
                          <a:spcPts val="0"/>
                        </a:spcBef>
                        <a:spcAft>
                          <a:spcPts val="0"/>
                        </a:spcAft>
                      </a:pPr>
                      <a:r>
                        <a:rPr lang="en-US" sz="1200" b="1" dirty="0">
                          <a:effectLst/>
                        </a:rPr>
                        <a:t>Content of water in the mobile phase,</a:t>
                      </a:r>
                    </a:p>
                    <a:p>
                      <a:pPr marL="0" marR="0">
                        <a:lnSpc>
                          <a:spcPct val="107000"/>
                        </a:lnSpc>
                        <a:spcBef>
                          <a:spcPts val="0"/>
                        </a:spcBef>
                        <a:spcAft>
                          <a:spcPts val="0"/>
                        </a:spcAft>
                      </a:pPr>
                      <a:r>
                        <a:rPr lang="en-US" sz="1200" b="1" dirty="0">
                          <a:effectLst/>
                        </a:rPr>
                        <a:t>v/v</a:t>
                      </a:r>
                      <a:endParaRPr lang="en-US" sz="1200" b="1" dirty="0">
                        <a:effectLst/>
                        <a:latin typeface="Calibri"/>
                        <a:ea typeface="Calibri"/>
                        <a:cs typeface="Times New Roman"/>
                      </a:endParaRPr>
                    </a:p>
                  </a:txBody>
                  <a:tcPr marL="47480" marR="47480" marT="0" marB="0">
                    <a:solidFill>
                      <a:srgbClr val="87A680"/>
                    </a:solidFill>
                  </a:tcPr>
                </a:tc>
                <a:tc>
                  <a:txBody>
                    <a:bodyPr/>
                    <a:lstStyle/>
                    <a:p>
                      <a:pPr marL="0" marR="0">
                        <a:lnSpc>
                          <a:spcPct val="107000"/>
                        </a:lnSpc>
                        <a:spcBef>
                          <a:spcPts val="0"/>
                        </a:spcBef>
                        <a:spcAft>
                          <a:spcPts val="0"/>
                        </a:spcAft>
                      </a:pPr>
                      <a:r>
                        <a:rPr lang="en-US" sz="1200" b="1" dirty="0">
                          <a:effectLst/>
                        </a:rPr>
                        <a:t>ΔHs </a:t>
                      </a:r>
                    </a:p>
                    <a:p>
                      <a:pPr marL="0" marR="0">
                        <a:lnSpc>
                          <a:spcPct val="107000"/>
                        </a:lnSpc>
                        <a:spcBef>
                          <a:spcPts val="0"/>
                        </a:spcBef>
                        <a:spcAft>
                          <a:spcPts val="0"/>
                        </a:spcAft>
                      </a:pPr>
                      <a:r>
                        <a:rPr lang="en-US" sz="1200" b="1" dirty="0">
                          <a:effectLst/>
                        </a:rPr>
                        <a:t>(</a:t>
                      </a:r>
                      <a:r>
                        <a:rPr lang="en-US" sz="1200" b="1" dirty="0" err="1">
                          <a:effectLst/>
                        </a:rPr>
                        <a:t>cal</a:t>
                      </a:r>
                      <a:r>
                        <a:rPr lang="en-US" sz="1200" b="1" dirty="0">
                          <a:effectLst/>
                        </a:rPr>
                        <a:t>/</a:t>
                      </a:r>
                      <a:r>
                        <a:rPr lang="en-US" sz="1200" b="1" dirty="0" err="1">
                          <a:effectLst/>
                        </a:rPr>
                        <a:t>mol</a:t>
                      </a:r>
                      <a:r>
                        <a:rPr lang="en-US" sz="1200" b="1" dirty="0">
                          <a:effectLst/>
                        </a:rPr>
                        <a:t>)</a:t>
                      </a:r>
                      <a:endParaRPr lang="en-US" sz="1200" b="1" dirty="0">
                        <a:effectLst/>
                        <a:latin typeface="Calibri"/>
                        <a:ea typeface="Calibri"/>
                        <a:cs typeface="Times New Roman"/>
                      </a:endParaRPr>
                    </a:p>
                  </a:txBody>
                  <a:tcPr marL="47480" marR="47480" marT="0" marB="0">
                    <a:solidFill>
                      <a:srgbClr val="87A680"/>
                    </a:solidFill>
                  </a:tcPr>
                </a:tc>
                <a:tc>
                  <a:txBody>
                    <a:bodyPr/>
                    <a:lstStyle/>
                    <a:p>
                      <a:pPr marL="0" marR="0">
                        <a:lnSpc>
                          <a:spcPct val="107000"/>
                        </a:lnSpc>
                        <a:spcBef>
                          <a:spcPts val="0"/>
                        </a:spcBef>
                        <a:spcAft>
                          <a:spcPts val="0"/>
                        </a:spcAft>
                      </a:pPr>
                      <a:r>
                        <a:rPr lang="en-US" sz="1200" b="1" dirty="0">
                          <a:effectLst/>
                        </a:rPr>
                        <a:t>ΔH</a:t>
                      </a:r>
                      <a:r>
                        <a:rPr lang="en-US" sz="1200" b="1" baseline="-25000" dirty="0">
                          <a:effectLst/>
                        </a:rPr>
                        <a:t>R</a:t>
                      </a:r>
                      <a:r>
                        <a:rPr lang="en-US" sz="1200" b="1" dirty="0">
                          <a:effectLst/>
                        </a:rPr>
                        <a:t>  </a:t>
                      </a:r>
                    </a:p>
                    <a:p>
                      <a:pPr marL="0" marR="0">
                        <a:lnSpc>
                          <a:spcPct val="107000"/>
                        </a:lnSpc>
                        <a:spcBef>
                          <a:spcPts val="0"/>
                        </a:spcBef>
                        <a:spcAft>
                          <a:spcPts val="0"/>
                        </a:spcAft>
                      </a:pPr>
                      <a:r>
                        <a:rPr lang="en-US" sz="1200" b="1" dirty="0">
                          <a:effectLst/>
                        </a:rPr>
                        <a:t>(</a:t>
                      </a:r>
                      <a:r>
                        <a:rPr lang="en-US" sz="1200" b="1" dirty="0" err="1">
                          <a:effectLst/>
                        </a:rPr>
                        <a:t>cal</a:t>
                      </a:r>
                      <a:r>
                        <a:rPr lang="en-US" sz="1200" b="1" dirty="0">
                          <a:effectLst/>
                        </a:rPr>
                        <a:t>/</a:t>
                      </a:r>
                      <a:r>
                        <a:rPr lang="en-US" sz="1200" b="1" dirty="0" err="1">
                          <a:effectLst/>
                        </a:rPr>
                        <a:t>mol</a:t>
                      </a:r>
                      <a:r>
                        <a:rPr lang="en-US" sz="1200" b="1" dirty="0">
                          <a:effectLst/>
                        </a:rPr>
                        <a:t>)</a:t>
                      </a:r>
                      <a:endParaRPr lang="en-US" sz="1200" b="1" dirty="0">
                        <a:effectLst/>
                        <a:latin typeface="Calibri"/>
                        <a:ea typeface="Calibri"/>
                        <a:cs typeface="Times New Roman"/>
                      </a:endParaRPr>
                    </a:p>
                  </a:txBody>
                  <a:tcPr marL="47480" marR="47480" marT="0" marB="0">
                    <a:solidFill>
                      <a:srgbClr val="87A680"/>
                    </a:solidFill>
                  </a:tcPr>
                </a:tc>
                <a:tc>
                  <a:txBody>
                    <a:bodyPr/>
                    <a:lstStyle/>
                    <a:p>
                      <a:pPr marL="0" marR="0">
                        <a:lnSpc>
                          <a:spcPct val="107000"/>
                        </a:lnSpc>
                        <a:spcBef>
                          <a:spcPts val="0"/>
                        </a:spcBef>
                        <a:spcAft>
                          <a:spcPts val="0"/>
                        </a:spcAft>
                      </a:pPr>
                      <a:r>
                        <a:rPr lang="en-US" sz="1200" b="1" dirty="0">
                          <a:effectLst/>
                        </a:rPr>
                        <a:t>ΔH</a:t>
                      </a:r>
                      <a:r>
                        <a:rPr lang="en-US" sz="1200" b="1" baseline="-25000" dirty="0">
                          <a:effectLst/>
                        </a:rPr>
                        <a:t>R</a:t>
                      </a:r>
                      <a:r>
                        <a:rPr lang="ka-GE" sz="1200" b="1" baseline="-25000" dirty="0">
                          <a:effectLst/>
                        </a:rPr>
                        <a:t>-</a:t>
                      </a:r>
                      <a:r>
                        <a:rPr lang="en-US" sz="1200" b="1" dirty="0">
                          <a:effectLst/>
                        </a:rPr>
                        <a:t>ΔHs</a:t>
                      </a:r>
                    </a:p>
                    <a:p>
                      <a:pPr marL="0" marR="0">
                        <a:lnSpc>
                          <a:spcPct val="107000"/>
                        </a:lnSpc>
                        <a:spcBef>
                          <a:spcPts val="0"/>
                        </a:spcBef>
                        <a:spcAft>
                          <a:spcPts val="0"/>
                        </a:spcAft>
                      </a:pPr>
                      <a:r>
                        <a:rPr lang="en-US" sz="1200" b="1" dirty="0">
                          <a:effectLst/>
                        </a:rPr>
                        <a:t>(</a:t>
                      </a:r>
                      <a:r>
                        <a:rPr lang="en-US" sz="1200" b="1" dirty="0" err="1">
                          <a:effectLst/>
                        </a:rPr>
                        <a:t>cal</a:t>
                      </a:r>
                      <a:r>
                        <a:rPr lang="en-US" sz="1200" b="1" dirty="0">
                          <a:effectLst/>
                        </a:rPr>
                        <a:t>/</a:t>
                      </a:r>
                      <a:r>
                        <a:rPr lang="en-US" sz="1200" b="1" dirty="0" err="1">
                          <a:effectLst/>
                        </a:rPr>
                        <a:t>mol</a:t>
                      </a:r>
                      <a:r>
                        <a:rPr lang="en-US" sz="1200" b="1" dirty="0">
                          <a:effectLst/>
                        </a:rPr>
                        <a:t>)</a:t>
                      </a:r>
                      <a:endParaRPr lang="en-US" sz="1200" b="1" dirty="0">
                        <a:effectLst/>
                        <a:latin typeface="Calibri"/>
                        <a:ea typeface="Calibri"/>
                        <a:cs typeface="Times New Roman"/>
                      </a:endParaRPr>
                    </a:p>
                  </a:txBody>
                  <a:tcPr marL="47480" marR="47480" marT="0" marB="0">
                    <a:solidFill>
                      <a:srgbClr val="87A680"/>
                    </a:solidFill>
                  </a:tcPr>
                </a:tc>
                <a:tc>
                  <a:txBody>
                    <a:bodyPr/>
                    <a:lstStyle/>
                    <a:p>
                      <a:pPr marL="0" marR="0">
                        <a:lnSpc>
                          <a:spcPct val="107000"/>
                        </a:lnSpc>
                        <a:spcBef>
                          <a:spcPts val="0"/>
                        </a:spcBef>
                        <a:spcAft>
                          <a:spcPts val="0"/>
                        </a:spcAft>
                      </a:pPr>
                      <a:r>
                        <a:rPr lang="en-US" sz="1200" b="1">
                          <a:effectLst/>
                        </a:rPr>
                        <a:t>Δ</a:t>
                      </a:r>
                      <a:r>
                        <a:rPr lang="en-US" sz="1200" b="1" baseline="-25000">
                          <a:effectLst/>
                        </a:rPr>
                        <a:t>S,R</a:t>
                      </a:r>
                      <a:r>
                        <a:rPr lang="en-US" sz="1200" b="1">
                          <a:effectLst/>
                        </a:rPr>
                        <a:t>ΔH </a:t>
                      </a:r>
                    </a:p>
                    <a:p>
                      <a:pPr marL="0" marR="0">
                        <a:lnSpc>
                          <a:spcPct val="107000"/>
                        </a:lnSpc>
                        <a:spcBef>
                          <a:spcPts val="0"/>
                        </a:spcBef>
                        <a:spcAft>
                          <a:spcPts val="0"/>
                        </a:spcAft>
                      </a:pPr>
                      <a:r>
                        <a:rPr lang="en-US" sz="1200" b="1">
                          <a:effectLst/>
                        </a:rPr>
                        <a:t>(cal/mol)</a:t>
                      </a:r>
                      <a:endParaRPr lang="en-US" sz="1200" b="1">
                        <a:effectLst/>
                        <a:latin typeface="Calibri"/>
                        <a:ea typeface="Calibri"/>
                        <a:cs typeface="Times New Roman"/>
                      </a:endParaRPr>
                    </a:p>
                  </a:txBody>
                  <a:tcPr marL="47480" marR="47480" marT="0" marB="0">
                    <a:solidFill>
                      <a:srgbClr val="87A680"/>
                    </a:solidFill>
                  </a:tcPr>
                </a:tc>
                <a:tc>
                  <a:txBody>
                    <a:bodyPr/>
                    <a:lstStyle/>
                    <a:p>
                      <a:pPr marL="0" marR="0">
                        <a:lnSpc>
                          <a:spcPct val="107000"/>
                        </a:lnSpc>
                        <a:spcBef>
                          <a:spcPts val="0"/>
                        </a:spcBef>
                        <a:spcAft>
                          <a:spcPts val="0"/>
                        </a:spcAft>
                      </a:pPr>
                      <a:r>
                        <a:rPr lang="en-US" sz="1200" b="1">
                          <a:effectLst/>
                        </a:rPr>
                        <a:t>ΔSs/R+lnΦ  </a:t>
                      </a:r>
                    </a:p>
                    <a:p>
                      <a:pPr marL="0" marR="0">
                        <a:lnSpc>
                          <a:spcPct val="107000"/>
                        </a:lnSpc>
                        <a:spcBef>
                          <a:spcPts val="0"/>
                        </a:spcBef>
                        <a:spcAft>
                          <a:spcPts val="0"/>
                        </a:spcAft>
                      </a:pPr>
                      <a:r>
                        <a:rPr lang="en-US" sz="1200" b="1">
                          <a:effectLst/>
                        </a:rPr>
                        <a:t>(cal/mol)</a:t>
                      </a:r>
                      <a:endParaRPr lang="en-US" sz="1200" b="1">
                        <a:effectLst/>
                        <a:latin typeface="Calibri"/>
                        <a:ea typeface="Calibri"/>
                        <a:cs typeface="Times New Roman"/>
                      </a:endParaRPr>
                    </a:p>
                  </a:txBody>
                  <a:tcPr marL="47480" marR="47480" marT="0" marB="0">
                    <a:solidFill>
                      <a:srgbClr val="87A680"/>
                    </a:solidFill>
                  </a:tcPr>
                </a:tc>
                <a:tc>
                  <a:txBody>
                    <a:bodyPr/>
                    <a:lstStyle/>
                    <a:p>
                      <a:pPr marL="0" marR="0">
                        <a:lnSpc>
                          <a:spcPct val="107000"/>
                        </a:lnSpc>
                        <a:spcBef>
                          <a:spcPts val="0"/>
                        </a:spcBef>
                        <a:spcAft>
                          <a:spcPts val="0"/>
                        </a:spcAft>
                      </a:pPr>
                      <a:r>
                        <a:rPr lang="en-US" sz="1200" b="1" dirty="0">
                          <a:effectLst/>
                        </a:rPr>
                        <a:t>ΔS</a:t>
                      </a:r>
                      <a:r>
                        <a:rPr lang="en-US" sz="1200" b="1" baseline="-25000" dirty="0">
                          <a:effectLst/>
                        </a:rPr>
                        <a:t>R</a:t>
                      </a:r>
                      <a:r>
                        <a:rPr lang="en-US" sz="1200" b="1" dirty="0">
                          <a:effectLst/>
                        </a:rPr>
                        <a:t>/</a:t>
                      </a:r>
                      <a:r>
                        <a:rPr lang="en-US" sz="1200" b="1" dirty="0" err="1">
                          <a:effectLst/>
                        </a:rPr>
                        <a:t>R+lnΦ</a:t>
                      </a:r>
                      <a:r>
                        <a:rPr lang="en-US" sz="1200" b="1" dirty="0">
                          <a:effectLst/>
                        </a:rPr>
                        <a:t>  </a:t>
                      </a:r>
                    </a:p>
                    <a:p>
                      <a:pPr marL="0" marR="0">
                        <a:lnSpc>
                          <a:spcPct val="107000"/>
                        </a:lnSpc>
                        <a:spcBef>
                          <a:spcPts val="0"/>
                        </a:spcBef>
                        <a:spcAft>
                          <a:spcPts val="0"/>
                        </a:spcAft>
                      </a:pPr>
                      <a:r>
                        <a:rPr lang="en-US" sz="1200" b="1" dirty="0">
                          <a:effectLst/>
                        </a:rPr>
                        <a:t>(</a:t>
                      </a:r>
                      <a:r>
                        <a:rPr lang="en-US" sz="1200" b="1" dirty="0" err="1">
                          <a:effectLst/>
                        </a:rPr>
                        <a:t>cal</a:t>
                      </a:r>
                      <a:r>
                        <a:rPr lang="en-US" sz="1200" b="1" dirty="0">
                          <a:effectLst/>
                        </a:rPr>
                        <a:t>/</a:t>
                      </a:r>
                      <a:r>
                        <a:rPr lang="en-US" sz="1200" b="1" dirty="0" err="1">
                          <a:effectLst/>
                        </a:rPr>
                        <a:t>mol</a:t>
                      </a:r>
                      <a:r>
                        <a:rPr lang="en-US" sz="1200" b="1" dirty="0">
                          <a:effectLst/>
                        </a:rPr>
                        <a:t>)</a:t>
                      </a:r>
                      <a:endParaRPr lang="en-US" sz="1200" b="1" dirty="0">
                        <a:effectLst/>
                        <a:latin typeface="Calibri"/>
                        <a:ea typeface="Calibri"/>
                        <a:cs typeface="Times New Roman"/>
                      </a:endParaRPr>
                    </a:p>
                  </a:txBody>
                  <a:tcPr marL="47480" marR="47480" marT="0" marB="0">
                    <a:solidFill>
                      <a:srgbClr val="87A680"/>
                    </a:solidFill>
                  </a:tcPr>
                </a:tc>
                <a:tc>
                  <a:txBody>
                    <a:bodyPr/>
                    <a:lstStyle/>
                    <a:p>
                      <a:pPr marL="0" marR="0">
                        <a:lnSpc>
                          <a:spcPct val="107000"/>
                        </a:lnSpc>
                        <a:spcBef>
                          <a:spcPts val="0"/>
                        </a:spcBef>
                        <a:spcAft>
                          <a:spcPts val="0"/>
                        </a:spcAft>
                      </a:pPr>
                      <a:r>
                        <a:rPr lang="en-US" sz="1200" b="1" dirty="0">
                          <a:effectLst/>
                        </a:rPr>
                        <a:t>ΔS</a:t>
                      </a:r>
                      <a:r>
                        <a:rPr lang="en-US" sz="1200" b="1" baseline="-25000" dirty="0">
                          <a:effectLst/>
                        </a:rPr>
                        <a:t>R</a:t>
                      </a:r>
                      <a:r>
                        <a:rPr lang="en-US" sz="1200" b="1" dirty="0">
                          <a:effectLst/>
                        </a:rPr>
                        <a:t>/R- ΔSs/R</a:t>
                      </a:r>
                    </a:p>
                    <a:p>
                      <a:pPr marL="0" marR="0">
                        <a:lnSpc>
                          <a:spcPct val="107000"/>
                        </a:lnSpc>
                        <a:spcBef>
                          <a:spcPts val="0"/>
                        </a:spcBef>
                        <a:spcAft>
                          <a:spcPts val="0"/>
                        </a:spcAft>
                      </a:pPr>
                      <a:r>
                        <a:rPr lang="en-US" sz="1200" b="1" dirty="0">
                          <a:effectLst/>
                        </a:rPr>
                        <a:t> </a:t>
                      </a:r>
                      <a:endParaRPr lang="en-US" sz="1200" b="1" dirty="0">
                        <a:effectLst/>
                        <a:latin typeface="Calibri"/>
                        <a:ea typeface="Calibri"/>
                        <a:cs typeface="Times New Roman"/>
                      </a:endParaRPr>
                    </a:p>
                  </a:txBody>
                  <a:tcPr marL="47480" marR="47480" marT="0" marB="0">
                    <a:solidFill>
                      <a:srgbClr val="87A680"/>
                    </a:solidFill>
                  </a:tcPr>
                </a:tc>
                <a:tc>
                  <a:txBody>
                    <a:bodyPr/>
                    <a:lstStyle/>
                    <a:p>
                      <a:pPr marL="0" marR="0">
                        <a:lnSpc>
                          <a:spcPct val="107000"/>
                        </a:lnSpc>
                        <a:spcBef>
                          <a:spcPts val="0"/>
                        </a:spcBef>
                        <a:spcAft>
                          <a:spcPts val="0"/>
                        </a:spcAft>
                      </a:pPr>
                      <a:r>
                        <a:rPr lang="en-US" sz="1200" b="1" dirty="0" err="1">
                          <a:effectLst/>
                        </a:rPr>
                        <a:t>Tiso</a:t>
                      </a:r>
                      <a:r>
                        <a:rPr lang="en-US" sz="1200" b="1" dirty="0">
                          <a:effectLst/>
                        </a:rPr>
                        <a:t>               (K)</a:t>
                      </a:r>
                      <a:endParaRPr lang="en-US" sz="1200" b="1" dirty="0">
                        <a:effectLst/>
                        <a:latin typeface="Calibri"/>
                        <a:ea typeface="Calibri"/>
                        <a:cs typeface="Times New Roman"/>
                      </a:endParaRPr>
                    </a:p>
                  </a:txBody>
                  <a:tcPr marL="47480" marR="47480" marT="0" marB="0">
                    <a:solidFill>
                      <a:srgbClr val="87A680"/>
                    </a:solidFill>
                  </a:tcPr>
                </a:tc>
                <a:extLst>
                  <a:ext uri="{0D108BD9-81ED-4DB2-BD59-A6C34878D82A}">
                    <a16:rowId xmlns:a16="http://schemas.microsoft.com/office/drawing/2014/main" val="10000"/>
                  </a:ext>
                </a:extLst>
              </a:tr>
              <a:tr h="366042">
                <a:tc>
                  <a:txBody>
                    <a:bodyPr/>
                    <a:lstStyle/>
                    <a:p>
                      <a:pPr marL="0" marR="0">
                        <a:lnSpc>
                          <a:spcPct val="107000"/>
                        </a:lnSpc>
                        <a:spcBef>
                          <a:spcPts val="0"/>
                        </a:spcBef>
                        <a:spcAft>
                          <a:spcPts val="0"/>
                        </a:spcAft>
                      </a:pPr>
                      <a:r>
                        <a:rPr lang="en-US" sz="1200" b="0">
                          <a:effectLst/>
                        </a:rPr>
                        <a:t>0</a:t>
                      </a:r>
                    </a:p>
                    <a:p>
                      <a:pPr marL="0" marR="0">
                        <a:lnSpc>
                          <a:spcPct val="107000"/>
                        </a:lnSpc>
                        <a:spcBef>
                          <a:spcPts val="0"/>
                        </a:spcBef>
                        <a:spcAft>
                          <a:spcPts val="0"/>
                        </a:spcAft>
                      </a:pPr>
                      <a:r>
                        <a:rPr lang="en-US" sz="1200" b="0">
                          <a:effectLst/>
                        </a:rPr>
                        <a:t> </a:t>
                      </a:r>
                      <a:endParaRPr lang="en-US" sz="1200" b="0">
                        <a:effectLst/>
                        <a:latin typeface="Calibri"/>
                        <a:ea typeface="Calibri"/>
                        <a:cs typeface="Times New Roman"/>
                      </a:endParaRPr>
                    </a:p>
                  </a:txBody>
                  <a:tcPr marL="47480" marR="47480" marT="0" marB="0">
                    <a:solidFill>
                      <a:srgbClr val="87A680"/>
                    </a:solidFill>
                  </a:tcPr>
                </a:tc>
                <a:tc>
                  <a:txBody>
                    <a:bodyPr/>
                    <a:lstStyle/>
                    <a:p>
                      <a:pPr marL="0" marR="0" algn="ctr">
                        <a:lnSpc>
                          <a:spcPct val="107000"/>
                        </a:lnSpc>
                        <a:spcBef>
                          <a:spcPts val="0"/>
                        </a:spcBef>
                        <a:spcAft>
                          <a:spcPts val="0"/>
                        </a:spcAft>
                      </a:pPr>
                      <a:r>
                        <a:rPr lang="ka-GE" sz="1200" dirty="0">
                          <a:effectLst/>
                        </a:rPr>
                        <a:t>-2067/28</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200" dirty="0">
                          <a:effectLst/>
                        </a:rPr>
                        <a:t>-3595.84</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200" dirty="0">
                          <a:effectLst/>
                        </a:rPr>
                        <a:t>-1528.554</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-1528.49</a:t>
                      </a:r>
                      <a:endParaRPr lang="en-US" sz="1200">
                        <a:effectLst/>
                      </a:endParaRPr>
                    </a:p>
                    <a:p>
                      <a:pPr marL="0" marR="0" algn="ctr">
                        <a:lnSpc>
                          <a:spcPct val="107000"/>
                        </a:lnSpc>
                        <a:spcBef>
                          <a:spcPts val="0"/>
                        </a:spcBef>
                        <a:spcAft>
                          <a:spcPts val="0"/>
                        </a:spcAft>
                      </a:pPr>
                      <a:r>
                        <a:rPr lang="en-US"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-3.7001</a:t>
                      </a:r>
                      <a:endParaRPr lang="en-US" sz="1200">
                        <a:effectLst/>
                      </a:endParaRPr>
                    </a:p>
                    <a:p>
                      <a:pPr marL="0" marR="0" algn="ctr">
                        <a:lnSpc>
                          <a:spcPct val="107000"/>
                        </a:lnSpc>
                        <a:spcBef>
                          <a:spcPts val="0"/>
                        </a:spcBef>
                        <a:spcAft>
                          <a:spcPts val="0"/>
                        </a:spcAft>
                      </a:pPr>
                      <a:r>
                        <a:rPr lang="en-US"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-4.9887</a:t>
                      </a:r>
                      <a:endParaRPr lang="en-US" sz="1200">
                        <a:effectLst/>
                      </a:endParaRPr>
                    </a:p>
                    <a:p>
                      <a:pPr marL="0" marR="0" algn="ctr">
                        <a:lnSpc>
                          <a:spcPct val="107000"/>
                        </a:lnSpc>
                        <a:spcBef>
                          <a:spcPts val="0"/>
                        </a:spcBef>
                        <a:spcAft>
                          <a:spcPts val="0"/>
                        </a:spcAft>
                      </a:pPr>
                      <a:r>
                        <a:rPr lang="en-US"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dirty="0">
                          <a:effectLst/>
                        </a:rPr>
                        <a:t>-1.2886</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596.9036</a:t>
                      </a:r>
                      <a:endParaRPr lang="en-US" sz="1200">
                        <a:effectLst/>
                      </a:endParaRPr>
                    </a:p>
                    <a:p>
                      <a:pPr marL="0" marR="0" algn="ctr">
                        <a:lnSpc>
                          <a:spcPct val="107000"/>
                        </a:lnSpc>
                        <a:spcBef>
                          <a:spcPts val="0"/>
                        </a:spcBef>
                        <a:spcAft>
                          <a:spcPts val="0"/>
                        </a:spcAft>
                      </a:pPr>
                      <a:r>
                        <a:rPr lang="en-US"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extLst>
                  <a:ext uri="{0D108BD9-81ED-4DB2-BD59-A6C34878D82A}">
                    <a16:rowId xmlns:a16="http://schemas.microsoft.com/office/drawing/2014/main" val="10001"/>
                  </a:ext>
                </a:extLst>
              </a:tr>
              <a:tr h="366042">
                <a:tc>
                  <a:txBody>
                    <a:bodyPr/>
                    <a:lstStyle/>
                    <a:p>
                      <a:pPr marL="0" marR="0">
                        <a:lnSpc>
                          <a:spcPct val="107000"/>
                        </a:lnSpc>
                        <a:spcBef>
                          <a:spcPts val="0"/>
                        </a:spcBef>
                        <a:spcAft>
                          <a:spcPts val="0"/>
                        </a:spcAft>
                      </a:pPr>
                      <a:r>
                        <a:rPr lang="ka-GE" sz="1200" b="0">
                          <a:effectLst/>
                        </a:rPr>
                        <a:t>10</a:t>
                      </a:r>
                      <a:endParaRPr lang="en-US" sz="1200" b="0">
                        <a:effectLst/>
                      </a:endParaRPr>
                    </a:p>
                    <a:p>
                      <a:pPr marL="0" marR="0">
                        <a:lnSpc>
                          <a:spcPct val="107000"/>
                        </a:lnSpc>
                        <a:spcBef>
                          <a:spcPts val="0"/>
                        </a:spcBef>
                        <a:spcAft>
                          <a:spcPts val="0"/>
                        </a:spcAft>
                      </a:pPr>
                      <a:r>
                        <a:rPr lang="ka-GE" sz="1200" b="0">
                          <a:effectLst/>
                        </a:rPr>
                        <a:t> </a:t>
                      </a:r>
                      <a:endParaRPr lang="en-US" sz="1200" b="0">
                        <a:effectLst/>
                        <a:latin typeface="Calibri"/>
                        <a:ea typeface="Calibri"/>
                        <a:cs typeface="Times New Roman"/>
                      </a:endParaRPr>
                    </a:p>
                  </a:txBody>
                  <a:tcPr marL="47480" marR="47480" marT="0" marB="0">
                    <a:solidFill>
                      <a:srgbClr val="87A680"/>
                    </a:solidFill>
                  </a:tcPr>
                </a:tc>
                <a:tc>
                  <a:txBody>
                    <a:bodyPr/>
                    <a:lstStyle/>
                    <a:p>
                      <a:pPr marL="0" marR="0" algn="ctr">
                        <a:lnSpc>
                          <a:spcPct val="107000"/>
                        </a:lnSpc>
                        <a:spcBef>
                          <a:spcPts val="0"/>
                        </a:spcBef>
                        <a:spcAft>
                          <a:spcPts val="0"/>
                        </a:spcAft>
                      </a:pPr>
                      <a:r>
                        <a:rPr lang="de-DE" sz="1200">
                          <a:effectLst/>
                        </a:rPr>
                        <a:t>-2022.17</a:t>
                      </a:r>
                      <a:endParaRPr lang="en-US" sz="1200">
                        <a:effectLst/>
                      </a:endParaRPr>
                    </a:p>
                    <a:p>
                      <a:pPr marL="0" marR="0" algn="ctr">
                        <a:lnSpc>
                          <a:spcPct val="107000"/>
                        </a:lnSpc>
                        <a:spcBef>
                          <a:spcPts val="0"/>
                        </a:spcBef>
                        <a:spcAft>
                          <a:spcPts val="0"/>
                        </a:spcAft>
                      </a:pPr>
                      <a:r>
                        <a:rPr lang="ka-GE"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dirty="0">
                          <a:effectLst/>
                        </a:rPr>
                        <a:t>-3524.1</a:t>
                      </a:r>
                      <a:endParaRPr lang="en-US" sz="1200" dirty="0">
                        <a:effectLst/>
                      </a:endParaRPr>
                    </a:p>
                    <a:p>
                      <a:pPr marL="0" marR="0" algn="ctr">
                        <a:lnSpc>
                          <a:spcPct val="107000"/>
                        </a:lnSpc>
                        <a:spcBef>
                          <a:spcPts val="0"/>
                        </a:spcBef>
                        <a:spcAft>
                          <a:spcPts val="0"/>
                        </a:spcAft>
                      </a:pPr>
                      <a:r>
                        <a:rPr lang="ka-GE"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200" dirty="0">
                          <a:effectLst/>
                        </a:rPr>
                        <a:t>-</a:t>
                      </a:r>
                      <a:r>
                        <a:rPr lang="de-DE" sz="1200" dirty="0">
                          <a:effectLst/>
                        </a:rPr>
                        <a:t>1501.93</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-1501.79</a:t>
                      </a:r>
                      <a:endParaRPr lang="en-US" sz="1200">
                        <a:effectLst/>
                      </a:endParaRPr>
                    </a:p>
                    <a:p>
                      <a:pPr marL="0" marR="0" algn="ctr">
                        <a:lnSpc>
                          <a:spcPct val="107000"/>
                        </a:lnSpc>
                        <a:spcBef>
                          <a:spcPts val="0"/>
                        </a:spcBef>
                        <a:spcAft>
                          <a:spcPts val="0"/>
                        </a:spcAft>
                      </a:pPr>
                      <a:r>
                        <a:rPr lang="ka-GE"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-3.2962</a:t>
                      </a:r>
                      <a:endParaRPr lang="en-US" sz="1200">
                        <a:effectLst/>
                      </a:endParaRPr>
                    </a:p>
                    <a:p>
                      <a:pPr marL="0" marR="0" algn="ctr">
                        <a:lnSpc>
                          <a:spcPct val="107000"/>
                        </a:lnSpc>
                        <a:spcBef>
                          <a:spcPts val="0"/>
                        </a:spcBef>
                        <a:spcAft>
                          <a:spcPts val="0"/>
                        </a:spcAft>
                      </a:pPr>
                      <a:r>
                        <a:rPr lang="ka-GE"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-4.1506</a:t>
                      </a:r>
                      <a:endParaRPr lang="en-US" sz="1200">
                        <a:effectLst/>
                      </a:endParaRPr>
                    </a:p>
                    <a:p>
                      <a:pPr marL="0" marR="0" algn="ctr">
                        <a:lnSpc>
                          <a:spcPct val="107000"/>
                        </a:lnSpc>
                        <a:spcBef>
                          <a:spcPts val="0"/>
                        </a:spcBef>
                        <a:spcAft>
                          <a:spcPts val="0"/>
                        </a:spcAft>
                      </a:pPr>
                      <a:r>
                        <a:rPr lang="ka-GE"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dirty="0">
                          <a:effectLst/>
                        </a:rPr>
                        <a:t>-0.8544</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884.5154</a:t>
                      </a:r>
                      <a:endParaRPr lang="en-US" sz="1200">
                        <a:effectLst/>
                      </a:endParaRPr>
                    </a:p>
                    <a:p>
                      <a:pPr marL="0" marR="0" algn="ctr">
                        <a:lnSpc>
                          <a:spcPct val="107000"/>
                        </a:lnSpc>
                        <a:spcBef>
                          <a:spcPts val="0"/>
                        </a:spcBef>
                        <a:spcAft>
                          <a:spcPts val="0"/>
                        </a:spcAft>
                      </a:pPr>
                      <a:r>
                        <a:rPr lang="ka-GE"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extLst>
                  <a:ext uri="{0D108BD9-81ED-4DB2-BD59-A6C34878D82A}">
                    <a16:rowId xmlns:a16="http://schemas.microsoft.com/office/drawing/2014/main" val="10002"/>
                  </a:ext>
                </a:extLst>
              </a:tr>
              <a:tr h="366042">
                <a:tc>
                  <a:txBody>
                    <a:bodyPr/>
                    <a:lstStyle/>
                    <a:p>
                      <a:pPr marL="0" marR="0">
                        <a:lnSpc>
                          <a:spcPct val="107000"/>
                        </a:lnSpc>
                        <a:spcBef>
                          <a:spcPts val="0"/>
                        </a:spcBef>
                        <a:spcAft>
                          <a:spcPts val="0"/>
                        </a:spcAft>
                      </a:pPr>
                      <a:r>
                        <a:rPr lang="ka-GE" sz="1200" b="0">
                          <a:effectLst/>
                        </a:rPr>
                        <a:t>20</a:t>
                      </a:r>
                      <a:endParaRPr lang="en-US" sz="1200" b="0">
                        <a:effectLst/>
                      </a:endParaRPr>
                    </a:p>
                    <a:p>
                      <a:pPr marL="0" marR="0">
                        <a:lnSpc>
                          <a:spcPct val="107000"/>
                        </a:lnSpc>
                        <a:spcBef>
                          <a:spcPts val="0"/>
                        </a:spcBef>
                        <a:spcAft>
                          <a:spcPts val="0"/>
                        </a:spcAft>
                      </a:pPr>
                      <a:r>
                        <a:rPr lang="en-US" sz="1200" b="0">
                          <a:effectLst/>
                        </a:rPr>
                        <a:t> </a:t>
                      </a:r>
                      <a:endParaRPr lang="en-US" sz="1200" b="0">
                        <a:effectLst/>
                        <a:latin typeface="Calibri"/>
                        <a:ea typeface="Calibri"/>
                        <a:cs typeface="Times New Roman"/>
                      </a:endParaRPr>
                    </a:p>
                  </a:txBody>
                  <a:tcPr marL="47480" marR="47480" marT="0" marB="0">
                    <a:solidFill>
                      <a:srgbClr val="87A680"/>
                    </a:solidFill>
                  </a:tcPr>
                </a:tc>
                <a:tc>
                  <a:txBody>
                    <a:bodyPr/>
                    <a:lstStyle/>
                    <a:p>
                      <a:pPr marL="0" marR="0" algn="ctr">
                        <a:lnSpc>
                          <a:spcPct val="107000"/>
                        </a:lnSpc>
                        <a:spcBef>
                          <a:spcPts val="0"/>
                        </a:spcBef>
                        <a:spcAft>
                          <a:spcPts val="0"/>
                        </a:spcAft>
                      </a:pPr>
                      <a:r>
                        <a:rPr lang="de-DE" sz="1200">
                          <a:effectLst/>
                        </a:rPr>
                        <a:t>-2887.6</a:t>
                      </a:r>
                      <a:endParaRPr lang="en-US" sz="1200">
                        <a:effectLst/>
                      </a:endParaRPr>
                    </a:p>
                    <a:p>
                      <a:pPr marL="0" marR="0" algn="ctr">
                        <a:lnSpc>
                          <a:spcPct val="107000"/>
                        </a:lnSpc>
                        <a:spcBef>
                          <a:spcPts val="0"/>
                        </a:spcBef>
                        <a:spcAft>
                          <a:spcPts val="0"/>
                        </a:spcAft>
                      </a:pPr>
                      <a:r>
                        <a:rPr lang="ka-GE"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-4152.25</a:t>
                      </a:r>
                      <a:endParaRPr lang="en-US" sz="1200">
                        <a:effectLst/>
                      </a:endParaRPr>
                    </a:p>
                    <a:p>
                      <a:pPr marL="0" marR="0" algn="ctr">
                        <a:lnSpc>
                          <a:spcPct val="107000"/>
                        </a:lnSpc>
                        <a:spcBef>
                          <a:spcPts val="0"/>
                        </a:spcBef>
                        <a:spcAft>
                          <a:spcPts val="0"/>
                        </a:spcAft>
                      </a:pPr>
                      <a:r>
                        <a:rPr lang="ka-GE"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200" dirty="0">
                          <a:effectLst/>
                        </a:rPr>
                        <a:t>-</a:t>
                      </a:r>
                      <a:r>
                        <a:rPr lang="de-DE" sz="1200" dirty="0">
                          <a:effectLst/>
                        </a:rPr>
                        <a:t>1264.654</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dirty="0">
                          <a:effectLst/>
                        </a:rPr>
                        <a:t>-1264.71</a:t>
                      </a:r>
                      <a:endParaRPr lang="en-US" sz="1200" dirty="0">
                        <a:effectLst/>
                      </a:endParaRPr>
                    </a:p>
                    <a:p>
                      <a:pPr marL="0" marR="0" algn="ctr">
                        <a:lnSpc>
                          <a:spcPct val="107000"/>
                        </a:lnSpc>
                        <a:spcBef>
                          <a:spcPts val="0"/>
                        </a:spcBef>
                        <a:spcAft>
                          <a:spcPts val="0"/>
                        </a:spcAft>
                      </a:pPr>
                      <a:r>
                        <a:rPr lang="ka-GE"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-3.7779</a:t>
                      </a:r>
                      <a:endParaRPr lang="en-US" sz="1200">
                        <a:effectLst/>
                      </a:endParaRPr>
                    </a:p>
                    <a:p>
                      <a:pPr marL="0" marR="0" algn="ctr">
                        <a:lnSpc>
                          <a:spcPct val="107000"/>
                        </a:lnSpc>
                        <a:spcBef>
                          <a:spcPts val="0"/>
                        </a:spcBef>
                        <a:spcAft>
                          <a:spcPts val="0"/>
                        </a:spcAft>
                      </a:pPr>
                      <a:r>
                        <a:rPr lang="ka-GE"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-4.2111</a:t>
                      </a:r>
                      <a:endParaRPr lang="en-US" sz="1200">
                        <a:effectLst/>
                      </a:endParaRPr>
                    </a:p>
                    <a:p>
                      <a:pPr marL="0" marR="0" algn="ctr">
                        <a:lnSpc>
                          <a:spcPct val="107000"/>
                        </a:lnSpc>
                        <a:spcBef>
                          <a:spcPts val="0"/>
                        </a:spcBef>
                        <a:spcAft>
                          <a:spcPts val="0"/>
                        </a:spcAft>
                      </a:pPr>
                      <a:r>
                        <a:rPr lang="ka-GE"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dirty="0">
                          <a:effectLst/>
                        </a:rPr>
                        <a:t>-0.4332</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1469.137</a:t>
                      </a:r>
                      <a:endParaRPr lang="en-US" sz="1200">
                        <a:effectLst/>
                      </a:endParaRPr>
                    </a:p>
                    <a:p>
                      <a:pPr marL="0" marR="0" algn="ctr">
                        <a:lnSpc>
                          <a:spcPct val="107000"/>
                        </a:lnSpc>
                        <a:spcBef>
                          <a:spcPts val="0"/>
                        </a:spcBef>
                        <a:spcAft>
                          <a:spcPts val="0"/>
                        </a:spcAft>
                      </a:pPr>
                      <a:r>
                        <a:rPr lang="ka-GE"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extLst>
                  <a:ext uri="{0D108BD9-81ED-4DB2-BD59-A6C34878D82A}">
                    <a16:rowId xmlns:a16="http://schemas.microsoft.com/office/drawing/2014/main" val="10003"/>
                  </a:ext>
                </a:extLst>
              </a:tr>
              <a:tr h="366042">
                <a:tc>
                  <a:txBody>
                    <a:bodyPr/>
                    <a:lstStyle/>
                    <a:p>
                      <a:pPr marL="0" marR="0">
                        <a:lnSpc>
                          <a:spcPct val="107000"/>
                        </a:lnSpc>
                        <a:spcBef>
                          <a:spcPts val="0"/>
                        </a:spcBef>
                        <a:spcAft>
                          <a:spcPts val="0"/>
                        </a:spcAft>
                      </a:pPr>
                      <a:r>
                        <a:rPr lang="en-US" sz="1200" b="0">
                          <a:effectLst/>
                        </a:rPr>
                        <a:t> </a:t>
                      </a:r>
                    </a:p>
                    <a:p>
                      <a:pPr marL="0" marR="0">
                        <a:lnSpc>
                          <a:spcPct val="107000"/>
                        </a:lnSpc>
                        <a:spcBef>
                          <a:spcPts val="0"/>
                        </a:spcBef>
                        <a:spcAft>
                          <a:spcPts val="0"/>
                        </a:spcAft>
                      </a:pPr>
                      <a:r>
                        <a:rPr lang="en-US" sz="1200" b="0">
                          <a:effectLst/>
                        </a:rPr>
                        <a:t>30</a:t>
                      </a:r>
                      <a:endParaRPr lang="en-US" sz="1200" b="0">
                        <a:effectLst/>
                        <a:latin typeface="Calibri"/>
                        <a:ea typeface="Calibri"/>
                        <a:cs typeface="Times New Roman"/>
                      </a:endParaRPr>
                    </a:p>
                  </a:txBody>
                  <a:tcPr marL="47480" marR="47480" marT="0" marB="0">
                    <a:solidFill>
                      <a:srgbClr val="87A680"/>
                    </a:solidFill>
                  </a:tcPr>
                </a:tc>
                <a:tc>
                  <a:txBody>
                    <a:bodyPr/>
                    <a:lstStyle/>
                    <a:p>
                      <a:pPr marL="0" marR="0" algn="ctr">
                        <a:lnSpc>
                          <a:spcPct val="107000"/>
                        </a:lnSpc>
                        <a:spcBef>
                          <a:spcPts val="0"/>
                        </a:spcBef>
                        <a:spcAft>
                          <a:spcPts val="0"/>
                        </a:spcAft>
                      </a:pPr>
                      <a:r>
                        <a:rPr lang="de-DE" sz="1200">
                          <a:effectLst/>
                        </a:rPr>
                        <a:t>-1925.88</a:t>
                      </a:r>
                      <a:endParaRPr lang="en-US" sz="1200">
                        <a:effectLst/>
                      </a:endParaRPr>
                    </a:p>
                    <a:p>
                      <a:pPr marL="0" marR="0" algn="ctr">
                        <a:lnSpc>
                          <a:spcPct val="107000"/>
                        </a:lnSpc>
                        <a:spcBef>
                          <a:spcPts val="0"/>
                        </a:spcBef>
                        <a:spcAft>
                          <a:spcPts val="0"/>
                        </a:spcAft>
                      </a:pPr>
                      <a:r>
                        <a:rPr lang="en-US"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-3114.94</a:t>
                      </a:r>
                      <a:endParaRPr lang="en-US" sz="1200">
                        <a:effectLst/>
                      </a:endParaRPr>
                    </a:p>
                    <a:p>
                      <a:pPr marL="0" marR="0" algn="ctr">
                        <a:lnSpc>
                          <a:spcPct val="107000"/>
                        </a:lnSpc>
                        <a:spcBef>
                          <a:spcPts val="0"/>
                        </a:spcBef>
                        <a:spcAft>
                          <a:spcPts val="0"/>
                        </a:spcAft>
                      </a:pPr>
                      <a:r>
                        <a:rPr lang="en-US"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200" dirty="0">
                          <a:effectLst/>
                        </a:rPr>
                        <a:t>-</a:t>
                      </a:r>
                      <a:r>
                        <a:rPr lang="de-DE" sz="1200" dirty="0">
                          <a:effectLst/>
                        </a:rPr>
                        <a:t>1189.061</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dirty="0">
                          <a:effectLst/>
                        </a:rPr>
                        <a:t>-1188.98</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dirty="0">
                          <a:effectLst/>
                        </a:rPr>
                        <a:t>-1.2879</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dirty="0">
                          <a:effectLst/>
                        </a:rPr>
                        <a:t>-1.632</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dirty="0">
                          <a:effectLst/>
                        </a:rPr>
                        <a:t>-0.3441</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1723.768</a:t>
                      </a:r>
                      <a:endParaRPr lang="en-US" sz="1200">
                        <a:effectLst/>
                      </a:endParaRPr>
                    </a:p>
                    <a:p>
                      <a:pPr marL="0" marR="0" algn="ctr">
                        <a:lnSpc>
                          <a:spcPct val="107000"/>
                        </a:lnSpc>
                        <a:spcBef>
                          <a:spcPts val="0"/>
                        </a:spcBef>
                        <a:spcAft>
                          <a:spcPts val="0"/>
                        </a:spcAft>
                      </a:pPr>
                      <a:r>
                        <a:rPr lang="en-US"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extLst>
                  <a:ext uri="{0D108BD9-81ED-4DB2-BD59-A6C34878D82A}">
                    <a16:rowId xmlns:a16="http://schemas.microsoft.com/office/drawing/2014/main" val="10004"/>
                  </a:ext>
                </a:extLst>
              </a:tr>
              <a:tr h="366042">
                <a:tc>
                  <a:txBody>
                    <a:bodyPr/>
                    <a:lstStyle/>
                    <a:p>
                      <a:pPr marL="0" marR="0">
                        <a:lnSpc>
                          <a:spcPct val="107000"/>
                        </a:lnSpc>
                        <a:spcBef>
                          <a:spcPts val="0"/>
                        </a:spcBef>
                        <a:spcAft>
                          <a:spcPts val="0"/>
                        </a:spcAft>
                      </a:pPr>
                      <a:r>
                        <a:rPr lang="en-US" sz="1200" b="0" dirty="0">
                          <a:effectLst/>
                        </a:rPr>
                        <a:t> </a:t>
                      </a:r>
                    </a:p>
                    <a:p>
                      <a:pPr marL="0" marR="0">
                        <a:lnSpc>
                          <a:spcPct val="107000"/>
                        </a:lnSpc>
                        <a:spcBef>
                          <a:spcPts val="0"/>
                        </a:spcBef>
                        <a:spcAft>
                          <a:spcPts val="0"/>
                        </a:spcAft>
                      </a:pPr>
                      <a:r>
                        <a:rPr lang="en-US" sz="1200" b="0" dirty="0">
                          <a:effectLst/>
                        </a:rPr>
                        <a:t>40</a:t>
                      </a:r>
                      <a:endParaRPr lang="en-US" sz="1200" b="0" dirty="0">
                        <a:effectLst/>
                        <a:latin typeface="Calibri"/>
                        <a:ea typeface="Calibri"/>
                        <a:cs typeface="Times New Roman"/>
                      </a:endParaRPr>
                    </a:p>
                  </a:txBody>
                  <a:tcPr marL="47480" marR="47480" marT="0" marB="0">
                    <a:solidFill>
                      <a:srgbClr val="87A680"/>
                    </a:solidFill>
                  </a:tcPr>
                </a:tc>
                <a:tc>
                  <a:txBody>
                    <a:bodyPr/>
                    <a:lstStyle/>
                    <a:p>
                      <a:pPr marL="0" marR="0" algn="ctr">
                        <a:lnSpc>
                          <a:spcPct val="107000"/>
                        </a:lnSpc>
                        <a:spcBef>
                          <a:spcPts val="0"/>
                        </a:spcBef>
                        <a:spcAft>
                          <a:spcPts val="0"/>
                        </a:spcAft>
                      </a:pPr>
                      <a:r>
                        <a:rPr lang="de-DE" sz="1200">
                          <a:effectLst/>
                        </a:rPr>
                        <a:t>-1351.16</a:t>
                      </a:r>
                      <a:endParaRPr lang="en-US" sz="1200">
                        <a:effectLst/>
                      </a:endParaRPr>
                    </a:p>
                    <a:p>
                      <a:pPr marL="0" marR="0" algn="ctr">
                        <a:lnSpc>
                          <a:spcPct val="107000"/>
                        </a:lnSpc>
                        <a:spcBef>
                          <a:spcPts val="0"/>
                        </a:spcBef>
                        <a:spcAft>
                          <a:spcPts val="0"/>
                        </a:spcAft>
                      </a:pPr>
                      <a:r>
                        <a:rPr lang="en-US"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-2532.29</a:t>
                      </a:r>
                      <a:endParaRPr lang="en-US" sz="1200">
                        <a:effectLst/>
                      </a:endParaRPr>
                    </a:p>
                    <a:p>
                      <a:pPr marL="0" marR="0" algn="ctr">
                        <a:lnSpc>
                          <a:spcPct val="107000"/>
                        </a:lnSpc>
                        <a:spcBef>
                          <a:spcPts val="0"/>
                        </a:spcBef>
                        <a:spcAft>
                          <a:spcPts val="0"/>
                        </a:spcAft>
                      </a:pPr>
                      <a:r>
                        <a:rPr lang="en-US"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ka-GE" sz="1200" dirty="0">
                          <a:effectLst/>
                        </a:rPr>
                        <a:t>-</a:t>
                      </a:r>
                      <a:r>
                        <a:rPr lang="de-DE" sz="1200" dirty="0">
                          <a:effectLst/>
                        </a:rPr>
                        <a:t>1181.132</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-1181.21</a:t>
                      </a:r>
                      <a:endParaRPr lang="en-US" sz="1200">
                        <a:effectLst/>
                      </a:endParaRPr>
                    </a:p>
                    <a:p>
                      <a:pPr marL="0" marR="0" algn="ctr">
                        <a:lnSpc>
                          <a:spcPct val="107000"/>
                        </a:lnSpc>
                        <a:spcBef>
                          <a:spcPts val="0"/>
                        </a:spcBef>
                        <a:spcAft>
                          <a:spcPts val="0"/>
                        </a:spcAft>
                      </a:pPr>
                      <a:r>
                        <a:rPr lang="en-US"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a:effectLst/>
                        </a:rPr>
                        <a:t>0.4981</a:t>
                      </a:r>
                      <a:endParaRPr lang="en-US" sz="1200">
                        <a:effectLst/>
                      </a:endParaRPr>
                    </a:p>
                    <a:p>
                      <a:pPr marL="0" marR="0" algn="ctr">
                        <a:lnSpc>
                          <a:spcPct val="107000"/>
                        </a:lnSpc>
                        <a:spcBef>
                          <a:spcPts val="0"/>
                        </a:spcBef>
                        <a:spcAft>
                          <a:spcPts val="0"/>
                        </a:spcAft>
                      </a:pPr>
                      <a:r>
                        <a:rPr lang="en-US" sz="1200">
                          <a:effectLst/>
                        </a:rPr>
                        <a:t> </a:t>
                      </a:r>
                      <a:endParaRPr lang="en-US" sz="120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dirty="0">
                          <a:effectLst/>
                        </a:rPr>
                        <a:t>0.1431</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dirty="0">
                          <a:effectLst/>
                        </a:rPr>
                        <a:t>-0.355</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tc>
                  <a:txBody>
                    <a:bodyPr/>
                    <a:lstStyle/>
                    <a:p>
                      <a:pPr marL="0" marR="0" algn="ctr">
                        <a:lnSpc>
                          <a:spcPct val="107000"/>
                        </a:lnSpc>
                        <a:spcBef>
                          <a:spcPts val="0"/>
                        </a:spcBef>
                        <a:spcAft>
                          <a:spcPts val="0"/>
                        </a:spcAft>
                      </a:pPr>
                      <a:r>
                        <a:rPr lang="de-DE" sz="1200" dirty="0">
                          <a:effectLst/>
                        </a:rPr>
                        <a:t>1674.866</a:t>
                      </a:r>
                      <a:endParaRPr lang="en-US" sz="1200" dirty="0">
                        <a:effectLst/>
                      </a:endParaRPr>
                    </a:p>
                    <a:p>
                      <a:pPr marL="0" marR="0" algn="ctr">
                        <a:lnSpc>
                          <a:spcPct val="107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7480" marR="47480" marT="0" marB="0">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1251687593"/>
              </p:ext>
            </p:extLst>
          </p:nvPr>
        </p:nvGraphicFramePr>
        <p:xfrm>
          <a:off x="826369" y="3745496"/>
          <a:ext cx="4871904" cy="268212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
          <p:cNvSpPr>
            <a:spLocks noChangeArrowheads="1"/>
          </p:cNvSpPr>
          <p:nvPr/>
        </p:nvSpPr>
        <p:spPr bwMode="auto">
          <a:xfrm rot="10800000" flipV="1">
            <a:off x="1026160" y="448664"/>
            <a:ext cx="93789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200" b="1" u="sng" dirty="0">
                <a:latin typeface="Times New Roman" pitchFamily="18" charset="0"/>
                <a:ea typeface="Calibri" pitchFamily="34" charset="0"/>
                <a:cs typeface="Times New Roman" pitchFamily="18" charset="0"/>
              </a:rPr>
              <a:t>Table </a:t>
            </a:r>
            <a:r>
              <a:rPr lang="ka-GE" sz="1200" b="1" u="sng" dirty="0">
                <a:latin typeface="Times New Roman" pitchFamily="18" charset="0"/>
                <a:ea typeface="Calibri" pitchFamily="34" charset="0"/>
                <a:cs typeface="Times New Roman" pitchFamily="18" charset="0"/>
              </a:rPr>
              <a:t>2. </a:t>
            </a:r>
            <a:endParaRPr lang="en-US" sz="700" u="sng"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806370191"/>
              </p:ext>
            </p:extLst>
          </p:nvPr>
        </p:nvGraphicFramePr>
        <p:xfrm>
          <a:off x="6233533" y="3745496"/>
          <a:ext cx="4750418" cy="248803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9138920" y="6538370"/>
            <a:ext cx="2239245" cy="319630"/>
          </a:xfrm>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43025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69000"/>
          </a:schemeClr>
        </a:solidFill>
        <a:effectLst/>
      </p:bgPr>
    </p:bg>
    <p:spTree>
      <p:nvGrpSpPr>
        <p:cNvPr id="1" name=""/>
        <p:cNvGrpSpPr/>
        <p:nvPr/>
      </p:nvGrpSpPr>
      <p:grpSpPr>
        <a:xfrm>
          <a:off x="0" y="0"/>
          <a:ext cx="0" cy="0"/>
          <a:chOff x="0" y="0"/>
          <a:chExt cx="0" cy="0"/>
        </a:xfrm>
      </p:grpSpPr>
      <p:sp>
        <p:nvSpPr>
          <p:cNvPr id="2" name="TextBox 1"/>
          <p:cNvSpPr txBox="1"/>
          <p:nvPr/>
        </p:nvSpPr>
        <p:spPr>
          <a:xfrm>
            <a:off x="416560" y="447040"/>
            <a:ext cx="1139607" cy="369332"/>
          </a:xfrm>
          <a:prstGeom prst="rect">
            <a:avLst/>
          </a:prstGeom>
          <a:noFill/>
        </p:spPr>
        <p:txBody>
          <a:bodyPr wrap="none" rtlCol="0">
            <a:spAutoFit/>
          </a:bodyPr>
          <a:lstStyle/>
          <a:p>
            <a:r>
              <a:rPr lang="en-US" dirty="0"/>
              <a:t>Summary:</a:t>
            </a:r>
          </a:p>
        </p:txBody>
      </p:sp>
      <p:sp>
        <p:nvSpPr>
          <p:cNvPr id="3" name="TextBox 2"/>
          <p:cNvSpPr txBox="1"/>
          <p:nvPr/>
        </p:nvSpPr>
        <p:spPr>
          <a:xfrm>
            <a:off x="512956" y="992459"/>
            <a:ext cx="10326029" cy="6463308"/>
          </a:xfrm>
          <a:prstGeom prst="rect">
            <a:avLst/>
          </a:prstGeom>
          <a:noFill/>
        </p:spPr>
        <p:txBody>
          <a:bodyPr wrap="square" rtlCol="0">
            <a:spAutoFit/>
          </a:bodyPr>
          <a:lstStyle/>
          <a:p>
            <a:pPr marL="342900" indent="-342900">
              <a:buFont typeface="+mj-lt"/>
              <a:buAutoNum type="arabicPeriod"/>
            </a:pPr>
            <a:r>
              <a:rPr lang="en-US" dirty="0"/>
              <a:t>Increasing the water content in the mobile phase increases retention time of the enantiomers. At 20% water content selectivity factor is maximum.</a:t>
            </a:r>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In this experiment </a:t>
            </a:r>
            <a:r>
              <a:rPr lang="en-US" dirty="0" err="1"/>
              <a:t>enantioseparation</a:t>
            </a:r>
            <a:r>
              <a:rPr lang="en-US" dirty="0"/>
              <a:t> process was controlled by enthalpy.</a:t>
            </a:r>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 The transition from </a:t>
            </a:r>
            <a:r>
              <a:rPr lang="en-US" dirty="0" err="1"/>
              <a:t>enthalpic</a:t>
            </a:r>
            <a:r>
              <a:rPr lang="en-US" dirty="0"/>
              <a:t> to entropic control occurs at such a high temperature that it couldn't be observed by high performance liquid chromatography analysis. </a:t>
            </a:r>
          </a:p>
          <a:p>
            <a:pPr marL="342900" indent="-342900">
              <a:buFont typeface="+mj-lt"/>
              <a:buAutoNum type="arabicPeriod"/>
            </a:pPr>
            <a:endParaRPr lang="en-US" dirty="0"/>
          </a:p>
          <a:p>
            <a:pPr marL="342900" indent="-342900">
              <a:buFont typeface="+mj-lt"/>
              <a:buAutoNum type="arabicPeriod"/>
            </a:pPr>
            <a:endParaRPr lang="en-US" dirty="0"/>
          </a:p>
          <a:p>
            <a:pPr marL="342900" indent="-342900">
              <a:buAutoNum type="arabicPeriod"/>
            </a:pPr>
            <a:r>
              <a:rPr lang="en-US" dirty="0"/>
              <a:t>For the first substance Molar enthalpy for </a:t>
            </a:r>
            <a:r>
              <a:rPr lang="en-US" dirty="0" err="1"/>
              <a:t>adsorbiton</a:t>
            </a:r>
            <a:r>
              <a:rPr lang="en-US" dirty="0"/>
              <a:t> of individual enantiomers and </a:t>
            </a:r>
            <a:r>
              <a:rPr lang="en-US" dirty="0" err="1"/>
              <a:t>isoenantioselective</a:t>
            </a:r>
            <a:r>
              <a:rPr lang="en-US" dirty="0"/>
              <a:t> temperature were found to be optimal in the mobile phase containing 20% water. </a:t>
            </a:r>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Achieving the optimum of the chromatographic and thermodynamic parameters in ACN:water-80:20 mobile phase is very interesting and should be observed in the later stages of this research.</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364778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02640" y="751840"/>
            <a:ext cx="10292080" cy="4247317"/>
          </a:xfrm>
          <a:prstGeom prst="rect">
            <a:avLst/>
          </a:prstGeom>
          <a:noFill/>
        </p:spPr>
        <p:txBody>
          <a:bodyPr wrap="square" rtlCol="0">
            <a:spAutoFit/>
          </a:bodyPr>
          <a:lstStyle/>
          <a:p>
            <a:r>
              <a:rPr lang="en-US" dirty="0"/>
              <a:t>References:</a:t>
            </a:r>
          </a:p>
          <a:p>
            <a:endParaRPr lang="en-US" dirty="0"/>
          </a:p>
          <a:p>
            <a:r>
              <a:rPr lang="en-US" baseline="30000" dirty="0"/>
              <a:t>1</a:t>
            </a:r>
            <a:r>
              <a:rPr lang="en-US" dirty="0"/>
              <a:t>V. </a:t>
            </a:r>
            <a:r>
              <a:rPr lang="en-US" dirty="0" err="1"/>
              <a:t>Mamane</a:t>
            </a:r>
            <a:r>
              <a:rPr lang="en-US" dirty="0"/>
              <a:t>, P. </a:t>
            </a:r>
            <a:r>
              <a:rPr lang="en-US" dirty="0" err="1"/>
              <a:t>Peluso</a:t>
            </a:r>
            <a:r>
              <a:rPr lang="en-US" dirty="0"/>
              <a:t>, E. Aubert, R. Weiss, E. Wenger, S. </a:t>
            </a:r>
            <a:r>
              <a:rPr lang="en-US" dirty="0" err="1"/>
              <a:t>Cossu</a:t>
            </a:r>
            <a:r>
              <a:rPr lang="en-US" dirty="0"/>
              <a:t>, P. Pale, </a:t>
            </a:r>
            <a:r>
              <a:rPr lang="en-US" dirty="0" err="1"/>
              <a:t>Disubstituted</a:t>
            </a:r>
            <a:r>
              <a:rPr lang="en-US" dirty="0"/>
              <a:t> </a:t>
            </a:r>
            <a:r>
              <a:rPr lang="en-US" dirty="0" err="1"/>
              <a:t>Ferrocenyl</a:t>
            </a:r>
            <a:r>
              <a:rPr lang="en-US" dirty="0"/>
              <a:t> </a:t>
            </a:r>
            <a:r>
              <a:rPr lang="en-US" dirty="0" err="1"/>
              <a:t>Iodo</a:t>
            </a:r>
            <a:r>
              <a:rPr lang="en-US" dirty="0"/>
              <a:t>- and </a:t>
            </a:r>
            <a:r>
              <a:rPr lang="en-US" dirty="0" err="1"/>
              <a:t>Chal-cogenoalkynes</a:t>
            </a:r>
            <a:r>
              <a:rPr lang="en-US" dirty="0"/>
              <a:t> as Chiral Halogen and </a:t>
            </a:r>
            <a:r>
              <a:rPr lang="en-US" dirty="0" err="1"/>
              <a:t>Chalcogen</a:t>
            </a:r>
            <a:r>
              <a:rPr lang="en-US" dirty="0"/>
              <a:t> Bond Donors, </a:t>
            </a:r>
            <a:r>
              <a:rPr lang="en-GB" i="1" dirty="0"/>
              <a:t>Organometallics</a:t>
            </a:r>
            <a:r>
              <a:rPr lang="en-GB" dirty="0"/>
              <a:t> </a:t>
            </a:r>
            <a:r>
              <a:rPr lang="en-GB" b="1" dirty="0"/>
              <a:t>2020</a:t>
            </a:r>
            <a:r>
              <a:rPr lang="en-GB" dirty="0"/>
              <a:t>, </a:t>
            </a:r>
            <a:r>
              <a:rPr lang="en-GB" i="1" dirty="0"/>
              <a:t>39</a:t>
            </a:r>
            <a:r>
              <a:rPr lang="en-GB" dirty="0"/>
              <a:t>, 3936–3950.</a:t>
            </a:r>
          </a:p>
          <a:p>
            <a:endParaRPr lang="en-GB" dirty="0"/>
          </a:p>
          <a:p>
            <a:endParaRPr lang="en-US" dirty="0"/>
          </a:p>
          <a:p>
            <a:r>
              <a:rPr lang="en-GB" baseline="30000" dirty="0"/>
              <a:t>2</a:t>
            </a:r>
            <a:r>
              <a:rPr lang="en-GB" dirty="0"/>
              <a:t>A. </a:t>
            </a:r>
            <a:r>
              <a:rPr lang="en-GB" dirty="0" err="1"/>
              <a:t>Dessì</a:t>
            </a:r>
            <a:r>
              <a:rPr lang="en-GB" dirty="0"/>
              <a:t>, B. </a:t>
            </a:r>
            <a:r>
              <a:rPr lang="en-GB" dirty="0" err="1"/>
              <a:t>Sechi</a:t>
            </a:r>
            <a:r>
              <a:rPr lang="en-GB" dirty="0"/>
              <a:t>, R. </a:t>
            </a:r>
            <a:r>
              <a:rPr lang="en-GB" dirty="0" err="1"/>
              <a:t>Dallocchio</a:t>
            </a:r>
            <a:r>
              <a:rPr lang="en-GB" dirty="0"/>
              <a:t>, B. </a:t>
            </a:r>
            <a:r>
              <a:rPr lang="en-GB" dirty="0" err="1"/>
              <a:t>Chankvetadze</a:t>
            </a:r>
            <a:r>
              <a:rPr lang="en-GB" dirty="0"/>
              <a:t>, M. Pérez-</a:t>
            </a:r>
            <a:r>
              <a:rPr lang="en-GB" dirty="0" err="1"/>
              <a:t>Baeza</a:t>
            </a:r>
            <a:r>
              <a:rPr lang="en-GB" dirty="0"/>
              <a:t>, S. </a:t>
            </a:r>
            <a:r>
              <a:rPr lang="en-GB" dirty="0" err="1"/>
              <a:t>Cossu</a:t>
            </a:r>
            <a:r>
              <a:rPr lang="en-GB" dirty="0"/>
              <a:t>, V. </a:t>
            </a:r>
            <a:r>
              <a:rPr lang="en-GB" dirty="0" err="1"/>
              <a:t>Mamane</a:t>
            </a:r>
            <a:r>
              <a:rPr lang="en-GB" dirty="0"/>
              <a:t>, P. Pale, P. </a:t>
            </a:r>
            <a:r>
              <a:rPr lang="en-GB" dirty="0" err="1"/>
              <a:t>Peluso</a:t>
            </a:r>
            <a:r>
              <a:rPr lang="en-GB" dirty="0"/>
              <a:t>, Comparative </a:t>
            </a:r>
            <a:r>
              <a:rPr lang="en-GB" dirty="0" err="1"/>
              <a:t>Enantioseparation</a:t>
            </a:r>
            <a:r>
              <a:rPr lang="en-GB" dirty="0"/>
              <a:t> of Planar Chiral </a:t>
            </a:r>
            <a:r>
              <a:rPr lang="en-US" dirty="0" err="1"/>
              <a:t>Ferrocenes</a:t>
            </a:r>
            <a:r>
              <a:rPr lang="en-US" dirty="0"/>
              <a:t> on Polysaccharide-Based Chiral Stationary Phases, </a:t>
            </a:r>
            <a:r>
              <a:rPr lang="en-US" i="1" dirty="0"/>
              <a:t>Chirality</a:t>
            </a:r>
            <a:r>
              <a:rPr lang="en-US" dirty="0"/>
              <a:t> </a:t>
            </a:r>
            <a:r>
              <a:rPr lang="en-US" b="1" dirty="0"/>
              <a:t>2022</a:t>
            </a:r>
            <a:r>
              <a:rPr lang="en-US" dirty="0"/>
              <a:t>, </a:t>
            </a:r>
            <a:r>
              <a:rPr lang="en-US" i="1" dirty="0"/>
              <a:t>34</a:t>
            </a:r>
            <a:r>
              <a:rPr lang="en-US" dirty="0"/>
              <a:t>, 609–619.</a:t>
            </a:r>
          </a:p>
          <a:p>
            <a:endParaRPr lang="en-US" dirty="0"/>
          </a:p>
          <a:p>
            <a:endParaRPr lang="en-US" dirty="0"/>
          </a:p>
          <a:p>
            <a:r>
              <a:rPr lang="en-US" baseline="30000" dirty="0"/>
              <a:t>3</a:t>
            </a:r>
            <a:r>
              <a:rPr lang="en-US" dirty="0"/>
              <a:t>B. </a:t>
            </a:r>
            <a:r>
              <a:rPr lang="en-US" dirty="0" err="1"/>
              <a:t>Chankvetadze</a:t>
            </a:r>
            <a:r>
              <a:rPr lang="en-US" dirty="0"/>
              <a:t>, Recent Trends in Preparation, Investigation and Application of Polysaccharide-Based Chiral Stationary Phases for Separation of Enantiomers in High-Performance Liquid Chromatography, </a:t>
            </a:r>
            <a:r>
              <a:rPr lang="en-US" i="1" dirty="0"/>
              <a:t>Trends Anal. Chem.</a:t>
            </a:r>
            <a:r>
              <a:rPr lang="en-US" dirty="0"/>
              <a:t> </a:t>
            </a:r>
            <a:r>
              <a:rPr lang="en-US" b="1" dirty="0"/>
              <a:t>2020</a:t>
            </a:r>
            <a:r>
              <a:rPr lang="en-US" dirty="0"/>
              <a:t>, </a:t>
            </a:r>
            <a:r>
              <a:rPr lang="en-US" i="1" dirty="0"/>
              <a:t>122</a:t>
            </a:r>
            <a:r>
              <a:rPr lang="en-US" dirty="0"/>
              <a:t>, 115709.</a:t>
            </a:r>
          </a:p>
          <a:p>
            <a:endParaRPr lang="en-US" dirty="0"/>
          </a:p>
        </p:txBody>
      </p:sp>
    </p:spTree>
    <p:extLst>
      <p:ext uri="{BB962C8B-B14F-4D97-AF65-F5344CB8AC3E}">
        <p14:creationId xmlns:p14="http://schemas.microsoft.com/office/powerpoint/2010/main" val="572273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191760" y="2792578"/>
            <a:ext cx="1797119" cy="1806484"/>
          </a:xfrm>
          <a:prstGeom prst="rect">
            <a:avLst/>
          </a:prstGeom>
        </p:spPr>
      </p:pic>
      <p:sp>
        <p:nvSpPr>
          <p:cNvPr id="3" name="TextBox 2"/>
          <p:cNvSpPr txBox="1"/>
          <p:nvPr/>
        </p:nvSpPr>
        <p:spPr>
          <a:xfrm>
            <a:off x="2610827" y="2368080"/>
            <a:ext cx="7038818" cy="769441"/>
          </a:xfrm>
          <a:prstGeom prst="rect">
            <a:avLst/>
          </a:prstGeom>
          <a:noFill/>
        </p:spPr>
        <p:txBody>
          <a:bodyPr wrap="square" rtlCol="0">
            <a:spAutoFit/>
          </a:bodyPr>
          <a:lstStyle/>
          <a:p>
            <a:r>
              <a:rPr lang="en-US" sz="4400" dirty="0">
                <a:solidFill>
                  <a:srgbClr val="007033"/>
                </a:solidFill>
                <a:effectLst>
                  <a:reflection blurRad="6350" stA="55000" endA="300" endPos="45500" dir="5400000" sy="-100000" algn="bl" rotWithShape="0"/>
                </a:effectLst>
              </a:rPr>
              <a:t>Thank you for your attention !</a:t>
            </a:r>
          </a:p>
        </p:txBody>
      </p:sp>
    </p:spTree>
    <p:extLst>
      <p:ext uri="{BB962C8B-B14F-4D97-AF65-F5344CB8AC3E}">
        <p14:creationId xmlns:p14="http://schemas.microsoft.com/office/powerpoint/2010/main" val="209166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0" y="0"/>
            <a:ext cx="12192000" cy="6858000"/>
          </a:xfrm>
          <a:prstGeom prst="rect">
            <a:avLst/>
          </a:prstGeom>
        </p:spPr>
      </p:pic>
      <p:sp>
        <p:nvSpPr>
          <p:cNvPr id="6" name="Rounded Rectangle 5"/>
          <p:cNvSpPr/>
          <p:nvPr/>
        </p:nvSpPr>
        <p:spPr>
          <a:xfrm>
            <a:off x="2832099" y="1348131"/>
            <a:ext cx="6400801" cy="86360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rgbClr val="FF0000"/>
              </a:solidFill>
              <a:effectLst>
                <a:outerShdw blurRad="38100" dist="19050" dir="2700000" algn="tl" rotWithShape="0">
                  <a:schemeClr val="dk1">
                    <a:alpha val="40000"/>
                  </a:schemeClr>
                </a:outerShdw>
              </a:effectLst>
            </a:endParaRPr>
          </a:p>
          <a:p>
            <a:pPr algn="ctr"/>
            <a:r>
              <a:rPr lang="en-US" sz="2400" dirty="0">
                <a:ln w="0"/>
                <a:solidFill>
                  <a:srgbClr val="FF0000"/>
                </a:solidFill>
                <a:effectLst>
                  <a:outerShdw blurRad="38100" dist="19050" dir="2700000" algn="tl" rotWithShape="0">
                    <a:schemeClr val="dk1">
                      <a:alpha val="40000"/>
                    </a:schemeClr>
                  </a:outerShdw>
                </a:effectLst>
              </a:rPr>
              <a:t>Why is it so important to separate enantiomers?</a:t>
            </a:r>
          </a:p>
          <a:p>
            <a:pPr algn="ctr"/>
            <a:endParaRPr lang="en-US" dirty="0">
              <a:solidFill>
                <a:schemeClr val="tx1">
                  <a:lumMod val="95000"/>
                  <a:lumOff val="5000"/>
                </a:schemeClr>
              </a:solidFill>
            </a:endParaRPr>
          </a:p>
        </p:txBody>
      </p:sp>
      <p:sp>
        <p:nvSpPr>
          <p:cNvPr id="7" name="Down Arrow 6"/>
          <p:cNvSpPr/>
          <p:nvPr/>
        </p:nvSpPr>
        <p:spPr>
          <a:xfrm>
            <a:off x="5463452" y="2211732"/>
            <a:ext cx="709565" cy="102676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2368549" y="3238500"/>
            <a:ext cx="7327900" cy="2105368"/>
          </a:xfrm>
          <a:prstGeom prst="roundRect">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n w="0"/>
                <a:solidFill>
                  <a:schemeClr val="tx1"/>
                </a:solidFill>
                <a:effectLst>
                  <a:outerShdw blurRad="38100" dist="19050" dir="2700000" algn="tl" rotWithShape="0">
                    <a:schemeClr val="dk1">
                      <a:alpha val="40000"/>
                    </a:schemeClr>
                  </a:outerShdw>
                </a:effectLst>
              </a:rPr>
              <a:t>Because of the fact that In an achiral environment, enantiomers of a chiral compound exhibit identical physical and chemical properties, but they rotate the plane of polarized light in</a:t>
            </a:r>
            <a:br>
              <a:rPr lang="en-US" dirty="0">
                <a:ln w="0"/>
                <a:solidFill>
                  <a:schemeClr val="tx1"/>
                </a:solidFill>
                <a:effectLst>
                  <a:outerShdw blurRad="38100" dist="19050" dir="2700000" algn="tl" rotWithShape="0">
                    <a:schemeClr val="dk1">
                      <a:alpha val="40000"/>
                    </a:schemeClr>
                  </a:outerShdw>
                </a:effectLst>
              </a:rPr>
            </a:br>
            <a:r>
              <a:rPr lang="en-US" dirty="0">
                <a:ln w="0"/>
                <a:solidFill>
                  <a:schemeClr val="tx1"/>
                </a:solidFill>
                <a:effectLst>
                  <a:outerShdw blurRad="38100" dist="19050" dir="2700000" algn="tl" rotWithShape="0">
                    <a:schemeClr val="dk1">
                      <a:alpha val="40000"/>
                    </a:schemeClr>
                  </a:outerShdw>
                </a:effectLst>
              </a:rPr>
              <a:t>opposite directions and react at different rates with a chiral compound or with an achiral compound in a chiral environment. </a:t>
            </a:r>
          </a:p>
        </p:txBody>
      </p:sp>
    </p:spTree>
    <p:custDataLst>
      <p:tags r:id="rId1"/>
    </p:custDataLst>
    <p:extLst>
      <p:ext uri="{BB962C8B-B14F-4D97-AF65-F5344CB8AC3E}">
        <p14:creationId xmlns:p14="http://schemas.microsoft.com/office/powerpoint/2010/main" val="291847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5C864"/>
        </a:solidFill>
        <a:effectLst/>
      </p:bgPr>
    </p:bg>
    <p:spTree>
      <p:nvGrpSpPr>
        <p:cNvPr id="1" name=""/>
        <p:cNvGrpSpPr/>
        <p:nvPr/>
      </p:nvGrpSpPr>
      <p:grpSpPr>
        <a:xfrm>
          <a:off x="0" y="0"/>
          <a:ext cx="0" cy="0"/>
          <a:chOff x="0" y="0"/>
          <a:chExt cx="0" cy="0"/>
        </a:xfrm>
      </p:grpSpPr>
      <p:sp>
        <p:nvSpPr>
          <p:cNvPr id="2" name="Rectangle 1"/>
          <p:cNvSpPr/>
          <p:nvPr/>
        </p:nvSpPr>
        <p:spPr>
          <a:xfrm>
            <a:off x="1120503" y="1414601"/>
            <a:ext cx="4680857" cy="4650920"/>
          </a:xfrm>
          <a:prstGeom prst="rect">
            <a:avLst/>
          </a:prstGeom>
          <a:solidFill>
            <a:schemeClr val="bg1">
              <a:alpha val="7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20503" y="585099"/>
            <a:ext cx="9190804" cy="430887"/>
          </a:xfrm>
          <a:prstGeom prst="rect">
            <a:avLst/>
          </a:prstGeom>
          <a:solidFill>
            <a:schemeClr val="accent6">
              <a:lumMod val="50000"/>
            </a:schemeClr>
          </a:solidFill>
        </p:spPr>
        <p:txBody>
          <a:bodyPr wrap="square" rtlCol="0">
            <a:spAutoFit/>
          </a:bodyPr>
          <a:lstStyle/>
          <a:p>
            <a:pPr algn="ctr"/>
            <a:r>
              <a:rPr lang="en-US" sz="2100" b="1" dirty="0">
                <a:solidFill>
                  <a:schemeClr val="bg1"/>
                </a:solidFill>
              </a:rPr>
              <a:t>High Performance Liquid Chromatography</a:t>
            </a:r>
          </a:p>
        </p:txBody>
      </p:sp>
      <p:pic>
        <p:nvPicPr>
          <p:cNvPr id="6" name="Picture 2"/>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56160" y="1414600"/>
            <a:ext cx="4341979" cy="455737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2581" y="1414600"/>
            <a:ext cx="3088726" cy="4650921"/>
          </a:xfrm>
          <a:prstGeom prst="rect">
            <a:avLst/>
          </a:prstGeom>
          <a:noFill/>
          <a:ln w="28575">
            <a:solidFill>
              <a:schemeClr val="accent4">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99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69000"/>
          </a:schemeClr>
        </a:solidFill>
        <a:effectLst/>
      </p:bgPr>
    </p:bg>
    <p:spTree>
      <p:nvGrpSpPr>
        <p:cNvPr id="1" name=""/>
        <p:cNvGrpSpPr/>
        <p:nvPr/>
      </p:nvGrpSpPr>
      <p:grpSpPr>
        <a:xfrm>
          <a:off x="0" y="0"/>
          <a:ext cx="0" cy="0"/>
          <a:chOff x="0" y="0"/>
          <a:chExt cx="0" cy="0"/>
        </a:xfrm>
      </p:grpSpPr>
      <p:pic>
        <p:nvPicPr>
          <p:cNvPr id="4" name="Picture 2" descr="New Immobilized Lux® i-Amylose-1 and i-Cellulose-5 Columns Add  Enantioselectivity and Solvent Robustness - SCIENCE UNFILT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25" y="2196580"/>
            <a:ext cx="3657599" cy="26436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025" y="1336222"/>
            <a:ext cx="4187749" cy="400110"/>
          </a:xfrm>
          <a:prstGeom prst="rect">
            <a:avLst/>
          </a:prstGeom>
          <a:noFill/>
        </p:spPr>
        <p:txBody>
          <a:bodyPr wrap="none" rtlCol="0">
            <a:spAutoFit/>
          </a:bodyPr>
          <a:lstStyle/>
          <a:p>
            <a:r>
              <a:rPr lang="en-US" sz="2000" u="sng" dirty="0"/>
              <a:t>Chiral selector used in the experiment:</a:t>
            </a:r>
          </a:p>
        </p:txBody>
      </p:sp>
      <p:sp>
        <p:nvSpPr>
          <p:cNvPr id="6" name="TextBox 5"/>
          <p:cNvSpPr txBox="1"/>
          <p:nvPr/>
        </p:nvSpPr>
        <p:spPr>
          <a:xfrm>
            <a:off x="5827939" y="1367000"/>
            <a:ext cx="1521570" cy="369332"/>
          </a:xfrm>
          <a:prstGeom prst="rect">
            <a:avLst/>
          </a:prstGeom>
          <a:noFill/>
        </p:spPr>
        <p:txBody>
          <a:bodyPr wrap="none" rtlCol="0">
            <a:spAutoFit/>
          </a:bodyPr>
          <a:lstStyle/>
          <a:p>
            <a:r>
              <a:rPr lang="en-US" u="sng" dirty="0"/>
              <a:t>Mobile phase:</a:t>
            </a:r>
          </a:p>
        </p:txBody>
      </p:sp>
      <mc:AlternateContent xmlns:mc="http://schemas.openxmlformats.org/markup-compatibility/2006" xmlns:a14="http://schemas.microsoft.com/office/drawing/2010/main">
        <mc:Choice Requires="a14">
          <p:sp>
            <p:nvSpPr>
              <p:cNvPr id="7" name="TextBox 6"/>
              <p:cNvSpPr txBox="1"/>
              <p:nvPr/>
            </p:nvSpPr>
            <p:spPr>
              <a:xfrm>
                <a:off x="8939892" y="2196580"/>
                <a:ext cx="2255810" cy="2308324"/>
              </a:xfrm>
              <a:prstGeom prst="rect">
                <a:avLst/>
              </a:prstGeom>
              <a:solidFill>
                <a:schemeClr val="bg1"/>
              </a:solidFill>
              <a:ln>
                <a:solidFill>
                  <a:schemeClr val="tx1"/>
                </a:solidFill>
              </a:ln>
            </p:spPr>
            <p:txBody>
              <a:bodyPr wrap="none" rtlCol="0">
                <a:spAutoFit/>
              </a:bodyPr>
              <a:lstStyle/>
              <a:p>
                <a:r>
                  <a:rPr lang="en-US" dirty="0">
                    <a:solidFill>
                      <a:sysClr val="windowText" lastClr="000000"/>
                    </a:solidFill>
                  </a:rPr>
                  <a:t>Flow rate: 0.8ml/min</a:t>
                </a:r>
              </a:p>
              <a:p>
                <a:endParaRPr lang="en-US" dirty="0">
                  <a:solidFill>
                    <a:sysClr val="windowText" lastClr="000000"/>
                  </a:solidFill>
                </a:endParaRPr>
              </a:p>
              <a:p>
                <a:r>
                  <a:rPr lang="en-US" dirty="0">
                    <a:solidFill>
                      <a:sysClr val="windowText" lastClr="000000"/>
                    </a:solidFill>
                  </a:rPr>
                  <a:t>Temperature :10-60⁰C</a:t>
                </a:r>
              </a:p>
              <a:p>
                <a:endParaRPr lang="en-US" dirty="0">
                  <a:solidFill>
                    <a:sysClr val="windowText" lastClr="000000"/>
                  </a:solidFill>
                </a:endParaRPr>
              </a:p>
              <a:p>
                <a:r>
                  <a:rPr lang="en-US" dirty="0">
                    <a:solidFill>
                      <a:sysClr val="windowText" lastClr="000000"/>
                    </a:solidFill>
                  </a:rPr>
                  <a:t>Sample amount: 2</a:t>
                </a:r>
                <a:r>
                  <a:rPr lang="ka-GE" dirty="0">
                    <a:solidFill>
                      <a:sysClr val="windowText" lastClr="000000"/>
                    </a:solidFill>
                    <a:ea typeface="Cambria Math"/>
                  </a:rPr>
                  <a:t> </a:t>
                </a:r>
                <a14:m>
                  <m:oMath xmlns:m="http://schemas.openxmlformats.org/officeDocument/2006/math">
                    <m:r>
                      <m:rPr>
                        <m:sty m:val="p"/>
                      </m:rPr>
                      <a:rPr lang="ka-GE" i="0" smtClean="0">
                        <a:solidFill>
                          <a:sysClr val="windowText" lastClr="000000"/>
                        </a:solidFill>
                        <a:latin typeface="Cambria Math"/>
                        <a:ea typeface="Cambria Math"/>
                      </a:rPr>
                      <m:t>μ</m:t>
                    </m:r>
                    <m:r>
                      <m:rPr>
                        <m:sty m:val="p"/>
                      </m:rPr>
                      <a:rPr lang="en-US" b="0" i="0" smtClean="0">
                        <a:solidFill>
                          <a:sysClr val="windowText" lastClr="000000"/>
                        </a:solidFill>
                        <a:latin typeface="Cambria Math" panose="02040503050406030204" pitchFamily="18" charset="0"/>
                        <a:ea typeface="Cambria Math"/>
                      </a:rPr>
                      <m:t>l</m:t>
                    </m:r>
                  </m:oMath>
                </a14:m>
                <a:endParaRPr lang="en-US" dirty="0">
                  <a:solidFill>
                    <a:sysClr val="windowText" lastClr="000000"/>
                  </a:solidFill>
                </a:endParaRPr>
              </a:p>
              <a:p>
                <a:endParaRPr lang="en-US" dirty="0">
                  <a:solidFill>
                    <a:sysClr val="windowText" lastClr="000000"/>
                  </a:solidFill>
                </a:endParaRPr>
              </a:p>
              <a:p>
                <a:r>
                  <a:rPr lang="en-US" dirty="0">
                    <a:solidFill>
                      <a:sysClr val="windowText" lastClr="000000"/>
                    </a:solidFill>
                  </a:rPr>
                  <a:t>Wavelength : 254nm</a:t>
                </a:r>
              </a:p>
              <a:p>
                <a:endParaRPr lang="en-US" dirty="0">
                  <a:solidFill>
                    <a:sysClr val="windowText" lastClr="0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939892" y="2196580"/>
                <a:ext cx="2255810" cy="2308324"/>
              </a:xfrm>
              <a:prstGeom prst="rect">
                <a:avLst/>
              </a:prstGeom>
              <a:blipFill>
                <a:blip r:embed="rId4"/>
                <a:stretch>
                  <a:fillRect l="-2151" t="-1050" r="-1075"/>
                </a:stretch>
              </a:blipFill>
              <a:ln>
                <a:solidFill>
                  <a:schemeClr val="tx1"/>
                </a:solidFill>
              </a:ln>
            </p:spPr>
            <p:txBody>
              <a:bodyPr/>
              <a:lstStyle/>
              <a:p>
                <a:r>
                  <a:rPr lang="en-US">
                    <a:noFill/>
                  </a:rPr>
                  <a:t> </a:t>
                </a:r>
              </a:p>
            </p:txBody>
          </p:sp>
        </mc:Fallback>
      </mc:AlternateContent>
      <p:sp>
        <p:nvSpPr>
          <p:cNvPr id="8" name="TextBox 7"/>
          <p:cNvSpPr txBox="1"/>
          <p:nvPr/>
        </p:nvSpPr>
        <p:spPr>
          <a:xfrm>
            <a:off x="5827939" y="2196580"/>
            <a:ext cx="1877117" cy="2585323"/>
          </a:xfrm>
          <a:prstGeom prst="rect">
            <a:avLst/>
          </a:prstGeom>
          <a:solidFill>
            <a:schemeClr val="bg1"/>
          </a:solidFill>
          <a:ln>
            <a:solidFill>
              <a:schemeClr val="tx1"/>
            </a:solidFill>
          </a:ln>
        </p:spPr>
        <p:txBody>
          <a:bodyPr wrap="none" rtlCol="0">
            <a:spAutoFit/>
          </a:bodyPr>
          <a:lstStyle/>
          <a:p>
            <a:r>
              <a:rPr lang="en-US" dirty="0"/>
              <a:t>Acetonitrile (ACN)</a:t>
            </a:r>
          </a:p>
          <a:p>
            <a:endParaRPr lang="en-US" dirty="0"/>
          </a:p>
          <a:p>
            <a:r>
              <a:rPr lang="en-US" dirty="0" err="1"/>
              <a:t>ACN:Water</a:t>
            </a:r>
            <a:r>
              <a:rPr lang="en-US" dirty="0"/>
              <a:t> 90:10</a:t>
            </a:r>
          </a:p>
          <a:p>
            <a:endParaRPr lang="en-US" dirty="0"/>
          </a:p>
          <a:p>
            <a:r>
              <a:rPr lang="en-US" dirty="0" err="1"/>
              <a:t>ACN:Water</a:t>
            </a:r>
            <a:r>
              <a:rPr lang="en-US" dirty="0"/>
              <a:t> 80:20</a:t>
            </a:r>
          </a:p>
          <a:p>
            <a:endParaRPr lang="en-US" dirty="0"/>
          </a:p>
          <a:p>
            <a:r>
              <a:rPr lang="en-US" dirty="0" err="1"/>
              <a:t>ACN:Water</a:t>
            </a:r>
            <a:r>
              <a:rPr lang="en-US" dirty="0"/>
              <a:t> 70:30</a:t>
            </a:r>
          </a:p>
          <a:p>
            <a:endParaRPr lang="en-US" dirty="0"/>
          </a:p>
          <a:p>
            <a:r>
              <a:rPr lang="en-US" dirty="0" err="1"/>
              <a:t>ACN:Water</a:t>
            </a:r>
            <a:r>
              <a:rPr lang="en-US" dirty="0"/>
              <a:t> 60:40</a:t>
            </a:r>
          </a:p>
        </p:txBody>
      </p:sp>
      <p:sp>
        <p:nvSpPr>
          <p:cNvPr id="10" name="Rectangle 9"/>
          <p:cNvSpPr/>
          <p:nvPr/>
        </p:nvSpPr>
        <p:spPr>
          <a:xfrm>
            <a:off x="8795718" y="1367000"/>
            <a:ext cx="2544158" cy="369332"/>
          </a:xfrm>
          <a:prstGeom prst="rect">
            <a:avLst/>
          </a:prstGeom>
        </p:spPr>
        <p:txBody>
          <a:bodyPr wrap="none">
            <a:spAutoFit/>
          </a:bodyPr>
          <a:lstStyle/>
          <a:p>
            <a:r>
              <a:rPr lang="en-US" u="sng" dirty="0"/>
              <a:t>Experimental Conditions:</a:t>
            </a:r>
          </a:p>
        </p:txBody>
      </p:sp>
    </p:spTree>
    <p:extLst>
      <p:ext uri="{BB962C8B-B14F-4D97-AF65-F5344CB8AC3E}">
        <p14:creationId xmlns:p14="http://schemas.microsoft.com/office/powerpoint/2010/main" val="124729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95000"/>
          </a:schemeClr>
        </a:solidFill>
        <a:effectLst/>
      </p:bgPr>
    </p:bg>
    <p:spTree>
      <p:nvGrpSpPr>
        <p:cNvPr id="1" name=""/>
        <p:cNvGrpSpPr/>
        <p:nvPr/>
      </p:nvGrpSpPr>
      <p:grpSpPr>
        <a:xfrm>
          <a:off x="0" y="0"/>
          <a:ext cx="0" cy="0"/>
          <a:chOff x="0" y="0"/>
          <a:chExt cx="0" cy="0"/>
        </a:xfrm>
      </p:grpSpPr>
      <p:sp>
        <p:nvSpPr>
          <p:cNvPr id="7" name="Rectangle 6"/>
          <p:cNvSpPr/>
          <p:nvPr/>
        </p:nvSpPr>
        <p:spPr>
          <a:xfrm>
            <a:off x="0" y="2296887"/>
            <a:ext cx="12192000" cy="2576264"/>
          </a:xfrm>
          <a:prstGeom prst="rect">
            <a:avLst/>
          </a:prstGeom>
          <a:solidFill>
            <a:schemeClr val="bg1"/>
          </a:solidFill>
          <a:ln>
            <a:noFill/>
          </a:ln>
          <a:effectLst>
            <a:outerShdw blurRad="1270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63556" b="34613"/>
          <a:stretch/>
        </p:blipFill>
        <p:spPr bwMode="auto">
          <a:xfrm>
            <a:off x="1774360" y="2423411"/>
            <a:ext cx="2858296" cy="2087379"/>
          </a:xfrm>
          <a:prstGeom prst="rect">
            <a:avLst/>
          </a:prstGeom>
          <a:noFill/>
          <a:ln>
            <a:noFill/>
          </a:ln>
          <a:effectLst>
            <a:glow rad="127000">
              <a:schemeClr val="accent6">
                <a:lumMod val="20000"/>
                <a:lumOff val="80000"/>
              </a:schemeClr>
            </a:glow>
            <a:outerShdw dist="35921" sx="119000" sy="119000" algn="ctr" rotWithShape="0">
              <a:schemeClr val="bg2">
                <a:alpha val="0"/>
              </a:schemeClr>
            </a:outerShdw>
            <a:reflection stA="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1667" t="3967" b="30519"/>
          <a:stretch/>
        </p:blipFill>
        <p:spPr bwMode="auto">
          <a:xfrm>
            <a:off x="7687916" y="2548833"/>
            <a:ext cx="2996947" cy="2084832"/>
          </a:xfrm>
          <a:prstGeom prst="rect">
            <a:avLst/>
          </a:prstGeom>
          <a:noFill/>
          <a:ln>
            <a:noFill/>
          </a:ln>
          <a:effectLst>
            <a:glow rad="127000">
              <a:schemeClr val="accent6">
                <a:lumMod val="20000"/>
                <a:lumOff val="80000"/>
              </a:schemeClr>
            </a:glow>
            <a:outerShdw dist="35921" sx="119000" sy="119000" algn="ctr" rotWithShape="0">
              <a:schemeClr val="bg2">
                <a:alpha val="0"/>
              </a:schemeClr>
            </a:outerShdw>
            <a:reflection stA="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474029" y="990599"/>
            <a:ext cx="2877967" cy="430887"/>
          </a:xfrm>
          <a:prstGeom prst="rect">
            <a:avLst/>
          </a:prstGeom>
          <a:solidFill>
            <a:schemeClr val="bg1"/>
          </a:solidFill>
        </p:spPr>
        <p:txBody>
          <a:bodyPr wrap="none" rtlCol="0">
            <a:spAutoFit/>
          </a:bodyPr>
          <a:lstStyle/>
          <a:p>
            <a:r>
              <a:rPr lang="en-US" sz="2200" dirty="0"/>
              <a:t>Planar chiral </a:t>
            </a:r>
            <a:r>
              <a:rPr lang="en-US" sz="2200" dirty="0" err="1"/>
              <a:t>ferrocenes</a:t>
            </a:r>
            <a:endParaRPr lang="en-US" sz="2200" dirty="0"/>
          </a:p>
        </p:txBody>
      </p:sp>
    </p:spTree>
    <p:extLst>
      <p:ext uri="{BB962C8B-B14F-4D97-AF65-F5344CB8AC3E}">
        <p14:creationId xmlns:p14="http://schemas.microsoft.com/office/powerpoint/2010/main" val="219987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69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2890CA-2D84-42AF-89A0-C58CF0B04DD6}"/>
              </a:ext>
            </a:extLst>
          </p:cNvPr>
          <p:cNvPicPr>
            <a:picLocks noChangeAspect="1"/>
          </p:cNvPicPr>
          <p:nvPr/>
        </p:nvPicPr>
        <p:blipFill rotWithShape="1">
          <a:blip r:embed="rId3"/>
          <a:srcRect t="5000" b="-1"/>
          <a:stretch/>
        </p:blipFill>
        <p:spPr>
          <a:xfrm>
            <a:off x="0" y="1059181"/>
            <a:ext cx="9268936" cy="1303021"/>
          </a:xfrm>
          <a:prstGeom prst="rect">
            <a:avLst/>
          </a:prstGeom>
          <a:solidFill>
            <a:srgbClr val="B5C864"/>
          </a:solidFill>
          <a:ln>
            <a:noFill/>
          </a:ln>
        </p:spPr>
      </p:pic>
      <p:pic>
        <p:nvPicPr>
          <p:cNvPr id="2" name="Picture 1">
            <a:extLst>
              <a:ext uri="{FF2B5EF4-FFF2-40B4-BE49-F238E27FC236}">
                <a16:creationId xmlns:a16="http://schemas.microsoft.com/office/drawing/2014/main" id="{FB037637-8E3E-4706-98A3-A3533F6B4073}"/>
              </a:ext>
            </a:extLst>
          </p:cNvPr>
          <p:cNvPicPr>
            <a:picLocks noChangeAspect="1"/>
          </p:cNvPicPr>
          <p:nvPr/>
        </p:nvPicPr>
        <p:blipFill rotWithShape="1">
          <a:blip r:embed="rId4"/>
          <a:srcRect t="5555"/>
          <a:stretch/>
        </p:blipFill>
        <p:spPr>
          <a:xfrm>
            <a:off x="1" y="2240281"/>
            <a:ext cx="9268936" cy="1295401"/>
          </a:xfrm>
          <a:prstGeom prst="rect">
            <a:avLst/>
          </a:prstGeom>
          <a:ln>
            <a:noFill/>
          </a:ln>
        </p:spPr>
      </p:pic>
      <p:pic>
        <p:nvPicPr>
          <p:cNvPr id="3" name="Picture 2">
            <a:extLst>
              <a:ext uri="{FF2B5EF4-FFF2-40B4-BE49-F238E27FC236}">
                <a16:creationId xmlns:a16="http://schemas.microsoft.com/office/drawing/2014/main" id="{5E5AB8CE-73F5-4B53-B864-DD6CEC1D1A50}"/>
              </a:ext>
            </a:extLst>
          </p:cNvPr>
          <p:cNvPicPr>
            <a:picLocks noChangeAspect="1"/>
          </p:cNvPicPr>
          <p:nvPr/>
        </p:nvPicPr>
        <p:blipFill rotWithShape="1">
          <a:blip r:embed="rId5"/>
          <a:srcRect t="5103"/>
          <a:stretch/>
        </p:blipFill>
        <p:spPr>
          <a:xfrm>
            <a:off x="3" y="3413761"/>
            <a:ext cx="9268936" cy="1133659"/>
          </a:xfrm>
          <a:prstGeom prst="rect">
            <a:avLst/>
          </a:prstGeom>
          <a:ln>
            <a:noFill/>
          </a:ln>
        </p:spPr>
      </p:pic>
      <p:pic>
        <p:nvPicPr>
          <p:cNvPr id="5" name="Picture 4">
            <a:extLst>
              <a:ext uri="{FF2B5EF4-FFF2-40B4-BE49-F238E27FC236}">
                <a16:creationId xmlns:a16="http://schemas.microsoft.com/office/drawing/2014/main" id="{6EB3333B-8AE5-424A-B35D-3C17795414E0}"/>
              </a:ext>
            </a:extLst>
          </p:cNvPr>
          <p:cNvPicPr>
            <a:picLocks noChangeAspect="1"/>
          </p:cNvPicPr>
          <p:nvPr/>
        </p:nvPicPr>
        <p:blipFill rotWithShape="1">
          <a:blip r:embed="rId6"/>
          <a:srcRect t="6889"/>
          <a:stretch/>
        </p:blipFill>
        <p:spPr>
          <a:xfrm>
            <a:off x="922" y="4434841"/>
            <a:ext cx="9268936" cy="1235919"/>
          </a:xfrm>
          <a:prstGeom prst="rect">
            <a:avLst/>
          </a:prstGeom>
          <a:ln>
            <a:noFill/>
          </a:ln>
        </p:spPr>
      </p:pic>
      <p:pic>
        <p:nvPicPr>
          <p:cNvPr id="6" name="Picture 5">
            <a:extLst>
              <a:ext uri="{FF2B5EF4-FFF2-40B4-BE49-F238E27FC236}">
                <a16:creationId xmlns:a16="http://schemas.microsoft.com/office/drawing/2014/main" id="{13EAC86D-48B0-4C60-B5C5-DAEFB1C444BF}"/>
              </a:ext>
            </a:extLst>
          </p:cNvPr>
          <p:cNvPicPr>
            <a:picLocks noChangeAspect="1"/>
          </p:cNvPicPr>
          <p:nvPr/>
        </p:nvPicPr>
        <p:blipFill rotWithShape="1">
          <a:blip r:embed="rId7"/>
          <a:srcRect t="3889"/>
          <a:stretch/>
        </p:blipFill>
        <p:spPr>
          <a:xfrm>
            <a:off x="924" y="5539741"/>
            <a:ext cx="9268936" cy="1318259"/>
          </a:xfrm>
          <a:prstGeom prst="rect">
            <a:avLst/>
          </a:prstGeom>
          <a:ln>
            <a:noFill/>
          </a:ln>
        </p:spPr>
      </p:pic>
      <p:cxnSp>
        <p:nvCxnSpPr>
          <p:cNvPr id="9" name="Straight Connector 8"/>
          <p:cNvCxnSpPr/>
          <p:nvPr/>
        </p:nvCxnSpPr>
        <p:spPr>
          <a:xfrm>
            <a:off x="838299" y="2202656"/>
            <a:ext cx="8430392" cy="3057"/>
          </a:xfrm>
          <a:prstGeom prst="line">
            <a:avLst/>
          </a:prstGeom>
          <a:ln w="2540">
            <a:solidFill>
              <a:srgbClr val="33599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35871" y="3348012"/>
            <a:ext cx="7962992" cy="4788"/>
          </a:xfrm>
          <a:prstGeom prst="line">
            <a:avLst/>
          </a:prstGeom>
          <a:ln w="2540">
            <a:solidFill>
              <a:srgbClr val="33599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02701" y="4382215"/>
            <a:ext cx="6665990" cy="29993"/>
          </a:xfrm>
          <a:prstGeom prst="line">
            <a:avLst/>
          </a:prstGeom>
          <a:ln w="3175">
            <a:solidFill>
              <a:srgbClr val="33599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92938" y="5494021"/>
            <a:ext cx="4175753" cy="13216"/>
          </a:xfrm>
          <a:prstGeom prst="line">
            <a:avLst/>
          </a:prstGeom>
          <a:ln w="3175">
            <a:solidFill>
              <a:srgbClr val="33599D"/>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923" y="1059181"/>
            <a:ext cx="9267768" cy="5798819"/>
          </a:xfrm>
          <a:prstGeom prst="rect">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92938" y="1102071"/>
            <a:ext cx="154534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46700" y="4560119"/>
            <a:ext cx="3922010" cy="69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9875" y="3527516"/>
            <a:ext cx="4003207" cy="155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46700" y="2314725"/>
            <a:ext cx="2207255" cy="274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85191" y="5599448"/>
            <a:ext cx="3792178" cy="251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73745" y="2704686"/>
            <a:ext cx="1675784" cy="523220"/>
          </a:xfrm>
          <a:prstGeom prst="rect">
            <a:avLst/>
          </a:prstGeom>
          <a:solidFill>
            <a:schemeClr val="accent6">
              <a:lumMod val="20000"/>
              <a:lumOff val="80000"/>
              <a:alpha val="65000"/>
            </a:schemeClr>
          </a:solidFill>
        </p:spPr>
        <p:txBody>
          <a:bodyPr wrap="square" rtlCol="0">
            <a:spAutoFit/>
          </a:bodyPr>
          <a:lstStyle/>
          <a:p>
            <a:r>
              <a:rPr lang="en-US" sz="1400" b="1" dirty="0"/>
              <a:t>t</a:t>
            </a:r>
            <a:r>
              <a:rPr lang="en-US" sz="800" b="1" dirty="0"/>
              <a:t>R1</a:t>
            </a:r>
            <a:r>
              <a:rPr lang="en-US" sz="1400" b="1" dirty="0"/>
              <a:t>=</a:t>
            </a:r>
            <a:r>
              <a:rPr lang="ka-GE" sz="1400" b="1" dirty="0"/>
              <a:t>8</a:t>
            </a:r>
            <a:r>
              <a:rPr lang="en-US" sz="1400" b="1" dirty="0"/>
              <a:t>.</a:t>
            </a:r>
            <a:r>
              <a:rPr lang="ka-GE" sz="1400" b="1" dirty="0"/>
              <a:t>2</a:t>
            </a:r>
            <a:r>
              <a:rPr lang="en-US" sz="1400" b="1" dirty="0"/>
              <a:t>8min</a:t>
            </a:r>
          </a:p>
          <a:p>
            <a:r>
              <a:rPr lang="en-US" sz="1400" b="1" dirty="0"/>
              <a:t>t</a:t>
            </a:r>
            <a:r>
              <a:rPr lang="en-US" sz="800" b="1" dirty="0"/>
              <a:t>R2</a:t>
            </a:r>
            <a:r>
              <a:rPr lang="en-US" sz="1400" b="1" dirty="0"/>
              <a:t>=</a:t>
            </a:r>
            <a:r>
              <a:rPr lang="ka-GE" sz="1400" b="1" dirty="0"/>
              <a:t>32</a:t>
            </a:r>
            <a:r>
              <a:rPr lang="en-US" sz="1400" b="1" dirty="0"/>
              <a:t>.</a:t>
            </a:r>
            <a:r>
              <a:rPr lang="ka-GE" sz="1400" b="1" dirty="0"/>
              <a:t>16</a:t>
            </a:r>
            <a:r>
              <a:rPr lang="en-US" sz="1400" b="1" dirty="0"/>
              <a:t>min</a:t>
            </a:r>
          </a:p>
        </p:txBody>
      </p:sp>
      <p:sp>
        <p:nvSpPr>
          <p:cNvPr id="19" name="TextBox 18"/>
          <p:cNvSpPr txBox="1"/>
          <p:nvPr/>
        </p:nvSpPr>
        <p:spPr>
          <a:xfrm>
            <a:off x="9573745" y="1533756"/>
            <a:ext cx="1596482" cy="523220"/>
          </a:xfrm>
          <a:prstGeom prst="rect">
            <a:avLst/>
          </a:prstGeom>
          <a:solidFill>
            <a:schemeClr val="accent6">
              <a:lumMod val="20000"/>
              <a:lumOff val="80000"/>
              <a:alpha val="65000"/>
            </a:schemeClr>
          </a:solidFill>
        </p:spPr>
        <p:txBody>
          <a:bodyPr wrap="square" rtlCol="0">
            <a:spAutoFit/>
          </a:bodyPr>
          <a:lstStyle/>
          <a:p>
            <a:r>
              <a:rPr lang="en-US" sz="1400" b="1" dirty="0"/>
              <a:t>t</a:t>
            </a:r>
            <a:r>
              <a:rPr lang="en-US" sz="800" b="1" dirty="0"/>
              <a:t>R1</a:t>
            </a:r>
            <a:r>
              <a:rPr lang="en-US" sz="1400" b="1" dirty="0"/>
              <a:t>=7.08min</a:t>
            </a:r>
          </a:p>
          <a:p>
            <a:r>
              <a:rPr lang="en-US" sz="1400" b="1" dirty="0"/>
              <a:t>t</a:t>
            </a:r>
            <a:r>
              <a:rPr lang="en-US" sz="800" b="1" dirty="0"/>
              <a:t>R2</a:t>
            </a:r>
            <a:r>
              <a:rPr lang="en-US" sz="1400" b="1" dirty="0"/>
              <a:t>=17.210min</a:t>
            </a:r>
          </a:p>
        </p:txBody>
      </p:sp>
      <p:sp>
        <p:nvSpPr>
          <p:cNvPr id="20" name="TextBox 19"/>
          <p:cNvSpPr txBox="1"/>
          <p:nvPr/>
        </p:nvSpPr>
        <p:spPr>
          <a:xfrm>
            <a:off x="9574118" y="3654917"/>
            <a:ext cx="1675411" cy="535685"/>
          </a:xfrm>
          <a:prstGeom prst="rect">
            <a:avLst/>
          </a:prstGeom>
          <a:solidFill>
            <a:schemeClr val="accent6">
              <a:lumMod val="20000"/>
              <a:lumOff val="80000"/>
              <a:alpha val="65000"/>
            </a:schemeClr>
          </a:solidFill>
        </p:spPr>
        <p:txBody>
          <a:bodyPr wrap="square" rtlCol="0">
            <a:spAutoFit/>
          </a:bodyPr>
          <a:lstStyle/>
          <a:p>
            <a:r>
              <a:rPr lang="en-US" sz="1400" b="1" dirty="0"/>
              <a:t>t</a:t>
            </a:r>
            <a:r>
              <a:rPr lang="en-US" sz="800" b="1" dirty="0"/>
              <a:t>R1</a:t>
            </a:r>
            <a:r>
              <a:rPr lang="en-US" sz="1400" b="1" dirty="0"/>
              <a:t>=</a:t>
            </a:r>
            <a:r>
              <a:rPr lang="ka-GE" sz="1400" b="1" dirty="0"/>
              <a:t>13.57</a:t>
            </a:r>
            <a:r>
              <a:rPr lang="en-US" sz="1400" b="1" dirty="0"/>
              <a:t>min</a:t>
            </a:r>
          </a:p>
          <a:p>
            <a:r>
              <a:rPr lang="en-US" sz="1400" b="1" dirty="0"/>
              <a:t>t</a:t>
            </a:r>
            <a:r>
              <a:rPr lang="en-US" sz="800" b="1" dirty="0"/>
              <a:t>R2</a:t>
            </a:r>
            <a:r>
              <a:rPr lang="en-US" sz="1400" b="1" dirty="0"/>
              <a:t>=</a:t>
            </a:r>
            <a:r>
              <a:rPr lang="ka-GE" sz="1400" b="1" dirty="0"/>
              <a:t>68.376</a:t>
            </a:r>
            <a:r>
              <a:rPr lang="en-US" sz="1400" b="1" dirty="0"/>
              <a:t>min</a:t>
            </a:r>
          </a:p>
        </p:txBody>
      </p:sp>
      <p:sp>
        <p:nvSpPr>
          <p:cNvPr id="21" name="TextBox 20"/>
          <p:cNvSpPr txBox="1"/>
          <p:nvPr/>
        </p:nvSpPr>
        <p:spPr>
          <a:xfrm>
            <a:off x="9627349" y="4765929"/>
            <a:ext cx="1622180" cy="523220"/>
          </a:xfrm>
          <a:prstGeom prst="rect">
            <a:avLst/>
          </a:prstGeom>
          <a:solidFill>
            <a:schemeClr val="accent6">
              <a:lumMod val="20000"/>
              <a:lumOff val="80000"/>
              <a:alpha val="65000"/>
            </a:schemeClr>
          </a:solidFill>
        </p:spPr>
        <p:txBody>
          <a:bodyPr wrap="square" rtlCol="0">
            <a:spAutoFit/>
          </a:bodyPr>
          <a:lstStyle/>
          <a:p>
            <a:r>
              <a:rPr lang="en-US" sz="1400" b="1" dirty="0"/>
              <a:t>t</a:t>
            </a:r>
            <a:r>
              <a:rPr lang="en-US" sz="800" b="1" dirty="0"/>
              <a:t>R1</a:t>
            </a:r>
            <a:r>
              <a:rPr lang="en-US" sz="1400" b="1" dirty="0"/>
              <a:t>=</a:t>
            </a:r>
            <a:r>
              <a:rPr lang="ka-GE" sz="1400" b="1" dirty="0"/>
              <a:t>2</a:t>
            </a:r>
            <a:r>
              <a:rPr lang="en-US" sz="1400" b="1" dirty="0"/>
              <a:t>7.</a:t>
            </a:r>
            <a:r>
              <a:rPr lang="ka-GE" sz="1400" b="1" dirty="0"/>
              <a:t>126</a:t>
            </a:r>
            <a:r>
              <a:rPr lang="en-US" sz="1400" b="1" dirty="0"/>
              <a:t>min</a:t>
            </a:r>
          </a:p>
          <a:p>
            <a:r>
              <a:rPr lang="en-US" sz="1400" b="1" dirty="0"/>
              <a:t>t</a:t>
            </a:r>
            <a:r>
              <a:rPr lang="en-US" sz="800" b="1" dirty="0"/>
              <a:t>R2</a:t>
            </a:r>
            <a:r>
              <a:rPr lang="en-US" sz="1400" b="1" dirty="0"/>
              <a:t>=</a:t>
            </a:r>
            <a:r>
              <a:rPr lang="ka-GE" sz="1400" b="1" dirty="0"/>
              <a:t>142</a:t>
            </a:r>
            <a:r>
              <a:rPr lang="en-US" sz="1400" b="1" dirty="0"/>
              <a:t>.</a:t>
            </a:r>
            <a:r>
              <a:rPr lang="ka-GE" sz="1400" b="1" dirty="0"/>
              <a:t>376</a:t>
            </a:r>
            <a:r>
              <a:rPr lang="en-US" sz="1400" b="1" dirty="0"/>
              <a:t>min</a:t>
            </a:r>
          </a:p>
        </p:txBody>
      </p:sp>
      <p:sp>
        <p:nvSpPr>
          <p:cNvPr id="22" name="TextBox 21"/>
          <p:cNvSpPr txBox="1"/>
          <p:nvPr/>
        </p:nvSpPr>
        <p:spPr>
          <a:xfrm>
            <a:off x="9573745" y="5743033"/>
            <a:ext cx="1686811" cy="523220"/>
          </a:xfrm>
          <a:prstGeom prst="rect">
            <a:avLst/>
          </a:prstGeom>
          <a:solidFill>
            <a:schemeClr val="accent6">
              <a:lumMod val="20000"/>
              <a:lumOff val="80000"/>
              <a:alpha val="65000"/>
            </a:schemeClr>
          </a:solidFill>
        </p:spPr>
        <p:txBody>
          <a:bodyPr wrap="square" rtlCol="0">
            <a:spAutoFit/>
          </a:bodyPr>
          <a:lstStyle/>
          <a:p>
            <a:r>
              <a:rPr lang="en-US" sz="1400" b="1" dirty="0"/>
              <a:t>t</a:t>
            </a:r>
            <a:r>
              <a:rPr lang="en-US" sz="800" b="1" dirty="0"/>
              <a:t>R1</a:t>
            </a:r>
            <a:r>
              <a:rPr lang="en-US" sz="1400" b="1" dirty="0"/>
              <a:t>=</a:t>
            </a:r>
            <a:r>
              <a:rPr lang="ka-GE" sz="1400" b="1" dirty="0"/>
              <a:t>52.435</a:t>
            </a:r>
            <a:r>
              <a:rPr lang="en-US" sz="1400" b="1" dirty="0"/>
              <a:t>min</a:t>
            </a:r>
          </a:p>
          <a:p>
            <a:r>
              <a:rPr lang="en-US" sz="1400" b="1" dirty="0"/>
              <a:t>t</a:t>
            </a:r>
            <a:r>
              <a:rPr lang="en-US" sz="800" b="1" dirty="0"/>
              <a:t>R2</a:t>
            </a:r>
            <a:r>
              <a:rPr lang="en-US" sz="1400" b="1" dirty="0"/>
              <a:t>=</a:t>
            </a:r>
            <a:r>
              <a:rPr lang="ka-GE" sz="1400" b="1" dirty="0"/>
              <a:t>284</a:t>
            </a:r>
            <a:r>
              <a:rPr lang="en-US" sz="1400" b="1" dirty="0"/>
              <a:t>.</a:t>
            </a:r>
            <a:r>
              <a:rPr lang="ka-GE" sz="1400" b="1" dirty="0"/>
              <a:t>994</a:t>
            </a:r>
            <a:r>
              <a:rPr lang="en-US" sz="1400" b="1" dirty="0"/>
              <a:t>min</a:t>
            </a:r>
          </a:p>
        </p:txBody>
      </p:sp>
      <p:pic>
        <p:nvPicPr>
          <p:cNvPr id="36" name="Picture 2"/>
          <p:cNvPicPr>
            <a:picLocks noChangeAspect="1" noChangeArrowheads="1"/>
          </p:cNvPicPr>
          <p:nvPr/>
        </p:nvPicPr>
        <p:blipFill rotWithShape="1">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r="63556" b="34613"/>
          <a:stretch/>
        </p:blipFill>
        <p:spPr bwMode="auto">
          <a:xfrm>
            <a:off x="9627349" y="-130902"/>
            <a:ext cx="1948544" cy="1422999"/>
          </a:xfrm>
          <a:prstGeom prst="rect">
            <a:avLst/>
          </a:prstGeom>
          <a:noFill/>
          <a:ln>
            <a:noFill/>
          </a:ln>
          <a:effectLst>
            <a:outerShdw dist="35921" dir="2700000" algn="ctr" rotWithShape="0">
              <a:schemeClr val="bg2">
                <a:alpha val="86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Slide Number Placeholder 34"/>
          <p:cNvSpPr>
            <a:spLocks noGrp="1"/>
          </p:cNvSpPr>
          <p:nvPr>
            <p:ph type="sldNum" sz="quarter" idx="12"/>
          </p:nvPr>
        </p:nvSpPr>
        <p:spPr>
          <a:xfrm>
            <a:off x="10094118" y="6400800"/>
            <a:ext cx="438554" cy="365760"/>
          </a:xfrm>
        </p:spPr>
        <p:txBody>
          <a:bodyPr/>
          <a:lstStyle/>
          <a:p>
            <a:fld id="{B6F15528-21DE-4FAA-801E-634DDDAF4B2B}" type="slidenum">
              <a:rPr lang="en-US" smtClean="0"/>
              <a:pPr/>
              <a:t>7</a:t>
            </a:fld>
            <a:endParaRPr lang="en-US"/>
          </a:p>
        </p:txBody>
      </p:sp>
      <p:sp>
        <p:nvSpPr>
          <p:cNvPr id="37" name="TextBox 36"/>
          <p:cNvSpPr txBox="1"/>
          <p:nvPr/>
        </p:nvSpPr>
        <p:spPr>
          <a:xfrm>
            <a:off x="7386980" y="2662480"/>
            <a:ext cx="1857498" cy="307777"/>
          </a:xfrm>
          <a:prstGeom prst="rect">
            <a:avLst/>
          </a:prstGeom>
          <a:solidFill>
            <a:schemeClr val="accent6">
              <a:lumMod val="20000"/>
              <a:lumOff val="80000"/>
              <a:alpha val="55000"/>
            </a:schemeClr>
          </a:solidFill>
          <a:ln>
            <a:noFill/>
          </a:ln>
        </p:spPr>
        <p:txBody>
          <a:bodyPr wrap="square" rtlCol="0">
            <a:spAutoFit/>
          </a:bodyPr>
          <a:lstStyle/>
          <a:p>
            <a:r>
              <a:rPr lang="en-US" sz="1400" dirty="0">
                <a:ln w="0"/>
                <a:effectLst>
                  <a:outerShdw blurRad="38100" dist="19050" dir="2700000" algn="tl" rotWithShape="0">
                    <a:schemeClr val="dk1">
                      <a:alpha val="40000"/>
                    </a:schemeClr>
                  </a:outerShdw>
                </a:effectLst>
              </a:rPr>
              <a:t>ACN:Water-90:10</a:t>
            </a:r>
          </a:p>
        </p:txBody>
      </p:sp>
      <p:sp>
        <p:nvSpPr>
          <p:cNvPr id="39" name="TextBox 38"/>
          <p:cNvSpPr txBox="1"/>
          <p:nvPr/>
        </p:nvSpPr>
        <p:spPr>
          <a:xfrm>
            <a:off x="7468378" y="5755468"/>
            <a:ext cx="1694704" cy="307777"/>
          </a:xfrm>
          <a:prstGeom prst="rect">
            <a:avLst/>
          </a:prstGeom>
          <a:solidFill>
            <a:schemeClr val="accent6">
              <a:lumMod val="20000"/>
              <a:lumOff val="80000"/>
              <a:alpha val="55000"/>
            </a:schemeClr>
          </a:solidFill>
          <a:ln>
            <a:noFill/>
          </a:ln>
        </p:spPr>
        <p:txBody>
          <a:bodyPr wrap="square" rtlCol="0">
            <a:spAutoFit/>
          </a:bodyPr>
          <a:lstStyle/>
          <a:p>
            <a:r>
              <a:rPr lang="en-US" sz="1400" dirty="0">
                <a:ln w="0"/>
                <a:effectLst>
                  <a:outerShdw blurRad="38100" dist="19050" dir="2700000" algn="tl" rotWithShape="0">
                    <a:schemeClr val="dk1">
                      <a:alpha val="40000"/>
                    </a:schemeClr>
                  </a:outerShdw>
                </a:effectLst>
              </a:rPr>
              <a:t>ACN:Water-60:40</a:t>
            </a:r>
          </a:p>
        </p:txBody>
      </p:sp>
      <p:sp>
        <p:nvSpPr>
          <p:cNvPr id="40" name="TextBox 39"/>
          <p:cNvSpPr txBox="1"/>
          <p:nvPr/>
        </p:nvSpPr>
        <p:spPr>
          <a:xfrm>
            <a:off x="7377547" y="4742816"/>
            <a:ext cx="1785536" cy="308229"/>
          </a:xfrm>
          <a:prstGeom prst="rect">
            <a:avLst/>
          </a:prstGeom>
          <a:solidFill>
            <a:schemeClr val="accent6">
              <a:lumMod val="20000"/>
              <a:lumOff val="80000"/>
              <a:alpha val="55000"/>
            </a:schemeClr>
          </a:solidFill>
          <a:ln>
            <a:noFill/>
          </a:ln>
        </p:spPr>
        <p:txBody>
          <a:bodyPr wrap="square" rtlCol="0">
            <a:spAutoFit/>
          </a:bodyPr>
          <a:lstStyle/>
          <a:p>
            <a:r>
              <a:rPr lang="en-US" sz="1400" dirty="0" err="1">
                <a:ln w="0"/>
                <a:effectLst>
                  <a:outerShdw blurRad="38100" dist="19050" dir="2700000" algn="tl" rotWithShape="0">
                    <a:schemeClr val="dk1">
                      <a:alpha val="40000"/>
                    </a:schemeClr>
                  </a:outerShdw>
                </a:effectLst>
              </a:rPr>
              <a:t>ACN:Water</a:t>
            </a:r>
            <a:r>
              <a:rPr lang="ka-GE" sz="1400" dirty="0">
                <a:ln w="0"/>
                <a:effectLst>
                  <a:outerShdw blurRad="38100" dist="19050" dir="2700000" algn="tl" rotWithShape="0">
                    <a:schemeClr val="dk1">
                      <a:alpha val="40000"/>
                    </a:schemeClr>
                  </a:outerShdw>
                </a:effectLst>
              </a:rPr>
              <a:t>-70:30</a:t>
            </a:r>
            <a:endParaRPr lang="en-US" sz="1400" dirty="0">
              <a:ln w="0"/>
              <a:effectLst>
                <a:outerShdw blurRad="38100" dist="19050" dir="2700000" algn="tl" rotWithShape="0">
                  <a:schemeClr val="dk1">
                    <a:alpha val="40000"/>
                  </a:schemeClr>
                </a:outerShdw>
              </a:effectLst>
            </a:endParaRPr>
          </a:p>
        </p:txBody>
      </p:sp>
      <p:sp>
        <p:nvSpPr>
          <p:cNvPr id="41" name="TextBox 40"/>
          <p:cNvSpPr txBox="1"/>
          <p:nvPr/>
        </p:nvSpPr>
        <p:spPr>
          <a:xfrm>
            <a:off x="7377547" y="3660323"/>
            <a:ext cx="1838340" cy="307777"/>
          </a:xfrm>
          <a:prstGeom prst="rect">
            <a:avLst/>
          </a:prstGeom>
          <a:solidFill>
            <a:schemeClr val="accent6">
              <a:lumMod val="20000"/>
              <a:lumOff val="80000"/>
              <a:alpha val="55000"/>
            </a:schemeClr>
          </a:solidFill>
          <a:ln>
            <a:noFill/>
          </a:ln>
        </p:spPr>
        <p:txBody>
          <a:bodyPr wrap="square" rtlCol="0">
            <a:spAutoFit/>
          </a:bodyPr>
          <a:lstStyle/>
          <a:p>
            <a:r>
              <a:rPr lang="en-US" sz="1400" dirty="0">
                <a:ln w="0"/>
                <a:effectLst>
                  <a:outerShdw blurRad="38100" dist="19050" dir="2700000" algn="tl" rotWithShape="0">
                    <a:schemeClr val="dk1">
                      <a:alpha val="40000"/>
                    </a:schemeClr>
                  </a:outerShdw>
                </a:effectLst>
              </a:rPr>
              <a:t>ACN:Water-80:20</a:t>
            </a:r>
          </a:p>
        </p:txBody>
      </p:sp>
      <p:sp>
        <p:nvSpPr>
          <p:cNvPr id="42" name="TextBox 41"/>
          <p:cNvSpPr txBox="1"/>
          <p:nvPr/>
        </p:nvSpPr>
        <p:spPr>
          <a:xfrm>
            <a:off x="7381892" y="1533756"/>
            <a:ext cx="1867675" cy="307777"/>
          </a:xfrm>
          <a:prstGeom prst="rect">
            <a:avLst/>
          </a:prstGeom>
          <a:solidFill>
            <a:schemeClr val="accent6">
              <a:lumMod val="20000"/>
              <a:lumOff val="80000"/>
              <a:alpha val="55000"/>
            </a:schemeClr>
          </a:solidFill>
          <a:ln>
            <a:noFill/>
          </a:ln>
        </p:spPr>
        <p:txBody>
          <a:bodyPr wrap="square" rtlCol="0">
            <a:spAutoFit/>
          </a:bodyPr>
          <a:lstStyle/>
          <a:p>
            <a:r>
              <a:rPr lang="en-US" sz="1400" dirty="0">
                <a:ln w="0"/>
                <a:effectLst>
                  <a:outerShdw blurRad="38100" dist="19050" dir="2700000" algn="tl" rotWithShape="0">
                    <a:schemeClr val="dk1">
                      <a:alpha val="40000"/>
                    </a:schemeClr>
                  </a:outerShdw>
                </a:effectLst>
              </a:rPr>
              <a:t>ACN</a:t>
            </a:r>
          </a:p>
        </p:txBody>
      </p:sp>
      <p:sp>
        <p:nvSpPr>
          <p:cNvPr id="30" name="Rectangle 29"/>
          <p:cNvSpPr/>
          <p:nvPr/>
        </p:nvSpPr>
        <p:spPr>
          <a:xfrm>
            <a:off x="0" y="336128"/>
            <a:ext cx="9268691" cy="369332"/>
          </a:xfrm>
          <a:prstGeom prst="rect">
            <a:avLst/>
          </a:prstGeom>
          <a:solidFill>
            <a:schemeClr val="bg1">
              <a:lumMod val="95000"/>
            </a:schemeClr>
          </a:solidFill>
        </p:spPr>
        <p:txBody>
          <a:bodyPr wrap="square">
            <a:spAutoFit/>
          </a:bodyPr>
          <a:lstStyle/>
          <a:p>
            <a:pPr algn="ctr"/>
            <a:r>
              <a:rPr lang="en-US" dirty="0">
                <a:ln w="0"/>
                <a:effectLst>
                  <a:outerShdw blurRad="38100" dist="19050" dir="2700000" algn="tl" rotWithShape="0">
                    <a:schemeClr val="dk1">
                      <a:alpha val="40000"/>
                    </a:schemeClr>
                  </a:outerShdw>
                </a:effectLst>
              </a:rPr>
              <a:t>Effect of different water contents in mobile phase on retention time</a:t>
            </a:r>
          </a:p>
        </p:txBody>
      </p:sp>
    </p:spTree>
    <p:extLst>
      <p:ext uri="{BB962C8B-B14F-4D97-AF65-F5344CB8AC3E}">
        <p14:creationId xmlns:p14="http://schemas.microsoft.com/office/powerpoint/2010/main" val="123067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101601511"/>
              </p:ext>
            </p:extLst>
          </p:nvPr>
        </p:nvGraphicFramePr>
        <p:xfrm>
          <a:off x="6035039" y="3303597"/>
          <a:ext cx="5029835" cy="2990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23105222"/>
              </p:ext>
            </p:extLst>
          </p:nvPr>
        </p:nvGraphicFramePr>
        <p:xfrm>
          <a:off x="4349112" y="1483903"/>
          <a:ext cx="3200399" cy="1436130"/>
        </p:xfrm>
        <a:graphic>
          <a:graphicData uri="http://schemas.openxmlformats.org/drawingml/2006/table">
            <a:tbl>
              <a:tblPr>
                <a:tableStyleId>{5C22544A-7EE6-4342-B048-85BDC9FD1C3A}</a:tableStyleId>
              </a:tblPr>
              <a:tblGrid>
                <a:gridCol w="1132255">
                  <a:extLst>
                    <a:ext uri="{9D8B030D-6E8A-4147-A177-3AD203B41FA5}">
                      <a16:colId xmlns:a16="http://schemas.microsoft.com/office/drawing/2014/main" val="20000"/>
                    </a:ext>
                  </a:extLst>
                </a:gridCol>
                <a:gridCol w="652530">
                  <a:extLst>
                    <a:ext uri="{9D8B030D-6E8A-4147-A177-3AD203B41FA5}">
                      <a16:colId xmlns:a16="http://schemas.microsoft.com/office/drawing/2014/main" val="20001"/>
                    </a:ext>
                  </a:extLst>
                </a:gridCol>
                <a:gridCol w="664920">
                  <a:extLst>
                    <a:ext uri="{9D8B030D-6E8A-4147-A177-3AD203B41FA5}">
                      <a16:colId xmlns:a16="http://schemas.microsoft.com/office/drawing/2014/main" val="20002"/>
                    </a:ext>
                  </a:extLst>
                </a:gridCol>
                <a:gridCol w="750694">
                  <a:extLst>
                    <a:ext uri="{9D8B030D-6E8A-4147-A177-3AD203B41FA5}">
                      <a16:colId xmlns:a16="http://schemas.microsoft.com/office/drawing/2014/main" val="20003"/>
                    </a:ext>
                  </a:extLst>
                </a:gridCol>
              </a:tblGrid>
              <a:tr h="550305">
                <a:tc>
                  <a:txBody>
                    <a:bodyPr/>
                    <a:lstStyle/>
                    <a:p>
                      <a:pPr algn="r" fontAlgn="ctr"/>
                      <a:r>
                        <a:rPr lang="en-US" sz="1000" u="none" strike="noStrike" dirty="0">
                          <a:effectLst/>
                        </a:rPr>
                        <a:t>Content of water in the mobile phase, v/v</a:t>
                      </a:r>
                      <a:endParaRPr lang="en-US" sz="1000" b="0" i="0" u="none" strike="noStrike" dirty="0">
                        <a:solidFill>
                          <a:srgbClr val="000000"/>
                        </a:solidFill>
                        <a:effectLst/>
                        <a:latin typeface="Times New Roman"/>
                      </a:endParaRPr>
                    </a:p>
                  </a:txBody>
                  <a:tcPr marL="9525" marR="9525" marT="9525" marB="0" anchor="ctr">
                    <a:solidFill>
                      <a:schemeClr val="accent6">
                        <a:lumMod val="40000"/>
                        <a:lumOff val="60000"/>
                      </a:schemeClr>
                    </a:solidFill>
                  </a:tcPr>
                </a:tc>
                <a:tc>
                  <a:txBody>
                    <a:bodyPr/>
                    <a:lstStyle/>
                    <a:p>
                      <a:pPr algn="r" fontAlgn="b"/>
                      <a:r>
                        <a:rPr lang="en-US" sz="2200" u="none" strike="noStrike" dirty="0" err="1">
                          <a:effectLst/>
                        </a:rPr>
                        <a:t>k</a:t>
                      </a:r>
                      <a:r>
                        <a:rPr lang="en-US" sz="1100" u="none" strike="noStrike" dirty="0" err="1">
                          <a:effectLst/>
                        </a:rPr>
                        <a:t>S</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2200" u="none" strike="noStrike" dirty="0" err="1">
                          <a:effectLst/>
                        </a:rPr>
                        <a:t>k</a:t>
                      </a:r>
                      <a:r>
                        <a:rPr lang="en-US" sz="1100" u="none" strike="noStrike" dirty="0" err="1">
                          <a:effectLst/>
                        </a:rPr>
                        <a:t>R</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l-GR" sz="1800" u="none" strike="noStrike" dirty="0">
                          <a:effectLst/>
                        </a:rPr>
                        <a:t>α</a:t>
                      </a:r>
                      <a:endParaRPr lang="el-GR" sz="18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0000"/>
                  </a:ext>
                </a:extLst>
              </a:tr>
              <a:tr h="133934">
                <a:tc>
                  <a:txBody>
                    <a:bodyPr/>
                    <a:lstStyle/>
                    <a:p>
                      <a:pPr algn="ctr" fontAlgn="b"/>
                      <a:r>
                        <a:rPr lang="en-US" sz="1100" u="none" strike="noStrike" dirty="0">
                          <a:effectLst/>
                        </a:rPr>
                        <a:t>0</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a:effectLst/>
                        </a:rPr>
                        <a:t>0.8827</a:t>
                      </a:r>
                      <a:endParaRPr lang="en-US" sz="1100" b="0" i="0" u="none" strike="noStrike">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a:effectLst/>
                        </a:rPr>
                        <a:t>3.5893</a:t>
                      </a:r>
                      <a:endParaRPr lang="en-US" sz="1100" b="0" i="0" u="none" strike="noStrike">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dirty="0">
                          <a:effectLst/>
                        </a:rPr>
                        <a:t>4.0665 </a:t>
                      </a:r>
                      <a:r>
                        <a:rPr lang="ka-GE" sz="1100" u="none" strike="noStrike" dirty="0">
                          <a:effectLst/>
                        </a:rPr>
                        <a:t>  </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0001"/>
                  </a:ext>
                </a:extLst>
              </a:tr>
              <a:tr h="133794">
                <a:tc>
                  <a:txBody>
                    <a:bodyPr/>
                    <a:lstStyle/>
                    <a:p>
                      <a:pPr algn="ctr" fontAlgn="b"/>
                      <a:r>
                        <a:rPr lang="en-US" sz="1100" u="none" strike="noStrike" dirty="0">
                          <a:effectLst/>
                        </a:rPr>
                        <a:t>10</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dirty="0">
                          <a:effectLst/>
                        </a:rPr>
                        <a:t>1.2035</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a:effectLst/>
                        </a:rPr>
                        <a:t>7.5784</a:t>
                      </a:r>
                      <a:endParaRPr lang="en-US" sz="1100" b="0" i="0" u="none" strike="noStrike">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dirty="0">
                          <a:effectLst/>
                        </a:rPr>
                        <a:t>6.2971</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0002"/>
                  </a:ext>
                </a:extLst>
              </a:tr>
              <a:tr h="133794">
                <a:tc>
                  <a:txBody>
                    <a:bodyPr/>
                    <a:lstStyle/>
                    <a:p>
                      <a:pPr algn="ctr" fontAlgn="b"/>
                      <a:r>
                        <a:rPr lang="en-US" sz="1100" u="none" strike="noStrike">
                          <a:effectLst/>
                        </a:rPr>
                        <a:t>20</a:t>
                      </a:r>
                      <a:endParaRPr lang="en-US" sz="1100" b="0" i="0" u="none" strike="noStrike">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dirty="0">
                          <a:effectLst/>
                        </a:rPr>
                        <a:t>2.6189</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dirty="0">
                          <a:effectLst/>
                        </a:rPr>
                        <a:t>17.2336</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dirty="0">
                          <a:effectLst/>
                        </a:rPr>
                        <a:t>6.5804</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0003"/>
                  </a:ext>
                </a:extLst>
              </a:tr>
              <a:tr h="133794">
                <a:tc>
                  <a:txBody>
                    <a:bodyPr/>
                    <a:lstStyle/>
                    <a:p>
                      <a:pPr algn="ctr" fontAlgn="b"/>
                      <a:r>
                        <a:rPr lang="en-US" sz="1100" u="none" strike="noStrike">
                          <a:effectLst/>
                        </a:rPr>
                        <a:t>30</a:t>
                      </a:r>
                      <a:endParaRPr lang="en-US" sz="1100" b="0" i="0" u="none" strike="noStrike">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a:effectLst/>
                        </a:rPr>
                        <a:t>6.2344</a:t>
                      </a:r>
                      <a:endParaRPr lang="en-US" sz="1100" b="0" i="0" u="none" strike="noStrike">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a:effectLst/>
                        </a:rPr>
                        <a:t>36.9645</a:t>
                      </a:r>
                      <a:endParaRPr lang="en-US" sz="1100" b="0" i="0" u="none" strike="noStrike">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dirty="0">
                          <a:effectLst/>
                        </a:rPr>
                        <a:t>5.9291</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0004"/>
                  </a:ext>
                </a:extLst>
              </a:tr>
              <a:tr h="133794">
                <a:tc>
                  <a:txBody>
                    <a:bodyPr/>
                    <a:lstStyle/>
                    <a:p>
                      <a:pPr algn="ctr" fontAlgn="b"/>
                      <a:r>
                        <a:rPr lang="en-US" sz="1100" u="none" strike="noStrike" dirty="0">
                          <a:effectLst/>
                        </a:rPr>
                        <a:t>40</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dirty="0">
                          <a:effectLst/>
                        </a:rPr>
                        <a:t>12.9827</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dirty="0">
                          <a:effectLst/>
                        </a:rPr>
                        <a:t>74.9984</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1100" u="none" strike="noStrike" dirty="0">
                          <a:effectLst/>
                        </a:rPr>
                        <a:t>5.7768</a:t>
                      </a:r>
                      <a:endParaRPr lang="en-US" sz="11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3613116715"/>
              </p:ext>
            </p:extLst>
          </p:nvPr>
        </p:nvGraphicFramePr>
        <p:xfrm>
          <a:off x="947102" y="3308349"/>
          <a:ext cx="5029835" cy="299085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2"/>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r="63594" b="34509"/>
          <a:stretch/>
        </p:blipFill>
        <p:spPr bwMode="auto">
          <a:xfrm>
            <a:off x="10582275" y="134225"/>
            <a:ext cx="16097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14473" y="458759"/>
            <a:ext cx="8686799" cy="646331"/>
          </a:xfrm>
          <a:prstGeom prst="rect">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solidFill>
                  <a:schemeClr val="tx1">
                    <a:lumMod val="95000"/>
                    <a:lumOff val="5000"/>
                  </a:schemeClr>
                </a:solidFill>
              </a:rPr>
              <a:t>Dependence of retention an separation factor on water content in</a:t>
            </a:r>
            <a:br>
              <a:rPr lang="en-US" dirty="0">
                <a:solidFill>
                  <a:schemeClr val="tx1">
                    <a:lumMod val="95000"/>
                    <a:lumOff val="5000"/>
                  </a:schemeClr>
                </a:solidFill>
              </a:rPr>
            </a:br>
            <a:r>
              <a:rPr lang="en-US" dirty="0">
                <a:solidFill>
                  <a:schemeClr val="tx1">
                    <a:lumMod val="95000"/>
                    <a:lumOff val="5000"/>
                  </a:schemeClr>
                </a:solidFill>
              </a:rPr>
              <a:t>acetonitrile on Lux Amylose-1 column. </a:t>
            </a:r>
            <a:endParaRPr lang="en-US" b="1" dirty="0">
              <a:solidFill>
                <a:schemeClr val="tx1">
                  <a:lumMod val="95000"/>
                  <a:lumOff val="5000"/>
                </a:schemeClr>
              </a:solidFill>
            </a:endParaRPr>
          </a:p>
        </p:txBody>
      </p:sp>
      <mc:AlternateContent xmlns:mc="http://schemas.openxmlformats.org/markup-compatibility/2006" xmlns:a14="http://schemas.microsoft.com/office/drawing/2010/main">
        <mc:Choice Requires="a14">
          <p:sp>
            <p:nvSpPr>
              <p:cNvPr id="2" name="TextBox 1"/>
              <p:cNvSpPr txBox="1"/>
              <p:nvPr/>
            </p:nvSpPr>
            <p:spPr>
              <a:xfrm>
                <a:off x="5126776" y="3689350"/>
                <a:ext cx="484617" cy="286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a:rPr>
                            <m:t>𝑘</m:t>
                          </m:r>
                        </m:e>
                        <m:sub>
                          <m:r>
                            <a:rPr lang="en-US" sz="1200" i="1">
                              <a:latin typeface="Cambria Math"/>
                            </a:rPr>
                            <m:t>𝑅</m:t>
                          </m:r>
                        </m:sub>
                      </m:sSub>
                    </m:oMath>
                  </m:oMathPara>
                </a14:m>
                <a:endParaRPr lang="en-US" sz="1200" dirty="0"/>
              </a:p>
            </p:txBody>
          </p:sp>
        </mc:Choice>
        <mc:Fallback xmlns="">
          <p:sp>
            <p:nvSpPr>
              <p:cNvPr id="2" name="TextBox 1"/>
              <p:cNvSpPr txBox="1">
                <a:spLocks noRot="1" noChangeAspect="1" noMove="1" noResize="1" noEditPoints="1" noAdjustHandles="1" noChangeArrowheads="1" noChangeShapeType="1" noTextEdit="1"/>
              </p:cNvSpPr>
              <p:nvPr/>
            </p:nvSpPr>
            <p:spPr>
              <a:xfrm>
                <a:off x="5126776" y="3689350"/>
                <a:ext cx="484617" cy="28611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45874" y="5003800"/>
                <a:ext cx="459771" cy="286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a:rPr>
                            <m:t>𝑘</m:t>
                          </m:r>
                        </m:e>
                        <m:sub>
                          <m:r>
                            <a:rPr lang="en-US" sz="1200" i="1">
                              <a:latin typeface="Cambria Math"/>
                            </a:rPr>
                            <m:t>𝑠</m:t>
                          </m:r>
                        </m:sub>
                      </m:sSub>
                    </m:oMath>
                  </m:oMathPara>
                </a14:m>
                <a:endParaRPr lang="en-US"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645874" y="5003800"/>
                <a:ext cx="459771" cy="286111"/>
              </a:xfrm>
              <a:prstGeom prst="rect">
                <a:avLst/>
              </a:prstGeom>
              <a:blipFill>
                <a:blip r:embed="rId8"/>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a:xfrm>
            <a:off x="9415462" y="6425941"/>
            <a:ext cx="2743200" cy="365125"/>
          </a:xfrm>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98849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3C92FE-72D4-47D1-89C4-4D4CAB26890B}"/>
              </a:ext>
            </a:extLst>
          </p:cNvPr>
          <p:cNvPicPr>
            <a:picLocks noChangeAspect="1"/>
          </p:cNvPicPr>
          <p:nvPr/>
        </p:nvPicPr>
        <p:blipFill rotWithShape="1">
          <a:blip r:embed="rId3"/>
          <a:srcRect l="886" t="4620" r="14049" b="3794"/>
          <a:stretch/>
        </p:blipFill>
        <p:spPr>
          <a:xfrm>
            <a:off x="77972" y="1275714"/>
            <a:ext cx="7316513" cy="965836"/>
          </a:xfrm>
          <a:prstGeom prst="rect">
            <a:avLst/>
          </a:prstGeom>
          <a:ln>
            <a:noFill/>
          </a:ln>
        </p:spPr>
      </p:pic>
      <p:pic>
        <p:nvPicPr>
          <p:cNvPr id="8" name="Picture 7">
            <a:extLst>
              <a:ext uri="{FF2B5EF4-FFF2-40B4-BE49-F238E27FC236}">
                <a16:creationId xmlns:a16="http://schemas.microsoft.com/office/drawing/2014/main" id="{0AD0623B-4FA0-4D65-B5F7-28752785273C}"/>
              </a:ext>
            </a:extLst>
          </p:cNvPr>
          <p:cNvPicPr>
            <a:picLocks noChangeAspect="1"/>
          </p:cNvPicPr>
          <p:nvPr/>
        </p:nvPicPr>
        <p:blipFill rotWithShape="1">
          <a:blip r:embed="rId4"/>
          <a:srcRect l="736" t="4726" r="13885"/>
          <a:stretch/>
        </p:blipFill>
        <p:spPr>
          <a:xfrm>
            <a:off x="84823" y="2209800"/>
            <a:ext cx="7304746" cy="990600"/>
          </a:xfrm>
          <a:prstGeom prst="rect">
            <a:avLst/>
          </a:prstGeom>
        </p:spPr>
      </p:pic>
      <p:pic>
        <p:nvPicPr>
          <p:cNvPr id="9" name="Picture 8">
            <a:extLst>
              <a:ext uri="{FF2B5EF4-FFF2-40B4-BE49-F238E27FC236}">
                <a16:creationId xmlns:a16="http://schemas.microsoft.com/office/drawing/2014/main" id="{F7C4E477-618E-4243-8C94-765519BBC41A}"/>
              </a:ext>
            </a:extLst>
          </p:cNvPr>
          <p:cNvPicPr>
            <a:picLocks noChangeAspect="1"/>
          </p:cNvPicPr>
          <p:nvPr/>
        </p:nvPicPr>
        <p:blipFill rotWithShape="1">
          <a:blip r:embed="rId5"/>
          <a:srcRect l="402" t="5403" r="13878"/>
          <a:stretch/>
        </p:blipFill>
        <p:spPr>
          <a:xfrm>
            <a:off x="71120" y="3124200"/>
            <a:ext cx="7318932" cy="1013460"/>
          </a:xfrm>
          <a:prstGeom prst="rect">
            <a:avLst/>
          </a:prstGeom>
        </p:spPr>
      </p:pic>
      <p:pic>
        <p:nvPicPr>
          <p:cNvPr id="11" name="Picture 10">
            <a:extLst>
              <a:ext uri="{FF2B5EF4-FFF2-40B4-BE49-F238E27FC236}">
                <a16:creationId xmlns:a16="http://schemas.microsoft.com/office/drawing/2014/main" id="{B7E6A1FD-1F9F-43ED-8CAB-712E33BADA22}"/>
              </a:ext>
            </a:extLst>
          </p:cNvPr>
          <p:cNvPicPr>
            <a:picLocks noChangeAspect="1"/>
          </p:cNvPicPr>
          <p:nvPr/>
        </p:nvPicPr>
        <p:blipFill rotWithShape="1">
          <a:blip r:embed="rId6"/>
          <a:srcRect l="574" t="6250" r="13270"/>
          <a:stretch/>
        </p:blipFill>
        <p:spPr>
          <a:xfrm>
            <a:off x="65009" y="4038600"/>
            <a:ext cx="7349722" cy="1005840"/>
          </a:xfrm>
          <a:prstGeom prst="rect">
            <a:avLst/>
          </a:prstGeom>
        </p:spPr>
      </p:pic>
      <p:pic>
        <p:nvPicPr>
          <p:cNvPr id="13" name="Picture 12">
            <a:extLst>
              <a:ext uri="{FF2B5EF4-FFF2-40B4-BE49-F238E27FC236}">
                <a16:creationId xmlns:a16="http://schemas.microsoft.com/office/drawing/2014/main" id="{3A39CFED-A70F-4B3C-A2E9-B2D639F119B7}"/>
              </a:ext>
            </a:extLst>
          </p:cNvPr>
          <p:cNvPicPr>
            <a:picLocks noChangeAspect="1"/>
          </p:cNvPicPr>
          <p:nvPr/>
        </p:nvPicPr>
        <p:blipFill rotWithShape="1">
          <a:blip r:embed="rId7"/>
          <a:srcRect l="630" t="5646" r="13667"/>
          <a:stretch/>
        </p:blipFill>
        <p:spPr>
          <a:xfrm>
            <a:off x="62627" y="4953000"/>
            <a:ext cx="7361722" cy="1005840"/>
          </a:xfrm>
          <a:prstGeom prst="rect">
            <a:avLst/>
          </a:prstGeom>
        </p:spPr>
      </p:pic>
      <p:pic>
        <p:nvPicPr>
          <p:cNvPr id="14" name="Picture 13">
            <a:extLst>
              <a:ext uri="{FF2B5EF4-FFF2-40B4-BE49-F238E27FC236}">
                <a16:creationId xmlns:a16="http://schemas.microsoft.com/office/drawing/2014/main" id="{29FC11E0-3F83-4D80-8AE1-89B774F58E5B}"/>
              </a:ext>
            </a:extLst>
          </p:cNvPr>
          <p:cNvPicPr>
            <a:picLocks noChangeAspect="1"/>
          </p:cNvPicPr>
          <p:nvPr/>
        </p:nvPicPr>
        <p:blipFill rotWithShape="1">
          <a:blip r:embed="rId8"/>
          <a:srcRect l="630" t="4130" r="13667"/>
          <a:stretch/>
        </p:blipFill>
        <p:spPr>
          <a:xfrm>
            <a:off x="73513" y="5852160"/>
            <a:ext cx="7361722" cy="1005840"/>
          </a:xfrm>
          <a:prstGeom prst="rect">
            <a:avLst/>
          </a:prstGeom>
        </p:spPr>
      </p:pic>
      <p:sp>
        <p:nvSpPr>
          <p:cNvPr id="2" name="Rectangle 1"/>
          <p:cNvSpPr/>
          <p:nvPr/>
        </p:nvSpPr>
        <p:spPr>
          <a:xfrm>
            <a:off x="78711" y="1275714"/>
            <a:ext cx="7335536" cy="5582286"/>
          </a:xfrm>
          <a:prstGeom prst="rect">
            <a:avLst/>
          </a:prstGeom>
          <a:no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7813663" y="1450370"/>
                <a:ext cx="2816605" cy="338554"/>
              </a:xfrm>
              <a:prstGeom prst="rect">
                <a:avLst/>
              </a:prstGeom>
              <a:noFill/>
            </p:spPr>
            <p:txBody>
              <a:bodyPr wrap="none" rtlCol="0">
                <a:spAutoFit/>
              </a:bodyPr>
              <a:lstStyle/>
              <a:p>
                <a14:m>
                  <m:oMath xmlns:m="http://schemas.openxmlformats.org/officeDocument/2006/math">
                    <m:sSub>
                      <m:sSubPr>
                        <m:ctrlPr>
                          <a:rPr lang="en-US" sz="16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US" sz="1600" i="1">
                            <a:ln w="0"/>
                            <a:effectLst>
                              <a:outerShdw blurRad="38100" dist="19050" dir="2700000" algn="tl" rotWithShape="0">
                                <a:schemeClr val="dk1">
                                  <a:alpha val="40000"/>
                                </a:schemeClr>
                              </a:outerShdw>
                            </a:effectLst>
                            <a:latin typeface="Cambria Math"/>
                          </a:rPr>
                          <m:t>𝑡</m:t>
                        </m:r>
                      </m:e>
                      <m:sub>
                        <m:r>
                          <a:rPr lang="en-US" sz="1600" i="1">
                            <a:ln w="0"/>
                            <a:effectLst>
                              <a:outerShdw blurRad="38100" dist="19050" dir="2700000" algn="tl" rotWithShape="0">
                                <a:schemeClr val="dk1">
                                  <a:alpha val="40000"/>
                                </a:schemeClr>
                              </a:outerShdw>
                            </a:effectLst>
                            <a:latin typeface="Cambria Math"/>
                          </a:rPr>
                          <m:t>𝑅</m:t>
                        </m:r>
                        <m:r>
                          <a:rPr lang="en-US" sz="1600" i="1">
                            <a:ln w="0"/>
                            <a:effectLst>
                              <a:outerShdw blurRad="38100" dist="19050" dir="2700000" algn="tl" rotWithShape="0">
                                <a:schemeClr val="dk1">
                                  <a:alpha val="40000"/>
                                </a:schemeClr>
                              </a:outerShdw>
                            </a:effectLst>
                            <a:latin typeface="Cambria Math"/>
                          </a:rPr>
                          <m:t>1</m:t>
                        </m:r>
                      </m:sub>
                    </m:sSub>
                  </m:oMath>
                </a14:m>
                <a:r>
                  <a:rPr lang="en-US" sz="1600" dirty="0">
                    <a:ln w="0"/>
                    <a:effectLst>
                      <a:outerShdw blurRad="38100" dist="19050" dir="2700000" algn="tl" rotWithShape="0">
                        <a:schemeClr val="dk1">
                          <a:alpha val="40000"/>
                        </a:schemeClr>
                      </a:outerShdw>
                    </a:effectLst>
                  </a:rPr>
                  <a:t>= 7.35min        </a:t>
                </a:r>
                <a14:m>
                  <m:oMath xmlns:m="http://schemas.openxmlformats.org/officeDocument/2006/math">
                    <m:sSub>
                      <m:sSubPr>
                        <m:ctrlPr>
                          <a:rPr lang="en-US" sz="16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US" sz="1600" i="1">
                            <a:ln w="0"/>
                            <a:effectLst>
                              <a:outerShdw blurRad="38100" dist="19050" dir="2700000" algn="tl" rotWithShape="0">
                                <a:schemeClr val="dk1">
                                  <a:alpha val="40000"/>
                                </a:schemeClr>
                              </a:outerShdw>
                            </a:effectLst>
                            <a:latin typeface="Cambria Math"/>
                          </a:rPr>
                          <m:t>𝑡</m:t>
                        </m:r>
                      </m:e>
                      <m:sub>
                        <m:r>
                          <a:rPr lang="en-US" sz="1600" i="1">
                            <a:ln w="0"/>
                            <a:effectLst>
                              <a:outerShdw blurRad="38100" dist="19050" dir="2700000" algn="tl" rotWithShape="0">
                                <a:schemeClr val="dk1">
                                  <a:alpha val="40000"/>
                                </a:schemeClr>
                              </a:outerShdw>
                            </a:effectLst>
                            <a:latin typeface="Cambria Math"/>
                          </a:rPr>
                          <m:t>𝑅</m:t>
                        </m:r>
                        <m:r>
                          <a:rPr lang="en-US" sz="1600" i="1">
                            <a:ln w="0"/>
                            <a:effectLst>
                              <a:outerShdw blurRad="38100" dist="19050" dir="2700000" algn="tl" rotWithShape="0">
                                <a:schemeClr val="dk1">
                                  <a:alpha val="40000"/>
                                </a:schemeClr>
                              </a:outerShdw>
                            </a:effectLst>
                            <a:latin typeface="Cambria Math"/>
                          </a:rPr>
                          <m:t>2</m:t>
                        </m:r>
                      </m:sub>
                    </m:sSub>
                  </m:oMath>
                </a14:m>
                <a:r>
                  <a:rPr lang="en-US" sz="1600" dirty="0">
                    <a:ln w="0"/>
                    <a:effectLst>
                      <a:outerShdw blurRad="38100" dist="19050" dir="2700000" algn="tl" rotWithShape="0">
                        <a:schemeClr val="dk1">
                          <a:alpha val="40000"/>
                        </a:schemeClr>
                      </a:outerShdw>
                    </a:effectLst>
                  </a:rPr>
                  <a:t>=20.</a:t>
                </a:r>
                <a:r>
                  <a:rPr lang="ka-GE" sz="1600" dirty="0">
                    <a:ln w="0"/>
                    <a:effectLst>
                      <a:outerShdw blurRad="38100" dist="19050" dir="2700000" algn="tl" rotWithShape="0">
                        <a:schemeClr val="dk1">
                          <a:alpha val="40000"/>
                        </a:schemeClr>
                      </a:outerShdw>
                    </a:effectLst>
                  </a:rPr>
                  <a:t>1</a:t>
                </a:r>
                <a:r>
                  <a:rPr lang="en-US" sz="1600" dirty="0">
                    <a:ln w="0"/>
                    <a:effectLst>
                      <a:outerShdw blurRad="38100" dist="19050" dir="2700000" algn="tl" rotWithShape="0">
                        <a:schemeClr val="dk1">
                          <a:alpha val="40000"/>
                        </a:schemeClr>
                      </a:outerShdw>
                    </a:effectLst>
                  </a:rPr>
                  <a:t>2min</a:t>
                </a:r>
              </a:p>
            </p:txBody>
          </p:sp>
        </mc:Choice>
        <mc:Fallback xmlns="">
          <p:sp>
            <p:nvSpPr>
              <p:cNvPr id="5" name="TextBox 4"/>
              <p:cNvSpPr txBox="1">
                <a:spLocks noRot="1" noChangeAspect="1" noMove="1" noResize="1" noEditPoints="1" noAdjustHandles="1" noChangeArrowheads="1" noChangeShapeType="1" noTextEdit="1"/>
              </p:cNvSpPr>
              <p:nvPr/>
            </p:nvSpPr>
            <p:spPr>
              <a:xfrm>
                <a:off x="7813663" y="1450370"/>
                <a:ext cx="2816605" cy="338554"/>
              </a:xfrm>
              <a:prstGeom prst="rect">
                <a:avLst/>
              </a:prstGeom>
              <a:blipFill>
                <a:blip r:embed="rId9"/>
                <a:stretch>
                  <a:fillRect t="-7273" r="-649" b="-2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79566" y="2326025"/>
                <a:ext cx="2766911" cy="338554"/>
              </a:xfrm>
              <a:prstGeom prst="rect">
                <a:avLst/>
              </a:prstGeom>
              <a:noFill/>
            </p:spPr>
            <p:txBody>
              <a:bodyPr wrap="none" rtlCol="0">
                <a:spAutoFit/>
              </a:bodyPr>
              <a:lstStyle/>
              <a:p>
                <a14:m>
                  <m:oMath xmlns:m="http://schemas.openxmlformats.org/officeDocument/2006/math">
                    <m:sSub>
                      <m:sSubPr>
                        <m:ctrlPr>
                          <a:rPr lang="en-US" sz="16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US" sz="1600" i="1">
                            <a:ln w="0"/>
                            <a:effectLst>
                              <a:outerShdw blurRad="38100" dist="19050" dir="2700000" algn="tl" rotWithShape="0">
                                <a:schemeClr val="dk1">
                                  <a:alpha val="40000"/>
                                </a:schemeClr>
                              </a:outerShdw>
                            </a:effectLst>
                            <a:latin typeface="Cambria Math"/>
                          </a:rPr>
                          <m:t>𝑡</m:t>
                        </m:r>
                      </m:e>
                      <m:sub>
                        <m:r>
                          <a:rPr lang="en-US" sz="1600" i="1">
                            <a:ln w="0"/>
                            <a:effectLst>
                              <a:outerShdw blurRad="38100" dist="19050" dir="2700000" algn="tl" rotWithShape="0">
                                <a:schemeClr val="dk1">
                                  <a:alpha val="40000"/>
                                </a:schemeClr>
                              </a:outerShdw>
                            </a:effectLst>
                            <a:latin typeface="Cambria Math"/>
                          </a:rPr>
                          <m:t>𝑅</m:t>
                        </m:r>
                        <m:r>
                          <a:rPr lang="en-US" sz="1600" i="1">
                            <a:ln w="0"/>
                            <a:effectLst>
                              <a:outerShdw blurRad="38100" dist="19050" dir="2700000" algn="tl" rotWithShape="0">
                                <a:schemeClr val="dk1">
                                  <a:alpha val="40000"/>
                                </a:schemeClr>
                              </a:outerShdw>
                            </a:effectLst>
                            <a:latin typeface="Cambria Math"/>
                          </a:rPr>
                          <m:t>1</m:t>
                        </m:r>
                      </m:sub>
                    </m:sSub>
                  </m:oMath>
                </a14:m>
                <a:r>
                  <a:rPr lang="en-US" sz="1600" dirty="0">
                    <a:ln w="0"/>
                    <a:effectLst>
                      <a:outerShdw blurRad="38100" dist="19050" dir="2700000" algn="tl" rotWithShape="0">
                        <a:schemeClr val="dk1">
                          <a:alpha val="40000"/>
                        </a:schemeClr>
                      </a:outerShdw>
                    </a:effectLst>
                  </a:rPr>
                  <a:t>=7.</a:t>
                </a:r>
                <a:r>
                  <a:rPr lang="ka-GE" sz="1600" dirty="0">
                    <a:ln w="0"/>
                    <a:effectLst>
                      <a:outerShdw blurRad="38100" dist="19050" dir="2700000" algn="tl" rotWithShape="0">
                        <a:schemeClr val="dk1">
                          <a:alpha val="40000"/>
                        </a:schemeClr>
                      </a:outerShdw>
                    </a:effectLst>
                  </a:rPr>
                  <a:t>11</a:t>
                </a:r>
                <a:r>
                  <a:rPr lang="en-US" sz="1600" dirty="0">
                    <a:ln w="0"/>
                    <a:effectLst>
                      <a:outerShdw blurRad="38100" dist="19050" dir="2700000" algn="tl" rotWithShape="0">
                        <a:schemeClr val="dk1">
                          <a:alpha val="40000"/>
                        </a:schemeClr>
                      </a:outerShdw>
                    </a:effectLst>
                  </a:rPr>
                  <a:t>min       </a:t>
                </a:r>
                <a14:m>
                  <m:oMath xmlns:m="http://schemas.openxmlformats.org/officeDocument/2006/math">
                    <m:sSub>
                      <m:sSubPr>
                        <m:ctrlPr>
                          <a:rPr lang="en-US" sz="1600" i="1">
                            <a:ln w="0"/>
                            <a:effectLst>
                              <a:outerShdw blurRad="38100" dist="19050" dir="2700000" algn="tl" rotWithShape="0">
                                <a:schemeClr val="dk1">
                                  <a:alpha val="40000"/>
                                </a:schemeClr>
                              </a:outerShdw>
                            </a:effectLst>
                            <a:latin typeface="Cambria Math" panose="02040503050406030204" pitchFamily="18" charset="0"/>
                          </a:rPr>
                        </m:ctrlPr>
                      </m:sSubPr>
                      <m:e>
                        <m:r>
                          <a:rPr lang="en-US" sz="1600" i="1">
                            <a:ln w="0"/>
                            <a:effectLst>
                              <a:outerShdw blurRad="38100" dist="19050" dir="2700000" algn="tl" rotWithShape="0">
                                <a:schemeClr val="dk1">
                                  <a:alpha val="40000"/>
                                </a:schemeClr>
                              </a:outerShdw>
                            </a:effectLst>
                            <a:latin typeface="Cambria Math"/>
                          </a:rPr>
                          <m:t>𝑡</m:t>
                        </m:r>
                      </m:e>
                      <m:sub>
                        <m:r>
                          <a:rPr lang="en-US" sz="1600" i="1">
                            <a:ln w="0"/>
                            <a:effectLst>
                              <a:outerShdw blurRad="38100" dist="19050" dir="2700000" algn="tl" rotWithShape="0">
                                <a:schemeClr val="dk1">
                                  <a:alpha val="40000"/>
                                </a:schemeClr>
                              </a:outerShdw>
                            </a:effectLst>
                            <a:latin typeface="Cambria Math"/>
                          </a:rPr>
                          <m:t>𝑅</m:t>
                        </m:r>
                        <m:r>
                          <a:rPr lang="en-US" sz="1600" i="1">
                            <a:ln w="0"/>
                            <a:effectLst>
                              <a:outerShdw blurRad="38100" dist="19050" dir="2700000" algn="tl" rotWithShape="0">
                                <a:schemeClr val="dk1">
                                  <a:alpha val="40000"/>
                                </a:schemeClr>
                              </a:outerShdw>
                            </a:effectLst>
                            <a:latin typeface="Cambria Math"/>
                          </a:rPr>
                          <m:t>2</m:t>
                        </m:r>
                      </m:sub>
                    </m:sSub>
                  </m:oMath>
                </a14:m>
                <a:r>
                  <a:rPr lang="en-US" sz="1600" dirty="0">
                    <a:ln w="0"/>
                    <a:effectLst>
                      <a:outerShdw blurRad="38100" dist="19050" dir="2700000" algn="tl" rotWithShape="0">
                        <a:schemeClr val="dk1">
                          <a:alpha val="40000"/>
                        </a:schemeClr>
                      </a:outerShdw>
                    </a:effectLst>
                  </a:rPr>
                  <a:t>= </a:t>
                </a:r>
                <a:r>
                  <a:rPr lang="ka-GE" sz="1600" dirty="0">
                    <a:ln w="0"/>
                    <a:effectLst>
                      <a:outerShdw blurRad="38100" dist="19050" dir="2700000" algn="tl" rotWithShape="0">
                        <a:schemeClr val="dk1">
                          <a:alpha val="40000"/>
                        </a:schemeClr>
                      </a:outerShdw>
                    </a:effectLst>
                  </a:rPr>
                  <a:t>1</a:t>
                </a:r>
                <a:r>
                  <a:rPr lang="en-US" sz="1600" dirty="0">
                    <a:ln w="0"/>
                    <a:effectLst>
                      <a:outerShdw blurRad="38100" dist="19050" dir="2700000" algn="tl" rotWithShape="0">
                        <a:schemeClr val="dk1">
                          <a:alpha val="40000"/>
                        </a:schemeClr>
                      </a:outerShdw>
                    </a:effectLst>
                  </a:rPr>
                  <a:t>7.92min</a:t>
                </a:r>
              </a:p>
            </p:txBody>
          </p:sp>
        </mc:Choice>
        <mc:Fallback xmlns="">
          <p:sp>
            <p:nvSpPr>
              <p:cNvPr id="6" name="TextBox 5"/>
              <p:cNvSpPr txBox="1">
                <a:spLocks noRot="1" noChangeAspect="1" noMove="1" noResize="1" noEditPoints="1" noAdjustHandles="1" noChangeArrowheads="1" noChangeShapeType="1" noTextEdit="1"/>
              </p:cNvSpPr>
              <p:nvPr/>
            </p:nvSpPr>
            <p:spPr>
              <a:xfrm>
                <a:off x="7879566" y="2326025"/>
                <a:ext cx="2766911" cy="338554"/>
              </a:xfrm>
              <a:prstGeom prst="rect">
                <a:avLst/>
              </a:prstGeom>
              <a:blipFill>
                <a:blip r:embed="rId10"/>
                <a:stretch>
                  <a:fillRect t="-9091" r="-883" b="-2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861845" y="3251855"/>
                <a:ext cx="2766911" cy="338554"/>
              </a:xfrm>
              <a:prstGeom prst="rect">
                <a:avLst/>
              </a:prstGeom>
              <a:noFill/>
            </p:spPr>
            <p:txBody>
              <a:bodyPr wrap="none" rtlCol="0">
                <a:spAutoFit/>
              </a:bodyPr>
              <a:lstStyle/>
              <a:p>
                <a14:m>
                  <m:oMath xmlns:m="http://schemas.openxmlformats.org/officeDocument/2006/math">
                    <m:sSub>
                      <m:sSubPr>
                        <m:ctrlPr>
                          <a:rPr lang="en-US" sz="16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US" sz="1600" i="1">
                            <a:ln w="0"/>
                            <a:effectLst>
                              <a:outerShdw blurRad="38100" dist="19050" dir="2700000" algn="tl" rotWithShape="0">
                                <a:schemeClr val="dk1">
                                  <a:alpha val="40000"/>
                                </a:schemeClr>
                              </a:outerShdw>
                            </a:effectLst>
                            <a:latin typeface="Cambria Math"/>
                          </a:rPr>
                          <m:t>𝑡</m:t>
                        </m:r>
                      </m:e>
                      <m:sub>
                        <m:r>
                          <a:rPr lang="en-US" sz="1600" i="1">
                            <a:ln w="0"/>
                            <a:effectLst>
                              <a:outerShdw blurRad="38100" dist="19050" dir="2700000" algn="tl" rotWithShape="0">
                                <a:schemeClr val="dk1">
                                  <a:alpha val="40000"/>
                                </a:schemeClr>
                              </a:outerShdw>
                            </a:effectLst>
                            <a:latin typeface="Cambria Math"/>
                          </a:rPr>
                          <m:t>𝑅</m:t>
                        </m:r>
                        <m:r>
                          <a:rPr lang="en-US" sz="1600" i="1">
                            <a:ln w="0"/>
                            <a:effectLst>
                              <a:outerShdw blurRad="38100" dist="19050" dir="2700000" algn="tl" rotWithShape="0">
                                <a:schemeClr val="dk1">
                                  <a:alpha val="40000"/>
                                </a:schemeClr>
                              </a:outerShdw>
                            </a:effectLst>
                            <a:latin typeface="Cambria Math"/>
                          </a:rPr>
                          <m:t>1</m:t>
                        </m:r>
                      </m:sub>
                    </m:sSub>
                  </m:oMath>
                </a14:m>
                <a:r>
                  <a:rPr lang="en-US" sz="1600" dirty="0">
                    <a:ln w="0"/>
                    <a:effectLst>
                      <a:outerShdw blurRad="38100" dist="19050" dir="2700000" algn="tl" rotWithShape="0">
                        <a:schemeClr val="dk1">
                          <a:alpha val="40000"/>
                        </a:schemeClr>
                      </a:outerShdw>
                    </a:effectLst>
                  </a:rPr>
                  <a:t>= 6.89min      </a:t>
                </a:r>
                <a14:m>
                  <m:oMath xmlns:m="http://schemas.openxmlformats.org/officeDocument/2006/math">
                    <m:sSub>
                      <m:sSubPr>
                        <m:ctrlPr>
                          <a:rPr lang="en-US" sz="1600" i="1">
                            <a:ln w="0"/>
                            <a:effectLst>
                              <a:outerShdw blurRad="38100" dist="19050" dir="2700000" algn="tl" rotWithShape="0">
                                <a:schemeClr val="dk1">
                                  <a:alpha val="40000"/>
                                </a:schemeClr>
                              </a:outerShdw>
                            </a:effectLst>
                            <a:latin typeface="Cambria Math" panose="02040503050406030204" pitchFamily="18" charset="0"/>
                          </a:rPr>
                        </m:ctrlPr>
                      </m:sSubPr>
                      <m:e>
                        <m:r>
                          <a:rPr lang="en-US" sz="1600" i="1">
                            <a:ln w="0"/>
                            <a:effectLst>
                              <a:outerShdw blurRad="38100" dist="19050" dir="2700000" algn="tl" rotWithShape="0">
                                <a:schemeClr val="dk1">
                                  <a:alpha val="40000"/>
                                </a:schemeClr>
                              </a:outerShdw>
                            </a:effectLst>
                            <a:latin typeface="Cambria Math"/>
                          </a:rPr>
                          <m:t>𝑡</m:t>
                        </m:r>
                      </m:e>
                      <m:sub>
                        <m:r>
                          <a:rPr lang="en-US" sz="1600" i="1">
                            <a:ln w="0"/>
                            <a:effectLst>
                              <a:outerShdw blurRad="38100" dist="19050" dir="2700000" algn="tl" rotWithShape="0">
                                <a:schemeClr val="dk1">
                                  <a:alpha val="40000"/>
                                </a:schemeClr>
                              </a:outerShdw>
                            </a:effectLst>
                            <a:latin typeface="Cambria Math"/>
                          </a:rPr>
                          <m:t>𝑅</m:t>
                        </m:r>
                        <m:r>
                          <a:rPr lang="en-US" sz="1600" i="1">
                            <a:ln w="0"/>
                            <a:effectLst>
                              <a:outerShdw blurRad="38100" dist="19050" dir="2700000" algn="tl" rotWithShape="0">
                                <a:schemeClr val="dk1">
                                  <a:alpha val="40000"/>
                                </a:schemeClr>
                              </a:outerShdw>
                            </a:effectLst>
                            <a:latin typeface="Cambria Math"/>
                          </a:rPr>
                          <m:t>2</m:t>
                        </m:r>
                      </m:sub>
                    </m:sSub>
                  </m:oMath>
                </a14:m>
                <a:r>
                  <a:rPr lang="en-US" sz="1600" dirty="0">
                    <a:ln w="0"/>
                    <a:effectLst>
                      <a:outerShdw blurRad="38100" dist="19050" dir="2700000" algn="tl" rotWithShape="0">
                        <a:schemeClr val="dk1">
                          <a:alpha val="40000"/>
                        </a:schemeClr>
                      </a:outerShdw>
                    </a:effectLst>
                  </a:rPr>
                  <a:t>= </a:t>
                </a:r>
                <a:r>
                  <a:rPr lang="ka-GE" sz="1600" dirty="0">
                    <a:ln w="0"/>
                    <a:effectLst>
                      <a:outerShdw blurRad="38100" dist="19050" dir="2700000" algn="tl" rotWithShape="0">
                        <a:schemeClr val="dk1">
                          <a:alpha val="40000"/>
                        </a:schemeClr>
                      </a:outerShdw>
                    </a:effectLst>
                  </a:rPr>
                  <a:t>1</a:t>
                </a:r>
                <a:r>
                  <a:rPr lang="en-US" sz="1600" dirty="0">
                    <a:ln w="0"/>
                    <a:effectLst>
                      <a:outerShdw blurRad="38100" dist="19050" dir="2700000" algn="tl" rotWithShape="0">
                        <a:schemeClr val="dk1">
                          <a:alpha val="40000"/>
                        </a:schemeClr>
                      </a:outerShdw>
                    </a:effectLst>
                  </a:rPr>
                  <a:t>6.</a:t>
                </a:r>
                <a:r>
                  <a:rPr lang="ka-GE" sz="1600" dirty="0">
                    <a:ln w="0"/>
                    <a:effectLst>
                      <a:outerShdw blurRad="38100" dist="19050" dir="2700000" algn="tl" rotWithShape="0">
                        <a:schemeClr val="dk1">
                          <a:alpha val="40000"/>
                        </a:schemeClr>
                      </a:outerShdw>
                    </a:effectLst>
                  </a:rPr>
                  <a:t>11</a:t>
                </a:r>
                <a:r>
                  <a:rPr lang="en-US" sz="1600" dirty="0">
                    <a:ln w="0"/>
                    <a:effectLst>
                      <a:outerShdw blurRad="38100" dist="19050" dir="2700000" algn="tl" rotWithShape="0">
                        <a:schemeClr val="dk1">
                          <a:alpha val="40000"/>
                        </a:schemeClr>
                      </a:outerShdw>
                    </a:effectLst>
                  </a:rPr>
                  <a:t>min</a:t>
                </a:r>
              </a:p>
            </p:txBody>
          </p:sp>
        </mc:Choice>
        <mc:Fallback xmlns="">
          <p:sp>
            <p:nvSpPr>
              <p:cNvPr id="7" name="TextBox 6"/>
              <p:cNvSpPr txBox="1">
                <a:spLocks noRot="1" noChangeAspect="1" noMove="1" noResize="1" noEditPoints="1" noAdjustHandles="1" noChangeArrowheads="1" noChangeShapeType="1" noTextEdit="1"/>
              </p:cNvSpPr>
              <p:nvPr/>
            </p:nvSpPr>
            <p:spPr>
              <a:xfrm>
                <a:off x="7861845" y="3251855"/>
                <a:ext cx="2766911" cy="338554"/>
              </a:xfrm>
              <a:prstGeom prst="rect">
                <a:avLst/>
              </a:prstGeom>
              <a:blipFill>
                <a:blip r:embed="rId11"/>
                <a:stretch>
                  <a:fillRect t="-7143" r="-66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813662" y="4162445"/>
                <a:ext cx="3006737" cy="338554"/>
              </a:xfrm>
              <a:prstGeom prst="rect">
                <a:avLst/>
              </a:prstGeom>
              <a:noFill/>
            </p:spPr>
            <p:txBody>
              <a:bodyPr wrap="square" rtlCol="0">
                <a:spAutoFit/>
              </a:bodyPr>
              <a:lstStyle/>
              <a:p>
                <a14:m>
                  <m:oMath xmlns:m="http://schemas.openxmlformats.org/officeDocument/2006/math">
                    <m:sSub>
                      <m:sSubPr>
                        <m:ctrlPr>
                          <a:rPr lang="en-US" sz="16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US" sz="1600" i="1">
                            <a:ln w="0"/>
                            <a:effectLst>
                              <a:outerShdw blurRad="38100" dist="19050" dir="2700000" algn="tl" rotWithShape="0">
                                <a:schemeClr val="dk1">
                                  <a:alpha val="40000"/>
                                </a:schemeClr>
                              </a:outerShdw>
                            </a:effectLst>
                            <a:latin typeface="Cambria Math"/>
                          </a:rPr>
                          <m:t>𝑡</m:t>
                        </m:r>
                      </m:e>
                      <m:sub>
                        <m:r>
                          <a:rPr lang="en-US" sz="1600" i="1">
                            <a:ln w="0"/>
                            <a:effectLst>
                              <a:outerShdw blurRad="38100" dist="19050" dir="2700000" algn="tl" rotWithShape="0">
                                <a:schemeClr val="dk1">
                                  <a:alpha val="40000"/>
                                </a:schemeClr>
                              </a:outerShdw>
                            </a:effectLst>
                            <a:latin typeface="Cambria Math"/>
                          </a:rPr>
                          <m:t>𝑅</m:t>
                        </m:r>
                        <m:r>
                          <a:rPr lang="en-US" sz="1600" i="1">
                            <a:ln w="0"/>
                            <a:effectLst>
                              <a:outerShdw blurRad="38100" dist="19050" dir="2700000" algn="tl" rotWithShape="0">
                                <a:schemeClr val="dk1">
                                  <a:alpha val="40000"/>
                                </a:schemeClr>
                              </a:outerShdw>
                            </a:effectLst>
                            <a:latin typeface="Cambria Math"/>
                          </a:rPr>
                          <m:t>1</m:t>
                        </m:r>
                      </m:sub>
                    </m:sSub>
                  </m:oMath>
                </a14:m>
                <a:r>
                  <a:rPr lang="en-US" sz="1600" dirty="0">
                    <a:ln w="0"/>
                    <a:effectLst>
                      <a:outerShdw blurRad="38100" dist="19050" dir="2700000" algn="tl" rotWithShape="0">
                        <a:schemeClr val="dk1">
                          <a:alpha val="40000"/>
                        </a:schemeClr>
                      </a:outerShdw>
                    </a:effectLst>
                  </a:rPr>
                  <a:t>= 6.52min      </a:t>
                </a:r>
                <a14:m>
                  <m:oMath xmlns:m="http://schemas.openxmlformats.org/officeDocument/2006/math">
                    <m:sSub>
                      <m:sSubPr>
                        <m:ctrlPr>
                          <a:rPr lang="en-US" sz="1600" i="1">
                            <a:ln w="0"/>
                            <a:effectLst>
                              <a:outerShdw blurRad="38100" dist="19050" dir="2700000" algn="tl" rotWithShape="0">
                                <a:schemeClr val="dk1">
                                  <a:alpha val="40000"/>
                                </a:schemeClr>
                              </a:outerShdw>
                            </a:effectLst>
                            <a:latin typeface="Cambria Math" panose="02040503050406030204" pitchFamily="18" charset="0"/>
                          </a:rPr>
                        </m:ctrlPr>
                      </m:sSubPr>
                      <m:e>
                        <m:r>
                          <a:rPr lang="en-US" sz="1600" i="1">
                            <a:ln w="0"/>
                            <a:effectLst>
                              <a:outerShdw blurRad="38100" dist="19050" dir="2700000" algn="tl" rotWithShape="0">
                                <a:schemeClr val="dk1">
                                  <a:alpha val="40000"/>
                                </a:schemeClr>
                              </a:outerShdw>
                            </a:effectLst>
                            <a:latin typeface="Cambria Math"/>
                          </a:rPr>
                          <m:t>𝑡</m:t>
                        </m:r>
                      </m:e>
                      <m:sub>
                        <m:r>
                          <a:rPr lang="en-US" sz="1600" i="1">
                            <a:ln w="0"/>
                            <a:effectLst>
                              <a:outerShdw blurRad="38100" dist="19050" dir="2700000" algn="tl" rotWithShape="0">
                                <a:schemeClr val="dk1">
                                  <a:alpha val="40000"/>
                                </a:schemeClr>
                              </a:outerShdw>
                            </a:effectLst>
                            <a:latin typeface="Cambria Math"/>
                          </a:rPr>
                          <m:t>𝑅</m:t>
                        </m:r>
                        <m:r>
                          <a:rPr lang="en-US" sz="1600" i="1">
                            <a:ln w="0"/>
                            <a:effectLst>
                              <a:outerShdw blurRad="38100" dist="19050" dir="2700000" algn="tl" rotWithShape="0">
                                <a:schemeClr val="dk1">
                                  <a:alpha val="40000"/>
                                </a:schemeClr>
                              </a:outerShdw>
                            </a:effectLst>
                            <a:latin typeface="Cambria Math"/>
                          </a:rPr>
                          <m:t>2</m:t>
                        </m:r>
                      </m:sub>
                    </m:sSub>
                  </m:oMath>
                </a14:m>
                <a:r>
                  <a:rPr lang="en-US" sz="1600" dirty="0">
                    <a:ln w="0"/>
                    <a:effectLst>
                      <a:outerShdw blurRad="38100" dist="19050" dir="2700000" algn="tl" rotWithShape="0">
                        <a:schemeClr val="dk1">
                          <a:alpha val="40000"/>
                        </a:schemeClr>
                      </a:outerShdw>
                    </a:effectLst>
                  </a:rPr>
                  <a:t>= </a:t>
                </a:r>
                <a:r>
                  <a:rPr lang="ka-GE" sz="1600" dirty="0">
                    <a:ln w="0"/>
                    <a:effectLst>
                      <a:outerShdw blurRad="38100" dist="19050" dir="2700000" algn="tl" rotWithShape="0">
                        <a:schemeClr val="dk1">
                          <a:alpha val="40000"/>
                        </a:schemeClr>
                      </a:outerShdw>
                    </a:effectLst>
                  </a:rPr>
                  <a:t>1</a:t>
                </a:r>
                <a:r>
                  <a:rPr lang="en-US" sz="1600" dirty="0">
                    <a:ln w="0"/>
                    <a:effectLst>
                      <a:outerShdw blurRad="38100" dist="19050" dir="2700000" algn="tl" rotWithShape="0">
                        <a:schemeClr val="dk1">
                          <a:alpha val="40000"/>
                        </a:schemeClr>
                      </a:outerShdw>
                    </a:effectLst>
                  </a:rPr>
                  <a:t>3.74min</a:t>
                </a:r>
              </a:p>
            </p:txBody>
          </p:sp>
        </mc:Choice>
        <mc:Fallback xmlns="">
          <p:sp>
            <p:nvSpPr>
              <p:cNvPr id="10" name="TextBox 9"/>
              <p:cNvSpPr txBox="1">
                <a:spLocks noRot="1" noChangeAspect="1" noMove="1" noResize="1" noEditPoints="1" noAdjustHandles="1" noChangeArrowheads="1" noChangeShapeType="1" noTextEdit="1"/>
              </p:cNvSpPr>
              <p:nvPr/>
            </p:nvSpPr>
            <p:spPr>
              <a:xfrm>
                <a:off x="7813662" y="4162445"/>
                <a:ext cx="3006737" cy="338554"/>
              </a:xfrm>
              <a:prstGeom prst="rect">
                <a:avLst/>
              </a:prstGeom>
              <a:blipFill>
                <a:blip r:embed="rId12"/>
                <a:stretch>
                  <a:fillRect t="-9091" b="-2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99059" y="4988531"/>
                <a:ext cx="2766911" cy="338554"/>
              </a:xfrm>
              <a:prstGeom prst="rect">
                <a:avLst/>
              </a:prstGeom>
              <a:noFill/>
            </p:spPr>
            <p:txBody>
              <a:bodyPr wrap="none" rtlCol="0">
                <a:spAutoFit/>
              </a:bodyPr>
              <a:lstStyle/>
              <a:p>
                <a14:m>
                  <m:oMath xmlns:m="http://schemas.openxmlformats.org/officeDocument/2006/math">
                    <m:sSub>
                      <m:sSubPr>
                        <m:ctrlPr>
                          <a:rPr lang="en-US" sz="16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US" sz="1600" i="1">
                            <a:ln w="0"/>
                            <a:effectLst>
                              <a:outerShdw blurRad="38100" dist="19050" dir="2700000" algn="tl" rotWithShape="0">
                                <a:schemeClr val="dk1">
                                  <a:alpha val="40000"/>
                                </a:schemeClr>
                              </a:outerShdw>
                            </a:effectLst>
                            <a:latin typeface="Cambria Math"/>
                          </a:rPr>
                          <m:t>𝑡</m:t>
                        </m:r>
                      </m:e>
                      <m:sub>
                        <m:r>
                          <a:rPr lang="en-US" sz="1600" i="1">
                            <a:ln w="0"/>
                            <a:effectLst>
                              <a:outerShdw blurRad="38100" dist="19050" dir="2700000" algn="tl" rotWithShape="0">
                                <a:schemeClr val="dk1">
                                  <a:alpha val="40000"/>
                                </a:schemeClr>
                              </a:outerShdw>
                            </a:effectLst>
                            <a:latin typeface="Cambria Math"/>
                          </a:rPr>
                          <m:t>𝑅</m:t>
                        </m:r>
                        <m:r>
                          <a:rPr lang="en-US" sz="1600" i="1">
                            <a:ln w="0"/>
                            <a:effectLst>
                              <a:outerShdw blurRad="38100" dist="19050" dir="2700000" algn="tl" rotWithShape="0">
                                <a:schemeClr val="dk1">
                                  <a:alpha val="40000"/>
                                </a:schemeClr>
                              </a:outerShdw>
                            </a:effectLst>
                            <a:latin typeface="Cambria Math"/>
                          </a:rPr>
                          <m:t>1</m:t>
                        </m:r>
                      </m:sub>
                    </m:sSub>
                  </m:oMath>
                </a14:m>
                <a:r>
                  <a:rPr lang="en-US" sz="1600" dirty="0">
                    <a:ln w="0"/>
                    <a:effectLst>
                      <a:outerShdw blurRad="38100" dist="19050" dir="2700000" algn="tl" rotWithShape="0">
                        <a:schemeClr val="dk1">
                          <a:alpha val="40000"/>
                        </a:schemeClr>
                      </a:outerShdw>
                    </a:effectLst>
                  </a:rPr>
                  <a:t>= 6.</a:t>
                </a:r>
                <a:r>
                  <a:rPr lang="ka-GE" sz="1600" dirty="0">
                    <a:ln w="0"/>
                    <a:effectLst>
                      <a:outerShdw blurRad="38100" dist="19050" dir="2700000" algn="tl" rotWithShape="0">
                        <a:schemeClr val="dk1">
                          <a:alpha val="40000"/>
                        </a:schemeClr>
                      </a:outerShdw>
                    </a:effectLst>
                  </a:rPr>
                  <a:t>21</a:t>
                </a:r>
                <a:r>
                  <a:rPr lang="en-US" sz="1600" dirty="0">
                    <a:ln w="0"/>
                    <a:effectLst>
                      <a:outerShdw blurRad="38100" dist="19050" dir="2700000" algn="tl" rotWithShape="0">
                        <a:schemeClr val="dk1">
                          <a:alpha val="40000"/>
                        </a:schemeClr>
                      </a:outerShdw>
                    </a:effectLst>
                  </a:rPr>
                  <a:t>min      </a:t>
                </a:r>
                <a14:m>
                  <m:oMath xmlns:m="http://schemas.openxmlformats.org/officeDocument/2006/math">
                    <m:sSub>
                      <m:sSubPr>
                        <m:ctrlPr>
                          <a:rPr lang="en-US" sz="1600" i="1">
                            <a:ln w="0"/>
                            <a:effectLst>
                              <a:outerShdw blurRad="38100" dist="19050" dir="2700000" algn="tl" rotWithShape="0">
                                <a:schemeClr val="dk1">
                                  <a:alpha val="40000"/>
                                </a:schemeClr>
                              </a:outerShdw>
                            </a:effectLst>
                            <a:latin typeface="Cambria Math" panose="02040503050406030204" pitchFamily="18" charset="0"/>
                          </a:rPr>
                        </m:ctrlPr>
                      </m:sSubPr>
                      <m:e>
                        <m:r>
                          <a:rPr lang="en-US" sz="1600" i="1">
                            <a:ln w="0"/>
                            <a:effectLst>
                              <a:outerShdw blurRad="38100" dist="19050" dir="2700000" algn="tl" rotWithShape="0">
                                <a:schemeClr val="dk1">
                                  <a:alpha val="40000"/>
                                </a:schemeClr>
                              </a:outerShdw>
                            </a:effectLst>
                            <a:latin typeface="Cambria Math"/>
                          </a:rPr>
                          <m:t>𝑡</m:t>
                        </m:r>
                      </m:e>
                      <m:sub>
                        <m:r>
                          <a:rPr lang="en-US" sz="1600" i="1">
                            <a:ln w="0"/>
                            <a:effectLst>
                              <a:outerShdw blurRad="38100" dist="19050" dir="2700000" algn="tl" rotWithShape="0">
                                <a:schemeClr val="dk1">
                                  <a:alpha val="40000"/>
                                </a:schemeClr>
                              </a:outerShdw>
                            </a:effectLst>
                            <a:latin typeface="Cambria Math"/>
                          </a:rPr>
                          <m:t>𝑅</m:t>
                        </m:r>
                        <m:r>
                          <a:rPr lang="en-US" sz="1600" i="1">
                            <a:ln w="0"/>
                            <a:effectLst>
                              <a:outerShdw blurRad="38100" dist="19050" dir="2700000" algn="tl" rotWithShape="0">
                                <a:schemeClr val="dk1">
                                  <a:alpha val="40000"/>
                                </a:schemeClr>
                              </a:outerShdw>
                            </a:effectLst>
                            <a:latin typeface="Cambria Math"/>
                          </a:rPr>
                          <m:t>2</m:t>
                        </m:r>
                      </m:sub>
                    </m:sSub>
                  </m:oMath>
                </a14:m>
                <a:r>
                  <a:rPr lang="en-US" sz="1600" dirty="0">
                    <a:ln w="0"/>
                    <a:effectLst>
                      <a:outerShdw blurRad="38100" dist="19050" dir="2700000" algn="tl" rotWithShape="0">
                        <a:schemeClr val="dk1">
                          <a:alpha val="40000"/>
                        </a:schemeClr>
                      </a:outerShdw>
                    </a:effectLst>
                  </a:rPr>
                  <a:t>= </a:t>
                </a:r>
                <a:r>
                  <a:rPr lang="ka-GE" sz="1600" dirty="0">
                    <a:ln w="0"/>
                    <a:effectLst>
                      <a:outerShdw blurRad="38100" dist="19050" dir="2700000" algn="tl" rotWithShape="0">
                        <a:schemeClr val="dk1">
                          <a:alpha val="40000"/>
                        </a:schemeClr>
                      </a:outerShdw>
                    </a:effectLst>
                  </a:rPr>
                  <a:t>1</a:t>
                </a:r>
                <a:r>
                  <a:rPr lang="en-US" sz="1600" dirty="0">
                    <a:ln w="0"/>
                    <a:effectLst>
                      <a:outerShdw blurRad="38100" dist="19050" dir="2700000" algn="tl" rotWithShape="0">
                        <a:schemeClr val="dk1">
                          <a:alpha val="40000"/>
                        </a:schemeClr>
                      </a:outerShdw>
                    </a:effectLst>
                  </a:rPr>
                  <a:t>2.02min</a:t>
                </a:r>
              </a:p>
            </p:txBody>
          </p:sp>
        </mc:Choice>
        <mc:Fallback xmlns="">
          <p:sp>
            <p:nvSpPr>
              <p:cNvPr id="12" name="TextBox 11"/>
              <p:cNvSpPr txBox="1">
                <a:spLocks noRot="1" noChangeAspect="1" noMove="1" noResize="1" noEditPoints="1" noAdjustHandles="1" noChangeArrowheads="1" noChangeShapeType="1" noTextEdit="1"/>
              </p:cNvSpPr>
              <p:nvPr/>
            </p:nvSpPr>
            <p:spPr>
              <a:xfrm>
                <a:off x="7899059" y="4988531"/>
                <a:ext cx="2766911" cy="338554"/>
              </a:xfrm>
              <a:prstGeom prst="rect">
                <a:avLst/>
              </a:prstGeom>
              <a:blipFill>
                <a:blip r:embed="rId13"/>
                <a:stretch>
                  <a:fillRect t="-7143" r="-88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841883" y="5976005"/>
                <a:ext cx="2816605" cy="338554"/>
              </a:xfrm>
              <a:prstGeom prst="rect">
                <a:avLst/>
              </a:prstGeom>
              <a:noFill/>
            </p:spPr>
            <p:txBody>
              <a:bodyPr wrap="none" rtlCol="0">
                <a:spAutoFit/>
              </a:bodyPr>
              <a:lstStyle/>
              <a:p>
                <a14:m>
                  <m:oMath xmlns:m="http://schemas.openxmlformats.org/officeDocument/2006/math">
                    <m:sSub>
                      <m:sSubPr>
                        <m:ctrlPr>
                          <a:rPr lang="en-US" sz="16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US" sz="1600" i="1">
                            <a:ln w="0"/>
                            <a:effectLst>
                              <a:outerShdw blurRad="38100" dist="19050" dir="2700000" algn="tl" rotWithShape="0">
                                <a:schemeClr val="dk1">
                                  <a:alpha val="40000"/>
                                </a:schemeClr>
                              </a:outerShdw>
                            </a:effectLst>
                            <a:latin typeface="Cambria Math"/>
                          </a:rPr>
                          <m:t>𝑡</m:t>
                        </m:r>
                      </m:e>
                      <m:sub>
                        <m:r>
                          <a:rPr lang="en-US" sz="1600" i="1">
                            <a:ln w="0"/>
                            <a:effectLst>
                              <a:outerShdw blurRad="38100" dist="19050" dir="2700000" algn="tl" rotWithShape="0">
                                <a:schemeClr val="dk1">
                                  <a:alpha val="40000"/>
                                </a:schemeClr>
                              </a:outerShdw>
                            </a:effectLst>
                            <a:latin typeface="Cambria Math"/>
                          </a:rPr>
                          <m:t>𝑅</m:t>
                        </m:r>
                        <m:r>
                          <a:rPr lang="en-US" sz="1600" i="1">
                            <a:ln w="0"/>
                            <a:effectLst>
                              <a:outerShdw blurRad="38100" dist="19050" dir="2700000" algn="tl" rotWithShape="0">
                                <a:schemeClr val="dk1">
                                  <a:alpha val="40000"/>
                                </a:schemeClr>
                              </a:outerShdw>
                            </a:effectLst>
                            <a:latin typeface="Cambria Math"/>
                          </a:rPr>
                          <m:t>1</m:t>
                        </m:r>
                      </m:sub>
                    </m:sSub>
                  </m:oMath>
                </a14:m>
                <a:r>
                  <a:rPr lang="en-US" sz="1600" dirty="0">
                    <a:ln w="0"/>
                    <a:effectLst>
                      <a:outerShdw blurRad="38100" dist="19050" dir="2700000" algn="tl" rotWithShape="0">
                        <a:schemeClr val="dk1">
                          <a:alpha val="40000"/>
                        </a:schemeClr>
                      </a:outerShdw>
                    </a:effectLst>
                  </a:rPr>
                  <a:t>= 5.88min       </a:t>
                </a:r>
                <a14:m>
                  <m:oMath xmlns:m="http://schemas.openxmlformats.org/officeDocument/2006/math">
                    <m:sSub>
                      <m:sSubPr>
                        <m:ctrlPr>
                          <a:rPr lang="en-US" sz="1600" i="1">
                            <a:ln w="0"/>
                            <a:effectLst>
                              <a:outerShdw blurRad="38100" dist="19050" dir="2700000" algn="tl" rotWithShape="0">
                                <a:schemeClr val="dk1">
                                  <a:alpha val="40000"/>
                                </a:schemeClr>
                              </a:outerShdw>
                            </a:effectLst>
                            <a:latin typeface="Cambria Math" panose="02040503050406030204" pitchFamily="18" charset="0"/>
                          </a:rPr>
                        </m:ctrlPr>
                      </m:sSubPr>
                      <m:e>
                        <m:r>
                          <a:rPr lang="en-US" sz="1600" i="1">
                            <a:ln w="0"/>
                            <a:effectLst>
                              <a:outerShdw blurRad="38100" dist="19050" dir="2700000" algn="tl" rotWithShape="0">
                                <a:schemeClr val="dk1">
                                  <a:alpha val="40000"/>
                                </a:schemeClr>
                              </a:outerShdw>
                            </a:effectLst>
                            <a:latin typeface="Cambria Math"/>
                          </a:rPr>
                          <m:t>𝑡</m:t>
                        </m:r>
                      </m:e>
                      <m:sub>
                        <m:r>
                          <a:rPr lang="en-US" sz="1600" i="1">
                            <a:ln w="0"/>
                            <a:effectLst>
                              <a:outerShdw blurRad="38100" dist="19050" dir="2700000" algn="tl" rotWithShape="0">
                                <a:schemeClr val="dk1">
                                  <a:alpha val="40000"/>
                                </a:schemeClr>
                              </a:outerShdw>
                            </a:effectLst>
                            <a:latin typeface="Cambria Math"/>
                          </a:rPr>
                          <m:t>𝑅</m:t>
                        </m:r>
                        <m:r>
                          <a:rPr lang="en-US" sz="1600" i="1">
                            <a:ln w="0"/>
                            <a:effectLst>
                              <a:outerShdw blurRad="38100" dist="19050" dir="2700000" algn="tl" rotWithShape="0">
                                <a:schemeClr val="dk1">
                                  <a:alpha val="40000"/>
                                </a:schemeClr>
                              </a:outerShdw>
                            </a:effectLst>
                            <a:latin typeface="Cambria Math"/>
                          </a:rPr>
                          <m:t>2</m:t>
                        </m:r>
                      </m:sub>
                    </m:sSub>
                  </m:oMath>
                </a14:m>
                <a:r>
                  <a:rPr lang="en-US" sz="1600" dirty="0">
                    <a:ln w="0"/>
                    <a:effectLst>
                      <a:outerShdw blurRad="38100" dist="19050" dir="2700000" algn="tl" rotWithShape="0">
                        <a:schemeClr val="dk1">
                          <a:alpha val="40000"/>
                        </a:schemeClr>
                      </a:outerShdw>
                    </a:effectLst>
                  </a:rPr>
                  <a:t>= </a:t>
                </a:r>
                <a:r>
                  <a:rPr lang="ka-GE" sz="1600" dirty="0">
                    <a:ln w="0"/>
                    <a:effectLst>
                      <a:outerShdw blurRad="38100" dist="19050" dir="2700000" algn="tl" rotWithShape="0">
                        <a:schemeClr val="dk1">
                          <a:alpha val="40000"/>
                        </a:schemeClr>
                      </a:outerShdw>
                    </a:effectLst>
                  </a:rPr>
                  <a:t>1</a:t>
                </a:r>
                <a:r>
                  <a:rPr lang="en-US" sz="1600" dirty="0">
                    <a:ln w="0"/>
                    <a:effectLst>
                      <a:outerShdw blurRad="38100" dist="19050" dir="2700000" algn="tl" rotWithShape="0">
                        <a:schemeClr val="dk1">
                          <a:alpha val="40000"/>
                        </a:schemeClr>
                      </a:outerShdw>
                    </a:effectLst>
                  </a:rPr>
                  <a:t>0.34min</a:t>
                </a:r>
              </a:p>
            </p:txBody>
          </p:sp>
        </mc:Choice>
        <mc:Fallback xmlns="">
          <p:sp>
            <p:nvSpPr>
              <p:cNvPr id="15" name="TextBox 14"/>
              <p:cNvSpPr txBox="1">
                <a:spLocks noRot="1" noChangeAspect="1" noMove="1" noResize="1" noEditPoints="1" noAdjustHandles="1" noChangeArrowheads="1" noChangeShapeType="1" noTextEdit="1"/>
              </p:cNvSpPr>
              <p:nvPr/>
            </p:nvSpPr>
            <p:spPr>
              <a:xfrm>
                <a:off x="7841883" y="5976005"/>
                <a:ext cx="2816605" cy="338554"/>
              </a:xfrm>
              <a:prstGeom prst="rect">
                <a:avLst/>
              </a:prstGeom>
              <a:blipFill>
                <a:blip r:embed="rId14"/>
                <a:stretch>
                  <a:fillRect t="-7143" r="-866" b="-28571"/>
                </a:stretch>
              </a:blipFill>
            </p:spPr>
            <p:txBody>
              <a:bodyPr/>
              <a:lstStyle/>
              <a:p>
                <a:r>
                  <a:rPr lang="en-US">
                    <a:noFill/>
                  </a:rPr>
                  <a:t> </a:t>
                </a:r>
              </a:p>
            </p:txBody>
          </p:sp>
        </mc:Fallback>
      </mc:AlternateContent>
      <p:pic>
        <p:nvPicPr>
          <p:cNvPr id="16" name="Picture 2"/>
          <p:cNvPicPr>
            <a:picLocks noChangeAspect="1" noChangeArrowheads="1"/>
          </p:cNvPicPr>
          <p:nvPr/>
        </p:nvPicPr>
        <p:blipFill rotWithShape="1">
          <a:blip r:embed="rId15" cstate="print">
            <a:clrChange>
              <a:clrFrom>
                <a:srgbClr val="FFFFFF"/>
              </a:clrFrom>
              <a:clrTo>
                <a:srgbClr val="FFFFFF">
                  <a:alpha val="0"/>
                </a:srgbClr>
              </a:clrTo>
            </a:clrChange>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r="63445" b="34509"/>
          <a:stretch/>
        </p:blipFill>
        <p:spPr bwMode="auto">
          <a:xfrm>
            <a:off x="10058017" y="-71120"/>
            <a:ext cx="2133983" cy="14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4823" y="549075"/>
            <a:ext cx="122334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ka-GE" dirty="0">
                <a:ln w="0"/>
                <a:solidFill>
                  <a:schemeClr val="tx1"/>
                </a:solidFill>
                <a:effectLst>
                  <a:outerShdw blurRad="38100" dist="19050" dir="2700000" algn="tl" rotWithShape="0">
                    <a:schemeClr val="dk1">
                      <a:alpha val="40000"/>
                    </a:schemeClr>
                  </a:outerShdw>
                </a:effectLst>
              </a:rPr>
              <a:t>1) </a:t>
            </a:r>
            <a:r>
              <a:rPr lang="en-US" dirty="0">
                <a:ln w="0"/>
                <a:solidFill>
                  <a:schemeClr val="tx1"/>
                </a:solidFill>
                <a:effectLst>
                  <a:outerShdw blurRad="38100" dist="19050" dir="2700000" algn="tl" rotWithShape="0">
                    <a:schemeClr val="dk1">
                      <a:alpha val="40000"/>
                    </a:schemeClr>
                  </a:outerShdw>
                </a:effectLst>
              </a:rPr>
              <a:t>MP-ACN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844119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2|2.2|17.3"/>
</p:tagLst>
</file>

<file path=ppt/tags/tag2.xml><?xml version="1.0" encoding="utf-8"?>
<p:tagLst xmlns:a="http://schemas.openxmlformats.org/drawingml/2006/main" xmlns:r="http://schemas.openxmlformats.org/officeDocument/2006/relationships" xmlns:p="http://schemas.openxmlformats.org/presentationml/2006/main">
  <p:tag name="TIMING" val="|1.7|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2457</TotalTime>
  <Words>3759</Words>
  <Application>Microsoft Office PowerPoint</Application>
  <PresentationFormat>Widescreen</PresentationFormat>
  <Paragraphs>1291</Paragraphs>
  <Slides>23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Sylfaen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Cary630</cp:lastModifiedBy>
  <cp:revision>95</cp:revision>
  <dcterms:created xsi:type="dcterms:W3CDTF">2022-09-12T11:29:50Z</dcterms:created>
  <dcterms:modified xsi:type="dcterms:W3CDTF">2022-09-16T07:16:03Z</dcterms:modified>
</cp:coreProperties>
</file>