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9" r:id="rId3"/>
    <p:sldId id="344" r:id="rId4"/>
    <p:sldId id="263" r:id="rId5"/>
    <p:sldId id="262" r:id="rId6"/>
    <p:sldId id="363" r:id="rId7"/>
    <p:sldId id="376" r:id="rId8"/>
    <p:sldId id="280" r:id="rId9"/>
    <p:sldId id="283" r:id="rId10"/>
    <p:sldId id="285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 asatiani" initials="na" lastIdx="1" clrIdx="0">
    <p:extLst>
      <p:ext uri="{19B8F6BF-5375-455C-9EA6-DF929625EA0E}">
        <p15:presenceInfo xmlns:p15="http://schemas.microsoft.com/office/powerpoint/2012/main" userId="43b0ceca406b99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45FD-F4D0-46EA-8E90-289127B458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ED8B2-F996-4C39-9EAB-E93348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1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5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72FB-7DA2-4100-B20E-2F5DB07D41B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858A-629D-4D04-B76F-F39FC390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124" y="6100997"/>
            <a:ext cx="3252866" cy="6445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90" y="3117153"/>
            <a:ext cx="11303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Georgia is the first non-EU member state, where a regional Academia </a:t>
            </a:r>
            <a:endParaRPr lang="en-US" sz="2400" dirty="0" smtClean="0"/>
          </a:p>
          <a:p>
            <a:r>
              <a:rPr lang="en-US" sz="2400" dirty="0" err="1" smtClean="0"/>
              <a:t>Europaea</a:t>
            </a:r>
            <a:r>
              <a:rPr lang="en-US" sz="2400" dirty="0" smtClean="0"/>
              <a:t> </a:t>
            </a:r>
            <a:r>
              <a:rPr lang="en-US" sz="2400" dirty="0"/>
              <a:t>hub </a:t>
            </a:r>
            <a:r>
              <a:rPr lang="en-US" sz="2400" dirty="0" smtClean="0"/>
              <a:t>is opened. 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decision </a:t>
            </a:r>
            <a:r>
              <a:rPr lang="en-US" sz="2400" dirty="0" smtClean="0"/>
              <a:t>to open the hub at TSU was unanimously made by the members of the Board of Academia </a:t>
            </a:r>
            <a:r>
              <a:rPr lang="en-US" sz="2400" dirty="0" err="1" smtClean="0"/>
              <a:t>Europaea</a:t>
            </a:r>
            <a:r>
              <a:rPr lang="en-US" sz="2400" dirty="0" smtClean="0"/>
              <a:t> at </a:t>
            </a:r>
            <a:r>
              <a:rPr lang="en-US" sz="2400" dirty="0"/>
              <a:t>an annual meeting in Barcelona</a:t>
            </a:r>
            <a:r>
              <a:rPr lang="en-US" sz="2400" dirty="0" smtClean="0"/>
              <a:t>.</a:t>
            </a:r>
          </a:p>
          <a:p>
            <a:pPr algn="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990593" y="2360069"/>
            <a:ext cx="1933731" cy="3822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97" y="2365474"/>
            <a:ext cx="2438876" cy="243887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6218397" y="5170110"/>
            <a:ext cx="353472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#</a:t>
            </a:r>
            <a:r>
              <a:rPr lang="en-US" sz="2800" dirty="0" err="1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WeStandWithUkraine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77" y="537882"/>
            <a:ext cx="6257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stablish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comprehensive national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values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intellectual, cultural and socio-economic development of the society;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 new knowledge;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ustain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further on research capacity and innovation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and sustain internationally competitive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student-centered learning;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lifelong learning.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29" y="4258235"/>
            <a:ext cx="5862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TSU shares the ideals promoted by the Magna Charter of the European Universities: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University’s values are based on critical, creative and progressive thinking, the principles of academic freedom and academic ethics; open, dynamic and transparent relations.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77" y="134470"/>
            <a:ext cx="3352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54" y="134470"/>
            <a:ext cx="324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TSU MISSION IS TO: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8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956" y="461683"/>
            <a:ext cx="783375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000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60%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40%;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– 2022 enrolled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7265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first-choice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at enrolment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exams –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10 000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1/4 of general pool of applicants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from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 countries;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mobility-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Graduates –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4114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TSU Faculty and Staff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Core academic staff-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Research associates-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909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Invited academic staff -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1386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staff-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614" y="64294"/>
            <a:ext cx="2983044" cy="97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2020-2021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956" y="2043113"/>
            <a:ext cx="5890513" cy="8501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577" y="1819548"/>
            <a:ext cx="1079292" cy="3897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24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349115"/>
            <a:ext cx="839449" cy="299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0177" y="2670748"/>
            <a:ext cx="839449" cy="299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599" y="3994880"/>
            <a:ext cx="839449" cy="299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6440" y="807721"/>
            <a:ext cx="1569720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2017-2022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17" y="62753"/>
            <a:ext cx="45116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TSU is ranked among top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1,5%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of best universities worldwide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U.S. </a:t>
            </a:r>
            <a:r>
              <a:rPr lang="en-US" dirty="0" err="1"/>
              <a:t>News&amp;World</a:t>
            </a:r>
            <a:r>
              <a:rPr lang="en-US" dirty="0"/>
              <a:t> Report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TSU </a:t>
            </a:r>
            <a:r>
              <a:rPr lang="en-US" sz="2000" dirty="0"/>
              <a:t>is the only university from the South Caucasus, ranked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Times Higher Education World University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Rankings 6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years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 a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row</a:t>
            </a:r>
            <a:endParaRPr lang="ka-G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15" y="3127522"/>
            <a:ext cx="4004842" cy="2433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620" y="3127522"/>
            <a:ext cx="39982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Based on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selected indicators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, TSU is comparable with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i="1" dirty="0"/>
              <a:t>With revenues from industry (applied research):</a:t>
            </a:r>
            <a:endParaRPr lang="ka-GE" sz="1400" i="1" dirty="0"/>
          </a:p>
          <a:p>
            <a:endParaRPr lang="en-US" sz="1400" dirty="0"/>
          </a:p>
          <a:p>
            <a:r>
              <a:rPr lang="en-US" sz="1400" dirty="0"/>
              <a:t>•</a:t>
            </a:r>
            <a:r>
              <a:rPr lang="ka-GE" sz="1400" dirty="0"/>
              <a:t> </a:t>
            </a:r>
            <a:r>
              <a:rPr lang="en-US" sz="1400" dirty="0"/>
              <a:t>George Washington University;</a:t>
            </a:r>
          </a:p>
          <a:p>
            <a:r>
              <a:rPr lang="en-US" sz="1400" dirty="0"/>
              <a:t>•</a:t>
            </a:r>
            <a:r>
              <a:rPr lang="ka-GE" sz="1400" dirty="0"/>
              <a:t> </a:t>
            </a:r>
            <a:r>
              <a:rPr lang="en-US" sz="1400" dirty="0"/>
              <a:t>University of Exeter;</a:t>
            </a:r>
            <a:endParaRPr lang="ka-GE" sz="1400" dirty="0"/>
          </a:p>
          <a:p>
            <a:endParaRPr lang="en-US" sz="1400" dirty="0"/>
          </a:p>
          <a:p>
            <a:r>
              <a:rPr lang="en-US" sz="1400" i="1" dirty="0"/>
              <a:t>According to study quality:</a:t>
            </a:r>
            <a:endParaRPr lang="ka-GE" sz="1400" i="1" dirty="0"/>
          </a:p>
          <a:p>
            <a:endParaRPr lang="en-US" sz="1400" i="1" dirty="0"/>
          </a:p>
          <a:p>
            <a:r>
              <a:rPr lang="en-US" sz="1400" dirty="0"/>
              <a:t>•Reykjavik University;</a:t>
            </a:r>
          </a:p>
          <a:p>
            <a:r>
              <a:rPr lang="en-US" sz="1400" dirty="0"/>
              <a:t>•Technological University Dublin.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00283" y="3643313"/>
            <a:ext cx="728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Shanghai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Academic Ranking </a:t>
            </a:r>
            <a:r>
              <a:rPr lang="en-US" dirty="0"/>
              <a:t>of World </a:t>
            </a:r>
            <a:r>
              <a:rPr lang="en-US" dirty="0" smtClean="0"/>
              <a:t>Universities - </a:t>
            </a:r>
            <a:r>
              <a:rPr lang="en-US" dirty="0"/>
              <a:t>TSU Physics Department is ranked #</a:t>
            </a:r>
            <a:r>
              <a:rPr lang="en-US" dirty="0" smtClean="0"/>
              <a:t>151-200</a:t>
            </a:r>
            <a:r>
              <a:rPr lang="en-US" dirty="0"/>
              <a:t>, </a:t>
            </a:r>
            <a:r>
              <a:rPr lang="en-US" dirty="0" smtClean="0"/>
              <a:t>is number </a:t>
            </a:r>
            <a:r>
              <a:rPr lang="en-US" dirty="0"/>
              <a:t>one in the region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64844" y="3643313"/>
            <a:ext cx="7727156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83346" y="4017681"/>
            <a:ext cx="749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QS University Ranking Eastern Europe and Central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Asia </a:t>
            </a:r>
            <a:r>
              <a:rPr lang="en-US" sz="2000" b="1" dirty="0" smtClean="0"/>
              <a:t>- </a:t>
            </a:r>
            <a:r>
              <a:rPr lang="en-US" sz="2000" dirty="0" smtClean="0"/>
              <a:t>TSU is the only university from the South Caucasus region.</a:t>
            </a:r>
            <a:endParaRPr lang="ka-G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Round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University Ranking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r>
              <a:rPr lang="en-US" sz="2000" dirty="0" smtClean="0"/>
              <a:t> </a:t>
            </a:r>
            <a:r>
              <a:rPr lang="en-US" sz="2000" dirty="0"/>
              <a:t>- #1 in country, # 614 in world ranking.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326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4" y="1250156"/>
            <a:ext cx="9286875" cy="1628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7239" y="1372045"/>
            <a:ext cx="8143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Based on the evaluation of the academic and research activities, TSU occupies 322nd position among the best 1500 universities in the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2338" y="5850731"/>
            <a:ext cx="4779168" cy="850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3788" y="5965031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TSU is ranked among top </a:t>
            </a:r>
            <a:r>
              <a:rPr lang="en-US" b="1" dirty="0">
                <a:solidFill>
                  <a:srgbClr val="FF0000"/>
                </a:solidFill>
              </a:rPr>
              <a:t>1,5%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of best universities worldwide.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64102" y="3926015"/>
            <a:ext cx="959371" cy="438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cadMtavr" pitchFamily="2" charset="0"/>
              </a:rPr>
              <a:t>39</a:t>
            </a:r>
            <a:r>
              <a:rPr lang="ka-GE" sz="2000" b="1" dirty="0" smtClean="0"/>
              <a:t>8</a:t>
            </a:r>
            <a:r>
              <a:rPr lang="en-US" sz="2000" b="1" dirty="0" smtClean="0"/>
              <a:t>nd</a:t>
            </a:r>
            <a:endParaRPr lang="en-US" sz="2000" dirty="0">
              <a:latin typeface="AcadMtavr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4725" y="1845134"/>
            <a:ext cx="959371" cy="438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cadMtavr" pitchFamily="2" charset="0"/>
              </a:rPr>
              <a:t>39</a:t>
            </a:r>
            <a:r>
              <a:rPr lang="ka-GE" sz="2400" b="1" dirty="0" smtClean="0"/>
              <a:t>8</a:t>
            </a:r>
            <a:r>
              <a:rPr lang="en-US" sz="2400" b="1" dirty="0" smtClean="0"/>
              <a:t>nd</a:t>
            </a:r>
            <a:endParaRPr lang="en-US" sz="2400" dirty="0"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8722" y="1978702"/>
            <a:ext cx="8844196" cy="247337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3594" y="2248525"/>
            <a:ext cx="8409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TSU has improved its position in </a:t>
            </a:r>
            <a:r>
              <a:rPr lang="en-US" sz="4000" b="1" dirty="0" smtClean="0">
                <a:solidFill>
                  <a:schemeClr val="bg1"/>
                </a:solidFill>
              </a:rPr>
              <a:t>QS rankings </a:t>
            </a:r>
            <a:r>
              <a:rPr lang="en-US" sz="4000" b="1" dirty="0" smtClean="0">
                <a:solidFill>
                  <a:schemeClr val="bg1"/>
                </a:solidFill>
              </a:rPr>
              <a:t>2022, moving up 30 spots and ranked 571-580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722" y="1393927"/>
            <a:ext cx="91639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6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1317" y="349623"/>
            <a:ext cx="197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3083" y="1335416"/>
            <a:ext cx="81489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More </a:t>
            </a:r>
            <a:r>
              <a:rPr lang="en-US" sz="2800" b="1" dirty="0" smtClean="0"/>
              <a:t>than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200</a:t>
            </a:r>
            <a:r>
              <a:rPr lang="en-US" sz="2800" b="1" dirty="0" smtClean="0"/>
              <a:t> </a:t>
            </a:r>
            <a:r>
              <a:rPr lang="en-US" sz="2800" b="1" dirty="0"/>
              <a:t>research projects </a:t>
            </a:r>
            <a:r>
              <a:rPr lang="en-US" sz="2800" b="1" dirty="0" smtClean="0"/>
              <a:t>initiated </a:t>
            </a:r>
            <a:r>
              <a:rPr lang="en-US" sz="2800" b="1" dirty="0" smtClean="0"/>
              <a:t>annually </a:t>
            </a:r>
            <a:endParaRPr lang="en-US" sz="2800" b="1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2156</a:t>
            </a:r>
            <a:r>
              <a:rPr lang="en-US" sz="2400" dirty="0"/>
              <a:t> publications ( Scopus data</a:t>
            </a:r>
            <a:r>
              <a:rPr lang="en-US" sz="2400" dirty="0" smtClean="0"/>
              <a:t>) </a:t>
            </a:r>
            <a:r>
              <a:rPr lang="en-US" sz="2400" dirty="0"/>
              <a:t>released on behalf of TSU in 2015-2018;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500</a:t>
            </a:r>
            <a:r>
              <a:rPr lang="en-US" sz="2400" dirty="0"/>
              <a:t> articles published in high ranked scientific journals annually;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ver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150 </a:t>
            </a:r>
            <a:r>
              <a:rPr lang="en-US" sz="2400" dirty="0" smtClean="0"/>
              <a:t>international joint publications </a:t>
            </a:r>
            <a:r>
              <a:rPr lang="en-US" sz="2400" dirty="0"/>
              <a:t>(</a:t>
            </a:r>
            <a:r>
              <a:rPr lang="en-US" sz="2400" dirty="0" smtClean="0"/>
              <a:t>Scopus data);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3000</a:t>
            </a:r>
            <a:r>
              <a:rPr lang="en-US" sz="2400" dirty="0"/>
              <a:t> foreign scientists involved in joint research;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100 </a:t>
            </a:r>
            <a:r>
              <a:rPr lang="en-US" sz="2400" dirty="0"/>
              <a:t>publications (Scopus) in collaboration </a:t>
            </a:r>
            <a:r>
              <a:rPr lang="en-US" sz="2400" dirty="0" smtClean="0"/>
              <a:t>with industry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25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974" y="1212029"/>
            <a:ext cx="5531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TSU scientists are involved in important international scientific projects: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ATLAS experiment carried out on the Large Hadron Collider at CERN; TSU contributed to CMS </a:t>
            </a:r>
            <a:r>
              <a:rPr lang="en-US" dirty="0" smtClean="0"/>
              <a:t>Project;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Experimental research at the COSY accelerator of the </a:t>
            </a:r>
            <a:r>
              <a:rPr lang="en-US" dirty="0" err="1"/>
              <a:t>Jülich</a:t>
            </a:r>
            <a:r>
              <a:rPr lang="en-US" dirty="0"/>
              <a:t> Research Center (Germany); and the COMET experiment planned at the Japan Proton Accelerator Research Complex (J-PARC);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KM3NeT experiment launched in the Mediterranean Sea;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accelerator facility FAIR (Facility for Antiproton and Ion Research), one of the largest research projects worldwide, being built in Darmstadt, Germany.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476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AcadMtavr</vt:lpstr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 asatiani</dc:creator>
  <cp:lastModifiedBy>Nino Okribelashvili</cp:lastModifiedBy>
  <cp:revision>165</cp:revision>
  <dcterms:created xsi:type="dcterms:W3CDTF">2019-04-04T13:45:13Z</dcterms:created>
  <dcterms:modified xsi:type="dcterms:W3CDTF">2022-09-05T20:22:28Z</dcterms:modified>
</cp:coreProperties>
</file>