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9" r:id="rId3"/>
    <p:sldId id="260" r:id="rId4"/>
    <p:sldId id="261" r:id="rId5"/>
    <p:sldId id="266" r:id="rId6"/>
    <p:sldId id="263" r:id="rId7"/>
    <p:sldId id="264" r:id="rId8"/>
    <p:sldId id="265" r:id="rId9"/>
    <p:sldId id="267" r:id="rId10"/>
    <p:sldId id="268" r:id="rId11"/>
    <p:sldId id="280" r:id="rId12"/>
    <p:sldId id="282" r:id="rId13"/>
    <p:sldId id="281" r:id="rId14"/>
    <p:sldId id="283" r:id="rId15"/>
    <p:sldId id="269" r:id="rId16"/>
    <p:sldId id="271" r:id="rId17"/>
    <p:sldId id="270" r:id="rId18"/>
    <p:sldId id="272" r:id="rId19"/>
    <p:sldId id="273" r:id="rId20"/>
    <p:sldId id="274" r:id="rId21"/>
    <p:sldId id="275" r:id="rId22"/>
    <p:sldId id="284" r:id="rId23"/>
    <p:sldId id="276"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774A"/>
    <a:srgbClr val="99451F"/>
    <a:srgbClr val="FF66FF"/>
    <a:srgbClr val="DE46A0"/>
    <a:srgbClr val="D412A1"/>
    <a:srgbClr val="B80EA0"/>
    <a:srgbClr val="F0EFDC"/>
    <a:srgbClr val="EBEFDD"/>
    <a:srgbClr val="E7E5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291" autoAdjust="0"/>
  </p:normalViewPr>
  <p:slideViewPr>
    <p:cSldViewPr snapToGrid="0">
      <p:cViewPr varScale="1">
        <p:scale>
          <a:sx n="68" d="100"/>
          <a:sy n="68"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a:t>Zinc Distribution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169414370078738E-2"/>
          <c:y val="0.14773836443538604"/>
          <c:w val="0.94583058562992128"/>
          <c:h val="0.76748654235442038"/>
        </c:manualLayout>
      </c:layout>
      <c:barChart>
        <c:barDir val="col"/>
        <c:grouping val="clustered"/>
        <c:varyColors val="0"/>
        <c:ser>
          <c:idx val="0"/>
          <c:order val="0"/>
          <c:tx>
            <c:strRef>
              <c:f>Sheet1!$B$1</c:f>
              <c:strCache>
                <c:ptCount val="1"/>
                <c:pt idx="0">
                  <c:v>Root</c:v>
                </c:pt>
              </c:strCache>
            </c:strRef>
          </c:tx>
          <c:spPr>
            <a:solidFill>
              <a:schemeClr val="accent1"/>
            </a:solidFill>
            <a:ln>
              <a:noFill/>
            </a:ln>
            <a:effectLst/>
          </c:spPr>
          <c:invertIfNegative val="0"/>
          <c:cat>
            <c:strRef>
              <c:f>Sheet1!$A$2:$A$5</c:f>
              <c:strCache>
                <c:ptCount val="1"/>
                <c:pt idx="0">
                  <c:v>Zinc</c:v>
                </c:pt>
              </c:strCache>
            </c:strRef>
          </c:cat>
          <c:val>
            <c:numRef>
              <c:f>Sheet1!$B$2:$B$5</c:f>
              <c:numCache>
                <c:formatCode>General</c:formatCode>
                <c:ptCount val="4"/>
                <c:pt idx="0">
                  <c:v>15.25</c:v>
                </c:pt>
              </c:numCache>
            </c:numRef>
          </c:val>
          <c:extLst>
            <c:ext xmlns:c16="http://schemas.microsoft.com/office/drawing/2014/chart" uri="{C3380CC4-5D6E-409C-BE32-E72D297353CC}">
              <c16:uniqueId val="{00000000-CC4D-41CA-AD7D-119845E9946B}"/>
            </c:ext>
          </c:extLst>
        </c:ser>
        <c:ser>
          <c:idx val="1"/>
          <c:order val="1"/>
          <c:tx>
            <c:strRef>
              <c:f>Sheet1!$C$1</c:f>
              <c:strCache>
                <c:ptCount val="1"/>
                <c:pt idx="0">
                  <c:v>Stem</c:v>
                </c:pt>
              </c:strCache>
            </c:strRef>
          </c:tx>
          <c:spPr>
            <a:solidFill>
              <a:schemeClr val="accent2"/>
            </a:solidFill>
            <a:ln>
              <a:noFill/>
            </a:ln>
            <a:effectLst/>
          </c:spPr>
          <c:invertIfNegative val="0"/>
          <c:cat>
            <c:strRef>
              <c:f>Sheet1!$A$2:$A$5</c:f>
              <c:strCache>
                <c:ptCount val="1"/>
                <c:pt idx="0">
                  <c:v>Zinc</c:v>
                </c:pt>
              </c:strCache>
            </c:strRef>
          </c:cat>
          <c:val>
            <c:numRef>
              <c:f>Sheet1!$C$2:$C$5</c:f>
              <c:numCache>
                <c:formatCode>General</c:formatCode>
                <c:ptCount val="4"/>
                <c:pt idx="0">
                  <c:v>6.22</c:v>
                </c:pt>
              </c:numCache>
            </c:numRef>
          </c:val>
          <c:extLst>
            <c:ext xmlns:c16="http://schemas.microsoft.com/office/drawing/2014/chart" uri="{C3380CC4-5D6E-409C-BE32-E72D297353CC}">
              <c16:uniqueId val="{00000001-CC4D-41CA-AD7D-119845E9946B}"/>
            </c:ext>
          </c:extLst>
        </c:ser>
        <c:ser>
          <c:idx val="2"/>
          <c:order val="2"/>
          <c:tx>
            <c:strRef>
              <c:f>Sheet1!$D$1</c:f>
              <c:strCache>
                <c:ptCount val="1"/>
                <c:pt idx="0">
                  <c:v>Leaf</c:v>
                </c:pt>
              </c:strCache>
            </c:strRef>
          </c:tx>
          <c:spPr>
            <a:solidFill>
              <a:schemeClr val="accent3"/>
            </a:solidFill>
            <a:ln>
              <a:noFill/>
            </a:ln>
            <a:effectLst/>
          </c:spPr>
          <c:invertIfNegative val="0"/>
          <c:cat>
            <c:strRef>
              <c:f>Sheet1!$A$2:$A$5</c:f>
              <c:strCache>
                <c:ptCount val="1"/>
                <c:pt idx="0">
                  <c:v>Zinc</c:v>
                </c:pt>
              </c:strCache>
            </c:strRef>
          </c:cat>
          <c:val>
            <c:numRef>
              <c:f>Sheet1!$D$2:$D$5</c:f>
              <c:numCache>
                <c:formatCode>General</c:formatCode>
                <c:ptCount val="4"/>
                <c:pt idx="0">
                  <c:v>9.33</c:v>
                </c:pt>
              </c:numCache>
            </c:numRef>
          </c:val>
          <c:extLst>
            <c:ext xmlns:c16="http://schemas.microsoft.com/office/drawing/2014/chart" uri="{C3380CC4-5D6E-409C-BE32-E72D297353CC}">
              <c16:uniqueId val="{00000002-CC4D-41CA-AD7D-119845E9946B}"/>
            </c:ext>
          </c:extLst>
        </c:ser>
        <c:dLbls>
          <c:showLegendKey val="0"/>
          <c:showVal val="0"/>
          <c:showCatName val="0"/>
          <c:showSerName val="0"/>
          <c:showPercent val="0"/>
          <c:showBubbleSize val="0"/>
        </c:dLbls>
        <c:gapWidth val="219"/>
        <c:overlap val="-27"/>
        <c:axId val="1032941312"/>
        <c:axId val="1028927744"/>
      </c:barChart>
      <c:catAx>
        <c:axId val="103294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8927744"/>
        <c:crosses val="autoZero"/>
        <c:auto val="1"/>
        <c:lblAlgn val="ctr"/>
        <c:lblOffset val="100"/>
        <c:noMultiLvlLbl val="0"/>
      </c:catAx>
      <c:valAx>
        <c:axId val="102892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2941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a:t>Copper Distribution</a:t>
            </a:r>
          </a:p>
        </c:rich>
      </c:tx>
      <c:layout>
        <c:manualLayout>
          <c:xMode val="edge"/>
          <c:yMode val="edge"/>
          <c:x val="0.35240262451198323"/>
          <c:y val="4.255606230654304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169414370078738E-2"/>
          <c:y val="0.14773836443538604"/>
          <c:w val="0.94583058562992128"/>
          <c:h val="0.76748654235442038"/>
        </c:manualLayout>
      </c:layout>
      <c:barChart>
        <c:barDir val="col"/>
        <c:grouping val="clustered"/>
        <c:varyColors val="0"/>
        <c:ser>
          <c:idx val="0"/>
          <c:order val="0"/>
          <c:tx>
            <c:strRef>
              <c:f>Sheet1!$B$1</c:f>
              <c:strCache>
                <c:ptCount val="1"/>
                <c:pt idx="0">
                  <c:v>Root</c:v>
                </c:pt>
              </c:strCache>
            </c:strRef>
          </c:tx>
          <c:spPr>
            <a:solidFill>
              <a:schemeClr val="accent1"/>
            </a:solidFill>
            <a:ln>
              <a:noFill/>
            </a:ln>
            <a:effectLst/>
          </c:spPr>
          <c:invertIfNegative val="0"/>
          <c:cat>
            <c:strRef>
              <c:f>Sheet1!$A$2:$A$5</c:f>
              <c:strCache>
                <c:ptCount val="1"/>
                <c:pt idx="0">
                  <c:v>Copper</c:v>
                </c:pt>
              </c:strCache>
            </c:strRef>
          </c:cat>
          <c:val>
            <c:numRef>
              <c:f>Sheet1!$B$2:$B$5</c:f>
              <c:numCache>
                <c:formatCode>General</c:formatCode>
                <c:ptCount val="4"/>
                <c:pt idx="0">
                  <c:v>19.100000000000001</c:v>
                </c:pt>
              </c:numCache>
            </c:numRef>
          </c:val>
          <c:extLst>
            <c:ext xmlns:c16="http://schemas.microsoft.com/office/drawing/2014/chart" uri="{C3380CC4-5D6E-409C-BE32-E72D297353CC}">
              <c16:uniqueId val="{00000000-71C4-45FB-9A9C-2E0F42F6A4FD}"/>
            </c:ext>
          </c:extLst>
        </c:ser>
        <c:ser>
          <c:idx val="1"/>
          <c:order val="1"/>
          <c:tx>
            <c:strRef>
              <c:f>Sheet1!$C$1</c:f>
              <c:strCache>
                <c:ptCount val="1"/>
                <c:pt idx="0">
                  <c:v>Stem</c:v>
                </c:pt>
              </c:strCache>
            </c:strRef>
          </c:tx>
          <c:spPr>
            <a:solidFill>
              <a:schemeClr val="accent2"/>
            </a:solidFill>
            <a:ln>
              <a:noFill/>
            </a:ln>
            <a:effectLst/>
          </c:spPr>
          <c:invertIfNegative val="0"/>
          <c:cat>
            <c:strRef>
              <c:f>Sheet1!$A$2:$A$5</c:f>
              <c:strCache>
                <c:ptCount val="1"/>
                <c:pt idx="0">
                  <c:v>Copper</c:v>
                </c:pt>
              </c:strCache>
            </c:strRef>
          </c:cat>
          <c:val>
            <c:numRef>
              <c:f>Sheet1!$C$2:$C$5</c:f>
              <c:numCache>
                <c:formatCode>General</c:formatCode>
                <c:ptCount val="4"/>
                <c:pt idx="0">
                  <c:v>10.4</c:v>
                </c:pt>
              </c:numCache>
            </c:numRef>
          </c:val>
          <c:extLst>
            <c:ext xmlns:c16="http://schemas.microsoft.com/office/drawing/2014/chart" uri="{C3380CC4-5D6E-409C-BE32-E72D297353CC}">
              <c16:uniqueId val="{00000001-71C4-45FB-9A9C-2E0F42F6A4FD}"/>
            </c:ext>
          </c:extLst>
        </c:ser>
        <c:ser>
          <c:idx val="2"/>
          <c:order val="2"/>
          <c:tx>
            <c:strRef>
              <c:f>Sheet1!$D$1</c:f>
              <c:strCache>
                <c:ptCount val="1"/>
                <c:pt idx="0">
                  <c:v>Leaf</c:v>
                </c:pt>
              </c:strCache>
            </c:strRef>
          </c:tx>
          <c:spPr>
            <a:solidFill>
              <a:schemeClr val="accent3"/>
            </a:solidFill>
            <a:ln>
              <a:noFill/>
            </a:ln>
            <a:effectLst/>
          </c:spPr>
          <c:invertIfNegative val="0"/>
          <c:cat>
            <c:strRef>
              <c:f>Sheet1!$A$2:$A$5</c:f>
              <c:strCache>
                <c:ptCount val="1"/>
                <c:pt idx="0">
                  <c:v>Copper</c:v>
                </c:pt>
              </c:strCache>
            </c:strRef>
          </c:cat>
          <c:val>
            <c:numRef>
              <c:f>Sheet1!$D$2:$D$5</c:f>
              <c:numCache>
                <c:formatCode>General</c:formatCode>
                <c:ptCount val="4"/>
                <c:pt idx="0">
                  <c:v>7.4</c:v>
                </c:pt>
              </c:numCache>
            </c:numRef>
          </c:val>
          <c:extLst>
            <c:ext xmlns:c16="http://schemas.microsoft.com/office/drawing/2014/chart" uri="{C3380CC4-5D6E-409C-BE32-E72D297353CC}">
              <c16:uniqueId val="{00000002-71C4-45FB-9A9C-2E0F42F6A4FD}"/>
            </c:ext>
          </c:extLst>
        </c:ser>
        <c:dLbls>
          <c:showLegendKey val="0"/>
          <c:showVal val="0"/>
          <c:showCatName val="0"/>
          <c:showSerName val="0"/>
          <c:showPercent val="0"/>
          <c:showBubbleSize val="0"/>
        </c:dLbls>
        <c:gapWidth val="219"/>
        <c:overlap val="-27"/>
        <c:axId val="1032941312"/>
        <c:axId val="1028927744"/>
      </c:barChart>
      <c:catAx>
        <c:axId val="103294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8927744"/>
        <c:crosses val="autoZero"/>
        <c:auto val="1"/>
        <c:lblAlgn val="ctr"/>
        <c:lblOffset val="100"/>
        <c:noMultiLvlLbl val="0"/>
      </c:catAx>
      <c:valAx>
        <c:axId val="102892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2941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a:t>Lead Distribution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169414370078738E-2"/>
          <c:y val="0.14773836443538604"/>
          <c:w val="0.94583058562992128"/>
          <c:h val="0.76748654235442038"/>
        </c:manualLayout>
      </c:layout>
      <c:barChart>
        <c:barDir val="col"/>
        <c:grouping val="clustered"/>
        <c:varyColors val="0"/>
        <c:ser>
          <c:idx val="0"/>
          <c:order val="0"/>
          <c:tx>
            <c:strRef>
              <c:f>Sheet1!$B$1</c:f>
              <c:strCache>
                <c:ptCount val="1"/>
                <c:pt idx="0">
                  <c:v>Root</c:v>
                </c:pt>
              </c:strCache>
            </c:strRef>
          </c:tx>
          <c:spPr>
            <a:solidFill>
              <a:schemeClr val="accent1"/>
            </a:solidFill>
            <a:ln>
              <a:noFill/>
            </a:ln>
            <a:effectLst/>
          </c:spPr>
          <c:invertIfNegative val="0"/>
          <c:cat>
            <c:strRef>
              <c:f>Sheet1!$A$2:$A$5</c:f>
              <c:strCache>
                <c:ptCount val="1"/>
                <c:pt idx="0">
                  <c:v>Lead</c:v>
                </c:pt>
              </c:strCache>
            </c:strRef>
          </c:cat>
          <c:val>
            <c:numRef>
              <c:f>Sheet1!$B$2:$B$5</c:f>
              <c:numCache>
                <c:formatCode>General</c:formatCode>
                <c:ptCount val="4"/>
                <c:pt idx="0">
                  <c:v>7.9</c:v>
                </c:pt>
              </c:numCache>
            </c:numRef>
          </c:val>
          <c:extLst>
            <c:ext xmlns:c16="http://schemas.microsoft.com/office/drawing/2014/chart" uri="{C3380CC4-5D6E-409C-BE32-E72D297353CC}">
              <c16:uniqueId val="{00000000-86DE-4849-B9C5-175FD11BF1D5}"/>
            </c:ext>
          </c:extLst>
        </c:ser>
        <c:ser>
          <c:idx val="1"/>
          <c:order val="1"/>
          <c:tx>
            <c:strRef>
              <c:f>Sheet1!$C$1</c:f>
              <c:strCache>
                <c:ptCount val="1"/>
                <c:pt idx="0">
                  <c:v>Stem</c:v>
                </c:pt>
              </c:strCache>
            </c:strRef>
          </c:tx>
          <c:spPr>
            <a:solidFill>
              <a:schemeClr val="accent2"/>
            </a:solidFill>
            <a:ln>
              <a:noFill/>
            </a:ln>
            <a:effectLst/>
          </c:spPr>
          <c:invertIfNegative val="0"/>
          <c:cat>
            <c:strRef>
              <c:f>Sheet1!$A$2:$A$5</c:f>
              <c:strCache>
                <c:ptCount val="1"/>
                <c:pt idx="0">
                  <c:v>Lead</c:v>
                </c:pt>
              </c:strCache>
            </c:strRef>
          </c:cat>
          <c:val>
            <c:numRef>
              <c:f>Sheet1!$C$2:$C$5</c:f>
              <c:numCache>
                <c:formatCode>General</c:formatCode>
                <c:ptCount val="4"/>
                <c:pt idx="0">
                  <c:v>8</c:v>
                </c:pt>
              </c:numCache>
            </c:numRef>
          </c:val>
          <c:extLst>
            <c:ext xmlns:c16="http://schemas.microsoft.com/office/drawing/2014/chart" uri="{C3380CC4-5D6E-409C-BE32-E72D297353CC}">
              <c16:uniqueId val="{00000001-86DE-4849-B9C5-175FD11BF1D5}"/>
            </c:ext>
          </c:extLst>
        </c:ser>
        <c:ser>
          <c:idx val="2"/>
          <c:order val="2"/>
          <c:tx>
            <c:strRef>
              <c:f>Sheet1!$D$1</c:f>
              <c:strCache>
                <c:ptCount val="1"/>
                <c:pt idx="0">
                  <c:v>Leaf</c:v>
                </c:pt>
              </c:strCache>
            </c:strRef>
          </c:tx>
          <c:spPr>
            <a:solidFill>
              <a:schemeClr val="accent3"/>
            </a:solidFill>
            <a:ln>
              <a:noFill/>
            </a:ln>
            <a:effectLst/>
          </c:spPr>
          <c:invertIfNegative val="0"/>
          <c:cat>
            <c:strRef>
              <c:f>Sheet1!$A$2:$A$5</c:f>
              <c:strCache>
                <c:ptCount val="1"/>
                <c:pt idx="0">
                  <c:v>Lead</c:v>
                </c:pt>
              </c:strCache>
            </c:strRef>
          </c:cat>
          <c:val>
            <c:numRef>
              <c:f>Sheet1!$D$2:$D$5</c:f>
              <c:numCache>
                <c:formatCode>General</c:formatCode>
                <c:ptCount val="4"/>
                <c:pt idx="0">
                  <c:v>2</c:v>
                </c:pt>
              </c:numCache>
            </c:numRef>
          </c:val>
          <c:extLst>
            <c:ext xmlns:c16="http://schemas.microsoft.com/office/drawing/2014/chart" uri="{C3380CC4-5D6E-409C-BE32-E72D297353CC}">
              <c16:uniqueId val="{00000002-86DE-4849-B9C5-175FD11BF1D5}"/>
            </c:ext>
          </c:extLst>
        </c:ser>
        <c:dLbls>
          <c:showLegendKey val="0"/>
          <c:showVal val="0"/>
          <c:showCatName val="0"/>
          <c:showSerName val="0"/>
          <c:showPercent val="0"/>
          <c:showBubbleSize val="0"/>
        </c:dLbls>
        <c:gapWidth val="219"/>
        <c:overlap val="-27"/>
        <c:axId val="1032941312"/>
        <c:axId val="1028927744"/>
      </c:barChart>
      <c:catAx>
        <c:axId val="103294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8927744"/>
        <c:crosses val="autoZero"/>
        <c:auto val="1"/>
        <c:lblAlgn val="ctr"/>
        <c:lblOffset val="100"/>
        <c:noMultiLvlLbl val="0"/>
      </c:catAx>
      <c:valAx>
        <c:axId val="102892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2941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a:t>Nickel Distribution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169414370078738E-2"/>
          <c:y val="0.14773836443538604"/>
          <c:w val="0.94583058562992128"/>
          <c:h val="0.76748654235442038"/>
        </c:manualLayout>
      </c:layout>
      <c:barChart>
        <c:barDir val="col"/>
        <c:grouping val="clustered"/>
        <c:varyColors val="0"/>
        <c:ser>
          <c:idx val="0"/>
          <c:order val="0"/>
          <c:tx>
            <c:strRef>
              <c:f>Sheet1!$B$1</c:f>
              <c:strCache>
                <c:ptCount val="1"/>
                <c:pt idx="0">
                  <c:v>Root</c:v>
                </c:pt>
              </c:strCache>
            </c:strRef>
          </c:tx>
          <c:spPr>
            <a:solidFill>
              <a:schemeClr val="accent1"/>
            </a:solidFill>
            <a:ln>
              <a:noFill/>
            </a:ln>
            <a:effectLst/>
          </c:spPr>
          <c:invertIfNegative val="0"/>
          <c:cat>
            <c:strRef>
              <c:f>Sheet1!$A$2:$A$5</c:f>
              <c:strCache>
                <c:ptCount val="1"/>
                <c:pt idx="0">
                  <c:v>Nickel</c:v>
                </c:pt>
              </c:strCache>
            </c:strRef>
          </c:cat>
          <c:val>
            <c:numRef>
              <c:f>Sheet1!$B$2:$B$5</c:f>
              <c:numCache>
                <c:formatCode>General</c:formatCode>
                <c:ptCount val="4"/>
                <c:pt idx="0">
                  <c:v>3.65</c:v>
                </c:pt>
              </c:numCache>
            </c:numRef>
          </c:val>
          <c:extLst>
            <c:ext xmlns:c16="http://schemas.microsoft.com/office/drawing/2014/chart" uri="{C3380CC4-5D6E-409C-BE32-E72D297353CC}">
              <c16:uniqueId val="{00000000-0C27-437C-85C3-05C21D48738A}"/>
            </c:ext>
          </c:extLst>
        </c:ser>
        <c:ser>
          <c:idx val="1"/>
          <c:order val="1"/>
          <c:tx>
            <c:strRef>
              <c:f>Sheet1!$C$1</c:f>
              <c:strCache>
                <c:ptCount val="1"/>
                <c:pt idx="0">
                  <c:v>Stem</c:v>
                </c:pt>
              </c:strCache>
            </c:strRef>
          </c:tx>
          <c:spPr>
            <a:solidFill>
              <a:schemeClr val="accent2"/>
            </a:solidFill>
            <a:ln>
              <a:noFill/>
            </a:ln>
            <a:effectLst/>
          </c:spPr>
          <c:invertIfNegative val="0"/>
          <c:cat>
            <c:strRef>
              <c:f>Sheet1!$A$2:$A$5</c:f>
              <c:strCache>
                <c:ptCount val="1"/>
                <c:pt idx="0">
                  <c:v>Nickel</c:v>
                </c:pt>
              </c:strCache>
            </c:strRef>
          </c:cat>
          <c:val>
            <c:numRef>
              <c:f>Sheet1!$C$2:$C$5</c:f>
              <c:numCache>
                <c:formatCode>General</c:formatCode>
                <c:ptCount val="4"/>
                <c:pt idx="0">
                  <c:v>0.96</c:v>
                </c:pt>
              </c:numCache>
            </c:numRef>
          </c:val>
          <c:extLst>
            <c:ext xmlns:c16="http://schemas.microsoft.com/office/drawing/2014/chart" uri="{C3380CC4-5D6E-409C-BE32-E72D297353CC}">
              <c16:uniqueId val="{00000001-0C27-437C-85C3-05C21D48738A}"/>
            </c:ext>
          </c:extLst>
        </c:ser>
        <c:ser>
          <c:idx val="2"/>
          <c:order val="2"/>
          <c:tx>
            <c:strRef>
              <c:f>Sheet1!$D$1</c:f>
              <c:strCache>
                <c:ptCount val="1"/>
                <c:pt idx="0">
                  <c:v>Leaf</c:v>
                </c:pt>
              </c:strCache>
            </c:strRef>
          </c:tx>
          <c:spPr>
            <a:solidFill>
              <a:schemeClr val="accent3"/>
            </a:solidFill>
            <a:ln>
              <a:noFill/>
            </a:ln>
            <a:effectLst/>
          </c:spPr>
          <c:invertIfNegative val="0"/>
          <c:cat>
            <c:strRef>
              <c:f>Sheet1!$A$2:$A$5</c:f>
              <c:strCache>
                <c:ptCount val="1"/>
                <c:pt idx="0">
                  <c:v>Nickel</c:v>
                </c:pt>
              </c:strCache>
            </c:strRef>
          </c:cat>
          <c:val>
            <c:numRef>
              <c:f>Sheet1!$D$2:$D$5</c:f>
              <c:numCache>
                <c:formatCode>General</c:formatCode>
                <c:ptCount val="4"/>
                <c:pt idx="0">
                  <c:v>0.7</c:v>
                </c:pt>
              </c:numCache>
            </c:numRef>
          </c:val>
          <c:extLst>
            <c:ext xmlns:c16="http://schemas.microsoft.com/office/drawing/2014/chart" uri="{C3380CC4-5D6E-409C-BE32-E72D297353CC}">
              <c16:uniqueId val="{00000002-0C27-437C-85C3-05C21D48738A}"/>
            </c:ext>
          </c:extLst>
        </c:ser>
        <c:dLbls>
          <c:showLegendKey val="0"/>
          <c:showVal val="0"/>
          <c:showCatName val="0"/>
          <c:showSerName val="0"/>
          <c:showPercent val="0"/>
          <c:showBubbleSize val="0"/>
        </c:dLbls>
        <c:gapWidth val="219"/>
        <c:overlap val="-27"/>
        <c:axId val="1032941312"/>
        <c:axId val="1028927744"/>
      </c:barChart>
      <c:catAx>
        <c:axId val="103294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8927744"/>
        <c:crosses val="autoZero"/>
        <c:auto val="1"/>
        <c:lblAlgn val="ctr"/>
        <c:lblOffset val="100"/>
        <c:noMultiLvlLbl val="0"/>
      </c:catAx>
      <c:valAx>
        <c:axId val="102892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2941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a:t>Iron Distribution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169414370078738E-2"/>
          <c:y val="0.14773836443538604"/>
          <c:w val="0.94583058562992128"/>
          <c:h val="0.76748654235442038"/>
        </c:manualLayout>
      </c:layout>
      <c:barChart>
        <c:barDir val="col"/>
        <c:grouping val="clustered"/>
        <c:varyColors val="0"/>
        <c:ser>
          <c:idx val="0"/>
          <c:order val="0"/>
          <c:tx>
            <c:strRef>
              <c:f>Sheet1!$B$1</c:f>
              <c:strCache>
                <c:ptCount val="1"/>
                <c:pt idx="0">
                  <c:v>Root</c:v>
                </c:pt>
              </c:strCache>
            </c:strRef>
          </c:tx>
          <c:spPr>
            <a:solidFill>
              <a:schemeClr val="accent1"/>
            </a:solidFill>
            <a:ln>
              <a:noFill/>
            </a:ln>
            <a:effectLst/>
          </c:spPr>
          <c:invertIfNegative val="0"/>
          <c:cat>
            <c:strRef>
              <c:f>Sheet1!$A$2:$A$5</c:f>
              <c:strCache>
                <c:ptCount val="1"/>
                <c:pt idx="0">
                  <c:v>Iron</c:v>
                </c:pt>
              </c:strCache>
            </c:strRef>
          </c:cat>
          <c:val>
            <c:numRef>
              <c:f>Sheet1!$B$2:$B$5</c:f>
              <c:numCache>
                <c:formatCode>General</c:formatCode>
                <c:ptCount val="4"/>
                <c:pt idx="0">
                  <c:v>155.5</c:v>
                </c:pt>
              </c:numCache>
            </c:numRef>
          </c:val>
          <c:extLst>
            <c:ext xmlns:c16="http://schemas.microsoft.com/office/drawing/2014/chart" uri="{C3380CC4-5D6E-409C-BE32-E72D297353CC}">
              <c16:uniqueId val="{00000000-71C3-4829-B510-ABDCF23D5B2D}"/>
            </c:ext>
          </c:extLst>
        </c:ser>
        <c:ser>
          <c:idx val="1"/>
          <c:order val="1"/>
          <c:tx>
            <c:strRef>
              <c:f>Sheet1!$C$1</c:f>
              <c:strCache>
                <c:ptCount val="1"/>
                <c:pt idx="0">
                  <c:v>Stem</c:v>
                </c:pt>
              </c:strCache>
            </c:strRef>
          </c:tx>
          <c:spPr>
            <a:solidFill>
              <a:schemeClr val="accent2"/>
            </a:solidFill>
            <a:ln>
              <a:noFill/>
            </a:ln>
            <a:effectLst/>
          </c:spPr>
          <c:invertIfNegative val="0"/>
          <c:cat>
            <c:strRef>
              <c:f>Sheet1!$A$2:$A$5</c:f>
              <c:strCache>
                <c:ptCount val="1"/>
                <c:pt idx="0">
                  <c:v>Iron</c:v>
                </c:pt>
              </c:strCache>
            </c:strRef>
          </c:cat>
          <c:val>
            <c:numRef>
              <c:f>Sheet1!$C$2:$C$5</c:f>
              <c:numCache>
                <c:formatCode>General</c:formatCode>
                <c:ptCount val="4"/>
                <c:pt idx="0">
                  <c:v>48.1</c:v>
                </c:pt>
              </c:numCache>
            </c:numRef>
          </c:val>
          <c:extLst>
            <c:ext xmlns:c16="http://schemas.microsoft.com/office/drawing/2014/chart" uri="{C3380CC4-5D6E-409C-BE32-E72D297353CC}">
              <c16:uniqueId val="{00000001-71C3-4829-B510-ABDCF23D5B2D}"/>
            </c:ext>
          </c:extLst>
        </c:ser>
        <c:ser>
          <c:idx val="2"/>
          <c:order val="2"/>
          <c:tx>
            <c:strRef>
              <c:f>Sheet1!$D$1</c:f>
              <c:strCache>
                <c:ptCount val="1"/>
                <c:pt idx="0">
                  <c:v>Leaf</c:v>
                </c:pt>
              </c:strCache>
            </c:strRef>
          </c:tx>
          <c:spPr>
            <a:solidFill>
              <a:schemeClr val="accent3"/>
            </a:solidFill>
            <a:ln>
              <a:noFill/>
            </a:ln>
            <a:effectLst/>
          </c:spPr>
          <c:invertIfNegative val="0"/>
          <c:cat>
            <c:strRef>
              <c:f>Sheet1!$A$2:$A$5</c:f>
              <c:strCache>
                <c:ptCount val="1"/>
                <c:pt idx="0">
                  <c:v>Iron</c:v>
                </c:pt>
              </c:strCache>
            </c:strRef>
          </c:cat>
          <c:val>
            <c:numRef>
              <c:f>Sheet1!$D$2:$D$5</c:f>
              <c:numCache>
                <c:formatCode>General</c:formatCode>
                <c:ptCount val="4"/>
                <c:pt idx="0">
                  <c:v>153.1</c:v>
                </c:pt>
              </c:numCache>
            </c:numRef>
          </c:val>
          <c:extLst>
            <c:ext xmlns:c16="http://schemas.microsoft.com/office/drawing/2014/chart" uri="{C3380CC4-5D6E-409C-BE32-E72D297353CC}">
              <c16:uniqueId val="{00000002-71C3-4829-B510-ABDCF23D5B2D}"/>
            </c:ext>
          </c:extLst>
        </c:ser>
        <c:dLbls>
          <c:showLegendKey val="0"/>
          <c:showVal val="0"/>
          <c:showCatName val="0"/>
          <c:showSerName val="0"/>
          <c:showPercent val="0"/>
          <c:showBubbleSize val="0"/>
        </c:dLbls>
        <c:gapWidth val="219"/>
        <c:overlap val="-27"/>
        <c:axId val="1032941312"/>
        <c:axId val="1028927744"/>
      </c:barChart>
      <c:catAx>
        <c:axId val="103294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8927744"/>
        <c:crosses val="autoZero"/>
        <c:auto val="1"/>
        <c:lblAlgn val="ctr"/>
        <c:lblOffset val="100"/>
        <c:noMultiLvlLbl val="0"/>
      </c:catAx>
      <c:valAx>
        <c:axId val="102892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2941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a:t>Manganese Distribution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169414370078738E-2"/>
          <c:y val="0.14773836443538604"/>
          <c:w val="0.94583058562992128"/>
          <c:h val="0.76748654235442038"/>
        </c:manualLayout>
      </c:layout>
      <c:barChart>
        <c:barDir val="col"/>
        <c:grouping val="clustered"/>
        <c:varyColors val="0"/>
        <c:ser>
          <c:idx val="0"/>
          <c:order val="0"/>
          <c:tx>
            <c:strRef>
              <c:f>Sheet1!$B$1</c:f>
              <c:strCache>
                <c:ptCount val="1"/>
                <c:pt idx="0">
                  <c:v>Root</c:v>
                </c:pt>
              </c:strCache>
            </c:strRef>
          </c:tx>
          <c:spPr>
            <a:solidFill>
              <a:schemeClr val="accent1"/>
            </a:solidFill>
            <a:ln>
              <a:noFill/>
            </a:ln>
            <a:effectLst/>
          </c:spPr>
          <c:invertIfNegative val="0"/>
          <c:cat>
            <c:strRef>
              <c:f>Sheet1!$A$2:$A$5</c:f>
              <c:strCache>
                <c:ptCount val="1"/>
                <c:pt idx="0">
                  <c:v>Manganese</c:v>
                </c:pt>
              </c:strCache>
            </c:strRef>
          </c:cat>
          <c:val>
            <c:numRef>
              <c:f>Sheet1!$B$2:$B$5</c:f>
              <c:numCache>
                <c:formatCode>General</c:formatCode>
                <c:ptCount val="4"/>
                <c:pt idx="0">
                  <c:v>14.8</c:v>
                </c:pt>
              </c:numCache>
            </c:numRef>
          </c:val>
          <c:extLst>
            <c:ext xmlns:c16="http://schemas.microsoft.com/office/drawing/2014/chart" uri="{C3380CC4-5D6E-409C-BE32-E72D297353CC}">
              <c16:uniqueId val="{00000000-4700-4C8E-94CD-FFEDE6ECB3E8}"/>
            </c:ext>
          </c:extLst>
        </c:ser>
        <c:ser>
          <c:idx val="1"/>
          <c:order val="1"/>
          <c:tx>
            <c:strRef>
              <c:f>Sheet1!$C$1</c:f>
              <c:strCache>
                <c:ptCount val="1"/>
                <c:pt idx="0">
                  <c:v>Stem</c:v>
                </c:pt>
              </c:strCache>
            </c:strRef>
          </c:tx>
          <c:spPr>
            <a:solidFill>
              <a:schemeClr val="accent2"/>
            </a:solidFill>
            <a:ln>
              <a:noFill/>
            </a:ln>
            <a:effectLst/>
          </c:spPr>
          <c:invertIfNegative val="0"/>
          <c:cat>
            <c:strRef>
              <c:f>Sheet1!$A$2:$A$5</c:f>
              <c:strCache>
                <c:ptCount val="1"/>
                <c:pt idx="0">
                  <c:v>Manganese</c:v>
                </c:pt>
              </c:strCache>
            </c:strRef>
          </c:cat>
          <c:val>
            <c:numRef>
              <c:f>Sheet1!$C$2:$C$5</c:f>
              <c:numCache>
                <c:formatCode>General</c:formatCode>
                <c:ptCount val="4"/>
                <c:pt idx="0">
                  <c:v>14.1</c:v>
                </c:pt>
              </c:numCache>
            </c:numRef>
          </c:val>
          <c:extLst>
            <c:ext xmlns:c16="http://schemas.microsoft.com/office/drawing/2014/chart" uri="{C3380CC4-5D6E-409C-BE32-E72D297353CC}">
              <c16:uniqueId val="{00000001-4700-4C8E-94CD-FFEDE6ECB3E8}"/>
            </c:ext>
          </c:extLst>
        </c:ser>
        <c:ser>
          <c:idx val="2"/>
          <c:order val="2"/>
          <c:tx>
            <c:strRef>
              <c:f>Sheet1!$D$1</c:f>
              <c:strCache>
                <c:ptCount val="1"/>
                <c:pt idx="0">
                  <c:v>Leaf</c:v>
                </c:pt>
              </c:strCache>
            </c:strRef>
          </c:tx>
          <c:spPr>
            <a:solidFill>
              <a:schemeClr val="accent3"/>
            </a:solidFill>
            <a:ln>
              <a:noFill/>
            </a:ln>
            <a:effectLst/>
          </c:spPr>
          <c:invertIfNegative val="0"/>
          <c:cat>
            <c:strRef>
              <c:f>Sheet1!$A$2:$A$5</c:f>
              <c:strCache>
                <c:ptCount val="1"/>
                <c:pt idx="0">
                  <c:v>Manganese</c:v>
                </c:pt>
              </c:strCache>
            </c:strRef>
          </c:cat>
          <c:val>
            <c:numRef>
              <c:f>Sheet1!$D$2:$D$5</c:f>
              <c:numCache>
                <c:formatCode>General</c:formatCode>
                <c:ptCount val="4"/>
                <c:pt idx="0">
                  <c:v>65.7</c:v>
                </c:pt>
              </c:numCache>
            </c:numRef>
          </c:val>
          <c:extLst>
            <c:ext xmlns:c16="http://schemas.microsoft.com/office/drawing/2014/chart" uri="{C3380CC4-5D6E-409C-BE32-E72D297353CC}">
              <c16:uniqueId val="{00000002-4700-4C8E-94CD-FFEDE6ECB3E8}"/>
            </c:ext>
          </c:extLst>
        </c:ser>
        <c:dLbls>
          <c:showLegendKey val="0"/>
          <c:showVal val="0"/>
          <c:showCatName val="0"/>
          <c:showSerName val="0"/>
          <c:showPercent val="0"/>
          <c:showBubbleSize val="0"/>
        </c:dLbls>
        <c:gapWidth val="219"/>
        <c:overlap val="-27"/>
        <c:axId val="1032941312"/>
        <c:axId val="1028927744"/>
      </c:barChart>
      <c:catAx>
        <c:axId val="103294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8927744"/>
        <c:crosses val="autoZero"/>
        <c:auto val="1"/>
        <c:lblAlgn val="ctr"/>
        <c:lblOffset val="100"/>
        <c:noMultiLvlLbl val="0"/>
      </c:catAx>
      <c:valAx>
        <c:axId val="102892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2941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25673-AB77-4063-95EC-BF88713C4679}"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22800-302C-4B22-BF8C-556791700C66}" type="slidenum">
              <a:rPr lang="en-US" smtClean="0"/>
              <a:t>‹#›</a:t>
            </a:fld>
            <a:endParaRPr lang="en-US"/>
          </a:p>
        </p:txBody>
      </p:sp>
    </p:spTree>
    <p:extLst>
      <p:ext uri="{BB962C8B-B14F-4D97-AF65-F5344CB8AC3E}">
        <p14:creationId xmlns:p14="http://schemas.microsoft.com/office/powerpoint/2010/main" val="108635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3F71-0345-40A9-84FB-AB2D4F70AF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721B7F-0351-4D6C-BB89-D3E03E7A02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69E814-F2C8-4F68-B870-53AA9959398A}"/>
              </a:ext>
            </a:extLst>
          </p:cNvPr>
          <p:cNvSpPr>
            <a:spLocks noGrp="1"/>
          </p:cNvSpPr>
          <p:nvPr>
            <p:ph type="dt" sz="half" idx="10"/>
          </p:nvPr>
        </p:nvSpPr>
        <p:spPr/>
        <p:txBody>
          <a:bodyPr/>
          <a:lstStyle/>
          <a:p>
            <a:fld id="{FADC7CD2-4994-4A0A-AD27-826E5FAE19CC}" type="datetime1">
              <a:rPr lang="en-US" smtClean="0"/>
              <a:t>9/16/2022</a:t>
            </a:fld>
            <a:endParaRPr lang="en-US"/>
          </a:p>
        </p:txBody>
      </p:sp>
      <p:sp>
        <p:nvSpPr>
          <p:cNvPr id="5" name="Footer Placeholder 4">
            <a:extLst>
              <a:ext uri="{FF2B5EF4-FFF2-40B4-BE49-F238E27FC236}">
                <a16:creationId xmlns:a16="http://schemas.microsoft.com/office/drawing/2014/main" id="{7AA111B9-9540-4303-9FF3-597211F71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EEB7F9-12D8-46A9-806B-4AEA1746850A}"/>
              </a:ext>
            </a:extLst>
          </p:cNvPr>
          <p:cNvSpPr>
            <a:spLocks noGrp="1"/>
          </p:cNvSpPr>
          <p:nvPr>
            <p:ph type="sldNum" sz="quarter" idx="12"/>
          </p:nvPr>
        </p:nvSpPr>
        <p:spPr/>
        <p:txBody>
          <a:bodyPr/>
          <a:lstStyle/>
          <a:p>
            <a:fld id="{1E81B1E3-87D4-45A9-BA9B-205D98DD7FE6}" type="slidenum">
              <a:rPr lang="en-US" smtClean="0"/>
              <a:t>‹#›</a:t>
            </a:fld>
            <a:endParaRPr lang="en-US"/>
          </a:p>
        </p:txBody>
      </p:sp>
    </p:spTree>
    <p:extLst>
      <p:ext uri="{BB962C8B-B14F-4D97-AF65-F5344CB8AC3E}">
        <p14:creationId xmlns:p14="http://schemas.microsoft.com/office/powerpoint/2010/main" val="2206445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8904-6226-45C8-BA40-F0D9052DD2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5A5A41-3066-4629-98F1-A9FBD80212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A1A62-746E-4EA2-AA16-24226E943575}"/>
              </a:ext>
            </a:extLst>
          </p:cNvPr>
          <p:cNvSpPr>
            <a:spLocks noGrp="1"/>
          </p:cNvSpPr>
          <p:nvPr>
            <p:ph type="dt" sz="half" idx="10"/>
          </p:nvPr>
        </p:nvSpPr>
        <p:spPr/>
        <p:txBody>
          <a:bodyPr/>
          <a:lstStyle/>
          <a:p>
            <a:fld id="{3D4D26DC-47E1-4DBD-8F25-993F4A2EE6F6}" type="datetime1">
              <a:rPr lang="en-US" smtClean="0"/>
              <a:t>9/16/2022</a:t>
            </a:fld>
            <a:endParaRPr lang="en-US"/>
          </a:p>
        </p:txBody>
      </p:sp>
      <p:sp>
        <p:nvSpPr>
          <p:cNvPr id="5" name="Footer Placeholder 4">
            <a:extLst>
              <a:ext uri="{FF2B5EF4-FFF2-40B4-BE49-F238E27FC236}">
                <a16:creationId xmlns:a16="http://schemas.microsoft.com/office/drawing/2014/main" id="{95644820-07B3-4460-AEFC-DC820FEFB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C1CB0-5147-4B6E-A5BA-D1B8B2FC3A06}"/>
              </a:ext>
            </a:extLst>
          </p:cNvPr>
          <p:cNvSpPr>
            <a:spLocks noGrp="1"/>
          </p:cNvSpPr>
          <p:nvPr>
            <p:ph type="sldNum" sz="quarter" idx="12"/>
          </p:nvPr>
        </p:nvSpPr>
        <p:spPr/>
        <p:txBody>
          <a:bodyPr/>
          <a:lstStyle/>
          <a:p>
            <a:fld id="{1E81B1E3-87D4-45A9-BA9B-205D98DD7FE6}" type="slidenum">
              <a:rPr lang="en-US" smtClean="0"/>
              <a:t>‹#›</a:t>
            </a:fld>
            <a:endParaRPr lang="en-US"/>
          </a:p>
        </p:txBody>
      </p:sp>
    </p:spTree>
    <p:extLst>
      <p:ext uri="{BB962C8B-B14F-4D97-AF65-F5344CB8AC3E}">
        <p14:creationId xmlns:p14="http://schemas.microsoft.com/office/powerpoint/2010/main" val="254090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E9FCA-B3B4-4BFC-A187-B452F7F087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071414-1729-4159-BA63-D5BFEF6458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D251F-99B8-4761-AD27-AE896BD70783}"/>
              </a:ext>
            </a:extLst>
          </p:cNvPr>
          <p:cNvSpPr>
            <a:spLocks noGrp="1"/>
          </p:cNvSpPr>
          <p:nvPr>
            <p:ph type="dt" sz="half" idx="10"/>
          </p:nvPr>
        </p:nvSpPr>
        <p:spPr/>
        <p:txBody>
          <a:bodyPr/>
          <a:lstStyle/>
          <a:p>
            <a:fld id="{07F8AB9A-F516-4F16-926D-C6726BF1C582}" type="datetime1">
              <a:rPr lang="en-US" smtClean="0"/>
              <a:t>9/16/2022</a:t>
            </a:fld>
            <a:endParaRPr lang="en-US"/>
          </a:p>
        </p:txBody>
      </p:sp>
      <p:sp>
        <p:nvSpPr>
          <p:cNvPr id="5" name="Footer Placeholder 4">
            <a:extLst>
              <a:ext uri="{FF2B5EF4-FFF2-40B4-BE49-F238E27FC236}">
                <a16:creationId xmlns:a16="http://schemas.microsoft.com/office/drawing/2014/main" id="{D2A009B1-C857-4A0B-92E6-D12D95CD0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F6E74-E514-4214-916F-77957B957395}"/>
              </a:ext>
            </a:extLst>
          </p:cNvPr>
          <p:cNvSpPr>
            <a:spLocks noGrp="1"/>
          </p:cNvSpPr>
          <p:nvPr>
            <p:ph type="sldNum" sz="quarter" idx="12"/>
          </p:nvPr>
        </p:nvSpPr>
        <p:spPr/>
        <p:txBody>
          <a:bodyPr/>
          <a:lstStyle/>
          <a:p>
            <a:fld id="{1E81B1E3-87D4-45A9-BA9B-205D98DD7FE6}" type="slidenum">
              <a:rPr lang="en-US" smtClean="0"/>
              <a:t>‹#›</a:t>
            </a:fld>
            <a:endParaRPr lang="en-US"/>
          </a:p>
        </p:txBody>
      </p:sp>
    </p:spTree>
    <p:extLst>
      <p:ext uri="{BB962C8B-B14F-4D97-AF65-F5344CB8AC3E}">
        <p14:creationId xmlns:p14="http://schemas.microsoft.com/office/powerpoint/2010/main" val="293263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5A49-FA89-4109-AA78-5667F27D3B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E5B90-7020-4702-AF75-C4659F8E27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FF200-DF7B-44AB-9235-69295FA5CEC6}"/>
              </a:ext>
            </a:extLst>
          </p:cNvPr>
          <p:cNvSpPr>
            <a:spLocks noGrp="1"/>
          </p:cNvSpPr>
          <p:nvPr>
            <p:ph type="dt" sz="half" idx="10"/>
          </p:nvPr>
        </p:nvSpPr>
        <p:spPr/>
        <p:txBody>
          <a:bodyPr/>
          <a:lstStyle/>
          <a:p>
            <a:fld id="{CE62B88E-9B87-422E-8C4F-DBC8CA88BD10}" type="datetime1">
              <a:rPr lang="en-US" smtClean="0"/>
              <a:t>9/16/2022</a:t>
            </a:fld>
            <a:endParaRPr lang="en-US"/>
          </a:p>
        </p:txBody>
      </p:sp>
      <p:sp>
        <p:nvSpPr>
          <p:cNvPr id="5" name="Footer Placeholder 4">
            <a:extLst>
              <a:ext uri="{FF2B5EF4-FFF2-40B4-BE49-F238E27FC236}">
                <a16:creationId xmlns:a16="http://schemas.microsoft.com/office/drawing/2014/main" id="{D941F32D-C948-45E3-98A4-9F309D6BB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53C0D-1680-4B42-8F06-55A60ADBDB91}"/>
              </a:ext>
            </a:extLst>
          </p:cNvPr>
          <p:cNvSpPr>
            <a:spLocks noGrp="1"/>
          </p:cNvSpPr>
          <p:nvPr>
            <p:ph type="sldNum" sz="quarter" idx="12"/>
          </p:nvPr>
        </p:nvSpPr>
        <p:spPr/>
        <p:txBody>
          <a:bodyPr/>
          <a:lstStyle/>
          <a:p>
            <a:fld id="{1E81B1E3-87D4-45A9-BA9B-205D98DD7FE6}" type="slidenum">
              <a:rPr lang="en-US" smtClean="0"/>
              <a:t>‹#›</a:t>
            </a:fld>
            <a:endParaRPr lang="en-US"/>
          </a:p>
        </p:txBody>
      </p:sp>
    </p:spTree>
    <p:extLst>
      <p:ext uri="{BB962C8B-B14F-4D97-AF65-F5344CB8AC3E}">
        <p14:creationId xmlns:p14="http://schemas.microsoft.com/office/powerpoint/2010/main" val="252191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F89A-4633-482C-A63A-A4FD780EAC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6876BA-7CBC-4B55-BB63-A05F016A12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8CE3FC-09BA-4301-9D3D-A80078D257C1}"/>
              </a:ext>
            </a:extLst>
          </p:cNvPr>
          <p:cNvSpPr>
            <a:spLocks noGrp="1"/>
          </p:cNvSpPr>
          <p:nvPr>
            <p:ph type="dt" sz="half" idx="10"/>
          </p:nvPr>
        </p:nvSpPr>
        <p:spPr/>
        <p:txBody>
          <a:bodyPr/>
          <a:lstStyle/>
          <a:p>
            <a:fld id="{E5760C5B-CFA5-48E2-9C88-DE8CEE7F2CA1}" type="datetime1">
              <a:rPr lang="en-US" smtClean="0"/>
              <a:t>9/16/2022</a:t>
            </a:fld>
            <a:endParaRPr lang="en-US"/>
          </a:p>
        </p:txBody>
      </p:sp>
      <p:sp>
        <p:nvSpPr>
          <p:cNvPr id="5" name="Footer Placeholder 4">
            <a:extLst>
              <a:ext uri="{FF2B5EF4-FFF2-40B4-BE49-F238E27FC236}">
                <a16:creationId xmlns:a16="http://schemas.microsoft.com/office/drawing/2014/main" id="{2B79683B-63A3-4DCB-A187-8E531EADC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A3A9B-5704-4BAD-8A1F-D930E2018586}"/>
              </a:ext>
            </a:extLst>
          </p:cNvPr>
          <p:cNvSpPr>
            <a:spLocks noGrp="1"/>
          </p:cNvSpPr>
          <p:nvPr>
            <p:ph type="sldNum" sz="quarter" idx="12"/>
          </p:nvPr>
        </p:nvSpPr>
        <p:spPr/>
        <p:txBody>
          <a:bodyPr/>
          <a:lstStyle/>
          <a:p>
            <a:fld id="{1E81B1E3-87D4-45A9-BA9B-205D98DD7FE6}" type="slidenum">
              <a:rPr lang="en-US" smtClean="0"/>
              <a:t>‹#›</a:t>
            </a:fld>
            <a:endParaRPr lang="en-US"/>
          </a:p>
        </p:txBody>
      </p:sp>
    </p:spTree>
    <p:extLst>
      <p:ext uri="{BB962C8B-B14F-4D97-AF65-F5344CB8AC3E}">
        <p14:creationId xmlns:p14="http://schemas.microsoft.com/office/powerpoint/2010/main" val="279289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E528-BC3A-46CE-91E6-670321D4D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ED4B8C-5F5B-413C-AA75-8E5933011D7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DF027C-C04A-4910-8BDC-5C215BA8B7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128F12-2086-4D86-815D-03B0FE337C19}"/>
              </a:ext>
            </a:extLst>
          </p:cNvPr>
          <p:cNvSpPr>
            <a:spLocks noGrp="1"/>
          </p:cNvSpPr>
          <p:nvPr>
            <p:ph type="dt" sz="half" idx="10"/>
          </p:nvPr>
        </p:nvSpPr>
        <p:spPr/>
        <p:txBody>
          <a:bodyPr/>
          <a:lstStyle/>
          <a:p>
            <a:fld id="{4A522BB9-4033-4377-B98D-4517FF8EF075}" type="datetime1">
              <a:rPr lang="en-US" smtClean="0"/>
              <a:t>9/16/2022</a:t>
            </a:fld>
            <a:endParaRPr lang="en-US"/>
          </a:p>
        </p:txBody>
      </p:sp>
      <p:sp>
        <p:nvSpPr>
          <p:cNvPr id="6" name="Footer Placeholder 5">
            <a:extLst>
              <a:ext uri="{FF2B5EF4-FFF2-40B4-BE49-F238E27FC236}">
                <a16:creationId xmlns:a16="http://schemas.microsoft.com/office/drawing/2014/main" id="{25A7A6A2-F398-4F06-8710-4FCC1777CA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9B55F7-A08F-4014-A1B0-9F5F14E72B4B}"/>
              </a:ext>
            </a:extLst>
          </p:cNvPr>
          <p:cNvSpPr>
            <a:spLocks noGrp="1"/>
          </p:cNvSpPr>
          <p:nvPr>
            <p:ph type="sldNum" sz="quarter" idx="12"/>
          </p:nvPr>
        </p:nvSpPr>
        <p:spPr/>
        <p:txBody>
          <a:bodyPr/>
          <a:lstStyle/>
          <a:p>
            <a:fld id="{1E81B1E3-87D4-45A9-BA9B-205D98DD7FE6}" type="slidenum">
              <a:rPr lang="en-US" smtClean="0"/>
              <a:t>‹#›</a:t>
            </a:fld>
            <a:endParaRPr lang="en-US"/>
          </a:p>
        </p:txBody>
      </p:sp>
    </p:spTree>
    <p:extLst>
      <p:ext uri="{BB962C8B-B14F-4D97-AF65-F5344CB8AC3E}">
        <p14:creationId xmlns:p14="http://schemas.microsoft.com/office/powerpoint/2010/main" val="89818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7FF3E-5ED3-448C-AF1A-70FDC5391C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9CA2E7-DBCB-4395-B99D-6EEFD19137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11E780-2441-4E02-B37B-28D3F68347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3C2F2-4B7B-447B-AD7F-296B5979BF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1E2995-F351-4F5A-9A6B-238AC14B14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FB7E4E-59FF-487C-8804-6B0C63C8C785}"/>
              </a:ext>
            </a:extLst>
          </p:cNvPr>
          <p:cNvSpPr>
            <a:spLocks noGrp="1"/>
          </p:cNvSpPr>
          <p:nvPr>
            <p:ph type="dt" sz="half" idx="10"/>
          </p:nvPr>
        </p:nvSpPr>
        <p:spPr/>
        <p:txBody>
          <a:bodyPr/>
          <a:lstStyle/>
          <a:p>
            <a:fld id="{4878A3EA-5FEC-413D-97F7-339F4EA4E8B0}" type="datetime1">
              <a:rPr lang="en-US" smtClean="0"/>
              <a:t>9/16/2022</a:t>
            </a:fld>
            <a:endParaRPr lang="en-US"/>
          </a:p>
        </p:txBody>
      </p:sp>
      <p:sp>
        <p:nvSpPr>
          <p:cNvPr id="8" name="Footer Placeholder 7">
            <a:extLst>
              <a:ext uri="{FF2B5EF4-FFF2-40B4-BE49-F238E27FC236}">
                <a16:creationId xmlns:a16="http://schemas.microsoft.com/office/drawing/2014/main" id="{441428AB-3050-45A7-B500-547FA03B1D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30125B-EDC3-4CEE-8A86-77375DE94C2A}"/>
              </a:ext>
            </a:extLst>
          </p:cNvPr>
          <p:cNvSpPr>
            <a:spLocks noGrp="1"/>
          </p:cNvSpPr>
          <p:nvPr>
            <p:ph type="sldNum" sz="quarter" idx="12"/>
          </p:nvPr>
        </p:nvSpPr>
        <p:spPr/>
        <p:txBody>
          <a:bodyPr/>
          <a:lstStyle/>
          <a:p>
            <a:fld id="{1E81B1E3-87D4-45A9-BA9B-205D98DD7FE6}" type="slidenum">
              <a:rPr lang="en-US" smtClean="0"/>
              <a:t>‹#›</a:t>
            </a:fld>
            <a:endParaRPr lang="en-US"/>
          </a:p>
        </p:txBody>
      </p:sp>
    </p:spTree>
    <p:extLst>
      <p:ext uri="{BB962C8B-B14F-4D97-AF65-F5344CB8AC3E}">
        <p14:creationId xmlns:p14="http://schemas.microsoft.com/office/powerpoint/2010/main" val="80374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199F-82A6-4BAB-8013-56CB8633E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A4C918-64E3-454F-B4DC-600C1C1C7884}"/>
              </a:ext>
            </a:extLst>
          </p:cNvPr>
          <p:cNvSpPr>
            <a:spLocks noGrp="1"/>
          </p:cNvSpPr>
          <p:nvPr>
            <p:ph type="dt" sz="half" idx="10"/>
          </p:nvPr>
        </p:nvSpPr>
        <p:spPr/>
        <p:txBody>
          <a:bodyPr/>
          <a:lstStyle/>
          <a:p>
            <a:fld id="{19058F43-EFEC-4503-A97B-5CE3E6813050}" type="datetime1">
              <a:rPr lang="en-US" smtClean="0"/>
              <a:t>9/16/2022</a:t>
            </a:fld>
            <a:endParaRPr lang="en-US"/>
          </a:p>
        </p:txBody>
      </p:sp>
      <p:sp>
        <p:nvSpPr>
          <p:cNvPr id="4" name="Footer Placeholder 3">
            <a:extLst>
              <a:ext uri="{FF2B5EF4-FFF2-40B4-BE49-F238E27FC236}">
                <a16:creationId xmlns:a16="http://schemas.microsoft.com/office/drawing/2014/main" id="{8F077190-B852-42F4-B544-A63D01507D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3B7958-75A9-4870-8ADB-32E3A1D8519E}"/>
              </a:ext>
            </a:extLst>
          </p:cNvPr>
          <p:cNvSpPr>
            <a:spLocks noGrp="1"/>
          </p:cNvSpPr>
          <p:nvPr>
            <p:ph type="sldNum" sz="quarter" idx="12"/>
          </p:nvPr>
        </p:nvSpPr>
        <p:spPr/>
        <p:txBody>
          <a:bodyPr/>
          <a:lstStyle/>
          <a:p>
            <a:fld id="{1E81B1E3-87D4-45A9-BA9B-205D98DD7FE6}" type="slidenum">
              <a:rPr lang="en-US" smtClean="0"/>
              <a:t>‹#›</a:t>
            </a:fld>
            <a:endParaRPr lang="en-US"/>
          </a:p>
        </p:txBody>
      </p:sp>
    </p:spTree>
    <p:extLst>
      <p:ext uri="{BB962C8B-B14F-4D97-AF65-F5344CB8AC3E}">
        <p14:creationId xmlns:p14="http://schemas.microsoft.com/office/powerpoint/2010/main" val="346516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C34545-6580-40AC-91FF-130C2A6601B9}"/>
              </a:ext>
            </a:extLst>
          </p:cNvPr>
          <p:cNvSpPr>
            <a:spLocks noGrp="1"/>
          </p:cNvSpPr>
          <p:nvPr>
            <p:ph type="dt" sz="half" idx="10"/>
          </p:nvPr>
        </p:nvSpPr>
        <p:spPr/>
        <p:txBody>
          <a:bodyPr/>
          <a:lstStyle/>
          <a:p>
            <a:fld id="{F9222B4E-0985-40EC-9FA9-DE9C0B1F48EA}" type="datetime1">
              <a:rPr lang="en-US" smtClean="0"/>
              <a:t>9/16/2022</a:t>
            </a:fld>
            <a:endParaRPr lang="en-US"/>
          </a:p>
        </p:txBody>
      </p:sp>
      <p:sp>
        <p:nvSpPr>
          <p:cNvPr id="3" name="Footer Placeholder 2">
            <a:extLst>
              <a:ext uri="{FF2B5EF4-FFF2-40B4-BE49-F238E27FC236}">
                <a16:creationId xmlns:a16="http://schemas.microsoft.com/office/drawing/2014/main" id="{E237D3D0-852E-4963-AC13-7388173029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AA304E-A3F6-4748-8416-5828FCE8AA1B}"/>
              </a:ext>
            </a:extLst>
          </p:cNvPr>
          <p:cNvSpPr>
            <a:spLocks noGrp="1"/>
          </p:cNvSpPr>
          <p:nvPr>
            <p:ph type="sldNum" sz="quarter" idx="12"/>
          </p:nvPr>
        </p:nvSpPr>
        <p:spPr/>
        <p:txBody>
          <a:bodyPr/>
          <a:lstStyle/>
          <a:p>
            <a:fld id="{1E81B1E3-87D4-45A9-BA9B-205D98DD7FE6}" type="slidenum">
              <a:rPr lang="en-US" smtClean="0"/>
              <a:t>‹#›</a:t>
            </a:fld>
            <a:endParaRPr lang="en-US"/>
          </a:p>
        </p:txBody>
      </p:sp>
    </p:spTree>
    <p:extLst>
      <p:ext uri="{BB962C8B-B14F-4D97-AF65-F5344CB8AC3E}">
        <p14:creationId xmlns:p14="http://schemas.microsoft.com/office/powerpoint/2010/main" val="4261571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C5D0-FFDE-4C03-9488-08305E4A84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4ED5A-CB58-4078-86AA-A478898675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7A0516-8240-4B02-8044-F6B08BCAC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B17521-1810-400F-9F7D-69613A2FBD45}"/>
              </a:ext>
            </a:extLst>
          </p:cNvPr>
          <p:cNvSpPr>
            <a:spLocks noGrp="1"/>
          </p:cNvSpPr>
          <p:nvPr>
            <p:ph type="dt" sz="half" idx="10"/>
          </p:nvPr>
        </p:nvSpPr>
        <p:spPr/>
        <p:txBody>
          <a:bodyPr/>
          <a:lstStyle/>
          <a:p>
            <a:fld id="{2E9B95C2-4EC2-4101-AC8B-EF9ACF239873}" type="datetime1">
              <a:rPr lang="en-US" smtClean="0"/>
              <a:t>9/16/2022</a:t>
            </a:fld>
            <a:endParaRPr lang="en-US"/>
          </a:p>
        </p:txBody>
      </p:sp>
      <p:sp>
        <p:nvSpPr>
          <p:cNvPr id="6" name="Footer Placeholder 5">
            <a:extLst>
              <a:ext uri="{FF2B5EF4-FFF2-40B4-BE49-F238E27FC236}">
                <a16:creationId xmlns:a16="http://schemas.microsoft.com/office/drawing/2014/main" id="{728839CA-9561-475E-A8A8-140439C51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D1A85D-E081-4CE0-AA76-DA34D1739F7C}"/>
              </a:ext>
            </a:extLst>
          </p:cNvPr>
          <p:cNvSpPr>
            <a:spLocks noGrp="1"/>
          </p:cNvSpPr>
          <p:nvPr>
            <p:ph type="sldNum" sz="quarter" idx="12"/>
          </p:nvPr>
        </p:nvSpPr>
        <p:spPr/>
        <p:txBody>
          <a:bodyPr/>
          <a:lstStyle/>
          <a:p>
            <a:fld id="{1E81B1E3-87D4-45A9-BA9B-205D98DD7FE6}" type="slidenum">
              <a:rPr lang="en-US" smtClean="0"/>
              <a:t>‹#›</a:t>
            </a:fld>
            <a:endParaRPr lang="en-US"/>
          </a:p>
        </p:txBody>
      </p:sp>
    </p:spTree>
    <p:extLst>
      <p:ext uri="{BB962C8B-B14F-4D97-AF65-F5344CB8AC3E}">
        <p14:creationId xmlns:p14="http://schemas.microsoft.com/office/powerpoint/2010/main" val="351575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17133-6479-41B2-93E4-752F3900B4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136642-9C7D-4D82-B515-1D494A14AE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9D2EB5-264B-4523-AAF1-B4BF53BED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9A26E8-E938-4472-AE07-A0BD7F867A93}"/>
              </a:ext>
            </a:extLst>
          </p:cNvPr>
          <p:cNvSpPr>
            <a:spLocks noGrp="1"/>
          </p:cNvSpPr>
          <p:nvPr>
            <p:ph type="dt" sz="half" idx="10"/>
          </p:nvPr>
        </p:nvSpPr>
        <p:spPr/>
        <p:txBody>
          <a:bodyPr/>
          <a:lstStyle/>
          <a:p>
            <a:fld id="{3D302B4A-D67A-4E0B-B3DE-AC92DD3A5E18}" type="datetime1">
              <a:rPr lang="en-US" smtClean="0"/>
              <a:t>9/16/2022</a:t>
            </a:fld>
            <a:endParaRPr lang="en-US"/>
          </a:p>
        </p:txBody>
      </p:sp>
      <p:sp>
        <p:nvSpPr>
          <p:cNvPr id="6" name="Footer Placeholder 5">
            <a:extLst>
              <a:ext uri="{FF2B5EF4-FFF2-40B4-BE49-F238E27FC236}">
                <a16:creationId xmlns:a16="http://schemas.microsoft.com/office/drawing/2014/main" id="{16F4B618-7CA4-4037-95AB-C1B57CE71E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17C95D-A239-445C-AEDD-F68E512C89D5}"/>
              </a:ext>
            </a:extLst>
          </p:cNvPr>
          <p:cNvSpPr>
            <a:spLocks noGrp="1"/>
          </p:cNvSpPr>
          <p:nvPr>
            <p:ph type="sldNum" sz="quarter" idx="12"/>
          </p:nvPr>
        </p:nvSpPr>
        <p:spPr/>
        <p:txBody>
          <a:bodyPr/>
          <a:lstStyle/>
          <a:p>
            <a:fld id="{1E81B1E3-87D4-45A9-BA9B-205D98DD7FE6}" type="slidenum">
              <a:rPr lang="en-US" smtClean="0"/>
              <a:t>‹#›</a:t>
            </a:fld>
            <a:endParaRPr lang="en-US"/>
          </a:p>
        </p:txBody>
      </p:sp>
    </p:spTree>
    <p:extLst>
      <p:ext uri="{BB962C8B-B14F-4D97-AF65-F5344CB8AC3E}">
        <p14:creationId xmlns:p14="http://schemas.microsoft.com/office/powerpoint/2010/main" val="342138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29C9C6-3216-499D-944C-E5BE8AD7A8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523F3F-02C8-4950-9488-755786B746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5A2AB-BBC4-4E64-A515-C658448D4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DA368-F3B8-4347-B519-9B70655F1A3A}" type="datetime1">
              <a:rPr lang="en-US" smtClean="0"/>
              <a:t>9/16/2022</a:t>
            </a:fld>
            <a:endParaRPr lang="en-US"/>
          </a:p>
        </p:txBody>
      </p:sp>
      <p:sp>
        <p:nvSpPr>
          <p:cNvPr id="5" name="Footer Placeholder 4">
            <a:extLst>
              <a:ext uri="{FF2B5EF4-FFF2-40B4-BE49-F238E27FC236}">
                <a16:creationId xmlns:a16="http://schemas.microsoft.com/office/drawing/2014/main" id="{8CD190FF-0050-4BA7-8A59-91999E0DDF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E7D01D-2676-4A61-96C8-226A36C88C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1B1E3-87D4-45A9-BA9B-205D98DD7FE6}" type="slidenum">
              <a:rPr lang="en-US" smtClean="0"/>
              <a:t>‹#›</a:t>
            </a:fld>
            <a:endParaRPr lang="en-US"/>
          </a:p>
        </p:txBody>
      </p:sp>
    </p:spTree>
    <p:extLst>
      <p:ext uri="{BB962C8B-B14F-4D97-AF65-F5344CB8AC3E}">
        <p14:creationId xmlns:p14="http://schemas.microsoft.com/office/powerpoint/2010/main" val="1195608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ajol.info/index.php/csj/article/view/209959/197947" TargetMode="External"/><Relationship Id="rId2" Type="http://schemas.openxmlformats.org/officeDocument/2006/relationships/image" Target="../media/image2.jfif"/><Relationship Id="rId1" Type="http://schemas.openxmlformats.org/officeDocument/2006/relationships/slideLayout" Target="../slideLayouts/slideLayout1.xml"/><Relationship Id="rId4" Type="http://schemas.openxmlformats.org/officeDocument/2006/relationships/hyperlink" Target="https://apps.who.int/iris/handle/10665/4351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fif"/><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fi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fi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Nitrate" TargetMode="External"/><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2D60B7-20A5-4C68-88A9-EF71C1CF222B}"/>
              </a:ext>
            </a:extLst>
          </p:cNvPr>
          <p:cNvSpPr txBox="1"/>
          <p:nvPr/>
        </p:nvSpPr>
        <p:spPr>
          <a:xfrm>
            <a:off x="2255520" y="203305"/>
            <a:ext cx="7680960" cy="400110"/>
          </a:xfrm>
          <a:prstGeom prst="rect">
            <a:avLst/>
          </a:prstGeom>
          <a:noFill/>
        </p:spPr>
        <p:txBody>
          <a:bodyPr wrap="square" rtlCol="0">
            <a:spAutoFit/>
          </a:bodyPr>
          <a:lstStyle/>
          <a:p>
            <a:pPr algn="ctr"/>
            <a:r>
              <a:rPr lang="en-US" sz="2000">
                <a:latin typeface="Calibri" panose="020F0502020204030204" pitchFamily="34" charset="0"/>
                <a:cs typeface="Calibri" panose="020F0502020204030204" pitchFamily="34" charset="0"/>
              </a:rPr>
              <a:t>Ivane Javakhishvili Tbilisi State University</a:t>
            </a:r>
          </a:p>
        </p:txBody>
      </p:sp>
      <p:pic>
        <p:nvPicPr>
          <p:cNvPr id="5" name="Picture 4" descr="TSU.ge">
            <a:extLst>
              <a:ext uri="{FF2B5EF4-FFF2-40B4-BE49-F238E27FC236}">
                <a16:creationId xmlns:a16="http://schemas.microsoft.com/office/drawing/2014/main" id="{CB06688E-EA79-4BDB-9003-4A56254A32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9803" y="351692"/>
            <a:ext cx="2042892" cy="1979930"/>
          </a:xfrm>
          <a:prstGeom prst="rect">
            <a:avLst/>
          </a:prstGeom>
          <a:noFill/>
          <a:ln>
            <a:noFill/>
          </a:ln>
        </p:spPr>
      </p:pic>
      <p:sp>
        <p:nvSpPr>
          <p:cNvPr id="6" name="TextBox 5">
            <a:extLst>
              <a:ext uri="{FF2B5EF4-FFF2-40B4-BE49-F238E27FC236}">
                <a16:creationId xmlns:a16="http://schemas.microsoft.com/office/drawing/2014/main" id="{46641DD9-0705-4489-B211-1E89D6E18B56}"/>
              </a:ext>
            </a:extLst>
          </p:cNvPr>
          <p:cNvSpPr txBox="1"/>
          <p:nvPr/>
        </p:nvSpPr>
        <p:spPr>
          <a:xfrm>
            <a:off x="4726745" y="1055077"/>
            <a:ext cx="3165230" cy="400110"/>
          </a:xfrm>
          <a:prstGeom prst="rect">
            <a:avLst/>
          </a:prstGeom>
          <a:noFill/>
        </p:spPr>
        <p:txBody>
          <a:bodyPr wrap="square" rtlCol="0">
            <a:spAutoFit/>
          </a:bodyPr>
          <a:lstStyle/>
          <a:p>
            <a:pPr algn="ctr"/>
            <a:r>
              <a:rPr lang="en-US" sz="2000" b="1">
                <a:latin typeface="Adobe Heiti Std R" panose="020B0400000000000000" pitchFamily="34" charset="-128"/>
                <a:ea typeface="Adobe Heiti Std R" panose="020B0400000000000000" pitchFamily="34" charset="-128"/>
              </a:rPr>
              <a:t>Nino Chapidze</a:t>
            </a:r>
          </a:p>
        </p:txBody>
      </p:sp>
      <p:sp>
        <p:nvSpPr>
          <p:cNvPr id="7" name="TextBox 6">
            <a:extLst>
              <a:ext uri="{FF2B5EF4-FFF2-40B4-BE49-F238E27FC236}">
                <a16:creationId xmlns:a16="http://schemas.microsoft.com/office/drawing/2014/main" id="{7FF68EB4-6FD1-4C42-A8E3-E6557396A015}"/>
              </a:ext>
            </a:extLst>
          </p:cNvPr>
          <p:cNvSpPr txBox="1"/>
          <p:nvPr/>
        </p:nvSpPr>
        <p:spPr>
          <a:xfrm>
            <a:off x="1772529" y="2834836"/>
            <a:ext cx="9340948" cy="1200329"/>
          </a:xfrm>
          <a:prstGeom prst="rect">
            <a:avLst/>
          </a:prstGeom>
          <a:noFill/>
        </p:spPr>
        <p:txBody>
          <a:bodyPr wrap="square" rtlCol="0">
            <a:spAutoFit/>
          </a:bodyPr>
          <a:lstStyle/>
          <a:p>
            <a:pPr algn="ctr"/>
            <a:r>
              <a:rPr lang="en-US" sz="2400" b="1"/>
              <a:t>Assessment Of Some Heavy Metal Content in the soils of Villages Talaveri, Udabno and The Tissues of Licorice using Microwave Plasma Atomic Emission Spectrometer</a:t>
            </a:r>
          </a:p>
        </p:txBody>
      </p:sp>
      <p:sp>
        <p:nvSpPr>
          <p:cNvPr id="8" name="TextBox 7">
            <a:extLst>
              <a:ext uri="{FF2B5EF4-FFF2-40B4-BE49-F238E27FC236}">
                <a16:creationId xmlns:a16="http://schemas.microsoft.com/office/drawing/2014/main" id="{F939FB55-31AD-48C4-B5D9-6D5F1D41A49C}"/>
              </a:ext>
            </a:extLst>
          </p:cNvPr>
          <p:cNvSpPr txBox="1"/>
          <p:nvPr/>
        </p:nvSpPr>
        <p:spPr>
          <a:xfrm>
            <a:off x="1201249" y="5452348"/>
            <a:ext cx="6583680" cy="923330"/>
          </a:xfrm>
          <a:prstGeom prst="rect">
            <a:avLst/>
          </a:prstGeom>
          <a:noFill/>
        </p:spPr>
        <p:txBody>
          <a:bodyPr wrap="square" rtlCol="0">
            <a:spAutoFit/>
          </a:bodyPr>
          <a:lstStyle/>
          <a:p>
            <a:r>
              <a:rPr lang="en-US"/>
              <a:t>Supervisors: </a:t>
            </a:r>
            <a:endParaRPr lang="ka-GE"/>
          </a:p>
          <a:p>
            <a:r>
              <a:rPr lang="en-US"/>
              <a:t>Professor </a:t>
            </a:r>
            <a:r>
              <a:rPr lang="ka-GE"/>
              <a:t>-</a:t>
            </a:r>
            <a:r>
              <a:rPr lang="en-US" b="1"/>
              <a:t>Bezhan Chankvetadze</a:t>
            </a:r>
          </a:p>
          <a:p>
            <a:r>
              <a:rPr lang="en-US"/>
              <a:t>Assistant Professor</a:t>
            </a:r>
            <a:r>
              <a:rPr lang="ka-GE"/>
              <a:t>-</a:t>
            </a:r>
            <a:r>
              <a:rPr lang="en-US" b="1"/>
              <a:t>Nino Takaishvili</a:t>
            </a:r>
          </a:p>
        </p:txBody>
      </p:sp>
      <p:sp>
        <p:nvSpPr>
          <p:cNvPr id="9" name="TextBox 8">
            <a:extLst>
              <a:ext uri="{FF2B5EF4-FFF2-40B4-BE49-F238E27FC236}">
                <a16:creationId xmlns:a16="http://schemas.microsoft.com/office/drawing/2014/main" id="{343DA163-E814-447E-80AF-142737360FF4}"/>
              </a:ext>
            </a:extLst>
          </p:cNvPr>
          <p:cNvSpPr txBox="1"/>
          <p:nvPr/>
        </p:nvSpPr>
        <p:spPr>
          <a:xfrm>
            <a:off x="5981114" y="6183142"/>
            <a:ext cx="923778" cy="646331"/>
          </a:xfrm>
          <a:prstGeom prst="rect">
            <a:avLst/>
          </a:prstGeom>
          <a:noFill/>
        </p:spPr>
        <p:txBody>
          <a:bodyPr wrap="square" rtlCol="0">
            <a:spAutoFit/>
          </a:bodyPr>
          <a:lstStyle/>
          <a:p>
            <a:pPr algn="ctr"/>
            <a:r>
              <a:rPr lang="en-US"/>
              <a:t>Tbilisi 2022</a:t>
            </a:r>
          </a:p>
        </p:txBody>
      </p:sp>
      <p:sp>
        <p:nvSpPr>
          <p:cNvPr id="10" name="TextBox 9">
            <a:extLst>
              <a:ext uri="{FF2B5EF4-FFF2-40B4-BE49-F238E27FC236}">
                <a16:creationId xmlns:a16="http://schemas.microsoft.com/office/drawing/2014/main" id="{43294AD6-CB53-4B3C-A196-F36CD0D8DE93}"/>
              </a:ext>
            </a:extLst>
          </p:cNvPr>
          <p:cNvSpPr txBox="1"/>
          <p:nvPr/>
        </p:nvSpPr>
        <p:spPr>
          <a:xfrm>
            <a:off x="2869809" y="1804650"/>
            <a:ext cx="7146388" cy="677108"/>
          </a:xfrm>
          <a:prstGeom prst="rect">
            <a:avLst/>
          </a:prstGeom>
          <a:noFill/>
        </p:spPr>
        <p:txBody>
          <a:bodyPr wrap="square" rtlCol="0">
            <a:spAutoFit/>
          </a:bodyPr>
          <a:lstStyle/>
          <a:p>
            <a:r>
              <a:rPr lang="en-US" sz="2000"/>
              <a:t>Faculty of Exact and Natural Sciences, Department of Chemistry</a:t>
            </a:r>
          </a:p>
          <a:p>
            <a:endParaRPr lang="en-US"/>
          </a:p>
        </p:txBody>
      </p:sp>
      <p:sp>
        <p:nvSpPr>
          <p:cNvPr id="2" name="Slide Number Placeholder 1">
            <a:extLst>
              <a:ext uri="{FF2B5EF4-FFF2-40B4-BE49-F238E27FC236}">
                <a16:creationId xmlns:a16="http://schemas.microsoft.com/office/drawing/2014/main" id="{382ECF4B-E554-4334-B9C6-0546C97F0CCE}"/>
              </a:ext>
            </a:extLst>
          </p:cNvPr>
          <p:cNvSpPr>
            <a:spLocks noGrp="1"/>
          </p:cNvSpPr>
          <p:nvPr>
            <p:ph type="sldNum" sz="quarter" idx="12"/>
          </p:nvPr>
        </p:nvSpPr>
        <p:spPr>
          <a:xfrm>
            <a:off x="9090286" y="6375678"/>
            <a:ext cx="2743200" cy="365125"/>
          </a:xfrm>
        </p:spPr>
        <p:txBody>
          <a:bodyPr/>
          <a:lstStyle/>
          <a:p>
            <a:fld id="{1E81B1E3-87D4-45A9-BA9B-205D98DD7FE6}" type="slidenum">
              <a:rPr lang="en-US" smtClean="0"/>
              <a:t>1</a:t>
            </a:fld>
            <a:endParaRPr lang="en-US"/>
          </a:p>
        </p:txBody>
      </p:sp>
    </p:spTree>
    <p:extLst>
      <p:ext uri="{BB962C8B-B14F-4D97-AF65-F5344CB8AC3E}">
        <p14:creationId xmlns:p14="http://schemas.microsoft.com/office/powerpoint/2010/main" val="2731331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F634-5DC7-4F66-AAB5-7EFF24AC917A}"/>
              </a:ext>
            </a:extLst>
          </p:cNvPr>
          <p:cNvSpPr>
            <a:spLocks noGrp="1"/>
          </p:cNvSpPr>
          <p:nvPr>
            <p:ph type="ctrTitle"/>
          </p:nvPr>
        </p:nvSpPr>
        <p:spPr>
          <a:xfrm>
            <a:off x="0" y="0"/>
            <a:ext cx="12192000" cy="682171"/>
          </a:xfrm>
        </p:spPr>
        <p:txBody>
          <a:bodyPr/>
          <a:lstStyle/>
          <a:p>
            <a:r>
              <a:rPr lang="en-US" sz="4000" b="1">
                <a:solidFill>
                  <a:srgbClr val="DA774A"/>
                </a:solidFill>
                <a:latin typeface="DejaVu Serif Condensed" panose="02060606050605020204" pitchFamily="18" charset="0"/>
                <a:ea typeface="DejaVu Serif Condensed" panose="02060606050605020204" pitchFamily="18" charset="0"/>
              </a:rPr>
              <a:t>Sample Information</a:t>
            </a:r>
          </a:p>
        </p:txBody>
      </p:sp>
      <p:graphicFrame>
        <p:nvGraphicFramePr>
          <p:cNvPr id="6" name="Table 5">
            <a:extLst>
              <a:ext uri="{FF2B5EF4-FFF2-40B4-BE49-F238E27FC236}">
                <a16:creationId xmlns:a16="http://schemas.microsoft.com/office/drawing/2014/main" id="{0BB99543-6E9A-4F62-B98C-A069FAC6A6DF}"/>
              </a:ext>
            </a:extLst>
          </p:cNvPr>
          <p:cNvGraphicFramePr>
            <a:graphicFrameLocks noGrp="1"/>
          </p:cNvGraphicFramePr>
          <p:nvPr>
            <p:extLst>
              <p:ext uri="{D42A27DB-BD31-4B8C-83A1-F6EECF244321}">
                <p14:modId xmlns:p14="http://schemas.microsoft.com/office/powerpoint/2010/main" val="2140610636"/>
              </p:ext>
            </p:extLst>
          </p:nvPr>
        </p:nvGraphicFramePr>
        <p:xfrm>
          <a:off x="0" y="682171"/>
          <a:ext cx="12238446" cy="2103120"/>
        </p:xfrm>
        <a:graphic>
          <a:graphicData uri="http://schemas.openxmlformats.org/drawingml/2006/table">
            <a:tbl>
              <a:tblPr firstRow="1" bandRow="1">
                <a:tableStyleId>{7DF18680-E054-41AD-8BC1-D1AEF772440D}</a:tableStyleId>
              </a:tblPr>
              <a:tblGrid>
                <a:gridCol w="899886">
                  <a:extLst>
                    <a:ext uri="{9D8B030D-6E8A-4147-A177-3AD203B41FA5}">
                      <a16:colId xmlns:a16="http://schemas.microsoft.com/office/drawing/2014/main" val="2602687133"/>
                    </a:ext>
                  </a:extLst>
                </a:gridCol>
                <a:gridCol w="1371600">
                  <a:extLst>
                    <a:ext uri="{9D8B030D-6E8A-4147-A177-3AD203B41FA5}">
                      <a16:colId xmlns:a16="http://schemas.microsoft.com/office/drawing/2014/main" val="2790280343"/>
                    </a:ext>
                  </a:extLst>
                </a:gridCol>
                <a:gridCol w="1371600">
                  <a:extLst>
                    <a:ext uri="{9D8B030D-6E8A-4147-A177-3AD203B41FA5}">
                      <a16:colId xmlns:a16="http://schemas.microsoft.com/office/drawing/2014/main" val="3158339273"/>
                    </a:ext>
                  </a:extLst>
                </a:gridCol>
                <a:gridCol w="1371600">
                  <a:extLst>
                    <a:ext uri="{9D8B030D-6E8A-4147-A177-3AD203B41FA5}">
                      <a16:colId xmlns:a16="http://schemas.microsoft.com/office/drawing/2014/main" val="1942601657"/>
                    </a:ext>
                  </a:extLst>
                </a:gridCol>
                <a:gridCol w="1371600">
                  <a:extLst>
                    <a:ext uri="{9D8B030D-6E8A-4147-A177-3AD203B41FA5}">
                      <a16:colId xmlns:a16="http://schemas.microsoft.com/office/drawing/2014/main" val="536287771"/>
                    </a:ext>
                  </a:extLst>
                </a:gridCol>
                <a:gridCol w="1463040">
                  <a:extLst>
                    <a:ext uri="{9D8B030D-6E8A-4147-A177-3AD203B41FA5}">
                      <a16:colId xmlns:a16="http://schemas.microsoft.com/office/drawing/2014/main" val="2767016452"/>
                    </a:ext>
                  </a:extLst>
                </a:gridCol>
                <a:gridCol w="1463040">
                  <a:extLst>
                    <a:ext uri="{9D8B030D-6E8A-4147-A177-3AD203B41FA5}">
                      <a16:colId xmlns:a16="http://schemas.microsoft.com/office/drawing/2014/main" val="2296876263"/>
                    </a:ext>
                  </a:extLst>
                </a:gridCol>
                <a:gridCol w="1463040">
                  <a:extLst>
                    <a:ext uri="{9D8B030D-6E8A-4147-A177-3AD203B41FA5}">
                      <a16:colId xmlns:a16="http://schemas.microsoft.com/office/drawing/2014/main" val="2117226131"/>
                    </a:ext>
                  </a:extLst>
                </a:gridCol>
                <a:gridCol w="1463040">
                  <a:extLst>
                    <a:ext uri="{9D8B030D-6E8A-4147-A177-3AD203B41FA5}">
                      <a16:colId xmlns:a16="http://schemas.microsoft.com/office/drawing/2014/main" val="3729597211"/>
                    </a:ext>
                  </a:extLst>
                </a:gridCol>
              </a:tblGrid>
              <a:tr h="333149">
                <a:tc>
                  <a:txBody>
                    <a:bodyPr/>
                    <a:lstStyle/>
                    <a:p>
                      <a:pPr algn="ctr"/>
                      <a:r>
                        <a:rPr lang="ka-GE" sz="1800" kern="1200">
                          <a:effectLst/>
                        </a:rPr>
                        <a:t>№</a:t>
                      </a:r>
                      <a:endParaRPr lang="en-US">
                        <a:solidFill>
                          <a:schemeClr val="tx1"/>
                        </a:solidFill>
                      </a:endParaRPr>
                    </a:p>
                  </a:txBody>
                  <a:tcPr/>
                </a:tc>
                <a:tc>
                  <a:txBody>
                    <a:bodyPr/>
                    <a:lstStyle/>
                    <a:p>
                      <a:pPr algn="ctr"/>
                      <a:r>
                        <a:rPr lang="en-US"/>
                        <a:t>1</a:t>
                      </a:r>
                      <a:endParaRPr lang="en-US">
                        <a:solidFill>
                          <a:schemeClr val="tx1"/>
                        </a:solidFill>
                      </a:endParaRPr>
                    </a:p>
                  </a:txBody>
                  <a:tcPr/>
                </a:tc>
                <a:tc>
                  <a:txBody>
                    <a:bodyPr/>
                    <a:lstStyle/>
                    <a:p>
                      <a:pPr algn="ctr"/>
                      <a:r>
                        <a:rPr lang="en-US"/>
                        <a:t>1.1</a:t>
                      </a:r>
                      <a:endParaRPr lang="en-US">
                        <a:solidFill>
                          <a:schemeClr val="tx1"/>
                        </a:solidFill>
                      </a:endParaRPr>
                    </a:p>
                  </a:txBody>
                  <a:tcPr/>
                </a:tc>
                <a:tc>
                  <a:txBody>
                    <a:bodyPr/>
                    <a:lstStyle/>
                    <a:p>
                      <a:pPr algn="ctr"/>
                      <a:r>
                        <a:rPr lang="en-US"/>
                        <a:t>1.2</a:t>
                      </a:r>
                      <a:endParaRPr lang="en-US">
                        <a:solidFill>
                          <a:schemeClr val="tx1"/>
                        </a:solidFill>
                      </a:endParaRPr>
                    </a:p>
                  </a:txBody>
                  <a:tcPr/>
                </a:tc>
                <a:tc>
                  <a:txBody>
                    <a:bodyPr/>
                    <a:lstStyle/>
                    <a:p>
                      <a:pPr algn="ctr"/>
                      <a:r>
                        <a:rPr lang="en-US"/>
                        <a:t>1.3</a:t>
                      </a:r>
                      <a:endParaRPr lang="en-US">
                        <a:solidFill>
                          <a:schemeClr val="tx1"/>
                        </a:solidFill>
                      </a:endParaRPr>
                    </a:p>
                  </a:txBody>
                  <a:tcPr/>
                </a:tc>
                <a:tc>
                  <a:txBody>
                    <a:bodyPr/>
                    <a:lstStyle/>
                    <a:p>
                      <a:pPr marL="0" algn="ctr" defTabSz="914400" rtl="0" eaLnBrk="1" latinLnBrk="0" hangingPunct="1"/>
                      <a:r>
                        <a:rPr lang="en-US" sz="1800" b="1" kern="1200">
                          <a:solidFill>
                            <a:schemeClr val="lt1"/>
                          </a:solidFill>
                          <a:latin typeface="+mn-lt"/>
                          <a:ea typeface="+mn-ea"/>
                          <a:cs typeface="+mn-cs"/>
                        </a:rPr>
                        <a:t>2</a:t>
                      </a:r>
                    </a:p>
                  </a:txBody>
                  <a:tcPr/>
                </a:tc>
                <a:tc>
                  <a:txBody>
                    <a:bodyPr/>
                    <a:lstStyle/>
                    <a:p>
                      <a:pPr marL="0" algn="ctr" defTabSz="914400" rtl="0" eaLnBrk="1" latinLnBrk="0" hangingPunct="1"/>
                      <a:r>
                        <a:rPr lang="en-US" sz="1800" b="1" kern="1200">
                          <a:solidFill>
                            <a:schemeClr val="lt1"/>
                          </a:solidFill>
                          <a:latin typeface="+mn-lt"/>
                          <a:ea typeface="+mn-ea"/>
                          <a:cs typeface="+mn-cs"/>
                        </a:rPr>
                        <a:t>3</a:t>
                      </a:r>
                    </a:p>
                  </a:txBody>
                  <a:tcPr/>
                </a:tc>
                <a:tc>
                  <a:txBody>
                    <a:bodyPr/>
                    <a:lstStyle/>
                    <a:p>
                      <a:pPr marL="0" algn="ctr" defTabSz="914400" rtl="0" eaLnBrk="1" latinLnBrk="0" hangingPunct="1"/>
                      <a:r>
                        <a:rPr lang="en-US" sz="1800" b="1" kern="1200">
                          <a:solidFill>
                            <a:schemeClr val="lt1"/>
                          </a:solidFill>
                          <a:latin typeface="+mn-lt"/>
                          <a:ea typeface="+mn-ea"/>
                          <a:cs typeface="+mn-cs"/>
                        </a:rPr>
                        <a:t>4</a:t>
                      </a:r>
                    </a:p>
                  </a:txBody>
                  <a:tcPr/>
                </a:tc>
                <a:tc>
                  <a:txBody>
                    <a:bodyPr/>
                    <a:lstStyle/>
                    <a:p>
                      <a:pPr marL="0" algn="ctr" defTabSz="914400" rtl="0" eaLnBrk="1" latinLnBrk="0" hangingPunct="1"/>
                      <a:r>
                        <a:rPr lang="en-US" sz="1800" b="1" kern="1200">
                          <a:solidFill>
                            <a:schemeClr val="lt1"/>
                          </a:solidFill>
                          <a:latin typeface="+mn-lt"/>
                          <a:ea typeface="+mn-ea"/>
                          <a:cs typeface="+mn-cs"/>
                        </a:rPr>
                        <a:t>5</a:t>
                      </a:r>
                    </a:p>
                  </a:txBody>
                  <a:tcPr/>
                </a:tc>
                <a:extLst>
                  <a:ext uri="{0D108BD9-81ED-4DB2-BD59-A6C34878D82A}">
                    <a16:rowId xmlns:a16="http://schemas.microsoft.com/office/drawing/2014/main" val="599791891"/>
                  </a:ext>
                </a:extLst>
              </a:tr>
              <a:tr h="1443644">
                <a:tc>
                  <a:txBody>
                    <a:bodyPr/>
                    <a:lstStyle/>
                    <a:p>
                      <a:r>
                        <a:rPr lang="en-US"/>
                        <a:t>Sample</a:t>
                      </a:r>
                      <a:endParaRPr lang="en-US">
                        <a:solidFill>
                          <a:schemeClr val="tx1"/>
                        </a:solidFill>
                      </a:endParaRPr>
                    </a:p>
                  </a:txBody>
                  <a:tcPr/>
                </a:tc>
                <a:tc>
                  <a:txBody>
                    <a:bodyPr/>
                    <a:lstStyle/>
                    <a:p>
                      <a:r>
                        <a:rPr lang="en-US" sz="1800"/>
                        <a:t>Village Udabno, </a:t>
                      </a:r>
                    </a:p>
                    <a:p>
                      <a:r>
                        <a:rPr lang="en-US" sz="1800"/>
                        <a:t>Kakheti</a:t>
                      </a:r>
                    </a:p>
                    <a:p>
                      <a:r>
                        <a:rPr lang="en-US" sz="1800"/>
                        <a:t>June,2022</a:t>
                      </a:r>
                      <a:endParaRPr lang="en-US" sz="1800">
                        <a:solidFill>
                          <a:schemeClr val="tx1"/>
                        </a:solidFill>
                      </a:endParaRPr>
                    </a:p>
                  </a:txBody>
                  <a:tcPr/>
                </a:tc>
                <a:tc>
                  <a:txBody>
                    <a:bodyPr/>
                    <a:lstStyle/>
                    <a:p>
                      <a:r>
                        <a:rPr lang="en-US" sz="1800"/>
                        <a:t>Licorice Roots</a:t>
                      </a:r>
                    </a:p>
                    <a:p>
                      <a:endParaRPr lang="en-US" sz="1800"/>
                    </a:p>
                    <a:p>
                      <a:r>
                        <a:rPr lang="en-US" sz="1800"/>
                        <a:t>June, 2022</a:t>
                      </a:r>
                      <a:endParaRPr lang="en-US" sz="1800">
                        <a:solidFill>
                          <a:schemeClr val="tx1"/>
                        </a:solidFill>
                      </a:endParaRPr>
                    </a:p>
                  </a:txBody>
                  <a:tcPr/>
                </a:tc>
                <a:tc>
                  <a:txBody>
                    <a:bodyPr/>
                    <a:lstStyle/>
                    <a:p>
                      <a:r>
                        <a:rPr lang="en-US" sz="1800"/>
                        <a:t>Licorice Stem</a:t>
                      </a:r>
                    </a:p>
                    <a:p>
                      <a:endParaRPr lang="en-US" sz="1800"/>
                    </a:p>
                    <a:p>
                      <a:r>
                        <a:rPr lang="en-US" sz="1800"/>
                        <a:t>June,2022</a:t>
                      </a:r>
                      <a:endParaRPr lang="en-US" sz="1800">
                        <a:solidFill>
                          <a:schemeClr val="tx1"/>
                        </a:solidFill>
                      </a:endParaRPr>
                    </a:p>
                  </a:txBody>
                  <a:tcPr/>
                </a:tc>
                <a:tc>
                  <a:txBody>
                    <a:bodyPr/>
                    <a:lstStyle/>
                    <a:p>
                      <a:r>
                        <a:rPr lang="en-US" sz="1800"/>
                        <a:t>Licorice </a:t>
                      </a:r>
                    </a:p>
                    <a:p>
                      <a:r>
                        <a:rPr lang="en-US" sz="1800"/>
                        <a:t>Leaf</a:t>
                      </a:r>
                    </a:p>
                    <a:p>
                      <a:endParaRPr lang="en-US" sz="1800"/>
                    </a:p>
                    <a:p>
                      <a:r>
                        <a:rPr lang="en-US" sz="1800"/>
                        <a:t>June, 2022</a:t>
                      </a:r>
                      <a:endParaRPr lang="en-US" sz="1800">
                        <a:solidFill>
                          <a:schemeClr val="tx1"/>
                        </a:solidFill>
                      </a:endParaRPr>
                    </a:p>
                  </a:txBody>
                  <a:tcPr/>
                </a:tc>
                <a:tc>
                  <a:txBody>
                    <a:bodyPr/>
                    <a:lstStyle/>
                    <a:p>
                      <a:r>
                        <a:rPr lang="en-US" sz="1800"/>
                        <a:t>Bolnisi,Village Talaveri,0-30cm, Exp. 1</a:t>
                      </a:r>
                    </a:p>
                    <a:p>
                      <a:r>
                        <a:rPr lang="en-US" sz="1800"/>
                        <a:t>February 2022</a:t>
                      </a:r>
                      <a:endParaRPr lang="en-US" sz="1800">
                        <a:solidFill>
                          <a:schemeClr val="tx1"/>
                        </a:solidFill>
                      </a:endParaRPr>
                    </a:p>
                  </a:txBody>
                  <a:tcPr/>
                </a:tc>
                <a:tc>
                  <a:txBody>
                    <a:bodyPr/>
                    <a:lstStyle/>
                    <a:p>
                      <a:r>
                        <a:rPr lang="en-US" sz="1800"/>
                        <a:t>Bolnisi,Village Talaveri,30-60cm, Exp. 1</a:t>
                      </a:r>
                    </a:p>
                    <a:p>
                      <a:r>
                        <a:rPr lang="en-US" sz="1800"/>
                        <a:t>February 2022</a:t>
                      </a:r>
                    </a:p>
                    <a:p>
                      <a:endParaRPr lang="en-US" sz="1800">
                        <a:solidFill>
                          <a:schemeClr val="tx1"/>
                        </a:solidFill>
                      </a:endParaRPr>
                    </a:p>
                  </a:txBody>
                  <a:tcPr/>
                </a:tc>
                <a:tc>
                  <a:txBody>
                    <a:bodyPr/>
                    <a:lstStyle/>
                    <a:p>
                      <a:r>
                        <a:rPr lang="en-US" sz="1800"/>
                        <a:t>Bolnisi,Village Talaveri,0-30cm, Exp.2</a:t>
                      </a:r>
                    </a:p>
                    <a:p>
                      <a:r>
                        <a:rPr lang="en-US" sz="1800"/>
                        <a:t>February 2022</a:t>
                      </a:r>
                    </a:p>
                    <a:p>
                      <a:endParaRPr lang="en-US" sz="1800">
                        <a:solidFill>
                          <a:schemeClr val="tx1"/>
                        </a:solidFill>
                      </a:endParaRPr>
                    </a:p>
                  </a:txBody>
                  <a:tcPr/>
                </a:tc>
                <a:tc>
                  <a:txBody>
                    <a:bodyPr/>
                    <a:lstStyle/>
                    <a:p>
                      <a:r>
                        <a:rPr lang="en-US" sz="1800"/>
                        <a:t>Bolnisi,Village Talaveri,30-60cm, Exp. 2</a:t>
                      </a:r>
                    </a:p>
                    <a:p>
                      <a:r>
                        <a:rPr lang="en-US" sz="1800"/>
                        <a:t>February 2022</a:t>
                      </a:r>
                    </a:p>
                    <a:p>
                      <a:endParaRPr lang="en-US" sz="1800">
                        <a:solidFill>
                          <a:schemeClr val="tx1"/>
                        </a:solidFill>
                      </a:endParaRPr>
                    </a:p>
                  </a:txBody>
                  <a:tcPr/>
                </a:tc>
                <a:extLst>
                  <a:ext uri="{0D108BD9-81ED-4DB2-BD59-A6C34878D82A}">
                    <a16:rowId xmlns:a16="http://schemas.microsoft.com/office/drawing/2014/main" val="2751207180"/>
                  </a:ext>
                </a:extLst>
              </a:tr>
            </a:tbl>
          </a:graphicData>
        </a:graphic>
      </p:graphicFrame>
      <p:graphicFrame>
        <p:nvGraphicFramePr>
          <p:cNvPr id="7" name="Table 6">
            <a:extLst>
              <a:ext uri="{FF2B5EF4-FFF2-40B4-BE49-F238E27FC236}">
                <a16:creationId xmlns:a16="http://schemas.microsoft.com/office/drawing/2014/main" id="{794183BD-0130-41FC-9863-0A57E2135A1E}"/>
              </a:ext>
            </a:extLst>
          </p:cNvPr>
          <p:cNvGraphicFramePr>
            <a:graphicFrameLocks noGrp="1"/>
          </p:cNvGraphicFramePr>
          <p:nvPr>
            <p:extLst>
              <p:ext uri="{D42A27DB-BD31-4B8C-83A1-F6EECF244321}">
                <p14:modId xmlns:p14="http://schemas.microsoft.com/office/powerpoint/2010/main" val="179752650"/>
              </p:ext>
            </p:extLst>
          </p:nvPr>
        </p:nvGraphicFramePr>
        <p:xfrm>
          <a:off x="0" y="3978154"/>
          <a:ext cx="12191998" cy="2560320"/>
        </p:xfrm>
        <a:graphic>
          <a:graphicData uri="http://schemas.openxmlformats.org/drawingml/2006/table">
            <a:tbl>
              <a:tblPr firstRow="1" bandRow="1">
                <a:tableStyleId>{7DF18680-E054-41AD-8BC1-D1AEF772440D}</a:tableStyleId>
              </a:tblPr>
              <a:tblGrid>
                <a:gridCol w="1741714">
                  <a:extLst>
                    <a:ext uri="{9D8B030D-6E8A-4147-A177-3AD203B41FA5}">
                      <a16:colId xmlns:a16="http://schemas.microsoft.com/office/drawing/2014/main" val="688729635"/>
                    </a:ext>
                  </a:extLst>
                </a:gridCol>
                <a:gridCol w="1741714">
                  <a:extLst>
                    <a:ext uri="{9D8B030D-6E8A-4147-A177-3AD203B41FA5}">
                      <a16:colId xmlns:a16="http://schemas.microsoft.com/office/drawing/2014/main" val="2010489660"/>
                    </a:ext>
                  </a:extLst>
                </a:gridCol>
                <a:gridCol w="1741714">
                  <a:extLst>
                    <a:ext uri="{9D8B030D-6E8A-4147-A177-3AD203B41FA5}">
                      <a16:colId xmlns:a16="http://schemas.microsoft.com/office/drawing/2014/main" val="2023001837"/>
                    </a:ext>
                  </a:extLst>
                </a:gridCol>
                <a:gridCol w="1741714">
                  <a:extLst>
                    <a:ext uri="{9D8B030D-6E8A-4147-A177-3AD203B41FA5}">
                      <a16:colId xmlns:a16="http://schemas.microsoft.com/office/drawing/2014/main" val="3882195588"/>
                    </a:ext>
                  </a:extLst>
                </a:gridCol>
                <a:gridCol w="1741714">
                  <a:extLst>
                    <a:ext uri="{9D8B030D-6E8A-4147-A177-3AD203B41FA5}">
                      <a16:colId xmlns:a16="http://schemas.microsoft.com/office/drawing/2014/main" val="3241666998"/>
                    </a:ext>
                  </a:extLst>
                </a:gridCol>
                <a:gridCol w="1741714">
                  <a:extLst>
                    <a:ext uri="{9D8B030D-6E8A-4147-A177-3AD203B41FA5}">
                      <a16:colId xmlns:a16="http://schemas.microsoft.com/office/drawing/2014/main" val="3449143515"/>
                    </a:ext>
                  </a:extLst>
                </a:gridCol>
                <a:gridCol w="1741714">
                  <a:extLst>
                    <a:ext uri="{9D8B030D-6E8A-4147-A177-3AD203B41FA5}">
                      <a16:colId xmlns:a16="http://schemas.microsoft.com/office/drawing/2014/main" val="4074710745"/>
                    </a:ext>
                  </a:extLst>
                </a:gridCol>
              </a:tblGrid>
              <a:tr h="365345">
                <a:tc>
                  <a:txBody>
                    <a:bodyPr/>
                    <a:lstStyle/>
                    <a:p>
                      <a:pPr algn="ctr"/>
                      <a:r>
                        <a:rPr lang="en-US"/>
                        <a:t>Cd (</a:t>
                      </a:r>
                      <a:r>
                        <a:rPr lang="el-GR" sz="1800" kern="1200">
                          <a:effectLst/>
                        </a:rPr>
                        <a:t>μ</a:t>
                      </a:r>
                      <a:r>
                        <a:rPr lang="en-US" sz="1800" kern="1200">
                          <a:effectLst/>
                        </a:rPr>
                        <a:t>g/ml)</a:t>
                      </a:r>
                      <a:endParaRPr lang="en-US"/>
                    </a:p>
                  </a:txBody>
                  <a:tcPr/>
                </a:tc>
                <a:tc>
                  <a:txBody>
                    <a:bodyPr/>
                    <a:lstStyle/>
                    <a:p>
                      <a:pPr algn="ctr"/>
                      <a:r>
                        <a:rPr lang="en-US"/>
                        <a:t>Ni (</a:t>
                      </a:r>
                      <a:r>
                        <a:rPr lang="el-GR" sz="1800" kern="1200">
                          <a:effectLst/>
                        </a:rPr>
                        <a:t>μ</a:t>
                      </a:r>
                      <a:r>
                        <a:rPr lang="en-US" sz="1800" kern="1200">
                          <a:effectLst/>
                        </a:rPr>
                        <a:t>g/ml)</a:t>
                      </a:r>
                      <a:endParaRPr lang="en-US"/>
                    </a:p>
                  </a:txBody>
                  <a:tcPr/>
                </a:tc>
                <a:tc>
                  <a:txBody>
                    <a:bodyPr/>
                    <a:lstStyle/>
                    <a:p>
                      <a:pPr algn="ctr"/>
                      <a:r>
                        <a:rPr lang="en-US"/>
                        <a:t>Zn (</a:t>
                      </a:r>
                      <a:r>
                        <a:rPr lang="el-GR" sz="1800" kern="1200">
                          <a:effectLst/>
                        </a:rPr>
                        <a:t>μ</a:t>
                      </a:r>
                      <a:r>
                        <a:rPr lang="en-US" sz="1800" kern="1200">
                          <a:effectLst/>
                        </a:rPr>
                        <a:t>g/ml)</a:t>
                      </a:r>
                      <a:endParaRPr lang="en-US"/>
                    </a:p>
                  </a:txBody>
                  <a:tcPr/>
                </a:tc>
                <a:tc>
                  <a:txBody>
                    <a:bodyPr/>
                    <a:lstStyle/>
                    <a:p>
                      <a:pPr algn="ctr"/>
                      <a:r>
                        <a:rPr lang="en-US"/>
                        <a:t>Cu (</a:t>
                      </a:r>
                      <a:r>
                        <a:rPr lang="el-GR" sz="1800" kern="1200">
                          <a:effectLst/>
                        </a:rPr>
                        <a:t>μ</a:t>
                      </a:r>
                      <a:r>
                        <a:rPr lang="en-US" sz="1800" kern="1200">
                          <a:effectLst/>
                        </a:rPr>
                        <a:t>g/ml)</a:t>
                      </a:r>
                      <a:endParaRPr lang="en-US"/>
                    </a:p>
                  </a:txBody>
                  <a:tcPr/>
                </a:tc>
                <a:tc>
                  <a:txBody>
                    <a:bodyPr/>
                    <a:lstStyle/>
                    <a:p>
                      <a:pPr algn="ctr"/>
                      <a:r>
                        <a:rPr lang="en-US"/>
                        <a:t>Mn (</a:t>
                      </a:r>
                      <a:r>
                        <a:rPr lang="el-GR" sz="1800" kern="1200">
                          <a:effectLst/>
                        </a:rPr>
                        <a:t>μ</a:t>
                      </a:r>
                      <a:r>
                        <a:rPr lang="en-US" sz="1800" kern="1200">
                          <a:effectLst/>
                        </a:rPr>
                        <a:t>g/ml)</a:t>
                      </a:r>
                      <a:endParaRPr lang="en-US"/>
                    </a:p>
                  </a:txBody>
                  <a:tcPr/>
                </a:tc>
                <a:tc>
                  <a:txBody>
                    <a:bodyPr/>
                    <a:lstStyle/>
                    <a:p>
                      <a:pPr algn="ctr"/>
                      <a:r>
                        <a:rPr lang="en-US"/>
                        <a:t>Fe (</a:t>
                      </a:r>
                      <a:r>
                        <a:rPr lang="el-GR" sz="1800" kern="1200">
                          <a:effectLst/>
                        </a:rPr>
                        <a:t>μ</a:t>
                      </a:r>
                      <a:r>
                        <a:rPr lang="en-US" sz="1800" kern="1200">
                          <a:effectLst/>
                        </a:rPr>
                        <a:t>g/ml)</a:t>
                      </a:r>
                      <a:endParaRPr lang="en-US"/>
                    </a:p>
                  </a:txBody>
                  <a:tcPr/>
                </a:tc>
                <a:tc>
                  <a:txBody>
                    <a:bodyPr/>
                    <a:lstStyle/>
                    <a:p>
                      <a:pPr algn="ctr"/>
                      <a:r>
                        <a:rPr lang="en-US"/>
                        <a:t>Pb (</a:t>
                      </a:r>
                      <a:r>
                        <a:rPr lang="el-GR" sz="1800" kern="1200">
                          <a:effectLst/>
                        </a:rPr>
                        <a:t>μ</a:t>
                      </a:r>
                      <a:r>
                        <a:rPr lang="en-US" sz="1800" kern="1200">
                          <a:effectLst/>
                        </a:rPr>
                        <a:t>g/ml)</a:t>
                      </a:r>
                      <a:endParaRPr lang="en-US"/>
                    </a:p>
                  </a:txBody>
                  <a:tcPr/>
                </a:tc>
                <a:extLst>
                  <a:ext uri="{0D108BD9-81ED-4DB2-BD59-A6C34878D82A}">
                    <a16:rowId xmlns:a16="http://schemas.microsoft.com/office/drawing/2014/main" val="1928449777"/>
                  </a:ext>
                </a:extLst>
              </a:tr>
              <a:tr h="365345">
                <a:tc>
                  <a:txBody>
                    <a:bodyPr/>
                    <a:lstStyle/>
                    <a:p>
                      <a:r>
                        <a:rPr lang="en-US"/>
                        <a:t>0</a:t>
                      </a:r>
                    </a:p>
                  </a:txBody>
                  <a:tcPr/>
                </a:tc>
                <a:tc>
                  <a:txBody>
                    <a:bodyPr/>
                    <a:lstStyle/>
                    <a:p>
                      <a:r>
                        <a:rPr lang="en-US"/>
                        <a:t>0</a:t>
                      </a:r>
                    </a:p>
                  </a:txBody>
                  <a:tcPr/>
                </a:tc>
                <a:tc>
                  <a:txBody>
                    <a:bodyPr/>
                    <a:lstStyle/>
                    <a:p>
                      <a:r>
                        <a:rPr lang="en-US"/>
                        <a:t>0 </a:t>
                      </a:r>
                    </a:p>
                  </a:txBody>
                  <a:tcPr/>
                </a:tc>
                <a:tc>
                  <a:txBody>
                    <a:bodyPr/>
                    <a:lstStyle/>
                    <a:p>
                      <a:r>
                        <a:rPr lang="en-US"/>
                        <a:t>0</a:t>
                      </a:r>
                    </a:p>
                  </a:txBody>
                  <a:tcPr/>
                </a:tc>
                <a:tc>
                  <a:txBody>
                    <a:bodyPr/>
                    <a:lstStyle/>
                    <a:p>
                      <a:r>
                        <a:rPr lang="en-US"/>
                        <a:t>0</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4212952831"/>
                  </a:ext>
                </a:extLst>
              </a:tr>
              <a:tr h="365345">
                <a:tc>
                  <a:txBody>
                    <a:bodyPr/>
                    <a:lstStyle/>
                    <a:p>
                      <a:r>
                        <a:rPr lang="en-US"/>
                        <a:t>0.005</a:t>
                      </a:r>
                    </a:p>
                  </a:txBody>
                  <a:tcPr/>
                </a:tc>
                <a:tc>
                  <a:txBody>
                    <a:bodyPr/>
                    <a:lstStyle/>
                    <a:p>
                      <a:r>
                        <a:rPr lang="en-US"/>
                        <a:t>0.005</a:t>
                      </a:r>
                    </a:p>
                  </a:txBody>
                  <a:tcPr/>
                </a:tc>
                <a:tc>
                  <a:txBody>
                    <a:bodyPr/>
                    <a:lstStyle/>
                    <a:p>
                      <a:r>
                        <a:rPr lang="en-US"/>
                        <a:t>0.05</a:t>
                      </a:r>
                    </a:p>
                  </a:txBody>
                  <a:tcPr/>
                </a:tc>
                <a:tc>
                  <a:txBody>
                    <a:bodyPr/>
                    <a:lstStyle/>
                    <a:p>
                      <a:r>
                        <a:rPr lang="en-US"/>
                        <a:t>0.2</a:t>
                      </a:r>
                    </a:p>
                  </a:txBody>
                  <a:tcPr/>
                </a:tc>
                <a:tc>
                  <a:txBody>
                    <a:bodyPr/>
                    <a:lstStyle/>
                    <a:p>
                      <a:r>
                        <a:rPr lang="en-US"/>
                        <a:t>0.5</a:t>
                      </a:r>
                    </a:p>
                  </a:txBody>
                  <a:tcPr/>
                </a:tc>
                <a:tc>
                  <a:txBody>
                    <a:bodyPr/>
                    <a:lstStyle/>
                    <a:p>
                      <a:r>
                        <a:rPr lang="en-US"/>
                        <a:t>1</a:t>
                      </a:r>
                    </a:p>
                  </a:txBody>
                  <a:tcPr/>
                </a:tc>
                <a:tc>
                  <a:txBody>
                    <a:bodyPr/>
                    <a:lstStyle/>
                    <a:p>
                      <a:r>
                        <a:rPr lang="en-US"/>
                        <a:t>0.01</a:t>
                      </a:r>
                    </a:p>
                  </a:txBody>
                  <a:tcPr/>
                </a:tc>
                <a:extLst>
                  <a:ext uri="{0D108BD9-81ED-4DB2-BD59-A6C34878D82A}">
                    <a16:rowId xmlns:a16="http://schemas.microsoft.com/office/drawing/2014/main" val="2748308863"/>
                  </a:ext>
                </a:extLst>
              </a:tr>
              <a:tr h="365345">
                <a:tc>
                  <a:txBody>
                    <a:bodyPr/>
                    <a:lstStyle/>
                    <a:p>
                      <a:r>
                        <a:rPr lang="en-US"/>
                        <a:t>0.01</a:t>
                      </a:r>
                    </a:p>
                  </a:txBody>
                  <a:tcPr/>
                </a:tc>
                <a:tc>
                  <a:txBody>
                    <a:bodyPr/>
                    <a:lstStyle/>
                    <a:p>
                      <a:r>
                        <a:rPr lang="en-US"/>
                        <a:t>0.01</a:t>
                      </a:r>
                    </a:p>
                  </a:txBody>
                  <a:tcPr/>
                </a:tc>
                <a:tc>
                  <a:txBody>
                    <a:bodyPr/>
                    <a:lstStyle/>
                    <a:p>
                      <a:r>
                        <a:rPr lang="en-US"/>
                        <a:t>0.1</a:t>
                      </a:r>
                    </a:p>
                  </a:txBody>
                  <a:tcPr/>
                </a:tc>
                <a:tc>
                  <a:txBody>
                    <a:bodyPr/>
                    <a:lstStyle/>
                    <a:p>
                      <a:r>
                        <a:rPr lang="en-US"/>
                        <a:t>0.4</a:t>
                      </a:r>
                    </a:p>
                  </a:txBody>
                  <a:tcPr/>
                </a:tc>
                <a:tc>
                  <a:txBody>
                    <a:bodyPr/>
                    <a:lstStyle/>
                    <a:p>
                      <a:r>
                        <a:rPr lang="en-US"/>
                        <a:t>1.0</a:t>
                      </a:r>
                    </a:p>
                  </a:txBody>
                  <a:tcPr/>
                </a:tc>
                <a:tc>
                  <a:txBody>
                    <a:bodyPr/>
                    <a:lstStyle/>
                    <a:p>
                      <a:r>
                        <a:rPr lang="en-US"/>
                        <a:t>2</a:t>
                      </a:r>
                    </a:p>
                  </a:txBody>
                  <a:tcPr/>
                </a:tc>
                <a:tc>
                  <a:txBody>
                    <a:bodyPr/>
                    <a:lstStyle/>
                    <a:p>
                      <a:r>
                        <a:rPr lang="en-US"/>
                        <a:t>0.05</a:t>
                      </a:r>
                    </a:p>
                  </a:txBody>
                  <a:tcPr/>
                </a:tc>
                <a:extLst>
                  <a:ext uri="{0D108BD9-81ED-4DB2-BD59-A6C34878D82A}">
                    <a16:rowId xmlns:a16="http://schemas.microsoft.com/office/drawing/2014/main" val="3579465488"/>
                  </a:ext>
                </a:extLst>
              </a:tr>
              <a:tr h="365345">
                <a:tc>
                  <a:txBody>
                    <a:bodyPr/>
                    <a:lstStyle/>
                    <a:p>
                      <a:r>
                        <a:rPr lang="en-US"/>
                        <a:t>0.05</a:t>
                      </a:r>
                    </a:p>
                  </a:txBody>
                  <a:tcPr/>
                </a:tc>
                <a:tc>
                  <a:txBody>
                    <a:bodyPr/>
                    <a:lstStyle/>
                    <a:p>
                      <a:r>
                        <a:rPr lang="en-US"/>
                        <a:t>0.05</a:t>
                      </a:r>
                    </a:p>
                  </a:txBody>
                  <a:tcPr/>
                </a:tc>
                <a:tc>
                  <a:txBody>
                    <a:bodyPr/>
                    <a:lstStyle/>
                    <a:p>
                      <a:r>
                        <a:rPr lang="en-US"/>
                        <a:t>0.5</a:t>
                      </a:r>
                    </a:p>
                  </a:txBody>
                  <a:tcPr/>
                </a:tc>
                <a:tc>
                  <a:txBody>
                    <a:bodyPr/>
                    <a:lstStyle/>
                    <a:p>
                      <a:r>
                        <a:rPr lang="en-US"/>
                        <a:t>0.8</a:t>
                      </a:r>
                    </a:p>
                  </a:txBody>
                  <a:tcPr/>
                </a:tc>
                <a:tc>
                  <a:txBody>
                    <a:bodyPr/>
                    <a:lstStyle/>
                    <a:p>
                      <a:r>
                        <a:rPr lang="en-US"/>
                        <a:t>2.0</a:t>
                      </a:r>
                    </a:p>
                  </a:txBody>
                  <a:tcPr/>
                </a:tc>
                <a:tc>
                  <a:txBody>
                    <a:bodyPr/>
                    <a:lstStyle/>
                    <a:p>
                      <a:r>
                        <a:rPr lang="en-US"/>
                        <a:t>3</a:t>
                      </a:r>
                    </a:p>
                  </a:txBody>
                  <a:tcPr/>
                </a:tc>
                <a:tc>
                  <a:txBody>
                    <a:bodyPr/>
                    <a:lstStyle/>
                    <a:p>
                      <a:r>
                        <a:rPr lang="en-US"/>
                        <a:t>0.1</a:t>
                      </a:r>
                    </a:p>
                  </a:txBody>
                  <a:tcPr/>
                </a:tc>
                <a:extLst>
                  <a:ext uri="{0D108BD9-81ED-4DB2-BD59-A6C34878D82A}">
                    <a16:rowId xmlns:a16="http://schemas.microsoft.com/office/drawing/2014/main" val="3078920176"/>
                  </a:ext>
                </a:extLst>
              </a:tr>
              <a:tr h="365345">
                <a:tc>
                  <a:txBody>
                    <a:bodyPr/>
                    <a:lstStyle/>
                    <a:p>
                      <a:r>
                        <a:rPr lang="en-US"/>
                        <a:t>0.1</a:t>
                      </a:r>
                    </a:p>
                  </a:txBody>
                  <a:tcPr/>
                </a:tc>
                <a:tc>
                  <a:txBody>
                    <a:bodyPr/>
                    <a:lstStyle/>
                    <a:p>
                      <a:r>
                        <a:rPr lang="en-US"/>
                        <a:t>0.1</a:t>
                      </a:r>
                    </a:p>
                  </a:txBody>
                  <a:tcPr/>
                </a:tc>
                <a:tc>
                  <a:txBody>
                    <a:bodyPr/>
                    <a:lstStyle/>
                    <a:p>
                      <a:r>
                        <a:rPr lang="en-US"/>
                        <a:t>1</a:t>
                      </a:r>
                    </a:p>
                  </a:txBody>
                  <a:tcPr/>
                </a:tc>
                <a:tc>
                  <a:txBody>
                    <a:bodyPr/>
                    <a:lstStyle/>
                    <a:p>
                      <a:r>
                        <a:rPr lang="en-US"/>
                        <a:t>1</a:t>
                      </a:r>
                    </a:p>
                  </a:txBody>
                  <a:tcPr/>
                </a:tc>
                <a:tc>
                  <a:txBody>
                    <a:bodyPr/>
                    <a:lstStyle/>
                    <a:p>
                      <a:r>
                        <a:rPr lang="en-US"/>
                        <a:t>5.0</a:t>
                      </a:r>
                    </a:p>
                  </a:txBody>
                  <a:tcPr/>
                </a:tc>
                <a:tc>
                  <a:txBody>
                    <a:bodyPr/>
                    <a:lstStyle/>
                    <a:p>
                      <a:r>
                        <a:rPr lang="en-US" dirty="0"/>
                        <a:t>5</a:t>
                      </a:r>
                    </a:p>
                  </a:txBody>
                  <a:tcPr/>
                </a:tc>
                <a:tc>
                  <a:txBody>
                    <a:bodyPr/>
                    <a:lstStyle/>
                    <a:p>
                      <a:r>
                        <a:rPr lang="en-US"/>
                        <a:t>1</a:t>
                      </a:r>
                    </a:p>
                  </a:txBody>
                  <a:tcPr/>
                </a:tc>
                <a:extLst>
                  <a:ext uri="{0D108BD9-81ED-4DB2-BD59-A6C34878D82A}">
                    <a16:rowId xmlns:a16="http://schemas.microsoft.com/office/drawing/2014/main" val="340896777"/>
                  </a:ext>
                </a:extLst>
              </a:tr>
              <a:tr h="365345">
                <a:tc>
                  <a:txBody>
                    <a:bodyPr/>
                    <a:lstStyle/>
                    <a:p>
                      <a:r>
                        <a:rPr lang="en-US"/>
                        <a:t>1</a:t>
                      </a:r>
                    </a:p>
                  </a:txBody>
                  <a:tcPr/>
                </a:tc>
                <a:tc>
                  <a:txBody>
                    <a:bodyPr/>
                    <a:lstStyle/>
                    <a:p>
                      <a:r>
                        <a:rPr lang="en-US"/>
                        <a:t>1</a:t>
                      </a:r>
                    </a:p>
                  </a:txBody>
                  <a:tcPr/>
                </a:tc>
                <a:tc>
                  <a:txBody>
                    <a:bodyPr/>
                    <a:lstStyle/>
                    <a:p>
                      <a:r>
                        <a:rPr lang="en-US"/>
                        <a:t>2</a:t>
                      </a:r>
                    </a:p>
                  </a:txBody>
                  <a:tcPr/>
                </a:tc>
                <a:tc>
                  <a:txBody>
                    <a:bodyPr/>
                    <a:lstStyle/>
                    <a:p>
                      <a:r>
                        <a:rPr lang="en-US"/>
                        <a:t>2</a:t>
                      </a:r>
                    </a:p>
                  </a:txBody>
                  <a:tcPr/>
                </a:tc>
                <a:tc>
                  <a:txBody>
                    <a:bodyPr/>
                    <a:lstStyle/>
                    <a:p>
                      <a:r>
                        <a:rPr lang="en-US" dirty="0"/>
                        <a:t>6.0</a:t>
                      </a:r>
                    </a:p>
                  </a:txBody>
                  <a:tcPr/>
                </a:tc>
                <a:tc>
                  <a:txBody>
                    <a:bodyPr/>
                    <a:lstStyle/>
                    <a:p>
                      <a:endParaRPr lang="en-US" dirty="0"/>
                    </a:p>
                  </a:txBody>
                  <a:tcPr/>
                </a:tc>
                <a:tc>
                  <a:txBody>
                    <a:bodyPr/>
                    <a:lstStyle/>
                    <a:p>
                      <a:r>
                        <a:rPr lang="en-US" dirty="0"/>
                        <a:t>2</a:t>
                      </a:r>
                    </a:p>
                  </a:txBody>
                  <a:tcPr/>
                </a:tc>
                <a:extLst>
                  <a:ext uri="{0D108BD9-81ED-4DB2-BD59-A6C34878D82A}">
                    <a16:rowId xmlns:a16="http://schemas.microsoft.com/office/drawing/2014/main" val="825379249"/>
                  </a:ext>
                </a:extLst>
              </a:tr>
            </a:tbl>
          </a:graphicData>
        </a:graphic>
      </p:graphicFrame>
      <p:sp>
        <p:nvSpPr>
          <p:cNvPr id="8" name="TextBox 7">
            <a:extLst>
              <a:ext uri="{FF2B5EF4-FFF2-40B4-BE49-F238E27FC236}">
                <a16:creationId xmlns:a16="http://schemas.microsoft.com/office/drawing/2014/main" id="{020DF5D8-10D1-4A26-B6CE-BADE593F6308}"/>
              </a:ext>
            </a:extLst>
          </p:cNvPr>
          <p:cNvSpPr txBox="1"/>
          <p:nvPr/>
        </p:nvSpPr>
        <p:spPr>
          <a:xfrm>
            <a:off x="2162628" y="3344333"/>
            <a:ext cx="12191998" cy="400110"/>
          </a:xfrm>
          <a:prstGeom prst="rect">
            <a:avLst/>
          </a:prstGeom>
          <a:noFill/>
        </p:spPr>
        <p:txBody>
          <a:bodyPr wrap="square" rtlCol="0">
            <a:spAutoFit/>
          </a:bodyPr>
          <a:lstStyle/>
          <a:p>
            <a:r>
              <a:rPr lang="en-US" sz="2000" b="1">
                <a:solidFill>
                  <a:srgbClr val="DA774A"/>
                </a:solidFill>
                <a:latin typeface="DejaVu Serif Condensed" panose="02060606050605020204" pitchFamily="18" charset="0"/>
                <a:ea typeface="DejaVu Serif Condensed" panose="02060606050605020204" pitchFamily="18" charset="0"/>
                <a:cs typeface="+mj-cs"/>
              </a:rPr>
              <a:t>Standard Solution Concentrations for External Clibration</a:t>
            </a:r>
          </a:p>
        </p:txBody>
      </p:sp>
      <p:sp>
        <p:nvSpPr>
          <p:cNvPr id="3" name="Slide Number Placeholder 2">
            <a:extLst>
              <a:ext uri="{FF2B5EF4-FFF2-40B4-BE49-F238E27FC236}">
                <a16:creationId xmlns:a16="http://schemas.microsoft.com/office/drawing/2014/main" id="{593E667C-37A5-4CEB-AE80-9311FE4EF362}"/>
              </a:ext>
            </a:extLst>
          </p:cNvPr>
          <p:cNvSpPr>
            <a:spLocks noGrp="1"/>
          </p:cNvSpPr>
          <p:nvPr>
            <p:ph type="sldNum" sz="quarter" idx="12"/>
          </p:nvPr>
        </p:nvSpPr>
        <p:spPr>
          <a:xfrm>
            <a:off x="9448798" y="6432914"/>
            <a:ext cx="2743200" cy="365125"/>
          </a:xfrm>
        </p:spPr>
        <p:txBody>
          <a:bodyPr/>
          <a:lstStyle/>
          <a:p>
            <a:fld id="{1E81B1E3-87D4-45A9-BA9B-205D98DD7FE6}" type="slidenum">
              <a:rPr lang="en-US" smtClean="0"/>
              <a:t>10</a:t>
            </a:fld>
            <a:endParaRPr lang="en-US"/>
          </a:p>
        </p:txBody>
      </p:sp>
    </p:spTree>
    <p:extLst>
      <p:ext uri="{BB962C8B-B14F-4D97-AF65-F5344CB8AC3E}">
        <p14:creationId xmlns:p14="http://schemas.microsoft.com/office/powerpoint/2010/main" val="254561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5537A7-C000-462F-83A0-439033945424}"/>
              </a:ext>
            </a:extLst>
          </p:cNvPr>
          <p:cNvPicPr>
            <a:picLocks noChangeAspect="1"/>
          </p:cNvPicPr>
          <p:nvPr/>
        </p:nvPicPr>
        <p:blipFill rotWithShape="1">
          <a:blip r:embed="rId2"/>
          <a:srcRect l="68163" t="24160" b="7203"/>
          <a:stretch/>
        </p:blipFill>
        <p:spPr>
          <a:xfrm>
            <a:off x="0" y="1785679"/>
            <a:ext cx="3881658" cy="4755420"/>
          </a:xfrm>
          <a:prstGeom prst="rect">
            <a:avLst/>
          </a:prstGeom>
        </p:spPr>
      </p:pic>
      <p:sp>
        <p:nvSpPr>
          <p:cNvPr id="2" name="TextBox 1">
            <a:extLst>
              <a:ext uri="{FF2B5EF4-FFF2-40B4-BE49-F238E27FC236}">
                <a16:creationId xmlns:a16="http://schemas.microsoft.com/office/drawing/2014/main" id="{134F732A-307F-405C-B177-1606730E69FB}"/>
              </a:ext>
            </a:extLst>
          </p:cNvPr>
          <p:cNvSpPr txBox="1"/>
          <p:nvPr/>
        </p:nvSpPr>
        <p:spPr>
          <a:xfrm>
            <a:off x="2621279" y="0"/>
            <a:ext cx="6989523" cy="646331"/>
          </a:xfrm>
          <a:prstGeom prst="rect">
            <a:avLst/>
          </a:prstGeom>
          <a:noFill/>
        </p:spPr>
        <p:txBody>
          <a:bodyPr wrap="square" rtlCol="0">
            <a:spAutoFit/>
          </a:bodyPr>
          <a:lstStyle/>
          <a:p>
            <a:pPr algn="ctr">
              <a:lnSpc>
                <a:spcPct val="90000"/>
              </a:lnSpc>
              <a:spcBef>
                <a:spcPct val="0"/>
              </a:spcBef>
            </a:pPr>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cs typeface="+mj-cs"/>
              </a:rPr>
              <a:t>Results and Data Analysis</a:t>
            </a:r>
          </a:p>
        </p:txBody>
      </p:sp>
      <p:sp>
        <p:nvSpPr>
          <p:cNvPr id="3" name="TextBox 2">
            <a:extLst>
              <a:ext uri="{FF2B5EF4-FFF2-40B4-BE49-F238E27FC236}">
                <a16:creationId xmlns:a16="http://schemas.microsoft.com/office/drawing/2014/main" id="{6DBCFD85-565C-4AE8-978E-88101F16181F}"/>
              </a:ext>
            </a:extLst>
          </p:cNvPr>
          <p:cNvSpPr txBox="1"/>
          <p:nvPr/>
        </p:nvSpPr>
        <p:spPr>
          <a:xfrm>
            <a:off x="2734372" y="990091"/>
            <a:ext cx="6876430" cy="400110"/>
          </a:xfrm>
          <a:prstGeom prst="rect">
            <a:avLst/>
          </a:prstGeom>
          <a:noFill/>
        </p:spPr>
        <p:txBody>
          <a:bodyPr wrap="square" rtlCol="0">
            <a:spAutoFit/>
          </a:bodyPr>
          <a:lstStyle/>
          <a:p>
            <a:pPr algn="ctr"/>
            <a:r>
              <a:rPr lang="en-US" sz="2000">
                <a:latin typeface="Adobe Caslon Pro Bold" panose="0205070206050A020403" pitchFamily="18" charset="0"/>
              </a:rPr>
              <a:t>Calibration Curves of Elements for Samples </a:t>
            </a:r>
            <a:r>
              <a:rPr lang="ka-GE" sz="2000"/>
              <a:t>№</a:t>
            </a:r>
            <a:r>
              <a:rPr lang="en-US" sz="2000">
                <a:latin typeface="Adobe Caslon Pro Bold" panose="0205070206050A020403" pitchFamily="18" charset="0"/>
              </a:rPr>
              <a:t> 1 , 1.1, 1.2, 1.3</a:t>
            </a:r>
          </a:p>
        </p:txBody>
      </p:sp>
      <p:pic>
        <p:nvPicPr>
          <p:cNvPr id="5" name="Picture 4">
            <a:extLst>
              <a:ext uri="{FF2B5EF4-FFF2-40B4-BE49-F238E27FC236}">
                <a16:creationId xmlns:a16="http://schemas.microsoft.com/office/drawing/2014/main" id="{4F399025-4A46-49F5-BB98-7BF1844EE7E4}"/>
              </a:ext>
            </a:extLst>
          </p:cNvPr>
          <p:cNvPicPr>
            <a:picLocks noChangeAspect="1"/>
          </p:cNvPicPr>
          <p:nvPr/>
        </p:nvPicPr>
        <p:blipFill rotWithShape="1">
          <a:blip r:embed="rId3"/>
          <a:srcRect l="68036" t="24000" b="8571"/>
          <a:stretch/>
        </p:blipFill>
        <p:spPr>
          <a:xfrm>
            <a:off x="8151651" y="1754901"/>
            <a:ext cx="3897086" cy="4755420"/>
          </a:xfrm>
          <a:prstGeom prst="rect">
            <a:avLst/>
          </a:prstGeom>
        </p:spPr>
      </p:pic>
      <p:sp>
        <p:nvSpPr>
          <p:cNvPr id="4" name="TextBox 3">
            <a:extLst>
              <a:ext uri="{FF2B5EF4-FFF2-40B4-BE49-F238E27FC236}">
                <a16:creationId xmlns:a16="http://schemas.microsoft.com/office/drawing/2014/main" id="{4FDD562B-D213-43D4-964F-BC8E34F2B846}"/>
              </a:ext>
            </a:extLst>
          </p:cNvPr>
          <p:cNvSpPr txBox="1"/>
          <p:nvPr/>
        </p:nvSpPr>
        <p:spPr>
          <a:xfrm>
            <a:off x="1635033" y="1385569"/>
            <a:ext cx="1972491" cy="369332"/>
          </a:xfrm>
          <a:prstGeom prst="rect">
            <a:avLst/>
          </a:prstGeom>
          <a:noFill/>
        </p:spPr>
        <p:txBody>
          <a:bodyPr wrap="square" rtlCol="0">
            <a:spAutoFit/>
          </a:bodyPr>
          <a:lstStyle/>
          <a:p>
            <a:r>
              <a:rPr lang="en-US"/>
              <a:t>Zinc</a:t>
            </a:r>
          </a:p>
        </p:txBody>
      </p:sp>
      <p:sp>
        <p:nvSpPr>
          <p:cNvPr id="7" name="TextBox 6">
            <a:extLst>
              <a:ext uri="{FF2B5EF4-FFF2-40B4-BE49-F238E27FC236}">
                <a16:creationId xmlns:a16="http://schemas.microsoft.com/office/drawing/2014/main" id="{C99032FE-F1C2-4ED3-87FC-ACE9DBF74EB5}"/>
              </a:ext>
            </a:extLst>
          </p:cNvPr>
          <p:cNvSpPr txBox="1"/>
          <p:nvPr/>
        </p:nvSpPr>
        <p:spPr>
          <a:xfrm>
            <a:off x="9570721" y="1385569"/>
            <a:ext cx="1972491" cy="369332"/>
          </a:xfrm>
          <a:prstGeom prst="rect">
            <a:avLst/>
          </a:prstGeom>
          <a:noFill/>
        </p:spPr>
        <p:txBody>
          <a:bodyPr wrap="square" rtlCol="0">
            <a:spAutoFit/>
          </a:bodyPr>
          <a:lstStyle/>
          <a:p>
            <a:r>
              <a:rPr lang="en-US"/>
              <a:t>Cadmium</a:t>
            </a:r>
          </a:p>
        </p:txBody>
      </p:sp>
      <p:sp>
        <p:nvSpPr>
          <p:cNvPr id="8" name="Slide Number Placeholder 7">
            <a:extLst>
              <a:ext uri="{FF2B5EF4-FFF2-40B4-BE49-F238E27FC236}">
                <a16:creationId xmlns:a16="http://schemas.microsoft.com/office/drawing/2014/main" id="{3043B233-AD40-4CF4-BA68-8CB08A0C74EF}"/>
              </a:ext>
            </a:extLst>
          </p:cNvPr>
          <p:cNvSpPr>
            <a:spLocks noGrp="1"/>
          </p:cNvSpPr>
          <p:nvPr>
            <p:ph type="sldNum" sz="quarter" idx="12"/>
          </p:nvPr>
        </p:nvSpPr>
        <p:spPr>
          <a:xfrm>
            <a:off x="9231372" y="6483272"/>
            <a:ext cx="2743200" cy="365125"/>
          </a:xfrm>
        </p:spPr>
        <p:txBody>
          <a:bodyPr/>
          <a:lstStyle/>
          <a:p>
            <a:fld id="{1E81B1E3-87D4-45A9-BA9B-205D98DD7FE6}" type="slidenum">
              <a:rPr lang="en-US" smtClean="0"/>
              <a:t>11</a:t>
            </a:fld>
            <a:endParaRPr lang="en-US"/>
          </a:p>
        </p:txBody>
      </p:sp>
    </p:spTree>
    <p:extLst>
      <p:ext uri="{BB962C8B-B14F-4D97-AF65-F5344CB8AC3E}">
        <p14:creationId xmlns:p14="http://schemas.microsoft.com/office/powerpoint/2010/main" val="3219273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979B24-4C3D-47C8-BE15-AB46C8673435}"/>
              </a:ext>
            </a:extLst>
          </p:cNvPr>
          <p:cNvPicPr>
            <a:picLocks noChangeAspect="1"/>
          </p:cNvPicPr>
          <p:nvPr/>
        </p:nvPicPr>
        <p:blipFill rotWithShape="1">
          <a:blip r:embed="rId2"/>
          <a:srcRect l="68037" t="24380" b="7810"/>
          <a:stretch/>
        </p:blipFill>
        <p:spPr>
          <a:xfrm>
            <a:off x="0" y="1804461"/>
            <a:ext cx="3897085" cy="4792282"/>
          </a:xfrm>
          <a:prstGeom prst="rect">
            <a:avLst/>
          </a:prstGeom>
        </p:spPr>
      </p:pic>
      <p:pic>
        <p:nvPicPr>
          <p:cNvPr id="3" name="Picture 2">
            <a:extLst>
              <a:ext uri="{FF2B5EF4-FFF2-40B4-BE49-F238E27FC236}">
                <a16:creationId xmlns:a16="http://schemas.microsoft.com/office/drawing/2014/main" id="{D2D903D7-0DF5-4D2C-9685-093FDF1C5A9A}"/>
              </a:ext>
            </a:extLst>
          </p:cNvPr>
          <p:cNvPicPr>
            <a:picLocks noChangeAspect="1"/>
          </p:cNvPicPr>
          <p:nvPr/>
        </p:nvPicPr>
        <p:blipFill rotWithShape="1">
          <a:blip r:embed="rId3"/>
          <a:srcRect l="68036" t="24190" b="8191"/>
          <a:stretch/>
        </p:blipFill>
        <p:spPr>
          <a:xfrm>
            <a:off x="8294914" y="1804460"/>
            <a:ext cx="3897086" cy="4637314"/>
          </a:xfrm>
          <a:prstGeom prst="rect">
            <a:avLst/>
          </a:prstGeom>
        </p:spPr>
      </p:pic>
      <p:sp>
        <p:nvSpPr>
          <p:cNvPr id="2" name="Rectangle 1">
            <a:extLst>
              <a:ext uri="{FF2B5EF4-FFF2-40B4-BE49-F238E27FC236}">
                <a16:creationId xmlns:a16="http://schemas.microsoft.com/office/drawing/2014/main" id="{FEC3EE9F-9A57-498C-B831-1639DC589412}"/>
              </a:ext>
            </a:extLst>
          </p:cNvPr>
          <p:cNvSpPr/>
          <p:nvPr/>
        </p:nvSpPr>
        <p:spPr>
          <a:xfrm>
            <a:off x="2396600" y="0"/>
            <a:ext cx="6883616" cy="646331"/>
          </a:xfrm>
          <a:prstGeom prst="rect">
            <a:avLst/>
          </a:prstGeom>
        </p:spPr>
        <p:txBody>
          <a:bodyPr wrap="none">
            <a:spAutoFit/>
          </a:bodyPr>
          <a:lstStyle/>
          <a:p>
            <a:pPr algn="ctr">
              <a:lnSpc>
                <a:spcPct val="90000"/>
              </a:lnSpc>
              <a:spcBef>
                <a:spcPct val="0"/>
              </a:spcBef>
            </a:pPr>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rPr>
              <a:t>Results and Data Analysis</a:t>
            </a:r>
          </a:p>
        </p:txBody>
      </p:sp>
      <p:sp>
        <p:nvSpPr>
          <p:cNvPr id="4" name="Rectangle 3">
            <a:extLst>
              <a:ext uri="{FF2B5EF4-FFF2-40B4-BE49-F238E27FC236}">
                <a16:creationId xmlns:a16="http://schemas.microsoft.com/office/drawing/2014/main" id="{7D81BAFC-66FC-4E9B-A3C9-57A88FDB2BD4}"/>
              </a:ext>
            </a:extLst>
          </p:cNvPr>
          <p:cNvSpPr/>
          <p:nvPr/>
        </p:nvSpPr>
        <p:spPr>
          <a:xfrm>
            <a:off x="2655538" y="737497"/>
            <a:ext cx="6880923" cy="400110"/>
          </a:xfrm>
          <a:prstGeom prst="rect">
            <a:avLst/>
          </a:prstGeom>
        </p:spPr>
        <p:txBody>
          <a:bodyPr wrap="none">
            <a:spAutoFit/>
          </a:bodyPr>
          <a:lstStyle/>
          <a:p>
            <a:pPr algn="ctr"/>
            <a:r>
              <a:rPr lang="en-US" sz="2000">
                <a:latin typeface="Adobe Caslon Pro Bold" panose="0205070206050A020403" pitchFamily="18" charset="0"/>
              </a:rPr>
              <a:t>Calibration Curves of E lements  for Samples </a:t>
            </a:r>
            <a:r>
              <a:rPr lang="ka-GE" sz="2000"/>
              <a:t>№</a:t>
            </a:r>
            <a:r>
              <a:rPr lang="en-US" sz="2000">
                <a:latin typeface="Adobe Caslon Pro Bold" panose="0205070206050A020403" pitchFamily="18" charset="0"/>
              </a:rPr>
              <a:t> 1 , 1.1, 1.2, 1.3</a:t>
            </a:r>
          </a:p>
        </p:txBody>
      </p:sp>
      <p:sp>
        <p:nvSpPr>
          <p:cNvPr id="7" name="TextBox 6">
            <a:extLst>
              <a:ext uri="{FF2B5EF4-FFF2-40B4-BE49-F238E27FC236}">
                <a16:creationId xmlns:a16="http://schemas.microsoft.com/office/drawing/2014/main" id="{7A502202-D1A5-4604-A94C-5C38F272F308}"/>
              </a:ext>
            </a:extLst>
          </p:cNvPr>
          <p:cNvSpPr txBox="1"/>
          <p:nvPr/>
        </p:nvSpPr>
        <p:spPr>
          <a:xfrm>
            <a:off x="1415143" y="1435128"/>
            <a:ext cx="2586445" cy="369332"/>
          </a:xfrm>
          <a:prstGeom prst="rect">
            <a:avLst/>
          </a:prstGeom>
          <a:noFill/>
        </p:spPr>
        <p:txBody>
          <a:bodyPr wrap="square" rtlCol="0">
            <a:spAutoFit/>
          </a:bodyPr>
          <a:lstStyle/>
          <a:p>
            <a:r>
              <a:rPr lang="en-US"/>
              <a:t>Copper</a:t>
            </a:r>
          </a:p>
        </p:txBody>
      </p:sp>
      <p:sp>
        <p:nvSpPr>
          <p:cNvPr id="8" name="TextBox 7">
            <a:extLst>
              <a:ext uri="{FF2B5EF4-FFF2-40B4-BE49-F238E27FC236}">
                <a16:creationId xmlns:a16="http://schemas.microsoft.com/office/drawing/2014/main" id="{CCAE2621-CDF2-4530-B9E3-CA58FB875072}"/>
              </a:ext>
            </a:extLst>
          </p:cNvPr>
          <p:cNvSpPr txBox="1"/>
          <p:nvPr/>
        </p:nvSpPr>
        <p:spPr>
          <a:xfrm>
            <a:off x="9892937" y="1435128"/>
            <a:ext cx="2586445" cy="369332"/>
          </a:xfrm>
          <a:prstGeom prst="rect">
            <a:avLst/>
          </a:prstGeom>
          <a:noFill/>
        </p:spPr>
        <p:txBody>
          <a:bodyPr wrap="square" rtlCol="0">
            <a:spAutoFit/>
          </a:bodyPr>
          <a:lstStyle/>
          <a:p>
            <a:r>
              <a:rPr lang="en-US"/>
              <a:t>Nickel</a:t>
            </a:r>
          </a:p>
        </p:txBody>
      </p:sp>
      <p:sp>
        <p:nvSpPr>
          <p:cNvPr id="9" name="Slide Number Placeholder 8">
            <a:extLst>
              <a:ext uri="{FF2B5EF4-FFF2-40B4-BE49-F238E27FC236}">
                <a16:creationId xmlns:a16="http://schemas.microsoft.com/office/drawing/2014/main" id="{E808F9B0-5C36-45C5-8276-17A509535E2C}"/>
              </a:ext>
            </a:extLst>
          </p:cNvPr>
          <p:cNvSpPr>
            <a:spLocks noGrp="1"/>
          </p:cNvSpPr>
          <p:nvPr>
            <p:ph type="sldNum" sz="quarter" idx="12"/>
          </p:nvPr>
        </p:nvSpPr>
        <p:spPr>
          <a:xfrm>
            <a:off x="9280216" y="6445981"/>
            <a:ext cx="2743200" cy="365125"/>
          </a:xfrm>
        </p:spPr>
        <p:txBody>
          <a:bodyPr/>
          <a:lstStyle/>
          <a:p>
            <a:fld id="{1E81B1E3-87D4-45A9-BA9B-205D98DD7FE6}" type="slidenum">
              <a:rPr lang="en-US" smtClean="0"/>
              <a:t>12</a:t>
            </a:fld>
            <a:endParaRPr lang="en-US"/>
          </a:p>
        </p:txBody>
      </p:sp>
    </p:spTree>
    <p:extLst>
      <p:ext uri="{BB962C8B-B14F-4D97-AF65-F5344CB8AC3E}">
        <p14:creationId xmlns:p14="http://schemas.microsoft.com/office/powerpoint/2010/main" val="366146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CDE709-1DB4-43A1-B280-3CEF1E85F4FB}"/>
              </a:ext>
            </a:extLst>
          </p:cNvPr>
          <p:cNvSpPr/>
          <p:nvPr/>
        </p:nvSpPr>
        <p:spPr>
          <a:xfrm>
            <a:off x="2654192" y="0"/>
            <a:ext cx="6883616" cy="646331"/>
          </a:xfrm>
          <a:prstGeom prst="rect">
            <a:avLst/>
          </a:prstGeom>
        </p:spPr>
        <p:txBody>
          <a:bodyPr wrap="none">
            <a:spAutoFit/>
          </a:bodyPr>
          <a:lstStyle/>
          <a:p>
            <a:pPr algn="ctr">
              <a:lnSpc>
                <a:spcPct val="90000"/>
              </a:lnSpc>
              <a:spcBef>
                <a:spcPct val="0"/>
              </a:spcBef>
            </a:pPr>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rPr>
              <a:t>Results and Data Analysis</a:t>
            </a:r>
          </a:p>
        </p:txBody>
      </p:sp>
      <p:sp>
        <p:nvSpPr>
          <p:cNvPr id="3" name="Rectangle 2">
            <a:extLst>
              <a:ext uri="{FF2B5EF4-FFF2-40B4-BE49-F238E27FC236}">
                <a16:creationId xmlns:a16="http://schemas.microsoft.com/office/drawing/2014/main" id="{9E565005-0D81-43B9-83FD-6AC09D784A10}"/>
              </a:ext>
            </a:extLst>
          </p:cNvPr>
          <p:cNvSpPr/>
          <p:nvPr/>
        </p:nvSpPr>
        <p:spPr>
          <a:xfrm>
            <a:off x="2708181" y="868440"/>
            <a:ext cx="6829627" cy="400110"/>
          </a:xfrm>
          <a:prstGeom prst="rect">
            <a:avLst/>
          </a:prstGeom>
        </p:spPr>
        <p:txBody>
          <a:bodyPr wrap="none">
            <a:spAutoFit/>
          </a:bodyPr>
          <a:lstStyle/>
          <a:p>
            <a:pPr algn="ctr"/>
            <a:r>
              <a:rPr lang="en-US" sz="2000">
                <a:latin typeface="Adobe Caslon Pro Bold" panose="0205070206050A020403" pitchFamily="18" charset="0"/>
              </a:rPr>
              <a:t>Calibration Curves of Elements  for Samples </a:t>
            </a:r>
            <a:r>
              <a:rPr lang="ka-GE" sz="2000"/>
              <a:t>№</a:t>
            </a:r>
            <a:r>
              <a:rPr lang="en-US" sz="2000">
                <a:latin typeface="Adobe Caslon Pro Bold" panose="0205070206050A020403" pitchFamily="18" charset="0"/>
              </a:rPr>
              <a:t> 1 , 1.1, 1.2, 1.3</a:t>
            </a:r>
          </a:p>
        </p:txBody>
      </p:sp>
      <p:sp>
        <p:nvSpPr>
          <p:cNvPr id="4" name="TextBox 3">
            <a:extLst>
              <a:ext uri="{FF2B5EF4-FFF2-40B4-BE49-F238E27FC236}">
                <a16:creationId xmlns:a16="http://schemas.microsoft.com/office/drawing/2014/main" id="{C5B72A11-AE0F-4E61-87A9-D0B4668A6DDF}"/>
              </a:ext>
            </a:extLst>
          </p:cNvPr>
          <p:cNvSpPr txBox="1"/>
          <p:nvPr/>
        </p:nvSpPr>
        <p:spPr>
          <a:xfrm>
            <a:off x="0" y="1453216"/>
            <a:ext cx="3639494" cy="369332"/>
          </a:xfrm>
          <a:prstGeom prst="rect">
            <a:avLst/>
          </a:prstGeom>
          <a:noFill/>
        </p:spPr>
        <p:txBody>
          <a:bodyPr wrap="square" rtlCol="0">
            <a:spAutoFit/>
          </a:bodyPr>
          <a:lstStyle/>
          <a:p>
            <a:pPr algn="ctr"/>
            <a:r>
              <a:rPr lang="en-US"/>
              <a:t>Lead</a:t>
            </a:r>
          </a:p>
        </p:txBody>
      </p:sp>
      <p:pic>
        <p:nvPicPr>
          <p:cNvPr id="7" name="Picture 6">
            <a:extLst>
              <a:ext uri="{FF2B5EF4-FFF2-40B4-BE49-F238E27FC236}">
                <a16:creationId xmlns:a16="http://schemas.microsoft.com/office/drawing/2014/main" id="{BDE35346-E7C4-42D5-A6B0-F410528B484E}"/>
              </a:ext>
            </a:extLst>
          </p:cNvPr>
          <p:cNvPicPr>
            <a:picLocks noChangeAspect="1"/>
          </p:cNvPicPr>
          <p:nvPr/>
        </p:nvPicPr>
        <p:blipFill rotWithShape="1">
          <a:blip r:embed="rId2"/>
          <a:srcRect l="68357" t="24191" b="8191"/>
          <a:stretch/>
        </p:blipFill>
        <p:spPr>
          <a:xfrm>
            <a:off x="0" y="1822548"/>
            <a:ext cx="3857897" cy="4637315"/>
          </a:xfrm>
          <a:prstGeom prst="rect">
            <a:avLst/>
          </a:prstGeom>
        </p:spPr>
      </p:pic>
      <p:sp>
        <p:nvSpPr>
          <p:cNvPr id="8" name="TextBox 7">
            <a:extLst>
              <a:ext uri="{FF2B5EF4-FFF2-40B4-BE49-F238E27FC236}">
                <a16:creationId xmlns:a16="http://schemas.microsoft.com/office/drawing/2014/main" id="{CB93D341-1322-485B-AAEE-9B5E35A0D625}"/>
              </a:ext>
            </a:extLst>
          </p:cNvPr>
          <p:cNvSpPr txBox="1"/>
          <p:nvPr/>
        </p:nvSpPr>
        <p:spPr>
          <a:xfrm>
            <a:off x="8404118" y="1440154"/>
            <a:ext cx="3639494" cy="369332"/>
          </a:xfrm>
          <a:prstGeom prst="rect">
            <a:avLst/>
          </a:prstGeom>
          <a:noFill/>
        </p:spPr>
        <p:txBody>
          <a:bodyPr wrap="square" rtlCol="0">
            <a:spAutoFit/>
          </a:bodyPr>
          <a:lstStyle/>
          <a:p>
            <a:pPr algn="ctr"/>
            <a:r>
              <a:rPr lang="en-US"/>
              <a:t>Iron</a:t>
            </a:r>
          </a:p>
        </p:txBody>
      </p:sp>
      <p:pic>
        <p:nvPicPr>
          <p:cNvPr id="9" name="Picture 8">
            <a:extLst>
              <a:ext uri="{FF2B5EF4-FFF2-40B4-BE49-F238E27FC236}">
                <a16:creationId xmlns:a16="http://schemas.microsoft.com/office/drawing/2014/main" id="{AEC619DD-EDF8-4850-9E38-7F5CC2A8788E}"/>
              </a:ext>
            </a:extLst>
          </p:cNvPr>
          <p:cNvPicPr>
            <a:picLocks noChangeAspect="1"/>
          </p:cNvPicPr>
          <p:nvPr/>
        </p:nvPicPr>
        <p:blipFill rotWithShape="1">
          <a:blip r:embed="rId3"/>
          <a:srcRect l="68250" t="24000" b="8191"/>
          <a:stretch/>
        </p:blipFill>
        <p:spPr>
          <a:xfrm>
            <a:off x="8172653" y="1822548"/>
            <a:ext cx="3870959" cy="4650377"/>
          </a:xfrm>
          <a:prstGeom prst="rect">
            <a:avLst/>
          </a:prstGeom>
        </p:spPr>
      </p:pic>
      <p:sp>
        <p:nvSpPr>
          <p:cNvPr id="10" name="Slide Number Placeholder 9">
            <a:extLst>
              <a:ext uri="{FF2B5EF4-FFF2-40B4-BE49-F238E27FC236}">
                <a16:creationId xmlns:a16="http://schemas.microsoft.com/office/drawing/2014/main" id="{15EF6D87-2CEC-4F61-A859-0F9D91876D12}"/>
              </a:ext>
            </a:extLst>
          </p:cNvPr>
          <p:cNvSpPr>
            <a:spLocks noGrp="1"/>
          </p:cNvSpPr>
          <p:nvPr>
            <p:ph type="sldNum" sz="quarter" idx="12"/>
          </p:nvPr>
        </p:nvSpPr>
        <p:spPr>
          <a:xfrm>
            <a:off x="9300412" y="6459863"/>
            <a:ext cx="2743200" cy="365125"/>
          </a:xfrm>
        </p:spPr>
        <p:txBody>
          <a:bodyPr/>
          <a:lstStyle/>
          <a:p>
            <a:fld id="{1E81B1E3-87D4-45A9-BA9B-205D98DD7FE6}" type="slidenum">
              <a:rPr lang="en-US" smtClean="0"/>
              <a:t>13</a:t>
            </a:fld>
            <a:endParaRPr lang="en-US"/>
          </a:p>
        </p:txBody>
      </p:sp>
    </p:spTree>
    <p:extLst>
      <p:ext uri="{BB962C8B-B14F-4D97-AF65-F5344CB8AC3E}">
        <p14:creationId xmlns:p14="http://schemas.microsoft.com/office/powerpoint/2010/main" val="99298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977417-5D6B-40AE-9EBE-0E37B05E6C1C}"/>
              </a:ext>
            </a:extLst>
          </p:cNvPr>
          <p:cNvSpPr/>
          <p:nvPr/>
        </p:nvSpPr>
        <p:spPr>
          <a:xfrm>
            <a:off x="2654192" y="0"/>
            <a:ext cx="6883616" cy="646331"/>
          </a:xfrm>
          <a:prstGeom prst="rect">
            <a:avLst/>
          </a:prstGeom>
        </p:spPr>
        <p:txBody>
          <a:bodyPr wrap="none">
            <a:spAutoFit/>
          </a:bodyPr>
          <a:lstStyle/>
          <a:p>
            <a:pPr algn="ctr">
              <a:lnSpc>
                <a:spcPct val="90000"/>
              </a:lnSpc>
              <a:spcBef>
                <a:spcPct val="0"/>
              </a:spcBef>
            </a:pPr>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rPr>
              <a:t>Results and Data Analysis</a:t>
            </a:r>
          </a:p>
        </p:txBody>
      </p:sp>
      <p:sp>
        <p:nvSpPr>
          <p:cNvPr id="3" name="Rectangle 2">
            <a:extLst>
              <a:ext uri="{FF2B5EF4-FFF2-40B4-BE49-F238E27FC236}">
                <a16:creationId xmlns:a16="http://schemas.microsoft.com/office/drawing/2014/main" id="{6A5FFEF3-927D-4A9F-BB3E-B9F7B70E2E38}"/>
              </a:ext>
            </a:extLst>
          </p:cNvPr>
          <p:cNvSpPr/>
          <p:nvPr/>
        </p:nvSpPr>
        <p:spPr>
          <a:xfrm>
            <a:off x="2706835" y="826719"/>
            <a:ext cx="6778330" cy="400110"/>
          </a:xfrm>
          <a:prstGeom prst="rect">
            <a:avLst/>
          </a:prstGeom>
        </p:spPr>
        <p:txBody>
          <a:bodyPr wrap="none">
            <a:spAutoFit/>
          </a:bodyPr>
          <a:lstStyle/>
          <a:p>
            <a:pPr algn="ctr"/>
            <a:r>
              <a:rPr lang="en-US" sz="2000">
                <a:latin typeface="Adobe Caslon Pro Bold" panose="0205070206050A020403" pitchFamily="18" charset="0"/>
              </a:rPr>
              <a:t>Calibration Curves of Elements for Samples </a:t>
            </a:r>
            <a:r>
              <a:rPr lang="ka-GE" sz="2000"/>
              <a:t>№</a:t>
            </a:r>
            <a:r>
              <a:rPr lang="en-US" sz="2000">
                <a:latin typeface="Adobe Caslon Pro Bold" panose="0205070206050A020403" pitchFamily="18" charset="0"/>
              </a:rPr>
              <a:t> 1 , 1.1, 1.2, 1.3</a:t>
            </a:r>
          </a:p>
        </p:txBody>
      </p:sp>
      <p:pic>
        <p:nvPicPr>
          <p:cNvPr id="6" name="Picture 5">
            <a:extLst>
              <a:ext uri="{FF2B5EF4-FFF2-40B4-BE49-F238E27FC236}">
                <a16:creationId xmlns:a16="http://schemas.microsoft.com/office/drawing/2014/main" id="{576A9772-18A8-4AB2-9303-68E122D2BE57}"/>
              </a:ext>
            </a:extLst>
          </p:cNvPr>
          <p:cNvPicPr>
            <a:picLocks noChangeAspect="1"/>
          </p:cNvPicPr>
          <p:nvPr/>
        </p:nvPicPr>
        <p:blipFill rotWithShape="1">
          <a:blip r:embed="rId2"/>
          <a:srcRect l="68143" t="24000" b="8191"/>
          <a:stretch/>
        </p:blipFill>
        <p:spPr>
          <a:xfrm>
            <a:off x="0" y="1776549"/>
            <a:ext cx="3884023" cy="4650377"/>
          </a:xfrm>
          <a:prstGeom prst="rect">
            <a:avLst/>
          </a:prstGeom>
        </p:spPr>
      </p:pic>
      <p:sp>
        <p:nvSpPr>
          <p:cNvPr id="4" name="TextBox 3">
            <a:extLst>
              <a:ext uri="{FF2B5EF4-FFF2-40B4-BE49-F238E27FC236}">
                <a16:creationId xmlns:a16="http://schemas.microsoft.com/office/drawing/2014/main" id="{B25868CA-05BA-4A8A-87E0-C409DE9CB733}"/>
              </a:ext>
            </a:extLst>
          </p:cNvPr>
          <p:cNvSpPr txBox="1"/>
          <p:nvPr/>
        </p:nvSpPr>
        <p:spPr>
          <a:xfrm>
            <a:off x="1319348" y="1407217"/>
            <a:ext cx="3592286" cy="369332"/>
          </a:xfrm>
          <a:prstGeom prst="rect">
            <a:avLst/>
          </a:prstGeom>
          <a:noFill/>
        </p:spPr>
        <p:txBody>
          <a:bodyPr wrap="square" rtlCol="0">
            <a:spAutoFit/>
          </a:bodyPr>
          <a:lstStyle/>
          <a:p>
            <a:r>
              <a:rPr lang="en-US"/>
              <a:t>Manganese</a:t>
            </a:r>
          </a:p>
        </p:txBody>
      </p:sp>
      <p:sp>
        <p:nvSpPr>
          <p:cNvPr id="7" name="Slide Number Placeholder 6">
            <a:extLst>
              <a:ext uri="{FF2B5EF4-FFF2-40B4-BE49-F238E27FC236}">
                <a16:creationId xmlns:a16="http://schemas.microsoft.com/office/drawing/2014/main" id="{D5648C61-37AB-454E-9928-4CE1A1C05626}"/>
              </a:ext>
            </a:extLst>
          </p:cNvPr>
          <p:cNvSpPr>
            <a:spLocks noGrp="1"/>
          </p:cNvSpPr>
          <p:nvPr>
            <p:ph type="sldNum" sz="quarter" idx="12"/>
          </p:nvPr>
        </p:nvSpPr>
        <p:spPr>
          <a:xfrm>
            <a:off x="9300147" y="6426926"/>
            <a:ext cx="2743200" cy="365125"/>
          </a:xfrm>
        </p:spPr>
        <p:txBody>
          <a:bodyPr/>
          <a:lstStyle/>
          <a:p>
            <a:fld id="{1E81B1E3-87D4-45A9-BA9B-205D98DD7FE6}" type="slidenum">
              <a:rPr lang="en-US" smtClean="0"/>
              <a:t>14</a:t>
            </a:fld>
            <a:endParaRPr lang="en-US"/>
          </a:p>
        </p:txBody>
      </p:sp>
    </p:spTree>
    <p:extLst>
      <p:ext uri="{BB962C8B-B14F-4D97-AF65-F5344CB8AC3E}">
        <p14:creationId xmlns:p14="http://schemas.microsoft.com/office/powerpoint/2010/main" val="409271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4872-8DC0-4B72-9AD1-C45A0FE5AB88}"/>
              </a:ext>
            </a:extLst>
          </p:cNvPr>
          <p:cNvSpPr>
            <a:spLocks noGrp="1"/>
          </p:cNvSpPr>
          <p:nvPr>
            <p:ph type="ctrTitle"/>
          </p:nvPr>
        </p:nvSpPr>
        <p:spPr>
          <a:xfrm>
            <a:off x="0" y="0"/>
            <a:ext cx="12192000" cy="870857"/>
          </a:xfrm>
        </p:spPr>
        <p:txBody>
          <a:bodyPr/>
          <a:lstStyle/>
          <a:p>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rPr>
              <a:t>Results and Data Analysis</a:t>
            </a:r>
          </a:p>
        </p:txBody>
      </p:sp>
      <p:graphicFrame>
        <p:nvGraphicFramePr>
          <p:cNvPr id="4" name="Table 3">
            <a:extLst>
              <a:ext uri="{FF2B5EF4-FFF2-40B4-BE49-F238E27FC236}">
                <a16:creationId xmlns:a16="http://schemas.microsoft.com/office/drawing/2014/main" id="{E39FDEF1-B943-4864-9181-8D0893824C50}"/>
              </a:ext>
            </a:extLst>
          </p:cNvPr>
          <p:cNvGraphicFramePr>
            <a:graphicFrameLocks noGrp="1"/>
          </p:cNvGraphicFramePr>
          <p:nvPr>
            <p:extLst>
              <p:ext uri="{D42A27DB-BD31-4B8C-83A1-F6EECF244321}">
                <p14:modId xmlns:p14="http://schemas.microsoft.com/office/powerpoint/2010/main" val="2251205408"/>
              </p:ext>
            </p:extLst>
          </p:nvPr>
        </p:nvGraphicFramePr>
        <p:xfrm>
          <a:off x="188684" y="1327196"/>
          <a:ext cx="11870655" cy="3922585"/>
        </p:xfrm>
        <a:graphic>
          <a:graphicData uri="http://schemas.openxmlformats.org/drawingml/2006/table">
            <a:tbl>
              <a:tblPr firstRow="1" bandRow="1">
                <a:tableStyleId>{7DF18680-E054-41AD-8BC1-D1AEF772440D}</a:tableStyleId>
              </a:tblPr>
              <a:tblGrid>
                <a:gridCol w="624116">
                  <a:extLst>
                    <a:ext uri="{9D8B030D-6E8A-4147-A177-3AD203B41FA5}">
                      <a16:colId xmlns:a16="http://schemas.microsoft.com/office/drawing/2014/main" val="2926178308"/>
                    </a:ext>
                  </a:extLst>
                </a:gridCol>
                <a:gridCol w="1901371">
                  <a:extLst>
                    <a:ext uri="{9D8B030D-6E8A-4147-A177-3AD203B41FA5}">
                      <a16:colId xmlns:a16="http://schemas.microsoft.com/office/drawing/2014/main" val="4120003818"/>
                    </a:ext>
                  </a:extLst>
                </a:gridCol>
                <a:gridCol w="1335024">
                  <a:extLst>
                    <a:ext uri="{9D8B030D-6E8A-4147-A177-3AD203B41FA5}">
                      <a16:colId xmlns:a16="http://schemas.microsoft.com/office/drawing/2014/main" val="3256485887"/>
                    </a:ext>
                  </a:extLst>
                </a:gridCol>
                <a:gridCol w="1335024">
                  <a:extLst>
                    <a:ext uri="{9D8B030D-6E8A-4147-A177-3AD203B41FA5}">
                      <a16:colId xmlns:a16="http://schemas.microsoft.com/office/drawing/2014/main" val="802378316"/>
                    </a:ext>
                  </a:extLst>
                </a:gridCol>
                <a:gridCol w="1335024">
                  <a:extLst>
                    <a:ext uri="{9D8B030D-6E8A-4147-A177-3AD203B41FA5}">
                      <a16:colId xmlns:a16="http://schemas.microsoft.com/office/drawing/2014/main" val="2946252793"/>
                    </a:ext>
                  </a:extLst>
                </a:gridCol>
                <a:gridCol w="1335024">
                  <a:extLst>
                    <a:ext uri="{9D8B030D-6E8A-4147-A177-3AD203B41FA5}">
                      <a16:colId xmlns:a16="http://schemas.microsoft.com/office/drawing/2014/main" val="242280283"/>
                    </a:ext>
                  </a:extLst>
                </a:gridCol>
                <a:gridCol w="1335024">
                  <a:extLst>
                    <a:ext uri="{9D8B030D-6E8A-4147-A177-3AD203B41FA5}">
                      <a16:colId xmlns:a16="http://schemas.microsoft.com/office/drawing/2014/main" val="3476283435"/>
                    </a:ext>
                  </a:extLst>
                </a:gridCol>
                <a:gridCol w="1335024">
                  <a:extLst>
                    <a:ext uri="{9D8B030D-6E8A-4147-A177-3AD203B41FA5}">
                      <a16:colId xmlns:a16="http://schemas.microsoft.com/office/drawing/2014/main" val="843908014"/>
                    </a:ext>
                  </a:extLst>
                </a:gridCol>
                <a:gridCol w="1335024">
                  <a:extLst>
                    <a:ext uri="{9D8B030D-6E8A-4147-A177-3AD203B41FA5}">
                      <a16:colId xmlns:a16="http://schemas.microsoft.com/office/drawing/2014/main" val="3911256576"/>
                    </a:ext>
                  </a:extLst>
                </a:gridCol>
              </a:tblGrid>
              <a:tr h="363276">
                <a:tc gridSpan="9">
                  <a:txBody>
                    <a:bodyPr/>
                    <a:lstStyle/>
                    <a:p>
                      <a:pPr algn="ctr"/>
                      <a:r>
                        <a:rPr lang="en-US"/>
                        <a:t>Content mg/kg</a:t>
                      </a:r>
                    </a:p>
                  </a:txBody>
                  <a:tcPr/>
                </a:tc>
                <a:tc hMerge="1">
                  <a:txBody>
                    <a:bodyPr/>
                    <a:lstStyle/>
                    <a:p>
                      <a:pPr algn="ctr"/>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9828592"/>
                  </a:ext>
                </a:extLst>
              </a:tr>
              <a:tr h="4553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800" kern="1200">
                          <a:effectLst/>
                        </a:rPr>
                        <a:t>№</a:t>
                      </a:r>
                      <a:endParaRPr lang="en-US">
                        <a:solidFill>
                          <a:schemeClr val="tx1"/>
                        </a:solidFill>
                      </a:endParaRPr>
                    </a:p>
                    <a:p>
                      <a:endParaRPr lang="en-US"/>
                    </a:p>
                  </a:txBody>
                  <a:tcPr/>
                </a:tc>
                <a:tc>
                  <a:txBody>
                    <a:bodyPr/>
                    <a:lstStyle/>
                    <a:p>
                      <a:pPr algn="ctr"/>
                      <a:r>
                        <a:rPr lang="en-US"/>
                        <a:t>Sample </a:t>
                      </a:r>
                    </a:p>
                  </a:txBody>
                  <a:tcPr/>
                </a:tc>
                <a:tc>
                  <a:txBody>
                    <a:bodyPr/>
                    <a:lstStyle/>
                    <a:p>
                      <a:pPr algn="ctr"/>
                      <a:r>
                        <a:rPr lang="en-US" b="1"/>
                        <a:t>Cd</a:t>
                      </a:r>
                    </a:p>
                  </a:txBody>
                  <a:tcPr/>
                </a:tc>
                <a:tc>
                  <a:txBody>
                    <a:bodyPr/>
                    <a:lstStyle/>
                    <a:p>
                      <a:pPr algn="ctr"/>
                      <a:r>
                        <a:rPr lang="en-US" b="1"/>
                        <a:t>Pb</a:t>
                      </a:r>
                    </a:p>
                  </a:txBody>
                  <a:tcPr/>
                </a:tc>
                <a:tc>
                  <a:txBody>
                    <a:bodyPr/>
                    <a:lstStyle/>
                    <a:p>
                      <a:pPr algn="ctr"/>
                      <a:r>
                        <a:rPr lang="en-US" b="1"/>
                        <a:t>Zn</a:t>
                      </a:r>
                    </a:p>
                  </a:txBody>
                  <a:tcPr/>
                </a:tc>
                <a:tc>
                  <a:txBody>
                    <a:bodyPr/>
                    <a:lstStyle/>
                    <a:p>
                      <a:pPr algn="ctr"/>
                      <a:r>
                        <a:rPr lang="en-US" b="1"/>
                        <a:t>Cu</a:t>
                      </a:r>
                    </a:p>
                  </a:txBody>
                  <a:tcPr/>
                </a:tc>
                <a:tc>
                  <a:txBody>
                    <a:bodyPr/>
                    <a:lstStyle/>
                    <a:p>
                      <a:pPr algn="ctr"/>
                      <a:r>
                        <a:rPr lang="en-US" b="1"/>
                        <a:t>Ni</a:t>
                      </a:r>
                    </a:p>
                  </a:txBody>
                  <a:tcPr/>
                </a:tc>
                <a:tc>
                  <a:txBody>
                    <a:bodyPr/>
                    <a:lstStyle/>
                    <a:p>
                      <a:pPr algn="ctr"/>
                      <a:r>
                        <a:rPr lang="en-US" b="1"/>
                        <a:t>Mn</a:t>
                      </a:r>
                    </a:p>
                  </a:txBody>
                  <a:tcPr/>
                </a:tc>
                <a:tc>
                  <a:txBody>
                    <a:bodyPr/>
                    <a:lstStyle/>
                    <a:p>
                      <a:pPr algn="ctr"/>
                      <a:r>
                        <a:rPr lang="en-US" b="1"/>
                        <a:t>Fe</a:t>
                      </a:r>
                    </a:p>
                  </a:txBody>
                  <a:tcPr/>
                </a:tc>
                <a:extLst>
                  <a:ext uri="{0D108BD9-81ED-4DB2-BD59-A6C34878D82A}">
                    <a16:rowId xmlns:a16="http://schemas.microsoft.com/office/drawing/2014/main" val="2920915423"/>
                  </a:ext>
                </a:extLst>
              </a:tr>
              <a:tr h="455333">
                <a:tc>
                  <a:txBody>
                    <a:bodyPr/>
                    <a:lstStyle/>
                    <a:p>
                      <a:pPr algn="ctr"/>
                      <a:r>
                        <a:rPr lang="en-US"/>
                        <a:t>1</a:t>
                      </a:r>
                    </a:p>
                  </a:txBody>
                  <a:tcPr/>
                </a:tc>
                <a:tc>
                  <a:txBody>
                    <a:bodyPr/>
                    <a:lstStyle/>
                    <a:p>
                      <a:pPr algn="ctr"/>
                      <a:r>
                        <a:rPr lang="en-US"/>
                        <a:t> Udabno soil</a:t>
                      </a:r>
                    </a:p>
                  </a:txBody>
                  <a:tcPr/>
                </a:tc>
                <a:tc>
                  <a:txBody>
                    <a:bodyPr/>
                    <a:lstStyle/>
                    <a:p>
                      <a:pPr algn="ctr"/>
                      <a:r>
                        <a:rPr lang="en-US"/>
                        <a:t>0.8</a:t>
                      </a:r>
                    </a:p>
                  </a:txBody>
                  <a:tcPr/>
                </a:tc>
                <a:tc>
                  <a:txBody>
                    <a:bodyPr/>
                    <a:lstStyle/>
                    <a:p>
                      <a:pPr algn="ctr"/>
                      <a:r>
                        <a:rPr lang="en-US"/>
                        <a:t>4.7</a:t>
                      </a:r>
                    </a:p>
                  </a:txBody>
                  <a:tcPr/>
                </a:tc>
                <a:tc>
                  <a:txBody>
                    <a:bodyPr/>
                    <a:lstStyle/>
                    <a:p>
                      <a:pPr algn="ctr"/>
                      <a:r>
                        <a:rPr lang="en-US"/>
                        <a:t>63.7</a:t>
                      </a:r>
                    </a:p>
                  </a:txBody>
                  <a:tcPr/>
                </a:tc>
                <a:tc>
                  <a:txBody>
                    <a:bodyPr/>
                    <a:lstStyle/>
                    <a:p>
                      <a:pPr algn="ctr"/>
                      <a:r>
                        <a:rPr lang="en-US"/>
                        <a:t>40.4</a:t>
                      </a:r>
                    </a:p>
                  </a:txBody>
                  <a:tcPr/>
                </a:tc>
                <a:tc>
                  <a:txBody>
                    <a:bodyPr/>
                    <a:lstStyle/>
                    <a:p>
                      <a:pPr algn="ctr"/>
                      <a:r>
                        <a:rPr lang="en-US"/>
                        <a:t>-</a:t>
                      </a:r>
                    </a:p>
                  </a:txBody>
                  <a:tcPr/>
                </a:tc>
                <a:tc>
                  <a:txBody>
                    <a:bodyPr/>
                    <a:lstStyle/>
                    <a:p>
                      <a:pPr algn="ctr"/>
                      <a:r>
                        <a:rPr lang="en-US"/>
                        <a:t>1056</a:t>
                      </a:r>
                    </a:p>
                  </a:txBody>
                  <a:tcPr/>
                </a:tc>
                <a:tc>
                  <a:txBody>
                    <a:bodyPr/>
                    <a:lstStyle/>
                    <a:p>
                      <a:pPr algn="ctr"/>
                      <a:r>
                        <a:rPr lang="en-US"/>
                        <a:t>36900</a:t>
                      </a:r>
                    </a:p>
                  </a:txBody>
                  <a:tcPr/>
                </a:tc>
                <a:extLst>
                  <a:ext uri="{0D108BD9-81ED-4DB2-BD59-A6C34878D82A}">
                    <a16:rowId xmlns:a16="http://schemas.microsoft.com/office/drawing/2014/main" val="1649432843"/>
                  </a:ext>
                </a:extLst>
              </a:tr>
              <a:tr h="455333">
                <a:tc>
                  <a:txBody>
                    <a:bodyPr/>
                    <a:lstStyle/>
                    <a:p>
                      <a:pPr algn="ctr"/>
                      <a:r>
                        <a:rPr lang="en-US"/>
                        <a:t>1.1</a:t>
                      </a:r>
                    </a:p>
                  </a:txBody>
                  <a:tcPr/>
                </a:tc>
                <a:tc>
                  <a:txBody>
                    <a:bodyPr/>
                    <a:lstStyle/>
                    <a:p>
                      <a:pPr algn="ctr"/>
                      <a:r>
                        <a:rPr lang="en-US"/>
                        <a:t>Licorice Root</a:t>
                      </a:r>
                    </a:p>
                  </a:txBody>
                  <a:tcPr/>
                </a:tc>
                <a:tc>
                  <a:txBody>
                    <a:bodyPr/>
                    <a:lstStyle/>
                    <a:p>
                      <a:pPr algn="ctr"/>
                      <a:r>
                        <a:rPr lang="en-US"/>
                        <a:t>0.05</a:t>
                      </a:r>
                    </a:p>
                  </a:txBody>
                  <a:tcPr/>
                </a:tc>
                <a:tc>
                  <a:txBody>
                    <a:bodyPr/>
                    <a:lstStyle/>
                    <a:p>
                      <a:pPr algn="ctr"/>
                      <a:r>
                        <a:rPr lang="en-US"/>
                        <a:t>7.9</a:t>
                      </a:r>
                    </a:p>
                  </a:txBody>
                  <a:tcPr/>
                </a:tc>
                <a:tc>
                  <a:txBody>
                    <a:bodyPr/>
                    <a:lstStyle/>
                    <a:p>
                      <a:pPr algn="ctr"/>
                      <a:r>
                        <a:rPr lang="en-US"/>
                        <a:t>15.25</a:t>
                      </a:r>
                    </a:p>
                  </a:txBody>
                  <a:tcPr/>
                </a:tc>
                <a:tc>
                  <a:txBody>
                    <a:bodyPr/>
                    <a:lstStyle/>
                    <a:p>
                      <a:pPr algn="ctr"/>
                      <a:r>
                        <a:rPr lang="en-US"/>
                        <a:t>19.1</a:t>
                      </a:r>
                    </a:p>
                  </a:txBody>
                  <a:tcPr/>
                </a:tc>
                <a:tc>
                  <a:txBody>
                    <a:bodyPr/>
                    <a:lstStyle/>
                    <a:p>
                      <a:pPr algn="ctr"/>
                      <a:r>
                        <a:rPr lang="en-US">
                          <a:solidFill>
                            <a:srgbClr val="FF0000"/>
                          </a:solidFill>
                        </a:rPr>
                        <a:t>3.65</a:t>
                      </a:r>
                    </a:p>
                  </a:txBody>
                  <a:tcPr/>
                </a:tc>
                <a:tc>
                  <a:txBody>
                    <a:bodyPr/>
                    <a:lstStyle/>
                    <a:p>
                      <a:pPr algn="ctr"/>
                      <a:r>
                        <a:rPr lang="en-US"/>
                        <a:t>14.8</a:t>
                      </a:r>
                    </a:p>
                  </a:txBody>
                  <a:tcPr/>
                </a:tc>
                <a:tc>
                  <a:txBody>
                    <a:bodyPr/>
                    <a:lstStyle/>
                    <a:p>
                      <a:pPr algn="ctr"/>
                      <a:r>
                        <a:rPr lang="en-US"/>
                        <a:t>155.5</a:t>
                      </a:r>
                    </a:p>
                  </a:txBody>
                  <a:tcPr/>
                </a:tc>
                <a:extLst>
                  <a:ext uri="{0D108BD9-81ED-4DB2-BD59-A6C34878D82A}">
                    <a16:rowId xmlns:a16="http://schemas.microsoft.com/office/drawing/2014/main" val="3548037450"/>
                  </a:ext>
                </a:extLst>
              </a:tr>
              <a:tr h="455333">
                <a:tc>
                  <a:txBody>
                    <a:bodyPr/>
                    <a:lstStyle/>
                    <a:p>
                      <a:pPr algn="ctr"/>
                      <a:r>
                        <a:rPr lang="en-US"/>
                        <a:t>1.2</a:t>
                      </a:r>
                    </a:p>
                  </a:txBody>
                  <a:tcPr/>
                </a:tc>
                <a:tc>
                  <a:txBody>
                    <a:bodyPr/>
                    <a:lstStyle/>
                    <a:p>
                      <a:pPr algn="ctr"/>
                      <a:r>
                        <a:rPr lang="en-US"/>
                        <a:t>Licorice Stem</a:t>
                      </a:r>
                    </a:p>
                  </a:txBody>
                  <a:tcPr/>
                </a:tc>
                <a:tc>
                  <a:txBody>
                    <a:bodyPr/>
                    <a:lstStyle/>
                    <a:p>
                      <a:pPr algn="ctr"/>
                      <a:r>
                        <a:rPr lang="en-US"/>
                        <a:t>-</a:t>
                      </a:r>
                    </a:p>
                  </a:txBody>
                  <a:tcPr/>
                </a:tc>
                <a:tc>
                  <a:txBody>
                    <a:bodyPr/>
                    <a:lstStyle/>
                    <a:p>
                      <a:pPr algn="ctr"/>
                      <a:r>
                        <a:rPr lang="en-US"/>
                        <a:t>8.0</a:t>
                      </a:r>
                    </a:p>
                  </a:txBody>
                  <a:tcPr/>
                </a:tc>
                <a:tc>
                  <a:txBody>
                    <a:bodyPr/>
                    <a:lstStyle/>
                    <a:p>
                      <a:pPr algn="ctr"/>
                      <a:r>
                        <a:rPr lang="en-US"/>
                        <a:t>6.22</a:t>
                      </a:r>
                    </a:p>
                  </a:txBody>
                  <a:tcPr/>
                </a:tc>
                <a:tc>
                  <a:txBody>
                    <a:bodyPr/>
                    <a:lstStyle/>
                    <a:p>
                      <a:pPr algn="ctr"/>
                      <a:r>
                        <a:rPr lang="en-US"/>
                        <a:t>10.4</a:t>
                      </a:r>
                    </a:p>
                  </a:txBody>
                  <a:tcPr/>
                </a:tc>
                <a:tc>
                  <a:txBody>
                    <a:bodyPr/>
                    <a:lstStyle/>
                    <a:p>
                      <a:pPr algn="ctr"/>
                      <a:r>
                        <a:rPr lang="en-US"/>
                        <a:t>0.96</a:t>
                      </a:r>
                    </a:p>
                  </a:txBody>
                  <a:tcPr/>
                </a:tc>
                <a:tc>
                  <a:txBody>
                    <a:bodyPr/>
                    <a:lstStyle/>
                    <a:p>
                      <a:pPr algn="ctr"/>
                      <a:r>
                        <a:rPr lang="en-US"/>
                        <a:t>14.1</a:t>
                      </a:r>
                    </a:p>
                  </a:txBody>
                  <a:tcPr/>
                </a:tc>
                <a:tc>
                  <a:txBody>
                    <a:bodyPr/>
                    <a:lstStyle/>
                    <a:p>
                      <a:pPr algn="ctr"/>
                      <a:r>
                        <a:rPr lang="en-US"/>
                        <a:t>48.1</a:t>
                      </a:r>
                    </a:p>
                  </a:txBody>
                  <a:tcPr/>
                </a:tc>
                <a:extLst>
                  <a:ext uri="{0D108BD9-81ED-4DB2-BD59-A6C34878D82A}">
                    <a16:rowId xmlns:a16="http://schemas.microsoft.com/office/drawing/2014/main" val="4047402118"/>
                  </a:ext>
                </a:extLst>
              </a:tr>
              <a:tr h="455333">
                <a:tc>
                  <a:txBody>
                    <a:bodyPr/>
                    <a:lstStyle/>
                    <a:p>
                      <a:pPr algn="ctr"/>
                      <a:r>
                        <a:rPr lang="en-US"/>
                        <a:t>1.3</a:t>
                      </a:r>
                    </a:p>
                  </a:txBody>
                  <a:tcPr/>
                </a:tc>
                <a:tc>
                  <a:txBody>
                    <a:bodyPr/>
                    <a:lstStyle/>
                    <a:p>
                      <a:pPr algn="ctr"/>
                      <a:r>
                        <a:rPr lang="en-US"/>
                        <a:t>Licorice Leaf</a:t>
                      </a:r>
                    </a:p>
                  </a:txBody>
                  <a:tcPr/>
                </a:tc>
                <a:tc>
                  <a:txBody>
                    <a:bodyPr/>
                    <a:lstStyle/>
                    <a:p>
                      <a:pPr algn="ctr"/>
                      <a:r>
                        <a:rPr lang="en-US"/>
                        <a:t>-</a:t>
                      </a:r>
                    </a:p>
                  </a:txBody>
                  <a:tcPr/>
                </a:tc>
                <a:tc>
                  <a:txBody>
                    <a:bodyPr/>
                    <a:lstStyle/>
                    <a:p>
                      <a:pPr algn="ctr"/>
                      <a:r>
                        <a:rPr lang="en-US"/>
                        <a:t>2.9</a:t>
                      </a:r>
                    </a:p>
                  </a:txBody>
                  <a:tcPr/>
                </a:tc>
                <a:tc>
                  <a:txBody>
                    <a:bodyPr/>
                    <a:lstStyle/>
                    <a:p>
                      <a:pPr algn="ctr"/>
                      <a:r>
                        <a:rPr lang="en-US"/>
                        <a:t>9.33</a:t>
                      </a:r>
                    </a:p>
                  </a:txBody>
                  <a:tcPr/>
                </a:tc>
                <a:tc>
                  <a:txBody>
                    <a:bodyPr/>
                    <a:lstStyle/>
                    <a:p>
                      <a:pPr algn="ctr"/>
                      <a:r>
                        <a:rPr lang="en-US"/>
                        <a:t>7.4</a:t>
                      </a:r>
                    </a:p>
                  </a:txBody>
                  <a:tcPr/>
                </a:tc>
                <a:tc>
                  <a:txBody>
                    <a:bodyPr/>
                    <a:lstStyle/>
                    <a:p>
                      <a:pPr algn="ctr"/>
                      <a:r>
                        <a:rPr lang="en-US"/>
                        <a:t>0.7</a:t>
                      </a:r>
                    </a:p>
                  </a:txBody>
                  <a:tcPr/>
                </a:tc>
                <a:tc>
                  <a:txBody>
                    <a:bodyPr/>
                    <a:lstStyle/>
                    <a:p>
                      <a:pPr algn="ctr"/>
                      <a:r>
                        <a:rPr lang="en-US"/>
                        <a:t>65.7</a:t>
                      </a:r>
                    </a:p>
                  </a:txBody>
                  <a:tcPr/>
                </a:tc>
                <a:tc>
                  <a:txBody>
                    <a:bodyPr/>
                    <a:lstStyle/>
                    <a:p>
                      <a:pPr algn="ctr"/>
                      <a:r>
                        <a:rPr lang="en-US"/>
                        <a:t>153.1</a:t>
                      </a:r>
                    </a:p>
                  </a:txBody>
                  <a:tcPr/>
                </a:tc>
                <a:extLst>
                  <a:ext uri="{0D108BD9-81ED-4DB2-BD59-A6C34878D82A}">
                    <a16:rowId xmlns:a16="http://schemas.microsoft.com/office/drawing/2014/main" val="467874160"/>
                  </a:ext>
                </a:extLst>
              </a:tr>
              <a:tr h="455333">
                <a:tc gridSpan="2">
                  <a:txBody>
                    <a:bodyPr/>
                    <a:lstStyle/>
                    <a:p>
                      <a:r>
                        <a:rPr lang="en-US" sz="2000" b="1"/>
                        <a:t>MPL in Soils</a:t>
                      </a:r>
                    </a:p>
                  </a:txBody>
                  <a:tcPr>
                    <a:solidFill>
                      <a:schemeClr val="accent6">
                        <a:lumMod val="40000"/>
                        <a:lumOff val="60000"/>
                      </a:schemeClr>
                    </a:solidFill>
                  </a:tcPr>
                </a:tc>
                <a:tc hMerge="1">
                  <a:txBody>
                    <a:bodyPr/>
                    <a:lstStyle/>
                    <a:p>
                      <a:endParaRPr lang="en-US"/>
                    </a:p>
                  </a:txBody>
                  <a:tcPr/>
                </a:tc>
                <a:tc>
                  <a:txBody>
                    <a:bodyPr/>
                    <a:lstStyle/>
                    <a:p>
                      <a:pPr algn="ctr"/>
                      <a:r>
                        <a:rPr lang="en-US"/>
                        <a:t>0.5-2</a:t>
                      </a:r>
                    </a:p>
                  </a:txBody>
                  <a:tcPr>
                    <a:solidFill>
                      <a:schemeClr val="accent6">
                        <a:lumMod val="40000"/>
                        <a:lumOff val="60000"/>
                      </a:schemeClr>
                    </a:solidFill>
                  </a:tcPr>
                </a:tc>
                <a:tc>
                  <a:txBody>
                    <a:bodyPr/>
                    <a:lstStyle/>
                    <a:p>
                      <a:pPr algn="ctr"/>
                      <a:r>
                        <a:rPr lang="en-US"/>
                        <a:t>20-30</a:t>
                      </a:r>
                    </a:p>
                  </a:txBody>
                  <a:tcPr>
                    <a:solidFill>
                      <a:schemeClr val="accent6">
                        <a:lumMod val="40000"/>
                        <a:lumOff val="60000"/>
                      </a:schemeClr>
                    </a:solidFill>
                  </a:tcPr>
                </a:tc>
                <a:tc>
                  <a:txBody>
                    <a:bodyPr/>
                    <a:lstStyle/>
                    <a:p>
                      <a:pPr algn="ctr"/>
                      <a:r>
                        <a:rPr lang="en-US"/>
                        <a:t>100</a:t>
                      </a:r>
                    </a:p>
                  </a:txBody>
                  <a:tcPr>
                    <a:solidFill>
                      <a:schemeClr val="accent6">
                        <a:lumMod val="40000"/>
                        <a:lumOff val="60000"/>
                      </a:schemeClr>
                    </a:solidFill>
                  </a:tcPr>
                </a:tc>
                <a:tc>
                  <a:txBody>
                    <a:bodyPr/>
                    <a:lstStyle/>
                    <a:p>
                      <a:pPr algn="ctr"/>
                      <a:r>
                        <a:rPr lang="en-US"/>
                        <a:t>55</a:t>
                      </a:r>
                    </a:p>
                  </a:txBody>
                  <a:tcPr>
                    <a:solidFill>
                      <a:schemeClr val="accent6">
                        <a:lumMod val="40000"/>
                        <a:lumOff val="60000"/>
                      </a:schemeClr>
                    </a:solidFill>
                  </a:tcPr>
                </a:tc>
                <a:tc>
                  <a:txBody>
                    <a:bodyPr/>
                    <a:lstStyle/>
                    <a:p>
                      <a:pPr algn="ctr"/>
                      <a:r>
                        <a:rPr lang="en-US"/>
                        <a:t>85</a:t>
                      </a:r>
                    </a:p>
                  </a:txBody>
                  <a:tcPr>
                    <a:solidFill>
                      <a:schemeClr val="accent6">
                        <a:lumMod val="40000"/>
                        <a:lumOff val="60000"/>
                      </a:schemeClr>
                    </a:solidFill>
                  </a:tcPr>
                </a:tc>
                <a:tc>
                  <a:txBody>
                    <a:bodyPr/>
                    <a:lstStyle/>
                    <a:p>
                      <a:pPr algn="ctr"/>
                      <a:r>
                        <a:rPr lang="en-US"/>
                        <a:t>1500</a:t>
                      </a:r>
                    </a:p>
                  </a:txBody>
                  <a:tcPr>
                    <a:solidFill>
                      <a:schemeClr val="accent6">
                        <a:lumMod val="40000"/>
                        <a:lumOff val="60000"/>
                      </a:schemeClr>
                    </a:solidFill>
                  </a:tcPr>
                </a:tc>
                <a:tc>
                  <a:txBody>
                    <a:bodyPr/>
                    <a:lstStyle/>
                    <a:p>
                      <a:pPr algn="ctr"/>
                      <a:endParaRPr lang="en-US"/>
                    </a:p>
                  </a:txBody>
                  <a:tcPr>
                    <a:solidFill>
                      <a:schemeClr val="accent6">
                        <a:lumMod val="40000"/>
                        <a:lumOff val="60000"/>
                      </a:schemeClr>
                    </a:solidFill>
                  </a:tcPr>
                </a:tc>
                <a:extLst>
                  <a:ext uri="{0D108BD9-81ED-4DB2-BD59-A6C34878D82A}">
                    <a16:rowId xmlns:a16="http://schemas.microsoft.com/office/drawing/2014/main" val="1622709530"/>
                  </a:ext>
                </a:extLst>
              </a:tr>
              <a:tr h="455333">
                <a:tc gridSpan="2">
                  <a:txBody>
                    <a:bodyPr/>
                    <a:lstStyle/>
                    <a:p>
                      <a:r>
                        <a:rPr lang="en-US" b="1"/>
                        <a:t>MPL in Medicinal Plants</a:t>
                      </a:r>
                    </a:p>
                    <a:p>
                      <a:pPr algn="ctr"/>
                      <a:r>
                        <a:rPr lang="en-US" b="1"/>
                        <a:t>(WHO)</a:t>
                      </a:r>
                    </a:p>
                  </a:txBody>
                  <a:tcPr>
                    <a:solidFill>
                      <a:schemeClr val="accent6">
                        <a:lumMod val="40000"/>
                        <a:lumOff val="60000"/>
                      </a:schemeClr>
                    </a:solidFill>
                  </a:tcPr>
                </a:tc>
                <a:tc hMerge="1">
                  <a:txBody>
                    <a:bodyPr/>
                    <a:lstStyle/>
                    <a:p>
                      <a:endParaRPr lang="en-US"/>
                    </a:p>
                  </a:txBody>
                  <a:tcPr/>
                </a:tc>
                <a:tc>
                  <a:txBody>
                    <a:bodyPr/>
                    <a:lstStyle/>
                    <a:p>
                      <a:pPr algn="ctr"/>
                      <a:r>
                        <a:rPr lang="en-US"/>
                        <a:t>0.3</a:t>
                      </a:r>
                    </a:p>
                  </a:txBody>
                  <a:tcPr>
                    <a:solidFill>
                      <a:schemeClr val="accent6">
                        <a:lumMod val="40000"/>
                        <a:lumOff val="60000"/>
                      </a:schemeClr>
                    </a:solidFill>
                  </a:tcPr>
                </a:tc>
                <a:tc>
                  <a:txBody>
                    <a:bodyPr/>
                    <a:lstStyle/>
                    <a:p>
                      <a:pPr algn="ctr"/>
                      <a:r>
                        <a:rPr lang="en-US"/>
                        <a:t>10</a:t>
                      </a:r>
                    </a:p>
                  </a:txBody>
                  <a:tcPr>
                    <a:solidFill>
                      <a:schemeClr val="accent6">
                        <a:lumMod val="40000"/>
                        <a:lumOff val="60000"/>
                      </a:schemeClr>
                    </a:solidFill>
                  </a:tcPr>
                </a:tc>
                <a:tc>
                  <a:txBody>
                    <a:bodyPr/>
                    <a:lstStyle/>
                    <a:p>
                      <a:pPr algn="ctr"/>
                      <a:r>
                        <a:rPr lang="en-US"/>
                        <a:t>50</a:t>
                      </a:r>
                    </a:p>
                  </a:txBody>
                  <a:tcPr>
                    <a:solidFill>
                      <a:schemeClr val="accent6">
                        <a:lumMod val="40000"/>
                        <a:lumOff val="60000"/>
                      </a:schemeClr>
                    </a:solidFill>
                  </a:tcPr>
                </a:tc>
                <a:tc>
                  <a:txBody>
                    <a:bodyPr/>
                    <a:lstStyle/>
                    <a:p>
                      <a:pPr algn="ctr"/>
                      <a:r>
                        <a:rPr lang="en-US"/>
                        <a:t>20-150</a:t>
                      </a:r>
                    </a:p>
                  </a:txBody>
                  <a:tcPr>
                    <a:solidFill>
                      <a:schemeClr val="accent6">
                        <a:lumMod val="40000"/>
                        <a:lumOff val="60000"/>
                      </a:schemeClr>
                    </a:solidFill>
                  </a:tcPr>
                </a:tc>
                <a:tc>
                  <a:txBody>
                    <a:bodyPr/>
                    <a:lstStyle/>
                    <a:p>
                      <a:pPr algn="ctr"/>
                      <a:r>
                        <a:rPr lang="en-US"/>
                        <a:t>1.5</a:t>
                      </a:r>
                    </a:p>
                  </a:txBody>
                  <a:tcPr>
                    <a:solidFill>
                      <a:schemeClr val="accent6">
                        <a:lumMod val="40000"/>
                        <a:lumOff val="60000"/>
                      </a:schemeClr>
                    </a:solidFill>
                  </a:tcPr>
                </a:tc>
                <a:tc>
                  <a:txBody>
                    <a:bodyPr/>
                    <a:lstStyle/>
                    <a:p>
                      <a:pPr algn="ctr"/>
                      <a:r>
                        <a:rPr lang="en-US"/>
                        <a:t>200</a:t>
                      </a:r>
                    </a:p>
                  </a:txBody>
                  <a:tcPr>
                    <a:solidFill>
                      <a:schemeClr val="accent6">
                        <a:lumMod val="40000"/>
                        <a:lumOff val="60000"/>
                      </a:schemeClr>
                    </a:solidFill>
                  </a:tcPr>
                </a:tc>
                <a:tc>
                  <a:txBody>
                    <a:bodyPr/>
                    <a:lstStyle/>
                    <a:p>
                      <a:pPr algn="ctr"/>
                      <a:r>
                        <a:rPr lang="en-US"/>
                        <a:t>200</a:t>
                      </a:r>
                    </a:p>
                  </a:txBody>
                  <a:tcPr>
                    <a:solidFill>
                      <a:schemeClr val="accent6">
                        <a:lumMod val="40000"/>
                        <a:lumOff val="60000"/>
                      </a:schemeClr>
                    </a:solidFill>
                  </a:tcPr>
                </a:tc>
                <a:extLst>
                  <a:ext uri="{0D108BD9-81ED-4DB2-BD59-A6C34878D82A}">
                    <a16:rowId xmlns:a16="http://schemas.microsoft.com/office/drawing/2014/main" val="526841813"/>
                  </a:ext>
                </a:extLst>
              </a:tr>
            </a:tbl>
          </a:graphicData>
        </a:graphic>
      </p:graphicFrame>
      <p:sp>
        <p:nvSpPr>
          <p:cNvPr id="5" name="TextBox 4">
            <a:extLst>
              <a:ext uri="{FF2B5EF4-FFF2-40B4-BE49-F238E27FC236}">
                <a16:creationId xmlns:a16="http://schemas.microsoft.com/office/drawing/2014/main" id="{4D29BAE9-93E5-4FB6-B00C-3BC5EF3FF186}"/>
              </a:ext>
            </a:extLst>
          </p:cNvPr>
          <p:cNvSpPr txBox="1"/>
          <p:nvPr/>
        </p:nvSpPr>
        <p:spPr>
          <a:xfrm>
            <a:off x="188684" y="5249781"/>
            <a:ext cx="5283202" cy="400110"/>
          </a:xfrm>
          <a:prstGeom prst="rect">
            <a:avLst/>
          </a:prstGeom>
          <a:noFill/>
        </p:spPr>
        <p:txBody>
          <a:bodyPr wrap="square" rtlCol="0">
            <a:spAutoFit/>
          </a:bodyPr>
          <a:lstStyle/>
          <a:p>
            <a:r>
              <a:rPr lang="en-US" sz="2000" b="1"/>
              <a:t>MPL-Maximum Permissible Limit</a:t>
            </a:r>
          </a:p>
        </p:txBody>
      </p:sp>
      <p:sp>
        <p:nvSpPr>
          <p:cNvPr id="3" name="Slide Number Placeholder 2">
            <a:extLst>
              <a:ext uri="{FF2B5EF4-FFF2-40B4-BE49-F238E27FC236}">
                <a16:creationId xmlns:a16="http://schemas.microsoft.com/office/drawing/2014/main" id="{8C90749B-21F5-4FBE-A315-CB5453318531}"/>
              </a:ext>
            </a:extLst>
          </p:cNvPr>
          <p:cNvSpPr>
            <a:spLocks noGrp="1"/>
          </p:cNvSpPr>
          <p:nvPr>
            <p:ph type="sldNum" sz="quarter" idx="12"/>
          </p:nvPr>
        </p:nvSpPr>
        <p:spPr>
          <a:xfrm>
            <a:off x="9316139" y="6386330"/>
            <a:ext cx="2743200" cy="365125"/>
          </a:xfrm>
        </p:spPr>
        <p:txBody>
          <a:bodyPr/>
          <a:lstStyle/>
          <a:p>
            <a:fld id="{1E81B1E3-87D4-45A9-BA9B-205D98DD7FE6}" type="slidenum">
              <a:rPr lang="en-US" smtClean="0"/>
              <a:t>15</a:t>
            </a:fld>
            <a:endParaRPr lang="en-US"/>
          </a:p>
        </p:txBody>
      </p:sp>
    </p:spTree>
    <p:extLst>
      <p:ext uri="{BB962C8B-B14F-4D97-AF65-F5344CB8AC3E}">
        <p14:creationId xmlns:p14="http://schemas.microsoft.com/office/powerpoint/2010/main" val="1616121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499A-A9C9-48DA-8B01-19D7F600FE90}"/>
              </a:ext>
            </a:extLst>
          </p:cNvPr>
          <p:cNvSpPr>
            <a:spLocks noGrp="1"/>
          </p:cNvSpPr>
          <p:nvPr>
            <p:ph type="ctrTitle"/>
          </p:nvPr>
        </p:nvSpPr>
        <p:spPr>
          <a:xfrm>
            <a:off x="0" y="1"/>
            <a:ext cx="12192000" cy="638628"/>
          </a:xfrm>
        </p:spPr>
        <p:txBody>
          <a:bodyPr>
            <a:noAutofit/>
          </a:bodyPr>
          <a:lstStyle/>
          <a:p>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rPr>
              <a:t>Results and Data Analysis</a:t>
            </a:r>
          </a:p>
        </p:txBody>
      </p:sp>
      <p:graphicFrame>
        <p:nvGraphicFramePr>
          <p:cNvPr id="4" name="Chart 3">
            <a:extLst>
              <a:ext uri="{FF2B5EF4-FFF2-40B4-BE49-F238E27FC236}">
                <a16:creationId xmlns:a16="http://schemas.microsoft.com/office/drawing/2014/main" id="{BF06EB07-216D-45CC-8FF1-11B1C206C084}"/>
              </a:ext>
            </a:extLst>
          </p:cNvPr>
          <p:cNvGraphicFramePr/>
          <p:nvPr>
            <p:extLst>
              <p:ext uri="{D42A27DB-BD31-4B8C-83A1-F6EECF244321}">
                <p14:modId xmlns:p14="http://schemas.microsoft.com/office/powerpoint/2010/main" val="3831610668"/>
              </p:ext>
            </p:extLst>
          </p:nvPr>
        </p:nvGraphicFramePr>
        <p:xfrm>
          <a:off x="145143" y="2018694"/>
          <a:ext cx="5123543" cy="44764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9F342FE4-F256-4A78-B5CC-1F16C0A660D2}"/>
              </a:ext>
            </a:extLst>
          </p:cNvPr>
          <p:cNvGraphicFramePr/>
          <p:nvPr>
            <p:extLst>
              <p:ext uri="{D42A27DB-BD31-4B8C-83A1-F6EECF244321}">
                <p14:modId xmlns:p14="http://schemas.microsoft.com/office/powerpoint/2010/main" val="1521806660"/>
              </p:ext>
            </p:extLst>
          </p:nvPr>
        </p:nvGraphicFramePr>
        <p:xfrm>
          <a:off x="6096000" y="2018694"/>
          <a:ext cx="5123543" cy="44764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A78D7B5-81BF-4CDD-BDB1-7C404B0DD430}"/>
              </a:ext>
            </a:extLst>
          </p:cNvPr>
          <p:cNvSpPr txBox="1"/>
          <p:nvPr/>
        </p:nvSpPr>
        <p:spPr>
          <a:xfrm>
            <a:off x="246743" y="1480457"/>
            <a:ext cx="2931886" cy="461665"/>
          </a:xfrm>
          <a:prstGeom prst="rect">
            <a:avLst/>
          </a:prstGeom>
          <a:noFill/>
        </p:spPr>
        <p:txBody>
          <a:bodyPr wrap="square" rtlCol="0">
            <a:spAutoFit/>
          </a:bodyPr>
          <a:lstStyle/>
          <a:p>
            <a:r>
              <a:rPr lang="en-US" sz="2400" b="1"/>
              <a:t>Zinc (Zn)</a:t>
            </a:r>
          </a:p>
        </p:txBody>
      </p:sp>
      <p:sp>
        <p:nvSpPr>
          <p:cNvPr id="7" name="TextBox 6">
            <a:extLst>
              <a:ext uri="{FF2B5EF4-FFF2-40B4-BE49-F238E27FC236}">
                <a16:creationId xmlns:a16="http://schemas.microsoft.com/office/drawing/2014/main" id="{AC9D55CD-D60D-46F3-AF1C-54F808D267AC}"/>
              </a:ext>
            </a:extLst>
          </p:cNvPr>
          <p:cNvSpPr txBox="1"/>
          <p:nvPr/>
        </p:nvSpPr>
        <p:spPr>
          <a:xfrm>
            <a:off x="6096000" y="1480456"/>
            <a:ext cx="1988457" cy="461665"/>
          </a:xfrm>
          <a:prstGeom prst="rect">
            <a:avLst/>
          </a:prstGeom>
          <a:noFill/>
        </p:spPr>
        <p:txBody>
          <a:bodyPr wrap="square" rtlCol="0">
            <a:spAutoFit/>
          </a:bodyPr>
          <a:lstStyle/>
          <a:p>
            <a:r>
              <a:rPr lang="en-US" sz="2400" b="1"/>
              <a:t>Copper (Cu)</a:t>
            </a:r>
          </a:p>
        </p:txBody>
      </p:sp>
      <p:sp>
        <p:nvSpPr>
          <p:cNvPr id="8" name="TextBox 7">
            <a:extLst>
              <a:ext uri="{FF2B5EF4-FFF2-40B4-BE49-F238E27FC236}">
                <a16:creationId xmlns:a16="http://schemas.microsoft.com/office/drawing/2014/main" id="{3DE3FBB2-E822-49AA-A109-1780595DFEE8}"/>
              </a:ext>
            </a:extLst>
          </p:cNvPr>
          <p:cNvSpPr txBox="1"/>
          <p:nvPr/>
        </p:nvSpPr>
        <p:spPr>
          <a:xfrm>
            <a:off x="246743" y="6385317"/>
            <a:ext cx="3657600" cy="372793"/>
          </a:xfrm>
          <a:prstGeom prst="rect">
            <a:avLst/>
          </a:prstGeom>
          <a:noFill/>
        </p:spPr>
        <p:txBody>
          <a:bodyPr wrap="square" rtlCol="0">
            <a:spAutoFit/>
          </a:bodyPr>
          <a:lstStyle/>
          <a:p>
            <a:r>
              <a:rPr lang="en-US"/>
              <a:t>Root&gt;Leaf&gt;Stem</a:t>
            </a:r>
          </a:p>
        </p:txBody>
      </p:sp>
      <p:sp>
        <p:nvSpPr>
          <p:cNvPr id="9" name="TextBox 8">
            <a:extLst>
              <a:ext uri="{FF2B5EF4-FFF2-40B4-BE49-F238E27FC236}">
                <a16:creationId xmlns:a16="http://schemas.microsoft.com/office/drawing/2014/main" id="{8CAAFBD5-6B0C-47DA-B8E8-CA8C80C51192}"/>
              </a:ext>
            </a:extLst>
          </p:cNvPr>
          <p:cNvSpPr txBox="1"/>
          <p:nvPr/>
        </p:nvSpPr>
        <p:spPr>
          <a:xfrm>
            <a:off x="6096000" y="6385316"/>
            <a:ext cx="3657600" cy="372793"/>
          </a:xfrm>
          <a:prstGeom prst="rect">
            <a:avLst/>
          </a:prstGeom>
          <a:noFill/>
        </p:spPr>
        <p:txBody>
          <a:bodyPr wrap="square" rtlCol="0">
            <a:spAutoFit/>
          </a:bodyPr>
          <a:lstStyle/>
          <a:p>
            <a:r>
              <a:rPr lang="en-US"/>
              <a:t>Root&gt;Stem&gt;Leaf</a:t>
            </a:r>
          </a:p>
        </p:txBody>
      </p:sp>
      <p:sp>
        <p:nvSpPr>
          <p:cNvPr id="3" name="Slide Number Placeholder 2">
            <a:extLst>
              <a:ext uri="{FF2B5EF4-FFF2-40B4-BE49-F238E27FC236}">
                <a16:creationId xmlns:a16="http://schemas.microsoft.com/office/drawing/2014/main" id="{699FDE18-9877-4597-A98B-8093CF7B3293}"/>
              </a:ext>
            </a:extLst>
          </p:cNvPr>
          <p:cNvSpPr>
            <a:spLocks noGrp="1"/>
          </p:cNvSpPr>
          <p:nvPr>
            <p:ph type="sldNum" sz="quarter" idx="12"/>
          </p:nvPr>
        </p:nvSpPr>
        <p:spPr>
          <a:xfrm>
            <a:off x="9209314" y="6385316"/>
            <a:ext cx="2743200" cy="365125"/>
          </a:xfrm>
        </p:spPr>
        <p:txBody>
          <a:bodyPr/>
          <a:lstStyle/>
          <a:p>
            <a:fld id="{1E81B1E3-87D4-45A9-BA9B-205D98DD7FE6}" type="slidenum">
              <a:rPr lang="en-US" smtClean="0"/>
              <a:t>16</a:t>
            </a:fld>
            <a:endParaRPr lang="en-US"/>
          </a:p>
        </p:txBody>
      </p:sp>
    </p:spTree>
    <p:extLst>
      <p:ext uri="{BB962C8B-B14F-4D97-AF65-F5344CB8AC3E}">
        <p14:creationId xmlns:p14="http://schemas.microsoft.com/office/powerpoint/2010/main" val="1976586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0ECB-3817-408D-89A5-FBC9063224B6}"/>
              </a:ext>
            </a:extLst>
          </p:cNvPr>
          <p:cNvSpPr>
            <a:spLocks noGrp="1"/>
          </p:cNvSpPr>
          <p:nvPr>
            <p:ph type="ctrTitle"/>
          </p:nvPr>
        </p:nvSpPr>
        <p:spPr>
          <a:xfrm>
            <a:off x="0" y="1"/>
            <a:ext cx="12192000" cy="740228"/>
          </a:xfrm>
        </p:spPr>
        <p:txBody>
          <a:bodyPr>
            <a:normAutofit/>
          </a:bodyPr>
          <a:lstStyle/>
          <a:p>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rPr>
              <a:t>Results and Data Analysis</a:t>
            </a:r>
            <a:endParaRPr lang="en-US" sz="4000"/>
          </a:p>
        </p:txBody>
      </p:sp>
      <p:sp>
        <p:nvSpPr>
          <p:cNvPr id="4" name="TextBox 3">
            <a:extLst>
              <a:ext uri="{FF2B5EF4-FFF2-40B4-BE49-F238E27FC236}">
                <a16:creationId xmlns:a16="http://schemas.microsoft.com/office/drawing/2014/main" id="{0564C454-D2E7-405F-9E78-EAA10B5DF49F}"/>
              </a:ext>
            </a:extLst>
          </p:cNvPr>
          <p:cNvSpPr txBox="1"/>
          <p:nvPr/>
        </p:nvSpPr>
        <p:spPr>
          <a:xfrm>
            <a:off x="6616281" y="1306332"/>
            <a:ext cx="2801257" cy="461665"/>
          </a:xfrm>
          <a:prstGeom prst="rect">
            <a:avLst/>
          </a:prstGeom>
          <a:noFill/>
        </p:spPr>
        <p:txBody>
          <a:bodyPr wrap="square" rtlCol="0">
            <a:spAutoFit/>
          </a:bodyPr>
          <a:lstStyle/>
          <a:p>
            <a:r>
              <a:rPr lang="en-US" sz="2400" b="1"/>
              <a:t>LEAD (Pb)</a:t>
            </a:r>
          </a:p>
        </p:txBody>
      </p:sp>
      <p:graphicFrame>
        <p:nvGraphicFramePr>
          <p:cNvPr id="13" name="Chart 12">
            <a:extLst>
              <a:ext uri="{FF2B5EF4-FFF2-40B4-BE49-F238E27FC236}">
                <a16:creationId xmlns:a16="http://schemas.microsoft.com/office/drawing/2014/main" id="{E050534A-5E0F-49A6-A351-4F1D81A1C147}"/>
              </a:ext>
            </a:extLst>
          </p:cNvPr>
          <p:cNvGraphicFramePr/>
          <p:nvPr>
            <p:extLst>
              <p:ext uri="{D42A27DB-BD31-4B8C-83A1-F6EECF244321}">
                <p14:modId xmlns:p14="http://schemas.microsoft.com/office/powerpoint/2010/main" val="3112330258"/>
              </p:ext>
            </p:extLst>
          </p:nvPr>
        </p:nvGraphicFramePr>
        <p:xfrm>
          <a:off x="6616281" y="1652581"/>
          <a:ext cx="5123543" cy="4476448"/>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65A0FF6F-8BA6-4210-ADD0-592409B0CF39}"/>
              </a:ext>
            </a:extLst>
          </p:cNvPr>
          <p:cNvSpPr txBox="1"/>
          <p:nvPr/>
        </p:nvSpPr>
        <p:spPr>
          <a:xfrm>
            <a:off x="6616281" y="6359862"/>
            <a:ext cx="3657600" cy="372793"/>
          </a:xfrm>
          <a:prstGeom prst="rect">
            <a:avLst/>
          </a:prstGeom>
          <a:noFill/>
        </p:spPr>
        <p:txBody>
          <a:bodyPr wrap="square" rtlCol="0">
            <a:spAutoFit/>
          </a:bodyPr>
          <a:lstStyle/>
          <a:p>
            <a:r>
              <a:rPr lang="en-US"/>
              <a:t>Stem&gt;Root&gt;Leaf</a:t>
            </a:r>
          </a:p>
        </p:txBody>
      </p:sp>
      <p:graphicFrame>
        <p:nvGraphicFramePr>
          <p:cNvPr id="18" name="Chart 17">
            <a:extLst>
              <a:ext uri="{FF2B5EF4-FFF2-40B4-BE49-F238E27FC236}">
                <a16:creationId xmlns:a16="http://schemas.microsoft.com/office/drawing/2014/main" id="{E84F2BD0-5125-4E9A-B734-3784A7179624}"/>
              </a:ext>
            </a:extLst>
          </p:cNvPr>
          <p:cNvGraphicFramePr/>
          <p:nvPr>
            <p:extLst>
              <p:ext uri="{D42A27DB-BD31-4B8C-83A1-F6EECF244321}">
                <p14:modId xmlns:p14="http://schemas.microsoft.com/office/powerpoint/2010/main" val="1258198242"/>
              </p:ext>
            </p:extLst>
          </p:nvPr>
        </p:nvGraphicFramePr>
        <p:xfrm>
          <a:off x="212690" y="1652581"/>
          <a:ext cx="5123543" cy="447644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6E0B72BA-C9A5-4F8A-8DAC-816266FFA50B}"/>
              </a:ext>
            </a:extLst>
          </p:cNvPr>
          <p:cNvSpPr txBox="1"/>
          <p:nvPr/>
        </p:nvSpPr>
        <p:spPr>
          <a:xfrm>
            <a:off x="212690" y="1306331"/>
            <a:ext cx="2206172" cy="461665"/>
          </a:xfrm>
          <a:prstGeom prst="rect">
            <a:avLst/>
          </a:prstGeom>
          <a:noFill/>
        </p:spPr>
        <p:txBody>
          <a:bodyPr wrap="square" rtlCol="0">
            <a:spAutoFit/>
          </a:bodyPr>
          <a:lstStyle/>
          <a:p>
            <a:r>
              <a:rPr lang="en-US" sz="2400" b="1"/>
              <a:t>Nickel (Ni)</a:t>
            </a:r>
          </a:p>
        </p:txBody>
      </p:sp>
      <p:sp>
        <p:nvSpPr>
          <p:cNvPr id="20" name="TextBox 19">
            <a:extLst>
              <a:ext uri="{FF2B5EF4-FFF2-40B4-BE49-F238E27FC236}">
                <a16:creationId xmlns:a16="http://schemas.microsoft.com/office/drawing/2014/main" id="{B28F0A4F-547E-4D61-8DA8-F54EC407EDC4}"/>
              </a:ext>
            </a:extLst>
          </p:cNvPr>
          <p:cNvSpPr txBox="1"/>
          <p:nvPr/>
        </p:nvSpPr>
        <p:spPr>
          <a:xfrm>
            <a:off x="212690" y="6359861"/>
            <a:ext cx="3657600" cy="372793"/>
          </a:xfrm>
          <a:prstGeom prst="rect">
            <a:avLst/>
          </a:prstGeom>
          <a:noFill/>
        </p:spPr>
        <p:txBody>
          <a:bodyPr wrap="square" rtlCol="0">
            <a:spAutoFit/>
          </a:bodyPr>
          <a:lstStyle/>
          <a:p>
            <a:r>
              <a:rPr lang="en-US"/>
              <a:t>Root&gt;Stem&gt;Leaf</a:t>
            </a:r>
          </a:p>
        </p:txBody>
      </p:sp>
      <p:sp>
        <p:nvSpPr>
          <p:cNvPr id="3" name="Slide Number Placeholder 2">
            <a:extLst>
              <a:ext uri="{FF2B5EF4-FFF2-40B4-BE49-F238E27FC236}">
                <a16:creationId xmlns:a16="http://schemas.microsoft.com/office/drawing/2014/main" id="{6E30D4BF-E38A-44C7-9F6F-8C6DF3283B1E}"/>
              </a:ext>
            </a:extLst>
          </p:cNvPr>
          <p:cNvSpPr>
            <a:spLocks noGrp="1"/>
          </p:cNvSpPr>
          <p:nvPr>
            <p:ph type="sldNum" sz="quarter" idx="12"/>
          </p:nvPr>
        </p:nvSpPr>
        <p:spPr>
          <a:xfrm>
            <a:off x="9236110" y="6367529"/>
            <a:ext cx="2743200" cy="365125"/>
          </a:xfrm>
        </p:spPr>
        <p:txBody>
          <a:bodyPr/>
          <a:lstStyle/>
          <a:p>
            <a:fld id="{1E81B1E3-87D4-45A9-BA9B-205D98DD7FE6}" type="slidenum">
              <a:rPr lang="en-US" smtClean="0"/>
              <a:t>17</a:t>
            </a:fld>
            <a:endParaRPr lang="en-US"/>
          </a:p>
        </p:txBody>
      </p:sp>
    </p:spTree>
    <p:extLst>
      <p:ext uri="{BB962C8B-B14F-4D97-AF65-F5344CB8AC3E}">
        <p14:creationId xmlns:p14="http://schemas.microsoft.com/office/powerpoint/2010/main" val="1174203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5A5D28F-74B8-48D4-A3F7-5FD66A04A414}"/>
              </a:ext>
            </a:extLst>
          </p:cNvPr>
          <p:cNvGraphicFramePr/>
          <p:nvPr>
            <p:extLst>
              <p:ext uri="{D42A27DB-BD31-4B8C-83A1-F6EECF244321}">
                <p14:modId xmlns:p14="http://schemas.microsoft.com/office/powerpoint/2010/main" val="2756314284"/>
              </p:ext>
            </p:extLst>
          </p:nvPr>
        </p:nvGraphicFramePr>
        <p:xfrm>
          <a:off x="145143" y="2018694"/>
          <a:ext cx="5123543" cy="4476448"/>
        </p:xfrm>
        <a:graphic>
          <a:graphicData uri="http://schemas.openxmlformats.org/drawingml/2006/chart">
            <c:chart xmlns:c="http://schemas.openxmlformats.org/drawingml/2006/chart" xmlns:r="http://schemas.openxmlformats.org/officeDocument/2006/relationships" r:id="rId2"/>
          </a:graphicData>
        </a:graphic>
      </p:graphicFrame>
      <p:sp>
        <p:nvSpPr>
          <p:cNvPr id="6" name="Subtitle 2">
            <a:extLst>
              <a:ext uri="{FF2B5EF4-FFF2-40B4-BE49-F238E27FC236}">
                <a16:creationId xmlns:a16="http://schemas.microsoft.com/office/drawing/2014/main" id="{56702107-C685-4D25-A02E-1288C94347E8}"/>
              </a:ext>
            </a:extLst>
          </p:cNvPr>
          <p:cNvSpPr>
            <a:spLocks noGrp="1"/>
          </p:cNvSpPr>
          <p:nvPr>
            <p:ph type="subTitle" idx="1"/>
          </p:nvPr>
        </p:nvSpPr>
        <p:spPr>
          <a:xfrm>
            <a:off x="0" y="0"/>
            <a:ext cx="12192000" cy="595086"/>
          </a:xfrm>
        </p:spPr>
        <p:txBody>
          <a:bodyPr>
            <a:normAutofit lnSpcReduction="10000"/>
          </a:bodyPr>
          <a:lstStyle/>
          <a:p>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rPr>
              <a:t>Results and Data Analysis</a:t>
            </a:r>
            <a:endParaRPr lang="en-US" sz="4000"/>
          </a:p>
        </p:txBody>
      </p:sp>
      <p:graphicFrame>
        <p:nvGraphicFramePr>
          <p:cNvPr id="7" name="Chart 6">
            <a:extLst>
              <a:ext uri="{FF2B5EF4-FFF2-40B4-BE49-F238E27FC236}">
                <a16:creationId xmlns:a16="http://schemas.microsoft.com/office/drawing/2014/main" id="{F503ADAF-DE6E-4E55-8455-7C958E806C99}"/>
              </a:ext>
            </a:extLst>
          </p:cNvPr>
          <p:cNvGraphicFramePr/>
          <p:nvPr>
            <p:extLst>
              <p:ext uri="{D42A27DB-BD31-4B8C-83A1-F6EECF244321}">
                <p14:modId xmlns:p14="http://schemas.microsoft.com/office/powerpoint/2010/main" val="79465953"/>
              </p:ext>
            </p:extLst>
          </p:nvPr>
        </p:nvGraphicFramePr>
        <p:xfrm>
          <a:off x="6096000" y="2018694"/>
          <a:ext cx="5123543" cy="447644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1790145-AB20-4BA3-9D84-2CC46A7030B7}"/>
              </a:ext>
            </a:extLst>
          </p:cNvPr>
          <p:cNvSpPr txBox="1"/>
          <p:nvPr/>
        </p:nvSpPr>
        <p:spPr>
          <a:xfrm>
            <a:off x="6096000" y="1525990"/>
            <a:ext cx="2830286" cy="461665"/>
          </a:xfrm>
          <a:prstGeom prst="rect">
            <a:avLst/>
          </a:prstGeom>
          <a:noFill/>
        </p:spPr>
        <p:txBody>
          <a:bodyPr wrap="square" rtlCol="0">
            <a:spAutoFit/>
          </a:bodyPr>
          <a:lstStyle/>
          <a:p>
            <a:r>
              <a:rPr lang="en-US" sz="2400" b="1"/>
              <a:t>Manganese (Mn)</a:t>
            </a:r>
          </a:p>
        </p:txBody>
      </p:sp>
      <p:sp>
        <p:nvSpPr>
          <p:cNvPr id="10" name="TextBox 9">
            <a:extLst>
              <a:ext uri="{FF2B5EF4-FFF2-40B4-BE49-F238E27FC236}">
                <a16:creationId xmlns:a16="http://schemas.microsoft.com/office/drawing/2014/main" id="{A38C150B-6475-489B-A914-47A28A1E45DD}"/>
              </a:ext>
            </a:extLst>
          </p:cNvPr>
          <p:cNvSpPr txBox="1"/>
          <p:nvPr/>
        </p:nvSpPr>
        <p:spPr>
          <a:xfrm>
            <a:off x="239485" y="1525990"/>
            <a:ext cx="2380343" cy="461665"/>
          </a:xfrm>
          <a:prstGeom prst="rect">
            <a:avLst/>
          </a:prstGeom>
          <a:noFill/>
        </p:spPr>
        <p:txBody>
          <a:bodyPr wrap="square" rtlCol="0">
            <a:spAutoFit/>
          </a:bodyPr>
          <a:lstStyle/>
          <a:p>
            <a:r>
              <a:rPr lang="en-US" sz="2400" b="1"/>
              <a:t>Iron (Fe)</a:t>
            </a:r>
          </a:p>
        </p:txBody>
      </p:sp>
      <p:sp>
        <p:nvSpPr>
          <p:cNvPr id="11" name="TextBox 10">
            <a:extLst>
              <a:ext uri="{FF2B5EF4-FFF2-40B4-BE49-F238E27FC236}">
                <a16:creationId xmlns:a16="http://schemas.microsoft.com/office/drawing/2014/main" id="{882FF28B-9FC3-4760-BED1-F18AF9427AD2}"/>
              </a:ext>
            </a:extLst>
          </p:cNvPr>
          <p:cNvSpPr txBox="1"/>
          <p:nvPr/>
        </p:nvSpPr>
        <p:spPr>
          <a:xfrm>
            <a:off x="246743" y="6385317"/>
            <a:ext cx="3657600" cy="372793"/>
          </a:xfrm>
          <a:prstGeom prst="rect">
            <a:avLst/>
          </a:prstGeom>
          <a:noFill/>
        </p:spPr>
        <p:txBody>
          <a:bodyPr wrap="square" rtlCol="0">
            <a:spAutoFit/>
          </a:bodyPr>
          <a:lstStyle/>
          <a:p>
            <a:r>
              <a:rPr lang="en-US"/>
              <a:t>Root&gt;Leaf&gt;Stem</a:t>
            </a:r>
          </a:p>
        </p:txBody>
      </p:sp>
      <p:sp>
        <p:nvSpPr>
          <p:cNvPr id="12" name="TextBox 11">
            <a:extLst>
              <a:ext uri="{FF2B5EF4-FFF2-40B4-BE49-F238E27FC236}">
                <a16:creationId xmlns:a16="http://schemas.microsoft.com/office/drawing/2014/main" id="{645496D5-BF22-411E-AFFD-BBB438F10BD0}"/>
              </a:ext>
            </a:extLst>
          </p:cNvPr>
          <p:cNvSpPr txBox="1"/>
          <p:nvPr/>
        </p:nvSpPr>
        <p:spPr>
          <a:xfrm>
            <a:off x="6096000" y="6385316"/>
            <a:ext cx="3657600" cy="372793"/>
          </a:xfrm>
          <a:prstGeom prst="rect">
            <a:avLst/>
          </a:prstGeom>
          <a:noFill/>
        </p:spPr>
        <p:txBody>
          <a:bodyPr wrap="square" rtlCol="0">
            <a:spAutoFit/>
          </a:bodyPr>
          <a:lstStyle/>
          <a:p>
            <a:r>
              <a:rPr lang="en-US"/>
              <a:t>Leaf&gt;Root&gt;Stem</a:t>
            </a:r>
          </a:p>
        </p:txBody>
      </p:sp>
      <p:sp>
        <p:nvSpPr>
          <p:cNvPr id="2" name="Slide Number Placeholder 1">
            <a:extLst>
              <a:ext uri="{FF2B5EF4-FFF2-40B4-BE49-F238E27FC236}">
                <a16:creationId xmlns:a16="http://schemas.microsoft.com/office/drawing/2014/main" id="{3183369D-C387-4326-A8CA-74A54891BD14}"/>
              </a:ext>
            </a:extLst>
          </p:cNvPr>
          <p:cNvSpPr>
            <a:spLocks noGrp="1"/>
          </p:cNvSpPr>
          <p:nvPr>
            <p:ph type="sldNum" sz="quarter" idx="12"/>
          </p:nvPr>
        </p:nvSpPr>
        <p:spPr>
          <a:xfrm>
            <a:off x="9202057" y="6385316"/>
            <a:ext cx="2743200" cy="365125"/>
          </a:xfrm>
        </p:spPr>
        <p:txBody>
          <a:bodyPr/>
          <a:lstStyle/>
          <a:p>
            <a:fld id="{1E81B1E3-87D4-45A9-BA9B-205D98DD7FE6}" type="slidenum">
              <a:rPr lang="en-US" smtClean="0"/>
              <a:t>18</a:t>
            </a:fld>
            <a:endParaRPr lang="en-US"/>
          </a:p>
        </p:txBody>
      </p:sp>
    </p:spTree>
    <p:extLst>
      <p:ext uri="{BB962C8B-B14F-4D97-AF65-F5344CB8AC3E}">
        <p14:creationId xmlns:p14="http://schemas.microsoft.com/office/powerpoint/2010/main" val="45485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3040-AF7B-438C-858F-7546FDB20B1E}"/>
              </a:ext>
            </a:extLst>
          </p:cNvPr>
          <p:cNvSpPr>
            <a:spLocks noGrp="1"/>
          </p:cNvSpPr>
          <p:nvPr>
            <p:ph type="ctrTitle"/>
          </p:nvPr>
        </p:nvSpPr>
        <p:spPr>
          <a:xfrm>
            <a:off x="246742" y="693669"/>
            <a:ext cx="12192000" cy="638628"/>
          </a:xfrm>
        </p:spPr>
        <p:txBody>
          <a:bodyPr>
            <a:normAutofit fontScale="90000"/>
          </a:bodyPr>
          <a:lstStyle/>
          <a:p>
            <a:r>
              <a:rPr lang="en-US" sz="4400" b="1">
                <a:solidFill>
                  <a:schemeClr val="accent1">
                    <a:lumMod val="60000"/>
                    <a:lumOff val="40000"/>
                  </a:schemeClr>
                </a:solidFill>
                <a:latin typeface="DejaVu Serif Condensed" panose="02060606050605020204" pitchFamily="18" charset="0"/>
                <a:ea typeface="DejaVu Serif Condensed" panose="02060606050605020204" pitchFamily="18" charset="0"/>
              </a:rPr>
              <a:t>Results and Data Analysis</a:t>
            </a:r>
            <a:br>
              <a:rPr lang="en-US"/>
            </a:br>
            <a:endParaRPr lang="en-US"/>
          </a:p>
        </p:txBody>
      </p:sp>
      <p:sp>
        <p:nvSpPr>
          <p:cNvPr id="4" name="TextBox 3">
            <a:extLst>
              <a:ext uri="{FF2B5EF4-FFF2-40B4-BE49-F238E27FC236}">
                <a16:creationId xmlns:a16="http://schemas.microsoft.com/office/drawing/2014/main" id="{A0900EAB-7017-432A-92A8-A1D073949253}"/>
              </a:ext>
            </a:extLst>
          </p:cNvPr>
          <p:cNvSpPr txBox="1"/>
          <p:nvPr/>
        </p:nvSpPr>
        <p:spPr>
          <a:xfrm>
            <a:off x="2677887" y="785857"/>
            <a:ext cx="6342743" cy="984885"/>
          </a:xfrm>
          <a:prstGeom prst="rect">
            <a:avLst/>
          </a:prstGeom>
          <a:noFill/>
        </p:spPr>
        <p:txBody>
          <a:bodyPr wrap="square" rtlCol="0">
            <a:spAutoFit/>
          </a:bodyPr>
          <a:lstStyle/>
          <a:p>
            <a:pPr algn="ctr"/>
            <a:r>
              <a:rPr lang="en-US" sz="2000">
                <a:latin typeface="Adobe Caslon Pro Bold" panose="0205070206050A020403" pitchFamily="18" charset="0"/>
              </a:rPr>
              <a:t>Calibration Curves of Elements for Samples </a:t>
            </a:r>
            <a:r>
              <a:rPr lang="ka-GE" sz="2000"/>
              <a:t>№</a:t>
            </a:r>
            <a:r>
              <a:rPr lang="en-US" sz="2000">
                <a:latin typeface="Adobe Caslon Pro Bold" panose="0205070206050A020403" pitchFamily="18" charset="0"/>
              </a:rPr>
              <a:t> 7 , 8, 9, 10</a:t>
            </a:r>
          </a:p>
          <a:p>
            <a:pPr algn="ctr"/>
            <a:r>
              <a:rPr lang="en-US" sz="2000">
                <a:latin typeface="Adobe Caslon Pro Bold" panose="0205070206050A020403" pitchFamily="18" charset="0"/>
              </a:rPr>
              <a:t> </a:t>
            </a:r>
          </a:p>
          <a:p>
            <a:pPr algn="ctr"/>
            <a:r>
              <a:rPr lang="en-US"/>
              <a:t> </a:t>
            </a:r>
          </a:p>
        </p:txBody>
      </p:sp>
      <p:sp>
        <p:nvSpPr>
          <p:cNvPr id="6" name="TextBox 5">
            <a:extLst>
              <a:ext uri="{FF2B5EF4-FFF2-40B4-BE49-F238E27FC236}">
                <a16:creationId xmlns:a16="http://schemas.microsoft.com/office/drawing/2014/main" id="{098404F3-63C3-4303-A951-DC4ADDA23FE2}"/>
              </a:ext>
            </a:extLst>
          </p:cNvPr>
          <p:cNvSpPr txBox="1"/>
          <p:nvPr/>
        </p:nvSpPr>
        <p:spPr>
          <a:xfrm>
            <a:off x="1860621" y="1093708"/>
            <a:ext cx="3697357" cy="369332"/>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Nickel</a:t>
            </a:r>
          </a:p>
        </p:txBody>
      </p:sp>
      <p:sp>
        <p:nvSpPr>
          <p:cNvPr id="8" name="TextBox 7">
            <a:extLst>
              <a:ext uri="{FF2B5EF4-FFF2-40B4-BE49-F238E27FC236}">
                <a16:creationId xmlns:a16="http://schemas.microsoft.com/office/drawing/2014/main" id="{F1EC4184-E97E-4D9D-AB1E-A10DD1677CFE}"/>
              </a:ext>
            </a:extLst>
          </p:cNvPr>
          <p:cNvSpPr txBox="1"/>
          <p:nvPr/>
        </p:nvSpPr>
        <p:spPr>
          <a:xfrm>
            <a:off x="9558651" y="1102350"/>
            <a:ext cx="3697357" cy="369332"/>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Lead</a:t>
            </a:r>
          </a:p>
        </p:txBody>
      </p:sp>
      <p:pic>
        <p:nvPicPr>
          <p:cNvPr id="10" name="Picture 9">
            <a:extLst>
              <a:ext uri="{FF2B5EF4-FFF2-40B4-BE49-F238E27FC236}">
                <a16:creationId xmlns:a16="http://schemas.microsoft.com/office/drawing/2014/main" id="{73D64639-CA04-4DFF-ABF1-2AA3C9C5F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76" y="1463040"/>
            <a:ext cx="4754880" cy="5405600"/>
          </a:xfrm>
          <a:prstGeom prst="rect">
            <a:avLst/>
          </a:prstGeom>
        </p:spPr>
      </p:pic>
      <p:pic>
        <p:nvPicPr>
          <p:cNvPr id="12" name="Picture 11">
            <a:extLst>
              <a:ext uri="{FF2B5EF4-FFF2-40B4-BE49-F238E27FC236}">
                <a16:creationId xmlns:a16="http://schemas.microsoft.com/office/drawing/2014/main" id="{C386F805-81AA-4C2B-906A-AECF7BD020FD}"/>
              </a:ext>
            </a:extLst>
          </p:cNvPr>
          <p:cNvPicPr>
            <a:picLocks noChangeAspect="1"/>
          </p:cNvPicPr>
          <p:nvPr/>
        </p:nvPicPr>
        <p:blipFill rotWithShape="1">
          <a:blip r:embed="rId3">
            <a:extLst>
              <a:ext uri="{28A0092B-C50C-407E-A947-70E740481C1C}">
                <a14:useLocalDpi xmlns:a14="http://schemas.microsoft.com/office/drawing/2010/main" val="0"/>
              </a:ext>
            </a:extLst>
          </a:blip>
          <a:srcRect r="2540"/>
          <a:stretch/>
        </p:blipFill>
        <p:spPr>
          <a:xfrm>
            <a:off x="7432767" y="1431232"/>
            <a:ext cx="4634089" cy="5405601"/>
          </a:xfrm>
          <a:prstGeom prst="rect">
            <a:avLst/>
          </a:prstGeom>
        </p:spPr>
      </p:pic>
      <p:sp>
        <p:nvSpPr>
          <p:cNvPr id="3" name="Slide Number Placeholder 2">
            <a:extLst>
              <a:ext uri="{FF2B5EF4-FFF2-40B4-BE49-F238E27FC236}">
                <a16:creationId xmlns:a16="http://schemas.microsoft.com/office/drawing/2014/main" id="{24DC0E12-A604-40BD-AA09-E0951EE49F95}"/>
              </a:ext>
            </a:extLst>
          </p:cNvPr>
          <p:cNvSpPr>
            <a:spLocks noGrp="1"/>
          </p:cNvSpPr>
          <p:nvPr>
            <p:ph type="sldNum" sz="quarter" idx="12"/>
          </p:nvPr>
        </p:nvSpPr>
        <p:spPr>
          <a:xfrm>
            <a:off x="9279781" y="6464961"/>
            <a:ext cx="2743200" cy="365125"/>
          </a:xfrm>
        </p:spPr>
        <p:txBody>
          <a:bodyPr/>
          <a:lstStyle/>
          <a:p>
            <a:fld id="{1E81B1E3-87D4-45A9-BA9B-205D98DD7FE6}" type="slidenum">
              <a:rPr lang="en-US" smtClean="0"/>
              <a:t>19</a:t>
            </a:fld>
            <a:endParaRPr lang="en-US"/>
          </a:p>
        </p:txBody>
      </p:sp>
    </p:spTree>
    <p:extLst>
      <p:ext uri="{BB962C8B-B14F-4D97-AF65-F5344CB8AC3E}">
        <p14:creationId xmlns:p14="http://schemas.microsoft.com/office/powerpoint/2010/main" val="412843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3E51-7A99-42F8-A2D3-17D7287B10AB}"/>
              </a:ext>
            </a:extLst>
          </p:cNvPr>
          <p:cNvSpPr>
            <a:spLocks noGrp="1"/>
          </p:cNvSpPr>
          <p:nvPr>
            <p:ph type="ctrTitle"/>
          </p:nvPr>
        </p:nvSpPr>
        <p:spPr>
          <a:xfrm>
            <a:off x="-1" y="28575"/>
            <a:ext cx="12192001" cy="771525"/>
          </a:xfrm>
        </p:spPr>
        <p:txBody>
          <a:bodyPr>
            <a:normAutofit/>
          </a:bodyPr>
          <a:lstStyle/>
          <a:p>
            <a:r>
              <a:rPr lang="en-US" sz="4400" b="1">
                <a:solidFill>
                  <a:schemeClr val="accent1">
                    <a:lumMod val="60000"/>
                    <a:lumOff val="40000"/>
                  </a:schemeClr>
                </a:solidFill>
                <a:latin typeface="DejaVu Serif Condensed" panose="02060606050605020204" pitchFamily="18" charset="0"/>
                <a:ea typeface="DejaVu Serif Condensed" panose="02060606050605020204" pitchFamily="18" charset="0"/>
              </a:rPr>
              <a:t>Heavy Metals Toxicity Mechanism</a:t>
            </a:r>
          </a:p>
        </p:txBody>
      </p:sp>
      <p:sp>
        <p:nvSpPr>
          <p:cNvPr id="3" name="Subtitle 2">
            <a:extLst>
              <a:ext uri="{FF2B5EF4-FFF2-40B4-BE49-F238E27FC236}">
                <a16:creationId xmlns:a16="http://schemas.microsoft.com/office/drawing/2014/main" id="{6E715950-5810-4C8C-9A93-FC25EEAFAD51}"/>
              </a:ext>
            </a:extLst>
          </p:cNvPr>
          <p:cNvSpPr>
            <a:spLocks noGrp="1"/>
          </p:cNvSpPr>
          <p:nvPr>
            <p:ph type="subTitle" idx="1"/>
          </p:nvPr>
        </p:nvSpPr>
        <p:spPr>
          <a:xfrm>
            <a:off x="-1" y="1085851"/>
            <a:ext cx="12192000" cy="5772150"/>
          </a:xfrm>
        </p:spPr>
        <p:txBody>
          <a:bodyPr/>
          <a:lstStyle/>
          <a:p>
            <a:pPr algn="l"/>
            <a:endParaRPr lang="en-US">
              <a:latin typeface="Century Schoolbook" panose="02040604050505020304" pitchFamily="18" charset="0"/>
            </a:endParaRPr>
          </a:p>
          <a:p>
            <a:pPr algn="l"/>
            <a:endParaRPr lang="en-US" sz="1800">
              <a:latin typeface="Century Schoolbook" panose="02040604050505020304" pitchFamily="18" charset="0"/>
            </a:endParaRPr>
          </a:p>
        </p:txBody>
      </p:sp>
      <p:sp>
        <p:nvSpPr>
          <p:cNvPr id="5" name="TextBox 4">
            <a:extLst>
              <a:ext uri="{FF2B5EF4-FFF2-40B4-BE49-F238E27FC236}">
                <a16:creationId xmlns:a16="http://schemas.microsoft.com/office/drawing/2014/main" id="{0F41B549-C799-481C-BFC7-6C2F8A1A9819}"/>
              </a:ext>
            </a:extLst>
          </p:cNvPr>
          <p:cNvSpPr txBox="1"/>
          <p:nvPr/>
        </p:nvSpPr>
        <p:spPr>
          <a:xfrm>
            <a:off x="4949427" y="2927703"/>
            <a:ext cx="2657475" cy="523220"/>
          </a:xfrm>
          <a:prstGeom prst="rect">
            <a:avLst/>
          </a:prstGeom>
          <a:noFill/>
        </p:spPr>
        <p:txBody>
          <a:bodyPr wrap="square" rtlCol="0">
            <a:spAutoFit/>
          </a:bodyPr>
          <a:lstStyle/>
          <a:p>
            <a:pPr algn="ctr"/>
            <a:r>
              <a:rPr lang="en-US" sz="2800" b="1">
                <a:solidFill>
                  <a:schemeClr val="accent2">
                    <a:lumMod val="60000"/>
                    <a:lumOff val="40000"/>
                  </a:schemeClr>
                </a:solidFill>
              </a:rPr>
              <a:t>Heavy metals</a:t>
            </a:r>
            <a:endParaRPr lang="en-US" sz="2800">
              <a:solidFill>
                <a:schemeClr val="accent2">
                  <a:lumMod val="60000"/>
                  <a:lumOff val="40000"/>
                </a:schemeClr>
              </a:solidFill>
            </a:endParaRPr>
          </a:p>
        </p:txBody>
      </p:sp>
      <p:sp>
        <p:nvSpPr>
          <p:cNvPr id="7" name="Oval 6">
            <a:extLst>
              <a:ext uri="{FF2B5EF4-FFF2-40B4-BE49-F238E27FC236}">
                <a16:creationId xmlns:a16="http://schemas.microsoft.com/office/drawing/2014/main" id="{037B5CF5-1E48-47C5-A45B-282DEF18BF06}"/>
              </a:ext>
            </a:extLst>
          </p:cNvPr>
          <p:cNvSpPr/>
          <p:nvPr/>
        </p:nvSpPr>
        <p:spPr>
          <a:xfrm>
            <a:off x="364331" y="2313465"/>
            <a:ext cx="2657475" cy="2143124"/>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entury Schoolbook" panose="02040604050505020304" pitchFamily="18" charset="0"/>
              </a:rPr>
              <a:t>binding to certain groups of enzymes and proteins(-SH) and inhibition of their activity </a:t>
            </a:r>
            <a:endParaRPr lang="en-US">
              <a:latin typeface="Century Schoolbook" panose="02040604050505020304" pitchFamily="18" charset="0"/>
            </a:endParaRPr>
          </a:p>
        </p:txBody>
      </p:sp>
      <p:sp>
        <p:nvSpPr>
          <p:cNvPr id="8" name="Oval 7">
            <a:extLst>
              <a:ext uri="{FF2B5EF4-FFF2-40B4-BE49-F238E27FC236}">
                <a16:creationId xmlns:a16="http://schemas.microsoft.com/office/drawing/2014/main" id="{BCEB6DC5-2F60-4F2D-B6F6-F8B964C9012F}"/>
              </a:ext>
            </a:extLst>
          </p:cNvPr>
          <p:cNvSpPr/>
          <p:nvPr/>
        </p:nvSpPr>
        <p:spPr>
          <a:xfrm>
            <a:off x="8701088" y="1471611"/>
            <a:ext cx="2886073" cy="214312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entury Schoolbook" panose="02040604050505020304" pitchFamily="18" charset="0"/>
              </a:rPr>
              <a:t>Inhibition of  neurotransmitter release</a:t>
            </a:r>
            <a:endParaRPr lang="en-US">
              <a:latin typeface="Century Schoolbook" panose="02040604050505020304" pitchFamily="18" charset="0"/>
            </a:endParaRPr>
          </a:p>
        </p:txBody>
      </p:sp>
      <p:sp>
        <p:nvSpPr>
          <p:cNvPr id="10" name="Oval 9">
            <a:extLst>
              <a:ext uri="{FF2B5EF4-FFF2-40B4-BE49-F238E27FC236}">
                <a16:creationId xmlns:a16="http://schemas.microsoft.com/office/drawing/2014/main" id="{D8AA05E8-7824-438D-B11D-494573BCD1E0}"/>
              </a:ext>
            </a:extLst>
          </p:cNvPr>
          <p:cNvSpPr/>
          <p:nvPr/>
        </p:nvSpPr>
        <p:spPr>
          <a:xfrm>
            <a:off x="4214812" y="4653290"/>
            <a:ext cx="4843461" cy="214312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entury Schoolbook" panose="02040604050505020304" pitchFamily="18" charset="0"/>
              </a:rPr>
              <a:t>replacement of a metallo-enzyme by another metal ion of similar size</a:t>
            </a:r>
            <a:r>
              <a:rPr lang="ka-GE">
                <a:solidFill>
                  <a:schemeClr val="tx1"/>
                </a:solidFill>
                <a:latin typeface="Century Schoolbook" panose="02040604050505020304" pitchFamily="18" charset="0"/>
              </a:rPr>
              <a:t>.</a:t>
            </a:r>
            <a:r>
              <a:rPr lang="en-US"/>
              <a:t> </a:t>
            </a:r>
            <a:r>
              <a:rPr lang="en-US">
                <a:solidFill>
                  <a:schemeClr val="tx1"/>
                </a:solidFill>
                <a:latin typeface="Century Schoolbook" panose="02040604050505020304" pitchFamily="18" charset="0"/>
              </a:rPr>
              <a:t>For instance, cadmium</a:t>
            </a:r>
            <a:r>
              <a:rPr lang="ka-GE">
                <a:solidFill>
                  <a:schemeClr val="tx1"/>
                </a:solidFill>
                <a:latin typeface="Century Schoolbook" panose="02040604050505020304" pitchFamily="18" charset="0"/>
              </a:rPr>
              <a:t> </a:t>
            </a:r>
            <a:r>
              <a:rPr lang="en-US">
                <a:solidFill>
                  <a:schemeClr val="tx1"/>
                </a:solidFill>
                <a:latin typeface="Century Schoolbook" panose="02040604050505020304" pitchFamily="18" charset="0"/>
              </a:rPr>
              <a:t>can replace zinc in certain enzymes, leading to cadmium toxicity. .</a:t>
            </a:r>
          </a:p>
        </p:txBody>
      </p:sp>
      <p:pic>
        <p:nvPicPr>
          <p:cNvPr id="14" name="Picture 13">
            <a:extLst>
              <a:ext uri="{FF2B5EF4-FFF2-40B4-BE49-F238E27FC236}">
                <a16:creationId xmlns:a16="http://schemas.microsoft.com/office/drawing/2014/main" id="{52BDC120-7071-4969-A116-8A56DDC1E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311248"/>
            <a:ext cx="5656852" cy="834092"/>
          </a:xfrm>
          <a:prstGeom prst="rect">
            <a:avLst/>
          </a:prstGeom>
        </p:spPr>
      </p:pic>
      <p:sp>
        <p:nvSpPr>
          <p:cNvPr id="4" name="Oval 3">
            <a:extLst>
              <a:ext uri="{FF2B5EF4-FFF2-40B4-BE49-F238E27FC236}">
                <a16:creationId xmlns:a16="http://schemas.microsoft.com/office/drawing/2014/main" id="{2492F628-8ADF-4FA7-ABA3-879DFAEC94B3}"/>
              </a:ext>
            </a:extLst>
          </p:cNvPr>
          <p:cNvSpPr/>
          <p:nvPr/>
        </p:nvSpPr>
        <p:spPr>
          <a:xfrm>
            <a:off x="4949427" y="2802592"/>
            <a:ext cx="2657475" cy="834092"/>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1CF1E37-356A-4B62-80AC-BC4CC1BB335D}"/>
              </a:ext>
            </a:extLst>
          </p:cNvPr>
          <p:cNvSpPr>
            <a:spLocks noGrp="1"/>
          </p:cNvSpPr>
          <p:nvPr>
            <p:ph type="sldNum" sz="quarter" idx="12"/>
          </p:nvPr>
        </p:nvSpPr>
        <p:spPr>
          <a:xfrm>
            <a:off x="9253536" y="6341107"/>
            <a:ext cx="2743200" cy="365125"/>
          </a:xfrm>
        </p:spPr>
        <p:txBody>
          <a:bodyPr/>
          <a:lstStyle/>
          <a:p>
            <a:fld id="{1E81B1E3-87D4-45A9-BA9B-205D98DD7FE6}" type="slidenum">
              <a:rPr lang="en-US" smtClean="0"/>
              <a:t>2</a:t>
            </a:fld>
            <a:endParaRPr lang="en-US"/>
          </a:p>
        </p:txBody>
      </p:sp>
    </p:spTree>
    <p:extLst>
      <p:ext uri="{BB962C8B-B14F-4D97-AF65-F5344CB8AC3E}">
        <p14:creationId xmlns:p14="http://schemas.microsoft.com/office/powerpoint/2010/main" val="383342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1938-28EC-4615-BF00-6D8F7E6A192C}"/>
              </a:ext>
            </a:extLst>
          </p:cNvPr>
          <p:cNvSpPr>
            <a:spLocks noGrp="1"/>
          </p:cNvSpPr>
          <p:nvPr>
            <p:ph type="ctrTitle"/>
          </p:nvPr>
        </p:nvSpPr>
        <p:spPr>
          <a:xfrm>
            <a:off x="0" y="-39757"/>
            <a:ext cx="11913704" cy="689113"/>
          </a:xfrm>
        </p:spPr>
        <p:txBody>
          <a:bodyPr>
            <a:normAutofit/>
          </a:bodyPr>
          <a:lstStyle/>
          <a:p>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rPr>
              <a:t>Results and Data Analysis</a:t>
            </a:r>
            <a:endParaRPr lang="en-US" sz="4000"/>
          </a:p>
        </p:txBody>
      </p:sp>
      <p:sp>
        <p:nvSpPr>
          <p:cNvPr id="4" name="TextBox 3">
            <a:extLst>
              <a:ext uri="{FF2B5EF4-FFF2-40B4-BE49-F238E27FC236}">
                <a16:creationId xmlns:a16="http://schemas.microsoft.com/office/drawing/2014/main" id="{050E5952-3850-413B-B602-5007F95B6642}"/>
              </a:ext>
            </a:extLst>
          </p:cNvPr>
          <p:cNvSpPr txBox="1"/>
          <p:nvPr/>
        </p:nvSpPr>
        <p:spPr>
          <a:xfrm>
            <a:off x="2677887" y="785857"/>
            <a:ext cx="6342743" cy="984885"/>
          </a:xfrm>
          <a:prstGeom prst="rect">
            <a:avLst/>
          </a:prstGeom>
          <a:noFill/>
        </p:spPr>
        <p:txBody>
          <a:bodyPr wrap="square" rtlCol="0">
            <a:spAutoFit/>
          </a:bodyPr>
          <a:lstStyle/>
          <a:p>
            <a:pPr algn="ctr"/>
            <a:r>
              <a:rPr lang="en-US" sz="2000">
                <a:latin typeface="Adobe Caslon Pro Bold" panose="0205070206050A020403" pitchFamily="18" charset="0"/>
              </a:rPr>
              <a:t>Calibration Curves of Elements for Samples </a:t>
            </a:r>
            <a:r>
              <a:rPr lang="ka-GE" sz="2000"/>
              <a:t>№</a:t>
            </a:r>
            <a:r>
              <a:rPr lang="en-US" sz="2000">
                <a:latin typeface="Adobe Caslon Pro Bold" panose="0205070206050A020403" pitchFamily="18" charset="0"/>
              </a:rPr>
              <a:t> 7 , 8, 9, 10</a:t>
            </a:r>
          </a:p>
          <a:p>
            <a:pPr algn="ctr"/>
            <a:r>
              <a:rPr lang="en-US" sz="2000">
                <a:latin typeface="Adobe Caslon Pro Bold" panose="0205070206050A020403" pitchFamily="18" charset="0"/>
              </a:rPr>
              <a:t> </a:t>
            </a:r>
          </a:p>
          <a:p>
            <a:pPr algn="ctr"/>
            <a:r>
              <a:rPr lang="en-US"/>
              <a:t> </a:t>
            </a:r>
          </a:p>
        </p:txBody>
      </p:sp>
      <p:pic>
        <p:nvPicPr>
          <p:cNvPr id="5" name="Picture 4" descr="C:\Users\M\Downloads\image (2).png">
            <a:extLst>
              <a:ext uri="{FF2B5EF4-FFF2-40B4-BE49-F238E27FC236}">
                <a16:creationId xmlns:a16="http://schemas.microsoft.com/office/drawing/2014/main" id="{A6E1E427-7427-4A07-95A7-D3B95438BF30}"/>
              </a:ext>
            </a:extLst>
          </p:cNvPr>
          <p:cNvPicPr/>
          <p:nvPr/>
        </p:nvPicPr>
        <p:blipFill rotWithShape="1">
          <a:blip r:embed="rId2">
            <a:extLst>
              <a:ext uri="{28A0092B-C50C-407E-A947-70E740481C1C}">
                <a14:useLocalDpi xmlns:a14="http://schemas.microsoft.com/office/drawing/2010/main" val="0"/>
              </a:ext>
            </a:extLst>
          </a:blip>
          <a:srcRect t="4883"/>
          <a:stretch/>
        </p:blipFill>
        <p:spPr bwMode="auto">
          <a:xfrm>
            <a:off x="53508" y="1554480"/>
            <a:ext cx="4663440" cy="5303520"/>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13AB2730-7374-4AD0-8CBB-E568EE40149C}"/>
              </a:ext>
            </a:extLst>
          </p:cNvPr>
          <p:cNvSpPr txBox="1"/>
          <p:nvPr/>
        </p:nvSpPr>
        <p:spPr>
          <a:xfrm>
            <a:off x="2092569" y="1185148"/>
            <a:ext cx="1855305" cy="369332"/>
          </a:xfrm>
          <a:prstGeom prst="rect">
            <a:avLst/>
          </a:prstGeom>
          <a:noFill/>
        </p:spPr>
        <p:txBody>
          <a:bodyPr wrap="square" rtlCol="0">
            <a:spAutoFit/>
          </a:bodyPr>
          <a:lstStyle/>
          <a:p>
            <a:r>
              <a:rPr lang="en-US"/>
              <a:t>Zinc</a:t>
            </a:r>
          </a:p>
        </p:txBody>
      </p:sp>
      <p:pic>
        <p:nvPicPr>
          <p:cNvPr id="8" name="Picture 7">
            <a:extLst>
              <a:ext uri="{FF2B5EF4-FFF2-40B4-BE49-F238E27FC236}">
                <a16:creationId xmlns:a16="http://schemas.microsoft.com/office/drawing/2014/main" id="{421DBAD5-48F4-4DE9-985C-D1C79B25A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339" y="1484368"/>
            <a:ext cx="4456153" cy="5303520"/>
          </a:xfrm>
          <a:prstGeom prst="rect">
            <a:avLst/>
          </a:prstGeom>
        </p:spPr>
      </p:pic>
      <p:sp>
        <p:nvSpPr>
          <p:cNvPr id="9" name="TextBox 8">
            <a:extLst>
              <a:ext uri="{FF2B5EF4-FFF2-40B4-BE49-F238E27FC236}">
                <a16:creationId xmlns:a16="http://schemas.microsoft.com/office/drawing/2014/main" id="{105B87E4-0055-4E60-9DD2-9F56EDEE3445}"/>
              </a:ext>
            </a:extLst>
          </p:cNvPr>
          <p:cNvSpPr txBox="1"/>
          <p:nvPr/>
        </p:nvSpPr>
        <p:spPr>
          <a:xfrm>
            <a:off x="9701950" y="1185148"/>
            <a:ext cx="1755222" cy="369332"/>
          </a:xfrm>
          <a:prstGeom prst="rect">
            <a:avLst/>
          </a:prstGeom>
          <a:noFill/>
        </p:spPr>
        <p:txBody>
          <a:bodyPr wrap="square" rtlCol="0">
            <a:spAutoFit/>
          </a:bodyPr>
          <a:lstStyle/>
          <a:p>
            <a:r>
              <a:rPr lang="en-US"/>
              <a:t>Copper</a:t>
            </a:r>
          </a:p>
        </p:txBody>
      </p:sp>
      <p:sp>
        <p:nvSpPr>
          <p:cNvPr id="3" name="Slide Number Placeholder 2">
            <a:extLst>
              <a:ext uri="{FF2B5EF4-FFF2-40B4-BE49-F238E27FC236}">
                <a16:creationId xmlns:a16="http://schemas.microsoft.com/office/drawing/2014/main" id="{F96FDC0D-0FCF-4340-B488-DAD8E6038872}"/>
              </a:ext>
            </a:extLst>
          </p:cNvPr>
          <p:cNvSpPr>
            <a:spLocks noGrp="1"/>
          </p:cNvSpPr>
          <p:nvPr>
            <p:ph type="sldNum" sz="quarter" idx="12"/>
          </p:nvPr>
        </p:nvSpPr>
        <p:spPr>
          <a:xfrm>
            <a:off x="9395292" y="6492875"/>
            <a:ext cx="2743200" cy="365125"/>
          </a:xfrm>
        </p:spPr>
        <p:txBody>
          <a:bodyPr/>
          <a:lstStyle/>
          <a:p>
            <a:fld id="{1E81B1E3-87D4-45A9-BA9B-205D98DD7FE6}" type="slidenum">
              <a:rPr lang="en-US" smtClean="0"/>
              <a:t>20</a:t>
            </a:fld>
            <a:endParaRPr lang="en-US"/>
          </a:p>
        </p:txBody>
      </p:sp>
    </p:spTree>
    <p:extLst>
      <p:ext uri="{BB962C8B-B14F-4D97-AF65-F5344CB8AC3E}">
        <p14:creationId xmlns:p14="http://schemas.microsoft.com/office/powerpoint/2010/main" val="914754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99A9-387D-4B18-8E09-0808047046A7}"/>
              </a:ext>
            </a:extLst>
          </p:cNvPr>
          <p:cNvSpPr>
            <a:spLocks noGrp="1"/>
          </p:cNvSpPr>
          <p:nvPr>
            <p:ph type="ctrTitle"/>
          </p:nvPr>
        </p:nvSpPr>
        <p:spPr>
          <a:xfrm>
            <a:off x="0" y="1"/>
            <a:ext cx="12192000" cy="647114"/>
          </a:xfrm>
        </p:spPr>
        <p:txBody>
          <a:bodyPr>
            <a:normAutofit/>
          </a:bodyPr>
          <a:lstStyle/>
          <a:p>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rPr>
              <a:t>Results and Data Analysis</a:t>
            </a:r>
            <a:endParaRPr lang="en-US" sz="4000"/>
          </a:p>
        </p:txBody>
      </p:sp>
      <p:sp>
        <p:nvSpPr>
          <p:cNvPr id="5" name="TextBox 4">
            <a:extLst>
              <a:ext uri="{FF2B5EF4-FFF2-40B4-BE49-F238E27FC236}">
                <a16:creationId xmlns:a16="http://schemas.microsoft.com/office/drawing/2014/main" id="{87616D2A-B500-49D1-9BA1-438C3612705A}"/>
              </a:ext>
            </a:extLst>
          </p:cNvPr>
          <p:cNvSpPr txBox="1"/>
          <p:nvPr/>
        </p:nvSpPr>
        <p:spPr>
          <a:xfrm>
            <a:off x="2677887" y="785857"/>
            <a:ext cx="6342743" cy="984885"/>
          </a:xfrm>
          <a:prstGeom prst="rect">
            <a:avLst/>
          </a:prstGeom>
          <a:noFill/>
        </p:spPr>
        <p:txBody>
          <a:bodyPr wrap="square" rtlCol="0">
            <a:spAutoFit/>
          </a:bodyPr>
          <a:lstStyle/>
          <a:p>
            <a:pPr algn="ctr"/>
            <a:r>
              <a:rPr lang="en-US" sz="2000">
                <a:latin typeface="Adobe Caslon Pro Bold" panose="0205070206050A020403" pitchFamily="18" charset="0"/>
              </a:rPr>
              <a:t>Calibration Curves of Elements for Samples </a:t>
            </a:r>
            <a:r>
              <a:rPr lang="ka-GE" sz="2000"/>
              <a:t>№</a:t>
            </a:r>
            <a:r>
              <a:rPr lang="en-US" sz="2000">
                <a:latin typeface="Adobe Caslon Pro Bold" panose="0205070206050A020403" pitchFamily="18" charset="0"/>
              </a:rPr>
              <a:t> 7 , 8, 9, 10</a:t>
            </a:r>
          </a:p>
          <a:p>
            <a:pPr algn="ctr"/>
            <a:r>
              <a:rPr lang="en-US" sz="2000">
                <a:latin typeface="Adobe Caslon Pro Bold" panose="0205070206050A020403" pitchFamily="18" charset="0"/>
              </a:rPr>
              <a:t> </a:t>
            </a:r>
          </a:p>
          <a:p>
            <a:pPr algn="ctr"/>
            <a:r>
              <a:rPr lang="en-US"/>
              <a:t> </a:t>
            </a:r>
          </a:p>
        </p:txBody>
      </p:sp>
      <p:pic>
        <p:nvPicPr>
          <p:cNvPr id="7" name="Picture 6">
            <a:extLst>
              <a:ext uri="{FF2B5EF4-FFF2-40B4-BE49-F238E27FC236}">
                <a16:creationId xmlns:a16="http://schemas.microsoft.com/office/drawing/2014/main" id="{786B5CAB-0F60-4563-B9C5-911C82135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0" y="1508503"/>
            <a:ext cx="4363530" cy="5303520"/>
          </a:xfrm>
          <a:prstGeom prst="rect">
            <a:avLst/>
          </a:prstGeom>
        </p:spPr>
      </p:pic>
      <p:pic>
        <p:nvPicPr>
          <p:cNvPr id="9" name="Picture 8">
            <a:extLst>
              <a:ext uri="{FF2B5EF4-FFF2-40B4-BE49-F238E27FC236}">
                <a16:creationId xmlns:a16="http://schemas.microsoft.com/office/drawing/2014/main" id="{F4503843-0665-439F-9A0F-664110A3E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5034" y="1508503"/>
            <a:ext cx="4395449" cy="5303520"/>
          </a:xfrm>
          <a:prstGeom prst="rect">
            <a:avLst/>
          </a:prstGeom>
        </p:spPr>
      </p:pic>
      <p:sp>
        <p:nvSpPr>
          <p:cNvPr id="10" name="TextBox 9">
            <a:extLst>
              <a:ext uri="{FF2B5EF4-FFF2-40B4-BE49-F238E27FC236}">
                <a16:creationId xmlns:a16="http://schemas.microsoft.com/office/drawing/2014/main" id="{78854117-CA76-4DA2-B771-CEC27DBEA2EF}"/>
              </a:ext>
            </a:extLst>
          </p:cNvPr>
          <p:cNvSpPr txBox="1"/>
          <p:nvPr/>
        </p:nvSpPr>
        <p:spPr>
          <a:xfrm>
            <a:off x="1401052" y="1185095"/>
            <a:ext cx="3010486" cy="369332"/>
          </a:xfrm>
          <a:prstGeom prst="rect">
            <a:avLst/>
          </a:prstGeom>
          <a:noFill/>
        </p:spPr>
        <p:txBody>
          <a:bodyPr wrap="square" rtlCol="0">
            <a:spAutoFit/>
          </a:bodyPr>
          <a:lstStyle/>
          <a:p>
            <a:r>
              <a:rPr lang="en-US"/>
              <a:t>Manganese</a:t>
            </a:r>
          </a:p>
        </p:txBody>
      </p:sp>
      <p:sp>
        <p:nvSpPr>
          <p:cNvPr id="11" name="TextBox 10">
            <a:extLst>
              <a:ext uri="{FF2B5EF4-FFF2-40B4-BE49-F238E27FC236}">
                <a16:creationId xmlns:a16="http://schemas.microsoft.com/office/drawing/2014/main" id="{6C01AC31-2F4C-44CC-8472-91ECFDA9B8E1}"/>
              </a:ext>
            </a:extLst>
          </p:cNvPr>
          <p:cNvSpPr txBox="1"/>
          <p:nvPr/>
        </p:nvSpPr>
        <p:spPr>
          <a:xfrm>
            <a:off x="9822758" y="1185095"/>
            <a:ext cx="3010486" cy="369332"/>
          </a:xfrm>
          <a:prstGeom prst="rect">
            <a:avLst/>
          </a:prstGeom>
          <a:noFill/>
        </p:spPr>
        <p:txBody>
          <a:bodyPr wrap="square" rtlCol="0">
            <a:spAutoFit/>
          </a:bodyPr>
          <a:lstStyle/>
          <a:p>
            <a:r>
              <a:rPr lang="en-US"/>
              <a:t>Iron</a:t>
            </a:r>
          </a:p>
        </p:txBody>
      </p:sp>
      <p:sp>
        <p:nvSpPr>
          <p:cNvPr id="3" name="Slide Number Placeholder 2">
            <a:extLst>
              <a:ext uri="{FF2B5EF4-FFF2-40B4-BE49-F238E27FC236}">
                <a16:creationId xmlns:a16="http://schemas.microsoft.com/office/drawing/2014/main" id="{357B2F29-8EC9-42A0-8E15-7291A31DCBDF}"/>
              </a:ext>
            </a:extLst>
          </p:cNvPr>
          <p:cNvSpPr>
            <a:spLocks noGrp="1"/>
          </p:cNvSpPr>
          <p:nvPr>
            <p:ph type="sldNum" sz="quarter" idx="12"/>
          </p:nvPr>
        </p:nvSpPr>
        <p:spPr>
          <a:xfrm>
            <a:off x="9277283" y="6446898"/>
            <a:ext cx="2743200" cy="365125"/>
          </a:xfrm>
        </p:spPr>
        <p:txBody>
          <a:bodyPr/>
          <a:lstStyle/>
          <a:p>
            <a:fld id="{1E81B1E3-87D4-45A9-BA9B-205D98DD7FE6}" type="slidenum">
              <a:rPr lang="en-US" smtClean="0"/>
              <a:t>21</a:t>
            </a:fld>
            <a:endParaRPr lang="en-US"/>
          </a:p>
        </p:txBody>
      </p:sp>
    </p:spTree>
    <p:extLst>
      <p:ext uri="{BB962C8B-B14F-4D97-AF65-F5344CB8AC3E}">
        <p14:creationId xmlns:p14="http://schemas.microsoft.com/office/powerpoint/2010/main" val="1082983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43273-388F-4F85-BF4A-66D78FDFAFE2}"/>
              </a:ext>
            </a:extLst>
          </p:cNvPr>
          <p:cNvSpPr>
            <a:spLocks noGrp="1"/>
          </p:cNvSpPr>
          <p:nvPr>
            <p:ph type="ctrTitle"/>
          </p:nvPr>
        </p:nvSpPr>
        <p:spPr>
          <a:xfrm>
            <a:off x="1524000" y="0"/>
            <a:ext cx="9144000" cy="797877"/>
          </a:xfrm>
        </p:spPr>
        <p:txBody>
          <a:bodyPr>
            <a:normAutofit/>
          </a:bodyPr>
          <a:lstStyle/>
          <a:p>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rPr>
              <a:t>Results and Data Analysis</a:t>
            </a:r>
            <a:endParaRPr lang="en-US" sz="4000"/>
          </a:p>
        </p:txBody>
      </p:sp>
      <p:sp>
        <p:nvSpPr>
          <p:cNvPr id="5" name="Rectangle 4">
            <a:extLst>
              <a:ext uri="{FF2B5EF4-FFF2-40B4-BE49-F238E27FC236}">
                <a16:creationId xmlns:a16="http://schemas.microsoft.com/office/drawing/2014/main" id="{F0A58B5D-5402-4FF3-829A-7DEEEC1646EF}"/>
              </a:ext>
            </a:extLst>
          </p:cNvPr>
          <p:cNvSpPr/>
          <p:nvPr/>
        </p:nvSpPr>
        <p:spPr>
          <a:xfrm>
            <a:off x="3266798" y="797877"/>
            <a:ext cx="5658408" cy="369332"/>
          </a:xfrm>
          <a:prstGeom prst="rect">
            <a:avLst/>
          </a:prstGeom>
        </p:spPr>
        <p:txBody>
          <a:bodyPr wrap="none">
            <a:spAutoFit/>
          </a:bodyPr>
          <a:lstStyle/>
          <a:p>
            <a:pPr algn="ctr"/>
            <a:r>
              <a:rPr lang="en-US">
                <a:latin typeface="Adobe Caslon Pro Bold" panose="0205070206050A020403" pitchFamily="18" charset="0"/>
              </a:rPr>
              <a:t>Calibration Curves of Elements for Samples </a:t>
            </a:r>
            <a:r>
              <a:rPr lang="ka-GE"/>
              <a:t>№</a:t>
            </a:r>
            <a:r>
              <a:rPr lang="en-US">
                <a:latin typeface="Adobe Caslon Pro Bold" panose="0205070206050A020403" pitchFamily="18" charset="0"/>
              </a:rPr>
              <a:t> 7 , 8, 9, 10</a:t>
            </a:r>
          </a:p>
        </p:txBody>
      </p:sp>
      <p:pic>
        <p:nvPicPr>
          <p:cNvPr id="6" name="Picture 5" descr="C:\Users\M\Downloads\image (6).png">
            <a:extLst>
              <a:ext uri="{FF2B5EF4-FFF2-40B4-BE49-F238E27FC236}">
                <a16:creationId xmlns:a16="http://schemas.microsoft.com/office/drawing/2014/main" id="{2A76080B-58C1-4ADD-B667-FEA8C9A724C0}"/>
              </a:ext>
            </a:extLst>
          </p:cNvPr>
          <p:cNvPicPr/>
          <p:nvPr/>
        </p:nvPicPr>
        <p:blipFill rotWithShape="1">
          <a:blip r:embed="rId2">
            <a:extLst>
              <a:ext uri="{28A0092B-C50C-407E-A947-70E740481C1C}">
                <a14:useLocalDpi xmlns:a14="http://schemas.microsoft.com/office/drawing/2010/main" val="0"/>
              </a:ext>
            </a:extLst>
          </a:blip>
          <a:srcRect t="4957" b="1206"/>
          <a:stretch/>
        </p:blipFill>
        <p:spPr bwMode="auto">
          <a:xfrm>
            <a:off x="0" y="1711234"/>
            <a:ext cx="4584700" cy="4736510"/>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A33BB008-9E03-4BC6-9693-95286BBED745}"/>
              </a:ext>
            </a:extLst>
          </p:cNvPr>
          <p:cNvSpPr txBox="1"/>
          <p:nvPr/>
        </p:nvSpPr>
        <p:spPr>
          <a:xfrm>
            <a:off x="1708782" y="1402471"/>
            <a:ext cx="2142308" cy="369332"/>
          </a:xfrm>
          <a:prstGeom prst="rect">
            <a:avLst/>
          </a:prstGeom>
          <a:noFill/>
        </p:spPr>
        <p:txBody>
          <a:bodyPr wrap="square" rtlCol="0">
            <a:spAutoFit/>
          </a:bodyPr>
          <a:lstStyle/>
          <a:p>
            <a:r>
              <a:rPr lang="en-US"/>
              <a:t>Cadmium</a:t>
            </a:r>
          </a:p>
        </p:txBody>
      </p:sp>
      <p:sp>
        <p:nvSpPr>
          <p:cNvPr id="8" name="Slide Number Placeholder 7">
            <a:extLst>
              <a:ext uri="{FF2B5EF4-FFF2-40B4-BE49-F238E27FC236}">
                <a16:creationId xmlns:a16="http://schemas.microsoft.com/office/drawing/2014/main" id="{DAABC2D3-3BB5-47DE-94B1-CA5D6DC72ADA}"/>
              </a:ext>
            </a:extLst>
          </p:cNvPr>
          <p:cNvSpPr>
            <a:spLocks noGrp="1"/>
          </p:cNvSpPr>
          <p:nvPr>
            <p:ph type="sldNum" sz="quarter" idx="12"/>
          </p:nvPr>
        </p:nvSpPr>
        <p:spPr>
          <a:xfrm>
            <a:off x="9296400" y="6235201"/>
            <a:ext cx="2743200" cy="365125"/>
          </a:xfrm>
        </p:spPr>
        <p:txBody>
          <a:bodyPr/>
          <a:lstStyle/>
          <a:p>
            <a:fld id="{1E81B1E3-87D4-45A9-BA9B-205D98DD7FE6}" type="slidenum">
              <a:rPr lang="en-US" smtClean="0"/>
              <a:t>22</a:t>
            </a:fld>
            <a:endParaRPr lang="en-US"/>
          </a:p>
        </p:txBody>
      </p:sp>
    </p:spTree>
    <p:extLst>
      <p:ext uri="{BB962C8B-B14F-4D97-AF65-F5344CB8AC3E}">
        <p14:creationId xmlns:p14="http://schemas.microsoft.com/office/powerpoint/2010/main" val="2771985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50AB6-51E6-4AFD-B5FC-F91496B19301}"/>
              </a:ext>
            </a:extLst>
          </p:cNvPr>
          <p:cNvSpPr>
            <a:spLocks noGrp="1"/>
          </p:cNvSpPr>
          <p:nvPr>
            <p:ph type="ctrTitle"/>
          </p:nvPr>
        </p:nvSpPr>
        <p:spPr>
          <a:xfrm>
            <a:off x="0" y="0"/>
            <a:ext cx="12192000" cy="604911"/>
          </a:xfrm>
        </p:spPr>
        <p:txBody>
          <a:bodyPr>
            <a:normAutofit fontScale="90000"/>
          </a:bodyPr>
          <a:lstStyle/>
          <a:p>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rPr>
              <a:t>Results and Data Analysis</a:t>
            </a:r>
            <a:endParaRPr lang="en-US" sz="4000"/>
          </a:p>
        </p:txBody>
      </p:sp>
      <p:graphicFrame>
        <p:nvGraphicFramePr>
          <p:cNvPr id="5" name="Table 4">
            <a:extLst>
              <a:ext uri="{FF2B5EF4-FFF2-40B4-BE49-F238E27FC236}">
                <a16:creationId xmlns:a16="http://schemas.microsoft.com/office/drawing/2014/main" id="{CF9E75C3-3489-49C2-A789-E79469BBE03F}"/>
              </a:ext>
            </a:extLst>
          </p:cNvPr>
          <p:cNvGraphicFramePr>
            <a:graphicFrameLocks noGrp="1"/>
          </p:cNvGraphicFramePr>
          <p:nvPr>
            <p:extLst>
              <p:ext uri="{D42A27DB-BD31-4B8C-83A1-F6EECF244321}">
                <p14:modId xmlns:p14="http://schemas.microsoft.com/office/powerpoint/2010/main" val="2762157984"/>
              </p:ext>
            </p:extLst>
          </p:nvPr>
        </p:nvGraphicFramePr>
        <p:xfrm>
          <a:off x="126608" y="858129"/>
          <a:ext cx="11929403" cy="5527872"/>
        </p:xfrm>
        <a:graphic>
          <a:graphicData uri="http://schemas.openxmlformats.org/drawingml/2006/table">
            <a:tbl>
              <a:tblPr firstRow="1" bandRow="1">
                <a:tableStyleId>{7DF18680-E054-41AD-8BC1-D1AEF772440D}</a:tableStyleId>
              </a:tblPr>
              <a:tblGrid>
                <a:gridCol w="627205">
                  <a:extLst>
                    <a:ext uri="{9D8B030D-6E8A-4147-A177-3AD203B41FA5}">
                      <a16:colId xmlns:a16="http://schemas.microsoft.com/office/drawing/2014/main" val="2926178308"/>
                    </a:ext>
                  </a:extLst>
                </a:gridCol>
                <a:gridCol w="1910781">
                  <a:extLst>
                    <a:ext uri="{9D8B030D-6E8A-4147-A177-3AD203B41FA5}">
                      <a16:colId xmlns:a16="http://schemas.microsoft.com/office/drawing/2014/main" val="4120003818"/>
                    </a:ext>
                  </a:extLst>
                </a:gridCol>
                <a:gridCol w="1341631">
                  <a:extLst>
                    <a:ext uri="{9D8B030D-6E8A-4147-A177-3AD203B41FA5}">
                      <a16:colId xmlns:a16="http://schemas.microsoft.com/office/drawing/2014/main" val="3256485887"/>
                    </a:ext>
                  </a:extLst>
                </a:gridCol>
                <a:gridCol w="1341631">
                  <a:extLst>
                    <a:ext uri="{9D8B030D-6E8A-4147-A177-3AD203B41FA5}">
                      <a16:colId xmlns:a16="http://schemas.microsoft.com/office/drawing/2014/main" val="802378316"/>
                    </a:ext>
                  </a:extLst>
                </a:gridCol>
                <a:gridCol w="1341631">
                  <a:extLst>
                    <a:ext uri="{9D8B030D-6E8A-4147-A177-3AD203B41FA5}">
                      <a16:colId xmlns:a16="http://schemas.microsoft.com/office/drawing/2014/main" val="2946252793"/>
                    </a:ext>
                  </a:extLst>
                </a:gridCol>
                <a:gridCol w="1341631">
                  <a:extLst>
                    <a:ext uri="{9D8B030D-6E8A-4147-A177-3AD203B41FA5}">
                      <a16:colId xmlns:a16="http://schemas.microsoft.com/office/drawing/2014/main" val="242280283"/>
                    </a:ext>
                  </a:extLst>
                </a:gridCol>
                <a:gridCol w="1341631">
                  <a:extLst>
                    <a:ext uri="{9D8B030D-6E8A-4147-A177-3AD203B41FA5}">
                      <a16:colId xmlns:a16="http://schemas.microsoft.com/office/drawing/2014/main" val="3476283435"/>
                    </a:ext>
                  </a:extLst>
                </a:gridCol>
                <a:gridCol w="1341631">
                  <a:extLst>
                    <a:ext uri="{9D8B030D-6E8A-4147-A177-3AD203B41FA5}">
                      <a16:colId xmlns:a16="http://schemas.microsoft.com/office/drawing/2014/main" val="843908014"/>
                    </a:ext>
                  </a:extLst>
                </a:gridCol>
                <a:gridCol w="1341631">
                  <a:extLst>
                    <a:ext uri="{9D8B030D-6E8A-4147-A177-3AD203B41FA5}">
                      <a16:colId xmlns:a16="http://schemas.microsoft.com/office/drawing/2014/main" val="3911256576"/>
                    </a:ext>
                  </a:extLst>
                </a:gridCol>
              </a:tblGrid>
              <a:tr h="475512">
                <a:tc gridSpan="9">
                  <a:txBody>
                    <a:bodyPr/>
                    <a:lstStyle/>
                    <a:p>
                      <a:pPr algn="ctr"/>
                      <a:r>
                        <a:rPr lang="en-US" sz="2400"/>
                        <a:t>Content mg/kg</a:t>
                      </a:r>
                    </a:p>
                  </a:txBody>
                  <a:tcPr/>
                </a:tc>
                <a:tc hMerge="1">
                  <a:txBody>
                    <a:bodyPr/>
                    <a:lstStyle/>
                    <a:p>
                      <a:pPr algn="ctr"/>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9828592"/>
                  </a:ext>
                </a:extLst>
              </a:tr>
              <a:tr h="998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2000" kern="1200">
                          <a:effectLst/>
                        </a:rPr>
                        <a:t>№</a:t>
                      </a:r>
                      <a:endParaRPr lang="en-US" sz="2000">
                        <a:solidFill>
                          <a:schemeClr val="tx1"/>
                        </a:solidFill>
                      </a:endParaRPr>
                    </a:p>
                    <a:p>
                      <a:endParaRPr lang="en-US"/>
                    </a:p>
                  </a:txBody>
                  <a:tcPr/>
                </a:tc>
                <a:tc>
                  <a:txBody>
                    <a:bodyPr/>
                    <a:lstStyle/>
                    <a:p>
                      <a:pPr algn="ctr"/>
                      <a:r>
                        <a:rPr lang="en-US" sz="2000"/>
                        <a:t>Sample</a:t>
                      </a:r>
                      <a:r>
                        <a:rPr lang="en-US"/>
                        <a:t> </a:t>
                      </a:r>
                    </a:p>
                  </a:txBody>
                  <a:tcPr/>
                </a:tc>
                <a:tc>
                  <a:txBody>
                    <a:bodyPr/>
                    <a:lstStyle/>
                    <a:p>
                      <a:pPr algn="ctr"/>
                      <a:r>
                        <a:rPr lang="en-US" b="1"/>
                        <a:t>Cd</a:t>
                      </a:r>
                    </a:p>
                  </a:txBody>
                  <a:tcPr/>
                </a:tc>
                <a:tc>
                  <a:txBody>
                    <a:bodyPr/>
                    <a:lstStyle/>
                    <a:p>
                      <a:pPr algn="ctr"/>
                      <a:r>
                        <a:rPr lang="en-US" b="1"/>
                        <a:t>Pb</a:t>
                      </a:r>
                    </a:p>
                  </a:txBody>
                  <a:tcPr/>
                </a:tc>
                <a:tc>
                  <a:txBody>
                    <a:bodyPr/>
                    <a:lstStyle/>
                    <a:p>
                      <a:pPr algn="ctr"/>
                      <a:r>
                        <a:rPr lang="en-US" b="1"/>
                        <a:t>Zn</a:t>
                      </a:r>
                    </a:p>
                  </a:txBody>
                  <a:tcPr/>
                </a:tc>
                <a:tc>
                  <a:txBody>
                    <a:bodyPr/>
                    <a:lstStyle/>
                    <a:p>
                      <a:pPr algn="ctr"/>
                      <a:r>
                        <a:rPr lang="en-US" b="1"/>
                        <a:t>Cu</a:t>
                      </a:r>
                    </a:p>
                  </a:txBody>
                  <a:tcPr/>
                </a:tc>
                <a:tc>
                  <a:txBody>
                    <a:bodyPr/>
                    <a:lstStyle/>
                    <a:p>
                      <a:pPr algn="ctr"/>
                      <a:r>
                        <a:rPr lang="en-US" b="1"/>
                        <a:t>Ni</a:t>
                      </a:r>
                    </a:p>
                  </a:txBody>
                  <a:tcPr/>
                </a:tc>
                <a:tc>
                  <a:txBody>
                    <a:bodyPr/>
                    <a:lstStyle/>
                    <a:p>
                      <a:pPr algn="ctr"/>
                      <a:r>
                        <a:rPr lang="en-US" b="1"/>
                        <a:t>Mn</a:t>
                      </a:r>
                    </a:p>
                  </a:txBody>
                  <a:tcPr/>
                </a:tc>
                <a:tc>
                  <a:txBody>
                    <a:bodyPr/>
                    <a:lstStyle/>
                    <a:p>
                      <a:pPr algn="ctr"/>
                      <a:r>
                        <a:rPr lang="en-US" b="1"/>
                        <a:t>Fe</a:t>
                      </a:r>
                    </a:p>
                  </a:txBody>
                  <a:tcPr/>
                </a:tc>
                <a:extLst>
                  <a:ext uri="{0D108BD9-81ED-4DB2-BD59-A6C34878D82A}">
                    <a16:rowId xmlns:a16="http://schemas.microsoft.com/office/drawing/2014/main" val="2920915423"/>
                  </a:ext>
                </a:extLst>
              </a:tr>
              <a:tr h="710308">
                <a:tc>
                  <a:txBody>
                    <a:bodyPr/>
                    <a:lstStyle/>
                    <a:p>
                      <a:pPr algn="ctr"/>
                      <a:r>
                        <a:rPr lang="en-US" sz="2000"/>
                        <a:t>2</a:t>
                      </a:r>
                    </a:p>
                  </a:txBody>
                  <a:tcPr/>
                </a:tc>
                <a:tc>
                  <a:txBody>
                    <a:bodyPr/>
                    <a:lstStyle/>
                    <a:p>
                      <a:pPr algn="ctr"/>
                      <a:r>
                        <a:rPr lang="en-US" sz="1800"/>
                        <a:t> Bolnisi, Village</a:t>
                      </a:r>
                    </a:p>
                    <a:p>
                      <a:pPr algn="ctr"/>
                      <a:r>
                        <a:rPr lang="en-US" sz="1800"/>
                        <a:t>Talaveri, 0-30cm, Exp.1</a:t>
                      </a:r>
                    </a:p>
                  </a:txBody>
                  <a:tcPr/>
                </a:tc>
                <a:tc>
                  <a:txBody>
                    <a:bodyPr/>
                    <a:lstStyle/>
                    <a:p>
                      <a:pPr algn="ctr"/>
                      <a:r>
                        <a:rPr lang="en-US" sz="2000"/>
                        <a:t>1.8</a:t>
                      </a:r>
                    </a:p>
                  </a:txBody>
                  <a:tcPr/>
                </a:tc>
                <a:tc>
                  <a:txBody>
                    <a:bodyPr/>
                    <a:lstStyle/>
                    <a:p>
                      <a:pPr algn="ctr"/>
                      <a:r>
                        <a:rPr lang="en-US" sz="2000"/>
                        <a:t>6.0</a:t>
                      </a:r>
                    </a:p>
                  </a:txBody>
                  <a:tcPr/>
                </a:tc>
                <a:tc>
                  <a:txBody>
                    <a:bodyPr/>
                    <a:lstStyle/>
                    <a:p>
                      <a:pPr marL="0" algn="ctr" defTabSz="914400" rtl="0" eaLnBrk="1" latinLnBrk="0" hangingPunct="1">
                        <a:lnSpc>
                          <a:spcPct val="107000"/>
                        </a:lnSpc>
                        <a:spcAft>
                          <a:spcPts val="0"/>
                        </a:spcAft>
                      </a:pPr>
                      <a:r>
                        <a:rPr lang="en-US" sz="2000" kern="1200">
                          <a:solidFill>
                            <a:srgbClr val="FF0000"/>
                          </a:solidFill>
                          <a:latin typeface="+mn-lt"/>
                          <a:ea typeface="+mn-ea"/>
                          <a:cs typeface="+mn-cs"/>
                        </a:rPr>
                        <a:t>112</a:t>
                      </a:r>
                      <a:r>
                        <a:rPr lang="ka-GE" sz="2000" kern="1200">
                          <a:solidFill>
                            <a:srgbClr val="FF0000"/>
                          </a:solidFill>
                          <a:latin typeface="+mn-lt"/>
                          <a:ea typeface="+mn-ea"/>
                          <a:cs typeface="+mn-cs"/>
                        </a:rPr>
                        <a:t>.</a:t>
                      </a:r>
                      <a:r>
                        <a:rPr lang="en-US" sz="2000" kern="1200">
                          <a:solidFill>
                            <a:srgbClr val="FF0000"/>
                          </a:solidFill>
                          <a:latin typeface="+mn-lt"/>
                          <a:ea typeface="+mn-ea"/>
                          <a:cs typeface="+mn-cs"/>
                        </a:rPr>
                        <a:t>0</a:t>
                      </a:r>
                    </a:p>
                  </a:txBody>
                  <a:tcPr marL="68580" marR="68580" marT="0" marB="0"/>
                </a:tc>
                <a:tc>
                  <a:txBody>
                    <a:bodyPr/>
                    <a:lstStyle/>
                    <a:p>
                      <a:pPr algn="ctr"/>
                      <a:r>
                        <a:rPr lang="en-US" sz="2000">
                          <a:solidFill>
                            <a:srgbClr val="FF0000"/>
                          </a:solidFill>
                        </a:rPr>
                        <a:t>84.0</a:t>
                      </a:r>
                    </a:p>
                  </a:txBody>
                  <a:tcPr/>
                </a:tc>
                <a:tc>
                  <a:txBody>
                    <a:bodyPr/>
                    <a:lstStyle/>
                    <a:p>
                      <a:pPr algn="ctr"/>
                      <a:r>
                        <a:rPr lang="en-US" sz="2000"/>
                        <a:t>63.0</a:t>
                      </a:r>
                    </a:p>
                  </a:txBody>
                  <a:tcPr/>
                </a:tc>
                <a:tc>
                  <a:txBody>
                    <a:bodyPr/>
                    <a:lstStyle/>
                    <a:p>
                      <a:pPr algn="ctr"/>
                      <a:r>
                        <a:rPr lang="en-US" sz="2000"/>
                        <a:t>900.0</a:t>
                      </a:r>
                    </a:p>
                  </a:txBody>
                  <a:tcPr/>
                </a:tc>
                <a:tc>
                  <a:txBody>
                    <a:bodyPr/>
                    <a:lstStyle/>
                    <a:p>
                      <a:pPr algn="ctr"/>
                      <a:r>
                        <a:rPr lang="en-US"/>
                        <a:t>38.30</a:t>
                      </a:r>
                    </a:p>
                  </a:txBody>
                  <a:tcPr/>
                </a:tc>
                <a:extLst>
                  <a:ext uri="{0D108BD9-81ED-4DB2-BD59-A6C34878D82A}">
                    <a16:rowId xmlns:a16="http://schemas.microsoft.com/office/drawing/2014/main" val="1649432843"/>
                  </a:ext>
                </a:extLst>
              </a:tr>
              <a:tr h="710308">
                <a:tc>
                  <a:txBody>
                    <a:bodyPr/>
                    <a:lstStyle/>
                    <a:p>
                      <a:pPr algn="ctr"/>
                      <a:r>
                        <a:rPr lang="en-US" sz="2000"/>
                        <a:t>3</a:t>
                      </a:r>
                    </a:p>
                  </a:txBody>
                  <a:tcPr/>
                </a:tc>
                <a:tc>
                  <a:txBody>
                    <a:bodyPr/>
                    <a:lstStyle/>
                    <a:p>
                      <a:pPr algn="ctr"/>
                      <a:r>
                        <a:rPr lang="en-US"/>
                        <a:t>Bolnisi Village Talaveri, 30-60cm, Exp.1</a:t>
                      </a:r>
                    </a:p>
                  </a:txBody>
                  <a:tcPr/>
                </a:tc>
                <a:tc>
                  <a:txBody>
                    <a:bodyPr/>
                    <a:lstStyle/>
                    <a:p>
                      <a:pPr algn="ctr"/>
                      <a:r>
                        <a:rPr lang="en-US" sz="2000"/>
                        <a:t>0.98</a:t>
                      </a:r>
                    </a:p>
                  </a:txBody>
                  <a:tcPr/>
                </a:tc>
                <a:tc>
                  <a:txBody>
                    <a:bodyPr/>
                    <a:lstStyle/>
                    <a:p>
                      <a:pPr algn="ctr"/>
                      <a:r>
                        <a:rPr lang="en-US" sz="2000"/>
                        <a:t>4.0</a:t>
                      </a:r>
                    </a:p>
                  </a:txBody>
                  <a:tcPr/>
                </a:tc>
                <a:tc>
                  <a:txBody>
                    <a:bodyPr/>
                    <a:lstStyle/>
                    <a:p>
                      <a:pPr marL="0" algn="ctr" defTabSz="914400" rtl="0" eaLnBrk="1" latinLnBrk="0" hangingPunct="1">
                        <a:lnSpc>
                          <a:spcPct val="107000"/>
                        </a:lnSpc>
                        <a:spcAft>
                          <a:spcPts val="0"/>
                        </a:spcAft>
                      </a:pPr>
                      <a:r>
                        <a:rPr lang="en-US" sz="2000" kern="1200">
                          <a:solidFill>
                            <a:schemeClr val="dk1"/>
                          </a:solidFill>
                          <a:latin typeface="+mn-lt"/>
                          <a:ea typeface="+mn-ea"/>
                          <a:cs typeface="+mn-cs"/>
                        </a:rPr>
                        <a:t>72</a:t>
                      </a:r>
                      <a:r>
                        <a:rPr lang="ka-GE" sz="2000" kern="1200">
                          <a:solidFill>
                            <a:schemeClr val="dk1"/>
                          </a:solidFill>
                          <a:latin typeface="+mn-lt"/>
                          <a:ea typeface="+mn-ea"/>
                          <a:cs typeface="+mn-cs"/>
                        </a:rPr>
                        <a:t>.</a:t>
                      </a:r>
                      <a:r>
                        <a:rPr lang="en-US" sz="2000" kern="1200">
                          <a:solidFill>
                            <a:schemeClr val="dk1"/>
                          </a:solidFill>
                          <a:latin typeface="+mn-lt"/>
                          <a:ea typeface="+mn-ea"/>
                          <a:cs typeface="+mn-cs"/>
                        </a:rPr>
                        <a:t>0</a:t>
                      </a:r>
                    </a:p>
                  </a:txBody>
                  <a:tcPr marL="68580" marR="68580" marT="0" marB="0"/>
                </a:tc>
                <a:tc>
                  <a:txBody>
                    <a:bodyPr/>
                    <a:lstStyle/>
                    <a:p>
                      <a:pPr algn="ctr"/>
                      <a:r>
                        <a:rPr lang="en-US" sz="2000"/>
                        <a:t>41.0</a:t>
                      </a:r>
                    </a:p>
                  </a:txBody>
                  <a:tcPr/>
                </a:tc>
                <a:tc>
                  <a:txBody>
                    <a:bodyPr/>
                    <a:lstStyle/>
                    <a:p>
                      <a:pPr algn="ctr"/>
                      <a:r>
                        <a:rPr lang="en-US" sz="2000">
                          <a:solidFill>
                            <a:schemeClr val="tx1"/>
                          </a:solidFill>
                        </a:rPr>
                        <a:t>54.0</a:t>
                      </a:r>
                    </a:p>
                  </a:txBody>
                  <a:tcPr/>
                </a:tc>
                <a:tc>
                  <a:txBody>
                    <a:bodyPr/>
                    <a:lstStyle/>
                    <a:p>
                      <a:pPr algn="ctr"/>
                      <a:r>
                        <a:rPr lang="en-US" sz="2000"/>
                        <a:t>770.0</a:t>
                      </a:r>
                    </a:p>
                  </a:txBody>
                  <a:tcPr/>
                </a:tc>
                <a:tc>
                  <a:txBody>
                    <a:bodyPr/>
                    <a:lstStyle/>
                    <a:p>
                      <a:pPr algn="ctr"/>
                      <a:r>
                        <a:rPr lang="en-US"/>
                        <a:t>34.90</a:t>
                      </a:r>
                    </a:p>
                  </a:txBody>
                  <a:tcPr/>
                </a:tc>
                <a:extLst>
                  <a:ext uri="{0D108BD9-81ED-4DB2-BD59-A6C34878D82A}">
                    <a16:rowId xmlns:a16="http://schemas.microsoft.com/office/drawing/2014/main" val="3548037450"/>
                  </a:ext>
                </a:extLst>
              </a:tr>
              <a:tr h="710308">
                <a:tc>
                  <a:txBody>
                    <a:bodyPr/>
                    <a:lstStyle/>
                    <a:p>
                      <a:pPr algn="ctr"/>
                      <a:r>
                        <a:rPr lang="en-US" sz="2000"/>
                        <a:t>4</a:t>
                      </a:r>
                    </a:p>
                  </a:txBody>
                  <a:tcPr/>
                </a:tc>
                <a:tc>
                  <a:txBody>
                    <a:bodyPr/>
                    <a:lstStyle/>
                    <a:p>
                      <a:pPr algn="ctr"/>
                      <a:r>
                        <a:rPr lang="en-US"/>
                        <a:t>Bolnisi, Village Talaveri,0-30cm, Exp.2</a:t>
                      </a:r>
                    </a:p>
                  </a:txBody>
                  <a:tcPr/>
                </a:tc>
                <a:tc>
                  <a:txBody>
                    <a:bodyPr/>
                    <a:lstStyle/>
                    <a:p>
                      <a:pPr algn="ctr"/>
                      <a:r>
                        <a:rPr lang="en-US" sz="2000"/>
                        <a:t>0.6</a:t>
                      </a:r>
                    </a:p>
                  </a:txBody>
                  <a:tcPr/>
                </a:tc>
                <a:tc>
                  <a:txBody>
                    <a:bodyPr/>
                    <a:lstStyle/>
                    <a:p>
                      <a:pPr algn="ctr"/>
                      <a:r>
                        <a:rPr lang="en-US" sz="2000"/>
                        <a:t>3.0</a:t>
                      </a:r>
                    </a:p>
                  </a:txBody>
                  <a:tcPr/>
                </a:tc>
                <a:tc>
                  <a:txBody>
                    <a:bodyPr/>
                    <a:lstStyle/>
                    <a:p>
                      <a:pPr marL="0" algn="ctr" defTabSz="914400" rtl="0" eaLnBrk="1" latinLnBrk="0" hangingPunct="1">
                        <a:lnSpc>
                          <a:spcPct val="107000"/>
                        </a:lnSpc>
                        <a:spcAft>
                          <a:spcPts val="0"/>
                        </a:spcAft>
                      </a:pPr>
                      <a:r>
                        <a:rPr lang="en-US" sz="2000" kern="1200">
                          <a:solidFill>
                            <a:schemeClr val="dk1"/>
                          </a:solidFill>
                          <a:latin typeface="+mn-lt"/>
                          <a:ea typeface="+mn-ea"/>
                          <a:cs typeface="+mn-cs"/>
                        </a:rPr>
                        <a:t>86</a:t>
                      </a:r>
                      <a:r>
                        <a:rPr lang="ka-GE" sz="2000" kern="1200">
                          <a:solidFill>
                            <a:schemeClr val="dk1"/>
                          </a:solidFill>
                          <a:latin typeface="+mn-lt"/>
                          <a:ea typeface="+mn-ea"/>
                          <a:cs typeface="+mn-cs"/>
                        </a:rPr>
                        <a:t>.</a:t>
                      </a:r>
                      <a:r>
                        <a:rPr lang="en-US" sz="2000" kern="1200">
                          <a:solidFill>
                            <a:schemeClr val="dk1"/>
                          </a:solidFill>
                          <a:latin typeface="+mn-lt"/>
                          <a:ea typeface="+mn-ea"/>
                          <a:cs typeface="+mn-cs"/>
                        </a:rPr>
                        <a:t>0</a:t>
                      </a:r>
                    </a:p>
                  </a:txBody>
                  <a:tcPr marL="68580" marR="68580" marT="0" marB="0"/>
                </a:tc>
                <a:tc>
                  <a:txBody>
                    <a:bodyPr/>
                    <a:lstStyle/>
                    <a:p>
                      <a:pPr algn="ctr"/>
                      <a:r>
                        <a:rPr lang="en-US" sz="2000">
                          <a:solidFill>
                            <a:srgbClr val="FF0000"/>
                          </a:solidFill>
                        </a:rPr>
                        <a:t>59.0</a:t>
                      </a:r>
                    </a:p>
                  </a:txBody>
                  <a:tcPr/>
                </a:tc>
                <a:tc>
                  <a:txBody>
                    <a:bodyPr/>
                    <a:lstStyle/>
                    <a:p>
                      <a:pPr algn="ctr"/>
                      <a:r>
                        <a:rPr lang="en-US" sz="2000"/>
                        <a:t>61.0</a:t>
                      </a:r>
                    </a:p>
                  </a:txBody>
                  <a:tcPr/>
                </a:tc>
                <a:tc>
                  <a:txBody>
                    <a:bodyPr/>
                    <a:lstStyle/>
                    <a:p>
                      <a:pPr algn="ctr"/>
                      <a:r>
                        <a:rPr lang="en-US" sz="2000"/>
                        <a:t>900.0</a:t>
                      </a:r>
                    </a:p>
                  </a:txBody>
                  <a:tcPr/>
                </a:tc>
                <a:tc>
                  <a:txBody>
                    <a:bodyPr/>
                    <a:lstStyle/>
                    <a:p>
                      <a:pPr algn="ctr"/>
                      <a:r>
                        <a:rPr lang="en-US"/>
                        <a:t>37.00</a:t>
                      </a:r>
                    </a:p>
                  </a:txBody>
                  <a:tcPr/>
                </a:tc>
                <a:extLst>
                  <a:ext uri="{0D108BD9-81ED-4DB2-BD59-A6C34878D82A}">
                    <a16:rowId xmlns:a16="http://schemas.microsoft.com/office/drawing/2014/main" val="4047402118"/>
                  </a:ext>
                </a:extLst>
              </a:tr>
              <a:tr h="821544">
                <a:tc>
                  <a:txBody>
                    <a:bodyPr/>
                    <a:lstStyle/>
                    <a:p>
                      <a:pPr algn="ctr"/>
                      <a:r>
                        <a:rPr lang="en-US" sz="2000"/>
                        <a:t>5</a:t>
                      </a:r>
                    </a:p>
                  </a:txBody>
                  <a:tcPr/>
                </a:tc>
                <a:tc>
                  <a:txBody>
                    <a:bodyPr/>
                    <a:lstStyle/>
                    <a:p>
                      <a:pPr algn="ctr"/>
                      <a:r>
                        <a:rPr lang="en-US"/>
                        <a:t>Bolnisi, Village Talaveri, 30-60cm,</a:t>
                      </a:r>
                    </a:p>
                    <a:p>
                      <a:pPr algn="ctr"/>
                      <a:r>
                        <a:rPr lang="en-US"/>
                        <a:t>Exp.2</a:t>
                      </a:r>
                    </a:p>
                  </a:txBody>
                  <a:tcPr/>
                </a:tc>
                <a:tc>
                  <a:txBody>
                    <a:bodyPr/>
                    <a:lstStyle/>
                    <a:p>
                      <a:pPr algn="ctr"/>
                      <a:r>
                        <a:rPr lang="en-US" sz="2000"/>
                        <a:t>0.4</a:t>
                      </a:r>
                    </a:p>
                  </a:txBody>
                  <a:tcPr/>
                </a:tc>
                <a:tc>
                  <a:txBody>
                    <a:bodyPr/>
                    <a:lstStyle/>
                    <a:p>
                      <a:pPr algn="ctr"/>
                      <a:r>
                        <a:rPr lang="en-US" sz="2000"/>
                        <a:t>2.0</a:t>
                      </a:r>
                    </a:p>
                  </a:txBody>
                  <a:tcPr/>
                </a:tc>
                <a:tc>
                  <a:txBody>
                    <a:bodyPr/>
                    <a:lstStyle/>
                    <a:p>
                      <a:pPr marL="0" algn="ctr" defTabSz="914400" rtl="0" eaLnBrk="1" latinLnBrk="0" hangingPunct="1">
                        <a:lnSpc>
                          <a:spcPct val="107000"/>
                        </a:lnSpc>
                        <a:spcAft>
                          <a:spcPts val="0"/>
                        </a:spcAft>
                      </a:pPr>
                      <a:r>
                        <a:rPr lang="en-US" sz="2000" kern="1200">
                          <a:solidFill>
                            <a:schemeClr val="dk1"/>
                          </a:solidFill>
                          <a:latin typeface="+mn-lt"/>
                          <a:ea typeface="+mn-ea"/>
                          <a:cs typeface="+mn-cs"/>
                        </a:rPr>
                        <a:t>72</a:t>
                      </a:r>
                      <a:r>
                        <a:rPr lang="ka-GE" sz="2000" kern="1200">
                          <a:solidFill>
                            <a:schemeClr val="dk1"/>
                          </a:solidFill>
                          <a:latin typeface="+mn-lt"/>
                          <a:ea typeface="+mn-ea"/>
                          <a:cs typeface="+mn-cs"/>
                        </a:rPr>
                        <a:t>.</a:t>
                      </a:r>
                      <a:r>
                        <a:rPr lang="en-US" sz="2000" kern="1200">
                          <a:solidFill>
                            <a:schemeClr val="dk1"/>
                          </a:solidFill>
                          <a:latin typeface="+mn-lt"/>
                          <a:ea typeface="+mn-ea"/>
                          <a:cs typeface="+mn-cs"/>
                        </a:rPr>
                        <a:t>0</a:t>
                      </a:r>
                    </a:p>
                  </a:txBody>
                  <a:tcPr marL="68580" marR="68580" marT="0" marB="0"/>
                </a:tc>
                <a:tc>
                  <a:txBody>
                    <a:bodyPr/>
                    <a:lstStyle/>
                    <a:p>
                      <a:pPr algn="ctr"/>
                      <a:r>
                        <a:rPr lang="en-US" sz="2000"/>
                        <a:t>48.0</a:t>
                      </a:r>
                    </a:p>
                  </a:txBody>
                  <a:tcPr/>
                </a:tc>
                <a:tc>
                  <a:txBody>
                    <a:bodyPr/>
                    <a:lstStyle/>
                    <a:p>
                      <a:pPr algn="ctr"/>
                      <a:r>
                        <a:rPr lang="en-US" sz="2000"/>
                        <a:t>52.0</a:t>
                      </a:r>
                    </a:p>
                  </a:txBody>
                  <a:tcPr/>
                </a:tc>
                <a:tc>
                  <a:txBody>
                    <a:bodyPr/>
                    <a:lstStyle/>
                    <a:p>
                      <a:pPr algn="ctr"/>
                      <a:r>
                        <a:rPr lang="en-US" sz="2000"/>
                        <a:t>790.0</a:t>
                      </a:r>
                    </a:p>
                  </a:txBody>
                  <a:tcPr/>
                </a:tc>
                <a:tc>
                  <a:txBody>
                    <a:bodyPr/>
                    <a:lstStyle/>
                    <a:p>
                      <a:pPr algn="ctr"/>
                      <a:r>
                        <a:rPr lang="en-US"/>
                        <a:t>34.40</a:t>
                      </a:r>
                    </a:p>
                  </a:txBody>
                  <a:tcPr/>
                </a:tc>
                <a:extLst>
                  <a:ext uri="{0D108BD9-81ED-4DB2-BD59-A6C34878D82A}">
                    <a16:rowId xmlns:a16="http://schemas.microsoft.com/office/drawing/2014/main" val="467874160"/>
                  </a:ext>
                </a:extLst>
              </a:tr>
              <a:tr h="365760">
                <a:tc gridSpan="2">
                  <a:txBody>
                    <a:bodyPr/>
                    <a:lstStyle/>
                    <a:p>
                      <a:r>
                        <a:rPr lang="en-US" sz="2000" b="1"/>
                        <a:t>MPL in Soils</a:t>
                      </a:r>
                    </a:p>
                  </a:txBody>
                  <a:tcPr>
                    <a:solidFill>
                      <a:schemeClr val="accent6">
                        <a:lumMod val="40000"/>
                        <a:lumOff val="60000"/>
                      </a:schemeClr>
                    </a:solidFill>
                  </a:tcPr>
                </a:tc>
                <a:tc hMerge="1">
                  <a:txBody>
                    <a:bodyPr/>
                    <a:lstStyle/>
                    <a:p>
                      <a:endParaRPr lang="en-US"/>
                    </a:p>
                  </a:txBody>
                  <a:tcPr/>
                </a:tc>
                <a:tc>
                  <a:txBody>
                    <a:bodyPr/>
                    <a:lstStyle/>
                    <a:p>
                      <a:pPr algn="ctr"/>
                      <a:r>
                        <a:rPr lang="en-US" sz="2000"/>
                        <a:t>0.5-2</a:t>
                      </a:r>
                    </a:p>
                  </a:txBody>
                  <a:tcPr>
                    <a:solidFill>
                      <a:schemeClr val="accent6">
                        <a:lumMod val="40000"/>
                        <a:lumOff val="60000"/>
                      </a:schemeClr>
                    </a:solidFill>
                  </a:tcPr>
                </a:tc>
                <a:tc>
                  <a:txBody>
                    <a:bodyPr/>
                    <a:lstStyle/>
                    <a:p>
                      <a:pPr algn="ctr"/>
                      <a:r>
                        <a:rPr lang="en-US" sz="2000"/>
                        <a:t>20-30</a:t>
                      </a:r>
                    </a:p>
                  </a:txBody>
                  <a:tcPr>
                    <a:solidFill>
                      <a:schemeClr val="accent6">
                        <a:lumMod val="40000"/>
                        <a:lumOff val="60000"/>
                      </a:schemeClr>
                    </a:solidFill>
                  </a:tcPr>
                </a:tc>
                <a:tc>
                  <a:txBody>
                    <a:bodyPr/>
                    <a:lstStyle/>
                    <a:p>
                      <a:pPr algn="ctr"/>
                      <a:r>
                        <a:rPr lang="en-US" sz="2000"/>
                        <a:t>100</a:t>
                      </a:r>
                    </a:p>
                  </a:txBody>
                  <a:tcPr>
                    <a:solidFill>
                      <a:schemeClr val="accent6">
                        <a:lumMod val="40000"/>
                        <a:lumOff val="60000"/>
                      </a:schemeClr>
                    </a:solidFill>
                  </a:tcPr>
                </a:tc>
                <a:tc>
                  <a:txBody>
                    <a:bodyPr/>
                    <a:lstStyle/>
                    <a:p>
                      <a:pPr algn="ctr"/>
                      <a:r>
                        <a:rPr lang="en-US" sz="2000"/>
                        <a:t>55</a:t>
                      </a:r>
                    </a:p>
                  </a:txBody>
                  <a:tcPr>
                    <a:solidFill>
                      <a:schemeClr val="accent6">
                        <a:lumMod val="40000"/>
                        <a:lumOff val="60000"/>
                      </a:schemeClr>
                    </a:solidFill>
                  </a:tcPr>
                </a:tc>
                <a:tc>
                  <a:txBody>
                    <a:bodyPr/>
                    <a:lstStyle/>
                    <a:p>
                      <a:pPr algn="ctr"/>
                      <a:r>
                        <a:rPr lang="en-US" sz="2000"/>
                        <a:t>85</a:t>
                      </a:r>
                    </a:p>
                  </a:txBody>
                  <a:tcPr>
                    <a:solidFill>
                      <a:schemeClr val="accent6">
                        <a:lumMod val="40000"/>
                        <a:lumOff val="60000"/>
                      </a:schemeClr>
                    </a:solidFill>
                  </a:tcPr>
                </a:tc>
                <a:tc>
                  <a:txBody>
                    <a:bodyPr/>
                    <a:lstStyle/>
                    <a:p>
                      <a:pPr algn="ctr"/>
                      <a:r>
                        <a:rPr lang="en-US" sz="2000"/>
                        <a:t>1500</a:t>
                      </a:r>
                    </a:p>
                  </a:txBody>
                  <a:tcPr>
                    <a:solidFill>
                      <a:schemeClr val="accent6">
                        <a:lumMod val="40000"/>
                        <a:lumOff val="60000"/>
                      </a:schemeClr>
                    </a:solidFill>
                  </a:tcPr>
                </a:tc>
                <a:tc>
                  <a:txBody>
                    <a:bodyPr/>
                    <a:lstStyle/>
                    <a:p>
                      <a:pPr algn="ctr"/>
                      <a:endParaRPr lang="en-US"/>
                    </a:p>
                  </a:txBody>
                  <a:tcPr>
                    <a:solidFill>
                      <a:schemeClr val="accent6">
                        <a:lumMod val="40000"/>
                        <a:lumOff val="60000"/>
                      </a:schemeClr>
                    </a:solidFill>
                  </a:tcPr>
                </a:tc>
                <a:extLst>
                  <a:ext uri="{0D108BD9-81ED-4DB2-BD59-A6C34878D82A}">
                    <a16:rowId xmlns:a16="http://schemas.microsoft.com/office/drawing/2014/main" val="1622709530"/>
                  </a:ext>
                </a:extLst>
              </a:tr>
            </a:tbl>
          </a:graphicData>
        </a:graphic>
      </p:graphicFrame>
      <p:cxnSp>
        <p:nvCxnSpPr>
          <p:cNvPr id="8" name="Straight Connector 7">
            <a:extLst>
              <a:ext uri="{FF2B5EF4-FFF2-40B4-BE49-F238E27FC236}">
                <a16:creationId xmlns:a16="http://schemas.microsoft.com/office/drawing/2014/main" id="{B06CADCD-CF3C-4074-82E2-D53DFAF53E50}"/>
              </a:ext>
            </a:extLst>
          </p:cNvPr>
          <p:cNvCxnSpPr/>
          <p:nvPr/>
        </p:nvCxnSpPr>
        <p:spPr>
          <a:xfrm flipV="1">
            <a:off x="10705515" y="858129"/>
            <a:ext cx="0" cy="4501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10209B1-4B0A-48F9-85F0-E3E1A0897CCB}"/>
              </a:ext>
            </a:extLst>
          </p:cNvPr>
          <p:cNvSpPr txBox="1"/>
          <p:nvPr/>
        </p:nvSpPr>
        <p:spPr>
          <a:xfrm>
            <a:off x="10846195" y="858129"/>
            <a:ext cx="1209816" cy="461665"/>
          </a:xfrm>
          <a:prstGeom prst="rect">
            <a:avLst/>
          </a:prstGeom>
          <a:noFill/>
        </p:spPr>
        <p:txBody>
          <a:bodyPr wrap="square" rtlCol="0">
            <a:spAutoFit/>
          </a:bodyPr>
          <a:lstStyle/>
          <a:p>
            <a:r>
              <a:rPr lang="en-US" sz="2400" b="1">
                <a:solidFill>
                  <a:schemeClr val="lt1"/>
                </a:solidFill>
              </a:rPr>
              <a:t>g/kg</a:t>
            </a:r>
          </a:p>
        </p:txBody>
      </p:sp>
      <p:sp>
        <p:nvSpPr>
          <p:cNvPr id="3" name="Slide Number Placeholder 2">
            <a:extLst>
              <a:ext uri="{FF2B5EF4-FFF2-40B4-BE49-F238E27FC236}">
                <a16:creationId xmlns:a16="http://schemas.microsoft.com/office/drawing/2014/main" id="{752BDDB8-B466-4D69-AE38-C6BC7E7243E9}"/>
              </a:ext>
            </a:extLst>
          </p:cNvPr>
          <p:cNvSpPr>
            <a:spLocks noGrp="1"/>
          </p:cNvSpPr>
          <p:nvPr>
            <p:ph type="sldNum" sz="quarter" idx="12"/>
          </p:nvPr>
        </p:nvSpPr>
        <p:spPr>
          <a:xfrm>
            <a:off x="9312811" y="6456656"/>
            <a:ext cx="2743200" cy="365125"/>
          </a:xfrm>
        </p:spPr>
        <p:txBody>
          <a:bodyPr/>
          <a:lstStyle/>
          <a:p>
            <a:fld id="{1E81B1E3-87D4-45A9-BA9B-205D98DD7FE6}" type="slidenum">
              <a:rPr lang="en-US" smtClean="0"/>
              <a:t>23</a:t>
            </a:fld>
            <a:endParaRPr lang="en-US"/>
          </a:p>
        </p:txBody>
      </p:sp>
    </p:spTree>
    <p:extLst>
      <p:ext uri="{BB962C8B-B14F-4D97-AF65-F5344CB8AC3E}">
        <p14:creationId xmlns:p14="http://schemas.microsoft.com/office/powerpoint/2010/main" val="607504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D4817-C979-4BB0-B9A4-C2F033FA2822}"/>
              </a:ext>
            </a:extLst>
          </p:cNvPr>
          <p:cNvSpPr>
            <a:spLocks noGrp="1"/>
          </p:cNvSpPr>
          <p:nvPr>
            <p:ph type="ctrTitle"/>
          </p:nvPr>
        </p:nvSpPr>
        <p:spPr>
          <a:xfrm>
            <a:off x="1524000" y="0"/>
            <a:ext cx="9144000" cy="720951"/>
          </a:xfrm>
        </p:spPr>
        <p:txBody>
          <a:bodyPr>
            <a:normAutofit/>
          </a:bodyPr>
          <a:lstStyle/>
          <a:p>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rPr>
              <a:t>Summary</a:t>
            </a:r>
          </a:p>
        </p:txBody>
      </p:sp>
      <p:sp>
        <p:nvSpPr>
          <p:cNvPr id="5" name="TextBox 4">
            <a:extLst>
              <a:ext uri="{FF2B5EF4-FFF2-40B4-BE49-F238E27FC236}">
                <a16:creationId xmlns:a16="http://schemas.microsoft.com/office/drawing/2014/main" id="{E6ECAFE2-83D0-4810-82CF-C53283869B4F}"/>
              </a:ext>
            </a:extLst>
          </p:cNvPr>
          <p:cNvSpPr txBox="1"/>
          <p:nvPr/>
        </p:nvSpPr>
        <p:spPr>
          <a:xfrm>
            <a:off x="0" y="1859340"/>
            <a:ext cx="12192000" cy="2797304"/>
          </a:xfrm>
          <a:prstGeom prst="rect">
            <a:avLst/>
          </a:prstGeom>
          <a:noFill/>
        </p:spPr>
        <p:txBody>
          <a:bodyPr wrap="square" rtlCol="0">
            <a:spAutoFit/>
          </a:bodyPr>
          <a:lstStyle/>
          <a:p>
            <a:pPr marL="91440" indent="457200">
              <a:lnSpc>
                <a:spcPct val="150000"/>
              </a:lnSpc>
              <a:spcBef>
                <a:spcPts val="1100"/>
              </a:spcBef>
            </a:pPr>
            <a:r>
              <a:rPr lang="en-US" sz="2400">
                <a:latin typeface="Calisto MT" panose="02040603050505030304" pitchFamily="18" charset="0"/>
              </a:rPr>
              <a:t>Industrialization and human activities have increased our exposure to heavy metals and harmful substances,which inspired our analysis. From the obtained results, we can conclude that territories in close proximity to mining sites can be affected at some extent , thus further research is necessary to  provide us with  more detailed explanation of mechanisms of heavy metal distribution and accumulation in the biome.</a:t>
            </a:r>
          </a:p>
        </p:txBody>
      </p:sp>
      <p:sp>
        <p:nvSpPr>
          <p:cNvPr id="3" name="Slide Number Placeholder 2">
            <a:extLst>
              <a:ext uri="{FF2B5EF4-FFF2-40B4-BE49-F238E27FC236}">
                <a16:creationId xmlns:a16="http://schemas.microsoft.com/office/drawing/2014/main" id="{7CBFF99F-BCDD-4564-B4A9-BFA3D72D45AD}"/>
              </a:ext>
            </a:extLst>
          </p:cNvPr>
          <p:cNvSpPr>
            <a:spLocks noGrp="1"/>
          </p:cNvSpPr>
          <p:nvPr>
            <p:ph type="sldNum" sz="quarter" idx="12"/>
          </p:nvPr>
        </p:nvSpPr>
        <p:spPr>
          <a:xfrm>
            <a:off x="9296400" y="6356350"/>
            <a:ext cx="2743200" cy="365125"/>
          </a:xfrm>
        </p:spPr>
        <p:txBody>
          <a:bodyPr/>
          <a:lstStyle/>
          <a:p>
            <a:fld id="{1E81B1E3-87D4-45A9-BA9B-205D98DD7FE6}" type="slidenum">
              <a:rPr lang="en-US" smtClean="0"/>
              <a:t>24</a:t>
            </a:fld>
            <a:endParaRPr lang="en-US"/>
          </a:p>
        </p:txBody>
      </p:sp>
    </p:spTree>
    <p:extLst>
      <p:ext uri="{BB962C8B-B14F-4D97-AF65-F5344CB8AC3E}">
        <p14:creationId xmlns:p14="http://schemas.microsoft.com/office/powerpoint/2010/main" val="3181097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7338-098A-4B03-84A1-43FB90E2452E}"/>
              </a:ext>
            </a:extLst>
          </p:cNvPr>
          <p:cNvSpPr>
            <a:spLocks noGrp="1"/>
          </p:cNvSpPr>
          <p:nvPr>
            <p:ph type="ctrTitle"/>
          </p:nvPr>
        </p:nvSpPr>
        <p:spPr>
          <a:xfrm>
            <a:off x="1524000" y="0"/>
            <a:ext cx="9144000" cy="648380"/>
          </a:xfrm>
        </p:spPr>
        <p:txBody>
          <a:bodyPr>
            <a:normAutofit/>
          </a:bodyPr>
          <a:lstStyle/>
          <a:p>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rPr>
              <a:t>References</a:t>
            </a:r>
          </a:p>
        </p:txBody>
      </p:sp>
      <p:sp>
        <p:nvSpPr>
          <p:cNvPr id="3" name="Subtitle 2">
            <a:extLst>
              <a:ext uri="{FF2B5EF4-FFF2-40B4-BE49-F238E27FC236}">
                <a16:creationId xmlns:a16="http://schemas.microsoft.com/office/drawing/2014/main" id="{40267361-C1F9-48D9-8A40-11E2916901BD}"/>
              </a:ext>
            </a:extLst>
          </p:cNvPr>
          <p:cNvSpPr>
            <a:spLocks noGrp="1"/>
          </p:cNvSpPr>
          <p:nvPr>
            <p:ph type="subTitle" idx="1"/>
          </p:nvPr>
        </p:nvSpPr>
        <p:spPr>
          <a:xfrm>
            <a:off x="0" y="1567543"/>
            <a:ext cx="12192000" cy="4572000"/>
          </a:xfrm>
        </p:spPr>
        <p:txBody>
          <a:bodyPr/>
          <a:lstStyle/>
          <a:p>
            <a:pPr marL="342900" indent="-342900" algn="l">
              <a:lnSpc>
                <a:spcPct val="100000"/>
              </a:lnSpc>
              <a:spcBef>
                <a:spcPts val="1200"/>
              </a:spcBef>
              <a:buFont typeface="Arial" panose="020B0604020202020204" pitchFamily="34" charset="0"/>
              <a:buChar char="•"/>
            </a:pPr>
            <a:r>
              <a:rPr lang="en-US"/>
              <a:t>G. Supatashvili, Environmental Chemistry, Tsu, 2009</a:t>
            </a:r>
          </a:p>
          <a:p>
            <a:pPr marL="342900" indent="-342900" algn="l">
              <a:lnSpc>
                <a:spcPct val="100000"/>
              </a:lnSpc>
              <a:spcBef>
                <a:spcPts val="1200"/>
              </a:spcBef>
              <a:buFont typeface="Arial" panose="020B0604020202020204" pitchFamily="34" charset="0"/>
              <a:buChar char="•"/>
            </a:pPr>
            <a:r>
              <a:rPr lang="en-US"/>
              <a:t>Baba, H. S. and Mohammed, M. I. Determination of Some Essential Metals in Selected Medicinal Plants</a:t>
            </a:r>
            <a:r>
              <a:rPr lang="en-US">
                <a:hlinkClick r:id="rId3"/>
              </a:rPr>
              <a:t>https://www.ajol.info/index.php/csj/article/view/209959/197947</a:t>
            </a:r>
            <a:endParaRPr lang="en-US"/>
          </a:p>
          <a:p>
            <a:pPr marL="342900" indent="-342900" algn="l">
              <a:lnSpc>
                <a:spcPct val="100000"/>
              </a:lnSpc>
              <a:spcBef>
                <a:spcPts val="1200"/>
              </a:spcBef>
              <a:buFont typeface="Arial" panose="020B0604020202020204" pitchFamily="34" charset="0"/>
              <a:buChar char="•"/>
            </a:pPr>
            <a:r>
              <a:rPr lang="en-US"/>
              <a:t>WHO- guidelines for assessing quality of herbal medicines with reference to contaminants and residue</a:t>
            </a:r>
            <a:r>
              <a:rPr lang="en-US">
                <a:hlinkClick r:id="rId4"/>
              </a:rPr>
              <a:t>https://apps.who.int/iris/handle/10665/43510</a:t>
            </a:r>
            <a:endParaRPr lang="en-US"/>
          </a:p>
          <a:p>
            <a:pPr marL="342900" indent="-342900" algn="l">
              <a:lnSpc>
                <a:spcPct val="100000"/>
              </a:lnSpc>
              <a:spcBef>
                <a:spcPts val="1200"/>
              </a:spcBef>
              <a:buFont typeface="Arial" panose="020B0604020202020204" pitchFamily="34" charset="0"/>
              <a:buChar char="•"/>
            </a:pPr>
            <a:r>
              <a:rPr lang="en-US"/>
              <a:t> Donald M. West, Douglas A. Skoog, F.James Holler, Stanley R. Crouch- Fundamentals Of Analytical Chemistry, 9</a:t>
            </a:r>
            <a:r>
              <a:rPr lang="en-US" baseline="30000"/>
              <a:t>th</a:t>
            </a:r>
            <a:r>
              <a:rPr lang="en-US"/>
              <a:t> edition</a:t>
            </a:r>
          </a:p>
        </p:txBody>
      </p:sp>
      <p:sp>
        <p:nvSpPr>
          <p:cNvPr id="4" name="Slide Number Placeholder 3">
            <a:extLst>
              <a:ext uri="{FF2B5EF4-FFF2-40B4-BE49-F238E27FC236}">
                <a16:creationId xmlns:a16="http://schemas.microsoft.com/office/drawing/2014/main" id="{BBAB297A-37DC-40F8-AF8A-D3363023C9B7}"/>
              </a:ext>
            </a:extLst>
          </p:cNvPr>
          <p:cNvSpPr>
            <a:spLocks noGrp="1"/>
          </p:cNvSpPr>
          <p:nvPr>
            <p:ph type="sldNum" sz="quarter" idx="12"/>
          </p:nvPr>
        </p:nvSpPr>
        <p:spPr>
          <a:xfrm>
            <a:off x="9296400" y="6356350"/>
            <a:ext cx="2743200" cy="365125"/>
          </a:xfrm>
        </p:spPr>
        <p:txBody>
          <a:bodyPr/>
          <a:lstStyle/>
          <a:p>
            <a:fld id="{1E81B1E3-87D4-45A9-BA9B-205D98DD7FE6}" type="slidenum">
              <a:rPr lang="en-US" smtClean="0"/>
              <a:t>25</a:t>
            </a:fld>
            <a:endParaRPr lang="en-US"/>
          </a:p>
        </p:txBody>
      </p:sp>
    </p:spTree>
    <p:extLst>
      <p:ext uri="{BB962C8B-B14F-4D97-AF65-F5344CB8AC3E}">
        <p14:creationId xmlns:p14="http://schemas.microsoft.com/office/powerpoint/2010/main" val="1871772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0F0F-B005-4309-AFDA-B7C6B14B6FB3}"/>
              </a:ext>
            </a:extLst>
          </p:cNvPr>
          <p:cNvSpPr>
            <a:spLocks noGrp="1"/>
          </p:cNvSpPr>
          <p:nvPr>
            <p:ph type="ctrTitle"/>
          </p:nvPr>
        </p:nvSpPr>
        <p:spPr>
          <a:xfrm>
            <a:off x="1524000" y="2416125"/>
            <a:ext cx="9144000" cy="2025749"/>
          </a:xfrm>
        </p:spPr>
        <p:txBody>
          <a:bodyPr>
            <a:normAutofit fontScale="90000"/>
          </a:bodyPr>
          <a:lstStyle/>
          <a:p>
            <a:r>
              <a:rPr lang="en-US" b="1">
                <a:solidFill>
                  <a:schemeClr val="accent1">
                    <a:lumMod val="60000"/>
                    <a:lumOff val="40000"/>
                  </a:schemeClr>
                </a:solidFill>
                <a:latin typeface="DejaVu Serif Condensed" panose="02060606050605020204" pitchFamily="18" charset="0"/>
                <a:ea typeface="DejaVu Serif Condensed" panose="02060606050605020204" pitchFamily="18" charset="0"/>
              </a:rPr>
              <a:t>Thanks For Atten</a:t>
            </a:r>
            <a:r>
              <a:rPr lang="en-US" sz="6700" b="1">
                <a:solidFill>
                  <a:schemeClr val="accent1">
                    <a:lumMod val="60000"/>
                    <a:lumOff val="40000"/>
                  </a:schemeClr>
                </a:solidFill>
                <a:latin typeface="DejaVu Serif Condensed" panose="02060606050605020204" pitchFamily="18" charset="0"/>
                <a:ea typeface="DejaVu Serif Condensed" panose="02060606050605020204" pitchFamily="18" charset="0"/>
              </a:rPr>
              <a:t>tion</a:t>
            </a:r>
            <a:r>
              <a:rPr lang="en-US" b="1">
                <a:solidFill>
                  <a:schemeClr val="accent1">
                    <a:lumMod val="60000"/>
                    <a:lumOff val="40000"/>
                  </a:schemeClr>
                </a:solidFill>
                <a:latin typeface="DejaVu Serif Condensed" panose="02060606050605020204" pitchFamily="18" charset="0"/>
                <a:ea typeface="DejaVu Serif Condensed" panose="02060606050605020204" pitchFamily="18" charset="0"/>
              </a:rPr>
              <a:t>!</a:t>
            </a:r>
            <a:br>
              <a:rPr lang="en-US" b="1">
                <a:solidFill>
                  <a:schemeClr val="accent1">
                    <a:lumMod val="60000"/>
                    <a:lumOff val="40000"/>
                  </a:schemeClr>
                </a:solidFill>
                <a:latin typeface="DejaVu Serif Condensed" panose="02060606050605020204" pitchFamily="18" charset="0"/>
                <a:ea typeface="DejaVu Serif Condensed" panose="02060606050605020204" pitchFamily="18" charset="0"/>
              </a:rPr>
            </a:br>
            <a:br>
              <a:rPr lang="en-US" b="1">
                <a:solidFill>
                  <a:schemeClr val="accent1">
                    <a:lumMod val="60000"/>
                    <a:lumOff val="40000"/>
                  </a:schemeClr>
                </a:solidFill>
                <a:latin typeface="DejaVu Serif Condensed" panose="02060606050605020204" pitchFamily="18" charset="0"/>
                <a:ea typeface="DejaVu Serif Condensed" panose="02060606050605020204" pitchFamily="18" charset="0"/>
              </a:rPr>
            </a:br>
            <a:endParaRPr lang="en-US" b="1">
              <a:solidFill>
                <a:schemeClr val="accent1">
                  <a:lumMod val="60000"/>
                  <a:lumOff val="40000"/>
                </a:schemeClr>
              </a:solidFill>
              <a:latin typeface="DejaVu Serif Condensed" panose="02060606050605020204" pitchFamily="18" charset="0"/>
              <a:ea typeface="DejaVu Serif Condensed" panose="02060606050605020204" pitchFamily="18" charset="0"/>
            </a:endParaRPr>
          </a:p>
        </p:txBody>
      </p:sp>
      <p:sp>
        <p:nvSpPr>
          <p:cNvPr id="5" name="Rectangle 4">
            <a:extLst>
              <a:ext uri="{FF2B5EF4-FFF2-40B4-BE49-F238E27FC236}">
                <a16:creationId xmlns:a16="http://schemas.microsoft.com/office/drawing/2014/main" id="{217A269A-2BEC-4722-87C3-FF8A70482075}"/>
              </a:ext>
            </a:extLst>
          </p:cNvPr>
          <p:cNvSpPr/>
          <p:nvPr/>
        </p:nvSpPr>
        <p:spPr>
          <a:xfrm>
            <a:off x="4979348" y="3428999"/>
            <a:ext cx="2323072" cy="707886"/>
          </a:xfrm>
          <a:prstGeom prst="rect">
            <a:avLst/>
          </a:prstGeom>
        </p:spPr>
        <p:txBody>
          <a:bodyPr wrap="none">
            <a:spAutoFit/>
          </a:bodyPr>
          <a:lstStyle/>
          <a:p>
            <a:r>
              <a:rPr lang="en-US" altLang="ja-JP" sz="3600">
                <a:solidFill>
                  <a:srgbClr val="000000"/>
                </a:solidFill>
                <a:latin typeface="Helvetica Neue"/>
              </a:rPr>
              <a:t>¯\_(</a:t>
            </a:r>
            <a:r>
              <a:rPr lang="ja-JP" altLang="en-US" sz="3600">
                <a:solidFill>
                  <a:srgbClr val="000000"/>
                </a:solidFill>
                <a:latin typeface="Helvetica Neue"/>
              </a:rPr>
              <a:t>ツ</a:t>
            </a:r>
            <a:r>
              <a:rPr lang="en-US" altLang="ja-JP" sz="4000">
                <a:solidFill>
                  <a:srgbClr val="000000"/>
                </a:solidFill>
                <a:latin typeface="Helvetica Neue"/>
              </a:rPr>
              <a:t>)_/¯</a:t>
            </a:r>
            <a:endParaRPr lang="en-US" sz="4000"/>
          </a:p>
        </p:txBody>
      </p:sp>
      <p:sp>
        <p:nvSpPr>
          <p:cNvPr id="3" name="Slide Number Placeholder 2">
            <a:extLst>
              <a:ext uri="{FF2B5EF4-FFF2-40B4-BE49-F238E27FC236}">
                <a16:creationId xmlns:a16="http://schemas.microsoft.com/office/drawing/2014/main" id="{C66D79CE-EA03-4741-99E5-D237A42F8737}"/>
              </a:ext>
            </a:extLst>
          </p:cNvPr>
          <p:cNvSpPr>
            <a:spLocks noGrp="1"/>
          </p:cNvSpPr>
          <p:nvPr>
            <p:ph type="sldNum" sz="quarter" idx="12"/>
          </p:nvPr>
        </p:nvSpPr>
        <p:spPr>
          <a:xfrm>
            <a:off x="9296400" y="6356350"/>
            <a:ext cx="2743200" cy="365125"/>
          </a:xfrm>
        </p:spPr>
        <p:txBody>
          <a:bodyPr/>
          <a:lstStyle/>
          <a:p>
            <a:fld id="{1E81B1E3-87D4-45A9-BA9B-205D98DD7FE6}" type="slidenum">
              <a:rPr lang="en-US" smtClean="0"/>
              <a:t>26</a:t>
            </a:fld>
            <a:endParaRPr lang="en-US"/>
          </a:p>
        </p:txBody>
      </p:sp>
    </p:spTree>
    <p:extLst>
      <p:ext uri="{BB962C8B-B14F-4D97-AF65-F5344CB8AC3E}">
        <p14:creationId xmlns:p14="http://schemas.microsoft.com/office/powerpoint/2010/main" val="1448404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43616-E114-403A-BF9A-9386E3DAAD45}"/>
              </a:ext>
            </a:extLst>
          </p:cNvPr>
          <p:cNvSpPr>
            <a:spLocks noGrp="1"/>
          </p:cNvSpPr>
          <p:nvPr>
            <p:ph type="ctrTitle"/>
          </p:nvPr>
        </p:nvSpPr>
        <p:spPr>
          <a:xfrm>
            <a:off x="0" y="0"/>
            <a:ext cx="12192000" cy="914400"/>
          </a:xfrm>
        </p:spPr>
        <p:txBody>
          <a:bodyPr>
            <a:normAutofit/>
          </a:bodyPr>
          <a:lstStyle/>
          <a:p>
            <a:r>
              <a:rPr lang="en-US" sz="4400" b="1">
                <a:solidFill>
                  <a:schemeClr val="accent1">
                    <a:lumMod val="60000"/>
                    <a:lumOff val="40000"/>
                  </a:schemeClr>
                </a:solidFill>
                <a:latin typeface="DejaVu Serif Condensed" panose="02060606050605020204" pitchFamily="18" charset="0"/>
                <a:ea typeface="DejaVu Serif Condensed" panose="02060606050605020204" pitchFamily="18" charset="0"/>
              </a:rPr>
              <a:t>Goal of Analysis</a:t>
            </a:r>
          </a:p>
        </p:txBody>
      </p:sp>
      <p:pic>
        <p:nvPicPr>
          <p:cNvPr id="2056" name="Picture 8" descr="https://www.researchgate.net/profile/Nino-Popkhadze/publication/272041487/figure/fig3/AS:614285818486791@1523468560390/Panorama-of-the-Madneuli-open-pit-a-view-from-the-eastern-part-towards-the-west-b_W640.jpg">
            <a:extLst>
              <a:ext uri="{FF2B5EF4-FFF2-40B4-BE49-F238E27FC236}">
                <a16:creationId xmlns:a16="http://schemas.microsoft.com/office/drawing/2014/main" id="{3A731ED5-871C-4B3F-80A9-20D27DD9B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36913"/>
            <a:ext cx="6096000" cy="38172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876B55-CD69-4AAA-B0FC-FA10FA85DF14}"/>
              </a:ext>
            </a:extLst>
          </p:cNvPr>
          <p:cNvSpPr txBox="1"/>
          <p:nvPr/>
        </p:nvSpPr>
        <p:spPr>
          <a:xfrm>
            <a:off x="6096000" y="5421086"/>
            <a:ext cx="6096000" cy="923330"/>
          </a:xfrm>
          <a:prstGeom prst="rect">
            <a:avLst/>
          </a:prstGeom>
          <a:noFill/>
        </p:spPr>
        <p:txBody>
          <a:bodyPr wrap="square" rtlCol="0">
            <a:spAutoFit/>
          </a:bodyPr>
          <a:lstStyle/>
          <a:p>
            <a:pPr algn="ctr"/>
            <a:r>
              <a:rPr lang="en-US">
                <a:latin typeface="Adobe Heiti Std R" panose="020B0400000000000000" pitchFamily="34" charset="-128"/>
                <a:ea typeface="Adobe Heiti Std R" panose="020B0400000000000000" pitchFamily="34" charset="-128"/>
              </a:rPr>
              <a:t>Panorama of the open pit</a:t>
            </a:r>
            <a:r>
              <a:rPr lang="ka-GE">
                <a:latin typeface="Adobe Heiti Std R" panose="020B0400000000000000" pitchFamily="34" charset="-128"/>
                <a:ea typeface="Adobe Heiti Std R" panose="020B0400000000000000" pitchFamily="34" charset="-128"/>
              </a:rPr>
              <a:t> </a:t>
            </a:r>
            <a:r>
              <a:rPr lang="en-US">
                <a:latin typeface="Adobe Heiti Std R" panose="020B0400000000000000" pitchFamily="34" charset="-128"/>
                <a:ea typeface="Adobe Heiti Std R" panose="020B0400000000000000" pitchFamily="34" charset="-128"/>
              </a:rPr>
              <a:t>in Bolnisi</a:t>
            </a:r>
            <a:r>
              <a:rPr lang="ka-GE">
                <a:latin typeface="Adobe Heiti Std R" panose="020B0400000000000000" pitchFamily="34" charset="-128"/>
                <a:ea typeface="Adobe Heiti Std R" panose="020B0400000000000000" pitchFamily="34" charset="-128"/>
              </a:rPr>
              <a:t> </a:t>
            </a:r>
            <a:endParaRPr lang="en-US">
              <a:latin typeface="Adobe Heiti Std R" panose="020B0400000000000000" pitchFamily="34" charset="-128"/>
              <a:ea typeface="Adobe Heiti Std R" panose="020B0400000000000000" pitchFamily="34" charset="-128"/>
            </a:endParaRPr>
          </a:p>
          <a:p>
            <a:pPr algn="ctr"/>
            <a:r>
              <a:rPr lang="en-US">
                <a:latin typeface="Adobe Heiti Std R" panose="020B0400000000000000" pitchFamily="34" charset="-128"/>
                <a:ea typeface="Adobe Heiti Std R" panose="020B0400000000000000" pitchFamily="34" charset="-128"/>
              </a:rPr>
              <a:t>“Madneuli”mining plant operates on the basis of copper-lead-zinc ores. </a:t>
            </a:r>
          </a:p>
        </p:txBody>
      </p:sp>
      <p:sp>
        <p:nvSpPr>
          <p:cNvPr id="5" name="TextBox 4">
            <a:extLst>
              <a:ext uri="{FF2B5EF4-FFF2-40B4-BE49-F238E27FC236}">
                <a16:creationId xmlns:a16="http://schemas.microsoft.com/office/drawing/2014/main" id="{0CF3F400-AAA2-4888-91EF-9A37DA011378}"/>
              </a:ext>
            </a:extLst>
          </p:cNvPr>
          <p:cNvSpPr txBox="1"/>
          <p:nvPr/>
        </p:nvSpPr>
        <p:spPr>
          <a:xfrm>
            <a:off x="152400" y="1181650"/>
            <a:ext cx="5021943" cy="2542363"/>
          </a:xfrm>
          <a:prstGeom prst="rect">
            <a:avLst/>
          </a:prstGeom>
          <a:noFill/>
        </p:spPr>
        <p:txBody>
          <a:bodyPr wrap="square" rtlCol="0">
            <a:spAutoFit/>
          </a:bodyPr>
          <a:lstStyle/>
          <a:p>
            <a:pPr marL="182880" algn="ctr">
              <a:lnSpc>
                <a:spcPct val="150000"/>
              </a:lnSpc>
            </a:pPr>
            <a:r>
              <a:rPr lang="en-US" b="1">
                <a:latin typeface="Adobe Heiti Std R" panose="020B0400000000000000" pitchFamily="34" charset="-128"/>
                <a:ea typeface="Adobe Heiti Std R" panose="020B0400000000000000" pitchFamily="34" charset="-128"/>
              </a:rPr>
              <a:t>Drawbacks Of Open-Cast Mining</a:t>
            </a:r>
          </a:p>
          <a:p>
            <a:pPr marL="182880" indent="-285750">
              <a:lnSpc>
                <a:spcPct val="150000"/>
              </a:lnSpc>
              <a:buFont typeface="Arial" panose="020B0604020202020204" pitchFamily="34" charset="0"/>
              <a:buChar char="•"/>
            </a:pPr>
            <a:r>
              <a:rPr lang="en-US">
                <a:latin typeface="Calisto MT" panose="02040603050505030304" pitchFamily="18" charset="0"/>
                <a:cs typeface="Calibri" panose="020F0502020204030204" pitchFamily="34" charset="0"/>
              </a:rPr>
              <a:t>Air Pollution-Heavy Dust Clouds</a:t>
            </a:r>
          </a:p>
          <a:p>
            <a:pPr marL="182880" indent="-285750">
              <a:lnSpc>
                <a:spcPct val="150000"/>
              </a:lnSpc>
              <a:buFont typeface="Arial" panose="020B0604020202020204" pitchFamily="34" charset="0"/>
              <a:buChar char="•"/>
            </a:pPr>
            <a:r>
              <a:rPr lang="en-US">
                <a:latin typeface="Calisto MT" panose="02040603050505030304" pitchFamily="18" charset="0"/>
                <a:cs typeface="Calibri" panose="020F0502020204030204" pitchFamily="34" charset="0"/>
              </a:rPr>
              <a:t>Destruction of Habitat</a:t>
            </a:r>
          </a:p>
          <a:p>
            <a:pPr marL="182880" indent="-285750">
              <a:lnSpc>
                <a:spcPct val="150000"/>
              </a:lnSpc>
              <a:buFont typeface="Arial" panose="020B0604020202020204" pitchFamily="34" charset="0"/>
              <a:buChar char="•"/>
            </a:pPr>
            <a:r>
              <a:rPr lang="en-US">
                <a:latin typeface="Calisto MT" panose="02040603050505030304" pitchFamily="18" charset="0"/>
                <a:cs typeface="Calibri" panose="020F0502020204030204" pitchFamily="34" charset="0"/>
              </a:rPr>
              <a:t>Water Consumption</a:t>
            </a:r>
          </a:p>
          <a:p>
            <a:pPr marL="182880" indent="-285750">
              <a:lnSpc>
                <a:spcPct val="150000"/>
              </a:lnSpc>
              <a:buFont typeface="Arial" panose="020B0604020202020204" pitchFamily="34" charset="0"/>
              <a:buChar char="•"/>
            </a:pPr>
            <a:r>
              <a:rPr lang="en-US">
                <a:latin typeface="Calisto MT" panose="02040603050505030304" pitchFamily="18" charset="0"/>
                <a:cs typeface="Calibri" panose="020F0502020204030204" pitchFamily="34" charset="0"/>
              </a:rPr>
              <a:t>Water Pollution</a:t>
            </a:r>
          </a:p>
          <a:p>
            <a:pPr marL="182880" indent="-285750">
              <a:lnSpc>
                <a:spcPct val="150000"/>
              </a:lnSpc>
              <a:buFont typeface="Arial" panose="020B0604020202020204" pitchFamily="34" charset="0"/>
              <a:buChar char="•"/>
            </a:pPr>
            <a:r>
              <a:rPr lang="en-US">
                <a:latin typeface="Calisto MT" panose="02040603050505030304" pitchFamily="18" charset="0"/>
                <a:cs typeface="Calibri" panose="020F0502020204030204" pitchFamily="34" charset="0"/>
              </a:rPr>
              <a:t>Soil Contamination with heavy metals</a:t>
            </a:r>
          </a:p>
        </p:txBody>
      </p:sp>
      <p:sp>
        <p:nvSpPr>
          <p:cNvPr id="6" name="AutoShape 10" descr="https://www.researchgate.net/profile/Mudassir-Khan-8/publication/357054545/figure/fig1/AS:1101278784565257@1639576731507/Health-benefits-of-licorice_W640.jpg">
            <a:extLst>
              <a:ext uri="{FF2B5EF4-FFF2-40B4-BE49-F238E27FC236}">
                <a16:creationId xmlns:a16="http://schemas.microsoft.com/office/drawing/2014/main" id="{48266348-1C86-4F3A-A093-D1ED957DFC2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https://www.researchgate.net/profile/Mudassir-Khan-8/publication/357054545/figure/fig1/AS:1101278784565257@1639576731507/Health-benefits-of-licorice_W640.jpg">
            <a:extLst>
              <a:ext uri="{FF2B5EF4-FFF2-40B4-BE49-F238E27FC236}">
                <a16:creationId xmlns:a16="http://schemas.microsoft.com/office/drawing/2014/main" id="{1B3E9DFC-7822-49DC-81F6-3FD7F5CE46C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6" descr="Licorice Root | NCCIH">
            <a:extLst>
              <a:ext uri="{FF2B5EF4-FFF2-40B4-BE49-F238E27FC236}">
                <a16:creationId xmlns:a16="http://schemas.microsoft.com/office/drawing/2014/main" id="{E959C028-B130-4F14-A002-45790F943F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86607"/>
            <a:ext cx="2525485" cy="254236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Amazon.com: Nature's Way Licorice Root Capsules, 900 mg per serving,  Premium Supplement, 100 Vegan Capsules : Health &amp; Household">
            <a:extLst>
              <a:ext uri="{FF2B5EF4-FFF2-40B4-BE49-F238E27FC236}">
                <a16:creationId xmlns:a16="http://schemas.microsoft.com/office/drawing/2014/main" id="{B093B260-162A-46A8-A46C-92D0EB73BF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3219" y="4315637"/>
            <a:ext cx="1353683" cy="251333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3DD4102-F399-4946-B34F-A0E5624D65AE}"/>
              </a:ext>
            </a:extLst>
          </p:cNvPr>
          <p:cNvSpPr>
            <a:spLocks noGrp="1"/>
          </p:cNvSpPr>
          <p:nvPr>
            <p:ph type="sldNum" sz="quarter" idx="12"/>
          </p:nvPr>
        </p:nvSpPr>
        <p:spPr>
          <a:xfrm>
            <a:off x="9296400" y="6463845"/>
            <a:ext cx="2743200" cy="365125"/>
          </a:xfrm>
        </p:spPr>
        <p:txBody>
          <a:bodyPr/>
          <a:lstStyle/>
          <a:p>
            <a:fld id="{1E81B1E3-87D4-45A9-BA9B-205D98DD7FE6}" type="slidenum">
              <a:rPr lang="en-US" smtClean="0"/>
              <a:t>3</a:t>
            </a:fld>
            <a:endParaRPr lang="en-US"/>
          </a:p>
        </p:txBody>
      </p:sp>
    </p:spTree>
    <p:extLst>
      <p:ext uri="{BB962C8B-B14F-4D97-AF65-F5344CB8AC3E}">
        <p14:creationId xmlns:p14="http://schemas.microsoft.com/office/powerpoint/2010/main" val="201424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85BA-08EE-474A-B625-4228280153E8}"/>
              </a:ext>
            </a:extLst>
          </p:cNvPr>
          <p:cNvSpPr>
            <a:spLocks noGrp="1"/>
          </p:cNvSpPr>
          <p:nvPr>
            <p:ph type="ctrTitle"/>
          </p:nvPr>
        </p:nvSpPr>
        <p:spPr>
          <a:xfrm>
            <a:off x="0" y="0"/>
            <a:ext cx="12192000" cy="820738"/>
          </a:xfrm>
        </p:spPr>
        <p:txBody>
          <a:bodyPr>
            <a:normAutofit/>
          </a:bodyPr>
          <a:lstStyle/>
          <a:p>
            <a:r>
              <a:rPr lang="en-US" sz="4400" b="1">
                <a:solidFill>
                  <a:schemeClr val="accent1">
                    <a:lumMod val="60000"/>
                    <a:lumOff val="40000"/>
                  </a:schemeClr>
                </a:solidFill>
                <a:latin typeface="DejaVu Serif Condensed" panose="02060606050605020204" pitchFamily="18" charset="0"/>
                <a:ea typeface="DejaVu Serif Condensed" panose="02060606050605020204" pitchFamily="18" charset="0"/>
              </a:rPr>
              <a:t>Instrumentation</a:t>
            </a:r>
          </a:p>
        </p:txBody>
      </p:sp>
      <p:pic>
        <p:nvPicPr>
          <p:cNvPr id="5" name="Picture 4">
            <a:extLst>
              <a:ext uri="{FF2B5EF4-FFF2-40B4-BE49-F238E27FC236}">
                <a16:creationId xmlns:a16="http://schemas.microsoft.com/office/drawing/2014/main" id="{54FFFE09-AE91-43C7-B437-D8294F41E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566" y="992801"/>
            <a:ext cx="7576868" cy="5414962"/>
          </a:xfrm>
          <a:prstGeom prst="rect">
            <a:avLst/>
          </a:prstGeom>
        </p:spPr>
      </p:pic>
      <p:sp>
        <p:nvSpPr>
          <p:cNvPr id="7" name="TextBox 6">
            <a:extLst>
              <a:ext uri="{FF2B5EF4-FFF2-40B4-BE49-F238E27FC236}">
                <a16:creationId xmlns:a16="http://schemas.microsoft.com/office/drawing/2014/main" id="{74D3CB83-6153-4BD9-9568-3138A57388F2}"/>
              </a:ext>
            </a:extLst>
          </p:cNvPr>
          <p:cNvSpPr txBox="1"/>
          <p:nvPr/>
        </p:nvSpPr>
        <p:spPr>
          <a:xfrm>
            <a:off x="9914442" y="5681662"/>
            <a:ext cx="1157288" cy="338554"/>
          </a:xfrm>
          <a:prstGeom prst="rect">
            <a:avLst/>
          </a:prstGeom>
          <a:noFill/>
        </p:spPr>
        <p:txBody>
          <a:bodyPr wrap="square" rtlCol="0">
            <a:spAutoFit/>
          </a:bodyPr>
          <a:lstStyle/>
          <a:p>
            <a:r>
              <a:rPr lang="en-US" sz="1600" b="1">
                <a:latin typeface="Adobe Caslon Pro" panose="0205050205050A020403" pitchFamily="18" charset="0"/>
              </a:rPr>
              <a:t>Nebulizer</a:t>
            </a:r>
          </a:p>
        </p:txBody>
      </p:sp>
      <p:sp>
        <p:nvSpPr>
          <p:cNvPr id="12" name="TextBox 11">
            <a:extLst>
              <a:ext uri="{FF2B5EF4-FFF2-40B4-BE49-F238E27FC236}">
                <a16:creationId xmlns:a16="http://schemas.microsoft.com/office/drawing/2014/main" id="{A5AC068F-DD3C-490E-9F86-E1768C2B660D}"/>
              </a:ext>
            </a:extLst>
          </p:cNvPr>
          <p:cNvSpPr txBox="1"/>
          <p:nvPr/>
        </p:nvSpPr>
        <p:spPr>
          <a:xfrm>
            <a:off x="9948525" y="6358187"/>
            <a:ext cx="1029106" cy="584775"/>
          </a:xfrm>
          <a:prstGeom prst="rect">
            <a:avLst/>
          </a:prstGeom>
          <a:noFill/>
        </p:spPr>
        <p:txBody>
          <a:bodyPr wrap="square" rtlCol="0">
            <a:spAutoFit/>
          </a:bodyPr>
          <a:lstStyle/>
          <a:p>
            <a:r>
              <a:rPr lang="en-US" sz="1600" b="1">
                <a:latin typeface="Adobe Caslon Pro" panose="0205050205050A020403" pitchFamily="18" charset="0"/>
              </a:rPr>
              <a:t>Spray chamber</a:t>
            </a:r>
          </a:p>
        </p:txBody>
      </p:sp>
      <p:cxnSp>
        <p:nvCxnSpPr>
          <p:cNvPr id="14" name="Straight Connector 13">
            <a:extLst>
              <a:ext uri="{FF2B5EF4-FFF2-40B4-BE49-F238E27FC236}">
                <a16:creationId xmlns:a16="http://schemas.microsoft.com/office/drawing/2014/main" id="{C676A7ED-FF18-4849-B5A3-5042B5C98352}"/>
              </a:ext>
            </a:extLst>
          </p:cNvPr>
          <p:cNvCxnSpPr/>
          <p:nvPr/>
        </p:nvCxnSpPr>
        <p:spPr>
          <a:xfrm>
            <a:off x="8519397" y="4442852"/>
            <a:ext cx="1466308" cy="1285873"/>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9F27533-635F-4E72-A73A-A0A1352CA88B}"/>
              </a:ext>
            </a:extLst>
          </p:cNvPr>
          <p:cNvCxnSpPr/>
          <p:nvPr/>
        </p:nvCxnSpPr>
        <p:spPr>
          <a:xfrm>
            <a:off x="7979715" y="4494273"/>
            <a:ext cx="2028825" cy="1939898"/>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B12829-D507-407C-815C-A4512E84DFFF}"/>
              </a:ext>
            </a:extLst>
          </p:cNvPr>
          <p:cNvSpPr txBox="1"/>
          <p:nvPr/>
        </p:nvSpPr>
        <p:spPr>
          <a:xfrm>
            <a:off x="5918324" y="6544646"/>
            <a:ext cx="1571625" cy="338554"/>
          </a:xfrm>
          <a:prstGeom prst="rect">
            <a:avLst/>
          </a:prstGeom>
          <a:noFill/>
        </p:spPr>
        <p:txBody>
          <a:bodyPr wrap="square" rtlCol="0">
            <a:spAutoFit/>
          </a:bodyPr>
          <a:lstStyle/>
          <a:p>
            <a:r>
              <a:rPr lang="en-US" sz="1600" b="1">
                <a:latin typeface="Adobe Caslon Pro" panose="0205050205050A020403" pitchFamily="18" charset="0"/>
              </a:rPr>
              <a:t>Peristaltic pump</a:t>
            </a:r>
          </a:p>
        </p:txBody>
      </p:sp>
      <p:cxnSp>
        <p:nvCxnSpPr>
          <p:cNvPr id="23" name="Straight Connector 22">
            <a:extLst>
              <a:ext uri="{FF2B5EF4-FFF2-40B4-BE49-F238E27FC236}">
                <a16:creationId xmlns:a16="http://schemas.microsoft.com/office/drawing/2014/main" id="{099D9AA9-9352-4B06-B9A2-0FC436C3115E}"/>
              </a:ext>
            </a:extLst>
          </p:cNvPr>
          <p:cNvCxnSpPr/>
          <p:nvPr/>
        </p:nvCxnSpPr>
        <p:spPr>
          <a:xfrm>
            <a:off x="6543448" y="5169338"/>
            <a:ext cx="0" cy="1389888"/>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A24C6E2-3F8F-4C2F-9BAF-7C00DE90E106}"/>
              </a:ext>
            </a:extLst>
          </p:cNvPr>
          <p:cNvSpPr txBox="1"/>
          <p:nvPr/>
        </p:nvSpPr>
        <p:spPr>
          <a:xfrm>
            <a:off x="2232676" y="6450519"/>
            <a:ext cx="2233749" cy="400110"/>
          </a:xfrm>
          <a:prstGeom prst="rect">
            <a:avLst/>
          </a:prstGeom>
          <a:noFill/>
        </p:spPr>
        <p:txBody>
          <a:bodyPr wrap="square" rtlCol="0">
            <a:spAutoFit/>
          </a:bodyPr>
          <a:lstStyle/>
          <a:p>
            <a:r>
              <a:rPr lang="en-US" sz="2000" b="1">
                <a:latin typeface="Adobe Caslon Pro" panose="0205050205050A020403" pitchFamily="18" charset="0"/>
              </a:rPr>
              <a:t>4210 MP-AES</a:t>
            </a:r>
          </a:p>
        </p:txBody>
      </p:sp>
      <p:cxnSp>
        <p:nvCxnSpPr>
          <p:cNvPr id="26" name="Straight Connector 25">
            <a:extLst>
              <a:ext uri="{FF2B5EF4-FFF2-40B4-BE49-F238E27FC236}">
                <a16:creationId xmlns:a16="http://schemas.microsoft.com/office/drawing/2014/main" id="{D4F8E754-9CE8-4B93-B47D-FDF29B16F8BC}"/>
              </a:ext>
            </a:extLst>
          </p:cNvPr>
          <p:cNvCxnSpPr/>
          <p:nvPr/>
        </p:nvCxnSpPr>
        <p:spPr>
          <a:xfrm>
            <a:off x="8547186" y="2451849"/>
            <a:ext cx="1539789"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5C886E-002F-4590-9DFB-A19B26E3E364}"/>
              </a:ext>
            </a:extLst>
          </p:cNvPr>
          <p:cNvSpPr txBox="1"/>
          <p:nvPr/>
        </p:nvSpPr>
        <p:spPr>
          <a:xfrm>
            <a:off x="10112212" y="2305720"/>
            <a:ext cx="1157288" cy="584775"/>
          </a:xfrm>
          <a:prstGeom prst="rect">
            <a:avLst/>
          </a:prstGeom>
          <a:noFill/>
        </p:spPr>
        <p:txBody>
          <a:bodyPr wrap="square" rtlCol="0">
            <a:spAutoFit/>
          </a:bodyPr>
          <a:lstStyle/>
          <a:p>
            <a:r>
              <a:rPr lang="en-US" sz="1600" b="1">
                <a:latin typeface="Adobe Caslon Pro" panose="0205050205050A020403" pitchFamily="18" charset="0"/>
              </a:rPr>
              <a:t>Pre-Optics window</a:t>
            </a:r>
          </a:p>
        </p:txBody>
      </p:sp>
      <p:sp>
        <p:nvSpPr>
          <p:cNvPr id="30" name="TextBox 29">
            <a:extLst>
              <a:ext uri="{FF2B5EF4-FFF2-40B4-BE49-F238E27FC236}">
                <a16:creationId xmlns:a16="http://schemas.microsoft.com/office/drawing/2014/main" id="{93998FA3-F2D5-49FF-A5F3-0F33680993A2}"/>
              </a:ext>
            </a:extLst>
          </p:cNvPr>
          <p:cNvSpPr txBox="1"/>
          <p:nvPr/>
        </p:nvSpPr>
        <p:spPr>
          <a:xfrm>
            <a:off x="7489949" y="6544646"/>
            <a:ext cx="2359573" cy="274320"/>
          </a:xfrm>
          <a:prstGeom prst="rect">
            <a:avLst/>
          </a:prstGeom>
          <a:noFill/>
        </p:spPr>
        <p:txBody>
          <a:bodyPr wrap="square" rtlCol="0">
            <a:spAutoFit/>
          </a:bodyPr>
          <a:lstStyle/>
          <a:p>
            <a:r>
              <a:rPr lang="en-US" sz="1600" b="1">
                <a:latin typeface="Adobe Caslon Pro" panose="0205050205050A020403" pitchFamily="18" charset="0"/>
              </a:rPr>
              <a:t>Waste for larger droplets</a:t>
            </a:r>
          </a:p>
        </p:txBody>
      </p:sp>
      <p:cxnSp>
        <p:nvCxnSpPr>
          <p:cNvPr id="32" name="Straight Connector 31">
            <a:extLst>
              <a:ext uri="{FF2B5EF4-FFF2-40B4-BE49-F238E27FC236}">
                <a16:creationId xmlns:a16="http://schemas.microsoft.com/office/drawing/2014/main" id="{A0F47548-0953-4F30-B8C0-425A17A0F493}"/>
              </a:ext>
            </a:extLst>
          </p:cNvPr>
          <p:cNvCxnSpPr/>
          <p:nvPr/>
        </p:nvCxnSpPr>
        <p:spPr>
          <a:xfrm>
            <a:off x="7489949" y="5278256"/>
            <a:ext cx="274320" cy="123444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A6ACDD1-7DA7-4CE6-826A-C3D2D3794E76}"/>
              </a:ext>
            </a:extLst>
          </p:cNvPr>
          <p:cNvCxnSpPr/>
          <p:nvPr/>
        </p:nvCxnSpPr>
        <p:spPr>
          <a:xfrm>
            <a:off x="8145155" y="4070112"/>
            <a:ext cx="2028825" cy="66580"/>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6A8AEDB-F6F7-4A33-93ED-5A6A561AB6FF}"/>
              </a:ext>
            </a:extLst>
          </p:cNvPr>
          <p:cNvSpPr txBox="1"/>
          <p:nvPr/>
        </p:nvSpPr>
        <p:spPr>
          <a:xfrm>
            <a:off x="10173980" y="4022656"/>
            <a:ext cx="1013601" cy="338554"/>
          </a:xfrm>
          <a:prstGeom prst="rect">
            <a:avLst/>
          </a:prstGeom>
          <a:noFill/>
        </p:spPr>
        <p:txBody>
          <a:bodyPr wrap="square" rtlCol="0">
            <a:spAutoFit/>
          </a:bodyPr>
          <a:lstStyle/>
          <a:p>
            <a:r>
              <a:rPr lang="en-US" sz="1600" b="1">
                <a:latin typeface="Adobe Caslon Pro" panose="0205050205050A020403" pitchFamily="18" charset="0"/>
              </a:rPr>
              <a:t>Torch</a:t>
            </a:r>
          </a:p>
        </p:txBody>
      </p:sp>
      <p:cxnSp>
        <p:nvCxnSpPr>
          <p:cNvPr id="43" name="Straight Connector 42">
            <a:extLst>
              <a:ext uri="{FF2B5EF4-FFF2-40B4-BE49-F238E27FC236}">
                <a16:creationId xmlns:a16="http://schemas.microsoft.com/office/drawing/2014/main" id="{07E75A40-B97F-4CFF-A83B-BE3B9B88EB55}"/>
              </a:ext>
            </a:extLst>
          </p:cNvPr>
          <p:cNvCxnSpPr/>
          <p:nvPr/>
        </p:nvCxnSpPr>
        <p:spPr>
          <a:xfrm>
            <a:off x="9215437" y="1535335"/>
            <a:ext cx="871538"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BE4A08A-108C-450E-8D6F-3E08729BFC83}"/>
              </a:ext>
            </a:extLst>
          </p:cNvPr>
          <p:cNvSpPr txBox="1"/>
          <p:nvPr/>
        </p:nvSpPr>
        <p:spPr>
          <a:xfrm>
            <a:off x="10035362" y="1414439"/>
            <a:ext cx="976814" cy="338554"/>
          </a:xfrm>
          <a:prstGeom prst="rect">
            <a:avLst/>
          </a:prstGeom>
          <a:noFill/>
        </p:spPr>
        <p:txBody>
          <a:bodyPr wrap="square" rtlCol="0">
            <a:spAutoFit/>
          </a:bodyPr>
          <a:lstStyle/>
          <a:p>
            <a:r>
              <a:rPr lang="en-US" sz="1600" b="1">
                <a:latin typeface="Adobe Caslon Pro" panose="0205050205050A020403" pitchFamily="18" charset="0"/>
              </a:rPr>
              <a:t>chimney</a:t>
            </a:r>
          </a:p>
        </p:txBody>
      </p:sp>
      <p:sp>
        <p:nvSpPr>
          <p:cNvPr id="50" name="TextBox 49">
            <a:extLst>
              <a:ext uri="{FF2B5EF4-FFF2-40B4-BE49-F238E27FC236}">
                <a16:creationId xmlns:a16="http://schemas.microsoft.com/office/drawing/2014/main" id="{A3F74C89-3EDA-4B53-86DE-8A8D833BB557}"/>
              </a:ext>
            </a:extLst>
          </p:cNvPr>
          <p:cNvSpPr txBox="1"/>
          <p:nvPr/>
        </p:nvSpPr>
        <p:spPr>
          <a:xfrm>
            <a:off x="5437864" y="1489876"/>
            <a:ext cx="2040048" cy="338554"/>
          </a:xfrm>
          <a:prstGeom prst="rect">
            <a:avLst/>
          </a:prstGeom>
          <a:noFill/>
        </p:spPr>
        <p:txBody>
          <a:bodyPr wrap="square" rtlCol="0">
            <a:spAutoFit/>
          </a:bodyPr>
          <a:lstStyle/>
          <a:p>
            <a:r>
              <a:rPr lang="en-US" sz="1600" b="1">
                <a:solidFill>
                  <a:srgbClr val="FF0000"/>
                </a:solidFill>
                <a:latin typeface="Adobe Caslon Pro" panose="0205050205050A020403" pitchFamily="18" charset="0"/>
              </a:rPr>
              <a:t>Plasma viewing port</a:t>
            </a:r>
          </a:p>
        </p:txBody>
      </p:sp>
      <p:cxnSp>
        <p:nvCxnSpPr>
          <p:cNvPr id="52" name="Straight Connector 51">
            <a:extLst>
              <a:ext uri="{FF2B5EF4-FFF2-40B4-BE49-F238E27FC236}">
                <a16:creationId xmlns:a16="http://schemas.microsoft.com/office/drawing/2014/main" id="{2B8CFD13-399D-43EF-BEB7-51343036F602}"/>
              </a:ext>
            </a:extLst>
          </p:cNvPr>
          <p:cNvCxnSpPr/>
          <p:nvPr/>
        </p:nvCxnSpPr>
        <p:spPr>
          <a:xfrm flipV="1">
            <a:off x="6257925" y="1752993"/>
            <a:ext cx="0" cy="1246025"/>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061F66C9-9E44-4AAD-B577-16F87AC819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69" y="992801"/>
            <a:ext cx="2070991" cy="2693627"/>
          </a:xfrm>
          <a:prstGeom prst="rect">
            <a:avLst/>
          </a:prstGeom>
        </p:spPr>
      </p:pic>
      <p:sp>
        <p:nvSpPr>
          <p:cNvPr id="3" name="TextBox 2">
            <a:extLst>
              <a:ext uri="{FF2B5EF4-FFF2-40B4-BE49-F238E27FC236}">
                <a16:creationId xmlns:a16="http://schemas.microsoft.com/office/drawing/2014/main" id="{A7CE971A-4872-4CCC-921F-562117F469FE}"/>
              </a:ext>
            </a:extLst>
          </p:cNvPr>
          <p:cNvSpPr txBox="1"/>
          <p:nvPr/>
        </p:nvSpPr>
        <p:spPr>
          <a:xfrm>
            <a:off x="48378" y="3718183"/>
            <a:ext cx="1932373" cy="338554"/>
          </a:xfrm>
          <a:prstGeom prst="rect">
            <a:avLst/>
          </a:prstGeom>
          <a:noFill/>
        </p:spPr>
        <p:txBody>
          <a:bodyPr wrap="square" rtlCol="0">
            <a:spAutoFit/>
          </a:bodyPr>
          <a:lstStyle/>
          <a:p>
            <a:r>
              <a:rPr lang="en-US" sz="1600" b="1">
                <a:latin typeface="Adobe Caslon Pro" panose="0205050205050A020403" pitchFamily="18" charset="0"/>
              </a:rPr>
              <a:t>Nitrogen Plasma</a:t>
            </a:r>
          </a:p>
        </p:txBody>
      </p:sp>
      <p:sp>
        <p:nvSpPr>
          <p:cNvPr id="4" name="Slide Number Placeholder 3">
            <a:extLst>
              <a:ext uri="{FF2B5EF4-FFF2-40B4-BE49-F238E27FC236}">
                <a16:creationId xmlns:a16="http://schemas.microsoft.com/office/drawing/2014/main" id="{785009FC-5030-49CD-B151-A4F73509A889}"/>
              </a:ext>
            </a:extLst>
          </p:cNvPr>
          <p:cNvSpPr>
            <a:spLocks noGrp="1"/>
          </p:cNvSpPr>
          <p:nvPr>
            <p:ph type="sldNum" sz="quarter" idx="12"/>
          </p:nvPr>
        </p:nvSpPr>
        <p:spPr>
          <a:xfrm>
            <a:off x="9230967" y="6388491"/>
            <a:ext cx="2743200" cy="365125"/>
          </a:xfrm>
        </p:spPr>
        <p:txBody>
          <a:bodyPr/>
          <a:lstStyle/>
          <a:p>
            <a:fld id="{1E81B1E3-87D4-45A9-BA9B-205D98DD7FE6}" type="slidenum">
              <a:rPr lang="en-US" smtClean="0"/>
              <a:t>4</a:t>
            </a:fld>
            <a:endParaRPr lang="en-US"/>
          </a:p>
        </p:txBody>
      </p:sp>
    </p:spTree>
    <p:extLst>
      <p:ext uri="{BB962C8B-B14F-4D97-AF65-F5344CB8AC3E}">
        <p14:creationId xmlns:p14="http://schemas.microsoft.com/office/powerpoint/2010/main" val="3854339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A51E-BEC9-4AF7-BB86-97A006417F1C}"/>
              </a:ext>
            </a:extLst>
          </p:cNvPr>
          <p:cNvSpPr>
            <a:spLocks noGrp="1"/>
          </p:cNvSpPr>
          <p:nvPr>
            <p:ph type="ctrTitle"/>
          </p:nvPr>
        </p:nvSpPr>
        <p:spPr>
          <a:xfrm>
            <a:off x="0" y="1083365"/>
            <a:ext cx="12192000" cy="374374"/>
          </a:xfrm>
        </p:spPr>
        <p:txBody>
          <a:bodyPr>
            <a:normAutofit fontScale="90000"/>
          </a:bodyPr>
          <a:lstStyle/>
          <a:p>
            <a:r>
              <a:rPr lang="en-US" sz="4900" b="1">
                <a:solidFill>
                  <a:schemeClr val="accent1">
                    <a:lumMod val="60000"/>
                    <a:lumOff val="40000"/>
                  </a:schemeClr>
                </a:solidFill>
                <a:latin typeface="DejaVu Serif Condensed" panose="02060606050605020204" pitchFamily="18" charset="0"/>
                <a:ea typeface="DejaVu Serif Condensed" panose="02060606050605020204" pitchFamily="18" charset="0"/>
              </a:rPr>
              <a:t>General Scheme</a:t>
            </a:r>
            <a:br>
              <a:rPr lang="en-US" b="1">
                <a:solidFill>
                  <a:schemeClr val="accent1">
                    <a:lumMod val="60000"/>
                    <a:lumOff val="40000"/>
                  </a:schemeClr>
                </a:solidFill>
                <a:latin typeface="DejaVu Serif Condensed" panose="02060606050605020204" pitchFamily="18" charset="0"/>
                <a:ea typeface="DejaVu Serif Condensed" panose="02060606050605020204" pitchFamily="18" charset="0"/>
              </a:rPr>
            </a:br>
            <a:endParaRPr lang="en-US"/>
          </a:p>
        </p:txBody>
      </p:sp>
      <p:pic>
        <p:nvPicPr>
          <p:cNvPr id="4" name="Picture 2" descr="Microwave plasma atomic emission spectrometry (MP-AES) and its applications  – A critical review - ScienceDirect">
            <a:extLst>
              <a:ext uri="{FF2B5EF4-FFF2-40B4-BE49-F238E27FC236}">
                <a16:creationId xmlns:a16="http://schemas.microsoft.com/office/drawing/2014/main" id="{51A10B78-4AD7-4708-A70C-2430E2E7C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83365"/>
            <a:ext cx="5851963" cy="50902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262D4BB-80F8-4044-A27C-CF83068E53CD}"/>
              </a:ext>
            </a:extLst>
          </p:cNvPr>
          <p:cNvSpPr txBox="1"/>
          <p:nvPr/>
        </p:nvSpPr>
        <p:spPr>
          <a:xfrm>
            <a:off x="116115" y="6008915"/>
            <a:ext cx="2061029" cy="595086"/>
          </a:xfrm>
          <a:prstGeom prst="rect">
            <a:avLst/>
          </a:prstGeom>
          <a:noFill/>
        </p:spPr>
        <p:txBody>
          <a:bodyPr wrap="square" rtlCol="0">
            <a:spAutoFit/>
          </a:bodyPr>
          <a:lstStyle/>
          <a:p>
            <a:endParaRPr lang="en-US"/>
          </a:p>
        </p:txBody>
      </p:sp>
      <p:pic>
        <p:nvPicPr>
          <p:cNvPr id="12" name="Picture 11">
            <a:extLst>
              <a:ext uri="{FF2B5EF4-FFF2-40B4-BE49-F238E27FC236}">
                <a16:creationId xmlns:a16="http://schemas.microsoft.com/office/drawing/2014/main" id="{2DEA7681-C950-409D-8ACB-8C63C1DB3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15" y="1612542"/>
            <a:ext cx="5851963" cy="2203139"/>
          </a:xfrm>
          <a:prstGeom prst="rect">
            <a:avLst/>
          </a:prstGeom>
        </p:spPr>
      </p:pic>
      <p:sp>
        <p:nvSpPr>
          <p:cNvPr id="3" name="Slide Number Placeholder 2">
            <a:extLst>
              <a:ext uri="{FF2B5EF4-FFF2-40B4-BE49-F238E27FC236}">
                <a16:creationId xmlns:a16="http://schemas.microsoft.com/office/drawing/2014/main" id="{E28F6BD9-C17D-4C6F-A220-22E516610F24}"/>
              </a:ext>
            </a:extLst>
          </p:cNvPr>
          <p:cNvSpPr>
            <a:spLocks noGrp="1"/>
          </p:cNvSpPr>
          <p:nvPr>
            <p:ph type="sldNum" sz="quarter" idx="12"/>
          </p:nvPr>
        </p:nvSpPr>
        <p:spPr>
          <a:xfrm>
            <a:off x="9021981" y="6421438"/>
            <a:ext cx="2743200" cy="365125"/>
          </a:xfrm>
        </p:spPr>
        <p:txBody>
          <a:bodyPr/>
          <a:lstStyle/>
          <a:p>
            <a:fld id="{1E81B1E3-87D4-45A9-BA9B-205D98DD7FE6}" type="slidenum">
              <a:rPr lang="en-US" smtClean="0"/>
              <a:t>5</a:t>
            </a:fld>
            <a:endParaRPr lang="en-US"/>
          </a:p>
        </p:txBody>
      </p:sp>
    </p:spTree>
    <p:extLst>
      <p:ext uri="{BB962C8B-B14F-4D97-AF65-F5344CB8AC3E}">
        <p14:creationId xmlns:p14="http://schemas.microsoft.com/office/powerpoint/2010/main" val="828856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95965-C6E4-49F5-ADE8-5302E6E133BE}"/>
              </a:ext>
            </a:extLst>
          </p:cNvPr>
          <p:cNvSpPr>
            <a:spLocks noGrp="1"/>
          </p:cNvSpPr>
          <p:nvPr>
            <p:ph type="ctrTitle"/>
          </p:nvPr>
        </p:nvSpPr>
        <p:spPr>
          <a:xfrm>
            <a:off x="1174267" y="0"/>
            <a:ext cx="9144000" cy="785813"/>
          </a:xfrm>
        </p:spPr>
        <p:txBody>
          <a:bodyPr>
            <a:normAutofit/>
          </a:bodyPr>
          <a:lstStyle/>
          <a:p>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rPr>
              <a:t>Comparison to FAAS</a:t>
            </a:r>
            <a:endParaRPr lang="en-US" sz="4000"/>
          </a:p>
        </p:txBody>
      </p:sp>
      <p:sp>
        <p:nvSpPr>
          <p:cNvPr id="3" name="Subtitle 2">
            <a:extLst>
              <a:ext uri="{FF2B5EF4-FFF2-40B4-BE49-F238E27FC236}">
                <a16:creationId xmlns:a16="http://schemas.microsoft.com/office/drawing/2014/main" id="{397460E4-3BD0-4571-B2E9-4ACD10E91D7B}"/>
              </a:ext>
            </a:extLst>
          </p:cNvPr>
          <p:cNvSpPr>
            <a:spLocks noGrp="1"/>
          </p:cNvSpPr>
          <p:nvPr>
            <p:ph type="subTitle" idx="1"/>
          </p:nvPr>
        </p:nvSpPr>
        <p:spPr>
          <a:xfrm>
            <a:off x="0" y="785813"/>
            <a:ext cx="12192000" cy="5957887"/>
          </a:xfrm>
        </p:spPr>
        <p:txBody>
          <a:bodyPr>
            <a:normAutofit/>
          </a:bodyPr>
          <a:lstStyle/>
          <a:p>
            <a:pPr marL="342900" indent="-342900" algn="l">
              <a:lnSpc>
                <a:spcPct val="120000"/>
              </a:lnSpc>
              <a:buFont typeface="Arial" panose="020B0604020202020204" pitchFamily="34" charset="0"/>
              <a:buChar char="•"/>
            </a:pPr>
            <a:r>
              <a:rPr lang="en-US" sz="2000" b="1">
                <a:solidFill>
                  <a:schemeClr val="accent1">
                    <a:lumMod val="60000"/>
                    <a:lumOff val="40000"/>
                  </a:schemeClr>
                </a:solidFill>
                <a:latin typeface="Bahnschrift" panose="020B0502040204020203" pitchFamily="34" charset="0"/>
                <a:ea typeface="DejaVu Serif Condensed" panose="02060606050605020204" pitchFamily="18" charset="0"/>
                <a:cs typeface="+mj-cs"/>
              </a:rPr>
              <a:t>Low Maintanance</a:t>
            </a:r>
          </a:p>
          <a:p>
            <a:pPr algn="l">
              <a:lnSpc>
                <a:spcPct val="120000"/>
              </a:lnSpc>
            </a:pPr>
            <a:r>
              <a:rPr lang="en-US" sz="1800">
                <a:latin typeface="Century Schoolbook" panose="02040604050505020304" pitchFamily="18" charset="0"/>
                <a:ea typeface="DejaVu Serif Condensed" panose="02060606050605020204" pitchFamily="18" charset="0"/>
                <a:cs typeface="+mj-cs"/>
              </a:rPr>
              <a:t>MP-AES runs on nitrogen extracted from the air</a:t>
            </a:r>
          </a:p>
          <a:p>
            <a:pPr marL="342900" indent="-342900" algn="l">
              <a:lnSpc>
                <a:spcPct val="120000"/>
              </a:lnSpc>
              <a:buFont typeface="Arial" panose="020B0604020202020204" pitchFamily="34" charset="0"/>
              <a:buChar char="•"/>
            </a:pPr>
            <a:r>
              <a:rPr lang="en-US" sz="2000" b="1">
                <a:solidFill>
                  <a:schemeClr val="accent1">
                    <a:lumMod val="60000"/>
                    <a:lumOff val="40000"/>
                  </a:schemeClr>
                </a:solidFill>
                <a:latin typeface="Bahnschrift" panose="020B0502040204020203" pitchFamily="34" charset="0"/>
                <a:ea typeface="DejaVu Serif Condensed" panose="02060606050605020204" pitchFamily="18" charset="0"/>
                <a:cs typeface="+mj-cs"/>
              </a:rPr>
              <a:t>Improved Safety</a:t>
            </a:r>
          </a:p>
          <a:p>
            <a:pPr algn="l">
              <a:lnSpc>
                <a:spcPct val="120000"/>
              </a:lnSpc>
            </a:pPr>
            <a:r>
              <a:rPr lang="en-US" sz="1800">
                <a:latin typeface="Century Schoolbook" panose="02040604050505020304" pitchFamily="18" charset="0"/>
                <a:ea typeface="DejaVu Serif Condensed" panose="02060606050605020204" pitchFamily="18" charset="0"/>
                <a:cs typeface="+mj-cs"/>
              </a:rPr>
              <a:t>Elimination of the usage of flammable gases like acetylene and propane</a:t>
            </a:r>
          </a:p>
          <a:p>
            <a:pPr marL="342900" indent="-342900" algn="l">
              <a:lnSpc>
                <a:spcPct val="120000"/>
              </a:lnSpc>
              <a:buFont typeface="Arial" panose="020B0604020202020204" pitchFamily="34" charset="0"/>
              <a:buChar char="•"/>
            </a:pPr>
            <a:r>
              <a:rPr lang="en-US" sz="2000" b="1">
                <a:solidFill>
                  <a:schemeClr val="accent1">
                    <a:lumMod val="60000"/>
                    <a:lumOff val="40000"/>
                  </a:schemeClr>
                </a:solidFill>
                <a:latin typeface="Bahnschrift" panose="020B0502040204020203" pitchFamily="34" charset="0"/>
                <a:ea typeface="DejaVu Serif Condensed" panose="02060606050605020204" pitchFamily="18" charset="0"/>
                <a:cs typeface="+mj-cs"/>
              </a:rPr>
              <a:t>Improved Analytical Performance</a:t>
            </a:r>
          </a:p>
          <a:p>
            <a:pPr algn="l">
              <a:lnSpc>
                <a:spcPct val="120000"/>
              </a:lnSpc>
            </a:pPr>
            <a:r>
              <a:rPr lang="en-US" sz="1800">
                <a:latin typeface="Century Schoolbook" panose="02040604050505020304" pitchFamily="18" charset="0"/>
                <a:ea typeface="DejaVu Serif Condensed" panose="02060606050605020204" pitchFamily="18" charset="0"/>
                <a:cs typeface="+mj-cs"/>
              </a:rPr>
              <a:t>Wider linear range and lower detection limits</a:t>
            </a:r>
          </a:p>
          <a:p>
            <a:pPr marL="285750" indent="-285750" algn="l">
              <a:lnSpc>
                <a:spcPct val="120000"/>
              </a:lnSpc>
              <a:buFont typeface="Arial" panose="020B0604020202020204" pitchFamily="34" charset="0"/>
              <a:buChar char="•"/>
            </a:pPr>
            <a:r>
              <a:rPr lang="en-US" sz="2000" b="1">
                <a:solidFill>
                  <a:schemeClr val="accent1">
                    <a:lumMod val="60000"/>
                    <a:lumOff val="40000"/>
                  </a:schemeClr>
                </a:solidFill>
                <a:latin typeface="Bahnschrift" panose="020B0502040204020203" pitchFamily="34" charset="0"/>
                <a:ea typeface="DejaVu Serif Condensed" panose="02060606050605020204" pitchFamily="18" charset="0"/>
                <a:cs typeface="+mj-cs"/>
              </a:rPr>
              <a:t>Elimination of Chemical Interferences</a:t>
            </a:r>
          </a:p>
          <a:p>
            <a:pPr algn="l">
              <a:lnSpc>
                <a:spcPct val="120000"/>
              </a:lnSpc>
            </a:pPr>
            <a:r>
              <a:rPr lang="en-US" sz="1800">
                <a:latin typeface="Century Schoolbook" panose="02040604050505020304" pitchFamily="18" charset="0"/>
                <a:ea typeface="DejaVu Serif Condensed" panose="02060606050605020204" pitchFamily="18" charset="0"/>
                <a:cs typeface="+mj-cs"/>
              </a:rPr>
              <a:t>Lower temperature and reactive atmosphere of flames are most likely to form molecular species. The presence of phosphate in the sample can alter the atomic concentration of calcium due to the formation of relatively nonvolatile complexes. Higher temperature of plasma (5000K) hinders this process</a:t>
            </a:r>
          </a:p>
          <a:p>
            <a:pPr marL="285750" indent="-285750" algn="l">
              <a:lnSpc>
                <a:spcPct val="120000"/>
              </a:lnSpc>
              <a:buFont typeface="Arial" panose="020B0604020202020204" pitchFamily="34" charset="0"/>
              <a:buChar char="•"/>
            </a:pPr>
            <a:r>
              <a:rPr lang="en-US" sz="2000" b="1">
                <a:solidFill>
                  <a:schemeClr val="accent1">
                    <a:lumMod val="60000"/>
                    <a:lumOff val="40000"/>
                  </a:schemeClr>
                </a:solidFill>
                <a:latin typeface="Bahnschrift" panose="020B0502040204020203" pitchFamily="34" charset="0"/>
                <a:ea typeface="DejaVu Serif Condensed" panose="02060606050605020204" pitchFamily="18" charset="0"/>
                <a:cs typeface="+mj-cs"/>
              </a:rPr>
              <a:t>Simplified sample preparation</a:t>
            </a:r>
          </a:p>
          <a:p>
            <a:pPr algn="l">
              <a:lnSpc>
                <a:spcPct val="120000"/>
              </a:lnSpc>
            </a:pPr>
            <a:r>
              <a:rPr lang="en-US" sz="1600">
                <a:latin typeface="Century Schoolbook" panose="02040604050505020304" pitchFamily="18" charset="0"/>
                <a:ea typeface="DejaVu Serif Condensed" panose="02060606050605020204" pitchFamily="18" charset="0"/>
                <a:cs typeface="+mj-cs"/>
              </a:rPr>
              <a:t>No need to add releasing agents like Sr or La or exctract metal from interfering material</a:t>
            </a:r>
          </a:p>
          <a:p>
            <a:pPr algn="l"/>
            <a:endParaRPr lang="en-US" sz="1800">
              <a:latin typeface="Century Schoolbook" panose="02040604050505020304" pitchFamily="18" charset="0"/>
              <a:ea typeface="DejaVu Serif Condensed" panose="02060606050605020204" pitchFamily="18" charset="0"/>
              <a:cs typeface="+mj-cs"/>
            </a:endParaRPr>
          </a:p>
        </p:txBody>
      </p:sp>
      <p:pic>
        <p:nvPicPr>
          <p:cNvPr id="7" name="Picture 6">
            <a:extLst>
              <a:ext uri="{FF2B5EF4-FFF2-40B4-BE49-F238E27FC236}">
                <a16:creationId xmlns:a16="http://schemas.microsoft.com/office/drawing/2014/main" id="{AF32087E-B1CB-40B1-82F8-E4E9ED761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5251" y="1054350"/>
            <a:ext cx="1592165" cy="2374650"/>
          </a:xfrm>
          <a:prstGeom prst="rect">
            <a:avLst/>
          </a:prstGeom>
        </p:spPr>
      </p:pic>
      <p:sp>
        <p:nvSpPr>
          <p:cNvPr id="8" name="TextBox 7">
            <a:extLst>
              <a:ext uri="{FF2B5EF4-FFF2-40B4-BE49-F238E27FC236}">
                <a16:creationId xmlns:a16="http://schemas.microsoft.com/office/drawing/2014/main" id="{BA82ABCD-7359-44A6-8940-0EFC02E5B5C8}"/>
              </a:ext>
            </a:extLst>
          </p:cNvPr>
          <p:cNvSpPr txBox="1"/>
          <p:nvPr/>
        </p:nvSpPr>
        <p:spPr>
          <a:xfrm>
            <a:off x="8831140" y="723588"/>
            <a:ext cx="3561533" cy="369332"/>
          </a:xfrm>
          <a:prstGeom prst="rect">
            <a:avLst/>
          </a:prstGeom>
          <a:noFill/>
        </p:spPr>
        <p:txBody>
          <a:bodyPr wrap="square" rtlCol="0">
            <a:spAutoFit/>
          </a:bodyPr>
          <a:lstStyle/>
          <a:p>
            <a:r>
              <a:rPr lang="en-US"/>
              <a:t> </a:t>
            </a:r>
            <a:r>
              <a:rPr lang="en-US">
                <a:latin typeface="Adobe Caslon Pro" panose="0205050205050A020403" pitchFamily="18" charset="0"/>
              </a:rPr>
              <a:t>Agilent 4107 Nitrogen Generator</a:t>
            </a:r>
          </a:p>
        </p:txBody>
      </p:sp>
      <p:sp>
        <p:nvSpPr>
          <p:cNvPr id="9" name="Slide Number Placeholder 8">
            <a:extLst>
              <a:ext uri="{FF2B5EF4-FFF2-40B4-BE49-F238E27FC236}">
                <a16:creationId xmlns:a16="http://schemas.microsoft.com/office/drawing/2014/main" id="{6F7E6805-B3AA-49EC-A73A-299AC2F9184E}"/>
              </a:ext>
            </a:extLst>
          </p:cNvPr>
          <p:cNvSpPr>
            <a:spLocks noGrp="1"/>
          </p:cNvSpPr>
          <p:nvPr>
            <p:ph type="sldNum" sz="quarter" idx="12"/>
          </p:nvPr>
        </p:nvSpPr>
        <p:spPr>
          <a:xfrm>
            <a:off x="9135256" y="6378575"/>
            <a:ext cx="2743200" cy="365125"/>
          </a:xfrm>
        </p:spPr>
        <p:txBody>
          <a:bodyPr/>
          <a:lstStyle/>
          <a:p>
            <a:fld id="{1E81B1E3-87D4-45A9-BA9B-205D98DD7FE6}" type="slidenum">
              <a:rPr lang="en-US" smtClean="0"/>
              <a:t>6</a:t>
            </a:fld>
            <a:endParaRPr lang="en-US"/>
          </a:p>
        </p:txBody>
      </p:sp>
    </p:spTree>
    <p:extLst>
      <p:ext uri="{BB962C8B-B14F-4D97-AF65-F5344CB8AC3E}">
        <p14:creationId xmlns:p14="http://schemas.microsoft.com/office/powerpoint/2010/main" val="419797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567A0-7B5D-4250-B21E-5F27A8F49865}"/>
              </a:ext>
            </a:extLst>
          </p:cNvPr>
          <p:cNvSpPr>
            <a:spLocks noGrp="1"/>
          </p:cNvSpPr>
          <p:nvPr>
            <p:ph type="ctrTitle"/>
          </p:nvPr>
        </p:nvSpPr>
        <p:spPr>
          <a:xfrm>
            <a:off x="1381125" y="0"/>
            <a:ext cx="9144000" cy="677863"/>
          </a:xfrm>
        </p:spPr>
        <p:txBody>
          <a:bodyPr/>
          <a:lstStyle/>
          <a:p>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rPr>
              <a:t>Sample Preparation</a:t>
            </a:r>
          </a:p>
        </p:txBody>
      </p:sp>
      <p:sp>
        <p:nvSpPr>
          <p:cNvPr id="3" name="Subtitle 2">
            <a:extLst>
              <a:ext uri="{FF2B5EF4-FFF2-40B4-BE49-F238E27FC236}">
                <a16:creationId xmlns:a16="http://schemas.microsoft.com/office/drawing/2014/main" id="{0DBABF55-1E0C-4BE2-B952-30CD6A9B2262}"/>
              </a:ext>
            </a:extLst>
          </p:cNvPr>
          <p:cNvSpPr>
            <a:spLocks noGrp="1"/>
          </p:cNvSpPr>
          <p:nvPr>
            <p:ph type="subTitle" idx="1"/>
          </p:nvPr>
        </p:nvSpPr>
        <p:spPr>
          <a:xfrm>
            <a:off x="0" y="677863"/>
            <a:ext cx="12192000" cy="6180137"/>
          </a:xfrm>
        </p:spPr>
        <p:txBody>
          <a:bodyPr/>
          <a:lstStyle/>
          <a:p>
            <a:pPr marL="91440" indent="-342900" algn="l">
              <a:buFont typeface="Arial" panose="020B0604020202020204" pitchFamily="34" charset="0"/>
              <a:buChar char="•"/>
            </a:pPr>
            <a:r>
              <a:rPr lang="en-US"/>
              <a:t>Soil samples were cleaned of impurities, air dried, grinded and sieved until particles of less than 0.1mm in size were obtained. </a:t>
            </a:r>
          </a:p>
          <a:p>
            <a:pPr marL="91440" indent="-342900" algn="l">
              <a:buFont typeface="Arial" panose="020B0604020202020204" pitchFamily="34" charset="0"/>
              <a:buChar char="•"/>
            </a:pPr>
            <a:r>
              <a:rPr lang="en-US"/>
              <a:t>Soil samples were further  dried at 105-110°C to ensure the removal of moist.</a:t>
            </a:r>
          </a:p>
          <a:p>
            <a:pPr marL="91440" indent="-342900" algn="l">
              <a:buFont typeface="Arial" panose="020B0604020202020204" pitchFamily="34" charset="0"/>
              <a:buChar char="•"/>
            </a:pPr>
            <a:r>
              <a:rPr lang="en-US"/>
              <a:t> 1g of dried sample was placed in aporcelain crucible and dry ashed at 350-400°C in a muffle furnance for 1 hour to combust organic material. </a:t>
            </a:r>
          </a:p>
          <a:p>
            <a:pPr marL="91440" indent="-342900" algn="l">
              <a:buFont typeface="Arial" panose="020B0604020202020204" pitchFamily="34" charset="0"/>
              <a:buChar char="•"/>
            </a:pPr>
            <a:r>
              <a:rPr lang="en-US"/>
              <a:t>The ash was wet digested with 20 ml aqua regia (3:1 mixture of HCl and HNO</a:t>
            </a:r>
            <a:r>
              <a:rPr lang="en-US" baseline="-25000"/>
              <a:t>3</a:t>
            </a:r>
            <a:r>
              <a:rPr lang="en-US" baseline="-25000">
                <a:hlinkClick r:id="rId3" tooltip="Nitrate"/>
              </a:rPr>
              <a:t> </a:t>
            </a:r>
            <a:r>
              <a:rPr lang="en-US"/>
              <a:t>and) and slowly evaporated to dryness on a hot plate. This procedure was repeated twice.  5 ml of concentrated HCI (diluted twice with deionized water) was added to the final residue, filtered through filter paper with pore size of 0.3</a:t>
            </a:r>
            <a:r>
              <a:rPr lang="el-GR"/>
              <a:t>μ</a:t>
            </a:r>
            <a:r>
              <a:rPr lang="en-US"/>
              <a:t>m and made up to 100 ml volume with deionized water. </a:t>
            </a:r>
          </a:p>
          <a:p>
            <a:pPr algn="l"/>
            <a:endParaRPr lang="en-US"/>
          </a:p>
          <a:p>
            <a:pPr marL="342900" indent="-342900" algn="l">
              <a:buFont typeface="Arial" panose="020B0604020202020204" pitchFamily="34" charset="0"/>
              <a:buChar char="•"/>
            </a:pPr>
            <a:endParaRPr lang="en-US"/>
          </a:p>
          <a:p>
            <a:pPr marL="342900" indent="-342900" algn="l">
              <a:buFont typeface="Arial" panose="020B0604020202020204" pitchFamily="34" charset="0"/>
              <a:buChar char="•"/>
            </a:pPr>
            <a:r>
              <a:rPr lang="en-US"/>
              <a:t>Plant sample was washed with deionized water. Then its leaves, stem and roots were dissected , air dried and blended to homogenize the sample. 3 g of dried samples were taken and brought up to 50 ml volume employing the same preparation procedures.</a:t>
            </a:r>
          </a:p>
        </p:txBody>
      </p:sp>
      <p:cxnSp>
        <p:nvCxnSpPr>
          <p:cNvPr id="5" name="Straight Connector 4">
            <a:extLst>
              <a:ext uri="{FF2B5EF4-FFF2-40B4-BE49-F238E27FC236}">
                <a16:creationId xmlns:a16="http://schemas.microsoft.com/office/drawing/2014/main" id="{9D4928E3-C0D7-43E3-8C38-1ED7F9192349}"/>
              </a:ext>
            </a:extLst>
          </p:cNvPr>
          <p:cNvCxnSpPr/>
          <p:nvPr/>
        </p:nvCxnSpPr>
        <p:spPr>
          <a:xfrm>
            <a:off x="2387915" y="4590933"/>
            <a:ext cx="6864626"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D976A7E-2A46-478D-A4EC-00F9B7EB81E5}"/>
              </a:ext>
            </a:extLst>
          </p:cNvPr>
          <p:cNvSpPr>
            <a:spLocks noGrp="1"/>
          </p:cNvSpPr>
          <p:nvPr>
            <p:ph type="sldNum" sz="quarter" idx="12"/>
          </p:nvPr>
        </p:nvSpPr>
        <p:spPr>
          <a:xfrm>
            <a:off x="9153525" y="6356350"/>
            <a:ext cx="2743200" cy="365125"/>
          </a:xfrm>
        </p:spPr>
        <p:txBody>
          <a:bodyPr/>
          <a:lstStyle/>
          <a:p>
            <a:fld id="{1E81B1E3-87D4-45A9-BA9B-205D98DD7FE6}" type="slidenum">
              <a:rPr lang="en-US" smtClean="0"/>
              <a:t>7</a:t>
            </a:fld>
            <a:endParaRPr lang="en-US"/>
          </a:p>
        </p:txBody>
      </p:sp>
    </p:spTree>
    <p:extLst>
      <p:ext uri="{BB962C8B-B14F-4D97-AF65-F5344CB8AC3E}">
        <p14:creationId xmlns:p14="http://schemas.microsoft.com/office/powerpoint/2010/main" val="336336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4D34F-E154-4139-971D-4C36B2E8009C}"/>
              </a:ext>
            </a:extLst>
          </p:cNvPr>
          <p:cNvSpPr>
            <a:spLocks noGrp="1"/>
          </p:cNvSpPr>
          <p:nvPr>
            <p:ph type="ctrTitle"/>
          </p:nvPr>
        </p:nvSpPr>
        <p:spPr>
          <a:xfrm>
            <a:off x="1256714" y="0"/>
            <a:ext cx="9144000" cy="879046"/>
          </a:xfrm>
        </p:spPr>
        <p:txBody>
          <a:bodyPr>
            <a:normAutofit/>
          </a:bodyPr>
          <a:lstStyle/>
          <a:p>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rPr>
              <a:t>Sample Preparation</a:t>
            </a:r>
          </a:p>
        </p:txBody>
      </p:sp>
      <p:pic>
        <p:nvPicPr>
          <p:cNvPr id="7" name="Picture 6">
            <a:extLst>
              <a:ext uri="{FF2B5EF4-FFF2-40B4-BE49-F238E27FC236}">
                <a16:creationId xmlns:a16="http://schemas.microsoft.com/office/drawing/2014/main" id="{D836C1A0-70D8-4AB7-A3F8-8698C4701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0180" y="1234494"/>
            <a:ext cx="5978954" cy="5268057"/>
          </a:xfrm>
          <a:prstGeom prst="rect">
            <a:avLst/>
          </a:prstGeom>
        </p:spPr>
      </p:pic>
      <p:sp>
        <p:nvSpPr>
          <p:cNvPr id="9" name="TextBox 8">
            <a:extLst>
              <a:ext uri="{FF2B5EF4-FFF2-40B4-BE49-F238E27FC236}">
                <a16:creationId xmlns:a16="http://schemas.microsoft.com/office/drawing/2014/main" id="{5AEE75D8-E057-422D-A2FE-9E72499DB7AA}"/>
              </a:ext>
            </a:extLst>
          </p:cNvPr>
          <p:cNvSpPr txBox="1"/>
          <p:nvPr/>
        </p:nvSpPr>
        <p:spPr>
          <a:xfrm>
            <a:off x="5828714" y="1120275"/>
            <a:ext cx="2588455" cy="984885"/>
          </a:xfrm>
          <a:prstGeom prst="rect">
            <a:avLst/>
          </a:prstGeom>
          <a:noFill/>
        </p:spPr>
        <p:txBody>
          <a:bodyPr wrap="square" rtlCol="0">
            <a:spAutoFit/>
          </a:bodyPr>
          <a:lstStyle/>
          <a:p>
            <a:r>
              <a:rPr lang="ka-GE" sz="2000"/>
              <a:t>№</a:t>
            </a:r>
            <a:r>
              <a:rPr lang="en-US" sz="2000">
                <a:latin typeface="Century Schoolbook" panose="02040604050505020304" pitchFamily="18" charset="0"/>
              </a:rPr>
              <a:t>1, 1.1, 1.2, 1.3, 1.4 Sample Solutions</a:t>
            </a:r>
          </a:p>
          <a:p>
            <a:endParaRPr lang="en-US"/>
          </a:p>
        </p:txBody>
      </p:sp>
      <p:sp>
        <p:nvSpPr>
          <p:cNvPr id="10" name="Slide Number Placeholder 9">
            <a:extLst>
              <a:ext uri="{FF2B5EF4-FFF2-40B4-BE49-F238E27FC236}">
                <a16:creationId xmlns:a16="http://schemas.microsoft.com/office/drawing/2014/main" id="{06B59AEC-DD29-4C03-BFD6-EA7A447683C4}"/>
              </a:ext>
            </a:extLst>
          </p:cNvPr>
          <p:cNvSpPr>
            <a:spLocks noGrp="1"/>
          </p:cNvSpPr>
          <p:nvPr>
            <p:ph type="sldNum" sz="quarter" idx="12"/>
          </p:nvPr>
        </p:nvSpPr>
        <p:spPr>
          <a:xfrm>
            <a:off x="9195216" y="6296389"/>
            <a:ext cx="2743200" cy="365125"/>
          </a:xfrm>
        </p:spPr>
        <p:txBody>
          <a:bodyPr/>
          <a:lstStyle/>
          <a:p>
            <a:fld id="{1E81B1E3-87D4-45A9-BA9B-205D98DD7FE6}" type="slidenum">
              <a:rPr lang="en-US" smtClean="0"/>
              <a:t>8</a:t>
            </a:fld>
            <a:endParaRPr lang="en-US"/>
          </a:p>
        </p:txBody>
      </p:sp>
    </p:spTree>
    <p:extLst>
      <p:ext uri="{BB962C8B-B14F-4D97-AF65-F5344CB8AC3E}">
        <p14:creationId xmlns:p14="http://schemas.microsoft.com/office/powerpoint/2010/main" val="10061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DC2F0-53E4-417B-AA84-F2A3D26858E9}"/>
              </a:ext>
            </a:extLst>
          </p:cNvPr>
          <p:cNvSpPr>
            <a:spLocks noGrp="1"/>
          </p:cNvSpPr>
          <p:nvPr>
            <p:ph type="ctrTitle"/>
          </p:nvPr>
        </p:nvSpPr>
        <p:spPr>
          <a:xfrm>
            <a:off x="0" y="0"/>
            <a:ext cx="12192000" cy="827314"/>
          </a:xfrm>
        </p:spPr>
        <p:txBody>
          <a:bodyPr/>
          <a:lstStyle/>
          <a:p>
            <a:r>
              <a:rPr lang="en-US" sz="4000" b="1">
                <a:solidFill>
                  <a:schemeClr val="accent1">
                    <a:lumMod val="60000"/>
                    <a:lumOff val="40000"/>
                  </a:schemeClr>
                </a:solidFill>
                <a:latin typeface="DejaVu Serif Condensed" panose="02060606050605020204" pitchFamily="18" charset="0"/>
                <a:ea typeface="DejaVu Serif Condensed" panose="02060606050605020204" pitchFamily="18" charset="0"/>
              </a:rPr>
              <a:t> Common Conditions</a:t>
            </a:r>
          </a:p>
        </p:txBody>
      </p:sp>
      <p:graphicFrame>
        <p:nvGraphicFramePr>
          <p:cNvPr id="5" name="Table 4">
            <a:extLst>
              <a:ext uri="{FF2B5EF4-FFF2-40B4-BE49-F238E27FC236}">
                <a16:creationId xmlns:a16="http://schemas.microsoft.com/office/drawing/2014/main" id="{2F6F6603-A8A4-4BE8-A40B-02271CDEFC92}"/>
              </a:ext>
            </a:extLst>
          </p:cNvPr>
          <p:cNvGraphicFramePr>
            <a:graphicFrameLocks noGrp="1"/>
          </p:cNvGraphicFramePr>
          <p:nvPr>
            <p:extLst>
              <p:ext uri="{D42A27DB-BD31-4B8C-83A1-F6EECF244321}">
                <p14:modId xmlns:p14="http://schemas.microsoft.com/office/powerpoint/2010/main" val="3353494490"/>
              </p:ext>
            </p:extLst>
          </p:nvPr>
        </p:nvGraphicFramePr>
        <p:xfrm>
          <a:off x="130629" y="1860699"/>
          <a:ext cx="5303520" cy="3413760"/>
        </p:xfrm>
        <a:graphic>
          <a:graphicData uri="http://schemas.openxmlformats.org/drawingml/2006/table">
            <a:tbl>
              <a:tblPr firstRow="1" bandRow="1">
                <a:tableStyleId>{69CF1AB2-1976-4502-BF36-3FF5EA218861}</a:tableStyleId>
              </a:tblPr>
              <a:tblGrid>
                <a:gridCol w="1767840">
                  <a:extLst>
                    <a:ext uri="{9D8B030D-6E8A-4147-A177-3AD203B41FA5}">
                      <a16:colId xmlns:a16="http://schemas.microsoft.com/office/drawing/2014/main" val="1768116574"/>
                    </a:ext>
                  </a:extLst>
                </a:gridCol>
                <a:gridCol w="1767840">
                  <a:extLst>
                    <a:ext uri="{9D8B030D-6E8A-4147-A177-3AD203B41FA5}">
                      <a16:colId xmlns:a16="http://schemas.microsoft.com/office/drawing/2014/main" val="1505690741"/>
                    </a:ext>
                  </a:extLst>
                </a:gridCol>
                <a:gridCol w="1767840">
                  <a:extLst>
                    <a:ext uri="{9D8B030D-6E8A-4147-A177-3AD203B41FA5}">
                      <a16:colId xmlns:a16="http://schemas.microsoft.com/office/drawing/2014/main" val="968403631"/>
                    </a:ext>
                  </a:extLst>
                </a:gridCol>
              </a:tblGrid>
              <a:tr h="293915">
                <a:tc>
                  <a:txBody>
                    <a:bodyPr/>
                    <a:lstStyle/>
                    <a:p>
                      <a:pPr algn="ctr"/>
                      <a:r>
                        <a:rPr lang="en-US" sz="1800"/>
                        <a:t>Elements</a:t>
                      </a:r>
                    </a:p>
                  </a:txBody>
                  <a:tcPr/>
                </a:tc>
                <a:tc>
                  <a:txBody>
                    <a:bodyPr/>
                    <a:lstStyle/>
                    <a:p>
                      <a:pPr algn="ctr"/>
                      <a:r>
                        <a:rPr lang="en-US" sz="1800"/>
                        <a:t>Wavelength(nm)</a:t>
                      </a:r>
                    </a:p>
                  </a:txBody>
                  <a:tcPr/>
                </a:tc>
                <a:tc>
                  <a:txBody>
                    <a:bodyPr/>
                    <a:lstStyle/>
                    <a:p>
                      <a:pPr algn="ctr"/>
                      <a:r>
                        <a:rPr lang="en-US" sz="1800"/>
                        <a:t>Detection Limit </a:t>
                      </a:r>
                    </a:p>
                    <a:p>
                      <a:pPr algn="ctr"/>
                      <a:r>
                        <a:rPr lang="en-US" sz="1800"/>
                        <a:t>(</a:t>
                      </a:r>
                      <a:r>
                        <a:rPr lang="el-GR" sz="1800" b="1" i="0" kern="1200">
                          <a:solidFill>
                            <a:schemeClr val="dk1"/>
                          </a:solidFill>
                          <a:effectLst/>
                          <a:latin typeface="+mn-lt"/>
                          <a:ea typeface="+mn-ea"/>
                          <a:cs typeface="+mn-cs"/>
                        </a:rPr>
                        <a:t>μ</a:t>
                      </a:r>
                      <a:r>
                        <a:rPr lang="en-US" sz="1800" b="1" i="0" kern="1200">
                          <a:solidFill>
                            <a:schemeClr val="dk1"/>
                          </a:solidFill>
                          <a:effectLst/>
                          <a:latin typeface="+mn-lt"/>
                          <a:ea typeface="+mn-ea"/>
                          <a:cs typeface="+mn-cs"/>
                        </a:rPr>
                        <a:t>g/L)</a:t>
                      </a:r>
                      <a:endParaRPr lang="en-US" sz="1800"/>
                    </a:p>
                  </a:txBody>
                  <a:tcPr/>
                </a:tc>
                <a:extLst>
                  <a:ext uri="{0D108BD9-81ED-4DB2-BD59-A6C34878D82A}">
                    <a16:rowId xmlns:a16="http://schemas.microsoft.com/office/drawing/2014/main" val="2898222713"/>
                  </a:ext>
                </a:extLst>
              </a:tr>
              <a:tr h="293915">
                <a:tc>
                  <a:txBody>
                    <a:bodyPr/>
                    <a:lstStyle/>
                    <a:p>
                      <a:pPr algn="ctr"/>
                      <a:r>
                        <a:rPr lang="en-US" sz="2000"/>
                        <a:t>Cu</a:t>
                      </a:r>
                      <a:endParaRPr lang="en-US" sz="2000" b="1"/>
                    </a:p>
                  </a:txBody>
                  <a:tcPr/>
                </a:tc>
                <a:tc>
                  <a:txBody>
                    <a:bodyPr/>
                    <a:lstStyle/>
                    <a:p>
                      <a:r>
                        <a:rPr lang="en-US"/>
                        <a:t>324.754</a:t>
                      </a:r>
                    </a:p>
                  </a:txBody>
                  <a:tcPr/>
                </a:tc>
                <a:tc>
                  <a:txBody>
                    <a:bodyPr/>
                    <a:lstStyle/>
                    <a:p>
                      <a:pPr algn="ctr"/>
                      <a:r>
                        <a:rPr lang="en-US"/>
                        <a:t>0.5</a:t>
                      </a:r>
                    </a:p>
                  </a:txBody>
                  <a:tcPr/>
                </a:tc>
                <a:extLst>
                  <a:ext uri="{0D108BD9-81ED-4DB2-BD59-A6C34878D82A}">
                    <a16:rowId xmlns:a16="http://schemas.microsoft.com/office/drawing/2014/main" val="3575498798"/>
                  </a:ext>
                </a:extLst>
              </a:tr>
              <a:tr h="293915">
                <a:tc>
                  <a:txBody>
                    <a:bodyPr/>
                    <a:lstStyle/>
                    <a:p>
                      <a:pPr algn="ctr"/>
                      <a:r>
                        <a:rPr lang="en-US" sz="2000"/>
                        <a:t>Zn</a:t>
                      </a:r>
                      <a:endParaRPr lang="en-US" sz="2000" b="1"/>
                    </a:p>
                  </a:txBody>
                  <a:tcPr/>
                </a:tc>
                <a:tc>
                  <a:txBody>
                    <a:bodyPr/>
                    <a:lstStyle/>
                    <a:p>
                      <a:r>
                        <a:rPr lang="en-US"/>
                        <a:t>213.857</a:t>
                      </a:r>
                    </a:p>
                  </a:txBody>
                  <a:tcPr/>
                </a:tc>
                <a:tc>
                  <a:txBody>
                    <a:bodyPr/>
                    <a:lstStyle/>
                    <a:p>
                      <a:pPr algn="ctr"/>
                      <a:r>
                        <a:rPr lang="en-US"/>
                        <a:t>3.1</a:t>
                      </a:r>
                    </a:p>
                  </a:txBody>
                  <a:tcPr/>
                </a:tc>
                <a:extLst>
                  <a:ext uri="{0D108BD9-81ED-4DB2-BD59-A6C34878D82A}">
                    <a16:rowId xmlns:a16="http://schemas.microsoft.com/office/drawing/2014/main" val="2005169270"/>
                  </a:ext>
                </a:extLst>
              </a:tr>
              <a:tr h="293915">
                <a:tc>
                  <a:txBody>
                    <a:bodyPr/>
                    <a:lstStyle/>
                    <a:p>
                      <a:pPr algn="ctr"/>
                      <a:r>
                        <a:rPr lang="en-US" sz="2000"/>
                        <a:t>Ni</a:t>
                      </a:r>
                      <a:endParaRPr lang="en-US" sz="2000" b="1"/>
                    </a:p>
                  </a:txBody>
                  <a:tcPr/>
                </a:tc>
                <a:tc>
                  <a:txBody>
                    <a:bodyPr/>
                    <a:lstStyle/>
                    <a:p>
                      <a:r>
                        <a:rPr lang="en-US"/>
                        <a:t>352.454</a:t>
                      </a:r>
                    </a:p>
                  </a:txBody>
                  <a:tcPr/>
                </a:tc>
                <a:tc>
                  <a:txBody>
                    <a:bodyPr/>
                    <a:lstStyle/>
                    <a:p>
                      <a:pPr algn="ctr"/>
                      <a:r>
                        <a:rPr lang="en-US"/>
                        <a:t>1.1</a:t>
                      </a:r>
                    </a:p>
                  </a:txBody>
                  <a:tcPr/>
                </a:tc>
                <a:extLst>
                  <a:ext uri="{0D108BD9-81ED-4DB2-BD59-A6C34878D82A}">
                    <a16:rowId xmlns:a16="http://schemas.microsoft.com/office/drawing/2014/main" val="370270828"/>
                  </a:ext>
                </a:extLst>
              </a:tr>
              <a:tr h="293915">
                <a:tc>
                  <a:txBody>
                    <a:bodyPr/>
                    <a:lstStyle/>
                    <a:p>
                      <a:pPr algn="ctr"/>
                      <a:r>
                        <a:rPr lang="en-US" sz="2000"/>
                        <a:t>Mn</a:t>
                      </a:r>
                      <a:endParaRPr lang="en-US" sz="2000" b="1"/>
                    </a:p>
                  </a:txBody>
                  <a:tcPr/>
                </a:tc>
                <a:tc>
                  <a:txBody>
                    <a:bodyPr/>
                    <a:lstStyle/>
                    <a:p>
                      <a:r>
                        <a:rPr lang="en-US"/>
                        <a:t>403.076</a:t>
                      </a:r>
                    </a:p>
                  </a:txBody>
                  <a:tcPr/>
                </a:tc>
                <a:tc>
                  <a:txBody>
                    <a:bodyPr/>
                    <a:lstStyle/>
                    <a:p>
                      <a:pPr algn="ctr"/>
                      <a:r>
                        <a:rPr lang="en-US"/>
                        <a:t>0.2</a:t>
                      </a:r>
                    </a:p>
                  </a:txBody>
                  <a:tcPr/>
                </a:tc>
                <a:extLst>
                  <a:ext uri="{0D108BD9-81ED-4DB2-BD59-A6C34878D82A}">
                    <a16:rowId xmlns:a16="http://schemas.microsoft.com/office/drawing/2014/main" val="3755200138"/>
                  </a:ext>
                </a:extLst>
              </a:tr>
              <a:tr h="293915">
                <a:tc>
                  <a:txBody>
                    <a:bodyPr/>
                    <a:lstStyle/>
                    <a:p>
                      <a:pPr algn="ctr"/>
                      <a:r>
                        <a:rPr lang="en-US" sz="2000"/>
                        <a:t>Fe</a:t>
                      </a:r>
                      <a:endParaRPr lang="en-US" sz="2000" b="1"/>
                    </a:p>
                  </a:txBody>
                  <a:tcPr/>
                </a:tc>
                <a:tc>
                  <a:txBody>
                    <a:bodyPr/>
                    <a:lstStyle/>
                    <a:p>
                      <a:r>
                        <a:rPr lang="en-US"/>
                        <a:t>371.993</a:t>
                      </a:r>
                    </a:p>
                  </a:txBody>
                  <a:tcPr/>
                </a:tc>
                <a:tc>
                  <a:txBody>
                    <a:bodyPr/>
                    <a:lstStyle/>
                    <a:p>
                      <a:pPr algn="ctr"/>
                      <a:r>
                        <a:rPr lang="en-US"/>
                        <a:t>1.7</a:t>
                      </a:r>
                    </a:p>
                  </a:txBody>
                  <a:tcPr/>
                </a:tc>
                <a:extLst>
                  <a:ext uri="{0D108BD9-81ED-4DB2-BD59-A6C34878D82A}">
                    <a16:rowId xmlns:a16="http://schemas.microsoft.com/office/drawing/2014/main" val="1935604802"/>
                  </a:ext>
                </a:extLst>
              </a:tr>
              <a:tr h="293915">
                <a:tc>
                  <a:txBody>
                    <a:bodyPr/>
                    <a:lstStyle/>
                    <a:p>
                      <a:pPr algn="ctr"/>
                      <a:r>
                        <a:rPr lang="en-US" sz="2000"/>
                        <a:t>Cd</a:t>
                      </a:r>
                      <a:endParaRPr lang="en-US" sz="2000" b="1"/>
                    </a:p>
                  </a:txBody>
                  <a:tcPr/>
                </a:tc>
                <a:tc>
                  <a:txBody>
                    <a:bodyPr/>
                    <a:lstStyle/>
                    <a:p>
                      <a:r>
                        <a:rPr lang="en-US"/>
                        <a:t>228.802</a:t>
                      </a:r>
                    </a:p>
                  </a:txBody>
                  <a:tcPr/>
                </a:tc>
                <a:tc>
                  <a:txBody>
                    <a:bodyPr/>
                    <a:lstStyle/>
                    <a:p>
                      <a:pPr algn="ctr"/>
                      <a:r>
                        <a:rPr lang="en-US"/>
                        <a:t>1.4</a:t>
                      </a:r>
                    </a:p>
                  </a:txBody>
                  <a:tcPr/>
                </a:tc>
                <a:extLst>
                  <a:ext uri="{0D108BD9-81ED-4DB2-BD59-A6C34878D82A}">
                    <a16:rowId xmlns:a16="http://schemas.microsoft.com/office/drawing/2014/main" val="1911017889"/>
                  </a:ext>
                </a:extLst>
              </a:tr>
              <a:tr h="293915">
                <a:tc>
                  <a:txBody>
                    <a:bodyPr/>
                    <a:lstStyle/>
                    <a:p>
                      <a:pPr algn="ctr"/>
                      <a:r>
                        <a:rPr lang="en-US" sz="2000"/>
                        <a:t>Pb</a:t>
                      </a:r>
                      <a:endParaRPr lang="en-US" sz="2000" b="1"/>
                    </a:p>
                  </a:txBody>
                  <a:tcPr/>
                </a:tc>
                <a:tc>
                  <a:txBody>
                    <a:bodyPr/>
                    <a:lstStyle/>
                    <a:p>
                      <a:r>
                        <a:rPr lang="en-US"/>
                        <a:t>405.781</a:t>
                      </a:r>
                    </a:p>
                  </a:txBody>
                  <a:tcPr/>
                </a:tc>
                <a:tc>
                  <a:txBody>
                    <a:bodyPr/>
                    <a:lstStyle/>
                    <a:p>
                      <a:pPr algn="ctr"/>
                      <a:r>
                        <a:rPr lang="en-US"/>
                        <a:t>2.5</a:t>
                      </a:r>
                    </a:p>
                  </a:txBody>
                  <a:tcPr/>
                </a:tc>
                <a:extLst>
                  <a:ext uri="{0D108BD9-81ED-4DB2-BD59-A6C34878D82A}">
                    <a16:rowId xmlns:a16="http://schemas.microsoft.com/office/drawing/2014/main" val="3090582799"/>
                  </a:ext>
                </a:extLst>
              </a:tr>
            </a:tbl>
          </a:graphicData>
        </a:graphic>
      </p:graphicFrame>
      <p:graphicFrame>
        <p:nvGraphicFramePr>
          <p:cNvPr id="6" name="Table 5">
            <a:extLst>
              <a:ext uri="{FF2B5EF4-FFF2-40B4-BE49-F238E27FC236}">
                <a16:creationId xmlns:a16="http://schemas.microsoft.com/office/drawing/2014/main" id="{52890619-F2B8-4D7B-9AB1-4B9B476F6AFA}"/>
              </a:ext>
            </a:extLst>
          </p:cNvPr>
          <p:cNvGraphicFramePr>
            <a:graphicFrameLocks noGrp="1"/>
          </p:cNvGraphicFramePr>
          <p:nvPr>
            <p:extLst>
              <p:ext uri="{D42A27DB-BD31-4B8C-83A1-F6EECF244321}">
                <p14:modId xmlns:p14="http://schemas.microsoft.com/office/powerpoint/2010/main" val="4253230040"/>
              </p:ext>
            </p:extLst>
          </p:nvPr>
        </p:nvGraphicFramePr>
        <p:xfrm>
          <a:off x="7053942" y="1857860"/>
          <a:ext cx="5138060" cy="3413759"/>
        </p:xfrm>
        <a:graphic>
          <a:graphicData uri="http://schemas.openxmlformats.org/drawingml/2006/table">
            <a:tbl>
              <a:tblPr firstRow="1" bandRow="1">
                <a:tableStyleId>{69CF1AB2-1976-4502-BF36-3FF5EA218861}</a:tableStyleId>
              </a:tblPr>
              <a:tblGrid>
                <a:gridCol w="2569030">
                  <a:extLst>
                    <a:ext uri="{9D8B030D-6E8A-4147-A177-3AD203B41FA5}">
                      <a16:colId xmlns:a16="http://schemas.microsoft.com/office/drawing/2014/main" val="1003563544"/>
                    </a:ext>
                  </a:extLst>
                </a:gridCol>
                <a:gridCol w="2569030">
                  <a:extLst>
                    <a:ext uri="{9D8B030D-6E8A-4147-A177-3AD203B41FA5}">
                      <a16:colId xmlns:a16="http://schemas.microsoft.com/office/drawing/2014/main" val="1609694941"/>
                    </a:ext>
                  </a:extLst>
                </a:gridCol>
              </a:tblGrid>
              <a:tr h="453063">
                <a:tc>
                  <a:txBody>
                    <a:bodyPr/>
                    <a:lstStyle/>
                    <a:p>
                      <a:pPr algn="ctr"/>
                      <a:r>
                        <a:rPr lang="en-US"/>
                        <a:t>Parameter</a:t>
                      </a:r>
                    </a:p>
                  </a:txBody>
                  <a:tcPr/>
                </a:tc>
                <a:tc>
                  <a:txBody>
                    <a:bodyPr/>
                    <a:lstStyle/>
                    <a:p>
                      <a:r>
                        <a:rPr lang="en-US"/>
                        <a:t>Setting</a:t>
                      </a:r>
                    </a:p>
                  </a:txBody>
                  <a:tcPr/>
                </a:tc>
                <a:extLst>
                  <a:ext uri="{0D108BD9-81ED-4DB2-BD59-A6C34878D82A}">
                    <a16:rowId xmlns:a16="http://schemas.microsoft.com/office/drawing/2014/main" val="1112367731"/>
                  </a:ext>
                </a:extLst>
              </a:tr>
              <a:tr h="453063">
                <a:tc>
                  <a:txBody>
                    <a:bodyPr/>
                    <a:lstStyle/>
                    <a:p>
                      <a:r>
                        <a:rPr lang="en-US"/>
                        <a:t>Pump Speed (rpm)</a:t>
                      </a:r>
                    </a:p>
                  </a:txBody>
                  <a:tcPr/>
                </a:tc>
                <a:tc>
                  <a:txBody>
                    <a:bodyPr/>
                    <a:lstStyle/>
                    <a:p>
                      <a:r>
                        <a:rPr lang="en-US"/>
                        <a:t>15</a:t>
                      </a:r>
                    </a:p>
                  </a:txBody>
                  <a:tcPr/>
                </a:tc>
                <a:extLst>
                  <a:ext uri="{0D108BD9-81ED-4DB2-BD59-A6C34878D82A}">
                    <a16:rowId xmlns:a16="http://schemas.microsoft.com/office/drawing/2014/main" val="547716278"/>
                  </a:ext>
                </a:extLst>
              </a:tr>
              <a:tr h="453063">
                <a:tc>
                  <a:txBody>
                    <a:bodyPr/>
                    <a:lstStyle/>
                    <a:p>
                      <a:r>
                        <a:rPr lang="en-US"/>
                        <a:t>Sample Uptake Time(s)</a:t>
                      </a:r>
                    </a:p>
                  </a:txBody>
                  <a:tcPr/>
                </a:tc>
                <a:tc>
                  <a:txBody>
                    <a:bodyPr/>
                    <a:lstStyle/>
                    <a:p>
                      <a:r>
                        <a:rPr lang="en-US"/>
                        <a:t>20</a:t>
                      </a:r>
                    </a:p>
                  </a:txBody>
                  <a:tcPr/>
                </a:tc>
                <a:extLst>
                  <a:ext uri="{0D108BD9-81ED-4DB2-BD59-A6C34878D82A}">
                    <a16:rowId xmlns:a16="http://schemas.microsoft.com/office/drawing/2014/main" val="104436710"/>
                  </a:ext>
                </a:extLst>
              </a:tr>
              <a:tr h="453063">
                <a:tc>
                  <a:txBody>
                    <a:bodyPr/>
                    <a:lstStyle/>
                    <a:p>
                      <a:r>
                        <a:rPr lang="en-US"/>
                        <a:t>Stabilization Time(s)</a:t>
                      </a:r>
                    </a:p>
                  </a:txBody>
                  <a:tcPr/>
                </a:tc>
                <a:tc>
                  <a:txBody>
                    <a:bodyPr/>
                    <a:lstStyle/>
                    <a:p>
                      <a:r>
                        <a:rPr lang="en-US"/>
                        <a:t>20</a:t>
                      </a:r>
                    </a:p>
                  </a:txBody>
                  <a:tcPr/>
                </a:tc>
                <a:extLst>
                  <a:ext uri="{0D108BD9-81ED-4DB2-BD59-A6C34878D82A}">
                    <a16:rowId xmlns:a16="http://schemas.microsoft.com/office/drawing/2014/main" val="2777277880"/>
                  </a:ext>
                </a:extLst>
              </a:tr>
              <a:tr h="453063">
                <a:tc>
                  <a:txBody>
                    <a:bodyPr/>
                    <a:lstStyle/>
                    <a:p>
                      <a:r>
                        <a:rPr lang="en-US"/>
                        <a:t>Number of Replicates</a:t>
                      </a:r>
                    </a:p>
                  </a:txBody>
                  <a:tcPr/>
                </a:tc>
                <a:tc>
                  <a:txBody>
                    <a:bodyPr/>
                    <a:lstStyle/>
                    <a:p>
                      <a:r>
                        <a:rPr lang="en-US"/>
                        <a:t>3</a:t>
                      </a:r>
                    </a:p>
                  </a:txBody>
                  <a:tcPr/>
                </a:tc>
                <a:extLst>
                  <a:ext uri="{0D108BD9-81ED-4DB2-BD59-A6C34878D82A}">
                    <a16:rowId xmlns:a16="http://schemas.microsoft.com/office/drawing/2014/main" val="3720026793"/>
                  </a:ext>
                </a:extLst>
              </a:tr>
              <a:tr h="453063">
                <a:tc>
                  <a:txBody>
                    <a:bodyPr/>
                    <a:lstStyle/>
                    <a:p>
                      <a:r>
                        <a:rPr lang="en-US"/>
                        <a:t>Background Correction</a:t>
                      </a:r>
                    </a:p>
                  </a:txBody>
                  <a:tcPr/>
                </a:tc>
                <a:tc>
                  <a:txBody>
                    <a:bodyPr/>
                    <a:lstStyle/>
                    <a:p>
                      <a:r>
                        <a:rPr lang="en-US"/>
                        <a:t>FLIC</a:t>
                      </a:r>
                    </a:p>
                  </a:txBody>
                  <a:tcPr/>
                </a:tc>
                <a:extLst>
                  <a:ext uri="{0D108BD9-81ED-4DB2-BD59-A6C34878D82A}">
                    <a16:rowId xmlns:a16="http://schemas.microsoft.com/office/drawing/2014/main" val="1569488387"/>
                  </a:ext>
                </a:extLst>
              </a:tr>
              <a:tr h="695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Calibration Fit </a:t>
                      </a:r>
                    </a:p>
                    <a:p>
                      <a:endParaRPr lang="en-US"/>
                    </a:p>
                  </a:txBody>
                  <a:tcPr/>
                </a:tc>
                <a:tc>
                  <a:txBody>
                    <a:bodyPr/>
                    <a:lstStyle/>
                    <a:p>
                      <a:r>
                        <a:rPr lang="en-US"/>
                        <a:t>Linear</a:t>
                      </a:r>
                    </a:p>
                  </a:txBody>
                  <a:tcPr/>
                </a:tc>
                <a:extLst>
                  <a:ext uri="{0D108BD9-81ED-4DB2-BD59-A6C34878D82A}">
                    <a16:rowId xmlns:a16="http://schemas.microsoft.com/office/drawing/2014/main" val="3839684944"/>
                  </a:ext>
                </a:extLst>
              </a:tr>
            </a:tbl>
          </a:graphicData>
        </a:graphic>
      </p:graphicFrame>
      <p:sp>
        <p:nvSpPr>
          <p:cNvPr id="3" name="Slide Number Placeholder 2">
            <a:extLst>
              <a:ext uri="{FF2B5EF4-FFF2-40B4-BE49-F238E27FC236}">
                <a16:creationId xmlns:a16="http://schemas.microsoft.com/office/drawing/2014/main" id="{A364AFED-7BA9-4E3B-A9E1-976C4AD5C1B3}"/>
              </a:ext>
            </a:extLst>
          </p:cNvPr>
          <p:cNvSpPr>
            <a:spLocks noGrp="1"/>
          </p:cNvSpPr>
          <p:nvPr>
            <p:ph type="sldNum" sz="quarter" idx="12"/>
          </p:nvPr>
        </p:nvSpPr>
        <p:spPr>
          <a:xfrm>
            <a:off x="9315138" y="6308461"/>
            <a:ext cx="2743200" cy="365125"/>
          </a:xfrm>
        </p:spPr>
        <p:txBody>
          <a:bodyPr/>
          <a:lstStyle/>
          <a:p>
            <a:fld id="{1E81B1E3-87D4-45A9-BA9B-205D98DD7FE6}" type="slidenum">
              <a:rPr lang="en-US" smtClean="0"/>
              <a:t>9</a:t>
            </a:fld>
            <a:endParaRPr lang="en-US"/>
          </a:p>
        </p:txBody>
      </p:sp>
    </p:spTree>
    <p:extLst>
      <p:ext uri="{BB962C8B-B14F-4D97-AF65-F5344CB8AC3E}">
        <p14:creationId xmlns:p14="http://schemas.microsoft.com/office/powerpoint/2010/main" val="1434565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24804</TotalTime>
  <Words>1383</Words>
  <Application>Microsoft Office PowerPoint</Application>
  <PresentationFormat>Widescreen</PresentationFormat>
  <Paragraphs>390</Paragraphs>
  <Slides>26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Adobe Heiti Std R</vt:lpstr>
      <vt:lpstr>Adobe Caslon Pro</vt:lpstr>
      <vt:lpstr>Adobe Caslon Pro Bold</vt:lpstr>
      <vt:lpstr>Arial</vt:lpstr>
      <vt:lpstr>Bahnschrift</vt:lpstr>
      <vt:lpstr>Calibri</vt:lpstr>
      <vt:lpstr>Calibri Light</vt:lpstr>
      <vt:lpstr>Calisto MT</vt:lpstr>
      <vt:lpstr>Century Schoolbook</vt:lpstr>
      <vt:lpstr>DejaVu Serif Condensed</vt:lpstr>
      <vt:lpstr>Helvetica Neue</vt:lpstr>
      <vt:lpstr>Sylfaen</vt:lpstr>
      <vt:lpstr>Office Theme</vt:lpstr>
      <vt:lpstr>PowerPoint Presentation</vt:lpstr>
      <vt:lpstr>Heavy Metals Toxicity Mechanism</vt:lpstr>
      <vt:lpstr>Goal of Analysis</vt:lpstr>
      <vt:lpstr>Instrumentation</vt:lpstr>
      <vt:lpstr>General Scheme </vt:lpstr>
      <vt:lpstr>Comparison to FAAS</vt:lpstr>
      <vt:lpstr>Sample Preparation</vt:lpstr>
      <vt:lpstr>Sample Preparation</vt:lpstr>
      <vt:lpstr> Common Conditions</vt:lpstr>
      <vt:lpstr>Sample Information</vt:lpstr>
      <vt:lpstr>PowerPoint Presentation</vt:lpstr>
      <vt:lpstr>PowerPoint Presentation</vt:lpstr>
      <vt:lpstr>PowerPoint Presentation</vt:lpstr>
      <vt:lpstr>PowerPoint Presentation</vt:lpstr>
      <vt:lpstr>Results and Data Analysis</vt:lpstr>
      <vt:lpstr>Results and Data Analysis</vt:lpstr>
      <vt:lpstr>Results and Data Analysis</vt:lpstr>
      <vt:lpstr>PowerPoint Presentation</vt:lpstr>
      <vt:lpstr>Results and Data Analysis </vt:lpstr>
      <vt:lpstr>Results and Data Analysis</vt:lpstr>
      <vt:lpstr>Results and Data Analysis</vt:lpstr>
      <vt:lpstr>Results and Data Analysis</vt:lpstr>
      <vt:lpstr>Results and Data Analysis</vt:lpstr>
      <vt:lpstr>Summary</vt:lpstr>
      <vt:lpstr>References</vt:lpstr>
      <vt:lpstr>Thanks For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218</cp:revision>
  <dcterms:created xsi:type="dcterms:W3CDTF">2022-08-25T20:04:45Z</dcterms:created>
  <dcterms:modified xsi:type="dcterms:W3CDTF">2022-09-16T05:33:41Z</dcterms:modified>
</cp:coreProperties>
</file>