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sldIdLst>
    <p:sldId id="256" r:id="rId2"/>
    <p:sldId id="257" r:id="rId3"/>
    <p:sldId id="260" r:id="rId4"/>
    <p:sldId id="261" r:id="rId5"/>
    <p:sldId id="262" r:id="rId6"/>
    <p:sldId id="263" r:id="rId7"/>
    <p:sldId id="264" r:id="rId8"/>
    <p:sldId id="259" r:id="rId9"/>
    <p:sldId id="275" r:id="rId10"/>
    <p:sldId id="270" r:id="rId11"/>
    <p:sldId id="258" r:id="rId12"/>
    <p:sldId id="272" r:id="rId13"/>
    <p:sldId id="278" r:id="rId14"/>
    <p:sldId id="279" r:id="rId15"/>
    <p:sldId id="265" r:id="rId16"/>
    <p:sldId id="269" r:id="rId17"/>
    <p:sldId id="266" r:id="rId18"/>
    <p:sldId id="267" r:id="rId19"/>
    <p:sldId id="268" r:id="rId20"/>
    <p:sldId id="273" r:id="rId21"/>
    <p:sldId id="280" r:id="rId22"/>
    <p:sldId id="2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AF4"/>
    <a:srgbClr val="FFFF99"/>
    <a:srgbClr val="CAC5CB"/>
    <a:srgbClr val="FFFFCC"/>
    <a:srgbClr val="B1A6AA"/>
    <a:srgbClr val="A79FAC"/>
    <a:srgbClr val="B6AFB7"/>
    <a:srgbClr val="A49BA0"/>
    <a:srgbClr val="D7CFE0"/>
    <a:srgbClr val="BDB2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4660"/>
  </p:normalViewPr>
  <p:slideViewPr>
    <p:cSldViewPr snapToGrid="0">
      <p:cViewPr varScale="1">
        <p:scale>
          <a:sx n="49" d="100"/>
          <a:sy n="49" d="100"/>
        </p:scale>
        <p:origin x="24" y="1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ni kvintradze" userId="b9ed0a596d408ba5" providerId="LiveId" clId="{2490C98D-E2FF-4B86-9798-A50E1154EA09}"/>
    <pc:docChg chg="modSld sldOrd">
      <pc:chgData name="nini kvintradze" userId="b9ed0a596d408ba5" providerId="LiveId" clId="{2490C98D-E2FF-4B86-9798-A50E1154EA09}" dt="2022-09-16T05:31:43.392" v="4" actId="20577"/>
      <pc:docMkLst>
        <pc:docMk/>
      </pc:docMkLst>
      <pc:sldChg chg="ord">
        <pc:chgData name="nini kvintradze" userId="b9ed0a596d408ba5" providerId="LiveId" clId="{2490C98D-E2FF-4B86-9798-A50E1154EA09}" dt="2022-09-16T03:55:39.182" v="2"/>
        <pc:sldMkLst>
          <pc:docMk/>
          <pc:sldMk cId="2700634368" sldId="269"/>
        </pc:sldMkLst>
      </pc:sldChg>
      <pc:sldChg chg="modSp mod">
        <pc:chgData name="nini kvintradze" userId="b9ed0a596d408ba5" providerId="LiveId" clId="{2490C98D-E2FF-4B86-9798-A50E1154EA09}" dt="2022-09-16T05:31:43.392" v="4" actId="20577"/>
        <pc:sldMkLst>
          <pc:docMk/>
          <pc:sldMk cId="2908350170" sldId="270"/>
        </pc:sldMkLst>
        <pc:spChg chg="mod">
          <ac:chgData name="nini kvintradze" userId="b9ed0a596d408ba5" providerId="LiveId" clId="{2490C98D-E2FF-4B86-9798-A50E1154EA09}" dt="2022-09-16T05:31:43.392" v="4" actId="20577"/>
          <ac:spMkLst>
            <pc:docMk/>
            <pc:sldMk cId="2908350170" sldId="270"/>
            <ac:spMk id="4" creationId="{2CE3DA8D-1D7C-6864-5C02-0AA6A0C370A5}"/>
          </ac:spMkLst>
        </pc:spChg>
      </pc:sldChg>
      <pc:sldChg chg="modSp mod">
        <pc:chgData name="nini kvintradze" userId="b9ed0a596d408ba5" providerId="LiveId" clId="{2490C98D-E2FF-4B86-9798-A50E1154EA09}" dt="2022-09-16T03:25:34.471" v="0" actId="1076"/>
        <pc:sldMkLst>
          <pc:docMk/>
          <pc:sldMk cId="4286925942" sldId="280"/>
        </pc:sldMkLst>
        <pc:spChg chg="mod">
          <ac:chgData name="nini kvintradze" userId="b9ed0a596d408ba5" providerId="LiveId" clId="{2490C98D-E2FF-4B86-9798-A50E1154EA09}" dt="2022-09-16T03:25:34.471" v="0" actId="1076"/>
          <ac:spMkLst>
            <pc:docMk/>
            <pc:sldMk cId="4286925942" sldId="280"/>
            <ac:spMk id="2" creationId="{00000000-0000-0000-0000-000000000000}"/>
          </ac:spMkLst>
        </pc:sp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EEEFC3D-1E4A-4C9C-BB2F-DCD647662D07}"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746A5AEF-82F0-49A1-9F6C-195E010AD399}">
      <dgm:prSet/>
      <dgm:spPr/>
      <dgm:t>
        <a:bodyPr/>
        <a:lstStyle/>
        <a:p>
          <a:r>
            <a:rPr lang="en-US" dirty="0"/>
            <a:t>Goal</a:t>
          </a:r>
        </a:p>
      </dgm:t>
    </dgm:pt>
    <dgm:pt modelId="{175F479B-C908-4619-90EB-8B75FA5637EE}" type="parTrans" cxnId="{2D2D30B6-26FA-4245-A819-F8938738056A}">
      <dgm:prSet/>
      <dgm:spPr/>
      <dgm:t>
        <a:bodyPr/>
        <a:lstStyle/>
        <a:p>
          <a:endParaRPr lang="en-US"/>
        </a:p>
      </dgm:t>
    </dgm:pt>
    <dgm:pt modelId="{CF40A5B4-957D-4386-92F1-B02F18ED639E}" type="sibTrans" cxnId="{2D2D30B6-26FA-4245-A819-F8938738056A}">
      <dgm:prSet/>
      <dgm:spPr/>
      <dgm:t>
        <a:bodyPr/>
        <a:lstStyle/>
        <a:p>
          <a:endParaRPr lang="en-US"/>
        </a:p>
      </dgm:t>
    </dgm:pt>
    <dgm:pt modelId="{1C26F8D1-CF98-43F4-99AA-D051E6F54AB5}">
      <dgm:prSet/>
      <dgm:spPr/>
      <dgm:t>
        <a:bodyPr/>
        <a:lstStyle/>
        <a:p>
          <a:r>
            <a:rPr lang="en-US" b="0" i="0" baseline="0" dirty="0"/>
            <a:t>Reliable protection of people and infrastructure from explosions and fires.</a:t>
          </a:r>
          <a:endParaRPr lang="en-US" dirty="0"/>
        </a:p>
      </dgm:t>
    </dgm:pt>
    <dgm:pt modelId="{491B648E-93C2-4D78-8AF7-8E86AC5DA8B7}" type="sibTrans" cxnId="{21654730-F01D-4EC7-A8B7-221C7995E5B2}">
      <dgm:prSet/>
      <dgm:spPr/>
      <dgm:t>
        <a:bodyPr/>
        <a:lstStyle/>
        <a:p>
          <a:endParaRPr lang="en-US"/>
        </a:p>
      </dgm:t>
    </dgm:pt>
    <dgm:pt modelId="{40F6EAAC-E150-4694-A5C9-8DA3F53DB6D3}" type="parTrans" cxnId="{21654730-F01D-4EC7-A8B7-221C7995E5B2}">
      <dgm:prSet/>
      <dgm:spPr/>
      <dgm:t>
        <a:bodyPr/>
        <a:lstStyle/>
        <a:p>
          <a:endParaRPr lang="en-US"/>
        </a:p>
      </dgm:t>
    </dgm:pt>
    <dgm:pt modelId="{3BCD01F9-4294-42BB-BC5C-877AEAC82FF0}" type="pres">
      <dgm:prSet presAssocID="{7EEEFC3D-1E4A-4C9C-BB2F-DCD647662D07}" presName="diagram" presStyleCnt="0">
        <dgm:presLayoutVars>
          <dgm:dir/>
          <dgm:resizeHandles val="exact"/>
        </dgm:presLayoutVars>
      </dgm:prSet>
      <dgm:spPr/>
    </dgm:pt>
    <dgm:pt modelId="{5454AB46-246C-43EF-8626-F9F6747FD4F6}" type="pres">
      <dgm:prSet presAssocID="{746A5AEF-82F0-49A1-9F6C-195E010AD399}" presName="node" presStyleLbl="node1" presStyleIdx="0" presStyleCnt="2" custLinFactNeighborX="15958" custLinFactNeighborY="-2551">
        <dgm:presLayoutVars>
          <dgm:bulletEnabled val="1"/>
        </dgm:presLayoutVars>
      </dgm:prSet>
      <dgm:spPr/>
    </dgm:pt>
    <dgm:pt modelId="{1B4F1AD0-F065-430A-8C24-6C7D9932EA39}" type="pres">
      <dgm:prSet presAssocID="{CF40A5B4-957D-4386-92F1-B02F18ED639E}" presName="sibTrans" presStyleCnt="0"/>
      <dgm:spPr/>
    </dgm:pt>
    <dgm:pt modelId="{F2009224-427D-4C87-92A2-D597E1812728}" type="pres">
      <dgm:prSet presAssocID="{1C26F8D1-CF98-43F4-99AA-D051E6F54AB5}" presName="node" presStyleLbl="node1" presStyleIdx="1" presStyleCnt="2" custLinFactNeighborX="16881" custLinFactNeighborY="-8869">
        <dgm:presLayoutVars>
          <dgm:bulletEnabled val="1"/>
        </dgm:presLayoutVars>
      </dgm:prSet>
      <dgm:spPr/>
    </dgm:pt>
  </dgm:ptLst>
  <dgm:cxnLst>
    <dgm:cxn modelId="{21654730-F01D-4EC7-A8B7-221C7995E5B2}" srcId="{7EEEFC3D-1E4A-4C9C-BB2F-DCD647662D07}" destId="{1C26F8D1-CF98-43F4-99AA-D051E6F54AB5}" srcOrd="1" destOrd="0" parTransId="{40F6EAAC-E150-4694-A5C9-8DA3F53DB6D3}" sibTransId="{491B648E-93C2-4D78-8AF7-8E86AC5DA8B7}"/>
    <dgm:cxn modelId="{FCF23585-8636-4D2C-B549-79E03E0EA9EB}" type="presOf" srcId="{7EEEFC3D-1E4A-4C9C-BB2F-DCD647662D07}" destId="{3BCD01F9-4294-42BB-BC5C-877AEAC82FF0}" srcOrd="0" destOrd="0" presId="urn:microsoft.com/office/officeart/2005/8/layout/default"/>
    <dgm:cxn modelId="{2D2D30B6-26FA-4245-A819-F8938738056A}" srcId="{7EEEFC3D-1E4A-4C9C-BB2F-DCD647662D07}" destId="{746A5AEF-82F0-49A1-9F6C-195E010AD399}" srcOrd="0" destOrd="0" parTransId="{175F479B-C908-4619-90EB-8B75FA5637EE}" sibTransId="{CF40A5B4-957D-4386-92F1-B02F18ED639E}"/>
    <dgm:cxn modelId="{A84B4BDB-2B0C-4612-A25D-FE489FA4999B}" type="presOf" srcId="{746A5AEF-82F0-49A1-9F6C-195E010AD399}" destId="{5454AB46-246C-43EF-8626-F9F6747FD4F6}" srcOrd="0" destOrd="0" presId="urn:microsoft.com/office/officeart/2005/8/layout/default"/>
    <dgm:cxn modelId="{E0099DFF-FD66-48C1-BC85-6997550C4ADD}" type="presOf" srcId="{1C26F8D1-CF98-43F4-99AA-D051E6F54AB5}" destId="{F2009224-427D-4C87-92A2-D597E1812728}" srcOrd="0" destOrd="0" presId="urn:microsoft.com/office/officeart/2005/8/layout/default"/>
    <dgm:cxn modelId="{BBE930A9-63F8-4121-AD35-0489E40FD9CC}" type="presParOf" srcId="{3BCD01F9-4294-42BB-BC5C-877AEAC82FF0}" destId="{5454AB46-246C-43EF-8626-F9F6747FD4F6}" srcOrd="0" destOrd="0" presId="urn:microsoft.com/office/officeart/2005/8/layout/default"/>
    <dgm:cxn modelId="{85562F29-8238-4EE9-9415-CFD919B0A900}" type="presParOf" srcId="{3BCD01F9-4294-42BB-BC5C-877AEAC82FF0}" destId="{1B4F1AD0-F065-430A-8C24-6C7D9932EA39}" srcOrd="1" destOrd="0" presId="urn:microsoft.com/office/officeart/2005/8/layout/default"/>
    <dgm:cxn modelId="{D1194F48-159F-4FE7-B34F-8ADC96E6C78A}" type="presParOf" srcId="{3BCD01F9-4294-42BB-BC5C-877AEAC82FF0}" destId="{F2009224-427D-4C87-92A2-D597E1812728}"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EEFC3D-1E4A-4C9C-BB2F-DCD647662D07}"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C5F36CD3-3B98-4D1C-B92A-1998C946526C}">
      <dgm:prSet/>
      <dgm:spPr>
        <a:solidFill>
          <a:schemeClr val="accent3">
            <a:lumMod val="50000"/>
          </a:schemeClr>
        </a:solidFill>
      </dgm:spPr>
      <dgm:t>
        <a:bodyPr/>
        <a:lstStyle/>
        <a:p>
          <a:r>
            <a:rPr lang="en-US" dirty="0"/>
            <a:t> main directions of scientific research</a:t>
          </a:r>
        </a:p>
      </dgm:t>
    </dgm:pt>
    <dgm:pt modelId="{D7596266-14CD-4F91-9DD0-1C42E5EF4B9D}" type="parTrans" cxnId="{4629E9FA-1C87-488A-9F6E-27DA0E8625E7}">
      <dgm:prSet/>
      <dgm:spPr/>
      <dgm:t>
        <a:bodyPr/>
        <a:lstStyle/>
        <a:p>
          <a:endParaRPr lang="en-US"/>
        </a:p>
      </dgm:t>
    </dgm:pt>
    <dgm:pt modelId="{F216AA25-18F2-456F-9519-4A9C81BF1C3C}" type="sibTrans" cxnId="{4629E9FA-1C87-488A-9F6E-27DA0E8625E7}">
      <dgm:prSet/>
      <dgm:spPr/>
      <dgm:t>
        <a:bodyPr/>
        <a:lstStyle/>
        <a:p>
          <a:endParaRPr lang="en-US"/>
        </a:p>
      </dgm:t>
    </dgm:pt>
    <dgm:pt modelId="{9D3B9839-B605-4450-A66E-56712623EDF4}">
      <dgm:prSet/>
      <dgm:spPr>
        <a:solidFill>
          <a:schemeClr val="accent3">
            <a:lumMod val="50000"/>
          </a:schemeClr>
        </a:solidFill>
      </dgm:spPr>
      <dgm:t>
        <a:bodyPr/>
        <a:lstStyle/>
        <a:p>
          <a:r>
            <a:rPr lang="en-US" dirty="0"/>
            <a:t>Elaboration of methods for fast identification of Explosions, fires and other provoking factors and quick information delivery adequate actions</a:t>
          </a:r>
        </a:p>
      </dgm:t>
    </dgm:pt>
    <dgm:pt modelId="{011AC32B-09D9-4473-916B-08F8BCFBA898}" type="parTrans" cxnId="{520E88C6-38B9-4392-823F-48690B389042}">
      <dgm:prSet/>
      <dgm:spPr/>
      <dgm:t>
        <a:bodyPr/>
        <a:lstStyle/>
        <a:p>
          <a:endParaRPr lang="en-US"/>
        </a:p>
      </dgm:t>
    </dgm:pt>
    <dgm:pt modelId="{F65662E6-F11A-4299-8479-B9D019CB317E}" type="sibTrans" cxnId="{520E88C6-38B9-4392-823F-48690B389042}">
      <dgm:prSet/>
      <dgm:spPr/>
      <dgm:t>
        <a:bodyPr/>
        <a:lstStyle/>
        <a:p>
          <a:endParaRPr lang="en-US"/>
        </a:p>
      </dgm:t>
    </dgm:pt>
    <dgm:pt modelId="{61883D01-1A12-4015-91C7-E06724926E8B}">
      <dgm:prSet/>
      <dgm:spPr>
        <a:solidFill>
          <a:schemeClr val="accent3">
            <a:lumMod val="50000"/>
          </a:schemeClr>
        </a:solidFill>
      </dgm:spPr>
      <dgm:t>
        <a:bodyPr/>
        <a:lstStyle/>
        <a:p>
          <a:r>
            <a:rPr lang="en-US" dirty="0"/>
            <a:t>Developing and Designing of protective systems and their testing</a:t>
          </a:r>
        </a:p>
      </dgm:t>
    </dgm:pt>
    <dgm:pt modelId="{104CCCD1-CC14-4FB0-804A-67837271D0CE}" type="parTrans" cxnId="{B09FF8F1-8D87-4B1B-AE33-2392233278B5}">
      <dgm:prSet/>
      <dgm:spPr/>
      <dgm:t>
        <a:bodyPr/>
        <a:lstStyle/>
        <a:p>
          <a:endParaRPr lang="en-US"/>
        </a:p>
      </dgm:t>
    </dgm:pt>
    <dgm:pt modelId="{C50FEED0-4DF3-4747-9CF7-4643633A12E8}" type="sibTrans" cxnId="{B09FF8F1-8D87-4B1B-AE33-2392233278B5}">
      <dgm:prSet/>
      <dgm:spPr/>
      <dgm:t>
        <a:bodyPr/>
        <a:lstStyle/>
        <a:p>
          <a:endParaRPr lang="en-US"/>
        </a:p>
      </dgm:t>
    </dgm:pt>
    <dgm:pt modelId="{3BCD01F9-4294-42BB-BC5C-877AEAC82FF0}" type="pres">
      <dgm:prSet presAssocID="{7EEEFC3D-1E4A-4C9C-BB2F-DCD647662D07}" presName="diagram" presStyleCnt="0">
        <dgm:presLayoutVars>
          <dgm:dir/>
          <dgm:resizeHandles val="exact"/>
        </dgm:presLayoutVars>
      </dgm:prSet>
      <dgm:spPr/>
    </dgm:pt>
    <dgm:pt modelId="{94F1FB5F-2A90-4688-B352-87FD36E637BD}" type="pres">
      <dgm:prSet presAssocID="{C5F36CD3-3B98-4D1C-B92A-1998C946526C}" presName="node" presStyleLbl="node1" presStyleIdx="0" presStyleCnt="3" custLinFactNeighborX="54226" custLinFactNeighborY="1556">
        <dgm:presLayoutVars>
          <dgm:bulletEnabled val="1"/>
        </dgm:presLayoutVars>
      </dgm:prSet>
      <dgm:spPr/>
    </dgm:pt>
    <dgm:pt modelId="{9F2F3311-31A7-41B2-8DC3-42E7D6A6EA69}" type="pres">
      <dgm:prSet presAssocID="{F216AA25-18F2-456F-9519-4A9C81BF1C3C}" presName="sibTrans" presStyleCnt="0"/>
      <dgm:spPr/>
    </dgm:pt>
    <dgm:pt modelId="{BD5EECA8-59F5-4B60-A2FF-8FEC749110EE}" type="pres">
      <dgm:prSet presAssocID="{9D3B9839-B605-4450-A66E-56712623EDF4}" presName="node" presStyleLbl="node1" presStyleIdx="1" presStyleCnt="3" custLinFactX="-8118" custLinFactY="4127" custLinFactNeighborX="-100000" custLinFactNeighborY="100000">
        <dgm:presLayoutVars>
          <dgm:bulletEnabled val="1"/>
        </dgm:presLayoutVars>
      </dgm:prSet>
      <dgm:spPr/>
    </dgm:pt>
    <dgm:pt modelId="{0C0F8242-A476-4410-BA2A-9F0997E59EC7}" type="pres">
      <dgm:prSet presAssocID="{F65662E6-F11A-4299-8479-B9D019CB317E}" presName="sibTrans" presStyleCnt="0"/>
      <dgm:spPr/>
    </dgm:pt>
    <dgm:pt modelId="{6ABA9A3C-E72E-4607-98A5-165A26472D89}" type="pres">
      <dgm:prSet presAssocID="{61883D01-1A12-4015-91C7-E06724926E8B}" presName="node" presStyleLbl="node1" presStyleIdx="2" presStyleCnt="3" custLinFactNeighborX="52666" custLinFactNeighborY="-12385">
        <dgm:presLayoutVars>
          <dgm:bulletEnabled val="1"/>
        </dgm:presLayoutVars>
      </dgm:prSet>
      <dgm:spPr/>
    </dgm:pt>
  </dgm:ptLst>
  <dgm:cxnLst>
    <dgm:cxn modelId="{FCF23585-8636-4D2C-B549-79E03E0EA9EB}" type="presOf" srcId="{7EEEFC3D-1E4A-4C9C-BB2F-DCD647662D07}" destId="{3BCD01F9-4294-42BB-BC5C-877AEAC82FF0}" srcOrd="0" destOrd="0" presId="urn:microsoft.com/office/officeart/2005/8/layout/default"/>
    <dgm:cxn modelId="{34DFBFB5-1DBF-46D2-8B21-A1C707F37E83}" type="presOf" srcId="{61883D01-1A12-4015-91C7-E06724926E8B}" destId="{6ABA9A3C-E72E-4607-98A5-165A26472D89}" srcOrd="0" destOrd="0" presId="urn:microsoft.com/office/officeart/2005/8/layout/default"/>
    <dgm:cxn modelId="{520E88C6-38B9-4392-823F-48690B389042}" srcId="{7EEEFC3D-1E4A-4C9C-BB2F-DCD647662D07}" destId="{9D3B9839-B605-4450-A66E-56712623EDF4}" srcOrd="1" destOrd="0" parTransId="{011AC32B-09D9-4473-916B-08F8BCFBA898}" sibTransId="{F65662E6-F11A-4299-8479-B9D019CB317E}"/>
    <dgm:cxn modelId="{D2B516CE-E73A-4C78-BD28-A9CA480BE037}" type="presOf" srcId="{C5F36CD3-3B98-4D1C-B92A-1998C946526C}" destId="{94F1FB5F-2A90-4688-B352-87FD36E637BD}" srcOrd="0" destOrd="0" presId="urn:microsoft.com/office/officeart/2005/8/layout/default"/>
    <dgm:cxn modelId="{36A01AEE-CEE2-45E9-ADD7-6D9CCC259DC5}" type="presOf" srcId="{9D3B9839-B605-4450-A66E-56712623EDF4}" destId="{BD5EECA8-59F5-4B60-A2FF-8FEC749110EE}" srcOrd="0" destOrd="0" presId="urn:microsoft.com/office/officeart/2005/8/layout/default"/>
    <dgm:cxn modelId="{B09FF8F1-8D87-4B1B-AE33-2392233278B5}" srcId="{7EEEFC3D-1E4A-4C9C-BB2F-DCD647662D07}" destId="{61883D01-1A12-4015-91C7-E06724926E8B}" srcOrd="2" destOrd="0" parTransId="{104CCCD1-CC14-4FB0-804A-67837271D0CE}" sibTransId="{C50FEED0-4DF3-4747-9CF7-4643633A12E8}"/>
    <dgm:cxn modelId="{4629E9FA-1C87-488A-9F6E-27DA0E8625E7}" srcId="{7EEEFC3D-1E4A-4C9C-BB2F-DCD647662D07}" destId="{C5F36CD3-3B98-4D1C-B92A-1998C946526C}" srcOrd="0" destOrd="0" parTransId="{D7596266-14CD-4F91-9DD0-1C42E5EF4B9D}" sibTransId="{F216AA25-18F2-456F-9519-4A9C81BF1C3C}"/>
    <dgm:cxn modelId="{7F421E11-E721-4B13-98F0-B8FC4473A890}" type="presParOf" srcId="{3BCD01F9-4294-42BB-BC5C-877AEAC82FF0}" destId="{94F1FB5F-2A90-4688-B352-87FD36E637BD}" srcOrd="0" destOrd="0" presId="urn:microsoft.com/office/officeart/2005/8/layout/default"/>
    <dgm:cxn modelId="{6C5A2131-2D26-42BB-88F8-B02D56DFC204}" type="presParOf" srcId="{3BCD01F9-4294-42BB-BC5C-877AEAC82FF0}" destId="{9F2F3311-31A7-41B2-8DC3-42E7D6A6EA69}" srcOrd="1" destOrd="0" presId="urn:microsoft.com/office/officeart/2005/8/layout/default"/>
    <dgm:cxn modelId="{739B654B-7460-4116-945F-F7F2A018B93C}" type="presParOf" srcId="{3BCD01F9-4294-42BB-BC5C-877AEAC82FF0}" destId="{BD5EECA8-59F5-4B60-A2FF-8FEC749110EE}" srcOrd="2" destOrd="0" presId="urn:microsoft.com/office/officeart/2005/8/layout/default"/>
    <dgm:cxn modelId="{C001E4CA-3025-4343-843C-88CE12BE9C7E}" type="presParOf" srcId="{3BCD01F9-4294-42BB-BC5C-877AEAC82FF0}" destId="{0C0F8242-A476-4410-BA2A-9F0997E59EC7}" srcOrd="3" destOrd="0" presId="urn:microsoft.com/office/officeart/2005/8/layout/default"/>
    <dgm:cxn modelId="{4378F726-36CB-4FE6-8289-40857C920CF6}" type="presParOf" srcId="{3BCD01F9-4294-42BB-BC5C-877AEAC82FF0}" destId="{6ABA9A3C-E72E-4607-98A5-165A26472D89}" srcOrd="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D0BE75-ACC9-4849-A85E-6C5007D8A0D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0F77F9F-402C-4D5C-99AE-765A84F3A6D5}">
      <dgm:prSet/>
      <dgm:spPr/>
      <dgm:t>
        <a:bodyPr/>
        <a:lstStyle/>
        <a:p>
          <a:r>
            <a:rPr lang="en-US" b="1"/>
            <a:t>Qualified workers</a:t>
          </a:r>
          <a:endParaRPr lang="en-US"/>
        </a:p>
      </dgm:t>
    </dgm:pt>
    <dgm:pt modelId="{63210B42-5292-468E-BC5B-68E3E3910458}" type="parTrans" cxnId="{3990DBBC-ED65-45E6-AED1-D05D18FFE4A5}">
      <dgm:prSet/>
      <dgm:spPr/>
      <dgm:t>
        <a:bodyPr/>
        <a:lstStyle/>
        <a:p>
          <a:endParaRPr lang="en-US"/>
        </a:p>
      </dgm:t>
    </dgm:pt>
    <dgm:pt modelId="{98B9F706-418E-416C-8E6D-E53DBFC775EB}" type="sibTrans" cxnId="{3990DBBC-ED65-45E6-AED1-D05D18FFE4A5}">
      <dgm:prSet/>
      <dgm:spPr/>
      <dgm:t>
        <a:bodyPr/>
        <a:lstStyle/>
        <a:p>
          <a:endParaRPr lang="en-US"/>
        </a:p>
      </dgm:t>
    </dgm:pt>
    <dgm:pt modelId="{1DD21CC7-3158-4AB9-BB38-B4669FB396BC}">
      <dgm:prSet/>
      <dgm:spPr/>
      <dgm:t>
        <a:bodyPr/>
        <a:lstStyle/>
        <a:p>
          <a:r>
            <a:rPr lang="en-US" b="1"/>
            <a:t>human resources </a:t>
          </a:r>
          <a:endParaRPr lang="en-US"/>
        </a:p>
      </dgm:t>
    </dgm:pt>
    <dgm:pt modelId="{F23DE8D1-B4CB-4B40-BF77-EAC20774FE8F}" type="parTrans" cxnId="{7E2EB406-CE0B-4232-ABA7-158AAC123427}">
      <dgm:prSet/>
      <dgm:spPr/>
      <dgm:t>
        <a:bodyPr/>
        <a:lstStyle/>
        <a:p>
          <a:endParaRPr lang="en-US"/>
        </a:p>
      </dgm:t>
    </dgm:pt>
    <dgm:pt modelId="{138E260A-D256-40FD-B2E6-7B7F0F201BAE}" type="sibTrans" cxnId="{7E2EB406-CE0B-4232-ABA7-158AAC123427}">
      <dgm:prSet/>
      <dgm:spPr/>
      <dgm:t>
        <a:bodyPr/>
        <a:lstStyle/>
        <a:p>
          <a:endParaRPr lang="en-US"/>
        </a:p>
      </dgm:t>
    </dgm:pt>
    <dgm:pt modelId="{322C5DB5-1AE6-4BE8-84DB-C2B6FAC937B7}">
      <dgm:prSet/>
      <dgm:spPr/>
      <dgm:t>
        <a:bodyPr/>
        <a:lstStyle/>
        <a:p>
          <a:r>
            <a:rPr lang="en-US" b="1"/>
            <a:t>significant knowledge of key subjects engineering, physics   </a:t>
          </a:r>
          <a:endParaRPr lang="en-US"/>
        </a:p>
      </dgm:t>
    </dgm:pt>
    <dgm:pt modelId="{EEE77256-7BCC-4B5D-B4C1-280762727C30}" type="parTrans" cxnId="{D975D079-A0AF-4E8A-B4A2-40465EFD9C3A}">
      <dgm:prSet/>
      <dgm:spPr/>
      <dgm:t>
        <a:bodyPr/>
        <a:lstStyle/>
        <a:p>
          <a:endParaRPr lang="en-US"/>
        </a:p>
      </dgm:t>
    </dgm:pt>
    <dgm:pt modelId="{CA070547-57F1-4D26-9C71-208A0DB9A198}" type="sibTrans" cxnId="{D975D079-A0AF-4E8A-B4A2-40465EFD9C3A}">
      <dgm:prSet/>
      <dgm:spPr/>
      <dgm:t>
        <a:bodyPr/>
        <a:lstStyle/>
        <a:p>
          <a:endParaRPr lang="en-US"/>
        </a:p>
      </dgm:t>
    </dgm:pt>
    <dgm:pt modelId="{DF6EF550-84FD-417B-AC8D-EFC293008154}" type="pres">
      <dgm:prSet presAssocID="{1BD0BE75-ACC9-4849-A85E-6C5007D8A0DA}" presName="root" presStyleCnt="0">
        <dgm:presLayoutVars>
          <dgm:dir/>
          <dgm:resizeHandles val="exact"/>
        </dgm:presLayoutVars>
      </dgm:prSet>
      <dgm:spPr/>
    </dgm:pt>
    <dgm:pt modelId="{1AA0FFCA-7BA1-41F6-B3D2-2B3EB980C0B9}" type="pres">
      <dgm:prSet presAssocID="{50F77F9F-402C-4D5C-99AE-765A84F3A6D5}" presName="compNode" presStyleCnt="0"/>
      <dgm:spPr/>
    </dgm:pt>
    <dgm:pt modelId="{10D1B98B-1418-4093-8269-9C5A2C4281EF}" type="pres">
      <dgm:prSet presAssocID="{50F77F9F-402C-4D5C-99AE-765A84F3A6D5}" presName="bgRect" presStyleLbl="bgShp" presStyleIdx="0" presStyleCnt="3"/>
      <dgm:spPr/>
    </dgm:pt>
    <dgm:pt modelId="{C84ADDD0-9FEC-4726-A278-191E750230E4}" type="pres">
      <dgm:prSet presAssocID="{50F77F9F-402C-4D5C-99AE-765A84F3A6D5}"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m"/>
        </a:ext>
      </dgm:extLst>
    </dgm:pt>
    <dgm:pt modelId="{FA9AE02A-2253-4604-802B-25EE91CD49D4}" type="pres">
      <dgm:prSet presAssocID="{50F77F9F-402C-4D5C-99AE-765A84F3A6D5}" presName="spaceRect" presStyleCnt="0"/>
      <dgm:spPr/>
    </dgm:pt>
    <dgm:pt modelId="{C4D8A35C-A598-43DB-B4BC-12F63D1E0059}" type="pres">
      <dgm:prSet presAssocID="{50F77F9F-402C-4D5C-99AE-765A84F3A6D5}" presName="parTx" presStyleLbl="revTx" presStyleIdx="0" presStyleCnt="3">
        <dgm:presLayoutVars>
          <dgm:chMax val="0"/>
          <dgm:chPref val="0"/>
        </dgm:presLayoutVars>
      </dgm:prSet>
      <dgm:spPr/>
    </dgm:pt>
    <dgm:pt modelId="{E52854FC-93E3-44F7-A654-59393463C8DD}" type="pres">
      <dgm:prSet presAssocID="{98B9F706-418E-416C-8E6D-E53DBFC775EB}" presName="sibTrans" presStyleCnt="0"/>
      <dgm:spPr/>
    </dgm:pt>
    <dgm:pt modelId="{F146ABCB-7FF6-4B82-9D83-690E4DBC3C6D}" type="pres">
      <dgm:prSet presAssocID="{1DD21CC7-3158-4AB9-BB38-B4669FB396BC}" presName="compNode" presStyleCnt="0"/>
      <dgm:spPr/>
    </dgm:pt>
    <dgm:pt modelId="{069617AE-A28E-4114-8FC9-D0BFFB712030}" type="pres">
      <dgm:prSet presAssocID="{1DD21CC7-3158-4AB9-BB38-B4669FB396BC}" presName="bgRect" presStyleLbl="bgShp" presStyleIdx="1" presStyleCnt="3"/>
      <dgm:spPr/>
    </dgm:pt>
    <dgm:pt modelId="{AE6CDB83-A0FB-44F0-9936-BCD90C1B1866}" type="pres">
      <dgm:prSet presAssocID="{1DD21CC7-3158-4AB9-BB38-B4669FB396BC}"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ycle with People"/>
        </a:ext>
      </dgm:extLst>
    </dgm:pt>
    <dgm:pt modelId="{8224044F-BE43-483B-94C0-64F715D95EBE}" type="pres">
      <dgm:prSet presAssocID="{1DD21CC7-3158-4AB9-BB38-B4669FB396BC}" presName="spaceRect" presStyleCnt="0"/>
      <dgm:spPr/>
    </dgm:pt>
    <dgm:pt modelId="{A6B134C2-1538-4A91-BAA6-3C8097C9FD7E}" type="pres">
      <dgm:prSet presAssocID="{1DD21CC7-3158-4AB9-BB38-B4669FB396BC}" presName="parTx" presStyleLbl="revTx" presStyleIdx="1" presStyleCnt="3">
        <dgm:presLayoutVars>
          <dgm:chMax val="0"/>
          <dgm:chPref val="0"/>
        </dgm:presLayoutVars>
      </dgm:prSet>
      <dgm:spPr/>
    </dgm:pt>
    <dgm:pt modelId="{703840C7-E499-41CD-8377-6E8A8CA23F10}" type="pres">
      <dgm:prSet presAssocID="{138E260A-D256-40FD-B2E6-7B7F0F201BAE}" presName="sibTrans" presStyleCnt="0"/>
      <dgm:spPr/>
    </dgm:pt>
    <dgm:pt modelId="{0660C70D-DD3D-44EB-94FB-7DCB2AB90DEF}" type="pres">
      <dgm:prSet presAssocID="{322C5DB5-1AE6-4BE8-84DB-C2B6FAC937B7}" presName="compNode" presStyleCnt="0"/>
      <dgm:spPr/>
    </dgm:pt>
    <dgm:pt modelId="{99228492-9240-48D0-8F29-40052312CDBB}" type="pres">
      <dgm:prSet presAssocID="{322C5DB5-1AE6-4BE8-84DB-C2B6FAC937B7}" presName="bgRect" presStyleLbl="bgShp" presStyleIdx="2" presStyleCnt="3"/>
      <dgm:spPr/>
    </dgm:pt>
    <dgm:pt modelId="{82B6E6CE-81B8-49A8-A66D-37439FE3C217}" type="pres">
      <dgm:prSet presAssocID="{322C5DB5-1AE6-4BE8-84DB-C2B6FAC937B7}"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tom"/>
        </a:ext>
      </dgm:extLst>
    </dgm:pt>
    <dgm:pt modelId="{957FC87A-7052-4276-B43B-AA44C1C4049A}" type="pres">
      <dgm:prSet presAssocID="{322C5DB5-1AE6-4BE8-84DB-C2B6FAC937B7}" presName="spaceRect" presStyleCnt="0"/>
      <dgm:spPr/>
    </dgm:pt>
    <dgm:pt modelId="{E9D4372F-7C71-4624-95BD-4481F3B120B2}" type="pres">
      <dgm:prSet presAssocID="{322C5DB5-1AE6-4BE8-84DB-C2B6FAC937B7}" presName="parTx" presStyleLbl="revTx" presStyleIdx="2" presStyleCnt="3">
        <dgm:presLayoutVars>
          <dgm:chMax val="0"/>
          <dgm:chPref val="0"/>
        </dgm:presLayoutVars>
      </dgm:prSet>
      <dgm:spPr/>
    </dgm:pt>
  </dgm:ptLst>
  <dgm:cxnLst>
    <dgm:cxn modelId="{7E2EB406-CE0B-4232-ABA7-158AAC123427}" srcId="{1BD0BE75-ACC9-4849-A85E-6C5007D8A0DA}" destId="{1DD21CC7-3158-4AB9-BB38-B4669FB396BC}" srcOrd="1" destOrd="0" parTransId="{F23DE8D1-B4CB-4B40-BF77-EAC20774FE8F}" sibTransId="{138E260A-D256-40FD-B2E6-7B7F0F201BAE}"/>
    <dgm:cxn modelId="{098B591D-33D4-4025-9DC5-130E61C2E2B1}" type="presOf" srcId="{322C5DB5-1AE6-4BE8-84DB-C2B6FAC937B7}" destId="{E9D4372F-7C71-4624-95BD-4481F3B120B2}" srcOrd="0" destOrd="0" presId="urn:microsoft.com/office/officeart/2018/2/layout/IconVerticalSolidList"/>
    <dgm:cxn modelId="{1FE5AE34-0CD9-48BA-AABA-D0550243AD51}" type="presOf" srcId="{1DD21CC7-3158-4AB9-BB38-B4669FB396BC}" destId="{A6B134C2-1538-4A91-BAA6-3C8097C9FD7E}" srcOrd="0" destOrd="0" presId="urn:microsoft.com/office/officeart/2018/2/layout/IconVerticalSolidList"/>
    <dgm:cxn modelId="{D975D079-A0AF-4E8A-B4A2-40465EFD9C3A}" srcId="{1BD0BE75-ACC9-4849-A85E-6C5007D8A0DA}" destId="{322C5DB5-1AE6-4BE8-84DB-C2B6FAC937B7}" srcOrd="2" destOrd="0" parTransId="{EEE77256-7BCC-4B5D-B4C1-280762727C30}" sibTransId="{CA070547-57F1-4D26-9C71-208A0DB9A198}"/>
    <dgm:cxn modelId="{772FE57F-9D13-469E-AF8C-016429CE380D}" type="presOf" srcId="{1BD0BE75-ACC9-4849-A85E-6C5007D8A0DA}" destId="{DF6EF550-84FD-417B-AC8D-EFC293008154}" srcOrd="0" destOrd="0" presId="urn:microsoft.com/office/officeart/2018/2/layout/IconVerticalSolidList"/>
    <dgm:cxn modelId="{34AF41BC-29AF-4DFA-AD50-962D8F4AD6BE}" type="presOf" srcId="{50F77F9F-402C-4D5C-99AE-765A84F3A6D5}" destId="{C4D8A35C-A598-43DB-B4BC-12F63D1E0059}" srcOrd="0" destOrd="0" presId="urn:microsoft.com/office/officeart/2018/2/layout/IconVerticalSolidList"/>
    <dgm:cxn modelId="{3990DBBC-ED65-45E6-AED1-D05D18FFE4A5}" srcId="{1BD0BE75-ACC9-4849-A85E-6C5007D8A0DA}" destId="{50F77F9F-402C-4D5C-99AE-765A84F3A6D5}" srcOrd="0" destOrd="0" parTransId="{63210B42-5292-468E-BC5B-68E3E3910458}" sibTransId="{98B9F706-418E-416C-8E6D-E53DBFC775EB}"/>
    <dgm:cxn modelId="{F3F2AB97-F289-4383-AB60-27D2BD1BD0BB}" type="presParOf" srcId="{DF6EF550-84FD-417B-AC8D-EFC293008154}" destId="{1AA0FFCA-7BA1-41F6-B3D2-2B3EB980C0B9}" srcOrd="0" destOrd="0" presId="urn:microsoft.com/office/officeart/2018/2/layout/IconVerticalSolidList"/>
    <dgm:cxn modelId="{1D525CE2-DE28-48B0-A378-541DD39550CD}" type="presParOf" srcId="{1AA0FFCA-7BA1-41F6-B3D2-2B3EB980C0B9}" destId="{10D1B98B-1418-4093-8269-9C5A2C4281EF}" srcOrd="0" destOrd="0" presId="urn:microsoft.com/office/officeart/2018/2/layout/IconVerticalSolidList"/>
    <dgm:cxn modelId="{CBA0CAB4-AF0F-400A-9D82-E6953F580F8D}" type="presParOf" srcId="{1AA0FFCA-7BA1-41F6-B3D2-2B3EB980C0B9}" destId="{C84ADDD0-9FEC-4726-A278-191E750230E4}" srcOrd="1" destOrd="0" presId="urn:microsoft.com/office/officeart/2018/2/layout/IconVerticalSolidList"/>
    <dgm:cxn modelId="{B6FB52DF-16B1-419C-A038-3D965CC9F0D4}" type="presParOf" srcId="{1AA0FFCA-7BA1-41F6-B3D2-2B3EB980C0B9}" destId="{FA9AE02A-2253-4604-802B-25EE91CD49D4}" srcOrd="2" destOrd="0" presId="urn:microsoft.com/office/officeart/2018/2/layout/IconVerticalSolidList"/>
    <dgm:cxn modelId="{B0831D22-002C-4AA7-8C0E-F2B01B77FD9C}" type="presParOf" srcId="{1AA0FFCA-7BA1-41F6-B3D2-2B3EB980C0B9}" destId="{C4D8A35C-A598-43DB-B4BC-12F63D1E0059}" srcOrd="3" destOrd="0" presId="urn:microsoft.com/office/officeart/2018/2/layout/IconVerticalSolidList"/>
    <dgm:cxn modelId="{DD543DCC-3485-4C40-8981-16CB1295E96A}" type="presParOf" srcId="{DF6EF550-84FD-417B-AC8D-EFC293008154}" destId="{E52854FC-93E3-44F7-A654-59393463C8DD}" srcOrd="1" destOrd="0" presId="urn:microsoft.com/office/officeart/2018/2/layout/IconVerticalSolidList"/>
    <dgm:cxn modelId="{491E4128-6FEF-4F7B-B06C-A6302A5E28FE}" type="presParOf" srcId="{DF6EF550-84FD-417B-AC8D-EFC293008154}" destId="{F146ABCB-7FF6-4B82-9D83-690E4DBC3C6D}" srcOrd="2" destOrd="0" presId="urn:microsoft.com/office/officeart/2018/2/layout/IconVerticalSolidList"/>
    <dgm:cxn modelId="{A42ADA90-91D2-44F1-989F-90AA9B5453D6}" type="presParOf" srcId="{F146ABCB-7FF6-4B82-9D83-690E4DBC3C6D}" destId="{069617AE-A28E-4114-8FC9-D0BFFB712030}" srcOrd="0" destOrd="0" presId="urn:microsoft.com/office/officeart/2018/2/layout/IconVerticalSolidList"/>
    <dgm:cxn modelId="{D4CB50CC-DF65-4AB3-AE92-4AD13027B07F}" type="presParOf" srcId="{F146ABCB-7FF6-4B82-9D83-690E4DBC3C6D}" destId="{AE6CDB83-A0FB-44F0-9936-BCD90C1B1866}" srcOrd="1" destOrd="0" presId="urn:microsoft.com/office/officeart/2018/2/layout/IconVerticalSolidList"/>
    <dgm:cxn modelId="{4E70FCC8-75B7-40C2-8E28-34885CF6247D}" type="presParOf" srcId="{F146ABCB-7FF6-4B82-9D83-690E4DBC3C6D}" destId="{8224044F-BE43-483B-94C0-64F715D95EBE}" srcOrd="2" destOrd="0" presId="urn:microsoft.com/office/officeart/2018/2/layout/IconVerticalSolidList"/>
    <dgm:cxn modelId="{71BC00FC-8E36-4CD0-9B43-CD11386491B6}" type="presParOf" srcId="{F146ABCB-7FF6-4B82-9D83-690E4DBC3C6D}" destId="{A6B134C2-1538-4A91-BAA6-3C8097C9FD7E}" srcOrd="3" destOrd="0" presId="urn:microsoft.com/office/officeart/2018/2/layout/IconVerticalSolidList"/>
    <dgm:cxn modelId="{29477663-3704-4D52-92E7-B035A9C3AC27}" type="presParOf" srcId="{DF6EF550-84FD-417B-AC8D-EFC293008154}" destId="{703840C7-E499-41CD-8377-6E8A8CA23F10}" srcOrd="3" destOrd="0" presId="urn:microsoft.com/office/officeart/2018/2/layout/IconVerticalSolidList"/>
    <dgm:cxn modelId="{84F9DDB6-695D-4259-998A-8FF73E2EAFD2}" type="presParOf" srcId="{DF6EF550-84FD-417B-AC8D-EFC293008154}" destId="{0660C70D-DD3D-44EB-94FB-7DCB2AB90DEF}" srcOrd="4" destOrd="0" presId="urn:microsoft.com/office/officeart/2018/2/layout/IconVerticalSolidList"/>
    <dgm:cxn modelId="{CC6BE0F4-945A-4428-ACAF-85CB2C96F43D}" type="presParOf" srcId="{0660C70D-DD3D-44EB-94FB-7DCB2AB90DEF}" destId="{99228492-9240-48D0-8F29-40052312CDBB}" srcOrd="0" destOrd="0" presId="urn:microsoft.com/office/officeart/2018/2/layout/IconVerticalSolidList"/>
    <dgm:cxn modelId="{E1736825-FF6B-445D-B36B-398301123ADF}" type="presParOf" srcId="{0660C70D-DD3D-44EB-94FB-7DCB2AB90DEF}" destId="{82B6E6CE-81B8-49A8-A66D-37439FE3C217}" srcOrd="1" destOrd="0" presId="urn:microsoft.com/office/officeart/2018/2/layout/IconVerticalSolidList"/>
    <dgm:cxn modelId="{29520901-EAA1-4ACC-B503-DF6B0D269C4F}" type="presParOf" srcId="{0660C70D-DD3D-44EB-94FB-7DCB2AB90DEF}" destId="{957FC87A-7052-4276-B43B-AA44C1C4049A}" srcOrd="2" destOrd="0" presId="urn:microsoft.com/office/officeart/2018/2/layout/IconVerticalSolidList"/>
    <dgm:cxn modelId="{10207CDF-66D5-44FD-8ACF-5C77BA3F7A44}" type="presParOf" srcId="{0660C70D-DD3D-44EB-94FB-7DCB2AB90DEF}" destId="{E9D4372F-7C71-4624-95BD-4481F3B120B2}"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4AB46-246C-43EF-8626-F9F6747FD4F6}">
      <dsp:nvSpPr>
        <dsp:cNvPr id="0" name=""/>
        <dsp:cNvSpPr/>
      </dsp:nvSpPr>
      <dsp:spPr>
        <a:xfrm>
          <a:off x="1394942" y="0"/>
          <a:ext cx="2977930" cy="178675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Goal</a:t>
          </a:r>
        </a:p>
      </dsp:txBody>
      <dsp:txXfrm>
        <a:off x="1394942" y="0"/>
        <a:ext cx="2977930" cy="1786758"/>
      </dsp:txXfrm>
    </dsp:sp>
    <dsp:sp modelId="{F2009224-427D-4C87-92A2-D597E1812728}">
      <dsp:nvSpPr>
        <dsp:cNvPr id="0" name=""/>
        <dsp:cNvSpPr/>
      </dsp:nvSpPr>
      <dsp:spPr>
        <a:xfrm>
          <a:off x="1422428" y="1928378"/>
          <a:ext cx="2977930" cy="178675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baseline="0" dirty="0"/>
            <a:t>Reliable protection of people and infrastructure from explosions and fires.</a:t>
          </a:r>
          <a:endParaRPr lang="en-US" sz="2600" kern="1200" dirty="0"/>
        </a:p>
      </dsp:txBody>
      <dsp:txXfrm>
        <a:off x="1422428" y="1928378"/>
        <a:ext cx="2977930" cy="1786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1FB5F-2A90-4688-B352-87FD36E637BD}">
      <dsp:nvSpPr>
        <dsp:cNvPr id="0" name=""/>
        <dsp:cNvSpPr/>
      </dsp:nvSpPr>
      <dsp:spPr>
        <a:xfrm>
          <a:off x="1581005" y="301565"/>
          <a:ext cx="2914206" cy="1748524"/>
        </a:xfrm>
        <a:prstGeom prst="rect">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 main directions of scientific research</a:t>
          </a:r>
        </a:p>
      </dsp:txBody>
      <dsp:txXfrm>
        <a:off x="1581005" y="301565"/>
        <a:ext cx="2914206" cy="1748524"/>
      </dsp:txXfrm>
    </dsp:sp>
    <dsp:sp modelId="{BD5EECA8-59F5-4B60-A2FF-8FEC749110EE}">
      <dsp:nvSpPr>
        <dsp:cNvPr id="0" name=""/>
        <dsp:cNvSpPr/>
      </dsp:nvSpPr>
      <dsp:spPr>
        <a:xfrm>
          <a:off x="55592" y="2095044"/>
          <a:ext cx="2914206" cy="1748524"/>
        </a:xfrm>
        <a:prstGeom prst="rect">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Elaboration of methods for fast identification of Explosions, fires and other provoking factors and quick information delivery adequate actions</a:t>
          </a:r>
        </a:p>
      </dsp:txBody>
      <dsp:txXfrm>
        <a:off x="55592" y="2095044"/>
        <a:ext cx="2914206" cy="1748524"/>
      </dsp:txXfrm>
    </dsp:sp>
    <dsp:sp modelId="{6ABA9A3C-E72E-4607-98A5-165A26472D89}">
      <dsp:nvSpPr>
        <dsp:cNvPr id="0" name=""/>
        <dsp:cNvSpPr/>
      </dsp:nvSpPr>
      <dsp:spPr>
        <a:xfrm>
          <a:off x="3138357" y="2097748"/>
          <a:ext cx="2914206" cy="1748524"/>
        </a:xfrm>
        <a:prstGeom prst="rect">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Developing and Designing of protective systems and their testing</a:t>
          </a:r>
        </a:p>
      </dsp:txBody>
      <dsp:txXfrm>
        <a:off x="3138357" y="2097748"/>
        <a:ext cx="2914206" cy="17485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D1B98B-1418-4093-8269-9C5A2C4281EF}">
      <dsp:nvSpPr>
        <dsp:cNvPr id="0" name=""/>
        <dsp:cNvSpPr/>
      </dsp:nvSpPr>
      <dsp:spPr>
        <a:xfrm>
          <a:off x="0" y="335"/>
          <a:ext cx="6168331" cy="78494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4ADDD0-9FEC-4726-A278-191E750230E4}">
      <dsp:nvSpPr>
        <dsp:cNvPr id="0" name=""/>
        <dsp:cNvSpPr/>
      </dsp:nvSpPr>
      <dsp:spPr>
        <a:xfrm>
          <a:off x="237444" y="176947"/>
          <a:ext cx="431717" cy="43171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D8A35C-A598-43DB-B4BC-12F63D1E0059}">
      <dsp:nvSpPr>
        <dsp:cNvPr id="0" name=""/>
        <dsp:cNvSpPr/>
      </dsp:nvSpPr>
      <dsp:spPr>
        <a:xfrm>
          <a:off x="906606" y="335"/>
          <a:ext cx="5261724" cy="78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073" tIns="83073" rIns="83073" bIns="83073" numCol="1" spcCol="1270" anchor="ctr" anchorCtr="0">
          <a:noAutofit/>
        </a:bodyPr>
        <a:lstStyle/>
        <a:p>
          <a:pPr marL="0" lvl="0" indent="0" algn="l" defTabSz="977900">
            <a:lnSpc>
              <a:spcPct val="90000"/>
            </a:lnSpc>
            <a:spcBef>
              <a:spcPct val="0"/>
            </a:spcBef>
            <a:spcAft>
              <a:spcPct val="35000"/>
            </a:spcAft>
            <a:buNone/>
          </a:pPr>
          <a:r>
            <a:rPr lang="en-US" sz="2200" b="1" kern="1200"/>
            <a:t>Qualified workers</a:t>
          </a:r>
          <a:endParaRPr lang="en-US" sz="2200" kern="1200"/>
        </a:p>
      </dsp:txBody>
      <dsp:txXfrm>
        <a:off x="906606" y="335"/>
        <a:ext cx="5261724" cy="784940"/>
      </dsp:txXfrm>
    </dsp:sp>
    <dsp:sp modelId="{069617AE-A28E-4114-8FC9-D0BFFB712030}">
      <dsp:nvSpPr>
        <dsp:cNvPr id="0" name=""/>
        <dsp:cNvSpPr/>
      </dsp:nvSpPr>
      <dsp:spPr>
        <a:xfrm>
          <a:off x="0" y="981511"/>
          <a:ext cx="6168331" cy="78494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6CDB83-A0FB-44F0-9936-BCD90C1B1866}">
      <dsp:nvSpPr>
        <dsp:cNvPr id="0" name=""/>
        <dsp:cNvSpPr/>
      </dsp:nvSpPr>
      <dsp:spPr>
        <a:xfrm>
          <a:off x="237444" y="1158122"/>
          <a:ext cx="431717" cy="43171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B134C2-1538-4A91-BAA6-3C8097C9FD7E}">
      <dsp:nvSpPr>
        <dsp:cNvPr id="0" name=""/>
        <dsp:cNvSpPr/>
      </dsp:nvSpPr>
      <dsp:spPr>
        <a:xfrm>
          <a:off x="906606" y="981511"/>
          <a:ext cx="5261724" cy="78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073" tIns="83073" rIns="83073" bIns="83073" numCol="1" spcCol="1270" anchor="ctr" anchorCtr="0">
          <a:noAutofit/>
        </a:bodyPr>
        <a:lstStyle/>
        <a:p>
          <a:pPr marL="0" lvl="0" indent="0" algn="l" defTabSz="977900">
            <a:lnSpc>
              <a:spcPct val="90000"/>
            </a:lnSpc>
            <a:spcBef>
              <a:spcPct val="0"/>
            </a:spcBef>
            <a:spcAft>
              <a:spcPct val="35000"/>
            </a:spcAft>
            <a:buNone/>
          </a:pPr>
          <a:r>
            <a:rPr lang="en-US" sz="2200" b="1" kern="1200"/>
            <a:t>human resources </a:t>
          </a:r>
          <a:endParaRPr lang="en-US" sz="2200" kern="1200"/>
        </a:p>
      </dsp:txBody>
      <dsp:txXfrm>
        <a:off x="906606" y="981511"/>
        <a:ext cx="5261724" cy="784940"/>
      </dsp:txXfrm>
    </dsp:sp>
    <dsp:sp modelId="{99228492-9240-48D0-8F29-40052312CDBB}">
      <dsp:nvSpPr>
        <dsp:cNvPr id="0" name=""/>
        <dsp:cNvSpPr/>
      </dsp:nvSpPr>
      <dsp:spPr>
        <a:xfrm>
          <a:off x="0" y="1962686"/>
          <a:ext cx="6168331" cy="78494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B6E6CE-81B8-49A8-A66D-37439FE3C217}">
      <dsp:nvSpPr>
        <dsp:cNvPr id="0" name=""/>
        <dsp:cNvSpPr/>
      </dsp:nvSpPr>
      <dsp:spPr>
        <a:xfrm>
          <a:off x="237444" y="2139298"/>
          <a:ext cx="431717" cy="43171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D4372F-7C71-4624-95BD-4481F3B120B2}">
      <dsp:nvSpPr>
        <dsp:cNvPr id="0" name=""/>
        <dsp:cNvSpPr/>
      </dsp:nvSpPr>
      <dsp:spPr>
        <a:xfrm>
          <a:off x="906606" y="1962686"/>
          <a:ext cx="5261724" cy="78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073" tIns="83073" rIns="83073" bIns="83073" numCol="1" spcCol="1270" anchor="ctr" anchorCtr="0">
          <a:noAutofit/>
        </a:bodyPr>
        <a:lstStyle/>
        <a:p>
          <a:pPr marL="0" lvl="0" indent="0" algn="l" defTabSz="977900">
            <a:lnSpc>
              <a:spcPct val="90000"/>
            </a:lnSpc>
            <a:spcBef>
              <a:spcPct val="0"/>
            </a:spcBef>
            <a:spcAft>
              <a:spcPct val="35000"/>
            </a:spcAft>
            <a:buNone/>
          </a:pPr>
          <a:r>
            <a:rPr lang="en-US" sz="2200" b="1" kern="1200"/>
            <a:t>significant knowledge of key subjects engineering, physics   </a:t>
          </a:r>
          <a:endParaRPr lang="en-US" sz="2200" kern="1200"/>
        </a:p>
      </dsp:txBody>
      <dsp:txXfrm>
        <a:off x="906606" y="1962686"/>
        <a:ext cx="5261724" cy="78494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fld id="{C43A76A3-ADC8-4477-8FC1-B9DD55D84908}" type="datetime1">
              <a:rPr lang="en-US" smtClean="0"/>
              <a:t>9/16/2022</a:t>
            </a:fld>
            <a:endParaRPr lang="en-US" dirty="0"/>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dirty="0"/>
          </a:p>
        </p:txBody>
      </p:sp>
    </p:spTree>
    <p:extLst>
      <p:ext uri="{BB962C8B-B14F-4D97-AF65-F5344CB8AC3E}">
        <p14:creationId xmlns:p14="http://schemas.microsoft.com/office/powerpoint/2010/main" val="1312790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fld id="{D6762538-DC4D-4667-96E5-B3278DDF8B12}" type="datetime1">
              <a:rPr lang="en-US" smtClean="0"/>
              <a:t>9/16/2022</a:t>
            </a:fld>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463691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fld id="{05880548-5C08-4BE3-B63E-F2BB63B0B00C}" type="datetime1">
              <a:rPr lang="en-US" smtClean="0"/>
              <a:t>9/16/2022</a:t>
            </a:fld>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818863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fld id="{DE7F49BE-398D-479A-8A7E-5DDBCA61EDCB}" type="datetime1">
              <a:rPr lang="en-US" smtClean="0"/>
              <a:t>9/16/2022</a:t>
            </a:fld>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03036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77240" y="1709738"/>
            <a:ext cx="10570210"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77240" y="4589463"/>
            <a:ext cx="1057021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fld id="{CCD0C193-4974-4A1F-9C63-07D595E30D66}" type="datetime1">
              <a:rPr lang="en-US" smtClean="0"/>
              <a:t>9/16/2022</a:t>
            </a:fld>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120783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fld id="{701AA87F-28D4-4BF0-B81F-877A89DFD5AC}" type="datetime1">
              <a:rPr lang="en-US" smtClean="0"/>
              <a:t>9/16/2022</a:t>
            </a:fld>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866453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0" y="1801812"/>
            <a:ext cx="5220335"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0" y="2825749"/>
            <a:ext cx="5220335"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0" y="1801812"/>
            <a:ext cx="5183188"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0" y="2825749"/>
            <a:ext cx="5183188"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fld id="{A8A9F1F3-208B-49A3-B337-9C8ACEB3E0E1}" type="datetime1">
              <a:rPr lang="en-US" smtClean="0"/>
              <a:t>9/16/2022</a:t>
            </a:fld>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696375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a:xfrm>
            <a:off x="777240" y="365125"/>
            <a:ext cx="1065911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fld id="{27AF6CA6-7293-4AA2-A0E0-A3BF4416E786}" type="datetime1">
              <a:rPr lang="en-US" smtClean="0"/>
              <a:t>9/16/2022</a:t>
            </a:fld>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516554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fld id="{98D87016-7BCD-46FB-8EE3-AB6C369108B4}" type="datetime1">
              <a:rPr lang="en-US" smtClean="0"/>
              <a:t>9/16/2022</a:t>
            </a:fld>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761405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0" y="457200"/>
            <a:ext cx="3994785" cy="2501900"/>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0" y="3092450"/>
            <a:ext cx="3994785" cy="27765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fld id="{A1547011-1FFC-4EF8-9A2E-53B4AD2ADBD4}" type="datetime1">
              <a:rPr lang="en-US" smtClean="0"/>
              <a:t>9/16/2022</a:t>
            </a:fld>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772890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77240" y="457200"/>
            <a:ext cx="3994785" cy="2505456"/>
          </a:xfrm>
        </p:spPr>
        <p:txBody>
          <a:bodyPr anchor="b"/>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77240" y="3081275"/>
            <a:ext cx="3994785" cy="27797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fld id="{9562EB47-45B4-4EF5-A743-B4885DD2F060}" type="datetime1">
              <a:rPr lang="en-US" smtClean="0"/>
              <a:t>9/16/2022</a:t>
            </a:fld>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295709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EAF4">
            <a:alpha val="56000"/>
          </a:srgbClr>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9B5B3C5-A599-465B-B2B9-866E8B2087CE}"/>
              </a:ext>
            </a:extLst>
          </p:cNvPr>
          <p:cNvSpPr/>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5C84982-7DD0-43B1-8A2D-BFA4DF1B4E60}"/>
              </a:ext>
            </a:extLst>
          </p:cNvPr>
          <p:cNvSpPr/>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8" name="Decorative Circles">
            <a:extLst>
              <a:ext uri="{FF2B5EF4-FFF2-40B4-BE49-F238E27FC236}">
                <a16:creationId xmlns:a16="http://schemas.microsoft.com/office/drawing/2014/main" id="{1D912E1C-3BBA-42F0-A3EE-FEC382E7230A}"/>
              </a:ext>
            </a:extLst>
          </p:cNvPr>
          <p:cNvGrpSpPr/>
          <p:nvPr/>
        </p:nvGrpSpPr>
        <p:grpSpPr>
          <a:xfrm>
            <a:off x="-1" y="-1"/>
            <a:ext cx="12192001" cy="6858001"/>
            <a:chOff x="-1" y="-1"/>
            <a:chExt cx="12192001" cy="6858001"/>
          </a:xfrm>
        </p:grpSpPr>
        <p:sp>
          <p:nvSpPr>
            <p:cNvPr id="21" name="Oval 20">
              <a:extLst>
                <a:ext uri="{FF2B5EF4-FFF2-40B4-BE49-F238E27FC236}">
                  <a16:creationId xmlns:a16="http://schemas.microsoft.com/office/drawing/2014/main" id="{2FEEAC76-E273-46A8-8F8E-CE59860FE70D}"/>
                </a:ext>
              </a:extLst>
            </p:cNvPr>
            <p:cNvSpPr/>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594A0E-9400-45AD-A431-1DA1C0B28966}"/>
                </a:ext>
              </a:extLst>
            </p:cNvPr>
            <p:cNvSpPr/>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0916D6C-D32F-42B6-8512-CD5EDB8F2B9B}"/>
                </a:ext>
              </a:extLst>
            </p:cNvPr>
            <p:cNvSpPr/>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834846D-59C6-40F4-907C-F1A4689B58F1}"/>
                </a:ext>
              </a:extLst>
            </p:cNvPr>
            <p:cNvSpPr/>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A257CDF-2E36-4DC7-8EE4-5CD8F8ECAC87}"/>
                </a:ext>
              </a:extLst>
            </p:cNvPr>
            <p:cNvSpPr/>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D5B26E0E-A115-4AE2-82D8-76BB93CC494F}"/>
                </a:ext>
              </a:extLst>
            </p:cNvPr>
            <p:cNvSpPr/>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55058DB-7E01-4E95-BF59-983AA1BBB38E}"/>
                </a:ext>
              </a:extLst>
            </p:cNvPr>
            <p:cNvSpPr/>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810F7E2-23F3-44D6-B09E-71E556536052}"/>
                </a:ext>
              </a:extLst>
            </p:cNvPr>
            <p:cNvSpPr/>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9D5C391-E1DB-410A-A78C-ED3BBDFF0758}"/>
                </a:ext>
              </a:extLst>
            </p:cNvPr>
            <p:cNvSpPr/>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77C4944D-9373-4283-BCAA-927A0316659E}"/>
                </a:ext>
              </a:extLst>
            </p:cNvPr>
            <p:cNvSpPr/>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6804C521-2D9F-4CE4-AFD3-D4F1551FEC6A}"/>
                </a:ext>
              </a:extLst>
            </p:cNvPr>
            <p:cNvSpPr/>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6" name="Freeform: Shape 55">
              <a:extLst>
                <a:ext uri="{FF2B5EF4-FFF2-40B4-BE49-F238E27FC236}">
                  <a16:creationId xmlns:a16="http://schemas.microsoft.com/office/drawing/2014/main" id="{755AC65C-13EF-4182-AA3C-62BE165CC033}"/>
                </a:ext>
              </a:extLst>
            </p:cNvPr>
            <p:cNvSpPr/>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8" name="Freeform: Shape 57">
              <a:extLst>
                <a:ext uri="{FF2B5EF4-FFF2-40B4-BE49-F238E27FC236}">
                  <a16:creationId xmlns:a16="http://schemas.microsoft.com/office/drawing/2014/main" id="{E40DA8D2-FA4B-4282-9D44-48C27B63A153}"/>
                </a:ext>
              </a:extLst>
            </p:cNvPr>
            <p:cNvSpPr/>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0" name="Oval 9">
              <a:extLst>
                <a:ext uri="{FF2B5EF4-FFF2-40B4-BE49-F238E27FC236}">
                  <a16:creationId xmlns:a16="http://schemas.microsoft.com/office/drawing/2014/main" id="{99065014-CB18-414D-A527-31ECC45700AB}"/>
                </a:ext>
              </a:extLst>
            </p:cNvPr>
            <p:cNvSpPr/>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8F39E27A-56C1-4328-8DF1-2DA147C78483}"/>
                </a:ext>
              </a:extLst>
            </p:cNvPr>
            <p:cNvSpPr/>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0" y="6488268"/>
            <a:ext cx="2743200" cy="233209"/>
          </a:xfrm>
          <a:prstGeom prst="rect">
            <a:avLst/>
          </a:prstGeom>
        </p:spPr>
        <p:txBody>
          <a:bodyPr vert="horz" lIns="91440" tIns="45720" rIns="91440" bIns="45720" rtlCol="0" anchor="ctr"/>
          <a:lstStyle>
            <a:lvl1pPr algn="l">
              <a:defRPr sz="1000">
                <a:solidFill>
                  <a:schemeClr val="tx1">
                    <a:tint val="75000"/>
                  </a:schemeClr>
                </a:solidFill>
              </a:defRPr>
            </a:lvl1pPr>
          </a:lstStyle>
          <a:p>
            <a:fld id="{4A8D24A4-5FEC-4062-8995-EB21925B3B40}" type="datetime1">
              <a:rPr lang="en-US" smtClean="0"/>
              <a:t>9/16/2022</a:t>
            </a:fld>
            <a:endParaRPr lang="en-US" sz="1000" dirty="0"/>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sz="1000"/>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93150" y="6488268"/>
            <a:ext cx="2743200" cy="233209"/>
          </a:xfrm>
          <a:prstGeom prst="rect">
            <a:avLst/>
          </a:prstGeom>
        </p:spPr>
        <p:txBody>
          <a:bodyPr vert="horz" lIns="91440" tIns="45720" rIns="91440" bIns="45720" rtlCol="0" anchor="ctr"/>
          <a:lstStyle>
            <a:lvl1pPr algn="r">
              <a:defRPr sz="1000">
                <a:solidFill>
                  <a:schemeClr val="tx1">
                    <a:tint val="75000"/>
                  </a:schemeClr>
                </a:solidFill>
              </a:defRPr>
            </a:lvl1pPr>
          </a:lstStyle>
          <a:p>
            <a:fld id="{35747434-7036-48DB-A148-6B3D8EE75CDA}" type="slidenum">
              <a:rPr lang="en-US" smtClean="0"/>
              <a:pPr/>
              <a:t>‹#›</a:t>
            </a:fld>
            <a:endParaRPr lang="en-US" sz="1000" dirty="0"/>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0" y="365125"/>
            <a:ext cx="1065911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0" y="1825625"/>
            <a:ext cx="1065911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439135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sldNum="0" hdr="0" ftr="0" dt="0"/>
  <p:txStyles>
    <p:titleStyle>
      <a:lvl1pPr algn="l" defTabSz="914400" rtl="0" eaLnBrk="1" latinLnBrk="0" hangingPunct="1">
        <a:lnSpc>
          <a:spcPct val="90000"/>
        </a:lnSpc>
        <a:spcBef>
          <a:spcPct val="0"/>
        </a:spcBef>
        <a:buNone/>
        <a:defRPr sz="5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8.jpeg"/><Relationship Id="rId7" Type="http://schemas.openxmlformats.org/officeDocument/2006/relationships/diagramColors" Target="../diagrams/colors3.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file:///C:\Documents%20and%20Settings\NIKO\Desktop\RNSF-tanamemamule-laptopidan\AAAAA\scheme-wireless%20system%20-1.jpg"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sv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s://www.msha.gov/data-reports/fatality-reports/2022/january-7-2022-fatality-0" TargetMode="External"/><Relationship Id="rId7" Type="http://schemas.openxmlformats.org/officeDocument/2006/relationships/hyperlink" Target="Fatality%20Reports%20_%20Mine%20Safety%20and%20Health%20Administration%20(MSHA).html" TargetMode="External"/><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hyperlink" Target="https://www.msha.gov/data-reports/fatality-reports/2021/december-13-2021-fatality-0" TargetMode="External"/><Relationship Id="rId5" Type="http://schemas.openxmlformats.org/officeDocument/2006/relationships/hyperlink" Target="https://www.msha.gov/data-reports/fatality-reports/2021/january-16-2021-fatality" TargetMode="External"/><Relationship Id="rId4" Type="http://schemas.openxmlformats.org/officeDocument/2006/relationships/hyperlink" Target="https://www.msha.gov/data-reports/fatality-reports/2022/september-1-2022-fatalit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89629-C9C2-4CE5-49B6-B56E8FF90073}"/>
              </a:ext>
            </a:extLst>
          </p:cNvPr>
          <p:cNvSpPr>
            <a:spLocks noGrp="1"/>
          </p:cNvSpPr>
          <p:nvPr>
            <p:ph type="ctrTitle"/>
          </p:nvPr>
        </p:nvSpPr>
        <p:spPr>
          <a:xfrm>
            <a:off x="1308100" y="711200"/>
            <a:ext cx="9359900" cy="2798763"/>
          </a:xfrm>
        </p:spPr>
        <p:txBody>
          <a:bodyPr>
            <a:normAutofit fontScale="90000"/>
          </a:bodyPr>
          <a:lstStyle/>
          <a:p>
            <a:r>
              <a:rPr lang="en-US" dirty="0">
                <a:ln w="0">
                  <a:solidFill>
                    <a:schemeClr val="accent5">
                      <a:lumMod val="75000"/>
                    </a:schemeClr>
                  </a:solidFill>
                </a:ln>
                <a:solidFill>
                  <a:schemeClr val="tx1"/>
                </a:solidFill>
                <a:latin typeface="Times New Roman" panose="02020603050405020304" pitchFamily="18" charset="0"/>
                <a:cs typeface="Times New Roman" panose="02020603050405020304" pitchFamily="18" charset="0"/>
              </a:rPr>
              <a:t>Problems Of Methane Explosion And Blast Energy Suppression In Coal Mines </a:t>
            </a:r>
            <a:br>
              <a:rPr lang="en-US" dirty="0"/>
            </a:br>
            <a:endParaRPr lang="en-US" dirty="0"/>
          </a:p>
        </p:txBody>
      </p:sp>
      <p:sp>
        <p:nvSpPr>
          <p:cNvPr id="3" name="Subtitle 2">
            <a:extLst>
              <a:ext uri="{FF2B5EF4-FFF2-40B4-BE49-F238E27FC236}">
                <a16:creationId xmlns:a16="http://schemas.microsoft.com/office/drawing/2014/main" id="{734AADAC-9EDA-BABF-9725-C776CE9359A9}"/>
              </a:ext>
            </a:extLst>
          </p:cNvPr>
          <p:cNvSpPr>
            <a:spLocks noGrp="1"/>
          </p:cNvSpPr>
          <p:nvPr>
            <p:ph type="subTitle" idx="1"/>
          </p:nvPr>
        </p:nvSpPr>
        <p:spPr>
          <a:xfrm>
            <a:off x="556846" y="3949699"/>
            <a:ext cx="4114800" cy="1982177"/>
          </a:xfrm>
        </p:spPr>
        <p:txBody>
          <a:bodyPr>
            <a:noAutofit/>
          </a:bodyPr>
          <a:lstStyle/>
          <a:p>
            <a:r>
              <a:rPr lang="en-US" dirty="0" err="1">
                <a:solidFill>
                  <a:schemeClr val="tx1"/>
                </a:solidFill>
                <a:latin typeface="Times New Roman" panose="02020603050405020304" pitchFamily="18" charset="0"/>
                <a:cs typeface="Times New Roman" panose="02020603050405020304" pitchFamily="18" charset="0"/>
              </a:rPr>
              <a:t>Nini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Kvintradze</a:t>
            </a:r>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Bachelor Student,</a:t>
            </a:r>
          </a:p>
          <a:p>
            <a:r>
              <a:rPr lang="en-US" dirty="0">
                <a:solidFill>
                  <a:srgbClr val="FF0000"/>
                </a:solidFill>
                <a:latin typeface="Times New Roman" panose="02020603050405020304" pitchFamily="18" charset="0"/>
                <a:cs typeface="Times New Roman" panose="02020603050405020304" pitchFamily="18" charset="0"/>
              </a:rPr>
              <a:t>Department of Engineering Physics, GTU</a:t>
            </a:r>
          </a:p>
          <a:p>
            <a:endParaRPr lang="en-US" dirty="0">
              <a:solidFill>
                <a:srgbClr val="FF0000"/>
              </a:solidFill>
              <a:latin typeface="Times New Roman" panose="02020603050405020304" pitchFamily="18" charset="0"/>
              <a:cs typeface="Times New Roman" panose="02020603050405020304" pitchFamily="18" charset="0"/>
            </a:endParaRPr>
          </a:p>
        </p:txBody>
      </p:sp>
      <p:pic>
        <p:nvPicPr>
          <p:cNvPr id="3074" name="Picture 2" descr="No photo description available.">
            <a:extLst>
              <a:ext uri="{FF2B5EF4-FFF2-40B4-BE49-F238E27FC236}">
                <a16:creationId xmlns:a16="http://schemas.microsoft.com/office/drawing/2014/main" id="{A9BBB4A1-0C9B-CFA3-24F5-5BA87FE797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7947" y="3498850"/>
            <a:ext cx="2695283" cy="204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56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072DA-6E4C-6559-18C1-CE2E55910065}"/>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fontScale="90000"/>
          </a:bodyPr>
          <a:lstStyle/>
          <a:p>
            <a:r>
              <a:rPr lang="en-U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askerville Old Face" panose="02020602080505020303" pitchFamily="18" charset="0"/>
              </a:rPr>
              <a:t>What  Problems We Should Fix To Prevent Fatal Outcomes?</a:t>
            </a:r>
          </a:p>
        </p:txBody>
      </p:sp>
      <p:sp>
        <p:nvSpPr>
          <p:cNvPr id="4" name="TextBox 3">
            <a:extLst>
              <a:ext uri="{FF2B5EF4-FFF2-40B4-BE49-F238E27FC236}">
                <a16:creationId xmlns:a16="http://schemas.microsoft.com/office/drawing/2014/main" id="{2CE3DA8D-1D7C-6864-5C02-0AA6A0C370A5}"/>
              </a:ext>
            </a:extLst>
          </p:cNvPr>
          <p:cNvSpPr txBox="1"/>
          <p:nvPr/>
        </p:nvSpPr>
        <p:spPr>
          <a:xfrm>
            <a:off x="190500" y="2057401"/>
            <a:ext cx="12128500" cy="3170099"/>
          </a:xfrm>
          <a:custGeom>
            <a:avLst/>
            <a:gdLst>
              <a:gd name="connsiteX0" fmla="*/ 0 w 12128500"/>
              <a:gd name="connsiteY0" fmla="*/ 0 h 3170099"/>
              <a:gd name="connsiteX1" fmla="*/ 698833 w 12128500"/>
              <a:gd name="connsiteY1" fmla="*/ 0 h 3170099"/>
              <a:gd name="connsiteX2" fmla="*/ 912525 w 12128500"/>
              <a:gd name="connsiteY2" fmla="*/ 0 h 3170099"/>
              <a:gd name="connsiteX3" fmla="*/ 1368788 w 12128500"/>
              <a:gd name="connsiteY3" fmla="*/ 0 h 3170099"/>
              <a:gd name="connsiteX4" fmla="*/ 1703765 w 12128500"/>
              <a:gd name="connsiteY4" fmla="*/ 0 h 3170099"/>
              <a:gd name="connsiteX5" fmla="*/ 2523883 w 12128500"/>
              <a:gd name="connsiteY5" fmla="*/ 0 h 3170099"/>
              <a:gd name="connsiteX6" fmla="*/ 2737576 w 12128500"/>
              <a:gd name="connsiteY6" fmla="*/ 0 h 3170099"/>
              <a:gd name="connsiteX7" fmla="*/ 2951268 w 12128500"/>
              <a:gd name="connsiteY7" fmla="*/ 0 h 3170099"/>
              <a:gd name="connsiteX8" fmla="*/ 3286246 w 12128500"/>
              <a:gd name="connsiteY8" fmla="*/ 0 h 3170099"/>
              <a:gd name="connsiteX9" fmla="*/ 3985079 w 12128500"/>
              <a:gd name="connsiteY9" fmla="*/ 0 h 3170099"/>
              <a:gd name="connsiteX10" fmla="*/ 4320056 w 12128500"/>
              <a:gd name="connsiteY10" fmla="*/ 0 h 3170099"/>
              <a:gd name="connsiteX11" fmla="*/ 4897604 w 12128500"/>
              <a:gd name="connsiteY11" fmla="*/ 0 h 3170099"/>
              <a:gd name="connsiteX12" fmla="*/ 5111296 w 12128500"/>
              <a:gd name="connsiteY12" fmla="*/ 0 h 3170099"/>
              <a:gd name="connsiteX13" fmla="*/ 5688844 w 12128500"/>
              <a:gd name="connsiteY13" fmla="*/ 0 h 3170099"/>
              <a:gd name="connsiteX14" fmla="*/ 6508962 w 12128500"/>
              <a:gd name="connsiteY14" fmla="*/ 0 h 3170099"/>
              <a:gd name="connsiteX15" fmla="*/ 7086509 w 12128500"/>
              <a:gd name="connsiteY15" fmla="*/ 0 h 3170099"/>
              <a:gd name="connsiteX16" fmla="*/ 7906627 w 12128500"/>
              <a:gd name="connsiteY16" fmla="*/ 0 h 3170099"/>
              <a:gd name="connsiteX17" fmla="*/ 8241605 w 12128500"/>
              <a:gd name="connsiteY17" fmla="*/ 0 h 3170099"/>
              <a:gd name="connsiteX18" fmla="*/ 9061722 w 12128500"/>
              <a:gd name="connsiteY18" fmla="*/ 0 h 3170099"/>
              <a:gd name="connsiteX19" fmla="*/ 9639270 w 12128500"/>
              <a:gd name="connsiteY19" fmla="*/ 0 h 3170099"/>
              <a:gd name="connsiteX20" fmla="*/ 10459387 w 12128500"/>
              <a:gd name="connsiteY20" fmla="*/ 0 h 3170099"/>
              <a:gd name="connsiteX21" fmla="*/ 11036935 w 12128500"/>
              <a:gd name="connsiteY21" fmla="*/ 0 h 3170099"/>
              <a:gd name="connsiteX22" fmla="*/ 11371913 w 12128500"/>
              <a:gd name="connsiteY22" fmla="*/ 0 h 3170099"/>
              <a:gd name="connsiteX23" fmla="*/ 12128500 w 12128500"/>
              <a:gd name="connsiteY23" fmla="*/ 0 h 3170099"/>
              <a:gd name="connsiteX24" fmla="*/ 12128500 w 12128500"/>
              <a:gd name="connsiteY24" fmla="*/ 591752 h 3170099"/>
              <a:gd name="connsiteX25" fmla="*/ 12128500 w 12128500"/>
              <a:gd name="connsiteY25" fmla="*/ 1024999 h 3170099"/>
              <a:gd name="connsiteX26" fmla="*/ 12128500 w 12128500"/>
              <a:gd name="connsiteY26" fmla="*/ 1521648 h 3170099"/>
              <a:gd name="connsiteX27" fmla="*/ 12128500 w 12128500"/>
              <a:gd name="connsiteY27" fmla="*/ 1986595 h 3170099"/>
              <a:gd name="connsiteX28" fmla="*/ 12128500 w 12128500"/>
              <a:gd name="connsiteY28" fmla="*/ 2483244 h 3170099"/>
              <a:gd name="connsiteX29" fmla="*/ 12128500 w 12128500"/>
              <a:gd name="connsiteY29" fmla="*/ 3170099 h 3170099"/>
              <a:gd name="connsiteX30" fmla="*/ 11308382 w 12128500"/>
              <a:gd name="connsiteY30" fmla="*/ 3170099 h 3170099"/>
              <a:gd name="connsiteX31" fmla="*/ 10730835 w 12128500"/>
              <a:gd name="connsiteY31" fmla="*/ 3170099 h 3170099"/>
              <a:gd name="connsiteX32" fmla="*/ 10517142 w 12128500"/>
              <a:gd name="connsiteY32" fmla="*/ 3170099 h 3170099"/>
              <a:gd name="connsiteX33" fmla="*/ 9939595 w 12128500"/>
              <a:gd name="connsiteY33" fmla="*/ 3170099 h 3170099"/>
              <a:gd name="connsiteX34" fmla="*/ 9483332 w 12128500"/>
              <a:gd name="connsiteY34" fmla="*/ 3170099 h 3170099"/>
              <a:gd name="connsiteX35" fmla="*/ 8784499 w 12128500"/>
              <a:gd name="connsiteY35" fmla="*/ 3170099 h 3170099"/>
              <a:gd name="connsiteX36" fmla="*/ 8570807 w 12128500"/>
              <a:gd name="connsiteY36" fmla="*/ 3170099 h 3170099"/>
              <a:gd name="connsiteX37" fmla="*/ 7750689 w 12128500"/>
              <a:gd name="connsiteY37" fmla="*/ 3170099 h 3170099"/>
              <a:gd name="connsiteX38" fmla="*/ 7173141 w 12128500"/>
              <a:gd name="connsiteY38" fmla="*/ 3170099 h 3170099"/>
              <a:gd name="connsiteX39" fmla="*/ 6595594 w 12128500"/>
              <a:gd name="connsiteY39" fmla="*/ 3170099 h 3170099"/>
              <a:gd name="connsiteX40" fmla="*/ 5896761 w 12128500"/>
              <a:gd name="connsiteY40" fmla="*/ 3170099 h 3170099"/>
              <a:gd name="connsiteX41" fmla="*/ 5076644 w 12128500"/>
              <a:gd name="connsiteY41" fmla="*/ 3170099 h 3170099"/>
              <a:gd name="connsiteX42" fmla="*/ 4620381 w 12128500"/>
              <a:gd name="connsiteY42" fmla="*/ 3170099 h 3170099"/>
              <a:gd name="connsiteX43" fmla="*/ 4285403 w 12128500"/>
              <a:gd name="connsiteY43" fmla="*/ 3170099 h 3170099"/>
              <a:gd name="connsiteX44" fmla="*/ 3586571 w 12128500"/>
              <a:gd name="connsiteY44" fmla="*/ 3170099 h 3170099"/>
              <a:gd name="connsiteX45" fmla="*/ 3130308 w 12128500"/>
              <a:gd name="connsiteY45" fmla="*/ 3170099 h 3170099"/>
              <a:gd name="connsiteX46" fmla="*/ 2310190 w 12128500"/>
              <a:gd name="connsiteY46" fmla="*/ 3170099 h 3170099"/>
              <a:gd name="connsiteX47" fmla="*/ 1975213 w 12128500"/>
              <a:gd name="connsiteY47" fmla="*/ 3170099 h 3170099"/>
              <a:gd name="connsiteX48" fmla="*/ 1276380 w 12128500"/>
              <a:gd name="connsiteY48" fmla="*/ 3170099 h 3170099"/>
              <a:gd name="connsiteX49" fmla="*/ 941403 w 12128500"/>
              <a:gd name="connsiteY49" fmla="*/ 3170099 h 3170099"/>
              <a:gd name="connsiteX50" fmla="*/ 727710 w 12128500"/>
              <a:gd name="connsiteY50" fmla="*/ 3170099 h 3170099"/>
              <a:gd name="connsiteX51" fmla="*/ 0 w 12128500"/>
              <a:gd name="connsiteY51" fmla="*/ 3170099 h 3170099"/>
              <a:gd name="connsiteX52" fmla="*/ 0 w 12128500"/>
              <a:gd name="connsiteY52" fmla="*/ 2578347 h 3170099"/>
              <a:gd name="connsiteX53" fmla="*/ 0 w 12128500"/>
              <a:gd name="connsiteY53" fmla="*/ 2113399 h 3170099"/>
              <a:gd name="connsiteX54" fmla="*/ 0 w 12128500"/>
              <a:gd name="connsiteY54" fmla="*/ 1680152 h 3170099"/>
              <a:gd name="connsiteX55" fmla="*/ 0 w 12128500"/>
              <a:gd name="connsiteY55" fmla="*/ 1246906 h 3170099"/>
              <a:gd name="connsiteX56" fmla="*/ 0 w 12128500"/>
              <a:gd name="connsiteY56" fmla="*/ 813659 h 3170099"/>
              <a:gd name="connsiteX57" fmla="*/ 0 w 12128500"/>
              <a:gd name="connsiteY57" fmla="*/ 0 h 317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28500" h="3170099" extrusionOk="0">
                <a:moveTo>
                  <a:pt x="0" y="0"/>
                </a:moveTo>
                <a:cubicBezTo>
                  <a:pt x="253462" y="-39597"/>
                  <a:pt x="559015" y="63361"/>
                  <a:pt x="698833" y="0"/>
                </a:cubicBezTo>
                <a:cubicBezTo>
                  <a:pt x="838651" y="-63361"/>
                  <a:pt x="867804" y="3140"/>
                  <a:pt x="912525" y="0"/>
                </a:cubicBezTo>
                <a:cubicBezTo>
                  <a:pt x="957246" y="-3140"/>
                  <a:pt x="1182090" y="22211"/>
                  <a:pt x="1368788" y="0"/>
                </a:cubicBezTo>
                <a:cubicBezTo>
                  <a:pt x="1555486" y="-22211"/>
                  <a:pt x="1564827" y="2373"/>
                  <a:pt x="1703765" y="0"/>
                </a:cubicBezTo>
                <a:cubicBezTo>
                  <a:pt x="1842703" y="-2373"/>
                  <a:pt x="2238342" y="89758"/>
                  <a:pt x="2523883" y="0"/>
                </a:cubicBezTo>
                <a:cubicBezTo>
                  <a:pt x="2809424" y="-89758"/>
                  <a:pt x="2690718" y="14974"/>
                  <a:pt x="2737576" y="0"/>
                </a:cubicBezTo>
                <a:cubicBezTo>
                  <a:pt x="2784434" y="-14974"/>
                  <a:pt x="2880703" y="22713"/>
                  <a:pt x="2951268" y="0"/>
                </a:cubicBezTo>
                <a:cubicBezTo>
                  <a:pt x="3021833" y="-22713"/>
                  <a:pt x="3172983" y="8374"/>
                  <a:pt x="3286246" y="0"/>
                </a:cubicBezTo>
                <a:cubicBezTo>
                  <a:pt x="3399509" y="-8374"/>
                  <a:pt x="3756574" y="63443"/>
                  <a:pt x="3985079" y="0"/>
                </a:cubicBezTo>
                <a:cubicBezTo>
                  <a:pt x="4213584" y="-63443"/>
                  <a:pt x="4170499" y="28053"/>
                  <a:pt x="4320056" y="0"/>
                </a:cubicBezTo>
                <a:cubicBezTo>
                  <a:pt x="4469613" y="-28053"/>
                  <a:pt x="4766367" y="56481"/>
                  <a:pt x="4897604" y="0"/>
                </a:cubicBezTo>
                <a:cubicBezTo>
                  <a:pt x="5028841" y="-56481"/>
                  <a:pt x="5038687" y="4941"/>
                  <a:pt x="5111296" y="0"/>
                </a:cubicBezTo>
                <a:cubicBezTo>
                  <a:pt x="5183905" y="-4941"/>
                  <a:pt x="5446586" y="19180"/>
                  <a:pt x="5688844" y="0"/>
                </a:cubicBezTo>
                <a:cubicBezTo>
                  <a:pt x="5931102" y="-19180"/>
                  <a:pt x="6146798" y="49234"/>
                  <a:pt x="6508962" y="0"/>
                </a:cubicBezTo>
                <a:cubicBezTo>
                  <a:pt x="6871126" y="-49234"/>
                  <a:pt x="6862026" y="20034"/>
                  <a:pt x="7086509" y="0"/>
                </a:cubicBezTo>
                <a:cubicBezTo>
                  <a:pt x="7310992" y="-20034"/>
                  <a:pt x="7662102" y="16486"/>
                  <a:pt x="7906627" y="0"/>
                </a:cubicBezTo>
                <a:cubicBezTo>
                  <a:pt x="8151152" y="-16486"/>
                  <a:pt x="8157757" y="23783"/>
                  <a:pt x="8241605" y="0"/>
                </a:cubicBezTo>
                <a:cubicBezTo>
                  <a:pt x="8325453" y="-23783"/>
                  <a:pt x="8781323" y="62744"/>
                  <a:pt x="9061722" y="0"/>
                </a:cubicBezTo>
                <a:cubicBezTo>
                  <a:pt x="9342121" y="-62744"/>
                  <a:pt x="9375336" y="67395"/>
                  <a:pt x="9639270" y="0"/>
                </a:cubicBezTo>
                <a:cubicBezTo>
                  <a:pt x="9903204" y="-67395"/>
                  <a:pt x="10131492" y="48362"/>
                  <a:pt x="10459387" y="0"/>
                </a:cubicBezTo>
                <a:cubicBezTo>
                  <a:pt x="10787282" y="-48362"/>
                  <a:pt x="10844916" y="51941"/>
                  <a:pt x="11036935" y="0"/>
                </a:cubicBezTo>
                <a:cubicBezTo>
                  <a:pt x="11228954" y="-51941"/>
                  <a:pt x="11241316" y="22766"/>
                  <a:pt x="11371913" y="0"/>
                </a:cubicBezTo>
                <a:cubicBezTo>
                  <a:pt x="11502510" y="-22766"/>
                  <a:pt x="11800894" y="35911"/>
                  <a:pt x="12128500" y="0"/>
                </a:cubicBezTo>
                <a:cubicBezTo>
                  <a:pt x="12154812" y="173119"/>
                  <a:pt x="12105449" y="328893"/>
                  <a:pt x="12128500" y="591752"/>
                </a:cubicBezTo>
                <a:cubicBezTo>
                  <a:pt x="12151551" y="854611"/>
                  <a:pt x="12109988" y="822149"/>
                  <a:pt x="12128500" y="1024999"/>
                </a:cubicBezTo>
                <a:cubicBezTo>
                  <a:pt x="12147012" y="1227849"/>
                  <a:pt x="12094919" y="1357922"/>
                  <a:pt x="12128500" y="1521648"/>
                </a:cubicBezTo>
                <a:cubicBezTo>
                  <a:pt x="12162081" y="1685374"/>
                  <a:pt x="12099516" y="1790888"/>
                  <a:pt x="12128500" y="1986595"/>
                </a:cubicBezTo>
                <a:cubicBezTo>
                  <a:pt x="12157484" y="2182302"/>
                  <a:pt x="12113193" y="2363803"/>
                  <a:pt x="12128500" y="2483244"/>
                </a:cubicBezTo>
                <a:cubicBezTo>
                  <a:pt x="12143807" y="2602685"/>
                  <a:pt x="12111920" y="2946586"/>
                  <a:pt x="12128500" y="3170099"/>
                </a:cubicBezTo>
                <a:cubicBezTo>
                  <a:pt x="11738129" y="3221527"/>
                  <a:pt x="11704525" y="3160532"/>
                  <a:pt x="11308382" y="3170099"/>
                </a:cubicBezTo>
                <a:cubicBezTo>
                  <a:pt x="10912239" y="3179666"/>
                  <a:pt x="10928258" y="3132737"/>
                  <a:pt x="10730835" y="3170099"/>
                </a:cubicBezTo>
                <a:cubicBezTo>
                  <a:pt x="10533412" y="3207461"/>
                  <a:pt x="10602440" y="3146499"/>
                  <a:pt x="10517142" y="3170099"/>
                </a:cubicBezTo>
                <a:cubicBezTo>
                  <a:pt x="10431844" y="3193699"/>
                  <a:pt x="10102840" y="3154666"/>
                  <a:pt x="9939595" y="3170099"/>
                </a:cubicBezTo>
                <a:cubicBezTo>
                  <a:pt x="9776350" y="3185532"/>
                  <a:pt x="9614656" y="3139311"/>
                  <a:pt x="9483332" y="3170099"/>
                </a:cubicBezTo>
                <a:cubicBezTo>
                  <a:pt x="9352008" y="3200887"/>
                  <a:pt x="9014951" y="3106445"/>
                  <a:pt x="8784499" y="3170099"/>
                </a:cubicBezTo>
                <a:cubicBezTo>
                  <a:pt x="8554047" y="3233753"/>
                  <a:pt x="8664614" y="3160742"/>
                  <a:pt x="8570807" y="3170099"/>
                </a:cubicBezTo>
                <a:cubicBezTo>
                  <a:pt x="8477000" y="3179456"/>
                  <a:pt x="7958999" y="3166067"/>
                  <a:pt x="7750689" y="3170099"/>
                </a:cubicBezTo>
                <a:cubicBezTo>
                  <a:pt x="7542379" y="3174131"/>
                  <a:pt x="7416172" y="3152912"/>
                  <a:pt x="7173141" y="3170099"/>
                </a:cubicBezTo>
                <a:cubicBezTo>
                  <a:pt x="6930110" y="3187286"/>
                  <a:pt x="6741342" y="3160145"/>
                  <a:pt x="6595594" y="3170099"/>
                </a:cubicBezTo>
                <a:cubicBezTo>
                  <a:pt x="6449846" y="3180053"/>
                  <a:pt x="6234607" y="3125615"/>
                  <a:pt x="5896761" y="3170099"/>
                </a:cubicBezTo>
                <a:cubicBezTo>
                  <a:pt x="5558915" y="3214583"/>
                  <a:pt x="5266558" y="3112278"/>
                  <a:pt x="5076644" y="3170099"/>
                </a:cubicBezTo>
                <a:cubicBezTo>
                  <a:pt x="4886730" y="3227920"/>
                  <a:pt x="4797456" y="3160551"/>
                  <a:pt x="4620381" y="3170099"/>
                </a:cubicBezTo>
                <a:cubicBezTo>
                  <a:pt x="4443306" y="3179647"/>
                  <a:pt x="4385029" y="3157852"/>
                  <a:pt x="4285403" y="3170099"/>
                </a:cubicBezTo>
                <a:cubicBezTo>
                  <a:pt x="4185777" y="3182346"/>
                  <a:pt x="3774096" y="3103683"/>
                  <a:pt x="3586571" y="3170099"/>
                </a:cubicBezTo>
                <a:cubicBezTo>
                  <a:pt x="3399046" y="3236515"/>
                  <a:pt x="3229525" y="3155698"/>
                  <a:pt x="3130308" y="3170099"/>
                </a:cubicBezTo>
                <a:cubicBezTo>
                  <a:pt x="3031091" y="3184500"/>
                  <a:pt x="2588934" y="3168302"/>
                  <a:pt x="2310190" y="3170099"/>
                </a:cubicBezTo>
                <a:cubicBezTo>
                  <a:pt x="2031446" y="3171896"/>
                  <a:pt x="2062973" y="3137643"/>
                  <a:pt x="1975213" y="3170099"/>
                </a:cubicBezTo>
                <a:cubicBezTo>
                  <a:pt x="1887453" y="3202555"/>
                  <a:pt x="1624728" y="3127488"/>
                  <a:pt x="1276380" y="3170099"/>
                </a:cubicBezTo>
                <a:cubicBezTo>
                  <a:pt x="928032" y="3212710"/>
                  <a:pt x="1069094" y="3150659"/>
                  <a:pt x="941403" y="3170099"/>
                </a:cubicBezTo>
                <a:cubicBezTo>
                  <a:pt x="813712" y="3189539"/>
                  <a:pt x="783213" y="3166064"/>
                  <a:pt x="727710" y="3170099"/>
                </a:cubicBezTo>
                <a:cubicBezTo>
                  <a:pt x="672207" y="3174134"/>
                  <a:pt x="337956" y="3154499"/>
                  <a:pt x="0" y="3170099"/>
                </a:cubicBezTo>
                <a:cubicBezTo>
                  <a:pt x="-31898" y="2935111"/>
                  <a:pt x="42968" y="2807048"/>
                  <a:pt x="0" y="2578347"/>
                </a:cubicBezTo>
                <a:cubicBezTo>
                  <a:pt x="-42968" y="2349646"/>
                  <a:pt x="13063" y="2298116"/>
                  <a:pt x="0" y="2113399"/>
                </a:cubicBezTo>
                <a:cubicBezTo>
                  <a:pt x="-13063" y="1928682"/>
                  <a:pt x="37216" y="1839038"/>
                  <a:pt x="0" y="1680152"/>
                </a:cubicBezTo>
                <a:cubicBezTo>
                  <a:pt x="-37216" y="1521266"/>
                  <a:pt x="35238" y="1340119"/>
                  <a:pt x="0" y="1246906"/>
                </a:cubicBezTo>
                <a:cubicBezTo>
                  <a:pt x="-35238" y="1153693"/>
                  <a:pt x="9258" y="974714"/>
                  <a:pt x="0" y="813659"/>
                </a:cubicBezTo>
                <a:cubicBezTo>
                  <a:pt x="-9258" y="652604"/>
                  <a:pt x="63450" y="214767"/>
                  <a:pt x="0" y="0"/>
                </a:cubicBezTo>
                <a:close/>
              </a:path>
            </a:pathLst>
          </a:custGeom>
          <a:noFill/>
          <a:ln>
            <a:solidFill>
              <a:schemeClr val="accent1">
                <a:lumMod val="50000"/>
              </a:schemeClr>
            </a:solidFill>
            <a:extLst>
              <a:ext uri="{C807C97D-BFC1-408E-A445-0C87EB9F89A2}">
                <ask:lineSketchStyleProps xmlns:ask="http://schemas.microsoft.com/office/drawing/2018/sketchyshapes" sd="1822632337">
                  <a:prstGeom prst="rect">
                    <a:avLst/>
                  </a:prstGeom>
                  <ask:type>
                    <ask:lineSketchScribble/>
                  </ask:type>
                </ask:lineSketchStyleProps>
              </a:ext>
            </a:extLst>
          </a:ln>
        </p:spPr>
        <p:txBody>
          <a:bodyPr wrap="square" rtlCol="0">
            <a:spAutoFit/>
          </a:bodyPr>
          <a:lstStyle/>
          <a:p>
            <a:pPr marL="285750" indent="-285750">
              <a:buFont typeface="Wingdings" panose="05000000000000000000" pitchFamily="2" charset="2"/>
              <a:buChar char="q"/>
            </a:pPr>
            <a:r>
              <a:rPr lang="en-US" sz="4000" dirty="0">
                <a:latin typeface="Bell MT" panose="02020503060305020303" pitchFamily="18" charset="0"/>
              </a:rPr>
              <a:t>Problems of detection and prevention of methane explosion </a:t>
            </a:r>
          </a:p>
          <a:p>
            <a:pPr marL="285750" indent="-285750">
              <a:buFont typeface="Wingdings" panose="05000000000000000000" pitchFamily="2" charset="2"/>
              <a:buChar char="q"/>
            </a:pPr>
            <a:r>
              <a:rPr lang="en-US" sz="4000" dirty="0">
                <a:latin typeface="Bell MT" panose="02020503060305020303" pitchFamily="18" charset="0"/>
              </a:rPr>
              <a:t>Problems of fast identification of explosion </a:t>
            </a:r>
          </a:p>
          <a:p>
            <a:pPr marL="285750" indent="-285750">
              <a:buFont typeface="Wingdings" panose="05000000000000000000" pitchFamily="2" charset="2"/>
              <a:buChar char="q"/>
            </a:pPr>
            <a:r>
              <a:rPr lang="en-US" sz="4000" dirty="0">
                <a:latin typeface="Bell MT" panose="02020503060305020303" pitchFamily="18" charset="0"/>
              </a:rPr>
              <a:t>Problems of suppression of blast energy, generated by methane explosions</a:t>
            </a:r>
          </a:p>
        </p:txBody>
      </p:sp>
      <p:sp>
        <p:nvSpPr>
          <p:cNvPr id="3" name="TextBox 2">
            <a:extLst>
              <a:ext uri="{FF2B5EF4-FFF2-40B4-BE49-F238E27FC236}">
                <a16:creationId xmlns:a16="http://schemas.microsoft.com/office/drawing/2014/main" id="{14C23FE4-2987-1B4F-827B-8614FC1E0D32}"/>
              </a:ext>
            </a:extLst>
          </p:cNvPr>
          <p:cNvSpPr txBox="1"/>
          <p:nvPr/>
        </p:nvSpPr>
        <p:spPr>
          <a:xfrm>
            <a:off x="5702301" y="5430700"/>
            <a:ext cx="6341028" cy="1323439"/>
          </a:xfrm>
          <a:prstGeom prst="rect">
            <a:avLst/>
          </a:prstGeom>
          <a:solidFill>
            <a:srgbClr val="FFFF00"/>
          </a:solidFill>
        </p:spPr>
        <p:txBody>
          <a:bodyPr wrap="square" rtlCol="0">
            <a:spAutoFit/>
          </a:bodyPr>
          <a:lstStyle/>
          <a:p>
            <a:r>
              <a:rPr lang="en-US" sz="2000" b="1" dirty="0">
                <a:effectLst/>
                <a:latin typeface="Times New Roman" panose="02020603050405020304" pitchFamily="18" charset="0"/>
                <a:ea typeface="Times New Roman" panose="02020603050405020304" pitchFamily="18" charset="0"/>
              </a:rPr>
              <a:t>. It requires the complex multidisciplinary study of many units. This is possible only based on fundamental laws of physics, thermodynamics, hydrodynamics and mechanics.</a:t>
            </a:r>
            <a:endParaRPr lang="en-US" sz="2000" b="1" dirty="0"/>
          </a:p>
        </p:txBody>
      </p:sp>
    </p:spTree>
    <p:extLst>
      <p:ext uri="{BB962C8B-B14F-4D97-AF65-F5344CB8AC3E}">
        <p14:creationId xmlns:p14="http://schemas.microsoft.com/office/powerpoint/2010/main" val="2908350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2EAF4"/>
        </a:solidFill>
        <a:effectLst/>
      </p:bgPr>
    </p:bg>
    <p:spTree>
      <p:nvGrpSpPr>
        <p:cNvPr id="1" name=""/>
        <p:cNvGrpSpPr/>
        <p:nvPr/>
      </p:nvGrpSpPr>
      <p:grpSpPr>
        <a:xfrm>
          <a:off x="0" y="0"/>
          <a:ext cx="0" cy="0"/>
          <a:chOff x="0" y="0"/>
          <a:chExt cx="0" cy="0"/>
        </a:xfrm>
      </p:grpSpPr>
      <p:sp useBgFill="1">
        <p:nvSpPr>
          <p:cNvPr id="210" name="Rectangle 209">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Rectangle 211">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214"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215" name="Oval 214">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Oval 219">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Oval 223">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Freeform: Shape 224">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26" name="Freeform: Shape 225">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27" name="Freeform: Shape 226">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28" name="Oval 227">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9" name="Freeform: Shape 228">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231" name="Rectangle 230">
            <a:extLst>
              <a:ext uri="{FF2B5EF4-FFF2-40B4-BE49-F238E27FC236}">
                <a16:creationId xmlns:a16="http://schemas.microsoft.com/office/drawing/2014/main" id="{B7818AA9-82F7-46F6-8A83-1A6258163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BF8169-FCA8-A72E-A80B-9A17A99A3054}"/>
              </a:ext>
            </a:extLst>
          </p:cNvPr>
          <p:cNvSpPr>
            <a:spLocks noGrp="1"/>
          </p:cNvSpPr>
          <p:nvPr>
            <p:ph type="title"/>
          </p:nvPr>
        </p:nvSpPr>
        <p:spPr>
          <a:xfrm>
            <a:off x="1000957" y="222153"/>
            <a:ext cx="10280029" cy="1138520"/>
          </a:xfrm>
        </p:spPr>
        <p:txBody>
          <a:bodyPr vert="horz" lIns="91440" tIns="45720" rIns="91440" bIns="45720" rtlCol="0" anchor="ctr">
            <a:normAutofit fontScale="90000"/>
          </a:bodyPr>
          <a:lstStyle/>
          <a:p>
            <a:pPr algn="ctr"/>
            <a:r>
              <a:rPr lang="en-US" sz="4400" kern="1200" dirty="0">
                <a:ln w="0"/>
                <a:effectLst>
                  <a:outerShdw blurRad="38100" dist="19050" dir="2700000" algn="tl" rotWithShape="0">
                    <a:schemeClr val="dk1">
                      <a:alpha val="40000"/>
                    </a:schemeClr>
                  </a:outerShdw>
                </a:effectLst>
                <a:latin typeface="+mj-lt"/>
                <a:ea typeface="+mj-ea"/>
                <a:cs typeface="+mj-cs"/>
              </a:rPr>
              <a:t>Goals and directions of scientific research  </a:t>
            </a:r>
          </a:p>
        </p:txBody>
      </p:sp>
      <p:graphicFrame>
        <p:nvGraphicFramePr>
          <p:cNvPr id="105" name="Text Placeholder 6">
            <a:extLst>
              <a:ext uri="{FF2B5EF4-FFF2-40B4-BE49-F238E27FC236}">
                <a16:creationId xmlns:a16="http://schemas.microsoft.com/office/drawing/2014/main" id="{DB8A0B8A-E0DD-1106-6353-2F332B60B75C}"/>
              </a:ext>
            </a:extLst>
          </p:cNvPr>
          <p:cNvGraphicFramePr/>
          <p:nvPr>
            <p:extLst>
              <p:ext uri="{D42A27DB-BD31-4B8C-83A1-F6EECF244321}">
                <p14:modId xmlns:p14="http://schemas.microsoft.com/office/powerpoint/2010/main" val="1378854358"/>
              </p:ext>
            </p:extLst>
          </p:nvPr>
        </p:nvGraphicFramePr>
        <p:xfrm>
          <a:off x="322465" y="1696190"/>
          <a:ext cx="4817379" cy="38758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Text Placeholder 6">
            <a:extLst>
              <a:ext uri="{FF2B5EF4-FFF2-40B4-BE49-F238E27FC236}">
                <a16:creationId xmlns:a16="http://schemas.microsoft.com/office/drawing/2014/main" id="{90765505-2241-A8E6-BF3B-4608DF166579}"/>
              </a:ext>
            </a:extLst>
          </p:cNvPr>
          <p:cNvGraphicFramePr/>
          <p:nvPr>
            <p:extLst>
              <p:ext uri="{D42A27DB-BD31-4B8C-83A1-F6EECF244321}">
                <p14:modId xmlns:p14="http://schemas.microsoft.com/office/powerpoint/2010/main" val="1246594131"/>
              </p:ext>
            </p:extLst>
          </p:nvPr>
        </p:nvGraphicFramePr>
        <p:xfrm>
          <a:off x="5795793" y="1532354"/>
          <a:ext cx="6121329" cy="43371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17481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2EAF4">
            <a:alpha val="0"/>
          </a:srgbClr>
        </a:solidFill>
        <a:effectLst/>
      </p:bgPr>
    </p:bg>
    <p:spTree>
      <p:nvGrpSpPr>
        <p:cNvPr id="1" name=""/>
        <p:cNvGrpSpPr/>
        <p:nvPr/>
      </p:nvGrpSpPr>
      <p:grpSpPr>
        <a:xfrm>
          <a:off x="0" y="0"/>
          <a:ext cx="0" cy="0"/>
          <a:chOff x="0" y="0"/>
          <a:chExt cx="0" cy="0"/>
        </a:xfrm>
      </p:grpSpPr>
      <p:sp useBgFill="1">
        <p:nvSpPr>
          <p:cNvPr id="4138" name="Rectangle 4117">
            <a:extLst>
              <a:ext uri="{FF2B5EF4-FFF2-40B4-BE49-F238E27FC236}">
                <a16:creationId xmlns:a16="http://schemas.microsoft.com/office/drawing/2014/main" id="{7D0C7BAC-A9A7-4A90-8672-2EBEC5D6CF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9" name="Rectangle 4119">
            <a:extLst>
              <a:ext uri="{FF2B5EF4-FFF2-40B4-BE49-F238E27FC236}">
                <a16:creationId xmlns:a16="http://schemas.microsoft.com/office/drawing/2014/main" id="{F596CC8E-63AE-4FBB-B170-725D8CC843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11" name="TextBox 10">
            <a:extLst>
              <a:ext uri="{FF2B5EF4-FFF2-40B4-BE49-F238E27FC236}">
                <a16:creationId xmlns:a16="http://schemas.microsoft.com/office/drawing/2014/main" id="{60203AA5-CF20-F267-22FC-76FAAB142BF1}"/>
              </a:ext>
            </a:extLst>
          </p:cNvPr>
          <p:cNvSpPr txBox="1"/>
          <p:nvPr/>
        </p:nvSpPr>
        <p:spPr>
          <a:xfrm>
            <a:off x="777239" y="777240"/>
            <a:ext cx="6168331" cy="249387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100" b="1" kern="1200">
                <a:solidFill>
                  <a:schemeClr val="tx2"/>
                </a:solidFill>
                <a:effectLst>
                  <a:outerShdw blurRad="38100" dist="38100" dir="2700000" algn="tl">
                    <a:srgbClr val="000000">
                      <a:alpha val="43137"/>
                    </a:srgbClr>
                  </a:outerShdw>
                </a:effectLst>
                <a:latin typeface="+mj-lt"/>
                <a:ea typeface="+mj-ea"/>
                <a:cs typeface="+mj-cs"/>
              </a:rPr>
              <a:t>Requirements for advancing and developing protective systems</a:t>
            </a:r>
          </a:p>
          <a:p>
            <a:pPr>
              <a:lnSpc>
                <a:spcPct val="90000"/>
              </a:lnSpc>
              <a:spcBef>
                <a:spcPct val="0"/>
              </a:spcBef>
              <a:spcAft>
                <a:spcPts val="600"/>
              </a:spcAft>
            </a:pPr>
            <a:endParaRPr lang="en-US" sz="4100" kern="1200">
              <a:solidFill>
                <a:schemeClr val="tx2"/>
              </a:solidFill>
              <a:latin typeface="+mj-lt"/>
              <a:ea typeface="+mj-ea"/>
              <a:cs typeface="+mj-cs"/>
            </a:endParaRPr>
          </a:p>
        </p:txBody>
      </p:sp>
      <p:grpSp>
        <p:nvGrpSpPr>
          <p:cNvPr id="4140" name="decorative circles">
            <a:extLst>
              <a:ext uri="{FF2B5EF4-FFF2-40B4-BE49-F238E27FC236}">
                <a16:creationId xmlns:a16="http://schemas.microsoft.com/office/drawing/2014/main" id="{844DB1CD-B507-4DAC-B2EA-076521D31A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2461" y="220046"/>
            <a:ext cx="3455469" cy="4723381"/>
            <a:chOff x="8132461" y="220046"/>
            <a:chExt cx="3455469" cy="4723381"/>
          </a:xfrm>
        </p:grpSpPr>
        <p:sp>
          <p:nvSpPr>
            <p:cNvPr id="4141" name="Oval 4122">
              <a:extLst>
                <a:ext uri="{FF2B5EF4-FFF2-40B4-BE49-F238E27FC236}">
                  <a16:creationId xmlns:a16="http://schemas.microsoft.com/office/drawing/2014/main" id="{118375C6-0D3C-4E5F-94B3-7EF5BAF068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1858" y="4716692"/>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2" name="Oval 4123">
              <a:extLst>
                <a:ext uri="{FF2B5EF4-FFF2-40B4-BE49-F238E27FC236}">
                  <a16:creationId xmlns:a16="http://schemas.microsoft.com/office/drawing/2014/main" id="{C59FFDA2-3384-4F42-90FE-F082B0578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23226" y="4129921"/>
              <a:ext cx="466441" cy="4664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3" name="Oval 4124">
              <a:extLst>
                <a:ext uri="{FF2B5EF4-FFF2-40B4-BE49-F238E27FC236}">
                  <a16:creationId xmlns:a16="http://schemas.microsoft.com/office/drawing/2014/main" id="{27BA1C62-77DC-4AFA-A864-2FCD22EE68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2461" y="4194350"/>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4" name="Oval 4125">
              <a:extLst>
                <a:ext uri="{FF2B5EF4-FFF2-40B4-BE49-F238E27FC236}">
                  <a16:creationId xmlns:a16="http://schemas.microsoft.com/office/drawing/2014/main" id="{06170D3A-AB46-45E9-84C7-F7612F207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4744" y="220046"/>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5" name="Oval 4126">
              <a:extLst>
                <a:ext uri="{FF2B5EF4-FFF2-40B4-BE49-F238E27FC236}">
                  <a16:creationId xmlns:a16="http://schemas.microsoft.com/office/drawing/2014/main" id="{DD7FF505-A555-4D6E-87E1-2179E753B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41342" y="397053"/>
              <a:ext cx="346588" cy="3465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6" name="Oval 4127">
              <a:extLst>
                <a:ext uri="{FF2B5EF4-FFF2-40B4-BE49-F238E27FC236}">
                  <a16:creationId xmlns:a16="http://schemas.microsoft.com/office/drawing/2014/main" id="{A9E4792C-A3A6-40F9-B0F4-505095EE6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41342" y="108730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Coal Yard &amp; Mining Vehicle Fire Protection | AFEX">
            <a:extLst>
              <a:ext uri="{FF2B5EF4-FFF2-40B4-BE49-F238E27FC236}">
                <a16:creationId xmlns:a16="http://schemas.microsoft.com/office/drawing/2014/main" id="{4F9FE2B0-44C8-C619-95FF-B5B1FACA21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127" r="2624" b="2"/>
          <a:stretch/>
        </p:blipFill>
        <p:spPr bwMode="auto">
          <a:xfrm>
            <a:off x="7181865" y="262975"/>
            <a:ext cx="3486122" cy="3486122"/>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a:noFill/>
          <a:extLst>
            <a:ext uri="{909E8E84-426E-40DD-AFC4-6F175D3DCCD1}">
              <a14:hiddenFill xmlns:a14="http://schemas.microsoft.com/office/drawing/2010/main">
                <a:solidFill>
                  <a:srgbClr val="FFFFFF"/>
                </a:solidFill>
              </a14:hiddenFill>
            </a:ext>
          </a:extLst>
        </p:spPr>
      </p:pic>
      <p:pic>
        <p:nvPicPr>
          <p:cNvPr id="9" name="Picture 2" descr="Underground mining equipment | Komatsu Mining Corp.">
            <a:extLst>
              <a:ext uri="{FF2B5EF4-FFF2-40B4-BE49-F238E27FC236}">
                <a16:creationId xmlns:a16="http://schemas.microsoft.com/office/drawing/2014/main" id="{E7BBD31B-3867-BCA3-475A-029E824552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54" r="32975" b="-2"/>
          <a:stretch/>
        </p:blipFill>
        <p:spPr bwMode="auto">
          <a:xfrm>
            <a:off x="9148852" y="3890061"/>
            <a:ext cx="3043153" cy="2967943"/>
          </a:xfrm>
          <a:custGeom>
            <a:avLst/>
            <a:gdLst/>
            <a:ahLst/>
            <a:cxnLst/>
            <a:rect l="l" t="t" r="r" b="b"/>
            <a:pathLst>
              <a:path w="3043153" h="2967943">
                <a:moveTo>
                  <a:pt x="1773859" y="0"/>
                </a:moveTo>
                <a:cubicBezTo>
                  <a:pt x="2263696" y="0"/>
                  <a:pt x="2707161" y="198546"/>
                  <a:pt x="3028166" y="519551"/>
                </a:cubicBezTo>
                <a:lnTo>
                  <a:pt x="3043153" y="536041"/>
                </a:lnTo>
                <a:lnTo>
                  <a:pt x="3043153" y="2967943"/>
                </a:lnTo>
                <a:lnTo>
                  <a:pt x="464817" y="2967943"/>
                </a:lnTo>
                <a:lnTo>
                  <a:pt x="405063" y="2902197"/>
                </a:lnTo>
                <a:cubicBezTo>
                  <a:pt x="152012" y="2595570"/>
                  <a:pt x="0" y="2202466"/>
                  <a:pt x="0" y="1773859"/>
                </a:cubicBezTo>
                <a:cubicBezTo>
                  <a:pt x="0" y="794184"/>
                  <a:pt x="794184" y="0"/>
                  <a:pt x="1773859" y="0"/>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12" name="TextBox 5">
            <a:extLst>
              <a:ext uri="{FF2B5EF4-FFF2-40B4-BE49-F238E27FC236}">
                <a16:creationId xmlns:a16="http://schemas.microsoft.com/office/drawing/2014/main" id="{B8605028-49E3-C792-1729-2D737FAA64F0}"/>
              </a:ext>
            </a:extLst>
          </p:cNvPr>
          <p:cNvGraphicFramePr/>
          <p:nvPr>
            <p:extLst>
              <p:ext uri="{D42A27DB-BD31-4B8C-83A1-F6EECF244321}">
                <p14:modId xmlns:p14="http://schemas.microsoft.com/office/powerpoint/2010/main" val="2570014226"/>
              </p:ext>
            </p:extLst>
          </p:nvPr>
        </p:nvGraphicFramePr>
        <p:xfrm>
          <a:off x="777239" y="3428999"/>
          <a:ext cx="6168331" cy="2747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12661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D7DE0-8E0C-473A-CF0D-C1B5DDE89A07}"/>
              </a:ext>
            </a:extLst>
          </p:cNvPr>
          <p:cNvSpPr>
            <a:spLocks noGrp="1"/>
          </p:cNvSpPr>
          <p:nvPr>
            <p:ph type="title"/>
          </p:nvPr>
        </p:nvSpPr>
        <p:spPr>
          <a:xfrm>
            <a:off x="427114" y="530925"/>
            <a:ext cx="7769225" cy="1340836"/>
          </a:xfrm>
        </p:spPr>
        <p:txBody>
          <a:bodyPr>
            <a:normAutofit/>
          </a:bodyPr>
          <a:lstStyle/>
          <a:p>
            <a:pPr algn="ct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t>Research group  </a:t>
            </a:r>
          </a:p>
        </p:txBody>
      </p:sp>
      <p:sp>
        <p:nvSpPr>
          <p:cNvPr id="3" name="Content Placeholder 2">
            <a:extLst>
              <a:ext uri="{FF2B5EF4-FFF2-40B4-BE49-F238E27FC236}">
                <a16:creationId xmlns:a16="http://schemas.microsoft.com/office/drawing/2014/main" id="{FB5C9BFE-9666-5123-0D92-5B198FAA68E6}"/>
              </a:ext>
            </a:extLst>
          </p:cNvPr>
          <p:cNvSpPr>
            <a:spLocks noGrp="1"/>
          </p:cNvSpPr>
          <p:nvPr>
            <p:ph idx="1"/>
          </p:nvPr>
        </p:nvSpPr>
        <p:spPr>
          <a:xfrm>
            <a:off x="116840" y="2263568"/>
            <a:ext cx="8785860" cy="1933575"/>
          </a:xfrm>
        </p:spPr>
        <p:txBody>
          <a:bodyPr>
            <a:normAutofit/>
          </a:bodyPr>
          <a:lstStyle/>
          <a:p>
            <a:r>
              <a:rPr lang="en-US" b="1" dirty="0">
                <a:solidFill>
                  <a:schemeClr val="tx1">
                    <a:lumMod val="95000"/>
                    <a:lumOff val="5000"/>
                  </a:schemeClr>
                </a:solidFill>
                <a:effectLst/>
                <a:latin typeface="Times New Roman" panose="02020603050405020304" pitchFamily="18" charset="0"/>
                <a:ea typeface="Times New Roman" panose="02020603050405020304" pitchFamily="18" charset="0"/>
              </a:rPr>
              <a:t>The group of scientists at </a:t>
            </a:r>
            <a:r>
              <a:rPr lang="en-US" b="1" dirty="0" err="1">
                <a:solidFill>
                  <a:schemeClr val="tx1">
                    <a:lumMod val="95000"/>
                    <a:lumOff val="5000"/>
                  </a:schemeClr>
                </a:solidFill>
                <a:effectLst/>
                <a:latin typeface="Times New Roman" panose="02020603050405020304" pitchFamily="18" charset="0"/>
                <a:ea typeface="Times New Roman" panose="02020603050405020304" pitchFamily="18" charset="0"/>
              </a:rPr>
              <a:t>G.Tsulukidze</a:t>
            </a:r>
            <a:r>
              <a:rPr lang="en-US" b="1" dirty="0">
                <a:solidFill>
                  <a:schemeClr val="tx1">
                    <a:lumMod val="95000"/>
                    <a:lumOff val="5000"/>
                  </a:schemeClr>
                </a:solidFill>
                <a:effectLst/>
                <a:latin typeface="Times New Roman" panose="02020603050405020304" pitchFamily="18" charset="0"/>
                <a:ea typeface="Times New Roman" panose="02020603050405020304" pitchFamily="18" charset="0"/>
              </a:rPr>
              <a:t> mining institute of Georgia is working on the development of modern energy suppression systems.</a:t>
            </a:r>
          </a:p>
          <a:p>
            <a:r>
              <a:rPr lang="en-US" b="1" dirty="0">
                <a:solidFill>
                  <a:schemeClr val="tx1">
                    <a:lumMod val="95000"/>
                    <a:lumOff val="5000"/>
                  </a:schemeClr>
                </a:solidFill>
                <a:effectLst/>
                <a:latin typeface="Times New Roman" panose="02020603050405020304" pitchFamily="18" charset="0"/>
                <a:ea typeface="Times New Roman" panose="02020603050405020304" pitchFamily="18" charset="0"/>
              </a:rPr>
              <a:t> which will enable to reduce the negative consequences from accident explosions in underground structures. The mentioned systems are developed headed by Dr. E. </a:t>
            </a:r>
            <a:r>
              <a:rPr lang="en-US" b="1" dirty="0" err="1">
                <a:solidFill>
                  <a:schemeClr val="tx1">
                    <a:lumMod val="95000"/>
                    <a:lumOff val="5000"/>
                  </a:schemeClr>
                </a:solidFill>
                <a:effectLst/>
                <a:latin typeface="Times New Roman" panose="02020603050405020304" pitchFamily="18" charset="0"/>
                <a:ea typeface="Times New Roman" panose="02020603050405020304" pitchFamily="18" charset="0"/>
              </a:rPr>
              <a:t>Mataradze</a:t>
            </a:r>
            <a:r>
              <a:rPr lang="en-US" b="1" dirty="0">
                <a:solidFill>
                  <a:schemeClr val="tx1">
                    <a:lumMod val="95000"/>
                    <a:lumOff val="5000"/>
                  </a:schemeClr>
                </a:solidFill>
                <a:effectLst/>
                <a:latin typeface="Times New Roman" panose="02020603050405020304" pitchFamily="18" charset="0"/>
                <a:ea typeface="Times New Roman" panose="02020603050405020304" pitchFamily="18" charset="0"/>
              </a:rPr>
              <a:t>, in collaboration with US partner prof. T. Krauthammer.</a:t>
            </a:r>
            <a:endParaRPr lang="en-US" sz="2400" b="1" dirty="0">
              <a:solidFill>
                <a:schemeClr val="tx1">
                  <a:lumMod val="95000"/>
                  <a:lumOff val="5000"/>
                </a:schemeClr>
              </a:solidFill>
            </a:endParaRPr>
          </a:p>
        </p:txBody>
      </p:sp>
      <p:pic>
        <p:nvPicPr>
          <p:cNvPr id="5" name="Picture 4" descr="Icon&#10;&#10;Description automatically generated">
            <a:extLst>
              <a:ext uri="{FF2B5EF4-FFF2-40B4-BE49-F238E27FC236}">
                <a16:creationId xmlns:a16="http://schemas.microsoft.com/office/drawing/2014/main" id="{CFDD1FED-93B5-8DA4-B89E-645523ED1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0274" y="1201343"/>
            <a:ext cx="4194886" cy="2124450"/>
          </a:xfrm>
          <a:prstGeom prst="ellipse">
            <a:avLst/>
          </a:prstGeom>
          <a:ln>
            <a:noFill/>
          </a:ln>
          <a:effectLst>
            <a:softEdge rad="112500"/>
          </a:effectLst>
        </p:spPr>
      </p:pic>
      <p:pic>
        <p:nvPicPr>
          <p:cNvPr id="7" name="Picture 6" descr="A large white building with many cars parked in front of it&#10;&#10;Description automatically generated with low confidence">
            <a:extLst>
              <a:ext uri="{FF2B5EF4-FFF2-40B4-BE49-F238E27FC236}">
                <a16:creationId xmlns:a16="http://schemas.microsoft.com/office/drawing/2014/main" id="{5EFA76BB-8342-28AB-D9B6-E39E73038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168" y="3996211"/>
            <a:ext cx="6636341" cy="2775533"/>
          </a:xfrm>
          <a:prstGeom prst="rect">
            <a:avLst/>
          </a:prstGeom>
        </p:spPr>
      </p:pic>
    </p:spTree>
    <p:extLst>
      <p:ext uri="{BB962C8B-B14F-4D97-AF65-F5344CB8AC3E}">
        <p14:creationId xmlns:p14="http://schemas.microsoft.com/office/powerpoint/2010/main" val="2951265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2EAF4">
            <a:alpha val="81000"/>
          </a:srgbClr>
        </a:solidFill>
        <a:effectLst/>
      </p:bgPr>
    </p:bg>
    <p:spTree>
      <p:nvGrpSpPr>
        <p:cNvPr id="1" name=""/>
        <p:cNvGrpSpPr/>
        <p:nvPr/>
      </p:nvGrpSpPr>
      <p:grpSpPr>
        <a:xfrm>
          <a:off x="0" y="0"/>
          <a:ext cx="0" cy="0"/>
          <a:chOff x="0" y="0"/>
          <a:chExt cx="0" cy="0"/>
        </a:xfrm>
      </p:grpSpPr>
      <p:pic>
        <p:nvPicPr>
          <p:cNvPr id="11" name="Picture 10" descr="A picture containing person">
            <a:extLst>
              <a:ext uri="{FF2B5EF4-FFF2-40B4-BE49-F238E27FC236}">
                <a16:creationId xmlns:a16="http://schemas.microsoft.com/office/drawing/2014/main" id="{67C0D3F4-EA8A-0280-C36F-17268CA426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799" y="4186596"/>
            <a:ext cx="2968601" cy="2452301"/>
          </a:xfrm>
          <a:prstGeom prst="rect">
            <a:avLst/>
          </a:prstGeom>
        </p:spPr>
      </p:pic>
      <p:pic>
        <p:nvPicPr>
          <p:cNvPr id="15" name="Picture 14">
            <a:extLst>
              <a:ext uri="{FF2B5EF4-FFF2-40B4-BE49-F238E27FC236}">
                <a16:creationId xmlns:a16="http://schemas.microsoft.com/office/drawing/2014/main" id="{928618AF-0831-7493-8E99-EE11F6467A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6905" y="4186596"/>
            <a:ext cx="3519255" cy="2452301"/>
          </a:xfrm>
          <a:prstGeom prst="rect">
            <a:avLst/>
          </a:prstGeom>
        </p:spPr>
      </p:pic>
      <p:pic>
        <p:nvPicPr>
          <p:cNvPr id="17" name="Picture 16" descr="A person standing in a tunnel&#10;&#10;Description automatically generated with medium confidence">
            <a:extLst>
              <a:ext uri="{FF2B5EF4-FFF2-40B4-BE49-F238E27FC236}">
                <a16:creationId xmlns:a16="http://schemas.microsoft.com/office/drawing/2014/main" id="{89167F01-B290-2BA2-737B-7D780E203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645" y="544222"/>
            <a:ext cx="5815510" cy="320989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0A66B8B5-4720-27A0-7B20-2C65D8ECE6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1481" y="909731"/>
            <a:ext cx="4189838" cy="5038538"/>
          </a:xfrm>
          <a:prstGeom prst="rect">
            <a:avLst/>
          </a:prstGeom>
          <a:ln>
            <a:solidFill>
              <a:schemeClr val="accent1"/>
            </a:solidFill>
          </a:ln>
        </p:spPr>
      </p:pic>
    </p:spTree>
    <p:extLst>
      <p:ext uri="{BB962C8B-B14F-4D97-AF65-F5344CB8AC3E}">
        <p14:creationId xmlns:p14="http://schemas.microsoft.com/office/powerpoint/2010/main" val="1116371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24FA6F92-C8E7-2764-3FC7-51CFA60F1AA8}"/>
              </a:ext>
            </a:extLst>
          </p:cNvPr>
          <p:cNvGrpSpPr>
            <a:grpSpLocks/>
          </p:cNvGrpSpPr>
          <p:nvPr/>
        </p:nvGrpSpPr>
        <p:grpSpPr bwMode="auto">
          <a:xfrm>
            <a:off x="294640" y="2298700"/>
            <a:ext cx="11354849" cy="4559300"/>
            <a:chOff x="900" y="3896"/>
            <a:chExt cx="4580" cy="2090"/>
          </a:xfrm>
        </p:grpSpPr>
        <p:pic>
          <p:nvPicPr>
            <p:cNvPr id="6" name="Picture 3" descr="C:\Documents and Settings\NIKO\Desktop\RNSF-tanamemamule-laptopidan\AAAAA\scheme-wireless system -1.jpg">
              <a:extLst>
                <a:ext uri="{FF2B5EF4-FFF2-40B4-BE49-F238E27FC236}">
                  <a16:creationId xmlns:a16="http://schemas.microsoft.com/office/drawing/2014/main" id="{B810C166-831B-A870-1594-C8657E8D24E3}"/>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00" y="3896"/>
              <a:ext cx="4580" cy="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a:extLst>
                <a:ext uri="{FF2B5EF4-FFF2-40B4-BE49-F238E27FC236}">
                  <a16:creationId xmlns:a16="http://schemas.microsoft.com/office/drawing/2014/main" id="{A5872C0F-388A-C3FD-FE4F-92A955FA7275}"/>
                </a:ext>
              </a:extLst>
            </p:cNvPr>
            <p:cNvSpPr txBox="1">
              <a:spLocks noChangeArrowheads="1"/>
            </p:cNvSpPr>
            <p:nvPr/>
          </p:nvSpPr>
          <p:spPr bwMode="auto">
            <a:xfrm>
              <a:off x="1050" y="4983"/>
              <a:ext cx="221" cy="2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1000"/>
                </a:spcAft>
              </a:pPr>
              <a:r>
                <a:rPr lang="en-US" altLang="en-US" sz="600" b="1">
                  <a:latin typeface="Calibri" pitchFamily="34" charset="0"/>
                </a:rPr>
                <a:t>1</a:t>
              </a:r>
              <a:endParaRPr lang="en-US" altLang="en-US"/>
            </a:p>
          </p:txBody>
        </p:sp>
        <p:sp>
          <p:nvSpPr>
            <p:cNvPr id="8" name="Text Box 5">
              <a:extLst>
                <a:ext uri="{FF2B5EF4-FFF2-40B4-BE49-F238E27FC236}">
                  <a16:creationId xmlns:a16="http://schemas.microsoft.com/office/drawing/2014/main" id="{BD05F13C-B8ED-8655-6D73-63EC66D544D8}"/>
                </a:ext>
              </a:extLst>
            </p:cNvPr>
            <p:cNvSpPr txBox="1">
              <a:spLocks noChangeArrowheads="1"/>
            </p:cNvSpPr>
            <p:nvPr/>
          </p:nvSpPr>
          <p:spPr bwMode="auto">
            <a:xfrm>
              <a:off x="1998" y="4280"/>
              <a:ext cx="220" cy="2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1000"/>
                </a:spcAft>
              </a:pPr>
              <a:r>
                <a:rPr lang="en-US" altLang="en-US" sz="600" b="1">
                  <a:latin typeface="Calibri" pitchFamily="34" charset="0"/>
                </a:rPr>
                <a:t>2</a:t>
              </a:r>
              <a:endParaRPr lang="en-US" altLang="en-US"/>
            </a:p>
          </p:txBody>
        </p:sp>
        <p:sp>
          <p:nvSpPr>
            <p:cNvPr id="9" name="Text Box 6">
              <a:extLst>
                <a:ext uri="{FF2B5EF4-FFF2-40B4-BE49-F238E27FC236}">
                  <a16:creationId xmlns:a16="http://schemas.microsoft.com/office/drawing/2014/main" id="{DAC737AA-B072-F438-102E-00F22564BAD3}"/>
                </a:ext>
              </a:extLst>
            </p:cNvPr>
            <p:cNvSpPr txBox="1">
              <a:spLocks noChangeArrowheads="1"/>
            </p:cNvSpPr>
            <p:nvPr/>
          </p:nvSpPr>
          <p:spPr bwMode="auto">
            <a:xfrm>
              <a:off x="3961" y="4150"/>
              <a:ext cx="220" cy="3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1000"/>
                </a:spcAft>
              </a:pPr>
              <a:r>
                <a:rPr lang="en-US" altLang="en-US" sz="800" b="1">
                  <a:latin typeface="Calibri" pitchFamily="34" charset="0"/>
                </a:rPr>
                <a:t>3</a:t>
              </a:r>
              <a:endParaRPr lang="en-US" altLang="en-US"/>
            </a:p>
          </p:txBody>
        </p:sp>
      </p:grpSp>
      <p:sp>
        <p:nvSpPr>
          <p:cNvPr id="3" name="Content Placeholder 2">
            <a:extLst>
              <a:ext uri="{FF2B5EF4-FFF2-40B4-BE49-F238E27FC236}">
                <a16:creationId xmlns:a16="http://schemas.microsoft.com/office/drawing/2014/main" id="{CCB853AD-E545-24C2-445E-14D9D1D876C8}"/>
              </a:ext>
            </a:extLst>
          </p:cNvPr>
          <p:cNvSpPr>
            <a:spLocks noGrp="1"/>
          </p:cNvSpPr>
          <p:nvPr>
            <p:ph idx="1"/>
          </p:nvPr>
        </p:nvSpPr>
        <p:spPr>
          <a:xfrm>
            <a:off x="294640" y="288931"/>
            <a:ext cx="5001261" cy="1641469"/>
          </a:xfrm>
        </p:spPr>
        <p:txBody>
          <a:bodyPr/>
          <a:lstStyle/>
          <a:p>
            <a:pPr marL="0" indent="0" algn="just">
              <a:buNone/>
            </a:pPr>
            <a:r>
              <a:rPr lang="en-US" sz="2000" dirty="0">
                <a:solidFill>
                  <a:srgbClr val="FF0000"/>
                </a:solidFill>
                <a:latin typeface="Times New Roman" pitchFamily="18" charset="0"/>
                <a:cs typeface="Times New Roman" pitchFamily="18" charset="0"/>
              </a:rPr>
              <a:t>Requirements for protection systems</a:t>
            </a:r>
            <a:r>
              <a:rPr lang="ka-GE" sz="2000" dirty="0">
                <a:solidFill>
                  <a:srgbClr val="FF0000"/>
                </a:solidFill>
                <a:latin typeface="Times New Roman" pitchFamily="18" charset="0"/>
                <a:cs typeface="Times New Roman" pitchFamily="18" charset="0"/>
              </a:rPr>
              <a:t>:</a:t>
            </a:r>
            <a:endParaRPr lang="ka-GE" sz="2000" dirty="0">
              <a:solidFill>
                <a:srgbClr val="000000"/>
              </a:solidFill>
              <a:latin typeface="Times New Roman" pitchFamily="18" charset="0"/>
              <a:cs typeface="Times New Roman" pitchFamily="18" charset="0"/>
            </a:endParaRPr>
          </a:p>
          <a:p>
            <a:pPr algn="just">
              <a:buFont typeface="Wingdings" pitchFamily="2" charset="2"/>
              <a:buChar char="Ø"/>
            </a:pPr>
            <a:r>
              <a:rPr lang="en-US" sz="2000" dirty="0">
                <a:solidFill>
                  <a:srgbClr val="0070C0"/>
                </a:solidFill>
                <a:latin typeface="Times New Roman" pitchFamily="18" charset="0"/>
                <a:cs typeface="Times New Roman" pitchFamily="18" charset="0"/>
              </a:rPr>
              <a:t>Fast acting</a:t>
            </a:r>
            <a:r>
              <a:rPr lang="ka-GE" sz="2000" dirty="0">
                <a:solidFill>
                  <a:srgbClr val="0070C0"/>
                </a:solidFill>
                <a:latin typeface="Times New Roman" pitchFamily="18" charset="0"/>
                <a:cs typeface="Times New Roman" pitchFamily="18" charset="0"/>
              </a:rPr>
              <a:t> </a:t>
            </a:r>
            <a:endParaRPr lang="ka-GE" sz="2000" dirty="0">
              <a:solidFill>
                <a:srgbClr val="000000"/>
              </a:solidFill>
              <a:latin typeface="Times New Roman" pitchFamily="18" charset="0"/>
              <a:cs typeface="Times New Roman" pitchFamily="18" charset="0"/>
            </a:endParaRPr>
          </a:p>
          <a:p>
            <a:pPr algn="just">
              <a:buFont typeface="Wingdings" pitchFamily="2" charset="2"/>
              <a:buChar char="Ø"/>
            </a:pPr>
            <a:r>
              <a:rPr lang="en-US" sz="2000" dirty="0">
                <a:solidFill>
                  <a:srgbClr val="0070C0"/>
                </a:solidFill>
                <a:latin typeface="Times New Roman" pitchFamily="18" charset="0"/>
                <a:cs typeface="Times New Roman" pitchFamily="18" charset="0"/>
              </a:rPr>
              <a:t>Efficiency (Reduction of overpressures )</a:t>
            </a:r>
            <a:endParaRPr lang="ka-GE" sz="2000" dirty="0">
              <a:solidFill>
                <a:srgbClr val="000000"/>
              </a:solidFill>
              <a:latin typeface="Times New Roman" pitchFamily="18" charset="0"/>
              <a:cs typeface="Times New Roman" pitchFamily="18" charset="0"/>
            </a:endParaRPr>
          </a:p>
          <a:p>
            <a:pPr algn="just">
              <a:buFont typeface="Wingdings" pitchFamily="2" charset="2"/>
              <a:buChar char="Ø"/>
            </a:pPr>
            <a:r>
              <a:rPr lang="en-US" sz="2000" dirty="0">
                <a:solidFill>
                  <a:srgbClr val="0070C0"/>
                </a:solidFill>
                <a:latin typeface="Times New Roman" pitchFamily="18" charset="0"/>
                <a:cs typeface="Times New Roman" pitchFamily="18" charset="0"/>
              </a:rPr>
              <a:t>Reliability</a:t>
            </a:r>
            <a:endParaRPr lang="ka-GE" sz="2000" dirty="0">
              <a:solidFill>
                <a:srgbClr val="000000"/>
              </a:solidFill>
              <a:latin typeface="Times New Roman" pitchFamily="18" charset="0"/>
              <a:cs typeface="Times New Roman" pitchFamily="18" charset="0"/>
            </a:endParaRPr>
          </a:p>
          <a:p>
            <a:pPr marL="0" indent="0">
              <a:buNone/>
            </a:pPr>
            <a:endParaRPr lang="en-US" dirty="0"/>
          </a:p>
        </p:txBody>
      </p:sp>
      <p:sp>
        <p:nvSpPr>
          <p:cNvPr id="10" name="TextBox 9">
            <a:extLst>
              <a:ext uri="{FF2B5EF4-FFF2-40B4-BE49-F238E27FC236}">
                <a16:creationId xmlns:a16="http://schemas.microsoft.com/office/drawing/2014/main" id="{9C657E5E-76B0-04B5-EA8B-A542D96F18F4}"/>
              </a:ext>
            </a:extLst>
          </p:cNvPr>
          <p:cNvSpPr txBox="1"/>
          <p:nvPr/>
        </p:nvSpPr>
        <p:spPr>
          <a:xfrm>
            <a:off x="7106064" y="5328980"/>
            <a:ext cx="4247736" cy="1200329"/>
          </a:xfrm>
          <a:prstGeom prst="rect">
            <a:avLst/>
          </a:prstGeom>
          <a:noFill/>
        </p:spPr>
        <p:txBody>
          <a:bodyPr wrap="square" rtlCol="0">
            <a:spAutoFit/>
          </a:bodyPr>
          <a:lstStyle/>
          <a:p>
            <a:pPr marL="342900" indent="-342900">
              <a:buAutoNum type="arabicParenR"/>
            </a:pPr>
            <a:r>
              <a:rPr lang="en-US" altLang="en-US" sz="1800" dirty="0">
                <a:solidFill>
                  <a:srgbClr val="0070C0"/>
                </a:solidFill>
                <a:latin typeface="Times New Roman" pitchFamily="18" charset="0"/>
                <a:ea typeface="MS Mincho" pitchFamily="49" charset="-128"/>
                <a:cs typeface="Times New Roman" pitchFamily="18" charset="0"/>
              </a:rPr>
              <a:t>Sensors</a:t>
            </a:r>
          </a:p>
          <a:p>
            <a:r>
              <a:rPr lang="en-US" altLang="en-US" sz="1800" dirty="0">
                <a:solidFill>
                  <a:srgbClr val="0070C0"/>
                </a:solidFill>
                <a:latin typeface="Times New Roman" pitchFamily="18" charset="0"/>
                <a:ea typeface="MS Mincho" pitchFamily="49" charset="-128"/>
                <a:cs typeface="Times New Roman" pitchFamily="18" charset="0"/>
              </a:rPr>
              <a:t>2) detection and transmission module </a:t>
            </a:r>
          </a:p>
          <a:p>
            <a:r>
              <a:rPr lang="en-US" altLang="en-US" sz="1800" dirty="0">
                <a:solidFill>
                  <a:srgbClr val="0070C0"/>
                </a:solidFill>
                <a:latin typeface="Times New Roman" pitchFamily="18" charset="0"/>
                <a:ea typeface="MS Mincho" pitchFamily="49" charset="-128"/>
                <a:cs typeface="Times New Roman" pitchFamily="18" charset="0"/>
              </a:rPr>
              <a:t>3) emergency signal receiving module</a:t>
            </a:r>
          </a:p>
          <a:p>
            <a:endParaRPr lang="en-US" dirty="0"/>
          </a:p>
        </p:txBody>
      </p:sp>
      <p:sp>
        <p:nvSpPr>
          <p:cNvPr id="11" name="TextBox 10">
            <a:extLst>
              <a:ext uri="{FF2B5EF4-FFF2-40B4-BE49-F238E27FC236}">
                <a16:creationId xmlns:a16="http://schemas.microsoft.com/office/drawing/2014/main" id="{78C2793C-5630-1607-6DBB-97F43B78EA6C}"/>
              </a:ext>
            </a:extLst>
          </p:cNvPr>
          <p:cNvSpPr txBox="1"/>
          <p:nvPr/>
        </p:nvSpPr>
        <p:spPr>
          <a:xfrm>
            <a:off x="-764328" y="2268022"/>
            <a:ext cx="6394864" cy="584775"/>
          </a:xfrm>
          <a:prstGeom prst="rect">
            <a:avLst/>
          </a:prstGeom>
          <a:noFill/>
        </p:spPr>
        <p:txBody>
          <a:bodyPr wrap="square" rtlCol="0">
            <a:spAutoFit/>
          </a:bodyPr>
          <a:lstStyle/>
          <a:p>
            <a:pPr algn="ctr"/>
            <a:r>
              <a:rPr lang="en-US" altLang="en-US" sz="3200" dirty="0">
                <a:latin typeface="Times New Roman" pitchFamily="18" charset="0"/>
                <a:cs typeface="Times New Roman" pitchFamily="18" charset="0"/>
              </a:rPr>
              <a:t>General principle scheme</a:t>
            </a:r>
            <a:endParaRPr lang="en-US" sz="3200" dirty="0"/>
          </a:p>
        </p:txBody>
      </p:sp>
    </p:spTree>
    <p:extLst>
      <p:ext uri="{BB962C8B-B14F-4D97-AF65-F5344CB8AC3E}">
        <p14:creationId xmlns:p14="http://schemas.microsoft.com/office/powerpoint/2010/main" val="633927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C881B-FB7F-4D46-3721-DE5BA59DDD52}"/>
              </a:ext>
            </a:extLst>
          </p:cNvPr>
          <p:cNvSpPr>
            <a:spLocks noGrp="1"/>
          </p:cNvSpPr>
          <p:nvPr>
            <p:ph type="title"/>
          </p:nvPr>
        </p:nvSpPr>
        <p:spPr/>
        <p:txBody>
          <a:bodyPr/>
          <a:lstStyle/>
          <a:p>
            <a:pPr algn="ctr"/>
            <a:r>
              <a:rPr lang="en-US"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Detection/ identification module</a:t>
            </a:r>
            <a:endParaRPr lang="en-US" b="1" dirty="0">
              <a:solidFill>
                <a:srgbClr val="FFC000"/>
              </a:solidFill>
              <a:effectLst>
                <a:outerShdw blurRad="38100" dist="38100" dir="2700000" algn="tl">
                  <a:srgbClr val="000000">
                    <a:alpha val="43137"/>
                  </a:srgbClr>
                </a:outerShdw>
              </a:effectLst>
            </a:endParaRPr>
          </a:p>
        </p:txBody>
      </p:sp>
      <p:pic>
        <p:nvPicPr>
          <p:cNvPr id="4" name="Picture 4" descr="C:\Documents and Settings\IRAKLI\Desktop\tx.JPG">
            <a:extLst>
              <a:ext uri="{FF2B5EF4-FFF2-40B4-BE49-F238E27FC236}">
                <a16:creationId xmlns:a16="http://schemas.microsoft.com/office/drawing/2014/main" id="{04AE4CD8-C324-C6A9-B724-05635ACDED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018" y="1690688"/>
            <a:ext cx="2819400" cy="421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Documents and Settings\IRAKLI\Desktop\rx.JPG">
            <a:extLst>
              <a:ext uri="{FF2B5EF4-FFF2-40B4-BE49-F238E27FC236}">
                <a16:creationId xmlns:a16="http://schemas.microsoft.com/office/drawing/2014/main" id="{28F0E126-231E-495C-B93B-3F9D81553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1690688"/>
            <a:ext cx="2971800" cy="418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HP PC\Desktop\ISTC pr-2015\A-Equipment-G-2209\detectors-G2209\detector pics 02.2018\1-2.jpg">
            <a:extLst>
              <a:ext uri="{FF2B5EF4-FFF2-40B4-BE49-F238E27FC236}">
                <a16:creationId xmlns:a16="http://schemas.microsoft.com/office/drawing/2014/main" id="{7C919A3B-BADE-28E2-8A87-BDF55E9A25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7428556" y="2045494"/>
            <a:ext cx="3595845" cy="478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634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94E92-22E9-04FC-FBB6-9B5F95BD67E9}"/>
              </a:ext>
            </a:extLst>
          </p:cNvPr>
          <p:cNvSpPr>
            <a:spLocks noGrp="1"/>
          </p:cNvSpPr>
          <p:nvPr>
            <p:ph type="title"/>
          </p:nvPr>
        </p:nvSpPr>
        <p:spPr/>
        <p:txBody>
          <a:bodyPr/>
          <a:lstStyle/>
          <a:p>
            <a:pPr algn="ctr"/>
            <a:r>
              <a:rPr lang="en-US" dirty="0"/>
              <a:t>Protective devices</a:t>
            </a:r>
          </a:p>
        </p:txBody>
      </p:sp>
      <p:pic>
        <p:nvPicPr>
          <p:cNvPr id="4" name="Content Placeholder 4">
            <a:extLst>
              <a:ext uri="{FF2B5EF4-FFF2-40B4-BE49-F238E27FC236}">
                <a16:creationId xmlns:a16="http://schemas.microsoft.com/office/drawing/2014/main" id="{396E0FEE-D8DF-43F8-53D2-CA25730755C5}"/>
              </a:ext>
            </a:extLst>
          </p:cNvPr>
          <p:cNvPicPr>
            <a:picLocks noGrp="1"/>
          </p:cNvPicPr>
          <p:nvPr>
            <p:ph idx="1"/>
          </p:nvPr>
        </p:nvPicPr>
        <p:blipFill>
          <a:blip r:embed="rId2"/>
          <a:srcRect/>
          <a:stretch>
            <a:fillRect/>
          </a:stretch>
        </p:blipFill>
        <p:spPr>
          <a:xfrm>
            <a:off x="604575" y="1690688"/>
            <a:ext cx="4832874" cy="4351338"/>
          </a:xfrm>
        </p:spPr>
      </p:pic>
      <p:pic>
        <p:nvPicPr>
          <p:cNvPr id="5" name="Picture 5">
            <a:extLst>
              <a:ext uri="{FF2B5EF4-FFF2-40B4-BE49-F238E27FC236}">
                <a16:creationId xmlns:a16="http://schemas.microsoft.com/office/drawing/2014/main" id="{DF2917CD-F34E-5B06-8A10-A24FDC9C9C56}"/>
              </a:ext>
            </a:extLst>
          </p:cNvPr>
          <p:cNvPicPr>
            <a:picLocks noChangeAspect="1" noChangeArrowheads="1"/>
          </p:cNvPicPr>
          <p:nvPr/>
        </p:nvPicPr>
        <p:blipFill>
          <a:blip r:embed="rId3"/>
          <a:srcRect/>
          <a:stretch>
            <a:fillRect/>
          </a:stretch>
        </p:blipFill>
        <p:spPr bwMode="auto">
          <a:xfrm>
            <a:off x="7616452" y="1690688"/>
            <a:ext cx="3992563" cy="3124200"/>
          </a:xfrm>
          <a:prstGeom prst="rect">
            <a:avLst/>
          </a:prstGeom>
          <a:noFill/>
          <a:ln w="9525">
            <a:noFill/>
            <a:miter lim="800000"/>
            <a:headEnd/>
            <a:tailEnd/>
          </a:ln>
        </p:spPr>
      </p:pic>
      <p:sp>
        <p:nvSpPr>
          <p:cNvPr id="6" name="TextBox 5">
            <a:extLst>
              <a:ext uri="{FF2B5EF4-FFF2-40B4-BE49-F238E27FC236}">
                <a16:creationId xmlns:a16="http://schemas.microsoft.com/office/drawing/2014/main" id="{43C9869C-ADBB-9DA5-DAA2-E75E0AA33B4D}"/>
              </a:ext>
            </a:extLst>
          </p:cNvPr>
          <p:cNvSpPr txBox="1"/>
          <p:nvPr/>
        </p:nvSpPr>
        <p:spPr>
          <a:xfrm>
            <a:off x="5765800" y="5217121"/>
            <a:ext cx="6096000" cy="923330"/>
          </a:xfrm>
          <a:prstGeom prst="rect">
            <a:avLst/>
          </a:prstGeom>
          <a:noFill/>
        </p:spPr>
        <p:txBody>
          <a:bodyPr wrap="square" rtlCol="0">
            <a:spAutoFit/>
          </a:bodyPr>
          <a:lstStyle/>
          <a:p>
            <a:r>
              <a:rPr lang="en-US" sz="2800" b="1" dirty="0">
                <a:solidFill>
                  <a:srgbClr val="FF0000"/>
                </a:solidFill>
                <a:effectLst>
                  <a:innerShdw blurRad="114300">
                    <a:prstClr val="black"/>
                  </a:innerShdw>
                </a:effectLst>
                <a:latin typeface="Times New Roman" pitchFamily="18" charset="0"/>
                <a:cs typeface="Times New Roman" pitchFamily="18" charset="0"/>
              </a:rPr>
              <a:t>Water Spray at high speed</a:t>
            </a:r>
            <a:r>
              <a:rPr lang="ka-GE" sz="2800" b="1" dirty="0">
                <a:solidFill>
                  <a:srgbClr val="FF0000"/>
                </a:solidFill>
                <a:effectLst>
                  <a:innerShdw blurRad="114300">
                    <a:prstClr val="black"/>
                  </a:innerShdw>
                </a:effectLst>
                <a:cs typeface="Times New Roman" pitchFamily="18" charset="0"/>
              </a:rPr>
              <a:t>:  50-70 </a:t>
            </a:r>
            <a:r>
              <a:rPr lang="en-US" sz="3200" b="1" dirty="0">
                <a:solidFill>
                  <a:srgbClr val="FF0000"/>
                </a:solidFill>
                <a:effectLst>
                  <a:innerShdw blurRad="114300">
                    <a:prstClr val="black"/>
                  </a:innerShdw>
                </a:effectLst>
                <a:latin typeface="Times New Roman" panose="02020603050405020304" pitchFamily="18" charset="0"/>
                <a:cs typeface="Times New Roman" panose="02020603050405020304" pitchFamily="18" charset="0"/>
              </a:rPr>
              <a:t>m</a:t>
            </a:r>
            <a:r>
              <a:rPr lang="en-US" sz="3600" b="1" dirty="0">
                <a:solidFill>
                  <a:srgbClr val="FF0000"/>
                </a:solidFill>
                <a:effectLst>
                  <a:innerShdw blurRad="114300">
                    <a:prstClr val="black"/>
                  </a:innerShdw>
                </a:effectLst>
                <a:latin typeface="Times New Roman" panose="02020603050405020304" pitchFamily="18" charset="0"/>
                <a:cs typeface="Times New Roman" panose="02020603050405020304" pitchFamily="18" charset="0"/>
              </a:rPr>
              <a:t>/s</a:t>
            </a:r>
          </a:p>
          <a:p>
            <a:endParaRPr lang="en-US" dirty="0"/>
          </a:p>
        </p:txBody>
      </p:sp>
    </p:spTree>
    <p:extLst>
      <p:ext uri="{BB962C8B-B14F-4D97-AF65-F5344CB8AC3E}">
        <p14:creationId xmlns:p14="http://schemas.microsoft.com/office/powerpoint/2010/main" val="2063471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grpSp>
        <p:nvGrpSpPr>
          <p:cNvPr id="14"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15" name="Oval 14">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schemeClr val="bg1"/>
                </a:solidFill>
                <a:latin typeface="+mj-lt"/>
              </a:endParaRPr>
            </a:p>
          </p:txBody>
        </p:sp>
        <p:sp>
          <p:nvSpPr>
            <p:cNvPr id="26" name="Freeform: Shape 25">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schemeClr val="bg1"/>
                </a:solidFill>
                <a:latin typeface="+mj-lt"/>
              </a:endParaRPr>
            </a:p>
          </p:txBody>
        </p:sp>
        <p:sp>
          <p:nvSpPr>
            <p:cNvPr id="27" name="Freeform: Shape 26">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schemeClr val="bg1"/>
                </a:solidFill>
                <a:latin typeface="+mj-lt"/>
              </a:endParaRPr>
            </a:p>
          </p:txBody>
        </p:sp>
        <p:sp>
          <p:nvSpPr>
            <p:cNvPr id="28" name="Oval 27">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schemeClr val="bg1"/>
                </a:solidFill>
                <a:latin typeface="+mj-lt"/>
              </a:endParaRPr>
            </a:p>
          </p:txBody>
        </p:sp>
      </p:grpSp>
      <p:sp useBgFill="1">
        <p:nvSpPr>
          <p:cNvPr id="31" name="Rectangle 30">
            <a:extLst>
              <a:ext uri="{FF2B5EF4-FFF2-40B4-BE49-F238E27FC236}">
                <a16:creationId xmlns:a16="http://schemas.microsoft.com/office/drawing/2014/main" id="{A27B7C8B-3ED2-4BD3-811E-95A6B74A8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2A9646C-0A6E-48A3-9B27-57577FBDE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grpSp>
        <p:nvGrpSpPr>
          <p:cNvPr id="35" name="Decorative Circles">
            <a:extLst>
              <a:ext uri="{FF2B5EF4-FFF2-40B4-BE49-F238E27FC236}">
                <a16:creationId xmlns:a16="http://schemas.microsoft.com/office/drawing/2014/main" id="{F45AC9FD-D875-4804-BA43-232945E240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4277" y="956155"/>
            <a:ext cx="9049452" cy="1836961"/>
            <a:chOff x="374277" y="956155"/>
            <a:chExt cx="9049452" cy="1836961"/>
          </a:xfrm>
        </p:grpSpPr>
        <p:sp>
          <p:nvSpPr>
            <p:cNvPr id="36" name="Oval 35">
              <a:extLst>
                <a:ext uri="{FF2B5EF4-FFF2-40B4-BE49-F238E27FC236}">
                  <a16:creationId xmlns:a16="http://schemas.microsoft.com/office/drawing/2014/main" id="{5375D28F-B76B-4E02-921E-C89494E86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06096" y="1977248"/>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F462541-05F8-4836-AA95-888BDD8974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68530" y="95615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AE13EF1-B3B0-4545-BBD2-BF7FC7F8E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10362" y="235440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15158DD-2530-4494-A74A-EEB4747A9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4277" y="1901154"/>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1F63718-546E-4B17-AFD5-5B788B49E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012" y="2326675"/>
              <a:ext cx="466441" cy="466441"/>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3">
            <a:extLst>
              <a:ext uri="{FF2B5EF4-FFF2-40B4-BE49-F238E27FC236}">
                <a16:creationId xmlns:a16="http://schemas.microsoft.com/office/drawing/2014/main" id="{191C622D-9E00-4887-9C9F-31B536C10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665048" y="0"/>
            <a:ext cx="4408870" cy="2474031"/>
          </a:xfrm>
          <a:custGeom>
            <a:avLst/>
            <a:gdLst>
              <a:gd name="connsiteX0" fmla="*/ 18128 w 4408870"/>
              <a:gd name="connsiteY0" fmla="*/ 0 h 2474031"/>
              <a:gd name="connsiteX1" fmla="*/ 4390742 w 4408870"/>
              <a:gd name="connsiteY1" fmla="*/ 0 h 2474031"/>
              <a:gd name="connsiteX2" fmla="*/ 4397489 w 4408870"/>
              <a:gd name="connsiteY2" fmla="*/ 44205 h 2474031"/>
              <a:gd name="connsiteX3" fmla="*/ 4408870 w 4408870"/>
              <a:gd name="connsiteY3" fmla="*/ 269596 h 2474031"/>
              <a:gd name="connsiteX4" fmla="*/ 2204435 w 4408870"/>
              <a:gd name="connsiteY4" fmla="*/ 2474031 h 2474031"/>
              <a:gd name="connsiteX5" fmla="*/ 0 w 4408870"/>
              <a:gd name="connsiteY5" fmla="*/ 269596 h 2474031"/>
              <a:gd name="connsiteX6" fmla="*/ 11381 w 4408870"/>
              <a:gd name="connsiteY6" fmla="*/ 44205 h 247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8870" h="2474031">
                <a:moveTo>
                  <a:pt x="18128" y="0"/>
                </a:moveTo>
                <a:lnTo>
                  <a:pt x="4390742" y="0"/>
                </a:lnTo>
                <a:lnTo>
                  <a:pt x="4397489" y="44205"/>
                </a:lnTo>
                <a:cubicBezTo>
                  <a:pt x="4405015" y="118312"/>
                  <a:pt x="4408870" y="193504"/>
                  <a:pt x="4408870" y="269596"/>
                </a:cubicBezTo>
                <a:cubicBezTo>
                  <a:pt x="4408870" y="1487072"/>
                  <a:pt x="3421911" y="2474031"/>
                  <a:pt x="2204435" y="2474031"/>
                </a:cubicBezTo>
                <a:cubicBezTo>
                  <a:pt x="986959" y="2474031"/>
                  <a:pt x="0" y="1487072"/>
                  <a:pt x="0" y="269596"/>
                </a:cubicBezTo>
                <a:cubicBezTo>
                  <a:pt x="0" y="193504"/>
                  <a:pt x="3855" y="118312"/>
                  <a:pt x="11381" y="4420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a:extLst>
              <a:ext uri="{FF2B5EF4-FFF2-40B4-BE49-F238E27FC236}">
                <a16:creationId xmlns:a16="http://schemas.microsoft.com/office/drawing/2014/main" id="{3576333E-576D-4F42-8EB2-9E8C710C75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832" t="48467" r="13582" b="10444"/>
          <a:stretch/>
        </p:blipFill>
        <p:spPr>
          <a:xfrm>
            <a:off x="688614" y="0"/>
            <a:ext cx="4368276" cy="2507327"/>
          </a:xfrm>
          <a:prstGeom prst="rect">
            <a:avLst/>
          </a:prstGeom>
        </p:spPr>
      </p:pic>
      <p:sp>
        <p:nvSpPr>
          <p:cNvPr id="46" name="Oval 2">
            <a:extLst>
              <a:ext uri="{FF2B5EF4-FFF2-40B4-BE49-F238E27FC236}">
                <a16:creationId xmlns:a16="http://schemas.microsoft.com/office/drawing/2014/main" id="{99AEB0F9-D84E-4885-A418-FE9BA2A52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9326987" y="0"/>
            <a:ext cx="2861965" cy="3133761"/>
          </a:xfrm>
          <a:custGeom>
            <a:avLst/>
            <a:gdLst>
              <a:gd name="connsiteX0" fmla="*/ 152193 w 2976254"/>
              <a:gd name="connsiteY0" fmla="*/ 0 h 3258904"/>
              <a:gd name="connsiteX1" fmla="*/ 2976254 w 2976254"/>
              <a:gd name="connsiteY1" fmla="*/ 0 h 3258904"/>
              <a:gd name="connsiteX2" fmla="*/ 2976254 w 2976254"/>
              <a:gd name="connsiteY2" fmla="*/ 3192289 h 3258904"/>
              <a:gd name="connsiteX3" fmla="*/ 2908439 w 2976254"/>
              <a:gd name="connsiteY3" fmla="*/ 3209726 h 3258904"/>
              <a:gd name="connsiteX4" fmla="*/ 2420603 w 2976254"/>
              <a:gd name="connsiteY4" fmla="*/ 3258904 h 3258904"/>
              <a:gd name="connsiteX5" fmla="*/ 0 w 2976254"/>
              <a:gd name="connsiteY5" fmla="*/ 838301 h 3258904"/>
              <a:gd name="connsiteX6" fmla="*/ 108826 w 2976254"/>
              <a:gd name="connsiteY6" fmla="*/ 118488 h 325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54" h="3258904">
                <a:moveTo>
                  <a:pt x="152193" y="0"/>
                </a:moveTo>
                <a:lnTo>
                  <a:pt x="2976254" y="0"/>
                </a:lnTo>
                <a:lnTo>
                  <a:pt x="2976254" y="3192289"/>
                </a:lnTo>
                <a:lnTo>
                  <a:pt x="2908439" y="3209726"/>
                </a:lnTo>
                <a:cubicBezTo>
                  <a:pt x="2750864" y="3241971"/>
                  <a:pt x="2587711" y="3258904"/>
                  <a:pt x="2420603" y="3258904"/>
                </a:cubicBezTo>
                <a:cubicBezTo>
                  <a:pt x="1083741" y="3258904"/>
                  <a:pt x="0" y="2175163"/>
                  <a:pt x="0" y="838301"/>
                </a:cubicBezTo>
                <a:cubicBezTo>
                  <a:pt x="0" y="587639"/>
                  <a:pt x="38100" y="345877"/>
                  <a:pt x="108826" y="118488"/>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schemeClr val="bg1"/>
              </a:solidFill>
              <a:latin typeface="+mj-lt"/>
            </a:endParaRPr>
          </a:p>
        </p:txBody>
      </p:sp>
      <p:pic>
        <p:nvPicPr>
          <p:cNvPr id="48" name="Graphic 47">
            <a:extLst>
              <a:ext uri="{FF2B5EF4-FFF2-40B4-BE49-F238E27FC236}">
                <a16:creationId xmlns:a16="http://schemas.microsoft.com/office/drawing/2014/main" id="{EAFF1248-5448-4C5C-9943-647A86639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print">
            <a:biLevel thresh="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l="35917" t="40037" r="12288" b="12942"/>
          <a:stretch/>
        </p:blipFill>
        <p:spPr>
          <a:xfrm rot="5400000">
            <a:off x="9262434" y="141349"/>
            <a:ext cx="3067863" cy="2785166"/>
          </a:xfrm>
          <a:prstGeom prst="rect">
            <a:avLst/>
          </a:prstGeom>
        </p:spPr>
      </p:pic>
      <p:pic>
        <p:nvPicPr>
          <p:cNvPr id="8" name="Picture 4" descr="C:\Users\User\Desktop\555.jpg">
            <a:extLst>
              <a:ext uri="{FF2B5EF4-FFF2-40B4-BE49-F238E27FC236}">
                <a16:creationId xmlns:a16="http://schemas.microsoft.com/office/drawing/2014/main" id="{C9F91A92-D76D-86E5-AE2F-5BBE5CF1E0EB}"/>
              </a:ext>
            </a:extLst>
          </p:cNvPr>
          <p:cNvPicPr>
            <a:picLocks noChangeAspect="1" noChangeArrowheads="1"/>
          </p:cNvPicPr>
          <p:nvPr/>
        </p:nvPicPr>
        <p:blipFill>
          <a:blip r:embed="rId6"/>
          <a:srcRect/>
          <a:stretch>
            <a:fillRect/>
          </a:stretch>
        </p:blipFill>
        <p:spPr bwMode="auto">
          <a:xfrm>
            <a:off x="6457689" y="705472"/>
            <a:ext cx="5523548" cy="3091368"/>
          </a:xfrm>
          <a:prstGeom prst="rect">
            <a:avLst/>
          </a:prstGeom>
          <a:noFill/>
          <a:ln w="9525">
            <a:noFill/>
            <a:miter lim="800000"/>
            <a:headEnd/>
            <a:tailEnd/>
          </a:ln>
        </p:spPr>
      </p:pic>
      <p:pic>
        <p:nvPicPr>
          <p:cNvPr id="9" name="Content Placeholder 3" descr="C:\Users\User\Desktop\444.jpg">
            <a:extLst>
              <a:ext uri="{FF2B5EF4-FFF2-40B4-BE49-F238E27FC236}">
                <a16:creationId xmlns:a16="http://schemas.microsoft.com/office/drawing/2014/main" id="{EFC4C7C7-5C24-FFC4-393F-E19A097F0864}"/>
              </a:ext>
            </a:extLst>
          </p:cNvPr>
          <p:cNvPicPr>
            <a:picLocks/>
          </p:cNvPicPr>
          <p:nvPr/>
        </p:nvPicPr>
        <p:blipFill>
          <a:blip r:embed="rId7"/>
          <a:srcRect/>
          <a:stretch>
            <a:fillRect/>
          </a:stretch>
        </p:blipFill>
        <p:spPr>
          <a:xfrm>
            <a:off x="322465" y="3459772"/>
            <a:ext cx="4610100" cy="2971800"/>
          </a:xfrm>
          <a:prstGeom prst="rect">
            <a:avLst/>
          </a:prstGeom>
        </p:spPr>
      </p:pic>
      <p:sp>
        <p:nvSpPr>
          <p:cNvPr id="11" name="TextBox 10">
            <a:extLst>
              <a:ext uri="{FF2B5EF4-FFF2-40B4-BE49-F238E27FC236}">
                <a16:creationId xmlns:a16="http://schemas.microsoft.com/office/drawing/2014/main" id="{45C4E2DA-3F5C-FFE1-24A9-0FE2EF97FDC2}"/>
              </a:ext>
            </a:extLst>
          </p:cNvPr>
          <p:cNvSpPr txBox="1"/>
          <p:nvPr/>
        </p:nvSpPr>
        <p:spPr>
          <a:xfrm>
            <a:off x="401812" y="292742"/>
            <a:ext cx="4711176" cy="1508105"/>
          </a:xfrm>
          <a:prstGeom prst="rect">
            <a:avLst/>
          </a:prstGeom>
          <a:solidFill>
            <a:schemeClr val="accent1">
              <a:lumMod val="40000"/>
              <a:lumOff val="60000"/>
            </a:schemeClr>
          </a:solidFill>
          <a:ln>
            <a:solidFill>
              <a:srgbClr val="FFFF00"/>
            </a:solidFill>
          </a:ln>
        </p:spPr>
        <p:txBody>
          <a:bodyPr wrap="square" rtlCol="0">
            <a:spAutoFit/>
          </a:bodyPr>
          <a:lstStyle/>
          <a:p>
            <a:pPr algn="ctr"/>
            <a:r>
              <a:rPr lang="en-US" sz="2800" b="1" dirty="0">
                <a:latin typeface="Times New Roman" pitchFamily="18" charset="0"/>
                <a:cs typeface="Times New Roman" pitchFamily="18" charset="0"/>
              </a:rPr>
              <a:t>Inert Powders</a:t>
            </a:r>
            <a:r>
              <a:rPr lang="ka-GE" sz="2800" b="1" dirty="0">
                <a:latin typeface="Times New Roman" pitchFamily="18" charset="0"/>
                <a:cs typeface="Times New Roman" pitchFamily="18" charset="0"/>
              </a:rPr>
              <a:t>:</a:t>
            </a:r>
            <a:r>
              <a:rPr lang="en-US" sz="2800" b="1" dirty="0">
                <a:latin typeface="Times New Roman" pitchFamily="18" charset="0"/>
                <a:cs typeface="Times New Roman" pitchFamily="18" charset="0"/>
              </a:rPr>
              <a:t> 30 kg</a:t>
            </a:r>
          </a:p>
          <a:p>
            <a:pPr algn="ctr"/>
            <a:r>
              <a:rPr lang="en-US" sz="2800" b="1" dirty="0">
                <a:latin typeface="Times New Roman" pitchFamily="18" charset="0"/>
                <a:cs typeface="Times New Roman" pitchFamily="18" charset="0"/>
              </a:rPr>
              <a:t>Velocity</a:t>
            </a:r>
            <a:r>
              <a:rPr lang="ka-GE" sz="2800" b="1" dirty="0">
                <a:latin typeface="Times New Roman" pitchFamily="18" charset="0"/>
                <a:cs typeface="Times New Roman" pitchFamily="18" charset="0"/>
              </a:rPr>
              <a:t>:</a:t>
            </a:r>
            <a:r>
              <a:rPr lang="en-US" sz="2800" b="1" dirty="0">
                <a:latin typeface="Times New Roman" pitchFamily="18" charset="0"/>
                <a:cs typeface="Times New Roman" pitchFamily="18" charset="0"/>
              </a:rPr>
              <a:t> (30-40) m/s</a:t>
            </a:r>
            <a:endParaRPr lang="en-US" sz="2800" b="1" dirty="0"/>
          </a:p>
          <a:p>
            <a:endParaRPr lang="en-US" sz="1800" dirty="0"/>
          </a:p>
          <a:p>
            <a:endParaRPr lang="en-US" dirty="0"/>
          </a:p>
        </p:txBody>
      </p:sp>
    </p:spTree>
    <p:extLst>
      <p:ext uri="{BB962C8B-B14F-4D97-AF65-F5344CB8AC3E}">
        <p14:creationId xmlns:p14="http://schemas.microsoft.com/office/powerpoint/2010/main" val="2885413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17" name="Rectangle 116">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121"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122" name="Oval 121">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30">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Shape 131">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33" name="Freeform: Shape 132">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34" name="Freeform: Shape 133">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35" name="Oval 134">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6" name="Freeform: Shape 135">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138" name="Rectangle 137">
            <a:extLst>
              <a:ext uri="{FF2B5EF4-FFF2-40B4-BE49-F238E27FC236}">
                <a16:creationId xmlns:a16="http://schemas.microsoft.com/office/drawing/2014/main" id="{1FD5705B-63E0-4364-B909-EC902FEAAC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0B7E355D-DAEA-4421-B67A-FA13C0FBD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grpSp>
        <p:nvGrpSpPr>
          <p:cNvPr id="142" name="decorative circles">
            <a:extLst>
              <a:ext uri="{FF2B5EF4-FFF2-40B4-BE49-F238E27FC236}">
                <a16:creationId xmlns:a16="http://schemas.microsoft.com/office/drawing/2014/main" id="{61D9147E-6246-4344-B99C-7E58532D8C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70062" y="289695"/>
            <a:ext cx="4971115" cy="6138399"/>
            <a:chOff x="6870062" y="289695"/>
            <a:chExt cx="4971115" cy="6138399"/>
          </a:xfrm>
        </p:grpSpPr>
        <p:sp>
          <p:nvSpPr>
            <p:cNvPr id="143" name="Oval 142">
              <a:extLst>
                <a:ext uri="{FF2B5EF4-FFF2-40B4-BE49-F238E27FC236}">
                  <a16:creationId xmlns:a16="http://schemas.microsoft.com/office/drawing/2014/main" id="{B9D06285-CD49-4308-BDD4-0AF48D39BE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43605" y="289695"/>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1D4A3886-A465-4577-99CE-251AA7B92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74736" y="5667686"/>
              <a:ext cx="466441" cy="4664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6B4A1D21-7CBB-44D9-A528-DB74C3107E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27805" y="5275653"/>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73600DE0-90F9-4BD7-A084-ECB65A2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9847" y="59428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EC243907-3995-49EB-94E9-35C68C13C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1540" y="655922"/>
              <a:ext cx="466441" cy="466441"/>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4629A2DC-7066-4487-A307-68F210722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3560" y="387281"/>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D0508B2B-067E-421A-9C09-522CFF39F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63367" y="6122314"/>
              <a:ext cx="305780" cy="3057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889BA730-4DAE-4702-A5C5-013F9CEB0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0062" y="5959435"/>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itle 10">
            <a:extLst>
              <a:ext uri="{FF2B5EF4-FFF2-40B4-BE49-F238E27FC236}">
                <a16:creationId xmlns:a16="http://schemas.microsoft.com/office/drawing/2014/main" id="{E8C39E25-EF06-783F-B1F9-859DE2D92BF9}"/>
              </a:ext>
            </a:extLst>
          </p:cNvPr>
          <p:cNvSpPr>
            <a:spLocks noGrp="1"/>
          </p:cNvSpPr>
          <p:nvPr>
            <p:ph type="title"/>
          </p:nvPr>
        </p:nvSpPr>
        <p:spPr/>
        <p:txBody>
          <a:bodyPr>
            <a:normAutofit fontScale="90000"/>
          </a:bodyPr>
          <a:lstStyle/>
          <a:p>
            <a:r>
              <a:rPr lang="en-US" sz="5400" dirty="0">
                <a:effectLst>
                  <a:outerShdw blurRad="38100" dist="38100" dir="2700000" algn="tl">
                    <a:srgbClr val="C0C0C0"/>
                  </a:outerShdw>
                </a:effectLst>
              </a:rPr>
              <a:t> </a:t>
            </a:r>
            <a:r>
              <a:rPr lang="en-US" sz="5400" dirty="0"/>
              <a:t>Layout plan of protective devices in Tunnels</a:t>
            </a:r>
            <a:endParaRPr lang="en-US" dirty="0"/>
          </a:p>
        </p:txBody>
      </p:sp>
      <p:pic>
        <p:nvPicPr>
          <p:cNvPr id="30" name="Picture 29" descr="A picture containing text&#10;&#10;Description automatically generated">
            <a:extLst>
              <a:ext uri="{FF2B5EF4-FFF2-40B4-BE49-F238E27FC236}">
                <a16:creationId xmlns:a16="http://schemas.microsoft.com/office/drawing/2014/main" id="{4EAFBE2A-7036-AE0A-493E-3C4766472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20" y="1901534"/>
            <a:ext cx="11834832" cy="4336791"/>
          </a:xfrm>
          <a:prstGeom prst="rect">
            <a:avLst/>
          </a:prstGeom>
        </p:spPr>
      </p:pic>
    </p:spTree>
    <p:extLst>
      <p:ext uri="{BB962C8B-B14F-4D97-AF65-F5344CB8AC3E}">
        <p14:creationId xmlns:p14="http://schemas.microsoft.com/office/powerpoint/2010/main" val="3675172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35"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36" name="Oval 35">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47" name="Freeform: Shape 46">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48" name="Freeform: Shape 47">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49" name="Oval 48">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52" name="Rectangle 51">
            <a:extLst>
              <a:ext uri="{FF2B5EF4-FFF2-40B4-BE49-F238E27FC236}">
                <a16:creationId xmlns:a16="http://schemas.microsoft.com/office/drawing/2014/main" id="{8427DF8B-AF40-4916-BF81-7B4B1D6A0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6AE0E191-47BD-46BD-846E-E994713F2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56" name="Oval 1">
            <a:extLst>
              <a:ext uri="{FF2B5EF4-FFF2-40B4-BE49-F238E27FC236}">
                <a16:creationId xmlns:a16="http://schemas.microsoft.com/office/drawing/2014/main" id="{D60DC0FE-B192-4898-9A42-DD3CA10611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75068" y="1214970"/>
            <a:ext cx="5716933" cy="5643030"/>
          </a:xfrm>
          <a:custGeom>
            <a:avLst/>
            <a:gdLst>
              <a:gd name="connsiteX0" fmla="*/ 3371933 w 5716933"/>
              <a:gd name="connsiteY0" fmla="*/ 0 h 5643030"/>
              <a:gd name="connsiteX1" fmla="*/ 5516795 w 5716933"/>
              <a:gd name="connsiteY1" fmla="*/ 769986 h 5643030"/>
              <a:gd name="connsiteX2" fmla="*/ 5716933 w 5716933"/>
              <a:gd name="connsiteY2" fmla="*/ 951883 h 5643030"/>
              <a:gd name="connsiteX3" fmla="*/ 5716933 w 5716933"/>
              <a:gd name="connsiteY3" fmla="*/ 5643030 h 5643030"/>
              <a:gd name="connsiteX4" fmla="*/ 884716 w 5716933"/>
              <a:gd name="connsiteY4" fmla="*/ 5643030 h 5643030"/>
              <a:gd name="connsiteX5" fmla="*/ 769986 w 5716933"/>
              <a:gd name="connsiteY5" fmla="*/ 5516796 h 5643030"/>
              <a:gd name="connsiteX6" fmla="*/ 0 w 5716933"/>
              <a:gd name="connsiteY6" fmla="*/ 3371933 h 5643030"/>
              <a:gd name="connsiteX7" fmla="*/ 3371933 w 5716933"/>
              <a:gd name="connsiteY7" fmla="*/ 0 h 564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6933" h="5643030">
                <a:moveTo>
                  <a:pt x="3371933" y="0"/>
                </a:moveTo>
                <a:cubicBezTo>
                  <a:pt x="4186675" y="0"/>
                  <a:pt x="4933927" y="288960"/>
                  <a:pt x="5516795" y="769986"/>
                </a:cubicBezTo>
                <a:lnTo>
                  <a:pt x="5716933" y="951883"/>
                </a:lnTo>
                <a:lnTo>
                  <a:pt x="5716933" y="5643030"/>
                </a:lnTo>
                <a:lnTo>
                  <a:pt x="884716" y="5643030"/>
                </a:lnTo>
                <a:lnTo>
                  <a:pt x="769986" y="5516796"/>
                </a:lnTo>
                <a:cubicBezTo>
                  <a:pt x="288960" y="4933927"/>
                  <a:pt x="0" y="4186675"/>
                  <a:pt x="0" y="3371933"/>
                </a:cubicBezTo>
                <a:cubicBezTo>
                  <a:pt x="0" y="1509666"/>
                  <a:pt x="1509666" y="0"/>
                  <a:pt x="337193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nvGrpSpPr>
          <p:cNvPr id="58" name="decorative circles">
            <a:extLst>
              <a:ext uri="{FF2B5EF4-FFF2-40B4-BE49-F238E27FC236}">
                <a16:creationId xmlns:a16="http://schemas.microsoft.com/office/drawing/2014/main" id="{47154ABD-A760-4C29-A394-422706C2C0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8627" y="289695"/>
            <a:ext cx="5228154" cy="5966848"/>
            <a:chOff x="6008627" y="289695"/>
            <a:chExt cx="5228154" cy="5966848"/>
          </a:xfrm>
        </p:grpSpPr>
        <p:sp>
          <p:nvSpPr>
            <p:cNvPr id="59" name="Oval 58">
              <a:extLst>
                <a:ext uri="{FF2B5EF4-FFF2-40B4-BE49-F238E27FC236}">
                  <a16:creationId xmlns:a16="http://schemas.microsoft.com/office/drawing/2014/main" id="{87E907A3-04C3-40DF-AF5B-74DFD9858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43605" y="289695"/>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C341F19-78FA-4078-B1AD-5E1646DD0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3560" y="387281"/>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6E0C6E1-CEDB-4511-B675-C5C48112E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8627" y="5790102"/>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C863F213-E875-41B8-A148-A90BCD837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70340" y="674287"/>
              <a:ext cx="466441" cy="4664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6FF8E98-A1E7-49FB-95C2-4518E16B5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8627" y="5407667"/>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Graphic 27" descr="Factory">
            <a:extLst>
              <a:ext uri="{FF2B5EF4-FFF2-40B4-BE49-F238E27FC236}">
                <a16:creationId xmlns:a16="http://schemas.microsoft.com/office/drawing/2014/main" id="{E0157BEC-FA06-0087-CFD7-0E86C9E431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47701" y="2823230"/>
            <a:ext cx="3536756" cy="3536756"/>
          </a:xfrm>
          <a:prstGeom prst="rect">
            <a:avLst/>
          </a:prstGeom>
        </p:spPr>
      </p:pic>
      <p:pic>
        <p:nvPicPr>
          <p:cNvPr id="3" name="Graphic 2" descr="Atom with solid fill">
            <a:extLst>
              <a:ext uri="{FF2B5EF4-FFF2-40B4-BE49-F238E27FC236}">
                <a16:creationId xmlns:a16="http://schemas.microsoft.com/office/drawing/2014/main" id="{01EC6F1D-BB38-F0BB-858E-AB9A55A5AB1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960" y="4297"/>
            <a:ext cx="914400" cy="914400"/>
          </a:xfrm>
          <a:prstGeom prst="rect">
            <a:avLst/>
          </a:prstGeom>
        </p:spPr>
      </p:pic>
      <p:sp>
        <p:nvSpPr>
          <p:cNvPr id="24" name="Subtitle 23">
            <a:extLst>
              <a:ext uri="{FF2B5EF4-FFF2-40B4-BE49-F238E27FC236}">
                <a16:creationId xmlns:a16="http://schemas.microsoft.com/office/drawing/2014/main" id="{53C11BF4-799E-7CF6-B7B3-23BD9E4F8FBC}"/>
              </a:ext>
            </a:extLst>
          </p:cNvPr>
          <p:cNvSpPr>
            <a:spLocks noGrp="1"/>
          </p:cNvSpPr>
          <p:nvPr>
            <p:ph type="subTitle" idx="1"/>
          </p:nvPr>
        </p:nvSpPr>
        <p:spPr>
          <a:xfrm>
            <a:off x="92697" y="2121397"/>
            <a:ext cx="10305529" cy="3017202"/>
          </a:xfrm>
        </p:spPr>
        <p:txBody>
          <a:bodyPr vert="horz" lIns="91440" tIns="45720" rIns="91440" bIns="45720" rtlCol="0" anchor="t">
            <a:normAutofit/>
          </a:bodyPr>
          <a:lstStyle/>
          <a:p>
            <a:pPr marL="342900" indent="-228600" algn="l">
              <a:buFont typeface="Arial" panose="020B0604020202020204" pitchFamily="34" charset="0"/>
              <a:buChar char="•"/>
            </a:pPr>
            <a:r>
              <a:rPr lang="en-U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venir Next LT Pro" panose="020B0504020202020204" pitchFamily="34" charset="0"/>
              </a:rPr>
              <a:t>Almost every year methane explosions happen in coal mines and have fatal outcomes</a:t>
            </a:r>
          </a:p>
          <a:p>
            <a:pPr marL="342900" indent="-228600" algn="l">
              <a:buFont typeface="Arial" panose="020B0604020202020204" pitchFamily="34" charset="0"/>
              <a:buChar char="•"/>
            </a:pPr>
            <a:r>
              <a:rPr lang="en-U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venir Next LT Pro" panose="020B0504020202020204" pitchFamily="34" charset="0"/>
              </a:rPr>
              <a:t>In spite of existing standards and strict regulations, such accidents are not avoided</a:t>
            </a:r>
          </a:p>
          <a:p>
            <a:pPr marL="342900" indent="-228600" algn="l">
              <a:buFont typeface="Arial" panose="020B0604020202020204" pitchFamily="34" charset="0"/>
              <a:buChar char="•"/>
            </a:pPr>
            <a:r>
              <a:rPr lang="en-U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venir Next LT Pro" panose="020B0504020202020204" pitchFamily="34" charset="0"/>
              </a:rPr>
              <a:t>Existing means of protection have low level of effectiveness against minimization of negative consequences</a:t>
            </a:r>
          </a:p>
          <a:p>
            <a:pPr indent="-228600" algn="l">
              <a:buFont typeface="Arial" panose="020B0604020202020204" pitchFamily="34" charset="0"/>
              <a:buChar char="•"/>
            </a:pPr>
            <a:endParaRPr lang="en-US" sz="1800" dirty="0"/>
          </a:p>
          <a:p>
            <a:pPr indent="-228600" algn="l">
              <a:buFont typeface="Arial" panose="020B0604020202020204" pitchFamily="34" charset="0"/>
              <a:buChar char="•"/>
            </a:pPr>
            <a:endParaRPr lang="en-US" sz="1800" dirty="0"/>
          </a:p>
        </p:txBody>
      </p:sp>
      <p:sp>
        <p:nvSpPr>
          <p:cNvPr id="23" name="Title 22">
            <a:extLst>
              <a:ext uri="{FF2B5EF4-FFF2-40B4-BE49-F238E27FC236}">
                <a16:creationId xmlns:a16="http://schemas.microsoft.com/office/drawing/2014/main" id="{E1111D10-1589-C42D-211D-FEB86C896DB7}"/>
              </a:ext>
            </a:extLst>
          </p:cNvPr>
          <p:cNvSpPr>
            <a:spLocks noGrp="1"/>
          </p:cNvSpPr>
          <p:nvPr>
            <p:ph type="ctrTitle"/>
          </p:nvPr>
        </p:nvSpPr>
        <p:spPr>
          <a:xfrm>
            <a:off x="1286170" y="423095"/>
            <a:ext cx="10996668" cy="1092094"/>
          </a:xfrm>
        </p:spPr>
        <p:txBody>
          <a:bodyPr vert="horz" lIns="91440" tIns="45720" rIns="91440" bIns="45720" rtlCol="0" anchor="b">
            <a:normAutofit fontScale="90000"/>
          </a:bodyPr>
          <a:lstStyle/>
          <a:p>
            <a:pPr algn="l"/>
            <a:r>
              <a:rPr lang="en-US" sz="4100" b="1" kern="1200" dirty="0">
                <a:ln w="12700">
                  <a:solidFill>
                    <a:schemeClr val="accent1"/>
                  </a:solidFill>
                  <a:prstDash val="solid"/>
                </a:ln>
                <a:solidFill>
                  <a:srgbClr val="FF0000"/>
                </a:solidFill>
                <a:effectLst>
                  <a:outerShdw dist="38100" dir="2640000" algn="bl" rotWithShape="0">
                    <a:schemeClr val="accent1"/>
                  </a:outerShdw>
                </a:effectLst>
                <a:latin typeface="+mj-lt"/>
                <a:ea typeface="+mj-ea"/>
                <a:cs typeface="+mj-cs"/>
              </a:rPr>
              <a:t>The Challenges Of Coal Producing Mines</a:t>
            </a:r>
            <a:br>
              <a:rPr lang="en-US" sz="4100" kern="1200" dirty="0">
                <a:latin typeface="+mj-lt"/>
                <a:ea typeface="+mj-ea"/>
                <a:cs typeface="+mj-cs"/>
              </a:rPr>
            </a:br>
            <a:endParaRPr lang="en-US" sz="4100" kern="1200" dirty="0">
              <a:latin typeface="+mj-lt"/>
              <a:ea typeface="+mj-ea"/>
              <a:cs typeface="+mj-cs"/>
            </a:endParaRPr>
          </a:p>
        </p:txBody>
      </p:sp>
      <p:pic>
        <p:nvPicPr>
          <p:cNvPr id="2050" name="Picture 2" descr="Coal dust explosion blast wave exiting mine portal.">
            <a:extLst>
              <a:ext uri="{FF2B5EF4-FFF2-40B4-BE49-F238E27FC236}">
                <a16:creationId xmlns:a16="http://schemas.microsoft.com/office/drawing/2014/main" id="{DEBC20A6-5D28-F34C-C2D2-DAD9CD861F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140" y="4310428"/>
            <a:ext cx="4924333" cy="2350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433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alpha val="66000"/>
          </a:schemeClr>
        </a:solidFill>
        <a:effectLst/>
      </p:bgPr>
    </p:bg>
    <p:spTree>
      <p:nvGrpSpPr>
        <p:cNvPr id="1" name=""/>
        <p:cNvGrpSpPr/>
        <p:nvPr/>
      </p:nvGrpSpPr>
      <p:grpSpPr>
        <a:xfrm>
          <a:off x="0" y="0"/>
          <a:ext cx="0" cy="0"/>
          <a:chOff x="0" y="0"/>
          <a:chExt cx="0" cy="0"/>
        </a:xfrm>
      </p:grpSpPr>
      <p:pic>
        <p:nvPicPr>
          <p:cNvPr id="19" name="Picture 18" descr="Many question marks on black background">
            <a:extLst>
              <a:ext uri="{FF2B5EF4-FFF2-40B4-BE49-F238E27FC236}">
                <a16:creationId xmlns:a16="http://schemas.microsoft.com/office/drawing/2014/main" id="{D96D0CF4-D878-3733-CF33-6E5009A43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0"/>
            <a:ext cx="12306300" cy="6858000"/>
          </a:xfrm>
          <a:prstGeom prst="rect">
            <a:avLst/>
          </a:prstGeom>
        </p:spPr>
      </p:pic>
      <p:sp>
        <p:nvSpPr>
          <p:cNvPr id="6" name="TextBox 5">
            <a:extLst>
              <a:ext uri="{FF2B5EF4-FFF2-40B4-BE49-F238E27FC236}">
                <a16:creationId xmlns:a16="http://schemas.microsoft.com/office/drawing/2014/main" id="{9F32FEA7-55F6-DD74-3F4D-9A10D304C907}"/>
              </a:ext>
            </a:extLst>
          </p:cNvPr>
          <p:cNvSpPr txBox="1"/>
          <p:nvPr/>
        </p:nvSpPr>
        <p:spPr>
          <a:xfrm>
            <a:off x="2482850" y="279400"/>
            <a:ext cx="7226300" cy="1074016"/>
          </a:xfrm>
          <a:prstGeom prst="rect">
            <a:avLst/>
          </a:prstGeom>
          <a:noFill/>
        </p:spPr>
        <p:txBody>
          <a:bodyPr vert="horz" lIns="91440" tIns="45720" rIns="91440" bIns="45720" rtlCol="0" anchor="b">
            <a:normAutofit/>
          </a:bodyPr>
          <a:lstStyle/>
          <a:p>
            <a:pPr algn="ctr">
              <a:lnSpc>
                <a:spcPct val="90000"/>
              </a:lnSpc>
              <a:spcBef>
                <a:spcPct val="0"/>
              </a:spcBef>
              <a:spcAft>
                <a:spcPts val="600"/>
              </a:spcAft>
            </a:pPr>
            <a:r>
              <a:rPr lang="en-US" sz="4800" b="1" kern="1200" dirty="0">
                <a:ln w="13462">
                  <a:solidFill>
                    <a:schemeClr val="bg1"/>
                  </a:solidFill>
                  <a:prstDash val="solid"/>
                </a:ln>
                <a:solidFill>
                  <a:srgbClr val="FFC000"/>
                </a:solidFill>
                <a:effectLst>
                  <a:outerShdw dist="38100" dir="2700000" algn="bl" rotWithShape="0">
                    <a:schemeClr val="accent5"/>
                  </a:outerShdw>
                </a:effectLst>
                <a:latin typeface="+mj-lt"/>
                <a:ea typeface="+mj-ea"/>
                <a:cs typeface="+mj-cs"/>
              </a:rPr>
              <a:t>Why is this important?! </a:t>
            </a:r>
          </a:p>
        </p:txBody>
      </p:sp>
      <p:sp>
        <p:nvSpPr>
          <p:cNvPr id="2" name="TextBox 1">
            <a:extLst>
              <a:ext uri="{FF2B5EF4-FFF2-40B4-BE49-F238E27FC236}">
                <a16:creationId xmlns:a16="http://schemas.microsoft.com/office/drawing/2014/main" id="{4B5C77AA-77A9-5528-195C-9CCB2714F80F}"/>
              </a:ext>
            </a:extLst>
          </p:cNvPr>
          <p:cNvSpPr txBox="1"/>
          <p:nvPr/>
        </p:nvSpPr>
        <p:spPr>
          <a:xfrm>
            <a:off x="3441701" y="4266372"/>
            <a:ext cx="5918199" cy="1357281"/>
          </a:xfrm>
          <a:prstGeom prst="rect">
            <a:avLst/>
          </a:prstGeom>
          <a:noFill/>
        </p:spPr>
        <p:txBody>
          <a:bodyPr vert="horz" lIns="91440" tIns="45720" rIns="91440" bIns="45720" rtlCol="0" anchor="t">
            <a:normAutofit fontScale="92500" lnSpcReduction="10000"/>
          </a:bodyPr>
          <a:lstStyle/>
          <a:p>
            <a:pPr>
              <a:lnSpc>
                <a:spcPct val="90000"/>
              </a:lnSpc>
              <a:spcAft>
                <a:spcPts val="600"/>
              </a:spcAft>
              <a:buClr>
                <a:schemeClr val="tx2">
                  <a:lumMod val="75000"/>
                  <a:lumOff val="25000"/>
                </a:schemeClr>
              </a:buClr>
            </a:pPr>
            <a:r>
              <a:rPr lang="en-US" sz="2400" dirty="0">
                <a:solidFill>
                  <a:schemeClr val="tx1">
                    <a:lumMod val="95000"/>
                    <a:lumOff val="5000"/>
                  </a:schemeClr>
                </a:solidFill>
                <a:highlight>
                  <a:srgbClr val="FFFF99"/>
                </a:highlight>
                <a:latin typeface="Agency FB" panose="020B0503020202020204" pitchFamily="34" charset="0"/>
              </a:rPr>
              <a:t>Developing devices in order to minimize injuries or fatal outcomes is vital. Advanced devices will help to keep infrastructure safe under low risk of methane explosion Above described problems are typical and artificial for Georgia as well</a:t>
            </a:r>
          </a:p>
          <a:p>
            <a:pPr indent="-228600">
              <a:lnSpc>
                <a:spcPct val="90000"/>
              </a:lnSpc>
              <a:spcAft>
                <a:spcPts val="600"/>
              </a:spcAft>
              <a:buClr>
                <a:schemeClr val="tx2">
                  <a:lumMod val="75000"/>
                  <a:lumOff val="25000"/>
                </a:schemeClr>
              </a:buClr>
              <a:buFont typeface="Arial" panose="020B0604020202020204" pitchFamily="34" charset="0"/>
              <a:buChar char="•"/>
            </a:pPr>
            <a:endParaRPr lang="en-US" dirty="0">
              <a:solidFill>
                <a:srgbClr val="FFFFFF"/>
              </a:solidFill>
              <a:highlight>
                <a:srgbClr val="FFFF99"/>
              </a:highlight>
              <a:latin typeface="Agency FB" panose="020B0503020202020204" pitchFamily="34" charset="0"/>
            </a:endParaRPr>
          </a:p>
        </p:txBody>
      </p:sp>
      <p:sp>
        <p:nvSpPr>
          <p:cNvPr id="15" name="Rectangle 1">
            <a:extLst>
              <a:ext uri="{FF2B5EF4-FFF2-40B4-BE49-F238E27FC236}">
                <a16:creationId xmlns:a16="http://schemas.microsoft.com/office/drawing/2014/main" id="{2AB65A6A-661C-2C74-B297-D97765DE3264}"/>
              </a:ext>
            </a:extLst>
          </p:cNvPr>
          <p:cNvSpPr>
            <a:spLocks noChangeArrowheads="1"/>
          </p:cNvSpPr>
          <p:nvPr/>
        </p:nvSpPr>
        <p:spPr bwMode="auto">
          <a:xfrm>
            <a:off x="330201" y="2412851"/>
            <a:ext cx="6223000" cy="1082356"/>
          </a:xfrm>
          <a:prstGeom prst="rect">
            <a:avLst/>
          </a:prstGeom>
          <a:solidFill>
            <a:schemeClr val="accent2">
              <a:lumMod val="60000"/>
              <a:lumOff val="40000"/>
            </a:schemeClr>
          </a:solidFill>
          <a:ln>
            <a:noFill/>
          </a:ln>
          <a:effec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u="none" strike="noStrike" cap="none" normalizeH="0" baseline="0" dirty="0">
                <a:ln>
                  <a:noFill/>
                </a:ln>
                <a:solidFill>
                  <a:srgbClr val="202124"/>
                </a:solidFill>
                <a:effectLst/>
                <a:latin typeface="Agency FB" panose="020B0503020202020204" pitchFamily="34" charset="0"/>
              </a:rPr>
              <a:t>Its important to improve key parameters (problem identification, explosion detection, energy suppression devices: creation, development, improvement.)</a:t>
            </a:r>
            <a:r>
              <a:rPr kumimoji="0" lang="en-US" altLang="en-US" sz="900" b="1" u="none" strike="noStrike" cap="none" normalizeH="0" baseline="0" dirty="0">
                <a:ln>
                  <a:noFill/>
                </a:ln>
                <a:solidFill>
                  <a:schemeClr val="tx1"/>
                </a:solidFill>
                <a:effectLst/>
                <a:latin typeface="Agency FB" panose="020B0503020202020204" pitchFamily="34" charset="0"/>
              </a:rPr>
              <a:t> </a:t>
            </a:r>
            <a:endParaRPr kumimoji="0" lang="en-US" altLang="en-US" sz="2000" b="1" u="none" strike="noStrike" cap="none" normalizeH="0" baseline="0" dirty="0">
              <a:ln>
                <a:noFill/>
              </a:ln>
              <a:solidFill>
                <a:schemeClr val="tx1"/>
              </a:solidFill>
              <a:effectLst/>
              <a:latin typeface="Agency FB" panose="020B0503020202020204" pitchFamily="34" charset="0"/>
            </a:endParaRPr>
          </a:p>
        </p:txBody>
      </p:sp>
    </p:spTree>
    <p:extLst>
      <p:ext uri="{BB962C8B-B14F-4D97-AF65-F5344CB8AC3E}">
        <p14:creationId xmlns:p14="http://schemas.microsoft.com/office/powerpoint/2010/main" val="1436190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288925"/>
            <a:ext cx="10659110" cy="1325563"/>
          </a:xfrm>
        </p:spPr>
        <p:txBody>
          <a:bodyPr/>
          <a:lstStyle/>
          <a:p>
            <a:r>
              <a:rPr lang="en-US" dirty="0"/>
              <a:t>Future Plans, Interests</a:t>
            </a:r>
          </a:p>
        </p:txBody>
      </p:sp>
      <p:sp>
        <p:nvSpPr>
          <p:cNvPr id="3" name="Content Placeholder 2"/>
          <p:cNvSpPr>
            <a:spLocks noGrp="1"/>
          </p:cNvSpPr>
          <p:nvPr>
            <p:ph idx="1"/>
          </p:nvPr>
        </p:nvSpPr>
        <p:spPr/>
        <p:txBody>
          <a:bodyPr/>
          <a:lstStyle/>
          <a:p>
            <a:r>
              <a:rPr lang="en-US" b="1" dirty="0">
                <a:solidFill>
                  <a:srgbClr val="C00000"/>
                </a:solidFill>
              </a:rPr>
              <a:t>Interest</a:t>
            </a:r>
            <a:r>
              <a:rPr lang="en-US" dirty="0"/>
              <a:t> in Physics and Engineering</a:t>
            </a:r>
          </a:p>
          <a:p>
            <a:r>
              <a:rPr lang="en-US" dirty="0">
                <a:solidFill>
                  <a:srgbClr val="C00000"/>
                </a:solidFill>
              </a:rPr>
              <a:t>Status</a:t>
            </a:r>
            <a:r>
              <a:rPr lang="en-US" dirty="0"/>
              <a:t> Now : 3</a:t>
            </a:r>
            <a:r>
              <a:rPr lang="en-US" baseline="30000" dirty="0"/>
              <a:t>rd</a:t>
            </a:r>
            <a:r>
              <a:rPr lang="en-US" dirty="0"/>
              <a:t> Year Bachelor Student</a:t>
            </a:r>
          </a:p>
          <a:p>
            <a:endParaRPr lang="en-US" dirty="0"/>
          </a:p>
          <a:p>
            <a:r>
              <a:rPr lang="en-US" b="1" u="sng" dirty="0">
                <a:solidFill>
                  <a:srgbClr val="0070C0"/>
                </a:solidFill>
              </a:rPr>
              <a:t>Possible options </a:t>
            </a:r>
            <a:r>
              <a:rPr lang="en-US" dirty="0"/>
              <a:t>at the department / Degree: </a:t>
            </a:r>
            <a:br>
              <a:rPr lang="en-US" dirty="0"/>
            </a:br>
            <a:r>
              <a:rPr lang="en-US" dirty="0"/>
              <a:t>                                                                                  “</a:t>
            </a:r>
            <a:r>
              <a:rPr lang="en-US" b="1" i="1" dirty="0"/>
              <a:t>Engineering Physics”</a:t>
            </a:r>
          </a:p>
          <a:p>
            <a:pPr marL="0" indent="0">
              <a:buNone/>
            </a:pPr>
            <a:r>
              <a:rPr lang="en-US" b="1" i="1" dirty="0"/>
              <a:t>                                                                                       “Medical Physics”</a:t>
            </a:r>
          </a:p>
          <a:p>
            <a:pPr marL="0" indent="0">
              <a:buNone/>
            </a:pPr>
            <a:endParaRPr lang="en-US" dirty="0"/>
          </a:p>
          <a:p>
            <a:pPr marL="0" indent="0">
              <a:buNone/>
            </a:pPr>
            <a:r>
              <a:rPr lang="en-US" dirty="0">
                <a:solidFill>
                  <a:srgbClr val="00B050"/>
                </a:solidFill>
              </a:rPr>
              <a:t>Future Plans:              </a:t>
            </a:r>
            <a:r>
              <a:rPr lang="en-US" dirty="0"/>
              <a:t>Master ----------&gt; </a:t>
            </a:r>
            <a:r>
              <a:rPr lang="en-US" dirty="0" err="1"/>
              <a:t>Ph.D</a:t>
            </a:r>
            <a:r>
              <a:rPr lang="en-US" dirty="0"/>
              <a:t> </a:t>
            </a:r>
            <a:br>
              <a:rPr lang="en-US" dirty="0"/>
            </a:br>
            <a:r>
              <a:rPr lang="en-US" dirty="0"/>
              <a:t>                                          </a:t>
            </a:r>
          </a:p>
          <a:p>
            <a:pPr marL="0" indent="0">
              <a:buNone/>
            </a:pPr>
            <a:r>
              <a:rPr lang="en-US" dirty="0"/>
              <a:t>                                           in: </a:t>
            </a:r>
            <a:r>
              <a:rPr lang="en-US" b="1" dirty="0"/>
              <a:t>Medical Physics, Engineering Physics, or other Related direction. </a:t>
            </a:r>
          </a:p>
        </p:txBody>
      </p:sp>
    </p:spTree>
    <p:extLst>
      <p:ext uri="{BB962C8B-B14F-4D97-AF65-F5344CB8AC3E}">
        <p14:creationId xmlns:p14="http://schemas.microsoft.com/office/powerpoint/2010/main" val="4286925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AA298-F437-ECB2-FCFC-186D1D1BB016}"/>
              </a:ext>
            </a:extLst>
          </p:cNvPr>
          <p:cNvSpPr>
            <a:spLocks noGrp="1"/>
          </p:cNvSpPr>
          <p:nvPr>
            <p:ph type="title"/>
          </p:nvPr>
        </p:nvSpPr>
        <p:spPr>
          <a:xfrm>
            <a:off x="988060" y="2766218"/>
            <a:ext cx="10659110" cy="1325563"/>
          </a:xfrm>
        </p:spPr>
        <p:txBody>
          <a:bodyPr>
            <a:normAutofit fontScale="90000"/>
          </a:bodyPr>
          <a:lstStyle/>
          <a:p>
            <a:pPr algn="ctr"/>
            <a:r>
              <a:rPr lang="en-US" sz="5400" dirty="0">
                <a:effectLst>
                  <a:outerShdw blurRad="38100" dist="38100" dir="2700000" algn="tl">
                    <a:srgbClr val="000000">
                      <a:alpha val="43137"/>
                    </a:srgbClr>
                  </a:outerShdw>
                </a:effectLst>
                <a:latin typeface="Algerian" panose="04020705040A02060702" pitchFamily="82" charset="0"/>
              </a:rPr>
              <a:t>THANK YOU  FOR LISTENING!!! </a:t>
            </a:r>
            <a:br>
              <a:rPr lang="en-US" sz="5400" dirty="0">
                <a:effectLst>
                  <a:outerShdw blurRad="38100" dist="38100" dir="2700000" algn="tl">
                    <a:srgbClr val="000000">
                      <a:alpha val="43137"/>
                    </a:srgbClr>
                  </a:outerShdw>
                </a:effectLst>
                <a:latin typeface="Algerian" panose="04020705040A02060702" pitchFamily="82" charset="0"/>
              </a:rPr>
            </a:br>
            <a:endParaRPr lang="en-US" dirty="0"/>
          </a:p>
        </p:txBody>
      </p:sp>
    </p:spTree>
    <p:extLst>
      <p:ext uri="{BB962C8B-B14F-4D97-AF65-F5344CB8AC3E}">
        <p14:creationId xmlns:p14="http://schemas.microsoft.com/office/powerpoint/2010/main" val="2973498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91" name="Rectangle 49">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51">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93"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94" name="Oval 54">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55">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56">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57">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58">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59">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60">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61">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62">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63">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Shape 64">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05" name="Freeform: Shape 65">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06" name="Freeform: Shape 66">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07" name="Oval 67">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8" name="Freeform: Shape 68">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109" name="Rectangle 70">
            <a:extLst>
              <a:ext uri="{FF2B5EF4-FFF2-40B4-BE49-F238E27FC236}">
                <a16:creationId xmlns:a16="http://schemas.microsoft.com/office/drawing/2014/main" id="{D6A5485D-4AF6-47BA-8BB1-44D0639B9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useBgFill="1">
        <p:nvSpPr>
          <p:cNvPr id="110" name="Freeform: Shape 72">
            <a:extLst>
              <a:ext uri="{FF2B5EF4-FFF2-40B4-BE49-F238E27FC236}">
                <a16:creationId xmlns:a16="http://schemas.microsoft.com/office/drawing/2014/main" id="{587642B7-79EF-4368-85F8-49CB4B0DB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6099" y="238175"/>
            <a:ext cx="6735901" cy="6619825"/>
          </a:xfrm>
          <a:custGeom>
            <a:avLst/>
            <a:gdLst>
              <a:gd name="connsiteX0" fmla="*/ 3948904 w 6735901"/>
              <a:gd name="connsiteY0" fmla="*/ 0 h 6619825"/>
              <a:gd name="connsiteX1" fmla="*/ 6460776 w 6735901"/>
              <a:gd name="connsiteY1" fmla="*/ 901740 h 6619825"/>
              <a:gd name="connsiteX2" fmla="*/ 6735901 w 6735901"/>
              <a:gd name="connsiteY2" fmla="*/ 1151790 h 6619825"/>
              <a:gd name="connsiteX3" fmla="*/ 6735901 w 6735901"/>
              <a:gd name="connsiteY3" fmla="*/ 6619825 h 6619825"/>
              <a:gd name="connsiteX4" fmla="*/ 1046292 w 6735901"/>
              <a:gd name="connsiteY4" fmla="*/ 6619825 h 6619825"/>
              <a:gd name="connsiteX5" fmla="*/ 901737 w 6735901"/>
              <a:gd name="connsiteY5" fmla="*/ 6460773 h 6619825"/>
              <a:gd name="connsiteX6" fmla="*/ 0 w 6735901"/>
              <a:gd name="connsiteY6" fmla="*/ 3948904 h 6619825"/>
              <a:gd name="connsiteX7" fmla="*/ 3948904 w 6735901"/>
              <a:gd name="connsiteY7" fmla="*/ 0 h 66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35901" h="6619825">
                <a:moveTo>
                  <a:pt x="3948904" y="0"/>
                </a:moveTo>
                <a:cubicBezTo>
                  <a:pt x="4903056" y="0"/>
                  <a:pt x="5778172" y="338405"/>
                  <a:pt x="6460776" y="901740"/>
                </a:cubicBezTo>
                <a:lnTo>
                  <a:pt x="6735901" y="1151790"/>
                </a:lnTo>
                <a:lnTo>
                  <a:pt x="6735901" y="6619825"/>
                </a:lnTo>
                <a:lnTo>
                  <a:pt x="1046292" y="6619825"/>
                </a:lnTo>
                <a:lnTo>
                  <a:pt x="901737" y="6460773"/>
                </a:lnTo>
                <a:cubicBezTo>
                  <a:pt x="338405" y="5778172"/>
                  <a:pt x="0" y="4903056"/>
                  <a:pt x="0" y="3948904"/>
                </a:cubicBezTo>
                <a:cubicBezTo>
                  <a:pt x="0" y="1767984"/>
                  <a:pt x="1767984" y="0"/>
                  <a:pt x="394890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pic>
        <p:nvPicPr>
          <p:cNvPr id="46" name="Picture 45" descr="Chart, histogram&#10;&#10;Description automatically generated">
            <a:extLst>
              <a:ext uri="{FF2B5EF4-FFF2-40B4-BE49-F238E27FC236}">
                <a16:creationId xmlns:a16="http://schemas.microsoft.com/office/drawing/2014/main" id="{F71881C9-5C7C-1009-2853-2374542D1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194" y="776509"/>
            <a:ext cx="11026635" cy="5944968"/>
          </a:xfrm>
          <a:prstGeom prst="rect">
            <a:avLst/>
          </a:prstGeom>
        </p:spPr>
      </p:pic>
      <p:sp>
        <p:nvSpPr>
          <p:cNvPr id="4" name="Title 3">
            <a:extLst>
              <a:ext uri="{FF2B5EF4-FFF2-40B4-BE49-F238E27FC236}">
                <a16:creationId xmlns:a16="http://schemas.microsoft.com/office/drawing/2014/main" id="{E3E87EB0-DB72-E202-D008-C5172D2ABAED}"/>
              </a:ext>
            </a:extLst>
          </p:cNvPr>
          <p:cNvSpPr>
            <a:spLocks noGrp="1"/>
          </p:cNvSpPr>
          <p:nvPr>
            <p:ph type="title"/>
          </p:nvPr>
        </p:nvSpPr>
        <p:spPr>
          <a:xfrm>
            <a:off x="588820" y="93660"/>
            <a:ext cx="9458890" cy="538335"/>
          </a:xfrm>
        </p:spPr>
        <p:txBody>
          <a:bodyPr vert="horz" lIns="91440" tIns="45720" rIns="91440" bIns="45720" rtlCol="0" anchor="b">
            <a:normAutofit/>
          </a:bodyPr>
          <a:lstStyle/>
          <a:p>
            <a:pPr algn="ctr"/>
            <a:r>
              <a:rPr lang="en-US" sz="3200" dirty="0">
                <a:solidFill>
                  <a:srgbClr val="00B050"/>
                </a:solidFill>
                <a:effectLst>
                  <a:outerShdw blurRad="50800" dist="38100" dir="8100000" algn="tr" rotWithShape="0">
                    <a:prstClr val="black">
                      <a:alpha val="40000"/>
                    </a:prstClr>
                  </a:outerShdw>
                </a:effectLst>
              </a:rPr>
              <a:t>How Dangerous Can Methane Explosions Be?</a:t>
            </a:r>
          </a:p>
        </p:txBody>
      </p:sp>
    </p:spTree>
    <p:extLst>
      <p:ext uri="{BB962C8B-B14F-4D97-AF65-F5344CB8AC3E}">
        <p14:creationId xmlns:p14="http://schemas.microsoft.com/office/powerpoint/2010/main" val="206643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67"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68" name="Oval 67">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79" name="Freeform: Shape 78">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80" name="Freeform: Shape 79">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81" name="Oval 80">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84" name="Rectangle 83">
            <a:extLst>
              <a:ext uri="{FF2B5EF4-FFF2-40B4-BE49-F238E27FC236}">
                <a16:creationId xmlns:a16="http://schemas.microsoft.com/office/drawing/2014/main" id="{B7818AA9-82F7-46F6-8A83-1A6258163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7" name="Picture 86" descr="Chart&#10;&#10;Description automatically generated">
            <a:extLst>
              <a:ext uri="{FF2B5EF4-FFF2-40B4-BE49-F238E27FC236}">
                <a16:creationId xmlns:a16="http://schemas.microsoft.com/office/drawing/2014/main" id="{27635E4D-EABF-E249-B2AA-8152A3BAD1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1" y="91082"/>
            <a:ext cx="12051899" cy="6630395"/>
          </a:xfrm>
          <a:prstGeom prst="rect">
            <a:avLst/>
          </a:prstGeom>
        </p:spPr>
      </p:pic>
    </p:spTree>
    <p:extLst>
      <p:ext uri="{BB962C8B-B14F-4D97-AF65-F5344CB8AC3E}">
        <p14:creationId xmlns:p14="http://schemas.microsoft.com/office/powerpoint/2010/main" val="241042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0">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10"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12" name="Oval 13">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14">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15">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16">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17">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18">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19">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20">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21">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22">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23">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40" name="Freeform: Shape 24">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41" name="Freeform: Shape 25">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42" name="Oval 26">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Freeform: Shape 27">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44" name="Rectangle 29">
            <a:extLst>
              <a:ext uri="{FF2B5EF4-FFF2-40B4-BE49-F238E27FC236}">
                <a16:creationId xmlns:a16="http://schemas.microsoft.com/office/drawing/2014/main" id="{B7818AA9-82F7-46F6-8A83-1A6258163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descr="Chart, line chart&#10;&#10;Description automatically generated">
            <a:extLst>
              <a:ext uri="{FF2B5EF4-FFF2-40B4-BE49-F238E27FC236}">
                <a16:creationId xmlns:a16="http://schemas.microsoft.com/office/drawing/2014/main" id="{E2EDE0FF-D80E-95D0-4A36-EA9B83EB4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76" y="0"/>
            <a:ext cx="11195868" cy="6755196"/>
          </a:xfrm>
          <a:prstGeom prst="rect">
            <a:avLst/>
          </a:prstGeom>
        </p:spPr>
      </p:pic>
    </p:spTree>
    <p:extLst>
      <p:ext uri="{BB962C8B-B14F-4D97-AF65-F5344CB8AC3E}">
        <p14:creationId xmlns:p14="http://schemas.microsoft.com/office/powerpoint/2010/main" val="3383122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16CAF7-7D22-0C88-A03F-B8FBC4DEC7FF}"/>
              </a:ext>
            </a:extLst>
          </p:cNvPr>
          <p:cNvSpPr txBox="1"/>
          <p:nvPr/>
        </p:nvSpPr>
        <p:spPr>
          <a:xfrm>
            <a:off x="1844040" y="165100"/>
            <a:ext cx="8227060" cy="830997"/>
          </a:xfrm>
          <a:prstGeom prst="rect">
            <a:avLst/>
          </a:prstGeom>
          <a:noFill/>
        </p:spPr>
        <p:txBody>
          <a:bodyPr wrap="square" rtlCol="0">
            <a:spAutoFit/>
          </a:bodyPr>
          <a:lstStyle/>
          <a:p>
            <a:pPr algn="ctr"/>
            <a:r>
              <a:rPr lang="en-US" sz="4800" b="1" dirty="0">
                <a:ln w="9525">
                  <a:solidFill>
                    <a:schemeClr val="tx1"/>
                  </a:solidFill>
                  <a:prstDash val="solid"/>
                </a:ln>
                <a:solidFill>
                  <a:schemeClr val="accent5"/>
                </a:solidFill>
                <a:effectLst>
                  <a:outerShdw blurRad="50800" dist="38100" dir="8100000" algn="tr" rotWithShape="0">
                    <a:prstClr val="black">
                      <a:alpha val="40000"/>
                    </a:prstClr>
                  </a:outerShdw>
                </a:effectLst>
              </a:rPr>
              <a:t>Statistics  Of Fatal Outcomes </a:t>
            </a:r>
          </a:p>
        </p:txBody>
      </p:sp>
      <p:sp>
        <p:nvSpPr>
          <p:cNvPr id="8" name="TextBox 7">
            <a:extLst>
              <a:ext uri="{FF2B5EF4-FFF2-40B4-BE49-F238E27FC236}">
                <a16:creationId xmlns:a16="http://schemas.microsoft.com/office/drawing/2014/main" id="{29540202-B684-FF29-F1FE-B7F00EFC9AC9}"/>
              </a:ext>
            </a:extLst>
          </p:cNvPr>
          <p:cNvSpPr txBox="1"/>
          <p:nvPr/>
        </p:nvSpPr>
        <p:spPr>
          <a:xfrm>
            <a:off x="180340" y="3811012"/>
            <a:ext cx="5085080" cy="3046988"/>
          </a:xfrm>
          <a:prstGeom prst="rect">
            <a:avLst/>
          </a:prstGeom>
          <a:noFill/>
        </p:spPr>
        <p:txBody>
          <a:bodyPr wrap="square" rtlCol="0">
            <a:spAutoFit/>
          </a:bodyPr>
          <a:lstStyle/>
          <a:p>
            <a:pPr algn="ctr"/>
            <a:r>
              <a:rPr lang="en-US" sz="2400" dirty="0">
                <a:latin typeface="Agency FB" panose="020B0503020202020204" pitchFamily="34" charset="0"/>
                <a:cs typeface="Times New Roman" panose="02020603050405020304" pitchFamily="18" charset="0"/>
              </a:rPr>
              <a:t>Statistics of </a:t>
            </a:r>
            <a:r>
              <a:rPr lang="en-US" sz="2400" b="1" dirty="0">
                <a:latin typeface="Agency FB" panose="020B0503020202020204" pitchFamily="34" charset="0"/>
                <a:cs typeface="Times New Roman" panose="02020603050405020304" pitchFamily="18" charset="0"/>
              </a:rPr>
              <a:t>fatal outcomes </a:t>
            </a:r>
            <a:r>
              <a:rPr lang="en-US" sz="2400" dirty="0">
                <a:latin typeface="Agency FB" panose="020B0503020202020204" pitchFamily="34" charset="0"/>
                <a:cs typeface="Times New Roman" panose="02020603050405020304" pitchFamily="18" charset="0"/>
              </a:rPr>
              <a:t>in </a:t>
            </a:r>
            <a:r>
              <a:rPr lang="en-US" sz="2400" b="1" dirty="0">
                <a:latin typeface="Agency FB" panose="020B0503020202020204" pitchFamily="34" charset="0"/>
                <a:cs typeface="Times New Roman" panose="02020603050405020304" pitchFamily="18" charset="0"/>
              </a:rPr>
              <a:t>Poland</a:t>
            </a:r>
            <a:endParaRPr lang="en-US" sz="2400" dirty="0">
              <a:latin typeface="Agency FB" panose="020B0503020202020204" pitchFamily="34" charset="0"/>
              <a:cs typeface="Times New Roman" panose="02020603050405020304" pitchFamily="18" charset="0"/>
            </a:endParaRPr>
          </a:p>
          <a:p>
            <a:r>
              <a:rPr lang="en-US" sz="2000" dirty="0">
                <a:latin typeface="Agency FB" panose="020B0503020202020204" pitchFamily="34" charset="0"/>
                <a:cs typeface="Times New Roman" panose="02020603050405020304" pitchFamily="18" charset="0"/>
              </a:rPr>
              <a:t>2014</a:t>
            </a:r>
            <a:r>
              <a:rPr lang="ka-GE" sz="2000" dirty="0">
                <a:cs typeface="Times New Roman" panose="02020603050405020304" pitchFamily="18" charset="0"/>
              </a:rPr>
              <a:t> – 5</a:t>
            </a:r>
            <a:r>
              <a:rPr lang="en-US" sz="2000" dirty="0">
                <a:latin typeface="Agency FB" panose="020B0503020202020204" pitchFamily="34" charset="0"/>
                <a:cs typeface="Times New Roman" panose="02020603050405020304" pitchFamily="18" charset="0"/>
              </a:rPr>
              <a:t> dead</a:t>
            </a:r>
          </a:p>
          <a:p>
            <a:r>
              <a:rPr lang="en-US" sz="2000" dirty="0">
                <a:latin typeface="Agency FB" panose="020B0503020202020204" pitchFamily="34" charset="0"/>
                <a:cs typeface="Times New Roman" panose="02020603050405020304" pitchFamily="18" charset="0"/>
              </a:rPr>
              <a:t>2013</a:t>
            </a:r>
            <a:r>
              <a:rPr lang="ka-GE" sz="2000" dirty="0">
                <a:cs typeface="Times New Roman" panose="02020603050405020304" pitchFamily="18" charset="0"/>
              </a:rPr>
              <a:t>- 3 </a:t>
            </a:r>
            <a:r>
              <a:rPr lang="en-US" sz="2000" dirty="0">
                <a:latin typeface="Agency FB" panose="020B0503020202020204" pitchFamily="34" charset="0"/>
                <a:cs typeface="Times New Roman" panose="02020603050405020304" pitchFamily="18" charset="0"/>
              </a:rPr>
              <a:t>dead </a:t>
            </a:r>
          </a:p>
          <a:p>
            <a:r>
              <a:rPr lang="en-US" sz="2000" b="0" i="0" dirty="0">
                <a:solidFill>
                  <a:srgbClr val="202122"/>
                </a:solidFill>
                <a:effectLst/>
                <a:latin typeface="Agency FB" panose="020B0503020202020204" pitchFamily="34" charset="0"/>
              </a:rPr>
              <a:t>2022, 20-21 April</a:t>
            </a:r>
            <a:r>
              <a:rPr lang="en-US" sz="2000" b="0" i="0" dirty="0">
                <a:solidFill>
                  <a:srgbClr val="202122"/>
                </a:solidFill>
                <a:effectLst/>
                <a:latin typeface="Agency FB" panose="020B0503020202020204" pitchFamily="34" charset="0"/>
                <a:cs typeface="Times New Roman" panose="02020603050405020304" pitchFamily="18" charset="0"/>
              </a:rPr>
              <a:t>-9 dead </a:t>
            </a:r>
          </a:p>
          <a:p>
            <a:r>
              <a:rPr lang="en-US" sz="2000" b="0" i="0" dirty="0">
                <a:solidFill>
                  <a:srgbClr val="202122"/>
                </a:solidFill>
                <a:effectLst/>
                <a:latin typeface="Agency FB" panose="020B0503020202020204" pitchFamily="34" charset="0"/>
              </a:rPr>
              <a:t>2022, 23 April</a:t>
            </a:r>
            <a:r>
              <a:rPr lang="en-US" sz="2000" b="0" i="0" dirty="0">
                <a:solidFill>
                  <a:srgbClr val="202122"/>
                </a:solidFill>
                <a:effectLst/>
                <a:latin typeface="Agency FB" panose="020B0503020202020204" pitchFamily="34" charset="0"/>
                <a:cs typeface="Times New Roman" panose="02020603050405020304" pitchFamily="18" charset="0"/>
              </a:rPr>
              <a:t>-10 dead</a:t>
            </a:r>
          </a:p>
          <a:p>
            <a:r>
              <a:rPr lang="en-US" sz="2000" b="0" i="0" dirty="0">
                <a:solidFill>
                  <a:srgbClr val="202122"/>
                </a:solidFill>
                <a:effectLst/>
                <a:latin typeface="Agency FB" panose="020B0503020202020204" pitchFamily="34" charset="0"/>
              </a:rPr>
              <a:t>2021, 5 March</a:t>
            </a:r>
            <a:r>
              <a:rPr lang="en-US" sz="2000" dirty="0">
                <a:solidFill>
                  <a:srgbClr val="202122"/>
                </a:solidFill>
                <a:latin typeface="Agency FB" panose="020B0503020202020204" pitchFamily="34" charset="0"/>
                <a:cs typeface="Times New Roman" panose="02020603050405020304" pitchFamily="18" charset="0"/>
              </a:rPr>
              <a:t>-2 dead</a:t>
            </a:r>
          </a:p>
          <a:p>
            <a:endParaRPr lang="en-US" sz="2000" dirty="0">
              <a:latin typeface="Agency FB" panose="020B0503020202020204" pitchFamily="34" charset="0"/>
              <a:cs typeface="Times New Roman" panose="02020603050405020304" pitchFamily="18" charset="0"/>
            </a:endParaRPr>
          </a:p>
          <a:p>
            <a:r>
              <a:rPr lang="en-US" sz="2400" b="0" i="0" dirty="0">
                <a:solidFill>
                  <a:srgbClr val="00B050"/>
                </a:solidFill>
                <a:effectLst/>
                <a:latin typeface="Bell MT" panose="02020503060305020303" pitchFamily="18" charset="0"/>
              </a:rPr>
              <a:t>Poland remains by far the largest hard coal producer in Europe</a:t>
            </a:r>
            <a:r>
              <a:rPr lang="en-US" sz="2400" b="0" i="0" dirty="0">
                <a:solidFill>
                  <a:srgbClr val="00B050"/>
                </a:solidFill>
                <a:effectLst/>
                <a:latin typeface="arial" panose="020B0604020202020204" pitchFamily="34" charset="0"/>
              </a:rPr>
              <a:t>.</a:t>
            </a:r>
            <a:endParaRPr lang="en-US" sz="2400" dirty="0">
              <a:solidFill>
                <a:srgbClr val="00B050"/>
              </a:solidFill>
            </a:endParaRPr>
          </a:p>
        </p:txBody>
      </p:sp>
      <p:pic>
        <p:nvPicPr>
          <p:cNvPr id="1026" name="Picture 2" descr="Location of the selected study area (Wiezcorek coal mine) in Poland.... |  Download Scientific Diagram">
            <a:extLst>
              <a:ext uri="{FF2B5EF4-FFF2-40B4-BE49-F238E27FC236}">
                <a16:creationId xmlns:a16="http://schemas.microsoft.com/office/drawing/2014/main" id="{242BDD54-9CF5-DEE4-C838-EF722536F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582" y="3429000"/>
            <a:ext cx="3848100" cy="307931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F128F8FB-F31E-205D-D760-8C0C450BCCDB}"/>
              </a:ext>
            </a:extLst>
          </p:cNvPr>
          <p:cNvSpPr>
            <a:spLocks noGrp="1"/>
          </p:cNvSpPr>
          <p:nvPr>
            <p:ph type="body" sz="half" idx="2"/>
          </p:nvPr>
        </p:nvSpPr>
        <p:spPr>
          <a:xfrm>
            <a:off x="180340" y="1341375"/>
            <a:ext cx="8023860" cy="2087625"/>
          </a:xfrm>
        </p:spPr>
        <p:txBody>
          <a:bodyPr>
            <a:normAutofit fontScale="70000" lnSpcReduction="20000"/>
          </a:bodyPr>
          <a:lstStyle/>
          <a:p>
            <a:pPr algn="ctr"/>
            <a:r>
              <a:rPr lang="en-US" sz="2800" dirty="0">
                <a:latin typeface="Times New Roman" panose="02020603050405020304" pitchFamily="18" charset="0"/>
                <a:cs typeface="Times New Roman" panose="02020603050405020304" pitchFamily="18" charset="0"/>
              </a:rPr>
              <a:t>Statistics of </a:t>
            </a:r>
            <a:r>
              <a:rPr lang="en-US" sz="2800" b="1" dirty="0">
                <a:solidFill>
                  <a:srgbClr val="FF0000"/>
                </a:solidFill>
                <a:latin typeface="Times New Roman" panose="02020603050405020304" pitchFamily="18" charset="0"/>
                <a:cs typeface="Times New Roman" panose="02020603050405020304" pitchFamily="18" charset="0"/>
              </a:rPr>
              <a:t>fatal outcomes </a:t>
            </a:r>
            <a:r>
              <a:rPr lang="en-US" sz="2800" dirty="0">
                <a:solidFill>
                  <a:schemeClr val="tx1"/>
                </a:solidFill>
                <a:latin typeface="Times New Roman" panose="02020603050405020304" pitchFamily="18" charset="0"/>
                <a:cs typeface="Times New Roman" panose="02020603050405020304" pitchFamily="18" charset="0"/>
              </a:rPr>
              <a:t>in </a:t>
            </a:r>
            <a:r>
              <a:rPr lang="en-US" sz="2800" b="1" dirty="0">
                <a:solidFill>
                  <a:srgbClr val="FF0000"/>
                </a:solidFill>
                <a:latin typeface="Times New Roman" panose="02020603050405020304" pitchFamily="18" charset="0"/>
                <a:cs typeface="Times New Roman" panose="02020603050405020304" pitchFamily="18" charset="0"/>
              </a:rPr>
              <a:t>2022</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and</a:t>
            </a:r>
            <a:r>
              <a:rPr lang="en-US" sz="2800"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2021</a:t>
            </a:r>
            <a:r>
              <a:rPr lang="en-US" sz="2800" dirty="0">
                <a:solidFill>
                  <a:srgbClr val="FF0000"/>
                </a:solidFill>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USA</a:t>
            </a:r>
          </a:p>
          <a:p>
            <a:endParaRPr lang="en-US" dirty="0">
              <a:solidFill>
                <a:schemeClr val="bg2">
                  <a:lumMod val="10000"/>
                </a:schemeClr>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From </a:t>
            </a:r>
            <a:r>
              <a:rPr lang="en-US" b="1" i="0" u="none" strike="noStrike" dirty="0">
                <a:solidFill>
                  <a:srgbClr val="FFFFFF"/>
                </a:solidFill>
                <a:effectLst/>
                <a:latin typeface="Open Sans" panose="020B0604020202020204" pitchFamily="34" charset="0"/>
                <a:hlinkClick r:id="rId3"/>
              </a:rPr>
              <a:t>January 7, 2022 </a:t>
            </a:r>
            <a:r>
              <a:rPr lang="en-US" i="0" u="none" strike="noStrike" dirty="0">
                <a:solidFill>
                  <a:schemeClr val="bg2">
                    <a:lumMod val="10000"/>
                  </a:schemeClr>
                </a:solidFill>
                <a:effectLst/>
                <a:latin typeface="Open Sans" panose="020B0604020202020204" pitchFamily="34" charset="0"/>
              </a:rPr>
              <a:t>till </a:t>
            </a:r>
            <a:r>
              <a:rPr lang="en-US" b="1" i="0" u="none" strike="noStrike" dirty="0">
                <a:solidFill>
                  <a:srgbClr val="FFFFFF"/>
                </a:solidFill>
                <a:effectLst/>
                <a:latin typeface="Open Sans" panose="020B0606030504020204" pitchFamily="34" charset="0"/>
                <a:hlinkClick r:id="rId4"/>
              </a:rPr>
              <a:t>September 1, 2022</a:t>
            </a:r>
            <a:r>
              <a:rPr lang="en-US" b="1" i="0" u="none" strike="noStrike" dirty="0">
                <a:solidFill>
                  <a:srgbClr val="FFFFFF"/>
                </a:solidFill>
                <a:effectLst/>
                <a:latin typeface="Open Sans" panose="020B0606030504020204" pitchFamily="34" charset="0"/>
              </a:rPr>
              <a:t> </a:t>
            </a:r>
            <a:r>
              <a:rPr lang="en-US" i="0" u="none" strike="noStrike" dirty="0">
                <a:solidFill>
                  <a:schemeClr val="tx1"/>
                </a:solidFill>
                <a:effectLst/>
                <a:latin typeface="Open Sans" panose="020B0606030504020204" pitchFamily="34" charset="0"/>
              </a:rPr>
              <a:t>– 20 fatal outcomes </a:t>
            </a:r>
          </a:p>
          <a:p>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rPr>
              <a:t>From </a:t>
            </a:r>
            <a:r>
              <a:rPr lang="en-US" b="1" i="0" u="none" strike="noStrike" dirty="0">
                <a:solidFill>
                  <a:srgbClr val="FFFFFF"/>
                </a:solidFill>
                <a:effectLst/>
                <a:latin typeface="Open Sans" panose="020B0606030504020204" pitchFamily="34" charset="0"/>
                <a:hlinkClick r:id="rId5"/>
              </a:rPr>
              <a:t>January 16, 2021</a:t>
            </a:r>
            <a:r>
              <a:rPr lang="en-US" dirty="0">
                <a:solidFill>
                  <a:schemeClr val="tx1"/>
                </a:solidFill>
              </a:rPr>
              <a:t> till </a:t>
            </a:r>
            <a:r>
              <a:rPr lang="en-US" b="1" i="0" u="none" strike="noStrike" dirty="0">
                <a:solidFill>
                  <a:srgbClr val="FFFFFF"/>
                </a:solidFill>
                <a:effectLst/>
                <a:latin typeface="Open Sans" panose="020B0606030504020204" pitchFamily="34" charset="0"/>
                <a:hlinkClick r:id="rId6"/>
              </a:rPr>
              <a:t>December 13, 2021 </a:t>
            </a:r>
            <a:r>
              <a:rPr lang="en-US" dirty="0">
                <a:solidFill>
                  <a:schemeClr val="tx1">
                    <a:lumMod val="95000"/>
                    <a:lumOff val="5000"/>
                  </a:schemeClr>
                </a:solidFill>
                <a:latin typeface="Open Sans" panose="020B0606030504020204" pitchFamily="34" charset="0"/>
              </a:rPr>
              <a:t>-</a:t>
            </a:r>
            <a:r>
              <a:rPr lang="en-US" dirty="0">
                <a:solidFill>
                  <a:schemeClr val="tx1"/>
                </a:solidFill>
              </a:rPr>
              <a:t> 37 fatal outcomes </a:t>
            </a:r>
          </a:p>
          <a:p>
            <a:endParaRPr lang="en-US" dirty="0">
              <a:solidFill>
                <a:schemeClr val="tx1"/>
              </a:solidFill>
            </a:endParaRPr>
          </a:p>
          <a:p>
            <a:r>
              <a:rPr lang="en-US" dirty="0">
                <a:solidFill>
                  <a:schemeClr val="tx1"/>
                </a:solidFill>
                <a:hlinkClick r:id="rId7" action="ppaction://hlinkfile"/>
              </a:rPr>
              <a:t>Fatality Reports _ Mine Safety and Health Administration (MSHA).html</a:t>
            </a:r>
            <a:endParaRPr lang="en-US" dirty="0">
              <a:solidFill>
                <a:schemeClr val="tx1"/>
              </a:solidFill>
            </a:endParaRPr>
          </a:p>
        </p:txBody>
      </p:sp>
    </p:spTree>
    <p:extLst>
      <p:ext uri="{BB962C8B-B14F-4D97-AF65-F5344CB8AC3E}">
        <p14:creationId xmlns:p14="http://schemas.microsoft.com/office/powerpoint/2010/main" val="1266282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F3368-630E-3650-9C1E-C12997089524}"/>
              </a:ext>
            </a:extLst>
          </p:cNvPr>
          <p:cNvSpPr>
            <a:spLocks noGrp="1"/>
          </p:cNvSpPr>
          <p:nvPr>
            <p:ph type="title"/>
          </p:nvPr>
        </p:nvSpPr>
        <p:spPr>
          <a:xfrm>
            <a:off x="0" y="247648"/>
            <a:ext cx="6172200" cy="1965707"/>
          </a:xfrm>
        </p:spPr>
        <p:txBody>
          <a:bodyPr>
            <a:normAutofit/>
          </a:bodyPr>
          <a:lstStyle/>
          <a:p>
            <a:pPr algn="ctr"/>
            <a:r>
              <a:rPr lang="en-US" sz="4000" b="1" dirty="0">
                <a:solidFill>
                  <a:schemeClr val="accent6">
                    <a:lumMod val="50000"/>
                  </a:schemeClr>
                </a:solidFill>
                <a:effectLst>
                  <a:glow rad="228600">
                    <a:schemeClr val="accent3">
                      <a:satMod val="175000"/>
                      <a:alpha val="40000"/>
                    </a:schemeClr>
                  </a:glow>
                </a:effectLst>
                <a:latin typeface="Time Roman"/>
              </a:rPr>
              <a:t>Coal Mine in </a:t>
            </a:r>
            <a:r>
              <a:rPr lang="en-US" sz="4000" b="1" dirty="0" err="1">
                <a:solidFill>
                  <a:schemeClr val="accent6">
                    <a:lumMod val="50000"/>
                  </a:schemeClr>
                </a:solidFill>
                <a:effectLst>
                  <a:glow rad="228600">
                    <a:schemeClr val="accent3">
                      <a:satMod val="175000"/>
                      <a:alpha val="40000"/>
                    </a:schemeClr>
                  </a:glow>
                </a:effectLst>
                <a:latin typeface="Time Roman"/>
              </a:rPr>
              <a:t>Tkibuli</a:t>
            </a:r>
            <a:br>
              <a:rPr lang="en-US" sz="4000" b="1" dirty="0">
                <a:solidFill>
                  <a:schemeClr val="accent6">
                    <a:lumMod val="50000"/>
                  </a:schemeClr>
                </a:solidFill>
                <a:effectLst>
                  <a:glow rad="228600">
                    <a:schemeClr val="accent3">
                      <a:satMod val="175000"/>
                      <a:alpha val="40000"/>
                    </a:schemeClr>
                  </a:glow>
                </a:effectLst>
                <a:latin typeface="Time Roman"/>
              </a:rPr>
            </a:br>
            <a:r>
              <a:rPr lang="en-US" sz="2000" b="1" dirty="0">
                <a:solidFill>
                  <a:schemeClr val="accent6">
                    <a:lumMod val="50000"/>
                  </a:schemeClr>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Exploitation since </a:t>
            </a:r>
            <a:r>
              <a:rPr lang="ka-GE" sz="2000" b="1" dirty="0">
                <a:solidFill>
                  <a:schemeClr val="accent6">
                    <a:lumMod val="50000"/>
                  </a:schemeClr>
                </a:solidFill>
                <a:effectLst>
                  <a:glow rad="228600">
                    <a:schemeClr val="accent3">
                      <a:satMod val="175000"/>
                      <a:alpha val="40000"/>
                    </a:schemeClr>
                  </a:glow>
                </a:effectLst>
                <a:cs typeface="Times New Roman" panose="02020603050405020304" pitchFamily="18" charset="0"/>
              </a:rPr>
              <a:t>1846 </a:t>
            </a:r>
            <a:br>
              <a:rPr lang="en-US" b="1" dirty="0">
                <a:solidFill>
                  <a:schemeClr val="accent6">
                    <a:lumMod val="50000"/>
                  </a:schemeClr>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br>
            <a:endParaRPr lang="en-US" b="1" dirty="0">
              <a:solidFill>
                <a:schemeClr val="accent6">
                  <a:lumMod val="50000"/>
                </a:schemeClr>
              </a:solidFill>
              <a:effectLst>
                <a:glow rad="228600">
                  <a:schemeClr val="accent3">
                    <a:satMod val="175000"/>
                    <a:alpha val="40000"/>
                  </a:schemeClr>
                </a:glow>
              </a:effectLst>
            </a:endParaRPr>
          </a:p>
        </p:txBody>
      </p:sp>
      <p:sp>
        <p:nvSpPr>
          <p:cNvPr id="4" name="Text Placeholder 3">
            <a:extLst>
              <a:ext uri="{FF2B5EF4-FFF2-40B4-BE49-F238E27FC236}">
                <a16:creationId xmlns:a16="http://schemas.microsoft.com/office/drawing/2014/main" id="{08DB1CF4-3BFD-3B45-A4DF-C32CDD353E8E}"/>
              </a:ext>
            </a:extLst>
          </p:cNvPr>
          <p:cNvSpPr>
            <a:spLocks noGrp="1"/>
          </p:cNvSpPr>
          <p:nvPr>
            <p:ph type="body" sz="half" idx="2"/>
          </p:nvPr>
        </p:nvSpPr>
        <p:spPr>
          <a:xfrm>
            <a:off x="654388" y="2266950"/>
            <a:ext cx="4493260" cy="3746499"/>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w="76200">
            <a:solidFill>
              <a:srgbClr val="00B050"/>
            </a:solidFill>
            <a:prstDash val="lgDashDot"/>
          </a:ln>
        </p:spPr>
        <p:txBody>
          <a:bodyPr>
            <a:normAutofit lnSpcReduction="10000"/>
          </a:bodyPr>
          <a:lstStyle/>
          <a:p>
            <a:r>
              <a:rPr lang="en-US" sz="2400" b="1" dirty="0" err="1">
                <a:latin typeface="Times New Roman" panose="02020603050405020304" pitchFamily="18" charset="0"/>
                <a:cs typeface="Times New Roman" panose="02020603050405020304" pitchFamily="18" charset="0"/>
              </a:rPr>
              <a:t>Tkibuli</a:t>
            </a:r>
            <a:r>
              <a:rPr lang="en-US" sz="2400" b="1" dirty="0">
                <a:latin typeface="Times New Roman" panose="02020603050405020304" pitchFamily="18" charset="0"/>
                <a:cs typeface="Times New Roman" panose="02020603050405020304" pitchFamily="18" charset="0"/>
              </a:rPr>
              <a:t>, Georgia: Shafts/mine-Methane Explosions- fatal outcomes</a:t>
            </a:r>
          </a:p>
          <a:p>
            <a:r>
              <a:rPr lang="en-US" sz="2400" b="1" dirty="0">
                <a:latin typeface="Times New Roman" panose="02020603050405020304" pitchFamily="18" charset="0"/>
                <a:cs typeface="Times New Roman" panose="02020603050405020304" pitchFamily="18" charset="0"/>
              </a:rPr>
              <a:t>       </a:t>
            </a:r>
            <a:r>
              <a:rPr lang="ka-GE" sz="2400" dirty="0">
                <a:cs typeface="Times New Roman" panose="02020603050405020304" pitchFamily="18" charset="0"/>
              </a:rPr>
              <a:t>2014 - </a:t>
            </a:r>
            <a:r>
              <a:rPr lang="en-US" sz="2400" dirty="0">
                <a:latin typeface="Times New Roman" panose="02020603050405020304" pitchFamily="18" charset="0"/>
                <a:cs typeface="Times New Roman" panose="02020603050405020304" pitchFamily="18" charset="0"/>
              </a:rPr>
              <a:t>2</a:t>
            </a:r>
            <a:r>
              <a:rPr lang="ka-GE" sz="2400" dirty="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Dead, 4</a:t>
            </a:r>
            <a:r>
              <a:rPr lang="ka-GE" sz="2400" dirty="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injured</a:t>
            </a:r>
            <a:r>
              <a:rPr lang="ka-GE" sz="2400" dirty="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lvl="0"/>
            <a:r>
              <a:rPr lang="en-US" sz="2400" dirty="0">
                <a:cs typeface="Times New Roman" panose="02020603050405020304" pitchFamily="18" charset="0"/>
              </a:rPr>
              <a:t>        </a:t>
            </a:r>
            <a:r>
              <a:rPr lang="ka-GE" sz="2400" dirty="0">
                <a:cs typeface="Times New Roman" panose="02020603050405020304" pitchFamily="18" charset="0"/>
              </a:rPr>
              <a:t>2015 - </a:t>
            </a:r>
            <a:r>
              <a:rPr lang="en-US" sz="2400" dirty="0">
                <a:latin typeface="Times New Roman" panose="02020603050405020304" pitchFamily="18" charset="0"/>
                <a:cs typeface="Times New Roman" panose="02020603050405020304" pitchFamily="18" charset="0"/>
              </a:rPr>
              <a:t>1</a:t>
            </a:r>
            <a:r>
              <a:rPr lang="ka-GE" sz="2400" dirty="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Dead</a:t>
            </a:r>
            <a:r>
              <a:rPr lang="ka-GE" sz="2400" dirty="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lvl="0"/>
            <a:r>
              <a:rPr lang="en-US" sz="2400" dirty="0">
                <a:cs typeface="Times New Roman" panose="02020603050405020304" pitchFamily="18" charset="0"/>
              </a:rPr>
              <a:t>        </a:t>
            </a:r>
            <a:r>
              <a:rPr lang="ka-GE" sz="2400" dirty="0">
                <a:cs typeface="Times New Roman" panose="02020603050405020304" pitchFamily="18" charset="0"/>
              </a:rPr>
              <a:t>2016 - </a:t>
            </a:r>
            <a:r>
              <a:rPr lang="en-US" sz="2400" dirty="0">
                <a:latin typeface="Times New Roman" panose="02020603050405020304" pitchFamily="18" charset="0"/>
                <a:cs typeface="Times New Roman" panose="02020603050405020304" pitchFamily="18" charset="0"/>
              </a:rPr>
              <a:t>1</a:t>
            </a:r>
            <a:r>
              <a:rPr lang="ka-GE" sz="2400" dirty="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Dead</a:t>
            </a:r>
            <a:r>
              <a:rPr lang="ka-GE" sz="2400" dirty="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lvl="0"/>
            <a:r>
              <a:rPr lang="en-US" sz="2400" dirty="0">
                <a:cs typeface="Times New Roman" panose="02020603050405020304" pitchFamily="18" charset="0"/>
              </a:rPr>
              <a:t>        </a:t>
            </a:r>
            <a:r>
              <a:rPr lang="ka-GE" sz="2400" dirty="0">
                <a:cs typeface="Times New Roman" panose="02020603050405020304" pitchFamily="18" charset="0"/>
              </a:rPr>
              <a:t>2018 </a:t>
            </a:r>
            <a:r>
              <a:rPr lang="en-US" sz="2400" dirty="0">
                <a:latin typeface="Times New Roman" panose="02020603050405020304" pitchFamily="18" charset="0"/>
                <a:cs typeface="Times New Roman" panose="02020603050405020304" pitchFamily="18" charset="0"/>
              </a:rPr>
              <a:t>, April </a:t>
            </a:r>
            <a:r>
              <a:rPr lang="ka-GE" sz="2400" dirty="0">
                <a:cs typeface="Times New Roman" panose="02020603050405020304" pitchFamily="18" charset="0"/>
              </a:rPr>
              <a:t>5  - </a:t>
            </a:r>
            <a:r>
              <a:rPr lang="en-US" sz="2400" dirty="0">
                <a:latin typeface="Times New Roman" panose="02020603050405020304" pitchFamily="18" charset="0"/>
                <a:cs typeface="Times New Roman" panose="02020603050405020304" pitchFamily="18" charset="0"/>
              </a:rPr>
              <a:t>6 Dead, 3 injured;</a:t>
            </a:r>
          </a:p>
          <a:p>
            <a:pPr lvl="0"/>
            <a:r>
              <a:rPr lang="en-US" sz="2400" dirty="0">
                <a:cs typeface="Times New Roman" panose="02020603050405020304" pitchFamily="18" charset="0"/>
              </a:rPr>
              <a:t>        </a:t>
            </a:r>
            <a:r>
              <a:rPr lang="ka-GE" sz="2400" dirty="0">
                <a:cs typeface="Times New Roman" panose="02020603050405020304" pitchFamily="18" charset="0"/>
              </a:rPr>
              <a:t>2018</a:t>
            </a:r>
            <a:r>
              <a:rPr lang="en-US" sz="2400" dirty="0">
                <a:latin typeface="Times New Roman" panose="02020603050405020304" pitchFamily="18" charset="0"/>
                <a:cs typeface="Times New Roman" panose="02020603050405020304" pitchFamily="18" charset="0"/>
              </a:rPr>
              <a:t>,  July16   -</a:t>
            </a:r>
            <a:r>
              <a:rPr lang="ka-GE" sz="2400" dirty="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4 Dead, 6 injured</a:t>
            </a:r>
            <a:r>
              <a:rPr lang="ka-GE" sz="2400" dirty="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endParaRPr lang="en-US" b="1" dirty="0"/>
          </a:p>
        </p:txBody>
      </p:sp>
      <p:pic>
        <p:nvPicPr>
          <p:cNvPr id="5" name="Picture 2">
            <a:extLst>
              <a:ext uri="{FF2B5EF4-FFF2-40B4-BE49-F238E27FC236}">
                <a16:creationId xmlns:a16="http://schemas.microsoft.com/office/drawing/2014/main" id="{DBB96241-A774-F04A-0FDB-FE34A0DD5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4353" y="1230501"/>
            <a:ext cx="4370407" cy="2301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3EBF9FE5-0500-0492-CBD5-C2569DCC62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7404" y="4140200"/>
            <a:ext cx="3924303" cy="2123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Graphic 11" descr="Acquisition with solid fill">
            <a:extLst>
              <a:ext uri="{FF2B5EF4-FFF2-40B4-BE49-F238E27FC236}">
                <a16:creationId xmlns:a16="http://schemas.microsoft.com/office/drawing/2014/main" id="{571498A7-F393-D08B-2429-E51EB1DD87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2214" y="3615462"/>
            <a:ext cx="629450" cy="629450"/>
          </a:xfrm>
          <a:prstGeom prst="rect">
            <a:avLst/>
          </a:prstGeom>
        </p:spPr>
      </p:pic>
      <p:pic>
        <p:nvPicPr>
          <p:cNvPr id="13" name="Graphic 12" descr="Acquisition with solid fill">
            <a:extLst>
              <a:ext uri="{FF2B5EF4-FFF2-40B4-BE49-F238E27FC236}">
                <a16:creationId xmlns:a16="http://schemas.microsoft.com/office/drawing/2014/main" id="{0F5E0AD2-BBA1-ADF9-2174-EAF448DD023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8301" y="3212225"/>
            <a:ext cx="629450" cy="629450"/>
          </a:xfrm>
          <a:prstGeom prst="rect">
            <a:avLst/>
          </a:prstGeom>
        </p:spPr>
      </p:pic>
      <p:pic>
        <p:nvPicPr>
          <p:cNvPr id="14" name="Graphic 13" descr="Acquisition with solid fill">
            <a:extLst>
              <a:ext uri="{FF2B5EF4-FFF2-40B4-BE49-F238E27FC236}">
                <a16:creationId xmlns:a16="http://schemas.microsoft.com/office/drawing/2014/main" id="{DB8BA2F4-05B8-CFAA-10B7-16048CED029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4388" y="4408905"/>
            <a:ext cx="637276" cy="637276"/>
          </a:xfrm>
          <a:prstGeom prst="rect">
            <a:avLst/>
          </a:prstGeom>
        </p:spPr>
      </p:pic>
      <p:pic>
        <p:nvPicPr>
          <p:cNvPr id="15" name="Graphic 14" descr="Acquisition with solid fill">
            <a:extLst>
              <a:ext uri="{FF2B5EF4-FFF2-40B4-BE49-F238E27FC236}">
                <a16:creationId xmlns:a16="http://schemas.microsoft.com/office/drawing/2014/main" id="{3E5F34A8-A326-4BE0-1C1E-27B7216AE5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9707" y="4005668"/>
            <a:ext cx="818812" cy="610238"/>
          </a:xfrm>
          <a:prstGeom prst="rect">
            <a:avLst/>
          </a:prstGeom>
        </p:spPr>
      </p:pic>
      <p:pic>
        <p:nvPicPr>
          <p:cNvPr id="16" name="Graphic 15" descr="Acquisition with solid fill">
            <a:extLst>
              <a:ext uri="{FF2B5EF4-FFF2-40B4-BE49-F238E27FC236}">
                <a16:creationId xmlns:a16="http://schemas.microsoft.com/office/drawing/2014/main" id="{086F23CA-62B0-1D38-EEBE-4B3D92FA717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2214" y="5099776"/>
            <a:ext cx="637276" cy="637276"/>
          </a:xfrm>
          <a:prstGeom prst="rect">
            <a:avLst/>
          </a:prstGeom>
        </p:spPr>
      </p:pic>
    </p:spTree>
    <p:extLst>
      <p:ext uri="{BB962C8B-B14F-4D97-AF65-F5344CB8AC3E}">
        <p14:creationId xmlns:p14="http://schemas.microsoft.com/office/powerpoint/2010/main" val="2216506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85FA5-DBB8-45E6-BDB7-FBCB89FCB45E}"/>
              </a:ext>
            </a:extLst>
          </p:cNvPr>
          <p:cNvSpPr>
            <a:spLocks noGrp="1"/>
          </p:cNvSpPr>
          <p:nvPr>
            <p:ph type="ctrTitle"/>
          </p:nvPr>
        </p:nvSpPr>
        <p:spPr>
          <a:xfrm>
            <a:off x="1854200" y="122238"/>
            <a:ext cx="8001000" cy="165576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0000"/>
          </a:bodyPr>
          <a:lstStyle/>
          <a:p>
            <a:r>
              <a:rPr lang="en-US" sz="5400" b="1" kern="1200" spc="50" dirty="0">
                <a:ln w="0"/>
                <a:solidFill>
                  <a:srgbClr val="FF0000"/>
                </a:solidFill>
                <a:effectLst>
                  <a:outerShdw blurRad="50800" dist="38100" dir="10800000" algn="r" rotWithShape="0">
                    <a:prstClr val="black">
                      <a:alpha val="40000"/>
                    </a:prstClr>
                  </a:outerShdw>
                </a:effectLst>
                <a:latin typeface="+mj-lt"/>
                <a:ea typeface="+mj-ea"/>
                <a:cs typeface="+mj-cs"/>
              </a:rPr>
              <a:t>Standards </a:t>
            </a:r>
            <a:r>
              <a:rPr lang="en-US" b="1" spc="50" dirty="0">
                <a:ln w="0"/>
                <a:solidFill>
                  <a:srgbClr val="FF0000"/>
                </a:solidFill>
                <a:effectLst>
                  <a:outerShdw blurRad="50800" dist="38100" dir="10800000" algn="r" rotWithShape="0">
                    <a:prstClr val="black">
                      <a:alpha val="40000"/>
                    </a:prstClr>
                  </a:outerShdw>
                </a:effectLst>
              </a:rPr>
              <a:t>A</a:t>
            </a:r>
            <a:r>
              <a:rPr lang="en-US" sz="5400" b="1" kern="1200" spc="50" dirty="0">
                <a:ln w="0"/>
                <a:solidFill>
                  <a:srgbClr val="FF0000"/>
                </a:solidFill>
                <a:effectLst>
                  <a:outerShdw blurRad="50800" dist="38100" dir="10800000" algn="r" rotWithShape="0">
                    <a:prstClr val="black">
                      <a:alpha val="40000"/>
                    </a:prstClr>
                  </a:outerShdw>
                </a:effectLst>
                <a:latin typeface="+mj-lt"/>
                <a:ea typeface="+mj-ea"/>
                <a:cs typeface="+mj-cs"/>
              </a:rPr>
              <a:t>nd Existing </a:t>
            </a:r>
            <a:r>
              <a:rPr lang="en-US" b="1" spc="50" dirty="0">
                <a:ln w="0"/>
                <a:solidFill>
                  <a:srgbClr val="FF0000"/>
                </a:solidFill>
                <a:effectLst>
                  <a:outerShdw blurRad="50800" dist="38100" dir="10800000" algn="r" rotWithShape="0">
                    <a:prstClr val="black">
                      <a:alpha val="40000"/>
                    </a:prstClr>
                  </a:outerShdw>
                </a:effectLst>
              </a:rPr>
              <a:t>M</a:t>
            </a:r>
            <a:r>
              <a:rPr lang="en-US" sz="5400" b="1" kern="1200" spc="50" dirty="0">
                <a:ln w="0"/>
                <a:solidFill>
                  <a:srgbClr val="FF0000"/>
                </a:solidFill>
                <a:effectLst>
                  <a:outerShdw blurRad="50800" dist="38100" dir="10800000" algn="r" rotWithShape="0">
                    <a:prstClr val="black">
                      <a:alpha val="40000"/>
                    </a:prstClr>
                  </a:outerShdw>
                </a:effectLst>
                <a:latin typeface="+mj-lt"/>
                <a:ea typeface="+mj-ea"/>
                <a:cs typeface="+mj-cs"/>
              </a:rPr>
              <a:t>eans </a:t>
            </a:r>
            <a:r>
              <a:rPr lang="en-US" b="1" spc="50" dirty="0">
                <a:ln w="0"/>
                <a:solidFill>
                  <a:srgbClr val="FF0000"/>
                </a:solidFill>
                <a:effectLst>
                  <a:outerShdw blurRad="50800" dist="38100" dir="10800000" algn="r" rotWithShape="0">
                    <a:prstClr val="black">
                      <a:alpha val="40000"/>
                    </a:prstClr>
                  </a:outerShdw>
                </a:effectLst>
              </a:rPr>
              <a:t>O</a:t>
            </a:r>
            <a:r>
              <a:rPr lang="en-US" sz="5400" b="1" kern="1200" spc="50" dirty="0">
                <a:ln w="0"/>
                <a:solidFill>
                  <a:srgbClr val="FF0000"/>
                </a:solidFill>
                <a:effectLst>
                  <a:outerShdw blurRad="50800" dist="38100" dir="10800000" algn="r" rotWithShape="0">
                    <a:prstClr val="black">
                      <a:alpha val="40000"/>
                    </a:prstClr>
                  </a:outerShdw>
                </a:effectLst>
                <a:latin typeface="+mj-lt"/>
                <a:ea typeface="+mj-ea"/>
                <a:cs typeface="+mj-cs"/>
              </a:rPr>
              <a:t>f </a:t>
            </a:r>
            <a:r>
              <a:rPr lang="en-US" b="1" spc="50" dirty="0">
                <a:ln w="0"/>
                <a:solidFill>
                  <a:srgbClr val="FF0000"/>
                </a:solidFill>
                <a:effectLst>
                  <a:outerShdw blurRad="50800" dist="38100" dir="10800000" algn="r" rotWithShape="0">
                    <a:prstClr val="black">
                      <a:alpha val="40000"/>
                    </a:prstClr>
                  </a:outerShdw>
                </a:effectLst>
              </a:rPr>
              <a:t>P</a:t>
            </a:r>
            <a:r>
              <a:rPr lang="en-US" sz="5400" b="1" kern="1200" spc="50" dirty="0">
                <a:ln w="0"/>
                <a:solidFill>
                  <a:srgbClr val="FF0000"/>
                </a:solidFill>
                <a:effectLst>
                  <a:outerShdw blurRad="50800" dist="38100" dir="10800000" algn="r" rotWithShape="0">
                    <a:prstClr val="black">
                      <a:alpha val="40000"/>
                    </a:prstClr>
                  </a:outerShdw>
                </a:effectLst>
                <a:latin typeface="+mj-lt"/>
                <a:ea typeface="+mj-ea"/>
                <a:cs typeface="+mj-cs"/>
              </a:rPr>
              <a:t>rotection </a:t>
            </a:r>
            <a:endParaRPr lang="en-US" b="1" spc="50" dirty="0">
              <a:ln w="0"/>
              <a:solidFill>
                <a:srgbClr val="FF0000"/>
              </a:solidFill>
              <a:effectLst>
                <a:outerShdw blurRad="50800" dist="38100" dir="10800000" algn="r" rotWithShape="0">
                  <a:prstClr val="black">
                    <a:alpha val="40000"/>
                  </a:prstClr>
                </a:outerShdw>
              </a:effectLst>
            </a:endParaRPr>
          </a:p>
        </p:txBody>
      </p:sp>
      <p:sp>
        <p:nvSpPr>
          <p:cNvPr id="3" name="Subtitle 2">
            <a:extLst>
              <a:ext uri="{FF2B5EF4-FFF2-40B4-BE49-F238E27FC236}">
                <a16:creationId xmlns:a16="http://schemas.microsoft.com/office/drawing/2014/main" id="{4B3220E4-C24D-AF24-D9D7-CA0429DEB9E5}"/>
              </a:ext>
            </a:extLst>
          </p:cNvPr>
          <p:cNvSpPr>
            <a:spLocks noGrp="1"/>
          </p:cNvSpPr>
          <p:nvPr>
            <p:ph type="subTitle" idx="1"/>
          </p:nvPr>
        </p:nvSpPr>
        <p:spPr>
          <a:xfrm>
            <a:off x="927100" y="2222500"/>
            <a:ext cx="9740900" cy="3035300"/>
          </a:xfrm>
        </p:spPr>
        <p:txBody>
          <a:bodyPr>
            <a:normAutofit/>
          </a:bodyPr>
          <a:lstStyle/>
          <a:p>
            <a:r>
              <a:rPr lang="en-US" dirty="0">
                <a:solidFill>
                  <a:srgbClr val="FF0000"/>
                </a:solidFill>
                <a:latin typeface="Times New Roman" panose="02020603050405020304" pitchFamily="18" charset="0"/>
                <a:cs typeface="Times New Roman" panose="02020603050405020304" pitchFamily="18" charset="0"/>
              </a:rPr>
              <a:t>Regulations</a:t>
            </a:r>
          </a:p>
          <a:p>
            <a:r>
              <a:rPr lang="en-US" sz="2400" dirty="0">
                <a:solidFill>
                  <a:srgbClr val="0070C0"/>
                </a:solidFill>
                <a:latin typeface="Times New Roman" panose="02020603050405020304" pitchFamily="18" charset="0"/>
                <a:cs typeface="Times New Roman" panose="02020603050405020304" pitchFamily="18" charset="0"/>
              </a:rPr>
              <a:t>1969; USA- Federal Low for mining safety and health</a:t>
            </a:r>
            <a:br>
              <a:rPr lang="en-US" sz="2400" dirty="0">
                <a:latin typeface="Times New Roman" panose="02020603050405020304" pitchFamily="18" charset="0"/>
                <a:cs typeface="Times New Roman" panose="02020603050405020304" pitchFamily="18" charset="0"/>
              </a:rPr>
            </a:br>
            <a:r>
              <a:rPr lang="en-US" sz="2400" dirty="0">
                <a:solidFill>
                  <a:srgbClr val="0070C0"/>
                </a:solidFill>
                <a:latin typeface="Times New Roman" panose="02020603050405020304" pitchFamily="18" charset="0"/>
                <a:cs typeface="Times New Roman" panose="02020603050405020304" pitchFamily="18" charset="0"/>
              </a:rPr>
              <a:t>1995;  International Labor office - </a:t>
            </a:r>
            <a:r>
              <a:rPr lang="ka-GE" sz="2400" dirty="0">
                <a:solidFill>
                  <a:srgbClr val="0070C0"/>
                </a:solidFill>
                <a:latin typeface="Times New Roman" panose="02020603050405020304" pitchFamily="18" charset="0"/>
                <a:cs typeface="Times New Roman" panose="02020603050405020304" pitchFamily="18" charset="0"/>
              </a:rPr>
              <a:t>Safety and Health in Mines Convention</a:t>
            </a:r>
            <a:br>
              <a:rPr lang="en-US" sz="2400" dirty="0">
                <a:solidFill>
                  <a:srgbClr val="0070C0"/>
                </a:solidFill>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Other documentations in European Union improved the safety conditions in Mines</a:t>
            </a:r>
          </a:p>
          <a:p>
            <a:endParaRPr lang="en-US" sz="2400" dirty="0">
              <a:latin typeface="Times New Roman" panose="02020603050405020304" pitchFamily="18" charset="0"/>
              <a:cs typeface="Times New Roman" panose="02020603050405020304" pitchFamily="18" charset="0"/>
            </a:endParaRPr>
          </a:p>
          <a:p>
            <a:pPr marL="0" indent="0">
              <a:buNone/>
            </a:pPr>
            <a:r>
              <a:rPr lang="en-US" sz="2400" dirty="0">
                <a:solidFill>
                  <a:srgbClr val="FF0000"/>
                </a:solidFill>
                <a:latin typeface="Times New Roman" panose="02020603050405020304" pitchFamily="18" charset="0"/>
                <a:cs typeface="Times New Roman" panose="02020603050405020304" pitchFamily="18" charset="0"/>
              </a:rPr>
              <a:t>impact</a:t>
            </a:r>
            <a:r>
              <a:rPr lang="en-US" sz="2400" dirty="0">
                <a:latin typeface="Times New Roman" panose="02020603050405020304" pitchFamily="18" charset="0"/>
                <a:cs typeface="Times New Roman" panose="02020603050405020304" pitchFamily="18" charset="0"/>
              </a:rPr>
              <a:t>: rapidly reduced the fatal results and improved safety</a:t>
            </a:r>
          </a:p>
          <a:p>
            <a:endParaRPr lang="en-US" dirty="0"/>
          </a:p>
        </p:txBody>
      </p:sp>
    </p:spTree>
    <p:extLst>
      <p:ext uri="{BB962C8B-B14F-4D97-AF65-F5344CB8AC3E}">
        <p14:creationId xmlns:p14="http://schemas.microsoft.com/office/powerpoint/2010/main" val="1712089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298-0BBF-D7C9-3CE0-6E970D971447}"/>
              </a:ext>
            </a:extLst>
          </p:cNvPr>
          <p:cNvSpPr>
            <a:spLocks noGrp="1"/>
          </p:cNvSpPr>
          <p:nvPr>
            <p:ph type="title"/>
          </p:nvPr>
        </p:nvSpPr>
        <p:spPr>
          <a:xfrm>
            <a:off x="692150" y="131446"/>
            <a:ext cx="10744200" cy="1331594"/>
          </a:xfrm>
          <a:ln>
            <a:solidFill>
              <a:schemeClr val="bg1"/>
            </a:solidFill>
          </a:ln>
        </p:spPr>
        <p:txBody>
          <a:bodyPr>
            <a:noAutofit/>
          </a:bodyPr>
          <a:lstStyle/>
          <a:p>
            <a:r>
              <a:rPr lang="en-US" sz="3600" dirty="0">
                <a:ln w="0"/>
                <a:solidFill>
                  <a:schemeClr val="tx1"/>
                </a:solidFill>
                <a:effectLst>
                  <a:outerShdw blurRad="50800" dist="38100" algn="l" rotWithShape="0">
                    <a:prstClr val="black">
                      <a:alpha val="40000"/>
                    </a:prstClr>
                  </a:outerShdw>
                </a:effectLst>
              </a:rPr>
              <a:t>Existing protective systems which are used in coal mines</a:t>
            </a:r>
          </a:p>
        </p:txBody>
      </p:sp>
      <p:pic>
        <p:nvPicPr>
          <p:cNvPr id="12" name="Picture 11">
            <a:extLst>
              <a:ext uri="{FF2B5EF4-FFF2-40B4-BE49-F238E27FC236}">
                <a16:creationId xmlns:a16="http://schemas.microsoft.com/office/drawing/2014/main" id="{D5B052F4-5516-D6E5-C2A0-D7520ECD9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 y="1818640"/>
            <a:ext cx="5334000" cy="3810000"/>
          </a:xfrm>
          <a:prstGeom prst="rect">
            <a:avLst/>
          </a:prstGeom>
        </p:spPr>
      </p:pic>
      <p:sp>
        <p:nvSpPr>
          <p:cNvPr id="5" name="TextBox 4">
            <a:extLst>
              <a:ext uri="{FF2B5EF4-FFF2-40B4-BE49-F238E27FC236}">
                <a16:creationId xmlns:a16="http://schemas.microsoft.com/office/drawing/2014/main" id="{07CCCF14-BBCC-55EB-8EB3-6B9B59898236}"/>
              </a:ext>
            </a:extLst>
          </p:cNvPr>
          <p:cNvSpPr txBox="1"/>
          <p:nvPr/>
        </p:nvSpPr>
        <p:spPr>
          <a:xfrm>
            <a:off x="243840" y="1618676"/>
            <a:ext cx="5334000" cy="400110"/>
          </a:xfrm>
          <a:prstGeom prst="rect">
            <a:avLst/>
          </a:prstGeom>
          <a:solidFill>
            <a:srgbClr val="FFFF00"/>
          </a:solidFill>
        </p:spPr>
        <p:txBody>
          <a:bodyPr wrap="square" rtlCol="0">
            <a:spAutoFit/>
          </a:bodyPr>
          <a:lstStyle/>
          <a:p>
            <a:pPr algn="ctr"/>
            <a:r>
              <a:rPr lang="en-US" sz="2000" b="1" i="0" dirty="0">
                <a:ln w="0"/>
                <a:effectLst>
                  <a:outerShdw blurRad="38100" dist="19050" dir="2700000" algn="tl" rotWithShape="0">
                    <a:schemeClr val="dk1">
                      <a:alpha val="40000"/>
                    </a:schemeClr>
                  </a:outerShdw>
                </a:effectLst>
                <a:latin typeface="Georgia" panose="02040502050405020303" pitchFamily="18" charset="0"/>
              </a:rPr>
              <a:t>Active explosion barrier</a:t>
            </a:r>
            <a:endParaRPr lang="en-US" sz="2000" b="1" dirty="0">
              <a:ln w="0"/>
              <a:effectLst>
                <a:outerShdw blurRad="38100" dist="19050" dir="2700000" algn="tl" rotWithShape="0">
                  <a:schemeClr val="dk1">
                    <a:alpha val="40000"/>
                  </a:schemeClr>
                </a:outerShdw>
              </a:effectLst>
            </a:endParaRPr>
          </a:p>
        </p:txBody>
      </p:sp>
      <p:pic>
        <p:nvPicPr>
          <p:cNvPr id="1028" name="Picture 4">
            <a:extLst>
              <a:ext uri="{FF2B5EF4-FFF2-40B4-BE49-F238E27FC236}">
                <a16:creationId xmlns:a16="http://schemas.microsoft.com/office/drawing/2014/main" id="{9865381E-CD41-5606-1B6F-FA0CF8A14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2680" y="3896360"/>
            <a:ext cx="3383280" cy="260982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6CA725E-8AFF-7A48-7247-B5A85CB2E706}"/>
              </a:ext>
            </a:extLst>
          </p:cNvPr>
          <p:cNvSpPr>
            <a:spLocks noGrp="1"/>
          </p:cNvSpPr>
          <p:nvPr>
            <p:ph idx="1"/>
          </p:nvPr>
        </p:nvSpPr>
        <p:spPr>
          <a:xfrm>
            <a:off x="6315710" y="1818640"/>
            <a:ext cx="5120640" cy="1463040"/>
          </a:xfrm>
        </p:spPr>
        <p:txBody>
          <a:bodyPr>
            <a:normAutofit fontScale="85000" lnSpcReduction="10000"/>
          </a:bodyPr>
          <a:lstStyle/>
          <a:p>
            <a:pPr marL="0" indent="0" algn="l">
              <a:buNone/>
            </a:pPr>
            <a:r>
              <a:rPr lang="en-US" b="0" i="0" dirty="0">
                <a:solidFill>
                  <a:srgbClr val="202124"/>
                </a:solidFill>
                <a:effectLst/>
                <a:latin typeface="arial" panose="020B0604020202020204" pitchFamily="34" charset="0"/>
              </a:rPr>
              <a:t>How can methane explosion be prevented</a:t>
            </a:r>
          </a:p>
          <a:p>
            <a:pPr>
              <a:buFont typeface="Wingdings" panose="05000000000000000000" pitchFamily="2" charset="2"/>
              <a:buChar char="Ø"/>
            </a:pPr>
            <a:r>
              <a:rPr lang="en-US" b="0" i="0" dirty="0">
                <a:solidFill>
                  <a:srgbClr val="202124"/>
                </a:solidFill>
                <a:effectLst/>
                <a:latin typeface="arial" panose="020B0604020202020204" pitchFamily="34" charset="0"/>
              </a:rPr>
              <a:t> </a:t>
            </a:r>
            <a:r>
              <a:rPr lang="en-US" b="1" i="0" dirty="0">
                <a:solidFill>
                  <a:srgbClr val="202124"/>
                </a:solidFill>
                <a:effectLst/>
                <a:latin typeface="arial" panose="020B0604020202020204" pitchFamily="34" charset="0"/>
              </a:rPr>
              <a:t>adequate ventilation</a:t>
            </a:r>
          </a:p>
          <a:p>
            <a:pPr>
              <a:buFont typeface="Wingdings" panose="05000000000000000000" pitchFamily="2" charset="2"/>
              <a:buChar char="Ø"/>
            </a:pPr>
            <a:r>
              <a:rPr lang="en-US" b="1" i="0" dirty="0">
                <a:solidFill>
                  <a:srgbClr val="202124"/>
                </a:solidFill>
                <a:effectLst/>
                <a:latin typeface="arial" panose="020B0604020202020204" pitchFamily="34" charset="0"/>
              </a:rPr>
              <a:t>regular monitoring of gas concentrations</a:t>
            </a:r>
          </a:p>
          <a:p>
            <a:pPr>
              <a:buFont typeface="Wingdings" panose="05000000000000000000" pitchFamily="2" charset="2"/>
              <a:buChar char="Ø"/>
            </a:pPr>
            <a:r>
              <a:rPr lang="en-US" b="1" i="0" dirty="0">
                <a:solidFill>
                  <a:srgbClr val="202124"/>
                </a:solidFill>
                <a:effectLst/>
                <a:latin typeface="arial" panose="020B0604020202020204" pitchFamily="34" charset="0"/>
              </a:rPr>
              <a:t> the elimination of ignition sources</a:t>
            </a:r>
            <a:r>
              <a:rPr lang="en-US" b="0" i="0" dirty="0">
                <a:solidFill>
                  <a:srgbClr val="202124"/>
                </a:solidFill>
                <a:effectLst/>
                <a:latin typeface="arial" panose="020B0604020202020204" pitchFamily="34" charset="0"/>
              </a:rPr>
              <a:t>.</a:t>
            </a:r>
          </a:p>
          <a:p>
            <a:pPr marL="0" indent="0">
              <a:buNone/>
            </a:pPr>
            <a:endParaRPr lang="en-US" dirty="0"/>
          </a:p>
        </p:txBody>
      </p:sp>
      <p:sp>
        <p:nvSpPr>
          <p:cNvPr id="14" name="TextBox 13">
            <a:extLst>
              <a:ext uri="{FF2B5EF4-FFF2-40B4-BE49-F238E27FC236}">
                <a16:creationId xmlns:a16="http://schemas.microsoft.com/office/drawing/2014/main" id="{7EDC9B87-6C5C-1526-93B4-FB041CB614AB}"/>
              </a:ext>
            </a:extLst>
          </p:cNvPr>
          <p:cNvSpPr txBox="1"/>
          <p:nvPr/>
        </p:nvSpPr>
        <p:spPr>
          <a:xfrm>
            <a:off x="7472680" y="3896360"/>
            <a:ext cx="3566160" cy="461665"/>
          </a:xfrm>
          <a:prstGeom prst="rect">
            <a:avLst/>
          </a:prstGeom>
          <a:noFill/>
        </p:spPr>
        <p:txBody>
          <a:bodyPr wrap="square" rtlCol="0">
            <a:spAutoFit/>
          </a:bodyPr>
          <a:lstStyle/>
          <a:p>
            <a:pPr algn="ctr"/>
            <a:r>
              <a:rPr lang="en-US" sz="2400" b="1" dirty="0"/>
              <a:t>Methane Detector </a:t>
            </a:r>
          </a:p>
        </p:txBody>
      </p:sp>
    </p:spTree>
    <p:extLst>
      <p:ext uri="{BB962C8B-B14F-4D97-AF65-F5344CB8AC3E}">
        <p14:creationId xmlns:p14="http://schemas.microsoft.com/office/powerpoint/2010/main" val="2563983773"/>
      </p:ext>
    </p:extLst>
  </p:cSld>
  <p:clrMapOvr>
    <a:masterClrMapping/>
  </p:clrMapOvr>
</p:sld>
</file>

<file path=ppt/theme/theme1.xml><?xml version="1.0" encoding="utf-8"?>
<a:theme xmlns:a="http://schemas.openxmlformats.org/drawingml/2006/main" name="ConfettiVTI">
  <a:themeElements>
    <a:clrScheme name="AnalogousFromLightSeedLeftStep">
      <a:dk1>
        <a:srgbClr val="000000"/>
      </a:dk1>
      <a:lt1>
        <a:srgbClr val="FFFFFF"/>
      </a:lt1>
      <a:dk2>
        <a:srgbClr val="243241"/>
      </a:dk2>
      <a:lt2>
        <a:srgbClr val="E3E8E2"/>
      </a:lt2>
      <a:accent1>
        <a:srgbClr val="BC96C6"/>
      </a:accent1>
      <a:accent2>
        <a:srgbClr val="947FBA"/>
      </a:accent2>
      <a:accent3>
        <a:srgbClr val="9699C6"/>
      </a:accent3>
      <a:accent4>
        <a:srgbClr val="7F9BBA"/>
      </a:accent4>
      <a:accent5>
        <a:srgbClr val="82ABB0"/>
      </a:accent5>
      <a:accent6>
        <a:srgbClr val="76AD9C"/>
      </a:accent6>
      <a:hlink>
        <a:srgbClr val="638F56"/>
      </a:hlink>
      <a:folHlink>
        <a:srgbClr val="7F7F7F"/>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fettiVTI" id="{B5618F7C-B4F0-4D28-83B4-440D0519681F}" vid="{5F84EFDF-E14E-48C6-955C-990A32085A7F}"/>
    </a:ext>
  </a:extLst>
</a:theme>
</file>

<file path=docProps/app.xml><?xml version="1.0" encoding="utf-8"?>
<Properties xmlns="http://schemas.openxmlformats.org/officeDocument/2006/extended-properties" xmlns:vt="http://schemas.openxmlformats.org/officeDocument/2006/docPropsVTypes">
  <Template/>
  <TotalTime>1243</TotalTime>
  <Words>724</Words>
  <Application>Microsoft Office PowerPoint</Application>
  <PresentationFormat>Widescreen</PresentationFormat>
  <Paragraphs>92</Paragraphs>
  <Slides>22</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22</vt:i4>
      </vt:variant>
    </vt:vector>
  </HeadingPairs>
  <TitlesOfParts>
    <vt:vector size="38" baseType="lpstr">
      <vt:lpstr>Agency FB</vt:lpstr>
      <vt:lpstr>Algerian</vt:lpstr>
      <vt:lpstr>arial</vt:lpstr>
      <vt:lpstr>arial</vt:lpstr>
      <vt:lpstr>Avenir Next LT Pro</vt:lpstr>
      <vt:lpstr>AvenirNext LT Pro Medium</vt:lpstr>
      <vt:lpstr>Baskerville Old Face</vt:lpstr>
      <vt:lpstr>Bell MT</vt:lpstr>
      <vt:lpstr>Calibri</vt:lpstr>
      <vt:lpstr>Georgia</vt:lpstr>
      <vt:lpstr>Gill Sans Nova</vt:lpstr>
      <vt:lpstr>Open Sans</vt:lpstr>
      <vt:lpstr>Time Roman</vt:lpstr>
      <vt:lpstr>Times New Roman</vt:lpstr>
      <vt:lpstr>Wingdings</vt:lpstr>
      <vt:lpstr>ConfettiVTI</vt:lpstr>
      <vt:lpstr>Problems Of Methane Explosion And Blast Energy Suppression In Coal Mines  </vt:lpstr>
      <vt:lpstr>The Challenges Of Coal Producing Mines </vt:lpstr>
      <vt:lpstr>How Dangerous Can Methane Explosions Be?</vt:lpstr>
      <vt:lpstr>PowerPoint Presentation</vt:lpstr>
      <vt:lpstr>PowerPoint Presentation</vt:lpstr>
      <vt:lpstr>PowerPoint Presentation</vt:lpstr>
      <vt:lpstr>Coal Mine in Tkibuli Exploitation since 1846  </vt:lpstr>
      <vt:lpstr>Standards And Existing Means Of Protection </vt:lpstr>
      <vt:lpstr>Existing protective systems which are used in coal mines</vt:lpstr>
      <vt:lpstr>What  Problems We Should Fix To Prevent Fatal Outcomes?</vt:lpstr>
      <vt:lpstr>Goals and directions of scientific research  </vt:lpstr>
      <vt:lpstr>PowerPoint Presentation</vt:lpstr>
      <vt:lpstr>Research group  </vt:lpstr>
      <vt:lpstr>PowerPoint Presentation</vt:lpstr>
      <vt:lpstr>PowerPoint Presentation</vt:lpstr>
      <vt:lpstr>Detection/ identification module</vt:lpstr>
      <vt:lpstr>Protective devices</vt:lpstr>
      <vt:lpstr>PowerPoint Presentation</vt:lpstr>
      <vt:lpstr> Layout plan of protective devices in Tunnels</vt:lpstr>
      <vt:lpstr>PowerPoint Presentation</vt:lpstr>
      <vt:lpstr>Future Plans, Interests</vt:lpstr>
      <vt:lpstr>THANK YOU  FOR LISTENING!!!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Problems Of Methane Explosion And Blast Energy Supression In Coal Mines</dc:title>
  <dc:creator>nini kvintradze</dc:creator>
  <cp:lastModifiedBy>nini kvintradze</cp:lastModifiedBy>
  <cp:revision>8</cp:revision>
  <dcterms:created xsi:type="dcterms:W3CDTF">2022-08-31T14:52:49Z</dcterms:created>
  <dcterms:modified xsi:type="dcterms:W3CDTF">2022-09-16T05:31:54Z</dcterms:modified>
</cp:coreProperties>
</file>